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media/image179.jpg" ContentType="image/jpeg"/>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8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media/image231.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33" r:id="rId1"/>
  </p:sldMasterIdLst>
  <p:notesMasterIdLst>
    <p:notesMasterId r:id="rId148"/>
  </p:notesMasterIdLst>
  <p:handoutMasterIdLst>
    <p:handoutMasterId r:id="rId149"/>
  </p:handoutMasterIdLst>
  <p:sldIdLst>
    <p:sldId id="256" r:id="rId2"/>
    <p:sldId id="257" r:id="rId3"/>
    <p:sldId id="258" r:id="rId4"/>
    <p:sldId id="353" r:id="rId5"/>
    <p:sldId id="360" r:id="rId6"/>
    <p:sldId id="460" r:id="rId7"/>
    <p:sldId id="453" r:id="rId8"/>
    <p:sldId id="454" r:id="rId9"/>
    <p:sldId id="266" r:id="rId10"/>
    <p:sldId id="268" r:id="rId11"/>
    <p:sldId id="271" r:id="rId12"/>
    <p:sldId id="272" r:id="rId13"/>
    <p:sldId id="273" r:id="rId14"/>
    <p:sldId id="274" r:id="rId15"/>
    <p:sldId id="461" r:id="rId16"/>
    <p:sldId id="276" r:id="rId17"/>
    <p:sldId id="455" r:id="rId18"/>
    <p:sldId id="364" r:id="rId19"/>
    <p:sldId id="462" r:id="rId20"/>
    <p:sldId id="277" r:id="rId21"/>
    <p:sldId id="279" r:id="rId22"/>
    <p:sldId id="444" r:id="rId23"/>
    <p:sldId id="374" r:id="rId24"/>
    <p:sldId id="414" r:id="rId25"/>
    <p:sldId id="463" r:id="rId26"/>
    <p:sldId id="415" r:id="rId27"/>
    <p:sldId id="384" r:id="rId28"/>
    <p:sldId id="413" r:id="rId29"/>
    <p:sldId id="370" r:id="rId30"/>
    <p:sldId id="380" r:id="rId31"/>
    <p:sldId id="499" r:id="rId32"/>
    <p:sldId id="500" r:id="rId33"/>
    <p:sldId id="501" r:id="rId34"/>
    <p:sldId id="502" r:id="rId35"/>
    <p:sldId id="503" r:id="rId36"/>
    <p:sldId id="498" r:id="rId37"/>
    <p:sldId id="484" r:id="rId38"/>
    <p:sldId id="485" r:id="rId39"/>
    <p:sldId id="490" r:id="rId40"/>
    <p:sldId id="491" r:id="rId41"/>
    <p:sldId id="492" r:id="rId42"/>
    <p:sldId id="493" r:id="rId43"/>
    <p:sldId id="494" r:id="rId44"/>
    <p:sldId id="495" r:id="rId45"/>
    <p:sldId id="496" r:id="rId46"/>
    <p:sldId id="542" r:id="rId47"/>
    <p:sldId id="456" r:id="rId48"/>
    <p:sldId id="464" r:id="rId49"/>
    <p:sldId id="468" r:id="rId50"/>
    <p:sldId id="470" r:id="rId51"/>
    <p:sldId id="469" r:id="rId52"/>
    <p:sldId id="475" r:id="rId53"/>
    <p:sldId id="467" r:id="rId54"/>
    <p:sldId id="471" r:id="rId55"/>
    <p:sldId id="472" r:id="rId56"/>
    <p:sldId id="473" r:id="rId57"/>
    <p:sldId id="474" r:id="rId58"/>
    <p:sldId id="504" r:id="rId59"/>
    <p:sldId id="505" r:id="rId60"/>
    <p:sldId id="513" r:id="rId61"/>
    <p:sldId id="514" r:id="rId62"/>
    <p:sldId id="515" r:id="rId63"/>
    <p:sldId id="516" r:id="rId64"/>
    <p:sldId id="508" r:id="rId65"/>
    <p:sldId id="509" r:id="rId66"/>
    <p:sldId id="510" r:id="rId67"/>
    <p:sldId id="511" r:id="rId68"/>
    <p:sldId id="512" r:id="rId69"/>
    <p:sldId id="476" r:id="rId70"/>
    <p:sldId id="477" r:id="rId71"/>
    <p:sldId id="478" r:id="rId72"/>
    <p:sldId id="479" r:id="rId73"/>
    <p:sldId id="480" r:id="rId74"/>
    <p:sldId id="481" r:id="rId75"/>
    <p:sldId id="572" r:id="rId76"/>
    <p:sldId id="506" r:id="rId77"/>
    <p:sldId id="517" r:id="rId78"/>
    <p:sldId id="536" r:id="rId79"/>
    <p:sldId id="518" r:id="rId80"/>
    <p:sldId id="574" r:id="rId81"/>
    <p:sldId id="575" r:id="rId82"/>
    <p:sldId id="519" r:id="rId83"/>
    <p:sldId id="548" r:id="rId84"/>
    <p:sldId id="549" r:id="rId85"/>
    <p:sldId id="550" r:id="rId86"/>
    <p:sldId id="551" r:id="rId87"/>
    <p:sldId id="552" r:id="rId88"/>
    <p:sldId id="553" r:id="rId89"/>
    <p:sldId id="554" r:id="rId90"/>
    <p:sldId id="555" r:id="rId91"/>
    <p:sldId id="556" r:id="rId92"/>
    <p:sldId id="557" r:id="rId93"/>
    <p:sldId id="558" r:id="rId94"/>
    <p:sldId id="559" r:id="rId95"/>
    <p:sldId id="560" r:id="rId96"/>
    <p:sldId id="561" r:id="rId97"/>
    <p:sldId id="562" r:id="rId98"/>
    <p:sldId id="563" r:id="rId99"/>
    <p:sldId id="564" r:id="rId100"/>
    <p:sldId id="565" r:id="rId101"/>
    <p:sldId id="566" r:id="rId102"/>
    <p:sldId id="567" r:id="rId103"/>
    <p:sldId id="568" r:id="rId104"/>
    <p:sldId id="569" r:id="rId105"/>
    <p:sldId id="570" r:id="rId106"/>
    <p:sldId id="571" r:id="rId107"/>
    <p:sldId id="507" r:id="rId108"/>
    <p:sldId id="573" r:id="rId109"/>
    <p:sldId id="520" r:id="rId110"/>
    <p:sldId id="521" r:id="rId111"/>
    <p:sldId id="522" r:id="rId112"/>
    <p:sldId id="523" r:id="rId113"/>
    <p:sldId id="524" r:id="rId114"/>
    <p:sldId id="525" r:id="rId115"/>
    <p:sldId id="527" r:id="rId116"/>
    <p:sldId id="543" r:id="rId117"/>
    <p:sldId id="544" r:id="rId118"/>
    <p:sldId id="545" r:id="rId119"/>
    <p:sldId id="546" r:id="rId120"/>
    <p:sldId id="547" r:id="rId121"/>
    <p:sldId id="535" r:id="rId122"/>
    <p:sldId id="533" r:id="rId123"/>
    <p:sldId id="529" r:id="rId124"/>
    <p:sldId id="534" r:id="rId125"/>
    <p:sldId id="531" r:id="rId126"/>
    <p:sldId id="532" r:id="rId127"/>
    <p:sldId id="449" r:id="rId128"/>
    <p:sldId id="450" r:id="rId129"/>
    <p:sldId id="404" r:id="rId130"/>
    <p:sldId id="408" r:id="rId131"/>
    <p:sldId id="465" r:id="rId132"/>
    <p:sldId id="407" r:id="rId133"/>
    <p:sldId id="539" r:id="rId134"/>
    <p:sldId id="338" r:id="rId135"/>
    <p:sldId id="339" r:id="rId136"/>
    <p:sldId id="340" r:id="rId137"/>
    <p:sldId id="537" r:id="rId138"/>
    <p:sldId id="538" r:id="rId139"/>
    <p:sldId id="540" r:id="rId140"/>
    <p:sldId id="341" r:id="rId141"/>
    <p:sldId id="342" r:id="rId142"/>
    <p:sldId id="541" r:id="rId143"/>
    <p:sldId id="317" r:id="rId144"/>
    <p:sldId id="321" r:id="rId145"/>
    <p:sldId id="466" r:id="rId146"/>
    <p:sldId id="324" r:id="rId147"/>
  </p:sldIdLst>
  <p:sldSz cx="9144000" cy="6858000" type="screen4x3"/>
  <p:notesSz cx="6858000" cy="9144000"/>
  <p:embeddedFontLst>
    <p:embeddedFont>
      <p:font typeface="微软雅黑" panose="020B0503020204020204" pitchFamily="34" charset="-122"/>
      <p:regular r:id="rId150"/>
      <p:bold r:id="rId151"/>
    </p:embeddedFont>
    <p:embeddedFont>
      <p:font typeface="Arial Unicode MS" panose="020B0604020202020204" pitchFamily="34" charset="-122"/>
      <p:regular r:id="rId152"/>
    </p:embeddedFont>
    <p:embeddedFont>
      <p:font typeface="Gill Sans MT" panose="020B0502020104020203" pitchFamily="34" charset="0"/>
      <p:regular r:id="rId153"/>
      <p:bold r:id="rId154"/>
      <p:italic r:id="rId155"/>
      <p:boldItalic r:id="rId156"/>
    </p:embeddedFont>
    <p:embeddedFont>
      <p:font typeface="BentonSans Regular" panose="02000503000000020004" pitchFamily="2" charset="0"/>
      <p:regular r:id="rId157"/>
    </p:embeddedFont>
    <p:embeddedFont>
      <p:font typeface="Arial monospaced for SAP" panose="020B0609020202030204" pitchFamily="49" charset="0"/>
      <p:regular r:id="rId158"/>
      <p:bold r:id="rId159"/>
    </p:embeddedFont>
    <p:embeddedFont>
      <p:font typeface="Arial Rounded MT Bold" panose="020F0704030504030204" pitchFamily="34" charset="0"/>
      <p:regular r:id="rId160"/>
    </p:embeddedFont>
    <p:embeddedFont>
      <p:font typeface="微软雅黑" panose="020B0503020204020204" pitchFamily="34" charset="-122"/>
      <p:regular r:id="rId150"/>
      <p:bold r:id="rId151"/>
    </p:embeddedFont>
    <p:embeddedFont>
      <p:font typeface="Calibri" panose="020F0502020204030204" pitchFamily="34" charset="0"/>
      <p:regular r:id="rId161"/>
      <p:bold r:id="rId162"/>
      <p:italic r:id="rId163"/>
      <p:boldItalic r:id="rId164"/>
    </p:embeddedFont>
    <p:embeddedFont>
      <p:font typeface="BentonSans Light" panose="02000503000000020004" pitchFamily="2" charset="0"/>
      <p:regular r:id="rId165"/>
    </p:embeddedFont>
  </p:embeddedFont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2880" userDrawn="1">
          <p15:clr>
            <a:srgbClr val="A4A3A4"/>
          </p15:clr>
        </p15:guide>
        <p15:guide id="2" orient="horz" pos="1026" userDrawn="1">
          <p15:clr>
            <a:srgbClr val="A4A3A4"/>
          </p15:clr>
        </p15:guide>
        <p15:guide id="3" orient="horz" pos="4091" userDrawn="1">
          <p15:clr>
            <a:srgbClr val="A4A3A4"/>
          </p15:clr>
        </p15:guide>
        <p15:guide id="4" pos="226" userDrawn="1">
          <p15:clr>
            <a:srgbClr val="A4A3A4"/>
          </p15:clr>
        </p15:guide>
        <p15:guide id="5" pos="553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178" autoAdjust="0"/>
    <p:restoredTop sz="96710" autoAdjust="0"/>
  </p:normalViewPr>
  <p:slideViewPr>
    <p:cSldViewPr snapToGrid="0" showGuides="1">
      <p:cViewPr varScale="1">
        <p:scale>
          <a:sx n="87" d="100"/>
          <a:sy n="87" d="100"/>
        </p:scale>
        <p:origin x="749" y="58"/>
      </p:cViewPr>
      <p:guideLst>
        <p:guide pos="2880"/>
        <p:guide orient="horz" pos="1026"/>
        <p:guide orient="horz" pos="4091"/>
        <p:guide pos="226"/>
        <p:guide pos="5530"/>
      </p:guideLst>
    </p:cSldViewPr>
  </p:slideViewPr>
  <p:outlineViewPr>
    <p:cViewPr>
      <p:scale>
        <a:sx n="33" d="100"/>
        <a:sy n="33" d="100"/>
      </p:scale>
      <p:origin x="0" y="-3888"/>
    </p:cViewPr>
  </p:outlineViewPr>
  <p:notesTextViewPr>
    <p:cViewPr>
      <p:scale>
        <a:sx n="200" d="100"/>
        <a:sy n="200" d="100"/>
      </p:scale>
      <p:origin x="0" y="0"/>
    </p:cViewPr>
  </p:notesTextViewPr>
  <p:sorterViewPr>
    <p:cViewPr>
      <p:scale>
        <a:sx n="110" d="100"/>
        <a:sy n="110" d="100"/>
      </p:scale>
      <p:origin x="0" y="-48850"/>
    </p:cViewPr>
  </p:sorterViewPr>
  <p:notesViewPr>
    <p:cSldViewPr snapToGrid="0" showGuides="1">
      <p:cViewPr varScale="1">
        <p:scale>
          <a:sx n="72" d="100"/>
          <a:sy n="72" d="100"/>
        </p:scale>
        <p:origin x="293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font" Target="fonts/font5.fntdata"/><Relationship Id="rId159" Type="http://schemas.openxmlformats.org/officeDocument/2006/relationships/font" Target="fonts/font10.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font" Target="fonts/font11.fntdata"/><Relationship Id="rId165"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1.fntdata"/><Relationship Id="rId155" Type="http://schemas.openxmlformats.org/officeDocument/2006/relationships/font" Target="fonts/font6.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12.fntdata"/><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notesMaster" Target="notesMasters/notesMaster1.xml"/><Relationship Id="rId151" Type="http://schemas.openxmlformats.org/officeDocument/2006/relationships/font" Target="fonts/font2.fntdata"/><Relationship Id="rId156" Type="http://schemas.openxmlformats.org/officeDocument/2006/relationships/font" Target="fonts/font7.fntdata"/><Relationship Id="rId164" Type="http://schemas.openxmlformats.org/officeDocument/2006/relationships/font" Target="fonts/font15.fntdata"/><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4.fntdata"/></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622E29-5F6B-4D1C-B9EF-8EB0D097B7B6}" type="doc">
      <dgm:prSet loTypeId="urn:microsoft.com/office/officeart/2011/layout/TabList" loCatId="list" qsTypeId="urn:microsoft.com/office/officeart/2005/8/quickstyle/simple1" qsCatId="simple" csTypeId="urn:microsoft.com/office/officeart/2005/8/colors/colorful4" csCatId="colorful" phldr="1"/>
      <dgm:spPr/>
      <dgm:t>
        <a:bodyPr/>
        <a:lstStyle/>
        <a:p>
          <a:endParaRPr lang="en-US" altLang="zh-CN"/>
        </a:p>
      </dgm:t>
    </dgm:pt>
    <dgm:pt modelId="{77CA8929-565F-44E8-B5AB-D180348B274D}">
      <dgm:prSet phldrT="[Text]" custT="1"/>
      <dgm:spPr/>
      <dgm:t>
        <a:bodyPr/>
        <a:lstStyle/>
        <a:p>
          <a:r>
            <a:rPr lang="zh-CN" altLang="en-US" sz="1800" dirty="0">
              <a:latin typeface="微软雅黑" panose="020B0503020204020204" pitchFamily="34" charset="-122"/>
              <a:ea typeface="微软雅黑" panose="020B0503020204020204" pitchFamily="34" charset="-122"/>
            </a:rPr>
            <a:t>核心技术</a:t>
          </a:r>
          <a:endParaRPr lang="en-US" altLang="zh-CN" sz="1800" dirty="0">
            <a:latin typeface="微软雅黑" panose="020B0503020204020204" pitchFamily="34" charset="-122"/>
            <a:ea typeface="微软雅黑" panose="020B0503020204020204" pitchFamily="34" charset="-122"/>
          </a:endParaRPr>
        </a:p>
      </dgm:t>
    </dgm:pt>
    <dgm:pt modelId="{85037510-E547-4F41-90B9-1A7AEA3660AD}" type="parTrans" cxnId="{A8CAAE86-9C40-4067-A589-1AC65FAF3581}">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3CF44D61-6B59-4EAF-909C-7EE3B0B7D953}" type="sibTrans" cxnId="{A8CAAE86-9C40-4067-A589-1AC65FAF3581}">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2A8F7802-8A43-470B-BDC7-0C007B276BEF}">
      <dgm:prSet phldrT="[Text]" custT="1"/>
      <dgm:spPr/>
      <dgm:t>
        <a:bodyPr/>
        <a:lstStyle/>
        <a:p>
          <a:r>
            <a:rPr lang="en-US" altLang="zh-CN" sz="1800" dirty="0">
              <a:latin typeface="微软雅黑" panose="020B0503020204020204" pitchFamily="34" charset="-122"/>
              <a:ea typeface="微软雅黑" panose="020B0503020204020204" pitchFamily="34" charset="-122"/>
            </a:rPr>
            <a:t>SAP HANA </a:t>
          </a:r>
          <a:r>
            <a:rPr lang="zh-CN" altLang="en-US" sz="1800" dirty="0">
              <a:latin typeface="微软雅黑" panose="020B0503020204020204" pitchFamily="34" charset="-122"/>
              <a:ea typeface="微软雅黑" panose="020B0503020204020204" pitchFamily="34" charset="-122"/>
            </a:rPr>
            <a:t>内存数据库核心技术介绍</a:t>
          </a:r>
          <a:endParaRPr lang="en-US" altLang="zh-CN" sz="1800" dirty="0">
            <a:latin typeface="微软雅黑" panose="020B0503020204020204" pitchFamily="34" charset="-122"/>
            <a:ea typeface="微软雅黑" panose="020B0503020204020204" pitchFamily="34" charset="-122"/>
          </a:endParaRPr>
        </a:p>
      </dgm:t>
    </dgm:pt>
    <dgm:pt modelId="{08408AB2-D3D9-4252-B8F1-B02F43F9AFB7}" type="parTrans" cxnId="{411DDC8A-763A-4B25-83FB-33CDC2EDF4CC}">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36178AC6-EFFD-4F89-862A-5A6B357DA952}" type="sibTrans" cxnId="{411DDC8A-763A-4B25-83FB-33CDC2EDF4CC}">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59AB7494-A9D6-4F30-B0F5-C70735736CA1}">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内存计算技术</a:t>
          </a:r>
          <a:endParaRPr lang="en-US" altLang="zh-CN" sz="1400" kern="1200" dirty="0">
            <a:latin typeface="微软雅黑" panose="020B0503020204020204" pitchFamily="34" charset="-122"/>
            <a:ea typeface="微软雅黑" panose="020B0503020204020204" pitchFamily="34" charset="-122"/>
          </a:endParaRPr>
        </a:p>
      </dgm:t>
    </dgm:pt>
    <dgm:pt modelId="{03674277-E515-4744-93C5-650167578A60}" type="parTrans" cxnId="{6057D231-E526-400C-AF3E-C741E5FCB343}">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60EEB392-45FA-419A-AD29-63AF1B870D66}" type="sibTrans" cxnId="{6057D231-E526-400C-AF3E-C741E5FCB343}">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E7DA7F86-75B3-4B61-8AAF-0584CFF2E4C4}">
      <dgm:prSet phldrT="[Text]" custT="1"/>
      <dgm:spPr>
        <a:solidFill>
          <a:schemeClr val="tx2">
            <a:lumMod val="75000"/>
          </a:schemeClr>
        </a:solidFill>
      </dgm:spPr>
      <dgm:t>
        <a:bodyPr/>
        <a:lstStyle/>
        <a:p>
          <a:r>
            <a:rPr lang="zh-CN" altLang="en-US" sz="1800" dirty="0">
              <a:latin typeface="微软雅黑" panose="020B0503020204020204" pitchFamily="34" charset="-122"/>
              <a:ea typeface="微软雅黑" panose="020B0503020204020204" pitchFamily="34" charset="-122"/>
            </a:rPr>
            <a:t>体系架构</a:t>
          </a:r>
          <a:endParaRPr lang="en-US" altLang="zh-CN" sz="1800" dirty="0">
            <a:latin typeface="微软雅黑" panose="020B0503020204020204" pitchFamily="34" charset="-122"/>
            <a:ea typeface="微软雅黑" panose="020B0503020204020204" pitchFamily="34" charset="-122"/>
          </a:endParaRPr>
        </a:p>
      </dgm:t>
    </dgm:pt>
    <dgm:pt modelId="{CDD5ADE0-6DCA-4121-A12B-4C892CC72D2D}" type="parTrans" cxnId="{56D57FAA-5856-455F-899A-9EAB5987300E}">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B31062B5-54A1-40E1-804A-4687C31E8A9F}" type="sibTrans" cxnId="{56D57FAA-5856-455F-899A-9EAB5987300E}">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4CDE236A-4825-4013-80DB-6E513AC90231}">
      <dgm:prSet phldrT="[Text]" custT="1"/>
      <dgm:spPr/>
      <dgm:t>
        <a:bodyPr/>
        <a:lstStyle/>
        <a:p>
          <a:r>
            <a:rPr lang="en-US" altLang="zh-CN" sz="1800" dirty="0">
              <a:latin typeface="微软雅黑" panose="020B0503020204020204" pitchFamily="34" charset="-122"/>
              <a:ea typeface="微软雅黑" panose="020B0503020204020204" pitchFamily="34" charset="-122"/>
            </a:rPr>
            <a:t>SAP HANA </a:t>
          </a:r>
          <a:r>
            <a:rPr lang="zh-CN" altLang="en-US" sz="1800" dirty="0">
              <a:latin typeface="微软雅黑" panose="020B0503020204020204" pitchFamily="34" charset="-122"/>
              <a:ea typeface="微软雅黑" panose="020B0503020204020204" pitchFamily="34" charset="-122"/>
            </a:rPr>
            <a:t>一体化数据应用平台</a:t>
          </a:r>
          <a:endParaRPr lang="en-US" altLang="zh-CN" sz="1800" dirty="0">
            <a:latin typeface="微软雅黑" panose="020B0503020204020204" pitchFamily="34" charset="-122"/>
            <a:ea typeface="微软雅黑" panose="020B0503020204020204" pitchFamily="34" charset="-122"/>
          </a:endParaRPr>
        </a:p>
      </dgm:t>
    </dgm:pt>
    <dgm:pt modelId="{3B7AD47B-0232-4EDC-96A7-996D44F27B7D}" type="parTrans" cxnId="{924530FC-18A8-4D38-8433-67308BBE5CC4}">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78D93F91-A12A-435C-A5BC-3609B433C367}" type="sibTrans" cxnId="{924530FC-18A8-4D38-8433-67308BBE5CC4}">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E5AB38FF-2F12-4B27-9970-6084704303FB}">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dirty="0">
              <a:latin typeface="微软雅黑" panose="020B0503020204020204" pitchFamily="34" charset="-122"/>
              <a:ea typeface="微软雅黑" panose="020B0503020204020204" pitchFamily="34" charset="-122"/>
            </a:rPr>
            <a:t>应用开发服务</a:t>
          </a:r>
          <a:endParaRPr lang="en-US" altLang="zh-CN" sz="1400" dirty="0">
            <a:latin typeface="微软雅黑" panose="020B0503020204020204" pitchFamily="34" charset="-122"/>
            <a:ea typeface="微软雅黑" panose="020B0503020204020204" pitchFamily="34" charset="-122"/>
          </a:endParaRPr>
        </a:p>
      </dgm:t>
    </dgm:pt>
    <dgm:pt modelId="{C0EED0CA-9FD0-4EDA-B71D-540F07BCCE12}" type="parTrans" cxnId="{EE218B12-8711-428C-98A1-BD18E3AF5A67}">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E4EC1A52-7F6E-4325-ADDB-BE3DF35DE0A5}" type="sibTrans" cxnId="{EE218B12-8711-428C-98A1-BD18E3AF5A67}">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7C16BB82-26D8-430C-9E9D-DE7C0038FDB0}">
      <dgm:prSet phldrT="[Text]" custT="1"/>
      <dgm:spPr>
        <a:solidFill>
          <a:schemeClr val="tx2">
            <a:lumMod val="75000"/>
          </a:schemeClr>
        </a:solidFill>
      </dgm:spPr>
      <dgm:t>
        <a:bodyPr/>
        <a:lstStyle/>
        <a:p>
          <a:r>
            <a:rPr lang="zh-CN" altLang="en-US" sz="1800" dirty="0">
              <a:latin typeface="微软雅黑" panose="020B0503020204020204" pitchFamily="34" charset="-122"/>
              <a:ea typeface="微软雅黑" panose="020B0503020204020204" pitchFamily="34" charset="-122"/>
            </a:rPr>
            <a:t>应用场景</a:t>
          </a:r>
          <a:endParaRPr lang="en-US" altLang="zh-CN" sz="1800" dirty="0">
            <a:latin typeface="微软雅黑" panose="020B0503020204020204" pitchFamily="34" charset="-122"/>
            <a:ea typeface="微软雅黑" panose="020B0503020204020204" pitchFamily="34" charset="-122"/>
          </a:endParaRPr>
        </a:p>
      </dgm:t>
    </dgm:pt>
    <dgm:pt modelId="{B514C1B0-B7C0-4E94-9E33-E78A1D53F723}" type="parTrans" cxnId="{3E68D3A0-F70D-436C-BE56-34A5CE771825}">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227E8C4D-9102-4EC8-B149-A36A0635195B}" type="sibTrans" cxnId="{3E68D3A0-F70D-436C-BE56-34A5CE771825}">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9658724C-9E72-46D9-AF4A-08652101EE5D}">
      <dgm:prSet phldrT="[Text]" custT="1"/>
      <dgm:spPr/>
      <dgm:t>
        <a:bodyPr/>
        <a:lstStyle/>
        <a:p>
          <a:r>
            <a:rPr lang="en-US" altLang="zh-CN" sz="1800" dirty="0">
              <a:latin typeface="微软雅黑" panose="020B0503020204020204" pitchFamily="34" charset="-122"/>
              <a:ea typeface="微软雅黑" panose="020B0503020204020204" pitchFamily="34" charset="-122"/>
            </a:rPr>
            <a:t>SAP HANA </a:t>
          </a:r>
          <a:r>
            <a:rPr lang="zh-CN" altLang="en-US" sz="1800" dirty="0">
              <a:latin typeface="微软雅黑" panose="020B0503020204020204" pitchFamily="34" charset="-122"/>
              <a:ea typeface="微软雅黑" panose="020B0503020204020204" pitchFamily="34" charset="-122"/>
            </a:rPr>
            <a:t>应用场景及案例</a:t>
          </a:r>
          <a:endParaRPr lang="en-US" altLang="zh-CN" sz="1800" dirty="0">
            <a:latin typeface="微软雅黑" panose="020B0503020204020204" pitchFamily="34" charset="-122"/>
            <a:ea typeface="微软雅黑" panose="020B0503020204020204" pitchFamily="34" charset="-122"/>
          </a:endParaRPr>
        </a:p>
      </dgm:t>
    </dgm:pt>
    <dgm:pt modelId="{D1F18348-3F83-4882-A711-225BE75C0445}" type="parTrans" cxnId="{62BC516F-A9C7-4DD7-9863-F6BF91117F44}">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DBFFB76A-D027-4C03-B3B3-155994AD7608}" type="sibTrans" cxnId="{62BC516F-A9C7-4DD7-9863-F6BF91117F44}">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13DF2CC5-68DC-4082-9DE3-428013E2DFBB}">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en-US" altLang="zh-CN" sz="1400" dirty="0">
              <a:latin typeface="微软雅黑" panose="020B0503020204020204" pitchFamily="34" charset="-122"/>
              <a:ea typeface="微软雅黑" panose="020B0503020204020204" pitchFamily="34" charset="-122"/>
            </a:rPr>
            <a:t>SAP HANA </a:t>
          </a:r>
          <a:r>
            <a:rPr lang="zh-CN" altLang="en-US" sz="1400" dirty="0">
              <a:latin typeface="微软雅黑" panose="020B0503020204020204" pitchFamily="34" charset="-122"/>
              <a:ea typeface="微软雅黑" panose="020B0503020204020204" pitchFamily="34" charset="-122"/>
            </a:rPr>
            <a:t>典型应用场景</a:t>
          </a:r>
          <a:endParaRPr lang="en-US" altLang="zh-CN" sz="1400" dirty="0">
            <a:latin typeface="微软雅黑" panose="020B0503020204020204" pitchFamily="34" charset="-122"/>
            <a:ea typeface="微软雅黑" panose="020B0503020204020204" pitchFamily="34" charset="-122"/>
          </a:endParaRPr>
        </a:p>
      </dgm:t>
    </dgm:pt>
    <dgm:pt modelId="{E3DD846F-84A7-4AB6-85EE-3F8980B8A100}" type="parTrans" cxnId="{EAB9FBA5-0249-4B32-9F1D-3EF98F133881}">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FE031146-E374-4695-BDFA-7BC924D8D6C9}" type="sibTrans" cxnId="{EAB9FBA5-0249-4B32-9F1D-3EF98F133881}">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945B3125-BD64-4402-BA02-8FD20EEC907D}">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列式与数据压缩</a:t>
          </a:r>
          <a:endParaRPr lang="en-US" altLang="zh-CN" sz="1400" kern="1200" dirty="0">
            <a:latin typeface="微软雅黑" panose="020B0503020204020204" pitchFamily="34" charset="-122"/>
            <a:ea typeface="微软雅黑" panose="020B0503020204020204" pitchFamily="34" charset="-122"/>
          </a:endParaRPr>
        </a:p>
      </dgm:t>
    </dgm:pt>
    <dgm:pt modelId="{149A0317-1229-452B-8425-1EF2689F846B}" type="parTrans" cxnId="{ABF5C4A8-B01C-4FA0-BD39-8C80D11F1DF1}">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DF226EC1-1CBA-46C2-9C3C-819A487D3E5F}" type="sibTrans" cxnId="{ABF5C4A8-B01C-4FA0-BD39-8C80D11F1DF1}">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F1406D90-AD33-4551-B69F-94362BF3C871}">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并行查询与数据分布</a:t>
          </a:r>
          <a:endParaRPr lang="en-US" altLang="zh-CN" sz="1200" kern="1200" dirty="0">
            <a:latin typeface="微软雅黑" panose="020B0503020204020204" pitchFamily="34" charset="-122"/>
            <a:ea typeface="微软雅黑" panose="020B0503020204020204" pitchFamily="34" charset="-122"/>
          </a:endParaRPr>
        </a:p>
      </dgm:t>
    </dgm:pt>
    <dgm:pt modelId="{949A12C7-8844-42A1-A2C7-85F624519AD5}" type="parTrans" cxnId="{404A70BE-2210-4026-AE1C-D7CEE3661FAD}">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7458B098-B0DA-4256-9BAC-746E62B7413F}" type="sibTrans" cxnId="{404A70BE-2210-4026-AE1C-D7CEE3661FAD}">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89D20C33-4245-4ADA-B72D-254541B9A7DC}">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dirty="0">
              <a:latin typeface="微软雅黑" panose="020B0503020204020204" pitchFamily="34" charset="-122"/>
              <a:ea typeface="微软雅黑" panose="020B0503020204020204" pitchFamily="34" charset="-122"/>
            </a:rPr>
            <a:t>数据处理服务</a:t>
          </a:r>
          <a:endParaRPr lang="en-US" altLang="zh-CN" sz="1400" dirty="0">
            <a:latin typeface="微软雅黑" panose="020B0503020204020204" pitchFamily="34" charset="-122"/>
            <a:ea typeface="微软雅黑" panose="020B0503020204020204" pitchFamily="34" charset="-122"/>
          </a:endParaRPr>
        </a:p>
      </dgm:t>
    </dgm:pt>
    <dgm:pt modelId="{B1729F1C-A1C9-476E-A851-24D53800DC9C}" type="parTrans" cxnId="{FE8EACD6-EAB3-42E8-9900-80D312A7207D}">
      <dgm:prSet/>
      <dgm:spPr/>
      <dgm:t>
        <a:bodyPr/>
        <a:lstStyle/>
        <a:p>
          <a:endParaRPr lang="en-US" altLang="zh-CN"/>
        </a:p>
      </dgm:t>
    </dgm:pt>
    <dgm:pt modelId="{9A24FEF1-2D2A-489A-B4E8-DFB950E02559}" type="sibTrans" cxnId="{FE8EACD6-EAB3-42E8-9900-80D312A7207D}">
      <dgm:prSet/>
      <dgm:spPr/>
      <dgm:t>
        <a:bodyPr/>
        <a:lstStyle/>
        <a:p>
          <a:endParaRPr lang="en-US" altLang="zh-CN"/>
        </a:p>
      </dgm:t>
    </dgm:pt>
    <dgm:pt modelId="{9DA70F71-A94E-46B1-92DF-1716E6998719}">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纵向和水平架构扩展</a:t>
          </a:r>
          <a:endParaRPr lang="en-US" altLang="zh-CN" sz="1200" kern="1200" dirty="0">
            <a:latin typeface="微软雅黑" panose="020B0503020204020204" pitchFamily="34" charset="-122"/>
            <a:ea typeface="微软雅黑" panose="020B0503020204020204" pitchFamily="34" charset="-122"/>
          </a:endParaRPr>
        </a:p>
      </dgm:t>
    </dgm:pt>
    <dgm:pt modelId="{E84BDC23-74E3-46D1-A77D-E7534C63BE11}" type="parTrans" cxnId="{B1FC6C60-96F9-4125-9632-325230887993}">
      <dgm:prSet/>
      <dgm:spPr/>
      <dgm:t>
        <a:bodyPr/>
        <a:lstStyle/>
        <a:p>
          <a:endParaRPr lang="en-US" altLang="zh-CN"/>
        </a:p>
      </dgm:t>
    </dgm:pt>
    <dgm:pt modelId="{9933DC84-6B14-4BB7-9D91-5044B7A11D9F}" type="sibTrans" cxnId="{B1FC6C60-96F9-4125-9632-325230887993}">
      <dgm:prSet/>
      <dgm:spPr/>
      <dgm:t>
        <a:bodyPr/>
        <a:lstStyle/>
        <a:p>
          <a:endParaRPr lang="en-US" altLang="zh-CN"/>
        </a:p>
      </dgm:t>
    </dgm:pt>
    <dgm:pt modelId="{49B11298-8287-49FF-9CE8-97930227BA01}">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en-US" altLang="zh-CN" sz="1400" dirty="0">
              <a:latin typeface="微软雅黑" panose="020B0503020204020204" pitchFamily="34" charset="-122"/>
              <a:ea typeface="微软雅黑" panose="020B0503020204020204" pitchFamily="34" charset="-122"/>
            </a:rPr>
            <a:t>SAP</a:t>
          </a:r>
          <a:r>
            <a:rPr lang="zh-CN" altLang="en-US" sz="1400" dirty="0">
              <a:latin typeface="微软雅黑" panose="020B0503020204020204" pitchFamily="34" charset="-122"/>
              <a:ea typeface="微软雅黑" panose="020B0503020204020204" pitchFamily="34" charset="-122"/>
            </a:rPr>
            <a:t>大数据分析体系总结</a:t>
          </a:r>
          <a:endParaRPr lang="en-US" altLang="zh-CN" sz="1400" dirty="0">
            <a:latin typeface="微软雅黑" panose="020B0503020204020204" pitchFamily="34" charset="-122"/>
            <a:ea typeface="微软雅黑" panose="020B0503020204020204" pitchFamily="34" charset="-122"/>
          </a:endParaRPr>
        </a:p>
      </dgm:t>
    </dgm:pt>
    <dgm:pt modelId="{CB6835D2-6FEA-446C-910B-28EEC13A2EB4}" type="parTrans" cxnId="{6A4263D0-7EE6-46B2-985C-BDBA44799DCE}">
      <dgm:prSet/>
      <dgm:spPr/>
      <dgm:t>
        <a:bodyPr/>
        <a:lstStyle/>
        <a:p>
          <a:endParaRPr lang="en-US" altLang="zh-CN"/>
        </a:p>
      </dgm:t>
    </dgm:pt>
    <dgm:pt modelId="{41D9528C-B160-4853-9823-ABAB2915CC0E}" type="sibTrans" cxnId="{6A4263D0-7EE6-46B2-985C-BDBA44799DCE}">
      <dgm:prSet/>
      <dgm:spPr/>
      <dgm:t>
        <a:bodyPr/>
        <a:lstStyle/>
        <a:p>
          <a:endParaRPr lang="en-US" altLang="zh-CN"/>
        </a:p>
      </dgm:t>
    </dgm:pt>
    <dgm:pt modelId="{397AD392-4ACD-4364-878B-D8C8F1314370}">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endParaRPr lang="en-US" altLang="zh-CN" sz="1200" kern="1200" dirty="0">
            <a:latin typeface="微软雅黑" panose="020B0503020204020204" pitchFamily="34" charset="-122"/>
            <a:ea typeface="微软雅黑" panose="020B0503020204020204" pitchFamily="34" charset="-122"/>
          </a:endParaRPr>
        </a:p>
      </dgm:t>
    </dgm:pt>
    <dgm:pt modelId="{1C90FBE8-337F-4DC7-B6F3-B48ED7FB17C8}" type="parTrans" cxnId="{DFBBFAEF-11DC-4D81-9CA5-B1F8B21C086F}">
      <dgm:prSet/>
      <dgm:spPr/>
      <dgm:t>
        <a:bodyPr/>
        <a:lstStyle/>
        <a:p>
          <a:endParaRPr lang="en-US"/>
        </a:p>
      </dgm:t>
    </dgm:pt>
    <dgm:pt modelId="{9F20B750-B2EE-45DA-8C1D-8B15D34547C8}" type="sibTrans" cxnId="{DFBBFAEF-11DC-4D81-9CA5-B1F8B21C086F}">
      <dgm:prSet/>
      <dgm:spPr/>
      <dgm:t>
        <a:bodyPr/>
        <a:lstStyle/>
        <a:p>
          <a:endParaRPr lang="en-US"/>
        </a:p>
      </dgm:t>
    </dgm:pt>
    <dgm:pt modelId="{EF97114C-E216-44DB-BAA1-25D7CB5FD6E1}">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高可用性及容灾备份</a:t>
          </a:r>
          <a:endParaRPr lang="en-US" altLang="zh-CN" sz="14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gm:t>
    </dgm:pt>
    <dgm:pt modelId="{5A809045-562C-466A-8D56-B593D4F5BBD1}" type="parTrans" cxnId="{26C10DFB-7CB1-439C-935D-EDA162A643FB}">
      <dgm:prSet/>
      <dgm:spPr/>
      <dgm:t>
        <a:bodyPr/>
        <a:lstStyle/>
        <a:p>
          <a:endParaRPr lang="en-US"/>
        </a:p>
      </dgm:t>
    </dgm:pt>
    <dgm:pt modelId="{2E2676BC-8378-440F-8C60-C22F50342BD5}" type="sibTrans" cxnId="{26C10DFB-7CB1-439C-935D-EDA162A643FB}">
      <dgm:prSet/>
      <dgm:spPr/>
      <dgm:t>
        <a:bodyPr/>
        <a:lstStyle/>
        <a:p>
          <a:endParaRPr lang="en-US"/>
        </a:p>
      </dgm:t>
    </dgm:pt>
    <dgm:pt modelId="{1AF78F82-71F7-424A-A5BD-915F040C8494}">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dirty="0">
              <a:latin typeface="微软雅黑" panose="020B0503020204020204" pitchFamily="34" charset="-122"/>
              <a:ea typeface="微软雅黑" panose="020B0503020204020204" pitchFamily="34" charset="-122"/>
            </a:rPr>
            <a:t>集成质量服务</a:t>
          </a:r>
          <a:endParaRPr lang="en-US" altLang="zh-CN" sz="1400" dirty="0">
            <a:latin typeface="微软雅黑" panose="020B0503020204020204" pitchFamily="34" charset="-122"/>
            <a:ea typeface="微软雅黑" panose="020B0503020204020204" pitchFamily="34" charset="-122"/>
          </a:endParaRPr>
        </a:p>
      </dgm:t>
    </dgm:pt>
    <dgm:pt modelId="{CAFD51EE-46AE-4F1B-BF3F-9AA13F233BA9}" type="parTrans" cxnId="{ECF61FF8-4167-4DFA-BD56-8D31DCE2E1B5}">
      <dgm:prSet/>
      <dgm:spPr/>
      <dgm:t>
        <a:bodyPr/>
        <a:lstStyle/>
        <a:p>
          <a:endParaRPr lang="en-US"/>
        </a:p>
      </dgm:t>
    </dgm:pt>
    <dgm:pt modelId="{35B7DC71-365C-42BA-947C-2ADEB35E2BD5}" type="sibTrans" cxnId="{ECF61FF8-4167-4DFA-BD56-8D31DCE2E1B5}">
      <dgm:prSet/>
      <dgm:spPr/>
      <dgm:t>
        <a:bodyPr/>
        <a:lstStyle/>
        <a:p>
          <a:endParaRPr lang="en-US"/>
        </a:p>
      </dgm:t>
    </dgm:pt>
    <dgm:pt modelId="{8EB45487-BA70-4519-94DB-181ED333F4E4}">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dirty="0">
              <a:latin typeface="微软雅黑" panose="020B0503020204020204" pitchFamily="34" charset="-122"/>
              <a:ea typeface="微软雅黑" panose="020B0503020204020204" pitchFamily="34" charset="-122"/>
            </a:rPr>
            <a:t>开源融合平台</a:t>
          </a:r>
          <a:endParaRPr lang="en-US" altLang="zh-CN" sz="1400" dirty="0">
            <a:latin typeface="微软雅黑" panose="020B0503020204020204" pitchFamily="34" charset="-122"/>
            <a:ea typeface="微软雅黑" panose="020B0503020204020204" pitchFamily="34" charset="-122"/>
          </a:endParaRPr>
        </a:p>
      </dgm:t>
    </dgm:pt>
    <dgm:pt modelId="{214FE06E-69ED-4214-BC06-2212DB6AFFF6}" type="parTrans" cxnId="{516AD334-CEC6-4B2C-BA95-D805365A359A}">
      <dgm:prSet/>
      <dgm:spPr/>
      <dgm:t>
        <a:bodyPr/>
        <a:lstStyle/>
        <a:p>
          <a:endParaRPr lang="en-US"/>
        </a:p>
      </dgm:t>
    </dgm:pt>
    <dgm:pt modelId="{CCDD1AE6-78A5-47D6-9368-21AE4F201F76}" type="sibTrans" cxnId="{516AD334-CEC6-4B2C-BA95-D805365A359A}">
      <dgm:prSet/>
      <dgm:spPr/>
      <dgm:t>
        <a:bodyPr/>
        <a:lstStyle/>
        <a:p>
          <a:endParaRPr lang="en-US"/>
        </a:p>
      </dgm:t>
    </dgm:pt>
    <dgm:pt modelId="{3A0399BF-68FF-4A21-83A9-0DCEA46D2EF9}">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dirty="0">
              <a:latin typeface="微软雅黑" panose="020B0503020204020204" pitchFamily="34" charset="-122"/>
              <a:ea typeface="微软雅黑" panose="020B0503020204020204" pitchFamily="34" charset="-122"/>
            </a:rPr>
            <a:t>灵活部署架构</a:t>
          </a:r>
          <a:endParaRPr lang="en-US" altLang="zh-CN" sz="1400" dirty="0">
            <a:latin typeface="微软雅黑" panose="020B0503020204020204" pitchFamily="34" charset="-122"/>
            <a:ea typeface="微软雅黑" panose="020B0503020204020204" pitchFamily="34" charset="-122"/>
          </a:endParaRPr>
        </a:p>
      </dgm:t>
    </dgm:pt>
    <dgm:pt modelId="{1206F273-5CB4-41D7-8B58-3982D17254CC}" type="parTrans" cxnId="{5591369D-C4BD-458F-A0E3-7F7ED8D40C5C}">
      <dgm:prSet/>
      <dgm:spPr/>
      <dgm:t>
        <a:bodyPr/>
        <a:lstStyle/>
        <a:p>
          <a:endParaRPr lang="en-US"/>
        </a:p>
      </dgm:t>
    </dgm:pt>
    <dgm:pt modelId="{28293EF8-53C0-4C8E-8E39-EDADCC378B8D}" type="sibTrans" cxnId="{5591369D-C4BD-458F-A0E3-7F7ED8D40C5C}">
      <dgm:prSet/>
      <dgm:spPr/>
      <dgm:t>
        <a:bodyPr/>
        <a:lstStyle/>
        <a:p>
          <a:endParaRPr lang="en-US"/>
        </a:p>
      </dgm:t>
    </dgm:pt>
    <dgm:pt modelId="{5E64C315-AE14-46E1-8775-2634A3E0E400}">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en-US" altLang="zh-CN" sz="1400" dirty="0">
              <a:latin typeface="微软雅黑" panose="020B0503020204020204" pitchFamily="34" charset="-122"/>
              <a:ea typeface="微软雅黑" panose="020B0503020204020204" pitchFamily="34" charset="-122"/>
            </a:rPr>
            <a:t>SAP HANA </a:t>
          </a:r>
          <a:r>
            <a:rPr lang="zh-CN" altLang="en-US" sz="1400" dirty="0">
              <a:latin typeface="微软雅黑" panose="020B0503020204020204" pitchFamily="34" charset="-122"/>
              <a:ea typeface="微软雅黑" panose="020B0503020204020204" pitchFamily="34" charset="-122"/>
            </a:rPr>
            <a:t>典型应用案例</a:t>
          </a:r>
          <a:endParaRPr lang="en-US" altLang="zh-CN" sz="1400" dirty="0">
            <a:latin typeface="微软雅黑" panose="020B0503020204020204" pitchFamily="34" charset="-122"/>
            <a:ea typeface="微软雅黑" panose="020B0503020204020204" pitchFamily="34" charset="-122"/>
          </a:endParaRPr>
        </a:p>
      </dgm:t>
    </dgm:pt>
    <dgm:pt modelId="{842CE220-EA7B-42FB-96C1-DC994409AD01}" type="parTrans" cxnId="{9EF51BD5-95C6-4741-824E-BB59AA9F5731}">
      <dgm:prSet/>
      <dgm:spPr/>
      <dgm:t>
        <a:bodyPr/>
        <a:lstStyle/>
        <a:p>
          <a:endParaRPr lang="en-US"/>
        </a:p>
      </dgm:t>
    </dgm:pt>
    <dgm:pt modelId="{7E8B2227-0B8C-49B0-9155-7E78FE56CFF3}" type="sibTrans" cxnId="{9EF51BD5-95C6-4741-824E-BB59AA9F5731}">
      <dgm:prSet/>
      <dgm:spPr/>
      <dgm:t>
        <a:bodyPr/>
        <a:lstStyle/>
        <a:p>
          <a:endParaRPr lang="en-US"/>
        </a:p>
      </dgm:t>
    </dgm:pt>
    <dgm:pt modelId="{50D6D5A5-9CAD-4B3B-AC04-1971FD592AC5}" type="pres">
      <dgm:prSet presAssocID="{6E622E29-5F6B-4D1C-B9EF-8EB0D097B7B6}" presName="Name0" presStyleCnt="0">
        <dgm:presLayoutVars>
          <dgm:chMax/>
          <dgm:chPref val="3"/>
          <dgm:dir/>
          <dgm:animOne val="branch"/>
          <dgm:animLvl val="lvl"/>
        </dgm:presLayoutVars>
      </dgm:prSet>
      <dgm:spPr/>
    </dgm:pt>
    <dgm:pt modelId="{8C03EFC3-37B0-457B-958B-CE018F1FBFED}" type="pres">
      <dgm:prSet presAssocID="{77CA8929-565F-44E8-B5AB-D180348B274D}" presName="composite" presStyleCnt="0"/>
      <dgm:spPr/>
    </dgm:pt>
    <dgm:pt modelId="{9C6EF693-E774-4634-952D-9DA07BBB32C9}" type="pres">
      <dgm:prSet presAssocID="{77CA8929-565F-44E8-B5AB-D180348B274D}" presName="FirstChild" presStyleLbl="revTx" presStyleIdx="0" presStyleCnt="6" custScaleY="112911">
        <dgm:presLayoutVars>
          <dgm:chMax val="0"/>
          <dgm:chPref val="0"/>
          <dgm:bulletEnabled val="1"/>
        </dgm:presLayoutVars>
      </dgm:prSet>
      <dgm:spPr/>
    </dgm:pt>
    <dgm:pt modelId="{329F9443-DDA7-4282-B32F-B8FE1CB295E1}" type="pres">
      <dgm:prSet presAssocID="{77CA8929-565F-44E8-B5AB-D180348B274D}" presName="Parent" presStyleLbl="alignNode1" presStyleIdx="0" presStyleCnt="3">
        <dgm:presLayoutVars>
          <dgm:chMax val="3"/>
          <dgm:chPref val="3"/>
          <dgm:bulletEnabled val="1"/>
        </dgm:presLayoutVars>
      </dgm:prSet>
      <dgm:spPr/>
    </dgm:pt>
    <dgm:pt modelId="{84C8237B-D151-48C8-A684-6291F6C35342}" type="pres">
      <dgm:prSet presAssocID="{77CA8929-565F-44E8-B5AB-D180348B274D}" presName="Accent" presStyleLbl="parChTrans1D1" presStyleIdx="0" presStyleCnt="3"/>
      <dgm:spPr/>
    </dgm:pt>
    <dgm:pt modelId="{E99E8C11-1917-4B23-A4C2-6C36480C2D0C}" type="pres">
      <dgm:prSet presAssocID="{77CA8929-565F-44E8-B5AB-D180348B274D}" presName="Child" presStyleLbl="revTx" presStyleIdx="1" presStyleCnt="6" custScaleY="153357">
        <dgm:presLayoutVars>
          <dgm:chMax val="0"/>
          <dgm:chPref val="0"/>
          <dgm:bulletEnabled val="1"/>
        </dgm:presLayoutVars>
      </dgm:prSet>
      <dgm:spPr/>
    </dgm:pt>
    <dgm:pt modelId="{C9122081-8144-4628-A525-C27A7DD047AC}" type="pres">
      <dgm:prSet presAssocID="{3CF44D61-6B59-4EAF-909C-7EE3B0B7D953}" presName="sibTrans" presStyleCnt="0"/>
      <dgm:spPr/>
    </dgm:pt>
    <dgm:pt modelId="{03B68AAE-E1D5-4887-8A4E-6D023B1D7545}" type="pres">
      <dgm:prSet presAssocID="{E7DA7F86-75B3-4B61-8AAF-0584CFF2E4C4}" presName="composite" presStyleCnt="0"/>
      <dgm:spPr/>
    </dgm:pt>
    <dgm:pt modelId="{3FABE9F2-41DB-4573-9B00-ADBAA8201B5A}" type="pres">
      <dgm:prSet presAssocID="{E7DA7F86-75B3-4B61-8AAF-0584CFF2E4C4}" presName="FirstChild" presStyleLbl="revTx" presStyleIdx="2" presStyleCnt="6" custScaleY="122738">
        <dgm:presLayoutVars>
          <dgm:chMax val="0"/>
          <dgm:chPref val="0"/>
          <dgm:bulletEnabled val="1"/>
        </dgm:presLayoutVars>
      </dgm:prSet>
      <dgm:spPr/>
    </dgm:pt>
    <dgm:pt modelId="{037134C0-8040-4F4F-8B74-BE719161F15B}" type="pres">
      <dgm:prSet presAssocID="{E7DA7F86-75B3-4B61-8AAF-0584CFF2E4C4}" presName="Parent" presStyleLbl="alignNode1" presStyleIdx="1" presStyleCnt="3">
        <dgm:presLayoutVars>
          <dgm:chMax val="3"/>
          <dgm:chPref val="3"/>
          <dgm:bulletEnabled val="1"/>
        </dgm:presLayoutVars>
      </dgm:prSet>
      <dgm:spPr/>
    </dgm:pt>
    <dgm:pt modelId="{97DC2383-8C22-4E2B-9C54-404132A52400}" type="pres">
      <dgm:prSet presAssocID="{E7DA7F86-75B3-4B61-8AAF-0584CFF2E4C4}" presName="Accent" presStyleLbl="parChTrans1D1" presStyleIdx="1" presStyleCnt="3"/>
      <dgm:spPr/>
    </dgm:pt>
    <dgm:pt modelId="{AC3155D3-DA16-4E4D-A80C-CA6EA0FF3BA7}" type="pres">
      <dgm:prSet presAssocID="{E7DA7F86-75B3-4B61-8AAF-0584CFF2E4C4}" presName="Child" presStyleLbl="revTx" presStyleIdx="3" presStyleCnt="6" custScaleY="140050">
        <dgm:presLayoutVars>
          <dgm:chMax val="0"/>
          <dgm:chPref val="0"/>
          <dgm:bulletEnabled val="1"/>
        </dgm:presLayoutVars>
      </dgm:prSet>
      <dgm:spPr/>
    </dgm:pt>
    <dgm:pt modelId="{02681B68-DF9B-4418-BCF1-7F82B974565E}" type="pres">
      <dgm:prSet presAssocID="{B31062B5-54A1-40E1-804A-4687C31E8A9F}" presName="sibTrans" presStyleCnt="0"/>
      <dgm:spPr/>
    </dgm:pt>
    <dgm:pt modelId="{8E09D982-341D-414C-AA3F-5767A283726A}" type="pres">
      <dgm:prSet presAssocID="{7C16BB82-26D8-430C-9E9D-DE7C0038FDB0}" presName="composite" presStyleCnt="0"/>
      <dgm:spPr/>
    </dgm:pt>
    <dgm:pt modelId="{1D370D74-A045-4A4B-9AB1-2788BBA3D851}" type="pres">
      <dgm:prSet presAssocID="{7C16BB82-26D8-430C-9E9D-DE7C0038FDB0}" presName="FirstChild" presStyleLbl="revTx" presStyleIdx="4" presStyleCnt="6" custScaleY="122147">
        <dgm:presLayoutVars>
          <dgm:chMax val="0"/>
          <dgm:chPref val="0"/>
          <dgm:bulletEnabled val="1"/>
        </dgm:presLayoutVars>
      </dgm:prSet>
      <dgm:spPr/>
    </dgm:pt>
    <dgm:pt modelId="{2A1EB3F5-76B6-4A5C-B91D-E9F8AD329B75}" type="pres">
      <dgm:prSet presAssocID="{7C16BB82-26D8-430C-9E9D-DE7C0038FDB0}" presName="Parent" presStyleLbl="alignNode1" presStyleIdx="2" presStyleCnt="3">
        <dgm:presLayoutVars>
          <dgm:chMax val="3"/>
          <dgm:chPref val="3"/>
          <dgm:bulletEnabled val="1"/>
        </dgm:presLayoutVars>
      </dgm:prSet>
      <dgm:spPr/>
    </dgm:pt>
    <dgm:pt modelId="{1D04C019-0AB5-4368-8104-753BAE29B0EF}" type="pres">
      <dgm:prSet presAssocID="{7C16BB82-26D8-430C-9E9D-DE7C0038FDB0}" presName="Accent" presStyleLbl="parChTrans1D1" presStyleIdx="2" presStyleCnt="3"/>
      <dgm:spPr/>
    </dgm:pt>
    <dgm:pt modelId="{E8636660-C91B-4826-81F9-B5FDB6A5D78E}" type="pres">
      <dgm:prSet presAssocID="{7C16BB82-26D8-430C-9E9D-DE7C0038FDB0}" presName="Child" presStyleLbl="revTx" presStyleIdx="5" presStyleCnt="6">
        <dgm:presLayoutVars>
          <dgm:chMax val="0"/>
          <dgm:chPref val="0"/>
          <dgm:bulletEnabled val="1"/>
        </dgm:presLayoutVars>
      </dgm:prSet>
      <dgm:spPr/>
    </dgm:pt>
  </dgm:ptLst>
  <dgm:cxnLst>
    <dgm:cxn modelId="{34EC270F-E66B-4FE1-8BE2-CF74932D7852}" type="presOf" srcId="{5E64C315-AE14-46E1-8775-2634A3E0E400}" destId="{E8636660-C91B-4826-81F9-B5FDB6A5D78E}" srcOrd="0" destOrd="1" presId="urn:microsoft.com/office/officeart/2011/layout/TabList"/>
    <dgm:cxn modelId="{96C30111-012D-4DF9-8EEE-B81A7992D099}" type="presOf" srcId="{8EB45487-BA70-4519-94DB-181ED333F4E4}" destId="{AC3155D3-DA16-4E4D-A80C-CA6EA0FF3BA7}" srcOrd="0" destOrd="3" presId="urn:microsoft.com/office/officeart/2011/layout/TabList"/>
    <dgm:cxn modelId="{EE218B12-8711-428C-98A1-BD18E3AF5A67}" srcId="{E7DA7F86-75B3-4B61-8AAF-0584CFF2E4C4}" destId="{E5AB38FF-2F12-4B27-9970-6084704303FB}" srcOrd="1" destOrd="0" parTransId="{C0EED0CA-9FD0-4EDA-B71D-540F07BCCE12}" sibTransId="{E4EC1A52-7F6E-4325-ADDB-BE3DF35DE0A5}"/>
    <dgm:cxn modelId="{93C0CB12-EFF6-4816-BFBF-5282C0A81974}" type="presOf" srcId="{49B11298-8287-49FF-9CE8-97930227BA01}" destId="{E8636660-C91B-4826-81F9-B5FDB6A5D78E}" srcOrd="0" destOrd="2" presId="urn:microsoft.com/office/officeart/2011/layout/TabList"/>
    <dgm:cxn modelId="{A9ED6125-AF6A-4DA9-9252-2F75AFBA2BED}" type="presOf" srcId="{6E622E29-5F6B-4D1C-B9EF-8EB0D097B7B6}" destId="{50D6D5A5-9CAD-4B3B-AC04-1971FD592AC5}" srcOrd="0" destOrd="0" presId="urn:microsoft.com/office/officeart/2011/layout/TabList"/>
    <dgm:cxn modelId="{1DD63B26-ABED-43D2-9009-54C482A396C3}" type="presOf" srcId="{9DA70F71-A94E-46B1-92DF-1716E6998719}" destId="{E99E8C11-1917-4B23-A4C2-6C36480C2D0C}" srcOrd="0" destOrd="3" presId="urn:microsoft.com/office/officeart/2011/layout/TabList"/>
    <dgm:cxn modelId="{EEB6A72F-F0E7-4189-8325-D8BE46F49A85}" type="presOf" srcId="{59AB7494-A9D6-4F30-B0F5-C70735736CA1}" destId="{E99E8C11-1917-4B23-A4C2-6C36480C2D0C}" srcOrd="0" destOrd="0" presId="urn:microsoft.com/office/officeart/2011/layout/TabList"/>
    <dgm:cxn modelId="{6057D231-E526-400C-AF3E-C741E5FCB343}" srcId="{77CA8929-565F-44E8-B5AB-D180348B274D}" destId="{59AB7494-A9D6-4F30-B0F5-C70735736CA1}" srcOrd="1" destOrd="0" parTransId="{03674277-E515-4744-93C5-650167578A60}" sibTransId="{60EEB392-45FA-419A-AD29-63AF1B870D66}"/>
    <dgm:cxn modelId="{53E86433-DB11-43D1-B236-822C2CC4E390}" type="presOf" srcId="{77CA8929-565F-44E8-B5AB-D180348B274D}" destId="{329F9443-DDA7-4282-B32F-B8FE1CB295E1}" srcOrd="0" destOrd="0" presId="urn:microsoft.com/office/officeart/2011/layout/TabList"/>
    <dgm:cxn modelId="{516AD334-CEC6-4B2C-BA95-D805365A359A}" srcId="{E7DA7F86-75B3-4B61-8AAF-0584CFF2E4C4}" destId="{8EB45487-BA70-4519-94DB-181ED333F4E4}" srcOrd="4" destOrd="0" parTransId="{214FE06E-69ED-4214-BC06-2212DB6AFFF6}" sibTransId="{CCDD1AE6-78A5-47D6-9368-21AE4F201F76}"/>
    <dgm:cxn modelId="{806AB136-FF94-495E-9AD0-B3B147C7D730}" type="presOf" srcId="{F1406D90-AD33-4551-B69F-94362BF3C871}" destId="{E99E8C11-1917-4B23-A4C2-6C36480C2D0C}" srcOrd="0" destOrd="2" presId="urn:microsoft.com/office/officeart/2011/layout/TabList"/>
    <dgm:cxn modelId="{B1FC6C60-96F9-4125-9632-325230887993}" srcId="{77CA8929-565F-44E8-B5AB-D180348B274D}" destId="{9DA70F71-A94E-46B1-92DF-1716E6998719}" srcOrd="4" destOrd="0" parTransId="{E84BDC23-74E3-46D1-A77D-E7534C63BE11}" sibTransId="{9933DC84-6B14-4BB7-9D91-5044B7A11D9F}"/>
    <dgm:cxn modelId="{AC3EED41-0C0F-4BAD-B88C-77EFB303BB31}" type="presOf" srcId="{397AD392-4ACD-4364-878B-D8C8F1314370}" destId="{E99E8C11-1917-4B23-A4C2-6C36480C2D0C}" srcOrd="0" destOrd="5" presId="urn:microsoft.com/office/officeart/2011/layout/TabList"/>
    <dgm:cxn modelId="{166F3142-572C-4E4A-B777-E31669DAAEF1}" type="presOf" srcId="{2A8F7802-8A43-470B-BDC7-0C007B276BEF}" destId="{9C6EF693-E774-4634-952D-9DA07BBB32C9}" srcOrd="0" destOrd="0" presId="urn:microsoft.com/office/officeart/2011/layout/TabList"/>
    <dgm:cxn modelId="{62BC516F-A9C7-4DD7-9863-F6BF91117F44}" srcId="{7C16BB82-26D8-430C-9E9D-DE7C0038FDB0}" destId="{9658724C-9E72-46D9-AF4A-08652101EE5D}" srcOrd="0" destOrd="0" parTransId="{D1F18348-3F83-4882-A711-225BE75C0445}" sibTransId="{DBFFB76A-D027-4C03-B3B3-155994AD7608}"/>
    <dgm:cxn modelId="{EE81B275-D19D-4BCB-A5E3-0716203A5781}" type="presOf" srcId="{7C16BB82-26D8-430C-9E9D-DE7C0038FDB0}" destId="{2A1EB3F5-76B6-4A5C-B91D-E9F8AD329B75}" srcOrd="0" destOrd="0" presId="urn:microsoft.com/office/officeart/2011/layout/TabList"/>
    <dgm:cxn modelId="{5F894578-33C3-4E3F-AFB9-106CC2BA92B4}" type="presOf" srcId="{9658724C-9E72-46D9-AF4A-08652101EE5D}" destId="{1D370D74-A045-4A4B-9AB1-2788BBA3D851}" srcOrd="0" destOrd="0" presId="urn:microsoft.com/office/officeart/2011/layout/TabList"/>
    <dgm:cxn modelId="{8BF7BB7F-BD0E-473D-A11A-C6D7B7EBDFBE}" type="presOf" srcId="{1AF78F82-71F7-424A-A5BD-915F040C8494}" destId="{AC3155D3-DA16-4E4D-A80C-CA6EA0FF3BA7}" srcOrd="0" destOrd="1" presId="urn:microsoft.com/office/officeart/2011/layout/TabList"/>
    <dgm:cxn modelId="{A8CAAE86-9C40-4067-A589-1AC65FAF3581}" srcId="{6E622E29-5F6B-4D1C-B9EF-8EB0D097B7B6}" destId="{77CA8929-565F-44E8-B5AB-D180348B274D}" srcOrd="0" destOrd="0" parTransId="{85037510-E547-4F41-90B9-1A7AEA3660AD}" sibTransId="{3CF44D61-6B59-4EAF-909C-7EE3B0B7D953}"/>
    <dgm:cxn modelId="{411DDC8A-763A-4B25-83FB-33CDC2EDF4CC}" srcId="{77CA8929-565F-44E8-B5AB-D180348B274D}" destId="{2A8F7802-8A43-470B-BDC7-0C007B276BEF}" srcOrd="0" destOrd="0" parTransId="{08408AB2-D3D9-4252-B8F1-B02F43F9AFB7}" sibTransId="{36178AC6-EFFD-4F89-862A-5A6B357DA952}"/>
    <dgm:cxn modelId="{DFC1668E-4450-4213-9DFE-6C198A3521E2}" type="presOf" srcId="{EF97114C-E216-44DB-BAA1-25D7CB5FD6E1}" destId="{E99E8C11-1917-4B23-A4C2-6C36480C2D0C}" srcOrd="0" destOrd="4" presId="urn:microsoft.com/office/officeart/2011/layout/TabList"/>
    <dgm:cxn modelId="{5591369D-C4BD-458F-A0E3-7F7ED8D40C5C}" srcId="{E7DA7F86-75B3-4B61-8AAF-0584CFF2E4C4}" destId="{3A0399BF-68FF-4A21-83A9-0DCEA46D2EF9}" srcOrd="5" destOrd="0" parTransId="{1206F273-5CB4-41D7-8B58-3982D17254CC}" sibTransId="{28293EF8-53C0-4C8E-8E39-EDADCC378B8D}"/>
    <dgm:cxn modelId="{3E68D3A0-F70D-436C-BE56-34A5CE771825}" srcId="{6E622E29-5F6B-4D1C-B9EF-8EB0D097B7B6}" destId="{7C16BB82-26D8-430C-9E9D-DE7C0038FDB0}" srcOrd="2" destOrd="0" parTransId="{B514C1B0-B7C0-4E94-9E33-E78A1D53F723}" sibTransId="{227E8C4D-9102-4EC8-B149-A36A0635195B}"/>
    <dgm:cxn modelId="{EAB9FBA5-0249-4B32-9F1D-3EF98F133881}" srcId="{7C16BB82-26D8-430C-9E9D-DE7C0038FDB0}" destId="{13DF2CC5-68DC-4082-9DE3-428013E2DFBB}" srcOrd="1" destOrd="0" parTransId="{E3DD846F-84A7-4AB6-85EE-3F8980B8A100}" sibTransId="{FE031146-E374-4695-BDFA-7BC924D8D6C9}"/>
    <dgm:cxn modelId="{ABF5C4A8-B01C-4FA0-BD39-8C80D11F1DF1}" srcId="{77CA8929-565F-44E8-B5AB-D180348B274D}" destId="{945B3125-BD64-4402-BA02-8FD20EEC907D}" srcOrd="2" destOrd="0" parTransId="{149A0317-1229-452B-8425-1EF2689F846B}" sibTransId="{DF226EC1-1CBA-46C2-9C3C-819A487D3E5F}"/>
    <dgm:cxn modelId="{FDEFE6A9-10CD-4580-BC97-E65E65FEFBB0}" type="presOf" srcId="{3A0399BF-68FF-4A21-83A9-0DCEA46D2EF9}" destId="{AC3155D3-DA16-4E4D-A80C-CA6EA0FF3BA7}" srcOrd="0" destOrd="4" presId="urn:microsoft.com/office/officeart/2011/layout/TabList"/>
    <dgm:cxn modelId="{56D57FAA-5856-455F-899A-9EAB5987300E}" srcId="{6E622E29-5F6B-4D1C-B9EF-8EB0D097B7B6}" destId="{E7DA7F86-75B3-4B61-8AAF-0584CFF2E4C4}" srcOrd="1" destOrd="0" parTransId="{CDD5ADE0-6DCA-4121-A12B-4C892CC72D2D}" sibTransId="{B31062B5-54A1-40E1-804A-4687C31E8A9F}"/>
    <dgm:cxn modelId="{667D80B9-5BAC-40DF-92C9-92B95294C12B}" type="presOf" srcId="{4CDE236A-4825-4013-80DB-6E513AC90231}" destId="{3FABE9F2-41DB-4573-9B00-ADBAA8201B5A}" srcOrd="0" destOrd="0" presId="urn:microsoft.com/office/officeart/2011/layout/TabList"/>
    <dgm:cxn modelId="{404A70BE-2210-4026-AE1C-D7CEE3661FAD}" srcId="{77CA8929-565F-44E8-B5AB-D180348B274D}" destId="{F1406D90-AD33-4551-B69F-94362BF3C871}" srcOrd="3" destOrd="0" parTransId="{949A12C7-8844-42A1-A2C7-85F624519AD5}" sibTransId="{7458B098-B0DA-4256-9BAC-746E62B7413F}"/>
    <dgm:cxn modelId="{69278AC4-F200-459A-82CB-E54EA62A37D7}" type="presOf" srcId="{E7DA7F86-75B3-4B61-8AAF-0584CFF2E4C4}" destId="{037134C0-8040-4F4F-8B74-BE719161F15B}" srcOrd="0" destOrd="0" presId="urn:microsoft.com/office/officeart/2011/layout/TabList"/>
    <dgm:cxn modelId="{B8CD6CC8-2B82-4D52-A4EC-87999AD384D2}" type="presOf" srcId="{13DF2CC5-68DC-4082-9DE3-428013E2DFBB}" destId="{E8636660-C91B-4826-81F9-B5FDB6A5D78E}" srcOrd="0" destOrd="0" presId="urn:microsoft.com/office/officeart/2011/layout/TabList"/>
    <dgm:cxn modelId="{6A4263D0-7EE6-46B2-985C-BDBA44799DCE}" srcId="{7C16BB82-26D8-430C-9E9D-DE7C0038FDB0}" destId="{49B11298-8287-49FF-9CE8-97930227BA01}" srcOrd="3" destOrd="0" parTransId="{CB6835D2-6FEA-446C-910B-28EEC13A2EB4}" sibTransId="{41D9528C-B160-4853-9823-ABAB2915CC0E}"/>
    <dgm:cxn modelId="{E6A641D2-D63A-4753-A4A5-ED272E9616F1}" type="presOf" srcId="{89D20C33-4245-4ADA-B72D-254541B9A7DC}" destId="{AC3155D3-DA16-4E4D-A80C-CA6EA0FF3BA7}" srcOrd="0" destOrd="2" presId="urn:microsoft.com/office/officeart/2011/layout/TabList"/>
    <dgm:cxn modelId="{9EF51BD5-95C6-4741-824E-BB59AA9F5731}" srcId="{7C16BB82-26D8-430C-9E9D-DE7C0038FDB0}" destId="{5E64C315-AE14-46E1-8775-2634A3E0E400}" srcOrd="2" destOrd="0" parTransId="{842CE220-EA7B-42FB-96C1-DC994409AD01}" sibTransId="{7E8B2227-0B8C-49B0-9155-7E78FE56CFF3}"/>
    <dgm:cxn modelId="{FE8EACD6-EAB3-42E8-9900-80D312A7207D}" srcId="{E7DA7F86-75B3-4B61-8AAF-0584CFF2E4C4}" destId="{89D20C33-4245-4ADA-B72D-254541B9A7DC}" srcOrd="3" destOrd="0" parTransId="{B1729F1C-A1C9-476E-A851-24D53800DC9C}" sibTransId="{9A24FEF1-2D2A-489A-B4E8-DFB950E02559}"/>
    <dgm:cxn modelId="{FA953BE2-2185-4440-BB21-09609FC5DB89}" type="presOf" srcId="{E5AB38FF-2F12-4B27-9970-6084704303FB}" destId="{AC3155D3-DA16-4E4D-A80C-CA6EA0FF3BA7}" srcOrd="0" destOrd="0" presId="urn:microsoft.com/office/officeart/2011/layout/TabList"/>
    <dgm:cxn modelId="{84B9CFEA-CC85-48CF-B54B-00279A3D0706}" type="presOf" srcId="{945B3125-BD64-4402-BA02-8FD20EEC907D}" destId="{E99E8C11-1917-4B23-A4C2-6C36480C2D0C}" srcOrd="0" destOrd="1" presId="urn:microsoft.com/office/officeart/2011/layout/TabList"/>
    <dgm:cxn modelId="{DFBBFAEF-11DC-4D81-9CA5-B1F8B21C086F}" srcId="{77CA8929-565F-44E8-B5AB-D180348B274D}" destId="{397AD392-4ACD-4364-878B-D8C8F1314370}" srcOrd="6" destOrd="0" parTransId="{1C90FBE8-337F-4DC7-B6F3-B48ED7FB17C8}" sibTransId="{9F20B750-B2EE-45DA-8C1D-8B15D34547C8}"/>
    <dgm:cxn modelId="{ECF61FF8-4167-4DFA-BD56-8D31DCE2E1B5}" srcId="{E7DA7F86-75B3-4B61-8AAF-0584CFF2E4C4}" destId="{1AF78F82-71F7-424A-A5BD-915F040C8494}" srcOrd="2" destOrd="0" parTransId="{CAFD51EE-46AE-4F1B-BF3F-9AA13F233BA9}" sibTransId="{35B7DC71-365C-42BA-947C-2ADEB35E2BD5}"/>
    <dgm:cxn modelId="{26C10DFB-7CB1-439C-935D-EDA162A643FB}" srcId="{77CA8929-565F-44E8-B5AB-D180348B274D}" destId="{EF97114C-E216-44DB-BAA1-25D7CB5FD6E1}" srcOrd="5" destOrd="0" parTransId="{5A809045-562C-466A-8D56-B593D4F5BBD1}" sibTransId="{2E2676BC-8378-440F-8C60-C22F50342BD5}"/>
    <dgm:cxn modelId="{924530FC-18A8-4D38-8433-67308BBE5CC4}" srcId="{E7DA7F86-75B3-4B61-8AAF-0584CFF2E4C4}" destId="{4CDE236A-4825-4013-80DB-6E513AC90231}" srcOrd="0" destOrd="0" parTransId="{3B7AD47B-0232-4EDC-96A7-996D44F27B7D}" sibTransId="{78D93F91-A12A-435C-A5BC-3609B433C367}"/>
    <dgm:cxn modelId="{3CD74C81-A134-4035-A278-7095100BB21E}" type="presParOf" srcId="{50D6D5A5-9CAD-4B3B-AC04-1971FD592AC5}" destId="{8C03EFC3-37B0-457B-958B-CE018F1FBFED}" srcOrd="0" destOrd="0" presId="urn:microsoft.com/office/officeart/2011/layout/TabList"/>
    <dgm:cxn modelId="{D1C66EDE-AC06-46B6-B512-C6DA2F56FC17}" type="presParOf" srcId="{8C03EFC3-37B0-457B-958B-CE018F1FBFED}" destId="{9C6EF693-E774-4634-952D-9DA07BBB32C9}" srcOrd="0" destOrd="0" presId="urn:microsoft.com/office/officeart/2011/layout/TabList"/>
    <dgm:cxn modelId="{35F71857-A4A1-41A3-9A53-E229B2D20393}" type="presParOf" srcId="{8C03EFC3-37B0-457B-958B-CE018F1FBFED}" destId="{329F9443-DDA7-4282-B32F-B8FE1CB295E1}" srcOrd="1" destOrd="0" presId="urn:microsoft.com/office/officeart/2011/layout/TabList"/>
    <dgm:cxn modelId="{3952C5C4-EC0A-436C-AA66-7B7C91956294}" type="presParOf" srcId="{8C03EFC3-37B0-457B-958B-CE018F1FBFED}" destId="{84C8237B-D151-48C8-A684-6291F6C35342}" srcOrd="2" destOrd="0" presId="urn:microsoft.com/office/officeart/2011/layout/TabList"/>
    <dgm:cxn modelId="{B1B5F924-5FA3-4EE4-870E-A3059181CC7A}" type="presParOf" srcId="{50D6D5A5-9CAD-4B3B-AC04-1971FD592AC5}" destId="{E99E8C11-1917-4B23-A4C2-6C36480C2D0C}" srcOrd="1" destOrd="0" presId="urn:microsoft.com/office/officeart/2011/layout/TabList"/>
    <dgm:cxn modelId="{909F8266-0E48-4987-A2B7-58594A51E5C5}" type="presParOf" srcId="{50D6D5A5-9CAD-4B3B-AC04-1971FD592AC5}" destId="{C9122081-8144-4628-A525-C27A7DD047AC}" srcOrd="2" destOrd="0" presId="urn:microsoft.com/office/officeart/2011/layout/TabList"/>
    <dgm:cxn modelId="{77B0A6A6-8371-459A-8F78-07A367799106}" type="presParOf" srcId="{50D6D5A5-9CAD-4B3B-AC04-1971FD592AC5}" destId="{03B68AAE-E1D5-4887-8A4E-6D023B1D7545}" srcOrd="3" destOrd="0" presId="urn:microsoft.com/office/officeart/2011/layout/TabList"/>
    <dgm:cxn modelId="{1A166B4E-3C7D-4AA9-8974-45F2CD784384}" type="presParOf" srcId="{03B68AAE-E1D5-4887-8A4E-6D023B1D7545}" destId="{3FABE9F2-41DB-4573-9B00-ADBAA8201B5A}" srcOrd="0" destOrd="0" presId="urn:microsoft.com/office/officeart/2011/layout/TabList"/>
    <dgm:cxn modelId="{D156F9C0-F2CF-4AAC-9B92-8AB904B3AFA8}" type="presParOf" srcId="{03B68AAE-E1D5-4887-8A4E-6D023B1D7545}" destId="{037134C0-8040-4F4F-8B74-BE719161F15B}" srcOrd="1" destOrd="0" presId="urn:microsoft.com/office/officeart/2011/layout/TabList"/>
    <dgm:cxn modelId="{379EFA4D-8D88-4F9A-9875-0D7DBC5DEB0F}" type="presParOf" srcId="{03B68AAE-E1D5-4887-8A4E-6D023B1D7545}" destId="{97DC2383-8C22-4E2B-9C54-404132A52400}" srcOrd="2" destOrd="0" presId="urn:microsoft.com/office/officeart/2011/layout/TabList"/>
    <dgm:cxn modelId="{4698985A-F1AE-4764-9FA3-ED8969AA4FB6}" type="presParOf" srcId="{50D6D5A5-9CAD-4B3B-AC04-1971FD592AC5}" destId="{AC3155D3-DA16-4E4D-A80C-CA6EA0FF3BA7}" srcOrd="4" destOrd="0" presId="urn:microsoft.com/office/officeart/2011/layout/TabList"/>
    <dgm:cxn modelId="{66738907-E35C-40A6-9F73-716AF07A22BD}" type="presParOf" srcId="{50D6D5A5-9CAD-4B3B-AC04-1971FD592AC5}" destId="{02681B68-DF9B-4418-BCF1-7F82B974565E}" srcOrd="5" destOrd="0" presId="urn:microsoft.com/office/officeart/2011/layout/TabList"/>
    <dgm:cxn modelId="{E174E6C0-5D23-46F6-AB7C-895C0449C9BC}" type="presParOf" srcId="{50D6D5A5-9CAD-4B3B-AC04-1971FD592AC5}" destId="{8E09D982-341D-414C-AA3F-5767A283726A}" srcOrd="6" destOrd="0" presId="urn:microsoft.com/office/officeart/2011/layout/TabList"/>
    <dgm:cxn modelId="{696DFA43-41F8-4ED7-8198-D2E363AC96F8}" type="presParOf" srcId="{8E09D982-341D-414C-AA3F-5767A283726A}" destId="{1D370D74-A045-4A4B-9AB1-2788BBA3D851}" srcOrd="0" destOrd="0" presId="urn:microsoft.com/office/officeart/2011/layout/TabList"/>
    <dgm:cxn modelId="{413902E2-BCC1-4744-9EA5-31AFB73775B4}" type="presParOf" srcId="{8E09D982-341D-414C-AA3F-5767A283726A}" destId="{2A1EB3F5-76B6-4A5C-B91D-E9F8AD329B75}" srcOrd="1" destOrd="0" presId="urn:microsoft.com/office/officeart/2011/layout/TabList"/>
    <dgm:cxn modelId="{24C88CED-7E57-4502-947D-900C0C14BF30}" type="presParOf" srcId="{8E09D982-341D-414C-AA3F-5767A283726A}" destId="{1D04C019-0AB5-4368-8104-753BAE29B0EF}" srcOrd="2" destOrd="0" presId="urn:microsoft.com/office/officeart/2011/layout/TabList"/>
    <dgm:cxn modelId="{775E28DB-5516-4B1D-9248-506269A50B21}" type="presParOf" srcId="{50D6D5A5-9CAD-4B3B-AC04-1971FD592AC5}" destId="{E8636660-C91B-4826-81F9-B5FDB6A5D78E}"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622E29-5F6B-4D1C-B9EF-8EB0D097B7B6}" type="doc">
      <dgm:prSet loTypeId="urn:microsoft.com/office/officeart/2011/layout/TabList" loCatId="list" qsTypeId="urn:microsoft.com/office/officeart/2005/8/quickstyle/simple1" qsCatId="simple" csTypeId="urn:microsoft.com/office/officeart/2005/8/colors/colorful4" csCatId="colorful" phldr="1"/>
      <dgm:spPr/>
      <dgm:t>
        <a:bodyPr/>
        <a:lstStyle/>
        <a:p>
          <a:endParaRPr lang="en-US" altLang="zh-CN"/>
        </a:p>
      </dgm:t>
    </dgm:pt>
    <dgm:pt modelId="{77CA8929-565F-44E8-B5AB-D180348B274D}">
      <dgm:prSet phldrT="[Text]" custT="1"/>
      <dgm:spPr/>
      <dgm:t>
        <a:bodyPr/>
        <a:lstStyle/>
        <a:p>
          <a:r>
            <a:rPr lang="zh-CN" altLang="en-US" sz="1800" dirty="0">
              <a:latin typeface="微软雅黑" panose="020B0503020204020204" pitchFamily="34" charset="-122"/>
              <a:ea typeface="微软雅黑" panose="020B0503020204020204" pitchFamily="34" charset="-122"/>
            </a:rPr>
            <a:t>核心技术</a:t>
          </a:r>
          <a:endParaRPr lang="en-US" altLang="zh-CN" sz="1800" dirty="0">
            <a:latin typeface="微软雅黑" panose="020B0503020204020204" pitchFamily="34" charset="-122"/>
            <a:ea typeface="微软雅黑" panose="020B0503020204020204" pitchFamily="34" charset="-122"/>
          </a:endParaRPr>
        </a:p>
      </dgm:t>
    </dgm:pt>
    <dgm:pt modelId="{85037510-E547-4F41-90B9-1A7AEA3660AD}" type="parTrans" cxnId="{A8CAAE86-9C40-4067-A589-1AC65FAF3581}">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3CF44D61-6B59-4EAF-909C-7EE3B0B7D953}" type="sibTrans" cxnId="{A8CAAE86-9C40-4067-A589-1AC65FAF3581}">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2A8F7802-8A43-470B-BDC7-0C007B276BEF}">
      <dgm:prSet phldrT="[Text]" custT="1"/>
      <dgm:spPr/>
      <dgm:t>
        <a:bodyPr/>
        <a:lstStyle/>
        <a:p>
          <a:r>
            <a:rPr lang="en-US" altLang="zh-CN" sz="1800" dirty="0">
              <a:latin typeface="微软雅黑" panose="020B0503020204020204" pitchFamily="34" charset="-122"/>
              <a:ea typeface="微软雅黑" panose="020B0503020204020204" pitchFamily="34" charset="-122"/>
            </a:rPr>
            <a:t>SAP HANA </a:t>
          </a:r>
          <a:r>
            <a:rPr lang="zh-CN" altLang="en-US" sz="1800" dirty="0">
              <a:latin typeface="微软雅黑" panose="020B0503020204020204" pitchFamily="34" charset="-122"/>
              <a:ea typeface="微软雅黑" panose="020B0503020204020204" pitchFamily="34" charset="-122"/>
            </a:rPr>
            <a:t>内存数据库核心技术介绍</a:t>
          </a:r>
          <a:endParaRPr lang="en-US" altLang="zh-CN" sz="1800" dirty="0">
            <a:latin typeface="微软雅黑" panose="020B0503020204020204" pitchFamily="34" charset="-122"/>
            <a:ea typeface="微软雅黑" panose="020B0503020204020204" pitchFamily="34" charset="-122"/>
          </a:endParaRPr>
        </a:p>
      </dgm:t>
    </dgm:pt>
    <dgm:pt modelId="{08408AB2-D3D9-4252-B8F1-B02F43F9AFB7}" type="parTrans" cxnId="{411DDC8A-763A-4B25-83FB-33CDC2EDF4CC}">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36178AC6-EFFD-4F89-862A-5A6B357DA952}" type="sibTrans" cxnId="{411DDC8A-763A-4B25-83FB-33CDC2EDF4CC}">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59AB7494-A9D6-4F30-B0F5-C70735736CA1}">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内存计算技术</a:t>
          </a:r>
          <a:endParaRPr lang="en-US" altLang="zh-CN" sz="1400" kern="1200" dirty="0">
            <a:latin typeface="微软雅黑" panose="020B0503020204020204" pitchFamily="34" charset="-122"/>
            <a:ea typeface="微软雅黑" panose="020B0503020204020204" pitchFamily="34" charset="-122"/>
          </a:endParaRPr>
        </a:p>
      </dgm:t>
    </dgm:pt>
    <dgm:pt modelId="{03674277-E515-4744-93C5-650167578A60}" type="parTrans" cxnId="{6057D231-E526-400C-AF3E-C741E5FCB343}">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60EEB392-45FA-419A-AD29-63AF1B870D66}" type="sibTrans" cxnId="{6057D231-E526-400C-AF3E-C741E5FCB343}">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E7DA7F86-75B3-4B61-8AAF-0584CFF2E4C4}">
      <dgm:prSet phldrT="[Text]" custT="1"/>
      <dgm:spPr>
        <a:solidFill>
          <a:schemeClr val="tx2">
            <a:lumMod val="75000"/>
          </a:schemeClr>
        </a:solidFill>
      </dgm:spPr>
      <dgm:t>
        <a:bodyPr/>
        <a:lstStyle/>
        <a:p>
          <a:r>
            <a:rPr lang="zh-CN" altLang="en-US" sz="1800" dirty="0">
              <a:latin typeface="微软雅黑" panose="020B0503020204020204" pitchFamily="34" charset="-122"/>
              <a:ea typeface="微软雅黑" panose="020B0503020204020204" pitchFamily="34" charset="-122"/>
            </a:rPr>
            <a:t>体系架构</a:t>
          </a:r>
          <a:endParaRPr lang="en-US" altLang="zh-CN" sz="1800" dirty="0">
            <a:latin typeface="微软雅黑" panose="020B0503020204020204" pitchFamily="34" charset="-122"/>
            <a:ea typeface="微软雅黑" panose="020B0503020204020204" pitchFamily="34" charset="-122"/>
          </a:endParaRPr>
        </a:p>
      </dgm:t>
    </dgm:pt>
    <dgm:pt modelId="{CDD5ADE0-6DCA-4121-A12B-4C892CC72D2D}" type="parTrans" cxnId="{56D57FAA-5856-455F-899A-9EAB5987300E}">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B31062B5-54A1-40E1-804A-4687C31E8A9F}" type="sibTrans" cxnId="{56D57FAA-5856-455F-899A-9EAB5987300E}">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4CDE236A-4825-4013-80DB-6E513AC90231}">
      <dgm:prSet phldrT="[Text]" custT="1"/>
      <dgm:spPr/>
      <dgm:t>
        <a:bodyPr/>
        <a:lstStyle/>
        <a:p>
          <a:r>
            <a:rPr lang="en-US" altLang="zh-CN" sz="1800" dirty="0">
              <a:latin typeface="微软雅黑" panose="020B0503020204020204" pitchFamily="34" charset="-122"/>
              <a:ea typeface="微软雅黑" panose="020B0503020204020204" pitchFamily="34" charset="-122"/>
            </a:rPr>
            <a:t>SAP HANA </a:t>
          </a:r>
          <a:r>
            <a:rPr lang="zh-CN" altLang="en-US" sz="1800" dirty="0">
              <a:latin typeface="微软雅黑" panose="020B0503020204020204" pitchFamily="34" charset="-122"/>
              <a:ea typeface="微软雅黑" panose="020B0503020204020204" pitchFamily="34" charset="-122"/>
            </a:rPr>
            <a:t>一体化数据应用平台</a:t>
          </a:r>
          <a:endParaRPr lang="en-US" altLang="zh-CN" sz="1800" dirty="0">
            <a:latin typeface="微软雅黑" panose="020B0503020204020204" pitchFamily="34" charset="-122"/>
            <a:ea typeface="微软雅黑" panose="020B0503020204020204" pitchFamily="34" charset="-122"/>
          </a:endParaRPr>
        </a:p>
      </dgm:t>
    </dgm:pt>
    <dgm:pt modelId="{3B7AD47B-0232-4EDC-96A7-996D44F27B7D}" type="parTrans" cxnId="{924530FC-18A8-4D38-8433-67308BBE5CC4}">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78D93F91-A12A-435C-A5BC-3609B433C367}" type="sibTrans" cxnId="{924530FC-18A8-4D38-8433-67308BBE5CC4}">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E5AB38FF-2F12-4B27-9970-6084704303FB}">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dirty="0">
              <a:latin typeface="微软雅黑" panose="020B0503020204020204" pitchFamily="34" charset="-122"/>
              <a:ea typeface="微软雅黑" panose="020B0503020204020204" pitchFamily="34" charset="-122"/>
            </a:rPr>
            <a:t>应用开发服务</a:t>
          </a:r>
          <a:endParaRPr lang="en-US" altLang="zh-CN" sz="1400" dirty="0">
            <a:latin typeface="微软雅黑" panose="020B0503020204020204" pitchFamily="34" charset="-122"/>
            <a:ea typeface="微软雅黑" panose="020B0503020204020204" pitchFamily="34" charset="-122"/>
          </a:endParaRPr>
        </a:p>
      </dgm:t>
    </dgm:pt>
    <dgm:pt modelId="{C0EED0CA-9FD0-4EDA-B71D-540F07BCCE12}" type="parTrans" cxnId="{EE218B12-8711-428C-98A1-BD18E3AF5A67}">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E4EC1A52-7F6E-4325-ADDB-BE3DF35DE0A5}" type="sibTrans" cxnId="{EE218B12-8711-428C-98A1-BD18E3AF5A67}">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7C16BB82-26D8-430C-9E9D-DE7C0038FDB0}">
      <dgm:prSet phldrT="[Text]" custT="1"/>
      <dgm:spPr>
        <a:solidFill>
          <a:schemeClr val="tx2">
            <a:lumMod val="75000"/>
          </a:schemeClr>
        </a:solidFill>
      </dgm:spPr>
      <dgm:t>
        <a:bodyPr/>
        <a:lstStyle/>
        <a:p>
          <a:r>
            <a:rPr lang="zh-CN" altLang="en-US" sz="1800" dirty="0">
              <a:latin typeface="微软雅黑" panose="020B0503020204020204" pitchFamily="34" charset="-122"/>
              <a:ea typeface="微软雅黑" panose="020B0503020204020204" pitchFamily="34" charset="-122"/>
            </a:rPr>
            <a:t>应用场景</a:t>
          </a:r>
          <a:endParaRPr lang="en-US" altLang="zh-CN" sz="1800" dirty="0">
            <a:latin typeface="微软雅黑" panose="020B0503020204020204" pitchFamily="34" charset="-122"/>
            <a:ea typeface="微软雅黑" panose="020B0503020204020204" pitchFamily="34" charset="-122"/>
          </a:endParaRPr>
        </a:p>
      </dgm:t>
    </dgm:pt>
    <dgm:pt modelId="{B514C1B0-B7C0-4E94-9E33-E78A1D53F723}" type="parTrans" cxnId="{3E68D3A0-F70D-436C-BE56-34A5CE771825}">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227E8C4D-9102-4EC8-B149-A36A0635195B}" type="sibTrans" cxnId="{3E68D3A0-F70D-436C-BE56-34A5CE771825}">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9658724C-9E72-46D9-AF4A-08652101EE5D}">
      <dgm:prSet phldrT="[Text]" custT="1"/>
      <dgm:spPr/>
      <dgm:t>
        <a:bodyPr/>
        <a:lstStyle/>
        <a:p>
          <a:r>
            <a:rPr lang="en-US" altLang="zh-CN" sz="1800" dirty="0">
              <a:latin typeface="微软雅黑" panose="020B0503020204020204" pitchFamily="34" charset="-122"/>
              <a:ea typeface="微软雅黑" panose="020B0503020204020204" pitchFamily="34" charset="-122"/>
            </a:rPr>
            <a:t>SAP HANA </a:t>
          </a:r>
          <a:r>
            <a:rPr lang="zh-CN" altLang="en-US" sz="1800" dirty="0">
              <a:latin typeface="微软雅黑" panose="020B0503020204020204" pitchFamily="34" charset="-122"/>
              <a:ea typeface="微软雅黑" panose="020B0503020204020204" pitchFamily="34" charset="-122"/>
            </a:rPr>
            <a:t>应用场景及案例</a:t>
          </a:r>
          <a:endParaRPr lang="en-US" altLang="zh-CN" sz="1800" dirty="0">
            <a:latin typeface="微软雅黑" panose="020B0503020204020204" pitchFamily="34" charset="-122"/>
            <a:ea typeface="微软雅黑" panose="020B0503020204020204" pitchFamily="34" charset="-122"/>
          </a:endParaRPr>
        </a:p>
      </dgm:t>
    </dgm:pt>
    <dgm:pt modelId="{D1F18348-3F83-4882-A711-225BE75C0445}" type="parTrans" cxnId="{62BC516F-A9C7-4DD7-9863-F6BF91117F44}">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DBFFB76A-D027-4C03-B3B3-155994AD7608}" type="sibTrans" cxnId="{62BC516F-A9C7-4DD7-9863-F6BF91117F44}">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13DF2CC5-68DC-4082-9DE3-428013E2DFBB}">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en-US" altLang="zh-CN" sz="1400" dirty="0">
              <a:latin typeface="微软雅黑" panose="020B0503020204020204" pitchFamily="34" charset="-122"/>
              <a:ea typeface="微软雅黑" panose="020B0503020204020204" pitchFamily="34" charset="-122"/>
            </a:rPr>
            <a:t>SAP HANA </a:t>
          </a:r>
          <a:r>
            <a:rPr lang="zh-CN" altLang="en-US" sz="1400" dirty="0">
              <a:latin typeface="微软雅黑" panose="020B0503020204020204" pitchFamily="34" charset="-122"/>
              <a:ea typeface="微软雅黑" panose="020B0503020204020204" pitchFamily="34" charset="-122"/>
            </a:rPr>
            <a:t>典型应用场景</a:t>
          </a:r>
          <a:endParaRPr lang="en-US" altLang="zh-CN" sz="1400" dirty="0">
            <a:latin typeface="微软雅黑" panose="020B0503020204020204" pitchFamily="34" charset="-122"/>
            <a:ea typeface="微软雅黑" panose="020B0503020204020204" pitchFamily="34" charset="-122"/>
          </a:endParaRPr>
        </a:p>
      </dgm:t>
    </dgm:pt>
    <dgm:pt modelId="{E3DD846F-84A7-4AB6-85EE-3F8980B8A100}" type="parTrans" cxnId="{EAB9FBA5-0249-4B32-9F1D-3EF98F133881}">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FE031146-E374-4695-BDFA-7BC924D8D6C9}" type="sibTrans" cxnId="{EAB9FBA5-0249-4B32-9F1D-3EF98F133881}">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945B3125-BD64-4402-BA02-8FD20EEC907D}">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列式与数据压缩</a:t>
          </a:r>
          <a:endParaRPr lang="en-US" altLang="zh-CN" sz="1400" kern="1200" dirty="0">
            <a:latin typeface="微软雅黑" panose="020B0503020204020204" pitchFamily="34" charset="-122"/>
            <a:ea typeface="微软雅黑" panose="020B0503020204020204" pitchFamily="34" charset="-122"/>
          </a:endParaRPr>
        </a:p>
      </dgm:t>
    </dgm:pt>
    <dgm:pt modelId="{149A0317-1229-452B-8425-1EF2689F846B}" type="parTrans" cxnId="{ABF5C4A8-B01C-4FA0-BD39-8C80D11F1DF1}">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DF226EC1-1CBA-46C2-9C3C-819A487D3E5F}" type="sibTrans" cxnId="{ABF5C4A8-B01C-4FA0-BD39-8C80D11F1DF1}">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F1406D90-AD33-4551-B69F-94362BF3C871}">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并行查询与数据分布</a:t>
          </a:r>
          <a:endParaRPr lang="en-US" altLang="zh-CN" sz="1200" kern="1200" dirty="0">
            <a:latin typeface="微软雅黑" panose="020B0503020204020204" pitchFamily="34" charset="-122"/>
            <a:ea typeface="微软雅黑" panose="020B0503020204020204" pitchFamily="34" charset="-122"/>
          </a:endParaRPr>
        </a:p>
      </dgm:t>
    </dgm:pt>
    <dgm:pt modelId="{949A12C7-8844-42A1-A2C7-85F624519AD5}" type="parTrans" cxnId="{404A70BE-2210-4026-AE1C-D7CEE3661FAD}">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7458B098-B0DA-4256-9BAC-746E62B7413F}" type="sibTrans" cxnId="{404A70BE-2210-4026-AE1C-D7CEE3661FAD}">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89D20C33-4245-4ADA-B72D-254541B9A7DC}">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dirty="0">
              <a:latin typeface="微软雅黑" panose="020B0503020204020204" pitchFamily="34" charset="-122"/>
              <a:ea typeface="微软雅黑" panose="020B0503020204020204" pitchFamily="34" charset="-122"/>
            </a:rPr>
            <a:t>数据处理服务</a:t>
          </a:r>
          <a:endParaRPr lang="en-US" altLang="zh-CN" sz="1400" dirty="0">
            <a:latin typeface="微软雅黑" panose="020B0503020204020204" pitchFamily="34" charset="-122"/>
            <a:ea typeface="微软雅黑" panose="020B0503020204020204" pitchFamily="34" charset="-122"/>
          </a:endParaRPr>
        </a:p>
      </dgm:t>
    </dgm:pt>
    <dgm:pt modelId="{B1729F1C-A1C9-476E-A851-24D53800DC9C}" type="parTrans" cxnId="{FE8EACD6-EAB3-42E8-9900-80D312A7207D}">
      <dgm:prSet/>
      <dgm:spPr/>
      <dgm:t>
        <a:bodyPr/>
        <a:lstStyle/>
        <a:p>
          <a:endParaRPr lang="en-US" altLang="zh-CN"/>
        </a:p>
      </dgm:t>
    </dgm:pt>
    <dgm:pt modelId="{9A24FEF1-2D2A-489A-B4E8-DFB950E02559}" type="sibTrans" cxnId="{FE8EACD6-EAB3-42E8-9900-80D312A7207D}">
      <dgm:prSet/>
      <dgm:spPr/>
      <dgm:t>
        <a:bodyPr/>
        <a:lstStyle/>
        <a:p>
          <a:endParaRPr lang="en-US" altLang="zh-CN"/>
        </a:p>
      </dgm:t>
    </dgm:pt>
    <dgm:pt modelId="{9DA70F71-A94E-46B1-92DF-1716E6998719}">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纵向和水平架构扩展</a:t>
          </a:r>
          <a:endParaRPr lang="en-US" altLang="zh-CN" sz="1200" kern="1200" dirty="0">
            <a:latin typeface="微软雅黑" panose="020B0503020204020204" pitchFamily="34" charset="-122"/>
            <a:ea typeface="微软雅黑" panose="020B0503020204020204" pitchFamily="34" charset="-122"/>
          </a:endParaRPr>
        </a:p>
      </dgm:t>
    </dgm:pt>
    <dgm:pt modelId="{E84BDC23-74E3-46D1-A77D-E7534C63BE11}" type="parTrans" cxnId="{B1FC6C60-96F9-4125-9632-325230887993}">
      <dgm:prSet/>
      <dgm:spPr/>
      <dgm:t>
        <a:bodyPr/>
        <a:lstStyle/>
        <a:p>
          <a:endParaRPr lang="en-US" altLang="zh-CN"/>
        </a:p>
      </dgm:t>
    </dgm:pt>
    <dgm:pt modelId="{9933DC84-6B14-4BB7-9D91-5044B7A11D9F}" type="sibTrans" cxnId="{B1FC6C60-96F9-4125-9632-325230887993}">
      <dgm:prSet/>
      <dgm:spPr/>
      <dgm:t>
        <a:bodyPr/>
        <a:lstStyle/>
        <a:p>
          <a:endParaRPr lang="en-US" altLang="zh-CN"/>
        </a:p>
      </dgm:t>
    </dgm:pt>
    <dgm:pt modelId="{49B11298-8287-49FF-9CE8-97930227BA01}">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en-US" altLang="zh-CN" sz="1400" dirty="0">
              <a:latin typeface="微软雅黑" panose="020B0503020204020204" pitchFamily="34" charset="-122"/>
              <a:ea typeface="微软雅黑" panose="020B0503020204020204" pitchFamily="34" charset="-122"/>
            </a:rPr>
            <a:t>SAP</a:t>
          </a:r>
          <a:r>
            <a:rPr lang="zh-CN" altLang="en-US" sz="1400" dirty="0">
              <a:latin typeface="微软雅黑" panose="020B0503020204020204" pitchFamily="34" charset="-122"/>
              <a:ea typeface="微软雅黑" panose="020B0503020204020204" pitchFamily="34" charset="-122"/>
            </a:rPr>
            <a:t>大数据分析体系总结</a:t>
          </a:r>
          <a:endParaRPr lang="en-US" altLang="zh-CN" sz="1400" dirty="0">
            <a:latin typeface="微软雅黑" panose="020B0503020204020204" pitchFamily="34" charset="-122"/>
            <a:ea typeface="微软雅黑" panose="020B0503020204020204" pitchFamily="34" charset="-122"/>
          </a:endParaRPr>
        </a:p>
      </dgm:t>
    </dgm:pt>
    <dgm:pt modelId="{CB6835D2-6FEA-446C-910B-28EEC13A2EB4}" type="parTrans" cxnId="{6A4263D0-7EE6-46B2-985C-BDBA44799DCE}">
      <dgm:prSet/>
      <dgm:spPr/>
      <dgm:t>
        <a:bodyPr/>
        <a:lstStyle/>
        <a:p>
          <a:endParaRPr lang="en-US" altLang="zh-CN"/>
        </a:p>
      </dgm:t>
    </dgm:pt>
    <dgm:pt modelId="{41D9528C-B160-4853-9823-ABAB2915CC0E}" type="sibTrans" cxnId="{6A4263D0-7EE6-46B2-985C-BDBA44799DCE}">
      <dgm:prSet/>
      <dgm:spPr/>
      <dgm:t>
        <a:bodyPr/>
        <a:lstStyle/>
        <a:p>
          <a:endParaRPr lang="en-US" altLang="zh-CN"/>
        </a:p>
      </dgm:t>
    </dgm:pt>
    <dgm:pt modelId="{397AD392-4ACD-4364-878B-D8C8F1314370}">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endParaRPr lang="en-US" altLang="zh-CN" sz="1200" kern="1200" dirty="0">
            <a:latin typeface="微软雅黑" panose="020B0503020204020204" pitchFamily="34" charset="-122"/>
            <a:ea typeface="微软雅黑" panose="020B0503020204020204" pitchFamily="34" charset="-122"/>
          </a:endParaRPr>
        </a:p>
      </dgm:t>
    </dgm:pt>
    <dgm:pt modelId="{1C90FBE8-337F-4DC7-B6F3-B48ED7FB17C8}" type="parTrans" cxnId="{DFBBFAEF-11DC-4D81-9CA5-B1F8B21C086F}">
      <dgm:prSet/>
      <dgm:spPr/>
      <dgm:t>
        <a:bodyPr/>
        <a:lstStyle/>
        <a:p>
          <a:endParaRPr lang="en-US"/>
        </a:p>
      </dgm:t>
    </dgm:pt>
    <dgm:pt modelId="{9F20B750-B2EE-45DA-8C1D-8B15D34547C8}" type="sibTrans" cxnId="{DFBBFAEF-11DC-4D81-9CA5-B1F8B21C086F}">
      <dgm:prSet/>
      <dgm:spPr/>
      <dgm:t>
        <a:bodyPr/>
        <a:lstStyle/>
        <a:p>
          <a:endParaRPr lang="en-US"/>
        </a:p>
      </dgm:t>
    </dgm:pt>
    <dgm:pt modelId="{EF97114C-E216-44DB-BAA1-25D7CB5FD6E1}">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高可用性及容灾备份</a:t>
          </a:r>
          <a:endParaRPr lang="en-US" altLang="zh-CN" sz="14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gm:t>
    </dgm:pt>
    <dgm:pt modelId="{5A809045-562C-466A-8D56-B593D4F5BBD1}" type="parTrans" cxnId="{26C10DFB-7CB1-439C-935D-EDA162A643FB}">
      <dgm:prSet/>
      <dgm:spPr/>
      <dgm:t>
        <a:bodyPr/>
        <a:lstStyle/>
        <a:p>
          <a:endParaRPr lang="en-US"/>
        </a:p>
      </dgm:t>
    </dgm:pt>
    <dgm:pt modelId="{2E2676BC-8378-440F-8C60-C22F50342BD5}" type="sibTrans" cxnId="{26C10DFB-7CB1-439C-935D-EDA162A643FB}">
      <dgm:prSet/>
      <dgm:spPr/>
      <dgm:t>
        <a:bodyPr/>
        <a:lstStyle/>
        <a:p>
          <a:endParaRPr lang="en-US"/>
        </a:p>
      </dgm:t>
    </dgm:pt>
    <dgm:pt modelId="{1AF78F82-71F7-424A-A5BD-915F040C8494}">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dirty="0">
              <a:latin typeface="微软雅黑" panose="020B0503020204020204" pitchFamily="34" charset="-122"/>
              <a:ea typeface="微软雅黑" panose="020B0503020204020204" pitchFamily="34" charset="-122"/>
            </a:rPr>
            <a:t>集成质量服务</a:t>
          </a:r>
          <a:endParaRPr lang="en-US" altLang="zh-CN" sz="1400" dirty="0">
            <a:latin typeface="微软雅黑" panose="020B0503020204020204" pitchFamily="34" charset="-122"/>
            <a:ea typeface="微软雅黑" panose="020B0503020204020204" pitchFamily="34" charset="-122"/>
          </a:endParaRPr>
        </a:p>
      </dgm:t>
    </dgm:pt>
    <dgm:pt modelId="{CAFD51EE-46AE-4F1B-BF3F-9AA13F233BA9}" type="parTrans" cxnId="{ECF61FF8-4167-4DFA-BD56-8D31DCE2E1B5}">
      <dgm:prSet/>
      <dgm:spPr/>
      <dgm:t>
        <a:bodyPr/>
        <a:lstStyle/>
        <a:p>
          <a:endParaRPr lang="en-US"/>
        </a:p>
      </dgm:t>
    </dgm:pt>
    <dgm:pt modelId="{35B7DC71-365C-42BA-947C-2ADEB35E2BD5}" type="sibTrans" cxnId="{ECF61FF8-4167-4DFA-BD56-8D31DCE2E1B5}">
      <dgm:prSet/>
      <dgm:spPr/>
      <dgm:t>
        <a:bodyPr/>
        <a:lstStyle/>
        <a:p>
          <a:endParaRPr lang="en-US"/>
        </a:p>
      </dgm:t>
    </dgm:pt>
    <dgm:pt modelId="{8EB45487-BA70-4519-94DB-181ED333F4E4}">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dirty="0">
              <a:latin typeface="微软雅黑" panose="020B0503020204020204" pitchFamily="34" charset="-122"/>
              <a:ea typeface="微软雅黑" panose="020B0503020204020204" pitchFamily="34" charset="-122"/>
            </a:rPr>
            <a:t>开源融合平台</a:t>
          </a:r>
          <a:endParaRPr lang="en-US" altLang="zh-CN" sz="1400" dirty="0">
            <a:latin typeface="微软雅黑" panose="020B0503020204020204" pitchFamily="34" charset="-122"/>
            <a:ea typeface="微软雅黑" panose="020B0503020204020204" pitchFamily="34" charset="-122"/>
          </a:endParaRPr>
        </a:p>
      </dgm:t>
    </dgm:pt>
    <dgm:pt modelId="{214FE06E-69ED-4214-BC06-2212DB6AFFF6}" type="parTrans" cxnId="{516AD334-CEC6-4B2C-BA95-D805365A359A}">
      <dgm:prSet/>
      <dgm:spPr/>
      <dgm:t>
        <a:bodyPr/>
        <a:lstStyle/>
        <a:p>
          <a:endParaRPr lang="en-US"/>
        </a:p>
      </dgm:t>
    </dgm:pt>
    <dgm:pt modelId="{CCDD1AE6-78A5-47D6-9368-21AE4F201F76}" type="sibTrans" cxnId="{516AD334-CEC6-4B2C-BA95-D805365A359A}">
      <dgm:prSet/>
      <dgm:spPr/>
      <dgm:t>
        <a:bodyPr/>
        <a:lstStyle/>
        <a:p>
          <a:endParaRPr lang="en-US"/>
        </a:p>
      </dgm:t>
    </dgm:pt>
    <dgm:pt modelId="{3A0399BF-68FF-4A21-83A9-0DCEA46D2EF9}">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dirty="0">
              <a:latin typeface="微软雅黑" panose="020B0503020204020204" pitchFamily="34" charset="-122"/>
              <a:ea typeface="微软雅黑" panose="020B0503020204020204" pitchFamily="34" charset="-122"/>
            </a:rPr>
            <a:t>灵活部署架构</a:t>
          </a:r>
          <a:endParaRPr lang="en-US" altLang="zh-CN" sz="1400" dirty="0">
            <a:latin typeface="微软雅黑" panose="020B0503020204020204" pitchFamily="34" charset="-122"/>
            <a:ea typeface="微软雅黑" panose="020B0503020204020204" pitchFamily="34" charset="-122"/>
          </a:endParaRPr>
        </a:p>
      </dgm:t>
    </dgm:pt>
    <dgm:pt modelId="{1206F273-5CB4-41D7-8B58-3982D17254CC}" type="parTrans" cxnId="{5591369D-C4BD-458F-A0E3-7F7ED8D40C5C}">
      <dgm:prSet/>
      <dgm:spPr/>
      <dgm:t>
        <a:bodyPr/>
        <a:lstStyle/>
        <a:p>
          <a:endParaRPr lang="en-US"/>
        </a:p>
      </dgm:t>
    </dgm:pt>
    <dgm:pt modelId="{28293EF8-53C0-4C8E-8E39-EDADCC378B8D}" type="sibTrans" cxnId="{5591369D-C4BD-458F-A0E3-7F7ED8D40C5C}">
      <dgm:prSet/>
      <dgm:spPr/>
      <dgm:t>
        <a:bodyPr/>
        <a:lstStyle/>
        <a:p>
          <a:endParaRPr lang="en-US"/>
        </a:p>
      </dgm:t>
    </dgm:pt>
    <dgm:pt modelId="{5E64C315-AE14-46E1-8775-2634A3E0E400}">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en-US" altLang="zh-CN" sz="1400" dirty="0">
              <a:latin typeface="微软雅黑" panose="020B0503020204020204" pitchFamily="34" charset="-122"/>
              <a:ea typeface="微软雅黑" panose="020B0503020204020204" pitchFamily="34" charset="-122"/>
            </a:rPr>
            <a:t>SAP HANA </a:t>
          </a:r>
          <a:r>
            <a:rPr lang="zh-CN" altLang="en-US" sz="1400" dirty="0">
              <a:latin typeface="微软雅黑" panose="020B0503020204020204" pitchFamily="34" charset="-122"/>
              <a:ea typeface="微软雅黑" panose="020B0503020204020204" pitchFamily="34" charset="-122"/>
            </a:rPr>
            <a:t>典型应用案例</a:t>
          </a:r>
          <a:endParaRPr lang="en-US" altLang="zh-CN" sz="1400" dirty="0">
            <a:latin typeface="微软雅黑" panose="020B0503020204020204" pitchFamily="34" charset="-122"/>
            <a:ea typeface="微软雅黑" panose="020B0503020204020204" pitchFamily="34" charset="-122"/>
          </a:endParaRPr>
        </a:p>
      </dgm:t>
    </dgm:pt>
    <dgm:pt modelId="{842CE220-EA7B-42FB-96C1-DC994409AD01}" type="parTrans" cxnId="{9EF51BD5-95C6-4741-824E-BB59AA9F5731}">
      <dgm:prSet/>
      <dgm:spPr/>
      <dgm:t>
        <a:bodyPr/>
        <a:lstStyle/>
        <a:p>
          <a:endParaRPr lang="en-US"/>
        </a:p>
      </dgm:t>
    </dgm:pt>
    <dgm:pt modelId="{7E8B2227-0B8C-49B0-9155-7E78FE56CFF3}" type="sibTrans" cxnId="{9EF51BD5-95C6-4741-824E-BB59AA9F5731}">
      <dgm:prSet/>
      <dgm:spPr/>
      <dgm:t>
        <a:bodyPr/>
        <a:lstStyle/>
        <a:p>
          <a:endParaRPr lang="en-US"/>
        </a:p>
      </dgm:t>
    </dgm:pt>
    <dgm:pt modelId="{50D6D5A5-9CAD-4B3B-AC04-1971FD592AC5}" type="pres">
      <dgm:prSet presAssocID="{6E622E29-5F6B-4D1C-B9EF-8EB0D097B7B6}" presName="Name0" presStyleCnt="0">
        <dgm:presLayoutVars>
          <dgm:chMax/>
          <dgm:chPref val="3"/>
          <dgm:dir/>
          <dgm:animOne val="branch"/>
          <dgm:animLvl val="lvl"/>
        </dgm:presLayoutVars>
      </dgm:prSet>
      <dgm:spPr/>
    </dgm:pt>
    <dgm:pt modelId="{8C03EFC3-37B0-457B-958B-CE018F1FBFED}" type="pres">
      <dgm:prSet presAssocID="{77CA8929-565F-44E8-B5AB-D180348B274D}" presName="composite" presStyleCnt="0"/>
      <dgm:spPr/>
    </dgm:pt>
    <dgm:pt modelId="{9C6EF693-E774-4634-952D-9DA07BBB32C9}" type="pres">
      <dgm:prSet presAssocID="{77CA8929-565F-44E8-B5AB-D180348B274D}" presName="FirstChild" presStyleLbl="revTx" presStyleIdx="0" presStyleCnt="6" custScaleY="112911">
        <dgm:presLayoutVars>
          <dgm:chMax val="0"/>
          <dgm:chPref val="0"/>
          <dgm:bulletEnabled val="1"/>
        </dgm:presLayoutVars>
      </dgm:prSet>
      <dgm:spPr/>
    </dgm:pt>
    <dgm:pt modelId="{329F9443-DDA7-4282-B32F-B8FE1CB295E1}" type="pres">
      <dgm:prSet presAssocID="{77CA8929-565F-44E8-B5AB-D180348B274D}" presName="Parent" presStyleLbl="alignNode1" presStyleIdx="0" presStyleCnt="3">
        <dgm:presLayoutVars>
          <dgm:chMax val="3"/>
          <dgm:chPref val="3"/>
          <dgm:bulletEnabled val="1"/>
        </dgm:presLayoutVars>
      </dgm:prSet>
      <dgm:spPr/>
    </dgm:pt>
    <dgm:pt modelId="{84C8237B-D151-48C8-A684-6291F6C35342}" type="pres">
      <dgm:prSet presAssocID="{77CA8929-565F-44E8-B5AB-D180348B274D}" presName="Accent" presStyleLbl="parChTrans1D1" presStyleIdx="0" presStyleCnt="3"/>
      <dgm:spPr/>
    </dgm:pt>
    <dgm:pt modelId="{E99E8C11-1917-4B23-A4C2-6C36480C2D0C}" type="pres">
      <dgm:prSet presAssocID="{77CA8929-565F-44E8-B5AB-D180348B274D}" presName="Child" presStyleLbl="revTx" presStyleIdx="1" presStyleCnt="6" custScaleY="153357">
        <dgm:presLayoutVars>
          <dgm:chMax val="0"/>
          <dgm:chPref val="0"/>
          <dgm:bulletEnabled val="1"/>
        </dgm:presLayoutVars>
      </dgm:prSet>
      <dgm:spPr/>
    </dgm:pt>
    <dgm:pt modelId="{C9122081-8144-4628-A525-C27A7DD047AC}" type="pres">
      <dgm:prSet presAssocID="{3CF44D61-6B59-4EAF-909C-7EE3B0B7D953}" presName="sibTrans" presStyleCnt="0"/>
      <dgm:spPr/>
    </dgm:pt>
    <dgm:pt modelId="{03B68AAE-E1D5-4887-8A4E-6D023B1D7545}" type="pres">
      <dgm:prSet presAssocID="{E7DA7F86-75B3-4B61-8AAF-0584CFF2E4C4}" presName="composite" presStyleCnt="0"/>
      <dgm:spPr/>
    </dgm:pt>
    <dgm:pt modelId="{3FABE9F2-41DB-4573-9B00-ADBAA8201B5A}" type="pres">
      <dgm:prSet presAssocID="{E7DA7F86-75B3-4B61-8AAF-0584CFF2E4C4}" presName="FirstChild" presStyleLbl="revTx" presStyleIdx="2" presStyleCnt="6" custScaleY="122738">
        <dgm:presLayoutVars>
          <dgm:chMax val="0"/>
          <dgm:chPref val="0"/>
          <dgm:bulletEnabled val="1"/>
        </dgm:presLayoutVars>
      </dgm:prSet>
      <dgm:spPr/>
    </dgm:pt>
    <dgm:pt modelId="{037134C0-8040-4F4F-8B74-BE719161F15B}" type="pres">
      <dgm:prSet presAssocID="{E7DA7F86-75B3-4B61-8AAF-0584CFF2E4C4}" presName="Parent" presStyleLbl="alignNode1" presStyleIdx="1" presStyleCnt="3">
        <dgm:presLayoutVars>
          <dgm:chMax val="3"/>
          <dgm:chPref val="3"/>
          <dgm:bulletEnabled val="1"/>
        </dgm:presLayoutVars>
      </dgm:prSet>
      <dgm:spPr/>
    </dgm:pt>
    <dgm:pt modelId="{97DC2383-8C22-4E2B-9C54-404132A52400}" type="pres">
      <dgm:prSet presAssocID="{E7DA7F86-75B3-4B61-8AAF-0584CFF2E4C4}" presName="Accent" presStyleLbl="parChTrans1D1" presStyleIdx="1" presStyleCnt="3"/>
      <dgm:spPr/>
    </dgm:pt>
    <dgm:pt modelId="{AC3155D3-DA16-4E4D-A80C-CA6EA0FF3BA7}" type="pres">
      <dgm:prSet presAssocID="{E7DA7F86-75B3-4B61-8AAF-0584CFF2E4C4}" presName="Child" presStyleLbl="revTx" presStyleIdx="3" presStyleCnt="6" custScaleY="140050">
        <dgm:presLayoutVars>
          <dgm:chMax val="0"/>
          <dgm:chPref val="0"/>
          <dgm:bulletEnabled val="1"/>
        </dgm:presLayoutVars>
      </dgm:prSet>
      <dgm:spPr/>
    </dgm:pt>
    <dgm:pt modelId="{02681B68-DF9B-4418-BCF1-7F82B974565E}" type="pres">
      <dgm:prSet presAssocID="{B31062B5-54A1-40E1-804A-4687C31E8A9F}" presName="sibTrans" presStyleCnt="0"/>
      <dgm:spPr/>
    </dgm:pt>
    <dgm:pt modelId="{8E09D982-341D-414C-AA3F-5767A283726A}" type="pres">
      <dgm:prSet presAssocID="{7C16BB82-26D8-430C-9E9D-DE7C0038FDB0}" presName="composite" presStyleCnt="0"/>
      <dgm:spPr/>
    </dgm:pt>
    <dgm:pt modelId="{1D370D74-A045-4A4B-9AB1-2788BBA3D851}" type="pres">
      <dgm:prSet presAssocID="{7C16BB82-26D8-430C-9E9D-DE7C0038FDB0}" presName="FirstChild" presStyleLbl="revTx" presStyleIdx="4" presStyleCnt="6" custScaleY="122147">
        <dgm:presLayoutVars>
          <dgm:chMax val="0"/>
          <dgm:chPref val="0"/>
          <dgm:bulletEnabled val="1"/>
        </dgm:presLayoutVars>
      </dgm:prSet>
      <dgm:spPr/>
    </dgm:pt>
    <dgm:pt modelId="{2A1EB3F5-76B6-4A5C-B91D-E9F8AD329B75}" type="pres">
      <dgm:prSet presAssocID="{7C16BB82-26D8-430C-9E9D-DE7C0038FDB0}" presName="Parent" presStyleLbl="alignNode1" presStyleIdx="2" presStyleCnt="3">
        <dgm:presLayoutVars>
          <dgm:chMax val="3"/>
          <dgm:chPref val="3"/>
          <dgm:bulletEnabled val="1"/>
        </dgm:presLayoutVars>
      </dgm:prSet>
      <dgm:spPr/>
    </dgm:pt>
    <dgm:pt modelId="{1D04C019-0AB5-4368-8104-753BAE29B0EF}" type="pres">
      <dgm:prSet presAssocID="{7C16BB82-26D8-430C-9E9D-DE7C0038FDB0}" presName="Accent" presStyleLbl="parChTrans1D1" presStyleIdx="2" presStyleCnt="3"/>
      <dgm:spPr/>
    </dgm:pt>
    <dgm:pt modelId="{E8636660-C91B-4826-81F9-B5FDB6A5D78E}" type="pres">
      <dgm:prSet presAssocID="{7C16BB82-26D8-430C-9E9D-DE7C0038FDB0}" presName="Child" presStyleLbl="revTx" presStyleIdx="5" presStyleCnt="6">
        <dgm:presLayoutVars>
          <dgm:chMax val="0"/>
          <dgm:chPref val="0"/>
          <dgm:bulletEnabled val="1"/>
        </dgm:presLayoutVars>
      </dgm:prSet>
      <dgm:spPr/>
    </dgm:pt>
  </dgm:ptLst>
  <dgm:cxnLst>
    <dgm:cxn modelId="{34EC270F-E66B-4FE1-8BE2-CF74932D7852}" type="presOf" srcId="{5E64C315-AE14-46E1-8775-2634A3E0E400}" destId="{E8636660-C91B-4826-81F9-B5FDB6A5D78E}" srcOrd="0" destOrd="1" presId="urn:microsoft.com/office/officeart/2011/layout/TabList"/>
    <dgm:cxn modelId="{96C30111-012D-4DF9-8EEE-B81A7992D099}" type="presOf" srcId="{8EB45487-BA70-4519-94DB-181ED333F4E4}" destId="{AC3155D3-DA16-4E4D-A80C-CA6EA0FF3BA7}" srcOrd="0" destOrd="3" presId="urn:microsoft.com/office/officeart/2011/layout/TabList"/>
    <dgm:cxn modelId="{EE218B12-8711-428C-98A1-BD18E3AF5A67}" srcId="{E7DA7F86-75B3-4B61-8AAF-0584CFF2E4C4}" destId="{E5AB38FF-2F12-4B27-9970-6084704303FB}" srcOrd="1" destOrd="0" parTransId="{C0EED0CA-9FD0-4EDA-B71D-540F07BCCE12}" sibTransId="{E4EC1A52-7F6E-4325-ADDB-BE3DF35DE0A5}"/>
    <dgm:cxn modelId="{93C0CB12-EFF6-4816-BFBF-5282C0A81974}" type="presOf" srcId="{49B11298-8287-49FF-9CE8-97930227BA01}" destId="{E8636660-C91B-4826-81F9-B5FDB6A5D78E}" srcOrd="0" destOrd="2" presId="urn:microsoft.com/office/officeart/2011/layout/TabList"/>
    <dgm:cxn modelId="{A9ED6125-AF6A-4DA9-9252-2F75AFBA2BED}" type="presOf" srcId="{6E622E29-5F6B-4D1C-B9EF-8EB0D097B7B6}" destId="{50D6D5A5-9CAD-4B3B-AC04-1971FD592AC5}" srcOrd="0" destOrd="0" presId="urn:microsoft.com/office/officeart/2011/layout/TabList"/>
    <dgm:cxn modelId="{1DD63B26-ABED-43D2-9009-54C482A396C3}" type="presOf" srcId="{9DA70F71-A94E-46B1-92DF-1716E6998719}" destId="{E99E8C11-1917-4B23-A4C2-6C36480C2D0C}" srcOrd="0" destOrd="3" presId="urn:microsoft.com/office/officeart/2011/layout/TabList"/>
    <dgm:cxn modelId="{EEB6A72F-F0E7-4189-8325-D8BE46F49A85}" type="presOf" srcId="{59AB7494-A9D6-4F30-B0F5-C70735736CA1}" destId="{E99E8C11-1917-4B23-A4C2-6C36480C2D0C}" srcOrd="0" destOrd="0" presId="urn:microsoft.com/office/officeart/2011/layout/TabList"/>
    <dgm:cxn modelId="{6057D231-E526-400C-AF3E-C741E5FCB343}" srcId="{77CA8929-565F-44E8-B5AB-D180348B274D}" destId="{59AB7494-A9D6-4F30-B0F5-C70735736CA1}" srcOrd="1" destOrd="0" parTransId="{03674277-E515-4744-93C5-650167578A60}" sibTransId="{60EEB392-45FA-419A-AD29-63AF1B870D66}"/>
    <dgm:cxn modelId="{53E86433-DB11-43D1-B236-822C2CC4E390}" type="presOf" srcId="{77CA8929-565F-44E8-B5AB-D180348B274D}" destId="{329F9443-DDA7-4282-B32F-B8FE1CB295E1}" srcOrd="0" destOrd="0" presId="urn:microsoft.com/office/officeart/2011/layout/TabList"/>
    <dgm:cxn modelId="{516AD334-CEC6-4B2C-BA95-D805365A359A}" srcId="{E7DA7F86-75B3-4B61-8AAF-0584CFF2E4C4}" destId="{8EB45487-BA70-4519-94DB-181ED333F4E4}" srcOrd="4" destOrd="0" parTransId="{214FE06E-69ED-4214-BC06-2212DB6AFFF6}" sibTransId="{CCDD1AE6-78A5-47D6-9368-21AE4F201F76}"/>
    <dgm:cxn modelId="{806AB136-FF94-495E-9AD0-B3B147C7D730}" type="presOf" srcId="{F1406D90-AD33-4551-B69F-94362BF3C871}" destId="{E99E8C11-1917-4B23-A4C2-6C36480C2D0C}" srcOrd="0" destOrd="2" presId="urn:microsoft.com/office/officeart/2011/layout/TabList"/>
    <dgm:cxn modelId="{B1FC6C60-96F9-4125-9632-325230887993}" srcId="{77CA8929-565F-44E8-B5AB-D180348B274D}" destId="{9DA70F71-A94E-46B1-92DF-1716E6998719}" srcOrd="4" destOrd="0" parTransId="{E84BDC23-74E3-46D1-A77D-E7534C63BE11}" sibTransId="{9933DC84-6B14-4BB7-9D91-5044B7A11D9F}"/>
    <dgm:cxn modelId="{AC3EED41-0C0F-4BAD-B88C-77EFB303BB31}" type="presOf" srcId="{397AD392-4ACD-4364-878B-D8C8F1314370}" destId="{E99E8C11-1917-4B23-A4C2-6C36480C2D0C}" srcOrd="0" destOrd="5" presId="urn:microsoft.com/office/officeart/2011/layout/TabList"/>
    <dgm:cxn modelId="{166F3142-572C-4E4A-B777-E31669DAAEF1}" type="presOf" srcId="{2A8F7802-8A43-470B-BDC7-0C007B276BEF}" destId="{9C6EF693-E774-4634-952D-9DA07BBB32C9}" srcOrd="0" destOrd="0" presId="urn:microsoft.com/office/officeart/2011/layout/TabList"/>
    <dgm:cxn modelId="{62BC516F-A9C7-4DD7-9863-F6BF91117F44}" srcId="{7C16BB82-26D8-430C-9E9D-DE7C0038FDB0}" destId="{9658724C-9E72-46D9-AF4A-08652101EE5D}" srcOrd="0" destOrd="0" parTransId="{D1F18348-3F83-4882-A711-225BE75C0445}" sibTransId="{DBFFB76A-D027-4C03-B3B3-155994AD7608}"/>
    <dgm:cxn modelId="{EE81B275-D19D-4BCB-A5E3-0716203A5781}" type="presOf" srcId="{7C16BB82-26D8-430C-9E9D-DE7C0038FDB0}" destId="{2A1EB3F5-76B6-4A5C-B91D-E9F8AD329B75}" srcOrd="0" destOrd="0" presId="urn:microsoft.com/office/officeart/2011/layout/TabList"/>
    <dgm:cxn modelId="{5F894578-33C3-4E3F-AFB9-106CC2BA92B4}" type="presOf" srcId="{9658724C-9E72-46D9-AF4A-08652101EE5D}" destId="{1D370D74-A045-4A4B-9AB1-2788BBA3D851}" srcOrd="0" destOrd="0" presId="urn:microsoft.com/office/officeart/2011/layout/TabList"/>
    <dgm:cxn modelId="{8BF7BB7F-BD0E-473D-A11A-C6D7B7EBDFBE}" type="presOf" srcId="{1AF78F82-71F7-424A-A5BD-915F040C8494}" destId="{AC3155D3-DA16-4E4D-A80C-CA6EA0FF3BA7}" srcOrd="0" destOrd="1" presId="urn:microsoft.com/office/officeart/2011/layout/TabList"/>
    <dgm:cxn modelId="{A8CAAE86-9C40-4067-A589-1AC65FAF3581}" srcId="{6E622E29-5F6B-4D1C-B9EF-8EB0D097B7B6}" destId="{77CA8929-565F-44E8-B5AB-D180348B274D}" srcOrd="0" destOrd="0" parTransId="{85037510-E547-4F41-90B9-1A7AEA3660AD}" sibTransId="{3CF44D61-6B59-4EAF-909C-7EE3B0B7D953}"/>
    <dgm:cxn modelId="{411DDC8A-763A-4B25-83FB-33CDC2EDF4CC}" srcId="{77CA8929-565F-44E8-B5AB-D180348B274D}" destId="{2A8F7802-8A43-470B-BDC7-0C007B276BEF}" srcOrd="0" destOrd="0" parTransId="{08408AB2-D3D9-4252-B8F1-B02F43F9AFB7}" sibTransId="{36178AC6-EFFD-4F89-862A-5A6B357DA952}"/>
    <dgm:cxn modelId="{DFC1668E-4450-4213-9DFE-6C198A3521E2}" type="presOf" srcId="{EF97114C-E216-44DB-BAA1-25D7CB5FD6E1}" destId="{E99E8C11-1917-4B23-A4C2-6C36480C2D0C}" srcOrd="0" destOrd="4" presId="urn:microsoft.com/office/officeart/2011/layout/TabList"/>
    <dgm:cxn modelId="{5591369D-C4BD-458F-A0E3-7F7ED8D40C5C}" srcId="{E7DA7F86-75B3-4B61-8AAF-0584CFF2E4C4}" destId="{3A0399BF-68FF-4A21-83A9-0DCEA46D2EF9}" srcOrd="5" destOrd="0" parTransId="{1206F273-5CB4-41D7-8B58-3982D17254CC}" sibTransId="{28293EF8-53C0-4C8E-8E39-EDADCC378B8D}"/>
    <dgm:cxn modelId="{3E68D3A0-F70D-436C-BE56-34A5CE771825}" srcId="{6E622E29-5F6B-4D1C-B9EF-8EB0D097B7B6}" destId="{7C16BB82-26D8-430C-9E9D-DE7C0038FDB0}" srcOrd="2" destOrd="0" parTransId="{B514C1B0-B7C0-4E94-9E33-E78A1D53F723}" sibTransId="{227E8C4D-9102-4EC8-B149-A36A0635195B}"/>
    <dgm:cxn modelId="{EAB9FBA5-0249-4B32-9F1D-3EF98F133881}" srcId="{7C16BB82-26D8-430C-9E9D-DE7C0038FDB0}" destId="{13DF2CC5-68DC-4082-9DE3-428013E2DFBB}" srcOrd="1" destOrd="0" parTransId="{E3DD846F-84A7-4AB6-85EE-3F8980B8A100}" sibTransId="{FE031146-E374-4695-BDFA-7BC924D8D6C9}"/>
    <dgm:cxn modelId="{ABF5C4A8-B01C-4FA0-BD39-8C80D11F1DF1}" srcId="{77CA8929-565F-44E8-B5AB-D180348B274D}" destId="{945B3125-BD64-4402-BA02-8FD20EEC907D}" srcOrd="2" destOrd="0" parTransId="{149A0317-1229-452B-8425-1EF2689F846B}" sibTransId="{DF226EC1-1CBA-46C2-9C3C-819A487D3E5F}"/>
    <dgm:cxn modelId="{FDEFE6A9-10CD-4580-BC97-E65E65FEFBB0}" type="presOf" srcId="{3A0399BF-68FF-4A21-83A9-0DCEA46D2EF9}" destId="{AC3155D3-DA16-4E4D-A80C-CA6EA0FF3BA7}" srcOrd="0" destOrd="4" presId="urn:microsoft.com/office/officeart/2011/layout/TabList"/>
    <dgm:cxn modelId="{56D57FAA-5856-455F-899A-9EAB5987300E}" srcId="{6E622E29-5F6B-4D1C-B9EF-8EB0D097B7B6}" destId="{E7DA7F86-75B3-4B61-8AAF-0584CFF2E4C4}" srcOrd="1" destOrd="0" parTransId="{CDD5ADE0-6DCA-4121-A12B-4C892CC72D2D}" sibTransId="{B31062B5-54A1-40E1-804A-4687C31E8A9F}"/>
    <dgm:cxn modelId="{667D80B9-5BAC-40DF-92C9-92B95294C12B}" type="presOf" srcId="{4CDE236A-4825-4013-80DB-6E513AC90231}" destId="{3FABE9F2-41DB-4573-9B00-ADBAA8201B5A}" srcOrd="0" destOrd="0" presId="urn:microsoft.com/office/officeart/2011/layout/TabList"/>
    <dgm:cxn modelId="{404A70BE-2210-4026-AE1C-D7CEE3661FAD}" srcId="{77CA8929-565F-44E8-B5AB-D180348B274D}" destId="{F1406D90-AD33-4551-B69F-94362BF3C871}" srcOrd="3" destOrd="0" parTransId="{949A12C7-8844-42A1-A2C7-85F624519AD5}" sibTransId="{7458B098-B0DA-4256-9BAC-746E62B7413F}"/>
    <dgm:cxn modelId="{69278AC4-F200-459A-82CB-E54EA62A37D7}" type="presOf" srcId="{E7DA7F86-75B3-4B61-8AAF-0584CFF2E4C4}" destId="{037134C0-8040-4F4F-8B74-BE719161F15B}" srcOrd="0" destOrd="0" presId="urn:microsoft.com/office/officeart/2011/layout/TabList"/>
    <dgm:cxn modelId="{B8CD6CC8-2B82-4D52-A4EC-87999AD384D2}" type="presOf" srcId="{13DF2CC5-68DC-4082-9DE3-428013E2DFBB}" destId="{E8636660-C91B-4826-81F9-B5FDB6A5D78E}" srcOrd="0" destOrd="0" presId="urn:microsoft.com/office/officeart/2011/layout/TabList"/>
    <dgm:cxn modelId="{6A4263D0-7EE6-46B2-985C-BDBA44799DCE}" srcId="{7C16BB82-26D8-430C-9E9D-DE7C0038FDB0}" destId="{49B11298-8287-49FF-9CE8-97930227BA01}" srcOrd="3" destOrd="0" parTransId="{CB6835D2-6FEA-446C-910B-28EEC13A2EB4}" sibTransId="{41D9528C-B160-4853-9823-ABAB2915CC0E}"/>
    <dgm:cxn modelId="{E6A641D2-D63A-4753-A4A5-ED272E9616F1}" type="presOf" srcId="{89D20C33-4245-4ADA-B72D-254541B9A7DC}" destId="{AC3155D3-DA16-4E4D-A80C-CA6EA0FF3BA7}" srcOrd="0" destOrd="2" presId="urn:microsoft.com/office/officeart/2011/layout/TabList"/>
    <dgm:cxn modelId="{9EF51BD5-95C6-4741-824E-BB59AA9F5731}" srcId="{7C16BB82-26D8-430C-9E9D-DE7C0038FDB0}" destId="{5E64C315-AE14-46E1-8775-2634A3E0E400}" srcOrd="2" destOrd="0" parTransId="{842CE220-EA7B-42FB-96C1-DC994409AD01}" sibTransId="{7E8B2227-0B8C-49B0-9155-7E78FE56CFF3}"/>
    <dgm:cxn modelId="{FE8EACD6-EAB3-42E8-9900-80D312A7207D}" srcId="{E7DA7F86-75B3-4B61-8AAF-0584CFF2E4C4}" destId="{89D20C33-4245-4ADA-B72D-254541B9A7DC}" srcOrd="3" destOrd="0" parTransId="{B1729F1C-A1C9-476E-A851-24D53800DC9C}" sibTransId="{9A24FEF1-2D2A-489A-B4E8-DFB950E02559}"/>
    <dgm:cxn modelId="{FA953BE2-2185-4440-BB21-09609FC5DB89}" type="presOf" srcId="{E5AB38FF-2F12-4B27-9970-6084704303FB}" destId="{AC3155D3-DA16-4E4D-A80C-CA6EA0FF3BA7}" srcOrd="0" destOrd="0" presId="urn:microsoft.com/office/officeart/2011/layout/TabList"/>
    <dgm:cxn modelId="{84B9CFEA-CC85-48CF-B54B-00279A3D0706}" type="presOf" srcId="{945B3125-BD64-4402-BA02-8FD20EEC907D}" destId="{E99E8C11-1917-4B23-A4C2-6C36480C2D0C}" srcOrd="0" destOrd="1" presId="urn:microsoft.com/office/officeart/2011/layout/TabList"/>
    <dgm:cxn modelId="{DFBBFAEF-11DC-4D81-9CA5-B1F8B21C086F}" srcId="{77CA8929-565F-44E8-B5AB-D180348B274D}" destId="{397AD392-4ACD-4364-878B-D8C8F1314370}" srcOrd="6" destOrd="0" parTransId="{1C90FBE8-337F-4DC7-B6F3-B48ED7FB17C8}" sibTransId="{9F20B750-B2EE-45DA-8C1D-8B15D34547C8}"/>
    <dgm:cxn modelId="{ECF61FF8-4167-4DFA-BD56-8D31DCE2E1B5}" srcId="{E7DA7F86-75B3-4B61-8AAF-0584CFF2E4C4}" destId="{1AF78F82-71F7-424A-A5BD-915F040C8494}" srcOrd="2" destOrd="0" parTransId="{CAFD51EE-46AE-4F1B-BF3F-9AA13F233BA9}" sibTransId="{35B7DC71-365C-42BA-947C-2ADEB35E2BD5}"/>
    <dgm:cxn modelId="{26C10DFB-7CB1-439C-935D-EDA162A643FB}" srcId="{77CA8929-565F-44E8-B5AB-D180348B274D}" destId="{EF97114C-E216-44DB-BAA1-25D7CB5FD6E1}" srcOrd="5" destOrd="0" parTransId="{5A809045-562C-466A-8D56-B593D4F5BBD1}" sibTransId="{2E2676BC-8378-440F-8C60-C22F50342BD5}"/>
    <dgm:cxn modelId="{924530FC-18A8-4D38-8433-67308BBE5CC4}" srcId="{E7DA7F86-75B3-4B61-8AAF-0584CFF2E4C4}" destId="{4CDE236A-4825-4013-80DB-6E513AC90231}" srcOrd="0" destOrd="0" parTransId="{3B7AD47B-0232-4EDC-96A7-996D44F27B7D}" sibTransId="{78D93F91-A12A-435C-A5BC-3609B433C367}"/>
    <dgm:cxn modelId="{3CD74C81-A134-4035-A278-7095100BB21E}" type="presParOf" srcId="{50D6D5A5-9CAD-4B3B-AC04-1971FD592AC5}" destId="{8C03EFC3-37B0-457B-958B-CE018F1FBFED}" srcOrd="0" destOrd="0" presId="urn:microsoft.com/office/officeart/2011/layout/TabList"/>
    <dgm:cxn modelId="{D1C66EDE-AC06-46B6-B512-C6DA2F56FC17}" type="presParOf" srcId="{8C03EFC3-37B0-457B-958B-CE018F1FBFED}" destId="{9C6EF693-E774-4634-952D-9DA07BBB32C9}" srcOrd="0" destOrd="0" presId="urn:microsoft.com/office/officeart/2011/layout/TabList"/>
    <dgm:cxn modelId="{35F71857-A4A1-41A3-9A53-E229B2D20393}" type="presParOf" srcId="{8C03EFC3-37B0-457B-958B-CE018F1FBFED}" destId="{329F9443-DDA7-4282-B32F-B8FE1CB295E1}" srcOrd="1" destOrd="0" presId="urn:microsoft.com/office/officeart/2011/layout/TabList"/>
    <dgm:cxn modelId="{3952C5C4-EC0A-436C-AA66-7B7C91956294}" type="presParOf" srcId="{8C03EFC3-37B0-457B-958B-CE018F1FBFED}" destId="{84C8237B-D151-48C8-A684-6291F6C35342}" srcOrd="2" destOrd="0" presId="urn:microsoft.com/office/officeart/2011/layout/TabList"/>
    <dgm:cxn modelId="{B1B5F924-5FA3-4EE4-870E-A3059181CC7A}" type="presParOf" srcId="{50D6D5A5-9CAD-4B3B-AC04-1971FD592AC5}" destId="{E99E8C11-1917-4B23-A4C2-6C36480C2D0C}" srcOrd="1" destOrd="0" presId="urn:microsoft.com/office/officeart/2011/layout/TabList"/>
    <dgm:cxn modelId="{909F8266-0E48-4987-A2B7-58594A51E5C5}" type="presParOf" srcId="{50D6D5A5-9CAD-4B3B-AC04-1971FD592AC5}" destId="{C9122081-8144-4628-A525-C27A7DD047AC}" srcOrd="2" destOrd="0" presId="urn:microsoft.com/office/officeart/2011/layout/TabList"/>
    <dgm:cxn modelId="{77B0A6A6-8371-459A-8F78-07A367799106}" type="presParOf" srcId="{50D6D5A5-9CAD-4B3B-AC04-1971FD592AC5}" destId="{03B68AAE-E1D5-4887-8A4E-6D023B1D7545}" srcOrd="3" destOrd="0" presId="urn:microsoft.com/office/officeart/2011/layout/TabList"/>
    <dgm:cxn modelId="{1A166B4E-3C7D-4AA9-8974-45F2CD784384}" type="presParOf" srcId="{03B68AAE-E1D5-4887-8A4E-6D023B1D7545}" destId="{3FABE9F2-41DB-4573-9B00-ADBAA8201B5A}" srcOrd="0" destOrd="0" presId="urn:microsoft.com/office/officeart/2011/layout/TabList"/>
    <dgm:cxn modelId="{D156F9C0-F2CF-4AAC-9B92-8AB904B3AFA8}" type="presParOf" srcId="{03B68AAE-E1D5-4887-8A4E-6D023B1D7545}" destId="{037134C0-8040-4F4F-8B74-BE719161F15B}" srcOrd="1" destOrd="0" presId="urn:microsoft.com/office/officeart/2011/layout/TabList"/>
    <dgm:cxn modelId="{379EFA4D-8D88-4F9A-9875-0D7DBC5DEB0F}" type="presParOf" srcId="{03B68AAE-E1D5-4887-8A4E-6D023B1D7545}" destId="{97DC2383-8C22-4E2B-9C54-404132A52400}" srcOrd="2" destOrd="0" presId="urn:microsoft.com/office/officeart/2011/layout/TabList"/>
    <dgm:cxn modelId="{4698985A-F1AE-4764-9FA3-ED8969AA4FB6}" type="presParOf" srcId="{50D6D5A5-9CAD-4B3B-AC04-1971FD592AC5}" destId="{AC3155D3-DA16-4E4D-A80C-CA6EA0FF3BA7}" srcOrd="4" destOrd="0" presId="urn:microsoft.com/office/officeart/2011/layout/TabList"/>
    <dgm:cxn modelId="{66738907-E35C-40A6-9F73-716AF07A22BD}" type="presParOf" srcId="{50D6D5A5-9CAD-4B3B-AC04-1971FD592AC5}" destId="{02681B68-DF9B-4418-BCF1-7F82B974565E}" srcOrd="5" destOrd="0" presId="urn:microsoft.com/office/officeart/2011/layout/TabList"/>
    <dgm:cxn modelId="{E174E6C0-5D23-46F6-AB7C-895C0449C9BC}" type="presParOf" srcId="{50D6D5A5-9CAD-4B3B-AC04-1971FD592AC5}" destId="{8E09D982-341D-414C-AA3F-5767A283726A}" srcOrd="6" destOrd="0" presId="urn:microsoft.com/office/officeart/2011/layout/TabList"/>
    <dgm:cxn modelId="{696DFA43-41F8-4ED7-8198-D2E363AC96F8}" type="presParOf" srcId="{8E09D982-341D-414C-AA3F-5767A283726A}" destId="{1D370D74-A045-4A4B-9AB1-2788BBA3D851}" srcOrd="0" destOrd="0" presId="urn:microsoft.com/office/officeart/2011/layout/TabList"/>
    <dgm:cxn modelId="{413902E2-BCC1-4744-9EA5-31AFB73775B4}" type="presParOf" srcId="{8E09D982-341D-414C-AA3F-5767A283726A}" destId="{2A1EB3F5-76B6-4A5C-B91D-E9F8AD329B75}" srcOrd="1" destOrd="0" presId="urn:microsoft.com/office/officeart/2011/layout/TabList"/>
    <dgm:cxn modelId="{24C88CED-7E57-4502-947D-900C0C14BF30}" type="presParOf" srcId="{8E09D982-341D-414C-AA3F-5767A283726A}" destId="{1D04C019-0AB5-4368-8104-753BAE29B0EF}" srcOrd="2" destOrd="0" presId="urn:microsoft.com/office/officeart/2011/layout/TabList"/>
    <dgm:cxn modelId="{775E28DB-5516-4B1D-9248-506269A50B21}" type="presParOf" srcId="{50D6D5A5-9CAD-4B3B-AC04-1971FD592AC5}" destId="{E8636660-C91B-4826-81F9-B5FDB6A5D78E}"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93A5E8-446C-4B79-98CF-2A12D86A67C4}"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6FB6AC3-8AA6-4907-80E9-4EB37EC6F001}">
      <dgm:prSet/>
      <dgm:spPr/>
      <dgm:t>
        <a:bodyPr/>
        <a:lstStyle/>
        <a:p>
          <a:pPr rtl="0"/>
          <a:r>
            <a:rPr lang="zh-CN" altLang="en-US" dirty="0">
              <a:solidFill>
                <a:schemeClr val="tx1"/>
              </a:solidFill>
            </a:rPr>
            <a:t>大量数据副本导致瓶颈</a:t>
          </a:r>
          <a:endParaRPr lang="en-US" dirty="0">
            <a:solidFill>
              <a:schemeClr val="tx1"/>
            </a:solidFill>
          </a:endParaRPr>
        </a:p>
      </dgm:t>
    </dgm:pt>
    <dgm:pt modelId="{74E96B48-397A-4884-9901-44F9C0C483E1}" type="parTrans" cxnId="{68456A8F-57C8-4B2B-A73C-FB1015CCEFE6}">
      <dgm:prSet/>
      <dgm:spPr/>
      <dgm:t>
        <a:bodyPr/>
        <a:lstStyle/>
        <a:p>
          <a:endParaRPr lang="en-US"/>
        </a:p>
      </dgm:t>
    </dgm:pt>
    <dgm:pt modelId="{B3745D49-7065-42B1-94C1-237267682851}" type="sibTrans" cxnId="{68456A8F-57C8-4B2B-A73C-FB1015CCEFE6}">
      <dgm:prSet/>
      <dgm:spPr/>
      <dgm:t>
        <a:bodyPr/>
        <a:lstStyle/>
        <a:p>
          <a:endParaRPr lang="en-US"/>
        </a:p>
      </dgm:t>
    </dgm:pt>
    <dgm:pt modelId="{A3910ABB-B248-4624-8C79-0C9FAAB24AF4}" type="pres">
      <dgm:prSet presAssocID="{5F93A5E8-446C-4B79-98CF-2A12D86A67C4}" presName="Name0" presStyleCnt="0">
        <dgm:presLayoutVars>
          <dgm:chPref val="3"/>
          <dgm:dir/>
          <dgm:animLvl val="lvl"/>
          <dgm:resizeHandles/>
        </dgm:presLayoutVars>
      </dgm:prSet>
      <dgm:spPr/>
    </dgm:pt>
    <dgm:pt modelId="{C8079A63-2147-468D-BCB2-F69367AF87BC}" type="pres">
      <dgm:prSet presAssocID="{36FB6AC3-8AA6-4907-80E9-4EB37EC6F001}" presName="horFlow" presStyleCnt="0"/>
      <dgm:spPr/>
    </dgm:pt>
    <dgm:pt modelId="{DACDE90F-5D98-4432-8C73-B780B330BB22}" type="pres">
      <dgm:prSet presAssocID="{36FB6AC3-8AA6-4907-80E9-4EB37EC6F001}" presName="bigChev" presStyleLbl="node1" presStyleIdx="0" presStyleCnt="1"/>
      <dgm:spPr/>
    </dgm:pt>
  </dgm:ptLst>
  <dgm:cxnLst>
    <dgm:cxn modelId="{68456A8F-57C8-4B2B-A73C-FB1015CCEFE6}" srcId="{5F93A5E8-446C-4B79-98CF-2A12D86A67C4}" destId="{36FB6AC3-8AA6-4907-80E9-4EB37EC6F001}" srcOrd="0" destOrd="0" parTransId="{74E96B48-397A-4884-9901-44F9C0C483E1}" sibTransId="{B3745D49-7065-42B1-94C1-237267682851}"/>
    <dgm:cxn modelId="{FF85E39E-B246-684E-B22B-34F2B535896F}" type="presOf" srcId="{36FB6AC3-8AA6-4907-80E9-4EB37EC6F001}" destId="{DACDE90F-5D98-4432-8C73-B780B330BB22}" srcOrd="0" destOrd="0" presId="urn:microsoft.com/office/officeart/2005/8/layout/lProcess3"/>
    <dgm:cxn modelId="{141C8BAA-5C9B-2F4A-A78D-60EF117104B6}" type="presOf" srcId="{5F93A5E8-446C-4B79-98CF-2A12D86A67C4}" destId="{A3910ABB-B248-4624-8C79-0C9FAAB24AF4}" srcOrd="0" destOrd="0" presId="urn:microsoft.com/office/officeart/2005/8/layout/lProcess3"/>
    <dgm:cxn modelId="{DDB269DF-DB92-7444-936F-CD5AD2695293}" type="presParOf" srcId="{A3910ABB-B248-4624-8C79-0C9FAAB24AF4}" destId="{C8079A63-2147-468D-BCB2-F69367AF87BC}" srcOrd="0" destOrd="0" presId="urn:microsoft.com/office/officeart/2005/8/layout/lProcess3"/>
    <dgm:cxn modelId="{F0A71B52-A760-9945-AC61-E39A2A1B5CE8}" type="presParOf" srcId="{C8079A63-2147-468D-BCB2-F69367AF87BC}" destId="{DACDE90F-5D98-4432-8C73-B780B330BB22}"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ACB288-D584-4B43-BFD4-6CAE1072983F}"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477194BF-1C43-4082-BA35-B4D36C824191}">
      <dgm:prSet/>
      <dgm:spPr/>
      <dgm:t>
        <a:bodyPr/>
        <a:lstStyle/>
        <a:p>
          <a:pPr rtl="0"/>
          <a:r>
            <a:rPr lang="zh-CN" altLang="en-US" dirty="0">
              <a:solidFill>
                <a:schemeClr val="tx1"/>
              </a:solidFill>
            </a:rPr>
            <a:t>转移最小结果集</a:t>
          </a:r>
          <a:endParaRPr lang="en-US" dirty="0">
            <a:solidFill>
              <a:schemeClr val="tx1"/>
            </a:solidFill>
          </a:endParaRPr>
        </a:p>
      </dgm:t>
    </dgm:pt>
    <dgm:pt modelId="{6568E997-9DF9-49B5-BEF3-CABE19C680A7}" type="parTrans" cxnId="{7ABC34F1-CE04-4982-ACE6-D443484DFF07}">
      <dgm:prSet/>
      <dgm:spPr/>
      <dgm:t>
        <a:bodyPr/>
        <a:lstStyle/>
        <a:p>
          <a:endParaRPr lang="en-US"/>
        </a:p>
      </dgm:t>
    </dgm:pt>
    <dgm:pt modelId="{F5336E54-0012-433A-8D75-17465F9076ED}" type="sibTrans" cxnId="{7ABC34F1-CE04-4982-ACE6-D443484DFF07}">
      <dgm:prSet/>
      <dgm:spPr/>
      <dgm:t>
        <a:bodyPr/>
        <a:lstStyle/>
        <a:p>
          <a:endParaRPr lang="en-US"/>
        </a:p>
      </dgm:t>
    </dgm:pt>
    <dgm:pt modelId="{3856848D-D9BF-449B-BE64-7750B0D42860}" type="pres">
      <dgm:prSet presAssocID="{16ACB288-D584-4B43-BFD4-6CAE1072983F}" presName="Name0" presStyleCnt="0">
        <dgm:presLayoutVars>
          <dgm:chPref val="3"/>
          <dgm:dir/>
          <dgm:animLvl val="lvl"/>
          <dgm:resizeHandles/>
        </dgm:presLayoutVars>
      </dgm:prSet>
      <dgm:spPr/>
    </dgm:pt>
    <dgm:pt modelId="{D1E15A60-2AAD-4E94-8C98-95ECC394E7D5}" type="pres">
      <dgm:prSet presAssocID="{477194BF-1C43-4082-BA35-B4D36C824191}" presName="horFlow" presStyleCnt="0"/>
      <dgm:spPr/>
    </dgm:pt>
    <dgm:pt modelId="{22107DBA-7D81-4D95-8642-F01B8CF3EEF8}" type="pres">
      <dgm:prSet presAssocID="{477194BF-1C43-4082-BA35-B4D36C824191}" presName="bigChev" presStyleLbl="node1" presStyleIdx="0" presStyleCnt="1" custLinFactNeighborX="6138" custLinFactNeighborY="-14253"/>
      <dgm:spPr/>
    </dgm:pt>
  </dgm:ptLst>
  <dgm:cxnLst>
    <dgm:cxn modelId="{5381F74C-6E63-E84B-9EB8-089D5496FFB8}" type="presOf" srcId="{16ACB288-D584-4B43-BFD4-6CAE1072983F}" destId="{3856848D-D9BF-449B-BE64-7750B0D42860}" srcOrd="0" destOrd="0" presId="urn:microsoft.com/office/officeart/2005/8/layout/lProcess3"/>
    <dgm:cxn modelId="{5DD8F8E1-8922-8146-B23E-D46ADB70CCB0}" type="presOf" srcId="{477194BF-1C43-4082-BA35-B4D36C824191}" destId="{22107DBA-7D81-4D95-8642-F01B8CF3EEF8}" srcOrd="0" destOrd="0" presId="urn:microsoft.com/office/officeart/2005/8/layout/lProcess3"/>
    <dgm:cxn modelId="{7ABC34F1-CE04-4982-ACE6-D443484DFF07}" srcId="{16ACB288-D584-4B43-BFD4-6CAE1072983F}" destId="{477194BF-1C43-4082-BA35-B4D36C824191}" srcOrd="0" destOrd="0" parTransId="{6568E997-9DF9-49B5-BEF3-CABE19C680A7}" sibTransId="{F5336E54-0012-433A-8D75-17465F9076ED}"/>
    <dgm:cxn modelId="{ACA4FF0B-9B72-7742-8027-6467F81AB822}" type="presParOf" srcId="{3856848D-D9BF-449B-BE64-7750B0D42860}" destId="{D1E15A60-2AAD-4E94-8C98-95ECC394E7D5}" srcOrd="0" destOrd="0" presId="urn:microsoft.com/office/officeart/2005/8/layout/lProcess3"/>
    <dgm:cxn modelId="{F9F81CF1-D749-9544-B298-1BD004BE7B20}" type="presParOf" srcId="{D1E15A60-2AAD-4E94-8C98-95ECC394E7D5}" destId="{22107DBA-7D81-4D95-8642-F01B8CF3EEF8}" srcOrd="0" destOrd="0" presId="urn:microsoft.com/office/officeart/2005/8/layout/l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272A143-ACB6-4473-8E0B-5EABD9D2803D}"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zh-CN" altLang="en-US"/>
        </a:p>
      </dgm:t>
    </dgm:pt>
    <dgm:pt modelId="{6D1F9A49-4081-4D4A-841C-CF575B715167}">
      <dgm:prSet phldrT="[Text]" custT="1"/>
      <dgm:spPr/>
      <dgm:t>
        <a:bodyPr/>
        <a:lstStyle/>
        <a:p>
          <a:r>
            <a:rPr lang="zh-CN" altLang="en-US" sz="1800" dirty="0">
              <a:latin typeface="Microsoft YaHei" charset="-122"/>
              <a:ea typeface="Microsoft YaHei" charset="-122"/>
              <a:cs typeface="Microsoft YaHei" charset="-122"/>
            </a:rPr>
            <a:t>获取数据</a:t>
          </a:r>
        </a:p>
      </dgm:t>
    </dgm:pt>
    <dgm:pt modelId="{41AD67EB-6A7A-4B64-A3BE-52CC898633F4}" type="parTrans" cxnId="{8D76EADB-BF99-4BD3-BC4E-380C0D708BA6}">
      <dgm:prSet/>
      <dgm:spPr/>
      <dgm:t>
        <a:bodyPr/>
        <a:lstStyle/>
        <a:p>
          <a:endParaRPr lang="zh-CN" altLang="en-US" sz="1800"/>
        </a:p>
      </dgm:t>
    </dgm:pt>
    <dgm:pt modelId="{CE316A39-9730-469D-8266-C5765C9FD4C8}" type="sibTrans" cxnId="{8D76EADB-BF99-4BD3-BC4E-380C0D708BA6}">
      <dgm:prSet/>
      <dgm:spPr/>
      <dgm:t>
        <a:bodyPr/>
        <a:lstStyle/>
        <a:p>
          <a:endParaRPr lang="zh-CN" altLang="en-US" sz="1800"/>
        </a:p>
      </dgm:t>
    </dgm:pt>
    <dgm:pt modelId="{B7A7C285-003C-466E-9861-4BB294B83949}">
      <dgm:prSet phldrT="[Text]" custT="1"/>
      <dgm:spPr/>
      <dgm:t>
        <a:bodyPr/>
        <a:lstStyle/>
        <a:p>
          <a:r>
            <a:rPr lang="zh-CN" altLang="en-US" sz="1800" dirty="0">
              <a:latin typeface="Microsoft YaHei" charset="-122"/>
              <a:ea typeface="Microsoft YaHei" charset="-122"/>
              <a:cs typeface="Microsoft YaHei" charset="-122"/>
            </a:rPr>
            <a:t>清洗入库</a:t>
          </a:r>
        </a:p>
      </dgm:t>
    </dgm:pt>
    <dgm:pt modelId="{EA9E5BA1-E063-4E9F-B68B-60C5C8F1BDA9}" type="parTrans" cxnId="{5668D5A0-75A2-4A68-A88D-4D3A1666D5D0}">
      <dgm:prSet/>
      <dgm:spPr/>
      <dgm:t>
        <a:bodyPr/>
        <a:lstStyle/>
        <a:p>
          <a:endParaRPr lang="zh-CN" altLang="en-US" sz="1800"/>
        </a:p>
      </dgm:t>
    </dgm:pt>
    <dgm:pt modelId="{B6BC9152-87AB-4670-9082-D66F1B94B073}" type="sibTrans" cxnId="{5668D5A0-75A2-4A68-A88D-4D3A1666D5D0}">
      <dgm:prSet/>
      <dgm:spPr/>
      <dgm:t>
        <a:bodyPr/>
        <a:lstStyle/>
        <a:p>
          <a:endParaRPr lang="zh-CN" altLang="en-US" sz="1800"/>
        </a:p>
      </dgm:t>
    </dgm:pt>
    <dgm:pt modelId="{D59BCD99-7CDD-4893-9086-AD6B1FC01792}">
      <dgm:prSet phldrT="[Text]" custT="1"/>
      <dgm:spPr/>
      <dgm:t>
        <a:bodyPr/>
        <a:lstStyle/>
        <a:p>
          <a:r>
            <a:rPr lang="zh-CN" altLang="en-US" sz="1800" dirty="0">
              <a:latin typeface="Microsoft YaHei" charset="-122"/>
              <a:ea typeface="Microsoft YaHei" charset="-122"/>
              <a:cs typeface="Microsoft YaHei" charset="-122"/>
            </a:rPr>
            <a:t>创建全文索引</a:t>
          </a:r>
        </a:p>
      </dgm:t>
    </dgm:pt>
    <dgm:pt modelId="{3C68A9D3-8DD2-4E86-AA18-C1E51D5EDB60}" type="parTrans" cxnId="{B4AAA6C1-5083-48C0-8DEE-8955DDF4A304}">
      <dgm:prSet/>
      <dgm:spPr/>
      <dgm:t>
        <a:bodyPr/>
        <a:lstStyle/>
        <a:p>
          <a:endParaRPr lang="zh-CN" altLang="en-US" sz="1800"/>
        </a:p>
      </dgm:t>
    </dgm:pt>
    <dgm:pt modelId="{45A3E947-4144-4943-B0A2-6B817BA83C37}" type="sibTrans" cxnId="{B4AAA6C1-5083-48C0-8DEE-8955DDF4A304}">
      <dgm:prSet/>
      <dgm:spPr/>
      <dgm:t>
        <a:bodyPr/>
        <a:lstStyle/>
        <a:p>
          <a:endParaRPr lang="zh-CN" altLang="en-US" sz="1800"/>
        </a:p>
      </dgm:t>
    </dgm:pt>
    <dgm:pt modelId="{0C7BF262-3CFE-4FBA-AE66-1FFA49B479A5}">
      <dgm:prSet phldrT="[Text]" custT="1"/>
      <dgm:spPr/>
      <dgm:t>
        <a:bodyPr/>
        <a:lstStyle/>
        <a:p>
          <a:r>
            <a:rPr lang="zh-CN" altLang="en-US" sz="1800" dirty="0">
              <a:latin typeface="Microsoft YaHei" charset="-122"/>
              <a:ea typeface="Microsoft YaHei" charset="-122"/>
              <a:cs typeface="Microsoft YaHei" charset="-122"/>
            </a:rPr>
            <a:t>创建用于全文检索的索引</a:t>
          </a:r>
        </a:p>
      </dgm:t>
    </dgm:pt>
    <dgm:pt modelId="{7CDAF148-B4E4-4830-A579-C537A84E0EF7}" type="parTrans" cxnId="{EEA701C9-C075-42B6-ACA2-917DBEFBE42B}">
      <dgm:prSet/>
      <dgm:spPr/>
      <dgm:t>
        <a:bodyPr/>
        <a:lstStyle/>
        <a:p>
          <a:endParaRPr lang="zh-CN" altLang="en-US" sz="1800"/>
        </a:p>
      </dgm:t>
    </dgm:pt>
    <dgm:pt modelId="{B93FC3F8-FC0A-4252-A26F-B73F6BD468FD}" type="sibTrans" cxnId="{EEA701C9-C075-42B6-ACA2-917DBEFBE42B}">
      <dgm:prSet/>
      <dgm:spPr/>
      <dgm:t>
        <a:bodyPr/>
        <a:lstStyle/>
        <a:p>
          <a:endParaRPr lang="zh-CN" altLang="en-US" sz="1800"/>
        </a:p>
      </dgm:t>
    </dgm:pt>
    <dgm:pt modelId="{A102A671-F028-4E60-B15A-5B50366C142B}">
      <dgm:prSet phldrT="[Text]" custT="1"/>
      <dgm:spPr>
        <a:solidFill>
          <a:srgbClr val="0F3D65"/>
        </a:solidFill>
      </dgm:spPr>
      <dgm:t>
        <a:bodyPr/>
        <a:lstStyle/>
        <a:p>
          <a:r>
            <a:rPr lang="zh-CN" altLang="en-US" sz="1800" dirty="0">
              <a:latin typeface="Microsoft YaHei" charset="-122"/>
              <a:ea typeface="Microsoft YaHei" charset="-122"/>
              <a:cs typeface="Microsoft YaHei" charset="-122"/>
            </a:rPr>
            <a:t>文本分析</a:t>
          </a:r>
        </a:p>
      </dgm:t>
    </dgm:pt>
    <dgm:pt modelId="{C2B1CADC-BE66-462A-A7AB-901AA396FD0E}" type="parTrans" cxnId="{0A14310D-281A-4390-94C2-35A0E8E0F0B8}">
      <dgm:prSet/>
      <dgm:spPr/>
      <dgm:t>
        <a:bodyPr/>
        <a:lstStyle/>
        <a:p>
          <a:endParaRPr lang="zh-CN" altLang="en-US" sz="1800"/>
        </a:p>
      </dgm:t>
    </dgm:pt>
    <dgm:pt modelId="{3B046F0F-6915-41C2-8524-C5756EEC970C}" type="sibTrans" cxnId="{0A14310D-281A-4390-94C2-35A0E8E0F0B8}">
      <dgm:prSet/>
      <dgm:spPr/>
      <dgm:t>
        <a:bodyPr/>
        <a:lstStyle/>
        <a:p>
          <a:endParaRPr lang="zh-CN" altLang="en-US" sz="1800"/>
        </a:p>
      </dgm:t>
    </dgm:pt>
    <dgm:pt modelId="{1470003A-33EE-4A4A-85AA-A111CCED26CF}">
      <dgm:prSet phldrT="[Text]" custT="1"/>
      <dgm:spPr>
        <a:solidFill>
          <a:srgbClr val="9BCEEB">
            <a:alpha val="89804"/>
          </a:srgbClr>
        </a:solidFill>
      </dgm:spPr>
      <dgm:t>
        <a:bodyPr/>
        <a:lstStyle/>
        <a:p>
          <a:r>
            <a:rPr lang="zh-CN" altLang="en-US" sz="1800" dirty="0">
              <a:latin typeface="Microsoft YaHei" charset="-122"/>
              <a:ea typeface="Microsoft YaHei" charset="-122"/>
              <a:cs typeface="Microsoft YaHei" charset="-122"/>
            </a:rPr>
            <a:t>提取特征及语义分析</a:t>
          </a:r>
        </a:p>
      </dgm:t>
    </dgm:pt>
    <dgm:pt modelId="{2CD340E0-4CC3-467F-8378-7B766F23FE9F}" type="parTrans" cxnId="{81575B1B-E42C-4525-ABC9-9BDE19DF6319}">
      <dgm:prSet/>
      <dgm:spPr/>
      <dgm:t>
        <a:bodyPr/>
        <a:lstStyle/>
        <a:p>
          <a:endParaRPr lang="zh-CN" altLang="en-US" sz="1800"/>
        </a:p>
      </dgm:t>
    </dgm:pt>
    <dgm:pt modelId="{0905C998-8BB8-4AB1-9191-03112F87CCF6}" type="sibTrans" cxnId="{81575B1B-E42C-4525-ABC9-9BDE19DF6319}">
      <dgm:prSet/>
      <dgm:spPr/>
      <dgm:t>
        <a:bodyPr/>
        <a:lstStyle/>
        <a:p>
          <a:endParaRPr lang="zh-CN" altLang="en-US" sz="1800"/>
        </a:p>
      </dgm:t>
    </dgm:pt>
    <dgm:pt modelId="{A619ED87-6249-43A4-BCF5-C35D882985B9}">
      <dgm:prSet phldrT="[Text]" custT="1"/>
      <dgm:spPr/>
      <dgm:t>
        <a:bodyPr/>
        <a:lstStyle/>
        <a:p>
          <a:r>
            <a:rPr lang="zh-CN" altLang="en-US" sz="1800" dirty="0">
              <a:latin typeface="Microsoft YaHei" charset="-122"/>
              <a:ea typeface="Microsoft YaHei" charset="-122"/>
              <a:cs typeface="Microsoft YaHei" charset="-122"/>
            </a:rPr>
            <a:t>定义应用的</a:t>
          </a:r>
          <a:r>
            <a:rPr lang="en-US" altLang="zh-CN" sz="1800" dirty="0">
              <a:latin typeface="Microsoft YaHei" charset="-122"/>
              <a:ea typeface="Microsoft YaHei" charset="-122"/>
              <a:cs typeface="Microsoft YaHei" charset="-122"/>
            </a:rPr>
            <a:t>UI</a:t>
          </a:r>
          <a:r>
            <a:rPr lang="zh-CN" altLang="en-US" sz="1800" dirty="0">
              <a:latin typeface="Microsoft YaHei" charset="-122"/>
              <a:ea typeface="Microsoft YaHei" charset="-122"/>
              <a:cs typeface="Microsoft YaHei" charset="-122"/>
            </a:rPr>
            <a:t>和</a:t>
          </a:r>
          <a:r>
            <a:rPr lang="en-US" altLang="zh-CN" sz="1800" dirty="0">
              <a:latin typeface="Microsoft YaHei" charset="-122"/>
              <a:ea typeface="Microsoft YaHei" charset="-122"/>
              <a:cs typeface="Microsoft YaHei" charset="-122"/>
            </a:rPr>
            <a:t>DATA</a:t>
          </a:r>
          <a:endParaRPr lang="zh-CN" altLang="en-US" sz="1800" dirty="0">
            <a:latin typeface="Microsoft YaHei" charset="-122"/>
            <a:ea typeface="Microsoft YaHei" charset="-122"/>
            <a:cs typeface="Microsoft YaHei" charset="-122"/>
          </a:endParaRPr>
        </a:p>
      </dgm:t>
    </dgm:pt>
    <dgm:pt modelId="{FCCEC6DC-9E8B-4B7A-8044-61ED1C8EF9F9}" type="parTrans" cxnId="{356E3D0F-E2D4-4964-95F7-B74AE1438EEA}">
      <dgm:prSet/>
      <dgm:spPr/>
      <dgm:t>
        <a:bodyPr/>
        <a:lstStyle/>
        <a:p>
          <a:endParaRPr lang="zh-CN" altLang="en-US" sz="1800"/>
        </a:p>
      </dgm:t>
    </dgm:pt>
    <dgm:pt modelId="{FD2518AC-4B7D-4B87-A20D-F9199E148B83}" type="sibTrans" cxnId="{356E3D0F-E2D4-4964-95F7-B74AE1438EEA}">
      <dgm:prSet/>
      <dgm:spPr/>
      <dgm:t>
        <a:bodyPr/>
        <a:lstStyle/>
        <a:p>
          <a:endParaRPr lang="zh-CN" altLang="en-US" sz="1800"/>
        </a:p>
      </dgm:t>
    </dgm:pt>
    <dgm:pt modelId="{158C9A2B-1C9B-4E06-9DB2-74733B79C727}">
      <dgm:prSet phldrT="[Text]" custT="1"/>
      <dgm:spPr/>
      <dgm:t>
        <a:bodyPr/>
        <a:lstStyle/>
        <a:p>
          <a:r>
            <a:rPr lang="zh-CN" altLang="en-US" sz="1800" dirty="0">
              <a:latin typeface="Microsoft YaHei" charset="-122"/>
              <a:ea typeface="Microsoft YaHei" charset="-122"/>
              <a:cs typeface="Microsoft YaHei" charset="-122"/>
            </a:rPr>
            <a:t>建模</a:t>
          </a:r>
        </a:p>
      </dgm:t>
    </dgm:pt>
    <dgm:pt modelId="{75C87A96-0CE6-498E-8AB3-B47EB1F644B3}" type="parTrans" cxnId="{B4E35572-71E3-4CD4-AABC-45D5AFA00D6C}">
      <dgm:prSet/>
      <dgm:spPr/>
      <dgm:t>
        <a:bodyPr/>
        <a:lstStyle/>
        <a:p>
          <a:endParaRPr lang="zh-CN" altLang="en-US" sz="1800"/>
        </a:p>
      </dgm:t>
    </dgm:pt>
    <dgm:pt modelId="{ED88ECA5-2522-4BD1-9818-595DCCD04A31}" type="sibTrans" cxnId="{B4E35572-71E3-4CD4-AABC-45D5AFA00D6C}">
      <dgm:prSet/>
      <dgm:spPr/>
      <dgm:t>
        <a:bodyPr/>
        <a:lstStyle/>
        <a:p>
          <a:endParaRPr lang="zh-CN" altLang="en-US" sz="1800"/>
        </a:p>
      </dgm:t>
    </dgm:pt>
    <dgm:pt modelId="{DFC07D4E-517D-4A4E-B38E-B2431261A9A6}">
      <dgm:prSet phldrT="[Text]" custT="1"/>
      <dgm:spPr/>
      <dgm:t>
        <a:bodyPr/>
        <a:lstStyle/>
        <a:p>
          <a:r>
            <a:rPr lang="zh-CN" altLang="en-US" sz="1800" dirty="0">
              <a:latin typeface="Microsoft YaHei" charset="-122"/>
              <a:ea typeface="Microsoft YaHei" charset="-122"/>
              <a:cs typeface="Microsoft YaHei" charset="-122"/>
            </a:rPr>
            <a:t>创建分析搜索模型以及搜索行为</a:t>
          </a:r>
        </a:p>
      </dgm:t>
    </dgm:pt>
    <dgm:pt modelId="{1BD099EF-E323-4386-B413-49FDD98DAC5F}" type="parTrans" cxnId="{B8E0503F-F82A-4F69-B82A-34ACD518332D}">
      <dgm:prSet/>
      <dgm:spPr/>
      <dgm:t>
        <a:bodyPr/>
        <a:lstStyle/>
        <a:p>
          <a:endParaRPr lang="zh-CN" altLang="en-US" sz="1800"/>
        </a:p>
      </dgm:t>
    </dgm:pt>
    <dgm:pt modelId="{6CA0FABD-AFC6-449E-8421-05CEDCEFF3EA}" type="sibTrans" cxnId="{B8E0503F-F82A-4F69-B82A-34ACD518332D}">
      <dgm:prSet/>
      <dgm:spPr/>
      <dgm:t>
        <a:bodyPr/>
        <a:lstStyle/>
        <a:p>
          <a:endParaRPr lang="zh-CN" altLang="en-US" sz="1800"/>
        </a:p>
      </dgm:t>
    </dgm:pt>
    <dgm:pt modelId="{78AA3592-9D66-43EB-9412-0949498DBE94}">
      <dgm:prSet phldrT="[Text]" custT="1"/>
      <dgm:spPr/>
      <dgm:t>
        <a:bodyPr/>
        <a:lstStyle/>
        <a:p>
          <a:r>
            <a:rPr lang="zh-CN" altLang="en-US" sz="1800" dirty="0">
              <a:latin typeface="Microsoft YaHei" charset="-122"/>
              <a:ea typeface="Microsoft YaHei" charset="-122"/>
              <a:cs typeface="Microsoft YaHei" charset="-122"/>
            </a:rPr>
            <a:t>配置应用</a:t>
          </a:r>
        </a:p>
      </dgm:t>
    </dgm:pt>
    <dgm:pt modelId="{0D71E165-3ED4-4B75-A914-C625F4BB151B}" type="parTrans" cxnId="{8D93D835-A6A4-4D08-A741-8D4EBF8D4EDE}">
      <dgm:prSet/>
      <dgm:spPr/>
      <dgm:t>
        <a:bodyPr/>
        <a:lstStyle/>
        <a:p>
          <a:endParaRPr lang="zh-CN" altLang="en-US" sz="1800"/>
        </a:p>
      </dgm:t>
    </dgm:pt>
    <dgm:pt modelId="{ED49A763-D4C8-4FB4-A48A-827BF5F0CD78}" type="sibTrans" cxnId="{8D93D835-A6A4-4D08-A741-8D4EBF8D4EDE}">
      <dgm:prSet/>
      <dgm:spPr/>
      <dgm:t>
        <a:bodyPr/>
        <a:lstStyle/>
        <a:p>
          <a:endParaRPr lang="zh-CN" altLang="en-US" sz="1800"/>
        </a:p>
      </dgm:t>
    </dgm:pt>
    <dgm:pt modelId="{FBFA94F7-5256-4D08-9A0C-42B04C29E406}" type="pres">
      <dgm:prSet presAssocID="{A272A143-ACB6-4473-8E0B-5EABD9D2803D}" presName="Name0" presStyleCnt="0">
        <dgm:presLayoutVars>
          <dgm:chPref val="3"/>
          <dgm:dir/>
          <dgm:animLvl val="lvl"/>
          <dgm:resizeHandles/>
        </dgm:presLayoutVars>
      </dgm:prSet>
      <dgm:spPr/>
    </dgm:pt>
    <dgm:pt modelId="{6725F7FC-1A0B-4936-A810-CC2A6E665A6D}" type="pres">
      <dgm:prSet presAssocID="{6D1F9A49-4081-4D4A-841C-CF575B715167}" presName="horFlow" presStyleCnt="0"/>
      <dgm:spPr/>
    </dgm:pt>
    <dgm:pt modelId="{5A620BDD-5F8E-4C6C-A725-B6DDE12753D2}" type="pres">
      <dgm:prSet presAssocID="{6D1F9A49-4081-4D4A-841C-CF575B715167}" presName="bigChev" presStyleLbl="node1" presStyleIdx="0" presStyleCnt="5" custScaleX="55769" custScaleY="36930" custLinFactX="-2620" custLinFactNeighborX="-100000" custLinFactNeighborY="15428"/>
      <dgm:spPr/>
    </dgm:pt>
    <dgm:pt modelId="{3CDB8BB9-401F-487C-A9EC-14F866958DED}" type="pres">
      <dgm:prSet presAssocID="{EA9E5BA1-E063-4E9F-B68B-60C5C8F1BDA9}" presName="parTrans" presStyleCnt="0"/>
      <dgm:spPr/>
    </dgm:pt>
    <dgm:pt modelId="{E755941B-C941-48F5-B42B-1FC6F4DEEBEE}" type="pres">
      <dgm:prSet presAssocID="{B7A7C285-003C-466E-9861-4BB294B83949}" presName="node" presStyleLbl="alignAccFollowNode1" presStyleIdx="0" presStyleCnt="5" custScaleX="118812" custScaleY="43889" custLinFactX="-2866" custLinFactNeighborX="-100000" custLinFactNeighborY="18581">
        <dgm:presLayoutVars>
          <dgm:bulletEnabled val="1"/>
        </dgm:presLayoutVars>
      </dgm:prSet>
      <dgm:spPr/>
    </dgm:pt>
    <dgm:pt modelId="{CF435976-ECC5-4C3D-ACB4-61F7DC43220F}" type="pres">
      <dgm:prSet presAssocID="{6D1F9A49-4081-4D4A-841C-CF575B715167}" presName="vSp" presStyleCnt="0"/>
      <dgm:spPr/>
    </dgm:pt>
    <dgm:pt modelId="{0DB83632-D56A-4448-830F-74ECF767DDD7}" type="pres">
      <dgm:prSet presAssocID="{D59BCD99-7CDD-4893-9086-AD6B1FC01792}" presName="horFlow" presStyleCnt="0"/>
      <dgm:spPr/>
    </dgm:pt>
    <dgm:pt modelId="{FF740BC4-DDE3-45CB-8CE7-2E0EBC211FCC}" type="pres">
      <dgm:prSet presAssocID="{D59BCD99-7CDD-4893-9086-AD6B1FC01792}" presName="bigChev" presStyleLbl="node1" presStyleIdx="1" presStyleCnt="5" custScaleX="55769" custScaleY="36930" custLinFactX="-2620" custLinFactNeighborX="-100000" custLinFactNeighborY="5288"/>
      <dgm:spPr/>
    </dgm:pt>
    <dgm:pt modelId="{EB18635D-12C3-4AE9-8465-925C78E25DCC}" type="pres">
      <dgm:prSet presAssocID="{7CDAF148-B4E4-4830-A579-C537A84E0EF7}" presName="parTrans" presStyleCnt="0"/>
      <dgm:spPr/>
    </dgm:pt>
    <dgm:pt modelId="{2D2E1936-B4CB-4F41-92FD-09911E2BEED0}" type="pres">
      <dgm:prSet presAssocID="{0C7BF262-3CFE-4FBA-AE66-1FFA49B479A5}" presName="node" presStyleLbl="alignAccFollowNode1" presStyleIdx="1" presStyleCnt="5" custScaleX="118789" custScaleY="43963" custLinFactX="-3151" custLinFactNeighborX="-100000" custLinFactNeighborY="7041">
        <dgm:presLayoutVars>
          <dgm:bulletEnabled val="1"/>
        </dgm:presLayoutVars>
      </dgm:prSet>
      <dgm:spPr/>
    </dgm:pt>
    <dgm:pt modelId="{D5F13C08-5D98-4B63-94EF-9F7A1BCA3FEA}" type="pres">
      <dgm:prSet presAssocID="{D59BCD99-7CDD-4893-9086-AD6B1FC01792}" presName="vSp" presStyleCnt="0"/>
      <dgm:spPr/>
    </dgm:pt>
    <dgm:pt modelId="{C106EFC8-9E1D-4C51-953B-D482D3229BB5}" type="pres">
      <dgm:prSet presAssocID="{A102A671-F028-4E60-B15A-5B50366C142B}" presName="horFlow" presStyleCnt="0"/>
      <dgm:spPr/>
    </dgm:pt>
    <dgm:pt modelId="{BEE29CA2-1D00-4449-AEBB-32963CAC7F05}" type="pres">
      <dgm:prSet presAssocID="{A102A671-F028-4E60-B15A-5B50366C142B}" presName="bigChev" presStyleLbl="node1" presStyleIdx="2" presStyleCnt="5" custScaleX="55769" custScaleY="36930" custLinFactX="-2620" custLinFactNeighborX="-100000" custLinFactNeighborY="-4852"/>
      <dgm:spPr/>
    </dgm:pt>
    <dgm:pt modelId="{11CFF7A5-3755-4756-B777-C16EE335B221}" type="pres">
      <dgm:prSet presAssocID="{2CD340E0-4CC3-467F-8378-7B766F23FE9F}" presName="parTrans" presStyleCnt="0"/>
      <dgm:spPr/>
    </dgm:pt>
    <dgm:pt modelId="{9DD92209-4901-4AFB-8568-89AD6D66AA28}" type="pres">
      <dgm:prSet presAssocID="{1470003A-33EE-4A4A-85AA-A111CCED26CF}" presName="node" presStyleLbl="alignAccFollowNode1" presStyleIdx="2" presStyleCnt="5" custScaleX="118789" custScaleY="43963" custLinFactX="-3151" custLinFactNeighborX="-100000" custLinFactNeighborY="-5859">
        <dgm:presLayoutVars>
          <dgm:bulletEnabled val="1"/>
        </dgm:presLayoutVars>
      </dgm:prSet>
      <dgm:spPr/>
    </dgm:pt>
    <dgm:pt modelId="{5E638F0E-FB77-41E1-908B-8C93A47584D9}" type="pres">
      <dgm:prSet presAssocID="{A102A671-F028-4E60-B15A-5B50366C142B}" presName="vSp" presStyleCnt="0"/>
      <dgm:spPr/>
    </dgm:pt>
    <dgm:pt modelId="{42596E5C-3FE3-41EF-BD7D-4387A87EC776}" type="pres">
      <dgm:prSet presAssocID="{158C9A2B-1C9B-4E06-9DB2-74733B79C727}" presName="horFlow" presStyleCnt="0"/>
      <dgm:spPr/>
    </dgm:pt>
    <dgm:pt modelId="{C9B60EF2-A7D3-48F1-A2AD-E65B536B920A}" type="pres">
      <dgm:prSet presAssocID="{158C9A2B-1C9B-4E06-9DB2-74733B79C727}" presName="bigChev" presStyleLbl="node1" presStyleIdx="3" presStyleCnt="5" custScaleX="55769" custScaleY="36930" custLinFactX="-2620" custLinFactNeighborX="-100000" custLinFactNeighborY="-14992"/>
      <dgm:spPr/>
    </dgm:pt>
    <dgm:pt modelId="{A6C0D392-C8A3-47BE-94E6-D944B343E2EB}" type="pres">
      <dgm:prSet presAssocID="{1BD099EF-E323-4386-B413-49FDD98DAC5F}" presName="parTrans" presStyleCnt="0"/>
      <dgm:spPr/>
    </dgm:pt>
    <dgm:pt modelId="{17EC2A1E-61CA-4585-9152-2C5890EFC814}" type="pres">
      <dgm:prSet presAssocID="{DFC07D4E-517D-4A4E-B38E-B2431261A9A6}" presName="node" presStyleLbl="alignAccFollowNode1" presStyleIdx="3" presStyleCnt="5" custScaleX="118588" custScaleY="43889" custLinFactX="-3151" custLinFactNeighborX="-100000" custLinFactNeighborY="-18079">
        <dgm:presLayoutVars>
          <dgm:bulletEnabled val="1"/>
        </dgm:presLayoutVars>
      </dgm:prSet>
      <dgm:spPr/>
    </dgm:pt>
    <dgm:pt modelId="{C59EBE2F-C130-4A34-B013-16D0C8F97331}" type="pres">
      <dgm:prSet presAssocID="{158C9A2B-1C9B-4E06-9DB2-74733B79C727}" presName="vSp" presStyleCnt="0"/>
      <dgm:spPr/>
    </dgm:pt>
    <dgm:pt modelId="{512E6914-9606-46CE-AB8B-6F61CBC73775}" type="pres">
      <dgm:prSet presAssocID="{78AA3592-9D66-43EB-9412-0949498DBE94}" presName="horFlow" presStyleCnt="0"/>
      <dgm:spPr/>
    </dgm:pt>
    <dgm:pt modelId="{F7D0FE03-E598-413E-8050-0A01AABB21E6}" type="pres">
      <dgm:prSet presAssocID="{78AA3592-9D66-43EB-9412-0949498DBE94}" presName="bigChev" presStyleLbl="node1" presStyleIdx="4" presStyleCnt="5" custScaleX="55769" custScaleY="36900" custLinFactX="-2620" custLinFactNeighborX="-100000" custLinFactNeighborY="-25132"/>
      <dgm:spPr/>
    </dgm:pt>
    <dgm:pt modelId="{D9628977-8C81-4506-B61D-ECC661FD897E}" type="pres">
      <dgm:prSet presAssocID="{FCCEC6DC-9E8B-4B7A-8044-61ED1C8EF9F9}" presName="parTrans" presStyleCnt="0"/>
      <dgm:spPr/>
    </dgm:pt>
    <dgm:pt modelId="{143DD778-5D73-4C1C-95A7-868FCD4EDE14}" type="pres">
      <dgm:prSet presAssocID="{A619ED87-6249-43A4-BCF5-C35D882985B9}" presName="node" presStyleLbl="alignAccFollowNode1" presStyleIdx="4" presStyleCnt="5" custScaleX="118387" custScaleY="43814" custLinFactX="-3151" custLinFactNeighborX="-100000" custLinFactNeighborY="-30299">
        <dgm:presLayoutVars>
          <dgm:bulletEnabled val="1"/>
        </dgm:presLayoutVars>
      </dgm:prSet>
      <dgm:spPr/>
    </dgm:pt>
  </dgm:ptLst>
  <dgm:cxnLst>
    <dgm:cxn modelId="{0A14310D-281A-4390-94C2-35A0E8E0F0B8}" srcId="{A272A143-ACB6-4473-8E0B-5EABD9D2803D}" destId="{A102A671-F028-4E60-B15A-5B50366C142B}" srcOrd="2" destOrd="0" parTransId="{C2B1CADC-BE66-462A-A7AB-901AA396FD0E}" sibTransId="{3B046F0F-6915-41C2-8524-C5756EEC970C}"/>
    <dgm:cxn modelId="{356E3D0F-E2D4-4964-95F7-B74AE1438EEA}" srcId="{78AA3592-9D66-43EB-9412-0949498DBE94}" destId="{A619ED87-6249-43A4-BCF5-C35D882985B9}" srcOrd="0" destOrd="0" parTransId="{FCCEC6DC-9E8B-4B7A-8044-61ED1C8EF9F9}" sibTransId="{FD2518AC-4B7D-4B87-A20D-F9199E148B83}"/>
    <dgm:cxn modelId="{81575B1B-E42C-4525-ABC9-9BDE19DF6319}" srcId="{A102A671-F028-4E60-B15A-5B50366C142B}" destId="{1470003A-33EE-4A4A-85AA-A111CCED26CF}" srcOrd="0" destOrd="0" parTransId="{2CD340E0-4CC3-467F-8378-7B766F23FE9F}" sibTransId="{0905C998-8BB8-4AB1-9191-03112F87CCF6}"/>
    <dgm:cxn modelId="{134D231E-0BE3-4AE8-9057-E14E4E619334}" type="presOf" srcId="{0C7BF262-3CFE-4FBA-AE66-1FFA49B479A5}" destId="{2D2E1936-B4CB-4F41-92FD-09911E2BEED0}" srcOrd="0" destOrd="0" presId="urn:microsoft.com/office/officeart/2005/8/layout/lProcess3"/>
    <dgm:cxn modelId="{2BA39421-F9C8-4B0B-A4CB-D73891048586}" type="presOf" srcId="{A619ED87-6249-43A4-BCF5-C35D882985B9}" destId="{143DD778-5D73-4C1C-95A7-868FCD4EDE14}" srcOrd="0" destOrd="0" presId="urn:microsoft.com/office/officeart/2005/8/layout/lProcess3"/>
    <dgm:cxn modelId="{249B2B22-2686-4C68-9252-D0CAB133920C}" type="presOf" srcId="{D59BCD99-7CDD-4893-9086-AD6B1FC01792}" destId="{FF740BC4-DDE3-45CB-8CE7-2E0EBC211FCC}" srcOrd="0" destOrd="0" presId="urn:microsoft.com/office/officeart/2005/8/layout/lProcess3"/>
    <dgm:cxn modelId="{9D17B82D-03CE-4411-868B-5A45781712B7}" type="presOf" srcId="{158C9A2B-1C9B-4E06-9DB2-74733B79C727}" destId="{C9B60EF2-A7D3-48F1-A2AD-E65B536B920A}" srcOrd="0" destOrd="0" presId="urn:microsoft.com/office/officeart/2005/8/layout/lProcess3"/>
    <dgm:cxn modelId="{8D93D835-A6A4-4D08-A741-8D4EBF8D4EDE}" srcId="{A272A143-ACB6-4473-8E0B-5EABD9D2803D}" destId="{78AA3592-9D66-43EB-9412-0949498DBE94}" srcOrd="4" destOrd="0" parTransId="{0D71E165-3ED4-4B75-A914-C625F4BB151B}" sibTransId="{ED49A763-D4C8-4FB4-A48A-827BF5F0CD78}"/>
    <dgm:cxn modelId="{B8E0503F-F82A-4F69-B82A-34ACD518332D}" srcId="{158C9A2B-1C9B-4E06-9DB2-74733B79C727}" destId="{DFC07D4E-517D-4A4E-B38E-B2431261A9A6}" srcOrd="0" destOrd="0" parTransId="{1BD099EF-E323-4386-B413-49FDD98DAC5F}" sibTransId="{6CA0FABD-AFC6-449E-8421-05CEDCEFF3EA}"/>
    <dgm:cxn modelId="{41286640-D12C-4E10-AD0A-C947C1F96588}" type="presOf" srcId="{B7A7C285-003C-466E-9861-4BB294B83949}" destId="{E755941B-C941-48F5-B42B-1FC6F4DEEBEE}" srcOrd="0" destOrd="0" presId="urn:microsoft.com/office/officeart/2005/8/layout/lProcess3"/>
    <dgm:cxn modelId="{1FDBC042-C285-49E2-8321-449EF90302B8}" type="presOf" srcId="{A102A671-F028-4E60-B15A-5B50366C142B}" destId="{BEE29CA2-1D00-4449-AEBB-32963CAC7F05}" srcOrd="0" destOrd="0" presId="urn:microsoft.com/office/officeart/2005/8/layout/lProcess3"/>
    <dgm:cxn modelId="{B4E35572-71E3-4CD4-AABC-45D5AFA00D6C}" srcId="{A272A143-ACB6-4473-8E0B-5EABD9D2803D}" destId="{158C9A2B-1C9B-4E06-9DB2-74733B79C727}" srcOrd="3" destOrd="0" parTransId="{75C87A96-0CE6-498E-8AB3-B47EB1F644B3}" sibTransId="{ED88ECA5-2522-4BD1-9818-595DCCD04A31}"/>
    <dgm:cxn modelId="{8531F385-6E9E-49DA-8629-05E79D697017}" type="presOf" srcId="{1470003A-33EE-4A4A-85AA-A111CCED26CF}" destId="{9DD92209-4901-4AFB-8568-89AD6D66AA28}" srcOrd="0" destOrd="0" presId="urn:microsoft.com/office/officeart/2005/8/layout/lProcess3"/>
    <dgm:cxn modelId="{5668D5A0-75A2-4A68-A88D-4D3A1666D5D0}" srcId="{6D1F9A49-4081-4D4A-841C-CF575B715167}" destId="{B7A7C285-003C-466E-9861-4BB294B83949}" srcOrd="0" destOrd="0" parTransId="{EA9E5BA1-E063-4E9F-B68B-60C5C8F1BDA9}" sibTransId="{B6BC9152-87AB-4670-9082-D66F1B94B073}"/>
    <dgm:cxn modelId="{B4AAA6C1-5083-48C0-8DEE-8955DDF4A304}" srcId="{A272A143-ACB6-4473-8E0B-5EABD9D2803D}" destId="{D59BCD99-7CDD-4893-9086-AD6B1FC01792}" srcOrd="1" destOrd="0" parTransId="{3C68A9D3-8DD2-4E86-AA18-C1E51D5EDB60}" sibTransId="{45A3E947-4144-4943-B0A2-6B817BA83C37}"/>
    <dgm:cxn modelId="{EEA701C9-C075-42B6-ACA2-917DBEFBE42B}" srcId="{D59BCD99-7CDD-4893-9086-AD6B1FC01792}" destId="{0C7BF262-3CFE-4FBA-AE66-1FFA49B479A5}" srcOrd="0" destOrd="0" parTransId="{7CDAF148-B4E4-4830-A579-C537A84E0EF7}" sibTransId="{B93FC3F8-FC0A-4252-A26F-B73F6BD468FD}"/>
    <dgm:cxn modelId="{8D76EADB-BF99-4BD3-BC4E-380C0D708BA6}" srcId="{A272A143-ACB6-4473-8E0B-5EABD9D2803D}" destId="{6D1F9A49-4081-4D4A-841C-CF575B715167}" srcOrd="0" destOrd="0" parTransId="{41AD67EB-6A7A-4B64-A3BE-52CC898633F4}" sibTransId="{CE316A39-9730-469D-8266-C5765C9FD4C8}"/>
    <dgm:cxn modelId="{F26799DD-C7DE-4D97-8204-A3409A784C67}" type="presOf" srcId="{A272A143-ACB6-4473-8E0B-5EABD9D2803D}" destId="{FBFA94F7-5256-4D08-9A0C-42B04C29E406}" srcOrd="0" destOrd="0" presId="urn:microsoft.com/office/officeart/2005/8/layout/lProcess3"/>
    <dgm:cxn modelId="{BD7C30E0-F9C4-484C-8FB5-AC8109CAF7F2}" type="presOf" srcId="{78AA3592-9D66-43EB-9412-0949498DBE94}" destId="{F7D0FE03-E598-413E-8050-0A01AABB21E6}" srcOrd="0" destOrd="0" presId="urn:microsoft.com/office/officeart/2005/8/layout/lProcess3"/>
    <dgm:cxn modelId="{F4F469F7-2117-4875-9EDC-CB03F041F782}" type="presOf" srcId="{DFC07D4E-517D-4A4E-B38E-B2431261A9A6}" destId="{17EC2A1E-61CA-4585-9152-2C5890EFC814}" srcOrd="0" destOrd="0" presId="urn:microsoft.com/office/officeart/2005/8/layout/lProcess3"/>
    <dgm:cxn modelId="{21C237FB-D1D4-40DF-9D08-19D75E026B47}" type="presOf" srcId="{6D1F9A49-4081-4D4A-841C-CF575B715167}" destId="{5A620BDD-5F8E-4C6C-A725-B6DDE12753D2}" srcOrd="0" destOrd="0" presId="urn:microsoft.com/office/officeart/2005/8/layout/lProcess3"/>
    <dgm:cxn modelId="{8CE0A78F-79FA-4EAD-8799-35B91A3D2DE4}" type="presParOf" srcId="{FBFA94F7-5256-4D08-9A0C-42B04C29E406}" destId="{6725F7FC-1A0B-4936-A810-CC2A6E665A6D}" srcOrd="0" destOrd="0" presId="urn:microsoft.com/office/officeart/2005/8/layout/lProcess3"/>
    <dgm:cxn modelId="{8A8CDF21-5BE4-4AA5-B66C-C016B08DF783}" type="presParOf" srcId="{6725F7FC-1A0B-4936-A810-CC2A6E665A6D}" destId="{5A620BDD-5F8E-4C6C-A725-B6DDE12753D2}" srcOrd="0" destOrd="0" presId="urn:microsoft.com/office/officeart/2005/8/layout/lProcess3"/>
    <dgm:cxn modelId="{15ECE7BB-3A9B-4543-8498-2C10D74DBC8C}" type="presParOf" srcId="{6725F7FC-1A0B-4936-A810-CC2A6E665A6D}" destId="{3CDB8BB9-401F-487C-A9EC-14F866958DED}" srcOrd="1" destOrd="0" presId="urn:microsoft.com/office/officeart/2005/8/layout/lProcess3"/>
    <dgm:cxn modelId="{BA96CDAB-31B6-4317-9DD2-F6EF3960BF90}" type="presParOf" srcId="{6725F7FC-1A0B-4936-A810-CC2A6E665A6D}" destId="{E755941B-C941-48F5-B42B-1FC6F4DEEBEE}" srcOrd="2" destOrd="0" presId="urn:microsoft.com/office/officeart/2005/8/layout/lProcess3"/>
    <dgm:cxn modelId="{16AD5D08-6A16-4DF4-ADFF-264562F208E7}" type="presParOf" srcId="{FBFA94F7-5256-4D08-9A0C-42B04C29E406}" destId="{CF435976-ECC5-4C3D-ACB4-61F7DC43220F}" srcOrd="1" destOrd="0" presId="urn:microsoft.com/office/officeart/2005/8/layout/lProcess3"/>
    <dgm:cxn modelId="{75F0F439-0C3B-43AD-AB4D-CB2F70744B0C}" type="presParOf" srcId="{FBFA94F7-5256-4D08-9A0C-42B04C29E406}" destId="{0DB83632-D56A-4448-830F-74ECF767DDD7}" srcOrd="2" destOrd="0" presId="urn:microsoft.com/office/officeart/2005/8/layout/lProcess3"/>
    <dgm:cxn modelId="{685D7662-A6B5-4B6E-9437-7FC1AA71060D}" type="presParOf" srcId="{0DB83632-D56A-4448-830F-74ECF767DDD7}" destId="{FF740BC4-DDE3-45CB-8CE7-2E0EBC211FCC}" srcOrd="0" destOrd="0" presId="urn:microsoft.com/office/officeart/2005/8/layout/lProcess3"/>
    <dgm:cxn modelId="{C100CAE2-7D19-476D-8F45-079DB64EE841}" type="presParOf" srcId="{0DB83632-D56A-4448-830F-74ECF767DDD7}" destId="{EB18635D-12C3-4AE9-8465-925C78E25DCC}" srcOrd="1" destOrd="0" presId="urn:microsoft.com/office/officeart/2005/8/layout/lProcess3"/>
    <dgm:cxn modelId="{B65782CC-AB17-484C-A9C5-9BE9A9ECEDA9}" type="presParOf" srcId="{0DB83632-D56A-4448-830F-74ECF767DDD7}" destId="{2D2E1936-B4CB-4F41-92FD-09911E2BEED0}" srcOrd="2" destOrd="0" presId="urn:microsoft.com/office/officeart/2005/8/layout/lProcess3"/>
    <dgm:cxn modelId="{7F28D175-DD55-4B60-BD4D-E8FAC14F4128}" type="presParOf" srcId="{FBFA94F7-5256-4D08-9A0C-42B04C29E406}" destId="{D5F13C08-5D98-4B63-94EF-9F7A1BCA3FEA}" srcOrd="3" destOrd="0" presId="urn:microsoft.com/office/officeart/2005/8/layout/lProcess3"/>
    <dgm:cxn modelId="{AE4A3E6F-D6B5-43EA-8791-998FF7AB4741}" type="presParOf" srcId="{FBFA94F7-5256-4D08-9A0C-42B04C29E406}" destId="{C106EFC8-9E1D-4C51-953B-D482D3229BB5}" srcOrd="4" destOrd="0" presId="urn:microsoft.com/office/officeart/2005/8/layout/lProcess3"/>
    <dgm:cxn modelId="{609B3623-04DC-4483-AD9C-BFB37CA0EB12}" type="presParOf" srcId="{C106EFC8-9E1D-4C51-953B-D482D3229BB5}" destId="{BEE29CA2-1D00-4449-AEBB-32963CAC7F05}" srcOrd="0" destOrd="0" presId="urn:microsoft.com/office/officeart/2005/8/layout/lProcess3"/>
    <dgm:cxn modelId="{2BBBAB55-3EBF-4B84-B3F7-60472D800CF1}" type="presParOf" srcId="{C106EFC8-9E1D-4C51-953B-D482D3229BB5}" destId="{11CFF7A5-3755-4756-B777-C16EE335B221}" srcOrd="1" destOrd="0" presId="urn:microsoft.com/office/officeart/2005/8/layout/lProcess3"/>
    <dgm:cxn modelId="{FCE76A49-108A-4670-B0B0-9E36675A70EE}" type="presParOf" srcId="{C106EFC8-9E1D-4C51-953B-D482D3229BB5}" destId="{9DD92209-4901-4AFB-8568-89AD6D66AA28}" srcOrd="2" destOrd="0" presId="urn:microsoft.com/office/officeart/2005/8/layout/lProcess3"/>
    <dgm:cxn modelId="{049ECC69-FDF4-4CF1-A1B8-275FB892C537}" type="presParOf" srcId="{FBFA94F7-5256-4D08-9A0C-42B04C29E406}" destId="{5E638F0E-FB77-41E1-908B-8C93A47584D9}" srcOrd="5" destOrd="0" presId="urn:microsoft.com/office/officeart/2005/8/layout/lProcess3"/>
    <dgm:cxn modelId="{CFDCC053-455D-450E-AF8E-93E4A81E56B1}" type="presParOf" srcId="{FBFA94F7-5256-4D08-9A0C-42B04C29E406}" destId="{42596E5C-3FE3-41EF-BD7D-4387A87EC776}" srcOrd="6" destOrd="0" presId="urn:microsoft.com/office/officeart/2005/8/layout/lProcess3"/>
    <dgm:cxn modelId="{E1459D4D-E578-4439-AAE7-A35FF2990464}" type="presParOf" srcId="{42596E5C-3FE3-41EF-BD7D-4387A87EC776}" destId="{C9B60EF2-A7D3-48F1-A2AD-E65B536B920A}" srcOrd="0" destOrd="0" presId="urn:microsoft.com/office/officeart/2005/8/layout/lProcess3"/>
    <dgm:cxn modelId="{EB17D898-7969-4BCE-B6BC-88A38092F66C}" type="presParOf" srcId="{42596E5C-3FE3-41EF-BD7D-4387A87EC776}" destId="{A6C0D392-C8A3-47BE-94E6-D944B343E2EB}" srcOrd="1" destOrd="0" presId="urn:microsoft.com/office/officeart/2005/8/layout/lProcess3"/>
    <dgm:cxn modelId="{A00C9BD9-5EE5-43B8-A664-86105BA1FF12}" type="presParOf" srcId="{42596E5C-3FE3-41EF-BD7D-4387A87EC776}" destId="{17EC2A1E-61CA-4585-9152-2C5890EFC814}" srcOrd="2" destOrd="0" presId="urn:microsoft.com/office/officeart/2005/8/layout/lProcess3"/>
    <dgm:cxn modelId="{2483A912-E201-49F5-B253-34DB9700EC42}" type="presParOf" srcId="{FBFA94F7-5256-4D08-9A0C-42B04C29E406}" destId="{C59EBE2F-C130-4A34-B013-16D0C8F97331}" srcOrd="7" destOrd="0" presId="urn:microsoft.com/office/officeart/2005/8/layout/lProcess3"/>
    <dgm:cxn modelId="{56FE5D7B-39A2-4261-BD1E-FAC32E5BF271}" type="presParOf" srcId="{FBFA94F7-5256-4D08-9A0C-42B04C29E406}" destId="{512E6914-9606-46CE-AB8B-6F61CBC73775}" srcOrd="8" destOrd="0" presId="urn:microsoft.com/office/officeart/2005/8/layout/lProcess3"/>
    <dgm:cxn modelId="{039ABFE4-A279-4E0E-8096-EC3A48D887A0}" type="presParOf" srcId="{512E6914-9606-46CE-AB8B-6F61CBC73775}" destId="{F7D0FE03-E598-413E-8050-0A01AABB21E6}" srcOrd="0" destOrd="0" presId="urn:microsoft.com/office/officeart/2005/8/layout/lProcess3"/>
    <dgm:cxn modelId="{6510C7C4-A4F4-48D2-95BD-4EA00AC8475C}" type="presParOf" srcId="{512E6914-9606-46CE-AB8B-6F61CBC73775}" destId="{D9628977-8C81-4506-B61D-ECC661FD897E}" srcOrd="1" destOrd="0" presId="urn:microsoft.com/office/officeart/2005/8/layout/lProcess3"/>
    <dgm:cxn modelId="{6636B4F7-CE35-432E-8E59-C7AD6439FDC0}" type="presParOf" srcId="{512E6914-9606-46CE-AB8B-6F61CBC73775}" destId="{143DD778-5D73-4C1C-95A7-868FCD4EDE14}"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C149FC0-275D-44E1-BCAF-4A6DEE36B5BF}" type="doc">
      <dgm:prSet loTypeId="urn:microsoft.com/office/officeart/2005/8/layout/gear1" loCatId="process" qsTypeId="urn:microsoft.com/office/officeart/2005/8/quickstyle/simple1" qsCatId="simple" csTypeId="urn:microsoft.com/office/officeart/2005/8/colors/accent2_3" csCatId="accent2" phldr="1"/>
      <dgm:spPr/>
    </dgm:pt>
    <dgm:pt modelId="{EA76223E-CCFC-476E-82F9-B40EB739A62C}">
      <dgm:prSet phldrT="[Text]"/>
      <dgm:spPr/>
      <dgm:t>
        <a:bodyPr/>
        <a:lstStyle/>
        <a:p>
          <a:r>
            <a:rPr lang="de-DE" dirty="0"/>
            <a:t> </a:t>
          </a:r>
        </a:p>
      </dgm:t>
    </dgm:pt>
    <dgm:pt modelId="{E034FBEA-897E-4B06-8A28-EB297557C4BC}" type="parTrans" cxnId="{7BCE6C28-549A-4FA5-B936-B76930DD4374}">
      <dgm:prSet/>
      <dgm:spPr/>
      <dgm:t>
        <a:bodyPr/>
        <a:lstStyle/>
        <a:p>
          <a:endParaRPr lang="de-DE"/>
        </a:p>
      </dgm:t>
    </dgm:pt>
    <dgm:pt modelId="{DF989A87-0ADE-4FDA-8713-5C647514E78D}" type="sibTrans" cxnId="{7BCE6C28-549A-4FA5-B936-B76930DD4374}">
      <dgm:prSet/>
      <dgm:spPr/>
      <dgm:t>
        <a:bodyPr/>
        <a:lstStyle/>
        <a:p>
          <a:endParaRPr lang="de-DE"/>
        </a:p>
      </dgm:t>
    </dgm:pt>
    <dgm:pt modelId="{452A437E-6AB2-4478-92BC-A41161516511}">
      <dgm:prSet phldrT="[Text]"/>
      <dgm:spPr/>
      <dgm:t>
        <a:bodyPr/>
        <a:lstStyle/>
        <a:p>
          <a:r>
            <a:rPr lang="de-DE" dirty="0"/>
            <a:t> </a:t>
          </a:r>
        </a:p>
      </dgm:t>
    </dgm:pt>
    <dgm:pt modelId="{F46B31FB-B77D-4127-A17F-1D02449DE2A9}" type="parTrans" cxnId="{3EA0087A-DA74-4792-9563-0685E9A7DEDB}">
      <dgm:prSet/>
      <dgm:spPr/>
      <dgm:t>
        <a:bodyPr/>
        <a:lstStyle/>
        <a:p>
          <a:endParaRPr lang="de-DE"/>
        </a:p>
      </dgm:t>
    </dgm:pt>
    <dgm:pt modelId="{E0B1F013-4126-4029-AAC6-C2473F09AFD9}" type="sibTrans" cxnId="{3EA0087A-DA74-4792-9563-0685E9A7DEDB}">
      <dgm:prSet/>
      <dgm:spPr/>
      <dgm:t>
        <a:bodyPr/>
        <a:lstStyle/>
        <a:p>
          <a:endParaRPr lang="de-DE"/>
        </a:p>
      </dgm:t>
    </dgm:pt>
    <dgm:pt modelId="{A972C63A-6EE4-4466-90BE-64F2661EA5C5}">
      <dgm:prSet phldrT="[Text]"/>
      <dgm:spPr/>
      <dgm:t>
        <a:bodyPr/>
        <a:lstStyle/>
        <a:p>
          <a:r>
            <a:rPr lang="de-DE" dirty="0"/>
            <a:t> </a:t>
          </a:r>
        </a:p>
      </dgm:t>
    </dgm:pt>
    <dgm:pt modelId="{2BCE2B18-C06D-42A2-A5C6-983420E740FD}" type="parTrans" cxnId="{C3ECA331-C9DA-4E18-BDAA-0D653D62EEA0}">
      <dgm:prSet/>
      <dgm:spPr/>
      <dgm:t>
        <a:bodyPr/>
        <a:lstStyle/>
        <a:p>
          <a:endParaRPr lang="de-DE"/>
        </a:p>
      </dgm:t>
    </dgm:pt>
    <dgm:pt modelId="{947E11E9-F5E1-4BDC-A8D6-3A55999B1575}" type="sibTrans" cxnId="{C3ECA331-C9DA-4E18-BDAA-0D653D62EEA0}">
      <dgm:prSet/>
      <dgm:spPr/>
      <dgm:t>
        <a:bodyPr/>
        <a:lstStyle/>
        <a:p>
          <a:endParaRPr lang="de-DE"/>
        </a:p>
      </dgm:t>
    </dgm:pt>
    <dgm:pt modelId="{2522E9AD-1FC5-4585-B84A-6944AA7EBE57}" type="pres">
      <dgm:prSet presAssocID="{FC149FC0-275D-44E1-BCAF-4A6DEE36B5BF}" presName="composite" presStyleCnt="0">
        <dgm:presLayoutVars>
          <dgm:chMax val="3"/>
          <dgm:animLvl val="lvl"/>
          <dgm:resizeHandles val="exact"/>
        </dgm:presLayoutVars>
      </dgm:prSet>
      <dgm:spPr/>
    </dgm:pt>
    <dgm:pt modelId="{2D285642-159C-4E86-9788-D9E3784DA28D}" type="pres">
      <dgm:prSet presAssocID="{EA76223E-CCFC-476E-82F9-B40EB739A62C}" presName="gear1" presStyleLbl="node1" presStyleIdx="0" presStyleCnt="3">
        <dgm:presLayoutVars>
          <dgm:chMax val="1"/>
          <dgm:bulletEnabled val="1"/>
        </dgm:presLayoutVars>
      </dgm:prSet>
      <dgm:spPr/>
    </dgm:pt>
    <dgm:pt modelId="{CFAC84C0-2695-4ABC-8600-BB52F680BF56}" type="pres">
      <dgm:prSet presAssocID="{EA76223E-CCFC-476E-82F9-B40EB739A62C}" presName="gear1srcNode" presStyleLbl="node1" presStyleIdx="0" presStyleCnt="3"/>
      <dgm:spPr/>
    </dgm:pt>
    <dgm:pt modelId="{567DB93E-2A56-471E-A626-C1A080DD65A7}" type="pres">
      <dgm:prSet presAssocID="{EA76223E-CCFC-476E-82F9-B40EB739A62C}" presName="gear1dstNode" presStyleLbl="node1" presStyleIdx="0" presStyleCnt="3"/>
      <dgm:spPr/>
    </dgm:pt>
    <dgm:pt modelId="{9949109B-6C01-4F01-9F1A-02246D8319E0}" type="pres">
      <dgm:prSet presAssocID="{452A437E-6AB2-4478-92BC-A41161516511}" presName="gear2" presStyleLbl="node1" presStyleIdx="1" presStyleCnt="3">
        <dgm:presLayoutVars>
          <dgm:chMax val="1"/>
          <dgm:bulletEnabled val="1"/>
        </dgm:presLayoutVars>
      </dgm:prSet>
      <dgm:spPr/>
    </dgm:pt>
    <dgm:pt modelId="{0B5367E5-3B55-405F-8759-E94092074FD2}" type="pres">
      <dgm:prSet presAssocID="{452A437E-6AB2-4478-92BC-A41161516511}" presName="gear2srcNode" presStyleLbl="node1" presStyleIdx="1" presStyleCnt="3"/>
      <dgm:spPr/>
    </dgm:pt>
    <dgm:pt modelId="{F4E9FFDC-F8CB-4C1F-B3CB-6F8DB749E395}" type="pres">
      <dgm:prSet presAssocID="{452A437E-6AB2-4478-92BC-A41161516511}" presName="gear2dstNode" presStyleLbl="node1" presStyleIdx="1" presStyleCnt="3"/>
      <dgm:spPr/>
    </dgm:pt>
    <dgm:pt modelId="{C2A0F9B6-405B-4F6D-B975-446A398C7B43}" type="pres">
      <dgm:prSet presAssocID="{A972C63A-6EE4-4466-90BE-64F2661EA5C5}" presName="gear3" presStyleLbl="node1" presStyleIdx="2" presStyleCnt="3" custLinFactNeighborX="2230"/>
      <dgm:spPr/>
    </dgm:pt>
    <dgm:pt modelId="{F55D0EC6-3B4A-412F-BE20-DCC4D6216893}" type="pres">
      <dgm:prSet presAssocID="{A972C63A-6EE4-4466-90BE-64F2661EA5C5}" presName="gear3tx" presStyleLbl="node1" presStyleIdx="2" presStyleCnt="3">
        <dgm:presLayoutVars>
          <dgm:chMax val="1"/>
          <dgm:bulletEnabled val="1"/>
        </dgm:presLayoutVars>
      </dgm:prSet>
      <dgm:spPr/>
    </dgm:pt>
    <dgm:pt modelId="{F22B2708-6533-46AD-94F5-AC04376ECC65}" type="pres">
      <dgm:prSet presAssocID="{A972C63A-6EE4-4466-90BE-64F2661EA5C5}" presName="gear3srcNode" presStyleLbl="node1" presStyleIdx="2" presStyleCnt="3"/>
      <dgm:spPr/>
    </dgm:pt>
    <dgm:pt modelId="{52BF75F0-F94F-4694-8D39-CF2BB0C5519E}" type="pres">
      <dgm:prSet presAssocID="{A972C63A-6EE4-4466-90BE-64F2661EA5C5}" presName="gear3dstNode" presStyleLbl="node1" presStyleIdx="2" presStyleCnt="3"/>
      <dgm:spPr/>
    </dgm:pt>
    <dgm:pt modelId="{1D355E52-AA21-44E8-B909-63E62481CC34}" type="pres">
      <dgm:prSet presAssocID="{DF989A87-0ADE-4FDA-8713-5C647514E78D}" presName="connector1" presStyleLbl="sibTrans2D1" presStyleIdx="0" presStyleCnt="3"/>
      <dgm:spPr/>
    </dgm:pt>
    <dgm:pt modelId="{87260E31-0AEC-4F97-BB02-35A149402884}" type="pres">
      <dgm:prSet presAssocID="{E0B1F013-4126-4029-AAC6-C2473F09AFD9}" presName="connector2" presStyleLbl="sibTrans2D1" presStyleIdx="1" presStyleCnt="3"/>
      <dgm:spPr/>
    </dgm:pt>
    <dgm:pt modelId="{2BD42B74-26BA-4301-A4A1-3443AD140E44}" type="pres">
      <dgm:prSet presAssocID="{947E11E9-F5E1-4BDC-A8D6-3A55999B1575}" presName="connector3" presStyleLbl="sibTrans2D1" presStyleIdx="2" presStyleCnt="3"/>
      <dgm:spPr/>
    </dgm:pt>
  </dgm:ptLst>
  <dgm:cxnLst>
    <dgm:cxn modelId="{768EC11B-5A47-2E4F-8760-DC4D56CF6EF3}" type="presOf" srcId="{A972C63A-6EE4-4466-90BE-64F2661EA5C5}" destId="{52BF75F0-F94F-4694-8D39-CF2BB0C5519E}" srcOrd="3" destOrd="0" presId="urn:microsoft.com/office/officeart/2005/8/layout/gear1"/>
    <dgm:cxn modelId="{7BCE6C28-549A-4FA5-B936-B76930DD4374}" srcId="{FC149FC0-275D-44E1-BCAF-4A6DEE36B5BF}" destId="{EA76223E-CCFC-476E-82F9-B40EB739A62C}" srcOrd="0" destOrd="0" parTransId="{E034FBEA-897E-4B06-8A28-EB297557C4BC}" sibTransId="{DF989A87-0ADE-4FDA-8713-5C647514E78D}"/>
    <dgm:cxn modelId="{C3ECA331-C9DA-4E18-BDAA-0D653D62EEA0}" srcId="{FC149FC0-275D-44E1-BCAF-4A6DEE36B5BF}" destId="{A972C63A-6EE4-4466-90BE-64F2661EA5C5}" srcOrd="2" destOrd="0" parTransId="{2BCE2B18-C06D-42A2-A5C6-983420E740FD}" sibTransId="{947E11E9-F5E1-4BDC-A8D6-3A55999B1575}"/>
    <dgm:cxn modelId="{EA414933-094A-6E41-8F6F-FBC87D8D5B7C}" type="presOf" srcId="{EA76223E-CCFC-476E-82F9-B40EB739A62C}" destId="{567DB93E-2A56-471E-A626-C1A080DD65A7}" srcOrd="2" destOrd="0" presId="urn:microsoft.com/office/officeart/2005/8/layout/gear1"/>
    <dgm:cxn modelId="{6B691A5D-1C31-514E-8688-7894FB971FD6}" type="presOf" srcId="{947E11E9-F5E1-4BDC-A8D6-3A55999B1575}" destId="{2BD42B74-26BA-4301-A4A1-3443AD140E44}" srcOrd="0" destOrd="0" presId="urn:microsoft.com/office/officeart/2005/8/layout/gear1"/>
    <dgm:cxn modelId="{3011BE69-6660-7E4C-8195-47EC70840CD7}" type="presOf" srcId="{452A437E-6AB2-4478-92BC-A41161516511}" destId="{9949109B-6C01-4F01-9F1A-02246D8319E0}" srcOrd="0" destOrd="0" presId="urn:microsoft.com/office/officeart/2005/8/layout/gear1"/>
    <dgm:cxn modelId="{FAF6AA6D-8612-AE4A-AAF8-E0087FB02769}" type="presOf" srcId="{A972C63A-6EE4-4466-90BE-64F2661EA5C5}" destId="{F22B2708-6533-46AD-94F5-AC04376ECC65}" srcOrd="2" destOrd="0" presId="urn:microsoft.com/office/officeart/2005/8/layout/gear1"/>
    <dgm:cxn modelId="{3EA0087A-DA74-4792-9563-0685E9A7DEDB}" srcId="{FC149FC0-275D-44E1-BCAF-4A6DEE36B5BF}" destId="{452A437E-6AB2-4478-92BC-A41161516511}" srcOrd="1" destOrd="0" parTransId="{F46B31FB-B77D-4127-A17F-1D02449DE2A9}" sibTransId="{E0B1F013-4126-4029-AAC6-C2473F09AFD9}"/>
    <dgm:cxn modelId="{0764A582-313B-8448-9BCF-882C87E0CCA9}" type="presOf" srcId="{DF989A87-0ADE-4FDA-8713-5C647514E78D}" destId="{1D355E52-AA21-44E8-B909-63E62481CC34}" srcOrd="0" destOrd="0" presId="urn:microsoft.com/office/officeart/2005/8/layout/gear1"/>
    <dgm:cxn modelId="{E06E9990-9327-D445-8E84-25D571EE7C1D}" type="presOf" srcId="{452A437E-6AB2-4478-92BC-A41161516511}" destId="{F4E9FFDC-F8CB-4C1F-B3CB-6F8DB749E395}" srcOrd="2" destOrd="0" presId="urn:microsoft.com/office/officeart/2005/8/layout/gear1"/>
    <dgm:cxn modelId="{956BC799-DACF-F648-B3EB-6E4A9639C3FD}" type="presOf" srcId="{EA76223E-CCFC-476E-82F9-B40EB739A62C}" destId="{CFAC84C0-2695-4ABC-8600-BB52F680BF56}" srcOrd="1" destOrd="0" presId="urn:microsoft.com/office/officeart/2005/8/layout/gear1"/>
    <dgm:cxn modelId="{EC4D179F-BEE4-EF47-9CE4-10593F55C295}" type="presOf" srcId="{EA76223E-CCFC-476E-82F9-B40EB739A62C}" destId="{2D285642-159C-4E86-9788-D9E3784DA28D}" srcOrd="0" destOrd="0" presId="urn:microsoft.com/office/officeart/2005/8/layout/gear1"/>
    <dgm:cxn modelId="{8F51FAA3-A68F-104F-8504-2426BFA1FC43}" type="presOf" srcId="{E0B1F013-4126-4029-AAC6-C2473F09AFD9}" destId="{87260E31-0AEC-4F97-BB02-35A149402884}" srcOrd="0" destOrd="0" presId="urn:microsoft.com/office/officeart/2005/8/layout/gear1"/>
    <dgm:cxn modelId="{BCB5C0B0-FAA9-8F4B-BC81-EC1C13233F25}" type="presOf" srcId="{452A437E-6AB2-4478-92BC-A41161516511}" destId="{0B5367E5-3B55-405F-8759-E94092074FD2}" srcOrd="1" destOrd="0" presId="urn:microsoft.com/office/officeart/2005/8/layout/gear1"/>
    <dgm:cxn modelId="{989D9FB1-06A1-D04B-A983-AF134B782B80}" type="presOf" srcId="{A972C63A-6EE4-4466-90BE-64F2661EA5C5}" destId="{C2A0F9B6-405B-4F6D-B975-446A398C7B43}" srcOrd="0" destOrd="0" presId="urn:microsoft.com/office/officeart/2005/8/layout/gear1"/>
    <dgm:cxn modelId="{3468E8BE-33BA-B049-8381-5414D9C97FAF}" type="presOf" srcId="{FC149FC0-275D-44E1-BCAF-4A6DEE36B5BF}" destId="{2522E9AD-1FC5-4585-B84A-6944AA7EBE57}" srcOrd="0" destOrd="0" presId="urn:microsoft.com/office/officeart/2005/8/layout/gear1"/>
    <dgm:cxn modelId="{AA4A9AC6-1188-8D4B-B832-AB50AFC83D5F}" type="presOf" srcId="{A972C63A-6EE4-4466-90BE-64F2661EA5C5}" destId="{F55D0EC6-3B4A-412F-BE20-DCC4D6216893}" srcOrd="1" destOrd="0" presId="urn:microsoft.com/office/officeart/2005/8/layout/gear1"/>
    <dgm:cxn modelId="{0CB14890-DA05-284A-B3F8-437C5BA78FE1}" type="presParOf" srcId="{2522E9AD-1FC5-4585-B84A-6944AA7EBE57}" destId="{2D285642-159C-4E86-9788-D9E3784DA28D}" srcOrd="0" destOrd="0" presId="urn:microsoft.com/office/officeart/2005/8/layout/gear1"/>
    <dgm:cxn modelId="{8F98C1F8-453C-5348-A6C0-EAB0F11F746D}" type="presParOf" srcId="{2522E9AD-1FC5-4585-B84A-6944AA7EBE57}" destId="{CFAC84C0-2695-4ABC-8600-BB52F680BF56}" srcOrd="1" destOrd="0" presId="urn:microsoft.com/office/officeart/2005/8/layout/gear1"/>
    <dgm:cxn modelId="{28526FE7-7E3C-364F-817D-95B637D1EAE5}" type="presParOf" srcId="{2522E9AD-1FC5-4585-B84A-6944AA7EBE57}" destId="{567DB93E-2A56-471E-A626-C1A080DD65A7}" srcOrd="2" destOrd="0" presId="urn:microsoft.com/office/officeart/2005/8/layout/gear1"/>
    <dgm:cxn modelId="{69C975EB-F8CF-9749-A820-9213E886CDC0}" type="presParOf" srcId="{2522E9AD-1FC5-4585-B84A-6944AA7EBE57}" destId="{9949109B-6C01-4F01-9F1A-02246D8319E0}" srcOrd="3" destOrd="0" presId="urn:microsoft.com/office/officeart/2005/8/layout/gear1"/>
    <dgm:cxn modelId="{7B679D62-F79D-7840-9FAB-312808BB0FA9}" type="presParOf" srcId="{2522E9AD-1FC5-4585-B84A-6944AA7EBE57}" destId="{0B5367E5-3B55-405F-8759-E94092074FD2}" srcOrd="4" destOrd="0" presId="urn:microsoft.com/office/officeart/2005/8/layout/gear1"/>
    <dgm:cxn modelId="{3BFB1BC9-CED5-D54B-B5D0-41E8A58777CB}" type="presParOf" srcId="{2522E9AD-1FC5-4585-B84A-6944AA7EBE57}" destId="{F4E9FFDC-F8CB-4C1F-B3CB-6F8DB749E395}" srcOrd="5" destOrd="0" presId="urn:microsoft.com/office/officeart/2005/8/layout/gear1"/>
    <dgm:cxn modelId="{5F805798-2FA2-8D4E-B079-C0952168C8FE}" type="presParOf" srcId="{2522E9AD-1FC5-4585-B84A-6944AA7EBE57}" destId="{C2A0F9B6-405B-4F6D-B975-446A398C7B43}" srcOrd="6" destOrd="0" presId="urn:microsoft.com/office/officeart/2005/8/layout/gear1"/>
    <dgm:cxn modelId="{ED34E5A7-1631-094D-B04E-3CBC065912AB}" type="presParOf" srcId="{2522E9AD-1FC5-4585-B84A-6944AA7EBE57}" destId="{F55D0EC6-3B4A-412F-BE20-DCC4D6216893}" srcOrd="7" destOrd="0" presId="urn:microsoft.com/office/officeart/2005/8/layout/gear1"/>
    <dgm:cxn modelId="{2BB6B023-8B79-D546-85CB-12979019C5B7}" type="presParOf" srcId="{2522E9AD-1FC5-4585-B84A-6944AA7EBE57}" destId="{F22B2708-6533-46AD-94F5-AC04376ECC65}" srcOrd="8" destOrd="0" presId="urn:microsoft.com/office/officeart/2005/8/layout/gear1"/>
    <dgm:cxn modelId="{D3AEBA14-206C-454E-8221-134F580B008A}" type="presParOf" srcId="{2522E9AD-1FC5-4585-B84A-6944AA7EBE57}" destId="{52BF75F0-F94F-4694-8D39-CF2BB0C5519E}" srcOrd="9" destOrd="0" presId="urn:microsoft.com/office/officeart/2005/8/layout/gear1"/>
    <dgm:cxn modelId="{EE9F16F6-F803-6D47-8A59-2E5CEF4F81E7}" type="presParOf" srcId="{2522E9AD-1FC5-4585-B84A-6944AA7EBE57}" destId="{1D355E52-AA21-44E8-B909-63E62481CC34}" srcOrd="10" destOrd="0" presId="urn:microsoft.com/office/officeart/2005/8/layout/gear1"/>
    <dgm:cxn modelId="{DA777AA7-2DF4-8F44-995C-3D67A82B6CB8}" type="presParOf" srcId="{2522E9AD-1FC5-4585-B84A-6944AA7EBE57}" destId="{87260E31-0AEC-4F97-BB02-35A149402884}" srcOrd="11" destOrd="0" presId="urn:microsoft.com/office/officeart/2005/8/layout/gear1"/>
    <dgm:cxn modelId="{365604BF-7119-F94B-B1DC-E73DC52F98D6}" type="presParOf" srcId="{2522E9AD-1FC5-4585-B84A-6944AA7EBE57}" destId="{2BD42B74-26BA-4301-A4A1-3443AD140E44}" srcOrd="12"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622E29-5F6B-4D1C-B9EF-8EB0D097B7B6}" type="doc">
      <dgm:prSet loTypeId="urn:microsoft.com/office/officeart/2011/layout/TabList" loCatId="list" qsTypeId="urn:microsoft.com/office/officeart/2005/8/quickstyle/simple1" qsCatId="simple" csTypeId="urn:microsoft.com/office/officeart/2005/8/colors/colorful4" csCatId="colorful" phldr="1"/>
      <dgm:spPr/>
      <dgm:t>
        <a:bodyPr/>
        <a:lstStyle/>
        <a:p>
          <a:endParaRPr lang="en-US" altLang="zh-CN"/>
        </a:p>
      </dgm:t>
    </dgm:pt>
    <dgm:pt modelId="{77CA8929-565F-44E8-B5AB-D180348B274D}">
      <dgm:prSet phldrT="[Text]" custT="1"/>
      <dgm:spPr/>
      <dgm:t>
        <a:bodyPr/>
        <a:lstStyle/>
        <a:p>
          <a:r>
            <a:rPr lang="zh-CN" altLang="en-US" sz="1800" dirty="0">
              <a:latin typeface="微软雅黑" panose="020B0503020204020204" pitchFamily="34" charset="-122"/>
              <a:ea typeface="微软雅黑" panose="020B0503020204020204" pitchFamily="34" charset="-122"/>
            </a:rPr>
            <a:t>核心技术</a:t>
          </a:r>
          <a:endParaRPr lang="en-US" altLang="zh-CN" sz="1800" dirty="0">
            <a:latin typeface="微软雅黑" panose="020B0503020204020204" pitchFamily="34" charset="-122"/>
            <a:ea typeface="微软雅黑" panose="020B0503020204020204" pitchFamily="34" charset="-122"/>
          </a:endParaRPr>
        </a:p>
      </dgm:t>
    </dgm:pt>
    <dgm:pt modelId="{85037510-E547-4F41-90B9-1A7AEA3660AD}" type="parTrans" cxnId="{A8CAAE86-9C40-4067-A589-1AC65FAF3581}">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3CF44D61-6B59-4EAF-909C-7EE3B0B7D953}" type="sibTrans" cxnId="{A8CAAE86-9C40-4067-A589-1AC65FAF3581}">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2A8F7802-8A43-470B-BDC7-0C007B276BEF}">
      <dgm:prSet phldrT="[Text]" custT="1"/>
      <dgm:spPr/>
      <dgm:t>
        <a:bodyPr/>
        <a:lstStyle/>
        <a:p>
          <a:r>
            <a:rPr lang="en-US" altLang="zh-CN" sz="1800" dirty="0">
              <a:latin typeface="微软雅黑" panose="020B0503020204020204" pitchFamily="34" charset="-122"/>
              <a:ea typeface="微软雅黑" panose="020B0503020204020204" pitchFamily="34" charset="-122"/>
            </a:rPr>
            <a:t>SAP HANA </a:t>
          </a:r>
          <a:r>
            <a:rPr lang="zh-CN" altLang="en-US" sz="1800" dirty="0">
              <a:latin typeface="微软雅黑" panose="020B0503020204020204" pitchFamily="34" charset="-122"/>
              <a:ea typeface="微软雅黑" panose="020B0503020204020204" pitchFamily="34" charset="-122"/>
            </a:rPr>
            <a:t>内存数据库核心技术介绍</a:t>
          </a:r>
          <a:endParaRPr lang="en-US" altLang="zh-CN" sz="1800" dirty="0">
            <a:latin typeface="微软雅黑" panose="020B0503020204020204" pitchFamily="34" charset="-122"/>
            <a:ea typeface="微软雅黑" panose="020B0503020204020204" pitchFamily="34" charset="-122"/>
          </a:endParaRPr>
        </a:p>
      </dgm:t>
    </dgm:pt>
    <dgm:pt modelId="{08408AB2-D3D9-4252-B8F1-B02F43F9AFB7}" type="parTrans" cxnId="{411DDC8A-763A-4B25-83FB-33CDC2EDF4CC}">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36178AC6-EFFD-4F89-862A-5A6B357DA952}" type="sibTrans" cxnId="{411DDC8A-763A-4B25-83FB-33CDC2EDF4CC}">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59AB7494-A9D6-4F30-B0F5-C70735736CA1}">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内存计算技术</a:t>
          </a:r>
          <a:endParaRPr lang="en-US" altLang="zh-CN" sz="1400" kern="1200" dirty="0">
            <a:latin typeface="微软雅黑" panose="020B0503020204020204" pitchFamily="34" charset="-122"/>
            <a:ea typeface="微软雅黑" panose="020B0503020204020204" pitchFamily="34" charset="-122"/>
          </a:endParaRPr>
        </a:p>
      </dgm:t>
    </dgm:pt>
    <dgm:pt modelId="{03674277-E515-4744-93C5-650167578A60}" type="parTrans" cxnId="{6057D231-E526-400C-AF3E-C741E5FCB343}">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60EEB392-45FA-419A-AD29-63AF1B870D66}" type="sibTrans" cxnId="{6057D231-E526-400C-AF3E-C741E5FCB343}">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E7DA7F86-75B3-4B61-8AAF-0584CFF2E4C4}">
      <dgm:prSet phldrT="[Text]" custT="1"/>
      <dgm:spPr>
        <a:solidFill>
          <a:schemeClr val="tx2">
            <a:lumMod val="75000"/>
          </a:schemeClr>
        </a:solidFill>
      </dgm:spPr>
      <dgm:t>
        <a:bodyPr/>
        <a:lstStyle/>
        <a:p>
          <a:r>
            <a:rPr lang="zh-CN" altLang="en-US" sz="1800" dirty="0">
              <a:latin typeface="微软雅黑" panose="020B0503020204020204" pitchFamily="34" charset="-122"/>
              <a:ea typeface="微软雅黑" panose="020B0503020204020204" pitchFamily="34" charset="-122"/>
            </a:rPr>
            <a:t>体系架构</a:t>
          </a:r>
          <a:endParaRPr lang="en-US" altLang="zh-CN" sz="1800" dirty="0">
            <a:latin typeface="微软雅黑" panose="020B0503020204020204" pitchFamily="34" charset="-122"/>
            <a:ea typeface="微软雅黑" panose="020B0503020204020204" pitchFamily="34" charset="-122"/>
          </a:endParaRPr>
        </a:p>
      </dgm:t>
    </dgm:pt>
    <dgm:pt modelId="{CDD5ADE0-6DCA-4121-A12B-4C892CC72D2D}" type="parTrans" cxnId="{56D57FAA-5856-455F-899A-9EAB5987300E}">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B31062B5-54A1-40E1-804A-4687C31E8A9F}" type="sibTrans" cxnId="{56D57FAA-5856-455F-899A-9EAB5987300E}">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4CDE236A-4825-4013-80DB-6E513AC90231}">
      <dgm:prSet phldrT="[Text]" custT="1"/>
      <dgm:spPr/>
      <dgm:t>
        <a:bodyPr/>
        <a:lstStyle/>
        <a:p>
          <a:r>
            <a:rPr lang="en-US" altLang="zh-CN" sz="1800" dirty="0">
              <a:latin typeface="微软雅黑" panose="020B0503020204020204" pitchFamily="34" charset="-122"/>
              <a:ea typeface="微软雅黑" panose="020B0503020204020204" pitchFamily="34" charset="-122"/>
            </a:rPr>
            <a:t>SAP HANA </a:t>
          </a:r>
          <a:r>
            <a:rPr lang="zh-CN" altLang="en-US" sz="1800" dirty="0">
              <a:latin typeface="微软雅黑" panose="020B0503020204020204" pitchFamily="34" charset="-122"/>
              <a:ea typeface="微软雅黑" panose="020B0503020204020204" pitchFamily="34" charset="-122"/>
            </a:rPr>
            <a:t>一体化数据应用平台</a:t>
          </a:r>
          <a:endParaRPr lang="en-US" altLang="zh-CN" sz="1800" dirty="0">
            <a:latin typeface="微软雅黑" panose="020B0503020204020204" pitchFamily="34" charset="-122"/>
            <a:ea typeface="微软雅黑" panose="020B0503020204020204" pitchFamily="34" charset="-122"/>
          </a:endParaRPr>
        </a:p>
      </dgm:t>
    </dgm:pt>
    <dgm:pt modelId="{3B7AD47B-0232-4EDC-96A7-996D44F27B7D}" type="parTrans" cxnId="{924530FC-18A8-4D38-8433-67308BBE5CC4}">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78D93F91-A12A-435C-A5BC-3609B433C367}" type="sibTrans" cxnId="{924530FC-18A8-4D38-8433-67308BBE5CC4}">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E5AB38FF-2F12-4B27-9970-6084704303FB}">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dirty="0">
              <a:latin typeface="微软雅黑" panose="020B0503020204020204" pitchFamily="34" charset="-122"/>
              <a:ea typeface="微软雅黑" panose="020B0503020204020204" pitchFamily="34" charset="-122"/>
            </a:rPr>
            <a:t>应用开发服务</a:t>
          </a:r>
          <a:endParaRPr lang="en-US" altLang="zh-CN" sz="1400" dirty="0">
            <a:latin typeface="微软雅黑" panose="020B0503020204020204" pitchFamily="34" charset="-122"/>
            <a:ea typeface="微软雅黑" panose="020B0503020204020204" pitchFamily="34" charset="-122"/>
          </a:endParaRPr>
        </a:p>
      </dgm:t>
    </dgm:pt>
    <dgm:pt modelId="{C0EED0CA-9FD0-4EDA-B71D-540F07BCCE12}" type="parTrans" cxnId="{EE218B12-8711-428C-98A1-BD18E3AF5A67}">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E4EC1A52-7F6E-4325-ADDB-BE3DF35DE0A5}" type="sibTrans" cxnId="{EE218B12-8711-428C-98A1-BD18E3AF5A67}">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7C16BB82-26D8-430C-9E9D-DE7C0038FDB0}">
      <dgm:prSet phldrT="[Text]" custT="1"/>
      <dgm:spPr>
        <a:solidFill>
          <a:schemeClr val="tx2">
            <a:lumMod val="75000"/>
          </a:schemeClr>
        </a:solidFill>
      </dgm:spPr>
      <dgm:t>
        <a:bodyPr/>
        <a:lstStyle/>
        <a:p>
          <a:r>
            <a:rPr lang="zh-CN" altLang="en-US" sz="1800" dirty="0">
              <a:latin typeface="微软雅黑" panose="020B0503020204020204" pitchFamily="34" charset="-122"/>
              <a:ea typeface="微软雅黑" panose="020B0503020204020204" pitchFamily="34" charset="-122"/>
            </a:rPr>
            <a:t>应用场景</a:t>
          </a:r>
          <a:endParaRPr lang="en-US" altLang="zh-CN" sz="1800" dirty="0">
            <a:latin typeface="微软雅黑" panose="020B0503020204020204" pitchFamily="34" charset="-122"/>
            <a:ea typeface="微软雅黑" panose="020B0503020204020204" pitchFamily="34" charset="-122"/>
          </a:endParaRPr>
        </a:p>
      </dgm:t>
    </dgm:pt>
    <dgm:pt modelId="{B514C1B0-B7C0-4E94-9E33-E78A1D53F723}" type="parTrans" cxnId="{3E68D3A0-F70D-436C-BE56-34A5CE771825}">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227E8C4D-9102-4EC8-B149-A36A0635195B}" type="sibTrans" cxnId="{3E68D3A0-F70D-436C-BE56-34A5CE771825}">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9658724C-9E72-46D9-AF4A-08652101EE5D}">
      <dgm:prSet phldrT="[Text]" custT="1"/>
      <dgm:spPr/>
      <dgm:t>
        <a:bodyPr/>
        <a:lstStyle/>
        <a:p>
          <a:r>
            <a:rPr lang="en-US" altLang="zh-CN" sz="1800" dirty="0">
              <a:latin typeface="微软雅黑" panose="020B0503020204020204" pitchFamily="34" charset="-122"/>
              <a:ea typeface="微软雅黑" panose="020B0503020204020204" pitchFamily="34" charset="-122"/>
            </a:rPr>
            <a:t>SAP HANA </a:t>
          </a:r>
          <a:r>
            <a:rPr lang="zh-CN" altLang="en-US" sz="1800" dirty="0">
              <a:latin typeface="微软雅黑" panose="020B0503020204020204" pitchFamily="34" charset="-122"/>
              <a:ea typeface="微软雅黑" panose="020B0503020204020204" pitchFamily="34" charset="-122"/>
            </a:rPr>
            <a:t>应用场景及案例</a:t>
          </a:r>
          <a:endParaRPr lang="en-US" altLang="zh-CN" sz="1800" dirty="0">
            <a:latin typeface="微软雅黑" panose="020B0503020204020204" pitchFamily="34" charset="-122"/>
            <a:ea typeface="微软雅黑" panose="020B0503020204020204" pitchFamily="34" charset="-122"/>
          </a:endParaRPr>
        </a:p>
      </dgm:t>
    </dgm:pt>
    <dgm:pt modelId="{D1F18348-3F83-4882-A711-225BE75C0445}" type="parTrans" cxnId="{62BC516F-A9C7-4DD7-9863-F6BF91117F44}">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DBFFB76A-D027-4C03-B3B3-155994AD7608}" type="sibTrans" cxnId="{62BC516F-A9C7-4DD7-9863-F6BF91117F44}">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13DF2CC5-68DC-4082-9DE3-428013E2DFBB}">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en-US" altLang="zh-CN" sz="1400" dirty="0">
              <a:latin typeface="微软雅黑" panose="020B0503020204020204" pitchFamily="34" charset="-122"/>
              <a:ea typeface="微软雅黑" panose="020B0503020204020204" pitchFamily="34" charset="-122"/>
            </a:rPr>
            <a:t>SAP HANA </a:t>
          </a:r>
          <a:r>
            <a:rPr lang="zh-CN" altLang="en-US" sz="1400" dirty="0">
              <a:latin typeface="微软雅黑" panose="020B0503020204020204" pitchFamily="34" charset="-122"/>
              <a:ea typeface="微软雅黑" panose="020B0503020204020204" pitchFamily="34" charset="-122"/>
            </a:rPr>
            <a:t>典型应用场景</a:t>
          </a:r>
          <a:endParaRPr lang="en-US" altLang="zh-CN" sz="1400" dirty="0">
            <a:latin typeface="微软雅黑" panose="020B0503020204020204" pitchFamily="34" charset="-122"/>
            <a:ea typeface="微软雅黑" panose="020B0503020204020204" pitchFamily="34" charset="-122"/>
          </a:endParaRPr>
        </a:p>
      </dgm:t>
    </dgm:pt>
    <dgm:pt modelId="{E3DD846F-84A7-4AB6-85EE-3F8980B8A100}" type="parTrans" cxnId="{EAB9FBA5-0249-4B32-9F1D-3EF98F133881}">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FE031146-E374-4695-BDFA-7BC924D8D6C9}" type="sibTrans" cxnId="{EAB9FBA5-0249-4B32-9F1D-3EF98F133881}">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945B3125-BD64-4402-BA02-8FD20EEC907D}">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列式与数据压缩</a:t>
          </a:r>
          <a:endParaRPr lang="en-US" altLang="zh-CN" sz="1400" kern="1200" dirty="0">
            <a:latin typeface="微软雅黑" panose="020B0503020204020204" pitchFamily="34" charset="-122"/>
            <a:ea typeface="微软雅黑" panose="020B0503020204020204" pitchFamily="34" charset="-122"/>
          </a:endParaRPr>
        </a:p>
      </dgm:t>
    </dgm:pt>
    <dgm:pt modelId="{149A0317-1229-452B-8425-1EF2689F846B}" type="parTrans" cxnId="{ABF5C4A8-B01C-4FA0-BD39-8C80D11F1DF1}">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DF226EC1-1CBA-46C2-9C3C-819A487D3E5F}" type="sibTrans" cxnId="{ABF5C4A8-B01C-4FA0-BD39-8C80D11F1DF1}">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F1406D90-AD33-4551-B69F-94362BF3C871}">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并行查询与数据分布</a:t>
          </a:r>
          <a:endParaRPr lang="en-US" altLang="zh-CN" sz="1200" kern="1200" dirty="0">
            <a:latin typeface="微软雅黑" panose="020B0503020204020204" pitchFamily="34" charset="-122"/>
            <a:ea typeface="微软雅黑" panose="020B0503020204020204" pitchFamily="34" charset="-122"/>
          </a:endParaRPr>
        </a:p>
      </dgm:t>
    </dgm:pt>
    <dgm:pt modelId="{949A12C7-8844-42A1-A2C7-85F624519AD5}" type="parTrans" cxnId="{404A70BE-2210-4026-AE1C-D7CEE3661FAD}">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7458B098-B0DA-4256-9BAC-746E62B7413F}" type="sibTrans" cxnId="{404A70BE-2210-4026-AE1C-D7CEE3661FAD}">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89D20C33-4245-4ADA-B72D-254541B9A7DC}">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dirty="0">
              <a:latin typeface="微软雅黑" panose="020B0503020204020204" pitchFamily="34" charset="-122"/>
              <a:ea typeface="微软雅黑" panose="020B0503020204020204" pitchFamily="34" charset="-122"/>
            </a:rPr>
            <a:t>数据处理服务</a:t>
          </a:r>
          <a:endParaRPr lang="en-US" altLang="zh-CN" sz="1400" dirty="0">
            <a:latin typeface="微软雅黑" panose="020B0503020204020204" pitchFamily="34" charset="-122"/>
            <a:ea typeface="微软雅黑" panose="020B0503020204020204" pitchFamily="34" charset="-122"/>
          </a:endParaRPr>
        </a:p>
      </dgm:t>
    </dgm:pt>
    <dgm:pt modelId="{B1729F1C-A1C9-476E-A851-24D53800DC9C}" type="parTrans" cxnId="{FE8EACD6-EAB3-42E8-9900-80D312A7207D}">
      <dgm:prSet/>
      <dgm:spPr/>
      <dgm:t>
        <a:bodyPr/>
        <a:lstStyle/>
        <a:p>
          <a:endParaRPr lang="en-US" altLang="zh-CN"/>
        </a:p>
      </dgm:t>
    </dgm:pt>
    <dgm:pt modelId="{9A24FEF1-2D2A-489A-B4E8-DFB950E02559}" type="sibTrans" cxnId="{FE8EACD6-EAB3-42E8-9900-80D312A7207D}">
      <dgm:prSet/>
      <dgm:spPr/>
      <dgm:t>
        <a:bodyPr/>
        <a:lstStyle/>
        <a:p>
          <a:endParaRPr lang="en-US" altLang="zh-CN"/>
        </a:p>
      </dgm:t>
    </dgm:pt>
    <dgm:pt modelId="{9DA70F71-A94E-46B1-92DF-1716E6998719}">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纵向和水平架构扩展</a:t>
          </a:r>
          <a:endParaRPr lang="en-US" altLang="zh-CN" sz="1200" kern="1200" dirty="0">
            <a:latin typeface="微软雅黑" panose="020B0503020204020204" pitchFamily="34" charset="-122"/>
            <a:ea typeface="微软雅黑" panose="020B0503020204020204" pitchFamily="34" charset="-122"/>
          </a:endParaRPr>
        </a:p>
      </dgm:t>
    </dgm:pt>
    <dgm:pt modelId="{E84BDC23-74E3-46D1-A77D-E7534C63BE11}" type="parTrans" cxnId="{B1FC6C60-96F9-4125-9632-325230887993}">
      <dgm:prSet/>
      <dgm:spPr/>
      <dgm:t>
        <a:bodyPr/>
        <a:lstStyle/>
        <a:p>
          <a:endParaRPr lang="en-US" altLang="zh-CN"/>
        </a:p>
      </dgm:t>
    </dgm:pt>
    <dgm:pt modelId="{9933DC84-6B14-4BB7-9D91-5044B7A11D9F}" type="sibTrans" cxnId="{B1FC6C60-96F9-4125-9632-325230887993}">
      <dgm:prSet/>
      <dgm:spPr/>
      <dgm:t>
        <a:bodyPr/>
        <a:lstStyle/>
        <a:p>
          <a:endParaRPr lang="en-US" altLang="zh-CN"/>
        </a:p>
      </dgm:t>
    </dgm:pt>
    <dgm:pt modelId="{49B11298-8287-49FF-9CE8-97930227BA01}">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en-US" altLang="zh-CN" sz="1400" dirty="0">
              <a:latin typeface="微软雅黑" panose="020B0503020204020204" pitchFamily="34" charset="-122"/>
              <a:ea typeface="微软雅黑" panose="020B0503020204020204" pitchFamily="34" charset="-122"/>
            </a:rPr>
            <a:t>SAP</a:t>
          </a:r>
          <a:r>
            <a:rPr lang="zh-CN" altLang="en-US" sz="1400" dirty="0">
              <a:latin typeface="微软雅黑" panose="020B0503020204020204" pitchFamily="34" charset="-122"/>
              <a:ea typeface="微软雅黑" panose="020B0503020204020204" pitchFamily="34" charset="-122"/>
            </a:rPr>
            <a:t>大数据分析体系总结</a:t>
          </a:r>
          <a:endParaRPr lang="en-US" altLang="zh-CN" sz="1400" dirty="0">
            <a:latin typeface="微软雅黑" panose="020B0503020204020204" pitchFamily="34" charset="-122"/>
            <a:ea typeface="微软雅黑" panose="020B0503020204020204" pitchFamily="34" charset="-122"/>
          </a:endParaRPr>
        </a:p>
      </dgm:t>
    </dgm:pt>
    <dgm:pt modelId="{CB6835D2-6FEA-446C-910B-28EEC13A2EB4}" type="parTrans" cxnId="{6A4263D0-7EE6-46B2-985C-BDBA44799DCE}">
      <dgm:prSet/>
      <dgm:spPr/>
      <dgm:t>
        <a:bodyPr/>
        <a:lstStyle/>
        <a:p>
          <a:endParaRPr lang="en-US" altLang="zh-CN"/>
        </a:p>
      </dgm:t>
    </dgm:pt>
    <dgm:pt modelId="{41D9528C-B160-4853-9823-ABAB2915CC0E}" type="sibTrans" cxnId="{6A4263D0-7EE6-46B2-985C-BDBA44799DCE}">
      <dgm:prSet/>
      <dgm:spPr/>
      <dgm:t>
        <a:bodyPr/>
        <a:lstStyle/>
        <a:p>
          <a:endParaRPr lang="en-US" altLang="zh-CN"/>
        </a:p>
      </dgm:t>
    </dgm:pt>
    <dgm:pt modelId="{397AD392-4ACD-4364-878B-D8C8F1314370}">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endParaRPr lang="en-US" altLang="zh-CN" sz="1200" kern="1200" dirty="0">
            <a:latin typeface="微软雅黑" panose="020B0503020204020204" pitchFamily="34" charset="-122"/>
            <a:ea typeface="微软雅黑" panose="020B0503020204020204" pitchFamily="34" charset="-122"/>
          </a:endParaRPr>
        </a:p>
      </dgm:t>
    </dgm:pt>
    <dgm:pt modelId="{1C90FBE8-337F-4DC7-B6F3-B48ED7FB17C8}" type="parTrans" cxnId="{DFBBFAEF-11DC-4D81-9CA5-B1F8B21C086F}">
      <dgm:prSet/>
      <dgm:spPr/>
      <dgm:t>
        <a:bodyPr/>
        <a:lstStyle/>
        <a:p>
          <a:endParaRPr lang="en-US"/>
        </a:p>
      </dgm:t>
    </dgm:pt>
    <dgm:pt modelId="{9F20B750-B2EE-45DA-8C1D-8B15D34547C8}" type="sibTrans" cxnId="{DFBBFAEF-11DC-4D81-9CA5-B1F8B21C086F}">
      <dgm:prSet/>
      <dgm:spPr/>
      <dgm:t>
        <a:bodyPr/>
        <a:lstStyle/>
        <a:p>
          <a:endParaRPr lang="en-US"/>
        </a:p>
      </dgm:t>
    </dgm:pt>
    <dgm:pt modelId="{EF97114C-E216-44DB-BAA1-25D7CB5FD6E1}">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高可用性及容灾备份</a:t>
          </a:r>
          <a:endParaRPr lang="en-US" altLang="zh-CN" sz="14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gm:t>
    </dgm:pt>
    <dgm:pt modelId="{5A809045-562C-466A-8D56-B593D4F5BBD1}" type="parTrans" cxnId="{26C10DFB-7CB1-439C-935D-EDA162A643FB}">
      <dgm:prSet/>
      <dgm:spPr/>
      <dgm:t>
        <a:bodyPr/>
        <a:lstStyle/>
        <a:p>
          <a:endParaRPr lang="en-US"/>
        </a:p>
      </dgm:t>
    </dgm:pt>
    <dgm:pt modelId="{2E2676BC-8378-440F-8C60-C22F50342BD5}" type="sibTrans" cxnId="{26C10DFB-7CB1-439C-935D-EDA162A643FB}">
      <dgm:prSet/>
      <dgm:spPr/>
      <dgm:t>
        <a:bodyPr/>
        <a:lstStyle/>
        <a:p>
          <a:endParaRPr lang="en-US"/>
        </a:p>
      </dgm:t>
    </dgm:pt>
    <dgm:pt modelId="{1AF78F82-71F7-424A-A5BD-915F040C8494}">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dirty="0">
              <a:latin typeface="微软雅黑" panose="020B0503020204020204" pitchFamily="34" charset="-122"/>
              <a:ea typeface="微软雅黑" panose="020B0503020204020204" pitchFamily="34" charset="-122"/>
            </a:rPr>
            <a:t>集成质量服务</a:t>
          </a:r>
          <a:endParaRPr lang="en-US" altLang="zh-CN" sz="1400" dirty="0">
            <a:latin typeface="微软雅黑" panose="020B0503020204020204" pitchFamily="34" charset="-122"/>
            <a:ea typeface="微软雅黑" panose="020B0503020204020204" pitchFamily="34" charset="-122"/>
          </a:endParaRPr>
        </a:p>
      </dgm:t>
    </dgm:pt>
    <dgm:pt modelId="{CAFD51EE-46AE-4F1B-BF3F-9AA13F233BA9}" type="parTrans" cxnId="{ECF61FF8-4167-4DFA-BD56-8D31DCE2E1B5}">
      <dgm:prSet/>
      <dgm:spPr/>
      <dgm:t>
        <a:bodyPr/>
        <a:lstStyle/>
        <a:p>
          <a:endParaRPr lang="en-US"/>
        </a:p>
      </dgm:t>
    </dgm:pt>
    <dgm:pt modelId="{35B7DC71-365C-42BA-947C-2ADEB35E2BD5}" type="sibTrans" cxnId="{ECF61FF8-4167-4DFA-BD56-8D31DCE2E1B5}">
      <dgm:prSet/>
      <dgm:spPr/>
      <dgm:t>
        <a:bodyPr/>
        <a:lstStyle/>
        <a:p>
          <a:endParaRPr lang="en-US"/>
        </a:p>
      </dgm:t>
    </dgm:pt>
    <dgm:pt modelId="{8EB45487-BA70-4519-94DB-181ED333F4E4}">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dirty="0">
              <a:latin typeface="微软雅黑" panose="020B0503020204020204" pitchFamily="34" charset="-122"/>
              <a:ea typeface="微软雅黑" panose="020B0503020204020204" pitchFamily="34" charset="-122"/>
            </a:rPr>
            <a:t>开源融合平台</a:t>
          </a:r>
          <a:endParaRPr lang="en-US" altLang="zh-CN" sz="1400" dirty="0">
            <a:latin typeface="微软雅黑" panose="020B0503020204020204" pitchFamily="34" charset="-122"/>
            <a:ea typeface="微软雅黑" panose="020B0503020204020204" pitchFamily="34" charset="-122"/>
          </a:endParaRPr>
        </a:p>
      </dgm:t>
    </dgm:pt>
    <dgm:pt modelId="{214FE06E-69ED-4214-BC06-2212DB6AFFF6}" type="parTrans" cxnId="{516AD334-CEC6-4B2C-BA95-D805365A359A}">
      <dgm:prSet/>
      <dgm:spPr/>
      <dgm:t>
        <a:bodyPr/>
        <a:lstStyle/>
        <a:p>
          <a:endParaRPr lang="en-US"/>
        </a:p>
      </dgm:t>
    </dgm:pt>
    <dgm:pt modelId="{CCDD1AE6-78A5-47D6-9368-21AE4F201F76}" type="sibTrans" cxnId="{516AD334-CEC6-4B2C-BA95-D805365A359A}">
      <dgm:prSet/>
      <dgm:spPr/>
      <dgm:t>
        <a:bodyPr/>
        <a:lstStyle/>
        <a:p>
          <a:endParaRPr lang="en-US"/>
        </a:p>
      </dgm:t>
    </dgm:pt>
    <dgm:pt modelId="{3A0399BF-68FF-4A21-83A9-0DCEA46D2EF9}">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dirty="0">
              <a:latin typeface="微软雅黑" panose="020B0503020204020204" pitchFamily="34" charset="-122"/>
              <a:ea typeface="微软雅黑" panose="020B0503020204020204" pitchFamily="34" charset="-122"/>
            </a:rPr>
            <a:t>灵活部署架构</a:t>
          </a:r>
          <a:endParaRPr lang="en-US" altLang="zh-CN" sz="1400" dirty="0">
            <a:latin typeface="微软雅黑" panose="020B0503020204020204" pitchFamily="34" charset="-122"/>
            <a:ea typeface="微软雅黑" panose="020B0503020204020204" pitchFamily="34" charset="-122"/>
          </a:endParaRPr>
        </a:p>
      </dgm:t>
    </dgm:pt>
    <dgm:pt modelId="{1206F273-5CB4-41D7-8B58-3982D17254CC}" type="parTrans" cxnId="{5591369D-C4BD-458F-A0E3-7F7ED8D40C5C}">
      <dgm:prSet/>
      <dgm:spPr/>
      <dgm:t>
        <a:bodyPr/>
        <a:lstStyle/>
        <a:p>
          <a:endParaRPr lang="en-US"/>
        </a:p>
      </dgm:t>
    </dgm:pt>
    <dgm:pt modelId="{28293EF8-53C0-4C8E-8E39-EDADCC378B8D}" type="sibTrans" cxnId="{5591369D-C4BD-458F-A0E3-7F7ED8D40C5C}">
      <dgm:prSet/>
      <dgm:spPr/>
      <dgm:t>
        <a:bodyPr/>
        <a:lstStyle/>
        <a:p>
          <a:endParaRPr lang="en-US"/>
        </a:p>
      </dgm:t>
    </dgm:pt>
    <dgm:pt modelId="{5E64C315-AE14-46E1-8775-2634A3E0E400}">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en-US" altLang="zh-CN" sz="1400" dirty="0">
              <a:latin typeface="微软雅黑" panose="020B0503020204020204" pitchFamily="34" charset="-122"/>
              <a:ea typeface="微软雅黑" panose="020B0503020204020204" pitchFamily="34" charset="-122"/>
            </a:rPr>
            <a:t>SAP HANA </a:t>
          </a:r>
          <a:r>
            <a:rPr lang="zh-CN" altLang="en-US" sz="1400" dirty="0">
              <a:latin typeface="微软雅黑" panose="020B0503020204020204" pitchFamily="34" charset="-122"/>
              <a:ea typeface="微软雅黑" panose="020B0503020204020204" pitchFamily="34" charset="-122"/>
            </a:rPr>
            <a:t>典型应用案例</a:t>
          </a:r>
          <a:endParaRPr lang="en-US" altLang="zh-CN" sz="1400" dirty="0">
            <a:latin typeface="微软雅黑" panose="020B0503020204020204" pitchFamily="34" charset="-122"/>
            <a:ea typeface="微软雅黑" panose="020B0503020204020204" pitchFamily="34" charset="-122"/>
          </a:endParaRPr>
        </a:p>
      </dgm:t>
    </dgm:pt>
    <dgm:pt modelId="{842CE220-EA7B-42FB-96C1-DC994409AD01}" type="parTrans" cxnId="{9EF51BD5-95C6-4741-824E-BB59AA9F5731}">
      <dgm:prSet/>
      <dgm:spPr/>
      <dgm:t>
        <a:bodyPr/>
        <a:lstStyle/>
        <a:p>
          <a:endParaRPr lang="en-US"/>
        </a:p>
      </dgm:t>
    </dgm:pt>
    <dgm:pt modelId="{7E8B2227-0B8C-49B0-9155-7E78FE56CFF3}" type="sibTrans" cxnId="{9EF51BD5-95C6-4741-824E-BB59AA9F5731}">
      <dgm:prSet/>
      <dgm:spPr/>
      <dgm:t>
        <a:bodyPr/>
        <a:lstStyle/>
        <a:p>
          <a:endParaRPr lang="en-US"/>
        </a:p>
      </dgm:t>
    </dgm:pt>
    <dgm:pt modelId="{50D6D5A5-9CAD-4B3B-AC04-1971FD592AC5}" type="pres">
      <dgm:prSet presAssocID="{6E622E29-5F6B-4D1C-B9EF-8EB0D097B7B6}" presName="Name0" presStyleCnt="0">
        <dgm:presLayoutVars>
          <dgm:chMax/>
          <dgm:chPref val="3"/>
          <dgm:dir/>
          <dgm:animOne val="branch"/>
          <dgm:animLvl val="lvl"/>
        </dgm:presLayoutVars>
      </dgm:prSet>
      <dgm:spPr/>
    </dgm:pt>
    <dgm:pt modelId="{8C03EFC3-37B0-457B-958B-CE018F1FBFED}" type="pres">
      <dgm:prSet presAssocID="{77CA8929-565F-44E8-B5AB-D180348B274D}" presName="composite" presStyleCnt="0"/>
      <dgm:spPr/>
    </dgm:pt>
    <dgm:pt modelId="{9C6EF693-E774-4634-952D-9DA07BBB32C9}" type="pres">
      <dgm:prSet presAssocID="{77CA8929-565F-44E8-B5AB-D180348B274D}" presName="FirstChild" presStyleLbl="revTx" presStyleIdx="0" presStyleCnt="6" custScaleY="112911">
        <dgm:presLayoutVars>
          <dgm:chMax val="0"/>
          <dgm:chPref val="0"/>
          <dgm:bulletEnabled val="1"/>
        </dgm:presLayoutVars>
      </dgm:prSet>
      <dgm:spPr/>
    </dgm:pt>
    <dgm:pt modelId="{329F9443-DDA7-4282-B32F-B8FE1CB295E1}" type="pres">
      <dgm:prSet presAssocID="{77CA8929-565F-44E8-B5AB-D180348B274D}" presName="Parent" presStyleLbl="alignNode1" presStyleIdx="0" presStyleCnt="3">
        <dgm:presLayoutVars>
          <dgm:chMax val="3"/>
          <dgm:chPref val="3"/>
          <dgm:bulletEnabled val="1"/>
        </dgm:presLayoutVars>
      </dgm:prSet>
      <dgm:spPr/>
    </dgm:pt>
    <dgm:pt modelId="{84C8237B-D151-48C8-A684-6291F6C35342}" type="pres">
      <dgm:prSet presAssocID="{77CA8929-565F-44E8-B5AB-D180348B274D}" presName="Accent" presStyleLbl="parChTrans1D1" presStyleIdx="0" presStyleCnt="3"/>
      <dgm:spPr/>
    </dgm:pt>
    <dgm:pt modelId="{E99E8C11-1917-4B23-A4C2-6C36480C2D0C}" type="pres">
      <dgm:prSet presAssocID="{77CA8929-565F-44E8-B5AB-D180348B274D}" presName="Child" presStyleLbl="revTx" presStyleIdx="1" presStyleCnt="6" custScaleY="153357">
        <dgm:presLayoutVars>
          <dgm:chMax val="0"/>
          <dgm:chPref val="0"/>
          <dgm:bulletEnabled val="1"/>
        </dgm:presLayoutVars>
      </dgm:prSet>
      <dgm:spPr/>
    </dgm:pt>
    <dgm:pt modelId="{C9122081-8144-4628-A525-C27A7DD047AC}" type="pres">
      <dgm:prSet presAssocID="{3CF44D61-6B59-4EAF-909C-7EE3B0B7D953}" presName="sibTrans" presStyleCnt="0"/>
      <dgm:spPr/>
    </dgm:pt>
    <dgm:pt modelId="{03B68AAE-E1D5-4887-8A4E-6D023B1D7545}" type="pres">
      <dgm:prSet presAssocID="{E7DA7F86-75B3-4B61-8AAF-0584CFF2E4C4}" presName="composite" presStyleCnt="0"/>
      <dgm:spPr/>
    </dgm:pt>
    <dgm:pt modelId="{3FABE9F2-41DB-4573-9B00-ADBAA8201B5A}" type="pres">
      <dgm:prSet presAssocID="{E7DA7F86-75B3-4B61-8AAF-0584CFF2E4C4}" presName="FirstChild" presStyleLbl="revTx" presStyleIdx="2" presStyleCnt="6" custScaleY="122738">
        <dgm:presLayoutVars>
          <dgm:chMax val="0"/>
          <dgm:chPref val="0"/>
          <dgm:bulletEnabled val="1"/>
        </dgm:presLayoutVars>
      </dgm:prSet>
      <dgm:spPr/>
    </dgm:pt>
    <dgm:pt modelId="{037134C0-8040-4F4F-8B74-BE719161F15B}" type="pres">
      <dgm:prSet presAssocID="{E7DA7F86-75B3-4B61-8AAF-0584CFF2E4C4}" presName="Parent" presStyleLbl="alignNode1" presStyleIdx="1" presStyleCnt="3">
        <dgm:presLayoutVars>
          <dgm:chMax val="3"/>
          <dgm:chPref val="3"/>
          <dgm:bulletEnabled val="1"/>
        </dgm:presLayoutVars>
      </dgm:prSet>
      <dgm:spPr/>
    </dgm:pt>
    <dgm:pt modelId="{97DC2383-8C22-4E2B-9C54-404132A52400}" type="pres">
      <dgm:prSet presAssocID="{E7DA7F86-75B3-4B61-8AAF-0584CFF2E4C4}" presName="Accent" presStyleLbl="parChTrans1D1" presStyleIdx="1" presStyleCnt="3"/>
      <dgm:spPr/>
    </dgm:pt>
    <dgm:pt modelId="{AC3155D3-DA16-4E4D-A80C-CA6EA0FF3BA7}" type="pres">
      <dgm:prSet presAssocID="{E7DA7F86-75B3-4B61-8AAF-0584CFF2E4C4}" presName="Child" presStyleLbl="revTx" presStyleIdx="3" presStyleCnt="6" custScaleY="140050">
        <dgm:presLayoutVars>
          <dgm:chMax val="0"/>
          <dgm:chPref val="0"/>
          <dgm:bulletEnabled val="1"/>
        </dgm:presLayoutVars>
      </dgm:prSet>
      <dgm:spPr/>
    </dgm:pt>
    <dgm:pt modelId="{02681B68-DF9B-4418-BCF1-7F82B974565E}" type="pres">
      <dgm:prSet presAssocID="{B31062B5-54A1-40E1-804A-4687C31E8A9F}" presName="sibTrans" presStyleCnt="0"/>
      <dgm:spPr/>
    </dgm:pt>
    <dgm:pt modelId="{8E09D982-341D-414C-AA3F-5767A283726A}" type="pres">
      <dgm:prSet presAssocID="{7C16BB82-26D8-430C-9E9D-DE7C0038FDB0}" presName="composite" presStyleCnt="0"/>
      <dgm:spPr/>
    </dgm:pt>
    <dgm:pt modelId="{1D370D74-A045-4A4B-9AB1-2788BBA3D851}" type="pres">
      <dgm:prSet presAssocID="{7C16BB82-26D8-430C-9E9D-DE7C0038FDB0}" presName="FirstChild" presStyleLbl="revTx" presStyleIdx="4" presStyleCnt="6" custScaleY="122147">
        <dgm:presLayoutVars>
          <dgm:chMax val="0"/>
          <dgm:chPref val="0"/>
          <dgm:bulletEnabled val="1"/>
        </dgm:presLayoutVars>
      </dgm:prSet>
      <dgm:spPr/>
    </dgm:pt>
    <dgm:pt modelId="{2A1EB3F5-76B6-4A5C-B91D-E9F8AD329B75}" type="pres">
      <dgm:prSet presAssocID="{7C16BB82-26D8-430C-9E9D-DE7C0038FDB0}" presName="Parent" presStyleLbl="alignNode1" presStyleIdx="2" presStyleCnt="3">
        <dgm:presLayoutVars>
          <dgm:chMax val="3"/>
          <dgm:chPref val="3"/>
          <dgm:bulletEnabled val="1"/>
        </dgm:presLayoutVars>
      </dgm:prSet>
      <dgm:spPr/>
    </dgm:pt>
    <dgm:pt modelId="{1D04C019-0AB5-4368-8104-753BAE29B0EF}" type="pres">
      <dgm:prSet presAssocID="{7C16BB82-26D8-430C-9E9D-DE7C0038FDB0}" presName="Accent" presStyleLbl="parChTrans1D1" presStyleIdx="2" presStyleCnt="3"/>
      <dgm:spPr/>
    </dgm:pt>
    <dgm:pt modelId="{E8636660-C91B-4826-81F9-B5FDB6A5D78E}" type="pres">
      <dgm:prSet presAssocID="{7C16BB82-26D8-430C-9E9D-DE7C0038FDB0}" presName="Child" presStyleLbl="revTx" presStyleIdx="5" presStyleCnt="6">
        <dgm:presLayoutVars>
          <dgm:chMax val="0"/>
          <dgm:chPref val="0"/>
          <dgm:bulletEnabled val="1"/>
        </dgm:presLayoutVars>
      </dgm:prSet>
      <dgm:spPr/>
    </dgm:pt>
  </dgm:ptLst>
  <dgm:cxnLst>
    <dgm:cxn modelId="{34EC270F-E66B-4FE1-8BE2-CF74932D7852}" type="presOf" srcId="{5E64C315-AE14-46E1-8775-2634A3E0E400}" destId="{E8636660-C91B-4826-81F9-B5FDB6A5D78E}" srcOrd="0" destOrd="1" presId="urn:microsoft.com/office/officeart/2011/layout/TabList"/>
    <dgm:cxn modelId="{96C30111-012D-4DF9-8EEE-B81A7992D099}" type="presOf" srcId="{8EB45487-BA70-4519-94DB-181ED333F4E4}" destId="{AC3155D3-DA16-4E4D-A80C-CA6EA0FF3BA7}" srcOrd="0" destOrd="3" presId="urn:microsoft.com/office/officeart/2011/layout/TabList"/>
    <dgm:cxn modelId="{EE218B12-8711-428C-98A1-BD18E3AF5A67}" srcId="{E7DA7F86-75B3-4B61-8AAF-0584CFF2E4C4}" destId="{E5AB38FF-2F12-4B27-9970-6084704303FB}" srcOrd="1" destOrd="0" parTransId="{C0EED0CA-9FD0-4EDA-B71D-540F07BCCE12}" sibTransId="{E4EC1A52-7F6E-4325-ADDB-BE3DF35DE0A5}"/>
    <dgm:cxn modelId="{93C0CB12-EFF6-4816-BFBF-5282C0A81974}" type="presOf" srcId="{49B11298-8287-49FF-9CE8-97930227BA01}" destId="{E8636660-C91B-4826-81F9-B5FDB6A5D78E}" srcOrd="0" destOrd="2" presId="urn:microsoft.com/office/officeart/2011/layout/TabList"/>
    <dgm:cxn modelId="{A9ED6125-AF6A-4DA9-9252-2F75AFBA2BED}" type="presOf" srcId="{6E622E29-5F6B-4D1C-B9EF-8EB0D097B7B6}" destId="{50D6D5A5-9CAD-4B3B-AC04-1971FD592AC5}" srcOrd="0" destOrd="0" presId="urn:microsoft.com/office/officeart/2011/layout/TabList"/>
    <dgm:cxn modelId="{1DD63B26-ABED-43D2-9009-54C482A396C3}" type="presOf" srcId="{9DA70F71-A94E-46B1-92DF-1716E6998719}" destId="{E99E8C11-1917-4B23-A4C2-6C36480C2D0C}" srcOrd="0" destOrd="3" presId="urn:microsoft.com/office/officeart/2011/layout/TabList"/>
    <dgm:cxn modelId="{EEB6A72F-F0E7-4189-8325-D8BE46F49A85}" type="presOf" srcId="{59AB7494-A9D6-4F30-B0F5-C70735736CA1}" destId="{E99E8C11-1917-4B23-A4C2-6C36480C2D0C}" srcOrd="0" destOrd="0" presId="urn:microsoft.com/office/officeart/2011/layout/TabList"/>
    <dgm:cxn modelId="{6057D231-E526-400C-AF3E-C741E5FCB343}" srcId="{77CA8929-565F-44E8-B5AB-D180348B274D}" destId="{59AB7494-A9D6-4F30-B0F5-C70735736CA1}" srcOrd="1" destOrd="0" parTransId="{03674277-E515-4744-93C5-650167578A60}" sibTransId="{60EEB392-45FA-419A-AD29-63AF1B870D66}"/>
    <dgm:cxn modelId="{53E86433-DB11-43D1-B236-822C2CC4E390}" type="presOf" srcId="{77CA8929-565F-44E8-B5AB-D180348B274D}" destId="{329F9443-DDA7-4282-B32F-B8FE1CB295E1}" srcOrd="0" destOrd="0" presId="urn:microsoft.com/office/officeart/2011/layout/TabList"/>
    <dgm:cxn modelId="{516AD334-CEC6-4B2C-BA95-D805365A359A}" srcId="{E7DA7F86-75B3-4B61-8AAF-0584CFF2E4C4}" destId="{8EB45487-BA70-4519-94DB-181ED333F4E4}" srcOrd="4" destOrd="0" parTransId="{214FE06E-69ED-4214-BC06-2212DB6AFFF6}" sibTransId="{CCDD1AE6-78A5-47D6-9368-21AE4F201F76}"/>
    <dgm:cxn modelId="{806AB136-FF94-495E-9AD0-B3B147C7D730}" type="presOf" srcId="{F1406D90-AD33-4551-B69F-94362BF3C871}" destId="{E99E8C11-1917-4B23-A4C2-6C36480C2D0C}" srcOrd="0" destOrd="2" presId="urn:microsoft.com/office/officeart/2011/layout/TabList"/>
    <dgm:cxn modelId="{B1FC6C60-96F9-4125-9632-325230887993}" srcId="{77CA8929-565F-44E8-B5AB-D180348B274D}" destId="{9DA70F71-A94E-46B1-92DF-1716E6998719}" srcOrd="4" destOrd="0" parTransId="{E84BDC23-74E3-46D1-A77D-E7534C63BE11}" sibTransId="{9933DC84-6B14-4BB7-9D91-5044B7A11D9F}"/>
    <dgm:cxn modelId="{AC3EED41-0C0F-4BAD-B88C-77EFB303BB31}" type="presOf" srcId="{397AD392-4ACD-4364-878B-D8C8F1314370}" destId="{E99E8C11-1917-4B23-A4C2-6C36480C2D0C}" srcOrd="0" destOrd="5" presId="urn:microsoft.com/office/officeart/2011/layout/TabList"/>
    <dgm:cxn modelId="{166F3142-572C-4E4A-B777-E31669DAAEF1}" type="presOf" srcId="{2A8F7802-8A43-470B-BDC7-0C007B276BEF}" destId="{9C6EF693-E774-4634-952D-9DA07BBB32C9}" srcOrd="0" destOrd="0" presId="urn:microsoft.com/office/officeart/2011/layout/TabList"/>
    <dgm:cxn modelId="{62BC516F-A9C7-4DD7-9863-F6BF91117F44}" srcId="{7C16BB82-26D8-430C-9E9D-DE7C0038FDB0}" destId="{9658724C-9E72-46D9-AF4A-08652101EE5D}" srcOrd="0" destOrd="0" parTransId="{D1F18348-3F83-4882-A711-225BE75C0445}" sibTransId="{DBFFB76A-D027-4C03-B3B3-155994AD7608}"/>
    <dgm:cxn modelId="{EE81B275-D19D-4BCB-A5E3-0716203A5781}" type="presOf" srcId="{7C16BB82-26D8-430C-9E9D-DE7C0038FDB0}" destId="{2A1EB3F5-76B6-4A5C-B91D-E9F8AD329B75}" srcOrd="0" destOrd="0" presId="urn:microsoft.com/office/officeart/2011/layout/TabList"/>
    <dgm:cxn modelId="{5F894578-33C3-4E3F-AFB9-106CC2BA92B4}" type="presOf" srcId="{9658724C-9E72-46D9-AF4A-08652101EE5D}" destId="{1D370D74-A045-4A4B-9AB1-2788BBA3D851}" srcOrd="0" destOrd="0" presId="urn:microsoft.com/office/officeart/2011/layout/TabList"/>
    <dgm:cxn modelId="{8BF7BB7F-BD0E-473D-A11A-C6D7B7EBDFBE}" type="presOf" srcId="{1AF78F82-71F7-424A-A5BD-915F040C8494}" destId="{AC3155D3-DA16-4E4D-A80C-CA6EA0FF3BA7}" srcOrd="0" destOrd="1" presId="urn:microsoft.com/office/officeart/2011/layout/TabList"/>
    <dgm:cxn modelId="{A8CAAE86-9C40-4067-A589-1AC65FAF3581}" srcId="{6E622E29-5F6B-4D1C-B9EF-8EB0D097B7B6}" destId="{77CA8929-565F-44E8-B5AB-D180348B274D}" srcOrd="0" destOrd="0" parTransId="{85037510-E547-4F41-90B9-1A7AEA3660AD}" sibTransId="{3CF44D61-6B59-4EAF-909C-7EE3B0B7D953}"/>
    <dgm:cxn modelId="{411DDC8A-763A-4B25-83FB-33CDC2EDF4CC}" srcId="{77CA8929-565F-44E8-B5AB-D180348B274D}" destId="{2A8F7802-8A43-470B-BDC7-0C007B276BEF}" srcOrd="0" destOrd="0" parTransId="{08408AB2-D3D9-4252-B8F1-B02F43F9AFB7}" sibTransId="{36178AC6-EFFD-4F89-862A-5A6B357DA952}"/>
    <dgm:cxn modelId="{DFC1668E-4450-4213-9DFE-6C198A3521E2}" type="presOf" srcId="{EF97114C-E216-44DB-BAA1-25D7CB5FD6E1}" destId="{E99E8C11-1917-4B23-A4C2-6C36480C2D0C}" srcOrd="0" destOrd="4" presId="urn:microsoft.com/office/officeart/2011/layout/TabList"/>
    <dgm:cxn modelId="{5591369D-C4BD-458F-A0E3-7F7ED8D40C5C}" srcId="{E7DA7F86-75B3-4B61-8AAF-0584CFF2E4C4}" destId="{3A0399BF-68FF-4A21-83A9-0DCEA46D2EF9}" srcOrd="5" destOrd="0" parTransId="{1206F273-5CB4-41D7-8B58-3982D17254CC}" sibTransId="{28293EF8-53C0-4C8E-8E39-EDADCC378B8D}"/>
    <dgm:cxn modelId="{3E68D3A0-F70D-436C-BE56-34A5CE771825}" srcId="{6E622E29-5F6B-4D1C-B9EF-8EB0D097B7B6}" destId="{7C16BB82-26D8-430C-9E9D-DE7C0038FDB0}" srcOrd="2" destOrd="0" parTransId="{B514C1B0-B7C0-4E94-9E33-E78A1D53F723}" sibTransId="{227E8C4D-9102-4EC8-B149-A36A0635195B}"/>
    <dgm:cxn modelId="{EAB9FBA5-0249-4B32-9F1D-3EF98F133881}" srcId="{7C16BB82-26D8-430C-9E9D-DE7C0038FDB0}" destId="{13DF2CC5-68DC-4082-9DE3-428013E2DFBB}" srcOrd="1" destOrd="0" parTransId="{E3DD846F-84A7-4AB6-85EE-3F8980B8A100}" sibTransId="{FE031146-E374-4695-BDFA-7BC924D8D6C9}"/>
    <dgm:cxn modelId="{ABF5C4A8-B01C-4FA0-BD39-8C80D11F1DF1}" srcId="{77CA8929-565F-44E8-B5AB-D180348B274D}" destId="{945B3125-BD64-4402-BA02-8FD20EEC907D}" srcOrd="2" destOrd="0" parTransId="{149A0317-1229-452B-8425-1EF2689F846B}" sibTransId="{DF226EC1-1CBA-46C2-9C3C-819A487D3E5F}"/>
    <dgm:cxn modelId="{FDEFE6A9-10CD-4580-BC97-E65E65FEFBB0}" type="presOf" srcId="{3A0399BF-68FF-4A21-83A9-0DCEA46D2EF9}" destId="{AC3155D3-DA16-4E4D-A80C-CA6EA0FF3BA7}" srcOrd="0" destOrd="4" presId="urn:microsoft.com/office/officeart/2011/layout/TabList"/>
    <dgm:cxn modelId="{56D57FAA-5856-455F-899A-9EAB5987300E}" srcId="{6E622E29-5F6B-4D1C-B9EF-8EB0D097B7B6}" destId="{E7DA7F86-75B3-4B61-8AAF-0584CFF2E4C4}" srcOrd="1" destOrd="0" parTransId="{CDD5ADE0-6DCA-4121-A12B-4C892CC72D2D}" sibTransId="{B31062B5-54A1-40E1-804A-4687C31E8A9F}"/>
    <dgm:cxn modelId="{667D80B9-5BAC-40DF-92C9-92B95294C12B}" type="presOf" srcId="{4CDE236A-4825-4013-80DB-6E513AC90231}" destId="{3FABE9F2-41DB-4573-9B00-ADBAA8201B5A}" srcOrd="0" destOrd="0" presId="urn:microsoft.com/office/officeart/2011/layout/TabList"/>
    <dgm:cxn modelId="{404A70BE-2210-4026-AE1C-D7CEE3661FAD}" srcId="{77CA8929-565F-44E8-B5AB-D180348B274D}" destId="{F1406D90-AD33-4551-B69F-94362BF3C871}" srcOrd="3" destOrd="0" parTransId="{949A12C7-8844-42A1-A2C7-85F624519AD5}" sibTransId="{7458B098-B0DA-4256-9BAC-746E62B7413F}"/>
    <dgm:cxn modelId="{69278AC4-F200-459A-82CB-E54EA62A37D7}" type="presOf" srcId="{E7DA7F86-75B3-4B61-8AAF-0584CFF2E4C4}" destId="{037134C0-8040-4F4F-8B74-BE719161F15B}" srcOrd="0" destOrd="0" presId="urn:microsoft.com/office/officeart/2011/layout/TabList"/>
    <dgm:cxn modelId="{B8CD6CC8-2B82-4D52-A4EC-87999AD384D2}" type="presOf" srcId="{13DF2CC5-68DC-4082-9DE3-428013E2DFBB}" destId="{E8636660-C91B-4826-81F9-B5FDB6A5D78E}" srcOrd="0" destOrd="0" presId="urn:microsoft.com/office/officeart/2011/layout/TabList"/>
    <dgm:cxn modelId="{6A4263D0-7EE6-46B2-985C-BDBA44799DCE}" srcId="{7C16BB82-26D8-430C-9E9D-DE7C0038FDB0}" destId="{49B11298-8287-49FF-9CE8-97930227BA01}" srcOrd="3" destOrd="0" parTransId="{CB6835D2-6FEA-446C-910B-28EEC13A2EB4}" sibTransId="{41D9528C-B160-4853-9823-ABAB2915CC0E}"/>
    <dgm:cxn modelId="{E6A641D2-D63A-4753-A4A5-ED272E9616F1}" type="presOf" srcId="{89D20C33-4245-4ADA-B72D-254541B9A7DC}" destId="{AC3155D3-DA16-4E4D-A80C-CA6EA0FF3BA7}" srcOrd="0" destOrd="2" presId="urn:microsoft.com/office/officeart/2011/layout/TabList"/>
    <dgm:cxn modelId="{9EF51BD5-95C6-4741-824E-BB59AA9F5731}" srcId="{7C16BB82-26D8-430C-9E9D-DE7C0038FDB0}" destId="{5E64C315-AE14-46E1-8775-2634A3E0E400}" srcOrd="2" destOrd="0" parTransId="{842CE220-EA7B-42FB-96C1-DC994409AD01}" sibTransId="{7E8B2227-0B8C-49B0-9155-7E78FE56CFF3}"/>
    <dgm:cxn modelId="{FE8EACD6-EAB3-42E8-9900-80D312A7207D}" srcId="{E7DA7F86-75B3-4B61-8AAF-0584CFF2E4C4}" destId="{89D20C33-4245-4ADA-B72D-254541B9A7DC}" srcOrd="3" destOrd="0" parTransId="{B1729F1C-A1C9-476E-A851-24D53800DC9C}" sibTransId="{9A24FEF1-2D2A-489A-B4E8-DFB950E02559}"/>
    <dgm:cxn modelId="{FA953BE2-2185-4440-BB21-09609FC5DB89}" type="presOf" srcId="{E5AB38FF-2F12-4B27-9970-6084704303FB}" destId="{AC3155D3-DA16-4E4D-A80C-CA6EA0FF3BA7}" srcOrd="0" destOrd="0" presId="urn:microsoft.com/office/officeart/2011/layout/TabList"/>
    <dgm:cxn modelId="{84B9CFEA-CC85-48CF-B54B-00279A3D0706}" type="presOf" srcId="{945B3125-BD64-4402-BA02-8FD20EEC907D}" destId="{E99E8C11-1917-4B23-A4C2-6C36480C2D0C}" srcOrd="0" destOrd="1" presId="urn:microsoft.com/office/officeart/2011/layout/TabList"/>
    <dgm:cxn modelId="{DFBBFAEF-11DC-4D81-9CA5-B1F8B21C086F}" srcId="{77CA8929-565F-44E8-B5AB-D180348B274D}" destId="{397AD392-4ACD-4364-878B-D8C8F1314370}" srcOrd="6" destOrd="0" parTransId="{1C90FBE8-337F-4DC7-B6F3-B48ED7FB17C8}" sibTransId="{9F20B750-B2EE-45DA-8C1D-8B15D34547C8}"/>
    <dgm:cxn modelId="{ECF61FF8-4167-4DFA-BD56-8D31DCE2E1B5}" srcId="{E7DA7F86-75B3-4B61-8AAF-0584CFF2E4C4}" destId="{1AF78F82-71F7-424A-A5BD-915F040C8494}" srcOrd="2" destOrd="0" parTransId="{CAFD51EE-46AE-4F1B-BF3F-9AA13F233BA9}" sibTransId="{35B7DC71-365C-42BA-947C-2ADEB35E2BD5}"/>
    <dgm:cxn modelId="{26C10DFB-7CB1-439C-935D-EDA162A643FB}" srcId="{77CA8929-565F-44E8-B5AB-D180348B274D}" destId="{EF97114C-E216-44DB-BAA1-25D7CB5FD6E1}" srcOrd="5" destOrd="0" parTransId="{5A809045-562C-466A-8D56-B593D4F5BBD1}" sibTransId="{2E2676BC-8378-440F-8C60-C22F50342BD5}"/>
    <dgm:cxn modelId="{924530FC-18A8-4D38-8433-67308BBE5CC4}" srcId="{E7DA7F86-75B3-4B61-8AAF-0584CFF2E4C4}" destId="{4CDE236A-4825-4013-80DB-6E513AC90231}" srcOrd="0" destOrd="0" parTransId="{3B7AD47B-0232-4EDC-96A7-996D44F27B7D}" sibTransId="{78D93F91-A12A-435C-A5BC-3609B433C367}"/>
    <dgm:cxn modelId="{3CD74C81-A134-4035-A278-7095100BB21E}" type="presParOf" srcId="{50D6D5A5-9CAD-4B3B-AC04-1971FD592AC5}" destId="{8C03EFC3-37B0-457B-958B-CE018F1FBFED}" srcOrd="0" destOrd="0" presId="urn:microsoft.com/office/officeart/2011/layout/TabList"/>
    <dgm:cxn modelId="{D1C66EDE-AC06-46B6-B512-C6DA2F56FC17}" type="presParOf" srcId="{8C03EFC3-37B0-457B-958B-CE018F1FBFED}" destId="{9C6EF693-E774-4634-952D-9DA07BBB32C9}" srcOrd="0" destOrd="0" presId="urn:microsoft.com/office/officeart/2011/layout/TabList"/>
    <dgm:cxn modelId="{35F71857-A4A1-41A3-9A53-E229B2D20393}" type="presParOf" srcId="{8C03EFC3-37B0-457B-958B-CE018F1FBFED}" destId="{329F9443-DDA7-4282-B32F-B8FE1CB295E1}" srcOrd="1" destOrd="0" presId="urn:microsoft.com/office/officeart/2011/layout/TabList"/>
    <dgm:cxn modelId="{3952C5C4-EC0A-436C-AA66-7B7C91956294}" type="presParOf" srcId="{8C03EFC3-37B0-457B-958B-CE018F1FBFED}" destId="{84C8237B-D151-48C8-A684-6291F6C35342}" srcOrd="2" destOrd="0" presId="urn:microsoft.com/office/officeart/2011/layout/TabList"/>
    <dgm:cxn modelId="{B1B5F924-5FA3-4EE4-870E-A3059181CC7A}" type="presParOf" srcId="{50D6D5A5-9CAD-4B3B-AC04-1971FD592AC5}" destId="{E99E8C11-1917-4B23-A4C2-6C36480C2D0C}" srcOrd="1" destOrd="0" presId="urn:microsoft.com/office/officeart/2011/layout/TabList"/>
    <dgm:cxn modelId="{909F8266-0E48-4987-A2B7-58594A51E5C5}" type="presParOf" srcId="{50D6D5A5-9CAD-4B3B-AC04-1971FD592AC5}" destId="{C9122081-8144-4628-A525-C27A7DD047AC}" srcOrd="2" destOrd="0" presId="urn:microsoft.com/office/officeart/2011/layout/TabList"/>
    <dgm:cxn modelId="{77B0A6A6-8371-459A-8F78-07A367799106}" type="presParOf" srcId="{50D6D5A5-9CAD-4B3B-AC04-1971FD592AC5}" destId="{03B68AAE-E1D5-4887-8A4E-6D023B1D7545}" srcOrd="3" destOrd="0" presId="urn:microsoft.com/office/officeart/2011/layout/TabList"/>
    <dgm:cxn modelId="{1A166B4E-3C7D-4AA9-8974-45F2CD784384}" type="presParOf" srcId="{03B68AAE-E1D5-4887-8A4E-6D023B1D7545}" destId="{3FABE9F2-41DB-4573-9B00-ADBAA8201B5A}" srcOrd="0" destOrd="0" presId="urn:microsoft.com/office/officeart/2011/layout/TabList"/>
    <dgm:cxn modelId="{D156F9C0-F2CF-4AAC-9B92-8AB904B3AFA8}" type="presParOf" srcId="{03B68AAE-E1D5-4887-8A4E-6D023B1D7545}" destId="{037134C0-8040-4F4F-8B74-BE719161F15B}" srcOrd="1" destOrd="0" presId="urn:microsoft.com/office/officeart/2011/layout/TabList"/>
    <dgm:cxn modelId="{379EFA4D-8D88-4F9A-9875-0D7DBC5DEB0F}" type="presParOf" srcId="{03B68AAE-E1D5-4887-8A4E-6D023B1D7545}" destId="{97DC2383-8C22-4E2B-9C54-404132A52400}" srcOrd="2" destOrd="0" presId="urn:microsoft.com/office/officeart/2011/layout/TabList"/>
    <dgm:cxn modelId="{4698985A-F1AE-4764-9FA3-ED8969AA4FB6}" type="presParOf" srcId="{50D6D5A5-9CAD-4B3B-AC04-1971FD592AC5}" destId="{AC3155D3-DA16-4E4D-A80C-CA6EA0FF3BA7}" srcOrd="4" destOrd="0" presId="urn:microsoft.com/office/officeart/2011/layout/TabList"/>
    <dgm:cxn modelId="{66738907-E35C-40A6-9F73-716AF07A22BD}" type="presParOf" srcId="{50D6D5A5-9CAD-4B3B-AC04-1971FD592AC5}" destId="{02681B68-DF9B-4418-BCF1-7F82B974565E}" srcOrd="5" destOrd="0" presId="urn:microsoft.com/office/officeart/2011/layout/TabList"/>
    <dgm:cxn modelId="{E174E6C0-5D23-46F6-AB7C-895C0449C9BC}" type="presParOf" srcId="{50D6D5A5-9CAD-4B3B-AC04-1971FD592AC5}" destId="{8E09D982-341D-414C-AA3F-5767A283726A}" srcOrd="6" destOrd="0" presId="urn:microsoft.com/office/officeart/2011/layout/TabList"/>
    <dgm:cxn modelId="{696DFA43-41F8-4ED7-8198-D2E363AC96F8}" type="presParOf" srcId="{8E09D982-341D-414C-AA3F-5767A283726A}" destId="{1D370D74-A045-4A4B-9AB1-2788BBA3D851}" srcOrd="0" destOrd="0" presId="urn:microsoft.com/office/officeart/2011/layout/TabList"/>
    <dgm:cxn modelId="{413902E2-BCC1-4744-9EA5-31AFB73775B4}" type="presParOf" srcId="{8E09D982-341D-414C-AA3F-5767A283726A}" destId="{2A1EB3F5-76B6-4A5C-B91D-E9F8AD329B75}" srcOrd="1" destOrd="0" presId="urn:microsoft.com/office/officeart/2011/layout/TabList"/>
    <dgm:cxn modelId="{24C88CED-7E57-4502-947D-900C0C14BF30}" type="presParOf" srcId="{8E09D982-341D-414C-AA3F-5767A283726A}" destId="{1D04C019-0AB5-4368-8104-753BAE29B0EF}" srcOrd="2" destOrd="0" presId="urn:microsoft.com/office/officeart/2011/layout/TabList"/>
    <dgm:cxn modelId="{775E28DB-5516-4B1D-9248-506269A50B21}" type="presParOf" srcId="{50D6D5A5-9CAD-4B3B-AC04-1971FD592AC5}" destId="{E8636660-C91B-4826-81F9-B5FDB6A5D78E}"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AA82316-303A-4D70-A852-224FB3D3378D}" type="doc">
      <dgm:prSet loTypeId="urn:microsoft.com/office/officeart/2008/layout/VerticalCurvedList" loCatId="list" qsTypeId="urn:microsoft.com/office/officeart/2005/8/quickstyle/simple1" qsCatId="simple" csTypeId="urn:microsoft.com/office/officeart/2005/8/colors/colorful4" csCatId="colorful" phldr="1"/>
      <dgm:spPr/>
      <dgm:t>
        <a:bodyPr/>
        <a:lstStyle/>
        <a:p>
          <a:endParaRPr lang="en-US"/>
        </a:p>
      </dgm:t>
    </dgm:pt>
    <dgm:pt modelId="{D2523C67-FD9E-4113-9348-0D1E7AF85B16}">
      <dgm:prSet phldrT="[Text]" custT="1"/>
      <dgm:spPr/>
      <dgm:t>
        <a:bodyPr/>
        <a:lstStyle/>
        <a:p>
          <a:r>
            <a:rPr lang="zh-CN" altLang="en-US" sz="2000" b="0" dirty="0">
              <a:latin typeface="微软雅黑" pitchFamily="34" charset="-122"/>
              <a:ea typeface="微软雅黑" pitchFamily="34" charset="-122"/>
            </a:rPr>
            <a:t>事务处理和分析处理的能力</a:t>
          </a:r>
          <a:endParaRPr lang="en-US" sz="2000" b="0" dirty="0">
            <a:latin typeface="微软雅黑" pitchFamily="34" charset="-122"/>
            <a:ea typeface="微软雅黑" pitchFamily="34" charset="-122"/>
          </a:endParaRPr>
        </a:p>
      </dgm:t>
    </dgm:pt>
    <dgm:pt modelId="{056D7920-CF86-41A3-9857-88D58D610DA2}" type="parTrans" cxnId="{11EA158C-408E-48F6-9414-CD88BD59B47C}">
      <dgm:prSet/>
      <dgm:spPr/>
      <dgm:t>
        <a:bodyPr/>
        <a:lstStyle/>
        <a:p>
          <a:endParaRPr lang="en-US" sz="1800" b="0">
            <a:latin typeface="微软雅黑" pitchFamily="34" charset="-122"/>
            <a:ea typeface="微软雅黑" pitchFamily="34" charset="-122"/>
          </a:endParaRPr>
        </a:p>
      </dgm:t>
    </dgm:pt>
    <dgm:pt modelId="{0D362FB7-75B7-400F-BD1B-E0E4EC99C8CB}" type="sibTrans" cxnId="{11EA158C-408E-48F6-9414-CD88BD59B47C}">
      <dgm:prSet/>
      <dgm:spPr/>
      <dgm:t>
        <a:bodyPr/>
        <a:lstStyle/>
        <a:p>
          <a:endParaRPr lang="en-US" sz="1800" b="0">
            <a:latin typeface="微软雅黑" pitchFamily="34" charset="-122"/>
            <a:ea typeface="微软雅黑" pitchFamily="34" charset="-122"/>
          </a:endParaRPr>
        </a:p>
      </dgm:t>
    </dgm:pt>
    <dgm:pt modelId="{CE25B547-CCF2-4CA7-A7A8-AE9F82575DB4}">
      <dgm:prSet phldrT="[Text]" custT="1"/>
      <dgm:spPr/>
      <dgm:t>
        <a:bodyPr/>
        <a:lstStyle/>
        <a:p>
          <a:r>
            <a:rPr lang="zh-CN" altLang="en-US" sz="2000" b="0" dirty="0">
              <a:latin typeface="微软雅黑" pitchFamily="34" charset="-122"/>
              <a:ea typeface="微软雅黑" pitchFamily="34" charset="-122"/>
            </a:rPr>
            <a:t>数据流及集成服务能力</a:t>
          </a:r>
          <a:endParaRPr lang="en-US" sz="2000" b="0" dirty="0">
            <a:latin typeface="微软雅黑" pitchFamily="34" charset="-122"/>
            <a:ea typeface="微软雅黑" pitchFamily="34" charset="-122"/>
          </a:endParaRPr>
        </a:p>
      </dgm:t>
    </dgm:pt>
    <dgm:pt modelId="{A9E0F776-995F-47CC-9315-99F875F36436}" type="parTrans" cxnId="{56E3E077-85EC-4060-9712-69E663817E1D}">
      <dgm:prSet/>
      <dgm:spPr/>
      <dgm:t>
        <a:bodyPr/>
        <a:lstStyle/>
        <a:p>
          <a:endParaRPr lang="en-US" sz="1800" b="0">
            <a:latin typeface="微软雅黑" pitchFamily="34" charset="-122"/>
            <a:ea typeface="微软雅黑" pitchFamily="34" charset="-122"/>
          </a:endParaRPr>
        </a:p>
      </dgm:t>
    </dgm:pt>
    <dgm:pt modelId="{2052E368-B247-4ADE-B71F-3C536DE1BB95}" type="sibTrans" cxnId="{56E3E077-85EC-4060-9712-69E663817E1D}">
      <dgm:prSet/>
      <dgm:spPr/>
      <dgm:t>
        <a:bodyPr/>
        <a:lstStyle/>
        <a:p>
          <a:endParaRPr lang="en-US" sz="1800" b="0">
            <a:latin typeface="微软雅黑" pitchFamily="34" charset="-122"/>
            <a:ea typeface="微软雅黑" pitchFamily="34" charset="-122"/>
          </a:endParaRPr>
        </a:p>
      </dgm:t>
    </dgm:pt>
    <dgm:pt modelId="{39468D94-3A89-483D-AE90-55C6E5D12DBB}">
      <dgm:prSet phldrT="[Text]" custT="1"/>
      <dgm:spPr/>
      <dgm:t>
        <a:bodyPr/>
        <a:lstStyle/>
        <a:p>
          <a:r>
            <a:rPr lang="zh-CN" altLang="en-US" sz="2000" b="0" dirty="0">
              <a:latin typeface="微软雅黑" pitchFamily="34" charset="-122"/>
              <a:ea typeface="微软雅黑" pitchFamily="34" charset="-122"/>
            </a:rPr>
            <a:t>数据温度管理能力</a:t>
          </a:r>
          <a:endParaRPr lang="en-US" sz="2000" b="0" dirty="0">
            <a:latin typeface="微软雅黑" pitchFamily="34" charset="-122"/>
            <a:ea typeface="微软雅黑" pitchFamily="34" charset="-122"/>
          </a:endParaRPr>
        </a:p>
      </dgm:t>
    </dgm:pt>
    <dgm:pt modelId="{66A80147-7656-4278-BA79-3C3000E14340}" type="parTrans" cxnId="{9DC0CE71-2319-496A-8B8A-BEA24ADDE5AE}">
      <dgm:prSet/>
      <dgm:spPr/>
      <dgm:t>
        <a:bodyPr/>
        <a:lstStyle/>
        <a:p>
          <a:endParaRPr lang="en-US" sz="1800" b="0">
            <a:latin typeface="微软雅黑" pitchFamily="34" charset="-122"/>
            <a:ea typeface="微软雅黑" pitchFamily="34" charset="-122"/>
          </a:endParaRPr>
        </a:p>
      </dgm:t>
    </dgm:pt>
    <dgm:pt modelId="{FFA9E350-7A87-4C01-91CE-B5031ACBD46E}" type="sibTrans" cxnId="{9DC0CE71-2319-496A-8B8A-BEA24ADDE5AE}">
      <dgm:prSet/>
      <dgm:spPr/>
      <dgm:t>
        <a:bodyPr/>
        <a:lstStyle/>
        <a:p>
          <a:endParaRPr lang="en-US" sz="1800" b="0">
            <a:latin typeface="微软雅黑" pitchFamily="34" charset="-122"/>
            <a:ea typeface="微软雅黑" pitchFamily="34" charset="-122"/>
          </a:endParaRPr>
        </a:p>
      </dgm:t>
    </dgm:pt>
    <dgm:pt modelId="{EC6CA9EA-6508-4441-BC75-3F511B79F214}">
      <dgm:prSet phldrT="[Text]" custT="1"/>
      <dgm:spPr/>
      <dgm:t>
        <a:bodyPr/>
        <a:lstStyle/>
        <a:p>
          <a:r>
            <a:rPr lang="zh-CN" altLang="en-US" sz="2000" b="0" dirty="0">
              <a:latin typeface="微软雅黑" pitchFamily="34" charset="-122"/>
              <a:ea typeface="微软雅黑" pitchFamily="34" charset="-122"/>
            </a:rPr>
            <a:t>构建实时分析系统能力</a:t>
          </a:r>
          <a:endParaRPr lang="en-US" sz="2000" b="0" dirty="0">
            <a:latin typeface="微软雅黑" pitchFamily="34" charset="-122"/>
            <a:ea typeface="微软雅黑" pitchFamily="34" charset="-122"/>
          </a:endParaRPr>
        </a:p>
      </dgm:t>
    </dgm:pt>
    <dgm:pt modelId="{3484E6CE-E043-4C1B-9D88-057CCFC3FB0A}" type="parTrans" cxnId="{1CB86536-DABB-4DA4-8E2A-56A4C1FBD4D2}">
      <dgm:prSet/>
      <dgm:spPr/>
      <dgm:t>
        <a:bodyPr/>
        <a:lstStyle/>
        <a:p>
          <a:endParaRPr lang="en-US" sz="1600"/>
        </a:p>
      </dgm:t>
    </dgm:pt>
    <dgm:pt modelId="{8696A0E0-CA7D-4C23-86A8-E70CA07D2892}" type="sibTrans" cxnId="{1CB86536-DABB-4DA4-8E2A-56A4C1FBD4D2}">
      <dgm:prSet/>
      <dgm:spPr/>
      <dgm:t>
        <a:bodyPr/>
        <a:lstStyle/>
        <a:p>
          <a:endParaRPr lang="en-US" sz="1600"/>
        </a:p>
      </dgm:t>
    </dgm:pt>
    <dgm:pt modelId="{5FE8D2FF-4CCA-459C-A70E-8F5E7F26600C}">
      <dgm:prSet phldrT="[Text]" custT="1"/>
      <dgm:spPr/>
      <dgm:t>
        <a:bodyPr/>
        <a:lstStyle/>
        <a:p>
          <a:r>
            <a:rPr lang="zh-CN" altLang="en-US" sz="2000" b="0" dirty="0">
              <a:latin typeface="微软雅黑" pitchFamily="34" charset="-122"/>
              <a:ea typeface="微软雅黑" pitchFamily="34" charset="-122"/>
            </a:rPr>
            <a:t>应用及行业平台服务能力</a:t>
          </a:r>
          <a:endParaRPr lang="en-US" sz="2000" b="0" dirty="0">
            <a:latin typeface="微软雅黑" pitchFamily="34" charset="-122"/>
            <a:ea typeface="微软雅黑" pitchFamily="34" charset="-122"/>
          </a:endParaRPr>
        </a:p>
      </dgm:t>
    </dgm:pt>
    <dgm:pt modelId="{D23E4700-D039-4B84-8B79-530C0E5EA3CC}" type="parTrans" cxnId="{5B2693E8-4E60-4217-92DE-F65DCC043696}">
      <dgm:prSet/>
      <dgm:spPr/>
      <dgm:t>
        <a:bodyPr/>
        <a:lstStyle/>
        <a:p>
          <a:endParaRPr lang="en-US" sz="1600"/>
        </a:p>
      </dgm:t>
    </dgm:pt>
    <dgm:pt modelId="{2815A351-F487-4F06-B311-2A7D7815DFFD}" type="sibTrans" cxnId="{5B2693E8-4E60-4217-92DE-F65DCC043696}">
      <dgm:prSet/>
      <dgm:spPr/>
      <dgm:t>
        <a:bodyPr/>
        <a:lstStyle/>
        <a:p>
          <a:endParaRPr lang="en-US" sz="1600"/>
        </a:p>
      </dgm:t>
    </dgm:pt>
    <dgm:pt modelId="{BAF22C34-42D9-4AF4-B870-67867B69849A}">
      <dgm:prSet phldrT="[Text]" custT="1"/>
      <dgm:spPr/>
      <dgm:t>
        <a:bodyPr/>
        <a:lstStyle/>
        <a:p>
          <a:r>
            <a:rPr lang="zh-CN" altLang="en-US" sz="2000" b="0" dirty="0">
              <a:latin typeface="微软雅黑" pitchFamily="34" charset="-122"/>
              <a:ea typeface="微软雅黑" pitchFamily="34" charset="-122"/>
            </a:rPr>
            <a:t>大数据和物联网能力</a:t>
          </a:r>
          <a:endParaRPr lang="en-US" sz="2000" b="0" dirty="0">
            <a:latin typeface="微软雅黑" pitchFamily="34" charset="-122"/>
            <a:ea typeface="微软雅黑" pitchFamily="34" charset="-122"/>
          </a:endParaRPr>
        </a:p>
      </dgm:t>
    </dgm:pt>
    <dgm:pt modelId="{5B4D97CD-8895-461C-A81A-7FE4C17D0763}" type="parTrans" cxnId="{06D707AC-F380-4139-8504-16BA4130040F}">
      <dgm:prSet/>
      <dgm:spPr/>
      <dgm:t>
        <a:bodyPr/>
        <a:lstStyle/>
        <a:p>
          <a:endParaRPr lang="en-US" altLang="zh-CN" sz="1600"/>
        </a:p>
      </dgm:t>
    </dgm:pt>
    <dgm:pt modelId="{F0E25A13-1E96-417C-9F0B-18C07BD78184}" type="sibTrans" cxnId="{06D707AC-F380-4139-8504-16BA4130040F}">
      <dgm:prSet/>
      <dgm:spPr/>
      <dgm:t>
        <a:bodyPr/>
        <a:lstStyle/>
        <a:p>
          <a:endParaRPr lang="en-US" altLang="zh-CN" sz="1600"/>
        </a:p>
      </dgm:t>
    </dgm:pt>
    <dgm:pt modelId="{D3F79C99-B7E6-42BF-BE5D-DBE468D3BC21}" type="pres">
      <dgm:prSet presAssocID="{FAA82316-303A-4D70-A852-224FB3D3378D}" presName="Name0" presStyleCnt="0">
        <dgm:presLayoutVars>
          <dgm:chMax val="7"/>
          <dgm:chPref val="7"/>
          <dgm:dir/>
        </dgm:presLayoutVars>
      </dgm:prSet>
      <dgm:spPr/>
    </dgm:pt>
    <dgm:pt modelId="{5E73051E-4FA0-479A-B9EC-4BA28000D6D3}" type="pres">
      <dgm:prSet presAssocID="{FAA82316-303A-4D70-A852-224FB3D3378D}" presName="Name1" presStyleCnt="0"/>
      <dgm:spPr/>
    </dgm:pt>
    <dgm:pt modelId="{A80779B5-7E7A-447F-AFF8-27D5E2C62AC9}" type="pres">
      <dgm:prSet presAssocID="{FAA82316-303A-4D70-A852-224FB3D3378D}" presName="cycle" presStyleCnt="0"/>
      <dgm:spPr/>
    </dgm:pt>
    <dgm:pt modelId="{05F7854B-C32E-4E29-81B1-9D696E2A5CA7}" type="pres">
      <dgm:prSet presAssocID="{FAA82316-303A-4D70-A852-224FB3D3378D}" presName="srcNode" presStyleLbl="node1" presStyleIdx="0" presStyleCnt="6"/>
      <dgm:spPr/>
    </dgm:pt>
    <dgm:pt modelId="{DAF76AEE-57C8-47A3-8AA8-9D852DA9241D}" type="pres">
      <dgm:prSet presAssocID="{FAA82316-303A-4D70-A852-224FB3D3378D}" presName="conn" presStyleLbl="parChTrans1D2" presStyleIdx="0" presStyleCnt="1"/>
      <dgm:spPr/>
    </dgm:pt>
    <dgm:pt modelId="{B3E8209B-1A35-4F2C-B9AC-1B37C4D23EA3}" type="pres">
      <dgm:prSet presAssocID="{FAA82316-303A-4D70-A852-224FB3D3378D}" presName="extraNode" presStyleLbl="node1" presStyleIdx="0" presStyleCnt="6"/>
      <dgm:spPr/>
    </dgm:pt>
    <dgm:pt modelId="{E0E94E01-8B6C-463B-867D-3DCCD9F66B06}" type="pres">
      <dgm:prSet presAssocID="{FAA82316-303A-4D70-A852-224FB3D3378D}" presName="dstNode" presStyleLbl="node1" presStyleIdx="0" presStyleCnt="6"/>
      <dgm:spPr/>
    </dgm:pt>
    <dgm:pt modelId="{2B9542AF-313B-447F-A812-72802BA278D3}" type="pres">
      <dgm:prSet presAssocID="{D2523C67-FD9E-4113-9348-0D1E7AF85B16}" presName="text_1" presStyleLbl="node1" presStyleIdx="0" presStyleCnt="6">
        <dgm:presLayoutVars>
          <dgm:bulletEnabled val="1"/>
        </dgm:presLayoutVars>
      </dgm:prSet>
      <dgm:spPr/>
    </dgm:pt>
    <dgm:pt modelId="{B5A93B46-CB85-4CC7-BC62-DFD64F590C63}" type="pres">
      <dgm:prSet presAssocID="{D2523C67-FD9E-4113-9348-0D1E7AF85B16}" presName="accent_1" presStyleCnt="0"/>
      <dgm:spPr/>
    </dgm:pt>
    <dgm:pt modelId="{7A20746E-F198-4076-9420-CCEF1EC292C3}" type="pres">
      <dgm:prSet presAssocID="{D2523C67-FD9E-4113-9348-0D1E7AF85B16}" presName="accentRepeatNode" presStyleLbl="solidFgAcc1" presStyleIdx="0" presStyleCnt="6"/>
      <dgm:spPr/>
    </dgm:pt>
    <dgm:pt modelId="{6812338B-B97F-4791-B4EC-5AFB6C7C1CF3}" type="pres">
      <dgm:prSet presAssocID="{5FE8D2FF-4CCA-459C-A70E-8F5E7F26600C}" presName="text_2" presStyleLbl="node1" presStyleIdx="1" presStyleCnt="6">
        <dgm:presLayoutVars>
          <dgm:bulletEnabled val="1"/>
        </dgm:presLayoutVars>
      </dgm:prSet>
      <dgm:spPr/>
    </dgm:pt>
    <dgm:pt modelId="{CF70E5C1-A402-4719-8D90-5709E28FAA98}" type="pres">
      <dgm:prSet presAssocID="{5FE8D2FF-4CCA-459C-A70E-8F5E7F26600C}" presName="accent_2" presStyleCnt="0"/>
      <dgm:spPr/>
    </dgm:pt>
    <dgm:pt modelId="{3985460E-80F7-4CD5-9B41-4BE8549E5857}" type="pres">
      <dgm:prSet presAssocID="{5FE8D2FF-4CCA-459C-A70E-8F5E7F26600C}" presName="accentRepeatNode" presStyleLbl="solidFgAcc1" presStyleIdx="1" presStyleCnt="6"/>
      <dgm:spPr/>
    </dgm:pt>
    <dgm:pt modelId="{2D07F6C2-CE44-4A34-BF90-760877FA1F5B}" type="pres">
      <dgm:prSet presAssocID="{CE25B547-CCF2-4CA7-A7A8-AE9F82575DB4}" presName="text_3" presStyleLbl="node1" presStyleIdx="2" presStyleCnt="6">
        <dgm:presLayoutVars>
          <dgm:bulletEnabled val="1"/>
        </dgm:presLayoutVars>
      </dgm:prSet>
      <dgm:spPr/>
    </dgm:pt>
    <dgm:pt modelId="{93DB0E89-6D95-4F6E-B787-E33BC03D390D}" type="pres">
      <dgm:prSet presAssocID="{CE25B547-CCF2-4CA7-A7A8-AE9F82575DB4}" presName="accent_3" presStyleCnt="0"/>
      <dgm:spPr/>
    </dgm:pt>
    <dgm:pt modelId="{D5D1115D-3E0F-426B-BC0F-C8DE5EEA587C}" type="pres">
      <dgm:prSet presAssocID="{CE25B547-CCF2-4CA7-A7A8-AE9F82575DB4}" presName="accentRepeatNode" presStyleLbl="solidFgAcc1" presStyleIdx="2" presStyleCnt="6"/>
      <dgm:spPr/>
    </dgm:pt>
    <dgm:pt modelId="{2F7572F6-54B7-4281-9806-F54894D20CC1}" type="pres">
      <dgm:prSet presAssocID="{39468D94-3A89-483D-AE90-55C6E5D12DBB}" presName="text_4" presStyleLbl="node1" presStyleIdx="3" presStyleCnt="6">
        <dgm:presLayoutVars>
          <dgm:bulletEnabled val="1"/>
        </dgm:presLayoutVars>
      </dgm:prSet>
      <dgm:spPr/>
    </dgm:pt>
    <dgm:pt modelId="{714A7042-99FA-4AE3-9421-C0AD3C6170EC}" type="pres">
      <dgm:prSet presAssocID="{39468D94-3A89-483D-AE90-55C6E5D12DBB}" presName="accent_4" presStyleCnt="0"/>
      <dgm:spPr/>
    </dgm:pt>
    <dgm:pt modelId="{6F52AC44-C6AB-40E4-BC6F-D8C6BBA97839}" type="pres">
      <dgm:prSet presAssocID="{39468D94-3A89-483D-AE90-55C6E5D12DBB}" presName="accentRepeatNode" presStyleLbl="solidFgAcc1" presStyleIdx="3" presStyleCnt="6"/>
      <dgm:spPr/>
    </dgm:pt>
    <dgm:pt modelId="{52D38B85-5DD4-483A-AD63-23E32409D5E5}" type="pres">
      <dgm:prSet presAssocID="{BAF22C34-42D9-4AF4-B870-67867B69849A}" presName="text_5" presStyleLbl="node1" presStyleIdx="4" presStyleCnt="6">
        <dgm:presLayoutVars>
          <dgm:bulletEnabled val="1"/>
        </dgm:presLayoutVars>
      </dgm:prSet>
      <dgm:spPr/>
    </dgm:pt>
    <dgm:pt modelId="{379D2E1C-5A5B-4E4D-A2BE-899D36070DC9}" type="pres">
      <dgm:prSet presAssocID="{BAF22C34-42D9-4AF4-B870-67867B69849A}" presName="accent_5" presStyleCnt="0"/>
      <dgm:spPr/>
    </dgm:pt>
    <dgm:pt modelId="{BD2CCE5C-0CF2-48B5-BB1F-14F7E6512CE1}" type="pres">
      <dgm:prSet presAssocID="{BAF22C34-42D9-4AF4-B870-67867B69849A}" presName="accentRepeatNode" presStyleLbl="solidFgAcc1" presStyleIdx="4" presStyleCnt="6"/>
      <dgm:spPr/>
    </dgm:pt>
    <dgm:pt modelId="{8C147870-2394-45D3-A463-A29DFEAA68DC}" type="pres">
      <dgm:prSet presAssocID="{EC6CA9EA-6508-4441-BC75-3F511B79F214}" presName="text_6" presStyleLbl="node1" presStyleIdx="5" presStyleCnt="6">
        <dgm:presLayoutVars>
          <dgm:bulletEnabled val="1"/>
        </dgm:presLayoutVars>
      </dgm:prSet>
      <dgm:spPr/>
    </dgm:pt>
    <dgm:pt modelId="{C3E12C80-8172-411C-998A-429BCBA9CDA3}" type="pres">
      <dgm:prSet presAssocID="{EC6CA9EA-6508-4441-BC75-3F511B79F214}" presName="accent_6" presStyleCnt="0"/>
      <dgm:spPr/>
    </dgm:pt>
    <dgm:pt modelId="{EC37A1AF-63B9-4D7D-BE55-D0DDEE4C78A9}" type="pres">
      <dgm:prSet presAssocID="{EC6CA9EA-6508-4441-BC75-3F511B79F214}" presName="accentRepeatNode" presStyleLbl="solidFgAcc1" presStyleIdx="5" presStyleCnt="6"/>
      <dgm:spPr/>
    </dgm:pt>
  </dgm:ptLst>
  <dgm:cxnLst>
    <dgm:cxn modelId="{C8ED7403-C1C0-4C8E-9031-DFAEA7084516}" type="presOf" srcId="{39468D94-3A89-483D-AE90-55C6E5D12DBB}" destId="{2F7572F6-54B7-4281-9806-F54894D20CC1}" srcOrd="0" destOrd="0" presId="urn:microsoft.com/office/officeart/2008/layout/VerticalCurvedList"/>
    <dgm:cxn modelId="{740A6510-A86F-44F5-AA00-16854E20FA3F}" type="presOf" srcId="{D2523C67-FD9E-4113-9348-0D1E7AF85B16}" destId="{2B9542AF-313B-447F-A812-72802BA278D3}" srcOrd="0" destOrd="0" presId="urn:microsoft.com/office/officeart/2008/layout/VerticalCurvedList"/>
    <dgm:cxn modelId="{F3FED418-4092-4E4E-BA0E-329EB96FFD68}" type="presOf" srcId="{5FE8D2FF-4CCA-459C-A70E-8F5E7F26600C}" destId="{6812338B-B97F-4791-B4EC-5AFB6C7C1CF3}" srcOrd="0" destOrd="0" presId="urn:microsoft.com/office/officeart/2008/layout/VerticalCurvedList"/>
    <dgm:cxn modelId="{1CB86536-DABB-4DA4-8E2A-56A4C1FBD4D2}" srcId="{FAA82316-303A-4D70-A852-224FB3D3378D}" destId="{EC6CA9EA-6508-4441-BC75-3F511B79F214}" srcOrd="5" destOrd="0" parTransId="{3484E6CE-E043-4C1B-9D88-057CCFC3FB0A}" sibTransId="{8696A0E0-CA7D-4C23-86A8-E70CA07D2892}"/>
    <dgm:cxn modelId="{8479D15D-85AF-4655-B755-2582A0EF7965}" type="presOf" srcId="{EC6CA9EA-6508-4441-BC75-3F511B79F214}" destId="{8C147870-2394-45D3-A463-A29DFEAA68DC}" srcOrd="0" destOrd="0" presId="urn:microsoft.com/office/officeart/2008/layout/VerticalCurvedList"/>
    <dgm:cxn modelId="{9DC0CE71-2319-496A-8B8A-BEA24ADDE5AE}" srcId="{FAA82316-303A-4D70-A852-224FB3D3378D}" destId="{39468D94-3A89-483D-AE90-55C6E5D12DBB}" srcOrd="3" destOrd="0" parTransId="{66A80147-7656-4278-BA79-3C3000E14340}" sibTransId="{FFA9E350-7A87-4C01-91CE-B5031ACBD46E}"/>
    <dgm:cxn modelId="{5F273773-A0AE-444C-BF30-85512347D337}" type="presOf" srcId="{BAF22C34-42D9-4AF4-B870-67867B69849A}" destId="{52D38B85-5DD4-483A-AD63-23E32409D5E5}" srcOrd="0" destOrd="0" presId="urn:microsoft.com/office/officeart/2008/layout/VerticalCurvedList"/>
    <dgm:cxn modelId="{56E3E077-85EC-4060-9712-69E663817E1D}" srcId="{FAA82316-303A-4D70-A852-224FB3D3378D}" destId="{CE25B547-CCF2-4CA7-A7A8-AE9F82575DB4}" srcOrd="2" destOrd="0" parTransId="{A9E0F776-995F-47CC-9315-99F875F36436}" sibTransId="{2052E368-B247-4ADE-B71F-3C536DE1BB95}"/>
    <dgm:cxn modelId="{11EA158C-408E-48F6-9414-CD88BD59B47C}" srcId="{FAA82316-303A-4D70-A852-224FB3D3378D}" destId="{D2523C67-FD9E-4113-9348-0D1E7AF85B16}" srcOrd="0" destOrd="0" parTransId="{056D7920-CF86-41A3-9857-88D58D610DA2}" sibTransId="{0D362FB7-75B7-400F-BD1B-E0E4EC99C8CB}"/>
    <dgm:cxn modelId="{7D0291A2-C212-4208-AD06-2872F9CDE96D}" type="presOf" srcId="{0D362FB7-75B7-400F-BD1B-E0E4EC99C8CB}" destId="{DAF76AEE-57C8-47A3-8AA8-9D852DA9241D}" srcOrd="0" destOrd="0" presId="urn:microsoft.com/office/officeart/2008/layout/VerticalCurvedList"/>
    <dgm:cxn modelId="{06D707AC-F380-4139-8504-16BA4130040F}" srcId="{FAA82316-303A-4D70-A852-224FB3D3378D}" destId="{BAF22C34-42D9-4AF4-B870-67867B69849A}" srcOrd="4" destOrd="0" parTransId="{5B4D97CD-8895-461C-A81A-7FE4C17D0763}" sibTransId="{F0E25A13-1E96-417C-9F0B-18C07BD78184}"/>
    <dgm:cxn modelId="{E2B3DAB8-B229-48E4-BCB1-F9CDA368AF9E}" type="presOf" srcId="{CE25B547-CCF2-4CA7-A7A8-AE9F82575DB4}" destId="{2D07F6C2-CE44-4A34-BF90-760877FA1F5B}" srcOrd="0" destOrd="0" presId="urn:microsoft.com/office/officeart/2008/layout/VerticalCurvedList"/>
    <dgm:cxn modelId="{5B2693E8-4E60-4217-92DE-F65DCC043696}" srcId="{FAA82316-303A-4D70-A852-224FB3D3378D}" destId="{5FE8D2FF-4CCA-459C-A70E-8F5E7F26600C}" srcOrd="1" destOrd="0" parTransId="{D23E4700-D039-4B84-8B79-530C0E5EA3CC}" sibTransId="{2815A351-F487-4F06-B311-2A7D7815DFFD}"/>
    <dgm:cxn modelId="{FC0319EE-4EB6-4CCE-81C4-A24D6CC78539}" type="presOf" srcId="{FAA82316-303A-4D70-A852-224FB3D3378D}" destId="{D3F79C99-B7E6-42BF-BE5D-DBE468D3BC21}" srcOrd="0" destOrd="0" presId="urn:microsoft.com/office/officeart/2008/layout/VerticalCurvedList"/>
    <dgm:cxn modelId="{409BCC55-21B0-4633-8A57-50C1F9ED7A49}" type="presParOf" srcId="{D3F79C99-B7E6-42BF-BE5D-DBE468D3BC21}" destId="{5E73051E-4FA0-479A-B9EC-4BA28000D6D3}" srcOrd="0" destOrd="0" presId="urn:microsoft.com/office/officeart/2008/layout/VerticalCurvedList"/>
    <dgm:cxn modelId="{01D7D382-E367-4A3A-8FDA-69315D7E7CE4}" type="presParOf" srcId="{5E73051E-4FA0-479A-B9EC-4BA28000D6D3}" destId="{A80779B5-7E7A-447F-AFF8-27D5E2C62AC9}" srcOrd="0" destOrd="0" presId="urn:microsoft.com/office/officeart/2008/layout/VerticalCurvedList"/>
    <dgm:cxn modelId="{20BB71BF-7FB2-4FD8-995A-46D8CD06CC84}" type="presParOf" srcId="{A80779B5-7E7A-447F-AFF8-27D5E2C62AC9}" destId="{05F7854B-C32E-4E29-81B1-9D696E2A5CA7}" srcOrd="0" destOrd="0" presId="urn:microsoft.com/office/officeart/2008/layout/VerticalCurvedList"/>
    <dgm:cxn modelId="{C2C5E7AB-81C7-401C-9BB8-D9F71916C841}" type="presParOf" srcId="{A80779B5-7E7A-447F-AFF8-27D5E2C62AC9}" destId="{DAF76AEE-57C8-47A3-8AA8-9D852DA9241D}" srcOrd="1" destOrd="0" presId="urn:microsoft.com/office/officeart/2008/layout/VerticalCurvedList"/>
    <dgm:cxn modelId="{02390A09-D165-4982-9BA4-90F7561910E0}" type="presParOf" srcId="{A80779B5-7E7A-447F-AFF8-27D5E2C62AC9}" destId="{B3E8209B-1A35-4F2C-B9AC-1B37C4D23EA3}" srcOrd="2" destOrd="0" presId="urn:microsoft.com/office/officeart/2008/layout/VerticalCurvedList"/>
    <dgm:cxn modelId="{138C3BF1-6235-4515-9485-11F90DC94BCD}" type="presParOf" srcId="{A80779B5-7E7A-447F-AFF8-27D5E2C62AC9}" destId="{E0E94E01-8B6C-463B-867D-3DCCD9F66B06}" srcOrd="3" destOrd="0" presId="urn:microsoft.com/office/officeart/2008/layout/VerticalCurvedList"/>
    <dgm:cxn modelId="{05263589-44B0-4AB9-B325-E264A9130725}" type="presParOf" srcId="{5E73051E-4FA0-479A-B9EC-4BA28000D6D3}" destId="{2B9542AF-313B-447F-A812-72802BA278D3}" srcOrd="1" destOrd="0" presId="urn:microsoft.com/office/officeart/2008/layout/VerticalCurvedList"/>
    <dgm:cxn modelId="{F2A14C3B-1970-4DBE-968B-DF985D187234}" type="presParOf" srcId="{5E73051E-4FA0-479A-B9EC-4BA28000D6D3}" destId="{B5A93B46-CB85-4CC7-BC62-DFD64F590C63}" srcOrd="2" destOrd="0" presId="urn:microsoft.com/office/officeart/2008/layout/VerticalCurvedList"/>
    <dgm:cxn modelId="{1CCB1E92-75EE-4673-82EA-845C1AA029E6}" type="presParOf" srcId="{B5A93B46-CB85-4CC7-BC62-DFD64F590C63}" destId="{7A20746E-F198-4076-9420-CCEF1EC292C3}" srcOrd="0" destOrd="0" presId="urn:microsoft.com/office/officeart/2008/layout/VerticalCurvedList"/>
    <dgm:cxn modelId="{A1726664-CD94-4123-A16E-ADBA89E92B81}" type="presParOf" srcId="{5E73051E-4FA0-479A-B9EC-4BA28000D6D3}" destId="{6812338B-B97F-4791-B4EC-5AFB6C7C1CF3}" srcOrd="3" destOrd="0" presId="urn:microsoft.com/office/officeart/2008/layout/VerticalCurvedList"/>
    <dgm:cxn modelId="{B2281EF4-9D6C-4296-9DB3-46F11A2CA07A}" type="presParOf" srcId="{5E73051E-4FA0-479A-B9EC-4BA28000D6D3}" destId="{CF70E5C1-A402-4719-8D90-5709E28FAA98}" srcOrd="4" destOrd="0" presId="urn:microsoft.com/office/officeart/2008/layout/VerticalCurvedList"/>
    <dgm:cxn modelId="{9857F08B-7F28-4ACC-8414-8183A95FDE80}" type="presParOf" srcId="{CF70E5C1-A402-4719-8D90-5709E28FAA98}" destId="{3985460E-80F7-4CD5-9B41-4BE8549E5857}" srcOrd="0" destOrd="0" presId="urn:microsoft.com/office/officeart/2008/layout/VerticalCurvedList"/>
    <dgm:cxn modelId="{0D6B3072-A20B-4DCD-BCE6-FB2C93348C9D}" type="presParOf" srcId="{5E73051E-4FA0-479A-B9EC-4BA28000D6D3}" destId="{2D07F6C2-CE44-4A34-BF90-760877FA1F5B}" srcOrd="5" destOrd="0" presId="urn:microsoft.com/office/officeart/2008/layout/VerticalCurvedList"/>
    <dgm:cxn modelId="{0C72E1F1-4801-4B3F-BDA4-B297CAD60AAD}" type="presParOf" srcId="{5E73051E-4FA0-479A-B9EC-4BA28000D6D3}" destId="{93DB0E89-6D95-4F6E-B787-E33BC03D390D}" srcOrd="6" destOrd="0" presId="urn:microsoft.com/office/officeart/2008/layout/VerticalCurvedList"/>
    <dgm:cxn modelId="{2F9B21AD-51F1-451C-AF45-568D3324C606}" type="presParOf" srcId="{93DB0E89-6D95-4F6E-B787-E33BC03D390D}" destId="{D5D1115D-3E0F-426B-BC0F-C8DE5EEA587C}" srcOrd="0" destOrd="0" presId="urn:microsoft.com/office/officeart/2008/layout/VerticalCurvedList"/>
    <dgm:cxn modelId="{EE4EED5E-EB61-40A0-AFB1-1C692F76C406}" type="presParOf" srcId="{5E73051E-4FA0-479A-B9EC-4BA28000D6D3}" destId="{2F7572F6-54B7-4281-9806-F54894D20CC1}" srcOrd="7" destOrd="0" presId="urn:microsoft.com/office/officeart/2008/layout/VerticalCurvedList"/>
    <dgm:cxn modelId="{83D84682-EF47-40CC-ABA5-A68D730A12E7}" type="presParOf" srcId="{5E73051E-4FA0-479A-B9EC-4BA28000D6D3}" destId="{714A7042-99FA-4AE3-9421-C0AD3C6170EC}" srcOrd="8" destOrd="0" presId="urn:microsoft.com/office/officeart/2008/layout/VerticalCurvedList"/>
    <dgm:cxn modelId="{47C9F13C-3A33-4DDE-A694-3AFABBC7D891}" type="presParOf" srcId="{714A7042-99FA-4AE3-9421-C0AD3C6170EC}" destId="{6F52AC44-C6AB-40E4-BC6F-D8C6BBA97839}" srcOrd="0" destOrd="0" presId="urn:microsoft.com/office/officeart/2008/layout/VerticalCurvedList"/>
    <dgm:cxn modelId="{7B10F832-C4E8-49EB-8CFF-5AC3C8FDCB1B}" type="presParOf" srcId="{5E73051E-4FA0-479A-B9EC-4BA28000D6D3}" destId="{52D38B85-5DD4-483A-AD63-23E32409D5E5}" srcOrd="9" destOrd="0" presId="urn:microsoft.com/office/officeart/2008/layout/VerticalCurvedList"/>
    <dgm:cxn modelId="{70F69C33-CC90-47FC-841F-ADDAE8E4FCE3}" type="presParOf" srcId="{5E73051E-4FA0-479A-B9EC-4BA28000D6D3}" destId="{379D2E1C-5A5B-4E4D-A2BE-899D36070DC9}" srcOrd="10" destOrd="0" presId="urn:microsoft.com/office/officeart/2008/layout/VerticalCurvedList"/>
    <dgm:cxn modelId="{1783F56F-C9FD-4EF0-913F-8624D4262183}" type="presParOf" srcId="{379D2E1C-5A5B-4E4D-A2BE-899D36070DC9}" destId="{BD2CCE5C-0CF2-48B5-BB1F-14F7E6512CE1}" srcOrd="0" destOrd="0" presId="urn:microsoft.com/office/officeart/2008/layout/VerticalCurvedList"/>
    <dgm:cxn modelId="{9C544E5E-D499-49AC-8DED-47183290864F}" type="presParOf" srcId="{5E73051E-4FA0-479A-B9EC-4BA28000D6D3}" destId="{8C147870-2394-45D3-A463-A29DFEAA68DC}" srcOrd="11" destOrd="0" presId="urn:microsoft.com/office/officeart/2008/layout/VerticalCurvedList"/>
    <dgm:cxn modelId="{2D67C117-766C-4F87-97CB-1FF458A1627A}" type="presParOf" srcId="{5E73051E-4FA0-479A-B9EC-4BA28000D6D3}" destId="{C3E12C80-8172-411C-998A-429BCBA9CDA3}" srcOrd="12" destOrd="0" presId="urn:microsoft.com/office/officeart/2008/layout/VerticalCurvedList"/>
    <dgm:cxn modelId="{6102B806-B110-4348-9D88-0E68A977CF70}" type="presParOf" srcId="{C3E12C80-8172-411C-998A-429BCBA9CDA3}" destId="{EC37A1AF-63B9-4D7D-BE55-D0DDEE4C78A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E622E29-5F6B-4D1C-B9EF-8EB0D097B7B6}" type="doc">
      <dgm:prSet loTypeId="urn:microsoft.com/office/officeart/2011/layout/TabList" loCatId="list" qsTypeId="urn:microsoft.com/office/officeart/2005/8/quickstyle/simple1" qsCatId="simple" csTypeId="urn:microsoft.com/office/officeart/2005/8/colors/colorful4" csCatId="colorful" phldr="1"/>
      <dgm:spPr/>
      <dgm:t>
        <a:bodyPr/>
        <a:lstStyle/>
        <a:p>
          <a:endParaRPr lang="en-US" altLang="zh-CN"/>
        </a:p>
      </dgm:t>
    </dgm:pt>
    <dgm:pt modelId="{77CA8929-565F-44E8-B5AB-D180348B274D}">
      <dgm:prSet phldrT="[Text]" custT="1"/>
      <dgm:spPr/>
      <dgm:t>
        <a:bodyPr/>
        <a:lstStyle/>
        <a:p>
          <a:r>
            <a:rPr lang="zh-CN" altLang="en-US" sz="1800" dirty="0">
              <a:latin typeface="微软雅黑" panose="020B0503020204020204" pitchFamily="34" charset="-122"/>
              <a:ea typeface="微软雅黑" panose="020B0503020204020204" pitchFamily="34" charset="-122"/>
            </a:rPr>
            <a:t>核心技术</a:t>
          </a:r>
          <a:endParaRPr lang="en-US" altLang="zh-CN" sz="1800" dirty="0">
            <a:latin typeface="微软雅黑" panose="020B0503020204020204" pitchFamily="34" charset="-122"/>
            <a:ea typeface="微软雅黑" panose="020B0503020204020204" pitchFamily="34" charset="-122"/>
          </a:endParaRPr>
        </a:p>
      </dgm:t>
    </dgm:pt>
    <dgm:pt modelId="{85037510-E547-4F41-90B9-1A7AEA3660AD}" type="parTrans" cxnId="{A8CAAE86-9C40-4067-A589-1AC65FAF3581}">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3CF44D61-6B59-4EAF-909C-7EE3B0B7D953}" type="sibTrans" cxnId="{A8CAAE86-9C40-4067-A589-1AC65FAF3581}">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2A8F7802-8A43-470B-BDC7-0C007B276BEF}">
      <dgm:prSet phldrT="[Text]" custT="1"/>
      <dgm:spPr/>
      <dgm:t>
        <a:bodyPr/>
        <a:lstStyle/>
        <a:p>
          <a:r>
            <a:rPr lang="en-US" altLang="zh-CN" sz="1800" dirty="0">
              <a:latin typeface="微软雅黑" panose="020B0503020204020204" pitchFamily="34" charset="-122"/>
              <a:ea typeface="微软雅黑" panose="020B0503020204020204" pitchFamily="34" charset="-122"/>
            </a:rPr>
            <a:t>SAP HANA </a:t>
          </a:r>
          <a:r>
            <a:rPr lang="zh-CN" altLang="en-US" sz="1800" dirty="0">
              <a:latin typeface="微软雅黑" panose="020B0503020204020204" pitchFamily="34" charset="-122"/>
              <a:ea typeface="微软雅黑" panose="020B0503020204020204" pitchFamily="34" charset="-122"/>
            </a:rPr>
            <a:t>内存数据库核心技术介绍</a:t>
          </a:r>
          <a:endParaRPr lang="en-US" altLang="zh-CN" sz="1800" dirty="0">
            <a:latin typeface="微软雅黑" panose="020B0503020204020204" pitchFamily="34" charset="-122"/>
            <a:ea typeface="微软雅黑" panose="020B0503020204020204" pitchFamily="34" charset="-122"/>
          </a:endParaRPr>
        </a:p>
      </dgm:t>
    </dgm:pt>
    <dgm:pt modelId="{08408AB2-D3D9-4252-B8F1-B02F43F9AFB7}" type="parTrans" cxnId="{411DDC8A-763A-4B25-83FB-33CDC2EDF4CC}">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36178AC6-EFFD-4F89-862A-5A6B357DA952}" type="sibTrans" cxnId="{411DDC8A-763A-4B25-83FB-33CDC2EDF4CC}">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59AB7494-A9D6-4F30-B0F5-C70735736CA1}">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内存计算技术</a:t>
          </a:r>
          <a:endParaRPr lang="en-US" altLang="zh-CN" sz="1400" kern="1200" dirty="0">
            <a:latin typeface="微软雅黑" panose="020B0503020204020204" pitchFamily="34" charset="-122"/>
            <a:ea typeface="微软雅黑" panose="020B0503020204020204" pitchFamily="34" charset="-122"/>
          </a:endParaRPr>
        </a:p>
      </dgm:t>
    </dgm:pt>
    <dgm:pt modelId="{03674277-E515-4744-93C5-650167578A60}" type="parTrans" cxnId="{6057D231-E526-400C-AF3E-C741E5FCB343}">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60EEB392-45FA-419A-AD29-63AF1B870D66}" type="sibTrans" cxnId="{6057D231-E526-400C-AF3E-C741E5FCB343}">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E7DA7F86-75B3-4B61-8AAF-0584CFF2E4C4}">
      <dgm:prSet phldrT="[Text]" custT="1"/>
      <dgm:spPr>
        <a:solidFill>
          <a:schemeClr val="tx2">
            <a:lumMod val="75000"/>
          </a:schemeClr>
        </a:solidFill>
      </dgm:spPr>
      <dgm:t>
        <a:bodyPr/>
        <a:lstStyle/>
        <a:p>
          <a:r>
            <a:rPr lang="zh-CN" altLang="en-US" sz="1800" dirty="0">
              <a:latin typeface="微软雅黑" panose="020B0503020204020204" pitchFamily="34" charset="-122"/>
              <a:ea typeface="微软雅黑" panose="020B0503020204020204" pitchFamily="34" charset="-122"/>
            </a:rPr>
            <a:t>体系架构</a:t>
          </a:r>
          <a:endParaRPr lang="en-US" altLang="zh-CN" sz="1800" dirty="0">
            <a:latin typeface="微软雅黑" panose="020B0503020204020204" pitchFamily="34" charset="-122"/>
            <a:ea typeface="微软雅黑" panose="020B0503020204020204" pitchFamily="34" charset="-122"/>
          </a:endParaRPr>
        </a:p>
      </dgm:t>
    </dgm:pt>
    <dgm:pt modelId="{CDD5ADE0-6DCA-4121-A12B-4C892CC72D2D}" type="parTrans" cxnId="{56D57FAA-5856-455F-899A-9EAB5987300E}">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B31062B5-54A1-40E1-804A-4687C31E8A9F}" type="sibTrans" cxnId="{56D57FAA-5856-455F-899A-9EAB5987300E}">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4CDE236A-4825-4013-80DB-6E513AC90231}">
      <dgm:prSet phldrT="[Text]" custT="1"/>
      <dgm:spPr/>
      <dgm:t>
        <a:bodyPr/>
        <a:lstStyle/>
        <a:p>
          <a:r>
            <a:rPr lang="en-US" altLang="zh-CN" sz="1800" dirty="0">
              <a:latin typeface="微软雅黑" panose="020B0503020204020204" pitchFamily="34" charset="-122"/>
              <a:ea typeface="微软雅黑" panose="020B0503020204020204" pitchFamily="34" charset="-122"/>
            </a:rPr>
            <a:t>SAP HANA </a:t>
          </a:r>
          <a:r>
            <a:rPr lang="zh-CN" altLang="en-US" sz="1800" dirty="0">
              <a:latin typeface="微软雅黑" panose="020B0503020204020204" pitchFamily="34" charset="-122"/>
              <a:ea typeface="微软雅黑" panose="020B0503020204020204" pitchFamily="34" charset="-122"/>
            </a:rPr>
            <a:t>一体化数据应用平台</a:t>
          </a:r>
          <a:endParaRPr lang="en-US" altLang="zh-CN" sz="1800" dirty="0">
            <a:latin typeface="微软雅黑" panose="020B0503020204020204" pitchFamily="34" charset="-122"/>
            <a:ea typeface="微软雅黑" panose="020B0503020204020204" pitchFamily="34" charset="-122"/>
          </a:endParaRPr>
        </a:p>
      </dgm:t>
    </dgm:pt>
    <dgm:pt modelId="{3B7AD47B-0232-4EDC-96A7-996D44F27B7D}" type="parTrans" cxnId="{924530FC-18A8-4D38-8433-67308BBE5CC4}">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78D93F91-A12A-435C-A5BC-3609B433C367}" type="sibTrans" cxnId="{924530FC-18A8-4D38-8433-67308BBE5CC4}">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E5AB38FF-2F12-4B27-9970-6084704303FB}">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dirty="0">
              <a:latin typeface="微软雅黑" panose="020B0503020204020204" pitchFamily="34" charset="-122"/>
              <a:ea typeface="微软雅黑" panose="020B0503020204020204" pitchFamily="34" charset="-122"/>
            </a:rPr>
            <a:t>应用开发服务</a:t>
          </a:r>
          <a:endParaRPr lang="en-US" altLang="zh-CN" sz="1400" dirty="0">
            <a:latin typeface="微软雅黑" panose="020B0503020204020204" pitchFamily="34" charset="-122"/>
            <a:ea typeface="微软雅黑" panose="020B0503020204020204" pitchFamily="34" charset="-122"/>
          </a:endParaRPr>
        </a:p>
      </dgm:t>
    </dgm:pt>
    <dgm:pt modelId="{C0EED0CA-9FD0-4EDA-B71D-540F07BCCE12}" type="parTrans" cxnId="{EE218B12-8711-428C-98A1-BD18E3AF5A67}">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E4EC1A52-7F6E-4325-ADDB-BE3DF35DE0A5}" type="sibTrans" cxnId="{EE218B12-8711-428C-98A1-BD18E3AF5A67}">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7C16BB82-26D8-430C-9E9D-DE7C0038FDB0}">
      <dgm:prSet phldrT="[Text]" custT="1"/>
      <dgm:spPr>
        <a:solidFill>
          <a:schemeClr val="tx2">
            <a:lumMod val="75000"/>
          </a:schemeClr>
        </a:solidFill>
      </dgm:spPr>
      <dgm:t>
        <a:bodyPr/>
        <a:lstStyle/>
        <a:p>
          <a:r>
            <a:rPr lang="zh-CN" altLang="en-US" sz="1800" dirty="0">
              <a:latin typeface="微软雅黑" panose="020B0503020204020204" pitchFamily="34" charset="-122"/>
              <a:ea typeface="微软雅黑" panose="020B0503020204020204" pitchFamily="34" charset="-122"/>
            </a:rPr>
            <a:t>应用场景</a:t>
          </a:r>
          <a:endParaRPr lang="en-US" altLang="zh-CN" sz="1800" dirty="0">
            <a:latin typeface="微软雅黑" panose="020B0503020204020204" pitchFamily="34" charset="-122"/>
            <a:ea typeface="微软雅黑" panose="020B0503020204020204" pitchFamily="34" charset="-122"/>
          </a:endParaRPr>
        </a:p>
      </dgm:t>
    </dgm:pt>
    <dgm:pt modelId="{B514C1B0-B7C0-4E94-9E33-E78A1D53F723}" type="parTrans" cxnId="{3E68D3A0-F70D-436C-BE56-34A5CE771825}">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227E8C4D-9102-4EC8-B149-A36A0635195B}" type="sibTrans" cxnId="{3E68D3A0-F70D-436C-BE56-34A5CE771825}">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9658724C-9E72-46D9-AF4A-08652101EE5D}">
      <dgm:prSet phldrT="[Text]" custT="1"/>
      <dgm:spPr/>
      <dgm:t>
        <a:bodyPr/>
        <a:lstStyle/>
        <a:p>
          <a:r>
            <a:rPr lang="en-US" altLang="zh-CN" sz="1800" dirty="0">
              <a:latin typeface="微软雅黑" panose="020B0503020204020204" pitchFamily="34" charset="-122"/>
              <a:ea typeface="微软雅黑" panose="020B0503020204020204" pitchFamily="34" charset="-122"/>
            </a:rPr>
            <a:t>SAP HANA </a:t>
          </a:r>
          <a:r>
            <a:rPr lang="zh-CN" altLang="en-US" sz="1800" dirty="0">
              <a:latin typeface="微软雅黑" panose="020B0503020204020204" pitchFamily="34" charset="-122"/>
              <a:ea typeface="微软雅黑" panose="020B0503020204020204" pitchFamily="34" charset="-122"/>
            </a:rPr>
            <a:t>应用场景及案例</a:t>
          </a:r>
          <a:endParaRPr lang="en-US" altLang="zh-CN" sz="1800" dirty="0">
            <a:latin typeface="微软雅黑" panose="020B0503020204020204" pitchFamily="34" charset="-122"/>
            <a:ea typeface="微软雅黑" panose="020B0503020204020204" pitchFamily="34" charset="-122"/>
          </a:endParaRPr>
        </a:p>
      </dgm:t>
    </dgm:pt>
    <dgm:pt modelId="{D1F18348-3F83-4882-A711-225BE75C0445}" type="parTrans" cxnId="{62BC516F-A9C7-4DD7-9863-F6BF91117F44}">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DBFFB76A-D027-4C03-B3B3-155994AD7608}" type="sibTrans" cxnId="{62BC516F-A9C7-4DD7-9863-F6BF91117F44}">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13DF2CC5-68DC-4082-9DE3-428013E2DFBB}">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en-US" altLang="zh-CN" sz="1400" dirty="0">
              <a:latin typeface="微软雅黑" panose="020B0503020204020204" pitchFamily="34" charset="-122"/>
              <a:ea typeface="微软雅黑" panose="020B0503020204020204" pitchFamily="34" charset="-122"/>
            </a:rPr>
            <a:t>SAP HANA </a:t>
          </a:r>
          <a:r>
            <a:rPr lang="zh-CN" altLang="en-US" sz="1400" dirty="0">
              <a:latin typeface="微软雅黑" panose="020B0503020204020204" pitchFamily="34" charset="-122"/>
              <a:ea typeface="微软雅黑" panose="020B0503020204020204" pitchFamily="34" charset="-122"/>
            </a:rPr>
            <a:t>典型应用场景</a:t>
          </a:r>
          <a:endParaRPr lang="en-US" altLang="zh-CN" sz="1400" dirty="0">
            <a:latin typeface="微软雅黑" panose="020B0503020204020204" pitchFamily="34" charset="-122"/>
            <a:ea typeface="微软雅黑" panose="020B0503020204020204" pitchFamily="34" charset="-122"/>
          </a:endParaRPr>
        </a:p>
      </dgm:t>
    </dgm:pt>
    <dgm:pt modelId="{E3DD846F-84A7-4AB6-85EE-3F8980B8A100}" type="parTrans" cxnId="{EAB9FBA5-0249-4B32-9F1D-3EF98F133881}">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FE031146-E374-4695-BDFA-7BC924D8D6C9}" type="sibTrans" cxnId="{EAB9FBA5-0249-4B32-9F1D-3EF98F133881}">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945B3125-BD64-4402-BA02-8FD20EEC907D}">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列式与数据压缩</a:t>
          </a:r>
          <a:endParaRPr lang="en-US" altLang="zh-CN" sz="1400" kern="1200" dirty="0">
            <a:latin typeface="微软雅黑" panose="020B0503020204020204" pitchFamily="34" charset="-122"/>
            <a:ea typeface="微软雅黑" panose="020B0503020204020204" pitchFamily="34" charset="-122"/>
          </a:endParaRPr>
        </a:p>
      </dgm:t>
    </dgm:pt>
    <dgm:pt modelId="{149A0317-1229-452B-8425-1EF2689F846B}" type="parTrans" cxnId="{ABF5C4A8-B01C-4FA0-BD39-8C80D11F1DF1}">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DF226EC1-1CBA-46C2-9C3C-819A487D3E5F}" type="sibTrans" cxnId="{ABF5C4A8-B01C-4FA0-BD39-8C80D11F1DF1}">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F1406D90-AD33-4551-B69F-94362BF3C871}">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并行查询与数据分布</a:t>
          </a:r>
          <a:endParaRPr lang="en-US" altLang="zh-CN" sz="1200" kern="1200" dirty="0">
            <a:latin typeface="微软雅黑" panose="020B0503020204020204" pitchFamily="34" charset="-122"/>
            <a:ea typeface="微软雅黑" panose="020B0503020204020204" pitchFamily="34" charset="-122"/>
          </a:endParaRPr>
        </a:p>
      </dgm:t>
    </dgm:pt>
    <dgm:pt modelId="{949A12C7-8844-42A1-A2C7-85F624519AD5}" type="parTrans" cxnId="{404A70BE-2210-4026-AE1C-D7CEE3661FAD}">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7458B098-B0DA-4256-9BAC-746E62B7413F}" type="sibTrans" cxnId="{404A70BE-2210-4026-AE1C-D7CEE3661FAD}">
      <dgm:prSet/>
      <dgm:spPr/>
      <dgm:t>
        <a:bodyPr/>
        <a:lstStyle/>
        <a:p>
          <a:endParaRPr lang="en-US" altLang="zh-CN" sz="1600">
            <a:latin typeface="微软雅黑" panose="020B0503020204020204" pitchFamily="34" charset="-122"/>
            <a:ea typeface="微软雅黑" panose="020B0503020204020204" pitchFamily="34" charset="-122"/>
          </a:endParaRPr>
        </a:p>
      </dgm:t>
    </dgm:pt>
    <dgm:pt modelId="{89D20C33-4245-4ADA-B72D-254541B9A7DC}">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dirty="0">
              <a:latin typeface="微软雅黑" panose="020B0503020204020204" pitchFamily="34" charset="-122"/>
              <a:ea typeface="微软雅黑" panose="020B0503020204020204" pitchFamily="34" charset="-122"/>
            </a:rPr>
            <a:t>数据处理服务</a:t>
          </a:r>
          <a:endParaRPr lang="en-US" altLang="zh-CN" sz="1400" dirty="0">
            <a:latin typeface="微软雅黑" panose="020B0503020204020204" pitchFamily="34" charset="-122"/>
            <a:ea typeface="微软雅黑" panose="020B0503020204020204" pitchFamily="34" charset="-122"/>
          </a:endParaRPr>
        </a:p>
      </dgm:t>
    </dgm:pt>
    <dgm:pt modelId="{B1729F1C-A1C9-476E-A851-24D53800DC9C}" type="parTrans" cxnId="{FE8EACD6-EAB3-42E8-9900-80D312A7207D}">
      <dgm:prSet/>
      <dgm:spPr/>
      <dgm:t>
        <a:bodyPr/>
        <a:lstStyle/>
        <a:p>
          <a:endParaRPr lang="en-US" altLang="zh-CN"/>
        </a:p>
      </dgm:t>
    </dgm:pt>
    <dgm:pt modelId="{9A24FEF1-2D2A-489A-B4E8-DFB950E02559}" type="sibTrans" cxnId="{FE8EACD6-EAB3-42E8-9900-80D312A7207D}">
      <dgm:prSet/>
      <dgm:spPr/>
      <dgm:t>
        <a:bodyPr/>
        <a:lstStyle/>
        <a:p>
          <a:endParaRPr lang="en-US" altLang="zh-CN"/>
        </a:p>
      </dgm:t>
    </dgm:pt>
    <dgm:pt modelId="{9DA70F71-A94E-46B1-92DF-1716E6998719}">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纵向和水平架构扩展</a:t>
          </a:r>
          <a:endParaRPr lang="en-US" altLang="zh-CN" sz="1200" kern="1200" dirty="0">
            <a:latin typeface="微软雅黑" panose="020B0503020204020204" pitchFamily="34" charset="-122"/>
            <a:ea typeface="微软雅黑" panose="020B0503020204020204" pitchFamily="34" charset="-122"/>
          </a:endParaRPr>
        </a:p>
      </dgm:t>
    </dgm:pt>
    <dgm:pt modelId="{E84BDC23-74E3-46D1-A77D-E7534C63BE11}" type="parTrans" cxnId="{B1FC6C60-96F9-4125-9632-325230887993}">
      <dgm:prSet/>
      <dgm:spPr/>
      <dgm:t>
        <a:bodyPr/>
        <a:lstStyle/>
        <a:p>
          <a:endParaRPr lang="en-US" altLang="zh-CN"/>
        </a:p>
      </dgm:t>
    </dgm:pt>
    <dgm:pt modelId="{9933DC84-6B14-4BB7-9D91-5044B7A11D9F}" type="sibTrans" cxnId="{B1FC6C60-96F9-4125-9632-325230887993}">
      <dgm:prSet/>
      <dgm:spPr/>
      <dgm:t>
        <a:bodyPr/>
        <a:lstStyle/>
        <a:p>
          <a:endParaRPr lang="en-US" altLang="zh-CN"/>
        </a:p>
      </dgm:t>
    </dgm:pt>
    <dgm:pt modelId="{49B11298-8287-49FF-9CE8-97930227BA01}">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en-US" altLang="zh-CN" sz="1400" dirty="0">
              <a:latin typeface="微软雅黑" panose="020B0503020204020204" pitchFamily="34" charset="-122"/>
              <a:ea typeface="微软雅黑" panose="020B0503020204020204" pitchFamily="34" charset="-122"/>
            </a:rPr>
            <a:t>SAP</a:t>
          </a:r>
          <a:r>
            <a:rPr lang="zh-CN" altLang="en-US" sz="1400" dirty="0">
              <a:latin typeface="微软雅黑" panose="020B0503020204020204" pitchFamily="34" charset="-122"/>
              <a:ea typeface="微软雅黑" panose="020B0503020204020204" pitchFamily="34" charset="-122"/>
            </a:rPr>
            <a:t>大数据分析体系总结</a:t>
          </a:r>
          <a:endParaRPr lang="en-US" altLang="zh-CN" sz="1400" dirty="0">
            <a:latin typeface="微软雅黑" panose="020B0503020204020204" pitchFamily="34" charset="-122"/>
            <a:ea typeface="微软雅黑" panose="020B0503020204020204" pitchFamily="34" charset="-122"/>
          </a:endParaRPr>
        </a:p>
      </dgm:t>
    </dgm:pt>
    <dgm:pt modelId="{CB6835D2-6FEA-446C-910B-28EEC13A2EB4}" type="parTrans" cxnId="{6A4263D0-7EE6-46B2-985C-BDBA44799DCE}">
      <dgm:prSet/>
      <dgm:spPr/>
      <dgm:t>
        <a:bodyPr/>
        <a:lstStyle/>
        <a:p>
          <a:endParaRPr lang="en-US" altLang="zh-CN"/>
        </a:p>
      </dgm:t>
    </dgm:pt>
    <dgm:pt modelId="{41D9528C-B160-4853-9823-ABAB2915CC0E}" type="sibTrans" cxnId="{6A4263D0-7EE6-46B2-985C-BDBA44799DCE}">
      <dgm:prSet/>
      <dgm:spPr/>
      <dgm:t>
        <a:bodyPr/>
        <a:lstStyle/>
        <a:p>
          <a:endParaRPr lang="en-US" altLang="zh-CN"/>
        </a:p>
      </dgm:t>
    </dgm:pt>
    <dgm:pt modelId="{397AD392-4ACD-4364-878B-D8C8F1314370}">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endParaRPr lang="en-US" altLang="zh-CN" sz="1200" kern="1200" dirty="0">
            <a:latin typeface="微软雅黑" panose="020B0503020204020204" pitchFamily="34" charset="-122"/>
            <a:ea typeface="微软雅黑" panose="020B0503020204020204" pitchFamily="34" charset="-122"/>
          </a:endParaRPr>
        </a:p>
      </dgm:t>
    </dgm:pt>
    <dgm:pt modelId="{1C90FBE8-337F-4DC7-B6F3-B48ED7FB17C8}" type="parTrans" cxnId="{DFBBFAEF-11DC-4D81-9CA5-B1F8B21C086F}">
      <dgm:prSet/>
      <dgm:spPr/>
      <dgm:t>
        <a:bodyPr/>
        <a:lstStyle/>
        <a:p>
          <a:endParaRPr lang="en-US"/>
        </a:p>
      </dgm:t>
    </dgm:pt>
    <dgm:pt modelId="{9F20B750-B2EE-45DA-8C1D-8B15D34547C8}" type="sibTrans" cxnId="{DFBBFAEF-11DC-4D81-9CA5-B1F8B21C086F}">
      <dgm:prSet/>
      <dgm:spPr/>
      <dgm:t>
        <a:bodyPr/>
        <a:lstStyle/>
        <a:p>
          <a:endParaRPr lang="en-US"/>
        </a:p>
      </dgm:t>
    </dgm:pt>
    <dgm:pt modelId="{EF97114C-E216-44DB-BAA1-25D7CB5FD6E1}">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高可用性及容灾备份</a:t>
          </a:r>
          <a:endParaRPr lang="en-US" altLang="zh-CN" sz="14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gm:t>
    </dgm:pt>
    <dgm:pt modelId="{5A809045-562C-466A-8D56-B593D4F5BBD1}" type="parTrans" cxnId="{26C10DFB-7CB1-439C-935D-EDA162A643FB}">
      <dgm:prSet/>
      <dgm:spPr/>
      <dgm:t>
        <a:bodyPr/>
        <a:lstStyle/>
        <a:p>
          <a:endParaRPr lang="en-US"/>
        </a:p>
      </dgm:t>
    </dgm:pt>
    <dgm:pt modelId="{2E2676BC-8378-440F-8C60-C22F50342BD5}" type="sibTrans" cxnId="{26C10DFB-7CB1-439C-935D-EDA162A643FB}">
      <dgm:prSet/>
      <dgm:spPr/>
      <dgm:t>
        <a:bodyPr/>
        <a:lstStyle/>
        <a:p>
          <a:endParaRPr lang="en-US"/>
        </a:p>
      </dgm:t>
    </dgm:pt>
    <dgm:pt modelId="{1AF78F82-71F7-424A-A5BD-915F040C8494}">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dirty="0">
              <a:latin typeface="微软雅黑" panose="020B0503020204020204" pitchFamily="34" charset="-122"/>
              <a:ea typeface="微软雅黑" panose="020B0503020204020204" pitchFamily="34" charset="-122"/>
            </a:rPr>
            <a:t>集成质量服务</a:t>
          </a:r>
          <a:endParaRPr lang="en-US" altLang="zh-CN" sz="1400" dirty="0">
            <a:latin typeface="微软雅黑" panose="020B0503020204020204" pitchFamily="34" charset="-122"/>
            <a:ea typeface="微软雅黑" panose="020B0503020204020204" pitchFamily="34" charset="-122"/>
          </a:endParaRPr>
        </a:p>
      </dgm:t>
    </dgm:pt>
    <dgm:pt modelId="{CAFD51EE-46AE-4F1B-BF3F-9AA13F233BA9}" type="parTrans" cxnId="{ECF61FF8-4167-4DFA-BD56-8D31DCE2E1B5}">
      <dgm:prSet/>
      <dgm:spPr/>
      <dgm:t>
        <a:bodyPr/>
        <a:lstStyle/>
        <a:p>
          <a:endParaRPr lang="en-US"/>
        </a:p>
      </dgm:t>
    </dgm:pt>
    <dgm:pt modelId="{35B7DC71-365C-42BA-947C-2ADEB35E2BD5}" type="sibTrans" cxnId="{ECF61FF8-4167-4DFA-BD56-8D31DCE2E1B5}">
      <dgm:prSet/>
      <dgm:spPr/>
      <dgm:t>
        <a:bodyPr/>
        <a:lstStyle/>
        <a:p>
          <a:endParaRPr lang="en-US"/>
        </a:p>
      </dgm:t>
    </dgm:pt>
    <dgm:pt modelId="{8EB45487-BA70-4519-94DB-181ED333F4E4}">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dirty="0">
              <a:latin typeface="微软雅黑" panose="020B0503020204020204" pitchFamily="34" charset="-122"/>
              <a:ea typeface="微软雅黑" panose="020B0503020204020204" pitchFamily="34" charset="-122"/>
            </a:rPr>
            <a:t>开源融合平台</a:t>
          </a:r>
          <a:endParaRPr lang="en-US" altLang="zh-CN" sz="1400" dirty="0">
            <a:latin typeface="微软雅黑" panose="020B0503020204020204" pitchFamily="34" charset="-122"/>
            <a:ea typeface="微软雅黑" panose="020B0503020204020204" pitchFamily="34" charset="-122"/>
          </a:endParaRPr>
        </a:p>
      </dgm:t>
    </dgm:pt>
    <dgm:pt modelId="{214FE06E-69ED-4214-BC06-2212DB6AFFF6}" type="parTrans" cxnId="{516AD334-CEC6-4B2C-BA95-D805365A359A}">
      <dgm:prSet/>
      <dgm:spPr/>
      <dgm:t>
        <a:bodyPr/>
        <a:lstStyle/>
        <a:p>
          <a:endParaRPr lang="en-US"/>
        </a:p>
      </dgm:t>
    </dgm:pt>
    <dgm:pt modelId="{CCDD1AE6-78A5-47D6-9368-21AE4F201F76}" type="sibTrans" cxnId="{516AD334-CEC6-4B2C-BA95-D805365A359A}">
      <dgm:prSet/>
      <dgm:spPr/>
      <dgm:t>
        <a:bodyPr/>
        <a:lstStyle/>
        <a:p>
          <a:endParaRPr lang="en-US"/>
        </a:p>
      </dgm:t>
    </dgm:pt>
    <dgm:pt modelId="{3A0399BF-68FF-4A21-83A9-0DCEA46D2EF9}">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zh-CN" altLang="en-US" sz="1400" dirty="0">
              <a:latin typeface="微软雅黑" panose="020B0503020204020204" pitchFamily="34" charset="-122"/>
              <a:ea typeface="微软雅黑" panose="020B0503020204020204" pitchFamily="34" charset="-122"/>
            </a:rPr>
            <a:t>灵活部署架构</a:t>
          </a:r>
          <a:endParaRPr lang="en-US" altLang="zh-CN" sz="1400" dirty="0">
            <a:latin typeface="微软雅黑" panose="020B0503020204020204" pitchFamily="34" charset="-122"/>
            <a:ea typeface="微软雅黑" panose="020B0503020204020204" pitchFamily="34" charset="-122"/>
          </a:endParaRPr>
        </a:p>
      </dgm:t>
    </dgm:pt>
    <dgm:pt modelId="{1206F273-5CB4-41D7-8B58-3982D17254CC}" type="parTrans" cxnId="{5591369D-C4BD-458F-A0E3-7F7ED8D40C5C}">
      <dgm:prSet/>
      <dgm:spPr/>
      <dgm:t>
        <a:bodyPr/>
        <a:lstStyle/>
        <a:p>
          <a:endParaRPr lang="en-US"/>
        </a:p>
      </dgm:t>
    </dgm:pt>
    <dgm:pt modelId="{28293EF8-53C0-4C8E-8E39-EDADCC378B8D}" type="sibTrans" cxnId="{5591369D-C4BD-458F-A0E3-7F7ED8D40C5C}">
      <dgm:prSet/>
      <dgm:spPr/>
      <dgm:t>
        <a:bodyPr/>
        <a:lstStyle/>
        <a:p>
          <a:endParaRPr lang="en-US"/>
        </a:p>
      </dgm:t>
    </dgm:pt>
    <dgm:pt modelId="{5E64C315-AE14-46E1-8775-2634A3E0E400}">
      <dgm:prSet phldrT="[Text]" custT="1"/>
      <dgm:spPr/>
      <dgm:t>
        <a:bodyPr/>
        <a:lstStyle/>
        <a:p>
          <a:pPr marL="1828800" indent="-171450">
            <a:lnSpc>
              <a:spcPct val="100000"/>
            </a:lnSpc>
            <a:spcAft>
              <a:spcPts val="0"/>
            </a:spcAft>
            <a:buClr>
              <a:schemeClr val="accent1"/>
            </a:buClr>
            <a:buFont typeface="Wingdings" panose="05000000000000000000" pitchFamily="2" charset="2"/>
            <a:buChar char="§"/>
          </a:pPr>
          <a:r>
            <a:rPr lang="en-US" altLang="zh-CN" sz="1400" dirty="0">
              <a:latin typeface="微软雅黑" panose="020B0503020204020204" pitchFamily="34" charset="-122"/>
              <a:ea typeface="微软雅黑" panose="020B0503020204020204" pitchFamily="34" charset="-122"/>
            </a:rPr>
            <a:t>SAP HANA </a:t>
          </a:r>
          <a:r>
            <a:rPr lang="zh-CN" altLang="en-US" sz="1400" dirty="0">
              <a:latin typeface="微软雅黑" panose="020B0503020204020204" pitchFamily="34" charset="-122"/>
              <a:ea typeface="微软雅黑" panose="020B0503020204020204" pitchFamily="34" charset="-122"/>
            </a:rPr>
            <a:t>典型应用案例</a:t>
          </a:r>
          <a:endParaRPr lang="en-US" altLang="zh-CN" sz="1400" dirty="0">
            <a:latin typeface="微软雅黑" panose="020B0503020204020204" pitchFamily="34" charset="-122"/>
            <a:ea typeface="微软雅黑" panose="020B0503020204020204" pitchFamily="34" charset="-122"/>
          </a:endParaRPr>
        </a:p>
      </dgm:t>
    </dgm:pt>
    <dgm:pt modelId="{842CE220-EA7B-42FB-96C1-DC994409AD01}" type="parTrans" cxnId="{9EF51BD5-95C6-4741-824E-BB59AA9F5731}">
      <dgm:prSet/>
      <dgm:spPr/>
      <dgm:t>
        <a:bodyPr/>
        <a:lstStyle/>
        <a:p>
          <a:endParaRPr lang="en-US"/>
        </a:p>
      </dgm:t>
    </dgm:pt>
    <dgm:pt modelId="{7E8B2227-0B8C-49B0-9155-7E78FE56CFF3}" type="sibTrans" cxnId="{9EF51BD5-95C6-4741-824E-BB59AA9F5731}">
      <dgm:prSet/>
      <dgm:spPr/>
      <dgm:t>
        <a:bodyPr/>
        <a:lstStyle/>
        <a:p>
          <a:endParaRPr lang="en-US"/>
        </a:p>
      </dgm:t>
    </dgm:pt>
    <dgm:pt modelId="{50D6D5A5-9CAD-4B3B-AC04-1971FD592AC5}" type="pres">
      <dgm:prSet presAssocID="{6E622E29-5F6B-4D1C-B9EF-8EB0D097B7B6}" presName="Name0" presStyleCnt="0">
        <dgm:presLayoutVars>
          <dgm:chMax/>
          <dgm:chPref val="3"/>
          <dgm:dir/>
          <dgm:animOne val="branch"/>
          <dgm:animLvl val="lvl"/>
        </dgm:presLayoutVars>
      </dgm:prSet>
      <dgm:spPr/>
    </dgm:pt>
    <dgm:pt modelId="{8C03EFC3-37B0-457B-958B-CE018F1FBFED}" type="pres">
      <dgm:prSet presAssocID="{77CA8929-565F-44E8-B5AB-D180348B274D}" presName="composite" presStyleCnt="0"/>
      <dgm:spPr/>
    </dgm:pt>
    <dgm:pt modelId="{9C6EF693-E774-4634-952D-9DA07BBB32C9}" type="pres">
      <dgm:prSet presAssocID="{77CA8929-565F-44E8-B5AB-D180348B274D}" presName="FirstChild" presStyleLbl="revTx" presStyleIdx="0" presStyleCnt="6" custScaleY="112911">
        <dgm:presLayoutVars>
          <dgm:chMax val="0"/>
          <dgm:chPref val="0"/>
          <dgm:bulletEnabled val="1"/>
        </dgm:presLayoutVars>
      </dgm:prSet>
      <dgm:spPr/>
    </dgm:pt>
    <dgm:pt modelId="{329F9443-DDA7-4282-B32F-B8FE1CB295E1}" type="pres">
      <dgm:prSet presAssocID="{77CA8929-565F-44E8-B5AB-D180348B274D}" presName="Parent" presStyleLbl="alignNode1" presStyleIdx="0" presStyleCnt="3">
        <dgm:presLayoutVars>
          <dgm:chMax val="3"/>
          <dgm:chPref val="3"/>
          <dgm:bulletEnabled val="1"/>
        </dgm:presLayoutVars>
      </dgm:prSet>
      <dgm:spPr/>
    </dgm:pt>
    <dgm:pt modelId="{84C8237B-D151-48C8-A684-6291F6C35342}" type="pres">
      <dgm:prSet presAssocID="{77CA8929-565F-44E8-B5AB-D180348B274D}" presName="Accent" presStyleLbl="parChTrans1D1" presStyleIdx="0" presStyleCnt="3"/>
      <dgm:spPr/>
    </dgm:pt>
    <dgm:pt modelId="{E99E8C11-1917-4B23-A4C2-6C36480C2D0C}" type="pres">
      <dgm:prSet presAssocID="{77CA8929-565F-44E8-B5AB-D180348B274D}" presName="Child" presStyleLbl="revTx" presStyleIdx="1" presStyleCnt="6" custScaleY="153357">
        <dgm:presLayoutVars>
          <dgm:chMax val="0"/>
          <dgm:chPref val="0"/>
          <dgm:bulletEnabled val="1"/>
        </dgm:presLayoutVars>
      </dgm:prSet>
      <dgm:spPr/>
    </dgm:pt>
    <dgm:pt modelId="{C9122081-8144-4628-A525-C27A7DD047AC}" type="pres">
      <dgm:prSet presAssocID="{3CF44D61-6B59-4EAF-909C-7EE3B0B7D953}" presName="sibTrans" presStyleCnt="0"/>
      <dgm:spPr/>
    </dgm:pt>
    <dgm:pt modelId="{03B68AAE-E1D5-4887-8A4E-6D023B1D7545}" type="pres">
      <dgm:prSet presAssocID="{E7DA7F86-75B3-4B61-8AAF-0584CFF2E4C4}" presName="composite" presStyleCnt="0"/>
      <dgm:spPr/>
    </dgm:pt>
    <dgm:pt modelId="{3FABE9F2-41DB-4573-9B00-ADBAA8201B5A}" type="pres">
      <dgm:prSet presAssocID="{E7DA7F86-75B3-4B61-8AAF-0584CFF2E4C4}" presName="FirstChild" presStyleLbl="revTx" presStyleIdx="2" presStyleCnt="6" custScaleY="122738">
        <dgm:presLayoutVars>
          <dgm:chMax val="0"/>
          <dgm:chPref val="0"/>
          <dgm:bulletEnabled val="1"/>
        </dgm:presLayoutVars>
      </dgm:prSet>
      <dgm:spPr/>
    </dgm:pt>
    <dgm:pt modelId="{037134C0-8040-4F4F-8B74-BE719161F15B}" type="pres">
      <dgm:prSet presAssocID="{E7DA7F86-75B3-4B61-8AAF-0584CFF2E4C4}" presName="Parent" presStyleLbl="alignNode1" presStyleIdx="1" presStyleCnt="3">
        <dgm:presLayoutVars>
          <dgm:chMax val="3"/>
          <dgm:chPref val="3"/>
          <dgm:bulletEnabled val="1"/>
        </dgm:presLayoutVars>
      </dgm:prSet>
      <dgm:spPr/>
    </dgm:pt>
    <dgm:pt modelId="{97DC2383-8C22-4E2B-9C54-404132A52400}" type="pres">
      <dgm:prSet presAssocID="{E7DA7F86-75B3-4B61-8AAF-0584CFF2E4C4}" presName="Accent" presStyleLbl="parChTrans1D1" presStyleIdx="1" presStyleCnt="3"/>
      <dgm:spPr/>
    </dgm:pt>
    <dgm:pt modelId="{AC3155D3-DA16-4E4D-A80C-CA6EA0FF3BA7}" type="pres">
      <dgm:prSet presAssocID="{E7DA7F86-75B3-4B61-8AAF-0584CFF2E4C4}" presName="Child" presStyleLbl="revTx" presStyleIdx="3" presStyleCnt="6" custScaleY="140050">
        <dgm:presLayoutVars>
          <dgm:chMax val="0"/>
          <dgm:chPref val="0"/>
          <dgm:bulletEnabled val="1"/>
        </dgm:presLayoutVars>
      </dgm:prSet>
      <dgm:spPr/>
    </dgm:pt>
    <dgm:pt modelId="{02681B68-DF9B-4418-BCF1-7F82B974565E}" type="pres">
      <dgm:prSet presAssocID="{B31062B5-54A1-40E1-804A-4687C31E8A9F}" presName="sibTrans" presStyleCnt="0"/>
      <dgm:spPr/>
    </dgm:pt>
    <dgm:pt modelId="{8E09D982-341D-414C-AA3F-5767A283726A}" type="pres">
      <dgm:prSet presAssocID="{7C16BB82-26D8-430C-9E9D-DE7C0038FDB0}" presName="composite" presStyleCnt="0"/>
      <dgm:spPr/>
    </dgm:pt>
    <dgm:pt modelId="{1D370D74-A045-4A4B-9AB1-2788BBA3D851}" type="pres">
      <dgm:prSet presAssocID="{7C16BB82-26D8-430C-9E9D-DE7C0038FDB0}" presName="FirstChild" presStyleLbl="revTx" presStyleIdx="4" presStyleCnt="6" custScaleY="122147">
        <dgm:presLayoutVars>
          <dgm:chMax val="0"/>
          <dgm:chPref val="0"/>
          <dgm:bulletEnabled val="1"/>
        </dgm:presLayoutVars>
      </dgm:prSet>
      <dgm:spPr/>
    </dgm:pt>
    <dgm:pt modelId="{2A1EB3F5-76B6-4A5C-B91D-E9F8AD329B75}" type="pres">
      <dgm:prSet presAssocID="{7C16BB82-26D8-430C-9E9D-DE7C0038FDB0}" presName="Parent" presStyleLbl="alignNode1" presStyleIdx="2" presStyleCnt="3">
        <dgm:presLayoutVars>
          <dgm:chMax val="3"/>
          <dgm:chPref val="3"/>
          <dgm:bulletEnabled val="1"/>
        </dgm:presLayoutVars>
      </dgm:prSet>
      <dgm:spPr/>
    </dgm:pt>
    <dgm:pt modelId="{1D04C019-0AB5-4368-8104-753BAE29B0EF}" type="pres">
      <dgm:prSet presAssocID="{7C16BB82-26D8-430C-9E9D-DE7C0038FDB0}" presName="Accent" presStyleLbl="parChTrans1D1" presStyleIdx="2" presStyleCnt="3"/>
      <dgm:spPr/>
    </dgm:pt>
    <dgm:pt modelId="{E8636660-C91B-4826-81F9-B5FDB6A5D78E}" type="pres">
      <dgm:prSet presAssocID="{7C16BB82-26D8-430C-9E9D-DE7C0038FDB0}" presName="Child" presStyleLbl="revTx" presStyleIdx="5" presStyleCnt="6">
        <dgm:presLayoutVars>
          <dgm:chMax val="0"/>
          <dgm:chPref val="0"/>
          <dgm:bulletEnabled val="1"/>
        </dgm:presLayoutVars>
      </dgm:prSet>
      <dgm:spPr/>
    </dgm:pt>
  </dgm:ptLst>
  <dgm:cxnLst>
    <dgm:cxn modelId="{34EC270F-E66B-4FE1-8BE2-CF74932D7852}" type="presOf" srcId="{5E64C315-AE14-46E1-8775-2634A3E0E400}" destId="{E8636660-C91B-4826-81F9-B5FDB6A5D78E}" srcOrd="0" destOrd="1" presId="urn:microsoft.com/office/officeart/2011/layout/TabList"/>
    <dgm:cxn modelId="{96C30111-012D-4DF9-8EEE-B81A7992D099}" type="presOf" srcId="{8EB45487-BA70-4519-94DB-181ED333F4E4}" destId="{AC3155D3-DA16-4E4D-A80C-CA6EA0FF3BA7}" srcOrd="0" destOrd="3" presId="urn:microsoft.com/office/officeart/2011/layout/TabList"/>
    <dgm:cxn modelId="{EE218B12-8711-428C-98A1-BD18E3AF5A67}" srcId="{E7DA7F86-75B3-4B61-8AAF-0584CFF2E4C4}" destId="{E5AB38FF-2F12-4B27-9970-6084704303FB}" srcOrd="1" destOrd="0" parTransId="{C0EED0CA-9FD0-4EDA-B71D-540F07BCCE12}" sibTransId="{E4EC1A52-7F6E-4325-ADDB-BE3DF35DE0A5}"/>
    <dgm:cxn modelId="{93C0CB12-EFF6-4816-BFBF-5282C0A81974}" type="presOf" srcId="{49B11298-8287-49FF-9CE8-97930227BA01}" destId="{E8636660-C91B-4826-81F9-B5FDB6A5D78E}" srcOrd="0" destOrd="2" presId="urn:microsoft.com/office/officeart/2011/layout/TabList"/>
    <dgm:cxn modelId="{A9ED6125-AF6A-4DA9-9252-2F75AFBA2BED}" type="presOf" srcId="{6E622E29-5F6B-4D1C-B9EF-8EB0D097B7B6}" destId="{50D6D5A5-9CAD-4B3B-AC04-1971FD592AC5}" srcOrd="0" destOrd="0" presId="urn:microsoft.com/office/officeart/2011/layout/TabList"/>
    <dgm:cxn modelId="{1DD63B26-ABED-43D2-9009-54C482A396C3}" type="presOf" srcId="{9DA70F71-A94E-46B1-92DF-1716E6998719}" destId="{E99E8C11-1917-4B23-A4C2-6C36480C2D0C}" srcOrd="0" destOrd="3" presId="urn:microsoft.com/office/officeart/2011/layout/TabList"/>
    <dgm:cxn modelId="{EEB6A72F-F0E7-4189-8325-D8BE46F49A85}" type="presOf" srcId="{59AB7494-A9D6-4F30-B0F5-C70735736CA1}" destId="{E99E8C11-1917-4B23-A4C2-6C36480C2D0C}" srcOrd="0" destOrd="0" presId="urn:microsoft.com/office/officeart/2011/layout/TabList"/>
    <dgm:cxn modelId="{6057D231-E526-400C-AF3E-C741E5FCB343}" srcId="{77CA8929-565F-44E8-B5AB-D180348B274D}" destId="{59AB7494-A9D6-4F30-B0F5-C70735736CA1}" srcOrd="1" destOrd="0" parTransId="{03674277-E515-4744-93C5-650167578A60}" sibTransId="{60EEB392-45FA-419A-AD29-63AF1B870D66}"/>
    <dgm:cxn modelId="{53E86433-DB11-43D1-B236-822C2CC4E390}" type="presOf" srcId="{77CA8929-565F-44E8-B5AB-D180348B274D}" destId="{329F9443-DDA7-4282-B32F-B8FE1CB295E1}" srcOrd="0" destOrd="0" presId="urn:microsoft.com/office/officeart/2011/layout/TabList"/>
    <dgm:cxn modelId="{516AD334-CEC6-4B2C-BA95-D805365A359A}" srcId="{E7DA7F86-75B3-4B61-8AAF-0584CFF2E4C4}" destId="{8EB45487-BA70-4519-94DB-181ED333F4E4}" srcOrd="4" destOrd="0" parTransId="{214FE06E-69ED-4214-BC06-2212DB6AFFF6}" sibTransId="{CCDD1AE6-78A5-47D6-9368-21AE4F201F76}"/>
    <dgm:cxn modelId="{806AB136-FF94-495E-9AD0-B3B147C7D730}" type="presOf" srcId="{F1406D90-AD33-4551-B69F-94362BF3C871}" destId="{E99E8C11-1917-4B23-A4C2-6C36480C2D0C}" srcOrd="0" destOrd="2" presId="urn:microsoft.com/office/officeart/2011/layout/TabList"/>
    <dgm:cxn modelId="{B1FC6C60-96F9-4125-9632-325230887993}" srcId="{77CA8929-565F-44E8-B5AB-D180348B274D}" destId="{9DA70F71-A94E-46B1-92DF-1716E6998719}" srcOrd="4" destOrd="0" parTransId="{E84BDC23-74E3-46D1-A77D-E7534C63BE11}" sibTransId="{9933DC84-6B14-4BB7-9D91-5044B7A11D9F}"/>
    <dgm:cxn modelId="{AC3EED41-0C0F-4BAD-B88C-77EFB303BB31}" type="presOf" srcId="{397AD392-4ACD-4364-878B-D8C8F1314370}" destId="{E99E8C11-1917-4B23-A4C2-6C36480C2D0C}" srcOrd="0" destOrd="5" presId="urn:microsoft.com/office/officeart/2011/layout/TabList"/>
    <dgm:cxn modelId="{166F3142-572C-4E4A-B777-E31669DAAEF1}" type="presOf" srcId="{2A8F7802-8A43-470B-BDC7-0C007B276BEF}" destId="{9C6EF693-E774-4634-952D-9DA07BBB32C9}" srcOrd="0" destOrd="0" presId="urn:microsoft.com/office/officeart/2011/layout/TabList"/>
    <dgm:cxn modelId="{62BC516F-A9C7-4DD7-9863-F6BF91117F44}" srcId="{7C16BB82-26D8-430C-9E9D-DE7C0038FDB0}" destId="{9658724C-9E72-46D9-AF4A-08652101EE5D}" srcOrd="0" destOrd="0" parTransId="{D1F18348-3F83-4882-A711-225BE75C0445}" sibTransId="{DBFFB76A-D027-4C03-B3B3-155994AD7608}"/>
    <dgm:cxn modelId="{EE81B275-D19D-4BCB-A5E3-0716203A5781}" type="presOf" srcId="{7C16BB82-26D8-430C-9E9D-DE7C0038FDB0}" destId="{2A1EB3F5-76B6-4A5C-B91D-E9F8AD329B75}" srcOrd="0" destOrd="0" presId="urn:microsoft.com/office/officeart/2011/layout/TabList"/>
    <dgm:cxn modelId="{5F894578-33C3-4E3F-AFB9-106CC2BA92B4}" type="presOf" srcId="{9658724C-9E72-46D9-AF4A-08652101EE5D}" destId="{1D370D74-A045-4A4B-9AB1-2788BBA3D851}" srcOrd="0" destOrd="0" presId="urn:microsoft.com/office/officeart/2011/layout/TabList"/>
    <dgm:cxn modelId="{8BF7BB7F-BD0E-473D-A11A-C6D7B7EBDFBE}" type="presOf" srcId="{1AF78F82-71F7-424A-A5BD-915F040C8494}" destId="{AC3155D3-DA16-4E4D-A80C-CA6EA0FF3BA7}" srcOrd="0" destOrd="1" presId="urn:microsoft.com/office/officeart/2011/layout/TabList"/>
    <dgm:cxn modelId="{A8CAAE86-9C40-4067-A589-1AC65FAF3581}" srcId="{6E622E29-5F6B-4D1C-B9EF-8EB0D097B7B6}" destId="{77CA8929-565F-44E8-B5AB-D180348B274D}" srcOrd="0" destOrd="0" parTransId="{85037510-E547-4F41-90B9-1A7AEA3660AD}" sibTransId="{3CF44D61-6B59-4EAF-909C-7EE3B0B7D953}"/>
    <dgm:cxn modelId="{411DDC8A-763A-4B25-83FB-33CDC2EDF4CC}" srcId="{77CA8929-565F-44E8-B5AB-D180348B274D}" destId="{2A8F7802-8A43-470B-BDC7-0C007B276BEF}" srcOrd="0" destOrd="0" parTransId="{08408AB2-D3D9-4252-B8F1-B02F43F9AFB7}" sibTransId="{36178AC6-EFFD-4F89-862A-5A6B357DA952}"/>
    <dgm:cxn modelId="{DFC1668E-4450-4213-9DFE-6C198A3521E2}" type="presOf" srcId="{EF97114C-E216-44DB-BAA1-25D7CB5FD6E1}" destId="{E99E8C11-1917-4B23-A4C2-6C36480C2D0C}" srcOrd="0" destOrd="4" presId="urn:microsoft.com/office/officeart/2011/layout/TabList"/>
    <dgm:cxn modelId="{5591369D-C4BD-458F-A0E3-7F7ED8D40C5C}" srcId="{E7DA7F86-75B3-4B61-8AAF-0584CFF2E4C4}" destId="{3A0399BF-68FF-4A21-83A9-0DCEA46D2EF9}" srcOrd="5" destOrd="0" parTransId="{1206F273-5CB4-41D7-8B58-3982D17254CC}" sibTransId="{28293EF8-53C0-4C8E-8E39-EDADCC378B8D}"/>
    <dgm:cxn modelId="{3E68D3A0-F70D-436C-BE56-34A5CE771825}" srcId="{6E622E29-5F6B-4D1C-B9EF-8EB0D097B7B6}" destId="{7C16BB82-26D8-430C-9E9D-DE7C0038FDB0}" srcOrd="2" destOrd="0" parTransId="{B514C1B0-B7C0-4E94-9E33-E78A1D53F723}" sibTransId="{227E8C4D-9102-4EC8-B149-A36A0635195B}"/>
    <dgm:cxn modelId="{EAB9FBA5-0249-4B32-9F1D-3EF98F133881}" srcId="{7C16BB82-26D8-430C-9E9D-DE7C0038FDB0}" destId="{13DF2CC5-68DC-4082-9DE3-428013E2DFBB}" srcOrd="1" destOrd="0" parTransId="{E3DD846F-84A7-4AB6-85EE-3F8980B8A100}" sibTransId="{FE031146-E374-4695-BDFA-7BC924D8D6C9}"/>
    <dgm:cxn modelId="{ABF5C4A8-B01C-4FA0-BD39-8C80D11F1DF1}" srcId="{77CA8929-565F-44E8-B5AB-D180348B274D}" destId="{945B3125-BD64-4402-BA02-8FD20EEC907D}" srcOrd="2" destOrd="0" parTransId="{149A0317-1229-452B-8425-1EF2689F846B}" sibTransId="{DF226EC1-1CBA-46C2-9C3C-819A487D3E5F}"/>
    <dgm:cxn modelId="{FDEFE6A9-10CD-4580-BC97-E65E65FEFBB0}" type="presOf" srcId="{3A0399BF-68FF-4A21-83A9-0DCEA46D2EF9}" destId="{AC3155D3-DA16-4E4D-A80C-CA6EA0FF3BA7}" srcOrd="0" destOrd="4" presId="urn:microsoft.com/office/officeart/2011/layout/TabList"/>
    <dgm:cxn modelId="{56D57FAA-5856-455F-899A-9EAB5987300E}" srcId="{6E622E29-5F6B-4D1C-B9EF-8EB0D097B7B6}" destId="{E7DA7F86-75B3-4B61-8AAF-0584CFF2E4C4}" srcOrd="1" destOrd="0" parTransId="{CDD5ADE0-6DCA-4121-A12B-4C892CC72D2D}" sibTransId="{B31062B5-54A1-40E1-804A-4687C31E8A9F}"/>
    <dgm:cxn modelId="{667D80B9-5BAC-40DF-92C9-92B95294C12B}" type="presOf" srcId="{4CDE236A-4825-4013-80DB-6E513AC90231}" destId="{3FABE9F2-41DB-4573-9B00-ADBAA8201B5A}" srcOrd="0" destOrd="0" presId="urn:microsoft.com/office/officeart/2011/layout/TabList"/>
    <dgm:cxn modelId="{404A70BE-2210-4026-AE1C-D7CEE3661FAD}" srcId="{77CA8929-565F-44E8-B5AB-D180348B274D}" destId="{F1406D90-AD33-4551-B69F-94362BF3C871}" srcOrd="3" destOrd="0" parTransId="{949A12C7-8844-42A1-A2C7-85F624519AD5}" sibTransId="{7458B098-B0DA-4256-9BAC-746E62B7413F}"/>
    <dgm:cxn modelId="{69278AC4-F200-459A-82CB-E54EA62A37D7}" type="presOf" srcId="{E7DA7F86-75B3-4B61-8AAF-0584CFF2E4C4}" destId="{037134C0-8040-4F4F-8B74-BE719161F15B}" srcOrd="0" destOrd="0" presId="urn:microsoft.com/office/officeart/2011/layout/TabList"/>
    <dgm:cxn modelId="{B8CD6CC8-2B82-4D52-A4EC-87999AD384D2}" type="presOf" srcId="{13DF2CC5-68DC-4082-9DE3-428013E2DFBB}" destId="{E8636660-C91B-4826-81F9-B5FDB6A5D78E}" srcOrd="0" destOrd="0" presId="urn:microsoft.com/office/officeart/2011/layout/TabList"/>
    <dgm:cxn modelId="{6A4263D0-7EE6-46B2-985C-BDBA44799DCE}" srcId="{7C16BB82-26D8-430C-9E9D-DE7C0038FDB0}" destId="{49B11298-8287-49FF-9CE8-97930227BA01}" srcOrd="3" destOrd="0" parTransId="{CB6835D2-6FEA-446C-910B-28EEC13A2EB4}" sibTransId="{41D9528C-B160-4853-9823-ABAB2915CC0E}"/>
    <dgm:cxn modelId="{E6A641D2-D63A-4753-A4A5-ED272E9616F1}" type="presOf" srcId="{89D20C33-4245-4ADA-B72D-254541B9A7DC}" destId="{AC3155D3-DA16-4E4D-A80C-CA6EA0FF3BA7}" srcOrd="0" destOrd="2" presId="urn:microsoft.com/office/officeart/2011/layout/TabList"/>
    <dgm:cxn modelId="{9EF51BD5-95C6-4741-824E-BB59AA9F5731}" srcId="{7C16BB82-26D8-430C-9E9D-DE7C0038FDB0}" destId="{5E64C315-AE14-46E1-8775-2634A3E0E400}" srcOrd="2" destOrd="0" parTransId="{842CE220-EA7B-42FB-96C1-DC994409AD01}" sibTransId="{7E8B2227-0B8C-49B0-9155-7E78FE56CFF3}"/>
    <dgm:cxn modelId="{FE8EACD6-EAB3-42E8-9900-80D312A7207D}" srcId="{E7DA7F86-75B3-4B61-8AAF-0584CFF2E4C4}" destId="{89D20C33-4245-4ADA-B72D-254541B9A7DC}" srcOrd="3" destOrd="0" parTransId="{B1729F1C-A1C9-476E-A851-24D53800DC9C}" sibTransId="{9A24FEF1-2D2A-489A-B4E8-DFB950E02559}"/>
    <dgm:cxn modelId="{FA953BE2-2185-4440-BB21-09609FC5DB89}" type="presOf" srcId="{E5AB38FF-2F12-4B27-9970-6084704303FB}" destId="{AC3155D3-DA16-4E4D-A80C-CA6EA0FF3BA7}" srcOrd="0" destOrd="0" presId="urn:microsoft.com/office/officeart/2011/layout/TabList"/>
    <dgm:cxn modelId="{84B9CFEA-CC85-48CF-B54B-00279A3D0706}" type="presOf" srcId="{945B3125-BD64-4402-BA02-8FD20EEC907D}" destId="{E99E8C11-1917-4B23-A4C2-6C36480C2D0C}" srcOrd="0" destOrd="1" presId="urn:microsoft.com/office/officeart/2011/layout/TabList"/>
    <dgm:cxn modelId="{DFBBFAEF-11DC-4D81-9CA5-B1F8B21C086F}" srcId="{77CA8929-565F-44E8-B5AB-D180348B274D}" destId="{397AD392-4ACD-4364-878B-D8C8F1314370}" srcOrd="6" destOrd="0" parTransId="{1C90FBE8-337F-4DC7-B6F3-B48ED7FB17C8}" sibTransId="{9F20B750-B2EE-45DA-8C1D-8B15D34547C8}"/>
    <dgm:cxn modelId="{ECF61FF8-4167-4DFA-BD56-8D31DCE2E1B5}" srcId="{E7DA7F86-75B3-4B61-8AAF-0584CFF2E4C4}" destId="{1AF78F82-71F7-424A-A5BD-915F040C8494}" srcOrd="2" destOrd="0" parTransId="{CAFD51EE-46AE-4F1B-BF3F-9AA13F233BA9}" sibTransId="{35B7DC71-365C-42BA-947C-2ADEB35E2BD5}"/>
    <dgm:cxn modelId="{26C10DFB-7CB1-439C-935D-EDA162A643FB}" srcId="{77CA8929-565F-44E8-B5AB-D180348B274D}" destId="{EF97114C-E216-44DB-BAA1-25D7CB5FD6E1}" srcOrd="5" destOrd="0" parTransId="{5A809045-562C-466A-8D56-B593D4F5BBD1}" sibTransId="{2E2676BC-8378-440F-8C60-C22F50342BD5}"/>
    <dgm:cxn modelId="{924530FC-18A8-4D38-8433-67308BBE5CC4}" srcId="{E7DA7F86-75B3-4B61-8AAF-0584CFF2E4C4}" destId="{4CDE236A-4825-4013-80DB-6E513AC90231}" srcOrd="0" destOrd="0" parTransId="{3B7AD47B-0232-4EDC-96A7-996D44F27B7D}" sibTransId="{78D93F91-A12A-435C-A5BC-3609B433C367}"/>
    <dgm:cxn modelId="{3CD74C81-A134-4035-A278-7095100BB21E}" type="presParOf" srcId="{50D6D5A5-9CAD-4B3B-AC04-1971FD592AC5}" destId="{8C03EFC3-37B0-457B-958B-CE018F1FBFED}" srcOrd="0" destOrd="0" presId="urn:microsoft.com/office/officeart/2011/layout/TabList"/>
    <dgm:cxn modelId="{D1C66EDE-AC06-46B6-B512-C6DA2F56FC17}" type="presParOf" srcId="{8C03EFC3-37B0-457B-958B-CE018F1FBFED}" destId="{9C6EF693-E774-4634-952D-9DA07BBB32C9}" srcOrd="0" destOrd="0" presId="urn:microsoft.com/office/officeart/2011/layout/TabList"/>
    <dgm:cxn modelId="{35F71857-A4A1-41A3-9A53-E229B2D20393}" type="presParOf" srcId="{8C03EFC3-37B0-457B-958B-CE018F1FBFED}" destId="{329F9443-DDA7-4282-B32F-B8FE1CB295E1}" srcOrd="1" destOrd="0" presId="urn:microsoft.com/office/officeart/2011/layout/TabList"/>
    <dgm:cxn modelId="{3952C5C4-EC0A-436C-AA66-7B7C91956294}" type="presParOf" srcId="{8C03EFC3-37B0-457B-958B-CE018F1FBFED}" destId="{84C8237B-D151-48C8-A684-6291F6C35342}" srcOrd="2" destOrd="0" presId="urn:microsoft.com/office/officeart/2011/layout/TabList"/>
    <dgm:cxn modelId="{B1B5F924-5FA3-4EE4-870E-A3059181CC7A}" type="presParOf" srcId="{50D6D5A5-9CAD-4B3B-AC04-1971FD592AC5}" destId="{E99E8C11-1917-4B23-A4C2-6C36480C2D0C}" srcOrd="1" destOrd="0" presId="urn:microsoft.com/office/officeart/2011/layout/TabList"/>
    <dgm:cxn modelId="{909F8266-0E48-4987-A2B7-58594A51E5C5}" type="presParOf" srcId="{50D6D5A5-9CAD-4B3B-AC04-1971FD592AC5}" destId="{C9122081-8144-4628-A525-C27A7DD047AC}" srcOrd="2" destOrd="0" presId="urn:microsoft.com/office/officeart/2011/layout/TabList"/>
    <dgm:cxn modelId="{77B0A6A6-8371-459A-8F78-07A367799106}" type="presParOf" srcId="{50D6D5A5-9CAD-4B3B-AC04-1971FD592AC5}" destId="{03B68AAE-E1D5-4887-8A4E-6D023B1D7545}" srcOrd="3" destOrd="0" presId="urn:microsoft.com/office/officeart/2011/layout/TabList"/>
    <dgm:cxn modelId="{1A166B4E-3C7D-4AA9-8974-45F2CD784384}" type="presParOf" srcId="{03B68AAE-E1D5-4887-8A4E-6D023B1D7545}" destId="{3FABE9F2-41DB-4573-9B00-ADBAA8201B5A}" srcOrd="0" destOrd="0" presId="urn:microsoft.com/office/officeart/2011/layout/TabList"/>
    <dgm:cxn modelId="{D156F9C0-F2CF-4AAC-9B92-8AB904B3AFA8}" type="presParOf" srcId="{03B68AAE-E1D5-4887-8A4E-6D023B1D7545}" destId="{037134C0-8040-4F4F-8B74-BE719161F15B}" srcOrd="1" destOrd="0" presId="urn:microsoft.com/office/officeart/2011/layout/TabList"/>
    <dgm:cxn modelId="{379EFA4D-8D88-4F9A-9875-0D7DBC5DEB0F}" type="presParOf" srcId="{03B68AAE-E1D5-4887-8A4E-6D023B1D7545}" destId="{97DC2383-8C22-4E2B-9C54-404132A52400}" srcOrd="2" destOrd="0" presId="urn:microsoft.com/office/officeart/2011/layout/TabList"/>
    <dgm:cxn modelId="{4698985A-F1AE-4764-9FA3-ED8969AA4FB6}" type="presParOf" srcId="{50D6D5A5-9CAD-4B3B-AC04-1971FD592AC5}" destId="{AC3155D3-DA16-4E4D-A80C-CA6EA0FF3BA7}" srcOrd="4" destOrd="0" presId="urn:microsoft.com/office/officeart/2011/layout/TabList"/>
    <dgm:cxn modelId="{66738907-E35C-40A6-9F73-716AF07A22BD}" type="presParOf" srcId="{50D6D5A5-9CAD-4B3B-AC04-1971FD592AC5}" destId="{02681B68-DF9B-4418-BCF1-7F82B974565E}" srcOrd="5" destOrd="0" presId="urn:microsoft.com/office/officeart/2011/layout/TabList"/>
    <dgm:cxn modelId="{E174E6C0-5D23-46F6-AB7C-895C0449C9BC}" type="presParOf" srcId="{50D6D5A5-9CAD-4B3B-AC04-1971FD592AC5}" destId="{8E09D982-341D-414C-AA3F-5767A283726A}" srcOrd="6" destOrd="0" presId="urn:microsoft.com/office/officeart/2011/layout/TabList"/>
    <dgm:cxn modelId="{696DFA43-41F8-4ED7-8198-D2E363AC96F8}" type="presParOf" srcId="{8E09D982-341D-414C-AA3F-5767A283726A}" destId="{1D370D74-A045-4A4B-9AB1-2788BBA3D851}" srcOrd="0" destOrd="0" presId="urn:microsoft.com/office/officeart/2011/layout/TabList"/>
    <dgm:cxn modelId="{413902E2-BCC1-4744-9EA5-31AFB73775B4}" type="presParOf" srcId="{8E09D982-341D-414C-AA3F-5767A283726A}" destId="{2A1EB3F5-76B6-4A5C-B91D-E9F8AD329B75}" srcOrd="1" destOrd="0" presId="urn:microsoft.com/office/officeart/2011/layout/TabList"/>
    <dgm:cxn modelId="{24C88CED-7E57-4502-947D-900C0C14BF30}" type="presParOf" srcId="{8E09D982-341D-414C-AA3F-5767A283726A}" destId="{1D04C019-0AB5-4368-8104-753BAE29B0EF}" srcOrd="2" destOrd="0" presId="urn:microsoft.com/office/officeart/2011/layout/TabList"/>
    <dgm:cxn modelId="{775E28DB-5516-4B1D-9248-506269A50B21}" type="presParOf" srcId="{50D6D5A5-9CAD-4B3B-AC04-1971FD592AC5}" destId="{E8636660-C91B-4826-81F9-B5FDB6A5D78E}"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4C019-0AB5-4368-8104-753BAE29B0EF}">
      <dsp:nvSpPr>
        <dsp:cNvPr id="0" name=""/>
        <dsp:cNvSpPr/>
      </dsp:nvSpPr>
      <dsp:spPr>
        <a:xfrm>
          <a:off x="0" y="4474178"/>
          <a:ext cx="5731727" cy="0"/>
        </a:xfrm>
        <a:prstGeom prst="line">
          <a:avLst/>
        </a:pr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DC2383-8C22-4E2B-9C54-404132A52400}">
      <dsp:nvSpPr>
        <dsp:cNvPr id="0" name=""/>
        <dsp:cNvSpPr/>
      </dsp:nvSpPr>
      <dsp:spPr>
        <a:xfrm>
          <a:off x="0" y="2541905"/>
          <a:ext cx="5731727" cy="0"/>
        </a:xfrm>
        <a:prstGeom prst="line">
          <a:avLst/>
        </a:pr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C8237B-D151-48C8-A684-6291F6C35342}">
      <dsp:nvSpPr>
        <dsp:cNvPr id="0" name=""/>
        <dsp:cNvSpPr/>
      </dsp:nvSpPr>
      <dsp:spPr>
        <a:xfrm>
          <a:off x="0" y="505334"/>
          <a:ext cx="5731727" cy="0"/>
        </a:xfrm>
        <a:prstGeom prst="line">
          <a:avLst/>
        </a:pr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6EF693-E774-4634-952D-9DA07BBB32C9}">
      <dsp:nvSpPr>
        <dsp:cNvPr id="0" name=""/>
        <dsp:cNvSpPr/>
      </dsp:nvSpPr>
      <dsp:spPr>
        <a:xfrm>
          <a:off x="1490249" y="651"/>
          <a:ext cx="4241477" cy="535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altLang="zh-CN" sz="1800" kern="1200" dirty="0">
              <a:latin typeface="微软雅黑" panose="020B0503020204020204" pitchFamily="34" charset="-122"/>
              <a:ea typeface="微软雅黑" panose="020B0503020204020204" pitchFamily="34" charset="-122"/>
            </a:rPr>
            <a:t>SAP HANA </a:t>
          </a:r>
          <a:r>
            <a:rPr lang="zh-CN" altLang="en-US" sz="1800" kern="1200" dirty="0">
              <a:latin typeface="微软雅黑" panose="020B0503020204020204" pitchFamily="34" charset="-122"/>
              <a:ea typeface="微软雅黑" panose="020B0503020204020204" pitchFamily="34" charset="-122"/>
            </a:rPr>
            <a:t>内存数据库核心技术介绍</a:t>
          </a:r>
          <a:endParaRPr lang="en-US" altLang="zh-CN" sz="1800" kern="1200" dirty="0">
            <a:latin typeface="微软雅黑" panose="020B0503020204020204" pitchFamily="34" charset="-122"/>
            <a:ea typeface="微软雅黑" panose="020B0503020204020204" pitchFamily="34" charset="-122"/>
          </a:endParaRPr>
        </a:p>
      </dsp:txBody>
      <dsp:txXfrm>
        <a:off x="1490249" y="651"/>
        <a:ext cx="4241477" cy="535287"/>
      </dsp:txXfrm>
    </dsp:sp>
    <dsp:sp modelId="{329F9443-DDA7-4282-B32F-B8FE1CB295E1}">
      <dsp:nvSpPr>
        <dsp:cNvPr id="0" name=""/>
        <dsp:cNvSpPr/>
      </dsp:nvSpPr>
      <dsp:spPr>
        <a:xfrm>
          <a:off x="0" y="31255"/>
          <a:ext cx="1490249" cy="474079"/>
        </a:xfrm>
        <a:prstGeom prst="round2SameRect">
          <a:avLst>
            <a:gd name="adj1" fmla="val 16670"/>
            <a:gd name="adj2" fmla="val 0"/>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核心技术</a:t>
          </a:r>
          <a:endParaRPr lang="en-US" altLang="zh-CN" sz="1800" kern="1200" dirty="0">
            <a:latin typeface="微软雅黑" panose="020B0503020204020204" pitchFamily="34" charset="-122"/>
            <a:ea typeface="微软雅黑" panose="020B0503020204020204" pitchFamily="34" charset="-122"/>
          </a:endParaRPr>
        </a:p>
      </dsp:txBody>
      <dsp:txXfrm>
        <a:off x="23147" y="54402"/>
        <a:ext cx="1443955" cy="450932"/>
      </dsp:txXfrm>
    </dsp:sp>
    <dsp:sp modelId="{E99E8C11-1917-4B23-A4C2-6C36480C2D0C}">
      <dsp:nvSpPr>
        <dsp:cNvPr id="0" name=""/>
        <dsp:cNvSpPr/>
      </dsp:nvSpPr>
      <dsp:spPr>
        <a:xfrm>
          <a:off x="0" y="535938"/>
          <a:ext cx="5731727" cy="1454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内存计算技术</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列式与数据压缩</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并行查询与数据分布</a:t>
          </a:r>
          <a:endParaRPr lang="en-US" altLang="zh-CN" sz="12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纵向和水平架构扩展</a:t>
          </a:r>
          <a:endParaRPr lang="en-US" altLang="zh-CN" sz="12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高可用性及容灾备份</a:t>
          </a:r>
          <a:endParaRPr lang="en-US" altLang="zh-CN" sz="14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a:p>
          <a:pPr marL="1828800" lvl="1" indent="-171450" algn="l" defTabSz="533400">
            <a:lnSpc>
              <a:spcPct val="100000"/>
            </a:lnSpc>
            <a:spcBef>
              <a:spcPct val="0"/>
            </a:spcBef>
            <a:spcAft>
              <a:spcPts val="0"/>
            </a:spcAft>
            <a:buClr>
              <a:schemeClr val="accent1"/>
            </a:buClr>
            <a:buFont typeface="Wingdings" panose="05000000000000000000" pitchFamily="2" charset="2"/>
            <a:buChar char="§"/>
          </a:pPr>
          <a:endParaRPr lang="en-US" altLang="zh-CN" sz="1200" kern="1200" dirty="0">
            <a:latin typeface="微软雅黑" panose="020B0503020204020204" pitchFamily="34" charset="-122"/>
            <a:ea typeface="微软雅黑" panose="020B0503020204020204" pitchFamily="34" charset="-122"/>
          </a:endParaRPr>
        </a:p>
      </dsp:txBody>
      <dsp:txXfrm>
        <a:off x="0" y="535938"/>
        <a:ext cx="5731727" cy="1454285"/>
      </dsp:txXfrm>
    </dsp:sp>
    <dsp:sp modelId="{3FABE9F2-41DB-4573-9B00-ADBAA8201B5A}">
      <dsp:nvSpPr>
        <dsp:cNvPr id="0" name=""/>
        <dsp:cNvSpPr/>
      </dsp:nvSpPr>
      <dsp:spPr>
        <a:xfrm>
          <a:off x="1490249" y="2013927"/>
          <a:ext cx="4241477" cy="58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altLang="zh-CN" sz="1800" kern="1200" dirty="0">
              <a:latin typeface="微软雅黑" panose="020B0503020204020204" pitchFamily="34" charset="-122"/>
              <a:ea typeface="微软雅黑" panose="020B0503020204020204" pitchFamily="34" charset="-122"/>
            </a:rPr>
            <a:t>SAP HANA </a:t>
          </a:r>
          <a:r>
            <a:rPr lang="zh-CN" altLang="en-US" sz="1800" kern="1200" dirty="0">
              <a:latin typeface="微软雅黑" panose="020B0503020204020204" pitchFamily="34" charset="-122"/>
              <a:ea typeface="微软雅黑" panose="020B0503020204020204" pitchFamily="34" charset="-122"/>
            </a:rPr>
            <a:t>一体化数据应用平台</a:t>
          </a:r>
          <a:endParaRPr lang="en-US" altLang="zh-CN" sz="1800" kern="1200" dirty="0">
            <a:latin typeface="微软雅黑" panose="020B0503020204020204" pitchFamily="34" charset="-122"/>
            <a:ea typeface="微软雅黑" panose="020B0503020204020204" pitchFamily="34" charset="-122"/>
          </a:endParaRPr>
        </a:p>
      </dsp:txBody>
      <dsp:txXfrm>
        <a:off x="1490249" y="2013927"/>
        <a:ext cx="4241477" cy="581875"/>
      </dsp:txXfrm>
    </dsp:sp>
    <dsp:sp modelId="{037134C0-8040-4F4F-8B74-BE719161F15B}">
      <dsp:nvSpPr>
        <dsp:cNvPr id="0" name=""/>
        <dsp:cNvSpPr/>
      </dsp:nvSpPr>
      <dsp:spPr>
        <a:xfrm>
          <a:off x="0" y="2067825"/>
          <a:ext cx="1490249" cy="474079"/>
        </a:xfrm>
        <a:prstGeom prst="round2SameRect">
          <a:avLst>
            <a:gd name="adj1" fmla="val 16670"/>
            <a:gd name="adj2" fmla="val 0"/>
          </a:avLst>
        </a:prstGeom>
        <a:solidFill>
          <a:schemeClr val="tx2">
            <a:lumMod val="75000"/>
          </a:schemeClr>
        </a:solidFill>
        <a:ln w="19050" cap="flat" cmpd="sng" algn="ctr">
          <a:solidFill>
            <a:schemeClr val="accent4">
              <a:hueOff val="-2337494"/>
              <a:satOff val="13206"/>
              <a:lumOff val="14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体系架构</a:t>
          </a:r>
          <a:endParaRPr lang="en-US" altLang="zh-CN" sz="1800" kern="1200" dirty="0">
            <a:latin typeface="微软雅黑" panose="020B0503020204020204" pitchFamily="34" charset="-122"/>
            <a:ea typeface="微软雅黑" panose="020B0503020204020204" pitchFamily="34" charset="-122"/>
          </a:endParaRPr>
        </a:p>
      </dsp:txBody>
      <dsp:txXfrm>
        <a:off x="23147" y="2090972"/>
        <a:ext cx="1443955" cy="450932"/>
      </dsp:txXfrm>
    </dsp:sp>
    <dsp:sp modelId="{AC3155D3-DA16-4E4D-A80C-CA6EA0FF3BA7}">
      <dsp:nvSpPr>
        <dsp:cNvPr id="0" name=""/>
        <dsp:cNvSpPr/>
      </dsp:nvSpPr>
      <dsp:spPr>
        <a:xfrm>
          <a:off x="0" y="2595803"/>
          <a:ext cx="5731727" cy="1328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应用开发服务</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集成质量服务</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数据处理服务</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开源融合平台</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灵活部署架构</a:t>
          </a:r>
          <a:endParaRPr lang="en-US" altLang="zh-CN" sz="1400" kern="1200" dirty="0">
            <a:latin typeface="微软雅黑" panose="020B0503020204020204" pitchFamily="34" charset="-122"/>
            <a:ea typeface="微软雅黑" panose="020B0503020204020204" pitchFamily="34" charset="-122"/>
          </a:endParaRPr>
        </a:p>
      </dsp:txBody>
      <dsp:txXfrm>
        <a:off x="0" y="2595803"/>
        <a:ext cx="5731727" cy="1328094"/>
      </dsp:txXfrm>
    </dsp:sp>
    <dsp:sp modelId="{1D370D74-A045-4A4B-9AB1-2788BBA3D851}">
      <dsp:nvSpPr>
        <dsp:cNvPr id="0" name=""/>
        <dsp:cNvSpPr/>
      </dsp:nvSpPr>
      <dsp:spPr>
        <a:xfrm>
          <a:off x="1490249" y="3947601"/>
          <a:ext cx="4241477" cy="57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altLang="zh-CN" sz="1800" kern="1200" dirty="0">
              <a:latin typeface="微软雅黑" panose="020B0503020204020204" pitchFamily="34" charset="-122"/>
              <a:ea typeface="微软雅黑" panose="020B0503020204020204" pitchFamily="34" charset="-122"/>
            </a:rPr>
            <a:t>SAP HANA </a:t>
          </a:r>
          <a:r>
            <a:rPr lang="zh-CN" altLang="en-US" sz="1800" kern="1200" dirty="0">
              <a:latin typeface="微软雅黑" panose="020B0503020204020204" pitchFamily="34" charset="-122"/>
              <a:ea typeface="微软雅黑" panose="020B0503020204020204" pitchFamily="34" charset="-122"/>
            </a:rPr>
            <a:t>应用场景及案例</a:t>
          </a:r>
          <a:endParaRPr lang="en-US" altLang="zh-CN" sz="1800" kern="1200" dirty="0">
            <a:latin typeface="微软雅黑" panose="020B0503020204020204" pitchFamily="34" charset="-122"/>
            <a:ea typeface="微软雅黑" panose="020B0503020204020204" pitchFamily="34" charset="-122"/>
          </a:endParaRPr>
        </a:p>
      </dsp:txBody>
      <dsp:txXfrm>
        <a:off x="1490249" y="3947601"/>
        <a:ext cx="4241477" cy="579073"/>
      </dsp:txXfrm>
    </dsp:sp>
    <dsp:sp modelId="{2A1EB3F5-76B6-4A5C-B91D-E9F8AD329B75}">
      <dsp:nvSpPr>
        <dsp:cNvPr id="0" name=""/>
        <dsp:cNvSpPr/>
      </dsp:nvSpPr>
      <dsp:spPr>
        <a:xfrm>
          <a:off x="0" y="4000099"/>
          <a:ext cx="1490249" cy="474079"/>
        </a:xfrm>
        <a:prstGeom prst="round2SameRect">
          <a:avLst>
            <a:gd name="adj1" fmla="val 16670"/>
            <a:gd name="adj2" fmla="val 0"/>
          </a:avLst>
        </a:prstGeom>
        <a:solidFill>
          <a:schemeClr val="tx2">
            <a:lumMod val="75000"/>
          </a:schemeClr>
        </a:solidFill>
        <a:ln w="19050" cap="flat" cmpd="sng" algn="ctr">
          <a:solidFill>
            <a:schemeClr val="accent4">
              <a:hueOff val="-4674988"/>
              <a:satOff val="26412"/>
              <a:lumOff val="294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应用场景</a:t>
          </a:r>
          <a:endParaRPr lang="en-US" altLang="zh-CN" sz="1800" kern="1200" dirty="0">
            <a:latin typeface="微软雅黑" panose="020B0503020204020204" pitchFamily="34" charset="-122"/>
            <a:ea typeface="微软雅黑" panose="020B0503020204020204" pitchFamily="34" charset="-122"/>
          </a:endParaRPr>
        </a:p>
      </dsp:txBody>
      <dsp:txXfrm>
        <a:off x="23147" y="4023246"/>
        <a:ext cx="1443955" cy="450932"/>
      </dsp:txXfrm>
    </dsp:sp>
    <dsp:sp modelId="{E8636660-C91B-4826-81F9-B5FDB6A5D78E}">
      <dsp:nvSpPr>
        <dsp:cNvPr id="0" name=""/>
        <dsp:cNvSpPr/>
      </dsp:nvSpPr>
      <dsp:spPr>
        <a:xfrm>
          <a:off x="0" y="4526675"/>
          <a:ext cx="5731727" cy="948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en-US" altLang="zh-CN" sz="1400" kern="1200" dirty="0">
              <a:latin typeface="微软雅黑" panose="020B0503020204020204" pitchFamily="34" charset="-122"/>
              <a:ea typeface="微软雅黑" panose="020B0503020204020204" pitchFamily="34" charset="-122"/>
            </a:rPr>
            <a:t>SAP HANA </a:t>
          </a:r>
          <a:r>
            <a:rPr lang="zh-CN" altLang="en-US" sz="1400" kern="1200" dirty="0">
              <a:latin typeface="微软雅黑" panose="020B0503020204020204" pitchFamily="34" charset="-122"/>
              <a:ea typeface="微软雅黑" panose="020B0503020204020204" pitchFamily="34" charset="-122"/>
            </a:rPr>
            <a:t>典型应用场景</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en-US" altLang="zh-CN" sz="1400" kern="1200" dirty="0">
              <a:latin typeface="微软雅黑" panose="020B0503020204020204" pitchFamily="34" charset="-122"/>
              <a:ea typeface="微软雅黑" panose="020B0503020204020204" pitchFamily="34" charset="-122"/>
            </a:rPr>
            <a:t>SAP HANA </a:t>
          </a:r>
          <a:r>
            <a:rPr lang="zh-CN" altLang="en-US" sz="1400" kern="1200" dirty="0">
              <a:latin typeface="微软雅黑" panose="020B0503020204020204" pitchFamily="34" charset="-122"/>
              <a:ea typeface="微软雅黑" panose="020B0503020204020204" pitchFamily="34" charset="-122"/>
            </a:rPr>
            <a:t>典型应用案例</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en-US" altLang="zh-CN" sz="1400" kern="1200" dirty="0">
              <a:latin typeface="微软雅黑" panose="020B0503020204020204" pitchFamily="34" charset="-122"/>
              <a:ea typeface="微软雅黑" panose="020B0503020204020204" pitchFamily="34" charset="-122"/>
            </a:rPr>
            <a:t>SAP</a:t>
          </a:r>
          <a:r>
            <a:rPr lang="zh-CN" altLang="en-US" sz="1400" kern="1200" dirty="0">
              <a:latin typeface="微软雅黑" panose="020B0503020204020204" pitchFamily="34" charset="-122"/>
              <a:ea typeface="微软雅黑" panose="020B0503020204020204" pitchFamily="34" charset="-122"/>
            </a:rPr>
            <a:t>大数据分析体系总结</a:t>
          </a:r>
          <a:endParaRPr lang="en-US" altLang="zh-CN" sz="1400" kern="1200" dirty="0">
            <a:latin typeface="微软雅黑" panose="020B0503020204020204" pitchFamily="34" charset="-122"/>
            <a:ea typeface="微软雅黑" panose="020B0503020204020204" pitchFamily="34" charset="-122"/>
          </a:endParaRPr>
        </a:p>
      </dsp:txBody>
      <dsp:txXfrm>
        <a:off x="0" y="4526675"/>
        <a:ext cx="5731727" cy="9483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4C019-0AB5-4368-8104-753BAE29B0EF}">
      <dsp:nvSpPr>
        <dsp:cNvPr id="0" name=""/>
        <dsp:cNvSpPr/>
      </dsp:nvSpPr>
      <dsp:spPr>
        <a:xfrm>
          <a:off x="0" y="4474178"/>
          <a:ext cx="5731727" cy="0"/>
        </a:xfrm>
        <a:prstGeom prst="line">
          <a:avLst/>
        </a:pr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DC2383-8C22-4E2B-9C54-404132A52400}">
      <dsp:nvSpPr>
        <dsp:cNvPr id="0" name=""/>
        <dsp:cNvSpPr/>
      </dsp:nvSpPr>
      <dsp:spPr>
        <a:xfrm>
          <a:off x="0" y="2541905"/>
          <a:ext cx="5731727" cy="0"/>
        </a:xfrm>
        <a:prstGeom prst="line">
          <a:avLst/>
        </a:pr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C8237B-D151-48C8-A684-6291F6C35342}">
      <dsp:nvSpPr>
        <dsp:cNvPr id="0" name=""/>
        <dsp:cNvSpPr/>
      </dsp:nvSpPr>
      <dsp:spPr>
        <a:xfrm>
          <a:off x="0" y="505334"/>
          <a:ext cx="5731727" cy="0"/>
        </a:xfrm>
        <a:prstGeom prst="line">
          <a:avLst/>
        </a:pr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6EF693-E774-4634-952D-9DA07BBB32C9}">
      <dsp:nvSpPr>
        <dsp:cNvPr id="0" name=""/>
        <dsp:cNvSpPr/>
      </dsp:nvSpPr>
      <dsp:spPr>
        <a:xfrm>
          <a:off x="1490249" y="651"/>
          <a:ext cx="4241477" cy="535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altLang="zh-CN" sz="1800" kern="1200" dirty="0">
              <a:latin typeface="微软雅黑" panose="020B0503020204020204" pitchFamily="34" charset="-122"/>
              <a:ea typeface="微软雅黑" panose="020B0503020204020204" pitchFamily="34" charset="-122"/>
            </a:rPr>
            <a:t>SAP HANA </a:t>
          </a:r>
          <a:r>
            <a:rPr lang="zh-CN" altLang="en-US" sz="1800" kern="1200" dirty="0">
              <a:latin typeface="微软雅黑" panose="020B0503020204020204" pitchFamily="34" charset="-122"/>
              <a:ea typeface="微软雅黑" panose="020B0503020204020204" pitchFamily="34" charset="-122"/>
            </a:rPr>
            <a:t>内存数据库核心技术介绍</a:t>
          </a:r>
          <a:endParaRPr lang="en-US" altLang="zh-CN" sz="1800" kern="1200" dirty="0">
            <a:latin typeface="微软雅黑" panose="020B0503020204020204" pitchFamily="34" charset="-122"/>
            <a:ea typeface="微软雅黑" panose="020B0503020204020204" pitchFamily="34" charset="-122"/>
          </a:endParaRPr>
        </a:p>
      </dsp:txBody>
      <dsp:txXfrm>
        <a:off x="1490249" y="651"/>
        <a:ext cx="4241477" cy="535287"/>
      </dsp:txXfrm>
    </dsp:sp>
    <dsp:sp modelId="{329F9443-DDA7-4282-B32F-B8FE1CB295E1}">
      <dsp:nvSpPr>
        <dsp:cNvPr id="0" name=""/>
        <dsp:cNvSpPr/>
      </dsp:nvSpPr>
      <dsp:spPr>
        <a:xfrm>
          <a:off x="0" y="31255"/>
          <a:ext cx="1490249" cy="474079"/>
        </a:xfrm>
        <a:prstGeom prst="round2SameRect">
          <a:avLst>
            <a:gd name="adj1" fmla="val 16670"/>
            <a:gd name="adj2" fmla="val 0"/>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核心技术</a:t>
          </a:r>
          <a:endParaRPr lang="en-US" altLang="zh-CN" sz="1800" kern="1200" dirty="0">
            <a:latin typeface="微软雅黑" panose="020B0503020204020204" pitchFamily="34" charset="-122"/>
            <a:ea typeface="微软雅黑" panose="020B0503020204020204" pitchFamily="34" charset="-122"/>
          </a:endParaRPr>
        </a:p>
      </dsp:txBody>
      <dsp:txXfrm>
        <a:off x="23147" y="54402"/>
        <a:ext cx="1443955" cy="450932"/>
      </dsp:txXfrm>
    </dsp:sp>
    <dsp:sp modelId="{E99E8C11-1917-4B23-A4C2-6C36480C2D0C}">
      <dsp:nvSpPr>
        <dsp:cNvPr id="0" name=""/>
        <dsp:cNvSpPr/>
      </dsp:nvSpPr>
      <dsp:spPr>
        <a:xfrm>
          <a:off x="0" y="535938"/>
          <a:ext cx="5731727" cy="1454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内存计算技术</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列式与数据压缩</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并行查询与数据分布</a:t>
          </a:r>
          <a:endParaRPr lang="en-US" altLang="zh-CN" sz="12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纵向和水平架构扩展</a:t>
          </a:r>
          <a:endParaRPr lang="en-US" altLang="zh-CN" sz="12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高可用性及容灾备份</a:t>
          </a:r>
          <a:endParaRPr lang="en-US" altLang="zh-CN" sz="14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a:p>
          <a:pPr marL="1828800" lvl="1" indent="-171450" algn="l" defTabSz="533400">
            <a:lnSpc>
              <a:spcPct val="100000"/>
            </a:lnSpc>
            <a:spcBef>
              <a:spcPct val="0"/>
            </a:spcBef>
            <a:spcAft>
              <a:spcPts val="0"/>
            </a:spcAft>
            <a:buClr>
              <a:schemeClr val="accent1"/>
            </a:buClr>
            <a:buFont typeface="Wingdings" panose="05000000000000000000" pitchFamily="2" charset="2"/>
            <a:buChar char="§"/>
          </a:pPr>
          <a:endParaRPr lang="en-US" altLang="zh-CN" sz="1200" kern="1200" dirty="0">
            <a:latin typeface="微软雅黑" panose="020B0503020204020204" pitchFamily="34" charset="-122"/>
            <a:ea typeface="微软雅黑" panose="020B0503020204020204" pitchFamily="34" charset="-122"/>
          </a:endParaRPr>
        </a:p>
      </dsp:txBody>
      <dsp:txXfrm>
        <a:off x="0" y="535938"/>
        <a:ext cx="5731727" cy="1454285"/>
      </dsp:txXfrm>
    </dsp:sp>
    <dsp:sp modelId="{3FABE9F2-41DB-4573-9B00-ADBAA8201B5A}">
      <dsp:nvSpPr>
        <dsp:cNvPr id="0" name=""/>
        <dsp:cNvSpPr/>
      </dsp:nvSpPr>
      <dsp:spPr>
        <a:xfrm>
          <a:off x="1490249" y="2013927"/>
          <a:ext cx="4241477" cy="58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altLang="zh-CN" sz="1800" kern="1200" dirty="0">
              <a:latin typeface="微软雅黑" panose="020B0503020204020204" pitchFamily="34" charset="-122"/>
              <a:ea typeface="微软雅黑" panose="020B0503020204020204" pitchFamily="34" charset="-122"/>
            </a:rPr>
            <a:t>SAP HANA </a:t>
          </a:r>
          <a:r>
            <a:rPr lang="zh-CN" altLang="en-US" sz="1800" kern="1200" dirty="0">
              <a:latin typeface="微软雅黑" panose="020B0503020204020204" pitchFamily="34" charset="-122"/>
              <a:ea typeface="微软雅黑" panose="020B0503020204020204" pitchFamily="34" charset="-122"/>
            </a:rPr>
            <a:t>一体化数据应用平台</a:t>
          </a:r>
          <a:endParaRPr lang="en-US" altLang="zh-CN" sz="1800" kern="1200" dirty="0">
            <a:latin typeface="微软雅黑" panose="020B0503020204020204" pitchFamily="34" charset="-122"/>
            <a:ea typeface="微软雅黑" panose="020B0503020204020204" pitchFamily="34" charset="-122"/>
          </a:endParaRPr>
        </a:p>
      </dsp:txBody>
      <dsp:txXfrm>
        <a:off x="1490249" y="2013927"/>
        <a:ext cx="4241477" cy="581875"/>
      </dsp:txXfrm>
    </dsp:sp>
    <dsp:sp modelId="{037134C0-8040-4F4F-8B74-BE719161F15B}">
      <dsp:nvSpPr>
        <dsp:cNvPr id="0" name=""/>
        <dsp:cNvSpPr/>
      </dsp:nvSpPr>
      <dsp:spPr>
        <a:xfrm>
          <a:off x="0" y="2067825"/>
          <a:ext cx="1490249" cy="474079"/>
        </a:xfrm>
        <a:prstGeom prst="round2SameRect">
          <a:avLst>
            <a:gd name="adj1" fmla="val 16670"/>
            <a:gd name="adj2" fmla="val 0"/>
          </a:avLst>
        </a:prstGeom>
        <a:solidFill>
          <a:schemeClr val="tx2">
            <a:lumMod val="75000"/>
          </a:schemeClr>
        </a:solidFill>
        <a:ln w="19050" cap="flat" cmpd="sng" algn="ctr">
          <a:solidFill>
            <a:schemeClr val="accent4">
              <a:hueOff val="-2337494"/>
              <a:satOff val="13206"/>
              <a:lumOff val="14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体系架构</a:t>
          </a:r>
          <a:endParaRPr lang="en-US" altLang="zh-CN" sz="1800" kern="1200" dirty="0">
            <a:latin typeface="微软雅黑" panose="020B0503020204020204" pitchFamily="34" charset="-122"/>
            <a:ea typeface="微软雅黑" panose="020B0503020204020204" pitchFamily="34" charset="-122"/>
          </a:endParaRPr>
        </a:p>
      </dsp:txBody>
      <dsp:txXfrm>
        <a:off x="23147" y="2090972"/>
        <a:ext cx="1443955" cy="450932"/>
      </dsp:txXfrm>
    </dsp:sp>
    <dsp:sp modelId="{AC3155D3-DA16-4E4D-A80C-CA6EA0FF3BA7}">
      <dsp:nvSpPr>
        <dsp:cNvPr id="0" name=""/>
        <dsp:cNvSpPr/>
      </dsp:nvSpPr>
      <dsp:spPr>
        <a:xfrm>
          <a:off x="0" y="2595803"/>
          <a:ext cx="5731727" cy="1328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应用开发服务</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集成质量服务</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数据处理服务</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开源融合平台</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灵活部署架构</a:t>
          </a:r>
          <a:endParaRPr lang="en-US" altLang="zh-CN" sz="1400" kern="1200" dirty="0">
            <a:latin typeface="微软雅黑" panose="020B0503020204020204" pitchFamily="34" charset="-122"/>
            <a:ea typeface="微软雅黑" panose="020B0503020204020204" pitchFamily="34" charset="-122"/>
          </a:endParaRPr>
        </a:p>
      </dsp:txBody>
      <dsp:txXfrm>
        <a:off x="0" y="2595803"/>
        <a:ext cx="5731727" cy="1328094"/>
      </dsp:txXfrm>
    </dsp:sp>
    <dsp:sp modelId="{1D370D74-A045-4A4B-9AB1-2788BBA3D851}">
      <dsp:nvSpPr>
        <dsp:cNvPr id="0" name=""/>
        <dsp:cNvSpPr/>
      </dsp:nvSpPr>
      <dsp:spPr>
        <a:xfrm>
          <a:off x="1490249" y="3947601"/>
          <a:ext cx="4241477" cy="57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altLang="zh-CN" sz="1800" kern="1200" dirty="0">
              <a:latin typeface="微软雅黑" panose="020B0503020204020204" pitchFamily="34" charset="-122"/>
              <a:ea typeface="微软雅黑" panose="020B0503020204020204" pitchFamily="34" charset="-122"/>
            </a:rPr>
            <a:t>SAP HANA </a:t>
          </a:r>
          <a:r>
            <a:rPr lang="zh-CN" altLang="en-US" sz="1800" kern="1200" dirty="0">
              <a:latin typeface="微软雅黑" panose="020B0503020204020204" pitchFamily="34" charset="-122"/>
              <a:ea typeface="微软雅黑" panose="020B0503020204020204" pitchFamily="34" charset="-122"/>
            </a:rPr>
            <a:t>应用场景及案例</a:t>
          </a:r>
          <a:endParaRPr lang="en-US" altLang="zh-CN" sz="1800" kern="1200" dirty="0">
            <a:latin typeface="微软雅黑" panose="020B0503020204020204" pitchFamily="34" charset="-122"/>
            <a:ea typeface="微软雅黑" panose="020B0503020204020204" pitchFamily="34" charset="-122"/>
          </a:endParaRPr>
        </a:p>
      </dsp:txBody>
      <dsp:txXfrm>
        <a:off x="1490249" y="3947601"/>
        <a:ext cx="4241477" cy="579073"/>
      </dsp:txXfrm>
    </dsp:sp>
    <dsp:sp modelId="{2A1EB3F5-76B6-4A5C-B91D-E9F8AD329B75}">
      <dsp:nvSpPr>
        <dsp:cNvPr id="0" name=""/>
        <dsp:cNvSpPr/>
      </dsp:nvSpPr>
      <dsp:spPr>
        <a:xfrm>
          <a:off x="0" y="4000099"/>
          <a:ext cx="1490249" cy="474079"/>
        </a:xfrm>
        <a:prstGeom prst="round2SameRect">
          <a:avLst>
            <a:gd name="adj1" fmla="val 16670"/>
            <a:gd name="adj2" fmla="val 0"/>
          </a:avLst>
        </a:prstGeom>
        <a:solidFill>
          <a:schemeClr val="tx2">
            <a:lumMod val="75000"/>
          </a:schemeClr>
        </a:solidFill>
        <a:ln w="19050" cap="flat" cmpd="sng" algn="ctr">
          <a:solidFill>
            <a:schemeClr val="accent4">
              <a:hueOff val="-4674988"/>
              <a:satOff val="26412"/>
              <a:lumOff val="294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应用场景</a:t>
          </a:r>
          <a:endParaRPr lang="en-US" altLang="zh-CN" sz="1800" kern="1200" dirty="0">
            <a:latin typeface="微软雅黑" panose="020B0503020204020204" pitchFamily="34" charset="-122"/>
            <a:ea typeface="微软雅黑" panose="020B0503020204020204" pitchFamily="34" charset="-122"/>
          </a:endParaRPr>
        </a:p>
      </dsp:txBody>
      <dsp:txXfrm>
        <a:off x="23147" y="4023246"/>
        <a:ext cx="1443955" cy="450932"/>
      </dsp:txXfrm>
    </dsp:sp>
    <dsp:sp modelId="{E8636660-C91B-4826-81F9-B5FDB6A5D78E}">
      <dsp:nvSpPr>
        <dsp:cNvPr id="0" name=""/>
        <dsp:cNvSpPr/>
      </dsp:nvSpPr>
      <dsp:spPr>
        <a:xfrm>
          <a:off x="0" y="4526675"/>
          <a:ext cx="5731727" cy="948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en-US" altLang="zh-CN" sz="1400" kern="1200" dirty="0">
              <a:latin typeface="微软雅黑" panose="020B0503020204020204" pitchFamily="34" charset="-122"/>
              <a:ea typeface="微软雅黑" panose="020B0503020204020204" pitchFamily="34" charset="-122"/>
            </a:rPr>
            <a:t>SAP HANA </a:t>
          </a:r>
          <a:r>
            <a:rPr lang="zh-CN" altLang="en-US" sz="1400" kern="1200" dirty="0">
              <a:latin typeface="微软雅黑" panose="020B0503020204020204" pitchFamily="34" charset="-122"/>
              <a:ea typeface="微软雅黑" panose="020B0503020204020204" pitchFamily="34" charset="-122"/>
            </a:rPr>
            <a:t>典型应用场景</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en-US" altLang="zh-CN" sz="1400" kern="1200" dirty="0">
              <a:latin typeface="微软雅黑" panose="020B0503020204020204" pitchFamily="34" charset="-122"/>
              <a:ea typeface="微软雅黑" panose="020B0503020204020204" pitchFamily="34" charset="-122"/>
            </a:rPr>
            <a:t>SAP HANA </a:t>
          </a:r>
          <a:r>
            <a:rPr lang="zh-CN" altLang="en-US" sz="1400" kern="1200" dirty="0">
              <a:latin typeface="微软雅黑" panose="020B0503020204020204" pitchFamily="34" charset="-122"/>
              <a:ea typeface="微软雅黑" panose="020B0503020204020204" pitchFamily="34" charset="-122"/>
            </a:rPr>
            <a:t>典型应用案例</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en-US" altLang="zh-CN" sz="1400" kern="1200" dirty="0">
              <a:latin typeface="微软雅黑" panose="020B0503020204020204" pitchFamily="34" charset="-122"/>
              <a:ea typeface="微软雅黑" panose="020B0503020204020204" pitchFamily="34" charset="-122"/>
            </a:rPr>
            <a:t>SAP</a:t>
          </a:r>
          <a:r>
            <a:rPr lang="zh-CN" altLang="en-US" sz="1400" kern="1200" dirty="0">
              <a:latin typeface="微软雅黑" panose="020B0503020204020204" pitchFamily="34" charset="-122"/>
              <a:ea typeface="微软雅黑" panose="020B0503020204020204" pitchFamily="34" charset="-122"/>
            </a:rPr>
            <a:t>大数据分析体系总结</a:t>
          </a:r>
          <a:endParaRPr lang="en-US" altLang="zh-CN" sz="1400" kern="1200" dirty="0">
            <a:latin typeface="微软雅黑" panose="020B0503020204020204" pitchFamily="34" charset="-122"/>
            <a:ea typeface="微软雅黑" panose="020B0503020204020204" pitchFamily="34" charset="-122"/>
          </a:endParaRPr>
        </a:p>
      </dsp:txBody>
      <dsp:txXfrm>
        <a:off x="0" y="4526675"/>
        <a:ext cx="5731727" cy="9483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CDE90F-5D98-4432-8C73-B780B330BB22}">
      <dsp:nvSpPr>
        <dsp:cNvPr id="0" name=""/>
        <dsp:cNvSpPr/>
      </dsp:nvSpPr>
      <dsp:spPr>
        <a:xfrm>
          <a:off x="0" y="197592"/>
          <a:ext cx="1357988" cy="543195"/>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rtl="0">
            <a:lnSpc>
              <a:spcPct val="90000"/>
            </a:lnSpc>
            <a:spcBef>
              <a:spcPct val="0"/>
            </a:spcBef>
            <a:spcAft>
              <a:spcPct val="35000"/>
            </a:spcAft>
            <a:buNone/>
          </a:pPr>
          <a:r>
            <a:rPr lang="zh-CN" altLang="en-US" sz="1200" kern="1200" dirty="0">
              <a:solidFill>
                <a:schemeClr val="tx1"/>
              </a:solidFill>
            </a:rPr>
            <a:t>大量数据副本导致瓶颈</a:t>
          </a:r>
          <a:endParaRPr lang="en-US" sz="1200" kern="1200" dirty="0">
            <a:solidFill>
              <a:schemeClr val="tx1"/>
            </a:solidFill>
          </a:endParaRPr>
        </a:p>
      </dsp:txBody>
      <dsp:txXfrm>
        <a:off x="271598" y="197592"/>
        <a:ext cx="814793" cy="5431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07DBA-7D81-4D95-8642-F01B8CF3EEF8}">
      <dsp:nvSpPr>
        <dsp:cNvPr id="0" name=""/>
        <dsp:cNvSpPr/>
      </dsp:nvSpPr>
      <dsp:spPr>
        <a:xfrm>
          <a:off x="0" y="0"/>
          <a:ext cx="1346885" cy="538754"/>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8255" rIns="0" bIns="8255" numCol="1" spcCol="1270" anchor="ctr" anchorCtr="0">
          <a:noAutofit/>
        </a:bodyPr>
        <a:lstStyle/>
        <a:p>
          <a:pPr marL="0" lvl="0" indent="0" algn="ctr" defTabSz="577850" rtl="0">
            <a:lnSpc>
              <a:spcPct val="90000"/>
            </a:lnSpc>
            <a:spcBef>
              <a:spcPct val="0"/>
            </a:spcBef>
            <a:spcAft>
              <a:spcPct val="35000"/>
            </a:spcAft>
            <a:buNone/>
          </a:pPr>
          <a:r>
            <a:rPr lang="zh-CN" altLang="en-US" sz="1300" kern="1200" dirty="0">
              <a:solidFill>
                <a:schemeClr val="tx1"/>
              </a:solidFill>
            </a:rPr>
            <a:t>转移最小结果集</a:t>
          </a:r>
          <a:endParaRPr lang="en-US" sz="1300" kern="1200" dirty="0">
            <a:solidFill>
              <a:schemeClr val="tx1"/>
            </a:solidFill>
          </a:endParaRPr>
        </a:p>
      </dsp:txBody>
      <dsp:txXfrm>
        <a:off x="269377" y="0"/>
        <a:ext cx="808131" cy="538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620BDD-5F8E-4C6C-A725-B6DDE12753D2}">
      <dsp:nvSpPr>
        <dsp:cNvPr id="0" name=""/>
        <dsp:cNvSpPr/>
      </dsp:nvSpPr>
      <dsp:spPr>
        <a:xfrm>
          <a:off x="19754" y="261801"/>
          <a:ext cx="2353172" cy="623304"/>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获取数据</a:t>
          </a:r>
        </a:p>
      </dsp:txBody>
      <dsp:txXfrm>
        <a:off x="331406" y="261801"/>
        <a:ext cx="1729868" cy="623304"/>
      </dsp:txXfrm>
    </dsp:sp>
    <dsp:sp modelId="{E755941B-C941-48F5-B42B-1FC6F4DEEBEE}">
      <dsp:nvSpPr>
        <dsp:cNvPr id="0" name=""/>
        <dsp:cNvSpPr/>
      </dsp:nvSpPr>
      <dsp:spPr>
        <a:xfrm>
          <a:off x="1834570" y="265941"/>
          <a:ext cx="4161015" cy="614829"/>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清洗入库</a:t>
          </a:r>
        </a:p>
      </dsp:txBody>
      <dsp:txXfrm>
        <a:off x="2141985" y="265941"/>
        <a:ext cx="3546186" cy="614829"/>
      </dsp:txXfrm>
    </dsp:sp>
    <dsp:sp modelId="{FF740BC4-DDE3-45CB-8CE7-2E0EBC211FCC}">
      <dsp:nvSpPr>
        <dsp:cNvPr id="0" name=""/>
        <dsp:cNvSpPr/>
      </dsp:nvSpPr>
      <dsp:spPr>
        <a:xfrm>
          <a:off x="19754" y="950255"/>
          <a:ext cx="2353172" cy="623304"/>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创建全文索引</a:t>
          </a:r>
        </a:p>
      </dsp:txBody>
      <dsp:txXfrm>
        <a:off x="331406" y="950255"/>
        <a:ext cx="1729868" cy="623304"/>
      </dsp:txXfrm>
    </dsp:sp>
    <dsp:sp modelId="{2D2E1936-B4CB-4F41-92FD-09911E2BEED0}">
      <dsp:nvSpPr>
        <dsp:cNvPr id="0" name=""/>
        <dsp:cNvSpPr/>
      </dsp:nvSpPr>
      <dsp:spPr>
        <a:xfrm>
          <a:off x="1824589" y="963359"/>
          <a:ext cx="4160210" cy="615866"/>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创建用于全文检索的索引</a:t>
          </a:r>
        </a:p>
      </dsp:txBody>
      <dsp:txXfrm>
        <a:off x="2132522" y="963359"/>
        <a:ext cx="3544344" cy="615866"/>
      </dsp:txXfrm>
    </dsp:sp>
    <dsp:sp modelId="{BEE29CA2-1D00-4449-AEBB-32963CAC7F05}">
      <dsp:nvSpPr>
        <dsp:cNvPr id="0" name=""/>
        <dsp:cNvSpPr/>
      </dsp:nvSpPr>
      <dsp:spPr>
        <a:xfrm>
          <a:off x="19754" y="1638708"/>
          <a:ext cx="2353172" cy="623304"/>
        </a:xfrm>
        <a:prstGeom prst="chevron">
          <a:avLst/>
        </a:prstGeom>
        <a:solidFill>
          <a:srgbClr val="0F3D65"/>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文本分析</a:t>
          </a:r>
        </a:p>
      </dsp:txBody>
      <dsp:txXfrm>
        <a:off x="331406" y="1638708"/>
        <a:ext cx="1729868" cy="623304"/>
      </dsp:txXfrm>
    </dsp:sp>
    <dsp:sp modelId="{9DD92209-4901-4AFB-8568-89AD6D66AA28}">
      <dsp:nvSpPr>
        <dsp:cNvPr id="0" name=""/>
        <dsp:cNvSpPr/>
      </dsp:nvSpPr>
      <dsp:spPr>
        <a:xfrm>
          <a:off x="1824589" y="1642242"/>
          <a:ext cx="4160210" cy="615866"/>
        </a:xfrm>
        <a:prstGeom prst="chevron">
          <a:avLst/>
        </a:prstGeom>
        <a:solidFill>
          <a:srgbClr val="9BCEEB">
            <a:alpha val="89804"/>
          </a:srgb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提取特征及语义分析</a:t>
          </a:r>
        </a:p>
      </dsp:txBody>
      <dsp:txXfrm>
        <a:off x="2132522" y="1642242"/>
        <a:ext cx="3544344" cy="615866"/>
      </dsp:txXfrm>
    </dsp:sp>
    <dsp:sp modelId="{C9B60EF2-A7D3-48F1-A2AD-E65B536B920A}">
      <dsp:nvSpPr>
        <dsp:cNvPr id="0" name=""/>
        <dsp:cNvSpPr/>
      </dsp:nvSpPr>
      <dsp:spPr>
        <a:xfrm>
          <a:off x="19754" y="2327162"/>
          <a:ext cx="2353172" cy="623304"/>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建模</a:t>
          </a:r>
        </a:p>
      </dsp:txBody>
      <dsp:txXfrm>
        <a:off x="331406" y="2327162"/>
        <a:ext cx="1729868" cy="623304"/>
      </dsp:txXfrm>
    </dsp:sp>
    <dsp:sp modelId="{17EC2A1E-61CA-4585-9152-2C5890EFC814}">
      <dsp:nvSpPr>
        <dsp:cNvPr id="0" name=""/>
        <dsp:cNvSpPr/>
      </dsp:nvSpPr>
      <dsp:spPr>
        <a:xfrm>
          <a:off x="1824589" y="2331170"/>
          <a:ext cx="4153170" cy="614829"/>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创建分析搜索模型以及搜索行为</a:t>
          </a:r>
        </a:p>
      </dsp:txBody>
      <dsp:txXfrm>
        <a:off x="2132004" y="2331170"/>
        <a:ext cx="3538341" cy="614829"/>
      </dsp:txXfrm>
    </dsp:sp>
    <dsp:sp modelId="{F7D0FE03-E598-413E-8050-0A01AABB21E6}">
      <dsp:nvSpPr>
        <dsp:cNvPr id="0" name=""/>
        <dsp:cNvSpPr/>
      </dsp:nvSpPr>
      <dsp:spPr>
        <a:xfrm>
          <a:off x="19754" y="3015616"/>
          <a:ext cx="2353172" cy="622798"/>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配置应用</a:t>
          </a:r>
        </a:p>
      </dsp:txBody>
      <dsp:txXfrm>
        <a:off x="331153" y="3015616"/>
        <a:ext cx="1730374" cy="622798"/>
      </dsp:txXfrm>
    </dsp:sp>
    <dsp:sp modelId="{143DD778-5D73-4C1C-95A7-868FCD4EDE14}">
      <dsp:nvSpPr>
        <dsp:cNvPr id="0" name=""/>
        <dsp:cNvSpPr/>
      </dsp:nvSpPr>
      <dsp:spPr>
        <a:xfrm>
          <a:off x="1824589" y="3019852"/>
          <a:ext cx="4146131" cy="613778"/>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定义应用的</a:t>
          </a:r>
          <a:r>
            <a:rPr lang="en-US" altLang="zh-CN" sz="1800" kern="1200" dirty="0">
              <a:latin typeface="Microsoft YaHei" charset="-122"/>
              <a:ea typeface="Microsoft YaHei" charset="-122"/>
              <a:cs typeface="Microsoft YaHei" charset="-122"/>
            </a:rPr>
            <a:t>UI</a:t>
          </a:r>
          <a:r>
            <a:rPr lang="zh-CN" altLang="en-US" sz="1800" kern="1200" dirty="0">
              <a:latin typeface="Microsoft YaHei" charset="-122"/>
              <a:ea typeface="Microsoft YaHei" charset="-122"/>
              <a:cs typeface="Microsoft YaHei" charset="-122"/>
            </a:rPr>
            <a:t>和</a:t>
          </a:r>
          <a:r>
            <a:rPr lang="en-US" altLang="zh-CN" sz="1800" kern="1200" dirty="0">
              <a:latin typeface="Microsoft YaHei" charset="-122"/>
              <a:ea typeface="Microsoft YaHei" charset="-122"/>
              <a:cs typeface="Microsoft YaHei" charset="-122"/>
            </a:rPr>
            <a:t>DATA</a:t>
          </a:r>
          <a:endParaRPr lang="zh-CN" altLang="en-US" sz="1800" kern="1200" dirty="0">
            <a:latin typeface="Microsoft YaHei" charset="-122"/>
            <a:ea typeface="Microsoft YaHei" charset="-122"/>
            <a:cs typeface="Microsoft YaHei" charset="-122"/>
          </a:endParaRPr>
        </a:p>
      </dsp:txBody>
      <dsp:txXfrm>
        <a:off x="2131478" y="3019852"/>
        <a:ext cx="3532353" cy="6137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285642-159C-4E86-9788-D9E3784DA28D}">
      <dsp:nvSpPr>
        <dsp:cNvPr id="0" name=""/>
        <dsp:cNvSpPr/>
      </dsp:nvSpPr>
      <dsp:spPr>
        <a:xfrm>
          <a:off x="176222" y="192253"/>
          <a:ext cx="205704" cy="205704"/>
        </a:xfrm>
        <a:prstGeom prst="gear9">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de-DE" sz="500" kern="1200" dirty="0"/>
            <a:t> </a:t>
          </a:r>
        </a:p>
      </dsp:txBody>
      <dsp:txXfrm>
        <a:off x="217578" y="240438"/>
        <a:ext cx="122992" cy="105736"/>
      </dsp:txXfrm>
    </dsp:sp>
    <dsp:sp modelId="{9949109B-6C01-4F01-9F1A-02246D8319E0}">
      <dsp:nvSpPr>
        <dsp:cNvPr id="0" name=""/>
        <dsp:cNvSpPr/>
      </dsp:nvSpPr>
      <dsp:spPr>
        <a:xfrm>
          <a:off x="56539" y="143632"/>
          <a:ext cx="149603" cy="149603"/>
        </a:xfrm>
        <a:prstGeom prst="gear6">
          <a:avLst/>
        </a:prstGeom>
        <a:solidFill>
          <a:schemeClr val="accent2">
            <a:shade val="80000"/>
            <a:hueOff val="0"/>
            <a:satOff val="0"/>
            <a:lumOff val="15015"/>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de-DE" sz="500" kern="1200" dirty="0"/>
            <a:t> </a:t>
          </a:r>
        </a:p>
      </dsp:txBody>
      <dsp:txXfrm>
        <a:off x="94202" y="181523"/>
        <a:ext cx="74277" cy="73821"/>
      </dsp:txXfrm>
    </dsp:sp>
    <dsp:sp modelId="{C2A0F9B6-405B-4F6D-B975-446A398C7B43}">
      <dsp:nvSpPr>
        <dsp:cNvPr id="0" name=""/>
        <dsp:cNvSpPr/>
      </dsp:nvSpPr>
      <dsp:spPr>
        <a:xfrm rot="20700000">
          <a:off x="144335" y="40421"/>
          <a:ext cx="146580" cy="146580"/>
        </a:xfrm>
        <a:prstGeom prst="gear6">
          <a:avLst/>
        </a:prstGeom>
        <a:solidFill>
          <a:schemeClr val="accent2">
            <a:shade val="80000"/>
            <a:hueOff val="0"/>
            <a:satOff val="0"/>
            <a:lumOff val="3003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de-DE" sz="500" kern="1200" dirty="0"/>
            <a:t> </a:t>
          </a:r>
        </a:p>
      </dsp:txBody>
      <dsp:txXfrm rot="-20700000">
        <a:off x="176485" y="72570"/>
        <a:ext cx="82281" cy="82281"/>
      </dsp:txXfrm>
    </dsp:sp>
    <dsp:sp modelId="{1D355E52-AA21-44E8-B909-63E62481CC34}">
      <dsp:nvSpPr>
        <dsp:cNvPr id="0" name=""/>
        <dsp:cNvSpPr/>
      </dsp:nvSpPr>
      <dsp:spPr>
        <a:xfrm>
          <a:off x="136896" y="169281"/>
          <a:ext cx="263301" cy="263301"/>
        </a:xfrm>
        <a:prstGeom prst="circularArrow">
          <a:avLst>
            <a:gd name="adj1" fmla="val 4687"/>
            <a:gd name="adj2" fmla="val 299029"/>
            <a:gd name="adj3" fmla="val 2189038"/>
            <a:gd name="adj4" fmla="val 17485160"/>
            <a:gd name="adj5" fmla="val 5469"/>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7260E31-0AEC-4F97-BB02-35A149402884}">
      <dsp:nvSpPr>
        <dsp:cNvPr id="0" name=""/>
        <dsp:cNvSpPr/>
      </dsp:nvSpPr>
      <dsp:spPr>
        <a:xfrm>
          <a:off x="30045" y="126194"/>
          <a:ext cx="191305" cy="191305"/>
        </a:xfrm>
        <a:prstGeom prst="leftCircularArrow">
          <a:avLst>
            <a:gd name="adj1" fmla="val 6452"/>
            <a:gd name="adj2" fmla="val 429999"/>
            <a:gd name="adj3" fmla="val 10489124"/>
            <a:gd name="adj4" fmla="val 14837806"/>
            <a:gd name="adj5" fmla="val 7527"/>
          </a:avLst>
        </a:prstGeom>
        <a:solidFill>
          <a:schemeClr val="accent2">
            <a:shade val="90000"/>
            <a:hueOff val="0"/>
            <a:satOff val="0"/>
            <a:lumOff val="139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D42B74-26BA-4301-A4A1-3443AD140E44}">
      <dsp:nvSpPr>
        <dsp:cNvPr id="0" name=""/>
        <dsp:cNvSpPr/>
      </dsp:nvSpPr>
      <dsp:spPr>
        <a:xfrm>
          <a:off x="106427" y="23978"/>
          <a:ext cx="206265" cy="206265"/>
        </a:xfrm>
        <a:prstGeom prst="circularArrow">
          <a:avLst>
            <a:gd name="adj1" fmla="val 5984"/>
            <a:gd name="adj2" fmla="val 394124"/>
            <a:gd name="adj3" fmla="val 13313824"/>
            <a:gd name="adj4" fmla="val 10508221"/>
            <a:gd name="adj5" fmla="val 6981"/>
          </a:avLst>
        </a:prstGeom>
        <a:solidFill>
          <a:schemeClr val="accent2">
            <a:shade val="90000"/>
            <a:hueOff val="0"/>
            <a:satOff val="0"/>
            <a:lumOff val="27945"/>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4C019-0AB5-4368-8104-753BAE29B0EF}">
      <dsp:nvSpPr>
        <dsp:cNvPr id="0" name=""/>
        <dsp:cNvSpPr/>
      </dsp:nvSpPr>
      <dsp:spPr>
        <a:xfrm>
          <a:off x="0" y="4474178"/>
          <a:ext cx="5731727" cy="0"/>
        </a:xfrm>
        <a:prstGeom prst="line">
          <a:avLst/>
        </a:pr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DC2383-8C22-4E2B-9C54-404132A52400}">
      <dsp:nvSpPr>
        <dsp:cNvPr id="0" name=""/>
        <dsp:cNvSpPr/>
      </dsp:nvSpPr>
      <dsp:spPr>
        <a:xfrm>
          <a:off x="0" y="2541905"/>
          <a:ext cx="5731727" cy="0"/>
        </a:xfrm>
        <a:prstGeom prst="line">
          <a:avLst/>
        </a:pr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C8237B-D151-48C8-A684-6291F6C35342}">
      <dsp:nvSpPr>
        <dsp:cNvPr id="0" name=""/>
        <dsp:cNvSpPr/>
      </dsp:nvSpPr>
      <dsp:spPr>
        <a:xfrm>
          <a:off x="0" y="505334"/>
          <a:ext cx="5731727" cy="0"/>
        </a:xfrm>
        <a:prstGeom prst="line">
          <a:avLst/>
        </a:pr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6EF693-E774-4634-952D-9DA07BBB32C9}">
      <dsp:nvSpPr>
        <dsp:cNvPr id="0" name=""/>
        <dsp:cNvSpPr/>
      </dsp:nvSpPr>
      <dsp:spPr>
        <a:xfrm>
          <a:off x="1490249" y="651"/>
          <a:ext cx="4241477" cy="535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altLang="zh-CN" sz="1800" kern="1200" dirty="0">
              <a:latin typeface="微软雅黑" panose="020B0503020204020204" pitchFamily="34" charset="-122"/>
              <a:ea typeface="微软雅黑" panose="020B0503020204020204" pitchFamily="34" charset="-122"/>
            </a:rPr>
            <a:t>SAP HANA </a:t>
          </a:r>
          <a:r>
            <a:rPr lang="zh-CN" altLang="en-US" sz="1800" kern="1200" dirty="0">
              <a:latin typeface="微软雅黑" panose="020B0503020204020204" pitchFamily="34" charset="-122"/>
              <a:ea typeface="微软雅黑" panose="020B0503020204020204" pitchFamily="34" charset="-122"/>
            </a:rPr>
            <a:t>内存数据库核心技术介绍</a:t>
          </a:r>
          <a:endParaRPr lang="en-US" altLang="zh-CN" sz="1800" kern="1200" dirty="0">
            <a:latin typeface="微软雅黑" panose="020B0503020204020204" pitchFamily="34" charset="-122"/>
            <a:ea typeface="微软雅黑" panose="020B0503020204020204" pitchFamily="34" charset="-122"/>
          </a:endParaRPr>
        </a:p>
      </dsp:txBody>
      <dsp:txXfrm>
        <a:off x="1490249" y="651"/>
        <a:ext cx="4241477" cy="535287"/>
      </dsp:txXfrm>
    </dsp:sp>
    <dsp:sp modelId="{329F9443-DDA7-4282-B32F-B8FE1CB295E1}">
      <dsp:nvSpPr>
        <dsp:cNvPr id="0" name=""/>
        <dsp:cNvSpPr/>
      </dsp:nvSpPr>
      <dsp:spPr>
        <a:xfrm>
          <a:off x="0" y="31255"/>
          <a:ext cx="1490249" cy="474079"/>
        </a:xfrm>
        <a:prstGeom prst="round2SameRect">
          <a:avLst>
            <a:gd name="adj1" fmla="val 16670"/>
            <a:gd name="adj2" fmla="val 0"/>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核心技术</a:t>
          </a:r>
          <a:endParaRPr lang="en-US" altLang="zh-CN" sz="1800" kern="1200" dirty="0">
            <a:latin typeface="微软雅黑" panose="020B0503020204020204" pitchFamily="34" charset="-122"/>
            <a:ea typeface="微软雅黑" panose="020B0503020204020204" pitchFamily="34" charset="-122"/>
          </a:endParaRPr>
        </a:p>
      </dsp:txBody>
      <dsp:txXfrm>
        <a:off x="23147" y="54402"/>
        <a:ext cx="1443955" cy="450932"/>
      </dsp:txXfrm>
    </dsp:sp>
    <dsp:sp modelId="{E99E8C11-1917-4B23-A4C2-6C36480C2D0C}">
      <dsp:nvSpPr>
        <dsp:cNvPr id="0" name=""/>
        <dsp:cNvSpPr/>
      </dsp:nvSpPr>
      <dsp:spPr>
        <a:xfrm>
          <a:off x="0" y="535938"/>
          <a:ext cx="5731727" cy="1454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内存计算技术</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列式与数据压缩</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并行查询与数据分布</a:t>
          </a:r>
          <a:endParaRPr lang="en-US" altLang="zh-CN" sz="12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纵向和水平架构扩展</a:t>
          </a:r>
          <a:endParaRPr lang="en-US" altLang="zh-CN" sz="12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高可用性及容灾备份</a:t>
          </a:r>
          <a:endParaRPr lang="en-US" altLang="zh-CN" sz="14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a:p>
          <a:pPr marL="1828800" lvl="1" indent="-171450" algn="l" defTabSz="533400">
            <a:lnSpc>
              <a:spcPct val="100000"/>
            </a:lnSpc>
            <a:spcBef>
              <a:spcPct val="0"/>
            </a:spcBef>
            <a:spcAft>
              <a:spcPts val="0"/>
            </a:spcAft>
            <a:buClr>
              <a:schemeClr val="accent1"/>
            </a:buClr>
            <a:buFont typeface="Wingdings" panose="05000000000000000000" pitchFamily="2" charset="2"/>
            <a:buChar char="§"/>
          </a:pPr>
          <a:endParaRPr lang="en-US" altLang="zh-CN" sz="1200" kern="1200" dirty="0">
            <a:latin typeface="微软雅黑" panose="020B0503020204020204" pitchFamily="34" charset="-122"/>
            <a:ea typeface="微软雅黑" panose="020B0503020204020204" pitchFamily="34" charset="-122"/>
          </a:endParaRPr>
        </a:p>
      </dsp:txBody>
      <dsp:txXfrm>
        <a:off x="0" y="535938"/>
        <a:ext cx="5731727" cy="1454285"/>
      </dsp:txXfrm>
    </dsp:sp>
    <dsp:sp modelId="{3FABE9F2-41DB-4573-9B00-ADBAA8201B5A}">
      <dsp:nvSpPr>
        <dsp:cNvPr id="0" name=""/>
        <dsp:cNvSpPr/>
      </dsp:nvSpPr>
      <dsp:spPr>
        <a:xfrm>
          <a:off x="1490249" y="2013927"/>
          <a:ext cx="4241477" cy="58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altLang="zh-CN" sz="1800" kern="1200" dirty="0">
              <a:latin typeface="微软雅黑" panose="020B0503020204020204" pitchFamily="34" charset="-122"/>
              <a:ea typeface="微软雅黑" panose="020B0503020204020204" pitchFamily="34" charset="-122"/>
            </a:rPr>
            <a:t>SAP HANA </a:t>
          </a:r>
          <a:r>
            <a:rPr lang="zh-CN" altLang="en-US" sz="1800" kern="1200" dirty="0">
              <a:latin typeface="微软雅黑" panose="020B0503020204020204" pitchFamily="34" charset="-122"/>
              <a:ea typeface="微软雅黑" panose="020B0503020204020204" pitchFamily="34" charset="-122"/>
            </a:rPr>
            <a:t>一体化数据应用平台</a:t>
          </a:r>
          <a:endParaRPr lang="en-US" altLang="zh-CN" sz="1800" kern="1200" dirty="0">
            <a:latin typeface="微软雅黑" panose="020B0503020204020204" pitchFamily="34" charset="-122"/>
            <a:ea typeface="微软雅黑" panose="020B0503020204020204" pitchFamily="34" charset="-122"/>
          </a:endParaRPr>
        </a:p>
      </dsp:txBody>
      <dsp:txXfrm>
        <a:off x="1490249" y="2013927"/>
        <a:ext cx="4241477" cy="581875"/>
      </dsp:txXfrm>
    </dsp:sp>
    <dsp:sp modelId="{037134C0-8040-4F4F-8B74-BE719161F15B}">
      <dsp:nvSpPr>
        <dsp:cNvPr id="0" name=""/>
        <dsp:cNvSpPr/>
      </dsp:nvSpPr>
      <dsp:spPr>
        <a:xfrm>
          <a:off x="0" y="2067825"/>
          <a:ext cx="1490249" cy="474079"/>
        </a:xfrm>
        <a:prstGeom prst="round2SameRect">
          <a:avLst>
            <a:gd name="adj1" fmla="val 16670"/>
            <a:gd name="adj2" fmla="val 0"/>
          </a:avLst>
        </a:prstGeom>
        <a:solidFill>
          <a:schemeClr val="tx2">
            <a:lumMod val="75000"/>
          </a:schemeClr>
        </a:solidFill>
        <a:ln w="19050" cap="flat" cmpd="sng" algn="ctr">
          <a:solidFill>
            <a:schemeClr val="accent4">
              <a:hueOff val="-2337494"/>
              <a:satOff val="13206"/>
              <a:lumOff val="14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体系架构</a:t>
          </a:r>
          <a:endParaRPr lang="en-US" altLang="zh-CN" sz="1800" kern="1200" dirty="0">
            <a:latin typeface="微软雅黑" panose="020B0503020204020204" pitchFamily="34" charset="-122"/>
            <a:ea typeface="微软雅黑" panose="020B0503020204020204" pitchFamily="34" charset="-122"/>
          </a:endParaRPr>
        </a:p>
      </dsp:txBody>
      <dsp:txXfrm>
        <a:off x="23147" y="2090972"/>
        <a:ext cx="1443955" cy="450932"/>
      </dsp:txXfrm>
    </dsp:sp>
    <dsp:sp modelId="{AC3155D3-DA16-4E4D-A80C-CA6EA0FF3BA7}">
      <dsp:nvSpPr>
        <dsp:cNvPr id="0" name=""/>
        <dsp:cNvSpPr/>
      </dsp:nvSpPr>
      <dsp:spPr>
        <a:xfrm>
          <a:off x="0" y="2595803"/>
          <a:ext cx="5731727" cy="1328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应用开发服务</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集成质量服务</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数据处理服务</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开源融合平台</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灵活部署架构</a:t>
          </a:r>
          <a:endParaRPr lang="en-US" altLang="zh-CN" sz="1400" kern="1200" dirty="0">
            <a:latin typeface="微软雅黑" panose="020B0503020204020204" pitchFamily="34" charset="-122"/>
            <a:ea typeface="微软雅黑" panose="020B0503020204020204" pitchFamily="34" charset="-122"/>
          </a:endParaRPr>
        </a:p>
      </dsp:txBody>
      <dsp:txXfrm>
        <a:off x="0" y="2595803"/>
        <a:ext cx="5731727" cy="1328094"/>
      </dsp:txXfrm>
    </dsp:sp>
    <dsp:sp modelId="{1D370D74-A045-4A4B-9AB1-2788BBA3D851}">
      <dsp:nvSpPr>
        <dsp:cNvPr id="0" name=""/>
        <dsp:cNvSpPr/>
      </dsp:nvSpPr>
      <dsp:spPr>
        <a:xfrm>
          <a:off x="1490249" y="3947601"/>
          <a:ext cx="4241477" cy="57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altLang="zh-CN" sz="1800" kern="1200" dirty="0">
              <a:latin typeface="微软雅黑" panose="020B0503020204020204" pitchFamily="34" charset="-122"/>
              <a:ea typeface="微软雅黑" panose="020B0503020204020204" pitchFamily="34" charset="-122"/>
            </a:rPr>
            <a:t>SAP HANA </a:t>
          </a:r>
          <a:r>
            <a:rPr lang="zh-CN" altLang="en-US" sz="1800" kern="1200" dirty="0">
              <a:latin typeface="微软雅黑" panose="020B0503020204020204" pitchFamily="34" charset="-122"/>
              <a:ea typeface="微软雅黑" panose="020B0503020204020204" pitchFamily="34" charset="-122"/>
            </a:rPr>
            <a:t>应用场景及案例</a:t>
          </a:r>
          <a:endParaRPr lang="en-US" altLang="zh-CN" sz="1800" kern="1200" dirty="0">
            <a:latin typeface="微软雅黑" panose="020B0503020204020204" pitchFamily="34" charset="-122"/>
            <a:ea typeface="微软雅黑" panose="020B0503020204020204" pitchFamily="34" charset="-122"/>
          </a:endParaRPr>
        </a:p>
      </dsp:txBody>
      <dsp:txXfrm>
        <a:off x="1490249" y="3947601"/>
        <a:ext cx="4241477" cy="579073"/>
      </dsp:txXfrm>
    </dsp:sp>
    <dsp:sp modelId="{2A1EB3F5-76B6-4A5C-B91D-E9F8AD329B75}">
      <dsp:nvSpPr>
        <dsp:cNvPr id="0" name=""/>
        <dsp:cNvSpPr/>
      </dsp:nvSpPr>
      <dsp:spPr>
        <a:xfrm>
          <a:off x="0" y="4000099"/>
          <a:ext cx="1490249" cy="474079"/>
        </a:xfrm>
        <a:prstGeom prst="round2SameRect">
          <a:avLst>
            <a:gd name="adj1" fmla="val 16670"/>
            <a:gd name="adj2" fmla="val 0"/>
          </a:avLst>
        </a:prstGeom>
        <a:solidFill>
          <a:schemeClr val="tx2">
            <a:lumMod val="75000"/>
          </a:schemeClr>
        </a:solidFill>
        <a:ln w="19050" cap="flat" cmpd="sng" algn="ctr">
          <a:solidFill>
            <a:schemeClr val="accent4">
              <a:hueOff val="-4674988"/>
              <a:satOff val="26412"/>
              <a:lumOff val="294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应用场景</a:t>
          </a:r>
          <a:endParaRPr lang="en-US" altLang="zh-CN" sz="1800" kern="1200" dirty="0">
            <a:latin typeface="微软雅黑" panose="020B0503020204020204" pitchFamily="34" charset="-122"/>
            <a:ea typeface="微软雅黑" panose="020B0503020204020204" pitchFamily="34" charset="-122"/>
          </a:endParaRPr>
        </a:p>
      </dsp:txBody>
      <dsp:txXfrm>
        <a:off x="23147" y="4023246"/>
        <a:ext cx="1443955" cy="450932"/>
      </dsp:txXfrm>
    </dsp:sp>
    <dsp:sp modelId="{E8636660-C91B-4826-81F9-B5FDB6A5D78E}">
      <dsp:nvSpPr>
        <dsp:cNvPr id="0" name=""/>
        <dsp:cNvSpPr/>
      </dsp:nvSpPr>
      <dsp:spPr>
        <a:xfrm>
          <a:off x="0" y="4526675"/>
          <a:ext cx="5731727" cy="948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en-US" altLang="zh-CN" sz="1400" kern="1200" dirty="0">
              <a:latin typeface="微软雅黑" panose="020B0503020204020204" pitchFamily="34" charset="-122"/>
              <a:ea typeface="微软雅黑" panose="020B0503020204020204" pitchFamily="34" charset="-122"/>
            </a:rPr>
            <a:t>SAP HANA </a:t>
          </a:r>
          <a:r>
            <a:rPr lang="zh-CN" altLang="en-US" sz="1400" kern="1200" dirty="0">
              <a:latin typeface="微软雅黑" panose="020B0503020204020204" pitchFamily="34" charset="-122"/>
              <a:ea typeface="微软雅黑" panose="020B0503020204020204" pitchFamily="34" charset="-122"/>
            </a:rPr>
            <a:t>典型应用场景</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en-US" altLang="zh-CN" sz="1400" kern="1200" dirty="0">
              <a:latin typeface="微软雅黑" panose="020B0503020204020204" pitchFamily="34" charset="-122"/>
              <a:ea typeface="微软雅黑" panose="020B0503020204020204" pitchFamily="34" charset="-122"/>
            </a:rPr>
            <a:t>SAP HANA </a:t>
          </a:r>
          <a:r>
            <a:rPr lang="zh-CN" altLang="en-US" sz="1400" kern="1200" dirty="0">
              <a:latin typeface="微软雅黑" panose="020B0503020204020204" pitchFamily="34" charset="-122"/>
              <a:ea typeface="微软雅黑" panose="020B0503020204020204" pitchFamily="34" charset="-122"/>
            </a:rPr>
            <a:t>典型应用案例</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en-US" altLang="zh-CN" sz="1400" kern="1200" dirty="0">
              <a:latin typeface="微软雅黑" panose="020B0503020204020204" pitchFamily="34" charset="-122"/>
              <a:ea typeface="微软雅黑" panose="020B0503020204020204" pitchFamily="34" charset="-122"/>
            </a:rPr>
            <a:t>SAP</a:t>
          </a:r>
          <a:r>
            <a:rPr lang="zh-CN" altLang="en-US" sz="1400" kern="1200" dirty="0">
              <a:latin typeface="微软雅黑" panose="020B0503020204020204" pitchFamily="34" charset="-122"/>
              <a:ea typeface="微软雅黑" panose="020B0503020204020204" pitchFamily="34" charset="-122"/>
            </a:rPr>
            <a:t>大数据分析体系总结</a:t>
          </a:r>
          <a:endParaRPr lang="en-US" altLang="zh-CN" sz="1400" kern="1200" dirty="0">
            <a:latin typeface="微软雅黑" panose="020B0503020204020204" pitchFamily="34" charset="-122"/>
            <a:ea typeface="微软雅黑" panose="020B0503020204020204" pitchFamily="34" charset="-122"/>
          </a:endParaRPr>
        </a:p>
      </dsp:txBody>
      <dsp:txXfrm>
        <a:off x="0" y="4526675"/>
        <a:ext cx="5731727" cy="9483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F76AEE-57C8-47A3-8AA8-9D852DA9241D}">
      <dsp:nvSpPr>
        <dsp:cNvPr id="0" name=""/>
        <dsp:cNvSpPr/>
      </dsp:nvSpPr>
      <dsp:spPr>
        <a:xfrm>
          <a:off x="-3789696" y="-582081"/>
          <a:ext cx="4516963" cy="4516963"/>
        </a:xfrm>
        <a:prstGeom prst="blockArc">
          <a:avLst>
            <a:gd name="adj1" fmla="val 18900000"/>
            <a:gd name="adj2" fmla="val 2700000"/>
            <a:gd name="adj3" fmla="val 478"/>
          </a:avLst>
        </a:pr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9542AF-313B-447F-A812-72802BA278D3}">
      <dsp:nvSpPr>
        <dsp:cNvPr id="0" name=""/>
        <dsp:cNvSpPr/>
      </dsp:nvSpPr>
      <dsp:spPr>
        <a:xfrm>
          <a:off x="272215" y="176558"/>
          <a:ext cx="4103431" cy="352982"/>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180"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b="0" kern="1200" dirty="0">
              <a:latin typeface="微软雅黑" pitchFamily="34" charset="-122"/>
              <a:ea typeface="微软雅黑" pitchFamily="34" charset="-122"/>
            </a:rPr>
            <a:t>事务处理和分析处理的能力</a:t>
          </a:r>
          <a:endParaRPr lang="en-US" sz="2000" b="0" kern="1200" dirty="0">
            <a:latin typeface="微软雅黑" pitchFamily="34" charset="-122"/>
            <a:ea typeface="微软雅黑" pitchFamily="34" charset="-122"/>
          </a:endParaRPr>
        </a:p>
      </dsp:txBody>
      <dsp:txXfrm>
        <a:off x="272215" y="176558"/>
        <a:ext cx="4103431" cy="352982"/>
      </dsp:txXfrm>
    </dsp:sp>
    <dsp:sp modelId="{7A20746E-F198-4076-9420-CCEF1EC292C3}">
      <dsp:nvSpPr>
        <dsp:cNvPr id="0" name=""/>
        <dsp:cNvSpPr/>
      </dsp:nvSpPr>
      <dsp:spPr>
        <a:xfrm>
          <a:off x="51600" y="132435"/>
          <a:ext cx="441228" cy="441228"/>
        </a:xfrm>
        <a:prstGeom prst="ellipse">
          <a:avLst/>
        </a:prstGeom>
        <a:solidFill>
          <a:schemeClr val="lt1">
            <a:hueOff val="0"/>
            <a:satOff val="0"/>
            <a:lumOff val="0"/>
            <a:alphaOff val="0"/>
          </a:schemeClr>
        </a:solidFill>
        <a:ln w="1905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12338B-B97F-4791-B4EC-5AFB6C7C1CF3}">
      <dsp:nvSpPr>
        <dsp:cNvPr id="0" name=""/>
        <dsp:cNvSpPr/>
      </dsp:nvSpPr>
      <dsp:spPr>
        <a:xfrm>
          <a:off x="562567" y="705965"/>
          <a:ext cx="3813079" cy="352982"/>
        </a:xfrm>
        <a:prstGeom prst="rect">
          <a:avLst/>
        </a:prstGeom>
        <a:solidFill>
          <a:schemeClr val="accent4">
            <a:hueOff val="-934998"/>
            <a:satOff val="5282"/>
            <a:lumOff val="588"/>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180"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b="0" kern="1200" dirty="0">
              <a:latin typeface="微软雅黑" pitchFamily="34" charset="-122"/>
              <a:ea typeface="微软雅黑" pitchFamily="34" charset="-122"/>
            </a:rPr>
            <a:t>应用及行业平台服务能力</a:t>
          </a:r>
          <a:endParaRPr lang="en-US" sz="2000" b="0" kern="1200" dirty="0">
            <a:latin typeface="微软雅黑" pitchFamily="34" charset="-122"/>
            <a:ea typeface="微软雅黑" pitchFamily="34" charset="-122"/>
          </a:endParaRPr>
        </a:p>
      </dsp:txBody>
      <dsp:txXfrm>
        <a:off x="562567" y="705965"/>
        <a:ext cx="3813079" cy="352982"/>
      </dsp:txXfrm>
    </dsp:sp>
    <dsp:sp modelId="{3985460E-80F7-4CD5-9B41-4BE8549E5857}">
      <dsp:nvSpPr>
        <dsp:cNvPr id="0" name=""/>
        <dsp:cNvSpPr/>
      </dsp:nvSpPr>
      <dsp:spPr>
        <a:xfrm>
          <a:off x="341953" y="661842"/>
          <a:ext cx="441228" cy="441228"/>
        </a:xfrm>
        <a:prstGeom prst="ellipse">
          <a:avLst/>
        </a:prstGeom>
        <a:solidFill>
          <a:schemeClr val="lt1">
            <a:hueOff val="0"/>
            <a:satOff val="0"/>
            <a:lumOff val="0"/>
            <a:alphaOff val="0"/>
          </a:schemeClr>
        </a:solidFill>
        <a:ln w="19050" cap="flat" cmpd="sng" algn="ctr">
          <a:solidFill>
            <a:schemeClr val="accent4">
              <a:hueOff val="-934998"/>
              <a:satOff val="5282"/>
              <a:lumOff val="588"/>
              <a:alphaOff val="0"/>
            </a:schemeClr>
          </a:solidFill>
          <a:prstDash val="solid"/>
        </a:ln>
        <a:effectLst/>
      </dsp:spPr>
      <dsp:style>
        <a:lnRef idx="2">
          <a:scrgbClr r="0" g="0" b="0"/>
        </a:lnRef>
        <a:fillRef idx="1">
          <a:scrgbClr r="0" g="0" b="0"/>
        </a:fillRef>
        <a:effectRef idx="0">
          <a:scrgbClr r="0" g="0" b="0"/>
        </a:effectRef>
        <a:fontRef idx="minor"/>
      </dsp:style>
    </dsp:sp>
    <dsp:sp modelId="{2D07F6C2-CE44-4A34-BF90-760877FA1F5B}">
      <dsp:nvSpPr>
        <dsp:cNvPr id="0" name=""/>
        <dsp:cNvSpPr/>
      </dsp:nvSpPr>
      <dsp:spPr>
        <a:xfrm>
          <a:off x="695338" y="1235372"/>
          <a:ext cx="3680308" cy="352982"/>
        </a:xfrm>
        <a:prstGeom prst="rect">
          <a:avLst/>
        </a:prstGeom>
        <a:solidFill>
          <a:schemeClr val="accent4">
            <a:hueOff val="-1869995"/>
            <a:satOff val="10565"/>
            <a:lumOff val="1177"/>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180"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b="0" kern="1200" dirty="0">
              <a:latin typeface="微软雅黑" pitchFamily="34" charset="-122"/>
              <a:ea typeface="微软雅黑" pitchFamily="34" charset="-122"/>
            </a:rPr>
            <a:t>数据流及集成服务能力</a:t>
          </a:r>
          <a:endParaRPr lang="en-US" sz="2000" b="0" kern="1200" dirty="0">
            <a:latin typeface="微软雅黑" pitchFamily="34" charset="-122"/>
            <a:ea typeface="微软雅黑" pitchFamily="34" charset="-122"/>
          </a:endParaRPr>
        </a:p>
      </dsp:txBody>
      <dsp:txXfrm>
        <a:off x="695338" y="1235372"/>
        <a:ext cx="3680308" cy="352982"/>
      </dsp:txXfrm>
    </dsp:sp>
    <dsp:sp modelId="{D5D1115D-3E0F-426B-BC0F-C8DE5EEA587C}">
      <dsp:nvSpPr>
        <dsp:cNvPr id="0" name=""/>
        <dsp:cNvSpPr/>
      </dsp:nvSpPr>
      <dsp:spPr>
        <a:xfrm>
          <a:off x="474724" y="1191249"/>
          <a:ext cx="441228" cy="441228"/>
        </a:xfrm>
        <a:prstGeom prst="ellipse">
          <a:avLst/>
        </a:prstGeom>
        <a:solidFill>
          <a:schemeClr val="lt1">
            <a:hueOff val="0"/>
            <a:satOff val="0"/>
            <a:lumOff val="0"/>
            <a:alphaOff val="0"/>
          </a:schemeClr>
        </a:solidFill>
        <a:ln w="19050" cap="flat" cmpd="sng" algn="ctr">
          <a:solidFill>
            <a:schemeClr val="accent4">
              <a:hueOff val="-1869995"/>
              <a:satOff val="10565"/>
              <a:lumOff val="1177"/>
              <a:alphaOff val="0"/>
            </a:schemeClr>
          </a:solidFill>
          <a:prstDash val="solid"/>
        </a:ln>
        <a:effectLst/>
      </dsp:spPr>
      <dsp:style>
        <a:lnRef idx="2">
          <a:scrgbClr r="0" g="0" b="0"/>
        </a:lnRef>
        <a:fillRef idx="1">
          <a:scrgbClr r="0" g="0" b="0"/>
        </a:fillRef>
        <a:effectRef idx="0">
          <a:scrgbClr r="0" g="0" b="0"/>
        </a:effectRef>
        <a:fontRef idx="minor"/>
      </dsp:style>
    </dsp:sp>
    <dsp:sp modelId="{2F7572F6-54B7-4281-9806-F54894D20CC1}">
      <dsp:nvSpPr>
        <dsp:cNvPr id="0" name=""/>
        <dsp:cNvSpPr/>
      </dsp:nvSpPr>
      <dsp:spPr>
        <a:xfrm>
          <a:off x="695338" y="1764444"/>
          <a:ext cx="3680308" cy="352982"/>
        </a:xfrm>
        <a:prstGeom prst="rect">
          <a:avLst/>
        </a:prstGeom>
        <a:solidFill>
          <a:schemeClr val="accent4">
            <a:hueOff val="-2804993"/>
            <a:satOff val="15847"/>
            <a:lumOff val="1765"/>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180"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b="0" kern="1200" dirty="0">
              <a:latin typeface="微软雅黑" pitchFamily="34" charset="-122"/>
              <a:ea typeface="微软雅黑" pitchFamily="34" charset="-122"/>
            </a:rPr>
            <a:t>数据温度管理能力</a:t>
          </a:r>
          <a:endParaRPr lang="en-US" sz="2000" b="0" kern="1200" dirty="0">
            <a:latin typeface="微软雅黑" pitchFamily="34" charset="-122"/>
            <a:ea typeface="微软雅黑" pitchFamily="34" charset="-122"/>
          </a:endParaRPr>
        </a:p>
      </dsp:txBody>
      <dsp:txXfrm>
        <a:off x="695338" y="1764444"/>
        <a:ext cx="3680308" cy="352982"/>
      </dsp:txXfrm>
    </dsp:sp>
    <dsp:sp modelId="{6F52AC44-C6AB-40E4-BC6F-D8C6BBA97839}">
      <dsp:nvSpPr>
        <dsp:cNvPr id="0" name=""/>
        <dsp:cNvSpPr/>
      </dsp:nvSpPr>
      <dsp:spPr>
        <a:xfrm>
          <a:off x="474724" y="1720321"/>
          <a:ext cx="441228" cy="441228"/>
        </a:xfrm>
        <a:prstGeom prst="ellipse">
          <a:avLst/>
        </a:prstGeom>
        <a:solidFill>
          <a:schemeClr val="lt1">
            <a:hueOff val="0"/>
            <a:satOff val="0"/>
            <a:lumOff val="0"/>
            <a:alphaOff val="0"/>
          </a:schemeClr>
        </a:solidFill>
        <a:ln w="19050" cap="flat" cmpd="sng" algn="ctr">
          <a:solidFill>
            <a:schemeClr val="accent4">
              <a:hueOff val="-2804993"/>
              <a:satOff val="15847"/>
              <a:lumOff val="1765"/>
              <a:alphaOff val="0"/>
            </a:schemeClr>
          </a:solidFill>
          <a:prstDash val="solid"/>
        </a:ln>
        <a:effectLst/>
      </dsp:spPr>
      <dsp:style>
        <a:lnRef idx="2">
          <a:scrgbClr r="0" g="0" b="0"/>
        </a:lnRef>
        <a:fillRef idx="1">
          <a:scrgbClr r="0" g="0" b="0"/>
        </a:fillRef>
        <a:effectRef idx="0">
          <a:scrgbClr r="0" g="0" b="0"/>
        </a:effectRef>
        <a:fontRef idx="minor"/>
      </dsp:style>
    </dsp:sp>
    <dsp:sp modelId="{52D38B85-5DD4-483A-AD63-23E32409D5E5}">
      <dsp:nvSpPr>
        <dsp:cNvPr id="0" name=""/>
        <dsp:cNvSpPr/>
      </dsp:nvSpPr>
      <dsp:spPr>
        <a:xfrm>
          <a:off x="562567" y="2293851"/>
          <a:ext cx="3813079" cy="352982"/>
        </a:xfrm>
        <a:prstGeom prst="rect">
          <a:avLst/>
        </a:prstGeom>
        <a:solidFill>
          <a:schemeClr val="accent4">
            <a:hueOff val="-3739990"/>
            <a:satOff val="21130"/>
            <a:lumOff val="2354"/>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180"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b="0" kern="1200" dirty="0">
              <a:latin typeface="微软雅黑" pitchFamily="34" charset="-122"/>
              <a:ea typeface="微软雅黑" pitchFamily="34" charset="-122"/>
            </a:rPr>
            <a:t>大数据和物联网能力</a:t>
          </a:r>
          <a:endParaRPr lang="en-US" sz="2000" b="0" kern="1200" dirty="0">
            <a:latin typeface="微软雅黑" pitchFamily="34" charset="-122"/>
            <a:ea typeface="微软雅黑" pitchFamily="34" charset="-122"/>
          </a:endParaRPr>
        </a:p>
      </dsp:txBody>
      <dsp:txXfrm>
        <a:off x="562567" y="2293851"/>
        <a:ext cx="3813079" cy="352982"/>
      </dsp:txXfrm>
    </dsp:sp>
    <dsp:sp modelId="{BD2CCE5C-0CF2-48B5-BB1F-14F7E6512CE1}">
      <dsp:nvSpPr>
        <dsp:cNvPr id="0" name=""/>
        <dsp:cNvSpPr/>
      </dsp:nvSpPr>
      <dsp:spPr>
        <a:xfrm>
          <a:off x="341953" y="2249728"/>
          <a:ext cx="441228" cy="441228"/>
        </a:xfrm>
        <a:prstGeom prst="ellipse">
          <a:avLst/>
        </a:prstGeom>
        <a:solidFill>
          <a:schemeClr val="lt1">
            <a:hueOff val="0"/>
            <a:satOff val="0"/>
            <a:lumOff val="0"/>
            <a:alphaOff val="0"/>
          </a:schemeClr>
        </a:solidFill>
        <a:ln w="19050" cap="flat" cmpd="sng" algn="ctr">
          <a:solidFill>
            <a:schemeClr val="accent4">
              <a:hueOff val="-3739990"/>
              <a:satOff val="21130"/>
              <a:lumOff val="2354"/>
              <a:alphaOff val="0"/>
            </a:schemeClr>
          </a:solidFill>
          <a:prstDash val="solid"/>
        </a:ln>
        <a:effectLst/>
      </dsp:spPr>
      <dsp:style>
        <a:lnRef idx="2">
          <a:scrgbClr r="0" g="0" b="0"/>
        </a:lnRef>
        <a:fillRef idx="1">
          <a:scrgbClr r="0" g="0" b="0"/>
        </a:fillRef>
        <a:effectRef idx="0">
          <a:scrgbClr r="0" g="0" b="0"/>
        </a:effectRef>
        <a:fontRef idx="minor"/>
      </dsp:style>
    </dsp:sp>
    <dsp:sp modelId="{8C147870-2394-45D3-A463-A29DFEAA68DC}">
      <dsp:nvSpPr>
        <dsp:cNvPr id="0" name=""/>
        <dsp:cNvSpPr/>
      </dsp:nvSpPr>
      <dsp:spPr>
        <a:xfrm>
          <a:off x="272215" y="2823258"/>
          <a:ext cx="4103431" cy="352982"/>
        </a:xfrm>
        <a:prstGeom prst="rect">
          <a:avLst/>
        </a:prstGeom>
        <a:solidFill>
          <a:schemeClr val="accent4">
            <a:hueOff val="-4674988"/>
            <a:satOff val="26412"/>
            <a:lumOff val="2942"/>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180"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b="0" kern="1200" dirty="0">
              <a:latin typeface="微软雅黑" pitchFamily="34" charset="-122"/>
              <a:ea typeface="微软雅黑" pitchFamily="34" charset="-122"/>
            </a:rPr>
            <a:t>构建实时分析系统能力</a:t>
          </a:r>
          <a:endParaRPr lang="en-US" sz="2000" b="0" kern="1200" dirty="0">
            <a:latin typeface="微软雅黑" pitchFamily="34" charset="-122"/>
            <a:ea typeface="微软雅黑" pitchFamily="34" charset="-122"/>
          </a:endParaRPr>
        </a:p>
      </dsp:txBody>
      <dsp:txXfrm>
        <a:off x="272215" y="2823258"/>
        <a:ext cx="4103431" cy="352982"/>
      </dsp:txXfrm>
    </dsp:sp>
    <dsp:sp modelId="{EC37A1AF-63B9-4D7D-BE55-D0DDEE4C78A9}">
      <dsp:nvSpPr>
        <dsp:cNvPr id="0" name=""/>
        <dsp:cNvSpPr/>
      </dsp:nvSpPr>
      <dsp:spPr>
        <a:xfrm>
          <a:off x="51600" y="2779135"/>
          <a:ext cx="441228" cy="441228"/>
        </a:xfrm>
        <a:prstGeom prst="ellipse">
          <a:avLst/>
        </a:prstGeom>
        <a:solidFill>
          <a:schemeClr val="lt1">
            <a:hueOff val="0"/>
            <a:satOff val="0"/>
            <a:lumOff val="0"/>
            <a:alphaOff val="0"/>
          </a:schemeClr>
        </a:solidFill>
        <a:ln w="19050" cap="flat" cmpd="sng" algn="ctr">
          <a:solidFill>
            <a:schemeClr val="accent4">
              <a:hueOff val="-4674988"/>
              <a:satOff val="26412"/>
              <a:lumOff val="2942"/>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4C019-0AB5-4368-8104-753BAE29B0EF}">
      <dsp:nvSpPr>
        <dsp:cNvPr id="0" name=""/>
        <dsp:cNvSpPr/>
      </dsp:nvSpPr>
      <dsp:spPr>
        <a:xfrm>
          <a:off x="0" y="4474178"/>
          <a:ext cx="5731727" cy="0"/>
        </a:xfrm>
        <a:prstGeom prst="line">
          <a:avLst/>
        </a:pr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DC2383-8C22-4E2B-9C54-404132A52400}">
      <dsp:nvSpPr>
        <dsp:cNvPr id="0" name=""/>
        <dsp:cNvSpPr/>
      </dsp:nvSpPr>
      <dsp:spPr>
        <a:xfrm>
          <a:off x="0" y="2541905"/>
          <a:ext cx="5731727" cy="0"/>
        </a:xfrm>
        <a:prstGeom prst="line">
          <a:avLst/>
        </a:pr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C8237B-D151-48C8-A684-6291F6C35342}">
      <dsp:nvSpPr>
        <dsp:cNvPr id="0" name=""/>
        <dsp:cNvSpPr/>
      </dsp:nvSpPr>
      <dsp:spPr>
        <a:xfrm>
          <a:off x="0" y="505334"/>
          <a:ext cx="5731727" cy="0"/>
        </a:xfrm>
        <a:prstGeom prst="line">
          <a:avLst/>
        </a:pr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6EF693-E774-4634-952D-9DA07BBB32C9}">
      <dsp:nvSpPr>
        <dsp:cNvPr id="0" name=""/>
        <dsp:cNvSpPr/>
      </dsp:nvSpPr>
      <dsp:spPr>
        <a:xfrm>
          <a:off x="1490249" y="651"/>
          <a:ext cx="4241477" cy="535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altLang="zh-CN" sz="1800" kern="1200" dirty="0">
              <a:latin typeface="微软雅黑" panose="020B0503020204020204" pitchFamily="34" charset="-122"/>
              <a:ea typeface="微软雅黑" panose="020B0503020204020204" pitchFamily="34" charset="-122"/>
            </a:rPr>
            <a:t>SAP HANA </a:t>
          </a:r>
          <a:r>
            <a:rPr lang="zh-CN" altLang="en-US" sz="1800" kern="1200" dirty="0">
              <a:latin typeface="微软雅黑" panose="020B0503020204020204" pitchFamily="34" charset="-122"/>
              <a:ea typeface="微软雅黑" panose="020B0503020204020204" pitchFamily="34" charset="-122"/>
            </a:rPr>
            <a:t>内存数据库核心技术介绍</a:t>
          </a:r>
          <a:endParaRPr lang="en-US" altLang="zh-CN" sz="1800" kern="1200" dirty="0">
            <a:latin typeface="微软雅黑" panose="020B0503020204020204" pitchFamily="34" charset="-122"/>
            <a:ea typeface="微软雅黑" panose="020B0503020204020204" pitchFamily="34" charset="-122"/>
          </a:endParaRPr>
        </a:p>
      </dsp:txBody>
      <dsp:txXfrm>
        <a:off x="1490249" y="651"/>
        <a:ext cx="4241477" cy="535287"/>
      </dsp:txXfrm>
    </dsp:sp>
    <dsp:sp modelId="{329F9443-DDA7-4282-B32F-B8FE1CB295E1}">
      <dsp:nvSpPr>
        <dsp:cNvPr id="0" name=""/>
        <dsp:cNvSpPr/>
      </dsp:nvSpPr>
      <dsp:spPr>
        <a:xfrm>
          <a:off x="0" y="31255"/>
          <a:ext cx="1490249" cy="474079"/>
        </a:xfrm>
        <a:prstGeom prst="round2SameRect">
          <a:avLst>
            <a:gd name="adj1" fmla="val 16670"/>
            <a:gd name="adj2" fmla="val 0"/>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核心技术</a:t>
          </a:r>
          <a:endParaRPr lang="en-US" altLang="zh-CN" sz="1800" kern="1200" dirty="0">
            <a:latin typeface="微软雅黑" panose="020B0503020204020204" pitchFamily="34" charset="-122"/>
            <a:ea typeface="微软雅黑" panose="020B0503020204020204" pitchFamily="34" charset="-122"/>
          </a:endParaRPr>
        </a:p>
      </dsp:txBody>
      <dsp:txXfrm>
        <a:off x="23147" y="54402"/>
        <a:ext cx="1443955" cy="450932"/>
      </dsp:txXfrm>
    </dsp:sp>
    <dsp:sp modelId="{E99E8C11-1917-4B23-A4C2-6C36480C2D0C}">
      <dsp:nvSpPr>
        <dsp:cNvPr id="0" name=""/>
        <dsp:cNvSpPr/>
      </dsp:nvSpPr>
      <dsp:spPr>
        <a:xfrm>
          <a:off x="0" y="535938"/>
          <a:ext cx="5731727" cy="1454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内存计算技术</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列式与数据压缩</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并行查询与数据分布</a:t>
          </a:r>
          <a:endParaRPr lang="en-US" altLang="zh-CN" sz="12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纵向和水平架构扩展</a:t>
          </a:r>
          <a:endParaRPr lang="en-US" altLang="zh-CN" sz="12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高可用性及容灾备份</a:t>
          </a:r>
          <a:endParaRPr lang="en-US" altLang="zh-CN" sz="14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a:p>
          <a:pPr marL="1828800" lvl="1" indent="-171450" algn="l" defTabSz="533400">
            <a:lnSpc>
              <a:spcPct val="100000"/>
            </a:lnSpc>
            <a:spcBef>
              <a:spcPct val="0"/>
            </a:spcBef>
            <a:spcAft>
              <a:spcPts val="0"/>
            </a:spcAft>
            <a:buClr>
              <a:schemeClr val="accent1"/>
            </a:buClr>
            <a:buFont typeface="Wingdings" panose="05000000000000000000" pitchFamily="2" charset="2"/>
            <a:buChar char="§"/>
          </a:pPr>
          <a:endParaRPr lang="en-US" altLang="zh-CN" sz="1200" kern="1200" dirty="0">
            <a:latin typeface="微软雅黑" panose="020B0503020204020204" pitchFamily="34" charset="-122"/>
            <a:ea typeface="微软雅黑" panose="020B0503020204020204" pitchFamily="34" charset="-122"/>
          </a:endParaRPr>
        </a:p>
      </dsp:txBody>
      <dsp:txXfrm>
        <a:off x="0" y="535938"/>
        <a:ext cx="5731727" cy="1454285"/>
      </dsp:txXfrm>
    </dsp:sp>
    <dsp:sp modelId="{3FABE9F2-41DB-4573-9B00-ADBAA8201B5A}">
      <dsp:nvSpPr>
        <dsp:cNvPr id="0" name=""/>
        <dsp:cNvSpPr/>
      </dsp:nvSpPr>
      <dsp:spPr>
        <a:xfrm>
          <a:off x="1490249" y="2013927"/>
          <a:ext cx="4241477" cy="58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altLang="zh-CN" sz="1800" kern="1200" dirty="0">
              <a:latin typeface="微软雅黑" panose="020B0503020204020204" pitchFamily="34" charset="-122"/>
              <a:ea typeface="微软雅黑" panose="020B0503020204020204" pitchFamily="34" charset="-122"/>
            </a:rPr>
            <a:t>SAP HANA </a:t>
          </a:r>
          <a:r>
            <a:rPr lang="zh-CN" altLang="en-US" sz="1800" kern="1200" dirty="0">
              <a:latin typeface="微软雅黑" panose="020B0503020204020204" pitchFamily="34" charset="-122"/>
              <a:ea typeface="微软雅黑" panose="020B0503020204020204" pitchFamily="34" charset="-122"/>
            </a:rPr>
            <a:t>一体化数据应用平台</a:t>
          </a:r>
          <a:endParaRPr lang="en-US" altLang="zh-CN" sz="1800" kern="1200" dirty="0">
            <a:latin typeface="微软雅黑" panose="020B0503020204020204" pitchFamily="34" charset="-122"/>
            <a:ea typeface="微软雅黑" panose="020B0503020204020204" pitchFamily="34" charset="-122"/>
          </a:endParaRPr>
        </a:p>
      </dsp:txBody>
      <dsp:txXfrm>
        <a:off x="1490249" y="2013927"/>
        <a:ext cx="4241477" cy="581875"/>
      </dsp:txXfrm>
    </dsp:sp>
    <dsp:sp modelId="{037134C0-8040-4F4F-8B74-BE719161F15B}">
      <dsp:nvSpPr>
        <dsp:cNvPr id="0" name=""/>
        <dsp:cNvSpPr/>
      </dsp:nvSpPr>
      <dsp:spPr>
        <a:xfrm>
          <a:off x="0" y="2067825"/>
          <a:ext cx="1490249" cy="474079"/>
        </a:xfrm>
        <a:prstGeom prst="round2SameRect">
          <a:avLst>
            <a:gd name="adj1" fmla="val 16670"/>
            <a:gd name="adj2" fmla="val 0"/>
          </a:avLst>
        </a:prstGeom>
        <a:solidFill>
          <a:schemeClr val="tx2">
            <a:lumMod val="75000"/>
          </a:schemeClr>
        </a:solidFill>
        <a:ln w="19050" cap="flat" cmpd="sng" algn="ctr">
          <a:solidFill>
            <a:schemeClr val="accent4">
              <a:hueOff val="-2337494"/>
              <a:satOff val="13206"/>
              <a:lumOff val="14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体系架构</a:t>
          </a:r>
          <a:endParaRPr lang="en-US" altLang="zh-CN" sz="1800" kern="1200" dirty="0">
            <a:latin typeface="微软雅黑" panose="020B0503020204020204" pitchFamily="34" charset="-122"/>
            <a:ea typeface="微软雅黑" panose="020B0503020204020204" pitchFamily="34" charset="-122"/>
          </a:endParaRPr>
        </a:p>
      </dsp:txBody>
      <dsp:txXfrm>
        <a:off x="23147" y="2090972"/>
        <a:ext cx="1443955" cy="450932"/>
      </dsp:txXfrm>
    </dsp:sp>
    <dsp:sp modelId="{AC3155D3-DA16-4E4D-A80C-CA6EA0FF3BA7}">
      <dsp:nvSpPr>
        <dsp:cNvPr id="0" name=""/>
        <dsp:cNvSpPr/>
      </dsp:nvSpPr>
      <dsp:spPr>
        <a:xfrm>
          <a:off x="0" y="2595803"/>
          <a:ext cx="5731727" cy="1328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应用开发服务</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集成质量服务</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数据处理服务</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开源融合平台</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zh-CN" altLang="en-US" sz="1400" kern="1200" dirty="0">
              <a:latin typeface="微软雅黑" panose="020B0503020204020204" pitchFamily="34" charset="-122"/>
              <a:ea typeface="微软雅黑" panose="020B0503020204020204" pitchFamily="34" charset="-122"/>
            </a:rPr>
            <a:t>灵活部署架构</a:t>
          </a:r>
          <a:endParaRPr lang="en-US" altLang="zh-CN" sz="1400" kern="1200" dirty="0">
            <a:latin typeface="微软雅黑" panose="020B0503020204020204" pitchFamily="34" charset="-122"/>
            <a:ea typeface="微软雅黑" panose="020B0503020204020204" pitchFamily="34" charset="-122"/>
          </a:endParaRPr>
        </a:p>
      </dsp:txBody>
      <dsp:txXfrm>
        <a:off x="0" y="2595803"/>
        <a:ext cx="5731727" cy="1328094"/>
      </dsp:txXfrm>
    </dsp:sp>
    <dsp:sp modelId="{1D370D74-A045-4A4B-9AB1-2788BBA3D851}">
      <dsp:nvSpPr>
        <dsp:cNvPr id="0" name=""/>
        <dsp:cNvSpPr/>
      </dsp:nvSpPr>
      <dsp:spPr>
        <a:xfrm>
          <a:off x="1490249" y="3947601"/>
          <a:ext cx="4241477" cy="57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altLang="zh-CN" sz="1800" kern="1200" dirty="0">
              <a:latin typeface="微软雅黑" panose="020B0503020204020204" pitchFamily="34" charset="-122"/>
              <a:ea typeface="微软雅黑" panose="020B0503020204020204" pitchFamily="34" charset="-122"/>
            </a:rPr>
            <a:t>SAP HANA </a:t>
          </a:r>
          <a:r>
            <a:rPr lang="zh-CN" altLang="en-US" sz="1800" kern="1200" dirty="0">
              <a:latin typeface="微软雅黑" panose="020B0503020204020204" pitchFamily="34" charset="-122"/>
              <a:ea typeface="微软雅黑" panose="020B0503020204020204" pitchFamily="34" charset="-122"/>
            </a:rPr>
            <a:t>应用场景及案例</a:t>
          </a:r>
          <a:endParaRPr lang="en-US" altLang="zh-CN" sz="1800" kern="1200" dirty="0">
            <a:latin typeface="微软雅黑" panose="020B0503020204020204" pitchFamily="34" charset="-122"/>
            <a:ea typeface="微软雅黑" panose="020B0503020204020204" pitchFamily="34" charset="-122"/>
          </a:endParaRPr>
        </a:p>
      </dsp:txBody>
      <dsp:txXfrm>
        <a:off x="1490249" y="3947601"/>
        <a:ext cx="4241477" cy="579073"/>
      </dsp:txXfrm>
    </dsp:sp>
    <dsp:sp modelId="{2A1EB3F5-76B6-4A5C-B91D-E9F8AD329B75}">
      <dsp:nvSpPr>
        <dsp:cNvPr id="0" name=""/>
        <dsp:cNvSpPr/>
      </dsp:nvSpPr>
      <dsp:spPr>
        <a:xfrm>
          <a:off x="0" y="4000099"/>
          <a:ext cx="1490249" cy="474079"/>
        </a:xfrm>
        <a:prstGeom prst="round2SameRect">
          <a:avLst>
            <a:gd name="adj1" fmla="val 16670"/>
            <a:gd name="adj2" fmla="val 0"/>
          </a:avLst>
        </a:prstGeom>
        <a:solidFill>
          <a:schemeClr val="tx2">
            <a:lumMod val="75000"/>
          </a:schemeClr>
        </a:solidFill>
        <a:ln w="19050" cap="flat" cmpd="sng" algn="ctr">
          <a:solidFill>
            <a:schemeClr val="accent4">
              <a:hueOff val="-4674988"/>
              <a:satOff val="26412"/>
              <a:lumOff val="294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应用场景</a:t>
          </a:r>
          <a:endParaRPr lang="en-US" altLang="zh-CN" sz="1800" kern="1200" dirty="0">
            <a:latin typeface="微软雅黑" panose="020B0503020204020204" pitchFamily="34" charset="-122"/>
            <a:ea typeface="微软雅黑" panose="020B0503020204020204" pitchFamily="34" charset="-122"/>
          </a:endParaRPr>
        </a:p>
      </dsp:txBody>
      <dsp:txXfrm>
        <a:off x="23147" y="4023246"/>
        <a:ext cx="1443955" cy="450932"/>
      </dsp:txXfrm>
    </dsp:sp>
    <dsp:sp modelId="{E8636660-C91B-4826-81F9-B5FDB6A5D78E}">
      <dsp:nvSpPr>
        <dsp:cNvPr id="0" name=""/>
        <dsp:cNvSpPr/>
      </dsp:nvSpPr>
      <dsp:spPr>
        <a:xfrm>
          <a:off x="0" y="4526675"/>
          <a:ext cx="5731727" cy="948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en-US" altLang="zh-CN" sz="1400" kern="1200" dirty="0">
              <a:latin typeface="微软雅黑" panose="020B0503020204020204" pitchFamily="34" charset="-122"/>
              <a:ea typeface="微软雅黑" panose="020B0503020204020204" pitchFamily="34" charset="-122"/>
            </a:rPr>
            <a:t>SAP HANA </a:t>
          </a:r>
          <a:r>
            <a:rPr lang="zh-CN" altLang="en-US" sz="1400" kern="1200" dirty="0">
              <a:latin typeface="微软雅黑" panose="020B0503020204020204" pitchFamily="34" charset="-122"/>
              <a:ea typeface="微软雅黑" panose="020B0503020204020204" pitchFamily="34" charset="-122"/>
            </a:rPr>
            <a:t>典型应用场景</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en-US" altLang="zh-CN" sz="1400" kern="1200" dirty="0">
              <a:latin typeface="微软雅黑" panose="020B0503020204020204" pitchFamily="34" charset="-122"/>
              <a:ea typeface="微软雅黑" panose="020B0503020204020204" pitchFamily="34" charset="-122"/>
            </a:rPr>
            <a:t>SAP HANA </a:t>
          </a:r>
          <a:r>
            <a:rPr lang="zh-CN" altLang="en-US" sz="1400" kern="1200" dirty="0">
              <a:latin typeface="微软雅黑" panose="020B0503020204020204" pitchFamily="34" charset="-122"/>
              <a:ea typeface="微软雅黑" panose="020B0503020204020204" pitchFamily="34" charset="-122"/>
            </a:rPr>
            <a:t>典型应用案例</a:t>
          </a:r>
          <a:endParaRPr lang="en-US" altLang="zh-CN" sz="1400" kern="1200" dirty="0">
            <a:latin typeface="微软雅黑" panose="020B0503020204020204" pitchFamily="34" charset="-122"/>
            <a:ea typeface="微软雅黑" panose="020B0503020204020204" pitchFamily="34" charset="-122"/>
          </a:endParaRPr>
        </a:p>
        <a:p>
          <a:pPr marL="1828800" lvl="1" indent="-171450" algn="l" defTabSz="622300">
            <a:lnSpc>
              <a:spcPct val="100000"/>
            </a:lnSpc>
            <a:spcBef>
              <a:spcPct val="0"/>
            </a:spcBef>
            <a:spcAft>
              <a:spcPts val="0"/>
            </a:spcAft>
            <a:buClr>
              <a:schemeClr val="accent1"/>
            </a:buClr>
            <a:buFont typeface="Wingdings" panose="05000000000000000000" pitchFamily="2" charset="2"/>
            <a:buChar char="§"/>
          </a:pPr>
          <a:r>
            <a:rPr lang="en-US" altLang="zh-CN" sz="1400" kern="1200" dirty="0">
              <a:latin typeface="微软雅黑" panose="020B0503020204020204" pitchFamily="34" charset="-122"/>
              <a:ea typeface="微软雅黑" panose="020B0503020204020204" pitchFamily="34" charset="-122"/>
            </a:rPr>
            <a:t>SAP</a:t>
          </a:r>
          <a:r>
            <a:rPr lang="zh-CN" altLang="en-US" sz="1400" kern="1200" dirty="0">
              <a:latin typeface="微软雅黑" panose="020B0503020204020204" pitchFamily="34" charset="-122"/>
              <a:ea typeface="微软雅黑" panose="020B0503020204020204" pitchFamily="34" charset="-122"/>
            </a:rPr>
            <a:t>大数据分析体系总结</a:t>
          </a:r>
          <a:endParaRPr lang="en-US" altLang="zh-CN" sz="1400" kern="1200" dirty="0">
            <a:latin typeface="微软雅黑" panose="020B0503020204020204" pitchFamily="34" charset="-122"/>
            <a:ea typeface="微软雅黑" panose="020B0503020204020204" pitchFamily="34" charset="-122"/>
          </a:endParaRPr>
        </a:p>
      </dsp:txBody>
      <dsp:txXfrm>
        <a:off x="0" y="4526675"/>
        <a:ext cx="5731727" cy="948300"/>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00" y="392400"/>
            <a:ext cx="5360287" cy="40212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2400" y="4705200"/>
            <a:ext cx="5360400" cy="40212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nodeschool.io/" TargetMode="External"/><Relationship Id="rId3" Type="http://schemas.openxmlformats.org/officeDocument/2006/relationships/hyperlink" Target="http://help.sap.com/hana/SAP_HANA_XS_JavaScript_API_Reference_en/index.html" TargetMode="External"/><Relationship Id="rId7" Type="http://schemas.openxmlformats.org/officeDocument/2006/relationships/hyperlink" Target="http://blog.modulus.io/absolute-beginners-guide-to-nodejs"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s://twitter.com/nodejs" TargetMode="External"/><Relationship Id="rId5" Type="http://schemas.openxmlformats.org/officeDocument/2006/relationships/hyperlink" Target="https://nodejs.org/docs/latest-v0.12.x/api/" TargetMode="External"/><Relationship Id="rId10" Type="http://schemas.openxmlformats.org/officeDocument/2006/relationships/hyperlink" Target="https://www.airpair.com/javascript/node-js-tutorial" TargetMode="External"/><Relationship Id="rId4" Type="http://schemas.openxmlformats.org/officeDocument/2006/relationships/hyperlink" Target="https://nodejs.org/" TargetMode="External"/><Relationship Id="rId9" Type="http://schemas.openxmlformats.org/officeDocument/2006/relationships/hyperlink" Target="http://www.tutorialspoint.com/nodejs/"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baike.baidu.com/view/544098.htm" TargetMode="External"/><Relationship Id="rId2" Type="http://schemas.openxmlformats.org/officeDocument/2006/relationships/slide" Target="../slides/slide83.xml"/><Relationship Id="rId1" Type="http://schemas.openxmlformats.org/officeDocument/2006/relationships/notesMaster" Target="../notesMasters/notesMaster1.xml"/><Relationship Id="rId6" Type="http://schemas.openxmlformats.org/officeDocument/2006/relationships/hyperlink" Target="file:///\\localhost\link.zhihu.com\%3ftarget=http:\en.wikipedia.org\wiki\Dereferenceable_Uniform_Resource_Identifier" TargetMode="External"/><Relationship Id="rId5" Type="http://schemas.openxmlformats.org/officeDocument/2006/relationships/hyperlink" Target="http://baike.baidu.com/view/6507.htm" TargetMode="External"/><Relationship Id="rId4" Type="http://schemas.openxmlformats.org/officeDocument/2006/relationships/hyperlink" Target="http://baike.baidu.com/view/617142.htm"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1883173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normAutofit/>
          </a:bodyPr>
          <a:lstStyle/>
          <a:p>
            <a:r>
              <a:rPr lang="zh-CN" altLang="en-US" dirty="0"/>
              <a:t>在</a:t>
            </a:r>
            <a:r>
              <a:rPr lang="en-US" altLang="zh-CN" dirty="0"/>
              <a:t>HANA</a:t>
            </a:r>
            <a:r>
              <a:rPr lang="zh-CN" altLang="en-US" dirty="0"/>
              <a:t>的底层，我们说所有数据都是</a:t>
            </a:r>
            <a:r>
              <a:rPr lang="en-US" altLang="zh-CN" dirty="0"/>
              <a:t>in-memory</a:t>
            </a:r>
            <a:r>
              <a:rPr lang="zh-CN" altLang="en-US" dirty="0"/>
              <a:t>的，决不在硬盘上处理数据。传统关系数据库只有</a:t>
            </a:r>
            <a:r>
              <a:rPr lang="en-US" altLang="zh-CN" dirty="0"/>
              <a:t>10%</a:t>
            </a:r>
            <a:r>
              <a:rPr lang="zh-CN" altLang="en-US" dirty="0"/>
              <a:t>的数据在</a:t>
            </a:r>
            <a:r>
              <a:rPr lang="en-US" altLang="zh-CN" dirty="0"/>
              <a:t>memory</a:t>
            </a:r>
            <a:r>
              <a:rPr lang="zh-CN" altLang="en-US" dirty="0"/>
              <a:t>里，大部分数据在硬盘里，完全不同的。</a:t>
            </a:r>
            <a:endParaRPr lang="en-US" altLang="zh-CN" dirty="0"/>
          </a:p>
          <a:p>
            <a:r>
              <a:rPr lang="zh-CN" altLang="en-US" dirty="0"/>
              <a:t>不过我们底层确实有硬盘，因为当系统关闭，或者崩溃后，重新启动必须要有存储。</a:t>
            </a:r>
            <a:endParaRPr lang="en-US" altLang="zh-CN" dirty="0"/>
          </a:p>
          <a:p>
            <a:endParaRPr lang="en-US" altLang="zh-CN" dirty="0"/>
          </a:p>
          <a:p>
            <a:r>
              <a:rPr lang="zh-CN" altLang="en-US" dirty="0"/>
              <a:t>硬盘中我们有两种类型的存储：数据卷和日志卷。 写入的方法是，任何数据发生变化的时候，日志会被同步写入。因此可想而知日志卷对写入速度要求比较高，所以日志卷倾向于使用非</a:t>
            </a:r>
            <a:r>
              <a:rPr lang="en-US" altLang="zh-CN" dirty="0"/>
              <a:t> mechanical</a:t>
            </a:r>
            <a:r>
              <a:rPr lang="en-US" altLang="zh-CN" baseline="0" dirty="0"/>
              <a:t> disk</a:t>
            </a:r>
            <a:r>
              <a:rPr lang="zh-CN" altLang="en-US" baseline="0" dirty="0"/>
              <a:t>，所谓</a:t>
            </a:r>
            <a:r>
              <a:rPr lang="en-US" altLang="zh-CN" baseline="0" dirty="0"/>
              <a:t>SSD</a:t>
            </a:r>
            <a:r>
              <a:rPr lang="zh-CN" altLang="en-US" baseline="0" dirty="0"/>
              <a:t>比较适合。相对应数据卷则可以使用传统的机械硬盘</a:t>
            </a:r>
            <a:r>
              <a:rPr lang="en-US" altLang="zh-CN" baseline="0" dirty="0"/>
              <a:t>mechanical disks</a:t>
            </a:r>
            <a:r>
              <a:rPr lang="zh-CN" altLang="en-US" baseline="0" dirty="0"/>
              <a:t>。因为数据卷我们是异步的在固定的时间点存储，我们叫</a:t>
            </a:r>
            <a:r>
              <a:rPr lang="en-US" altLang="zh-CN" baseline="0" dirty="0" err="1"/>
              <a:t>savepoint</a:t>
            </a:r>
            <a:r>
              <a:rPr lang="zh-CN" altLang="en-US" baseline="0" dirty="0"/>
              <a:t>。这个时间间隔是可以配置的，保证至少每</a:t>
            </a:r>
            <a:r>
              <a:rPr lang="en-US" altLang="zh-CN" baseline="0" dirty="0"/>
              <a:t>5</a:t>
            </a:r>
            <a:r>
              <a:rPr lang="zh-CN" altLang="en-US" baseline="0" dirty="0"/>
              <a:t>分钟做一次。日志卷我们主要用来做系统恢复</a:t>
            </a:r>
            <a:r>
              <a:rPr lang="en-US" altLang="zh-CN" baseline="0" dirty="0"/>
              <a:t>recovery</a:t>
            </a:r>
            <a:r>
              <a:rPr lang="zh-CN" altLang="en-US" baseline="0" dirty="0"/>
              <a:t>的，说到备份，你可以做</a:t>
            </a:r>
            <a:r>
              <a:rPr lang="en-US" altLang="zh-CN" baseline="0" dirty="0"/>
              <a:t>log-only</a:t>
            </a:r>
            <a:r>
              <a:rPr lang="zh-CN" altLang="en-US" baseline="0" dirty="0"/>
              <a:t>的</a:t>
            </a:r>
            <a:r>
              <a:rPr lang="en-US" altLang="zh-CN" baseline="0" dirty="0"/>
              <a:t>backup</a:t>
            </a:r>
            <a:r>
              <a:rPr lang="zh-CN" altLang="en-US" baseline="0" dirty="0"/>
              <a:t>，也可以做既有日志，又有数据的</a:t>
            </a:r>
            <a:r>
              <a:rPr lang="en-US" altLang="zh-CN" baseline="0" dirty="0"/>
              <a:t>full backup</a:t>
            </a:r>
            <a:r>
              <a:rPr lang="zh-CN" altLang="en-US" baseline="0" dirty="0"/>
              <a:t>。</a:t>
            </a:r>
            <a:endParaRPr lang="en-US" altLang="zh-CN"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13</a:t>
            </a:fld>
            <a:endParaRPr>
              <a:solidFill>
                <a:prstClr val="black"/>
              </a:solidFill>
            </a:endParaRPr>
          </a:p>
        </p:txBody>
      </p:sp>
    </p:spTree>
    <p:extLst>
      <p:ext uri="{BB962C8B-B14F-4D97-AF65-F5344CB8AC3E}">
        <p14:creationId xmlns:p14="http://schemas.microsoft.com/office/powerpoint/2010/main" val="1020612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normAutofit/>
          </a:bodyPr>
          <a:lstStyle/>
          <a:p>
            <a:pPr marL="147638" marR="0" lvl="1" indent="-147638" algn="l" defTabSz="914400" rtl="0" eaLnBrk="1" fontAlgn="auto" latinLnBrk="0" hangingPunct="1">
              <a:lnSpc>
                <a:spcPct val="100000"/>
              </a:lnSpc>
              <a:spcBef>
                <a:spcPts val="0"/>
              </a:spcBef>
              <a:spcAft>
                <a:spcPts val="0"/>
              </a:spcAft>
              <a:buClr>
                <a:schemeClr val="accent1"/>
              </a:buClr>
              <a:buSzPct val="80000"/>
              <a:buFont typeface="Wingdings" pitchFamily="2" charset="2"/>
              <a:buNone/>
              <a:tabLst/>
              <a:defRPr/>
            </a:pPr>
            <a:r>
              <a:rPr lang="zh-CN" altLang="en-US" b="0" dirty="0">
                <a:sym typeface="Wingdings" pitchFamily="2" charset="2"/>
              </a:rPr>
              <a:t>所以当我们碰到问题，比如这里断电，或者内存失败。我们会首先会读出最后一次</a:t>
            </a:r>
            <a:r>
              <a:rPr lang="en-US" altLang="zh-CN" b="0" dirty="0" err="1">
                <a:sym typeface="Wingdings" pitchFamily="2" charset="2"/>
              </a:rPr>
              <a:t>savepoint</a:t>
            </a:r>
            <a:r>
              <a:rPr lang="zh-CN" altLang="en-US" b="0" dirty="0">
                <a:sym typeface="Wingdings" pitchFamily="2" charset="2"/>
              </a:rPr>
              <a:t>，也就是数据存储，然后</a:t>
            </a:r>
            <a:r>
              <a:rPr lang="en-US" altLang="zh-CN" b="0" dirty="0">
                <a:sym typeface="Wingdings" pitchFamily="2" charset="2"/>
              </a:rPr>
              <a:t>replay</a:t>
            </a:r>
            <a:r>
              <a:rPr lang="zh-CN" altLang="en-US" b="0" dirty="0">
                <a:sym typeface="Wingdings" pitchFamily="2" charset="2"/>
              </a:rPr>
              <a:t>重放从那个</a:t>
            </a:r>
            <a:r>
              <a:rPr lang="en-US" altLang="zh-CN" b="0" dirty="0" err="1">
                <a:sym typeface="Wingdings" pitchFamily="2" charset="2"/>
              </a:rPr>
              <a:t>savepoint</a:t>
            </a:r>
            <a:r>
              <a:rPr lang="zh-CN" altLang="en-US" b="0" dirty="0">
                <a:sym typeface="Wingdings" pitchFamily="2" charset="2"/>
              </a:rPr>
              <a:t>以后的所有的</a:t>
            </a:r>
            <a:r>
              <a:rPr lang="en-US" altLang="zh-CN" b="0" dirty="0">
                <a:sym typeface="Wingdings" pitchFamily="2" charset="2"/>
              </a:rPr>
              <a:t>redo</a:t>
            </a:r>
            <a:r>
              <a:rPr lang="zh-CN" altLang="en-US" b="0" baseline="0" dirty="0">
                <a:sym typeface="Wingdings" pitchFamily="2" charset="2"/>
              </a:rPr>
              <a:t>日志。</a:t>
            </a:r>
            <a:endParaRPr lang="en-US" altLang="zh-CN" b="0" baseline="0" dirty="0">
              <a:sym typeface="Wingdings" pitchFamily="2" charset="2"/>
            </a:endParaRPr>
          </a:p>
          <a:p>
            <a:pPr marL="147638" marR="0" lvl="1" indent="-147638" algn="l" defTabSz="914400" rtl="0" eaLnBrk="1" fontAlgn="auto" latinLnBrk="0" hangingPunct="1">
              <a:lnSpc>
                <a:spcPct val="100000"/>
              </a:lnSpc>
              <a:spcBef>
                <a:spcPts val="0"/>
              </a:spcBef>
              <a:spcAft>
                <a:spcPts val="0"/>
              </a:spcAft>
              <a:buClr>
                <a:schemeClr val="accent1"/>
              </a:buClr>
              <a:buSzPct val="80000"/>
              <a:buFont typeface="Wingdings" pitchFamily="2" charset="2"/>
              <a:buNone/>
              <a:tabLst/>
              <a:defRPr/>
            </a:pPr>
            <a:r>
              <a:rPr lang="zh-CN" altLang="en-US" b="0" baseline="0" dirty="0">
                <a:sym typeface="Wingdings" pitchFamily="2" charset="2"/>
              </a:rPr>
              <a:t>这里还要提到一个延迟加载。重启数据库的时候我们没有必要一次</a:t>
            </a:r>
            <a:r>
              <a:rPr lang="en-US" altLang="zh-CN" b="0" baseline="0" dirty="0">
                <a:sym typeface="Wingdings" pitchFamily="2" charset="2"/>
              </a:rPr>
              <a:t>load</a:t>
            </a:r>
            <a:r>
              <a:rPr lang="zh-CN" altLang="en-US" b="0" baseline="0" dirty="0">
                <a:sym typeface="Wingdings" pitchFamily="2" charset="2"/>
              </a:rPr>
              <a:t>所有的数据表，事实上我们只</a:t>
            </a:r>
            <a:r>
              <a:rPr lang="en-US" altLang="zh-CN" b="0" baseline="0" dirty="0">
                <a:sym typeface="Wingdings" pitchFamily="2" charset="2"/>
              </a:rPr>
              <a:t>load</a:t>
            </a:r>
            <a:r>
              <a:rPr lang="zh-CN" altLang="en-US" b="0" baseline="0" dirty="0">
                <a:sym typeface="Wingdings" pitchFamily="2" charset="2"/>
              </a:rPr>
              <a:t>所有</a:t>
            </a:r>
            <a:r>
              <a:rPr lang="en-US" altLang="zh-CN" b="0" baseline="0" dirty="0">
                <a:sym typeface="Wingdings" pitchFamily="2" charset="2"/>
              </a:rPr>
              <a:t>mark</a:t>
            </a:r>
            <a:r>
              <a:rPr lang="zh-CN" altLang="en-US" b="0" baseline="0" dirty="0">
                <a:sym typeface="Wingdings" pitchFamily="2" charset="2"/>
              </a:rPr>
              <a:t>为必须</a:t>
            </a:r>
            <a:r>
              <a:rPr lang="en-US" altLang="zh-CN" b="0" baseline="0" dirty="0">
                <a:sym typeface="Wingdings" pitchFamily="2" charset="2"/>
              </a:rPr>
              <a:t>load</a:t>
            </a:r>
            <a:r>
              <a:rPr lang="zh-CN" altLang="en-US" b="0" baseline="0" dirty="0">
                <a:sym typeface="Wingdings" pitchFamily="2" charset="2"/>
              </a:rPr>
              <a:t>的表，其他</a:t>
            </a:r>
            <a:r>
              <a:rPr lang="en-US" altLang="zh-CN" b="0" baseline="0" dirty="0">
                <a:sym typeface="Wingdings" pitchFamily="2" charset="2"/>
              </a:rPr>
              <a:t>on-demand</a:t>
            </a:r>
            <a:r>
              <a:rPr lang="zh-CN" altLang="en-US" b="0" baseline="0" dirty="0">
                <a:sym typeface="Wingdings" pitchFamily="2" charset="2"/>
              </a:rPr>
              <a:t>的表被延迟加载，以提高重启速度。</a:t>
            </a:r>
            <a:endParaRPr lang="en-GB" b="0" dirty="0">
              <a:sym typeface="Wingdings" pitchFamily="2" charset="2"/>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8C2C35-2B8A-446E-BEC0-FD36716C29AC}" type="slidenum">
              <a:rPr smtClean="0">
                <a:solidFill>
                  <a:prstClr val="black"/>
                </a:solidFill>
              </a:rPr>
              <a:pPr/>
              <a:t>14</a:t>
            </a:fld>
            <a:endParaRPr>
              <a:solidFill>
                <a:prstClr val="black"/>
              </a:solidFill>
            </a:endParaRPr>
          </a:p>
        </p:txBody>
      </p:sp>
    </p:spTree>
    <p:extLst>
      <p:ext uri="{BB962C8B-B14F-4D97-AF65-F5344CB8AC3E}">
        <p14:creationId xmlns:p14="http://schemas.microsoft.com/office/powerpoint/2010/main" val="1444596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SAP HANA permits OLTP and OLAP workloads on the same platform by storing data in high-speed memory, organizing it in columns, and partitioning and distributing it among multiple servers. This delivers faster queries that aggregate data more efficiently yet avoid costly full-table scans and single column indexes.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SAP HANA Studio delivers an all-in-one support environment for system monitoring, backup and recovery, and user provisioning.</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16</a:t>
            </a:fld>
            <a:endParaRPr dirty="0">
              <a:solidFill>
                <a:prstClr val="black"/>
              </a:solidFill>
            </a:endParaRPr>
          </a:p>
        </p:txBody>
      </p:sp>
    </p:spTree>
    <p:extLst>
      <p:ext uri="{BB962C8B-B14F-4D97-AF65-F5344CB8AC3E}">
        <p14:creationId xmlns:p14="http://schemas.microsoft.com/office/powerpoint/2010/main" val="92066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normAutofit/>
          </a:bodyPr>
          <a:lstStyle/>
          <a:p>
            <a:pPr>
              <a:buFont typeface="Arial" pitchFamily="34" charset="0"/>
              <a:buNone/>
            </a:pPr>
            <a:r>
              <a:rPr kumimoji="1" lang="en-US" altLang="ja-JP" sz="900" b="1" dirty="0"/>
              <a:t>Data compression / Write operations</a:t>
            </a:r>
          </a:p>
          <a:p>
            <a:pPr>
              <a:buFont typeface="Arial" pitchFamily="34" charset="0"/>
              <a:buChar char="•"/>
            </a:pPr>
            <a:r>
              <a:rPr kumimoji="1" lang="en-US" altLang="ja-JP" sz="900" dirty="0"/>
              <a:t> The column store uses efficient compression algorithms.</a:t>
            </a:r>
          </a:p>
          <a:p>
            <a:pPr>
              <a:buFont typeface="Arial" pitchFamily="34" charset="0"/>
              <a:buChar char="•"/>
            </a:pPr>
            <a:r>
              <a:rPr kumimoji="1" lang="en-US" altLang="ja-JP" sz="900" dirty="0"/>
              <a:t> That help in-memory computing engine (IMCE) to keep all relevant application data in memory.</a:t>
            </a:r>
          </a:p>
          <a:p>
            <a:pPr>
              <a:buFont typeface="Arial" pitchFamily="34" charset="0"/>
              <a:buChar char="•"/>
            </a:pPr>
            <a:r>
              <a:rPr kumimoji="1" lang="en-US" altLang="ja-JP" sz="900" dirty="0"/>
              <a:t> Write operations on this compressed data would be costly as they require reorganizing the storage structure and recalculating the compression.</a:t>
            </a:r>
          </a:p>
          <a:p>
            <a:pPr>
              <a:buFont typeface="Arial" pitchFamily="34" charset="0"/>
              <a:buChar char="•"/>
            </a:pPr>
            <a:r>
              <a:rPr kumimoji="1" lang="en-US" altLang="ja-JP" sz="900" dirty="0"/>
              <a:t> Therefore write operation in column store do not directly modify compressed data.</a:t>
            </a:r>
          </a:p>
          <a:p>
            <a:pPr>
              <a:buFont typeface="Arial" pitchFamily="34" charset="0"/>
              <a:buChar char="•"/>
            </a:pPr>
            <a:r>
              <a:rPr kumimoji="1" lang="en-US" altLang="ja-JP" sz="900" dirty="0"/>
              <a:t> All changes go into a separate area called the delta storage.</a:t>
            </a:r>
          </a:p>
          <a:p>
            <a:pPr>
              <a:buFont typeface="Arial" pitchFamily="34" charset="0"/>
              <a:buNone/>
            </a:pPr>
            <a:r>
              <a:rPr kumimoji="1" lang="en-US" altLang="ja-JP" sz="900" b="1" dirty="0"/>
              <a:t>Delta merge operation:</a:t>
            </a:r>
          </a:p>
          <a:p>
            <a:pPr>
              <a:buFont typeface="Arial" pitchFamily="34" charset="0"/>
              <a:buChar char="•"/>
            </a:pPr>
            <a:r>
              <a:rPr kumimoji="1" lang="en-US" altLang="ja-JP" sz="900" dirty="0"/>
              <a:t> The delta merge operation is executed on table level.</a:t>
            </a:r>
          </a:p>
          <a:p>
            <a:pPr>
              <a:buFont typeface="Arial" pitchFamily="34" charset="0"/>
              <a:buChar char="•"/>
            </a:pPr>
            <a:r>
              <a:rPr kumimoji="1" lang="en-US" altLang="ja-JP" sz="900" dirty="0"/>
              <a:t> Its purpose is to move changes collected in write optimized delta storage into the compressed and read optimized main storage.</a:t>
            </a:r>
          </a:p>
          <a:p>
            <a:pPr>
              <a:buFont typeface="Arial" pitchFamily="34" charset="0"/>
              <a:buChar char="•"/>
            </a:pPr>
            <a:r>
              <a:rPr kumimoji="1" lang="en-US" altLang="ja-JP" sz="900" dirty="0"/>
              <a:t> During merge operation the main storage is recoded – with new dictionaries and with compression recalculated.</a:t>
            </a:r>
          </a:p>
          <a:p>
            <a:pPr>
              <a:buFont typeface="Arial" pitchFamily="34" charset="0"/>
              <a:buChar char="•"/>
            </a:pPr>
            <a:r>
              <a:rPr kumimoji="1" lang="en-US" altLang="ja-JP" sz="900" dirty="0"/>
              <a:t> The delta merge operation is decoupled from the execution of the transaction that performs the changes. </a:t>
            </a:r>
          </a:p>
          <a:p>
            <a:pPr>
              <a:buFont typeface="Arial" pitchFamily="34" charset="0"/>
              <a:buChar char="•"/>
            </a:pPr>
            <a:r>
              <a:rPr kumimoji="1" lang="en-US" altLang="ja-JP" sz="900" dirty="0"/>
              <a:t> It happens asynchronously at a later point in time. </a:t>
            </a:r>
          </a:p>
          <a:p>
            <a:pPr>
              <a:buFont typeface="Arial" pitchFamily="34" charset="0"/>
              <a:buChar char="•"/>
            </a:pPr>
            <a:r>
              <a:rPr kumimoji="1" lang="en-US" altLang="ja-JP" sz="900" dirty="0"/>
              <a:t> Delta merge is triggered by one of the following events:</a:t>
            </a:r>
          </a:p>
          <a:p>
            <a:pPr lvl="1">
              <a:buFont typeface="Arial" pitchFamily="34" charset="0"/>
              <a:buChar char="•"/>
            </a:pPr>
            <a:r>
              <a:rPr kumimoji="1" lang="en-US" altLang="ja-JP" sz="900" dirty="0"/>
              <a:t> Number of lines in delta storage for this table exceeds specified number</a:t>
            </a:r>
          </a:p>
          <a:p>
            <a:pPr lvl="1">
              <a:buFont typeface="Arial" pitchFamily="34" charset="0"/>
              <a:buChar char="•"/>
            </a:pPr>
            <a:r>
              <a:rPr kumimoji="1" lang="en-US" altLang="ja-JP" sz="900" dirty="0"/>
              <a:t> Memory consumption of delta storage exceeds specified limit</a:t>
            </a:r>
          </a:p>
          <a:p>
            <a:pPr lvl="1">
              <a:buFont typeface="Arial" pitchFamily="34" charset="0"/>
              <a:buChar char="•"/>
            </a:pPr>
            <a:r>
              <a:rPr kumimoji="1" lang="en-US" altLang="ja-JP" sz="900" dirty="0"/>
              <a:t> Merge is triggered explicitly by a client using SQL</a:t>
            </a:r>
          </a:p>
          <a:p>
            <a:pPr lvl="1">
              <a:buFont typeface="Arial" pitchFamily="34" charset="0"/>
              <a:buChar char="•"/>
            </a:pPr>
            <a:r>
              <a:rPr kumimoji="1" lang="en-US" altLang="ja-JP" sz="900" dirty="0"/>
              <a:t> The delta log for a columnar table exceeds the defined limit. As the delta log is truncated only during merge operation, a merge operation needs to be performed in this case</a:t>
            </a:r>
          </a:p>
        </p:txBody>
      </p:sp>
      <p:sp>
        <p:nvSpPr>
          <p:cNvPr id="4" name="Slide Number Placeholder 3"/>
          <p:cNvSpPr>
            <a:spLocks noGrp="1"/>
          </p:cNvSpPr>
          <p:nvPr>
            <p:ph type="sldNum" sz="quarter" idx="10"/>
          </p:nvPr>
        </p:nvSpPr>
        <p:spPr>
          <a:xfrm>
            <a:off x="3884614" y="8772669"/>
            <a:ext cx="2971800" cy="461804"/>
          </a:xfrm>
          <a:prstGeom prst="rect">
            <a:avLst/>
          </a:prstGeom>
        </p:spPr>
        <p:txBody>
          <a:bodyPr/>
          <a:lstStyle/>
          <a:p>
            <a:fld id="{57D41C7B-7968-40AC-8B83-7736902130CA}" type="slidenum">
              <a:rPr lang="en-US" smtClean="0"/>
              <a:pPr/>
              <a:t>18</a:t>
            </a:fld>
            <a:endParaRPr lang="en-US" dirty="0"/>
          </a:p>
        </p:txBody>
      </p:sp>
    </p:spTree>
    <p:extLst>
      <p:ext uri="{BB962C8B-B14F-4D97-AF65-F5344CB8AC3E}">
        <p14:creationId xmlns:p14="http://schemas.microsoft.com/office/powerpoint/2010/main" val="4187501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962869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SAP HANA permits OLTP and OLAP workloads on the same platform by storing data in high-speed memory, organizing it in columns, and partitioning and distributing it among multiple servers. This delivers faster queries that aggregate data more efficiently yet avoid costly full-table scans and single column indexes.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SAP HANA Studio delivers an all-in-one support environment for system monitoring, backup and recovery, and user provisioning.</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24</a:t>
            </a:fld>
            <a:endParaRPr dirty="0">
              <a:solidFill>
                <a:prstClr val="black"/>
              </a:solidFill>
            </a:endParaRPr>
          </a:p>
        </p:txBody>
      </p:sp>
    </p:spTree>
    <p:extLst>
      <p:ext uri="{BB962C8B-B14F-4D97-AF65-F5344CB8AC3E}">
        <p14:creationId xmlns:p14="http://schemas.microsoft.com/office/powerpoint/2010/main" val="1349121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xfrm>
            <a:off x="752475" y="392113"/>
            <a:ext cx="5360988" cy="4021137"/>
          </a:xfrm>
          <a:noFill/>
          <a:ln>
            <a:solidFill>
              <a:srgbClr val="000000"/>
            </a:solidFill>
            <a:miter lim="800000"/>
            <a:headEnd/>
            <a:tailEnd/>
          </a:ln>
        </p:spPr>
      </p:sp>
      <p:sp>
        <p:nvSpPr>
          <p:cNvPr id="3" name="Notes Placeholder 2"/>
          <p:cNvSpPr>
            <a:spLocks noGrp="1"/>
          </p:cNvSpPr>
          <p:nvPr>
            <p:ph type="body" idx="1"/>
          </p:nvPr>
        </p:nvSpPr>
        <p:spPr/>
        <p:txBody>
          <a:bodyPr/>
          <a:lstStyle/>
          <a:p>
            <a:pPr marL="148633" indent="-148633">
              <a:spcBef>
                <a:spcPct val="50000"/>
              </a:spcBef>
              <a:buClr>
                <a:srgbClr val="F0AB00"/>
              </a:buClr>
              <a:buSzPct val="80000"/>
              <a:defRPr/>
            </a:pPr>
            <a:r>
              <a:rPr lang="de-DE" kern="0" dirty="0">
                <a:ea typeface="Arial Unicode MS" pitchFamily="34" charset="-128"/>
                <a:cs typeface="Arial Unicode MS" pitchFamily="34" charset="-128"/>
              </a:rPr>
              <a:t>Data Distribution</a:t>
            </a:r>
          </a:p>
          <a:p>
            <a:pPr marL="148633" indent="-148633">
              <a:spcBef>
                <a:spcPct val="50000"/>
              </a:spcBef>
              <a:buClr>
                <a:schemeClr val="tx2"/>
              </a:buClr>
              <a:buSzPct val="100000"/>
              <a:buFont typeface="Wingdings" pitchFamily="2" charset="2"/>
              <a:buChar char="§"/>
              <a:defRPr/>
            </a:pPr>
            <a:r>
              <a:rPr lang="de-DE" kern="0" dirty="0">
                <a:ea typeface="Arial Unicode MS" pitchFamily="34" charset="-128"/>
                <a:cs typeface="Arial Unicode MS" pitchFamily="34" charset="-128"/>
              </a:rPr>
              <a:t>RAM locality – data gets spread out to all available cores</a:t>
            </a:r>
          </a:p>
          <a:p>
            <a:pPr marL="148633" indent="-148633">
              <a:spcBef>
                <a:spcPct val="50000"/>
              </a:spcBef>
              <a:buClr>
                <a:schemeClr val="tx2"/>
              </a:buClr>
              <a:buSzPct val="100000"/>
              <a:buFont typeface="Wingdings" pitchFamily="2" charset="2"/>
              <a:buChar char="§"/>
              <a:defRPr/>
            </a:pPr>
            <a:r>
              <a:rPr lang="de-DE" kern="0" dirty="0">
                <a:ea typeface="Arial Unicode MS" pitchFamily="34" charset="-128"/>
                <a:cs typeface="Arial Unicode MS" pitchFamily="34" charset="-128"/>
              </a:rPr>
              <a:t>MPP execution – blades share nothing when crunching large data sets</a:t>
            </a:r>
          </a:p>
          <a:p>
            <a:pPr marL="148633" indent="-148633">
              <a:spcBef>
                <a:spcPct val="50000"/>
              </a:spcBef>
              <a:buClr>
                <a:schemeClr val="tx2"/>
              </a:buClr>
              <a:buSzPct val="100000"/>
              <a:buFont typeface="Wingdings" pitchFamily="2" charset="2"/>
              <a:buChar char="§"/>
              <a:defRPr/>
            </a:pPr>
            <a:r>
              <a:rPr lang="de-DE" kern="0" dirty="0">
                <a:ea typeface="Arial Unicode MS" pitchFamily="34" charset="-128"/>
                <a:cs typeface="Arial Unicode MS" pitchFamily="34" charset="-128"/>
              </a:rPr>
              <a:t>Failover - Individual blades may fail without causing problems</a:t>
            </a:r>
            <a:endParaRPr lang="en-US" kern="0" dirty="0">
              <a:ea typeface="Arial Unicode MS" pitchFamily="34" charset="-128"/>
              <a:cs typeface="Arial Unicode MS" pitchFamily="34" charset="-128"/>
            </a:endParaRPr>
          </a:p>
          <a:p>
            <a:pPr>
              <a:defRPr/>
            </a:pPr>
            <a:endParaRPr lang="en-US" dirty="0"/>
          </a:p>
        </p:txBody>
      </p:sp>
      <p:sp>
        <p:nvSpPr>
          <p:cNvPr id="131076" name="Slide Number Placeholder 3"/>
          <p:cNvSpPr>
            <a:spLocks noGrp="1"/>
          </p:cNvSpPr>
          <p:nvPr>
            <p:ph type="sldNum" sz="quarter" idx="5"/>
          </p:nvPr>
        </p:nvSpPr>
        <p:spPr>
          <a:noFill/>
        </p:spPr>
        <p:txBody>
          <a:bodyPr/>
          <a:lstStyle/>
          <a:p>
            <a:fld id="{551CEB96-A2DB-4DFB-8DA0-C87CE4CBC552}" type="slidenum">
              <a:rPr lang="de-DE" smtClean="0">
                <a:latin typeface="Arial" pitchFamily="34" charset="0"/>
                <a:cs typeface="Arial" pitchFamily="34" charset="0"/>
              </a:rPr>
              <a:pPr/>
              <a:t>26</a:t>
            </a:fld>
            <a:endParaRPr lang="de-DE">
              <a:latin typeface="Arial" pitchFamily="34" charset="0"/>
              <a:cs typeface="Arial" pitchFamily="34" charset="0"/>
            </a:endParaRPr>
          </a:p>
        </p:txBody>
      </p:sp>
    </p:spTree>
    <p:extLst>
      <p:ext uri="{BB962C8B-B14F-4D97-AF65-F5344CB8AC3E}">
        <p14:creationId xmlns:p14="http://schemas.microsoft.com/office/powerpoint/2010/main" val="2953749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29</a:t>
            </a:fld>
            <a:endParaRPr lang="de-DE" dirty="0"/>
          </a:p>
        </p:txBody>
      </p:sp>
    </p:spTree>
    <p:extLst>
      <p:ext uri="{BB962C8B-B14F-4D97-AF65-F5344CB8AC3E}">
        <p14:creationId xmlns:p14="http://schemas.microsoft.com/office/powerpoint/2010/main" val="2562328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lstStyle/>
          <a:p>
            <a:r>
              <a:rPr lang="zh-CN" altLang="en-US" dirty="0"/>
              <a:t>这是</a:t>
            </a:r>
            <a:r>
              <a:rPr lang="en-US" altLang="zh-CN" dirty="0"/>
              <a:t>HANA</a:t>
            </a:r>
            <a:r>
              <a:rPr lang="zh-CN" altLang="en-US" dirty="0"/>
              <a:t>更加</a:t>
            </a:r>
            <a:r>
              <a:rPr lang="en-US" altLang="zh-CN" dirty="0"/>
              <a:t>detail</a:t>
            </a:r>
            <a:r>
              <a:rPr lang="zh-CN" altLang="en-US" dirty="0"/>
              <a:t>的架构。你可以看到每个服务的功能。另外还有各种</a:t>
            </a:r>
            <a:r>
              <a:rPr lang="en-US" altLang="zh-CN" dirty="0"/>
              <a:t>repository</a:t>
            </a:r>
            <a:r>
              <a:rPr lang="zh-CN" altLang="en-US" dirty="0"/>
              <a:t>。</a:t>
            </a:r>
            <a:endParaRPr lang="en-US" altLang="zh-CN" dirty="0"/>
          </a:p>
          <a:p>
            <a:r>
              <a:rPr lang="zh-CN" altLang="en-US" dirty="0"/>
              <a:t>每个</a:t>
            </a:r>
            <a:r>
              <a:rPr lang="en-US" altLang="zh-CN" dirty="0"/>
              <a:t>node</a:t>
            </a:r>
            <a:r>
              <a:rPr lang="zh-CN" altLang="en-US" dirty="0"/>
              <a:t>都有其他</a:t>
            </a:r>
            <a:r>
              <a:rPr lang="en-US" altLang="zh-CN" dirty="0"/>
              <a:t>node</a:t>
            </a:r>
            <a:r>
              <a:rPr lang="zh-CN" altLang="en-US" dirty="0"/>
              <a:t>的</a:t>
            </a:r>
            <a:r>
              <a:rPr lang="en-US" altLang="zh-CN" dirty="0"/>
              <a:t>replication</a:t>
            </a:r>
            <a:r>
              <a:rPr lang="zh-CN" altLang="en-US" dirty="0"/>
              <a:t>，任何一个都有可能变成</a:t>
            </a:r>
            <a:r>
              <a:rPr lang="en-US" altLang="zh-CN" dirty="0"/>
              <a:t>master</a:t>
            </a:r>
            <a:r>
              <a:rPr lang="zh-CN" altLang="en-US" dirty="0"/>
              <a:t>。</a:t>
            </a:r>
            <a:endParaRPr lang="en-US" altLang="zh-CN" dirty="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extLst>
      <p:ext uri="{BB962C8B-B14F-4D97-AF65-F5344CB8AC3E}">
        <p14:creationId xmlns:p14="http://schemas.microsoft.com/office/powerpoint/2010/main" val="576675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667334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2475" y="392113"/>
            <a:ext cx="5360988" cy="402113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062E3B-9073-6346-81CC-69BBD7916CE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55446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293164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Tree>
    <p:extLst>
      <p:ext uri="{BB962C8B-B14F-4D97-AF65-F5344CB8AC3E}">
        <p14:creationId xmlns:p14="http://schemas.microsoft.com/office/powerpoint/2010/main" val="384498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82663" y="749300"/>
            <a:ext cx="4984750" cy="3738563"/>
          </a:xfrm>
        </p:spPr>
      </p:sp>
      <p:sp>
        <p:nvSpPr>
          <p:cNvPr id="3" name="Notes Placeholder 2"/>
          <p:cNvSpPr>
            <a:spLocks noGrp="1"/>
          </p:cNvSpPr>
          <p:nvPr>
            <p:ph type="body" idx="1"/>
          </p:nvPr>
        </p:nvSpPr>
        <p:spPr/>
        <p:txBody>
          <a:bodyPr>
            <a:normAutofit/>
          </a:bodyPr>
          <a:lstStyle/>
          <a:p>
            <a:pPr marL="269929" lvl="3" indent="0" defTabSz="914583">
              <a:lnSpc>
                <a:spcPct val="90000"/>
              </a:lnSpc>
              <a:spcBef>
                <a:spcPts val="420"/>
              </a:spcBef>
              <a:spcAft>
                <a:spcPts val="350"/>
              </a:spcAft>
              <a:buClr>
                <a:schemeClr val="accent2"/>
              </a:buClr>
              <a:buSzPct val="100000"/>
              <a:buFont typeface="Wingdings" pitchFamily="2" charset="2"/>
              <a:buNone/>
              <a:defRPr/>
            </a:pPr>
            <a:r>
              <a:rPr lang="en-US" dirty="0"/>
              <a:t>We</a:t>
            </a:r>
            <a:r>
              <a:rPr lang="en-US" baseline="0" dirty="0"/>
              <a:t> have introduced a new option for active/active, read-enabled. This allows one to leverage an idle secondary system for read-intensive workloads.  For example, you can redirect operational queries or point KPI dashboards to the secondary system. </a:t>
            </a:r>
          </a:p>
          <a:p>
            <a:pPr marL="269929" lvl="3" indent="0" defTabSz="914583">
              <a:lnSpc>
                <a:spcPct val="90000"/>
              </a:lnSpc>
              <a:spcBef>
                <a:spcPts val="420"/>
              </a:spcBef>
              <a:spcAft>
                <a:spcPts val="350"/>
              </a:spcAft>
              <a:buClr>
                <a:schemeClr val="accent2"/>
              </a:buClr>
              <a:buSzPct val="100000"/>
              <a:buFont typeface="Wingdings" pitchFamily="2" charset="2"/>
              <a:buNone/>
              <a:defRPr/>
            </a:pPr>
            <a:endParaRPr lang="en-US" baseline="0" dirty="0"/>
          </a:p>
          <a:p>
            <a:pPr marL="269929" lvl="3" indent="0" defTabSz="914583">
              <a:lnSpc>
                <a:spcPct val="90000"/>
              </a:lnSpc>
              <a:spcBef>
                <a:spcPts val="420"/>
              </a:spcBef>
              <a:spcAft>
                <a:spcPts val="350"/>
              </a:spcAft>
              <a:buClr>
                <a:schemeClr val="accent2"/>
              </a:buClr>
              <a:buSzPct val="100000"/>
              <a:buFont typeface="Wingdings" pitchFamily="2" charset="2"/>
              <a:buNone/>
              <a:defRPr/>
            </a:pPr>
            <a:r>
              <a:rPr lang="en-US" baseline="0" dirty="0"/>
              <a:t>In addition we have expanded integration with SAP Landscape Management specifically in the area of automated orchestration for complex HA/DR processes. </a:t>
            </a:r>
            <a:endParaRPr lang="en-US" dirty="0"/>
          </a:p>
        </p:txBody>
      </p:sp>
      <p:sp>
        <p:nvSpPr>
          <p:cNvPr id="4" name="Slide Number Placeholder 3"/>
          <p:cNvSpPr>
            <a:spLocks noGrp="1"/>
          </p:cNvSpPr>
          <p:nvPr>
            <p:ph type="sldNum" sz="quarter" idx="10"/>
          </p:nvPr>
        </p:nvSpPr>
        <p:spPr/>
        <p:txBody>
          <a:bodyPr/>
          <a:lstStyle/>
          <a:p>
            <a:fld id="{1A2B6DB1-5796-354F-A857-8E5D6DF56DA0}" type="slidenum">
              <a:rPr lang="en-US">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939326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61988"/>
            <a:ext cx="4667250" cy="3500437"/>
          </a:xfrm>
        </p:spPr>
      </p:sp>
    </p:spTree>
    <p:extLst>
      <p:ext uri="{BB962C8B-B14F-4D97-AF65-F5344CB8AC3E}">
        <p14:creationId xmlns:p14="http://schemas.microsoft.com/office/powerpoint/2010/main" val="2025787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9300" y="390525"/>
            <a:ext cx="5359400" cy="40195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45</a:t>
            </a:fld>
            <a:endParaRPr lang="en-US" dirty="0"/>
          </a:p>
        </p:txBody>
      </p:sp>
    </p:spTree>
    <p:extLst>
      <p:ext uri="{BB962C8B-B14F-4D97-AF65-F5344CB8AC3E}">
        <p14:creationId xmlns:p14="http://schemas.microsoft.com/office/powerpoint/2010/main" val="2603674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2475" y="392113"/>
            <a:ext cx="5360988" cy="402113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062E3B-9073-6346-81CC-69BBD7916CE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11845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normAutofit fontScale="62500" lnSpcReduction="20000"/>
          </a:bodyPr>
          <a:lstStyle/>
          <a:p>
            <a:r>
              <a:rPr lang="en-US" b="0" dirty="0"/>
              <a:t>SAP is delivering a new class of solutions on top of the SAP HANA platform that provide real-time insights on big  data  and  state-of-the-art  analysis.  such  as  machine  learning,  pattern  recognition,  and  predictive  capabilities. These  solutions  can  empower  companies  to  transform  the  way  they  run  their  business,  from  enabling  rapid, sense-and-respond processes and targeted actions, to even rethinking their business models.  </a:t>
            </a:r>
          </a:p>
          <a:p>
            <a:r>
              <a:rPr lang="en-US" b="1" dirty="0"/>
              <a:t> </a:t>
            </a:r>
            <a:endParaRPr lang="en-US" dirty="0"/>
          </a:p>
          <a:p>
            <a:r>
              <a:rPr lang="en-US" b="1" dirty="0"/>
              <a:t>We distinguish between,</a:t>
            </a:r>
            <a:r>
              <a:rPr lang="en-US" b="1" baseline="0" dirty="0"/>
              <a:t> </a:t>
            </a:r>
            <a:r>
              <a:rPr lang="en-US" b="1" dirty="0"/>
              <a:t>Applications, powered by SAP HANA</a:t>
            </a:r>
            <a:r>
              <a:rPr lang="en-US" b="0" dirty="0"/>
              <a:t> which </a:t>
            </a:r>
            <a:r>
              <a:rPr lang="en-US" dirty="0"/>
              <a:t>provide a rich set of functionalities that addresses a company’s existing business processes and enables innovations in processes and business models (e.g. SAP Smart Meter Analytics powered by SAP HANA); applications provide business logic, user interface, workflow, and other capabilities and are optimally designed to run natively on the SAP HANA platform to fully utilize its in-memory computing capabilities (e.g., business logic executed in the database layer).</a:t>
            </a:r>
            <a:endParaRPr lang="fr-FR" dirty="0"/>
          </a:p>
          <a:p>
            <a:endParaRPr lang="en-US" dirty="0"/>
          </a:p>
          <a:p>
            <a:r>
              <a:rPr lang="en-US" dirty="0"/>
              <a:t>In addition there are accelerators and analytic content available. </a:t>
            </a:r>
            <a:r>
              <a:rPr lang="en-US" b="1" dirty="0"/>
              <a:t>Accelerators</a:t>
            </a:r>
            <a:r>
              <a:rPr lang="en-US" dirty="0"/>
              <a:t> are software that utilizes the power of SAP HANA to dramatically improve the performance of existing SAP Business Suite functionality in small, well-defined areas that bring immediate value to customers.</a:t>
            </a:r>
            <a:r>
              <a:rPr lang="en-US" baseline="0" dirty="0"/>
              <a:t> The Customer Segmentation Accelerator that we are focusing on today is such an example and follows the </a:t>
            </a:r>
            <a:r>
              <a:rPr lang="en-US" dirty="0"/>
              <a:t>SAP CO-PA Accelerator powered by SAP HANA. </a:t>
            </a:r>
          </a:p>
          <a:p>
            <a:endParaRPr lang="en-US" b="1" dirty="0"/>
          </a:p>
          <a:p>
            <a:r>
              <a:rPr lang="en-US" b="1" dirty="0"/>
              <a:t>Analytic Content</a:t>
            </a:r>
            <a:r>
              <a:rPr lang="en-US" dirty="0"/>
              <a:t> is complementary software that complements SAP applications and supports the customer’s integration, implementation, and configuration activities.  Analytic content provides pre-built reporting, dashboards, and data models that run natively on the SAP HANA platform (e.g. Operational Reporting powered by SAP HANA).</a:t>
            </a:r>
            <a:endParaRPr lang="fr-FR" dirty="0"/>
          </a:p>
          <a:p>
            <a:endParaRPr lang="en-US" dirty="0"/>
          </a:p>
          <a:p>
            <a:r>
              <a:rPr lang="en-US" dirty="0"/>
              <a:t>In the near future, SAP plans to provide unrestricted SAP HANA powered applications, accelerators and analytic content for Lines of Business that improve enterprise planning and performance management, business planning and consolidation as well as customer planning and intelligence. In addition, several industry applications, especially for Banking, Retail, Consumer Products and Utilities, are planned to bring real-time processing on Big Data to key industry specific processes.</a:t>
            </a:r>
            <a:endParaRPr lang="fr-FR" dirty="0"/>
          </a:p>
          <a:p>
            <a:endParaRPr lang="en-US" dirty="0"/>
          </a:p>
          <a:p>
            <a:r>
              <a:rPr lang="en-US" dirty="0"/>
              <a:t>In order to ensure quicker time to value some of these solutions, including</a:t>
            </a:r>
            <a:r>
              <a:rPr lang="en-US" baseline="0" dirty="0"/>
              <a:t> the </a:t>
            </a:r>
            <a:r>
              <a:rPr lang="en-US" b="1" baseline="0" dirty="0"/>
              <a:t>SAP Financial and Controlling Accelerator</a:t>
            </a:r>
            <a:r>
              <a:rPr lang="en-US" b="1" dirty="0"/>
              <a:t> </a:t>
            </a:r>
            <a:r>
              <a:rPr lang="en-US" dirty="0"/>
              <a:t>are also delivered as rapid-deployment solutions. The </a:t>
            </a:r>
            <a:r>
              <a:rPr lang="en-US" b="1" dirty="0"/>
              <a:t>SAP Rapid Deployment</a:t>
            </a:r>
            <a:r>
              <a:rPr lang="en-US" b="1" baseline="0" dirty="0"/>
              <a:t> </a:t>
            </a:r>
            <a:r>
              <a:rPr lang="en-US" b="1" dirty="0"/>
              <a:t>solutions </a:t>
            </a:r>
            <a:r>
              <a:rPr lang="en-US" dirty="0"/>
              <a:t>provide maximum predictability with a fixed</a:t>
            </a:r>
            <a:r>
              <a:rPr lang="en-US" baseline="0" dirty="0"/>
              <a:t> </a:t>
            </a:r>
            <a:r>
              <a:rPr lang="en-US" dirty="0"/>
              <a:t>cost and scope.</a:t>
            </a:r>
          </a:p>
        </p:txBody>
      </p:sp>
    </p:spTree>
    <p:extLst>
      <p:ext uri="{BB962C8B-B14F-4D97-AF65-F5344CB8AC3E}">
        <p14:creationId xmlns:p14="http://schemas.microsoft.com/office/powerpoint/2010/main" val="1429619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normAutofit fontScale="47500" lnSpcReduction="20000"/>
          </a:bodyPr>
          <a:lstStyle/>
          <a:p>
            <a:pPr fontAlgn="base"/>
            <a:r>
              <a:rPr lang="en-US" sz="1400" b="0" i="0" kern="1200" dirty="0">
                <a:solidFill>
                  <a:schemeClr val="tx1"/>
                </a:solidFill>
                <a:effectLst/>
                <a:latin typeface="+mn-lt"/>
                <a:ea typeface="+mn-ea"/>
                <a:cs typeface="+mn-cs"/>
              </a:rPr>
              <a:t>JavaScript has always been the foundation of SAP HANA XS.  In XS Classic we use the Mozilla </a:t>
            </a:r>
            <a:r>
              <a:rPr lang="en-US" sz="1400" b="0" i="0" kern="1200" dirty="0" err="1">
                <a:solidFill>
                  <a:schemeClr val="tx1"/>
                </a:solidFill>
                <a:effectLst/>
                <a:latin typeface="+mn-lt"/>
                <a:ea typeface="+mn-ea"/>
                <a:cs typeface="+mn-cs"/>
              </a:rPr>
              <a:t>SpiderMonkey</a:t>
            </a:r>
            <a:r>
              <a:rPr lang="en-US" sz="1400" b="0" i="0" kern="1200" dirty="0">
                <a:solidFill>
                  <a:schemeClr val="tx1"/>
                </a:solidFill>
                <a:effectLst/>
                <a:latin typeface="+mn-lt"/>
                <a:ea typeface="+mn-ea"/>
                <a:cs typeface="+mn-cs"/>
              </a:rPr>
              <a:t> virtual machine - the same JavaScript engine which runs the </a:t>
            </a:r>
            <a:r>
              <a:rPr lang="en-US" sz="1400" b="0" i="0" kern="1200" dirty="0" err="1">
                <a:solidFill>
                  <a:schemeClr val="tx1"/>
                </a:solidFill>
                <a:effectLst/>
                <a:latin typeface="+mn-lt"/>
                <a:ea typeface="+mn-ea"/>
                <a:cs typeface="+mn-cs"/>
              </a:rPr>
              <a:t>FireFox</a:t>
            </a:r>
            <a:r>
              <a:rPr lang="en-US" sz="1400" b="0" i="0" kern="1200" dirty="0">
                <a:solidFill>
                  <a:schemeClr val="tx1"/>
                </a:solidFill>
                <a:effectLst/>
                <a:latin typeface="+mn-lt"/>
                <a:ea typeface="+mn-ea"/>
                <a:cs typeface="+mn-cs"/>
              </a:rPr>
              <a:t> browser. In today's XS environment we have a single operating system process called </a:t>
            </a:r>
            <a:r>
              <a:rPr lang="en-US" sz="1400" b="0" i="0" kern="1200" dirty="0" err="1">
                <a:solidFill>
                  <a:schemeClr val="tx1"/>
                </a:solidFill>
                <a:effectLst/>
                <a:latin typeface="+mn-lt"/>
                <a:ea typeface="+mn-ea"/>
                <a:cs typeface="+mn-cs"/>
              </a:rPr>
              <a:t>XSEngine</a:t>
            </a:r>
            <a:r>
              <a:rPr lang="en-US" sz="1400" b="0" i="0" kern="1200" dirty="0">
                <a:solidFill>
                  <a:schemeClr val="tx1"/>
                </a:solidFill>
                <a:effectLst/>
                <a:latin typeface="+mn-lt"/>
                <a:ea typeface="+mn-ea"/>
                <a:cs typeface="+mn-cs"/>
              </a:rPr>
              <a:t>.  Within this process we create a pool of JavaScript Virtual Machines. The are clones of a single runtime version. Therefore there are no options to control which version of JavaScript your application runs against. There are some limited configuration parameters that apply to the entire pool of JavaScript VMs, but no way to configure memory or other scaling parameters per application. Finally as all the VMs live within a single operating system process, if anything goes wrong there is the potential to crash the entire </a:t>
            </a:r>
            <a:r>
              <a:rPr lang="en-US" sz="1400" b="0" i="0" kern="1200" dirty="0" err="1">
                <a:solidFill>
                  <a:schemeClr val="tx1"/>
                </a:solidFill>
                <a:effectLst/>
                <a:latin typeface="+mn-lt"/>
                <a:ea typeface="+mn-ea"/>
                <a:cs typeface="+mn-cs"/>
              </a:rPr>
              <a:t>XSEngine</a:t>
            </a:r>
            <a:r>
              <a:rPr lang="en-US" sz="1400" b="0" i="0" kern="1200" dirty="0">
                <a:solidFill>
                  <a:schemeClr val="tx1"/>
                </a:solidFill>
                <a:effectLst/>
                <a:latin typeface="+mn-lt"/>
                <a:ea typeface="+mn-ea"/>
                <a:cs typeface="+mn-cs"/>
              </a:rPr>
              <a:t> process.  We also extend the current JavaScript programming model with our </a:t>
            </a:r>
            <a:r>
              <a:rPr lang="en-US" sz="1400" b="0" i="0" u="none" strike="noStrike" kern="1200" dirty="0">
                <a:solidFill>
                  <a:schemeClr val="tx1"/>
                </a:solidFill>
                <a:effectLst/>
                <a:latin typeface="+mn-lt"/>
                <a:ea typeface="+mn-ea"/>
                <a:cs typeface="+mn-cs"/>
                <a:hlinkClick r:id="rId3"/>
              </a:rPr>
              <a:t>$ APIs</a:t>
            </a:r>
            <a:r>
              <a:rPr lang="en-US" sz="1400" b="0" i="0" kern="1200" dirty="0">
                <a:solidFill>
                  <a:schemeClr val="tx1"/>
                </a:solidFill>
                <a:effectLst/>
                <a:latin typeface="+mn-lt"/>
                <a:ea typeface="+mn-ea"/>
                <a:cs typeface="+mn-cs"/>
              </a:rPr>
              <a:t> via JavaScript function wrappers around C/C++ libraries and other JavaScript functions. This creates a situation where there is a deep coupling between the JavaScript VM and the </a:t>
            </a:r>
            <a:r>
              <a:rPr lang="en-US" sz="1400" b="0" i="0" kern="1200" dirty="0" err="1">
                <a:solidFill>
                  <a:schemeClr val="tx1"/>
                </a:solidFill>
                <a:effectLst/>
                <a:latin typeface="+mn-lt"/>
                <a:ea typeface="+mn-ea"/>
                <a:cs typeface="+mn-cs"/>
              </a:rPr>
              <a:t>XSEngine</a:t>
            </a:r>
            <a:r>
              <a:rPr lang="en-US" sz="1400" b="0" i="0" kern="1200" dirty="0">
                <a:solidFill>
                  <a:schemeClr val="tx1"/>
                </a:solidFill>
                <a:effectLst/>
                <a:latin typeface="+mn-lt"/>
                <a:ea typeface="+mn-ea"/>
                <a:cs typeface="+mn-cs"/>
              </a:rPr>
              <a:t> codebase.</a:t>
            </a:r>
          </a:p>
          <a:p>
            <a:pPr fontAlgn="base"/>
            <a:br>
              <a:rPr lang="en-US" sz="1400" b="0" i="0" kern="1200" dirty="0">
                <a:solidFill>
                  <a:schemeClr val="tx1"/>
                </a:solidFill>
                <a:effectLst/>
                <a:latin typeface="+mn-lt"/>
                <a:ea typeface="+mn-ea"/>
                <a:cs typeface="+mn-cs"/>
              </a:rPr>
            </a:br>
            <a:endParaRPr lang="en-US" sz="1400" b="0" i="0" kern="1200" dirty="0">
              <a:solidFill>
                <a:schemeClr val="tx1"/>
              </a:solidFill>
              <a:effectLst/>
              <a:latin typeface="+mn-lt"/>
              <a:ea typeface="+mn-ea"/>
              <a:cs typeface="+mn-cs"/>
            </a:endParaRPr>
          </a:p>
          <a:p>
            <a:pPr fontAlgn="base"/>
            <a:r>
              <a:rPr lang="en-US" sz="1400" b="0" i="0" kern="1200" dirty="0">
                <a:solidFill>
                  <a:schemeClr val="tx1"/>
                </a:solidFill>
                <a:effectLst/>
                <a:latin typeface="+mn-lt"/>
                <a:ea typeface="+mn-ea"/>
                <a:cs typeface="+mn-cs"/>
              </a:rPr>
              <a:t>In the new Cloud Foundry based architecture of XS Advanced, things work very differently. First when you deploy an application or service a copy of the entire Java or Node.js runtime goes with.  This way each service is isolated and locked into their version. Even if you upgrade the entire HANA/XS system, already deployed services continue to run with their existing runtime providing better stability over time. It isn't until you would deploy the service again that you could pick up a newer version of the specific runtime. This allows single services to target different runtime versions in parallel.</a:t>
            </a:r>
          </a:p>
          <a:p>
            <a:pPr fontAlgn="base"/>
            <a:r>
              <a:rPr lang="en-US" sz="1400" b="0" i="0" kern="1200" dirty="0">
                <a:solidFill>
                  <a:schemeClr val="tx1"/>
                </a:solidFill>
                <a:effectLst/>
                <a:latin typeface="+mn-lt"/>
                <a:ea typeface="+mn-ea"/>
                <a:cs typeface="+mn-cs"/>
              </a:rPr>
              <a:t> </a:t>
            </a:r>
          </a:p>
          <a:p>
            <a:pPr fontAlgn="base"/>
            <a:r>
              <a:rPr lang="en-US" sz="1400" b="0" i="0" kern="1200" dirty="0">
                <a:solidFill>
                  <a:schemeClr val="tx1"/>
                </a:solidFill>
                <a:effectLst/>
                <a:latin typeface="+mn-lt"/>
                <a:ea typeface="+mn-ea"/>
                <a:cs typeface="+mn-cs"/>
              </a:rPr>
              <a:t>At the operating system level, we also no longer have one monolithic process hosting all the runtimes. Each runtime instance has its own operating system process. This allows for much better process isolation ensuring that a single poorly written or behaving service can't disrupt other services/applications.</a:t>
            </a:r>
          </a:p>
          <a:p>
            <a:pPr fontAlgn="base"/>
            <a:r>
              <a:rPr lang="en-US" sz="1400" b="0" i="0" kern="1200" dirty="0">
                <a:solidFill>
                  <a:schemeClr val="tx1"/>
                </a:solidFill>
                <a:effectLst/>
                <a:latin typeface="+mn-lt"/>
                <a:ea typeface="+mn-ea"/>
                <a:cs typeface="+mn-cs"/>
              </a:rPr>
              <a:t> </a:t>
            </a:r>
          </a:p>
          <a:p>
            <a:pPr fontAlgn="base"/>
            <a:r>
              <a:rPr lang="en-US" sz="1400" b="0" i="0" kern="1200" dirty="0">
                <a:solidFill>
                  <a:schemeClr val="tx1"/>
                </a:solidFill>
                <a:effectLst/>
                <a:latin typeface="+mn-lt"/>
                <a:ea typeface="+mn-ea"/>
                <a:cs typeface="+mn-cs"/>
              </a:rPr>
              <a:t>We also will now extend the JavaScript runtime via the standard concept of Node.js modules.  In fact even the $ APIs of XSJS are re implemented within Node.js (but more on that later in this blog).</a:t>
            </a:r>
          </a:p>
          <a:p>
            <a:pPr fontAlgn="base"/>
            <a:r>
              <a:rPr lang="en-US" sz="1400" b="0" i="0" kern="1200" dirty="0">
                <a:solidFill>
                  <a:schemeClr val="tx1"/>
                </a:solidFill>
                <a:effectLst/>
                <a:latin typeface="+mn-lt"/>
                <a:ea typeface="+mn-ea"/>
                <a:cs typeface="+mn-cs"/>
              </a:rPr>
              <a:t> </a:t>
            </a:r>
          </a:p>
          <a:p>
            <a:pPr fontAlgn="base"/>
            <a:r>
              <a:rPr lang="en-US" sz="1400" b="0" i="0" kern="1200" dirty="0">
                <a:solidFill>
                  <a:schemeClr val="tx1"/>
                </a:solidFill>
                <a:effectLst/>
                <a:latin typeface="+mn-lt"/>
                <a:ea typeface="+mn-ea"/>
                <a:cs typeface="+mn-cs"/>
              </a:rPr>
              <a:t>The biggest change for developers however is the change from Mozilla </a:t>
            </a:r>
            <a:r>
              <a:rPr lang="en-US" sz="1400" b="0" i="0" kern="1200" dirty="0" err="1">
                <a:solidFill>
                  <a:schemeClr val="tx1"/>
                </a:solidFill>
                <a:effectLst/>
                <a:latin typeface="+mn-lt"/>
                <a:ea typeface="+mn-ea"/>
                <a:cs typeface="+mn-cs"/>
              </a:rPr>
              <a:t>SpiderMonkey</a:t>
            </a:r>
            <a:r>
              <a:rPr lang="en-US" sz="1400" b="0" i="0" kern="1200" dirty="0">
                <a:solidFill>
                  <a:schemeClr val="tx1"/>
                </a:solidFill>
                <a:effectLst/>
                <a:latin typeface="+mn-lt"/>
                <a:ea typeface="+mn-ea"/>
                <a:cs typeface="+mn-cs"/>
              </a:rPr>
              <a:t> to Google V8 as the underlying JavaScript VM.  Now you might think that two JavaScript VMs can't be all that different. From a purely JavaScript language aspect, that is certainly true.  However with Google V8 we also gain support for Node.js. Node.js has quickly become the </a:t>
            </a:r>
            <a:r>
              <a:rPr lang="en-US" sz="1400" b="0" i="0" kern="1200" dirty="0" err="1">
                <a:solidFill>
                  <a:schemeClr val="tx1"/>
                </a:solidFill>
                <a:effectLst/>
                <a:latin typeface="+mn-lt"/>
                <a:ea typeface="+mn-ea"/>
                <a:cs typeface="+mn-cs"/>
              </a:rPr>
              <a:t>defacto</a:t>
            </a:r>
            <a:r>
              <a:rPr lang="en-US" sz="1400" b="0" i="0" kern="1200" dirty="0">
                <a:solidFill>
                  <a:schemeClr val="tx1"/>
                </a:solidFill>
                <a:effectLst/>
                <a:latin typeface="+mn-lt"/>
                <a:ea typeface="+mn-ea"/>
                <a:cs typeface="+mn-cs"/>
              </a:rPr>
              <a:t> standard for server side JavaScript thanks to its Asynchronous / Non-Blocking I/O programming model and the easy of which you can access and manage reusable, open source modules. So for the remainder of this blog we will look at the basics of Node.js development and how SAP will be supplying XS and HANA functionality into the Node.js environment.</a:t>
            </a:r>
          </a:p>
          <a:p>
            <a:pPr fontAlgn="base"/>
            <a:r>
              <a:rPr lang="en-US" sz="1400" b="0" i="0" kern="1200" dirty="0">
                <a:solidFill>
                  <a:schemeClr val="tx1"/>
                </a:solidFill>
                <a:effectLst/>
                <a:latin typeface="+mn-lt"/>
                <a:ea typeface="+mn-ea"/>
                <a:cs typeface="+mn-cs"/>
              </a:rPr>
              <a:t> </a:t>
            </a:r>
          </a:p>
          <a:p>
            <a:pPr fontAlgn="base"/>
            <a:r>
              <a:rPr lang="en-US" sz="1400" b="0" i="0" kern="1200" dirty="0">
                <a:solidFill>
                  <a:schemeClr val="tx1"/>
                </a:solidFill>
                <a:effectLst/>
                <a:latin typeface="+mn-lt"/>
                <a:ea typeface="+mn-ea"/>
                <a:cs typeface="+mn-cs"/>
              </a:rPr>
              <a:t>But Node.js is hardly an SAP specific technology.  It already has a strong community and many excellent resources.  So if you want to expand your knowledge of Node.js in general, here are some resources we would recommend:</a:t>
            </a:r>
          </a:p>
          <a:p>
            <a:pPr fontAlgn="base"/>
            <a:r>
              <a:rPr lang="en-US" sz="1400" b="0" i="0" u="none" strike="noStrike" kern="1200" dirty="0">
                <a:solidFill>
                  <a:schemeClr val="tx1"/>
                </a:solidFill>
                <a:effectLst/>
                <a:latin typeface="+mn-lt"/>
                <a:ea typeface="+mn-ea"/>
                <a:cs typeface="+mn-cs"/>
                <a:hlinkClick r:id="rId4"/>
              </a:rPr>
              <a:t>Node.js</a:t>
            </a:r>
            <a:endParaRPr lang="en-US" sz="1400" b="0" i="0" kern="1200" dirty="0">
              <a:solidFill>
                <a:schemeClr val="tx1"/>
              </a:solidFill>
              <a:effectLst/>
              <a:latin typeface="+mn-lt"/>
              <a:ea typeface="+mn-ea"/>
              <a:cs typeface="+mn-cs"/>
            </a:endParaRPr>
          </a:p>
          <a:p>
            <a:pPr fontAlgn="base"/>
            <a:r>
              <a:rPr lang="en-US" sz="1400" b="0" i="0" u="none" strike="noStrike" kern="1200" dirty="0">
                <a:solidFill>
                  <a:schemeClr val="tx1"/>
                </a:solidFill>
                <a:effectLst/>
                <a:latin typeface="+mn-lt"/>
                <a:ea typeface="+mn-ea"/>
                <a:cs typeface="+mn-cs"/>
                <a:hlinkClick r:id="rId5"/>
              </a:rPr>
              <a:t>Node.js v0.12.8 Manual &amp;</a:t>
            </a:r>
            <a:r>
              <a:rPr lang="en-US" sz="1400" b="0" i="0" u="none" strike="noStrike" kern="1200" dirty="0" err="1">
                <a:solidFill>
                  <a:schemeClr val="tx1"/>
                </a:solidFill>
                <a:effectLst/>
                <a:latin typeface="+mn-lt"/>
                <a:ea typeface="+mn-ea"/>
                <a:cs typeface="+mn-cs"/>
                <a:hlinkClick r:id="rId5"/>
              </a:rPr>
              <a:t>amp;amp</a:t>
            </a:r>
            <a:r>
              <a:rPr lang="en-US" sz="1400" b="0" i="0" u="none" strike="noStrike" kern="1200" dirty="0">
                <a:solidFill>
                  <a:schemeClr val="tx1"/>
                </a:solidFill>
                <a:effectLst/>
                <a:latin typeface="+mn-lt"/>
                <a:ea typeface="+mn-ea"/>
                <a:cs typeface="+mn-cs"/>
                <a:hlinkClick r:id="rId5"/>
              </a:rPr>
              <a:t>; Documentation</a:t>
            </a:r>
            <a:endParaRPr lang="en-US" sz="1400" b="0" i="0" kern="1200" dirty="0">
              <a:solidFill>
                <a:schemeClr val="tx1"/>
              </a:solidFill>
              <a:effectLst/>
              <a:latin typeface="+mn-lt"/>
              <a:ea typeface="+mn-ea"/>
              <a:cs typeface="+mn-cs"/>
            </a:endParaRPr>
          </a:p>
          <a:p>
            <a:pPr fontAlgn="base"/>
            <a:r>
              <a:rPr lang="en-US" sz="1400" b="0" i="0" u="none" strike="noStrike" kern="1200" dirty="0">
                <a:solidFill>
                  <a:schemeClr val="tx1"/>
                </a:solidFill>
                <a:effectLst/>
                <a:latin typeface="+mn-lt"/>
                <a:ea typeface="+mn-ea"/>
                <a:cs typeface="+mn-cs"/>
                <a:hlinkClick r:id="rId6"/>
              </a:rPr>
              <a:t>Node.js (@</a:t>
            </a:r>
            <a:r>
              <a:rPr lang="en-US" sz="1400" b="0" i="0" u="none" strike="noStrike" kern="1200" dirty="0" err="1">
                <a:solidFill>
                  <a:schemeClr val="tx1"/>
                </a:solidFill>
                <a:effectLst/>
                <a:latin typeface="+mn-lt"/>
                <a:ea typeface="+mn-ea"/>
                <a:cs typeface="+mn-cs"/>
                <a:hlinkClick r:id="rId6"/>
              </a:rPr>
              <a:t>nodejs</a:t>
            </a:r>
            <a:r>
              <a:rPr lang="en-US" sz="1400" b="0" i="0" u="none" strike="noStrike" kern="1200" dirty="0">
                <a:solidFill>
                  <a:schemeClr val="tx1"/>
                </a:solidFill>
                <a:effectLst/>
                <a:latin typeface="+mn-lt"/>
                <a:ea typeface="+mn-ea"/>
                <a:cs typeface="+mn-cs"/>
                <a:hlinkClick r:id="rId6"/>
              </a:rPr>
              <a:t>) | Twitter</a:t>
            </a:r>
            <a:endParaRPr lang="en-US" sz="1400" b="0" i="0" kern="1200" dirty="0">
              <a:solidFill>
                <a:schemeClr val="tx1"/>
              </a:solidFill>
              <a:effectLst/>
              <a:latin typeface="+mn-lt"/>
              <a:ea typeface="+mn-ea"/>
              <a:cs typeface="+mn-cs"/>
            </a:endParaRPr>
          </a:p>
          <a:p>
            <a:pPr fontAlgn="base"/>
            <a:r>
              <a:rPr lang="en-US" sz="1400" b="0" i="0" u="none" strike="noStrike" kern="1200" dirty="0">
                <a:solidFill>
                  <a:schemeClr val="tx1"/>
                </a:solidFill>
                <a:effectLst/>
                <a:latin typeface="+mn-lt"/>
                <a:ea typeface="+mn-ea"/>
                <a:cs typeface="+mn-cs"/>
                <a:hlinkClick r:id="rId7"/>
              </a:rPr>
              <a:t>http://blog.modulus.io/absolute-beginners-guide-to-nodejs</a:t>
            </a:r>
            <a:endParaRPr lang="en-US" sz="1400" b="0" i="0" kern="1200" dirty="0">
              <a:solidFill>
                <a:schemeClr val="tx1"/>
              </a:solidFill>
              <a:effectLst/>
              <a:latin typeface="+mn-lt"/>
              <a:ea typeface="+mn-ea"/>
              <a:cs typeface="+mn-cs"/>
            </a:endParaRPr>
          </a:p>
          <a:p>
            <a:pPr fontAlgn="base"/>
            <a:r>
              <a:rPr lang="en-US" sz="1400" b="0" i="0" u="none" strike="noStrike" kern="1200" dirty="0" err="1">
                <a:solidFill>
                  <a:schemeClr val="tx1"/>
                </a:solidFill>
                <a:effectLst/>
                <a:latin typeface="+mn-lt"/>
                <a:ea typeface="+mn-ea"/>
                <a:cs typeface="+mn-cs"/>
                <a:hlinkClick r:id="rId8"/>
              </a:rPr>
              <a:t>NodeSchool</a:t>
            </a:r>
            <a:endParaRPr lang="en-US" sz="1400" b="0" i="0" kern="1200" dirty="0">
              <a:solidFill>
                <a:schemeClr val="tx1"/>
              </a:solidFill>
              <a:effectLst/>
              <a:latin typeface="+mn-lt"/>
              <a:ea typeface="+mn-ea"/>
              <a:cs typeface="+mn-cs"/>
            </a:endParaRPr>
          </a:p>
          <a:p>
            <a:pPr fontAlgn="base"/>
            <a:r>
              <a:rPr lang="en-US" sz="1400" b="0" i="0" u="none" strike="noStrike" kern="1200" dirty="0">
                <a:solidFill>
                  <a:schemeClr val="tx1"/>
                </a:solidFill>
                <a:effectLst/>
                <a:latin typeface="+mn-lt"/>
                <a:ea typeface="+mn-ea"/>
                <a:cs typeface="+mn-cs"/>
                <a:hlinkClick r:id="rId9"/>
              </a:rPr>
              <a:t>Node.js Tutorial</a:t>
            </a:r>
            <a:endParaRPr lang="en-US" sz="1400" b="0" i="0" kern="1200" dirty="0">
              <a:solidFill>
                <a:schemeClr val="tx1"/>
              </a:solidFill>
              <a:effectLst/>
              <a:latin typeface="+mn-lt"/>
              <a:ea typeface="+mn-ea"/>
              <a:cs typeface="+mn-cs"/>
            </a:endParaRPr>
          </a:p>
          <a:p>
            <a:pPr fontAlgn="base"/>
            <a:r>
              <a:rPr lang="en-US" sz="1400" b="0" i="0" u="none" strike="noStrike" kern="1200" dirty="0">
                <a:solidFill>
                  <a:schemeClr val="tx1"/>
                </a:solidFill>
                <a:effectLst/>
                <a:latin typeface="+mn-lt"/>
                <a:ea typeface="+mn-ea"/>
                <a:cs typeface="+mn-cs"/>
                <a:hlinkClick r:id="rId10"/>
              </a:rPr>
              <a:t>https://www.airpair.com/javascript/node-js-tutorial</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54</a:t>
            </a:fld>
            <a:endParaRPr lang="de-DE" dirty="0"/>
          </a:p>
        </p:txBody>
      </p:sp>
    </p:spTree>
    <p:extLst>
      <p:ext uri="{BB962C8B-B14F-4D97-AF65-F5344CB8AC3E}">
        <p14:creationId xmlns:p14="http://schemas.microsoft.com/office/powerpoint/2010/main" val="3619035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450BDA-9B81-4249-A2C5-B66D9C03BCFD}" type="slidenum">
              <a:rPr lang="en-US" smtClean="0">
                <a:solidFill>
                  <a:srgbClr val="000000"/>
                </a:solidFill>
              </a:rPr>
              <a:pPr/>
              <a:t>55</a:t>
            </a:fld>
            <a:endParaRPr lang="en-US">
              <a:solidFill>
                <a:srgbClr val="000000"/>
              </a:solidFill>
            </a:endParaRPr>
          </a:p>
        </p:txBody>
      </p:sp>
    </p:spTree>
    <p:extLst>
      <p:ext uri="{BB962C8B-B14F-4D97-AF65-F5344CB8AC3E}">
        <p14:creationId xmlns:p14="http://schemas.microsoft.com/office/powerpoint/2010/main" val="5972875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450BDA-9B81-4249-A2C5-B66D9C03BCFD}" type="slidenum">
              <a:rPr lang="en-US" smtClean="0">
                <a:solidFill>
                  <a:srgbClr val="000000"/>
                </a:solidFill>
              </a:rPr>
              <a:pPr/>
              <a:t>56</a:t>
            </a:fld>
            <a:endParaRPr lang="en-US">
              <a:solidFill>
                <a:srgbClr val="000000"/>
              </a:solidFill>
            </a:endParaRPr>
          </a:p>
        </p:txBody>
      </p:sp>
    </p:spTree>
    <p:extLst>
      <p:ext uri="{BB962C8B-B14F-4D97-AF65-F5344CB8AC3E}">
        <p14:creationId xmlns:p14="http://schemas.microsoft.com/office/powerpoint/2010/main" val="2543103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2475" y="392113"/>
            <a:ext cx="5360988" cy="4021137"/>
          </a:xfrm>
        </p:spPr>
      </p:sp>
      <p:sp>
        <p:nvSpPr>
          <p:cNvPr id="3" name="备注占位符 2"/>
          <p:cNvSpPr>
            <a:spLocks noGrp="1"/>
          </p:cNvSpPr>
          <p:nvPr>
            <p:ph type="body" idx="1"/>
          </p:nvPr>
        </p:nvSpPr>
        <p:spPr/>
        <p:txBody>
          <a:bodyPr>
            <a:normAutofit/>
          </a:bodyPr>
          <a:lstStyle/>
          <a:p>
            <a:r>
              <a:rPr lang="en-US" altLang="zh-CN" sz="1200" dirty="0">
                <a:solidFill>
                  <a:srgbClr val="000000"/>
                </a:solidFill>
              </a:rPr>
              <a:t>KM</a:t>
            </a:r>
          </a:p>
          <a:p>
            <a:r>
              <a:rPr lang="en-US" altLang="zh-CN" sz="1200" dirty="0">
                <a:solidFill>
                  <a:srgbClr val="000000"/>
                </a:solidFill>
              </a:rPr>
              <a:t>1</a:t>
            </a:r>
            <a:r>
              <a:rPr lang="zh-CN" altLang="en-US" sz="1200" dirty="0">
                <a:solidFill>
                  <a:srgbClr val="000000"/>
                </a:solidFill>
              </a:rPr>
              <a:t>）“传统数据库 </a:t>
            </a:r>
            <a:r>
              <a:rPr lang="en-US" altLang="zh-CN" sz="1200" dirty="0">
                <a:solidFill>
                  <a:srgbClr val="000000"/>
                </a:solidFill>
              </a:rPr>
              <a:t>+ </a:t>
            </a:r>
            <a:r>
              <a:rPr lang="zh-CN" altLang="en-US" sz="1200" dirty="0">
                <a:solidFill>
                  <a:srgbClr val="000000"/>
                </a:solidFill>
              </a:rPr>
              <a:t>小型机 </a:t>
            </a:r>
            <a:r>
              <a:rPr lang="en-US" altLang="zh-CN" sz="1200" dirty="0">
                <a:solidFill>
                  <a:srgbClr val="000000"/>
                </a:solidFill>
              </a:rPr>
              <a:t>+ </a:t>
            </a:r>
            <a:r>
              <a:rPr lang="zh-CN" altLang="en-US" sz="1200" dirty="0">
                <a:solidFill>
                  <a:srgbClr val="000000"/>
                </a:solidFill>
              </a:rPr>
              <a:t>高端阵列“的模式在性价比上很难再延续。</a:t>
            </a:r>
            <a:r>
              <a:rPr lang="en-US" altLang="zh-CN" sz="1200" dirty="0">
                <a:solidFill>
                  <a:srgbClr val="000000"/>
                </a:solidFill>
              </a:rPr>
              <a:t>SMP</a:t>
            </a:r>
            <a:r>
              <a:rPr lang="zh-CN" altLang="en-US" sz="1200" dirty="0">
                <a:solidFill>
                  <a:srgbClr val="000000"/>
                </a:solidFill>
              </a:rPr>
              <a:t>的扩展能力接近上限</a:t>
            </a:r>
            <a:endParaRPr lang="en-US" altLang="zh-CN" sz="1200" dirty="0">
              <a:solidFill>
                <a:srgbClr val="000000"/>
              </a:solidFill>
            </a:endParaRPr>
          </a:p>
          <a:p>
            <a:endParaRPr lang="en-US" altLang="zh-CN" sz="1200" dirty="0">
              <a:solidFill>
                <a:srgbClr val="000000"/>
              </a:solidFill>
            </a:endParaRPr>
          </a:p>
          <a:p>
            <a:r>
              <a:rPr lang="en-US" altLang="zh-CN" sz="1200" dirty="0">
                <a:solidFill>
                  <a:srgbClr val="000000"/>
                </a:solidFill>
              </a:rPr>
              <a:t>2</a:t>
            </a:r>
            <a:r>
              <a:rPr lang="zh-CN" altLang="en-US" sz="1200" dirty="0">
                <a:solidFill>
                  <a:srgbClr val="000000"/>
                </a:solidFill>
              </a:rPr>
              <a:t>）目前业界主流方案有</a:t>
            </a:r>
            <a:r>
              <a:rPr lang="en-US" altLang="zh-CN" sz="1200" dirty="0">
                <a:solidFill>
                  <a:srgbClr val="000000"/>
                </a:solidFill>
              </a:rPr>
              <a:t>2</a:t>
            </a:r>
            <a:r>
              <a:rPr lang="zh-CN" altLang="en-US" sz="1200" dirty="0">
                <a:solidFill>
                  <a:srgbClr val="000000"/>
                </a:solidFill>
              </a:rPr>
              <a:t>种，一种是以</a:t>
            </a:r>
            <a:r>
              <a:rPr lang="en-US" altLang="zh-CN" sz="1200" dirty="0">
                <a:solidFill>
                  <a:srgbClr val="000000"/>
                </a:solidFill>
              </a:rPr>
              <a:t>Teradata</a:t>
            </a:r>
            <a:r>
              <a:rPr lang="zh-CN" altLang="en-US" sz="1200" dirty="0">
                <a:solidFill>
                  <a:srgbClr val="000000"/>
                </a:solidFill>
              </a:rPr>
              <a:t>、</a:t>
            </a:r>
            <a:r>
              <a:rPr lang="en-US" altLang="zh-CN" sz="1200" dirty="0" err="1">
                <a:solidFill>
                  <a:srgbClr val="000000"/>
                </a:solidFill>
              </a:rPr>
              <a:t>Greenplum</a:t>
            </a:r>
            <a:r>
              <a:rPr lang="zh-CN" altLang="en-US" sz="1200" dirty="0">
                <a:solidFill>
                  <a:srgbClr val="000000"/>
                </a:solidFill>
              </a:rPr>
              <a:t>为代表的</a:t>
            </a:r>
            <a:r>
              <a:rPr lang="en-US" altLang="zh-CN" sz="1200" dirty="0">
                <a:solidFill>
                  <a:srgbClr val="000000"/>
                </a:solidFill>
              </a:rPr>
              <a:t>MPP</a:t>
            </a:r>
            <a:r>
              <a:rPr lang="zh-CN" altLang="en-US" sz="1200" dirty="0">
                <a:solidFill>
                  <a:srgbClr val="000000"/>
                </a:solidFill>
              </a:rPr>
              <a:t>架构数据库，一般是软硬件结合的方式，扩展性和性能都不错，但是价格过于昂贵，并且已有的数据仓库应用需要修改后才能适配。</a:t>
            </a:r>
            <a:endParaRPr lang="en-US" altLang="zh-CN" sz="1200" dirty="0">
              <a:solidFill>
                <a:srgbClr val="000000"/>
              </a:solidFill>
            </a:endParaRPr>
          </a:p>
          <a:p>
            <a:r>
              <a:rPr lang="zh-CN" altLang="en-US" dirty="0"/>
              <a:t>另一种是</a:t>
            </a:r>
            <a:r>
              <a:rPr lang="en-US" altLang="zh-CN" dirty="0"/>
              <a:t>SMP</a:t>
            </a:r>
            <a:r>
              <a:rPr lang="zh-CN" altLang="en-US" dirty="0"/>
              <a:t>架构，如</a:t>
            </a:r>
            <a:r>
              <a:rPr lang="en-US" altLang="zh-CN" dirty="0" err="1"/>
              <a:t>Exadata</a:t>
            </a:r>
            <a:r>
              <a:rPr lang="zh-CN" altLang="en-US" dirty="0"/>
              <a:t>，通过软硬件整合，以及引入新的存储层数据处理软件和</a:t>
            </a:r>
            <a:r>
              <a:rPr lang="en-US" altLang="zh-CN" dirty="0"/>
              <a:t>IB</a:t>
            </a:r>
            <a:r>
              <a:rPr lang="zh-CN" altLang="en-US" dirty="0"/>
              <a:t>网络，性能也很优异，但是由于只支持自己的</a:t>
            </a:r>
            <a:r>
              <a:rPr lang="en-US" altLang="zh-CN" dirty="0"/>
              <a:t>Oracle</a:t>
            </a:r>
            <a:r>
              <a:rPr lang="zh-CN" altLang="en-US" dirty="0"/>
              <a:t>数据库，是封闭的数据库一体机，并且价格昂贵，扩容成本也很大。</a:t>
            </a:r>
            <a:endParaRPr lang="en-US" altLang="zh-CN" dirty="0"/>
          </a:p>
          <a:p>
            <a:endParaRPr lang="en-US" altLang="zh-CN" dirty="0"/>
          </a:p>
          <a:p>
            <a:r>
              <a:rPr lang="en-US" altLang="zh-CN" dirty="0"/>
              <a:t>3</a:t>
            </a:r>
            <a:r>
              <a:rPr lang="zh-CN" altLang="en-US" dirty="0"/>
              <a:t>）华为的</a:t>
            </a:r>
            <a:r>
              <a:rPr lang="en-US" altLang="zh-CN" dirty="0"/>
              <a:t>FusionCube</a:t>
            </a:r>
            <a:r>
              <a:rPr lang="zh-CN" altLang="en-US" dirty="0"/>
              <a:t>数据仓库参考架构，自身是创新融合架构，而且支持目前业界主流的数据库软件，是开放的数据仓库基础设施，极具性价比，性能无瓶颈，并且扩展容易</a:t>
            </a: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4</a:t>
            </a:fld>
            <a:endParaRPr lang="en-US" altLang="zh-CN" dirty="0"/>
          </a:p>
        </p:txBody>
      </p:sp>
    </p:spTree>
    <p:extLst>
      <p:ext uri="{BB962C8B-B14F-4D97-AF65-F5344CB8AC3E}">
        <p14:creationId xmlns:p14="http://schemas.microsoft.com/office/powerpoint/2010/main" val="275964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4EC604-87D2-42BA-B464-8C72FDB9C679}" type="slidenum">
              <a:rPr lang="en-US" smtClean="0"/>
              <a:t>57</a:t>
            </a:fld>
            <a:endParaRPr lang="en-US"/>
          </a:p>
        </p:txBody>
      </p:sp>
    </p:spTree>
    <p:extLst>
      <p:ext uri="{BB962C8B-B14F-4D97-AF65-F5344CB8AC3E}">
        <p14:creationId xmlns:p14="http://schemas.microsoft.com/office/powerpoint/2010/main" val="28924544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58</a:t>
            </a:fld>
            <a:endParaRPr lang="en-US" dirty="0"/>
          </a:p>
        </p:txBody>
      </p:sp>
      <p:sp>
        <p:nvSpPr>
          <p:cNvPr id="9" name="Slide Image Placeholder 8"/>
          <p:cNvSpPr>
            <a:spLocks noGrp="1" noRot="1" noChangeAspect="1"/>
          </p:cNvSpPr>
          <p:nvPr>
            <p:ph type="sldImg"/>
          </p:nvPr>
        </p:nvSpPr>
        <p:spPr>
          <a:xfrm>
            <a:off x="1457325" y="566738"/>
            <a:ext cx="4003675" cy="3001962"/>
          </a:xfrm>
        </p:spPr>
      </p:sp>
      <p:sp>
        <p:nvSpPr>
          <p:cNvPr id="10" name="Notes Placeholder 9"/>
          <p:cNvSpPr>
            <a:spLocks noGrp="1"/>
          </p:cNvSpPr>
          <p:nvPr>
            <p:ph type="body" idx="1"/>
          </p:nvPr>
        </p:nvSpPr>
        <p:spPr/>
        <p:txBody>
          <a:bodyPr>
            <a:normAutofit/>
          </a:bodyPr>
          <a:lstStyle/>
          <a:p>
            <a:r>
              <a:rPr lang="en-US" dirty="0"/>
              <a:t>We</a:t>
            </a:r>
            <a:r>
              <a:rPr lang="en-US" baseline="0" dirty="0"/>
              <a:t> need to change the way we think about application development going forward.  Previously, for example in ABAP, we did a SELECT * INTO TABLE and brought thousands of rows back to the application server and then looped over it and did some processing.  The new model suggests a different approach where we take the data intensive logic and instead process that logic in the database closer to the data. Then only send back to the application layer what absolutely is necessary for presentation to the end-user or further processing.  This is referred to as code-push down.  Suite on HANA does this in a couple ways, for example in ABAP we can now leverage HANA views by exposing them to the ABAP dictionary via External Views.  We can also expose </a:t>
            </a:r>
            <a:r>
              <a:rPr lang="en-US" baseline="0" dirty="0" err="1"/>
              <a:t>SQLScript</a:t>
            </a:r>
            <a:r>
              <a:rPr lang="en-US" baseline="0" dirty="0"/>
              <a:t> procedures and call them directly from ABAP using CALL DATABASE PROCEDURE statement.</a:t>
            </a:r>
            <a:endParaRPr lang="en-US" dirty="0"/>
          </a:p>
        </p:txBody>
      </p:sp>
    </p:spTree>
    <p:extLst>
      <p:ext uri="{BB962C8B-B14F-4D97-AF65-F5344CB8AC3E}">
        <p14:creationId xmlns:p14="http://schemas.microsoft.com/office/powerpoint/2010/main" val="3626322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1268413" y="612775"/>
            <a:ext cx="4321175" cy="3241675"/>
          </a:xfrm>
        </p:spPr>
      </p:sp>
      <p:sp>
        <p:nvSpPr>
          <p:cNvPr id="8" name="Notes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14544703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normAutofit fontScale="92500"/>
          </a:bodyPr>
          <a:lstStyle/>
          <a:p>
            <a:pPr fontAlgn="base"/>
            <a:r>
              <a:rPr lang="en-US" sz="1400" b="0" i="0" kern="1200" dirty="0">
                <a:solidFill>
                  <a:schemeClr val="tx1"/>
                </a:solidFill>
                <a:effectLst/>
                <a:latin typeface="+mn-lt"/>
                <a:ea typeface="+mn-ea"/>
                <a:cs typeface="+mn-cs"/>
              </a:rPr>
              <a:t>We are happy to announce that the final piece of the new developer experience in SAP HANA SPS 11 has shipped: SAP Web IDE for SAP HANA is now available for download from the Service Marketplace and installation onto your HANA SPS 11 systems. SAP Web IDE for SAP HANA provides a comprehensive web-based end-to-end development experience for creating SAP HANA native applications:</a:t>
            </a:r>
          </a:p>
          <a:p>
            <a:pPr fontAlgn="base"/>
            <a:r>
              <a:rPr lang="en-US" sz="1400" b="0" i="0" kern="1200" dirty="0">
                <a:solidFill>
                  <a:schemeClr val="tx1"/>
                </a:solidFill>
                <a:effectLst/>
                <a:latin typeface="+mn-lt"/>
                <a:ea typeface="+mn-ea"/>
                <a:cs typeface="+mn-cs"/>
              </a:rPr>
              <a:t>Development of SAP HANA content and models</a:t>
            </a:r>
          </a:p>
          <a:p>
            <a:pPr fontAlgn="base"/>
            <a:r>
              <a:rPr lang="en-US" sz="1400" b="0" i="0" kern="1200" dirty="0">
                <a:solidFill>
                  <a:schemeClr val="tx1"/>
                </a:solidFill>
                <a:effectLst/>
                <a:latin typeface="+mn-lt"/>
                <a:ea typeface="+mn-ea"/>
                <a:cs typeface="+mn-cs"/>
              </a:rPr>
              <a:t>UI development with SAPUI5</a:t>
            </a:r>
          </a:p>
          <a:p>
            <a:pPr fontAlgn="base"/>
            <a:r>
              <a:rPr lang="en-US" sz="1400" b="0" i="0" kern="1200" dirty="0">
                <a:solidFill>
                  <a:schemeClr val="tx1"/>
                </a:solidFill>
                <a:effectLst/>
                <a:latin typeface="+mn-lt"/>
                <a:ea typeface="+mn-ea"/>
                <a:cs typeface="+mn-cs"/>
              </a:rPr>
              <a:t>Node.js or XSJS business code</a:t>
            </a:r>
          </a:p>
          <a:p>
            <a:pPr fontAlgn="base"/>
            <a:r>
              <a:rPr lang="en-US" sz="1400" b="0" i="0" kern="1200" dirty="0" err="1">
                <a:solidFill>
                  <a:schemeClr val="tx1"/>
                </a:solidFill>
                <a:effectLst/>
                <a:latin typeface="+mn-lt"/>
                <a:ea typeface="+mn-ea"/>
                <a:cs typeface="+mn-cs"/>
              </a:rPr>
              <a:t>Git</a:t>
            </a:r>
            <a:r>
              <a:rPr lang="en-US" sz="1400" b="0" i="0" kern="1200" dirty="0">
                <a:solidFill>
                  <a:schemeClr val="tx1"/>
                </a:solidFill>
                <a:effectLst/>
                <a:latin typeface="+mn-lt"/>
                <a:ea typeface="+mn-ea"/>
                <a:cs typeface="+mn-cs"/>
              </a:rPr>
              <a:t> integration</a:t>
            </a:r>
          </a:p>
          <a:p>
            <a:pPr fontAlgn="base"/>
            <a:r>
              <a:rPr lang="en-US" sz="1400" b="0" i="0" kern="1200" dirty="0">
                <a:solidFill>
                  <a:schemeClr val="tx1"/>
                </a:solidFill>
                <a:effectLst/>
                <a:latin typeface="+mn-lt"/>
                <a:ea typeface="+mn-ea"/>
                <a:cs typeface="+mn-cs"/>
              </a:rPr>
              <a:t>Therefore it provides a complete workflow for all of your new HANA Deployment Infrastructure (HDI) and XS advanced model (XSA) based development.</a:t>
            </a:r>
          </a:p>
          <a:p>
            <a:pPr fontAlgn="base"/>
            <a:r>
              <a:rPr lang="en-US" sz="1400" b="0" i="0" kern="1200" dirty="0">
                <a:solidFill>
                  <a:schemeClr val="tx1"/>
                </a:solidFill>
                <a:effectLst/>
                <a:latin typeface="+mn-lt"/>
                <a:ea typeface="+mn-ea"/>
                <a:cs typeface="+mn-cs"/>
              </a:rPr>
              <a:t> </a:t>
            </a:r>
          </a:p>
          <a:p>
            <a:pPr fontAlgn="base"/>
            <a:r>
              <a:rPr lang="en-US" sz="1400" b="0" i="0" kern="1200" dirty="0">
                <a:solidFill>
                  <a:schemeClr val="tx1"/>
                </a:solidFill>
                <a:effectLst/>
                <a:latin typeface="+mn-lt"/>
                <a:ea typeface="+mn-ea"/>
                <a:cs typeface="+mn-cs"/>
              </a:rPr>
              <a:t>SAP Web IDE for SAP HANA comprises capabilities of SAP HANA Studio and SAP HANA Web-based Development Workbench. It represents the long term replacement tool for both of these previous offerings. It consolidates technologies, follows industry trends, and leverages industry standards where possible, while retaining a competitive innovation focus of SAP’s current offering.</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61</a:t>
            </a:fld>
            <a:endParaRPr lang="de-DE" dirty="0"/>
          </a:p>
        </p:txBody>
      </p:sp>
    </p:spTree>
    <p:extLst>
      <p:ext uri="{BB962C8B-B14F-4D97-AF65-F5344CB8AC3E}">
        <p14:creationId xmlns:p14="http://schemas.microsoft.com/office/powerpoint/2010/main" val="3606345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63</a:t>
            </a:fld>
            <a:endParaRPr dirty="0">
              <a:solidFill>
                <a:srgbClr val="000000"/>
              </a:solidFill>
            </a:endParaRPr>
          </a:p>
        </p:txBody>
      </p:sp>
    </p:spTree>
    <p:extLst>
      <p:ext uri="{BB962C8B-B14F-4D97-AF65-F5344CB8AC3E}">
        <p14:creationId xmlns:p14="http://schemas.microsoft.com/office/powerpoint/2010/main" val="37106354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2475" y="392113"/>
            <a:ext cx="5360988" cy="4021137"/>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8C2C35-2B8A-446E-BEC0-FD36716C29AC}" type="slidenum">
              <a:rPr lang="de-DE" smtClean="0">
                <a:ea typeface="宋体"/>
              </a:rPr>
              <a:pPr/>
              <a:t>64</a:t>
            </a:fld>
            <a:endParaRPr lang="zh-CN" dirty="0">
              <a:ea typeface="宋体"/>
            </a:endParaRPr>
          </a:p>
        </p:txBody>
      </p:sp>
    </p:spTree>
    <p:extLst>
      <p:ext uri="{BB962C8B-B14F-4D97-AF65-F5344CB8AC3E}">
        <p14:creationId xmlns:p14="http://schemas.microsoft.com/office/powerpoint/2010/main" val="21535071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82663" y="749300"/>
            <a:ext cx="4984750" cy="3738563"/>
          </a:xfrm>
        </p:spPr>
      </p:sp>
      <p:sp>
        <p:nvSpPr>
          <p:cNvPr id="3" name="Notes Placeholder 2"/>
          <p:cNvSpPr>
            <a:spLocks noGrp="1"/>
          </p:cNvSpPr>
          <p:nvPr>
            <p:ph type="body" idx="1"/>
          </p:nvPr>
        </p:nvSpPr>
        <p:spPr/>
        <p:txBody>
          <a:bodyPr/>
          <a:lstStyle/>
          <a:p>
            <a:pPr marL="0" marR="0" lvl="3" indent="0" algn="l" defTabSz="4572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Workload Management</a:t>
            </a:r>
            <a:r>
              <a:rPr lang="en-US" dirty="0"/>
              <a:t> </a:t>
            </a:r>
          </a:p>
          <a:p>
            <a:pPr marL="171450" marR="0" lvl="3"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UI to Enable / Disable Workload Classes in the HANA Cockpit.</a:t>
            </a:r>
            <a:r>
              <a:rPr lang="en-US" sz="1200" b="0" i="0" u="none" strike="noStrike" kern="1200" baseline="0" dirty="0">
                <a:solidFill>
                  <a:schemeClr val="tx1"/>
                </a:solidFill>
                <a:effectLst/>
                <a:latin typeface="+mn-lt"/>
                <a:ea typeface="+mn-ea"/>
                <a:cs typeface="+mn-cs"/>
              </a:rPr>
              <a:t> </a:t>
            </a:r>
            <a:r>
              <a:rPr lang="en-US" dirty="0"/>
              <a:t> E</a:t>
            </a:r>
            <a:r>
              <a:rPr lang="en-US" sz="1200" b="0" i="0" u="none" strike="noStrike" kern="1200" dirty="0">
                <a:solidFill>
                  <a:schemeClr val="tx1"/>
                </a:solidFill>
                <a:effectLst/>
                <a:latin typeface="+mn-lt"/>
                <a:ea typeface="+mn-ea"/>
                <a:cs typeface="+mn-cs"/>
              </a:rPr>
              <a:t>asy-to-use for Workload Class configuration + testing</a:t>
            </a:r>
            <a:r>
              <a:rPr lang="en-US" dirty="0"/>
              <a:t> </a:t>
            </a:r>
          </a:p>
          <a:p>
            <a:pPr marL="171450" marR="0" lvl="3"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BI Clients enabled for workload classes</a:t>
            </a:r>
            <a:r>
              <a:rPr lang="en-US" dirty="0"/>
              <a:t> </a:t>
            </a:r>
            <a:r>
              <a:rPr lang="en-US" sz="1200" b="0" i="0" u="none" strike="noStrike" kern="1200" dirty="0">
                <a:solidFill>
                  <a:schemeClr val="tx1"/>
                </a:solidFill>
                <a:effectLst/>
                <a:latin typeface="+mn-lt"/>
                <a:ea typeface="+mn-ea"/>
                <a:cs typeface="+mn-cs"/>
              </a:rPr>
              <a:t>BI Clients set the session variables to enable workload class mapping</a:t>
            </a:r>
            <a:r>
              <a:rPr lang="en-US" dirty="0"/>
              <a:t> </a:t>
            </a:r>
            <a:r>
              <a:rPr lang="en-US" sz="1200" b="0" i="0" u="none" strike="noStrike" kern="1200" dirty="0">
                <a:solidFill>
                  <a:schemeClr val="tx1"/>
                </a:solidFill>
                <a:effectLst/>
                <a:latin typeface="+mn-lt"/>
                <a:ea typeface="+mn-ea"/>
                <a:cs typeface="+mn-cs"/>
              </a:rPr>
              <a:t>Enable better Workload Management for SAP HANA BI Clients</a:t>
            </a:r>
            <a:r>
              <a:rPr lang="en-US" dirty="0"/>
              <a:t> </a:t>
            </a:r>
          </a:p>
          <a:p>
            <a:pPr marL="171450" marR="0" lvl="3"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HANA Session Variables in connection string </a:t>
            </a:r>
            <a:r>
              <a:rPr lang="en-US" dirty="0"/>
              <a:t> </a:t>
            </a:r>
            <a:r>
              <a:rPr lang="en-US" sz="1200" b="0" i="0" u="none" strike="noStrike" kern="1200" dirty="0">
                <a:solidFill>
                  <a:schemeClr val="tx1"/>
                </a:solidFill>
                <a:effectLst/>
                <a:latin typeface="+mn-lt"/>
                <a:ea typeface="+mn-ea"/>
                <a:cs typeface="+mn-cs"/>
              </a:rPr>
              <a:t>The HANA client interface (JDBC/SQLDBC) allows to specify session variables in the connection string</a:t>
            </a:r>
            <a:r>
              <a:rPr lang="en-US" dirty="0"/>
              <a:t> </a:t>
            </a:r>
            <a:r>
              <a:rPr lang="en-US" sz="1200" b="0" i="0" u="none" strike="noStrike" kern="1200" dirty="0">
                <a:solidFill>
                  <a:schemeClr val="tx1"/>
                </a:solidFill>
                <a:effectLst/>
                <a:latin typeface="+mn-lt"/>
                <a:ea typeface="+mn-ea"/>
                <a:cs typeface="+mn-cs"/>
              </a:rPr>
              <a:t>Enable better Workload Management for non-SAP clients</a:t>
            </a:r>
            <a:r>
              <a:rPr lang="en-US" dirty="0"/>
              <a:t> </a:t>
            </a:r>
          </a:p>
          <a:p>
            <a:pPr marL="171450" marR="0" lvl="3"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err="1">
                <a:solidFill>
                  <a:schemeClr val="tx1"/>
                </a:solidFill>
                <a:effectLst/>
                <a:latin typeface="+mn-lt"/>
                <a:ea typeface="+mn-ea"/>
                <a:cs typeface="+mn-cs"/>
              </a:rPr>
              <a:t>QueryTimeOut</a:t>
            </a:r>
            <a:r>
              <a:rPr lang="en-US" sz="1200" b="0" i="0" u="none" strike="noStrike" kern="1200" dirty="0">
                <a:solidFill>
                  <a:schemeClr val="tx1"/>
                </a:solidFill>
                <a:effectLst/>
                <a:latin typeface="+mn-lt"/>
                <a:ea typeface="+mn-ea"/>
                <a:cs typeface="+mn-cs"/>
              </a:rPr>
              <a:t> in Client Interface</a:t>
            </a:r>
            <a:r>
              <a:rPr lang="en-US" dirty="0"/>
              <a:t> </a:t>
            </a:r>
            <a:r>
              <a:rPr lang="en-US" sz="1200" b="0" i="0" u="none" strike="noStrike" kern="1200" dirty="0">
                <a:solidFill>
                  <a:schemeClr val="tx1"/>
                </a:solidFill>
                <a:effectLst/>
                <a:latin typeface="+mn-lt"/>
                <a:ea typeface="+mn-ea"/>
                <a:cs typeface="+mn-cs"/>
              </a:rPr>
              <a:t>HANA Clients (JDBC/SQLDBC) can set the </a:t>
            </a:r>
            <a:r>
              <a:rPr lang="en-US" sz="1200" b="0" i="0" u="none" strike="noStrike" kern="1200" dirty="0" err="1">
                <a:solidFill>
                  <a:schemeClr val="tx1"/>
                </a:solidFill>
                <a:effectLst/>
                <a:latin typeface="+mn-lt"/>
                <a:ea typeface="+mn-ea"/>
                <a:cs typeface="+mn-cs"/>
              </a:rPr>
              <a:t>queryTimeOut</a:t>
            </a:r>
            <a:r>
              <a:rPr lang="en-US" sz="1200" b="0" i="0" u="none" strike="noStrike" kern="1200" dirty="0">
                <a:solidFill>
                  <a:schemeClr val="tx1"/>
                </a:solidFill>
                <a:effectLst/>
                <a:latin typeface="+mn-lt"/>
                <a:ea typeface="+mn-ea"/>
                <a:cs typeface="+mn-cs"/>
              </a:rPr>
              <a:t> per session</a:t>
            </a:r>
            <a:r>
              <a:rPr lang="en-US" dirty="0"/>
              <a:t> </a:t>
            </a:r>
            <a:r>
              <a:rPr lang="en-US" sz="1200" b="0" i="0" u="none" strike="noStrike" kern="1200" dirty="0">
                <a:solidFill>
                  <a:schemeClr val="tx1"/>
                </a:solidFill>
                <a:effectLst/>
                <a:latin typeface="+mn-lt"/>
                <a:ea typeface="+mn-ea"/>
                <a:cs typeface="+mn-cs"/>
              </a:rPr>
              <a:t>Avoid runaway-queries</a:t>
            </a:r>
            <a:r>
              <a:rPr lang="en-US" dirty="0"/>
              <a:t> </a:t>
            </a:r>
          </a:p>
          <a:p>
            <a:pPr marL="171450" marR="0" lvl="3"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Admission Control</a:t>
            </a:r>
            <a:r>
              <a:rPr lang="en-US" dirty="0"/>
              <a:t> </a:t>
            </a:r>
            <a:r>
              <a:rPr lang="en-US" sz="1200" b="0" i="0" u="none" strike="noStrike" kern="1200" dirty="0">
                <a:solidFill>
                  <a:schemeClr val="tx1"/>
                </a:solidFill>
                <a:effectLst/>
                <a:latin typeface="+mn-lt"/>
                <a:ea typeface="+mn-ea"/>
                <a:cs typeface="+mn-cs"/>
              </a:rPr>
              <a:t>Requests are rejected, if the system is under heavy load </a:t>
            </a:r>
            <a:r>
              <a:rPr lang="en-US" dirty="0"/>
              <a:t> </a:t>
            </a:r>
            <a:r>
              <a:rPr lang="en-US" sz="1200" b="0" i="0" u="none" strike="noStrike" kern="1200" dirty="0">
                <a:solidFill>
                  <a:schemeClr val="tx1"/>
                </a:solidFill>
                <a:effectLst/>
                <a:latin typeface="+mn-lt"/>
                <a:ea typeface="+mn-ea"/>
                <a:cs typeface="+mn-cs"/>
              </a:rPr>
              <a:t>Avoid system-overload situations</a:t>
            </a:r>
            <a:r>
              <a:rPr lang="en-US" dirty="0"/>
              <a:t> </a:t>
            </a:r>
          </a:p>
        </p:txBody>
      </p:sp>
      <p:sp>
        <p:nvSpPr>
          <p:cNvPr id="4" name="Slide Number Placeholder 3"/>
          <p:cNvSpPr>
            <a:spLocks noGrp="1"/>
          </p:cNvSpPr>
          <p:nvPr>
            <p:ph type="sldNum" sz="quarter" idx="10"/>
          </p:nvPr>
        </p:nvSpPr>
        <p:spPr/>
        <p:txBody>
          <a:bodyPr/>
          <a:lstStyle/>
          <a:p>
            <a:fld id="{1A2B6DB1-5796-354F-A857-8E5D6DF56DA0}" type="slidenum">
              <a:rPr lang="en-US" smtClean="0"/>
              <a:pPr/>
              <a:t>65</a:t>
            </a:fld>
            <a:endParaRPr lang="en-US" dirty="0"/>
          </a:p>
        </p:txBody>
      </p:sp>
    </p:spTree>
    <p:extLst>
      <p:ext uri="{BB962C8B-B14F-4D97-AF65-F5344CB8AC3E}">
        <p14:creationId xmlns:p14="http://schemas.microsoft.com/office/powerpoint/2010/main" val="11819499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6975" y="693738"/>
            <a:ext cx="4616450" cy="3462337"/>
          </a:xfrm>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66</a:t>
            </a:fld>
            <a:endParaRPr lang="de-DE" dirty="0"/>
          </a:p>
        </p:txBody>
      </p:sp>
    </p:spTree>
    <p:extLst>
      <p:ext uri="{BB962C8B-B14F-4D97-AF65-F5344CB8AC3E}">
        <p14:creationId xmlns:p14="http://schemas.microsoft.com/office/powerpoint/2010/main" val="18963957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75000"/>
              </a:spcBef>
              <a:spcAft>
                <a:spcPct val="0"/>
              </a:spcAft>
              <a:buClr>
                <a:schemeClr val="tx1"/>
              </a:buClr>
              <a:buSzPct val="80000"/>
              <a:buFont typeface="Wingdings" pitchFamily="2" charset="2"/>
              <a:buNone/>
              <a:tabLst/>
              <a:defRPr/>
            </a:pPr>
            <a:r>
              <a:rPr lang="en-NZ" dirty="0"/>
              <a:t>The Administration console is pre-delivered by SAP.</a:t>
            </a:r>
          </a:p>
          <a:p>
            <a:endParaRPr lang="en-NZ" dirty="0"/>
          </a:p>
          <a:p>
            <a:pPr>
              <a:buFont typeface="Arial" pitchFamily="34" charset="0"/>
              <a:buNone/>
            </a:pPr>
            <a:r>
              <a:rPr lang="en-NZ" dirty="0"/>
              <a:t>You can access the</a:t>
            </a:r>
            <a:r>
              <a:rPr lang="en-NZ" baseline="0" dirty="0"/>
              <a:t> administration console</a:t>
            </a:r>
          </a:p>
          <a:p>
            <a:pPr>
              <a:buFont typeface="Arial" pitchFamily="34" charset="0"/>
              <a:buChar char="•"/>
            </a:pPr>
            <a:r>
              <a:rPr lang="en-NZ" baseline="0" dirty="0"/>
              <a:t> by selecting the </a:t>
            </a:r>
            <a:r>
              <a:rPr lang="en-NZ" i="1" baseline="0" dirty="0"/>
              <a:t>Administration</a:t>
            </a:r>
            <a:r>
              <a:rPr lang="en-NZ" baseline="0" dirty="0"/>
              <a:t>  icon in the top right corner</a:t>
            </a:r>
          </a:p>
          <a:p>
            <a:pPr>
              <a:buFont typeface="Arial" pitchFamily="34" charset="0"/>
              <a:buChar char="•"/>
            </a:pPr>
            <a:r>
              <a:rPr lang="en-NZ" baseline="0" dirty="0"/>
              <a:t> double click on the system in the system monitor</a:t>
            </a:r>
          </a:p>
          <a:p>
            <a:pPr>
              <a:buFont typeface="Arial" pitchFamily="34" charset="0"/>
              <a:buChar char="•"/>
            </a:pPr>
            <a:r>
              <a:rPr lang="en-NZ" baseline="0" dirty="0"/>
              <a:t> double click on the system in the navigator view</a:t>
            </a:r>
            <a:br>
              <a:rPr lang="en-NZ" baseline="0" dirty="0"/>
            </a:br>
            <a:endParaRPr lang="en-NZ" dirty="0"/>
          </a:p>
          <a:p>
            <a:pPr>
              <a:buFont typeface="Arial" pitchFamily="34" charset="0"/>
              <a:buNone/>
            </a:pPr>
            <a:r>
              <a:rPr lang="en-NZ" dirty="0"/>
              <a:t>In the administration console you are administrating HANA</a:t>
            </a:r>
            <a:r>
              <a:rPr lang="en-NZ" baseline="0" dirty="0"/>
              <a:t> instances.</a:t>
            </a:r>
            <a:br>
              <a:rPr lang="en-NZ" baseline="0" dirty="0"/>
            </a:br>
            <a:r>
              <a:rPr lang="en-NZ" baseline="0" dirty="0"/>
              <a:t> - starting and stopping the instance</a:t>
            </a:r>
            <a:br>
              <a:rPr lang="en-NZ" baseline="0" dirty="0"/>
            </a:br>
            <a:r>
              <a:rPr lang="en-NZ" baseline="0" dirty="0"/>
              <a:t> - backup/recovery of the instance</a:t>
            </a:r>
          </a:p>
          <a:p>
            <a:pPr>
              <a:buFont typeface="Arial" pitchFamily="34" charset="0"/>
              <a:buNone/>
            </a:pPr>
            <a:r>
              <a:rPr lang="en-NZ" baseline="0" dirty="0"/>
              <a:t> - monitor the system</a:t>
            </a:r>
          </a:p>
          <a:p>
            <a:pPr>
              <a:buFont typeface="Arial" pitchFamily="34" charset="0"/>
              <a:buNone/>
            </a:pPr>
            <a:r>
              <a:rPr lang="en-NZ" baseline="0" dirty="0"/>
              <a:t> - configure the engine instance</a:t>
            </a:r>
          </a:p>
          <a:p>
            <a:pPr>
              <a:buFont typeface="Arial" pitchFamily="34" charset="0"/>
              <a:buNone/>
            </a:pPr>
            <a:r>
              <a:rPr lang="en-NZ" baseline="0" dirty="0"/>
              <a:t> - doing the problem analysis</a:t>
            </a:r>
            <a:endParaRPr lang="en-NZ" dirty="0"/>
          </a:p>
        </p:txBody>
      </p:sp>
    </p:spTree>
    <p:extLst>
      <p:ext uri="{BB962C8B-B14F-4D97-AF65-F5344CB8AC3E}">
        <p14:creationId xmlns:p14="http://schemas.microsoft.com/office/powerpoint/2010/main" val="17582963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41363"/>
            <a:ext cx="4937125" cy="3702050"/>
          </a:xfrm>
        </p:spPr>
      </p:sp>
      <p:sp>
        <p:nvSpPr>
          <p:cNvPr id="3" name="Notes Placeholder 2"/>
          <p:cNvSpPr>
            <a:spLocks noGrp="1"/>
          </p:cNvSpPr>
          <p:nvPr>
            <p:ph type="body" idx="1"/>
          </p:nvPr>
        </p:nvSpPr>
        <p:spPr/>
        <p:txBody>
          <a:bodyPr>
            <a:normAutofit fontScale="92500" lnSpcReduction="20000"/>
          </a:bodyPr>
          <a:lstStyle/>
          <a:p>
            <a:r>
              <a:rPr lang="en-US" sz="1200" b="1" dirty="0">
                <a:solidFill>
                  <a:schemeClr val="accent2"/>
                </a:solidFill>
              </a:rPr>
              <a:t> Real-Time Replication: </a:t>
            </a:r>
            <a:r>
              <a:rPr lang="en-US" sz="1200" dirty="0">
                <a:solidFill>
                  <a:schemeClr val="accent2"/>
                </a:solidFill>
              </a:rPr>
              <a:t>replicate real-time data from multiple sources into SAP HANA over wide-area network or within Hybrid On-Premise Cloud Deployments</a:t>
            </a:r>
          </a:p>
          <a:p>
            <a:endParaRPr lang="en-US" sz="1200" dirty="0">
              <a:solidFill>
                <a:schemeClr val="accent2"/>
              </a:solidFill>
            </a:endParaRPr>
          </a:p>
          <a:p>
            <a:pPr marL="137160" indent="-137160"/>
            <a:r>
              <a:rPr lang="en-US" sz="1600" b="1" dirty="0">
                <a:solidFill>
                  <a:srgbClr val="666666"/>
                </a:solidFill>
              </a:rPr>
              <a:t> Batch Data Load:  </a:t>
            </a:r>
            <a:r>
              <a:rPr lang="en-US" sz="1600" dirty="0">
                <a:solidFill>
                  <a:srgbClr val="666666"/>
                </a:solidFill>
              </a:rPr>
              <a:t>high-performance and highly-scalable engine for extremely fast loads of large data volumes into SAP HANA.  </a:t>
            </a:r>
          </a:p>
          <a:p>
            <a:pPr marL="228600" indent="-109728">
              <a:buFont typeface="Arial"/>
              <a:buChar char="•"/>
            </a:pPr>
            <a:r>
              <a:rPr lang="en-US" sz="1400" dirty="0">
                <a:solidFill>
                  <a:srgbClr val="666666"/>
                </a:solidFill>
              </a:rPr>
              <a:t>Support native data and metadata connectivity to all major enterprise data sources, databases, files, text batch loading </a:t>
            </a:r>
          </a:p>
          <a:p>
            <a:pPr marL="228600" indent="-109728">
              <a:buFont typeface="Arial"/>
              <a:buChar char="•"/>
            </a:pPr>
            <a:r>
              <a:rPr lang="en-US" sz="1400" dirty="0">
                <a:solidFill>
                  <a:srgbClr val="666666"/>
                </a:solidFill>
              </a:rPr>
              <a:t>Provide rich transformations for data manipulations, data quality, trust and confidence.  </a:t>
            </a:r>
          </a:p>
          <a:p>
            <a:pPr marL="228600" indent="-109728">
              <a:buFont typeface="Arial"/>
              <a:buChar char="•"/>
            </a:pPr>
            <a:r>
              <a:rPr lang="en-US" sz="1400" dirty="0">
                <a:solidFill>
                  <a:srgbClr val="666666"/>
                </a:solidFill>
              </a:rPr>
              <a:t>Support unstructured text data processing.</a:t>
            </a:r>
          </a:p>
          <a:p>
            <a:pPr marL="118872" indent="0">
              <a:buFont typeface="Arial"/>
              <a:buNone/>
            </a:pPr>
            <a:endParaRPr lang="en-US" sz="1200" kern="0" dirty="0">
              <a:solidFill>
                <a:schemeClr val="tx1"/>
              </a:solidFill>
              <a:ea typeface="Arial Unicode MS" pitchFamily="34" charset="-128"/>
              <a:cs typeface="Arial Unicode MS" pitchFamily="34" charset="-128"/>
            </a:endParaRPr>
          </a:p>
          <a:p>
            <a:pPr marL="118872" indent="0">
              <a:buFont typeface="Arial"/>
              <a:buNone/>
            </a:pPr>
            <a:r>
              <a:rPr lang="en-US" sz="1400" b="1" dirty="0">
                <a:solidFill>
                  <a:srgbClr val="666666"/>
                </a:solidFill>
              </a:rPr>
              <a:t> Analyze and process streaming or machine data </a:t>
            </a:r>
            <a:r>
              <a:rPr lang="en-US" sz="1400" dirty="0">
                <a:solidFill>
                  <a:srgbClr val="666666"/>
                </a:solidFill>
              </a:rPr>
              <a:t>from integrated ESP in combination with data in SAP HANA.</a:t>
            </a:r>
          </a:p>
          <a:p>
            <a:pPr marL="118872" indent="0">
              <a:buFont typeface="Arial"/>
              <a:buNone/>
            </a:pPr>
            <a:endParaRPr lang="en-US" sz="1400" kern="0" dirty="0">
              <a:solidFill>
                <a:srgbClr val="666666"/>
              </a:solidFill>
              <a:ea typeface="Arial Unicode MS" pitchFamily="34" charset="-128"/>
              <a:cs typeface="Arial Unicode MS" pitchFamily="34" charset="-128"/>
            </a:endParaRPr>
          </a:p>
          <a:p>
            <a:pPr marL="118872" indent="0">
              <a:buFont typeface="Arial"/>
              <a:buNone/>
            </a:pPr>
            <a:r>
              <a:rPr lang="en-US" sz="1400" b="1" dirty="0">
                <a:solidFill>
                  <a:srgbClr val="666666"/>
                </a:solidFill>
              </a:rPr>
              <a:t> Synchronize Mobile/Machine data </a:t>
            </a:r>
            <a:r>
              <a:rPr lang="en-US" sz="1400" dirty="0">
                <a:solidFill>
                  <a:srgbClr val="666666"/>
                </a:solidFill>
              </a:rPr>
              <a:t>using available </a:t>
            </a:r>
            <a:r>
              <a:rPr lang="en-US" sz="1400" dirty="0" err="1">
                <a:solidFill>
                  <a:srgbClr val="666666"/>
                </a:solidFill>
              </a:rPr>
              <a:t>MobiLink</a:t>
            </a:r>
            <a:r>
              <a:rPr lang="en-US" sz="1400" dirty="0">
                <a:solidFill>
                  <a:srgbClr val="666666"/>
                </a:solidFill>
              </a:rPr>
              <a:t> capabilities for SAP HANA synchronization with SQL Anywhere</a:t>
            </a:r>
          </a:p>
          <a:p>
            <a:pPr marL="118872" indent="0">
              <a:buFont typeface="Arial"/>
              <a:buNone/>
            </a:pPr>
            <a:endParaRPr lang="en-US" sz="1400" kern="0" dirty="0">
              <a:solidFill>
                <a:srgbClr val="666666"/>
              </a:solidFill>
              <a:ea typeface="Arial Unicode MS" pitchFamily="34" charset="-128"/>
              <a:cs typeface="Arial Unicode MS" pitchFamily="34" charset="-128"/>
            </a:endParaRPr>
          </a:p>
          <a:p>
            <a:pPr marL="137160" indent="-137160"/>
            <a:r>
              <a:rPr lang="en-US" sz="1600" b="1" dirty="0">
                <a:solidFill>
                  <a:srgbClr val="666666"/>
                </a:solidFill>
              </a:rPr>
              <a:t> Data virtualization </a:t>
            </a:r>
            <a:r>
              <a:rPr lang="en-US" sz="1600" dirty="0">
                <a:solidFill>
                  <a:srgbClr val="666666"/>
                </a:solidFill>
              </a:rPr>
              <a:t>leverages remote database’s unique processing capabilities by pushing processing to remote database. Remote data access like “local” data.</a:t>
            </a:r>
          </a:p>
          <a:p>
            <a:pPr marL="228600" indent="-109728">
              <a:buFont typeface="Arial"/>
              <a:buChar char="•"/>
            </a:pPr>
            <a:r>
              <a:rPr lang="en-US" sz="1400" dirty="0">
                <a:solidFill>
                  <a:srgbClr val="666666"/>
                </a:solidFill>
              </a:rPr>
              <a:t>Leverage remote database’s unique processing capabilities by pushing processing to remote database; </a:t>
            </a:r>
          </a:p>
          <a:p>
            <a:pPr marL="228600" indent="-109728">
              <a:buFont typeface="Arial"/>
              <a:buChar char="•"/>
            </a:pPr>
            <a:r>
              <a:rPr lang="en-US" sz="1400" dirty="0">
                <a:solidFill>
                  <a:srgbClr val="666666"/>
                </a:solidFill>
              </a:rPr>
              <a:t>Compensate missing functionality in remote database with SAP HANA capabilities.</a:t>
            </a:r>
            <a:endParaRPr lang="en-US" sz="1400" kern="0" dirty="0">
              <a:solidFill>
                <a:srgbClr val="666666"/>
              </a:solidFill>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70</a:t>
            </a:fld>
            <a:endParaRPr dirty="0">
              <a:solidFill>
                <a:prstClr val="black"/>
              </a:solidFill>
            </a:endParaRPr>
          </a:p>
        </p:txBody>
      </p:sp>
    </p:spTree>
    <p:extLst>
      <p:ext uri="{BB962C8B-B14F-4D97-AF65-F5344CB8AC3E}">
        <p14:creationId xmlns:p14="http://schemas.microsoft.com/office/powerpoint/2010/main" val="1209825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26951015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94088" y="422275"/>
            <a:ext cx="2973387" cy="2230438"/>
          </a:xfrm>
        </p:spPr>
      </p:sp>
      <p:sp>
        <p:nvSpPr>
          <p:cNvPr id="3" name="Notes Placeholder 2"/>
          <p:cNvSpPr>
            <a:spLocks noGrp="1"/>
          </p:cNvSpPr>
          <p:nvPr>
            <p:ph type="body" idx="1"/>
          </p:nvPr>
        </p:nvSpPr>
        <p:spPr/>
        <p:txBody>
          <a:bodyPr/>
          <a:lstStyle/>
          <a:p>
            <a:r>
              <a:rPr lang="zh-CN" altLang="en-US" sz="1400" b="0" i="0" kern="1200" dirty="0">
                <a:solidFill>
                  <a:schemeClr val="tx1"/>
                </a:solidFill>
                <a:effectLst/>
                <a:latin typeface="+mn-lt"/>
                <a:ea typeface="+mn-ea"/>
                <a:cs typeface="+mn-cs"/>
              </a:rPr>
              <a:t>与</a:t>
            </a:r>
            <a:r>
              <a:rPr lang="en-US" altLang="zh-CN" sz="1400" b="0" i="0" kern="1200" dirty="0">
                <a:solidFill>
                  <a:schemeClr val="tx1"/>
                </a:solidFill>
                <a:effectLst/>
                <a:latin typeface="+mn-lt"/>
                <a:ea typeface="+mn-ea"/>
                <a:cs typeface="+mn-cs"/>
              </a:rPr>
              <a:t>ETL</a:t>
            </a:r>
            <a:r>
              <a:rPr lang="zh-CN" altLang="en-US" sz="1400" b="0" i="0" kern="1200" dirty="0">
                <a:solidFill>
                  <a:schemeClr val="tx1"/>
                </a:solidFill>
                <a:effectLst/>
                <a:latin typeface="+mn-lt"/>
                <a:ea typeface="+mn-ea"/>
                <a:cs typeface="+mn-cs"/>
              </a:rPr>
              <a:t>相比，</a:t>
            </a:r>
            <a:r>
              <a:rPr lang="en-US" altLang="zh-CN" sz="1400" b="0" i="0" kern="1200" dirty="0">
                <a:solidFill>
                  <a:schemeClr val="tx1"/>
                </a:solidFill>
                <a:effectLst/>
                <a:latin typeface="+mn-lt"/>
                <a:ea typeface="+mn-ea"/>
                <a:cs typeface="+mn-cs"/>
              </a:rPr>
              <a:t>ELT</a:t>
            </a:r>
            <a:r>
              <a:rPr lang="zh-CN" altLang="en-US" sz="1400" b="0" i="0" kern="1200" dirty="0">
                <a:solidFill>
                  <a:schemeClr val="tx1"/>
                </a:solidFill>
                <a:effectLst/>
                <a:latin typeface="+mn-lt"/>
                <a:ea typeface="+mn-ea"/>
                <a:cs typeface="+mn-cs"/>
              </a:rPr>
              <a:t>的优点是转换的同时可以引用大量的数据。 缺点是可能仅仅抽取和装载了数据，跳过了转换过程。</a:t>
            </a:r>
          </a:p>
          <a:p>
            <a:r>
              <a:rPr lang="zh-CN" altLang="en-US" sz="1400" b="0" i="0" kern="1200" dirty="0">
                <a:solidFill>
                  <a:schemeClr val="tx1"/>
                </a:solidFill>
                <a:effectLst/>
                <a:latin typeface="+mn-lt"/>
                <a:ea typeface="+mn-ea"/>
                <a:cs typeface="+mn-cs"/>
              </a:rPr>
              <a:t>有些</a:t>
            </a:r>
            <a:r>
              <a:rPr lang="en-US" altLang="zh-CN" sz="1400" b="0" i="0" kern="1200" dirty="0">
                <a:solidFill>
                  <a:schemeClr val="tx1"/>
                </a:solidFill>
                <a:effectLst/>
                <a:latin typeface="+mn-lt"/>
                <a:ea typeface="+mn-ea"/>
                <a:cs typeface="+mn-cs"/>
              </a:rPr>
              <a:t>ETL</a:t>
            </a:r>
            <a:r>
              <a:rPr lang="zh-CN" altLang="en-US" sz="1400" b="0" i="0" kern="1200" dirty="0">
                <a:solidFill>
                  <a:schemeClr val="tx1"/>
                </a:solidFill>
                <a:effectLst/>
                <a:latin typeface="+mn-lt"/>
                <a:ea typeface="+mn-ea"/>
                <a:cs typeface="+mn-cs"/>
              </a:rPr>
              <a:t>工具是先将数据从源抽取</a:t>
            </a:r>
            <a:r>
              <a:rPr lang="en-US" altLang="zh-CN" sz="1400" b="0" i="0" kern="1200" dirty="0">
                <a:solidFill>
                  <a:schemeClr val="tx1"/>
                </a:solidFill>
                <a:effectLst/>
                <a:latin typeface="+mn-lt"/>
                <a:ea typeface="+mn-ea"/>
                <a:cs typeface="+mn-cs"/>
              </a:rPr>
              <a:t>(E)</a:t>
            </a:r>
            <a:r>
              <a:rPr lang="zh-CN" altLang="en-US" sz="1400" b="0" i="0" kern="1200" dirty="0">
                <a:solidFill>
                  <a:schemeClr val="tx1"/>
                </a:solidFill>
                <a:effectLst/>
                <a:latin typeface="+mn-lt"/>
                <a:ea typeface="+mn-ea"/>
                <a:cs typeface="+mn-cs"/>
              </a:rPr>
              <a:t>，装载</a:t>
            </a:r>
            <a:r>
              <a:rPr lang="en-US" altLang="zh-CN" sz="1400" b="0" i="0" kern="1200" dirty="0">
                <a:solidFill>
                  <a:schemeClr val="tx1"/>
                </a:solidFill>
                <a:effectLst/>
                <a:latin typeface="+mn-lt"/>
                <a:ea typeface="+mn-ea"/>
                <a:cs typeface="+mn-cs"/>
              </a:rPr>
              <a:t>(L)</a:t>
            </a:r>
            <a:r>
              <a:rPr lang="zh-CN" altLang="en-US" sz="1400" b="0" i="0" kern="1200" dirty="0">
                <a:solidFill>
                  <a:schemeClr val="tx1"/>
                </a:solidFill>
                <a:effectLst/>
                <a:latin typeface="+mn-lt"/>
                <a:ea typeface="+mn-ea"/>
                <a:cs typeface="+mn-cs"/>
              </a:rPr>
              <a:t>到目标数据库，再在目标数据库做转换</a:t>
            </a:r>
            <a:r>
              <a:rPr lang="en-US" altLang="zh-CN" sz="1400" b="0" i="0" kern="1200" dirty="0">
                <a:solidFill>
                  <a:schemeClr val="tx1"/>
                </a:solidFill>
                <a:effectLst/>
                <a:latin typeface="+mn-lt"/>
                <a:ea typeface="+mn-ea"/>
                <a:cs typeface="+mn-cs"/>
              </a:rPr>
              <a:t>(L)</a:t>
            </a:r>
            <a:r>
              <a:rPr lang="zh-CN" altLang="en-US" sz="1400" b="0" i="0" kern="1200" dirty="0">
                <a:solidFill>
                  <a:schemeClr val="tx1"/>
                </a:solidFill>
                <a:effectLst/>
                <a:latin typeface="+mn-lt"/>
                <a:ea typeface="+mn-ea"/>
                <a:cs typeface="+mn-cs"/>
              </a:rPr>
              <a:t>，所以有些人给这类工具一个专门的名称叫</a:t>
            </a:r>
            <a:r>
              <a:rPr lang="en-US" altLang="zh-CN" sz="1400" b="0" i="0" kern="1200" dirty="0">
                <a:solidFill>
                  <a:schemeClr val="tx1"/>
                </a:solidFill>
                <a:effectLst/>
                <a:latin typeface="+mn-lt"/>
                <a:ea typeface="+mn-ea"/>
                <a:cs typeface="+mn-cs"/>
              </a:rPr>
              <a:t>ELT</a:t>
            </a:r>
            <a:r>
              <a:rPr lang="zh-CN" altLang="en-US" sz="1400" b="0" i="0" kern="1200" dirty="0">
                <a:solidFill>
                  <a:schemeClr val="tx1"/>
                </a:solidFill>
                <a:effectLst/>
                <a:latin typeface="+mn-lt"/>
                <a:ea typeface="+mn-ea"/>
                <a:cs typeface="+mn-cs"/>
              </a:rPr>
              <a:t>。</a:t>
            </a:r>
            <a:r>
              <a:rPr lang="en-US" altLang="zh-CN" sz="1400" b="0" i="0" kern="1200" dirty="0">
                <a:solidFill>
                  <a:schemeClr val="tx1"/>
                </a:solidFill>
                <a:effectLst/>
                <a:latin typeface="+mn-lt"/>
                <a:ea typeface="+mn-ea"/>
                <a:cs typeface="+mn-cs"/>
              </a:rPr>
              <a:t>OWB</a:t>
            </a:r>
            <a:r>
              <a:rPr lang="zh-CN" altLang="en-US" sz="1400" b="0" i="0" kern="1200" dirty="0">
                <a:solidFill>
                  <a:schemeClr val="tx1"/>
                </a:solidFill>
                <a:effectLst/>
                <a:latin typeface="+mn-lt"/>
                <a:ea typeface="+mn-ea"/>
                <a:cs typeface="+mn-cs"/>
              </a:rPr>
              <a:t>是比较典型的</a:t>
            </a:r>
            <a:r>
              <a:rPr lang="en-US" altLang="zh-CN" sz="1400" b="0" i="0" kern="1200" dirty="0">
                <a:solidFill>
                  <a:schemeClr val="tx1"/>
                </a:solidFill>
                <a:effectLst/>
                <a:latin typeface="+mn-lt"/>
                <a:ea typeface="+mn-ea"/>
                <a:cs typeface="+mn-cs"/>
              </a:rPr>
              <a:t>ELT</a:t>
            </a:r>
            <a:r>
              <a:rPr lang="zh-CN" altLang="en-US" sz="1400" b="0" i="0" kern="1200" dirty="0">
                <a:solidFill>
                  <a:schemeClr val="tx1"/>
                </a:solidFill>
                <a:effectLst/>
                <a:latin typeface="+mn-lt"/>
                <a:ea typeface="+mn-ea"/>
                <a:cs typeface="+mn-cs"/>
              </a:rPr>
              <a:t>，</a:t>
            </a:r>
            <a:r>
              <a:rPr lang="en-US" altLang="zh-CN" sz="1400" b="0" i="0" kern="1200" dirty="0">
                <a:solidFill>
                  <a:schemeClr val="tx1"/>
                </a:solidFill>
                <a:effectLst/>
                <a:latin typeface="+mn-lt"/>
                <a:ea typeface="+mn-ea"/>
                <a:cs typeface="+mn-cs"/>
              </a:rPr>
              <a:t>ODI</a:t>
            </a:r>
            <a:r>
              <a:rPr lang="zh-CN" altLang="en-US" sz="1400" b="0" i="0" kern="1200" dirty="0">
                <a:solidFill>
                  <a:schemeClr val="tx1"/>
                </a:solidFill>
                <a:effectLst/>
                <a:latin typeface="+mn-lt"/>
                <a:ea typeface="+mn-ea"/>
                <a:cs typeface="+mn-cs"/>
              </a:rPr>
              <a:t>则不然。但不管实现的方法如何，它们都是</a:t>
            </a:r>
            <a:r>
              <a:rPr lang="en-US" altLang="zh-CN" sz="1400" b="0" i="0" kern="1200" dirty="0">
                <a:solidFill>
                  <a:schemeClr val="tx1"/>
                </a:solidFill>
                <a:effectLst/>
                <a:latin typeface="+mn-lt"/>
                <a:ea typeface="+mn-ea"/>
                <a:cs typeface="+mn-cs"/>
              </a:rPr>
              <a:t>ETL</a:t>
            </a:r>
            <a:r>
              <a:rPr lang="zh-CN" altLang="en-US" sz="1400" b="0" i="0" kern="1200" dirty="0">
                <a:solidFill>
                  <a:schemeClr val="tx1"/>
                </a:solidFill>
                <a:effectLst/>
                <a:latin typeface="+mn-lt"/>
                <a:ea typeface="+mn-ea"/>
                <a:cs typeface="+mn-cs"/>
              </a:rPr>
              <a:t>工具。</a:t>
            </a:r>
            <a:br>
              <a:rPr lang="zh-CN" altLang="en-US" sz="1400" b="0" i="0" kern="1200" dirty="0">
                <a:solidFill>
                  <a:schemeClr val="tx1"/>
                </a:solidFill>
                <a:effectLst/>
                <a:latin typeface="+mn-lt"/>
                <a:ea typeface="+mn-ea"/>
                <a:cs typeface="+mn-cs"/>
              </a:rPr>
            </a:br>
            <a:r>
              <a:rPr lang="zh-CN" altLang="en-US" sz="1400" b="0" i="0" kern="1200" dirty="0">
                <a:solidFill>
                  <a:schemeClr val="tx1"/>
                </a:solidFill>
                <a:effectLst/>
                <a:latin typeface="+mn-lt"/>
                <a:ea typeface="+mn-ea"/>
                <a:cs typeface="+mn-cs"/>
              </a:rPr>
              <a:t>　　</a:t>
            </a:r>
            <a:r>
              <a:rPr lang="en-US" altLang="zh-CN" sz="1400" b="0" i="0" kern="1200" dirty="0">
                <a:solidFill>
                  <a:schemeClr val="tx1"/>
                </a:solidFill>
                <a:effectLst/>
                <a:latin typeface="+mn-lt"/>
                <a:ea typeface="+mn-ea"/>
                <a:cs typeface="+mn-cs"/>
              </a:rPr>
              <a:t>ODI</a:t>
            </a:r>
            <a:r>
              <a:rPr lang="zh-CN" altLang="en-US" sz="1400" b="0" i="0" kern="1200" dirty="0">
                <a:solidFill>
                  <a:schemeClr val="tx1"/>
                </a:solidFill>
                <a:effectLst/>
                <a:latin typeface="+mn-lt"/>
                <a:ea typeface="+mn-ea"/>
                <a:cs typeface="+mn-cs"/>
              </a:rPr>
              <a:t>全称</a:t>
            </a:r>
            <a:r>
              <a:rPr lang="en-US" altLang="zh-CN" sz="1400" b="0" i="0" kern="1200" dirty="0">
                <a:solidFill>
                  <a:schemeClr val="tx1"/>
                </a:solidFill>
                <a:effectLst/>
                <a:latin typeface="+mn-lt"/>
                <a:ea typeface="+mn-ea"/>
                <a:cs typeface="+mn-cs"/>
              </a:rPr>
              <a:t>Oracle Data Integrator</a:t>
            </a:r>
            <a:r>
              <a:rPr lang="zh-CN" altLang="en-US" sz="1400" b="0" i="0" kern="1200" dirty="0">
                <a:solidFill>
                  <a:schemeClr val="tx1"/>
                </a:solidFill>
                <a:effectLst/>
                <a:latin typeface="+mn-lt"/>
                <a:ea typeface="+mn-ea"/>
                <a:cs typeface="+mn-cs"/>
              </a:rPr>
              <a:t>是</a:t>
            </a:r>
            <a:r>
              <a:rPr lang="en-US" altLang="zh-CN" sz="1400" b="0" i="0" kern="1200" dirty="0">
                <a:solidFill>
                  <a:schemeClr val="tx1"/>
                </a:solidFill>
                <a:effectLst/>
                <a:latin typeface="+mn-lt"/>
                <a:ea typeface="+mn-ea"/>
                <a:cs typeface="+mn-cs"/>
              </a:rPr>
              <a:t>Oracle</a:t>
            </a:r>
            <a:r>
              <a:rPr lang="zh-CN" altLang="en-US" sz="1400" b="0" i="0" kern="1200" dirty="0">
                <a:solidFill>
                  <a:schemeClr val="tx1"/>
                </a:solidFill>
                <a:effectLst/>
                <a:latin typeface="+mn-lt"/>
                <a:ea typeface="+mn-ea"/>
                <a:cs typeface="+mn-cs"/>
              </a:rPr>
              <a:t>在</a:t>
            </a:r>
            <a:r>
              <a:rPr lang="en-US" altLang="zh-CN" sz="1400" b="0" i="0" kern="1200" dirty="0">
                <a:solidFill>
                  <a:schemeClr val="tx1"/>
                </a:solidFill>
                <a:effectLst/>
                <a:latin typeface="+mn-lt"/>
                <a:ea typeface="+mn-ea"/>
                <a:cs typeface="+mn-cs"/>
              </a:rPr>
              <a:t>06</a:t>
            </a:r>
            <a:r>
              <a:rPr lang="zh-CN" altLang="en-US" sz="1400" b="0" i="0" kern="1200" dirty="0">
                <a:solidFill>
                  <a:schemeClr val="tx1"/>
                </a:solidFill>
                <a:effectLst/>
                <a:latin typeface="+mn-lt"/>
                <a:ea typeface="+mn-ea"/>
                <a:cs typeface="+mn-cs"/>
              </a:rPr>
              <a:t>年收购</a:t>
            </a:r>
            <a:r>
              <a:rPr lang="en-US" altLang="zh-CN" sz="1400" b="0" i="0" kern="1200" dirty="0" err="1">
                <a:solidFill>
                  <a:schemeClr val="tx1"/>
                </a:solidFill>
                <a:effectLst/>
                <a:latin typeface="+mn-lt"/>
                <a:ea typeface="+mn-ea"/>
                <a:cs typeface="+mn-cs"/>
              </a:rPr>
              <a:t>Sunopsis</a:t>
            </a:r>
            <a:r>
              <a:rPr lang="zh-CN" altLang="en-US" sz="1400" b="0" i="0" kern="1200" dirty="0">
                <a:solidFill>
                  <a:schemeClr val="tx1"/>
                </a:solidFill>
                <a:effectLst/>
                <a:latin typeface="+mn-lt"/>
                <a:ea typeface="+mn-ea"/>
                <a:cs typeface="+mn-cs"/>
              </a:rPr>
              <a:t>的产品，</a:t>
            </a:r>
            <a:r>
              <a:rPr lang="en-US" altLang="zh-CN" sz="1400" b="0" i="0" kern="1200" dirty="0">
                <a:solidFill>
                  <a:schemeClr val="tx1"/>
                </a:solidFill>
                <a:effectLst/>
                <a:latin typeface="+mn-lt"/>
                <a:ea typeface="+mn-ea"/>
                <a:cs typeface="+mn-cs"/>
              </a:rPr>
              <a:t>OWB</a:t>
            </a:r>
            <a:r>
              <a:rPr lang="zh-CN" altLang="en-US" sz="1400" b="0" i="0" kern="1200" dirty="0">
                <a:solidFill>
                  <a:schemeClr val="tx1"/>
                </a:solidFill>
                <a:effectLst/>
                <a:latin typeface="+mn-lt"/>
                <a:ea typeface="+mn-ea"/>
                <a:cs typeface="+mn-cs"/>
              </a:rPr>
              <a:t>仍在更新。另外，</a:t>
            </a:r>
            <a:r>
              <a:rPr lang="en-US" altLang="zh-CN" sz="1400" b="0" i="0" kern="1200" dirty="0">
                <a:solidFill>
                  <a:schemeClr val="tx1"/>
                </a:solidFill>
                <a:effectLst/>
                <a:latin typeface="+mn-lt"/>
                <a:ea typeface="+mn-ea"/>
                <a:cs typeface="+mn-cs"/>
              </a:rPr>
              <a:t>Sun</a:t>
            </a:r>
            <a:r>
              <a:rPr lang="zh-CN" altLang="en-US" sz="1400" b="0" i="0" kern="1200" dirty="0">
                <a:solidFill>
                  <a:schemeClr val="tx1"/>
                </a:solidFill>
                <a:effectLst/>
                <a:latin typeface="+mn-lt"/>
                <a:ea typeface="+mn-ea"/>
                <a:cs typeface="+mn-cs"/>
              </a:rPr>
              <a:t>也有一套完整的</a:t>
            </a:r>
            <a:r>
              <a:rPr lang="en-US" altLang="zh-CN" sz="1400" b="0" i="0" kern="1200" dirty="0">
                <a:solidFill>
                  <a:schemeClr val="tx1"/>
                </a:solidFill>
                <a:effectLst/>
                <a:latin typeface="+mn-lt"/>
                <a:ea typeface="+mn-ea"/>
                <a:cs typeface="+mn-cs"/>
              </a:rPr>
              <a:t>ETL</a:t>
            </a:r>
            <a:r>
              <a:rPr lang="zh-CN" altLang="en-US" sz="1400" b="0" i="0" kern="1200" dirty="0">
                <a:solidFill>
                  <a:schemeClr val="tx1"/>
                </a:solidFill>
                <a:effectLst/>
                <a:latin typeface="+mn-lt"/>
                <a:ea typeface="+mn-ea"/>
                <a:cs typeface="+mn-cs"/>
              </a:rPr>
              <a:t>工具。</a:t>
            </a:r>
          </a:p>
          <a:p>
            <a:r>
              <a:rPr lang="en-US" altLang="zh-CN" sz="1400" b="0" i="0" kern="1200" dirty="0">
                <a:solidFill>
                  <a:schemeClr val="tx1"/>
                </a:solidFill>
                <a:effectLst/>
                <a:latin typeface="+mn-lt"/>
                <a:ea typeface="+mn-ea"/>
                <a:cs typeface="+mn-cs"/>
              </a:rPr>
              <a:t>ELT</a:t>
            </a:r>
            <a:r>
              <a:rPr lang="zh-CN" altLang="en-US" sz="1400" b="0" i="0" kern="1200" dirty="0">
                <a:solidFill>
                  <a:schemeClr val="tx1"/>
                </a:solidFill>
                <a:effectLst/>
                <a:latin typeface="+mn-lt"/>
                <a:ea typeface="+mn-ea"/>
                <a:cs typeface="+mn-cs"/>
              </a:rPr>
              <a:t>是利用数据库的处理能力，</a:t>
            </a:r>
            <a:r>
              <a:rPr lang="en-US" altLang="zh-CN" sz="1400" b="0" i="0" kern="1200" dirty="0">
                <a:solidFill>
                  <a:schemeClr val="tx1"/>
                </a:solidFill>
                <a:effectLst/>
                <a:latin typeface="+mn-lt"/>
                <a:ea typeface="+mn-ea"/>
                <a:cs typeface="+mn-cs"/>
              </a:rPr>
              <a:t>E=</a:t>
            </a:r>
            <a:r>
              <a:rPr lang="zh-CN" altLang="en-US" sz="1400" b="0" i="0" kern="1200" dirty="0">
                <a:solidFill>
                  <a:schemeClr val="tx1"/>
                </a:solidFill>
                <a:effectLst/>
                <a:latin typeface="+mn-lt"/>
                <a:ea typeface="+mn-ea"/>
                <a:cs typeface="+mn-cs"/>
              </a:rPr>
              <a:t>从源数据库抽取数据，</a:t>
            </a:r>
            <a:r>
              <a:rPr lang="en-US" altLang="zh-CN" sz="1400" b="0" i="0" kern="1200" dirty="0">
                <a:solidFill>
                  <a:schemeClr val="tx1"/>
                </a:solidFill>
                <a:effectLst/>
                <a:latin typeface="+mn-lt"/>
                <a:ea typeface="+mn-ea"/>
                <a:cs typeface="+mn-cs"/>
              </a:rPr>
              <a:t>L=</a:t>
            </a:r>
            <a:r>
              <a:rPr lang="zh-CN" altLang="en-US" sz="1400" b="0" i="0" kern="1200" dirty="0">
                <a:solidFill>
                  <a:schemeClr val="tx1"/>
                </a:solidFill>
                <a:effectLst/>
                <a:latin typeface="+mn-lt"/>
                <a:ea typeface="+mn-ea"/>
                <a:cs typeface="+mn-cs"/>
              </a:rPr>
              <a:t>把数据加载到目标库的临时表中，</a:t>
            </a:r>
            <a:r>
              <a:rPr lang="en-US" altLang="zh-CN" sz="1400" b="0" i="0" kern="1200" dirty="0">
                <a:solidFill>
                  <a:schemeClr val="tx1"/>
                </a:solidFill>
                <a:effectLst/>
                <a:latin typeface="+mn-lt"/>
                <a:ea typeface="+mn-ea"/>
                <a:cs typeface="+mn-cs"/>
              </a:rPr>
              <a:t>T=</a:t>
            </a:r>
            <a:r>
              <a:rPr lang="zh-CN" altLang="en-US" sz="1400" b="0" i="0" kern="1200" dirty="0">
                <a:solidFill>
                  <a:schemeClr val="tx1"/>
                </a:solidFill>
                <a:effectLst/>
                <a:latin typeface="+mn-lt"/>
                <a:ea typeface="+mn-ea"/>
                <a:cs typeface="+mn-cs"/>
              </a:rPr>
              <a:t>对临时表中的数据进行转换，然后加载到目标库目标表中。</a:t>
            </a:r>
          </a:p>
          <a:p>
            <a:r>
              <a:rPr lang="zh-CN" altLang="en-US" sz="1400" b="0" i="0" kern="1200" dirty="0">
                <a:solidFill>
                  <a:schemeClr val="tx1"/>
                </a:solidFill>
                <a:effectLst/>
                <a:latin typeface="+mn-lt"/>
                <a:ea typeface="+mn-ea"/>
                <a:cs typeface="+mn-cs"/>
              </a:rPr>
              <a:t>它的转换过程都是在转换服务器中进行的，这种处理方式不需要有中间的转换服务器，所有的转换都是在数据库中进行，可以节约一点资源，但是它的性能瓶颈也在数据库的处理能力及数据库服务器的性能。</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71</a:t>
            </a:fld>
            <a:endParaRPr lang="de-DE" dirty="0"/>
          </a:p>
        </p:txBody>
      </p:sp>
    </p:spTree>
    <p:extLst>
      <p:ext uri="{BB962C8B-B14F-4D97-AF65-F5344CB8AC3E}">
        <p14:creationId xmlns:p14="http://schemas.microsoft.com/office/powerpoint/2010/main" val="120937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r>
              <a:rPr lang="en-US" altLang="zh-CN" dirty="0"/>
              <a:t>CCL: Continuous Computation Language</a:t>
            </a:r>
          </a:p>
          <a:p>
            <a:endParaRPr lang="zh-CN" alt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72</a:t>
            </a:fld>
            <a:endParaRPr lang="de-DE" dirty="0"/>
          </a:p>
        </p:txBody>
      </p:sp>
    </p:spTree>
    <p:extLst>
      <p:ext uri="{BB962C8B-B14F-4D97-AF65-F5344CB8AC3E}">
        <p14:creationId xmlns:p14="http://schemas.microsoft.com/office/powerpoint/2010/main" val="29945441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698500"/>
            <a:ext cx="4645025" cy="3484563"/>
          </a:xfrm>
        </p:spPr>
      </p:sp>
      <p:sp>
        <p:nvSpPr>
          <p:cNvPr id="3" name="Notes Placeholder 2"/>
          <p:cNvSpPr>
            <a:spLocks noGrp="1"/>
          </p:cNvSpPr>
          <p:nvPr>
            <p:ph type="body" idx="1"/>
          </p:nvPr>
        </p:nvSpPr>
        <p:spPr/>
        <p:txBody>
          <a:bodyPr>
            <a:normAutofit/>
          </a:bodyPr>
          <a:lstStyle/>
          <a:p>
            <a:pPr lvl="1"/>
            <a:r>
              <a:rPr lang="en-US" sz="1100" kern="1200" dirty="0">
                <a:solidFill>
                  <a:schemeClr val="tx1"/>
                </a:solidFill>
                <a:effectLst/>
                <a:latin typeface="+mn-lt"/>
                <a:ea typeface="+mn-ea"/>
                <a:cs typeface="+mn-cs"/>
              </a:rPr>
              <a:t>Smart data integration (and replication) enhancements</a:t>
            </a:r>
          </a:p>
          <a:p>
            <a:pPr lvl="2"/>
            <a:r>
              <a:rPr lang="en-US" sz="1100" kern="1200" dirty="0">
                <a:solidFill>
                  <a:schemeClr val="tx1"/>
                </a:solidFill>
                <a:effectLst/>
                <a:latin typeface="+mn-lt"/>
                <a:ea typeface="+mn-ea"/>
                <a:cs typeface="+mn-cs"/>
              </a:rPr>
              <a:t>Increase flexibility with </a:t>
            </a:r>
            <a:r>
              <a:rPr lang="en-US" sz="1100" i="1" u="sng" kern="1200" dirty="0">
                <a:solidFill>
                  <a:schemeClr val="tx1"/>
                </a:solidFill>
                <a:effectLst/>
                <a:latin typeface="+mn-lt"/>
                <a:ea typeface="+mn-ea"/>
                <a:cs typeface="+mn-cs"/>
              </a:rPr>
              <a:t>data distribution from SAP HANA to new external targets</a:t>
            </a:r>
            <a:r>
              <a:rPr lang="en-US" sz="1100" kern="1200" dirty="0">
                <a:solidFill>
                  <a:schemeClr val="tx1"/>
                </a:solidFill>
                <a:effectLst/>
                <a:latin typeface="+mn-lt"/>
                <a:ea typeface="+mn-ea"/>
                <a:cs typeface="+mn-cs"/>
              </a:rPr>
              <a:t>, including SAP ASE, IBM DB2, Oracle, Microsoft SQL Server, and flat files </a:t>
            </a:r>
          </a:p>
          <a:p>
            <a:pPr lvl="2"/>
            <a:r>
              <a:rPr lang="en-US" sz="1100" kern="1200" dirty="0">
                <a:solidFill>
                  <a:schemeClr val="tx1"/>
                </a:solidFill>
                <a:effectLst/>
                <a:latin typeface="+mn-lt"/>
                <a:ea typeface="+mn-ea"/>
                <a:cs typeface="+mn-cs"/>
              </a:rPr>
              <a:t>New </a:t>
            </a:r>
            <a:r>
              <a:rPr lang="en-US" sz="1100" i="1" u="sng" kern="1200" dirty="0">
                <a:solidFill>
                  <a:schemeClr val="tx1"/>
                </a:solidFill>
                <a:effectLst/>
                <a:latin typeface="+mn-lt"/>
                <a:ea typeface="+mn-ea"/>
                <a:cs typeface="+mn-cs"/>
              </a:rPr>
              <a:t>built-in adapters</a:t>
            </a:r>
            <a:r>
              <a:rPr lang="en-US" sz="1100" kern="1200" dirty="0">
                <a:solidFill>
                  <a:schemeClr val="tx1"/>
                </a:solidFill>
                <a:effectLst/>
                <a:latin typeface="+mn-lt"/>
                <a:ea typeface="+mn-ea"/>
                <a:cs typeface="+mn-cs"/>
              </a:rPr>
              <a:t> support real-time replication, federation, or batch data movement data from additional sources into SAP HANA, including SAP HANA, Teradata, and SAP ASE</a:t>
            </a:r>
          </a:p>
          <a:p>
            <a:pPr lvl="2"/>
            <a:r>
              <a:rPr lang="en-US" sz="1100" kern="1200" dirty="0">
                <a:solidFill>
                  <a:schemeClr val="tx1"/>
                </a:solidFill>
                <a:effectLst/>
                <a:latin typeface="+mn-lt"/>
                <a:ea typeface="+mn-ea"/>
                <a:cs typeface="+mn-cs"/>
              </a:rPr>
              <a:t>Load data faster into SAP HANA using real-time replication or batch mode using </a:t>
            </a:r>
            <a:r>
              <a:rPr lang="en-US" sz="1100" i="1" u="sng" kern="1200" dirty="0">
                <a:solidFill>
                  <a:schemeClr val="tx1"/>
                </a:solidFill>
                <a:effectLst/>
                <a:latin typeface="+mn-lt"/>
                <a:ea typeface="+mn-ea"/>
                <a:cs typeface="+mn-cs"/>
              </a:rPr>
              <a:t>new parallel reading functions</a:t>
            </a:r>
            <a:br>
              <a:rPr lang="en-US" sz="1100" i="1" u="sng"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Improve real-time replication and batch movement efficiency with a </a:t>
            </a:r>
            <a:r>
              <a:rPr lang="en-US" sz="1100" i="1" u="sng" kern="1200" dirty="0">
                <a:solidFill>
                  <a:schemeClr val="tx1"/>
                </a:solidFill>
                <a:effectLst/>
                <a:latin typeface="+mn-lt"/>
                <a:ea typeface="+mn-ea"/>
                <a:cs typeface="+mn-cs"/>
              </a:rPr>
              <a:t>pre-configured history mechanism</a:t>
            </a:r>
            <a:r>
              <a:rPr lang="en-US" sz="1100" kern="1200" dirty="0">
                <a:solidFill>
                  <a:schemeClr val="tx1"/>
                </a:solidFill>
                <a:effectLst/>
                <a:latin typeface="+mn-lt"/>
                <a:ea typeface="+mn-ea"/>
                <a:cs typeface="+mn-cs"/>
              </a:rPr>
              <a:t> for easier extraction of changed data in SAP HANA for consuming applications</a:t>
            </a:r>
          </a:p>
          <a:p>
            <a:pPr lvl="1"/>
            <a:endParaRPr lang="en-US" sz="1100" kern="1200" dirty="0">
              <a:solidFill>
                <a:schemeClr val="tx1"/>
              </a:solidFill>
              <a:effectLst/>
              <a:latin typeface="+mn-lt"/>
              <a:ea typeface="+mn-ea"/>
              <a:cs typeface="+mn-cs"/>
            </a:endParaRPr>
          </a:p>
          <a:p>
            <a:pPr lvl="1"/>
            <a:r>
              <a:rPr lang="en-US" sz="1100" kern="1200" dirty="0">
                <a:solidFill>
                  <a:schemeClr val="tx1"/>
                </a:solidFill>
                <a:effectLst/>
                <a:latin typeface="+mn-lt"/>
                <a:ea typeface="+mn-ea"/>
                <a:cs typeface="+mn-cs"/>
              </a:rPr>
              <a:t>Smart data access</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	Performance improvements data compression, parallel reads, and connection pooling</a:t>
            </a:r>
          </a:p>
          <a:p>
            <a:pPr lvl="1"/>
            <a:endParaRPr lang="en-US" sz="1100" kern="1200" dirty="0">
              <a:solidFill>
                <a:schemeClr val="tx1"/>
              </a:solidFill>
              <a:effectLst/>
              <a:latin typeface="+mn-lt"/>
              <a:ea typeface="+mn-ea"/>
              <a:cs typeface="+mn-cs"/>
            </a:endParaRPr>
          </a:p>
          <a:p>
            <a:pPr lvl="1"/>
            <a:r>
              <a:rPr lang="en-US" sz="1100" kern="1200" dirty="0">
                <a:solidFill>
                  <a:schemeClr val="tx1"/>
                </a:solidFill>
                <a:effectLst/>
                <a:latin typeface="+mn-lt"/>
                <a:ea typeface="+mn-ea"/>
                <a:cs typeface="+mn-cs"/>
              </a:rPr>
              <a:t>Hadoop enhancements </a:t>
            </a:r>
            <a:r>
              <a:rPr lang="en-US" sz="1100" kern="1200" dirty="0">
                <a:solidFill>
                  <a:schemeClr val="tx1"/>
                </a:solidFill>
                <a:effectLst/>
                <a:latin typeface="+mn-lt"/>
                <a:ea typeface="+mn-ea"/>
                <a:cs typeface="+mn-cs"/>
                <a:sym typeface="Wingdings" panose="05000000000000000000" pitchFamily="2" charset="2"/>
              </a:rPr>
              <a:t></a:t>
            </a:r>
            <a:r>
              <a:rPr lang="en-US" sz="1100" kern="1200" dirty="0">
                <a:solidFill>
                  <a:schemeClr val="tx1"/>
                </a:solidFill>
                <a:effectLst/>
                <a:latin typeface="+mn-lt"/>
                <a:ea typeface="+mn-ea"/>
                <a:cs typeface="+mn-cs"/>
              </a:rPr>
              <a:t> optimal use of in-memory while balancing costs</a:t>
            </a:r>
          </a:p>
          <a:p>
            <a:pPr lvl="2"/>
            <a:r>
              <a:rPr lang="en-US" sz="1100" kern="1200" dirty="0">
                <a:solidFill>
                  <a:schemeClr val="tx1"/>
                </a:solidFill>
                <a:effectLst/>
                <a:latin typeface="+mn-lt"/>
                <a:ea typeface="+mn-ea"/>
                <a:cs typeface="+mn-cs"/>
              </a:rPr>
              <a:t>Over 200 adapters for smart data access &amp; smart data integration, with expanded to support latest versions of Hadoop</a:t>
            </a:r>
          </a:p>
          <a:p>
            <a:pPr lvl="2"/>
            <a:r>
              <a:rPr lang="en-US" sz="1100" kern="1200" dirty="0">
                <a:solidFill>
                  <a:schemeClr val="tx1"/>
                </a:solidFill>
                <a:effectLst/>
                <a:latin typeface="+mn-lt"/>
                <a:ea typeface="+mn-ea"/>
                <a:cs typeface="+mn-cs"/>
              </a:rPr>
              <a:t>Define rules to initiate data movement between HANA &amp; Hadoop with </a:t>
            </a:r>
          </a:p>
          <a:p>
            <a:pPr lvl="2"/>
            <a:r>
              <a:rPr lang="en-US" sz="1100" kern="1200" dirty="0">
                <a:solidFill>
                  <a:schemeClr val="tx1"/>
                </a:solidFill>
                <a:effectLst/>
                <a:latin typeface="+mn-lt"/>
                <a:ea typeface="+mn-ea"/>
                <a:cs typeface="+mn-cs"/>
              </a:rPr>
              <a:t>Transfer data faster with </a:t>
            </a:r>
            <a:r>
              <a:rPr lang="en-US" sz="1100" i="1" u="sng" kern="1200" dirty="0">
                <a:solidFill>
                  <a:schemeClr val="tx1"/>
                </a:solidFill>
                <a:effectLst/>
                <a:latin typeface="+mn-lt"/>
                <a:ea typeface="+mn-ea"/>
                <a:cs typeface="+mn-cs"/>
              </a:rPr>
              <a:t>SPARK SQL</a:t>
            </a:r>
            <a:endParaRPr lang="en-US" sz="1100" kern="1200" dirty="0">
              <a:solidFill>
                <a:schemeClr val="tx1"/>
              </a:solidFill>
              <a:effectLst/>
              <a:latin typeface="+mn-lt"/>
              <a:ea typeface="+mn-ea"/>
              <a:cs typeface="+mn-cs"/>
            </a:endParaRPr>
          </a:p>
          <a:p>
            <a:pPr lvl="2"/>
            <a:r>
              <a:rPr lang="en-US" sz="1100" kern="1200" dirty="0">
                <a:solidFill>
                  <a:schemeClr val="tx1"/>
                </a:solidFill>
                <a:effectLst/>
                <a:latin typeface="+mn-lt"/>
                <a:ea typeface="+mn-ea"/>
                <a:cs typeface="+mn-cs"/>
              </a:rPr>
              <a:t>Use a single UI, </a:t>
            </a:r>
            <a:r>
              <a:rPr lang="en-US" sz="1100" i="1" u="sng" kern="1200" dirty="0">
                <a:solidFill>
                  <a:schemeClr val="tx1"/>
                </a:solidFill>
                <a:effectLst/>
                <a:latin typeface="+mn-lt"/>
                <a:ea typeface="+mn-ea"/>
                <a:cs typeface="+mn-cs"/>
              </a:rPr>
              <a:t>Apache </a:t>
            </a:r>
            <a:r>
              <a:rPr lang="en-US" sz="1100" i="1" u="sng" kern="1200" dirty="0" err="1">
                <a:solidFill>
                  <a:schemeClr val="tx1"/>
                </a:solidFill>
                <a:effectLst/>
                <a:latin typeface="+mn-lt"/>
                <a:ea typeface="+mn-ea"/>
                <a:cs typeface="+mn-cs"/>
              </a:rPr>
              <a:t>Ambari</a:t>
            </a:r>
            <a:r>
              <a:rPr lang="en-US" sz="1100" kern="1200" dirty="0">
                <a:solidFill>
                  <a:schemeClr val="tx1"/>
                </a:solidFill>
                <a:effectLst/>
                <a:latin typeface="+mn-lt"/>
                <a:ea typeface="+mn-ea"/>
                <a:cs typeface="+mn-cs"/>
              </a:rPr>
              <a:t>, to administer HANA &amp; Hadoop clusters</a:t>
            </a:r>
          </a:p>
          <a:p>
            <a:pPr defTabSz="954819">
              <a:defRPr/>
            </a:pPr>
            <a:endParaRPr lang="en-US" sz="1100"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73</a:t>
            </a:fld>
            <a:endParaRPr dirty="0">
              <a:solidFill>
                <a:prstClr val="black"/>
              </a:solidFill>
            </a:endParaRPr>
          </a:p>
        </p:txBody>
      </p:sp>
    </p:spTree>
    <p:extLst>
      <p:ext uri="{BB962C8B-B14F-4D97-AF65-F5344CB8AC3E}">
        <p14:creationId xmlns:p14="http://schemas.microsoft.com/office/powerpoint/2010/main" val="4969220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75</a:t>
            </a:fld>
            <a:endParaRPr lang="en-US" dirty="0"/>
          </a:p>
        </p:txBody>
      </p:sp>
      <p:sp>
        <p:nvSpPr>
          <p:cNvPr id="3" name="Slide Image Placeholder 2"/>
          <p:cNvSpPr>
            <a:spLocks noGrp="1" noRot="1" noChangeAspect="1"/>
          </p:cNvSpPr>
          <p:nvPr>
            <p:ph type="sldImg"/>
          </p:nvPr>
        </p:nvSpPr>
        <p:spPr>
          <a:xfrm>
            <a:off x="752475" y="392113"/>
            <a:ext cx="5360988" cy="4021137"/>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370088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61988"/>
            <a:ext cx="4667250" cy="35004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77</a:t>
            </a:fld>
            <a:endParaRPr lang="de-DE" dirty="0"/>
          </a:p>
        </p:txBody>
      </p:sp>
    </p:spTree>
    <p:extLst>
      <p:ext uri="{BB962C8B-B14F-4D97-AF65-F5344CB8AC3E}">
        <p14:creationId xmlns:p14="http://schemas.microsoft.com/office/powerpoint/2010/main" val="3366798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normAutofit/>
          </a:bodyPr>
          <a:lstStyle/>
          <a:p>
            <a:pPr defTabSz="864931">
              <a:defRPr/>
            </a:pPr>
            <a:endParaRPr lang="en-US" baseline="0"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78</a:t>
            </a:fld>
            <a:endParaRPr dirty="0">
              <a:solidFill>
                <a:prstClr val="black"/>
              </a:solidFill>
            </a:endParaRPr>
          </a:p>
        </p:txBody>
      </p:sp>
    </p:spTree>
    <p:extLst>
      <p:ext uri="{BB962C8B-B14F-4D97-AF65-F5344CB8AC3E}">
        <p14:creationId xmlns:p14="http://schemas.microsoft.com/office/powerpoint/2010/main" val="26487469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xfrm>
            <a:off x="1268413" y="612775"/>
            <a:ext cx="4321175" cy="32416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4" name="Slide Number Placeholder 3"/>
          <p:cNvSpPr>
            <a:spLocks noGrp="1"/>
          </p:cNvSpPr>
          <p:nvPr>
            <p:ph type="sldNum" sz="quarter" idx="5"/>
          </p:nvPr>
        </p:nvSpPr>
        <p:spPr/>
        <p:txBody>
          <a:bodyPr/>
          <a:lstStyle/>
          <a:p>
            <a:pPr>
              <a:defRPr/>
            </a:pPr>
            <a:fld id="{5A7F3C12-01E5-4E4C-BE5B-E6FFEEE3FC2A}" type="slidenum">
              <a:rPr lang="en-US" smtClean="0">
                <a:solidFill>
                  <a:prstClr val="black"/>
                </a:solidFill>
              </a:rPr>
              <a:pPr>
                <a:defRPr/>
              </a:pPr>
              <a:t>80</a:t>
            </a:fld>
            <a:endParaRPr lang="en-US" dirty="0">
              <a:solidFill>
                <a:prstClr val="black"/>
              </a:solidFill>
            </a:endParaRPr>
          </a:p>
        </p:txBody>
      </p:sp>
    </p:spTree>
    <p:extLst>
      <p:ext uri="{BB962C8B-B14F-4D97-AF65-F5344CB8AC3E}">
        <p14:creationId xmlns:p14="http://schemas.microsoft.com/office/powerpoint/2010/main" val="10168134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61988"/>
            <a:ext cx="4667250" cy="3500437"/>
          </a:xfrm>
        </p:spPr>
      </p:sp>
      <p:sp>
        <p:nvSpPr>
          <p:cNvPr id="3" name="Notes Placeholder 2"/>
          <p:cNvSpPr>
            <a:spLocks noGrp="1"/>
          </p:cNvSpPr>
          <p:nvPr>
            <p:ph type="body" idx="1"/>
          </p:nvPr>
        </p:nvSpPr>
        <p:spPr/>
        <p:txBody>
          <a:bodyPr/>
          <a:lstStyle/>
          <a:p>
            <a:pPr lvl="2">
              <a:lnSpc>
                <a:spcPct val="90000"/>
              </a:lnSpc>
              <a:buFont typeface="Wingdings" pitchFamily="2" charset="2"/>
              <a:buChar char="§"/>
            </a:pPr>
            <a:r>
              <a:rPr lang="en-US" sz="1200" b="1" dirty="0">
                <a:solidFill>
                  <a:schemeClr val="bg1"/>
                </a:solidFill>
              </a:rPr>
              <a:t>File Filtering</a:t>
            </a:r>
          </a:p>
          <a:p>
            <a:pPr lvl="3">
              <a:lnSpc>
                <a:spcPct val="90000"/>
              </a:lnSpc>
              <a:buFont typeface="Wingdings" pitchFamily="2" charset="2"/>
              <a:buChar char="§"/>
            </a:pPr>
            <a:r>
              <a:rPr lang="en-US" sz="1100" dirty="0">
                <a:solidFill>
                  <a:schemeClr val="bg1"/>
                </a:solidFill>
              </a:rPr>
              <a:t>Unlock text from </a:t>
            </a:r>
            <a:r>
              <a:rPr lang="en-US" sz="1100" b="1" dirty="0">
                <a:solidFill>
                  <a:schemeClr val="bg1"/>
                </a:solidFill>
              </a:rPr>
              <a:t>binary documents</a:t>
            </a:r>
          </a:p>
          <a:p>
            <a:pPr lvl="3">
              <a:lnSpc>
                <a:spcPct val="90000"/>
              </a:lnSpc>
              <a:buFont typeface="Wingdings" pitchFamily="2" charset="2"/>
              <a:buChar char="§"/>
            </a:pPr>
            <a:r>
              <a:rPr lang="en-US" sz="1100" dirty="0">
                <a:solidFill>
                  <a:schemeClr val="bg1"/>
                </a:solidFill>
              </a:rPr>
              <a:t>Ability to </a:t>
            </a:r>
            <a:r>
              <a:rPr lang="en-US" sz="1100" b="1" dirty="0">
                <a:solidFill>
                  <a:schemeClr val="bg1"/>
                </a:solidFill>
              </a:rPr>
              <a:t>extract and process </a:t>
            </a:r>
            <a:r>
              <a:rPr lang="en-US" sz="1100" dirty="0">
                <a:solidFill>
                  <a:schemeClr val="bg1"/>
                </a:solidFill>
              </a:rPr>
              <a:t>unstructured text data from various file formats (txt, html, xml, </a:t>
            </a:r>
            <a:r>
              <a:rPr lang="en-US" sz="1100" dirty="0" err="1">
                <a:solidFill>
                  <a:schemeClr val="bg1"/>
                </a:solidFill>
              </a:rPr>
              <a:t>pdf</a:t>
            </a:r>
            <a:r>
              <a:rPr lang="en-US" sz="1100" dirty="0">
                <a:solidFill>
                  <a:schemeClr val="bg1"/>
                </a:solidFill>
              </a:rPr>
              <a:t>, doc, </a:t>
            </a:r>
            <a:r>
              <a:rPr lang="en-US" sz="1100" dirty="0" err="1">
                <a:solidFill>
                  <a:schemeClr val="bg1"/>
                </a:solidFill>
              </a:rPr>
              <a:t>ppt</a:t>
            </a:r>
            <a:r>
              <a:rPr lang="en-US" sz="1100" dirty="0">
                <a:solidFill>
                  <a:schemeClr val="bg1"/>
                </a:solidFill>
              </a:rPr>
              <a:t>, </a:t>
            </a:r>
            <a:r>
              <a:rPr lang="en-US" sz="1100" dirty="0" err="1">
                <a:solidFill>
                  <a:schemeClr val="bg1"/>
                </a:solidFill>
              </a:rPr>
              <a:t>xls</a:t>
            </a:r>
            <a:r>
              <a:rPr lang="en-US" sz="1100" dirty="0">
                <a:solidFill>
                  <a:schemeClr val="bg1"/>
                </a:solidFill>
              </a:rPr>
              <a:t>, rtf, </a:t>
            </a:r>
            <a:r>
              <a:rPr lang="en-US" sz="1100" dirty="0" err="1">
                <a:solidFill>
                  <a:schemeClr val="bg1"/>
                </a:solidFill>
              </a:rPr>
              <a:t>msg</a:t>
            </a:r>
            <a:r>
              <a:rPr lang="en-US" sz="1100" dirty="0">
                <a:solidFill>
                  <a:schemeClr val="bg1"/>
                </a:solidFill>
              </a:rPr>
              <a:t>)</a:t>
            </a:r>
          </a:p>
          <a:p>
            <a:pPr lvl="3">
              <a:lnSpc>
                <a:spcPct val="90000"/>
              </a:lnSpc>
              <a:buFont typeface="Wingdings" pitchFamily="2" charset="2"/>
              <a:buChar char="§"/>
            </a:pPr>
            <a:r>
              <a:rPr lang="en-US" sz="1100" dirty="0">
                <a:solidFill>
                  <a:schemeClr val="bg1"/>
                </a:solidFill>
              </a:rPr>
              <a:t>Load binary, flat, and other documents directly into HANA for </a:t>
            </a:r>
            <a:r>
              <a:rPr lang="en-US" sz="1100" b="1" dirty="0">
                <a:solidFill>
                  <a:schemeClr val="bg1"/>
                </a:solidFill>
              </a:rPr>
              <a:t>native text search and analysis</a:t>
            </a:r>
            <a:endParaRPr lang="en-US" sz="1100" dirty="0">
              <a:solidFill>
                <a:schemeClr val="bg1"/>
              </a:solidFill>
            </a:endParaRPr>
          </a:p>
          <a:p>
            <a:pPr lvl="2">
              <a:lnSpc>
                <a:spcPct val="90000"/>
              </a:lnSpc>
              <a:buFont typeface="Wingdings" pitchFamily="2" charset="2"/>
              <a:buChar char="§"/>
            </a:pPr>
            <a:endParaRPr lang="en-US" sz="1200" b="1" dirty="0">
              <a:solidFill>
                <a:schemeClr val="bg1"/>
              </a:solidFill>
            </a:endParaRPr>
          </a:p>
          <a:p>
            <a:pPr lvl="2">
              <a:lnSpc>
                <a:spcPct val="90000"/>
              </a:lnSpc>
              <a:buFont typeface="Wingdings" pitchFamily="2" charset="2"/>
              <a:buChar char="§"/>
            </a:pPr>
            <a:r>
              <a:rPr lang="en-US" sz="1200" b="1" dirty="0">
                <a:solidFill>
                  <a:schemeClr val="bg1"/>
                </a:solidFill>
              </a:rPr>
              <a:t>Native Text Analysis</a:t>
            </a:r>
          </a:p>
          <a:p>
            <a:pPr lvl="3">
              <a:lnSpc>
                <a:spcPct val="90000"/>
              </a:lnSpc>
              <a:buFont typeface="Wingdings" pitchFamily="2" charset="2"/>
              <a:buChar char="§"/>
            </a:pPr>
            <a:r>
              <a:rPr lang="en-US" sz="1100" dirty="0">
                <a:solidFill>
                  <a:schemeClr val="bg1"/>
                </a:solidFill>
              </a:rPr>
              <a:t>Give structure to unstructured textual content</a:t>
            </a:r>
          </a:p>
          <a:p>
            <a:pPr lvl="3">
              <a:lnSpc>
                <a:spcPct val="90000"/>
              </a:lnSpc>
              <a:buFont typeface="Wingdings" pitchFamily="2" charset="2"/>
              <a:buChar char="§"/>
            </a:pPr>
            <a:r>
              <a:rPr lang="en-US" sz="1100" b="1" dirty="0">
                <a:solidFill>
                  <a:schemeClr val="bg1"/>
                </a:solidFill>
              </a:rPr>
              <a:t>Expose linguistic markup </a:t>
            </a:r>
            <a:r>
              <a:rPr lang="en-US" sz="1100" dirty="0">
                <a:solidFill>
                  <a:schemeClr val="bg1"/>
                </a:solidFill>
              </a:rPr>
              <a:t>for text mining uses</a:t>
            </a:r>
          </a:p>
          <a:p>
            <a:pPr lvl="3">
              <a:lnSpc>
                <a:spcPct val="90000"/>
              </a:lnSpc>
              <a:buFont typeface="Wingdings" pitchFamily="2" charset="2"/>
              <a:buChar char="§"/>
            </a:pPr>
            <a:r>
              <a:rPr lang="en-US" sz="1100" b="1" dirty="0">
                <a:solidFill>
                  <a:schemeClr val="bg1"/>
                </a:solidFill>
              </a:rPr>
              <a:t>Classify entities </a:t>
            </a:r>
            <a:r>
              <a:rPr lang="en-US" sz="1100" dirty="0">
                <a:solidFill>
                  <a:schemeClr val="bg1"/>
                </a:solidFill>
              </a:rPr>
              <a:t>(people, companies, things, etc.)</a:t>
            </a:r>
          </a:p>
          <a:p>
            <a:pPr lvl="3">
              <a:lnSpc>
                <a:spcPct val="90000"/>
              </a:lnSpc>
              <a:buFont typeface="Wingdings" pitchFamily="2" charset="2"/>
              <a:buChar char="§"/>
            </a:pPr>
            <a:r>
              <a:rPr lang="en-US" sz="1100" b="1" dirty="0">
                <a:solidFill>
                  <a:schemeClr val="bg1"/>
                </a:solidFill>
              </a:rPr>
              <a:t>Identify domain facts </a:t>
            </a:r>
            <a:r>
              <a:rPr lang="en-US" sz="1100" dirty="0">
                <a:solidFill>
                  <a:schemeClr val="bg1"/>
                </a:solidFill>
              </a:rPr>
              <a:t>(sentiments, topics, requests, etc.)</a:t>
            </a:r>
          </a:p>
          <a:p>
            <a:pPr lvl="3">
              <a:lnSpc>
                <a:spcPct val="90000"/>
              </a:lnSpc>
              <a:buFont typeface="Wingdings" pitchFamily="2" charset="2"/>
              <a:buChar char="§"/>
            </a:pPr>
            <a:r>
              <a:rPr lang="en-US" sz="1100" b="1" dirty="0">
                <a:solidFill>
                  <a:schemeClr val="bg1"/>
                </a:solidFill>
              </a:rPr>
              <a:t>Supports up to 31 languages </a:t>
            </a:r>
            <a:r>
              <a:rPr lang="en-US" sz="1100" dirty="0">
                <a:solidFill>
                  <a:schemeClr val="bg1"/>
                </a:solidFill>
              </a:rPr>
              <a:t>for linguistic mark-up and extraction dictionary and </a:t>
            </a:r>
            <a:r>
              <a:rPr lang="en-US" sz="1100" b="1" dirty="0">
                <a:solidFill>
                  <a:schemeClr val="bg1"/>
                </a:solidFill>
              </a:rPr>
              <a:t>11 languages </a:t>
            </a:r>
            <a:r>
              <a:rPr lang="en-US" sz="1100" dirty="0">
                <a:solidFill>
                  <a:schemeClr val="bg1"/>
                </a:solidFill>
              </a:rPr>
              <a:t>for predefined core extractions</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82</a:t>
            </a:fld>
            <a:endParaRPr lang="de-DE" dirty="0"/>
          </a:p>
        </p:txBody>
      </p:sp>
    </p:spTree>
    <p:extLst>
      <p:ext uri="{BB962C8B-B14F-4D97-AF65-F5344CB8AC3E}">
        <p14:creationId xmlns:p14="http://schemas.microsoft.com/office/powerpoint/2010/main" val="19806899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normAutofit fontScale="92500" lnSpcReduction="10000"/>
          </a:bodyPr>
          <a:lstStyle/>
          <a:p>
            <a:pPr marL="0" marR="0" indent="0" algn="l" defTabSz="1088776"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chemeClr val="tx1">
                    <a:lumMod val="85000"/>
                    <a:lumOff val="15000"/>
                  </a:schemeClr>
                </a:solidFill>
                <a:effectLst/>
                <a:uLnTx/>
                <a:uFillTx/>
                <a:ea typeface="Arial Unicode MS" pitchFamily="34" charset="-128"/>
                <a:cs typeface="Arial Unicode MS" pitchFamily="34" charset="-128"/>
              </a:rPr>
              <a:t>语义网引擎</a:t>
            </a:r>
            <a:endParaRPr kumimoji="0" lang="en-US" altLang="zh-CN" sz="1400" b="1" i="0" u="none" strike="noStrike" kern="0" cap="none" spc="0" normalizeH="0" baseline="0" noProof="0" dirty="0">
              <a:ln>
                <a:noFill/>
              </a:ln>
              <a:solidFill>
                <a:schemeClr val="tx1">
                  <a:lumMod val="85000"/>
                  <a:lumOff val="15000"/>
                </a:schemeClr>
              </a:solidFill>
              <a:effectLst/>
              <a:uLnTx/>
              <a:uFillTx/>
              <a:ea typeface="Arial Unicode MS" pitchFamily="34" charset="-128"/>
              <a:cs typeface="Arial Unicode MS" pitchFamily="34" charset="-128"/>
            </a:endParaRPr>
          </a:p>
          <a:p>
            <a:pPr marL="0" marR="0" indent="0" algn="l" defTabSz="1088776"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tx1"/>
                </a:solidFill>
                <a:effectLst/>
                <a:latin typeface="+mn-lt"/>
                <a:ea typeface="+mn-ea"/>
                <a:cs typeface="+mn-cs"/>
              </a:rPr>
              <a:t>简单地说，</a:t>
            </a:r>
            <a:r>
              <a:rPr lang="zh-CN" altLang="en-US" sz="1400" b="0" i="0" u="none" strike="noStrike" kern="1200" dirty="0">
                <a:solidFill>
                  <a:schemeClr val="tx1"/>
                </a:solidFill>
                <a:effectLst/>
                <a:latin typeface="+mn-lt"/>
                <a:ea typeface="+mn-ea"/>
                <a:cs typeface="+mn-cs"/>
                <a:hlinkClick r:id="rId3"/>
              </a:rPr>
              <a:t>语义</a:t>
            </a:r>
            <a:r>
              <a:rPr lang="zh-CN" altLang="en-US" sz="1400" b="0" i="0" kern="1200" dirty="0">
                <a:solidFill>
                  <a:schemeClr val="tx1"/>
                </a:solidFill>
                <a:effectLst/>
                <a:latin typeface="+mn-lt"/>
                <a:ea typeface="+mn-ea"/>
                <a:cs typeface="+mn-cs"/>
              </a:rPr>
              <a:t>网是一种</a:t>
            </a:r>
            <a:r>
              <a:rPr lang="zh-CN" altLang="en-US" sz="1400" b="0" i="0" u="none" strike="noStrike" kern="1200" dirty="0">
                <a:solidFill>
                  <a:schemeClr val="tx1"/>
                </a:solidFill>
                <a:effectLst/>
                <a:latin typeface="+mn-lt"/>
                <a:ea typeface="+mn-ea"/>
                <a:cs typeface="+mn-cs"/>
                <a:hlinkClick r:id="rId4"/>
              </a:rPr>
              <a:t>智能网络</a:t>
            </a:r>
            <a:r>
              <a:rPr lang="zh-CN" altLang="en-US" sz="1400" b="0" i="0" kern="1200" dirty="0">
                <a:solidFill>
                  <a:schemeClr val="tx1"/>
                </a:solidFill>
                <a:effectLst/>
                <a:latin typeface="+mn-lt"/>
                <a:ea typeface="+mn-ea"/>
                <a:cs typeface="+mn-cs"/>
              </a:rPr>
              <a:t>，它不但能够理解词语和概念，而且还能够理解它们之间的逻辑关系</a:t>
            </a:r>
            <a:endParaRPr kumimoji="0" lang="en-US" altLang="zh-CN" sz="1400" b="1" i="0" u="none" strike="noStrike" kern="0" cap="none" spc="0" normalizeH="0" baseline="0" noProof="0" dirty="0">
              <a:ln>
                <a:noFill/>
              </a:ln>
              <a:solidFill>
                <a:schemeClr val="tx1">
                  <a:lumMod val="85000"/>
                  <a:lumOff val="15000"/>
                </a:schemeClr>
              </a:solidFill>
              <a:effectLst/>
              <a:uLnTx/>
              <a:uFillTx/>
              <a:ea typeface="Arial Unicode MS" pitchFamily="34" charset="-128"/>
              <a:cs typeface="Arial Unicode MS" pitchFamily="34" charset="-128"/>
            </a:endParaRPr>
          </a:p>
          <a:p>
            <a:r>
              <a:rPr lang="zh-CN" altLang="en-US" sz="1400" b="0" i="0" kern="1200" dirty="0">
                <a:solidFill>
                  <a:schemeClr val="tx1"/>
                </a:solidFill>
                <a:effectLst/>
                <a:latin typeface="+mn-lt"/>
                <a:ea typeface="+mn-ea"/>
                <a:cs typeface="+mn-cs"/>
              </a:rPr>
              <a:t>在浏览新闻时，语义网将给每一篇新闻报道贴上标签，分门别类的详细描述哪句是作者、哪句是导语、哪句是标题。这样，如果你在搜索引擎里输入“</a:t>
            </a:r>
            <a:r>
              <a:rPr lang="zh-CN" altLang="en-US" sz="1400" b="0" i="0" u="none" strike="noStrike" kern="1200" dirty="0">
                <a:solidFill>
                  <a:schemeClr val="tx1"/>
                </a:solidFill>
                <a:effectLst/>
                <a:latin typeface="+mn-lt"/>
                <a:ea typeface="+mn-ea"/>
                <a:cs typeface="+mn-cs"/>
                <a:hlinkClick r:id="rId5"/>
              </a:rPr>
              <a:t>老舍</a:t>
            </a:r>
            <a:r>
              <a:rPr lang="zh-CN" altLang="en-US" sz="1400" b="0" i="0" kern="1200" dirty="0">
                <a:solidFill>
                  <a:schemeClr val="tx1"/>
                </a:solidFill>
                <a:effectLst/>
                <a:latin typeface="+mn-lt"/>
                <a:ea typeface="+mn-ea"/>
                <a:cs typeface="+mn-cs"/>
              </a:rPr>
              <a:t>的作品”，你就可以轻松找到老舍的作品，而不是关于他的文章。</a:t>
            </a:r>
            <a:endParaRPr lang="en-US" altLang="zh-CN" sz="1400" b="0" i="0" kern="1200" dirty="0">
              <a:solidFill>
                <a:schemeClr val="tx1"/>
              </a:solidFill>
              <a:effectLst/>
              <a:latin typeface="+mn-lt"/>
              <a:ea typeface="+mn-ea"/>
              <a:cs typeface="+mn-cs"/>
            </a:endParaRPr>
          </a:p>
          <a:p>
            <a:r>
              <a:rPr lang="zh-CN" altLang="en-US" dirty="0"/>
              <a:t>自描述的网络可寻址资源</a:t>
            </a:r>
            <a:r>
              <a:rPr lang="en-US" altLang="zh-CN" dirty="0"/>
              <a:t>, self-describing </a:t>
            </a:r>
            <a:r>
              <a:rPr lang="en-US" altLang="zh-CN" dirty="0">
                <a:hlinkClick r:id="rId6" action="ppaction://hlinkfile"/>
              </a:rPr>
              <a:t>dereferenceable URI</a:t>
            </a:r>
            <a:r>
              <a:rPr lang="zh-CN" altLang="en-US" dirty="0"/>
              <a:t>，这个是我理解的语义网的技术核心。说白了，就是要给东西起名字，然后再解释这些名字是什么。这个解释就是所谓的元数据。最重要的元数据是名字之间的关系，这就构成了一张图。在这上面可以有很多更上层的操作，如查询，如推理。</a:t>
            </a:r>
          </a:p>
          <a:p>
            <a:endParaRPr lang="de-DE" altLang="zh-CN" sz="1400" kern="1200" dirty="0">
              <a:solidFill>
                <a:schemeClr val="tx1"/>
              </a:solidFill>
              <a:effectLst/>
              <a:latin typeface="+mn-lt"/>
              <a:ea typeface="+mn-ea"/>
              <a:cs typeface="+mn-cs"/>
            </a:endParaRPr>
          </a:p>
          <a:p>
            <a:r>
              <a:rPr lang="zh-CN" altLang="en-US" sz="1400" kern="1200" dirty="0">
                <a:solidFill>
                  <a:schemeClr val="tx1"/>
                </a:solidFill>
                <a:effectLst/>
                <a:latin typeface="+mn-lt"/>
                <a:ea typeface="+mn-ea"/>
                <a:cs typeface="+mn-cs"/>
              </a:rPr>
              <a:t>现在的</a:t>
            </a:r>
            <a:r>
              <a:rPr lang="en-US" altLang="zh-CN" sz="1400" kern="1200" dirty="0">
                <a:solidFill>
                  <a:schemeClr val="tx1"/>
                </a:solidFill>
                <a:effectLst/>
                <a:latin typeface="+mn-lt"/>
                <a:ea typeface="+mn-ea"/>
                <a:cs typeface="+mn-cs"/>
              </a:rPr>
              <a:t>WWW</a:t>
            </a:r>
            <a:r>
              <a:rPr lang="zh-CN" altLang="en-US" sz="1400" kern="1200" dirty="0">
                <a:solidFill>
                  <a:schemeClr val="tx1"/>
                </a:solidFill>
                <a:effectLst/>
                <a:latin typeface="+mn-lt"/>
                <a:ea typeface="+mn-ea"/>
                <a:cs typeface="+mn-cs"/>
              </a:rPr>
              <a:t>是以</a:t>
            </a:r>
            <a:r>
              <a:rPr lang="en-US" altLang="zh-CN" sz="1400" kern="1200" dirty="0">
                <a:solidFill>
                  <a:schemeClr val="tx1"/>
                </a:solidFill>
                <a:effectLst/>
                <a:latin typeface="+mn-lt"/>
                <a:ea typeface="+mn-ea"/>
                <a:cs typeface="+mn-cs"/>
              </a:rPr>
              <a:t>document</a:t>
            </a:r>
            <a:r>
              <a:rPr lang="zh-CN" altLang="en-US" sz="1400" kern="1200" dirty="0">
                <a:solidFill>
                  <a:schemeClr val="tx1"/>
                </a:solidFill>
                <a:effectLst/>
                <a:latin typeface="+mn-lt"/>
                <a:ea typeface="+mn-ea"/>
                <a:cs typeface="+mn-cs"/>
              </a:rPr>
              <a:t>为组织方式的</a:t>
            </a:r>
            <a:r>
              <a:rPr lang="en-US" altLang="zh-CN" sz="1400" kern="1200" dirty="0">
                <a:solidFill>
                  <a:schemeClr val="tx1"/>
                </a:solidFill>
                <a:effectLst/>
                <a:latin typeface="+mn-lt"/>
                <a:ea typeface="+mn-ea"/>
                <a:cs typeface="+mn-cs"/>
              </a:rPr>
              <a:t>,</a:t>
            </a:r>
            <a:r>
              <a:rPr lang="zh-CN" altLang="en-US" sz="1400" kern="1200" dirty="0">
                <a:solidFill>
                  <a:schemeClr val="tx1"/>
                </a:solidFill>
                <a:effectLst/>
                <a:latin typeface="+mn-lt"/>
                <a:ea typeface="+mn-ea"/>
                <a:cs typeface="+mn-cs"/>
              </a:rPr>
              <a:t>一个</a:t>
            </a:r>
            <a:r>
              <a:rPr lang="en-US" altLang="zh-CN" sz="1400" kern="1200" dirty="0">
                <a:solidFill>
                  <a:schemeClr val="tx1"/>
                </a:solidFill>
                <a:effectLst/>
                <a:latin typeface="+mn-lt"/>
                <a:ea typeface="+mn-ea"/>
                <a:cs typeface="+mn-cs"/>
              </a:rPr>
              <a:t>page</a:t>
            </a:r>
            <a:r>
              <a:rPr lang="zh-CN" altLang="en-US" sz="1400" kern="1200" dirty="0">
                <a:solidFill>
                  <a:schemeClr val="tx1"/>
                </a:solidFill>
                <a:effectLst/>
                <a:latin typeface="+mn-lt"/>
                <a:ea typeface="+mn-ea"/>
                <a:cs typeface="+mn-cs"/>
              </a:rPr>
              <a:t>一个</a:t>
            </a:r>
            <a:r>
              <a:rPr lang="en-US" altLang="zh-CN" sz="1400" kern="1200" dirty="0">
                <a:solidFill>
                  <a:schemeClr val="tx1"/>
                </a:solidFill>
                <a:effectLst/>
                <a:latin typeface="+mn-lt"/>
                <a:ea typeface="+mn-ea"/>
                <a:cs typeface="+mn-cs"/>
              </a:rPr>
              <a:t>page,</a:t>
            </a:r>
            <a:r>
              <a:rPr lang="zh-CN" altLang="en-US" sz="1400" kern="1200" dirty="0">
                <a:solidFill>
                  <a:schemeClr val="tx1"/>
                </a:solidFill>
                <a:effectLst/>
                <a:latin typeface="+mn-lt"/>
                <a:ea typeface="+mn-ea"/>
                <a:cs typeface="+mn-cs"/>
              </a:rPr>
              <a:t>使得更小的数据</a:t>
            </a:r>
            <a:r>
              <a:rPr lang="en-US" altLang="zh-CN" sz="1400" kern="1200" dirty="0">
                <a:solidFill>
                  <a:schemeClr val="tx1"/>
                </a:solidFill>
                <a:effectLst/>
                <a:latin typeface="+mn-lt"/>
                <a:ea typeface="+mn-ea"/>
                <a:cs typeface="+mn-cs"/>
              </a:rPr>
              <a:t>(DATA)</a:t>
            </a:r>
            <a:r>
              <a:rPr lang="zh-CN" altLang="en-US" sz="1400" kern="1200" dirty="0">
                <a:solidFill>
                  <a:schemeClr val="tx1"/>
                </a:solidFill>
                <a:effectLst/>
                <a:latin typeface="+mn-lt"/>
                <a:ea typeface="+mn-ea"/>
                <a:cs typeface="+mn-cs"/>
              </a:rPr>
              <a:t>碎片化了</a:t>
            </a:r>
            <a:r>
              <a:rPr lang="en-US" altLang="zh-CN" sz="1400" kern="1200" dirty="0">
                <a:solidFill>
                  <a:schemeClr val="tx1"/>
                </a:solidFill>
                <a:effectLst/>
                <a:latin typeface="+mn-lt"/>
                <a:ea typeface="+mn-ea"/>
                <a:cs typeface="+mn-cs"/>
              </a:rPr>
              <a:t>. </a:t>
            </a:r>
            <a:r>
              <a:rPr lang="zh-CN" altLang="en-US" sz="1400" kern="1200" dirty="0">
                <a:solidFill>
                  <a:schemeClr val="tx1"/>
                </a:solidFill>
                <a:effectLst/>
                <a:latin typeface="+mn-lt"/>
                <a:ea typeface="+mn-ea"/>
                <a:cs typeface="+mn-cs"/>
              </a:rPr>
              <a:t>如果我们将信息降解到一个个</a:t>
            </a:r>
            <a:r>
              <a:rPr lang="en-US" altLang="zh-CN" sz="1400" kern="1200" dirty="0">
                <a:solidFill>
                  <a:schemeClr val="tx1"/>
                </a:solidFill>
                <a:effectLst/>
                <a:latin typeface="+mn-lt"/>
                <a:ea typeface="+mn-ea"/>
                <a:cs typeface="+mn-cs"/>
              </a:rPr>
              <a:t>data,</a:t>
            </a:r>
            <a:r>
              <a:rPr lang="zh-CN" altLang="en-US" sz="1400" kern="1200" dirty="0">
                <a:solidFill>
                  <a:schemeClr val="tx1"/>
                </a:solidFill>
                <a:effectLst/>
                <a:latin typeface="+mn-lt"/>
                <a:ea typeface="+mn-ea"/>
                <a:cs typeface="+mn-cs"/>
              </a:rPr>
              <a:t>那么我们就可以进行数据库的操作</a:t>
            </a:r>
            <a:r>
              <a:rPr lang="en-US" altLang="zh-CN" sz="1400" kern="1200" dirty="0">
                <a:solidFill>
                  <a:schemeClr val="tx1"/>
                </a:solidFill>
                <a:effectLst/>
                <a:latin typeface="+mn-lt"/>
                <a:ea typeface="+mn-ea"/>
                <a:cs typeface="+mn-cs"/>
              </a:rPr>
              <a:t>,</a:t>
            </a:r>
            <a:r>
              <a:rPr lang="zh-CN" altLang="en-US" sz="1400" kern="1200" dirty="0">
                <a:solidFill>
                  <a:schemeClr val="tx1"/>
                </a:solidFill>
                <a:effectLst/>
                <a:latin typeface="+mn-lt"/>
                <a:ea typeface="+mn-ea"/>
                <a:cs typeface="+mn-cs"/>
              </a:rPr>
              <a:t>比如设想两个网站</a:t>
            </a:r>
            <a:r>
              <a:rPr lang="en-US" altLang="zh-CN" sz="1400" kern="1200" dirty="0">
                <a:solidFill>
                  <a:schemeClr val="tx1"/>
                </a:solidFill>
                <a:effectLst/>
                <a:latin typeface="+mn-lt"/>
                <a:ea typeface="+mn-ea"/>
                <a:cs typeface="+mn-cs"/>
              </a:rPr>
              <a:t>,"</a:t>
            </a:r>
            <a:r>
              <a:rPr lang="zh-CN" altLang="en-US" sz="1400" kern="1200" dirty="0">
                <a:solidFill>
                  <a:schemeClr val="tx1"/>
                </a:solidFill>
                <a:effectLst/>
                <a:latin typeface="+mn-lt"/>
                <a:ea typeface="+mn-ea"/>
                <a:cs typeface="+mn-cs"/>
              </a:rPr>
              <a:t>当当</a:t>
            </a:r>
            <a:r>
              <a:rPr lang="en-US" altLang="zh-CN" sz="1400" kern="1200" dirty="0">
                <a:solidFill>
                  <a:schemeClr val="tx1"/>
                </a:solidFill>
                <a:effectLst/>
                <a:latin typeface="+mn-lt"/>
                <a:ea typeface="+mn-ea"/>
                <a:cs typeface="+mn-cs"/>
              </a:rPr>
              <a:t>"</a:t>
            </a:r>
            <a:r>
              <a:rPr lang="zh-CN" altLang="en-US" sz="1400" kern="1200" dirty="0">
                <a:solidFill>
                  <a:schemeClr val="tx1"/>
                </a:solidFill>
                <a:effectLst/>
                <a:latin typeface="+mn-lt"/>
                <a:ea typeface="+mn-ea"/>
                <a:cs typeface="+mn-cs"/>
              </a:rPr>
              <a:t>和</a:t>
            </a:r>
            <a:r>
              <a:rPr lang="en-US" altLang="zh-CN" sz="1400" kern="1200" dirty="0">
                <a:solidFill>
                  <a:schemeClr val="tx1"/>
                </a:solidFill>
                <a:effectLst/>
                <a:latin typeface="+mn-lt"/>
                <a:ea typeface="+mn-ea"/>
                <a:cs typeface="+mn-cs"/>
              </a:rPr>
              <a:t>"</a:t>
            </a:r>
            <a:r>
              <a:rPr lang="zh-CN" altLang="en-US" sz="1400" kern="1200" dirty="0">
                <a:solidFill>
                  <a:schemeClr val="tx1"/>
                </a:solidFill>
                <a:effectLst/>
                <a:latin typeface="+mn-lt"/>
                <a:ea typeface="+mn-ea"/>
                <a:cs typeface="+mn-cs"/>
              </a:rPr>
              <a:t>亚马逊</a:t>
            </a:r>
            <a:r>
              <a:rPr lang="en-US" altLang="zh-CN" sz="1400" kern="1200" dirty="0">
                <a:solidFill>
                  <a:schemeClr val="tx1"/>
                </a:solidFill>
                <a:effectLst/>
                <a:latin typeface="+mn-lt"/>
                <a:ea typeface="+mn-ea"/>
                <a:cs typeface="+mn-cs"/>
              </a:rPr>
              <a:t>", </a:t>
            </a:r>
            <a:r>
              <a:rPr lang="zh-CN" altLang="en-US" sz="1400" kern="1200" dirty="0">
                <a:solidFill>
                  <a:schemeClr val="tx1"/>
                </a:solidFill>
                <a:effectLst/>
                <a:latin typeface="+mn-lt"/>
                <a:ea typeface="+mn-ea"/>
                <a:cs typeface="+mn-cs"/>
              </a:rPr>
              <a:t>大家都售卖 </a:t>
            </a:r>
            <a:r>
              <a:rPr lang="en-US" altLang="zh-CN" sz="1400" kern="1200" dirty="0">
                <a:solidFill>
                  <a:schemeClr val="tx1"/>
                </a:solidFill>
                <a:effectLst/>
                <a:latin typeface="+mn-lt"/>
                <a:ea typeface="+mn-ea"/>
                <a:cs typeface="+mn-cs"/>
              </a:rPr>
              <a:t>"</a:t>
            </a:r>
            <a:r>
              <a:rPr lang="zh-CN" altLang="en-US" sz="1400" kern="1200" dirty="0">
                <a:solidFill>
                  <a:schemeClr val="tx1"/>
                </a:solidFill>
                <a:effectLst/>
                <a:latin typeface="+mn-lt"/>
                <a:ea typeface="+mn-ea"/>
                <a:cs typeface="+mn-cs"/>
              </a:rPr>
              <a:t>新华字典</a:t>
            </a:r>
            <a:r>
              <a:rPr lang="en-US" altLang="zh-CN" sz="1400" kern="1200" dirty="0">
                <a:solidFill>
                  <a:schemeClr val="tx1"/>
                </a:solidFill>
                <a:effectLst/>
                <a:latin typeface="+mn-lt"/>
                <a:ea typeface="+mn-ea"/>
                <a:cs typeface="+mn-cs"/>
              </a:rPr>
              <a:t>", </a:t>
            </a:r>
            <a:r>
              <a:rPr lang="zh-CN" altLang="en-US" sz="1400" kern="1200" dirty="0">
                <a:solidFill>
                  <a:schemeClr val="tx1"/>
                </a:solidFill>
                <a:effectLst/>
                <a:latin typeface="+mn-lt"/>
                <a:ea typeface="+mn-ea"/>
                <a:cs typeface="+mn-cs"/>
              </a:rPr>
              <a:t>本来 的信息组织方式是以页为基础的</a:t>
            </a:r>
            <a:r>
              <a:rPr lang="en-US" altLang="zh-CN" sz="1400" kern="1200" dirty="0">
                <a:solidFill>
                  <a:schemeClr val="tx1"/>
                </a:solidFill>
                <a:effectLst/>
                <a:latin typeface="+mn-lt"/>
                <a:ea typeface="+mn-ea"/>
                <a:cs typeface="+mn-cs"/>
              </a:rPr>
              <a:t>,</a:t>
            </a:r>
            <a:r>
              <a:rPr lang="zh-CN" altLang="en-US" sz="1400" kern="1200" dirty="0">
                <a:solidFill>
                  <a:schemeClr val="tx1"/>
                </a:solidFill>
                <a:effectLst/>
                <a:latin typeface="+mn-lt"/>
                <a:ea typeface="+mn-ea"/>
                <a:cs typeface="+mn-cs"/>
              </a:rPr>
              <a:t>那么当我们想要比较两个信息源内容的时候就需要人工或自动的挖掘</a:t>
            </a:r>
            <a:r>
              <a:rPr lang="en-US" altLang="zh-CN" sz="1400" kern="1200" dirty="0">
                <a:solidFill>
                  <a:schemeClr val="tx1"/>
                </a:solidFill>
                <a:effectLst/>
                <a:latin typeface="+mn-lt"/>
                <a:ea typeface="+mn-ea"/>
                <a:cs typeface="+mn-cs"/>
              </a:rPr>
              <a:t>data. </a:t>
            </a:r>
            <a:r>
              <a:rPr lang="zh-CN" altLang="en-US" sz="1400" kern="1200" dirty="0">
                <a:solidFill>
                  <a:schemeClr val="tx1"/>
                </a:solidFill>
                <a:effectLst/>
                <a:latin typeface="+mn-lt"/>
                <a:ea typeface="+mn-ea"/>
                <a:cs typeface="+mn-cs"/>
              </a:rPr>
              <a:t>而如果是语义网基础下</a:t>
            </a:r>
            <a:r>
              <a:rPr lang="en-US" altLang="zh-CN" sz="1400" kern="1200" dirty="0">
                <a:solidFill>
                  <a:schemeClr val="tx1"/>
                </a:solidFill>
                <a:effectLst/>
                <a:latin typeface="+mn-lt"/>
                <a:ea typeface="+mn-ea"/>
                <a:cs typeface="+mn-cs"/>
              </a:rPr>
              <a:t>,</a:t>
            </a:r>
            <a:r>
              <a:rPr lang="zh-CN" altLang="en-US" sz="1400" kern="1200" dirty="0">
                <a:solidFill>
                  <a:schemeClr val="tx1"/>
                </a:solidFill>
                <a:effectLst/>
                <a:latin typeface="+mn-lt"/>
                <a:ea typeface="+mn-ea"/>
                <a:cs typeface="+mn-cs"/>
              </a:rPr>
              <a:t>因为</a:t>
            </a:r>
            <a:r>
              <a:rPr lang="en-US" altLang="zh-CN" sz="1400" kern="1200" dirty="0">
                <a:solidFill>
                  <a:schemeClr val="tx1"/>
                </a:solidFill>
                <a:effectLst/>
                <a:latin typeface="+mn-lt"/>
                <a:ea typeface="+mn-ea"/>
                <a:cs typeface="+mn-cs"/>
              </a:rPr>
              <a:t>data</a:t>
            </a:r>
            <a:r>
              <a:rPr lang="zh-CN" altLang="en-US" sz="1400" kern="1200" dirty="0">
                <a:solidFill>
                  <a:schemeClr val="tx1"/>
                </a:solidFill>
                <a:effectLst/>
                <a:latin typeface="+mn-lt"/>
                <a:ea typeface="+mn-ea"/>
                <a:cs typeface="+mn-cs"/>
              </a:rPr>
              <a:t>是构建</a:t>
            </a:r>
            <a:r>
              <a:rPr lang="en-US" altLang="zh-CN" sz="1400" kern="1200" dirty="0">
                <a:solidFill>
                  <a:schemeClr val="tx1"/>
                </a:solidFill>
                <a:effectLst/>
                <a:latin typeface="+mn-lt"/>
                <a:ea typeface="+mn-ea"/>
                <a:cs typeface="+mn-cs"/>
              </a:rPr>
              <a:t>WWW</a:t>
            </a:r>
            <a:r>
              <a:rPr lang="zh-CN" altLang="en-US" sz="1400" kern="1200" dirty="0">
                <a:solidFill>
                  <a:schemeClr val="tx1"/>
                </a:solidFill>
                <a:effectLst/>
                <a:latin typeface="+mn-lt"/>
                <a:ea typeface="+mn-ea"/>
                <a:cs typeface="+mn-cs"/>
              </a:rPr>
              <a:t>的基本元素</a:t>
            </a:r>
            <a:r>
              <a:rPr lang="en-US" altLang="zh-CN" sz="1400" kern="1200" dirty="0">
                <a:solidFill>
                  <a:schemeClr val="tx1"/>
                </a:solidFill>
                <a:effectLst/>
                <a:latin typeface="+mn-lt"/>
                <a:ea typeface="+mn-ea"/>
                <a:cs typeface="+mn-cs"/>
              </a:rPr>
              <a:t>,</a:t>
            </a:r>
            <a:r>
              <a:rPr lang="zh-CN" altLang="en-US" sz="1400" kern="1200" dirty="0">
                <a:solidFill>
                  <a:schemeClr val="tx1"/>
                </a:solidFill>
                <a:effectLst/>
                <a:latin typeface="+mn-lt"/>
                <a:ea typeface="+mn-ea"/>
                <a:cs typeface="+mn-cs"/>
              </a:rPr>
              <a:t>我们可以很容易的</a:t>
            </a:r>
            <a:r>
              <a:rPr lang="en-US" altLang="zh-CN" sz="1400" kern="1200" dirty="0">
                <a:solidFill>
                  <a:schemeClr val="tx1"/>
                </a:solidFill>
                <a:effectLst/>
                <a:latin typeface="+mn-lt"/>
                <a:ea typeface="+mn-ea"/>
                <a:cs typeface="+mn-cs"/>
              </a:rPr>
              <a:t>join</a:t>
            </a:r>
            <a:r>
              <a:rPr lang="zh-CN" altLang="en-US" sz="1400" kern="1200" dirty="0">
                <a:solidFill>
                  <a:schemeClr val="tx1"/>
                </a:solidFill>
                <a:effectLst/>
                <a:latin typeface="+mn-lt"/>
                <a:ea typeface="+mn-ea"/>
                <a:cs typeface="+mn-cs"/>
              </a:rPr>
              <a:t>这两个</a:t>
            </a:r>
            <a:r>
              <a:rPr lang="en-US" altLang="zh-CN" sz="1400" kern="1200" dirty="0">
                <a:solidFill>
                  <a:schemeClr val="tx1"/>
                </a:solidFill>
                <a:effectLst/>
                <a:latin typeface="+mn-lt"/>
                <a:ea typeface="+mn-ea"/>
                <a:cs typeface="+mn-cs"/>
              </a:rPr>
              <a:t>"</a:t>
            </a:r>
            <a:r>
              <a:rPr lang="zh-CN" altLang="en-US" sz="1400" kern="1200" dirty="0">
                <a:solidFill>
                  <a:schemeClr val="tx1"/>
                </a:solidFill>
                <a:effectLst/>
                <a:latin typeface="+mn-lt"/>
                <a:ea typeface="+mn-ea"/>
                <a:cs typeface="+mn-cs"/>
              </a:rPr>
              <a:t>数据库</a:t>
            </a:r>
            <a:r>
              <a:rPr lang="en-US" altLang="zh-CN" sz="1400" kern="1200" dirty="0">
                <a:solidFill>
                  <a:schemeClr val="tx1"/>
                </a:solidFill>
                <a:effectLst/>
                <a:latin typeface="+mn-lt"/>
                <a:ea typeface="+mn-ea"/>
                <a:cs typeface="+mn-cs"/>
              </a:rPr>
              <a:t>" </a:t>
            </a:r>
            <a:r>
              <a:rPr lang="zh-CN" altLang="en-US" sz="1400" kern="1200" dirty="0">
                <a:solidFill>
                  <a:schemeClr val="tx1"/>
                </a:solidFill>
                <a:effectLst/>
                <a:latin typeface="+mn-lt"/>
                <a:ea typeface="+mn-ea"/>
                <a:cs typeface="+mn-cs"/>
              </a:rPr>
              <a:t>来得到 </a:t>
            </a:r>
            <a:r>
              <a:rPr lang="en-US" altLang="zh-CN" sz="1400" kern="1200" dirty="0">
                <a:solidFill>
                  <a:schemeClr val="tx1"/>
                </a:solidFill>
                <a:effectLst/>
                <a:latin typeface="+mn-lt"/>
                <a:ea typeface="+mn-ea"/>
                <a:cs typeface="+mn-cs"/>
              </a:rPr>
              <a:t>"</a:t>
            </a:r>
            <a:r>
              <a:rPr lang="zh-CN" altLang="en-US" sz="1400" kern="1200" dirty="0">
                <a:solidFill>
                  <a:schemeClr val="tx1"/>
                </a:solidFill>
                <a:effectLst/>
                <a:latin typeface="+mn-lt"/>
                <a:ea typeface="+mn-ea"/>
                <a:cs typeface="+mn-cs"/>
              </a:rPr>
              <a:t>新华字典</a:t>
            </a:r>
            <a:r>
              <a:rPr lang="en-US" altLang="zh-CN" sz="1400" kern="1200" dirty="0">
                <a:solidFill>
                  <a:schemeClr val="tx1"/>
                </a:solidFill>
                <a:effectLst/>
                <a:latin typeface="+mn-lt"/>
                <a:ea typeface="+mn-ea"/>
                <a:cs typeface="+mn-cs"/>
              </a:rPr>
              <a:t>" </a:t>
            </a:r>
            <a:r>
              <a:rPr lang="zh-CN" altLang="en-US" sz="1400" kern="1200" dirty="0">
                <a:solidFill>
                  <a:schemeClr val="tx1"/>
                </a:solidFill>
                <a:effectLst/>
                <a:latin typeface="+mn-lt"/>
                <a:ea typeface="+mn-ea"/>
                <a:cs typeface="+mn-cs"/>
              </a:rPr>
              <a:t>这个 </a:t>
            </a:r>
            <a:r>
              <a:rPr lang="en-US" altLang="zh-CN" sz="1400" kern="1200" dirty="0">
                <a:solidFill>
                  <a:schemeClr val="tx1"/>
                </a:solidFill>
                <a:effectLst/>
                <a:latin typeface="+mn-lt"/>
                <a:ea typeface="+mn-ea"/>
                <a:cs typeface="+mn-cs"/>
              </a:rPr>
              <a:t>thing </a:t>
            </a:r>
            <a:r>
              <a:rPr lang="zh-CN" altLang="en-US" sz="1400" kern="1200" dirty="0">
                <a:solidFill>
                  <a:schemeClr val="tx1"/>
                </a:solidFill>
                <a:effectLst/>
                <a:latin typeface="+mn-lt"/>
                <a:ea typeface="+mn-ea"/>
                <a:cs typeface="+mn-cs"/>
              </a:rPr>
              <a:t>的所有相关数据</a:t>
            </a:r>
            <a:r>
              <a:rPr lang="en-US" altLang="zh-CN" sz="1400" kern="1200" dirty="0">
                <a:solidFill>
                  <a:schemeClr val="tx1"/>
                </a:solidFill>
                <a:effectLst/>
                <a:latin typeface="+mn-lt"/>
                <a:ea typeface="+mn-ea"/>
                <a:cs typeface="+mn-cs"/>
              </a:rPr>
              <a:t>. </a:t>
            </a:r>
            <a:r>
              <a:rPr lang="zh-CN" altLang="en-US" sz="1400" kern="1200" dirty="0">
                <a:solidFill>
                  <a:schemeClr val="tx1"/>
                </a:solidFill>
                <a:effectLst/>
                <a:latin typeface="+mn-lt"/>
                <a:ea typeface="+mn-ea"/>
                <a:cs typeface="+mn-cs"/>
              </a:rPr>
              <a:t>那么如何来标示 来源呢</a:t>
            </a:r>
            <a:r>
              <a:rPr lang="en-US" altLang="zh-CN" sz="1400" kern="1200" dirty="0">
                <a:solidFill>
                  <a:schemeClr val="tx1"/>
                </a:solidFill>
                <a:effectLst/>
                <a:latin typeface="+mn-lt"/>
                <a:ea typeface="+mn-ea"/>
                <a:cs typeface="+mn-cs"/>
              </a:rPr>
              <a:t>, </a:t>
            </a:r>
            <a:r>
              <a:rPr lang="zh-CN" altLang="en-US" sz="1400" kern="1200" dirty="0">
                <a:solidFill>
                  <a:schemeClr val="tx1"/>
                </a:solidFill>
                <a:effectLst/>
                <a:latin typeface="+mn-lt"/>
                <a:ea typeface="+mn-ea"/>
                <a:cs typeface="+mn-cs"/>
              </a:rPr>
              <a:t>就如数据库有数据库名表名一样</a:t>
            </a:r>
            <a:r>
              <a:rPr lang="en-US" altLang="zh-CN" sz="1400" kern="1200" dirty="0">
                <a:solidFill>
                  <a:schemeClr val="tx1"/>
                </a:solidFill>
                <a:effectLst/>
                <a:latin typeface="+mn-lt"/>
                <a:ea typeface="+mn-ea"/>
                <a:cs typeface="+mn-cs"/>
              </a:rPr>
              <a:t>,</a:t>
            </a:r>
            <a:r>
              <a:rPr lang="zh-CN" altLang="en-US" sz="1400" kern="1200" dirty="0">
                <a:solidFill>
                  <a:schemeClr val="tx1"/>
                </a:solidFill>
                <a:effectLst/>
                <a:latin typeface="+mn-lt"/>
                <a:ea typeface="+mn-ea"/>
                <a:cs typeface="+mn-cs"/>
              </a:rPr>
              <a:t>我们可以给每个</a:t>
            </a:r>
            <a:r>
              <a:rPr lang="en-US" altLang="zh-CN" sz="1400" kern="1200" dirty="0">
                <a:solidFill>
                  <a:schemeClr val="tx1"/>
                </a:solidFill>
                <a:effectLst/>
                <a:latin typeface="+mn-lt"/>
                <a:ea typeface="+mn-ea"/>
                <a:cs typeface="+mn-cs"/>
              </a:rPr>
              <a:t>data </a:t>
            </a:r>
            <a:r>
              <a:rPr lang="zh-CN" altLang="en-US" sz="1400" kern="1200" dirty="0">
                <a:solidFill>
                  <a:schemeClr val="tx1"/>
                </a:solidFill>
                <a:effectLst/>
                <a:latin typeface="+mn-lt"/>
                <a:ea typeface="+mn-ea"/>
                <a:cs typeface="+mn-cs"/>
              </a:rPr>
              <a:t>起个 </a:t>
            </a:r>
            <a:r>
              <a:rPr lang="en-US" altLang="zh-CN" sz="1400" kern="1200" dirty="0">
                <a:solidFill>
                  <a:schemeClr val="tx1"/>
                </a:solidFill>
                <a:effectLst/>
                <a:latin typeface="+mn-lt"/>
                <a:ea typeface="+mn-ea"/>
                <a:cs typeface="+mn-cs"/>
              </a:rPr>
              <a:t>URI </a:t>
            </a:r>
            <a:r>
              <a:rPr lang="zh-CN" altLang="en-US" sz="1400" kern="1200" dirty="0">
                <a:solidFill>
                  <a:schemeClr val="tx1"/>
                </a:solidFill>
                <a:effectLst/>
                <a:latin typeface="+mn-lt"/>
                <a:ea typeface="+mn-ea"/>
                <a:cs typeface="+mn-cs"/>
              </a:rPr>
              <a:t>来标示</a:t>
            </a:r>
            <a:r>
              <a:rPr lang="en-US" altLang="zh-CN" sz="1400" kern="1200" dirty="0">
                <a:solidFill>
                  <a:schemeClr val="tx1"/>
                </a:solidFill>
                <a:effectLst/>
                <a:latin typeface="+mn-lt"/>
                <a:ea typeface="+mn-ea"/>
                <a:cs typeface="+mn-cs"/>
              </a:rPr>
              <a:t>, </a:t>
            </a:r>
            <a:r>
              <a:rPr lang="zh-CN" altLang="en-US" sz="1400" kern="1200" dirty="0">
                <a:solidFill>
                  <a:schemeClr val="tx1"/>
                </a:solidFill>
                <a:effectLst/>
                <a:latin typeface="+mn-lt"/>
                <a:ea typeface="+mn-ea"/>
                <a:cs typeface="+mn-cs"/>
              </a:rPr>
              <a:t>同时建立一个</a:t>
            </a:r>
            <a:r>
              <a:rPr lang="en-US" altLang="zh-CN" sz="1400" kern="1200" dirty="0">
                <a:solidFill>
                  <a:schemeClr val="tx1"/>
                </a:solidFill>
                <a:effectLst/>
                <a:latin typeface="+mn-lt"/>
                <a:ea typeface="+mn-ea"/>
                <a:cs typeface="+mn-cs"/>
              </a:rPr>
              <a:t>ontology</a:t>
            </a:r>
            <a:r>
              <a:rPr lang="zh-CN" altLang="en-US" sz="1400" kern="1200" dirty="0">
                <a:solidFill>
                  <a:schemeClr val="tx1"/>
                </a:solidFill>
                <a:effectLst/>
                <a:latin typeface="+mn-lt"/>
                <a:ea typeface="+mn-ea"/>
                <a:cs typeface="+mn-cs"/>
              </a:rPr>
              <a:t>来表征数据库结构</a:t>
            </a:r>
            <a:r>
              <a:rPr lang="en-US" altLang="zh-CN" sz="1400" kern="1200" dirty="0">
                <a:solidFill>
                  <a:schemeClr val="tx1"/>
                </a:solidFill>
                <a:effectLst/>
                <a:latin typeface="+mn-lt"/>
                <a:ea typeface="+mn-ea"/>
                <a:cs typeface="+mn-cs"/>
              </a:rPr>
              <a:t>. </a:t>
            </a:r>
            <a:r>
              <a:rPr lang="zh-CN" altLang="en-US" sz="1400" kern="1200" dirty="0">
                <a:solidFill>
                  <a:schemeClr val="tx1"/>
                </a:solidFill>
                <a:effectLst/>
                <a:latin typeface="+mn-lt"/>
                <a:ea typeface="+mn-ea"/>
                <a:cs typeface="+mn-cs"/>
              </a:rPr>
              <a:t>给每个网络资源一个网址</a:t>
            </a:r>
            <a:r>
              <a:rPr lang="en-US" altLang="zh-CN" sz="1400" kern="1200" dirty="0" err="1">
                <a:solidFill>
                  <a:schemeClr val="tx1"/>
                </a:solidFill>
                <a:effectLst/>
                <a:latin typeface="+mn-lt"/>
                <a:ea typeface="+mn-ea"/>
                <a:cs typeface="+mn-cs"/>
              </a:rPr>
              <a:t>URIontology</a:t>
            </a:r>
            <a:r>
              <a:rPr lang="zh-CN" altLang="en-US" sz="1400" kern="1200" dirty="0">
                <a:solidFill>
                  <a:schemeClr val="tx1"/>
                </a:solidFill>
                <a:effectLst/>
                <a:latin typeface="+mn-lt"/>
                <a:ea typeface="+mn-ea"/>
                <a:cs typeface="+mn-cs"/>
              </a:rPr>
              <a:t>本体</a:t>
            </a:r>
            <a:endParaRPr lang="de-DE" altLang="zh-CN" sz="14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D8C2C35-2B8A-446E-BEC0-FD36716C29AC}" type="slidenum">
              <a:rPr lang="de-DE" smtClean="0"/>
              <a:pPr/>
              <a:t>83</a:t>
            </a:fld>
            <a:endParaRPr lang="de-DE" dirty="0"/>
          </a:p>
        </p:txBody>
      </p:sp>
    </p:spTree>
    <p:extLst>
      <p:ext uri="{BB962C8B-B14F-4D97-AF65-F5344CB8AC3E}">
        <p14:creationId xmlns:p14="http://schemas.microsoft.com/office/powerpoint/2010/main" val="21767339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85</a:t>
            </a:fld>
            <a:endParaRPr lang="de-DE" dirty="0"/>
          </a:p>
        </p:txBody>
      </p:sp>
    </p:spTree>
    <p:extLst>
      <p:ext uri="{BB962C8B-B14F-4D97-AF65-F5344CB8AC3E}">
        <p14:creationId xmlns:p14="http://schemas.microsoft.com/office/powerpoint/2010/main" val="917875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3212941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86</a:t>
            </a:fld>
            <a:endParaRPr lang="de-DE" dirty="0"/>
          </a:p>
        </p:txBody>
      </p:sp>
    </p:spTree>
    <p:extLst>
      <p:ext uri="{BB962C8B-B14F-4D97-AF65-F5344CB8AC3E}">
        <p14:creationId xmlns:p14="http://schemas.microsoft.com/office/powerpoint/2010/main" val="16723455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87</a:t>
            </a:fld>
            <a:endParaRPr lang="de-DE" dirty="0"/>
          </a:p>
        </p:txBody>
      </p:sp>
    </p:spTree>
    <p:extLst>
      <p:ext uri="{BB962C8B-B14F-4D97-AF65-F5344CB8AC3E}">
        <p14:creationId xmlns:p14="http://schemas.microsoft.com/office/powerpoint/2010/main" val="37092253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88</a:t>
            </a:fld>
            <a:endParaRPr lang="de-DE" dirty="0"/>
          </a:p>
        </p:txBody>
      </p:sp>
    </p:spTree>
    <p:extLst>
      <p:ext uri="{BB962C8B-B14F-4D97-AF65-F5344CB8AC3E}">
        <p14:creationId xmlns:p14="http://schemas.microsoft.com/office/powerpoint/2010/main" val="3196518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89</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378508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90</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pPr rtl="0"/>
            <a:r>
              <a:rPr lang="zh-CN" altLang="en-US" sz="1400" b="0" i="0" kern="1200" dirty="0">
                <a:solidFill>
                  <a:schemeClr val="tx1"/>
                </a:solidFill>
                <a:effectLst/>
                <a:latin typeface="+mn-lt"/>
                <a:ea typeface="+mn-ea"/>
                <a:cs typeface="+mn-cs"/>
              </a:rPr>
              <a:t>找到数据库内容类似的搜索词或拼写错误的内容</a:t>
            </a:r>
            <a:endParaRPr lang="en-US" altLang="zh-CN" sz="1400" b="0" i="0" kern="1200" dirty="0">
              <a:solidFill>
                <a:schemeClr val="tx1"/>
              </a:solidFill>
              <a:effectLst/>
              <a:latin typeface="+mn-lt"/>
              <a:ea typeface="+mn-ea"/>
              <a:cs typeface="+mn-cs"/>
            </a:endParaRPr>
          </a:p>
          <a:p>
            <a:pPr rtl="0"/>
            <a:r>
              <a:rPr lang="zh-CN" altLang="en-US" sz="1400" b="0" i="0" kern="1200" dirty="0">
                <a:solidFill>
                  <a:schemeClr val="tx1"/>
                </a:solidFill>
                <a:effectLst/>
                <a:latin typeface="+mn-lt"/>
                <a:ea typeface="+mn-ea"/>
                <a:cs typeface="+mn-cs"/>
              </a:rPr>
              <a:t>部分输入内容</a:t>
            </a:r>
            <a:endParaRPr lang="en-US" altLang="zh-CN" sz="1400" b="0" i="0" kern="1200" dirty="0">
              <a:solidFill>
                <a:schemeClr val="tx1"/>
              </a:solidFill>
              <a:effectLst/>
              <a:latin typeface="+mn-lt"/>
              <a:ea typeface="+mn-ea"/>
              <a:cs typeface="+mn-cs"/>
            </a:endParaRPr>
          </a:p>
          <a:p>
            <a:pPr rtl="0"/>
            <a:r>
              <a:rPr lang="zh-CN" altLang="en-US" sz="1400" b="0" i="0" kern="1200" dirty="0">
                <a:solidFill>
                  <a:schemeClr val="tx1"/>
                </a:solidFill>
                <a:effectLst/>
                <a:latin typeface="+mn-lt"/>
                <a:ea typeface="+mn-ea"/>
                <a:cs typeface="+mn-cs"/>
              </a:rPr>
              <a:t>用同义词替换（术语映射）</a:t>
            </a:r>
          </a:p>
          <a:p>
            <a:pPr rtl="0"/>
            <a:r>
              <a:rPr lang="zh-CN" altLang="en-US" sz="1400" b="0" i="0" kern="1200" dirty="0">
                <a:solidFill>
                  <a:schemeClr val="tx1"/>
                </a:solidFill>
                <a:effectLst/>
                <a:latin typeface="+mn-lt"/>
                <a:ea typeface="+mn-ea"/>
                <a:cs typeface="+mn-cs"/>
              </a:rPr>
              <a:t>防止重复</a:t>
            </a:r>
          </a:p>
          <a:p>
            <a:endParaRPr lang="en-US" dirty="0"/>
          </a:p>
        </p:txBody>
      </p:sp>
    </p:spTree>
    <p:extLst>
      <p:ext uri="{BB962C8B-B14F-4D97-AF65-F5344CB8AC3E}">
        <p14:creationId xmlns:p14="http://schemas.microsoft.com/office/powerpoint/2010/main" val="36227749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91</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3413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swipe by text analysis is grammatical to figure out if it is a verb or a noun:</a:t>
            </a:r>
          </a:p>
          <a:p>
            <a:pPr>
              <a:buFontTx/>
              <a:buChar char="•"/>
            </a:pPr>
            <a:r>
              <a:rPr lang="en-US" dirty="0"/>
              <a:t>  The first bill is a verb and is not a person</a:t>
            </a:r>
          </a:p>
          <a:p>
            <a:pPr>
              <a:buFontTx/>
              <a:buChar char="•"/>
            </a:pPr>
            <a:r>
              <a:rPr lang="en-US" dirty="0"/>
              <a:t>  The second bill is a proper noun.</a:t>
            </a:r>
          </a:p>
          <a:p>
            <a:r>
              <a:rPr lang="en-US" dirty="0"/>
              <a:t>By using semantic disambiguation text analysis figures out which one is a person and pre-defined entity:</a:t>
            </a:r>
          </a:p>
          <a:p>
            <a:pPr>
              <a:buFontTx/>
              <a:buChar char="•"/>
            </a:pPr>
            <a:r>
              <a:rPr lang="en-US" dirty="0"/>
              <a:t>  Bill is a proper noun</a:t>
            </a:r>
          </a:p>
          <a:p>
            <a:pPr>
              <a:buFontTx/>
              <a:buChar char="•"/>
            </a:pPr>
            <a:r>
              <a:rPr lang="en-US" dirty="0"/>
              <a:t>  Common noun with one meaning</a:t>
            </a:r>
          </a:p>
          <a:p>
            <a:pPr>
              <a:buFontTx/>
              <a:buChar char="•"/>
            </a:pPr>
            <a:r>
              <a:rPr lang="en-US" dirty="0"/>
              <a:t>  Common noun with completely different meaning</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92</a:t>
            </a:fld>
            <a:endParaRPr lang="de-DE" dirty="0"/>
          </a:p>
        </p:txBody>
      </p:sp>
    </p:spTree>
    <p:extLst>
      <p:ext uri="{BB962C8B-B14F-4D97-AF65-F5344CB8AC3E}">
        <p14:creationId xmlns:p14="http://schemas.microsoft.com/office/powerpoint/2010/main" val="1015516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3"/>
          <p:cNvSpPr>
            <a:spLocks noGrp="1"/>
          </p:cNvSpPr>
          <p:nvPr>
            <p:ph type="sldNum" sz="quarter" idx="5"/>
          </p:nvPr>
        </p:nvSpPr>
        <p:spPr>
          <a:noFill/>
          <a:ln>
            <a:miter lim="800000"/>
            <a:headEnd/>
            <a:tailEnd/>
          </a:ln>
        </p:spPr>
        <p:txBody>
          <a:bodyPr/>
          <a:lstStyle/>
          <a:p>
            <a:fld id="{EE78C515-DC58-473C-8927-793991866990}" type="slidenum">
              <a:rPr lang="de-DE" smtClean="0"/>
              <a:pPr/>
              <a:t>93</a:t>
            </a:fld>
            <a:endParaRPr lang="de-DE"/>
          </a:p>
        </p:txBody>
      </p:sp>
      <p:sp>
        <p:nvSpPr>
          <p:cNvPr id="71683" name="Slide Image Placeholder 5"/>
          <p:cNvSpPr>
            <a:spLocks noGrp="1" noRot="1" noChangeAspect="1" noTextEdit="1"/>
          </p:cNvSpPr>
          <p:nvPr>
            <p:ph type="sldImg"/>
          </p:nvPr>
        </p:nvSpPr>
        <p:spPr>
          <a:xfrm>
            <a:off x="288925" y="661988"/>
            <a:ext cx="6219825" cy="3498850"/>
          </a:xfrm>
          <a:ln/>
        </p:spPr>
      </p:sp>
      <p:sp>
        <p:nvSpPr>
          <p:cNvPr id="71684" name="Notes Placeholder 6"/>
          <p:cNvSpPr>
            <a:spLocks noGrp="1"/>
          </p:cNvSpPr>
          <p:nvPr>
            <p:ph type="body" idx="1"/>
          </p:nvPr>
        </p:nvSpPr>
        <p:spPr>
          <a:noFill/>
        </p:spPr>
        <p:txBody>
          <a:bodyPr/>
          <a:lstStyle/>
          <a:p>
            <a:r>
              <a:rPr lang="en-US" b="1" dirty="0"/>
              <a:t>*</a:t>
            </a:r>
            <a:r>
              <a:rPr lang="en-US" dirty="0"/>
              <a:t> HANA SPS09</a:t>
            </a:r>
          </a:p>
        </p:txBody>
      </p:sp>
    </p:spTree>
    <p:extLst>
      <p:ext uri="{BB962C8B-B14F-4D97-AF65-F5344CB8AC3E}">
        <p14:creationId xmlns:p14="http://schemas.microsoft.com/office/powerpoint/2010/main" val="17706055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94</a:t>
            </a:fld>
            <a:endParaRPr lang="de-DE" dirty="0"/>
          </a:p>
        </p:txBody>
      </p:sp>
    </p:spTree>
    <p:extLst>
      <p:ext uri="{BB962C8B-B14F-4D97-AF65-F5344CB8AC3E}">
        <p14:creationId xmlns:p14="http://schemas.microsoft.com/office/powerpoint/2010/main" val="24592742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3"/>
          <p:cNvSpPr>
            <a:spLocks noGrp="1"/>
          </p:cNvSpPr>
          <p:nvPr>
            <p:ph type="sldNum" sz="quarter" idx="5"/>
          </p:nvPr>
        </p:nvSpPr>
        <p:spPr>
          <a:noFill/>
          <a:ln>
            <a:miter lim="800000"/>
            <a:headEnd/>
            <a:tailEnd/>
          </a:ln>
        </p:spPr>
        <p:txBody>
          <a:bodyPr/>
          <a:lstStyle/>
          <a:p>
            <a:fld id="{68625070-C814-4175-94BC-8AA0CF566F98}" type="slidenum">
              <a:rPr lang="de-DE" smtClean="0"/>
              <a:pPr/>
              <a:t>95</a:t>
            </a:fld>
            <a:endParaRPr lang="de-DE"/>
          </a:p>
        </p:txBody>
      </p:sp>
      <p:sp>
        <p:nvSpPr>
          <p:cNvPr id="73731" name="Slide Image Placeholder 5"/>
          <p:cNvSpPr>
            <a:spLocks noGrp="1" noRot="1" noChangeAspect="1" noTextEdit="1"/>
          </p:cNvSpPr>
          <p:nvPr>
            <p:ph type="sldImg"/>
          </p:nvPr>
        </p:nvSpPr>
        <p:spPr>
          <a:xfrm>
            <a:off x="288925" y="661988"/>
            <a:ext cx="6219825" cy="3498850"/>
          </a:xfrm>
          <a:ln/>
        </p:spPr>
      </p:sp>
      <p:sp>
        <p:nvSpPr>
          <p:cNvPr id="73732" name="Notes Placeholder 6"/>
          <p:cNvSpPr>
            <a:spLocks noGrp="1"/>
          </p:cNvSpPr>
          <p:nvPr>
            <p:ph type="body" idx="1"/>
          </p:nvPr>
        </p:nvSpPr>
        <p:spPr>
          <a:noFill/>
        </p:spPr>
        <p:txBody>
          <a:bodyPr/>
          <a:lstStyle/>
          <a:p>
            <a:pPr marL="0" indent="0" defTabSz="928299">
              <a:buFont typeface="Arial" charset="0"/>
              <a:buNone/>
              <a:defRPr/>
            </a:pPr>
            <a:r>
              <a:rPr lang="zh-CN" altLang="en-US" b="1" dirty="0"/>
              <a:t>客户的声音情绪：强阳性、弱阳性、中性、弱阴性、强阴性、问题</a:t>
            </a:r>
            <a:endParaRPr lang="en-US" altLang="zh-CN" b="1" dirty="0"/>
          </a:p>
          <a:p>
            <a:pPr marL="0" indent="0" defTabSz="928299">
              <a:buFont typeface="Arial" charset="0"/>
              <a:buNone/>
              <a:defRPr/>
            </a:pPr>
            <a:r>
              <a:rPr lang="zh-CN" altLang="en-US" b="1" dirty="0"/>
              <a:t>请求：一般及联系方式</a:t>
            </a:r>
            <a:endParaRPr lang="en-US" altLang="zh-CN" b="1" dirty="0"/>
          </a:p>
          <a:p>
            <a:pPr marL="0" indent="0" defTabSz="928299">
              <a:buFont typeface="Arial" charset="0"/>
              <a:buNone/>
              <a:defRPr/>
            </a:pPr>
            <a:r>
              <a:rPr lang="zh-CN" altLang="en-US" b="1" dirty="0"/>
              <a:t>表情：强阳性、弱阳性、弱负，强烈的负</a:t>
            </a:r>
            <a:endParaRPr lang="en-US" altLang="zh-CN" b="1" dirty="0"/>
          </a:p>
          <a:p>
            <a:pPr marL="0" indent="0" defTabSz="928299">
              <a:buFont typeface="Arial" charset="0"/>
              <a:buNone/>
              <a:defRPr/>
            </a:pPr>
            <a:r>
              <a:rPr lang="zh-CN" altLang="en-US" b="1" dirty="0"/>
              <a:t>脏话：含糊与非含糊</a:t>
            </a:r>
            <a:endParaRPr lang="en-US" b="1" dirty="0"/>
          </a:p>
        </p:txBody>
      </p:sp>
    </p:spTree>
    <p:extLst>
      <p:ext uri="{BB962C8B-B14F-4D97-AF65-F5344CB8AC3E}">
        <p14:creationId xmlns:p14="http://schemas.microsoft.com/office/powerpoint/2010/main" val="4264103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1428548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3"/>
          <p:cNvSpPr>
            <a:spLocks noGrp="1"/>
          </p:cNvSpPr>
          <p:nvPr>
            <p:ph type="sldNum" sz="quarter" idx="5"/>
          </p:nvPr>
        </p:nvSpPr>
        <p:spPr>
          <a:noFill/>
          <a:ln>
            <a:miter lim="800000"/>
            <a:headEnd/>
            <a:tailEnd/>
          </a:ln>
        </p:spPr>
        <p:txBody>
          <a:bodyPr/>
          <a:lstStyle/>
          <a:p>
            <a:fld id="{68625070-C814-4175-94BC-8AA0CF566F98}" type="slidenum">
              <a:rPr lang="de-DE" smtClean="0"/>
              <a:pPr/>
              <a:t>96</a:t>
            </a:fld>
            <a:endParaRPr lang="de-DE"/>
          </a:p>
        </p:txBody>
      </p:sp>
      <p:sp>
        <p:nvSpPr>
          <p:cNvPr id="73731" name="Slide Image Placeholder 5"/>
          <p:cNvSpPr>
            <a:spLocks noGrp="1" noRot="1" noChangeAspect="1" noTextEdit="1"/>
          </p:cNvSpPr>
          <p:nvPr>
            <p:ph type="sldImg"/>
          </p:nvPr>
        </p:nvSpPr>
        <p:spPr>
          <a:xfrm>
            <a:off x="288925" y="661988"/>
            <a:ext cx="6219825" cy="3498850"/>
          </a:xfrm>
          <a:ln/>
        </p:spPr>
      </p:sp>
      <p:sp>
        <p:nvSpPr>
          <p:cNvPr id="73732" name="Notes Placeholder 6"/>
          <p:cNvSpPr>
            <a:spLocks noGrp="1"/>
          </p:cNvSpPr>
          <p:nvPr>
            <p:ph type="body" idx="1"/>
          </p:nvPr>
        </p:nvSpPr>
        <p:spPr>
          <a:noFill/>
        </p:spPr>
        <p:txBody>
          <a:bodyPr/>
          <a:lstStyle/>
          <a:p>
            <a:pPr marL="0" indent="0" defTabSz="928299">
              <a:buFont typeface="Arial" charset="0"/>
              <a:buNone/>
              <a:defRPr/>
            </a:pPr>
            <a:r>
              <a:rPr lang="zh-CN" altLang="en-US" b="1" dirty="0"/>
              <a:t>企业会员信息管理的变化产品发布并购组织信息</a:t>
            </a:r>
            <a:endParaRPr lang="en-US" b="1" dirty="0"/>
          </a:p>
        </p:txBody>
      </p:sp>
    </p:spTree>
    <p:extLst>
      <p:ext uri="{BB962C8B-B14F-4D97-AF65-F5344CB8AC3E}">
        <p14:creationId xmlns:p14="http://schemas.microsoft.com/office/powerpoint/2010/main" val="4453523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97</a:t>
            </a:fld>
            <a:endParaRPr lang="en-US" dirty="0"/>
          </a:p>
        </p:txBody>
      </p:sp>
      <p:sp>
        <p:nvSpPr>
          <p:cNvPr id="6" name="Slide Image Placeholder 5"/>
          <p:cNvSpPr>
            <a:spLocks noGrp="1" noRot="1" noChangeAspect="1"/>
          </p:cNvSpPr>
          <p:nvPr>
            <p:ph type="sldImg"/>
          </p:nvPr>
        </p:nvSpPr>
        <p:spPr>
          <a:xfrm>
            <a:off x="287338" y="661988"/>
            <a:ext cx="6223000" cy="3500437"/>
          </a:xfrm>
        </p:spPr>
      </p:sp>
      <p:sp>
        <p:nvSpPr>
          <p:cNvPr id="7" name="Notes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8893673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endParaRPr kumimoji="1" lang="zh-CN" altLang="en-US" dirty="0"/>
          </a:p>
        </p:txBody>
      </p:sp>
      <p:sp>
        <p:nvSpPr>
          <p:cNvPr id="4" name="幻灯片编号占位符 3"/>
          <p:cNvSpPr>
            <a:spLocks noGrp="1"/>
          </p:cNvSpPr>
          <p:nvPr>
            <p:ph type="sldNum" sz="quarter" idx="10"/>
          </p:nvPr>
        </p:nvSpPr>
        <p:spPr/>
        <p:txBody>
          <a:bodyPr/>
          <a:lstStyle/>
          <a:p>
            <a:fld id="{7D8C2C35-2B8A-446E-BEC0-FD36716C29AC}" type="slidenum">
              <a:rPr lang="de-DE" smtClean="0"/>
              <a:pPr/>
              <a:t>98</a:t>
            </a:fld>
            <a:endParaRPr lang="de-DE" dirty="0"/>
          </a:p>
        </p:txBody>
      </p:sp>
    </p:spTree>
    <p:extLst>
      <p:ext uri="{BB962C8B-B14F-4D97-AF65-F5344CB8AC3E}">
        <p14:creationId xmlns:p14="http://schemas.microsoft.com/office/powerpoint/2010/main" val="18634903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D8C2C35-2B8A-446E-BEC0-FD36716C29AC}" type="slidenum">
              <a:rPr lang="de-DE" smtClean="0"/>
              <a:pPr/>
              <a:t>99</a:t>
            </a:fld>
            <a:endParaRPr lang="de-DE" dirty="0"/>
          </a:p>
        </p:txBody>
      </p:sp>
    </p:spTree>
    <p:extLst>
      <p:ext uri="{BB962C8B-B14F-4D97-AF65-F5344CB8AC3E}">
        <p14:creationId xmlns:p14="http://schemas.microsoft.com/office/powerpoint/2010/main" val="41488602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D8C2C35-2B8A-446E-BEC0-FD36716C29AC}" type="slidenum">
              <a:rPr lang="de-DE" smtClean="0"/>
              <a:pPr/>
              <a:t>101</a:t>
            </a:fld>
            <a:endParaRPr lang="de-DE" dirty="0"/>
          </a:p>
        </p:txBody>
      </p:sp>
    </p:spTree>
    <p:extLst>
      <p:ext uri="{BB962C8B-B14F-4D97-AF65-F5344CB8AC3E}">
        <p14:creationId xmlns:p14="http://schemas.microsoft.com/office/powerpoint/2010/main" val="26827512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103</a:t>
            </a:fld>
            <a:endParaRPr lang="en-US" dirty="0"/>
          </a:p>
        </p:txBody>
      </p:sp>
      <p:sp>
        <p:nvSpPr>
          <p:cNvPr id="6" name="Slide Image Placeholder 5"/>
          <p:cNvSpPr>
            <a:spLocks noGrp="1" noRot="1" noChangeAspect="1"/>
          </p:cNvSpPr>
          <p:nvPr>
            <p:ph type="sldImg"/>
          </p:nvPr>
        </p:nvSpPr>
        <p:spPr>
          <a:xfrm>
            <a:off x="287338" y="661988"/>
            <a:ext cx="6223000" cy="3500437"/>
          </a:xfrm>
        </p:spPr>
      </p:sp>
      <p:sp>
        <p:nvSpPr>
          <p:cNvPr id="7" name="Notes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29373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词频</a:t>
            </a:r>
            <a:r>
              <a:rPr lang="en-US" altLang="zh-CN" dirty="0"/>
              <a:t>Term frequency </a:t>
            </a:r>
          </a:p>
          <a:p>
            <a:pPr rtl="0"/>
            <a:r>
              <a:rPr lang="zh-CN" altLang="en-US" sz="1400" b="0" i="0" kern="1200" dirty="0">
                <a:solidFill>
                  <a:schemeClr val="dk1"/>
                </a:solidFill>
                <a:effectLst/>
                <a:latin typeface="+mn-lt"/>
                <a:ea typeface="+mn-ea"/>
                <a:cs typeface="+mn-cs"/>
              </a:rPr>
              <a:t>文档频率</a:t>
            </a:r>
            <a:r>
              <a:rPr lang="en-US" altLang="zh-CN" dirty="0"/>
              <a:t>Document frequency </a:t>
            </a:r>
          </a:p>
          <a:p>
            <a:pPr rtl="0"/>
            <a:r>
              <a:rPr lang="zh-CN" altLang="en-US" sz="1400" b="0" i="0" kern="1200" dirty="0">
                <a:solidFill>
                  <a:schemeClr val="dk1"/>
                </a:solidFill>
                <a:effectLst/>
                <a:latin typeface="+mn-lt"/>
                <a:ea typeface="+mn-ea"/>
                <a:cs typeface="+mn-cs"/>
              </a:rPr>
              <a:t>文档频率倒数</a:t>
            </a:r>
            <a:r>
              <a:rPr lang="en-US" altLang="zh-CN" dirty="0"/>
              <a:t>Inverse document frequency </a:t>
            </a:r>
          </a:p>
          <a:p>
            <a:pPr rtl="0"/>
            <a:r>
              <a:rPr lang="zh-CN" altLang="en-US" sz="1400" b="0" i="0" kern="1200" dirty="0">
                <a:solidFill>
                  <a:schemeClr val="tx1"/>
                </a:solidFill>
                <a:effectLst/>
                <a:latin typeface="+mn-lt"/>
                <a:ea typeface="+mn-ea"/>
                <a:cs typeface="+mn-cs"/>
              </a:rPr>
              <a:t>默认权重</a:t>
            </a:r>
            <a:r>
              <a:rPr lang="en-US" altLang="zh-CN" dirty="0"/>
              <a:t>Default</a:t>
            </a:r>
            <a:r>
              <a:rPr lang="en-US" altLang="zh-CN" baseline="0" dirty="0"/>
              <a:t> t</a:t>
            </a:r>
            <a:r>
              <a:rPr lang="en-US" altLang="zh-CN" dirty="0"/>
              <a:t>erm weight</a:t>
            </a:r>
            <a:r>
              <a:rPr lang="en-US" altLang="zh-CN" baseline="0" dirty="0"/>
              <a:t> </a:t>
            </a:r>
            <a:endParaRPr lang="zh-CN" altLang="en-US" sz="1400" b="0" i="0" kern="1200" dirty="0">
              <a:solidFill>
                <a:schemeClr val="tx1"/>
              </a:solidFill>
              <a:effectLst/>
              <a:latin typeface="+mn-lt"/>
              <a:ea typeface="+mn-ea"/>
              <a:cs typeface="+mn-cs"/>
            </a:endParaRPr>
          </a:p>
          <a:p>
            <a:pPr rtl="0"/>
            <a:endParaRPr kumimoji="1" lang="zh-CN" altLang="en-US" dirty="0"/>
          </a:p>
        </p:txBody>
      </p:sp>
      <p:sp>
        <p:nvSpPr>
          <p:cNvPr id="4" name="幻灯片编号占位符 3"/>
          <p:cNvSpPr>
            <a:spLocks noGrp="1"/>
          </p:cNvSpPr>
          <p:nvPr>
            <p:ph type="sldNum" sz="quarter" idx="10"/>
          </p:nvPr>
        </p:nvSpPr>
        <p:spPr/>
        <p:txBody>
          <a:bodyPr/>
          <a:lstStyle/>
          <a:p>
            <a:fld id="{7D8C2C35-2B8A-446E-BEC0-FD36716C29AC}" type="slidenum">
              <a:rPr lang="de-DE" smtClean="0"/>
              <a:pPr/>
              <a:t>105</a:t>
            </a:fld>
            <a:endParaRPr lang="de-DE" dirty="0"/>
          </a:p>
        </p:txBody>
      </p:sp>
    </p:spTree>
    <p:extLst>
      <p:ext uri="{BB962C8B-B14F-4D97-AF65-F5344CB8AC3E}">
        <p14:creationId xmlns:p14="http://schemas.microsoft.com/office/powerpoint/2010/main" val="31227130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ltLang="zh-CN" sz="14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D8C2C35-2B8A-446E-BEC0-FD36716C29AC}" type="slidenum">
              <a:rPr lang="de-DE" smtClean="0"/>
              <a:pPr/>
              <a:t>106</a:t>
            </a:fld>
            <a:endParaRPr lang="de-DE" dirty="0"/>
          </a:p>
        </p:txBody>
      </p:sp>
    </p:spTree>
    <p:extLst>
      <p:ext uri="{BB962C8B-B14F-4D97-AF65-F5344CB8AC3E}">
        <p14:creationId xmlns:p14="http://schemas.microsoft.com/office/powerpoint/2010/main" val="15026439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normAutofit fontScale="47500" lnSpcReduction="20000"/>
          </a:bodyPr>
          <a:lstStyle/>
          <a:p>
            <a:pPr marL="0" lvl="1" indent="0">
              <a:spcBef>
                <a:spcPts val="637"/>
              </a:spcBef>
              <a:buNone/>
            </a:pPr>
            <a:r>
              <a:rPr lang="en-US" sz="1000" kern="0" dirty="0">
                <a:ea typeface="Arial Unicode MS" pitchFamily="34" charset="-128"/>
                <a:cs typeface="Arial Unicode MS" pitchFamily="34" charset="-128"/>
              </a:rPr>
              <a:t>(i.e. enter parameters (i.e. relationship) to return results.  For example find all individuals that attended my alma mater and work at my company.    </a:t>
            </a:r>
          </a:p>
          <a:p>
            <a:pPr marL="0" lvl="1" indent="0">
              <a:spcBef>
                <a:spcPts val="637"/>
              </a:spcBef>
              <a:spcAft>
                <a:spcPts val="0"/>
              </a:spcAft>
              <a:buClr>
                <a:schemeClr val="accent1"/>
              </a:buClr>
              <a:buNone/>
            </a:pPr>
            <a:endParaRPr lang="en-US" sz="1000" dirty="0"/>
          </a:p>
          <a:p>
            <a:pPr marL="0" lvl="1" indent="0">
              <a:spcBef>
                <a:spcPts val="637"/>
              </a:spcBef>
              <a:spcAft>
                <a:spcPts val="0"/>
              </a:spcAft>
              <a:buClr>
                <a:schemeClr val="accent1"/>
              </a:buClr>
              <a:buNone/>
            </a:pPr>
            <a:r>
              <a:rPr lang="en-US" sz="1000" dirty="0"/>
              <a:t>We have four HANA graph algorithms:</a:t>
            </a:r>
          </a:p>
          <a:p>
            <a:pPr marL="0" lvl="1" indent="0">
              <a:spcBef>
                <a:spcPts val="637"/>
              </a:spcBef>
              <a:spcAft>
                <a:spcPts val="0"/>
              </a:spcAft>
              <a:buClr>
                <a:schemeClr val="accent1"/>
              </a:buClr>
              <a:buNone/>
            </a:pPr>
            <a:r>
              <a:rPr lang="en-US" sz="1000" dirty="0"/>
              <a:t>1. Neighborhood Search, which is actually graph traversing. We just need to specify the start vertex, all parameters are optional; but we can also filter it on vertex attributes, on edge attributes, and end level in the search direction.</a:t>
            </a:r>
          </a:p>
          <a:p>
            <a:pPr marL="0" lvl="1" indent="0">
              <a:spcBef>
                <a:spcPts val="637"/>
              </a:spcBef>
              <a:spcAft>
                <a:spcPts val="0"/>
              </a:spcAft>
              <a:buClr>
                <a:schemeClr val="accent1"/>
              </a:buClr>
              <a:buNone/>
            </a:pPr>
            <a:endParaRPr lang="en-US" sz="1000" dirty="0"/>
          </a:p>
          <a:p>
            <a:pPr marL="0" lvl="1" indent="0">
              <a:spcBef>
                <a:spcPts val="637"/>
              </a:spcBef>
              <a:spcAft>
                <a:spcPts val="0"/>
              </a:spcAft>
              <a:buClr>
                <a:schemeClr val="accent1"/>
              </a:buClr>
              <a:buNone/>
            </a:pPr>
            <a:r>
              <a:rPr lang="en-US" sz="1000" dirty="0"/>
              <a:t>2. Shortest Path, this algorithm starts at one single source, and from this single source, we are calculating the shortest path to all other nodes in the graph. And we get back for every vertex, the costs to reach this vertex, and then get the path back. </a:t>
            </a:r>
          </a:p>
          <a:p>
            <a:pPr marL="0" lvl="1" indent="0">
              <a:spcBef>
                <a:spcPts val="637"/>
              </a:spcBef>
              <a:spcAft>
                <a:spcPts val="0"/>
              </a:spcAft>
              <a:buClr>
                <a:schemeClr val="accent1"/>
              </a:buClr>
              <a:buNone/>
            </a:pPr>
            <a:endParaRPr lang="en-US" sz="1000" dirty="0"/>
          </a:p>
          <a:p>
            <a:pPr marL="0" lvl="1" indent="0">
              <a:spcBef>
                <a:spcPts val="637"/>
              </a:spcBef>
              <a:spcAft>
                <a:spcPts val="0"/>
              </a:spcAft>
              <a:buClr>
                <a:schemeClr val="accent1"/>
              </a:buClr>
              <a:buNone/>
            </a:pPr>
            <a:r>
              <a:rPr lang="en-US" sz="1000" dirty="0"/>
              <a:t>3. Strongly Connected Components, which is one very useful algorithm in social media use case.  There is no need to specify anything, just go through the whole graph with a filter condition to get a sub-result back. Then we get for every vertex in this sub-result graph component id, which are all related to other component means that they are strongly connected to each other. </a:t>
            </a:r>
          </a:p>
          <a:p>
            <a:pPr marL="0" lvl="1" indent="0">
              <a:spcBef>
                <a:spcPts val="637"/>
              </a:spcBef>
              <a:spcAft>
                <a:spcPts val="0"/>
              </a:spcAft>
              <a:buClr>
                <a:schemeClr val="accent1"/>
              </a:buClr>
              <a:buNone/>
            </a:pPr>
            <a:r>
              <a:rPr lang="en-US" sz="1000" dirty="0"/>
              <a:t> </a:t>
            </a:r>
          </a:p>
          <a:p>
            <a:pPr marL="0" lvl="1" indent="0">
              <a:spcBef>
                <a:spcPts val="637"/>
              </a:spcBef>
              <a:spcAft>
                <a:spcPts val="0"/>
              </a:spcAft>
              <a:buClr>
                <a:schemeClr val="accent1"/>
              </a:buClr>
              <a:buNone/>
            </a:pPr>
            <a:r>
              <a:rPr lang="en-US" sz="1000" dirty="0"/>
              <a:t>4. Pattern Matching, which is most important to have flexible way to search for all different kind of pattern or sub-graph. In SPS12 release, we will just return true or false, means if we found the pattern or not. In the future we will also return the pattern. </a:t>
            </a:r>
          </a:p>
          <a:p>
            <a:pPr marL="0" lvl="1" indent="0">
              <a:spcBef>
                <a:spcPts val="637"/>
              </a:spcBef>
              <a:spcAft>
                <a:spcPts val="0"/>
              </a:spcAft>
              <a:buClr>
                <a:schemeClr val="accent1"/>
              </a:buClr>
              <a:buNone/>
            </a:pPr>
            <a:endParaRPr lang="en-US" sz="1000" dirty="0"/>
          </a:p>
          <a:p>
            <a:pPr lvl="4">
              <a:lnSpc>
                <a:spcPct val="90000"/>
              </a:lnSpc>
              <a:buFont typeface="Wingdings" pitchFamily="2" charset="2"/>
              <a:buChar char="§"/>
            </a:pPr>
            <a:r>
              <a:rPr lang="en-US" sz="1200" b="0" i="0" u="none" strike="noStrike" kern="1200" dirty="0">
                <a:solidFill>
                  <a:schemeClr val="tx1"/>
                </a:solidFill>
                <a:effectLst/>
                <a:latin typeface="+mn-lt"/>
                <a:ea typeface="+mn-ea"/>
                <a:cs typeface="+mn-cs"/>
              </a:rPr>
              <a:t>New </a:t>
            </a:r>
            <a:r>
              <a:rPr lang="en-US" sz="1200" b="0" i="0" u="none" strike="noStrike" kern="1200" dirty="0" err="1">
                <a:solidFill>
                  <a:schemeClr val="tx1"/>
                </a:solidFill>
                <a:effectLst/>
                <a:latin typeface="+mn-lt"/>
                <a:ea typeface="+mn-ea"/>
                <a:cs typeface="+mn-cs"/>
              </a:rPr>
              <a:t>GraphViewer</a:t>
            </a:r>
            <a:r>
              <a:rPr lang="en-US" sz="1200" b="0" i="0" u="none" strike="noStrike" kern="1200" dirty="0">
                <a:solidFill>
                  <a:schemeClr val="tx1"/>
                </a:solidFill>
                <a:effectLst/>
                <a:latin typeface="+mn-lt"/>
                <a:ea typeface="+mn-ea"/>
                <a:cs typeface="+mn-cs"/>
              </a:rPr>
              <a:t> for visualization and pattern matching</a:t>
            </a:r>
            <a:r>
              <a:rPr lang="en-US" sz="1000" dirty="0"/>
              <a:t> </a:t>
            </a:r>
            <a:r>
              <a:rPr lang="en-US" sz="1200" b="0" i="0" u="none" strike="noStrike" kern="1200" dirty="0" err="1">
                <a:solidFill>
                  <a:schemeClr val="tx1"/>
                </a:solidFill>
                <a:effectLst/>
                <a:latin typeface="+mn-lt"/>
                <a:ea typeface="+mn-ea"/>
                <a:cs typeface="+mn-cs"/>
              </a:rPr>
              <a:t>GraphViewer</a:t>
            </a:r>
            <a:r>
              <a:rPr lang="en-US" sz="1200" b="0" i="0" u="none" strike="noStrike" kern="1200" dirty="0">
                <a:solidFill>
                  <a:schemeClr val="tx1"/>
                </a:solidFill>
                <a:effectLst/>
                <a:latin typeface="+mn-lt"/>
                <a:ea typeface="+mn-ea"/>
                <a:cs typeface="+mn-cs"/>
              </a:rPr>
              <a:t> is a Web application that using SAP UI5. This is as same functionality as Modeler, but Modeler is a little more static which stores all scenarios in the database; but with </a:t>
            </a:r>
            <a:r>
              <a:rPr lang="en-US" sz="1200" b="0" i="0" u="none" strike="noStrike" kern="1200" dirty="0" err="1">
                <a:solidFill>
                  <a:schemeClr val="tx1"/>
                </a:solidFill>
                <a:effectLst/>
                <a:latin typeface="+mn-lt"/>
                <a:ea typeface="+mn-ea"/>
                <a:cs typeface="+mn-cs"/>
              </a:rPr>
              <a:t>GraphViewer</a:t>
            </a:r>
            <a:r>
              <a:rPr lang="en-US" sz="1200" b="0" i="0" u="none" strike="noStrike" kern="1200" dirty="0">
                <a:solidFill>
                  <a:schemeClr val="tx1"/>
                </a:solidFill>
                <a:effectLst/>
                <a:latin typeface="+mn-lt"/>
                <a:ea typeface="+mn-ea"/>
                <a:cs typeface="+mn-cs"/>
              </a:rPr>
              <a:t> you can dynamically interact with Graph, to directly execute graph algorithms such as pattern matching, and change parameters. The focus is really on the interaction and visualization.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a:t>
            </a:r>
            <a:br>
              <a:rPr lang="en-US" sz="1200" b="0" i="0" u="none" strike="noStrike" kern="1200" dirty="0">
                <a:solidFill>
                  <a:schemeClr val="tx1"/>
                </a:solidFill>
                <a:effectLst/>
                <a:latin typeface="+mn-lt"/>
                <a:ea typeface="+mn-ea"/>
                <a:cs typeface="+mn-cs"/>
              </a:rPr>
            </a:br>
            <a:r>
              <a:rPr lang="en-US" sz="1600" kern="0" dirty="0">
                <a:ea typeface="Arial Unicode MS" pitchFamily="34" charset="-128"/>
                <a:cs typeface="Arial Unicode MS" pitchFamily="34" charset="-128"/>
              </a:rPr>
              <a:t>Property Graph Model with flexible schema (i.e. 2 team databases merged together and we don’t know which one we want to use yet.  But we want it under the table.  Do not need to define table.  This app has one node and these are the properties and they have relationship to other teams.  Later find we need to add another group, or reorg, we can delete or add on the fly.  In relational you have to define and start all over the app.  to traverse relationships.  </a:t>
            </a:r>
            <a:r>
              <a:rPr lang="en-US" sz="1600" kern="0" dirty="0">
                <a:solidFill>
                  <a:srgbClr val="FF0000"/>
                </a:solidFill>
                <a:ea typeface="Arial Unicode MS" pitchFamily="34" charset="-128"/>
                <a:cs typeface="Arial Unicode MS" pitchFamily="34" charset="-128"/>
              </a:rPr>
              <a:t>i.e. I want to find everyone that works at SAP that also went to my alma mater.  In relational world, I have to join different data sets and then find them.  With graph I can say ‘find these properties Parameters = SAP and Alma Mater (i.e. graduated from this school in this year and sap since when, manager’s name, etc.).  Travel from node to node looking for the property.  Thus no need to do joins</a:t>
            </a:r>
            <a:endParaRPr lang="en-US" sz="1600" kern="0" dirty="0">
              <a:ea typeface="Arial Unicode MS" pitchFamily="34" charset="-128"/>
              <a:cs typeface="Arial Unicode MS" pitchFamily="34" charset="-128"/>
            </a:endParaRPr>
          </a:p>
          <a:p>
            <a:pPr lvl="4">
              <a:lnSpc>
                <a:spcPct val="90000"/>
              </a:lnSpc>
              <a:buFont typeface="Wingdings" pitchFamily="2" charset="2"/>
              <a:buChar char="§"/>
            </a:pPr>
            <a:r>
              <a:rPr lang="en-US" sz="1600" dirty="0"/>
              <a:t>Graph Tools -</a:t>
            </a:r>
            <a:r>
              <a:rPr lang="en-US" sz="1600" dirty="0" err="1"/>
              <a:t>Graphviewer</a:t>
            </a:r>
            <a:r>
              <a:rPr lang="en-US" sz="1600" dirty="0"/>
              <a:t> allows for quick visualization and dynamic interaction with graph data.   Graph Explorer </a:t>
            </a:r>
            <a:r>
              <a:rPr lang="en-US" sz="1600" dirty="0">
                <a:solidFill>
                  <a:srgbClr val="FF0000"/>
                </a:solidFill>
              </a:rPr>
              <a:t>clarify from May the differences here</a:t>
            </a:r>
            <a:endParaRPr lang="en-US" sz="1600" dirty="0"/>
          </a:p>
          <a:p>
            <a:pPr marL="269875" lvl="3" indent="0">
              <a:lnSpc>
                <a:spcPct val="90000"/>
              </a:lnSpc>
              <a:buNone/>
            </a:pPr>
            <a:endParaRPr lang="en-US" sz="1600" dirty="0"/>
          </a:p>
          <a:p>
            <a:pPr marL="114323" lvl="2" indent="0">
              <a:lnSpc>
                <a:spcPct val="90000"/>
              </a:lnSpc>
              <a:buClrTx/>
              <a:buNone/>
            </a:pPr>
            <a:endParaRPr lang="en-US" sz="1800" b="1" dirty="0">
              <a:solidFill>
                <a:schemeClr val="accent1"/>
              </a:solidFill>
            </a:endParaRPr>
          </a:p>
          <a:p>
            <a:pPr marL="269929" lvl="3" indent="0">
              <a:lnSpc>
                <a:spcPct val="90000"/>
              </a:lnSpc>
              <a:buNone/>
            </a:pPr>
            <a:endParaRPr lang="en-US" sz="1600" dirty="0">
              <a:latin typeface="Arial" pitchFamily="34" charset="0"/>
              <a:cs typeface="Arial" pitchFamily="34" charset="0"/>
            </a:endParaRPr>
          </a:p>
          <a:p>
            <a:pPr lvl="3">
              <a:lnSpc>
                <a:spcPct val="90000"/>
              </a:lnSpc>
              <a:buFont typeface="Wingdings" pitchFamily="2" charset="2"/>
              <a:buChar char="§"/>
            </a:pPr>
            <a:endParaRPr lang="en-US" sz="1600" dirty="0"/>
          </a:p>
          <a:p>
            <a:pPr lvl="3">
              <a:lnSpc>
                <a:spcPct val="90000"/>
              </a:lnSpc>
              <a:buFont typeface="Wingdings" pitchFamily="2" charset="2"/>
              <a:buChar char="§"/>
            </a:pPr>
            <a:endParaRPr lang="en-US" sz="1600" dirty="0"/>
          </a:p>
          <a:p>
            <a:pPr marL="0" lvl="1" indent="0">
              <a:spcBef>
                <a:spcPts val="637"/>
              </a:spcBef>
              <a:spcAft>
                <a:spcPts val="0"/>
              </a:spcAft>
              <a:buClr>
                <a:schemeClr val="accent1"/>
              </a:buClr>
              <a:buNone/>
            </a:pPr>
            <a:endParaRPr lang="en-US" sz="1000" dirty="0"/>
          </a:p>
        </p:txBody>
      </p:sp>
      <p:sp>
        <p:nvSpPr>
          <p:cNvPr id="4" name="Slide Number Placeholder 3"/>
          <p:cNvSpPr>
            <a:spLocks noGrp="1"/>
          </p:cNvSpPr>
          <p:nvPr>
            <p:ph type="sldNum" sz="quarter" idx="10"/>
          </p:nvPr>
        </p:nvSpPr>
        <p:spPr/>
        <p:txBody>
          <a:bodyPr/>
          <a:lstStyle/>
          <a:p>
            <a:fld id="{1A2B6DB1-5796-354F-A857-8E5D6DF56DA0}" type="slidenum">
              <a:rPr lang="en-US" smtClean="0"/>
              <a:pPr/>
              <a:t>107</a:t>
            </a:fld>
            <a:endParaRPr lang="en-US" dirty="0"/>
          </a:p>
        </p:txBody>
      </p:sp>
    </p:spTree>
    <p:extLst>
      <p:ext uri="{BB962C8B-B14F-4D97-AF65-F5344CB8AC3E}">
        <p14:creationId xmlns:p14="http://schemas.microsoft.com/office/powerpoint/2010/main" val="18487149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normAutofit/>
          </a:bodyPr>
          <a:lstStyle/>
          <a:p>
            <a:endParaRPr lang="en-US" sz="11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D8C2C35-2B8A-446E-BEC0-FD36716C29AC}" type="slidenum">
              <a:rPr lang="de-DE" smtClean="0"/>
              <a:pPr/>
              <a:t>108</a:t>
            </a:fld>
            <a:endParaRPr lang="de-DE" dirty="0"/>
          </a:p>
        </p:txBody>
      </p:sp>
    </p:spTree>
    <p:extLst>
      <p:ext uri="{BB962C8B-B14F-4D97-AF65-F5344CB8AC3E}">
        <p14:creationId xmlns:p14="http://schemas.microsoft.com/office/powerpoint/2010/main" val="1746567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Rot="1" noChangeAspect="1" noChangeArrowheads="1" noTextEdit="1"/>
          </p:cNvSpPr>
          <p:nvPr>
            <p:ph type="sldImg"/>
          </p:nvPr>
        </p:nvSpPr>
        <p:spPr>
          <a:xfrm>
            <a:off x="1268413" y="612775"/>
            <a:ext cx="4321175" cy="3241675"/>
          </a:xfrm>
          <a:ln/>
        </p:spPr>
      </p:sp>
      <p:sp>
        <p:nvSpPr>
          <p:cNvPr id="4198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052283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lstStyle/>
          <a:p>
            <a:pPr marL="342900" marR="0" lvl="0" indent="-342900" algn="l" defTabSz="108877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110</a:t>
            </a:fld>
            <a:endParaRPr lang="de-DE" dirty="0"/>
          </a:p>
        </p:txBody>
      </p:sp>
    </p:spTree>
    <p:extLst>
      <p:ext uri="{BB962C8B-B14F-4D97-AF65-F5344CB8AC3E}">
        <p14:creationId xmlns:p14="http://schemas.microsoft.com/office/powerpoint/2010/main" val="5654725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lstStyle/>
          <a:p>
            <a:pPr lvl="0"/>
            <a:r>
              <a:rPr lang="en-US" dirty="0"/>
              <a:t>Data Lifecycle Directions</a:t>
            </a:r>
          </a:p>
          <a:p>
            <a:pPr lvl="1"/>
            <a:r>
              <a:rPr lang="en-US" dirty="0"/>
              <a:t>Data Aging</a:t>
            </a:r>
          </a:p>
          <a:p>
            <a:pPr lvl="2"/>
            <a:r>
              <a:rPr lang="en-US" dirty="0"/>
              <a:t>High-value </a:t>
            </a:r>
            <a:r>
              <a:rPr lang="en-US" dirty="0">
                <a:sym typeface="Wingdings" panose="05000000000000000000" pitchFamily="2" charset="2"/>
              </a:rPr>
              <a:t> low(</a:t>
            </a:r>
            <a:r>
              <a:rPr lang="en-US" dirty="0" err="1">
                <a:sym typeface="Wingdings" panose="05000000000000000000" pitchFamily="2" charset="2"/>
              </a:rPr>
              <a:t>er</a:t>
            </a:r>
            <a:r>
              <a:rPr lang="en-US" dirty="0">
                <a:sym typeface="Wingdings" panose="05000000000000000000" pitchFamily="2" charset="2"/>
              </a:rPr>
              <a:t>) value</a:t>
            </a:r>
            <a:endParaRPr lang="en-US" dirty="0"/>
          </a:p>
          <a:p>
            <a:pPr lvl="2"/>
            <a:r>
              <a:rPr lang="en-US" dirty="0"/>
              <a:t>Application data created </a:t>
            </a:r>
            <a:r>
              <a:rPr lang="en-US" dirty="0" err="1"/>
              <a:t>InMemory</a:t>
            </a:r>
            <a:endParaRPr lang="en-US" dirty="0"/>
          </a:p>
          <a:p>
            <a:pPr lvl="2"/>
            <a:r>
              <a:rPr lang="en-US" dirty="0"/>
              <a:t>Moved to other stores when data is getting (c)older</a:t>
            </a:r>
          </a:p>
          <a:p>
            <a:pPr lvl="1"/>
            <a:r>
              <a:rPr lang="en-US" dirty="0"/>
              <a:t>Data refinement</a:t>
            </a:r>
          </a:p>
          <a:p>
            <a:pPr lvl="2"/>
            <a:r>
              <a:rPr lang="en-US" dirty="0"/>
              <a:t>Raw data </a:t>
            </a:r>
            <a:r>
              <a:rPr lang="en-US" dirty="0">
                <a:sym typeface="Wingdings" panose="05000000000000000000" pitchFamily="2" charset="2"/>
              </a:rPr>
              <a:t> High(</a:t>
            </a:r>
            <a:r>
              <a:rPr lang="en-US" dirty="0" err="1">
                <a:sym typeface="Wingdings" panose="05000000000000000000" pitchFamily="2" charset="2"/>
              </a:rPr>
              <a:t>er</a:t>
            </a:r>
            <a:r>
              <a:rPr lang="en-US" dirty="0">
                <a:sym typeface="Wingdings" panose="05000000000000000000" pitchFamily="2" charset="2"/>
              </a:rPr>
              <a:t>) value</a:t>
            </a:r>
          </a:p>
          <a:p>
            <a:pPr lvl="2"/>
            <a:r>
              <a:rPr lang="en-US" dirty="0">
                <a:sym typeface="Wingdings" panose="05000000000000000000" pitchFamily="2" charset="2"/>
              </a:rPr>
              <a:t>Raw data created e.g. sensors</a:t>
            </a:r>
          </a:p>
          <a:p>
            <a:pPr lvl="2"/>
            <a:r>
              <a:rPr lang="en-US" dirty="0">
                <a:sym typeface="Wingdings" panose="05000000000000000000" pitchFamily="2" charset="2"/>
              </a:rPr>
              <a:t>Primary: Storage cluster</a:t>
            </a:r>
          </a:p>
          <a:p>
            <a:pPr lvl="2"/>
            <a:r>
              <a:rPr lang="en-US" dirty="0">
                <a:sym typeface="Wingdings" panose="05000000000000000000" pitchFamily="2" charset="2"/>
              </a:rPr>
              <a:t>Preprocess data: pre-</a:t>
            </a:r>
            <a:r>
              <a:rPr lang="en-US" dirty="0" err="1">
                <a:sym typeface="Wingdings" panose="05000000000000000000" pitchFamily="2" charset="2"/>
              </a:rPr>
              <a:t>aggreagation</a:t>
            </a:r>
            <a:r>
              <a:rPr lang="en-US" dirty="0">
                <a:sym typeface="Wingdings" panose="05000000000000000000" pitchFamily="2" charset="2"/>
              </a:rPr>
              <a:t> and enrichment</a:t>
            </a:r>
          </a:p>
          <a:p>
            <a:pPr lvl="2"/>
            <a:r>
              <a:rPr lang="en-US" dirty="0">
                <a:sym typeface="Wingdings" panose="05000000000000000000" pitchFamily="2" charset="2"/>
              </a:rPr>
              <a:t>Move to HANA for application access</a:t>
            </a:r>
            <a:endParaRPr lang="en-US" dirty="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111</a:t>
            </a:fld>
            <a:endParaRPr lang="de-DE" dirty="0"/>
          </a:p>
        </p:txBody>
      </p:sp>
    </p:spTree>
    <p:extLst>
      <p:ext uri="{BB962C8B-B14F-4D97-AF65-F5344CB8AC3E}">
        <p14:creationId xmlns:p14="http://schemas.microsoft.com/office/powerpoint/2010/main" val="21844519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2538" y="603250"/>
            <a:ext cx="4286250" cy="3214688"/>
          </a:xfrm>
        </p:spPr>
      </p:sp>
      <p:sp>
        <p:nvSpPr>
          <p:cNvPr id="3" name="Notes Placeholder 2"/>
          <p:cNvSpPr>
            <a:spLocks noGrp="1"/>
          </p:cNvSpPr>
          <p:nvPr>
            <p:ph type="body" idx="1"/>
          </p:nvPr>
        </p:nvSpPr>
        <p:spPr/>
        <p:txBody>
          <a:bodyPr>
            <a:normAutofit fontScale="92500" lnSpcReduction="10000"/>
          </a:bodyPr>
          <a:lstStyle/>
          <a:p>
            <a:r>
              <a:rPr lang="en-US" dirty="0"/>
              <a:t>Precision decision making means having both the core data for the decision as well as contextual data available.   In this deployment, SAP HANA </a:t>
            </a:r>
            <a:r>
              <a:rPr lang="en-US" dirty="0" err="1"/>
              <a:t>Vora</a:t>
            </a:r>
            <a:r>
              <a:rPr lang="en-US" dirty="0"/>
              <a:t> makes this easier by giving business coherence between business application (often stored in HANA) with contextual data (often</a:t>
            </a:r>
            <a:r>
              <a:rPr lang="en-US" baseline="0" dirty="0"/>
              <a:t> gathered into Hadoop.)</a:t>
            </a:r>
          </a:p>
          <a:p>
            <a:endParaRPr lang="en-US" baseline="0" dirty="0"/>
          </a:p>
          <a:p>
            <a:pPr marL="0" marR="0" lvl="0" indent="0" algn="l" defTabSz="1088592" rtl="0" eaLnBrk="1" fontAlgn="auto" latinLnBrk="0" hangingPunct="1">
              <a:lnSpc>
                <a:spcPct val="100000"/>
              </a:lnSpc>
              <a:spcBef>
                <a:spcPts val="2399"/>
              </a:spcBef>
              <a:spcAft>
                <a:spcPts val="0"/>
              </a:spcAft>
              <a:buClr>
                <a:srgbClr val="F0AB00"/>
              </a:buClr>
              <a:buSzPct val="80000"/>
              <a:buFontTx/>
              <a:buNone/>
              <a:tabLst/>
              <a:defRPr/>
            </a:pPr>
            <a:r>
              <a:rPr kumimoji="0" lang="en-US" sz="1400" b="0" i="0" u="none" strike="noStrike" kern="1200" cap="none" spc="0" normalizeH="0" baseline="0" noProof="0" dirty="0">
                <a:ln>
                  <a:noFill/>
                </a:ln>
                <a:solidFill>
                  <a:srgbClr val="666666"/>
                </a:solidFill>
                <a:effectLst/>
                <a:uLnTx/>
                <a:uFillTx/>
                <a:latin typeface="+mn-lt"/>
                <a:ea typeface="+mn-ea"/>
                <a:cs typeface="+mn-cs"/>
              </a:rPr>
              <a:t>Distributed big data often contains business context—the problem is often how to find business coherence between business and big data.</a:t>
            </a:r>
          </a:p>
          <a:p>
            <a:pPr marL="342900" marR="0" lvl="0" indent="-342900" algn="l" defTabSz="1088592" rtl="0" eaLnBrk="1" fontAlgn="auto" latinLnBrk="0" hangingPunct="1">
              <a:lnSpc>
                <a:spcPct val="100000"/>
              </a:lnSpc>
              <a:spcBef>
                <a:spcPts val="2399"/>
              </a:spcBef>
              <a:spcAft>
                <a:spcPts val="0"/>
              </a:spcAft>
              <a:buClr>
                <a:srgbClr val="F0AB00"/>
              </a:buClr>
              <a:buSzPct val="80000"/>
              <a:buFont typeface="Arial" panose="020B0604020202020204" pitchFamily="34" charset="0"/>
              <a:buChar char="•"/>
              <a:tabLst/>
              <a:defRPr/>
            </a:pPr>
            <a:r>
              <a:rPr kumimoji="0" lang="en-US" sz="1400" b="1" i="0" u="none" strike="noStrike" kern="1200" cap="none" spc="0" normalizeH="0" baseline="0" noProof="0" dirty="0">
                <a:ln>
                  <a:noFill/>
                </a:ln>
                <a:solidFill>
                  <a:srgbClr val="666666"/>
                </a:solidFill>
                <a:effectLst/>
                <a:uLnTx/>
                <a:uFillTx/>
                <a:latin typeface="+mn-lt"/>
                <a:ea typeface="+mn-ea"/>
                <a:cs typeface="+mn-cs"/>
              </a:rPr>
              <a:t>HANA-Spark Adapter </a:t>
            </a:r>
            <a:r>
              <a:rPr kumimoji="0" lang="en-US" sz="1400" b="0" i="0" u="none" strike="noStrike" kern="1200" cap="none" spc="0" normalizeH="0" baseline="0" noProof="0" dirty="0">
                <a:ln>
                  <a:noFill/>
                </a:ln>
                <a:solidFill>
                  <a:srgbClr val="666666"/>
                </a:solidFill>
                <a:effectLst/>
                <a:uLnTx/>
                <a:uFillTx/>
                <a:latin typeface="+mn-lt"/>
                <a:ea typeface="+mn-ea"/>
                <a:cs typeface="+mn-cs"/>
              </a:rPr>
              <a:t>between HANA and Spark for improved performance between distributed systems</a:t>
            </a:r>
          </a:p>
          <a:p>
            <a:pPr marL="342900" marR="0" lvl="0" indent="-342900" algn="l" defTabSz="1088592" rtl="0" eaLnBrk="1" fontAlgn="auto" latinLnBrk="0" hangingPunct="1">
              <a:lnSpc>
                <a:spcPct val="100000"/>
              </a:lnSpc>
              <a:spcBef>
                <a:spcPts val="2399"/>
              </a:spcBef>
              <a:spcAft>
                <a:spcPts val="0"/>
              </a:spcAft>
              <a:buClr>
                <a:srgbClr val="F0AB00"/>
              </a:buClr>
              <a:buSzPct val="80000"/>
              <a:buFont typeface="Arial" panose="020B0604020202020204" pitchFamily="34" charset="0"/>
              <a:buChar char="•"/>
              <a:tabLst/>
              <a:defRPr/>
            </a:pPr>
            <a:r>
              <a:rPr kumimoji="0" lang="en-US" sz="1400" b="1" i="0" u="none" strike="noStrike" kern="1200" cap="none" spc="0" normalizeH="0" baseline="0" noProof="0" dirty="0">
                <a:ln>
                  <a:noFill/>
                </a:ln>
                <a:solidFill>
                  <a:srgbClr val="666666"/>
                </a:solidFill>
                <a:effectLst/>
                <a:uLnTx/>
                <a:uFillTx/>
                <a:latin typeface="+mn-lt"/>
                <a:ea typeface="+mn-ea"/>
                <a:cs typeface="+mn-cs"/>
              </a:rPr>
              <a:t>Compiled queries</a:t>
            </a:r>
            <a:r>
              <a:rPr kumimoji="0" lang="en-US" sz="1400" b="0" i="0" u="none" strike="noStrike" kern="1200" cap="none" spc="0" normalizeH="0" baseline="0" noProof="0" dirty="0">
                <a:ln>
                  <a:noFill/>
                </a:ln>
                <a:solidFill>
                  <a:srgbClr val="666666"/>
                </a:solidFill>
                <a:effectLst/>
                <a:uLnTx/>
                <a:uFillTx/>
                <a:latin typeface="+mn-lt"/>
                <a:ea typeface="+mn-ea"/>
                <a:cs typeface="+mn-cs"/>
              </a:rPr>
              <a:t> enable applications &amp; data analysis to work more efficiently across nodes</a:t>
            </a:r>
          </a:p>
          <a:p>
            <a:pPr marL="342900" marR="0" lvl="0" indent="-342900" algn="l" defTabSz="1088592" rtl="0" eaLnBrk="1" fontAlgn="auto" latinLnBrk="0" hangingPunct="1">
              <a:lnSpc>
                <a:spcPct val="100000"/>
              </a:lnSpc>
              <a:spcBef>
                <a:spcPts val="2399"/>
              </a:spcBef>
              <a:spcAft>
                <a:spcPts val="0"/>
              </a:spcAft>
              <a:buClr>
                <a:srgbClr val="F0AB00"/>
              </a:buClr>
              <a:buSzPct val="80000"/>
              <a:buFont typeface="Arial" panose="020B0604020202020204" pitchFamily="34" charset="0"/>
              <a:buChar char="•"/>
              <a:tabLst/>
              <a:defRPr/>
            </a:pPr>
            <a:r>
              <a:rPr kumimoji="0" lang="en-US" sz="1400" b="0" i="0" u="none" strike="noStrike" kern="1200" cap="none" spc="0" normalizeH="0" baseline="0" noProof="0" dirty="0">
                <a:ln>
                  <a:noFill/>
                </a:ln>
                <a:solidFill>
                  <a:srgbClr val="666666"/>
                </a:solidFill>
                <a:effectLst/>
                <a:uLnTx/>
                <a:uFillTx/>
                <a:latin typeface="+mn-lt"/>
                <a:ea typeface="+mn-ea"/>
                <a:cs typeface="+mn-cs"/>
              </a:rPr>
              <a:t>Extend familiar </a:t>
            </a:r>
            <a:r>
              <a:rPr kumimoji="0" lang="en-US" sz="1400" b="1" i="0" u="none" strike="noStrike" kern="1200" cap="none" spc="0" normalizeH="0" baseline="0" noProof="0" dirty="0">
                <a:ln>
                  <a:noFill/>
                </a:ln>
                <a:solidFill>
                  <a:srgbClr val="666666"/>
                </a:solidFill>
                <a:effectLst/>
                <a:uLnTx/>
                <a:uFillTx/>
                <a:latin typeface="+mn-lt"/>
                <a:ea typeface="+mn-ea"/>
                <a:cs typeface="+mn-cs"/>
              </a:rPr>
              <a:t>OLAP experience on Hadoop </a:t>
            </a:r>
            <a:r>
              <a:rPr kumimoji="0" lang="en-US" sz="1400" b="0" i="0" u="none" strike="noStrike" kern="1200" cap="none" spc="0" normalizeH="0" baseline="0" noProof="0" dirty="0">
                <a:ln>
                  <a:noFill/>
                </a:ln>
                <a:solidFill>
                  <a:srgbClr val="666666"/>
                </a:solidFill>
                <a:effectLst/>
                <a:uLnTx/>
                <a:uFillTx/>
                <a:latin typeface="+mn-lt"/>
                <a:ea typeface="+mn-ea"/>
                <a:cs typeface="+mn-cs"/>
              </a:rPr>
              <a:t>to derive business coherent insights from big data with additions such as data hierarchies in </a:t>
            </a:r>
            <a:r>
              <a:rPr kumimoji="0" lang="en-US" sz="1400" b="0" i="0" u="none" strike="noStrike" kern="1200" cap="none" spc="0" normalizeH="0" baseline="0" noProof="0" dirty="0" err="1">
                <a:ln>
                  <a:noFill/>
                </a:ln>
                <a:solidFill>
                  <a:srgbClr val="666666"/>
                </a:solidFill>
                <a:effectLst/>
                <a:uLnTx/>
                <a:uFillTx/>
                <a:latin typeface="+mn-lt"/>
                <a:ea typeface="+mn-ea"/>
                <a:cs typeface="+mn-cs"/>
              </a:rPr>
              <a:t>SparkSQL</a:t>
            </a:r>
            <a:endParaRPr kumimoji="0" lang="en-US" sz="1400" b="0" i="0" u="none" strike="noStrike" kern="1200" cap="none" spc="0" normalizeH="0" baseline="0" noProof="0" dirty="0">
              <a:ln>
                <a:noFill/>
              </a:ln>
              <a:solidFill>
                <a:srgbClr val="666666"/>
              </a:solidFill>
              <a:effectLst/>
              <a:uLnTx/>
              <a:uFillTx/>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112</a:t>
            </a:fld>
            <a:endParaRPr lang="de-DE" dirty="0"/>
          </a:p>
        </p:txBody>
      </p:sp>
    </p:spTree>
    <p:extLst>
      <p:ext uri="{BB962C8B-B14F-4D97-AF65-F5344CB8AC3E}">
        <p14:creationId xmlns:p14="http://schemas.microsoft.com/office/powerpoint/2010/main" val="19904791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lstStyle/>
          <a:p>
            <a:pPr lvl="0"/>
            <a:r>
              <a:rPr lang="en-US" dirty="0"/>
              <a:t>Data Lifecycle Directions</a:t>
            </a:r>
          </a:p>
          <a:p>
            <a:pPr lvl="1"/>
            <a:r>
              <a:rPr lang="en-US" dirty="0"/>
              <a:t>Data Aging</a:t>
            </a:r>
          </a:p>
          <a:p>
            <a:pPr lvl="2"/>
            <a:r>
              <a:rPr lang="en-US" dirty="0"/>
              <a:t>High-value </a:t>
            </a:r>
            <a:r>
              <a:rPr lang="en-US" dirty="0">
                <a:sym typeface="Wingdings" panose="05000000000000000000" pitchFamily="2" charset="2"/>
              </a:rPr>
              <a:t> low(</a:t>
            </a:r>
            <a:r>
              <a:rPr lang="en-US" dirty="0" err="1">
                <a:sym typeface="Wingdings" panose="05000000000000000000" pitchFamily="2" charset="2"/>
              </a:rPr>
              <a:t>er</a:t>
            </a:r>
            <a:r>
              <a:rPr lang="en-US" dirty="0">
                <a:sym typeface="Wingdings" panose="05000000000000000000" pitchFamily="2" charset="2"/>
              </a:rPr>
              <a:t>) value</a:t>
            </a:r>
            <a:endParaRPr lang="en-US" dirty="0"/>
          </a:p>
          <a:p>
            <a:pPr lvl="2"/>
            <a:r>
              <a:rPr lang="en-US" dirty="0"/>
              <a:t>Application data created </a:t>
            </a:r>
            <a:r>
              <a:rPr lang="en-US" dirty="0" err="1"/>
              <a:t>InMemory</a:t>
            </a:r>
            <a:endParaRPr lang="en-US" dirty="0"/>
          </a:p>
          <a:p>
            <a:pPr lvl="2"/>
            <a:r>
              <a:rPr lang="en-US" dirty="0"/>
              <a:t>Moved to other stores when data is getting (c)older</a:t>
            </a:r>
          </a:p>
          <a:p>
            <a:pPr lvl="1"/>
            <a:r>
              <a:rPr lang="en-US" dirty="0"/>
              <a:t>Data refinement</a:t>
            </a:r>
          </a:p>
          <a:p>
            <a:pPr lvl="2"/>
            <a:r>
              <a:rPr lang="en-US" dirty="0"/>
              <a:t>Raw data </a:t>
            </a:r>
            <a:r>
              <a:rPr lang="en-US" dirty="0">
                <a:sym typeface="Wingdings" panose="05000000000000000000" pitchFamily="2" charset="2"/>
              </a:rPr>
              <a:t> High(</a:t>
            </a:r>
            <a:r>
              <a:rPr lang="en-US" dirty="0" err="1">
                <a:sym typeface="Wingdings" panose="05000000000000000000" pitchFamily="2" charset="2"/>
              </a:rPr>
              <a:t>er</a:t>
            </a:r>
            <a:r>
              <a:rPr lang="en-US" dirty="0">
                <a:sym typeface="Wingdings" panose="05000000000000000000" pitchFamily="2" charset="2"/>
              </a:rPr>
              <a:t>) value</a:t>
            </a:r>
          </a:p>
          <a:p>
            <a:pPr lvl="2"/>
            <a:r>
              <a:rPr lang="en-US" dirty="0">
                <a:sym typeface="Wingdings" panose="05000000000000000000" pitchFamily="2" charset="2"/>
              </a:rPr>
              <a:t>Raw data created e.g. sensors</a:t>
            </a:r>
          </a:p>
          <a:p>
            <a:pPr lvl="2"/>
            <a:r>
              <a:rPr lang="en-US" dirty="0">
                <a:sym typeface="Wingdings" panose="05000000000000000000" pitchFamily="2" charset="2"/>
              </a:rPr>
              <a:t>Primary: Storage cluster</a:t>
            </a:r>
          </a:p>
          <a:p>
            <a:pPr lvl="2"/>
            <a:r>
              <a:rPr lang="en-US" dirty="0">
                <a:sym typeface="Wingdings" panose="05000000000000000000" pitchFamily="2" charset="2"/>
              </a:rPr>
              <a:t>Preprocess data: pre-</a:t>
            </a:r>
            <a:r>
              <a:rPr lang="en-US" dirty="0" err="1">
                <a:sym typeface="Wingdings" panose="05000000000000000000" pitchFamily="2" charset="2"/>
              </a:rPr>
              <a:t>aggreagation</a:t>
            </a:r>
            <a:r>
              <a:rPr lang="en-US" dirty="0">
                <a:sym typeface="Wingdings" panose="05000000000000000000" pitchFamily="2" charset="2"/>
              </a:rPr>
              <a:t> and enrichment</a:t>
            </a:r>
          </a:p>
          <a:p>
            <a:pPr lvl="2"/>
            <a:r>
              <a:rPr lang="en-US" dirty="0">
                <a:sym typeface="Wingdings" panose="05000000000000000000" pitchFamily="2" charset="2"/>
              </a:rPr>
              <a:t>Move to HANA for application access</a:t>
            </a:r>
            <a:endParaRPr lang="en-US" dirty="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113</a:t>
            </a:fld>
            <a:endParaRPr lang="de-DE" dirty="0"/>
          </a:p>
        </p:txBody>
      </p:sp>
    </p:spTree>
    <p:extLst>
      <p:ext uri="{BB962C8B-B14F-4D97-AF65-F5344CB8AC3E}">
        <p14:creationId xmlns:p14="http://schemas.microsoft.com/office/powerpoint/2010/main" val="14815378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61988"/>
            <a:ext cx="4667250" cy="35004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74ADC2B-B19A-47E1-9DE7-906A38E97012}" type="slidenum">
              <a:rPr lang="en-US" smtClean="0"/>
              <a:pPr>
                <a:defRPr/>
              </a:pPr>
              <a:t>114</a:t>
            </a:fld>
            <a:endParaRPr lang="en-US"/>
          </a:p>
        </p:txBody>
      </p:sp>
    </p:spTree>
    <p:extLst>
      <p:ext uri="{BB962C8B-B14F-4D97-AF65-F5344CB8AC3E}">
        <p14:creationId xmlns:p14="http://schemas.microsoft.com/office/powerpoint/2010/main" val="26060682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1588" y="661988"/>
            <a:ext cx="4286250" cy="3214687"/>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116</a:t>
            </a:fld>
            <a:endParaRPr lang="de-DE" dirty="0"/>
          </a:p>
        </p:txBody>
      </p:sp>
    </p:spTree>
    <p:extLst>
      <p:ext uri="{BB962C8B-B14F-4D97-AF65-F5344CB8AC3E}">
        <p14:creationId xmlns:p14="http://schemas.microsoft.com/office/powerpoint/2010/main" val="29477643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r>
              <a:rPr lang="en-US" dirty="0"/>
              <a:t>This slide shows that extended tables are</a:t>
            </a:r>
            <a:r>
              <a:rPr lang="en-US" baseline="0" dirty="0"/>
              <a:t> conceptually not different from classical HANA tables: their definition is maintained in SAP HANA’s catalog. And the data resides in the corresponding store.</a:t>
            </a:r>
          </a:p>
          <a:p>
            <a:endParaRPr lang="en-US" baseline="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117</a:t>
            </a:fld>
            <a:endParaRPr lang="de-DE" dirty="0"/>
          </a:p>
        </p:txBody>
      </p:sp>
    </p:spTree>
    <p:extLst>
      <p:ext uri="{BB962C8B-B14F-4D97-AF65-F5344CB8AC3E}">
        <p14:creationId xmlns:p14="http://schemas.microsoft.com/office/powerpoint/2010/main" val="6223160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118</a:t>
            </a:fld>
            <a:endParaRPr lang="de-DE" dirty="0"/>
          </a:p>
        </p:txBody>
      </p:sp>
    </p:spTree>
    <p:extLst>
      <p:ext uri="{BB962C8B-B14F-4D97-AF65-F5344CB8AC3E}">
        <p14:creationId xmlns:p14="http://schemas.microsoft.com/office/powerpoint/2010/main" val="37345513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xfrm>
            <a:off x="752475" y="392113"/>
            <a:ext cx="5360988" cy="4021137"/>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85750" indent="-285750">
              <a:buFontTx/>
              <a:buChar char="-"/>
            </a:pPr>
            <a:endParaRPr lang="en-US">
              <a:latin typeface="Arial" charset="0"/>
            </a:endParaRPr>
          </a:p>
        </p:txBody>
      </p:sp>
      <p:sp>
        <p:nvSpPr>
          <p:cNvPr id="4096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475F5B29-FBB0-9C41-89F2-0CF68BCCD1A0}" type="slidenum">
              <a:rPr lang="de-DE"/>
              <a:pPr/>
              <a:t>119</a:t>
            </a:fld>
            <a:endParaRPr lang="de-DE"/>
          </a:p>
        </p:txBody>
      </p:sp>
    </p:spTree>
    <p:extLst>
      <p:ext uri="{BB962C8B-B14F-4D97-AF65-F5344CB8AC3E}">
        <p14:creationId xmlns:p14="http://schemas.microsoft.com/office/powerpoint/2010/main" val="37312831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59125" y="492125"/>
            <a:ext cx="3470275" cy="2601913"/>
          </a:xfrm>
        </p:spPr>
      </p:sp>
      <p:sp>
        <p:nvSpPr>
          <p:cNvPr id="3" name="Notes Placeholder 2"/>
          <p:cNvSpPr>
            <a:spLocks noGrp="1"/>
          </p:cNvSpPr>
          <p:nvPr>
            <p:ph type="body" idx="1"/>
          </p:nvPr>
        </p:nvSpPr>
        <p:spPr>
          <a:xfrm>
            <a:off x="1535994" y="3286109"/>
            <a:ext cx="6761120" cy="2928460"/>
          </a:xfrm>
        </p:spPr>
        <p:txBody>
          <a:bodyPr>
            <a:noAutofit/>
          </a:bodyPr>
          <a:lstStyle/>
          <a:p>
            <a:pPr marL="0" indent="0">
              <a:spcBef>
                <a:spcPct val="50000"/>
              </a:spcBef>
              <a:buClr>
                <a:srgbClr val="F0AB00"/>
              </a:buClr>
              <a:buSzPct val="80000"/>
              <a:buFont typeface="Arial" pitchFamily="34" charset="0"/>
              <a:buNone/>
            </a:pPr>
            <a:r>
              <a:rPr lang="en-US" sz="1100" b="1" kern="0" dirty="0">
                <a:ea typeface="Arial Unicode MS" pitchFamily="34" charset="-128"/>
                <a:cs typeface="Arial Unicode MS" pitchFamily="34" charset="-128"/>
              </a:rPr>
              <a:t>SAP HANA </a:t>
            </a:r>
            <a:r>
              <a:rPr lang="en-US" sz="1100" kern="0" dirty="0">
                <a:ea typeface="Arial Unicode MS" pitchFamily="34" charset="-128"/>
                <a:cs typeface="Arial Unicode MS" pitchFamily="34" charset="-128"/>
              </a:rPr>
              <a:t>is </a:t>
            </a:r>
            <a:r>
              <a:rPr lang="en-US" sz="1100" u="sng" kern="0" dirty="0">
                <a:ea typeface="Arial Unicode MS" pitchFamily="34" charset="-128"/>
                <a:cs typeface="Arial Unicode MS" pitchFamily="34" charset="-128"/>
              </a:rPr>
              <a:t>the</a:t>
            </a:r>
            <a:r>
              <a:rPr lang="en-US" sz="1100" kern="0" dirty="0">
                <a:ea typeface="Arial Unicode MS" pitchFamily="34" charset="-128"/>
                <a:cs typeface="Arial Unicode MS" pitchFamily="34" charset="-128"/>
              </a:rPr>
              <a:t> In-memory platform structured by Services: Synchronization (replication, ETL,</a:t>
            </a:r>
            <a:r>
              <a:rPr lang="en-US" sz="1100" kern="0" baseline="0" dirty="0">
                <a:ea typeface="Arial Unicode MS" pitchFamily="34" charset="-128"/>
                <a:cs typeface="Arial Unicode MS" pitchFamily="34" charset="-128"/>
              </a:rPr>
              <a:t> Connectors), Database (OLTP, OLAP, text search, virtual data models with HANA Live), Application (Rules, Business Function Libraries, Planning and Calculation) incl. b</a:t>
            </a:r>
            <a:r>
              <a:rPr lang="en-US" sz="1100" kern="0" dirty="0">
                <a:ea typeface="Arial Unicode MS" pitchFamily="34" charset="-128"/>
                <a:cs typeface="Arial Unicode MS" pitchFamily="34" charset="-128"/>
              </a:rPr>
              <a:t>uilt-in predictive, text, and spatial algorithms, and real-time analytics. </a:t>
            </a:r>
          </a:p>
          <a:p>
            <a:pPr marL="0" indent="0">
              <a:spcBef>
                <a:spcPct val="50000"/>
              </a:spcBef>
              <a:buClr>
                <a:srgbClr val="F0AB00"/>
              </a:buClr>
              <a:buSzPct val="80000"/>
              <a:buFont typeface="Arial" pitchFamily="34" charset="0"/>
              <a:buNone/>
            </a:pPr>
            <a:endParaRPr lang="en-US" sz="1100" kern="0" dirty="0">
              <a:ea typeface="Arial Unicode MS" pitchFamily="34" charset="-128"/>
              <a:cs typeface="Arial Unicode MS"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a:t>SAP IQ </a:t>
            </a:r>
            <a:r>
              <a:rPr lang="en-US" sz="1100" dirty="0"/>
              <a:t>is a high performance analytics engine that can execute fast queries against large volumes of near real-time data.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indent="0" algn="l" defTabSz="914400" rtl="0" eaLnBrk="1" fontAlgn="auto" latinLnBrk="0" hangingPunct="1">
              <a:lnSpc>
                <a:spcPct val="100000"/>
              </a:lnSpc>
              <a:spcBef>
                <a:spcPct val="50000"/>
              </a:spcBef>
              <a:spcAft>
                <a:spcPts val="0"/>
              </a:spcAft>
              <a:buClr>
                <a:srgbClr val="F0AB00"/>
              </a:buClr>
              <a:buSzPct val="80000"/>
              <a:buFont typeface="Arial" pitchFamily="34" charset="0"/>
              <a:buNone/>
              <a:tabLst/>
              <a:defRPr/>
            </a:pPr>
            <a:r>
              <a:rPr lang="en-US" sz="1100" b="1" kern="0" dirty="0">
                <a:ea typeface="Arial Unicode MS" pitchFamily="34" charset="-128"/>
                <a:cs typeface="Arial Unicode MS" pitchFamily="34" charset="-128"/>
              </a:rPr>
              <a:t>HADOOP</a:t>
            </a:r>
            <a:r>
              <a:rPr lang="en-US" sz="1100" kern="0" dirty="0">
                <a:ea typeface="Arial Unicode MS" pitchFamily="34" charset="-128"/>
                <a:cs typeface="Arial Unicode MS" pitchFamily="34" charset="-128"/>
              </a:rPr>
              <a:t> is distributed disk platform as non-relational data store to store infinite amounts of unstructured data.</a:t>
            </a:r>
            <a:r>
              <a:rPr lang="en-US" sz="1100" kern="0" baseline="0" dirty="0">
                <a:ea typeface="Arial Unicode MS" pitchFamily="34" charset="-128"/>
                <a:cs typeface="Arial Unicode MS" pitchFamily="34" charset="-128"/>
              </a:rPr>
              <a:t> It </a:t>
            </a:r>
            <a:r>
              <a:rPr lang="en-US" sz="1100" dirty="0"/>
              <a:t>offers a solution for scalable, fault-tolerant data storage and a low-level distributed data processing platform on top of commodity hardware.  </a:t>
            </a:r>
          </a:p>
          <a:p>
            <a:pPr marL="0" indent="0">
              <a:buFont typeface="Arial" pitchFamily="34" charset="0"/>
              <a:buNone/>
            </a:pPr>
            <a:endParaRPr lang="en-US" sz="1100" b="0" i="0" u="none" strike="noStrike" kern="1200" baseline="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100" kern="1200" dirty="0">
                <a:solidFill>
                  <a:schemeClr val="tx1"/>
                </a:solidFill>
                <a:effectLst/>
              </a:rPr>
              <a:t>While Hadoop is challenged by compatibility and integration of legacy systems, SAP also provides customers with an alternative option for developing, managing and invoking Hadoop functionality through the familiar interface of SAP HANA Smart Data Access (SDA), and new Hadoop integration features. </a:t>
            </a:r>
            <a:endParaRPr lang="zh-CN" altLang="en-US" sz="1100" kern="1200" dirty="0">
              <a:solidFill>
                <a:schemeClr val="tx1"/>
              </a:solidFill>
              <a:effectLst/>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1100" kern="1200" dirty="0">
              <a:solidFill>
                <a:schemeClr val="tx1"/>
              </a:solidFill>
              <a:effectLst/>
            </a:endParaRPr>
          </a:p>
          <a:p>
            <a:r>
              <a:rPr lang="zh-CN" altLang="en-US" sz="1200" kern="1200" dirty="0">
                <a:solidFill>
                  <a:schemeClr val="tx1"/>
                </a:solidFill>
                <a:latin typeface="+mn-lt"/>
                <a:ea typeface="+mn-ea"/>
                <a:cs typeface="+mn-cs"/>
              </a:rPr>
              <a:t>更好的业务一致性</a:t>
            </a:r>
          </a:p>
          <a:p>
            <a:r>
              <a:rPr lang="zh-CN" altLang="en-US" sz="1200" kern="1200" dirty="0">
                <a:solidFill>
                  <a:schemeClr val="tx1"/>
                </a:solidFill>
                <a:latin typeface="+mn-lt"/>
                <a:ea typeface="+mn-ea"/>
                <a:cs typeface="+mn-cs"/>
              </a:rPr>
              <a:t>	</a:t>
            </a:r>
            <a:r>
              <a:rPr lang="en-US" altLang="zh-CN" sz="1200" kern="1200" dirty="0">
                <a:solidFill>
                  <a:schemeClr val="tx1"/>
                </a:solidFill>
                <a:latin typeface="+mn-lt"/>
                <a:ea typeface="+mn-ea"/>
                <a:cs typeface="+mn-cs"/>
              </a:rPr>
              <a:t>HANA</a:t>
            </a:r>
            <a:r>
              <a:rPr lang="zh-CN" altLang="en-US" sz="1200" kern="1200" dirty="0">
                <a:solidFill>
                  <a:schemeClr val="tx1"/>
                </a:solidFill>
                <a:latin typeface="+mn-lt"/>
                <a:ea typeface="+mn-ea"/>
                <a:cs typeface="+mn-cs"/>
              </a:rPr>
              <a:t>存储企业运营实时数据</a:t>
            </a:r>
            <a:r>
              <a:rPr lang="en-US" altLang="zh-CN" sz="1200" kern="1200" dirty="0">
                <a:solidFill>
                  <a:schemeClr val="tx1"/>
                </a:solidFill>
                <a:latin typeface="+mn-lt"/>
                <a:ea typeface="+mn-ea"/>
                <a:cs typeface="+mn-cs"/>
              </a:rPr>
              <a:t>, HD</a:t>
            </a:r>
            <a:r>
              <a:rPr lang="zh-CN" altLang="en-US" sz="1200" kern="1200" dirty="0">
                <a:solidFill>
                  <a:schemeClr val="tx1"/>
                </a:solidFill>
                <a:latin typeface="+mn-lt"/>
                <a:ea typeface="+mn-ea"/>
                <a:cs typeface="+mn-cs"/>
              </a:rPr>
              <a:t>存储外部数据</a:t>
            </a:r>
            <a:r>
              <a:rPr lang="en-US" altLang="zh-CN" sz="1200" kern="1200" dirty="0">
                <a:solidFill>
                  <a:schemeClr val="tx1"/>
                </a:solidFill>
                <a:latin typeface="+mn-lt"/>
                <a:ea typeface="+mn-ea"/>
                <a:cs typeface="+mn-cs"/>
              </a:rPr>
              <a:t>, </a:t>
            </a:r>
            <a:r>
              <a:rPr lang="zh-CN" altLang="en-US" sz="1200" kern="1200" dirty="0">
                <a:solidFill>
                  <a:schemeClr val="tx1"/>
                </a:solidFill>
                <a:latin typeface="+mn-lt"/>
                <a:ea typeface="+mn-ea"/>
                <a:cs typeface="+mn-cs"/>
              </a:rPr>
              <a:t>二者协同工作</a:t>
            </a:r>
          </a:p>
          <a:p>
            <a:r>
              <a:rPr lang="zh-CN" altLang="en-US" sz="1200" kern="1200" dirty="0">
                <a:solidFill>
                  <a:schemeClr val="tx1"/>
                </a:solidFill>
                <a:latin typeface="+mn-lt"/>
                <a:ea typeface="+mn-ea"/>
                <a:cs typeface="+mn-cs"/>
              </a:rPr>
              <a:t>更合理的数据分布架构</a:t>
            </a:r>
          </a:p>
          <a:p>
            <a:r>
              <a:rPr lang="zh-CN" altLang="en-US" sz="1200" kern="1200" dirty="0">
                <a:solidFill>
                  <a:schemeClr val="tx1"/>
                </a:solidFill>
                <a:latin typeface="+mn-lt"/>
                <a:ea typeface="+mn-ea"/>
                <a:cs typeface="+mn-cs"/>
              </a:rPr>
              <a:t>	冷</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热</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温分层</a:t>
            </a:r>
          </a:p>
          <a:p>
            <a:r>
              <a:rPr lang="zh-CN" altLang="en-US" sz="1200" kern="1200" dirty="0">
                <a:solidFill>
                  <a:schemeClr val="tx1"/>
                </a:solidFill>
                <a:latin typeface="+mn-lt"/>
                <a:ea typeface="+mn-ea"/>
                <a:cs typeface="+mn-cs"/>
              </a:rPr>
              <a:t>更低的运维成本</a:t>
            </a:r>
            <a:r>
              <a:rPr lang="en-US" altLang="zh-CN" sz="1200" kern="1200" dirty="0">
                <a:solidFill>
                  <a:schemeClr val="tx1"/>
                </a:solidFill>
                <a:latin typeface="+mn-lt"/>
                <a:ea typeface="+mn-ea"/>
                <a:cs typeface="+mn-cs"/>
              </a:rPr>
              <a:t>,</a:t>
            </a:r>
          </a:p>
          <a:p>
            <a:r>
              <a:rPr lang="zh-CN" altLang="en-US" sz="1200" kern="1200" dirty="0">
                <a:solidFill>
                  <a:schemeClr val="tx1"/>
                </a:solidFill>
                <a:latin typeface="+mn-lt"/>
                <a:ea typeface="+mn-ea"/>
                <a:cs typeface="+mn-cs"/>
              </a:rPr>
              <a:t>	</a:t>
            </a:r>
            <a:r>
              <a:rPr lang="en-US" altLang="zh-CN" sz="1200" kern="1200" dirty="0">
                <a:solidFill>
                  <a:schemeClr val="tx1"/>
                </a:solidFill>
                <a:latin typeface="+mn-lt"/>
                <a:ea typeface="+mn-ea"/>
                <a:cs typeface="+mn-cs"/>
              </a:rPr>
              <a:t>Hadoop</a:t>
            </a:r>
            <a:r>
              <a:rPr lang="zh-CN" altLang="en-US" sz="1200" kern="1200" dirty="0">
                <a:solidFill>
                  <a:schemeClr val="tx1"/>
                </a:solidFill>
                <a:latin typeface="+mn-lt"/>
                <a:ea typeface="+mn-ea"/>
                <a:cs typeface="+mn-cs"/>
              </a:rPr>
              <a:t>需要专业的团队来运维</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一般企业不具备这样的能力</a:t>
            </a:r>
          </a:p>
          <a:p>
            <a:r>
              <a:rPr lang="zh-CN" altLang="en-US" sz="1200" kern="1200" dirty="0">
                <a:solidFill>
                  <a:schemeClr val="tx1"/>
                </a:solidFill>
                <a:latin typeface="+mn-lt"/>
                <a:ea typeface="+mn-ea"/>
                <a:cs typeface="+mn-cs"/>
              </a:rPr>
              <a:t>更高的效率</a:t>
            </a:r>
          </a:p>
          <a:p>
            <a:r>
              <a:rPr lang="zh-CN" altLang="en-US" sz="1200" kern="1200" dirty="0">
                <a:solidFill>
                  <a:schemeClr val="tx1"/>
                </a:solidFill>
                <a:latin typeface="+mn-lt"/>
                <a:ea typeface="+mn-ea"/>
                <a:cs typeface="+mn-cs"/>
              </a:rPr>
              <a:t>	</a:t>
            </a:r>
            <a:r>
              <a:rPr lang="en-US" altLang="zh-CN" sz="1200" kern="1200" dirty="0">
                <a:solidFill>
                  <a:schemeClr val="tx1"/>
                </a:solidFill>
                <a:latin typeface="+mn-lt"/>
                <a:ea typeface="+mn-ea"/>
                <a:cs typeface="+mn-cs"/>
              </a:rPr>
              <a:t>HANA</a:t>
            </a:r>
            <a:r>
              <a:rPr lang="zh-CN" altLang="en-US" sz="1200" kern="1200" dirty="0">
                <a:solidFill>
                  <a:schemeClr val="tx1"/>
                </a:solidFill>
                <a:latin typeface="+mn-lt"/>
                <a:ea typeface="+mn-ea"/>
                <a:cs typeface="+mn-cs"/>
              </a:rPr>
              <a:t>采用存内存技术</a:t>
            </a:r>
            <a:r>
              <a:rPr lang="en-US" altLang="zh-CN" sz="1200" kern="1200" dirty="0">
                <a:solidFill>
                  <a:schemeClr val="tx1"/>
                </a:solidFill>
                <a:latin typeface="+mn-lt"/>
                <a:ea typeface="+mn-ea"/>
                <a:cs typeface="+mn-cs"/>
              </a:rPr>
              <a:t>, </a:t>
            </a:r>
            <a:r>
              <a:rPr lang="zh-CN" altLang="en-US" sz="1200" kern="1200" dirty="0">
                <a:solidFill>
                  <a:schemeClr val="tx1"/>
                </a:solidFill>
                <a:latin typeface="+mn-lt"/>
                <a:ea typeface="+mn-ea"/>
                <a:cs typeface="+mn-cs"/>
              </a:rPr>
              <a:t>效率明显优于</a:t>
            </a:r>
            <a:r>
              <a:rPr lang="en-US" altLang="zh-CN" sz="1200" kern="1200" dirty="0">
                <a:solidFill>
                  <a:schemeClr val="tx1"/>
                </a:solidFill>
                <a:latin typeface="+mn-lt"/>
                <a:ea typeface="+mn-ea"/>
                <a:cs typeface="+mn-cs"/>
              </a:rPr>
              <a:t>Spark</a:t>
            </a:r>
            <a:r>
              <a:rPr lang="zh-CN" altLang="en-US" sz="1200" kern="1200" dirty="0">
                <a:solidFill>
                  <a:schemeClr val="tx1"/>
                </a:solidFill>
                <a:latin typeface="+mn-lt"/>
                <a:ea typeface="+mn-ea"/>
                <a:cs typeface="+mn-cs"/>
              </a:rPr>
              <a:t>和</a:t>
            </a:r>
            <a:r>
              <a:rPr lang="en-US" altLang="zh-CN" sz="1200" kern="1200" dirty="0">
                <a:solidFill>
                  <a:schemeClr val="tx1"/>
                </a:solidFill>
                <a:latin typeface="+mn-lt"/>
                <a:ea typeface="+mn-ea"/>
                <a:cs typeface="+mn-cs"/>
              </a:rPr>
              <a:t>HD</a:t>
            </a:r>
            <a:endParaRPr lang="en-US" sz="1100" dirty="0"/>
          </a:p>
        </p:txBody>
      </p:sp>
      <p:sp>
        <p:nvSpPr>
          <p:cNvPr id="4" name="Slide Number Placeholder 3"/>
          <p:cNvSpPr>
            <a:spLocks noGrp="1"/>
          </p:cNvSpPr>
          <p:nvPr>
            <p:ph type="sldNum" sz="quarter" idx="10"/>
          </p:nvPr>
        </p:nvSpPr>
        <p:spPr/>
        <p:txBody>
          <a:bodyPr/>
          <a:lstStyle/>
          <a:p>
            <a:pPr>
              <a:defRPr/>
            </a:pPr>
            <a:fld id="{8B282B11-0B2D-48C0-9306-BCC0E04770B2}" type="slidenum">
              <a:rPr lang="en-US" smtClean="0"/>
              <a:pPr>
                <a:defRPr/>
              </a:pPr>
              <a:t>121</a:t>
            </a:fld>
            <a:endParaRPr lang="en-US" dirty="0"/>
          </a:p>
        </p:txBody>
      </p:sp>
    </p:spTree>
    <p:extLst>
      <p:ext uri="{BB962C8B-B14F-4D97-AF65-F5344CB8AC3E}">
        <p14:creationId xmlns:p14="http://schemas.microsoft.com/office/powerpoint/2010/main" val="2945232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normAutofit/>
          </a:bodyPr>
          <a:lstStyle/>
          <a:p>
            <a:r>
              <a:rPr lang="en-US" altLang="zh-CN" dirty="0"/>
              <a:t>First, these systems </a:t>
            </a:r>
            <a:r>
              <a:rPr lang="en-US" altLang="zh-CN" dirty="0" err="1"/>
              <a:t>utilise</a:t>
            </a:r>
            <a:r>
              <a:rPr lang="en-US" altLang="zh-CN" dirty="0"/>
              <a:t> hardware systems that require</a:t>
            </a:r>
          </a:p>
          <a:p>
            <a:r>
              <a:rPr lang="en-US" altLang="zh-CN" dirty="0"/>
              <a:t>far less power (as low as 1% of the power of an equivalent disk-0based system) and</a:t>
            </a:r>
          </a:p>
          <a:p>
            <a:r>
              <a:rPr lang="en-US" altLang="zh-CN" dirty="0"/>
              <a:t>cooling, leading to huge cost savings…</a:t>
            </a:r>
            <a:endParaRPr lang="zh-CN" alt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28733205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smtClean="0">
                <a:solidFill>
                  <a:prstClr val="black"/>
                </a:solidFill>
                <a:latin typeface="Arial" charset="0"/>
              </a:rPr>
              <a:pPr fontAlgn="base">
                <a:spcBef>
                  <a:spcPct val="0"/>
                </a:spcBef>
                <a:spcAft>
                  <a:spcPct val="0"/>
                </a:spcAft>
              </a:pPr>
              <a:t>124</a:t>
            </a:fld>
            <a:endParaRPr>
              <a:solidFill>
                <a:prstClr val="black"/>
              </a:solidFill>
              <a:latin typeface="Arial" charset="0"/>
            </a:endParaRPr>
          </a:p>
        </p:txBody>
      </p:sp>
      <p:sp>
        <p:nvSpPr>
          <p:cNvPr id="26627" name="Slide Image Placeholder 8"/>
          <p:cNvSpPr>
            <a:spLocks noGrp="1" noRot="1" noChangeAspect="1" noTextEdit="1"/>
          </p:cNvSpPr>
          <p:nvPr>
            <p:ph type="sldImg"/>
          </p:nvPr>
        </p:nvSpPr>
        <p:spPr bwMode="auto">
          <a:xfrm>
            <a:off x="3482975" y="454025"/>
            <a:ext cx="2952750" cy="2214563"/>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dirty="0"/>
          </a:p>
        </p:txBody>
      </p:sp>
    </p:spTree>
    <p:extLst>
      <p:ext uri="{BB962C8B-B14F-4D97-AF65-F5344CB8AC3E}">
        <p14:creationId xmlns:p14="http://schemas.microsoft.com/office/powerpoint/2010/main" val="24484992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lstStyle/>
          <a:p>
            <a:pPr marL="0" marR="0" indent="0" algn="l" defTabSz="1088776" rtl="0" eaLnBrk="1" fontAlgn="auto" latinLnBrk="0" hangingPunct="1">
              <a:lnSpc>
                <a:spcPct val="100000"/>
              </a:lnSpc>
              <a:spcBef>
                <a:spcPts val="0"/>
              </a:spcBef>
              <a:spcAft>
                <a:spcPts val="0"/>
              </a:spcAft>
              <a:buClrTx/>
              <a:buSzTx/>
              <a:buFontTx/>
              <a:buNone/>
              <a:tabLst/>
              <a:defRPr/>
            </a:pPr>
            <a:r>
              <a:rPr lang="en-US" dirty="0"/>
              <a:t>[PRODUCT MANAGEMENT]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126</a:t>
            </a:fld>
            <a:endParaRPr lang="de-DE" dirty="0"/>
          </a:p>
        </p:txBody>
      </p:sp>
    </p:spTree>
    <p:extLst>
      <p:ext uri="{BB962C8B-B14F-4D97-AF65-F5344CB8AC3E}">
        <p14:creationId xmlns:p14="http://schemas.microsoft.com/office/powerpoint/2010/main" val="4626599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solidFill>
                  <a:srgbClr val="000000"/>
                </a:solidFill>
              </a:rPr>
              <a:pPr/>
              <a:t>127</a:t>
            </a:fld>
            <a:endParaRPr lang="en-US" dirty="0">
              <a:solidFill>
                <a:srgbClr val="000000"/>
              </a:solidFill>
            </a:endParaRPr>
          </a:p>
        </p:txBody>
      </p:sp>
      <p:sp>
        <p:nvSpPr>
          <p:cNvPr id="3" name="Slide Image Placeholder 2"/>
          <p:cNvSpPr>
            <a:spLocks noGrp="1" noRot="1" noChangeAspect="1"/>
          </p:cNvSpPr>
          <p:nvPr>
            <p:ph type="sldImg"/>
          </p:nvPr>
        </p:nvSpPr>
        <p:spPr>
          <a:xfrm>
            <a:off x="752475" y="392113"/>
            <a:ext cx="5360988" cy="4021137"/>
          </a:xfrm>
        </p:spPr>
      </p:sp>
      <p:sp>
        <p:nvSpPr>
          <p:cNvPr id="5" name="Notes Placeholder 4"/>
          <p:cNvSpPr>
            <a:spLocks noGrp="1"/>
          </p:cNvSpPr>
          <p:nvPr>
            <p:ph type="body" idx="1"/>
          </p:nvPr>
        </p:nvSpPr>
        <p:spPr/>
        <p:txBody>
          <a:bodyPr/>
          <a:lstStyle/>
          <a:p>
            <a:r>
              <a:rPr lang="en-US" dirty="0"/>
              <a:t>No Hypervisor</a:t>
            </a:r>
            <a:r>
              <a:rPr lang="en-US" baseline="0" dirty="0"/>
              <a:t> for MCOS. With an MCOS scenario the green box will vanish and there would only be one OS box!</a:t>
            </a:r>
            <a:endParaRPr lang="en-US" dirty="0"/>
          </a:p>
        </p:txBody>
      </p:sp>
    </p:spTree>
    <p:extLst>
      <p:ext uri="{BB962C8B-B14F-4D97-AF65-F5344CB8AC3E}">
        <p14:creationId xmlns:p14="http://schemas.microsoft.com/office/powerpoint/2010/main" val="22415488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1088776" rtl="0" eaLnBrk="1" fontAlgn="auto" latinLnBrk="0" hangingPunct="1">
              <a:lnSpc>
                <a:spcPct val="100000"/>
              </a:lnSpc>
              <a:spcBef>
                <a:spcPts val="0"/>
              </a:spcBef>
              <a:spcAft>
                <a:spcPts val="0"/>
              </a:spcAft>
              <a:buClrTx/>
              <a:buSzTx/>
              <a:buFontTx/>
              <a:buNone/>
              <a:tabLst/>
              <a:defRPr/>
            </a:pPr>
            <a:r>
              <a:rPr lang="en-US" baseline="0" noProof="0" dirty="0"/>
              <a:t>One of the standby system databases jumps in immediately if the master system database fails. Databases can be distributed freely on the hosts. The picture contains also a standby host for ‚host </a:t>
            </a:r>
            <a:r>
              <a:rPr lang="en-US" baseline="0" noProof="0" dirty="0" err="1"/>
              <a:t>autofailover</a:t>
            </a:r>
            <a:r>
              <a:rPr lang="en-US" baseline="0" noProof="0" dirty="0"/>
              <a:t>‘ scenario.</a:t>
            </a:r>
          </a:p>
          <a:p>
            <a:pPr marL="0" marR="0" indent="0" algn="l" defTabSz="1088776" rtl="0" eaLnBrk="1" fontAlgn="auto" latinLnBrk="0" hangingPunct="1">
              <a:lnSpc>
                <a:spcPct val="100000"/>
              </a:lnSpc>
              <a:spcBef>
                <a:spcPts val="0"/>
              </a:spcBef>
              <a:spcAft>
                <a:spcPts val="0"/>
              </a:spcAft>
              <a:buClrTx/>
              <a:buSzTx/>
              <a:buFontTx/>
              <a:buNone/>
              <a:tabLst/>
              <a:defRPr/>
            </a:pPr>
            <a:endParaRPr lang="en-US" baseline="0" noProof="0" dirty="0"/>
          </a:p>
          <a:p>
            <a:pPr marL="0" marR="0" indent="0" algn="l" defTabSz="1088776" rtl="0" eaLnBrk="1" fontAlgn="auto" latinLnBrk="0" hangingPunct="1">
              <a:lnSpc>
                <a:spcPct val="100000"/>
              </a:lnSpc>
              <a:spcBef>
                <a:spcPts val="0"/>
              </a:spcBef>
              <a:spcAft>
                <a:spcPts val="0"/>
              </a:spcAft>
              <a:buClrTx/>
              <a:buSzTx/>
              <a:buFontTx/>
              <a:buNone/>
              <a:tabLst/>
              <a:defRPr/>
            </a:pPr>
            <a:r>
              <a:rPr lang="en-US" baseline="0" noProof="0" dirty="0"/>
              <a:t>In case of a failure of </a:t>
            </a:r>
          </a:p>
          <a:p>
            <a:pPr marL="0" marR="0" indent="0" algn="l" defTabSz="1088776" rtl="0" eaLnBrk="1" fontAlgn="auto" latinLnBrk="0" hangingPunct="1">
              <a:lnSpc>
                <a:spcPct val="100000"/>
              </a:lnSpc>
              <a:spcBef>
                <a:spcPts val="0"/>
              </a:spcBef>
              <a:spcAft>
                <a:spcPts val="0"/>
              </a:spcAft>
              <a:buClrTx/>
              <a:buSzTx/>
              <a:buFontTx/>
              <a:buNone/>
              <a:tabLst/>
              <a:defRPr/>
            </a:pPr>
            <a:endParaRPr lang="en-US" baseline="0" noProof="0" dirty="0"/>
          </a:p>
          <a:p>
            <a:pPr marL="0" marR="0" indent="0" algn="l" defTabSz="1088776" rtl="0" eaLnBrk="1" fontAlgn="auto" latinLnBrk="0" hangingPunct="1">
              <a:lnSpc>
                <a:spcPct val="100000"/>
              </a:lnSpc>
              <a:spcBef>
                <a:spcPts val="0"/>
              </a:spcBef>
              <a:spcAft>
                <a:spcPts val="0"/>
              </a:spcAft>
              <a:buClrTx/>
              <a:buSzTx/>
              <a:buFontTx/>
              <a:buNone/>
              <a:tabLst/>
              <a:defRPr/>
            </a:pPr>
            <a:r>
              <a:rPr lang="en-US" baseline="0" noProof="0" dirty="0"/>
              <a:t>Host 1: 	Host 4 will take over all database and the system database. Host 2 and Host 3 remain unchanged. </a:t>
            </a:r>
          </a:p>
          <a:p>
            <a:pPr marL="0" marR="0" indent="0" algn="l" defTabSz="1088776" rtl="0" eaLnBrk="1" fontAlgn="auto" latinLnBrk="0" hangingPunct="1">
              <a:lnSpc>
                <a:spcPct val="100000"/>
              </a:lnSpc>
              <a:spcBef>
                <a:spcPts val="0"/>
              </a:spcBef>
              <a:spcAft>
                <a:spcPts val="0"/>
              </a:spcAft>
              <a:buClrTx/>
              <a:buSzTx/>
              <a:buFontTx/>
              <a:buNone/>
              <a:tabLst/>
              <a:defRPr/>
            </a:pPr>
            <a:r>
              <a:rPr lang="en-US" baseline="0" noProof="0" dirty="0"/>
              <a:t>Host 2 or 3:	Host 4 will take over all database and the system database (remaining standby) </a:t>
            </a:r>
          </a:p>
          <a:p>
            <a:pPr marL="0" marR="0" indent="0" algn="l" defTabSz="1088776" rtl="0" eaLnBrk="1" fontAlgn="auto" latinLnBrk="0" hangingPunct="1">
              <a:lnSpc>
                <a:spcPct val="100000"/>
              </a:lnSpc>
              <a:spcBef>
                <a:spcPts val="0"/>
              </a:spcBef>
              <a:spcAft>
                <a:spcPts val="0"/>
              </a:spcAft>
              <a:buClrTx/>
              <a:buSzTx/>
              <a:buFontTx/>
              <a:buNone/>
              <a:tabLst/>
              <a:defRPr/>
            </a:pPr>
            <a:endParaRPr lang="en-US" baseline="0" noProof="0" dirty="0"/>
          </a:p>
          <a:p>
            <a:endParaRPr lang="de-DE" baseline="0" dirty="0"/>
          </a:p>
          <a:p>
            <a:endParaRPr lang="de-DE" baseline="0" dirty="0"/>
          </a:p>
          <a:p>
            <a:endParaRPr lang="de-DE" baseline="0" dirty="0"/>
          </a:p>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128</a:t>
            </a:fld>
            <a:endParaRPr lang="de-DE" dirty="0"/>
          </a:p>
        </p:txBody>
      </p:sp>
    </p:spTree>
    <p:extLst>
      <p:ext uri="{BB962C8B-B14F-4D97-AF65-F5344CB8AC3E}">
        <p14:creationId xmlns:p14="http://schemas.microsoft.com/office/powerpoint/2010/main" val="42545811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AB6FA6-3241-4625-802A-84E2A315BEC5}" type="slidenum">
              <a:rPr lang="en-US" smtClean="0"/>
              <a:t>130</a:t>
            </a:fld>
            <a:endParaRPr lang="en-US"/>
          </a:p>
        </p:txBody>
      </p:sp>
    </p:spTree>
    <p:extLst>
      <p:ext uri="{BB962C8B-B14F-4D97-AF65-F5344CB8AC3E}">
        <p14:creationId xmlns:p14="http://schemas.microsoft.com/office/powerpoint/2010/main" val="37439569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2475" y="392113"/>
            <a:ext cx="5360988" cy="402113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062E3B-9073-6346-81CC-69BBD7916CE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53495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6800" y="661988"/>
            <a:ext cx="4664075" cy="3498850"/>
          </a:xfrm>
        </p:spPr>
      </p:sp>
      <p:sp>
        <p:nvSpPr>
          <p:cNvPr id="3" name="Notes Placeholder 2"/>
          <p:cNvSpPr>
            <a:spLocks noGrp="1"/>
          </p:cNvSpPr>
          <p:nvPr>
            <p:ph type="body" idx="1"/>
          </p:nvPr>
        </p:nvSpPr>
        <p:spPr/>
        <p:txBody>
          <a:bodyPr/>
          <a:lstStyle/>
          <a:p>
            <a:r>
              <a:rPr lang="en-US" sz="1200" b="0" i="0" dirty="0">
                <a:solidFill>
                  <a:schemeClr val="tx1"/>
                </a:solidFill>
                <a:effectLst/>
                <a:latin typeface="Arial"/>
                <a:ea typeface="宋体"/>
                <a:cs typeface="SimSun"/>
              </a:rPr>
              <a:t>SAP HANA 应用函数建模器可创建流程图。 </a:t>
            </a:r>
          </a:p>
          <a:p>
            <a:r>
              <a:rPr lang="en-US" sz="1200" b="0" i="0" dirty="0">
                <a:solidFill>
                  <a:schemeClr val="tx1"/>
                </a:solidFill>
                <a:effectLst/>
                <a:latin typeface="Arial"/>
                <a:ea typeface="宋体"/>
                <a:cs typeface="SimSun"/>
              </a:rPr>
              <a:t>在默认情况下，激活流程图将会在目录中生成一个程序。</a:t>
            </a:r>
          </a:p>
          <a:p>
            <a:pPr fontAlgn="base"/>
            <a:r>
              <a:rPr lang="en-US" sz="1200" b="0" i="0" dirty="0">
                <a:solidFill>
                  <a:schemeClr val="tx1"/>
                </a:solidFill>
                <a:effectLst/>
                <a:latin typeface="Arial"/>
                <a:ea typeface="宋体"/>
                <a:cs typeface="SimSun"/>
              </a:rPr>
              <a:t>流程图可对包含以下元素的数据流进行建模</a:t>
            </a:r>
          </a:p>
          <a:p>
            <a:pPr marL="171450" indent="-171450" fontAlgn="base">
              <a:buFont typeface="Arial" panose="020B0604020202020204" pitchFamily="34" charset="0"/>
              <a:buChar char="•"/>
            </a:pPr>
            <a:r>
              <a:rPr lang="en-US" sz="1200" b="0" i="0" dirty="0">
                <a:solidFill>
                  <a:schemeClr val="tx1"/>
                </a:solidFill>
                <a:effectLst/>
                <a:latin typeface="Arial"/>
                <a:ea typeface="宋体"/>
                <a:cs typeface="SimSun"/>
              </a:rPr>
              <a:t>表格、视图和目录中的程序</a:t>
            </a:r>
          </a:p>
          <a:p>
            <a:pPr marL="171450" indent="-171450" fontAlgn="base">
              <a:buFont typeface="Arial" panose="020B0604020202020204" pitchFamily="34" charset="0"/>
              <a:buChar char="•"/>
            </a:pPr>
            <a:r>
              <a:rPr lang="en-US" sz="1200" b="0" i="0" dirty="0">
                <a:solidFill>
                  <a:schemeClr val="tx1"/>
                </a:solidFill>
                <a:effectLst/>
                <a:latin typeface="Arial"/>
                <a:ea typeface="宋体"/>
                <a:cs typeface="SimSun"/>
              </a:rPr>
              <a:t>projection、filter、union 和 join 等关系操作符</a:t>
            </a:r>
          </a:p>
          <a:p>
            <a:pPr marL="171450" indent="-171450" fontAlgn="base">
              <a:buFont typeface="Arial" panose="020B0604020202020204" pitchFamily="34" charset="0"/>
              <a:buChar char="•"/>
            </a:pPr>
            <a:r>
              <a:rPr lang="en-US" sz="1200" b="0" i="0" dirty="0">
                <a:solidFill>
                  <a:schemeClr val="tx1"/>
                </a:solidFill>
                <a:effectLst/>
                <a:latin typeface="Arial"/>
                <a:ea typeface="宋体"/>
                <a:cs typeface="SimSun"/>
              </a:rPr>
              <a:t>安装在您系统上的应用函数库 (AFL) 函数</a:t>
            </a:r>
          </a:p>
          <a:p>
            <a:pPr marL="171450" indent="-171450" fontAlgn="base">
              <a:buFont typeface="Arial" panose="020B0604020202020204" pitchFamily="34" charset="0"/>
              <a:buChar char="•"/>
            </a:pPr>
            <a:r>
              <a:rPr lang="en-US" sz="1200" b="0" i="0" dirty="0">
                <a:solidFill>
                  <a:schemeClr val="tx1"/>
                </a:solidFill>
                <a:effectLst/>
                <a:latin typeface="Arial"/>
                <a:ea typeface="宋体"/>
                <a:cs typeface="SimSun"/>
              </a:rPr>
              <a:t>属性视图和计算视图开发对象</a:t>
            </a:r>
          </a:p>
          <a:p>
            <a:pPr fontAlgn="base"/>
            <a:r>
              <a:rPr lang="en-US" sz="1200" b="0" i="0" dirty="0">
                <a:solidFill>
                  <a:schemeClr val="tx1"/>
                </a:solidFill>
                <a:effectLst/>
                <a:latin typeface="Arial"/>
                <a:ea typeface="宋体"/>
                <a:cs typeface="SimSun"/>
              </a:rPr>
              <a:t>此外，AFM 还支持 SAP HANA 平台的部分可选组件，比如</a:t>
            </a:r>
          </a:p>
          <a:p>
            <a:pPr marL="171450" indent="-171450" fontAlgn="base">
              <a:buFont typeface="Arial" panose="020B0604020202020204" pitchFamily="34" charset="0"/>
              <a:buChar char="•"/>
            </a:pPr>
            <a:r>
              <a:rPr lang="en-US" sz="1200" b="0" i="0" dirty="0">
                <a:solidFill>
                  <a:schemeClr val="tx1"/>
                </a:solidFill>
                <a:effectLst/>
                <a:latin typeface="Arial"/>
                <a:ea typeface="宋体"/>
                <a:cs typeface="SimSun"/>
              </a:rPr>
              <a:t>业务函数库</a:t>
            </a:r>
          </a:p>
          <a:p>
            <a:pPr marL="171450" indent="-171450" fontAlgn="base">
              <a:buFont typeface="Arial" panose="020B0604020202020204" pitchFamily="34" charset="0"/>
              <a:buChar char="•"/>
            </a:pPr>
            <a:r>
              <a:rPr lang="en-US" sz="1200" b="0" i="0" dirty="0">
                <a:solidFill>
                  <a:schemeClr val="tx1"/>
                </a:solidFill>
                <a:effectLst/>
                <a:latin typeface="Arial"/>
                <a:ea typeface="宋体"/>
                <a:cs typeface="SimSun"/>
              </a:rPr>
              <a:t>预测分析库</a:t>
            </a:r>
          </a:p>
          <a:p>
            <a:pPr marL="171450" indent="-171450" fontAlgn="base">
              <a:buFont typeface="Arial" panose="020B0604020202020204" pitchFamily="34" charset="0"/>
              <a:buChar char="•"/>
            </a:pPr>
            <a:r>
              <a:rPr lang="en-US" sz="1200" b="0" i="0" dirty="0">
                <a:solidFill>
                  <a:schemeClr val="tx1"/>
                </a:solidFill>
                <a:effectLst/>
                <a:latin typeface="Arial"/>
                <a:ea typeface="宋体"/>
                <a:cs typeface="SimSun"/>
              </a:rPr>
              <a:t>R 语言脚本</a:t>
            </a:r>
          </a:p>
          <a:p>
            <a:pPr marL="171450" indent="-171450" fontAlgn="base">
              <a:buFont typeface="Arial" panose="020B0604020202020204" pitchFamily="34" charset="0"/>
              <a:buChar char="•"/>
            </a:pPr>
            <a:r>
              <a:rPr lang="en-US" sz="1200" b="0" i="0" dirty="0">
                <a:solidFill>
                  <a:schemeClr val="tx1"/>
                </a:solidFill>
                <a:effectLst/>
                <a:latin typeface="Arial"/>
                <a:ea typeface="宋体"/>
                <a:cs typeface="SimSun"/>
              </a:rPr>
              <a:t>数据配置操作符</a:t>
            </a:r>
          </a:p>
          <a:p>
            <a:pPr marL="171450" indent="-171450" fontAlgn="base">
              <a:buFont typeface="Arial" panose="020B0604020202020204" pitchFamily="34" charset="0"/>
              <a:buChar char="•"/>
            </a:pPr>
            <a:r>
              <a:rPr lang="en-US" sz="1200" b="0" i="0" dirty="0">
                <a:solidFill>
                  <a:schemeClr val="tx1"/>
                </a:solidFill>
                <a:effectLst/>
                <a:latin typeface="Arial"/>
                <a:ea typeface="宋体"/>
                <a:cs typeface="SimSun"/>
              </a:rPr>
              <a:t>任务计划的生成</a:t>
            </a:r>
          </a:p>
          <a:p>
            <a:endParaRPr lang="zh-CN" dirty="0">
              <a:latin typeface="Arial"/>
              <a:ea typeface="宋体"/>
            </a:endParaRPr>
          </a:p>
        </p:txBody>
      </p:sp>
      <p:sp>
        <p:nvSpPr>
          <p:cNvPr id="4" name="Slide Number Placeholder 3"/>
          <p:cNvSpPr>
            <a:spLocks noGrp="1"/>
          </p:cNvSpPr>
          <p:nvPr>
            <p:ph type="sldNum" sz="quarter" idx="10"/>
          </p:nvPr>
        </p:nvSpPr>
        <p:spPr/>
        <p:txBody>
          <a:bodyPr/>
          <a:lstStyle/>
          <a:p>
            <a:fld id="{7D8C2C35-2B8A-446E-BEC0-FD36716C29AC}" type="slidenum">
              <a:rPr lang="de-DE" smtClean="0">
                <a:ea typeface="宋体"/>
              </a:rPr>
              <a:pPr/>
              <a:t>138</a:t>
            </a:fld>
            <a:endParaRPr lang="zh-CN" dirty="0">
              <a:ea typeface="宋体"/>
            </a:endParaRPr>
          </a:p>
        </p:txBody>
      </p:sp>
    </p:spTree>
    <p:extLst>
      <p:ext uri="{BB962C8B-B14F-4D97-AF65-F5344CB8AC3E}">
        <p14:creationId xmlns:p14="http://schemas.microsoft.com/office/powerpoint/2010/main" val="14212178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61988"/>
            <a:ext cx="4667250" cy="35004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9517B-2562-454B-8DC3-EC531B220825}" type="slidenum">
              <a:rPr lang="en-US" smtClean="0">
                <a:solidFill>
                  <a:prstClr val="black"/>
                </a:solidFill>
              </a:rPr>
              <a:pPr>
                <a:defRPr/>
              </a:pPr>
              <a:t>140</a:t>
            </a:fld>
            <a:endParaRPr lang="en-US">
              <a:solidFill>
                <a:prstClr val="black"/>
              </a:solidFill>
            </a:endParaRPr>
          </a:p>
        </p:txBody>
      </p:sp>
    </p:spTree>
    <p:extLst>
      <p:ext uri="{BB962C8B-B14F-4D97-AF65-F5344CB8AC3E}">
        <p14:creationId xmlns:p14="http://schemas.microsoft.com/office/powerpoint/2010/main" val="4217545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5213" y="661988"/>
            <a:ext cx="4667250" cy="35004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9517B-2562-454B-8DC3-EC531B220825}" type="slidenum">
              <a:rPr lang="en-US" smtClean="0">
                <a:solidFill>
                  <a:prstClr val="black"/>
                </a:solidFill>
              </a:rPr>
              <a:pPr>
                <a:defRPr/>
              </a:pPr>
              <a:t>141</a:t>
            </a:fld>
            <a:endParaRPr lang="en-US">
              <a:solidFill>
                <a:prstClr val="black"/>
              </a:solidFill>
            </a:endParaRPr>
          </a:p>
        </p:txBody>
      </p:sp>
    </p:spTree>
    <p:extLst>
      <p:ext uri="{BB962C8B-B14F-4D97-AF65-F5344CB8AC3E}">
        <p14:creationId xmlns:p14="http://schemas.microsoft.com/office/powerpoint/2010/main" val="4980011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2475" y="392113"/>
            <a:ext cx="5360988" cy="402113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062E3B-9073-6346-81CC-69BBD7916CE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7156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68413" y="612775"/>
            <a:ext cx="4321175" cy="3241675"/>
          </a:xfrm>
        </p:spPr>
      </p:sp>
      <p:sp>
        <p:nvSpPr>
          <p:cNvPr id="3" name="备注占位符 2"/>
          <p:cNvSpPr>
            <a:spLocks noGrp="1"/>
          </p:cNvSpPr>
          <p:nvPr>
            <p:ph type="body" idx="1"/>
          </p:nvPr>
        </p:nvSpPr>
        <p:spPr/>
        <p:txBody>
          <a:bodyPr>
            <a:normAutofit/>
          </a:bodyPr>
          <a:lstStyle/>
          <a:p>
            <a:pPr algn="l" eaLnBrk="0" hangingPunct="0"/>
            <a:r>
              <a:rPr lang="zh-CN" altLang="en-US" b="1" dirty="0">
                <a:solidFill>
                  <a:schemeClr val="bg1"/>
                </a:solidFill>
                <a:latin typeface="Arial" charset="0"/>
              </a:rPr>
              <a:t>引入内存计算是为了满足准实时的较大数据量的计算、分析和应用</a:t>
            </a:r>
            <a:endParaRPr lang="en-US" altLang="zh-CN" b="1" dirty="0">
              <a:solidFill>
                <a:schemeClr val="bg1"/>
              </a:solidFill>
              <a:latin typeface="Arial" charset="0"/>
            </a:endParaRPr>
          </a:p>
          <a:p>
            <a:pPr algn="l" eaLnBrk="0" hangingPunct="0"/>
            <a:r>
              <a:rPr lang="zh-CN" altLang="en-US" b="1" dirty="0">
                <a:solidFill>
                  <a:schemeClr val="bg1"/>
                </a:solidFill>
                <a:latin typeface="Arial" charset="0"/>
              </a:rPr>
              <a:t>加内存计算的性能指标，如</a:t>
            </a:r>
            <a:r>
              <a:rPr lang="en-US" altLang="zh-CN" b="1" dirty="0">
                <a:solidFill>
                  <a:schemeClr val="bg1"/>
                </a:solidFill>
                <a:latin typeface="Arial" charset="0"/>
              </a:rPr>
              <a:t>100T</a:t>
            </a:r>
            <a:r>
              <a:rPr lang="zh-CN" altLang="en-US" b="1" dirty="0">
                <a:solidFill>
                  <a:schemeClr val="bg1"/>
                </a:solidFill>
                <a:latin typeface="Arial" charset="0"/>
              </a:rPr>
              <a:t>的数据压缩后只有</a:t>
            </a:r>
            <a:r>
              <a:rPr lang="en-US" altLang="zh-CN" b="1" dirty="0">
                <a:solidFill>
                  <a:schemeClr val="bg1"/>
                </a:solidFill>
                <a:latin typeface="Arial" charset="0"/>
              </a:rPr>
              <a:t>20T</a:t>
            </a:r>
            <a:r>
              <a:rPr lang="zh-CN" altLang="en-US" b="1" dirty="0">
                <a:solidFill>
                  <a:schemeClr val="bg1"/>
                </a:solidFill>
                <a:latin typeface="Arial" charset="0"/>
              </a:rPr>
              <a:t>，内存计算能支持多大的数据容量计算</a:t>
            </a:r>
          </a:p>
          <a:p>
            <a:pPr algn="l"/>
            <a:endParaRPr lang="zh-CN" altLang="en-US" dirty="0"/>
          </a:p>
        </p:txBody>
      </p:sp>
      <p:sp>
        <p:nvSpPr>
          <p:cNvPr id="4" name="灯片编号占位符 3"/>
          <p:cNvSpPr>
            <a:spLocks noGrp="1"/>
          </p:cNvSpPr>
          <p:nvPr>
            <p:ph type="sldNum" sz="quarter" idx="10"/>
          </p:nvPr>
        </p:nvSpPr>
        <p:spPr/>
        <p:txBody>
          <a:bodyPr/>
          <a:lstStyle/>
          <a:p>
            <a:pPr>
              <a:defRPr/>
            </a:pPr>
            <a:fld id="{E876637B-AABD-4F71-B154-569DCDFD6E79}" type="slidenum">
              <a:rPr lang="en-US" smtClean="0">
                <a:solidFill>
                  <a:prstClr val="black"/>
                </a:solidFill>
              </a:rPr>
              <a:pPr>
                <a:defRPr/>
              </a:pPr>
              <a:t>12</a:t>
            </a:fld>
            <a:endParaRPr lang="en-US">
              <a:solidFill>
                <a:prstClr val="black"/>
              </a:solidFill>
            </a:endParaRPr>
          </a:p>
        </p:txBody>
      </p:sp>
    </p:spTree>
    <p:extLst>
      <p:ext uri="{BB962C8B-B14F-4D97-AF65-F5344CB8AC3E}">
        <p14:creationId xmlns:p14="http://schemas.microsoft.com/office/powerpoint/2010/main" val="42546966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9144000" cy="3430006"/>
          </a:xfrm>
          <a:solidFill>
            <a:schemeClr val="tx2">
              <a:alpha val="70000"/>
            </a:schemeClr>
          </a:solidFill>
        </p:spPr>
        <p:txBody>
          <a:bodyPr tIns="504000"/>
          <a:lstStyle>
            <a:lvl1pPr algn="ctr">
              <a:defRPr sz="1200">
                <a:solidFill>
                  <a:schemeClr val="tx1"/>
                </a:solidFill>
              </a:defRPr>
            </a:lvl1pPr>
          </a:lstStyle>
          <a:p>
            <a:r>
              <a:rPr lang="en-US" dirty="0"/>
              <a:t>Click to insert title image</a:t>
            </a:r>
          </a:p>
        </p:txBody>
      </p:sp>
      <p:sp>
        <p:nvSpPr>
          <p:cNvPr id="6" name="Speaker"/>
          <p:cNvSpPr>
            <a:spLocks noGrp="1"/>
          </p:cNvSpPr>
          <p:nvPr userDrawn="1">
            <p:ph type="subTitle" idx="1" hasCustomPrompt="1"/>
          </p:nvPr>
        </p:nvSpPr>
        <p:spPr bwMode="gray">
          <a:xfrm>
            <a:off x="288000" y="5130000"/>
            <a:ext cx="8136000" cy="430887"/>
          </a:xfrm>
        </p:spPr>
        <p:txBody>
          <a:bodyPr wrap="square" anchor="t" anchorCtr="0">
            <a:noAutofit/>
          </a:bodyPr>
          <a:lstStyle>
            <a:lvl1pPr marL="0" marR="0" indent="0" algn="l" defTabSz="81620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408100" indent="0" algn="ctr">
              <a:buNone/>
              <a:defRPr>
                <a:solidFill>
                  <a:schemeClr val="tx1">
                    <a:tint val="75000"/>
                  </a:schemeClr>
                </a:solidFill>
              </a:defRPr>
            </a:lvl2pPr>
            <a:lvl3pPr marL="816201" indent="0" algn="ctr">
              <a:buNone/>
              <a:defRPr>
                <a:solidFill>
                  <a:schemeClr val="tx1">
                    <a:tint val="75000"/>
                  </a:schemeClr>
                </a:solidFill>
              </a:defRPr>
            </a:lvl3pPr>
            <a:lvl4pPr marL="1224301" indent="0" algn="ctr">
              <a:buNone/>
              <a:defRPr>
                <a:solidFill>
                  <a:schemeClr val="tx1">
                    <a:tint val="75000"/>
                  </a:schemeClr>
                </a:solidFill>
              </a:defRPr>
            </a:lvl4pPr>
            <a:lvl5pPr marL="1632402" indent="0" algn="ctr">
              <a:buNone/>
              <a:defRPr>
                <a:solidFill>
                  <a:schemeClr val="tx1">
                    <a:tint val="75000"/>
                  </a:schemeClr>
                </a:solidFill>
              </a:defRPr>
            </a:lvl5pPr>
            <a:lvl6pPr marL="2040503" indent="0" algn="ctr">
              <a:buNone/>
              <a:defRPr>
                <a:solidFill>
                  <a:schemeClr val="tx1">
                    <a:tint val="75000"/>
                  </a:schemeClr>
                </a:solidFill>
              </a:defRPr>
            </a:lvl6pPr>
            <a:lvl7pPr marL="2448603" indent="0" algn="ctr">
              <a:buNone/>
              <a:defRPr>
                <a:solidFill>
                  <a:schemeClr val="tx1">
                    <a:tint val="75000"/>
                  </a:schemeClr>
                </a:solidFill>
              </a:defRPr>
            </a:lvl7pPr>
            <a:lvl8pPr marL="2856704" indent="0" algn="ctr">
              <a:buNone/>
              <a:defRPr>
                <a:solidFill>
                  <a:schemeClr val="tx1">
                    <a:tint val="75000"/>
                  </a:schemeClr>
                </a:solidFill>
              </a:defRPr>
            </a:lvl8pPr>
            <a:lvl9pPr marL="3264804" indent="0" algn="ctr">
              <a:buNone/>
              <a:defRPr>
                <a:solidFill>
                  <a:schemeClr val="tx1">
                    <a:tint val="75000"/>
                  </a:schemeClr>
                </a:solidFill>
              </a:defRPr>
            </a:lvl9pPr>
          </a:lstStyle>
          <a:p>
            <a:r>
              <a:rPr lang="en-US" dirty="0"/>
              <a:t>Speaker’s Name, SAP</a:t>
            </a:r>
          </a:p>
          <a:p>
            <a:pPr marL="0" marR="0" lvl="0" indent="0" algn="l" defTabSz="816201" rtl="0" eaLnBrk="1" fontAlgn="auto" latinLnBrk="0" hangingPunct="1">
              <a:lnSpc>
                <a:spcPct val="100000"/>
              </a:lnSpc>
              <a:spcBef>
                <a:spcPts val="0"/>
              </a:spcBef>
              <a:spcAft>
                <a:spcPts val="0"/>
              </a:spcAft>
              <a:buClr>
                <a:schemeClr val="accent1"/>
              </a:buClr>
              <a:buSzPct val="80000"/>
              <a:buFontTx/>
              <a:buNone/>
              <a:tabLst/>
              <a:defRPr/>
            </a:pPr>
            <a:r>
              <a:rPr lang="en-US" dirty="0"/>
              <a:t>Month 00, 2017 </a:t>
            </a:r>
          </a:p>
        </p:txBody>
      </p:sp>
      <p:grpSp>
        <p:nvGrpSpPr>
          <p:cNvPr id="2" name="Group 1"/>
          <p:cNvGrpSpPr/>
          <p:nvPr userDrawn="1"/>
        </p:nvGrpSpPr>
        <p:grpSpPr>
          <a:xfrm>
            <a:off x="6877028" y="0"/>
            <a:ext cx="2266973" cy="3430006"/>
            <a:chOff x="6877028" y="0"/>
            <a:chExt cx="2266973" cy="3430006"/>
          </a:xfrm>
        </p:grpSpPr>
        <p:sp>
          <p:nvSpPr>
            <p:cNvPr id="17" name="Rectangle 16"/>
            <p:cNvSpPr/>
            <p:nvPr userDrawn="1"/>
          </p:nvSpPr>
          <p:spPr bwMode="gray">
            <a:xfrm>
              <a:off x="8388001" y="0"/>
              <a:ext cx="756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7632514" y="0"/>
              <a:ext cx="756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6877028" y="0"/>
              <a:ext cx="756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9" name="Presentation Title"/>
          <p:cNvSpPr>
            <a:spLocks noGrp="1"/>
          </p:cNvSpPr>
          <p:nvPr userDrawn="1">
            <p:ph type="body" sz="quarter" idx="14" hasCustomPrompt="1"/>
          </p:nvPr>
        </p:nvSpPr>
        <p:spPr>
          <a:xfrm>
            <a:off x="288000" y="4024800"/>
            <a:ext cx="8136000" cy="997196"/>
          </a:xfrm>
        </p:spPr>
        <p:txBody>
          <a:bodyPr wrap="square">
            <a:no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200"/>
            <a:ext cx="1578462" cy="360000"/>
          </a:xfrm>
          <a:prstGeom prst="rect">
            <a:avLst/>
          </a:prstGeom>
        </p:spPr>
      </p:pic>
    </p:spTree>
    <p:extLst>
      <p:ext uri="{BB962C8B-B14F-4D97-AF65-F5344CB8AC3E}">
        <p14:creationId xmlns:p14="http://schemas.microsoft.com/office/powerpoint/2010/main" val="159384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52463" y="430270"/>
            <a:ext cx="7745412" cy="871537"/>
          </a:xfrm>
          <a:prstGeom prst="rect">
            <a:avLst/>
          </a:prstGeom>
        </p:spPr>
        <p:txBody>
          <a:bodyPr/>
          <a:lstStyle>
            <a:lvl1pPr>
              <a:defRPr>
                <a:latin typeface="微软雅黑" pitchFamily="34" charset="-122"/>
                <a:ea typeface="微软雅黑" pitchFamily="34" charset="-122"/>
              </a:defRPr>
            </a:lvl1pPr>
          </a:lstStyle>
          <a:p>
            <a:r>
              <a:rPr lang="zh-CN" altLang="en-US"/>
              <a:t>单击此处编辑母版标题样式</a:t>
            </a:r>
          </a:p>
        </p:txBody>
      </p:sp>
      <p:sp>
        <p:nvSpPr>
          <p:cNvPr id="3" name="内容占位符 2"/>
          <p:cNvSpPr>
            <a:spLocks noGrp="1"/>
          </p:cNvSpPr>
          <p:nvPr>
            <p:ph idx="1"/>
          </p:nvPr>
        </p:nvSpPr>
        <p:spPr>
          <a:xfrm>
            <a:off x="652463" y="1641481"/>
            <a:ext cx="3780000" cy="4194175"/>
          </a:xfrm>
          <a:prstGeom prst="rect">
            <a:avLst/>
          </a:prstGeom>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内容占位符 2"/>
          <p:cNvSpPr>
            <a:spLocks noGrp="1"/>
          </p:cNvSpPr>
          <p:nvPr>
            <p:ph idx="11"/>
          </p:nvPr>
        </p:nvSpPr>
        <p:spPr>
          <a:xfrm>
            <a:off x="4572677" y="1641481"/>
            <a:ext cx="3780000" cy="4194175"/>
          </a:xfrm>
          <a:prstGeom prst="rect">
            <a:avLst/>
          </a:prstGeom>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8930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with Sub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8400" y="201600"/>
            <a:ext cx="7160400" cy="392760"/>
          </a:xfrm>
        </p:spPr>
        <p:txBody>
          <a:bodyPr/>
          <a:lstStyle>
            <a:lvl1pPr>
              <a:defRPr/>
            </a:lvl1pPr>
          </a:lstStyle>
          <a:p>
            <a:r>
              <a:rPr lang="en-US" noProof="0"/>
              <a:t>Click to Add Title (Title Case)</a:t>
            </a:r>
            <a:endParaRPr lang="en-US" dirty="0"/>
          </a:p>
        </p:txBody>
      </p:sp>
      <p:sp>
        <p:nvSpPr>
          <p:cNvPr id="5" name="Text Placeholder 4"/>
          <p:cNvSpPr>
            <a:spLocks noGrp="1"/>
          </p:cNvSpPr>
          <p:nvPr>
            <p:ph type="body" sz="quarter" idx="11" hasCustomPrompt="1"/>
          </p:nvPr>
        </p:nvSpPr>
        <p:spPr>
          <a:xfrm>
            <a:off x="248400" y="1292400"/>
            <a:ext cx="8647200" cy="5410800"/>
          </a:xfrm>
        </p:spPr>
        <p:txBody>
          <a:bodyPr/>
          <a:lstStyle/>
          <a:p>
            <a:pPr lvl="0"/>
            <a:r>
              <a:rPr lang="en-US" noProof="0"/>
              <a:t>Click to add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2" hasCustomPrompt="1"/>
          </p:nvPr>
        </p:nvSpPr>
        <p:spPr>
          <a:xfrm>
            <a:off x="248400" y="648001"/>
            <a:ext cx="7160400" cy="312120"/>
          </a:xfrm>
        </p:spPr>
        <p:txBody>
          <a:bodyPr/>
          <a:lstStyle>
            <a:lvl1pPr>
              <a:defRPr>
                <a:solidFill>
                  <a:schemeClr val="accent3"/>
                </a:solidFill>
              </a:defRPr>
            </a:lvl1pPr>
          </a:lstStyle>
          <a:p>
            <a:pPr lvl="0"/>
            <a:r>
              <a:rPr lang="en-US" dirty="0"/>
              <a:t>Click to Add Subtitle</a:t>
            </a:r>
          </a:p>
        </p:txBody>
      </p:sp>
    </p:spTree>
    <p:extLst>
      <p:ext uri="{BB962C8B-B14F-4D97-AF65-F5344CB8AC3E}">
        <p14:creationId xmlns:p14="http://schemas.microsoft.com/office/powerpoint/2010/main" val="360103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Roadmap_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Tree>
    <p:extLst>
      <p:ext uri="{BB962C8B-B14F-4D97-AF65-F5344CB8AC3E}">
        <p14:creationId xmlns:p14="http://schemas.microsoft.com/office/powerpoint/2010/main" val="264944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0" y="17707"/>
            <a:ext cx="6602413" cy="965200"/>
          </a:xfrm>
        </p:spPr>
        <p:txBody>
          <a:bodyPr wrap="square" lIns="91437" tIns="45718" rIns="91437" bIns="45718" anchor="ctr" anchorCtr="0">
            <a:noAutofit/>
          </a:bodyPr>
          <a:lstStyle>
            <a:lvl1pPr marL="0" indent="0" algn="l" rtl="0" eaLnBrk="0" fontAlgn="base" hangingPunct="0">
              <a:lnSpc>
                <a:spcPct val="100000"/>
              </a:lnSpc>
              <a:spcBef>
                <a:spcPct val="50000"/>
              </a:spcBef>
              <a:spcAft>
                <a:spcPct val="0"/>
              </a:spcAft>
              <a:buNone/>
              <a:defRPr sz="2400" b="1" i="0">
                <a:solidFill>
                  <a:srgbClr val="00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Rectangle 60"/>
          <p:cNvSpPr>
            <a:spLocks noGrp="1" noChangeArrowheads="1"/>
          </p:cNvSpPr>
          <p:nvPr>
            <p:ph type="sldNum" sz="quarter" idx="10"/>
          </p:nvPr>
        </p:nvSpPr>
        <p:spPr>
          <a:ln/>
        </p:spPr>
        <p:txBody>
          <a:bodyPr/>
          <a:lstStyle>
            <a:lvl1pPr>
              <a:defRPr/>
            </a:lvl1pPr>
          </a:lstStyle>
          <a:p>
            <a:pPr>
              <a:defRPr/>
            </a:pPr>
            <a:fld id="{1EFCC100-5A0A-4A52-9BEA-DB5BB3442AC0}" type="slidenum">
              <a:rPr lang="en-US" altLang="zh-CN" smtClean="0"/>
              <a:pPr>
                <a:defRPr/>
              </a:pPr>
              <a:t>‹#›</a:t>
            </a:fld>
            <a:endParaRPr lang="en-US" altLang="zh-CN" sz="1800" dirty="0">
              <a:solidFill>
                <a:schemeClr val="tx1"/>
              </a:solidFill>
              <a:latin typeface="Arial" pitchFamily="34" charset="0"/>
              <a:ea typeface="微软雅黑" panose="020B0503020204020204" pitchFamily="34" charset="-122"/>
              <a:sym typeface="Arial" pitchFamily="34" charset="0"/>
            </a:endParaRPr>
          </a:p>
        </p:txBody>
      </p:sp>
    </p:spTree>
    <p:extLst>
      <p:ext uri="{BB962C8B-B14F-4D97-AF65-F5344CB8AC3E}">
        <p14:creationId xmlns:p14="http://schemas.microsoft.com/office/powerpoint/2010/main" val="362440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9144000" cy="3430800"/>
          </a:xfrm>
          <a:noFill/>
        </p:spPr>
        <p:txBody>
          <a:bodyPr tIns="324000"/>
          <a:lstStyle>
            <a:lvl1pPr marL="0" marR="0" indent="0" algn="ctr" defTabSz="816201" rtl="0" eaLnBrk="1" fontAlgn="auto" latinLnBrk="0" hangingPunct="1">
              <a:lnSpc>
                <a:spcPct val="100000"/>
              </a:lnSpc>
              <a:spcBef>
                <a:spcPts val="900"/>
              </a:spcBef>
              <a:spcAft>
                <a:spcPts val="0"/>
              </a:spcAft>
              <a:buClr>
                <a:schemeClr val="accent1"/>
              </a:buClr>
              <a:buSzPct val="80000"/>
              <a:buFontTx/>
              <a:buNone/>
              <a:tabLst/>
              <a:defRPr sz="1200">
                <a:solidFill>
                  <a:schemeClr val="tx1"/>
                </a:solidFill>
              </a:defRPr>
            </a:lvl1pPr>
          </a:lstStyle>
          <a:p>
            <a:pPr marL="0" marR="0" lvl="0" indent="0" algn="ctr" defTabSz="816201" rtl="0" eaLnBrk="1" fontAlgn="auto" latinLnBrk="0" hangingPunct="1">
              <a:lnSpc>
                <a:spcPct val="100000"/>
              </a:lnSpc>
              <a:spcBef>
                <a:spcPts val="9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377902" y="1375046"/>
            <a:ext cx="8386716" cy="677108"/>
          </a:xfrm>
        </p:spPr>
        <p:txBody>
          <a:bodyPr anchor="t" anchorCtr="0">
            <a:noAutofit/>
          </a:bodyPr>
          <a:lstStyle>
            <a:lvl1pPr>
              <a:defRPr sz="3299">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67976964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079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Boar Meeting - title only">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24000" y="324002"/>
            <a:ext cx="8496000" cy="369332"/>
          </a:xfrm>
          <a:noFill/>
        </p:spPr>
        <p:txBody>
          <a:bodyPr>
            <a:noAutofit/>
          </a:bodyPr>
          <a:lstStyle>
            <a:lvl1pPr marL="0" marR="0" indent="0" algn="l" defTabSz="816364" rtl="0" eaLnBrk="1" fontAlgn="auto" latinLnBrk="0" hangingPunct="1">
              <a:lnSpc>
                <a:spcPct val="100000"/>
              </a:lnSpc>
              <a:spcBef>
                <a:spcPct val="0"/>
              </a:spcBef>
              <a:spcAft>
                <a:spcPts val="0"/>
              </a:spcAft>
              <a:buClrTx/>
              <a:buSzTx/>
              <a:buFontTx/>
              <a:buNone/>
              <a:tabLst/>
              <a:defRPr kumimoji="0" lang="de-DE" sz="1800" b="0" i="0" u="none" strike="noStrike" kern="1200" cap="none" spc="0" normalizeH="0" baseline="0" noProof="0">
                <a:ln>
                  <a:noFill/>
                </a:ln>
                <a:solidFill>
                  <a:schemeClr val="accent2"/>
                </a:solidFill>
                <a:effectLst/>
                <a:uLnTx/>
                <a:uFillTx/>
              </a:defRPr>
            </a:lvl1pPr>
          </a:lstStyle>
          <a:p>
            <a:pPr lvl="0"/>
            <a:r>
              <a:rPr lang="en-US"/>
              <a:t>Click to edit Master text styles</a:t>
            </a:r>
          </a:p>
        </p:txBody>
      </p:sp>
      <p:sp>
        <p:nvSpPr>
          <p:cNvPr id="9" name="Text Placeholder 8"/>
          <p:cNvSpPr>
            <a:spLocks noGrp="1"/>
          </p:cNvSpPr>
          <p:nvPr>
            <p:ph type="body" sz="quarter" idx="11"/>
          </p:nvPr>
        </p:nvSpPr>
        <p:spPr>
          <a:xfrm>
            <a:off x="324150" y="710475"/>
            <a:ext cx="8496000" cy="369332"/>
          </a:xfrm>
        </p:spPr>
        <p:txBody>
          <a:bodyPr anchor="b">
            <a:noAutofit/>
          </a:bodyPr>
          <a:lstStyle>
            <a:lvl1pPr>
              <a:defRPr sz="1800" b="1">
                <a:solidFill>
                  <a:schemeClr val="accent2"/>
                </a:solidFill>
              </a:defRPr>
            </a:lvl1pPr>
          </a:lstStyle>
          <a:p>
            <a:pPr lvl="0"/>
            <a:r>
              <a:rPr lang="en-US" noProof="0"/>
              <a:t>Click to edit Master text styles</a:t>
            </a:r>
          </a:p>
        </p:txBody>
      </p:sp>
      <p:sp>
        <p:nvSpPr>
          <p:cNvPr id="3" name="Text Placeholder 2"/>
          <p:cNvSpPr>
            <a:spLocks noGrp="1"/>
          </p:cNvSpPr>
          <p:nvPr>
            <p:ph type="body" sz="quarter" idx="12"/>
          </p:nvPr>
        </p:nvSpPr>
        <p:spPr>
          <a:xfrm>
            <a:off x="327039" y="1690690"/>
            <a:ext cx="8493125" cy="439578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Tree>
    <p:extLst>
      <p:ext uri="{BB962C8B-B14F-4D97-AF65-F5344CB8AC3E}">
        <p14:creationId xmlns:p14="http://schemas.microsoft.com/office/powerpoint/2010/main" val="178436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242937" y="1690688"/>
            <a:ext cx="4245994"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245994"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242937" y="3573491"/>
            <a:ext cx="4245994" cy="2508223"/>
          </a:xfrm>
          <a:solidFill>
            <a:schemeClr val="bg1">
              <a:lumMod val="95000"/>
            </a:schemeClr>
          </a:solidFill>
        </p:spPr>
        <p:txBody>
          <a:bodyPr tIns="600113" anchor="t" anchorCtr="0"/>
          <a:lstStyle>
            <a:lvl1pPr algn="ctr">
              <a:defRPr b="0"/>
            </a:lvl1pPr>
          </a:lstStyle>
          <a:p>
            <a:r>
              <a:rPr lang="zh-CN" altLang="en-US"/>
              <a:t>单击图标添加图片</a:t>
            </a:r>
            <a:endParaRPr lang="en-US" dirty="0"/>
          </a:p>
        </p:txBody>
      </p:sp>
      <p:sp>
        <p:nvSpPr>
          <p:cNvPr id="11" name="Picture Placeholder 4"/>
          <p:cNvSpPr>
            <a:spLocks noGrp="1"/>
          </p:cNvSpPr>
          <p:nvPr>
            <p:ph type="pic" sz="quarter" idx="16"/>
          </p:nvPr>
        </p:nvSpPr>
        <p:spPr bwMode="gray">
          <a:xfrm>
            <a:off x="4654800" y="3573491"/>
            <a:ext cx="4245994" cy="2508223"/>
          </a:xfrm>
          <a:solidFill>
            <a:schemeClr val="bg1">
              <a:lumMod val="95000"/>
            </a:schemeClr>
          </a:solidFill>
        </p:spPr>
        <p:txBody>
          <a:bodyPr tIns="600113" anchor="t" anchorCtr="0"/>
          <a:lstStyle>
            <a:lvl1pPr algn="ctr">
              <a:defRPr b="0"/>
            </a:lvl1pPr>
          </a:lstStyle>
          <a:p>
            <a:r>
              <a:rPr lang="zh-CN" altLang="en-US"/>
              <a:t>单击图标添加图片</a:t>
            </a:r>
            <a:endParaRPr lang="en-US" dirty="0"/>
          </a:p>
        </p:txBody>
      </p:sp>
    </p:spTree>
    <p:extLst>
      <p:ext uri="{BB962C8B-B14F-4D97-AF65-F5344CB8AC3E}">
        <p14:creationId xmlns:p14="http://schemas.microsoft.com/office/powerpoint/2010/main" val="243115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2937" y="324000"/>
            <a:ext cx="8656646" cy="369332"/>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242937" y="1692000"/>
            <a:ext cx="280457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399" y="1692000"/>
            <a:ext cx="280457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170668" y="1692000"/>
            <a:ext cx="280457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4521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3529285" y="1692001"/>
            <a:ext cx="5371891" cy="4392000"/>
          </a:xfrm>
          <a:solidFill>
            <a:schemeClr val="bg1">
              <a:lumMod val="95000"/>
            </a:schemeClr>
          </a:solidFill>
        </p:spPr>
        <p:txBody>
          <a:bodyPr vert="horz" lIns="0" tIns="1543147" rIns="0" bIns="0" rtlCol="0" anchor="t" anchorCtr="0">
            <a:noAutofit/>
          </a:bodyPr>
          <a:lstStyle>
            <a:lvl1pPr marL="0" indent="0" algn="ctr" defTabSz="816364" rtl="0" eaLnBrk="1" latinLnBrk="0" hangingPunct="1">
              <a:spcBef>
                <a:spcPts val="1446"/>
              </a:spcBef>
              <a:buClr>
                <a:schemeClr val="accent1"/>
              </a:buClr>
              <a:buSzPct val="80000"/>
              <a:buFontTx/>
              <a:buNone/>
              <a:defRPr lang="de-DE" sz="1575" b="0" kern="1200" dirty="0">
                <a:solidFill>
                  <a:schemeClr val="tx1"/>
                </a:solidFill>
                <a:latin typeface="+mn-lt"/>
                <a:ea typeface="+mn-ea"/>
                <a:cs typeface="+mn-cs"/>
              </a:defRPr>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242937" y="1692001"/>
            <a:ext cx="3167316"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1352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360000" y="1620000"/>
            <a:ext cx="8424000" cy="4230000"/>
          </a:xfrm>
        </p:spPr>
        <p:txBody>
          <a:bodyPr>
            <a:noAutofit/>
          </a:bodyPr>
          <a:lstStyle>
            <a:lvl1pPr marL="0" marR="0" indent="0" algn="l" defTabSz="816201" rtl="0" eaLnBrk="1" fontAlgn="auto" latinLnBrk="0" hangingPunct="1">
              <a:lnSpc>
                <a:spcPct val="100000"/>
              </a:lnSpc>
              <a:spcBef>
                <a:spcPts val="3000"/>
              </a:spcBef>
              <a:spcAft>
                <a:spcPts val="0"/>
              </a:spcAft>
              <a:buClr>
                <a:schemeClr val="accent1"/>
              </a:buClr>
              <a:buSzPct val="80000"/>
              <a:buFontTx/>
              <a:buNone/>
              <a:tabLst/>
              <a:defRPr sz="2000" b="0"/>
            </a:lvl1pPr>
            <a:lvl2pPr marL="179388" marR="0" indent="-179388" algn="l" defTabSz="816201" rtl="0" eaLnBrk="1" fontAlgn="auto" latinLnBrk="0" hangingPunct="1">
              <a:lnSpc>
                <a:spcPct val="100000"/>
              </a:lnSpc>
              <a:spcBef>
                <a:spcPts val="450"/>
              </a:spcBef>
              <a:spcAft>
                <a:spcPts val="0"/>
              </a:spcAft>
              <a:buClr>
                <a:schemeClr val="accent1"/>
              </a:buClr>
              <a:buSzPct val="100000"/>
              <a:buFont typeface="Wingdings" panose="05000000000000000000" pitchFamily="2" charset="2"/>
              <a:buChar char="§"/>
              <a:tabLst/>
              <a:defRPr sz="1800"/>
            </a:lvl2pPr>
            <a:lvl3pPr marL="360000" marR="0" indent="-180000" algn="l" defTabSz="816201" rtl="0" eaLnBrk="1" fontAlgn="auto" latinLnBrk="0" hangingPunct="1">
              <a:lnSpc>
                <a:spcPct val="100000"/>
              </a:lnSpc>
              <a:spcBef>
                <a:spcPts val="300"/>
              </a:spcBef>
              <a:spcAft>
                <a:spcPts val="0"/>
              </a:spcAft>
              <a:buClr>
                <a:schemeClr val="tx1"/>
              </a:buClr>
              <a:buSzPct val="100000"/>
              <a:buFont typeface="Arial" pitchFamily="34" charset="0"/>
              <a:buChar char="–"/>
              <a:tabLst/>
              <a:defRPr sz="1600" baseline="0"/>
            </a:lvl3pPr>
            <a:lvl4pPr marL="404811" marR="0" indent="-134937" algn="l" defTabSz="816201" rtl="0" eaLnBrk="1" fontAlgn="auto" latinLnBrk="0" hangingPunct="1">
              <a:lnSpc>
                <a:spcPct val="100000"/>
              </a:lnSpc>
              <a:spcBef>
                <a:spcPts val="187"/>
              </a:spcBef>
              <a:spcAft>
                <a:spcPts val="0"/>
              </a:spcAft>
              <a:buClr>
                <a:schemeClr val="tx1"/>
              </a:buClr>
              <a:buSzPct val="100000"/>
              <a:buFont typeface="Courier New" pitchFamily="49" charset="0"/>
              <a:buChar char="o"/>
              <a:tabLst/>
              <a:defRPr sz="12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5727796" y="1690688"/>
            <a:ext cx="3173380" cy="4391025"/>
          </a:xfrm>
          <a:solidFill>
            <a:schemeClr val="bg1">
              <a:lumMod val="95000"/>
            </a:schemeClr>
          </a:solidFill>
        </p:spPr>
        <p:txBody>
          <a:bodyPr tIns="1543147" anchor="t" anchorCtr="0"/>
          <a:lstStyle>
            <a:lvl1pPr algn="ctr">
              <a:defRPr b="0"/>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242937" y="1690688"/>
            <a:ext cx="5361066" cy="4391025"/>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042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el u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2" y="1690687"/>
            <a:ext cx="8494713" cy="439102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721196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359999" y="1620000"/>
            <a:ext cx="8423999"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359999" y="504000"/>
            <a:ext cx="8424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9298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360000" y="1620000"/>
            <a:ext cx="403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4751999" y="1620000"/>
            <a:ext cx="403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359999" y="504000"/>
            <a:ext cx="8424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60000" y="1620000"/>
            <a:ext cx="8424000" cy="4230000"/>
          </a:xfrm>
          <a:solidFill>
            <a:schemeClr val="tx2">
              <a:alpha val="70000"/>
            </a:schemeClr>
          </a:solidFill>
        </p:spPr>
        <p:txBody>
          <a:bodyPr tIns="1368000"/>
          <a:lstStyle>
            <a:lvl1pPr algn="ctr">
              <a:defRPr sz="1050" b="0"/>
            </a:lvl1pPr>
          </a:lstStyle>
          <a:p>
            <a:pPr lvl="0"/>
            <a:r>
              <a:rPr lang="en-US" dirty="0"/>
              <a:t>Click to add content</a:t>
            </a:r>
          </a:p>
        </p:txBody>
      </p:sp>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360000" y="2905487"/>
            <a:ext cx="3994960" cy="2501010"/>
          </a:xfrm>
        </p:spPr>
        <p:txBody>
          <a:bodyPr anchor="t" anchorCtr="0">
            <a:noAutofit/>
          </a:bodyPr>
          <a:lstStyle>
            <a:lvl1pPr>
              <a:spcBef>
                <a:spcPts val="0"/>
              </a:spcBef>
              <a:spcAft>
                <a:spcPts val="9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360000" y="1467009"/>
            <a:ext cx="399496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0" y="6138000"/>
            <a:ext cx="1578462" cy="360000"/>
          </a:xfrm>
          <a:prstGeom prst="rect">
            <a:avLst/>
          </a:prstGeom>
        </p:spPr>
      </p:pic>
    </p:spTree>
    <p:extLst>
      <p:ext uri="{BB962C8B-B14F-4D97-AF65-F5344CB8AC3E}">
        <p14:creationId xmlns:p14="http://schemas.microsoft.com/office/powerpoint/2010/main" val="78109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zh-CN" altLang="en-US" noProof="0" dirty="0"/>
              <a:t>有标题分割线</a:t>
            </a:r>
            <a:endParaRPr lang="de-DE" dirty="0"/>
          </a:p>
        </p:txBody>
      </p:sp>
      <p:cxnSp>
        <p:nvCxnSpPr>
          <p:cNvPr id="3" name="Straight Connector 2"/>
          <p:cNvCxnSpPr/>
          <p:nvPr userDrawn="1"/>
        </p:nvCxnSpPr>
        <p:spPr>
          <a:xfrm>
            <a:off x="242937" y="1231200"/>
            <a:ext cx="865664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5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lvl1pPr>
          </a:lstStyle>
          <a:p>
            <a:r>
              <a:rPr lang="en-US" noProof="0"/>
              <a:t>Click to edit Master title style</a:t>
            </a:r>
            <a:endParaRPr lang="en-US" dirty="0"/>
          </a:p>
        </p:txBody>
      </p:sp>
    </p:spTree>
    <p:extLst>
      <p:ext uri="{BB962C8B-B14F-4D97-AF65-F5344CB8AC3E}">
        <p14:creationId xmlns:p14="http://schemas.microsoft.com/office/powerpoint/2010/main" val="314425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8678200" y="6536752"/>
            <a:ext cx="105799" cy="103875"/>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675" noProof="0" smtClean="0"/>
              <a:pPr marL="0" lvl="0" indent="0" algn="r">
                <a:buNone/>
              </a:pPr>
              <a:t>‹#›</a:t>
            </a:fld>
            <a:endParaRPr lang="en-US" sz="675" noProof="0" dirty="0"/>
          </a:p>
        </p:txBody>
      </p:sp>
      <p:sp>
        <p:nvSpPr>
          <p:cNvPr id="11" name="Classification"/>
          <p:cNvSpPr txBox="1"/>
          <p:nvPr userDrawn="1"/>
        </p:nvSpPr>
        <p:spPr bwMode="black">
          <a:xfrm>
            <a:off x="2083772" y="6559834"/>
            <a:ext cx="330219" cy="69250"/>
          </a:xfrm>
          <a:prstGeom prst="rect">
            <a:avLst/>
          </a:prstGeom>
          <a:noFill/>
        </p:spPr>
        <p:txBody>
          <a:bodyPr wrap="none" lIns="0" tIns="0" rIns="0" bIns="0" rtlCol="0">
            <a:spAutoFit/>
          </a:bodyPr>
          <a:lstStyle/>
          <a:p>
            <a:pPr marL="0" marR="0" indent="0" algn="l" defTabSz="81620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450" b="0" i="0" u="none" kern="0" baseline="0">
                <a:solidFill>
                  <a:schemeClr val="tx1"/>
                </a:solidFill>
                <a:latin typeface="Arial"/>
                <a:ea typeface="Arial Unicode MS"/>
                <a:cs typeface="Arial Unicode MS" pitchFamily="34" charset="-128"/>
                <a:sym typeface="Arial"/>
              </a:rPr>
              <a:t>CUSTOMER</a:t>
            </a:r>
            <a:endParaRPr kumimoji="0" lang="en-US" sz="45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360000" y="6559834"/>
            <a:ext cx="1701816" cy="69250"/>
          </a:xfrm>
          <a:prstGeom prst="rect">
            <a:avLst/>
          </a:prstGeom>
          <a:noFill/>
        </p:spPr>
        <p:txBody>
          <a:bodyPr wrap="square" lIns="0" tIns="0" rIns="0" bIns="0" rtlCol="0">
            <a:spAutoFit/>
          </a:bodyPr>
          <a:lstStyle/>
          <a:p>
            <a:pPr marL="63074" marR="0" indent="-63074" algn="l" defTabSz="81620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450" noProof="0" dirty="0">
                <a:solidFill>
                  <a:schemeClr val="tx1"/>
                </a:solidFill>
              </a:rPr>
              <a:t>2017 SAP SE or an SAP affiliate company. All rights reserved.  </a:t>
            </a:r>
            <a:r>
              <a:rPr kumimoji="0" lang="en-US" sz="45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359999" y="1620000"/>
            <a:ext cx="8424000"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359999" y="504000"/>
            <a:ext cx="8424000"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12" name="Group 11"/>
          <p:cNvGrpSpPr/>
          <p:nvPr userDrawn="1"/>
        </p:nvGrpSpPr>
        <p:grpSpPr>
          <a:xfrm>
            <a:off x="0" y="0"/>
            <a:ext cx="9144000" cy="180000"/>
            <a:chOff x="0" y="0"/>
            <a:chExt cx="9144000" cy="180000"/>
          </a:xfrm>
        </p:grpSpPr>
        <p:sp>
          <p:nvSpPr>
            <p:cNvPr id="13" name="Rectangle 12"/>
            <p:cNvSpPr/>
            <p:nvPr userDrawn="1"/>
          </p:nvSpPr>
          <p:spPr bwMode="gray">
            <a:xfrm>
              <a:off x="0" y="0"/>
              <a:ext cx="9144000" cy="180000"/>
            </a:xfrm>
            <a:prstGeom prst="rect">
              <a:avLst/>
            </a:prstGeom>
            <a:solidFill>
              <a:schemeClr val="tx1"/>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8064000" y="0"/>
              <a:ext cx="1080000" cy="180000"/>
              <a:chOff x="10754805" y="0"/>
              <a:chExt cx="1440375" cy="252000"/>
            </a:xfrm>
          </p:grpSpPr>
          <p:sp>
            <p:nvSpPr>
              <p:cNvPr id="15" name="Rectangle 14"/>
              <p:cNvSpPr/>
              <p:nvPr userDrawn="1"/>
            </p:nvSpPr>
            <p:spPr bwMode="gray">
              <a:xfrm>
                <a:off x="11715055" y="0"/>
                <a:ext cx="480125"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234930" y="0"/>
                <a:ext cx="480125"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754805" y="0"/>
                <a:ext cx="480125"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61" r:id="rId1"/>
    <p:sldLayoutId id="2147483741" r:id="rId2"/>
    <p:sldLayoutId id="2147483743" r:id="rId3"/>
    <p:sldLayoutId id="2147483773" r:id="rId4"/>
    <p:sldLayoutId id="2147483745" r:id="rId5"/>
    <p:sldLayoutId id="2147483751" r:id="rId6"/>
    <p:sldLayoutId id="2147483740" r:id="rId7"/>
    <p:sldLayoutId id="2147483777" r:id="rId8"/>
    <p:sldLayoutId id="2147483788" r:id="rId9"/>
    <p:sldLayoutId id="2147483790" r:id="rId10"/>
    <p:sldLayoutId id="2147483792" r:id="rId11"/>
    <p:sldLayoutId id="2147483793" r:id="rId12"/>
    <p:sldLayoutId id="2147483794"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16201"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816201" rtl="0" eaLnBrk="1" latinLnBrk="0" hangingPunct="1">
        <a:spcBef>
          <a:spcPts val="1350"/>
        </a:spcBef>
        <a:buClr>
          <a:schemeClr val="accent1"/>
        </a:buClr>
        <a:buSzPct val="80000"/>
        <a:buFontTx/>
        <a:buNone/>
        <a:defRPr sz="2000" b="0" kern="1200">
          <a:solidFill>
            <a:schemeClr val="tx1"/>
          </a:solidFill>
          <a:latin typeface="+mn-lt"/>
          <a:ea typeface="+mn-ea"/>
          <a:cs typeface="+mn-cs"/>
        </a:defRPr>
      </a:lvl1pPr>
      <a:lvl2pPr marL="180000" indent="-180000" algn="l" defTabSz="816201" rtl="0" eaLnBrk="1" latinLnBrk="0" hangingPunct="1">
        <a:spcBef>
          <a:spcPts val="45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816201" rtl="0" eaLnBrk="1" latinLnBrk="0" hangingPunct="1">
        <a:spcBef>
          <a:spcPts val="225"/>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40000" indent="-180000" algn="l" defTabSz="816201" rtl="0" eaLnBrk="1" latinLnBrk="0" hangingPunct="1">
        <a:spcBef>
          <a:spcPts val="225"/>
        </a:spcBef>
        <a:buClr>
          <a:schemeClr val="tx1"/>
        </a:buClr>
        <a:buSzPct val="120000"/>
        <a:buFont typeface="Arial" pitchFamily="34" charset="0"/>
        <a:buChar char="▫"/>
        <a:defRPr sz="1600" kern="1200">
          <a:solidFill>
            <a:schemeClr val="tx1"/>
          </a:solidFill>
          <a:latin typeface="+mn-lt"/>
          <a:ea typeface="+mn-ea"/>
          <a:cs typeface="+mn-cs"/>
        </a:defRPr>
      </a:lvl4pPr>
      <a:lvl5pPr marL="720000" indent="-180000" algn="l" defTabSz="816201" rtl="0" eaLnBrk="1" latinLnBrk="0" hangingPunct="1">
        <a:spcBef>
          <a:spcPts val="75"/>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244553" indent="-204051" algn="l" defTabSz="816201"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2653" indent="-204051" algn="l" defTabSz="816201"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0753" indent="-204051" algn="l" defTabSz="816201"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8854" indent="-204051" algn="l" defTabSz="816201"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de-DE"/>
      </a:defPPr>
      <a:lvl1pPr marL="0" algn="l" defTabSz="816201" rtl="0" eaLnBrk="1" latinLnBrk="0" hangingPunct="1">
        <a:defRPr sz="1575" kern="1200">
          <a:solidFill>
            <a:schemeClr val="tx1"/>
          </a:solidFill>
          <a:latin typeface="+mn-lt"/>
          <a:ea typeface="+mn-ea"/>
          <a:cs typeface="+mn-cs"/>
        </a:defRPr>
      </a:lvl1pPr>
      <a:lvl2pPr marL="408100" algn="l" defTabSz="816201" rtl="0" eaLnBrk="1" latinLnBrk="0" hangingPunct="1">
        <a:defRPr sz="1575" kern="1200">
          <a:solidFill>
            <a:schemeClr val="tx1"/>
          </a:solidFill>
          <a:latin typeface="+mn-lt"/>
          <a:ea typeface="+mn-ea"/>
          <a:cs typeface="+mn-cs"/>
        </a:defRPr>
      </a:lvl2pPr>
      <a:lvl3pPr marL="816201" algn="l" defTabSz="816201" rtl="0" eaLnBrk="1" latinLnBrk="0" hangingPunct="1">
        <a:defRPr sz="1575" kern="1200">
          <a:solidFill>
            <a:schemeClr val="tx1"/>
          </a:solidFill>
          <a:latin typeface="+mn-lt"/>
          <a:ea typeface="+mn-ea"/>
          <a:cs typeface="+mn-cs"/>
        </a:defRPr>
      </a:lvl3pPr>
      <a:lvl4pPr marL="1224301" algn="l" defTabSz="816201" rtl="0" eaLnBrk="1" latinLnBrk="0" hangingPunct="1">
        <a:defRPr sz="1575" kern="1200">
          <a:solidFill>
            <a:schemeClr val="tx1"/>
          </a:solidFill>
          <a:latin typeface="+mn-lt"/>
          <a:ea typeface="+mn-ea"/>
          <a:cs typeface="+mn-cs"/>
        </a:defRPr>
      </a:lvl4pPr>
      <a:lvl5pPr marL="1632402" algn="l" defTabSz="816201" rtl="0" eaLnBrk="1" latinLnBrk="0" hangingPunct="1">
        <a:defRPr sz="1575" kern="1200">
          <a:solidFill>
            <a:schemeClr val="tx1"/>
          </a:solidFill>
          <a:latin typeface="+mn-lt"/>
          <a:ea typeface="+mn-ea"/>
          <a:cs typeface="+mn-cs"/>
        </a:defRPr>
      </a:lvl5pPr>
      <a:lvl6pPr marL="2040503" algn="l" defTabSz="816201" rtl="0" eaLnBrk="1" latinLnBrk="0" hangingPunct="1">
        <a:defRPr sz="1575" kern="1200">
          <a:solidFill>
            <a:schemeClr val="tx1"/>
          </a:solidFill>
          <a:latin typeface="+mn-lt"/>
          <a:ea typeface="+mn-ea"/>
          <a:cs typeface="+mn-cs"/>
        </a:defRPr>
      </a:lvl6pPr>
      <a:lvl7pPr marL="2448603" algn="l" defTabSz="816201" rtl="0" eaLnBrk="1" latinLnBrk="0" hangingPunct="1">
        <a:defRPr sz="1575" kern="1200">
          <a:solidFill>
            <a:schemeClr val="tx1"/>
          </a:solidFill>
          <a:latin typeface="+mn-lt"/>
          <a:ea typeface="+mn-ea"/>
          <a:cs typeface="+mn-cs"/>
        </a:defRPr>
      </a:lvl7pPr>
      <a:lvl8pPr marL="2856704" algn="l" defTabSz="816201" rtl="0" eaLnBrk="1" latinLnBrk="0" hangingPunct="1">
        <a:defRPr sz="1575" kern="1200">
          <a:solidFill>
            <a:schemeClr val="tx1"/>
          </a:solidFill>
          <a:latin typeface="+mn-lt"/>
          <a:ea typeface="+mn-ea"/>
          <a:cs typeface="+mn-cs"/>
        </a:defRPr>
      </a:lvl8pPr>
      <a:lvl9pPr marL="3264804" algn="l" defTabSz="816201" rtl="0" eaLnBrk="1" latinLnBrk="0" hangingPunct="1">
        <a:defRPr sz="1575"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81.tiff"/><Relationship Id="rId2" Type="http://schemas.openxmlformats.org/officeDocument/2006/relationships/image" Target="../media/image180.tiff"/><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2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184.png"/><Relationship Id="rId4" Type="http://schemas.openxmlformats.org/officeDocument/2006/relationships/image" Target="../media/image183.emf"/></Relationships>
</file>

<file path=ppt/slides/_rels/slide1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187.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8" Type="http://schemas.openxmlformats.org/officeDocument/2006/relationships/image" Target="../media/image193.emf"/><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notesSlide" Target="../notesSlides/notesSlide72.xml"/><Relationship Id="rId1" Type="http://schemas.openxmlformats.org/officeDocument/2006/relationships/slideLayout" Target="../slideLayouts/slideLayout3.xml"/><Relationship Id="rId6" Type="http://schemas.openxmlformats.org/officeDocument/2006/relationships/image" Target="../media/image191.png"/><Relationship Id="rId5" Type="http://schemas.openxmlformats.org/officeDocument/2006/relationships/image" Target="../media/image190.png"/><Relationship Id="rId10" Type="http://schemas.openxmlformats.org/officeDocument/2006/relationships/image" Target="../media/image75.emf"/><Relationship Id="rId4" Type="http://schemas.openxmlformats.org/officeDocument/2006/relationships/image" Target="../media/image189.png"/><Relationship Id="rId9" Type="http://schemas.openxmlformats.org/officeDocument/2006/relationships/image" Target="../media/image194.emf"/></Relationships>
</file>

<file path=ppt/slides/_rels/slide113.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5.png"/><Relationship Id="rId7" Type="http://schemas.openxmlformats.org/officeDocument/2006/relationships/image" Target="../media/image198.png"/><Relationship Id="rId12" Type="http://schemas.openxmlformats.org/officeDocument/2006/relationships/image" Target="../media/image203.png"/><Relationship Id="rId2" Type="http://schemas.openxmlformats.org/officeDocument/2006/relationships/notesSlide" Target="../notesSlides/notesSlide73.xml"/><Relationship Id="rId1" Type="http://schemas.openxmlformats.org/officeDocument/2006/relationships/slideLayout" Target="../slideLayouts/slideLayout3.xml"/><Relationship Id="rId6" Type="http://schemas.openxmlformats.org/officeDocument/2006/relationships/image" Target="../media/image75.emf"/><Relationship Id="rId11" Type="http://schemas.openxmlformats.org/officeDocument/2006/relationships/image" Target="../media/image202.png"/><Relationship Id="rId5" Type="http://schemas.openxmlformats.org/officeDocument/2006/relationships/image" Target="../media/image197.png"/><Relationship Id="rId10" Type="http://schemas.openxmlformats.org/officeDocument/2006/relationships/image" Target="../media/image201.png"/><Relationship Id="rId4" Type="http://schemas.openxmlformats.org/officeDocument/2006/relationships/image" Target="../media/image196.jpeg"/><Relationship Id="rId9" Type="http://schemas.openxmlformats.org/officeDocument/2006/relationships/image" Target="../media/image200.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04.jpeg"/><Relationship Id="rId7" Type="http://schemas.openxmlformats.org/officeDocument/2006/relationships/diagramQuickStyle" Target="../diagrams/quickStyle6.xml"/><Relationship Id="rId2" Type="http://schemas.openxmlformats.org/officeDocument/2006/relationships/notesSlide" Target="../notesSlides/notesSlide78.xml"/><Relationship Id="rId1" Type="http://schemas.openxmlformats.org/officeDocument/2006/relationships/slideLayout" Target="../slideLayouts/slideLayout4.xml"/><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206.png"/><Relationship Id="rId4" Type="http://schemas.openxmlformats.org/officeDocument/2006/relationships/image" Target="../media/image205.jpeg"/><Relationship Id="rId9" Type="http://schemas.microsoft.com/office/2007/relationships/diagramDrawing" Target="../diagrams/drawing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211.png"/></Relationships>
</file>

<file path=ppt/slides/_rels/slide127.xml.rels><?xml version="1.0" encoding="UTF-8" standalone="yes"?>
<Relationships xmlns="http://schemas.openxmlformats.org/package/2006/relationships"><Relationship Id="rId3" Type="http://schemas.openxmlformats.org/officeDocument/2006/relationships/hyperlink" Target="https://service.sap.com/sap/support/notes/1661202" TargetMode="External"/><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hyperlink" Target="http://service.sap.com/sap/support/notes/2096000" TargetMode="External"/><Relationship Id="rId5" Type="http://schemas.openxmlformats.org/officeDocument/2006/relationships/hyperlink" Target="http://service.sap.com/sap/support/notes/1788665" TargetMode="External"/><Relationship Id="rId4" Type="http://schemas.openxmlformats.org/officeDocument/2006/relationships/hyperlink" Target="https://service.sap.com/sap/support/notes/1826100"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83.xml"/><Relationship Id="rId1" Type="http://schemas.openxmlformats.org/officeDocument/2006/relationships/slideLayout" Target="../slideLayouts/slideLayout3.xml"/><Relationship Id="rId6" Type="http://schemas.openxmlformats.org/officeDocument/2006/relationships/image" Target="../media/image214.png"/><Relationship Id="rId5" Type="http://schemas.openxmlformats.org/officeDocument/2006/relationships/image" Target="../media/image22.png"/><Relationship Id="rId4" Type="http://schemas.openxmlformats.org/officeDocument/2006/relationships/image" Target="../media/image213.png"/></Relationships>
</file>

<file path=ppt/slides/_rels/slide12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hyperlink" Target="https://www.oracle.com/database/index.html" TargetMode="External"/><Relationship Id="rId2" Type="http://schemas.openxmlformats.org/officeDocument/2006/relationships/notesSlide" Target="../notesSlides/notesSlide84.xml"/><Relationship Id="rId1" Type="http://schemas.openxmlformats.org/officeDocument/2006/relationships/slideLayout" Target="../slideLayouts/slideLayout3.xml"/><Relationship Id="rId6" Type="http://schemas.openxmlformats.org/officeDocument/2006/relationships/hyperlink" Target="https://aws.amazon.com/rds/aurora/details/" TargetMode="External"/><Relationship Id="rId5" Type="http://schemas.openxmlformats.org/officeDocument/2006/relationships/hyperlink" Target="http://www.ibm.com/analytics/us/en/technology/db2/#db2-all-products-and-solutions" TargetMode="External"/><Relationship Id="rId4" Type="http://schemas.openxmlformats.org/officeDocument/2006/relationships/hyperlink" Target="https://www.microsoft.com/en-us/sql-server/sql-server-2016" TargetMode="External"/></Relationships>
</file>

<file path=ppt/slides/_rels/slide13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5.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2.xml.rels><?xml version="1.0" encoding="UTF-8" standalone="yes"?>
<Relationships xmlns="http://schemas.openxmlformats.org/package/2006/relationships"><Relationship Id="rId26" Type="http://schemas.openxmlformats.org/officeDocument/2006/relationships/tags" Target="../tags/tag27.xml"/><Relationship Id="rId117" Type="http://schemas.openxmlformats.org/officeDocument/2006/relationships/tags" Target="../tags/tag118.xml"/><Relationship Id="rId21" Type="http://schemas.openxmlformats.org/officeDocument/2006/relationships/tags" Target="../tags/tag22.xml"/><Relationship Id="rId42" Type="http://schemas.openxmlformats.org/officeDocument/2006/relationships/tags" Target="../tags/tag43.xml"/><Relationship Id="rId47" Type="http://schemas.openxmlformats.org/officeDocument/2006/relationships/tags" Target="../tags/tag48.xml"/><Relationship Id="rId63" Type="http://schemas.openxmlformats.org/officeDocument/2006/relationships/tags" Target="../tags/tag64.xml"/><Relationship Id="rId68" Type="http://schemas.openxmlformats.org/officeDocument/2006/relationships/tags" Target="../tags/tag69.xml"/><Relationship Id="rId84" Type="http://schemas.openxmlformats.org/officeDocument/2006/relationships/tags" Target="../tags/tag85.xml"/><Relationship Id="rId89" Type="http://schemas.openxmlformats.org/officeDocument/2006/relationships/tags" Target="../tags/tag90.xml"/><Relationship Id="rId112" Type="http://schemas.openxmlformats.org/officeDocument/2006/relationships/tags" Target="../tags/tag113.xml"/><Relationship Id="rId16" Type="http://schemas.openxmlformats.org/officeDocument/2006/relationships/tags" Target="../tags/tag17.xml"/><Relationship Id="rId107" Type="http://schemas.openxmlformats.org/officeDocument/2006/relationships/tags" Target="../tags/tag108.xml"/><Relationship Id="rId11" Type="http://schemas.openxmlformats.org/officeDocument/2006/relationships/tags" Target="../tags/tag12.xml"/><Relationship Id="rId32" Type="http://schemas.openxmlformats.org/officeDocument/2006/relationships/tags" Target="../tags/tag33.xml"/><Relationship Id="rId37" Type="http://schemas.openxmlformats.org/officeDocument/2006/relationships/tags" Target="../tags/tag38.xml"/><Relationship Id="rId53" Type="http://schemas.openxmlformats.org/officeDocument/2006/relationships/tags" Target="../tags/tag54.xml"/><Relationship Id="rId58" Type="http://schemas.openxmlformats.org/officeDocument/2006/relationships/tags" Target="../tags/tag59.xml"/><Relationship Id="rId74" Type="http://schemas.openxmlformats.org/officeDocument/2006/relationships/tags" Target="../tags/tag75.xml"/><Relationship Id="rId79" Type="http://schemas.openxmlformats.org/officeDocument/2006/relationships/tags" Target="../tags/tag80.xml"/><Relationship Id="rId102" Type="http://schemas.openxmlformats.org/officeDocument/2006/relationships/tags" Target="../tags/tag103.xml"/><Relationship Id="rId5" Type="http://schemas.openxmlformats.org/officeDocument/2006/relationships/tags" Target="../tags/tag6.xml"/><Relationship Id="rId61" Type="http://schemas.openxmlformats.org/officeDocument/2006/relationships/tags" Target="../tags/tag62.xml"/><Relationship Id="rId82" Type="http://schemas.openxmlformats.org/officeDocument/2006/relationships/tags" Target="../tags/tag83.xml"/><Relationship Id="rId90" Type="http://schemas.openxmlformats.org/officeDocument/2006/relationships/tags" Target="../tags/tag91.xml"/><Relationship Id="rId95" Type="http://schemas.openxmlformats.org/officeDocument/2006/relationships/tags" Target="../tags/tag96.xml"/><Relationship Id="rId19" Type="http://schemas.openxmlformats.org/officeDocument/2006/relationships/tags" Target="../tags/tag2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35" Type="http://schemas.openxmlformats.org/officeDocument/2006/relationships/tags" Target="../tags/tag36.xml"/><Relationship Id="rId43" Type="http://schemas.openxmlformats.org/officeDocument/2006/relationships/tags" Target="../tags/tag44.xml"/><Relationship Id="rId48" Type="http://schemas.openxmlformats.org/officeDocument/2006/relationships/tags" Target="../tags/tag49.xml"/><Relationship Id="rId56" Type="http://schemas.openxmlformats.org/officeDocument/2006/relationships/tags" Target="../tags/tag57.xml"/><Relationship Id="rId64" Type="http://schemas.openxmlformats.org/officeDocument/2006/relationships/tags" Target="../tags/tag65.xml"/><Relationship Id="rId69" Type="http://schemas.openxmlformats.org/officeDocument/2006/relationships/tags" Target="../tags/tag70.xml"/><Relationship Id="rId77" Type="http://schemas.openxmlformats.org/officeDocument/2006/relationships/tags" Target="../tags/tag78.xml"/><Relationship Id="rId100" Type="http://schemas.openxmlformats.org/officeDocument/2006/relationships/tags" Target="../tags/tag101.xml"/><Relationship Id="rId105" Type="http://schemas.openxmlformats.org/officeDocument/2006/relationships/tags" Target="../tags/tag106.xml"/><Relationship Id="rId113" Type="http://schemas.openxmlformats.org/officeDocument/2006/relationships/tags" Target="../tags/tag114.xml"/><Relationship Id="rId118" Type="http://schemas.openxmlformats.org/officeDocument/2006/relationships/tags" Target="../tags/tag119.xml"/><Relationship Id="rId8" Type="http://schemas.openxmlformats.org/officeDocument/2006/relationships/tags" Target="../tags/tag9.xml"/><Relationship Id="rId51" Type="http://schemas.openxmlformats.org/officeDocument/2006/relationships/tags" Target="../tags/tag52.xml"/><Relationship Id="rId72" Type="http://schemas.openxmlformats.org/officeDocument/2006/relationships/tags" Target="../tags/tag73.xml"/><Relationship Id="rId80" Type="http://schemas.openxmlformats.org/officeDocument/2006/relationships/tags" Target="../tags/tag81.xml"/><Relationship Id="rId85" Type="http://schemas.openxmlformats.org/officeDocument/2006/relationships/tags" Target="../tags/tag86.xml"/><Relationship Id="rId93" Type="http://schemas.openxmlformats.org/officeDocument/2006/relationships/tags" Target="../tags/tag94.xml"/><Relationship Id="rId98" Type="http://schemas.openxmlformats.org/officeDocument/2006/relationships/tags" Target="../tags/tag99.xml"/><Relationship Id="rId121" Type="http://schemas.openxmlformats.org/officeDocument/2006/relationships/slideLayout" Target="../slideLayouts/slideLayout12.xml"/><Relationship Id="rId3" Type="http://schemas.openxmlformats.org/officeDocument/2006/relationships/tags" Target="../tags/tag4.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tags" Target="../tags/tag34.xml"/><Relationship Id="rId38" Type="http://schemas.openxmlformats.org/officeDocument/2006/relationships/tags" Target="../tags/tag39.xml"/><Relationship Id="rId46" Type="http://schemas.openxmlformats.org/officeDocument/2006/relationships/tags" Target="../tags/tag47.xml"/><Relationship Id="rId59" Type="http://schemas.openxmlformats.org/officeDocument/2006/relationships/tags" Target="../tags/tag60.xml"/><Relationship Id="rId67" Type="http://schemas.openxmlformats.org/officeDocument/2006/relationships/tags" Target="../tags/tag68.xml"/><Relationship Id="rId103" Type="http://schemas.openxmlformats.org/officeDocument/2006/relationships/tags" Target="../tags/tag104.xml"/><Relationship Id="rId108" Type="http://schemas.openxmlformats.org/officeDocument/2006/relationships/tags" Target="../tags/tag109.xml"/><Relationship Id="rId116" Type="http://schemas.openxmlformats.org/officeDocument/2006/relationships/tags" Target="../tags/tag117.xml"/><Relationship Id="rId20" Type="http://schemas.openxmlformats.org/officeDocument/2006/relationships/tags" Target="../tags/tag21.xml"/><Relationship Id="rId41" Type="http://schemas.openxmlformats.org/officeDocument/2006/relationships/tags" Target="../tags/tag42.xml"/><Relationship Id="rId54" Type="http://schemas.openxmlformats.org/officeDocument/2006/relationships/tags" Target="../tags/tag55.xml"/><Relationship Id="rId62" Type="http://schemas.openxmlformats.org/officeDocument/2006/relationships/tags" Target="../tags/tag63.xml"/><Relationship Id="rId70" Type="http://schemas.openxmlformats.org/officeDocument/2006/relationships/tags" Target="../tags/tag71.xml"/><Relationship Id="rId75" Type="http://schemas.openxmlformats.org/officeDocument/2006/relationships/tags" Target="../tags/tag76.xml"/><Relationship Id="rId83" Type="http://schemas.openxmlformats.org/officeDocument/2006/relationships/tags" Target="../tags/tag84.xml"/><Relationship Id="rId88" Type="http://schemas.openxmlformats.org/officeDocument/2006/relationships/tags" Target="../tags/tag89.xml"/><Relationship Id="rId91" Type="http://schemas.openxmlformats.org/officeDocument/2006/relationships/tags" Target="../tags/tag92.xml"/><Relationship Id="rId96" Type="http://schemas.openxmlformats.org/officeDocument/2006/relationships/tags" Target="../tags/tag97.xml"/><Relationship Id="rId111" Type="http://schemas.openxmlformats.org/officeDocument/2006/relationships/tags" Target="../tags/tag112.xml"/><Relationship Id="rId1" Type="http://schemas.openxmlformats.org/officeDocument/2006/relationships/tags" Target="../tags/tag2.xml"/><Relationship Id="rId6" Type="http://schemas.openxmlformats.org/officeDocument/2006/relationships/tags" Target="../tags/tag7.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36" Type="http://schemas.openxmlformats.org/officeDocument/2006/relationships/tags" Target="../tags/tag37.xml"/><Relationship Id="rId49" Type="http://schemas.openxmlformats.org/officeDocument/2006/relationships/tags" Target="../tags/tag50.xml"/><Relationship Id="rId57" Type="http://schemas.openxmlformats.org/officeDocument/2006/relationships/tags" Target="../tags/tag58.xml"/><Relationship Id="rId106" Type="http://schemas.openxmlformats.org/officeDocument/2006/relationships/tags" Target="../tags/tag107.xml"/><Relationship Id="rId114" Type="http://schemas.openxmlformats.org/officeDocument/2006/relationships/tags" Target="../tags/tag115.xml"/><Relationship Id="rId119" Type="http://schemas.openxmlformats.org/officeDocument/2006/relationships/tags" Target="../tags/tag120.xml"/><Relationship Id="rId10" Type="http://schemas.openxmlformats.org/officeDocument/2006/relationships/tags" Target="../tags/tag11.xml"/><Relationship Id="rId31" Type="http://schemas.openxmlformats.org/officeDocument/2006/relationships/tags" Target="../tags/tag32.xml"/><Relationship Id="rId44" Type="http://schemas.openxmlformats.org/officeDocument/2006/relationships/tags" Target="../tags/tag45.xml"/><Relationship Id="rId52" Type="http://schemas.openxmlformats.org/officeDocument/2006/relationships/tags" Target="../tags/tag53.xml"/><Relationship Id="rId60" Type="http://schemas.openxmlformats.org/officeDocument/2006/relationships/tags" Target="../tags/tag61.xml"/><Relationship Id="rId65" Type="http://schemas.openxmlformats.org/officeDocument/2006/relationships/tags" Target="../tags/tag66.xml"/><Relationship Id="rId73" Type="http://schemas.openxmlformats.org/officeDocument/2006/relationships/tags" Target="../tags/tag74.xml"/><Relationship Id="rId78" Type="http://schemas.openxmlformats.org/officeDocument/2006/relationships/tags" Target="../tags/tag79.xml"/><Relationship Id="rId81" Type="http://schemas.openxmlformats.org/officeDocument/2006/relationships/tags" Target="../tags/tag82.xml"/><Relationship Id="rId86" Type="http://schemas.openxmlformats.org/officeDocument/2006/relationships/tags" Target="../tags/tag87.xml"/><Relationship Id="rId94" Type="http://schemas.openxmlformats.org/officeDocument/2006/relationships/tags" Target="../tags/tag95.xml"/><Relationship Id="rId99" Type="http://schemas.openxmlformats.org/officeDocument/2006/relationships/tags" Target="../tags/tag100.xml"/><Relationship Id="rId101" Type="http://schemas.openxmlformats.org/officeDocument/2006/relationships/tags" Target="../tags/tag102.xml"/><Relationship Id="rId4" Type="http://schemas.openxmlformats.org/officeDocument/2006/relationships/tags" Target="../tags/tag5.xml"/><Relationship Id="rId9" Type="http://schemas.openxmlformats.org/officeDocument/2006/relationships/tags" Target="../tags/tag10.xml"/><Relationship Id="rId13" Type="http://schemas.openxmlformats.org/officeDocument/2006/relationships/tags" Target="../tags/tag14.xml"/><Relationship Id="rId18" Type="http://schemas.openxmlformats.org/officeDocument/2006/relationships/tags" Target="../tags/tag19.xml"/><Relationship Id="rId39" Type="http://schemas.openxmlformats.org/officeDocument/2006/relationships/tags" Target="../tags/tag40.xml"/><Relationship Id="rId109" Type="http://schemas.openxmlformats.org/officeDocument/2006/relationships/tags" Target="../tags/tag110.xml"/><Relationship Id="rId34" Type="http://schemas.openxmlformats.org/officeDocument/2006/relationships/tags" Target="../tags/tag35.xml"/><Relationship Id="rId50" Type="http://schemas.openxmlformats.org/officeDocument/2006/relationships/tags" Target="../tags/tag51.xml"/><Relationship Id="rId55" Type="http://schemas.openxmlformats.org/officeDocument/2006/relationships/tags" Target="../tags/tag56.xml"/><Relationship Id="rId76" Type="http://schemas.openxmlformats.org/officeDocument/2006/relationships/tags" Target="../tags/tag77.xml"/><Relationship Id="rId97" Type="http://schemas.openxmlformats.org/officeDocument/2006/relationships/tags" Target="../tags/tag98.xml"/><Relationship Id="rId104" Type="http://schemas.openxmlformats.org/officeDocument/2006/relationships/tags" Target="../tags/tag105.xml"/><Relationship Id="rId120" Type="http://schemas.openxmlformats.org/officeDocument/2006/relationships/tags" Target="../tags/tag121.xml"/><Relationship Id="rId7" Type="http://schemas.openxmlformats.org/officeDocument/2006/relationships/tags" Target="../tags/tag8.xml"/><Relationship Id="rId71" Type="http://schemas.openxmlformats.org/officeDocument/2006/relationships/tags" Target="../tags/tag72.xml"/><Relationship Id="rId92" Type="http://schemas.openxmlformats.org/officeDocument/2006/relationships/tags" Target="../tags/tag93.xml"/><Relationship Id="rId2" Type="http://schemas.openxmlformats.org/officeDocument/2006/relationships/tags" Target="../tags/tag3.xml"/><Relationship Id="rId29" Type="http://schemas.openxmlformats.org/officeDocument/2006/relationships/tags" Target="../tags/tag30.xml"/><Relationship Id="rId24" Type="http://schemas.openxmlformats.org/officeDocument/2006/relationships/tags" Target="../tags/tag25.xml"/><Relationship Id="rId40" Type="http://schemas.openxmlformats.org/officeDocument/2006/relationships/tags" Target="../tags/tag41.xml"/><Relationship Id="rId45" Type="http://schemas.openxmlformats.org/officeDocument/2006/relationships/tags" Target="../tags/tag46.xml"/><Relationship Id="rId66" Type="http://schemas.openxmlformats.org/officeDocument/2006/relationships/tags" Target="../tags/tag67.xml"/><Relationship Id="rId87" Type="http://schemas.openxmlformats.org/officeDocument/2006/relationships/tags" Target="../tags/tag88.xml"/><Relationship Id="rId110" Type="http://schemas.openxmlformats.org/officeDocument/2006/relationships/tags" Target="../tags/tag111.xml"/><Relationship Id="rId115" Type="http://schemas.openxmlformats.org/officeDocument/2006/relationships/tags" Target="../tags/tag116.xml"/></Relationships>
</file>

<file path=ppt/slides/_rels/slide1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9.xml"/><Relationship Id="rId1" Type="http://schemas.openxmlformats.org/officeDocument/2006/relationships/vmlDrawing" Target="../drawings/vmlDrawing3.vml"/><Relationship Id="rId4" Type="http://schemas.openxmlformats.org/officeDocument/2006/relationships/image" Target="../media/image218.w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9.xml"/><Relationship Id="rId1" Type="http://schemas.openxmlformats.org/officeDocument/2006/relationships/vmlDrawing" Target="../drawings/vmlDrawing4.vml"/><Relationship Id="rId4" Type="http://schemas.openxmlformats.org/officeDocument/2006/relationships/image" Target="../media/image219.wmf"/></Relationships>
</file>

<file path=ppt/slides/_rels/slide13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tags" Target="../tags/tag124.xml"/><Relationship Id="rId7" Type="http://schemas.openxmlformats.org/officeDocument/2006/relationships/image" Target="../media/image224.jpe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223.png"/><Relationship Id="rId11" Type="http://schemas.openxmlformats.org/officeDocument/2006/relationships/image" Target="../media/image228.jpeg"/><Relationship Id="rId5" Type="http://schemas.openxmlformats.org/officeDocument/2006/relationships/notesSlide" Target="../notesSlides/notesSlide88.xml"/><Relationship Id="rId10" Type="http://schemas.openxmlformats.org/officeDocument/2006/relationships/image" Target="../media/image227.png"/><Relationship Id="rId4" Type="http://schemas.openxmlformats.org/officeDocument/2006/relationships/slideLayout" Target="../slideLayouts/slideLayout4.xml"/><Relationship Id="rId9" Type="http://schemas.openxmlformats.org/officeDocument/2006/relationships/image" Target="../media/image226.png"/></Relationships>
</file>

<file path=ppt/slides/_rels/slide1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230.png"/><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9.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46.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jpg"/><Relationship Id="rId9"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5.jpe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17.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0.xm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png"/></Relationships>
</file>

<file path=ppt/slides/_rels/slide4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hyperlink" Target="https://service.sap.com/sap/support/notes/1970559" TargetMode="External"/><Relationship Id="rId13" Type="http://schemas.openxmlformats.org/officeDocument/2006/relationships/hyperlink" Target="https://service.sap.com/sap/support/notes/1913568" TargetMode="External"/><Relationship Id="rId3" Type="http://schemas.openxmlformats.org/officeDocument/2006/relationships/hyperlink" Target="https://service.sap.com/sap/support/notes/1730932" TargetMode="External"/><Relationship Id="rId7" Type="http://schemas.openxmlformats.org/officeDocument/2006/relationships/hyperlink" Target="http://service.sap.com/sap/support/notes/1999166" TargetMode="External"/><Relationship Id="rId12" Type="http://schemas.openxmlformats.org/officeDocument/2006/relationships/hyperlink" Target="http://service.sap.com/sap/support/notes/2024234"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service.sap.com/sap/support/notes/1957450" TargetMode="External"/><Relationship Id="rId11" Type="http://schemas.openxmlformats.org/officeDocument/2006/relationships/hyperlink" Target="http://service.sap.com/sap/support/notes/2212575" TargetMode="External"/><Relationship Id="rId5" Type="http://schemas.openxmlformats.org/officeDocument/2006/relationships/hyperlink" Target="http://service.sap.com/sap/support/notes/2212571" TargetMode="External"/><Relationship Id="rId10" Type="http://schemas.openxmlformats.org/officeDocument/2006/relationships/hyperlink" Target="https://service.sap.com/sap/support/notes/1913500" TargetMode="External"/><Relationship Id="rId4" Type="http://schemas.openxmlformats.org/officeDocument/2006/relationships/hyperlink" Target="http://global.sap.com/community/ebook/2013_09_adpd/enEN/search.html" TargetMode="External"/><Relationship Id="rId9" Type="http://schemas.openxmlformats.org/officeDocument/2006/relationships/hyperlink" Target="https://service.sap.com/sap/support/notes/1970558" TargetMode="External"/><Relationship Id="rId1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emf"/><Relationship Id="rId2" Type="http://schemas.openxmlformats.org/officeDocument/2006/relationships/image" Target="../media/image72.png"/><Relationship Id="rId1" Type="http://schemas.openxmlformats.org/officeDocument/2006/relationships/slideLayout" Target="../slideLayouts/slideLayout3.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xml"/><Relationship Id="rId1" Type="http://schemas.openxmlformats.org/officeDocument/2006/relationships/vmlDrawing" Target="../drawings/vmlDrawing2.vml"/><Relationship Id="rId6" Type="http://schemas.openxmlformats.org/officeDocument/2006/relationships/image" Target="../media/image79.emf"/><Relationship Id="rId5" Type="http://schemas.openxmlformats.org/officeDocument/2006/relationships/oleObject" Target="../embeddings/oleObject2.bin"/><Relationship Id="rId4" Type="http://schemas.openxmlformats.org/officeDocument/2006/relationships/notesSlide" Target="../notesSlides/notesSlide2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82.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99.png"/><Relationship Id="rId4" Type="http://schemas.microsoft.com/office/2007/relationships/hdphoto" Target="../media/hdphoto2.wdp"/></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102.png"/><Relationship Id="rId4" Type="http://schemas.openxmlformats.org/officeDocument/2006/relationships/image" Target="../media/image101.png"/></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jpe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7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1.png"/><Relationship Id="rId7" Type="http://schemas.openxmlformats.org/officeDocument/2006/relationships/image" Target="../media/image123.jpe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22.png"/><Relationship Id="rId4" Type="http://schemas.microsoft.com/office/2007/relationships/hdphoto" Target="../media/hdphoto3.wdp"/></Relationships>
</file>

<file path=ppt/slides/_rels/slide73.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5.jpeg"/><Relationship Id="rId7" Type="http://schemas.microsoft.com/office/2007/relationships/hdphoto" Target="../media/hdphoto6.wdp"/><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27.png"/><Relationship Id="rId5" Type="http://schemas.microsoft.com/office/2007/relationships/hdphoto" Target="../media/hdphoto5.wdp"/><Relationship Id="rId10" Type="http://schemas.openxmlformats.org/officeDocument/2006/relationships/image" Target="../media/image130.png"/><Relationship Id="rId4" Type="http://schemas.openxmlformats.org/officeDocument/2006/relationships/image" Target="../media/image126.png"/><Relationship Id="rId9" Type="http://schemas.openxmlformats.org/officeDocument/2006/relationships/image" Target="../media/image129.png"/></Relationships>
</file>

<file path=ppt/slides/_rels/slide7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3.xml"/><Relationship Id="rId4" Type="http://schemas.openxmlformats.org/officeDocument/2006/relationships/image" Target="../media/image133.png"/></Relationships>
</file>

<file path=ppt/slides/_rels/slide75.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notesSlide" Target="../notesSlides/notesSlide44.xml"/><Relationship Id="rId16" Type="http://schemas.openxmlformats.org/officeDocument/2006/relationships/image" Target="../media/image148.png"/><Relationship Id="rId1" Type="http://schemas.openxmlformats.org/officeDocument/2006/relationships/slideLayout" Target="../slideLayouts/slideLayout3.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5" Type="http://schemas.openxmlformats.org/officeDocument/2006/relationships/image" Target="../media/image14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3.xml"/><Relationship Id="rId5" Type="http://schemas.openxmlformats.org/officeDocument/2006/relationships/image" Target="../media/image152.png"/><Relationship Id="rId4" Type="http://schemas.openxmlformats.org/officeDocument/2006/relationships/image" Target="../media/image15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6.xml"/><Relationship Id="rId1" Type="http://schemas.openxmlformats.org/officeDocument/2006/relationships/slideLayout" Target="../slideLayouts/slideLayout21.xml"/><Relationship Id="rId4" Type="http://schemas.openxmlformats.org/officeDocument/2006/relationships/image" Target="../media/image154.png"/></Relationships>
</file>

<file path=ppt/slides/_rels/slide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6.png"/><Relationship Id="rId7" Type="http://schemas.openxmlformats.org/officeDocument/2006/relationships/image" Target="../media/image159.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58.png"/><Relationship Id="rId5" Type="http://schemas.openxmlformats.org/officeDocument/2006/relationships/image" Target="../media/image157.png"/><Relationship Id="rId10" Type="http://schemas.openxmlformats.org/officeDocument/2006/relationships/image" Target="../media/image162.png"/><Relationship Id="rId4" Type="http://schemas.openxmlformats.org/officeDocument/2006/relationships/image" Target="../media/image139.png"/><Relationship Id="rId9" Type="http://schemas.openxmlformats.org/officeDocument/2006/relationships/image" Target="../media/image161.png"/></Relationships>
</file>

<file path=ppt/slides/_rels/slide83.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166.png"/><Relationship Id="rId11" Type="http://schemas.openxmlformats.org/officeDocument/2006/relationships/image" Target="../media/image171.png"/><Relationship Id="rId5" Type="http://schemas.openxmlformats.org/officeDocument/2006/relationships/image" Target="../media/image165.png"/><Relationship Id="rId10" Type="http://schemas.openxmlformats.org/officeDocument/2006/relationships/image" Target="../media/image170.png"/><Relationship Id="rId4" Type="http://schemas.openxmlformats.org/officeDocument/2006/relationships/image" Target="../media/image164.png"/><Relationship Id="rId9" Type="http://schemas.openxmlformats.org/officeDocument/2006/relationships/image" Target="../media/image169.png"/></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8.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0.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176.jpeg"/></Relationships>
</file>

<file path=ppt/slides/_rels/slide93.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175.jpeg"/></Relationships>
</file>

<file path=ppt/slides/_rels/slide95.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8000" y="5241073"/>
            <a:ext cx="8136000" cy="319814"/>
          </a:xfrm>
        </p:spPr>
        <p:txBody>
          <a:bodyPr anchor="t" anchorCtr="0"/>
          <a:lstStyle/>
          <a:p>
            <a:r>
              <a:rPr lang="en-US" altLang="zh-CN" dirty="0">
                <a:latin typeface="微软雅黑" panose="020B0503020204020204" pitchFamily="34" charset="-122"/>
                <a:ea typeface="微软雅黑" panose="020B0503020204020204" pitchFamily="34" charset="-122"/>
              </a:rPr>
              <a:t>SAP </a:t>
            </a:r>
            <a:r>
              <a:rPr lang="zh-CN" altLang="en-US" sz="1400" dirty="0">
                <a:latin typeface="微软雅黑" panose="020B0503020204020204" pitchFamily="34" charset="-122"/>
                <a:ea typeface="微软雅黑" panose="020B0503020204020204" pitchFamily="34" charset="-122"/>
              </a:rPr>
              <a:t>数据库与数据管理团队</a:t>
            </a:r>
            <a:endParaRPr lang="en-US" altLang="zh-CN" sz="1400" dirty="0">
              <a:latin typeface="微软雅黑" panose="020B0503020204020204" pitchFamily="34" charset="-122"/>
              <a:ea typeface="微软雅黑" panose="020B0503020204020204" pitchFamily="34" charset="-122"/>
            </a:endParaRPr>
          </a:p>
        </p:txBody>
      </p:sp>
      <p:sp>
        <p:nvSpPr>
          <p:cNvPr id="8" name="Text Placeholder 7"/>
          <p:cNvSpPr>
            <a:spLocks noGrp="1"/>
          </p:cNvSpPr>
          <p:nvPr>
            <p:ph type="body" sz="quarter" idx="14"/>
          </p:nvPr>
        </p:nvSpPr>
        <p:spPr>
          <a:xfrm>
            <a:off x="288000" y="3671015"/>
            <a:ext cx="8136000" cy="997196"/>
          </a:xfrm>
        </p:spPr>
        <p:txBody>
          <a:bodyPr/>
          <a:lstStyle/>
          <a:p>
            <a:r>
              <a:rPr lang="en-US" altLang="zh-CN" dirty="0">
                <a:latin typeface="微软雅黑" panose="020B0503020204020204" pitchFamily="34" charset="-122"/>
                <a:ea typeface="微软雅黑" panose="020B0503020204020204" pitchFamily="34" charset="-122"/>
              </a:rPr>
              <a:t>SAP </a:t>
            </a:r>
            <a:r>
              <a:rPr lang="en-US" altLang="zh-CN" dirty="0">
                <a:solidFill>
                  <a:schemeClr val="accent1"/>
                </a:solidFill>
                <a:latin typeface="微软雅黑" panose="020B0503020204020204" pitchFamily="34" charset="-122"/>
                <a:ea typeface="微软雅黑" panose="020B0503020204020204" pitchFamily="34" charset="-122"/>
              </a:rPr>
              <a:t>HANA</a:t>
            </a:r>
          </a:p>
          <a:p>
            <a:r>
              <a:rPr lang="zh-CN" altLang="en-US" dirty="0">
                <a:latin typeface="微软雅黑" panose="020B0503020204020204" pitchFamily="34" charset="-122"/>
                <a:ea typeface="微软雅黑" panose="020B0503020204020204" pitchFamily="34" charset="-122"/>
              </a:rPr>
              <a:t>企业数据计算与存储的基础</a:t>
            </a:r>
          </a:p>
        </p:txBody>
      </p:sp>
      <p:pic>
        <p:nvPicPr>
          <p:cNvPr id="2" name="Picture 1"/>
          <p:cNvPicPr>
            <a:picLocks noChangeAspect="1"/>
          </p:cNvPicPr>
          <p:nvPr/>
        </p:nvPicPr>
        <p:blipFill>
          <a:blip r:embed="rId3"/>
          <a:stretch>
            <a:fillRect/>
          </a:stretch>
        </p:blipFill>
        <p:spPr>
          <a:xfrm>
            <a:off x="0" y="0"/>
            <a:ext cx="9144000" cy="3430006"/>
          </a:xfrm>
          <a:prstGeom prst="rect">
            <a:avLst/>
          </a:prstGeom>
        </p:spPr>
      </p:pic>
      <p:grpSp>
        <p:nvGrpSpPr>
          <p:cNvPr id="16" name="Group 15"/>
          <p:cNvGrpSpPr/>
          <p:nvPr/>
        </p:nvGrpSpPr>
        <p:grpSpPr>
          <a:xfrm>
            <a:off x="6119998"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19" name="Rectangle 18"/>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itchFamily="34" charset="-128"/>
              </a:endParaRPr>
            </a:p>
          </p:txBody>
        </p:sp>
      </p:grpSp>
    </p:spTree>
    <p:extLst>
      <p:ext uri="{BB962C8B-B14F-4D97-AF65-F5344CB8AC3E}">
        <p14:creationId xmlns:p14="http://schemas.microsoft.com/office/powerpoint/2010/main" val="412354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p:cNvSpPr txBox="1"/>
          <p:nvPr/>
        </p:nvSpPr>
        <p:spPr>
          <a:xfrm>
            <a:off x="7792138" y="3494691"/>
            <a:ext cx="1241501" cy="278643"/>
          </a:xfrm>
          <a:prstGeom prst="rect">
            <a:avLst/>
          </a:prstGeom>
          <a:noFill/>
        </p:spPr>
        <p:txBody>
          <a:bodyPr wrap="square" lIns="81637" tIns="40819" rIns="81637" bIns="40819" rtlCol="0">
            <a:spAutoFit/>
          </a:bodyPr>
          <a:lstStyle/>
          <a:p>
            <a:pPr fontAlgn="base">
              <a:spcBef>
                <a:spcPct val="50000"/>
              </a:spcBef>
              <a:spcAft>
                <a:spcPct val="0"/>
              </a:spcAft>
              <a:buClr>
                <a:srgbClr val="F0AB00"/>
              </a:buClr>
              <a:buSzPct val="80000"/>
            </a:pPr>
            <a:r>
              <a:rPr lang="zh-CN" altLang="en-US" sz="1275" kern="0" dirty="0">
                <a:solidFill>
                  <a:srgbClr val="000000"/>
                </a:solidFill>
                <a:latin typeface="微软雅黑" pitchFamily="34" charset="-122"/>
                <a:ea typeface="微软雅黑" pitchFamily="34" charset="-122"/>
              </a:rPr>
              <a:t>增量数据处理</a:t>
            </a:r>
            <a:endParaRPr lang="en-US" sz="1275" kern="0" dirty="0">
              <a:solidFill>
                <a:srgbClr val="000000"/>
              </a:solidFill>
              <a:latin typeface="微软雅黑" pitchFamily="34" charset="-122"/>
              <a:ea typeface="微软雅黑" pitchFamily="34" charset="-122"/>
            </a:endParaRPr>
          </a:p>
        </p:txBody>
      </p:sp>
      <p:grpSp>
        <p:nvGrpSpPr>
          <p:cNvPr id="2" name="Group 155"/>
          <p:cNvGrpSpPr/>
          <p:nvPr/>
        </p:nvGrpSpPr>
        <p:grpSpPr>
          <a:xfrm>
            <a:off x="6915891" y="3443710"/>
            <a:ext cx="846289" cy="711406"/>
            <a:chOff x="7545087" y="4102217"/>
            <a:chExt cx="700658" cy="1161982"/>
          </a:xfrm>
        </p:grpSpPr>
        <p:grpSp>
          <p:nvGrpSpPr>
            <p:cNvPr id="3" name="Group 88"/>
            <p:cNvGrpSpPr/>
            <p:nvPr/>
          </p:nvGrpSpPr>
          <p:grpSpPr>
            <a:xfrm>
              <a:off x="7660973" y="4102217"/>
              <a:ext cx="539324" cy="646556"/>
              <a:chOff x="1771650" y="1304925"/>
              <a:chExt cx="457200" cy="762000"/>
            </a:xfrm>
            <a:effectLst/>
          </p:grpSpPr>
          <p:sp>
            <p:nvSpPr>
              <p:cNvPr id="132" name="Rectangle 131"/>
              <p:cNvSpPr/>
              <p:nvPr/>
            </p:nvSpPr>
            <p:spPr bwMode="auto">
              <a:xfrm>
                <a:off x="1771650" y="1304925"/>
                <a:ext cx="114300" cy="685800"/>
              </a:xfrm>
              <a:prstGeom prst="rect">
                <a:avLst/>
              </a:prstGeom>
              <a:gradFill rotWithShape="1">
                <a:gsLst>
                  <a:gs pos="0">
                    <a:srgbClr val="F5F5F5"/>
                  </a:gs>
                  <a:gs pos="100000">
                    <a:srgbClr val="CACACA"/>
                  </a:gs>
                </a:gsLst>
                <a:lin ang="2700000" scaled="1"/>
              </a:gradFill>
              <a:ln w="6350" algn="ctr">
                <a:solidFill>
                  <a:schemeClr val="bg1">
                    <a:lumMod val="75000"/>
                  </a:schemeClr>
                </a:solidFill>
                <a:round/>
                <a:headEnd/>
                <a:tailEnd/>
              </a:ln>
              <a:effectLst>
                <a:outerShdw blurRad="25400" dist="12700" dir="2700000" algn="tl" rotWithShape="0">
                  <a:prstClr val="black">
                    <a:alpha val="40000"/>
                  </a:prstClr>
                </a:outerShdw>
              </a:effectLst>
            </p:spPr>
            <p:txBody>
              <a:bodyPr tIns="68562" bIns="68562" anchor="ctr"/>
              <a:lstStyle/>
              <a:p>
                <a:pPr defTabSz="834790" fontAlgn="base">
                  <a:spcBef>
                    <a:spcPct val="0"/>
                  </a:spcBef>
                  <a:spcAft>
                    <a:spcPct val="0"/>
                  </a:spcAft>
                  <a:defRPr/>
                </a:pPr>
                <a:endParaRPr lang="en-US" sz="1050" b="1" dirty="0">
                  <a:solidFill>
                    <a:srgbClr val="000000"/>
                  </a:solidFill>
                  <a:latin typeface="微软雅黑" pitchFamily="34" charset="-122"/>
                  <a:ea typeface="微软雅黑" pitchFamily="34" charset="-122"/>
                </a:endParaRPr>
              </a:p>
            </p:txBody>
          </p:sp>
          <p:sp>
            <p:nvSpPr>
              <p:cNvPr id="133" name="Rectangle 132"/>
              <p:cNvSpPr/>
              <p:nvPr/>
            </p:nvSpPr>
            <p:spPr bwMode="auto">
              <a:xfrm>
                <a:off x="1885949" y="1304925"/>
                <a:ext cx="114301" cy="419100"/>
              </a:xfrm>
              <a:prstGeom prst="rect">
                <a:avLst/>
              </a:prstGeom>
              <a:gradFill rotWithShape="1">
                <a:gsLst>
                  <a:gs pos="0">
                    <a:srgbClr val="F5F5F5"/>
                  </a:gs>
                  <a:gs pos="100000">
                    <a:srgbClr val="CACACA"/>
                  </a:gs>
                </a:gsLst>
                <a:lin ang="2700000" scaled="1"/>
              </a:gradFill>
              <a:ln w="6350" algn="ctr">
                <a:solidFill>
                  <a:schemeClr val="bg1">
                    <a:lumMod val="75000"/>
                  </a:schemeClr>
                </a:solidFill>
                <a:round/>
                <a:headEnd/>
                <a:tailEnd/>
              </a:ln>
              <a:effectLst>
                <a:outerShdw blurRad="25400" dist="12700" dir="2700000" algn="tl" rotWithShape="0">
                  <a:prstClr val="black">
                    <a:alpha val="40000"/>
                  </a:prstClr>
                </a:outerShdw>
              </a:effectLst>
            </p:spPr>
            <p:txBody>
              <a:bodyPr tIns="68562" bIns="68562" anchor="ctr"/>
              <a:lstStyle/>
              <a:p>
                <a:pPr defTabSz="834790" fontAlgn="base">
                  <a:spcBef>
                    <a:spcPct val="0"/>
                  </a:spcBef>
                  <a:spcAft>
                    <a:spcPct val="0"/>
                  </a:spcAft>
                  <a:defRPr/>
                </a:pPr>
                <a:endParaRPr lang="en-US" sz="1050" b="1" dirty="0">
                  <a:solidFill>
                    <a:srgbClr val="000000"/>
                  </a:solidFill>
                  <a:latin typeface="微软雅黑" pitchFamily="34" charset="-122"/>
                  <a:ea typeface="微软雅黑" pitchFamily="34" charset="-122"/>
                </a:endParaRPr>
              </a:p>
            </p:txBody>
          </p:sp>
          <p:sp>
            <p:nvSpPr>
              <p:cNvPr id="134" name="Rectangle 133"/>
              <p:cNvSpPr/>
              <p:nvPr/>
            </p:nvSpPr>
            <p:spPr bwMode="auto">
              <a:xfrm>
                <a:off x="2000250" y="1304925"/>
                <a:ext cx="114300" cy="762000"/>
              </a:xfrm>
              <a:prstGeom prst="rect">
                <a:avLst/>
              </a:prstGeom>
              <a:gradFill rotWithShape="1">
                <a:gsLst>
                  <a:gs pos="0">
                    <a:srgbClr val="F5F5F5"/>
                  </a:gs>
                  <a:gs pos="100000">
                    <a:srgbClr val="CACACA"/>
                  </a:gs>
                </a:gsLst>
                <a:lin ang="2700000" scaled="1"/>
              </a:gradFill>
              <a:ln w="6350" algn="ctr">
                <a:solidFill>
                  <a:schemeClr val="bg1">
                    <a:lumMod val="75000"/>
                  </a:schemeClr>
                </a:solidFill>
                <a:round/>
                <a:headEnd/>
                <a:tailEnd/>
              </a:ln>
              <a:effectLst>
                <a:outerShdw blurRad="25400" dist="12700" dir="2700000" algn="tl" rotWithShape="0">
                  <a:prstClr val="black">
                    <a:alpha val="40000"/>
                  </a:prstClr>
                </a:outerShdw>
              </a:effectLst>
            </p:spPr>
            <p:txBody>
              <a:bodyPr tIns="68562" bIns="68562" anchor="ctr"/>
              <a:lstStyle/>
              <a:p>
                <a:pPr defTabSz="834790" fontAlgn="base">
                  <a:spcBef>
                    <a:spcPct val="0"/>
                  </a:spcBef>
                  <a:spcAft>
                    <a:spcPct val="0"/>
                  </a:spcAft>
                  <a:defRPr/>
                </a:pPr>
                <a:endParaRPr lang="en-US" sz="1050" b="1" dirty="0">
                  <a:solidFill>
                    <a:srgbClr val="000000"/>
                  </a:solidFill>
                  <a:latin typeface="微软雅黑" pitchFamily="34" charset="-122"/>
                  <a:ea typeface="微软雅黑" pitchFamily="34" charset="-122"/>
                </a:endParaRPr>
              </a:p>
            </p:txBody>
          </p:sp>
          <p:sp>
            <p:nvSpPr>
              <p:cNvPr id="135" name="Rectangle 134"/>
              <p:cNvSpPr/>
              <p:nvPr/>
            </p:nvSpPr>
            <p:spPr bwMode="auto">
              <a:xfrm>
                <a:off x="2114550" y="1304925"/>
                <a:ext cx="114300" cy="685800"/>
              </a:xfrm>
              <a:prstGeom prst="rect">
                <a:avLst/>
              </a:prstGeom>
              <a:gradFill rotWithShape="1">
                <a:gsLst>
                  <a:gs pos="0">
                    <a:srgbClr val="F5F5F5"/>
                  </a:gs>
                  <a:gs pos="100000">
                    <a:srgbClr val="CACACA"/>
                  </a:gs>
                </a:gsLst>
                <a:lin ang="2700000" scaled="1"/>
              </a:gradFill>
              <a:ln w="6350" algn="ctr">
                <a:solidFill>
                  <a:schemeClr val="bg1">
                    <a:lumMod val="75000"/>
                  </a:schemeClr>
                </a:solidFill>
                <a:round/>
                <a:headEnd/>
                <a:tailEnd/>
              </a:ln>
              <a:effectLst>
                <a:outerShdw blurRad="25400" dist="12700" dir="2700000" algn="tl" rotWithShape="0">
                  <a:prstClr val="black">
                    <a:alpha val="40000"/>
                  </a:prstClr>
                </a:outerShdw>
              </a:effectLst>
            </p:spPr>
            <p:txBody>
              <a:bodyPr tIns="68562" bIns="68562" anchor="ctr"/>
              <a:lstStyle/>
              <a:p>
                <a:pPr defTabSz="834790" fontAlgn="base">
                  <a:spcBef>
                    <a:spcPct val="0"/>
                  </a:spcBef>
                  <a:spcAft>
                    <a:spcPct val="0"/>
                  </a:spcAft>
                  <a:defRPr/>
                </a:pPr>
                <a:endParaRPr lang="en-US" sz="1050" b="1" dirty="0">
                  <a:solidFill>
                    <a:srgbClr val="000000"/>
                  </a:solidFill>
                  <a:latin typeface="微软雅黑" pitchFamily="34" charset="-122"/>
                  <a:ea typeface="微软雅黑" pitchFamily="34" charset="-122"/>
                </a:endParaRPr>
              </a:p>
            </p:txBody>
          </p:sp>
        </p:grpSp>
        <p:sp>
          <p:nvSpPr>
            <p:cNvPr id="128" name="TextBox 127"/>
            <p:cNvSpPr txBox="1"/>
            <p:nvPr/>
          </p:nvSpPr>
          <p:spPr>
            <a:xfrm>
              <a:off x="7545087" y="4598863"/>
              <a:ext cx="294894" cy="603252"/>
            </a:xfrm>
            <a:prstGeom prst="rect">
              <a:avLst/>
            </a:prstGeom>
            <a:noFill/>
            <a:ln>
              <a:noFill/>
            </a:ln>
          </p:spPr>
          <p:txBody>
            <a:bodyPr wrap="none" rtlCol="0">
              <a:spAutoFit/>
            </a:bodyPr>
            <a:lstStyle/>
            <a:p>
              <a:pPr>
                <a:defRPr/>
              </a:pPr>
              <a:r>
                <a:rPr lang="en-US" sz="1800" kern="0" dirty="0">
                  <a:solidFill>
                    <a:sysClr val="windowText" lastClr="000000"/>
                  </a:solidFill>
                  <a:latin typeface="微软雅黑" pitchFamily="34" charset="-122"/>
                  <a:ea typeface="微软雅黑" pitchFamily="34" charset="-122"/>
                </a:rPr>
                <a:t>+</a:t>
              </a:r>
            </a:p>
          </p:txBody>
        </p:sp>
        <p:sp>
          <p:nvSpPr>
            <p:cNvPr id="129" name="TextBox 128"/>
            <p:cNvSpPr txBox="1"/>
            <p:nvPr/>
          </p:nvSpPr>
          <p:spPr>
            <a:xfrm>
              <a:off x="7675024" y="4362576"/>
              <a:ext cx="294894" cy="603252"/>
            </a:xfrm>
            <a:prstGeom prst="rect">
              <a:avLst/>
            </a:prstGeom>
            <a:noFill/>
            <a:ln>
              <a:noFill/>
            </a:ln>
          </p:spPr>
          <p:txBody>
            <a:bodyPr wrap="none" rtlCol="0">
              <a:spAutoFit/>
            </a:bodyPr>
            <a:lstStyle/>
            <a:p>
              <a:pPr>
                <a:defRPr/>
              </a:pPr>
              <a:r>
                <a:rPr lang="en-US" sz="1800" kern="0" dirty="0">
                  <a:solidFill>
                    <a:sysClr val="windowText" lastClr="000000"/>
                  </a:solidFill>
                  <a:latin typeface="微软雅黑" pitchFamily="34" charset="-122"/>
                  <a:ea typeface="微软雅黑" pitchFamily="34" charset="-122"/>
                </a:rPr>
                <a:t>+</a:t>
              </a:r>
            </a:p>
          </p:txBody>
        </p:sp>
        <p:sp>
          <p:nvSpPr>
            <p:cNvPr id="130" name="TextBox 129"/>
            <p:cNvSpPr txBox="1"/>
            <p:nvPr/>
          </p:nvSpPr>
          <p:spPr>
            <a:xfrm>
              <a:off x="7808974" y="4660947"/>
              <a:ext cx="294894" cy="603252"/>
            </a:xfrm>
            <a:prstGeom prst="rect">
              <a:avLst/>
            </a:prstGeom>
            <a:noFill/>
            <a:ln>
              <a:noFill/>
            </a:ln>
          </p:spPr>
          <p:txBody>
            <a:bodyPr wrap="none" rtlCol="0">
              <a:spAutoFit/>
            </a:bodyPr>
            <a:lstStyle/>
            <a:p>
              <a:pPr>
                <a:defRPr/>
              </a:pPr>
              <a:r>
                <a:rPr lang="en-US" sz="1800" kern="0" dirty="0">
                  <a:solidFill>
                    <a:sysClr val="windowText" lastClr="000000"/>
                  </a:solidFill>
                  <a:latin typeface="微软雅黑" pitchFamily="34" charset="-122"/>
                  <a:ea typeface="微软雅黑" pitchFamily="34" charset="-122"/>
                </a:rPr>
                <a:t>+</a:t>
              </a:r>
            </a:p>
          </p:txBody>
        </p:sp>
        <p:sp>
          <p:nvSpPr>
            <p:cNvPr id="131" name="TextBox 130"/>
            <p:cNvSpPr txBox="1"/>
            <p:nvPr/>
          </p:nvSpPr>
          <p:spPr>
            <a:xfrm>
              <a:off x="7950851" y="4589781"/>
              <a:ext cx="294894" cy="603252"/>
            </a:xfrm>
            <a:prstGeom prst="rect">
              <a:avLst/>
            </a:prstGeom>
            <a:noFill/>
            <a:ln>
              <a:noFill/>
            </a:ln>
          </p:spPr>
          <p:txBody>
            <a:bodyPr wrap="none" rtlCol="0">
              <a:spAutoFit/>
            </a:bodyPr>
            <a:lstStyle/>
            <a:p>
              <a:pPr>
                <a:defRPr/>
              </a:pPr>
              <a:r>
                <a:rPr lang="en-US" sz="1800" kern="0" dirty="0">
                  <a:solidFill>
                    <a:sysClr val="windowText" lastClr="000000"/>
                  </a:solidFill>
                  <a:latin typeface="微软雅黑" pitchFamily="34" charset="-122"/>
                  <a:ea typeface="微软雅黑" pitchFamily="34" charset="-122"/>
                </a:rPr>
                <a:t>+</a:t>
              </a:r>
            </a:p>
          </p:txBody>
        </p:sp>
      </p:grpSp>
      <p:sp>
        <p:nvSpPr>
          <p:cNvPr id="61" name="TextBox 60"/>
          <p:cNvSpPr txBox="1"/>
          <p:nvPr/>
        </p:nvSpPr>
        <p:spPr>
          <a:xfrm>
            <a:off x="923506" y="5595937"/>
            <a:ext cx="472645" cy="236324"/>
          </a:xfrm>
          <a:prstGeom prst="rect">
            <a:avLst/>
          </a:prstGeom>
          <a:noFill/>
        </p:spPr>
        <p:txBody>
          <a:bodyPr wrap="none" lIns="81637" tIns="40819" rIns="81637" bIns="40819" rtlCol="0">
            <a:spAutoFit/>
          </a:bodyPr>
          <a:lstStyle/>
          <a:p>
            <a:pPr fontAlgn="base">
              <a:lnSpc>
                <a:spcPts val="1161"/>
              </a:lnSpc>
              <a:spcAft>
                <a:spcPct val="0"/>
              </a:spcAft>
            </a:pPr>
            <a:r>
              <a:rPr lang="zh-CN" altLang="en-US" sz="1200" b="1" dirty="0">
                <a:latin typeface="微软雅黑" pitchFamily="34" charset="-122"/>
                <a:ea typeface="微软雅黑" pitchFamily="34" charset="-122"/>
              </a:rPr>
              <a:t>离散</a:t>
            </a:r>
            <a:endParaRPr lang="en-US" sz="1200" b="1" dirty="0">
              <a:latin typeface="微软雅黑" pitchFamily="34" charset="-122"/>
              <a:ea typeface="微软雅黑" pitchFamily="34" charset="-122"/>
            </a:endParaRPr>
          </a:p>
        </p:txBody>
      </p:sp>
      <p:sp>
        <p:nvSpPr>
          <p:cNvPr id="62" name="Freeform 61"/>
          <p:cNvSpPr/>
          <p:nvPr/>
        </p:nvSpPr>
        <p:spPr bwMode="auto">
          <a:xfrm>
            <a:off x="3716390" y="1986933"/>
            <a:ext cx="522512" cy="3505318"/>
          </a:xfrm>
          <a:custGeom>
            <a:avLst/>
            <a:gdLst>
              <a:gd name="connsiteX0" fmla="*/ 0 w 1162595"/>
              <a:gd name="connsiteY0" fmla="*/ 300446 h 1449978"/>
              <a:gd name="connsiteX1" fmla="*/ 1162595 w 1162595"/>
              <a:gd name="connsiteY1" fmla="*/ 0 h 1449978"/>
              <a:gd name="connsiteX2" fmla="*/ 1162595 w 1162595"/>
              <a:gd name="connsiteY2" fmla="*/ 1449978 h 1449978"/>
              <a:gd name="connsiteX3" fmla="*/ 6532 w 1162595"/>
              <a:gd name="connsiteY3" fmla="*/ 685800 h 1449978"/>
              <a:gd name="connsiteX0" fmla="*/ 0 w 1162595"/>
              <a:gd name="connsiteY0" fmla="*/ 398417 h 1547949"/>
              <a:gd name="connsiteX1" fmla="*/ 483157 w 1162595"/>
              <a:gd name="connsiteY1" fmla="*/ 0 h 1547949"/>
              <a:gd name="connsiteX2" fmla="*/ 1162595 w 1162595"/>
              <a:gd name="connsiteY2" fmla="*/ 1547949 h 1547949"/>
              <a:gd name="connsiteX3" fmla="*/ 6532 w 1162595"/>
              <a:gd name="connsiteY3" fmla="*/ 783771 h 1547949"/>
              <a:gd name="connsiteX0" fmla="*/ 0 w 483157"/>
              <a:gd name="connsiteY0" fmla="*/ 398417 h 3102429"/>
              <a:gd name="connsiteX1" fmla="*/ 483157 w 483157"/>
              <a:gd name="connsiteY1" fmla="*/ 0 h 3102429"/>
              <a:gd name="connsiteX2" fmla="*/ 475608 w 483157"/>
              <a:gd name="connsiteY2" fmla="*/ 3102429 h 3102429"/>
              <a:gd name="connsiteX3" fmla="*/ 6532 w 483157"/>
              <a:gd name="connsiteY3" fmla="*/ 783771 h 3102429"/>
              <a:gd name="connsiteX0" fmla="*/ 0 w 757449"/>
              <a:gd name="connsiteY0" fmla="*/ 398417 h 2971800"/>
              <a:gd name="connsiteX1" fmla="*/ 483157 w 757449"/>
              <a:gd name="connsiteY1" fmla="*/ 0 h 2971800"/>
              <a:gd name="connsiteX2" fmla="*/ 754933 w 757449"/>
              <a:gd name="connsiteY2" fmla="*/ 2971800 h 2971800"/>
              <a:gd name="connsiteX3" fmla="*/ 6532 w 757449"/>
              <a:gd name="connsiteY3" fmla="*/ 783771 h 2971800"/>
              <a:gd name="connsiteX0" fmla="*/ 0 w 757449"/>
              <a:gd name="connsiteY0" fmla="*/ 391885 h 2965268"/>
              <a:gd name="connsiteX1" fmla="*/ 754933 w 757449"/>
              <a:gd name="connsiteY1" fmla="*/ 0 h 2965268"/>
              <a:gd name="connsiteX2" fmla="*/ 754933 w 757449"/>
              <a:gd name="connsiteY2" fmla="*/ 2965268 h 2965268"/>
              <a:gd name="connsiteX3" fmla="*/ 6532 w 757449"/>
              <a:gd name="connsiteY3" fmla="*/ 777239 h 2965268"/>
              <a:gd name="connsiteX0" fmla="*/ 0 w 757449"/>
              <a:gd name="connsiteY0" fmla="*/ 391885 h 2965268"/>
              <a:gd name="connsiteX1" fmla="*/ 754933 w 757449"/>
              <a:gd name="connsiteY1" fmla="*/ 0 h 2965268"/>
              <a:gd name="connsiteX2" fmla="*/ 754933 w 757449"/>
              <a:gd name="connsiteY2" fmla="*/ 2965268 h 2965268"/>
              <a:gd name="connsiteX3" fmla="*/ 21630 w 757449"/>
              <a:gd name="connsiteY3" fmla="*/ 1593667 h 2965268"/>
              <a:gd name="connsiteX0" fmla="*/ 0 w 757450"/>
              <a:gd name="connsiteY0" fmla="*/ 391885 h 4526731"/>
              <a:gd name="connsiteX1" fmla="*/ 754933 w 757450"/>
              <a:gd name="connsiteY1" fmla="*/ 0 h 4526731"/>
              <a:gd name="connsiteX2" fmla="*/ 754934 w 757450"/>
              <a:gd name="connsiteY2" fmla="*/ 4526731 h 4526731"/>
              <a:gd name="connsiteX3" fmla="*/ 21630 w 757450"/>
              <a:gd name="connsiteY3" fmla="*/ 1593667 h 4526731"/>
              <a:gd name="connsiteX0" fmla="*/ 0 w 757451"/>
              <a:gd name="connsiteY0" fmla="*/ 391885 h 4613358"/>
              <a:gd name="connsiteX1" fmla="*/ 754933 w 757451"/>
              <a:gd name="connsiteY1" fmla="*/ 0 h 4613358"/>
              <a:gd name="connsiteX2" fmla="*/ 754935 w 757451"/>
              <a:gd name="connsiteY2" fmla="*/ 4613358 h 4613358"/>
              <a:gd name="connsiteX3" fmla="*/ 21630 w 757451"/>
              <a:gd name="connsiteY3" fmla="*/ 1593667 h 4613358"/>
              <a:gd name="connsiteX0" fmla="*/ 0 w 757451"/>
              <a:gd name="connsiteY0" fmla="*/ 391885 h 4613358"/>
              <a:gd name="connsiteX1" fmla="*/ 754933 w 757451"/>
              <a:gd name="connsiteY1" fmla="*/ 0 h 4613358"/>
              <a:gd name="connsiteX2" fmla="*/ 754935 w 757451"/>
              <a:gd name="connsiteY2" fmla="*/ 4613358 h 4613358"/>
              <a:gd name="connsiteX3" fmla="*/ 21630 w 757451"/>
              <a:gd name="connsiteY3" fmla="*/ 1824673 h 4613358"/>
              <a:gd name="connsiteX0" fmla="*/ 0 w 757451"/>
              <a:gd name="connsiteY0" fmla="*/ 391885 h 4613358"/>
              <a:gd name="connsiteX1" fmla="*/ 754933 w 757451"/>
              <a:gd name="connsiteY1" fmla="*/ 0 h 4613358"/>
              <a:gd name="connsiteX2" fmla="*/ 754935 w 757451"/>
              <a:gd name="connsiteY2" fmla="*/ 4613358 h 4613358"/>
              <a:gd name="connsiteX3" fmla="*/ 21630 w 757451"/>
              <a:gd name="connsiteY3" fmla="*/ 2036428 h 4613358"/>
            </a:gdLst>
            <a:ahLst/>
            <a:cxnLst>
              <a:cxn ang="0">
                <a:pos x="connsiteX0" y="connsiteY0"/>
              </a:cxn>
              <a:cxn ang="0">
                <a:pos x="connsiteX1" y="connsiteY1"/>
              </a:cxn>
              <a:cxn ang="0">
                <a:pos x="connsiteX2" y="connsiteY2"/>
              </a:cxn>
              <a:cxn ang="0">
                <a:pos x="connsiteX3" y="connsiteY3"/>
              </a:cxn>
            </a:cxnLst>
            <a:rect l="l" t="t" r="r" b="b"/>
            <a:pathLst>
              <a:path w="757451" h="4613358">
                <a:moveTo>
                  <a:pt x="0" y="391885"/>
                </a:moveTo>
                <a:lnTo>
                  <a:pt x="754933" y="0"/>
                </a:lnTo>
                <a:cubicBezTo>
                  <a:pt x="752417" y="1034143"/>
                  <a:pt x="757451" y="3579215"/>
                  <a:pt x="754935" y="4613358"/>
                </a:cubicBezTo>
                <a:lnTo>
                  <a:pt x="21630" y="2036428"/>
                </a:lnTo>
              </a:path>
            </a:pathLst>
          </a:custGeom>
          <a:gradFill flip="none" rotWithShape="1">
            <a:gsLst>
              <a:gs pos="0">
                <a:schemeClr val="tx2">
                  <a:lumMod val="60000"/>
                  <a:lumOff val="40000"/>
                </a:schemeClr>
              </a:gs>
              <a:gs pos="100000">
                <a:schemeClr val="tx2"/>
              </a:gs>
            </a:gsLst>
            <a:lin ang="0" scaled="1"/>
            <a:tileRect/>
          </a:gradFill>
          <a:ln w="9525" algn="ctr">
            <a:noFill/>
            <a:miter lim="800000"/>
            <a:headEnd/>
            <a:tailEnd/>
          </a:ln>
        </p:spPr>
        <p:txBody>
          <a:bodyPr lIns="80351" tIns="64281" rIns="80351" bIns="64281" rtlCol="0" anchor="ctr"/>
          <a:lstStyle/>
          <a:p>
            <a:pPr marL="164406" indent="-162990" fontAlgn="base">
              <a:spcBef>
                <a:spcPct val="50000"/>
              </a:spcBef>
              <a:spcAft>
                <a:spcPct val="0"/>
              </a:spcAft>
              <a:buClr>
                <a:srgbClr val="F0AB00"/>
              </a:buClr>
              <a:defRPr/>
            </a:pPr>
            <a:endParaRPr lang="en-US" sz="1800" kern="0" dirty="0">
              <a:solidFill>
                <a:srgbClr val="000000"/>
              </a:solidFill>
              <a:latin typeface="微软雅黑" pitchFamily="34" charset="-122"/>
              <a:ea typeface="微软雅黑" pitchFamily="34" charset="-122"/>
            </a:endParaRPr>
          </a:p>
        </p:txBody>
      </p:sp>
      <p:cxnSp>
        <p:nvCxnSpPr>
          <p:cNvPr id="63" name="Straight Connector 62"/>
          <p:cNvCxnSpPr/>
          <p:nvPr/>
        </p:nvCxnSpPr>
        <p:spPr bwMode="auto">
          <a:xfrm flipH="1">
            <a:off x="2008066" y="1739047"/>
            <a:ext cx="16689" cy="3989826"/>
          </a:xfrm>
          <a:prstGeom prst="line">
            <a:avLst/>
          </a:prstGeom>
          <a:gradFill rotWithShape="1">
            <a:gsLst>
              <a:gs pos="0">
                <a:srgbClr val="97B5C3"/>
              </a:gs>
              <a:gs pos="100000">
                <a:srgbClr val="44697D"/>
              </a:gs>
            </a:gsLst>
            <a:lin ang="2700000" scaled="1"/>
          </a:gradFill>
          <a:ln w="12700" cap="flat" cmpd="sng" algn="ctr">
            <a:solidFill>
              <a:srgbClr val="C6C6C6"/>
            </a:solidFill>
            <a:prstDash val="dash"/>
            <a:round/>
            <a:headEnd type="none" w="med" len="med"/>
            <a:tailEnd type="none" w="med" len="med"/>
          </a:ln>
          <a:effectLst/>
        </p:spPr>
      </p:cxnSp>
      <p:sp>
        <p:nvSpPr>
          <p:cNvPr id="64" name="AutoShape 132"/>
          <p:cNvSpPr>
            <a:spLocks noChangeArrowheads="1"/>
          </p:cNvSpPr>
          <p:nvPr/>
        </p:nvSpPr>
        <p:spPr bwMode="auto">
          <a:xfrm>
            <a:off x="6614130" y="1991828"/>
            <a:ext cx="2275145" cy="3500424"/>
          </a:xfrm>
          <a:prstGeom prst="roundRect">
            <a:avLst>
              <a:gd name="adj" fmla="val 0"/>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12700" algn="ctr">
            <a:solidFill>
              <a:srgbClr val="E8E8E8"/>
            </a:solidFill>
            <a:round/>
            <a:headEnd/>
            <a:tailEnd/>
          </a:ln>
          <a:effectLst>
            <a:outerShdw blurRad="25400" dist="12700" dir="2700000" algn="tl" rotWithShape="0">
              <a:prstClr val="black">
                <a:alpha val="40000"/>
              </a:prstClr>
            </a:outerShdw>
          </a:effectLst>
        </p:spPr>
        <p:txBody>
          <a:bodyPr lIns="81637" tIns="81637" rIns="81637" bIns="81637" anchor="ctr"/>
          <a:lstStyle/>
          <a:p>
            <a:pPr fontAlgn="base">
              <a:spcBef>
                <a:spcPct val="0"/>
              </a:spcBef>
              <a:spcAft>
                <a:spcPct val="0"/>
              </a:spcAft>
              <a:defRPr/>
            </a:pPr>
            <a:endParaRPr lang="en-US" sz="1425" dirty="0">
              <a:solidFill>
                <a:srgbClr val="000000"/>
              </a:solidFill>
              <a:latin typeface="微软雅黑" pitchFamily="34" charset="-122"/>
              <a:ea typeface="微软雅黑" pitchFamily="34" charset="-122"/>
            </a:endParaRPr>
          </a:p>
        </p:txBody>
      </p:sp>
      <p:sp>
        <p:nvSpPr>
          <p:cNvPr id="65" name="AutoShape 132"/>
          <p:cNvSpPr>
            <a:spLocks noChangeArrowheads="1"/>
          </p:cNvSpPr>
          <p:nvPr/>
        </p:nvSpPr>
        <p:spPr bwMode="auto">
          <a:xfrm>
            <a:off x="4231227" y="1986934"/>
            <a:ext cx="2374525" cy="3505318"/>
          </a:xfrm>
          <a:prstGeom prst="roundRect">
            <a:avLst>
              <a:gd name="adj" fmla="val 0"/>
            </a:avLst>
          </a:prstGeom>
          <a:solidFill>
            <a:schemeClr val="tx2"/>
          </a:solidFill>
          <a:ln w="12700" algn="ctr">
            <a:noFill/>
            <a:round/>
            <a:headEnd/>
            <a:tailEnd/>
          </a:ln>
          <a:effectLst/>
        </p:spPr>
        <p:txBody>
          <a:bodyPr lIns="81637" tIns="81637" rIns="81637" bIns="81637" anchor="ctr"/>
          <a:lstStyle/>
          <a:p>
            <a:pPr fontAlgn="base">
              <a:spcBef>
                <a:spcPct val="0"/>
              </a:spcBef>
              <a:spcAft>
                <a:spcPct val="0"/>
              </a:spcAft>
              <a:defRPr/>
            </a:pPr>
            <a:endParaRPr lang="en-US" sz="1425" dirty="0">
              <a:latin typeface="微软雅黑" pitchFamily="34" charset="-122"/>
              <a:ea typeface="微软雅黑" pitchFamily="34" charset="-122"/>
            </a:endParaRPr>
          </a:p>
        </p:txBody>
      </p:sp>
      <p:sp>
        <p:nvSpPr>
          <p:cNvPr id="67" name="TextBox 66"/>
          <p:cNvSpPr txBox="1"/>
          <p:nvPr/>
        </p:nvSpPr>
        <p:spPr>
          <a:xfrm>
            <a:off x="4902309" y="1670296"/>
            <a:ext cx="1011573" cy="324809"/>
          </a:xfrm>
          <a:prstGeom prst="rect">
            <a:avLst/>
          </a:prstGeom>
          <a:noFill/>
        </p:spPr>
        <p:txBody>
          <a:bodyPr wrap="square" lIns="81637" tIns="40819" rIns="81637" bIns="40819" rtlCol="0">
            <a:spAutoFit/>
          </a:bodyPr>
          <a:lstStyle/>
          <a:p>
            <a:pPr algn="ctr" fontAlgn="base">
              <a:spcBef>
                <a:spcPct val="0"/>
              </a:spcBef>
              <a:spcAft>
                <a:spcPct val="0"/>
              </a:spcAft>
            </a:pPr>
            <a:r>
              <a:rPr lang="zh-CN" altLang="en-US" sz="1575" b="1" dirty="0">
                <a:latin typeface="微软雅黑" pitchFamily="34" charset="-122"/>
                <a:ea typeface="微软雅黑" pitchFamily="34" charset="-122"/>
              </a:rPr>
              <a:t>硬件</a:t>
            </a:r>
            <a:r>
              <a:rPr lang="en-US" sz="1575" b="1" dirty="0">
                <a:latin typeface="微软雅黑" pitchFamily="34" charset="-122"/>
                <a:ea typeface="微软雅黑" pitchFamily="34" charset="-122"/>
              </a:rPr>
              <a:t> </a:t>
            </a:r>
          </a:p>
        </p:txBody>
      </p:sp>
      <p:sp>
        <p:nvSpPr>
          <p:cNvPr id="68" name="Rectangle 67"/>
          <p:cNvSpPr/>
          <p:nvPr/>
        </p:nvSpPr>
        <p:spPr>
          <a:xfrm>
            <a:off x="4339856" y="2220499"/>
            <a:ext cx="1966351" cy="451767"/>
          </a:xfrm>
          <a:prstGeom prst="rect">
            <a:avLst/>
          </a:prstGeom>
        </p:spPr>
        <p:txBody>
          <a:bodyPr wrap="square" lIns="81637" tIns="40819" rIns="81637" bIns="40819">
            <a:spAutoFit/>
          </a:bodyPr>
          <a:lstStyle/>
          <a:p>
            <a:pPr marL="136061" indent="-136061">
              <a:spcBef>
                <a:spcPts val="535"/>
              </a:spcBef>
              <a:buClr>
                <a:schemeClr val="accent1"/>
              </a:buClr>
              <a:buSzPct val="80000"/>
              <a:buFont typeface="Wingdings" pitchFamily="2" charset="2"/>
              <a:buChar char="n"/>
              <a:defRPr/>
            </a:pPr>
            <a:r>
              <a:rPr lang="zh-CN" altLang="en-US" sz="1200" kern="0" dirty="0">
                <a:latin typeface="微软雅黑" pitchFamily="34" charset="-122"/>
                <a:ea typeface="微软雅黑" pitchFamily="34" charset="-122"/>
                <a:cs typeface="Arial Unicode MS" pitchFamily="34" charset="-128"/>
              </a:rPr>
              <a:t>多核处理器架构</a:t>
            </a:r>
            <a:r>
              <a:rPr lang="de-DE" altLang="zh-CN" sz="1200" kern="0" dirty="0">
                <a:latin typeface="微软雅黑" pitchFamily="34" charset="-122"/>
                <a:ea typeface="微软雅黑" pitchFamily="34" charset="-122"/>
                <a:cs typeface="Arial Unicode MS" pitchFamily="34" charset="-128"/>
              </a:rPr>
              <a:t> </a:t>
            </a:r>
            <a:br>
              <a:rPr lang="de-DE" altLang="zh-CN" sz="1200" kern="0" dirty="0">
                <a:latin typeface="微软雅黑" pitchFamily="34" charset="-122"/>
                <a:ea typeface="微软雅黑" pitchFamily="34" charset="-122"/>
                <a:cs typeface="Arial Unicode MS" pitchFamily="34" charset="-128"/>
              </a:rPr>
            </a:br>
            <a:r>
              <a:rPr lang="de-DE" altLang="zh-CN" sz="1200" kern="0" dirty="0">
                <a:latin typeface="微软雅黑" pitchFamily="34" charset="-122"/>
                <a:ea typeface="微软雅黑" pitchFamily="34" charset="-122"/>
                <a:cs typeface="Arial Unicode MS" pitchFamily="34" charset="-128"/>
              </a:rPr>
              <a:t>(</a:t>
            </a:r>
            <a:r>
              <a:rPr lang="zh-CN" altLang="en-US" sz="1200" kern="0" dirty="0">
                <a:latin typeface="微软雅黑" pitchFamily="34" charset="-122"/>
                <a:ea typeface="微软雅黑" pitchFamily="34" charset="-122"/>
                <a:cs typeface="Arial Unicode MS" pitchFamily="34" charset="-128"/>
              </a:rPr>
              <a:t>每台刀片</a:t>
            </a:r>
            <a:r>
              <a:rPr lang="de-DE" altLang="zh-CN" sz="1200" kern="0" dirty="0">
                <a:latin typeface="微软雅黑" pitchFamily="34" charset="-122"/>
                <a:ea typeface="微软雅黑" pitchFamily="34" charset="-122"/>
                <a:cs typeface="Arial Unicode MS" pitchFamily="34" charset="-128"/>
              </a:rPr>
              <a:t>8 x 24</a:t>
            </a:r>
            <a:r>
              <a:rPr lang="zh-CN" altLang="en-US" sz="1200" kern="0" dirty="0">
                <a:latin typeface="微软雅黑" pitchFamily="34" charset="-122"/>
                <a:ea typeface="微软雅黑" pitchFamily="34" charset="-122"/>
                <a:cs typeface="Arial Unicode MS" pitchFamily="34" charset="-128"/>
              </a:rPr>
              <a:t>核</a:t>
            </a:r>
            <a:r>
              <a:rPr lang="de-DE" altLang="zh-CN" sz="1200" kern="0" dirty="0">
                <a:latin typeface="微软雅黑" pitchFamily="34" charset="-122"/>
                <a:ea typeface="微软雅黑" pitchFamily="34" charset="-122"/>
                <a:cs typeface="Arial Unicode MS" pitchFamily="34" charset="-128"/>
              </a:rPr>
              <a:t> CPU)</a:t>
            </a:r>
          </a:p>
        </p:txBody>
      </p:sp>
      <p:sp>
        <p:nvSpPr>
          <p:cNvPr id="69" name="Rectangle 68"/>
          <p:cNvSpPr/>
          <p:nvPr/>
        </p:nvSpPr>
        <p:spPr>
          <a:xfrm>
            <a:off x="4339857" y="2889454"/>
            <a:ext cx="2162191" cy="636433"/>
          </a:xfrm>
          <a:prstGeom prst="rect">
            <a:avLst/>
          </a:prstGeom>
        </p:spPr>
        <p:txBody>
          <a:bodyPr wrap="square" lIns="81637" tIns="40819" rIns="81637" bIns="40819">
            <a:spAutoFit/>
          </a:bodyPr>
          <a:lstStyle/>
          <a:p>
            <a:pPr marL="136061" indent="-136061">
              <a:spcBef>
                <a:spcPts val="535"/>
              </a:spcBef>
              <a:buClr>
                <a:schemeClr val="accent1"/>
              </a:buClr>
              <a:buSzPct val="80000"/>
              <a:buFont typeface="Wingdings" pitchFamily="2" charset="2"/>
              <a:buChar char="n"/>
              <a:defRPr/>
            </a:pPr>
            <a:r>
              <a:rPr lang="de-DE" altLang="zh-CN" sz="1200" kern="0" dirty="0">
                <a:latin typeface="微软雅黑" pitchFamily="34" charset="-122"/>
                <a:ea typeface="微软雅黑" pitchFamily="34" charset="-122"/>
                <a:cs typeface="Arial Unicode MS" pitchFamily="34" charset="-128"/>
              </a:rPr>
              <a:t>64bit </a:t>
            </a:r>
            <a:r>
              <a:rPr lang="zh-CN" altLang="en-US" sz="1200" kern="0" dirty="0">
                <a:latin typeface="微软雅黑" pitchFamily="34" charset="-122"/>
                <a:ea typeface="微软雅黑" pitchFamily="34" charset="-122"/>
                <a:cs typeface="Arial Unicode MS" pitchFamily="34" charset="-128"/>
              </a:rPr>
              <a:t>地址空间</a:t>
            </a:r>
            <a:r>
              <a:rPr lang="de-DE" altLang="zh-CN" sz="1200" kern="0" dirty="0">
                <a:latin typeface="微软雅黑" pitchFamily="34" charset="-122"/>
                <a:ea typeface="微软雅黑" pitchFamily="34" charset="-122"/>
                <a:cs typeface="Arial Unicode MS" pitchFamily="34" charset="-128"/>
              </a:rPr>
              <a:t> – </a:t>
            </a:r>
            <a:r>
              <a:rPr lang="zh-CN" altLang="en-US" sz="1200" kern="0" dirty="0">
                <a:latin typeface="微软雅黑" pitchFamily="34" charset="-122"/>
                <a:ea typeface="微软雅黑" pitchFamily="34" charset="-122"/>
                <a:cs typeface="Arial Unicode MS" pitchFamily="34" charset="-128"/>
              </a:rPr>
              <a:t>单台扩展到</a:t>
            </a:r>
            <a:r>
              <a:rPr lang="de-DE" altLang="zh-CN" sz="1200" kern="0" dirty="0">
                <a:latin typeface="微软雅黑" pitchFamily="34" charset="-122"/>
                <a:ea typeface="微软雅黑" pitchFamily="34" charset="-122"/>
                <a:cs typeface="Arial Unicode MS" pitchFamily="34" charset="-128"/>
              </a:rPr>
              <a:t>32TB (</a:t>
            </a:r>
            <a:r>
              <a:rPr lang="zh-CN" altLang="en-US" sz="1200" kern="0" dirty="0">
                <a:latin typeface="微软雅黑" pitchFamily="34" charset="-122"/>
                <a:ea typeface="微软雅黑" pitchFamily="34" charset="-122"/>
                <a:cs typeface="Arial Unicode MS" pitchFamily="34" charset="-128"/>
              </a:rPr>
              <a:t>理论达</a:t>
            </a:r>
            <a:r>
              <a:rPr lang="en-US" altLang="zh-CN" sz="1200" kern="0" dirty="0">
                <a:latin typeface="微软雅黑" pitchFamily="34" charset="-122"/>
                <a:ea typeface="微软雅黑" pitchFamily="34" charset="-122"/>
                <a:cs typeface="Arial Unicode MS" pitchFamily="34" charset="-128"/>
              </a:rPr>
              <a:t>4EB</a:t>
            </a:r>
            <a:r>
              <a:rPr lang="de-DE" altLang="zh-CN" sz="1200" kern="0" dirty="0">
                <a:latin typeface="微软雅黑" pitchFamily="34" charset="-122"/>
                <a:ea typeface="微软雅黑" pitchFamily="34" charset="-122"/>
                <a:cs typeface="Arial Unicode MS" pitchFamily="34" charset="-128"/>
              </a:rPr>
              <a:t>) , 100GB/s </a:t>
            </a:r>
            <a:r>
              <a:rPr lang="zh-CN" altLang="en-US" sz="1200" kern="0" dirty="0">
                <a:latin typeface="微软雅黑" pitchFamily="34" charset="-122"/>
                <a:ea typeface="微软雅黑" pitchFamily="34" charset="-122"/>
                <a:cs typeface="Arial Unicode MS" pitchFamily="34" charset="-128"/>
              </a:rPr>
              <a:t>数据传输</a:t>
            </a:r>
            <a:endParaRPr lang="de-DE" altLang="zh-CN" sz="1200" kern="0" dirty="0">
              <a:latin typeface="微软雅黑" pitchFamily="34" charset="-122"/>
              <a:ea typeface="微软雅黑" pitchFamily="34" charset="-122"/>
              <a:cs typeface="Arial Unicode MS" pitchFamily="34" charset="-128"/>
            </a:endParaRPr>
          </a:p>
        </p:txBody>
      </p:sp>
      <p:sp>
        <p:nvSpPr>
          <p:cNvPr id="70" name="TextBox 69"/>
          <p:cNvSpPr txBox="1"/>
          <p:nvPr/>
        </p:nvSpPr>
        <p:spPr>
          <a:xfrm>
            <a:off x="7902501" y="4968735"/>
            <a:ext cx="986774" cy="244018"/>
          </a:xfrm>
          <a:prstGeom prst="rect">
            <a:avLst/>
          </a:prstGeom>
          <a:noFill/>
        </p:spPr>
        <p:txBody>
          <a:bodyPr wrap="square" lIns="81637" tIns="40819" rIns="81637" bIns="40819" rtlCol="0">
            <a:spAutoFit/>
          </a:bodyPr>
          <a:lstStyle/>
          <a:p>
            <a:pPr fontAlgn="base">
              <a:spcBef>
                <a:spcPct val="50000"/>
              </a:spcBef>
              <a:spcAft>
                <a:spcPct val="0"/>
              </a:spcAft>
              <a:buClr>
                <a:srgbClr val="F0AB00"/>
              </a:buClr>
              <a:buSzPct val="80000"/>
            </a:pPr>
            <a:r>
              <a:rPr lang="zh-CN" altLang="en-US" sz="1050" kern="0" dirty="0">
                <a:solidFill>
                  <a:srgbClr val="000000"/>
                </a:solidFill>
                <a:latin typeface="微软雅黑" pitchFamily="34" charset="-122"/>
                <a:ea typeface="微软雅黑" pitchFamily="34" charset="-122"/>
              </a:rPr>
              <a:t>行</a:t>
            </a:r>
            <a:r>
              <a:rPr lang="en-US" altLang="zh-CN" sz="1050" kern="0" dirty="0">
                <a:solidFill>
                  <a:srgbClr val="000000"/>
                </a:solidFill>
                <a:latin typeface="微软雅黑" pitchFamily="34" charset="-122"/>
                <a:ea typeface="微软雅黑" pitchFamily="34" charset="-122"/>
              </a:rPr>
              <a:t>+</a:t>
            </a:r>
            <a:r>
              <a:rPr lang="zh-CN" altLang="en-US" sz="1050" kern="0" dirty="0">
                <a:solidFill>
                  <a:srgbClr val="000000"/>
                </a:solidFill>
                <a:latin typeface="微软雅黑" pitchFamily="34" charset="-122"/>
                <a:ea typeface="微软雅黑" pitchFamily="34" charset="-122"/>
              </a:rPr>
              <a:t>列存储</a:t>
            </a:r>
            <a:endParaRPr lang="en-US" sz="1050" kern="0" dirty="0">
              <a:solidFill>
                <a:srgbClr val="000000"/>
              </a:solidFill>
              <a:latin typeface="微软雅黑" pitchFamily="34" charset="-122"/>
              <a:ea typeface="微软雅黑" pitchFamily="34" charset="-122"/>
            </a:endParaRPr>
          </a:p>
        </p:txBody>
      </p:sp>
      <p:sp>
        <p:nvSpPr>
          <p:cNvPr id="71" name="TextBox 70"/>
          <p:cNvSpPr txBox="1"/>
          <p:nvPr/>
        </p:nvSpPr>
        <p:spPr>
          <a:xfrm>
            <a:off x="7747651" y="4142202"/>
            <a:ext cx="1064571" cy="244018"/>
          </a:xfrm>
          <a:prstGeom prst="rect">
            <a:avLst/>
          </a:prstGeom>
          <a:noFill/>
        </p:spPr>
        <p:txBody>
          <a:bodyPr wrap="square" lIns="81637" tIns="40819" rIns="81637" bIns="40819" rtlCol="0">
            <a:spAutoFit/>
          </a:bodyPr>
          <a:lstStyle/>
          <a:p>
            <a:pPr fontAlgn="base">
              <a:spcBef>
                <a:spcPct val="50000"/>
              </a:spcBef>
              <a:spcAft>
                <a:spcPct val="0"/>
              </a:spcAft>
              <a:buClr>
                <a:srgbClr val="F0AB00"/>
              </a:buClr>
              <a:buSzPct val="80000"/>
            </a:pPr>
            <a:r>
              <a:rPr lang="zh-CN" altLang="en-US" sz="1050" kern="0" dirty="0">
                <a:solidFill>
                  <a:srgbClr val="000000"/>
                </a:solidFill>
                <a:latin typeface="微软雅黑" pitchFamily="34" charset="-122"/>
                <a:ea typeface="微软雅黑" pitchFamily="34" charset="-122"/>
              </a:rPr>
              <a:t>压缩 </a:t>
            </a:r>
            <a:r>
              <a:rPr lang="en-US" altLang="zh-CN" sz="1050" kern="0" dirty="0">
                <a:solidFill>
                  <a:srgbClr val="000000"/>
                </a:solidFill>
                <a:latin typeface="微软雅黑" pitchFamily="34" charset="-122"/>
                <a:ea typeface="微软雅黑" pitchFamily="34" charset="-122"/>
              </a:rPr>
              <a:t>5-20</a:t>
            </a:r>
            <a:r>
              <a:rPr lang="zh-CN" altLang="en-US" sz="1050" kern="0" dirty="0">
                <a:solidFill>
                  <a:srgbClr val="000000"/>
                </a:solidFill>
                <a:latin typeface="微软雅黑" pitchFamily="34" charset="-122"/>
                <a:ea typeface="微软雅黑" pitchFamily="34" charset="-122"/>
              </a:rPr>
              <a:t>倍</a:t>
            </a:r>
            <a:endParaRPr lang="en-US" sz="1050" kern="0" dirty="0">
              <a:solidFill>
                <a:srgbClr val="000000"/>
              </a:solidFill>
              <a:latin typeface="微软雅黑" pitchFamily="34" charset="-122"/>
              <a:ea typeface="微软雅黑" pitchFamily="34" charset="-122"/>
            </a:endParaRPr>
          </a:p>
        </p:txBody>
      </p:sp>
      <p:sp>
        <p:nvSpPr>
          <p:cNvPr id="72" name="TextBox 71"/>
          <p:cNvSpPr txBox="1"/>
          <p:nvPr/>
        </p:nvSpPr>
        <p:spPr>
          <a:xfrm>
            <a:off x="7902500" y="2133970"/>
            <a:ext cx="901888" cy="567183"/>
          </a:xfrm>
          <a:prstGeom prst="rect">
            <a:avLst/>
          </a:prstGeom>
          <a:noFill/>
        </p:spPr>
        <p:txBody>
          <a:bodyPr wrap="square" lIns="81637" tIns="40819" rIns="81637" bIns="40819" rtlCol="0">
            <a:spAutoFit/>
          </a:bodyPr>
          <a:lstStyle/>
          <a:p>
            <a:pPr fontAlgn="base">
              <a:spcBef>
                <a:spcPct val="50000"/>
              </a:spcBef>
              <a:spcAft>
                <a:spcPct val="0"/>
              </a:spcAft>
              <a:buClr>
                <a:srgbClr val="F0AB00"/>
              </a:buClr>
            </a:pPr>
            <a:r>
              <a:rPr lang="zh-CN" altLang="en-US" sz="1050" kern="0" dirty="0">
                <a:solidFill>
                  <a:srgbClr val="000000"/>
                </a:solidFill>
                <a:latin typeface="微软雅黑" pitchFamily="34" charset="-122"/>
                <a:ea typeface="微软雅黑" pitchFamily="34" charset="-122"/>
              </a:rPr>
              <a:t>分区：大量数据，复杂计算</a:t>
            </a:r>
            <a:endParaRPr lang="en-US" sz="1050" kern="0" dirty="0">
              <a:solidFill>
                <a:srgbClr val="000000"/>
              </a:solidFill>
              <a:latin typeface="微软雅黑" pitchFamily="34" charset="-122"/>
              <a:ea typeface="微软雅黑" pitchFamily="34" charset="-122"/>
            </a:endParaRPr>
          </a:p>
        </p:txBody>
      </p:sp>
      <p:sp>
        <p:nvSpPr>
          <p:cNvPr id="73" name="Rectangle 72"/>
          <p:cNvSpPr/>
          <p:nvPr/>
        </p:nvSpPr>
        <p:spPr>
          <a:xfrm>
            <a:off x="4339857" y="4369286"/>
            <a:ext cx="2045178" cy="451767"/>
          </a:xfrm>
          <a:prstGeom prst="rect">
            <a:avLst/>
          </a:prstGeom>
        </p:spPr>
        <p:txBody>
          <a:bodyPr wrap="square" lIns="81637" tIns="40819" rIns="81637" bIns="40819">
            <a:spAutoFit/>
          </a:bodyPr>
          <a:lstStyle/>
          <a:p>
            <a:pPr marL="136061" indent="-136061">
              <a:spcBef>
                <a:spcPts val="535"/>
              </a:spcBef>
              <a:buClr>
                <a:schemeClr val="accent1"/>
              </a:buClr>
              <a:buSzPct val="80000"/>
              <a:buFont typeface="Wingdings" pitchFamily="2" charset="2"/>
              <a:buChar char="n"/>
              <a:defRPr/>
            </a:pPr>
            <a:r>
              <a:rPr lang="zh-CN" altLang="en-US" sz="1200" kern="0" dirty="0">
                <a:latin typeface="微软雅黑" pitchFamily="34" charset="-122"/>
                <a:ea typeface="微软雅黑" pitchFamily="34" charset="-122"/>
                <a:cs typeface="Arial Unicode MS" pitchFamily="34" charset="-128"/>
              </a:rPr>
              <a:t>多台服务器并行运行</a:t>
            </a:r>
            <a:r>
              <a:rPr lang="en-US" altLang="zh-CN" sz="1200" kern="0" dirty="0">
                <a:latin typeface="微软雅黑" pitchFamily="34" charset="-122"/>
                <a:ea typeface="微软雅黑" pitchFamily="34" charset="-122"/>
                <a:cs typeface="Arial Unicode MS" pitchFamily="34" charset="-128"/>
              </a:rPr>
              <a:t>, </a:t>
            </a:r>
            <a:r>
              <a:rPr lang="zh-CN" altLang="en-US" sz="1200" kern="0" dirty="0">
                <a:latin typeface="微软雅黑" pitchFamily="34" charset="-122"/>
                <a:ea typeface="微软雅黑" pitchFamily="34" charset="-122"/>
                <a:cs typeface="Arial Unicode MS" pitchFamily="34" charset="-128"/>
              </a:rPr>
              <a:t>每台服务器的价格低廉</a:t>
            </a:r>
            <a:endParaRPr lang="en-US" altLang="zh-CN" sz="1200" kern="0" dirty="0">
              <a:latin typeface="微软雅黑" pitchFamily="34" charset="-122"/>
              <a:ea typeface="微软雅黑" pitchFamily="34" charset="-122"/>
              <a:cs typeface="Arial Unicode MS" pitchFamily="34" charset="-128"/>
            </a:endParaRPr>
          </a:p>
        </p:txBody>
      </p:sp>
      <p:sp>
        <p:nvSpPr>
          <p:cNvPr id="74" name="TextBox 73"/>
          <p:cNvSpPr txBox="1"/>
          <p:nvPr/>
        </p:nvSpPr>
        <p:spPr>
          <a:xfrm>
            <a:off x="7881214" y="3161224"/>
            <a:ext cx="1073081" cy="244018"/>
          </a:xfrm>
          <a:prstGeom prst="rect">
            <a:avLst/>
          </a:prstGeom>
          <a:noFill/>
        </p:spPr>
        <p:txBody>
          <a:bodyPr wrap="square" lIns="81637" tIns="40819" rIns="81637" bIns="40819" rtlCol="0">
            <a:spAutoFit/>
          </a:bodyPr>
          <a:lstStyle/>
          <a:p>
            <a:pPr fontAlgn="base">
              <a:spcBef>
                <a:spcPct val="50000"/>
              </a:spcBef>
              <a:spcAft>
                <a:spcPct val="0"/>
              </a:spcAft>
              <a:buClr>
                <a:srgbClr val="F0AB00"/>
              </a:buClr>
            </a:pPr>
            <a:r>
              <a:rPr lang="zh-CN" altLang="en-US" sz="1050" kern="0" dirty="0">
                <a:solidFill>
                  <a:srgbClr val="000000"/>
                </a:solidFill>
                <a:latin typeface="微软雅黑" pitchFamily="34" charset="-122"/>
                <a:ea typeface="微软雅黑" pitchFamily="34" charset="-122"/>
              </a:rPr>
              <a:t>动态聚集</a:t>
            </a:r>
            <a:endParaRPr lang="en-US" sz="1050" kern="0" dirty="0">
              <a:solidFill>
                <a:srgbClr val="000000"/>
              </a:solidFill>
              <a:latin typeface="微软雅黑" pitchFamily="34" charset="-122"/>
              <a:ea typeface="微软雅黑" pitchFamily="34" charset="-122"/>
            </a:endParaRPr>
          </a:p>
        </p:txBody>
      </p:sp>
      <p:sp>
        <p:nvSpPr>
          <p:cNvPr id="76" name="TextBox 75"/>
          <p:cNvSpPr txBox="1"/>
          <p:nvPr/>
        </p:nvSpPr>
        <p:spPr>
          <a:xfrm>
            <a:off x="7507404" y="1667082"/>
            <a:ext cx="568825" cy="324809"/>
          </a:xfrm>
          <a:prstGeom prst="rect">
            <a:avLst/>
          </a:prstGeom>
          <a:noFill/>
        </p:spPr>
        <p:txBody>
          <a:bodyPr wrap="none" lIns="81637" tIns="40819" rIns="81637" bIns="40819" rtlCol="0">
            <a:spAutoFit/>
          </a:bodyPr>
          <a:lstStyle/>
          <a:p>
            <a:pPr algn="ctr" fontAlgn="base">
              <a:spcBef>
                <a:spcPct val="0"/>
              </a:spcBef>
              <a:spcAft>
                <a:spcPct val="0"/>
              </a:spcAft>
            </a:pPr>
            <a:r>
              <a:rPr lang="zh-CN" altLang="en-US" sz="1575" b="1" dirty="0">
                <a:latin typeface="微软雅黑" pitchFamily="34" charset="-122"/>
                <a:ea typeface="微软雅黑" pitchFamily="34" charset="-122"/>
              </a:rPr>
              <a:t>软件</a:t>
            </a:r>
            <a:endParaRPr lang="en-US" sz="1575" b="1" dirty="0">
              <a:latin typeface="微软雅黑" pitchFamily="34" charset="-122"/>
              <a:ea typeface="微软雅黑" pitchFamily="34" charset="-122"/>
            </a:endParaRPr>
          </a:p>
        </p:txBody>
      </p:sp>
      <p:sp>
        <p:nvSpPr>
          <p:cNvPr id="77" name="TextBox 76"/>
          <p:cNvSpPr txBox="1"/>
          <p:nvPr/>
        </p:nvSpPr>
        <p:spPr>
          <a:xfrm>
            <a:off x="729927" y="1700703"/>
            <a:ext cx="629740" cy="324809"/>
          </a:xfrm>
          <a:prstGeom prst="rect">
            <a:avLst/>
          </a:prstGeom>
          <a:noFill/>
        </p:spPr>
        <p:txBody>
          <a:bodyPr wrap="none" lIns="81637" tIns="40819" rIns="81637" bIns="40819" rtlCol="0">
            <a:spAutoFit/>
          </a:bodyPr>
          <a:lstStyle/>
          <a:p>
            <a:pPr algn="ctr" fontAlgn="base">
              <a:spcBef>
                <a:spcPct val="0"/>
              </a:spcBef>
              <a:spcAft>
                <a:spcPct val="0"/>
              </a:spcAft>
            </a:pPr>
            <a:r>
              <a:rPr lang="zh-CN" altLang="en-US" sz="1575" b="1" dirty="0">
                <a:latin typeface="微软雅黑" pitchFamily="34" charset="-122"/>
                <a:ea typeface="微软雅黑" pitchFamily="34" charset="-122"/>
              </a:rPr>
              <a:t>今天</a:t>
            </a:r>
            <a:r>
              <a:rPr lang="en-US" sz="1575" b="1" dirty="0">
                <a:latin typeface="微软雅黑" pitchFamily="34" charset="-122"/>
                <a:ea typeface="微软雅黑" pitchFamily="34" charset="-122"/>
              </a:rPr>
              <a:t> </a:t>
            </a:r>
          </a:p>
        </p:txBody>
      </p:sp>
      <p:sp>
        <p:nvSpPr>
          <p:cNvPr id="78" name="TextBox 77"/>
          <p:cNvSpPr txBox="1"/>
          <p:nvPr/>
        </p:nvSpPr>
        <p:spPr>
          <a:xfrm>
            <a:off x="2732058" y="1698115"/>
            <a:ext cx="568825" cy="324809"/>
          </a:xfrm>
          <a:prstGeom prst="rect">
            <a:avLst/>
          </a:prstGeom>
          <a:noFill/>
        </p:spPr>
        <p:txBody>
          <a:bodyPr wrap="none" lIns="81637" tIns="40819" rIns="81637" bIns="40819" rtlCol="0">
            <a:spAutoFit/>
          </a:bodyPr>
          <a:lstStyle/>
          <a:p>
            <a:pPr algn="ctr" fontAlgn="base">
              <a:spcBef>
                <a:spcPct val="0"/>
              </a:spcBef>
              <a:spcAft>
                <a:spcPct val="0"/>
              </a:spcAft>
            </a:pPr>
            <a:r>
              <a:rPr lang="zh-CN" altLang="en-US" sz="1575" b="1" dirty="0">
                <a:latin typeface="微软雅黑" pitchFamily="34" charset="-122"/>
                <a:ea typeface="微软雅黑" pitchFamily="34" charset="-122"/>
              </a:rPr>
              <a:t>未来</a:t>
            </a:r>
            <a:endParaRPr lang="en-US" sz="1575" b="1" dirty="0">
              <a:latin typeface="微软雅黑" pitchFamily="34" charset="-122"/>
              <a:ea typeface="微软雅黑" pitchFamily="34" charset="-122"/>
            </a:endParaRPr>
          </a:p>
        </p:txBody>
      </p:sp>
      <p:sp>
        <p:nvSpPr>
          <p:cNvPr id="79" name="Rectangle 78"/>
          <p:cNvSpPr/>
          <p:nvPr/>
        </p:nvSpPr>
        <p:spPr>
          <a:xfrm>
            <a:off x="4339857" y="3749947"/>
            <a:ext cx="1855992" cy="451767"/>
          </a:xfrm>
          <a:prstGeom prst="rect">
            <a:avLst/>
          </a:prstGeom>
        </p:spPr>
        <p:txBody>
          <a:bodyPr wrap="square" lIns="81637" tIns="40819" rIns="81637" bIns="40819">
            <a:spAutoFit/>
          </a:bodyPr>
          <a:lstStyle/>
          <a:p>
            <a:pPr marL="136061" indent="-136061">
              <a:spcBef>
                <a:spcPts val="535"/>
              </a:spcBef>
              <a:buClr>
                <a:schemeClr val="accent1"/>
              </a:buClr>
              <a:buSzPct val="80000"/>
              <a:buFont typeface="Wingdings" pitchFamily="2" charset="2"/>
              <a:buChar char="n"/>
              <a:defRPr/>
            </a:pPr>
            <a:r>
              <a:rPr lang="zh-CN" altLang="en-US" sz="1200" kern="0" dirty="0">
                <a:latin typeface="微软雅黑" pitchFamily="34" charset="-122"/>
                <a:ea typeface="微软雅黑" pitchFamily="34" charset="-122"/>
                <a:cs typeface="Arial Unicode MS" pitchFamily="34" charset="-128"/>
              </a:rPr>
              <a:t>价格迅速下降，性能迅速提升</a:t>
            </a:r>
            <a:endParaRPr lang="en-US" altLang="zh-CN" sz="1200" kern="0" dirty="0">
              <a:latin typeface="微软雅黑" pitchFamily="34" charset="-122"/>
              <a:ea typeface="微软雅黑" pitchFamily="34" charset="-122"/>
              <a:cs typeface="Arial Unicode MS" pitchFamily="34" charset="-128"/>
            </a:endParaRPr>
          </a:p>
        </p:txBody>
      </p:sp>
      <p:sp>
        <p:nvSpPr>
          <p:cNvPr id="80" name="AutoShape 121"/>
          <p:cNvSpPr>
            <a:spLocks noChangeArrowheads="1"/>
          </p:cNvSpPr>
          <p:nvPr/>
        </p:nvSpPr>
        <p:spPr bwMode="auto">
          <a:xfrm>
            <a:off x="879006" y="2443736"/>
            <a:ext cx="331583" cy="200216"/>
          </a:xfrm>
          <a:prstGeom prst="roundRect">
            <a:avLst>
              <a:gd name="adj" fmla="val 0"/>
            </a:avLst>
          </a:prstGeom>
          <a:gradFill rotWithShape="1">
            <a:gsLst>
              <a:gs pos="0">
                <a:schemeClr val="accent4"/>
              </a:gs>
              <a:gs pos="100000">
                <a:schemeClr val="accent4">
                  <a:lumMod val="75000"/>
                </a:schemeClr>
              </a:gs>
            </a:gsLst>
            <a:lin ang="2700000" scaled="1"/>
          </a:gradFill>
          <a:ln w="9525" algn="ctr">
            <a:solidFill>
              <a:srgbClr val="C6C6C6"/>
            </a:solidFill>
            <a:round/>
            <a:headEnd/>
            <a:tailEnd/>
          </a:ln>
          <a:effectLst>
            <a:outerShdw blurRad="25400" dist="12700" dir="2700000" algn="tl" rotWithShape="0">
              <a:prstClr val="black">
                <a:alpha val="40000"/>
              </a:prstClr>
            </a:outerShdw>
          </a:effectLst>
        </p:spPr>
        <p:txBody>
          <a:bodyPr lIns="81637" tIns="81637" rIns="81637" bIns="81637" anchor="ctr"/>
          <a:lstStyle/>
          <a:p>
            <a:pPr fontAlgn="base">
              <a:lnSpc>
                <a:spcPts val="1286"/>
              </a:lnSpc>
              <a:spcBef>
                <a:spcPct val="0"/>
              </a:spcBef>
              <a:spcAft>
                <a:spcPct val="0"/>
              </a:spcAft>
              <a:defRPr/>
            </a:pPr>
            <a:endParaRPr lang="en-US" sz="1425" b="1" dirty="0">
              <a:solidFill>
                <a:srgbClr val="FFFFFF"/>
              </a:solidFill>
              <a:latin typeface="微软雅黑" pitchFamily="34" charset="-122"/>
              <a:ea typeface="微软雅黑" pitchFamily="34" charset="-122"/>
            </a:endParaRPr>
          </a:p>
        </p:txBody>
      </p:sp>
      <p:sp>
        <p:nvSpPr>
          <p:cNvPr id="81" name="AutoShape 121"/>
          <p:cNvSpPr>
            <a:spLocks noChangeArrowheads="1"/>
          </p:cNvSpPr>
          <p:nvPr/>
        </p:nvSpPr>
        <p:spPr bwMode="auto">
          <a:xfrm>
            <a:off x="598422" y="3238518"/>
            <a:ext cx="871268" cy="618138"/>
          </a:xfrm>
          <a:prstGeom prst="roundRect">
            <a:avLst>
              <a:gd name="adj" fmla="val 0"/>
            </a:avLst>
          </a:prstGeom>
          <a:gradFill rotWithShape="1">
            <a:gsLst>
              <a:gs pos="0">
                <a:schemeClr val="accent4"/>
              </a:gs>
              <a:gs pos="100000">
                <a:schemeClr val="accent4">
                  <a:lumMod val="75000"/>
                </a:schemeClr>
              </a:gs>
            </a:gsLst>
            <a:lin ang="2700000" scaled="1"/>
          </a:gradFill>
          <a:ln w="9525" algn="ctr">
            <a:solidFill>
              <a:srgbClr val="C6C6C6"/>
            </a:solidFill>
            <a:round/>
            <a:headEnd/>
            <a:tailEnd/>
          </a:ln>
          <a:effectLst>
            <a:outerShdw blurRad="25400" dist="12700" dir="2700000" algn="tl" rotWithShape="0">
              <a:prstClr val="black">
                <a:alpha val="40000"/>
              </a:prstClr>
            </a:outerShdw>
          </a:effectLst>
        </p:spPr>
        <p:txBody>
          <a:bodyPr lIns="81637" tIns="81637" rIns="81637" bIns="81637" anchor="ctr"/>
          <a:lstStyle/>
          <a:p>
            <a:pPr algn="ctr" fontAlgn="base">
              <a:lnSpc>
                <a:spcPts val="1286"/>
              </a:lnSpc>
              <a:spcBef>
                <a:spcPct val="0"/>
              </a:spcBef>
              <a:spcAft>
                <a:spcPct val="0"/>
              </a:spcAft>
              <a:defRPr/>
            </a:pPr>
            <a:r>
              <a:rPr lang="en-US" sz="1425" b="1" dirty="0">
                <a:solidFill>
                  <a:srgbClr val="FFFFFF"/>
                </a:solidFill>
                <a:latin typeface="微软雅黑" pitchFamily="34" charset="-122"/>
                <a:ea typeface="微软雅黑" pitchFamily="34" charset="-122"/>
              </a:rPr>
              <a:t>Cache</a:t>
            </a:r>
          </a:p>
        </p:txBody>
      </p:sp>
      <p:sp>
        <p:nvSpPr>
          <p:cNvPr id="82" name="AutoShape 121"/>
          <p:cNvSpPr>
            <a:spLocks noChangeArrowheads="1"/>
          </p:cNvSpPr>
          <p:nvPr/>
        </p:nvSpPr>
        <p:spPr bwMode="auto">
          <a:xfrm>
            <a:off x="232553" y="4067787"/>
            <a:ext cx="1603007" cy="1071221"/>
          </a:xfrm>
          <a:prstGeom prst="roundRect">
            <a:avLst>
              <a:gd name="adj" fmla="val 0"/>
            </a:avLst>
          </a:prstGeom>
          <a:gradFill rotWithShape="1">
            <a:gsLst>
              <a:gs pos="0">
                <a:schemeClr val="accent4"/>
              </a:gs>
              <a:gs pos="100000">
                <a:schemeClr val="accent4">
                  <a:lumMod val="75000"/>
                </a:schemeClr>
              </a:gs>
            </a:gsLst>
            <a:lin ang="2700000" scaled="1"/>
          </a:gradFill>
          <a:ln w="9525" algn="ctr">
            <a:solidFill>
              <a:srgbClr val="C6C6C6"/>
            </a:solidFill>
            <a:round/>
            <a:headEnd/>
            <a:tailEnd/>
          </a:ln>
          <a:effectLst>
            <a:outerShdw blurRad="25400" dist="12700" dir="2700000" algn="tl" rotWithShape="0">
              <a:prstClr val="black">
                <a:alpha val="40000"/>
              </a:prstClr>
            </a:outerShdw>
          </a:effectLst>
        </p:spPr>
        <p:txBody>
          <a:bodyPr lIns="81637" tIns="81637" rIns="81637" bIns="81637" anchor="ctr"/>
          <a:lstStyle/>
          <a:p>
            <a:pPr algn="ctr" fontAlgn="base">
              <a:lnSpc>
                <a:spcPts val="1286"/>
              </a:lnSpc>
              <a:spcBef>
                <a:spcPct val="0"/>
              </a:spcBef>
              <a:spcAft>
                <a:spcPct val="0"/>
              </a:spcAft>
              <a:defRPr/>
            </a:pPr>
            <a:r>
              <a:rPr lang="en-US" sz="1425" b="1" dirty="0">
                <a:solidFill>
                  <a:srgbClr val="FFFFFF"/>
                </a:solidFill>
                <a:latin typeface="微软雅黑" pitchFamily="34" charset="-122"/>
                <a:ea typeface="微软雅黑" pitchFamily="34" charset="-122"/>
              </a:rPr>
              <a:t>Disk</a:t>
            </a:r>
          </a:p>
        </p:txBody>
      </p:sp>
      <p:grpSp>
        <p:nvGrpSpPr>
          <p:cNvPr id="4" name="Group 112"/>
          <p:cNvGrpSpPr/>
          <p:nvPr/>
        </p:nvGrpSpPr>
        <p:grpSpPr>
          <a:xfrm>
            <a:off x="6773093" y="2172846"/>
            <a:ext cx="1071142" cy="319843"/>
            <a:chOff x="4109572" y="4418523"/>
            <a:chExt cx="1207214" cy="480647"/>
          </a:xfrm>
        </p:grpSpPr>
        <p:sp>
          <p:nvSpPr>
            <p:cNvPr id="84" name="Rectangle 83"/>
            <p:cNvSpPr/>
            <p:nvPr/>
          </p:nvSpPr>
          <p:spPr bwMode="auto">
            <a:xfrm>
              <a:off x="4109572" y="4418523"/>
              <a:ext cx="485646" cy="480647"/>
            </a:xfrm>
            <a:prstGeom prst="rect">
              <a:avLst/>
            </a:prstGeom>
            <a:gradFill rotWithShape="1">
              <a:gsLst>
                <a:gs pos="0">
                  <a:srgbClr val="97B5C3"/>
                </a:gs>
                <a:gs pos="100000">
                  <a:srgbClr val="44697D"/>
                </a:gs>
              </a:gsLst>
              <a:lin ang="2700000" scaled="1"/>
            </a:gradFill>
            <a:ln w="9525" algn="ctr">
              <a:solidFill>
                <a:srgbClr val="C6C6C6"/>
              </a:solidFill>
              <a:round/>
              <a:headEnd/>
              <a:tailEnd/>
            </a:ln>
            <a:effectLst/>
          </p:spPr>
          <p:txBody>
            <a:bodyPr tIns="68562" bIns="68562" anchor="ctr"/>
            <a:lstStyle/>
            <a:p>
              <a:pPr defTabSz="834790" fontAlgn="base">
                <a:spcBef>
                  <a:spcPct val="0"/>
                </a:spcBef>
                <a:spcAft>
                  <a:spcPct val="0"/>
                </a:spcAft>
                <a:defRPr/>
              </a:pPr>
              <a:endParaRPr lang="en-US" sz="1425" b="1" dirty="0">
                <a:solidFill>
                  <a:srgbClr val="FFFFFF"/>
                </a:solidFill>
                <a:latin typeface="微软雅黑" pitchFamily="34" charset="-122"/>
                <a:ea typeface="微软雅黑" pitchFamily="34" charset="-122"/>
              </a:endParaRPr>
            </a:p>
          </p:txBody>
        </p:sp>
        <p:sp>
          <p:nvSpPr>
            <p:cNvPr id="85" name="Rectangle 84"/>
            <p:cNvSpPr/>
            <p:nvPr/>
          </p:nvSpPr>
          <p:spPr bwMode="auto">
            <a:xfrm>
              <a:off x="4838214" y="4674398"/>
              <a:ext cx="212619" cy="217600"/>
            </a:xfrm>
            <a:prstGeom prst="rect">
              <a:avLst/>
            </a:prstGeom>
            <a:gradFill rotWithShape="1">
              <a:gsLst>
                <a:gs pos="0">
                  <a:srgbClr val="97B5C3"/>
                </a:gs>
                <a:gs pos="100000">
                  <a:srgbClr val="44697D"/>
                </a:gs>
              </a:gsLst>
              <a:lin ang="2700000" scaled="1"/>
            </a:gradFill>
            <a:ln w="9525" algn="ctr">
              <a:solidFill>
                <a:srgbClr val="C6C6C6"/>
              </a:solidFill>
              <a:round/>
              <a:headEnd/>
              <a:tailEnd/>
            </a:ln>
            <a:effectLst/>
          </p:spPr>
          <p:txBody>
            <a:bodyPr tIns="68562" bIns="68562" anchor="ctr"/>
            <a:lstStyle/>
            <a:p>
              <a:pPr defTabSz="834790" fontAlgn="base">
                <a:spcBef>
                  <a:spcPct val="0"/>
                </a:spcBef>
                <a:spcAft>
                  <a:spcPct val="0"/>
                </a:spcAft>
                <a:defRPr/>
              </a:pPr>
              <a:endParaRPr lang="en-US" sz="1425" b="1" dirty="0">
                <a:solidFill>
                  <a:srgbClr val="FFFFFF"/>
                </a:solidFill>
                <a:latin typeface="微软雅黑" pitchFamily="34" charset="-122"/>
                <a:ea typeface="微软雅黑" pitchFamily="34" charset="-122"/>
              </a:endParaRPr>
            </a:p>
          </p:txBody>
        </p:sp>
        <p:sp>
          <p:nvSpPr>
            <p:cNvPr id="86" name="Rectangle 85"/>
            <p:cNvSpPr/>
            <p:nvPr/>
          </p:nvSpPr>
          <p:spPr bwMode="auto">
            <a:xfrm>
              <a:off x="5097963" y="4424500"/>
              <a:ext cx="95289" cy="97860"/>
            </a:xfrm>
            <a:prstGeom prst="rect">
              <a:avLst/>
            </a:prstGeom>
            <a:gradFill rotWithShape="1">
              <a:gsLst>
                <a:gs pos="0">
                  <a:srgbClr val="97B5C3"/>
                </a:gs>
                <a:gs pos="100000">
                  <a:srgbClr val="44697D"/>
                </a:gs>
              </a:gsLst>
              <a:lin ang="2700000" scaled="1"/>
            </a:gradFill>
            <a:ln w="9525" algn="ctr">
              <a:solidFill>
                <a:srgbClr val="C6C6C6"/>
              </a:solidFill>
              <a:round/>
              <a:headEnd/>
              <a:tailEnd/>
            </a:ln>
            <a:effectLst/>
          </p:spPr>
          <p:txBody>
            <a:bodyPr tIns="68562" bIns="68562" anchor="ctr"/>
            <a:lstStyle/>
            <a:p>
              <a:pPr defTabSz="834790" fontAlgn="base">
                <a:spcBef>
                  <a:spcPct val="0"/>
                </a:spcBef>
                <a:spcAft>
                  <a:spcPct val="0"/>
                </a:spcAft>
                <a:defRPr/>
              </a:pPr>
              <a:endParaRPr lang="en-US" sz="1425" b="1" dirty="0">
                <a:solidFill>
                  <a:srgbClr val="FFFFFF"/>
                </a:solidFill>
                <a:latin typeface="微软雅黑" pitchFamily="34" charset="-122"/>
                <a:ea typeface="微软雅黑" pitchFamily="34" charset="-122"/>
              </a:endParaRPr>
            </a:p>
          </p:txBody>
        </p:sp>
        <p:sp>
          <p:nvSpPr>
            <p:cNvPr id="87" name="Rectangle 86"/>
            <p:cNvSpPr/>
            <p:nvPr/>
          </p:nvSpPr>
          <p:spPr bwMode="auto">
            <a:xfrm>
              <a:off x="5221346" y="4424500"/>
              <a:ext cx="95289" cy="97860"/>
            </a:xfrm>
            <a:prstGeom prst="rect">
              <a:avLst/>
            </a:prstGeom>
            <a:gradFill rotWithShape="1">
              <a:gsLst>
                <a:gs pos="0">
                  <a:srgbClr val="97B5C3"/>
                </a:gs>
                <a:gs pos="100000">
                  <a:srgbClr val="44697D"/>
                </a:gs>
              </a:gsLst>
              <a:lin ang="2700000" scaled="1"/>
            </a:gradFill>
            <a:ln w="9525" algn="ctr">
              <a:solidFill>
                <a:srgbClr val="C6C6C6"/>
              </a:solidFill>
              <a:round/>
              <a:headEnd/>
              <a:tailEnd/>
            </a:ln>
            <a:effectLst/>
          </p:spPr>
          <p:txBody>
            <a:bodyPr tIns="68562" bIns="68562" anchor="ctr"/>
            <a:lstStyle/>
            <a:p>
              <a:pPr defTabSz="834790" fontAlgn="base">
                <a:spcBef>
                  <a:spcPct val="0"/>
                </a:spcBef>
                <a:spcAft>
                  <a:spcPct val="0"/>
                </a:spcAft>
                <a:defRPr/>
              </a:pPr>
              <a:endParaRPr lang="en-US" sz="1425" b="1" dirty="0">
                <a:solidFill>
                  <a:srgbClr val="FFFFFF"/>
                </a:solidFill>
                <a:latin typeface="微软雅黑" pitchFamily="34" charset="-122"/>
                <a:ea typeface="微软雅黑" pitchFamily="34" charset="-122"/>
              </a:endParaRPr>
            </a:p>
          </p:txBody>
        </p:sp>
        <p:sp>
          <p:nvSpPr>
            <p:cNvPr id="88" name="Rectangle 87"/>
            <p:cNvSpPr/>
            <p:nvPr/>
          </p:nvSpPr>
          <p:spPr bwMode="auto">
            <a:xfrm>
              <a:off x="5097963" y="4546569"/>
              <a:ext cx="95289" cy="97860"/>
            </a:xfrm>
            <a:prstGeom prst="rect">
              <a:avLst/>
            </a:prstGeom>
            <a:gradFill rotWithShape="1">
              <a:gsLst>
                <a:gs pos="0">
                  <a:srgbClr val="97B5C3"/>
                </a:gs>
                <a:gs pos="100000">
                  <a:srgbClr val="44697D"/>
                </a:gs>
              </a:gsLst>
              <a:lin ang="2700000" scaled="1"/>
            </a:gradFill>
            <a:ln w="9525" algn="ctr">
              <a:solidFill>
                <a:srgbClr val="C6C6C6"/>
              </a:solidFill>
              <a:round/>
              <a:headEnd/>
              <a:tailEnd/>
            </a:ln>
            <a:effectLst/>
          </p:spPr>
          <p:txBody>
            <a:bodyPr tIns="68562" bIns="68562" anchor="ctr"/>
            <a:lstStyle/>
            <a:p>
              <a:pPr defTabSz="834790" fontAlgn="base">
                <a:spcBef>
                  <a:spcPct val="0"/>
                </a:spcBef>
                <a:spcAft>
                  <a:spcPct val="0"/>
                </a:spcAft>
                <a:defRPr/>
              </a:pPr>
              <a:endParaRPr lang="en-US" sz="1425" b="1" dirty="0">
                <a:solidFill>
                  <a:srgbClr val="FFFFFF"/>
                </a:solidFill>
                <a:latin typeface="微软雅黑" pitchFamily="34" charset="-122"/>
                <a:ea typeface="微软雅黑" pitchFamily="34" charset="-122"/>
              </a:endParaRPr>
            </a:p>
          </p:txBody>
        </p:sp>
        <p:sp>
          <p:nvSpPr>
            <p:cNvPr id="89" name="Rectangle 88"/>
            <p:cNvSpPr/>
            <p:nvPr/>
          </p:nvSpPr>
          <p:spPr bwMode="auto">
            <a:xfrm>
              <a:off x="5221346" y="4546569"/>
              <a:ext cx="95289" cy="97860"/>
            </a:xfrm>
            <a:prstGeom prst="rect">
              <a:avLst/>
            </a:prstGeom>
            <a:gradFill rotWithShape="1">
              <a:gsLst>
                <a:gs pos="0">
                  <a:srgbClr val="97B5C3"/>
                </a:gs>
                <a:gs pos="100000">
                  <a:srgbClr val="44697D"/>
                </a:gs>
              </a:gsLst>
              <a:lin ang="2700000" scaled="1"/>
            </a:gradFill>
            <a:ln w="9525" algn="ctr">
              <a:solidFill>
                <a:srgbClr val="C6C6C6"/>
              </a:solidFill>
              <a:round/>
              <a:headEnd/>
              <a:tailEnd/>
            </a:ln>
            <a:effectLst/>
          </p:spPr>
          <p:txBody>
            <a:bodyPr tIns="68562" bIns="68562" anchor="ctr"/>
            <a:lstStyle/>
            <a:p>
              <a:pPr defTabSz="834790" fontAlgn="base">
                <a:spcBef>
                  <a:spcPct val="0"/>
                </a:spcBef>
                <a:spcAft>
                  <a:spcPct val="0"/>
                </a:spcAft>
                <a:defRPr/>
              </a:pPr>
              <a:endParaRPr lang="en-US" sz="1425" b="1" dirty="0">
                <a:solidFill>
                  <a:srgbClr val="FFFFFF"/>
                </a:solidFill>
                <a:latin typeface="微软雅黑" pitchFamily="34" charset="-122"/>
                <a:ea typeface="微软雅黑" pitchFamily="34" charset="-122"/>
              </a:endParaRPr>
            </a:p>
          </p:txBody>
        </p:sp>
        <p:grpSp>
          <p:nvGrpSpPr>
            <p:cNvPr id="5" name="Group 167"/>
            <p:cNvGrpSpPr/>
            <p:nvPr/>
          </p:nvGrpSpPr>
          <p:grpSpPr>
            <a:xfrm>
              <a:off x="5099159" y="4685153"/>
              <a:ext cx="95440" cy="87283"/>
              <a:chOff x="5099159" y="4945212"/>
              <a:chExt cx="95440" cy="87283"/>
            </a:xfrm>
          </p:grpSpPr>
          <p:sp>
            <p:nvSpPr>
              <p:cNvPr id="108" name="Rectangle 107"/>
              <p:cNvSpPr/>
              <p:nvPr/>
            </p:nvSpPr>
            <p:spPr bwMode="auto">
              <a:xfrm>
                <a:off x="5099159" y="4945212"/>
                <a:ext cx="38660" cy="35870"/>
              </a:xfrm>
              <a:prstGeom prst="rect">
                <a:avLst/>
              </a:prstGeom>
              <a:gradFill rotWithShape="1">
                <a:gsLst>
                  <a:gs pos="0">
                    <a:srgbClr val="97B5C3"/>
                  </a:gs>
                  <a:gs pos="100000">
                    <a:srgbClr val="44697D"/>
                  </a:gs>
                </a:gsLst>
                <a:lin ang="2700000" scaled="1"/>
              </a:gradFill>
              <a:ln w="9525" algn="ctr">
                <a:solidFill>
                  <a:srgbClr val="C6C6C6"/>
                </a:solidFill>
                <a:round/>
                <a:headEnd/>
                <a:tailEnd/>
              </a:ln>
              <a:effectLst/>
            </p:spPr>
            <p:txBody>
              <a:bodyPr tIns="68562" bIns="68562" anchor="ctr"/>
              <a:lstStyle/>
              <a:p>
                <a:pPr defTabSz="834790" fontAlgn="base">
                  <a:spcBef>
                    <a:spcPct val="0"/>
                  </a:spcBef>
                  <a:spcAft>
                    <a:spcPct val="0"/>
                  </a:spcAft>
                  <a:defRPr/>
                </a:pPr>
                <a:endParaRPr lang="en-US" sz="1425" b="1" dirty="0">
                  <a:solidFill>
                    <a:srgbClr val="FFFFFF"/>
                  </a:solidFill>
                  <a:latin typeface="微软雅黑" pitchFamily="34" charset="-122"/>
                  <a:ea typeface="微软雅黑" pitchFamily="34" charset="-122"/>
                </a:endParaRPr>
              </a:p>
            </p:txBody>
          </p:sp>
          <p:sp>
            <p:nvSpPr>
              <p:cNvPr id="109" name="Rectangle 108"/>
              <p:cNvSpPr/>
              <p:nvPr/>
            </p:nvSpPr>
            <p:spPr bwMode="auto">
              <a:xfrm>
                <a:off x="5155939" y="4945212"/>
                <a:ext cx="38660" cy="35870"/>
              </a:xfrm>
              <a:prstGeom prst="rect">
                <a:avLst/>
              </a:prstGeom>
              <a:gradFill rotWithShape="1">
                <a:gsLst>
                  <a:gs pos="0">
                    <a:srgbClr val="97B5C3"/>
                  </a:gs>
                  <a:gs pos="100000">
                    <a:srgbClr val="44697D"/>
                  </a:gs>
                </a:gsLst>
                <a:lin ang="2700000" scaled="1"/>
              </a:gradFill>
              <a:ln w="9525" algn="ctr">
                <a:solidFill>
                  <a:srgbClr val="C6C6C6"/>
                </a:solidFill>
                <a:round/>
                <a:headEnd/>
                <a:tailEnd/>
              </a:ln>
              <a:effectLst/>
            </p:spPr>
            <p:txBody>
              <a:bodyPr tIns="68562" bIns="68562" anchor="ctr"/>
              <a:lstStyle/>
              <a:p>
                <a:pPr defTabSz="834790" fontAlgn="base">
                  <a:spcBef>
                    <a:spcPct val="0"/>
                  </a:spcBef>
                  <a:spcAft>
                    <a:spcPct val="0"/>
                  </a:spcAft>
                  <a:defRPr/>
                </a:pPr>
                <a:endParaRPr lang="en-US" sz="1425" b="1" dirty="0">
                  <a:solidFill>
                    <a:srgbClr val="FFFFFF"/>
                  </a:solidFill>
                  <a:latin typeface="微软雅黑" pitchFamily="34" charset="-122"/>
                  <a:ea typeface="微软雅黑" pitchFamily="34" charset="-122"/>
                </a:endParaRPr>
              </a:p>
            </p:txBody>
          </p:sp>
          <p:sp>
            <p:nvSpPr>
              <p:cNvPr id="110" name="Rectangle 109"/>
              <p:cNvSpPr/>
              <p:nvPr/>
            </p:nvSpPr>
            <p:spPr bwMode="auto">
              <a:xfrm>
                <a:off x="5099159" y="4996625"/>
                <a:ext cx="38660" cy="35870"/>
              </a:xfrm>
              <a:prstGeom prst="rect">
                <a:avLst/>
              </a:prstGeom>
              <a:gradFill rotWithShape="1">
                <a:gsLst>
                  <a:gs pos="0">
                    <a:srgbClr val="97B5C3"/>
                  </a:gs>
                  <a:gs pos="100000">
                    <a:srgbClr val="44697D"/>
                  </a:gs>
                </a:gsLst>
                <a:lin ang="2700000" scaled="1"/>
              </a:gradFill>
              <a:ln w="9525" algn="ctr">
                <a:solidFill>
                  <a:srgbClr val="C6C6C6"/>
                </a:solidFill>
                <a:round/>
                <a:headEnd/>
                <a:tailEnd/>
              </a:ln>
              <a:effectLst/>
            </p:spPr>
            <p:txBody>
              <a:bodyPr tIns="68562" bIns="68562" anchor="ctr"/>
              <a:lstStyle/>
              <a:p>
                <a:pPr defTabSz="834790" fontAlgn="base">
                  <a:spcBef>
                    <a:spcPct val="0"/>
                  </a:spcBef>
                  <a:spcAft>
                    <a:spcPct val="0"/>
                  </a:spcAft>
                  <a:defRPr/>
                </a:pPr>
                <a:endParaRPr lang="en-US" sz="1425" b="1" dirty="0">
                  <a:solidFill>
                    <a:srgbClr val="FFFFFF"/>
                  </a:solidFill>
                  <a:latin typeface="微软雅黑" pitchFamily="34" charset="-122"/>
                  <a:ea typeface="微软雅黑" pitchFamily="34" charset="-122"/>
                </a:endParaRPr>
              </a:p>
            </p:txBody>
          </p:sp>
          <p:sp>
            <p:nvSpPr>
              <p:cNvPr id="111" name="Rectangle 110"/>
              <p:cNvSpPr/>
              <p:nvPr/>
            </p:nvSpPr>
            <p:spPr bwMode="auto">
              <a:xfrm>
                <a:off x="5155939" y="4996625"/>
                <a:ext cx="38660" cy="35870"/>
              </a:xfrm>
              <a:prstGeom prst="rect">
                <a:avLst/>
              </a:prstGeom>
              <a:gradFill rotWithShape="1">
                <a:gsLst>
                  <a:gs pos="0">
                    <a:srgbClr val="97B5C3"/>
                  </a:gs>
                  <a:gs pos="100000">
                    <a:srgbClr val="44697D"/>
                  </a:gs>
                </a:gsLst>
                <a:lin ang="2700000" scaled="1"/>
              </a:gradFill>
              <a:ln w="9525" algn="ctr">
                <a:solidFill>
                  <a:srgbClr val="C6C6C6"/>
                </a:solidFill>
                <a:round/>
                <a:headEnd/>
                <a:tailEnd/>
              </a:ln>
              <a:effectLst/>
            </p:spPr>
            <p:txBody>
              <a:bodyPr tIns="68562" bIns="68562" anchor="ctr"/>
              <a:lstStyle/>
              <a:p>
                <a:pPr defTabSz="834790" fontAlgn="base">
                  <a:spcBef>
                    <a:spcPct val="0"/>
                  </a:spcBef>
                  <a:spcAft>
                    <a:spcPct val="0"/>
                  </a:spcAft>
                  <a:defRPr/>
                </a:pPr>
                <a:endParaRPr lang="en-US" sz="1425" b="1" dirty="0">
                  <a:solidFill>
                    <a:srgbClr val="FFFFFF"/>
                  </a:solidFill>
                  <a:latin typeface="微软雅黑" pitchFamily="34" charset="-122"/>
                  <a:ea typeface="微软雅黑" pitchFamily="34" charset="-122"/>
                </a:endParaRPr>
              </a:p>
            </p:txBody>
          </p:sp>
        </p:grpSp>
        <p:grpSp>
          <p:nvGrpSpPr>
            <p:cNvPr id="6" name="Group 165"/>
            <p:cNvGrpSpPr/>
            <p:nvPr/>
          </p:nvGrpSpPr>
          <p:grpSpPr>
            <a:xfrm>
              <a:off x="5221346" y="4680369"/>
              <a:ext cx="95440" cy="87283"/>
              <a:chOff x="5224800" y="4940428"/>
              <a:chExt cx="95440" cy="87283"/>
            </a:xfrm>
          </p:grpSpPr>
          <p:sp>
            <p:nvSpPr>
              <p:cNvPr id="104" name="Rectangle 103"/>
              <p:cNvSpPr/>
              <p:nvPr/>
            </p:nvSpPr>
            <p:spPr bwMode="auto">
              <a:xfrm>
                <a:off x="5224800" y="4940428"/>
                <a:ext cx="38660" cy="35870"/>
              </a:xfrm>
              <a:prstGeom prst="rect">
                <a:avLst/>
              </a:prstGeom>
              <a:gradFill rotWithShape="1">
                <a:gsLst>
                  <a:gs pos="0">
                    <a:srgbClr val="97B5C3"/>
                  </a:gs>
                  <a:gs pos="100000">
                    <a:srgbClr val="44697D"/>
                  </a:gs>
                </a:gsLst>
                <a:lin ang="2700000" scaled="1"/>
              </a:gradFill>
              <a:ln w="9525" algn="ctr">
                <a:solidFill>
                  <a:srgbClr val="C6C6C6"/>
                </a:solidFill>
                <a:round/>
                <a:headEnd/>
                <a:tailEnd/>
              </a:ln>
              <a:effectLst/>
            </p:spPr>
            <p:txBody>
              <a:bodyPr tIns="68562" bIns="68562" anchor="ctr"/>
              <a:lstStyle/>
              <a:p>
                <a:pPr defTabSz="834790" fontAlgn="base">
                  <a:spcBef>
                    <a:spcPct val="0"/>
                  </a:spcBef>
                  <a:spcAft>
                    <a:spcPct val="0"/>
                  </a:spcAft>
                  <a:defRPr/>
                </a:pPr>
                <a:endParaRPr lang="en-US" sz="1425" b="1" dirty="0">
                  <a:solidFill>
                    <a:srgbClr val="FFFFFF"/>
                  </a:solidFill>
                  <a:latin typeface="微软雅黑" pitchFamily="34" charset="-122"/>
                  <a:ea typeface="微软雅黑" pitchFamily="34" charset="-122"/>
                </a:endParaRPr>
              </a:p>
            </p:txBody>
          </p:sp>
          <p:sp>
            <p:nvSpPr>
              <p:cNvPr id="105" name="Rectangle 104"/>
              <p:cNvSpPr/>
              <p:nvPr/>
            </p:nvSpPr>
            <p:spPr bwMode="auto">
              <a:xfrm>
                <a:off x="5281580" y="4940428"/>
                <a:ext cx="38660" cy="35870"/>
              </a:xfrm>
              <a:prstGeom prst="rect">
                <a:avLst/>
              </a:prstGeom>
              <a:gradFill rotWithShape="1">
                <a:gsLst>
                  <a:gs pos="0">
                    <a:srgbClr val="97B5C3"/>
                  </a:gs>
                  <a:gs pos="100000">
                    <a:srgbClr val="44697D"/>
                  </a:gs>
                </a:gsLst>
                <a:lin ang="2700000" scaled="1"/>
              </a:gradFill>
              <a:ln w="9525" algn="ctr">
                <a:solidFill>
                  <a:srgbClr val="C6C6C6"/>
                </a:solidFill>
                <a:round/>
                <a:headEnd/>
                <a:tailEnd/>
              </a:ln>
              <a:effectLst/>
            </p:spPr>
            <p:txBody>
              <a:bodyPr tIns="68562" bIns="68562" anchor="ctr"/>
              <a:lstStyle/>
              <a:p>
                <a:pPr defTabSz="834790" fontAlgn="base">
                  <a:spcBef>
                    <a:spcPct val="0"/>
                  </a:spcBef>
                  <a:spcAft>
                    <a:spcPct val="0"/>
                  </a:spcAft>
                  <a:defRPr/>
                </a:pPr>
                <a:endParaRPr lang="en-US" sz="1425" b="1" dirty="0">
                  <a:solidFill>
                    <a:srgbClr val="FFFFFF"/>
                  </a:solidFill>
                  <a:latin typeface="微软雅黑" pitchFamily="34" charset="-122"/>
                  <a:ea typeface="微软雅黑" pitchFamily="34" charset="-122"/>
                </a:endParaRPr>
              </a:p>
            </p:txBody>
          </p:sp>
          <p:sp>
            <p:nvSpPr>
              <p:cNvPr id="106" name="Rectangle 105"/>
              <p:cNvSpPr/>
              <p:nvPr/>
            </p:nvSpPr>
            <p:spPr bwMode="auto">
              <a:xfrm>
                <a:off x="5224800" y="4991841"/>
                <a:ext cx="38660" cy="35870"/>
              </a:xfrm>
              <a:prstGeom prst="rect">
                <a:avLst/>
              </a:prstGeom>
              <a:gradFill rotWithShape="1">
                <a:gsLst>
                  <a:gs pos="0">
                    <a:srgbClr val="97B5C3"/>
                  </a:gs>
                  <a:gs pos="100000">
                    <a:srgbClr val="44697D"/>
                  </a:gs>
                </a:gsLst>
                <a:lin ang="2700000" scaled="1"/>
              </a:gradFill>
              <a:ln w="9525" algn="ctr">
                <a:solidFill>
                  <a:srgbClr val="C6C6C6"/>
                </a:solidFill>
                <a:round/>
                <a:headEnd/>
                <a:tailEnd/>
              </a:ln>
              <a:effectLst/>
            </p:spPr>
            <p:txBody>
              <a:bodyPr tIns="68562" bIns="68562" anchor="ctr"/>
              <a:lstStyle/>
              <a:p>
                <a:pPr defTabSz="834790" fontAlgn="base">
                  <a:spcBef>
                    <a:spcPct val="0"/>
                  </a:spcBef>
                  <a:spcAft>
                    <a:spcPct val="0"/>
                  </a:spcAft>
                  <a:defRPr/>
                </a:pPr>
                <a:endParaRPr lang="en-US" sz="1425" b="1" dirty="0">
                  <a:solidFill>
                    <a:srgbClr val="FFFFFF"/>
                  </a:solidFill>
                  <a:latin typeface="微软雅黑" pitchFamily="34" charset="-122"/>
                  <a:ea typeface="微软雅黑" pitchFamily="34" charset="-122"/>
                </a:endParaRPr>
              </a:p>
            </p:txBody>
          </p:sp>
          <p:sp>
            <p:nvSpPr>
              <p:cNvPr id="107" name="Rectangle 106"/>
              <p:cNvSpPr/>
              <p:nvPr/>
            </p:nvSpPr>
            <p:spPr bwMode="auto">
              <a:xfrm>
                <a:off x="5281580" y="4991841"/>
                <a:ext cx="38660" cy="35870"/>
              </a:xfrm>
              <a:prstGeom prst="rect">
                <a:avLst/>
              </a:prstGeom>
              <a:gradFill rotWithShape="1">
                <a:gsLst>
                  <a:gs pos="0">
                    <a:srgbClr val="97B5C3"/>
                  </a:gs>
                  <a:gs pos="100000">
                    <a:srgbClr val="44697D"/>
                  </a:gs>
                </a:gsLst>
                <a:lin ang="2700000" scaled="1"/>
              </a:gradFill>
              <a:ln w="9525" algn="ctr">
                <a:solidFill>
                  <a:srgbClr val="C6C6C6"/>
                </a:solidFill>
                <a:round/>
                <a:headEnd/>
                <a:tailEnd/>
              </a:ln>
              <a:effectLst/>
            </p:spPr>
            <p:txBody>
              <a:bodyPr tIns="68562" bIns="68562" anchor="ctr"/>
              <a:lstStyle/>
              <a:p>
                <a:pPr defTabSz="834790" fontAlgn="base">
                  <a:spcBef>
                    <a:spcPct val="0"/>
                  </a:spcBef>
                  <a:spcAft>
                    <a:spcPct val="0"/>
                  </a:spcAft>
                  <a:defRPr/>
                </a:pPr>
                <a:endParaRPr lang="en-US" sz="1425" b="1" dirty="0">
                  <a:solidFill>
                    <a:srgbClr val="FFFFFF"/>
                  </a:solidFill>
                  <a:latin typeface="微软雅黑" pitchFamily="34" charset="-122"/>
                  <a:ea typeface="微软雅黑" pitchFamily="34" charset="-122"/>
                </a:endParaRPr>
              </a:p>
            </p:txBody>
          </p:sp>
        </p:grpSp>
        <p:grpSp>
          <p:nvGrpSpPr>
            <p:cNvPr id="7" name="Group 164"/>
            <p:cNvGrpSpPr/>
            <p:nvPr/>
          </p:nvGrpSpPr>
          <p:grpSpPr>
            <a:xfrm>
              <a:off x="5221346" y="4793885"/>
              <a:ext cx="95440" cy="87283"/>
              <a:chOff x="5227212" y="5057602"/>
              <a:chExt cx="95440" cy="87283"/>
            </a:xfrm>
          </p:grpSpPr>
          <p:sp>
            <p:nvSpPr>
              <p:cNvPr id="100" name="Rectangle 99"/>
              <p:cNvSpPr/>
              <p:nvPr/>
            </p:nvSpPr>
            <p:spPr bwMode="auto">
              <a:xfrm>
                <a:off x="5227212" y="5057602"/>
                <a:ext cx="38660" cy="35870"/>
              </a:xfrm>
              <a:prstGeom prst="rect">
                <a:avLst/>
              </a:prstGeom>
              <a:gradFill rotWithShape="1">
                <a:gsLst>
                  <a:gs pos="0">
                    <a:srgbClr val="97B5C3"/>
                  </a:gs>
                  <a:gs pos="100000">
                    <a:srgbClr val="44697D"/>
                  </a:gs>
                </a:gsLst>
                <a:lin ang="2700000" scaled="1"/>
              </a:gradFill>
              <a:ln w="9525" algn="ctr">
                <a:solidFill>
                  <a:srgbClr val="C6C6C6"/>
                </a:solidFill>
                <a:round/>
                <a:headEnd/>
                <a:tailEnd/>
              </a:ln>
              <a:effectLst/>
            </p:spPr>
            <p:txBody>
              <a:bodyPr tIns="68562" bIns="68562" anchor="ctr"/>
              <a:lstStyle/>
              <a:p>
                <a:pPr defTabSz="834790" fontAlgn="base">
                  <a:spcBef>
                    <a:spcPct val="0"/>
                  </a:spcBef>
                  <a:spcAft>
                    <a:spcPct val="0"/>
                  </a:spcAft>
                  <a:defRPr/>
                </a:pPr>
                <a:endParaRPr lang="en-US" sz="1425" b="1" dirty="0">
                  <a:solidFill>
                    <a:srgbClr val="FFFFFF"/>
                  </a:solidFill>
                  <a:latin typeface="微软雅黑" pitchFamily="34" charset="-122"/>
                  <a:ea typeface="微软雅黑" pitchFamily="34" charset="-122"/>
                </a:endParaRPr>
              </a:p>
            </p:txBody>
          </p:sp>
          <p:sp>
            <p:nvSpPr>
              <p:cNvPr id="101" name="Rectangle 100"/>
              <p:cNvSpPr/>
              <p:nvPr/>
            </p:nvSpPr>
            <p:spPr bwMode="auto">
              <a:xfrm>
                <a:off x="5283992" y="5057602"/>
                <a:ext cx="38660" cy="35870"/>
              </a:xfrm>
              <a:prstGeom prst="rect">
                <a:avLst/>
              </a:prstGeom>
              <a:gradFill rotWithShape="1">
                <a:gsLst>
                  <a:gs pos="0">
                    <a:srgbClr val="97B5C3"/>
                  </a:gs>
                  <a:gs pos="100000">
                    <a:srgbClr val="44697D"/>
                  </a:gs>
                </a:gsLst>
                <a:lin ang="2700000" scaled="1"/>
              </a:gradFill>
              <a:ln w="9525" algn="ctr">
                <a:solidFill>
                  <a:srgbClr val="C6C6C6"/>
                </a:solidFill>
                <a:round/>
                <a:headEnd/>
                <a:tailEnd/>
              </a:ln>
              <a:effectLst/>
            </p:spPr>
            <p:txBody>
              <a:bodyPr tIns="68562" bIns="68562" anchor="ctr"/>
              <a:lstStyle/>
              <a:p>
                <a:pPr defTabSz="834790" fontAlgn="base">
                  <a:spcBef>
                    <a:spcPct val="0"/>
                  </a:spcBef>
                  <a:spcAft>
                    <a:spcPct val="0"/>
                  </a:spcAft>
                  <a:defRPr/>
                </a:pPr>
                <a:endParaRPr lang="en-US" sz="1425" b="1" dirty="0">
                  <a:solidFill>
                    <a:srgbClr val="FFFFFF"/>
                  </a:solidFill>
                  <a:latin typeface="微软雅黑" pitchFamily="34" charset="-122"/>
                  <a:ea typeface="微软雅黑" pitchFamily="34" charset="-122"/>
                </a:endParaRPr>
              </a:p>
            </p:txBody>
          </p:sp>
          <p:sp>
            <p:nvSpPr>
              <p:cNvPr id="102" name="Rectangle 101"/>
              <p:cNvSpPr/>
              <p:nvPr/>
            </p:nvSpPr>
            <p:spPr bwMode="auto">
              <a:xfrm>
                <a:off x="5227212" y="5109015"/>
                <a:ext cx="38660" cy="35870"/>
              </a:xfrm>
              <a:prstGeom prst="rect">
                <a:avLst/>
              </a:prstGeom>
              <a:gradFill rotWithShape="1">
                <a:gsLst>
                  <a:gs pos="0">
                    <a:srgbClr val="97B5C3"/>
                  </a:gs>
                  <a:gs pos="100000">
                    <a:srgbClr val="44697D"/>
                  </a:gs>
                </a:gsLst>
                <a:lin ang="2700000" scaled="1"/>
              </a:gradFill>
              <a:ln w="9525" algn="ctr">
                <a:solidFill>
                  <a:srgbClr val="C6C6C6"/>
                </a:solidFill>
                <a:round/>
                <a:headEnd/>
                <a:tailEnd/>
              </a:ln>
              <a:effectLst/>
            </p:spPr>
            <p:txBody>
              <a:bodyPr tIns="68562" bIns="68562" anchor="ctr"/>
              <a:lstStyle/>
              <a:p>
                <a:pPr defTabSz="834790" fontAlgn="base">
                  <a:spcBef>
                    <a:spcPct val="0"/>
                  </a:spcBef>
                  <a:spcAft>
                    <a:spcPct val="0"/>
                  </a:spcAft>
                  <a:defRPr/>
                </a:pPr>
                <a:endParaRPr lang="en-US" sz="1425" b="1" dirty="0">
                  <a:solidFill>
                    <a:srgbClr val="FFFFFF"/>
                  </a:solidFill>
                  <a:latin typeface="微软雅黑" pitchFamily="34" charset="-122"/>
                  <a:ea typeface="微软雅黑" pitchFamily="34" charset="-122"/>
                </a:endParaRPr>
              </a:p>
            </p:txBody>
          </p:sp>
          <p:sp>
            <p:nvSpPr>
              <p:cNvPr id="103" name="Rectangle 102"/>
              <p:cNvSpPr/>
              <p:nvPr/>
            </p:nvSpPr>
            <p:spPr bwMode="auto">
              <a:xfrm>
                <a:off x="5283992" y="5109015"/>
                <a:ext cx="38660" cy="35870"/>
              </a:xfrm>
              <a:prstGeom prst="rect">
                <a:avLst/>
              </a:prstGeom>
              <a:gradFill rotWithShape="1">
                <a:gsLst>
                  <a:gs pos="0">
                    <a:srgbClr val="97B5C3"/>
                  </a:gs>
                  <a:gs pos="100000">
                    <a:srgbClr val="44697D"/>
                  </a:gs>
                </a:gsLst>
                <a:lin ang="2700000" scaled="1"/>
              </a:gradFill>
              <a:ln w="9525" algn="ctr">
                <a:solidFill>
                  <a:srgbClr val="C6C6C6"/>
                </a:solidFill>
                <a:round/>
                <a:headEnd/>
                <a:tailEnd/>
              </a:ln>
              <a:effectLst/>
            </p:spPr>
            <p:txBody>
              <a:bodyPr tIns="68562" bIns="68562" anchor="ctr"/>
              <a:lstStyle/>
              <a:p>
                <a:pPr defTabSz="834790" fontAlgn="base">
                  <a:spcBef>
                    <a:spcPct val="0"/>
                  </a:spcBef>
                  <a:spcAft>
                    <a:spcPct val="0"/>
                  </a:spcAft>
                  <a:defRPr/>
                </a:pPr>
                <a:endParaRPr lang="en-US" sz="1425" b="1" dirty="0">
                  <a:solidFill>
                    <a:srgbClr val="FFFFFF"/>
                  </a:solidFill>
                  <a:latin typeface="微软雅黑" pitchFamily="34" charset="-122"/>
                  <a:ea typeface="微软雅黑" pitchFamily="34" charset="-122"/>
                </a:endParaRPr>
              </a:p>
            </p:txBody>
          </p:sp>
        </p:grpSp>
        <p:grpSp>
          <p:nvGrpSpPr>
            <p:cNvPr id="8" name="Group 166"/>
            <p:cNvGrpSpPr/>
            <p:nvPr/>
          </p:nvGrpSpPr>
          <p:grpSpPr>
            <a:xfrm>
              <a:off x="5099145" y="4796272"/>
              <a:ext cx="95440" cy="87283"/>
              <a:chOff x="5099145" y="5059989"/>
              <a:chExt cx="95440" cy="87283"/>
            </a:xfrm>
          </p:grpSpPr>
          <p:sp>
            <p:nvSpPr>
              <p:cNvPr id="96" name="Rectangle 95"/>
              <p:cNvSpPr/>
              <p:nvPr/>
            </p:nvSpPr>
            <p:spPr bwMode="auto">
              <a:xfrm>
                <a:off x="5099145" y="5059989"/>
                <a:ext cx="38660" cy="35870"/>
              </a:xfrm>
              <a:prstGeom prst="rect">
                <a:avLst/>
              </a:prstGeom>
              <a:gradFill rotWithShape="1">
                <a:gsLst>
                  <a:gs pos="0">
                    <a:srgbClr val="97B5C3"/>
                  </a:gs>
                  <a:gs pos="100000">
                    <a:srgbClr val="44697D"/>
                  </a:gs>
                </a:gsLst>
                <a:lin ang="2700000" scaled="1"/>
              </a:gradFill>
              <a:ln w="9525" algn="ctr">
                <a:solidFill>
                  <a:srgbClr val="C6C6C6"/>
                </a:solidFill>
                <a:round/>
                <a:headEnd/>
                <a:tailEnd/>
              </a:ln>
              <a:effectLst/>
            </p:spPr>
            <p:txBody>
              <a:bodyPr tIns="68562" bIns="68562" anchor="ctr"/>
              <a:lstStyle/>
              <a:p>
                <a:pPr defTabSz="834790" fontAlgn="base">
                  <a:spcBef>
                    <a:spcPct val="0"/>
                  </a:spcBef>
                  <a:spcAft>
                    <a:spcPct val="0"/>
                  </a:spcAft>
                  <a:defRPr/>
                </a:pPr>
                <a:endParaRPr lang="en-US" sz="1425" b="1" dirty="0">
                  <a:solidFill>
                    <a:srgbClr val="FFFFFF"/>
                  </a:solidFill>
                  <a:latin typeface="微软雅黑" pitchFamily="34" charset="-122"/>
                  <a:ea typeface="微软雅黑" pitchFamily="34" charset="-122"/>
                </a:endParaRPr>
              </a:p>
            </p:txBody>
          </p:sp>
          <p:sp>
            <p:nvSpPr>
              <p:cNvPr id="97" name="Rectangle 96"/>
              <p:cNvSpPr/>
              <p:nvPr/>
            </p:nvSpPr>
            <p:spPr bwMode="auto">
              <a:xfrm>
                <a:off x="5155925" y="5059989"/>
                <a:ext cx="38660" cy="35870"/>
              </a:xfrm>
              <a:prstGeom prst="rect">
                <a:avLst/>
              </a:prstGeom>
              <a:gradFill rotWithShape="1">
                <a:gsLst>
                  <a:gs pos="0">
                    <a:srgbClr val="97B5C3"/>
                  </a:gs>
                  <a:gs pos="100000">
                    <a:srgbClr val="44697D"/>
                  </a:gs>
                </a:gsLst>
                <a:lin ang="2700000" scaled="1"/>
              </a:gradFill>
              <a:ln w="9525" algn="ctr">
                <a:solidFill>
                  <a:srgbClr val="C6C6C6"/>
                </a:solidFill>
                <a:round/>
                <a:headEnd/>
                <a:tailEnd/>
              </a:ln>
              <a:effectLst/>
            </p:spPr>
            <p:txBody>
              <a:bodyPr tIns="68562" bIns="68562" anchor="ctr"/>
              <a:lstStyle/>
              <a:p>
                <a:pPr defTabSz="834790" fontAlgn="base">
                  <a:spcBef>
                    <a:spcPct val="0"/>
                  </a:spcBef>
                  <a:spcAft>
                    <a:spcPct val="0"/>
                  </a:spcAft>
                  <a:defRPr/>
                </a:pPr>
                <a:endParaRPr lang="en-US" sz="1425" b="1" dirty="0">
                  <a:solidFill>
                    <a:srgbClr val="FFFFFF"/>
                  </a:solidFill>
                  <a:latin typeface="微软雅黑" pitchFamily="34" charset="-122"/>
                  <a:ea typeface="微软雅黑" pitchFamily="34" charset="-122"/>
                </a:endParaRPr>
              </a:p>
            </p:txBody>
          </p:sp>
          <p:sp>
            <p:nvSpPr>
              <p:cNvPr id="98" name="Rectangle 97"/>
              <p:cNvSpPr/>
              <p:nvPr/>
            </p:nvSpPr>
            <p:spPr bwMode="auto">
              <a:xfrm>
                <a:off x="5099145" y="5111402"/>
                <a:ext cx="38660" cy="35870"/>
              </a:xfrm>
              <a:prstGeom prst="rect">
                <a:avLst/>
              </a:prstGeom>
              <a:gradFill rotWithShape="1">
                <a:gsLst>
                  <a:gs pos="0">
                    <a:srgbClr val="97B5C3"/>
                  </a:gs>
                  <a:gs pos="100000">
                    <a:srgbClr val="44697D"/>
                  </a:gs>
                </a:gsLst>
                <a:lin ang="2700000" scaled="1"/>
              </a:gradFill>
              <a:ln w="9525" algn="ctr">
                <a:solidFill>
                  <a:srgbClr val="C6C6C6"/>
                </a:solidFill>
                <a:round/>
                <a:headEnd/>
                <a:tailEnd/>
              </a:ln>
              <a:effectLst/>
            </p:spPr>
            <p:txBody>
              <a:bodyPr tIns="68562" bIns="68562" anchor="ctr"/>
              <a:lstStyle/>
              <a:p>
                <a:pPr defTabSz="834790" fontAlgn="base">
                  <a:spcBef>
                    <a:spcPct val="0"/>
                  </a:spcBef>
                  <a:spcAft>
                    <a:spcPct val="0"/>
                  </a:spcAft>
                  <a:defRPr/>
                </a:pPr>
                <a:endParaRPr lang="en-US" sz="1425" b="1" dirty="0">
                  <a:solidFill>
                    <a:srgbClr val="FFFFFF"/>
                  </a:solidFill>
                  <a:latin typeface="微软雅黑" pitchFamily="34" charset="-122"/>
                  <a:ea typeface="微软雅黑" pitchFamily="34" charset="-122"/>
                </a:endParaRPr>
              </a:p>
            </p:txBody>
          </p:sp>
          <p:sp>
            <p:nvSpPr>
              <p:cNvPr id="99" name="Rectangle 98"/>
              <p:cNvSpPr/>
              <p:nvPr/>
            </p:nvSpPr>
            <p:spPr bwMode="auto">
              <a:xfrm>
                <a:off x="5155925" y="5111402"/>
                <a:ext cx="38660" cy="35870"/>
              </a:xfrm>
              <a:prstGeom prst="rect">
                <a:avLst/>
              </a:prstGeom>
              <a:gradFill rotWithShape="1">
                <a:gsLst>
                  <a:gs pos="0">
                    <a:srgbClr val="97B5C3"/>
                  </a:gs>
                  <a:gs pos="100000">
                    <a:srgbClr val="44697D"/>
                  </a:gs>
                </a:gsLst>
                <a:lin ang="2700000" scaled="1"/>
              </a:gradFill>
              <a:ln w="9525" algn="ctr">
                <a:solidFill>
                  <a:srgbClr val="C6C6C6"/>
                </a:solidFill>
                <a:round/>
                <a:headEnd/>
                <a:tailEnd/>
              </a:ln>
              <a:effectLst/>
            </p:spPr>
            <p:txBody>
              <a:bodyPr tIns="68562" bIns="68562" anchor="ctr"/>
              <a:lstStyle/>
              <a:p>
                <a:pPr defTabSz="834790" fontAlgn="base">
                  <a:spcBef>
                    <a:spcPct val="0"/>
                  </a:spcBef>
                  <a:spcAft>
                    <a:spcPct val="0"/>
                  </a:spcAft>
                  <a:defRPr/>
                </a:pPr>
                <a:endParaRPr lang="en-US" sz="1425" b="1" dirty="0">
                  <a:solidFill>
                    <a:srgbClr val="FFFFFF"/>
                  </a:solidFill>
                  <a:latin typeface="微软雅黑" pitchFamily="34" charset="-122"/>
                  <a:ea typeface="微软雅黑" pitchFamily="34" charset="-122"/>
                </a:endParaRPr>
              </a:p>
            </p:txBody>
          </p:sp>
        </p:grpSp>
        <p:sp>
          <p:nvSpPr>
            <p:cNvPr id="94" name="Rectangle 93"/>
            <p:cNvSpPr/>
            <p:nvPr/>
          </p:nvSpPr>
          <p:spPr bwMode="auto">
            <a:xfrm>
              <a:off x="4840630" y="4426829"/>
              <a:ext cx="212619" cy="217600"/>
            </a:xfrm>
            <a:prstGeom prst="rect">
              <a:avLst/>
            </a:prstGeom>
            <a:gradFill rotWithShape="1">
              <a:gsLst>
                <a:gs pos="0">
                  <a:srgbClr val="97B5C3"/>
                </a:gs>
                <a:gs pos="100000">
                  <a:srgbClr val="44697D"/>
                </a:gs>
              </a:gsLst>
              <a:lin ang="2700000" scaled="1"/>
            </a:gradFill>
            <a:ln w="9525" algn="ctr">
              <a:solidFill>
                <a:srgbClr val="C6C6C6"/>
              </a:solidFill>
              <a:round/>
              <a:headEnd/>
              <a:tailEnd/>
            </a:ln>
            <a:effectLst/>
          </p:spPr>
          <p:txBody>
            <a:bodyPr tIns="68562" bIns="68562" anchor="ctr"/>
            <a:lstStyle/>
            <a:p>
              <a:pPr defTabSz="834790" fontAlgn="base">
                <a:spcBef>
                  <a:spcPct val="0"/>
                </a:spcBef>
                <a:spcAft>
                  <a:spcPct val="0"/>
                </a:spcAft>
                <a:defRPr/>
              </a:pPr>
              <a:endParaRPr lang="en-US" sz="1425" b="1" dirty="0">
                <a:solidFill>
                  <a:srgbClr val="FFFFFF"/>
                </a:solidFill>
                <a:latin typeface="微软雅黑" pitchFamily="34" charset="-122"/>
                <a:ea typeface="微软雅黑" pitchFamily="34" charset="-122"/>
              </a:endParaRPr>
            </a:p>
          </p:txBody>
        </p:sp>
        <p:sp>
          <p:nvSpPr>
            <p:cNvPr id="95" name="Right Arrow 94"/>
            <p:cNvSpPr/>
            <p:nvPr/>
          </p:nvSpPr>
          <p:spPr bwMode="auto">
            <a:xfrm>
              <a:off x="4620420" y="4591442"/>
              <a:ext cx="194802" cy="160664"/>
            </a:xfrm>
            <a:prstGeom prst="rightArrow">
              <a:avLst/>
            </a:prstGeom>
            <a:gradFill flip="none" rotWithShape="1">
              <a:gsLst>
                <a:gs pos="0">
                  <a:schemeClr val="bg2">
                    <a:alpha val="10000"/>
                  </a:schemeClr>
                </a:gs>
                <a:gs pos="100000">
                  <a:schemeClr val="tx1">
                    <a:lumMod val="50000"/>
                    <a:lumOff val="50000"/>
                  </a:schemeClr>
                </a:gs>
              </a:gsLst>
              <a:lin ang="0" scaled="1"/>
              <a:tileRect/>
            </a:gradFill>
            <a:ln w="9525" algn="ctr">
              <a:noFill/>
              <a:miter lim="800000"/>
              <a:headEnd/>
              <a:tailEnd/>
            </a:ln>
          </p:spPr>
          <p:txBody>
            <a:bodyPr lIns="67482" tIns="53986" rIns="67482" bIns="53986" rtlCol="0" anchor="ctr"/>
            <a:lstStyle/>
            <a:p>
              <a:pPr fontAlgn="base">
                <a:spcBef>
                  <a:spcPct val="50000"/>
                </a:spcBef>
                <a:spcAft>
                  <a:spcPct val="0"/>
                </a:spcAft>
                <a:buClr>
                  <a:srgbClr val="F0AB00"/>
                </a:buClr>
                <a:defRPr/>
              </a:pPr>
              <a:endParaRPr lang="en-US" sz="1800" kern="0" dirty="0">
                <a:solidFill>
                  <a:srgbClr val="000000"/>
                </a:solidFill>
                <a:latin typeface="微软雅黑" pitchFamily="34" charset="-122"/>
                <a:ea typeface="微软雅黑" pitchFamily="34" charset="-122"/>
              </a:endParaRPr>
            </a:p>
          </p:txBody>
        </p:sp>
      </p:grpSp>
      <p:grpSp>
        <p:nvGrpSpPr>
          <p:cNvPr id="9" name="Group 141"/>
          <p:cNvGrpSpPr/>
          <p:nvPr/>
        </p:nvGrpSpPr>
        <p:grpSpPr>
          <a:xfrm>
            <a:off x="6678827" y="2931590"/>
            <a:ext cx="1178470" cy="561700"/>
            <a:chOff x="5905851" y="4052174"/>
            <a:chExt cx="907758" cy="805052"/>
          </a:xfrm>
        </p:grpSpPr>
        <p:sp>
          <p:nvSpPr>
            <p:cNvPr id="113" name="Rectangle 112"/>
            <p:cNvSpPr/>
            <p:nvPr/>
          </p:nvSpPr>
          <p:spPr bwMode="auto">
            <a:xfrm>
              <a:off x="6221557" y="4052174"/>
              <a:ext cx="295041" cy="258691"/>
            </a:xfrm>
            <a:prstGeom prst="rect">
              <a:avLst/>
            </a:prstGeom>
            <a:gradFill rotWithShape="1">
              <a:gsLst>
                <a:gs pos="0">
                  <a:srgbClr val="ADC595"/>
                </a:gs>
                <a:gs pos="100000">
                  <a:srgbClr val="557630"/>
                </a:gs>
              </a:gsLst>
              <a:lin ang="2700000" scaled="1"/>
            </a:gradFill>
            <a:ln w="6350" algn="ctr">
              <a:solidFill>
                <a:srgbClr val="C6C6C6"/>
              </a:solidFill>
              <a:round/>
              <a:headEnd/>
              <a:tailEnd/>
            </a:ln>
            <a:effectLst>
              <a:outerShdw blurRad="25400" dist="12700" dir="2700000" algn="tl" rotWithShape="0">
                <a:prstClr val="black">
                  <a:alpha val="40000"/>
                </a:prstClr>
              </a:outerShdw>
            </a:effectLst>
          </p:spPr>
          <p:txBody>
            <a:bodyPr tIns="68562" bIns="68562" anchor="ctr"/>
            <a:lstStyle/>
            <a:p>
              <a:pPr defTabSz="834790" fontAlgn="base">
                <a:spcBef>
                  <a:spcPct val="0"/>
                </a:spcBef>
                <a:spcAft>
                  <a:spcPct val="0"/>
                </a:spcAft>
                <a:defRPr/>
              </a:pPr>
              <a:endParaRPr lang="en-US" sz="1425" b="1" dirty="0">
                <a:solidFill>
                  <a:srgbClr val="FFFFFF"/>
                </a:solidFill>
                <a:latin typeface="微软雅黑" pitchFamily="34" charset="-122"/>
                <a:ea typeface="微软雅黑" pitchFamily="34" charset="-122"/>
              </a:endParaRPr>
            </a:p>
          </p:txBody>
        </p:sp>
        <p:grpSp>
          <p:nvGrpSpPr>
            <p:cNvPr id="10" name="Group 190"/>
            <p:cNvGrpSpPr/>
            <p:nvPr/>
          </p:nvGrpSpPr>
          <p:grpSpPr>
            <a:xfrm>
              <a:off x="5905847" y="4461482"/>
              <a:ext cx="315712" cy="395744"/>
              <a:chOff x="1771650" y="1304925"/>
              <a:chExt cx="457200" cy="762000"/>
            </a:xfrm>
            <a:effectLst/>
          </p:grpSpPr>
          <p:sp>
            <p:nvSpPr>
              <p:cNvPr id="122" name="Rectangle 121"/>
              <p:cNvSpPr/>
              <p:nvPr/>
            </p:nvSpPr>
            <p:spPr bwMode="auto">
              <a:xfrm>
                <a:off x="1771650" y="1304925"/>
                <a:ext cx="114300" cy="685800"/>
              </a:xfrm>
              <a:prstGeom prst="rect">
                <a:avLst/>
              </a:prstGeom>
              <a:gradFill rotWithShape="1">
                <a:gsLst>
                  <a:gs pos="0">
                    <a:srgbClr val="F5F5F5"/>
                  </a:gs>
                  <a:gs pos="100000">
                    <a:srgbClr val="CACACA"/>
                  </a:gs>
                </a:gsLst>
                <a:lin ang="2700000" scaled="1"/>
              </a:gradFill>
              <a:ln w="6350" algn="ctr">
                <a:solidFill>
                  <a:schemeClr val="bg1">
                    <a:lumMod val="75000"/>
                  </a:schemeClr>
                </a:solidFill>
                <a:round/>
                <a:headEnd/>
                <a:tailEnd/>
              </a:ln>
              <a:effectLst>
                <a:outerShdw blurRad="25400" dist="12700" dir="2700000" algn="tl" rotWithShape="0">
                  <a:prstClr val="black">
                    <a:alpha val="40000"/>
                  </a:prstClr>
                </a:outerShdw>
              </a:effectLst>
            </p:spPr>
            <p:txBody>
              <a:bodyPr tIns="68562" bIns="68562" anchor="ctr"/>
              <a:lstStyle/>
              <a:p>
                <a:pPr defTabSz="834790" fontAlgn="base">
                  <a:spcBef>
                    <a:spcPct val="0"/>
                  </a:spcBef>
                  <a:spcAft>
                    <a:spcPct val="0"/>
                  </a:spcAft>
                  <a:defRPr/>
                </a:pPr>
                <a:endParaRPr lang="en-US" sz="1425" b="1" dirty="0">
                  <a:solidFill>
                    <a:srgbClr val="000000"/>
                  </a:solidFill>
                  <a:latin typeface="微软雅黑" pitchFamily="34" charset="-122"/>
                  <a:ea typeface="微软雅黑" pitchFamily="34" charset="-122"/>
                </a:endParaRPr>
              </a:p>
            </p:txBody>
          </p:sp>
          <p:sp>
            <p:nvSpPr>
              <p:cNvPr id="123" name="Rectangle 122"/>
              <p:cNvSpPr/>
              <p:nvPr/>
            </p:nvSpPr>
            <p:spPr bwMode="auto">
              <a:xfrm>
                <a:off x="1885949" y="1304925"/>
                <a:ext cx="114301" cy="419100"/>
              </a:xfrm>
              <a:prstGeom prst="rect">
                <a:avLst/>
              </a:prstGeom>
              <a:gradFill rotWithShape="1">
                <a:gsLst>
                  <a:gs pos="0">
                    <a:srgbClr val="F5F5F5"/>
                  </a:gs>
                  <a:gs pos="100000">
                    <a:srgbClr val="CACACA"/>
                  </a:gs>
                </a:gsLst>
                <a:lin ang="2700000" scaled="1"/>
              </a:gradFill>
              <a:ln w="6350" algn="ctr">
                <a:solidFill>
                  <a:schemeClr val="bg1">
                    <a:lumMod val="75000"/>
                  </a:schemeClr>
                </a:solidFill>
                <a:round/>
                <a:headEnd/>
                <a:tailEnd/>
              </a:ln>
              <a:effectLst>
                <a:outerShdw blurRad="25400" dist="12700" dir="2700000" algn="tl" rotWithShape="0">
                  <a:prstClr val="black">
                    <a:alpha val="40000"/>
                  </a:prstClr>
                </a:outerShdw>
              </a:effectLst>
            </p:spPr>
            <p:txBody>
              <a:bodyPr tIns="68562" bIns="68562" anchor="ctr"/>
              <a:lstStyle/>
              <a:p>
                <a:pPr defTabSz="834790" fontAlgn="base">
                  <a:spcBef>
                    <a:spcPct val="0"/>
                  </a:spcBef>
                  <a:spcAft>
                    <a:spcPct val="0"/>
                  </a:spcAft>
                  <a:defRPr/>
                </a:pPr>
                <a:endParaRPr lang="en-US" sz="1425" b="1" dirty="0">
                  <a:solidFill>
                    <a:srgbClr val="000000"/>
                  </a:solidFill>
                  <a:latin typeface="微软雅黑" pitchFamily="34" charset="-122"/>
                  <a:ea typeface="微软雅黑" pitchFamily="34" charset="-122"/>
                </a:endParaRPr>
              </a:p>
            </p:txBody>
          </p:sp>
          <p:sp>
            <p:nvSpPr>
              <p:cNvPr id="124" name="Rectangle 123"/>
              <p:cNvSpPr/>
              <p:nvPr/>
            </p:nvSpPr>
            <p:spPr bwMode="auto">
              <a:xfrm>
                <a:off x="2000250" y="1304925"/>
                <a:ext cx="114300" cy="762000"/>
              </a:xfrm>
              <a:prstGeom prst="rect">
                <a:avLst/>
              </a:prstGeom>
              <a:gradFill rotWithShape="1">
                <a:gsLst>
                  <a:gs pos="0">
                    <a:srgbClr val="F5F5F5"/>
                  </a:gs>
                  <a:gs pos="100000">
                    <a:srgbClr val="CACACA"/>
                  </a:gs>
                </a:gsLst>
                <a:lin ang="2700000" scaled="1"/>
              </a:gradFill>
              <a:ln w="6350" algn="ctr">
                <a:solidFill>
                  <a:schemeClr val="bg1">
                    <a:lumMod val="75000"/>
                  </a:schemeClr>
                </a:solidFill>
                <a:round/>
                <a:headEnd/>
                <a:tailEnd/>
              </a:ln>
              <a:effectLst>
                <a:outerShdw blurRad="25400" dist="12700" dir="2700000" algn="tl" rotWithShape="0">
                  <a:prstClr val="black">
                    <a:alpha val="40000"/>
                  </a:prstClr>
                </a:outerShdw>
              </a:effectLst>
            </p:spPr>
            <p:txBody>
              <a:bodyPr tIns="68562" bIns="68562" anchor="ctr"/>
              <a:lstStyle/>
              <a:p>
                <a:pPr defTabSz="834790" fontAlgn="base">
                  <a:spcBef>
                    <a:spcPct val="0"/>
                  </a:spcBef>
                  <a:spcAft>
                    <a:spcPct val="0"/>
                  </a:spcAft>
                  <a:defRPr/>
                </a:pPr>
                <a:endParaRPr lang="en-US" sz="1425" b="1" dirty="0">
                  <a:solidFill>
                    <a:srgbClr val="000000"/>
                  </a:solidFill>
                  <a:latin typeface="微软雅黑" pitchFamily="34" charset="-122"/>
                  <a:ea typeface="微软雅黑" pitchFamily="34" charset="-122"/>
                </a:endParaRPr>
              </a:p>
            </p:txBody>
          </p:sp>
          <p:sp>
            <p:nvSpPr>
              <p:cNvPr id="125" name="Rectangle 124"/>
              <p:cNvSpPr/>
              <p:nvPr/>
            </p:nvSpPr>
            <p:spPr bwMode="auto">
              <a:xfrm>
                <a:off x="2114550" y="1304925"/>
                <a:ext cx="114300" cy="685800"/>
              </a:xfrm>
              <a:prstGeom prst="rect">
                <a:avLst/>
              </a:prstGeom>
              <a:gradFill rotWithShape="1">
                <a:gsLst>
                  <a:gs pos="0">
                    <a:srgbClr val="F5F5F5"/>
                  </a:gs>
                  <a:gs pos="100000">
                    <a:srgbClr val="CACACA"/>
                  </a:gs>
                </a:gsLst>
                <a:lin ang="2700000" scaled="1"/>
              </a:gradFill>
              <a:ln w="6350" algn="ctr">
                <a:solidFill>
                  <a:schemeClr val="bg1">
                    <a:lumMod val="75000"/>
                  </a:schemeClr>
                </a:solidFill>
                <a:round/>
                <a:headEnd/>
                <a:tailEnd/>
              </a:ln>
              <a:effectLst>
                <a:outerShdw blurRad="25400" dist="12700" dir="2700000" algn="tl" rotWithShape="0">
                  <a:prstClr val="black">
                    <a:alpha val="40000"/>
                  </a:prstClr>
                </a:outerShdw>
              </a:effectLst>
            </p:spPr>
            <p:txBody>
              <a:bodyPr tIns="68562" bIns="68562" anchor="ctr"/>
              <a:lstStyle/>
              <a:p>
                <a:pPr defTabSz="834790" fontAlgn="base">
                  <a:spcBef>
                    <a:spcPct val="0"/>
                  </a:spcBef>
                  <a:spcAft>
                    <a:spcPct val="0"/>
                  </a:spcAft>
                  <a:defRPr/>
                </a:pPr>
                <a:endParaRPr lang="en-US" sz="1425" b="1" dirty="0">
                  <a:solidFill>
                    <a:srgbClr val="000000"/>
                  </a:solidFill>
                  <a:latin typeface="微软雅黑" pitchFamily="34" charset="-122"/>
                  <a:ea typeface="微软雅黑" pitchFamily="34" charset="-122"/>
                </a:endParaRPr>
              </a:p>
            </p:txBody>
          </p:sp>
        </p:grpSp>
        <p:grpSp>
          <p:nvGrpSpPr>
            <p:cNvPr id="11" name="Group 296"/>
            <p:cNvGrpSpPr/>
            <p:nvPr/>
          </p:nvGrpSpPr>
          <p:grpSpPr>
            <a:xfrm>
              <a:off x="6375363" y="4462259"/>
              <a:ext cx="438224" cy="233648"/>
              <a:chOff x="7583879" y="1528326"/>
              <a:chExt cx="754928" cy="468962"/>
            </a:xfrm>
            <a:effectLst/>
          </p:grpSpPr>
          <p:sp>
            <p:nvSpPr>
              <p:cNvPr id="118" name="Rectangle 117"/>
              <p:cNvSpPr/>
              <p:nvPr/>
            </p:nvSpPr>
            <p:spPr bwMode="auto">
              <a:xfrm rot="5400000">
                <a:off x="7903126" y="1210244"/>
                <a:ext cx="117594" cy="753757"/>
              </a:xfrm>
              <a:prstGeom prst="rect">
                <a:avLst/>
              </a:prstGeom>
              <a:gradFill rotWithShape="1">
                <a:gsLst>
                  <a:gs pos="0">
                    <a:srgbClr val="F5F5F5"/>
                  </a:gs>
                  <a:gs pos="100000">
                    <a:srgbClr val="CACACA"/>
                  </a:gs>
                </a:gsLst>
                <a:lin ang="2700000" scaled="1"/>
              </a:gradFill>
              <a:ln w="6350" algn="ctr">
                <a:solidFill>
                  <a:schemeClr val="bg1">
                    <a:lumMod val="75000"/>
                  </a:schemeClr>
                </a:solidFill>
                <a:round/>
                <a:headEnd/>
                <a:tailEnd/>
              </a:ln>
              <a:effectLst>
                <a:outerShdw blurRad="25400" dist="12700" dir="2700000" algn="tl" rotWithShape="0">
                  <a:prstClr val="black">
                    <a:alpha val="40000"/>
                  </a:prstClr>
                </a:outerShdw>
              </a:effectLst>
            </p:spPr>
            <p:txBody>
              <a:bodyPr tIns="68562" bIns="68562" anchor="ctr"/>
              <a:lstStyle/>
              <a:p>
                <a:pPr defTabSz="834790" fontAlgn="base">
                  <a:spcBef>
                    <a:spcPct val="0"/>
                  </a:spcBef>
                  <a:spcAft>
                    <a:spcPct val="0"/>
                  </a:spcAft>
                  <a:defRPr/>
                </a:pPr>
                <a:endParaRPr lang="en-US" sz="1425" b="1" dirty="0">
                  <a:solidFill>
                    <a:srgbClr val="000000"/>
                  </a:solidFill>
                  <a:latin typeface="微软雅黑" pitchFamily="34" charset="-122"/>
                  <a:ea typeface="微软雅黑" pitchFamily="34" charset="-122"/>
                </a:endParaRPr>
              </a:p>
            </p:txBody>
          </p:sp>
          <p:sp>
            <p:nvSpPr>
              <p:cNvPr id="119" name="Rectangle 118"/>
              <p:cNvSpPr/>
              <p:nvPr/>
            </p:nvSpPr>
            <p:spPr bwMode="auto">
              <a:xfrm rot="5400000">
                <a:off x="7902565" y="1328205"/>
                <a:ext cx="117414" cy="754786"/>
              </a:xfrm>
              <a:prstGeom prst="rect">
                <a:avLst/>
              </a:prstGeom>
              <a:gradFill rotWithShape="1">
                <a:gsLst>
                  <a:gs pos="0">
                    <a:srgbClr val="F5F5F5"/>
                  </a:gs>
                  <a:gs pos="100000">
                    <a:srgbClr val="CACACA"/>
                  </a:gs>
                </a:gsLst>
                <a:lin ang="2700000" scaled="1"/>
              </a:gradFill>
              <a:ln w="6350" algn="ctr">
                <a:solidFill>
                  <a:schemeClr val="bg1">
                    <a:lumMod val="75000"/>
                  </a:schemeClr>
                </a:solidFill>
                <a:round/>
                <a:headEnd/>
                <a:tailEnd/>
              </a:ln>
              <a:effectLst>
                <a:outerShdw blurRad="25400" dist="12700" dir="2700000" algn="tl" rotWithShape="0">
                  <a:prstClr val="black">
                    <a:alpha val="40000"/>
                  </a:prstClr>
                </a:outerShdw>
              </a:effectLst>
            </p:spPr>
            <p:txBody>
              <a:bodyPr tIns="68562" bIns="68562" anchor="ctr"/>
              <a:lstStyle/>
              <a:p>
                <a:pPr defTabSz="834790" fontAlgn="base">
                  <a:spcBef>
                    <a:spcPct val="0"/>
                  </a:spcBef>
                  <a:spcAft>
                    <a:spcPct val="0"/>
                  </a:spcAft>
                  <a:defRPr/>
                </a:pPr>
                <a:endParaRPr lang="en-US" sz="1425" b="1" dirty="0">
                  <a:solidFill>
                    <a:srgbClr val="000000"/>
                  </a:solidFill>
                  <a:latin typeface="微软雅黑" pitchFamily="34" charset="-122"/>
                  <a:ea typeface="微软雅黑" pitchFamily="34" charset="-122"/>
                </a:endParaRPr>
              </a:p>
            </p:txBody>
          </p:sp>
          <p:sp>
            <p:nvSpPr>
              <p:cNvPr id="120" name="Rectangle 119"/>
              <p:cNvSpPr/>
              <p:nvPr/>
            </p:nvSpPr>
            <p:spPr bwMode="auto">
              <a:xfrm rot="5400000">
                <a:off x="7903627" y="1445687"/>
                <a:ext cx="116602" cy="753758"/>
              </a:xfrm>
              <a:prstGeom prst="rect">
                <a:avLst/>
              </a:prstGeom>
              <a:gradFill rotWithShape="1">
                <a:gsLst>
                  <a:gs pos="0">
                    <a:srgbClr val="F5F5F5"/>
                  </a:gs>
                  <a:gs pos="100000">
                    <a:srgbClr val="CACACA"/>
                  </a:gs>
                </a:gsLst>
                <a:lin ang="2700000" scaled="1"/>
              </a:gradFill>
              <a:ln w="6350" algn="ctr">
                <a:solidFill>
                  <a:schemeClr val="bg1">
                    <a:lumMod val="75000"/>
                  </a:schemeClr>
                </a:solidFill>
                <a:round/>
                <a:headEnd/>
                <a:tailEnd/>
              </a:ln>
              <a:effectLst>
                <a:outerShdw blurRad="25400" dist="12700" dir="2700000" algn="tl" rotWithShape="0">
                  <a:prstClr val="black">
                    <a:alpha val="40000"/>
                  </a:prstClr>
                </a:outerShdw>
              </a:effectLst>
            </p:spPr>
            <p:txBody>
              <a:bodyPr tIns="68562" bIns="68562" anchor="ctr"/>
              <a:lstStyle/>
              <a:p>
                <a:pPr defTabSz="834790" fontAlgn="base">
                  <a:spcBef>
                    <a:spcPct val="0"/>
                  </a:spcBef>
                  <a:spcAft>
                    <a:spcPct val="0"/>
                  </a:spcAft>
                  <a:defRPr/>
                </a:pPr>
                <a:endParaRPr lang="en-US" sz="1425" b="1" dirty="0">
                  <a:solidFill>
                    <a:srgbClr val="000000"/>
                  </a:solidFill>
                  <a:latin typeface="微软雅黑" pitchFamily="34" charset="-122"/>
                  <a:ea typeface="微软雅黑" pitchFamily="34" charset="-122"/>
                </a:endParaRPr>
              </a:p>
            </p:txBody>
          </p:sp>
          <p:sp>
            <p:nvSpPr>
              <p:cNvPr id="121" name="Rectangle 120"/>
              <p:cNvSpPr/>
              <p:nvPr/>
            </p:nvSpPr>
            <p:spPr bwMode="auto">
              <a:xfrm rot="5400000">
                <a:off x="7903619" y="1562108"/>
                <a:ext cx="116602" cy="753757"/>
              </a:xfrm>
              <a:prstGeom prst="rect">
                <a:avLst/>
              </a:prstGeom>
              <a:gradFill rotWithShape="1">
                <a:gsLst>
                  <a:gs pos="0">
                    <a:srgbClr val="F5F5F5"/>
                  </a:gs>
                  <a:gs pos="100000">
                    <a:srgbClr val="CACACA"/>
                  </a:gs>
                </a:gsLst>
                <a:lin ang="2700000" scaled="1"/>
              </a:gradFill>
              <a:ln w="6350" algn="ctr">
                <a:solidFill>
                  <a:schemeClr val="bg1">
                    <a:lumMod val="75000"/>
                  </a:schemeClr>
                </a:solidFill>
                <a:round/>
                <a:headEnd/>
                <a:tailEnd/>
              </a:ln>
              <a:effectLst>
                <a:outerShdw blurRad="25400" dist="12700" dir="2700000" algn="tl" rotWithShape="0">
                  <a:prstClr val="black">
                    <a:alpha val="40000"/>
                  </a:prstClr>
                </a:outerShdw>
              </a:effectLst>
            </p:spPr>
            <p:txBody>
              <a:bodyPr tIns="68562" bIns="68562" anchor="ctr"/>
              <a:lstStyle/>
              <a:p>
                <a:pPr defTabSz="834790" fontAlgn="base">
                  <a:spcBef>
                    <a:spcPct val="0"/>
                  </a:spcBef>
                  <a:spcAft>
                    <a:spcPct val="0"/>
                  </a:spcAft>
                  <a:defRPr/>
                </a:pPr>
                <a:endParaRPr lang="en-US" sz="1425" b="1" dirty="0">
                  <a:solidFill>
                    <a:srgbClr val="000000"/>
                  </a:solidFill>
                  <a:latin typeface="微软雅黑" pitchFamily="34" charset="-122"/>
                  <a:ea typeface="微软雅黑" pitchFamily="34" charset="-122"/>
                </a:endParaRPr>
              </a:p>
            </p:txBody>
          </p:sp>
        </p:grpSp>
        <p:cxnSp>
          <p:nvCxnSpPr>
            <p:cNvPr id="116" name="Elbow Connector 115"/>
            <p:cNvCxnSpPr>
              <a:stCxn id="124" idx="0"/>
              <a:endCxn id="113" idx="2"/>
            </p:cNvCxnSpPr>
            <p:nvPr/>
          </p:nvCxnSpPr>
          <p:spPr bwMode="auto">
            <a:xfrm rot="5400000" flipH="1" flipV="1">
              <a:off x="6160813" y="4253217"/>
              <a:ext cx="150617" cy="265912"/>
            </a:xfrm>
            <a:prstGeom prst="bentConnector3">
              <a:avLst>
                <a:gd name="adj1" fmla="val 50000"/>
              </a:avLst>
            </a:prstGeom>
            <a:noFill/>
            <a:ln w="19050" cap="flat" cmpd="sng" algn="ctr">
              <a:solidFill>
                <a:srgbClr val="3B3B3B"/>
              </a:solidFill>
              <a:prstDash val="solid"/>
              <a:round/>
              <a:headEnd type="none" w="med" len="med"/>
              <a:tailEnd type="none" w="med" len="med"/>
            </a:ln>
            <a:effectLst/>
          </p:spPr>
        </p:cxnSp>
        <p:cxnSp>
          <p:nvCxnSpPr>
            <p:cNvPr id="117" name="Elbow Connector 116"/>
            <p:cNvCxnSpPr>
              <a:stCxn id="118" idx="1"/>
              <a:endCxn id="113" idx="2"/>
            </p:cNvCxnSpPr>
            <p:nvPr/>
          </p:nvCxnSpPr>
          <p:spPr bwMode="auto">
            <a:xfrm rot="16200000" flipV="1">
              <a:off x="6406259" y="4273683"/>
              <a:ext cx="151402" cy="225765"/>
            </a:xfrm>
            <a:prstGeom prst="bentConnector3">
              <a:avLst>
                <a:gd name="adj1" fmla="val 50000"/>
              </a:avLst>
            </a:prstGeom>
            <a:noFill/>
            <a:ln w="19050" cap="flat" cmpd="sng" algn="ctr">
              <a:solidFill>
                <a:srgbClr val="3B3B3B"/>
              </a:solidFill>
              <a:prstDash val="solid"/>
              <a:round/>
              <a:headEnd type="none" w="med" len="med"/>
              <a:tailEnd type="none" w="med" len="med"/>
            </a:ln>
            <a:effectLst/>
          </p:spPr>
        </p:cxnSp>
      </p:grpSp>
      <p:grpSp>
        <p:nvGrpSpPr>
          <p:cNvPr id="12" name="Group 165"/>
          <p:cNvGrpSpPr/>
          <p:nvPr/>
        </p:nvGrpSpPr>
        <p:grpSpPr>
          <a:xfrm>
            <a:off x="6795706" y="3920434"/>
            <a:ext cx="905060" cy="667416"/>
            <a:chOff x="2908633" y="4269474"/>
            <a:chExt cx="568389" cy="586083"/>
          </a:xfrm>
        </p:grpSpPr>
        <p:sp>
          <p:nvSpPr>
            <p:cNvPr id="137" name="Right Arrow 136"/>
            <p:cNvSpPr/>
            <p:nvPr/>
          </p:nvSpPr>
          <p:spPr bwMode="auto">
            <a:xfrm>
              <a:off x="2908633" y="4494941"/>
              <a:ext cx="160388" cy="135550"/>
            </a:xfrm>
            <a:prstGeom prst="rightArrow">
              <a:avLst/>
            </a:prstGeom>
            <a:gradFill flip="none" rotWithShape="1">
              <a:gsLst>
                <a:gs pos="0">
                  <a:schemeClr val="bg2">
                    <a:alpha val="10000"/>
                  </a:schemeClr>
                </a:gs>
                <a:gs pos="100000">
                  <a:schemeClr val="tx1">
                    <a:lumMod val="50000"/>
                    <a:lumOff val="50000"/>
                  </a:schemeClr>
                </a:gs>
              </a:gsLst>
              <a:lin ang="0" scaled="1"/>
              <a:tileRect/>
            </a:gradFill>
            <a:ln w="9525" algn="ctr">
              <a:noFill/>
              <a:miter lim="800000"/>
              <a:headEnd/>
              <a:tailEnd/>
            </a:ln>
          </p:spPr>
          <p:txBody>
            <a:bodyPr lIns="67482" tIns="53986" rIns="67482" bIns="53986" rtlCol="0" anchor="ctr"/>
            <a:lstStyle/>
            <a:p>
              <a:pPr fontAlgn="base">
                <a:spcBef>
                  <a:spcPct val="50000"/>
                </a:spcBef>
                <a:spcAft>
                  <a:spcPct val="0"/>
                </a:spcAft>
                <a:buClr>
                  <a:srgbClr val="F0AB00"/>
                </a:buClr>
                <a:defRPr/>
              </a:pPr>
              <a:endParaRPr lang="en-US" sz="1800" kern="0" dirty="0">
                <a:solidFill>
                  <a:srgbClr val="000000"/>
                </a:solidFill>
                <a:latin typeface="微软雅黑" pitchFamily="34" charset="-122"/>
                <a:ea typeface="微软雅黑" pitchFamily="34" charset="-122"/>
              </a:endParaRPr>
            </a:p>
          </p:txBody>
        </p:sp>
        <p:sp>
          <p:nvSpPr>
            <p:cNvPr id="138" name="Flowchart: Magnetic Disk 353"/>
            <p:cNvSpPr/>
            <p:nvPr/>
          </p:nvSpPr>
          <p:spPr bwMode="auto">
            <a:xfrm>
              <a:off x="3101361" y="4450540"/>
              <a:ext cx="185829" cy="224359"/>
            </a:xfrm>
            <a:prstGeom prst="flowChartMagneticDisk">
              <a:avLst/>
            </a:prstGeom>
            <a:gradFill rotWithShape="1">
              <a:gsLst>
                <a:gs pos="0">
                  <a:srgbClr val="97B5C3"/>
                </a:gs>
                <a:gs pos="100000">
                  <a:srgbClr val="44697D"/>
                </a:gs>
              </a:gsLst>
              <a:lin ang="2700000" scaled="1"/>
            </a:gradFill>
            <a:ln w="9525" algn="ctr">
              <a:solidFill>
                <a:srgbClr val="C6C6C6"/>
              </a:solidFill>
              <a:round/>
              <a:headEnd/>
              <a:tailEnd/>
            </a:ln>
            <a:effectLst>
              <a:outerShdw blurRad="25400" dist="12700" dir="2700000" algn="tl" rotWithShape="0">
                <a:prstClr val="black">
                  <a:alpha val="40000"/>
                </a:prstClr>
              </a:outerShdw>
            </a:effectLst>
          </p:spPr>
          <p:txBody>
            <a:bodyPr tIns="68562" bIns="68562" anchor="ctr"/>
            <a:lstStyle/>
            <a:p>
              <a:pPr defTabSz="834790" fontAlgn="base">
                <a:spcBef>
                  <a:spcPct val="0"/>
                </a:spcBef>
                <a:spcAft>
                  <a:spcPct val="0"/>
                </a:spcAft>
                <a:defRPr/>
              </a:pPr>
              <a:endParaRPr lang="en-US" sz="1425" b="1" dirty="0">
                <a:solidFill>
                  <a:srgbClr val="FFFFFF"/>
                </a:solidFill>
                <a:latin typeface="微软雅黑" pitchFamily="34" charset="-122"/>
                <a:ea typeface="微软雅黑" pitchFamily="34" charset="-122"/>
              </a:endParaRPr>
            </a:p>
          </p:txBody>
        </p:sp>
        <p:sp>
          <p:nvSpPr>
            <p:cNvPr id="139" name="Right Arrow 138"/>
            <p:cNvSpPr/>
            <p:nvPr/>
          </p:nvSpPr>
          <p:spPr bwMode="auto">
            <a:xfrm rot="5400000">
              <a:off x="3112945" y="4283975"/>
              <a:ext cx="162660" cy="133657"/>
            </a:xfrm>
            <a:prstGeom prst="rightArrow">
              <a:avLst/>
            </a:prstGeom>
            <a:gradFill flip="none" rotWithShape="1">
              <a:gsLst>
                <a:gs pos="0">
                  <a:schemeClr val="bg2">
                    <a:alpha val="10000"/>
                  </a:schemeClr>
                </a:gs>
                <a:gs pos="100000">
                  <a:schemeClr val="tx1">
                    <a:lumMod val="50000"/>
                    <a:lumOff val="50000"/>
                  </a:schemeClr>
                </a:gs>
              </a:gsLst>
              <a:lin ang="0" scaled="1"/>
              <a:tileRect/>
            </a:gradFill>
            <a:ln w="9525" algn="ctr">
              <a:noFill/>
              <a:miter lim="800000"/>
              <a:headEnd/>
              <a:tailEnd/>
            </a:ln>
          </p:spPr>
          <p:txBody>
            <a:bodyPr lIns="67482" tIns="53986" rIns="67482" bIns="53986" rtlCol="0" anchor="ctr"/>
            <a:lstStyle/>
            <a:p>
              <a:pPr fontAlgn="base">
                <a:spcBef>
                  <a:spcPct val="50000"/>
                </a:spcBef>
                <a:spcAft>
                  <a:spcPct val="0"/>
                </a:spcAft>
                <a:buClr>
                  <a:srgbClr val="F0AB00"/>
                </a:buClr>
                <a:defRPr/>
              </a:pPr>
              <a:endParaRPr lang="en-US" sz="1800" kern="0" dirty="0">
                <a:solidFill>
                  <a:srgbClr val="000000"/>
                </a:solidFill>
                <a:latin typeface="微软雅黑" pitchFamily="34" charset="-122"/>
                <a:ea typeface="微软雅黑" pitchFamily="34" charset="-122"/>
              </a:endParaRPr>
            </a:p>
          </p:txBody>
        </p:sp>
        <p:sp>
          <p:nvSpPr>
            <p:cNvPr id="140" name="Right Arrow 139"/>
            <p:cNvSpPr/>
            <p:nvPr/>
          </p:nvSpPr>
          <p:spPr bwMode="auto">
            <a:xfrm rot="16200000">
              <a:off x="3112945" y="4707398"/>
              <a:ext cx="162660" cy="133657"/>
            </a:xfrm>
            <a:prstGeom prst="rightArrow">
              <a:avLst/>
            </a:prstGeom>
            <a:gradFill flip="none" rotWithShape="1">
              <a:gsLst>
                <a:gs pos="0">
                  <a:schemeClr val="bg2">
                    <a:alpha val="10000"/>
                  </a:schemeClr>
                </a:gs>
                <a:gs pos="100000">
                  <a:schemeClr val="tx1">
                    <a:lumMod val="50000"/>
                    <a:lumOff val="50000"/>
                  </a:schemeClr>
                </a:gs>
              </a:gsLst>
              <a:lin ang="0" scaled="1"/>
              <a:tileRect/>
            </a:gradFill>
            <a:ln w="9525" algn="ctr">
              <a:noFill/>
              <a:miter lim="800000"/>
              <a:headEnd/>
              <a:tailEnd/>
            </a:ln>
          </p:spPr>
          <p:txBody>
            <a:bodyPr lIns="67482" tIns="53986" rIns="67482" bIns="53986" rtlCol="0" anchor="ctr"/>
            <a:lstStyle/>
            <a:p>
              <a:pPr fontAlgn="base">
                <a:spcBef>
                  <a:spcPct val="50000"/>
                </a:spcBef>
                <a:spcAft>
                  <a:spcPct val="0"/>
                </a:spcAft>
                <a:buClr>
                  <a:srgbClr val="F0AB00"/>
                </a:buClr>
                <a:defRPr/>
              </a:pPr>
              <a:endParaRPr lang="en-US" sz="1800" kern="0" dirty="0">
                <a:solidFill>
                  <a:srgbClr val="000000"/>
                </a:solidFill>
                <a:latin typeface="微软雅黑" pitchFamily="34" charset="-122"/>
                <a:ea typeface="微软雅黑" pitchFamily="34" charset="-122"/>
              </a:endParaRPr>
            </a:p>
          </p:txBody>
        </p:sp>
        <p:sp>
          <p:nvSpPr>
            <p:cNvPr id="141" name="Right Arrow 140"/>
            <p:cNvSpPr/>
            <p:nvPr/>
          </p:nvSpPr>
          <p:spPr bwMode="auto">
            <a:xfrm rot="10800000">
              <a:off x="3316634" y="4494940"/>
              <a:ext cx="160388" cy="135550"/>
            </a:xfrm>
            <a:prstGeom prst="rightArrow">
              <a:avLst/>
            </a:prstGeom>
            <a:gradFill flip="none" rotWithShape="1">
              <a:gsLst>
                <a:gs pos="0">
                  <a:schemeClr val="bg2">
                    <a:alpha val="10000"/>
                  </a:schemeClr>
                </a:gs>
                <a:gs pos="100000">
                  <a:schemeClr val="tx1">
                    <a:lumMod val="50000"/>
                    <a:lumOff val="50000"/>
                  </a:schemeClr>
                </a:gs>
              </a:gsLst>
              <a:lin ang="0" scaled="1"/>
              <a:tileRect/>
            </a:gradFill>
            <a:ln w="9525" algn="ctr">
              <a:noFill/>
              <a:miter lim="800000"/>
              <a:headEnd/>
              <a:tailEnd/>
            </a:ln>
          </p:spPr>
          <p:txBody>
            <a:bodyPr lIns="67482" tIns="53986" rIns="67482" bIns="53986" rtlCol="0" anchor="ctr"/>
            <a:lstStyle/>
            <a:p>
              <a:pPr fontAlgn="base">
                <a:spcBef>
                  <a:spcPct val="50000"/>
                </a:spcBef>
                <a:spcAft>
                  <a:spcPct val="0"/>
                </a:spcAft>
                <a:buClr>
                  <a:srgbClr val="F0AB00"/>
                </a:buClr>
                <a:defRPr/>
              </a:pPr>
              <a:endParaRPr lang="en-US" sz="1800" kern="0" dirty="0">
                <a:solidFill>
                  <a:srgbClr val="000000"/>
                </a:solidFill>
                <a:latin typeface="微软雅黑" pitchFamily="34" charset="-122"/>
                <a:ea typeface="微软雅黑" pitchFamily="34" charset="-122"/>
              </a:endParaRPr>
            </a:p>
          </p:txBody>
        </p:sp>
      </p:grpSp>
      <p:grpSp>
        <p:nvGrpSpPr>
          <p:cNvPr id="13" name="Group 171"/>
          <p:cNvGrpSpPr/>
          <p:nvPr/>
        </p:nvGrpSpPr>
        <p:grpSpPr>
          <a:xfrm>
            <a:off x="6707096" y="4908352"/>
            <a:ext cx="1150201" cy="415065"/>
            <a:chOff x="1076243" y="4208613"/>
            <a:chExt cx="1173010" cy="746453"/>
          </a:xfrm>
        </p:grpSpPr>
        <p:grpSp>
          <p:nvGrpSpPr>
            <p:cNvPr id="14" name="Group 195"/>
            <p:cNvGrpSpPr/>
            <p:nvPr/>
          </p:nvGrpSpPr>
          <p:grpSpPr>
            <a:xfrm>
              <a:off x="1906441" y="4208613"/>
              <a:ext cx="342812" cy="656986"/>
              <a:chOff x="1771650" y="1304925"/>
              <a:chExt cx="457200" cy="762000"/>
            </a:xfrm>
            <a:effectLst/>
          </p:grpSpPr>
          <p:sp>
            <p:nvSpPr>
              <p:cNvPr id="150" name="Rectangle 149"/>
              <p:cNvSpPr/>
              <p:nvPr/>
            </p:nvSpPr>
            <p:spPr bwMode="auto">
              <a:xfrm>
                <a:off x="1771650" y="1304925"/>
                <a:ext cx="114300" cy="685800"/>
              </a:xfrm>
              <a:prstGeom prst="rect">
                <a:avLst/>
              </a:prstGeom>
              <a:gradFill rotWithShape="1">
                <a:gsLst>
                  <a:gs pos="0">
                    <a:srgbClr val="F5F5F5"/>
                  </a:gs>
                  <a:gs pos="100000">
                    <a:srgbClr val="CACACA"/>
                  </a:gs>
                </a:gsLst>
                <a:lin ang="2700000" scaled="1"/>
              </a:gradFill>
              <a:ln w="6350" algn="ctr">
                <a:solidFill>
                  <a:schemeClr val="bg1">
                    <a:lumMod val="75000"/>
                  </a:schemeClr>
                </a:solidFill>
                <a:round/>
                <a:headEnd/>
                <a:tailEnd/>
              </a:ln>
              <a:effectLst>
                <a:outerShdw blurRad="25400" dist="12700" dir="2700000" algn="tl" rotWithShape="0">
                  <a:prstClr val="black">
                    <a:alpha val="40000"/>
                  </a:prstClr>
                </a:outerShdw>
              </a:effectLst>
            </p:spPr>
            <p:txBody>
              <a:bodyPr tIns="68562" bIns="68562" anchor="ctr"/>
              <a:lstStyle/>
              <a:p>
                <a:pPr defTabSz="834790" fontAlgn="base">
                  <a:spcBef>
                    <a:spcPct val="0"/>
                  </a:spcBef>
                  <a:spcAft>
                    <a:spcPct val="0"/>
                  </a:spcAft>
                  <a:defRPr/>
                </a:pPr>
                <a:endParaRPr lang="en-US" sz="1050" b="1" dirty="0">
                  <a:solidFill>
                    <a:srgbClr val="000000"/>
                  </a:solidFill>
                  <a:latin typeface="微软雅黑" pitchFamily="34" charset="-122"/>
                  <a:ea typeface="微软雅黑" pitchFamily="34" charset="-122"/>
                </a:endParaRPr>
              </a:p>
            </p:txBody>
          </p:sp>
          <p:sp>
            <p:nvSpPr>
              <p:cNvPr id="151" name="Rectangle 150"/>
              <p:cNvSpPr/>
              <p:nvPr/>
            </p:nvSpPr>
            <p:spPr bwMode="auto">
              <a:xfrm>
                <a:off x="1885949" y="1304925"/>
                <a:ext cx="114301" cy="419100"/>
              </a:xfrm>
              <a:prstGeom prst="rect">
                <a:avLst/>
              </a:prstGeom>
              <a:gradFill rotWithShape="1">
                <a:gsLst>
                  <a:gs pos="0">
                    <a:srgbClr val="F5F5F5"/>
                  </a:gs>
                  <a:gs pos="100000">
                    <a:srgbClr val="CACACA"/>
                  </a:gs>
                </a:gsLst>
                <a:lin ang="2700000" scaled="1"/>
              </a:gradFill>
              <a:ln w="6350" algn="ctr">
                <a:solidFill>
                  <a:schemeClr val="bg1">
                    <a:lumMod val="75000"/>
                  </a:schemeClr>
                </a:solidFill>
                <a:round/>
                <a:headEnd/>
                <a:tailEnd/>
              </a:ln>
              <a:effectLst>
                <a:outerShdw blurRad="25400" dist="12700" dir="2700000" algn="tl" rotWithShape="0">
                  <a:prstClr val="black">
                    <a:alpha val="40000"/>
                  </a:prstClr>
                </a:outerShdw>
              </a:effectLst>
            </p:spPr>
            <p:txBody>
              <a:bodyPr tIns="68562" bIns="68562" anchor="ctr"/>
              <a:lstStyle/>
              <a:p>
                <a:pPr defTabSz="834790" fontAlgn="base">
                  <a:spcBef>
                    <a:spcPct val="0"/>
                  </a:spcBef>
                  <a:spcAft>
                    <a:spcPct val="0"/>
                  </a:spcAft>
                  <a:defRPr/>
                </a:pPr>
                <a:endParaRPr lang="en-US" sz="1050" b="1" dirty="0">
                  <a:solidFill>
                    <a:srgbClr val="000000"/>
                  </a:solidFill>
                  <a:latin typeface="微软雅黑" pitchFamily="34" charset="-122"/>
                  <a:ea typeface="微软雅黑" pitchFamily="34" charset="-122"/>
                </a:endParaRPr>
              </a:p>
            </p:txBody>
          </p:sp>
          <p:sp>
            <p:nvSpPr>
              <p:cNvPr id="152" name="Rectangle 151"/>
              <p:cNvSpPr/>
              <p:nvPr/>
            </p:nvSpPr>
            <p:spPr bwMode="auto">
              <a:xfrm>
                <a:off x="2000250" y="1304925"/>
                <a:ext cx="114300" cy="762000"/>
              </a:xfrm>
              <a:prstGeom prst="rect">
                <a:avLst/>
              </a:prstGeom>
              <a:gradFill rotWithShape="1">
                <a:gsLst>
                  <a:gs pos="0">
                    <a:srgbClr val="F5F5F5"/>
                  </a:gs>
                  <a:gs pos="100000">
                    <a:srgbClr val="CACACA"/>
                  </a:gs>
                </a:gsLst>
                <a:lin ang="2700000" scaled="1"/>
              </a:gradFill>
              <a:ln w="6350" algn="ctr">
                <a:solidFill>
                  <a:schemeClr val="bg1">
                    <a:lumMod val="75000"/>
                  </a:schemeClr>
                </a:solidFill>
                <a:round/>
                <a:headEnd/>
                <a:tailEnd/>
              </a:ln>
              <a:effectLst>
                <a:outerShdw blurRad="25400" dist="12700" dir="2700000" algn="tl" rotWithShape="0">
                  <a:prstClr val="black">
                    <a:alpha val="40000"/>
                  </a:prstClr>
                </a:outerShdw>
              </a:effectLst>
            </p:spPr>
            <p:txBody>
              <a:bodyPr tIns="68562" bIns="68562" anchor="ctr"/>
              <a:lstStyle/>
              <a:p>
                <a:pPr defTabSz="834790" fontAlgn="base">
                  <a:spcBef>
                    <a:spcPct val="0"/>
                  </a:spcBef>
                  <a:spcAft>
                    <a:spcPct val="0"/>
                  </a:spcAft>
                  <a:defRPr/>
                </a:pPr>
                <a:endParaRPr lang="en-US" sz="1050" b="1" dirty="0">
                  <a:solidFill>
                    <a:srgbClr val="000000"/>
                  </a:solidFill>
                  <a:latin typeface="微软雅黑" pitchFamily="34" charset="-122"/>
                  <a:ea typeface="微软雅黑" pitchFamily="34" charset="-122"/>
                </a:endParaRPr>
              </a:p>
            </p:txBody>
          </p:sp>
          <p:sp>
            <p:nvSpPr>
              <p:cNvPr id="153" name="Rectangle 152"/>
              <p:cNvSpPr/>
              <p:nvPr/>
            </p:nvSpPr>
            <p:spPr bwMode="auto">
              <a:xfrm>
                <a:off x="2114550" y="1304925"/>
                <a:ext cx="114300" cy="685800"/>
              </a:xfrm>
              <a:prstGeom prst="rect">
                <a:avLst/>
              </a:prstGeom>
              <a:gradFill rotWithShape="1">
                <a:gsLst>
                  <a:gs pos="0">
                    <a:srgbClr val="F5F5F5"/>
                  </a:gs>
                  <a:gs pos="100000">
                    <a:srgbClr val="CACACA"/>
                  </a:gs>
                </a:gsLst>
                <a:lin ang="2700000" scaled="1"/>
              </a:gradFill>
              <a:ln w="6350" algn="ctr">
                <a:solidFill>
                  <a:schemeClr val="bg1">
                    <a:lumMod val="75000"/>
                  </a:schemeClr>
                </a:solidFill>
                <a:round/>
                <a:headEnd/>
                <a:tailEnd/>
              </a:ln>
              <a:effectLst>
                <a:outerShdw blurRad="25400" dist="12700" dir="2700000" algn="tl" rotWithShape="0">
                  <a:prstClr val="black">
                    <a:alpha val="40000"/>
                  </a:prstClr>
                </a:outerShdw>
              </a:effectLst>
            </p:spPr>
            <p:txBody>
              <a:bodyPr tIns="68562" bIns="68562" anchor="ctr"/>
              <a:lstStyle/>
              <a:p>
                <a:pPr defTabSz="834790" fontAlgn="base">
                  <a:spcBef>
                    <a:spcPct val="0"/>
                  </a:spcBef>
                  <a:spcAft>
                    <a:spcPct val="0"/>
                  </a:spcAft>
                  <a:defRPr/>
                </a:pPr>
                <a:endParaRPr lang="en-US" sz="1050" b="1" dirty="0">
                  <a:solidFill>
                    <a:srgbClr val="000000"/>
                  </a:solidFill>
                  <a:latin typeface="微软雅黑" pitchFamily="34" charset="-122"/>
                  <a:ea typeface="微软雅黑" pitchFamily="34" charset="-122"/>
                </a:endParaRPr>
              </a:p>
            </p:txBody>
          </p:sp>
        </p:grpSp>
        <p:sp>
          <p:nvSpPr>
            <p:cNvPr id="144" name="TextBox 143"/>
            <p:cNvSpPr txBox="1"/>
            <p:nvPr/>
          </p:nvSpPr>
          <p:spPr>
            <a:xfrm>
              <a:off x="1554694" y="4290859"/>
              <a:ext cx="433546" cy="664207"/>
            </a:xfrm>
            <a:prstGeom prst="rect">
              <a:avLst/>
            </a:prstGeom>
            <a:noFill/>
            <a:ln>
              <a:noFill/>
            </a:ln>
          </p:spPr>
          <p:txBody>
            <a:bodyPr wrap="none" rtlCol="0">
              <a:spAutoFit/>
            </a:bodyPr>
            <a:lstStyle/>
            <a:p>
              <a:pPr>
                <a:defRPr/>
              </a:pPr>
              <a:r>
                <a:rPr lang="en-US" sz="1800" kern="0" dirty="0">
                  <a:solidFill>
                    <a:sysClr val="windowText" lastClr="000000"/>
                  </a:solidFill>
                  <a:latin typeface="微软雅黑" pitchFamily="34" charset="-122"/>
                  <a:ea typeface="微软雅黑" pitchFamily="34" charset="-122"/>
                </a:rPr>
                <a:t> +</a:t>
              </a:r>
              <a:endParaRPr lang="en-US" sz="1050" kern="0" dirty="0">
                <a:solidFill>
                  <a:sysClr val="windowText" lastClr="000000"/>
                </a:solidFill>
                <a:latin typeface="微软雅黑" pitchFamily="34" charset="-122"/>
                <a:ea typeface="微软雅黑" pitchFamily="34" charset="-122"/>
              </a:endParaRPr>
            </a:p>
          </p:txBody>
        </p:sp>
        <p:grpSp>
          <p:nvGrpSpPr>
            <p:cNvPr id="15" name="Group 207"/>
            <p:cNvGrpSpPr/>
            <p:nvPr/>
          </p:nvGrpSpPr>
          <p:grpSpPr>
            <a:xfrm>
              <a:off x="1076243" y="4307358"/>
              <a:ext cx="568227" cy="417889"/>
              <a:chOff x="7786447" y="1528322"/>
              <a:chExt cx="757834" cy="484681"/>
            </a:xfrm>
            <a:effectLst/>
          </p:grpSpPr>
          <p:sp>
            <p:nvSpPr>
              <p:cNvPr id="146" name="Rectangle 145"/>
              <p:cNvSpPr/>
              <p:nvPr/>
            </p:nvSpPr>
            <p:spPr bwMode="auto">
              <a:xfrm rot="5400000">
                <a:off x="8108605" y="1210240"/>
                <a:ext cx="117593" cy="753758"/>
              </a:xfrm>
              <a:prstGeom prst="rect">
                <a:avLst/>
              </a:prstGeom>
              <a:gradFill rotWithShape="1">
                <a:gsLst>
                  <a:gs pos="0">
                    <a:srgbClr val="F5F5F5"/>
                  </a:gs>
                  <a:gs pos="100000">
                    <a:srgbClr val="CACACA"/>
                  </a:gs>
                </a:gsLst>
                <a:lin ang="2700000" scaled="1"/>
              </a:gradFill>
              <a:ln w="6350" algn="ctr">
                <a:solidFill>
                  <a:schemeClr val="bg1">
                    <a:lumMod val="75000"/>
                  </a:schemeClr>
                </a:solidFill>
                <a:round/>
                <a:headEnd/>
                <a:tailEnd/>
              </a:ln>
              <a:effectLst>
                <a:outerShdw blurRad="25400" dist="12700" dir="2700000" algn="tl" rotWithShape="0">
                  <a:prstClr val="black">
                    <a:alpha val="40000"/>
                  </a:prstClr>
                </a:outerShdw>
              </a:effectLst>
            </p:spPr>
            <p:txBody>
              <a:bodyPr tIns="68562" bIns="68562" anchor="ctr"/>
              <a:lstStyle/>
              <a:p>
                <a:pPr defTabSz="834790" fontAlgn="base">
                  <a:spcBef>
                    <a:spcPct val="0"/>
                  </a:spcBef>
                  <a:spcAft>
                    <a:spcPct val="0"/>
                  </a:spcAft>
                  <a:defRPr/>
                </a:pPr>
                <a:endParaRPr lang="en-US" sz="1050" b="1" dirty="0">
                  <a:solidFill>
                    <a:srgbClr val="000000"/>
                  </a:solidFill>
                  <a:latin typeface="微软雅黑" pitchFamily="34" charset="-122"/>
                  <a:ea typeface="微软雅黑" pitchFamily="34" charset="-122"/>
                </a:endParaRPr>
              </a:p>
            </p:txBody>
          </p:sp>
          <p:sp>
            <p:nvSpPr>
              <p:cNvPr id="147" name="Rectangle 146"/>
              <p:cNvSpPr/>
              <p:nvPr/>
            </p:nvSpPr>
            <p:spPr bwMode="auto">
              <a:xfrm rot="5400000">
                <a:off x="8098474" y="1333640"/>
                <a:ext cx="133779" cy="757834"/>
              </a:xfrm>
              <a:prstGeom prst="rect">
                <a:avLst/>
              </a:prstGeom>
              <a:gradFill rotWithShape="1">
                <a:gsLst>
                  <a:gs pos="0">
                    <a:srgbClr val="F5F5F5"/>
                  </a:gs>
                  <a:gs pos="100000">
                    <a:srgbClr val="CACACA"/>
                  </a:gs>
                </a:gsLst>
                <a:lin ang="2700000" scaled="1"/>
              </a:gradFill>
              <a:ln w="6350" algn="ctr">
                <a:solidFill>
                  <a:schemeClr val="bg1">
                    <a:lumMod val="75000"/>
                  </a:schemeClr>
                </a:solidFill>
                <a:round/>
                <a:headEnd/>
                <a:tailEnd/>
              </a:ln>
              <a:effectLst>
                <a:outerShdw blurRad="25400" dist="12700" dir="2700000" algn="tl" rotWithShape="0">
                  <a:prstClr val="black">
                    <a:alpha val="40000"/>
                  </a:prstClr>
                </a:outerShdw>
              </a:effectLst>
            </p:spPr>
            <p:txBody>
              <a:bodyPr tIns="68562" bIns="68562" anchor="ctr"/>
              <a:lstStyle/>
              <a:p>
                <a:pPr defTabSz="834790" fontAlgn="base">
                  <a:spcBef>
                    <a:spcPct val="0"/>
                  </a:spcBef>
                  <a:spcAft>
                    <a:spcPct val="0"/>
                  </a:spcAft>
                  <a:defRPr/>
                </a:pPr>
                <a:endParaRPr lang="en-US" sz="1050" b="1" dirty="0">
                  <a:solidFill>
                    <a:srgbClr val="000000"/>
                  </a:solidFill>
                  <a:latin typeface="微软雅黑" pitchFamily="34" charset="-122"/>
                  <a:ea typeface="微软雅黑" pitchFamily="34" charset="-122"/>
                </a:endParaRPr>
              </a:p>
            </p:txBody>
          </p:sp>
          <p:sp>
            <p:nvSpPr>
              <p:cNvPr id="148" name="Rectangle 147"/>
              <p:cNvSpPr/>
              <p:nvPr/>
            </p:nvSpPr>
            <p:spPr bwMode="auto">
              <a:xfrm rot="5400000">
                <a:off x="8109101" y="1461045"/>
                <a:ext cx="116601" cy="753758"/>
              </a:xfrm>
              <a:prstGeom prst="rect">
                <a:avLst/>
              </a:prstGeom>
              <a:gradFill rotWithShape="1">
                <a:gsLst>
                  <a:gs pos="0">
                    <a:srgbClr val="F5F5F5"/>
                  </a:gs>
                  <a:gs pos="100000">
                    <a:srgbClr val="CACACA"/>
                  </a:gs>
                </a:gsLst>
                <a:lin ang="2700000" scaled="1"/>
              </a:gradFill>
              <a:ln w="6350" algn="ctr">
                <a:solidFill>
                  <a:schemeClr val="bg1">
                    <a:lumMod val="75000"/>
                  </a:schemeClr>
                </a:solidFill>
                <a:round/>
                <a:headEnd/>
                <a:tailEnd/>
              </a:ln>
              <a:effectLst>
                <a:outerShdw blurRad="25400" dist="12700" dir="2700000" algn="tl" rotWithShape="0">
                  <a:prstClr val="black">
                    <a:alpha val="40000"/>
                  </a:prstClr>
                </a:outerShdw>
              </a:effectLst>
            </p:spPr>
            <p:txBody>
              <a:bodyPr tIns="68562" bIns="68562" anchor="ctr"/>
              <a:lstStyle/>
              <a:p>
                <a:pPr defTabSz="834790" fontAlgn="base">
                  <a:spcBef>
                    <a:spcPct val="0"/>
                  </a:spcBef>
                  <a:spcAft>
                    <a:spcPct val="0"/>
                  </a:spcAft>
                  <a:defRPr/>
                </a:pPr>
                <a:endParaRPr lang="en-US" sz="1050" b="1" dirty="0">
                  <a:solidFill>
                    <a:srgbClr val="000000"/>
                  </a:solidFill>
                  <a:latin typeface="微软雅黑" pitchFamily="34" charset="-122"/>
                  <a:ea typeface="微软雅黑" pitchFamily="34" charset="-122"/>
                </a:endParaRPr>
              </a:p>
            </p:txBody>
          </p:sp>
          <p:sp>
            <p:nvSpPr>
              <p:cNvPr id="149" name="Rectangle 148"/>
              <p:cNvSpPr/>
              <p:nvPr/>
            </p:nvSpPr>
            <p:spPr bwMode="auto">
              <a:xfrm rot="5400000">
                <a:off x="8109101" y="1577824"/>
                <a:ext cx="116601" cy="753758"/>
              </a:xfrm>
              <a:prstGeom prst="rect">
                <a:avLst/>
              </a:prstGeom>
              <a:gradFill rotWithShape="1">
                <a:gsLst>
                  <a:gs pos="0">
                    <a:srgbClr val="F5F5F5"/>
                  </a:gs>
                  <a:gs pos="100000">
                    <a:srgbClr val="CACACA"/>
                  </a:gs>
                </a:gsLst>
                <a:lin ang="2700000" scaled="1"/>
              </a:gradFill>
              <a:ln w="6350" algn="ctr">
                <a:solidFill>
                  <a:schemeClr val="bg1">
                    <a:lumMod val="75000"/>
                  </a:schemeClr>
                </a:solidFill>
                <a:round/>
                <a:headEnd/>
                <a:tailEnd/>
              </a:ln>
              <a:effectLst>
                <a:outerShdw blurRad="25400" dist="12700" dir="2700000" algn="tl" rotWithShape="0">
                  <a:prstClr val="black">
                    <a:alpha val="40000"/>
                  </a:prstClr>
                </a:outerShdw>
              </a:effectLst>
            </p:spPr>
            <p:txBody>
              <a:bodyPr tIns="68562" bIns="68562" anchor="ctr"/>
              <a:lstStyle/>
              <a:p>
                <a:pPr defTabSz="834790" fontAlgn="base">
                  <a:spcBef>
                    <a:spcPct val="0"/>
                  </a:spcBef>
                  <a:spcAft>
                    <a:spcPct val="0"/>
                  </a:spcAft>
                  <a:defRPr/>
                </a:pPr>
                <a:endParaRPr lang="en-US" sz="1050" b="1" dirty="0">
                  <a:solidFill>
                    <a:srgbClr val="000000"/>
                  </a:solidFill>
                  <a:latin typeface="微软雅黑" pitchFamily="34" charset="-122"/>
                  <a:ea typeface="微软雅黑" pitchFamily="34" charset="-122"/>
                </a:endParaRPr>
              </a:p>
            </p:txBody>
          </p:sp>
        </p:grpSp>
      </p:grpSp>
      <p:sp>
        <p:nvSpPr>
          <p:cNvPr id="154" name="Rectangle 153"/>
          <p:cNvSpPr/>
          <p:nvPr/>
        </p:nvSpPr>
        <p:spPr>
          <a:xfrm>
            <a:off x="597878" y="2754975"/>
            <a:ext cx="946942" cy="249148"/>
          </a:xfrm>
          <a:prstGeom prst="rect">
            <a:avLst/>
          </a:prstGeom>
        </p:spPr>
        <p:txBody>
          <a:bodyPr wrap="none" lIns="81637" tIns="40819" rIns="81637" bIns="40819">
            <a:spAutoFit/>
          </a:bodyPr>
          <a:lstStyle/>
          <a:p>
            <a:pPr fontAlgn="base">
              <a:lnSpc>
                <a:spcPts val="1286"/>
              </a:lnSpc>
              <a:spcBef>
                <a:spcPct val="0"/>
              </a:spcBef>
              <a:spcAft>
                <a:spcPct val="0"/>
              </a:spcAft>
              <a:defRPr/>
            </a:pPr>
            <a:r>
              <a:rPr lang="en-US" sz="1425" b="1" dirty="0">
                <a:latin typeface="微软雅黑" pitchFamily="34" charset="-122"/>
                <a:ea typeface="微软雅黑" pitchFamily="34" charset="-122"/>
              </a:rPr>
              <a:t>Memory</a:t>
            </a:r>
          </a:p>
        </p:txBody>
      </p:sp>
      <p:sp>
        <p:nvSpPr>
          <p:cNvPr id="155" name="AutoShape 121"/>
          <p:cNvSpPr>
            <a:spLocks noChangeArrowheads="1"/>
          </p:cNvSpPr>
          <p:nvPr/>
        </p:nvSpPr>
        <p:spPr bwMode="auto">
          <a:xfrm>
            <a:off x="2263836" y="2289657"/>
            <a:ext cx="1463060" cy="1274695"/>
          </a:xfrm>
          <a:prstGeom prst="roundRect">
            <a:avLst>
              <a:gd name="adj" fmla="val 0"/>
            </a:avLst>
          </a:prstGeom>
          <a:gradFill rotWithShape="1">
            <a:gsLst>
              <a:gs pos="0">
                <a:schemeClr val="accent4"/>
              </a:gs>
              <a:gs pos="100000">
                <a:schemeClr val="accent4">
                  <a:lumMod val="75000"/>
                </a:schemeClr>
              </a:gs>
            </a:gsLst>
            <a:lin ang="2700000" scaled="1"/>
          </a:gradFill>
          <a:ln w="9525" algn="ctr">
            <a:solidFill>
              <a:srgbClr val="C6C6C6"/>
            </a:solidFill>
            <a:round/>
            <a:headEnd/>
            <a:tailEnd/>
          </a:ln>
          <a:effectLst>
            <a:outerShdw blurRad="25400" dist="12700" dir="2700000" algn="tl" rotWithShape="0">
              <a:prstClr val="black">
                <a:alpha val="40000"/>
              </a:prstClr>
            </a:outerShdw>
          </a:effectLst>
        </p:spPr>
        <p:txBody>
          <a:bodyPr lIns="81637" tIns="81637" rIns="81637" bIns="81637" anchor="ctr"/>
          <a:lstStyle/>
          <a:p>
            <a:pPr algn="ctr" fontAlgn="base">
              <a:lnSpc>
                <a:spcPts val="1286"/>
              </a:lnSpc>
              <a:spcBef>
                <a:spcPct val="0"/>
              </a:spcBef>
              <a:spcAft>
                <a:spcPct val="0"/>
              </a:spcAft>
              <a:defRPr/>
            </a:pPr>
            <a:r>
              <a:rPr lang="en-US" sz="1425" b="1" dirty="0">
                <a:solidFill>
                  <a:srgbClr val="FFFFFF"/>
                </a:solidFill>
                <a:latin typeface="微软雅黑" pitchFamily="34" charset="-122"/>
                <a:ea typeface="微软雅黑" pitchFamily="34" charset="-122"/>
              </a:rPr>
              <a:t>In-Memory</a:t>
            </a:r>
          </a:p>
        </p:txBody>
      </p:sp>
      <p:sp>
        <p:nvSpPr>
          <p:cNvPr id="156" name="AutoShape 121"/>
          <p:cNvSpPr>
            <a:spLocks noChangeArrowheads="1"/>
          </p:cNvSpPr>
          <p:nvPr/>
        </p:nvSpPr>
        <p:spPr bwMode="auto">
          <a:xfrm>
            <a:off x="2615249" y="4341062"/>
            <a:ext cx="760234" cy="539363"/>
          </a:xfrm>
          <a:prstGeom prst="roundRect">
            <a:avLst>
              <a:gd name="adj" fmla="val 0"/>
            </a:avLst>
          </a:prstGeom>
          <a:gradFill rotWithShape="1">
            <a:gsLst>
              <a:gs pos="0">
                <a:schemeClr val="accent4"/>
              </a:gs>
              <a:gs pos="100000">
                <a:schemeClr val="accent4">
                  <a:lumMod val="75000"/>
                </a:schemeClr>
              </a:gs>
            </a:gsLst>
            <a:lin ang="2700000" scaled="1"/>
          </a:gradFill>
          <a:ln w="9525" algn="ctr">
            <a:solidFill>
              <a:srgbClr val="C6C6C6"/>
            </a:solidFill>
            <a:round/>
            <a:headEnd/>
            <a:tailEnd/>
          </a:ln>
          <a:effectLst>
            <a:outerShdw blurRad="25400" dist="12700" dir="2700000" algn="tl" rotWithShape="0">
              <a:prstClr val="black">
                <a:alpha val="40000"/>
              </a:prstClr>
            </a:outerShdw>
          </a:effectLst>
        </p:spPr>
        <p:txBody>
          <a:bodyPr lIns="81637" tIns="81637" rIns="81637" bIns="81637" anchor="ctr"/>
          <a:lstStyle/>
          <a:p>
            <a:pPr algn="ctr" fontAlgn="base">
              <a:lnSpc>
                <a:spcPts val="1286"/>
              </a:lnSpc>
              <a:spcBef>
                <a:spcPct val="0"/>
              </a:spcBef>
              <a:spcAft>
                <a:spcPct val="0"/>
              </a:spcAft>
              <a:defRPr/>
            </a:pPr>
            <a:r>
              <a:rPr lang="en-US" sz="1425" b="1">
                <a:solidFill>
                  <a:srgbClr val="FFFFFF"/>
                </a:solidFill>
                <a:latin typeface="微软雅黑" pitchFamily="34" charset="-122"/>
                <a:ea typeface="微软雅黑" pitchFamily="34" charset="-122"/>
              </a:rPr>
              <a:t>Disk</a:t>
            </a:r>
            <a:endParaRPr lang="en-US" sz="1425" b="1" dirty="0">
              <a:solidFill>
                <a:srgbClr val="FFFFFF"/>
              </a:solidFill>
              <a:latin typeface="微软雅黑" pitchFamily="34" charset="-122"/>
              <a:ea typeface="微软雅黑" pitchFamily="34" charset="-122"/>
            </a:endParaRPr>
          </a:p>
        </p:txBody>
      </p:sp>
      <p:cxnSp>
        <p:nvCxnSpPr>
          <p:cNvPr id="157" name="Straight Connector 156"/>
          <p:cNvCxnSpPr/>
          <p:nvPr/>
        </p:nvCxnSpPr>
        <p:spPr>
          <a:xfrm>
            <a:off x="2156060" y="5709271"/>
            <a:ext cx="672805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8" name="TextBox 157"/>
          <p:cNvSpPr txBox="1"/>
          <p:nvPr/>
        </p:nvSpPr>
        <p:spPr>
          <a:xfrm>
            <a:off x="4786317" y="5629947"/>
            <a:ext cx="1283407" cy="197851"/>
          </a:xfrm>
          <a:prstGeom prst="rect">
            <a:avLst/>
          </a:prstGeom>
          <a:solidFill>
            <a:schemeClr val="bg1"/>
          </a:solidFill>
        </p:spPr>
        <p:txBody>
          <a:bodyPr wrap="square" lIns="81637" tIns="40819" rIns="81637" bIns="40819" rtlCol="0" anchor="ctr" anchorCtr="0">
            <a:spAutoFit/>
          </a:bodyPr>
          <a:lstStyle/>
          <a:p>
            <a:pPr algn="ctr" fontAlgn="base">
              <a:lnSpc>
                <a:spcPts val="893"/>
              </a:lnSpc>
              <a:spcBef>
                <a:spcPts val="535"/>
              </a:spcBef>
              <a:spcAft>
                <a:spcPct val="0"/>
              </a:spcAft>
            </a:pPr>
            <a:r>
              <a:rPr lang="zh-CN" altLang="en-US" sz="1200" b="1" dirty="0">
                <a:latin typeface="微软雅黑" pitchFamily="34" charset="-122"/>
                <a:ea typeface="微软雅黑" pitchFamily="34" charset="-122"/>
              </a:rPr>
              <a:t>集成</a:t>
            </a:r>
            <a:endParaRPr lang="en-US" sz="1200" b="1" dirty="0">
              <a:latin typeface="微软雅黑" pitchFamily="34" charset="-122"/>
              <a:ea typeface="微软雅黑" pitchFamily="34" charset="-122"/>
            </a:endParaRPr>
          </a:p>
        </p:txBody>
      </p:sp>
      <p:sp>
        <p:nvSpPr>
          <p:cNvPr id="16" name="Title 15"/>
          <p:cNvSpPr>
            <a:spLocks noGrp="1"/>
          </p:cNvSpPr>
          <p:nvPr>
            <p:ph type="title"/>
          </p:nvPr>
        </p:nvSpPr>
        <p:spPr/>
        <p:txBody>
          <a:bodyPr/>
          <a:lstStyle/>
          <a:p>
            <a:r>
              <a:rPr lang="zh-CN" altLang="en-US" sz="2800" dirty="0">
                <a:latin typeface="微软雅黑" pitchFamily="34" charset="-122"/>
                <a:ea typeface="微软雅黑" pitchFamily="34" charset="-122"/>
              </a:rPr>
              <a:t>内存计算 </a:t>
            </a:r>
            <a:r>
              <a:rPr lang="en-US" altLang="zh-CN" sz="2800" dirty="0">
                <a:latin typeface="微软雅黑" pitchFamily="34" charset="-122"/>
                <a:ea typeface="微软雅黑" pitchFamily="34" charset="-122"/>
              </a:rPr>
              <a:t>-</a:t>
            </a:r>
            <a:r>
              <a:rPr lang="zh-CN" altLang="en-US" sz="2800" dirty="0">
                <a:latin typeface="微软雅黑" pitchFamily="34" charset="-122"/>
                <a:ea typeface="微软雅黑" pitchFamily="34" charset="-122"/>
              </a:rPr>
              <a:t> 技术的协同创新</a:t>
            </a:r>
            <a:endParaRPr lang="en-US" sz="2800" dirty="0"/>
          </a:p>
        </p:txBody>
      </p:sp>
    </p:spTree>
    <p:extLst>
      <p:ext uri="{BB962C8B-B14F-4D97-AF65-F5344CB8AC3E}">
        <p14:creationId xmlns:p14="http://schemas.microsoft.com/office/powerpoint/2010/main" val="168735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icrosoft YaHei" charset="-122"/>
                <a:ea typeface="Microsoft YaHei" charset="-122"/>
                <a:cs typeface="Microsoft YaHei" charset="-122"/>
              </a:rPr>
              <a:t>向量空间余弦相似度</a:t>
            </a:r>
            <a:r>
              <a:rPr lang="en-US" altLang="zh-CN" dirty="0">
                <a:latin typeface="Microsoft YaHei" charset="-122"/>
                <a:ea typeface="Microsoft YaHei" charset="-122"/>
                <a:cs typeface="Microsoft YaHei" charset="-122"/>
              </a:rPr>
              <a:t>(Cosine Similarity)</a:t>
            </a:r>
            <a:endParaRPr kumimoji="1" lang="zh-CN" altLang="en-US" dirty="0"/>
          </a:p>
        </p:txBody>
      </p:sp>
      <p:sp>
        <p:nvSpPr>
          <p:cNvPr id="3" name="文本占位符 2"/>
          <p:cNvSpPr>
            <a:spLocks noGrp="1"/>
          </p:cNvSpPr>
          <p:nvPr>
            <p:ph type="body" sz="quarter" idx="10"/>
          </p:nvPr>
        </p:nvSpPr>
        <p:spPr>
          <a:xfrm>
            <a:off x="242937" y="2126287"/>
            <a:ext cx="8656646" cy="3293905"/>
          </a:xfrm>
        </p:spPr>
        <p:txBody>
          <a:bodyPr/>
          <a:lstStyle/>
          <a:p>
            <a:pPr marL="257106" indent="-257106">
              <a:spcBef>
                <a:spcPts val="0"/>
              </a:spcBef>
              <a:buFont typeface="Wingdings" charset="2"/>
              <a:buChar char="Ø"/>
            </a:pPr>
            <a:r>
              <a:rPr lang="zh-CN" altLang="en-US" b="0" dirty="0">
                <a:latin typeface="Microsoft YaHei" charset="-122"/>
                <a:ea typeface="Microsoft YaHei" charset="-122"/>
                <a:cs typeface="Microsoft YaHei" charset="-122"/>
              </a:rPr>
              <a:t>计算两个向量相似度</a:t>
            </a:r>
            <a:endParaRPr lang="en-US" altLang="zh-CN" b="0" dirty="0">
              <a:latin typeface="Microsoft YaHei" charset="-122"/>
              <a:ea typeface="Microsoft YaHei" charset="-122"/>
              <a:cs typeface="Microsoft YaHei" charset="-122"/>
            </a:endParaRPr>
          </a:p>
          <a:p>
            <a:pPr>
              <a:spcBef>
                <a:spcPts val="0"/>
              </a:spcBef>
            </a:pPr>
            <a:endParaRPr kumimoji="1" lang="zh-CN" altLang="en-US" b="0" dirty="0">
              <a:latin typeface="Microsoft YaHei" charset="-122"/>
              <a:ea typeface="Microsoft YaHei" charset="-122"/>
              <a:cs typeface="Microsoft YaHei" charset="-122"/>
            </a:endParaRPr>
          </a:p>
          <a:p>
            <a:pPr>
              <a:spcBef>
                <a:spcPts val="0"/>
              </a:spcBef>
            </a:pPr>
            <a:endParaRPr kumimoji="1" lang="zh-CN" altLang="en-US" b="0" dirty="0">
              <a:latin typeface="Microsoft YaHei" charset="-122"/>
              <a:ea typeface="Microsoft YaHei" charset="-122"/>
              <a:cs typeface="Microsoft YaHei" charset="-122"/>
            </a:endParaRPr>
          </a:p>
        </p:txBody>
      </p:sp>
      <p:pic>
        <p:nvPicPr>
          <p:cNvPr id="5" name="图片 4"/>
          <p:cNvPicPr>
            <a:picLocks noChangeAspect="1"/>
          </p:cNvPicPr>
          <p:nvPr/>
        </p:nvPicPr>
        <p:blipFill>
          <a:blip r:embed="rId2"/>
          <a:stretch>
            <a:fillRect/>
          </a:stretch>
        </p:blipFill>
        <p:spPr>
          <a:xfrm>
            <a:off x="2072338" y="2414844"/>
            <a:ext cx="4028026" cy="1342675"/>
          </a:xfrm>
          <a:prstGeom prst="rect">
            <a:avLst/>
          </a:prstGeom>
        </p:spPr>
      </p:pic>
      <p:pic>
        <p:nvPicPr>
          <p:cNvPr id="6" name="图片 5"/>
          <p:cNvPicPr>
            <a:picLocks noChangeAspect="1"/>
          </p:cNvPicPr>
          <p:nvPr/>
        </p:nvPicPr>
        <p:blipFill>
          <a:blip r:embed="rId3"/>
          <a:stretch>
            <a:fillRect/>
          </a:stretch>
        </p:blipFill>
        <p:spPr>
          <a:xfrm>
            <a:off x="1110564" y="4046076"/>
            <a:ext cx="6332476" cy="1599783"/>
          </a:xfrm>
          <a:prstGeom prst="rect">
            <a:avLst/>
          </a:prstGeom>
        </p:spPr>
      </p:pic>
    </p:spTree>
    <p:extLst>
      <p:ext uri="{BB962C8B-B14F-4D97-AF65-F5344CB8AC3E}">
        <p14:creationId xmlns:p14="http://schemas.microsoft.com/office/powerpoint/2010/main" val="30311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259410" y="1991205"/>
          <a:ext cx="7960428" cy="2506248"/>
        </p:xfrm>
        <a:graphic>
          <a:graphicData uri="http://schemas.openxmlformats.org/drawingml/2006/table">
            <a:tbl>
              <a:tblPr firstRow="1" firstCol="1">
                <a:tableStyleId>{5C22544A-7EE6-4342-B048-85BDC9FD1C3A}</a:tableStyleId>
              </a:tblPr>
              <a:tblGrid>
                <a:gridCol w="1326738">
                  <a:extLst>
                    <a:ext uri="{9D8B030D-6E8A-4147-A177-3AD203B41FA5}">
                      <a16:colId xmlns:a16="http://schemas.microsoft.com/office/drawing/2014/main" val="20000"/>
                    </a:ext>
                  </a:extLst>
                </a:gridCol>
                <a:gridCol w="1326738">
                  <a:extLst>
                    <a:ext uri="{9D8B030D-6E8A-4147-A177-3AD203B41FA5}">
                      <a16:colId xmlns:a16="http://schemas.microsoft.com/office/drawing/2014/main" val="20001"/>
                    </a:ext>
                  </a:extLst>
                </a:gridCol>
                <a:gridCol w="1326738">
                  <a:extLst>
                    <a:ext uri="{9D8B030D-6E8A-4147-A177-3AD203B41FA5}">
                      <a16:colId xmlns:a16="http://schemas.microsoft.com/office/drawing/2014/main" val="20002"/>
                    </a:ext>
                  </a:extLst>
                </a:gridCol>
                <a:gridCol w="1326738">
                  <a:extLst>
                    <a:ext uri="{9D8B030D-6E8A-4147-A177-3AD203B41FA5}">
                      <a16:colId xmlns:a16="http://schemas.microsoft.com/office/drawing/2014/main" val="20003"/>
                    </a:ext>
                  </a:extLst>
                </a:gridCol>
                <a:gridCol w="1326738">
                  <a:extLst>
                    <a:ext uri="{9D8B030D-6E8A-4147-A177-3AD203B41FA5}">
                      <a16:colId xmlns:a16="http://schemas.microsoft.com/office/drawing/2014/main" val="20004"/>
                    </a:ext>
                  </a:extLst>
                </a:gridCol>
                <a:gridCol w="1326738">
                  <a:extLst>
                    <a:ext uri="{9D8B030D-6E8A-4147-A177-3AD203B41FA5}">
                      <a16:colId xmlns:a16="http://schemas.microsoft.com/office/drawing/2014/main" val="20005"/>
                    </a:ext>
                  </a:extLst>
                </a:gridCol>
              </a:tblGrid>
              <a:tr h="417708">
                <a:tc>
                  <a:txBody>
                    <a:bodyPr/>
                    <a:lstStyle/>
                    <a:p>
                      <a:pPr algn="ctr"/>
                      <a:endParaRPr lang="en-US" sz="1200" dirty="0"/>
                    </a:p>
                  </a:txBody>
                  <a:tcPr marL="68562" marR="68562" marT="34281" marB="34281"/>
                </a:tc>
                <a:tc>
                  <a:txBody>
                    <a:bodyPr/>
                    <a:lstStyle/>
                    <a:p>
                      <a:pPr algn="ctr"/>
                      <a:r>
                        <a:rPr lang="en-US" sz="1200" dirty="0"/>
                        <a:t>Doc1</a:t>
                      </a:r>
                    </a:p>
                  </a:txBody>
                  <a:tcPr marL="68562" marR="68562" marT="34281" marB="34281"/>
                </a:tc>
                <a:tc>
                  <a:txBody>
                    <a:bodyPr/>
                    <a:lstStyle/>
                    <a:p>
                      <a:pPr algn="ctr"/>
                      <a:r>
                        <a:rPr lang="en-US" sz="1200" dirty="0"/>
                        <a:t>Doc2</a:t>
                      </a:r>
                    </a:p>
                  </a:txBody>
                  <a:tcPr marL="68562" marR="68562" marT="34281" marB="34281"/>
                </a:tc>
                <a:tc>
                  <a:txBody>
                    <a:bodyPr/>
                    <a:lstStyle/>
                    <a:p>
                      <a:pPr algn="ctr"/>
                      <a:r>
                        <a:rPr lang="en-US" sz="1200" dirty="0"/>
                        <a:t>Doc3</a:t>
                      </a:r>
                    </a:p>
                  </a:txBody>
                  <a:tcPr marL="68562" marR="68562" marT="34281" marB="34281"/>
                </a:tc>
                <a:tc>
                  <a:txBody>
                    <a:bodyPr/>
                    <a:lstStyle/>
                    <a:p>
                      <a:pPr algn="ctr"/>
                      <a:r>
                        <a:rPr lang="en-US" sz="1200" dirty="0"/>
                        <a:t>Doc4</a:t>
                      </a:r>
                    </a:p>
                  </a:txBody>
                  <a:tcPr marL="68562" marR="68562" marT="34281" marB="34281"/>
                </a:tc>
                <a:tc>
                  <a:txBody>
                    <a:bodyPr/>
                    <a:lstStyle/>
                    <a:p>
                      <a:pPr algn="ctr"/>
                      <a:r>
                        <a:rPr lang="en-US" sz="1200" dirty="0"/>
                        <a:t>…</a:t>
                      </a:r>
                    </a:p>
                  </a:txBody>
                  <a:tcPr marL="68562" marR="68562" marT="34281" marB="34281"/>
                </a:tc>
                <a:extLst>
                  <a:ext uri="{0D108BD9-81ED-4DB2-BD59-A6C34878D82A}">
                    <a16:rowId xmlns:a16="http://schemas.microsoft.com/office/drawing/2014/main" val="10000"/>
                  </a:ext>
                </a:extLst>
              </a:tr>
              <a:tr h="417708">
                <a:tc>
                  <a:txBody>
                    <a:bodyPr/>
                    <a:lstStyle/>
                    <a:p>
                      <a:pPr algn="ctr"/>
                      <a:r>
                        <a:rPr lang="en-US" sz="1200" dirty="0"/>
                        <a:t>database</a:t>
                      </a:r>
                    </a:p>
                  </a:txBody>
                  <a:tcPr marL="68562" marR="68562" marT="34281" marB="34281"/>
                </a:tc>
                <a:tc>
                  <a:txBody>
                    <a:bodyPr/>
                    <a:lstStyle/>
                    <a:p>
                      <a:pPr algn="ctr"/>
                      <a:r>
                        <a:rPr lang="en-US" sz="1200" dirty="0"/>
                        <a:t>0</a:t>
                      </a:r>
                    </a:p>
                  </a:txBody>
                  <a:tcPr marL="68562" marR="68562" marT="34281" marB="34281"/>
                </a:tc>
                <a:tc>
                  <a:txBody>
                    <a:bodyPr/>
                    <a:lstStyle/>
                    <a:p>
                      <a:pPr algn="ctr"/>
                      <a:r>
                        <a:rPr lang="en-US" sz="1200" dirty="0"/>
                        <a:t>3.8</a:t>
                      </a:r>
                    </a:p>
                  </a:txBody>
                  <a:tcPr marL="68562" marR="68562" marT="34281" marB="34281"/>
                </a:tc>
                <a:tc>
                  <a:txBody>
                    <a:bodyPr/>
                    <a:lstStyle/>
                    <a:p>
                      <a:pPr algn="ctr"/>
                      <a:r>
                        <a:rPr lang="en-US" sz="1200" dirty="0"/>
                        <a:t>3.7</a:t>
                      </a:r>
                    </a:p>
                  </a:txBody>
                  <a:tcPr marL="68562" marR="68562" marT="34281" marB="34281"/>
                </a:tc>
                <a:tc>
                  <a:txBody>
                    <a:bodyPr/>
                    <a:lstStyle/>
                    <a:p>
                      <a:pPr algn="ctr"/>
                      <a:r>
                        <a:rPr lang="en-US" sz="1200" dirty="0"/>
                        <a:t>3.4</a:t>
                      </a:r>
                    </a:p>
                  </a:txBody>
                  <a:tcPr marL="68562" marR="68562" marT="34281" marB="34281"/>
                </a:tc>
                <a:tc>
                  <a:txBody>
                    <a:bodyPr/>
                    <a:lstStyle/>
                    <a:p>
                      <a:pPr algn="ctr"/>
                      <a:r>
                        <a:rPr lang="en-US" sz="1200" dirty="0"/>
                        <a:t>…</a:t>
                      </a:r>
                    </a:p>
                  </a:txBody>
                  <a:tcPr marL="68562" marR="68562" marT="34281" marB="34281"/>
                </a:tc>
                <a:extLst>
                  <a:ext uri="{0D108BD9-81ED-4DB2-BD59-A6C34878D82A}">
                    <a16:rowId xmlns:a16="http://schemas.microsoft.com/office/drawing/2014/main" val="10001"/>
                  </a:ext>
                </a:extLst>
              </a:tr>
              <a:tr h="417708">
                <a:tc>
                  <a:txBody>
                    <a:bodyPr/>
                    <a:lstStyle/>
                    <a:p>
                      <a:pPr algn="ctr"/>
                      <a:r>
                        <a:rPr lang="en-US" sz="1200" dirty="0" err="1"/>
                        <a:t>hana</a:t>
                      </a:r>
                      <a:endParaRPr lang="en-US" sz="1200" dirty="0"/>
                    </a:p>
                  </a:txBody>
                  <a:tcPr marL="68562" marR="68562" marT="34281" marB="34281"/>
                </a:tc>
                <a:tc>
                  <a:txBody>
                    <a:bodyPr/>
                    <a:lstStyle/>
                    <a:p>
                      <a:pPr algn="ctr"/>
                      <a:r>
                        <a:rPr lang="en-US" sz="1200" dirty="0"/>
                        <a:t>2.7</a:t>
                      </a:r>
                    </a:p>
                  </a:txBody>
                  <a:tcPr marL="68562" marR="68562" marT="34281" marB="34281"/>
                </a:tc>
                <a:tc>
                  <a:txBody>
                    <a:bodyPr/>
                    <a:lstStyle/>
                    <a:p>
                      <a:pPr algn="ctr"/>
                      <a:r>
                        <a:rPr lang="en-US" sz="1200" dirty="0"/>
                        <a:t>4.9</a:t>
                      </a:r>
                    </a:p>
                  </a:txBody>
                  <a:tcPr marL="68562" marR="68562" marT="34281" marB="34281"/>
                </a:tc>
                <a:tc>
                  <a:txBody>
                    <a:bodyPr/>
                    <a:lstStyle/>
                    <a:p>
                      <a:pPr algn="ctr"/>
                      <a:r>
                        <a:rPr lang="en-US" sz="1200" dirty="0"/>
                        <a:t>0</a:t>
                      </a:r>
                    </a:p>
                  </a:txBody>
                  <a:tcPr marL="68562" marR="68562" marT="34281" marB="34281"/>
                </a:tc>
                <a:tc>
                  <a:txBody>
                    <a:bodyPr/>
                    <a:lstStyle/>
                    <a:p>
                      <a:pPr algn="ctr"/>
                      <a:r>
                        <a:rPr lang="en-US" sz="1200" dirty="0"/>
                        <a:t>1.2</a:t>
                      </a:r>
                    </a:p>
                  </a:txBody>
                  <a:tcPr marL="68562" marR="68562" marT="34281" marB="34281"/>
                </a:tc>
                <a:tc>
                  <a:txBody>
                    <a:bodyPr/>
                    <a:lstStyle/>
                    <a:p>
                      <a:pPr algn="ctr"/>
                      <a:r>
                        <a:rPr lang="en-US" sz="1200" dirty="0"/>
                        <a:t>…</a:t>
                      </a:r>
                    </a:p>
                  </a:txBody>
                  <a:tcPr marL="68562" marR="68562" marT="34281" marB="34281"/>
                </a:tc>
                <a:extLst>
                  <a:ext uri="{0D108BD9-81ED-4DB2-BD59-A6C34878D82A}">
                    <a16:rowId xmlns:a16="http://schemas.microsoft.com/office/drawing/2014/main" val="10002"/>
                  </a:ext>
                </a:extLst>
              </a:tr>
              <a:tr h="417708">
                <a:tc>
                  <a:txBody>
                    <a:bodyPr/>
                    <a:lstStyle/>
                    <a:p>
                      <a:pPr algn="ctr"/>
                      <a:r>
                        <a:rPr lang="en-US" sz="1200" dirty="0"/>
                        <a:t>oracle</a:t>
                      </a:r>
                    </a:p>
                  </a:txBody>
                  <a:tcPr marL="68562" marR="68562" marT="34281" marB="34281"/>
                </a:tc>
                <a:tc>
                  <a:txBody>
                    <a:bodyPr/>
                    <a:lstStyle/>
                    <a:p>
                      <a:pPr algn="ctr"/>
                      <a:r>
                        <a:rPr lang="en-US" sz="1200" dirty="0"/>
                        <a:t>0</a:t>
                      </a:r>
                    </a:p>
                  </a:txBody>
                  <a:tcPr marL="68562" marR="68562" marT="34281" marB="34281"/>
                </a:tc>
                <a:tc>
                  <a:txBody>
                    <a:bodyPr/>
                    <a:lstStyle/>
                    <a:p>
                      <a:pPr algn="ctr"/>
                      <a:r>
                        <a:rPr lang="en-US" sz="1200" dirty="0"/>
                        <a:t>0</a:t>
                      </a:r>
                    </a:p>
                  </a:txBody>
                  <a:tcPr marL="68562" marR="68562" marT="34281" marB="34281"/>
                </a:tc>
                <a:tc>
                  <a:txBody>
                    <a:bodyPr/>
                    <a:lstStyle/>
                    <a:p>
                      <a:pPr algn="ctr"/>
                      <a:r>
                        <a:rPr lang="en-US" sz="1200" dirty="0"/>
                        <a:t>4.6</a:t>
                      </a:r>
                    </a:p>
                  </a:txBody>
                  <a:tcPr marL="68562" marR="68562" marT="34281" marB="34281"/>
                </a:tc>
                <a:tc>
                  <a:txBody>
                    <a:bodyPr/>
                    <a:lstStyle/>
                    <a:p>
                      <a:pPr algn="ctr"/>
                      <a:r>
                        <a:rPr lang="en-US" sz="1200" dirty="0"/>
                        <a:t>4.9</a:t>
                      </a:r>
                    </a:p>
                  </a:txBody>
                  <a:tcPr marL="68562" marR="68562" marT="34281" marB="34281"/>
                </a:tc>
                <a:tc>
                  <a:txBody>
                    <a:bodyPr/>
                    <a:lstStyle/>
                    <a:p>
                      <a:pPr algn="ctr"/>
                      <a:r>
                        <a:rPr lang="en-US" sz="1200" dirty="0"/>
                        <a:t>…</a:t>
                      </a:r>
                    </a:p>
                  </a:txBody>
                  <a:tcPr marL="68562" marR="68562" marT="34281" marB="34281"/>
                </a:tc>
                <a:extLst>
                  <a:ext uri="{0D108BD9-81ED-4DB2-BD59-A6C34878D82A}">
                    <a16:rowId xmlns:a16="http://schemas.microsoft.com/office/drawing/2014/main" val="10003"/>
                  </a:ext>
                </a:extLst>
              </a:tr>
              <a:tr h="417708">
                <a:tc>
                  <a:txBody>
                    <a:bodyPr/>
                    <a:lstStyle/>
                    <a:p>
                      <a:pPr algn="ctr"/>
                      <a:r>
                        <a:rPr lang="en-US" sz="1200" dirty="0"/>
                        <a:t>sap</a:t>
                      </a:r>
                    </a:p>
                  </a:txBody>
                  <a:tcPr marL="68562" marR="68562" marT="34281" marB="34281"/>
                </a:tc>
                <a:tc>
                  <a:txBody>
                    <a:bodyPr/>
                    <a:lstStyle/>
                    <a:p>
                      <a:pPr algn="ctr"/>
                      <a:r>
                        <a:rPr lang="en-US" sz="1200" dirty="0"/>
                        <a:t>3.8</a:t>
                      </a:r>
                    </a:p>
                  </a:txBody>
                  <a:tcPr marL="68562" marR="68562" marT="34281" marB="34281"/>
                </a:tc>
                <a:tc>
                  <a:txBody>
                    <a:bodyPr/>
                    <a:lstStyle/>
                    <a:p>
                      <a:pPr algn="ctr"/>
                      <a:r>
                        <a:rPr lang="en-US" sz="1200" dirty="0"/>
                        <a:t>1.2</a:t>
                      </a:r>
                    </a:p>
                  </a:txBody>
                  <a:tcPr marL="68562" marR="68562" marT="34281" marB="34281"/>
                </a:tc>
                <a:tc>
                  <a:txBody>
                    <a:bodyPr/>
                    <a:lstStyle/>
                    <a:p>
                      <a:pPr algn="ctr"/>
                      <a:r>
                        <a:rPr lang="en-US" sz="1200" dirty="0"/>
                        <a:t>0</a:t>
                      </a:r>
                    </a:p>
                  </a:txBody>
                  <a:tcPr marL="68562" marR="68562" marT="34281" marB="34281"/>
                </a:tc>
                <a:tc>
                  <a:txBody>
                    <a:bodyPr/>
                    <a:lstStyle/>
                    <a:p>
                      <a:pPr algn="ctr"/>
                      <a:r>
                        <a:rPr lang="en-US" sz="1200" dirty="0"/>
                        <a:t>1.1</a:t>
                      </a:r>
                    </a:p>
                  </a:txBody>
                  <a:tcPr marL="68562" marR="68562" marT="34281" marB="34281"/>
                </a:tc>
                <a:tc>
                  <a:txBody>
                    <a:bodyPr/>
                    <a:lstStyle/>
                    <a:p>
                      <a:pPr algn="ctr"/>
                      <a:r>
                        <a:rPr lang="en-US" sz="1200" dirty="0"/>
                        <a:t>…</a:t>
                      </a:r>
                    </a:p>
                  </a:txBody>
                  <a:tcPr marL="68562" marR="68562" marT="34281" marB="34281"/>
                </a:tc>
                <a:extLst>
                  <a:ext uri="{0D108BD9-81ED-4DB2-BD59-A6C34878D82A}">
                    <a16:rowId xmlns:a16="http://schemas.microsoft.com/office/drawing/2014/main" val="10004"/>
                  </a:ext>
                </a:extLst>
              </a:tr>
              <a:tr h="417708">
                <a:tc>
                  <a:txBody>
                    <a:bodyPr/>
                    <a:lstStyle/>
                    <a:p>
                      <a:pPr algn="ctr"/>
                      <a:r>
                        <a:rPr lang="en-US" sz="1200" dirty="0"/>
                        <a:t>:</a:t>
                      </a:r>
                    </a:p>
                  </a:txBody>
                  <a:tcPr marL="68562" marR="68562" marT="34281" marB="34281"/>
                </a:tc>
                <a:tc>
                  <a:txBody>
                    <a:bodyPr/>
                    <a:lstStyle/>
                    <a:p>
                      <a:pPr algn="ctr"/>
                      <a:r>
                        <a:rPr lang="en-US" sz="1200" dirty="0"/>
                        <a:t>:</a:t>
                      </a:r>
                    </a:p>
                  </a:txBody>
                  <a:tcPr marL="68562" marR="68562" marT="34281" marB="34281"/>
                </a:tc>
                <a:tc>
                  <a:txBody>
                    <a:bodyPr/>
                    <a:lstStyle/>
                    <a:p>
                      <a:pPr algn="ctr"/>
                      <a:r>
                        <a:rPr lang="en-US" sz="1200" dirty="0"/>
                        <a:t>:</a:t>
                      </a:r>
                    </a:p>
                  </a:txBody>
                  <a:tcPr marL="68562" marR="68562" marT="34281" marB="34281"/>
                </a:tc>
                <a:tc>
                  <a:txBody>
                    <a:bodyPr/>
                    <a:lstStyle/>
                    <a:p>
                      <a:pPr algn="ctr"/>
                      <a:r>
                        <a:rPr lang="en-US" sz="1200" dirty="0"/>
                        <a:t>:</a:t>
                      </a:r>
                    </a:p>
                  </a:txBody>
                  <a:tcPr marL="68562" marR="68562" marT="34281" marB="34281"/>
                </a:tc>
                <a:tc>
                  <a:txBody>
                    <a:bodyPr/>
                    <a:lstStyle/>
                    <a:p>
                      <a:pPr algn="ctr"/>
                      <a:r>
                        <a:rPr lang="en-US" sz="1200" dirty="0"/>
                        <a:t>:</a:t>
                      </a:r>
                    </a:p>
                  </a:txBody>
                  <a:tcPr marL="68562" marR="68562" marT="34281" marB="34281"/>
                </a:tc>
                <a:tc>
                  <a:txBody>
                    <a:bodyPr/>
                    <a:lstStyle/>
                    <a:p>
                      <a:pPr algn="ctr"/>
                      <a:r>
                        <a:rPr lang="en-US" sz="1200" dirty="0"/>
                        <a:t>…</a:t>
                      </a:r>
                    </a:p>
                  </a:txBody>
                  <a:tcPr marL="68562" marR="68562" marT="34281" marB="34281"/>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zh-CN" altLang="en-US" dirty="0">
                <a:latin typeface="Microsoft YaHei" charset="-122"/>
                <a:ea typeface="Microsoft YaHei" charset="-122"/>
                <a:cs typeface="Microsoft YaHei" charset="-122"/>
              </a:rPr>
              <a:t>计算文档的相似性</a:t>
            </a:r>
            <a:endParaRPr lang="en-US" dirty="0">
              <a:latin typeface="Microsoft YaHei" charset="-122"/>
              <a:ea typeface="Microsoft YaHei" charset="-122"/>
              <a:cs typeface="Microsoft YaHei" charset="-122"/>
            </a:endParaRPr>
          </a:p>
        </p:txBody>
      </p:sp>
      <p:sp>
        <p:nvSpPr>
          <p:cNvPr id="16" name="TextBox 15"/>
          <p:cNvSpPr txBox="1"/>
          <p:nvPr/>
        </p:nvSpPr>
        <p:spPr>
          <a:xfrm>
            <a:off x="5210724" y="4653105"/>
            <a:ext cx="3001498" cy="276999"/>
          </a:xfrm>
          <a:prstGeom prst="rect">
            <a:avLst/>
          </a:prstGeom>
          <a:noFill/>
        </p:spPr>
        <p:txBody>
          <a:bodyPr wrap="square" lIns="0" tIns="0" rIns="0" bIns="0" rtlCol="0">
            <a:spAutoFit/>
          </a:bodyPr>
          <a:lstStyle/>
          <a:p>
            <a:pPr algn="r" fontAlgn="base">
              <a:spcBef>
                <a:spcPts val="450"/>
              </a:spcBef>
              <a:spcAft>
                <a:spcPct val="0"/>
              </a:spcAft>
              <a:buClr>
                <a:srgbClr val="F0AB00"/>
              </a:buClr>
              <a:buSzPct val="80000"/>
            </a:pPr>
            <a:r>
              <a:rPr lang="en-US" sz="1800" i="1" kern="0" dirty="0">
                <a:solidFill>
                  <a:srgbClr val="003283"/>
                </a:solidFill>
                <a:latin typeface="Microsoft YaHei" charset="-122"/>
                <a:ea typeface="Microsoft YaHei" charset="-122"/>
                <a:cs typeface="Microsoft YaHei" charset="-122"/>
              </a:rPr>
              <a:t>“Vector space model”</a:t>
            </a:r>
          </a:p>
        </p:txBody>
      </p:sp>
      <p:sp>
        <p:nvSpPr>
          <p:cNvPr id="17" name="TextBox 16"/>
          <p:cNvSpPr txBox="1"/>
          <p:nvPr/>
        </p:nvSpPr>
        <p:spPr>
          <a:xfrm>
            <a:off x="5210724" y="5110312"/>
            <a:ext cx="3001498" cy="276999"/>
          </a:xfrm>
          <a:prstGeom prst="rect">
            <a:avLst/>
          </a:prstGeom>
          <a:noFill/>
        </p:spPr>
        <p:txBody>
          <a:bodyPr wrap="square" lIns="0" tIns="0" rIns="0" bIns="0" rtlCol="0">
            <a:spAutoFit/>
          </a:bodyPr>
          <a:lstStyle/>
          <a:p>
            <a:pPr algn="r" fontAlgn="base">
              <a:spcBef>
                <a:spcPts val="450"/>
              </a:spcBef>
              <a:spcAft>
                <a:spcPct val="0"/>
              </a:spcAft>
              <a:buClr>
                <a:srgbClr val="F0AB00"/>
              </a:buClr>
              <a:buSzPct val="80000"/>
            </a:pPr>
            <a:r>
              <a:rPr lang="en-US" sz="1800" i="1" kern="0" dirty="0">
                <a:solidFill>
                  <a:srgbClr val="00B050"/>
                </a:solidFill>
                <a:latin typeface="Microsoft YaHei" charset="-122"/>
                <a:ea typeface="Microsoft YaHei" charset="-122"/>
                <a:cs typeface="Microsoft YaHei" charset="-122"/>
              </a:rPr>
              <a:t>“Cosine similarity”</a:t>
            </a:r>
          </a:p>
        </p:txBody>
      </p:sp>
      <p:grpSp>
        <p:nvGrpSpPr>
          <p:cNvPr id="36" name="Group 35"/>
          <p:cNvGrpSpPr/>
          <p:nvPr/>
        </p:nvGrpSpPr>
        <p:grpSpPr>
          <a:xfrm>
            <a:off x="1796045" y="2419017"/>
            <a:ext cx="2228039" cy="3160854"/>
            <a:chOff x="2395350" y="2082799"/>
            <a:chExt cx="2971492" cy="4215570"/>
          </a:xfrm>
        </p:grpSpPr>
        <p:sp>
          <p:nvSpPr>
            <p:cNvPr id="3" name="Rectangle 2"/>
            <p:cNvSpPr/>
            <p:nvPr/>
          </p:nvSpPr>
          <p:spPr bwMode="gray">
            <a:xfrm>
              <a:off x="2395350" y="2082800"/>
              <a:ext cx="1188720" cy="2736626"/>
            </a:xfrm>
            <a:prstGeom prst="rect">
              <a:avLst/>
            </a:prstGeom>
            <a:noFill/>
            <a:ln w="47625" algn="ctr">
              <a:solidFill>
                <a:srgbClr val="003283"/>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latin typeface="Microsoft YaHei" charset="-122"/>
                <a:ea typeface="Microsoft YaHei" charset="-122"/>
                <a:cs typeface="Microsoft YaHei" charset="-122"/>
              </a:endParaRPr>
            </a:p>
          </p:txBody>
        </p:sp>
        <p:sp>
          <p:nvSpPr>
            <p:cNvPr id="5" name="Rectangle 4"/>
            <p:cNvSpPr/>
            <p:nvPr/>
          </p:nvSpPr>
          <p:spPr bwMode="gray">
            <a:xfrm>
              <a:off x="4178122" y="2082799"/>
              <a:ext cx="1188720" cy="2749237"/>
            </a:xfrm>
            <a:prstGeom prst="rect">
              <a:avLst/>
            </a:prstGeom>
            <a:noFill/>
            <a:ln w="47625" algn="ctr">
              <a:solidFill>
                <a:srgbClr val="003283"/>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latin typeface="Microsoft YaHei" charset="-122"/>
                <a:ea typeface="Microsoft YaHei" charset="-122"/>
                <a:cs typeface="Microsoft YaHei" charset="-122"/>
              </a:endParaRPr>
            </a:p>
          </p:txBody>
        </p:sp>
        <p:sp>
          <p:nvSpPr>
            <p:cNvPr id="10" name="TextBox 9"/>
            <p:cNvSpPr txBox="1"/>
            <p:nvPr/>
          </p:nvSpPr>
          <p:spPr>
            <a:xfrm>
              <a:off x="2900360" y="5487010"/>
              <a:ext cx="2174241" cy="277071"/>
            </a:xfrm>
            <a:prstGeom prst="rect">
              <a:avLst/>
            </a:prstGeom>
            <a:noFill/>
          </p:spPr>
          <p:txBody>
            <a:bodyPr wrap="square" lIns="0" tIns="0" rIns="0" bIns="0" rtlCol="0">
              <a:spAutoFit/>
            </a:bodyPr>
            <a:lstStyle/>
            <a:p>
              <a:pPr algn="ctr" fontAlgn="base">
                <a:spcBef>
                  <a:spcPts val="450"/>
                </a:spcBef>
                <a:spcAft>
                  <a:spcPct val="0"/>
                </a:spcAft>
                <a:buClr>
                  <a:srgbClr val="F0AB00"/>
                </a:buClr>
                <a:buSzPct val="80000"/>
              </a:pPr>
              <a:r>
                <a:rPr lang="en-US" sz="1350" kern="0" dirty="0">
                  <a:solidFill>
                    <a:srgbClr val="00B050"/>
                  </a:solidFill>
                  <a:latin typeface="Microsoft YaHei" charset="-122"/>
                  <a:ea typeface="Microsoft YaHei" charset="-122"/>
                  <a:cs typeface="Microsoft YaHei" charset="-122"/>
                </a:rPr>
                <a:t>similarity function</a:t>
              </a:r>
            </a:p>
          </p:txBody>
        </p:sp>
        <p:sp>
          <p:nvSpPr>
            <p:cNvPr id="14" name="TextBox 13"/>
            <p:cNvSpPr txBox="1"/>
            <p:nvPr/>
          </p:nvSpPr>
          <p:spPr>
            <a:xfrm>
              <a:off x="3602596" y="6021298"/>
              <a:ext cx="772160" cy="277071"/>
            </a:xfrm>
            <a:prstGeom prst="rect">
              <a:avLst/>
            </a:prstGeom>
            <a:noFill/>
          </p:spPr>
          <p:txBody>
            <a:bodyPr wrap="square" lIns="0" tIns="0" rIns="0" bIns="0" rtlCol="0">
              <a:spAutoFit/>
            </a:bodyPr>
            <a:lstStyle/>
            <a:p>
              <a:pPr algn="ctr" fontAlgn="base">
                <a:spcBef>
                  <a:spcPts val="450"/>
                </a:spcBef>
                <a:spcAft>
                  <a:spcPct val="0"/>
                </a:spcAft>
                <a:buClr>
                  <a:srgbClr val="F0AB00"/>
                </a:buClr>
                <a:buSzPct val="80000"/>
              </a:pPr>
              <a:r>
                <a:rPr lang="en-US" sz="1350" kern="0" dirty="0">
                  <a:solidFill>
                    <a:srgbClr val="00B050"/>
                  </a:solidFill>
                  <a:latin typeface="Microsoft YaHei" charset="-122"/>
                  <a:ea typeface="Microsoft YaHei" charset="-122"/>
                  <a:cs typeface="Microsoft YaHei" charset="-122"/>
                </a:rPr>
                <a:t>0.6</a:t>
              </a:r>
            </a:p>
          </p:txBody>
        </p:sp>
        <p:cxnSp>
          <p:nvCxnSpPr>
            <p:cNvPr id="25" name="Elbow Connector 24"/>
            <p:cNvCxnSpPr>
              <a:stCxn id="3" idx="2"/>
              <a:endCxn id="10" idx="0"/>
            </p:cNvCxnSpPr>
            <p:nvPr/>
          </p:nvCxnSpPr>
          <p:spPr>
            <a:xfrm rot="16200000" flipH="1">
              <a:off x="3154804" y="4654332"/>
              <a:ext cx="667583" cy="99777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5" idx="2"/>
              <a:endCxn id="10" idx="0"/>
            </p:cNvCxnSpPr>
            <p:nvPr/>
          </p:nvCxnSpPr>
          <p:spPr>
            <a:xfrm rot="5400000">
              <a:off x="4052495" y="4767022"/>
              <a:ext cx="654973" cy="785002"/>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0" idx="2"/>
              <a:endCxn id="14" idx="0"/>
            </p:cNvCxnSpPr>
            <p:nvPr/>
          </p:nvCxnSpPr>
          <p:spPr>
            <a:xfrm>
              <a:off x="3987480" y="5764081"/>
              <a:ext cx="1196" cy="257218"/>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842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259410" y="1991205"/>
          <a:ext cx="7960428" cy="2506248"/>
        </p:xfrm>
        <a:graphic>
          <a:graphicData uri="http://schemas.openxmlformats.org/drawingml/2006/table">
            <a:tbl>
              <a:tblPr firstRow="1" firstCol="1">
                <a:tableStyleId>{5C22544A-7EE6-4342-B048-85BDC9FD1C3A}</a:tableStyleId>
              </a:tblPr>
              <a:tblGrid>
                <a:gridCol w="1326738">
                  <a:extLst>
                    <a:ext uri="{9D8B030D-6E8A-4147-A177-3AD203B41FA5}">
                      <a16:colId xmlns:a16="http://schemas.microsoft.com/office/drawing/2014/main" val="20000"/>
                    </a:ext>
                  </a:extLst>
                </a:gridCol>
                <a:gridCol w="1326738">
                  <a:extLst>
                    <a:ext uri="{9D8B030D-6E8A-4147-A177-3AD203B41FA5}">
                      <a16:colId xmlns:a16="http://schemas.microsoft.com/office/drawing/2014/main" val="20001"/>
                    </a:ext>
                  </a:extLst>
                </a:gridCol>
                <a:gridCol w="1326738">
                  <a:extLst>
                    <a:ext uri="{9D8B030D-6E8A-4147-A177-3AD203B41FA5}">
                      <a16:colId xmlns:a16="http://schemas.microsoft.com/office/drawing/2014/main" val="20002"/>
                    </a:ext>
                  </a:extLst>
                </a:gridCol>
                <a:gridCol w="1326738">
                  <a:extLst>
                    <a:ext uri="{9D8B030D-6E8A-4147-A177-3AD203B41FA5}">
                      <a16:colId xmlns:a16="http://schemas.microsoft.com/office/drawing/2014/main" val="20003"/>
                    </a:ext>
                  </a:extLst>
                </a:gridCol>
                <a:gridCol w="1326738">
                  <a:extLst>
                    <a:ext uri="{9D8B030D-6E8A-4147-A177-3AD203B41FA5}">
                      <a16:colId xmlns:a16="http://schemas.microsoft.com/office/drawing/2014/main" val="20004"/>
                    </a:ext>
                  </a:extLst>
                </a:gridCol>
                <a:gridCol w="1326738">
                  <a:extLst>
                    <a:ext uri="{9D8B030D-6E8A-4147-A177-3AD203B41FA5}">
                      <a16:colId xmlns:a16="http://schemas.microsoft.com/office/drawing/2014/main" val="20005"/>
                    </a:ext>
                  </a:extLst>
                </a:gridCol>
              </a:tblGrid>
              <a:tr h="417708">
                <a:tc>
                  <a:txBody>
                    <a:bodyPr/>
                    <a:lstStyle/>
                    <a:p>
                      <a:pPr algn="ctr"/>
                      <a:endParaRPr lang="en-US" sz="1200" dirty="0"/>
                    </a:p>
                  </a:txBody>
                  <a:tcPr marL="68562" marR="68562" marT="34281" marB="34281"/>
                </a:tc>
                <a:tc>
                  <a:txBody>
                    <a:bodyPr/>
                    <a:lstStyle/>
                    <a:p>
                      <a:pPr algn="ctr"/>
                      <a:r>
                        <a:rPr lang="en-US" sz="1200" dirty="0"/>
                        <a:t>Doc1</a:t>
                      </a:r>
                    </a:p>
                  </a:txBody>
                  <a:tcPr marL="68562" marR="68562" marT="34281" marB="34281"/>
                </a:tc>
                <a:tc>
                  <a:txBody>
                    <a:bodyPr/>
                    <a:lstStyle/>
                    <a:p>
                      <a:pPr algn="ctr"/>
                      <a:r>
                        <a:rPr lang="en-US" sz="1200" dirty="0"/>
                        <a:t>Doc2</a:t>
                      </a:r>
                    </a:p>
                  </a:txBody>
                  <a:tcPr marL="68562" marR="68562" marT="34281" marB="34281"/>
                </a:tc>
                <a:tc>
                  <a:txBody>
                    <a:bodyPr/>
                    <a:lstStyle/>
                    <a:p>
                      <a:pPr algn="ctr"/>
                      <a:r>
                        <a:rPr lang="en-US" sz="1200" dirty="0"/>
                        <a:t>Doc3</a:t>
                      </a:r>
                    </a:p>
                  </a:txBody>
                  <a:tcPr marL="68562" marR="68562" marT="34281" marB="34281"/>
                </a:tc>
                <a:tc>
                  <a:txBody>
                    <a:bodyPr/>
                    <a:lstStyle/>
                    <a:p>
                      <a:pPr algn="ctr"/>
                      <a:r>
                        <a:rPr lang="en-US" sz="1200" dirty="0"/>
                        <a:t>Doc4</a:t>
                      </a:r>
                    </a:p>
                  </a:txBody>
                  <a:tcPr marL="68562" marR="68562" marT="34281" marB="34281"/>
                </a:tc>
                <a:tc>
                  <a:txBody>
                    <a:bodyPr/>
                    <a:lstStyle/>
                    <a:p>
                      <a:pPr algn="ctr"/>
                      <a:r>
                        <a:rPr lang="en-US" sz="1200" dirty="0"/>
                        <a:t>…</a:t>
                      </a:r>
                    </a:p>
                  </a:txBody>
                  <a:tcPr marL="68562" marR="68562" marT="34281" marB="34281"/>
                </a:tc>
                <a:extLst>
                  <a:ext uri="{0D108BD9-81ED-4DB2-BD59-A6C34878D82A}">
                    <a16:rowId xmlns:a16="http://schemas.microsoft.com/office/drawing/2014/main" val="10000"/>
                  </a:ext>
                </a:extLst>
              </a:tr>
              <a:tr h="417708">
                <a:tc>
                  <a:txBody>
                    <a:bodyPr/>
                    <a:lstStyle/>
                    <a:p>
                      <a:pPr algn="ctr"/>
                      <a:r>
                        <a:rPr lang="en-US" sz="1200" dirty="0"/>
                        <a:t>database</a:t>
                      </a:r>
                    </a:p>
                  </a:txBody>
                  <a:tcPr marL="68562" marR="68562" marT="34281" marB="34281"/>
                </a:tc>
                <a:tc>
                  <a:txBody>
                    <a:bodyPr/>
                    <a:lstStyle/>
                    <a:p>
                      <a:pPr algn="ctr"/>
                      <a:r>
                        <a:rPr lang="en-US" sz="1200" dirty="0"/>
                        <a:t>0</a:t>
                      </a:r>
                    </a:p>
                  </a:txBody>
                  <a:tcPr marL="68562" marR="68562" marT="34281" marB="34281"/>
                </a:tc>
                <a:tc>
                  <a:txBody>
                    <a:bodyPr/>
                    <a:lstStyle/>
                    <a:p>
                      <a:pPr algn="ctr"/>
                      <a:r>
                        <a:rPr lang="en-US" altLang="zh-CN" sz="1200" dirty="0"/>
                        <a:t>4</a:t>
                      </a:r>
                      <a:endParaRPr lang="en-US" sz="1200" dirty="0"/>
                    </a:p>
                  </a:txBody>
                  <a:tcPr marL="68562" marR="68562" marT="34281" marB="34281"/>
                </a:tc>
                <a:tc>
                  <a:txBody>
                    <a:bodyPr/>
                    <a:lstStyle/>
                    <a:p>
                      <a:pPr algn="ctr"/>
                      <a:r>
                        <a:rPr lang="en-US" altLang="zh-CN" sz="1200" dirty="0"/>
                        <a:t>4</a:t>
                      </a:r>
                      <a:endParaRPr lang="en-US" sz="1200" dirty="0"/>
                    </a:p>
                  </a:txBody>
                  <a:tcPr marL="68562" marR="68562" marT="34281" marB="34281"/>
                </a:tc>
                <a:tc>
                  <a:txBody>
                    <a:bodyPr/>
                    <a:lstStyle/>
                    <a:p>
                      <a:pPr algn="ctr"/>
                      <a:r>
                        <a:rPr lang="en-US" altLang="zh-CN" sz="1200" dirty="0"/>
                        <a:t>3</a:t>
                      </a:r>
                      <a:endParaRPr lang="en-US" sz="1200" dirty="0"/>
                    </a:p>
                  </a:txBody>
                  <a:tcPr marL="68562" marR="68562" marT="34281" marB="34281"/>
                </a:tc>
                <a:tc>
                  <a:txBody>
                    <a:bodyPr/>
                    <a:lstStyle/>
                    <a:p>
                      <a:pPr algn="ctr"/>
                      <a:r>
                        <a:rPr lang="en-US" sz="1200" dirty="0"/>
                        <a:t>…</a:t>
                      </a:r>
                    </a:p>
                  </a:txBody>
                  <a:tcPr marL="68562" marR="68562" marT="34281" marB="34281"/>
                </a:tc>
                <a:extLst>
                  <a:ext uri="{0D108BD9-81ED-4DB2-BD59-A6C34878D82A}">
                    <a16:rowId xmlns:a16="http://schemas.microsoft.com/office/drawing/2014/main" val="10001"/>
                  </a:ext>
                </a:extLst>
              </a:tr>
              <a:tr h="417708">
                <a:tc>
                  <a:txBody>
                    <a:bodyPr/>
                    <a:lstStyle/>
                    <a:p>
                      <a:pPr algn="ctr"/>
                      <a:r>
                        <a:rPr lang="en-US" sz="1200" dirty="0" err="1"/>
                        <a:t>hana</a:t>
                      </a:r>
                      <a:endParaRPr lang="en-US" sz="1200" dirty="0"/>
                    </a:p>
                  </a:txBody>
                  <a:tcPr marL="68562" marR="68562" marT="34281" marB="34281"/>
                </a:tc>
                <a:tc>
                  <a:txBody>
                    <a:bodyPr/>
                    <a:lstStyle/>
                    <a:p>
                      <a:pPr algn="ctr"/>
                      <a:r>
                        <a:rPr lang="en-US" altLang="zh-CN" sz="1200" dirty="0"/>
                        <a:t>3</a:t>
                      </a:r>
                      <a:endParaRPr lang="en-US" sz="1200" dirty="0"/>
                    </a:p>
                  </a:txBody>
                  <a:tcPr marL="68562" marR="68562" marT="34281" marB="34281"/>
                </a:tc>
                <a:tc>
                  <a:txBody>
                    <a:bodyPr/>
                    <a:lstStyle/>
                    <a:p>
                      <a:pPr algn="ctr"/>
                      <a:r>
                        <a:rPr lang="en-US" altLang="zh-CN" sz="1200" dirty="0"/>
                        <a:t>5</a:t>
                      </a:r>
                      <a:endParaRPr lang="en-US" sz="1200" dirty="0"/>
                    </a:p>
                  </a:txBody>
                  <a:tcPr marL="68562" marR="68562" marT="34281" marB="34281"/>
                </a:tc>
                <a:tc>
                  <a:txBody>
                    <a:bodyPr/>
                    <a:lstStyle/>
                    <a:p>
                      <a:pPr algn="ctr"/>
                      <a:r>
                        <a:rPr lang="en-US" sz="1200" dirty="0"/>
                        <a:t>0</a:t>
                      </a:r>
                    </a:p>
                  </a:txBody>
                  <a:tcPr marL="68562" marR="68562" marT="34281" marB="34281"/>
                </a:tc>
                <a:tc>
                  <a:txBody>
                    <a:bodyPr/>
                    <a:lstStyle/>
                    <a:p>
                      <a:pPr algn="ctr"/>
                      <a:r>
                        <a:rPr lang="en-US" sz="1200" dirty="0"/>
                        <a:t>1</a:t>
                      </a:r>
                    </a:p>
                  </a:txBody>
                  <a:tcPr marL="68562" marR="68562" marT="34281" marB="34281"/>
                </a:tc>
                <a:tc>
                  <a:txBody>
                    <a:bodyPr/>
                    <a:lstStyle/>
                    <a:p>
                      <a:pPr algn="ctr"/>
                      <a:r>
                        <a:rPr lang="en-US" sz="1200" dirty="0"/>
                        <a:t>…</a:t>
                      </a:r>
                    </a:p>
                  </a:txBody>
                  <a:tcPr marL="68562" marR="68562" marT="34281" marB="34281"/>
                </a:tc>
                <a:extLst>
                  <a:ext uri="{0D108BD9-81ED-4DB2-BD59-A6C34878D82A}">
                    <a16:rowId xmlns:a16="http://schemas.microsoft.com/office/drawing/2014/main" val="10002"/>
                  </a:ext>
                </a:extLst>
              </a:tr>
              <a:tr h="417708">
                <a:tc>
                  <a:txBody>
                    <a:bodyPr/>
                    <a:lstStyle/>
                    <a:p>
                      <a:pPr algn="ctr"/>
                      <a:r>
                        <a:rPr lang="en-US" sz="1200" dirty="0"/>
                        <a:t>oracle</a:t>
                      </a:r>
                    </a:p>
                  </a:txBody>
                  <a:tcPr marL="68562" marR="68562" marT="34281" marB="34281"/>
                </a:tc>
                <a:tc>
                  <a:txBody>
                    <a:bodyPr/>
                    <a:lstStyle/>
                    <a:p>
                      <a:pPr algn="ctr"/>
                      <a:r>
                        <a:rPr lang="en-US" sz="1200" dirty="0"/>
                        <a:t>0</a:t>
                      </a:r>
                    </a:p>
                  </a:txBody>
                  <a:tcPr marL="68562" marR="68562" marT="34281" marB="34281"/>
                </a:tc>
                <a:tc>
                  <a:txBody>
                    <a:bodyPr/>
                    <a:lstStyle/>
                    <a:p>
                      <a:pPr algn="ctr"/>
                      <a:r>
                        <a:rPr lang="en-US" sz="1200" dirty="0"/>
                        <a:t>0</a:t>
                      </a:r>
                    </a:p>
                  </a:txBody>
                  <a:tcPr marL="68562" marR="68562" marT="34281" marB="34281"/>
                </a:tc>
                <a:tc>
                  <a:txBody>
                    <a:bodyPr/>
                    <a:lstStyle/>
                    <a:p>
                      <a:pPr algn="ctr"/>
                      <a:r>
                        <a:rPr lang="en-US" altLang="zh-CN" sz="1200" dirty="0"/>
                        <a:t>5</a:t>
                      </a:r>
                      <a:endParaRPr lang="en-US" sz="1200" dirty="0"/>
                    </a:p>
                  </a:txBody>
                  <a:tcPr marL="68562" marR="68562" marT="34281" marB="34281"/>
                </a:tc>
                <a:tc>
                  <a:txBody>
                    <a:bodyPr/>
                    <a:lstStyle/>
                    <a:p>
                      <a:pPr algn="ctr"/>
                      <a:r>
                        <a:rPr lang="en-US" altLang="zh-CN" sz="1200" dirty="0"/>
                        <a:t>5</a:t>
                      </a:r>
                      <a:endParaRPr lang="en-US" sz="1200" dirty="0"/>
                    </a:p>
                  </a:txBody>
                  <a:tcPr marL="68562" marR="68562" marT="34281" marB="34281"/>
                </a:tc>
                <a:tc>
                  <a:txBody>
                    <a:bodyPr/>
                    <a:lstStyle/>
                    <a:p>
                      <a:pPr algn="ctr"/>
                      <a:r>
                        <a:rPr lang="en-US" sz="1200" dirty="0"/>
                        <a:t>…</a:t>
                      </a:r>
                    </a:p>
                  </a:txBody>
                  <a:tcPr marL="68562" marR="68562" marT="34281" marB="34281"/>
                </a:tc>
                <a:extLst>
                  <a:ext uri="{0D108BD9-81ED-4DB2-BD59-A6C34878D82A}">
                    <a16:rowId xmlns:a16="http://schemas.microsoft.com/office/drawing/2014/main" val="10003"/>
                  </a:ext>
                </a:extLst>
              </a:tr>
              <a:tr h="417708">
                <a:tc>
                  <a:txBody>
                    <a:bodyPr/>
                    <a:lstStyle/>
                    <a:p>
                      <a:pPr algn="ctr"/>
                      <a:r>
                        <a:rPr lang="en-US" sz="1200" dirty="0"/>
                        <a:t>sap</a:t>
                      </a:r>
                    </a:p>
                  </a:txBody>
                  <a:tcPr marL="68562" marR="68562" marT="34281" marB="34281"/>
                </a:tc>
                <a:tc>
                  <a:txBody>
                    <a:bodyPr/>
                    <a:lstStyle/>
                    <a:p>
                      <a:pPr algn="ctr"/>
                      <a:r>
                        <a:rPr lang="en-US" altLang="zh-CN" sz="1200" dirty="0"/>
                        <a:t>4</a:t>
                      </a:r>
                      <a:endParaRPr lang="en-US" sz="1200" dirty="0"/>
                    </a:p>
                  </a:txBody>
                  <a:tcPr marL="68562" marR="68562" marT="34281" marB="34281"/>
                </a:tc>
                <a:tc>
                  <a:txBody>
                    <a:bodyPr/>
                    <a:lstStyle/>
                    <a:p>
                      <a:pPr algn="ctr"/>
                      <a:r>
                        <a:rPr lang="en-US" sz="1200" dirty="0"/>
                        <a:t>1</a:t>
                      </a:r>
                    </a:p>
                  </a:txBody>
                  <a:tcPr marL="68562" marR="68562" marT="34281" marB="34281"/>
                </a:tc>
                <a:tc>
                  <a:txBody>
                    <a:bodyPr/>
                    <a:lstStyle/>
                    <a:p>
                      <a:pPr algn="ctr"/>
                      <a:r>
                        <a:rPr lang="en-US" sz="1200" dirty="0"/>
                        <a:t>0</a:t>
                      </a:r>
                    </a:p>
                  </a:txBody>
                  <a:tcPr marL="68562" marR="68562" marT="34281" marB="34281"/>
                </a:tc>
                <a:tc>
                  <a:txBody>
                    <a:bodyPr/>
                    <a:lstStyle/>
                    <a:p>
                      <a:pPr algn="ctr"/>
                      <a:r>
                        <a:rPr lang="en-US" sz="1200" dirty="0"/>
                        <a:t>1</a:t>
                      </a:r>
                    </a:p>
                  </a:txBody>
                  <a:tcPr marL="68562" marR="68562" marT="34281" marB="34281"/>
                </a:tc>
                <a:tc>
                  <a:txBody>
                    <a:bodyPr/>
                    <a:lstStyle/>
                    <a:p>
                      <a:pPr algn="ctr"/>
                      <a:r>
                        <a:rPr lang="en-US" sz="1200" dirty="0"/>
                        <a:t>…</a:t>
                      </a:r>
                    </a:p>
                  </a:txBody>
                  <a:tcPr marL="68562" marR="68562" marT="34281" marB="34281"/>
                </a:tc>
                <a:extLst>
                  <a:ext uri="{0D108BD9-81ED-4DB2-BD59-A6C34878D82A}">
                    <a16:rowId xmlns:a16="http://schemas.microsoft.com/office/drawing/2014/main" val="10004"/>
                  </a:ext>
                </a:extLst>
              </a:tr>
              <a:tr h="417708">
                <a:tc>
                  <a:txBody>
                    <a:bodyPr/>
                    <a:lstStyle/>
                    <a:p>
                      <a:pPr algn="ctr"/>
                      <a:r>
                        <a:rPr lang="en-US" sz="1200" dirty="0"/>
                        <a:t>:</a:t>
                      </a:r>
                    </a:p>
                  </a:txBody>
                  <a:tcPr marL="68562" marR="68562" marT="34281" marB="34281"/>
                </a:tc>
                <a:tc>
                  <a:txBody>
                    <a:bodyPr/>
                    <a:lstStyle/>
                    <a:p>
                      <a:pPr algn="ctr"/>
                      <a:r>
                        <a:rPr lang="en-US" sz="1200" dirty="0"/>
                        <a:t>:</a:t>
                      </a:r>
                    </a:p>
                  </a:txBody>
                  <a:tcPr marL="68562" marR="68562" marT="34281" marB="34281"/>
                </a:tc>
                <a:tc>
                  <a:txBody>
                    <a:bodyPr/>
                    <a:lstStyle/>
                    <a:p>
                      <a:pPr algn="ctr"/>
                      <a:r>
                        <a:rPr lang="en-US" sz="1200" dirty="0"/>
                        <a:t>:</a:t>
                      </a:r>
                    </a:p>
                  </a:txBody>
                  <a:tcPr marL="68562" marR="68562" marT="34281" marB="34281"/>
                </a:tc>
                <a:tc>
                  <a:txBody>
                    <a:bodyPr/>
                    <a:lstStyle/>
                    <a:p>
                      <a:pPr algn="ctr"/>
                      <a:r>
                        <a:rPr lang="en-US" sz="1200" dirty="0"/>
                        <a:t>:</a:t>
                      </a:r>
                    </a:p>
                  </a:txBody>
                  <a:tcPr marL="68562" marR="68562" marT="34281" marB="34281"/>
                </a:tc>
                <a:tc>
                  <a:txBody>
                    <a:bodyPr/>
                    <a:lstStyle/>
                    <a:p>
                      <a:pPr algn="ctr"/>
                      <a:r>
                        <a:rPr lang="en-US" sz="1200" dirty="0"/>
                        <a:t>:</a:t>
                      </a:r>
                    </a:p>
                  </a:txBody>
                  <a:tcPr marL="68562" marR="68562" marT="34281" marB="34281"/>
                </a:tc>
                <a:tc>
                  <a:txBody>
                    <a:bodyPr/>
                    <a:lstStyle/>
                    <a:p>
                      <a:pPr algn="ctr"/>
                      <a:r>
                        <a:rPr lang="en-US" sz="1200" dirty="0"/>
                        <a:t>…</a:t>
                      </a:r>
                    </a:p>
                  </a:txBody>
                  <a:tcPr marL="68562" marR="68562" marT="34281" marB="34281"/>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zh-CN" altLang="en-US" dirty="0">
                <a:latin typeface="Microsoft YaHei" charset="-122"/>
                <a:ea typeface="Microsoft YaHei" charset="-122"/>
                <a:cs typeface="Microsoft YaHei" charset="-122"/>
              </a:rPr>
              <a:t>计算主题的相似性</a:t>
            </a:r>
            <a:endParaRPr lang="en-US" dirty="0">
              <a:latin typeface="Microsoft YaHei" charset="-122"/>
              <a:ea typeface="Microsoft YaHei" charset="-122"/>
              <a:cs typeface="Microsoft YaHei" charset="-122"/>
            </a:endParaRPr>
          </a:p>
        </p:txBody>
      </p:sp>
      <p:sp>
        <p:nvSpPr>
          <p:cNvPr id="3" name="Rectangle 2"/>
          <p:cNvSpPr/>
          <p:nvPr/>
        </p:nvSpPr>
        <p:spPr bwMode="gray">
          <a:xfrm>
            <a:off x="1597095" y="2419017"/>
            <a:ext cx="6592273" cy="403755"/>
          </a:xfrm>
          <a:prstGeom prst="rect">
            <a:avLst/>
          </a:prstGeom>
          <a:noFill/>
          <a:ln w="47625" algn="ctr">
            <a:solidFill>
              <a:srgbClr val="003283"/>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latin typeface="Microsoft YaHei" charset="-122"/>
              <a:ea typeface="Microsoft YaHei" charset="-122"/>
              <a:cs typeface="Microsoft YaHei" charset="-122"/>
            </a:endParaRPr>
          </a:p>
        </p:txBody>
      </p:sp>
      <p:sp>
        <p:nvSpPr>
          <p:cNvPr id="5" name="Rectangle 4"/>
          <p:cNvSpPr/>
          <p:nvPr/>
        </p:nvSpPr>
        <p:spPr bwMode="gray">
          <a:xfrm>
            <a:off x="1597095" y="2822772"/>
            <a:ext cx="6592273" cy="418991"/>
          </a:xfrm>
          <a:prstGeom prst="rect">
            <a:avLst/>
          </a:prstGeom>
          <a:noFill/>
          <a:ln w="47625" algn="ctr">
            <a:solidFill>
              <a:srgbClr val="003283"/>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latin typeface="Microsoft YaHei" charset="-122"/>
              <a:ea typeface="Microsoft YaHei" charset="-122"/>
              <a:cs typeface="Microsoft YaHei" charset="-122"/>
            </a:endParaRPr>
          </a:p>
        </p:txBody>
      </p:sp>
      <p:sp>
        <p:nvSpPr>
          <p:cNvPr id="10" name="TextBox 9"/>
          <p:cNvSpPr txBox="1"/>
          <p:nvPr/>
        </p:nvSpPr>
        <p:spPr>
          <a:xfrm>
            <a:off x="2757722" y="4709808"/>
            <a:ext cx="1424569" cy="415498"/>
          </a:xfrm>
          <a:prstGeom prst="rect">
            <a:avLst/>
          </a:prstGeom>
          <a:noFill/>
        </p:spPr>
        <p:txBody>
          <a:bodyPr wrap="square" lIns="0" tIns="0" rIns="0" bIns="0" rtlCol="0">
            <a:spAutoFit/>
          </a:bodyPr>
          <a:lstStyle/>
          <a:p>
            <a:pPr algn="ctr" fontAlgn="base">
              <a:spcBef>
                <a:spcPts val="450"/>
              </a:spcBef>
              <a:spcAft>
                <a:spcPct val="0"/>
              </a:spcAft>
              <a:buClr>
                <a:srgbClr val="F0AB00"/>
              </a:buClr>
              <a:buSzPct val="80000"/>
            </a:pPr>
            <a:r>
              <a:rPr lang="en-US" sz="1350" kern="0" dirty="0">
                <a:solidFill>
                  <a:srgbClr val="00B050"/>
                </a:solidFill>
                <a:latin typeface="Microsoft YaHei" charset="-122"/>
                <a:ea typeface="Microsoft YaHei" charset="-122"/>
                <a:cs typeface="Microsoft YaHei" charset="-122"/>
              </a:rPr>
              <a:t>similarity function</a:t>
            </a:r>
          </a:p>
        </p:txBody>
      </p:sp>
      <p:sp>
        <p:nvSpPr>
          <p:cNvPr id="14" name="TextBox 13"/>
          <p:cNvSpPr txBox="1"/>
          <p:nvPr/>
        </p:nvSpPr>
        <p:spPr>
          <a:xfrm>
            <a:off x="3185228" y="5278469"/>
            <a:ext cx="578969" cy="207749"/>
          </a:xfrm>
          <a:prstGeom prst="rect">
            <a:avLst/>
          </a:prstGeom>
          <a:noFill/>
        </p:spPr>
        <p:txBody>
          <a:bodyPr wrap="square" lIns="0" tIns="0" rIns="0" bIns="0" rtlCol="0">
            <a:spAutoFit/>
          </a:bodyPr>
          <a:lstStyle/>
          <a:p>
            <a:pPr algn="ctr" fontAlgn="base">
              <a:spcBef>
                <a:spcPts val="450"/>
              </a:spcBef>
              <a:spcAft>
                <a:spcPct val="0"/>
              </a:spcAft>
              <a:buClr>
                <a:srgbClr val="F0AB00"/>
              </a:buClr>
              <a:buSzPct val="80000"/>
            </a:pPr>
            <a:r>
              <a:rPr lang="en-US" sz="1350" kern="0" dirty="0">
                <a:solidFill>
                  <a:srgbClr val="00B050"/>
                </a:solidFill>
                <a:latin typeface="Microsoft YaHei" charset="-122"/>
                <a:ea typeface="Microsoft YaHei" charset="-122"/>
                <a:cs typeface="Microsoft YaHei" charset="-122"/>
              </a:rPr>
              <a:t>0.63</a:t>
            </a:r>
          </a:p>
        </p:txBody>
      </p:sp>
      <p:cxnSp>
        <p:nvCxnSpPr>
          <p:cNvPr id="18" name="Elbow Connector 17"/>
          <p:cNvCxnSpPr/>
          <p:nvPr/>
        </p:nvCxnSpPr>
        <p:spPr>
          <a:xfrm flipH="1">
            <a:off x="4182291" y="2564430"/>
            <a:ext cx="4007076" cy="2192760"/>
          </a:xfrm>
          <a:prstGeom prst="bentConnector3">
            <a:avLst>
              <a:gd name="adj1" fmla="val -4278"/>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flipH="1">
            <a:off x="4182291" y="3096799"/>
            <a:ext cx="4007076" cy="1781388"/>
          </a:xfrm>
          <a:prstGeom prst="bentConnector3">
            <a:avLst>
              <a:gd name="adj1" fmla="val -15148"/>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 idx="2"/>
            <a:endCxn id="14" idx="0"/>
          </p:cNvCxnSpPr>
          <p:nvPr/>
        </p:nvCxnSpPr>
        <p:spPr>
          <a:xfrm>
            <a:off x="3470007" y="5125306"/>
            <a:ext cx="4706" cy="153163"/>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13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charset="-122"/>
                <a:ea typeface="Microsoft YaHei" charset="-122"/>
                <a:cs typeface="Microsoft YaHei" charset="-122"/>
              </a:rPr>
              <a:t>文本挖掘功能</a:t>
            </a:r>
            <a:endParaRPr lang="en-US" dirty="0">
              <a:latin typeface="Microsoft YaHei" charset="-122"/>
              <a:ea typeface="Microsoft YaHei" charset="-122"/>
              <a:cs typeface="Microsoft YaHei" charset="-122"/>
            </a:endParaRPr>
          </a:p>
        </p:txBody>
      </p:sp>
      <p:graphicFrame>
        <p:nvGraphicFramePr>
          <p:cNvPr id="20" name="Table 19"/>
          <p:cNvGraphicFramePr>
            <a:graphicFrameLocks noGrp="1"/>
          </p:cNvGraphicFramePr>
          <p:nvPr>
            <p:extLst/>
          </p:nvPr>
        </p:nvGraphicFramePr>
        <p:xfrm>
          <a:off x="1502445" y="1949546"/>
          <a:ext cx="6096000" cy="2585772"/>
        </p:xfrm>
        <a:graphic>
          <a:graphicData uri="http://schemas.openxmlformats.org/drawingml/2006/table">
            <a:tbl>
              <a:tblPr firstRow="1" bandRow="1">
                <a:tableStyleId>{3C2FFA5D-87B4-456A-9821-1D502468CF0F}</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861924">
                <a:tc>
                  <a:txBody>
                    <a:bodyPr/>
                    <a:lstStyle/>
                    <a:p>
                      <a:pPr algn="ctr"/>
                      <a:r>
                        <a:rPr lang="zh-CN" altLang="en-US" sz="1200" dirty="0">
                          <a:latin typeface="Microsoft YaHei" charset="-122"/>
                          <a:ea typeface="Microsoft YaHei" charset="-122"/>
                          <a:cs typeface="Microsoft YaHei" charset="-122"/>
                        </a:rPr>
                        <a:t>输入</a:t>
                      </a:r>
                      <a:r>
                        <a:rPr lang="en-US" sz="1200" dirty="0">
                          <a:latin typeface="Microsoft YaHei" charset="-122"/>
                          <a:ea typeface="Microsoft YaHei" charset="-122"/>
                          <a:cs typeface="Microsoft YaHei" charset="-122"/>
                        </a:rPr>
                        <a:t>\</a:t>
                      </a:r>
                      <a:r>
                        <a:rPr lang="zh-CN" altLang="en-US" sz="1200" dirty="0">
                          <a:latin typeface="Microsoft YaHei" charset="-122"/>
                          <a:ea typeface="Microsoft YaHei" charset="-122"/>
                          <a:cs typeface="Microsoft YaHei" charset="-122"/>
                        </a:rPr>
                        <a:t>输出</a:t>
                      </a:r>
                      <a:endParaRPr lang="de-DE" sz="1200" dirty="0">
                        <a:latin typeface="Microsoft YaHei" charset="-122"/>
                        <a:ea typeface="Microsoft YaHei" charset="-122"/>
                        <a:cs typeface="Microsoft YaHei" charset="-122"/>
                      </a:endParaRPr>
                    </a:p>
                  </a:txBody>
                  <a:tcPr marL="68562" marR="68562" marT="34281" marB="34281" anchor="ctr"/>
                </a:tc>
                <a:tc>
                  <a:txBody>
                    <a:bodyPr/>
                    <a:lstStyle/>
                    <a:p>
                      <a:pPr algn="ctr"/>
                      <a:r>
                        <a:rPr lang="zh-CN" altLang="en-US" sz="1600" b="1" kern="1200" dirty="0">
                          <a:solidFill>
                            <a:schemeClr val="lt1"/>
                          </a:solidFill>
                          <a:latin typeface="+mn-lt"/>
                          <a:ea typeface="+mn-ea"/>
                          <a:cs typeface="+mn-cs"/>
                        </a:rPr>
                        <a:t>词组</a:t>
                      </a:r>
                      <a:endParaRPr lang="de-DE" sz="1200" dirty="0"/>
                    </a:p>
                  </a:txBody>
                  <a:tcPr marL="68562" marR="68562" marT="34281" marB="34281" anchor="ctr"/>
                </a:tc>
                <a:tc>
                  <a:txBody>
                    <a:bodyPr/>
                    <a:lstStyle/>
                    <a:p>
                      <a:pPr algn="ctr"/>
                      <a:r>
                        <a:rPr lang="zh-CN" altLang="en-US" sz="1600" b="1" kern="1200" dirty="0">
                          <a:solidFill>
                            <a:schemeClr val="lt1"/>
                          </a:solidFill>
                          <a:latin typeface="+mn-lt"/>
                          <a:ea typeface="+mn-ea"/>
                          <a:cs typeface="+mn-cs"/>
                        </a:rPr>
                        <a:t>文档</a:t>
                      </a:r>
                      <a:endParaRPr lang="de-DE" sz="1200" dirty="0"/>
                    </a:p>
                  </a:txBody>
                  <a:tcPr marL="68562" marR="68562" marT="34281" marB="34281" anchor="ctr"/>
                </a:tc>
                <a:extLst>
                  <a:ext uri="{0D108BD9-81ED-4DB2-BD59-A6C34878D82A}">
                    <a16:rowId xmlns:a16="http://schemas.microsoft.com/office/drawing/2014/main" val="10000"/>
                  </a:ext>
                </a:extLst>
              </a:tr>
              <a:tr h="861924">
                <a:tc>
                  <a:txBody>
                    <a:bodyPr/>
                    <a:lstStyle/>
                    <a:p>
                      <a:pPr algn="ctr"/>
                      <a:r>
                        <a:rPr lang="zh-CN" altLang="en-US" sz="1600" b="1" kern="1200" dirty="0">
                          <a:solidFill>
                            <a:schemeClr val="lt1"/>
                          </a:solidFill>
                          <a:latin typeface="+mn-lt"/>
                          <a:ea typeface="+mn-ea"/>
                          <a:cs typeface="+mn-cs"/>
                        </a:rPr>
                        <a:t>词组</a:t>
                      </a:r>
                      <a:endParaRPr lang="de-DE" sz="1600" b="1" kern="1200" dirty="0">
                        <a:solidFill>
                          <a:schemeClr val="lt1"/>
                        </a:solidFill>
                        <a:latin typeface="+mn-lt"/>
                        <a:ea typeface="+mn-ea"/>
                        <a:cs typeface="+mn-cs"/>
                      </a:endParaRPr>
                    </a:p>
                  </a:txBody>
                  <a:tcPr marL="68562" marR="68562" marT="34281" marB="34281" anchor="ctr">
                    <a:solidFill>
                      <a:schemeClr val="accent1"/>
                    </a:solidFill>
                  </a:tcPr>
                </a:tc>
                <a:tc>
                  <a:txBody>
                    <a:bodyPr/>
                    <a:lstStyle/>
                    <a:p>
                      <a:pPr algn="ctr"/>
                      <a:r>
                        <a:rPr lang="zh-CN" altLang="en-US" sz="1200" dirty="0"/>
                        <a:t>相关词组</a:t>
                      </a:r>
                      <a:r>
                        <a:rPr lang="en-US" sz="1200" dirty="0"/>
                        <a:t>,</a:t>
                      </a:r>
                      <a:br>
                        <a:rPr lang="en-US" sz="1200" dirty="0"/>
                      </a:br>
                      <a:r>
                        <a:rPr lang="zh-CN" altLang="en-US" sz="1200" dirty="0"/>
                        <a:t>建议词组</a:t>
                      </a:r>
                      <a:endParaRPr lang="de-DE" sz="1200" dirty="0"/>
                    </a:p>
                  </a:txBody>
                  <a:tcPr marL="68562" marR="68562" marT="34281" marB="34281" anchor="ctr"/>
                </a:tc>
                <a:tc>
                  <a:txBody>
                    <a:bodyPr/>
                    <a:lstStyle/>
                    <a:p>
                      <a:pPr algn="ctr"/>
                      <a:r>
                        <a:rPr lang="zh-CN" altLang="en-US" sz="1200" dirty="0"/>
                        <a:t>相关文档</a:t>
                      </a:r>
                      <a:endParaRPr lang="en-US" sz="1200" dirty="0"/>
                    </a:p>
                  </a:txBody>
                  <a:tcPr marL="68562" marR="68562" marT="34281" marB="34281" anchor="ctr"/>
                </a:tc>
                <a:extLst>
                  <a:ext uri="{0D108BD9-81ED-4DB2-BD59-A6C34878D82A}">
                    <a16:rowId xmlns:a16="http://schemas.microsoft.com/office/drawing/2014/main" val="10001"/>
                  </a:ext>
                </a:extLst>
              </a:tr>
              <a:tr h="861924">
                <a:tc>
                  <a:txBody>
                    <a:bodyPr/>
                    <a:lstStyle/>
                    <a:p>
                      <a:pPr algn="ctr"/>
                      <a:r>
                        <a:rPr lang="zh-CN" altLang="en-US" sz="1600" b="1" kern="1200" dirty="0">
                          <a:solidFill>
                            <a:schemeClr val="lt1"/>
                          </a:solidFill>
                          <a:latin typeface="+mn-lt"/>
                          <a:ea typeface="+mn-ea"/>
                          <a:cs typeface="+mn-cs"/>
                        </a:rPr>
                        <a:t>文档</a:t>
                      </a:r>
                      <a:endParaRPr lang="de-DE" sz="1600" b="1" kern="1200" dirty="0">
                        <a:solidFill>
                          <a:schemeClr val="lt1"/>
                        </a:solidFill>
                        <a:latin typeface="+mn-lt"/>
                        <a:ea typeface="+mn-ea"/>
                        <a:cs typeface="+mn-cs"/>
                      </a:endParaRPr>
                    </a:p>
                  </a:txBody>
                  <a:tcPr marL="68562" marR="68562" marT="34281" marB="34281" anchor="ctr">
                    <a:solidFill>
                      <a:schemeClr val="accent1"/>
                    </a:solidFill>
                  </a:tcPr>
                </a:tc>
                <a:tc>
                  <a:txBody>
                    <a:bodyPr/>
                    <a:lstStyle/>
                    <a:p>
                      <a:pPr algn="ctr"/>
                      <a:r>
                        <a:rPr lang="zh-CN" altLang="en-US" sz="1200" dirty="0"/>
                        <a:t>相关词组</a:t>
                      </a:r>
                      <a:endParaRPr lang="de-DE" sz="1200" dirty="0"/>
                    </a:p>
                  </a:txBody>
                  <a:tcPr marL="68562" marR="68562" marT="34281" marB="34281" anchor="ctr"/>
                </a:tc>
                <a:tc>
                  <a:txBody>
                    <a:bodyPr/>
                    <a:lstStyle/>
                    <a:p>
                      <a:pPr algn="ctr"/>
                      <a:r>
                        <a:rPr lang="zh-CN" altLang="en-US" sz="1200" dirty="0"/>
                        <a:t>相关文档</a:t>
                      </a:r>
                      <a:endParaRPr lang="en-US" sz="1200" dirty="0"/>
                    </a:p>
                  </a:txBody>
                  <a:tcPr marL="68562" marR="68562" marT="34281" marB="34281" anchor="ctr"/>
                </a:tc>
                <a:extLst>
                  <a:ext uri="{0D108BD9-81ED-4DB2-BD59-A6C34878D82A}">
                    <a16:rowId xmlns:a16="http://schemas.microsoft.com/office/drawing/2014/main" val="10002"/>
                  </a:ext>
                </a:extLst>
              </a:tr>
            </a:tbl>
          </a:graphicData>
        </a:graphic>
      </p:graphicFrame>
      <p:sp>
        <p:nvSpPr>
          <p:cNvPr id="3" name="Rectangle 2"/>
          <p:cNvSpPr/>
          <p:nvPr/>
        </p:nvSpPr>
        <p:spPr bwMode="gray">
          <a:xfrm>
            <a:off x="5581765" y="4874259"/>
            <a:ext cx="2008467" cy="758217"/>
          </a:xfrm>
          <a:prstGeom prst="rect">
            <a:avLst/>
          </a:prstGeom>
          <a:solidFill>
            <a:schemeClr val="accent1"/>
          </a:solidFill>
          <a:ln w="6350" algn="ctr">
            <a:noFill/>
            <a:miter lim="800000"/>
            <a:headEnd/>
            <a:tailEnd/>
          </a:ln>
          <a:effectLst>
            <a:outerShdw blurRad="50800" dist="38100" dir="2700000" algn="tl" rotWithShape="0">
              <a:prstClr val="black">
                <a:alpha val="40000"/>
              </a:prstClr>
            </a:outerShdw>
          </a:effectLst>
          <a:scene3d>
            <a:camera prst="orthographicFront"/>
            <a:lightRig rig="threePt" dir="t"/>
          </a:scene3d>
          <a:sp3d>
            <a:bevelB/>
          </a:sp3d>
        </p:spPr>
        <p:txBody>
          <a:bodyPr lIns="67482" tIns="53986" rIns="67482" bIns="53986" rtlCol="0" anchor="ctr"/>
          <a:lstStyle/>
          <a:p>
            <a:pPr algn="ctr" defTabSz="685617" fontAlgn="base">
              <a:spcBef>
                <a:spcPct val="50000"/>
              </a:spcBef>
              <a:spcAft>
                <a:spcPct val="0"/>
              </a:spcAft>
              <a:buClr>
                <a:srgbClr val="F0AB00"/>
              </a:buClr>
              <a:buSzPct val="80000"/>
            </a:pPr>
            <a:r>
              <a:rPr lang="zh-CN" altLang="en-US" sz="1500" kern="0" dirty="0">
                <a:latin typeface="Microsoft YaHei" charset="-122"/>
                <a:ea typeface="Microsoft YaHei" charset="-122"/>
                <a:cs typeface="Microsoft YaHei" charset="-122"/>
              </a:rPr>
              <a:t>文档分类</a:t>
            </a:r>
            <a:endParaRPr lang="en-US" sz="1500" kern="0" dirty="0" err="1">
              <a:latin typeface="Microsoft YaHei" charset="-122"/>
              <a:ea typeface="Microsoft YaHei" charset="-122"/>
              <a:cs typeface="Microsoft YaHei" charset="-122"/>
            </a:endParaRPr>
          </a:p>
        </p:txBody>
      </p:sp>
      <p:sp>
        <p:nvSpPr>
          <p:cNvPr id="4" name="Up Arrow 3"/>
          <p:cNvSpPr/>
          <p:nvPr/>
        </p:nvSpPr>
        <p:spPr bwMode="gray">
          <a:xfrm>
            <a:off x="6420647" y="4325762"/>
            <a:ext cx="246016" cy="709820"/>
          </a:xfrm>
          <a:prstGeom prst="upArrow">
            <a:avLst/>
          </a:prstGeom>
          <a:solidFill>
            <a:srgbClr val="00B050"/>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10341555"/>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charset="-122"/>
                <a:ea typeface="Microsoft YaHei" charset="-122"/>
                <a:cs typeface="Microsoft YaHei" charset="-122"/>
              </a:rPr>
              <a:t>文档分类</a:t>
            </a:r>
          </a:p>
        </p:txBody>
      </p:sp>
      <p:sp>
        <p:nvSpPr>
          <p:cNvPr id="4" name="Text Placeholder 3"/>
          <p:cNvSpPr>
            <a:spLocks noGrp="1"/>
          </p:cNvSpPr>
          <p:nvPr>
            <p:ph type="body" sz="quarter" idx="11"/>
          </p:nvPr>
        </p:nvSpPr>
        <p:spPr>
          <a:xfrm>
            <a:off x="1904436" y="2002300"/>
            <a:ext cx="7061969" cy="3416177"/>
          </a:xfrm>
        </p:spPr>
        <p:txBody>
          <a:bodyPr/>
          <a:lstStyle/>
          <a:p>
            <a:pPr>
              <a:lnSpc>
                <a:spcPct val="150000"/>
              </a:lnSpc>
              <a:spcBef>
                <a:spcPts val="0"/>
              </a:spcBef>
            </a:pPr>
            <a:r>
              <a:rPr lang="zh-CN" altLang="en-US" dirty="0">
                <a:latin typeface="Microsoft YaHei" charset="-122"/>
                <a:ea typeface="Microsoft YaHei" charset="-122"/>
                <a:cs typeface="Microsoft YaHei" charset="-122"/>
              </a:rPr>
              <a:t>需要一个已经分好类的文件用于“参考”（训练）</a:t>
            </a:r>
            <a:endParaRPr lang="en-US" dirty="0">
              <a:latin typeface="Microsoft YaHei" charset="-122"/>
              <a:ea typeface="Microsoft YaHei" charset="-122"/>
              <a:cs typeface="Microsoft YaHei" charset="-122"/>
            </a:endParaRPr>
          </a:p>
          <a:p>
            <a:pPr>
              <a:lnSpc>
                <a:spcPct val="150000"/>
              </a:lnSpc>
              <a:spcBef>
                <a:spcPts val="0"/>
              </a:spcBef>
            </a:pPr>
            <a:r>
              <a:rPr lang="zh-CN" altLang="en-US" dirty="0">
                <a:latin typeface="Microsoft YaHei" charset="-122"/>
                <a:ea typeface="Microsoft YaHei" charset="-122"/>
                <a:cs typeface="Microsoft YaHei" charset="-122"/>
              </a:rPr>
              <a:t>选择一个待分类文件，并将其与参考组中的文档进行比较，返回最有可能的类别</a:t>
            </a:r>
            <a:endParaRPr lang="en-US" dirty="0">
              <a:latin typeface="Microsoft YaHei" charset="-122"/>
              <a:ea typeface="Microsoft YaHei" charset="-122"/>
              <a:cs typeface="Microsoft YaHei" charset="-122"/>
            </a:endParaRPr>
          </a:p>
          <a:p>
            <a:pPr>
              <a:lnSpc>
                <a:spcPct val="150000"/>
              </a:lnSpc>
              <a:spcBef>
                <a:spcPts val="0"/>
              </a:spcBef>
            </a:pPr>
            <a:r>
              <a:rPr lang="en-US" dirty="0" err="1">
                <a:latin typeface="Microsoft YaHei" charset="-122"/>
                <a:ea typeface="Microsoft YaHei" charset="-122"/>
                <a:cs typeface="Microsoft YaHei" charset="-122"/>
              </a:rPr>
              <a:t>基于k</a:t>
            </a:r>
            <a:r>
              <a:rPr lang="en-US" dirty="0">
                <a:latin typeface="Microsoft YaHei" charset="-122"/>
                <a:ea typeface="Microsoft YaHei" charset="-122"/>
                <a:cs typeface="Microsoft YaHei" charset="-122"/>
              </a:rPr>
              <a:t>-Nearest </a:t>
            </a:r>
            <a:r>
              <a:rPr lang="en-US" dirty="0" err="1">
                <a:latin typeface="Microsoft YaHei" charset="-122"/>
                <a:ea typeface="Microsoft YaHei" charset="-122"/>
                <a:cs typeface="Microsoft YaHei" charset="-122"/>
              </a:rPr>
              <a:t>Neighbor算法</a:t>
            </a:r>
            <a:endParaRPr lang="en-US" dirty="0">
              <a:latin typeface="Microsoft YaHei" charset="-122"/>
              <a:ea typeface="Microsoft YaHei" charset="-122"/>
              <a:cs typeface="Microsoft YaHei" charset="-122"/>
            </a:endParaRPr>
          </a:p>
          <a:p>
            <a:pPr lvl="2">
              <a:spcBef>
                <a:spcPts val="0"/>
              </a:spcBef>
            </a:pPr>
            <a:r>
              <a:rPr lang="en-US" altLang="zh-CN" dirty="0">
                <a:latin typeface="Microsoft YaHei" charset="-122"/>
                <a:ea typeface="Microsoft YaHei" charset="-122"/>
                <a:cs typeface="Microsoft YaHei" charset="-122"/>
              </a:rPr>
              <a:t>k</a:t>
            </a:r>
            <a:r>
              <a:rPr lang="zh-CN" altLang="en-US" dirty="0">
                <a:latin typeface="Microsoft YaHei" charset="-122"/>
                <a:ea typeface="Microsoft YaHei" charset="-122"/>
                <a:cs typeface="Microsoft YaHei" charset="-122"/>
              </a:rPr>
              <a:t>是你指定的参数</a:t>
            </a:r>
            <a:endParaRPr lang="en-US" b="0" i="1" dirty="0">
              <a:latin typeface="Microsoft YaHei" charset="-122"/>
              <a:ea typeface="Microsoft YaHei" charset="-122"/>
              <a:cs typeface="Microsoft YaHei" charset="-122"/>
            </a:endParaRPr>
          </a:p>
          <a:p>
            <a:pPr lvl="2">
              <a:spcBef>
                <a:spcPts val="0"/>
              </a:spcBef>
            </a:pPr>
            <a:r>
              <a:rPr lang="zh-CN" altLang="en-US" dirty="0">
                <a:latin typeface="Microsoft YaHei" charset="-122"/>
                <a:ea typeface="Microsoft YaHei" charset="-122"/>
                <a:cs typeface="Microsoft YaHei" charset="-122"/>
              </a:rPr>
              <a:t>维护一个大小为</a:t>
            </a:r>
            <a:r>
              <a:rPr lang="en-US" altLang="zh-CN" dirty="0">
                <a:latin typeface="Microsoft YaHei" charset="-122"/>
                <a:ea typeface="Microsoft YaHei" charset="-122"/>
                <a:cs typeface="Microsoft YaHei" charset="-122"/>
              </a:rPr>
              <a:t>k</a:t>
            </a:r>
            <a:r>
              <a:rPr lang="zh-CN" altLang="en-US" dirty="0">
                <a:latin typeface="Microsoft YaHei" charset="-122"/>
                <a:ea typeface="Microsoft YaHei" charset="-122"/>
                <a:cs typeface="Microsoft YaHei" charset="-122"/>
              </a:rPr>
              <a:t>的的按距离由大到小的优先级队列，用于存储最近邻训练元组。随机从训练元组中选取</a:t>
            </a:r>
            <a:r>
              <a:rPr lang="en-US" altLang="zh-CN" dirty="0">
                <a:latin typeface="Microsoft YaHei" charset="-122"/>
                <a:ea typeface="Microsoft YaHei" charset="-122"/>
                <a:cs typeface="Microsoft YaHei" charset="-122"/>
              </a:rPr>
              <a:t>k</a:t>
            </a:r>
            <a:r>
              <a:rPr lang="zh-CN" altLang="en-US" dirty="0">
                <a:latin typeface="Microsoft YaHei" charset="-122"/>
                <a:ea typeface="Microsoft YaHei" charset="-122"/>
                <a:cs typeface="Microsoft YaHei" charset="-122"/>
              </a:rPr>
              <a:t>个元组作为初始的最近邻元组，分别计算测试元组到这</a:t>
            </a:r>
            <a:r>
              <a:rPr lang="en-US" altLang="zh-CN" dirty="0">
                <a:latin typeface="Microsoft YaHei" charset="-122"/>
                <a:ea typeface="Microsoft YaHei" charset="-122"/>
                <a:cs typeface="Microsoft YaHei" charset="-122"/>
              </a:rPr>
              <a:t>k</a:t>
            </a:r>
            <a:r>
              <a:rPr lang="zh-CN" altLang="en-US" dirty="0">
                <a:latin typeface="Microsoft YaHei" charset="-122"/>
                <a:ea typeface="Microsoft YaHei" charset="-122"/>
                <a:cs typeface="Microsoft YaHei" charset="-122"/>
              </a:rPr>
              <a:t>个元组的距离，将训练元组标号和距离存入优先级队列</a:t>
            </a:r>
            <a:endParaRPr lang="en-US" altLang="zh-CN" dirty="0">
              <a:latin typeface="Microsoft YaHei" charset="-122"/>
              <a:ea typeface="Microsoft YaHei" charset="-122"/>
              <a:cs typeface="Microsoft YaHei" charset="-122"/>
            </a:endParaRPr>
          </a:p>
          <a:p>
            <a:pPr lvl="2">
              <a:spcBef>
                <a:spcPts val="0"/>
              </a:spcBef>
            </a:pPr>
            <a:r>
              <a:rPr lang="zh-CN" altLang="en-US" dirty="0">
                <a:latin typeface="Microsoft YaHei" charset="-122"/>
                <a:ea typeface="Microsoft YaHei" charset="-122"/>
                <a:cs typeface="Microsoft YaHei" charset="-122"/>
              </a:rPr>
              <a:t>遍历训练元组集，计算当前训练元组与测试元组的距离，将所得距离</a:t>
            </a:r>
            <a:r>
              <a:rPr lang="en-US" altLang="zh-CN" dirty="0">
                <a:latin typeface="Microsoft YaHei" charset="-122"/>
                <a:ea typeface="Microsoft YaHei" charset="-122"/>
                <a:cs typeface="Microsoft YaHei" charset="-122"/>
              </a:rPr>
              <a:t>L</a:t>
            </a:r>
            <a:r>
              <a:rPr lang="zh-CN" altLang="en-US" dirty="0">
                <a:latin typeface="Microsoft YaHei" charset="-122"/>
                <a:ea typeface="Microsoft YaHei" charset="-122"/>
                <a:cs typeface="Microsoft YaHei" charset="-122"/>
              </a:rPr>
              <a:t>与优先级队列中的最大距离</a:t>
            </a:r>
            <a:r>
              <a:rPr lang="en-US" altLang="zh-CN" dirty="0" err="1">
                <a:latin typeface="Microsoft YaHei" charset="-122"/>
                <a:ea typeface="Microsoft YaHei" charset="-122"/>
                <a:cs typeface="Microsoft YaHei" charset="-122"/>
              </a:rPr>
              <a:t>Lmax</a:t>
            </a:r>
            <a:r>
              <a:rPr lang="zh-CN" altLang="en-US" dirty="0">
                <a:latin typeface="Microsoft YaHei" charset="-122"/>
                <a:ea typeface="Microsoft YaHei" charset="-122"/>
                <a:cs typeface="Microsoft YaHei" charset="-122"/>
              </a:rPr>
              <a:t>进行比较。若</a:t>
            </a:r>
            <a:r>
              <a:rPr lang="en-US" altLang="zh-CN" dirty="0">
                <a:latin typeface="Microsoft YaHei" charset="-122"/>
                <a:ea typeface="Microsoft YaHei" charset="-122"/>
                <a:cs typeface="Microsoft YaHei" charset="-122"/>
              </a:rPr>
              <a:t>L&gt;=</a:t>
            </a:r>
            <a:r>
              <a:rPr lang="en-US" altLang="zh-CN" dirty="0" err="1">
                <a:latin typeface="Microsoft YaHei" charset="-122"/>
                <a:ea typeface="Microsoft YaHei" charset="-122"/>
                <a:cs typeface="Microsoft YaHei" charset="-122"/>
              </a:rPr>
              <a:t>Lmax</a:t>
            </a:r>
            <a:r>
              <a:rPr lang="zh-CN" altLang="en-US" dirty="0">
                <a:latin typeface="Microsoft YaHei" charset="-122"/>
                <a:ea typeface="Microsoft YaHei" charset="-122"/>
                <a:cs typeface="Microsoft YaHei" charset="-122"/>
              </a:rPr>
              <a:t>，则舍弃该元组，遍历下一个元组。若</a:t>
            </a:r>
            <a:r>
              <a:rPr lang="en-US" altLang="zh-CN" dirty="0">
                <a:latin typeface="Microsoft YaHei" charset="-122"/>
                <a:ea typeface="Microsoft YaHei" charset="-122"/>
                <a:cs typeface="Microsoft YaHei" charset="-122"/>
              </a:rPr>
              <a:t>L &lt; </a:t>
            </a:r>
            <a:r>
              <a:rPr lang="en-US" altLang="zh-CN" dirty="0" err="1">
                <a:latin typeface="Microsoft YaHei" charset="-122"/>
                <a:ea typeface="Microsoft YaHei" charset="-122"/>
                <a:cs typeface="Microsoft YaHei" charset="-122"/>
              </a:rPr>
              <a:t>Lmax</a:t>
            </a:r>
            <a:r>
              <a:rPr lang="zh-CN" altLang="en-US" dirty="0">
                <a:latin typeface="Microsoft YaHei" charset="-122"/>
                <a:ea typeface="Microsoft YaHei" charset="-122"/>
                <a:cs typeface="Microsoft YaHei" charset="-122"/>
              </a:rPr>
              <a:t>，删除优先级队列中最大距离的元组，将当前训练元组存入优先级队列。</a:t>
            </a:r>
            <a:endParaRPr lang="en-US" altLang="zh-CN" dirty="0">
              <a:latin typeface="Microsoft YaHei" charset="-122"/>
              <a:ea typeface="Microsoft YaHei" charset="-122"/>
              <a:cs typeface="Microsoft YaHei" charset="-122"/>
            </a:endParaRPr>
          </a:p>
          <a:p>
            <a:pPr lvl="2">
              <a:spcBef>
                <a:spcPts val="0"/>
              </a:spcBef>
            </a:pPr>
            <a:r>
              <a:rPr lang="zh-CN" altLang="en-US" dirty="0">
                <a:latin typeface="Microsoft YaHei" charset="-122"/>
                <a:ea typeface="Microsoft YaHei" charset="-122"/>
                <a:cs typeface="Microsoft YaHei" charset="-122"/>
              </a:rPr>
              <a:t>遍历完毕，计算优先级队列中</a:t>
            </a:r>
            <a:r>
              <a:rPr lang="en-US" altLang="zh-CN" dirty="0">
                <a:latin typeface="Microsoft YaHei" charset="-122"/>
                <a:ea typeface="Microsoft YaHei" charset="-122"/>
                <a:cs typeface="Microsoft YaHei" charset="-122"/>
              </a:rPr>
              <a:t>k </a:t>
            </a:r>
            <a:r>
              <a:rPr lang="zh-CN" altLang="en-US" dirty="0">
                <a:latin typeface="Microsoft YaHei" charset="-122"/>
                <a:ea typeface="Microsoft YaHei" charset="-122"/>
                <a:cs typeface="Microsoft YaHei" charset="-122"/>
              </a:rPr>
              <a:t>个元组的多数类，并将其作为测试元组的类别。</a:t>
            </a:r>
            <a:endParaRPr lang="en-US" altLang="zh-CN" dirty="0">
              <a:latin typeface="Microsoft YaHei" charset="-122"/>
              <a:ea typeface="Microsoft YaHei" charset="-122"/>
              <a:cs typeface="Microsoft YaHei" charset="-122"/>
            </a:endParaRPr>
          </a:p>
          <a:p>
            <a:pPr lvl="2">
              <a:spcBef>
                <a:spcPts val="0"/>
              </a:spcBef>
            </a:pPr>
            <a:r>
              <a:rPr lang="zh-CN" altLang="en-US" dirty="0">
                <a:latin typeface="Microsoft YaHei" charset="-122"/>
                <a:ea typeface="Microsoft YaHei" charset="-122"/>
                <a:cs typeface="Microsoft YaHei" charset="-122"/>
              </a:rPr>
              <a:t>测试元组集测试完毕后计算误差率，继续设定不同的</a:t>
            </a:r>
            <a:r>
              <a:rPr lang="en-US" altLang="zh-CN" dirty="0">
                <a:latin typeface="Microsoft YaHei" charset="-122"/>
                <a:ea typeface="Microsoft YaHei" charset="-122"/>
                <a:cs typeface="Microsoft YaHei" charset="-122"/>
              </a:rPr>
              <a:t>k</a:t>
            </a:r>
            <a:r>
              <a:rPr lang="zh-CN" altLang="en-US" dirty="0">
                <a:latin typeface="Microsoft YaHei" charset="-122"/>
                <a:ea typeface="Microsoft YaHei" charset="-122"/>
                <a:cs typeface="Microsoft YaHei" charset="-122"/>
              </a:rPr>
              <a:t>值重新进行训练，最后取误差率最小的</a:t>
            </a:r>
            <a:r>
              <a:rPr lang="en-US" altLang="zh-CN" dirty="0">
                <a:latin typeface="Microsoft YaHei" charset="-122"/>
                <a:ea typeface="Microsoft YaHei" charset="-122"/>
                <a:cs typeface="Microsoft YaHei" charset="-122"/>
              </a:rPr>
              <a:t>k</a:t>
            </a:r>
            <a:r>
              <a:rPr lang="zh-CN" altLang="en-US" dirty="0">
                <a:latin typeface="Microsoft YaHei" charset="-122"/>
                <a:ea typeface="Microsoft YaHei" charset="-122"/>
                <a:cs typeface="Microsoft YaHei" charset="-122"/>
              </a:rPr>
              <a:t>值。</a:t>
            </a:r>
            <a:endParaRPr lang="en-US" b="0" dirty="0">
              <a:latin typeface="Microsoft YaHei" charset="-122"/>
              <a:ea typeface="Microsoft YaHei" charset="-122"/>
              <a:cs typeface="Microsoft YaHei" charset="-122"/>
            </a:endParaRPr>
          </a:p>
        </p:txBody>
      </p:sp>
      <p:pic>
        <p:nvPicPr>
          <p:cNvPr id="14" name="Picture 13" descr="272675_h_srgb_s_gl.jpg"/>
          <p:cNvPicPr>
            <a:picLocks noChangeAspect="1"/>
          </p:cNvPicPr>
          <p:nvPr/>
        </p:nvPicPr>
        <p:blipFill>
          <a:blip r:embed="rId2" cstate="print">
            <a:lum bright="70000" contrast="-70000"/>
            <a:extLst>
              <a:ext uri="{28A0092B-C50C-407E-A947-70E740481C1C}">
                <a14:useLocalDpi xmlns:a14="http://schemas.microsoft.com/office/drawing/2010/main"/>
              </a:ext>
            </a:extLst>
          </a:blip>
          <a:stretch>
            <a:fillRect/>
          </a:stretch>
        </p:blipFill>
        <p:spPr>
          <a:xfrm>
            <a:off x="355396" y="2101095"/>
            <a:ext cx="1049001" cy="1055857"/>
          </a:xfrm>
          <a:prstGeom prst="rect">
            <a:avLst/>
          </a:prstGeom>
        </p:spPr>
      </p:pic>
    </p:spTree>
    <p:extLst>
      <p:ext uri="{BB962C8B-B14F-4D97-AF65-F5344CB8AC3E}">
        <p14:creationId xmlns:p14="http://schemas.microsoft.com/office/powerpoint/2010/main" val="15948862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charset="-122"/>
                <a:ea typeface="Microsoft YaHei" charset="-122"/>
                <a:cs typeface="Microsoft YaHei" charset="-122"/>
              </a:rPr>
              <a:t>计算词语的权重</a:t>
            </a:r>
            <a:endParaRPr lang="en-US" dirty="0">
              <a:latin typeface="Microsoft YaHei" charset="-122"/>
              <a:ea typeface="Microsoft YaHei" charset="-122"/>
              <a:cs typeface="Microsoft YaHei" charset="-122"/>
            </a:endParaRPr>
          </a:p>
        </p:txBody>
      </p:sp>
      <p:sp>
        <p:nvSpPr>
          <p:cNvPr id="3" name="Text Placeholder 2"/>
          <p:cNvSpPr>
            <a:spLocks noGrp="1"/>
          </p:cNvSpPr>
          <p:nvPr>
            <p:ph type="body" sz="quarter" idx="10"/>
          </p:nvPr>
        </p:nvSpPr>
        <p:spPr>
          <a:xfrm>
            <a:off x="242937" y="3790261"/>
            <a:ext cx="8656646" cy="1628217"/>
          </a:xfrm>
        </p:spPr>
        <p:txBody>
          <a:bodyPr/>
          <a:lstStyle/>
          <a:p>
            <a:r>
              <a:rPr lang="en-US" altLang="zh-CN" dirty="0">
                <a:latin typeface="Microsoft YaHei" charset="-122"/>
                <a:ea typeface="Microsoft YaHei" charset="-122"/>
                <a:cs typeface="Microsoft YaHei" charset="-122"/>
              </a:rPr>
              <a:t>TF-IDF</a:t>
            </a:r>
            <a:r>
              <a:rPr lang="zh-CN" altLang="en-US" dirty="0">
                <a:latin typeface="Microsoft YaHei" charset="-122"/>
                <a:ea typeface="Microsoft YaHei" charset="-122"/>
                <a:cs typeface="Microsoft YaHei" charset="-122"/>
              </a:rPr>
              <a:t>补偿所有文件中的“噪音”</a:t>
            </a:r>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可以配置其他“</a:t>
            </a:r>
            <a:r>
              <a:rPr lang="en-US" altLang="zh-CN" dirty="0">
                <a:latin typeface="Microsoft YaHei" charset="-122"/>
                <a:ea typeface="Microsoft YaHei" charset="-122"/>
                <a:cs typeface="Microsoft YaHei" charset="-122"/>
              </a:rPr>
              <a:t>TF-IDF”</a:t>
            </a:r>
            <a:r>
              <a:rPr lang="zh-CN" altLang="en-US" dirty="0">
                <a:latin typeface="Microsoft YaHei" charset="-122"/>
                <a:ea typeface="Microsoft YaHei" charset="-122"/>
                <a:cs typeface="Microsoft YaHei" charset="-122"/>
              </a:rPr>
              <a:t>的影响</a:t>
            </a:r>
            <a:endParaRPr lang="en-US" dirty="0">
              <a:latin typeface="Microsoft YaHei" charset="-122"/>
              <a:ea typeface="Microsoft YaHei" charset="-122"/>
              <a:cs typeface="Microsoft YaHei" charset="-122"/>
            </a:endParaRPr>
          </a:p>
        </p:txBody>
      </p:sp>
      <p:graphicFrame>
        <p:nvGraphicFramePr>
          <p:cNvPr id="5" name="Table 4"/>
          <p:cNvGraphicFramePr>
            <a:graphicFrameLocks noGrp="1"/>
          </p:cNvGraphicFramePr>
          <p:nvPr>
            <p:extLst/>
          </p:nvPr>
        </p:nvGraphicFramePr>
        <p:xfrm>
          <a:off x="274644" y="2052149"/>
          <a:ext cx="8623198" cy="1428624"/>
        </p:xfrm>
        <a:graphic>
          <a:graphicData uri="http://schemas.openxmlformats.org/drawingml/2006/table">
            <a:tbl>
              <a:tblPr lastRow="1" bandRow="1">
                <a:tableStyleId>{3C2FFA5D-87B4-456A-9821-1D502468CF0F}</a:tableStyleId>
              </a:tblPr>
              <a:tblGrid>
                <a:gridCol w="3458184">
                  <a:extLst>
                    <a:ext uri="{9D8B030D-6E8A-4147-A177-3AD203B41FA5}">
                      <a16:colId xmlns:a16="http://schemas.microsoft.com/office/drawing/2014/main" val="20000"/>
                    </a:ext>
                  </a:extLst>
                </a:gridCol>
                <a:gridCol w="5165014">
                  <a:extLst>
                    <a:ext uri="{9D8B030D-6E8A-4147-A177-3AD203B41FA5}">
                      <a16:colId xmlns:a16="http://schemas.microsoft.com/office/drawing/2014/main" val="20001"/>
                    </a:ext>
                  </a:extLst>
                </a:gridCol>
              </a:tblGrid>
              <a:tr h="278058">
                <a:tc>
                  <a:txBody>
                    <a:bodyPr/>
                    <a:lstStyle/>
                    <a:p>
                      <a:r>
                        <a:rPr lang="zh-CN" altLang="en-US" sz="1200" dirty="0">
                          <a:latin typeface="Microsoft YaHei" charset="-122"/>
                          <a:ea typeface="Microsoft YaHei" charset="-122"/>
                          <a:cs typeface="Microsoft YaHei" charset="-122"/>
                        </a:rPr>
                        <a:t>词频</a:t>
                      </a:r>
                      <a:r>
                        <a:rPr lang="en-US" sz="1200" dirty="0">
                          <a:latin typeface="Microsoft YaHei" charset="-122"/>
                          <a:ea typeface="Microsoft YaHei" charset="-122"/>
                          <a:cs typeface="Microsoft YaHei" charset="-122"/>
                        </a:rPr>
                        <a:t> (</a:t>
                      </a:r>
                      <a:r>
                        <a:rPr lang="en-US" sz="1200" dirty="0" err="1">
                          <a:latin typeface="Microsoft YaHei" charset="-122"/>
                          <a:ea typeface="Microsoft YaHei" charset="-122"/>
                          <a:cs typeface="Microsoft YaHei" charset="-122"/>
                        </a:rPr>
                        <a:t>TF</a:t>
                      </a:r>
                      <a:r>
                        <a:rPr lang="en-US" sz="1200" baseline="-25000" dirty="0" err="1">
                          <a:latin typeface="Microsoft YaHei" charset="-122"/>
                          <a:ea typeface="Microsoft YaHei" charset="-122"/>
                          <a:cs typeface="Microsoft YaHei" charset="-122"/>
                        </a:rPr>
                        <a:t>t,d</a:t>
                      </a:r>
                      <a:r>
                        <a:rPr lang="en-US" sz="1200" dirty="0">
                          <a:latin typeface="Microsoft YaHei" charset="-122"/>
                          <a:ea typeface="Microsoft YaHei" charset="-122"/>
                          <a:cs typeface="Microsoft YaHei" charset="-122"/>
                        </a:rPr>
                        <a:t>)</a:t>
                      </a:r>
                    </a:p>
                  </a:txBody>
                  <a:tcPr marL="68562" marR="68562" marT="34281" marB="34281"/>
                </a:tc>
                <a:tc>
                  <a:txBody>
                    <a:bodyPr/>
                    <a:lstStyle/>
                    <a:p>
                      <a:r>
                        <a:rPr lang="zh-CN" altLang="en-US" sz="1200" dirty="0">
                          <a:latin typeface="Microsoft YaHei" charset="-122"/>
                          <a:ea typeface="Microsoft YaHei" charset="-122"/>
                          <a:cs typeface="Microsoft YaHei" charset="-122"/>
                        </a:rPr>
                        <a:t>文档</a:t>
                      </a:r>
                      <a:r>
                        <a:rPr lang="en-US" altLang="zh-CN" sz="1200" dirty="0">
                          <a:latin typeface="Microsoft YaHei" charset="-122"/>
                          <a:ea typeface="Microsoft YaHei" charset="-122"/>
                          <a:cs typeface="Microsoft YaHei" charset="-122"/>
                        </a:rPr>
                        <a:t>d</a:t>
                      </a:r>
                      <a:r>
                        <a:rPr lang="zh-CN" altLang="en-US" sz="1200" dirty="0">
                          <a:latin typeface="Microsoft YaHei" charset="-122"/>
                          <a:ea typeface="Microsoft YaHei" charset="-122"/>
                          <a:cs typeface="Microsoft YaHei" charset="-122"/>
                        </a:rPr>
                        <a:t>中术语</a:t>
                      </a:r>
                      <a:r>
                        <a:rPr lang="en-US" altLang="zh-CN" sz="1200" dirty="0">
                          <a:latin typeface="Microsoft YaHei" charset="-122"/>
                          <a:ea typeface="Microsoft YaHei" charset="-122"/>
                          <a:cs typeface="Microsoft YaHei" charset="-122"/>
                        </a:rPr>
                        <a:t>t</a:t>
                      </a:r>
                      <a:r>
                        <a:rPr lang="zh-CN" altLang="en-US" sz="1200" dirty="0">
                          <a:latin typeface="Microsoft YaHei" charset="-122"/>
                          <a:ea typeface="Microsoft YaHei" charset="-122"/>
                          <a:cs typeface="Microsoft YaHei" charset="-122"/>
                        </a:rPr>
                        <a:t>的出现次数</a:t>
                      </a:r>
                      <a:endParaRPr lang="en-US" sz="1200" dirty="0">
                        <a:latin typeface="Microsoft YaHei" charset="-122"/>
                        <a:ea typeface="Microsoft YaHei" charset="-122"/>
                        <a:cs typeface="Microsoft YaHei" charset="-122"/>
                      </a:endParaRPr>
                    </a:p>
                  </a:txBody>
                  <a:tcPr marL="68562" marR="68562" marT="34281" marB="34281"/>
                </a:tc>
                <a:extLst>
                  <a:ext uri="{0D108BD9-81ED-4DB2-BD59-A6C34878D82A}">
                    <a16:rowId xmlns:a16="http://schemas.microsoft.com/office/drawing/2014/main" val="10000"/>
                  </a:ext>
                </a:extLst>
              </a:tr>
              <a:tr h="308530">
                <a:tc>
                  <a:txBody>
                    <a:bodyPr/>
                    <a:lstStyle/>
                    <a:p>
                      <a:pPr rtl="0"/>
                      <a:r>
                        <a:rPr lang="zh-CN" altLang="en-US" sz="1600" b="0" i="0" kern="1200" dirty="0">
                          <a:solidFill>
                            <a:schemeClr val="dk1"/>
                          </a:solidFill>
                          <a:effectLst/>
                          <a:latin typeface="Microsoft YaHei" charset="-122"/>
                          <a:ea typeface="Microsoft YaHei" charset="-122"/>
                          <a:cs typeface="Microsoft YaHei" charset="-122"/>
                        </a:rPr>
                        <a:t>文档频率</a:t>
                      </a:r>
                      <a:r>
                        <a:rPr lang="en-US" sz="1200" dirty="0">
                          <a:latin typeface="Microsoft YaHei" charset="-122"/>
                          <a:ea typeface="Microsoft YaHei" charset="-122"/>
                          <a:cs typeface="Microsoft YaHei" charset="-122"/>
                        </a:rPr>
                        <a:t>(</a:t>
                      </a:r>
                      <a:r>
                        <a:rPr lang="en-US" sz="1200" dirty="0" err="1">
                          <a:latin typeface="Microsoft YaHei" charset="-122"/>
                          <a:ea typeface="Microsoft YaHei" charset="-122"/>
                          <a:cs typeface="Microsoft YaHei" charset="-122"/>
                        </a:rPr>
                        <a:t>DF</a:t>
                      </a:r>
                      <a:r>
                        <a:rPr lang="en-US" sz="1200" baseline="-25000" dirty="0" err="1">
                          <a:latin typeface="Microsoft YaHei" charset="-122"/>
                          <a:ea typeface="Microsoft YaHei" charset="-122"/>
                          <a:cs typeface="Microsoft YaHei" charset="-122"/>
                        </a:rPr>
                        <a:t>t</a:t>
                      </a:r>
                      <a:r>
                        <a:rPr lang="en-US" sz="1200" dirty="0">
                          <a:latin typeface="Microsoft YaHei" charset="-122"/>
                          <a:ea typeface="Microsoft YaHei" charset="-122"/>
                          <a:cs typeface="Microsoft YaHei" charset="-122"/>
                        </a:rPr>
                        <a:t>)</a:t>
                      </a:r>
                    </a:p>
                  </a:txBody>
                  <a:tcPr marL="68562" marR="68562" marT="34281" marB="34281"/>
                </a:tc>
                <a:tc>
                  <a:txBody>
                    <a:bodyPr/>
                    <a:lstStyle/>
                    <a:p>
                      <a:r>
                        <a:rPr lang="zh-CN" altLang="en-US" sz="1200" dirty="0">
                          <a:latin typeface="Microsoft YaHei" charset="-122"/>
                          <a:ea typeface="Microsoft YaHei" charset="-122"/>
                          <a:cs typeface="Microsoft YaHei" charset="-122"/>
                        </a:rPr>
                        <a:t>文档中出现术语</a:t>
                      </a:r>
                      <a:r>
                        <a:rPr lang="en-US" altLang="zh-CN" sz="1200" dirty="0">
                          <a:latin typeface="Microsoft YaHei" charset="-122"/>
                          <a:ea typeface="Microsoft YaHei" charset="-122"/>
                          <a:cs typeface="Microsoft YaHei" charset="-122"/>
                        </a:rPr>
                        <a:t>t</a:t>
                      </a:r>
                      <a:r>
                        <a:rPr lang="zh-CN" altLang="en-US" sz="1200" dirty="0">
                          <a:latin typeface="Microsoft YaHei" charset="-122"/>
                          <a:ea typeface="Microsoft YaHei" charset="-122"/>
                          <a:cs typeface="Microsoft YaHei" charset="-122"/>
                        </a:rPr>
                        <a:t>的文档数量</a:t>
                      </a:r>
                      <a:endParaRPr lang="en-US" sz="1200" dirty="0">
                        <a:latin typeface="Microsoft YaHei" charset="-122"/>
                        <a:ea typeface="Microsoft YaHei" charset="-122"/>
                        <a:cs typeface="Microsoft YaHei" charset="-122"/>
                      </a:endParaRPr>
                    </a:p>
                  </a:txBody>
                  <a:tcPr marL="68562" marR="68562" marT="34281" marB="34281"/>
                </a:tc>
                <a:extLst>
                  <a:ext uri="{0D108BD9-81ED-4DB2-BD59-A6C34878D82A}">
                    <a16:rowId xmlns:a16="http://schemas.microsoft.com/office/drawing/2014/main" val="10001"/>
                  </a:ext>
                </a:extLst>
              </a:tr>
              <a:tr h="488505">
                <a:tc>
                  <a:txBody>
                    <a:bodyPr/>
                    <a:lstStyle/>
                    <a:p>
                      <a:r>
                        <a:rPr lang="zh-CN" altLang="en-US" sz="1800" b="0" i="0" kern="1200" dirty="0">
                          <a:solidFill>
                            <a:schemeClr val="dk1"/>
                          </a:solidFill>
                          <a:effectLst/>
                          <a:latin typeface="Microsoft YaHei" charset="-122"/>
                          <a:ea typeface="Microsoft YaHei" charset="-122"/>
                          <a:cs typeface="Microsoft YaHei" charset="-122"/>
                        </a:rPr>
                        <a:t>文档频率倒数</a:t>
                      </a:r>
                      <a:r>
                        <a:rPr lang="en-US" sz="1200" dirty="0">
                          <a:latin typeface="Microsoft YaHei" charset="-122"/>
                          <a:ea typeface="Microsoft YaHei" charset="-122"/>
                          <a:cs typeface="Microsoft YaHei" charset="-122"/>
                        </a:rPr>
                        <a:t>(</a:t>
                      </a:r>
                      <a:r>
                        <a:rPr lang="en-US" sz="1200" dirty="0" err="1">
                          <a:latin typeface="Microsoft YaHei" charset="-122"/>
                          <a:ea typeface="Microsoft YaHei" charset="-122"/>
                          <a:cs typeface="Microsoft YaHei" charset="-122"/>
                        </a:rPr>
                        <a:t>IDF</a:t>
                      </a:r>
                      <a:r>
                        <a:rPr lang="en-US" sz="1200" baseline="-25000" dirty="0" err="1">
                          <a:latin typeface="Microsoft YaHei" charset="-122"/>
                          <a:ea typeface="Microsoft YaHei" charset="-122"/>
                          <a:cs typeface="Microsoft YaHei" charset="-122"/>
                        </a:rPr>
                        <a:t>t</a:t>
                      </a:r>
                      <a:r>
                        <a:rPr lang="en-US" sz="1200" dirty="0">
                          <a:latin typeface="Microsoft YaHei" charset="-122"/>
                          <a:ea typeface="Microsoft YaHei" charset="-122"/>
                          <a:cs typeface="Microsoft YaHei" charset="-122"/>
                        </a:rPr>
                        <a:t>)</a:t>
                      </a:r>
                    </a:p>
                  </a:txBody>
                  <a:tcPr marL="68562" marR="68562" marT="34281" marB="34281"/>
                </a:tc>
                <a:tc>
                  <a:txBody>
                    <a:bodyPr/>
                    <a:lstStyle/>
                    <a:p>
                      <a:r>
                        <a:rPr lang="zh-CN" altLang="en-US" sz="1600" b="0" i="0" kern="1200" dirty="0">
                          <a:solidFill>
                            <a:schemeClr val="dk1"/>
                          </a:solidFill>
                          <a:effectLst/>
                          <a:latin typeface="Microsoft YaHei" charset="-122"/>
                          <a:ea typeface="Microsoft YaHei" charset="-122"/>
                          <a:cs typeface="Microsoft YaHei" charset="-122"/>
                        </a:rPr>
                        <a:t>文档频率</a:t>
                      </a:r>
                      <a:r>
                        <a:rPr lang="zh-CN" altLang="en-US" sz="1200" dirty="0">
                          <a:latin typeface="Microsoft YaHei" charset="-122"/>
                          <a:ea typeface="Microsoft YaHei" charset="-122"/>
                          <a:cs typeface="Microsoft YaHei" charset="-122"/>
                        </a:rPr>
                        <a:t>倒数除以总文档数，更准确地说：</a:t>
                      </a:r>
                      <a:endParaRPr lang="en-US" altLang="zh-CN" sz="1200" baseline="0" dirty="0">
                        <a:latin typeface="Microsoft YaHei" charset="-122"/>
                        <a:ea typeface="Microsoft YaHei" charset="-122"/>
                        <a:cs typeface="Microsoft YaHei" charset="-122"/>
                      </a:endParaRPr>
                    </a:p>
                    <a:p>
                      <a:r>
                        <a:rPr lang="en-US" sz="1200" dirty="0">
                          <a:latin typeface="Microsoft YaHei" charset="-122"/>
                          <a:ea typeface="Microsoft YaHei" charset="-122"/>
                          <a:cs typeface="Microsoft YaHei" charset="-122"/>
                        </a:rPr>
                        <a:t>log(</a:t>
                      </a:r>
                      <a:r>
                        <a:rPr lang="en-US" sz="1200" baseline="0" dirty="0">
                          <a:latin typeface="Microsoft YaHei" charset="-122"/>
                          <a:ea typeface="Microsoft YaHei" charset="-122"/>
                          <a:cs typeface="Microsoft YaHei" charset="-122"/>
                        </a:rPr>
                        <a:t> (N+1) / </a:t>
                      </a:r>
                      <a:r>
                        <a:rPr lang="en-US" sz="1200" baseline="0" dirty="0" err="1">
                          <a:latin typeface="Microsoft YaHei" charset="-122"/>
                          <a:ea typeface="Microsoft YaHei" charset="-122"/>
                          <a:cs typeface="Microsoft YaHei" charset="-122"/>
                        </a:rPr>
                        <a:t>DF</a:t>
                      </a:r>
                      <a:r>
                        <a:rPr lang="en-US" sz="1200" baseline="-25000" dirty="0" err="1">
                          <a:latin typeface="Microsoft YaHei" charset="-122"/>
                          <a:ea typeface="Microsoft YaHei" charset="-122"/>
                          <a:cs typeface="Microsoft YaHei" charset="-122"/>
                        </a:rPr>
                        <a:t>t</a:t>
                      </a:r>
                      <a:r>
                        <a:rPr lang="en-US" sz="1200" baseline="0" dirty="0">
                          <a:latin typeface="Microsoft YaHei" charset="-122"/>
                          <a:ea typeface="Microsoft YaHei" charset="-122"/>
                          <a:cs typeface="Microsoft YaHei" charset="-122"/>
                        </a:rPr>
                        <a:t> )</a:t>
                      </a:r>
                      <a:endParaRPr lang="en-US" sz="1200" i="1" dirty="0">
                        <a:solidFill>
                          <a:schemeClr val="bg2">
                            <a:lumMod val="50000"/>
                          </a:schemeClr>
                        </a:solidFill>
                        <a:latin typeface="Microsoft YaHei" charset="-122"/>
                        <a:ea typeface="Microsoft YaHei" charset="-122"/>
                        <a:cs typeface="Microsoft YaHei" charset="-122"/>
                      </a:endParaRPr>
                    </a:p>
                  </a:txBody>
                  <a:tcPr marL="68562" marR="68562" marT="34281" marB="34281"/>
                </a:tc>
                <a:extLst>
                  <a:ext uri="{0D108BD9-81ED-4DB2-BD59-A6C34878D82A}">
                    <a16:rowId xmlns:a16="http://schemas.microsoft.com/office/drawing/2014/main" val="10002"/>
                  </a:ext>
                </a:extLst>
              </a:tr>
              <a:tr h="342811">
                <a:tc>
                  <a:txBody>
                    <a:bodyPr/>
                    <a:lstStyle/>
                    <a:p>
                      <a:r>
                        <a:rPr lang="zh-CN" altLang="en-US" sz="1800" b="0" i="0" kern="1200" dirty="0">
                          <a:solidFill>
                            <a:schemeClr val="tx1"/>
                          </a:solidFill>
                          <a:effectLst/>
                          <a:latin typeface="Microsoft YaHei" charset="-122"/>
                          <a:ea typeface="Microsoft YaHei" charset="-122"/>
                          <a:cs typeface="Microsoft YaHei" charset="-122"/>
                        </a:rPr>
                        <a:t>默认权重</a:t>
                      </a:r>
                      <a:r>
                        <a:rPr lang="en-US" sz="1200" baseline="0" dirty="0">
                          <a:latin typeface="Microsoft YaHei" charset="-122"/>
                          <a:ea typeface="Microsoft YaHei" charset="-122"/>
                          <a:cs typeface="Microsoft YaHei" charset="-122"/>
                        </a:rPr>
                        <a:t>(“</a:t>
                      </a:r>
                      <a:r>
                        <a:rPr lang="en-US" sz="1200" dirty="0">
                          <a:latin typeface="Microsoft YaHei" charset="-122"/>
                          <a:ea typeface="Microsoft YaHei" charset="-122"/>
                          <a:cs typeface="Microsoft YaHei" charset="-122"/>
                        </a:rPr>
                        <a:t>TF-IDF”)</a:t>
                      </a:r>
                    </a:p>
                  </a:txBody>
                  <a:tcPr marL="68562" marR="68562" marT="34281" marB="34281"/>
                </a:tc>
                <a:tc>
                  <a:txBody>
                    <a:bodyPr/>
                    <a:lstStyle/>
                    <a:p>
                      <a:r>
                        <a:rPr lang="zh-CN" altLang="en-US" sz="1200" b="0" dirty="0">
                          <a:latin typeface="Microsoft YaHei" charset="-122"/>
                          <a:ea typeface="Microsoft YaHei" charset="-122"/>
                          <a:cs typeface="Microsoft YaHei" charset="-122"/>
                        </a:rPr>
                        <a:t>词频*</a:t>
                      </a:r>
                      <a:r>
                        <a:rPr lang="zh-CN" altLang="en-US" sz="1500" b="0" i="0" kern="1200" dirty="0">
                          <a:solidFill>
                            <a:schemeClr val="dk1"/>
                          </a:solidFill>
                          <a:effectLst/>
                          <a:latin typeface="Microsoft YaHei" charset="-122"/>
                          <a:ea typeface="Microsoft YaHei" charset="-122"/>
                          <a:cs typeface="Microsoft YaHei" charset="-122"/>
                        </a:rPr>
                        <a:t>文档频率倒数：</a:t>
                      </a:r>
                      <a:r>
                        <a:rPr lang="en-US" sz="1200" dirty="0" err="1">
                          <a:latin typeface="Microsoft YaHei" charset="-122"/>
                          <a:ea typeface="Microsoft YaHei" charset="-122"/>
                          <a:cs typeface="Microsoft YaHei" charset="-122"/>
                        </a:rPr>
                        <a:t>TF</a:t>
                      </a:r>
                      <a:r>
                        <a:rPr lang="en-US" sz="1200" baseline="-25000" dirty="0" err="1">
                          <a:latin typeface="Microsoft YaHei" charset="-122"/>
                          <a:ea typeface="Microsoft YaHei" charset="-122"/>
                          <a:cs typeface="Microsoft YaHei" charset="-122"/>
                        </a:rPr>
                        <a:t>t,d</a:t>
                      </a:r>
                      <a:r>
                        <a:rPr lang="en-US" sz="1200" baseline="0" dirty="0">
                          <a:latin typeface="Microsoft YaHei" charset="-122"/>
                          <a:ea typeface="Microsoft YaHei" charset="-122"/>
                          <a:cs typeface="Microsoft YaHei" charset="-122"/>
                        </a:rPr>
                        <a:t> * </a:t>
                      </a:r>
                      <a:r>
                        <a:rPr lang="en-US" sz="1200" baseline="0" dirty="0" err="1">
                          <a:latin typeface="Microsoft YaHei" charset="-122"/>
                          <a:ea typeface="Microsoft YaHei" charset="-122"/>
                          <a:cs typeface="Microsoft YaHei" charset="-122"/>
                        </a:rPr>
                        <a:t>IDF</a:t>
                      </a:r>
                      <a:r>
                        <a:rPr lang="en-US" sz="1200" baseline="-25000" dirty="0" err="1">
                          <a:latin typeface="Microsoft YaHei" charset="-122"/>
                          <a:ea typeface="Microsoft YaHei" charset="-122"/>
                          <a:cs typeface="Microsoft YaHei" charset="-122"/>
                        </a:rPr>
                        <a:t>t</a:t>
                      </a:r>
                      <a:endParaRPr lang="en-US" sz="1200" i="0" baseline="-25000" dirty="0">
                        <a:solidFill>
                          <a:schemeClr val="tx1"/>
                        </a:solidFill>
                        <a:latin typeface="Microsoft YaHei" charset="-122"/>
                        <a:ea typeface="Microsoft YaHei" charset="-122"/>
                        <a:cs typeface="Microsoft YaHei" charset="-122"/>
                      </a:endParaRPr>
                    </a:p>
                  </a:txBody>
                  <a:tcPr marL="68562" marR="68562" marT="34281" marB="34281"/>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14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数据整合下的客户全景画像与精准营销应用场景</a:t>
            </a:r>
            <a:endParaRPr lang="zh-CN" altLang="en-US" sz="1200" b="0" dirty="0">
              <a:latin typeface="微软雅黑" panose="020B0503020204020204" pitchFamily="34" charset="-122"/>
              <a:ea typeface="微软雅黑" panose="020B0503020204020204" pitchFamily="34" charset="-122"/>
            </a:endParaRPr>
          </a:p>
        </p:txBody>
      </p:sp>
      <p:sp>
        <p:nvSpPr>
          <p:cNvPr id="6" name="椭圆 2"/>
          <p:cNvSpPr>
            <a:spLocks noChangeArrowheads="1"/>
          </p:cNvSpPr>
          <p:nvPr/>
        </p:nvSpPr>
        <p:spPr bwMode="auto">
          <a:xfrm>
            <a:off x="376302" y="2076669"/>
            <a:ext cx="876530" cy="390000"/>
          </a:xfrm>
          <a:prstGeom prst="ellipse">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180772" indent="-180772" algn="ctr" eaLnBrk="0" hangingPunct="0">
              <a:defRPr/>
            </a:pPr>
            <a:r>
              <a:rPr lang="zh-CN" altLang="en-US" sz="1050" kern="0" dirty="0">
                <a:solidFill>
                  <a:prstClr val="white"/>
                </a:solidFill>
                <a:latin typeface="微软雅黑" panose="020B0503020204020204" pitchFamily="34" charset="-122"/>
                <a:ea typeface="微软雅黑" panose="020B0503020204020204" pitchFamily="34" charset="-122"/>
              </a:rPr>
              <a:t>微信</a:t>
            </a:r>
          </a:p>
        </p:txBody>
      </p:sp>
      <p:sp>
        <p:nvSpPr>
          <p:cNvPr id="7" name="椭圆 2"/>
          <p:cNvSpPr>
            <a:spLocks noChangeArrowheads="1"/>
          </p:cNvSpPr>
          <p:nvPr/>
        </p:nvSpPr>
        <p:spPr bwMode="auto">
          <a:xfrm>
            <a:off x="376302" y="2569441"/>
            <a:ext cx="876530" cy="390000"/>
          </a:xfrm>
          <a:prstGeom prst="ellipse">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180772" indent="-180772" algn="ctr" eaLnBrk="0" hangingPunct="0">
              <a:defRPr/>
            </a:pPr>
            <a:r>
              <a:rPr lang="zh-CN" altLang="en-US" sz="1050" kern="0" dirty="0">
                <a:solidFill>
                  <a:prstClr val="white"/>
                </a:solidFill>
                <a:latin typeface="微软雅黑" panose="020B0503020204020204" pitchFamily="34" charset="-122"/>
                <a:ea typeface="微软雅黑" panose="020B0503020204020204" pitchFamily="34" charset="-122"/>
              </a:rPr>
              <a:t>微博</a:t>
            </a:r>
          </a:p>
        </p:txBody>
      </p:sp>
      <p:sp>
        <p:nvSpPr>
          <p:cNvPr id="8" name="椭圆 2"/>
          <p:cNvSpPr>
            <a:spLocks noChangeArrowheads="1"/>
          </p:cNvSpPr>
          <p:nvPr/>
        </p:nvSpPr>
        <p:spPr bwMode="auto">
          <a:xfrm>
            <a:off x="376302" y="3062212"/>
            <a:ext cx="876530" cy="390000"/>
          </a:xfrm>
          <a:prstGeom prst="ellipse">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180772" indent="-180772" algn="ctr" eaLnBrk="0" hangingPunct="0">
              <a:defRPr/>
            </a:pPr>
            <a:r>
              <a:rPr lang="zh-CN" altLang="en-US" sz="1050" kern="0" dirty="0">
                <a:solidFill>
                  <a:prstClr val="white"/>
                </a:solidFill>
                <a:latin typeface="微软雅黑" panose="020B0503020204020204" pitchFamily="34" charset="-122"/>
                <a:ea typeface="微软雅黑" panose="020B0503020204020204" pitchFamily="34" charset="-122"/>
              </a:rPr>
              <a:t>论坛</a:t>
            </a:r>
          </a:p>
        </p:txBody>
      </p:sp>
      <p:sp>
        <p:nvSpPr>
          <p:cNvPr id="9" name="椭圆 2"/>
          <p:cNvSpPr>
            <a:spLocks noChangeArrowheads="1"/>
          </p:cNvSpPr>
          <p:nvPr/>
        </p:nvSpPr>
        <p:spPr bwMode="auto">
          <a:xfrm>
            <a:off x="376302" y="3578369"/>
            <a:ext cx="876530" cy="390000"/>
          </a:xfrm>
          <a:prstGeom prst="ellipse">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180772" indent="-180772" algn="ctr" eaLnBrk="0" hangingPunct="0">
              <a:defRPr/>
            </a:pPr>
            <a:r>
              <a:rPr lang="zh-CN" altLang="en-US" sz="1050" kern="0" dirty="0">
                <a:solidFill>
                  <a:prstClr val="white"/>
                </a:solidFill>
                <a:latin typeface="微软雅黑" panose="020B0503020204020204" pitchFamily="34" charset="-122"/>
                <a:ea typeface="微软雅黑" panose="020B0503020204020204" pitchFamily="34" charset="-122"/>
              </a:rPr>
              <a:t>会员</a:t>
            </a:r>
          </a:p>
        </p:txBody>
      </p:sp>
      <p:sp>
        <p:nvSpPr>
          <p:cNvPr id="10" name="椭圆 2"/>
          <p:cNvSpPr>
            <a:spLocks noChangeArrowheads="1"/>
          </p:cNvSpPr>
          <p:nvPr/>
        </p:nvSpPr>
        <p:spPr bwMode="auto">
          <a:xfrm>
            <a:off x="376302" y="4052384"/>
            <a:ext cx="876530" cy="390000"/>
          </a:xfrm>
          <a:prstGeom prst="ellipse">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180772" indent="-180772" algn="ctr" eaLnBrk="0" hangingPunct="0">
              <a:defRPr/>
            </a:pPr>
            <a:r>
              <a:rPr lang="zh-CN" altLang="en-US" sz="1050" kern="0" dirty="0">
                <a:solidFill>
                  <a:prstClr val="white"/>
                </a:solidFill>
                <a:latin typeface="微软雅黑" panose="020B0503020204020204" pitchFamily="34" charset="-122"/>
                <a:ea typeface="微软雅黑" panose="020B0503020204020204" pitchFamily="34" charset="-122"/>
              </a:rPr>
              <a:t>客服</a:t>
            </a:r>
          </a:p>
        </p:txBody>
      </p:sp>
      <p:sp>
        <p:nvSpPr>
          <p:cNvPr id="11" name="椭圆 2"/>
          <p:cNvSpPr>
            <a:spLocks noChangeArrowheads="1"/>
          </p:cNvSpPr>
          <p:nvPr/>
        </p:nvSpPr>
        <p:spPr bwMode="auto">
          <a:xfrm>
            <a:off x="376302" y="4581865"/>
            <a:ext cx="876530" cy="390000"/>
          </a:xfrm>
          <a:prstGeom prst="ellipse">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180772" indent="-180772" algn="ctr" eaLnBrk="0" hangingPunct="0">
              <a:defRPr/>
            </a:pPr>
            <a:r>
              <a:rPr lang="en-US" altLang="zh-CN" sz="1050" kern="0" dirty="0">
                <a:solidFill>
                  <a:prstClr val="white"/>
                </a:solidFill>
                <a:latin typeface="微软雅黑" pitchFamily="34" charset="-122"/>
                <a:ea typeface="微软雅黑" pitchFamily="34" charset="-122"/>
              </a:rPr>
              <a:t>…</a:t>
            </a:r>
            <a:endParaRPr lang="zh-CN" altLang="en-US" sz="1050" kern="0" dirty="0">
              <a:solidFill>
                <a:prstClr val="white"/>
              </a:solidFill>
              <a:latin typeface="微软雅黑" pitchFamily="34" charset="-122"/>
              <a:ea typeface="微软雅黑" pitchFamily="34" charset="-122"/>
            </a:endParaRPr>
          </a:p>
        </p:txBody>
      </p:sp>
      <p:sp>
        <p:nvSpPr>
          <p:cNvPr id="12" name="椭圆 67"/>
          <p:cNvSpPr/>
          <p:nvPr/>
        </p:nvSpPr>
        <p:spPr bwMode="auto">
          <a:xfrm>
            <a:off x="2417328" y="2173785"/>
            <a:ext cx="1697668" cy="2486254"/>
          </a:xfrm>
          <a:prstGeom prst="ellipse">
            <a:avLst/>
          </a:prstGeom>
          <a:noFill/>
          <a:ln w="25400" cap="flat" cmpd="sng" algn="ctr">
            <a:solidFill>
              <a:srgbClr val="4F81BD">
                <a:shade val="50000"/>
              </a:srgbClr>
            </a:solidFill>
            <a:prstDash val="sysDash"/>
          </a:ln>
          <a:effectLst/>
        </p:spPr>
        <p:txBody>
          <a:bodyPr anchor="ctr"/>
          <a:lstStyle/>
          <a:p>
            <a:pPr>
              <a:defRPr/>
            </a:pPr>
            <a:endParaRPr lang="zh-CN" altLang="en-US" sz="1650" kern="0">
              <a:solidFill>
                <a:prstClr val="white"/>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2722585" y="2332362"/>
            <a:ext cx="1094554" cy="3162404"/>
          </a:xfrm>
          <a:prstGeom prst="rect">
            <a:avLst/>
          </a:prstGeom>
          <a:noFill/>
        </p:spPr>
        <p:txBody>
          <a:bodyPr wrap="square" rtlCol="0">
            <a:spAutoFit/>
          </a:bodyPr>
          <a:lstStyle/>
          <a:p>
            <a:pPr algn="ctr"/>
            <a:r>
              <a:rPr lang="zh-CN" altLang="zh-CN" sz="1050" dirty="0">
                <a:latin typeface="微软雅黑" panose="020B0503020204020204" pitchFamily="34" charset="-122"/>
                <a:ea typeface="微软雅黑" panose="020B0503020204020204" pitchFamily="34" charset="-122"/>
              </a:rPr>
              <a:t>选择产品</a:t>
            </a:r>
            <a:r>
              <a:rPr lang="zh-CN" altLang="en-US" sz="1050" dirty="0">
                <a:latin typeface="微软雅黑" panose="020B0503020204020204" pitchFamily="34" charset="-122"/>
                <a:ea typeface="微软雅黑" panose="020B0503020204020204" pitchFamily="34" charset="-122"/>
              </a:rPr>
              <a:t>的</a:t>
            </a:r>
            <a:r>
              <a:rPr lang="zh-CN" altLang="zh-CN" sz="1050" dirty="0">
                <a:latin typeface="微软雅黑" panose="020B0503020204020204" pitchFamily="34" charset="-122"/>
                <a:ea typeface="微软雅黑" panose="020B0503020204020204" pitchFamily="34" charset="-122"/>
              </a:rPr>
              <a:t>渠道</a:t>
            </a:r>
            <a:endParaRPr lang="en-US" altLang="zh-CN" sz="1050" dirty="0">
              <a:latin typeface="微软雅黑" panose="020B0503020204020204" pitchFamily="34" charset="-122"/>
              <a:ea typeface="微软雅黑" panose="020B0503020204020204" pitchFamily="34" charset="-122"/>
            </a:endParaRPr>
          </a:p>
          <a:p>
            <a:pPr algn="ctr"/>
            <a:endParaRPr lang="en-US" altLang="zh-CN" sz="1050" dirty="0">
              <a:latin typeface="微软雅黑" panose="020B0503020204020204" pitchFamily="34" charset="-122"/>
              <a:ea typeface="微软雅黑" panose="020B0503020204020204" pitchFamily="34" charset="-122"/>
            </a:endParaRPr>
          </a:p>
          <a:p>
            <a:pPr algn="ctr"/>
            <a:r>
              <a:rPr lang="zh-CN" altLang="zh-CN" sz="1050" dirty="0">
                <a:latin typeface="微软雅黑" panose="020B0503020204020204" pitchFamily="34" charset="-122"/>
                <a:ea typeface="微软雅黑" panose="020B0503020204020204" pitchFamily="34" charset="-122"/>
              </a:rPr>
              <a:t>偏好产品的类型</a:t>
            </a:r>
            <a:endParaRPr lang="en-US" altLang="zh-CN" sz="1050" dirty="0">
              <a:latin typeface="微软雅黑" panose="020B0503020204020204" pitchFamily="34" charset="-122"/>
              <a:ea typeface="微软雅黑" panose="020B0503020204020204" pitchFamily="34" charset="-122"/>
            </a:endParaRPr>
          </a:p>
          <a:p>
            <a:pPr algn="ctr"/>
            <a:endParaRPr lang="en-US" altLang="zh-CN" sz="1050" dirty="0">
              <a:latin typeface="微软雅黑" panose="020B0503020204020204" pitchFamily="34" charset="-122"/>
              <a:ea typeface="微软雅黑" panose="020B0503020204020204" pitchFamily="34" charset="-122"/>
            </a:endParaRPr>
          </a:p>
          <a:p>
            <a:pPr algn="ctr"/>
            <a:r>
              <a:rPr lang="zh-CN" altLang="zh-CN" sz="1050" dirty="0">
                <a:latin typeface="微软雅黑" panose="020B0503020204020204" pitchFamily="34" charset="-122"/>
                <a:ea typeface="微软雅黑" panose="020B0503020204020204" pitchFamily="34" charset="-122"/>
              </a:rPr>
              <a:t>产品使用周期</a:t>
            </a:r>
            <a:endParaRPr lang="en-US" altLang="zh-CN" sz="1050" dirty="0">
              <a:latin typeface="微软雅黑" panose="020B0503020204020204" pitchFamily="34" charset="-122"/>
              <a:ea typeface="微软雅黑" panose="020B0503020204020204" pitchFamily="34" charset="-122"/>
            </a:endParaRPr>
          </a:p>
          <a:p>
            <a:pPr algn="ctr"/>
            <a:endParaRPr lang="en-US" altLang="zh-CN" sz="1050" dirty="0">
              <a:latin typeface="微软雅黑" panose="020B0503020204020204" pitchFamily="34" charset="-122"/>
              <a:ea typeface="微软雅黑" panose="020B0503020204020204" pitchFamily="34" charset="-122"/>
            </a:endParaRPr>
          </a:p>
          <a:p>
            <a:pPr algn="ctr"/>
            <a:r>
              <a:rPr lang="zh-CN" altLang="zh-CN" sz="1050" dirty="0">
                <a:latin typeface="微软雅黑" panose="020B0503020204020204" pitchFamily="34" charset="-122"/>
                <a:ea typeface="微软雅黑" panose="020B0503020204020204" pitchFamily="34" charset="-122"/>
              </a:rPr>
              <a:t>购买产品的目的</a:t>
            </a:r>
            <a:endParaRPr lang="en-US" altLang="zh-CN" sz="1050" dirty="0">
              <a:latin typeface="微软雅黑" panose="020B0503020204020204" pitchFamily="34" charset="-122"/>
              <a:ea typeface="微软雅黑" panose="020B0503020204020204" pitchFamily="34" charset="-122"/>
            </a:endParaRPr>
          </a:p>
          <a:p>
            <a:pPr algn="ctr"/>
            <a:endParaRPr lang="en-US" altLang="zh-CN" sz="1050" dirty="0">
              <a:latin typeface="微软雅黑" panose="020B0503020204020204" pitchFamily="34" charset="-122"/>
              <a:ea typeface="微软雅黑" panose="020B0503020204020204" pitchFamily="34" charset="-122"/>
            </a:endParaRPr>
          </a:p>
          <a:p>
            <a:pPr algn="ctr"/>
            <a:r>
              <a:rPr lang="zh-CN" altLang="zh-CN" sz="1050" dirty="0">
                <a:latin typeface="微软雅黑" panose="020B0503020204020204" pitchFamily="34" charset="-122"/>
                <a:ea typeface="微软雅黑" panose="020B0503020204020204" pitchFamily="34" charset="-122"/>
              </a:rPr>
              <a:t>消费者家庭背景</a:t>
            </a:r>
            <a:endParaRPr lang="en-US" altLang="zh-CN" sz="1050" dirty="0">
              <a:latin typeface="微软雅黑" panose="020B0503020204020204" pitchFamily="34" charset="-122"/>
              <a:ea typeface="微软雅黑" panose="020B0503020204020204" pitchFamily="34" charset="-122"/>
            </a:endParaRPr>
          </a:p>
          <a:p>
            <a:pPr algn="ctr"/>
            <a:endParaRPr lang="en-US" altLang="zh-CN" sz="1050" dirty="0">
              <a:latin typeface="微软雅黑" panose="020B0503020204020204" pitchFamily="34" charset="-122"/>
              <a:ea typeface="微软雅黑" panose="020B0503020204020204" pitchFamily="34" charset="-122"/>
            </a:endParaRPr>
          </a:p>
          <a:p>
            <a:pPr algn="ctr"/>
            <a:r>
              <a:rPr lang="zh-CN" altLang="zh-CN" sz="1050" dirty="0">
                <a:latin typeface="微软雅黑" panose="020B0503020204020204" pitchFamily="34" charset="-122"/>
                <a:ea typeface="微软雅黑" panose="020B0503020204020204" pitchFamily="34" charset="-122"/>
              </a:rPr>
              <a:t>工作和生活环境</a:t>
            </a:r>
            <a:endParaRPr lang="en-US" altLang="zh-CN" sz="1050" dirty="0">
              <a:latin typeface="微软雅黑" panose="020B0503020204020204" pitchFamily="34" charset="-122"/>
              <a:ea typeface="微软雅黑" panose="020B0503020204020204" pitchFamily="34" charset="-122"/>
            </a:endParaRPr>
          </a:p>
          <a:p>
            <a:pPr algn="ctr"/>
            <a:endParaRPr lang="en-US" altLang="zh-CN" sz="1050" dirty="0">
              <a:latin typeface="微软雅黑" panose="020B0503020204020204" pitchFamily="34" charset="-122"/>
              <a:ea typeface="微软雅黑" panose="020B0503020204020204" pitchFamily="34" charset="-122"/>
            </a:endParaRPr>
          </a:p>
          <a:p>
            <a:pPr algn="ctr"/>
            <a:r>
              <a:rPr lang="zh-CN" altLang="zh-CN" sz="1050" dirty="0">
                <a:latin typeface="微软雅黑" panose="020B0503020204020204" pitchFamily="34" charset="-122"/>
                <a:ea typeface="微软雅黑" panose="020B0503020204020204" pitchFamily="34" charset="-122"/>
              </a:rPr>
              <a:t>个人消费观和价值观</a:t>
            </a:r>
            <a:endParaRPr lang="zh-CN" altLang="en-US" sz="1050" dirty="0">
              <a:latin typeface="微软雅黑" panose="020B0503020204020204" pitchFamily="34" charset="-122"/>
              <a:ea typeface="微软雅黑" panose="020B0503020204020204" pitchFamily="34" charset="-122"/>
            </a:endParaRPr>
          </a:p>
        </p:txBody>
      </p:sp>
      <p:cxnSp>
        <p:nvCxnSpPr>
          <p:cNvPr id="15" name="Elbow Connector 14"/>
          <p:cNvCxnSpPr>
            <a:stCxn id="6" idx="6"/>
            <a:endCxn id="12" idx="2"/>
          </p:cNvCxnSpPr>
          <p:nvPr/>
        </p:nvCxnSpPr>
        <p:spPr>
          <a:xfrm>
            <a:off x="1252832" y="2271669"/>
            <a:ext cx="1164495" cy="114524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a:off x="1290665" y="2764441"/>
            <a:ext cx="1127315" cy="652472"/>
          </a:xfrm>
          <a:prstGeom prst="bentConnector3">
            <a:avLst>
              <a:gd name="adj1" fmla="val 4828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8" idx="6"/>
            <a:endCxn id="12" idx="2"/>
          </p:cNvCxnSpPr>
          <p:nvPr/>
        </p:nvCxnSpPr>
        <p:spPr>
          <a:xfrm>
            <a:off x="1252832" y="3257213"/>
            <a:ext cx="1164495" cy="15970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9" idx="6"/>
            <a:endCxn id="12" idx="2"/>
          </p:cNvCxnSpPr>
          <p:nvPr/>
        </p:nvCxnSpPr>
        <p:spPr>
          <a:xfrm flipV="1">
            <a:off x="1252832" y="3416913"/>
            <a:ext cx="1164495" cy="35645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0" idx="6"/>
            <a:endCxn id="12" idx="2"/>
          </p:cNvCxnSpPr>
          <p:nvPr/>
        </p:nvCxnSpPr>
        <p:spPr>
          <a:xfrm flipV="1">
            <a:off x="1252832" y="3416912"/>
            <a:ext cx="1164495" cy="830472"/>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flipV="1">
            <a:off x="1252832" y="3416913"/>
            <a:ext cx="1164495" cy="1359953"/>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右箭头 55"/>
          <p:cNvSpPr/>
          <p:nvPr/>
        </p:nvSpPr>
        <p:spPr>
          <a:xfrm>
            <a:off x="4262617" y="3241344"/>
            <a:ext cx="919485" cy="331500"/>
          </a:xfrm>
          <a:prstGeom prst="rightArrow">
            <a:avLst/>
          </a:prstGeom>
          <a:solidFill>
            <a:schemeClr val="bg1">
              <a:lumMod val="75000"/>
            </a:schemeClr>
          </a:solidFill>
          <a:ln w="25400" cap="flat" cmpd="sng" algn="ctr">
            <a:noFill/>
            <a:prstDash val="solid"/>
          </a:ln>
          <a:effectLst/>
        </p:spPr>
        <p:txBody>
          <a:bodyPr anchor="ctr"/>
          <a:lstStyle/>
          <a:p>
            <a:pPr>
              <a:defRPr/>
            </a:pPr>
            <a:endParaRPr lang="zh-CN" altLang="en-US" sz="1650" kern="0">
              <a:solidFill>
                <a:prstClr val="white"/>
              </a:solidFill>
              <a:latin typeface="微软雅黑" panose="020B0503020204020204" pitchFamily="34" charset="-122"/>
              <a:ea typeface="微软雅黑" panose="020B0503020204020204" pitchFamily="34" charset="-122"/>
            </a:endParaRPr>
          </a:p>
        </p:txBody>
      </p:sp>
      <p:sp>
        <p:nvSpPr>
          <p:cNvPr id="22" name="椭圆 7"/>
          <p:cNvSpPr>
            <a:spLocks noChangeArrowheads="1"/>
          </p:cNvSpPr>
          <p:nvPr/>
        </p:nvSpPr>
        <p:spPr bwMode="auto">
          <a:xfrm>
            <a:off x="5182101" y="2220453"/>
            <a:ext cx="925226" cy="438750"/>
          </a:xfrm>
          <a:prstGeom prst="ellips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180772" indent="-180772" algn="ctr" eaLnBrk="0" hangingPunct="0">
              <a:defRPr/>
            </a:pPr>
            <a:r>
              <a:rPr lang="zh-CN" altLang="en-US" sz="1050" kern="0" dirty="0">
                <a:solidFill>
                  <a:prstClr val="white"/>
                </a:solidFill>
                <a:latin typeface="微软雅黑" panose="020B0503020204020204" pitchFamily="34" charset="-122"/>
                <a:ea typeface="微软雅黑" panose="020B0503020204020204" pitchFamily="34" charset="-122"/>
              </a:rPr>
              <a:t>产品策略</a:t>
            </a:r>
          </a:p>
        </p:txBody>
      </p:sp>
      <p:sp>
        <p:nvSpPr>
          <p:cNvPr id="23" name="椭圆 7"/>
          <p:cNvSpPr>
            <a:spLocks noChangeArrowheads="1"/>
          </p:cNvSpPr>
          <p:nvPr/>
        </p:nvSpPr>
        <p:spPr bwMode="auto">
          <a:xfrm>
            <a:off x="5182101" y="2755494"/>
            <a:ext cx="925226" cy="438750"/>
          </a:xfrm>
          <a:prstGeom prst="ellips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180772" indent="-180772" algn="ctr" eaLnBrk="0" hangingPunct="0">
              <a:defRPr/>
            </a:pPr>
            <a:r>
              <a:rPr lang="zh-CN" altLang="en-US" sz="1050" kern="0" dirty="0">
                <a:solidFill>
                  <a:prstClr val="white"/>
                </a:solidFill>
                <a:latin typeface="微软雅黑" panose="020B0503020204020204" pitchFamily="34" charset="-122"/>
                <a:ea typeface="微软雅黑" panose="020B0503020204020204" pitchFamily="34" charset="-122"/>
              </a:rPr>
              <a:t>投放策略</a:t>
            </a:r>
          </a:p>
        </p:txBody>
      </p:sp>
      <p:sp>
        <p:nvSpPr>
          <p:cNvPr id="24" name="椭圆 7"/>
          <p:cNvSpPr>
            <a:spLocks noChangeArrowheads="1"/>
          </p:cNvSpPr>
          <p:nvPr/>
        </p:nvSpPr>
        <p:spPr bwMode="auto">
          <a:xfrm>
            <a:off x="5182101" y="3281552"/>
            <a:ext cx="925226" cy="438750"/>
          </a:xfrm>
          <a:prstGeom prst="ellips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180772" indent="-180772" algn="ctr" eaLnBrk="0" hangingPunct="0">
              <a:defRPr/>
            </a:pPr>
            <a:r>
              <a:rPr lang="zh-CN" altLang="en-US" sz="1050" kern="0" dirty="0">
                <a:solidFill>
                  <a:prstClr val="white"/>
                </a:solidFill>
                <a:latin typeface="微软雅黑" panose="020B0503020204020204" pitchFamily="34" charset="-122"/>
                <a:ea typeface="微软雅黑" panose="020B0503020204020204" pitchFamily="34" charset="-122"/>
              </a:rPr>
              <a:t>营销策略</a:t>
            </a:r>
          </a:p>
        </p:txBody>
      </p:sp>
      <p:sp>
        <p:nvSpPr>
          <p:cNvPr id="25" name="椭圆 7"/>
          <p:cNvSpPr>
            <a:spLocks noChangeArrowheads="1"/>
          </p:cNvSpPr>
          <p:nvPr/>
        </p:nvSpPr>
        <p:spPr bwMode="auto">
          <a:xfrm>
            <a:off x="5182101" y="3827282"/>
            <a:ext cx="925226" cy="438750"/>
          </a:xfrm>
          <a:prstGeom prst="ellips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180772" indent="-180772" algn="ctr" eaLnBrk="0" hangingPunct="0">
              <a:defRPr/>
            </a:pPr>
            <a:r>
              <a:rPr lang="zh-CN" altLang="en-US" sz="1050" kern="0" dirty="0">
                <a:solidFill>
                  <a:prstClr val="white"/>
                </a:solidFill>
                <a:latin typeface="微软雅黑" panose="020B0503020204020204" pitchFamily="34" charset="-122"/>
                <a:ea typeface="微软雅黑" panose="020B0503020204020204" pitchFamily="34" charset="-122"/>
              </a:rPr>
              <a:t>服务策略</a:t>
            </a:r>
          </a:p>
        </p:txBody>
      </p:sp>
      <p:sp>
        <p:nvSpPr>
          <p:cNvPr id="26" name="Rectangle 25"/>
          <p:cNvSpPr/>
          <p:nvPr/>
        </p:nvSpPr>
        <p:spPr>
          <a:xfrm>
            <a:off x="4277174" y="2529200"/>
            <a:ext cx="746185" cy="1546577"/>
          </a:xfrm>
          <a:prstGeom prst="rect">
            <a:avLst/>
          </a:prstGeom>
        </p:spPr>
        <p:txBody>
          <a:bodyPr wrap="square">
            <a:spAutoFit/>
          </a:bodyPr>
          <a:lstStyle/>
          <a:p>
            <a:pPr algn="ctr"/>
            <a:r>
              <a:rPr lang="zh-CN" altLang="zh-CN" sz="1575" dirty="0">
                <a:latin typeface="微软雅黑" panose="020B0503020204020204" pitchFamily="34" charset="-122"/>
                <a:ea typeface="微软雅黑" panose="020B0503020204020204" pitchFamily="34" charset="-122"/>
              </a:rPr>
              <a:t>分词</a:t>
            </a:r>
            <a:endParaRPr lang="en-US" altLang="zh-CN" sz="1575" dirty="0">
              <a:latin typeface="微软雅黑" panose="020B0503020204020204" pitchFamily="34" charset="-122"/>
              <a:ea typeface="微软雅黑" panose="020B0503020204020204" pitchFamily="34" charset="-122"/>
            </a:endParaRPr>
          </a:p>
          <a:p>
            <a:pPr algn="ctr"/>
            <a:r>
              <a:rPr lang="zh-CN" altLang="en-US" sz="1575" dirty="0">
                <a:latin typeface="微软雅黑" panose="020B0503020204020204" pitchFamily="34" charset="-122"/>
                <a:ea typeface="微软雅黑" panose="020B0503020204020204" pitchFamily="34" charset="-122"/>
              </a:rPr>
              <a:t>关联</a:t>
            </a:r>
            <a:endParaRPr lang="en-US" altLang="zh-CN" sz="1575" dirty="0">
              <a:latin typeface="微软雅黑" panose="020B0503020204020204" pitchFamily="34" charset="-122"/>
              <a:ea typeface="微软雅黑" panose="020B0503020204020204" pitchFamily="34" charset="-122"/>
            </a:endParaRPr>
          </a:p>
          <a:p>
            <a:pPr algn="ctr"/>
            <a:r>
              <a:rPr lang="zh-CN" altLang="zh-CN" sz="1575" dirty="0">
                <a:latin typeface="微软雅黑" panose="020B0503020204020204" pitchFamily="34" charset="-122"/>
                <a:ea typeface="微软雅黑" panose="020B0503020204020204" pitchFamily="34" charset="-122"/>
              </a:rPr>
              <a:t>聚类</a:t>
            </a:r>
            <a:endParaRPr lang="en-US" altLang="zh-CN" sz="1575" dirty="0">
              <a:latin typeface="微软雅黑" panose="020B0503020204020204" pitchFamily="34" charset="-122"/>
              <a:ea typeface="微软雅黑" panose="020B0503020204020204" pitchFamily="34" charset="-122"/>
            </a:endParaRPr>
          </a:p>
          <a:p>
            <a:pPr algn="ctr"/>
            <a:endParaRPr lang="en-US" altLang="zh-CN" sz="1575" dirty="0">
              <a:latin typeface="微软雅黑" panose="020B0503020204020204" pitchFamily="34" charset="-122"/>
              <a:ea typeface="微软雅黑" panose="020B0503020204020204" pitchFamily="34" charset="-122"/>
            </a:endParaRPr>
          </a:p>
          <a:p>
            <a:pPr algn="ctr"/>
            <a:r>
              <a:rPr lang="zh-CN" altLang="en-US" sz="1575" dirty="0">
                <a:latin typeface="微软雅黑" panose="020B0503020204020204" pitchFamily="34" charset="-122"/>
                <a:ea typeface="微软雅黑" panose="020B0503020204020204" pitchFamily="34" charset="-122"/>
              </a:rPr>
              <a:t>预测</a:t>
            </a:r>
            <a:endParaRPr lang="en-US" altLang="zh-CN" sz="1575" dirty="0">
              <a:latin typeface="微软雅黑" panose="020B0503020204020204" pitchFamily="34" charset="-122"/>
              <a:ea typeface="微软雅黑" panose="020B0503020204020204" pitchFamily="34" charset="-122"/>
            </a:endParaRPr>
          </a:p>
          <a:p>
            <a:pPr algn="ctr"/>
            <a:r>
              <a:rPr lang="zh-CN" altLang="zh-CN" sz="1575" dirty="0">
                <a:latin typeface="微软雅黑" panose="020B0503020204020204" pitchFamily="34" charset="-122"/>
                <a:ea typeface="微软雅黑" panose="020B0503020204020204" pitchFamily="34" charset="-122"/>
              </a:rPr>
              <a:t>情感</a:t>
            </a:r>
            <a:endParaRPr lang="zh-CN" altLang="en-US" sz="1575" dirty="0">
              <a:latin typeface="微软雅黑" panose="020B0503020204020204" pitchFamily="34" charset="-122"/>
              <a:ea typeface="微软雅黑" panose="020B0503020204020204" pitchFamily="34" charset="-122"/>
            </a:endParaRPr>
          </a:p>
        </p:txBody>
      </p:sp>
      <p:sp>
        <p:nvSpPr>
          <p:cNvPr id="27" name="Rectangle 26"/>
          <p:cNvSpPr/>
          <p:nvPr/>
        </p:nvSpPr>
        <p:spPr>
          <a:xfrm>
            <a:off x="1855102" y="2978604"/>
            <a:ext cx="525045" cy="461665"/>
          </a:xfrm>
          <a:prstGeom prst="rect">
            <a:avLst/>
          </a:prstGeom>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智能</a:t>
            </a:r>
            <a:endParaRPr lang="en-US" altLang="zh-CN" sz="1200" dirty="0">
              <a:latin typeface="微软雅黑" panose="020B0503020204020204" pitchFamily="34" charset="-122"/>
              <a:ea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rPr>
              <a:t>采集</a:t>
            </a:r>
          </a:p>
        </p:txBody>
      </p:sp>
      <p:sp>
        <p:nvSpPr>
          <p:cNvPr id="28" name="椭圆 7"/>
          <p:cNvSpPr>
            <a:spLocks noChangeArrowheads="1"/>
          </p:cNvSpPr>
          <p:nvPr/>
        </p:nvSpPr>
        <p:spPr bwMode="auto">
          <a:xfrm>
            <a:off x="5182101" y="4345063"/>
            <a:ext cx="925226" cy="438750"/>
          </a:xfrm>
          <a:prstGeom prst="ellips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180772" indent="-180772" algn="ctr" eaLnBrk="0" hangingPunct="0">
              <a:defRPr/>
            </a:pPr>
            <a:r>
              <a:rPr lang="zh-CN" altLang="en-US" sz="1050" kern="0" dirty="0">
                <a:solidFill>
                  <a:prstClr val="white"/>
                </a:solidFill>
                <a:latin typeface="微软雅黑" panose="020B0503020204020204" pitchFamily="34" charset="-122"/>
                <a:ea typeface="微软雅黑" panose="020B0503020204020204" pitchFamily="34" charset="-122"/>
              </a:rPr>
              <a:t>风控策略</a:t>
            </a:r>
          </a:p>
        </p:txBody>
      </p:sp>
      <p:sp>
        <p:nvSpPr>
          <p:cNvPr id="29" name="TextBox 28"/>
          <p:cNvSpPr txBox="1"/>
          <p:nvPr/>
        </p:nvSpPr>
        <p:spPr>
          <a:xfrm>
            <a:off x="6123048" y="2221901"/>
            <a:ext cx="763574" cy="507831"/>
          </a:xfrm>
          <a:prstGeom prst="rect">
            <a:avLst/>
          </a:prstGeom>
          <a:noFill/>
        </p:spPr>
        <p:txBody>
          <a:bodyPr wrap="square" rtlCol="0">
            <a:spAutoFit/>
          </a:bodyPr>
          <a:lstStyle/>
          <a:p>
            <a:r>
              <a:rPr lang="zh-CN" altLang="en-US" sz="900" dirty="0">
                <a:latin typeface="微软雅黑" panose="020B0503020204020204" pitchFamily="34" charset="-122"/>
                <a:ea typeface="微软雅黑" panose="020B0503020204020204" pitchFamily="34" charset="-122"/>
              </a:rPr>
              <a:t>产品设计</a:t>
            </a:r>
            <a:endParaRPr lang="en-US" altLang="zh-CN" sz="900" dirty="0">
              <a:latin typeface="微软雅黑" panose="020B0503020204020204" pitchFamily="34" charset="-122"/>
              <a:ea typeface="微软雅黑" panose="020B0503020204020204" pitchFamily="34" charset="-122"/>
            </a:endParaRPr>
          </a:p>
          <a:p>
            <a:r>
              <a:rPr lang="zh-CN" altLang="en-US" sz="900" dirty="0">
                <a:latin typeface="微软雅黑" panose="020B0503020204020204" pitchFamily="34" charset="-122"/>
                <a:ea typeface="微软雅黑" panose="020B0503020204020204" pitchFamily="34" charset="-122"/>
              </a:rPr>
              <a:t>产品定位</a:t>
            </a:r>
            <a:endParaRPr lang="en-US" altLang="zh-CN" sz="900" dirty="0">
              <a:latin typeface="微软雅黑" panose="020B0503020204020204" pitchFamily="34" charset="-122"/>
              <a:ea typeface="微软雅黑" panose="020B0503020204020204" pitchFamily="34" charset="-122"/>
            </a:endParaRPr>
          </a:p>
          <a:p>
            <a:endParaRPr lang="zh-CN" altLang="en-US" sz="900" dirty="0">
              <a:latin typeface="微软雅黑" panose="020B0503020204020204" pitchFamily="34" charset="-122"/>
              <a:ea typeface="微软雅黑" panose="020B0503020204020204" pitchFamily="34" charset="-122"/>
            </a:endParaRPr>
          </a:p>
        </p:txBody>
      </p:sp>
      <p:sp>
        <p:nvSpPr>
          <p:cNvPr id="30" name="TextBox 29"/>
          <p:cNvSpPr txBox="1"/>
          <p:nvPr/>
        </p:nvSpPr>
        <p:spPr>
          <a:xfrm>
            <a:off x="6123048" y="2750889"/>
            <a:ext cx="763574" cy="507831"/>
          </a:xfrm>
          <a:prstGeom prst="rect">
            <a:avLst/>
          </a:prstGeom>
          <a:noFill/>
        </p:spPr>
        <p:txBody>
          <a:bodyPr wrap="square" rtlCol="0">
            <a:spAutoFit/>
          </a:bodyPr>
          <a:lstStyle/>
          <a:p>
            <a:r>
              <a:rPr lang="zh-CN" altLang="en-US" sz="900" dirty="0">
                <a:latin typeface="微软雅黑" panose="020B0503020204020204" pitchFamily="34" charset="-122"/>
                <a:ea typeface="微软雅黑" panose="020B0503020204020204" pitchFamily="34" charset="-122"/>
              </a:rPr>
              <a:t>区域选择</a:t>
            </a:r>
            <a:endParaRPr lang="en-US" altLang="zh-CN" sz="900" dirty="0">
              <a:latin typeface="微软雅黑" panose="020B0503020204020204" pitchFamily="34" charset="-122"/>
              <a:ea typeface="微软雅黑" panose="020B0503020204020204" pitchFamily="34" charset="-122"/>
            </a:endParaRPr>
          </a:p>
          <a:p>
            <a:r>
              <a:rPr lang="zh-CN" altLang="en-US" sz="900" dirty="0">
                <a:latin typeface="微软雅黑" panose="020B0503020204020204" pitchFamily="34" charset="-122"/>
                <a:ea typeface="微软雅黑" panose="020B0503020204020204" pitchFamily="34" charset="-122"/>
              </a:rPr>
              <a:t>价格参考</a:t>
            </a:r>
            <a:endParaRPr lang="en-US" altLang="zh-CN" sz="900" dirty="0">
              <a:latin typeface="微软雅黑" panose="020B0503020204020204" pitchFamily="34" charset="-122"/>
              <a:ea typeface="微软雅黑" panose="020B0503020204020204" pitchFamily="34" charset="-122"/>
            </a:endParaRPr>
          </a:p>
          <a:p>
            <a:endParaRPr lang="zh-CN" altLang="en-US" sz="900" dirty="0">
              <a:latin typeface="微软雅黑" panose="020B0503020204020204" pitchFamily="34" charset="-122"/>
              <a:ea typeface="微软雅黑" panose="020B0503020204020204" pitchFamily="34" charset="-122"/>
            </a:endParaRPr>
          </a:p>
        </p:txBody>
      </p:sp>
      <p:sp>
        <p:nvSpPr>
          <p:cNvPr id="31" name="TextBox 30"/>
          <p:cNvSpPr txBox="1"/>
          <p:nvPr/>
        </p:nvSpPr>
        <p:spPr>
          <a:xfrm>
            <a:off x="6123047" y="4370266"/>
            <a:ext cx="682924" cy="507831"/>
          </a:xfrm>
          <a:prstGeom prst="rect">
            <a:avLst/>
          </a:prstGeom>
          <a:noFill/>
        </p:spPr>
        <p:txBody>
          <a:bodyPr wrap="square" rtlCol="0">
            <a:spAutoFit/>
          </a:bodyPr>
          <a:lstStyle/>
          <a:p>
            <a:r>
              <a:rPr lang="zh-CN" altLang="en-US" sz="900" dirty="0">
                <a:latin typeface="微软雅黑" panose="020B0503020204020204" pitchFamily="34" charset="-122"/>
                <a:ea typeface="微软雅黑" panose="020B0503020204020204" pitchFamily="34" charset="-122"/>
              </a:rPr>
              <a:t>事件监控</a:t>
            </a:r>
            <a:endParaRPr lang="en-US" altLang="zh-CN" sz="900" dirty="0">
              <a:latin typeface="微软雅黑" panose="020B0503020204020204" pitchFamily="34" charset="-122"/>
              <a:ea typeface="微软雅黑" panose="020B0503020204020204" pitchFamily="34" charset="-122"/>
            </a:endParaRPr>
          </a:p>
          <a:p>
            <a:r>
              <a:rPr lang="zh-CN" altLang="en-US" sz="900" dirty="0">
                <a:latin typeface="微软雅黑" panose="020B0503020204020204" pitchFamily="34" charset="-122"/>
                <a:ea typeface="微软雅黑" panose="020B0503020204020204" pitchFamily="34" charset="-122"/>
              </a:rPr>
              <a:t>风险评级</a:t>
            </a:r>
            <a:endParaRPr lang="en-US" altLang="zh-CN" sz="900" dirty="0">
              <a:latin typeface="微软雅黑" panose="020B0503020204020204" pitchFamily="34" charset="-122"/>
              <a:ea typeface="微软雅黑" panose="020B0503020204020204" pitchFamily="34" charset="-122"/>
            </a:endParaRPr>
          </a:p>
          <a:p>
            <a:r>
              <a:rPr lang="zh-CN" altLang="en-US" sz="900" dirty="0">
                <a:latin typeface="微软雅黑" panose="020B0503020204020204" pitchFamily="34" charset="-122"/>
                <a:ea typeface="微软雅黑" panose="020B0503020204020204" pitchFamily="34" charset="-122"/>
              </a:rPr>
              <a:t>实时响应</a:t>
            </a:r>
          </a:p>
        </p:txBody>
      </p:sp>
      <p:sp>
        <p:nvSpPr>
          <p:cNvPr id="32" name="TextBox 31"/>
          <p:cNvSpPr txBox="1"/>
          <p:nvPr/>
        </p:nvSpPr>
        <p:spPr>
          <a:xfrm>
            <a:off x="6123047" y="3890994"/>
            <a:ext cx="682924" cy="369332"/>
          </a:xfrm>
          <a:prstGeom prst="rect">
            <a:avLst/>
          </a:prstGeom>
          <a:noFill/>
        </p:spPr>
        <p:txBody>
          <a:bodyPr wrap="square" rtlCol="0">
            <a:spAutoFit/>
          </a:bodyPr>
          <a:lstStyle/>
          <a:p>
            <a:r>
              <a:rPr lang="zh-CN" altLang="en-US" sz="900" dirty="0">
                <a:latin typeface="微软雅黑" panose="020B0503020204020204" pitchFamily="34" charset="-122"/>
                <a:ea typeface="微软雅黑" panose="020B0503020204020204" pitchFamily="34" charset="-122"/>
              </a:rPr>
              <a:t>服务方式</a:t>
            </a:r>
            <a:endParaRPr lang="en-US" altLang="zh-CN" sz="900" dirty="0">
              <a:latin typeface="微软雅黑" panose="020B0503020204020204" pitchFamily="34" charset="-122"/>
              <a:ea typeface="微软雅黑" panose="020B0503020204020204" pitchFamily="34" charset="-122"/>
            </a:endParaRPr>
          </a:p>
          <a:p>
            <a:r>
              <a:rPr lang="zh-CN" altLang="en-US" sz="900" dirty="0">
                <a:latin typeface="微软雅黑" panose="020B0503020204020204" pitchFamily="34" charset="-122"/>
                <a:ea typeface="微软雅黑" panose="020B0503020204020204" pitchFamily="34" charset="-122"/>
              </a:rPr>
              <a:t>质量改进</a:t>
            </a:r>
          </a:p>
        </p:txBody>
      </p:sp>
      <p:sp>
        <p:nvSpPr>
          <p:cNvPr id="33" name="TextBox 32"/>
          <p:cNvSpPr txBox="1"/>
          <p:nvPr/>
        </p:nvSpPr>
        <p:spPr>
          <a:xfrm>
            <a:off x="6123047" y="3296551"/>
            <a:ext cx="682924" cy="507831"/>
          </a:xfrm>
          <a:prstGeom prst="rect">
            <a:avLst/>
          </a:prstGeom>
          <a:noFill/>
        </p:spPr>
        <p:txBody>
          <a:bodyPr wrap="square" rtlCol="0">
            <a:spAutoFit/>
          </a:bodyPr>
          <a:lstStyle/>
          <a:p>
            <a:r>
              <a:rPr lang="zh-CN" altLang="en-US" sz="900" dirty="0">
                <a:latin typeface="微软雅黑" panose="020B0503020204020204" pitchFamily="34" charset="-122"/>
                <a:ea typeface="微软雅黑" panose="020B0503020204020204" pitchFamily="34" charset="-122"/>
              </a:rPr>
              <a:t>广告投放</a:t>
            </a:r>
            <a:endParaRPr lang="en-US" altLang="zh-CN" sz="900" dirty="0">
              <a:latin typeface="微软雅黑" panose="020B0503020204020204" pitchFamily="34" charset="-122"/>
              <a:ea typeface="微软雅黑" panose="020B0503020204020204" pitchFamily="34" charset="-122"/>
            </a:endParaRPr>
          </a:p>
          <a:p>
            <a:r>
              <a:rPr lang="zh-CN" altLang="en-US" sz="900" dirty="0">
                <a:latin typeface="微软雅黑" panose="020B0503020204020204" pitchFamily="34" charset="-122"/>
                <a:ea typeface="微软雅黑" panose="020B0503020204020204" pitchFamily="34" charset="-122"/>
              </a:rPr>
              <a:t>目标群体</a:t>
            </a:r>
            <a:endParaRPr lang="en-US" altLang="zh-CN" sz="900" dirty="0">
              <a:latin typeface="微软雅黑" panose="020B0503020204020204" pitchFamily="34" charset="-122"/>
              <a:ea typeface="微软雅黑" panose="020B0503020204020204" pitchFamily="34" charset="-122"/>
            </a:endParaRPr>
          </a:p>
          <a:p>
            <a:r>
              <a:rPr lang="zh-CN" altLang="en-US" sz="900" dirty="0">
                <a:latin typeface="微软雅黑" panose="020B0503020204020204" pitchFamily="34" charset="-122"/>
                <a:ea typeface="微软雅黑" panose="020B0503020204020204" pitchFamily="34" charset="-122"/>
              </a:rPr>
              <a:t>活动策划</a:t>
            </a:r>
          </a:p>
        </p:txBody>
      </p:sp>
      <p:sp>
        <p:nvSpPr>
          <p:cNvPr id="42" name="Rounded Rectangle 41"/>
          <p:cNvSpPr/>
          <p:nvPr/>
        </p:nvSpPr>
        <p:spPr bwMode="gray">
          <a:xfrm>
            <a:off x="376302" y="5284545"/>
            <a:ext cx="1478020" cy="291166"/>
          </a:xfrm>
          <a:prstGeom prst="roundRect">
            <a:avLst/>
          </a:prstGeom>
          <a:solidFill>
            <a:srgbClr val="666666"/>
          </a:solidFill>
          <a:ln w="6350" algn="ctr">
            <a:solidFill>
              <a:srgbClr val="666666"/>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r>
              <a:rPr lang="zh-CN" altLang="en-US" sz="900" kern="0" dirty="0">
                <a:solidFill>
                  <a:schemeClr val="bg1"/>
                </a:solidFill>
                <a:ea typeface="Arial Unicode MS" pitchFamily="34" charset="-128"/>
                <a:cs typeface="Arial Unicode MS" pitchFamily="34" charset="-128"/>
              </a:rPr>
              <a:t>社交媒体侦听</a:t>
            </a:r>
            <a:endParaRPr lang="en-US" sz="900" kern="0" dirty="0">
              <a:solidFill>
                <a:schemeClr val="bg1"/>
              </a:solidFill>
              <a:ea typeface="Arial Unicode MS" pitchFamily="34" charset="-128"/>
              <a:cs typeface="Arial Unicode MS" pitchFamily="34" charset="-128"/>
            </a:endParaRPr>
          </a:p>
        </p:txBody>
      </p:sp>
      <p:sp>
        <p:nvSpPr>
          <p:cNvPr id="43" name="Rounded Rectangle 42"/>
          <p:cNvSpPr/>
          <p:nvPr/>
        </p:nvSpPr>
        <p:spPr bwMode="gray">
          <a:xfrm>
            <a:off x="2380148" y="5284545"/>
            <a:ext cx="1566166" cy="291166"/>
          </a:xfrm>
          <a:prstGeom prst="roundRect">
            <a:avLst/>
          </a:prstGeom>
          <a:solidFill>
            <a:srgbClr val="666666"/>
          </a:solidFill>
          <a:ln w="6350" algn="ctr">
            <a:solidFill>
              <a:srgbClr val="666666"/>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r>
              <a:rPr lang="zh-CN" altLang="en-US" sz="900" kern="0" dirty="0">
                <a:solidFill>
                  <a:schemeClr val="bg1"/>
                </a:solidFill>
                <a:ea typeface="Arial Unicode MS" pitchFamily="34" charset="-128"/>
                <a:cs typeface="Arial Unicode MS" pitchFamily="34" charset="-128"/>
              </a:rPr>
              <a:t>与</a:t>
            </a:r>
            <a:r>
              <a:rPr lang="en-US" altLang="zh-CN" sz="900" kern="0" dirty="0">
                <a:solidFill>
                  <a:schemeClr val="bg1"/>
                </a:solidFill>
                <a:ea typeface="Arial Unicode MS" pitchFamily="34" charset="-128"/>
                <a:cs typeface="Arial Unicode MS" pitchFamily="34" charset="-128"/>
              </a:rPr>
              <a:t>CRM</a:t>
            </a:r>
            <a:r>
              <a:rPr lang="zh-CN" altLang="en-US" sz="900" kern="0" dirty="0">
                <a:solidFill>
                  <a:schemeClr val="bg1"/>
                </a:solidFill>
                <a:ea typeface="Arial Unicode MS" pitchFamily="34" charset="-128"/>
                <a:cs typeface="Arial Unicode MS" pitchFamily="34" charset="-128"/>
              </a:rPr>
              <a:t>集成</a:t>
            </a:r>
            <a:endParaRPr lang="en-US" sz="900" kern="0" dirty="0">
              <a:solidFill>
                <a:schemeClr val="bg1"/>
              </a:solidFill>
              <a:ea typeface="Arial Unicode MS" pitchFamily="34" charset="-128"/>
              <a:cs typeface="Arial Unicode MS" pitchFamily="34" charset="-128"/>
            </a:endParaRPr>
          </a:p>
        </p:txBody>
      </p:sp>
      <p:sp>
        <p:nvSpPr>
          <p:cNvPr id="44" name="Rounded Rectangle 43"/>
          <p:cNvSpPr/>
          <p:nvPr/>
        </p:nvSpPr>
        <p:spPr bwMode="gray">
          <a:xfrm>
            <a:off x="4459024" y="5284545"/>
            <a:ext cx="2081541" cy="291166"/>
          </a:xfrm>
          <a:prstGeom prst="roundRect">
            <a:avLst/>
          </a:prstGeom>
          <a:solidFill>
            <a:srgbClr val="666666"/>
          </a:solidFill>
          <a:ln w="6350" algn="ctr">
            <a:solidFill>
              <a:srgbClr val="666666"/>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r>
              <a:rPr lang="zh-CN" altLang="en-US" sz="900" kern="0" dirty="0">
                <a:solidFill>
                  <a:schemeClr val="bg1"/>
                </a:solidFill>
                <a:ea typeface="Arial Unicode MS" pitchFamily="34" charset="-128"/>
                <a:cs typeface="Arial Unicode MS" pitchFamily="34" charset="-128"/>
              </a:rPr>
              <a:t>对客户的洞察及协同</a:t>
            </a:r>
            <a:endParaRPr lang="en-US" sz="900" kern="0" dirty="0">
              <a:solidFill>
                <a:schemeClr val="bg1"/>
              </a:solidFill>
              <a:ea typeface="Arial Unicode MS" pitchFamily="34" charset="-128"/>
              <a:cs typeface="Arial Unicode MS" pitchFamily="34" charset="-128"/>
            </a:endParaRPr>
          </a:p>
        </p:txBody>
      </p:sp>
      <p:grpSp>
        <p:nvGrpSpPr>
          <p:cNvPr id="55" name="Group 54"/>
          <p:cNvGrpSpPr/>
          <p:nvPr/>
        </p:nvGrpSpPr>
        <p:grpSpPr>
          <a:xfrm>
            <a:off x="7111329" y="2462285"/>
            <a:ext cx="1921334" cy="2285007"/>
            <a:chOff x="9484241" y="2178083"/>
            <a:chExt cx="2562446" cy="3047470"/>
          </a:xfrm>
        </p:grpSpPr>
        <p:pic>
          <p:nvPicPr>
            <p:cNvPr id="47" name="Picture 46" descr="HANA_Chip.em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10766" y="3666077"/>
              <a:ext cx="1675389" cy="1476526"/>
            </a:xfrm>
            <a:prstGeom prst="rect">
              <a:avLst/>
            </a:prstGeom>
          </p:spPr>
        </p:pic>
        <p:sp>
          <p:nvSpPr>
            <p:cNvPr id="48" name="Rectangle 47"/>
            <p:cNvSpPr/>
            <p:nvPr/>
          </p:nvSpPr>
          <p:spPr bwMode="gray">
            <a:xfrm>
              <a:off x="9484241" y="2178083"/>
              <a:ext cx="2562446" cy="3047470"/>
            </a:xfrm>
            <a:prstGeom prst="rect">
              <a:avLst/>
            </a:prstGeom>
            <a:noFill/>
            <a:ln w="25400" algn="ctr">
              <a:solidFill>
                <a:schemeClr val="bg1">
                  <a:lumMod val="85000"/>
                </a:schemeClr>
              </a:solidFill>
              <a:miter lim="800000"/>
              <a:headEnd/>
              <a:tailEnd/>
            </a:ln>
            <a:effectLst/>
          </p:spPr>
          <p:txBody>
            <a:bodyPr lIns="47229" tIns="37783" rIns="47229" bIns="37783" rtlCol="0" anchor="ctr"/>
            <a:lstStyle/>
            <a:p>
              <a:pPr algn="r" defTabSz="479802" fontAlgn="base">
                <a:spcBef>
                  <a:spcPct val="50000"/>
                </a:spcBef>
                <a:spcAft>
                  <a:spcPct val="0"/>
                </a:spcAft>
                <a:buClr>
                  <a:srgbClr val="F0AB00"/>
                </a:buClr>
                <a:buSzPct val="80000"/>
              </a:pPr>
              <a:endParaRPr lang="en-GB" sz="787" b="1" kern="0" dirty="0">
                <a:solidFill>
                  <a:schemeClr val="tx1">
                    <a:lumMod val="75000"/>
                    <a:lumOff val="25000"/>
                  </a:schemeClr>
                </a:solidFill>
                <a:latin typeface="Microsoft YaHei" charset="-122"/>
                <a:ea typeface="Microsoft YaHei" charset="-122"/>
                <a:cs typeface="Microsoft YaHei" charset="-122"/>
              </a:endParaRPr>
            </a:p>
          </p:txBody>
        </p:sp>
        <p:sp>
          <p:nvSpPr>
            <p:cNvPr id="49" name="Text Placeholder 3"/>
            <p:cNvSpPr txBox="1">
              <a:spLocks/>
            </p:cNvSpPr>
            <p:nvPr/>
          </p:nvSpPr>
          <p:spPr bwMode="gray">
            <a:xfrm>
              <a:off x="9948845" y="3999880"/>
              <a:ext cx="1638524" cy="347258"/>
            </a:xfrm>
            <a:prstGeom prst="rect">
              <a:avLst/>
            </a:prstGeom>
          </p:spPr>
          <p:txBody>
            <a:bodyPr vert="horz" lIns="0" tIns="0" rIns="0" bIns="0" rtlCol="0">
              <a:noAutofit/>
            </a:bodyPr>
            <a:lstStyle>
              <a:lvl1pPr marL="0" indent="0" algn="l" defTabSz="1088592" rtl="0" eaLnBrk="1" latinLnBrk="0" hangingPunct="1">
                <a:spcBef>
                  <a:spcPts val="2399"/>
                </a:spcBef>
                <a:buClr>
                  <a:schemeClr val="accent1"/>
                </a:buClr>
                <a:buSzPct val="80000"/>
                <a:buFontTx/>
                <a:buNone/>
                <a:defRPr sz="2000" b="1" kern="1200">
                  <a:solidFill>
                    <a:schemeClr val="tx1"/>
                  </a:solidFill>
                  <a:latin typeface="+mn-lt"/>
                  <a:ea typeface="+mn-ea"/>
                  <a:cs typeface="+mn-cs"/>
                </a:defRPr>
              </a:lvl1pPr>
              <a:lvl2pPr marL="0" indent="0" algn="l" defTabSz="1088592"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79970" indent="-179970" algn="l" defTabSz="1088592"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59939" indent="-179970" algn="l" defTabSz="1088592"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39909" indent="-179970" algn="l" defTabSz="1088592" rtl="0" eaLnBrk="1" latinLnBrk="0" hangingPunct="1">
                <a:spcBef>
                  <a:spcPts val="250"/>
                </a:spcBef>
                <a:buClr>
                  <a:schemeClr val="accent2"/>
                </a:buClr>
                <a:buSzPct val="100000"/>
                <a:buFont typeface="Courier New" pitchFamily="49" charset="0"/>
                <a:buChar char="o"/>
                <a:defRPr sz="1500" kern="1200">
                  <a:solidFill>
                    <a:schemeClr val="tx1"/>
                  </a:solidFill>
                  <a:latin typeface="+mn-lt"/>
                  <a:ea typeface="+mn-ea"/>
                  <a:cs typeface="+mn-cs"/>
                </a:defRPr>
              </a:lvl5pPr>
              <a:lvl6pPr marL="2993627"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923"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220"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515"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spcBef>
                  <a:spcPts val="0"/>
                </a:spcBef>
              </a:pPr>
              <a:r>
                <a:rPr lang="en-US" sz="1050" dirty="0">
                  <a:solidFill>
                    <a:schemeClr val="accent2"/>
                  </a:solidFill>
                  <a:latin typeface="Microsoft YaHei" charset="-122"/>
                  <a:ea typeface="Microsoft YaHei" charset="-122"/>
                  <a:cs typeface="Microsoft YaHei" charset="-122"/>
                </a:rPr>
                <a:t>SAP HANA </a:t>
              </a:r>
              <a:r>
                <a:rPr lang="zh-CN" altLang="en-US" sz="1050" dirty="0">
                  <a:solidFill>
                    <a:schemeClr val="accent2"/>
                  </a:solidFill>
                  <a:latin typeface="Microsoft YaHei" charset="-122"/>
                  <a:ea typeface="Microsoft YaHei" charset="-122"/>
                  <a:cs typeface="Microsoft YaHei" charset="-122"/>
                </a:rPr>
                <a:t>平台</a:t>
              </a:r>
              <a:endParaRPr lang="en-US" sz="1050" b="0" dirty="0">
                <a:solidFill>
                  <a:schemeClr val="accent2"/>
                </a:solidFill>
                <a:latin typeface="Microsoft YaHei" charset="-122"/>
                <a:ea typeface="Microsoft YaHei" charset="-122"/>
                <a:cs typeface="Microsoft YaHei" charset="-122"/>
              </a:endParaRPr>
            </a:p>
          </p:txBody>
        </p:sp>
        <p:sp>
          <p:nvSpPr>
            <p:cNvPr id="50" name="Rectangle 49"/>
            <p:cNvSpPr/>
            <p:nvPr/>
          </p:nvSpPr>
          <p:spPr bwMode="gray">
            <a:xfrm>
              <a:off x="9752553" y="2349315"/>
              <a:ext cx="1994166" cy="326240"/>
            </a:xfrm>
            <a:prstGeom prst="rect">
              <a:avLst/>
            </a:prstGeom>
            <a:solidFill>
              <a:schemeClr val="bg1">
                <a:lumMod val="85000"/>
                <a:alpha val="85000"/>
              </a:schemeClr>
            </a:solidFill>
            <a:ln w="6350" algn="ctr">
              <a:noFill/>
              <a:miter lim="800000"/>
              <a:headEnd/>
              <a:tailEnd/>
            </a:ln>
          </p:spPr>
          <p:txBody>
            <a:bodyPr lIns="67481" tIns="0" rIns="67481" bIns="0" rtlCol="0" anchor="ctr"/>
            <a:lstStyle/>
            <a:p>
              <a:pPr algn="ctr" defTabSz="685549" fontAlgn="base">
                <a:spcBef>
                  <a:spcPct val="50000"/>
                </a:spcBef>
                <a:spcAft>
                  <a:spcPct val="0"/>
                </a:spcAft>
                <a:buClr>
                  <a:srgbClr val="F0AB00"/>
                </a:buClr>
                <a:buSzPct val="80000"/>
              </a:pPr>
              <a:r>
                <a:rPr lang="zh-CN" altLang="en-US" sz="825" kern="0" dirty="0">
                  <a:solidFill>
                    <a:schemeClr val="bg2">
                      <a:lumMod val="25000"/>
                    </a:schemeClr>
                  </a:solidFill>
                  <a:latin typeface="Microsoft YaHei" charset="-122"/>
                  <a:ea typeface="Microsoft YaHei" charset="-122"/>
                  <a:cs typeface="Microsoft YaHei" charset="-122"/>
                </a:rPr>
                <a:t>全文检索</a:t>
              </a:r>
              <a:endParaRPr lang="en-US" sz="825" kern="0" dirty="0">
                <a:solidFill>
                  <a:schemeClr val="bg2">
                    <a:lumMod val="25000"/>
                  </a:schemeClr>
                </a:solidFill>
                <a:latin typeface="Microsoft YaHei" charset="-122"/>
                <a:ea typeface="Microsoft YaHei" charset="-122"/>
                <a:cs typeface="Microsoft YaHei" charset="-122"/>
              </a:endParaRPr>
            </a:p>
          </p:txBody>
        </p:sp>
        <p:sp>
          <p:nvSpPr>
            <p:cNvPr id="51" name="Rectangle 50"/>
            <p:cNvSpPr/>
            <p:nvPr/>
          </p:nvSpPr>
          <p:spPr bwMode="gray">
            <a:xfrm>
              <a:off x="9752553" y="3023121"/>
              <a:ext cx="2005902" cy="262846"/>
            </a:xfrm>
            <a:prstGeom prst="rect">
              <a:avLst/>
            </a:prstGeom>
            <a:solidFill>
              <a:schemeClr val="bg1">
                <a:lumMod val="85000"/>
                <a:alpha val="85000"/>
              </a:schemeClr>
            </a:solidFill>
            <a:ln w="6350" algn="ctr">
              <a:noFill/>
              <a:miter lim="800000"/>
              <a:headEnd/>
              <a:tailEnd/>
            </a:ln>
          </p:spPr>
          <p:txBody>
            <a:bodyPr lIns="67481" tIns="0" rIns="67481" bIns="0" rtlCol="0" anchor="ctr"/>
            <a:lstStyle/>
            <a:p>
              <a:pPr algn="ctr" defTabSz="685549" fontAlgn="base">
                <a:spcBef>
                  <a:spcPct val="50000"/>
                </a:spcBef>
                <a:spcAft>
                  <a:spcPct val="0"/>
                </a:spcAft>
                <a:buClr>
                  <a:srgbClr val="F0AB00"/>
                </a:buClr>
                <a:buSzPct val="80000"/>
              </a:pPr>
              <a:r>
                <a:rPr lang="zh-CN" altLang="en-US" sz="825" kern="0" dirty="0">
                  <a:solidFill>
                    <a:schemeClr val="bg2">
                      <a:lumMod val="25000"/>
                    </a:schemeClr>
                  </a:solidFill>
                  <a:latin typeface="Microsoft YaHei" charset="-122"/>
                  <a:ea typeface="Microsoft YaHei" charset="-122"/>
                  <a:cs typeface="Microsoft YaHei" charset="-122"/>
                </a:rPr>
                <a:t>语义</a:t>
              </a:r>
              <a:r>
                <a:rPr lang="en-US" altLang="zh-CN" sz="825" kern="0" dirty="0">
                  <a:solidFill>
                    <a:schemeClr val="bg2">
                      <a:lumMod val="25000"/>
                    </a:schemeClr>
                  </a:solidFill>
                  <a:latin typeface="Microsoft YaHei" charset="-122"/>
                  <a:ea typeface="Microsoft YaHei" charset="-122"/>
                  <a:cs typeface="Microsoft YaHei" charset="-122"/>
                </a:rPr>
                <a:t>/</a:t>
              </a:r>
              <a:r>
                <a:rPr lang="zh-CN" altLang="en-US" sz="825" kern="0" dirty="0">
                  <a:solidFill>
                    <a:schemeClr val="bg2">
                      <a:lumMod val="25000"/>
                    </a:schemeClr>
                  </a:solidFill>
                  <a:latin typeface="Microsoft YaHei" charset="-122"/>
                  <a:ea typeface="Microsoft YaHei" charset="-122"/>
                  <a:cs typeface="Microsoft YaHei" charset="-122"/>
                </a:rPr>
                <a:t>情感分析</a:t>
              </a:r>
              <a:endParaRPr lang="en-US" sz="825" kern="0" dirty="0">
                <a:solidFill>
                  <a:schemeClr val="bg2">
                    <a:lumMod val="25000"/>
                  </a:schemeClr>
                </a:solidFill>
                <a:latin typeface="Microsoft YaHei" charset="-122"/>
                <a:ea typeface="Microsoft YaHei" charset="-122"/>
                <a:cs typeface="Microsoft YaHei" charset="-122"/>
              </a:endParaRPr>
            </a:p>
          </p:txBody>
        </p:sp>
        <p:sp>
          <p:nvSpPr>
            <p:cNvPr id="52" name="Rectangle 51"/>
            <p:cNvSpPr/>
            <p:nvPr/>
          </p:nvSpPr>
          <p:spPr bwMode="gray">
            <a:xfrm>
              <a:off x="9752553" y="3328327"/>
              <a:ext cx="2007067" cy="318191"/>
            </a:xfrm>
            <a:prstGeom prst="rect">
              <a:avLst/>
            </a:prstGeom>
            <a:solidFill>
              <a:schemeClr val="bg1">
                <a:lumMod val="85000"/>
                <a:alpha val="85000"/>
              </a:schemeClr>
            </a:solidFill>
            <a:ln w="6350" algn="ctr">
              <a:noFill/>
              <a:miter lim="800000"/>
              <a:headEnd/>
              <a:tailEnd/>
            </a:ln>
          </p:spPr>
          <p:txBody>
            <a:bodyPr lIns="67481" tIns="0" rIns="67481" bIns="0" rtlCol="0" anchor="ctr"/>
            <a:lstStyle/>
            <a:p>
              <a:pPr algn="ctr" defTabSz="685549" fontAlgn="base">
                <a:spcBef>
                  <a:spcPct val="50000"/>
                </a:spcBef>
                <a:spcAft>
                  <a:spcPct val="0"/>
                </a:spcAft>
                <a:buClr>
                  <a:srgbClr val="F0AB00"/>
                </a:buClr>
                <a:buSzPct val="80000"/>
              </a:pPr>
              <a:r>
                <a:rPr lang="zh-CN" altLang="en-US" sz="825" kern="0" dirty="0">
                  <a:solidFill>
                    <a:schemeClr val="bg2">
                      <a:lumMod val="25000"/>
                    </a:schemeClr>
                  </a:solidFill>
                  <a:latin typeface="Microsoft YaHei" charset="-122"/>
                  <a:ea typeface="Microsoft YaHei" charset="-122"/>
                  <a:cs typeface="Microsoft YaHei" charset="-122"/>
                </a:rPr>
                <a:t>联合分析</a:t>
              </a:r>
              <a:endParaRPr lang="en-US" sz="825" kern="0" dirty="0">
                <a:solidFill>
                  <a:schemeClr val="bg2">
                    <a:lumMod val="25000"/>
                  </a:schemeClr>
                </a:solidFill>
                <a:latin typeface="Microsoft YaHei" charset="-122"/>
                <a:ea typeface="Microsoft YaHei" charset="-122"/>
                <a:cs typeface="Microsoft YaHei" charset="-122"/>
              </a:endParaRPr>
            </a:p>
          </p:txBody>
        </p:sp>
        <p:sp>
          <p:nvSpPr>
            <p:cNvPr id="53" name="Rectangle 52"/>
            <p:cNvSpPr/>
            <p:nvPr/>
          </p:nvSpPr>
          <p:spPr bwMode="gray">
            <a:xfrm>
              <a:off x="9752553" y="2717915"/>
              <a:ext cx="2005902" cy="262846"/>
            </a:xfrm>
            <a:prstGeom prst="rect">
              <a:avLst/>
            </a:prstGeom>
            <a:solidFill>
              <a:schemeClr val="bg1">
                <a:lumMod val="85000"/>
                <a:alpha val="85000"/>
              </a:schemeClr>
            </a:solidFill>
            <a:ln w="6350" algn="ctr">
              <a:noFill/>
              <a:miter lim="800000"/>
              <a:headEnd/>
              <a:tailEnd/>
            </a:ln>
          </p:spPr>
          <p:txBody>
            <a:bodyPr lIns="67481" tIns="53984" rIns="67481" bIns="53984" rtlCol="0" anchor="ctr"/>
            <a:lstStyle/>
            <a:p>
              <a:pPr algn="ctr" defTabSz="685549" fontAlgn="base">
                <a:spcBef>
                  <a:spcPct val="50000"/>
                </a:spcBef>
                <a:spcAft>
                  <a:spcPct val="0"/>
                </a:spcAft>
                <a:buClr>
                  <a:srgbClr val="F0AB00"/>
                </a:buClr>
                <a:buSzPct val="80000"/>
              </a:pPr>
              <a:r>
                <a:rPr lang="zh-CN" altLang="en-US" sz="825" kern="0" dirty="0">
                  <a:solidFill>
                    <a:schemeClr val="bg2">
                      <a:lumMod val="25000"/>
                    </a:schemeClr>
                  </a:solidFill>
                  <a:latin typeface="Microsoft YaHei" charset="-122"/>
                  <a:ea typeface="Microsoft YaHei" charset="-122"/>
                  <a:cs typeface="Microsoft YaHei" charset="-122"/>
                </a:rPr>
                <a:t>特征信息提取</a:t>
              </a:r>
              <a:endParaRPr lang="en-US" sz="825" kern="0" dirty="0">
                <a:solidFill>
                  <a:schemeClr val="bg2">
                    <a:lumMod val="25000"/>
                  </a:schemeClr>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434267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bwMode="gray">
          <a:xfrm>
            <a:off x="577221" y="2261810"/>
            <a:ext cx="4380212" cy="3351631"/>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000" lvl="2" indent="0">
              <a:lnSpc>
                <a:spcPct val="90000"/>
              </a:lnSpc>
              <a:buNone/>
            </a:pPr>
            <a:r>
              <a:rPr lang="en-US" b="1" dirty="0">
                <a:solidFill>
                  <a:schemeClr val="accent1"/>
                </a:solidFill>
                <a:latin typeface="微软雅黑" panose="020B0503020204020204" pitchFamily="34" charset="-122"/>
                <a:ea typeface="微软雅黑" panose="020B0503020204020204" pitchFamily="34" charset="-122"/>
              </a:rPr>
              <a:t>SAP HANA </a:t>
            </a:r>
            <a:r>
              <a:rPr lang="zh-CN" altLang="en-US" b="1" dirty="0">
                <a:solidFill>
                  <a:schemeClr val="accent1"/>
                </a:solidFill>
                <a:latin typeface="微软雅黑" panose="020B0503020204020204" pitchFamily="34" charset="-122"/>
                <a:ea typeface="微软雅黑" panose="020B0503020204020204" pitchFamily="34" charset="-122"/>
              </a:rPr>
              <a:t>图数据</a:t>
            </a:r>
            <a:endParaRPr lang="en-US" b="1" dirty="0">
              <a:solidFill>
                <a:schemeClr val="accent1"/>
              </a:solidFill>
              <a:latin typeface="微软雅黑" panose="020B0503020204020204" pitchFamily="34" charset="-122"/>
              <a:ea typeface="微软雅黑" panose="020B0503020204020204" pitchFamily="34" charset="-122"/>
            </a:endParaRPr>
          </a:p>
          <a:p>
            <a:pPr marL="50000" lvl="2" indent="0">
              <a:lnSpc>
                <a:spcPct val="90000"/>
              </a:lnSpc>
              <a:buNone/>
            </a:pPr>
            <a:r>
              <a:rPr lang="zh-CN" altLang="en-US" dirty="0">
                <a:latin typeface="微软雅黑" panose="020B0503020204020204" pitchFamily="34" charset="-122"/>
                <a:ea typeface="微软雅黑" panose="020B0503020204020204" pitchFamily="34" charset="-122"/>
              </a:rPr>
              <a:t>图形数据处理能力，允许企业在网络中映射实体之间的连接，并发现动态关系。</a:t>
            </a:r>
            <a:endParaRPr lang="en-US" kern="0" dirty="0">
              <a:latin typeface="微软雅黑" panose="020B0503020204020204" pitchFamily="34" charset="-122"/>
              <a:ea typeface="微软雅黑" panose="020B0503020204020204" pitchFamily="34" charset="-122"/>
              <a:cs typeface="Arial Unicode MS" pitchFamily="34" charset="-128"/>
            </a:endParaRPr>
          </a:p>
          <a:p>
            <a:pPr lvl="3">
              <a:lnSpc>
                <a:spcPct val="90000"/>
              </a:lnSpc>
              <a:buFont typeface="Wingdings" pitchFamily="2" charset="2"/>
              <a:buChar char="§"/>
            </a:pPr>
            <a:r>
              <a:rPr lang="zh-CN" altLang="en-US" sz="1600" dirty="0">
                <a:latin typeface="微软雅黑" panose="020B0503020204020204" pitchFamily="34" charset="-122"/>
                <a:ea typeface="微软雅黑" panose="020B0503020204020204" pitchFamily="34" charset="-122"/>
              </a:rPr>
              <a:t>图形引擎执行高性能查询</a:t>
            </a:r>
            <a:r>
              <a:rPr lang="en-US" sz="1600" kern="0" dirty="0">
                <a:latin typeface="微软雅黑" panose="020B0503020204020204" pitchFamily="34" charset="-122"/>
                <a:ea typeface="微软雅黑" panose="020B0503020204020204" pitchFamily="34" charset="-122"/>
                <a:cs typeface="Arial Unicode MS" pitchFamily="34" charset="-128"/>
              </a:rPr>
              <a:t>.  </a:t>
            </a:r>
          </a:p>
          <a:p>
            <a:pPr lvl="3">
              <a:lnSpc>
                <a:spcPct val="90000"/>
              </a:lnSpc>
              <a:buFont typeface="Wingdings" pitchFamily="2" charset="2"/>
              <a:buChar char="§"/>
            </a:pPr>
            <a:r>
              <a:rPr lang="zh-CN" altLang="en-US" sz="1600" dirty="0">
                <a:latin typeface="微软雅黑" panose="020B0503020204020204" pitchFamily="34" charset="-122"/>
                <a:ea typeface="微软雅黑" panose="020B0503020204020204" pitchFamily="34" charset="-122"/>
              </a:rPr>
              <a:t>内置图形算法</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邻域搜索，最短路径，强连接组件，模式匹配</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，无需手动创建复杂的连接语句就能找到连接</a:t>
            </a:r>
            <a:r>
              <a:rPr lang="en-US" sz="1600" dirty="0">
                <a:latin typeface="微软雅黑" panose="020B0503020204020204" pitchFamily="34" charset="-122"/>
                <a:ea typeface="微软雅黑" panose="020B0503020204020204" pitchFamily="34" charset="-122"/>
              </a:rPr>
              <a:t>.  </a:t>
            </a:r>
          </a:p>
          <a:p>
            <a:pPr lvl="3">
              <a:lnSpc>
                <a:spcPct val="90000"/>
              </a:lnSpc>
              <a:buFont typeface="Wingdings" pitchFamily="2" charset="2"/>
              <a:buChar char="§"/>
            </a:pPr>
            <a:r>
              <a:rPr lang="zh-CN" altLang="en-US" sz="1600" dirty="0">
                <a:latin typeface="微软雅黑" panose="020B0503020204020204" pitchFamily="34" charset="-122"/>
                <a:ea typeface="微软雅黑" panose="020B0503020204020204" pitchFamily="34" charset="-122"/>
              </a:rPr>
              <a:t>属性图模型，能够在不需要预定义模型的情况下遍历关系</a:t>
            </a:r>
            <a:r>
              <a:rPr lang="en-US" sz="1600" kern="0" dirty="0">
                <a:latin typeface="微软雅黑" panose="020B0503020204020204" pitchFamily="34" charset="-122"/>
                <a:ea typeface="微软雅黑" panose="020B0503020204020204" pitchFamily="34" charset="-122"/>
                <a:cs typeface="Arial Unicode MS" pitchFamily="34" charset="-128"/>
              </a:rPr>
              <a:t>. </a:t>
            </a:r>
          </a:p>
          <a:p>
            <a:pPr lvl="3">
              <a:lnSpc>
                <a:spcPct val="90000"/>
              </a:lnSpc>
              <a:buFont typeface="Wingdings" pitchFamily="2" charset="2"/>
              <a:buChar char="§"/>
            </a:pPr>
            <a:r>
              <a:rPr lang="zh-CN" altLang="en-US" sz="1600" dirty="0">
                <a:latin typeface="微软雅黑" panose="020B0503020204020204" pitchFamily="34" charset="-122"/>
                <a:ea typeface="微软雅黑" panose="020B0503020204020204" pitchFamily="34" charset="-122"/>
              </a:rPr>
              <a:t>图浏览工具</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实现快速可视化和动态交互</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例如修改图参数</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lvl="3">
              <a:lnSpc>
                <a:spcPct val="90000"/>
              </a:lnSpc>
              <a:buFont typeface="Wingdings" pitchFamily="2" charset="2"/>
              <a:buChar char="§"/>
            </a:pPr>
            <a:r>
              <a:rPr lang="zh-CN" altLang="en-US" sz="1600" dirty="0">
                <a:latin typeface="微软雅黑" panose="020B0503020204020204" pitchFamily="34" charset="-122"/>
                <a:ea typeface="微软雅黑" panose="020B0503020204020204" pitchFamily="34" charset="-122"/>
              </a:rPr>
              <a:t>图建模工具</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用可视化的方式创建和保存图形，而不是通过</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或</a:t>
            </a:r>
            <a:r>
              <a:rPr lang="en-US" altLang="zh-CN" sz="1600" dirty="0" err="1">
                <a:latin typeface="微软雅黑" panose="020B0503020204020204" pitchFamily="34" charset="-122"/>
                <a:ea typeface="微软雅黑" panose="020B0503020204020204" pitchFamily="34" charset="-122"/>
              </a:rPr>
              <a:t>SQLScript</a:t>
            </a:r>
            <a:endParaRPr lang="en-US" sz="1600" dirty="0">
              <a:latin typeface="微软雅黑" panose="020B0503020204020204" pitchFamily="34" charset="-122"/>
              <a:ea typeface="微软雅黑" panose="020B0503020204020204" pitchFamily="34" charset="-122"/>
            </a:endParaRP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0364" y="3805955"/>
            <a:ext cx="2528319" cy="1618484"/>
          </a:xfrm>
          <a:prstGeom prst="rect">
            <a:avLst/>
          </a:prstGeom>
          <a:ln>
            <a:solidFill>
              <a:schemeClr val="accent3">
                <a:lumMod val="75000"/>
              </a:schemeClr>
            </a:solidFill>
          </a:ln>
        </p:spPr>
      </p:pic>
      <p:pic>
        <p:nvPicPr>
          <p:cNvPr id="21" name="Picture 20"/>
          <p:cNvPicPr>
            <a:picLocks noChangeAspect="1"/>
          </p:cNvPicPr>
          <p:nvPr/>
        </p:nvPicPr>
        <p:blipFill>
          <a:blip r:embed="rId4">
            <a:duotone>
              <a:prstClr val="black"/>
              <a:srgbClr val="48CB46">
                <a:tint val="45000"/>
                <a:satMod val="400000"/>
              </a:srgbClr>
            </a:duotone>
          </a:blip>
          <a:stretch>
            <a:fillRect/>
          </a:stretch>
        </p:blipFill>
        <p:spPr>
          <a:xfrm>
            <a:off x="7938683" y="5613441"/>
            <a:ext cx="978967" cy="828356"/>
          </a:xfrm>
          <a:prstGeom prst="rect">
            <a:avLst/>
          </a:prstGeom>
        </p:spPr>
      </p:pic>
      <p:pic>
        <p:nvPicPr>
          <p:cNvPr id="2" name="Picture 1"/>
          <p:cNvPicPr>
            <a:picLocks noChangeAspect="1"/>
          </p:cNvPicPr>
          <p:nvPr/>
        </p:nvPicPr>
        <p:blipFill>
          <a:blip r:embed="rId5"/>
          <a:stretch>
            <a:fillRect/>
          </a:stretch>
        </p:blipFill>
        <p:spPr>
          <a:xfrm>
            <a:off x="5427544" y="2078857"/>
            <a:ext cx="2416956" cy="1621588"/>
          </a:xfrm>
          <a:prstGeom prst="rect">
            <a:avLst/>
          </a:prstGeom>
        </p:spPr>
      </p:pic>
      <p:sp>
        <p:nvSpPr>
          <p:cNvPr id="9" name="Title 8"/>
          <p:cNvSpPr>
            <a:spLocks noGrp="1"/>
          </p:cNvSpPr>
          <p:nvPr>
            <p:ph type="title"/>
          </p:nvPr>
        </p:nvSpPr>
        <p:spPr/>
        <p:txBody>
          <a:bodyPr/>
          <a:lstStyle/>
          <a:p>
            <a:r>
              <a:rPr lang="en-US" sz="2800" dirty="0">
                <a:latin typeface="微软雅黑" pitchFamily="34" charset="-122"/>
                <a:ea typeface="微软雅黑" pitchFamily="34" charset="-122"/>
              </a:rPr>
              <a:t>SAP HANA </a:t>
            </a:r>
            <a:r>
              <a:rPr lang="zh-CN" altLang="en-US" sz="2800" dirty="0">
                <a:latin typeface="微软雅黑" pitchFamily="34" charset="-122"/>
                <a:ea typeface="微软雅黑" pitchFamily="34" charset="-122"/>
              </a:rPr>
              <a:t>图数据处理</a:t>
            </a:r>
            <a:br>
              <a:rPr lang="en-US" sz="1799" dirty="0">
                <a:solidFill>
                  <a:schemeClr val="tx1"/>
                </a:solidFill>
                <a:latin typeface="微软雅黑" panose="020B0503020204020204" pitchFamily="34" charset="-122"/>
                <a:ea typeface="微软雅黑" panose="020B0503020204020204" pitchFamily="34" charset="-122"/>
              </a:rPr>
            </a:br>
            <a:r>
              <a:rPr lang="zh-CN" altLang="en-US" sz="2000" b="0" dirty="0">
                <a:solidFill>
                  <a:schemeClr val="tx1"/>
                </a:solidFill>
                <a:latin typeface="微软雅黑" panose="020B0503020204020204" pitchFamily="34" charset="-122"/>
                <a:ea typeface="微软雅黑" panose="020B0503020204020204" pitchFamily="34" charset="-122"/>
              </a:rPr>
              <a:t>通过连接数据发现连接关系</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3652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242937" y="1783868"/>
            <a:ext cx="3469353" cy="3785652"/>
          </a:xfrm>
          <a:prstGeom prst="rect">
            <a:avLst/>
          </a:prstGeom>
        </p:spPr>
        <p:txBody>
          <a:bodyPr wrap="square">
            <a:spAutoFit/>
          </a:bodyPr>
          <a:lstStyle/>
          <a:p>
            <a:pPr marL="0" lvl="2">
              <a:spcBef>
                <a:spcPts val="900"/>
              </a:spcBef>
              <a:spcAft>
                <a:spcPts val="900"/>
              </a:spcAft>
              <a:buClr>
                <a:schemeClr val="accent1"/>
              </a:buClr>
              <a:buSzPct val="100000"/>
              <a:buNone/>
              <a:defRPr/>
            </a:pPr>
            <a:r>
              <a:rPr lang="en-US" sz="1500" b="1" dirty="0">
                <a:latin typeface="+mn-lt"/>
              </a:rPr>
              <a:t>Transparent combination of graph processing with all HANA engines on business, unstructured and spatial data</a:t>
            </a:r>
          </a:p>
          <a:p>
            <a:pPr marL="0" lvl="2">
              <a:spcBef>
                <a:spcPts val="900"/>
              </a:spcBef>
              <a:spcAft>
                <a:spcPts val="900"/>
              </a:spcAft>
              <a:buClr>
                <a:schemeClr val="accent1"/>
              </a:buClr>
              <a:buSzPct val="100000"/>
              <a:buNone/>
              <a:defRPr/>
            </a:pPr>
            <a:r>
              <a:rPr lang="en-US" sz="1500" b="1" dirty="0">
                <a:latin typeface="+mn-lt"/>
              </a:rPr>
              <a:t>Property graph model embedded in relational world (easy consumable with SQL)</a:t>
            </a:r>
          </a:p>
          <a:p>
            <a:pPr marL="0" lvl="2">
              <a:spcBef>
                <a:spcPts val="900"/>
              </a:spcBef>
              <a:spcAft>
                <a:spcPts val="900"/>
              </a:spcAft>
              <a:buClr>
                <a:schemeClr val="accent1"/>
              </a:buClr>
              <a:buSzPct val="100000"/>
              <a:buNone/>
              <a:defRPr/>
            </a:pPr>
            <a:r>
              <a:rPr lang="en-US" sz="1500" b="1" dirty="0">
                <a:latin typeface="+mn-lt"/>
              </a:rPr>
              <a:t>Flexible graph workspace concept with metadata</a:t>
            </a:r>
          </a:p>
          <a:p>
            <a:pPr marL="0" lvl="2">
              <a:spcBef>
                <a:spcPts val="900"/>
              </a:spcBef>
              <a:spcAft>
                <a:spcPts val="900"/>
              </a:spcAft>
              <a:buClr>
                <a:schemeClr val="accent1"/>
              </a:buClr>
              <a:buSzPct val="100000"/>
              <a:buNone/>
              <a:defRPr/>
            </a:pPr>
            <a:r>
              <a:rPr lang="en-US" sz="1500" b="1" dirty="0">
                <a:latin typeface="+mn-lt"/>
              </a:rPr>
              <a:t>Graph import / export support</a:t>
            </a:r>
          </a:p>
          <a:p>
            <a:pPr marL="0" lvl="2">
              <a:spcBef>
                <a:spcPts val="900"/>
              </a:spcBef>
              <a:spcAft>
                <a:spcPts val="900"/>
              </a:spcAft>
              <a:buClr>
                <a:schemeClr val="accent1"/>
              </a:buClr>
              <a:buSzPct val="100000"/>
              <a:buNone/>
              <a:defRPr/>
            </a:pPr>
            <a:r>
              <a:rPr lang="en-GB" sz="1500" b="1" dirty="0">
                <a:latin typeface="+mn-lt"/>
              </a:rPr>
              <a:t>Graphical analysis, visualization and interaction</a:t>
            </a:r>
            <a:endParaRPr lang="de-DE" sz="1500" b="1" dirty="0">
              <a:latin typeface="+mn-lt"/>
            </a:endParaRPr>
          </a:p>
        </p:txBody>
      </p:sp>
      <p:sp>
        <p:nvSpPr>
          <p:cNvPr id="63" name="Title 1"/>
          <p:cNvSpPr>
            <a:spLocks noGrp="1"/>
          </p:cNvSpPr>
          <p:nvPr>
            <p:ph type="title"/>
          </p:nvPr>
        </p:nvSpPr>
        <p:spPr>
          <a:xfrm>
            <a:off x="359999" y="504000"/>
            <a:ext cx="8424000" cy="369332"/>
          </a:xfrm>
        </p:spPr>
        <p:txBody>
          <a:bodyPr/>
          <a:lstStyle/>
          <a:p>
            <a:pPr>
              <a:defRPr/>
            </a:pPr>
            <a:r>
              <a:rPr lang="en-US" dirty="0">
                <a:latin typeface="微软雅黑" pitchFamily="34" charset="-122"/>
                <a:ea typeface="微软雅黑" pitchFamily="34" charset="-122"/>
              </a:rPr>
              <a:t>SAP HANA </a:t>
            </a:r>
            <a:r>
              <a:rPr lang="zh-CN" altLang="en-US" dirty="0">
                <a:latin typeface="微软雅黑" pitchFamily="34" charset="-122"/>
                <a:ea typeface="微软雅黑" pitchFamily="34" charset="-122"/>
              </a:rPr>
              <a:t>图数据处理架构</a:t>
            </a:r>
            <a:endParaRPr lang="de-DE"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2291" y="1916004"/>
            <a:ext cx="5096548" cy="3524158"/>
          </a:xfrm>
          <a:prstGeom prst="rect">
            <a:avLst/>
          </a:prstGeom>
        </p:spPr>
      </p:pic>
    </p:spTree>
    <p:extLst>
      <p:ext uri="{BB962C8B-B14F-4D97-AF65-F5344CB8AC3E}">
        <p14:creationId xmlns:p14="http://schemas.microsoft.com/office/powerpoint/2010/main" val="24824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lvl="0">
              <a:lnSpc>
                <a:spcPct val="100000"/>
              </a:lnSpc>
              <a:spcAft>
                <a:spcPts val="0"/>
              </a:spcAft>
              <a:buClr>
                <a:schemeClr val="accent1"/>
              </a:buClr>
            </a:pPr>
            <a:r>
              <a:rPr lang="zh-CN" altLang="en-US" sz="3600" dirty="0">
                <a:latin typeface="微软雅黑" panose="020B0503020204020204" pitchFamily="34" charset="-122"/>
                <a:ea typeface="微软雅黑" panose="020B0503020204020204" pitchFamily="34" charset="-122"/>
              </a:rPr>
              <a:t>开源融合平台</a:t>
            </a:r>
            <a:endParaRPr lang="en-US" altLang="zh-CN" sz="3200" dirty="0">
              <a:latin typeface="微软雅黑" panose="020B0503020204020204" pitchFamily="34" charset="-122"/>
              <a:ea typeface="微软雅黑" panose="020B0503020204020204" pitchFamily="34" charset="-122"/>
            </a:endParaRPr>
          </a:p>
        </p:txBody>
      </p:sp>
      <p:pic>
        <p:nvPicPr>
          <p:cNvPr id="4" name="Picture Placeholder 3"/>
          <p:cNvPicPr>
            <a:picLocks noGrp="1" noChangeAspect="1"/>
          </p:cNvPicPr>
          <p:nvPr>
            <p:ph type="pic" sz="quarter" idx="12"/>
          </p:nvPr>
        </p:nvPicPr>
        <p:blipFill>
          <a:blip r:embed="rId2"/>
          <a:srcRect t="3112" b="3112"/>
          <a:stretch>
            <a:fillRect/>
          </a:stretch>
        </p:blipFill>
        <p:spPr/>
      </p:pic>
    </p:spTree>
    <p:extLst>
      <p:ext uri="{BB962C8B-B14F-4D97-AF65-F5344CB8AC3E}">
        <p14:creationId xmlns:p14="http://schemas.microsoft.com/office/powerpoint/2010/main" val="4141405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gray">
          <a:xfrm>
            <a:off x="2590004" y="3091259"/>
            <a:ext cx="5169091" cy="2585576"/>
          </a:xfrm>
          <a:prstGeom prst="rect">
            <a:avLst/>
          </a:prstGeom>
          <a:solidFill>
            <a:schemeClr val="bg1">
              <a:lumMod val="95000"/>
            </a:schemeClr>
          </a:solidFill>
          <a:ln w="19050" algn="ctr">
            <a:solidFill>
              <a:schemeClr val="accent1">
                <a:lumMod val="50000"/>
              </a:schemeClr>
            </a:solidFill>
            <a:miter lim="800000"/>
            <a:headEnd/>
            <a:tailEnd/>
          </a:ln>
        </p:spPr>
        <p:txBody>
          <a:bodyPr lIns="60098" tIns="48079" rIns="60098" bIns="48079" anchor="ctr"/>
          <a:lstStyle/>
          <a:p>
            <a:pPr algn="ctr">
              <a:spcBef>
                <a:spcPct val="50000"/>
              </a:spcBef>
              <a:buClr>
                <a:srgbClr val="F0AB00"/>
              </a:buClr>
              <a:buSzPct val="80000"/>
            </a:pPr>
            <a:endParaRPr lang="en-US" sz="1950" dirty="0">
              <a:latin typeface="微软雅黑" panose="020B0503020204020204" pitchFamily="34" charset="-122"/>
              <a:ea typeface="微软雅黑" panose="020B0503020204020204" pitchFamily="34" charset="-122"/>
            </a:endParaRPr>
          </a:p>
        </p:txBody>
      </p:sp>
      <p:sp>
        <p:nvSpPr>
          <p:cNvPr id="2" name="Title 1"/>
          <p:cNvSpPr>
            <a:spLocks noGrp="1"/>
          </p:cNvSpPr>
          <p:nvPr>
            <p:ph type="title"/>
          </p:nvPr>
        </p:nvSpPr>
        <p:spPr>
          <a:xfrm>
            <a:off x="359999" y="503999"/>
            <a:ext cx="8424000" cy="738664"/>
          </a:xfrm>
        </p:spPr>
        <p:txBody>
          <a:bodyPr/>
          <a:lstStyle/>
          <a:p>
            <a:r>
              <a:rPr lang="en-US" altLang="zh-CN" sz="2800" dirty="0">
                <a:solidFill>
                  <a:schemeClr val="accent2"/>
                </a:solidFill>
                <a:latin typeface="微软雅黑" panose="020B0503020204020204" pitchFamily="34" charset="-122"/>
                <a:ea typeface="微软雅黑" panose="020B0503020204020204" pitchFamily="34" charset="-122"/>
              </a:rPr>
              <a:t>SAP HANA </a:t>
            </a:r>
            <a:r>
              <a:rPr lang="zh-CN" altLang="en-US" sz="2800" dirty="0">
                <a:solidFill>
                  <a:schemeClr val="accent2"/>
                </a:solidFill>
                <a:latin typeface="微软雅黑" panose="020B0503020204020204" pitchFamily="34" charset="-122"/>
                <a:ea typeface="微软雅黑" panose="020B0503020204020204" pitchFamily="34" charset="-122"/>
              </a:rPr>
              <a:t>内存计算</a:t>
            </a:r>
            <a:br>
              <a:rPr lang="en-US" altLang="zh-CN" sz="2800" dirty="0">
                <a:solidFill>
                  <a:schemeClr val="accent2"/>
                </a:solidFill>
                <a:latin typeface="微软雅黑" panose="020B0503020204020204" pitchFamily="34" charset="-122"/>
                <a:ea typeface="微软雅黑" panose="020B0503020204020204" pitchFamily="34" charset="-122"/>
              </a:rPr>
            </a:br>
            <a:r>
              <a:rPr lang="zh-CN" altLang="en-US" sz="2000" b="0" dirty="0">
                <a:latin typeface="微软雅黑" panose="020B0503020204020204" pitchFamily="34" charset="-122"/>
                <a:ea typeface="微软雅黑" panose="020B0503020204020204" pitchFamily="34" charset="-122"/>
              </a:rPr>
              <a:t>最简单的理解</a:t>
            </a:r>
            <a:endParaRPr lang="zh-CN" altLang="en-US" sz="1400" b="0" dirty="0">
              <a:latin typeface="微软雅黑" panose="020B0503020204020204" pitchFamily="34" charset="-122"/>
              <a:ea typeface="微软雅黑" panose="020B0503020204020204" pitchFamily="34" charset="-122"/>
            </a:endParaRPr>
          </a:p>
        </p:txBody>
      </p:sp>
      <p:sp>
        <p:nvSpPr>
          <p:cNvPr id="4" name="Rectangle 3"/>
          <p:cNvSpPr/>
          <p:nvPr/>
        </p:nvSpPr>
        <p:spPr bwMode="gray">
          <a:xfrm>
            <a:off x="3431040" y="3200419"/>
            <a:ext cx="1664820" cy="509573"/>
          </a:xfrm>
          <a:prstGeom prst="rect">
            <a:avLst/>
          </a:prstGeom>
          <a:solidFill>
            <a:schemeClr val="accent3">
              <a:lumMod val="20000"/>
              <a:lumOff val="80000"/>
            </a:schemeClr>
          </a:solidFill>
          <a:ln w="57150" algn="ctr">
            <a:solidFill>
              <a:srgbClr val="FF0000"/>
            </a:solidFill>
            <a:miter lim="800000"/>
            <a:headEnd/>
            <a:tailEnd/>
          </a:ln>
        </p:spPr>
        <p:txBody>
          <a:bodyPr lIns="60098" tIns="48079" rIns="60098" bIns="48079" anchor="ctr"/>
          <a:lstStyle/>
          <a:p>
            <a:pPr algn="ctr">
              <a:spcBef>
                <a:spcPct val="50000"/>
              </a:spcBef>
              <a:buClr>
                <a:srgbClr val="F0AB00"/>
              </a:buClr>
              <a:buSzPct val="80000"/>
            </a:pPr>
            <a:r>
              <a:rPr lang="zh-CN" altLang="en-US" sz="1600" dirty="0">
                <a:latin typeface="微软雅黑" pitchFamily="34" charset="-122"/>
                <a:ea typeface="微软雅黑" pitchFamily="34" charset="-122"/>
              </a:rPr>
              <a:t>内存（数据）</a:t>
            </a:r>
            <a:endParaRPr lang="en-US" sz="1600" dirty="0">
              <a:latin typeface="微软雅黑" pitchFamily="34" charset="-122"/>
              <a:ea typeface="微软雅黑" pitchFamily="34" charset="-122"/>
            </a:endParaRPr>
          </a:p>
        </p:txBody>
      </p:sp>
      <p:sp>
        <p:nvSpPr>
          <p:cNvPr id="6" name="Rectangle 5"/>
          <p:cNvSpPr/>
          <p:nvPr/>
        </p:nvSpPr>
        <p:spPr bwMode="gray">
          <a:xfrm>
            <a:off x="3431041" y="4284618"/>
            <a:ext cx="2226778" cy="537760"/>
          </a:xfrm>
          <a:prstGeom prst="rect">
            <a:avLst/>
          </a:prstGeom>
          <a:solidFill>
            <a:schemeClr val="accent3">
              <a:lumMod val="20000"/>
              <a:lumOff val="80000"/>
            </a:schemeClr>
          </a:solidFill>
          <a:ln w="19050" algn="ctr">
            <a:solidFill>
              <a:schemeClr val="accent1">
                <a:lumMod val="50000"/>
              </a:schemeClr>
            </a:solidFill>
            <a:miter lim="800000"/>
            <a:headEnd/>
            <a:tailEnd/>
          </a:ln>
        </p:spPr>
        <p:txBody>
          <a:bodyPr lIns="60098" tIns="48079" rIns="60098" bIns="48079" anchor="ctr"/>
          <a:lstStyle/>
          <a:p>
            <a:pPr algn="ctr">
              <a:spcBef>
                <a:spcPct val="50000"/>
              </a:spcBef>
              <a:buClr>
                <a:srgbClr val="F0AB00"/>
              </a:buClr>
              <a:buSzPct val="80000"/>
            </a:pPr>
            <a:r>
              <a:rPr lang="zh-CN" altLang="en-US" sz="1600" dirty="0">
                <a:latin typeface="微软雅黑" pitchFamily="34" charset="-122"/>
                <a:ea typeface="微软雅黑" pitchFamily="34" charset="-122"/>
              </a:rPr>
              <a:t>闪存</a:t>
            </a:r>
            <a:r>
              <a:rPr lang="en-US" altLang="zh-CN" sz="1600" dirty="0">
                <a:latin typeface="微软雅黑" pitchFamily="34" charset="-122"/>
                <a:ea typeface="微软雅黑" pitchFamily="34" charset="-122"/>
              </a:rPr>
              <a:t>-Flash</a:t>
            </a:r>
            <a:r>
              <a:rPr lang="zh-CN" altLang="en-US" sz="1600" dirty="0">
                <a:latin typeface="微软雅黑" pitchFamily="34" charset="-122"/>
                <a:ea typeface="微软雅黑" pitchFamily="34" charset="-122"/>
              </a:rPr>
              <a:t>（日志）</a:t>
            </a:r>
            <a:endParaRPr lang="en-US" sz="1600" dirty="0">
              <a:latin typeface="微软雅黑" pitchFamily="34" charset="-122"/>
              <a:ea typeface="微软雅黑" pitchFamily="34" charset="-122"/>
            </a:endParaRPr>
          </a:p>
        </p:txBody>
      </p:sp>
      <p:pic>
        <p:nvPicPr>
          <p:cNvPr id="7" name="Picture 11" descr="http://www.pctechguide.com/images/31HardDrive.jpg"/>
          <p:cNvPicPr>
            <a:picLocks noChangeAspect="1" noChangeArrowheads="1"/>
          </p:cNvPicPr>
          <p:nvPr/>
        </p:nvPicPr>
        <p:blipFill>
          <a:blip r:embed="rId2" cstate="email"/>
          <a:srcRect/>
          <a:stretch>
            <a:fillRect/>
          </a:stretch>
        </p:blipFill>
        <p:spPr bwMode="auto">
          <a:xfrm>
            <a:off x="6850149" y="5046013"/>
            <a:ext cx="812578" cy="457781"/>
          </a:xfrm>
          <a:prstGeom prst="rect">
            <a:avLst/>
          </a:prstGeom>
          <a:noFill/>
          <a:ln w="9525">
            <a:noFill/>
            <a:miter lim="800000"/>
            <a:headEnd/>
            <a:tailEnd/>
          </a:ln>
        </p:spPr>
      </p:pic>
      <p:sp>
        <p:nvSpPr>
          <p:cNvPr id="9" name="Rectangle 8"/>
          <p:cNvSpPr/>
          <p:nvPr/>
        </p:nvSpPr>
        <p:spPr bwMode="gray">
          <a:xfrm>
            <a:off x="1262158" y="3298048"/>
            <a:ext cx="809602" cy="314316"/>
          </a:xfrm>
          <a:prstGeom prst="rect">
            <a:avLst/>
          </a:prstGeom>
          <a:solidFill>
            <a:schemeClr val="accent1"/>
          </a:solidFill>
          <a:ln>
            <a:solidFill>
              <a:schemeClr val="tx1"/>
            </a:solidFill>
          </a:ln>
        </p:spPr>
        <p:txBody>
          <a:bodyPr wrap="square" lIns="68391" tIns="34195" rIns="68391" bIns="34195" rtlCol="0" anchor="ctr" anchorCtr="1">
            <a:noAutofit/>
          </a:bodyPr>
          <a:lstStyle/>
          <a:p>
            <a:pPr algn="ctr"/>
            <a:r>
              <a:rPr lang="zh-CN" altLang="en-US" sz="1500" dirty="0">
                <a:latin typeface="微软雅黑" panose="020B0503020204020204" pitchFamily="34" charset="-122"/>
                <a:ea typeface="微软雅黑" panose="020B0503020204020204" pitchFamily="34" charset="-122"/>
                <a:cs typeface="Arial"/>
              </a:rPr>
              <a:t>数据</a:t>
            </a:r>
          </a:p>
        </p:txBody>
      </p:sp>
      <p:sp>
        <p:nvSpPr>
          <p:cNvPr id="46" name="Rectangle 45"/>
          <p:cNvSpPr/>
          <p:nvPr/>
        </p:nvSpPr>
        <p:spPr>
          <a:xfrm>
            <a:off x="1178366" y="3686555"/>
            <a:ext cx="1176864" cy="484556"/>
          </a:xfrm>
          <a:prstGeom prst="rect">
            <a:avLst/>
          </a:prstGeom>
        </p:spPr>
        <p:txBody>
          <a:bodyPr wrap="none" lIns="68391" tIns="34195" rIns="68391" bIns="34195">
            <a:spAutoFit/>
          </a:bodyPr>
          <a:lstStyle/>
          <a:p>
            <a:r>
              <a:rPr lang="zh-CN" altLang="en-US" sz="1350" dirty="0">
                <a:latin typeface="微软雅黑" pitchFamily="34" charset="-122"/>
                <a:ea typeface="微软雅黑" pitchFamily="34" charset="-122"/>
                <a:cs typeface="Arial"/>
              </a:rPr>
              <a:t>来自任何</a:t>
            </a:r>
            <a:r>
              <a:rPr lang="en-US" altLang="zh-CN" sz="1350" dirty="0">
                <a:latin typeface="微软雅黑" pitchFamily="34" charset="-122"/>
                <a:ea typeface="微软雅黑" pitchFamily="34" charset="-122"/>
                <a:cs typeface="Arial"/>
              </a:rPr>
              <a:t>DB</a:t>
            </a:r>
          </a:p>
          <a:p>
            <a:r>
              <a:rPr lang="zh-CN" altLang="en-US" sz="1350" dirty="0">
                <a:latin typeface="微软雅黑" pitchFamily="34" charset="-122"/>
                <a:ea typeface="微软雅黑" pitchFamily="34" charset="-122"/>
                <a:cs typeface="Arial"/>
              </a:rPr>
              <a:t>来自任何系统</a:t>
            </a:r>
          </a:p>
        </p:txBody>
      </p:sp>
      <p:grpSp>
        <p:nvGrpSpPr>
          <p:cNvPr id="3" name="Group 105"/>
          <p:cNvGrpSpPr/>
          <p:nvPr/>
        </p:nvGrpSpPr>
        <p:grpSpPr>
          <a:xfrm>
            <a:off x="3431041" y="1709723"/>
            <a:ext cx="2592469" cy="1500209"/>
            <a:chOff x="3050676" y="1377864"/>
            <a:chExt cx="3456726" cy="2000336"/>
          </a:xfrm>
        </p:grpSpPr>
        <p:pic>
          <p:nvPicPr>
            <p:cNvPr id="57" name="Picture 6" descr="user,administrator,green,admin,account,profile,people,hum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0164" y="1377864"/>
              <a:ext cx="620847" cy="620848"/>
            </a:xfrm>
            <a:prstGeom prst="rect">
              <a:avLst/>
            </a:prstGeom>
            <a:noFill/>
            <a:extLst>
              <a:ext uri="{909E8E84-426E-40DD-AFC4-6F175D3DCCD1}">
                <a14:hiddenFill xmlns:a14="http://schemas.microsoft.com/office/drawing/2010/main">
                  <a:solidFill>
                    <a:srgbClr val="FFFFFF"/>
                  </a:solidFill>
                </a14:hiddenFill>
              </a:ext>
            </a:extLst>
          </p:spPr>
        </p:pic>
        <p:sp>
          <p:nvSpPr>
            <p:cNvPr id="58" name="Rounded Rectangle 57"/>
            <p:cNvSpPr/>
            <p:nvPr/>
          </p:nvSpPr>
          <p:spPr bwMode="auto">
            <a:xfrm>
              <a:off x="3050676" y="2108200"/>
              <a:ext cx="2219824" cy="571501"/>
            </a:xfrm>
            <a:prstGeom prst="roundRect">
              <a:avLst/>
            </a:prstGeom>
            <a:gradFill>
              <a:gsLst>
                <a:gs pos="0">
                  <a:schemeClr val="tx2">
                    <a:lumMod val="20000"/>
                    <a:lumOff val="80000"/>
                  </a:schemeClr>
                </a:gs>
                <a:gs pos="35000">
                  <a:schemeClr val="tx2">
                    <a:lumMod val="40000"/>
                    <a:lumOff val="60000"/>
                  </a:schemeClr>
                </a:gs>
                <a:gs pos="100000">
                  <a:schemeClr val="tx2">
                    <a:lumMod val="60000"/>
                    <a:lumOff val="40000"/>
                  </a:schemeClr>
                </a:gs>
              </a:gsLst>
              <a:lin ang="9000000" scaled="0"/>
            </a:gra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67498" tIns="35099" rIns="67498" bIns="35099" numCol="1" rtlCol="0" anchor="ctr" anchorCtr="0" compatLnSpc="1">
              <a:prstTxWarp prst="textNoShape">
                <a:avLst/>
              </a:prstTxWarp>
            </a:bodyPr>
            <a:lstStyle/>
            <a:p>
              <a:pPr marL="182841" indent="-182841" algn="ctr"/>
              <a:r>
                <a:rPr lang="zh-CN" altLang="en-US" sz="1200" b="1" dirty="0">
                  <a:solidFill>
                    <a:schemeClr val="tx1"/>
                  </a:solidFill>
                  <a:latin typeface="微软雅黑" pitchFamily="34" charset="-122"/>
                  <a:ea typeface="微软雅黑" pitchFamily="34" charset="-122"/>
                  <a:cs typeface="Arial Unicode MS" pitchFamily="34" charset="-128"/>
                </a:rPr>
                <a:t>客户端访问</a:t>
              </a:r>
              <a:endParaRPr lang="en-US" sz="1200" b="1" dirty="0">
                <a:solidFill>
                  <a:schemeClr val="tx1"/>
                </a:solidFill>
                <a:latin typeface="微软雅黑" pitchFamily="34" charset="-122"/>
                <a:ea typeface="微软雅黑" pitchFamily="34" charset="-122"/>
                <a:cs typeface="Arial Unicode MS" pitchFamily="34" charset="-128"/>
              </a:endParaRPr>
            </a:p>
          </p:txBody>
        </p:sp>
        <p:cxnSp>
          <p:nvCxnSpPr>
            <p:cNvPr id="69" name="Straight Arrow Connector 68"/>
            <p:cNvCxnSpPr>
              <a:stCxn id="4" idx="0"/>
              <a:endCxn id="58" idx="2"/>
            </p:cNvCxnSpPr>
            <p:nvPr/>
          </p:nvCxnSpPr>
          <p:spPr>
            <a:xfrm flipV="1">
              <a:off x="4160588" y="2679701"/>
              <a:ext cx="0" cy="698499"/>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4983007" y="2850634"/>
              <a:ext cx="1524395" cy="400121"/>
            </a:xfrm>
            <a:prstGeom prst="rect">
              <a:avLst/>
            </a:prstGeom>
          </p:spPr>
          <p:txBody>
            <a:bodyPr wrap="none">
              <a:spAutoFit/>
            </a:bodyPr>
            <a:lstStyle/>
            <a:p>
              <a:pPr algn="ctr"/>
              <a:r>
                <a:rPr lang="en-US" altLang="zh-CN" sz="1350" dirty="0">
                  <a:latin typeface="微软雅黑" pitchFamily="34" charset="-122"/>
                  <a:ea typeface="微软雅黑" pitchFamily="34" charset="-122"/>
                  <a:cs typeface="Arial"/>
                </a:rPr>
                <a:t>I/O</a:t>
              </a:r>
              <a:r>
                <a:rPr lang="zh-CN" altLang="en-US" sz="1350" dirty="0">
                  <a:latin typeface="微软雅黑" pitchFamily="34" charset="-122"/>
                  <a:ea typeface="微软雅黑" pitchFamily="34" charset="-122"/>
                  <a:cs typeface="Arial"/>
                </a:rPr>
                <a:t>都在内存</a:t>
              </a:r>
            </a:p>
          </p:txBody>
        </p:sp>
      </p:grpSp>
      <p:sp>
        <p:nvSpPr>
          <p:cNvPr id="8" name="Rectangle 7"/>
          <p:cNvSpPr/>
          <p:nvPr/>
        </p:nvSpPr>
        <p:spPr bwMode="gray">
          <a:xfrm>
            <a:off x="3431041" y="5076778"/>
            <a:ext cx="2724831" cy="428612"/>
          </a:xfrm>
          <a:prstGeom prst="rect">
            <a:avLst/>
          </a:prstGeom>
          <a:solidFill>
            <a:schemeClr val="accent3">
              <a:lumMod val="20000"/>
              <a:lumOff val="80000"/>
            </a:schemeClr>
          </a:solidFill>
          <a:ln w="19050" algn="ctr">
            <a:solidFill>
              <a:schemeClr val="accent1">
                <a:lumMod val="50000"/>
              </a:schemeClr>
            </a:solidFill>
            <a:miter lim="800000"/>
            <a:headEnd/>
            <a:tailEnd/>
          </a:ln>
        </p:spPr>
        <p:txBody>
          <a:bodyPr lIns="60098" tIns="48079" rIns="60098" bIns="48079" anchor="ctr"/>
          <a:lstStyle/>
          <a:p>
            <a:pPr algn="ctr">
              <a:spcBef>
                <a:spcPct val="50000"/>
              </a:spcBef>
              <a:buClr>
                <a:srgbClr val="F0AB00"/>
              </a:buClr>
              <a:buSzPct val="80000"/>
            </a:pPr>
            <a:r>
              <a:rPr lang="zh-CN" altLang="en-US" sz="1600" dirty="0">
                <a:latin typeface="微软雅黑" pitchFamily="34" charset="-122"/>
                <a:ea typeface="微软雅黑" pitchFamily="34" charset="-122"/>
              </a:rPr>
              <a:t>硬盘</a:t>
            </a:r>
            <a:endParaRPr lang="en-US" sz="1600" dirty="0">
              <a:latin typeface="微软雅黑" pitchFamily="34" charset="-122"/>
              <a:ea typeface="微软雅黑" pitchFamily="34" charset="-122"/>
            </a:endParaRPr>
          </a:p>
        </p:txBody>
      </p:sp>
      <p:sp>
        <p:nvSpPr>
          <p:cNvPr id="16" name="Rectangle 15"/>
          <p:cNvSpPr/>
          <p:nvPr/>
        </p:nvSpPr>
        <p:spPr>
          <a:xfrm>
            <a:off x="6677292" y="3159546"/>
            <a:ext cx="1087097" cy="484556"/>
          </a:xfrm>
          <a:prstGeom prst="rect">
            <a:avLst/>
          </a:prstGeom>
        </p:spPr>
        <p:txBody>
          <a:bodyPr wrap="none" lIns="68391" tIns="34195" rIns="68391" bIns="34195">
            <a:spAutoFit/>
          </a:bodyPr>
          <a:lstStyle/>
          <a:p>
            <a:pPr algn="ctr"/>
            <a:r>
              <a:rPr lang="en-US" altLang="zh-CN" sz="1350" b="1" dirty="0">
                <a:latin typeface="微软雅黑" pitchFamily="34" charset="-122"/>
                <a:ea typeface="微软雅黑" pitchFamily="34" charset="-122"/>
              </a:rPr>
              <a:t>SAP HANA</a:t>
            </a:r>
          </a:p>
          <a:p>
            <a:pPr algn="ctr"/>
            <a:r>
              <a:rPr lang="zh-CN" altLang="en-US" sz="1350" b="1" dirty="0">
                <a:latin typeface="微软雅黑" pitchFamily="34" charset="-122"/>
                <a:ea typeface="微软雅黑" pitchFamily="34" charset="-122"/>
              </a:rPr>
              <a:t>硬件服务器</a:t>
            </a:r>
          </a:p>
        </p:txBody>
      </p:sp>
      <p:grpSp>
        <p:nvGrpSpPr>
          <p:cNvPr id="5" name="Group 66"/>
          <p:cNvGrpSpPr/>
          <p:nvPr/>
        </p:nvGrpSpPr>
        <p:grpSpPr>
          <a:xfrm>
            <a:off x="2071760" y="1823620"/>
            <a:ext cx="5368388" cy="1680480"/>
            <a:chOff x="1238250" y="1288431"/>
            <a:chExt cx="7158057" cy="2240689"/>
          </a:xfrm>
        </p:grpSpPr>
        <p:grpSp>
          <p:nvGrpSpPr>
            <p:cNvPr id="10" name="Group 43"/>
            <p:cNvGrpSpPr/>
            <p:nvPr/>
          </p:nvGrpSpPr>
          <p:grpSpPr>
            <a:xfrm>
              <a:off x="1238250" y="3059318"/>
              <a:ext cx="1812426" cy="469802"/>
              <a:chOff x="1238250" y="3059318"/>
              <a:chExt cx="1812426" cy="469802"/>
            </a:xfrm>
          </p:grpSpPr>
          <p:cxnSp>
            <p:nvCxnSpPr>
              <p:cNvPr id="13" name="Straight Arrow Connector 12"/>
              <p:cNvCxnSpPr>
                <a:stCxn id="9" idx="3"/>
                <a:endCxn id="4" idx="1"/>
              </p:cNvCxnSpPr>
              <p:nvPr/>
            </p:nvCxnSpPr>
            <p:spPr>
              <a:xfrm>
                <a:off x="1238250" y="3463925"/>
                <a:ext cx="1812426"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911160" y="3129002"/>
                <a:ext cx="707907" cy="400118"/>
              </a:xfrm>
              <a:prstGeom prst="rect">
                <a:avLst/>
              </a:prstGeom>
            </p:spPr>
            <p:txBody>
              <a:bodyPr wrap="none">
                <a:spAutoFit/>
              </a:bodyPr>
              <a:lstStyle/>
              <a:p>
                <a:pPr algn="ctr"/>
                <a:r>
                  <a:rPr lang="zh-CN" altLang="en-US" sz="1350" dirty="0">
                    <a:latin typeface="微软雅黑" panose="020B0503020204020204" pitchFamily="34" charset="-122"/>
                    <a:ea typeface="微软雅黑" panose="020B0503020204020204" pitchFamily="34" charset="-122"/>
                    <a:cs typeface="Arial"/>
                  </a:rPr>
                  <a:t>写入</a:t>
                </a:r>
              </a:p>
            </p:txBody>
          </p:sp>
          <p:sp>
            <p:nvSpPr>
              <p:cNvPr id="28" name="Oval 27"/>
              <p:cNvSpPr/>
              <p:nvPr/>
            </p:nvSpPr>
            <p:spPr bwMode="gray">
              <a:xfrm>
                <a:off x="1557162" y="3059318"/>
                <a:ext cx="351302" cy="366350"/>
              </a:xfrm>
              <a:prstGeom prst="ellipse">
                <a:avLst/>
              </a:prstGeom>
              <a:solidFill>
                <a:schemeClr val="bg1">
                  <a:lumMod val="85000"/>
                </a:schemeClr>
              </a:solidFill>
              <a:ln w="6350" algn="ctr">
                <a:solidFill>
                  <a:srgbClr val="404040"/>
                </a:solidFill>
                <a:miter lim="800000"/>
                <a:headEnd/>
                <a:tailEnd/>
              </a:ln>
            </p:spPr>
            <p:txBody>
              <a:bodyPr lIns="67498" tIns="53999" rIns="67498" bIns="53999" rtlCol="0" anchor="ctr"/>
              <a:lstStyle/>
              <a:p>
                <a:pPr algn="ctr" fontAlgn="base">
                  <a:spcBef>
                    <a:spcPct val="50000"/>
                  </a:spcBef>
                  <a:spcAft>
                    <a:spcPct val="0"/>
                  </a:spcAft>
                  <a:buClr>
                    <a:srgbClr val="F0AB00"/>
                  </a:buClr>
                  <a:buSzPct val="80000"/>
                </a:pPr>
                <a:r>
                  <a:rPr lang="en-US" sz="1050" b="1" kern="0" dirty="0">
                    <a:latin typeface="微软雅黑" panose="020B0503020204020204" pitchFamily="34" charset="-122"/>
                    <a:ea typeface="微软雅黑" panose="020B0503020204020204" pitchFamily="34" charset="-122"/>
                    <a:cs typeface="Arial Unicode MS" pitchFamily="34" charset="-128"/>
                  </a:rPr>
                  <a:t>1</a:t>
                </a:r>
              </a:p>
            </p:txBody>
          </p:sp>
        </p:grpSp>
        <p:grpSp>
          <p:nvGrpSpPr>
            <p:cNvPr id="11" name="Group 62"/>
            <p:cNvGrpSpPr/>
            <p:nvPr/>
          </p:nvGrpSpPr>
          <p:grpSpPr>
            <a:xfrm>
              <a:off x="6434772" y="1288431"/>
              <a:ext cx="1961535" cy="307782"/>
              <a:chOff x="6434772" y="1288431"/>
              <a:chExt cx="1961535" cy="307782"/>
            </a:xfrm>
          </p:grpSpPr>
          <p:sp>
            <p:nvSpPr>
              <p:cNvPr id="52" name="Oval 51"/>
              <p:cNvSpPr>
                <a:spLocks noChangeAspect="1"/>
              </p:cNvSpPr>
              <p:nvPr/>
            </p:nvSpPr>
            <p:spPr bwMode="gray">
              <a:xfrm>
                <a:off x="6434772" y="1307934"/>
                <a:ext cx="210781" cy="219810"/>
              </a:xfrm>
              <a:prstGeom prst="ellipse">
                <a:avLst/>
              </a:prstGeom>
              <a:solidFill>
                <a:schemeClr val="bg1">
                  <a:lumMod val="85000"/>
                </a:schemeClr>
              </a:solidFill>
              <a:ln w="6350" algn="ctr">
                <a:solidFill>
                  <a:srgbClr val="404040"/>
                </a:solidFill>
                <a:miter lim="800000"/>
                <a:headEnd/>
                <a:tailEnd/>
              </a:ln>
            </p:spPr>
            <p:txBody>
              <a:bodyPr lIns="67498" tIns="53999" rIns="67498" bIns="53999" rtlCol="0" anchor="ctr"/>
              <a:lstStyle/>
              <a:p>
                <a:pPr algn="ctr" fontAlgn="base">
                  <a:spcBef>
                    <a:spcPct val="50000"/>
                  </a:spcBef>
                  <a:spcAft>
                    <a:spcPct val="0"/>
                  </a:spcAft>
                  <a:buClr>
                    <a:srgbClr val="F0AB00"/>
                  </a:buClr>
                  <a:buSzPct val="80000"/>
                </a:pPr>
                <a:r>
                  <a:rPr lang="en-US" sz="1050" b="1" kern="0" dirty="0">
                    <a:latin typeface="微软雅黑" panose="020B0503020204020204" pitchFamily="34" charset="-122"/>
                    <a:ea typeface="微软雅黑" panose="020B0503020204020204" pitchFamily="34" charset="-122"/>
                    <a:cs typeface="Arial Unicode MS" pitchFamily="34" charset="-128"/>
                  </a:rPr>
                  <a:t>1</a:t>
                </a:r>
              </a:p>
            </p:txBody>
          </p:sp>
          <p:sp>
            <p:nvSpPr>
              <p:cNvPr id="59" name="Rectangle 58"/>
              <p:cNvSpPr/>
              <p:nvPr/>
            </p:nvSpPr>
            <p:spPr>
              <a:xfrm>
                <a:off x="6611152" y="1288431"/>
                <a:ext cx="1785155" cy="307782"/>
              </a:xfrm>
              <a:prstGeom prst="rect">
                <a:avLst/>
              </a:prstGeom>
            </p:spPr>
            <p:txBody>
              <a:bodyPr wrap="none">
                <a:spAutoFit/>
              </a:bodyPr>
              <a:lstStyle/>
              <a:p>
                <a:pPr fontAlgn="base">
                  <a:spcBef>
                    <a:spcPct val="50000"/>
                  </a:spcBef>
                  <a:spcAft>
                    <a:spcPct val="0"/>
                  </a:spcAft>
                  <a:buClr>
                    <a:srgbClr val="F0AB00"/>
                  </a:buClr>
                  <a:buSzPct val="80000"/>
                </a:pPr>
                <a:r>
                  <a:rPr lang="zh-CN" altLang="en-US" sz="900" kern="0" dirty="0">
                    <a:latin typeface="微软雅黑" pitchFamily="34" charset="-122"/>
                    <a:ea typeface="微软雅黑" pitchFamily="34" charset="-122"/>
                    <a:cs typeface="Chalkboard"/>
                  </a:rPr>
                  <a:t>数据总是直接写进内存</a:t>
                </a:r>
                <a:endParaRPr lang="en-US" altLang="zh-CN" sz="900" kern="0" dirty="0">
                  <a:latin typeface="微软雅黑" pitchFamily="34" charset="-122"/>
                  <a:ea typeface="微软雅黑" pitchFamily="34" charset="-122"/>
                  <a:cs typeface="Chalkboard"/>
                </a:endParaRPr>
              </a:p>
            </p:txBody>
          </p:sp>
        </p:grpSp>
      </p:grpSp>
      <p:grpSp>
        <p:nvGrpSpPr>
          <p:cNvPr id="12" name="Group 67"/>
          <p:cNvGrpSpPr/>
          <p:nvPr/>
        </p:nvGrpSpPr>
        <p:grpSpPr>
          <a:xfrm>
            <a:off x="4777152" y="2057521"/>
            <a:ext cx="3009244" cy="2227109"/>
            <a:chOff x="4845544" y="1600292"/>
            <a:chExt cx="4012442" cy="2969565"/>
          </a:xfrm>
        </p:grpSpPr>
        <p:grpSp>
          <p:nvGrpSpPr>
            <p:cNvPr id="14" name="Group 44"/>
            <p:cNvGrpSpPr/>
            <p:nvPr/>
          </p:nvGrpSpPr>
          <p:grpSpPr>
            <a:xfrm>
              <a:off x="4845544" y="3695258"/>
              <a:ext cx="1169584" cy="874599"/>
              <a:chOff x="4845544" y="3695258"/>
              <a:chExt cx="1169584" cy="874599"/>
            </a:xfrm>
          </p:grpSpPr>
          <p:cxnSp>
            <p:nvCxnSpPr>
              <p:cNvPr id="15" name="Straight Arrow Connector 14"/>
              <p:cNvCxnSpPr/>
              <p:nvPr/>
            </p:nvCxnSpPr>
            <p:spPr>
              <a:xfrm>
                <a:off x="4903538" y="3803650"/>
                <a:ext cx="0" cy="766207"/>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845544" y="4049415"/>
                <a:ext cx="1169584" cy="400121"/>
              </a:xfrm>
              <a:prstGeom prst="rect">
                <a:avLst/>
              </a:prstGeom>
            </p:spPr>
            <p:txBody>
              <a:bodyPr wrap="none">
                <a:spAutoFit/>
              </a:bodyPr>
              <a:lstStyle/>
              <a:p>
                <a:pPr algn="ctr"/>
                <a:r>
                  <a:rPr lang="zh-CN" altLang="en-US" sz="1350" dirty="0">
                    <a:latin typeface="微软雅黑" panose="020B0503020204020204" pitchFamily="34" charset="-122"/>
                    <a:ea typeface="微软雅黑" panose="020B0503020204020204" pitchFamily="34" charset="-122"/>
                    <a:cs typeface="Arial"/>
                  </a:rPr>
                  <a:t>同步写入</a:t>
                </a:r>
              </a:p>
            </p:txBody>
          </p:sp>
          <p:sp>
            <p:nvSpPr>
              <p:cNvPr id="29" name="Oval 28"/>
              <p:cNvSpPr/>
              <p:nvPr/>
            </p:nvSpPr>
            <p:spPr bwMode="gray">
              <a:xfrm>
                <a:off x="5320145" y="3695258"/>
                <a:ext cx="351302" cy="366350"/>
              </a:xfrm>
              <a:prstGeom prst="ellipse">
                <a:avLst/>
              </a:prstGeom>
              <a:solidFill>
                <a:schemeClr val="bg1">
                  <a:lumMod val="85000"/>
                </a:schemeClr>
              </a:solidFill>
              <a:ln w="6350" algn="ctr">
                <a:solidFill>
                  <a:srgbClr val="404040"/>
                </a:solidFill>
                <a:miter lim="800000"/>
                <a:headEnd/>
                <a:tailEnd/>
              </a:ln>
            </p:spPr>
            <p:txBody>
              <a:bodyPr lIns="67498" tIns="53999" rIns="67498" bIns="53999" rtlCol="0" anchor="ctr"/>
              <a:lstStyle/>
              <a:p>
                <a:pPr algn="ctr" fontAlgn="base">
                  <a:spcBef>
                    <a:spcPct val="50000"/>
                  </a:spcBef>
                  <a:spcAft>
                    <a:spcPct val="0"/>
                  </a:spcAft>
                  <a:buClr>
                    <a:srgbClr val="F0AB00"/>
                  </a:buClr>
                  <a:buSzPct val="80000"/>
                </a:pPr>
                <a:r>
                  <a:rPr lang="en-US" sz="1050" b="1" kern="0" dirty="0">
                    <a:latin typeface="微软雅黑" panose="020B0503020204020204" pitchFamily="34" charset="-122"/>
                    <a:ea typeface="微软雅黑" panose="020B0503020204020204" pitchFamily="34" charset="-122"/>
                    <a:cs typeface="Arial Unicode MS" pitchFamily="34" charset="-128"/>
                  </a:rPr>
                  <a:t>2</a:t>
                </a:r>
              </a:p>
            </p:txBody>
          </p:sp>
        </p:grpSp>
        <p:grpSp>
          <p:nvGrpSpPr>
            <p:cNvPr id="17" name="Group 63"/>
            <p:cNvGrpSpPr/>
            <p:nvPr/>
          </p:nvGrpSpPr>
          <p:grpSpPr>
            <a:xfrm>
              <a:off x="6434772" y="1600292"/>
              <a:ext cx="2423214" cy="307784"/>
              <a:chOff x="6434772" y="1600292"/>
              <a:chExt cx="2423214" cy="307784"/>
            </a:xfrm>
          </p:grpSpPr>
          <p:sp>
            <p:nvSpPr>
              <p:cNvPr id="53" name="Oval 52"/>
              <p:cNvSpPr>
                <a:spLocks noChangeAspect="1"/>
              </p:cNvSpPr>
              <p:nvPr/>
            </p:nvSpPr>
            <p:spPr bwMode="gray">
              <a:xfrm>
                <a:off x="6434772" y="1626590"/>
                <a:ext cx="210781" cy="219810"/>
              </a:xfrm>
              <a:prstGeom prst="ellipse">
                <a:avLst/>
              </a:prstGeom>
              <a:solidFill>
                <a:schemeClr val="bg1">
                  <a:lumMod val="85000"/>
                </a:schemeClr>
              </a:solidFill>
              <a:ln w="6350" algn="ctr">
                <a:solidFill>
                  <a:srgbClr val="404040"/>
                </a:solidFill>
                <a:miter lim="800000"/>
                <a:headEnd/>
                <a:tailEnd/>
              </a:ln>
            </p:spPr>
            <p:txBody>
              <a:bodyPr lIns="67498" tIns="53999" rIns="67498" bIns="53999" rtlCol="0" anchor="ctr"/>
              <a:lstStyle/>
              <a:p>
                <a:pPr algn="ctr" fontAlgn="base">
                  <a:spcBef>
                    <a:spcPct val="50000"/>
                  </a:spcBef>
                  <a:spcAft>
                    <a:spcPct val="0"/>
                  </a:spcAft>
                  <a:buClr>
                    <a:srgbClr val="F0AB00"/>
                  </a:buClr>
                  <a:buSzPct val="80000"/>
                </a:pPr>
                <a:r>
                  <a:rPr lang="en-US" sz="1050" b="1" kern="0" dirty="0">
                    <a:latin typeface="微软雅黑" panose="020B0503020204020204" pitchFamily="34" charset="-122"/>
                    <a:ea typeface="微软雅黑" panose="020B0503020204020204" pitchFamily="34" charset="-122"/>
                    <a:cs typeface="Arial Unicode MS" pitchFamily="34" charset="-128"/>
                  </a:rPr>
                  <a:t>2</a:t>
                </a:r>
              </a:p>
            </p:txBody>
          </p:sp>
          <p:sp>
            <p:nvSpPr>
              <p:cNvPr id="60" name="Rectangle 59"/>
              <p:cNvSpPr/>
              <p:nvPr/>
            </p:nvSpPr>
            <p:spPr>
              <a:xfrm>
                <a:off x="6611152" y="1600292"/>
                <a:ext cx="2246834" cy="307784"/>
              </a:xfrm>
              <a:prstGeom prst="rect">
                <a:avLst/>
              </a:prstGeom>
            </p:spPr>
            <p:txBody>
              <a:bodyPr wrap="none">
                <a:spAutoFit/>
              </a:bodyPr>
              <a:lstStyle/>
              <a:p>
                <a:pPr fontAlgn="base">
                  <a:spcBef>
                    <a:spcPct val="50000"/>
                  </a:spcBef>
                  <a:spcAft>
                    <a:spcPct val="0"/>
                  </a:spcAft>
                  <a:buClr>
                    <a:srgbClr val="F0AB00"/>
                  </a:buClr>
                  <a:buSzPct val="80000"/>
                </a:pPr>
                <a:r>
                  <a:rPr lang="zh-CN" altLang="en-US" sz="900" kern="0" dirty="0">
                    <a:latin typeface="微软雅黑" pitchFamily="34" charset="-122"/>
                    <a:ea typeface="微软雅黑" pitchFamily="34" charset="-122"/>
                    <a:cs typeface="Chalkboard"/>
                  </a:rPr>
                  <a:t>更新内存数据的同时写入日志</a:t>
                </a:r>
                <a:endParaRPr lang="en-US" altLang="zh-CN" sz="900" kern="0" dirty="0">
                  <a:latin typeface="微软雅黑" pitchFamily="34" charset="-122"/>
                  <a:ea typeface="微软雅黑" pitchFamily="34" charset="-122"/>
                  <a:cs typeface="Chalkboard"/>
                </a:endParaRPr>
              </a:p>
            </p:txBody>
          </p:sp>
        </p:grpSp>
      </p:grpSp>
      <p:grpSp>
        <p:nvGrpSpPr>
          <p:cNvPr id="20" name="Group 69"/>
          <p:cNvGrpSpPr/>
          <p:nvPr/>
        </p:nvGrpSpPr>
        <p:grpSpPr>
          <a:xfrm>
            <a:off x="5095862" y="2296706"/>
            <a:ext cx="2805954" cy="2994378"/>
            <a:chOff x="5270500" y="1919230"/>
            <a:chExt cx="3741379" cy="3992620"/>
          </a:xfrm>
        </p:grpSpPr>
        <p:grpSp>
          <p:nvGrpSpPr>
            <p:cNvPr id="21" name="Group 46"/>
            <p:cNvGrpSpPr/>
            <p:nvPr/>
          </p:nvGrpSpPr>
          <p:grpSpPr>
            <a:xfrm>
              <a:off x="5270500" y="3463925"/>
              <a:ext cx="2556335" cy="2447925"/>
              <a:chOff x="5270500" y="3463925"/>
              <a:chExt cx="2556335" cy="2447925"/>
            </a:xfrm>
          </p:grpSpPr>
          <p:grpSp>
            <p:nvGrpSpPr>
              <p:cNvPr id="22" name="Group 104"/>
              <p:cNvGrpSpPr/>
              <p:nvPr/>
            </p:nvGrpSpPr>
            <p:grpSpPr>
              <a:xfrm>
                <a:off x="5270500" y="3463925"/>
                <a:ext cx="2337195" cy="2447925"/>
                <a:chOff x="5270500" y="3705225"/>
                <a:chExt cx="2337195" cy="2447925"/>
              </a:xfrm>
            </p:grpSpPr>
            <p:cxnSp>
              <p:nvCxnSpPr>
                <p:cNvPr id="48" name="Curved Connector 47"/>
                <p:cNvCxnSpPr>
                  <a:stCxn id="4" idx="3"/>
                  <a:endCxn id="8" idx="3"/>
                </p:cNvCxnSpPr>
                <p:nvPr/>
              </p:nvCxnSpPr>
              <p:spPr>
                <a:xfrm>
                  <a:off x="5270500" y="3705225"/>
                  <a:ext cx="1413389" cy="2447925"/>
                </a:xfrm>
                <a:prstGeom prst="curvedConnector3">
                  <a:avLst>
                    <a:gd name="adj1" fmla="val 171884"/>
                  </a:avLst>
                </a:prstGeom>
                <a:ln w="381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6899788" y="5324991"/>
                  <a:ext cx="707907" cy="400121"/>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cs typeface="Arial"/>
                    </a:rPr>
                    <a:t>异步</a:t>
                  </a:r>
                  <a:endParaRPr lang="zh-CN" altLang="en-US" sz="1350" dirty="0">
                    <a:latin typeface="微软雅黑" panose="020B0503020204020204" pitchFamily="34" charset="-122"/>
                    <a:ea typeface="微软雅黑" panose="020B0503020204020204" pitchFamily="34" charset="-122"/>
                  </a:endParaRPr>
                </a:p>
              </p:txBody>
            </p:sp>
          </p:grpSp>
          <p:sp>
            <p:nvSpPr>
              <p:cNvPr id="30" name="Oval 29"/>
              <p:cNvSpPr/>
              <p:nvPr/>
            </p:nvSpPr>
            <p:spPr bwMode="gray">
              <a:xfrm>
                <a:off x="7475533" y="3878433"/>
                <a:ext cx="351302" cy="366350"/>
              </a:xfrm>
              <a:prstGeom prst="ellipse">
                <a:avLst/>
              </a:prstGeom>
              <a:solidFill>
                <a:schemeClr val="bg1">
                  <a:lumMod val="85000"/>
                </a:schemeClr>
              </a:solidFill>
              <a:ln w="6350" algn="ctr">
                <a:solidFill>
                  <a:srgbClr val="404040"/>
                </a:solidFill>
                <a:miter lim="800000"/>
                <a:headEnd/>
                <a:tailEnd/>
              </a:ln>
            </p:spPr>
            <p:txBody>
              <a:bodyPr lIns="67498" tIns="53999" rIns="67498" bIns="53999" rtlCol="0" anchor="ctr"/>
              <a:lstStyle/>
              <a:p>
                <a:pPr algn="ctr" fontAlgn="base">
                  <a:spcBef>
                    <a:spcPct val="50000"/>
                  </a:spcBef>
                  <a:spcAft>
                    <a:spcPct val="0"/>
                  </a:spcAft>
                  <a:buClr>
                    <a:srgbClr val="F0AB00"/>
                  </a:buClr>
                  <a:buSzPct val="80000"/>
                </a:pPr>
                <a:r>
                  <a:rPr lang="en-US" sz="1050" b="1" kern="0" dirty="0">
                    <a:latin typeface="微软雅黑" panose="020B0503020204020204" pitchFamily="34" charset="-122"/>
                    <a:ea typeface="微软雅黑" panose="020B0503020204020204" pitchFamily="34" charset="-122"/>
                    <a:cs typeface="Arial Unicode MS" pitchFamily="34" charset="-128"/>
                  </a:rPr>
                  <a:t>3</a:t>
                </a:r>
              </a:p>
            </p:txBody>
          </p:sp>
        </p:grpSp>
        <p:grpSp>
          <p:nvGrpSpPr>
            <p:cNvPr id="23" name="Group 64"/>
            <p:cNvGrpSpPr/>
            <p:nvPr/>
          </p:nvGrpSpPr>
          <p:grpSpPr>
            <a:xfrm>
              <a:off x="6434772" y="1919230"/>
              <a:ext cx="2577107" cy="307785"/>
              <a:chOff x="6434772" y="1919230"/>
              <a:chExt cx="2577107" cy="307785"/>
            </a:xfrm>
          </p:grpSpPr>
          <p:sp>
            <p:nvSpPr>
              <p:cNvPr id="54" name="Oval 53"/>
              <p:cNvSpPr>
                <a:spLocks noChangeAspect="1"/>
              </p:cNvSpPr>
              <p:nvPr/>
            </p:nvSpPr>
            <p:spPr bwMode="gray">
              <a:xfrm>
                <a:off x="6434772" y="1945246"/>
                <a:ext cx="210781" cy="219810"/>
              </a:xfrm>
              <a:prstGeom prst="ellipse">
                <a:avLst/>
              </a:prstGeom>
              <a:solidFill>
                <a:schemeClr val="bg1">
                  <a:lumMod val="85000"/>
                </a:schemeClr>
              </a:solidFill>
              <a:ln w="6350" algn="ctr">
                <a:solidFill>
                  <a:srgbClr val="404040"/>
                </a:solidFill>
                <a:miter lim="800000"/>
                <a:headEnd/>
                <a:tailEnd/>
              </a:ln>
            </p:spPr>
            <p:txBody>
              <a:bodyPr lIns="67498" tIns="53999" rIns="67498" bIns="53999" rtlCol="0" anchor="ctr"/>
              <a:lstStyle/>
              <a:p>
                <a:pPr algn="ctr" fontAlgn="base">
                  <a:spcBef>
                    <a:spcPct val="50000"/>
                  </a:spcBef>
                  <a:spcAft>
                    <a:spcPct val="0"/>
                  </a:spcAft>
                  <a:buClr>
                    <a:srgbClr val="F0AB00"/>
                  </a:buClr>
                  <a:buSzPct val="80000"/>
                </a:pPr>
                <a:r>
                  <a:rPr lang="en-US" sz="1050" b="1" kern="0" dirty="0">
                    <a:latin typeface="微软雅黑" panose="020B0503020204020204" pitchFamily="34" charset="-122"/>
                    <a:ea typeface="微软雅黑" panose="020B0503020204020204" pitchFamily="34" charset="-122"/>
                    <a:cs typeface="Arial Unicode MS" pitchFamily="34" charset="-128"/>
                  </a:rPr>
                  <a:t>3</a:t>
                </a:r>
              </a:p>
            </p:txBody>
          </p:sp>
          <p:sp>
            <p:nvSpPr>
              <p:cNvPr id="61" name="Rectangle 60"/>
              <p:cNvSpPr/>
              <p:nvPr/>
            </p:nvSpPr>
            <p:spPr>
              <a:xfrm>
                <a:off x="6611152" y="1919230"/>
                <a:ext cx="2400727" cy="307785"/>
              </a:xfrm>
              <a:prstGeom prst="rect">
                <a:avLst/>
              </a:prstGeom>
            </p:spPr>
            <p:txBody>
              <a:bodyPr wrap="none">
                <a:spAutoFit/>
              </a:bodyPr>
              <a:lstStyle/>
              <a:p>
                <a:pPr fontAlgn="base">
                  <a:spcBef>
                    <a:spcPct val="50000"/>
                  </a:spcBef>
                  <a:spcAft>
                    <a:spcPct val="0"/>
                  </a:spcAft>
                  <a:buClr>
                    <a:srgbClr val="F0AB00"/>
                  </a:buClr>
                  <a:buSzPct val="80000"/>
                </a:pPr>
                <a:r>
                  <a:rPr lang="zh-CN" altLang="en-US" sz="900" kern="0" dirty="0">
                    <a:latin typeface="微软雅黑" pitchFamily="34" charset="-122"/>
                    <a:ea typeface="微软雅黑" pitchFamily="34" charset="-122"/>
                    <a:cs typeface="Chalkboard"/>
                  </a:rPr>
                  <a:t>数据定期写入磁盘并创建保存点</a:t>
                </a:r>
                <a:endParaRPr lang="en-US" altLang="zh-CN" sz="900" kern="0" dirty="0">
                  <a:latin typeface="微软雅黑" pitchFamily="34" charset="-122"/>
                  <a:ea typeface="微软雅黑" pitchFamily="34" charset="-122"/>
                  <a:cs typeface="Chalkboard"/>
                </a:endParaRPr>
              </a:p>
            </p:txBody>
          </p:sp>
        </p:grpSp>
      </p:grpSp>
      <p:grpSp>
        <p:nvGrpSpPr>
          <p:cNvPr id="24" name="Group 70"/>
          <p:cNvGrpSpPr/>
          <p:nvPr/>
        </p:nvGrpSpPr>
        <p:grpSpPr>
          <a:xfrm>
            <a:off x="2643944" y="2535691"/>
            <a:ext cx="5197281" cy="2755393"/>
            <a:chOff x="2001183" y="2237886"/>
            <a:chExt cx="6929899" cy="3673964"/>
          </a:xfrm>
        </p:grpSpPr>
        <p:grpSp>
          <p:nvGrpSpPr>
            <p:cNvPr id="27" name="Group 48"/>
            <p:cNvGrpSpPr/>
            <p:nvPr/>
          </p:nvGrpSpPr>
          <p:grpSpPr>
            <a:xfrm>
              <a:off x="2001183" y="3803650"/>
              <a:ext cx="2159405" cy="2108200"/>
              <a:chOff x="2001183" y="3803650"/>
              <a:chExt cx="2159405" cy="2108200"/>
            </a:xfrm>
          </p:grpSpPr>
          <p:grpSp>
            <p:nvGrpSpPr>
              <p:cNvPr id="32" name="Group 10"/>
              <p:cNvGrpSpPr/>
              <p:nvPr/>
            </p:nvGrpSpPr>
            <p:grpSpPr>
              <a:xfrm>
                <a:off x="2001183" y="3803650"/>
                <a:ext cx="2159405" cy="2108200"/>
                <a:chOff x="2001183" y="4044950"/>
                <a:chExt cx="2159405" cy="2108200"/>
              </a:xfrm>
            </p:grpSpPr>
            <p:grpSp>
              <p:nvGrpSpPr>
                <p:cNvPr id="33" name="Group 106"/>
                <p:cNvGrpSpPr/>
                <p:nvPr/>
              </p:nvGrpSpPr>
              <p:grpSpPr>
                <a:xfrm>
                  <a:off x="2001183" y="4044950"/>
                  <a:ext cx="2159405" cy="2108200"/>
                  <a:chOff x="2001183" y="4044950"/>
                  <a:chExt cx="2159405" cy="2108200"/>
                </a:xfrm>
              </p:grpSpPr>
              <p:cxnSp>
                <p:nvCxnSpPr>
                  <p:cNvPr id="90" name="Curved Connector 89"/>
                  <p:cNvCxnSpPr>
                    <a:stCxn id="8" idx="1"/>
                    <a:endCxn id="4" idx="2"/>
                  </p:cNvCxnSpPr>
                  <p:nvPr/>
                </p:nvCxnSpPr>
                <p:spPr>
                  <a:xfrm rot="10800000" flipH="1">
                    <a:off x="3050676" y="4044950"/>
                    <a:ext cx="1109912" cy="2108200"/>
                  </a:xfrm>
                  <a:prstGeom prst="curvedConnector4">
                    <a:avLst>
                      <a:gd name="adj1" fmla="val -56067"/>
                      <a:gd name="adj2" fmla="val 88705"/>
                    </a:avLst>
                  </a:prstGeom>
                  <a:ln w="57150">
                    <a:solidFill>
                      <a:schemeClr val="accent4"/>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2001183" y="4616451"/>
                    <a:ext cx="477068" cy="1231142"/>
                  </a:xfrm>
                  <a:prstGeom prst="rect">
                    <a:avLst/>
                  </a:prstGeom>
                </p:spPr>
                <p:txBody>
                  <a:bodyPr wrap="none">
                    <a:spAutoFit/>
                  </a:bodyPr>
                  <a:lstStyle/>
                  <a:p>
                    <a:pPr algn="ctr"/>
                    <a:r>
                      <a:rPr lang="zh-CN" altLang="en-US" sz="1350" dirty="0">
                        <a:latin typeface="微软雅黑" pitchFamily="34" charset="-122"/>
                        <a:ea typeface="微软雅黑" pitchFamily="34" charset="-122"/>
                        <a:cs typeface="Arial"/>
                      </a:rPr>
                      <a:t>重</a:t>
                    </a:r>
                    <a:br>
                      <a:rPr lang="en-US" altLang="zh-CN" sz="1350" dirty="0">
                        <a:latin typeface="微软雅黑" pitchFamily="34" charset="-122"/>
                        <a:ea typeface="微软雅黑" pitchFamily="34" charset="-122"/>
                        <a:cs typeface="Arial"/>
                      </a:rPr>
                    </a:br>
                    <a:r>
                      <a:rPr lang="zh-CN" altLang="en-US" sz="1350" dirty="0">
                        <a:latin typeface="微软雅黑" pitchFamily="34" charset="-122"/>
                        <a:ea typeface="微软雅黑" pitchFamily="34" charset="-122"/>
                        <a:cs typeface="Arial"/>
                      </a:rPr>
                      <a:t>启</a:t>
                    </a:r>
                    <a:endParaRPr lang="en-US" altLang="zh-CN" sz="1350" dirty="0">
                      <a:latin typeface="微软雅黑" pitchFamily="34" charset="-122"/>
                      <a:ea typeface="微软雅黑" pitchFamily="34" charset="-122"/>
                      <a:cs typeface="Arial"/>
                    </a:endParaRPr>
                  </a:p>
                  <a:p>
                    <a:pPr algn="ctr"/>
                    <a:r>
                      <a:rPr lang="zh-CN" altLang="en-US" sz="1350" dirty="0">
                        <a:latin typeface="微软雅黑" pitchFamily="34" charset="-122"/>
                        <a:ea typeface="微软雅黑" pitchFamily="34" charset="-122"/>
                        <a:cs typeface="Arial"/>
                      </a:rPr>
                      <a:t>之</a:t>
                    </a:r>
                    <a:br>
                      <a:rPr lang="en-US" altLang="zh-CN" sz="1350" dirty="0">
                        <a:latin typeface="微软雅黑" pitchFamily="34" charset="-122"/>
                        <a:ea typeface="微软雅黑" pitchFamily="34" charset="-122"/>
                        <a:cs typeface="Arial"/>
                      </a:rPr>
                    </a:br>
                    <a:r>
                      <a:rPr lang="zh-CN" altLang="en-US" sz="1350" dirty="0">
                        <a:latin typeface="微软雅黑" pitchFamily="34" charset="-122"/>
                        <a:ea typeface="微软雅黑" pitchFamily="34" charset="-122"/>
                        <a:cs typeface="Arial"/>
                      </a:rPr>
                      <a:t>后</a:t>
                    </a:r>
                    <a:endParaRPr lang="en-US" altLang="zh-CN" sz="1350" dirty="0">
                      <a:latin typeface="微软雅黑" pitchFamily="34" charset="-122"/>
                      <a:ea typeface="微软雅黑" pitchFamily="34" charset="-122"/>
                      <a:cs typeface="Arial"/>
                    </a:endParaRPr>
                  </a:p>
                </p:txBody>
              </p:sp>
            </p:grpSp>
            <p:cxnSp>
              <p:nvCxnSpPr>
                <p:cNvPr id="25" name="Curved Connector 24"/>
                <p:cNvCxnSpPr>
                  <a:stCxn id="6" idx="1"/>
                  <a:endCxn id="4" idx="2"/>
                </p:cNvCxnSpPr>
                <p:nvPr/>
              </p:nvCxnSpPr>
              <p:spPr>
                <a:xfrm rot="10800000" flipH="1">
                  <a:off x="3050676" y="4057650"/>
                  <a:ext cx="1109912" cy="1124724"/>
                </a:xfrm>
                <a:prstGeom prst="curvedConnector4">
                  <a:avLst>
                    <a:gd name="adj1" fmla="val -20596"/>
                    <a:gd name="adj2" fmla="val 65938"/>
                  </a:avLst>
                </a:prstGeom>
                <a:ln w="19050">
                  <a:solidFill>
                    <a:schemeClr val="accent4"/>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1" name="Oval 30"/>
              <p:cNvSpPr/>
              <p:nvPr/>
            </p:nvSpPr>
            <p:spPr bwMode="gray">
              <a:xfrm>
                <a:off x="2271809" y="4008800"/>
                <a:ext cx="351302" cy="366350"/>
              </a:xfrm>
              <a:prstGeom prst="ellipse">
                <a:avLst/>
              </a:prstGeom>
              <a:solidFill>
                <a:schemeClr val="bg1">
                  <a:lumMod val="85000"/>
                </a:schemeClr>
              </a:solidFill>
              <a:ln w="6350" algn="ctr">
                <a:solidFill>
                  <a:srgbClr val="404040"/>
                </a:solidFill>
                <a:miter lim="800000"/>
                <a:headEnd/>
                <a:tailEnd/>
              </a:ln>
            </p:spPr>
            <p:txBody>
              <a:bodyPr lIns="67498" tIns="53999" rIns="67498" bIns="53999" rtlCol="0" anchor="ctr"/>
              <a:lstStyle/>
              <a:p>
                <a:pPr algn="ctr" fontAlgn="base">
                  <a:spcBef>
                    <a:spcPct val="50000"/>
                  </a:spcBef>
                  <a:spcAft>
                    <a:spcPct val="0"/>
                  </a:spcAft>
                  <a:buClr>
                    <a:srgbClr val="F0AB00"/>
                  </a:buClr>
                  <a:buSzPct val="80000"/>
                </a:pPr>
                <a:r>
                  <a:rPr lang="en-US" sz="1050" b="1" kern="0" dirty="0">
                    <a:latin typeface="微软雅黑" panose="020B0503020204020204" pitchFamily="34" charset="-122"/>
                    <a:ea typeface="微软雅黑" panose="020B0503020204020204" pitchFamily="34" charset="-122"/>
                    <a:cs typeface="Arial Unicode MS" pitchFamily="34" charset="-128"/>
                  </a:rPr>
                  <a:t>4</a:t>
                </a:r>
              </a:p>
            </p:txBody>
          </p:sp>
        </p:grpSp>
        <p:grpSp>
          <p:nvGrpSpPr>
            <p:cNvPr id="34" name="Group 65"/>
            <p:cNvGrpSpPr/>
            <p:nvPr/>
          </p:nvGrpSpPr>
          <p:grpSpPr>
            <a:xfrm>
              <a:off x="6434772" y="2237886"/>
              <a:ext cx="2496310" cy="492457"/>
              <a:chOff x="6434772" y="2237886"/>
              <a:chExt cx="2496310" cy="492457"/>
            </a:xfrm>
          </p:grpSpPr>
          <p:sp>
            <p:nvSpPr>
              <p:cNvPr id="55" name="Oval 54"/>
              <p:cNvSpPr>
                <a:spLocks noChangeAspect="1"/>
              </p:cNvSpPr>
              <p:nvPr/>
            </p:nvSpPr>
            <p:spPr bwMode="gray">
              <a:xfrm>
                <a:off x="6434772" y="2263902"/>
                <a:ext cx="210781" cy="219810"/>
              </a:xfrm>
              <a:prstGeom prst="ellipse">
                <a:avLst/>
              </a:prstGeom>
              <a:solidFill>
                <a:schemeClr val="bg1">
                  <a:lumMod val="85000"/>
                </a:schemeClr>
              </a:solidFill>
              <a:ln w="6350" algn="ctr">
                <a:solidFill>
                  <a:srgbClr val="404040"/>
                </a:solidFill>
                <a:miter lim="800000"/>
                <a:headEnd/>
                <a:tailEnd/>
              </a:ln>
            </p:spPr>
            <p:txBody>
              <a:bodyPr lIns="67498" tIns="53999" rIns="67498" bIns="53999" rtlCol="0" anchor="ctr"/>
              <a:lstStyle/>
              <a:p>
                <a:pPr algn="ctr" fontAlgn="base">
                  <a:spcBef>
                    <a:spcPct val="50000"/>
                  </a:spcBef>
                  <a:spcAft>
                    <a:spcPct val="0"/>
                  </a:spcAft>
                  <a:buClr>
                    <a:srgbClr val="F0AB00"/>
                  </a:buClr>
                  <a:buSzPct val="80000"/>
                </a:pPr>
                <a:r>
                  <a:rPr lang="en-US" sz="1050" b="1" kern="0" dirty="0">
                    <a:latin typeface="微软雅黑" panose="020B0503020204020204" pitchFamily="34" charset="-122"/>
                    <a:ea typeface="微软雅黑" panose="020B0503020204020204" pitchFamily="34" charset="-122"/>
                    <a:cs typeface="Arial Unicode MS" pitchFamily="34" charset="-128"/>
                  </a:rPr>
                  <a:t>4</a:t>
                </a:r>
              </a:p>
            </p:txBody>
          </p:sp>
          <p:sp>
            <p:nvSpPr>
              <p:cNvPr id="62" name="Rectangle 61"/>
              <p:cNvSpPr/>
              <p:nvPr/>
            </p:nvSpPr>
            <p:spPr>
              <a:xfrm>
                <a:off x="6611152" y="2237886"/>
                <a:ext cx="2319930" cy="492457"/>
              </a:xfrm>
              <a:prstGeom prst="rect">
                <a:avLst/>
              </a:prstGeom>
            </p:spPr>
            <p:txBody>
              <a:bodyPr wrap="square">
                <a:spAutoFit/>
              </a:bodyPr>
              <a:lstStyle/>
              <a:p>
                <a:pPr fontAlgn="base">
                  <a:spcBef>
                    <a:spcPct val="50000"/>
                  </a:spcBef>
                  <a:spcAft>
                    <a:spcPct val="0"/>
                  </a:spcAft>
                  <a:buClr>
                    <a:srgbClr val="F0AB00"/>
                  </a:buClr>
                  <a:buSzPct val="80000"/>
                </a:pPr>
                <a:r>
                  <a:rPr lang="zh-CN" altLang="en-US" sz="900" kern="0" dirty="0">
                    <a:latin typeface="微软雅黑" pitchFamily="34" charset="-122"/>
                    <a:ea typeface="微软雅黑" pitchFamily="34" charset="-122"/>
                    <a:cs typeface="Chalkboard"/>
                  </a:rPr>
                  <a:t>数据恢复时从磁盘和日志区读取记录</a:t>
                </a:r>
                <a:endParaRPr lang="en-US" altLang="zh-CN" sz="900" kern="0" dirty="0">
                  <a:latin typeface="微软雅黑" pitchFamily="34" charset="-122"/>
                  <a:ea typeface="微软雅黑" pitchFamily="34" charset="-122"/>
                  <a:cs typeface="Chalkboard"/>
                </a:endParaRPr>
              </a:p>
            </p:txBody>
          </p:sp>
        </p:grpSp>
      </p:grpSp>
    </p:spTree>
    <p:extLst>
      <p:ext uri="{BB962C8B-B14F-4D97-AF65-F5344CB8AC3E}">
        <p14:creationId xmlns:p14="http://schemas.microsoft.com/office/powerpoint/2010/main" val="238643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商用与开源软件的融合架构</a:t>
            </a:r>
            <a:endParaRPr lang="en-US" sz="2800" dirty="0">
              <a:solidFill>
                <a:schemeClr val="tx1">
                  <a:lumMod val="65000"/>
                  <a:lumOff val="35000"/>
                </a:schemeClr>
              </a:solidFill>
            </a:endParaRPr>
          </a:p>
        </p:txBody>
      </p:sp>
      <p:sp>
        <p:nvSpPr>
          <p:cNvPr id="6" name="Text Placeholder 2"/>
          <p:cNvSpPr txBox="1">
            <a:spLocks/>
          </p:cNvSpPr>
          <p:nvPr/>
        </p:nvSpPr>
        <p:spPr bwMode="gray">
          <a:xfrm>
            <a:off x="5659013" y="2598477"/>
            <a:ext cx="2064171" cy="351744"/>
          </a:xfrm>
          <a:prstGeom prst="rect">
            <a:avLst/>
          </a:prstGeom>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altLang="zh-CN" sz="1500" dirty="0">
                <a:solidFill>
                  <a:schemeClr val="bg1"/>
                </a:solidFill>
                <a:latin typeface="Microsoft YaHei" charset="-122"/>
                <a:ea typeface="Microsoft YaHei" charset="-122"/>
                <a:cs typeface="Microsoft YaHei" charset="-122"/>
              </a:rPr>
              <a:t>2016</a:t>
            </a:r>
            <a:r>
              <a:rPr lang="zh-CN" altLang="en-US" sz="1500" dirty="0">
                <a:solidFill>
                  <a:schemeClr val="bg1"/>
                </a:solidFill>
                <a:latin typeface="Microsoft YaHei" charset="-122"/>
                <a:ea typeface="Microsoft YaHei" charset="-122"/>
                <a:cs typeface="Microsoft YaHei" charset="-122"/>
              </a:rPr>
              <a:t>年大数据图谱</a:t>
            </a:r>
            <a:endParaRPr lang="en-US" altLang="zh-CN" sz="1500" dirty="0">
              <a:solidFill>
                <a:schemeClr val="bg1"/>
              </a:solidFill>
              <a:latin typeface="Microsoft YaHei" charset="-122"/>
              <a:ea typeface="Microsoft YaHei" charset="-122"/>
              <a:cs typeface="Microsoft YaHei" charset="-122"/>
            </a:endParaRPr>
          </a:p>
        </p:txBody>
      </p:sp>
      <p:sp>
        <p:nvSpPr>
          <p:cNvPr id="4" name="Rectangle 3"/>
          <p:cNvSpPr/>
          <p:nvPr/>
        </p:nvSpPr>
        <p:spPr bwMode="gray">
          <a:xfrm>
            <a:off x="478972" y="1427225"/>
            <a:ext cx="8069943" cy="1522996"/>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lIns="67482" tIns="53986" rIns="67482" bIns="53986" rtlCol="0" anchor="ctr"/>
          <a:lstStyle/>
          <a:p>
            <a:pPr marL="257106" indent="-257106">
              <a:buFont typeface="Arial" panose="020B0604020202020204" pitchFamily="34" charset="0"/>
              <a:buChar char="•"/>
            </a:pPr>
            <a:r>
              <a:rPr lang="zh-CN" altLang="en-US" sz="1600" dirty="0">
                <a:solidFill>
                  <a:schemeClr val="tx1"/>
                </a:solidFill>
                <a:latin typeface="Microsoft YaHei" panose="020B0503020204020204" pitchFamily="34" charset="-122"/>
                <a:ea typeface="Microsoft YaHei" panose="020B0503020204020204" pitchFamily="34" charset="-122"/>
              </a:rPr>
              <a:t>开源的技术发展快，技术透明，成本低； 但同时存在不稳定、发展路线不明确、向上兼容性较差的问题</a:t>
            </a:r>
            <a:endParaRPr lang="en-US" altLang="zh-CN" sz="1600" dirty="0">
              <a:solidFill>
                <a:schemeClr val="tx1"/>
              </a:solidFill>
              <a:latin typeface="Microsoft YaHei" panose="020B0503020204020204" pitchFamily="34" charset="-122"/>
              <a:ea typeface="Microsoft YaHei" panose="020B0503020204020204" pitchFamily="34" charset="-122"/>
            </a:endParaRPr>
          </a:p>
          <a:p>
            <a:pPr marL="257106" indent="-257106">
              <a:buFont typeface="Arial" panose="020B0604020202020204" pitchFamily="34" charset="0"/>
              <a:buChar char="•"/>
            </a:pPr>
            <a:r>
              <a:rPr lang="zh-CN" altLang="en-US" sz="1600" dirty="0">
                <a:solidFill>
                  <a:schemeClr val="tx1"/>
                </a:solidFill>
                <a:latin typeface="Microsoft YaHei" panose="020B0503020204020204" pitchFamily="34" charset="-122"/>
                <a:ea typeface="Microsoft YaHei" panose="020B0503020204020204" pitchFamily="34" charset="-122"/>
              </a:rPr>
              <a:t>商用软件与开源软件不冲突，互相融合，相互促进，相互借鉴，相互转化</a:t>
            </a:r>
            <a:endParaRPr lang="en-US" altLang="zh-CN" sz="1600" dirty="0">
              <a:solidFill>
                <a:schemeClr val="tx1"/>
              </a:solidFill>
              <a:latin typeface="Microsoft YaHei" panose="020B0503020204020204" pitchFamily="34" charset="-122"/>
              <a:ea typeface="Microsoft YaHei" panose="020B0503020204020204" pitchFamily="34" charset="-122"/>
            </a:endParaRPr>
          </a:p>
          <a:p>
            <a:pPr marL="257106" indent="-257106">
              <a:buFont typeface="Arial" panose="020B0604020202020204" pitchFamily="34" charset="0"/>
              <a:buChar char="•"/>
            </a:pPr>
            <a:r>
              <a:rPr lang="zh-CN" altLang="en-US" sz="1600" dirty="0">
                <a:solidFill>
                  <a:schemeClr val="tx1"/>
                </a:solidFill>
                <a:latin typeface="Microsoft YaHei" panose="020B0503020204020204" pitchFamily="34" charset="-122"/>
                <a:ea typeface="Microsoft YaHei" panose="020B0503020204020204" pitchFamily="34" charset="-122"/>
              </a:rPr>
              <a:t>对作为传统企业的来说，评估技术投资和技术路线变化带来的风险，商用</a:t>
            </a:r>
            <a:r>
              <a:rPr lang="en-US" altLang="zh-CN" sz="1600" dirty="0">
                <a:solidFill>
                  <a:schemeClr val="tx1"/>
                </a:solidFill>
                <a:latin typeface="Microsoft YaHei" panose="020B0503020204020204" pitchFamily="34" charset="-122"/>
                <a:ea typeface="Microsoft YaHei" panose="020B0503020204020204" pitchFamily="34" charset="-122"/>
              </a:rPr>
              <a:t>+</a:t>
            </a:r>
            <a:r>
              <a:rPr lang="zh-CN" altLang="en-US" sz="1600" dirty="0">
                <a:solidFill>
                  <a:schemeClr val="tx1"/>
                </a:solidFill>
                <a:latin typeface="Microsoft YaHei" panose="020B0503020204020204" pitchFamily="34" charset="-122"/>
                <a:ea typeface="Microsoft YaHei" panose="020B0503020204020204" pitchFamily="34" charset="-122"/>
              </a:rPr>
              <a:t>开源的融合方案是首选</a:t>
            </a:r>
            <a:endParaRPr lang="en-US" altLang="zh-CN" sz="1600" dirty="0">
              <a:solidFill>
                <a:schemeClr val="tx1"/>
              </a:solidFill>
              <a:latin typeface="Microsoft YaHei" panose="020B0503020204020204" pitchFamily="34" charset="-122"/>
              <a:ea typeface="Microsoft YaHei" panose="020B0503020204020204" pitchFamily="34" charset="-122"/>
            </a:endParaRPr>
          </a:p>
        </p:txBody>
      </p:sp>
      <p:sp>
        <p:nvSpPr>
          <p:cNvPr id="9" name="object 6"/>
          <p:cNvSpPr/>
          <p:nvPr/>
        </p:nvSpPr>
        <p:spPr>
          <a:xfrm>
            <a:off x="6000352" y="3840272"/>
            <a:ext cx="2803740" cy="764128"/>
          </a:xfrm>
          <a:custGeom>
            <a:avLst/>
            <a:gdLst/>
            <a:ahLst/>
            <a:cxnLst/>
            <a:rect l="l" t="t" r="r" b="b"/>
            <a:pathLst>
              <a:path w="4445634" h="1019810">
                <a:moveTo>
                  <a:pt x="0" y="1019555"/>
                </a:moveTo>
                <a:lnTo>
                  <a:pt x="4445508" y="1019555"/>
                </a:lnTo>
                <a:lnTo>
                  <a:pt x="4445508" y="0"/>
                </a:lnTo>
                <a:lnTo>
                  <a:pt x="0" y="0"/>
                </a:lnTo>
                <a:lnTo>
                  <a:pt x="0" y="1019555"/>
                </a:lnTo>
                <a:close/>
              </a:path>
            </a:pathLst>
          </a:custGeom>
          <a:solidFill>
            <a:srgbClr val="0076CA"/>
          </a:solidFill>
        </p:spPr>
        <p:txBody>
          <a:bodyPr wrap="square" lIns="0" tIns="0" rIns="0" bIns="0" rtlCol="0" anchor="ctr" anchorCtr="0"/>
          <a:lstStyle/>
          <a:p>
            <a:pPr algn="ctr"/>
            <a:r>
              <a:rPr lang="en-US" sz="1350" dirty="0">
                <a:solidFill>
                  <a:schemeClr val="bg1"/>
                </a:solidFill>
                <a:latin typeface="微软雅黑" panose="020B0503020204020204" pitchFamily="34" charset="-122"/>
                <a:ea typeface="微软雅黑" panose="020B0503020204020204" pitchFamily="34" charset="-122"/>
              </a:rPr>
              <a:t>SAP HANA</a:t>
            </a:r>
          </a:p>
          <a:p>
            <a:pPr algn="ctr"/>
            <a:r>
              <a:rPr lang="zh-CN" altLang="en-US" sz="1350" dirty="0">
                <a:solidFill>
                  <a:schemeClr val="bg1"/>
                </a:solidFill>
                <a:latin typeface="微软雅黑" panose="020B0503020204020204" pitchFamily="34" charset="-122"/>
                <a:ea typeface="微软雅黑" panose="020B0503020204020204" pitchFamily="34" charset="-122"/>
              </a:rPr>
              <a:t>分析</a:t>
            </a:r>
            <a:r>
              <a:rPr lang="en-US" sz="1350" dirty="0">
                <a:solidFill>
                  <a:schemeClr val="bg1"/>
                </a:solidFill>
                <a:latin typeface="微软雅黑" panose="020B0503020204020204" pitchFamily="34" charset="-122"/>
                <a:ea typeface="微软雅黑" panose="020B0503020204020204" pitchFamily="34" charset="-122"/>
              </a:rPr>
              <a:t> | </a:t>
            </a:r>
            <a:r>
              <a:rPr lang="zh-CN" altLang="en-US" sz="1350" dirty="0">
                <a:solidFill>
                  <a:schemeClr val="bg1"/>
                </a:solidFill>
                <a:latin typeface="微软雅黑" panose="020B0503020204020204" pitchFamily="34" charset="-122"/>
                <a:ea typeface="微软雅黑" panose="020B0503020204020204" pitchFamily="34" charset="-122"/>
              </a:rPr>
              <a:t>建模</a:t>
            </a:r>
            <a:r>
              <a:rPr lang="en-US" sz="1350" dirty="0">
                <a:solidFill>
                  <a:schemeClr val="bg1"/>
                </a:solidFill>
                <a:latin typeface="微软雅黑" panose="020B0503020204020204" pitchFamily="34" charset="-122"/>
                <a:ea typeface="微软雅黑" panose="020B0503020204020204" pitchFamily="34" charset="-122"/>
              </a:rPr>
              <a:t> | </a:t>
            </a:r>
            <a:r>
              <a:rPr lang="zh-CN" altLang="en-US" sz="1350" dirty="0">
                <a:solidFill>
                  <a:schemeClr val="bg1"/>
                </a:solidFill>
                <a:latin typeface="微软雅黑" panose="020B0503020204020204" pitchFamily="34" charset="-122"/>
                <a:ea typeface="微软雅黑" panose="020B0503020204020204" pitchFamily="34" charset="-122"/>
              </a:rPr>
              <a:t>预测</a:t>
            </a:r>
            <a:r>
              <a:rPr lang="en-US" sz="1350" dirty="0">
                <a:solidFill>
                  <a:schemeClr val="bg1"/>
                </a:solidFill>
                <a:latin typeface="微软雅黑" panose="020B0503020204020204" pitchFamily="34" charset="-122"/>
                <a:ea typeface="微软雅黑" panose="020B0503020204020204" pitchFamily="34" charset="-122"/>
              </a:rPr>
              <a:t> </a:t>
            </a:r>
            <a:endParaRPr sz="1350" dirty="0">
              <a:solidFill>
                <a:schemeClr val="bg1"/>
              </a:solidFill>
              <a:latin typeface="微软雅黑" panose="020B0503020204020204" pitchFamily="34" charset="-122"/>
              <a:ea typeface="微软雅黑" panose="020B0503020204020204" pitchFamily="34" charset="-122"/>
            </a:endParaRPr>
          </a:p>
        </p:txBody>
      </p:sp>
      <p:sp>
        <p:nvSpPr>
          <p:cNvPr id="10" name="object 7"/>
          <p:cNvSpPr/>
          <p:nvPr/>
        </p:nvSpPr>
        <p:spPr>
          <a:xfrm>
            <a:off x="6000353" y="5367006"/>
            <a:ext cx="2803740" cy="852150"/>
          </a:xfrm>
          <a:custGeom>
            <a:avLst/>
            <a:gdLst/>
            <a:ahLst/>
            <a:cxnLst/>
            <a:rect l="l" t="t" r="r" b="b"/>
            <a:pathLst>
              <a:path w="4445634" h="1137285">
                <a:moveTo>
                  <a:pt x="0" y="1136904"/>
                </a:moveTo>
                <a:lnTo>
                  <a:pt x="4445508" y="1136904"/>
                </a:lnTo>
                <a:lnTo>
                  <a:pt x="4445508" y="0"/>
                </a:lnTo>
                <a:lnTo>
                  <a:pt x="0" y="0"/>
                </a:lnTo>
                <a:lnTo>
                  <a:pt x="0" y="1136904"/>
                </a:lnTo>
                <a:close/>
              </a:path>
            </a:pathLst>
          </a:custGeom>
          <a:solidFill>
            <a:srgbClr val="EFAB00"/>
          </a:solidFill>
        </p:spPr>
        <p:txBody>
          <a:bodyPr wrap="square" lIns="0" tIns="0" rIns="0" bIns="0" rtlCol="0" anchor="ctr" anchorCtr="0"/>
          <a:lstStyle/>
          <a:p>
            <a:pPr algn="ctr"/>
            <a:r>
              <a:rPr lang="zh-CN" altLang="en-US" sz="1350" dirty="0">
                <a:latin typeface="微软雅黑" panose="020B0503020204020204" pitchFamily="34" charset="-122"/>
                <a:ea typeface="微软雅黑" panose="020B0503020204020204" pitchFamily="34" charset="-122"/>
              </a:rPr>
              <a:t>批处理层</a:t>
            </a:r>
            <a:endParaRPr lang="en-US" altLang="zh-CN" sz="1350" dirty="0">
              <a:latin typeface="微软雅黑" panose="020B0503020204020204" pitchFamily="34" charset="-122"/>
              <a:ea typeface="微软雅黑" panose="020B0503020204020204" pitchFamily="34" charset="-122"/>
            </a:endParaRPr>
          </a:p>
          <a:p>
            <a:pPr algn="ctr"/>
            <a:r>
              <a:rPr lang="en-US" altLang="zh-CN" sz="1350" dirty="0">
                <a:latin typeface="微软雅黑" panose="020B0503020204020204" pitchFamily="34" charset="-122"/>
                <a:ea typeface="微软雅黑" panose="020B0503020204020204" pitchFamily="34" charset="-122"/>
              </a:rPr>
              <a:t>Batch Layer</a:t>
            </a:r>
            <a:endParaRPr sz="1350" dirty="0">
              <a:latin typeface="微软雅黑" panose="020B0503020204020204" pitchFamily="34" charset="-122"/>
              <a:ea typeface="微软雅黑" panose="020B0503020204020204" pitchFamily="34" charset="-122"/>
            </a:endParaRPr>
          </a:p>
        </p:txBody>
      </p:sp>
      <p:sp>
        <p:nvSpPr>
          <p:cNvPr id="11" name="object 8"/>
          <p:cNvSpPr/>
          <p:nvPr/>
        </p:nvSpPr>
        <p:spPr>
          <a:xfrm>
            <a:off x="7880282" y="5907813"/>
            <a:ext cx="793535" cy="239928"/>
          </a:xfrm>
          <a:prstGeom prst="rect">
            <a:avLst/>
          </a:prstGeom>
          <a:blipFill>
            <a:blip r:embed="rId3" cstate="print"/>
            <a:stretch>
              <a:fillRect/>
            </a:stretch>
          </a:blipFill>
        </p:spPr>
        <p:txBody>
          <a:bodyPr wrap="square" lIns="0" tIns="0" rIns="0" bIns="0" rtlCol="0"/>
          <a:lstStyle/>
          <a:p>
            <a:endParaRPr sz="1574">
              <a:latin typeface="微软雅黑" panose="020B0503020204020204" pitchFamily="34" charset="-122"/>
              <a:ea typeface="微软雅黑" panose="020B0503020204020204" pitchFamily="34" charset="-122"/>
            </a:endParaRPr>
          </a:p>
        </p:txBody>
      </p:sp>
      <p:sp>
        <p:nvSpPr>
          <p:cNvPr id="12" name="object 9"/>
          <p:cNvSpPr/>
          <p:nvPr/>
        </p:nvSpPr>
        <p:spPr>
          <a:xfrm>
            <a:off x="5575920" y="3858012"/>
            <a:ext cx="316481" cy="2361145"/>
          </a:xfrm>
          <a:custGeom>
            <a:avLst/>
            <a:gdLst/>
            <a:ahLst/>
            <a:cxnLst/>
            <a:rect l="l" t="t" r="r" b="b"/>
            <a:pathLst>
              <a:path w="1007745" h="3931920">
                <a:moveTo>
                  <a:pt x="132079" y="0"/>
                </a:moveTo>
                <a:lnTo>
                  <a:pt x="0" y="0"/>
                </a:lnTo>
                <a:lnTo>
                  <a:pt x="875283" y="1965960"/>
                </a:lnTo>
                <a:lnTo>
                  <a:pt x="0" y="3931920"/>
                </a:lnTo>
                <a:lnTo>
                  <a:pt x="132079" y="3931920"/>
                </a:lnTo>
                <a:lnTo>
                  <a:pt x="1007363" y="1965960"/>
                </a:lnTo>
                <a:lnTo>
                  <a:pt x="132079" y="0"/>
                </a:lnTo>
                <a:close/>
              </a:path>
            </a:pathLst>
          </a:custGeom>
          <a:solidFill>
            <a:srgbClr val="EFAB00"/>
          </a:solidFill>
        </p:spPr>
        <p:txBody>
          <a:bodyPr wrap="square" lIns="0" tIns="0" rIns="0" bIns="0" rtlCol="0"/>
          <a:lstStyle/>
          <a:p>
            <a:endParaRPr sz="1574">
              <a:latin typeface="微软雅黑" panose="020B0503020204020204" pitchFamily="34" charset="-122"/>
              <a:ea typeface="微软雅黑" panose="020B0503020204020204" pitchFamily="34" charset="-122"/>
            </a:endParaRPr>
          </a:p>
        </p:txBody>
      </p:sp>
      <p:sp>
        <p:nvSpPr>
          <p:cNvPr id="13" name="object 10"/>
          <p:cNvSpPr/>
          <p:nvPr/>
        </p:nvSpPr>
        <p:spPr>
          <a:xfrm>
            <a:off x="6002357" y="4745550"/>
            <a:ext cx="1469686" cy="323992"/>
          </a:xfrm>
          <a:custGeom>
            <a:avLst/>
            <a:gdLst/>
            <a:ahLst/>
            <a:cxnLst/>
            <a:rect l="l" t="t" r="r" b="b"/>
            <a:pathLst>
              <a:path w="2367279" h="447039">
                <a:moveTo>
                  <a:pt x="2366772" y="0"/>
                </a:moveTo>
                <a:lnTo>
                  <a:pt x="0" y="0"/>
                </a:lnTo>
                <a:lnTo>
                  <a:pt x="0" y="446531"/>
                </a:lnTo>
                <a:lnTo>
                  <a:pt x="2143505" y="446531"/>
                </a:lnTo>
                <a:lnTo>
                  <a:pt x="2366772" y="223265"/>
                </a:lnTo>
                <a:lnTo>
                  <a:pt x="2366772" y="0"/>
                </a:lnTo>
                <a:close/>
              </a:path>
            </a:pathLst>
          </a:custGeom>
          <a:solidFill>
            <a:srgbClr val="0076CA"/>
          </a:solidFill>
        </p:spPr>
        <p:txBody>
          <a:bodyPr wrap="square" lIns="0" tIns="0" rIns="0" bIns="0" rtlCol="0"/>
          <a:lstStyle/>
          <a:p>
            <a:endParaRPr sz="1574" dirty="0">
              <a:latin typeface="微软雅黑" panose="020B0503020204020204" pitchFamily="34" charset="-122"/>
              <a:ea typeface="微软雅黑" panose="020B0503020204020204" pitchFamily="34" charset="-122"/>
            </a:endParaRPr>
          </a:p>
        </p:txBody>
      </p:sp>
      <p:sp>
        <p:nvSpPr>
          <p:cNvPr id="14" name="object 11"/>
          <p:cNvSpPr/>
          <p:nvPr/>
        </p:nvSpPr>
        <p:spPr>
          <a:xfrm>
            <a:off x="7367295" y="4919377"/>
            <a:ext cx="1437080" cy="334960"/>
          </a:xfrm>
          <a:custGeom>
            <a:avLst/>
            <a:gdLst/>
            <a:ahLst/>
            <a:cxnLst/>
            <a:rect l="l" t="t" r="r" b="b"/>
            <a:pathLst>
              <a:path w="2245359" h="447039">
                <a:moveTo>
                  <a:pt x="2244852" y="0"/>
                </a:moveTo>
                <a:lnTo>
                  <a:pt x="223266" y="0"/>
                </a:lnTo>
                <a:lnTo>
                  <a:pt x="0" y="223265"/>
                </a:lnTo>
                <a:lnTo>
                  <a:pt x="0" y="446531"/>
                </a:lnTo>
                <a:lnTo>
                  <a:pt x="2244852" y="446531"/>
                </a:lnTo>
                <a:lnTo>
                  <a:pt x="2244852" y="0"/>
                </a:lnTo>
                <a:close/>
              </a:path>
            </a:pathLst>
          </a:custGeom>
          <a:solidFill>
            <a:srgbClr val="EFAB00"/>
          </a:solidFill>
        </p:spPr>
        <p:txBody>
          <a:bodyPr wrap="square" lIns="0" tIns="0" rIns="0" bIns="0" rtlCol="0"/>
          <a:lstStyle/>
          <a:p>
            <a:endParaRPr sz="1574">
              <a:latin typeface="微软雅黑" panose="020B0503020204020204" pitchFamily="34" charset="-122"/>
              <a:ea typeface="微软雅黑" panose="020B0503020204020204" pitchFamily="34" charset="-122"/>
            </a:endParaRPr>
          </a:p>
        </p:txBody>
      </p:sp>
      <p:sp>
        <p:nvSpPr>
          <p:cNvPr id="15" name="object 12"/>
          <p:cNvSpPr/>
          <p:nvPr/>
        </p:nvSpPr>
        <p:spPr>
          <a:xfrm>
            <a:off x="6000351" y="4636479"/>
            <a:ext cx="2803740" cy="272777"/>
          </a:xfrm>
          <a:custGeom>
            <a:avLst/>
            <a:gdLst/>
            <a:ahLst/>
            <a:cxnLst/>
            <a:rect l="l" t="t" r="r" b="b"/>
            <a:pathLst>
              <a:path w="4445634" h="341629">
                <a:moveTo>
                  <a:pt x="0" y="341375"/>
                </a:moveTo>
                <a:lnTo>
                  <a:pt x="4445508" y="341375"/>
                </a:lnTo>
                <a:lnTo>
                  <a:pt x="4445508" y="0"/>
                </a:lnTo>
                <a:lnTo>
                  <a:pt x="0" y="0"/>
                </a:lnTo>
                <a:lnTo>
                  <a:pt x="0" y="341375"/>
                </a:lnTo>
                <a:close/>
              </a:path>
            </a:pathLst>
          </a:custGeom>
          <a:solidFill>
            <a:srgbClr val="0076CA"/>
          </a:solidFill>
        </p:spPr>
        <p:txBody>
          <a:bodyPr wrap="square" lIns="0" tIns="0" rIns="0" bIns="0" rtlCol="0"/>
          <a:lstStyle/>
          <a:p>
            <a:endParaRPr sz="1574">
              <a:latin typeface="微软雅黑" panose="020B0503020204020204" pitchFamily="34" charset="-122"/>
              <a:ea typeface="微软雅黑" panose="020B0503020204020204" pitchFamily="34" charset="-122"/>
            </a:endParaRPr>
          </a:p>
        </p:txBody>
      </p:sp>
      <p:sp>
        <p:nvSpPr>
          <p:cNvPr id="16" name="object 13"/>
          <p:cNvSpPr/>
          <p:nvPr/>
        </p:nvSpPr>
        <p:spPr>
          <a:xfrm>
            <a:off x="6000353" y="5083812"/>
            <a:ext cx="2803740" cy="256930"/>
          </a:xfrm>
          <a:custGeom>
            <a:avLst/>
            <a:gdLst/>
            <a:ahLst/>
            <a:cxnLst/>
            <a:rect l="l" t="t" r="r" b="b"/>
            <a:pathLst>
              <a:path w="4445634" h="342900">
                <a:moveTo>
                  <a:pt x="0" y="342900"/>
                </a:moveTo>
                <a:lnTo>
                  <a:pt x="4445508" y="342900"/>
                </a:lnTo>
                <a:lnTo>
                  <a:pt x="4445508" y="0"/>
                </a:lnTo>
                <a:lnTo>
                  <a:pt x="0" y="0"/>
                </a:lnTo>
                <a:lnTo>
                  <a:pt x="0" y="342900"/>
                </a:lnTo>
                <a:close/>
              </a:path>
            </a:pathLst>
          </a:custGeom>
          <a:solidFill>
            <a:srgbClr val="EFAB00"/>
          </a:solidFill>
        </p:spPr>
        <p:txBody>
          <a:bodyPr wrap="square" lIns="0" tIns="0" rIns="0" bIns="0" rtlCol="0"/>
          <a:lstStyle/>
          <a:p>
            <a:endParaRPr sz="1574">
              <a:latin typeface="微软雅黑" panose="020B0503020204020204" pitchFamily="34" charset="-122"/>
              <a:ea typeface="微软雅黑" panose="020B0503020204020204" pitchFamily="34" charset="-122"/>
            </a:endParaRPr>
          </a:p>
        </p:txBody>
      </p:sp>
      <p:sp>
        <p:nvSpPr>
          <p:cNvPr id="17" name="object 14"/>
          <p:cNvSpPr txBox="1"/>
          <p:nvPr/>
        </p:nvSpPr>
        <p:spPr>
          <a:xfrm>
            <a:off x="6078537" y="4745550"/>
            <a:ext cx="1228405" cy="184666"/>
          </a:xfrm>
          <a:prstGeom prst="rect">
            <a:avLst/>
          </a:prstGeom>
        </p:spPr>
        <p:txBody>
          <a:bodyPr vert="horz" wrap="square" lIns="0" tIns="0" rIns="0" bIns="0" rtlCol="0">
            <a:spAutoFit/>
          </a:bodyPr>
          <a:lstStyle/>
          <a:p>
            <a:pPr algn="ctr">
              <a:lnSpc>
                <a:spcPct val="100000"/>
              </a:lnSpc>
            </a:pPr>
            <a:r>
              <a:rPr sz="1200" dirty="0">
                <a:solidFill>
                  <a:srgbClr val="FFFFFF"/>
                </a:solidFill>
                <a:latin typeface="微软雅黑" panose="020B0503020204020204" pitchFamily="34" charset="-122"/>
                <a:ea typeface="微软雅黑" panose="020B0503020204020204" pitchFamily="34" charset="-122"/>
                <a:cs typeface="Arial"/>
              </a:rPr>
              <a:t>SAP VO</a:t>
            </a:r>
            <a:r>
              <a:rPr sz="1200" spc="-7" dirty="0">
                <a:solidFill>
                  <a:srgbClr val="FFFFFF"/>
                </a:solidFill>
                <a:latin typeface="微软雅黑" panose="020B0503020204020204" pitchFamily="34" charset="-122"/>
                <a:ea typeface="微软雅黑" panose="020B0503020204020204" pitchFamily="34" charset="-122"/>
                <a:cs typeface="Arial"/>
              </a:rPr>
              <a:t>R</a:t>
            </a:r>
            <a:r>
              <a:rPr sz="1200" dirty="0">
                <a:solidFill>
                  <a:srgbClr val="FFFFFF"/>
                </a:solidFill>
                <a:latin typeface="微软雅黑" panose="020B0503020204020204" pitchFamily="34" charset="-122"/>
                <a:ea typeface="微软雅黑" panose="020B0503020204020204" pitchFamily="34" charset="-122"/>
                <a:cs typeface="Arial"/>
              </a:rPr>
              <a:t>A</a:t>
            </a:r>
            <a:endParaRPr sz="1050" dirty="0">
              <a:latin typeface="微软雅黑" panose="020B0503020204020204" pitchFamily="34" charset="-122"/>
              <a:ea typeface="微软雅黑" panose="020B0503020204020204" pitchFamily="34" charset="-122"/>
              <a:cs typeface="Times New Roman"/>
            </a:endParaRPr>
          </a:p>
        </p:txBody>
      </p:sp>
      <p:sp>
        <p:nvSpPr>
          <p:cNvPr id="18" name="object 17"/>
          <p:cNvSpPr/>
          <p:nvPr/>
        </p:nvSpPr>
        <p:spPr>
          <a:xfrm>
            <a:off x="7880283" y="4956300"/>
            <a:ext cx="566387" cy="298038"/>
          </a:xfrm>
          <a:prstGeom prst="rect">
            <a:avLst/>
          </a:prstGeom>
          <a:blipFill>
            <a:blip r:embed="rId4" cstate="print"/>
            <a:stretch>
              <a:fillRect/>
            </a:stretch>
          </a:blipFill>
        </p:spPr>
        <p:txBody>
          <a:bodyPr wrap="square" lIns="0" tIns="0" rIns="0" bIns="0" rtlCol="0"/>
          <a:lstStyle/>
          <a:p>
            <a:endParaRPr sz="1574">
              <a:latin typeface="微软雅黑" panose="020B0503020204020204" pitchFamily="34" charset="-122"/>
              <a:ea typeface="微软雅黑" panose="020B0503020204020204" pitchFamily="34" charset="-122"/>
            </a:endParaRPr>
          </a:p>
        </p:txBody>
      </p:sp>
      <p:sp>
        <p:nvSpPr>
          <p:cNvPr id="19" name="文本框 20"/>
          <p:cNvSpPr txBox="1"/>
          <p:nvPr/>
        </p:nvSpPr>
        <p:spPr>
          <a:xfrm>
            <a:off x="6078228" y="5954846"/>
            <a:ext cx="763029" cy="161583"/>
          </a:xfrm>
          <a:prstGeom prst="rect">
            <a:avLst/>
          </a:prstGeom>
          <a:noFill/>
        </p:spPr>
        <p:txBody>
          <a:bodyPr wrap="none" lIns="0" tIns="0" rIns="0" bIns="0" rtlCol="0">
            <a:spAutoFit/>
          </a:bodyPr>
          <a:lstStyle/>
          <a:p>
            <a:pPr fontAlgn="base">
              <a:spcBef>
                <a:spcPts val="450"/>
              </a:spcBef>
              <a:spcAft>
                <a:spcPct val="0"/>
              </a:spcAft>
              <a:buClr>
                <a:srgbClr val="F0AB00"/>
              </a:buClr>
              <a:buSzPct val="80000"/>
            </a:pPr>
            <a:r>
              <a:rPr lang="en-US" altLang="zh-CN" sz="1050" dirty="0">
                <a:latin typeface="微软雅黑" panose="020B0503020204020204" pitchFamily="34" charset="-122"/>
                <a:ea typeface="微软雅黑" panose="020B0503020204020204" pitchFamily="34" charset="-122"/>
                <a:cs typeface="Arial"/>
              </a:rPr>
              <a:t>(</a:t>
            </a:r>
            <a:r>
              <a:rPr lang="zh-CN" altLang="en-US" sz="1050" dirty="0">
                <a:latin typeface="微软雅黑" panose="020B0503020204020204" pitchFamily="34" charset="-122"/>
                <a:ea typeface="微软雅黑" panose="020B0503020204020204" pitchFamily="34" charset="-122"/>
                <a:cs typeface="Arial"/>
              </a:rPr>
              <a:t>不可变数据</a:t>
            </a:r>
            <a:r>
              <a:rPr lang="en-US" altLang="zh-CN" sz="1050" dirty="0">
                <a:latin typeface="微软雅黑" panose="020B0503020204020204" pitchFamily="34" charset="-122"/>
                <a:ea typeface="微软雅黑" panose="020B0503020204020204" pitchFamily="34" charset="-122"/>
                <a:cs typeface="Arial"/>
              </a:rPr>
              <a:t>)</a:t>
            </a:r>
            <a:endParaRPr lang="en-US" sz="1050" kern="0" dirty="0">
              <a:latin typeface="微软雅黑" panose="020B0503020204020204" pitchFamily="34" charset="-122"/>
              <a:ea typeface="微软雅黑" panose="020B0503020204020204" pitchFamily="34" charset="-122"/>
              <a:cs typeface="Arial Unicode MS" pitchFamily="34" charset="-128"/>
            </a:endParaRPr>
          </a:p>
        </p:txBody>
      </p:sp>
      <p:sp>
        <p:nvSpPr>
          <p:cNvPr id="20" name="圆角矩形 14"/>
          <p:cNvSpPr/>
          <p:nvPr/>
        </p:nvSpPr>
        <p:spPr bwMode="gray">
          <a:xfrm>
            <a:off x="3879351" y="3858011"/>
            <a:ext cx="1619162" cy="746389"/>
          </a:xfrm>
          <a:prstGeom prst="roundRect">
            <a:avLst/>
          </a:prstGeom>
          <a:ln>
            <a:headEnd/>
            <a:tailEnd/>
          </a:ln>
        </p:spPr>
        <p:style>
          <a:lnRef idx="1">
            <a:schemeClr val="accent4"/>
          </a:lnRef>
          <a:fillRef idx="2">
            <a:schemeClr val="accent4"/>
          </a:fillRef>
          <a:effectRef idx="1">
            <a:schemeClr val="accent4"/>
          </a:effectRef>
          <a:fontRef idx="minor">
            <a:schemeClr val="dk1"/>
          </a:fontRef>
        </p:style>
        <p:txBody>
          <a:bodyPr lIns="67482" tIns="53986" rIns="67482" bIns="53986" rtlCol="0" anchor="ctr"/>
          <a:lstStyle/>
          <a:p>
            <a:pPr algn="ctr" defTabSz="685617" fontAlgn="base">
              <a:spcBef>
                <a:spcPct val="50000"/>
              </a:spcBef>
              <a:spcAft>
                <a:spcPct val="0"/>
              </a:spcAft>
              <a:buClr>
                <a:srgbClr val="F0AB00"/>
              </a:buClr>
              <a:buSzPct val="80000"/>
            </a:pPr>
            <a:r>
              <a:rPr lang="zh-CN" altLang="en-US" sz="1050" dirty="0">
                <a:latin typeface="微软雅黑" panose="020B0503020204020204" pitchFamily="34" charset="-122"/>
                <a:ea typeface="微软雅黑" panose="020B0503020204020204" pitchFamily="34" charset="-122"/>
                <a:cs typeface="Arial"/>
              </a:rPr>
              <a:t>内存实时层</a:t>
            </a:r>
            <a:endParaRPr lang="en-US" sz="1050" dirty="0">
              <a:latin typeface="微软雅黑" panose="020B0503020204020204" pitchFamily="34" charset="-122"/>
              <a:ea typeface="微软雅黑" panose="020B0503020204020204" pitchFamily="34" charset="-122"/>
              <a:cs typeface="Arial"/>
            </a:endParaRPr>
          </a:p>
        </p:txBody>
      </p:sp>
      <p:sp>
        <p:nvSpPr>
          <p:cNvPr id="21" name="圆角矩形 15"/>
          <p:cNvSpPr/>
          <p:nvPr/>
        </p:nvSpPr>
        <p:spPr bwMode="gray">
          <a:xfrm>
            <a:off x="3879350" y="4636479"/>
            <a:ext cx="1619163" cy="704263"/>
          </a:xfrm>
          <a:prstGeom prst="roundRect">
            <a:avLst/>
          </a:prstGeom>
          <a:ln>
            <a:headEnd/>
            <a:tailEnd/>
          </a:ln>
        </p:spPr>
        <p:style>
          <a:lnRef idx="1">
            <a:schemeClr val="accent4"/>
          </a:lnRef>
          <a:fillRef idx="2">
            <a:schemeClr val="accent4"/>
          </a:fillRef>
          <a:effectRef idx="1">
            <a:schemeClr val="accent4"/>
          </a:effectRef>
          <a:fontRef idx="minor">
            <a:schemeClr val="dk1"/>
          </a:fontRef>
        </p:style>
        <p:txBody>
          <a:bodyPr lIns="67482" tIns="53986" rIns="67482" bIns="53986" rtlCol="0" anchor="ctr"/>
          <a:lstStyle/>
          <a:p>
            <a:pPr algn="ctr" defTabSz="685617" fontAlgn="base">
              <a:spcBef>
                <a:spcPct val="50000"/>
              </a:spcBef>
              <a:spcAft>
                <a:spcPct val="0"/>
              </a:spcAft>
              <a:buClr>
                <a:srgbClr val="F0AB00"/>
              </a:buClr>
              <a:buSzPct val="80000"/>
            </a:pPr>
            <a:r>
              <a:rPr lang="zh-CN" altLang="en-US" sz="1050" dirty="0">
                <a:latin typeface="微软雅黑" panose="020B0503020204020204" pitchFamily="34" charset="-122"/>
                <a:ea typeface="微软雅黑" panose="020B0503020204020204" pitchFamily="34" charset="-122"/>
                <a:cs typeface="Arial"/>
              </a:rPr>
              <a:t>分析层</a:t>
            </a:r>
            <a:endParaRPr lang="en-US" sz="1050" dirty="0">
              <a:latin typeface="微软雅黑" panose="020B0503020204020204" pitchFamily="34" charset="-122"/>
              <a:ea typeface="微软雅黑" panose="020B0503020204020204" pitchFamily="34" charset="-122"/>
              <a:cs typeface="Arial"/>
            </a:endParaRPr>
          </a:p>
        </p:txBody>
      </p:sp>
      <p:sp>
        <p:nvSpPr>
          <p:cNvPr id="22" name="圆角矩形 22"/>
          <p:cNvSpPr/>
          <p:nvPr/>
        </p:nvSpPr>
        <p:spPr bwMode="gray">
          <a:xfrm>
            <a:off x="3879350" y="5367007"/>
            <a:ext cx="1619163" cy="826951"/>
          </a:xfrm>
          <a:prstGeom prst="roundRect">
            <a:avLst/>
          </a:prstGeom>
          <a:ln>
            <a:headEnd/>
            <a:tailEnd/>
          </a:ln>
        </p:spPr>
        <p:style>
          <a:lnRef idx="1">
            <a:schemeClr val="accent4"/>
          </a:lnRef>
          <a:fillRef idx="2">
            <a:schemeClr val="accent4"/>
          </a:fillRef>
          <a:effectRef idx="1">
            <a:schemeClr val="accent4"/>
          </a:effectRef>
          <a:fontRef idx="minor">
            <a:schemeClr val="dk1"/>
          </a:fontRef>
        </p:style>
        <p:txBody>
          <a:bodyPr lIns="67482" tIns="53986" rIns="67482" bIns="53986" rtlCol="0" anchor="ctr"/>
          <a:lstStyle/>
          <a:p>
            <a:pPr marL="951" algn="ctr"/>
            <a:r>
              <a:rPr lang="zh-CN" altLang="en-US" sz="1050" dirty="0">
                <a:latin typeface="微软雅黑" panose="020B0503020204020204" pitchFamily="34" charset="-122"/>
                <a:ea typeface="微软雅黑" panose="020B0503020204020204" pitchFamily="34" charset="-122"/>
                <a:cs typeface="Arial"/>
              </a:rPr>
              <a:t>批处理层</a:t>
            </a:r>
            <a:endParaRPr lang="en-US" sz="1050" dirty="0">
              <a:latin typeface="微软雅黑" panose="020B0503020204020204" pitchFamily="34" charset="-122"/>
              <a:ea typeface="微软雅黑" panose="020B0503020204020204" pitchFamily="34" charset="-122"/>
              <a:cs typeface="Arial"/>
            </a:endParaRPr>
          </a:p>
          <a:p>
            <a:pPr algn="ctr"/>
            <a:r>
              <a:rPr lang="en-US" sz="1050" dirty="0">
                <a:latin typeface="微软雅黑" panose="020B0503020204020204" pitchFamily="34" charset="-122"/>
                <a:ea typeface="微软雅黑" panose="020B0503020204020204" pitchFamily="34" charset="-122"/>
                <a:cs typeface="Arial"/>
              </a:rPr>
              <a:t>(</a:t>
            </a:r>
            <a:r>
              <a:rPr lang="zh-CN" altLang="en-US" sz="1050" dirty="0">
                <a:latin typeface="微软雅黑" panose="020B0503020204020204" pitchFamily="34" charset="-122"/>
                <a:ea typeface="微软雅黑" panose="020B0503020204020204" pitchFamily="34" charset="-122"/>
                <a:cs typeface="Arial"/>
              </a:rPr>
              <a:t>不可变数据 </a:t>
            </a:r>
            <a:r>
              <a:rPr lang="en-US" sz="1050" dirty="0">
                <a:latin typeface="微软雅黑" panose="020B0503020204020204" pitchFamily="34" charset="-122"/>
                <a:ea typeface="微软雅黑" panose="020B0503020204020204" pitchFamily="34" charset="-122"/>
                <a:cs typeface="Arial"/>
              </a:rPr>
              <a:t>- </a:t>
            </a:r>
            <a:r>
              <a:rPr lang="en-US" sz="1050" spc="-7" dirty="0">
                <a:latin typeface="微软雅黑" panose="020B0503020204020204" pitchFamily="34" charset="-122"/>
                <a:ea typeface="微软雅黑" panose="020B0503020204020204" pitchFamily="34" charset="-122"/>
                <a:cs typeface="Arial"/>
              </a:rPr>
              <a:t>Hadoop)</a:t>
            </a:r>
            <a:endParaRPr lang="en-US" sz="1050" dirty="0">
              <a:latin typeface="微软雅黑" panose="020B0503020204020204" pitchFamily="34" charset="-122"/>
              <a:ea typeface="微软雅黑" panose="020B0503020204020204" pitchFamily="34" charset="-122"/>
              <a:cs typeface="Arial"/>
            </a:endParaRPr>
          </a:p>
        </p:txBody>
      </p:sp>
      <p:grpSp>
        <p:nvGrpSpPr>
          <p:cNvPr id="23" name="组合 58"/>
          <p:cNvGrpSpPr/>
          <p:nvPr/>
        </p:nvGrpSpPr>
        <p:grpSpPr>
          <a:xfrm>
            <a:off x="87084" y="3858011"/>
            <a:ext cx="3586581" cy="2291550"/>
            <a:chOff x="62967" y="2172529"/>
            <a:chExt cx="4783353" cy="3056196"/>
          </a:xfrm>
          <a:solidFill>
            <a:schemeClr val="bg1"/>
          </a:solidFill>
        </p:grpSpPr>
        <p:sp>
          <p:nvSpPr>
            <p:cNvPr id="24" name="圆角矩形 25"/>
            <p:cNvSpPr/>
            <p:nvPr/>
          </p:nvSpPr>
          <p:spPr bwMode="gray">
            <a:xfrm>
              <a:off x="856021" y="2172529"/>
              <a:ext cx="2654710" cy="1402025"/>
            </a:xfrm>
            <a:prstGeom prst="roundRect">
              <a:avLst/>
            </a:prstGeom>
            <a:grpFill/>
            <a:ln w="22225" algn="ctr">
              <a:solidFill>
                <a:schemeClr val="bg1">
                  <a:lumMod val="50000"/>
                </a:schemeClr>
              </a:solidFill>
              <a:miter lim="800000"/>
              <a:headEnd/>
              <a:tailEnd/>
            </a:ln>
            <a:effectLst>
              <a:outerShdw blurRad="50800" dist="38100" dir="2700000" algn="tl" rotWithShape="0">
                <a:prstClr val="black">
                  <a:alpha val="40000"/>
                </a:prstClr>
              </a:outerShdw>
            </a:effectLst>
          </p:spPr>
          <p:txBody>
            <a:bodyPr lIns="67482" tIns="53986" rIns="67482" bIns="53986" rtlCol="0" anchor="t" anchorCtr="0"/>
            <a:lstStyle/>
            <a:p>
              <a:pPr defTabSz="685617" fontAlgn="base">
                <a:spcBef>
                  <a:spcPct val="50000"/>
                </a:spcBef>
                <a:spcAft>
                  <a:spcPct val="0"/>
                </a:spcAft>
                <a:buClr>
                  <a:srgbClr val="F0AB00"/>
                </a:buClr>
                <a:buSzPct val="80000"/>
              </a:pPr>
              <a:r>
                <a:rPr lang="en-US" sz="787" kern="0" dirty="0">
                  <a:latin typeface="微软雅黑" panose="020B0503020204020204" pitchFamily="34" charset="-122"/>
                  <a:ea typeface="微软雅黑" panose="020B0503020204020204" pitchFamily="34" charset="-122"/>
                  <a:cs typeface="Arial Unicode MS" pitchFamily="34" charset="-128"/>
                </a:rPr>
                <a:t>Speed Layer</a:t>
              </a:r>
            </a:p>
          </p:txBody>
        </p:sp>
        <p:sp>
          <p:nvSpPr>
            <p:cNvPr id="25" name="圆角矩形 27"/>
            <p:cNvSpPr/>
            <p:nvPr/>
          </p:nvSpPr>
          <p:spPr bwMode="gray">
            <a:xfrm>
              <a:off x="856021" y="3717826"/>
              <a:ext cx="1342104" cy="1510899"/>
            </a:xfrm>
            <a:prstGeom prst="roundRect">
              <a:avLst/>
            </a:prstGeom>
            <a:grpFill/>
            <a:ln w="22225" algn="ctr">
              <a:solidFill>
                <a:schemeClr val="bg1">
                  <a:lumMod val="50000"/>
                </a:schemeClr>
              </a:solidFill>
              <a:miter lim="800000"/>
              <a:headEnd/>
              <a:tailEnd/>
            </a:ln>
            <a:effectLst>
              <a:outerShdw blurRad="50800" dist="38100" dir="2700000" algn="tl" rotWithShape="0">
                <a:prstClr val="black">
                  <a:alpha val="40000"/>
                </a:prstClr>
              </a:outerShdw>
            </a:effectLst>
          </p:spPr>
          <p:txBody>
            <a:bodyPr lIns="67482" tIns="53986" rIns="67482" bIns="53986" rtlCol="0" anchor="t" anchorCtr="0"/>
            <a:lstStyle/>
            <a:p>
              <a:pPr defTabSz="685617" fontAlgn="base">
                <a:spcBef>
                  <a:spcPct val="50000"/>
                </a:spcBef>
                <a:spcAft>
                  <a:spcPct val="0"/>
                </a:spcAft>
                <a:buClr>
                  <a:srgbClr val="F0AB00"/>
                </a:buClr>
                <a:buSzPct val="80000"/>
              </a:pPr>
              <a:r>
                <a:rPr lang="en-US" altLang="zh-CN" sz="787" kern="0" dirty="0">
                  <a:latin typeface="微软雅黑" panose="020B0503020204020204" pitchFamily="34" charset="-122"/>
                  <a:ea typeface="微软雅黑" panose="020B0503020204020204" pitchFamily="34" charset="-122"/>
                  <a:cs typeface="Arial Unicode MS" pitchFamily="34" charset="-128"/>
                </a:rPr>
                <a:t>Batch Layer</a:t>
              </a:r>
              <a:endParaRPr lang="en-US" sz="787" kern="0" dirty="0">
                <a:latin typeface="微软雅黑" panose="020B0503020204020204" pitchFamily="34" charset="-122"/>
                <a:ea typeface="微软雅黑" panose="020B0503020204020204" pitchFamily="34" charset="-122"/>
                <a:cs typeface="Arial Unicode MS" pitchFamily="34" charset="-128"/>
              </a:endParaRPr>
            </a:p>
          </p:txBody>
        </p:sp>
        <p:sp>
          <p:nvSpPr>
            <p:cNvPr id="26" name="圆角矩形 28"/>
            <p:cNvSpPr/>
            <p:nvPr/>
          </p:nvSpPr>
          <p:spPr bwMode="gray">
            <a:xfrm>
              <a:off x="2340694" y="3715398"/>
              <a:ext cx="1170037" cy="1510899"/>
            </a:xfrm>
            <a:prstGeom prst="roundRect">
              <a:avLst/>
            </a:prstGeom>
            <a:grpFill/>
            <a:ln w="22225" algn="ctr">
              <a:solidFill>
                <a:schemeClr val="bg1">
                  <a:lumMod val="50000"/>
                </a:schemeClr>
              </a:solidFill>
              <a:miter lim="800000"/>
              <a:headEnd/>
              <a:tailEnd/>
            </a:ln>
            <a:effectLst>
              <a:outerShdw blurRad="50800" dist="38100" dir="2700000" algn="tl" rotWithShape="0">
                <a:prstClr val="black">
                  <a:alpha val="40000"/>
                </a:prstClr>
              </a:outerShdw>
            </a:effectLst>
          </p:spPr>
          <p:txBody>
            <a:bodyPr lIns="67482" tIns="53986" rIns="67482" bIns="53986" rtlCol="0" anchor="t" anchorCtr="0"/>
            <a:lstStyle/>
            <a:p>
              <a:pPr defTabSz="685617" fontAlgn="base">
                <a:spcBef>
                  <a:spcPct val="50000"/>
                </a:spcBef>
                <a:spcAft>
                  <a:spcPct val="0"/>
                </a:spcAft>
                <a:buClr>
                  <a:srgbClr val="F0AB00"/>
                </a:buClr>
                <a:buSzPct val="80000"/>
              </a:pPr>
              <a:r>
                <a:rPr lang="en-US" altLang="zh-CN" sz="787" kern="0" dirty="0">
                  <a:latin typeface="微软雅黑" panose="020B0503020204020204" pitchFamily="34" charset="-122"/>
                  <a:ea typeface="微软雅黑" panose="020B0503020204020204" pitchFamily="34" charset="-122"/>
                  <a:cs typeface="Arial Unicode MS" pitchFamily="34" charset="-128"/>
                </a:rPr>
                <a:t>Serving Layer</a:t>
              </a:r>
              <a:endParaRPr lang="en-US" sz="787" kern="0" dirty="0">
                <a:latin typeface="微软雅黑" panose="020B0503020204020204" pitchFamily="34" charset="-122"/>
                <a:ea typeface="微软雅黑" panose="020B0503020204020204" pitchFamily="34" charset="-122"/>
                <a:cs typeface="Arial Unicode MS" pitchFamily="34" charset="-128"/>
              </a:endParaRPr>
            </a:p>
          </p:txBody>
        </p:sp>
        <p:sp>
          <p:nvSpPr>
            <p:cNvPr id="27" name="椭圆形标注 29"/>
            <p:cNvSpPr/>
            <p:nvPr/>
          </p:nvSpPr>
          <p:spPr bwMode="gray">
            <a:xfrm>
              <a:off x="3687098" y="2743201"/>
              <a:ext cx="865448" cy="447472"/>
            </a:xfrm>
            <a:prstGeom prst="wedgeEllipseCallout">
              <a:avLst>
                <a:gd name="adj1" fmla="val -39200"/>
                <a:gd name="adj2" fmla="val 62500"/>
              </a:avLst>
            </a:prstGeom>
            <a:grpFill/>
            <a:ln w="31750" algn="ctr">
              <a:solidFill>
                <a:schemeClr val="bg1">
                  <a:lumMod val="50000"/>
                </a:schemeClr>
              </a:solidFill>
              <a:miter lim="800000"/>
              <a:headEnd/>
              <a:tailEnd/>
            </a:ln>
            <a:effectLst>
              <a:outerShdw blurRad="50800" dist="38100" dir="2700000" algn="tl" rotWithShape="0">
                <a:prstClr val="black">
                  <a:alpha val="40000"/>
                </a:prstClr>
              </a:outerShdw>
            </a:effectLst>
          </p:spPr>
          <p:txBody>
            <a:bodyPr lIns="67482" tIns="53986" rIns="67482" bIns="53986" rtlCol="0" anchor="ctr"/>
            <a:lstStyle/>
            <a:p>
              <a:pPr algn="ctr" defTabSz="685617" fontAlgn="base">
                <a:spcBef>
                  <a:spcPct val="50000"/>
                </a:spcBef>
                <a:spcAft>
                  <a:spcPct val="0"/>
                </a:spcAft>
                <a:buClr>
                  <a:srgbClr val="F0AB00"/>
                </a:buClr>
                <a:buSzPct val="80000"/>
              </a:pPr>
              <a:r>
                <a:rPr lang="en-US" altLang="zh-CN" sz="825" kern="0" dirty="0">
                  <a:latin typeface="微软雅黑" panose="020B0503020204020204" pitchFamily="34" charset="-122"/>
                  <a:ea typeface="微软雅黑" panose="020B0503020204020204" pitchFamily="34" charset="-122"/>
                  <a:cs typeface="Arial Unicode MS" pitchFamily="34" charset="-128"/>
                </a:rPr>
                <a:t>Query</a:t>
              </a:r>
              <a:endParaRPr lang="en-US" sz="825" kern="0" dirty="0">
                <a:latin typeface="微软雅黑" panose="020B0503020204020204" pitchFamily="34" charset="-122"/>
                <a:ea typeface="微软雅黑" panose="020B0503020204020204" pitchFamily="34" charset="-122"/>
                <a:cs typeface="Arial Unicode MS" pitchFamily="34" charset="-128"/>
              </a:endParaRPr>
            </a:p>
          </p:txBody>
        </p:sp>
        <p:sp>
          <p:nvSpPr>
            <p:cNvPr id="28" name="椭圆形标注 30"/>
            <p:cNvSpPr/>
            <p:nvPr/>
          </p:nvSpPr>
          <p:spPr bwMode="gray">
            <a:xfrm>
              <a:off x="3687098" y="3961311"/>
              <a:ext cx="865448" cy="447472"/>
            </a:xfrm>
            <a:prstGeom prst="wedgeEllipseCallout">
              <a:avLst>
                <a:gd name="adj1" fmla="val -39200"/>
                <a:gd name="adj2" fmla="val 62500"/>
              </a:avLst>
            </a:prstGeom>
            <a:grpFill/>
            <a:ln w="31750" algn="ctr">
              <a:solidFill>
                <a:schemeClr val="bg1">
                  <a:lumMod val="50000"/>
                </a:schemeClr>
              </a:solidFill>
              <a:miter lim="800000"/>
              <a:headEnd/>
              <a:tailEnd/>
            </a:ln>
            <a:effectLst>
              <a:outerShdw blurRad="50800" dist="38100" dir="2700000" algn="tl" rotWithShape="0">
                <a:prstClr val="black">
                  <a:alpha val="40000"/>
                </a:prstClr>
              </a:outerShdw>
            </a:effectLst>
          </p:spPr>
          <p:txBody>
            <a:bodyPr lIns="67482" tIns="53986" rIns="67482" bIns="53986" rtlCol="0" anchor="ctr"/>
            <a:lstStyle/>
            <a:p>
              <a:pPr algn="ctr" defTabSz="685617" fontAlgn="base">
                <a:spcBef>
                  <a:spcPct val="50000"/>
                </a:spcBef>
                <a:spcAft>
                  <a:spcPct val="0"/>
                </a:spcAft>
                <a:buClr>
                  <a:srgbClr val="F0AB00"/>
                </a:buClr>
                <a:buSzPct val="80000"/>
              </a:pPr>
              <a:r>
                <a:rPr lang="en-US" altLang="zh-CN" sz="825" kern="0" dirty="0">
                  <a:latin typeface="微软雅黑" panose="020B0503020204020204" pitchFamily="34" charset="-122"/>
                  <a:ea typeface="微软雅黑" panose="020B0503020204020204" pitchFamily="34" charset="-122"/>
                  <a:cs typeface="Arial Unicode MS" pitchFamily="34" charset="-128"/>
                </a:rPr>
                <a:t>Query</a:t>
              </a:r>
              <a:endParaRPr lang="en-US" sz="825" kern="0" dirty="0">
                <a:latin typeface="微软雅黑" panose="020B0503020204020204" pitchFamily="34" charset="-122"/>
                <a:ea typeface="微软雅黑" panose="020B0503020204020204" pitchFamily="34" charset="-122"/>
                <a:cs typeface="Arial Unicode MS" pitchFamily="34" charset="-128"/>
              </a:endParaRPr>
            </a:p>
          </p:txBody>
        </p:sp>
        <p:cxnSp>
          <p:nvCxnSpPr>
            <p:cNvPr id="29" name="直接连接符 32"/>
            <p:cNvCxnSpPr/>
            <p:nvPr/>
          </p:nvCxnSpPr>
          <p:spPr>
            <a:xfrm>
              <a:off x="4846320" y="2414016"/>
              <a:ext cx="0" cy="2492294"/>
            </a:xfrm>
            <a:prstGeom prst="line">
              <a:avLst/>
            </a:prstGeom>
            <a:grpFill/>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椭圆 33"/>
            <p:cNvSpPr/>
            <p:nvPr/>
          </p:nvSpPr>
          <p:spPr bwMode="gray">
            <a:xfrm>
              <a:off x="62967" y="3588053"/>
              <a:ext cx="679984" cy="561965"/>
            </a:xfrm>
            <a:prstGeom prst="ellipse">
              <a:avLst/>
            </a:prstGeom>
            <a:grpFill/>
            <a:ln w="31750" algn="ctr">
              <a:solidFill>
                <a:schemeClr val="bg1">
                  <a:lumMod val="50000"/>
                </a:schemeClr>
              </a:solidFill>
              <a:miter lim="800000"/>
              <a:headEnd/>
              <a:tailEnd/>
            </a:ln>
            <a:effectLst>
              <a:outerShdw blurRad="50800" dist="38100" dir="2700000" algn="tl" rotWithShape="0">
                <a:prstClr val="black">
                  <a:alpha val="40000"/>
                </a:prstClr>
              </a:outerShdw>
            </a:effectLst>
          </p:spPr>
          <p:txBody>
            <a:bodyPr lIns="67482" tIns="53986" rIns="67482" bIns="53986" rtlCol="0" anchor="ctr"/>
            <a:lstStyle/>
            <a:p>
              <a:pPr algn="ctr" defTabSz="685617" fontAlgn="base">
                <a:spcBef>
                  <a:spcPct val="50000"/>
                </a:spcBef>
                <a:spcAft>
                  <a:spcPct val="0"/>
                </a:spcAft>
                <a:buClr>
                  <a:srgbClr val="F0AB00"/>
                </a:buClr>
                <a:buSzPct val="80000"/>
              </a:pPr>
              <a:r>
                <a:rPr lang="en-US" sz="750" kern="0" dirty="0">
                  <a:latin typeface="微软雅黑" panose="020B0503020204020204" pitchFamily="34" charset="-122"/>
                  <a:ea typeface="微软雅黑" panose="020B0503020204020204" pitchFamily="34" charset="-122"/>
                  <a:cs typeface="Arial Unicode MS" pitchFamily="34" charset="-128"/>
                </a:rPr>
                <a:t>New Data</a:t>
              </a:r>
            </a:p>
          </p:txBody>
        </p:sp>
        <p:sp>
          <p:nvSpPr>
            <p:cNvPr id="31" name="下箭头 34"/>
            <p:cNvSpPr/>
            <p:nvPr/>
          </p:nvSpPr>
          <p:spPr bwMode="gray">
            <a:xfrm rot="13090974">
              <a:off x="425070" y="3057950"/>
              <a:ext cx="209639" cy="422757"/>
            </a:xfrm>
            <a:prstGeom prst="downArrow">
              <a:avLst/>
            </a:prstGeom>
            <a:grpFill/>
            <a:ln w="31750" algn="ctr">
              <a:solidFill>
                <a:schemeClr val="bg1">
                  <a:lumMod val="50000"/>
                </a:schemeClr>
              </a:solidFill>
              <a:miter lim="800000"/>
              <a:headEnd/>
              <a:tailEnd/>
            </a:ln>
            <a:effectLst>
              <a:outerShdw blurRad="50800" dist="38100" dir="2700000" algn="tl" rotWithShape="0">
                <a:prstClr val="black">
                  <a:alpha val="40000"/>
                </a:prstClr>
              </a:outerShdw>
            </a:effectLst>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32" name="下箭头 35"/>
            <p:cNvSpPr/>
            <p:nvPr/>
          </p:nvSpPr>
          <p:spPr bwMode="gray">
            <a:xfrm rot="18595111">
              <a:off x="425070" y="4277150"/>
              <a:ext cx="209639" cy="422757"/>
            </a:xfrm>
            <a:prstGeom prst="downArrow">
              <a:avLst/>
            </a:prstGeom>
            <a:grpFill/>
            <a:ln w="31750" algn="ctr">
              <a:solidFill>
                <a:schemeClr val="bg1">
                  <a:lumMod val="50000"/>
                </a:schemeClr>
              </a:solidFill>
              <a:miter lim="800000"/>
              <a:headEnd/>
              <a:tailEnd/>
            </a:ln>
            <a:effectLst>
              <a:outerShdw blurRad="50800" dist="38100" dir="2700000" algn="tl" rotWithShape="0">
                <a:prstClr val="black">
                  <a:alpha val="40000"/>
                </a:prstClr>
              </a:outerShdw>
            </a:effectLst>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33" name="圆柱形 36"/>
            <p:cNvSpPr/>
            <p:nvPr/>
          </p:nvSpPr>
          <p:spPr bwMode="gray">
            <a:xfrm>
              <a:off x="1143000" y="4272495"/>
              <a:ext cx="819150" cy="633815"/>
            </a:xfrm>
            <a:prstGeom prst="can">
              <a:avLst/>
            </a:prstGeom>
            <a:grpFill/>
            <a:ln w="25400" algn="ctr">
              <a:solidFill>
                <a:schemeClr val="bg1">
                  <a:lumMod val="50000"/>
                </a:schemeClr>
              </a:solidFill>
              <a:miter lim="800000"/>
              <a:headEnd/>
              <a:tailEnd/>
            </a:ln>
            <a:effectLst>
              <a:outerShdw blurRad="50800" dist="38100" dir="2700000" algn="tl" rotWithShape="0">
                <a:prstClr val="black">
                  <a:alpha val="40000"/>
                </a:prstClr>
              </a:outerShdw>
            </a:effectLst>
          </p:spPr>
          <p:txBody>
            <a:bodyPr lIns="67482" tIns="53986" rIns="67482" bIns="53986" rtlCol="0" anchor="ctr"/>
            <a:lstStyle/>
            <a:p>
              <a:pPr algn="ctr" defTabSz="685617" fontAlgn="base">
                <a:spcAft>
                  <a:spcPct val="0"/>
                </a:spcAft>
                <a:buClr>
                  <a:srgbClr val="F0AB00"/>
                </a:buClr>
                <a:buSzPct val="80000"/>
              </a:pPr>
              <a:r>
                <a:rPr lang="en-US" sz="825" kern="0" dirty="0">
                  <a:latin typeface="微软雅黑" panose="020B0503020204020204" pitchFamily="34" charset="-122"/>
                  <a:ea typeface="微软雅黑" panose="020B0503020204020204" pitchFamily="34" charset="-122"/>
                  <a:cs typeface="Arial Unicode MS" pitchFamily="34" charset="-128"/>
                </a:rPr>
                <a:t>Master Dataset</a:t>
              </a:r>
            </a:p>
          </p:txBody>
        </p:sp>
        <p:sp>
          <p:nvSpPr>
            <p:cNvPr id="34" name="流程图: 文档 37"/>
            <p:cNvSpPr/>
            <p:nvPr/>
          </p:nvSpPr>
          <p:spPr bwMode="gray">
            <a:xfrm>
              <a:off x="2533650" y="4185047"/>
              <a:ext cx="762000" cy="432067"/>
            </a:xfrm>
            <a:prstGeom prst="flowChartDocument">
              <a:avLst/>
            </a:prstGeom>
            <a:grpFill/>
            <a:ln w="25400" algn="ctr">
              <a:solidFill>
                <a:schemeClr val="bg1">
                  <a:lumMod val="50000"/>
                </a:schemeClr>
              </a:solidFill>
              <a:miter lim="800000"/>
              <a:headEnd/>
              <a:tailEnd/>
            </a:ln>
            <a:effectLst>
              <a:outerShdw blurRad="50800" dist="38100" dir="2700000" algn="tl" rotWithShape="0">
                <a:prstClr val="black">
                  <a:alpha val="40000"/>
                </a:prstClr>
              </a:outerShdw>
            </a:effectLst>
          </p:spPr>
          <p:txBody>
            <a:bodyPr lIns="67482" tIns="53986" rIns="67482" bIns="53986" rtlCol="0" anchor="ctr"/>
            <a:lstStyle/>
            <a:p>
              <a:pPr algn="ctr" defTabSz="685617" fontAlgn="base">
                <a:spcAft>
                  <a:spcPct val="0"/>
                </a:spcAft>
                <a:buClr>
                  <a:srgbClr val="F0AB00"/>
                </a:buClr>
                <a:buSzPct val="80000"/>
              </a:pPr>
              <a:r>
                <a:rPr lang="en-US" sz="787" kern="0" dirty="0">
                  <a:latin typeface="微软雅黑" panose="020B0503020204020204" pitchFamily="34" charset="-122"/>
                  <a:ea typeface="微软雅黑" panose="020B0503020204020204" pitchFamily="34" charset="-122"/>
                  <a:cs typeface="Arial Unicode MS" pitchFamily="34" charset="-128"/>
                </a:rPr>
                <a:t>Batch View</a:t>
              </a:r>
            </a:p>
          </p:txBody>
        </p:sp>
        <p:sp>
          <p:nvSpPr>
            <p:cNvPr id="35" name="流程图: 文档 38"/>
            <p:cNvSpPr/>
            <p:nvPr/>
          </p:nvSpPr>
          <p:spPr bwMode="gray">
            <a:xfrm>
              <a:off x="2552700" y="4690276"/>
              <a:ext cx="762000" cy="432067"/>
            </a:xfrm>
            <a:prstGeom prst="flowChartDocument">
              <a:avLst/>
            </a:prstGeom>
            <a:grpFill/>
            <a:ln w="25400" algn="ctr">
              <a:solidFill>
                <a:schemeClr val="bg1">
                  <a:lumMod val="50000"/>
                </a:schemeClr>
              </a:solidFill>
              <a:miter lim="800000"/>
              <a:headEnd/>
              <a:tailEnd/>
            </a:ln>
            <a:effectLst>
              <a:outerShdw blurRad="50800" dist="38100" dir="2700000" algn="tl" rotWithShape="0">
                <a:prstClr val="black">
                  <a:alpha val="40000"/>
                </a:prstClr>
              </a:outerShdw>
            </a:effectLst>
          </p:spPr>
          <p:txBody>
            <a:bodyPr lIns="67482" tIns="53986" rIns="67482" bIns="53986" rtlCol="0" anchor="ctr"/>
            <a:lstStyle/>
            <a:p>
              <a:pPr algn="ctr" defTabSz="685617" fontAlgn="base">
                <a:spcAft>
                  <a:spcPct val="0"/>
                </a:spcAft>
                <a:buClr>
                  <a:srgbClr val="F0AB00"/>
                </a:buClr>
                <a:buSzPct val="80000"/>
              </a:pPr>
              <a:r>
                <a:rPr lang="en-US" sz="787" kern="0" dirty="0">
                  <a:latin typeface="微软雅黑" panose="020B0503020204020204" pitchFamily="34" charset="-122"/>
                  <a:ea typeface="微软雅黑" panose="020B0503020204020204" pitchFamily="34" charset="-122"/>
                  <a:cs typeface="Arial Unicode MS" pitchFamily="34" charset="-128"/>
                </a:rPr>
                <a:t>Batch View</a:t>
              </a:r>
            </a:p>
          </p:txBody>
        </p:sp>
        <p:sp>
          <p:nvSpPr>
            <p:cNvPr id="36" name="下箭头 39"/>
            <p:cNvSpPr/>
            <p:nvPr/>
          </p:nvSpPr>
          <p:spPr bwMode="gray">
            <a:xfrm rot="16200000">
              <a:off x="2139543" y="4368293"/>
              <a:ext cx="255305" cy="315968"/>
            </a:xfrm>
            <a:prstGeom prst="downArrow">
              <a:avLst/>
            </a:prstGeom>
            <a:grpFill/>
            <a:ln w="31750" algn="ctr">
              <a:solidFill>
                <a:schemeClr val="bg1">
                  <a:lumMod val="50000"/>
                </a:schemeClr>
              </a:solidFill>
              <a:miter lim="800000"/>
              <a:headEnd/>
              <a:tailEnd/>
            </a:ln>
            <a:effectLst>
              <a:outerShdw blurRad="50800" dist="38100" dir="2700000" algn="tl" rotWithShape="0">
                <a:prstClr val="black">
                  <a:alpha val="40000"/>
                </a:prstClr>
              </a:outerShdw>
            </a:effectLst>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37" name="流程图: 文档 40"/>
            <p:cNvSpPr/>
            <p:nvPr/>
          </p:nvSpPr>
          <p:spPr bwMode="gray">
            <a:xfrm>
              <a:off x="1104899" y="2740590"/>
              <a:ext cx="966211" cy="432067"/>
            </a:xfrm>
            <a:prstGeom prst="flowChartDocument">
              <a:avLst/>
            </a:prstGeom>
            <a:grpFill/>
            <a:ln w="25400" algn="ctr">
              <a:solidFill>
                <a:schemeClr val="bg1">
                  <a:lumMod val="50000"/>
                </a:schemeClr>
              </a:solidFill>
              <a:miter lim="800000"/>
              <a:headEnd/>
              <a:tailEnd/>
            </a:ln>
            <a:effectLst>
              <a:outerShdw blurRad="50800" dist="38100" dir="2700000" algn="tl" rotWithShape="0">
                <a:prstClr val="black">
                  <a:alpha val="40000"/>
                </a:prstClr>
              </a:outerShdw>
            </a:effectLst>
          </p:spPr>
          <p:txBody>
            <a:bodyPr lIns="67482" tIns="53986" rIns="67482" bIns="53986" rtlCol="0" anchor="ctr"/>
            <a:lstStyle/>
            <a:p>
              <a:pPr algn="ctr" defTabSz="685617" fontAlgn="base">
                <a:spcAft>
                  <a:spcPct val="0"/>
                </a:spcAft>
                <a:buClr>
                  <a:srgbClr val="F0AB00"/>
                </a:buClr>
                <a:buSzPct val="80000"/>
              </a:pPr>
              <a:r>
                <a:rPr lang="en-US" sz="787" kern="0" dirty="0">
                  <a:latin typeface="微软雅黑" panose="020B0503020204020204" pitchFamily="34" charset="-122"/>
                  <a:ea typeface="微软雅黑" panose="020B0503020204020204" pitchFamily="34" charset="-122"/>
                  <a:cs typeface="Arial Unicode MS" pitchFamily="34" charset="-128"/>
                </a:rPr>
                <a:t>Real-time View</a:t>
              </a:r>
            </a:p>
          </p:txBody>
        </p:sp>
        <p:sp>
          <p:nvSpPr>
            <p:cNvPr id="38" name="流程图: 文档 41"/>
            <p:cNvSpPr/>
            <p:nvPr/>
          </p:nvSpPr>
          <p:spPr bwMode="gray">
            <a:xfrm>
              <a:off x="2285999" y="2740590"/>
              <a:ext cx="966211" cy="432067"/>
            </a:xfrm>
            <a:prstGeom prst="flowChartDocument">
              <a:avLst/>
            </a:prstGeom>
            <a:grpFill/>
            <a:ln w="25400" algn="ctr">
              <a:solidFill>
                <a:schemeClr val="bg1">
                  <a:lumMod val="50000"/>
                </a:schemeClr>
              </a:solidFill>
              <a:miter lim="800000"/>
              <a:headEnd/>
              <a:tailEnd/>
            </a:ln>
            <a:effectLst>
              <a:outerShdw blurRad="50800" dist="38100" dir="2700000" algn="tl" rotWithShape="0">
                <a:prstClr val="black">
                  <a:alpha val="40000"/>
                </a:prstClr>
              </a:outerShdw>
            </a:effectLst>
          </p:spPr>
          <p:txBody>
            <a:bodyPr lIns="67482" tIns="53986" rIns="67482" bIns="53986" rtlCol="0" anchor="ctr"/>
            <a:lstStyle/>
            <a:p>
              <a:pPr algn="ctr" defTabSz="685617" fontAlgn="base">
                <a:spcAft>
                  <a:spcPct val="0"/>
                </a:spcAft>
                <a:buClr>
                  <a:srgbClr val="F0AB00"/>
                </a:buClr>
                <a:buSzPct val="80000"/>
              </a:pPr>
              <a:r>
                <a:rPr lang="en-US" sz="787" kern="0" dirty="0">
                  <a:latin typeface="微软雅黑" panose="020B0503020204020204" pitchFamily="34" charset="-122"/>
                  <a:ea typeface="微软雅黑" panose="020B0503020204020204" pitchFamily="34" charset="-122"/>
                  <a:cs typeface="Arial Unicode MS" pitchFamily="34" charset="-128"/>
                </a:rPr>
                <a:t>Real-time View</a:t>
              </a:r>
            </a:p>
          </p:txBody>
        </p:sp>
        <p:cxnSp>
          <p:nvCxnSpPr>
            <p:cNvPr id="39" name="直接连接符 42"/>
            <p:cNvCxnSpPr>
              <a:stCxn id="37" idx="2"/>
              <a:endCxn id="28" idx="1"/>
            </p:cNvCxnSpPr>
            <p:nvPr/>
          </p:nvCxnSpPr>
          <p:spPr>
            <a:xfrm>
              <a:off x="1588005" y="3144093"/>
              <a:ext cx="2225835" cy="882749"/>
            </a:xfrm>
            <a:prstGeom prst="line">
              <a:avLst/>
            </a:prstGeom>
            <a:grpFill/>
            <a:ln w="63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 name="直接连接符 45"/>
            <p:cNvCxnSpPr>
              <a:stCxn id="38" idx="3"/>
              <a:endCxn id="27" idx="2"/>
            </p:cNvCxnSpPr>
            <p:nvPr/>
          </p:nvCxnSpPr>
          <p:spPr>
            <a:xfrm>
              <a:off x="3252210" y="2956624"/>
              <a:ext cx="434888" cy="10313"/>
            </a:xfrm>
            <a:prstGeom prst="line">
              <a:avLst/>
            </a:prstGeom>
            <a:grpFill/>
            <a:ln w="63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接连接符 48"/>
            <p:cNvCxnSpPr>
              <a:stCxn id="34" idx="3"/>
              <a:endCxn id="28" idx="2"/>
            </p:cNvCxnSpPr>
            <p:nvPr/>
          </p:nvCxnSpPr>
          <p:spPr>
            <a:xfrm flipV="1">
              <a:off x="3295650" y="4185047"/>
              <a:ext cx="391448" cy="216034"/>
            </a:xfrm>
            <a:prstGeom prst="line">
              <a:avLst/>
            </a:prstGeom>
            <a:grpFill/>
            <a:ln w="63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51"/>
            <p:cNvCxnSpPr>
              <a:stCxn id="35" idx="3"/>
              <a:endCxn id="28" idx="3"/>
            </p:cNvCxnSpPr>
            <p:nvPr/>
          </p:nvCxnSpPr>
          <p:spPr>
            <a:xfrm flipV="1">
              <a:off x="3314700" y="4343252"/>
              <a:ext cx="499140" cy="563058"/>
            </a:xfrm>
            <a:prstGeom prst="line">
              <a:avLst/>
            </a:prstGeom>
            <a:grpFill/>
            <a:ln w="63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54"/>
            <p:cNvCxnSpPr>
              <a:stCxn id="34" idx="3"/>
              <a:endCxn id="27" idx="3"/>
            </p:cNvCxnSpPr>
            <p:nvPr/>
          </p:nvCxnSpPr>
          <p:spPr>
            <a:xfrm flipV="1">
              <a:off x="3295650" y="3125142"/>
              <a:ext cx="518190" cy="1275939"/>
            </a:xfrm>
            <a:prstGeom prst="line">
              <a:avLst/>
            </a:prstGeom>
            <a:grpFill/>
            <a:ln w="63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2804475" y="3216770"/>
            <a:ext cx="4151496" cy="3231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pc="-64" dirty="0">
                <a:latin typeface="微软雅黑" panose="020B0503020204020204" pitchFamily="34" charset="-122"/>
                <a:ea typeface="微软雅黑" panose="020B0503020204020204" pitchFamily="34" charset="-122"/>
              </a:rPr>
              <a:t>SAP </a:t>
            </a:r>
            <a:r>
              <a:rPr lang="zh-CN" altLang="en-US" spc="-64" dirty="0">
                <a:latin typeface="微软雅黑" panose="020B0503020204020204" pitchFamily="34" charset="-122"/>
                <a:ea typeface="微软雅黑" panose="020B0503020204020204" pitchFamily="34" charset="-122"/>
              </a:rPr>
              <a:t>扩展和应用</a:t>
            </a:r>
            <a:r>
              <a:rPr lang="en-US" altLang="zh-CN" spc="-64" dirty="0">
                <a:latin typeface="微软雅黑" panose="020B0503020204020204" pitchFamily="34" charset="-122"/>
                <a:ea typeface="微软雅黑" panose="020B0503020204020204" pitchFamily="34" charset="-122"/>
              </a:rPr>
              <a:t>Lambda</a:t>
            </a:r>
            <a:r>
              <a:rPr lang="zh-CN" altLang="en-US" spc="-64" dirty="0">
                <a:latin typeface="微软雅黑" panose="020B0503020204020204" pitchFamily="34" charset="-122"/>
                <a:ea typeface="微软雅黑" panose="020B0503020204020204" pitchFamily="34" charset="-122"/>
              </a:rPr>
              <a:t>架构</a:t>
            </a:r>
            <a:endParaRPr 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51331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99" y="504000"/>
            <a:ext cx="8424000" cy="738664"/>
          </a:xfrm>
        </p:spPr>
        <p:txBody>
          <a:bodyPr/>
          <a:lstStyle/>
          <a:p>
            <a:r>
              <a:rPr lang="zh-CN" altLang="en-US" sz="2800" dirty="0">
                <a:solidFill>
                  <a:schemeClr val="tx1"/>
                </a:solidFill>
                <a:latin typeface="微软雅黑" panose="020B0503020204020204" pitchFamily="34" charset="-122"/>
                <a:ea typeface="微软雅黑" panose="020B0503020204020204" pitchFamily="34" charset="-122"/>
              </a:rPr>
              <a:t>大数据平台扩展</a:t>
            </a:r>
            <a:br>
              <a:rPr lang="en-US" altLang="zh-CN" sz="2800" dirty="0">
                <a:solidFill>
                  <a:schemeClr val="tx1"/>
                </a:solidFill>
                <a:latin typeface="微软雅黑" panose="020B0503020204020204" pitchFamily="34" charset="-122"/>
                <a:ea typeface="微软雅黑" panose="020B0503020204020204" pitchFamily="34" charset="-122"/>
              </a:rPr>
            </a:br>
            <a:r>
              <a:rPr lang="zh-CN" altLang="en-US" sz="2000" b="0" dirty="0">
                <a:solidFill>
                  <a:schemeClr val="tx1"/>
                </a:solidFill>
                <a:latin typeface="微软雅黑" panose="020B0503020204020204" pitchFamily="34" charset="-122"/>
                <a:ea typeface="微软雅黑" panose="020B0503020204020204" pitchFamily="34" charset="-122"/>
              </a:rPr>
              <a:t>内存计算与开源</a:t>
            </a:r>
            <a:endParaRPr lang="en-US" sz="2800" b="0" dirty="0">
              <a:solidFill>
                <a:schemeClr val="tx1"/>
              </a:solidFill>
              <a:latin typeface="微软雅黑" panose="020B0503020204020204" pitchFamily="34" charset="-122"/>
              <a:ea typeface="微软雅黑" panose="020B0503020204020204" pitchFamily="34" charset="-122"/>
            </a:endParaRPr>
          </a:p>
        </p:txBody>
      </p:sp>
      <p:sp>
        <p:nvSpPr>
          <p:cNvPr id="4" name="Rectangle 3"/>
          <p:cNvSpPr/>
          <p:nvPr/>
        </p:nvSpPr>
        <p:spPr bwMode="gray">
          <a:xfrm>
            <a:off x="1536725" y="1835160"/>
            <a:ext cx="5667225" cy="289764"/>
          </a:xfrm>
          <a:prstGeom prst="rect">
            <a:avLst/>
          </a:prstGeom>
          <a:solidFill>
            <a:schemeClr val="bg2">
              <a:lumMod val="7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zh-CN" altLang="en-US" sz="1500" kern="0" dirty="0">
                <a:solidFill>
                  <a:schemeClr val="bg1"/>
                </a:solidFill>
                <a:latin typeface="微软雅黑" panose="020B0503020204020204" pitchFamily="34" charset="-122"/>
                <a:ea typeface="微软雅黑" panose="020B0503020204020204" pitchFamily="34" charset="-122"/>
                <a:cs typeface="Arial Unicode MS" pitchFamily="34" charset="-128"/>
              </a:rPr>
              <a:t>应用系统</a:t>
            </a:r>
            <a:endParaRPr lang="en-US" sz="1500" kern="0" dirty="0" err="1">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5" name="Rectangle 4"/>
          <p:cNvSpPr/>
          <p:nvPr/>
        </p:nvSpPr>
        <p:spPr bwMode="gray">
          <a:xfrm>
            <a:off x="1536725" y="2400338"/>
            <a:ext cx="5667225" cy="1714054"/>
          </a:xfrm>
          <a:prstGeom prst="rect">
            <a:avLst/>
          </a:prstGeom>
          <a:solidFill>
            <a:schemeClr val="accent1">
              <a:alpha val="90000"/>
            </a:schemeClr>
          </a:solidFill>
          <a:ln w="6350" algn="ctr">
            <a:noFill/>
            <a:miter lim="800000"/>
            <a:headEnd/>
            <a:tailEnd/>
          </a:ln>
        </p:spPr>
        <p:txBody>
          <a:bodyPr lIns="67482" tIns="53986" rIns="67482" bIns="53986" rtlCol="0" anchor="ctr"/>
          <a:lstStyle/>
          <a:p>
            <a:pPr defTabSz="685617" fontAlgn="base">
              <a:spcBef>
                <a:spcPct val="50000"/>
              </a:spcBef>
              <a:spcAft>
                <a:spcPct val="0"/>
              </a:spcAft>
              <a:buClr>
                <a:srgbClr val="F0AB00"/>
              </a:buClr>
              <a:buSzPct val="80000"/>
            </a:pPr>
            <a:endParaRPr lang="en-US" sz="1500" kern="0" dirty="0" err="1">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6" name="Rectangle 5"/>
          <p:cNvSpPr/>
          <p:nvPr/>
        </p:nvSpPr>
        <p:spPr bwMode="gray">
          <a:xfrm>
            <a:off x="3515480" y="4417329"/>
            <a:ext cx="3688469" cy="1180353"/>
          </a:xfrm>
          <a:prstGeom prst="rect">
            <a:avLst/>
          </a:prstGeom>
          <a:solidFill>
            <a:schemeClr val="bg2">
              <a:lumMod val="7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7" name="Rectangle 6"/>
          <p:cNvSpPr/>
          <p:nvPr/>
        </p:nvSpPr>
        <p:spPr>
          <a:xfrm>
            <a:off x="1765085" y="2428035"/>
            <a:ext cx="1428596" cy="300082"/>
          </a:xfrm>
          <a:prstGeom prst="rect">
            <a:avLst/>
          </a:prstGeom>
        </p:spPr>
        <p:txBody>
          <a:bodyPr wrap="none">
            <a:spAutoFit/>
          </a:bodyPr>
          <a:lstStyle/>
          <a:p>
            <a:pPr defTabSz="685617" fontAlgn="base">
              <a:spcBef>
                <a:spcPct val="50000"/>
              </a:spcBef>
              <a:spcAft>
                <a:spcPct val="0"/>
              </a:spcAft>
              <a:buClr>
                <a:srgbClr val="F0AB00"/>
              </a:buClr>
              <a:buSzPct val="80000"/>
            </a:pPr>
            <a:r>
              <a:rPr lang="en-US" altLang="zh-CN" sz="1350" kern="0" dirty="0">
                <a:solidFill>
                  <a:schemeClr val="bg1"/>
                </a:solidFill>
                <a:latin typeface="微软雅黑" panose="020B0503020204020204" pitchFamily="34" charset="-122"/>
                <a:ea typeface="微软雅黑" panose="020B0503020204020204" pitchFamily="34" charset="-122"/>
                <a:cs typeface="Arial Unicode MS" pitchFamily="34" charset="-128"/>
              </a:rPr>
              <a:t>SAP HANA</a:t>
            </a:r>
            <a:r>
              <a:rPr lang="zh-CN" altLang="en-US" sz="1350" kern="0" dirty="0">
                <a:solidFill>
                  <a:schemeClr val="bg1"/>
                </a:solidFill>
                <a:latin typeface="微软雅黑" panose="020B0503020204020204" pitchFamily="34" charset="-122"/>
                <a:ea typeface="微软雅黑" panose="020B0503020204020204" pitchFamily="34" charset="-122"/>
                <a:cs typeface="Arial Unicode MS" pitchFamily="34" charset="-128"/>
              </a:rPr>
              <a:t>系统</a:t>
            </a:r>
            <a:endParaRPr lang="en-US" sz="1350" kern="0" dirty="0" err="1">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8" name="TextBox 7"/>
          <p:cNvSpPr txBox="1"/>
          <p:nvPr/>
        </p:nvSpPr>
        <p:spPr>
          <a:xfrm>
            <a:off x="2116091" y="2815494"/>
            <a:ext cx="2883160" cy="207749"/>
          </a:xfrm>
          <a:prstGeom prst="rect">
            <a:avLst/>
          </a:prstGeom>
          <a:solidFill>
            <a:schemeClr val="bg2">
              <a:lumMod val="25000"/>
            </a:schemeClr>
          </a:solidFill>
        </p:spPr>
        <p:txBody>
          <a:bodyPr wrap="square" lIns="0" tIns="0" rIns="0" bIns="0" rtlCol="0" anchor="ctr">
            <a:spAutoFit/>
          </a:bodyPr>
          <a:lstStyle/>
          <a:p>
            <a:pPr algn="ctr" fontAlgn="base">
              <a:spcBef>
                <a:spcPct val="50000"/>
              </a:spcBef>
              <a:spcAft>
                <a:spcPct val="0"/>
              </a:spcAft>
              <a:buClr>
                <a:srgbClr val="F0AB00"/>
              </a:buClr>
              <a:buSzPct val="80000"/>
            </a:pPr>
            <a:r>
              <a:rPr lang="zh-CN" altLang="en-US" sz="1350" kern="0" dirty="0">
                <a:solidFill>
                  <a:schemeClr val="bg1"/>
                </a:solidFill>
                <a:latin typeface="微软雅黑" panose="020B0503020204020204" pitchFamily="34" charset="-122"/>
                <a:ea typeface="微软雅黑" panose="020B0503020204020204" pitchFamily="34" charset="-122"/>
                <a:cs typeface="Arial Unicode MS" pitchFamily="34" charset="-128"/>
              </a:rPr>
              <a:t>数据生命周期管理</a:t>
            </a:r>
            <a:endParaRPr lang="en-US" sz="1350" kern="0" dirty="0" err="1">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9" name="Rounded Rectangle 8"/>
          <p:cNvSpPr/>
          <p:nvPr/>
        </p:nvSpPr>
        <p:spPr bwMode="gray">
          <a:xfrm>
            <a:off x="1866518" y="3445351"/>
            <a:ext cx="1134155" cy="381866"/>
          </a:xfrm>
          <a:prstGeom prst="roundRect">
            <a:avLst>
              <a:gd name="adj" fmla="val 50000"/>
            </a:avLst>
          </a:prstGeom>
          <a:solidFill>
            <a:schemeClr val="bg2">
              <a:lumMod val="2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zh-CN" altLang="en-US" sz="1350" kern="0" dirty="0">
                <a:solidFill>
                  <a:schemeClr val="bg1"/>
                </a:solidFill>
                <a:latin typeface="微软雅黑" panose="020B0503020204020204" pitchFamily="34" charset="-122"/>
                <a:ea typeface="微软雅黑" panose="020B0503020204020204" pitchFamily="34" charset="-122"/>
                <a:cs typeface="Arial Unicode MS" pitchFamily="34" charset="-128"/>
              </a:rPr>
              <a:t>内存表存储</a:t>
            </a:r>
            <a:endParaRPr lang="en-US" sz="1350" kern="0" dirty="0" err="1">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10" name="Rounded Rectangle 9"/>
          <p:cNvSpPr/>
          <p:nvPr/>
        </p:nvSpPr>
        <p:spPr bwMode="gray">
          <a:xfrm>
            <a:off x="3139334" y="3445351"/>
            <a:ext cx="1134155" cy="381866"/>
          </a:xfrm>
          <a:prstGeom prst="roundRect">
            <a:avLst>
              <a:gd name="adj" fmla="val 50000"/>
            </a:avLst>
          </a:prstGeom>
          <a:solidFill>
            <a:schemeClr val="bg2">
              <a:lumMod val="2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zh-CN" altLang="en-US" sz="1350" kern="0" dirty="0">
                <a:solidFill>
                  <a:schemeClr val="bg1"/>
                </a:solidFill>
                <a:latin typeface="微软雅黑" panose="020B0503020204020204" pitchFamily="34" charset="-122"/>
                <a:ea typeface="微软雅黑" panose="020B0503020204020204" pitchFamily="34" charset="-122"/>
                <a:cs typeface="Arial Unicode MS" pitchFamily="34" charset="-128"/>
              </a:rPr>
              <a:t>扩展表存储</a:t>
            </a:r>
            <a:r>
              <a:rPr lang="en-US" altLang="zh-CN" sz="1350" kern="0" dirty="0">
                <a:solidFill>
                  <a:schemeClr val="bg1"/>
                </a:solidFill>
                <a:latin typeface="微软雅黑" panose="020B0503020204020204" pitchFamily="34" charset="-122"/>
                <a:ea typeface="微软雅黑" panose="020B0503020204020204" pitchFamily="34" charset="-122"/>
                <a:cs typeface="Arial Unicode MS" pitchFamily="34" charset="-128"/>
              </a:rPr>
              <a:t>(</a:t>
            </a:r>
            <a:r>
              <a:rPr lang="zh-CN" altLang="en-US" sz="1350" kern="0" dirty="0">
                <a:solidFill>
                  <a:schemeClr val="bg1"/>
                </a:solidFill>
                <a:latin typeface="微软雅黑" panose="020B0503020204020204" pitchFamily="34" charset="-122"/>
                <a:ea typeface="微软雅黑" panose="020B0503020204020204" pitchFamily="34" charset="-122"/>
                <a:cs typeface="Arial Unicode MS" pitchFamily="34" charset="-128"/>
              </a:rPr>
              <a:t>动态分层</a:t>
            </a:r>
            <a:r>
              <a:rPr lang="en-US" altLang="zh-CN" sz="1350" kern="0" dirty="0">
                <a:solidFill>
                  <a:schemeClr val="bg1"/>
                </a:solidFill>
                <a:latin typeface="微软雅黑" panose="020B0503020204020204" pitchFamily="34" charset="-122"/>
                <a:ea typeface="微软雅黑" panose="020B0503020204020204" pitchFamily="34" charset="-122"/>
                <a:cs typeface="Arial Unicode MS" pitchFamily="34" charset="-128"/>
              </a:rPr>
              <a:t>)</a:t>
            </a:r>
            <a:endParaRPr lang="en-US" sz="1350" kern="0" dirty="0" err="1">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11" name="Rectangle 10"/>
          <p:cNvSpPr/>
          <p:nvPr/>
        </p:nvSpPr>
        <p:spPr>
          <a:xfrm>
            <a:off x="3491645" y="4434792"/>
            <a:ext cx="1204177" cy="300082"/>
          </a:xfrm>
          <a:prstGeom prst="rect">
            <a:avLst/>
          </a:prstGeom>
        </p:spPr>
        <p:txBody>
          <a:bodyPr wrap="none">
            <a:spAutoFit/>
          </a:bodyPr>
          <a:lstStyle/>
          <a:p>
            <a:pPr algn="ctr" defTabSz="685617" fontAlgn="base">
              <a:spcBef>
                <a:spcPct val="50000"/>
              </a:spcBef>
              <a:spcAft>
                <a:spcPct val="0"/>
              </a:spcAft>
              <a:buClr>
                <a:srgbClr val="F0AB00"/>
              </a:buClr>
              <a:buSzPct val="80000"/>
            </a:pPr>
            <a:r>
              <a:rPr lang="en-US" altLang="zh-CN" sz="1350" kern="0" dirty="0">
                <a:solidFill>
                  <a:schemeClr val="bg1"/>
                </a:solidFill>
                <a:latin typeface="微软雅黑" panose="020B0503020204020204" pitchFamily="34" charset="-122"/>
                <a:ea typeface="微软雅黑" panose="020B0503020204020204" pitchFamily="34" charset="-122"/>
                <a:cs typeface="Arial Unicode MS" pitchFamily="34" charset="-128"/>
              </a:rPr>
              <a:t>Hadoop</a:t>
            </a:r>
            <a:r>
              <a:rPr lang="zh-CN" altLang="en-US" sz="1350" kern="0" dirty="0">
                <a:solidFill>
                  <a:schemeClr val="bg1"/>
                </a:solidFill>
                <a:latin typeface="微软雅黑" panose="020B0503020204020204" pitchFamily="34" charset="-122"/>
                <a:ea typeface="微软雅黑" panose="020B0503020204020204" pitchFamily="34" charset="-122"/>
                <a:cs typeface="Arial Unicode MS" pitchFamily="34" charset="-128"/>
              </a:rPr>
              <a:t>系统</a:t>
            </a:r>
            <a:endParaRPr lang="en-US" sz="1350" kern="0" dirty="0" err="1">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12" name="Rounded Rectangle 11"/>
          <p:cNvSpPr/>
          <p:nvPr/>
        </p:nvSpPr>
        <p:spPr bwMode="gray">
          <a:xfrm>
            <a:off x="4671987" y="5117684"/>
            <a:ext cx="2405157" cy="381866"/>
          </a:xfrm>
          <a:prstGeom prst="roundRect">
            <a:avLst>
              <a:gd name="adj" fmla="val 50000"/>
            </a:avLst>
          </a:prstGeom>
          <a:solidFill>
            <a:schemeClr val="bg2">
              <a:lumMod val="2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altLang="zh-CN" sz="1500" kern="0" dirty="0">
                <a:solidFill>
                  <a:schemeClr val="bg1"/>
                </a:solidFill>
                <a:latin typeface="微软雅黑" panose="020B0503020204020204" pitchFamily="34" charset="-122"/>
                <a:ea typeface="微软雅黑" panose="020B0503020204020204" pitchFamily="34" charset="-122"/>
                <a:cs typeface="Arial Unicode MS" pitchFamily="34" charset="-128"/>
              </a:rPr>
              <a:t>HDFS</a:t>
            </a:r>
            <a:endParaRPr lang="en-US" sz="1500"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13" name="Rectangle 12"/>
          <p:cNvSpPr/>
          <p:nvPr/>
        </p:nvSpPr>
        <p:spPr bwMode="gray">
          <a:xfrm>
            <a:off x="5520723" y="4529036"/>
            <a:ext cx="1556421" cy="381866"/>
          </a:xfrm>
          <a:prstGeom prst="rect">
            <a:avLst/>
          </a:prstGeom>
          <a:solidFill>
            <a:schemeClr val="bg2">
              <a:lumMod val="2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altLang="zh-CN" sz="1350" kern="0" dirty="0">
                <a:solidFill>
                  <a:schemeClr val="bg1"/>
                </a:solidFill>
                <a:latin typeface="微软雅黑" panose="020B0503020204020204" pitchFamily="34" charset="-122"/>
                <a:ea typeface="微软雅黑" panose="020B0503020204020204" pitchFamily="34" charset="-122"/>
                <a:cs typeface="Arial Unicode MS" pitchFamily="34" charset="-128"/>
              </a:rPr>
              <a:t>Spark/SAP </a:t>
            </a:r>
            <a:r>
              <a:rPr lang="en-US" altLang="zh-CN" sz="1350" kern="0" dirty="0" err="1">
                <a:solidFill>
                  <a:schemeClr val="bg1"/>
                </a:solidFill>
                <a:latin typeface="微软雅黑" panose="020B0503020204020204" pitchFamily="34" charset="-122"/>
                <a:ea typeface="微软雅黑" panose="020B0503020204020204" pitchFamily="34" charset="-122"/>
                <a:cs typeface="Arial Unicode MS" pitchFamily="34" charset="-128"/>
              </a:rPr>
              <a:t>Vora</a:t>
            </a:r>
            <a:endParaRPr lang="en-US" altLang="zh-CN" sz="1350"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14" name="Rounded Rectangle 13"/>
          <p:cNvSpPr/>
          <p:nvPr/>
        </p:nvSpPr>
        <p:spPr bwMode="gray">
          <a:xfrm>
            <a:off x="5409528" y="2730606"/>
            <a:ext cx="1414248" cy="381866"/>
          </a:xfrm>
          <a:prstGeom prst="roundRect">
            <a:avLst>
              <a:gd name="adj" fmla="val 50000"/>
            </a:avLst>
          </a:prstGeom>
          <a:solidFill>
            <a:schemeClr val="bg2">
              <a:lumMod val="2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altLang="zh-CN" sz="1350" kern="0" dirty="0">
                <a:solidFill>
                  <a:schemeClr val="bg1"/>
                </a:solidFill>
                <a:latin typeface="微软雅黑" panose="020B0503020204020204" pitchFamily="34" charset="-122"/>
                <a:ea typeface="微软雅黑" panose="020B0503020204020204" pitchFamily="34" charset="-122"/>
                <a:cs typeface="Arial Unicode MS" pitchFamily="34" charset="-128"/>
              </a:rPr>
              <a:t>DLM</a:t>
            </a:r>
            <a:r>
              <a:rPr lang="zh-CN" altLang="en-US" sz="1350" kern="0" dirty="0">
                <a:solidFill>
                  <a:schemeClr val="bg1"/>
                </a:solidFill>
                <a:latin typeface="微软雅黑" panose="020B0503020204020204" pitchFamily="34" charset="-122"/>
                <a:ea typeface="微软雅黑" panose="020B0503020204020204" pitchFamily="34" charset="-122"/>
                <a:cs typeface="Arial Unicode MS" pitchFamily="34" charset="-128"/>
              </a:rPr>
              <a:t>标准</a:t>
            </a:r>
            <a:r>
              <a:rPr lang="en-US" altLang="zh-CN" sz="1350" kern="0" dirty="0">
                <a:solidFill>
                  <a:schemeClr val="bg1"/>
                </a:solidFill>
                <a:latin typeface="微软雅黑" panose="020B0503020204020204" pitchFamily="34" charset="-122"/>
                <a:ea typeface="微软雅黑" panose="020B0503020204020204" pitchFamily="34" charset="-122"/>
                <a:cs typeface="Arial Unicode MS" pitchFamily="34" charset="-128"/>
              </a:rPr>
              <a:t>/</a:t>
            </a:r>
            <a:r>
              <a:rPr lang="zh-CN" altLang="en-US" sz="1350" kern="0" dirty="0">
                <a:solidFill>
                  <a:schemeClr val="bg1"/>
                </a:solidFill>
                <a:latin typeface="微软雅黑" panose="020B0503020204020204" pitchFamily="34" charset="-122"/>
                <a:ea typeface="微软雅黑" panose="020B0503020204020204" pitchFamily="34" charset="-122"/>
                <a:cs typeface="Arial Unicode MS" pitchFamily="34" charset="-128"/>
              </a:rPr>
              <a:t>规则</a:t>
            </a:r>
            <a:endParaRPr lang="en-US" sz="1350" kern="0" dirty="0" err="1">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cxnSp>
        <p:nvCxnSpPr>
          <p:cNvPr id="16" name="Curved Connector 15"/>
          <p:cNvCxnSpPr>
            <a:stCxn id="4" idx="1"/>
            <a:endCxn id="9" idx="1"/>
          </p:cNvCxnSpPr>
          <p:nvPr/>
        </p:nvCxnSpPr>
        <p:spPr>
          <a:xfrm rot="10800000" flipH="1" flipV="1">
            <a:off x="1536724" y="1980042"/>
            <a:ext cx="329793" cy="1656242"/>
          </a:xfrm>
          <a:prstGeom prst="curvedConnector3">
            <a:avLst>
              <a:gd name="adj1" fmla="val -51974"/>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0" name="Freeform 39"/>
          <p:cNvSpPr/>
          <p:nvPr/>
        </p:nvSpPr>
        <p:spPr bwMode="gray">
          <a:xfrm>
            <a:off x="2413279" y="3818538"/>
            <a:ext cx="2421372" cy="1536139"/>
          </a:xfrm>
          <a:custGeom>
            <a:avLst/>
            <a:gdLst>
              <a:gd name="connsiteX0" fmla="*/ 0 w 3229337"/>
              <a:gd name="connsiteY0" fmla="*/ 0 h 2048719"/>
              <a:gd name="connsiteX1" fmla="*/ 833377 w 3229337"/>
              <a:gd name="connsiteY1" fmla="*/ 1284790 h 2048719"/>
              <a:gd name="connsiteX2" fmla="*/ 2083443 w 3229337"/>
              <a:gd name="connsiteY2" fmla="*/ 1851949 h 2048719"/>
              <a:gd name="connsiteX3" fmla="*/ 3229337 w 3229337"/>
              <a:gd name="connsiteY3" fmla="*/ 2048719 h 2048719"/>
              <a:gd name="connsiteX4" fmla="*/ 3229337 w 3229337"/>
              <a:gd name="connsiteY4" fmla="*/ 2048719 h 2048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337" h="2048719">
                <a:moveTo>
                  <a:pt x="0" y="0"/>
                </a:moveTo>
                <a:cubicBezTo>
                  <a:pt x="243068" y="488066"/>
                  <a:pt x="486137" y="976132"/>
                  <a:pt x="833377" y="1284790"/>
                </a:cubicBezTo>
                <a:cubicBezTo>
                  <a:pt x="1180617" y="1593448"/>
                  <a:pt x="1684116" y="1724627"/>
                  <a:pt x="2083443" y="1851949"/>
                </a:cubicBezTo>
                <a:cubicBezTo>
                  <a:pt x="2482770" y="1979271"/>
                  <a:pt x="3229337" y="2048719"/>
                  <a:pt x="3229337" y="2048719"/>
                </a:cubicBezTo>
                <a:lnTo>
                  <a:pt x="3229337" y="2048719"/>
                </a:lnTo>
              </a:path>
            </a:pathLst>
          </a:custGeom>
          <a:noFill/>
          <a:ln w="57150" algn="ctr">
            <a:solidFill>
              <a:srgbClr val="FFC000"/>
            </a:solidFill>
            <a:miter lim="800000"/>
            <a:headEnd type="none" w="med" len="med"/>
            <a:tailEnd type="triangle" w="med" len="med"/>
          </a:ln>
        </p:spPr>
        <p:txBody>
          <a:bodyPr rtlCol="0" anchor="ctr"/>
          <a:lstStyle/>
          <a:p>
            <a:pPr algn="ctr"/>
            <a:endParaRPr lang="en-US" sz="1350">
              <a:solidFill>
                <a:schemeClr val="bg1"/>
              </a:solidFill>
            </a:endParaRPr>
          </a:p>
        </p:txBody>
      </p:sp>
      <p:sp>
        <p:nvSpPr>
          <p:cNvPr id="41" name="Freeform 40"/>
          <p:cNvSpPr/>
          <p:nvPr/>
        </p:nvSpPr>
        <p:spPr bwMode="gray">
          <a:xfrm>
            <a:off x="4956153" y="3106880"/>
            <a:ext cx="234340" cy="1952719"/>
          </a:xfrm>
          <a:custGeom>
            <a:avLst/>
            <a:gdLst>
              <a:gd name="connsiteX0" fmla="*/ 104173 w 312535"/>
              <a:gd name="connsiteY0" fmla="*/ 2604304 h 2604304"/>
              <a:gd name="connsiteX1" fmla="*/ 312517 w 312535"/>
              <a:gd name="connsiteY1" fmla="*/ 1551008 h 2604304"/>
              <a:gd name="connsiteX2" fmla="*/ 115747 w 312535"/>
              <a:gd name="connsiteY2" fmla="*/ 347241 h 2604304"/>
              <a:gd name="connsiteX3" fmla="*/ 0 w 312535"/>
              <a:gd name="connsiteY3" fmla="*/ 0 h 2604304"/>
            </a:gdLst>
            <a:ahLst/>
            <a:cxnLst>
              <a:cxn ang="0">
                <a:pos x="connsiteX0" y="connsiteY0"/>
              </a:cxn>
              <a:cxn ang="0">
                <a:pos x="connsiteX1" y="connsiteY1"/>
              </a:cxn>
              <a:cxn ang="0">
                <a:pos x="connsiteX2" y="connsiteY2"/>
              </a:cxn>
              <a:cxn ang="0">
                <a:pos x="connsiteX3" y="connsiteY3"/>
              </a:cxn>
            </a:cxnLst>
            <a:rect l="l" t="t" r="r" b="b"/>
            <a:pathLst>
              <a:path w="312535" h="2604304">
                <a:moveTo>
                  <a:pt x="104173" y="2604304"/>
                </a:moveTo>
                <a:cubicBezTo>
                  <a:pt x="207380" y="2265744"/>
                  <a:pt x="310588" y="1927185"/>
                  <a:pt x="312517" y="1551008"/>
                </a:cubicBezTo>
                <a:cubicBezTo>
                  <a:pt x="314446" y="1174831"/>
                  <a:pt x="167833" y="605742"/>
                  <a:pt x="115747" y="347241"/>
                </a:cubicBezTo>
                <a:cubicBezTo>
                  <a:pt x="63661" y="88740"/>
                  <a:pt x="31830" y="44370"/>
                  <a:pt x="0" y="0"/>
                </a:cubicBezTo>
              </a:path>
            </a:pathLst>
          </a:custGeom>
          <a:noFill/>
          <a:ln w="28575" algn="ctr">
            <a:solidFill>
              <a:schemeClr val="tx1"/>
            </a:solidFill>
            <a:miter lim="800000"/>
            <a:headEnd type="none" w="med" len="med"/>
            <a:tailEnd type="triangle" w="med" len="med"/>
          </a:ln>
        </p:spPr>
        <p:txBody>
          <a:bodyPr rtlCol="0" anchor="ctr"/>
          <a:lstStyle/>
          <a:p>
            <a:pPr algn="ctr"/>
            <a:endParaRPr lang="en-US" sz="1350">
              <a:solidFill>
                <a:schemeClr val="bg1"/>
              </a:solidFill>
            </a:endParaRPr>
          </a:p>
        </p:txBody>
      </p:sp>
      <p:sp>
        <p:nvSpPr>
          <p:cNvPr id="42" name="Freeform 41"/>
          <p:cNvSpPr/>
          <p:nvPr/>
        </p:nvSpPr>
        <p:spPr bwMode="gray">
          <a:xfrm>
            <a:off x="4736684" y="3115559"/>
            <a:ext cx="202115" cy="1970077"/>
          </a:xfrm>
          <a:custGeom>
            <a:avLst/>
            <a:gdLst>
              <a:gd name="connsiteX0" fmla="*/ 188535 w 269557"/>
              <a:gd name="connsiteY0" fmla="*/ 0 h 2627453"/>
              <a:gd name="connsiteX1" fmla="*/ 14914 w 269557"/>
              <a:gd name="connsiteY1" fmla="*/ 983848 h 2627453"/>
              <a:gd name="connsiteX2" fmla="*/ 38064 w 269557"/>
              <a:gd name="connsiteY2" fmla="*/ 2233914 h 2627453"/>
              <a:gd name="connsiteX3" fmla="*/ 269557 w 269557"/>
              <a:gd name="connsiteY3" fmla="*/ 2627453 h 2627453"/>
            </a:gdLst>
            <a:ahLst/>
            <a:cxnLst>
              <a:cxn ang="0">
                <a:pos x="connsiteX0" y="connsiteY0"/>
              </a:cxn>
              <a:cxn ang="0">
                <a:pos x="connsiteX1" y="connsiteY1"/>
              </a:cxn>
              <a:cxn ang="0">
                <a:pos x="connsiteX2" y="connsiteY2"/>
              </a:cxn>
              <a:cxn ang="0">
                <a:pos x="connsiteX3" y="connsiteY3"/>
              </a:cxn>
            </a:cxnLst>
            <a:rect l="l" t="t" r="r" b="b"/>
            <a:pathLst>
              <a:path w="269557" h="2627453">
                <a:moveTo>
                  <a:pt x="188535" y="0"/>
                </a:moveTo>
                <a:cubicBezTo>
                  <a:pt x="114263" y="305764"/>
                  <a:pt x="39992" y="611529"/>
                  <a:pt x="14914" y="983848"/>
                </a:cubicBezTo>
                <a:cubicBezTo>
                  <a:pt x="-10164" y="1356167"/>
                  <a:pt x="-4377" y="1959980"/>
                  <a:pt x="38064" y="2233914"/>
                </a:cubicBezTo>
                <a:cubicBezTo>
                  <a:pt x="80505" y="2507848"/>
                  <a:pt x="175031" y="2567650"/>
                  <a:pt x="269557" y="2627453"/>
                </a:cubicBezTo>
              </a:path>
            </a:pathLst>
          </a:custGeom>
          <a:noFill/>
          <a:ln w="28575" algn="ctr">
            <a:solidFill>
              <a:schemeClr val="tx1"/>
            </a:solidFill>
            <a:miter lim="800000"/>
            <a:headEnd type="none" w="med" len="med"/>
            <a:tailEnd type="triangle" w="med" len="med"/>
          </a:ln>
        </p:spPr>
        <p:txBody>
          <a:bodyPr rtlCol="0" anchor="ctr"/>
          <a:lstStyle/>
          <a:p>
            <a:pPr algn="ctr"/>
            <a:endParaRPr lang="en-US" sz="1350">
              <a:solidFill>
                <a:schemeClr val="bg1"/>
              </a:solidFill>
            </a:endParaRPr>
          </a:p>
        </p:txBody>
      </p:sp>
      <p:sp>
        <p:nvSpPr>
          <p:cNvPr id="43" name="Freeform 42"/>
          <p:cNvSpPr/>
          <p:nvPr/>
        </p:nvSpPr>
        <p:spPr bwMode="gray">
          <a:xfrm>
            <a:off x="2279426" y="3123622"/>
            <a:ext cx="102779" cy="284845"/>
          </a:xfrm>
          <a:custGeom>
            <a:avLst/>
            <a:gdLst>
              <a:gd name="connsiteX0" fmla="*/ 188535 w 269557"/>
              <a:gd name="connsiteY0" fmla="*/ 0 h 2627453"/>
              <a:gd name="connsiteX1" fmla="*/ 14914 w 269557"/>
              <a:gd name="connsiteY1" fmla="*/ 983848 h 2627453"/>
              <a:gd name="connsiteX2" fmla="*/ 38064 w 269557"/>
              <a:gd name="connsiteY2" fmla="*/ 2233914 h 2627453"/>
              <a:gd name="connsiteX3" fmla="*/ 269557 w 269557"/>
              <a:gd name="connsiteY3" fmla="*/ 2627453 h 2627453"/>
            </a:gdLst>
            <a:ahLst/>
            <a:cxnLst>
              <a:cxn ang="0">
                <a:pos x="connsiteX0" y="connsiteY0"/>
              </a:cxn>
              <a:cxn ang="0">
                <a:pos x="connsiteX1" y="connsiteY1"/>
              </a:cxn>
              <a:cxn ang="0">
                <a:pos x="connsiteX2" y="connsiteY2"/>
              </a:cxn>
              <a:cxn ang="0">
                <a:pos x="connsiteX3" y="connsiteY3"/>
              </a:cxn>
            </a:cxnLst>
            <a:rect l="l" t="t" r="r" b="b"/>
            <a:pathLst>
              <a:path w="269557" h="2627453">
                <a:moveTo>
                  <a:pt x="188535" y="0"/>
                </a:moveTo>
                <a:cubicBezTo>
                  <a:pt x="114263" y="305764"/>
                  <a:pt x="39992" y="611529"/>
                  <a:pt x="14914" y="983848"/>
                </a:cubicBezTo>
                <a:cubicBezTo>
                  <a:pt x="-10164" y="1356167"/>
                  <a:pt x="-4377" y="1959980"/>
                  <a:pt x="38064" y="2233914"/>
                </a:cubicBezTo>
                <a:cubicBezTo>
                  <a:pt x="80505" y="2507848"/>
                  <a:pt x="175031" y="2567650"/>
                  <a:pt x="269557" y="2627453"/>
                </a:cubicBezTo>
              </a:path>
            </a:pathLst>
          </a:custGeom>
          <a:noFill/>
          <a:ln w="28575" algn="ctr">
            <a:solidFill>
              <a:schemeClr val="tx1"/>
            </a:solidFill>
            <a:miter lim="800000"/>
            <a:headEnd type="none" w="med" len="med"/>
            <a:tailEnd type="triangle" w="med" len="med"/>
          </a:ln>
        </p:spPr>
        <p:txBody>
          <a:bodyPr rtlCol="0" anchor="ctr"/>
          <a:lstStyle/>
          <a:p>
            <a:pPr algn="ctr"/>
            <a:endParaRPr lang="en-US" sz="1350">
              <a:solidFill>
                <a:schemeClr val="bg1"/>
              </a:solidFill>
            </a:endParaRPr>
          </a:p>
        </p:txBody>
      </p:sp>
      <p:sp>
        <p:nvSpPr>
          <p:cNvPr id="44" name="Freeform 43"/>
          <p:cNvSpPr/>
          <p:nvPr/>
        </p:nvSpPr>
        <p:spPr bwMode="gray">
          <a:xfrm>
            <a:off x="2503509" y="3124237"/>
            <a:ext cx="80374" cy="275024"/>
          </a:xfrm>
          <a:custGeom>
            <a:avLst/>
            <a:gdLst>
              <a:gd name="connsiteX0" fmla="*/ 104173 w 312535"/>
              <a:gd name="connsiteY0" fmla="*/ 2604304 h 2604304"/>
              <a:gd name="connsiteX1" fmla="*/ 312517 w 312535"/>
              <a:gd name="connsiteY1" fmla="*/ 1551008 h 2604304"/>
              <a:gd name="connsiteX2" fmla="*/ 115747 w 312535"/>
              <a:gd name="connsiteY2" fmla="*/ 347241 h 2604304"/>
              <a:gd name="connsiteX3" fmla="*/ 0 w 312535"/>
              <a:gd name="connsiteY3" fmla="*/ 0 h 2604304"/>
            </a:gdLst>
            <a:ahLst/>
            <a:cxnLst>
              <a:cxn ang="0">
                <a:pos x="connsiteX0" y="connsiteY0"/>
              </a:cxn>
              <a:cxn ang="0">
                <a:pos x="connsiteX1" y="connsiteY1"/>
              </a:cxn>
              <a:cxn ang="0">
                <a:pos x="connsiteX2" y="connsiteY2"/>
              </a:cxn>
              <a:cxn ang="0">
                <a:pos x="connsiteX3" y="connsiteY3"/>
              </a:cxn>
            </a:cxnLst>
            <a:rect l="l" t="t" r="r" b="b"/>
            <a:pathLst>
              <a:path w="312535" h="2604304">
                <a:moveTo>
                  <a:pt x="104173" y="2604304"/>
                </a:moveTo>
                <a:cubicBezTo>
                  <a:pt x="207380" y="2265744"/>
                  <a:pt x="310588" y="1927185"/>
                  <a:pt x="312517" y="1551008"/>
                </a:cubicBezTo>
                <a:cubicBezTo>
                  <a:pt x="314446" y="1174831"/>
                  <a:pt x="167833" y="605742"/>
                  <a:pt x="115747" y="347241"/>
                </a:cubicBezTo>
                <a:cubicBezTo>
                  <a:pt x="63661" y="88740"/>
                  <a:pt x="31830" y="44370"/>
                  <a:pt x="0" y="0"/>
                </a:cubicBezTo>
              </a:path>
            </a:pathLst>
          </a:custGeom>
          <a:noFill/>
          <a:ln w="28575" algn="ctr">
            <a:solidFill>
              <a:schemeClr val="tx1"/>
            </a:solidFill>
            <a:miter lim="800000"/>
            <a:headEnd type="none" w="med" len="med"/>
            <a:tailEnd type="triangle" w="med" len="med"/>
          </a:ln>
        </p:spPr>
        <p:txBody>
          <a:bodyPr rtlCol="0" anchor="ctr"/>
          <a:lstStyle/>
          <a:p>
            <a:pPr algn="ctr"/>
            <a:endParaRPr lang="en-US" sz="1350">
              <a:solidFill>
                <a:schemeClr val="bg1"/>
              </a:solidFill>
            </a:endParaRPr>
          </a:p>
        </p:txBody>
      </p:sp>
      <p:sp>
        <p:nvSpPr>
          <p:cNvPr id="45" name="Freeform 44"/>
          <p:cNvSpPr/>
          <p:nvPr/>
        </p:nvSpPr>
        <p:spPr bwMode="gray">
          <a:xfrm>
            <a:off x="3530494" y="3115559"/>
            <a:ext cx="102779" cy="284845"/>
          </a:xfrm>
          <a:custGeom>
            <a:avLst/>
            <a:gdLst>
              <a:gd name="connsiteX0" fmla="*/ 188535 w 269557"/>
              <a:gd name="connsiteY0" fmla="*/ 0 h 2627453"/>
              <a:gd name="connsiteX1" fmla="*/ 14914 w 269557"/>
              <a:gd name="connsiteY1" fmla="*/ 983848 h 2627453"/>
              <a:gd name="connsiteX2" fmla="*/ 38064 w 269557"/>
              <a:gd name="connsiteY2" fmla="*/ 2233914 h 2627453"/>
              <a:gd name="connsiteX3" fmla="*/ 269557 w 269557"/>
              <a:gd name="connsiteY3" fmla="*/ 2627453 h 2627453"/>
            </a:gdLst>
            <a:ahLst/>
            <a:cxnLst>
              <a:cxn ang="0">
                <a:pos x="connsiteX0" y="connsiteY0"/>
              </a:cxn>
              <a:cxn ang="0">
                <a:pos x="connsiteX1" y="connsiteY1"/>
              </a:cxn>
              <a:cxn ang="0">
                <a:pos x="connsiteX2" y="connsiteY2"/>
              </a:cxn>
              <a:cxn ang="0">
                <a:pos x="connsiteX3" y="connsiteY3"/>
              </a:cxn>
            </a:cxnLst>
            <a:rect l="l" t="t" r="r" b="b"/>
            <a:pathLst>
              <a:path w="269557" h="2627453">
                <a:moveTo>
                  <a:pt x="188535" y="0"/>
                </a:moveTo>
                <a:cubicBezTo>
                  <a:pt x="114263" y="305764"/>
                  <a:pt x="39992" y="611529"/>
                  <a:pt x="14914" y="983848"/>
                </a:cubicBezTo>
                <a:cubicBezTo>
                  <a:pt x="-10164" y="1356167"/>
                  <a:pt x="-4377" y="1959980"/>
                  <a:pt x="38064" y="2233914"/>
                </a:cubicBezTo>
                <a:cubicBezTo>
                  <a:pt x="80505" y="2507848"/>
                  <a:pt x="175031" y="2567650"/>
                  <a:pt x="269557" y="2627453"/>
                </a:cubicBezTo>
              </a:path>
            </a:pathLst>
          </a:custGeom>
          <a:noFill/>
          <a:ln w="28575" algn="ctr">
            <a:solidFill>
              <a:schemeClr val="tx1"/>
            </a:solidFill>
            <a:miter lim="800000"/>
            <a:headEnd type="none" w="med" len="med"/>
            <a:tailEnd type="triangle" w="med" len="med"/>
          </a:ln>
        </p:spPr>
        <p:txBody>
          <a:bodyPr rtlCol="0" anchor="ctr"/>
          <a:lstStyle/>
          <a:p>
            <a:pPr algn="ctr"/>
            <a:endParaRPr lang="en-US" sz="1350">
              <a:solidFill>
                <a:schemeClr val="bg1"/>
              </a:solidFill>
            </a:endParaRPr>
          </a:p>
        </p:txBody>
      </p:sp>
      <p:sp>
        <p:nvSpPr>
          <p:cNvPr id="46" name="Freeform 45"/>
          <p:cNvSpPr/>
          <p:nvPr/>
        </p:nvSpPr>
        <p:spPr bwMode="gray">
          <a:xfrm>
            <a:off x="3754577" y="3116175"/>
            <a:ext cx="80374" cy="275024"/>
          </a:xfrm>
          <a:custGeom>
            <a:avLst/>
            <a:gdLst>
              <a:gd name="connsiteX0" fmla="*/ 104173 w 312535"/>
              <a:gd name="connsiteY0" fmla="*/ 2604304 h 2604304"/>
              <a:gd name="connsiteX1" fmla="*/ 312517 w 312535"/>
              <a:gd name="connsiteY1" fmla="*/ 1551008 h 2604304"/>
              <a:gd name="connsiteX2" fmla="*/ 115747 w 312535"/>
              <a:gd name="connsiteY2" fmla="*/ 347241 h 2604304"/>
              <a:gd name="connsiteX3" fmla="*/ 0 w 312535"/>
              <a:gd name="connsiteY3" fmla="*/ 0 h 2604304"/>
            </a:gdLst>
            <a:ahLst/>
            <a:cxnLst>
              <a:cxn ang="0">
                <a:pos x="connsiteX0" y="connsiteY0"/>
              </a:cxn>
              <a:cxn ang="0">
                <a:pos x="connsiteX1" y="connsiteY1"/>
              </a:cxn>
              <a:cxn ang="0">
                <a:pos x="connsiteX2" y="connsiteY2"/>
              </a:cxn>
              <a:cxn ang="0">
                <a:pos x="connsiteX3" y="connsiteY3"/>
              </a:cxn>
            </a:cxnLst>
            <a:rect l="l" t="t" r="r" b="b"/>
            <a:pathLst>
              <a:path w="312535" h="2604304">
                <a:moveTo>
                  <a:pt x="104173" y="2604304"/>
                </a:moveTo>
                <a:cubicBezTo>
                  <a:pt x="207380" y="2265744"/>
                  <a:pt x="310588" y="1927185"/>
                  <a:pt x="312517" y="1551008"/>
                </a:cubicBezTo>
                <a:cubicBezTo>
                  <a:pt x="314446" y="1174831"/>
                  <a:pt x="167833" y="605742"/>
                  <a:pt x="115747" y="347241"/>
                </a:cubicBezTo>
                <a:cubicBezTo>
                  <a:pt x="63661" y="88740"/>
                  <a:pt x="31830" y="44370"/>
                  <a:pt x="0" y="0"/>
                </a:cubicBezTo>
              </a:path>
            </a:pathLst>
          </a:custGeom>
          <a:noFill/>
          <a:ln w="28575" algn="ctr">
            <a:solidFill>
              <a:schemeClr val="tx1"/>
            </a:solidFill>
            <a:miter lim="800000"/>
            <a:headEnd type="none" w="med" len="med"/>
            <a:tailEnd type="triangle" w="med" len="med"/>
          </a:ln>
        </p:spPr>
        <p:txBody>
          <a:bodyPr rtlCol="0" anchor="ctr"/>
          <a:lstStyle/>
          <a:p>
            <a:pPr algn="ctr"/>
            <a:endParaRPr lang="en-US" sz="1350">
              <a:solidFill>
                <a:schemeClr val="bg1"/>
              </a:solidFill>
            </a:endParaRPr>
          </a:p>
        </p:txBody>
      </p:sp>
      <p:cxnSp>
        <p:nvCxnSpPr>
          <p:cNvPr id="48" name="Straight Arrow Connector 47"/>
          <p:cNvCxnSpPr>
            <a:stCxn id="14" idx="1"/>
            <a:endCxn id="8" idx="3"/>
          </p:cNvCxnSpPr>
          <p:nvPr/>
        </p:nvCxnSpPr>
        <p:spPr>
          <a:xfrm flipH="1" flipV="1">
            <a:off x="4999251" y="2919369"/>
            <a:ext cx="410277" cy="21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5789314" y="4910902"/>
            <a:ext cx="8679" cy="2067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544365" y="4097034"/>
            <a:ext cx="0" cy="4113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Oval 56"/>
          <p:cNvSpPr/>
          <p:nvPr/>
        </p:nvSpPr>
        <p:spPr bwMode="gray">
          <a:xfrm>
            <a:off x="6492291" y="4217759"/>
            <a:ext cx="112823" cy="112823"/>
          </a:xfrm>
          <a:prstGeom prst="ellipse">
            <a:avLst/>
          </a:prstGeom>
          <a:solidFill>
            <a:schemeClr val="tx1"/>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solidFill>
                <a:schemeClr val="bg1"/>
              </a:solidFill>
              <a:ea typeface="Arial Unicode MS" pitchFamily="34" charset="-128"/>
              <a:cs typeface="Arial Unicode MS" pitchFamily="34" charset="-128"/>
            </a:endParaRPr>
          </a:p>
        </p:txBody>
      </p:sp>
      <p:cxnSp>
        <p:nvCxnSpPr>
          <p:cNvPr id="58" name="Straight Connector 57"/>
          <p:cNvCxnSpPr/>
          <p:nvPr/>
        </p:nvCxnSpPr>
        <p:spPr>
          <a:xfrm>
            <a:off x="4418073" y="2130678"/>
            <a:ext cx="0" cy="2742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p:cNvSpPr/>
          <p:nvPr/>
        </p:nvSpPr>
        <p:spPr bwMode="gray">
          <a:xfrm>
            <a:off x="4365999" y="2216684"/>
            <a:ext cx="112823" cy="112823"/>
          </a:xfrm>
          <a:prstGeom prst="ellipse">
            <a:avLst/>
          </a:prstGeom>
          <a:solidFill>
            <a:schemeClr val="tx1"/>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solidFill>
                <a:schemeClr val="bg1"/>
              </a:solidFill>
              <a:ea typeface="Arial Unicode MS" pitchFamily="34" charset="-128"/>
              <a:cs typeface="Arial Unicode MS" pitchFamily="34" charset="-128"/>
            </a:endParaRPr>
          </a:p>
        </p:txBody>
      </p:sp>
      <p:sp>
        <p:nvSpPr>
          <p:cNvPr id="62" name="Freeform 61"/>
          <p:cNvSpPr/>
          <p:nvPr/>
        </p:nvSpPr>
        <p:spPr bwMode="gray">
          <a:xfrm>
            <a:off x="7089409" y="5354678"/>
            <a:ext cx="1043117" cy="122680"/>
          </a:xfrm>
          <a:custGeom>
            <a:avLst/>
            <a:gdLst>
              <a:gd name="connsiteX0" fmla="*/ 2106592 w 2106592"/>
              <a:gd name="connsiteY0" fmla="*/ 960699 h 960699"/>
              <a:gd name="connsiteX1" fmla="*/ 1539433 w 2106592"/>
              <a:gd name="connsiteY1" fmla="*/ 451413 h 960699"/>
              <a:gd name="connsiteX2" fmla="*/ 833377 w 2106592"/>
              <a:gd name="connsiteY2" fmla="*/ 138896 h 960699"/>
              <a:gd name="connsiteX3" fmla="*/ 0 w 2106592"/>
              <a:gd name="connsiteY3" fmla="*/ 0 h 960699"/>
            </a:gdLst>
            <a:ahLst/>
            <a:cxnLst>
              <a:cxn ang="0">
                <a:pos x="connsiteX0" y="connsiteY0"/>
              </a:cxn>
              <a:cxn ang="0">
                <a:pos x="connsiteX1" y="connsiteY1"/>
              </a:cxn>
              <a:cxn ang="0">
                <a:pos x="connsiteX2" y="connsiteY2"/>
              </a:cxn>
              <a:cxn ang="0">
                <a:pos x="connsiteX3" y="connsiteY3"/>
              </a:cxn>
            </a:cxnLst>
            <a:rect l="l" t="t" r="r" b="b"/>
            <a:pathLst>
              <a:path w="2106592" h="960699">
                <a:moveTo>
                  <a:pt x="2106592" y="960699"/>
                </a:moveTo>
                <a:cubicBezTo>
                  <a:pt x="1929113" y="774539"/>
                  <a:pt x="1751635" y="588380"/>
                  <a:pt x="1539433" y="451413"/>
                </a:cubicBezTo>
                <a:cubicBezTo>
                  <a:pt x="1327230" y="314446"/>
                  <a:pt x="1089949" y="214131"/>
                  <a:pt x="833377" y="138896"/>
                </a:cubicBezTo>
                <a:cubicBezTo>
                  <a:pt x="576805" y="63660"/>
                  <a:pt x="288402" y="31830"/>
                  <a:pt x="0" y="0"/>
                </a:cubicBezTo>
              </a:path>
            </a:pathLst>
          </a:custGeom>
          <a:noFill/>
          <a:ln w="38100" algn="ctr">
            <a:solidFill>
              <a:srgbClr val="C00000"/>
            </a:solidFill>
            <a:miter lim="800000"/>
            <a:headEnd type="none" w="med" len="med"/>
            <a:tailEnd type="triangle" w="med" len="med"/>
          </a:ln>
        </p:spPr>
        <p:txBody>
          <a:bodyPr rtlCol="0" anchor="ctr"/>
          <a:lstStyle/>
          <a:p>
            <a:pPr algn="ctr"/>
            <a:endParaRPr lang="en-US" sz="1350">
              <a:solidFill>
                <a:schemeClr val="bg1"/>
              </a:solidFill>
            </a:endParaRPr>
          </a:p>
        </p:txBody>
      </p:sp>
      <p:sp>
        <p:nvSpPr>
          <p:cNvPr id="63" name="Freeform 62"/>
          <p:cNvSpPr/>
          <p:nvPr/>
        </p:nvSpPr>
        <p:spPr bwMode="gray">
          <a:xfrm>
            <a:off x="7100017" y="4626828"/>
            <a:ext cx="346726" cy="616191"/>
          </a:xfrm>
          <a:custGeom>
            <a:avLst/>
            <a:gdLst>
              <a:gd name="connsiteX0" fmla="*/ 0 w 462422"/>
              <a:gd name="connsiteY0" fmla="*/ 821802 h 821802"/>
              <a:gd name="connsiteX1" fmla="*/ 416689 w 462422"/>
              <a:gd name="connsiteY1" fmla="*/ 590309 h 821802"/>
              <a:gd name="connsiteX2" fmla="*/ 428263 w 462422"/>
              <a:gd name="connsiteY2" fmla="*/ 277792 h 821802"/>
              <a:gd name="connsiteX3" fmla="*/ 208344 w 462422"/>
              <a:gd name="connsiteY3" fmla="*/ 81022 h 821802"/>
              <a:gd name="connsiteX4" fmla="*/ 11575 w 462422"/>
              <a:gd name="connsiteY4" fmla="*/ 0 h 821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422" h="821802">
                <a:moveTo>
                  <a:pt x="0" y="821802"/>
                </a:moveTo>
                <a:cubicBezTo>
                  <a:pt x="172656" y="751389"/>
                  <a:pt x="345312" y="680977"/>
                  <a:pt x="416689" y="590309"/>
                </a:cubicBezTo>
                <a:cubicBezTo>
                  <a:pt x="488066" y="499641"/>
                  <a:pt x="462987" y="362673"/>
                  <a:pt x="428263" y="277792"/>
                </a:cubicBezTo>
                <a:cubicBezTo>
                  <a:pt x="393539" y="192911"/>
                  <a:pt x="277792" y="127321"/>
                  <a:pt x="208344" y="81022"/>
                </a:cubicBezTo>
                <a:cubicBezTo>
                  <a:pt x="138896" y="34723"/>
                  <a:pt x="75235" y="17361"/>
                  <a:pt x="11575" y="0"/>
                </a:cubicBezTo>
              </a:path>
            </a:pathLst>
          </a:custGeom>
          <a:noFill/>
          <a:ln w="38100" algn="ctr">
            <a:solidFill>
              <a:srgbClr val="C00000"/>
            </a:solidFill>
            <a:miter lim="800000"/>
            <a:headEnd type="none" w="med" len="med"/>
            <a:tailEnd type="triangle" w="med" len="med"/>
          </a:ln>
        </p:spPr>
        <p:txBody>
          <a:bodyPr rtlCol="0" anchor="ctr"/>
          <a:lstStyle/>
          <a:p>
            <a:pPr algn="ctr"/>
            <a:endParaRPr lang="en-US" sz="1350">
              <a:solidFill>
                <a:schemeClr val="bg1"/>
              </a:solidFill>
            </a:endParaRPr>
          </a:p>
        </p:txBody>
      </p:sp>
      <p:sp>
        <p:nvSpPr>
          <p:cNvPr id="64" name="Freeform 63"/>
          <p:cNvSpPr/>
          <p:nvPr/>
        </p:nvSpPr>
        <p:spPr bwMode="gray">
          <a:xfrm>
            <a:off x="2777786" y="3209302"/>
            <a:ext cx="3219817" cy="1303536"/>
          </a:xfrm>
          <a:custGeom>
            <a:avLst/>
            <a:gdLst>
              <a:gd name="connsiteX0" fmla="*/ 4294207 w 4294207"/>
              <a:gd name="connsiteY0" fmla="*/ 1738500 h 1738500"/>
              <a:gd name="connsiteX1" fmla="*/ 4097438 w 4294207"/>
              <a:gd name="connsiteY1" fmla="*/ 777801 h 1738500"/>
              <a:gd name="connsiteX2" fmla="*/ 3240911 w 4294207"/>
              <a:gd name="connsiteY2" fmla="*/ 256940 h 1738500"/>
              <a:gd name="connsiteX3" fmla="*/ 2083443 w 4294207"/>
              <a:gd name="connsiteY3" fmla="*/ 25447 h 1738500"/>
              <a:gd name="connsiteX4" fmla="*/ 740780 w 4294207"/>
              <a:gd name="connsiteY4" fmla="*/ 25447 h 1738500"/>
              <a:gd name="connsiteX5" fmla="*/ 0 w 4294207"/>
              <a:gd name="connsiteY5" fmla="*/ 199067 h 17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207" h="1738500">
                <a:moveTo>
                  <a:pt x="4294207" y="1738500"/>
                </a:moveTo>
                <a:cubicBezTo>
                  <a:pt x="4283597" y="1381614"/>
                  <a:pt x="4272987" y="1024728"/>
                  <a:pt x="4097438" y="777801"/>
                </a:cubicBezTo>
                <a:cubicBezTo>
                  <a:pt x="3921889" y="530874"/>
                  <a:pt x="3576577" y="382332"/>
                  <a:pt x="3240911" y="256940"/>
                </a:cubicBezTo>
                <a:cubicBezTo>
                  <a:pt x="2905245" y="131548"/>
                  <a:pt x="2500131" y="64029"/>
                  <a:pt x="2083443" y="25447"/>
                </a:cubicBezTo>
                <a:cubicBezTo>
                  <a:pt x="1666755" y="-13135"/>
                  <a:pt x="1088020" y="-3490"/>
                  <a:pt x="740780" y="25447"/>
                </a:cubicBezTo>
                <a:cubicBezTo>
                  <a:pt x="393540" y="54384"/>
                  <a:pt x="196770" y="126725"/>
                  <a:pt x="0" y="199067"/>
                </a:cubicBezTo>
              </a:path>
            </a:pathLst>
          </a:custGeom>
          <a:noFill/>
          <a:ln w="38100" algn="ctr">
            <a:solidFill>
              <a:srgbClr val="C00000"/>
            </a:solidFill>
            <a:miter lim="800000"/>
            <a:headEnd type="none" w="med" len="med"/>
            <a:tailEnd type="triangle" w="med" len="med"/>
          </a:ln>
        </p:spPr>
        <p:txBody>
          <a:bodyPr rtlCol="0" anchor="ctr"/>
          <a:lstStyle/>
          <a:p>
            <a:pPr algn="ctr"/>
            <a:endParaRPr lang="en-US" sz="1350">
              <a:solidFill>
                <a:schemeClr val="bg1"/>
              </a:solidFill>
            </a:endParaRPr>
          </a:p>
        </p:txBody>
      </p:sp>
      <p:sp>
        <p:nvSpPr>
          <p:cNvPr id="65" name="Freeform 64"/>
          <p:cNvSpPr/>
          <p:nvPr/>
        </p:nvSpPr>
        <p:spPr bwMode="gray">
          <a:xfrm>
            <a:off x="1708193" y="2108823"/>
            <a:ext cx="357936" cy="1284456"/>
          </a:xfrm>
          <a:custGeom>
            <a:avLst/>
            <a:gdLst>
              <a:gd name="connsiteX0" fmla="*/ 477372 w 477372"/>
              <a:gd name="connsiteY0" fmla="*/ 1713054 h 1713054"/>
              <a:gd name="connsiteX1" fmla="*/ 130131 w 477372"/>
              <a:gd name="connsiteY1" fmla="*/ 1099595 h 1713054"/>
              <a:gd name="connsiteX2" fmla="*/ 2810 w 477372"/>
              <a:gd name="connsiteY2" fmla="*/ 393540 h 1713054"/>
              <a:gd name="connsiteX3" fmla="*/ 234303 w 477372"/>
              <a:gd name="connsiteY3" fmla="*/ 0 h 1713054"/>
            </a:gdLst>
            <a:ahLst/>
            <a:cxnLst>
              <a:cxn ang="0">
                <a:pos x="connsiteX0" y="connsiteY0"/>
              </a:cxn>
              <a:cxn ang="0">
                <a:pos x="connsiteX1" y="connsiteY1"/>
              </a:cxn>
              <a:cxn ang="0">
                <a:pos x="connsiteX2" y="connsiteY2"/>
              </a:cxn>
              <a:cxn ang="0">
                <a:pos x="connsiteX3" y="connsiteY3"/>
              </a:cxn>
            </a:cxnLst>
            <a:rect l="l" t="t" r="r" b="b"/>
            <a:pathLst>
              <a:path w="477372" h="1713054">
                <a:moveTo>
                  <a:pt x="477372" y="1713054"/>
                </a:moveTo>
                <a:cubicBezTo>
                  <a:pt x="343298" y="1516284"/>
                  <a:pt x="209225" y="1319514"/>
                  <a:pt x="130131" y="1099595"/>
                </a:cubicBezTo>
                <a:cubicBezTo>
                  <a:pt x="51037" y="879676"/>
                  <a:pt x="-14552" y="576806"/>
                  <a:pt x="2810" y="393540"/>
                </a:cubicBezTo>
                <a:cubicBezTo>
                  <a:pt x="20172" y="210274"/>
                  <a:pt x="127237" y="105137"/>
                  <a:pt x="234303" y="0"/>
                </a:cubicBezTo>
              </a:path>
            </a:pathLst>
          </a:custGeom>
          <a:noFill/>
          <a:ln w="38100" algn="ctr">
            <a:solidFill>
              <a:srgbClr val="C00000"/>
            </a:solidFill>
            <a:miter lim="800000"/>
            <a:headEnd type="none" w="med" len="med"/>
            <a:tailEnd type="triangle" w="med" len="med"/>
          </a:ln>
        </p:spPr>
        <p:txBody>
          <a:bodyPr rtlCol="0" anchor="ctr"/>
          <a:lstStyle/>
          <a:p>
            <a:pPr algn="ctr"/>
            <a:endParaRPr lang="en-US" sz="1350">
              <a:solidFill>
                <a:schemeClr val="bg1"/>
              </a:solidFill>
            </a:endParaRPr>
          </a:p>
        </p:txBody>
      </p:sp>
      <p:sp>
        <p:nvSpPr>
          <p:cNvPr id="66" name="Freeform 65"/>
          <p:cNvSpPr/>
          <p:nvPr/>
        </p:nvSpPr>
        <p:spPr bwMode="gray">
          <a:xfrm>
            <a:off x="2708356" y="3714393"/>
            <a:ext cx="928627" cy="579990"/>
          </a:xfrm>
          <a:custGeom>
            <a:avLst/>
            <a:gdLst>
              <a:gd name="connsiteX0" fmla="*/ 0 w 1238492"/>
              <a:gd name="connsiteY0" fmla="*/ 0 h 773521"/>
              <a:gd name="connsiteX1" fmla="*/ 231494 w 1238492"/>
              <a:gd name="connsiteY1" fmla="*/ 648182 h 773521"/>
              <a:gd name="connsiteX2" fmla="*/ 821803 w 1238492"/>
              <a:gd name="connsiteY2" fmla="*/ 763929 h 773521"/>
              <a:gd name="connsiteX3" fmla="*/ 1169043 w 1238492"/>
              <a:gd name="connsiteY3" fmla="*/ 509286 h 773521"/>
              <a:gd name="connsiteX4" fmla="*/ 1238492 w 1238492"/>
              <a:gd name="connsiteY4" fmla="*/ 185195 h 773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92" h="773521">
                <a:moveTo>
                  <a:pt x="0" y="0"/>
                </a:moveTo>
                <a:cubicBezTo>
                  <a:pt x="47263" y="260430"/>
                  <a:pt x="94527" y="520861"/>
                  <a:pt x="231494" y="648182"/>
                </a:cubicBezTo>
                <a:cubicBezTo>
                  <a:pt x="368461" y="775503"/>
                  <a:pt x="665545" y="787078"/>
                  <a:pt x="821803" y="763929"/>
                </a:cubicBezTo>
                <a:cubicBezTo>
                  <a:pt x="978061" y="740780"/>
                  <a:pt x="1099595" y="605742"/>
                  <a:pt x="1169043" y="509286"/>
                </a:cubicBezTo>
                <a:cubicBezTo>
                  <a:pt x="1238491" y="412830"/>
                  <a:pt x="1238491" y="299012"/>
                  <a:pt x="1238492" y="185195"/>
                </a:cubicBezTo>
              </a:path>
            </a:pathLst>
          </a:custGeom>
          <a:noFill/>
          <a:ln w="57150" algn="ctr">
            <a:solidFill>
              <a:srgbClr val="FFC000"/>
            </a:solidFill>
            <a:miter lim="800000"/>
            <a:headEnd type="none" w="med" len="med"/>
            <a:tailEnd type="triangle" w="med" len="med"/>
          </a:ln>
        </p:spPr>
        <p:txBody>
          <a:bodyPr rtlCol="0" anchor="ctr"/>
          <a:lstStyle/>
          <a:p>
            <a:pPr algn="ctr"/>
            <a:endParaRPr lang="en-US" sz="1350">
              <a:solidFill>
                <a:schemeClr val="bg1"/>
              </a:solidFill>
            </a:endParaRPr>
          </a:p>
        </p:txBody>
      </p:sp>
      <p:sp>
        <p:nvSpPr>
          <p:cNvPr id="67" name="Rectangle 66"/>
          <p:cNvSpPr/>
          <p:nvPr/>
        </p:nvSpPr>
        <p:spPr>
          <a:xfrm>
            <a:off x="7546235" y="5436662"/>
            <a:ext cx="1597766" cy="300082"/>
          </a:xfrm>
          <a:prstGeom prst="rect">
            <a:avLst/>
          </a:prstGeom>
        </p:spPr>
        <p:txBody>
          <a:bodyPr wrap="square">
            <a:spAutoFit/>
          </a:bodyPr>
          <a:lstStyle/>
          <a:p>
            <a:pPr algn="ctr" defTabSz="685617" fontAlgn="base">
              <a:spcAft>
                <a:spcPct val="0"/>
              </a:spcAft>
              <a:buClr>
                <a:srgbClr val="F0AB00"/>
              </a:buClr>
              <a:buSzPct val="80000"/>
            </a:pPr>
            <a:r>
              <a:rPr lang="zh-CN" altLang="en-US" sz="1350" kern="0" dirty="0">
                <a:solidFill>
                  <a:schemeClr val="bg1"/>
                </a:solidFill>
                <a:latin typeface="微软雅黑" panose="020B0503020204020204" pitchFamily="34" charset="-122"/>
                <a:ea typeface="微软雅黑" panose="020B0503020204020204" pitchFamily="34" charset="-122"/>
                <a:cs typeface="Arial Unicode MS" pitchFamily="34" charset="-128"/>
              </a:rPr>
              <a:t>数据源</a:t>
            </a:r>
            <a:endParaRPr lang="en-US" altLang="zh-CN" sz="1350"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68" name="Rectangle 67"/>
          <p:cNvSpPr/>
          <p:nvPr/>
        </p:nvSpPr>
        <p:spPr>
          <a:xfrm>
            <a:off x="4434890" y="2120516"/>
            <a:ext cx="260008" cy="230832"/>
          </a:xfrm>
          <a:prstGeom prst="rect">
            <a:avLst/>
          </a:prstGeom>
        </p:spPr>
        <p:txBody>
          <a:bodyPr wrap="none">
            <a:spAutoFit/>
          </a:bodyPr>
          <a:lstStyle/>
          <a:p>
            <a:pPr algn="ctr" defTabSz="685617" fontAlgn="base">
              <a:spcBef>
                <a:spcPct val="50000"/>
              </a:spcBef>
              <a:spcAft>
                <a:spcPct val="0"/>
              </a:spcAft>
              <a:buClr>
                <a:srgbClr val="F0AB00"/>
              </a:buClr>
              <a:buSzPct val="80000"/>
            </a:pPr>
            <a:r>
              <a:rPr lang="en-US" altLang="zh-CN" sz="900" kern="0" dirty="0">
                <a:solidFill>
                  <a:schemeClr val="bg1"/>
                </a:solidFill>
                <a:latin typeface="微软雅黑" panose="020B0503020204020204" pitchFamily="34" charset="-122"/>
                <a:ea typeface="微软雅黑" panose="020B0503020204020204" pitchFamily="34" charset="-122"/>
                <a:cs typeface="Arial Unicode MS" pitchFamily="34" charset="-128"/>
              </a:rPr>
              <a:t>R</a:t>
            </a:r>
            <a:endParaRPr lang="en-US" sz="900"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69" name="Rectangle 68"/>
          <p:cNvSpPr/>
          <p:nvPr/>
        </p:nvSpPr>
        <p:spPr>
          <a:xfrm>
            <a:off x="6571024" y="4153780"/>
            <a:ext cx="260008" cy="230832"/>
          </a:xfrm>
          <a:prstGeom prst="rect">
            <a:avLst/>
          </a:prstGeom>
        </p:spPr>
        <p:txBody>
          <a:bodyPr wrap="none">
            <a:spAutoFit/>
          </a:bodyPr>
          <a:lstStyle/>
          <a:p>
            <a:pPr algn="ctr" defTabSz="685617" fontAlgn="base">
              <a:spcBef>
                <a:spcPct val="50000"/>
              </a:spcBef>
              <a:spcAft>
                <a:spcPct val="0"/>
              </a:spcAft>
              <a:buClr>
                <a:srgbClr val="F0AB00"/>
              </a:buClr>
              <a:buSzPct val="80000"/>
            </a:pPr>
            <a:r>
              <a:rPr lang="en-US" altLang="zh-CN" sz="900" kern="0" dirty="0">
                <a:solidFill>
                  <a:schemeClr val="bg1"/>
                </a:solidFill>
                <a:latin typeface="微软雅黑" panose="020B0503020204020204" pitchFamily="34" charset="-122"/>
                <a:ea typeface="微软雅黑" panose="020B0503020204020204" pitchFamily="34" charset="-122"/>
                <a:cs typeface="Arial Unicode MS" pitchFamily="34" charset="-128"/>
              </a:rPr>
              <a:t>R</a:t>
            </a:r>
            <a:endParaRPr lang="en-US" sz="900"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Tree>
    <p:extLst>
      <p:ext uri="{BB962C8B-B14F-4D97-AF65-F5344CB8AC3E}">
        <p14:creationId xmlns:p14="http://schemas.microsoft.com/office/powerpoint/2010/main" val="55097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1000"/>
                                        <p:tgtEl>
                                          <p:spTgt spid="16"/>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up)">
                                      <p:cBhvr>
                                        <p:cTn id="11" dur="1000"/>
                                        <p:tgtEl>
                                          <p:spTgt spid="40"/>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wipe(left)">
                                      <p:cBhvr>
                                        <p:cTn id="15" dur="1000"/>
                                        <p:tgtEl>
                                          <p:spTgt spid="66"/>
                                        </p:tgtEl>
                                      </p:cBhvr>
                                    </p:animEffect>
                                  </p:childTnLst>
                                </p:cTn>
                              </p:par>
                            </p:childTnLst>
                          </p:cTn>
                        </p:par>
                        <p:par>
                          <p:cTn id="16" fill="hold">
                            <p:stCondLst>
                              <p:cond delay="3000"/>
                            </p:stCondLst>
                            <p:childTnLst>
                              <p:par>
                                <p:cTn id="17" presetID="22" presetClass="entr" presetSubtype="2" fill="hold" grpId="0"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wipe(right)">
                                      <p:cBhvr>
                                        <p:cTn id="19" dur="1000"/>
                                        <p:tgtEl>
                                          <p:spTgt spid="62"/>
                                        </p:tgtEl>
                                      </p:cBhvr>
                                    </p:animEffect>
                                  </p:childTnLst>
                                </p:cTn>
                              </p:par>
                            </p:childTnLst>
                          </p:cTn>
                        </p:par>
                        <p:par>
                          <p:cTn id="20" fill="hold">
                            <p:stCondLst>
                              <p:cond delay="4000"/>
                            </p:stCondLst>
                            <p:childTnLst>
                              <p:par>
                                <p:cTn id="21" presetID="22" presetClass="entr" presetSubtype="4" fill="hold" grpId="0"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down)">
                                      <p:cBhvr>
                                        <p:cTn id="23" dur="1000"/>
                                        <p:tgtEl>
                                          <p:spTgt spid="63"/>
                                        </p:tgtEl>
                                      </p:cBhvr>
                                    </p:animEffect>
                                  </p:childTnLst>
                                </p:cTn>
                              </p:par>
                            </p:childTnLst>
                          </p:cTn>
                        </p:par>
                        <p:par>
                          <p:cTn id="24" fill="hold">
                            <p:stCondLst>
                              <p:cond delay="5000"/>
                            </p:stCondLst>
                            <p:childTnLst>
                              <p:par>
                                <p:cTn id="25" presetID="22" presetClass="entr" presetSubtype="4" fill="hold" grpId="0"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down)">
                                      <p:cBhvr>
                                        <p:cTn id="27" dur="1000"/>
                                        <p:tgtEl>
                                          <p:spTgt spid="64"/>
                                        </p:tgtEl>
                                      </p:cBhvr>
                                    </p:animEffect>
                                  </p:childTnLst>
                                </p:cTn>
                              </p:par>
                            </p:childTnLst>
                          </p:cTn>
                        </p:par>
                        <p:par>
                          <p:cTn id="28" fill="hold">
                            <p:stCondLst>
                              <p:cond delay="6000"/>
                            </p:stCondLst>
                            <p:childTnLst>
                              <p:par>
                                <p:cTn id="29" presetID="22" presetClass="entr" presetSubtype="4" fill="hold" grpId="0" nodeType="after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down)">
                                      <p:cBhvr>
                                        <p:cTn id="3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62" grpId="0" animBg="1"/>
      <p:bldP spid="63" grpId="0" animBg="1"/>
      <p:bldP spid="64" grpId="0" animBg="1"/>
      <p:bldP spid="65" grpId="0" animBg="1"/>
      <p:bldP spid="6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gray">
          <a:xfrm>
            <a:off x="256850" y="4829170"/>
            <a:ext cx="8638915" cy="870798"/>
          </a:xfrm>
          <a:prstGeom prst="rect">
            <a:avLst/>
          </a:prstGeom>
          <a:solidFill>
            <a:schemeClr val="bg1">
              <a:lumMod val="9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52" name="Rectangle 51"/>
          <p:cNvSpPr/>
          <p:nvPr/>
        </p:nvSpPr>
        <p:spPr bwMode="gray">
          <a:xfrm>
            <a:off x="4602453" y="3647204"/>
            <a:ext cx="4113770" cy="358278"/>
          </a:xfrm>
          <a:prstGeom prst="rect">
            <a:avLst/>
          </a:prstGeom>
          <a:solidFill>
            <a:schemeClr val="bg1">
              <a:lumMod val="85000"/>
            </a:schemeClr>
          </a:solidFill>
          <a:ln w="6350" algn="ctr">
            <a:solidFill>
              <a:schemeClr val="bg2"/>
            </a:solidFill>
            <a:miter lim="800000"/>
            <a:headEnd/>
            <a:tailEnd/>
          </a:ln>
          <a:effectLst/>
        </p:spPr>
        <p:txBody>
          <a:bodyPr lIns="47229" tIns="37784" rIns="47229" bIns="37784" rtlCol="0" anchor="ctr"/>
          <a:lstStyle/>
          <a:p>
            <a:pPr algn="r" defTabSz="479864">
              <a:spcBef>
                <a:spcPct val="50000"/>
              </a:spcBef>
              <a:spcAft>
                <a:spcPct val="0"/>
              </a:spcAft>
            </a:pPr>
            <a:r>
              <a:rPr lang="en-US" altLang="zh-CN" sz="787" b="1" kern="0" dirty="0">
                <a:solidFill>
                  <a:srgbClr val="000000">
                    <a:lumMod val="75000"/>
                    <a:lumOff val="25000"/>
                  </a:srgbClr>
                </a:solidFill>
                <a:latin typeface="微软雅黑" panose="020B0503020204020204" pitchFamily="34" charset="-122"/>
                <a:ea typeface="微软雅黑" panose="020B0503020204020204" pitchFamily="34" charset="-122"/>
                <a:cs typeface="Arial Unicode MS"/>
              </a:rPr>
              <a:t>YARN</a:t>
            </a:r>
            <a:endParaRPr lang="en-GB" sz="787" b="1"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51" name="Rectangle 50"/>
          <p:cNvSpPr/>
          <p:nvPr/>
        </p:nvSpPr>
        <p:spPr bwMode="gray">
          <a:xfrm>
            <a:off x="4606233" y="4154701"/>
            <a:ext cx="4113770" cy="358278"/>
          </a:xfrm>
          <a:prstGeom prst="rect">
            <a:avLst/>
          </a:prstGeom>
          <a:solidFill>
            <a:schemeClr val="bg1">
              <a:lumMod val="85000"/>
            </a:schemeClr>
          </a:solidFill>
          <a:ln w="6350" algn="ctr">
            <a:noFill/>
            <a:miter lim="800000"/>
            <a:headEnd/>
            <a:tailEnd/>
          </a:ln>
          <a:effectLst/>
        </p:spPr>
        <p:txBody>
          <a:bodyPr lIns="47229" tIns="37784" rIns="47229" bIns="37784" rtlCol="0" anchor="ctr"/>
          <a:lstStyle/>
          <a:p>
            <a:pPr algn="r" defTabSz="479864">
              <a:spcBef>
                <a:spcPct val="50000"/>
              </a:spcBef>
              <a:spcAft>
                <a:spcPct val="0"/>
              </a:spcAft>
            </a:pPr>
            <a:r>
              <a:rPr lang="en-US" altLang="zh-CN" sz="787" b="1" kern="0" dirty="0">
                <a:solidFill>
                  <a:srgbClr val="000000">
                    <a:lumMod val="75000"/>
                    <a:lumOff val="25000"/>
                  </a:srgbClr>
                </a:solidFill>
                <a:latin typeface="微软雅黑" panose="020B0503020204020204" pitchFamily="34" charset="-122"/>
                <a:ea typeface="微软雅黑" panose="020B0503020204020204" pitchFamily="34" charset="-122"/>
                <a:cs typeface="Arial Unicode MS"/>
              </a:rPr>
              <a:t>HDFS</a:t>
            </a:r>
            <a:endParaRPr lang="en-GB" sz="787" b="1"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2" name="Title 1"/>
          <p:cNvSpPr>
            <a:spLocks noGrp="1"/>
          </p:cNvSpPr>
          <p:nvPr>
            <p:ph type="title"/>
          </p:nvPr>
        </p:nvSpPr>
        <p:spPr>
          <a:xfrm>
            <a:off x="359999" y="504000"/>
            <a:ext cx="8424000" cy="738664"/>
          </a:xfrm>
        </p:spPr>
        <p:txBody>
          <a:bodyPr/>
          <a:lstStyle/>
          <a:p>
            <a:pPr defTabSz="816227"/>
            <a:r>
              <a:rPr lang="en-US" altLang="zh-CN" sz="2800" dirty="0">
                <a:solidFill>
                  <a:srgbClr val="666666"/>
                </a:solidFill>
                <a:latin typeface="微软雅黑" panose="020B0503020204020204" pitchFamily="34" charset="-122"/>
                <a:ea typeface="微软雅黑" panose="020B0503020204020204" pitchFamily="34" charset="-122"/>
              </a:rPr>
              <a:t>SAP HANA </a:t>
            </a:r>
            <a:r>
              <a:rPr lang="en-US" altLang="zh-CN" sz="2800" dirty="0" err="1">
                <a:solidFill>
                  <a:srgbClr val="666666"/>
                </a:solidFill>
                <a:latin typeface="微软雅黑" panose="020B0503020204020204" pitchFamily="34" charset="-122"/>
                <a:ea typeface="微软雅黑" panose="020B0503020204020204" pitchFamily="34" charset="-122"/>
              </a:rPr>
              <a:t>Vora</a:t>
            </a:r>
            <a:br>
              <a:rPr lang="zh-CN" altLang="en-US" dirty="0">
                <a:solidFill>
                  <a:srgbClr val="666666"/>
                </a:solidFill>
                <a:latin typeface="微软雅黑" panose="020B0503020204020204" pitchFamily="34" charset="-122"/>
                <a:ea typeface="微软雅黑" panose="020B0503020204020204" pitchFamily="34" charset="-122"/>
              </a:rPr>
            </a:br>
            <a:r>
              <a:rPr lang="zh-CN" altLang="en-US" sz="2000" b="0" dirty="0">
                <a:solidFill>
                  <a:schemeClr val="tx1"/>
                </a:solidFill>
                <a:latin typeface="微软雅黑" panose="020B0503020204020204" pitchFamily="34" charset="-122"/>
                <a:ea typeface="微软雅黑" panose="020B0503020204020204" pitchFamily="34" charset="-122"/>
              </a:rPr>
              <a:t>利用业务数据和大数据，实现业务一致性</a:t>
            </a:r>
            <a:endParaRPr lang="zh-CN" altLang="en-US" sz="1600" b="0" dirty="0">
              <a:solidFill>
                <a:schemeClr val="tx1"/>
              </a:solidFill>
              <a:latin typeface="微软雅黑" panose="020B0503020204020204" pitchFamily="34" charset="-122"/>
              <a:ea typeface="微软雅黑" panose="020B0503020204020204" pitchFamily="34" charset="-122"/>
            </a:endParaRPr>
          </a:p>
        </p:txBody>
      </p:sp>
      <p:grpSp>
        <p:nvGrpSpPr>
          <p:cNvPr id="3" name="Group 2"/>
          <p:cNvGrpSpPr/>
          <p:nvPr/>
        </p:nvGrpSpPr>
        <p:grpSpPr>
          <a:xfrm>
            <a:off x="541030" y="2777319"/>
            <a:ext cx="2854987" cy="534749"/>
            <a:chOff x="1168236" y="2640480"/>
            <a:chExt cx="3485926" cy="650304"/>
          </a:xfrm>
        </p:grpSpPr>
        <p:grpSp>
          <p:nvGrpSpPr>
            <p:cNvPr id="297" name="Group 296"/>
            <p:cNvGrpSpPr/>
            <p:nvPr/>
          </p:nvGrpSpPr>
          <p:grpSpPr>
            <a:xfrm>
              <a:off x="1908353" y="2640480"/>
              <a:ext cx="966720" cy="539306"/>
              <a:chOff x="9767642" y="1189654"/>
              <a:chExt cx="1442747" cy="717815"/>
            </a:xfrm>
          </p:grpSpPr>
          <p:pic>
            <p:nvPicPr>
              <p:cNvPr id="298"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67642" y="1189654"/>
                <a:ext cx="1442747" cy="321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9" name="Picture 5"/>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893295" y="1506919"/>
                <a:ext cx="554965" cy="40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0"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637977" y="1517540"/>
                <a:ext cx="530612" cy="388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01" name="Picture 2" descr="http://scn.sap.com/community/image/2588/1.png?a=393437"/>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168236" y="2700565"/>
              <a:ext cx="640879" cy="48065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SAP_BW.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66436" y="2715770"/>
              <a:ext cx="553212" cy="435193"/>
            </a:xfrm>
            <a:prstGeom prst="rect">
              <a:avLst/>
            </a:prstGeom>
          </p:spPr>
        </p:pic>
        <p:pic>
          <p:nvPicPr>
            <p:cNvPr id="13" name="Picture 12" descr="App_Icon.emf"/>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21225" y="2696845"/>
              <a:ext cx="337471" cy="340510"/>
            </a:xfrm>
            <a:prstGeom prst="rect">
              <a:avLst/>
            </a:prstGeom>
          </p:spPr>
        </p:pic>
        <p:sp>
          <p:nvSpPr>
            <p:cNvPr id="14" name="TextBox 13"/>
            <p:cNvSpPr txBox="1"/>
            <p:nvPr/>
          </p:nvSpPr>
          <p:spPr>
            <a:xfrm>
              <a:off x="3942946" y="3150428"/>
              <a:ext cx="711216" cy="140356"/>
            </a:xfrm>
            <a:prstGeom prst="rect">
              <a:avLst/>
            </a:prstGeom>
            <a:noFill/>
          </p:spPr>
          <p:txBody>
            <a:bodyPr wrap="square" lIns="0" tIns="0" rIns="0" bIns="0" rtlCol="0">
              <a:spAutoFit/>
            </a:bodyPr>
            <a:lstStyle/>
            <a:p>
              <a:pPr algn="ctr" defTabSz="816227">
                <a:spcBef>
                  <a:spcPts val="450"/>
                </a:spcBef>
                <a:spcAft>
                  <a:spcPct val="0"/>
                </a:spcAft>
              </a:pPr>
              <a:r>
                <a:rPr lang="zh-CN" altLang="en-US" sz="750" kern="0" dirty="0">
                  <a:latin typeface="微软雅黑" panose="020B0503020204020204" pitchFamily="34" charset="-122"/>
                  <a:ea typeface="微软雅黑" panose="020B0503020204020204" pitchFamily="34" charset="-122"/>
                  <a:cs typeface="Arial Unicode MS"/>
                </a:rPr>
                <a:t>其他应用</a:t>
              </a:r>
            </a:p>
          </p:txBody>
        </p:sp>
      </p:grpSp>
      <p:grpSp>
        <p:nvGrpSpPr>
          <p:cNvPr id="309" name="Group 308"/>
          <p:cNvGrpSpPr/>
          <p:nvPr/>
        </p:nvGrpSpPr>
        <p:grpSpPr>
          <a:xfrm>
            <a:off x="5102421" y="3971450"/>
            <a:ext cx="617979" cy="451397"/>
            <a:chOff x="7600037" y="3502781"/>
            <a:chExt cx="1281178" cy="935825"/>
          </a:xfrm>
        </p:grpSpPr>
        <p:grpSp>
          <p:nvGrpSpPr>
            <p:cNvPr id="312" name="Group 311"/>
            <p:cNvGrpSpPr/>
            <p:nvPr/>
          </p:nvGrpSpPr>
          <p:grpSpPr>
            <a:xfrm>
              <a:off x="8161138" y="3502781"/>
              <a:ext cx="473292" cy="445385"/>
              <a:chOff x="-1865086" y="3146075"/>
              <a:chExt cx="795303" cy="650379"/>
            </a:xfrm>
          </p:grpSpPr>
          <p:sp>
            <p:nvSpPr>
              <p:cNvPr id="314" name="Arc 313"/>
              <p:cNvSpPr/>
              <p:nvPr/>
            </p:nvSpPr>
            <p:spPr>
              <a:xfrm>
                <a:off x="-1710586" y="3155652"/>
                <a:ext cx="640803" cy="640802"/>
              </a:xfrm>
              <a:prstGeom prst="arc">
                <a:avLst>
                  <a:gd name="adj1" fmla="val 16200000"/>
                  <a:gd name="adj2" fmla="val 4434781"/>
                </a:avLst>
              </a:prstGeom>
              <a:ln w="6350">
                <a:solidFill>
                  <a:srgbClr val="4FB81C"/>
                </a:solidFill>
                <a:prstDash val="dash"/>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350">
                  <a:latin typeface="微软雅黑" panose="020B0503020204020204" pitchFamily="34" charset="-122"/>
                  <a:ea typeface="微软雅黑" panose="020B0503020204020204" pitchFamily="34" charset="-122"/>
                </a:endParaRPr>
              </a:p>
            </p:txBody>
          </p:sp>
          <p:sp>
            <p:nvSpPr>
              <p:cNvPr id="315" name="Arc 314"/>
              <p:cNvSpPr/>
              <p:nvPr/>
            </p:nvSpPr>
            <p:spPr>
              <a:xfrm rot="10800000">
                <a:off x="-1865086" y="3146075"/>
                <a:ext cx="640803" cy="640803"/>
              </a:xfrm>
              <a:prstGeom prst="arc">
                <a:avLst>
                  <a:gd name="adj1" fmla="val 16200000"/>
                  <a:gd name="adj2" fmla="val 4434781"/>
                </a:avLst>
              </a:prstGeom>
              <a:ln w="6350">
                <a:solidFill>
                  <a:srgbClr val="4FB81C"/>
                </a:solidFill>
                <a:prstDash val="dash"/>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350">
                  <a:latin typeface="微软雅黑" panose="020B0503020204020204" pitchFamily="34" charset="-122"/>
                  <a:ea typeface="微软雅黑" panose="020B0503020204020204" pitchFamily="34" charset="-122"/>
                </a:endParaRPr>
              </a:p>
            </p:txBody>
          </p:sp>
        </p:grpSp>
        <p:sp>
          <p:nvSpPr>
            <p:cNvPr id="313" name="Rectangle 312"/>
            <p:cNvSpPr/>
            <p:nvPr/>
          </p:nvSpPr>
          <p:spPr bwMode="gray">
            <a:xfrm>
              <a:off x="7600037" y="4047099"/>
              <a:ext cx="1281178" cy="391507"/>
            </a:xfrm>
            <a:prstGeom prst="rect">
              <a:avLst/>
            </a:prstGeom>
            <a:solidFill>
              <a:schemeClr val="accent2">
                <a:alpha val="80000"/>
              </a:schemeClr>
            </a:solidFill>
            <a:ln w="6350" algn="ctr">
              <a:noFill/>
              <a:miter lim="800000"/>
              <a:headEnd/>
              <a:tailEnd/>
            </a:ln>
          </p:spPr>
          <p:txBody>
            <a:bodyPr lIns="67482" tIns="53986" rIns="67482" bIns="53986" rtlCol="0" anchor="ctr"/>
            <a:lstStyle/>
            <a:p>
              <a:pPr algn="ctr" defTabSz="685617">
                <a:spcBef>
                  <a:spcPct val="50000"/>
                </a:spcBef>
                <a:spcAft>
                  <a:spcPct val="0"/>
                </a:spcAft>
              </a:pPr>
              <a:r>
                <a:rPr lang="zh-CN" altLang="en-US" sz="750" kern="0" dirty="0">
                  <a:solidFill>
                    <a:srgbClr val="FFFFFF"/>
                  </a:solidFill>
                  <a:latin typeface="微软雅黑" panose="020B0503020204020204" pitchFamily="34" charset="-122"/>
                  <a:ea typeface="微软雅黑" panose="020B0503020204020204" pitchFamily="34" charset="-122"/>
                  <a:cs typeface="Arial Unicode MS"/>
                </a:rPr>
                <a:t>文件</a:t>
              </a:r>
            </a:p>
          </p:txBody>
        </p:sp>
      </p:grpSp>
      <p:grpSp>
        <p:nvGrpSpPr>
          <p:cNvPr id="316" name="Group 315"/>
          <p:cNvGrpSpPr/>
          <p:nvPr/>
        </p:nvGrpSpPr>
        <p:grpSpPr>
          <a:xfrm>
            <a:off x="6280324" y="3971450"/>
            <a:ext cx="634853" cy="451397"/>
            <a:chOff x="7600038" y="3502781"/>
            <a:chExt cx="1316161" cy="935825"/>
          </a:xfrm>
        </p:grpSpPr>
        <p:grpSp>
          <p:nvGrpSpPr>
            <p:cNvPr id="319" name="Group 318"/>
            <p:cNvGrpSpPr/>
            <p:nvPr/>
          </p:nvGrpSpPr>
          <p:grpSpPr>
            <a:xfrm>
              <a:off x="8161138" y="3502781"/>
              <a:ext cx="473292" cy="445385"/>
              <a:chOff x="-1865086" y="3146075"/>
              <a:chExt cx="795303" cy="650379"/>
            </a:xfrm>
          </p:grpSpPr>
          <p:sp>
            <p:nvSpPr>
              <p:cNvPr id="321" name="Arc 320"/>
              <p:cNvSpPr/>
              <p:nvPr/>
            </p:nvSpPr>
            <p:spPr>
              <a:xfrm>
                <a:off x="-1710586" y="3155652"/>
                <a:ext cx="640803" cy="640802"/>
              </a:xfrm>
              <a:prstGeom prst="arc">
                <a:avLst>
                  <a:gd name="adj1" fmla="val 16200000"/>
                  <a:gd name="adj2" fmla="val 4434781"/>
                </a:avLst>
              </a:prstGeom>
              <a:ln w="6350">
                <a:solidFill>
                  <a:srgbClr val="4FB81C"/>
                </a:solidFill>
                <a:prstDash val="dash"/>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350">
                  <a:latin typeface="微软雅黑" panose="020B0503020204020204" pitchFamily="34" charset="-122"/>
                  <a:ea typeface="微软雅黑" panose="020B0503020204020204" pitchFamily="34" charset="-122"/>
                </a:endParaRPr>
              </a:p>
            </p:txBody>
          </p:sp>
          <p:sp>
            <p:nvSpPr>
              <p:cNvPr id="322" name="Arc 321"/>
              <p:cNvSpPr/>
              <p:nvPr/>
            </p:nvSpPr>
            <p:spPr>
              <a:xfrm rot="10800000">
                <a:off x="-1865086" y="3146075"/>
                <a:ext cx="640803" cy="640803"/>
              </a:xfrm>
              <a:prstGeom prst="arc">
                <a:avLst>
                  <a:gd name="adj1" fmla="val 16200000"/>
                  <a:gd name="adj2" fmla="val 4434781"/>
                </a:avLst>
              </a:prstGeom>
              <a:ln w="6350">
                <a:solidFill>
                  <a:srgbClr val="4FB81C"/>
                </a:solidFill>
                <a:prstDash val="dash"/>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350">
                  <a:latin typeface="微软雅黑" panose="020B0503020204020204" pitchFamily="34" charset="-122"/>
                  <a:ea typeface="微软雅黑" panose="020B0503020204020204" pitchFamily="34" charset="-122"/>
                </a:endParaRPr>
              </a:p>
            </p:txBody>
          </p:sp>
        </p:grpSp>
        <p:sp>
          <p:nvSpPr>
            <p:cNvPr id="320" name="Rectangle 319"/>
            <p:cNvSpPr/>
            <p:nvPr/>
          </p:nvSpPr>
          <p:spPr bwMode="gray">
            <a:xfrm>
              <a:off x="7600038" y="4047099"/>
              <a:ext cx="1316161" cy="391507"/>
            </a:xfrm>
            <a:prstGeom prst="rect">
              <a:avLst/>
            </a:prstGeom>
            <a:solidFill>
              <a:schemeClr val="accent2">
                <a:alpha val="80000"/>
              </a:schemeClr>
            </a:solidFill>
            <a:ln w="6350" algn="ctr">
              <a:noFill/>
              <a:miter lim="800000"/>
              <a:headEnd/>
              <a:tailEnd/>
            </a:ln>
          </p:spPr>
          <p:txBody>
            <a:bodyPr lIns="67482" tIns="53986" rIns="67482" bIns="53986" rtlCol="0" anchor="ctr"/>
            <a:lstStyle/>
            <a:p>
              <a:pPr algn="ctr" defTabSz="685617">
                <a:spcBef>
                  <a:spcPct val="50000"/>
                </a:spcBef>
                <a:spcAft>
                  <a:spcPct val="0"/>
                </a:spcAft>
              </a:pPr>
              <a:r>
                <a:rPr lang="zh-CN" altLang="en-US" sz="750" kern="0" dirty="0">
                  <a:solidFill>
                    <a:srgbClr val="FFFFFF"/>
                  </a:solidFill>
                  <a:latin typeface="微软雅黑" panose="020B0503020204020204" pitchFamily="34" charset="-122"/>
                  <a:ea typeface="微软雅黑" panose="020B0503020204020204" pitchFamily="34" charset="-122"/>
                  <a:cs typeface="Arial Unicode MS"/>
                </a:rPr>
                <a:t>文件</a:t>
              </a:r>
            </a:p>
          </p:txBody>
        </p:sp>
      </p:grpSp>
      <p:grpSp>
        <p:nvGrpSpPr>
          <p:cNvPr id="323" name="Group 322"/>
          <p:cNvGrpSpPr/>
          <p:nvPr/>
        </p:nvGrpSpPr>
        <p:grpSpPr>
          <a:xfrm>
            <a:off x="7444144" y="3971450"/>
            <a:ext cx="634282" cy="451397"/>
            <a:chOff x="7600038" y="3502781"/>
            <a:chExt cx="1314977" cy="935825"/>
          </a:xfrm>
        </p:grpSpPr>
        <p:grpSp>
          <p:nvGrpSpPr>
            <p:cNvPr id="326" name="Group 325"/>
            <p:cNvGrpSpPr/>
            <p:nvPr/>
          </p:nvGrpSpPr>
          <p:grpSpPr>
            <a:xfrm>
              <a:off x="8161138" y="3502781"/>
              <a:ext cx="473292" cy="445385"/>
              <a:chOff x="-1865086" y="3146075"/>
              <a:chExt cx="795303" cy="650379"/>
            </a:xfrm>
          </p:grpSpPr>
          <p:sp>
            <p:nvSpPr>
              <p:cNvPr id="328" name="Arc 327"/>
              <p:cNvSpPr/>
              <p:nvPr/>
            </p:nvSpPr>
            <p:spPr>
              <a:xfrm>
                <a:off x="-1710586" y="3155652"/>
                <a:ext cx="640803" cy="640802"/>
              </a:xfrm>
              <a:prstGeom prst="arc">
                <a:avLst>
                  <a:gd name="adj1" fmla="val 16200000"/>
                  <a:gd name="adj2" fmla="val 4434781"/>
                </a:avLst>
              </a:prstGeom>
              <a:ln w="6350">
                <a:solidFill>
                  <a:srgbClr val="4FB81C"/>
                </a:solidFill>
                <a:prstDash val="dash"/>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350">
                  <a:latin typeface="微软雅黑" panose="020B0503020204020204" pitchFamily="34" charset="-122"/>
                  <a:ea typeface="微软雅黑" panose="020B0503020204020204" pitchFamily="34" charset="-122"/>
                </a:endParaRPr>
              </a:p>
            </p:txBody>
          </p:sp>
          <p:sp>
            <p:nvSpPr>
              <p:cNvPr id="329" name="Arc 328"/>
              <p:cNvSpPr/>
              <p:nvPr/>
            </p:nvSpPr>
            <p:spPr>
              <a:xfrm rot="10800000">
                <a:off x="-1865086" y="3146075"/>
                <a:ext cx="640803" cy="640803"/>
              </a:xfrm>
              <a:prstGeom prst="arc">
                <a:avLst>
                  <a:gd name="adj1" fmla="val 16200000"/>
                  <a:gd name="adj2" fmla="val 4434781"/>
                </a:avLst>
              </a:prstGeom>
              <a:ln w="6350">
                <a:solidFill>
                  <a:srgbClr val="4FB81C"/>
                </a:solidFill>
                <a:prstDash val="dash"/>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350">
                  <a:latin typeface="微软雅黑" panose="020B0503020204020204" pitchFamily="34" charset="-122"/>
                  <a:ea typeface="微软雅黑" panose="020B0503020204020204" pitchFamily="34" charset="-122"/>
                </a:endParaRPr>
              </a:p>
            </p:txBody>
          </p:sp>
        </p:grpSp>
        <p:sp>
          <p:nvSpPr>
            <p:cNvPr id="327" name="Rectangle 326"/>
            <p:cNvSpPr/>
            <p:nvPr/>
          </p:nvSpPr>
          <p:spPr bwMode="gray">
            <a:xfrm>
              <a:off x="7600038" y="4047099"/>
              <a:ext cx="1314977" cy="391507"/>
            </a:xfrm>
            <a:prstGeom prst="rect">
              <a:avLst/>
            </a:prstGeom>
            <a:solidFill>
              <a:schemeClr val="accent2">
                <a:alpha val="80000"/>
              </a:schemeClr>
            </a:solidFill>
            <a:ln w="6350" algn="ctr">
              <a:noFill/>
              <a:miter lim="800000"/>
              <a:headEnd/>
              <a:tailEnd/>
            </a:ln>
          </p:spPr>
          <p:txBody>
            <a:bodyPr lIns="67482" tIns="53986" rIns="67482" bIns="53986" rtlCol="0" anchor="ctr"/>
            <a:lstStyle/>
            <a:p>
              <a:pPr algn="ctr" defTabSz="685617">
                <a:spcBef>
                  <a:spcPct val="50000"/>
                </a:spcBef>
                <a:spcAft>
                  <a:spcPct val="0"/>
                </a:spcAft>
              </a:pPr>
              <a:r>
                <a:rPr lang="zh-CN" altLang="en-US" sz="750" kern="0">
                  <a:solidFill>
                    <a:srgbClr val="FFFFFF"/>
                  </a:solidFill>
                  <a:latin typeface="微软雅黑" panose="020B0503020204020204" pitchFamily="34" charset="-122"/>
                  <a:ea typeface="微软雅黑" panose="020B0503020204020204" pitchFamily="34" charset="-122"/>
                  <a:cs typeface="Arial Unicode MS"/>
                </a:rPr>
                <a:t>文件</a:t>
              </a:r>
            </a:p>
          </p:txBody>
        </p:sp>
      </p:grpSp>
      <p:sp>
        <p:nvSpPr>
          <p:cNvPr id="7" name="Left-Right Arrow 6"/>
          <p:cNvSpPr/>
          <p:nvPr/>
        </p:nvSpPr>
        <p:spPr bwMode="gray">
          <a:xfrm>
            <a:off x="3595894" y="3770428"/>
            <a:ext cx="4692202" cy="131560"/>
          </a:xfrm>
          <a:prstGeom prst="leftRightArrow">
            <a:avLst/>
          </a:prstGeom>
          <a:solidFill>
            <a:schemeClr val="accent4"/>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59" name="Text Placeholder 3"/>
          <p:cNvSpPr txBox="1">
            <a:spLocks/>
          </p:cNvSpPr>
          <p:nvPr/>
        </p:nvSpPr>
        <p:spPr bwMode="gray">
          <a:xfrm>
            <a:off x="442120" y="4989798"/>
            <a:ext cx="2473901" cy="622175"/>
          </a:xfrm>
          <a:prstGeom prst="rect">
            <a:avLst/>
          </a:prstGeom>
        </p:spPr>
        <p:txBody>
          <a:bodyPr vert="horz" lIns="0" tIns="0" rIns="0" bIns="0" rtlCol="0">
            <a:noAutofit/>
          </a:bodyPr>
          <a:lstStyle>
            <a:lvl1pPr marL="0" indent="0" algn="l" defTabSz="1088592" rtl="0" eaLnBrk="1" latinLnBrk="0" hangingPunct="1">
              <a:spcBef>
                <a:spcPts val="2399"/>
              </a:spcBef>
              <a:buClr>
                <a:schemeClr val="accent1"/>
              </a:buClr>
              <a:buSzPct val="80000"/>
              <a:buFontTx/>
              <a:buNone/>
              <a:defRPr sz="2000" b="1" kern="1200">
                <a:solidFill>
                  <a:schemeClr val="tx1"/>
                </a:solidFill>
                <a:latin typeface="+mn-lt"/>
                <a:ea typeface="+mn-ea"/>
                <a:cs typeface="+mn-cs"/>
              </a:defRPr>
            </a:lvl1pPr>
            <a:lvl2pPr marL="0" indent="0" algn="l" defTabSz="1088592"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79970" indent="-179970" algn="l" defTabSz="1088592"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59939" indent="-179970" algn="l" defTabSz="1088592"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39909" indent="-179970" algn="l" defTabSz="1088592" rtl="0" eaLnBrk="1" latinLnBrk="0" hangingPunct="1">
              <a:spcBef>
                <a:spcPts val="250"/>
              </a:spcBef>
              <a:buClr>
                <a:schemeClr val="accent2"/>
              </a:buClr>
              <a:buSzPct val="100000"/>
              <a:buFont typeface="Courier New" pitchFamily="49" charset="0"/>
              <a:buChar char="o"/>
              <a:defRPr sz="1500" kern="1200">
                <a:solidFill>
                  <a:schemeClr val="tx1"/>
                </a:solidFill>
                <a:latin typeface="+mn-lt"/>
                <a:ea typeface="+mn-ea"/>
                <a:cs typeface="+mn-cs"/>
              </a:defRPr>
            </a:lvl5pPr>
            <a:lvl6pPr marL="2993627"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923"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220"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515"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defTabSz="816227">
              <a:spcBef>
                <a:spcPts val="0"/>
              </a:spcBef>
            </a:pPr>
            <a:r>
              <a:rPr lang="en-US" altLang="zh-CN" sz="1100" dirty="0">
                <a:solidFill>
                  <a:srgbClr val="666666"/>
                </a:solidFill>
                <a:latin typeface="微软雅黑" panose="020B0503020204020204" pitchFamily="34" charset="-122"/>
                <a:ea typeface="微软雅黑" panose="020B0503020204020204" pitchFamily="34" charset="-122"/>
              </a:rPr>
              <a:t>SAP HANA - Apache Spark</a:t>
            </a:r>
            <a:r>
              <a:rPr lang="zh-CN" altLang="en-US" sz="1100" dirty="0">
                <a:solidFill>
                  <a:srgbClr val="666666"/>
                </a:solidFill>
                <a:latin typeface="微软雅黑" panose="020B0503020204020204" pitchFamily="34" charset="-122"/>
                <a:ea typeface="微软雅黑" panose="020B0503020204020204" pitchFamily="34" charset="-122"/>
              </a:rPr>
              <a:t>之间并行访问提升</a:t>
            </a:r>
            <a:r>
              <a:rPr lang="zh-CN" altLang="en-US" sz="1100" b="0" dirty="0">
                <a:solidFill>
                  <a:srgbClr val="666666"/>
                </a:solidFill>
                <a:latin typeface="微软雅黑" panose="020B0503020204020204" pitchFamily="34" charset="-122"/>
                <a:ea typeface="微软雅黑" panose="020B0503020204020204" pitchFamily="34" charset="-122"/>
              </a:rPr>
              <a:t>分布式系统连接的性能</a:t>
            </a:r>
          </a:p>
        </p:txBody>
      </p:sp>
      <p:sp>
        <p:nvSpPr>
          <p:cNvPr id="80" name="Text Placeholder 3"/>
          <p:cNvSpPr txBox="1">
            <a:spLocks/>
          </p:cNvSpPr>
          <p:nvPr/>
        </p:nvSpPr>
        <p:spPr bwMode="gray">
          <a:xfrm>
            <a:off x="3356526" y="4989798"/>
            <a:ext cx="2473901" cy="622175"/>
          </a:xfrm>
          <a:prstGeom prst="rect">
            <a:avLst/>
          </a:prstGeom>
        </p:spPr>
        <p:txBody>
          <a:bodyPr vert="horz" lIns="0" tIns="0" rIns="0" bIns="0" rtlCol="0">
            <a:noAutofit/>
          </a:bodyPr>
          <a:lstStyle>
            <a:lvl1pPr marL="0" indent="0" algn="l" defTabSz="1088592" rtl="0" eaLnBrk="1" latinLnBrk="0" hangingPunct="1">
              <a:spcBef>
                <a:spcPts val="2399"/>
              </a:spcBef>
              <a:buClr>
                <a:schemeClr val="accent1"/>
              </a:buClr>
              <a:buSzPct val="80000"/>
              <a:buFontTx/>
              <a:buNone/>
              <a:defRPr sz="2000" b="1" kern="1200">
                <a:solidFill>
                  <a:schemeClr val="tx1"/>
                </a:solidFill>
                <a:latin typeface="+mn-lt"/>
                <a:ea typeface="+mn-ea"/>
                <a:cs typeface="+mn-cs"/>
              </a:defRPr>
            </a:lvl1pPr>
            <a:lvl2pPr marL="0" indent="0" algn="l" defTabSz="1088592"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79970" indent="-179970" algn="l" defTabSz="1088592"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59939" indent="-179970" algn="l" defTabSz="1088592"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39909" indent="-179970" algn="l" defTabSz="1088592" rtl="0" eaLnBrk="1" latinLnBrk="0" hangingPunct="1">
              <a:spcBef>
                <a:spcPts val="250"/>
              </a:spcBef>
              <a:buClr>
                <a:schemeClr val="accent2"/>
              </a:buClr>
              <a:buSzPct val="100000"/>
              <a:buFont typeface="Courier New" pitchFamily="49" charset="0"/>
              <a:buChar char="o"/>
              <a:defRPr sz="1500" kern="1200">
                <a:solidFill>
                  <a:schemeClr val="tx1"/>
                </a:solidFill>
                <a:latin typeface="+mn-lt"/>
                <a:ea typeface="+mn-ea"/>
                <a:cs typeface="+mn-cs"/>
              </a:defRPr>
            </a:lvl5pPr>
            <a:lvl6pPr marL="2993627"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923"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220"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515"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defTabSz="816227">
              <a:spcBef>
                <a:spcPts val="0"/>
              </a:spcBef>
            </a:pPr>
            <a:r>
              <a:rPr lang="zh-CN" altLang="en-US" sz="1100" dirty="0">
                <a:solidFill>
                  <a:srgbClr val="666666"/>
                </a:solidFill>
                <a:latin typeface="微软雅黑" panose="020B0503020204020204" pitchFamily="34" charset="-122"/>
                <a:ea typeface="微软雅黑" panose="020B0503020204020204" pitchFamily="34" charset="-122"/>
              </a:rPr>
              <a:t>编译查询</a:t>
            </a:r>
            <a:r>
              <a:rPr lang="zh-CN" altLang="en-US" sz="1100" b="0" dirty="0">
                <a:solidFill>
                  <a:srgbClr val="666666"/>
                </a:solidFill>
                <a:latin typeface="微软雅黑" panose="020B0503020204020204" pitchFamily="34" charset="-122"/>
                <a:ea typeface="微软雅黑" panose="020B0503020204020204" pitchFamily="34" charset="-122"/>
              </a:rPr>
              <a:t>可以提高</a:t>
            </a:r>
            <a:r>
              <a:rPr lang="zh-CN" altLang="zh-CN" sz="1100" b="0" dirty="0">
                <a:solidFill>
                  <a:srgbClr val="666666"/>
                </a:solidFill>
                <a:latin typeface="微软雅黑" panose="020B0503020204020204" pitchFamily="34" charset="-122"/>
                <a:ea typeface="微软雅黑" panose="020B0503020204020204" pitchFamily="34" charset="-122"/>
              </a:rPr>
              <a:t>应用和数据分</a:t>
            </a:r>
            <a:r>
              <a:rPr lang="zh-CN" altLang="en-US" sz="1100" b="0" dirty="0">
                <a:solidFill>
                  <a:srgbClr val="666666"/>
                </a:solidFill>
                <a:latin typeface="微软雅黑" panose="020B0503020204020204" pitchFamily="34" charset="-122"/>
                <a:ea typeface="微软雅黑" panose="020B0503020204020204" pitchFamily="34" charset="-122"/>
              </a:rPr>
              <a:t>析</a:t>
            </a:r>
            <a:br>
              <a:rPr lang="en-US" altLang="zh-CN" sz="1100" b="0" dirty="0">
                <a:solidFill>
                  <a:srgbClr val="666666"/>
                </a:solidFill>
                <a:latin typeface="微软雅黑" panose="020B0503020204020204" pitchFamily="34" charset="-122"/>
                <a:ea typeface="微软雅黑" panose="020B0503020204020204" pitchFamily="34" charset="-122"/>
              </a:rPr>
            </a:br>
            <a:r>
              <a:rPr lang="zh-CN" altLang="en-US" sz="1100" b="0" dirty="0">
                <a:solidFill>
                  <a:srgbClr val="666666"/>
                </a:solidFill>
                <a:latin typeface="微软雅黑" panose="020B0503020204020204" pitchFamily="34" charset="-122"/>
                <a:ea typeface="微软雅黑" panose="020B0503020204020204" pitchFamily="34" charset="-122"/>
              </a:rPr>
              <a:t>在各节点的运行效率</a:t>
            </a:r>
          </a:p>
        </p:txBody>
      </p:sp>
      <p:sp>
        <p:nvSpPr>
          <p:cNvPr id="81" name="Text Placeholder 3"/>
          <p:cNvSpPr txBox="1">
            <a:spLocks/>
          </p:cNvSpPr>
          <p:nvPr/>
        </p:nvSpPr>
        <p:spPr bwMode="gray">
          <a:xfrm>
            <a:off x="6249157" y="4989798"/>
            <a:ext cx="2473901" cy="622175"/>
          </a:xfrm>
          <a:prstGeom prst="rect">
            <a:avLst/>
          </a:prstGeom>
        </p:spPr>
        <p:txBody>
          <a:bodyPr vert="horz" lIns="0" tIns="0" rIns="0" bIns="0" rtlCol="0">
            <a:noAutofit/>
          </a:bodyPr>
          <a:lstStyle>
            <a:lvl1pPr marL="0" indent="0" algn="l" defTabSz="1088592" rtl="0" eaLnBrk="1" latinLnBrk="0" hangingPunct="1">
              <a:spcBef>
                <a:spcPts val="2399"/>
              </a:spcBef>
              <a:buClr>
                <a:schemeClr val="accent1"/>
              </a:buClr>
              <a:buSzPct val="80000"/>
              <a:buFontTx/>
              <a:buNone/>
              <a:defRPr sz="2000" b="1" kern="1200">
                <a:solidFill>
                  <a:schemeClr val="tx1"/>
                </a:solidFill>
                <a:latin typeface="+mn-lt"/>
                <a:ea typeface="+mn-ea"/>
                <a:cs typeface="+mn-cs"/>
              </a:defRPr>
            </a:lvl1pPr>
            <a:lvl2pPr marL="0" indent="0" algn="l" defTabSz="1088592"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79970" indent="-179970" algn="l" defTabSz="1088592"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59939" indent="-179970" algn="l" defTabSz="1088592"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39909" indent="-179970" algn="l" defTabSz="1088592" rtl="0" eaLnBrk="1" latinLnBrk="0" hangingPunct="1">
              <a:spcBef>
                <a:spcPts val="250"/>
              </a:spcBef>
              <a:buClr>
                <a:schemeClr val="accent2"/>
              </a:buClr>
              <a:buSzPct val="100000"/>
              <a:buFont typeface="Courier New" pitchFamily="49" charset="0"/>
              <a:buChar char="o"/>
              <a:defRPr sz="1500" kern="1200">
                <a:solidFill>
                  <a:schemeClr val="tx1"/>
                </a:solidFill>
                <a:latin typeface="+mn-lt"/>
                <a:ea typeface="+mn-ea"/>
                <a:cs typeface="+mn-cs"/>
              </a:defRPr>
            </a:lvl5pPr>
            <a:lvl6pPr marL="2993627"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923"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220"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515"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defTabSz="816227">
              <a:spcBef>
                <a:spcPts val="0"/>
              </a:spcBef>
            </a:pPr>
            <a:r>
              <a:rPr lang="zh-CN" altLang="en-US" sz="1100" dirty="0">
                <a:solidFill>
                  <a:srgbClr val="666666"/>
                </a:solidFill>
                <a:latin typeface="微软雅黑" panose="020B0503020204020204" pitchFamily="34" charset="-122"/>
                <a:ea typeface="微软雅黑" panose="020B0503020204020204" pitchFamily="34" charset="-122"/>
              </a:rPr>
              <a:t>基于 </a:t>
            </a:r>
            <a:r>
              <a:rPr lang="en-US" altLang="zh-CN" sz="1100" dirty="0">
                <a:solidFill>
                  <a:srgbClr val="666666"/>
                </a:solidFill>
                <a:latin typeface="微软雅黑" panose="020B0503020204020204" pitchFamily="34" charset="-122"/>
                <a:ea typeface="微软雅黑" panose="020B0503020204020204" pitchFamily="34" charset="-122"/>
              </a:rPr>
              <a:t>Hadoop </a:t>
            </a:r>
            <a:r>
              <a:rPr lang="zh-CN" altLang="en-US" sz="1100" dirty="0">
                <a:solidFill>
                  <a:srgbClr val="666666"/>
                </a:solidFill>
                <a:latin typeface="微软雅黑" panose="020B0503020204020204" pitchFamily="34" charset="-122"/>
                <a:ea typeface="微软雅黑" panose="020B0503020204020204" pitchFamily="34" charset="-122"/>
              </a:rPr>
              <a:t>的 </a:t>
            </a:r>
            <a:r>
              <a:rPr lang="en-US" altLang="zh-CN" sz="1100" dirty="0">
                <a:solidFill>
                  <a:srgbClr val="666666"/>
                </a:solidFill>
                <a:latin typeface="微软雅黑" panose="020B0503020204020204" pitchFamily="34" charset="-122"/>
                <a:ea typeface="微软雅黑" panose="020B0503020204020204" pitchFamily="34" charset="-122"/>
              </a:rPr>
              <a:t>OLAP </a:t>
            </a:r>
            <a:r>
              <a:rPr lang="zh-CN" altLang="en-US" sz="1100" b="0" dirty="0">
                <a:solidFill>
                  <a:srgbClr val="666666"/>
                </a:solidFill>
                <a:latin typeface="微软雅黑" panose="020B0503020204020204" pitchFamily="34" charset="-122"/>
                <a:ea typeface="微软雅黑" panose="020B0503020204020204" pitchFamily="34" charset="-122"/>
              </a:rPr>
              <a:t>可用于从大数据中挖掘业务洞察，通过</a:t>
            </a:r>
            <a:r>
              <a:rPr lang="en-US" altLang="zh-CN" sz="1100" b="0" dirty="0">
                <a:solidFill>
                  <a:srgbClr val="666666"/>
                </a:solidFill>
                <a:latin typeface="微软雅黑" panose="020B0503020204020204" pitchFamily="34" charset="-122"/>
                <a:ea typeface="微软雅黑" panose="020B0503020204020204" pitchFamily="34" charset="-122"/>
              </a:rPr>
              <a:t>Spark SQL</a:t>
            </a:r>
            <a:r>
              <a:rPr lang="zh-CN" altLang="en-US" sz="1100" b="0" dirty="0">
                <a:solidFill>
                  <a:srgbClr val="666666"/>
                </a:solidFill>
                <a:latin typeface="微软雅黑" panose="020B0503020204020204" pitchFamily="34" charset="-122"/>
                <a:ea typeface="微软雅黑" panose="020B0503020204020204" pitchFamily="34" charset="-122"/>
              </a:rPr>
              <a:t>派生层级。</a:t>
            </a:r>
            <a:endParaRPr lang="en-US" sz="1100" b="0" dirty="0">
              <a:solidFill>
                <a:schemeClr val="accent2"/>
              </a:solidFill>
              <a:latin typeface="微软雅黑" panose="020B0503020204020204" pitchFamily="34" charset="-122"/>
              <a:ea typeface="微软雅黑" panose="020B0503020204020204" pitchFamily="34" charset="-122"/>
            </a:endParaRPr>
          </a:p>
        </p:txBody>
      </p:sp>
      <p:pic>
        <p:nvPicPr>
          <p:cNvPr id="89" name="Picture 88" descr="HAMA_MemoryChip.emf"/>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788103" y="1879187"/>
            <a:ext cx="1079787" cy="1079787"/>
          </a:xfrm>
          <a:prstGeom prst="rect">
            <a:avLst/>
          </a:prstGeom>
        </p:spPr>
      </p:pic>
      <p:sp>
        <p:nvSpPr>
          <p:cNvPr id="5" name="Rectangle 4"/>
          <p:cNvSpPr/>
          <p:nvPr/>
        </p:nvSpPr>
        <p:spPr>
          <a:xfrm>
            <a:off x="7939332" y="2082174"/>
            <a:ext cx="734275" cy="669414"/>
          </a:xfrm>
          <a:prstGeom prst="rect">
            <a:avLst/>
          </a:prstGeom>
        </p:spPr>
        <p:txBody>
          <a:bodyPr wrap="square">
            <a:spAutoFit/>
          </a:bodyPr>
          <a:lstStyle/>
          <a:p>
            <a:pPr algn="ctr" defTabSz="685617">
              <a:spcBef>
                <a:spcPct val="50000"/>
              </a:spcBef>
              <a:spcAft>
                <a:spcPct val="0"/>
              </a:spcAft>
            </a:pPr>
            <a:r>
              <a:rPr lang="zh-CN" altLang="en-US" sz="750" kern="0" dirty="0">
                <a:solidFill>
                  <a:srgbClr val="FFFFFF"/>
                </a:solidFill>
                <a:latin typeface="微软雅黑" panose="020B0503020204020204" pitchFamily="34" charset="-122"/>
                <a:ea typeface="微软雅黑" panose="020B0503020204020204" pitchFamily="34" charset="-122"/>
                <a:cs typeface="Arial Unicode MS"/>
              </a:rPr>
              <a:t>编译查询</a:t>
            </a:r>
          </a:p>
          <a:p>
            <a:pPr algn="ctr" defTabSz="685617">
              <a:spcBef>
                <a:spcPct val="50000"/>
              </a:spcBef>
              <a:spcAft>
                <a:spcPct val="0"/>
              </a:spcAft>
            </a:pPr>
            <a:r>
              <a:rPr lang="zh-CN" altLang="en-US" sz="750" kern="0" dirty="0">
                <a:solidFill>
                  <a:srgbClr val="FFFFFF"/>
                </a:solidFill>
                <a:latin typeface="微软雅黑" panose="020B0503020204020204" pitchFamily="34" charset="-122"/>
                <a:ea typeface="微软雅黑" panose="020B0503020204020204" pitchFamily="34" charset="-122"/>
                <a:cs typeface="Arial Unicode MS"/>
              </a:rPr>
              <a:t>层级</a:t>
            </a:r>
            <a:endParaRPr lang="en-US" altLang="zh-CN" sz="750" kern="0" dirty="0">
              <a:solidFill>
                <a:srgbClr val="FFFFFF"/>
              </a:solidFill>
              <a:latin typeface="微软雅黑" panose="020B0503020204020204" pitchFamily="34" charset="-122"/>
              <a:ea typeface="微软雅黑" panose="020B0503020204020204" pitchFamily="34" charset="-122"/>
              <a:cs typeface="Arial Unicode MS"/>
            </a:endParaRPr>
          </a:p>
          <a:p>
            <a:pPr algn="ctr" defTabSz="685617">
              <a:spcBef>
                <a:spcPct val="50000"/>
              </a:spcBef>
              <a:spcAft>
                <a:spcPct val="0"/>
              </a:spcAft>
            </a:pPr>
            <a:r>
              <a:rPr lang="zh-CN" altLang="en-US" sz="750" kern="0" dirty="0">
                <a:solidFill>
                  <a:srgbClr val="FFFFFF"/>
                </a:solidFill>
                <a:latin typeface="微软雅黑" panose="020B0503020204020204" pitchFamily="34" charset="-122"/>
                <a:ea typeface="微软雅黑" panose="020B0503020204020204" pitchFamily="34" charset="-122"/>
                <a:cs typeface="Arial Unicode MS"/>
              </a:rPr>
              <a:t>多维分析函数</a:t>
            </a:r>
            <a:endParaRPr lang="en-US" sz="750" kern="0" dirty="0">
              <a:solidFill>
                <a:srgbClr val="FFFFFF"/>
              </a:solidFill>
              <a:latin typeface="微软雅黑" panose="020B0503020204020204" pitchFamily="34" charset="-122"/>
              <a:ea typeface="微软雅黑" panose="020B0503020204020204" pitchFamily="34" charset="-122"/>
              <a:cs typeface="Arial Unicode MS" pitchFamily="34" charset="-128"/>
            </a:endParaRPr>
          </a:p>
        </p:txBody>
      </p:sp>
      <p:sp>
        <p:nvSpPr>
          <p:cNvPr id="98" name="TextBox 97"/>
          <p:cNvSpPr txBox="1"/>
          <p:nvPr/>
        </p:nvSpPr>
        <p:spPr>
          <a:xfrm>
            <a:off x="527760" y="3492234"/>
            <a:ext cx="2902675" cy="161583"/>
          </a:xfrm>
          <a:prstGeom prst="rect">
            <a:avLst/>
          </a:prstGeom>
          <a:noFill/>
        </p:spPr>
        <p:txBody>
          <a:bodyPr wrap="square" lIns="0" tIns="0" rIns="0" bIns="0" rtlCol="0">
            <a:spAutoFit/>
          </a:bodyPr>
          <a:lstStyle/>
          <a:p>
            <a:pPr algn="ctr" defTabSz="816227">
              <a:spcBef>
                <a:spcPts val="450"/>
              </a:spcBef>
              <a:spcAft>
                <a:spcPct val="0"/>
              </a:spcAft>
            </a:pPr>
            <a:r>
              <a:rPr lang="en-US" altLang="zh-CN" sz="1050" kern="0">
                <a:solidFill>
                  <a:srgbClr val="FFFFFF"/>
                </a:solidFill>
                <a:latin typeface="微软雅黑" panose="020B0503020204020204" pitchFamily="34" charset="-122"/>
                <a:ea typeface="微软雅黑" panose="020B0503020204020204" pitchFamily="34" charset="-122"/>
                <a:cs typeface="Arial Unicode MS"/>
              </a:rPr>
              <a:t>SAP HANA </a:t>
            </a:r>
            <a:r>
              <a:rPr lang="zh-CN" altLang="en-US" sz="1050" kern="0">
                <a:solidFill>
                  <a:srgbClr val="FFFFFF"/>
                </a:solidFill>
                <a:latin typeface="微软雅黑" panose="020B0503020204020204" pitchFamily="34" charset="-122"/>
                <a:ea typeface="微软雅黑" panose="020B0503020204020204" pitchFamily="34" charset="-122"/>
                <a:cs typeface="Arial Unicode MS"/>
              </a:rPr>
              <a:t>内存平台</a:t>
            </a:r>
          </a:p>
        </p:txBody>
      </p:sp>
      <p:cxnSp>
        <p:nvCxnSpPr>
          <p:cNvPr id="78" name="Straight Connector 77"/>
          <p:cNvCxnSpPr/>
          <p:nvPr/>
        </p:nvCxnSpPr>
        <p:spPr>
          <a:xfrm flipH="1">
            <a:off x="6906541" y="2909581"/>
            <a:ext cx="924570" cy="268087"/>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6897294" y="1957408"/>
            <a:ext cx="906079" cy="1220261"/>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gray">
          <a:xfrm>
            <a:off x="5057400" y="3043623"/>
            <a:ext cx="711919" cy="1428260"/>
          </a:xfrm>
          <a:prstGeom prst="rect">
            <a:avLst/>
          </a:prstGeom>
          <a:noFill/>
          <a:ln w="6350" algn="ctr">
            <a:solidFill>
              <a:schemeClr val="bg2">
                <a:lumMod val="75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44" name="Rectangle 43"/>
          <p:cNvSpPr/>
          <p:nvPr/>
        </p:nvSpPr>
        <p:spPr bwMode="gray">
          <a:xfrm>
            <a:off x="6244172" y="3043623"/>
            <a:ext cx="711919" cy="1431599"/>
          </a:xfrm>
          <a:prstGeom prst="rect">
            <a:avLst/>
          </a:prstGeom>
          <a:noFill/>
          <a:ln w="6350" algn="ctr">
            <a:solidFill>
              <a:schemeClr val="bg2">
                <a:lumMod val="75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45" name="Rectangle 44"/>
          <p:cNvSpPr/>
          <p:nvPr/>
        </p:nvSpPr>
        <p:spPr bwMode="gray">
          <a:xfrm>
            <a:off x="7418376" y="3043623"/>
            <a:ext cx="711919" cy="1431598"/>
          </a:xfrm>
          <a:prstGeom prst="rect">
            <a:avLst/>
          </a:prstGeom>
          <a:noFill/>
          <a:ln w="6350" algn="ctr">
            <a:solidFill>
              <a:schemeClr val="bg2">
                <a:lumMod val="75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6" name="Rectangle 5"/>
          <p:cNvSpPr/>
          <p:nvPr/>
        </p:nvSpPr>
        <p:spPr bwMode="gray">
          <a:xfrm>
            <a:off x="5111237" y="3082777"/>
            <a:ext cx="610217" cy="265495"/>
          </a:xfrm>
          <a:prstGeom prst="rect">
            <a:avLst/>
          </a:prstGeom>
          <a:solidFill>
            <a:schemeClr val="accent4"/>
          </a:solidFill>
          <a:ln w="6350" algn="ctr">
            <a:solidFill>
              <a:schemeClr val="accent4"/>
            </a:solidFill>
            <a:miter lim="800000"/>
            <a:headEnd/>
            <a:tailEnd/>
          </a:ln>
        </p:spPr>
        <p:txBody>
          <a:bodyPr lIns="0" tIns="53986" rIns="13496" bIns="53986" rtlCol="0" anchor="ctr"/>
          <a:lstStyle/>
          <a:p>
            <a:pPr algn="ctr" defTabSz="685617">
              <a:spcBef>
                <a:spcPct val="50000"/>
              </a:spcBef>
              <a:spcAft>
                <a:spcPct val="0"/>
              </a:spcAft>
            </a:pPr>
            <a:r>
              <a:rPr lang="en-US" altLang="zh-CN" sz="825" kern="0" dirty="0">
                <a:solidFill>
                  <a:srgbClr val="FFFFFF"/>
                </a:solidFill>
                <a:latin typeface="微软雅黑" panose="020B0503020204020204" pitchFamily="34" charset="-122"/>
                <a:ea typeface="微软雅黑" panose="020B0503020204020204" pitchFamily="34" charset="-122"/>
                <a:cs typeface="Arial Unicode MS"/>
              </a:rPr>
              <a:t> SAP HANA Vora</a:t>
            </a:r>
            <a:endParaRPr lang="en-US" sz="825"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49" name="Rectangle 48"/>
          <p:cNvSpPr/>
          <p:nvPr/>
        </p:nvSpPr>
        <p:spPr bwMode="gray">
          <a:xfrm>
            <a:off x="5105744" y="3386566"/>
            <a:ext cx="617979" cy="214009"/>
          </a:xfrm>
          <a:prstGeom prst="rect">
            <a:avLst/>
          </a:prstGeom>
          <a:solidFill>
            <a:schemeClr val="accent2">
              <a:alpha val="80000"/>
            </a:schemeClr>
          </a:solidFill>
          <a:ln w="6350" algn="ctr">
            <a:noFill/>
            <a:miter lim="800000"/>
            <a:headEnd/>
            <a:tailEnd/>
          </a:ln>
        </p:spPr>
        <p:txBody>
          <a:bodyPr lIns="67482" tIns="53986" rIns="67482" bIns="53986" rtlCol="0" anchor="ctr"/>
          <a:lstStyle/>
          <a:p>
            <a:pPr algn="ctr" defTabSz="685617">
              <a:spcBef>
                <a:spcPct val="50000"/>
              </a:spcBef>
              <a:spcAft>
                <a:spcPct val="0"/>
              </a:spcAft>
            </a:pPr>
            <a:r>
              <a:rPr lang="en-US" altLang="zh-CN" sz="750" kern="0" dirty="0">
                <a:solidFill>
                  <a:srgbClr val="FFFFFF"/>
                </a:solidFill>
                <a:latin typeface="微软雅黑" panose="020B0503020204020204" pitchFamily="34" charset="-122"/>
                <a:ea typeface="微软雅黑" panose="020B0503020204020204" pitchFamily="34" charset="-122"/>
                <a:cs typeface="Arial Unicode MS"/>
              </a:rPr>
              <a:t>Apache Spark</a:t>
            </a:r>
          </a:p>
        </p:txBody>
      </p:sp>
      <p:sp>
        <p:nvSpPr>
          <p:cNvPr id="50" name="Rectangle 49"/>
          <p:cNvSpPr/>
          <p:nvPr/>
        </p:nvSpPr>
        <p:spPr bwMode="gray">
          <a:xfrm>
            <a:off x="6277881" y="3082776"/>
            <a:ext cx="610217" cy="264531"/>
          </a:xfrm>
          <a:prstGeom prst="rect">
            <a:avLst/>
          </a:prstGeom>
          <a:solidFill>
            <a:schemeClr val="accent4"/>
          </a:solidFill>
          <a:ln w="6350" algn="ctr">
            <a:solidFill>
              <a:schemeClr val="accent4"/>
            </a:solidFill>
            <a:miter lim="800000"/>
            <a:headEnd/>
            <a:tailEnd/>
          </a:ln>
        </p:spPr>
        <p:txBody>
          <a:bodyPr lIns="0" tIns="53986" rIns="13496" bIns="53986" rtlCol="0" anchor="ctr"/>
          <a:lstStyle/>
          <a:p>
            <a:pPr algn="ctr" defTabSz="685617">
              <a:spcBef>
                <a:spcPct val="50000"/>
              </a:spcBef>
              <a:spcAft>
                <a:spcPct val="0"/>
              </a:spcAft>
            </a:pPr>
            <a:r>
              <a:rPr lang="en-US" altLang="zh-CN" sz="825" kern="0" dirty="0">
                <a:solidFill>
                  <a:srgbClr val="FFFFFF"/>
                </a:solidFill>
                <a:latin typeface="微软雅黑" panose="020B0503020204020204" pitchFamily="34" charset="-122"/>
                <a:ea typeface="微软雅黑" panose="020B0503020204020204" pitchFamily="34" charset="-122"/>
                <a:cs typeface="Arial Unicode MS"/>
              </a:rPr>
              <a:t>SAP</a:t>
            </a:r>
            <a:r>
              <a:rPr lang="en-US" altLang="zh-CN" sz="825" kern="0" dirty="0">
                <a:solidFill>
                  <a:schemeClr val="bg1"/>
                </a:solidFill>
                <a:latin typeface="微软雅黑" panose="020B0503020204020204" pitchFamily="34" charset="-122"/>
                <a:ea typeface="微软雅黑" panose="020B0503020204020204" pitchFamily="34" charset="-122"/>
                <a:cs typeface="Arial Unicode MS"/>
              </a:rPr>
              <a:t> </a:t>
            </a:r>
            <a:r>
              <a:rPr lang="en-US" altLang="zh-CN" sz="825" kern="0" dirty="0">
                <a:solidFill>
                  <a:srgbClr val="FFFFFF"/>
                </a:solidFill>
                <a:latin typeface="微软雅黑" panose="020B0503020204020204" pitchFamily="34" charset="-122"/>
                <a:ea typeface="微软雅黑" panose="020B0503020204020204" pitchFamily="34" charset="-122"/>
                <a:cs typeface="Arial Unicode MS"/>
              </a:rPr>
              <a:t>HANA </a:t>
            </a:r>
            <a:r>
              <a:rPr lang="zh-CN" altLang="zh-CN" sz="825" kern="0" dirty="0">
                <a:solidFill>
                  <a:srgbClr val="FFFFFF"/>
                </a:solidFill>
                <a:latin typeface="微软雅黑" panose="020B0503020204020204" pitchFamily="34" charset="-122"/>
                <a:ea typeface="微软雅黑" panose="020B0503020204020204" pitchFamily="34" charset="-122"/>
                <a:cs typeface="Arial Unicode MS"/>
              </a:rPr>
              <a:t>Vora</a:t>
            </a:r>
            <a:endParaRPr lang="en-US" sz="825"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53" name="Rectangle 52"/>
          <p:cNvSpPr/>
          <p:nvPr/>
        </p:nvSpPr>
        <p:spPr bwMode="gray">
          <a:xfrm>
            <a:off x="6283270" y="3385153"/>
            <a:ext cx="617979" cy="213244"/>
          </a:xfrm>
          <a:prstGeom prst="rect">
            <a:avLst/>
          </a:prstGeom>
          <a:solidFill>
            <a:schemeClr val="accent2">
              <a:alpha val="80000"/>
            </a:schemeClr>
          </a:solidFill>
          <a:ln w="6350" algn="ctr">
            <a:noFill/>
            <a:miter lim="800000"/>
            <a:headEnd/>
            <a:tailEnd/>
          </a:ln>
        </p:spPr>
        <p:txBody>
          <a:bodyPr lIns="67482" tIns="53986" rIns="67482" bIns="53986" rtlCol="0" anchor="ctr"/>
          <a:lstStyle/>
          <a:p>
            <a:pPr algn="ctr" defTabSz="685617">
              <a:spcBef>
                <a:spcPct val="50000"/>
              </a:spcBef>
              <a:spcAft>
                <a:spcPct val="0"/>
              </a:spcAft>
            </a:pPr>
            <a:r>
              <a:rPr lang="en-US" altLang="zh-CN" sz="750" kern="0" dirty="0">
                <a:solidFill>
                  <a:srgbClr val="FFFFFF"/>
                </a:solidFill>
                <a:latin typeface="微软雅黑" panose="020B0503020204020204" pitchFamily="34" charset="-122"/>
                <a:ea typeface="微软雅黑" panose="020B0503020204020204" pitchFamily="34" charset="-122"/>
                <a:cs typeface="Arial Unicode MS"/>
              </a:rPr>
              <a:t>Apache Spark</a:t>
            </a:r>
          </a:p>
        </p:txBody>
      </p:sp>
      <p:sp>
        <p:nvSpPr>
          <p:cNvPr id="54" name="Rectangle 53"/>
          <p:cNvSpPr/>
          <p:nvPr/>
        </p:nvSpPr>
        <p:spPr bwMode="gray">
          <a:xfrm>
            <a:off x="450033" y="3367058"/>
            <a:ext cx="2841438" cy="1178782"/>
          </a:xfrm>
          <a:prstGeom prst="rect">
            <a:avLst/>
          </a:prstGeom>
          <a:noFill/>
          <a:ln w="25400" algn="ctr">
            <a:solidFill>
              <a:schemeClr val="bg1">
                <a:lumMod val="85000"/>
              </a:schemeClr>
            </a:solidFill>
            <a:miter lim="800000"/>
            <a:headEnd/>
            <a:tailEnd/>
          </a:ln>
          <a:effectLst/>
        </p:spPr>
        <p:txBody>
          <a:bodyPr lIns="47229" tIns="37784" rIns="47229" bIns="37784" rtlCol="0" anchor="ctr"/>
          <a:lstStyle/>
          <a:p>
            <a:pPr algn="r" defTabSz="479850" fontAlgn="base">
              <a:spcBef>
                <a:spcPct val="50000"/>
              </a:spcBef>
              <a:spcAft>
                <a:spcPct val="0"/>
              </a:spcAft>
              <a:buClr>
                <a:srgbClr val="F0AB00"/>
              </a:buClr>
              <a:buSzPct val="80000"/>
            </a:pPr>
            <a:endParaRPr lang="en-GB" sz="787" b="1"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grpSp>
        <p:nvGrpSpPr>
          <p:cNvPr id="55" name="Group 54"/>
          <p:cNvGrpSpPr/>
          <p:nvPr/>
        </p:nvGrpSpPr>
        <p:grpSpPr>
          <a:xfrm>
            <a:off x="519092" y="3388757"/>
            <a:ext cx="957378" cy="928204"/>
            <a:chOff x="1311530" y="3372535"/>
            <a:chExt cx="1482324" cy="1482324"/>
          </a:xfrm>
        </p:grpSpPr>
        <p:pic>
          <p:nvPicPr>
            <p:cNvPr id="56" name="Picture 55" descr="HANA_Chip.emf"/>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11530" y="3372535"/>
              <a:ext cx="1482324" cy="1482324"/>
            </a:xfrm>
            <a:prstGeom prst="rect">
              <a:avLst/>
            </a:prstGeom>
          </p:spPr>
        </p:pic>
        <p:sp>
          <p:nvSpPr>
            <p:cNvPr id="57" name="TextBox 56"/>
            <p:cNvSpPr txBox="1"/>
            <p:nvPr/>
          </p:nvSpPr>
          <p:spPr>
            <a:xfrm>
              <a:off x="1503602" y="3662127"/>
              <a:ext cx="1066745" cy="280130"/>
            </a:xfrm>
            <a:prstGeom prst="rect">
              <a:avLst/>
            </a:prstGeom>
            <a:noFill/>
            <a:effectLst/>
          </p:spPr>
          <p:txBody>
            <a:bodyPr wrap="square" lIns="47986" tIns="23993" rIns="47986" bIns="23993" rtlCol="0">
              <a:spAutoFit/>
            </a:bodyPr>
            <a:lstStyle/>
            <a:p>
              <a:pPr algn="ctr" defTabSz="816227">
                <a:spcBef>
                  <a:spcPct val="50000"/>
                </a:spcBef>
                <a:spcAft>
                  <a:spcPct val="0"/>
                </a:spcAft>
              </a:pPr>
              <a:r>
                <a:rPr lang="zh-CN" altLang="en-US" sz="825" kern="0" dirty="0">
                  <a:solidFill>
                    <a:srgbClr val="FFFFFF"/>
                  </a:solidFill>
                  <a:latin typeface="微软雅黑" panose="020B0503020204020204" pitchFamily="34" charset="-122"/>
                  <a:ea typeface="微软雅黑" panose="020B0503020204020204" pitchFamily="34" charset="-122"/>
                  <a:cs typeface="Arial Unicode MS"/>
                </a:rPr>
                <a:t>内存存储</a:t>
              </a:r>
            </a:p>
          </p:txBody>
        </p:sp>
      </p:grpSp>
      <p:grpSp>
        <p:nvGrpSpPr>
          <p:cNvPr id="60" name="Group 59"/>
          <p:cNvGrpSpPr/>
          <p:nvPr/>
        </p:nvGrpSpPr>
        <p:grpSpPr>
          <a:xfrm>
            <a:off x="1561458" y="3442652"/>
            <a:ext cx="1517117" cy="823281"/>
            <a:chOff x="1909855" y="2363040"/>
            <a:chExt cx="2023349" cy="1097994"/>
          </a:xfrm>
        </p:grpSpPr>
        <p:sp>
          <p:nvSpPr>
            <p:cNvPr id="61" name="Rectangle 60"/>
            <p:cNvSpPr/>
            <p:nvPr/>
          </p:nvSpPr>
          <p:spPr bwMode="gray">
            <a:xfrm>
              <a:off x="1928768" y="2363040"/>
              <a:ext cx="1994225" cy="273521"/>
            </a:xfrm>
            <a:prstGeom prst="rect">
              <a:avLst/>
            </a:prstGeom>
            <a:solidFill>
              <a:schemeClr val="bg1">
                <a:lumMod val="95000"/>
                <a:alpha val="85000"/>
              </a:schemeClr>
            </a:solidFill>
            <a:ln w="6350" algn="ctr">
              <a:noFill/>
              <a:miter lim="800000"/>
              <a:headEnd/>
              <a:tailEnd/>
            </a:ln>
          </p:spPr>
          <p:txBody>
            <a:bodyPr lIns="67482" tIns="0" rIns="67482" bIns="0" rtlCol="0" anchor="ctr"/>
            <a:lstStyle/>
            <a:p>
              <a:pPr algn="ctr" defTabSz="685617">
                <a:spcBef>
                  <a:spcPct val="50000"/>
                </a:spcBef>
                <a:spcAft>
                  <a:spcPct val="0"/>
                </a:spcAft>
              </a:pPr>
              <a:r>
                <a:rPr lang="zh-CN" altLang="en-US" sz="825" kern="0" dirty="0">
                  <a:solidFill>
                    <a:srgbClr val="666666"/>
                  </a:solidFill>
                  <a:latin typeface="微软雅黑" panose="020B0503020204020204" pitchFamily="34" charset="-122"/>
                  <a:ea typeface="微软雅黑" panose="020B0503020204020204" pitchFamily="34" charset="-122"/>
                  <a:cs typeface="Arial Unicode MS"/>
                </a:rPr>
                <a:t>应用服务</a:t>
              </a:r>
            </a:p>
          </p:txBody>
        </p:sp>
        <p:sp>
          <p:nvSpPr>
            <p:cNvPr id="62" name="Rectangle 61"/>
            <p:cNvSpPr/>
            <p:nvPr/>
          </p:nvSpPr>
          <p:spPr bwMode="gray">
            <a:xfrm>
              <a:off x="1927243" y="2676631"/>
              <a:ext cx="2005961" cy="220371"/>
            </a:xfrm>
            <a:prstGeom prst="rect">
              <a:avLst/>
            </a:prstGeom>
            <a:solidFill>
              <a:schemeClr val="bg1">
                <a:lumMod val="95000"/>
                <a:alpha val="85000"/>
              </a:schemeClr>
            </a:solidFill>
            <a:ln w="6350" algn="ctr">
              <a:noFill/>
              <a:miter lim="800000"/>
              <a:headEnd/>
              <a:tailEnd/>
            </a:ln>
          </p:spPr>
          <p:txBody>
            <a:bodyPr lIns="67482" tIns="0" rIns="67482" bIns="0" rtlCol="0" anchor="ctr"/>
            <a:lstStyle/>
            <a:p>
              <a:pPr algn="ctr" defTabSz="685617">
                <a:spcBef>
                  <a:spcPct val="50000"/>
                </a:spcBef>
                <a:spcAft>
                  <a:spcPct val="0"/>
                </a:spcAft>
              </a:pPr>
              <a:r>
                <a:rPr lang="zh-CN" altLang="en-US" sz="825" kern="0" dirty="0">
                  <a:solidFill>
                    <a:srgbClr val="666666"/>
                  </a:solidFill>
                  <a:latin typeface="微软雅黑" panose="020B0503020204020204" pitchFamily="34" charset="-122"/>
                  <a:ea typeface="微软雅黑" panose="020B0503020204020204" pitchFamily="34" charset="-122"/>
                  <a:cs typeface="Arial Unicode MS"/>
                </a:rPr>
                <a:t>数据库服务</a:t>
              </a:r>
            </a:p>
          </p:txBody>
        </p:sp>
        <p:sp>
          <p:nvSpPr>
            <p:cNvPr id="63" name="Rectangle 62"/>
            <p:cNvSpPr/>
            <p:nvPr/>
          </p:nvSpPr>
          <p:spPr bwMode="gray">
            <a:xfrm>
              <a:off x="1930140" y="2937072"/>
              <a:ext cx="1982666" cy="263522"/>
            </a:xfrm>
            <a:prstGeom prst="rect">
              <a:avLst/>
            </a:prstGeom>
            <a:solidFill>
              <a:schemeClr val="bg1">
                <a:lumMod val="95000"/>
                <a:alpha val="85000"/>
              </a:schemeClr>
            </a:solidFill>
            <a:ln w="6350" algn="ctr">
              <a:noFill/>
              <a:miter lim="800000"/>
              <a:headEnd/>
              <a:tailEnd/>
            </a:ln>
          </p:spPr>
          <p:txBody>
            <a:bodyPr lIns="67482" tIns="0" rIns="67482" bIns="0" rtlCol="0" anchor="ctr"/>
            <a:lstStyle/>
            <a:p>
              <a:pPr algn="ctr" defTabSz="685617">
                <a:spcBef>
                  <a:spcPct val="50000"/>
                </a:spcBef>
                <a:spcAft>
                  <a:spcPct val="0"/>
                </a:spcAft>
              </a:pPr>
              <a:r>
                <a:rPr lang="zh-CN" altLang="en-US" sz="825" kern="0" dirty="0">
                  <a:solidFill>
                    <a:srgbClr val="666666"/>
                  </a:solidFill>
                  <a:latin typeface="微软雅黑" panose="020B0503020204020204" pitchFamily="34" charset="-122"/>
                  <a:ea typeface="微软雅黑" panose="020B0503020204020204" pitchFamily="34" charset="-122"/>
                  <a:cs typeface="Arial Unicode MS"/>
                </a:rPr>
                <a:t>集成服务</a:t>
              </a:r>
            </a:p>
          </p:txBody>
        </p:sp>
        <p:sp>
          <p:nvSpPr>
            <p:cNvPr id="64" name="Rectangle 63"/>
            <p:cNvSpPr/>
            <p:nvPr/>
          </p:nvSpPr>
          <p:spPr bwMode="gray">
            <a:xfrm>
              <a:off x="1909855" y="3240663"/>
              <a:ext cx="2005961" cy="220371"/>
            </a:xfrm>
            <a:prstGeom prst="rect">
              <a:avLst/>
            </a:prstGeom>
            <a:solidFill>
              <a:schemeClr val="bg1">
                <a:lumMod val="95000"/>
                <a:alpha val="85000"/>
              </a:schemeClr>
            </a:solidFill>
            <a:ln w="6350" algn="ctr">
              <a:noFill/>
              <a:miter lim="800000"/>
              <a:headEnd/>
              <a:tailEnd/>
            </a:ln>
          </p:spPr>
          <p:txBody>
            <a:bodyPr lIns="67482" tIns="53986" rIns="67482" bIns="53986" rtlCol="0" anchor="ctr"/>
            <a:lstStyle/>
            <a:p>
              <a:pPr algn="ctr" defTabSz="685617">
                <a:spcBef>
                  <a:spcPct val="50000"/>
                </a:spcBef>
                <a:spcAft>
                  <a:spcPct val="0"/>
                </a:spcAft>
              </a:pPr>
              <a:r>
                <a:rPr lang="zh-CN" altLang="en-US" sz="825" kern="0" dirty="0">
                  <a:solidFill>
                    <a:srgbClr val="666666"/>
                  </a:solidFill>
                  <a:latin typeface="微软雅黑" panose="020B0503020204020204" pitchFamily="34" charset="-122"/>
                  <a:ea typeface="微软雅黑" panose="020B0503020204020204" pitchFamily="34" charset="-122"/>
                  <a:cs typeface="Arial Unicode MS"/>
                </a:rPr>
                <a:t>处理服务</a:t>
              </a:r>
              <a:endParaRPr lang="en-US" sz="825" kern="0" dirty="0">
                <a:solidFill>
                  <a:schemeClr val="accent2"/>
                </a:solidFill>
                <a:latin typeface="微软雅黑" panose="020B0503020204020204" pitchFamily="34" charset="-122"/>
                <a:ea typeface="微软雅黑" panose="020B0503020204020204" pitchFamily="34" charset="-122"/>
                <a:cs typeface="Arial Unicode MS" pitchFamily="34" charset="-128"/>
              </a:endParaRPr>
            </a:p>
          </p:txBody>
        </p:sp>
      </p:grpSp>
      <p:sp>
        <p:nvSpPr>
          <p:cNvPr id="65" name="Text Placeholder 3"/>
          <p:cNvSpPr txBox="1">
            <a:spLocks/>
          </p:cNvSpPr>
          <p:nvPr/>
        </p:nvSpPr>
        <p:spPr bwMode="gray">
          <a:xfrm>
            <a:off x="1148115" y="4346029"/>
            <a:ext cx="1357470" cy="218300"/>
          </a:xfrm>
          <a:prstGeom prst="rect">
            <a:avLst/>
          </a:prstGeom>
        </p:spPr>
        <p:txBody>
          <a:bodyPr vert="horz" lIns="0" tIns="0" rIns="0" bIns="0" rtlCol="0">
            <a:noAutofit/>
          </a:bodyPr>
          <a:lstStyle>
            <a:lvl1pPr marL="0" indent="0" algn="l" defTabSz="1088592" rtl="0" eaLnBrk="1" latinLnBrk="0" hangingPunct="1">
              <a:spcBef>
                <a:spcPts val="2399"/>
              </a:spcBef>
              <a:buClr>
                <a:schemeClr val="accent1"/>
              </a:buClr>
              <a:buSzPct val="80000"/>
              <a:buFontTx/>
              <a:buNone/>
              <a:defRPr sz="2000" b="1" kern="1200">
                <a:solidFill>
                  <a:schemeClr val="tx1"/>
                </a:solidFill>
                <a:latin typeface="+mn-lt"/>
                <a:ea typeface="+mn-ea"/>
                <a:cs typeface="+mn-cs"/>
              </a:defRPr>
            </a:lvl1pPr>
            <a:lvl2pPr marL="0" indent="0" algn="l" defTabSz="1088592"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79970" indent="-179970" algn="l" defTabSz="1088592"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59939" indent="-179970" algn="l" defTabSz="1088592"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39909" indent="-179970" algn="l" defTabSz="1088592" rtl="0" eaLnBrk="1" latinLnBrk="0" hangingPunct="1">
              <a:spcBef>
                <a:spcPts val="250"/>
              </a:spcBef>
              <a:buClr>
                <a:schemeClr val="accent2"/>
              </a:buClr>
              <a:buSzPct val="100000"/>
              <a:buFont typeface="Courier New" pitchFamily="49" charset="0"/>
              <a:buChar char="o"/>
              <a:defRPr sz="1500" kern="1200">
                <a:solidFill>
                  <a:schemeClr val="tx1"/>
                </a:solidFill>
                <a:latin typeface="+mn-lt"/>
                <a:ea typeface="+mn-ea"/>
                <a:cs typeface="+mn-cs"/>
              </a:defRPr>
            </a:lvl5pPr>
            <a:lvl6pPr marL="2993627"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923"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220"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515"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defTabSz="816227">
              <a:spcBef>
                <a:spcPts val="0"/>
              </a:spcBef>
            </a:pPr>
            <a:r>
              <a:rPr lang="en-US" altLang="zh-CN" sz="1050" dirty="0">
                <a:solidFill>
                  <a:srgbClr val="666666"/>
                </a:solidFill>
                <a:latin typeface="微软雅黑" panose="020B0503020204020204" pitchFamily="34" charset="-122"/>
                <a:ea typeface="微软雅黑" panose="020B0503020204020204" pitchFamily="34" charset="-122"/>
              </a:rPr>
              <a:t>SAP HANA </a:t>
            </a:r>
            <a:r>
              <a:rPr lang="zh-CN" altLang="en-US" sz="1050" dirty="0">
                <a:solidFill>
                  <a:srgbClr val="666666"/>
                </a:solidFill>
                <a:latin typeface="微软雅黑" panose="020B0503020204020204" pitchFamily="34" charset="-122"/>
                <a:ea typeface="微软雅黑" panose="020B0503020204020204" pitchFamily="34" charset="-122"/>
              </a:rPr>
              <a:t>平台</a:t>
            </a:r>
            <a:endParaRPr lang="en-US" sz="1050" dirty="0">
              <a:solidFill>
                <a:schemeClr val="accent2"/>
              </a:solidFill>
              <a:latin typeface="微软雅黑" panose="020B0503020204020204" pitchFamily="34" charset="-122"/>
              <a:ea typeface="微软雅黑" panose="020B0503020204020204" pitchFamily="34" charset="-122"/>
            </a:endParaRPr>
          </a:p>
        </p:txBody>
      </p:sp>
      <p:sp>
        <p:nvSpPr>
          <p:cNvPr id="66" name="Rectangle 65"/>
          <p:cNvSpPr/>
          <p:nvPr/>
        </p:nvSpPr>
        <p:spPr bwMode="gray">
          <a:xfrm>
            <a:off x="7457044" y="3083457"/>
            <a:ext cx="610217" cy="264531"/>
          </a:xfrm>
          <a:prstGeom prst="rect">
            <a:avLst/>
          </a:prstGeom>
          <a:solidFill>
            <a:schemeClr val="accent4"/>
          </a:solidFill>
          <a:ln w="6350" algn="ctr">
            <a:solidFill>
              <a:schemeClr val="accent4"/>
            </a:solidFill>
            <a:miter lim="800000"/>
            <a:headEnd/>
            <a:tailEnd/>
          </a:ln>
        </p:spPr>
        <p:txBody>
          <a:bodyPr lIns="0" tIns="53986" rIns="13496" bIns="53986" rtlCol="0" anchor="ctr"/>
          <a:lstStyle/>
          <a:p>
            <a:pPr algn="ctr" defTabSz="685617">
              <a:spcBef>
                <a:spcPct val="50000"/>
              </a:spcBef>
              <a:spcAft>
                <a:spcPct val="0"/>
              </a:spcAft>
            </a:pPr>
            <a:r>
              <a:rPr lang="en-US" altLang="zh-CN" sz="825" kern="0" dirty="0">
                <a:solidFill>
                  <a:srgbClr val="FFFFFF"/>
                </a:solidFill>
                <a:latin typeface="微软雅黑" panose="020B0503020204020204" pitchFamily="34" charset="-122"/>
                <a:ea typeface="微软雅黑" panose="020B0503020204020204" pitchFamily="34" charset="-122"/>
                <a:cs typeface="Arial Unicode MS"/>
              </a:rPr>
              <a:t>SAP HANA Vora</a:t>
            </a:r>
            <a:endParaRPr lang="en-US" sz="825"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67" name="Rectangle 66"/>
          <p:cNvSpPr/>
          <p:nvPr/>
        </p:nvSpPr>
        <p:spPr bwMode="gray">
          <a:xfrm>
            <a:off x="7451551" y="3385778"/>
            <a:ext cx="617979" cy="213244"/>
          </a:xfrm>
          <a:prstGeom prst="rect">
            <a:avLst/>
          </a:prstGeom>
          <a:solidFill>
            <a:schemeClr val="accent2">
              <a:alpha val="80000"/>
            </a:schemeClr>
          </a:solidFill>
          <a:ln w="6350" algn="ctr">
            <a:noFill/>
            <a:miter lim="800000"/>
            <a:headEnd/>
            <a:tailEnd/>
          </a:ln>
        </p:spPr>
        <p:txBody>
          <a:bodyPr lIns="67482" tIns="53986" rIns="67482" bIns="53986" rtlCol="0" anchor="ctr"/>
          <a:lstStyle/>
          <a:p>
            <a:pPr algn="ctr" defTabSz="685617">
              <a:spcBef>
                <a:spcPct val="50000"/>
              </a:spcBef>
              <a:spcAft>
                <a:spcPct val="0"/>
              </a:spcAft>
            </a:pPr>
            <a:r>
              <a:rPr lang="en-US" altLang="zh-CN" sz="750" kern="0" dirty="0">
                <a:solidFill>
                  <a:srgbClr val="FFFFFF"/>
                </a:solidFill>
                <a:latin typeface="微软雅黑" panose="020B0503020204020204" pitchFamily="34" charset="-122"/>
                <a:ea typeface="微软雅黑" panose="020B0503020204020204" pitchFamily="34" charset="-122"/>
                <a:cs typeface="Arial Unicode MS"/>
              </a:rPr>
              <a:t>Apache Spark</a:t>
            </a:r>
          </a:p>
        </p:txBody>
      </p:sp>
      <p:sp>
        <p:nvSpPr>
          <p:cNvPr id="70" name="Rectangle 69"/>
          <p:cNvSpPr/>
          <p:nvPr/>
        </p:nvSpPr>
        <p:spPr bwMode="gray">
          <a:xfrm>
            <a:off x="3467138" y="3309263"/>
            <a:ext cx="1065043" cy="404580"/>
          </a:xfrm>
          <a:prstGeom prst="rect">
            <a:avLst/>
          </a:prstGeom>
          <a:solidFill>
            <a:srgbClr val="4FB81C"/>
          </a:solidFill>
          <a:ln w="6350" algn="ctr">
            <a:noFill/>
            <a:miter lim="800000"/>
            <a:headEnd/>
            <a:tailEnd/>
          </a:ln>
          <a:effectLst/>
        </p:spPr>
        <p:txBody>
          <a:bodyPr lIns="47229" tIns="37784" rIns="47229" bIns="37784" rtlCol="0" anchor="ctr"/>
          <a:lstStyle/>
          <a:p>
            <a:pPr algn="ctr" defTabSz="479864">
              <a:spcAft>
                <a:spcPct val="0"/>
              </a:spcAft>
            </a:pPr>
            <a:r>
              <a:rPr lang="en-US" altLang="zh-CN" sz="825" b="1" kern="0" dirty="0">
                <a:solidFill>
                  <a:srgbClr val="FFFFFF"/>
                </a:solidFill>
                <a:latin typeface="微软雅黑" panose="020B0503020204020204" pitchFamily="34" charset="-122"/>
                <a:ea typeface="微软雅黑" panose="020B0503020204020204" pitchFamily="34" charset="-122"/>
                <a:cs typeface="Arial Unicode MS"/>
              </a:rPr>
              <a:t>SAP HANA-ApacheSpark </a:t>
            </a:r>
            <a:br>
              <a:rPr lang="en-US" altLang="zh-CN" sz="825" b="1" kern="0" dirty="0">
                <a:solidFill>
                  <a:srgbClr val="FFFFFF"/>
                </a:solidFill>
                <a:latin typeface="微软雅黑" panose="020B0503020204020204" pitchFamily="34" charset="-122"/>
                <a:ea typeface="微软雅黑" panose="020B0503020204020204" pitchFamily="34" charset="-122"/>
                <a:cs typeface="Arial Unicode MS"/>
              </a:rPr>
            </a:br>
            <a:r>
              <a:rPr lang="en-US" altLang="zh-CN" sz="825" b="1" kern="0" dirty="0">
                <a:solidFill>
                  <a:srgbClr val="FFFFFF"/>
                </a:solidFill>
                <a:latin typeface="微软雅黑" panose="020B0503020204020204" pitchFamily="34" charset="-122"/>
                <a:ea typeface="微软雅黑" panose="020B0503020204020204" pitchFamily="34" charset="-122"/>
                <a:cs typeface="Arial Unicode MS"/>
              </a:rPr>
              <a:t>Adapter</a:t>
            </a:r>
            <a:endParaRPr lang="en-GB" sz="825" b="1"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8" name="Rectangle 7"/>
          <p:cNvSpPr/>
          <p:nvPr/>
        </p:nvSpPr>
        <p:spPr>
          <a:xfrm>
            <a:off x="458792" y="1840047"/>
            <a:ext cx="6429306" cy="584775"/>
          </a:xfrm>
          <a:prstGeom prst="rect">
            <a:avLst/>
          </a:prstGeom>
        </p:spPr>
        <p:txBody>
          <a:bodyPr wrap="square">
            <a:spAutoFit/>
          </a:bodyPr>
          <a:lstStyle/>
          <a:p>
            <a:pPr defTabSz="816227">
              <a:spcBef>
                <a:spcPts val="450"/>
              </a:spcBef>
              <a:spcAft>
                <a:spcPct val="0"/>
              </a:spcAft>
            </a:pPr>
            <a:r>
              <a:rPr lang="en-US" altLang="zh-CN" sz="1600" kern="0" dirty="0">
                <a:solidFill>
                  <a:srgbClr val="666666"/>
                </a:solidFill>
                <a:latin typeface="微软雅黑" panose="020B0503020204020204" pitchFamily="34" charset="-122"/>
                <a:ea typeface="微软雅黑" panose="020B0503020204020204" pitchFamily="34" charset="-122"/>
                <a:cs typeface="Arial Unicode MS"/>
              </a:rPr>
              <a:t>SAP HANA </a:t>
            </a:r>
            <a:r>
              <a:rPr lang="en-US" altLang="zh-CN" sz="1600" kern="0" dirty="0" err="1">
                <a:solidFill>
                  <a:srgbClr val="666666"/>
                </a:solidFill>
                <a:latin typeface="微软雅黑" panose="020B0503020204020204" pitchFamily="34" charset="-122"/>
                <a:ea typeface="微软雅黑" panose="020B0503020204020204" pitchFamily="34" charset="-122"/>
                <a:cs typeface="Arial Unicode MS"/>
              </a:rPr>
              <a:t>Vora</a:t>
            </a:r>
            <a:r>
              <a:rPr lang="en-US" altLang="zh-CN" sz="1600" kern="0" dirty="0">
                <a:solidFill>
                  <a:srgbClr val="666666"/>
                </a:solidFill>
                <a:latin typeface="微软雅黑" panose="020B0503020204020204" pitchFamily="34" charset="-122"/>
                <a:ea typeface="微软雅黑" panose="020B0503020204020204" pitchFamily="34" charset="-122"/>
                <a:cs typeface="Arial Unicode MS"/>
              </a:rPr>
              <a:t> </a:t>
            </a:r>
            <a:r>
              <a:rPr lang="zh-CN" altLang="zh-CN" sz="1600" kern="0" dirty="0">
                <a:solidFill>
                  <a:srgbClr val="666666"/>
                </a:solidFill>
                <a:latin typeface="微软雅黑" panose="020B0503020204020204" pitchFamily="34" charset="-122"/>
                <a:ea typeface="微软雅黑" panose="020B0503020204020204" pitchFamily="34" charset="-122"/>
                <a:cs typeface="Arial Unicode MS"/>
              </a:rPr>
              <a:t>内置于 Apache Spark 执行架构</a:t>
            </a:r>
            <a:r>
              <a:rPr lang="zh-CN" altLang="en-US" sz="1600" kern="0" dirty="0">
                <a:solidFill>
                  <a:srgbClr val="666666"/>
                </a:solidFill>
                <a:latin typeface="微软雅黑" panose="020B0503020204020204" pitchFamily="34" charset="-122"/>
                <a:ea typeface="微软雅黑" panose="020B0503020204020204" pitchFamily="34" charset="-122"/>
                <a:cs typeface="Arial Unicode MS"/>
              </a:rPr>
              <a:t>之中，是一款内存计算查询引擎，能够基于 </a:t>
            </a:r>
            <a:r>
              <a:rPr lang="en-US" altLang="zh-CN" sz="1600" kern="0" dirty="0">
                <a:solidFill>
                  <a:srgbClr val="666666"/>
                </a:solidFill>
                <a:latin typeface="微软雅黑" panose="020B0503020204020204" pitchFamily="34" charset="-122"/>
                <a:ea typeface="微软雅黑" panose="020B0503020204020204" pitchFamily="34" charset="-122"/>
                <a:cs typeface="Arial Unicode MS"/>
              </a:rPr>
              <a:t>Hadoop </a:t>
            </a:r>
            <a:r>
              <a:rPr lang="zh-CN" altLang="en-US" sz="1600" kern="0" dirty="0">
                <a:solidFill>
                  <a:srgbClr val="666666"/>
                </a:solidFill>
                <a:latin typeface="微软雅黑" panose="020B0503020204020204" pitchFamily="34" charset="-122"/>
                <a:ea typeface="微软雅黑" panose="020B0503020204020204" pitchFamily="34" charset="-122"/>
                <a:cs typeface="Arial Unicode MS"/>
              </a:rPr>
              <a:t>提供丰富的交互式分析体验。</a:t>
            </a:r>
            <a:endParaRPr lang="en-US" sz="1600" kern="0" dirty="0">
              <a:solidFill>
                <a:schemeClr val="accent2"/>
              </a:solidFill>
              <a:latin typeface="微软雅黑" panose="020B0503020204020204" pitchFamily="34" charset="-122"/>
              <a:ea typeface="微软雅黑" panose="020B0503020204020204" pitchFamily="34" charset="-122"/>
              <a:cs typeface="Arial Unicode MS" pitchFamily="34" charset="-128"/>
            </a:endParaRPr>
          </a:p>
        </p:txBody>
      </p:sp>
    </p:spTree>
    <p:extLst>
      <p:ext uri="{BB962C8B-B14F-4D97-AF65-F5344CB8AC3E}">
        <p14:creationId xmlns:p14="http://schemas.microsoft.com/office/powerpoint/2010/main" val="61460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gray">
          <a:xfrm>
            <a:off x="276501" y="3082397"/>
            <a:ext cx="6999934" cy="1792356"/>
          </a:xfrm>
          <a:prstGeom prst="rect">
            <a:avLst/>
          </a:prstGeom>
          <a:solidFill>
            <a:schemeClr val="bg1"/>
          </a:solidFill>
          <a:ln w="6350" algn="ctr">
            <a:solidFill>
              <a:srgbClr val="969696"/>
            </a:solidFill>
            <a:miter lim="800000"/>
            <a:headEnd/>
            <a:tailEnd/>
          </a:ln>
          <a:effectLst>
            <a:outerShdw blurRad="50800" dist="38100" dir="2700000" algn="tl" rotWithShape="0">
              <a:prstClr val="black">
                <a:alpha val="40000"/>
              </a:prstClr>
            </a:outerShdw>
          </a:effectLst>
        </p:spPr>
        <p:txBody>
          <a:bodyPr lIns="67481" tIns="53984" rIns="67481" bIns="53984" rtlCol="0" anchor="ctr"/>
          <a:lstStyle/>
          <a:p>
            <a:pPr algn="ctr" defTabSz="685549" fontAlgn="base">
              <a:spcBef>
                <a:spcPct val="50000"/>
              </a:spcBef>
              <a:spcAft>
                <a:spcPct val="0"/>
              </a:spcAft>
              <a:buClr>
                <a:srgbClr val="F0AB00"/>
              </a:buClr>
              <a:buSzPct val="80000"/>
            </a:pPr>
            <a:endParaRPr lang="en-US" sz="2099" kern="0" dirty="0" err="1">
              <a:latin typeface="微软雅黑" panose="020B0503020204020204" pitchFamily="34" charset="-122"/>
              <a:ea typeface="微软雅黑" panose="020B0503020204020204" pitchFamily="34" charset="-122"/>
              <a:cs typeface="Arial Unicode MS" pitchFamily="34" charset="-128"/>
            </a:endParaRPr>
          </a:p>
        </p:txBody>
      </p:sp>
      <p:sp>
        <p:nvSpPr>
          <p:cNvPr id="2" name="Title 1"/>
          <p:cNvSpPr>
            <a:spLocks noGrp="1"/>
          </p:cNvSpPr>
          <p:nvPr>
            <p:ph type="title"/>
          </p:nvPr>
        </p:nvSpPr>
        <p:spPr/>
        <p:txBody>
          <a:bodyPr/>
          <a:lstStyle/>
          <a:p>
            <a:r>
              <a:rPr lang="zh-CN" altLang="en-US" sz="2800" dirty="0">
                <a:latin typeface="微软雅黑" panose="020B0503020204020204" pitchFamily="34" charset="-122"/>
                <a:ea typeface="微软雅黑" panose="020B0503020204020204" pitchFamily="34" charset="-122"/>
              </a:rPr>
              <a:t>实时大数据技术架构图示例</a:t>
            </a:r>
            <a:br>
              <a:rPr lang="en-US" altLang="zh-CN" sz="2000" dirty="0">
                <a:latin typeface="微软雅黑" panose="020B0503020204020204" pitchFamily="34" charset="-122"/>
                <a:ea typeface="微软雅黑" panose="020B0503020204020204" pitchFamily="34" charset="-122"/>
              </a:rPr>
            </a:br>
            <a:r>
              <a:rPr lang="en-US" altLang="zh-CN" sz="2000" b="0" dirty="0">
                <a:latin typeface="微软雅黑" panose="020B0503020204020204" pitchFamily="34" charset="-122"/>
                <a:ea typeface="微软雅黑" panose="020B0503020204020204" pitchFamily="34" charset="-122"/>
              </a:rPr>
              <a:t>SAP HANA</a:t>
            </a:r>
            <a:r>
              <a:rPr lang="zh-CN" altLang="en-US" sz="2000" b="0" dirty="0">
                <a:latin typeface="微软雅黑" panose="020B0503020204020204" pitchFamily="34" charset="-122"/>
                <a:ea typeface="微软雅黑" panose="020B0503020204020204" pitchFamily="34" charset="-122"/>
              </a:rPr>
              <a:t>平台与开源大数据平台内存计算技术融合</a:t>
            </a:r>
            <a:endParaRPr lang="en-US" sz="2000" dirty="0">
              <a:latin typeface="微软雅黑" panose="020B0503020204020204" pitchFamily="34" charset="-122"/>
              <a:ea typeface="微软雅黑" panose="020B0503020204020204" pitchFamily="34" charset="-122"/>
            </a:endParaRPr>
          </a:p>
        </p:txBody>
      </p:sp>
      <p:sp>
        <p:nvSpPr>
          <p:cNvPr id="27" name="Rectangle 26"/>
          <p:cNvSpPr/>
          <p:nvPr/>
        </p:nvSpPr>
        <p:spPr bwMode="gray">
          <a:xfrm>
            <a:off x="7734063" y="4274161"/>
            <a:ext cx="1165055" cy="180336"/>
          </a:xfrm>
          <a:prstGeom prst="rect">
            <a:avLst/>
          </a:prstGeom>
          <a:solidFill>
            <a:schemeClr val="accent1"/>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zh-CN" altLang="en-US" sz="1050" kern="0" dirty="0">
                <a:latin typeface="微软雅黑" panose="020B0503020204020204" pitchFamily="34" charset="-122"/>
                <a:ea typeface="微软雅黑" panose="020B0503020204020204" pitchFamily="34" charset="-122"/>
                <a:cs typeface="Arial Unicode MS" pitchFamily="34" charset="-128"/>
              </a:rPr>
              <a:t>根源追溯</a:t>
            </a:r>
            <a:endParaRPr lang="en-US" sz="1050" kern="0" dirty="0">
              <a:latin typeface="微软雅黑" panose="020B0503020204020204" pitchFamily="34" charset="-122"/>
              <a:ea typeface="微软雅黑" panose="020B0503020204020204" pitchFamily="34" charset="-122"/>
              <a:cs typeface="Arial Unicode MS" pitchFamily="34" charset="-128"/>
            </a:endParaRPr>
          </a:p>
        </p:txBody>
      </p:sp>
      <p:sp>
        <p:nvSpPr>
          <p:cNvPr id="29" name="Rectangle 28"/>
          <p:cNvSpPr/>
          <p:nvPr/>
        </p:nvSpPr>
        <p:spPr bwMode="gray">
          <a:xfrm>
            <a:off x="7734064" y="2362415"/>
            <a:ext cx="1145945" cy="175906"/>
          </a:xfrm>
          <a:prstGeom prst="rect">
            <a:avLst/>
          </a:prstGeom>
          <a:solidFill>
            <a:schemeClr val="accent1"/>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zh-CN" altLang="en-US" sz="1050" kern="0" dirty="0">
                <a:latin typeface="微软雅黑" panose="020B0503020204020204" pitchFamily="34" charset="-122"/>
                <a:ea typeface="微软雅黑" panose="020B0503020204020204" pitchFamily="34" charset="-122"/>
                <a:cs typeface="Arial Unicode MS" pitchFamily="34" charset="-128"/>
              </a:rPr>
              <a:t>自动常规报告</a:t>
            </a:r>
            <a:endParaRPr lang="en-US" sz="1050" kern="0" dirty="0">
              <a:latin typeface="微软雅黑" panose="020B0503020204020204" pitchFamily="34" charset="-122"/>
              <a:ea typeface="微软雅黑" panose="020B0503020204020204" pitchFamily="34" charset="-122"/>
              <a:cs typeface="Arial Unicode MS" pitchFamily="34" charset="-128"/>
            </a:endParaRPr>
          </a:p>
        </p:txBody>
      </p:sp>
      <p:sp>
        <p:nvSpPr>
          <p:cNvPr id="30" name="Rectangle 29"/>
          <p:cNvSpPr/>
          <p:nvPr/>
        </p:nvSpPr>
        <p:spPr bwMode="gray">
          <a:xfrm>
            <a:off x="7734063" y="3364721"/>
            <a:ext cx="1165055" cy="162759"/>
          </a:xfrm>
          <a:prstGeom prst="rect">
            <a:avLst/>
          </a:prstGeom>
          <a:solidFill>
            <a:schemeClr val="accent1"/>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zh-CN" altLang="en-US" sz="1050" kern="0" dirty="0">
                <a:latin typeface="微软雅黑" panose="020B0503020204020204" pitchFamily="34" charset="-122"/>
                <a:ea typeface="微软雅黑" panose="020B0503020204020204" pitchFamily="34" charset="-122"/>
                <a:cs typeface="Arial Unicode MS" pitchFamily="34" charset="-128"/>
              </a:rPr>
              <a:t>交互式分析</a:t>
            </a:r>
            <a:endParaRPr lang="en-US" sz="1050" kern="0" dirty="0">
              <a:latin typeface="微软雅黑" panose="020B0503020204020204" pitchFamily="34" charset="-122"/>
              <a:ea typeface="微软雅黑" panose="020B0503020204020204" pitchFamily="34" charset="-122"/>
              <a:cs typeface="Arial Unicode MS" pitchFamily="34" charset="-128"/>
            </a:endParaRPr>
          </a:p>
        </p:txBody>
      </p:sp>
      <p:pic>
        <p:nvPicPr>
          <p:cNvPr id="33" name="Picture 2" descr="http://cdn.blog-sap.com/analytics/files/2013/09/SP12-Graphic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6432" y="2670866"/>
            <a:ext cx="1072686" cy="65845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http://kaykaytechnologies.com/images/sap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2192" y="3655809"/>
            <a:ext cx="1016926" cy="582951"/>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bwMode="gray">
          <a:xfrm>
            <a:off x="7734063" y="5351356"/>
            <a:ext cx="1165520" cy="190894"/>
          </a:xfrm>
          <a:prstGeom prst="rect">
            <a:avLst/>
          </a:prstGeom>
          <a:solidFill>
            <a:schemeClr val="accent1"/>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zh-CN" altLang="en-US" sz="1050" kern="0" dirty="0">
                <a:latin typeface="微软雅黑" panose="020B0503020204020204" pitchFamily="34" charset="-122"/>
                <a:ea typeface="微软雅黑" panose="020B0503020204020204" pitchFamily="34" charset="-122"/>
                <a:cs typeface="Arial Unicode MS" pitchFamily="34" charset="-128"/>
              </a:rPr>
              <a:t>预测分析</a:t>
            </a:r>
            <a:endParaRPr lang="en-US" sz="1050" kern="0" dirty="0">
              <a:latin typeface="微软雅黑" panose="020B0503020204020204" pitchFamily="34" charset="-122"/>
              <a:ea typeface="微软雅黑" panose="020B0503020204020204" pitchFamily="34" charset="-122"/>
              <a:cs typeface="Arial Unicode MS" pitchFamily="34" charset="-128"/>
            </a:endParaRPr>
          </a:p>
        </p:txBody>
      </p:sp>
      <p:grpSp>
        <p:nvGrpSpPr>
          <p:cNvPr id="72" name="Group 71"/>
          <p:cNvGrpSpPr/>
          <p:nvPr/>
        </p:nvGrpSpPr>
        <p:grpSpPr>
          <a:xfrm>
            <a:off x="259331" y="4926997"/>
            <a:ext cx="7017104" cy="226075"/>
            <a:chOff x="338057" y="4550216"/>
            <a:chExt cx="11539619" cy="301521"/>
          </a:xfrm>
        </p:grpSpPr>
        <p:sp>
          <p:nvSpPr>
            <p:cNvPr id="73" name="Rectangle 72"/>
            <p:cNvSpPr/>
            <p:nvPr/>
          </p:nvSpPr>
          <p:spPr bwMode="gray">
            <a:xfrm>
              <a:off x="338057" y="4550216"/>
              <a:ext cx="11539619" cy="301521"/>
            </a:xfrm>
            <a:prstGeom prst="rect">
              <a:avLst/>
            </a:prstGeom>
            <a:gradFill flip="none" rotWithShape="1">
              <a:gsLst>
                <a:gs pos="0">
                  <a:schemeClr val="accent5"/>
                </a:gs>
                <a:gs pos="100000">
                  <a:schemeClr val="accent3">
                    <a:lumMod val="75000"/>
                  </a:schemeClr>
                </a:gs>
                <a:gs pos="24000">
                  <a:schemeClr val="accent5">
                    <a:lumMod val="75000"/>
                  </a:schemeClr>
                </a:gs>
              </a:gsLst>
              <a:lin ang="0" scaled="1"/>
              <a:tileRect/>
            </a:gradFill>
            <a:ln w="6350" algn="ctr">
              <a:noFill/>
              <a:miter lim="800000"/>
              <a:headEnd/>
              <a:tailEnd/>
            </a:ln>
          </p:spPr>
          <p:txBody>
            <a:bodyPr lIns="67480" tIns="53984" rIns="67480" bIns="53984" rtlCol="0" anchor="ctr"/>
            <a:lstStyle/>
            <a:p>
              <a:pPr algn="ctr" defTabSz="685583" fontAlgn="base">
                <a:spcBef>
                  <a:spcPct val="50000"/>
                </a:spcBef>
                <a:spcAft>
                  <a:spcPct val="0"/>
                </a:spcAft>
                <a:buClr>
                  <a:srgbClr val="F0AB00"/>
                </a:buClr>
                <a:buSzPct val="80000"/>
              </a:pPr>
              <a:endParaRPr lang="en-US" sz="105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nvGrpSpPr>
            <p:cNvPr id="74" name="Group 73"/>
            <p:cNvGrpSpPr/>
            <p:nvPr/>
          </p:nvGrpSpPr>
          <p:grpSpPr>
            <a:xfrm>
              <a:off x="1686712" y="4615665"/>
              <a:ext cx="8100583" cy="233780"/>
              <a:chOff x="1975009" y="4878759"/>
              <a:chExt cx="8100583" cy="233780"/>
            </a:xfrm>
          </p:grpSpPr>
          <p:sp>
            <p:nvSpPr>
              <p:cNvPr id="75" name="TextBox 74"/>
              <p:cNvSpPr txBox="1"/>
              <p:nvPr/>
            </p:nvSpPr>
            <p:spPr>
              <a:xfrm>
                <a:off x="1975009" y="4878759"/>
                <a:ext cx="664307" cy="215507"/>
              </a:xfrm>
              <a:prstGeom prst="rect">
                <a:avLst/>
              </a:prstGeom>
              <a:noFill/>
            </p:spPr>
            <p:txBody>
              <a:bodyPr wrap="none" lIns="0" tIns="0" rIns="0" bIns="0" rtlCol="0">
                <a:spAutoFit/>
              </a:bodyPr>
              <a:lstStyle/>
              <a:p>
                <a:pPr fontAlgn="base">
                  <a:spcBef>
                    <a:spcPts val="450"/>
                  </a:spcBef>
                  <a:spcAft>
                    <a:spcPct val="0"/>
                  </a:spcAft>
                  <a:buClr>
                    <a:srgbClr val="F0AB00"/>
                  </a:buClr>
                  <a:buSzPct val="80000"/>
                </a:pPr>
                <a:r>
                  <a:rPr lang="zh-CN" altLang="en-US" sz="1050" kern="0" dirty="0">
                    <a:solidFill>
                      <a:srgbClr val="FFFFFF"/>
                    </a:solidFill>
                    <a:latin typeface="微软雅黑" panose="020B0503020204020204" pitchFamily="34" charset="-122"/>
                    <a:ea typeface="微软雅黑" panose="020B0503020204020204" pitchFamily="34" charset="-122"/>
                    <a:cs typeface="Arial Unicode MS" pitchFamily="34" charset="-128"/>
                  </a:rPr>
                  <a:t>热数据</a:t>
                </a:r>
                <a:endParaRPr lang="en-US" sz="1050" kern="0" dirty="0">
                  <a:solidFill>
                    <a:srgbClr val="FFFFFF"/>
                  </a:solidFill>
                  <a:latin typeface="微软雅黑" panose="020B0503020204020204" pitchFamily="34" charset="-122"/>
                  <a:ea typeface="微软雅黑" panose="020B0503020204020204" pitchFamily="34" charset="-122"/>
                  <a:cs typeface="Arial Unicode MS" pitchFamily="34" charset="-128"/>
                </a:endParaRPr>
              </a:p>
            </p:txBody>
          </p:sp>
          <p:sp>
            <p:nvSpPr>
              <p:cNvPr id="76" name="TextBox 75"/>
              <p:cNvSpPr txBox="1"/>
              <p:nvPr/>
            </p:nvSpPr>
            <p:spPr>
              <a:xfrm>
                <a:off x="8634837" y="4878759"/>
                <a:ext cx="1440755" cy="215507"/>
              </a:xfrm>
              <a:prstGeom prst="rect">
                <a:avLst/>
              </a:prstGeom>
              <a:noFill/>
            </p:spPr>
            <p:txBody>
              <a:bodyPr wrap="square" lIns="0" tIns="0" rIns="0" bIns="0" rtlCol="0">
                <a:spAutoFit/>
              </a:bodyPr>
              <a:lstStyle/>
              <a:p>
                <a:pPr algn="ctr" fontAlgn="base">
                  <a:spcBef>
                    <a:spcPts val="450"/>
                  </a:spcBef>
                  <a:spcAft>
                    <a:spcPct val="0"/>
                  </a:spcAft>
                  <a:buClr>
                    <a:srgbClr val="F0AB00"/>
                  </a:buClr>
                  <a:buSzPct val="80000"/>
                </a:pPr>
                <a:r>
                  <a:rPr lang="zh-CN" altLang="en-US" sz="1050" kern="0" dirty="0">
                    <a:solidFill>
                      <a:srgbClr val="FFFFFF"/>
                    </a:solidFill>
                    <a:latin typeface="微软雅黑" panose="020B0503020204020204" pitchFamily="34" charset="-122"/>
                    <a:ea typeface="微软雅黑" panose="020B0503020204020204" pitchFamily="34" charset="-122"/>
                    <a:cs typeface="Arial Unicode MS" pitchFamily="34" charset="-128"/>
                  </a:rPr>
                  <a:t>冷</a:t>
                </a:r>
                <a:r>
                  <a:rPr lang="en-US" altLang="zh-CN" sz="1050" kern="0" dirty="0">
                    <a:solidFill>
                      <a:srgbClr val="FFFFFF"/>
                    </a:solidFill>
                    <a:latin typeface="微软雅黑" panose="020B0503020204020204" pitchFamily="34" charset="-122"/>
                    <a:ea typeface="微软雅黑" panose="020B0503020204020204" pitchFamily="34" charset="-122"/>
                    <a:cs typeface="Arial Unicode MS" pitchFamily="34" charset="-128"/>
                  </a:rPr>
                  <a:t>/</a:t>
                </a:r>
                <a:r>
                  <a:rPr lang="zh-CN" altLang="en-US" sz="1050" kern="0" dirty="0">
                    <a:solidFill>
                      <a:srgbClr val="FFFFFF"/>
                    </a:solidFill>
                    <a:latin typeface="微软雅黑" panose="020B0503020204020204" pitchFamily="34" charset="-122"/>
                    <a:ea typeface="微软雅黑" panose="020B0503020204020204" pitchFamily="34" charset="-122"/>
                    <a:cs typeface="Arial Unicode MS" pitchFamily="34" charset="-128"/>
                  </a:rPr>
                  <a:t>裸数据</a:t>
                </a:r>
                <a:endParaRPr lang="en-US" sz="1050" kern="0" dirty="0">
                  <a:solidFill>
                    <a:srgbClr val="FFFFFF"/>
                  </a:solidFill>
                  <a:latin typeface="微软雅黑" panose="020B0503020204020204" pitchFamily="34" charset="-122"/>
                  <a:ea typeface="微软雅黑" panose="020B0503020204020204" pitchFamily="34" charset="-122"/>
                  <a:cs typeface="Arial Unicode MS" pitchFamily="34" charset="-128"/>
                </a:endParaRPr>
              </a:p>
            </p:txBody>
          </p:sp>
          <p:sp>
            <p:nvSpPr>
              <p:cNvPr id="77" name="TextBox 76"/>
              <p:cNvSpPr txBox="1"/>
              <p:nvPr/>
            </p:nvSpPr>
            <p:spPr>
              <a:xfrm>
                <a:off x="5167889" y="4897032"/>
                <a:ext cx="664307" cy="215507"/>
              </a:xfrm>
              <a:prstGeom prst="rect">
                <a:avLst/>
              </a:prstGeom>
              <a:noFill/>
            </p:spPr>
            <p:txBody>
              <a:bodyPr wrap="none" lIns="0" tIns="0" rIns="0" bIns="0" rtlCol="0">
                <a:spAutoFit/>
              </a:bodyPr>
              <a:lstStyle/>
              <a:p>
                <a:pPr fontAlgn="base">
                  <a:spcBef>
                    <a:spcPts val="450"/>
                  </a:spcBef>
                  <a:spcAft>
                    <a:spcPct val="0"/>
                  </a:spcAft>
                  <a:buClr>
                    <a:srgbClr val="F0AB00"/>
                  </a:buClr>
                  <a:buSzPct val="80000"/>
                </a:pPr>
                <a:r>
                  <a:rPr lang="zh-CN" altLang="en-US" sz="1050" kern="0" dirty="0">
                    <a:solidFill>
                      <a:srgbClr val="FFFFFF"/>
                    </a:solidFill>
                    <a:latin typeface="微软雅黑" panose="020B0503020204020204" pitchFamily="34" charset="-122"/>
                    <a:ea typeface="微软雅黑" panose="020B0503020204020204" pitchFamily="34" charset="-122"/>
                    <a:cs typeface="Arial Unicode MS" pitchFamily="34" charset="-128"/>
                  </a:rPr>
                  <a:t>温数据</a:t>
                </a:r>
                <a:endParaRPr lang="en-US" sz="1050" kern="0" dirty="0">
                  <a:solidFill>
                    <a:srgbClr val="FFFFFF"/>
                  </a:solidFill>
                  <a:latin typeface="微软雅黑" panose="020B0503020204020204" pitchFamily="34" charset="-122"/>
                  <a:ea typeface="微软雅黑" panose="020B0503020204020204" pitchFamily="34" charset="-122"/>
                  <a:cs typeface="Arial Unicode MS" pitchFamily="34" charset="-128"/>
                </a:endParaRPr>
              </a:p>
            </p:txBody>
          </p:sp>
        </p:grpSp>
      </p:grpSp>
      <p:pic>
        <p:nvPicPr>
          <p:cNvPr id="3" name="Picture 2"/>
          <p:cNvPicPr>
            <a:picLocks noChangeAspect="1"/>
          </p:cNvPicPr>
          <p:nvPr/>
        </p:nvPicPr>
        <p:blipFill>
          <a:blip r:embed="rId5"/>
          <a:stretch>
            <a:fillRect/>
          </a:stretch>
        </p:blipFill>
        <p:spPr>
          <a:xfrm>
            <a:off x="3813858" y="3631651"/>
            <a:ext cx="3356475" cy="1159712"/>
          </a:xfrm>
          <a:prstGeom prst="rect">
            <a:avLst/>
          </a:prstGeom>
        </p:spPr>
      </p:pic>
      <p:grpSp>
        <p:nvGrpSpPr>
          <p:cNvPr id="78" name="Group 77"/>
          <p:cNvGrpSpPr/>
          <p:nvPr/>
        </p:nvGrpSpPr>
        <p:grpSpPr>
          <a:xfrm>
            <a:off x="2378057" y="3832332"/>
            <a:ext cx="1054702" cy="643941"/>
            <a:chOff x="4286846" y="3573570"/>
            <a:chExt cx="1406677" cy="858837"/>
          </a:xfrm>
        </p:grpSpPr>
        <p:sp>
          <p:nvSpPr>
            <p:cNvPr id="79" name="TextBox 78"/>
            <p:cNvSpPr txBox="1"/>
            <p:nvPr/>
          </p:nvSpPr>
          <p:spPr>
            <a:xfrm>
              <a:off x="4695695" y="3998290"/>
              <a:ext cx="659010" cy="307865"/>
            </a:xfrm>
            <a:prstGeom prst="rect">
              <a:avLst/>
            </a:prstGeom>
            <a:noFill/>
          </p:spPr>
          <p:txBody>
            <a:bodyPr wrap="square" lIns="0" tIns="0" rIns="0" bIns="0" rtlCol="0">
              <a:spAutoFit/>
            </a:bodyPr>
            <a:lstStyle/>
            <a:p>
              <a:pPr algn="ctr" fontAlgn="base">
                <a:spcBef>
                  <a:spcPts val="450"/>
                </a:spcBef>
                <a:spcAft>
                  <a:spcPct val="0"/>
                </a:spcAft>
                <a:buClr>
                  <a:srgbClr val="F0AB00"/>
                </a:buClr>
                <a:buSzPct val="80000"/>
              </a:pPr>
              <a:r>
                <a:rPr lang="en-US" sz="750" kern="0" dirty="0">
                  <a:solidFill>
                    <a:srgbClr val="FFFFFF"/>
                  </a:solidFill>
                  <a:latin typeface="微软雅黑" panose="020B0503020204020204" pitchFamily="34" charset="-122"/>
                  <a:ea typeface="微软雅黑" panose="020B0503020204020204" pitchFamily="34" charset="-122"/>
                  <a:cs typeface="Arial Unicode MS" pitchFamily="34" charset="-128"/>
                </a:rPr>
                <a:t>Structured Storage</a:t>
              </a:r>
            </a:p>
          </p:txBody>
        </p:sp>
        <p:grpSp>
          <p:nvGrpSpPr>
            <p:cNvPr id="80" name="Group 4"/>
            <p:cNvGrpSpPr>
              <a:grpSpLocks noChangeAspect="1"/>
            </p:cNvGrpSpPr>
            <p:nvPr/>
          </p:nvGrpSpPr>
          <p:grpSpPr bwMode="auto">
            <a:xfrm>
              <a:off x="4567910" y="3573570"/>
              <a:ext cx="844550" cy="858837"/>
              <a:chOff x="3030" y="1731"/>
              <a:chExt cx="532" cy="541"/>
            </a:xfrm>
          </p:grpSpPr>
          <p:sp>
            <p:nvSpPr>
              <p:cNvPr id="82" name="AutoShape 3"/>
              <p:cNvSpPr>
                <a:spLocks noChangeAspect="1" noChangeArrowheads="1" noTextEdit="1"/>
              </p:cNvSpPr>
              <p:nvPr/>
            </p:nvSpPr>
            <p:spPr bwMode="auto">
              <a:xfrm>
                <a:off x="3030" y="1731"/>
                <a:ext cx="532"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endParaRPr lang="en-US" sz="2159">
                  <a:solidFill>
                    <a:srgbClr val="000000"/>
                  </a:solidFill>
                  <a:latin typeface="微软雅黑" panose="020B0503020204020204" pitchFamily="34" charset="-122"/>
                  <a:ea typeface="微软雅黑" panose="020B0503020204020204" pitchFamily="34" charset="-122"/>
                </a:endParaRPr>
              </a:p>
            </p:txBody>
          </p:sp>
          <p:sp>
            <p:nvSpPr>
              <p:cNvPr id="83" name="Freeform 5"/>
              <p:cNvSpPr>
                <a:spLocks/>
              </p:cNvSpPr>
              <p:nvPr/>
            </p:nvSpPr>
            <p:spPr bwMode="auto">
              <a:xfrm>
                <a:off x="3030" y="1881"/>
                <a:ext cx="532" cy="391"/>
              </a:xfrm>
              <a:custGeom>
                <a:avLst/>
                <a:gdLst>
                  <a:gd name="T0" fmla="*/ 41 w 82"/>
                  <a:gd name="T1" fmla="*/ 13 h 73"/>
                  <a:gd name="T2" fmla="*/ 0 w 82"/>
                  <a:gd name="T3" fmla="*/ 0 h 73"/>
                  <a:gd name="T4" fmla="*/ 0 w 82"/>
                  <a:gd name="T5" fmla="*/ 55 h 73"/>
                  <a:gd name="T6" fmla="*/ 41 w 82"/>
                  <a:gd name="T7" fmla="*/ 73 h 73"/>
                  <a:gd name="T8" fmla="*/ 82 w 82"/>
                  <a:gd name="T9" fmla="*/ 55 h 73"/>
                  <a:gd name="T10" fmla="*/ 82 w 82"/>
                  <a:gd name="T11" fmla="*/ 0 h 73"/>
                  <a:gd name="T12" fmla="*/ 41 w 82"/>
                  <a:gd name="T13" fmla="*/ 13 h 73"/>
                </a:gdLst>
                <a:ahLst/>
                <a:cxnLst>
                  <a:cxn ang="0">
                    <a:pos x="T0" y="T1"/>
                  </a:cxn>
                  <a:cxn ang="0">
                    <a:pos x="T2" y="T3"/>
                  </a:cxn>
                  <a:cxn ang="0">
                    <a:pos x="T4" y="T5"/>
                  </a:cxn>
                  <a:cxn ang="0">
                    <a:pos x="T6" y="T7"/>
                  </a:cxn>
                  <a:cxn ang="0">
                    <a:pos x="T8" y="T9"/>
                  </a:cxn>
                  <a:cxn ang="0">
                    <a:pos x="T10" y="T11"/>
                  </a:cxn>
                  <a:cxn ang="0">
                    <a:pos x="T12" y="T13"/>
                  </a:cxn>
                </a:cxnLst>
                <a:rect l="0" t="0" r="r" b="b"/>
                <a:pathLst>
                  <a:path w="82" h="73">
                    <a:moveTo>
                      <a:pt x="41" y="13"/>
                    </a:moveTo>
                    <a:cubicBezTo>
                      <a:pt x="20" y="13"/>
                      <a:pt x="7" y="8"/>
                      <a:pt x="0" y="0"/>
                    </a:cubicBezTo>
                    <a:cubicBezTo>
                      <a:pt x="0" y="55"/>
                      <a:pt x="0" y="55"/>
                      <a:pt x="0" y="55"/>
                    </a:cubicBezTo>
                    <a:cubicBezTo>
                      <a:pt x="0" y="65"/>
                      <a:pt x="19" y="73"/>
                      <a:pt x="41" y="73"/>
                    </a:cubicBezTo>
                    <a:cubicBezTo>
                      <a:pt x="64" y="73"/>
                      <a:pt x="82" y="65"/>
                      <a:pt x="82" y="55"/>
                    </a:cubicBezTo>
                    <a:cubicBezTo>
                      <a:pt x="82" y="0"/>
                      <a:pt x="82" y="0"/>
                      <a:pt x="82" y="0"/>
                    </a:cubicBezTo>
                    <a:cubicBezTo>
                      <a:pt x="76" y="8"/>
                      <a:pt x="62" y="13"/>
                      <a:pt x="41" y="13"/>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endParaRPr lang="en-US" sz="2159">
                  <a:solidFill>
                    <a:srgbClr val="000000"/>
                  </a:solidFill>
                  <a:latin typeface="微软雅黑" panose="020B0503020204020204" pitchFamily="34" charset="-122"/>
                  <a:ea typeface="微软雅黑" panose="020B0503020204020204" pitchFamily="34" charset="-122"/>
                </a:endParaRPr>
              </a:p>
            </p:txBody>
          </p:sp>
          <p:sp>
            <p:nvSpPr>
              <p:cNvPr id="84" name="Oval 6"/>
              <p:cNvSpPr>
                <a:spLocks noChangeArrowheads="1"/>
              </p:cNvSpPr>
              <p:nvPr/>
            </p:nvSpPr>
            <p:spPr bwMode="auto">
              <a:xfrm>
                <a:off x="3030" y="1731"/>
                <a:ext cx="532" cy="193"/>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endParaRPr lang="en-US" sz="2159">
                  <a:solidFill>
                    <a:srgbClr val="000000"/>
                  </a:solidFill>
                  <a:latin typeface="微软雅黑" panose="020B0503020204020204" pitchFamily="34" charset="-122"/>
                  <a:ea typeface="微软雅黑" panose="020B0503020204020204" pitchFamily="34" charset="-122"/>
                </a:endParaRPr>
              </a:p>
            </p:txBody>
          </p:sp>
        </p:grpSp>
        <p:sp>
          <p:nvSpPr>
            <p:cNvPr id="81" name="Rectangle 80"/>
            <p:cNvSpPr/>
            <p:nvPr/>
          </p:nvSpPr>
          <p:spPr bwMode="gray">
            <a:xfrm>
              <a:off x="4286846" y="3949806"/>
              <a:ext cx="1406677" cy="372252"/>
            </a:xfrm>
            <a:prstGeom prst="rect">
              <a:avLst/>
            </a:prstGeom>
            <a:noFill/>
            <a:ln w="6350" algn="ctr">
              <a:noFill/>
              <a:miter lim="800000"/>
              <a:headEnd/>
              <a:tailEnd/>
            </a:ln>
          </p:spPr>
          <p:txBody>
            <a:bodyPr lIns="67480" tIns="53984" rIns="67480" bIns="53984" rtlCol="0" anchor="ctr"/>
            <a:lstStyle/>
            <a:p>
              <a:pPr algn="ctr" defTabSz="685583" fontAlgn="base">
                <a:spcBef>
                  <a:spcPct val="50000"/>
                </a:spcBef>
                <a:spcAft>
                  <a:spcPct val="0"/>
                </a:spcAft>
                <a:buClr>
                  <a:srgbClr val="F0AB00"/>
                </a:buClr>
                <a:buSzPct val="80000"/>
              </a:pPr>
              <a:r>
                <a:rPr lang="zh-CN" altLang="en-US" sz="900" kern="0" dirty="0">
                  <a:latin typeface="微软雅黑" panose="020B0503020204020204" pitchFamily="34" charset="-122"/>
                  <a:ea typeface="微软雅黑" panose="020B0503020204020204" pitchFamily="34" charset="-122"/>
                  <a:cs typeface="Arial Unicode MS" pitchFamily="34" charset="-128"/>
                </a:rPr>
                <a:t>动态分层</a:t>
              </a:r>
              <a:endParaRPr lang="en-US" sz="900" kern="0" dirty="0">
                <a:latin typeface="微软雅黑" panose="020B0503020204020204" pitchFamily="34" charset="-122"/>
                <a:ea typeface="微软雅黑" panose="020B0503020204020204" pitchFamily="34" charset="-122"/>
                <a:cs typeface="Arial Unicode MS" pitchFamily="34" charset="-128"/>
              </a:endParaRPr>
            </a:p>
          </p:txBody>
        </p:sp>
      </p:grpSp>
      <p:grpSp>
        <p:nvGrpSpPr>
          <p:cNvPr id="86" name="Group 85"/>
          <p:cNvGrpSpPr/>
          <p:nvPr/>
        </p:nvGrpSpPr>
        <p:grpSpPr>
          <a:xfrm>
            <a:off x="1405175" y="3615992"/>
            <a:ext cx="957351" cy="928177"/>
            <a:chOff x="1311530" y="3372535"/>
            <a:chExt cx="1482324" cy="1482324"/>
          </a:xfrm>
        </p:grpSpPr>
        <p:pic>
          <p:nvPicPr>
            <p:cNvPr id="87" name="Picture 86" descr="HANA_Chip.em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1530" y="3372535"/>
              <a:ext cx="1482324" cy="1482324"/>
            </a:xfrm>
            <a:prstGeom prst="rect">
              <a:avLst/>
            </a:prstGeom>
          </p:spPr>
        </p:pic>
        <p:sp>
          <p:nvSpPr>
            <p:cNvPr id="88" name="TextBox 87"/>
            <p:cNvSpPr txBox="1"/>
            <p:nvPr/>
          </p:nvSpPr>
          <p:spPr>
            <a:xfrm>
              <a:off x="1503601" y="3498663"/>
              <a:ext cx="1066746" cy="593484"/>
            </a:xfrm>
            <a:prstGeom prst="rect">
              <a:avLst/>
            </a:prstGeom>
            <a:noFill/>
            <a:effectLst/>
          </p:spPr>
          <p:txBody>
            <a:bodyPr wrap="square" lIns="47985" tIns="23992" rIns="47985" bIns="23992" rtlCol="0">
              <a:spAutoFit/>
            </a:bodyPr>
            <a:lstStyle/>
            <a:p>
              <a:pPr algn="ctr" fontAlgn="base">
                <a:spcBef>
                  <a:spcPct val="50000"/>
                </a:spcBef>
                <a:spcAft>
                  <a:spcPct val="0"/>
                </a:spcAft>
                <a:buClr>
                  <a:srgbClr val="F0AB00"/>
                </a:buClr>
                <a:buSzPct val="80000"/>
              </a:pPr>
              <a:r>
                <a:rPr lang="zh-CN" altLang="en-US" sz="1050" b="1" kern="0" dirty="0">
                  <a:solidFill>
                    <a:srgbClr val="FFFFFF"/>
                  </a:solidFill>
                  <a:latin typeface="微软雅黑" panose="020B0503020204020204" pitchFamily="34" charset="-122"/>
                  <a:ea typeface="微软雅黑" panose="020B0503020204020204" pitchFamily="34" charset="-122"/>
                  <a:cs typeface="Arial Unicode MS" pitchFamily="34" charset="-128"/>
                </a:rPr>
                <a:t>实时内存</a:t>
              </a:r>
              <a:br>
                <a:rPr lang="en-US" altLang="zh-CN" sz="1050" b="1" kern="0" dirty="0">
                  <a:solidFill>
                    <a:srgbClr val="FFFFFF"/>
                  </a:solidFill>
                  <a:latin typeface="微软雅黑" panose="020B0503020204020204" pitchFamily="34" charset="-122"/>
                  <a:ea typeface="微软雅黑" panose="020B0503020204020204" pitchFamily="34" charset="-122"/>
                  <a:cs typeface="Arial Unicode MS" pitchFamily="34" charset="-128"/>
                </a:rPr>
              </a:br>
              <a:r>
                <a:rPr lang="zh-CN" altLang="en-US" sz="1050" b="1" kern="0" dirty="0">
                  <a:solidFill>
                    <a:srgbClr val="FFFFFF"/>
                  </a:solidFill>
                  <a:latin typeface="微软雅黑" panose="020B0503020204020204" pitchFamily="34" charset="-122"/>
                  <a:ea typeface="微软雅黑" panose="020B0503020204020204" pitchFamily="34" charset="-122"/>
                  <a:cs typeface="Arial Unicode MS" pitchFamily="34" charset="-128"/>
                </a:rPr>
                <a:t>计算</a:t>
              </a:r>
              <a:endParaRPr lang="en-US" sz="1050" b="1" kern="0" dirty="0">
                <a:solidFill>
                  <a:srgbClr val="FFFFFF"/>
                </a:solidFill>
                <a:latin typeface="微软雅黑" panose="020B0503020204020204" pitchFamily="34" charset="-122"/>
                <a:ea typeface="微软雅黑" panose="020B0503020204020204" pitchFamily="34" charset="-122"/>
                <a:cs typeface="Arial Unicode MS" pitchFamily="34" charset="-128"/>
              </a:endParaRPr>
            </a:p>
          </p:txBody>
        </p:sp>
      </p:grpSp>
      <p:sp>
        <p:nvSpPr>
          <p:cNvPr id="93" name="Rectangle 92"/>
          <p:cNvSpPr/>
          <p:nvPr/>
        </p:nvSpPr>
        <p:spPr bwMode="gray">
          <a:xfrm>
            <a:off x="359702" y="3135796"/>
            <a:ext cx="3294232" cy="1680391"/>
          </a:xfrm>
          <a:prstGeom prst="rect">
            <a:avLst/>
          </a:prstGeom>
          <a:noFill/>
          <a:ln w="25400" algn="ctr">
            <a:solidFill>
              <a:schemeClr val="bg1">
                <a:lumMod val="85000"/>
              </a:schemeClr>
            </a:solidFill>
            <a:miter lim="800000"/>
            <a:headEnd/>
            <a:tailEnd/>
          </a:ln>
          <a:effectLst/>
        </p:spPr>
        <p:txBody>
          <a:bodyPr lIns="47228" tIns="37783" rIns="47228" bIns="37783" rtlCol="0" anchor="ctr"/>
          <a:lstStyle/>
          <a:p>
            <a:pPr algn="r" defTabSz="479826" fontAlgn="base">
              <a:spcBef>
                <a:spcPct val="50000"/>
              </a:spcBef>
              <a:spcAft>
                <a:spcPct val="0"/>
              </a:spcAft>
              <a:buClr>
                <a:srgbClr val="F0AB00"/>
              </a:buClr>
              <a:buSzPct val="80000"/>
            </a:pPr>
            <a:endParaRPr lang="en-GB" sz="787" b="1" kern="0" dirty="0">
              <a:solidFill>
                <a:srgbClr val="000000">
                  <a:lumMod val="75000"/>
                  <a:lumOff val="25000"/>
                </a:srgbClr>
              </a:solidFill>
              <a:latin typeface="微软雅黑" panose="020B0503020204020204" pitchFamily="34" charset="-122"/>
              <a:ea typeface="微软雅黑" panose="020B0503020204020204" pitchFamily="34" charset="-122"/>
              <a:cs typeface="Arial Unicode MS" pitchFamily="34" charset="-128"/>
            </a:endParaRPr>
          </a:p>
        </p:txBody>
      </p:sp>
      <p:sp>
        <p:nvSpPr>
          <p:cNvPr id="94" name="Text Placeholder 3"/>
          <p:cNvSpPr txBox="1">
            <a:spLocks/>
          </p:cNvSpPr>
          <p:nvPr/>
        </p:nvSpPr>
        <p:spPr bwMode="gray">
          <a:xfrm>
            <a:off x="1477420" y="4609837"/>
            <a:ext cx="2056864" cy="218294"/>
          </a:xfrm>
          <a:prstGeom prst="rect">
            <a:avLst/>
          </a:prstGeom>
        </p:spPr>
        <p:txBody>
          <a:bodyPr vert="horz" lIns="0" tIns="0" rIns="0" bIns="0" rtlCol="0">
            <a:noAutofit/>
          </a:bodyPr>
          <a:lstStyle>
            <a:lvl1pPr marL="0" indent="0" algn="l" defTabSz="1088592" rtl="0" eaLnBrk="1" latinLnBrk="0" hangingPunct="1">
              <a:spcBef>
                <a:spcPts val="2399"/>
              </a:spcBef>
              <a:buClr>
                <a:schemeClr val="accent1"/>
              </a:buClr>
              <a:buSzPct val="80000"/>
              <a:buFontTx/>
              <a:buNone/>
              <a:defRPr sz="2000" b="1" kern="1200">
                <a:solidFill>
                  <a:schemeClr val="tx1"/>
                </a:solidFill>
                <a:latin typeface="+mn-lt"/>
                <a:ea typeface="+mn-ea"/>
                <a:cs typeface="+mn-cs"/>
              </a:defRPr>
            </a:lvl1pPr>
            <a:lvl2pPr marL="0" indent="0" algn="l" defTabSz="1088592"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79970" indent="-179970" algn="l" defTabSz="1088592"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59939" indent="-179970" algn="l" defTabSz="1088592"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39909" indent="-179970" algn="l" defTabSz="1088592" rtl="0" eaLnBrk="1" latinLnBrk="0" hangingPunct="1">
              <a:spcBef>
                <a:spcPts val="250"/>
              </a:spcBef>
              <a:buClr>
                <a:schemeClr val="accent2"/>
              </a:buClr>
              <a:buSzPct val="100000"/>
              <a:buFont typeface="Courier New" pitchFamily="49" charset="0"/>
              <a:buChar char="o"/>
              <a:defRPr sz="1500" kern="1200">
                <a:solidFill>
                  <a:schemeClr val="tx1"/>
                </a:solidFill>
                <a:latin typeface="+mn-lt"/>
                <a:ea typeface="+mn-ea"/>
                <a:cs typeface="+mn-cs"/>
              </a:defRPr>
            </a:lvl5pPr>
            <a:lvl6pPr marL="2993627"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923"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220"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515"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spcBef>
                <a:spcPts val="0"/>
              </a:spcBef>
              <a:buClr>
                <a:srgbClr val="F0AB00"/>
              </a:buClr>
            </a:pPr>
            <a:r>
              <a:rPr lang="en-US" sz="1350" dirty="0">
                <a:latin typeface="微软雅黑" panose="020B0503020204020204" pitchFamily="34" charset="-122"/>
                <a:ea typeface="微软雅黑" panose="020B0503020204020204" pitchFamily="34" charset="-122"/>
              </a:rPr>
              <a:t>SAP HANA Platform</a:t>
            </a:r>
            <a:endParaRPr lang="en-US" sz="1350" b="0" dirty="0">
              <a:latin typeface="微软雅黑" panose="020B0503020204020204" pitchFamily="34" charset="-122"/>
              <a:ea typeface="微软雅黑" panose="020B0503020204020204" pitchFamily="34" charset="-122"/>
            </a:endParaRPr>
          </a:p>
        </p:txBody>
      </p:sp>
      <p:sp>
        <p:nvSpPr>
          <p:cNvPr id="95" name="Text Placeholder 3"/>
          <p:cNvSpPr txBox="1">
            <a:spLocks/>
          </p:cNvSpPr>
          <p:nvPr/>
        </p:nvSpPr>
        <p:spPr bwMode="gray">
          <a:xfrm>
            <a:off x="4576793" y="3239009"/>
            <a:ext cx="2372694" cy="236650"/>
          </a:xfrm>
          <a:prstGeom prst="rect">
            <a:avLst/>
          </a:prstGeom>
        </p:spPr>
        <p:txBody>
          <a:bodyPr vert="horz" lIns="0" tIns="0" rIns="0" bIns="0" rtlCol="0">
            <a:noAutofit/>
          </a:bodyPr>
          <a:lstStyle>
            <a:lvl1pPr marL="0" indent="0" algn="l" defTabSz="1088592" rtl="0" eaLnBrk="1" latinLnBrk="0" hangingPunct="1">
              <a:spcBef>
                <a:spcPts val="2399"/>
              </a:spcBef>
              <a:buClr>
                <a:schemeClr val="accent1"/>
              </a:buClr>
              <a:buSzPct val="80000"/>
              <a:buFontTx/>
              <a:buNone/>
              <a:defRPr sz="2000" b="1" kern="1200">
                <a:solidFill>
                  <a:schemeClr val="tx1"/>
                </a:solidFill>
                <a:latin typeface="+mn-lt"/>
                <a:ea typeface="+mn-ea"/>
                <a:cs typeface="+mn-cs"/>
              </a:defRPr>
            </a:lvl1pPr>
            <a:lvl2pPr marL="0" indent="0" algn="l" defTabSz="1088592"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79970" indent="-179970" algn="l" defTabSz="1088592"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59939" indent="-179970" algn="l" defTabSz="1088592"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39909" indent="-179970" algn="l" defTabSz="1088592" rtl="0" eaLnBrk="1" latinLnBrk="0" hangingPunct="1">
              <a:spcBef>
                <a:spcPts val="250"/>
              </a:spcBef>
              <a:buClr>
                <a:schemeClr val="accent2"/>
              </a:buClr>
              <a:buSzPct val="100000"/>
              <a:buFont typeface="Courier New" pitchFamily="49" charset="0"/>
              <a:buChar char="o"/>
              <a:defRPr sz="1500" kern="1200">
                <a:solidFill>
                  <a:schemeClr val="tx1"/>
                </a:solidFill>
                <a:latin typeface="+mn-lt"/>
                <a:ea typeface="+mn-ea"/>
                <a:cs typeface="+mn-cs"/>
              </a:defRPr>
            </a:lvl5pPr>
            <a:lvl6pPr marL="2993627"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923"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220"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515"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spcBef>
                <a:spcPts val="0"/>
              </a:spcBef>
              <a:buClr>
                <a:srgbClr val="F0AB00"/>
              </a:buClr>
            </a:pPr>
            <a:r>
              <a:rPr lang="en-US" sz="1350" dirty="0">
                <a:latin typeface="微软雅黑" panose="020B0503020204020204" pitchFamily="34" charset="-122"/>
                <a:ea typeface="微软雅黑" panose="020B0503020204020204" pitchFamily="34" charset="-122"/>
              </a:rPr>
              <a:t>Hadoop/Spark Platform</a:t>
            </a:r>
            <a:endParaRPr lang="en-US" sz="1350" b="0" dirty="0">
              <a:latin typeface="微软雅黑" panose="020B0503020204020204" pitchFamily="34" charset="-122"/>
              <a:ea typeface="微软雅黑" panose="020B0503020204020204" pitchFamily="34" charset="-122"/>
            </a:endParaRPr>
          </a:p>
        </p:txBody>
      </p:sp>
      <p:sp>
        <p:nvSpPr>
          <p:cNvPr id="96" name="Rectangle 95"/>
          <p:cNvSpPr/>
          <p:nvPr/>
        </p:nvSpPr>
        <p:spPr bwMode="gray">
          <a:xfrm>
            <a:off x="465870" y="4270999"/>
            <a:ext cx="859344" cy="312138"/>
          </a:xfrm>
          <a:prstGeom prst="rect">
            <a:avLst/>
          </a:prstGeom>
          <a:solidFill>
            <a:srgbClr val="FFC000"/>
          </a:solidFill>
          <a:ln w="6350" algn="ctr">
            <a:noFill/>
            <a:miter lim="800000"/>
            <a:headEnd/>
            <a:tailEnd/>
          </a:ln>
        </p:spPr>
        <p:txBody>
          <a:bodyPr lIns="50610" tIns="40488" rIns="50610" bIns="40488" rtlCol="0" anchor="ctr"/>
          <a:lstStyle/>
          <a:p>
            <a:pPr algn="ctr" fontAlgn="base">
              <a:spcBef>
                <a:spcPct val="50000"/>
              </a:spcBef>
              <a:spcAft>
                <a:spcPct val="0"/>
              </a:spcAft>
              <a:buClr>
                <a:srgbClr val="F0AB00"/>
              </a:buClr>
              <a:buSzPct val="80000"/>
              <a:defRPr/>
            </a:pPr>
            <a:r>
              <a:rPr lang="en-US" sz="105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R</a:t>
            </a:r>
            <a:r>
              <a:rPr lang="zh-CN" altLang="en-US" sz="105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语言脚本</a:t>
            </a:r>
            <a:endParaRPr lang="en-US" sz="105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7" name="Rectangle 96"/>
          <p:cNvSpPr/>
          <p:nvPr/>
        </p:nvSpPr>
        <p:spPr bwMode="gray">
          <a:xfrm>
            <a:off x="465870" y="3508597"/>
            <a:ext cx="859344" cy="312138"/>
          </a:xfrm>
          <a:prstGeom prst="rect">
            <a:avLst/>
          </a:prstGeom>
          <a:solidFill>
            <a:srgbClr val="FFC000"/>
          </a:solidFill>
          <a:ln w="6350" algn="ctr">
            <a:noFill/>
            <a:miter lim="800000"/>
            <a:headEnd/>
            <a:tailEnd/>
          </a:ln>
        </p:spPr>
        <p:txBody>
          <a:bodyPr lIns="50610" tIns="40488" rIns="50610" bIns="40488" rtlCol="0" anchor="ctr"/>
          <a:lstStyle/>
          <a:p>
            <a:pPr algn="ctr" fontAlgn="base">
              <a:spcBef>
                <a:spcPct val="50000"/>
              </a:spcBef>
              <a:spcAft>
                <a:spcPct val="0"/>
              </a:spcAft>
              <a:buClr>
                <a:srgbClr val="F0AB00"/>
              </a:buClr>
              <a:buSzPct val="80000"/>
              <a:defRPr/>
            </a:pPr>
            <a:r>
              <a:rPr lang="zh-CN" altLang="en-US" sz="105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预测分析库</a:t>
            </a:r>
            <a:endParaRPr lang="en-US" sz="105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8" name="Rectangle 97"/>
          <p:cNvSpPr/>
          <p:nvPr/>
        </p:nvSpPr>
        <p:spPr bwMode="gray">
          <a:xfrm>
            <a:off x="465999" y="3896870"/>
            <a:ext cx="859344" cy="312138"/>
          </a:xfrm>
          <a:prstGeom prst="rect">
            <a:avLst/>
          </a:prstGeom>
          <a:solidFill>
            <a:srgbClr val="FFC000"/>
          </a:solidFill>
          <a:ln w="6350" algn="ctr">
            <a:noFill/>
            <a:miter lim="800000"/>
            <a:headEnd/>
            <a:tailEnd/>
          </a:ln>
        </p:spPr>
        <p:txBody>
          <a:bodyPr lIns="50610" tIns="40488" rIns="50610" bIns="40488" rtlCol="0" anchor="ctr"/>
          <a:lstStyle/>
          <a:p>
            <a:pPr algn="ctr" fontAlgn="base">
              <a:spcBef>
                <a:spcPct val="50000"/>
              </a:spcBef>
              <a:spcAft>
                <a:spcPct val="0"/>
              </a:spcAft>
              <a:buClr>
                <a:srgbClr val="F0AB00"/>
              </a:buClr>
              <a:buSzPct val="80000"/>
              <a:defRPr/>
            </a:pPr>
            <a:r>
              <a:rPr lang="zh-CN" altLang="en-US" sz="105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文本</a:t>
            </a:r>
            <a:r>
              <a:rPr lang="en-US" altLang="zh-CN" sz="105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5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地理信息分析</a:t>
            </a:r>
            <a:endParaRPr lang="en-US" sz="105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9" name="Rounded Rectangle 98"/>
          <p:cNvSpPr/>
          <p:nvPr/>
        </p:nvSpPr>
        <p:spPr bwMode="gray">
          <a:xfrm>
            <a:off x="33151" y="4312761"/>
            <a:ext cx="296798" cy="211541"/>
          </a:xfrm>
          <a:prstGeom prst="roundRect">
            <a:avLst>
              <a:gd name="adj" fmla="val 2794"/>
            </a:avLst>
          </a:prstGeom>
          <a:solidFill>
            <a:sysClr val="window" lastClr="FFFFFF">
              <a:lumMod val="85000"/>
            </a:sysClr>
          </a:solidFill>
          <a:ln w="6350" algn="ctr">
            <a:noFill/>
            <a:miter lim="800000"/>
            <a:headEnd/>
            <a:tailEnd/>
          </a:ln>
        </p:spPr>
        <p:txBody>
          <a:bodyPr lIns="50610" tIns="40488" rIns="50610" bIns="40488" rtlCol="0" anchor="ctr"/>
          <a:lstStyle/>
          <a:p>
            <a:pPr algn="ctr" fontAlgn="base">
              <a:spcBef>
                <a:spcPct val="50000"/>
              </a:spcBef>
              <a:spcAft>
                <a:spcPct val="0"/>
              </a:spcAft>
              <a:buClr>
                <a:srgbClr val="F0AB00"/>
              </a:buClr>
              <a:buSzPct val="80000"/>
              <a:defRPr/>
            </a:pPr>
            <a:r>
              <a:rPr lang="en-US" sz="1350" b="1"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R</a:t>
            </a:r>
          </a:p>
        </p:txBody>
      </p:sp>
      <p:cxnSp>
        <p:nvCxnSpPr>
          <p:cNvPr id="101" name="Straight Connector 100"/>
          <p:cNvCxnSpPr/>
          <p:nvPr/>
        </p:nvCxnSpPr>
        <p:spPr>
          <a:xfrm flipH="1">
            <a:off x="316186" y="4423357"/>
            <a:ext cx="137124" cy="2222"/>
          </a:xfrm>
          <a:prstGeom prst="line">
            <a:avLst/>
          </a:prstGeom>
          <a:noFill/>
          <a:ln w="28575" cap="flat" cmpd="sng" algn="ctr">
            <a:solidFill>
              <a:schemeClr val="tx1"/>
            </a:solidFill>
            <a:prstDash val="sysDot"/>
          </a:ln>
          <a:effectLst/>
        </p:spPr>
      </p:cxnSp>
      <p:sp>
        <p:nvSpPr>
          <p:cNvPr id="85" name="Rectangle 84"/>
          <p:cNvSpPr/>
          <p:nvPr/>
        </p:nvSpPr>
        <p:spPr bwMode="gray">
          <a:xfrm>
            <a:off x="3271246" y="3896871"/>
            <a:ext cx="768362" cy="406589"/>
          </a:xfrm>
          <a:prstGeom prst="rect">
            <a:avLst/>
          </a:prstGeom>
          <a:solidFill>
            <a:srgbClr val="4FB81C"/>
          </a:solidFill>
          <a:ln w="6350" algn="ctr">
            <a:noFill/>
            <a:miter lim="800000"/>
            <a:headEnd/>
            <a:tailEnd/>
          </a:ln>
          <a:effectLst/>
        </p:spPr>
        <p:txBody>
          <a:bodyPr lIns="47228" tIns="37783" rIns="47228" bIns="37783" rtlCol="0" anchor="ctr"/>
          <a:lstStyle/>
          <a:p>
            <a:pPr algn="ctr" defTabSz="479826" fontAlgn="base">
              <a:spcAft>
                <a:spcPct val="0"/>
              </a:spcAft>
              <a:buClr>
                <a:srgbClr val="F0AB00"/>
              </a:buClr>
              <a:buSzPct val="80000"/>
            </a:pPr>
            <a:r>
              <a:rPr lang="en-GB" sz="825" b="1" kern="0" dirty="0">
                <a:solidFill>
                  <a:srgbClr val="FFFFFF"/>
                </a:solidFill>
                <a:latin typeface="微软雅黑" panose="020B0503020204020204" pitchFamily="34" charset="-122"/>
                <a:ea typeface="微软雅黑" panose="020B0503020204020204" pitchFamily="34" charset="-122"/>
                <a:cs typeface="Arial Unicode MS" pitchFamily="34" charset="-128"/>
              </a:rPr>
              <a:t>HANA-Spark </a:t>
            </a:r>
            <a:r>
              <a:rPr lang="zh-CN" altLang="en-US" sz="825" b="1" kern="0" dirty="0">
                <a:solidFill>
                  <a:srgbClr val="FFFFFF"/>
                </a:solidFill>
                <a:latin typeface="微软雅黑" panose="020B0503020204020204" pitchFamily="34" charset="-122"/>
                <a:ea typeface="微软雅黑" panose="020B0503020204020204" pitchFamily="34" charset="-122"/>
                <a:cs typeface="Arial Unicode MS" pitchFamily="34" charset="-128"/>
              </a:rPr>
              <a:t>适配器</a:t>
            </a:r>
            <a:endParaRPr lang="en-GB" sz="825" b="1" kern="0" dirty="0">
              <a:solidFill>
                <a:srgbClr val="FFFFFF"/>
              </a:solidFill>
              <a:latin typeface="微软雅黑" panose="020B0503020204020204" pitchFamily="34" charset="-122"/>
              <a:ea typeface="微软雅黑" panose="020B0503020204020204" pitchFamily="34" charset="-122"/>
              <a:cs typeface="Arial Unicode MS" pitchFamily="34" charset="-128"/>
            </a:endParaRPr>
          </a:p>
        </p:txBody>
      </p:sp>
      <p:sp>
        <p:nvSpPr>
          <p:cNvPr id="102" name="Rectangle 101"/>
          <p:cNvSpPr/>
          <p:nvPr/>
        </p:nvSpPr>
        <p:spPr bwMode="gray">
          <a:xfrm>
            <a:off x="916565" y="3258654"/>
            <a:ext cx="2126145" cy="217005"/>
          </a:xfrm>
          <a:prstGeom prst="rect">
            <a:avLst/>
          </a:prstGeom>
          <a:solidFill>
            <a:schemeClr val="tx2"/>
          </a:solidFill>
          <a:ln w="6350" algn="ctr">
            <a:noFill/>
            <a:miter lim="800000"/>
            <a:headEnd/>
            <a:tailEnd/>
          </a:ln>
        </p:spPr>
        <p:txBody>
          <a:bodyPr lIns="50610" tIns="40488" rIns="50610" bIns="40488" rtlCol="0" anchor="ctr"/>
          <a:lstStyle/>
          <a:p>
            <a:pPr algn="ctr" fontAlgn="base">
              <a:spcBef>
                <a:spcPct val="50000"/>
              </a:spcBef>
              <a:spcAft>
                <a:spcPct val="0"/>
              </a:spcAft>
              <a:buClr>
                <a:srgbClr val="F0AB00"/>
              </a:buClr>
              <a:buSzPct val="80000"/>
              <a:defRPr/>
            </a:pPr>
            <a:r>
              <a:rPr lang="en-US" altLang="zh-CN" sz="105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SAP HANA </a:t>
            </a:r>
            <a:r>
              <a:rPr lang="zh-CN" altLang="en-US" sz="105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流数据处理</a:t>
            </a:r>
            <a:endParaRPr lang="en-US" sz="105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3" name="Chevron 102"/>
          <p:cNvSpPr/>
          <p:nvPr/>
        </p:nvSpPr>
        <p:spPr bwMode="gray">
          <a:xfrm>
            <a:off x="7496215" y="2422386"/>
            <a:ext cx="230742" cy="2796697"/>
          </a:xfrm>
          <a:prstGeom prst="chevron">
            <a:avLst>
              <a:gd name="adj" fmla="val 78850"/>
            </a:avLst>
          </a:prstGeom>
          <a:solidFill>
            <a:schemeClr val="accent1"/>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endParaRPr lang="en-US" sz="1350" kern="0" dirty="0">
              <a:latin typeface="微软雅黑" panose="020B0503020204020204" pitchFamily="34" charset="-122"/>
              <a:ea typeface="微软雅黑" panose="020B0503020204020204" pitchFamily="34" charset="-122"/>
              <a:cs typeface="Arial Unicode MS" pitchFamily="34" charset="-128"/>
            </a:endParaRPr>
          </a:p>
        </p:txBody>
      </p:sp>
      <p:pic>
        <p:nvPicPr>
          <p:cNvPr id="1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7014" y="4495517"/>
            <a:ext cx="976825" cy="814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9" name="Picture 8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38867" y="1746644"/>
            <a:ext cx="1020149" cy="586721"/>
          </a:xfrm>
          <a:prstGeom prst="rect">
            <a:avLst/>
          </a:prstGeom>
          <a:noFill/>
          <a:ln w="6350">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65" name="Picture 64"/>
          <p:cNvPicPr/>
          <p:nvPr/>
        </p:nvPicPr>
        <p:blipFill rotWithShape="1">
          <a:blip r:embed="rId9" cstate="print">
            <a:extLst>
              <a:ext uri="{28A0092B-C50C-407E-A947-70E740481C1C}">
                <a14:useLocalDpi xmlns:a14="http://schemas.microsoft.com/office/drawing/2010/main" val="0"/>
              </a:ext>
            </a:extLst>
          </a:blip>
          <a:srcRect l="2" t="68228" r="36944"/>
          <a:stretch/>
        </p:blipFill>
        <p:spPr bwMode="auto">
          <a:xfrm>
            <a:off x="5110662" y="2198849"/>
            <a:ext cx="2339740" cy="829636"/>
          </a:xfrm>
          <a:prstGeom prst="rect">
            <a:avLst/>
          </a:prstGeom>
          <a:noFill/>
          <a:ln>
            <a:noFill/>
          </a:ln>
          <a:extLst>
            <a:ext uri="{FAA26D3D-D897-4be2-8F04-BA451C77F1D7}">
              <ma14:placeholderFlag xmlns="" xmlns:ma14="http://schemas.microsoft.com/office/mac/drawingml/2011/main"/>
            </a:ext>
          </a:extLst>
        </p:spPr>
      </p:pic>
      <p:pic>
        <p:nvPicPr>
          <p:cNvPr id="67" name="Picture 6" descr="http://scottdunlop.files.wordpress.com/2011/10/hadoopelephant_rgb.png"/>
          <p:cNvPicPr>
            <a:picLocks noChangeAspect="1" noChangeArrowheads="1"/>
          </p:cNvPicPr>
          <p:nvPr/>
        </p:nvPicPr>
        <p:blipFill>
          <a:blip r:embed="rId10" cstate="print">
            <a:clrChange>
              <a:clrFrom>
                <a:srgbClr val="FFFFFF"/>
              </a:clrFrom>
              <a:clrTo>
                <a:srgbClr val="FFFFFF">
                  <a:alpha val="0"/>
                </a:srgbClr>
              </a:clrTo>
            </a:clrChange>
          </a:blip>
          <a:stretch>
            <a:fillRect/>
          </a:stretch>
        </p:blipFill>
        <p:spPr bwMode="auto">
          <a:xfrm>
            <a:off x="5193561" y="3451721"/>
            <a:ext cx="824703" cy="162194"/>
          </a:xfrm>
          <a:prstGeom prst="rect">
            <a:avLst/>
          </a:prstGeom>
          <a:noFill/>
          <a:ln>
            <a:noFill/>
          </a:ln>
        </p:spPr>
      </p:pic>
      <p:pic>
        <p:nvPicPr>
          <p:cNvPr id="5" name="Picture 4"/>
          <p:cNvPicPr>
            <a:picLocks noChangeAspect="1"/>
          </p:cNvPicPr>
          <p:nvPr/>
        </p:nvPicPr>
        <p:blipFill rotWithShape="1">
          <a:blip r:embed="rId11"/>
          <a:srcRect r="8122"/>
          <a:stretch/>
        </p:blipFill>
        <p:spPr>
          <a:xfrm>
            <a:off x="86079" y="2203171"/>
            <a:ext cx="2521577" cy="836466"/>
          </a:xfrm>
          <a:prstGeom prst="rect">
            <a:avLst/>
          </a:prstGeom>
        </p:spPr>
      </p:pic>
      <p:pic>
        <p:nvPicPr>
          <p:cNvPr id="6" name="Picture 5"/>
          <p:cNvPicPr>
            <a:picLocks noChangeAspect="1"/>
          </p:cNvPicPr>
          <p:nvPr/>
        </p:nvPicPr>
        <p:blipFill rotWithShape="1">
          <a:blip r:embed="rId12"/>
          <a:srcRect r="6092"/>
          <a:stretch/>
        </p:blipFill>
        <p:spPr>
          <a:xfrm>
            <a:off x="2587985" y="2203171"/>
            <a:ext cx="2537846" cy="829916"/>
          </a:xfrm>
          <a:prstGeom prst="rect">
            <a:avLst/>
          </a:prstGeom>
        </p:spPr>
      </p:pic>
    </p:spTree>
    <p:extLst>
      <p:ext uri="{BB962C8B-B14F-4D97-AF65-F5344CB8AC3E}">
        <p14:creationId xmlns:p14="http://schemas.microsoft.com/office/powerpoint/2010/main" val="32030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44"/>
          <p:cNvSpPr>
            <a:spLocks noChangeArrowheads="1"/>
          </p:cNvSpPr>
          <p:nvPr/>
        </p:nvSpPr>
        <p:spPr bwMode="gray">
          <a:xfrm>
            <a:off x="3496209" y="4412725"/>
            <a:ext cx="3385604" cy="952472"/>
          </a:xfrm>
          <a:prstGeom prst="rect">
            <a:avLst/>
          </a:prstGeom>
          <a:solidFill>
            <a:schemeClr val="bg2">
              <a:lumMod val="75000"/>
            </a:schemeClr>
          </a:solidFill>
          <a:ln w="25400" cmpd="thinThick" algn="ctr">
            <a:solidFill>
              <a:schemeClr val="tx1">
                <a:lumMod val="85000"/>
                <a:lumOff val="15000"/>
              </a:schemeClr>
            </a:solidFill>
            <a:prstDash val="dash"/>
            <a:round/>
            <a:headEnd/>
            <a:tailEnd/>
          </a:ln>
          <a:effectLst/>
        </p:spPr>
        <p:txBody>
          <a:bodyPr wrap="square" lIns="0" tIns="0" rIns="0" bIns="0" anchor="t"/>
          <a:lstStyle/>
          <a:p>
            <a:pPr algn="ctr" defTabSz="685352">
              <a:defRPr/>
            </a:pPr>
            <a:endParaRPr lang="en-US" sz="900" kern="0" dirty="0">
              <a:solidFill>
                <a:srgbClr val="FFFFFF"/>
              </a:solidFill>
              <a:latin typeface="微软雅黑" panose="020B0503020204020204" pitchFamily="34" charset="-122"/>
              <a:ea typeface="微软雅黑" panose="020B0503020204020204" pitchFamily="34" charset="-122"/>
            </a:endParaRPr>
          </a:p>
        </p:txBody>
      </p:sp>
      <p:sp>
        <p:nvSpPr>
          <p:cNvPr id="9" name="Rectangle 8"/>
          <p:cNvSpPr/>
          <p:nvPr/>
        </p:nvSpPr>
        <p:spPr bwMode="gray">
          <a:xfrm>
            <a:off x="107157" y="1996578"/>
            <a:ext cx="1813418" cy="3368622"/>
          </a:xfrm>
          <a:prstGeom prst="rect">
            <a:avLst/>
          </a:prstGeom>
          <a:solidFill>
            <a:schemeClr val="bg1">
              <a:lumMod val="85000"/>
            </a:schemeClr>
          </a:solidFill>
          <a:ln w="6350" algn="ctr">
            <a:noFill/>
            <a:miter lim="800000"/>
            <a:headEnd/>
            <a:tailEnd/>
          </a:ln>
        </p:spPr>
        <p:txBody>
          <a:bodyPr lIns="56236" tIns="44989" rIns="56236" bIns="44989" rtlCol="0" anchor="ctr"/>
          <a:lstStyle/>
          <a:p>
            <a:pPr algn="ctr" defTabSz="571357" fontAlgn="base">
              <a:spcBef>
                <a:spcPct val="50000"/>
              </a:spcBef>
              <a:spcAft>
                <a:spcPct val="0"/>
              </a:spcAft>
              <a:buClr>
                <a:srgbClr val="F0AB00"/>
              </a:buClr>
              <a:buSzPct val="80000"/>
            </a:pPr>
            <a:endParaRPr lang="en-US" sz="900" kern="0" dirty="0" err="1">
              <a:latin typeface="微软雅黑" panose="020B0503020204020204" pitchFamily="34" charset="-122"/>
              <a:ea typeface="微软雅黑" panose="020B0503020204020204" pitchFamily="34" charset="-122"/>
              <a:cs typeface="Arial Unicode MS" pitchFamily="34" charset="-128"/>
            </a:endParaRPr>
          </a:p>
        </p:txBody>
      </p:sp>
      <p:cxnSp>
        <p:nvCxnSpPr>
          <p:cNvPr id="44" name="Elbow Connector 43"/>
          <p:cNvCxnSpPr/>
          <p:nvPr/>
        </p:nvCxnSpPr>
        <p:spPr>
          <a:xfrm>
            <a:off x="1832111" y="3616047"/>
            <a:ext cx="1844857" cy="1153856"/>
          </a:xfrm>
          <a:prstGeom prst="bentConnector3">
            <a:avLst>
              <a:gd name="adj1" fmla="val 39490"/>
            </a:avLst>
          </a:prstGeom>
          <a:ln w="28575">
            <a:solidFill>
              <a:schemeClr val="tx1">
                <a:lumMod val="65000"/>
                <a:lumOff val="3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a:off x="1848244" y="4057808"/>
            <a:ext cx="1828724" cy="851319"/>
          </a:xfrm>
          <a:prstGeom prst="bentConnector3">
            <a:avLst>
              <a:gd name="adj1" fmla="val 30666"/>
            </a:avLst>
          </a:prstGeom>
          <a:ln w="28575">
            <a:solidFill>
              <a:schemeClr val="tx1">
                <a:lumMod val="65000"/>
                <a:lumOff val="3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a:off x="1815980" y="3174285"/>
            <a:ext cx="1860989" cy="1399170"/>
          </a:xfrm>
          <a:prstGeom prst="bentConnector3">
            <a:avLst/>
          </a:prstGeom>
          <a:ln w="28575">
            <a:solidFill>
              <a:schemeClr val="tx1">
                <a:lumMod val="65000"/>
                <a:lumOff val="35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69475" y="5365197"/>
            <a:ext cx="1277376" cy="1384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900" kern="0" dirty="0">
                <a:latin typeface="微软雅黑" panose="020B0503020204020204" pitchFamily="34" charset="-122"/>
                <a:ea typeface="微软雅黑" panose="020B0503020204020204" pitchFamily="34" charset="-122"/>
                <a:cs typeface="Arial Unicode MS" pitchFamily="34" charset="-128"/>
              </a:rPr>
              <a:t>数据源</a:t>
            </a:r>
            <a:endParaRPr lang="en-US" sz="900" kern="0" dirty="0">
              <a:latin typeface="微软雅黑" panose="020B0503020204020204" pitchFamily="34" charset="-122"/>
              <a:ea typeface="微软雅黑" panose="020B0503020204020204" pitchFamily="34" charset="-122"/>
              <a:cs typeface="Arial Unicode MS" pitchFamily="34" charset="-128"/>
            </a:endParaRPr>
          </a:p>
        </p:txBody>
      </p:sp>
      <p:sp>
        <p:nvSpPr>
          <p:cNvPr id="13" name="AutoShape 37"/>
          <p:cNvSpPr>
            <a:spLocks noChangeArrowheads="1"/>
          </p:cNvSpPr>
          <p:nvPr/>
        </p:nvSpPr>
        <p:spPr bwMode="gray">
          <a:xfrm>
            <a:off x="3518315" y="1996576"/>
            <a:ext cx="3363498" cy="548624"/>
          </a:xfrm>
          <a:prstGeom prst="roundRect">
            <a:avLst>
              <a:gd name="adj" fmla="val 0"/>
            </a:avLst>
          </a:prstGeom>
          <a:solidFill>
            <a:schemeClr val="tx2">
              <a:lumMod val="60000"/>
              <a:lumOff val="40000"/>
            </a:schemeClr>
          </a:solidFill>
          <a:ln w="12700" algn="ctr">
            <a:noFill/>
            <a:round/>
            <a:headEnd/>
            <a:tailEnd/>
          </a:ln>
          <a:effectLst/>
        </p:spPr>
        <p:txBody>
          <a:bodyPr wrap="square" lIns="0" tIns="0" rIns="0" bIns="0" anchor="t"/>
          <a:lstStyle/>
          <a:p>
            <a:pPr algn="ctr" defTabSz="685352"/>
            <a:r>
              <a:rPr lang="zh-CN" altLang="en-US" sz="900" kern="0" dirty="0">
                <a:latin typeface="微软雅黑" panose="020B0503020204020204" pitchFamily="34" charset="-122"/>
                <a:ea typeface="微软雅黑" panose="020B0503020204020204" pitchFamily="34" charset="-122"/>
              </a:rPr>
              <a:t>分析 与 应用</a:t>
            </a:r>
            <a:endParaRPr lang="en-US" sz="900" kern="0" dirty="0">
              <a:latin typeface="微软雅黑" panose="020B0503020204020204" pitchFamily="34" charset="-122"/>
              <a:ea typeface="微软雅黑" panose="020B0503020204020204" pitchFamily="34" charset="-122"/>
            </a:endParaRPr>
          </a:p>
        </p:txBody>
      </p:sp>
      <p:sp>
        <p:nvSpPr>
          <p:cNvPr id="14" name="AutoShape 44"/>
          <p:cNvSpPr>
            <a:spLocks noChangeArrowheads="1"/>
          </p:cNvSpPr>
          <p:nvPr/>
        </p:nvSpPr>
        <p:spPr bwMode="gray">
          <a:xfrm>
            <a:off x="3518315" y="2602844"/>
            <a:ext cx="3363498" cy="1689486"/>
          </a:xfrm>
          <a:prstGeom prst="rect">
            <a:avLst/>
          </a:prstGeom>
          <a:solidFill>
            <a:schemeClr val="accent1"/>
          </a:solidFill>
          <a:ln w="12700" algn="ctr">
            <a:noFill/>
            <a:round/>
            <a:headEnd/>
            <a:tailEnd/>
          </a:ln>
          <a:effectLst/>
        </p:spPr>
        <p:txBody>
          <a:bodyPr wrap="square" lIns="0" tIns="0" rIns="0" bIns="0" anchor="t"/>
          <a:lstStyle/>
          <a:p>
            <a:pPr algn="ctr" defTabSz="685352">
              <a:defRPr/>
            </a:pPr>
            <a:r>
              <a:rPr lang="en-US" sz="900" kern="0" dirty="0">
                <a:solidFill>
                  <a:srgbClr val="FFFFFF"/>
                </a:solidFill>
                <a:latin typeface="微软雅黑" panose="020B0503020204020204" pitchFamily="34" charset="-122"/>
                <a:ea typeface="微软雅黑" panose="020B0503020204020204" pitchFamily="34" charset="-122"/>
              </a:rPr>
              <a:t>HANA In Memory</a:t>
            </a:r>
          </a:p>
        </p:txBody>
      </p:sp>
      <p:sp>
        <p:nvSpPr>
          <p:cNvPr id="18" name="AutoShape 75"/>
          <p:cNvSpPr>
            <a:spLocks noChangeArrowheads="1"/>
          </p:cNvSpPr>
          <p:nvPr/>
        </p:nvSpPr>
        <p:spPr bwMode="gray">
          <a:xfrm>
            <a:off x="3877490" y="2926246"/>
            <a:ext cx="963507" cy="240023"/>
          </a:xfrm>
          <a:prstGeom prst="rect">
            <a:avLst/>
          </a:prstGeom>
          <a:solidFill>
            <a:schemeClr val="accent3">
              <a:lumMod val="20000"/>
              <a:lumOff val="80000"/>
            </a:schemeClr>
          </a:solidFill>
          <a:ln w="12700" algn="ctr">
            <a:solidFill>
              <a:schemeClr val="bg2">
                <a:lumMod val="75000"/>
              </a:schemeClr>
            </a:solidFill>
            <a:round/>
            <a:headEnd/>
            <a:tailEnd/>
          </a:ln>
          <a:effectLst/>
        </p:spPr>
        <p:txBody>
          <a:bodyPr wrap="square" lIns="0" tIns="0" rIns="0" bIns="0" anchor="ctr"/>
          <a:lstStyle/>
          <a:p>
            <a:pPr algn="ctr" defTabSz="685352"/>
            <a:r>
              <a:rPr lang="en-US" sz="825" i="1" kern="0" dirty="0">
                <a:solidFill>
                  <a:srgbClr val="000000"/>
                </a:solidFill>
                <a:latin typeface="微软雅黑" panose="020B0503020204020204" pitchFamily="34" charset="-122"/>
                <a:ea typeface="微软雅黑" panose="020B0503020204020204" pitchFamily="34" charset="-122"/>
              </a:rPr>
              <a:t>Transactional</a:t>
            </a:r>
          </a:p>
        </p:txBody>
      </p:sp>
      <p:sp>
        <p:nvSpPr>
          <p:cNvPr id="19" name="AutoShape 75"/>
          <p:cNvSpPr>
            <a:spLocks noChangeArrowheads="1"/>
          </p:cNvSpPr>
          <p:nvPr/>
        </p:nvSpPr>
        <p:spPr bwMode="gray">
          <a:xfrm>
            <a:off x="5736665" y="2926246"/>
            <a:ext cx="963507" cy="240023"/>
          </a:xfrm>
          <a:prstGeom prst="rect">
            <a:avLst/>
          </a:prstGeom>
          <a:solidFill>
            <a:schemeClr val="accent3">
              <a:lumMod val="20000"/>
              <a:lumOff val="80000"/>
            </a:schemeClr>
          </a:solidFill>
          <a:ln w="12700" algn="ctr">
            <a:solidFill>
              <a:schemeClr val="bg2">
                <a:lumMod val="75000"/>
              </a:schemeClr>
            </a:solidFill>
            <a:round/>
            <a:headEnd/>
            <a:tailEnd/>
          </a:ln>
          <a:effectLst/>
        </p:spPr>
        <p:txBody>
          <a:bodyPr wrap="square" lIns="0" tIns="0" rIns="0" bIns="0" anchor="ctr"/>
          <a:lstStyle/>
          <a:p>
            <a:pPr algn="ctr" defTabSz="685352"/>
            <a:r>
              <a:rPr lang="en-US" sz="825" i="1" kern="0" dirty="0">
                <a:solidFill>
                  <a:srgbClr val="000000"/>
                </a:solidFill>
                <a:latin typeface="微软雅黑" panose="020B0503020204020204" pitchFamily="34" charset="-122"/>
                <a:ea typeface="微软雅黑" panose="020B0503020204020204" pitchFamily="34" charset="-122"/>
              </a:rPr>
              <a:t>Planning &amp; Simulation</a:t>
            </a:r>
          </a:p>
        </p:txBody>
      </p:sp>
      <p:sp>
        <p:nvSpPr>
          <p:cNvPr id="20" name="AutoShape 75"/>
          <p:cNvSpPr>
            <a:spLocks noChangeArrowheads="1"/>
          </p:cNvSpPr>
          <p:nvPr/>
        </p:nvSpPr>
        <p:spPr bwMode="gray">
          <a:xfrm>
            <a:off x="5736665" y="3277773"/>
            <a:ext cx="963507" cy="240023"/>
          </a:xfrm>
          <a:prstGeom prst="rect">
            <a:avLst/>
          </a:prstGeom>
          <a:solidFill>
            <a:schemeClr val="accent3">
              <a:lumMod val="20000"/>
              <a:lumOff val="80000"/>
            </a:schemeClr>
          </a:solidFill>
          <a:ln w="12700" algn="ctr">
            <a:solidFill>
              <a:schemeClr val="bg2">
                <a:lumMod val="75000"/>
              </a:schemeClr>
            </a:solidFill>
            <a:round/>
            <a:headEnd/>
            <a:tailEnd/>
          </a:ln>
          <a:effectLst/>
        </p:spPr>
        <p:txBody>
          <a:bodyPr wrap="square" lIns="0" tIns="0" rIns="0" bIns="0" anchor="ctr"/>
          <a:lstStyle/>
          <a:p>
            <a:pPr algn="ctr" defTabSz="685352"/>
            <a:r>
              <a:rPr lang="en-US" sz="825" kern="0" dirty="0">
                <a:solidFill>
                  <a:srgbClr val="000000"/>
                </a:solidFill>
                <a:latin typeface="微软雅黑" panose="020B0503020204020204" pitchFamily="34" charset="-122"/>
                <a:ea typeface="微软雅黑" panose="020B0503020204020204" pitchFamily="34" charset="-122"/>
              </a:rPr>
              <a:t>Graph</a:t>
            </a:r>
          </a:p>
        </p:txBody>
      </p:sp>
      <p:sp>
        <p:nvSpPr>
          <p:cNvPr id="21" name="AutoShape 75"/>
          <p:cNvSpPr>
            <a:spLocks noChangeArrowheads="1"/>
          </p:cNvSpPr>
          <p:nvPr/>
        </p:nvSpPr>
        <p:spPr bwMode="gray">
          <a:xfrm>
            <a:off x="3877490" y="3277773"/>
            <a:ext cx="963507" cy="240023"/>
          </a:xfrm>
          <a:prstGeom prst="rect">
            <a:avLst/>
          </a:prstGeom>
          <a:solidFill>
            <a:schemeClr val="accent3">
              <a:lumMod val="20000"/>
              <a:lumOff val="80000"/>
            </a:schemeClr>
          </a:solidFill>
          <a:ln w="12700" algn="ctr">
            <a:solidFill>
              <a:schemeClr val="bg2">
                <a:lumMod val="75000"/>
              </a:schemeClr>
            </a:solidFill>
            <a:round/>
            <a:headEnd/>
            <a:tailEnd/>
          </a:ln>
          <a:effectLst/>
        </p:spPr>
        <p:txBody>
          <a:bodyPr wrap="square" lIns="0" tIns="0" rIns="0" bIns="0" anchor="ctr"/>
          <a:lstStyle/>
          <a:p>
            <a:pPr algn="ctr" defTabSz="685352"/>
            <a:r>
              <a:rPr lang="en-US" sz="825" i="1" kern="0" dirty="0">
                <a:solidFill>
                  <a:srgbClr val="000000"/>
                </a:solidFill>
                <a:latin typeface="微软雅黑" panose="020B0503020204020204" pitchFamily="34" charset="-122"/>
                <a:ea typeface="微软雅黑" panose="020B0503020204020204" pitchFamily="34" charset="-122"/>
              </a:rPr>
              <a:t>Analytical</a:t>
            </a:r>
          </a:p>
        </p:txBody>
      </p:sp>
      <p:sp>
        <p:nvSpPr>
          <p:cNvPr id="22" name="AutoShape 75"/>
          <p:cNvSpPr>
            <a:spLocks noChangeArrowheads="1"/>
          </p:cNvSpPr>
          <p:nvPr/>
        </p:nvSpPr>
        <p:spPr bwMode="gray">
          <a:xfrm>
            <a:off x="6060284" y="2180488"/>
            <a:ext cx="683093" cy="274312"/>
          </a:xfrm>
          <a:prstGeom prst="rect">
            <a:avLst/>
          </a:prstGeom>
          <a:solidFill>
            <a:schemeClr val="accent3">
              <a:lumMod val="20000"/>
              <a:lumOff val="80000"/>
            </a:schemeClr>
          </a:solidFill>
          <a:ln w="12700" algn="ctr">
            <a:solidFill>
              <a:schemeClr val="bg2">
                <a:lumMod val="75000"/>
              </a:schemeClr>
            </a:solidFill>
            <a:round/>
            <a:headEnd/>
            <a:tailEnd/>
          </a:ln>
          <a:effectLst/>
        </p:spPr>
        <p:txBody>
          <a:bodyPr wrap="square" lIns="0" tIns="0" rIns="0" bIns="0" anchor="ctr"/>
          <a:lstStyle/>
          <a:p>
            <a:pPr algn="ctr" defTabSz="685352"/>
            <a:r>
              <a:rPr lang="zh-CN" altLang="en-US" sz="825" i="1" kern="0" dirty="0">
                <a:solidFill>
                  <a:srgbClr val="000000"/>
                </a:solidFill>
                <a:latin typeface="微软雅黑" panose="020B0503020204020204" pitchFamily="34" charset="-122"/>
                <a:ea typeface="微软雅黑" panose="020B0503020204020204" pitchFamily="34" charset="-122"/>
              </a:rPr>
              <a:t>预测分析</a:t>
            </a:r>
            <a:endParaRPr lang="en-US" sz="825" i="1" kern="0" dirty="0">
              <a:solidFill>
                <a:srgbClr val="000000"/>
              </a:solidFill>
              <a:latin typeface="微软雅黑" panose="020B0503020204020204" pitchFamily="34" charset="-122"/>
              <a:ea typeface="微软雅黑" panose="020B0503020204020204" pitchFamily="34" charset="-122"/>
            </a:endParaRPr>
          </a:p>
        </p:txBody>
      </p:sp>
      <p:sp>
        <p:nvSpPr>
          <p:cNvPr id="24" name="AutoShape 75"/>
          <p:cNvSpPr>
            <a:spLocks noChangeArrowheads="1"/>
          </p:cNvSpPr>
          <p:nvPr/>
        </p:nvSpPr>
        <p:spPr bwMode="gray">
          <a:xfrm>
            <a:off x="5736665" y="3616046"/>
            <a:ext cx="963507" cy="240023"/>
          </a:xfrm>
          <a:prstGeom prst="rect">
            <a:avLst/>
          </a:prstGeom>
          <a:solidFill>
            <a:schemeClr val="accent3">
              <a:lumMod val="20000"/>
              <a:lumOff val="80000"/>
            </a:schemeClr>
          </a:solidFill>
          <a:ln w="12700" algn="ctr">
            <a:solidFill>
              <a:schemeClr val="bg2">
                <a:lumMod val="75000"/>
              </a:schemeClr>
            </a:solidFill>
            <a:round/>
            <a:headEnd/>
            <a:tailEnd/>
          </a:ln>
          <a:effectLst/>
        </p:spPr>
        <p:txBody>
          <a:bodyPr wrap="square" lIns="0" tIns="0" rIns="0" bIns="0" anchor="ctr"/>
          <a:lstStyle/>
          <a:p>
            <a:pPr algn="ctr" defTabSz="685352"/>
            <a:r>
              <a:rPr lang="en-US" sz="825" kern="0" dirty="0">
                <a:solidFill>
                  <a:srgbClr val="000000"/>
                </a:solidFill>
                <a:latin typeface="微软雅黑" panose="020B0503020204020204" pitchFamily="34" charset="-122"/>
                <a:ea typeface="微软雅黑" panose="020B0503020204020204" pitchFamily="34" charset="-122"/>
              </a:rPr>
              <a:t>Spatial</a:t>
            </a:r>
          </a:p>
        </p:txBody>
      </p:sp>
      <p:sp>
        <p:nvSpPr>
          <p:cNvPr id="31" name="AutoShape 44"/>
          <p:cNvSpPr>
            <a:spLocks noChangeArrowheads="1"/>
          </p:cNvSpPr>
          <p:nvPr/>
        </p:nvSpPr>
        <p:spPr bwMode="gray">
          <a:xfrm>
            <a:off x="3877490" y="3616045"/>
            <a:ext cx="963507" cy="1058609"/>
          </a:xfrm>
          <a:prstGeom prst="rect">
            <a:avLst/>
          </a:prstGeom>
          <a:solidFill>
            <a:schemeClr val="accent3">
              <a:lumMod val="20000"/>
              <a:lumOff val="80000"/>
            </a:schemeClr>
          </a:solidFill>
          <a:ln w="12700" algn="ctr">
            <a:solidFill>
              <a:schemeClr val="bg2">
                <a:lumMod val="75000"/>
              </a:schemeClr>
            </a:solidFill>
            <a:round/>
            <a:headEnd/>
            <a:tailEnd/>
          </a:ln>
          <a:effectLst/>
        </p:spPr>
        <p:txBody>
          <a:bodyPr wrap="square" lIns="0" tIns="0" rIns="0" bIns="0" anchor="ctr"/>
          <a:lstStyle/>
          <a:p>
            <a:pPr algn="ctr" defTabSz="685352"/>
            <a:r>
              <a:rPr lang="en-US" sz="825" kern="0" dirty="0">
                <a:solidFill>
                  <a:srgbClr val="000000"/>
                </a:solidFill>
                <a:latin typeface="微软雅黑" panose="020B0503020204020204" pitchFamily="34" charset="-122"/>
                <a:ea typeface="微软雅黑" panose="020B0503020204020204" pitchFamily="34" charset="-122"/>
              </a:rPr>
              <a:t>Extended Storage (IQ)</a:t>
            </a:r>
          </a:p>
        </p:txBody>
      </p:sp>
      <p:sp>
        <p:nvSpPr>
          <p:cNvPr id="32" name="AutoShape 75"/>
          <p:cNvSpPr>
            <a:spLocks noChangeArrowheads="1"/>
          </p:cNvSpPr>
          <p:nvPr/>
        </p:nvSpPr>
        <p:spPr bwMode="gray">
          <a:xfrm rot="5400000">
            <a:off x="4285837" y="3585605"/>
            <a:ext cx="1664189" cy="311513"/>
          </a:xfrm>
          <a:prstGeom prst="homePlate">
            <a:avLst/>
          </a:prstGeom>
          <a:solidFill>
            <a:schemeClr val="accent3">
              <a:lumMod val="20000"/>
              <a:lumOff val="80000"/>
            </a:schemeClr>
          </a:solidFill>
          <a:ln w="12700" algn="ctr">
            <a:solidFill>
              <a:schemeClr val="bg2">
                <a:lumMod val="75000"/>
              </a:schemeClr>
            </a:solidFill>
            <a:round/>
            <a:headEnd/>
            <a:tailEnd/>
          </a:ln>
          <a:effectLst/>
        </p:spPr>
        <p:txBody>
          <a:bodyPr wrap="square" lIns="0" tIns="0" rIns="0" bIns="0" anchor="ctr"/>
          <a:lstStyle/>
          <a:p>
            <a:pPr algn="ctr" defTabSz="685352"/>
            <a:r>
              <a:rPr lang="en-US" sz="825" i="1" kern="0" dirty="0">
                <a:solidFill>
                  <a:srgbClr val="000000"/>
                </a:solidFill>
                <a:latin typeface="微软雅黑" panose="020B0503020204020204" pitchFamily="34" charset="-122"/>
                <a:ea typeface="微软雅黑" panose="020B0503020204020204" pitchFamily="34" charset="-122"/>
              </a:rPr>
              <a:t>Tiered Storage (Hot-warm-cold)</a:t>
            </a:r>
          </a:p>
        </p:txBody>
      </p:sp>
      <p:sp>
        <p:nvSpPr>
          <p:cNvPr id="33" name="AutoShape 75"/>
          <p:cNvSpPr>
            <a:spLocks noChangeArrowheads="1"/>
          </p:cNvSpPr>
          <p:nvPr/>
        </p:nvSpPr>
        <p:spPr bwMode="gray">
          <a:xfrm rot="5400000">
            <a:off x="4680591" y="3626798"/>
            <a:ext cx="1647208" cy="246104"/>
          </a:xfrm>
          <a:prstGeom prst="homePlate">
            <a:avLst/>
          </a:prstGeom>
          <a:solidFill>
            <a:schemeClr val="accent3">
              <a:lumMod val="20000"/>
              <a:lumOff val="80000"/>
            </a:schemeClr>
          </a:solidFill>
          <a:ln w="12700" algn="ctr">
            <a:solidFill>
              <a:schemeClr val="bg2">
                <a:lumMod val="75000"/>
              </a:schemeClr>
            </a:solidFill>
            <a:round/>
            <a:headEnd/>
            <a:tailEnd/>
          </a:ln>
          <a:effectLst/>
        </p:spPr>
        <p:txBody>
          <a:bodyPr wrap="square" lIns="0" tIns="0" rIns="0" bIns="0" anchor="ctr"/>
          <a:lstStyle/>
          <a:p>
            <a:pPr algn="ctr" defTabSz="685352"/>
            <a:r>
              <a:rPr lang="en-US" sz="825" i="1" kern="0" dirty="0">
                <a:solidFill>
                  <a:srgbClr val="000000"/>
                </a:solidFill>
                <a:latin typeface="微软雅黑" panose="020B0503020204020204" pitchFamily="34" charset="-122"/>
                <a:ea typeface="微软雅黑" panose="020B0503020204020204" pitchFamily="34" charset="-122"/>
              </a:rPr>
              <a:t>Smart Data Access</a:t>
            </a:r>
          </a:p>
        </p:txBody>
      </p:sp>
      <p:sp>
        <p:nvSpPr>
          <p:cNvPr id="35" name="AutoShape 75"/>
          <p:cNvSpPr>
            <a:spLocks noChangeArrowheads="1"/>
          </p:cNvSpPr>
          <p:nvPr/>
        </p:nvSpPr>
        <p:spPr bwMode="gray">
          <a:xfrm>
            <a:off x="4667253" y="2180488"/>
            <a:ext cx="1262063" cy="274312"/>
          </a:xfrm>
          <a:prstGeom prst="rect">
            <a:avLst/>
          </a:prstGeom>
          <a:solidFill>
            <a:schemeClr val="accent3">
              <a:lumMod val="20000"/>
              <a:lumOff val="80000"/>
            </a:schemeClr>
          </a:solidFill>
          <a:ln w="12700" algn="ctr">
            <a:solidFill>
              <a:schemeClr val="bg2">
                <a:lumMod val="75000"/>
              </a:schemeClr>
            </a:solidFill>
            <a:round/>
            <a:headEnd/>
            <a:tailEnd/>
          </a:ln>
          <a:effectLst/>
        </p:spPr>
        <p:txBody>
          <a:bodyPr wrap="square" lIns="0" tIns="0" rIns="0" bIns="0" anchor="ctr"/>
          <a:lstStyle/>
          <a:p>
            <a:pPr algn="ctr" defTabSz="685352"/>
            <a:r>
              <a:rPr lang="zh-CN" altLang="en-US" sz="825" i="1" kern="0" dirty="0">
                <a:solidFill>
                  <a:srgbClr val="000000"/>
                </a:solidFill>
                <a:latin typeface="微软雅黑" panose="020B0503020204020204" pitchFamily="34" charset="-122"/>
                <a:ea typeface="微软雅黑" panose="020B0503020204020204" pitchFamily="34" charset="-122"/>
              </a:rPr>
              <a:t>仪表盘</a:t>
            </a:r>
            <a:r>
              <a:rPr lang="en-US" sz="825" i="1" kern="0" dirty="0">
                <a:solidFill>
                  <a:srgbClr val="000000"/>
                </a:solidFill>
                <a:latin typeface="微软雅黑" panose="020B0503020204020204" pitchFamily="34" charset="-122"/>
                <a:ea typeface="微软雅黑" panose="020B0503020204020204" pitchFamily="34" charset="-122"/>
              </a:rPr>
              <a:t> / </a:t>
            </a:r>
            <a:r>
              <a:rPr lang="zh-CN" altLang="en-US" sz="825" i="1" kern="0" dirty="0">
                <a:solidFill>
                  <a:srgbClr val="000000"/>
                </a:solidFill>
                <a:latin typeface="微软雅黑" panose="020B0503020204020204" pitchFamily="34" charset="-122"/>
                <a:ea typeface="微软雅黑" panose="020B0503020204020204" pitchFamily="34" charset="-122"/>
              </a:rPr>
              <a:t>实时报表</a:t>
            </a:r>
            <a:endParaRPr lang="en-US" sz="825" i="1" kern="0" dirty="0">
              <a:solidFill>
                <a:srgbClr val="000000"/>
              </a:solidFill>
              <a:latin typeface="微软雅黑" panose="020B0503020204020204" pitchFamily="34" charset="-122"/>
              <a:ea typeface="微软雅黑" panose="020B0503020204020204" pitchFamily="34" charset="-122"/>
            </a:endParaRPr>
          </a:p>
        </p:txBody>
      </p:sp>
      <p:sp>
        <p:nvSpPr>
          <p:cNvPr id="37" name="Rectangle 36"/>
          <p:cNvSpPr/>
          <p:nvPr/>
        </p:nvSpPr>
        <p:spPr>
          <a:xfrm>
            <a:off x="4053768" y="4746091"/>
            <a:ext cx="2317915" cy="219277"/>
          </a:xfrm>
          <a:prstGeom prst="rect">
            <a:avLst/>
          </a:prstGeom>
        </p:spPr>
        <p:txBody>
          <a:bodyPr wrap="none" lIns="57136" tIns="28568" rIns="57136" bIns="28568">
            <a:spAutoFit/>
          </a:bodyPr>
          <a:lstStyle/>
          <a:p>
            <a:pPr algn="ctr">
              <a:defRPr/>
            </a:pPr>
            <a:r>
              <a:rPr lang="zh-CN" altLang="en-US" sz="1050" b="1" dirty="0">
                <a:solidFill>
                  <a:schemeClr val="bg1"/>
                </a:solidFill>
                <a:latin typeface="微软雅黑" panose="020B0503020204020204" pitchFamily="34" charset="-122"/>
                <a:ea typeface="微软雅黑" panose="020B0503020204020204" pitchFamily="34" charset="-122"/>
              </a:rPr>
              <a:t>大量低成本数据平台 </a:t>
            </a:r>
            <a:r>
              <a:rPr lang="en-US" sz="1050" b="1" dirty="0">
                <a:solidFill>
                  <a:schemeClr val="bg1"/>
                </a:solidFill>
                <a:latin typeface="微软雅黑" panose="020B0503020204020204" pitchFamily="34" charset="-122"/>
                <a:ea typeface="微软雅黑" panose="020B0503020204020204" pitchFamily="34" charset="-122"/>
              </a:rPr>
              <a:t>(Hadoop / IQ)</a:t>
            </a:r>
          </a:p>
        </p:txBody>
      </p:sp>
      <p:grpSp>
        <p:nvGrpSpPr>
          <p:cNvPr id="17" name="Group 16"/>
          <p:cNvGrpSpPr/>
          <p:nvPr/>
        </p:nvGrpSpPr>
        <p:grpSpPr>
          <a:xfrm>
            <a:off x="1815980" y="3287965"/>
            <a:ext cx="1860989" cy="192157"/>
            <a:chOff x="3044742" y="3073915"/>
            <a:chExt cx="3108408" cy="307460"/>
          </a:xfrm>
        </p:grpSpPr>
        <p:cxnSp>
          <p:nvCxnSpPr>
            <p:cNvPr id="5" name="Straight Arrow Connector 4"/>
            <p:cNvCxnSpPr/>
            <p:nvPr/>
          </p:nvCxnSpPr>
          <p:spPr>
            <a:xfrm>
              <a:off x="3044742" y="3381375"/>
              <a:ext cx="310840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627284" y="3073915"/>
              <a:ext cx="1600424" cy="184671"/>
            </a:xfrm>
            <a:prstGeom prst="rect">
              <a:avLst/>
            </a:prstGeom>
            <a:solidFill>
              <a:schemeClr val="bg1"/>
            </a:solidFill>
          </p:spPr>
          <p:txBody>
            <a:bodyPr wrap="square" lIns="0" tIns="0" rIns="0" bIns="0" rtlCol="0">
              <a:spAutoFit/>
            </a:bodyPr>
            <a:lstStyle/>
            <a:p>
              <a:pPr algn="ctr" fontAlgn="base">
                <a:spcBef>
                  <a:spcPct val="50000"/>
                </a:spcBef>
                <a:spcAft>
                  <a:spcPct val="0"/>
                </a:spcAft>
                <a:buClr>
                  <a:srgbClr val="F0AB00"/>
                </a:buClr>
                <a:buSzPct val="80000"/>
              </a:pPr>
              <a:r>
                <a:rPr lang="zh-CN" altLang="en-US" sz="750" i="1" kern="0" dirty="0">
                  <a:latin typeface="微软雅黑" panose="020B0503020204020204" pitchFamily="34" charset="-122"/>
                  <a:ea typeface="微软雅黑" panose="020B0503020204020204" pitchFamily="34" charset="-122"/>
                  <a:cs typeface="Arial Unicode MS" pitchFamily="34" charset="-128"/>
                </a:rPr>
                <a:t>流处理</a:t>
              </a:r>
              <a:endParaRPr lang="en-US" sz="750" i="1" kern="0" dirty="0">
                <a:latin typeface="微软雅黑" panose="020B0503020204020204" pitchFamily="34" charset="-122"/>
                <a:ea typeface="微软雅黑" panose="020B0503020204020204" pitchFamily="34" charset="-122"/>
                <a:cs typeface="Arial Unicode MS" pitchFamily="34" charset="-128"/>
              </a:endParaRPr>
            </a:p>
          </p:txBody>
        </p:sp>
      </p:grpSp>
      <p:grpSp>
        <p:nvGrpSpPr>
          <p:cNvPr id="34" name="Group 33"/>
          <p:cNvGrpSpPr/>
          <p:nvPr/>
        </p:nvGrpSpPr>
        <p:grpSpPr>
          <a:xfrm>
            <a:off x="1815980" y="2868542"/>
            <a:ext cx="1860989" cy="170812"/>
            <a:chOff x="3044742" y="3108068"/>
            <a:chExt cx="3108408" cy="273307"/>
          </a:xfrm>
        </p:grpSpPr>
        <p:cxnSp>
          <p:nvCxnSpPr>
            <p:cNvPr id="36" name="Straight Arrow Connector 35"/>
            <p:cNvCxnSpPr/>
            <p:nvPr/>
          </p:nvCxnSpPr>
          <p:spPr>
            <a:xfrm>
              <a:off x="3044742" y="3381375"/>
              <a:ext cx="310840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627284" y="3108068"/>
              <a:ext cx="1600424" cy="184671"/>
            </a:xfrm>
            <a:prstGeom prst="rect">
              <a:avLst/>
            </a:prstGeom>
            <a:solidFill>
              <a:schemeClr val="bg1"/>
            </a:solidFill>
          </p:spPr>
          <p:txBody>
            <a:bodyPr wrap="square" lIns="0" tIns="0" rIns="0" bIns="0" rtlCol="0">
              <a:spAutoFit/>
            </a:bodyPr>
            <a:lstStyle/>
            <a:p>
              <a:pPr algn="ctr" fontAlgn="base">
                <a:spcBef>
                  <a:spcPct val="50000"/>
                </a:spcBef>
                <a:spcAft>
                  <a:spcPct val="0"/>
                </a:spcAft>
                <a:buClr>
                  <a:srgbClr val="F0AB00"/>
                </a:buClr>
                <a:buSzPct val="80000"/>
              </a:pPr>
              <a:r>
                <a:rPr lang="en-US" sz="750" i="1" kern="0" dirty="0">
                  <a:latin typeface="微软雅黑" panose="020B0503020204020204" pitchFamily="34" charset="-122"/>
                  <a:ea typeface="微软雅黑" panose="020B0503020204020204" pitchFamily="34" charset="-122"/>
                  <a:cs typeface="Arial Unicode MS" pitchFamily="34" charset="-128"/>
                </a:rPr>
                <a:t>R</a:t>
              </a:r>
              <a:r>
                <a:rPr lang="zh-CN" altLang="en-US" sz="750" i="1" kern="0" dirty="0">
                  <a:latin typeface="微软雅黑" panose="020B0503020204020204" pitchFamily="34" charset="-122"/>
                  <a:ea typeface="微软雅黑" panose="020B0503020204020204" pitchFamily="34" charset="-122"/>
                  <a:cs typeface="Arial Unicode MS" pitchFamily="34" charset="-128"/>
                </a:rPr>
                <a:t>实时复制</a:t>
              </a:r>
              <a:endParaRPr lang="en-US" sz="750" i="1" kern="0" dirty="0">
                <a:latin typeface="微软雅黑" panose="020B0503020204020204" pitchFamily="34" charset="-122"/>
                <a:ea typeface="微软雅黑" panose="020B0503020204020204" pitchFamily="34" charset="-122"/>
                <a:cs typeface="Arial Unicode MS" pitchFamily="34" charset="-128"/>
              </a:endParaRPr>
            </a:p>
          </p:txBody>
        </p:sp>
      </p:grpSp>
      <p:grpSp>
        <p:nvGrpSpPr>
          <p:cNvPr id="41" name="Group 40"/>
          <p:cNvGrpSpPr/>
          <p:nvPr/>
        </p:nvGrpSpPr>
        <p:grpSpPr>
          <a:xfrm>
            <a:off x="1815980" y="3751945"/>
            <a:ext cx="1860989" cy="168946"/>
            <a:chOff x="3044742" y="3111053"/>
            <a:chExt cx="3108408" cy="270322"/>
          </a:xfrm>
        </p:grpSpPr>
        <p:cxnSp>
          <p:nvCxnSpPr>
            <p:cNvPr id="42" name="Straight Arrow Connector 41"/>
            <p:cNvCxnSpPr/>
            <p:nvPr/>
          </p:nvCxnSpPr>
          <p:spPr>
            <a:xfrm>
              <a:off x="3044742" y="3381375"/>
              <a:ext cx="310840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27284" y="3111053"/>
              <a:ext cx="1600424" cy="184671"/>
            </a:xfrm>
            <a:prstGeom prst="rect">
              <a:avLst/>
            </a:prstGeom>
            <a:solidFill>
              <a:schemeClr val="bg1"/>
            </a:solidFill>
          </p:spPr>
          <p:txBody>
            <a:bodyPr wrap="square" lIns="0" tIns="0" rIns="0" bIns="0" rtlCol="0">
              <a:spAutoFit/>
            </a:bodyPr>
            <a:lstStyle/>
            <a:p>
              <a:pPr algn="ctr" fontAlgn="base">
                <a:spcBef>
                  <a:spcPct val="50000"/>
                </a:spcBef>
                <a:spcAft>
                  <a:spcPct val="0"/>
                </a:spcAft>
                <a:buClr>
                  <a:srgbClr val="F0AB00"/>
                </a:buClr>
                <a:buSzPct val="80000"/>
              </a:pPr>
              <a:r>
                <a:rPr lang="zh-CN" altLang="en-US" sz="750" i="1" kern="0" dirty="0">
                  <a:latin typeface="微软雅黑" panose="020B0503020204020204" pitchFamily="34" charset="-122"/>
                  <a:ea typeface="微软雅黑" panose="020B0503020204020204" pitchFamily="34" charset="-122"/>
                  <a:cs typeface="Arial Unicode MS" pitchFamily="34" charset="-128"/>
                </a:rPr>
                <a:t>数据迁移</a:t>
              </a:r>
              <a:endParaRPr lang="en-US" sz="750" i="1" kern="0" dirty="0">
                <a:latin typeface="微软雅黑" panose="020B0503020204020204" pitchFamily="34" charset="-122"/>
                <a:ea typeface="微软雅黑" panose="020B0503020204020204" pitchFamily="34" charset="-122"/>
                <a:cs typeface="Arial Unicode MS" pitchFamily="34" charset="-128"/>
              </a:endParaRPr>
            </a:p>
          </p:txBody>
        </p:sp>
      </p:grpSp>
      <p:sp>
        <p:nvSpPr>
          <p:cNvPr id="49" name="Rectangle 48"/>
          <p:cNvSpPr/>
          <p:nvPr/>
        </p:nvSpPr>
        <p:spPr>
          <a:xfrm>
            <a:off x="4724192" y="4988822"/>
            <a:ext cx="1045130" cy="334693"/>
          </a:xfrm>
          <a:prstGeom prst="rect">
            <a:avLst/>
          </a:prstGeom>
        </p:spPr>
        <p:txBody>
          <a:bodyPr wrap="none" lIns="57136" tIns="28568" rIns="57136" bIns="28568">
            <a:spAutoFit/>
          </a:bodyPr>
          <a:lstStyle/>
          <a:p>
            <a:pPr algn="ctr" defTabSz="971639"/>
            <a:r>
              <a:rPr lang="zh-CN" altLang="en-US" sz="900" i="1" dirty="0">
                <a:solidFill>
                  <a:schemeClr val="bg1"/>
                </a:solidFill>
                <a:latin typeface="微软雅黑" panose="020B0503020204020204" pitchFamily="34" charset="-122"/>
                <a:ea typeface="微软雅黑" panose="020B0503020204020204" pitchFamily="34" charset="-122"/>
              </a:rPr>
              <a:t>历史数据</a:t>
            </a:r>
            <a:r>
              <a:rPr lang="en-US" sz="900" i="1" dirty="0">
                <a:solidFill>
                  <a:schemeClr val="bg1"/>
                </a:solidFill>
                <a:latin typeface="微软雅黑" panose="020B0503020204020204" pitchFamily="34" charset="-122"/>
                <a:ea typeface="微软雅黑" panose="020B0503020204020204" pitchFamily="34" charset="-122"/>
              </a:rPr>
              <a:t>, </a:t>
            </a:r>
            <a:r>
              <a:rPr lang="zh-CN" altLang="en-US" sz="900" i="1" dirty="0">
                <a:solidFill>
                  <a:schemeClr val="bg1"/>
                </a:solidFill>
                <a:latin typeface="微软雅黑" panose="020B0503020204020204" pitchFamily="34" charset="-122"/>
                <a:ea typeface="微软雅黑" panose="020B0503020204020204" pitchFamily="34" charset="-122"/>
              </a:rPr>
              <a:t>批处理</a:t>
            </a:r>
            <a:r>
              <a:rPr lang="en-US" sz="900" i="1" dirty="0">
                <a:solidFill>
                  <a:schemeClr val="bg1"/>
                </a:solidFill>
                <a:latin typeface="微软雅黑" panose="020B0503020204020204" pitchFamily="34" charset="-122"/>
                <a:ea typeface="微软雅黑" panose="020B0503020204020204" pitchFamily="34" charset="-122"/>
              </a:rPr>
              <a:t>, </a:t>
            </a:r>
          </a:p>
          <a:p>
            <a:pPr algn="ctr" defTabSz="971639"/>
            <a:r>
              <a:rPr lang="zh-CN" altLang="en-US" sz="900" i="1" dirty="0">
                <a:solidFill>
                  <a:schemeClr val="bg1"/>
                </a:solidFill>
                <a:latin typeface="微软雅黑" panose="020B0503020204020204" pitchFamily="34" charset="-122"/>
                <a:ea typeface="微软雅黑" panose="020B0503020204020204" pitchFamily="34" charset="-122"/>
              </a:rPr>
              <a:t>模型训练等</a:t>
            </a:r>
            <a:endParaRPr lang="en-US" sz="900" i="1" dirty="0">
              <a:solidFill>
                <a:schemeClr val="bg1"/>
              </a:solidFill>
              <a:latin typeface="微软雅黑" panose="020B0503020204020204" pitchFamily="34" charset="-122"/>
              <a:ea typeface="微软雅黑" panose="020B0503020204020204" pitchFamily="34" charset="-122"/>
            </a:endParaRPr>
          </a:p>
        </p:txBody>
      </p:sp>
      <p:sp>
        <p:nvSpPr>
          <p:cNvPr id="54" name="TextBox 53"/>
          <p:cNvSpPr txBox="1"/>
          <p:nvPr/>
        </p:nvSpPr>
        <p:spPr>
          <a:xfrm>
            <a:off x="4247223" y="5380322"/>
            <a:ext cx="1971192" cy="1384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900" kern="0" dirty="0">
                <a:latin typeface="微软雅黑" panose="020B0503020204020204" pitchFamily="34" charset="-122"/>
                <a:ea typeface="微软雅黑" panose="020B0503020204020204" pitchFamily="34" charset="-122"/>
                <a:cs typeface="Arial Unicode MS" pitchFamily="34" charset="-128"/>
              </a:rPr>
              <a:t>SAP HANA </a:t>
            </a:r>
            <a:r>
              <a:rPr lang="zh-CN" altLang="en-US" sz="900" kern="0" dirty="0">
                <a:latin typeface="微软雅黑" panose="020B0503020204020204" pitchFamily="34" charset="-122"/>
                <a:ea typeface="微软雅黑" panose="020B0503020204020204" pitchFamily="34" charset="-122"/>
                <a:cs typeface="Arial Unicode MS" pitchFamily="34" charset="-128"/>
              </a:rPr>
              <a:t>数据平台</a:t>
            </a:r>
            <a:endParaRPr lang="en-US" sz="900" kern="0" dirty="0">
              <a:latin typeface="微软雅黑" panose="020B0503020204020204" pitchFamily="34" charset="-122"/>
              <a:ea typeface="微软雅黑" panose="020B0503020204020204" pitchFamily="34" charset="-122"/>
              <a:cs typeface="Arial Unicode MS" pitchFamily="34" charset="-128"/>
            </a:endParaRPr>
          </a:p>
        </p:txBody>
      </p:sp>
      <p:sp>
        <p:nvSpPr>
          <p:cNvPr id="47" name="AutoShape 75"/>
          <p:cNvSpPr>
            <a:spLocks noChangeArrowheads="1"/>
          </p:cNvSpPr>
          <p:nvPr/>
        </p:nvSpPr>
        <p:spPr bwMode="gray">
          <a:xfrm>
            <a:off x="3559646" y="2180488"/>
            <a:ext cx="1002935" cy="274312"/>
          </a:xfrm>
          <a:prstGeom prst="rect">
            <a:avLst/>
          </a:prstGeom>
          <a:solidFill>
            <a:schemeClr val="accent3">
              <a:lumMod val="20000"/>
              <a:lumOff val="80000"/>
            </a:schemeClr>
          </a:solidFill>
          <a:ln w="12700" algn="ctr">
            <a:solidFill>
              <a:schemeClr val="bg2">
                <a:lumMod val="75000"/>
              </a:schemeClr>
            </a:solidFill>
            <a:round/>
            <a:headEnd/>
            <a:tailEnd/>
          </a:ln>
          <a:effectLst/>
        </p:spPr>
        <p:txBody>
          <a:bodyPr wrap="square" lIns="0" tIns="0" rIns="0" bIns="0" anchor="ctr"/>
          <a:lstStyle/>
          <a:p>
            <a:pPr algn="ctr" defTabSz="685352"/>
            <a:r>
              <a:rPr lang="zh-CN" altLang="en-US" sz="825" i="1" kern="0" dirty="0">
                <a:solidFill>
                  <a:srgbClr val="000000"/>
                </a:solidFill>
                <a:latin typeface="微软雅黑" panose="020B0503020204020204" pitchFamily="34" charset="-122"/>
                <a:ea typeface="微软雅黑" panose="020B0503020204020204" pitchFamily="34" charset="-122"/>
              </a:rPr>
              <a:t>实时商业信息</a:t>
            </a:r>
            <a:endParaRPr lang="en-US" sz="825" i="1" kern="0" dirty="0">
              <a:solidFill>
                <a:srgbClr val="000000"/>
              </a:solidFill>
              <a:latin typeface="微软雅黑" panose="020B0503020204020204" pitchFamily="34" charset="-122"/>
              <a:ea typeface="微软雅黑" panose="020B0503020204020204" pitchFamily="34" charset="-122"/>
            </a:endParaRPr>
          </a:p>
        </p:txBody>
      </p:sp>
      <p:grpSp>
        <p:nvGrpSpPr>
          <p:cNvPr id="2" name="Group 1"/>
          <p:cNvGrpSpPr/>
          <p:nvPr/>
        </p:nvGrpSpPr>
        <p:grpSpPr>
          <a:xfrm>
            <a:off x="369476" y="2288191"/>
            <a:ext cx="1283079" cy="2701301"/>
            <a:chOff x="591159" y="2076285"/>
            <a:chExt cx="2052926" cy="5030058"/>
          </a:xfrm>
        </p:grpSpPr>
        <p:sp>
          <p:nvSpPr>
            <p:cNvPr id="4" name="Rectangle 3"/>
            <p:cNvSpPr/>
            <p:nvPr/>
          </p:nvSpPr>
          <p:spPr bwMode="gray">
            <a:xfrm>
              <a:off x="591159" y="2076285"/>
              <a:ext cx="2043802" cy="871015"/>
            </a:xfrm>
            <a:prstGeom prst="rect">
              <a:avLst/>
            </a:prstGeom>
            <a:solidFill>
              <a:schemeClr val="tx2"/>
            </a:solidFill>
            <a:ln w="6350" algn="ctr">
              <a:noFill/>
              <a:miter lim="800000"/>
              <a:headEnd/>
              <a:tailEnd/>
            </a:ln>
          </p:spPr>
          <p:txBody>
            <a:bodyPr lIns="67482" tIns="53986" rIns="67482" bIns="53986" rtlCol="0" anchor="ctr"/>
            <a:lstStyle/>
            <a:p>
              <a:pPr algn="ctr" defTabSz="571357" fontAlgn="base">
                <a:spcBef>
                  <a:spcPct val="50000"/>
                </a:spcBef>
                <a:spcAft>
                  <a:spcPct val="0"/>
                </a:spcAft>
                <a:buClr>
                  <a:srgbClr val="F0AB00"/>
                </a:buClr>
                <a:buSzPct val="80000"/>
              </a:pPr>
              <a:r>
                <a:rPr lang="en-US" sz="1125" kern="0" dirty="0">
                  <a:latin typeface="微软雅黑" panose="020B0503020204020204" pitchFamily="34" charset="-122"/>
                  <a:ea typeface="微软雅黑" panose="020B0503020204020204" pitchFamily="34" charset="-122"/>
                  <a:cs typeface="Arial Unicode MS" pitchFamily="34" charset="-128"/>
                </a:rPr>
                <a:t>SAP </a:t>
              </a:r>
              <a:r>
                <a:rPr lang="zh-CN" altLang="en-US" sz="1125" kern="0" dirty="0">
                  <a:latin typeface="微软雅黑" panose="020B0503020204020204" pitchFamily="34" charset="-122"/>
                  <a:ea typeface="微软雅黑" panose="020B0503020204020204" pitchFamily="34" charset="-122"/>
                  <a:cs typeface="Arial Unicode MS" pitchFamily="34" charset="-128"/>
                </a:rPr>
                <a:t>企业级数据</a:t>
              </a:r>
              <a:endParaRPr lang="en-US" sz="1125" kern="0" dirty="0">
                <a:latin typeface="微软雅黑" panose="020B0503020204020204" pitchFamily="34" charset="-122"/>
                <a:ea typeface="微软雅黑" panose="020B0503020204020204" pitchFamily="34" charset="-122"/>
                <a:cs typeface="Arial Unicode MS" pitchFamily="34" charset="-128"/>
              </a:endParaRPr>
            </a:p>
          </p:txBody>
        </p:sp>
        <p:sp>
          <p:nvSpPr>
            <p:cNvPr id="7" name="Rectangle 6"/>
            <p:cNvSpPr/>
            <p:nvPr/>
          </p:nvSpPr>
          <p:spPr bwMode="gray">
            <a:xfrm>
              <a:off x="591159" y="3116044"/>
              <a:ext cx="2043802" cy="871015"/>
            </a:xfrm>
            <a:prstGeom prst="rect">
              <a:avLst/>
            </a:prstGeom>
            <a:solidFill>
              <a:schemeClr val="bg2">
                <a:lumMod val="75000"/>
              </a:schemeClr>
            </a:solidFill>
            <a:ln w="6350" algn="ctr">
              <a:noFill/>
              <a:miter lim="800000"/>
              <a:headEnd/>
              <a:tailEnd/>
            </a:ln>
          </p:spPr>
          <p:txBody>
            <a:bodyPr lIns="67482" tIns="53986" rIns="67482" bIns="53986" rtlCol="0" anchor="ctr"/>
            <a:lstStyle/>
            <a:p>
              <a:pPr algn="ctr" defTabSz="571357" fontAlgn="base">
                <a:spcBef>
                  <a:spcPct val="50000"/>
                </a:spcBef>
                <a:spcAft>
                  <a:spcPct val="0"/>
                </a:spcAft>
                <a:buClr>
                  <a:srgbClr val="F0AB00"/>
                </a:buClr>
                <a:buSzPct val="80000"/>
              </a:pPr>
              <a:r>
                <a:rPr lang="zh-CN" altLang="en-US" sz="1125" kern="0" dirty="0">
                  <a:solidFill>
                    <a:schemeClr val="bg1"/>
                  </a:solidFill>
                  <a:latin typeface="微软雅黑" panose="020B0503020204020204" pitchFamily="34" charset="-122"/>
                  <a:ea typeface="微软雅黑" panose="020B0503020204020204" pitchFamily="34" charset="-122"/>
                  <a:cs typeface="Arial Unicode MS" pitchFamily="34" charset="-128"/>
                </a:rPr>
                <a:t>移动数据</a:t>
              </a:r>
              <a:endParaRPr lang="en-US" sz="1125"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8" name="Rectangle 7"/>
            <p:cNvSpPr/>
            <p:nvPr/>
          </p:nvSpPr>
          <p:spPr bwMode="gray">
            <a:xfrm>
              <a:off x="591159" y="5195566"/>
              <a:ext cx="2043802" cy="871015"/>
            </a:xfrm>
            <a:prstGeom prst="rect">
              <a:avLst/>
            </a:prstGeom>
            <a:solidFill>
              <a:schemeClr val="bg2">
                <a:lumMod val="75000"/>
              </a:schemeClr>
            </a:solidFill>
            <a:ln w="6350" algn="ctr">
              <a:noFill/>
              <a:miter lim="800000"/>
              <a:headEnd/>
              <a:tailEnd/>
            </a:ln>
          </p:spPr>
          <p:txBody>
            <a:bodyPr lIns="67482" tIns="53986" rIns="67482" bIns="53986" rtlCol="0" anchor="ctr"/>
            <a:lstStyle/>
            <a:p>
              <a:pPr algn="ctr" defTabSz="571357" fontAlgn="base">
                <a:spcBef>
                  <a:spcPct val="50000"/>
                </a:spcBef>
                <a:spcAft>
                  <a:spcPct val="0"/>
                </a:spcAft>
                <a:buClr>
                  <a:srgbClr val="F0AB00"/>
                </a:buClr>
                <a:buSzPct val="80000"/>
              </a:pPr>
              <a:r>
                <a:rPr lang="zh-CN" altLang="en-US" sz="1125" kern="0" dirty="0">
                  <a:solidFill>
                    <a:schemeClr val="bg1"/>
                  </a:solidFill>
                  <a:latin typeface="微软雅黑" panose="020B0503020204020204" pitchFamily="34" charset="-122"/>
                  <a:ea typeface="微软雅黑" panose="020B0503020204020204" pitchFamily="34" charset="-122"/>
                  <a:cs typeface="Arial Unicode MS" pitchFamily="34" charset="-128"/>
                </a:rPr>
                <a:t>社交数据</a:t>
              </a:r>
              <a:endParaRPr lang="en-US" sz="1125"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48" name="Rectangle 47"/>
            <p:cNvSpPr/>
            <p:nvPr/>
          </p:nvSpPr>
          <p:spPr bwMode="gray">
            <a:xfrm>
              <a:off x="591159" y="4155806"/>
              <a:ext cx="2043802" cy="871015"/>
            </a:xfrm>
            <a:prstGeom prst="rect">
              <a:avLst/>
            </a:prstGeom>
            <a:solidFill>
              <a:schemeClr val="bg2">
                <a:lumMod val="75000"/>
              </a:schemeClr>
            </a:solidFill>
            <a:ln w="6350" algn="ctr">
              <a:noFill/>
              <a:miter lim="800000"/>
              <a:headEnd/>
              <a:tailEnd/>
            </a:ln>
          </p:spPr>
          <p:txBody>
            <a:bodyPr lIns="67482" tIns="53986" rIns="67482" bIns="53986" rtlCol="0" anchor="ctr"/>
            <a:lstStyle/>
            <a:p>
              <a:pPr algn="ctr" defTabSz="571357" fontAlgn="base">
                <a:spcBef>
                  <a:spcPct val="50000"/>
                </a:spcBef>
                <a:spcAft>
                  <a:spcPct val="0"/>
                </a:spcAft>
                <a:buClr>
                  <a:srgbClr val="F0AB00"/>
                </a:buClr>
                <a:buSzPct val="80000"/>
              </a:pPr>
              <a:r>
                <a:rPr lang="zh-CN" altLang="en-US" sz="1125" kern="0" dirty="0">
                  <a:solidFill>
                    <a:schemeClr val="bg1"/>
                  </a:solidFill>
                  <a:latin typeface="微软雅黑" panose="020B0503020204020204" pitchFamily="34" charset="-122"/>
                  <a:ea typeface="微软雅黑" panose="020B0503020204020204" pitchFamily="34" charset="-122"/>
                  <a:cs typeface="Arial Unicode MS" pitchFamily="34" charset="-128"/>
                </a:rPr>
                <a:t>点击流数据</a:t>
              </a:r>
              <a:endParaRPr lang="en-US" sz="1125"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53" name="Rectangle 52"/>
            <p:cNvSpPr/>
            <p:nvPr/>
          </p:nvSpPr>
          <p:spPr bwMode="gray">
            <a:xfrm>
              <a:off x="600283" y="6235328"/>
              <a:ext cx="2043802" cy="871015"/>
            </a:xfrm>
            <a:prstGeom prst="rect">
              <a:avLst/>
            </a:prstGeom>
            <a:solidFill>
              <a:schemeClr val="bg2">
                <a:lumMod val="75000"/>
              </a:schemeClr>
            </a:solidFill>
            <a:ln w="6350" algn="ctr">
              <a:noFill/>
              <a:miter lim="800000"/>
              <a:headEnd/>
              <a:tailEnd/>
            </a:ln>
          </p:spPr>
          <p:txBody>
            <a:bodyPr lIns="67482" tIns="53986" rIns="67482" bIns="53986" rtlCol="0" anchor="ctr"/>
            <a:lstStyle/>
            <a:p>
              <a:pPr algn="ctr" defTabSz="571357" fontAlgn="base">
                <a:spcBef>
                  <a:spcPct val="50000"/>
                </a:spcBef>
                <a:spcAft>
                  <a:spcPct val="0"/>
                </a:spcAft>
                <a:buClr>
                  <a:srgbClr val="F0AB00"/>
                </a:buClr>
                <a:buSzPct val="80000"/>
              </a:pPr>
              <a:r>
                <a:rPr lang="zh-CN" altLang="en-US" sz="1125" kern="0" dirty="0">
                  <a:solidFill>
                    <a:schemeClr val="bg1"/>
                  </a:solidFill>
                  <a:latin typeface="微软雅黑" panose="020B0503020204020204" pitchFamily="34" charset="-122"/>
                  <a:ea typeface="微软雅黑" panose="020B0503020204020204" pitchFamily="34" charset="-122"/>
                  <a:cs typeface="Arial Unicode MS" pitchFamily="34" charset="-128"/>
                </a:rPr>
                <a:t>历史数据</a:t>
              </a:r>
              <a:endParaRPr lang="en-US" sz="375" i="1"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grpSp>
      <p:sp>
        <p:nvSpPr>
          <p:cNvPr id="55" name="TextBox 54"/>
          <p:cNvSpPr txBox="1"/>
          <p:nvPr/>
        </p:nvSpPr>
        <p:spPr>
          <a:xfrm>
            <a:off x="7012854" y="4080517"/>
            <a:ext cx="2039938" cy="1225038"/>
          </a:xfrm>
          <a:prstGeom prst="rect">
            <a:avLst/>
          </a:prstGeom>
          <a:solidFill>
            <a:schemeClr val="bg1">
              <a:lumMod val="95000"/>
            </a:schemeClr>
          </a:solidFill>
        </p:spPr>
        <p:txBody>
          <a:bodyPr lIns="81619" tIns="40810" rIns="81619" bIns="40810">
            <a:spAutoFit/>
          </a:bodyPr>
          <a:lstStyle/>
          <a:p>
            <a:pPr>
              <a:defRPr/>
            </a:pPr>
            <a:r>
              <a:rPr lang="zh-CN" altLang="en-US" sz="1125" dirty="0">
                <a:latin typeface="微软雅黑" panose="020B0503020204020204" pitchFamily="34" charset="-122"/>
                <a:ea typeface="微软雅黑" panose="020B0503020204020204" pitchFamily="34" charset="-122"/>
              </a:rPr>
              <a:t>用例</a:t>
            </a:r>
            <a:endParaRPr lang="en-US" sz="1125" dirty="0">
              <a:latin typeface="微软雅黑" panose="020B0503020204020204" pitchFamily="34" charset="-122"/>
              <a:ea typeface="微软雅黑" panose="020B0503020204020204" pitchFamily="34" charset="-122"/>
            </a:endParaRPr>
          </a:p>
          <a:p>
            <a:pPr marL="153034" indent="-153034">
              <a:buFont typeface="Arial" pitchFamily="34" charset="0"/>
              <a:buChar char="•"/>
              <a:defRPr/>
            </a:pPr>
            <a:r>
              <a:rPr lang="zh-CN" altLang="en-US" sz="900" dirty="0">
                <a:latin typeface="微软雅黑" panose="020B0503020204020204" pitchFamily="34" charset="-122"/>
                <a:ea typeface="微软雅黑" panose="020B0503020204020204" pitchFamily="34" charset="-122"/>
              </a:rPr>
              <a:t>客户行为</a:t>
            </a:r>
            <a:endParaRPr lang="en-US" sz="900" dirty="0">
              <a:latin typeface="微软雅黑" panose="020B0503020204020204" pitchFamily="34" charset="-122"/>
              <a:ea typeface="微软雅黑" panose="020B0503020204020204" pitchFamily="34" charset="-122"/>
            </a:endParaRPr>
          </a:p>
          <a:p>
            <a:pPr marL="153034" indent="-153034">
              <a:buFont typeface="Arial" pitchFamily="34" charset="0"/>
              <a:buChar char="•"/>
              <a:defRPr/>
            </a:pPr>
            <a:r>
              <a:rPr lang="zh-CN" altLang="en-US" sz="900" dirty="0">
                <a:latin typeface="微软雅黑" panose="020B0503020204020204" pitchFamily="34" charset="-122"/>
                <a:ea typeface="微软雅黑" panose="020B0503020204020204" pitchFamily="34" charset="-122"/>
              </a:rPr>
              <a:t>客户区分</a:t>
            </a:r>
            <a:endParaRPr lang="en-US" sz="900" dirty="0">
              <a:latin typeface="微软雅黑" panose="020B0503020204020204" pitchFamily="34" charset="-122"/>
              <a:ea typeface="微软雅黑" panose="020B0503020204020204" pitchFamily="34" charset="-122"/>
            </a:endParaRPr>
          </a:p>
          <a:p>
            <a:pPr marL="153034" indent="-153034">
              <a:buFont typeface="Arial" pitchFamily="34" charset="0"/>
              <a:buChar char="•"/>
              <a:defRPr/>
            </a:pPr>
            <a:r>
              <a:rPr lang="zh-CN" altLang="en-US" sz="900" dirty="0">
                <a:latin typeface="微软雅黑" panose="020B0503020204020204" pitchFamily="34" charset="-122"/>
                <a:ea typeface="微软雅黑" panose="020B0503020204020204" pitchFamily="34" charset="-122"/>
              </a:rPr>
              <a:t>客户忠诚度</a:t>
            </a:r>
            <a:endParaRPr lang="en-US" sz="900" dirty="0">
              <a:latin typeface="微软雅黑" panose="020B0503020204020204" pitchFamily="34" charset="-122"/>
              <a:ea typeface="微软雅黑" panose="020B0503020204020204" pitchFamily="34" charset="-122"/>
            </a:endParaRPr>
          </a:p>
          <a:p>
            <a:pPr marL="153034" indent="-153034">
              <a:buFont typeface="Arial" pitchFamily="34" charset="0"/>
              <a:buChar char="•"/>
              <a:defRPr/>
            </a:pPr>
            <a:r>
              <a:rPr lang="zh-CN" altLang="en-US" sz="900" dirty="0">
                <a:latin typeface="微软雅黑" panose="020B0503020204020204" pitchFamily="34" charset="-122"/>
                <a:ea typeface="微软雅黑" panose="020B0503020204020204" pitchFamily="34" charset="-122"/>
              </a:rPr>
              <a:t>客户流失</a:t>
            </a:r>
            <a:endParaRPr lang="en-US" sz="900" dirty="0">
              <a:latin typeface="微软雅黑" panose="020B0503020204020204" pitchFamily="34" charset="-122"/>
              <a:ea typeface="微软雅黑" panose="020B0503020204020204" pitchFamily="34" charset="-122"/>
            </a:endParaRPr>
          </a:p>
          <a:p>
            <a:pPr marL="153034" indent="-153034">
              <a:buFont typeface="Arial" pitchFamily="34" charset="0"/>
              <a:buChar char="•"/>
              <a:defRPr/>
            </a:pPr>
            <a:r>
              <a:rPr lang="zh-CN" altLang="en-US" sz="900" dirty="0">
                <a:latin typeface="微软雅黑" panose="020B0503020204020204" pitchFamily="34" charset="-122"/>
                <a:ea typeface="微软雅黑" panose="020B0503020204020204" pitchFamily="34" charset="-122"/>
              </a:rPr>
              <a:t>网上消费习惯</a:t>
            </a:r>
            <a:endParaRPr lang="en-US" sz="900" dirty="0">
              <a:latin typeface="微软雅黑" panose="020B0503020204020204" pitchFamily="34" charset="-122"/>
              <a:ea typeface="微软雅黑" panose="020B0503020204020204" pitchFamily="34" charset="-122"/>
            </a:endParaRPr>
          </a:p>
          <a:p>
            <a:pPr marL="153034" indent="-153034">
              <a:buFont typeface="Arial" pitchFamily="34" charset="0"/>
              <a:buChar char="•"/>
              <a:defRPr/>
            </a:pPr>
            <a:r>
              <a:rPr lang="zh-CN" altLang="en-US" sz="900" dirty="0">
                <a:latin typeface="微软雅黑" panose="020B0503020204020204" pitchFamily="34" charset="-122"/>
                <a:ea typeface="微软雅黑" panose="020B0503020204020204" pitchFamily="34" charset="-122"/>
              </a:rPr>
              <a:t>市场竞争表现</a:t>
            </a:r>
            <a:endParaRPr lang="en-US" sz="900" dirty="0">
              <a:latin typeface="微软雅黑" panose="020B0503020204020204" pitchFamily="34" charset="-122"/>
              <a:ea typeface="微软雅黑" panose="020B0503020204020204" pitchFamily="34" charset="-122"/>
            </a:endParaRPr>
          </a:p>
          <a:p>
            <a:pPr marL="153034" indent="-153034">
              <a:buFont typeface="Arial" pitchFamily="34" charset="0"/>
              <a:buChar char="•"/>
              <a:defRPr/>
            </a:pPr>
            <a:r>
              <a:rPr lang="zh-CN" altLang="en-US" sz="900" dirty="0">
                <a:latin typeface="微软雅黑" panose="020B0503020204020204" pitchFamily="34" charset="-122"/>
                <a:ea typeface="微软雅黑" panose="020B0503020204020204" pitchFamily="34" charset="-122"/>
              </a:rPr>
              <a:t>预测维护</a:t>
            </a:r>
            <a:endParaRPr lang="en-US" sz="900" dirty="0">
              <a:latin typeface="微软雅黑" panose="020B0503020204020204" pitchFamily="34" charset="-122"/>
              <a:ea typeface="微软雅黑" panose="020B0503020204020204" pitchFamily="34" charset="-122"/>
            </a:endParaRPr>
          </a:p>
        </p:txBody>
      </p:sp>
      <p:sp>
        <p:nvSpPr>
          <p:cNvPr id="51" name="Прямоугольная выноска 97"/>
          <p:cNvSpPr/>
          <p:nvPr/>
        </p:nvSpPr>
        <p:spPr>
          <a:xfrm>
            <a:off x="7215983" y="2649410"/>
            <a:ext cx="1836808" cy="364320"/>
          </a:xfrm>
          <a:prstGeom prst="round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81619" tIns="40810" rIns="81619" bIns="40810" anchor="ctr"/>
          <a:lstStyle>
            <a:defPPr>
              <a:defRPr lang="de-DE"/>
            </a:defPPr>
            <a:lvl1pPr marL="0" algn="l" defTabSz="1088559" rtl="0" eaLnBrk="1" latinLnBrk="0" hangingPunct="1">
              <a:defRPr lang="de-DE" sz="2100" kern="1200">
                <a:solidFill>
                  <a:schemeClr val="lt1"/>
                </a:solidFill>
                <a:latin typeface="+mn-lt"/>
                <a:ea typeface="+mn-ea"/>
                <a:cs typeface="+mn-cs"/>
              </a:defRPr>
            </a:lvl1pPr>
            <a:lvl2pPr marL="544280" algn="l" defTabSz="1088559"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559" algn="l" defTabSz="1088559"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2839" algn="l" defTabSz="1088559" rtl="0" eaLnBrk="1" latinLnBrk="0" hangingPunct="1">
              <a:buClr>
                <a:srgbClr val="666666"/>
              </a:buClr>
              <a:buSzPct val="80000"/>
              <a:buFont typeface="Arial"/>
              <a:buChar char=""/>
              <a:defRPr lang="de-DE" sz="1300" kern="1200">
                <a:solidFill>
                  <a:schemeClr val="lt1"/>
                </a:solidFill>
                <a:latin typeface="+mn-lt"/>
                <a:ea typeface="+mn-ea"/>
                <a:cs typeface="+mn-cs"/>
              </a:defRPr>
            </a:lvl4pPr>
            <a:lvl5pPr marL="2177115" algn="l" defTabSz="1088559"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396" algn="l" defTabSz="1088559" rtl="0" eaLnBrk="1" latinLnBrk="0" hangingPunct="1">
              <a:defRPr sz="2100" kern="1200">
                <a:solidFill>
                  <a:schemeClr val="lt1"/>
                </a:solidFill>
                <a:latin typeface="+mn-lt"/>
                <a:ea typeface="+mn-ea"/>
                <a:cs typeface="+mn-cs"/>
              </a:defRPr>
            </a:lvl6pPr>
            <a:lvl7pPr marL="3265674" algn="l" defTabSz="1088559" rtl="0" eaLnBrk="1" latinLnBrk="0" hangingPunct="1">
              <a:defRPr sz="2100" kern="1200">
                <a:solidFill>
                  <a:schemeClr val="lt1"/>
                </a:solidFill>
                <a:latin typeface="+mn-lt"/>
                <a:ea typeface="+mn-ea"/>
                <a:cs typeface="+mn-cs"/>
              </a:defRPr>
            </a:lvl7pPr>
            <a:lvl8pPr marL="3809953" algn="l" defTabSz="1088559" rtl="0" eaLnBrk="1" latinLnBrk="0" hangingPunct="1">
              <a:defRPr sz="2100" kern="1200">
                <a:solidFill>
                  <a:schemeClr val="lt1"/>
                </a:solidFill>
                <a:latin typeface="+mn-lt"/>
                <a:ea typeface="+mn-ea"/>
                <a:cs typeface="+mn-cs"/>
              </a:defRPr>
            </a:lvl8pPr>
            <a:lvl9pPr marL="4354232" algn="l" defTabSz="1088559" rtl="0" eaLnBrk="1" latinLnBrk="0" hangingPunct="1">
              <a:defRPr sz="2100" kern="1200">
                <a:solidFill>
                  <a:schemeClr val="lt1"/>
                </a:solidFill>
                <a:latin typeface="+mn-lt"/>
                <a:ea typeface="+mn-ea"/>
                <a:cs typeface="+mn-cs"/>
              </a:defRPr>
            </a:lvl9pPr>
          </a:lstStyle>
          <a:p>
            <a:pPr algn="ctr">
              <a:defRPr/>
            </a:pPr>
            <a:r>
              <a:rPr lang="zh-CN" altLang="en-US" sz="900" dirty="0">
                <a:solidFill>
                  <a:schemeClr val="tx1"/>
                </a:solidFill>
                <a:latin typeface="微软雅黑" panose="020B0503020204020204" pitchFamily="34" charset="-122"/>
                <a:ea typeface="微软雅黑" panose="020B0503020204020204" pitchFamily="34" charset="-122"/>
              </a:rPr>
              <a:t>每月</a:t>
            </a:r>
            <a:r>
              <a:rPr lang="en-US" altLang="zh-CN" sz="900" dirty="0">
                <a:solidFill>
                  <a:schemeClr val="tx1"/>
                </a:solidFill>
                <a:latin typeface="微软雅黑" panose="020B0503020204020204" pitchFamily="34" charset="-122"/>
                <a:ea typeface="微软雅黑" panose="020B0503020204020204" pitchFamily="34" charset="-122"/>
              </a:rPr>
              <a:t>TB</a:t>
            </a:r>
            <a:r>
              <a:rPr lang="zh-CN" altLang="en-US" sz="900" dirty="0">
                <a:solidFill>
                  <a:schemeClr val="tx1"/>
                </a:solidFill>
                <a:latin typeface="微软雅黑" panose="020B0503020204020204" pitchFamily="34" charset="-122"/>
                <a:ea typeface="微软雅黑" panose="020B0503020204020204" pitchFamily="34" charset="-122"/>
              </a:rPr>
              <a:t>级数据量</a:t>
            </a:r>
            <a:endParaRPr lang="en-US" sz="900" dirty="0">
              <a:solidFill>
                <a:schemeClr val="tx1"/>
              </a:solidFill>
              <a:latin typeface="微软雅黑" panose="020B0503020204020204" pitchFamily="34" charset="-122"/>
              <a:ea typeface="微软雅黑" panose="020B0503020204020204" pitchFamily="34" charset="-122"/>
            </a:endParaRPr>
          </a:p>
        </p:txBody>
      </p:sp>
      <p:sp>
        <p:nvSpPr>
          <p:cNvPr id="52" name="Прямоугольная выноска 97"/>
          <p:cNvSpPr/>
          <p:nvPr/>
        </p:nvSpPr>
        <p:spPr>
          <a:xfrm>
            <a:off x="7233445" y="3202713"/>
            <a:ext cx="1819346" cy="413333"/>
          </a:xfrm>
          <a:prstGeom prst="round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81619" tIns="40810" rIns="81619" bIns="40810" anchor="ctr"/>
          <a:lstStyle/>
          <a:p>
            <a:pPr algn="ctr" defTabSz="971639"/>
            <a:r>
              <a:rPr lang="zh-CN" altLang="en-US" sz="900" dirty="0">
                <a:solidFill>
                  <a:schemeClr val="tx1"/>
                </a:solidFill>
                <a:latin typeface="微软雅黑" panose="020B0503020204020204" pitchFamily="34" charset="-122"/>
                <a:ea typeface="微软雅黑" panose="020B0503020204020204" pitchFamily="34" charset="-122"/>
              </a:rPr>
              <a:t>每天有上百万事件可与企业数据一一对应</a:t>
            </a:r>
            <a:endParaRPr lang="en-US" sz="900" dirty="0">
              <a:solidFill>
                <a:schemeClr val="tx1"/>
              </a:solidFill>
              <a:latin typeface="微软雅黑" panose="020B0503020204020204" pitchFamily="34" charset="-122"/>
              <a:ea typeface="微软雅黑" panose="020B0503020204020204" pitchFamily="34" charset="-122"/>
            </a:endParaRPr>
          </a:p>
        </p:txBody>
      </p:sp>
      <p:sp>
        <p:nvSpPr>
          <p:cNvPr id="56" name="Прямоугольная выноска 97"/>
          <p:cNvSpPr/>
          <p:nvPr/>
        </p:nvSpPr>
        <p:spPr>
          <a:xfrm>
            <a:off x="7233445" y="2118532"/>
            <a:ext cx="1819347" cy="339318"/>
          </a:xfrm>
          <a:prstGeom prst="round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81619" tIns="40810" rIns="81619" bIns="40810" anchor="ctr"/>
          <a:lstStyle/>
          <a:p>
            <a:pPr algn="ctr" defTabSz="971639"/>
            <a:r>
              <a:rPr lang="zh-CN" altLang="en-US" sz="900" dirty="0">
                <a:solidFill>
                  <a:schemeClr val="tx1"/>
                </a:solidFill>
                <a:latin typeface="微软雅黑" panose="020B0503020204020204" pitchFamily="34" charset="-122"/>
                <a:ea typeface="微软雅黑" panose="020B0503020204020204" pitchFamily="34" charset="-122"/>
              </a:rPr>
              <a:t>促使可执行的洞察力转换为目标应用</a:t>
            </a:r>
            <a:endParaRPr lang="en-US" sz="900" dirty="0">
              <a:solidFill>
                <a:schemeClr val="tx1"/>
              </a:solidFill>
              <a:latin typeface="微软雅黑" panose="020B0503020204020204" pitchFamily="34" charset="-122"/>
              <a:ea typeface="微软雅黑" panose="020B0503020204020204" pitchFamily="34" charset="-122"/>
            </a:endParaRPr>
          </a:p>
        </p:txBody>
      </p:sp>
      <p:sp>
        <p:nvSpPr>
          <p:cNvPr id="16" name="Title 15"/>
          <p:cNvSpPr>
            <a:spLocks noGrp="1"/>
          </p:cNvSpPr>
          <p:nvPr>
            <p:ph type="title"/>
          </p:nvPr>
        </p:nvSpPr>
        <p:spPr>
          <a:xfrm>
            <a:off x="262503" y="505692"/>
            <a:ext cx="8424000" cy="738664"/>
          </a:xfrm>
        </p:spPr>
        <p:txBody>
          <a:bodyPr/>
          <a:lstStyle/>
          <a:p>
            <a:r>
              <a:rPr lang="en-US" altLang="zh-CN" sz="2800" dirty="0">
                <a:latin typeface="微软雅黑" panose="020B0503020204020204" pitchFamily="34" charset="-122"/>
                <a:ea typeface="微软雅黑" panose="020B0503020204020204" pitchFamily="34" charset="-122"/>
              </a:rPr>
              <a:t>SAP </a:t>
            </a:r>
            <a:r>
              <a:rPr lang="en-US" altLang="zh-CN" sz="2800" dirty="0" err="1">
                <a:latin typeface="微软雅黑" panose="020B0503020204020204" pitchFamily="34" charset="-122"/>
                <a:ea typeface="微软雅黑" panose="020B0503020204020204" pitchFamily="34" charset="-122"/>
              </a:rPr>
              <a:t>HANA+Hadoop</a:t>
            </a:r>
            <a:br>
              <a:rPr lang="en-US" altLang="zh-CN" sz="2800" dirty="0">
                <a:latin typeface="微软雅黑" panose="020B0503020204020204" pitchFamily="34" charset="-122"/>
                <a:ea typeface="微软雅黑" panose="020B0503020204020204" pitchFamily="34" charset="-122"/>
              </a:rPr>
            </a:br>
            <a:r>
              <a:rPr lang="zh-CN" altLang="en-US" sz="2000" b="0" dirty="0">
                <a:latin typeface="微软雅黑" panose="020B0503020204020204" pitchFamily="34" charset="-122"/>
                <a:ea typeface="微软雅黑" panose="020B0503020204020204" pitchFamily="34" charset="-122"/>
              </a:rPr>
              <a:t>实现无限存储实时业务洞察力</a:t>
            </a:r>
            <a:endParaRPr lang="zh-CN" altLang="en-US" sz="2800" dirty="0"/>
          </a:p>
        </p:txBody>
      </p:sp>
    </p:spTree>
    <p:extLst>
      <p:ext uri="{BB962C8B-B14F-4D97-AF65-F5344CB8AC3E}">
        <p14:creationId xmlns:p14="http://schemas.microsoft.com/office/powerpoint/2010/main" val="783100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Rectangle 305"/>
          <p:cNvSpPr/>
          <p:nvPr/>
        </p:nvSpPr>
        <p:spPr bwMode="gray">
          <a:xfrm>
            <a:off x="1487058" y="4768255"/>
            <a:ext cx="4930966" cy="979477"/>
          </a:xfrm>
          <a:prstGeom prst="rect">
            <a:avLst/>
          </a:prstGeom>
          <a:solidFill>
            <a:schemeClr val="accent4">
              <a:lumMod val="40000"/>
              <a:lumOff val="60000"/>
            </a:schemeClr>
          </a:solidFill>
          <a:ln w="6350" algn="ctr">
            <a:solidFill>
              <a:schemeClr val="accent3">
                <a:lumMod val="75000"/>
              </a:schemeClr>
            </a:solidFill>
            <a:miter lim="800000"/>
            <a:headEnd/>
            <a:tailEnd/>
          </a:ln>
        </p:spPr>
        <p:txBody>
          <a:bodyPr lIns="80351" tIns="64281" rIns="80351" bIns="64281" rtlCol="0" anchor="b" anchorCtr="0"/>
          <a:lstStyle/>
          <a:p>
            <a:pPr algn="ctr" fontAlgn="base">
              <a:spcBef>
                <a:spcPct val="50000"/>
              </a:spcBef>
              <a:spcAft>
                <a:spcPct val="0"/>
              </a:spcAft>
              <a:buClr>
                <a:srgbClr val="F0AB00"/>
              </a:buClr>
              <a:buSzPct val="80000"/>
            </a:pPr>
            <a:r>
              <a:rPr lang="en-US" sz="900" b="1" kern="0" dirty="0">
                <a:latin typeface="微软雅黑" panose="020B0503020204020204" pitchFamily="34" charset="-122"/>
                <a:ea typeface="微软雅黑" panose="020B0503020204020204" pitchFamily="34" charset="-122"/>
                <a:cs typeface="Arial Unicode MS" pitchFamily="34" charset="-128"/>
              </a:rPr>
              <a:t>DT may be added to </a:t>
            </a:r>
            <a:r>
              <a:rPr lang="en-US" sz="900" b="1" kern="0" dirty="0" err="1">
                <a:latin typeface="微软雅黑" panose="020B0503020204020204" pitchFamily="34" charset="-122"/>
                <a:ea typeface="微软雅黑" panose="020B0503020204020204" pitchFamily="34" charset="-122"/>
                <a:cs typeface="Arial Unicode MS" pitchFamily="34" charset="-128"/>
              </a:rPr>
              <a:t>certd</a:t>
            </a:r>
            <a:r>
              <a:rPr lang="en-US" sz="900" b="1" kern="0" dirty="0">
                <a:latin typeface="微软雅黑" panose="020B0503020204020204" pitchFamily="34" charset="-122"/>
                <a:ea typeface="微软雅黑" panose="020B0503020204020204" pitchFamily="34" charset="-122"/>
                <a:cs typeface="Arial Unicode MS" pitchFamily="34" charset="-128"/>
              </a:rPr>
              <a:t>. HANA storage, or may be using individual storage</a:t>
            </a:r>
          </a:p>
        </p:txBody>
      </p:sp>
      <p:sp>
        <p:nvSpPr>
          <p:cNvPr id="221" name="Rectangle 220"/>
          <p:cNvSpPr/>
          <p:nvPr/>
        </p:nvSpPr>
        <p:spPr bwMode="gray">
          <a:xfrm>
            <a:off x="4842724" y="4768255"/>
            <a:ext cx="1499127" cy="741367"/>
          </a:xfrm>
          <a:prstGeom prst="rect">
            <a:avLst/>
          </a:prstGeom>
          <a:pattFill prst="wdUpDiag">
            <a:fgClr>
              <a:schemeClr val="tx2">
                <a:lumMod val="20000"/>
                <a:lumOff val="80000"/>
              </a:schemeClr>
            </a:fgClr>
            <a:bgClr>
              <a:schemeClr val="accent4">
                <a:lumMod val="40000"/>
                <a:lumOff val="60000"/>
              </a:schemeClr>
            </a:bgClr>
          </a:pattFill>
          <a:ln w="6350" algn="ctr">
            <a:solidFill>
              <a:schemeClr val="accent3">
                <a:lumMod val="75000"/>
              </a:schemeClr>
            </a:solidFill>
            <a:miter lim="800000"/>
            <a:headEnd/>
            <a:tailEnd/>
          </a:ln>
        </p:spPr>
        <p:txBody>
          <a:bodyPr lIns="80351" tIns="64281" rIns="80351" bIns="64281" rtlCol="0" anchor="b" anchorCtr="0"/>
          <a:lstStyle/>
          <a:p>
            <a:pPr algn="ctr" fontAlgn="base">
              <a:spcBef>
                <a:spcPct val="50000"/>
              </a:spcBef>
              <a:spcAft>
                <a:spcPct val="0"/>
              </a:spcAft>
              <a:buClr>
                <a:srgbClr val="F0AB00"/>
              </a:buClr>
              <a:buSzPct val="80000"/>
            </a:pPr>
            <a:endParaRPr lang="en-US" sz="900" b="1" kern="0" dirty="0">
              <a:latin typeface="微软雅黑" panose="020B0503020204020204" pitchFamily="34" charset="-122"/>
              <a:ea typeface="微软雅黑" panose="020B0503020204020204" pitchFamily="34" charset="-122"/>
              <a:cs typeface="Arial Unicode MS" pitchFamily="34" charset="-128"/>
            </a:endParaRPr>
          </a:p>
        </p:txBody>
      </p:sp>
      <p:sp>
        <p:nvSpPr>
          <p:cNvPr id="258" name="Rectangle 257"/>
          <p:cNvSpPr/>
          <p:nvPr/>
        </p:nvSpPr>
        <p:spPr bwMode="gray">
          <a:xfrm>
            <a:off x="1484583" y="2351380"/>
            <a:ext cx="6116475" cy="2293769"/>
          </a:xfrm>
          <a:prstGeom prst="rect">
            <a:avLst/>
          </a:prstGeom>
          <a:solidFill>
            <a:schemeClr val="bg1">
              <a:lumMod val="95000"/>
            </a:schemeClr>
          </a:solidFill>
          <a:ln w="6350" algn="ctr">
            <a:solidFill>
              <a:schemeClr val="accent3">
                <a:lumMod val="75000"/>
              </a:schemeClr>
            </a:solidFill>
            <a:miter lim="800000"/>
            <a:headEnd/>
            <a:tailEnd/>
          </a:ln>
        </p:spPr>
        <p:txBody>
          <a:bodyPr lIns="80351" tIns="64281" rIns="80351" bIns="64281" rtlCol="0" anchor="t" anchorCtr="0"/>
          <a:lstStyle/>
          <a:p>
            <a:pPr algn="ctr" fontAlgn="base">
              <a:spcBef>
                <a:spcPct val="50000"/>
              </a:spcBef>
              <a:spcAft>
                <a:spcPct val="0"/>
              </a:spcAft>
              <a:buClr>
                <a:srgbClr val="F0AB00"/>
              </a:buClr>
              <a:buSzPct val="80000"/>
            </a:pPr>
            <a:endParaRPr lang="en-US" sz="1050" b="1" u="sng" kern="0" dirty="0">
              <a:latin typeface="微软雅黑" panose="020B0503020204020204" pitchFamily="34" charset="-122"/>
              <a:ea typeface="微软雅黑" panose="020B0503020204020204" pitchFamily="34" charset="-122"/>
              <a:cs typeface="Arial Unicode MS" pitchFamily="34" charset="-128"/>
            </a:endParaRPr>
          </a:p>
        </p:txBody>
      </p:sp>
      <p:sp>
        <p:nvSpPr>
          <p:cNvPr id="309" name="Rectangle 308"/>
          <p:cNvSpPr/>
          <p:nvPr/>
        </p:nvSpPr>
        <p:spPr bwMode="gray">
          <a:xfrm>
            <a:off x="4269946" y="2624341"/>
            <a:ext cx="1185527" cy="1886031"/>
          </a:xfrm>
          <a:prstGeom prst="rect">
            <a:avLst/>
          </a:prstGeom>
          <a:solidFill>
            <a:schemeClr val="bg1">
              <a:lumMod val="75000"/>
            </a:schemeClr>
          </a:solidFill>
          <a:ln w="6350" algn="ctr">
            <a:solidFill>
              <a:schemeClr val="accent3">
                <a:lumMod val="75000"/>
              </a:schemeClr>
            </a:solidFill>
            <a:miter lim="800000"/>
            <a:headEnd/>
            <a:tailEnd/>
          </a:ln>
        </p:spPr>
        <p:txBody>
          <a:bodyPr lIns="80351" tIns="64281" rIns="80351" bIns="64281" rtlCol="0" anchor="t" anchorCtr="0"/>
          <a:lstStyle/>
          <a:p>
            <a:pPr algn="ctr" fontAlgn="base">
              <a:spcBef>
                <a:spcPct val="50000"/>
              </a:spcBef>
              <a:spcAft>
                <a:spcPct val="0"/>
              </a:spcAft>
              <a:buClr>
                <a:srgbClr val="F0AB00"/>
              </a:buClr>
              <a:buSzPct val="80000"/>
            </a:pPr>
            <a:r>
              <a:rPr lang="en-US" sz="1050" b="1" kern="0">
                <a:latin typeface="微软雅黑" panose="020B0503020204020204" pitchFamily="34" charset="-122"/>
                <a:ea typeface="微软雅黑" panose="020B0503020204020204" pitchFamily="34" charset="-122"/>
                <a:cs typeface="Arial Unicode MS" pitchFamily="34" charset="-128"/>
              </a:rPr>
              <a:t>Certd. HW Box</a:t>
            </a:r>
            <a:endParaRPr lang="en-US" sz="1050" b="1" kern="0" dirty="0">
              <a:latin typeface="微软雅黑" panose="020B0503020204020204" pitchFamily="34" charset="-122"/>
              <a:ea typeface="微软雅黑" panose="020B0503020204020204" pitchFamily="34" charset="-122"/>
              <a:cs typeface="Arial Unicode MS" pitchFamily="34" charset="-128"/>
            </a:endParaRPr>
          </a:p>
        </p:txBody>
      </p:sp>
      <p:sp>
        <p:nvSpPr>
          <p:cNvPr id="254" name="Rectangle 253"/>
          <p:cNvSpPr/>
          <p:nvPr/>
        </p:nvSpPr>
        <p:spPr bwMode="gray">
          <a:xfrm>
            <a:off x="2949694" y="2624341"/>
            <a:ext cx="1185527" cy="1886031"/>
          </a:xfrm>
          <a:prstGeom prst="rect">
            <a:avLst/>
          </a:prstGeom>
          <a:solidFill>
            <a:schemeClr val="bg1">
              <a:lumMod val="75000"/>
            </a:schemeClr>
          </a:solidFill>
          <a:ln w="6350" algn="ctr">
            <a:solidFill>
              <a:schemeClr val="accent3">
                <a:lumMod val="75000"/>
              </a:schemeClr>
            </a:solidFill>
            <a:miter lim="800000"/>
            <a:headEnd/>
            <a:tailEnd/>
          </a:ln>
        </p:spPr>
        <p:txBody>
          <a:bodyPr lIns="80351" tIns="64281" rIns="80351" bIns="64281" rtlCol="0" anchor="t" anchorCtr="0"/>
          <a:lstStyle/>
          <a:p>
            <a:pPr algn="ctr" fontAlgn="base">
              <a:spcBef>
                <a:spcPct val="50000"/>
              </a:spcBef>
              <a:spcAft>
                <a:spcPct val="0"/>
              </a:spcAft>
              <a:buClr>
                <a:srgbClr val="F0AB00"/>
              </a:buClr>
              <a:buSzPct val="80000"/>
            </a:pPr>
            <a:r>
              <a:rPr lang="en-US" sz="1050" b="1" kern="0">
                <a:latin typeface="微软雅黑" panose="020B0503020204020204" pitchFamily="34" charset="-122"/>
                <a:ea typeface="微软雅黑" panose="020B0503020204020204" pitchFamily="34" charset="-122"/>
                <a:cs typeface="Arial Unicode MS" pitchFamily="34" charset="-128"/>
              </a:rPr>
              <a:t>Certd. HW Box</a:t>
            </a:r>
            <a:endParaRPr lang="en-US" sz="1050" b="1" kern="0" dirty="0">
              <a:latin typeface="微软雅黑" panose="020B0503020204020204" pitchFamily="34" charset="-122"/>
              <a:ea typeface="微软雅黑" panose="020B0503020204020204" pitchFamily="34" charset="-122"/>
              <a:cs typeface="Arial Unicode MS" pitchFamily="34" charset="-128"/>
            </a:endParaRPr>
          </a:p>
        </p:txBody>
      </p:sp>
      <p:sp>
        <p:nvSpPr>
          <p:cNvPr id="136" name="Rectangle 135"/>
          <p:cNvSpPr/>
          <p:nvPr/>
        </p:nvSpPr>
        <p:spPr bwMode="gray">
          <a:xfrm>
            <a:off x="1598854" y="2624340"/>
            <a:ext cx="1185527" cy="1885477"/>
          </a:xfrm>
          <a:prstGeom prst="rect">
            <a:avLst/>
          </a:prstGeom>
          <a:solidFill>
            <a:schemeClr val="bg1">
              <a:lumMod val="75000"/>
            </a:schemeClr>
          </a:solidFill>
          <a:ln w="6350" algn="ctr">
            <a:solidFill>
              <a:schemeClr val="accent3">
                <a:lumMod val="75000"/>
              </a:schemeClr>
            </a:solidFill>
            <a:miter lim="800000"/>
            <a:headEnd/>
            <a:tailEnd/>
          </a:ln>
        </p:spPr>
        <p:txBody>
          <a:bodyPr lIns="80351" tIns="64281" rIns="80351" bIns="64281" rtlCol="0" anchor="t" anchorCtr="0"/>
          <a:lstStyle/>
          <a:p>
            <a:pPr algn="ctr" fontAlgn="base">
              <a:spcBef>
                <a:spcPct val="50000"/>
              </a:spcBef>
              <a:spcAft>
                <a:spcPct val="0"/>
              </a:spcAft>
              <a:buClr>
                <a:srgbClr val="F0AB00"/>
              </a:buClr>
              <a:buSzPct val="80000"/>
            </a:pPr>
            <a:r>
              <a:rPr lang="en-US" sz="1050" b="1" kern="0">
                <a:latin typeface="微软雅黑" panose="020B0503020204020204" pitchFamily="34" charset="-122"/>
                <a:ea typeface="微软雅黑" panose="020B0503020204020204" pitchFamily="34" charset="-122"/>
                <a:cs typeface="Arial Unicode MS" pitchFamily="34" charset="-128"/>
              </a:rPr>
              <a:t>Certd. HW Box</a:t>
            </a:r>
            <a:endParaRPr lang="en-US" sz="1050" b="1" kern="0" dirty="0">
              <a:latin typeface="微软雅黑" panose="020B0503020204020204" pitchFamily="34" charset="-122"/>
              <a:ea typeface="微软雅黑" panose="020B0503020204020204" pitchFamily="34" charset="-122"/>
              <a:cs typeface="Arial Unicode MS" pitchFamily="34" charset="-128"/>
            </a:endParaRPr>
          </a:p>
        </p:txBody>
      </p:sp>
      <p:sp>
        <p:nvSpPr>
          <p:cNvPr id="310" name="Rounded Rectangle 309"/>
          <p:cNvSpPr/>
          <p:nvPr/>
        </p:nvSpPr>
        <p:spPr bwMode="gray">
          <a:xfrm>
            <a:off x="1626114" y="2916364"/>
            <a:ext cx="3797616" cy="1486097"/>
          </a:xfrm>
          <a:prstGeom prst="roundRect">
            <a:avLst>
              <a:gd name="adj" fmla="val 4800"/>
            </a:avLst>
          </a:prstGeom>
          <a:solidFill>
            <a:schemeClr val="accent4">
              <a:lumMod val="20000"/>
              <a:lumOff val="80000"/>
              <a:alpha val="82000"/>
            </a:schemeClr>
          </a:solidFill>
          <a:ln w="9525">
            <a:solidFill>
              <a:schemeClr val="tx1">
                <a:lumMod val="50000"/>
                <a:lumOff val="50000"/>
              </a:schemeClr>
            </a:solidFill>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32140" tIns="32140" rIns="32140" bIns="32140" rtlCol="0" anchor="t"/>
          <a:lstStyle/>
          <a:p>
            <a:pPr algn="ctr" fontAlgn="base">
              <a:spcBef>
                <a:spcPct val="50000"/>
              </a:spcBef>
              <a:spcAft>
                <a:spcPct val="0"/>
              </a:spcAft>
              <a:buClr>
                <a:srgbClr val="F0AB00"/>
              </a:buClr>
              <a:buSzPct val="80000"/>
            </a:pPr>
            <a:r>
              <a:rPr lang="en-US" sz="1050" b="1" kern="0">
                <a:solidFill>
                  <a:srgbClr val="000000">
                    <a:lumMod val="50000"/>
                    <a:lumOff val="50000"/>
                  </a:srgbClr>
                </a:solidFill>
                <a:latin typeface="微软雅黑" panose="020B0503020204020204" pitchFamily="34" charset="-122"/>
                <a:ea typeface="微软雅黑" panose="020B0503020204020204" pitchFamily="34" charset="-122"/>
                <a:cs typeface="Arial Unicode MS" pitchFamily="34" charset="-128"/>
              </a:rPr>
              <a:t>HANA Scale-Out</a:t>
            </a:r>
            <a:endParaRPr lang="en-US" sz="1050" b="1" kern="0" dirty="0">
              <a:solidFill>
                <a:srgbClr val="000000">
                  <a:lumMod val="50000"/>
                  <a:lumOff val="50000"/>
                </a:srgbClr>
              </a:solidFill>
              <a:latin typeface="微软雅黑" panose="020B0503020204020204" pitchFamily="34" charset="-122"/>
              <a:ea typeface="微软雅黑" panose="020B0503020204020204" pitchFamily="34" charset="-122"/>
              <a:cs typeface="Arial Unicode MS" pitchFamily="34" charset="-128"/>
            </a:endParaRPr>
          </a:p>
        </p:txBody>
      </p:sp>
      <p:sp>
        <p:nvSpPr>
          <p:cNvPr id="137" name="Rectangle 136"/>
          <p:cNvSpPr/>
          <p:nvPr/>
        </p:nvSpPr>
        <p:spPr bwMode="gray">
          <a:xfrm>
            <a:off x="5630830" y="2624341"/>
            <a:ext cx="1389654" cy="1885476"/>
          </a:xfrm>
          <a:prstGeom prst="rect">
            <a:avLst/>
          </a:prstGeom>
          <a:solidFill>
            <a:schemeClr val="bg1">
              <a:lumMod val="75000"/>
            </a:schemeClr>
          </a:solidFill>
          <a:ln w="6350" algn="ctr">
            <a:solidFill>
              <a:schemeClr val="accent3">
                <a:lumMod val="75000"/>
              </a:schemeClr>
            </a:solidFill>
            <a:miter lim="800000"/>
            <a:headEnd/>
            <a:tailEnd/>
          </a:ln>
        </p:spPr>
        <p:txBody>
          <a:bodyPr lIns="80351" tIns="64281" rIns="80351" bIns="64281" rtlCol="0" anchor="t" anchorCtr="0"/>
          <a:lstStyle/>
          <a:p>
            <a:pPr algn="ctr" fontAlgn="base">
              <a:spcBef>
                <a:spcPct val="50000"/>
              </a:spcBef>
              <a:spcAft>
                <a:spcPct val="0"/>
              </a:spcAft>
              <a:buClr>
                <a:srgbClr val="F0AB00"/>
              </a:buClr>
              <a:buSzPct val="80000"/>
            </a:pPr>
            <a:r>
              <a:rPr lang="en-US" sz="1050" b="1" kern="0">
                <a:latin typeface="微软雅黑" panose="020B0503020204020204" pitchFamily="34" charset="-122"/>
                <a:ea typeface="微软雅黑" panose="020B0503020204020204" pitchFamily="34" charset="-122"/>
                <a:cs typeface="Arial Unicode MS" pitchFamily="34" charset="-128"/>
              </a:rPr>
              <a:t>Certd. HW Box</a:t>
            </a:r>
            <a:endParaRPr lang="en-US" sz="1050" b="1" kern="0" dirty="0">
              <a:latin typeface="微软雅黑" panose="020B0503020204020204" pitchFamily="34" charset="-122"/>
              <a:ea typeface="微软雅黑" panose="020B0503020204020204" pitchFamily="34" charset="-122"/>
              <a:cs typeface="Arial Unicode MS" pitchFamily="34" charset="-128"/>
            </a:endParaRPr>
          </a:p>
        </p:txBody>
      </p:sp>
      <p:sp>
        <p:nvSpPr>
          <p:cNvPr id="2" name="Rounded Rectangle 1"/>
          <p:cNvSpPr/>
          <p:nvPr/>
        </p:nvSpPr>
        <p:spPr bwMode="gray">
          <a:xfrm>
            <a:off x="1700308" y="3227451"/>
            <a:ext cx="969693" cy="1091929"/>
          </a:xfrm>
          <a:prstGeom prst="roundRect">
            <a:avLst>
              <a:gd name="adj" fmla="val 5626"/>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16200000" scaled="1"/>
            <a:tileRect/>
          </a:gradFill>
          <a:ln w="9525">
            <a:solidFill>
              <a:schemeClr val="tx1">
                <a:lumMod val="50000"/>
                <a:lumOff val="50000"/>
              </a:schemeClr>
            </a:solidFill>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32140" tIns="32140" rIns="32140" bIns="32140" rtlCol="0" anchor="t"/>
          <a:lstStyle/>
          <a:p>
            <a:pPr algn="ctr" fontAlgn="base">
              <a:spcBef>
                <a:spcPct val="50000"/>
              </a:spcBef>
              <a:spcAft>
                <a:spcPct val="0"/>
              </a:spcAft>
              <a:buClr>
                <a:srgbClr val="F0AB00"/>
              </a:buClr>
              <a:buSzPct val="80000"/>
            </a:pPr>
            <a:r>
              <a:rPr lang="en-US" sz="1050" b="1" kern="0">
                <a:solidFill>
                  <a:srgbClr val="000000">
                    <a:lumMod val="50000"/>
                    <a:lumOff val="50000"/>
                  </a:srgbClr>
                </a:solidFill>
                <a:latin typeface="微软雅黑" panose="020B0503020204020204" pitchFamily="34" charset="-122"/>
                <a:ea typeface="微软雅黑" panose="020B0503020204020204" pitchFamily="34" charset="-122"/>
                <a:cs typeface="Arial Unicode MS" pitchFamily="34" charset="-128"/>
              </a:rPr>
              <a:t>Node 1</a:t>
            </a:r>
            <a:endParaRPr lang="en-US" sz="1050" b="1" kern="0" dirty="0">
              <a:solidFill>
                <a:srgbClr val="000000">
                  <a:lumMod val="50000"/>
                  <a:lumOff val="50000"/>
                </a:srgbClr>
              </a:solidFill>
              <a:latin typeface="微软雅黑" panose="020B0503020204020204" pitchFamily="34" charset="-122"/>
              <a:ea typeface="微软雅黑" panose="020B0503020204020204" pitchFamily="34" charset="-122"/>
              <a:cs typeface="Arial Unicode MS" pitchFamily="34" charset="-128"/>
            </a:endParaRPr>
          </a:p>
        </p:txBody>
      </p:sp>
      <p:sp>
        <p:nvSpPr>
          <p:cNvPr id="5" name="Rounded Rectangle 4"/>
          <p:cNvSpPr/>
          <p:nvPr/>
        </p:nvSpPr>
        <p:spPr bwMode="gray">
          <a:xfrm>
            <a:off x="4350726" y="3227451"/>
            <a:ext cx="1026168" cy="1091929"/>
          </a:xfrm>
          <a:prstGeom prst="roundRect">
            <a:avLst>
              <a:gd name="adj" fmla="val 4800"/>
            </a:avLst>
          </a:prstGeom>
          <a:solidFill>
            <a:schemeClr val="bg1">
              <a:lumMod val="95000"/>
            </a:schemeClr>
          </a:solidFill>
          <a:ln w="9525">
            <a:solidFill>
              <a:schemeClr val="tx1">
                <a:lumMod val="50000"/>
                <a:lumOff val="50000"/>
              </a:schemeClr>
            </a:solidFill>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32140" tIns="32140" rIns="32140" bIns="32140" rtlCol="0" anchor="t"/>
          <a:lstStyle/>
          <a:p>
            <a:pPr algn="ctr" fontAlgn="base">
              <a:spcBef>
                <a:spcPct val="50000"/>
              </a:spcBef>
              <a:spcAft>
                <a:spcPct val="0"/>
              </a:spcAft>
              <a:buClr>
                <a:srgbClr val="F0AB00"/>
              </a:buClr>
              <a:buSzPct val="80000"/>
            </a:pPr>
            <a:r>
              <a:rPr lang="en-US" sz="1050" b="1" kern="0">
                <a:solidFill>
                  <a:srgbClr val="000000">
                    <a:lumMod val="50000"/>
                    <a:lumOff val="50000"/>
                  </a:srgbClr>
                </a:solidFill>
                <a:latin typeface="微软雅黑" panose="020B0503020204020204" pitchFamily="34" charset="-122"/>
                <a:ea typeface="微软雅黑" panose="020B0503020204020204" pitchFamily="34" charset="-122"/>
                <a:cs typeface="Arial Unicode MS" pitchFamily="34" charset="-128"/>
              </a:rPr>
              <a:t>Standby Node</a:t>
            </a:r>
            <a:endParaRPr lang="en-US" sz="1050" b="1" kern="0" dirty="0">
              <a:solidFill>
                <a:srgbClr val="000000">
                  <a:lumMod val="50000"/>
                  <a:lumOff val="50000"/>
                </a:srgbClr>
              </a:solidFill>
              <a:latin typeface="微软雅黑" panose="020B0503020204020204" pitchFamily="34" charset="-122"/>
              <a:ea typeface="微软雅黑" panose="020B0503020204020204" pitchFamily="34" charset="-122"/>
              <a:cs typeface="Arial Unicode MS" pitchFamily="34" charset="-128"/>
            </a:endParaRPr>
          </a:p>
        </p:txBody>
      </p:sp>
      <p:grpSp>
        <p:nvGrpSpPr>
          <p:cNvPr id="3" name="Group 148"/>
          <p:cNvGrpSpPr/>
          <p:nvPr/>
        </p:nvGrpSpPr>
        <p:grpSpPr>
          <a:xfrm rot="18920100">
            <a:off x="4473482" y="3558191"/>
            <a:ext cx="795347" cy="632762"/>
            <a:chOff x="6928170" y="2086981"/>
            <a:chExt cx="973811" cy="1002111"/>
          </a:xfrm>
        </p:grpSpPr>
        <p:grpSp>
          <p:nvGrpSpPr>
            <p:cNvPr id="6" name="Group 29"/>
            <p:cNvGrpSpPr/>
            <p:nvPr/>
          </p:nvGrpSpPr>
          <p:grpSpPr>
            <a:xfrm rot="2700000">
              <a:off x="6914020" y="2262388"/>
              <a:ext cx="1002111" cy="651297"/>
              <a:chOff x="4462585" y="1570892"/>
              <a:chExt cx="1195753" cy="799734"/>
            </a:xfrm>
          </p:grpSpPr>
          <p:cxnSp>
            <p:nvCxnSpPr>
              <p:cNvPr id="164" name="Straight Connector 163"/>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7" name="Group 30"/>
            <p:cNvGrpSpPr/>
            <p:nvPr/>
          </p:nvGrpSpPr>
          <p:grpSpPr>
            <a:xfrm rot="18900000">
              <a:off x="6928170" y="2252982"/>
              <a:ext cx="973811" cy="670224"/>
              <a:chOff x="4462585" y="1570892"/>
              <a:chExt cx="1195753" cy="799734"/>
            </a:xfrm>
          </p:grpSpPr>
          <p:cxnSp>
            <p:nvCxnSpPr>
              <p:cNvPr id="153" name="Straight Connector 152"/>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52" name="Rectangle 151"/>
            <p:cNvSpPr/>
            <p:nvPr/>
          </p:nvSpPr>
          <p:spPr bwMode="gray">
            <a:xfrm rot="2700000">
              <a:off x="6998173" y="2214490"/>
              <a:ext cx="817900" cy="794802"/>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7482" tIns="53986" rIns="67482" bIns="53986" rtlCol="0" anchor="ctr"/>
            <a:lstStyle/>
            <a:p>
              <a:pPr algn="ctr" fontAlgn="base">
                <a:spcAft>
                  <a:spcPct val="0"/>
                </a:spcAft>
                <a:buClr>
                  <a:srgbClr val="F0AB00"/>
                </a:buClr>
                <a:buSzPct val="80000"/>
              </a:pPr>
              <a:r>
                <a:rPr lang="en-US" sz="900" b="1" kern="0" dirty="0">
                  <a:solidFill>
                    <a:schemeClr val="tx1"/>
                  </a:solidFill>
                  <a:latin typeface="微软雅黑" panose="020B0503020204020204" pitchFamily="34" charset="-122"/>
                  <a:ea typeface="微软雅黑" panose="020B0503020204020204" pitchFamily="34" charset="-122"/>
                  <a:cs typeface="Arial Unicode MS" pitchFamily="34" charset="-128"/>
                </a:rPr>
                <a:t>SAP HANA</a:t>
              </a:r>
            </a:p>
          </p:txBody>
        </p:sp>
      </p:grpSp>
      <p:grpSp>
        <p:nvGrpSpPr>
          <p:cNvPr id="8" name="Group 174"/>
          <p:cNvGrpSpPr/>
          <p:nvPr/>
        </p:nvGrpSpPr>
        <p:grpSpPr>
          <a:xfrm rot="18920100">
            <a:off x="1787481" y="3539146"/>
            <a:ext cx="795347" cy="632762"/>
            <a:chOff x="6928170" y="2086981"/>
            <a:chExt cx="973811" cy="1002111"/>
          </a:xfrm>
        </p:grpSpPr>
        <p:grpSp>
          <p:nvGrpSpPr>
            <p:cNvPr id="9" name="Group 29"/>
            <p:cNvGrpSpPr/>
            <p:nvPr/>
          </p:nvGrpSpPr>
          <p:grpSpPr>
            <a:xfrm rot="2700000">
              <a:off x="6914020" y="2262388"/>
              <a:ext cx="1002111" cy="651297"/>
              <a:chOff x="4462585" y="1570892"/>
              <a:chExt cx="1195753" cy="799734"/>
            </a:xfrm>
          </p:grpSpPr>
          <p:cxnSp>
            <p:nvCxnSpPr>
              <p:cNvPr id="190" name="Straight Connector 189"/>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30"/>
            <p:cNvGrpSpPr/>
            <p:nvPr/>
          </p:nvGrpSpPr>
          <p:grpSpPr>
            <a:xfrm rot="18900000">
              <a:off x="6928170" y="2252982"/>
              <a:ext cx="973811" cy="670224"/>
              <a:chOff x="4462585" y="1570892"/>
              <a:chExt cx="1195753" cy="799734"/>
            </a:xfrm>
          </p:grpSpPr>
          <p:cxnSp>
            <p:nvCxnSpPr>
              <p:cNvPr id="179" name="Straight Connector 178"/>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78" name="Rectangle 177"/>
            <p:cNvSpPr/>
            <p:nvPr/>
          </p:nvSpPr>
          <p:spPr bwMode="gray">
            <a:xfrm rot="2700000">
              <a:off x="6998173" y="2214490"/>
              <a:ext cx="817900" cy="794802"/>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7482" tIns="53986" rIns="67482" bIns="53986" rtlCol="0" anchor="ctr"/>
            <a:lstStyle/>
            <a:p>
              <a:pPr algn="ctr" fontAlgn="base">
                <a:spcAft>
                  <a:spcPct val="0"/>
                </a:spcAft>
                <a:buClr>
                  <a:srgbClr val="F0AB00"/>
                </a:buClr>
                <a:buSzPct val="80000"/>
              </a:pPr>
              <a:r>
                <a:rPr lang="en-US" sz="900" b="1" kern="0" dirty="0">
                  <a:solidFill>
                    <a:schemeClr val="tx1"/>
                  </a:solidFill>
                  <a:latin typeface="微软雅黑" panose="020B0503020204020204" pitchFamily="34" charset="-122"/>
                  <a:ea typeface="微软雅黑" panose="020B0503020204020204" pitchFamily="34" charset="-122"/>
                  <a:cs typeface="Arial Unicode MS" pitchFamily="34" charset="-128"/>
                </a:rPr>
                <a:t>SAP HANA</a:t>
              </a:r>
            </a:p>
          </p:txBody>
        </p:sp>
      </p:grpSp>
      <p:sp>
        <p:nvSpPr>
          <p:cNvPr id="115" name="Rounded Rectangle 114"/>
          <p:cNvSpPr/>
          <p:nvPr/>
        </p:nvSpPr>
        <p:spPr bwMode="gray">
          <a:xfrm>
            <a:off x="5810851" y="2916365"/>
            <a:ext cx="969693" cy="1486096"/>
          </a:xfrm>
          <a:prstGeom prst="roundRect">
            <a:avLst>
              <a:gd name="adj" fmla="val 4800"/>
            </a:avLst>
          </a:prstGeom>
          <a:solidFill>
            <a:schemeClr val="tx2">
              <a:lumMod val="40000"/>
              <a:lumOff val="60000"/>
            </a:schemeClr>
          </a:solidFill>
          <a:ln w="9525">
            <a:solidFill>
              <a:schemeClr val="tx1">
                <a:lumMod val="50000"/>
                <a:lumOff val="50000"/>
              </a:schemeClr>
            </a:solidFill>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32140" tIns="32140" rIns="32140" bIns="32140" rtlCol="0" anchor="t"/>
          <a:lstStyle/>
          <a:p>
            <a:pPr algn="ctr" fontAlgn="base">
              <a:spcBef>
                <a:spcPct val="50000"/>
              </a:spcBef>
              <a:spcAft>
                <a:spcPct val="0"/>
              </a:spcAft>
              <a:buClr>
                <a:srgbClr val="F0AB00"/>
              </a:buClr>
              <a:buSzPct val="80000"/>
            </a:pPr>
            <a:r>
              <a:rPr lang="en-US" sz="1050" b="1" kern="0" dirty="0">
                <a:solidFill>
                  <a:srgbClr val="000000">
                    <a:lumMod val="50000"/>
                    <a:lumOff val="50000"/>
                  </a:srgbClr>
                </a:solidFill>
                <a:latin typeface="微软雅黑" panose="020B0503020204020204" pitchFamily="34" charset="-122"/>
                <a:ea typeface="微软雅黑" panose="020B0503020204020204" pitchFamily="34" charset="-122"/>
                <a:cs typeface="Arial Unicode MS" pitchFamily="34" charset="-128"/>
              </a:rPr>
              <a:t>DT DB</a:t>
            </a:r>
          </a:p>
        </p:txBody>
      </p:sp>
      <p:grpSp>
        <p:nvGrpSpPr>
          <p:cNvPr id="270" name="Group 269"/>
          <p:cNvGrpSpPr/>
          <p:nvPr/>
        </p:nvGrpSpPr>
        <p:grpSpPr>
          <a:xfrm>
            <a:off x="4922966" y="4881490"/>
            <a:ext cx="1399130" cy="796151"/>
            <a:chOff x="5532961" y="4153274"/>
            <a:chExt cx="1865993" cy="1061811"/>
          </a:xfrm>
        </p:grpSpPr>
        <p:grpSp>
          <p:nvGrpSpPr>
            <p:cNvPr id="30" name="Group 29"/>
            <p:cNvGrpSpPr/>
            <p:nvPr/>
          </p:nvGrpSpPr>
          <p:grpSpPr>
            <a:xfrm>
              <a:off x="6569687" y="4423160"/>
              <a:ext cx="829267" cy="248558"/>
              <a:chOff x="7052306" y="4177617"/>
              <a:chExt cx="829267" cy="248558"/>
            </a:xfrm>
          </p:grpSpPr>
          <p:sp>
            <p:nvSpPr>
              <p:cNvPr id="231" name="Flowchart: Magnetic Disk 230"/>
              <p:cNvSpPr/>
              <p:nvPr/>
            </p:nvSpPr>
            <p:spPr bwMode="gray">
              <a:xfrm>
                <a:off x="7240594" y="4177617"/>
                <a:ext cx="435758" cy="248558"/>
              </a:xfrm>
              <a:prstGeom prst="flowChartMagneticDisk">
                <a:avLst/>
              </a:prstGeom>
              <a:solidFill>
                <a:schemeClr val="tx2">
                  <a:lumMod val="60000"/>
                  <a:lumOff val="40000"/>
                </a:schemeClr>
              </a:solidFill>
              <a:ln w="6350" algn="ctr">
                <a:solidFill>
                  <a:schemeClr val="bg1"/>
                </a:solidFill>
                <a:miter lim="800000"/>
                <a:headEnd/>
                <a:tailEnd/>
              </a:ln>
              <a:effectLst>
                <a:outerShdw blurRad="76200" dist="12700" dir="2700000" sy="-23000" kx="-800400" algn="bl" rotWithShape="0">
                  <a:prstClr val="black">
                    <a:alpha val="20000"/>
                  </a:prstClr>
                </a:outerShdw>
              </a:effectLst>
            </p:spPr>
            <p:txBody>
              <a:bodyPr lIns="67482" tIns="53986" rIns="67482" bIns="53986" rtlCol="0" anchor="ctr"/>
              <a:lstStyle/>
              <a:p>
                <a:pPr algn="ctr" fontAlgn="base">
                  <a:spcBef>
                    <a:spcPct val="50000"/>
                  </a:spcBef>
                  <a:spcAft>
                    <a:spcPct val="0"/>
                  </a:spcAft>
                  <a:buClr>
                    <a:srgbClr val="F0AB00"/>
                  </a:buClr>
                  <a:buSzPct val="80000"/>
                </a:pPr>
                <a:endParaRPr lang="en-US" sz="142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232" name="Oval 231"/>
              <p:cNvSpPr/>
              <p:nvPr/>
            </p:nvSpPr>
            <p:spPr bwMode="gray">
              <a:xfrm>
                <a:off x="7336963" y="4189604"/>
                <a:ext cx="243019" cy="49640"/>
              </a:xfrm>
              <a:prstGeom prst="ellipse">
                <a:avLst/>
              </a:prstGeom>
              <a:solidFill>
                <a:schemeClr val="bg1"/>
              </a:solid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42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176" name="TextBox 175"/>
              <p:cNvSpPr txBox="1"/>
              <p:nvPr/>
            </p:nvSpPr>
            <p:spPr>
              <a:xfrm>
                <a:off x="7052306" y="4239825"/>
                <a:ext cx="829267" cy="15392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750" b="1" kern="0">
                    <a:latin typeface="微软雅黑" panose="020B0503020204020204" pitchFamily="34" charset="-122"/>
                    <a:ea typeface="微软雅黑" panose="020B0503020204020204" pitchFamily="34" charset="-122"/>
                    <a:cs typeface="Arial Unicode MS" pitchFamily="34" charset="-128"/>
                  </a:rPr>
                  <a:t>logs</a:t>
                </a:r>
                <a:endParaRPr lang="en-US" sz="750" b="1" kern="0" dirty="0">
                  <a:latin typeface="微软雅黑" panose="020B0503020204020204" pitchFamily="34" charset="-122"/>
                  <a:ea typeface="微软雅黑" panose="020B0503020204020204" pitchFamily="34" charset="-122"/>
                  <a:cs typeface="Arial Unicode MS" pitchFamily="34" charset="-128"/>
                </a:endParaRPr>
              </a:p>
            </p:txBody>
          </p:sp>
        </p:grpSp>
        <p:grpSp>
          <p:nvGrpSpPr>
            <p:cNvPr id="29" name="Group 28"/>
            <p:cNvGrpSpPr/>
            <p:nvPr/>
          </p:nvGrpSpPr>
          <p:grpSpPr>
            <a:xfrm>
              <a:off x="5532961" y="4153274"/>
              <a:ext cx="1104941" cy="1061811"/>
              <a:chOff x="5262017" y="4153274"/>
              <a:chExt cx="1104941" cy="1061811"/>
            </a:xfrm>
          </p:grpSpPr>
          <p:sp>
            <p:nvSpPr>
              <p:cNvPr id="203" name="Flowchart: Magnetic Disk 202"/>
              <p:cNvSpPr/>
              <p:nvPr/>
            </p:nvSpPr>
            <p:spPr bwMode="gray">
              <a:xfrm>
                <a:off x="5262017" y="4153274"/>
                <a:ext cx="1104941" cy="788429"/>
              </a:xfrm>
              <a:prstGeom prst="flowChartMagneticDisk">
                <a:avLst/>
              </a:prstGeom>
              <a:solidFill>
                <a:schemeClr val="accent5">
                  <a:lumMod val="60000"/>
                  <a:lumOff val="40000"/>
                </a:schemeClr>
              </a:solidFill>
              <a:ln w="6350" algn="ctr">
                <a:solidFill>
                  <a:schemeClr val="bg1"/>
                </a:solidFill>
                <a:miter lim="800000"/>
                <a:headEnd/>
                <a:tailEnd/>
              </a:ln>
              <a:effectLst>
                <a:outerShdw blurRad="76200" dist="12700" dir="2700000" sy="-23000" kx="-800400" algn="bl" rotWithShape="0">
                  <a:prstClr val="black">
                    <a:alpha val="20000"/>
                  </a:prstClr>
                </a:outerShdw>
              </a:effectLst>
            </p:spPr>
            <p:txBody>
              <a:bodyPr lIns="67482" tIns="53986" rIns="67482" bIns="53986" rtlCol="0" anchor="ctr"/>
              <a:lstStyle/>
              <a:p>
                <a:pPr algn="ctr" fontAlgn="base">
                  <a:spcBef>
                    <a:spcPct val="50000"/>
                  </a:spcBef>
                  <a:spcAft>
                    <a:spcPct val="0"/>
                  </a:spcAft>
                  <a:buClr>
                    <a:srgbClr val="F0AB00"/>
                  </a:buClr>
                  <a:buSzPct val="80000"/>
                </a:pPr>
                <a:endParaRPr lang="en-US" sz="142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229" name="TextBox 228"/>
              <p:cNvSpPr txBox="1"/>
              <p:nvPr/>
            </p:nvSpPr>
            <p:spPr>
              <a:xfrm>
                <a:off x="5840716" y="4968799"/>
                <a:ext cx="495300" cy="246286"/>
              </a:xfrm>
              <a:prstGeom prst="rect">
                <a:avLst/>
              </a:prstGeom>
              <a:noFill/>
            </p:spPr>
            <p:txBody>
              <a:bodyPr wrap="square" rtlCol="0">
                <a:spAutoFit/>
              </a:bodyPr>
              <a:lstStyle/>
              <a:p>
                <a:pPr algn="ctr" fontAlgn="base">
                  <a:spcBef>
                    <a:spcPct val="50000"/>
                  </a:spcBef>
                  <a:spcAft>
                    <a:spcPct val="0"/>
                  </a:spcAft>
                  <a:buClr>
                    <a:srgbClr val="F0AB00"/>
                  </a:buClr>
                  <a:buSzPct val="80000"/>
                </a:pPr>
                <a:endParaRPr lang="en-US" sz="600" b="1" kern="0" dirty="0">
                  <a:solidFill>
                    <a:srgbClr val="FFFFFF"/>
                  </a:solidFill>
                  <a:latin typeface="微软雅黑" panose="020B0503020204020204" pitchFamily="34" charset="-122"/>
                  <a:ea typeface="微软雅黑" panose="020B0503020204020204" pitchFamily="34" charset="-122"/>
                  <a:cs typeface="Arial Unicode MS" pitchFamily="34" charset="-128"/>
                </a:endParaRPr>
              </a:p>
            </p:txBody>
          </p:sp>
          <p:sp>
            <p:nvSpPr>
              <p:cNvPr id="175" name="TextBox 174"/>
              <p:cNvSpPr txBox="1"/>
              <p:nvPr/>
            </p:nvSpPr>
            <p:spPr>
              <a:xfrm>
                <a:off x="5393287" y="4547490"/>
                <a:ext cx="829267" cy="15392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750" b="1" kern="0">
                    <a:latin typeface="微软雅黑" panose="020B0503020204020204" pitchFamily="34" charset="-122"/>
                    <a:ea typeface="微软雅黑" panose="020B0503020204020204" pitchFamily="34" charset="-122"/>
                    <a:cs typeface="Arial Unicode MS" pitchFamily="34" charset="-128"/>
                  </a:rPr>
                  <a:t>warm data</a:t>
                </a:r>
                <a:endParaRPr lang="en-US" sz="750" b="1" kern="0" dirty="0">
                  <a:latin typeface="微软雅黑" panose="020B0503020204020204" pitchFamily="34" charset="-122"/>
                  <a:ea typeface="微软雅黑" panose="020B0503020204020204" pitchFamily="34" charset="-122"/>
                  <a:cs typeface="Arial Unicode MS" pitchFamily="34" charset="-128"/>
                </a:endParaRPr>
              </a:p>
            </p:txBody>
          </p:sp>
          <p:sp>
            <p:nvSpPr>
              <p:cNvPr id="233" name="Oval 232"/>
              <p:cNvSpPr/>
              <p:nvPr/>
            </p:nvSpPr>
            <p:spPr bwMode="gray">
              <a:xfrm>
                <a:off x="5426485" y="4214424"/>
                <a:ext cx="811152" cy="152481"/>
              </a:xfrm>
              <a:prstGeom prst="ellipse">
                <a:avLst/>
              </a:prstGeom>
              <a:solidFill>
                <a:schemeClr val="bg1"/>
              </a:solid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42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grpSp>
      <p:grpSp>
        <p:nvGrpSpPr>
          <p:cNvPr id="236" name="Group 235"/>
          <p:cNvGrpSpPr/>
          <p:nvPr/>
        </p:nvGrpSpPr>
        <p:grpSpPr>
          <a:xfrm>
            <a:off x="1888605" y="4806346"/>
            <a:ext cx="665314" cy="744600"/>
            <a:chOff x="935739" y="4493342"/>
            <a:chExt cx="887316" cy="993058"/>
          </a:xfrm>
        </p:grpSpPr>
        <p:grpSp>
          <p:nvGrpSpPr>
            <p:cNvPr id="15" name="Group 139"/>
            <p:cNvGrpSpPr/>
            <p:nvPr/>
          </p:nvGrpSpPr>
          <p:grpSpPr>
            <a:xfrm>
              <a:off x="935739" y="4493342"/>
              <a:ext cx="887316" cy="993058"/>
              <a:chOff x="7336116" y="5578474"/>
              <a:chExt cx="897252" cy="603565"/>
            </a:xfrm>
          </p:grpSpPr>
          <p:grpSp>
            <p:nvGrpSpPr>
              <p:cNvPr id="16" name="Group 50"/>
              <p:cNvGrpSpPr/>
              <p:nvPr/>
            </p:nvGrpSpPr>
            <p:grpSpPr>
              <a:xfrm>
                <a:off x="7792736" y="5578474"/>
                <a:ext cx="440632" cy="360519"/>
                <a:chOff x="7382057" y="5336297"/>
                <a:chExt cx="440632" cy="360519"/>
              </a:xfrm>
            </p:grpSpPr>
            <p:sp>
              <p:nvSpPr>
                <p:cNvPr id="145" name="Flowchart: Magnetic Disk 144"/>
                <p:cNvSpPr/>
                <p:nvPr/>
              </p:nvSpPr>
              <p:spPr bwMode="gray">
                <a:xfrm>
                  <a:off x="7382057" y="5336297"/>
                  <a:ext cx="440632" cy="360519"/>
                </a:xfrm>
                <a:prstGeom prst="flowChartMagneticDisk">
                  <a:avLst/>
                </a:prstGeom>
                <a:solidFill>
                  <a:schemeClr val="tx2">
                    <a:lumMod val="60000"/>
                    <a:lumOff val="40000"/>
                  </a:schemeClr>
                </a:solidFill>
                <a:ln w="6350" algn="ctr">
                  <a:solidFill>
                    <a:schemeClr val="bg1"/>
                  </a:solidFill>
                  <a:miter lim="800000"/>
                  <a:headEnd/>
                  <a:tailEnd/>
                </a:ln>
                <a:effectLst>
                  <a:outerShdw blurRad="76200" dist="12700" dir="2700000" sy="-23000" kx="-800400" algn="bl" rotWithShape="0">
                    <a:prstClr val="black">
                      <a:alpha val="20000"/>
                    </a:prstClr>
                  </a:outerShdw>
                </a:effectLst>
              </p:spPr>
              <p:txBody>
                <a:bodyPr lIns="67482" tIns="53986" rIns="67482" bIns="53986" rtlCol="0" anchor="ctr"/>
                <a:lstStyle/>
                <a:p>
                  <a:pPr algn="ctr" fontAlgn="base">
                    <a:spcBef>
                      <a:spcPct val="50000"/>
                    </a:spcBef>
                    <a:spcAft>
                      <a:spcPct val="0"/>
                    </a:spcAft>
                    <a:buClr>
                      <a:srgbClr val="F0AB00"/>
                    </a:buClr>
                    <a:buSzPct val="80000"/>
                  </a:pPr>
                  <a:endParaRPr lang="en-US" sz="142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146" name="Oval 145"/>
                <p:cNvSpPr/>
                <p:nvPr/>
              </p:nvSpPr>
              <p:spPr bwMode="gray">
                <a:xfrm>
                  <a:off x="7476213" y="5357206"/>
                  <a:ext cx="245737" cy="72000"/>
                </a:xfrm>
                <a:prstGeom prst="ellipse">
                  <a:avLst/>
                </a:prstGeom>
                <a:solidFill>
                  <a:schemeClr val="bg1"/>
                </a:solid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42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sp>
            <p:nvSpPr>
              <p:cNvPr id="142" name="Flowchart: Magnetic Disk 141"/>
              <p:cNvSpPr/>
              <p:nvPr/>
            </p:nvSpPr>
            <p:spPr bwMode="gray">
              <a:xfrm>
                <a:off x="7358847" y="5702817"/>
                <a:ext cx="473789" cy="479222"/>
              </a:xfrm>
              <a:prstGeom prst="flowChartMagneticDisk">
                <a:avLst/>
              </a:prstGeom>
              <a:solidFill>
                <a:schemeClr val="accent5">
                  <a:lumMod val="60000"/>
                  <a:lumOff val="40000"/>
                </a:schemeClr>
              </a:solidFill>
              <a:ln w="6350" algn="ctr">
                <a:solidFill>
                  <a:schemeClr val="bg1"/>
                </a:solidFill>
                <a:miter lim="800000"/>
                <a:headEnd/>
                <a:tailEnd/>
              </a:ln>
              <a:effectLst>
                <a:outerShdw blurRad="76200" dist="12700" dir="2700000" sy="-23000" kx="-800400" algn="bl" rotWithShape="0">
                  <a:prstClr val="black">
                    <a:alpha val="20000"/>
                  </a:prstClr>
                </a:outerShdw>
              </a:effectLst>
            </p:spPr>
            <p:txBody>
              <a:bodyPr lIns="67482" tIns="53986" rIns="67482" bIns="53986" rtlCol="0" anchor="ctr"/>
              <a:lstStyle/>
              <a:p>
                <a:pPr algn="ctr" fontAlgn="base">
                  <a:spcBef>
                    <a:spcPct val="50000"/>
                  </a:spcBef>
                  <a:spcAft>
                    <a:spcPct val="0"/>
                  </a:spcAft>
                  <a:buClr>
                    <a:srgbClr val="F0AB00"/>
                  </a:buClr>
                  <a:buSzPct val="80000"/>
                </a:pPr>
                <a:endParaRPr lang="en-US" sz="142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143" name="Oval 142"/>
              <p:cNvSpPr/>
              <p:nvPr/>
            </p:nvSpPr>
            <p:spPr bwMode="gray">
              <a:xfrm>
                <a:off x="7477499" y="5739535"/>
                <a:ext cx="264228" cy="81811"/>
              </a:xfrm>
              <a:prstGeom prst="ellipse">
                <a:avLst/>
              </a:prstGeom>
              <a:solidFill>
                <a:schemeClr val="bg1"/>
              </a:solid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42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144" name="TextBox 143"/>
              <p:cNvSpPr txBox="1"/>
              <p:nvPr/>
            </p:nvSpPr>
            <p:spPr>
              <a:xfrm>
                <a:off x="7336116" y="5829531"/>
                <a:ext cx="500838" cy="149688"/>
              </a:xfrm>
              <a:prstGeom prst="rect">
                <a:avLst/>
              </a:prstGeom>
              <a:noFill/>
            </p:spPr>
            <p:txBody>
              <a:bodyPr wrap="square" rtlCol="0">
                <a:spAutoFit/>
              </a:bodyPr>
              <a:lstStyle/>
              <a:p>
                <a:pPr algn="ctr" fontAlgn="base">
                  <a:spcBef>
                    <a:spcPct val="50000"/>
                  </a:spcBef>
                  <a:spcAft>
                    <a:spcPct val="0"/>
                  </a:spcAft>
                  <a:buClr>
                    <a:srgbClr val="F0AB00"/>
                  </a:buClr>
                  <a:buSzPct val="80000"/>
                </a:pPr>
                <a:endParaRPr lang="en-US" sz="600" b="1" kern="0" dirty="0">
                  <a:solidFill>
                    <a:srgbClr val="FFFFFF"/>
                  </a:solidFill>
                  <a:latin typeface="微软雅黑" panose="020B0503020204020204" pitchFamily="34" charset="-122"/>
                  <a:ea typeface="微软雅黑" panose="020B0503020204020204" pitchFamily="34" charset="-122"/>
                  <a:cs typeface="Arial Unicode MS" pitchFamily="34" charset="-128"/>
                </a:endParaRPr>
              </a:p>
            </p:txBody>
          </p:sp>
        </p:grpSp>
        <p:sp>
          <p:nvSpPr>
            <p:cNvPr id="147" name="TextBox 146"/>
            <p:cNvSpPr txBox="1"/>
            <p:nvPr/>
          </p:nvSpPr>
          <p:spPr>
            <a:xfrm>
              <a:off x="983669" y="5027690"/>
              <a:ext cx="423267" cy="30785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750" b="1" kern="0">
                  <a:latin typeface="微软雅黑" panose="020B0503020204020204" pitchFamily="34" charset="-122"/>
                  <a:ea typeface="微软雅黑" panose="020B0503020204020204" pitchFamily="34" charset="-122"/>
                  <a:cs typeface="Arial Unicode MS" pitchFamily="34" charset="-128"/>
                </a:rPr>
                <a:t>hot data</a:t>
              </a:r>
              <a:endParaRPr lang="en-US" sz="750" b="1" kern="0" dirty="0">
                <a:latin typeface="微软雅黑" panose="020B0503020204020204" pitchFamily="34" charset="-122"/>
                <a:ea typeface="微软雅黑" panose="020B0503020204020204" pitchFamily="34" charset="-122"/>
                <a:cs typeface="Arial Unicode MS" pitchFamily="34" charset="-128"/>
              </a:endParaRPr>
            </a:p>
          </p:txBody>
        </p:sp>
      </p:grpSp>
      <p:grpSp>
        <p:nvGrpSpPr>
          <p:cNvPr id="275" name="Group 139"/>
          <p:cNvGrpSpPr/>
          <p:nvPr/>
        </p:nvGrpSpPr>
        <p:grpSpPr>
          <a:xfrm>
            <a:off x="3202001" y="4814392"/>
            <a:ext cx="671662" cy="744600"/>
            <a:chOff x="7327554" y="5578474"/>
            <a:chExt cx="905814" cy="603565"/>
          </a:xfrm>
        </p:grpSpPr>
        <p:grpSp>
          <p:nvGrpSpPr>
            <p:cNvPr id="278" name="Group 50"/>
            <p:cNvGrpSpPr/>
            <p:nvPr/>
          </p:nvGrpSpPr>
          <p:grpSpPr>
            <a:xfrm>
              <a:off x="7792736" y="5578474"/>
              <a:ext cx="440632" cy="360519"/>
              <a:chOff x="7382057" y="5336297"/>
              <a:chExt cx="440632" cy="360519"/>
            </a:xfrm>
          </p:grpSpPr>
          <p:sp>
            <p:nvSpPr>
              <p:cNvPr id="282" name="Flowchart: Magnetic Disk 281"/>
              <p:cNvSpPr/>
              <p:nvPr/>
            </p:nvSpPr>
            <p:spPr bwMode="gray">
              <a:xfrm>
                <a:off x="7382057" y="5336297"/>
                <a:ext cx="440632" cy="360519"/>
              </a:xfrm>
              <a:prstGeom prst="flowChartMagneticDisk">
                <a:avLst/>
              </a:prstGeom>
              <a:solidFill>
                <a:schemeClr val="tx2">
                  <a:lumMod val="60000"/>
                  <a:lumOff val="40000"/>
                </a:schemeClr>
              </a:solidFill>
              <a:ln w="6350" algn="ctr">
                <a:solidFill>
                  <a:schemeClr val="bg1"/>
                </a:solidFill>
                <a:miter lim="800000"/>
                <a:headEnd/>
                <a:tailEnd/>
              </a:ln>
              <a:effectLst>
                <a:outerShdw blurRad="76200" dist="12700" dir="2700000" sy="-23000" kx="-800400" algn="bl" rotWithShape="0">
                  <a:prstClr val="black">
                    <a:alpha val="20000"/>
                  </a:prstClr>
                </a:outerShdw>
              </a:effectLst>
            </p:spPr>
            <p:txBody>
              <a:bodyPr lIns="67482" tIns="53986" rIns="67482" bIns="53986" rtlCol="0" anchor="ctr"/>
              <a:lstStyle/>
              <a:p>
                <a:pPr algn="ctr" fontAlgn="base">
                  <a:spcBef>
                    <a:spcPct val="50000"/>
                  </a:spcBef>
                  <a:spcAft>
                    <a:spcPct val="0"/>
                  </a:spcAft>
                  <a:buClr>
                    <a:srgbClr val="F0AB00"/>
                  </a:buClr>
                  <a:buSzPct val="80000"/>
                </a:pPr>
                <a:endParaRPr lang="en-US" sz="142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283" name="Oval 282"/>
              <p:cNvSpPr/>
              <p:nvPr/>
            </p:nvSpPr>
            <p:spPr bwMode="gray">
              <a:xfrm>
                <a:off x="7476213" y="5357206"/>
                <a:ext cx="245737" cy="72000"/>
              </a:xfrm>
              <a:prstGeom prst="ellipse">
                <a:avLst/>
              </a:prstGeom>
              <a:solidFill>
                <a:schemeClr val="bg1"/>
              </a:solid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42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sp>
          <p:nvSpPr>
            <p:cNvPr id="279" name="Flowchart: Magnetic Disk 278"/>
            <p:cNvSpPr/>
            <p:nvPr/>
          </p:nvSpPr>
          <p:spPr bwMode="gray">
            <a:xfrm>
              <a:off x="7341723" y="5702817"/>
              <a:ext cx="473789" cy="479222"/>
            </a:xfrm>
            <a:prstGeom prst="flowChartMagneticDisk">
              <a:avLst/>
            </a:prstGeom>
            <a:solidFill>
              <a:schemeClr val="accent5">
                <a:lumMod val="60000"/>
                <a:lumOff val="40000"/>
              </a:schemeClr>
            </a:solidFill>
            <a:ln w="6350" algn="ctr">
              <a:solidFill>
                <a:schemeClr val="bg1"/>
              </a:solidFill>
              <a:miter lim="800000"/>
              <a:headEnd/>
              <a:tailEnd/>
            </a:ln>
            <a:effectLst>
              <a:outerShdw blurRad="76200" dist="12700" dir="2700000" sy="-23000" kx="-800400" algn="bl" rotWithShape="0">
                <a:prstClr val="black">
                  <a:alpha val="20000"/>
                </a:prstClr>
              </a:outerShdw>
            </a:effectLst>
          </p:spPr>
          <p:txBody>
            <a:bodyPr lIns="67482" tIns="53986" rIns="67482" bIns="53986" rtlCol="0" anchor="ctr"/>
            <a:lstStyle/>
            <a:p>
              <a:pPr algn="ctr" fontAlgn="base">
                <a:spcBef>
                  <a:spcPct val="50000"/>
                </a:spcBef>
                <a:spcAft>
                  <a:spcPct val="0"/>
                </a:spcAft>
                <a:buClr>
                  <a:srgbClr val="F0AB00"/>
                </a:buClr>
                <a:buSzPct val="80000"/>
              </a:pPr>
              <a:endParaRPr lang="en-US" sz="142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280" name="Oval 279"/>
            <p:cNvSpPr/>
            <p:nvPr/>
          </p:nvSpPr>
          <p:spPr bwMode="gray">
            <a:xfrm>
              <a:off x="7468938" y="5739535"/>
              <a:ext cx="264228" cy="81811"/>
            </a:xfrm>
            <a:prstGeom prst="ellipse">
              <a:avLst/>
            </a:prstGeom>
            <a:solidFill>
              <a:schemeClr val="bg1"/>
            </a:solid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42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281" name="TextBox 280"/>
            <p:cNvSpPr txBox="1"/>
            <p:nvPr/>
          </p:nvSpPr>
          <p:spPr>
            <a:xfrm>
              <a:off x="7327554" y="5829531"/>
              <a:ext cx="500838" cy="149688"/>
            </a:xfrm>
            <a:prstGeom prst="rect">
              <a:avLst/>
            </a:prstGeom>
            <a:noFill/>
          </p:spPr>
          <p:txBody>
            <a:bodyPr wrap="square" rtlCol="0">
              <a:spAutoFit/>
            </a:bodyPr>
            <a:lstStyle/>
            <a:p>
              <a:pPr algn="ctr" fontAlgn="base">
                <a:spcBef>
                  <a:spcPct val="50000"/>
                </a:spcBef>
                <a:spcAft>
                  <a:spcPct val="0"/>
                </a:spcAft>
                <a:buClr>
                  <a:srgbClr val="F0AB00"/>
                </a:buClr>
                <a:buSzPct val="80000"/>
              </a:pPr>
              <a:endParaRPr lang="en-US" sz="600" b="1" kern="0" dirty="0">
                <a:solidFill>
                  <a:srgbClr val="FFFFFF"/>
                </a:solidFill>
                <a:latin typeface="微软雅黑" panose="020B0503020204020204" pitchFamily="34" charset="-122"/>
                <a:ea typeface="微软雅黑" panose="020B0503020204020204" pitchFamily="34" charset="-122"/>
                <a:cs typeface="Arial Unicode MS" pitchFamily="34" charset="-128"/>
              </a:endParaRPr>
            </a:p>
          </p:txBody>
        </p:sp>
      </p:grpSp>
      <p:sp>
        <p:nvSpPr>
          <p:cNvPr id="303" name="Rounded Rectangle 302"/>
          <p:cNvSpPr/>
          <p:nvPr/>
        </p:nvSpPr>
        <p:spPr bwMode="gray">
          <a:xfrm>
            <a:off x="5925903" y="3466186"/>
            <a:ext cx="721346" cy="589064"/>
          </a:xfrm>
          <a:prstGeom prst="roundRect">
            <a:avLst>
              <a:gd name="adj" fmla="val 4800"/>
            </a:avLst>
          </a:prstGeom>
          <a:solidFill>
            <a:schemeClr val="tx2"/>
          </a:solidFill>
          <a:ln w="9525">
            <a:solidFill>
              <a:schemeClr val="tx1">
                <a:lumMod val="50000"/>
                <a:lumOff val="50000"/>
              </a:schemeClr>
            </a:solidFill>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32140" tIns="32140" rIns="32140" bIns="32140" rtlCol="0" anchor="ctr"/>
          <a:lstStyle/>
          <a:p>
            <a:pPr algn="ctr" fontAlgn="base">
              <a:spcBef>
                <a:spcPct val="50000"/>
              </a:spcBef>
              <a:spcAft>
                <a:spcPct val="0"/>
              </a:spcAft>
              <a:buClr>
                <a:srgbClr val="F0AB00"/>
              </a:buClr>
              <a:buSzPct val="80000"/>
            </a:pPr>
            <a:r>
              <a:rPr lang="en-US" sz="975" b="1" kern="0" dirty="0">
                <a:solidFill>
                  <a:schemeClr val="tx1"/>
                </a:solidFill>
                <a:latin typeface="微软雅黑" panose="020B0503020204020204" pitchFamily="34" charset="-122"/>
                <a:ea typeface="微软雅黑" panose="020B0503020204020204" pitchFamily="34" charset="-122"/>
                <a:cs typeface="Arial Unicode MS" pitchFamily="34" charset="-128"/>
              </a:rPr>
              <a:t>DT DB Node</a:t>
            </a:r>
          </a:p>
        </p:txBody>
      </p:sp>
      <p:sp>
        <p:nvSpPr>
          <p:cNvPr id="135" name="Title 1"/>
          <p:cNvSpPr txBox="1">
            <a:spLocks/>
          </p:cNvSpPr>
          <p:nvPr/>
        </p:nvSpPr>
        <p:spPr bwMode="gray">
          <a:xfrm>
            <a:off x="354733" y="445987"/>
            <a:ext cx="8656646" cy="566984"/>
          </a:xfrm>
          <a:prstGeom prst="rect">
            <a:avLst/>
          </a:prstGeom>
        </p:spPr>
        <p:txBody>
          <a:bodyPr vert="horz" lIns="0" tIns="0" rIns="0" bIns="0" rtlCol="0" anchor="ctr" anchorCtr="0">
            <a:noAutofit/>
          </a:bodyPr>
          <a:lstStyle>
            <a:lvl1pPr algn="l" defTabSz="1088776" rtl="0" eaLnBrk="1" latinLnBrk="0" hangingPunct="1">
              <a:spcBef>
                <a:spcPct val="0"/>
              </a:spcBef>
              <a:buNone/>
              <a:defRPr sz="2800" b="1" kern="1200">
                <a:solidFill>
                  <a:schemeClr val="accent2"/>
                </a:solidFill>
                <a:latin typeface="+mj-lt"/>
                <a:ea typeface="+mj-ea"/>
                <a:cs typeface="+mj-cs"/>
              </a:defRPr>
            </a:lvl1pPr>
          </a:lstStyle>
          <a:p>
            <a:pPr defTabSz="914400"/>
            <a:r>
              <a:rPr lang="en-US" dirty="0">
                <a:solidFill>
                  <a:schemeClr val="tx1"/>
                </a:solidFill>
                <a:latin typeface="微软雅黑" panose="020B0503020204020204" pitchFamily="34" charset="-122"/>
                <a:ea typeface="微软雅黑" pitchFamily="34" charset="-122"/>
              </a:rPr>
              <a:t>SAP HANA </a:t>
            </a:r>
            <a:r>
              <a:rPr lang="zh-CN" altLang="en-US" dirty="0">
                <a:solidFill>
                  <a:schemeClr val="tx1"/>
                </a:solidFill>
                <a:latin typeface="微软雅黑" panose="020B0503020204020204" pitchFamily="34" charset="-122"/>
                <a:ea typeface="微软雅黑" pitchFamily="34" charset="-122"/>
              </a:rPr>
              <a:t>动态数据层（</a:t>
            </a:r>
            <a:r>
              <a:rPr lang="en-US" altLang="zh-CN" dirty="0">
                <a:solidFill>
                  <a:schemeClr val="tx1"/>
                </a:solidFill>
                <a:latin typeface="微软雅黑" panose="020B0503020204020204" pitchFamily="34" charset="-122"/>
                <a:ea typeface="微软雅黑" pitchFamily="34" charset="-122"/>
              </a:rPr>
              <a:t>Dynamic </a:t>
            </a:r>
            <a:r>
              <a:rPr lang="en-US" altLang="zh-CN" dirty="0" err="1">
                <a:solidFill>
                  <a:schemeClr val="tx1"/>
                </a:solidFill>
                <a:latin typeface="微软雅黑" panose="020B0503020204020204" pitchFamily="34" charset="-122"/>
                <a:ea typeface="微软雅黑" pitchFamily="34" charset="-122"/>
              </a:rPr>
              <a:t>Tiering</a:t>
            </a:r>
            <a:r>
              <a:rPr lang="zh-CN" altLang="en-US" dirty="0">
                <a:solidFill>
                  <a:schemeClr val="tx1"/>
                </a:solidFill>
                <a:latin typeface="微软雅黑" panose="020B0503020204020204" pitchFamily="34" charset="-122"/>
                <a:ea typeface="微软雅黑" pitchFamily="34" charset="-122"/>
              </a:rPr>
              <a:t>）</a:t>
            </a:r>
            <a:endParaRPr lang="en-US" dirty="0">
              <a:solidFill>
                <a:schemeClr val="tx1"/>
              </a:solidFill>
              <a:latin typeface="微软雅黑" panose="020B0503020204020204" pitchFamily="34" charset="-122"/>
              <a:ea typeface="微软雅黑" pitchFamily="34" charset="-122"/>
            </a:endParaRPr>
          </a:p>
        </p:txBody>
      </p:sp>
      <p:sp>
        <p:nvSpPr>
          <p:cNvPr id="255" name="Rounded Rectangle 254"/>
          <p:cNvSpPr/>
          <p:nvPr/>
        </p:nvSpPr>
        <p:spPr bwMode="gray">
          <a:xfrm>
            <a:off x="3051148" y="3228005"/>
            <a:ext cx="969693" cy="1091929"/>
          </a:xfrm>
          <a:prstGeom prst="roundRect">
            <a:avLst>
              <a:gd name="adj" fmla="val 5626"/>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16200000" scaled="1"/>
            <a:tileRect/>
          </a:gradFill>
          <a:ln w="9525">
            <a:solidFill>
              <a:schemeClr val="tx1">
                <a:lumMod val="50000"/>
                <a:lumOff val="50000"/>
              </a:schemeClr>
            </a:solidFill>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32140" tIns="32140" rIns="32140" bIns="32140" rtlCol="0" anchor="t"/>
          <a:lstStyle/>
          <a:p>
            <a:pPr algn="ctr" fontAlgn="base">
              <a:spcBef>
                <a:spcPct val="50000"/>
              </a:spcBef>
              <a:spcAft>
                <a:spcPct val="0"/>
              </a:spcAft>
              <a:buClr>
                <a:srgbClr val="F0AB00"/>
              </a:buClr>
              <a:buSzPct val="80000"/>
            </a:pPr>
            <a:r>
              <a:rPr lang="en-US" sz="1050" b="1" kern="0">
                <a:solidFill>
                  <a:srgbClr val="000000">
                    <a:lumMod val="50000"/>
                    <a:lumOff val="50000"/>
                  </a:srgbClr>
                </a:solidFill>
                <a:latin typeface="微软雅黑" panose="020B0503020204020204" pitchFamily="34" charset="-122"/>
                <a:ea typeface="微软雅黑" panose="020B0503020204020204" pitchFamily="34" charset="-122"/>
                <a:cs typeface="Arial Unicode MS" pitchFamily="34" charset="-128"/>
              </a:rPr>
              <a:t>Node 2</a:t>
            </a:r>
            <a:endParaRPr lang="en-US" sz="1050" b="1" kern="0" dirty="0">
              <a:solidFill>
                <a:srgbClr val="000000">
                  <a:lumMod val="50000"/>
                  <a:lumOff val="50000"/>
                </a:srgbClr>
              </a:solidFill>
              <a:latin typeface="微软雅黑" panose="020B0503020204020204" pitchFamily="34" charset="-122"/>
              <a:ea typeface="微软雅黑" panose="020B0503020204020204" pitchFamily="34" charset="-122"/>
              <a:cs typeface="Arial Unicode MS" pitchFamily="34" charset="-128"/>
            </a:endParaRPr>
          </a:p>
        </p:txBody>
      </p:sp>
      <p:grpSp>
        <p:nvGrpSpPr>
          <p:cNvPr id="256" name="Group 174"/>
          <p:cNvGrpSpPr/>
          <p:nvPr/>
        </p:nvGrpSpPr>
        <p:grpSpPr>
          <a:xfrm rot="18920100">
            <a:off x="3138321" y="3539700"/>
            <a:ext cx="795347" cy="632762"/>
            <a:chOff x="6928170" y="2086981"/>
            <a:chExt cx="973811" cy="1002111"/>
          </a:xfrm>
        </p:grpSpPr>
        <p:grpSp>
          <p:nvGrpSpPr>
            <p:cNvPr id="259" name="Group 29"/>
            <p:cNvGrpSpPr/>
            <p:nvPr/>
          </p:nvGrpSpPr>
          <p:grpSpPr>
            <a:xfrm rot="2700000">
              <a:off x="6914020" y="2262388"/>
              <a:ext cx="1002111" cy="651297"/>
              <a:chOff x="4462585" y="1570892"/>
              <a:chExt cx="1195753" cy="799734"/>
            </a:xfrm>
          </p:grpSpPr>
          <p:cxnSp>
            <p:nvCxnSpPr>
              <p:cNvPr id="292" name="Straight Connector 291"/>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1" name="Group 30"/>
            <p:cNvGrpSpPr/>
            <p:nvPr/>
          </p:nvGrpSpPr>
          <p:grpSpPr>
            <a:xfrm rot="18900000">
              <a:off x="6928170" y="2252982"/>
              <a:ext cx="973811" cy="670224"/>
              <a:chOff x="4462585" y="1570892"/>
              <a:chExt cx="1195753" cy="799734"/>
            </a:xfrm>
          </p:grpSpPr>
          <p:cxnSp>
            <p:nvCxnSpPr>
              <p:cNvPr id="265" name="Straight Connector 264"/>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62" name="Rectangle 261"/>
            <p:cNvSpPr/>
            <p:nvPr/>
          </p:nvSpPr>
          <p:spPr bwMode="gray">
            <a:xfrm rot="2700000">
              <a:off x="6998173" y="2214490"/>
              <a:ext cx="817900" cy="794802"/>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7482" tIns="53986" rIns="67482" bIns="53986" rtlCol="0" anchor="ctr"/>
            <a:lstStyle/>
            <a:p>
              <a:pPr algn="ctr" fontAlgn="base">
                <a:spcAft>
                  <a:spcPct val="0"/>
                </a:spcAft>
                <a:buClr>
                  <a:srgbClr val="F0AB00"/>
                </a:buClr>
                <a:buSzPct val="80000"/>
              </a:pPr>
              <a:r>
                <a:rPr lang="en-US" sz="900" b="1" kern="0" dirty="0">
                  <a:solidFill>
                    <a:schemeClr val="tx1"/>
                  </a:solidFill>
                  <a:latin typeface="微软雅黑" panose="020B0503020204020204" pitchFamily="34" charset="-122"/>
                  <a:ea typeface="微软雅黑" panose="020B0503020204020204" pitchFamily="34" charset="-122"/>
                  <a:cs typeface="Arial Unicode MS" pitchFamily="34" charset="-128"/>
                </a:rPr>
                <a:t>SAP HANA</a:t>
              </a:r>
            </a:p>
          </p:txBody>
        </p:sp>
      </p:grpSp>
      <p:sp>
        <p:nvSpPr>
          <p:cNvPr id="177" name="Rectangle 176"/>
          <p:cNvSpPr/>
          <p:nvPr/>
        </p:nvSpPr>
        <p:spPr bwMode="gray">
          <a:xfrm>
            <a:off x="2181767" y="3138556"/>
            <a:ext cx="2680943" cy="34280"/>
          </a:xfrm>
          <a:prstGeom prst="rect">
            <a:avLst/>
          </a:prstGeom>
          <a:solidFill>
            <a:schemeClr val="tx2"/>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endParaRPr lang="en-US" sz="12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204" name="Rectangle 203"/>
          <p:cNvSpPr/>
          <p:nvPr/>
        </p:nvSpPr>
        <p:spPr bwMode="gray">
          <a:xfrm>
            <a:off x="2181767" y="3142998"/>
            <a:ext cx="43405" cy="85008"/>
          </a:xfrm>
          <a:prstGeom prst="rect">
            <a:avLst/>
          </a:prstGeom>
          <a:solidFill>
            <a:schemeClr val="tx2"/>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endParaRPr lang="en-US" sz="12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205" name="Rectangle 204"/>
          <p:cNvSpPr/>
          <p:nvPr/>
        </p:nvSpPr>
        <p:spPr bwMode="gray">
          <a:xfrm>
            <a:off x="3539091" y="3145504"/>
            <a:ext cx="43405" cy="85008"/>
          </a:xfrm>
          <a:prstGeom prst="rect">
            <a:avLst/>
          </a:prstGeom>
          <a:solidFill>
            <a:schemeClr val="tx2"/>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endParaRPr lang="en-US" sz="12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206" name="Rectangle 205"/>
          <p:cNvSpPr/>
          <p:nvPr/>
        </p:nvSpPr>
        <p:spPr bwMode="gray">
          <a:xfrm>
            <a:off x="4827371" y="3144169"/>
            <a:ext cx="43405" cy="85008"/>
          </a:xfrm>
          <a:prstGeom prst="rect">
            <a:avLst/>
          </a:prstGeom>
          <a:solidFill>
            <a:schemeClr val="tx2"/>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endParaRPr lang="en-US" sz="12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207" name="Rectangle 206"/>
          <p:cNvSpPr/>
          <p:nvPr/>
        </p:nvSpPr>
        <p:spPr bwMode="gray">
          <a:xfrm>
            <a:off x="4842725" y="3138554"/>
            <a:ext cx="968126" cy="34281"/>
          </a:xfrm>
          <a:prstGeom prst="rect">
            <a:avLst/>
          </a:prstGeom>
          <a:solidFill>
            <a:schemeClr val="tx2"/>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endParaRPr lang="en-US" sz="12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nvGrpSpPr>
          <p:cNvPr id="23" name="Group 22"/>
          <p:cNvGrpSpPr/>
          <p:nvPr/>
        </p:nvGrpSpPr>
        <p:grpSpPr>
          <a:xfrm>
            <a:off x="2962141" y="1809410"/>
            <a:ext cx="1285624" cy="451904"/>
            <a:chOff x="2423863" y="1165279"/>
            <a:chExt cx="1404232" cy="602695"/>
          </a:xfrm>
        </p:grpSpPr>
        <p:sp>
          <p:nvSpPr>
            <p:cNvPr id="211" name="Rounded Rectangle 210"/>
            <p:cNvSpPr/>
            <p:nvPr/>
          </p:nvSpPr>
          <p:spPr bwMode="gray">
            <a:xfrm>
              <a:off x="2545395" y="1165279"/>
              <a:ext cx="1282700" cy="458762"/>
            </a:xfrm>
            <a:prstGeom prst="roundRect">
              <a:avLst>
                <a:gd name="adj" fmla="val 10620"/>
              </a:avLst>
            </a:prstGeom>
            <a:solidFill>
              <a:schemeClr val="bg2"/>
            </a:solidFill>
            <a:ln w="6350" algn="ctr">
              <a:solidFill>
                <a:schemeClr val="tx1">
                  <a:lumMod val="50000"/>
                  <a:lumOff val="50000"/>
                </a:schemeClr>
              </a:solidFill>
              <a:miter lim="800000"/>
              <a:headEnd/>
              <a:tailEnd/>
            </a:ln>
          </p:spPr>
          <p:txBody>
            <a:bodyPr lIns="67482" tIns="53986" rIns="67482" bIns="53986" anchor="ctr"/>
            <a:lstStyle/>
            <a:p>
              <a:pPr algn="ctr" defTabSz="685617">
                <a:buClr>
                  <a:srgbClr val="F0AB00"/>
                </a:buClr>
                <a:buSzPct val="80000"/>
                <a:defRPr/>
              </a:pPr>
              <a:r>
                <a:rPr lang="de-DE" sz="787" kern="0">
                  <a:solidFill>
                    <a:srgbClr val="000000"/>
                  </a:solidFill>
                  <a:latin typeface="微软雅黑" panose="020B0503020204020204" pitchFamily="34" charset="-122"/>
                  <a:ea typeface="微软雅黑" panose="020B0503020204020204" pitchFamily="34" charset="-122"/>
                  <a:cs typeface="Calibri" pitchFamily="34" charset="0"/>
                </a:rPr>
                <a:t>HANA Clients</a:t>
              </a:r>
              <a:endParaRPr lang="de-DE" sz="787" kern="0" dirty="0">
                <a:solidFill>
                  <a:srgbClr val="000000"/>
                </a:solidFill>
                <a:latin typeface="微软雅黑" panose="020B0503020204020204" pitchFamily="34" charset="-122"/>
                <a:ea typeface="微软雅黑" panose="020B0503020204020204" pitchFamily="34" charset="-122"/>
                <a:cs typeface="Calibri" pitchFamily="34" charset="0"/>
              </a:endParaRPr>
            </a:p>
            <a:p>
              <a:pPr algn="ctr" defTabSz="685617">
                <a:buClr>
                  <a:srgbClr val="F0AB00"/>
                </a:buClr>
                <a:buSzPct val="80000"/>
                <a:defRPr/>
              </a:pPr>
              <a:r>
                <a:rPr lang="de-DE" sz="787" kern="0">
                  <a:solidFill>
                    <a:srgbClr val="000000"/>
                  </a:solidFill>
                  <a:latin typeface="微软雅黑" panose="020B0503020204020204" pitchFamily="34" charset="-122"/>
                  <a:ea typeface="微软雅黑" panose="020B0503020204020204" pitchFamily="34" charset="-122"/>
                  <a:cs typeface="Calibri" pitchFamily="34" charset="0"/>
                </a:rPr>
                <a:t>(HANA </a:t>
              </a:r>
              <a:r>
                <a:rPr lang="de-DE" sz="787" kern="0" dirty="0">
                  <a:solidFill>
                    <a:srgbClr val="000000"/>
                  </a:solidFill>
                  <a:latin typeface="微软雅黑" panose="020B0503020204020204" pitchFamily="34" charset="-122"/>
                  <a:ea typeface="微软雅黑" panose="020B0503020204020204" pitchFamily="34" charset="-122"/>
                  <a:cs typeface="Calibri" pitchFamily="34" charset="0"/>
                </a:rPr>
                <a:t>Studio, ...)</a:t>
              </a:r>
              <a:endParaRPr lang="en-US" sz="787" kern="0" dirty="0">
                <a:solidFill>
                  <a:srgbClr val="000000"/>
                </a:solidFill>
                <a:latin typeface="微软雅黑" panose="020B0503020204020204" pitchFamily="34" charset="-122"/>
                <a:ea typeface="微软雅黑" panose="020B0503020204020204" pitchFamily="34" charset="-122"/>
                <a:cs typeface="Calibri" pitchFamily="34" charset="0"/>
              </a:endParaRPr>
            </a:p>
          </p:txBody>
        </p:sp>
        <p:sp>
          <p:nvSpPr>
            <p:cNvPr id="210" name="Rounded Rectangle 209"/>
            <p:cNvSpPr/>
            <p:nvPr/>
          </p:nvSpPr>
          <p:spPr bwMode="gray">
            <a:xfrm>
              <a:off x="2477295" y="1232231"/>
              <a:ext cx="1282700" cy="458762"/>
            </a:xfrm>
            <a:prstGeom prst="roundRect">
              <a:avLst>
                <a:gd name="adj" fmla="val 10620"/>
              </a:avLst>
            </a:prstGeom>
            <a:solidFill>
              <a:schemeClr val="bg2"/>
            </a:solidFill>
            <a:ln w="6350" algn="ctr">
              <a:solidFill>
                <a:schemeClr val="tx1">
                  <a:lumMod val="50000"/>
                  <a:lumOff val="50000"/>
                </a:schemeClr>
              </a:solidFill>
              <a:miter lim="800000"/>
              <a:headEnd/>
              <a:tailEnd/>
            </a:ln>
          </p:spPr>
          <p:txBody>
            <a:bodyPr lIns="67482" tIns="53986" rIns="67482" bIns="53986" anchor="ctr"/>
            <a:lstStyle/>
            <a:p>
              <a:pPr algn="ctr" defTabSz="685617">
                <a:buClr>
                  <a:srgbClr val="F0AB00"/>
                </a:buClr>
                <a:buSzPct val="80000"/>
                <a:defRPr/>
              </a:pPr>
              <a:r>
                <a:rPr lang="de-DE" sz="787" kern="0">
                  <a:solidFill>
                    <a:srgbClr val="000000"/>
                  </a:solidFill>
                  <a:latin typeface="微软雅黑" panose="020B0503020204020204" pitchFamily="34" charset="-122"/>
                  <a:ea typeface="微软雅黑" panose="020B0503020204020204" pitchFamily="34" charset="-122"/>
                  <a:cs typeface="Calibri" pitchFamily="34" charset="0"/>
                </a:rPr>
                <a:t>HANA Clients</a:t>
              </a:r>
              <a:endParaRPr lang="de-DE" sz="787" kern="0" dirty="0">
                <a:solidFill>
                  <a:srgbClr val="000000"/>
                </a:solidFill>
                <a:latin typeface="微软雅黑" panose="020B0503020204020204" pitchFamily="34" charset="-122"/>
                <a:ea typeface="微软雅黑" panose="020B0503020204020204" pitchFamily="34" charset="-122"/>
                <a:cs typeface="Calibri" pitchFamily="34" charset="0"/>
              </a:endParaRPr>
            </a:p>
            <a:p>
              <a:pPr algn="ctr" defTabSz="685617">
                <a:buClr>
                  <a:srgbClr val="F0AB00"/>
                </a:buClr>
                <a:buSzPct val="80000"/>
                <a:defRPr/>
              </a:pPr>
              <a:r>
                <a:rPr lang="de-DE" sz="787" kern="0">
                  <a:solidFill>
                    <a:srgbClr val="000000"/>
                  </a:solidFill>
                  <a:latin typeface="微软雅黑" panose="020B0503020204020204" pitchFamily="34" charset="-122"/>
                  <a:ea typeface="微软雅黑" panose="020B0503020204020204" pitchFamily="34" charset="-122"/>
                  <a:cs typeface="Calibri" pitchFamily="34" charset="0"/>
                </a:rPr>
                <a:t>(HANA </a:t>
              </a:r>
              <a:r>
                <a:rPr lang="de-DE" sz="787" kern="0" dirty="0">
                  <a:solidFill>
                    <a:srgbClr val="000000"/>
                  </a:solidFill>
                  <a:latin typeface="微软雅黑" panose="020B0503020204020204" pitchFamily="34" charset="-122"/>
                  <a:ea typeface="微软雅黑" panose="020B0503020204020204" pitchFamily="34" charset="-122"/>
                  <a:cs typeface="Calibri" pitchFamily="34" charset="0"/>
                </a:rPr>
                <a:t>Studio, ...)</a:t>
              </a:r>
              <a:endParaRPr lang="en-US" sz="787" kern="0" dirty="0">
                <a:solidFill>
                  <a:srgbClr val="000000"/>
                </a:solidFill>
                <a:latin typeface="微软雅黑" panose="020B0503020204020204" pitchFamily="34" charset="-122"/>
                <a:ea typeface="微软雅黑" panose="020B0503020204020204" pitchFamily="34" charset="-122"/>
                <a:cs typeface="Calibri" pitchFamily="34" charset="0"/>
              </a:endParaRPr>
            </a:p>
          </p:txBody>
        </p:sp>
        <p:sp>
          <p:nvSpPr>
            <p:cNvPr id="209" name="Rounded Rectangle 208"/>
            <p:cNvSpPr/>
            <p:nvPr/>
          </p:nvSpPr>
          <p:spPr bwMode="gray">
            <a:xfrm>
              <a:off x="2423863" y="1309212"/>
              <a:ext cx="1282700" cy="458762"/>
            </a:xfrm>
            <a:prstGeom prst="roundRect">
              <a:avLst>
                <a:gd name="adj" fmla="val 10620"/>
              </a:avLst>
            </a:prstGeom>
            <a:solidFill>
              <a:schemeClr val="bg2"/>
            </a:solidFill>
            <a:ln w="6350" algn="ctr">
              <a:solidFill>
                <a:schemeClr val="tx1">
                  <a:lumMod val="50000"/>
                  <a:lumOff val="50000"/>
                </a:schemeClr>
              </a:solidFill>
              <a:miter lim="800000"/>
              <a:headEnd/>
              <a:tailEnd/>
            </a:ln>
          </p:spPr>
          <p:txBody>
            <a:bodyPr lIns="67482" tIns="53986" rIns="67482" bIns="53986" anchor="ctr"/>
            <a:lstStyle/>
            <a:p>
              <a:pPr algn="ctr" defTabSz="685617">
                <a:buClr>
                  <a:srgbClr val="F0AB00"/>
                </a:buClr>
                <a:buSzPct val="80000"/>
                <a:defRPr/>
              </a:pPr>
              <a:r>
                <a:rPr lang="de-DE" sz="787" kern="0">
                  <a:solidFill>
                    <a:srgbClr val="000000"/>
                  </a:solidFill>
                  <a:latin typeface="微软雅黑" panose="020B0503020204020204" pitchFamily="34" charset="-122"/>
                  <a:ea typeface="微软雅黑" panose="020B0503020204020204" pitchFamily="34" charset="-122"/>
                  <a:cs typeface="Calibri" pitchFamily="34" charset="0"/>
                </a:rPr>
                <a:t>HANA Clients</a:t>
              </a:r>
              <a:endParaRPr lang="de-DE" sz="787" kern="0" dirty="0">
                <a:solidFill>
                  <a:srgbClr val="000000"/>
                </a:solidFill>
                <a:latin typeface="微软雅黑" panose="020B0503020204020204" pitchFamily="34" charset="-122"/>
                <a:ea typeface="微软雅黑" panose="020B0503020204020204" pitchFamily="34" charset="-122"/>
                <a:cs typeface="Calibri" pitchFamily="34" charset="0"/>
              </a:endParaRPr>
            </a:p>
            <a:p>
              <a:pPr algn="ctr" defTabSz="685617">
                <a:buClr>
                  <a:srgbClr val="F0AB00"/>
                </a:buClr>
                <a:buSzPct val="80000"/>
                <a:defRPr/>
              </a:pPr>
              <a:r>
                <a:rPr lang="de-DE" sz="787" kern="0">
                  <a:solidFill>
                    <a:srgbClr val="000000"/>
                  </a:solidFill>
                  <a:latin typeface="微软雅黑" panose="020B0503020204020204" pitchFamily="34" charset="-122"/>
                  <a:ea typeface="微软雅黑" panose="020B0503020204020204" pitchFamily="34" charset="-122"/>
                  <a:cs typeface="Calibri" pitchFamily="34" charset="0"/>
                </a:rPr>
                <a:t>(DB clients, Studio</a:t>
              </a:r>
              <a:r>
                <a:rPr lang="de-DE" sz="787" kern="0" dirty="0">
                  <a:solidFill>
                    <a:srgbClr val="000000"/>
                  </a:solidFill>
                  <a:latin typeface="微软雅黑" panose="020B0503020204020204" pitchFamily="34" charset="-122"/>
                  <a:ea typeface="微软雅黑" panose="020B0503020204020204" pitchFamily="34" charset="-122"/>
                  <a:cs typeface="Calibri" pitchFamily="34" charset="0"/>
                </a:rPr>
                <a:t>, ...)</a:t>
              </a:r>
              <a:endParaRPr lang="en-US" sz="787" kern="0" dirty="0">
                <a:solidFill>
                  <a:srgbClr val="000000"/>
                </a:solidFill>
                <a:latin typeface="微软雅黑" panose="020B0503020204020204" pitchFamily="34" charset="-122"/>
                <a:ea typeface="微软雅黑" panose="020B0503020204020204" pitchFamily="34" charset="-122"/>
                <a:cs typeface="Calibri" pitchFamily="34" charset="0"/>
              </a:endParaRPr>
            </a:p>
          </p:txBody>
        </p:sp>
      </p:grpSp>
      <p:sp>
        <p:nvSpPr>
          <p:cNvPr id="212" name="Flowchart: Connector 211"/>
          <p:cNvSpPr/>
          <p:nvPr/>
        </p:nvSpPr>
        <p:spPr bwMode="gray">
          <a:xfrm>
            <a:off x="4664534" y="2964391"/>
            <a:ext cx="165454" cy="155931"/>
          </a:xfrm>
          <a:prstGeom prst="flowChartConnector">
            <a:avLst/>
          </a:prstGeom>
          <a:solidFill>
            <a:schemeClr val="tx2"/>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r>
              <a:rPr lang="en-US" sz="787" b="1" kern="0">
                <a:solidFill>
                  <a:srgbClr val="0076CB">
                    <a:lumMod val="20000"/>
                    <a:lumOff val="80000"/>
                  </a:srgbClr>
                </a:solidFill>
                <a:latin typeface="微软雅黑" panose="020B0503020204020204" pitchFamily="34" charset="-122"/>
                <a:ea typeface="微软雅黑" panose="020B0503020204020204" pitchFamily="34" charset="-122"/>
                <a:cs typeface="Arial Unicode MS" pitchFamily="34" charset="-128"/>
              </a:rPr>
              <a:t>2</a:t>
            </a:r>
            <a:endParaRPr lang="en-US" sz="787" b="1" kern="0" dirty="0" err="1">
              <a:solidFill>
                <a:srgbClr val="0076CB">
                  <a:lumMod val="20000"/>
                  <a:lumOff val="80000"/>
                </a:srgbClr>
              </a:solidFill>
              <a:latin typeface="微软雅黑" panose="020B0503020204020204" pitchFamily="34" charset="-122"/>
              <a:ea typeface="微软雅黑" panose="020B0503020204020204" pitchFamily="34" charset="-122"/>
              <a:cs typeface="Arial Unicode MS" pitchFamily="34" charset="-128"/>
            </a:endParaRPr>
          </a:p>
        </p:txBody>
      </p:sp>
      <p:sp>
        <p:nvSpPr>
          <p:cNvPr id="213" name="Rectangle 212"/>
          <p:cNvSpPr/>
          <p:nvPr/>
        </p:nvSpPr>
        <p:spPr bwMode="gray">
          <a:xfrm>
            <a:off x="1483568" y="4693499"/>
            <a:ext cx="4934456" cy="34280"/>
          </a:xfrm>
          <a:prstGeom prst="rect">
            <a:avLst/>
          </a:prstGeom>
          <a:solidFill>
            <a:schemeClr val="tx2"/>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endParaRPr lang="en-US" sz="12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214" name="Rectangle 213"/>
          <p:cNvSpPr/>
          <p:nvPr/>
        </p:nvSpPr>
        <p:spPr bwMode="gray">
          <a:xfrm>
            <a:off x="2169915" y="4319934"/>
            <a:ext cx="34280" cy="394211"/>
          </a:xfrm>
          <a:prstGeom prst="rect">
            <a:avLst/>
          </a:prstGeom>
          <a:solidFill>
            <a:schemeClr val="tx2"/>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endParaRPr lang="en-US" sz="12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215" name="Rectangle 214"/>
          <p:cNvSpPr/>
          <p:nvPr/>
        </p:nvSpPr>
        <p:spPr bwMode="gray">
          <a:xfrm>
            <a:off x="3529794" y="4319934"/>
            <a:ext cx="34280" cy="390704"/>
          </a:xfrm>
          <a:prstGeom prst="rect">
            <a:avLst/>
          </a:prstGeom>
          <a:solidFill>
            <a:schemeClr val="tx2"/>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endParaRPr lang="en-US" sz="12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216" name="Rectangle 215"/>
          <p:cNvSpPr/>
          <p:nvPr/>
        </p:nvSpPr>
        <p:spPr bwMode="gray">
          <a:xfrm>
            <a:off x="4869600" y="4319935"/>
            <a:ext cx="34280" cy="373563"/>
          </a:xfrm>
          <a:prstGeom prst="rect">
            <a:avLst/>
          </a:prstGeom>
          <a:solidFill>
            <a:schemeClr val="tx2"/>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endParaRPr lang="en-US" sz="12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217" name="Flowchart: Connector 216"/>
          <p:cNvSpPr/>
          <p:nvPr/>
        </p:nvSpPr>
        <p:spPr bwMode="gray">
          <a:xfrm>
            <a:off x="4553225" y="4738128"/>
            <a:ext cx="165454" cy="155931"/>
          </a:xfrm>
          <a:prstGeom prst="flowChartConnector">
            <a:avLst/>
          </a:prstGeom>
          <a:solidFill>
            <a:schemeClr val="tx2"/>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r>
              <a:rPr lang="en-US" sz="787" b="1" kern="0">
                <a:solidFill>
                  <a:srgbClr val="0076CB">
                    <a:lumMod val="20000"/>
                    <a:lumOff val="80000"/>
                  </a:srgbClr>
                </a:solidFill>
                <a:latin typeface="微软雅黑" panose="020B0503020204020204" pitchFamily="34" charset="-122"/>
                <a:ea typeface="微软雅黑" panose="020B0503020204020204" pitchFamily="34" charset="-122"/>
                <a:cs typeface="Arial Unicode MS" pitchFamily="34" charset="-128"/>
              </a:rPr>
              <a:t>3</a:t>
            </a:r>
            <a:endParaRPr lang="en-US" sz="787" b="1" kern="0" dirty="0" err="1">
              <a:solidFill>
                <a:srgbClr val="0076CB">
                  <a:lumMod val="20000"/>
                  <a:lumOff val="80000"/>
                </a:srgbClr>
              </a:solidFill>
              <a:latin typeface="微软雅黑" panose="020B0503020204020204" pitchFamily="34" charset="-122"/>
              <a:ea typeface="微软雅黑" panose="020B0503020204020204" pitchFamily="34" charset="-122"/>
              <a:cs typeface="Arial Unicode MS" pitchFamily="34" charset="-128"/>
            </a:endParaRPr>
          </a:p>
        </p:txBody>
      </p:sp>
      <p:cxnSp>
        <p:nvCxnSpPr>
          <p:cNvPr id="247" name="Straight Connector 246"/>
          <p:cNvCxnSpPr/>
          <p:nvPr/>
        </p:nvCxnSpPr>
        <p:spPr>
          <a:xfrm>
            <a:off x="2176723" y="2459279"/>
            <a:ext cx="40927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H="1" flipV="1">
            <a:off x="2189368" y="2459279"/>
            <a:ext cx="1" cy="16506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flipV="1">
            <a:off x="3549054" y="2459279"/>
            <a:ext cx="1" cy="16506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4849073" y="2459284"/>
            <a:ext cx="1" cy="16506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endCxn id="209" idx="2"/>
          </p:cNvCxnSpPr>
          <p:nvPr/>
        </p:nvCxnSpPr>
        <p:spPr>
          <a:xfrm flipV="1">
            <a:off x="3549054" y="2261314"/>
            <a:ext cx="265" cy="19797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H="1" flipV="1">
            <a:off x="6269434" y="2452375"/>
            <a:ext cx="1" cy="16506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18" name="TextBox 317"/>
          <p:cNvSpPr txBox="1"/>
          <p:nvPr/>
        </p:nvSpPr>
        <p:spPr>
          <a:xfrm>
            <a:off x="5904920" y="2380227"/>
            <a:ext cx="1678350" cy="161583"/>
          </a:xfrm>
          <a:prstGeom prst="rect">
            <a:avLst/>
          </a:prstGeom>
          <a:noFill/>
        </p:spPr>
        <p:txBody>
          <a:bodyPr wrap="none" lIns="26993" tIns="0" rIns="0" bIns="0" rtlCol="0">
            <a:spAutoFit/>
          </a:bodyPr>
          <a:lstStyle/>
          <a:p>
            <a:pPr fontAlgn="base">
              <a:spcBef>
                <a:spcPts val="450"/>
              </a:spcBef>
              <a:spcAft>
                <a:spcPct val="0"/>
              </a:spcAft>
              <a:buClr>
                <a:srgbClr val="F0AB00"/>
              </a:buClr>
              <a:buSzPct val="80000"/>
            </a:pPr>
            <a:r>
              <a:rPr lang="en-US" sz="1050" b="1" kern="0" dirty="0">
                <a:latin typeface="微软雅黑" panose="020B0503020204020204" pitchFamily="34" charset="-122"/>
                <a:ea typeface="微软雅黑" panose="020B0503020204020204" pitchFamily="34" charset="-122"/>
                <a:cs typeface="Arial Unicode MS" pitchFamily="34" charset="-128"/>
              </a:rPr>
              <a:t>HANA System (One SID)</a:t>
            </a:r>
          </a:p>
        </p:txBody>
      </p:sp>
      <p:sp>
        <p:nvSpPr>
          <p:cNvPr id="321" name="Flowchart: Connector 320"/>
          <p:cNvSpPr/>
          <p:nvPr/>
        </p:nvSpPr>
        <p:spPr bwMode="gray">
          <a:xfrm>
            <a:off x="4664534" y="2282336"/>
            <a:ext cx="165454" cy="155931"/>
          </a:xfrm>
          <a:prstGeom prst="flowChartConnector">
            <a:avLst/>
          </a:prstGeom>
          <a:solidFill>
            <a:schemeClr val="tx2"/>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r>
              <a:rPr lang="en-US" sz="787" b="1" kern="0">
                <a:solidFill>
                  <a:srgbClr val="0076CB">
                    <a:lumMod val="20000"/>
                    <a:lumOff val="80000"/>
                  </a:srgbClr>
                </a:solidFill>
                <a:latin typeface="微软雅黑" panose="020B0503020204020204" pitchFamily="34" charset="-122"/>
                <a:ea typeface="微软雅黑" panose="020B0503020204020204" pitchFamily="34" charset="-122"/>
                <a:cs typeface="Arial Unicode MS" pitchFamily="34" charset="-128"/>
              </a:rPr>
              <a:t>1</a:t>
            </a:r>
            <a:endParaRPr lang="en-US" sz="787" b="1" kern="0" dirty="0" err="1">
              <a:solidFill>
                <a:srgbClr val="0076CB">
                  <a:lumMod val="20000"/>
                  <a:lumOff val="80000"/>
                </a:srgbClr>
              </a:solidFill>
              <a:latin typeface="微软雅黑" panose="020B0503020204020204" pitchFamily="34" charset="-122"/>
              <a:ea typeface="微软雅黑" panose="020B0503020204020204" pitchFamily="34" charset="-122"/>
              <a:cs typeface="Arial Unicode MS" pitchFamily="34" charset="-128"/>
            </a:endParaRPr>
          </a:p>
        </p:txBody>
      </p:sp>
      <p:sp>
        <p:nvSpPr>
          <p:cNvPr id="322" name="Flowchart: Connector 321"/>
          <p:cNvSpPr/>
          <p:nvPr/>
        </p:nvSpPr>
        <p:spPr bwMode="gray">
          <a:xfrm>
            <a:off x="3604953" y="5990649"/>
            <a:ext cx="165453" cy="154741"/>
          </a:xfrm>
          <a:prstGeom prst="flowChartConnector">
            <a:avLst/>
          </a:prstGeom>
          <a:solidFill>
            <a:schemeClr val="tx2"/>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r>
              <a:rPr lang="de-DE" sz="787" b="1" kern="0" dirty="0">
                <a:solidFill>
                  <a:srgbClr val="0076CB">
                    <a:lumMod val="20000"/>
                    <a:lumOff val="80000"/>
                  </a:srgbClr>
                </a:solidFill>
                <a:latin typeface="微软雅黑" panose="020B0503020204020204" pitchFamily="34" charset="-122"/>
                <a:ea typeface="微软雅黑" panose="020B0503020204020204" pitchFamily="34" charset="-122"/>
                <a:cs typeface="Arial Unicode MS" pitchFamily="34" charset="-128"/>
              </a:rPr>
              <a:t>2</a:t>
            </a:r>
            <a:endParaRPr lang="en-US" sz="787" b="1" kern="0" dirty="0" err="1">
              <a:solidFill>
                <a:srgbClr val="0076CB">
                  <a:lumMod val="20000"/>
                  <a:lumOff val="80000"/>
                </a:srgbClr>
              </a:solidFill>
              <a:latin typeface="微软雅黑" panose="020B0503020204020204" pitchFamily="34" charset="-122"/>
              <a:ea typeface="微软雅黑" panose="020B0503020204020204" pitchFamily="34" charset="-122"/>
              <a:cs typeface="Arial Unicode MS" pitchFamily="34" charset="-128"/>
            </a:endParaRPr>
          </a:p>
        </p:txBody>
      </p:sp>
      <p:sp>
        <p:nvSpPr>
          <p:cNvPr id="323" name="Flowchart: Connector 322"/>
          <p:cNvSpPr/>
          <p:nvPr/>
        </p:nvSpPr>
        <p:spPr bwMode="gray">
          <a:xfrm>
            <a:off x="1887528" y="5984503"/>
            <a:ext cx="165454" cy="155931"/>
          </a:xfrm>
          <a:prstGeom prst="flowChartConnector">
            <a:avLst/>
          </a:prstGeom>
          <a:solidFill>
            <a:schemeClr val="tx2"/>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r>
              <a:rPr lang="de-DE" sz="787" b="1" kern="0" dirty="0">
                <a:solidFill>
                  <a:srgbClr val="0076CB">
                    <a:lumMod val="20000"/>
                    <a:lumOff val="80000"/>
                  </a:srgbClr>
                </a:solidFill>
                <a:latin typeface="微软雅黑" panose="020B0503020204020204" pitchFamily="34" charset="-122"/>
                <a:ea typeface="微软雅黑" panose="020B0503020204020204" pitchFamily="34" charset="-122"/>
                <a:cs typeface="Arial Unicode MS" pitchFamily="34" charset="-128"/>
              </a:rPr>
              <a:t>1</a:t>
            </a:r>
            <a:endParaRPr lang="en-US" sz="787" b="1" kern="0" dirty="0" err="1">
              <a:solidFill>
                <a:srgbClr val="0076CB">
                  <a:lumMod val="20000"/>
                  <a:lumOff val="80000"/>
                </a:srgbClr>
              </a:solidFill>
              <a:latin typeface="微软雅黑" panose="020B0503020204020204" pitchFamily="34" charset="-122"/>
              <a:ea typeface="微软雅黑" panose="020B0503020204020204" pitchFamily="34" charset="-122"/>
              <a:cs typeface="Arial Unicode MS" pitchFamily="34" charset="-128"/>
            </a:endParaRPr>
          </a:p>
        </p:txBody>
      </p:sp>
      <p:sp>
        <p:nvSpPr>
          <p:cNvPr id="324" name="TextBox 323"/>
          <p:cNvSpPr txBox="1"/>
          <p:nvPr/>
        </p:nvSpPr>
        <p:spPr bwMode="auto">
          <a:xfrm>
            <a:off x="3795403" y="6028740"/>
            <a:ext cx="1162178" cy="138499"/>
          </a:xfrm>
          <a:prstGeom prst="rect">
            <a:avLst/>
          </a:prstGeom>
          <a:noFill/>
        </p:spPr>
        <p:txBody>
          <a:bodyPr wrap="none" lIns="0" tIns="0" rIns="0" bIns="0">
            <a:spAutoFit/>
          </a:bodyPr>
          <a:lstStyle/>
          <a:p>
            <a:pPr>
              <a:spcBef>
                <a:spcPct val="50000"/>
              </a:spcBef>
              <a:buClr>
                <a:srgbClr val="F0AB00"/>
              </a:buClr>
              <a:buSzPct val="80000"/>
              <a:defRPr/>
            </a:pPr>
            <a:r>
              <a:rPr lang="de-DE" sz="900" b="1" kern="0">
                <a:solidFill>
                  <a:srgbClr val="0076CB"/>
                </a:solidFill>
                <a:latin typeface="微软雅黑" panose="020B0503020204020204" pitchFamily="34" charset="-122"/>
                <a:ea typeface="微软雅黑" panose="020B0503020204020204" pitchFamily="34" charset="-122"/>
                <a:cs typeface="Arial Unicode MS" pitchFamily="34" charset="-128"/>
              </a:rPr>
              <a:t>Intra-node </a:t>
            </a:r>
            <a:r>
              <a:rPr lang="de-DE" sz="900" b="1" kern="0" dirty="0">
                <a:solidFill>
                  <a:srgbClr val="0076CB"/>
                </a:solidFill>
                <a:latin typeface="微软雅黑" panose="020B0503020204020204" pitchFamily="34" charset="-122"/>
                <a:ea typeface="微软雅黑" panose="020B0503020204020204" pitchFamily="34" charset="-122"/>
                <a:cs typeface="Arial Unicode MS" pitchFamily="34" charset="-128"/>
              </a:rPr>
              <a:t>Network</a:t>
            </a:r>
            <a:endParaRPr lang="en-US" sz="900" b="1" kern="0" dirty="0" err="1">
              <a:solidFill>
                <a:srgbClr val="0076CB"/>
              </a:solidFill>
              <a:latin typeface="微软雅黑" panose="020B0503020204020204" pitchFamily="34" charset="-122"/>
              <a:ea typeface="微软雅黑" panose="020B0503020204020204" pitchFamily="34" charset="-122"/>
              <a:cs typeface="Arial Unicode MS" pitchFamily="34" charset="-128"/>
            </a:endParaRPr>
          </a:p>
        </p:txBody>
      </p:sp>
      <p:sp>
        <p:nvSpPr>
          <p:cNvPr id="325" name="TextBox 324"/>
          <p:cNvSpPr txBox="1"/>
          <p:nvPr/>
        </p:nvSpPr>
        <p:spPr bwMode="auto">
          <a:xfrm>
            <a:off x="2077978" y="6023784"/>
            <a:ext cx="873637" cy="138499"/>
          </a:xfrm>
          <a:prstGeom prst="rect">
            <a:avLst/>
          </a:prstGeom>
          <a:noFill/>
        </p:spPr>
        <p:txBody>
          <a:bodyPr wrap="none" lIns="0" tIns="0" rIns="0" bIns="0">
            <a:spAutoFit/>
          </a:bodyPr>
          <a:lstStyle/>
          <a:p>
            <a:pPr>
              <a:spcBef>
                <a:spcPct val="50000"/>
              </a:spcBef>
              <a:buClr>
                <a:srgbClr val="F0AB00"/>
              </a:buClr>
              <a:buSzPct val="80000"/>
              <a:defRPr/>
            </a:pPr>
            <a:r>
              <a:rPr lang="de-DE" sz="900" b="1" kern="0" dirty="0">
                <a:solidFill>
                  <a:srgbClr val="0076CB"/>
                </a:solidFill>
                <a:latin typeface="微软雅黑" panose="020B0503020204020204" pitchFamily="34" charset="-122"/>
                <a:ea typeface="微软雅黑" panose="020B0503020204020204" pitchFamily="34" charset="-122"/>
                <a:cs typeface="Arial Unicode MS" pitchFamily="34" charset="-128"/>
              </a:rPr>
              <a:t>Client Network</a:t>
            </a:r>
            <a:endParaRPr lang="en-US" sz="900" b="1" kern="0" dirty="0" err="1">
              <a:solidFill>
                <a:srgbClr val="0076CB"/>
              </a:solidFill>
              <a:latin typeface="微软雅黑" panose="020B0503020204020204" pitchFamily="34" charset="-122"/>
              <a:ea typeface="微软雅黑" panose="020B0503020204020204" pitchFamily="34" charset="-122"/>
              <a:cs typeface="Arial Unicode MS" pitchFamily="34" charset="-128"/>
            </a:endParaRPr>
          </a:p>
        </p:txBody>
      </p:sp>
      <p:sp>
        <p:nvSpPr>
          <p:cNvPr id="327" name="Flowchart: Connector 326"/>
          <p:cNvSpPr/>
          <p:nvPr/>
        </p:nvSpPr>
        <p:spPr bwMode="gray">
          <a:xfrm>
            <a:off x="5689452" y="5996084"/>
            <a:ext cx="165453" cy="154741"/>
          </a:xfrm>
          <a:prstGeom prst="flowChartConnector">
            <a:avLst/>
          </a:prstGeom>
          <a:solidFill>
            <a:schemeClr val="tx2"/>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r>
              <a:rPr lang="en-US" sz="787" b="1" kern="0" dirty="0">
                <a:solidFill>
                  <a:srgbClr val="0076CB">
                    <a:lumMod val="20000"/>
                    <a:lumOff val="80000"/>
                  </a:srgbClr>
                </a:solidFill>
                <a:latin typeface="微软雅黑" panose="020B0503020204020204" pitchFamily="34" charset="-122"/>
                <a:ea typeface="微软雅黑" panose="020B0503020204020204" pitchFamily="34" charset="-122"/>
                <a:cs typeface="Arial Unicode MS" pitchFamily="34" charset="-128"/>
              </a:rPr>
              <a:t>3</a:t>
            </a:r>
          </a:p>
        </p:txBody>
      </p:sp>
      <p:sp>
        <p:nvSpPr>
          <p:cNvPr id="328" name="TextBox 327"/>
          <p:cNvSpPr txBox="1"/>
          <p:nvPr/>
        </p:nvSpPr>
        <p:spPr bwMode="auto">
          <a:xfrm>
            <a:off x="5879902" y="6034175"/>
            <a:ext cx="2047035" cy="138499"/>
          </a:xfrm>
          <a:prstGeom prst="rect">
            <a:avLst/>
          </a:prstGeom>
          <a:noFill/>
        </p:spPr>
        <p:txBody>
          <a:bodyPr wrap="none" lIns="0" tIns="0" rIns="0" bIns="0">
            <a:spAutoFit/>
          </a:bodyPr>
          <a:lstStyle/>
          <a:p>
            <a:pPr>
              <a:spcBef>
                <a:spcPct val="50000"/>
              </a:spcBef>
              <a:buClr>
                <a:srgbClr val="F0AB00"/>
              </a:buClr>
              <a:buSzPct val="80000"/>
              <a:defRPr/>
            </a:pPr>
            <a:r>
              <a:rPr lang="de-DE" sz="900" b="1" kern="0" dirty="0">
                <a:solidFill>
                  <a:srgbClr val="0076CB"/>
                </a:solidFill>
                <a:latin typeface="微软雅黑" panose="020B0503020204020204" pitchFamily="34" charset="-122"/>
                <a:ea typeface="微软雅黑" panose="020B0503020204020204" pitchFamily="34" charset="-122"/>
                <a:cs typeface="Arial Unicode MS" pitchFamily="34" charset="-128"/>
              </a:rPr>
              <a:t>Storage Network </a:t>
            </a:r>
            <a:r>
              <a:rPr lang="de-DE" sz="900" b="1" kern="0" dirty="0" err="1">
                <a:solidFill>
                  <a:srgbClr val="0076CB"/>
                </a:solidFill>
                <a:latin typeface="微软雅黑" panose="020B0503020204020204" pitchFamily="34" charset="-122"/>
                <a:ea typeface="微软雅黑" panose="020B0503020204020204" pitchFamily="34" charset="-122"/>
                <a:cs typeface="Arial Unicode MS" pitchFamily="34" charset="-128"/>
              </a:rPr>
              <a:t>for</a:t>
            </a:r>
            <a:r>
              <a:rPr lang="de-DE" sz="900" b="1" kern="0" dirty="0">
                <a:solidFill>
                  <a:srgbClr val="0076CB"/>
                </a:solidFill>
                <a:latin typeface="微软雅黑" panose="020B0503020204020204" pitchFamily="34" charset="-122"/>
                <a:ea typeface="微软雅黑" panose="020B0503020204020204" pitchFamily="34" charset="-122"/>
                <a:cs typeface="Arial Unicode MS" pitchFamily="34" charset="-128"/>
              </a:rPr>
              <a:t> HANA </a:t>
            </a:r>
            <a:r>
              <a:rPr lang="de-DE" sz="900" b="1" kern="0" dirty="0" err="1">
                <a:solidFill>
                  <a:srgbClr val="0076CB"/>
                </a:solidFill>
                <a:latin typeface="微软雅黑" panose="020B0503020204020204" pitchFamily="34" charset="-122"/>
                <a:ea typeface="微软雅黑" panose="020B0503020204020204" pitchFamily="34" charset="-122"/>
                <a:cs typeface="Arial Unicode MS" pitchFamily="34" charset="-128"/>
              </a:rPr>
              <a:t>and</a:t>
            </a:r>
            <a:r>
              <a:rPr lang="de-DE" sz="900" b="1" kern="0" dirty="0">
                <a:solidFill>
                  <a:srgbClr val="0076CB"/>
                </a:solidFill>
                <a:latin typeface="微软雅黑" panose="020B0503020204020204" pitchFamily="34" charset="-122"/>
                <a:ea typeface="微软雅黑" panose="020B0503020204020204" pitchFamily="34" charset="-122"/>
                <a:cs typeface="Arial Unicode MS" pitchFamily="34" charset="-128"/>
              </a:rPr>
              <a:t> DT</a:t>
            </a:r>
            <a:endParaRPr lang="en-US" sz="900" b="1" kern="0" dirty="0" err="1">
              <a:solidFill>
                <a:srgbClr val="0076CB"/>
              </a:solidFill>
              <a:latin typeface="微软雅黑" panose="020B0503020204020204" pitchFamily="34" charset="-122"/>
              <a:ea typeface="微软雅黑" panose="020B0503020204020204" pitchFamily="34" charset="-122"/>
              <a:cs typeface="Arial Unicode MS" pitchFamily="34" charset="-128"/>
            </a:endParaRPr>
          </a:p>
        </p:txBody>
      </p:sp>
      <p:sp>
        <p:nvSpPr>
          <p:cNvPr id="201" name="Rectangle 200"/>
          <p:cNvSpPr/>
          <p:nvPr/>
        </p:nvSpPr>
        <p:spPr bwMode="gray">
          <a:xfrm>
            <a:off x="6578414" y="4768255"/>
            <a:ext cx="1014009" cy="979477"/>
          </a:xfrm>
          <a:prstGeom prst="rect">
            <a:avLst/>
          </a:prstGeom>
          <a:solidFill>
            <a:schemeClr val="tx1">
              <a:lumMod val="50000"/>
              <a:lumOff val="50000"/>
            </a:schemeClr>
          </a:solidFill>
          <a:ln w="6350" algn="ctr">
            <a:solidFill>
              <a:schemeClr val="accent3">
                <a:lumMod val="75000"/>
              </a:schemeClr>
            </a:solidFill>
            <a:miter lim="800000"/>
            <a:headEnd/>
            <a:tailEnd/>
          </a:ln>
        </p:spPr>
        <p:txBody>
          <a:bodyPr lIns="80351" tIns="64281" rIns="80351" bIns="64281" rtlCol="0" anchor="b" anchorCtr="0"/>
          <a:lstStyle/>
          <a:p>
            <a:pPr algn="ctr" fontAlgn="base">
              <a:spcBef>
                <a:spcPct val="50000"/>
              </a:spcBef>
              <a:spcAft>
                <a:spcPct val="0"/>
              </a:spcAft>
              <a:buClr>
                <a:srgbClr val="F0AB00"/>
              </a:buClr>
              <a:buSzPct val="80000"/>
            </a:pPr>
            <a:r>
              <a:rPr lang="en-US" sz="900" b="1" kern="0">
                <a:latin typeface="微软雅黑" panose="020B0503020204020204" pitchFamily="34" charset="-122"/>
                <a:ea typeface="微软雅黑" panose="020B0503020204020204" pitchFamily="34" charset="-122"/>
                <a:cs typeface="Arial Unicode MS" pitchFamily="34" charset="-128"/>
              </a:rPr>
              <a:t>Non-certd. Storage for /hana/shared/</a:t>
            </a:r>
            <a:endParaRPr lang="en-US" sz="900" b="1" kern="0" dirty="0" err="1">
              <a:latin typeface="微软雅黑" panose="020B0503020204020204" pitchFamily="34" charset="-122"/>
              <a:ea typeface="微软雅黑" panose="020B0503020204020204" pitchFamily="34" charset="-122"/>
              <a:cs typeface="Arial Unicode MS" pitchFamily="34" charset="-128"/>
            </a:endParaRPr>
          </a:p>
        </p:txBody>
      </p:sp>
      <p:sp>
        <p:nvSpPr>
          <p:cNvPr id="224" name="TextBox 223"/>
          <p:cNvSpPr txBox="1"/>
          <p:nvPr/>
        </p:nvSpPr>
        <p:spPr>
          <a:xfrm>
            <a:off x="2194229" y="4972638"/>
            <a:ext cx="386767"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750" b="1" kern="0">
                <a:latin typeface="微软雅黑" panose="020B0503020204020204" pitchFamily="34" charset="-122"/>
                <a:ea typeface="微软雅黑" panose="020B0503020204020204" pitchFamily="34" charset="-122"/>
                <a:cs typeface="Arial Unicode MS" pitchFamily="34" charset="-128"/>
              </a:rPr>
              <a:t>redo logs</a:t>
            </a:r>
            <a:endParaRPr lang="en-US" sz="750" b="1" kern="0" dirty="0">
              <a:latin typeface="微软雅黑" panose="020B0503020204020204" pitchFamily="34" charset="-122"/>
              <a:ea typeface="微软雅黑" panose="020B0503020204020204" pitchFamily="34" charset="-122"/>
              <a:cs typeface="Arial Unicode MS" pitchFamily="34" charset="-128"/>
            </a:endParaRPr>
          </a:p>
        </p:txBody>
      </p:sp>
      <p:sp>
        <p:nvSpPr>
          <p:cNvPr id="226" name="Flowchart: Magnetic Disk 225"/>
          <p:cNvSpPr/>
          <p:nvPr/>
        </p:nvSpPr>
        <p:spPr bwMode="gray">
          <a:xfrm>
            <a:off x="6666602" y="4845719"/>
            <a:ext cx="864052" cy="326568"/>
          </a:xfrm>
          <a:prstGeom prst="flowChartMagneticDisk">
            <a:avLst/>
          </a:prstGeom>
          <a:solidFill>
            <a:schemeClr val="accent5">
              <a:lumMod val="60000"/>
              <a:lumOff val="40000"/>
            </a:schemeClr>
          </a:solidFill>
          <a:ln w="6350" algn="ctr">
            <a:solidFill>
              <a:schemeClr val="bg1"/>
            </a:solidFill>
            <a:miter lim="800000"/>
            <a:headEnd/>
            <a:tailEnd/>
          </a:ln>
          <a:effectLst>
            <a:outerShdw blurRad="76200" dist="12700" dir="2700000" sy="-23000" kx="-800400" algn="bl" rotWithShape="0">
              <a:prstClr val="black">
                <a:alpha val="20000"/>
              </a:prstClr>
            </a:outerShdw>
          </a:effectLst>
        </p:spPr>
        <p:txBody>
          <a:bodyPr lIns="67482" tIns="53986" rIns="67482" bIns="53986" rtlCol="0" anchor="ctr"/>
          <a:lstStyle/>
          <a:p>
            <a:pPr algn="ctr" fontAlgn="base">
              <a:spcBef>
                <a:spcPct val="50000"/>
              </a:spcBef>
              <a:spcAft>
                <a:spcPct val="0"/>
              </a:spcAft>
              <a:buClr>
                <a:srgbClr val="F0AB00"/>
              </a:buClr>
              <a:buSzPct val="80000"/>
            </a:pPr>
            <a:endParaRPr lang="en-US" sz="142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234" name="Oval 233"/>
          <p:cNvSpPr/>
          <p:nvPr/>
        </p:nvSpPr>
        <p:spPr bwMode="gray">
          <a:xfrm>
            <a:off x="6846269" y="4869090"/>
            <a:ext cx="568969" cy="66436"/>
          </a:xfrm>
          <a:prstGeom prst="ellipse">
            <a:avLst/>
          </a:prstGeom>
          <a:solidFill>
            <a:schemeClr val="bg1"/>
          </a:solid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42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239" name="TextBox 238"/>
          <p:cNvSpPr txBox="1"/>
          <p:nvPr/>
        </p:nvSpPr>
        <p:spPr>
          <a:xfrm>
            <a:off x="6685648" y="4940256"/>
            <a:ext cx="876750"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750" b="1" kern="0">
                <a:latin typeface="微软雅黑" panose="020B0503020204020204" pitchFamily="34" charset="-122"/>
                <a:ea typeface="微软雅黑" panose="020B0503020204020204" pitchFamily="34" charset="-122"/>
                <a:cs typeface="Arial Unicode MS" pitchFamily="34" charset="-128"/>
              </a:rPr>
              <a:t>binaries, traces, core dumps</a:t>
            </a:r>
            <a:endParaRPr lang="en-US" sz="750" b="1" kern="0" dirty="0">
              <a:latin typeface="微软雅黑" panose="020B0503020204020204" pitchFamily="34" charset="-122"/>
              <a:ea typeface="微软雅黑" panose="020B0503020204020204" pitchFamily="34" charset="-122"/>
              <a:cs typeface="Arial Unicode MS" pitchFamily="34" charset="-128"/>
            </a:endParaRPr>
          </a:p>
        </p:txBody>
      </p:sp>
      <p:sp>
        <p:nvSpPr>
          <p:cNvPr id="242" name="TextBox 241"/>
          <p:cNvSpPr txBox="1"/>
          <p:nvPr/>
        </p:nvSpPr>
        <p:spPr>
          <a:xfrm>
            <a:off x="3235353" y="5212675"/>
            <a:ext cx="317368"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750" b="1" kern="0">
                <a:latin typeface="微软雅黑" panose="020B0503020204020204" pitchFamily="34" charset="-122"/>
                <a:ea typeface="微软雅黑" panose="020B0503020204020204" pitchFamily="34" charset="-122"/>
                <a:cs typeface="Arial Unicode MS" pitchFamily="34" charset="-128"/>
              </a:rPr>
              <a:t>hot data</a:t>
            </a:r>
            <a:endParaRPr lang="en-US" sz="750" b="1" kern="0" dirty="0">
              <a:latin typeface="微软雅黑" panose="020B0503020204020204" pitchFamily="34" charset="-122"/>
              <a:ea typeface="微软雅黑" panose="020B0503020204020204" pitchFamily="34" charset="-122"/>
              <a:cs typeface="Arial Unicode MS" pitchFamily="34" charset="-128"/>
            </a:endParaRPr>
          </a:p>
        </p:txBody>
      </p:sp>
      <p:sp>
        <p:nvSpPr>
          <p:cNvPr id="246" name="TextBox 245"/>
          <p:cNvSpPr txBox="1"/>
          <p:nvPr/>
        </p:nvSpPr>
        <p:spPr>
          <a:xfrm>
            <a:off x="3515889" y="4975287"/>
            <a:ext cx="386767"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750" b="1" kern="0">
                <a:latin typeface="微软雅黑" panose="020B0503020204020204" pitchFamily="34" charset="-122"/>
                <a:ea typeface="微软雅黑" panose="020B0503020204020204" pitchFamily="34" charset="-122"/>
                <a:cs typeface="Arial Unicode MS" pitchFamily="34" charset="-128"/>
              </a:rPr>
              <a:t>redo logs</a:t>
            </a:r>
            <a:endParaRPr lang="en-US" sz="750" b="1" kern="0" dirty="0">
              <a:latin typeface="微软雅黑" panose="020B0503020204020204" pitchFamily="34" charset="-122"/>
              <a:ea typeface="微软雅黑" panose="020B0503020204020204" pitchFamily="34" charset="-122"/>
              <a:cs typeface="Arial Unicode MS" pitchFamily="34" charset="-128"/>
            </a:endParaRPr>
          </a:p>
        </p:txBody>
      </p:sp>
      <p:sp>
        <p:nvSpPr>
          <p:cNvPr id="326" name="Rectangle 325"/>
          <p:cNvSpPr/>
          <p:nvPr/>
        </p:nvSpPr>
        <p:spPr bwMode="gray">
          <a:xfrm>
            <a:off x="6269435" y="4389869"/>
            <a:ext cx="34280" cy="320769"/>
          </a:xfrm>
          <a:prstGeom prst="rect">
            <a:avLst/>
          </a:prstGeom>
          <a:solidFill>
            <a:schemeClr val="tx2"/>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endParaRPr lang="en-US" sz="12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329" name="Rectangle 328"/>
          <p:cNvSpPr/>
          <p:nvPr/>
        </p:nvSpPr>
        <p:spPr bwMode="gray">
          <a:xfrm>
            <a:off x="2074292" y="4693498"/>
            <a:ext cx="34280" cy="281788"/>
          </a:xfrm>
          <a:prstGeom prst="rect">
            <a:avLst/>
          </a:prstGeom>
          <a:solidFill>
            <a:schemeClr val="tx2"/>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endParaRPr lang="en-US" sz="12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330" name="Rectangle 329"/>
          <p:cNvSpPr/>
          <p:nvPr/>
        </p:nvSpPr>
        <p:spPr bwMode="gray">
          <a:xfrm>
            <a:off x="3375527" y="4699293"/>
            <a:ext cx="34280" cy="281788"/>
          </a:xfrm>
          <a:prstGeom prst="rect">
            <a:avLst/>
          </a:prstGeom>
          <a:solidFill>
            <a:schemeClr val="tx2"/>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endParaRPr lang="en-US" sz="12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331" name="Rectangle 330"/>
          <p:cNvSpPr/>
          <p:nvPr/>
        </p:nvSpPr>
        <p:spPr bwMode="gray">
          <a:xfrm>
            <a:off x="5331497" y="4710639"/>
            <a:ext cx="34280" cy="173961"/>
          </a:xfrm>
          <a:prstGeom prst="rect">
            <a:avLst/>
          </a:prstGeom>
          <a:solidFill>
            <a:schemeClr val="tx2"/>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endParaRPr lang="en-US" sz="12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332" name="Rectangle 331"/>
          <p:cNvSpPr/>
          <p:nvPr/>
        </p:nvSpPr>
        <p:spPr bwMode="gray">
          <a:xfrm>
            <a:off x="2379635" y="4693498"/>
            <a:ext cx="34280" cy="120895"/>
          </a:xfrm>
          <a:prstGeom prst="rect">
            <a:avLst/>
          </a:prstGeom>
          <a:solidFill>
            <a:schemeClr val="tx2"/>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endParaRPr lang="en-US" sz="12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333" name="Rectangle 332"/>
          <p:cNvSpPr/>
          <p:nvPr/>
        </p:nvSpPr>
        <p:spPr bwMode="gray">
          <a:xfrm>
            <a:off x="3693158" y="4713497"/>
            <a:ext cx="34280" cy="120895"/>
          </a:xfrm>
          <a:prstGeom prst="rect">
            <a:avLst/>
          </a:prstGeom>
          <a:solidFill>
            <a:schemeClr val="tx2"/>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endParaRPr lang="en-US" sz="12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334" name="Rectangle 333"/>
          <p:cNvSpPr/>
          <p:nvPr/>
        </p:nvSpPr>
        <p:spPr bwMode="gray">
          <a:xfrm>
            <a:off x="5987713" y="4713497"/>
            <a:ext cx="34280" cy="370354"/>
          </a:xfrm>
          <a:prstGeom prst="rect">
            <a:avLst/>
          </a:prstGeom>
          <a:solidFill>
            <a:schemeClr val="tx2"/>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endParaRPr lang="en-US" sz="12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338" name="Rectangle 337"/>
          <p:cNvSpPr/>
          <p:nvPr/>
        </p:nvSpPr>
        <p:spPr bwMode="gray">
          <a:xfrm>
            <a:off x="1601531" y="4570099"/>
            <a:ext cx="5505351" cy="34280"/>
          </a:xfrm>
          <a:prstGeom prst="rect">
            <a:avLst/>
          </a:prstGeom>
          <a:solidFill>
            <a:schemeClr val="tx1">
              <a:lumMod val="75000"/>
              <a:lumOff val="25000"/>
            </a:schemeClr>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endParaRPr lang="en-US" sz="12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339" name="Rectangle 338"/>
          <p:cNvSpPr/>
          <p:nvPr/>
        </p:nvSpPr>
        <p:spPr bwMode="gray">
          <a:xfrm>
            <a:off x="2289593" y="4319934"/>
            <a:ext cx="34280" cy="267305"/>
          </a:xfrm>
          <a:prstGeom prst="rect">
            <a:avLst/>
          </a:prstGeom>
          <a:solidFill>
            <a:schemeClr val="tx1">
              <a:lumMod val="85000"/>
              <a:lumOff val="15000"/>
            </a:schemeClr>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endParaRPr lang="en-US" sz="12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340" name="Rectangle 339"/>
          <p:cNvSpPr/>
          <p:nvPr/>
        </p:nvSpPr>
        <p:spPr bwMode="gray">
          <a:xfrm>
            <a:off x="3631021" y="4319934"/>
            <a:ext cx="34280" cy="280884"/>
          </a:xfrm>
          <a:prstGeom prst="rect">
            <a:avLst/>
          </a:prstGeom>
          <a:solidFill>
            <a:schemeClr val="tx1">
              <a:lumMod val="85000"/>
              <a:lumOff val="15000"/>
            </a:schemeClr>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endParaRPr lang="en-US" sz="12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341" name="Rectangle 340"/>
          <p:cNvSpPr/>
          <p:nvPr/>
        </p:nvSpPr>
        <p:spPr bwMode="gray">
          <a:xfrm>
            <a:off x="4983322" y="4323495"/>
            <a:ext cx="34280" cy="280884"/>
          </a:xfrm>
          <a:prstGeom prst="rect">
            <a:avLst/>
          </a:prstGeom>
          <a:solidFill>
            <a:schemeClr val="tx1">
              <a:lumMod val="85000"/>
              <a:lumOff val="15000"/>
            </a:schemeClr>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endParaRPr lang="en-US" sz="12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342" name="Rectangle 341"/>
          <p:cNvSpPr/>
          <p:nvPr/>
        </p:nvSpPr>
        <p:spPr bwMode="gray">
          <a:xfrm>
            <a:off x="6375411" y="4402461"/>
            <a:ext cx="34280" cy="198357"/>
          </a:xfrm>
          <a:prstGeom prst="rect">
            <a:avLst/>
          </a:prstGeom>
          <a:solidFill>
            <a:schemeClr val="tx1">
              <a:lumMod val="85000"/>
              <a:lumOff val="15000"/>
            </a:schemeClr>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endParaRPr lang="en-US" sz="12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345" name="Rectangle 344"/>
          <p:cNvSpPr/>
          <p:nvPr/>
        </p:nvSpPr>
        <p:spPr bwMode="gray">
          <a:xfrm>
            <a:off x="7089743" y="4587238"/>
            <a:ext cx="34280" cy="264725"/>
          </a:xfrm>
          <a:prstGeom prst="rect">
            <a:avLst/>
          </a:prstGeom>
          <a:solidFill>
            <a:schemeClr val="tx1">
              <a:lumMod val="85000"/>
              <a:lumOff val="15000"/>
            </a:schemeClr>
          </a:solidFill>
          <a:ln w="6350" algn="ctr">
            <a:noFill/>
            <a:miter lim="800000"/>
            <a:headEnd/>
            <a:tailEnd/>
          </a:ln>
        </p:spPr>
        <p:txBody>
          <a:bodyPr lIns="67482" tIns="53986" rIns="67482" bIns="53986" anchor="ctr"/>
          <a:lstStyle/>
          <a:p>
            <a:pPr algn="ctr" defTabSz="685617">
              <a:spcBef>
                <a:spcPct val="50000"/>
              </a:spcBef>
              <a:buClr>
                <a:srgbClr val="F0AB00"/>
              </a:buClr>
              <a:buSzPct val="80000"/>
              <a:defRPr/>
            </a:pPr>
            <a:endParaRPr lang="en-US" sz="12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Tree>
    <p:extLst>
      <p:ext uri="{BB962C8B-B14F-4D97-AF65-F5344CB8AC3E}">
        <p14:creationId xmlns:p14="http://schemas.microsoft.com/office/powerpoint/2010/main" val="316087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 Placeholder 2"/>
          <p:cNvSpPr txBox="1">
            <a:spLocks/>
          </p:cNvSpPr>
          <p:nvPr/>
        </p:nvSpPr>
        <p:spPr>
          <a:xfrm>
            <a:off x="243063" y="1808072"/>
            <a:ext cx="3976871" cy="1118366"/>
          </a:xfrm>
          <a:prstGeom prst="rect">
            <a:avLst/>
          </a:prstGeom>
        </p:spPr>
        <p:txBody>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US" sz="1350" b="1" dirty="0"/>
              <a:t>Multistore partitioned column table:</a:t>
            </a:r>
          </a:p>
          <a:p>
            <a:pPr lvl="2">
              <a:spcBef>
                <a:spcPts val="450"/>
              </a:spcBef>
            </a:pPr>
            <a:r>
              <a:rPr lang="en-US" sz="1200" dirty="0"/>
              <a:t>Single HANA column partitioned table with some partitions in memory and some partitions in DT</a:t>
            </a:r>
          </a:p>
          <a:p>
            <a:pPr lvl="2">
              <a:spcBef>
                <a:spcPts val="450"/>
              </a:spcBef>
            </a:pPr>
            <a:r>
              <a:rPr lang="en-US" sz="1200" dirty="0"/>
              <a:t>Range, hash-range, and range-range, and time selection partitioning options</a:t>
            </a:r>
          </a:p>
          <a:p>
            <a:pPr lvl="2">
              <a:spcBef>
                <a:spcPts val="450"/>
              </a:spcBef>
            </a:pPr>
            <a:r>
              <a:rPr lang="en-US" sz="1200" dirty="0"/>
              <a:t>Runtime partition pruning (access to only hot data will not touch dynamic tiering store)</a:t>
            </a:r>
          </a:p>
        </p:txBody>
      </p:sp>
      <p:grpSp>
        <p:nvGrpSpPr>
          <p:cNvPr id="41" name="Group 40"/>
          <p:cNvGrpSpPr/>
          <p:nvPr/>
        </p:nvGrpSpPr>
        <p:grpSpPr>
          <a:xfrm>
            <a:off x="1405160" y="3474207"/>
            <a:ext cx="5629547" cy="1519230"/>
            <a:chOff x="325438" y="3542453"/>
            <a:chExt cx="5661362" cy="1293707"/>
          </a:xfrm>
        </p:grpSpPr>
        <p:sp>
          <p:nvSpPr>
            <p:cNvPr id="42" name="Rectangle 41"/>
            <p:cNvSpPr/>
            <p:nvPr/>
          </p:nvSpPr>
          <p:spPr bwMode="gray">
            <a:xfrm>
              <a:off x="325438" y="3542453"/>
              <a:ext cx="5661362" cy="1293707"/>
            </a:xfrm>
            <a:prstGeom prst="rect">
              <a:avLst/>
            </a:prstGeom>
            <a:solidFill>
              <a:schemeClr val="tx2">
                <a:lumMod val="40000"/>
                <a:lumOff val="60000"/>
              </a:schemeClr>
            </a:solidFill>
            <a:ln w="6350" algn="ctr">
              <a:solidFill>
                <a:schemeClr val="tx2"/>
              </a:solidFill>
              <a:miter lim="800000"/>
              <a:headEnd/>
              <a:tailEnd/>
            </a:ln>
          </p:spPr>
          <p:txBody>
            <a:bodyPr lIns="67480" tIns="53984" rIns="67480" bIns="53984" rtlCol="0" anchor="t"/>
            <a:lstStyle/>
            <a:p>
              <a:pPr algn="ctr" defTabSz="685571"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SAP HANA Database</a:t>
              </a:r>
            </a:p>
          </p:txBody>
        </p:sp>
        <p:sp>
          <p:nvSpPr>
            <p:cNvPr id="43" name="Rectangle 42"/>
            <p:cNvSpPr/>
            <p:nvPr/>
          </p:nvSpPr>
          <p:spPr bwMode="gray">
            <a:xfrm>
              <a:off x="447040" y="3887893"/>
              <a:ext cx="2492587" cy="894080"/>
            </a:xfrm>
            <a:prstGeom prst="rect">
              <a:avLst/>
            </a:prstGeom>
            <a:solidFill>
              <a:schemeClr val="accent5"/>
            </a:solidFill>
            <a:ln w="6350" algn="ctr">
              <a:solidFill>
                <a:schemeClr val="tx1">
                  <a:lumMod val="50000"/>
                  <a:lumOff val="50000"/>
                </a:schemeClr>
              </a:solidFill>
              <a:miter lim="800000"/>
              <a:headEnd/>
              <a:tailEnd/>
            </a:ln>
          </p:spPr>
          <p:txBody>
            <a:bodyPr lIns="67480" tIns="26992" rIns="67480" bIns="53984" rtlCol="0" anchor="t"/>
            <a:lstStyle/>
            <a:p>
              <a:pPr algn="ctr" defTabSz="685571" fontAlgn="base">
                <a:spcBef>
                  <a:spcPct val="50000"/>
                </a:spcBef>
                <a:spcAft>
                  <a:spcPct val="0"/>
                </a:spcAft>
                <a:buClr>
                  <a:srgbClr val="F0AB00"/>
                </a:buClr>
                <a:buSzPct val="80000"/>
              </a:pPr>
              <a:r>
                <a:rPr lang="en-US" sz="1050" kern="0" dirty="0">
                  <a:solidFill>
                    <a:schemeClr val="bg1"/>
                  </a:solidFill>
                  <a:ea typeface="Arial Unicode MS" pitchFamily="34" charset="-128"/>
                  <a:cs typeface="Arial Unicode MS" pitchFamily="34" charset="-128"/>
                </a:rPr>
                <a:t>In-memory-store</a:t>
              </a:r>
            </a:p>
          </p:txBody>
        </p:sp>
        <p:sp>
          <p:nvSpPr>
            <p:cNvPr id="44" name="Rectangle 43"/>
            <p:cNvSpPr/>
            <p:nvPr/>
          </p:nvSpPr>
          <p:spPr bwMode="gray">
            <a:xfrm>
              <a:off x="3376507" y="3887893"/>
              <a:ext cx="2492587" cy="894079"/>
            </a:xfrm>
            <a:prstGeom prst="rect">
              <a:avLst/>
            </a:prstGeom>
            <a:solidFill>
              <a:schemeClr val="accent1"/>
            </a:solidFill>
            <a:ln w="6350" algn="ctr">
              <a:solidFill>
                <a:schemeClr val="tx1">
                  <a:lumMod val="50000"/>
                  <a:lumOff val="50000"/>
                </a:schemeClr>
              </a:solidFill>
              <a:miter lim="800000"/>
              <a:headEnd/>
              <a:tailEnd/>
            </a:ln>
          </p:spPr>
          <p:txBody>
            <a:bodyPr lIns="67480" tIns="26992" rIns="67480" bIns="53984" rtlCol="0" anchor="t"/>
            <a:lstStyle/>
            <a:p>
              <a:pPr algn="ctr" defTabSz="685571" fontAlgn="base">
                <a:spcBef>
                  <a:spcPct val="50000"/>
                </a:spcBef>
                <a:spcAft>
                  <a:spcPct val="0"/>
                </a:spcAft>
                <a:buClr>
                  <a:srgbClr val="F0AB00"/>
                </a:buClr>
                <a:buSzPct val="80000"/>
              </a:pPr>
              <a:r>
                <a:rPr lang="en-US" sz="1050" kern="0" dirty="0">
                  <a:solidFill>
                    <a:schemeClr val="bg1"/>
                  </a:solidFill>
                  <a:ea typeface="Arial Unicode MS" pitchFamily="34" charset="-128"/>
                  <a:cs typeface="Arial Unicode MS" pitchFamily="34" charset="-128"/>
                </a:rPr>
                <a:t>Extended store</a:t>
              </a:r>
            </a:p>
          </p:txBody>
        </p:sp>
        <p:sp>
          <p:nvSpPr>
            <p:cNvPr id="45" name="Rectangle 44"/>
            <p:cNvSpPr/>
            <p:nvPr/>
          </p:nvSpPr>
          <p:spPr bwMode="gray">
            <a:xfrm>
              <a:off x="1449493" y="4189306"/>
              <a:ext cx="3257445" cy="491067"/>
            </a:xfrm>
            <a:prstGeom prst="rect">
              <a:avLst/>
            </a:prstGeom>
            <a:solidFill>
              <a:schemeClr val="bg1">
                <a:lumMod val="50000"/>
              </a:schemeClr>
            </a:solidFill>
            <a:ln w="6350" algn="ctr">
              <a:noFill/>
              <a:miter lim="800000"/>
              <a:headEnd/>
              <a:tailEnd/>
            </a:ln>
          </p:spPr>
          <p:txBody>
            <a:bodyPr lIns="67480" tIns="13496" rIns="67480" bIns="53984" rtlCol="0" anchor="t"/>
            <a:lstStyle/>
            <a:p>
              <a:pPr algn="ctr" defTabSz="685571"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Multistore table T_M</a:t>
              </a:r>
            </a:p>
          </p:txBody>
        </p:sp>
        <p:sp>
          <p:nvSpPr>
            <p:cNvPr id="46" name="Rectangle 45"/>
            <p:cNvSpPr/>
            <p:nvPr/>
          </p:nvSpPr>
          <p:spPr bwMode="gray">
            <a:xfrm>
              <a:off x="1525853" y="4395891"/>
              <a:ext cx="650240" cy="243840"/>
            </a:xfrm>
            <a:prstGeom prst="rect">
              <a:avLst/>
            </a:prstGeom>
            <a:solidFill>
              <a:schemeClr val="bg1"/>
            </a:solidFill>
            <a:ln w="6350" algn="ctr">
              <a:noFill/>
              <a:miter lim="800000"/>
              <a:headEnd/>
              <a:tailEnd/>
            </a:ln>
          </p:spPr>
          <p:txBody>
            <a:bodyPr lIns="13496" tIns="53984" rIns="13496" bIns="53984" rtlCol="0" anchor="ctr"/>
            <a:lstStyle/>
            <a:p>
              <a:pPr algn="ctr" defTabSz="685571" fontAlgn="base">
                <a:spcBef>
                  <a:spcPct val="50000"/>
                </a:spcBef>
                <a:spcAft>
                  <a:spcPct val="0"/>
                </a:spcAft>
                <a:buClr>
                  <a:srgbClr val="F0AB00"/>
                </a:buClr>
                <a:buSzPct val="80000"/>
              </a:pPr>
              <a:r>
                <a:rPr lang="en-US" sz="787" kern="0" dirty="0">
                  <a:ea typeface="Arial Unicode MS" pitchFamily="34" charset="-128"/>
                  <a:cs typeface="Arial Unicode MS" pitchFamily="34" charset="-128"/>
                </a:rPr>
                <a:t>Partition 1</a:t>
              </a:r>
            </a:p>
          </p:txBody>
        </p:sp>
        <p:sp>
          <p:nvSpPr>
            <p:cNvPr id="47" name="Rectangle 46"/>
            <p:cNvSpPr/>
            <p:nvPr/>
          </p:nvSpPr>
          <p:spPr bwMode="gray">
            <a:xfrm>
              <a:off x="2232740" y="4395891"/>
              <a:ext cx="650240" cy="243840"/>
            </a:xfrm>
            <a:prstGeom prst="rect">
              <a:avLst/>
            </a:prstGeom>
            <a:solidFill>
              <a:schemeClr val="bg1"/>
            </a:solidFill>
            <a:ln w="6350" algn="ctr">
              <a:noFill/>
              <a:miter lim="800000"/>
              <a:headEnd/>
              <a:tailEnd/>
            </a:ln>
          </p:spPr>
          <p:txBody>
            <a:bodyPr lIns="13496" tIns="53984" rIns="13496" bIns="53984" rtlCol="0" anchor="ctr"/>
            <a:lstStyle/>
            <a:p>
              <a:pPr algn="ctr" defTabSz="685571" fontAlgn="base">
                <a:spcBef>
                  <a:spcPct val="50000"/>
                </a:spcBef>
                <a:spcAft>
                  <a:spcPct val="0"/>
                </a:spcAft>
                <a:buClr>
                  <a:srgbClr val="F0AB00"/>
                </a:buClr>
                <a:buSzPct val="80000"/>
              </a:pPr>
              <a:r>
                <a:rPr lang="en-US" sz="787" kern="0" dirty="0">
                  <a:ea typeface="Arial Unicode MS" pitchFamily="34" charset="-128"/>
                  <a:cs typeface="Arial Unicode MS" pitchFamily="34" charset="-128"/>
                </a:rPr>
                <a:t>Partition 2</a:t>
              </a:r>
            </a:p>
          </p:txBody>
        </p:sp>
        <p:sp>
          <p:nvSpPr>
            <p:cNvPr id="48" name="Rectangle 47"/>
            <p:cNvSpPr/>
            <p:nvPr/>
          </p:nvSpPr>
          <p:spPr bwMode="gray">
            <a:xfrm>
              <a:off x="3447627" y="4395891"/>
              <a:ext cx="1178560" cy="243840"/>
            </a:xfrm>
            <a:prstGeom prst="rect">
              <a:avLst/>
            </a:prstGeom>
            <a:solidFill>
              <a:schemeClr val="bg1"/>
            </a:solidFill>
            <a:ln w="6350" algn="ctr">
              <a:noFill/>
              <a:miter lim="800000"/>
              <a:headEnd/>
              <a:tailEnd/>
            </a:ln>
          </p:spPr>
          <p:txBody>
            <a:bodyPr lIns="13496" tIns="53984" rIns="13496" bIns="53984" rtlCol="0" anchor="ctr"/>
            <a:lstStyle/>
            <a:p>
              <a:pPr algn="ctr" defTabSz="685571" fontAlgn="base">
                <a:spcBef>
                  <a:spcPct val="50000"/>
                </a:spcBef>
                <a:spcAft>
                  <a:spcPct val="0"/>
                </a:spcAft>
                <a:buClr>
                  <a:srgbClr val="F0AB00"/>
                </a:buClr>
                <a:buSzPct val="80000"/>
              </a:pPr>
              <a:r>
                <a:rPr lang="en-US" sz="787" kern="0" dirty="0">
                  <a:ea typeface="Arial Unicode MS" pitchFamily="34" charset="-128"/>
                  <a:cs typeface="Arial Unicode MS" pitchFamily="34" charset="-128"/>
                </a:rPr>
                <a:t>Partition 3</a:t>
              </a:r>
            </a:p>
          </p:txBody>
        </p:sp>
        <p:sp>
          <p:nvSpPr>
            <p:cNvPr id="49" name="Rectangle 48"/>
            <p:cNvSpPr/>
            <p:nvPr/>
          </p:nvSpPr>
          <p:spPr bwMode="gray">
            <a:xfrm>
              <a:off x="547370" y="4185918"/>
              <a:ext cx="821371" cy="491067"/>
            </a:xfrm>
            <a:prstGeom prst="rect">
              <a:avLst/>
            </a:prstGeom>
            <a:solidFill>
              <a:schemeClr val="bg1">
                <a:lumMod val="50000"/>
              </a:schemeClr>
            </a:solidFill>
            <a:ln w="6350" algn="ctr">
              <a:noFill/>
              <a:miter lim="800000"/>
              <a:headEnd/>
              <a:tailEnd/>
            </a:ln>
          </p:spPr>
          <p:txBody>
            <a:bodyPr lIns="26992" tIns="13496" rIns="26992" bIns="53984" rtlCol="0" anchor="t"/>
            <a:lstStyle/>
            <a:p>
              <a:pPr algn="ctr" defTabSz="685571"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Column table T_C</a:t>
              </a:r>
            </a:p>
          </p:txBody>
        </p:sp>
        <p:sp>
          <p:nvSpPr>
            <p:cNvPr id="50" name="Rectangle 49"/>
            <p:cNvSpPr/>
            <p:nvPr/>
          </p:nvSpPr>
          <p:spPr bwMode="gray">
            <a:xfrm>
              <a:off x="4847403" y="4182529"/>
              <a:ext cx="924247" cy="491067"/>
            </a:xfrm>
            <a:prstGeom prst="rect">
              <a:avLst/>
            </a:prstGeom>
            <a:solidFill>
              <a:schemeClr val="bg1">
                <a:lumMod val="50000"/>
              </a:schemeClr>
            </a:solidFill>
            <a:ln w="6350" algn="ctr">
              <a:noFill/>
              <a:miter lim="800000"/>
              <a:headEnd/>
              <a:tailEnd/>
            </a:ln>
          </p:spPr>
          <p:txBody>
            <a:bodyPr lIns="67480" tIns="13496" rIns="67480" bIns="53984" rtlCol="0" anchor="t"/>
            <a:lstStyle/>
            <a:p>
              <a:pPr algn="ctr" defTabSz="685571"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Extended table T_E</a:t>
              </a:r>
            </a:p>
          </p:txBody>
        </p:sp>
      </p:grpSp>
      <p:sp>
        <p:nvSpPr>
          <p:cNvPr id="16" name="Title 1"/>
          <p:cNvSpPr>
            <a:spLocks noGrp="1"/>
          </p:cNvSpPr>
          <p:nvPr>
            <p:ph type="title"/>
          </p:nvPr>
        </p:nvSpPr>
        <p:spPr>
          <a:xfrm>
            <a:off x="291197" y="533680"/>
            <a:ext cx="8656395" cy="707886"/>
          </a:xfrm>
        </p:spPr>
        <p:txBody>
          <a:bodyPr/>
          <a:lstStyle/>
          <a:p>
            <a:r>
              <a:rPr lang="en-US" sz="2800" dirty="0">
                <a:latin typeface="微软雅黑" panose="020B0503020204020204" pitchFamily="34" charset="-122"/>
                <a:ea typeface="微软雅黑" panose="020B0503020204020204" pitchFamily="34" charset="-122"/>
              </a:rPr>
              <a:t>SAP HANA multistore tabl</a:t>
            </a:r>
            <a:r>
              <a:rPr lang="en-US" dirty="0"/>
              <a:t>es</a:t>
            </a:r>
            <a:br>
              <a:rPr lang="en-US" dirty="0"/>
            </a:br>
            <a:r>
              <a:rPr lang="en-US" sz="1800" b="0" dirty="0"/>
              <a:t>Data partitioned between HANA memory and warm store</a:t>
            </a:r>
          </a:p>
        </p:txBody>
      </p:sp>
      <p:sp>
        <p:nvSpPr>
          <p:cNvPr id="15" name="Rectangle 1"/>
          <p:cNvSpPr>
            <a:spLocks noChangeArrowheads="1"/>
          </p:cNvSpPr>
          <p:nvPr/>
        </p:nvSpPr>
        <p:spPr bwMode="auto">
          <a:xfrm>
            <a:off x="308892" y="5115098"/>
            <a:ext cx="8656645" cy="553980"/>
          </a:xfrm>
          <a:prstGeom prst="rect">
            <a:avLst/>
          </a:prstGeom>
          <a:solidFill>
            <a:srgbClr val="DCDCD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anchor="ctr" anchorCtr="0" compatLnSpc="1">
            <a:prstTxWarp prst="textNoShape">
              <a:avLst/>
            </a:prstTxWarp>
            <a:spAutoFit/>
          </a:bodyPr>
          <a:lstStyle/>
          <a:p>
            <a:pPr defTabSz="685617" eaLnBrk="0" fontAlgn="base" hangingPunct="0">
              <a:spcBef>
                <a:spcPct val="0"/>
              </a:spcBef>
              <a:spcAft>
                <a:spcPct val="0"/>
              </a:spcAft>
            </a:pPr>
            <a:r>
              <a:rPr lang="en-US" altLang="en-US" sz="1050" dirty="0">
                <a:solidFill>
                  <a:srgbClr val="333333"/>
                </a:solidFill>
                <a:latin typeface="Courier New" panose="02070309020205020404" pitchFamily="49" charset="0"/>
                <a:cs typeface="Courier New" panose="02070309020205020404" pitchFamily="49" charset="0"/>
              </a:rPr>
              <a:t>CREATE COLUMN TABLE t1 (a INT, </a:t>
            </a:r>
            <a:r>
              <a:rPr lang="en-US" altLang="en-US" sz="1050" b="1" dirty="0">
                <a:solidFill>
                  <a:srgbClr val="FF0000"/>
                </a:solidFill>
                <a:latin typeface="Courier New" panose="02070309020205020404" pitchFamily="49" charset="0"/>
                <a:cs typeface="Courier New" panose="02070309020205020404" pitchFamily="49" charset="0"/>
              </a:rPr>
              <a:t>b</a:t>
            </a:r>
            <a:r>
              <a:rPr lang="en-US" altLang="en-US" sz="1050" dirty="0">
                <a:solidFill>
                  <a:srgbClr val="333333"/>
                </a:solidFill>
                <a:latin typeface="Courier New" panose="02070309020205020404" pitchFamily="49" charset="0"/>
                <a:cs typeface="Courier New" panose="02070309020205020404" pitchFamily="49" charset="0"/>
              </a:rPr>
              <a:t> INT) PARTITION BY </a:t>
            </a:r>
            <a:r>
              <a:rPr lang="en-US" altLang="en-US" sz="1050" b="1" dirty="0">
                <a:solidFill>
                  <a:srgbClr val="FF0000"/>
                </a:solidFill>
                <a:latin typeface="Courier New" panose="02070309020205020404" pitchFamily="49" charset="0"/>
                <a:cs typeface="Courier New" panose="02070309020205020404" pitchFamily="49" charset="0"/>
              </a:rPr>
              <a:t>RANGE(b)</a:t>
            </a:r>
            <a:r>
              <a:rPr lang="en-US" altLang="en-US" sz="1050" dirty="0">
                <a:solidFill>
                  <a:srgbClr val="333333"/>
                </a:solidFill>
                <a:latin typeface="Courier New" panose="02070309020205020404" pitchFamily="49" charset="0"/>
                <a:cs typeface="Courier New" panose="02070309020205020404" pitchFamily="49" charset="0"/>
              </a:rPr>
              <a:t> </a:t>
            </a:r>
          </a:p>
          <a:p>
            <a:pPr defTabSz="685617" eaLnBrk="0" fontAlgn="base" hangingPunct="0">
              <a:spcBef>
                <a:spcPct val="0"/>
              </a:spcBef>
              <a:spcAft>
                <a:spcPct val="0"/>
              </a:spcAft>
            </a:pPr>
            <a:r>
              <a:rPr lang="en-US" altLang="en-US" sz="1050" dirty="0">
                <a:solidFill>
                  <a:srgbClr val="333333"/>
                </a:solidFill>
                <a:latin typeface="Courier New" panose="02070309020205020404" pitchFamily="49" charset="0"/>
                <a:cs typeface="Courier New" panose="02070309020205020404" pitchFamily="49" charset="0"/>
              </a:rPr>
              <a:t>(USING </a:t>
            </a:r>
            <a:r>
              <a:rPr lang="en-US" altLang="en-US" sz="1050" b="1" dirty="0">
                <a:solidFill>
                  <a:schemeClr val="tx2"/>
                </a:solidFill>
                <a:latin typeface="Courier New" panose="02070309020205020404" pitchFamily="49" charset="0"/>
                <a:cs typeface="Courier New" panose="02070309020205020404" pitchFamily="49" charset="0"/>
              </a:rPr>
              <a:t>DEFAULT STORAGE </a:t>
            </a:r>
            <a:r>
              <a:rPr lang="en-US" altLang="en-US" sz="1050" dirty="0">
                <a:solidFill>
                  <a:srgbClr val="333333"/>
                </a:solidFill>
                <a:latin typeface="Courier New" panose="02070309020205020404" pitchFamily="49" charset="0"/>
                <a:cs typeface="Courier New" panose="02070309020205020404" pitchFamily="49" charset="0"/>
              </a:rPr>
              <a:t>(PARTITION 10 &lt;= VALUES &lt; 20, PARTITION VALUE = 25, </a:t>
            </a:r>
            <a:r>
              <a:rPr lang="en-US" altLang="en-US" sz="1050" b="1" dirty="0">
                <a:solidFill>
                  <a:schemeClr val="accent6"/>
                </a:solidFill>
                <a:latin typeface="Courier New" panose="02070309020205020404" pitchFamily="49" charset="0"/>
                <a:cs typeface="Courier New" panose="02070309020205020404" pitchFamily="49" charset="0"/>
              </a:rPr>
              <a:t>PARTITION OTHERS</a:t>
            </a:r>
            <a:r>
              <a:rPr lang="en-US" altLang="en-US" sz="1050" dirty="0">
                <a:solidFill>
                  <a:srgbClr val="333333"/>
                </a:solidFill>
                <a:latin typeface="Courier New" panose="02070309020205020404" pitchFamily="49" charset="0"/>
                <a:cs typeface="Courier New" panose="02070309020205020404" pitchFamily="49" charset="0"/>
              </a:rPr>
              <a:t>) </a:t>
            </a:r>
          </a:p>
          <a:p>
            <a:pPr defTabSz="685617" eaLnBrk="0" fontAlgn="base" hangingPunct="0">
              <a:spcBef>
                <a:spcPct val="0"/>
              </a:spcBef>
              <a:spcAft>
                <a:spcPct val="0"/>
              </a:spcAft>
            </a:pPr>
            <a:r>
              <a:rPr lang="en-US" altLang="en-US" sz="1050" dirty="0">
                <a:solidFill>
                  <a:srgbClr val="333333"/>
                </a:solidFill>
                <a:latin typeface="Courier New" panose="02070309020205020404" pitchFamily="49" charset="0"/>
                <a:cs typeface="Courier New" panose="02070309020205020404" pitchFamily="49" charset="0"/>
              </a:rPr>
              <a:t> USING </a:t>
            </a:r>
            <a:r>
              <a:rPr lang="en-US" altLang="en-US" sz="1050" b="1" dirty="0">
                <a:solidFill>
                  <a:schemeClr val="accent1">
                    <a:lumMod val="50000"/>
                  </a:schemeClr>
                </a:solidFill>
                <a:latin typeface="Courier New" panose="02070309020205020404" pitchFamily="49" charset="0"/>
                <a:cs typeface="Courier New" panose="02070309020205020404" pitchFamily="49" charset="0"/>
              </a:rPr>
              <a:t>EXTENDED STORAGE </a:t>
            </a:r>
            <a:r>
              <a:rPr lang="en-US" altLang="en-US" sz="1050" dirty="0">
                <a:solidFill>
                  <a:srgbClr val="333333"/>
                </a:solidFill>
                <a:latin typeface="Courier New" panose="02070309020205020404" pitchFamily="49" charset="0"/>
                <a:cs typeface="Courier New" panose="02070309020205020404" pitchFamily="49" charset="0"/>
              </a:rPr>
              <a:t>(PARTITION 30 &lt;= VALUES &lt; 40, PARTITION 40 &lt;= VALUES &lt; 50)); </a:t>
            </a:r>
          </a:p>
        </p:txBody>
      </p:sp>
      <p:sp>
        <p:nvSpPr>
          <p:cNvPr id="17" name="Text Placeholder 2"/>
          <p:cNvSpPr txBox="1">
            <a:spLocks/>
          </p:cNvSpPr>
          <p:nvPr/>
        </p:nvSpPr>
        <p:spPr>
          <a:xfrm>
            <a:off x="4637214" y="1798338"/>
            <a:ext cx="3740429" cy="1542790"/>
          </a:xfrm>
          <a:prstGeom prst="rect">
            <a:avLst/>
          </a:prstGeom>
        </p:spPr>
        <p:txBody>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a:spcBef>
                <a:spcPts val="450"/>
              </a:spcBef>
              <a:buNone/>
            </a:pPr>
            <a:r>
              <a:rPr lang="en-US" sz="1350" b="1" dirty="0"/>
              <a:t>Benefits: </a:t>
            </a:r>
          </a:p>
          <a:p>
            <a:pPr lvl="2">
              <a:spcBef>
                <a:spcPts val="450"/>
              </a:spcBef>
            </a:pPr>
            <a:r>
              <a:rPr lang="en-US" sz="1200" dirty="0"/>
              <a:t>Simplified data modeling compared to extended tables</a:t>
            </a:r>
          </a:p>
          <a:p>
            <a:pPr lvl="2">
              <a:spcBef>
                <a:spcPts val="450"/>
              </a:spcBef>
            </a:pPr>
            <a:r>
              <a:rPr lang="en-US" sz="1200" dirty="0"/>
              <a:t>Built-in runtime partition pruning for query optimization</a:t>
            </a:r>
          </a:p>
          <a:p>
            <a:pPr lvl="2">
              <a:spcBef>
                <a:spcPts val="450"/>
              </a:spcBef>
            </a:pPr>
            <a:r>
              <a:rPr lang="en-US" sz="1200" dirty="0"/>
              <a:t>Easily move partitions of data between HANA memory and dynamic tiering</a:t>
            </a:r>
          </a:p>
        </p:txBody>
      </p:sp>
    </p:spTree>
    <p:extLst>
      <p:ext uri="{BB962C8B-B14F-4D97-AF65-F5344CB8AC3E}">
        <p14:creationId xmlns:p14="http://schemas.microsoft.com/office/powerpoint/2010/main" val="36067776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gray">
          <a:xfrm>
            <a:off x="576670" y="2691507"/>
            <a:ext cx="7832448" cy="2347082"/>
          </a:xfrm>
          <a:prstGeom prst="roundRect">
            <a:avLst/>
          </a:prstGeom>
          <a:solidFill>
            <a:schemeClr val="bg1">
              <a:lumMod val="75000"/>
            </a:schemeClr>
          </a:solidFill>
          <a:ln w="19050" algn="ctr">
            <a:noFill/>
            <a:miter lim="800000"/>
            <a:headEnd/>
            <a:tailEnd/>
          </a:ln>
        </p:spPr>
        <p:txBody>
          <a:bodyPr lIns="80348" tIns="64279" rIns="80348" bIns="64279"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7" name="Rounded Rectangle 16"/>
          <p:cNvSpPr/>
          <p:nvPr/>
        </p:nvSpPr>
        <p:spPr bwMode="gray">
          <a:xfrm>
            <a:off x="822718" y="2795280"/>
            <a:ext cx="2460832" cy="1887035"/>
          </a:xfrm>
          <a:prstGeom prst="roundRect">
            <a:avLst/>
          </a:prstGeom>
          <a:solidFill>
            <a:schemeClr val="bg1">
              <a:lumMod val="95000"/>
            </a:schemeClr>
          </a:solidFill>
          <a:ln w="6350" algn="ctr">
            <a:noFill/>
            <a:miter lim="800000"/>
            <a:headEnd/>
            <a:tailEnd/>
          </a:ln>
        </p:spPr>
        <p:txBody>
          <a:bodyPr lIns="80348" tIns="0" rIns="80348" bIns="64279" rtlCol="0" anchor="t"/>
          <a:lstStyle/>
          <a:p>
            <a:pPr algn="ctr" fontAlgn="base">
              <a:spcBef>
                <a:spcPct val="50000"/>
              </a:spcBef>
              <a:spcAft>
                <a:spcPct val="0"/>
              </a:spcAft>
              <a:buClr>
                <a:srgbClr val="F0AB00"/>
              </a:buClr>
              <a:buSzPct val="80000"/>
            </a:pPr>
            <a:r>
              <a:rPr lang="en-US" sz="1500" kern="0" dirty="0">
                <a:ea typeface="Arial Unicode MS" pitchFamily="34" charset="-128"/>
                <a:cs typeface="Arial Unicode MS" pitchFamily="34" charset="-128"/>
              </a:rPr>
              <a:t>Database Catalog</a:t>
            </a:r>
          </a:p>
        </p:txBody>
      </p:sp>
      <p:sp>
        <p:nvSpPr>
          <p:cNvPr id="2" name="Title 1"/>
          <p:cNvSpPr>
            <a:spLocks noGrp="1"/>
          </p:cNvSpPr>
          <p:nvPr>
            <p:ph type="title"/>
          </p:nvPr>
        </p:nvSpPr>
        <p:spPr>
          <a:xfrm>
            <a:off x="311452" y="569467"/>
            <a:ext cx="6316355" cy="707758"/>
          </a:xfrm>
        </p:spPr>
        <p:txBody>
          <a:bodyPr/>
          <a:lstStyle/>
          <a:p>
            <a:r>
              <a:rPr lang="en-US" sz="2800" dirty="0">
                <a:latin typeface="微软雅黑" panose="020B0503020204020204" pitchFamily="34" charset="-122"/>
                <a:ea typeface="微软雅黑" panose="020B0503020204020204" pitchFamily="34" charset="-122"/>
              </a:rPr>
              <a:t>SAP HANA extended tables</a:t>
            </a:r>
            <a:br>
              <a:rPr lang="en-US" dirty="0">
                <a:solidFill>
                  <a:srgbClr val="666666"/>
                </a:solidFill>
              </a:rPr>
            </a:br>
            <a:r>
              <a:rPr lang="de-DE" sz="1799" b="0" dirty="0"/>
              <a:t>Data resides completely in warm store</a:t>
            </a:r>
            <a:endParaRPr lang="en-US" dirty="0"/>
          </a:p>
        </p:txBody>
      </p:sp>
      <p:sp>
        <p:nvSpPr>
          <p:cNvPr id="18" name="Rounded Rectangle 17"/>
          <p:cNvSpPr/>
          <p:nvPr/>
        </p:nvSpPr>
        <p:spPr bwMode="gray">
          <a:xfrm>
            <a:off x="3751208" y="4037759"/>
            <a:ext cx="2672794" cy="486040"/>
          </a:xfrm>
          <a:prstGeom prst="roundRect">
            <a:avLst/>
          </a:prstGeom>
          <a:solidFill>
            <a:schemeClr val="accent1"/>
          </a:solidFill>
          <a:ln w="6350" algn="ctr">
            <a:noFill/>
            <a:miter lim="800000"/>
            <a:headEnd/>
            <a:tailEnd/>
          </a:ln>
        </p:spPr>
        <p:txBody>
          <a:bodyPr lIns="80348" tIns="64279" rIns="80348" bIns="64279"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 name="TextBox 18"/>
          <p:cNvSpPr txBox="1"/>
          <p:nvPr/>
        </p:nvSpPr>
        <p:spPr>
          <a:xfrm>
            <a:off x="3362701" y="4686917"/>
            <a:ext cx="2350604"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200" kern="0" dirty="0">
                <a:ea typeface="Arial Unicode MS" pitchFamily="34" charset="-128"/>
                <a:cs typeface="Arial Unicode MS" pitchFamily="34" charset="-128"/>
              </a:rPr>
              <a:t>HANA Database</a:t>
            </a:r>
          </a:p>
        </p:txBody>
      </p:sp>
      <p:sp>
        <p:nvSpPr>
          <p:cNvPr id="20" name="TextBox 19"/>
          <p:cNvSpPr txBox="1"/>
          <p:nvPr/>
        </p:nvSpPr>
        <p:spPr>
          <a:xfrm>
            <a:off x="5424309" y="4076917"/>
            <a:ext cx="924641" cy="40011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300" kern="0" dirty="0">
                <a:ea typeface="Arial Unicode MS" pitchFamily="34" charset="-128"/>
                <a:cs typeface="Arial Unicode MS" pitchFamily="34" charset="-128"/>
              </a:rPr>
              <a:t>Warm Store</a:t>
            </a:r>
            <a:br>
              <a:rPr lang="en-US" sz="1300" kern="0" dirty="0">
                <a:ea typeface="Arial Unicode MS" pitchFamily="34" charset="-128"/>
                <a:cs typeface="Arial Unicode MS" pitchFamily="34" charset="-128"/>
              </a:rPr>
            </a:br>
            <a:r>
              <a:rPr lang="en-US" sz="1300" kern="0" dirty="0">
                <a:ea typeface="Arial Unicode MS" pitchFamily="34" charset="-128"/>
                <a:cs typeface="Arial Unicode MS" pitchFamily="34" charset="-128"/>
              </a:rPr>
              <a:t>(disk)</a:t>
            </a:r>
          </a:p>
        </p:txBody>
      </p:sp>
      <p:sp>
        <p:nvSpPr>
          <p:cNvPr id="58" name="Flowchart: Internal Storage 57"/>
          <p:cNvSpPr/>
          <p:nvPr/>
        </p:nvSpPr>
        <p:spPr>
          <a:xfrm>
            <a:off x="4336912" y="4122801"/>
            <a:ext cx="990170" cy="323717"/>
          </a:xfrm>
          <a:prstGeom prst="flowChartInternalStorag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81635" tIns="40817" rIns="81635" bIns="40817" rtlCol="0" anchor="ctr"/>
          <a:lstStyle/>
          <a:p>
            <a:pPr algn="ctr"/>
            <a:r>
              <a:rPr lang="en-US" sz="1500" b="1" dirty="0">
                <a:solidFill>
                  <a:schemeClr val="tx1"/>
                </a:solidFill>
              </a:rPr>
              <a:t>Data</a:t>
            </a:r>
          </a:p>
        </p:txBody>
      </p:sp>
      <p:cxnSp>
        <p:nvCxnSpPr>
          <p:cNvPr id="32" name="Straight Arrow Connector 31"/>
          <p:cNvCxnSpPr/>
          <p:nvPr/>
        </p:nvCxnSpPr>
        <p:spPr>
          <a:xfrm>
            <a:off x="2678347" y="4281485"/>
            <a:ext cx="1546091" cy="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73019" y="1864790"/>
            <a:ext cx="2373928" cy="692497"/>
          </a:xfrm>
          <a:prstGeom prst="rect">
            <a:avLst/>
          </a:prstGeom>
          <a:solidFill>
            <a:schemeClr val="tx2"/>
          </a:solidFill>
        </p:spPr>
        <p:txBody>
          <a:bodyPr wrap="square" lIns="0" tIns="0" rIns="0" bIns="0" rtlCol="0">
            <a:spAutoFit/>
          </a:bodyPr>
          <a:lstStyle/>
          <a:p>
            <a:pPr lvl="0" algn="ctr"/>
            <a:r>
              <a:rPr lang="en-US" sz="1500" dirty="0">
                <a:solidFill>
                  <a:schemeClr val="bg1"/>
                </a:solidFill>
              </a:rPr>
              <a:t>HANA extended table </a:t>
            </a:r>
            <a:r>
              <a:rPr lang="en-US" sz="1500" b="1" u="sng" dirty="0">
                <a:solidFill>
                  <a:schemeClr val="bg1"/>
                </a:solidFill>
              </a:rPr>
              <a:t>schema</a:t>
            </a:r>
            <a:r>
              <a:rPr lang="en-US" sz="1500" dirty="0">
                <a:solidFill>
                  <a:schemeClr val="bg1"/>
                </a:solidFill>
              </a:rPr>
              <a:t> is part of HANA database catalog</a:t>
            </a:r>
          </a:p>
        </p:txBody>
      </p:sp>
      <p:sp>
        <p:nvSpPr>
          <p:cNvPr id="38" name="TextBox 37"/>
          <p:cNvSpPr txBox="1"/>
          <p:nvPr/>
        </p:nvSpPr>
        <p:spPr>
          <a:xfrm>
            <a:off x="3286324" y="1877383"/>
            <a:ext cx="2112895" cy="692497"/>
          </a:xfrm>
          <a:prstGeom prst="rect">
            <a:avLst/>
          </a:prstGeom>
          <a:solidFill>
            <a:schemeClr val="tx2"/>
          </a:solidFill>
        </p:spPr>
        <p:txBody>
          <a:bodyPr wrap="square" lIns="0" tIns="0" rIns="0" bIns="0" rtlCol="0">
            <a:spAutoFit/>
          </a:bodyPr>
          <a:lstStyle/>
          <a:p>
            <a:pPr lvl="0" algn="ctr"/>
            <a:r>
              <a:rPr lang="en-US" sz="1500" dirty="0">
                <a:solidFill>
                  <a:schemeClr val="bg1"/>
                </a:solidFill>
              </a:rPr>
              <a:t>HANA extended table </a:t>
            </a:r>
            <a:r>
              <a:rPr lang="en-US" sz="1500" b="1" u="sng" dirty="0">
                <a:solidFill>
                  <a:schemeClr val="bg1"/>
                </a:solidFill>
              </a:rPr>
              <a:t>data</a:t>
            </a:r>
            <a:r>
              <a:rPr lang="en-US" sz="1500" dirty="0">
                <a:solidFill>
                  <a:schemeClr val="bg1"/>
                </a:solidFill>
              </a:rPr>
              <a:t> resides in warm store</a:t>
            </a:r>
          </a:p>
        </p:txBody>
      </p:sp>
      <p:sp>
        <p:nvSpPr>
          <p:cNvPr id="39" name="TextBox 38"/>
          <p:cNvSpPr txBox="1"/>
          <p:nvPr/>
        </p:nvSpPr>
        <p:spPr>
          <a:xfrm>
            <a:off x="5783511" y="1877898"/>
            <a:ext cx="2849561" cy="692497"/>
          </a:xfrm>
          <a:prstGeom prst="rect">
            <a:avLst/>
          </a:prstGeom>
          <a:solidFill>
            <a:schemeClr val="tx2"/>
          </a:solidFill>
        </p:spPr>
        <p:txBody>
          <a:bodyPr wrap="square" lIns="0" tIns="0" rIns="0" bIns="0" rtlCol="0">
            <a:spAutoFit/>
          </a:bodyPr>
          <a:lstStyle/>
          <a:p>
            <a:pPr lvl="0" algn="ctr"/>
            <a:r>
              <a:rPr lang="en-US" sz="1500" dirty="0">
                <a:solidFill>
                  <a:schemeClr val="bg1"/>
                </a:solidFill>
              </a:rPr>
              <a:t>HANA extended table is a </a:t>
            </a:r>
            <a:r>
              <a:rPr lang="en-US" sz="1500" b="1" u="sng" dirty="0">
                <a:solidFill>
                  <a:schemeClr val="bg1"/>
                </a:solidFill>
              </a:rPr>
              <a:t>first class database object </a:t>
            </a:r>
            <a:r>
              <a:rPr lang="en-US" sz="1500" dirty="0">
                <a:solidFill>
                  <a:schemeClr val="bg1"/>
                </a:solidFill>
              </a:rPr>
              <a:t>with full ACID compliance</a:t>
            </a:r>
          </a:p>
        </p:txBody>
      </p:sp>
      <p:graphicFrame>
        <p:nvGraphicFramePr>
          <p:cNvPr id="21" name="Table 20"/>
          <p:cNvGraphicFramePr>
            <a:graphicFrameLocks noGrp="1"/>
          </p:cNvGraphicFramePr>
          <p:nvPr>
            <p:extLst/>
          </p:nvPr>
        </p:nvGraphicFramePr>
        <p:xfrm>
          <a:off x="1175385" y="3223008"/>
          <a:ext cx="1476081" cy="548622"/>
        </p:xfrm>
        <a:graphic>
          <a:graphicData uri="http://schemas.openxmlformats.org/drawingml/2006/table">
            <a:tbl>
              <a:tblPr firstRow="1" bandRow="1">
                <a:tableStyleId>{284E427A-3D55-4303-BF80-6455036E1DE7}</a:tableStyleId>
              </a:tblPr>
              <a:tblGrid>
                <a:gridCol w="492027">
                  <a:extLst>
                    <a:ext uri="{9D8B030D-6E8A-4147-A177-3AD203B41FA5}">
                      <a16:colId xmlns:a16="http://schemas.microsoft.com/office/drawing/2014/main" val="20000"/>
                    </a:ext>
                  </a:extLst>
                </a:gridCol>
                <a:gridCol w="492027">
                  <a:extLst>
                    <a:ext uri="{9D8B030D-6E8A-4147-A177-3AD203B41FA5}">
                      <a16:colId xmlns:a16="http://schemas.microsoft.com/office/drawing/2014/main" val="20001"/>
                    </a:ext>
                  </a:extLst>
                </a:gridCol>
                <a:gridCol w="492027">
                  <a:extLst>
                    <a:ext uri="{9D8B030D-6E8A-4147-A177-3AD203B41FA5}">
                      <a16:colId xmlns:a16="http://schemas.microsoft.com/office/drawing/2014/main" val="20002"/>
                    </a:ext>
                  </a:extLst>
                </a:gridCol>
              </a:tblGrid>
              <a:tr h="182874">
                <a:tc gridSpan="3">
                  <a:txBody>
                    <a:bodyPr/>
                    <a:lstStyle/>
                    <a:p>
                      <a:endParaRPr lang="en-US" sz="700" dirty="0"/>
                    </a:p>
                  </a:txBody>
                  <a:tcPr marL="91437" marR="91437" marT="34289" marB="34289"/>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182874">
                <a:tc>
                  <a:txBody>
                    <a:bodyPr/>
                    <a:lstStyle/>
                    <a:p>
                      <a:endParaRPr lang="en-US" sz="700" dirty="0"/>
                    </a:p>
                  </a:txBody>
                  <a:tcPr marL="91437" marR="91437" marT="34289" marB="34289"/>
                </a:tc>
                <a:tc>
                  <a:txBody>
                    <a:bodyPr/>
                    <a:lstStyle/>
                    <a:p>
                      <a:endParaRPr lang="en-US" sz="700" dirty="0"/>
                    </a:p>
                  </a:txBody>
                  <a:tcPr marL="91437" marR="91437" marT="34289" marB="34289"/>
                </a:tc>
                <a:tc>
                  <a:txBody>
                    <a:bodyPr/>
                    <a:lstStyle/>
                    <a:p>
                      <a:endParaRPr lang="en-US" sz="700" dirty="0"/>
                    </a:p>
                  </a:txBody>
                  <a:tcPr marL="91437" marR="91437" marT="34289" marB="34289"/>
                </a:tc>
                <a:extLst>
                  <a:ext uri="{0D108BD9-81ED-4DB2-BD59-A6C34878D82A}">
                    <a16:rowId xmlns:a16="http://schemas.microsoft.com/office/drawing/2014/main" val="10001"/>
                  </a:ext>
                </a:extLst>
              </a:tr>
              <a:tr h="182874">
                <a:tc>
                  <a:txBody>
                    <a:bodyPr/>
                    <a:lstStyle/>
                    <a:p>
                      <a:endParaRPr lang="en-US" sz="700" dirty="0"/>
                    </a:p>
                  </a:txBody>
                  <a:tcPr marL="91437" marR="91437" marT="34289" marB="34289"/>
                </a:tc>
                <a:tc>
                  <a:txBody>
                    <a:bodyPr/>
                    <a:lstStyle/>
                    <a:p>
                      <a:endParaRPr lang="en-US" sz="700" dirty="0"/>
                    </a:p>
                  </a:txBody>
                  <a:tcPr marL="91437" marR="91437" marT="34289" marB="34289"/>
                </a:tc>
                <a:tc>
                  <a:txBody>
                    <a:bodyPr/>
                    <a:lstStyle/>
                    <a:p>
                      <a:endParaRPr lang="en-US" sz="700" dirty="0"/>
                    </a:p>
                  </a:txBody>
                  <a:tcPr marL="91437" marR="91437" marT="34289" marB="34289"/>
                </a:tc>
                <a:extLst>
                  <a:ext uri="{0D108BD9-81ED-4DB2-BD59-A6C34878D82A}">
                    <a16:rowId xmlns:a16="http://schemas.microsoft.com/office/drawing/2014/main" val="10002"/>
                  </a:ext>
                </a:extLst>
              </a:tr>
            </a:tbl>
          </a:graphicData>
        </a:graphic>
      </p:graphicFrame>
      <p:sp>
        <p:nvSpPr>
          <p:cNvPr id="23" name="Rounded Rectangle 22"/>
          <p:cNvSpPr/>
          <p:nvPr/>
        </p:nvSpPr>
        <p:spPr bwMode="gray">
          <a:xfrm>
            <a:off x="3751207" y="3227918"/>
            <a:ext cx="2672795" cy="547707"/>
          </a:xfrm>
          <a:prstGeom prst="roundRect">
            <a:avLst/>
          </a:prstGeom>
          <a:solidFill>
            <a:schemeClr val="accent5"/>
          </a:solidFill>
          <a:ln w="6350" algn="ctr">
            <a:noFill/>
            <a:miter lim="800000"/>
            <a:headEnd/>
            <a:tailEnd/>
          </a:ln>
        </p:spPr>
        <p:txBody>
          <a:bodyPr lIns="80348" tIns="64279" rIns="80348" bIns="64279"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4" name="TextBox 23"/>
          <p:cNvSpPr txBox="1"/>
          <p:nvPr/>
        </p:nvSpPr>
        <p:spPr>
          <a:xfrm>
            <a:off x="5424310" y="3284547"/>
            <a:ext cx="706683" cy="6001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300" kern="0" dirty="0">
                <a:ea typeface="Arial Unicode MS" pitchFamily="34" charset="-128"/>
                <a:cs typeface="Arial Unicode MS" pitchFamily="34" charset="-128"/>
              </a:rPr>
              <a:t>Hot Store</a:t>
            </a:r>
            <a:br>
              <a:rPr lang="en-US" sz="1300" kern="0" dirty="0">
                <a:ea typeface="Arial Unicode MS" pitchFamily="34" charset="-128"/>
                <a:cs typeface="Arial Unicode MS" pitchFamily="34" charset="-128"/>
              </a:rPr>
            </a:br>
            <a:r>
              <a:rPr lang="en-US" sz="1300" kern="0" dirty="0">
                <a:ea typeface="Arial Unicode MS" pitchFamily="34" charset="-128"/>
                <a:cs typeface="Arial Unicode MS" pitchFamily="34" charset="-128"/>
              </a:rPr>
              <a:t>(memory)</a:t>
            </a:r>
          </a:p>
        </p:txBody>
      </p:sp>
      <p:sp>
        <p:nvSpPr>
          <p:cNvPr id="26" name="TextBox 25"/>
          <p:cNvSpPr txBox="1"/>
          <p:nvPr/>
        </p:nvSpPr>
        <p:spPr>
          <a:xfrm>
            <a:off x="1212203" y="3226744"/>
            <a:ext cx="1405313" cy="20005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300" kern="0" dirty="0">
                <a:solidFill>
                  <a:schemeClr val="bg1"/>
                </a:solidFill>
                <a:ea typeface="Arial Unicode MS" pitchFamily="34" charset="-128"/>
                <a:cs typeface="Arial Unicode MS" pitchFamily="34" charset="-128"/>
              </a:rPr>
              <a:t>Table Definition</a:t>
            </a:r>
          </a:p>
        </p:txBody>
      </p:sp>
      <p:cxnSp>
        <p:nvCxnSpPr>
          <p:cNvPr id="27" name="Straight Arrow Connector 26"/>
          <p:cNvCxnSpPr/>
          <p:nvPr/>
        </p:nvCxnSpPr>
        <p:spPr>
          <a:xfrm>
            <a:off x="2678348" y="3493689"/>
            <a:ext cx="1546091" cy="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5" name="Flowchart: Internal Storage 34"/>
          <p:cNvSpPr/>
          <p:nvPr/>
        </p:nvSpPr>
        <p:spPr>
          <a:xfrm>
            <a:off x="4336912" y="3387063"/>
            <a:ext cx="990170" cy="323717"/>
          </a:xfrm>
          <a:prstGeom prst="flowChartInternalStorag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81635" tIns="40817" rIns="81635" bIns="40817" rtlCol="0" anchor="ctr"/>
          <a:lstStyle/>
          <a:p>
            <a:pPr algn="ctr"/>
            <a:r>
              <a:rPr lang="en-US" sz="1500" b="1" dirty="0">
                <a:solidFill>
                  <a:schemeClr val="tx1"/>
                </a:solidFill>
              </a:rPr>
              <a:t>Data</a:t>
            </a:r>
          </a:p>
        </p:txBody>
      </p:sp>
      <p:graphicFrame>
        <p:nvGraphicFramePr>
          <p:cNvPr id="36" name="Table 35"/>
          <p:cNvGraphicFramePr>
            <a:graphicFrameLocks noGrp="1"/>
          </p:cNvGraphicFramePr>
          <p:nvPr>
            <p:extLst/>
          </p:nvPr>
        </p:nvGraphicFramePr>
        <p:xfrm>
          <a:off x="1176819" y="4007438"/>
          <a:ext cx="1476081" cy="548622"/>
        </p:xfrm>
        <a:graphic>
          <a:graphicData uri="http://schemas.openxmlformats.org/drawingml/2006/table">
            <a:tbl>
              <a:tblPr firstRow="1" bandRow="1">
                <a:tableStyleId>{284E427A-3D55-4303-BF80-6455036E1DE7}</a:tableStyleId>
              </a:tblPr>
              <a:tblGrid>
                <a:gridCol w="492027">
                  <a:extLst>
                    <a:ext uri="{9D8B030D-6E8A-4147-A177-3AD203B41FA5}">
                      <a16:colId xmlns:a16="http://schemas.microsoft.com/office/drawing/2014/main" val="20000"/>
                    </a:ext>
                  </a:extLst>
                </a:gridCol>
                <a:gridCol w="492027">
                  <a:extLst>
                    <a:ext uri="{9D8B030D-6E8A-4147-A177-3AD203B41FA5}">
                      <a16:colId xmlns:a16="http://schemas.microsoft.com/office/drawing/2014/main" val="20001"/>
                    </a:ext>
                  </a:extLst>
                </a:gridCol>
                <a:gridCol w="492027">
                  <a:extLst>
                    <a:ext uri="{9D8B030D-6E8A-4147-A177-3AD203B41FA5}">
                      <a16:colId xmlns:a16="http://schemas.microsoft.com/office/drawing/2014/main" val="20002"/>
                    </a:ext>
                  </a:extLst>
                </a:gridCol>
              </a:tblGrid>
              <a:tr h="182874">
                <a:tc gridSpan="3">
                  <a:txBody>
                    <a:bodyPr/>
                    <a:lstStyle/>
                    <a:p>
                      <a:endParaRPr lang="en-US" sz="700" dirty="0"/>
                    </a:p>
                  </a:txBody>
                  <a:tcPr marL="91437" marR="91437" marT="34289" marB="34289"/>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182874">
                <a:tc>
                  <a:txBody>
                    <a:bodyPr/>
                    <a:lstStyle/>
                    <a:p>
                      <a:endParaRPr lang="en-US" sz="700" dirty="0"/>
                    </a:p>
                  </a:txBody>
                  <a:tcPr marL="91437" marR="91437" marT="34289" marB="34289"/>
                </a:tc>
                <a:tc>
                  <a:txBody>
                    <a:bodyPr/>
                    <a:lstStyle/>
                    <a:p>
                      <a:endParaRPr lang="en-US" sz="700" dirty="0"/>
                    </a:p>
                  </a:txBody>
                  <a:tcPr marL="91437" marR="91437" marT="34289" marB="34289"/>
                </a:tc>
                <a:tc>
                  <a:txBody>
                    <a:bodyPr/>
                    <a:lstStyle/>
                    <a:p>
                      <a:endParaRPr lang="en-US" sz="700" dirty="0"/>
                    </a:p>
                  </a:txBody>
                  <a:tcPr marL="91437" marR="91437" marT="34289" marB="34289"/>
                </a:tc>
                <a:extLst>
                  <a:ext uri="{0D108BD9-81ED-4DB2-BD59-A6C34878D82A}">
                    <a16:rowId xmlns:a16="http://schemas.microsoft.com/office/drawing/2014/main" val="10001"/>
                  </a:ext>
                </a:extLst>
              </a:tr>
              <a:tr h="182874">
                <a:tc>
                  <a:txBody>
                    <a:bodyPr/>
                    <a:lstStyle/>
                    <a:p>
                      <a:endParaRPr lang="en-US" sz="700" dirty="0"/>
                    </a:p>
                  </a:txBody>
                  <a:tcPr marL="91437" marR="91437" marT="34289" marB="34289"/>
                </a:tc>
                <a:tc>
                  <a:txBody>
                    <a:bodyPr/>
                    <a:lstStyle/>
                    <a:p>
                      <a:endParaRPr lang="en-US" sz="700" dirty="0"/>
                    </a:p>
                  </a:txBody>
                  <a:tcPr marL="91437" marR="91437" marT="34289" marB="34289"/>
                </a:tc>
                <a:tc>
                  <a:txBody>
                    <a:bodyPr/>
                    <a:lstStyle/>
                    <a:p>
                      <a:endParaRPr lang="en-US" sz="700" dirty="0"/>
                    </a:p>
                  </a:txBody>
                  <a:tcPr marL="91437" marR="91437" marT="34289" marB="34289"/>
                </a:tc>
                <a:extLst>
                  <a:ext uri="{0D108BD9-81ED-4DB2-BD59-A6C34878D82A}">
                    <a16:rowId xmlns:a16="http://schemas.microsoft.com/office/drawing/2014/main" val="10002"/>
                  </a:ext>
                </a:extLst>
              </a:tr>
            </a:tbl>
          </a:graphicData>
        </a:graphic>
      </p:graphicFrame>
      <p:sp>
        <p:nvSpPr>
          <p:cNvPr id="37" name="TextBox 36"/>
          <p:cNvSpPr txBox="1"/>
          <p:nvPr/>
        </p:nvSpPr>
        <p:spPr>
          <a:xfrm>
            <a:off x="1213639" y="4013157"/>
            <a:ext cx="1405313" cy="20005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300" kern="0" dirty="0">
                <a:solidFill>
                  <a:schemeClr val="bg1"/>
                </a:solidFill>
                <a:ea typeface="Arial Unicode MS" pitchFamily="34" charset="-128"/>
                <a:cs typeface="Arial Unicode MS" pitchFamily="34" charset="-128"/>
              </a:rPr>
              <a:t>Table Definition</a:t>
            </a:r>
          </a:p>
        </p:txBody>
      </p:sp>
      <p:sp>
        <p:nvSpPr>
          <p:cNvPr id="7" name="Rectangle 6"/>
          <p:cNvSpPr/>
          <p:nvPr/>
        </p:nvSpPr>
        <p:spPr bwMode="gray">
          <a:xfrm>
            <a:off x="773624" y="3158880"/>
            <a:ext cx="7542062" cy="666238"/>
          </a:xfrm>
          <a:prstGeom prst="rect">
            <a:avLst/>
          </a:prstGeom>
          <a:noFill/>
          <a:ln w="19050" algn="ctr">
            <a:solidFill>
              <a:schemeClr val="accent5"/>
            </a:solidFill>
            <a:prstDash val="dash"/>
            <a:miter lim="800000"/>
            <a:headEnd/>
            <a:tailEnd/>
          </a:ln>
        </p:spPr>
        <p:txBody>
          <a:bodyPr lIns="80348" tIns="64279" rIns="80348" bIns="64279"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0" name="Rectangle 39"/>
          <p:cNvSpPr/>
          <p:nvPr/>
        </p:nvSpPr>
        <p:spPr bwMode="gray">
          <a:xfrm>
            <a:off x="773624" y="3969749"/>
            <a:ext cx="7542062" cy="629730"/>
          </a:xfrm>
          <a:prstGeom prst="rect">
            <a:avLst/>
          </a:prstGeom>
          <a:noFill/>
          <a:ln w="19050" algn="ctr">
            <a:solidFill>
              <a:schemeClr val="accent1"/>
            </a:solidFill>
            <a:prstDash val="dash"/>
            <a:miter lim="800000"/>
            <a:headEnd/>
            <a:tailEnd/>
          </a:ln>
        </p:spPr>
        <p:txBody>
          <a:bodyPr lIns="80348" tIns="64279" rIns="80348" bIns="64279"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 name="TextBox 7"/>
          <p:cNvSpPr txBox="1"/>
          <p:nvPr/>
        </p:nvSpPr>
        <p:spPr>
          <a:xfrm>
            <a:off x="6513650" y="3284548"/>
            <a:ext cx="1742836" cy="461665"/>
          </a:xfrm>
          <a:prstGeom prst="rect">
            <a:avLst/>
          </a:prstGeom>
          <a:noFill/>
        </p:spPr>
        <p:txBody>
          <a:bodyPr wrap="square" lIns="0" tIns="0" rIns="0" bIns="0" rtlCol="0">
            <a:spAutoFit/>
          </a:bodyPr>
          <a:lstStyle/>
          <a:p>
            <a:pPr fontAlgn="base">
              <a:spcBef>
                <a:spcPts val="535"/>
              </a:spcBef>
              <a:spcAft>
                <a:spcPct val="0"/>
              </a:spcAft>
              <a:buClr>
                <a:srgbClr val="F0AB00"/>
              </a:buClr>
              <a:buSzPct val="80000"/>
            </a:pPr>
            <a:r>
              <a:rPr lang="en-US" sz="1500" kern="0" dirty="0">
                <a:ea typeface="Arial Unicode MS" pitchFamily="34" charset="-128"/>
                <a:cs typeface="Arial Unicode MS" pitchFamily="34" charset="-128"/>
              </a:rPr>
              <a:t>Classical HANA column/row table</a:t>
            </a:r>
          </a:p>
        </p:txBody>
      </p:sp>
      <p:sp>
        <p:nvSpPr>
          <p:cNvPr id="41" name="TextBox 40"/>
          <p:cNvSpPr txBox="1"/>
          <p:nvPr/>
        </p:nvSpPr>
        <p:spPr>
          <a:xfrm>
            <a:off x="6507270" y="4077549"/>
            <a:ext cx="1681469" cy="461665"/>
          </a:xfrm>
          <a:prstGeom prst="rect">
            <a:avLst/>
          </a:prstGeom>
          <a:noFill/>
        </p:spPr>
        <p:txBody>
          <a:bodyPr wrap="square" lIns="0" tIns="0" rIns="0" bIns="0" rtlCol="0">
            <a:spAutoFit/>
          </a:bodyPr>
          <a:lstStyle/>
          <a:p>
            <a:pPr fontAlgn="base">
              <a:spcBef>
                <a:spcPts val="535"/>
              </a:spcBef>
              <a:spcAft>
                <a:spcPct val="0"/>
              </a:spcAft>
              <a:buClr>
                <a:srgbClr val="F0AB00"/>
              </a:buClr>
              <a:buSzPct val="80000"/>
            </a:pPr>
            <a:r>
              <a:rPr lang="en-US" sz="1500" b="1" kern="0" dirty="0">
                <a:ea typeface="Arial Unicode MS" pitchFamily="34" charset="-128"/>
                <a:cs typeface="Arial Unicode MS" pitchFamily="34" charset="-128"/>
              </a:rPr>
              <a:t>Extended table</a:t>
            </a:r>
            <a:br>
              <a:rPr lang="en-US" sz="1500" b="1" kern="0" dirty="0">
                <a:ea typeface="Arial Unicode MS" pitchFamily="34" charset="-128"/>
                <a:cs typeface="Arial Unicode MS" pitchFamily="34" charset="-128"/>
              </a:rPr>
            </a:br>
            <a:r>
              <a:rPr lang="en-US" sz="1500" kern="0" dirty="0">
                <a:ea typeface="Arial Unicode MS" pitchFamily="34" charset="-128"/>
                <a:cs typeface="Arial Unicode MS" pitchFamily="34" charset="-128"/>
              </a:rPr>
              <a:t>(warm table)</a:t>
            </a:r>
          </a:p>
        </p:txBody>
      </p:sp>
      <p:sp>
        <p:nvSpPr>
          <p:cNvPr id="28" name="Rectangle 1"/>
          <p:cNvSpPr>
            <a:spLocks noChangeArrowheads="1"/>
          </p:cNvSpPr>
          <p:nvPr/>
        </p:nvSpPr>
        <p:spPr bwMode="auto">
          <a:xfrm>
            <a:off x="419527" y="5125220"/>
            <a:ext cx="3267213" cy="392397"/>
          </a:xfrm>
          <a:prstGeom prst="rect">
            <a:avLst/>
          </a:prstGeom>
          <a:solidFill>
            <a:srgbClr val="DCDCD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anchor="ctr" anchorCtr="0" compatLnSpc="1">
            <a:prstTxWarp prst="textNoShape">
              <a:avLst/>
            </a:prstTxWarp>
            <a:spAutoFit/>
          </a:bodyPr>
          <a:lstStyle/>
          <a:p>
            <a:pPr defTabSz="685617" eaLnBrk="0" fontAlgn="base" hangingPunct="0">
              <a:spcBef>
                <a:spcPct val="0"/>
              </a:spcBef>
              <a:spcAft>
                <a:spcPct val="0"/>
              </a:spcAft>
            </a:pPr>
            <a:r>
              <a:rPr lang="en-US" altLang="en-US" sz="1050" b="1" dirty="0">
                <a:solidFill>
                  <a:srgbClr val="333333"/>
                </a:solidFill>
                <a:latin typeface="Courier New" panose="02070309020205020404" pitchFamily="49" charset="0"/>
                <a:cs typeface="Courier New" panose="02070309020205020404" pitchFamily="49" charset="0"/>
              </a:rPr>
              <a:t>IN-MEMORY TABLE</a:t>
            </a:r>
          </a:p>
          <a:p>
            <a:pPr defTabSz="685617" eaLnBrk="0" fontAlgn="base" hangingPunct="0">
              <a:spcBef>
                <a:spcPct val="0"/>
              </a:spcBef>
              <a:spcAft>
                <a:spcPct val="0"/>
              </a:spcAft>
            </a:pPr>
            <a:r>
              <a:rPr lang="en-US" altLang="en-US" sz="1050" dirty="0">
                <a:solidFill>
                  <a:srgbClr val="333333"/>
                </a:solidFill>
                <a:latin typeface="Courier New" panose="02070309020205020404" pitchFamily="49" charset="0"/>
                <a:cs typeface="Courier New" panose="02070309020205020404" pitchFamily="49" charset="0"/>
              </a:rPr>
              <a:t>CREATE COLUMN TABLE t1 (a INT, </a:t>
            </a:r>
            <a:r>
              <a:rPr lang="en-US" altLang="en-US" sz="1050" b="1" dirty="0">
                <a:solidFill>
                  <a:srgbClr val="FF0000"/>
                </a:solidFill>
                <a:latin typeface="Courier New" panose="02070309020205020404" pitchFamily="49" charset="0"/>
                <a:cs typeface="Courier New" panose="02070309020205020404" pitchFamily="49" charset="0"/>
              </a:rPr>
              <a:t>b</a:t>
            </a:r>
            <a:r>
              <a:rPr lang="en-US" altLang="en-US" sz="1050" dirty="0">
                <a:solidFill>
                  <a:srgbClr val="333333"/>
                </a:solidFill>
                <a:latin typeface="Courier New" panose="02070309020205020404" pitchFamily="49" charset="0"/>
                <a:cs typeface="Courier New" panose="02070309020205020404" pitchFamily="49" charset="0"/>
              </a:rPr>
              <a:t> INT);</a:t>
            </a:r>
            <a:endParaRPr lang="en-US" altLang="en-US" sz="1050" dirty="0">
              <a:latin typeface="Arial" panose="020B0604020202020204" pitchFamily="34" charset="0"/>
            </a:endParaRPr>
          </a:p>
        </p:txBody>
      </p:sp>
      <p:sp>
        <p:nvSpPr>
          <p:cNvPr id="29" name="Rectangle 1"/>
          <p:cNvSpPr>
            <a:spLocks noChangeArrowheads="1"/>
          </p:cNvSpPr>
          <p:nvPr/>
        </p:nvSpPr>
        <p:spPr bwMode="auto">
          <a:xfrm>
            <a:off x="4149905" y="5125198"/>
            <a:ext cx="4259214" cy="553980"/>
          </a:xfrm>
          <a:prstGeom prst="rect">
            <a:avLst/>
          </a:prstGeom>
          <a:solidFill>
            <a:srgbClr val="DCDCD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anchor="ctr" anchorCtr="0" compatLnSpc="1">
            <a:prstTxWarp prst="textNoShape">
              <a:avLst/>
            </a:prstTxWarp>
            <a:spAutoFit/>
          </a:bodyPr>
          <a:lstStyle/>
          <a:p>
            <a:pPr defTabSz="685617" eaLnBrk="0" fontAlgn="base" hangingPunct="0">
              <a:spcBef>
                <a:spcPct val="0"/>
              </a:spcBef>
              <a:spcAft>
                <a:spcPct val="0"/>
              </a:spcAft>
            </a:pPr>
            <a:r>
              <a:rPr lang="en-US" altLang="en-US" sz="1050" b="1" dirty="0">
                <a:solidFill>
                  <a:srgbClr val="333333"/>
                </a:solidFill>
                <a:latin typeface="Courier New" panose="02070309020205020404" pitchFamily="49" charset="0"/>
                <a:cs typeface="Courier New" panose="02070309020205020404" pitchFamily="49" charset="0"/>
              </a:rPr>
              <a:t>EXTENDED STORAGE TABLE</a:t>
            </a:r>
          </a:p>
          <a:p>
            <a:pPr defTabSz="685617" eaLnBrk="0" fontAlgn="base" hangingPunct="0">
              <a:spcBef>
                <a:spcPct val="0"/>
              </a:spcBef>
              <a:spcAft>
                <a:spcPct val="0"/>
              </a:spcAft>
            </a:pPr>
            <a:r>
              <a:rPr lang="en-US" altLang="en-US" sz="1050" dirty="0">
                <a:solidFill>
                  <a:srgbClr val="333333"/>
                </a:solidFill>
                <a:latin typeface="Courier New" panose="02070309020205020404" pitchFamily="49" charset="0"/>
                <a:cs typeface="Courier New" panose="02070309020205020404" pitchFamily="49" charset="0"/>
              </a:rPr>
              <a:t>CREATE COLUMN TABLE t1_ext (a INT, </a:t>
            </a:r>
            <a:r>
              <a:rPr lang="en-US" altLang="en-US" sz="1050" b="1" dirty="0">
                <a:solidFill>
                  <a:srgbClr val="FF0000"/>
                </a:solidFill>
                <a:latin typeface="Courier New" panose="02070309020205020404" pitchFamily="49" charset="0"/>
                <a:cs typeface="Courier New" panose="02070309020205020404" pitchFamily="49" charset="0"/>
              </a:rPr>
              <a:t>b</a:t>
            </a:r>
            <a:r>
              <a:rPr lang="en-US" altLang="en-US" sz="1050" dirty="0">
                <a:solidFill>
                  <a:srgbClr val="333333"/>
                </a:solidFill>
                <a:latin typeface="Courier New" panose="02070309020205020404" pitchFamily="49" charset="0"/>
                <a:cs typeface="Courier New" panose="02070309020205020404" pitchFamily="49" charset="0"/>
              </a:rPr>
              <a:t> INT)</a:t>
            </a:r>
          </a:p>
          <a:p>
            <a:pPr defTabSz="685617" eaLnBrk="0" fontAlgn="base" hangingPunct="0">
              <a:spcBef>
                <a:spcPct val="0"/>
              </a:spcBef>
              <a:spcAft>
                <a:spcPct val="0"/>
              </a:spcAft>
            </a:pPr>
            <a:r>
              <a:rPr lang="en-US" altLang="en-US" sz="1050" dirty="0">
                <a:solidFill>
                  <a:srgbClr val="333333"/>
                </a:solidFill>
                <a:latin typeface="Courier New" panose="02070309020205020404" pitchFamily="49" charset="0"/>
                <a:cs typeface="Courier New" panose="02070309020205020404" pitchFamily="49" charset="0"/>
              </a:rPr>
              <a:t>USING </a:t>
            </a:r>
            <a:r>
              <a:rPr lang="en-US" altLang="en-US" sz="1050" b="1" dirty="0">
                <a:solidFill>
                  <a:schemeClr val="accent1">
                    <a:lumMod val="50000"/>
                  </a:schemeClr>
                </a:solidFill>
                <a:latin typeface="Courier New" panose="02070309020205020404" pitchFamily="49" charset="0"/>
                <a:cs typeface="Courier New" panose="02070309020205020404" pitchFamily="49" charset="0"/>
              </a:rPr>
              <a:t>EXTENDED STORAGE</a:t>
            </a:r>
            <a:r>
              <a:rPr lang="en-US" altLang="en-US" sz="1050" dirty="0">
                <a:solidFill>
                  <a:srgbClr val="333333"/>
                </a:solidFill>
                <a:latin typeface="Courier New" panose="02070309020205020404" pitchFamily="49" charset="0"/>
                <a:cs typeface="Courier New" panose="02070309020205020404" pitchFamily="49" charset="0"/>
              </a:rPr>
              <a:t>;</a:t>
            </a:r>
            <a:endParaRPr lang="en-US" altLang="en-US" sz="1050" dirty="0">
              <a:latin typeface="Arial" panose="020B0604020202020204" pitchFamily="34" charset="0"/>
            </a:endParaRPr>
          </a:p>
        </p:txBody>
      </p:sp>
    </p:spTree>
    <p:extLst>
      <p:ext uri="{BB962C8B-B14F-4D97-AF65-F5344CB8AC3E}">
        <p14:creationId xmlns:p14="http://schemas.microsoft.com/office/powerpoint/2010/main" val="172887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58" grpId="0" animBg="1"/>
      <p:bldP spid="13" grpId="0" animBg="1"/>
      <p:bldP spid="38" grpId="0" animBg="1"/>
      <p:bldP spid="39" grpId="0" animBg="1"/>
      <p:bldP spid="37"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gray">
          <a:xfrm>
            <a:off x="755021" y="4046472"/>
            <a:ext cx="1893844" cy="866794"/>
          </a:xfrm>
          <a:prstGeom prst="rect">
            <a:avLst/>
          </a:prstGeom>
          <a:solidFill>
            <a:schemeClr val="bg2"/>
          </a:solidFill>
          <a:ln w="6350"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a:ea typeface="Arial Unicode MS" pitchFamily="34" charset="-128"/>
              <a:cs typeface="Arial Unicode MS" pitchFamily="34" charset="-128"/>
            </a:endParaRPr>
          </a:p>
        </p:txBody>
      </p:sp>
      <p:sp>
        <p:nvSpPr>
          <p:cNvPr id="2" name="Title 1"/>
          <p:cNvSpPr>
            <a:spLocks noGrp="1"/>
          </p:cNvSpPr>
          <p:nvPr>
            <p:ph type="title"/>
          </p:nvPr>
        </p:nvSpPr>
        <p:spPr>
          <a:xfrm>
            <a:off x="359999" y="504000"/>
            <a:ext cx="8424000" cy="430887"/>
          </a:xfrm>
        </p:spPr>
        <p:txBody>
          <a:bodyPr/>
          <a:lstStyle/>
          <a:p>
            <a:r>
              <a:rPr lang="en-US" sz="2800" dirty="0">
                <a:latin typeface="微软雅黑" panose="020B0503020204020204" pitchFamily="34" charset="-122"/>
                <a:ea typeface="微软雅黑" panose="020B0503020204020204" pitchFamily="34" charset="-122"/>
              </a:rPr>
              <a:t>SQL commands for loading and moving data</a:t>
            </a:r>
          </a:p>
        </p:txBody>
      </p:sp>
      <p:sp>
        <p:nvSpPr>
          <p:cNvPr id="3" name="Text Placeholder 2"/>
          <p:cNvSpPr>
            <a:spLocks noGrp="1"/>
          </p:cNvSpPr>
          <p:nvPr>
            <p:ph type="body" sz="quarter" idx="10"/>
          </p:nvPr>
        </p:nvSpPr>
        <p:spPr>
          <a:xfrm>
            <a:off x="186978" y="1889962"/>
            <a:ext cx="4245994" cy="2238756"/>
          </a:xfrm>
        </p:spPr>
        <p:txBody>
          <a:bodyPr>
            <a:normAutofit fontScale="62500" lnSpcReduction="20000"/>
          </a:bodyPr>
          <a:lstStyle/>
          <a:p>
            <a:pPr lvl="1"/>
            <a:r>
              <a:rPr lang="de-DE" b="1" dirty="0"/>
              <a:t>LOADING data into extended or multistore tables from external sources</a:t>
            </a:r>
          </a:p>
          <a:p>
            <a:pPr lvl="1"/>
            <a:r>
              <a:rPr lang="de-DE" dirty="0"/>
              <a:t>Import from CSV files</a:t>
            </a:r>
          </a:p>
          <a:p>
            <a:pPr lvl="2"/>
            <a:r>
              <a:rPr lang="en-IE" dirty="0">
                <a:latin typeface="Arial monospaced for SAP" panose="020B0609020202030204" pitchFamily="49" charset="0"/>
              </a:rPr>
              <a:t>IMPORT FROM CSV FILE ‘bigfile.csv’ INTO t1</a:t>
            </a:r>
          </a:p>
          <a:p>
            <a:pPr lvl="1"/>
            <a:r>
              <a:rPr lang="en-IE" dirty="0"/>
              <a:t>Row insert:</a:t>
            </a:r>
          </a:p>
          <a:p>
            <a:pPr lvl="2"/>
            <a:r>
              <a:rPr lang="en-IE" dirty="0">
                <a:latin typeface="Arial monospaced for SAP" panose="020B0609020202030204" pitchFamily="49" charset="0"/>
              </a:rPr>
              <a:t>INSERT INTO t1 (col1, col2...) VALUES (val1, val2...)</a:t>
            </a:r>
          </a:p>
          <a:p>
            <a:pPr lvl="1"/>
            <a:r>
              <a:rPr lang="en-IE" dirty="0"/>
              <a:t>Concurrent inserts from multiple connections:</a:t>
            </a:r>
          </a:p>
          <a:p>
            <a:pPr lvl="2"/>
            <a:r>
              <a:rPr lang="en-IE" dirty="0"/>
              <a:t>A HANA extended table or disk partitions of a multistore table may be a DELTA enabled table, which allows multiple concurrent writes</a:t>
            </a:r>
          </a:p>
          <a:p>
            <a:pPr lvl="2"/>
            <a:r>
              <a:rPr lang="en-IE" dirty="0"/>
              <a:t>For multistore tables, it is recommended to perform concurrent inserts into memory partitions, then move an entire memory partition to extended storage</a:t>
            </a:r>
          </a:p>
          <a:p>
            <a:pPr lvl="2"/>
            <a:endParaRPr lang="en-IE" dirty="0"/>
          </a:p>
          <a:p>
            <a:pPr lvl="1"/>
            <a:endParaRPr lang="en-IE" dirty="0"/>
          </a:p>
          <a:p>
            <a:pPr lvl="1"/>
            <a:endParaRPr lang="en-US" dirty="0"/>
          </a:p>
        </p:txBody>
      </p:sp>
      <p:sp>
        <p:nvSpPr>
          <p:cNvPr id="4" name="Text Placeholder 3"/>
          <p:cNvSpPr>
            <a:spLocks noGrp="1"/>
          </p:cNvSpPr>
          <p:nvPr>
            <p:ph type="body" sz="quarter" idx="11"/>
          </p:nvPr>
        </p:nvSpPr>
        <p:spPr>
          <a:xfrm>
            <a:off x="4653589" y="1889962"/>
            <a:ext cx="4245994" cy="1827383"/>
          </a:xfrm>
        </p:spPr>
        <p:txBody>
          <a:bodyPr>
            <a:normAutofit fontScale="62500" lnSpcReduction="20000"/>
          </a:bodyPr>
          <a:lstStyle/>
          <a:p>
            <a:pPr lvl="1"/>
            <a:r>
              <a:rPr lang="en-IE" b="1" dirty="0"/>
              <a:t>Moving data between memory and disk tiers</a:t>
            </a:r>
          </a:p>
          <a:p>
            <a:pPr lvl="1"/>
            <a:r>
              <a:rPr lang="de-DE" dirty="0"/>
              <a:t>Multistore tables:</a:t>
            </a:r>
          </a:p>
          <a:p>
            <a:pPr lvl="2"/>
            <a:r>
              <a:rPr lang="en-IE" dirty="0">
                <a:latin typeface="Arial monospaced for SAP" panose="020B0609020202030204" pitchFamily="49" charset="0"/>
              </a:rPr>
              <a:t>ALTER TABLE t_multistore ALTER PARTITION … NOT/USING EXTENDED STORAGE</a:t>
            </a:r>
          </a:p>
          <a:p>
            <a:pPr lvl="2"/>
            <a:r>
              <a:rPr lang="en-IE" dirty="0">
                <a:latin typeface="Arial monospaced for SAP" panose="020B0609020202030204" pitchFamily="49" charset="0"/>
              </a:rPr>
              <a:t>ALTER TABLE t_multistore ALTER PARTITION … NOT USING EXTENDED STORAGE</a:t>
            </a:r>
          </a:p>
          <a:p>
            <a:pPr lvl="1"/>
            <a:r>
              <a:rPr lang="de-DE" dirty="0"/>
              <a:t>Extended tables:</a:t>
            </a:r>
          </a:p>
          <a:p>
            <a:pPr lvl="2"/>
            <a:r>
              <a:rPr lang="en-IE" dirty="0">
                <a:latin typeface="Arial monospaced for SAP" panose="020B0609020202030204" pitchFamily="49" charset="0"/>
              </a:rPr>
              <a:t>ALTER TABLE t_hana USING EXTENDED STORAGE</a:t>
            </a:r>
          </a:p>
          <a:p>
            <a:pPr lvl="2"/>
            <a:r>
              <a:rPr lang="en-IE" dirty="0">
                <a:latin typeface="Arial monospaced for SAP" panose="020B0609020202030204" pitchFamily="49" charset="0"/>
              </a:rPr>
              <a:t>ALTER TABLE t_extended NOT USING EXTENDED STORAGE</a:t>
            </a:r>
          </a:p>
          <a:p>
            <a:pPr lvl="2"/>
            <a:r>
              <a:rPr lang="en-IE" dirty="0">
                <a:latin typeface="Arial monospaced for SAP" panose="020B0609020202030204" pitchFamily="49" charset="0"/>
              </a:rPr>
              <a:t>INSERT INTO t_extended SELECT c1 FROM t_hana</a:t>
            </a:r>
          </a:p>
          <a:p>
            <a:pPr lvl="2"/>
            <a:endParaRPr lang="en-US" dirty="0"/>
          </a:p>
        </p:txBody>
      </p:sp>
      <p:sp>
        <p:nvSpPr>
          <p:cNvPr id="5" name="Flowchart: Multidocument 4"/>
          <p:cNvSpPr/>
          <p:nvPr/>
        </p:nvSpPr>
        <p:spPr>
          <a:xfrm>
            <a:off x="531719" y="5186042"/>
            <a:ext cx="628608" cy="505679"/>
          </a:xfrm>
          <a:prstGeom prst="flowChartMultidocumen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r>
              <a:rPr lang="en-US" sz="975" dirty="0">
                <a:solidFill>
                  <a:schemeClr val="tx1"/>
                </a:solidFill>
              </a:rPr>
              <a:t>CSV</a:t>
            </a:r>
          </a:p>
          <a:p>
            <a:pPr algn="ctr"/>
            <a:r>
              <a:rPr lang="en-US" sz="975" dirty="0">
                <a:solidFill>
                  <a:schemeClr val="tx1"/>
                </a:solidFill>
              </a:rPr>
              <a:t>DATA</a:t>
            </a:r>
          </a:p>
        </p:txBody>
      </p:sp>
      <p:sp>
        <p:nvSpPr>
          <p:cNvPr id="7" name="Flowchart: Internal Storage 6"/>
          <p:cNvSpPr/>
          <p:nvPr/>
        </p:nvSpPr>
        <p:spPr>
          <a:xfrm>
            <a:off x="846023" y="4173868"/>
            <a:ext cx="1345761" cy="355023"/>
          </a:xfrm>
          <a:prstGeom prst="flowChartInternalStorag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r>
              <a:rPr lang="en-US" sz="900" dirty="0">
                <a:solidFill>
                  <a:schemeClr val="tx1"/>
                </a:solidFill>
              </a:rPr>
              <a:t>HANA extended table</a:t>
            </a:r>
          </a:p>
        </p:txBody>
      </p:sp>
      <p:sp>
        <p:nvSpPr>
          <p:cNvPr id="8" name="Rectangle 7"/>
          <p:cNvSpPr/>
          <p:nvPr/>
        </p:nvSpPr>
        <p:spPr bwMode="gray">
          <a:xfrm>
            <a:off x="1644887" y="5186042"/>
            <a:ext cx="2007957" cy="377825"/>
          </a:xfrm>
          <a:prstGeom prst="rect">
            <a:avLst/>
          </a:prstGeom>
          <a:solidFill>
            <a:srgbClr val="7030A0"/>
          </a:solidFill>
          <a:ln w="6350" algn="ctr">
            <a:noFill/>
            <a:miter lim="800000"/>
            <a:headEnd/>
            <a:tailEnd/>
          </a:ln>
        </p:spPr>
        <p:txBody>
          <a:bodyPr lIns="67478" tIns="53983" rIns="67478" bIns="53983" rtlCol="0" anchor="ctr"/>
          <a:lstStyle/>
          <a:p>
            <a:pPr algn="ctr" defTabSz="685571"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Replication (SLT/SRS), SDS, and ETL tools (SAP Data Services and third party tools)</a:t>
            </a:r>
          </a:p>
        </p:txBody>
      </p:sp>
      <p:sp>
        <p:nvSpPr>
          <p:cNvPr id="6" name="Flowchart: Internal Storage 5"/>
          <p:cNvSpPr/>
          <p:nvPr/>
        </p:nvSpPr>
        <p:spPr>
          <a:xfrm>
            <a:off x="1231596" y="4479869"/>
            <a:ext cx="1345761" cy="355023"/>
          </a:xfrm>
          <a:prstGeom prst="flowChartInternalStorag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r>
              <a:rPr lang="en-US" sz="1050" dirty="0">
                <a:solidFill>
                  <a:schemeClr val="tx1"/>
                </a:solidFill>
              </a:rPr>
              <a:t>HANA Multistore table</a:t>
            </a:r>
          </a:p>
        </p:txBody>
      </p:sp>
      <p:cxnSp>
        <p:nvCxnSpPr>
          <p:cNvPr id="12" name="Straight Arrow Connector 11"/>
          <p:cNvCxnSpPr>
            <a:stCxn id="5" idx="0"/>
          </p:cNvCxnSpPr>
          <p:nvPr/>
        </p:nvCxnSpPr>
        <p:spPr>
          <a:xfrm flipV="1">
            <a:off x="889269" y="4913266"/>
            <a:ext cx="5304" cy="27277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304671" y="4899714"/>
            <a:ext cx="5304" cy="27277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36779" y="5005688"/>
            <a:ext cx="510034" cy="121123"/>
          </a:xfrm>
          <a:prstGeom prst="rect">
            <a:avLst/>
          </a:prstGeom>
          <a:noFill/>
        </p:spPr>
        <p:txBody>
          <a:bodyPr wrap="square" lIns="0" tIns="0" rIns="0" bIns="0" rtlCol="0">
            <a:spAutoFit/>
          </a:bodyPr>
          <a:lstStyle/>
          <a:p>
            <a:pPr fontAlgn="base">
              <a:spcBef>
                <a:spcPts val="450"/>
              </a:spcBef>
              <a:spcAft>
                <a:spcPct val="0"/>
              </a:spcAft>
              <a:buClr>
                <a:srgbClr val="F0AB00"/>
              </a:buClr>
              <a:buSzPct val="80000"/>
            </a:pPr>
            <a:r>
              <a:rPr lang="en-US" sz="787" b="1" kern="0" dirty="0">
                <a:ea typeface="Arial Unicode MS" pitchFamily="34" charset="-128"/>
                <a:cs typeface="Arial Unicode MS" pitchFamily="34" charset="-128"/>
              </a:rPr>
              <a:t>IMPORT</a:t>
            </a:r>
          </a:p>
        </p:txBody>
      </p:sp>
      <p:sp>
        <p:nvSpPr>
          <p:cNvPr id="15" name="TextBox 14"/>
          <p:cNvSpPr txBox="1"/>
          <p:nvPr/>
        </p:nvSpPr>
        <p:spPr>
          <a:xfrm>
            <a:off x="2356910" y="5002624"/>
            <a:ext cx="510034" cy="121123"/>
          </a:xfrm>
          <a:prstGeom prst="rect">
            <a:avLst/>
          </a:prstGeom>
          <a:noFill/>
        </p:spPr>
        <p:txBody>
          <a:bodyPr wrap="square" lIns="0" tIns="0" rIns="0" bIns="0" rtlCol="0">
            <a:spAutoFit/>
          </a:bodyPr>
          <a:lstStyle/>
          <a:p>
            <a:pPr fontAlgn="base">
              <a:spcBef>
                <a:spcPts val="450"/>
              </a:spcBef>
              <a:spcAft>
                <a:spcPct val="0"/>
              </a:spcAft>
              <a:buClr>
                <a:srgbClr val="F0AB00"/>
              </a:buClr>
              <a:buSzPct val="80000"/>
            </a:pPr>
            <a:r>
              <a:rPr lang="en-US" sz="787" b="1" kern="0" dirty="0">
                <a:ea typeface="Arial Unicode MS" pitchFamily="34" charset="-128"/>
                <a:cs typeface="Arial Unicode MS" pitchFamily="34" charset="-128"/>
              </a:rPr>
              <a:t>INSERT</a:t>
            </a:r>
          </a:p>
        </p:txBody>
      </p:sp>
      <p:sp>
        <p:nvSpPr>
          <p:cNvPr id="20" name="Rectangle 19"/>
          <p:cNvSpPr/>
          <p:nvPr/>
        </p:nvSpPr>
        <p:spPr bwMode="gray">
          <a:xfrm>
            <a:off x="4962592" y="4258219"/>
            <a:ext cx="1384305" cy="576672"/>
          </a:xfrm>
          <a:prstGeom prst="rect">
            <a:avLst/>
          </a:prstGeom>
          <a:solidFill>
            <a:srgbClr val="FF0000"/>
          </a:solidFill>
          <a:ln w="6350" algn="ctr">
            <a:noFill/>
            <a:miter lim="800000"/>
            <a:headEnd/>
            <a:tailEnd/>
          </a:ln>
        </p:spPr>
        <p:txBody>
          <a:bodyPr lIns="67480" tIns="13496" rIns="67480" bIns="53984" rtlCol="0" anchor="t"/>
          <a:lstStyle/>
          <a:p>
            <a:pPr algn="ctr" defTabSz="685571" fontAlgn="base">
              <a:spcBef>
                <a:spcPct val="50000"/>
              </a:spcBef>
              <a:spcAft>
                <a:spcPct val="0"/>
              </a:spcAft>
              <a:buClr>
                <a:srgbClr val="F0AB00"/>
              </a:buClr>
              <a:buSzPct val="80000"/>
            </a:pPr>
            <a:endParaRPr lang="en-US" sz="900" kern="0" dirty="0">
              <a:solidFill>
                <a:schemeClr val="bg1"/>
              </a:solidFill>
              <a:ea typeface="Arial Unicode MS" pitchFamily="34" charset="-128"/>
              <a:cs typeface="Arial Unicode MS" pitchFamily="34" charset="-128"/>
            </a:endParaRPr>
          </a:p>
        </p:txBody>
      </p:sp>
      <p:sp>
        <p:nvSpPr>
          <p:cNvPr id="21" name="Rectangle 20"/>
          <p:cNvSpPr/>
          <p:nvPr/>
        </p:nvSpPr>
        <p:spPr bwMode="gray">
          <a:xfrm>
            <a:off x="5073597" y="4403382"/>
            <a:ext cx="457084" cy="286347"/>
          </a:xfrm>
          <a:prstGeom prst="rect">
            <a:avLst/>
          </a:prstGeom>
          <a:solidFill>
            <a:schemeClr val="bg1"/>
          </a:solidFill>
          <a:ln w="6350" algn="ctr">
            <a:noFill/>
            <a:miter lim="800000"/>
            <a:headEnd/>
            <a:tailEnd/>
          </a:ln>
        </p:spPr>
        <p:txBody>
          <a:bodyPr lIns="13496" tIns="53984" rIns="13496" bIns="53984" rtlCol="0" anchor="ctr"/>
          <a:lstStyle/>
          <a:p>
            <a:pPr algn="ctr" defTabSz="685571" fontAlgn="base">
              <a:spcBef>
                <a:spcPct val="50000"/>
              </a:spcBef>
              <a:spcAft>
                <a:spcPct val="0"/>
              </a:spcAft>
              <a:buClr>
                <a:srgbClr val="F0AB00"/>
              </a:buClr>
              <a:buSzPct val="80000"/>
            </a:pPr>
            <a:r>
              <a:rPr lang="en-US" sz="787" kern="0" dirty="0">
                <a:ea typeface="Arial Unicode MS" pitchFamily="34" charset="-128"/>
                <a:cs typeface="Arial Unicode MS" pitchFamily="34" charset="-128"/>
              </a:rPr>
              <a:t>Hot_P1</a:t>
            </a:r>
          </a:p>
        </p:txBody>
      </p:sp>
      <p:sp>
        <p:nvSpPr>
          <p:cNvPr id="26" name="Rectangle 25"/>
          <p:cNvSpPr/>
          <p:nvPr/>
        </p:nvSpPr>
        <p:spPr bwMode="gray">
          <a:xfrm>
            <a:off x="6346897" y="4258219"/>
            <a:ext cx="2313727" cy="576672"/>
          </a:xfrm>
          <a:prstGeom prst="rect">
            <a:avLst/>
          </a:prstGeom>
          <a:solidFill>
            <a:schemeClr val="accent1"/>
          </a:solidFill>
          <a:ln w="6350" algn="ctr">
            <a:noFill/>
            <a:miter lim="800000"/>
            <a:headEnd/>
            <a:tailEnd/>
          </a:ln>
        </p:spPr>
        <p:txBody>
          <a:bodyPr lIns="67480" tIns="13496" rIns="67480" bIns="53984" rtlCol="0" anchor="t"/>
          <a:lstStyle/>
          <a:p>
            <a:pPr algn="ctr" defTabSz="685571" fontAlgn="base">
              <a:spcBef>
                <a:spcPct val="50000"/>
              </a:spcBef>
              <a:spcAft>
                <a:spcPct val="0"/>
              </a:spcAft>
              <a:buClr>
                <a:srgbClr val="F0AB00"/>
              </a:buClr>
              <a:buSzPct val="80000"/>
            </a:pPr>
            <a:endParaRPr lang="en-US" sz="900" kern="0" dirty="0">
              <a:solidFill>
                <a:schemeClr val="bg1"/>
              </a:solidFill>
              <a:ea typeface="Arial Unicode MS" pitchFamily="34" charset="-128"/>
              <a:cs typeface="Arial Unicode MS" pitchFamily="34" charset="-128"/>
            </a:endParaRPr>
          </a:p>
        </p:txBody>
      </p:sp>
      <p:sp>
        <p:nvSpPr>
          <p:cNvPr id="27" name="Rectangle 26"/>
          <p:cNvSpPr/>
          <p:nvPr/>
        </p:nvSpPr>
        <p:spPr bwMode="gray">
          <a:xfrm>
            <a:off x="5641686" y="4403381"/>
            <a:ext cx="457084" cy="286347"/>
          </a:xfrm>
          <a:prstGeom prst="rect">
            <a:avLst/>
          </a:prstGeom>
          <a:solidFill>
            <a:schemeClr val="bg1"/>
          </a:solidFill>
          <a:ln w="6350" algn="ctr">
            <a:noFill/>
            <a:miter lim="800000"/>
            <a:headEnd/>
            <a:tailEnd/>
          </a:ln>
        </p:spPr>
        <p:txBody>
          <a:bodyPr lIns="13496" tIns="53984" rIns="13496" bIns="53984" rtlCol="0" anchor="ctr"/>
          <a:lstStyle/>
          <a:p>
            <a:pPr algn="ctr" defTabSz="685571" fontAlgn="base">
              <a:spcBef>
                <a:spcPct val="50000"/>
              </a:spcBef>
              <a:spcAft>
                <a:spcPct val="0"/>
              </a:spcAft>
              <a:buClr>
                <a:srgbClr val="F0AB00"/>
              </a:buClr>
              <a:buSzPct val="80000"/>
            </a:pPr>
            <a:r>
              <a:rPr lang="en-US" sz="787" kern="0" dirty="0">
                <a:ea typeface="Arial Unicode MS" pitchFamily="34" charset="-128"/>
                <a:cs typeface="Arial Unicode MS" pitchFamily="34" charset="-128"/>
              </a:rPr>
              <a:t>Hot_P2</a:t>
            </a:r>
          </a:p>
        </p:txBody>
      </p:sp>
      <p:sp>
        <p:nvSpPr>
          <p:cNvPr id="28" name="Rectangle 27"/>
          <p:cNvSpPr/>
          <p:nvPr/>
        </p:nvSpPr>
        <p:spPr bwMode="gray">
          <a:xfrm>
            <a:off x="6477494" y="4403381"/>
            <a:ext cx="502786" cy="286347"/>
          </a:xfrm>
          <a:prstGeom prst="rect">
            <a:avLst/>
          </a:prstGeom>
          <a:solidFill>
            <a:schemeClr val="bg1"/>
          </a:solidFill>
          <a:ln w="6350" algn="ctr">
            <a:noFill/>
            <a:miter lim="800000"/>
            <a:headEnd/>
            <a:tailEnd/>
          </a:ln>
        </p:spPr>
        <p:txBody>
          <a:bodyPr lIns="13496" tIns="53984" rIns="13496" bIns="53984" rtlCol="0" anchor="ctr"/>
          <a:lstStyle/>
          <a:p>
            <a:pPr algn="ctr" defTabSz="685571" fontAlgn="base">
              <a:spcBef>
                <a:spcPct val="50000"/>
              </a:spcBef>
              <a:spcAft>
                <a:spcPct val="0"/>
              </a:spcAft>
              <a:buClr>
                <a:srgbClr val="F0AB00"/>
              </a:buClr>
              <a:buSzPct val="80000"/>
            </a:pPr>
            <a:r>
              <a:rPr lang="en-US" sz="787" kern="0" dirty="0">
                <a:ea typeface="Arial Unicode MS" pitchFamily="34" charset="-128"/>
                <a:cs typeface="Arial Unicode MS" pitchFamily="34" charset="-128"/>
              </a:rPr>
              <a:t>Warm_P3</a:t>
            </a:r>
          </a:p>
        </p:txBody>
      </p:sp>
      <p:sp>
        <p:nvSpPr>
          <p:cNvPr id="29" name="Rectangle 28"/>
          <p:cNvSpPr/>
          <p:nvPr/>
        </p:nvSpPr>
        <p:spPr bwMode="gray">
          <a:xfrm>
            <a:off x="7117409" y="4403381"/>
            <a:ext cx="502786" cy="286347"/>
          </a:xfrm>
          <a:prstGeom prst="rect">
            <a:avLst/>
          </a:prstGeom>
          <a:solidFill>
            <a:schemeClr val="bg1"/>
          </a:solidFill>
          <a:ln w="6350" algn="ctr">
            <a:noFill/>
            <a:miter lim="800000"/>
            <a:headEnd/>
            <a:tailEnd/>
          </a:ln>
        </p:spPr>
        <p:txBody>
          <a:bodyPr lIns="13496" tIns="53984" rIns="13496" bIns="53984" rtlCol="0" anchor="ctr"/>
          <a:lstStyle/>
          <a:p>
            <a:pPr algn="ctr" defTabSz="685571" fontAlgn="base">
              <a:spcBef>
                <a:spcPct val="50000"/>
              </a:spcBef>
              <a:spcAft>
                <a:spcPct val="0"/>
              </a:spcAft>
              <a:buClr>
                <a:srgbClr val="F0AB00"/>
              </a:buClr>
              <a:buSzPct val="80000"/>
            </a:pPr>
            <a:r>
              <a:rPr lang="en-US" sz="787" kern="0" dirty="0">
                <a:ea typeface="Arial Unicode MS" pitchFamily="34" charset="-128"/>
                <a:cs typeface="Arial Unicode MS" pitchFamily="34" charset="-128"/>
              </a:rPr>
              <a:t>Warm_P4</a:t>
            </a:r>
          </a:p>
        </p:txBody>
      </p:sp>
      <p:sp>
        <p:nvSpPr>
          <p:cNvPr id="30" name="Rectangle 29"/>
          <p:cNvSpPr/>
          <p:nvPr/>
        </p:nvSpPr>
        <p:spPr bwMode="gray">
          <a:xfrm>
            <a:off x="7868323" y="4400840"/>
            <a:ext cx="656242" cy="286347"/>
          </a:xfrm>
          <a:prstGeom prst="rect">
            <a:avLst/>
          </a:prstGeom>
          <a:solidFill>
            <a:schemeClr val="bg1"/>
          </a:solidFill>
          <a:ln w="6350" algn="ctr">
            <a:solidFill>
              <a:schemeClr val="tx1"/>
            </a:solidFill>
            <a:prstDash val="lgDash"/>
            <a:miter lim="800000"/>
            <a:headEnd/>
            <a:tailEnd/>
          </a:ln>
        </p:spPr>
        <p:txBody>
          <a:bodyPr lIns="13496" tIns="53984" rIns="13496" bIns="53984" rtlCol="0" anchor="ctr"/>
          <a:lstStyle/>
          <a:p>
            <a:pPr algn="ctr" defTabSz="685571" fontAlgn="base">
              <a:spcBef>
                <a:spcPct val="50000"/>
              </a:spcBef>
              <a:spcAft>
                <a:spcPct val="0"/>
              </a:spcAft>
              <a:buClr>
                <a:srgbClr val="F0AB00"/>
              </a:buClr>
              <a:buSzPct val="80000"/>
            </a:pPr>
            <a:r>
              <a:rPr lang="en-US" sz="787" strike="dblStrike" kern="0" dirty="0">
                <a:ea typeface="Arial Unicode MS" pitchFamily="34" charset="-128"/>
                <a:cs typeface="Arial Unicode MS" pitchFamily="34" charset="-128"/>
              </a:rPr>
              <a:t>Hot</a:t>
            </a:r>
            <a:r>
              <a:rPr lang="en-US" sz="787" kern="0" dirty="0">
                <a:ea typeface="Arial Unicode MS" pitchFamily="34" charset="-128"/>
                <a:cs typeface="Arial Unicode MS" pitchFamily="34" charset="-128"/>
              </a:rPr>
              <a:t>Warm_P2</a:t>
            </a:r>
          </a:p>
        </p:txBody>
      </p:sp>
      <p:sp>
        <p:nvSpPr>
          <p:cNvPr id="31" name="Curved Up Arrow 30"/>
          <p:cNvSpPr/>
          <p:nvPr/>
        </p:nvSpPr>
        <p:spPr bwMode="gray">
          <a:xfrm>
            <a:off x="5889815" y="4689728"/>
            <a:ext cx="2246227" cy="434051"/>
          </a:xfrm>
          <a:prstGeom prst="curvedUpArrow">
            <a:avLst/>
          </a:prstGeom>
          <a:solidFill>
            <a:srgbClr val="00B0F0"/>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a:ea typeface="Arial Unicode MS" pitchFamily="34" charset="-128"/>
              <a:cs typeface="Arial Unicode MS" pitchFamily="34" charset="-128"/>
            </a:endParaRPr>
          </a:p>
        </p:txBody>
      </p:sp>
      <p:sp>
        <p:nvSpPr>
          <p:cNvPr id="32" name="TextBox 31"/>
          <p:cNvSpPr txBox="1"/>
          <p:nvPr/>
        </p:nvSpPr>
        <p:spPr>
          <a:xfrm>
            <a:off x="5641686" y="5201152"/>
            <a:ext cx="3395459" cy="121123"/>
          </a:xfrm>
          <a:prstGeom prst="rect">
            <a:avLst/>
          </a:prstGeom>
          <a:noFill/>
        </p:spPr>
        <p:txBody>
          <a:bodyPr wrap="square" lIns="0" tIns="0" rIns="0" bIns="0" rtlCol="0">
            <a:spAutoFit/>
          </a:bodyPr>
          <a:lstStyle/>
          <a:p>
            <a:pPr fontAlgn="base">
              <a:spcBef>
                <a:spcPts val="450"/>
              </a:spcBef>
              <a:spcAft>
                <a:spcPct val="0"/>
              </a:spcAft>
              <a:buClr>
                <a:srgbClr val="F0AB00"/>
              </a:buClr>
              <a:buSzPct val="80000"/>
            </a:pPr>
            <a:r>
              <a:rPr lang="en-US" sz="787" b="1" kern="0" dirty="0">
                <a:ea typeface="Arial Unicode MS" pitchFamily="34" charset="-128"/>
                <a:cs typeface="Arial Unicode MS" pitchFamily="34" charset="-128"/>
              </a:rPr>
              <a:t>ALTER TABLE…ALTER PARTITION…USING EXTENDED STORAGE</a:t>
            </a:r>
          </a:p>
        </p:txBody>
      </p:sp>
    </p:spTree>
    <p:extLst>
      <p:ext uri="{BB962C8B-B14F-4D97-AF65-F5344CB8AC3E}">
        <p14:creationId xmlns:p14="http://schemas.microsoft.com/office/powerpoint/2010/main" val="98356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5" end="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6" end="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childTnLst>
                                </p:cTn>
                              </p:par>
                              <p:par>
                                <p:cTn id="55" presetID="10" presetClass="entr" presetSubtype="0"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n 1"/>
          <p:cNvSpPr/>
          <p:nvPr/>
        </p:nvSpPr>
        <p:spPr bwMode="gray">
          <a:xfrm>
            <a:off x="6315599" y="4140508"/>
            <a:ext cx="1800671" cy="643130"/>
          </a:xfrm>
          <a:prstGeom prst="can">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90000" tIns="72000" rIns="90000" bIns="72000" rtlCol="0" anchor="ctr"/>
          <a:lstStyle/>
          <a:p>
            <a:pPr algn="ctr" defTabSz="914400" fontAlgn="base">
              <a:spcBef>
                <a:spcPct val="50000"/>
              </a:spcBef>
              <a:spcAft>
                <a:spcPct val="0"/>
              </a:spcAft>
              <a:buClr>
                <a:srgbClr val="F0AB00"/>
              </a:buClr>
              <a:buSzPct val="80000"/>
            </a:pPr>
            <a:endParaRPr lang="en-US" sz="20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20482" name="Title 2"/>
          <p:cNvSpPr>
            <a:spLocks noGrp="1"/>
          </p:cNvSpPr>
          <p:nvPr>
            <p:ph type="title"/>
          </p:nvPr>
        </p:nvSpPr>
        <p:spPr>
          <a:xfrm>
            <a:off x="359999" y="504000"/>
            <a:ext cx="8424000" cy="430887"/>
          </a:xfrm>
        </p:spPr>
        <p:txBody>
          <a:bodyPr/>
          <a:lstStyle/>
          <a:p>
            <a:r>
              <a:rPr lang="zh-CN" altLang="en-US" sz="2800" dirty="0">
                <a:latin typeface="微软雅黑" panose="020B0503020204020204" pitchFamily="34" charset="-122"/>
                <a:ea typeface="微软雅黑" panose="020B0503020204020204" pitchFamily="34" charset="-122"/>
              </a:rPr>
              <a:t>数据的全生命周期管理</a:t>
            </a:r>
            <a:r>
              <a:rPr lang="de-DE" sz="2800" dirty="0">
                <a:latin typeface="微软雅黑" panose="020B0503020204020204" pitchFamily="34" charset="-122"/>
                <a:ea typeface="微软雅黑" panose="020B0503020204020204" pitchFamily="34" charset="-122"/>
              </a:rPr>
              <a:t>(DLM) </a:t>
            </a:r>
          </a:p>
        </p:txBody>
      </p:sp>
      <p:sp>
        <p:nvSpPr>
          <p:cNvPr id="20483" name="Rectangle 1"/>
          <p:cNvSpPr>
            <a:spLocks noChangeArrowheads="1"/>
          </p:cNvSpPr>
          <p:nvPr/>
        </p:nvSpPr>
        <p:spPr bwMode="auto">
          <a:xfrm>
            <a:off x="868907" y="2138047"/>
            <a:ext cx="7557497" cy="7822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60" tIns="34280" rIns="68560" bIns="34280">
            <a:spAutoFit/>
          </a:bodyPr>
          <a:lstStyle/>
          <a:p>
            <a:pPr marL="0" lvl="1">
              <a:spcBef>
                <a:spcPts val="356"/>
              </a:spcBef>
              <a:buClr>
                <a:srgbClr val="F0AB00"/>
              </a:buClr>
              <a:buSzPct val="80000"/>
              <a:buNone/>
            </a:pPr>
            <a:r>
              <a:rPr lang="zh-CN" altLang="en-US" sz="1500" b="1" dirty="0">
                <a:solidFill>
                  <a:srgbClr val="000000"/>
                </a:solidFill>
                <a:latin typeface="微软雅黑" panose="020B0503020204020204" pitchFamily="34" charset="-122"/>
                <a:ea typeface="微软雅黑" panose="020B0503020204020204" pitchFamily="34" charset="-122"/>
              </a:rPr>
              <a:t>使用</a:t>
            </a:r>
            <a:r>
              <a:rPr lang="en-US" altLang="zh-CN" sz="1500" b="1" dirty="0">
                <a:solidFill>
                  <a:srgbClr val="000000"/>
                </a:solidFill>
                <a:latin typeface="微软雅黑" panose="020B0503020204020204" pitchFamily="34" charset="-122"/>
                <a:ea typeface="微软雅黑" panose="020B0503020204020204" pitchFamily="34" charset="-122"/>
              </a:rPr>
              <a:t>DLM</a:t>
            </a:r>
            <a:r>
              <a:rPr lang="zh-CN" altLang="en-US" sz="1500" b="1" dirty="0">
                <a:solidFill>
                  <a:srgbClr val="000000"/>
                </a:solidFill>
                <a:latin typeface="微软雅黑" panose="020B0503020204020204" pitchFamily="34" charset="-122"/>
                <a:ea typeface="微软雅黑" panose="020B0503020204020204" pitchFamily="34" charset="-122"/>
              </a:rPr>
              <a:t>定义的数据的生命周期</a:t>
            </a:r>
          </a:p>
          <a:p>
            <a:pPr marL="171450" indent="-171450">
              <a:spcBef>
                <a:spcPts val="356"/>
              </a:spcBef>
              <a:buClr>
                <a:srgbClr val="F0AB00"/>
              </a:buClr>
              <a:buSzPct val="80000"/>
              <a:buFont typeface="Arial" charset="0"/>
              <a:buChar char="•"/>
            </a:pPr>
            <a:r>
              <a:rPr lang="en-US" altLang="zh-CN" sz="1400" dirty="0">
                <a:solidFill>
                  <a:srgbClr val="000000"/>
                </a:solidFill>
                <a:latin typeface="微软雅黑" panose="020B0503020204020204" pitchFamily="34" charset="-122"/>
                <a:ea typeface="微软雅黑" panose="020B0503020204020204" pitchFamily="34" charset="-122"/>
              </a:rPr>
              <a:t>Hadoop</a:t>
            </a:r>
            <a:r>
              <a:rPr lang="zh-CN" altLang="en-US" sz="1400" dirty="0">
                <a:solidFill>
                  <a:srgbClr val="000000"/>
                </a:solidFill>
                <a:latin typeface="微软雅黑" panose="020B0503020204020204" pitchFamily="34" charset="-122"/>
                <a:ea typeface="微软雅黑" panose="020B0503020204020204" pitchFamily="34" charset="-122"/>
              </a:rPr>
              <a:t>和</a:t>
            </a:r>
            <a:r>
              <a:rPr lang="en-US" altLang="zh-CN" sz="1400" dirty="0">
                <a:solidFill>
                  <a:srgbClr val="000000"/>
                </a:solidFill>
                <a:latin typeface="微软雅黑" panose="020B0503020204020204" pitchFamily="34" charset="-122"/>
                <a:ea typeface="微软雅黑" panose="020B0503020204020204" pitchFamily="34" charset="-122"/>
              </a:rPr>
              <a:t>SAP</a:t>
            </a:r>
            <a:r>
              <a:rPr lang="zh-CN" altLang="en-US" sz="1400" dirty="0">
                <a:solidFill>
                  <a:srgbClr val="000000"/>
                </a:solidFill>
                <a:latin typeface="微软雅黑" panose="020B0503020204020204" pitchFamily="34" charset="-122"/>
                <a:ea typeface="微软雅黑" panose="020B0503020204020204" pitchFamily="34" charset="-122"/>
              </a:rPr>
              <a:t> </a:t>
            </a:r>
            <a:r>
              <a:rPr lang="en-US" altLang="zh-CN" sz="1400" dirty="0">
                <a:solidFill>
                  <a:srgbClr val="000000"/>
                </a:solidFill>
                <a:latin typeface="微软雅黑" panose="020B0503020204020204" pitchFamily="34" charset="-122"/>
                <a:ea typeface="微软雅黑" panose="020B0503020204020204" pitchFamily="34" charset="-122"/>
              </a:rPr>
              <a:t>IQ</a:t>
            </a:r>
            <a:r>
              <a:rPr lang="zh-CN" altLang="en-US" sz="1400" dirty="0">
                <a:solidFill>
                  <a:srgbClr val="000000"/>
                </a:solidFill>
                <a:latin typeface="微软雅黑" panose="020B0503020204020204" pitchFamily="34" charset="-122"/>
                <a:ea typeface="微软雅黑" panose="020B0503020204020204" pitchFamily="34" charset="-122"/>
              </a:rPr>
              <a:t>是</a:t>
            </a:r>
            <a:r>
              <a:rPr lang="en-US" altLang="zh-CN" sz="1400" dirty="0">
                <a:solidFill>
                  <a:srgbClr val="000000"/>
                </a:solidFill>
                <a:latin typeface="微软雅黑" panose="020B0503020204020204" pitchFamily="34" charset="-122"/>
                <a:ea typeface="微软雅黑" panose="020B0503020204020204" pitchFamily="34" charset="-122"/>
              </a:rPr>
              <a:t>SAP</a:t>
            </a:r>
            <a:r>
              <a:rPr lang="zh-CN" altLang="en-US" sz="1400" dirty="0">
                <a:solidFill>
                  <a:srgbClr val="000000"/>
                </a:solidFill>
                <a:latin typeface="微软雅黑" panose="020B0503020204020204" pitchFamily="34" charset="-122"/>
                <a:ea typeface="微软雅黑" panose="020B0503020204020204" pitchFamily="34" charset="-122"/>
              </a:rPr>
              <a:t> </a:t>
            </a:r>
            <a:r>
              <a:rPr lang="en-US" altLang="zh-CN" sz="1400" dirty="0">
                <a:solidFill>
                  <a:srgbClr val="000000"/>
                </a:solidFill>
                <a:latin typeface="微软雅黑" panose="020B0503020204020204" pitchFamily="34" charset="-122"/>
                <a:ea typeface="微软雅黑" panose="020B0503020204020204" pitchFamily="34" charset="-122"/>
              </a:rPr>
              <a:t>HANA</a:t>
            </a:r>
            <a:r>
              <a:rPr lang="zh-CN" altLang="en-US" sz="1400" dirty="0">
                <a:solidFill>
                  <a:srgbClr val="000000"/>
                </a:solidFill>
                <a:latin typeface="微软雅黑" panose="020B0503020204020204" pitchFamily="34" charset="-122"/>
                <a:ea typeface="微软雅黑" panose="020B0503020204020204" pitchFamily="34" charset="-122"/>
              </a:rPr>
              <a:t>动态分层的扩展原生扩展，通过工具的定义可以制定数据表的年龄规则，将数据自动移致</a:t>
            </a:r>
            <a:r>
              <a:rPr lang="en-US" altLang="zh-CN" sz="1400" dirty="0">
                <a:solidFill>
                  <a:srgbClr val="000000"/>
                </a:solidFill>
                <a:latin typeface="微软雅黑" panose="020B0503020204020204" pitchFamily="34" charset="-122"/>
                <a:ea typeface="微软雅黑" panose="020B0503020204020204" pitchFamily="34" charset="-122"/>
              </a:rPr>
              <a:t>HANA</a:t>
            </a:r>
            <a:r>
              <a:rPr lang="zh-CN" altLang="en-US" sz="1400" dirty="0">
                <a:solidFill>
                  <a:srgbClr val="000000"/>
                </a:solidFill>
                <a:latin typeface="微软雅黑" panose="020B0503020204020204" pitchFamily="34" charset="-122"/>
                <a:ea typeface="微软雅黑" panose="020B0503020204020204" pitchFamily="34" charset="-122"/>
              </a:rPr>
              <a:t>的扩展表中。</a:t>
            </a:r>
            <a:endParaRPr lang="en-US" sz="1400" dirty="0">
              <a:solidFill>
                <a:srgbClr val="000000"/>
              </a:solidFill>
              <a:latin typeface="微软雅黑" panose="020B0503020204020204" pitchFamily="34" charset="-122"/>
              <a:ea typeface="微软雅黑" panose="020B0503020204020204" pitchFamily="34" charset="-122"/>
            </a:endParaRPr>
          </a:p>
        </p:txBody>
      </p:sp>
      <p:sp>
        <p:nvSpPr>
          <p:cNvPr id="14" name="Rectangle 13"/>
          <p:cNvSpPr/>
          <p:nvPr/>
        </p:nvSpPr>
        <p:spPr bwMode="gray">
          <a:xfrm>
            <a:off x="1209625" y="3418505"/>
            <a:ext cx="4965995" cy="2459262"/>
          </a:xfrm>
          <a:prstGeom prst="rect">
            <a:avLst/>
          </a:prstGeom>
          <a:solidFill>
            <a:schemeClr val="bg1">
              <a:lumMod val="85000"/>
            </a:schemeClr>
          </a:solidFill>
          <a:ln w="12700" algn="ctr">
            <a:solidFill>
              <a:schemeClr val="tx1"/>
            </a:solidFill>
            <a:miter lim="800000"/>
            <a:headEnd/>
            <a:tailEnd/>
          </a:ln>
          <a:effectLst/>
        </p:spPr>
        <p:txBody>
          <a:bodyPr lIns="0" tIns="0" rIns="0" bIns="32139" anchor="b" anchorCtr="1"/>
          <a:lstStyle/>
          <a:p>
            <a:pPr algn="ctr">
              <a:spcBef>
                <a:spcPct val="50000"/>
              </a:spcBef>
              <a:buClr>
                <a:srgbClr val="F0AB00"/>
              </a:buClr>
              <a:buSzPct val="80000"/>
              <a:defRPr/>
            </a:pPr>
            <a:r>
              <a:rPr sz="1050" b="1" kern="0" dirty="0">
                <a:solidFill>
                  <a:srgbClr val="000000"/>
                </a:solidFill>
                <a:latin typeface="微软雅黑" panose="020B0503020204020204" pitchFamily="34" charset="-122"/>
                <a:ea typeface="微软雅黑" panose="020B0503020204020204" pitchFamily="34" charset="-122"/>
                <a:cs typeface="Arial Unicode MS" pitchFamily="34" charset="-128"/>
              </a:rPr>
              <a:t>SAP HANA</a:t>
            </a:r>
          </a:p>
        </p:txBody>
      </p:sp>
      <p:sp>
        <p:nvSpPr>
          <p:cNvPr id="15" name="AutoShape 33"/>
          <p:cNvSpPr>
            <a:spLocks noChangeArrowheads="1"/>
          </p:cNvSpPr>
          <p:nvPr/>
        </p:nvSpPr>
        <p:spPr bwMode="gray">
          <a:xfrm>
            <a:off x="1729792" y="5373061"/>
            <a:ext cx="3995888" cy="264257"/>
          </a:xfrm>
          <a:prstGeom prst="rect">
            <a:avLst/>
          </a:prstGeom>
          <a:gradFill>
            <a:gsLst>
              <a:gs pos="1000">
                <a:schemeClr val="accent2">
                  <a:lumMod val="75000"/>
                </a:schemeClr>
              </a:gs>
              <a:gs pos="100000">
                <a:schemeClr val="accent2"/>
              </a:gs>
            </a:gsLst>
            <a:lin ang="16200000" scaled="1"/>
          </a:gradFill>
          <a:ln w="12700">
            <a:solidFill>
              <a:schemeClr val="tx1"/>
            </a:solidFill>
          </a:ln>
          <a:effectLst/>
        </p:spPr>
        <p:txBody>
          <a:bodyPr lIns="0" tIns="0" rIns="0" bIns="0" anchor="ctr" anchorCtr="1"/>
          <a:lstStyle/>
          <a:p>
            <a:pPr algn="ctr">
              <a:defRPr/>
            </a:pPr>
            <a:r>
              <a:rPr lang="zh-CN" altLang="en-US" sz="1050" b="1" dirty="0">
                <a:solidFill>
                  <a:srgbClr val="FFFFFF"/>
                </a:solidFill>
                <a:latin typeface="微软雅黑" panose="020B0503020204020204" pitchFamily="34" charset="-122"/>
                <a:ea typeface="微软雅黑" panose="020B0503020204020204" pitchFamily="34" charset="-122"/>
                <a:cs typeface="Arial"/>
              </a:rPr>
              <a:t>数据全生命周期管理</a:t>
            </a:r>
            <a:endParaRPr lang="en-US" sz="1050" b="1" dirty="0">
              <a:solidFill>
                <a:srgbClr val="FFFFFF"/>
              </a:solidFill>
              <a:latin typeface="微软雅黑" panose="020B0503020204020204" pitchFamily="34" charset="-122"/>
              <a:ea typeface="微软雅黑" panose="020B0503020204020204" pitchFamily="34" charset="-122"/>
              <a:cs typeface="Arial"/>
            </a:endParaRPr>
          </a:p>
        </p:txBody>
      </p:sp>
      <p:pic>
        <p:nvPicPr>
          <p:cNvPr id="20486" name="Picture 2" descr="Hadoop"/>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54864" y="4351740"/>
            <a:ext cx="955054" cy="2261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87" name="Picture 4" descr="Bildergebnis für sap sybase IQ log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458915" y="4795145"/>
            <a:ext cx="1477181" cy="2963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0488" name="Group 23"/>
          <p:cNvGrpSpPr>
            <a:grpSpLocks/>
          </p:cNvGrpSpPr>
          <p:nvPr/>
        </p:nvGrpSpPr>
        <p:grpSpPr bwMode="auto">
          <a:xfrm rot="5400000">
            <a:off x="1830964" y="3886329"/>
            <a:ext cx="427335" cy="1067713"/>
            <a:chOff x="1988487" y="5735075"/>
            <a:chExt cx="457200" cy="199063"/>
          </a:xfrm>
        </p:grpSpPr>
        <p:sp>
          <p:nvSpPr>
            <p:cNvPr id="20511" name="Rectangle 24"/>
            <p:cNvSpPr>
              <a:spLocks noChangeArrowheads="1"/>
            </p:cNvSpPr>
            <p:nvPr/>
          </p:nvSpPr>
          <p:spPr bwMode="gray">
            <a:xfrm>
              <a:off x="1988487" y="5764217"/>
              <a:ext cx="329184" cy="27430"/>
            </a:xfrm>
            <a:prstGeom prst="rect">
              <a:avLst/>
            </a:prstGeom>
            <a:solidFill>
              <a:schemeClr val="bg2"/>
            </a:solidFill>
            <a:ln w="9525">
              <a:solidFill>
                <a:schemeClr val="accent2"/>
              </a:solidFill>
              <a:miter lim="800000"/>
              <a:headEnd/>
              <a:tailEnd/>
            </a:ln>
          </p:spPr>
          <p:txBody>
            <a:bodyPr anchor="ctr" anchorCtr="1"/>
            <a:lstStyle/>
            <a:p>
              <a:pPr algn="ctr"/>
              <a:endParaRPr lang="en-US" sz="1050">
                <a:solidFill>
                  <a:srgbClr val="FFFFFF"/>
                </a:solidFill>
                <a:latin typeface="微软雅黑" panose="020B0503020204020204" pitchFamily="34" charset="-122"/>
                <a:ea typeface="微软雅黑" panose="020B0503020204020204" pitchFamily="34" charset="-122"/>
              </a:endParaRPr>
            </a:p>
          </p:txBody>
        </p:sp>
        <p:sp>
          <p:nvSpPr>
            <p:cNvPr id="20512" name="Rectangle 25"/>
            <p:cNvSpPr>
              <a:spLocks noChangeArrowheads="1"/>
            </p:cNvSpPr>
            <p:nvPr/>
          </p:nvSpPr>
          <p:spPr bwMode="gray">
            <a:xfrm>
              <a:off x="1988487" y="5792888"/>
              <a:ext cx="457200" cy="27430"/>
            </a:xfrm>
            <a:prstGeom prst="rect">
              <a:avLst/>
            </a:prstGeom>
            <a:solidFill>
              <a:schemeClr val="bg2"/>
            </a:solidFill>
            <a:ln w="9525">
              <a:solidFill>
                <a:schemeClr val="accent2"/>
              </a:solidFill>
              <a:miter lim="800000"/>
              <a:headEnd/>
              <a:tailEnd/>
            </a:ln>
          </p:spPr>
          <p:txBody>
            <a:bodyPr anchor="ctr" anchorCtr="1"/>
            <a:lstStyle/>
            <a:p>
              <a:pPr algn="ctr"/>
              <a:endParaRPr lang="en-US" sz="1050">
                <a:solidFill>
                  <a:srgbClr val="FFFFFF"/>
                </a:solidFill>
                <a:latin typeface="微软雅黑" panose="020B0503020204020204" pitchFamily="34" charset="-122"/>
                <a:ea typeface="微软雅黑" panose="020B0503020204020204" pitchFamily="34" charset="-122"/>
              </a:endParaRPr>
            </a:p>
          </p:txBody>
        </p:sp>
        <p:sp>
          <p:nvSpPr>
            <p:cNvPr id="20513" name="Rectangle 26"/>
            <p:cNvSpPr>
              <a:spLocks noChangeArrowheads="1"/>
            </p:cNvSpPr>
            <p:nvPr/>
          </p:nvSpPr>
          <p:spPr bwMode="gray">
            <a:xfrm>
              <a:off x="1988487" y="5821559"/>
              <a:ext cx="411480" cy="27430"/>
            </a:xfrm>
            <a:prstGeom prst="rect">
              <a:avLst/>
            </a:prstGeom>
            <a:solidFill>
              <a:schemeClr val="bg2"/>
            </a:solidFill>
            <a:ln w="9525">
              <a:solidFill>
                <a:schemeClr val="accent2"/>
              </a:solidFill>
              <a:miter lim="800000"/>
              <a:headEnd/>
              <a:tailEnd/>
            </a:ln>
          </p:spPr>
          <p:txBody>
            <a:bodyPr anchor="ctr" anchorCtr="1"/>
            <a:lstStyle/>
            <a:p>
              <a:pPr algn="ctr"/>
              <a:endParaRPr lang="en-US" sz="1050">
                <a:solidFill>
                  <a:srgbClr val="FFFFFF"/>
                </a:solidFill>
                <a:latin typeface="微软雅黑" panose="020B0503020204020204" pitchFamily="34" charset="-122"/>
                <a:ea typeface="微软雅黑" panose="020B0503020204020204" pitchFamily="34" charset="-122"/>
              </a:endParaRPr>
            </a:p>
          </p:txBody>
        </p:sp>
        <p:sp>
          <p:nvSpPr>
            <p:cNvPr id="20514" name="Rectangle 27"/>
            <p:cNvSpPr>
              <a:spLocks noChangeArrowheads="1"/>
            </p:cNvSpPr>
            <p:nvPr/>
          </p:nvSpPr>
          <p:spPr bwMode="gray">
            <a:xfrm>
              <a:off x="1988487" y="5850301"/>
              <a:ext cx="457200" cy="27430"/>
            </a:xfrm>
            <a:prstGeom prst="rect">
              <a:avLst/>
            </a:prstGeom>
            <a:solidFill>
              <a:schemeClr val="bg2"/>
            </a:solidFill>
            <a:ln w="9525">
              <a:solidFill>
                <a:schemeClr val="accent2"/>
              </a:solidFill>
              <a:miter lim="800000"/>
              <a:headEnd/>
              <a:tailEnd/>
            </a:ln>
          </p:spPr>
          <p:txBody>
            <a:bodyPr anchor="ctr" anchorCtr="1"/>
            <a:lstStyle/>
            <a:p>
              <a:pPr algn="ctr"/>
              <a:endParaRPr lang="en-US" sz="1050">
                <a:solidFill>
                  <a:srgbClr val="FFFFFF"/>
                </a:solidFill>
                <a:latin typeface="微软雅黑" panose="020B0503020204020204" pitchFamily="34" charset="-122"/>
                <a:ea typeface="微软雅黑" panose="020B0503020204020204" pitchFamily="34" charset="-122"/>
              </a:endParaRPr>
            </a:p>
          </p:txBody>
        </p:sp>
        <p:sp>
          <p:nvSpPr>
            <p:cNvPr id="20515" name="Rectangle 29"/>
            <p:cNvSpPr>
              <a:spLocks noChangeArrowheads="1"/>
            </p:cNvSpPr>
            <p:nvPr/>
          </p:nvSpPr>
          <p:spPr bwMode="gray">
            <a:xfrm>
              <a:off x="1988487" y="5878901"/>
              <a:ext cx="457200" cy="27430"/>
            </a:xfrm>
            <a:prstGeom prst="rect">
              <a:avLst/>
            </a:prstGeom>
            <a:solidFill>
              <a:schemeClr val="bg2"/>
            </a:solidFill>
            <a:ln w="9525">
              <a:solidFill>
                <a:schemeClr val="accent2"/>
              </a:solidFill>
              <a:miter lim="800000"/>
              <a:headEnd/>
              <a:tailEnd/>
            </a:ln>
          </p:spPr>
          <p:txBody>
            <a:bodyPr anchor="ctr" anchorCtr="1"/>
            <a:lstStyle/>
            <a:p>
              <a:pPr algn="ctr"/>
              <a:endParaRPr lang="en-US" sz="1050">
                <a:solidFill>
                  <a:srgbClr val="FFFFFF"/>
                </a:solidFill>
                <a:latin typeface="微软雅黑" panose="020B0503020204020204" pitchFamily="34" charset="-122"/>
                <a:ea typeface="微软雅黑" panose="020B0503020204020204" pitchFamily="34" charset="-122"/>
              </a:endParaRPr>
            </a:p>
          </p:txBody>
        </p:sp>
        <p:sp>
          <p:nvSpPr>
            <p:cNvPr id="20516" name="Rectangle 30"/>
            <p:cNvSpPr>
              <a:spLocks noChangeArrowheads="1"/>
            </p:cNvSpPr>
            <p:nvPr/>
          </p:nvSpPr>
          <p:spPr bwMode="gray">
            <a:xfrm>
              <a:off x="1988487" y="5906708"/>
              <a:ext cx="365760" cy="27430"/>
            </a:xfrm>
            <a:prstGeom prst="rect">
              <a:avLst/>
            </a:prstGeom>
            <a:solidFill>
              <a:schemeClr val="bg2"/>
            </a:solidFill>
            <a:ln w="9525">
              <a:solidFill>
                <a:schemeClr val="accent2"/>
              </a:solidFill>
              <a:miter lim="800000"/>
              <a:headEnd/>
              <a:tailEnd/>
            </a:ln>
          </p:spPr>
          <p:txBody>
            <a:bodyPr anchor="ctr" anchorCtr="1"/>
            <a:lstStyle/>
            <a:p>
              <a:pPr algn="ctr"/>
              <a:endParaRPr lang="en-US" sz="1050">
                <a:solidFill>
                  <a:srgbClr val="FFFFFF"/>
                </a:solidFill>
                <a:latin typeface="微软雅黑" panose="020B0503020204020204" pitchFamily="34" charset="-122"/>
                <a:ea typeface="微软雅黑" panose="020B0503020204020204" pitchFamily="34" charset="-122"/>
              </a:endParaRPr>
            </a:p>
          </p:txBody>
        </p:sp>
        <p:sp>
          <p:nvSpPr>
            <p:cNvPr id="20517" name="Rectangle 32"/>
            <p:cNvSpPr>
              <a:spLocks noChangeArrowheads="1"/>
            </p:cNvSpPr>
            <p:nvPr/>
          </p:nvSpPr>
          <p:spPr bwMode="gray">
            <a:xfrm>
              <a:off x="1988487" y="5735075"/>
              <a:ext cx="411480" cy="27430"/>
            </a:xfrm>
            <a:prstGeom prst="rect">
              <a:avLst/>
            </a:prstGeom>
            <a:solidFill>
              <a:schemeClr val="bg2"/>
            </a:solidFill>
            <a:ln w="9525">
              <a:solidFill>
                <a:schemeClr val="accent2"/>
              </a:solidFill>
              <a:miter lim="800000"/>
              <a:headEnd/>
              <a:tailEnd/>
            </a:ln>
          </p:spPr>
          <p:txBody>
            <a:bodyPr anchor="ctr" anchorCtr="1"/>
            <a:lstStyle/>
            <a:p>
              <a:pPr algn="ctr"/>
              <a:endParaRPr lang="en-US" sz="1050">
                <a:solidFill>
                  <a:srgbClr val="FFFFFF"/>
                </a:solidFill>
                <a:latin typeface="微软雅黑" panose="020B0503020204020204" pitchFamily="34" charset="-122"/>
                <a:ea typeface="微软雅黑" panose="020B0503020204020204" pitchFamily="34" charset="-122"/>
              </a:endParaRPr>
            </a:p>
          </p:txBody>
        </p:sp>
      </p:grpSp>
      <p:grpSp>
        <p:nvGrpSpPr>
          <p:cNvPr id="20489" name="Group 33"/>
          <p:cNvGrpSpPr>
            <a:grpSpLocks/>
          </p:cNvGrpSpPr>
          <p:nvPr/>
        </p:nvGrpSpPr>
        <p:grpSpPr bwMode="auto">
          <a:xfrm rot="5400000">
            <a:off x="5190033" y="3891090"/>
            <a:ext cx="427335" cy="1067713"/>
            <a:chOff x="1988487" y="5735075"/>
            <a:chExt cx="457200" cy="199063"/>
          </a:xfrm>
        </p:grpSpPr>
        <p:sp>
          <p:nvSpPr>
            <p:cNvPr id="20504" name="Rectangle 34"/>
            <p:cNvSpPr>
              <a:spLocks noChangeArrowheads="1"/>
            </p:cNvSpPr>
            <p:nvPr/>
          </p:nvSpPr>
          <p:spPr bwMode="gray">
            <a:xfrm>
              <a:off x="1988487" y="5764217"/>
              <a:ext cx="329184" cy="27430"/>
            </a:xfrm>
            <a:prstGeom prst="rect">
              <a:avLst/>
            </a:prstGeom>
            <a:solidFill>
              <a:schemeClr val="bg2"/>
            </a:solidFill>
            <a:ln w="9525">
              <a:solidFill>
                <a:schemeClr val="accent2"/>
              </a:solidFill>
              <a:miter lim="800000"/>
              <a:headEnd/>
              <a:tailEnd/>
            </a:ln>
          </p:spPr>
          <p:txBody>
            <a:bodyPr anchor="ctr" anchorCtr="1"/>
            <a:lstStyle/>
            <a:p>
              <a:pPr algn="ctr"/>
              <a:endParaRPr lang="en-US" sz="1050">
                <a:solidFill>
                  <a:srgbClr val="FFFFFF"/>
                </a:solidFill>
                <a:latin typeface="微软雅黑" panose="020B0503020204020204" pitchFamily="34" charset="-122"/>
                <a:ea typeface="微软雅黑" panose="020B0503020204020204" pitchFamily="34" charset="-122"/>
              </a:endParaRPr>
            </a:p>
          </p:txBody>
        </p:sp>
        <p:sp>
          <p:nvSpPr>
            <p:cNvPr id="20505" name="Rectangle 35"/>
            <p:cNvSpPr>
              <a:spLocks noChangeArrowheads="1"/>
            </p:cNvSpPr>
            <p:nvPr/>
          </p:nvSpPr>
          <p:spPr bwMode="gray">
            <a:xfrm>
              <a:off x="1988487" y="5792888"/>
              <a:ext cx="457200" cy="27430"/>
            </a:xfrm>
            <a:prstGeom prst="rect">
              <a:avLst/>
            </a:prstGeom>
            <a:solidFill>
              <a:schemeClr val="bg2"/>
            </a:solidFill>
            <a:ln w="9525">
              <a:solidFill>
                <a:schemeClr val="accent2"/>
              </a:solidFill>
              <a:miter lim="800000"/>
              <a:headEnd/>
              <a:tailEnd/>
            </a:ln>
          </p:spPr>
          <p:txBody>
            <a:bodyPr anchor="ctr" anchorCtr="1"/>
            <a:lstStyle/>
            <a:p>
              <a:pPr algn="ctr"/>
              <a:endParaRPr lang="en-US" sz="1050">
                <a:solidFill>
                  <a:srgbClr val="FFFFFF"/>
                </a:solidFill>
                <a:latin typeface="微软雅黑" panose="020B0503020204020204" pitchFamily="34" charset="-122"/>
                <a:ea typeface="微软雅黑" panose="020B0503020204020204" pitchFamily="34" charset="-122"/>
              </a:endParaRPr>
            </a:p>
          </p:txBody>
        </p:sp>
        <p:sp>
          <p:nvSpPr>
            <p:cNvPr id="20506" name="Rectangle 36"/>
            <p:cNvSpPr>
              <a:spLocks noChangeArrowheads="1"/>
            </p:cNvSpPr>
            <p:nvPr/>
          </p:nvSpPr>
          <p:spPr bwMode="gray">
            <a:xfrm>
              <a:off x="1988487" y="5821559"/>
              <a:ext cx="411480" cy="27430"/>
            </a:xfrm>
            <a:prstGeom prst="rect">
              <a:avLst/>
            </a:prstGeom>
            <a:solidFill>
              <a:schemeClr val="bg2"/>
            </a:solidFill>
            <a:ln w="9525">
              <a:solidFill>
                <a:schemeClr val="accent2"/>
              </a:solidFill>
              <a:miter lim="800000"/>
              <a:headEnd/>
              <a:tailEnd/>
            </a:ln>
          </p:spPr>
          <p:txBody>
            <a:bodyPr anchor="ctr" anchorCtr="1"/>
            <a:lstStyle/>
            <a:p>
              <a:pPr algn="ctr"/>
              <a:endParaRPr lang="en-US" sz="1050">
                <a:solidFill>
                  <a:srgbClr val="FFFFFF"/>
                </a:solidFill>
                <a:latin typeface="微软雅黑" panose="020B0503020204020204" pitchFamily="34" charset="-122"/>
                <a:ea typeface="微软雅黑" panose="020B0503020204020204" pitchFamily="34" charset="-122"/>
              </a:endParaRPr>
            </a:p>
          </p:txBody>
        </p:sp>
        <p:sp>
          <p:nvSpPr>
            <p:cNvPr id="20507" name="Rectangle 37"/>
            <p:cNvSpPr>
              <a:spLocks noChangeArrowheads="1"/>
            </p:cNvSpPr>
            <p:nvPr/>
          </p:nvSpPr>
          <p:spPr bwMode="gray">
            <a:xfrm>
              <a:off x="1988487" y="5850301"/>
              <a:ext cx="457200" cy="27430"/>
            </a:xfrm>
            <a:prstGeom prst="rect">
              <a:avLst/>
            </a:prstGeom>
            <a:solidFill>
              <a:schemeClr val="bg2"/>
            </a:solidFill>
            <a:ln w="9525">
              <a:solidFill>
                <a:schemeClr val="accent2"/>
              </a:solidFill>
              <a:miter lim="800000"/>
              <a:headEnd/>
              <a:tailEnd/>
            </a:ln>
          </p:spPr>
          <p:txBody>
            <a:bodyPr anchor="ctr" anchorCtr="1"/>
            <a:lstStyle/>
            <a:p>
              <a:pPr algn="ctr"/>
              <a:endParaRPr lang="en-US" sz="1050">
                <a:solidFill>
                  <a:srgbClr val="FFFFFF"/>
                </a:solidFill>
                <a:latin typeface="微软雅黑" panose="020B0503020204020204" pitchFamily="34" charset="-122"/>
                <a:ea typeface="微软雅黑" panose="020B0503020204020204" pitchFamily="34" charset="-122"/>
              </a:endParaRPr>
            </a:p>
          </p:txBody>
        </p:sp>
        <p:sp>
          <p:nvSpPr>
            <p:cNvPr id="20508" name="Rectangle 38"/>
            <p:cNvSpPr>
              <a:spLocks noChangeArrowheads="1"/>
            </p:cNvSpPr>
            <p:nvPr/>
          </p:nvSpPr>
          <p:spPr bwMode="gray">
            <a:xfrm>
              <a:off x="1988487" y="5878901"/>
              <a:ext cx="457200" cy="27430"/>
            </a:xfrm>
            <a:prstGeom prst="rect">
              <a:avLst/>
            </a:prstGeom>
            <a:solidFill>
              <a:schemeClr val="bg2"/>
            </a:solidFill>
            <a:ln w="9525">
              <a:solidFill>
                <a:schemeClr val="accent2"/>
              </a:solidFill>
              <a:miter lim="800000"/>
              <a:headEnd/>
              <a:tailEnd/>
            </a:ln>
          </p:spPr>
          <p:txBody>
            <a:bodyPr anchor="ctr" anchorCtr="1"/>
            <a:lstStyle/>
            <a:p>
              <a:pPr algn="ctr"/>
              <a:endParaRPr lang="en-US" sz="1050">
                <a:solidFill>
                  <a:srgbClr val="FFFFFF"/>
                </a:solidFill>
                <a:latin typeface="微软雅黑" panose="020B0503020204020204" pitchFamily="34" charset="-122"/>
                <a:ea typeface="微软雅黑" panose="020B0503020204020204" pitchFamily="34" charset="-122"/>
              </a:endParaRPr>
            </a:p>
          </p:txBody>
        </p:sp>
        <p:sp>
          <p:nvSpPr>
            <p:cNvPr id="20509" name="Rectangle 39"/>
            <p:cNvSpPr>
              <a:spLocks noChangeArrowheads="1"/>
            </p:cNvSpPr>
            <p:nvPr/>
          </p:nvSpPr>
          <p:spPr bwMode="gray">
            <a:xfrm>
              <a:off x="1988487" y="5906708"/>
              <a:ext cx="365760" cy="27430"/>
            </a:xfrm>
            <a:prstGeom prst="rect">
              <a:avLst/>
            </a:prstGeom>
            <a:solidFill>
              <a:schemeClr val="bg2"/>
            </a:solidFill>
            <a:ln w="9525">
              <a:solidFill>
                <a:schemeClr val="accent2"/>
              </a:solidFill>
              <a:miter lim="800000"/>
              <a:headEnd/>
              <a:tailEnd/>
            </a:ln>
          </p:spPr>
          <p:txBody>
            <a:bodyPr anchor="ctr" anchorCtr="1"/>
            <a:lstStyle/>
            <a:p>
              <a:pPr algn="ctr"/>
              <a:endParaRPr lang="en-US" sz="1050">
                <a:solidFill>
                  <a:srgbClr val="FFFFFF"/>
                </a:solidFill>
                <a:latin typeface="微软雅黑" panose="020B0503020204020204" pitchFamily="34" charset="-122"/>
                <a:ea typeface="微软雅黑" panose="020B0503020204020204" pitchFamily="34" charset="-122"/>
              </a:endParaRPr>
            </a:p>
          </p:txBody>
        </p:sp>
        <p:sp>
          <p:nvSpPr>
            <p:cNvPr id="20510" name="Rectangle 40"/>
            <p:cNvSpPr>
              <a:spLocks noChangeArrowheads="1"/>
            </p:cNvSpPr>
            <p:nvPr/>
          </p:nvSpPr>
          <p:spPr bwMode="gray">
            <a:xfrm>
              <a:off x="1988487" y="5735075"/>
              <a:ext cx="411480" cy="27430"/>
            </a:xfrm>
            <a:prstGeom prst="rect">
              <a:avLst/>
            </a:prstGeom>
            <a:solidFill>
              <a:schemeClr val="bg2"/>
            </a:solidFill>
            <a:ln w="9525">
              <a:solidFill>
                <a:schemeClr val="accent2"/>
              </a:solidFill>
              <a:miter lim="800000"/>
              <a:headEnd/>
              <a:tailEnd/>
            </a:ln>
          </p:spPr>
          <p:txBody>
            <a:bodyPr anchor="ctr" anchorCtr="1"/>
            <a:lstStyle/>
            <a:p>
              <a:pPr algn="ctr"/>
              <a:endParaRPr lang="en-US" sz="1050">
                <a:solidFill>
                  <a:srgbClr val="FFFFFF"/>
                </a:solidFill>
                <a:latin typeface="微软雅黑" panose="020B0503020204020204" pitchFamily="34" charset="-122"/>
                <a:ea typeface="微软雅黑" panose="020B0503020204020204" pitchFamily="34" charset="-122"/>
              </a:endParaRPr>
            </a:p>
          </p:txBody>
        </p:sp>
      </p:grpSp>
      <p:sp>
        <p:nvSpPr>
          <p:cNvPr id="42" name="Flussdiagramm: Magnetplattenspeicher 22"/>
          <p:cNvSpPr>
            <a:spLocks noChangeArrowheads="1"/>
          </p:cNvSpPr>
          <p:nvPr/>
        </p:nvSpPr>
        <p:spPr bwMode="gray">
          <a:xfrm>
            <a:off x="1410434" y="3784787"/>
            <a:ext cx="1303394" cy="563036"/>
          </a:xfrm>
          <a:prstGeom prst="flowChartMagneticDisk">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lIns="95671" tIns="76536" rIns="95671" bIns="76536" anchor="ctr"/>
          <a:lstStyle/>
          <a:p>
            <a:pPr algn="ctr">
              <a:buClr>
                <a:srgbClr val="F0AB00"/>
              </a:buClr>
              <a:buSzPct val="80000"/>
              <a:defRPr/>
            </a:pPr>
            <a:r>
              <a:rPr lang="zh-CN" altLang="en-US" sz="750" b="1" kern="0" dirty="0">
                <a:solidFill>
                  <a:srgbClr val="FFFFFF"/>
                </a:solidFill>
                <a:latin typeface="微软雅黑" panose="020B0503020204020204" pitchFamily="34" charset="-122"/>
                <a:ea typeface="微软雅黑" panose="020B0503020204020204" pitchFamily="34" charset="-122"/>
                <a:cs typeface="Arial Unicode MS" pitchFamily="34" charset="-128"/>
              </a:rPr>
              <a:t>热数据存储</a:t>
            </a:r>
            <a:br>
              <a:rPr lang="en-US" sz="750" b="1" kern="0" dirty="0">
                <a:solidFill>
                  <a:srgbClr val="FFFFFF"/>
                </a:solidFill>
                <a:latin typeface="微软雅黑" panose="020B0503020204020204" pitchFamily="34" charset="-122"/>
                <a:ea typeface="微软雅黑" panose="020B0503020204020204" pitchFamily="34" charset="-122"/>
                <a:cs typeface="Arial Unicode MS" pitchFamily="34" charset="-128"/>
              </a:rPr>
            </a:br>
            <a:r>
              <a:rPr lang="en-US" sz="750" b="1" kern="0" dirty="0">
                <a:solidFill>
                  <a:srgbClr val="FFFFFF"/>
                </a:solidFill>
                <a:latin typeface="微软雅黑" panose="020B0503020204020204" pitchFamily="34" charset="-122"/>
                <a:ea typeface="微软雅黑" panose="020B0503020204020204" pitchFamily="34" charset="-122"/>
                <a:cs typeface="Arial Unicode MS" pitchFamily="34" charset="-128"/>
              </a:rPr>
              <a:t>(Column Table)</a:t>
            </a:r>
          </a:p>
        </p:txBody>
      </p:sp>
      <p:sp>
        <p:nvSpPr>
          <p:cNvPr id="43" name="Flussdiagramm: Magnetplattenspeicher 22"/>
          <p:cNvSpPr/>
          <p:nvPr/>
        </p:nvSpPr>
        <p:spPr bwMode="gray">
          <a:xfrm>
            <a:off x="4751734" y="3798007"/>
            <a:ext cx="1303522" cy="549817"/>
          </a:xfrm>
          <a:prstGeom prst="flowChartMagneticDisk">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95671" tIns="76536" rIns="95671" bIns="76536" anchor="ctr"/>
          <a:lstStyle/>
          <a:p>
            <a:pPr algn="ctr">
              <a:buClr>
                <a:srgbClr val="F0AB00"/>
              </a:buClr>
              <a:buSzPct val="80000"/>
              <a:defRPr/>
            </a:pPr>
            <a:r>
              <a:rPr lang="zh-CN" altLang="en-US" sz="750" b="1" kern="0" dirty="0">
                <a:solidFill>
                  <a:schemeClr val="bg1"/>
                </a:solidFill>
                <a:latin typeface="微软雅黑" panose="020B0503020204020204" pitchFamily="34" charset="-122"/>
                <a:ea typeface="微软雅黑" panose="020B0503020204020204" pitchFamily="34" charset="-122"/>
                <a:cs typeface="Arial Unicode MS" pitchFamily="34" charset="-128"/>
              </a:rPr>
              <a:t>温数据存储       </a:t>
            </a:r>
            <a:r>
              <a:rPr lang="en-US" sz="750" b="1" kern="0" dirty="0">
                <a:solidFill>
                  <a:schemeClr val="bg1"/>
                </a:solidFill>
                <a:latin typeface="微软雅黑" panose="020B0503020204020204" pitchFamily="34" charset="-122"/>
                <a:ea typeface="微软雅黑" panose="020B0503020204020204" pitchFamily="34" charset="-122"/>
                <a:cs typeface="Arial Unicode MS" pitchFamily="34" charset="-128"/>
              </a:rPr>
              <a:t>(Extended Table)</a:t>
            </a:r>
            <a:endParaRPr lang="en-US" sz="600" b="1"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44" name="Rectangle 43"/>
          <p:cNvSpPr/>
          <p:nvPr/>
        </p:nvSpPr>
        <p:spPr bwMode="gray">
          <a:xfrm>
            <a:off x="1303660" y="3739900"/>
            <a:ext cx="6915731" cy="1416516"/>
          </a:xfrm>
          <a:prstGeom prst="rect">
            <a:avLst/>
          </a:prstGeom>
          <a:noFill/>
          <a:ln w="19050" algn="ctr">
            <a:solidFill>
              <a:schemeClr val="tx1"/>
            </a:solidFill>
            <a:prstDash val="dash"/>
            <a:miter lim="800000"/>
            <a:headEnd/>
            <a:tailEnd/>
          </a:ln>
        </p:spPr>
        <p:txBody>
          <a:bodyPr lIns="67480" tIns="53984" rIns="67480" bIns="53984" anchor="ctr"/>
          <a:lstStyle/>
          <a:p>
            <a:pPr algn="ctr" defTabSz="685595">
              <a:spcBef>
                <a:spcPct val="50000"/>
              </a:spcBef>
              <a:buClr>
                <a:srgbClr val="F0AB00"/>
              </a:buClr>
              <a:buSzPct val="80000"/>
              <a:defRPr/>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cxnSp>
        <p:nvCxnSpPr>
          <p:cNvPr id="46" name="Straight Arrow Connector 45"/>
          <p:cNvCxnSpPr>
            <a:stCxn id="15" idx="0"/>
          </p:cNvCxnSpPr>
          <p:nvPr/>
        </p:nvCxnSpPr>
        <p:spPr>
          <a:xfrm flipH="1" flipV="1">
            <a:off x="3720000" y="5156415"/>
            <a:ext cx="8333" cy="21664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Left-Right Arrow 3"/>
          <p:cNvSpPr/>
          <p:nvPr/>
        </p:nvSpPr>
        <p:spPr bwMode="gray">
          <a:xfrm>
            <a:off x="2848689" y="3842269"/>
            <a:ext cx="1742621" cy="246402"/>
          </a:xfrm>
          <a:prstGeom prst="leftRightArrow">
            <a:avLst/>
          </a:prstGeom>
          <a:solidFill>
            <a:schemeClr val="accent1"/>
          </a:solidFill>
          <a:ln w="6350" algn="ctr">
            <a:solidFill>
              <a:schemeClr val="tx1"/>
            </a:solidFill>
            <a:miter lim="800000"/>
            <a:headEnd/>
            <a:tailEnd/>
          </a:ln>
        </p:spPr>
        <p:txBody>
          <a:bodyPr lIns="67480" tIns="53984" rIns="67480" bIns="53984" anchor="ctr"/>
          <a:lstStyle/>
          <a:p>
            <a:pPr algn="ctr" defTabSz="685595">
              <a:spcBef>
                <a:spcPct val="50000"/>
              </a:spcBef>
              <a:buClr>
                <a:srgbClr val="F0AB00"/>
              </a:buClr>
              <a:buSzPct val="80000"/>
              <a:defRPr/>
            </a:pPr>
            <a:endParaRPr lang="de-DE"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45" name="Left-Right Arrow 44"/>
          <p:cNvSpPr/>
          <p:nvPr/>
        </p:nvSpPr>
        <p:spPr bwMode="gray">
          <a:xfrm>
            <a:off x="2848690" y="4679085"/>
            <a:ext cx="3403111" cy="247593"/>
          </a:xfrm>
          <a:prstGeom prst="leftRightArrow">
            <a:avLst/>
          </a:prstGeom>
          <a:solidFill>
            <a:schemeClr val="accent1"/>
          </a:solidFill>
          <a:ln w="6350" algn="ctr">
            <a:solidFill>
              <a:schemeClr val="tx1"/>
            </a:solidFill>
            <a:miter lim="800000"/>
            <a:headEnd/>
            <a:tailEnd/>
          </a:ln>
        </p:spPr>
        <p:txBody>
          <a:bodyPr lIns="67480" tIns="53984" rIns="67480" bIns="53984" anchor="ctr"/>
          <a:lstStyle/>
          <a:p>
            <a:pPr algn="ctr" defTabSz="685595">
              <a:spcBef>
                <a:spcPct val="50000"/>
              </a:spcBef>
              <a:buClr>
                <a:srgbClr val="F0AB00"/>
              </a:buClr>
              <a:buSzPct val="80000"/>
              <a:defRPr/>
            </a:pPr>
            <a:endParaRPr lang="de-DE"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5" name="Left-Up Arrow 4"/>
          <p:cNvSpPr/>
          <p:nvPr/>
        </p:nvSpPr>
        <p:spPr bwMode="gray">
          <a:xfrm rot="16200000">
            <a:off x="6542797" y="3433432"/>
            <a:ext cx="423764" cy="1310479"/>
          </a:xfrm>
          <a:prstGeom prst="leftUpArrow">
            <a:avLst>
              <a:gd name="adj1" fmla="val 28921"/>
              <a:gd name="adj2" fmla="val 25000"/>
              <a:gd name="adj3" fmla="val 25000"/>
            </a:avLst>
          </a:prstGeom>
          <a:solidFill>
            <a:schemeClr val="accent1"/>
          </a:solidFill>
          <a:ln w="6350" algn="ctr">
            <a:solidFill>
              <a:schemeClr val="tx1"/>
            </a:solidFill>
            <a:miter lim="800000"/>
            <a:headEnd/>
            <a:tailEnd/>
          </a:ln>
        </p:spPr>
        <p:txBody>
          <a:bodyPr lIns="67480" tIns="53984" rIns="67480" bIns="53984" anchor="ctr"/>
          <a:lstStyle/>
          <a:p>
            <a:pPr algn="ctr" defTabSz="685595">
              <a:spcBef>
                <a:spcPct val="50000"/>
              </a:spcBef>
              <a:buClr>
                <a:srgbClr val="F0AB00"/>
              </a:buClr>
              <a:buSzPct val="80000"/>
              <a:defRPr/>
            </a:pPr>
            <a:endParaRPr lang="de-DE" sz="1500" kern="0" dirty="0" err="1">
              <a:latin typeface="微软雅黑" panose="020B0503020204020204" pitchFamily="34" charset="-122"/>
              <a:ea typeface="微软雅黑" panose="020B0503020204020204" pitchFamily="34" charset="-122"/>
              <a:cs typeface="Arial Unicode MS" pitchFamily="34" charset="-128"/>
            </a:endParaRPr>
          </a:p>
        </p:txBody>
      </p:sp>
      <p:grpSp>
        <p:nvGrpSpPr>
          <p:cNvPr id="20499" name="Group 50"/>
          <p:cNvGrpSpPr>
            <a:grpSpLocks/>
          </p:cNvGrpSpPr>
          <p:nvPr/>
        </p:nvGrpSpPr>
        <p:grpSpPr bwMode="auto">
          <a:xfrm>
            <a:off x="2980815" y="4147000"/>
            <a:ext cx="1434329" cy="489233"/>
            <a:chOff x="4176276" y="3054418"/>
            <a:chExt cx="4231472" cy="652432"/>
          </a:xfrm>
        </p:grpSpPr>
        <p:sp>
          <p:nvSpPr>
            <p:cNvPr id="52" name="Rectangle 51"/>
            <p:cNvSpPr/>
            <p:nvPr/>
          </p:nvSpPr>
          <p:spPr bwMode="gray">
            <a:xfrm>
              <a:off x="4176276" y="3054418"/>
              <a:ext cx="4231472" cy="652432"/>
            </a:xfrm>
            <a:prstGeom prst="rect">
              <a:avLst/>
            </a:prstGeom>
            <a:solidFill>
              <a:schemeClr val="accent1"/>
            </a:solidFill>
            <a:ln w="6350" algn="ctr">
              <a:solidFill>
                <a:schemeClr val="tx1"/>
              </a:solidFill>
              <a:miter lim="800000"/>
              <a:headEnd/>
              <a:tailEnd/>
            </a:ln>
          </p:spPr>
          <p:txBody>
            <a:bodyPr lIns="67500" tIns="54000" rIns="67500" bIns="54000" anchor="ctr"/>
            <a:lstStyle/>
            <a:p>
              <a:pPr>
                <a:spcBef>
                  <a:spcPct val="50000"/>
                </a:spcBef>
                <a:buClr>
                  <a:srgbClr val="F0AB00"/>
                </a:buClr>
                <a:buSzPct val="80000"/>
                <a:defRPr/>
              </a:pPr>
              <a:r>
                <a:rPr lang="de-DE" sz="825" b="1" kern="0" dirty="0">
                  <a:solidFill>
                    <a:srgbClr val="000000"/>
                  </a:solidFill>
                  <a:latin typeface="微软雅黑" panose="020B0503020204020204" pitchFamily="34" charset="-122"/>
                  <a:ea typeface="微软雅黑" panose="020B0503020204020204" pitchFamily="34" charset="-122"/>
                  <a:cs typeface="Arial Unicode MS" pitchFamily="34" charset="-128"/>
                </a:rPr>
                <a:t>               </a:t>
              </a:r>
              <a:r>
                <a:rPr lang="zh-CN" altLang="en-US" sz="825" b="1" kern="0" dirty="0">
                  <a:solidFill>
                    <a:srgbClr val="000000"/>
                  </a:solidFill>
                  <a:latin typeface="微软雅黑" panose="020B0503020204020204" pitchFamily="34" charset="-122"/>
                  <a:ea typeface="微软雅黑" panose="020B0503020204020204" pitchFamily="34" charset="-122"/>
                  <a:cs typeface="Arial Unicode MS" pitchFamily="34" charset="-128"/>
                </a:rPr>
                <a:t>数据移动</a:t>
              </a:r>
              <a:endParaRPr lang="de-DE" sz="825" b="1"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aphicFrame>
          <p:nvGraphicFramePr>
            <p:cNvPr id="53" name="Diagram 52"/>
            <p:cNvGraphicFramePr/>
            <p:nvPr/>
          </p:nvGraphicFramePr>
          <p:xfrm>
            <a:off x="4279349" y="3069392"/>
            <a:ext cx="1150097" cy="5837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49" name="TextBox 48"/>
          <p:cNvSpPr txBox="1"/>
          <p:nvPr/>
        </p:nvSpPr>
        <p:spPr>
          <a:xfrm>
            <a:off x="7835029" y="4370786"/>
            <a:ext cx="59312" cy="155877"/>
          </a:xfrm>
          <a:prstGeom prst="rect">
            <a:avLst/>
          </a:prstGeom>
          <a:noFill/>
        </p:spPr>
        <p:txBody>
          <a:bodyPr wrap="none" lIns="0" tIns="0" rIns="0" bIns="0">
            <a:spAutoFit/>
          </a:bodyPr>
          <a:lstStyle/>
          <a:p>
            <a:pPr>
              <a:spcBef>
                <a:spcPts val="450"/>
              </a:spcBef>
              <a:buClr>
                <a:srgbClr val="F0AB00"/>
              </a:buClr>
              <a:buSzPct val="80000"/>
              <a:defRPr/>
            </a:pPr>
            <a:r>
              <a:rPr lang="de-DE" sz="1013" kern="0" dirty="0">
                <a:latin typeface="微软雅黑" panose="020B0503020204020204" pitchFamily="34" charset="-122"/>
                <a:ea typeface="微软雅黑" panose="020B0503020204020204" pitchFamily="34" charset="-122"/>
                <a:cs typeface="Arial Unicode MS" pitchFamily="34" charset="-128"/>
              </a:rPr>
              <a:t>*</a:t>
            </a:r>
          </a:p>
        </p:txBody>
      </p:sp>
      <p:pic>
        <p:nvPicPr>
          <p:cNvPr id="35" name="Picture 34"/>
          <p:cNvPicPr>
            <a:picLocks noChangeAspect="1"/>
          </p:cNvPicPr>
          <p:nvPr/>
        </p:nvPicPr>
        <p:blipFill>
          <a:blip r:embed="rId10"/>
          <a:stretch>
            <a:fillRect/>
          </a:stretch>
        </p:blipFill>
        <p:spPr>
          <a:xfrm>
            <a:off x="7484514" y="4381694"/>
            <a:ext cx="335612" cy="240254"/>
          </a:xfrm>
          <a:prstGeom prst="rect">
            <a:avLst/>
          </a:prstGeom>
        </p:spPr>
      </p:pic>
    </p:spTree>
    <p:extLst>
      <p:ext uri="{BB962C8B-B14F-4D97-AF65-F5344CB8AC3E}">
        <p14:creationId xmlns:p14="http://schemas.microsoft.com/office/powerpoint/2010/main" val="330578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6"/>
          <p:cNvGrpSpPr/>
          <p:nvPr/>
        </p:nvGrpSpPr>
        <p:grpSpPr>
          <a:xfrm>
            <a:off x="5187964" y="2402916"/>
            <a:ext cx="3502924" cy="3131910"/>
            <a:chOff x="5025008" y="1700808"/>
            <a:chExt cx="4248471" cy="4705712"/>
          </a:xfrm>
        </p:grpSpPr>
        <p:sp>
          <p:nvSpPr>
            <p:cNvPr id="195" name="Rectangle 1"/>
            <p:cNvSpPr/>
            <p:nvPr/>
          </p:nvSpPr>
          <p:spPr>
            <a:xfrm>
              <a:off x="5025008" y="1700808"/>
              <a:ext cx="4248471" cy="4705712"/>
            </a:xfrm>
            <a:prstGeom prst="rect">
              <a:avLst/>
            </a:prstGeom>
            <a:noFill/>
            <a:ln w="25400" cap="flat" cmpd="sng" algn="ctr">
              <a:solidFill>
                <a:srgbClr val="4F81BD">
                  <a:shade val="50000"/>
                </a:srgbClr>
              </a:solidFill>
              <a:prstDash val="solid"/>
            </a:ln>
            <a:effectLst/>
          </p:spPr>
          <p:txBody>
            <a:bodyPr rtlCol="0" anchor="t"/>
            <a:lstStyle/>
            <a:p>
              <a:pPr algn="ctr"/>
              <a:r>
                <a:rPr lang="zh-CN" altLang="en-US" sz="1350" kern="0" dirty="0">
                  <a:latin typeface="微软雅黑" panose="020B0503020204020204" pitchFamily="34" charset="-122"/>
                  <a:ea typeface="微软雅黑" panose="020B0503020204020204" pitchFamily="34" charset="-122"/>
                </a:rPr>
                <a:t>内存计算</a:t>
              </a:r>
              <a:endParaRPr lang="en-US" sz="1350" kern="0" dirty="0">
                <a:latin typeface="微软雅黑" panose="020B0503020204020204" pitchFamily="34" charset="-122"/>
                <a:ea typeface="微软雅黑" panose="020B0503020204020204" pitchFamily="34" charset="-122"/>
              </a:endParaRPr>
            </a:p>
          </p:txBody>
        </p:sp>
        <p:grpSp>
          <p:nvGrpSpPr>
            <p:cNvPr id="3" name="Group 4"/>
            <p:cNvGrpSpPr/>
            <p:nvPr/>
          </p:nvGrpSpPr>
          <p:grpSpPr>
            <a:xfrm>
              <a:off x="5279132" y="2049655"/>
              <a:ext cx="1645920" cy="506246"/>
              <a:chOff x="5830262" y="2036955"/>
              <a:chExt cx="1565274" cy="506246"/>
            </a:xfrm>
          </p:grpSpPr>
          <p:sp>
            <p:nvSpPr>
              <p:cNvPr id="291" name="Oval 3"/>
              <p:cNvSpPr/>
              <p:nvPr/>
            </p:nvSpPr>
            <p:spPr>
              <a:xfrm>
                <a:off x="5830262" y="2110058"/>
                <a:ext cx="1402817" cy="433143"/>
              </a:xfrm>
              <a:prstGeom prst="ellipse">
                <a:avLst/>
              </a:prstGeom>
              <a:solidFill>
                <a:sysClr val="window" lastClr="FFFFFF"/>
              </a:solidFill>
              <a:ln w="952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92" name="Oval 13"/>
              <p:cNvSpPr/>
              <p:nvPr/>
            </p:nvSpPr>
            <p:spPr>
              <a:xfrm>
                <a:off x="5902050" y="2077850"/>
                <a:ext cx="1402817" cy="433143"/>
              </a:xfrm>
              <a:prstGeom prst="ellipse">
                <a:avLst/>
              </a:prstGeom>
              <a:solidFill>
                <a:sysClr val="window" lastClr="FFFFFF"/>
              </a:solidFill>
              <a:ln w="952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93" name="Oval 14"/>
              <p:cNvSpPr/>
              <p:nvPr/>
            </p:nvSpPr>
            <p:spPr>
              <a:xfrm>
                <a:off x="5992719" y="2036955"/>
                <a:ext cx="1402817" cy="433143"/>
              </a:xfrm>
              <a:prstGeom prst="ellipse">
                <a:avLst/>
              </a:prstGeom>
              <a:solidFill>
                <a:sysClr val="window" lastClr="FFFFFF"/>
              </a:solidFill>
              <a:ln w="9525" cap="flat" cmpd="sng" algn="ctr">
                <a:solidFill>
                  <a:sysClr val="window" lastClr="FFFFFF">
                    <a:lumMod val="85000"/>
                  </a:sysClr>
                </a:solidFill>
                <a:prstDash val="solid"/>
              </a:ln>
              <a:effectLst/>
            </p:spPr>
            <p:txBody>
              <a:bodyPr rtlCol="0" anchor="ctr"/>
              <a:lstStyle/>
              <a:p>
                <a:pPr algn="ctr">
                  <a:lnSpc>
                    <a:spcPct val="120000"/>
                  </a:lnSpc>
                </a:pPr>
                <a:r>
                  <a:rPr lang="zh-CN" altLang="en-US" sz="900" b="1" kern="0" dirty="0">
                    <a:solidFill>
                      <a:sysClr val="windowText" lastClr="000000"/>
                    </a:solidFill>
                    <a:latin typeface="微软雅黑" panose="020B0503020204020204" pitchFamily="34" charset="-122"/>
                    <a:ea typeface="微软雅黑" panose="020B0503020204020204" pitchFamily="34" charset="-122"/>
                  </a:rPr>
                  <a:t>应用</a:t>
                </a:r>
                <a:endParaRPr lang="en-US" sz="1500" b="1" kern="0" dirty="0">
                  <a:solidFill>
                    <a:sysClr val="windowText" lastClr="000000"/>
                  </a:solidFill>
                  <a:latin typeface="微软雅黑" panose="020B0503020204020204" pitchFamily="34" charset="-122"/>
                  <a:ea typeface="微软雅黑" panose="020B0503020204020204" pitchFamily="34" charset="-122"/>
                </a:endParaRPr>
              </a:p>
            </p:txBody>
          </p:sp>
        </p:grpSp>
        <p:sp>
          <p:nvSpPr>
            <p:cNvPr id="197" name="Rectangle 5"/>
            <p:cNvSpPr/>
            <p:nvPr/>
          </p:nvSpPr>
          <p:spPr>
            <a:xfrm>
              <a:off x="5373062" y="2768352"/>
              <a:ext cx="1645920" cy="457200"/>
            </a:xfrm>
            <a:prstGeom prst="rect">
              <a:avLst/>
            </a:prstGeom>
            <a:solidFill>
              <a:sysClr val="window" lastClr="FFFFFF">
                <a:lumMod val="85000"/>
              </a:sysClr>
            </a:solidFill>
            <a:ln w="317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r>
                <a:rPr lang="en-US" altLang="zh-CN" sz="900" b="1" kern="0" dirty="0">
                  <a:solidFill>
                    <a:sysClr val="windowText" lastClr="000000"/>
                  </a:solidFill>
                  <a:latin typeface="微软雅黑" panose="020B0503020204020204" pitchFamily="34" charset="-122"/>
                  <a:ea typeface="微软雅黑" panose="020B0503020204020204" pitchFamily="34" charset="-122"/>
                </a:rPr>
                <a:t>SQL</a:t>
              </a:r>
              <a:endParaRPr lang="en-US" sz="105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198" name="Rectangle 6"/>
            <p:cNvSpPr/>
            <p:nvPr/>
          </p:nvSpPr>
          <p:spPr>
            <a:xfrm>
              <a:off x="7816789" y="2767980"/>
              <a:ext cx="1224136" cy="457200"/>
            </a:xfrm>
            <a:prstGeom prst="rect">
              <a:avLst/>
            </a:prstGeom>
            <a:solidFill>
              <a:srgbClr val="92D050"/>
            </a:solidFill>
            <a:ln w="317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r>
                <a:rPr lang="zh-CN" altLang="en-US" sz="900" b="1" kern="0" dirty="0">
                  <a:solidFill>
                    <a:sysClr val="windowText" lastClr="000000"/>
                  </a:solidFill>
                  <a:latin typeface="微软雅黑" panose="020B0503020204020204" pitchFamily="34" charset="-122"/>
                  <a:ea typeface="微软雅黑" panose="020B0503020204020204" pitchFamily="34" charset="-122"/>
                </a:rPr>
                <a:t>内存查询</a:t>
              </a:r>
              <a:endParaRPr lang="en-US" altLang="zh-CN" sz="900" b="1" kern="0" dirty="0">
                <a:solidFill>
                  <a:sysClr val="windowText" lastClr="000000"/>
                </a:solidFill>
                <a:latin typeface="微软雅黑" panose="020B0503020204020204" pitchFamily="34" charset="-122"/>
                <a:ea typeface="微软雅黑" panose="020B0503020204020204" pitchFamily="34" charset="-122"/>
              </a:endParaRPr>
            </a:p>
            <a:p>
              <a:pPr algn="ctr"/>
              <a:r>
                <a:rPr lang="zh-CN" altLang="en-US" sz="900" b="1" kern="0" dirty="0">
                  <a:solidFill>
                    <a:sysClr val="windowText" lastClr="000000"/>
                  </a:solidFill>
                  <a:latin typeface="微软雅黑" panose="020B0503020204020204" pitchFamily="34" charset="-122"/>
                  <a:ea typeface="微软雅黑" panose="020B0503020204020204" pitchFamily="34" charset="-122"/>
                </a:rPr>
                <a:t>优化引擎</a:t>
              </a:r>
              <a:endParaRPr lang="en-US" sz="9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199" name="Rectangle 8"/>
            <p:cNvSpPr/>
            <p:nvPr/>
          </p:nvSpPr>
          <p:spPr>
            <a:xfrm>
              <a:off x="7816789" y="3769032"/>
              <a:ext cx="1224136" cy="354524"/>
            </a:xfrm>
            <a:prstGeom prst="rect">
              <a:avLst/>
            </a:prstGeom>
            <a:noFill/>
            <a:ln w="3175" cap="flat" cmpd="sng" algn="ctr">
              <a:solidFill>
                <a:srgbClr val="92D050"/>
              </a:solidFill>
              <a:prstDash val="solid"/>
            </a:ln>
            <a:effectLst/>
          </p:spPr>
          <p:txBody>
            <a:bodyPr rtlCol="0" anchor="ctr"/>
            <a:lstStyle/>
            <a:p>
              <a:pPr algn="ctr">
                <a:lnSpc>
                  <a:spcPct val="120000"/>
                </a:lnSpc>
              </a:pPr>
              <a:r>
                <a:rPr lang="zh-CN" altLang="en-US" sz="900" b="1" kern="0" dirty="0">
                  <a:latin typeface="微软雅黑" panose="020B0503020204020204" pitchFamily="34" charset="-122"/>
                  <a:ea typeface="微软雅黑" panose="020B0503020204020204" pitchFamily="34" charset="-122"/>
                </a:rPr>
                <a:t>内存地址</a:t>
              </a:r>
              <a:endParaRPr lang="en-US" sz="900" b="1" kern="0" dirty="0">
                <a:latin typeface="微软雅黑" panose="020B0503020204020204" pitchFamily="34" charset="-122"/>
                <a:ea typeface="微软雅黑" panose="020B0503020204020204" pitchFamily="34" charset="-122"/>
              </a:endParaRPr>
            </a:p>
          </p:txBody>
        </p:sp>
        <p:grpSp>
          <p:nvGrpSpPr>
            <p:cNvPr id="4" name="Group 18"/>
            <p:cNvGrpSpPr/>
            <p:nvPr/>
          </p:nvGrpSpPr>
          <p:grpSpPr>
            <a:xfrm>
              <a:off x="5373062" y="3861048"/>
              <a:ext cx="1645920" cy="2088233"/>
              <a:chOff x="5851250" y="3565128"/>
              <a:chExt cx="1624577" cy="2168128"/>
            </a:xfrm>
          </p:grpSpPr>
          <p:sp>
            <p:nvSpPr>
              <p:cNvPr id="254" name="Rectangle 16"/>
              <p:cNvSpPr/>
              <p:nvPr/>
            </p:nvSpPr>
            <p:spPr>
              <a:xfrm>
                <a:off x="5851250" y="3565128"/>
                <a:ext cx="1624577" cy="2168128"/>
              </a:xfrm>
              <a:prstGeom prst="rect">
                <a:avLst/>
              </a:prstGeom>
              <a:solidFill>
                <a:schemeClr val="accent4"/>
              </a:solidFill>
              <a:ln w="3175" cap="flat" cmpd="sng" algn="ctr">
                <a:solidFill>
                  <a:schemeClr val="tx2"/>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55" name="Rectangle 37"/>
              <p:cNvSpPr/>
              <p:nvPr/>
            </p:nvSpPr>
            <p:spPr>
              <a:xfrm>
                <a:off x="5992719" y="3684384"/>
                <a:ext cx="432048"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56" name="Rectangle 38"/>
              <p:cNvSpPr/>
              <p:nvPr/>
            </p:nvSpPr>
            <p:spPr>
              <a:xfrm>
                <a:off x="5992719" y="3890144"/>
                <a:ext cx="432048"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57" name="Rectangle 39"/>
              <p:cNvSpPr/>
              <p:nvPr/>
            </p:nvSpPr>
            <p:spPr>
              <a:xfrm>
                <a:off x="5992719" y="4095904"/>
                <a:ext cx="432048"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58" name="Rectangle 41"/>
              <p:cNvSpPr/>
              <p:nvPr/>
            </p:nvSpPr>
            <p:spPr>
              <a:xfrm>
                <a:off x="5992719" y="4301664"/>
                <a:ext cx="432048"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59" name="Rectangle 42"/>
              <p:cNvSpPr/>
              <p:nvPr/>
            </p:nvSpPr>
            <p:spPr>
              <a:xfrm>
                <a:off x="5992719" y="4507424"/>
                <a:ext cx="432048"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60" name="Rectangle 43"/>
              <p:cNvSpPr/>
              <p:nvPr/>
            </p:nvSpPr>
            <p:spPr>
              <a:xfrm>
                <a:off x="5992719" y="4713188"/>
                <a:ext cx="432048"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61" name="Rectangle 44"/>
              <p:cNvSpPr/>
              <p:nvPr/>
            </p:nvSpPr>
            <p:spPr>
              <a:xfrm>
                <a:off x="5992719" y="3787264"/>
                <a:ext cx="432048"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62" name="Rectangle 45"/>
              <p:cNvSpPr/>
              <p:nvPr/>
            </p:nvSpPr>
            <p:spPr>
              <a:xfrm>
                <a:off x="5992719" y="3993024"/>
                <a:ext cx="432048"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63" name="Rectangle 46"/>
              <p:cNvSpPr/>
              <p:nvPr/>
            </p:nvSpPr>
            <p:spPr>
              <a:xfrm>
                <a:off x="5992719" y="4198784"/>
                <a:ext cx="432048"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64" name="Rectangle 47"/>
              <p:cNvSpPr/>
              <p:nvPr/>
            </p:nvSpPr>
            <p:spPr>
              <a:xfrm>
                <a:off x="5992719" y="4404544"/>
                <a:ext cx="432048"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65" name="Rectangle 48"/>
              <p:cNvSpPr/>
              <p:nvPr/>
            </p:nvSpPr>
            <p:spPr>
              <a:xfrm>
                <a:off x="5992719" y="4610304"/>
                <a:ext cx="432048"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66" name="Rectangle 63"/>
              <p:cNvSpPr/>
              <p:nvPr/>
            </p:nvSpPr>
            <p:spPr>
              <a:xfrm>
                <a:off x="6531670" y="3719325"/>
                <a:ext cx="8229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67" name="Rectangle 64"/>
              <p:cNvSpPr/>
              <p:nvPr/>
            </p:nvSpPr>
            <p:spPr>
              <a:xfrm>
                <a:off x="6531670" y="3925085"/>
                <a:ext cx="8229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68" name="Rectangle 65"/>
              <p:cNvSpPr/>
              <p:nvPr/>
            </p:nvSpPr>
            <p:spPr>
              <a:xfrm>
                <a:off x="6531670" y="4130845"/>
                <a:ext cx="8229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69" name="Rectangle 66"/>
              <p:cNvSpPr/>
              <p:nvPr/>
            </p:nvSpPr>
            <p:spPr>
              <a:xfrm>
                <a:off x="6531670" y="3822205"/>
                <a:ext cx="8229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70" name="Rectangle 67"/>
              <p:cNvSpPr/>
              <p:nvPr/>
            </p:nvSpPr>
            <p:spPr>
              <a:xfrm>
                <a:off x="6531670" y="4027965"/>
                <a:ext cx="8229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71" name="Rectangle 77"/>
              <p:cNvSpPr/>
              <p:nvPr/>
            </p:nvSpPr>
            <p:spPr>
              <a:xfrm>
                <a:off x="5981710" y="4859416"/>
                <a:ext cx="91440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72" name="Rectangle 78"/>
              <p:cNvSpPr/>
              <p:nvPr/>
            </p:nvSpPr>
            <p:spPr>
              <a:xfrm>
                <a:off x="5981710" y="5068108"/>
                <a:ext cx="91440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73" name="Rectangle 79"/>
              <p:cNvSpPr/>
              <p:nvPr/>
            </p:nvSpPr>
            <p:spPr>
              <a:xfrm>
                <a:off x="5981710" y="5238700"/>
                <a:ext cx="137160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74" name="Rectangle 80"/>
              <p:cNvSpPr/>
              <p:nvPr/>
            </p:nvSpPr>
            <p:spPr>
              <a:xfrm>
                <a:off x="5981710" y="4963762"/>
                <a:ext cx="91440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75" name="Rectangle 82"/>
              <p:cNvSpPr/>
              <p:nvPr/>
            </p:nvSpPr>
            <p:spPr>
              <a:xfrm>
                <a:off x="5981710" y="5343046"/>
                <a:ext cx="137160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76" name="Rectangle 83"/>
              <p:cNvSpPr/>
              <p:nvPr/>
            </p:nvSpPr>
            <p:spPr>
              <a:xfrm>
                <a:off x="5981710" y="5447392"/>
                <a:ext cx="137160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77" name="Rectangle 84"/>
              <p:cNvSpPr/>
              <p:nvPr/>
            </p:nvSpPr>
            <p:spPr>
              <a:xfrm>
                <a:off x="5981710" y="5551740"/>
                <a:ext cx="137160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78" name="Rectangle 91"/>
              <p:cNvSpPr/>
              <p:nvPr/>
            </p:nvSpPr>
            <p:spPr>
              <a:xfrm>
                <a:off x="6531670" y="4411008"/>
                <a:ext cx="3657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79" name="Rectangle 92"/>
              <p:cNvSpPr/>
              <p:nvPr/>
            </p:nvSpPr>
            <p:spPr>
              <a:xfrm>
                <a:off x="6531670" y="4616772"/>
                <a:ext cx="3657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80" name="Rectangle 93"/>
              <p:cNvSpPr/>
              <p:nvPr/>
            </p:nvSpPr>
            <p:spPr>
              <a:xfrm>
                <a:off x="6531670" y="4308128"/>
                <a:ext cx="3657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81" name="Rectangle 94"/>
              <p:cNvSpPr/>
              <p:nvPr/>
            </p:nvSpPr>
            <p:spPr>
              <a:xfrm>
                <a:off x="6531670" y="4513888"/>
                <a:ext cx="3657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82" name="Rectangle 106"/>
              <p:cNvSpPr/>
              <p:nvPr/>
            </p:nvSpPr>
            <p:spPr>
              <a:xfrm>
                <a:off x="6972163" y="4252120"/>
                <a:ext cx="3657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83" name="Rectangle 107"/>
              <p:cNvSpPr/>
              <p:nvPr/>
            </p:nvSpPr>
            <p:spPr>
              <a:xfrm>
                <a:off x="6972163" y="4457880"/>
                <a:ext cx="3657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84" name="Rectangle 108"/>
              <p:cNvSpPr/>
              <p:nvPr/>
            </p:nvSpPr>
            <p:spPr>
              <a:xfrm>
                <a:off x="6972163" y="4663640"/>
                <a:ext cx="3657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85" name="Rectangle 109"/>
              <p:cNvSpPr/>
              <p:nvPr/>
            </p:nvSpPr>
            <p:spPr>
              <a:xfrm>
                <a:off x="6972163" y="4869400"/>
                <a:ext cx="3657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86" name="Rectangle 110"/>
              <p:cNvSpPr/>
              <p:nvPr/>
            </p:nvSpPr>
            <p:spPr>
              <a:xfrm>
                <a:off x="6972163" y="5075160"/>
                <a:ext cx="3657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87" name="Rectangle 111"/>
              <p:cNvSpPr/>
              <p:nvPr/>
            </p:nvSpPr>
            <p:spPr>
              <a:xfrm>
                <a:off x="6972163" y="4355000"/>
                <a:ext cx="3657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88" name="Rectangle 112"/>
              <p:cNvSpPr/>
              <p:nvPr/>
            </p:nvSpPr>
            <p:spPr>
              <a:xfrm>
                <a:off x="6972163" y="4560760"/>
                <a:ext cx="3657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89" name="Rectangle 113"/>
              <p:cNvSpPr/>
              <p:nvPr/>
            </p:nvSpPr>
            <p:spPr>
              <a:xfrm>
                <a:off x="6972163" y="4766520"/>
                <a:ext cx="3657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90" name="Rectangle 114"/>
              <p:cNvSpPr/>
              <p:nvPr/>
            </p:nvSpPr>
            <p:spPr>
              <a:xfrm>
                <a:off x="6972163" y="4972280"/>
                <a:ext cx="3657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grpSp>
        <p:cxnSp>
          <p:nvCxnSpPr>
            <p:cNvPr id="201" name="Straight Connector 156"/>
            <p:cNvCxnSpPr/>
            <p:nvPr/>
          </p:nvCxnSpPr>
          <p:spPr>
            <a:xfrm>
              <a:off x="6187506" y="2482798"/>
              <a:ext cx="8516" cy="285554"/>
            </a:xfrm>
            <a:prstGeom prst="line">
              <a:avLst/>
            </a:prstGeom>
            <a:noFill/>
            <a:ln w="19050" cap="flat" cmpd="sng" algn="ctr">
              <a:solidFill>
                <a:srgbClr val="FFC000"/>
              </a:solidFill>
              <a:prstDash val="solid"/>
            </a:ln>
            <a:effectLst/>
          </p:spPr>
        </p:cxnSp>
        <p:cxnSp>
          <p:nvCxnSpPr>
            <p:cNvPr id="202" name="Straight Arrow Connector 160"/>
            <p:cNvCxnSpPr>
              <a:endCxn id="198" idx="1"/>
            </p:cNvCxnSpPr>
            <p:nvPr/>
          </p:nvCxnSpPr>
          <p:spPr>
            <a:xfrm flipV="1">
              <a:off x="7018982" y="2996580"/>
              <a:ext cx="797807" cy="372"/>
            </a:xfrm>
            <a:prstGeom prst="straightConnector1">
              <a:avLst/>
            </a:prstGeom>
            <a:noFill/>
            <a:ln w="19050" cap="flat" cmpd="sng" algn="ctr">
              <a:solidFill>
                <a:srgbClr val="FFC000"/>
              </a:solidFill>
              <a:prstDash val="solid"/>
              <a:tailEnd type="triangle"/>
            </a:ln>
            <a:effectLst/>
          </p:spPr>
        </p:cxnSp>
        <p:cxnSp>
          <p:nvCxnSpPr>
            <p:cNvPr id="203" name="Straight Connector 162"/>
            <p:cNvCxnSpPr>
              <a:stCxn id="198" idx="2"/>
              <a:endCxn id="199" idx="0"/>
            </p:cNvCxnSpPr>
            <p:nvPr/>
          </p:nvCxnSpPr>
          <p:spPr>
            <a:xfrm>
              <a:off x="8428857" y="3225180"/>
              <a:ext cx="0" cy="543852"/>
            </a:xfrm>
            <a:prstGeom prst="line">
              <a:avLst/>
            </a:prstGeom>
            <a:noFill/>
            <a:ln w="19050" cap="flat" cmpd="sng" algn="ctr">
              <a:solidFill>
                <a:srgbClr val="FFC000"/>
              </a:solidFill>
              <a:prstDash val="solid"/>
            </a:ln>
            <a:effectLst/>
          </p:spPr>
        </p:cxnSp>
        <p:grpSp>
          <p:nvGrpSpPr>
            <p:cNvPr id="5" name="Group 202"/>
            <p:cNvGrpSpPr/>
            <p:nvPr/>
          </p:nvGrpSpPr>
          <p:grpSpPr>
            <a:xfrm>
              <a:off x="6431649" y="4123556"/>
              <a:ext cx="1997209" cy="1128623"/>
              <a:chOff x="6431649" y="4123556"/>
              <a:chExt cx="1997209" cy="1128623"/>
            </a:xfrm>
          </p:grpSpPr>
          <p:cxnSp>
            <p:nvCxnSpPr>
              <p:cNvPr id="252" name="Straight Connector 192"/>
              <p:cNvCxnSpPr>
                <a:stCxn id="199" idx="2"/>
              </p:cNvCxnSpPr>
              <p:nvPr/>
            </p:nvCxnSpPr>
            <p:spPr>
              <a:xfrm flipH="1">
                <a:off x="8428857" y="4123556"/>
                <a:ext cx="1" cy="290460"/>
              </a:xfrm>
              <a:prstGeom prst="line">
                <a:avLst/>
              </a:prstGeom>
              <a:noFill/>
              <a:ln w="19050" cap="flat" cmpd="sng" algn="ctr">
                <a:solidFill>
                  <a:srgbClr val="FFC000"/>
                </a:solidFill>
                <a:prstDash val="solid"/>
              </a:ln>
              <a:effectLst/>
            </p:spPr>
          </p:cxnSp>
          <p:cxnSp>
            <p:nvCxnSpPr>
              <p:cNvPr id="253" name="Straight Arrow Connector 198"/>
              <p:cNvCxnSpPr>
                <a:endCxn id="274" idx="3"/>
              </p:cNvCxnSpPr>
              <p:nvPr/>
            </p:nvCxnSpPr>
            <p:spPr>
              <a:xfrm flipH="1">
                <a:off x="6431649" y="4414016"/>
                <a:ext cx="1997208" cy="838163"/>
              </a:xfrm>
              <a:prstGeom prst="straightConnector1">
                <a:avLst/>
              </a:prstGeom>
              <a:noFill/>
              <a:ln w="19050" cap="flat" cmpd="sng" algn="ctr">
                <a:solidFill>
                  <a:srgbClr val="FFC000"/>
                </a:solidFill>
                <a:prstDash val="solid"/>
                <a:tailEnd type="arrow"/>
              </a:ln>
              <a:effectLst/>
            </p:spPr>
          </p:cxnSp>
        </p:grpSp>
        <p:cxnSp>
          <p:nvCxnSpPr>
            <p:cNvPr id="205" name="Straight Arrow Connector 205"/>
            <p:cNvCxnSpPr/>
            <p:nvPr/>
          </p:nvCxnSpPr>
          <p:spPr>
            <a:xfrm flipV="1">
              <a:off x="6187505" y="3225552"/>
              <a:ext cx="8517" cy="2125570"/>
            </a:xfrm>
            <a:prstGeom prst="straightConnector1">
              <a:avLst/>
            </a:prstGeom>
            <a:noFill/>
            <a:ln w="19050" cap="flat" cmpd="sng" algn="ctr">
              <a:solidFill>
                <a:srgbClr val="FFC000"/>
              </a:solidFill>
              <a:prstDash val="solid"/>
              <a:tailEnd type="arrow"/>
            </a:ln>
            <a:effectLst/>
          </p:spPr>
        </p:cxnSp>
        <p:grpSp>
          <p:nvGrpSpPr>
            <p:cNvPr id="6" name="Group 246"/>
            <p:cNvGrpSpPr/>
            <p:nvPr/>
          </p:nvGrpSpPr>
          <p:grpSpPr>
            <a:xfrm>
              <a:off x="7879166" y="4811483"/>
              <a:ext cx="1330814" cy="1125097"/>
              <a:chOff x="7743658" y="4993860"/>
              <a:chExt cx="1330814" cy="841120"/>
            </a:xfrm>
          </p:grpSpPr>
          <p:sp>
            <p:nvSpPr>
              <p:cNvPr id="212" name="Flowchart: Magnetic Disk 19"/>
              <p:cNvSpPr/>
              <p:nvPr/>
            </p:nvSpPr>
            <p:spPr>
              <a:xfrm>
                <a:off x="7800146" y="4993860"/>
                <a:ext cx="1224136" cy="841120"/>
              </a:xfrm>
              <a:prstGeom prst="flowChartMagneticDisk">
                <a:avLst/>
              </a:prstGeom>
              <a:solidFill>
                <a:sysClr val="window" lastClr="FFFFFF">
                  <a:lumMod val="85000"/>
                </a:sysClr>
              </a:solidFill>
              <a:ln w="317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9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13" name="Rectangle 158"/>
              <p:cNvSpPr/>
              <p:nvPr/>
            </p:nvSpPr>
            <p:spPr>
              <a:xfrm>
                <a:off x="7743658" y="5054619"/>
                <a:ext cx="1330814" cy="228933"/>
              </a:xfrm>
              <a:prstGeom prst="rect">
                <a:avLst/>
              </a:prstGeom>
              <a:noFill/>
              <a:ln w="3175" cap="flat" cmpd="sng" algn="ctr">
                <a:noFill/>
                <a:prstDash val="solid"/>
              </a:ln>
              <a:effectLst/>
            </p:spPr>
            <p:txBody>
              <a:bodyPr rtlCol="0" anchor="ctr"/>
              <a:lstStyle/>
              <a:p>
                <a:pPr algn="ctr">
                  <a:lnSpc>
                    <a:spcPct val="120000"/>
                  </a:lnSpc>
                </a:pPr>
                <a:r>
                  <a:rPr lang="en-US" altLang="zh-CN" sz="787" b="1" kern="0" dirty="0">
                    <a:solidFill>
                      <a:sysClr val="windowText" lastClr="000000"/>
                    </a:solidFill>
                    <a:latin typeface="微软雅黑" panose="020B0503020204020204" pitchFamily="34" charset="-122"/>
                    <a:ea typeface="微软雅黑" panose="020B0503020204020204" pitchFamily="34" charset="-122"/>
                  </a:rPr>
                  <a:t>Checkpoint File</a:t>
                </a:r>
                <a:endParaRPr lang="en-US" sz="787" b="1"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9" name="Group 208"/>
              <p:cNvGrpSpPr/>
              <p:nvPr/>
            </p:nvGrpSpPr>
            <p:grpSpPr>
              <a:xfrm>
                <a:off x="8033134" y="5319000"/>
                <a:ext cx="783559" cy="430701"/>
                <a:chOff x="5851250" y="3565128"/>
                <a:chExt cx="1624577" cy="2168128"/>
              </a:xfrm>
            </p:grpSpPr>
            <p:sp>
              <p:nvSpPr>
                <p:cNvPr id="215" name="Rectangle 209"/>
                <p:cNvSpPr/>
                <p:nvPr/>
              </p:nvSpPr>
              <p:spPr>
                <a:xfrm>
                  <a:off x="5851250" y="3565128"/>
                  <a:ext cx="1624577" cy="2168128"/>
                </a:xfrm>
                <a:prstGeom prst="rect">
                  <a:avLst/>
                </a:prstGeom>
                <a:solidFill>
                  <a:srgbClr val="00B0F0">
                    <a:alpha val="31000"/>
                  </a:srgbClr>
                </a:solidFill>
                <a:ln w="317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16" name="Rectangle 210"/>
                <p:cNvSpPr/>
                <p:nvPr/>
              </p:nvSpPr>
              <p:spPr>
                <a:xfrm>
                  <a:off x="5992719" y="3684384"/>
                  <a:ext cx="432048"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17" name="Rectangle 211"/>
                <p:cNvSpPr/>
                <p:nvPr/>
              </p:nvSpPr>
              <p:spPr>
                <a:xfrm>
                  <a:off x="5992719" y="3890144"/>
                  <a:ext cx="432048"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18" name="Rectangle 212"/>
                <p:cNvSpPr/>
                <p:nvPr/>
              </p:nvSpPr>
              <p:spPr>
                <a:xfrm>
                  <a:off x="5992719" y="4095904"/>
                  <a:ext cx="432048"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19" name="Rectangle 213"/>
                <p:cNvSpPr/>
                <p:nvPr/>
              </p:nvSpPr>
              <p:spPr>
                <a:xfrm>
                  <a:off x="5992719" y="4301664"/>
                  <a:ext cx="432048"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20" name="Rectangle 214"/>
                <p:cNvSpPr/>
                <p:nvPr/>
              </p:nvSpPr>
              <p:spPr>
                <a:xfrm>
                  <a:off x="5992719" y="4507424"/>
                  <a:ext cx="432048"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21" name="Rectangle 215"/>
                <p:cNvSpPr/>
                <p:nvPr/>
              </p:nvSpPr>
              <p:spPr>
                <a:xfrm>
                  <a:off x="5992719" y="4713188"/>
                  <a:ext cx="432048"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22" name="Rectangle 216"/>
                <p:cNvSpPr/>
                <p:nvPr/>
              </p:nvSpPr>
              <p:spPr>
                <a:xfrm>
                  <a:off x="5992719" y="3787264"/>
                  <a:ext cx="432048"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23" name="Rectangle 217"/>
                <p:cNvSpPr/>
                <p:nvPr/>
              </p:nvSpPr>
              <p:spPr>
                <a:xfrm>
                  <a:off x="5992719" y="3993024"/>
                  <a:ext cx="432048"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24" name="Rectangle 218"/>
                <p:cNvSpPr/>
                <p:nvPr/>
              </p:nvSpPr>
              <p:spPr>
                <a:xfrm>
                  <a:off x="5992719" y="4198784"/>
                  <a:ext cx="432048"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25" name="Rectangle 219"/>
                <p:cNvSpPr/>
                <p:nvPr/>
              </p:nvSpPr>
              <p:spPr>
                <a:xfrm>
                  <a:off x="5992719" y="4404544"/>
                  <a:ext cx="432048"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26" name="Rectangle 220"/>
                <p:cNvSpPr/>
                <p:nvPr/>
              </p:nvSpPr>
              <p:spPr>
                <a:xfrm>
                  <a:off x="5992719" y="4610304"/>
                  <a:ext cx="432048"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27" name="Rectangle 221"/>
                <p:cNvSpPr/>
                <p:nvPr/>
              </p:nvSpPr>
              <p:spPr>
                <a:xfrm>
                  <a:off x="6531670" y="3719325"/>
                  <a:ext cx="8229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28" name="Rectangle 222"/>
                <p:cNvSpPr/>
                <p:nvPr/>
              </p:nvSpPr>
              <p:spPr>
                <a:xfrm>
                  <a:off x="6531670" y="3925085"/>
                  <a:ext cx="8229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29" name="Rectangle 223"/>
                <p:cNvSpPr/>
                <p:nvPr/>
              </p:nvSpPr>
              <p:spPr>
                <a:xfrm>
                  <a:off x="6531670" y="4130845"/>
                  <a:ext cx="8229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30" name="Rectangle 224"/>
                <p:cNvSpPr/>
                <p:nvPr/>
              </p:nvSpPr>
              <p:spPr>
                <a:xfrm>
                  <a:off x="6531670" y="3822205"/>
                  <a:ext cx="8229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31" name="Rectangle 225"/>
                <p:cNvSpPr/>
                <p:nvPr/>
              </p:nvSpPr>
              <p:spPr>
                <a:xfrm>
                  <a:off x="6531670" y="4027965"/>
                  <a:ext cx="8229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32" name="Rectangle 226"/>
                <p:cNvSpPr/>
                <p:nvPr/>
              </p:nvSpPr>
              <p:spPr>
                <a:xfrm>
                  <a:off x="5981710" y="4859416"/>
                  <a:ext cx="91440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33" name="Rectangle 227"/>
                <p:cNvSpPr/>
                <p:nvPr/>
              </p:nvSpPr>
              <p:spPr>
                <a:xfrm>
                  <a:off x="5981710" y="5068108"/>
                  <a:ext cx="91440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34" name="Rectangle 228"/>
                <p:cNvSpPr/>
                <p:nvPr/>
              </p:nvSpPr>
              <p:spPr>
                <a:xfrm>
                  <a:off x="5981710" y="5238700"/>
                  <a:ext cx="137160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35" name="Rectangle 229"/>
                <p:cNvSpPr/>
                <p:nvPr/>
              </p:nvSpPr>
              <p:spPr>
                <a:xfrm>
                  <a:off x="5981710" y="4963762"/>
                  <a:ext cx="91440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36" name="Rectangle 230"/>
                <p:cNvSpPr/>
                <p:nvPr/>
              </p:nvSpPr>
              <p:spPr>
                <a:xfrm>
                  <a:off x="5981710" y="5343046"/>
                  <a:ext cx="137160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37" name="Rectangle 231"/>
                <p:cNvSpPr/>
                <p:nvPr/>
              </p:nvSpPr>
              <p:spPr>
                <a:xfrm>
                  <a:off x="5981710" y="5447392"/>
                  <a:ext cx="137160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38" name="Rectangle 232"/>
                <p:cNvSpPr/>
                <p:nvPr/>
              </p:nvSpPr>
              <p:spPr>
                <a:xfrm>
                  <a:off x="5981710" y="5551740"/>
                  <a:ext cx="137160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39" name="Rectangle 233"/>
                <p:cNvSpPr/>
                <p:nvPr/>
              </p:nvSpPr>
              <p:spPr>
                <a:xfrm>
                  <a:off x="6531670" y="4411008"/>
                  <a:ext cx="3657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40" name="Rectangle 234"/>
                <p:cNvSpPr/>
                <p:nvPr/>
              </p:nvSpPr>
              <p:spPr>
                <a:xfrm>
                  <a:off x="6531670" y="4616772"/>
                  <a:ext cx="3657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41" name="Rectangle 235"/>
                <p:cNvSpPr/>
                <p:nvPr/>
              </p:nvSpPr>
              <p:spPr>
                <a:xfrm>
                  <a:off x="6531670" y="4308128"/>
                  <a:ext cx="3657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42" name="Rectangle 236"/>
                <p:cNvSpPr/>
                <p:nvPr/>
              </p:nvSpPr>
              <p:spPr>
                <a:xfrm>
                  <a:off x="6531670" y="4513888"/>
                  <a:ext cx="3657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43" name="Rectangle 237"/>
                <p:cNvSpPr/>
                <p:nvPr/>
              </p:nvSpPr>
              <p:spPr>
                <a:xfrm>
                  <a:off x="6972163" y="4252120"/>
                  <a:ext cx="3657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44" name="Rectangle 238"/>
                <p:cNvSpPr/>
                <p:nvPr/>
              </p:nvSpPr>
              <p:spPr>
                <a:xfrm>
                  <a:off x="6972163" y="4457880"/>
                  <a:ext cx="3657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45" name="Rectangle 239"/>
                <p:cNvSpPr/>
                <p:nvPr/>
              </p:nvSpPr>
              <p:spPr>
                <a:xfrm>
                  <a:off x="6972163" y="4663640"/>
                  <a:ext cx="3657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46" name="Rectangle 240"/>
                <p:cNvSpPr/>
                <p:nvPr/>
              </p:nvSpPr>
              <p:spPr>
                <a:xfrm>
                  <a:off x="6972163" y="4869400"/>
                  <a:ext cx="3657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47" name="Rectangle 241"/>
                <p:cNvSpPr/>
                <p:nvPr/>
              </p:nvSpPr>
              <p:spPr>
                <a:xfrm>
                  <a:off x="6972163" y="5075160"/>
                  <a:ext cx="3657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48" name="Rectangle 242"/>
                <p:cNvSpPr/>
                <p:nvPr/>
              </p:nvSpPr>
              <p:spPr>
                <a:xfrm>
                  <a:off x="6972163" y="4355000"/>
                  <a:ext cx="3657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49" name="Rectangle 243"/>
                <p:cNvSpPr/>
                <p:nvPr/>
              </p:nvSpPr>
              <p:spPr>
                <a:xfrm>
                  <a:off x="6972163" y="4560760"/>
                  <a:ext cx="3657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50" name="Rectangle 244"/>
                <p:cNvSpPr/>
                <p:nvPr/>
              </p:nvSpPr>
              <p:spPr>
                <a:xfrm>
                  <a:off x="6972163" y="4766520"/>
                  <a:ext cx="3657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51" name="Rectangle 245"/>
                <p:cNvSpPr/>
                <p:nvPr/>
              </p:nvSpPr>
              <p:spPr>
                <a:xfrm>
                  <a:off x="6972163" y="4972280"/>
                  <a:ext cx="365760" cy="91440"/>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grpSp>
        </p:grpSp>
        <p:sp>
          <p:nvSpPr>
            <p:cNvPr id="207" name="Rectangle 248"/>
            <p:cNvSpPr/>
            <p:nvPr/>
          </p:nvSpPr>
          <p:spPr>
            <a:xfrm>
              <a:off x="8391677" y="3319844"/>
              <a:ext cx="864096" cy="354524"/>
            </a:xfrm>
            <a:prstGeom prst="rect">
              <a:avLst/>
            </a:prstGeom>
            <a:noFill/>
            <a:ln w="3175" cap="flat" cmpd="sng" algn="ctr">
              <a:noFill/>
              <a:prstDash val="solid"/>
            </a:ln>
            <a:effectLst/>
          </p:spPr>
          <p:txBody>
            <a:bodyPr rtlCol="0" anchor="ctr"/>
            <a:lstStyle/>
            <a:p>
              <a:r>
                <a:rPr lang="zh-CN" altLang="en-US" sz="900" kern="0" dirty="0">
                  <a:latin typeface="微软雅黑" panose="020B0503020204020204" pitchFamily="34" charset="-122"/>
                  <a:ea typeface="微软雅黑" panose="020B0503020204020204" pitchFamily="34" charset="-122"/>
                </a:rPr>
                <a:t>决定内存访问地址</a:t>
              </a:r>
              <a:endParaRPr lang="en-US" sz="900" kern="0" dirty="0">
                <a:latin typeface="微软雅黑" panose="020B0503020204020204" pitchFamily="34" charset="-122"/>
                <a:ea typeface="微软雅黑" panose="020B0503020204020204" pitchFamily="34" charset="-122"/>
              </a:endParaRPr>
            </a:p>
          </p:txBody>
        </p:sp>
        <p:cxnSp>
          <p:nvCxnSpPr>
            <p:cNvPr id="208" name="Straight Arrow Connector 250"/>
            <p:cNvCxnSpPr>
              <a:stCxn id="212" idx="2"/>
            </p:cNvCxnSpPr>
            <p:nvPr/>
          </p:nvCxnSpPr>
          <p:spPr>
            <a:xfrm flipH="1" flipV="1">
              <a:off x="7018982" y="5372244"/>
              <a:ext cx="916672" cy="1788"/>
            </a:xfrm>
            <a:prstGeom prst="straightConnector1">
              <a:avLst/>
            </a:prstGeom>
            <a:noFill/>
            <a:ln w="19050" cap="flat" cmpd="sng" algn="ctr">
              <a:solidFill>
                <a:srgbClr val="FFC000"/>
              </a:solidFill>
              <a:prstDash val="solid"/>
              <a:tailEnd type="arrow"/>
            </a:ln>
            <a:effectLst/>
          </p:spPr>
        </p:cxnSp>
        <p:sp>
          <p:nvSpPr>
            <p:cNvPr id="209" name="Rectangle 251"/>
            <p:cNvSpPr/>
            <p:nvPr/>
          </p:nvSpPr>
          <p:spPr>
            <a:xfrm>
              <a:off x="7055027" y="4977555"/>
              <a:ext cx="864096" cy="807529"/>
            </a:xfrm>
            <a:prstGeom prst="rect">
              <a:avLst/>
            </a:prstGeom>
            <a:noFill/>
            <a:ln w="3175" cap="flat" cmpd="sng" algn="ctr">
              <a:noFill/>
              <a:prstDash val="solid"/>
            </a:ln>
            <a:effectLst/>
          </p:spPr>
          <p:txBody>
            <a:bodyPr rtlCol="0" anchor="ctr"/>
            <a:lstStyle/>
            <a:p>
              <a:pPr algn="ctr"/>
              <a:r>
                <a:rPr lang="zh-CN" altLang="en-US" sz="900" kern="0" dirty="0">
                  <a:latin typeface="微软雅黑" panose="020B0503020204020204" pitchFamily="34" charset="-122"/>
                  <a:ea typeface="微软雅黑" panose="020B0503020204020204" pitchFamily="34" charset="-122"/>
                </a:rPr>
                <a:t>全量数据库从磁盘预加载到内存</a:t>
              </a:r>
              <a:endParaRPr lang="en-US" sz="900" kern="0" dirty="0">
                <a:latin typeface="微软雅黑" panose="020B0503020204020204" pitchFamily="34" charset="-122"/>
                <a:ea typeface="微软雅黑" panose="020B0503020204020204" pitchFamily="34" charset="-122"/>
              </a:endParaRPr>
            </a:p>
          </p:txBody>
        </p:sp>
        <p:sp>
          <p:nvSpPr>
            <p:cNvPr id="210" name="Rectangle 252"/>
            <p:cNvSpPr/>
            <p:nvPr/>
          </p:nvSpPr>
          <p:spPr>
            <a:xfrm>
              <a:off x="5775477" y="5910644"/>
              <a:ext cx="864096" cy="354524"/>
            </a:xfrm>
            <a:prstGeom prst="rect">
              <a:avLst/>
            </a:prstGeom>
            <a:noFill/>
            <a:ln w="3175" cap="flat" cmpd="sng" algn="ctr">
              <a:noFill/>
              <a:prstDash val="solid"/>
            </a:ln>
            <a:effectLst/>
          </p:spPr>
          <p:txBody>
            <a:bodyPr rtlCol="0" anchor="ctr"/>
            <a:lstStyle/>
            <a:p>
              <a:pPr algn="ctr">
                <a:lnSpc>
                  <a:spcPct val="120000"/>
                </a:lnSpc>
              </a:pPr>
              <a:r>
                <a:rPr lang="zh-CN" altLang="en-US" sz="900" kern="0" dirty="0">
                  <a:latin typeface="微软雅黑" panose="020B0503020204020204" pitchFamily="34" charset="-122"/>
                  <a:ea typeface="微软雅黑" panose="020B0503020204020204" pitchFamily="34" charset="-122"/>
                </a:rPr>
                <a:t>主内存</a:t>
              </a:r>
              <a:endParaRPr lang="en-US" sz="900" kern="0" dirty="0">
                <a:latin typeface="微软雅黑" panose="020B0503020204020204" pitchFamily="34" charset="-122"/>
                <a:ea typeface="微软雅黑" panose="020B0503020204020204" pitchFamily="34" charset="-122"/>
              </a:endParaRPr>
            </a:p>
          </p:txBody>
        </p:sp>
        <p:sp>
          <p:nvSpPr>
            <p:cNvPr id="211" name="Rectangle 253"/>
            <p:cNvSpPr/>
            <p:nvPr/>
          </p:nvSpPr>
          <p:spPr>
            <a:xfrm>
              <a:off x="6233202" y="3374711"/>
              <a:ext cx="1044986" cy="393017"/>
            </a:xfrm>
            <a:prstGeom prst="rect">
              <a:avLst/>
            </a:prstGeom>
            <a:noFill/>
            <a:ln w="3175" cap="flat" cmpd="sng" algn="ctr">
              <a:noFill/>
              <a:prstDash val="solid"/>
            </a:ln>
            <a:effectLst/>
          </p:spPr>
          <p:txBody>
            <a:bodyPr rtlCol="0" anchor="ctr"/>
            <a:lstStyle/>
            <a:p>
              <a:r>
                <a:rPr lang="zh-CN" altLang="en-US" sz="900" kern="0" dirty="0">
                  <a:latin typeface="微软雅黑" panose="020B0503020204020204" pitchFamily="34" charset="-122"/>
                  <a:ea typeface="微软雅黑" panose="020B0503020204020204" pitchFamily="34" charset="-122"/>
                </a:rPr>
                <a:t>从应用的缓冲区复制数据</a:t>
              </a:r>
              <a:endParaRPr lang="en-US" sz="900" kern="0" dirty="0">
                <a:latin typeface="微软雅黑" panose="020B0503020204020204" pitchFamily="34" charset="-122"/>
                <a:ea typeface="微软雅黑" panose="020B0503020204020204" pitchFamily="34" charset="-122"/>
              </a:endParaRPr>
            </a:p>
          </p:txBody>
        </p:sp>
      </p:grpSp>
      <p:sp>
        <p:nvSpPr>
          <p:cNvPr id="8" name="Rectangle 12"/>
          <p:cNvSpPr/>
          <p:nvPr/>
        </p:nvSpPr>
        <p:spPr bwMode="auto">
          <a:xfrm>
            <a:off x="848377" y="1481065"/>
            <a:ext cx="7548184" cy="659425"/>
          </a:xfrm>
          <a:prstGeom prst="rect">
            <a:avLst/>
          </a:prstGeom>
          <a:solidFill>
            <a:schemeClr val="accent4">
              <a:lumMod val="60000"/>
              <a:lumOff val="40000"/>
            </a:schemeClr>
          </a:solidFill>
          <a:ln/>
        </p:spPr>
        <p:style>
          <a:lnRef idx="2">
            <a:schemeClr val="accent1"/>
          </a:lnRef>
          <a:fillRef idx="1">
            <a:schemeClr val="lt1"/>
          </a:fillRef>
          <a:effectRef idx="0">
            <a:schemeClr val="accent1"/>
          </a:effectRef>
          <a:fontRef idx="minor">
            <a:schemeClr val="dk1"/>
          </a:fontRef>
        </p:style>
        <p:txBody>
          <a:bodyPr tIns="35099" anchor="ctr"/>
          <a:lstStyle/>
          <a:p>
            <a:pPr indent="269063">
              <a:lnSpc>
                <a:spcPts val="1650"/>
              </a:lnSpc>
            </a:pPr>
            <a:r>
              <a:rPr lang="zh-CN" altLang="en-US" sz="1200" kern="0" dirty="0">
                <a:solidFill>
                  <a:sysClr val="windowText" lastClr="000000"/>
                </a:solidFill>
                <a:latin typeface="微软雅黑" pitchFamily="34" charset="-122"/>
                <a:ea typeface="微软雅黑" pitchFamily="34" charset="-122"/>
              </a:rPr>
              <a:t>对于涉及准实时较大数据量的计算、分析应用，可借助内存计算，将数据源和计算逻辑都放置在内存中，</a:t>
            </a:r>
            <a:r>
              <a:rPr lang="zh-CN" altLang="en-US" sz="1200" b="1" kern="0" dirty="0">
                <a:solidFill>
                  <a:srgbClr val="FF0000"/>
                </a:solidFill>
                <a:latin typeface="微软雅黑" pitchFamily="34" charset="-122"/>
                <a:ea typeface="微软雅黑" pitchFamily="34" charset="-122"/>
              </a:rPr>
              <a:t>减少磁盘</a:t>
            </a:r>
            <a:r>
              <a:rPr lang="en-US" altLang="zh-CN" sz="1200" b="1" kern="0" dirty="0">
                <a:solidFill>
                  <a:srgbClr val="FF0000"/>
                </a:solidFill>
                <a:latin typeface="微软雅黑" pitchFamily="34" charset="-122"/>
                <a:ea typeface="微软雅黑" pitchFamily="34" charset="-122"/>
              </a:rPr>
              <a:t>I/O</a:t>
            </a:r>
            <a:r>
              <a:rPr lang="zh-CN" altLang="en-US" sz="1200" kern="0" dirty="0">
                <a:solidFill>
                  <a:sysClr val="windowText" lastClr="000000"/>
                </a:solidFill>
                <a:latin typeface="微软雅黑" pitchFamily="34" charset="-122"/>
                <a:ea typeface="微软雅黑" pitchFamily="34" charset="-122"/>
              </a:rPr>
              <a:t>和</a:t>
            </a:r>
            <a:r>
              <a:rPr lang="zh-CN" altLang="en-US" sz="1200" b="1" kern="0" dirty="0">
                <a:solidFill>
                  <a:srgbClr val="FF0000"/>
                </a:solidFill>
                <a:latin typeface="微软雅黑" pitchFamily="34" charset="-122"/>
                <a:ea typeface="微软雅黑" pitchFamily="34" charset="-122"/>
              </a:rPr>
              <a:t>数据库与应用程序</a:t>
            </a:r>
            <a:r>
              <a:rPr lang="zh-CN" altLang="en-US" sz="1200" kern="0" dirty="0">
                <a:solidFill>
                  <a:sysClr val="windowText" lastClr="000000"/>
                </a:solidFill>
                <a:latin typeface="微软雅黑" pitchFamily="34" charset="-122"/>
                <a:ea typeface="微软雅黑" pitchFamily="34" charset="-122"/>
              </a:rPr>
              <a:t>通信带来的时间延迟，提高数据处理和计算的反应速度。</a:t>
            </a:r>
          </a:p>
        </p:txBody>
      </p:sp>
      <p:grpSp>
        <p:nvGrpSpPr>
          <p:cNvPr id="10" name="Group 101"/>
          <p:cNvGrpSpPr/>
          <p:nvPr/>
        </p:nvGrpSpPr>
        <p:grpSpPr>
          <a:xfrm>
            <a:off x="520565" y="2402916"/>
            <a:ext cx="3595109" cy="3131910"/>
            <a:chOff x="178568" y="1641397"/>
            <a:chExt cx="4403138" cy="4705712"/>
          </a:xfrm>
        </p:grpSpPr>
        <p:sp>
          <p:nvSpPr>
            <p:cNvPr id="295" name="Rectangle 119"/>
            <p:cNvSpPr/>
            <p:nvPr/>
          </p:nvSpPr>
          <p:spPr>
            <a:xfrm>
              <a:off x="178568" y="1641397"/>
              <a:ext cx="4403138" cy="4705712"/>
            </a:xfrm>
            <a:prstGeom prst="rect">
              <a:avLst/>
            </a:prstGeom>
            <a:noFill/>
            <a:ln w="25400" cap="flat" cmpd="sng" algn="ctr">
              <a:solidFill>
                <a:srgbClr val="4F81BD">
                  <a:shade val="50000"/>
                </a:srgbClr>
              </a:solidFill>
              <a:prstDash val="solid"/>
            </a:ln>
            <a:effectLst/>
          </p:spPr>
          <p:txBody>
            <a:bodyPr rtlCol="0" anchor="t"/>
            <a:lstStyle/>
            <a:p>
              <a:pPr algn="ctr"/>
              <a:r>
                <a:rPr lang="zh-CN" altLang="en-US" sz="1350" kern="0" dirty="0">
                  <a:latin typeface="微软雅黑" panose="020B0503020204020204" pitchFamily="34" charset="-122"/>
                  <a:ea typeface="微软雅黑" panose="020B0503020204020204" pitchFamily="34" charset="-122"/>
                </a:rPr>
                <a:t>磁盘访问的关系数据库</a:t>
              </a:r>
              <a:endParaRPr lang="en-US" sz="1350" kern="0" dirty="0">
                <a:latin typeface="微软雅黑" panose="020B0503020204020204" pitchFamily="34" charset="-122"/>
                <a:ea typeface="微软雅黑" panose="020B0503020204020204" pitchFamily="34" charset="-122"/>
              </a:endParaRPr>
            </a:p>
          </p:txBody>
        </p:sp>
        <p:grpSp>
          <p:nvGrpSpPr>
            <p:cNvPr id="11" name="Group 120"/>
            <p:cNvGrpSpPr/>
            <p:nvPr/>
          </p:nvGrpSpPr>
          <p:grpSpPr>
            <a:xfrm>
              <a:off x="445391" y="1990244"/>
              <a:ext cx="1645920" cy="506246"/>
              <a:chOff x="5830262" y="2036955"/>
              <a:chExt cx="1565274" cy="506246"/>
            </a:xfrm>
          </p:grpSpPr>
          <p:sp>
            <p:nvSpPr>
              <p:cNvPr id="367" name="Oval 268"/>
              <p:cNvSpPr/>
              <p:nvPr/>
            </p:nvSpPr>
            <p:spPr>
              <a:xfrm>
                <a:off x="5830262" y="2110058"/>
                <a:ext cx="1402817" cy="433143"/>
              </a:xfrm>
              <a:prstGeom prst="ellipse">
                <a:avLst/>
              </a:prstGeom>
              <a:solidFill>
                <a:sysClr val="window" lastClr="FFFFFF"/>
              </a:solidFill>
              <a:ln w="952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68" name="Oval 269"/>
              <p:cNvSpPr/>
              <p:nvPr/>
            </p:nvSpPr>
            <p:spPr>
              <a:xfrm>
                <a:off x="5902050" y="2077850"/>
                <a:ext cx="1402817" cy="433143"/>
              </a:xfrm>
              <a:prstGeom prst="ellipse">
                <a:avLst/>
              </a:prstGeom>
              <a:solidFill>
                <a:sysClr val="window" lastClr="FFFFFF"/>
              </a:solidFill>
              <a:ln w="952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69" name="Oval 270"/>
              <p:cNvSpPr/>
              <p:nvPr/>
            </p:nvSpPr>
            <p:spPr>
              <a:xfrm>
                <a:off x="5992719" y="2036955"/>
                <a:ext cx="1402817" cy="433143"/>
              </a:xfrm>
              <a:prstGeom prst="ellipse">
                <a:avLst/>
              </a:prstGeom>
              <a:solidFill>
                <a:sysClr val="window" lastClr="FFFFFF"/>
              </a:solidFill>
              <a:ln w="9525" cap="flat" cmpd="sng" algn="ctr">
                <a:solidFill>
                  <a:sysClr val="window" lastClr="FFFFFF">
                    <a:lumMod val="85000"/>
                  </a:sysClr>
                </a:solidFill>
                <a:prstDash val="solid"/>
              </a:ln>
              <a:effectLst/>
            </p:spPr>
            <p:txBody>
              <a:bodyPr rtlCol="0" anchor="ctr"/>
              <a:lstStyle/>
              <a:p>
                <a:pPr algn="ctr">
                  <a:lnSpc>
                    <a:spcPct val="120000"/>
                  </a:lnSpc>
                </a:pPr>
                <a:r>
                  <a:rPr lang="zh-CN" altLang="en-US" sz="900" b="1" kern="0" dirty="0">
                    <a:solidFill>
                      <a:sysClr val="windowText" lastClr="000000"/>
                    </a:solidFill>
                    <a:latin typeface="微软雅黑" panose="020B0503020204020204" pitchFamily="34" charset="-122"/>
                    <a:ea typeface="微软雅黑" panose="020B0503020204020204" pitchFamily="34" charset="-122"/>
                  </a:rPr>
                  <a:t>应用</a:t>
                </a: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grpSp>
        <p:sp>
          <p:nvSpPr>
            <p:cNvPr id="297" name="Rectangle 121"/>
            <p:cNvSpPr/>
            <p:nvPr/>
          </p:nvSpPr>
          <p:spPr>
            <a:xfrm>
              <a:off x="526621" y="2594641"/>
              <a:ext cx="1645920" cy="457200"/>
            </a:xfrm>
            <a:prstGeom prst="rect">
              <a:avLst/>
            </a:prstGeom>
            <a:solidFill>
              <a:sysClr val="window" lastClr="FFFFFF">
                <a:lumMod val="85000"/>
              </a:sysClr>
            </a:solidFill>
            <a:ln w="317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r>
                <a:rPr lang="en-US" altLang="zh-CN" sz="900" b="1" kern="0" dirty="0">
                  <a:solidFill>
                    <a:sysClr val="windowText" lastClr="000000"/>
                  </a:solidFill>
                  <a:latin typeface="微软雅黑" panose="020B0503020204020204" pitchFamily="34" charset="-122"/>
                  <a:ea typeface="微软雅黑" panose="020B0503020204020204" pitchFamily="34" charset="-122"/>
                </a:rPr>
                <a:t>SQL</a:t>
              </a:r>
              <a:endParaRPr lang="en-US" sz="105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98" name="Rectangle 122"/>
            <p:cNvSpPr/>
            <p:nvPr/>
          </p:nvSpPr>
          <p:spPr>
            <a:xfrm>
              <a:off x="3097348" y="2594269"/>
              <a:ext cx="1224136" cy="457200"/>
            </a:xfrm>
            <a:prstGeom prst="rect">
              <a:avLst/>
            </a:prstGeom>
            <a:solidFill>
              <a:srgbClr val="92D050"/>
            </a:solidFill>
            <a:ln w="317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r>
                <a:rPr lang="zh-CN" altLang="en-US" sz="900" b="1" kern="0" dirty="0">
                  <a:solidFill>
                    <a:schemeClr val="bg1"/>
                  </a:solidFill>
                  <a:latin typeface="微软雅黑" panose="020B0503020204020204" pitchFamily="34" charset="-122"/>
                  <a:ea typeface="微软雅黑" panose="020B0503020204020204" pitchFamily="34" charset="-122"/>
                </a:rPr>
                <a:t>关系数据库</a:t>
              </a:r>
              <a:endParaRPr lang="en-US" altLang="zh-CN" sz="900" b="1" kern="0" dirty="0">
                <a:solidFill>
                  <a:schemeClr val="bg1"/>
                </a:solidFill>
                <a:latin typeface="微软雅黑" panose="020B0503020204020204" pitchFamily="34" charset="-122"/>
                <a:ea typeface="微软雅黑" panose="020B0503020204020204" pitchFamily="34" charset="-122"/>
              </a:endParaRPr>
            </a:p>
            <a:p>
              <a:pPr algn="ctr"/>
              <a:r>
                <a:rPr lang="zh-CN" altLang="en-US" sz="900" b="1" kern="0" dirty="0">
                  <a:solidFill>
                    <a:schemeClr val="bg1"/>
                  </a:solidFill>
                  <a:latin typeface="微软雅黑" panose="020B0503020204020204" pitchFamily="34" charset="-122"/>
                  <a:ea typeface="微软雅黑" panose="020B0503020204020204" pitchFamily="34" charset="-122"/>
                </a:rPr>
                <a:t>查询优化引擎</a:t>
              </a:r>
              <a:endParaRPr lang="en-US" sz="900" b="1" kern="0" dirty="0">
                <a:solidFill>
                  <a:schemeClr val="bg1"/>
                </a:solidFill>
                <a:latin typeface="微软雅黑" panose="020B0503020204020204" pitchFamily="34" charset="-122"/>
                <a:ea typeface="微软雅黑" panose="020B0503020204020204" pitchFamily="34" charset="-122"/>
              </a:endParaRPr>
            </a:p>
          </p:txBody>
        </p:sp>
        <p:sp>
          <p:nvSpPr>
            <p:cNvPr id="299" name="Rectangle 123"/>
            <p:cNvSpPr/>
            <p:nvPr/>
          </p:nvSpPr>
          <p:spPr>
            <a:xfrm>
              <a:off x="3105123" y="3191891"/>
              <a:ext cx="1224136" cy="378657"/>
            </a:xfrm>
            <a:prstGeom prst="rect">
              <a:avLst/>
            </a:prstGeom>
            <a:noFill/>
            <a:ln w="3175" cap="flat" cmpd="sng" algn="ctr">
              <a:solidFill>
                <a:srgbClr val="92D050"/>
              </a:solidFill>
              <a:prstDash val="solid"/>
            </a:ln>
            <a:effectLst/>
          </p:spPr>
          <p:txBody>
            <a:bodyPr rtlCol="0" anchor="ctr"/>
            <a:lstStyle/>
            <a:p>
              <a:pPr algn="ctr"/>
              <a:r>
                <a:rPr lang="zh-CN" altLang="en-US" sz="900" b="1" kern="0" dirty="0">
                  <a:latin typeface="微软雅黑" panose="020B0503020204020204" pitchFamily="34" charset="-122"/>
                  <a:ea typeface="微软雅黑" panose="020B0503020204020204" pitchFamily="34" charset="-122"/>
                </a:rPr>
                <a:t>表</a:t>
              </a:r>
              <a:r>
                <a:rPr lang="en-US" altLang="zh-CN" sz="900" b="1" kern="0" dirty="0">
                  <a:latin typeface="微软雅黑" panose="020B0503020204020204" pitchFamily="34" charset="-122"/>
                  <a:ea typeface="微软雅黑" panose="020B0503020204020204" pitchFamily="34" charset="-122"/>
                </a:rPr>
                <a:t>#</a:t>
              </a:r>
              <a:r>
                <a:rPr lang="zh-CN" altLang="en-US" sz="900" b="1" kern="0" dirty="0">
                  <a:latin typeface="微软雅黑" panose="020B0503020204020204" pitchFamily="34" charset="-122"/>
                  <a:ea typeface="微软雅黑" panose="020B0503020204020204" pitchFamily="34" charset="-122"/>
                </a:rPr>
                <a:t>页</a:t>
              </a:r>
              <a:r>
                <a:rPr lang="en-US" altLang="zh-CN" sz="900" b="1" kern="0" dirty="0">
                  <a:latin typeface="微软雅黑" panose="020B0503020204020204" pitchFamily="34" charset="-122"/>
                  <a:ea typeface="微软雅黑" panose="020B0503020204020204" pitchFamily="34" charset="-122"/>
                </a:rPr>
                <a:t>#</a:t>
              </a:r>
            </a:p>
            <a:p>
              <a:pPr algn="ctr"/>
              <a:r>
                <a:rPr lang="zh-CN" altLang="en-US" sz="900" b="1" kern="0" dirty="0">
                  <a:latin typeface="微软雅黑" panose="020B0503020204020204" pitchFamily="34" charset="-122"/>
                  <a:ea typeface="微软雅黑" panose="020B0503020204020204" pitchFamily="34" charset="-122"/>
                </a:rPr>
                <a:t>（逻辑地址）</a:t>
              </a:r>
              <a:endParaRPr lang="en-US" sz="900" b="1" kern="0" dirty="0">
                <a:latin typeface="微软雅黑" panose="020B0503020204020204" pitchFamily="34" charset="-122"/>
                <a:ea typeface="微软雅黑" panose="020B0503020204020204" pitchFamily="34" charset="-122"/>
              </a:endParaRPr>
            </a:p>
          </p:txBody>
        </p:sp>
        <p:cxnSp>
          <p:nvCxnSpPr>
            <p:cNvPr id="300" name="Straight Connector 125"/>
            <p:cNvCxnSpPr>
              <a:stCxn id="369" idx="4"/>
              <a:endCxn id="297" idx="0"/>
            </p:cNvCxnSpPr>
            <p:nvPr/>
          </p:nvCxnSpPr>
          <p:spPr>
            <a:xfrm flipH="1">
              <a:off x="1349581" y="2423387"/>
              <a:ext cx="4184" cy="171254"/>
            </a:xfrm>
            <a:prstGeom prst="line">
              <a:avLst/>
            </a:prstGeom>
            <a:noFill/>
            <a:ln w="19050" cap="flat" cmpd="sng" algn="ctr">
              <a:solidFill>
                <a:srgbClr val="FFC000"/>
              </a:solidFill>
              <a:prstDash val="solid"/>
            </a:ln>
            <a:effectLst/>
          </p:spPr>
        </p:cxnSp>
        <p:cxnSp>
          <p:nvCxnSpPr>
            <p:cNvPr id="301" name="Straight Arrow Connector 126"/>
            <p:cNvCxnSpPr>
              <a:stCxn id="297" idx="3"/>
              <a:endCxn id="298" idx="1"/>
            </p:cNvCxnSpPr>
            <p:nvPr/>
          </p:nvCxnSpPr>
          <p:spPr>
            <a:xfrm flipV="1">
              <a:off x="2172541" y="2822869"/>
              <a:ext cx="924807" cy="372"/>
            </a:xfrm>
            <a:prstGeom prst="straightConnector1">
              <a:avLst/>
            </a:prstGeom>
            <a:noFill/>
            <a:ln w="19050" cap="flat" cmpd="sng" algn="ctr">
              <a:solidFill>
                <a:srgbClr val="FFC000"/>
              </a:solidFill>
              <a:prstDash val="solid"/>
              <a:tailEnd type="triangle"/>
            </a:ln>
            <a:effectLst/>
          </p:spPr>
        </p:cxnSp>
        <p:cxnSp>
          <p:nvCxnSpPr>
            <p:cNvPr id="302" name="Straight Connector 127"/>
            <p:cNvCxnSpPr>
              <a:stCxn id="298" idx="2"/>
              <a:endCxn id="299" idx="0"/>
            </p:cNvCxnSpPr>
            <p:nvPr/>
          </p:nvCxnSpPr>
          <p:spPr>
            <a:xfrm>
              <a:off x="3709416" y="3051469"/>
              <a:ext cx="7775" cy="140422"/>
            </a:xfrm>
            <a:prstGeom prst="line">
              <a:avLst/>
            </a:prstGeom>
            <a:noFill/>
            <a:ln w="19050" cap="flat" cmpd="sng" algn="ctr">
              <a:solidFill>
                <a:srgbClr val="FFC000"/>
              </a:solidFill>
              <a:prstDash val="solid"/>
            </a:ln>
            <a:effectLst/>
          </p:spPr>
        </p:cxnSp>
        <p:sp>
          <p:nvSpPr>
            <p:cNvPr id="303" name="Rectangle 135"/>
            <p:cNvSpPr/>
            <p:nvPr/>
          </p:nvSpPr>
          <p:spPr>
            <a:xfrm>
              <a:off x="1495522" y="3516425"/>
              <a:ext cx="1121093" cy="428850"/>
            </a:xfrm>
            <a:prstGeom prst="rect">
              <a:avLst/>
            </a:prstGeom>
            <a:noFill/>
            <a:ln w="3175" cap="flat" cmpd="sng" algn="ctr">
              <a:noFill/>
              <a:prstDash val="solid"/>
            </a:ln>
            <a:effectLst/>
          </p:spPr>
          <p:txBody>
            <a:bodyPr rtlCol="0" anchor="ctr"/>
            <a:lstStyle/>
            <a:p>
              <a:r>
                <a:rPr lang="zh-CN" altLang="en-US" sz="900" kern="0" dirty="0">
                  <a:latin typeface="微软雅黑" panose="020B0503020204020204" pitchFamily="34" charset="-122"/>
                  <a:ea typeface="微软雅黑" panose="020B0503020204020204" pitchFamily="34" charset="-122"/>
                </a:rPr>
                <a:t>把记录复制到私有缓冲区</a:t>
              </a:r>
              <a:endParaRPr lang="en-US" sz="900" kern="0" dirty="0">
                <a:latin typeface="微软雅黑" panose="020B0503020204020204" pitchFamily="34" charset="-122"/>
                <a:ea typeface="微软雅黑" panose="020B0503020204020204" pitchFamily="34" charset="-122"/>
              </a:endParaRPr>
            </a:p>
          </p:txBody>
        </p:sp>
        <p:grpSp>
          <p:nvGrpSpPr>
            <p:cNvPr id="12" name="Group 59"/>
            <p:cNvGrpSpPr/>
            <p:nvPr/>
          </p:nvGrpSpPr>
          <p:grpSpPr>
            <a:xfrm>
              <a:off x="2947185" y="3968729"/>
              <a:ext cx="1383807" cy="1980551"/>
              <a:chOff x="2807485" y="3968730"/>
              <a:chExt cx="1383807" cy="1870352"/>
            </a:xfrm>
          </p:grpSpPr>
          <p:sp>
            <p:nvSpPr>
              <p:cNvPr id="345" name="Rectangle 182"/>
              <p:cNvSpPr/>
              <p:nvPr/>
            </p:nvSpPr>
            <p:spPr>
              <a:xfrm>
                <a:off x="3237357" y="3968730"/>
                <a:ext cx="678973" cy="226996"/>
              </a:xfrm>
              <a:prstGeom prst="rect">
                <a:avLst/>
              </a:prstGeom>
              <a:solidFill>
                <a:srgbClr val="00B0F0">
                  <a:alpha val="31000"/>
                </a:srgbClr>
              </a:solidFill>
              <a:ln w="317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13" name="Group 54"/>
              <p:cNvGrpSpPr/>
              <p:nvPr/>
            </p:nvGrpSpPr>
            <p:grpSpPr>
              <a:xfrm>
                <a:off x="2807485" y="4410900"/>
                <a:ext cx="1383807" cy="1428182"/>
                <a:chOff x="2129297" y="4460335"/>
                <a:chExt cx="1383807" cy="1623711"/>
              </a:xfrm>
            </p:grpSpPr>
            <p:sp>
              <p:nvSpPr>
                <p:cNvPr id="348" name="Rectangle 271"/>
                <p:cNvSpPr/>
                <p:nvPr/>
              </p:nvSpPr>
              <p:spPr>
                <a:xfrm>
                  <a:off x="2135457" y="4460335"/>
                  <a:ext cx="347009" cy="198178"/>
                </a:xfrm>
                <a:prstGeom prst="rect">
                  <a:avLst/>
                </a:prstGeom>
                <a:solidFill>
                  <a:srgbClr val="00B0F0">
                    <a:alpha val="31000"/>
                  </a:srgbClr>
                </a:solidFill>
                <a:ln w="317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49" name="Rectangle 272"/>
                <p:cNvSpPr/>
                <p:nvPr/>
              </p:nvSpPr>
              <p:spPr>
                <a:xfrm>
                  <a:off x="2640141" y="4460335"/>
                  <a:ext cx="347009" cy="198178"/>
                </a:xfrm>
                <a:prstGeom prst="rect">
                  <a:avLst/>
                </a:prstGeom>
                <a:solidFill>
                  <a:srgbClr val="00B0F0">
                    <a:alpha val="31000"/>
                  </a:srgbClr>
                </a:solidFill>
                <a:ln w="317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50" name="Rectangle 273"/>
                <p:cNvSpPr/>
                <p:nvPr/>
              </p:nvSpPr>
              <p:spPr>
                <a:xfrm>
                  <a:off x="3159745" y="4460335"/>
                  <a:ext cx="347009" cy="198178"/>
                </a:xfrm>
                <a:prstGeom prst="rect">
                  <a:avLst/>
                </a:prstGeom>
                <a:solidFill>
                  <a:srgbClr val="00B0F0">
                    <a:alpha val="31000"/>
                  </a:srgbClr>
                </a:solidFill>
                <a:ln w="317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51" name="Rectangle 274"/>
                <p:cNvSpPr/>
                <p:nvPr/>
              </p:nvSpPr>
              <p:spPr>
                <a:xfrm>
                  <a:off x="2135457" y="4806075"/>
                  <a:ext cx="347009" cy="198178"/>
                </a:xfrm>
                <a:prstGeom prst="rect">
                  <a:avLst/>
                </a:prstGeom>
                <a:solidFill>
                  <a:srgbClr val="00B0F0">
                    <a:alpha val="31000"/>
                  </a:srgbClr>
                </a:solidFill>
                <a:ln w="317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52" name="Rectangle 275"/>
                <p:cNvSpPr/>
                <p:nvPr/>
              </p:nvSpPr>
              <p:spPr>
                <a:xfrm>
                  <a:off x="2640141" y="4806075"/>
                  <a:ext cx="347009" cy="198178"/>
                </a:xfrm>
                <a:prstGeom prst="rect">
                  <a:avLst/>
                </a:prstGeom>
                <a:solidFill>
                  <a:srgbClr val="00B0F0">
                    <a:alpha val="31000"/>
                  </a:srgbClr>
                </a:solidFill>
                <a:ln w="317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53" name="Rectangle 276"/>
                <p:cNvSpPr/>
                <p:nvPr/>
              </p:nvSpPr>
              <p:spPr>
                <a:xfrm>
                  <a:off x="3159745" y="4806075"/>
                  <a:ext cx="347009" cy="198178"/>
                </a:xfrm>
                <a:prstGeom prst="rect">
                  <a:avLst/>
                </a:prstGeom>
                <a:solidFill>
                  <a:srgbClr val="00B0F0">
                    <a:alpha val="31000"/>
                  </a:srgbClr>
                </a:solidFill>
                <a:ln w="317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54" name="Rectangle 277"/>
                <p:cNvSpPr/>
                <p:nvPr/>
              </p:nvSpPr>
              <p:spPr>
                <a:xfrm>
                  <a:off x="2135457" y="5174338"/>
                  <a:ext cx="347009" cy="198178"/>
                </a:xfrm>
                <a:prstGeom prst="rect">
                  <a:avLst/>
                </a:prstGeom>
                <a:solidFill>
                  <a:srgbClr val="00B0F0">
                    <a:alpha val="31000"/>
                  </a:srgbClr>
                </a:solidFill>
                <a:ln w="317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55" name="Rectangle 278"/>
                <p:cNvSpPr/>
                <p:nvPr/>
              </p:nvSpPr>
              <p:spPr>
                <a:xfrm>
                  <a:off x="2640141" y="5174338"/>
                  <a:ext cx="347009" cy="198178"/>
                </a:xfrm>
                <a:prstGeom prst="rect">
                  <a:avLst/>
                </a:prstGeom>
                <a:solidFill>
                  <a:srgbClr val="00B0F0">
                    <a:alpha val="31000"/>
                  </a:srgbClr>
                </a:solidFill>
                <a:ln w="317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56" name="Rectangle 279"/>
                <p:cNvSpPr/>
                <p:nvPr/>
              </p:nvSpPr>
              <p:spPr>
                <a:xfrm>
                  <a:off x="3159745" y="5174338"/>
                  <a:ext cx="347009" cy="198178"/>
                </a:xfrm>
                <a:prstGeom prst="rect">
                  <a:avLst/>
                </a:prstGeom>
                <a:solidFill>
                  <a:srgbClr val="00B0F0">
                    <a:alpha val="31000"/>
                  </a:srgbClr>
                </a:solidFill>
                <a:ln w="317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57" name="Rectangle 280"/>
                <p:cNvSpPr/>
                <p:nvPr/>
              </p:nvSpPr>
              <p:spPr>
                <a:xfrm>
                  <a:off x="2129297" y="5543025"/>
                  <a:ext cx="347009" cy="198178"/>
                </a:xfrm>
                <a:prstGeom prst="rect">
                  <a:avLst/>
                </a:prstGeom>
                <a:solidFill>
                  <a:srgbClr val="00B0F0">
                    <a:alpha val="31000"/>
                  </a:srgbClr>
                </a:solidFill>
                <a:ln w="317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58" name="Rectangle 281"/>
                <p:cNvSpPr/>
                <p:nvPr/>
              </p:nvSpPr>
              <p:spPr>
                <a:xfrm>
                  <a:off x="2633981" y="5543025"/>
                  <a:ext cx="347009" cy="198178"/>
                </a:xfrm>
                <a:prstGeom prst="rect">
                  <a:avLst/>
                </a:prstGeom>
                <a:solidFill>
                  <a:srgbClr val="00B0F0">
                    <a:alpha val="31000"/>
                  </a:srgbClr>
                </a:solidFill>
                <a:ln w="317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59" name="Rectangle 282"/>
                <p:cNvSpPr/>
                <p:nvPr/>
              </p:nvSpPr>
              <p:spPr>
                <a:xfrm>
                  <a:off x="3153585" y="5543025"/>
                  <a:ext cx="347009" cy="198178"/>
                </a:xfrm>
                <a:prstGeom prst="rect">
                  <a:avLst/>
                </a:prstGeom>
                <a:solidFill>
                  <a:srgbClr val="00B0F0">
                    <a:alpha val="31000"/>
                  </a:srgbClr>
                </a:solidFill>
                <a:ln w="317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cxnSp>
              <p:nvCxnSpPr>
                <p:cNvPr id="360" name="Curved Connector 11"/>
                <p:cNvCxnSpPr>
                  <a:stCxn id="348" idx="1"/>
                  <a:endCxn id="351" idx="1"/>
                </p:cNvCxnSpPr>
                <p:nvPr/>
              </p:nvCxnSpPr>
              <p:spPr>
                <a:xfrm rot="10800000" flipV="1">
                  <a:off x="2135457" y="4559424"/>
                  <a:ext cx="12700" cy="345740"/>
                </a:xfrm>
                <a:prstGeom prst="curvedConnector3">
                  <a:avLst>
                    <a:gd name="adj1" fmla="val 1200000"/>
                  </a:avLst>
                </a:prstGeom>
                <a:noFill/>
                <a:ln w="19050" cap="flat" cmpd="sng" algn="ctr">
                  <a:solidFill>
                    <a:srgbClr val="FFC000"/>
                  </a:solidFill>
                  <a:prstDash val="solid"/>
                  <a:tailEnd type="arrow"/>
                </a:ln>
                <a:effectLst/>
              </p:spPr>
            </p:cxnSp>
            <p:cxnSp>
              <p:nvCxnSpPr>
                <p:cNvPr id="361" name="Curved Connector 15"/>
                <p:cNvCxnSpPr>
                  <a:stCxn id="351" idx="3"/>
                  <a:endCxn id="354" idx="3"/>
                </p:cNvCxnSpPr>
                <p:nvPr/>
              </p:nvCxnSpPr>
              <p:spPr>
                <a:xfrm>
                  <a:off x="2482466" y="4905164"/>
                  <a:ext cx="12700" cy="368263"/>
                </a:xfrm>
                <a:prstGeom prst="curvedConnector3">
                  <a:avLst>
                    <a:gd name="adj1" fmla="val 1100000"/>
                  </a:avLst>
                </a:prstGeom>
                <a:noFill/>
                <a:ln w="19050" cap="flat" cmpd="sng" algn="ctr">
                  <a:solidFill>
                    <a:srgbClr val="FFC000"/>
                  </a:solidFill>
                  <a:prstDash val="solid"/>
                  <a:tailEnd type="arrow"/>
                </a:ln>
                <a:effectLst/>
              </p:spPr>
            </p:cxnSp>
            <p:cxnSp>
              <p:nvCxnSpPr>
                <p:cNvPr id="362" name="Curved Connector 24"/>
                <p:cNvCxnSpPr>
                  <a:stCxn id="354" idx="1"/>
                  <a:endCxn id="357" idx="1"/>
                </p:cNvCxnSpPr>
                <p:nvPr/>
              </p:nvCxnSpPr>
              <p:spPr>
                <a:xfrm rot="10800000" flipV="1">
                  <a:off x="2129297" y="5273426"/>
                  <a:ext cx="6160" cy="368687"/>
                </a:xfrm>
                <a:prstGeom prst="curvedConnector3">
                  <a:avLst>
                    <a:gd name="adj1" fmla="val 2986364"/>
                  </a:avLst>
                </a:prstGeom>
                <a:noFill/>
                <a:ln w="19050" cap="flat" cmpd="sng" algn="ctr">
                  <a:solidFill>
                    <a:srgbClr val="FFC000"/>
                  </a:solidFill>
                  <a:prstDash val="solid"/>
                  <a:tailEnd type="arrow"/>
                </a:ln>
                <a:effectLst/>
              </p:spPr>
            </p:cxnSp>
            <p:sp>
              <p:nvSpPr>
                <p:cNvPr id="363" name="Rectangle 283"/>
                <p:cNvSpPr/>
                <p:nvPr/>
              </p:nvSpPr>
              <p:spPr>
                <a:xfrm>
                  <a:off x="2141807" y="5885868"/>
                  <a:ext cx="347009" cy="198178"/>
                </a:xfrm>
                <a:prstGeom prst="rect">
                  <a:avLst/>
                </a:prstGeom>
                <a:solidFill>
                  <a:srgbClr val="00B0F0">
                    <a:alpha val="31000"/>
                  </a:srgbClr>
                </a:solidFill>
                <a:ln w="317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64" name="Rectangle 284"/>
                <p:cNvSpPr/>
                <p:nvPr/>
              </p:nvSpPr>
              <p:spPr>
                <a:xfrm>
                  <a:off x="2646491" y="5885868"/>
                  <a:ext cx="347009" cy="198178"/>
                </a:xfrm>
                <a:prstGeom prst="rect">
                  <a:avLst/>
                </a:prstGeom>
                <a:solidFill>
                  <a:srgbClr val="00B0F0">
                    <a:alpha val="31000"/>
                  </a:srgbClr>
                </a:solidFill>
                <a:ln w="317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65" name="Rectangle 285"/>
                <p:cNvSpPr/>
                <p:nvPr/>
              </p:nvSpPr>
              <p:spPr>
                <a:xfrm>
                  <a:off x="3166095" y="5885868"/>
                  <a:ext cx="347009" cy="198178"/>
                </a:xfrm>
                <a:prstGeom prst="rect">
                  <a:avLst/>
                </a:prstGeom>
                <a:solidFill>
                  <a:srgbClr val="00B0F0">
                    <a:alpha val="31000"/>
                  </a:srgbClr>
                </a:solidFill>
                <a:ln w="317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cxnSp>
              <p:nvCxnSpPr>
                <p:cNvPr id="366" name="Curved Connector 52"/>
                <p:cNvCxnSpPr>
                  <a:stCxn id="357" idx="3"/>
                  <a:endCxn id="363" idx="3"/>
                </p:cNvCxnSpPr>
                <p:nvPr/>
              </p:nvCxnSpPr>
              <p:spPr>
                <a:xfrm>
                  <a:off x="2476306" y="5642114"/>
                  <a:ext cx="12510" cy="342843"/>
                </a:xfrm>
                <a:prstGeom prst="curvedConnector3">
                  <a:avLst>
                    <a:gd name="adj1" fmla="val 1013669"/>
                  </a:avLst>
                </a:prstGeom>
                <a:noFill/>
                <a:ln w="19050" cap="flat" cmpd="sng" algn="ctr">
                  <a:solidFill>
                    <a:srgbClr val="FFC000"/>
                  </a:solidFill>
                  <a:prstDash val="solid"/>
                  <a:tailEnd type="arrow"/>
                </a:ln>
                <a:effectLst/>
              </p:spPr>
            </p:cxnSp>
          </p:grpSp>
          <p:cxnSp>
            <p:nvCxnSpPr>
              <p:cNvPr id="347" name="Straight Arrow Connector 56"/>
              <p:cNvCxnSpPr>
                <a:stCxn id="345" idx="2"/>
                <a:endCxn id="348" idx="0"/>
              </p:cNvCxnSpPr>
              <p:nvPr/>
            </p:nvCxnSpPr>
            <p:spPr>
              <a:xfrm flipH="1">
                <a:off x="2987150" y="4195726"/>
                <a:ext cx="589694" cy="215174"/>
              </a:xfrm>
              <a:prstGeom prst="straightConnector1">
                <a:avLst/>
              </a:prstGeom>
              <a:noFill/>
              <a:ln w="19050" cap="flat" cmpd="sng" algn="ctr">
                <a:solidFill>
                  <a:srgbClr val="FFC000"/>
                </a:solidFill>
                <a:prstDash val="solid"/>
                <a:tailEnd type="arrow"/>
              </a:ln>
              <a:effectLst/>
            </p:spPr>
          </p:cxnSp>
        </p:grpSp>
        <p:cxnSp>
          <p:nvCxnSpPr>
            <p:cNvPr id="305" name="Straight Arrow Connector 61"/>
            <p:cNvCxnSpPr>
              <a:stCxn id="299" idx="2"/>
              <a:endCxn id="345" idx="0"/>
            </p:cNvCxnSpPr>
            <p:nvPr/>
          </p:nvCxnSpPr>
          <p:spPr>
            <a:xfrm flipH="1">
              <a:off x="3716543" y="3570548"/>
              <a:ext cx="647" cy="398181"/>
            </a:xfrm>
            <a:prstGeom prst="straightConnector1">
              <a:avLst/>
            </a:prstGeom>
            <a:noFill/>
            <a:ln w="19050" cap="flat" cmpd="sng" algn="ctr">
              <a:solidFill>
                <a:srgbClr val="FFC000"/>
              </a:solidFill>
              <a:prstDash val="solid"/>
              <a:tailEnd type="arrow"/>
            </a:ln>
            <a:effectLst/>
          </p:spPr>
        </p:cxnSp>
        <p:sp>
          <p:nvSpPr>
            <p:cNvPr id="306" name="Rectangle 62"/>
            <p:cNvSpPr/>
            <p:nvPr/>
          </p:nvSpPr>
          <p:spPr>
            <a:xfrm>
              <a:off x="3426670" y="5041193"/>
              <a:ext cx="956426" cy="325676"/>
            </a:xfrm>
            <a:prstGeom prst="rect">
              <a:avLst/>
            </a:prstGeom>
            <a:solidFill>
              <a:sysClr val="window" lastClr="FFFFFF">
                <a:alpha val="85000"/>
              </a:sys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r>
                <a:rPr lang="zh-CN" altLang="en-US" sz="750" kern="0" dirty="0">
                  <a:latin typeface="微软雅黑" panose="020B0503020204020204" pitchFamily="34" charset="-122"/>
                  <a:ea typeface="微软雅黑" panose="020B0503020204020204" pitchFamily="34" charset="-122"/>
                </a:rPr>
                <a:t>缓冲区寻址表</a:t>
              </a:r>
              <a:endParaRPr lang="en-US" sz="825" kern="0" dirty="0">
                <a:latin typeface="微软雅黑" panose="020B0503020204020204" pitchFamily="34" charset="-122"/>
                <a:ea typeface="微软雅黑" panose="020B0503020204020204" pitchFamily="34" charset="-122"/>
              </a:endParaRPr>
            </a:p>
          </p:txBody>
        </p:sp>
        <p:grpSp>
          <p:nvGrpSpPr>
            <p:cNvPr id="14" name="Group 73"/>
            <p:cNvGrpSpPr/>
            <p:nvPr/>
          </p:nvGrpSpPr>
          <p:grpSpPr>
            <a:xfrm>
              <a:off x="688623" y="3959786"/>
              <a:ext cx="1428008" cy="1226924"/>
              <a:chOff x="688623" y="3947086"/>
              <a:chExt cx="1428008" cy="1226924"/>
            </a:xfrm>
          </p:grpSpPr>
          <p:grpSp>
            <p:nvGrpSpPr>
              <p:cNvPr id="15" name="Group 72"/>
              <p:cNvGrpSpPr/>
              <p:nvPr/>
            </p:nvGrpSpPr>
            <p:grpSpPr>
              <a:xfrm>
                <a:off x="688623" y="3947086"/>
                <a:ext cx="1428008" cy="1226924"/>
                <a:chOff x="569941" y="4214172"/>
                <a:chExt cx="1713609" cy="1226924"/>
              </a:xfrm>
            </p:grpSpPr>
            <p:grpSp>
              <p:nvGrpSpPr>
                <p:cNvPr id="16" name="Group 69"/>
                <p:cNvGrpSpPr/>
                <p:nvPr/>
              </p:nvGrpSpPr>
              <p:grpSpPr>
                <a:xfrm>
                  <a:off x="569941" y="4523643"/>
                  <a:ext cx="1713609" cy="307675"/>
                  <a:chOff x="609879" y="4523643"/>
                  <a:chExt cx="2056330" cy="307675"/>
                </a:xfrm>
              </p:grpSpPr>
              <p:sp>
                <p:nvSpPr>
                  <p:cNvPr id="341" name="Rectangle 293"/>
                  <p:cNvSpPr/>
                  <p:nvPr/>
                </p:nvSpPr>
                <p:spPr>
                  <a:xfrm>
                    <a:off x="609879" y="4523643"/>
                    <a:ext cx="514082" cy="307648"/>
                  </a:xfrm>
                  <a:prstGeom prst="rect">
                    <a:avLst/>
                  </a:prstGeom>
                  <a:solidFill>
                    <a:srgbClr val="EEECE1">
                      <a:lumMod val="90000"/>
                    </a:srgbClr>
                  </a:soli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42" name="Rectangle 294"/>
                  <p:cNvSpPr/>
                  <p:nvPr/>
                </p:nvSpPr>
                <p:spPr>
                  <a:xfrm>
                    <a:off x="1123961" y="4523643"/>
                    <a:ext cx="514082" cy="307648"/>
                  </a:xfrm>
                  <a:prstGeom prst="rect">
                    <a:avLst/>
                  </a:prstGeom>
                  <a:solidFill>
                    <a:srgbClr val="EEECE1">
                      <a:lumMod val="90000"/>
                    </a:srgbClr>
                  </a:soli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43" name="Rectangle 295"/>
                  <p:cNvSpPr/>
                  <p:nvPr/>
                </p:nvSpPr>
                <p:spPr>
                  <a:xfrm>
                    <a:off x="1638043" y="4523643"/>
                    <a:ext cx="514082" cy="307648"/>
                  </a:xfrm>
                  <a:prstGeom prst="rect">
                    <a:avLst/>
                  </a:prstGeom>
                  <a:solidFill>
                    <a:srgbClr val="EEECE1">
                      <a:lumMod val="90000"/>
                    </a:srgbClr>
                  </a:soli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44" name="Rectangle 308"/>
                  <p:cNvSpPr/>
                  <p:nvPr/>
                </p:nvSpPr>
                <p:spPr>
                  <a:xfrm>
                    <a:off x="2152126" y="4523670"/>
                    <a:ext cx="514083" cy="307648"/>
                  </a:xfrm>
                  <a:prstGeom prst="rect">
                    <a:avLst/>
                  </a:prstGeom>
                  <a:solidFill>
                    <a:srgbClr val="EEECE1">
                      <a:lumMod val="90000"/>
                    </a:srgbClr>
                  </a:soli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17" name="Group 296"/>
                <p:cNvGrpSpPr/>
                <p:nvPr/>
              </p:nvGrpSpPr>
              <p:grpSpPr>
                <a:xfrm>
                  <a:off x="569941" y="4828804"/>
                  <a:ext cx="1713609" cy="307675"/>
                  <a:chOff x="609879" y="4523643"/>
                  <a:chExt cx="2056330" cy="307675"/>
                </a:xfrm>
              </p:grpSpPr>
              <p:sp>
                <p:nvSpPr>
                  <p:cNvPr id="337" name="Rectangle 297"/>
                  <p:cNvSpPr/>
                  <p:nvPr/>
                </p:nvSpPr>
                <p:spPr>
                  <a:xfrm>
                    <a:off x="609879" y="4523643"/>
                    <a:ext cx="514082" cy="307648"/>
                  </a:xfrm>
                  <a:prstGeom prst="rect">
                    <a:avLst/>
                  </a:prstGeom>
                  <a:solidFill>
                    <a:srgbClr val="EEECE1">
                      <a:lumMod val="90000"/>
                    </a:srgbClr>
                  </a:soli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38" name="Rectangle 298"/>
                  <p:cNvSpPr/>
                  <p:nvPr/>
                </p:nvSpPr>
                <p:spPr>
                  <a:xfrm>
                    <a:off x="1123961" y="4523643"/>
                    <a:ext cx="514082" cy="307648"/>
                  </a:xfrm>
                  <a:prstGeom prst="rect">
                    <a:avLst/>
                  </a:prstGeom>
                  <a:solidFill>
                    <a:sysClr val="window" lastClr="FFFFFF"/>
                  </a:soli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39" name="Rectangle 299"/>
                  <p:cNvSpPr/>
                  <p:nvPr/>
                </p:nvSpPr>
                <p:spPr>
                  <a:xfrm>
                    <a:off x="1638043" y="4523643"/>
                    <a:ext cx="514082" cy="307648"/>
                  </a:xfrm>
                  <a:prstGeom prst="rect">
                    <a:avLst/>
                  </a:prstGeom>
                  <a:solidFill>
                    <a:srgbClr val="EEECE1">
                      <a:lumMod val="90000"/>
                    </a:srgbClr>
                  </a:soli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40" name="Rectangle 309"/>
                  <p:cNvSpPr/>
                  <p:nvPr/>
                </p:nvSpPr>
                <p:spPr>
                  <a:xfrm>
                    <a:off x="2152126" y="4523670"/>
                    <a:ext cx="514083" cy="307648"/>
                  </a:xfrm>
                  <a:prstGeom prst="rect">
                    <a:avLst/>
                  </a:prstGeom>
                  <a:solidFill>
                    <a:srgbClr val="EEECE1">
                      <a:lumMod val="90000"/>
                    </a:srgbClr>
                  </a:soli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18" name="Group 300"/>
                <p:cNvGrpSpPr/>
                <p:nvPr/>
              </p:nvGrpSpPr>
              <p:grpSpPr>
                <a:xfrm>
                  <a:off x="569941" y="5133421"/>
                  <a:ext cx="1713609" cy="307675"/>
                  <a:chOff x="609879" y="4523643"/>
                  <a:chExt cx="2056330" cy="307675"/>
                </a:xfrm>
              </p:grpSpPr>
              <p:sp>
                <p:nvSpPr>
                  <p:cNvPr id="333" name="Rectangle 301"/>
                  <p:cNvSpPr/>
                  <p:nvPr/>
                </p:nvSpPr>
                <p:spPr>
                  <a:xfrm>
                    <a:off x="609879" y="4523643"/>
                    <a:ext cx="514082" cy="307648"/>
                  </a:xfrm>
                  <a:prstGeom prst="rect">
                    <a:avLst/>
                  </a:prstGeom>
                  <a:solidFill>
                    <a:srgbClr val="EEECE1">
                      <a:lumMod val="90000"/>
                    </a:srgbClr>
                  </a:soli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34" name="Rectangle 302"/>
                  <p:cNvSpPr/>
                  <p:nvPr/>
                </p:nvSpPr>
                <p:spPr>
                  <a:xfrm>
                    <a:off x="1123961" y="4523643"/>
                    <a:ext cx="514082" cy="307648"/>
                  </a:xfrm>
                  <a:prstGeom prst="rect">
                    <a:avLst/>
                  </a:prstGeom>
                  <a:solidFill>
                    <a:srgbClr val="EEECE1">
                      <a:lumMod val="90000"/>
                    </a:srgbClr>
                  </a:soli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35" name="Rectangle 303"/>
                  <p:cNvSpPr/>
                  <p:nvPr/>
                </p:nvSpPr>
                <p:spPr>
                  <a:xfrm>
                    <a:off x="1638043" y="4523643"/>
                    <a:ext cx="514082" cy="307648"/>
                  </a:xfrm>
                  <a:prstGeom prst="rect">
                    <a:avLst/>
                  </a:prstGeom>
                  <a:solidFill>
                    <a:srgbClr val="EEECE1">
                      <a:lumMod val="90000"/>
                    </a:srgbClr>
                  </a:soli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36" name="Rectangle 310"/>
                  <p:cNvSpPr/>
                  <p:nvPr/>
                </p:nvSpPr>
                <p:spPr>
                  <a:xfrm>
                    <a:off x="2152126" y="4523670"/>
                    <a:ext cx="514083" cy="307648"/>
                  </a:xfrm>
                  <a:prstGeom prst="rect">
                    <a:avLst/>
                  </a:prstGeom>
                  <a:solidFill>
                    <a:srgbClr val="EEECE1">
                      <a:lumMod val="90000"/>
                    </a:srgbClr>
                  </a:soli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19" name="Group 304"/>
                <p:cNvGrpSpPr/>
                <p:nvPr/>
              </p:nvGrpSpPr>
              <p:grpSpPr>
                <a:xfrm>
                  <a:off x="569941" y="4214172"/>
                  <a:ext cx="1713609" cy="307675"/>
                  <a:chOff x="609879" y="4523643"/>
                  <a:chExt cx="2056330" cy="307675"/>
                </a:xfrm>
              </p:grpSpPr>
              <p:sp>
                <p:nvSpPr>
                  <p:cNvPr id="329" name="Rectangle 305"/>
                  <p:cNvSpPr/>
                  <p:nvPr/>
                </p:nvSpPr>
                <p:spPr>
                  <a:xfrm>
                    <a:off x="609879" y="4523643"/>
                    <a:ext cx="514082" cy="307648"/>
                  </a:xfrm>
                  <a:prstGeom prst="rect">
                    <a:avLst/>
                  </a:prstGeom>
                  <a:solidFill>
                    <a:srgbClr val="EEECE1">
                      <a:lumMod val="90000"/>
                    </a:srgbClr>
                  </a:soli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30" name="Rectangle 306"/>
                  <p:cNvSpPr/>
                  <p:nvPr/>
                </p:nvSpPr>
                <p:spPr>
                  <a:xfrm>
                    <a:off x="1123961" y="4523643"/>
                    <a:ext cx="514082" cy="307648"/>
                  </a:xfrm>
                  <a:prstGeom prst="rect">
                    <a:avLst/>
                  </a:prstGeom>
                  <a:solidFill>
                    <a:srgbClr val="EEECE1">
                      <a:lumMod val="90000"/>
                    </a:srgbClr>
                  </a:soli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31" name="Rectangle 307"/>
                  <p:cNvSpPr/>
                  <p:nvPr/>
                </p:nvSpPr>
                <p:spPr>
                  <a:xfrm>
                    <a:off x="1638043" y="4523643"/>
                    <a:ext cx="514082" cy="307648"/>
                  </a:xfrm>
                  <a:prstGeom prst="rect">
                    <a:avLst/>
                  </a:prstGeom>
                  <a:solidFill>
                    <a:srgbClr val="EEECE1">
                      <a:lumMod val="90000"/>
                    </a:srgbClr>
                  </a:soli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32" name="Rectangle 311"/>
                  <p:cNvSpPr/>
                  <p:nvPr/>
                </p:nvSpPr>
                <p:spPr>
                  <a:xfrm>
                    <a:off x="2152126" y="4523670"/>
                    <a:ext cx="514083" cy="307648"/>
                  </a:xfrm>
                  <a:prstGeom prst="rect">
                    <a:avLst/>
                  </a:prstGeom>
                  <a:solidFill>
                    <a:srgbClr val="EEECE1">
                      <a:lumMod val="90000"/>
                    </a:srgbClr>
                  </a:soli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grpSp>
          </p:grpSp>
          <p:sp>
            <p:nvSpPr>
              <p:cNvPr id="324" name="Rectangle 286"/>
              <p:cNvSpPr/>
              <p:nvPr/>
            </p:nvSpPr>
            <p:spPr>
              <a:xfrm>
                <a:off x="1228065" y="3970739"/>
                <a:ext cx="864096" cy="354524"/>
              </a:xfrm>
              <a:prstGeom prst="rect">
                <a:avLst/>
              </a:prstGeom>
              <a:noFill/>
              <a:ln w="3175" cap="flat" cmpd="sng" algn="ctr">
                <a:noFill/>
                <a:prstDash val="solid"/>
              </a:ln>
              <a:effectLst/>
            </p:spPr>
            <p:txBody>
              <a:bodyPr rtlCol="0" anchor="ctr"/>
              <a:lstStyle/>
              <a:p>
                <a:pPr algn="ctr">
                  <a:lnSpc>
                    <a:spcPct val="120000"/>
                  </a:lnSpc>
                </a:pPr>
                <a:r>
                  <a:rPr lang="zh-CN" altLang="en-US" sz="900" b="1" kern="0" dirty="0">
                    <a:solidFill>
                      <a:sysClr val="windowText" lastClr="000000"/>
                    </a:solidFill>
                    <a:latin typeface="微软雅黑" panose="020B0503020204020204" pitchFamily="34" charset="-122"/>
                    <a:ea typeface="微软雅黑" panose="020B0503020204020204" pitchFamily="34" charset="-122"/>
                  </a:rPr>
                  <a:t>缓冲池</a:t>
                </a:r>
                <a:endParaRPr lang="en-US" sz="900" b="1" kern="0" dirty="0">
                  <a:solidFill>
                    <a:sysClr val="windowText" lastClr="000000"/>
                  </a:solidFill>
                  <a:latin typeface="微软雅黑" panose="020B0503020204020204" pitchFamily="34" charset="-122"/>
                  <a:ea typeface="微软雅黑" panose="020B0503020204020204" pitchFamily="34" charset="-122"/>
                </a:endParaRPr>
              </a:p>
            </p:txBody>
          </p:sp>
        </p:grpSp>
        <p:sp>
          <p:nvSpPr>
            <p:cNvPr id="308" name="Flowchart: Magnetic Disk 317"/>
            <p:cNvSpPr/>
            <p:nvPr/>
          </p:nvSpPr>
          <p:spPr>
            <a:xfrm>
              <a:off x="772489" y="5584294"/>
              <a:ext cx="1224136" cy="675010"/>
            </a:xfrm>
            <a:prstGeom prst="flowChartMagneticDisk">
              <a:avLst/>
            </a:prstGeom>
            <a:solidFill>
              <a:sysClr val="window" lastClr="FFFFFF">
                <a:lumMod val="85000"/>
              </a:sysClr>
            </a:solidFill>
            <a:ln w="317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lnSpc>
                  <a:spcPct val="120000"/>
                </a:lnSpc>
              </a:pPr>
              <a:endParaRPr lang="en-US" sz="9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09" name="Rectangle 318"/>
            <p:cNvSpPr/>
            <p:nvPr/>
          </p:nvSpPr>
          <p:spPr>
            <a:xfrm>
              <a:off x="716001" y="5570881"/>
              <a:ext cx="1330814" cy="306225"/>
            </a:xfrm>
            <a:prstGeom prst="rect">
              <a:avLst/>
            </a:prstGeom>
            <a:noFill/>
            <a:ln w="3175" cap="flat" cmpd="sng" algn="ctr">
              <a:noFill/>
              <a:prstDash val="solid"/>
            </a:ln>
            <a:effectLst/>
          </p:spPr>
          <p:txBody>
            <a:bodyPr rtlCol="0" anchor="ctr"/>
            <a:lstStyle/>
            <a:p>
              <a:pPr algn="ctr">
                <a:lnSpc>
                  <a:spcPct val="120000"/>
                </a:lnSpc>
              </a:pPr>
              <a:r>
                <a:rPr lang="zh-CN" altLang="en-US" sz="787" b="1" kern="0" dirty="0">
                  <a:solidFill>
                    <a:sysClr val="windowText" lastClr="000000"/>
                  </a:solidFill>
                  <a:latin typeface="微软雅黑" panose="020B0503020204020204" pitchFamily="34" charset="-122"/>
                  <a:ea typeface="微软雅黑" panose="020B0503020204020204" pitchFamily="34" charset="-122"/>
                </a:rPr>
                <a:t>数据页</a:t>
              </a:r>
              <a:endParaRPr lang="en-US" sz="787"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10" name="Rectangle 319"/>
            <p:cNvSpPr/>
            <p:nvPr/>
          </p:nvSpPr>
          <p:spPr>
            <a:xfrm>
              <a:off x="1134389" y="5893950"/>
              <a:ext cx="329417" cy="242989"/>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11" name="Rectangle 320"/>
            <p:cNvSpPr/>
            <p:nvPr/>
          </p:nvSpPr>
          <p:spPr>
            <a:xfrm>
              <a:off x="1208915" y="5912852"/>
              <a:ext cx="329417" cy="242989"/>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12" name="Rectangle 321"/>
            <p:cNvSpPr/>
            <p:nvPr/>
          </p:nvSpPr>
          <p:spPr>
            <a:xfrm>
              <a:off x="1299097" y="5928875"/>
              <a:ext cx="329417" cy="242989"/>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cxnSp>
          <p:nvCxnSpPr>
            <p:cNvPr id="313" name="Straight Arrow Connector 87"/>
            <p:cNvCxnSpPr>
              <a:stCxn id="312" idx="0"/>
            </p:cNvCxnSpPr>
            <p:nvPr/>
          </p:nvCxnSpPr>
          <p:spPr>
            <a:xfrm flipH="1" flipV="1">
              <a:off x="1208915" y="4761977"/>
              <a:ext cx="254891" cy="1166898"/>
            </a:xfrm>
            <a:prstGeom prst="straightConnector1">
              <a:avLst/>
            </a:prstGeom>
            <a:noFill/>
            <a:ln w="19050" cap="flat" cmpd="sng" algn="ctr">
              <a:solidFill>
                <a:srgbClr val="FFC000"/>
              </a:solidFill>
              <a:prstDash val="solid"/>
              <a:tailEnd type="arrow"/>
            </a:ln>
            <a:effectLst/>
          </p:spPr>
        </p:cxnSp>
        <p:cxnSp>
          <p:nvCxnSpPr>
            <p:cNvPr id="314" name="Straight Arrow Connector 89"/>
            <p:cNvCxnSpPr>
              <a:stCxn id="363" idx="1"/>
            </p:cNvCxnSpPr>
            <p:nvPr/>
          </p:nvCxnSpPr>
          <p:spPr>
            <a:xfrm flipH="1" flipV="1">
              <a:off x="1417053" y="4761978"/>
              <a:ext cx="1542642" cy="1095010"/>
            </a:xfrm>
            <a:prstGeom prst="straightConnector1">
              <a:avLst/>
            </a:prstGeom>
            <a:noFill/>
            <a:ln w="19050" cap="flat" cmpd="sng" algn="ctr">
              <a:solidFill>
                <a:srgbClr val="FFC000"/>
              </a:solidFill>
              <a:prstDash val="solid"/>
              <a:tailEnd type="arrow"/>
            </a:ln>
            <a:effectLst/>
          </p:spPr>
        </p:cxnSp>
        <p:cxnSp>
          <p:nvCxnSpPr>
            <p:cNvPr id="315" name="Straight Arrow Connector 95"/>
            <p:cNvCxnSpPr>
              <a:endCxn id="318" idx="2"/>
            </p:cNvCxnSpPr>
            <p:nvPr/>
          </p:nvCxnSpPr>
          <p:spPr>
            <a:xfrm flipV="1">
              <a:off x="1228065" y="3664922"/>
              <a:ext cx="122670" cy="1033556"/>
            </a:xfrm>
            <a:prstGeom prst="straightConnector1">
              <a:avLst/>
            </a:prstGeom>
            <a:noFill/>
            <a:ln w="19050" cap="flat" cmpd="sng" algn="ctr">
              <a:solidFill>
                <a:srgbClr val="FFC000"/>
              </a:solidFill>
              <a:prstDash val="solid"/>
              <a:tailEnd type="arrow"/>
            </a:ln>
            <a:effectLst/>
          </p:spPr>
        </p:cxnSp>
        <p:sp>
          <p:nvSpPr>
            <p:cNvPr id="316" name="Rectangle 322"/>
            <p:cNvSpPr/>
            <p:nvPr/>
          </p:nvSpPr>
          <p:spPr>
            <a:xfrm>
              <a:off x="196783" y="5246396"/>
              <a:ext cx="1154392" cy="354524"/>
            </a:xfrm>
            <a:prstGeom prst="rect">
              <a:avLst/>
            </a:prstGeom>
            <a:noFill/>
            <a:ln w="3175" cap="flat" cmpd="sng" algn="ctr">
              <a:noFill/>
              <a:prstDash val="solid"/>
            </a:ln>
            <a:effectLst/>
          </p:spPr>
          <p:txBody>
            <a:bodyPr rtlCol="0" anchor="ctr"/>
            <a:lstStyle/>
            <a:p>
              <a:pPr algn="ctr">
                <a:lnSpc>
                  <a:spcPct val="120000"/>
                </a:lnSpc>
              </a:pPr>
              <a:r>
                <a:rPr lang="zh-CN" altLang="en-US" sz="900" kern="0" dirty="0">
                  <a:latin typeface="微软雅黑" panose="020B0503020204020204" pitchFamily="34" charset="-122"/>
                  <a:ea typeface="微软雅黑" panose="020B0503020204020204" pitchFamily="34" charset="-122"/>
                </a:rPr>
                <a:t>假设数据页已经在内存中</a:t>
              </a:r>
              <a:endParaRPr lang="en-US" sz="900" kern="0" dirty="0">
                <a:latin typeface="微软雅黑" panose="020B0503020204020204" pitchFamily="34" charset="-122"/>
                <a:ea typeface="微软雅黑" panose="020B0503020204020204" pitchFamily="34" charset="-122"/>
              </a:endParaRPr>
            </a:p>
          </p:txBody>
        </p:sp>
        <p:sp>
          <p:nvSpPr>
            <p:cNvPr id="317" name="Rectangle 323"/>
            <p:cNvSpPr/>
            <p:nvPr/>
          </p:nvSpPr>
          <p:spPr>
            <a:xfrm>
              <a:off x="2172541" y="2535684"/>
              <a:ext cx="852841" cy="345768"/>
            </a:xfrm>
            <a:prstGeom prst="rect">
              <a:avLst/>
            </a:prstGeom>
            <a:noFill/>
            <a:ln w="3175" cap="flat" cmpd="sng" algn="ctr">
              <a:noFill/>
              <a:prstDash val="solid"/>
            </a:ln>
            <a:effectLst/>
          </p:spPr>
          <p:txBody>
            <a:bodyPr rtlCol="0" anchor="ctr"/>
            <a:lstStyle/>
            <a:p>
              <a:pPr algn="ctr">
                <a:lnSpc>
                  <a:spcPct val="120000"/>
                </a:lnSpc>
              </a:pPr>
              <a:r>
                <a:rPr lang="zh-CN" altLang="en-US" sz="900" kern="0" dirty="0">
                  <a:latin typeface="微软雅黑" panose="020B0503020204020204" pitchFamily="34" charset="-122"/>
                  <a:ea typeface="微软雅黑" panose="020B0503020204020204" pitchFamily="34" charset="-122"/>
                </a:rPr>
                <a:t>进程通信</a:t>
              </a:r>
              <a:endParaRPr lang="en-US" sz="900" kern="0" dirty="0">
                <a:latin typeface="微软雅黑" panose="020B0503020204020204" pitchFamily="34" charset="-122"/>
                <a:ea typeface="微软雅黑" panose="020B0503020204020204" pitchFamily="34" charset="-122"/>
              </a:endParaRPr>
            </a:p>
          </p:txBody>
        </p:sp>
        <p:sp>
          <p:nvSpPr>
            <p:cNvPr id="318" name="Rectangle 324"/>
            <p:cNvSpPr/>
            <p:nvPr/>
          </p:nvSpPr>
          <p:spPr>
            <a:xfrm>
              <a:off x="1186026" y="3421933"/>
              <a:ext cx="329417" cy="242989"/>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a:lnSpc>
                  <a:spcPct val="120000"/>
                </a:lnSpc>
              </a:pPr>
              <a:endParaRPr lang="en-US" sz="1125" b="1" kern="0" dirty="0">
                <a:solidFill>
                  <a:sysClr val="windowText" lastClr="000000"/>
                </a:solidFill>
                <a:latin typeface="微软雅黑" panose="020B0503020204020204" pitchFamily="34" charset="-122"/>
                <a:ea typeface="微软雅黑" panose="020B0503020204020204" pitchFamily="34" charset="-122"/>
              </a:endParaRPr>
            </a:p>
          </p:txBody>
        </p:sp>
        <p:cxnSp>
          <p:nvCxnSpPr>
            <p:cNvPr id="319" name="Straight Arrow Connector 99"/>
            <p:cNvCxnSpPr>
              <a:stCxn id="318" idx="0"/>
              <a:endCxn id="297" idx="2"/>
            </p:cNvCxnSpPr>
            <p:nvPr/>
          </p:nvCxnSpPr>
          <p:spPr>
            <a:xfrm flipH="1" flipV="1">
              <a:off x="1349581" y="3051841"/>
              <a:ext cx="1154" cy="370092"/>
            </a:xfrm>
            <a:prstGeom prst="straightConnector1">
              <a:avLst/>
            </a:prstGeom>
            <a:noFill/>
            <a:ln w="19050" cap="flat" cmpd="sng" algn="ctr">
              <a:solidFill>
                <a:srgbClr val="FFC000"/>
              </a:solidFill>
              <a:prstDash val="solid"/>
              <a:tailEnd type="arrow"/>
            </a:ln>
            <a:effectLst/>
          </p:spPr>
        </p:cxnSp>
        <p:sp>
          <p:nvSpPr>
            <p:cNvPr id="320" name="Rectangle 325"/>
            <p:cNvSpPr/>
            <p:nvPr/>
          </p:nvSpPr>
          <p:spPr>
            <a:xfrm>
              <a:off x="1274669" y="3122311"/>
              <a:ext cx="852841" cy="345768"/>
            </a:xfrm>
            <a:prstGeom prst="rect">
              <a:avLst/>
            </a:prstGeom>
            <a:noFill/>
            <a:ln w="3175" cap="flat" cmpd="sng" algn="ctr">
              <a:noFill/>
              <a:prstDash val="solid"/>
            </a:ln>
            <a:effectLst/>
          </p:spPr>
          <p:txBody>
            <a:bodyPr rtlCol="0" anchor="ctr"/>
            <a:lstStyle/>
            <a:p>
              <a:pPr algn="ctr">
                <a:lnSpc>
                  <a:spcPct val="120000"/>
                </a:lnSpc>
              </a:pPr>
              <a:r>
                <a:rPr lang="zh-CN" altLang="en-US" sz="900" kern="0" dirty="0">
                  <a:latin typeface="微软雅黑" panose="020B0503020204020204" pitchFamily="34" charset="-122"/>
                  <a:ea typeface="微软雅黑" panose="020B0503020204020204" pitchFamily="34" charset="-122"/>
                </a:rPr>
                <a:t>进程通信</a:t>
              </a:r>
              <a:endParaRPr lang="en-US" sz="900" kern="0" dirty="0">
                <a:latin typeface="微软雅黑" panose="020B0503020204020204" pitchFamily="34" charset="-122"/>
                <a:ea typeface="微软雅黑" panose="020B0503020204020204" pitchFamily="34" charset="-122"/>
              </a:endParaRPr>
            </a:p>
          </p:txBody>
        </p:sp>
        <p:sp>
          <p:nvSpPr>
            <p:cNvPr id="321" name="Rectangle 326"/>
            <p:cNvSpPr/>
            <p:nvPr/>
          </p:nvSpPr>
          <p:spPr>
            <a:xfrm>
              <a:off x="3612555" y="3596754"/>
              <a:ext cx="852841" cy="345768"/>
            </a:xfrm>
            <a:prstGeom prst="rect">
              <a:avLst/>
            </a:prstGeom>
            <a:noFill/>
            <a:ln w="3175" cap="flat" cmpd="sng" algn="ctr">
              <a:noFill/>
              <a:prstDash val="solid"/>
            </a:ln>
            <a:effectLst/>
          </p:spPr>
          <p:txBody>
            <a:bodyPr rtlCol="0" anchor="ctr"/>
            <a:lstStyle/>
            <a:p>
              <a:pPr algn="ctr">
                <a:lnSpc>
                  <a:spcPct val="120000"/>
                </a:lnSpc>
              </a:pPr>
              <a:r>
                <a:rPr lang="en-US" altLang="zh-CN" sz="900" kern="0" dirty="0">
                  <a:latin typeface="微软雅黑" panose="020B0503020204020204" pitchFamily="34" charset="-122"/>
                  <a:ea typeface="微软雅黑" panose="020B0503020204020204" pitchFamily="34" charset="-122"/>
                </a:rPr>
                <a:t>Hash</a:t>
              </a:r>
              <a:r>
                <a:rPr lang="zh-CN" altLang="en-US" sz="900" kern="0" dirty="0">
                  <a:latin typeface="微软雅黑" panose="020B0503020204020204" pitchFamily="34" charset="-122"/>
                  <a:ea typeface="微软雅黑" panose="020B0503020204020204" pitchFamily="34" charset="-122"/>
                </a:rPr>
                <a:t>寻址</a:t>
              </a:r>
              <a:endParaRPr lang="en-US" sz="900" kern="0" dirty="0">
                <a:latin typeface="微软雅黑" panose="020B0503020204020204" pitchFamily="34" charset="-122"/>
                <a:ea typeface="微软雅黑" panose="020B0503020204020204" pitchFamily="34" charset="-122"/>
              </a:endParaRPr>
            </a:p>
          </p:txBody>
        </p:sp>
        <p:sp>
          <p:nvSpPr>
            <p:cNvPr id="322" name="Rectangle 287"/>
            <p:cNvSpPr/>
            <p:nvPr/>
          </p:nvSpPr>
          <p:spPr>
            <a:xfrm>
              <a:off x="1570968" y="5254381"/>
              <a:ext cx="1526987" cy="354524"/>
            </a:xfrm>
            <a:prstGeom prst="rect">
              <a:avLst/>
            </a:prstGeom>
            <a:noFill/>
            <a:ln w="3175" cap="flat" cmpd="sng" algn="ctr">
              <a:noFill/>
              <a:prstDash val="solid"/>
            </a:ln>
            <a:effectLst/>
          </p:spPr>
          <p:txBody>
            <a:bodyPr rtlCol="0" anchor="ctr"/>
            <a:lstStyle/>
            <a:p>
              <a:r>
                <a:rPr lang="zh-CN" altLang="en-US" sz="900" kern="0" dirty="0">
                  <a:latin typeface="微软雅黑" panose="020B0503020204020204" pitchFamily="34" charset="-122"/>
                  <a:ea typeface="微软雅黑" panose="020B0503020204020204" pitchFamily="34" charset="-122"/>
                </a:rPr>
                <a:t>使用</a:t>
              </a:r>
              <a:r>
                <a:rPr lang="en-US" altLang="zh-CN" sz="900" kern="0" dirty="0">
                  <a:latin typeface="微软雅黑" panose="020B0503020204020204" pitchFamily="34" charset="-122"/>
                  <a:ea typeface="微软雅黑" panose="020B0503020204020204" pitchFamily="34" charset="-122"/>
                </a:rPr>
                <a:t>Hash</a:t>
              </a:r>
              <a:r>
                <a:rPr lang="zh-CN" altLang="en-US" sz="900" kern="0" dirty="0">
                  <a:latin typeface="微软雅黑" panose="020B0503020204020204" pitchFamily="34" charset="-122"/>
                  <a:ea typeface="微软雅黑" panose="020B0503020204020204" pitchFamily="34" charset="-122"/>
                </a:rPr>
                <a:t>线性寻</a:t>
              </a:r>
              <a:endParaRPr lang="en-US" altLang="zh-CN" sz="900" kern="0" dirty="0">
                <a:latin typeface="微软雅黑" panose="020B0503020204020204" pitchFamily="34" charset="-122"/>
                <a:ea typeface="微软雅黑" panose="020B0503020204020204" pitchFamily="34" charset="-122"/>
              </a:endParaRPr>
            </a:p>
            <a:p>
              <a:r>
                <a:rPr lang="zh-CN" altLang="en-US" sz="900" kern="0" dirty="0">
                  <a:latin typeface="微软雅黑" panose="020B0503020204020204" pitchFamily="34" charset="-122"/>
                  <a:ea typeface="微软雅黑" panose="020B0503020204020204" pitchFamily="34" charset="-122"/>
                </a:rPr>
                <a:t>找缓冲池记录地址</a:t>
              </a:r>
              <a:endParaRPr lang="en-US" sz="900" kern="0" dirty="0">
                <a:latin typeface="微软雅黑" panose="020B0503020204020204" pitchFamily="34" charset="-122"/>
                <a:ea typeface="微软雅黑" panose="020B0503020204020204" pitchFamily="34" charset="-122"/>
              </a:endParaRPr>
            </a:p>
          </p:txBody>
        </p:sp>
      </p:grpSp>
      <p:sp>
        <p:nvSpPr>
          <p:cNvPr id="370" name="虚尾箭头 66"/>
          <p:cNvSpPr/>
          <p:nvPr/>
        </p:nvSpPr>
        <p:spPr bwMode="auto">
          <a:xfrm>
            <a:off x="4124050" y="2730730"/>
            <a:ext cx="1078531" cy="843713"/>
          </a:xfrm>
          <a:prstGeom prst="stripedRightArrow">
            <a:avLst/>
          </a:prstGeom>
          <a:solidFill>
            <a:srgbClr val="92D050">
              <a:alpha val="40000"/>
            </a:srgbClr>
          </a:solidFill>
          <a:ln w="6350" cap="flat" cmpd="sng" algn="ctr">
            <a:noFill/>
            <a:prstDash val="solid"/>
            <a:round/>
            <a:headEnd type="none" w="med" len="med"/>
            <a:tailEnd type="none" w="med" len="med"/>
          </a:ln>
          <a:effectLst/>
        </p:spPr>
        <p:txBody>
          <a:bodyPr wrap="square" lIns="34289" rIns="34289">
            <a:spAutoFit/>
          </a:bodyPr>
          <a:lstStyle/>
          <a:p>
            <a:pPr lvl="0" algn="ctr">
              <a:lnSpc>
                <a:spcPct val="120000"/>
              </a:lnSpc>
            </a:pPr>
            <a:r>
              <a:rPr lang="zh-CN" altLang="en-US" sz="900" kern="0" dirty="0">
                <a:latin typeface="微软雅黑" panose="020B0503020204020204" pitchFamily="34" charset="-122"/>
                <a:ea typeface="微软雅黑" panose="020B0503020204020204" pitchFamily="34" charset="-122"/>
              </a:rPr>
              <a:t>减少通讯</a:t>
            </a:r>
            <a:endParaRPr lang="en-US" altLang="zh-CN" sz="900" kern="0" dirty="0">
              <a:latin typeface="微软雅黑" panose="020B0503020204020204" pitchFamily="34" charset="-122"/>
              <a:ea typeface="微软雅黑" panose="020B0503020204020204" pitchFamily="34" charset="-122"/>
            </a:endParaRPr>
          </a:p>
          <a:p>
            <a:pPr lvl="0" algn="ctr">
              <a:lnSpc>
                <a:spcPct val="120000"/>
              </a:lnSpc>
            </a:pPr>
            <a:r>
              <a:rPr lang="zh-CN" altLang="en-US" sz="900" kern="0" dirty="0">
                <a:latin typeface="微软雅黑" panose="020B0503020204020204" pitchFamily="34" charset="-122"/>
                <a:ea typeface="微软雅黑" panose="020B0503020204020204" pitchFamily="34" charset="-122"/>
              </a:rPr>
              <a:t>开销</a:t>
            </a:r>
            <a:endParaRPr lang="en-US" sz="1350" b="1" dirty="0">
              <a:latin typeface="微软雅黑" panose="020B0503020204020204" pitchFamily="34" charset="-122"/>
              <a:ea typeface="微软雅黑" panose="020B0503020204020204" pitchFamily="34" charset="-122"/>
            </a:endParaRPr>
          </a:p>
        </p:txBody>
      </p:sp>
      <p:sp>
        <p:nvSpPr>
          <p:cNvPr id="372" name="虚尾箭头 66"/>
          <p:cNvSpPr/>
          <p:nvPr/>
        </p:nvSpPr>
        <p:spPr bwMode="auto">
          <a:xfrm>
            <a:off x="4101125" y="3806872"/>
            <a:ext cx="1101456" cy="733663"/>
          </a:xfrm>
          <a:prstGeom prst="stripedRightArrow">
            <a:avLst/>
          </a:prstGeom>
          <a:solidFill>
            <a:srgbClr val="92D050">
              <a:alpha val="40000"/>
            </a:srgbClr>
          </a:solidFill>
          <a:ln w="6350" cap="flat" cmpd="sng" algn="ctr">
            <a:noFill/>
            <a:prstDash val="solid"/>
            <a:round/>
            <a:headEnd type="none" w="med" len="med"/>
            <a:tailEnd type="none" w="med" len="med"/>
          </a:ln>
          <a:effectLst/>
        </p:spPr>
        <p:txBody>
          <a:bodyPr wrap="square" lIns="34289" rIns="34289">
            <a:spAutoFit/>
          </a:bodyPr>
          <a:lstStyle/>
          <a:p>
            <a:pPr marL="85719" indent="-85719" algn="ctr" fontAlgn="base">
              <a:spcBef>
                <a:spcPct val="0"/>
              </a:spcBef>
              <a:spcAft>
                <a:spcPct val="0"/>
              </a:spcAft>
              <a:defRPr/>
            </a:pPr>
            <a:r>
              <a:rPr lang="zh-CN" altLang="en-US" sz="900" kern="0" dirty="0">
                <a:latin typeface="微软雅黑" panose="020B0503020204020204" pitchFamily="34" charset="-122"/>
                <a:ea typeface="微软雅黑" panose="020B0503020204020204" pitchFamily="34" charset="-122"/>
              </a:rPr>
              <a:t>数据常驻</a:t>
            </a:r>
            <a:endParaRPr lang="en-US" altLang="zh-CN" sz="900" kern="0" dirty="0">
              <a:latin typeface="微软雅黑" panose="020B0503020204020204" pitchFamily="34" charset="-122"/>
              <a:ea typeface="微软雅黑" panose="020B0503020204020204" pitchFamily="34" charset="-122"/>
            </a:endParaRPr>
          </a:p>
          <a:p>
            <a:pPr marL="85719" indent="-85719" algn="ctr" fontAlgn="base">
              <a:spcBef>
                <a:spcPct val="0"/>
              </a:spcBef>
              <a:spcAft>
                <a:spcPct val="0"/>
              </a:spcAft>
              <a:defRPr/>
            </a:pPr>
            <a:r>
              <a:rPr lang="zh-CN" altLang="en-US" sz="900" kern="0" dirty="0">
                <a:latin typeface="微软雅黑" panose="020B0503020204020204" pitchFamily="34" charset="-122"/>
                <a:ea typeface="微软雅黑" panose="020B0503020204020204" pitchFamily="34" charset="-122"/>
              </a:rPr>
              <a:t>内存</a:t>
            </a:r>
            <a:endParaRPr lang="en-US" sz="900" kern="0" dirty="0">
              <a:latin typeface="微软雅黑" panose="020B0503020204020204" pitchFamily="34" charset="-122"/>
              <a:ea typeface="微软雅黑" panose="020B0503020204020204" pitchFamily="34" charset="-122"/>
            </a:endParaRPr>
          </a:p>
        </p:txBody>
      </p:sp>
      <p:sp>
        <p:nvSpPr>
          <p:cNvPr id="373" name="虚尾箭头 66"/>
          <p:cNvSpPr/>
          <p:nvPr/>
        </p:nvSpPr>
        <p:spPr bwMode="auto">
          <a:xfrm>
            <a:off x="4115370" y="4743530"/>
            <a:ext cx="1087211" cy="733663"/>
          </a:xfrm>
          <a:prstGeom prst="stripedRightArrow">
            <a:avLst/>
          </a:prstGeom>
          <a:solidFill>
            <a:srgbClr val="92D050">
              <a:alpha val="40000"/>
            </a:srgbClr>
          </a:solidFill>
          <a:ln w="6350" cap="flat" cmpd="sng" algn="ctr">
            <a:noFill/>
            <a:prstDash val="solid"/>
            <a:round/>
            <a:headEnd type="none" w="med" len="med"/>
            <a:tailEnd type="none" w="med" len="med"/>
          </a:ln>
          <a:effectLst/>
        </p:spPr>
        <p:txBody>
          <a:bodyPr wrap="square" lIns="34289" rIns="34289">
            <a:spAutoFit/>
          </a:bodyPr>
          <a:lstStyle/>
          <a:p>
            <a:pPr marL="85719" indent="-85719" algn="ctr" fontAlgn="base">
              <a:spcBef>
                <a:spcPct val="0"/>
              </a:spcBef>
              <a:spcAft>
                <a:spcPct val="0"/>
              </a:spcAft>
              <a:defRPr/>
            </a:pPr>
            <a:r>
              <a:rPr lang="zh-CN" altLang="en-US" sz="900" kern="0" dirty="0">
                <a:latin typeface="微软雅黑" panose="020B0503020204020204" pitchFamily="34" charset="-122"/>
                <a:ea typeface="微软雅黑" panose="020B0503020204020204" pitchFamily="34" charset="-122"/>
              </a:rPr>
              <a:t>减少</a:t>
            </a:r>
            <a:r>
              <a:rPr lang="en-US" altLang="zh-CN" sz="900" kern="0" dirty="0">
                <a:latin typeface="微软雅黑" panose="020B0503020204020204" pitchFamily="34" charset="-122"/>
                <a:ea typeface="微软雅黑" panose="020B0503020204020204" pitchFamily="34" charset="-122"/>
              </a:rPr>
              <a:t>IO</a:t>
            </a:r>
            <a:r>
              <a:rPr lang="zh-CN" altLang="en-US" sz="900" kern="0" dirty="0">
                <a:latin typeface="微软雅黑" panose="020B0503020204020204" pitchFamily="34" charset="-122"/>
                <a:ea typeface="微软雅黑" panose="020B0503020204020204" pitchFamily="34" charset="-122"/>
              </a:rPr>
              <a:t>提升</a:t>
            </a:r>
            <a:endParaRPr lang="en-US" altLang="zh-CN" sz="900" kern="0" dirty="0">
              <a:latin typeface="微软雅黑" panose="020B0503020204020204" pitchFamily="34" charset="-122"/>
              <a:ea typeface="微软雅黑" panose="020B0503020204020204" pitchFamily="34" charset="-122"/>
            </a:endParaRPr>
          </a:p>
          <a:p>
            <a:pPr marL="85719" indent="-85719" algn="ctr" fontAlgn="base">
              <a:spcBef>
                <a:spcPct val="0"/>
              </a:spcBef>
              <a:spcAft>
                <a:spcPct val="0"/>
              </a:spcAft>
              <a:defRPr/>
            </a:pPr>
            <a:r>
              <a:rPr lang="zh-CN" altLang="en-US" sz="900" kern="0" dirty="0">
                <a:latin typeface="微软雅黑" panose="020B0503020204020204" pitchFamily="34" charset="-122"/>
                <a:ea typeface="微软雅黑" panose="020B0503020204020204" pitchFamily="34" charset="-122"/>
              </a:rPr>
              <a:t>性能</a:t>
            </a:r>
            <a:endParaRPr lang="en-US" sz="900" b="1" dirty="0">
              <a:latin typeface="微软雅黑" panose="020B0503020204020204" pitchFamily="34" charset="-122"/>
              <a:ea typeface="微软雅黑" panose="020B0503020204020204" pitchFamily="34" charset="-122"/>
            </a:endParaRPr>
          </a:p>
        </p:txBody>
      </p:sp>
      <p:sp>
        <p:nvSpPr>
          <p:cNvPr id="20" name="Title 19"/>
          <p:cNvSpPr>
            <a:spLocks noGrp="1"/>
          </p:cNvSpPr>
          <p:nvPr>
            <p:ph type="title"/>
          </p:nvPr>
        </p:nvSpPr>
        <p:spPr/>
        <p:txBody>
          <a:bodyPr anchor="ctr" anchorCtr="0"/>
          <a:lstStyle/>
          <a:p>
            <a:r>
              <a:rPr lang="zh-CN" altLang="en-US" sz="2800" kern="0" dirty="0">
                <a:latin typeface="微软雅黑" panose="020B0503020204020204" pitchFamily="34" charset="-122"/>
                <a:ea typeface="微软雅黑" panose="020B0503020204020204" pitchFamily="34" charset="-122"/>
              </a:rPr>
              <a:t> 内存计算技术</a:t>
            </a:r>
            <a:endParaRPr 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343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9999" y="504000"/>
            <a:ext cx="8424000" cy="369332"/>
          </a:xfrm>
        </p:spPr>
        <p:txBody>
          <a:bodyPr/>
          <a:lstStyle/>
          <a:p>
            <a:r>
              <a:rPr lang="zh-CN" altLang="en-US" dirty="0">
                <a:latin typeface="微软雅黑" panose="020B0503020204020204" pitchFamily="34" charset="-122"/>
                <a:ea typeface="微软雅黑" panose="020B0503020204020204" pitchFamily="34" charset="-122"/>
              </a:rPr>
              <a:t>数据的全生命周期管理</a:t>
            </a:r>
            <a:r>
              <a:rPr lang="de-DE" dirty="0">
                <a:latin typeface="微软雅黑" panose="020B0503020204020204" pitchFamily="34" charset="-122"/>
                <a:ea typeface="微软雅黑" panose="020B0503020204020204" pitchFamily="34" charset="-122"/>
              </a:rPr>
              <a:t>(DLM) </a:t>
            </a:r>
            <a:r>
              <a:rPr lang="zh-CN" altLang="en-US" dirty="0">
                <a:latin typeface="微软雅黑" panose="020B0503020204020204" pitchFamily="34" charset="-122"/>
                <a:ea typeface="微软雅黑" panose="020B0503020204020204" pitchFamily="34" charset="-122"/>
              </a:rPr>
              <a:t>内部架构</a:t>
            </a:r>
            <a:endParaRPr lang="en-US" dirty="0"/>
          </a:p>
        </p:txBody>
      </p:sp>
      <p:pic>
        <p:nvPicPr>
          <p:cNvPr id="10242" name="Picture 2" descr="image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681" y="1679511"/>
            <a:ext cx="8243498" cy="4768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846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chor="ctr" anchorCtr="0"/>
          <a:lstStyle/>
          <a:p>
            <a:r>
              <a:rPr lang="zh-CN" altLang="en-US" sz="2800" b="1" dirty="0">
                <a:latin typeface="微软雅黑" panose="020B0503020204020204" pitchFamily="34" charset="-122"/>
                <a:ea typeface="微软雅黑" panose="020B0503020204020204" pitchFamily="34" charset="-122"/>
              </a:rPr>
              <a:t>数据</a:t>
            </a:r>
            <a:r>
              <a:rPr lang="zh-CN" altLang="en-US" sz="2800" dirty="0">
                <a:latin typeface="微软雅黑" panose="020B0503020204020204" pitchFamily="34" charset="-122"/>
                <a:ea typeface="微软雅黑" panose="020B0503020204020204" pitchFamily="34" charset="-122"/>
              </a:rPr>
              <a:t>温度</a:t>
            </a:r>
            <a:br>
              <a:rPr lang="en-US" altLang="zh-CN" sz="2800" dirty="0">
                <a:latin typeface="微软雅黑" panose="020B0503020204020204" pitchFamily="34" charset="-122"/>
                <a:ea typeface="微软雅黑" panose="020B0503020204020204" pitchFamily="34" charset="-122"/>
              </a:rPr>
            </a:br>
            <a:r>
              <a:rPr lang="zh-CN" altLang="en-US" sz="2000" b="0" dirty="0">
                <a:latin typeface="微软雅黑" panose="020B0503020204020204" pitchFamily="34" charset="-122"/>
                <a:ea typeface="微软雅黑" panose="020B0503020204020204" pitchFamily="34" charset="-122"/>
              </a:rPr>
              <a:t>实现完整的数据生命周期，体现</a:t>
            </a:r>
            <a:r>
              <a:rPr lang="en-US" altLang="zh-CN" sz="2000" b="0" dirty="0">
                <a:latin typeface="微软雅黑" panose="020B0503020204020204" pitchFamily="34" charset="-122"/>
                <a:ea typeface="微软雅黑" panose="020B0503020204020204" pitchFamily="34" charset="-122"/>
              </a:rPr>
              <a:t>20:80</a:t>
            </a:r>
            <a:r>
              <a:rPr lang="zh-CN" altLang="en-US" sz="2000" b="0" dirty="0">
                <a:latin typeface="微软雅黑" panose="020B0503020204020204" pitchFamily="34" charset="-122"/>
                <a:ea typeface="微软雅黑" panose="020B0503020204020204" pitchFamily="34" charset="-122"/>
              </a:rPr>
              <a:t>原则</a:t>
            </a:r>
            <a:endParaRPr lang="en-US" sz="2800" b="0" dirty="0">
              <a:latin typeface="微软雅黑" panose="020B0503020204020204" pitchFamily="34" charset="-122"/>
              <a:ea typeface="微软雅黑" panose="020B0503020204020204" pitchFamily="34" charset="-122"/>
            </a:endParaRPr>
          </a:p>
        </p:txBody>
      </p:sp>
      <p:sp>
        <p:nvSpPr>
          <p:cNvPr id="30" name="Text Placeholder 2"/>
          <p:cNvSpPr txBox="1">
            <a:spLocks/>
          </p:cNvSpPr>
          <p:nvPr/>
        </p:nvSpPr>
        <p:spPr>
          <a:xfrm>
            <a:off x="3364588" y="1815512"/>
            <a:ext cx="5356536" cy="3779459"/>
          </a:xfrm>
          <a:prstGeom prst="rect">
            <a:avLst/>
          </a:prstGeom>
        </p:spPr>
        <p:txBody>
          <a:bodyPr lIns="81619" tIns="40809" rIns="81619" bIns="40809"/>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SAP HANA</a:t>
            </a:r>
          </a:p>
          <a:p>
            <a:pPr marL="391898" lvl="2" indent="-256993">
              <a:buFont typeface="Wingdings" pitchFamily="2" charset="2"/>
              <a:buChar char="q"/>
            </a:pPr>
            <a:r>
              <a:rPr lang="zh-CN" altLang="en-US" sz="135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内存数据处理提供实时数据结果</a:t>
            </a:r>
            <a:endParaRPr lang="en-US" sz="135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marL="391898" lvl="2" indent="-256993">
              <a:buFont typeface="Wingdings" pitchFamily="2" charset="2"/>
              <a:buChar char="q"/>
            </a:pPr>
            <a:r>
              <a:rPr lang="zh-CN" altLang="en-US" sz="135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联合结构化和非结构化数据</a:t>
            </a:r>
            <a:endParaRPr lang="en-US" sz="135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marL="391898" lvl="2" indent="-256993">
              <a:buFont typeface="Wingdings" pitchFamily="2" charset="2"/>
              <a:buChar char="q"/>
            </a:pPr>
            <a:r>
              <a:rPr lang="zh-CN" altLang="en-US" sz="135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新的行业解决方案和业务应用</a:t>
            </a:r>
            <a:endParaRPr lang="en-US" sz="135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marL="391898" lvl="2" indent="-256993">
              <a:buFont typeface="Wingdings" pitchFamily="2" charset="2"/>
              <a:buChar char="q"/>
            </a:pPr>
            <a:r>
              <a:rPr lang="zh-CN" altLang="en-US" sz="135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Wingdings" pitchFamily="2" charset="2"/>
              </a:rPr>
              <a:t>基于预测、文本、空间计算的分析方法</a:t>
            </a:r>
            <a:endParaRPr lang="en-US" sz="135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r>
              <a:rPr lang="en-US" sz="15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SAP HANA Dynamic </a:t>
            </a:r>
            <a:r>
              <a:rPr lang="en-US" sz="1500"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Tiering</a:t>
            </a:r>
            <a:endParaRPr lang="en-US" sz="15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391898" lvl="2" indent="-256993">
              <a:buFont typeface="Wingdings" pitchFamily="2" charset="2"/>
              <a:buChar char="q"/>
            </a:pPr>
            <a:r>
              <a:rPr lang="zh-CN" altLang="en-US" sz="135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准实时处理和分析功能</a:t>
            </a:r>
            <a:endParaRPr lang="en-US" sz="135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marL="391898" lvl="2" indent="-256993">
              <a:buFont typeface="Wingdings" pitchFamily="2" charset="2"/>
              <a:buChar char="q"/>
            </a:pPr>
            <a:r>
              <a:rPr lang="zh-CN" altLang="en-US" sz="135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高性能企业数据仓库的辅助</a:t>
            </a:r>
            <a:endParaRPr lang="en-US" sz="135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marL="391898" lvl="2" indent="-256993">
              <a:buFont typeface="Wingdings" pitchFamily="2" charset="2"/>
              <a:buChar char="q"/>
            </a:pPr>
            <a:r>
              <a:rPr lang="en-US" sz="135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Dynamic near line storage</a:t>
            </a:r>
            <a:r>
              <a:rPr lang="zh-CN" altLang="en-US" sz="135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动态的近线存储</a:t>
            </a:r>
            <a:endParaRPr lang="en-US" sz="135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r>
              <a:rPr lang="en-US" sz="15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Hadoop</a:t>
            </a:r>
          </a:p>
          <a:p>
            <a:pPr marL="391898" lvl="2" indent="-256993">
              <a:buFont typeface="Wingdings" pitchFamily="2" charset="2"/>
              <a:buChar char="q"/>
            </a:pPr>
            <a:r>
              <a:rPr lang="zh-CN" altLang="en-US" sz="135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低成本的数据探索在廉价的硬件之上</a:t>
            </a:r>
            <a:endParaRPr lang="en-US" sz="135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marL="391898" lvl="2" indent="-256993">
              <a:buFont typeface="Wingdings" pitchFamily="2" charset="2"/>
              <a:buChar char="q"/>
            </a:pPr>
            <a:r>
              <a:rPr lang="zh-CN" altLang="en-US" sz="135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Wingdings" pitchFamily="2" charset="2"/>
              </a:rPr>
              <a:t>从大量的非结构化数据中获取数据（支持</a:t>
            </a:r>
            <a:r>
              <a:rPr lang="en-US" altLang="zh-CN" sz="1350" dirty="0" err="1">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Wingdings" pitchFamily="2" charset="2"/>
              </a:rPr>
              <a:t>MapReduce</a:t>
            </a:r>
            <a:r>
              <a:rPr lang="zh-CN" altLang="en-US" sz="135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Wingdings" pitchFamily="2" charset="2"/>
              </a:rPr>
              <a:t>程序的数据同步）</a:t>
            </a:r>
            <a:endParaRPr lang="en-US" sz="135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marL="391898" lvl="2" indent="-256993">
              <a:buFont typeface="Wingdings" pitchFamily="2" charset="2"/>
              <a:buChar char="q"/>
            </a:pPr>
            <a:r>
              <a:rPr lang="en-US" altLang="zh-CN" sz="135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Wingdings" pitchFamily="2" charset="2"/>
              </a:rPr>
              <a:t>Hadoop</a:t>
            </a:r>
            <a:r>
              <a:rPr lang="zh-CN" altLang="en-US" sz="135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Wingdings" pitchFamily="2" charset="2"/>
              </a:rPr>
              <a:t>分布式文件系统（</a:t>
            </a:r>
            <a:r>
              <a:rPr lang="en-US" altLang="zh-CN" sz="135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Wingdings" pitchFamily="2" charset="2"/>
              </a:rPr>
              <a:t>HDFS</a:t>
            </a:r>
            <a:r>
              <a:rPr lang="zh-CN" altLang="en-US" sz="135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Wingdings" pitchFamily="2" charset="2"/>
              </a:rPr>
              <a:t>）提供无限数据存储</a:t>
            </a:r>
            <a:endParaRPr lang="en-US" sz="135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Wingdings" pitchFamily="2" charset="2"/>
            </a:endParaRPr>
          </a:p>
        </p:txBody>
      </p:sp>
      <p:grpSp>
        <p:nvGrpSpPr>
          <p:cNvPr id="8" name="Group 7"/>
          <p:cNvGrpSpPr/>
          <p:nvPr/>
        </p:nvGrpSpPr>
        <p:grpSpPr>
          <a:xfrm>
            <a:off x="525640" y="2042995"/>
            <a:ext cx="2638846" cy="3614791"/>
            <a:chOff x="700852" y="1580939"/>
            <a:chExt cx="3518462" cy="4419780"/>
          </a:xfrm>
        </p:grpSpPr>
        <p:sp>
          <p:nvSpPr>
            <p:cNvPr id="14" name="Rectangle 13"/>
            <p:cNvSpPr/>
            <p:nvPr/>
          </p:nvSpPr>
          <p:spPr bwMode="gray">
            <a:xfrm>
              <a:off x="783654" y="2565771"/>
              <a:ext cx="2523117" cy="3434948"/>
            </a:xfrm>
            <a:prstGeom prst="rect">
              <a:avLst/>
            </a:prstGeom>
            <a:noFill/>
            <a:ln w="6350" algn="ctr">
              <a:noFill/>
              <a:miter lim="800000"/>
              <a:headEnd/>
              <a:tailEnd/>
            </a:ln>
          </p:spPr>
          <p:txBody>
            <a:bodyPr lIns="56211" tIns="44970" rIns="56211" bIns="44970" rtlCol="0" anchor="ctr"/>
            <a:lstStyle/>
            <a:p>
              <a:pPr marL="321302" indent="-321302">
                <a:spcBef>
                  <a:spcPct val="50000"/>
                </a:spcBef>
                <a:buClr>
                  <a:srgbClr val="F0AB00"/>
                </a:buClr>
                <a:buSzPct val="80000"/>
                <a:buFont typeface="Arial" pitchFamily="34" charset="0"/>
                <a:buChar char="•"/>
              </a:pPr>
              <a:endParaRPr lang="en-US" sz="1275" kern="0" dirty="0">
                <a:latin typeface="Arial" panose="020B0604020202020204" pitchFamily="34" charset="0"/>
                <a:ea typeface="微软雅黑" panose="020B0503020204020204" pitchFamily="34" charset="-122"/>
                <a:cs typeface="Arial" panose="020B0604020202020204" pitchFamily="34" charset="0"/>
              </a:endParaRPr>
            </a:p>
            <a:p>
              <a:pPr marL="321302" indent="-321302">
                <a:spcBef>
                  <a:spcPct val="50000"/>
                </a:spcBef>
                <a:buClr>
                  <a:srgbClr val="F0AB00"/>
                </a:buClr>
                <a:buSzPct val="80000"/>
                <a:buFont typeface="Arial" pitchFamily="34" charset="0"/>
                <a:buChar char="•"/>
              </a:pPr>
              <a:endParaRPr lang="en-US" sz="1275" kern="0" dirty="0">
                <a:latin typeface="Arial" panose="020B0604020202020204" pitchFamily="34" charset="0"/>
                <a:ea typeface="微软雅黑" panose="020B0503020204020204" pitchFamily="34" charset="-122"/>
                <a:cs typeface="Arial" panose="020B0604020202020204" pitchFamily="34" charset="0"/>
              </a:endParaRPr>
            </a:p>
          </p:txBody>
        </p:sp>
        <p:grpSp>
          <p:nvGrpSpPr>
            <p:cNvPr id="3" name="Group 2"/>
            <p:cNvGrpSpPr/>
            <p:nvPr/>
          </p:nvGrpSpPr>
          <p:grpSpPr>
            <a:xfrm>
              <a:off x="1261738" y="1580939"/>
              <a:ext cx="2559537" cy="1254108"/>
              <a:chOff x="826310" y="1624482"/>
              <a:chExt cx="2559537" cy="1254108"/>
            </a:xfrm>
          </p:grpSpPr>
          <p:sp>
            <p:nvSpPr>
              <p:cNvPr id="18" name="Rectangle 17"/>
              <p:cNvSpPr/>
              <p:nvPr/>
            </p:nvSpPr>
            <p:spPr bwMode="gray">
              <a:xfrm>
                <a:off x="841166" y="1624482"/>
                <a:ext cx="2530269" cy="1254108"/>
              </a:xfrm>
              <a:prstGeom prst="rect">
                <a:avLst/>
              </a:prstGeom>
              <a:solidFill>
                <a:schemeClr val="accent1"/>
              </a:solidFill>
              <a:ln>
                <a:headEnd/>
                <a:tailEnd/>
              </a:ln>
            </p:spPr>
            <p:style>
              <a:lnRef idx="3">
                <a:schemeClr val="lt1"/>
              </a:lnRef>
              <a:fillRef idx="1">
                <a:schemeClr val="accent2"/>
              </a:fillRef>
              <a:effectRef idx="1">
                <a:schemeClr val="accent2"/>
              </a:effectRef>
              <a:fontRef idx="minor">
                <a:schemeClr val="lt1"/>
              </a:fontRef>
            </p:style>
            <p:txBody>
              <a:bodyPr lIns="56211" tIns="44970" rIns="56211" bIns="44970" rtlCol="0" anchor="ctr"/>
              <a:lstStyle/>
              <a:p>
                <a:pPr algn="ctr" defTabSz="571203" fontAlgn="base">
                  <a:spcBef>
                    <a:spcPct val="50000"/>
                  </a:spcBef>
                  <a:spcAft>
                    <a:spcPct val="0"/>
                  </a:spcAft>
                  <a:buClr>
                    <a:srgbClr val="F0AB00"/>
                  </a:buClr>
                  <a:buSzPct val="80000"/>
                </a:pPr>
                <a:endParaRPr lang="en-GB" sz="975" kern="0" dirty="0">
                  <a:latin typeface="Arial" panose="020B0604020202020204" pitchFamily="34" charset="0"/>
                  <a:ea typeface="微软雅黑" panose="020B0503020204020204" pitchFamily="34" charset="-122"/>
                  <a:cs typeface="Arial" panose="020B0604020202020204" pitchFamily="34" charset="0"/>
                </a:endParaRPr>
              </a:p>
            </p:txBody>
          </p:sp>
          <p:sp>
            <p:nvSpPr>
              <p:cNvPr id="22" name="TextBox 21"/>
              <p:cNvSpPr txBox="1"/>
              <p:nvPr/>
            </p:nvSpPr>
            <p:spPr>
              <a:xfrm>
                <a:off x="826310" y="2090918"/>
                <a:ext cx="2559537" cy="368874"/>
              </a:xfrm>
              <a:prstGeom prst="rect">
                <a:avLst/>
              </a:prstGeom>
              <a:noFill/>
            </p:spPr>
            <p:txBody>
              <a:bodyPr wrap="square" lIns="81603" tIns="40801" rIns="81603" bIns="40801" rtlCol="0">
                <a:spAutoFit/>
              </a:bodyPr>
              <a:lstStyle/>
              <a:p>
                <a:pPr algn="ctr" fontAlgn="base">
                  <a:spcBef>
                    <a:spcPct val="50000"/>
                  </a:spcBef>
                  <a:spcAft>
                    <a:spcPct val="0"/>
                  </a:spcAft>
                  <a:buClr>
                    <a:srgbClr val="F0AB00"/>
                  </a:buClr>
                  <a:buSzPct val="80000"/>
                </a:pPr>
                <a:r>
                  <a:rPr lang="zh-CN" altLang="en-US" sz="1425" b="1" kern="0" dirty="0">
                    <a:solidFill>
                      <a:schemeClr val="bg1"/>
                    </a:solidFill>
                    <a:latin typeface="Arial" panose="020B0604020202020204" pitchFamily="34" charset="0"/>
                    <a:ea typeface="微软雅黑" panose="020B0503020204020204" pitchFamily="34" charset="-122"/>
                    <a:cs typeface="Arial" panose="020B0604020202020204" pitchFamily="34" charset="0"/>
                  </a:rPr>
                  <a:t>热数据</a:t>
                </a:r>
                <a:endParaRPr lang="en-US" sz="1425" b="1" kern="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4" name="TextBox 23"/>
              <p:cNvSpPr txBox="1"/>
              <p:nvPr/>
            </p:nvSpPr>
            <p:spPr>
              <a:xfrm>
                <a:off x="841166" y="2562563"/>
                <a:ext cx="2524922" cy="298315"/>
              </a:xfrm>
              <a:prstGeom prst="rect">
                <a:avLst/>
              </a:prstGeom>
              <a:noFill/>
            </p:spPr>
            <p:txBody>
              <a:bodyPr wrap="square" lIns="81603" tIns="40801" rIns="81603" bIns="40801" rtlCol="0">
                <a:spAutoFit/>
              </a:bodyPr>
              <a:lstStyle/>
              <a:p>
                <a:pPr algn="ctr" fontAlgn="base">
                  <a:spcBef>
                    <a:spcPct val="50000"/>
                  </a:spcBef>
                  <a:spcAft>
                    <a:spcPct val="0"/>
                  </a:spcAft>
                  <a:buClr>
                    <a:srgbClr val="F0AB00"/>
                  </a:buClr>
                  <a:buSzPct val="80000"/>
                </a:pPr>
                <a:r>
                  <a:rPr lang="zh-CN" altLang="en-US" sz="1050" b="1" kern="0" dirty="0">
                    <a:solidFill>
                      <a:schemeClr val="bg1"/>
                    </a:solidFill>
                    <a:latin typeface="Arial" panose="020B0604020202020204" pitchFamily="34" charset="0"/>
                    <a:ea typeface="微软雅黑" panose="020B0503020204020204" pitchFamily="34" charset="-122"/>
                    <a:cs typeface="Arial" panose="020B0604020202020204" pitchFamily="34" charset="0"/>
                  </a:rPr>
                  <a:t>实时结果</a:t>
                </a:r>
                <a:endParaRPr lang="en-US" sz="1050" b="1" kern="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5" name="TextBox 24"/>
              <p:cNvSpPr txBox="1"/>
              <p:nvPr/>
            </p:nvSpPr>
            <p:spPr>
              <a:xfrm>
                <a:off x="1165885" y="1641213"/>
                <a:ext cx="1906094" cy="439434"/>
              </a:xfrm>
              <a:prstGeom prst="rect">
                <a:avLst/>
              </a:prstGeom>
              <a:noFill/>
            </p:spPr>
            <p:txBody>
              <a:bodyPr wrap="none" lIns="81603" tIns="40801" rIns="81603" bIns="40801" rtlCol="0">
                <a:spAutoFit/>
              </a:bodyPr>
              <a:lstStyle/>
              <a:p>
                <a:pPr algn="ctr" fontAlgn="base">
                  <a:spcBef>
                    <a:spcPct val="50000"/>
                  </a:spcBef>
                  <a:spcAft>
                    <a:spcPct val="0"/>
                  </a:spcAft>
                  <a:buClr>
                    <a:srgbClr val="F0AB00"/>
                  </a:buClr>
                  <a:buSzPct val="80000"/>
                </a:pPr>
                <a:r>
                  <a:rPr lang="en-US"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SAP HANA</a:t>
                </a:r>
              </a:p>
            </p:txBody>
          </p:sp>
        </p:grpSp>
        <p:sp>
          <p:nvSpPr>
            <p:cNvPr id="27" name="Plus 26"/>
            <p:cNvSpPr/>
            <p:nvPr/>
          </p:nvSpPr>
          <p:spPr bwMode="gray">
            <a:xfrm>
              <a:off x="2255304" y="4383822"/>
              <a:ext cx="559465" cy="484358"/>
            </a:xfrm>
            <a:prstGeom prst="mathPlus">
              <a:avLst/>
            </a:prstGeom>
            <a:ln>
              <a:headEnd/>
              <a:tailEnd/>
            </a:ln>
          </p:spPr>
          <p:style>
            <a:lnRef idx="3">
              <a:schemeClr val="lt1"/>
            </a:lnRef>
            <a:fillRef idx="1">
              <a:schemeClr val="dk1"/>
            </a:fillRef>
            <a:effectRef idx="1">
              <a:schemeClr val="dk1"/>
            </a:effectRef>
            <a:fontRef idx="minor">
              <a:schemeClr val="lt1"/>
            </a:fontRef>
          </p:style>
          <p:txBody>
            <a:bodyPr lIns="56211" tIns="44970" rIns="56211" bIns="44970" rtlCol="0" anchor="ctr"/>
            <a:lstStyle/>
            <a:p>
              <a:pPr algn="ctr" defTabSz="571203" fontAlgn="base">
                <a:spcBef>
                  <a:spcPct val="50000"/>
                </a:spcBef>
                <a:spcAft>
                  <a:spcPct val="0"/>
                </a:spcAft>
                <a:buClr>
                  <a:srgbClr val="F0AB00"/>
                </a:buClr>
                <a:buSzPct val="80000"/>
              </a:pPr>
              <a:endParaRPr lang="en-US" sz="1350" kern="0" dirty="0">
                <a:latin typeface="Arial" panose="020B0604020202020204" pitchFamily="34" charset="0"/>
                <a:ea typeface="微软雅黑" panose="020B0503020204020204" pitchFamily="34" charset="-122"/>
                <a:cs typeface="Arial" panose="020B0604020202020204" pitchFamily="34" charset="0"/>
              </a:endParaRPr>
            </a:p>
          </p:txBody>
        </p:sp>
        <p:sp>
          <p:nvSpPr>
            <p:cNvPr id="17" name="Plus 16"/>
            <p:cNvSpPr/>
            <p:nvPr/>
          </p:nvSpPr>
          <p:spPr bwMode="gray">
            <a:xfrm>
              <a:off x="2274624" y="2835047"/>
              <a:ext cx="559465" cy="484358"/>
            </a:xfrm>
            <a:prstGeom prst="mathPlus">
              <a:avLst/>
            </a:prstGeom>
            <a:ln>
              <a:headEnd/>
              <a:tailEnd/>
            </a:ln>
          </p:spPr>
          <p:style>
            <a:lnRef idx="3">
              <a:schemeClr val="lt1"/>
            </a:lnRef>
            <a:fillRef idx="1">
              <a:schemeClr val="dk1"/>
            </a:fillRef>
            <a:effectRef idx="1">
              <a:schemeClr val="dk1"/>
            </a:effectRef>
            <a:fontRef idx="minor">
              <a:schemeClr val="lt1"/>
            </a:fontRef>
          </p:style>
          <p:txBody>
            <a:bodyPr lIns="56211" tIns="44970" rIns="56211" bIns="44970" rtlCol="0" anchor="ctr"/>
            <a:lstStyle/>
            <a:p>
              <a:pPr algn="ctr" defTabSz="571203" fontAlgn="base">
                <a:spcBef>
                  <a:spcPct val="50000"/>
                </a:spcBef>
                <a:spcAft>
                  <a:spcPct val="0"/>
                </a:spcAft>
                <a:buClr>
                  <a:srgbClr val="F0AB00"/>
                </a:buClr>
                <a:buSzPct val="80000"/>
              </a:pPr>
              <a:endParaRPr lang="en-US" sz="1350" kern="0" dirty="0">
                <a:latin typeface="Arial" panose="020B0604020202020204" pitchFamily="34" charset="0"/>
                <a:ea typeface="微软雅黑" panose="020B0503020204020204" pitchFamily="34" charset="-122"/>
                <a:cs typeface="Arial" panose="020B0604020202020204" pitchFamily="34" charset="0"/>
              </a:endParaRPr>
            </a:p>
          </p:txBody>
        </p:sp>
        <p:grpSp>
          <p:nvGrpSpPr>
            <p:cNvPr id="4" name="Group 3"/>
            <p:cNvGrpSpPr/>
            <p:nvPr/>
          </p:nvGrpSpPr>
          <p:grpSpPr>
            <a:xfrm>
              <a:off x="1261737" y="3330841"/>
              <a:ext cx="2559539" cy="1070702"/>
              <a:chOff x="826309" y="3374384"/>
              <a:chExt cx="2559539" cy="1070702"/>
            </a:xfrm>
          </p:grpSpPr>
          <p:sp>
            <p:nvSpPr>
              <p:cNvPr id="20" name="Rectangle 19"/>
              <p:cNvSpPr/>
              <p:nvPr/>
            </p:nvSpPr>
            <p:spPr bwMode="gray">
              <a:xfrm>
                <a:off x="835821" y="3383637"/>
                <a:ext cx="2530269" cy="1061449"/>
              </a:xfrm>
              <a:prstGeom prst="rect">
                <a:avLst/>
              </a:prstGeom>
              <a:solidFill>
                <a:schemeClr val="bg2"/>
              </a:solidFill>
              <a:ln>
                <a:headEnd/>
                <a:tailEnd/>
              </a:ln>
            </p:spPr>
            <p:style>
              <a:lnRef idx="3">
                <a:schemeClr val="lt1"/>
              </a:lnRef>
              <a:fillRef idx="1">
                <a:schemeClr val="accent6"/>
              </a:fillRef>
              <a:effectRef idx="1">
                <a:schemeClr val="accent6"/>
              </a:effectRef>
              <a:fontRef idx="minor">
                <a:schemeClr val="lt1"/>
              </a:fontRef>
            </p:style>
            <p:txBody>
              <a:bodyPr lIns="56211" tIns="44970" rIns="56211" bIns="44970" rtlCol="0" anchor="ctr"/>
              <a:lstStyle/>
              <a:p>
                <a:pPr algn="ctr" defTabSz="571203" fontAlgn="base">
                  <a:spcBef>
                    <a:spcPct val="50000"/>
                  </a:spcBef>
                  <a:spcAft>
                    <a:spcPct val="0"/>
                  </a:spcAft>
                  <a:buClr>
                    <a:srgbClr val="F0AB00"/>
                  </a:buClr>
                  <a:buSzPct val="80000"/>
                </a:pPr>
                <a:endParaRPr lang="en-GB" sz="975" kern="0" dirty="0">
                  <a:latin typeface="Arial" panose="020B0604020202020204" pitchFamily="34" charset="0"/>
                  <a:ea typeface="微软雅黑" panose="020B0503020204020204" pitchFamily="34" charset="-122"/>
                  <a:cs typeface="Arial" panose="020B0604020202020204" pitchFamily="34" charset="0"/>
                </a:endParaRPr>
              </a:p>
            </p:txBody>
          </p:sp>
          <p:sp>
            <p:nvSpPr>
              <p:cNvPr id="29" name="TextBox 28"/>
              <p:cNvSpPr txBox="1"/>
              <p:nvPr/>
            </p:nvSpPr>
            <p:spPr>
              <a:xfrm>
                <a:off x="835821" y="4113414"/>
                <a:ext cx="2550027" cy="298315"/>
              </a:xfrm>
              <a:prstGeom prst="rect">
                <a:avLst/>
              </a:prstGeom>
              <a:noFill/>
            </p:spPr>
            <p:txBody>
              <a:bodyPr wrap="square" lIns="81603" tIns="40801" rIns="81603" bIns="40801" rtlCol="0">
                <a:spAutoFit/>
              </a:bodyPr>
              <a:lstStyle/>
              <a:p>
                <a:pPr algn="ctr" fontAlgn="base">
                  <a:spcBef>
                    <a:spcPct val="50000"/>
                  </a:spcBef>
                  <a:spcAft>
                    <a:spcPct val="0"/>
                  </a:spcAft>
                  <a:buClr>
                    <a:srgbClr val="F0AB00"/>
                  </a:buClr>
                  <a:buSzPct val="80000"/>
                </a:pPr>
                <a:r>
                  <a:rPr lang="zh-CN" altLang="en-US" sz="1050" b="1" kern="0" dirty="0">
                    <a:solidFill>
                      <a:schemeClr val="bg1"/>
                    </a:solidFill>
                    <a:latin typeface="Arial" panose="020B0604020202020204" pitchFamily="34" charset="0"/>
                    <a:ea typeface="微软雅黑" panose="020B0503020204020204" pitchFamily="34" charset="-122"/>
                    <a:cs typeface="Arial" panose="020B0604020202020204" pitchFamily="34" charset="0"/>
                  </a:rPr>
                  <a:t>近线存储</a:t>
                </a:r>
                <a:endParaRPr lang="en-US" sz="1050" b="1" kern="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1" name="TextBox 30"/>
              <p:cNvSpPr txBox="1"/>
              <p:nvPr/>
            </p:nvSpPr>
            <p:spPr>
              <a:xfrm>
                <a:off x="826309" y="3374384"/>
                <a:ext cx="2539778" cy="382985"/>
              </a:xfrm>
              <a:prstGeom prst="rect">
                <a:avLst/>
              </a:prstGeom>
              <a:noFill/>
            </p:spPr>
            <p:txBody>
              <a:bodyPr wrap="square" lIns="81603" tIns="40801" rIns="81603" bIns="40801" rtlCol="0">
                <a:spAutoFit/>
              </a:bodyPr>
              <a:lstStyle/>
              <a:p>
                <a:pPr algn="ctr" fontAlgn="base">
                  <a:spcBef>
                    <a:spcPct val="50000"/>
                  </a:spcBef>
                  <a:spcAft>
                    <a:spcPct val="0"/>
                  </a:spcAft>
                  <a:buClr>
                    <a:srgbClr val="F0AB00"/>
                  </a:buClr>
                  <a:buSzPct val="80000"/>
                </a:pPr>
                <a:r>
                  <a:rPr lang="en-US" sz="15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Dynamic </a:t>
                </a:r>
                <a:r>
                  <a:rPr lang="en-US" sz="1500" b="1" kern="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rPr>
                  <a:t>Tiering</a:t>
                </a:r>
                <a:endParaRPr lang="en-US" sz="15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TextBox 31"/>
              <p:cNvSpPr txBox="1"/>
              <p:nvPr/>
            </p:nvSpPr>
            <p:spPr>
              <a:xfrm>
                <a:off x="826309" y="3773515"/>
                <a:ext cx="2545127" cy="368874"/>
              </a:xfrm>
              <a:prstGeom prst="rect">
                <a:avLst/>
              </a:prstGeom>
              <a:noFill/>
            </p:spPr>
            <p:txBody>
              <a:bodyPr wrap="square" lIns="81603" tIns="40801" rIns="81603" bIns="40801" rtlCol="0">
                <a:spAutoFit/>
              </a:bodyPr>
              <a:lstStyle/>
              <a:p>
                <a:pPr algn="ctr" fontAlgn="base">
                  <a:spcBef>
                    <a:spcPct val="50000"/>
                  </a:spcBef>
                  <a:spcAft>
                    <a:spcPct val="0"/>
                  </a:spcAft>
                  <a:buClr>
                    <a:srgbClr val="F0AB00"/>
                  </a:buClr>
                  <a:buSzPct val="80000"/>
                </a:pPr>
                <a:r>
                  <a:rPr lang="zh-CN" altLang="en-US" sz="1425" b="1" kern="0" dirty="0">
                    <a:solidFill>
                      <a:schemeClr val="bg1"/>
                    </a:solidFill>
                    <a:latin typeface="Arial" panose="020B0604020202020204" pitchFamily="34" charset="0"/>
                    <a:ea typeface="微软雅黑" panose="020B0503020204020204" pitchFamily="34" charset="-122"/>
                    <a:cs typeface="Arial" panose="020B0604020202020204" pitchFamily="34" charset="0"/>
                  </a:rPr>
                  <a:t>温数据</a:t>
                </a:r>
                <a:endParaRPr lang="en-US" sz="1425" b="1" kern="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5" name="Group 4"/>
            <p:cNvGrpSpPr/>
            <p:nvPr/>
          </p:nvGrpSpPr>
          <p:grpSpPr>
            <a:xfrm>
              <a:off x="1271248" y="4868180"/>
              <a:ext cx="2535615" cy="1061449"/>
              <a:chOff x="835820" y="4911723"/>
              <a:chExt cx="2535615" cy="1061449"/>
            </a:xfrm>
          </p:grpSpPr>
          <p:sp>
            <p:nvSpPr>
              <p:cNvPr id="19" name="Rectangle 18"/>
              <p:cNvSpPr/>
              <p:nvPr/>
            </p:nvSpPr>
            <p:spPr bwMode="gray">
              <a:xfrm>
                <a:off x="841166" y="4911723"/>
                <a:ext cx="2530269" cy="1061449"/>
              </a:xfrm>
              <a:prstGeom prst="rect">
                <a:avLst/>
              </a:prstGeom>
              <a:solidFill>
                <a:schemeClr val="accent4"/>
              </a:solidFill>
              <a:ln>
                <a:headEnd/>
                <a:tailEnd/>
              </a:ln>
            </p:spPr>
            <p:style>
              <a:lnRef idx="3">
                <a:schemeClr val="lt1"/>
              </a:lnRef>
              <a:fillRef idx="1">
                <a:schemeClr val="accent1"/>
              </a:fillRef>
              <a:effectRef idx="1">
                <a:schemeClr val="accent1"/>
              </a:effectRef>
              <a:fontRef idx="minor">
                <a:schemeClr val="lt1"/>
              </a:fontRef>
            </p:style>
            <p:txBody>
              <a:bodyPr lIns="56211" tIns="44970" rIns="56211" bIns="44970" rtlCol="0" anchor="ctr"/>
              <a:lstStyle/>
              <a:p>
                <a:pPr algn="ctr" defTabSz="571203" fontAlgn="base">
                  <a:spcBef>
                    <a:spcPct val="50000"/>
                  </a:spcBef>
                  <a:spcAft>
                    <a:spcPct val="0"/>
                  </a:spcAft>
                  <a:buClr>
                    <a:srgbClr val="F0AB00"/>
                  </a:buClr>
                  <a:buSzPct val="80000"/>
                </a:pPr>
                <a:endParaRPr lang="en-GB" sz="975" kern="0" dirty="0">
                  <a:latin typeface="Arial" panose="020B0604020202020204" pitchFamily="34" charset="0"/>
                  <a:ea typeface="微软雅黑" panose="020B0503020204020204" pitchFamily="34" charset="-122"/>
                  <a:cs typeface="Arial" panose="020B0604020202020204" pitchFamily="34" charset="0"/>
                </a:endParaRPr>
              </a:p>
            </p:txBody>
          </p:sp>
          <p:sp>
            <p:nvSpPr>
              <p:cNvPr id="26" name="TextBox 25"/>
              <p:cNvSpPr txBox="1"/>
              <p:nvPr/>
            </p:nvSpPr>
            <p:spPr>
              <a:xfrm>
                <a:off x="835820" y="4968094"/>
                <a:ext cx="2530266" cy="439433"/>
              </a:xfrm>
              <a:prstGeom prst="rect">
                <a:avLst/>
              </a:prstGeom>
              <a:noFill/>
            </p:spPr>
            <p:txBody>
              <a:bodyPr wrap="square" lIns="81603" tIns="40801" rIns="81603" bIns="40801" rtlCol="0">
                <a:spAutoFit/>
              </a:bodyPr>
              <a:lstStyle/>
              <a:p>
                <a:pPr algn="ctr" fontAlgn="base">
                  <a:spcBef>
                    <a:spcPct val="50000"/>
                  </a:spcBef>
                  <a:spcAft>
                    <a:spcPct val="0"/>
                  </a:spcAft>
                  <a:buClr>
                    <a:srgbClr val="F0AB00"/>
                  </a:buClr>
                  <a:buSzPct val="80000"/>
                </a:pPr>
                <a:r>
                  <a:rPr lang="en-US"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HADOOP</a:t>
                </a:r>
              </a:p>
            </p:txBody>
          </p:sp>
          <p:sp>
            <p:nvSpPr>
              <p:cNvPr id="28" name="TextBox 27"/>
              <p:cNvSpPr txBox="1"/>
              <p:nvPr/>
            </p:nvSpPr>
            <p:spPr>
              <a:xfrm>
                <a:off x="1457656" y="5359919"/>
                <a:ext cx="1359171" cy="368874"/>
              </a:xfrm>
              <a:prstGeom prst="rect">
                <a:avLst/>
              </a:prstGeom>
              <a:noFill/>
            </p:spPr>
            <p:txBody>
              <a:bodyPr wrap="square" lIns="81603" tIns="40801" rIns="81603" bIns="40801" rtlCol="0">
                <a:spAutoFit/>
              </a:bodyPr>
              <a:lstStyle/>
              <a:p>
                <a:pPr algn="ctr" fontAlgn="base">
                  <a:spcBef>
                    <a:spcPct val="50000"/>
                  </a:spcBef>
                  <a:spcAft>
                    <a:spcPct val="0"/>
                  </a:spcAft>
                  <a:buClr>
                    <a:srgbClr val="F0AB00"/>
                  </a:buClr>
                  <a:buSzPct val="80000"/>
                </a:pPr>
                <a:r>
                  <a:rPr lang="zh-CN" altLang="en-US" sz="1425" b="1" kern="0" dirty="0">
                    <a:solidFill>
                      <a:schemeClr val="bg1"/>
                    </a:solidFill>
                    <a:latin typeface="Arial" panose="020B0604020202020204" pitchFamily="34" charset="0"/>
                    <a:ea typeface="微软雅黑" panose="020B0503020204020204" pitchFamily="34" charset="-122"/>
                    <a:cs typeface="Arial" panose="020B0604020202020204" pitchFamily="34" charset="0"/>
                  </a:rPr>
                  <a:t>冷数据</a:t>
                </a:r>
                <a:endParaRPr lang="en-US" sz="1425" b="1" kern="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6" name="Curved Right Arrow 5"/>
            <p:cNvSpPr/>
            <p:nvPr/>
          </p:nvSpPr>
          <p:spPr>
            <a:xfrm>
              <a:off x="700852" y="2076671"/>
              <a:ext cx="570397" cy="344080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7" name="Curved Left Arrow 6"/>
            <p:cNvSpPr/>
            <p:nvPr/>
          </p:nvSpPr>
          <p:spPr>
            <a:xfrm>
              <a:off x="3821276" y="2142907"/>
              <a:ext cx="398038" cy="183037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33" name="TextBox 32"/>
          <p:cNvSpPr txBox="1"/>
          <p:nvPr/>
        </p:nvSpPr>
        <p:spPr>
          <a:xfrm>
            <a:off x="957447" y="5350989"/>
            <a:ext cx="1908510" cy="243982"/>
          </a:xfrm>
          <a:prstGeom prst="rect">
            <a:avLst/>
          </a:prstGeom>
          <a:noFill/>
        </p:spPr>
        <p:txBody>
          <a:bodyPr wrap="square" lIns="81603" tIns="40801" rIns="81603" bIns="40801" rtlCol="0">
            <a:spAutoFit/>
          </a:bodyPr>
          <a:lstStyle/>
          <a:p>
            <a:pPr algn="ctr" fontAlgn="base">
              <a:spcBef>
                <a:spcPct val="50000"/>
              </a:spcBef>
              <a:spcAft>
                <a:spcPct val="0"/>
              </a:spcAft>
              <a:buClr>
                <a:srgbClr val="F0AB00"/>
              </a:buClr>
              <a:buSzPct val="80000"/>
            </a:pPr>
            <a:r>
              <a:rPr lang="zh-CN" altLang="en-US" sz="1050" b="1" kern="0" dirty="0">
                <a:solidFill>
                  <a:schemeClr val="bg1"/>
                </a:solidFill>
                <a:latin typeface="Arial" panose="020B0604020202020204" pitchFamily="34" charset="0"/>
                <a:ea typeface="微软雅黑" panose="020B0503020204020204" pitchFamily="34" charset="-122"/>
                <a:cs typeface="Arial" panose="020B0604020202020204" pitchFamily="34" charset="0"/>
              </a:rPr>
              <a:t>归档数据或非结构化数据</a:t>
            </a:r>
            <a:endParaRPr lang="en-US" sz="1050" b="1" kern="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48947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latin typeface="微软雅黑" panose="020B0503020204020204" pitchFamily="34" charset="-122"/>
                <a:ea typeface="微软雅黑" panose="020B0503020204020204" pitchFamily="34" charset="-122"/>
              </a:rPr>
              <a:t>以</a:t>
            </a:r>
            <a:r>
              <a:rPr lang="en-US" sz="2800" dirty="0">
                <a:latin typeface="微软雅黑" panose="020B0503020204020204" pitchFamily="34" charset="-122"/>
                <a:ea typeface="微软雅黑" panose="020B0503020204020204" pitchFamily="34" charset="-122"/>
              </a:rPr>
              <a:t>SAP HANA</a:t>
            </a:r>
            <a:r>
              <a:rPr lang="zh-CN" altLang="en-US" sz="2800" dirty="0">
                <a:latin typeface="微软雅黑" panose="020B0503020204020204" pitchFamily="34" charset="-122"/>
                <a:ea typeface="微软雅黑" panose="020B0503020204020204" pitchFamily="34" charset="-122"/>
              </a:rPr>
              <a:t>为中心的可扩展大数据平台</a:t>
            </a:r>
            <a:br>
              <a:rPr lang="en-US" altLang="zh-CN" dirty="0"/>
            </a:br>
            <a:r>
              <a:rPr lang="zh-CN" altLang="en-US" sz="2000" b="0" dirty="0"/>
              <a:t>面向未来的大数据管理平台，支撑分析应用</a:t>
            </a:r>
            <a:endParaRPr lang="en-US" b="0" dirty="0"/>
          </a:p>
        </p:txBody>
      </p:sp>
      <p:sp>
        <p:nvSpPr>
          <p:cNvPr id="5" name="Text Placeholder 7"/>
          <p:cNvSpPr txBox="1">
            <a:spLocks/>
          </p:cNvSpPr>
          <p:nvPr/>
        </p:nvSpPr>
        <p:spPr>
          <a:xfrm>
            <a:off x="5157818" y="1979457"/>
            <a:ext cx="3777616" cy="4228461"/>
          </a:xfrm>
          <a:prstGeom prst="rect">
            <a:avLst/>
          </a:prstGeom>
        </p:spPr>
        <p:txBody>
          <a:bodyPr rIns="0"/>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27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45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63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3" indent="0">
              <a:lnSpc>
                <a:spcPct val="114000"/>
              </a:lnSpc>
              <a:spcBef>
                <a:spcPts val="200"/>
              </a:spcBef>
              <a:spcAft>
                <a:spcPts val="1200"/>
              </a:spcAft>
              <a:buClr>
                <a:srgbClr val="F0AB00"/>
              </a:buClr>
              <a:buNone/>
            </a:pPr>
            <a:r>
              <a:rPr lang="zh-CN" altLang="en-US" sz="1600" dirty="0">
                <a:latin typeface="微软雅黑" panose="020B0503020204020204" pitchFamily="34" charset="-122"/>
                <a:ea typeface="微软雅黑" panose="020B0503020204020204" pitchFamily="34" charset="-122"/>
                <a:cs typeface="Arial" panose="020B0604020202020204" pitchFamily="34" charset="0"/>
              </a:rPr>
              <a:t>满足标准的基于</a:t>
            </a:r>
            <a:r>
              <a:rPr lang="en-US" sz="1600" dirty="0">
                <a:latin typeface="微软雅黑" panose="020B0503020204020204" pitchFamily="34" charset="-122"/>
                <a:ea typeface="微软雅黑" panose="020B0503020204020204" pitchFamily="34" charset="-122"/>
                <a:cs typeface="Arial" panose="020B0604020202020204" pitchFamily="34" charset="0"/>
              </a:rPr>
              <a:t>SQL</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及</a:t>
            </a:r>
            <a:r>
              <a:rPr lang="en-US" sz="1600" dirty="0">
                <a:latin typeface="微软雅黑" panose="020B0503020204020204" pitchFamily="34" charset="-122"/>
                <a:ea typeface="微软雅黑" panose="020B0503020204020204" pitchFamily="34" charset="-122"/>
                <a:cs typeface="Arial" panose="020B0604020202020204" pitchFamily="34" charset="0"/>
              </a:rPr>
              <a:t>BW</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风格的数据仓库，实现</a:t>
            </a:r>
            <a:r>
              <a:rPr lang="en-US" sz="1600" dirty="0">
                <a:latin typeface="微软雅黑" panose="020B0503020204020204" pitchFamily="34" charset="-122"/>
                <a:ea typeface="微软雅黑" panose="020B0503020204020204" pitchFamily="34" charset="-122"/>
                <a:cs typeface="Arial" panose="020B0604020202020204" pitchFamily="34" charset="0"/>
              </a:rPr>
              <a:t>…</a:t>
            </a:r>
          </a:p>
          <a:p>
            <a:pPr marL="214255" indent="-214255">
              <a:lnSpc>
                <a:spcPct val="114000"/>
              </a:lnSpc>
              <a:spcBef>
                <a:spcPts val="200"/>
              </a:spcBef>
              <a:buClr>
                <a:srgbClr val="F0AB00"/>
              </a:buClr>
              <a:buSzPct val="100000"/>
              <a:buFont typeface="Arial" panose="020B0604020202020204" pitchFamily="34" charset="0"/>
              <a:buChar char="•"/>
            </a:pPr>
            <a:r>
              <a:rPr lang="zh-CN" altLang="en-US" sz="1400" b="0" dirty="0">
                <a:latin typeface="微软雅黑" panose="020B0503020204020204" pitchFamily="34" charset="-122"/>
                <a:ea typeface="微软雅黑" panose="020B0503020204020204" pitchFamily="34" charset="-122"/>
                <a:cs typeface="Arial" panose="020B0604020202020204" pitchFamily="34" charset="0"/>
              </a:rPr>
              <a:t>满足未来需求</a:t>
            </a:r>
            <a:endParaRPr lang="en-US" sz="1400" b="0" dirty="0">
              <a:latin typeface="微软雅黑" panose="020B0503020204020204" pitchFamily="34" charset="-122"/>
              <a:ea typeface="微软雅黑" panose="020B0503020204020204" pitchFamily="34" charset="-122"/>
              <a:cs typeface="Arial" panose="020B0604020202020204" pitchFamily="34" charset="0"/>
            </a:endParaRPr>
          </a:p>
          <a:p>
            <a:pPr marL="430236" lvl="3" indent="-214255" defTabSz="1079901">
              <a:spcBef>
                <a:spcPts val="200"/>
              </a:spcBef>
              <a:spcAft>
                <a:spcPts val="200"/>
              </a:spcAft>
              <a:buClr>
                <a:srgbClr val="666666"/>
              </a:buClr>
            </a:pPr>
            <a:r>
              <a:rPr lang="zh-CN" altLang="en-US" sz="1200" b="1" dirty="0">
                <a:latin typeface="微软雅黑" panose="020B0503020204020204" pitchFamily="34" charset="-122"/>
                <a:ea typeface="微软雅黑" panose="020B0503020204020204" pitchFamily="34" charset="-122"/>
                <a:cs typeface="Arial" panose="020B0604020202020204" pitchFamily="34" charset="0"/>
              </a:rPr>
              <a:t>逻辑数据仓库，</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支持动态变化的系统布局</a:t>
            </a:r>
            <a:endParaRPr lang="en-US" sz="1200" b="1" dirty="0">
              <a:latin typeface="微软雅黑" panose="020B0503020204020204" pitchFamily="34" charset="-122"/>
              <a:ea typeface="微软雅黑" panose="020B0503020204020204" pitchFamily="34" charset="-122"/>
              <a:cs typeface="Arial" panose="020B0604020202020204" pitchFamily="34" charset="0"/>
            </a:endParaRPr>
          </a:p>
          <a:p>
            <a:pPr marL="430236" lvl="3" indent="-214255" defTabSz="1079901">
              <a:spcBef>
                <a:spcPts val="200"/>
              </a:spcBef>
              <a:spcAft>
                <a:spcPts val="200"/>
              </a:spcAft>
              <a:buClr>
                <a:srgbClr val="666666"/>
              </a:buClr>
            </a:pPr>
            <a:r>
              <a:rPr lang="zh-CN" altLang="en-US" sz="1200" b="1" dirty="0">
                <a:latin typeface="微软雅黑" panose="020B0503020204020204" pitchFamily="34" charset="-122"/>
                <a:ea typeface="微软雅黑" panose="020B0503020204020204" pitchFamily="34" charset="-122"/>
                <a:cs typeface="Arial" panose="020B0604020202020204" pitchFamily="34" charset="0"/>
              </a:rPr>
              <a:t>支持云部署与混合部署</a:t>
            </a:r>
            <a:endParaRPr lang="en-US" sz="1200" b="1" dirty="0">
              <a:latin typeface="微软雅黑" panose="020B0503020204020204" pitchFamily="34" charset="-122"/>
              <a:ea typeface="微软雅黑" panose="020B0503020204020204" pitchFamily="34" charset="-122"/>
              <a:cs typeface="Arial" panose="020B0604020202020204" pitchFamily="34" charset="0"/>
            </a:endParaRPr>
          </a:p>
          <a:p>
            <a:pPr marL="430236" lvl="3" indent="-214255" defTabSz="1079901">
              <a:spcBef>
                <a:spcPts val="200"/>
              </a:spcBef>
              <a:spcAft>
                <a:spcPts val="200"/>
              </a:spcAft>
              <a:buClr>
                <a:srgbClr val="666666"/>
              </a:buClr>
            </a:pPr>
            <a:r>
              <a:rPr lang="zh-CN" altLang="en-US" sz="1200" dirty="0">
                <a:latin typeface="微软雅黑" panose="020B0503020204020204" pitchFamily="34" charset="-122"/>
                <a:ea typeface="微软雅黑" panose="020B0503020204020204" pitchFamily="34" charset="-122"/>
                <a:cs typeface="Arial" panose="020B0604020202020204" pitchFamily="34" charset="0"/>
              </a:rPr>
              <a:t>集成</a:t>
            </a:r>
            <a:r>
              <a:rPr lang="en-US" sz="1200" dirty="0">
                <a:latin typeface="微软雅黑" panose="020B0503020204020204" pitchFamily="34" charset="-122"/>
                <a:ea typeface="微软雅黑" panose="020B0503020204020204" pitchFamily="34" charset="-122"/>
                <a:cs typeface="Arial" panose="020B0604020202020204" pitchFamily="34" charset="0"/>
              </a:rPr>
              <a:t> </a:t>
            </a:r>
            <a:r>
              <a:rPr lang="zh-CN" altLang="en-US" sz="1200" b="1" dirty="0">
                <a:latin typeface="微软雅黑" panose="020B0503020204020204" pitchFamily="34" charset="-122"/>
                <a:ea typeface="微软雅黑" panose="020B0503020204020204" pitchFamily="34" charset="-122"/>
                <a:cs typeface="Arial" panose="020B0604020202020204" pitchFamily="34" charset="0"/>
              </a:rPr>
              <a:t>所有数据类型</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及</a:t>
            </a:r>
            <a:r>
              <a:rPr lang="zh-CN" altLang="en-US" sz="1200" b="1" dirty="0">
                <a:latin typeface="微软雅黑" panose="020B0503020204020204" pitchFamily="34" charset="-122"/>
                <a:ea typeface="微软雅黑" panose="020B0503020204020204" pitchFamily="34" charset="-122"/>
                <a:cs typeface="Arial" panose="020B0604020202020204" pitchFamily="34" charset="0"/>
              </a:rPr>
              <a:t>大数据技术</a:t>
            </a:r>
            <a:endParaRPr lang="en-US" sz="1200" b="1" dirty="0">
              <a:latin typeface="微软雅黑" panose="020B0503020204020204" pitchFamily="34" charset="-122"/>
              <a:ea typeface="微软雅黑" panose="020B0503020204020204" pitchFamily="34" charset="-122"/>
              <a:cs typeface="Arial" panose="020B0604020202020204" pitchFamily="34" charset="0"/>
            </a:endParaRPr>
          </a:p>
          <a:p>
            <a:pPr marL="430236" lvl="3" indent="-214255" defTabSz="1079901">
              <a:spcBef>
                <a:spcPts val="200"/>
              </a:spcBef>
              <a:spcAft>
                <a:spcPts val="200"/>
              </a:spcAft>
              <a:buClr>
                <a:srgbClr val="666666"/>
              </a:buClr>
            </a:pPr>
            <a:r>
              <a:rPr lang="zh-CN" altLang="en-US" sz="1200" dirty="0">
                <a:latin typeface="微软雅黑" panose="020B0503020204020204" pitchFamily="34" charset="-122"/>
                <a:ea typeface="微软雅黑" panose="020B0503020204020204" pitchFamily="34" charset="-122"/>
                <a:cs typeface="Arial" panose="020B0604020202020204" pitchFamily="34" charset="0"/>
              </a:rPr>
              <a:t>横向扩展，支持</a:t>
            </a:r>
            <a:r>
              <a:rPr lang="zh-CN" altLang="en-US" sz="1200" b="1" dirty="0">
                <a:latin typeface="微软雅黑" panose="020B0503020204020204" pitchFamily="34" charset="-122"/>
                <a:ea typeface="微软雅黑" panose="020B0503020204020204" pitchFamily="34" charset="-122"/>
                <a:cs typeface="Arial" panose="020B0604020202020204" pitchFamily="34" charset="0"/>
              </a:rPr>
              <a:t>海量数据</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及</a:t>
            </a:r>
            <a:r>
              <a:rPr lang="zh-CN" altLang="en-US" sz="1200" b="1" dirty="0">
                <a:latin typeface="微软雅黑" panose="020B0503020204020204" pitchFamily="34" charset="-122"/>
                <a:ea typeface="微软雅黑" panose="020B0503020204020204" pitchFamily="34" charset="-122"/>
                <a:cs typeface="Arial" panose="020B0604020202020204" pitchFamily="34" charset="0"/>
              </a:rPr>
              <a:t>数据湖泊</a:t>
            </a:r>
            <a:endParaRPr lang="en-US" sz="1200" b="1" dirty="0">
              <a:latin typeface="微软雅黑" panose="020B0503020204020204" pitchFamily="34" charset="-122"/>
              <a:ea typeface="微软雅黑" panose="020B0503020204020204" pitchFamily="34" charset="-122"/>
              <a:cs typeface="Arial" panose="020B0604020202020204" pitchFamily="34" charset="0"/>
            </a:endParaRPr>
          </a:p>
          <a:p>
            <a:pPr marL="214255" indent="-214255">
              <a:lnSpc>
                <a:spcPct val="114000"/>
              </a:lnSpc>
              <a:spcBef>
                <a:spcPts val="600"/>
              </a:spcBef>
              <a:buClr>
                <a:srgbClr val="F0AB00"/>
              </a:buClr>
              <a:buSzPct val="100000"/>
              <a:buFont typeface="Arial" panose="020B0604020202020204" pitchFamily="34" charset="0"/>
              <a:buChar char="•"/>
            </a:pPr>
            <a:r>
              <a:rPr lang="zh-CN" altLang="en-US" sz="1400" b="0" dirty="0">
                <a:latin typeface="微软雅黑" panose="020B0503020204020204" pitchFamily="34" charset="-122"/>
                <a:ea typeface="微软雅黑" panose="020B0503020204020204" pitchFamily="34" charset="-122"/>
                <a:cs typeface="Arial" panose="020B0604020202020204" pitchFamily="34" charset="0"/>
              </a:rPr>
              <a:t>超越其他数据仓库方案</a:t>
            </a:r>
            <a:endParaRPr lang="en-US" sz="1400" b="0" dirty="0">
              <a:latin typeface="微软雅黑" panose="020B0503020204020204" pitchFamily="34" charset="-122"/>
              <a:ea typeface="微软雅黑" panose="020B0503020204020204" pitchFamily="34" charset="-122"/>
              <a:cs typeface="Arial" panose="020B0604020202020204" pitchFamily="34" charset="0"/>
            </a:endParaRPr>
          </a:p>
          <a:p>
            <a:pPr marL="430236" lvl="3" indent="-214255" defTabSz="1079901">
              <a:lnSpc>
                <a:spcPct val="114000"/>
              </a:lnSpc>
              <a:spcBef>
                <a:spcPts val="200"/>
              </a:spcBef>
              <a:spcAft>
                <a:spcPts val="200"/>
              </a:spcAft>
              <a:buClr>
                <a:srgbClr val="666666"/>
              </a:buClr>
            </a:pPr>
            <a:r>
              <a:rPr lang="zh-CN" altLang="en-US" sz="1200" dirty="0">
                <a:latin typeface="微软雅黑" panose="020B0503020204020204" pitchFamily="34" charset="-122"/>
                <a:ea typeface="微软雅黑" panose="020B0503020204020204" pitchFamily="34" charset="-122"/>
                <a:cs typeface="Arial" panose="020B0604020202020204" pitchFamily="34" charset="0"/>
              </a:rPr>
              <a:t>最佳的与</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SAP</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解决方案</a:t>
            </a:r>
            <a:r>
              <a:rPr lang="zh-CN" altLang="en-US" sz="1200" b="1" dirty="0">
                <a:latin typeface="微软雅黑" panose="020B0503020204020204" pitchFamily="34" charset="-122"/>
                <a:ea typeface="微软雅黑" panose="020B0503020204020204" pitchFamily="34" charset="-122"/>
                <a:cs typeface="Arial" panose="020B0604020202020204" pitchFamily="34" charset="0"/>
              </a:rPr>
              <a:t>开箱即用的集成</a:t>
            </a:r>
            <a:r>
              <a:rPr lang="en-US" sz="12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本地及云环境</a:t>
            </a:r>
            <a:endParaRPr lang="en-US" sz="1200" dirty="0">
              <a:latin typeface="微软雅黑" panose="020B0503020204020204" pitchFamily="34" charset="-122"/>
              <a:ea typeface="微软雅黑" panose="020B0503020204020204" pitchFamily="34" charset="-122"/>
              <a:cs typeface="Arial" panose="020B0604020202020204" pitchFamily="34" charset="0"/>
            </a:endParaRPr>
          </a:p>
          <a:p>
            <a:pPr marL="430236" lvl="3" indent="-214255" defTabSz="1079901">
              <a:lnSpc>
                <a:spcPct val="114000"/>
              </a:lnSpc>
              <a:spcBef>
                <a:spcPts val="200"/>
              </a:spcBef>
              <a:spcAft>
                <a:spcPts val="200"/>
              </a:spcAft>
              <a:buClr>
                <a:srgbClr val="666666"/>
              </a:buClr>
            </a:pPr>
            <a:r>
              <a:rPr lang="en-US" sz="1200" dirty="0">
                <a:latin typeface="微软雅黑" panose="020B0503020204020204" pitchFamily="34" charset="-122"/>
                <a:ea typeface="微软雅黑" panose="020B0503020204020204" pitchFamily="34" charset="-122"/>
                <a:cs typeface="Arial" panose="020B0604020202020204" pitchFamily="34" charset="0"/>
              </a:rPr>
              <a:t>HANA</a:t>
            </a:r>
            <a:r>
              <a:rPr lang="zh-CN" altLang="en-US" sz="1200" b="1" dirty="0">
                <a:latin typeface="微软雅黑" panose="020B0503020204020204" pitchFamily="34" charset="-122"/>
                <a:ea typeface="微软雅黑" panose="020B0503020204020204" pitchFamily="34" charset="-122"/>
                <a:cs typeface="Arial" panose="020B0604020202020204" pitchFamily="34" charset="0"/>
              </a:rPr>
              <a:t>实时数据处理能力</a:t>
            </a:r>
            <a:endParaRPr lang="en-US" sz="1200" dirty="0">
              <a:latin typeface="微软雅黑" panose="020B0503020204020204" pitchFamily="34" charset="-122"/>
              <a:ea typeface="微软雅黑" panose="020B0503020204020204" pitchFamily="34" charset="-122"/>
              <a:cs typeface="Arial" panose="020B0604020202020204" pitchFamily="34" charset="0"/>
            </a:endParaRPr>
          </a:p>
          <a:p>
            <a:pPr marL="430236" lvl="3" indent="-214255" defTabSz="1079901">
              <a:lnSpc>
                <a:spcPct val="114000"/>
              </a:lnSpc>
              <a:spcBef>
                <a:spcPts val="200"/>
              </a:spcBef>
              <a:spcAft>
                <a:spcPts val="200"/>
              </a:spcAft>
              <a:buClr>
                <a:srgbClr val="666666"/>
              </a:buClr>
            </a:pPr>
            <a:r>
              <a:rPr lang="zh-CN" altLang="en-US" sz="1200" dirty="0">
                <a:latin typeface="微软雅黑" panose="020B0503020204020204" pitchFamily="34" charset="-122"/>
                <a:ea typeface="微软雅黑" panose="020B0503020204020204" pitchFamily="34" charset="-122"/>
                <a:cs typeface="Arial" panose="020B0604020202020204" pitchFamily="34" charset="0"/>
              </a:rPr>
              <a:t>通过</a:t>
            </a:r>
            <a:r>
              <a:rPr sz="1200" dirty="0">
                <a:latin typeface="微软雅黑" panose="020B0503020204020204" pitchFamily="34" charset="-122"/>
                <a:ea typeface="微软雅黑" panose="020B0503020204020204" pitchFamily="34" charset="-122"/>
                <a:cs typeface="Arial" panose="020B0604020202020204" pitchFamily="34" charset="0"/>
              </a:rPr>
              <a:t> </a:t>
            </a:r>
            <a:r>
              <a:rPr sz="1200" b="1" dirty="0">
                <a:latin typeface="微软雅黑" panose="020B0503020204020204" pitchFamily="34" charset="-122"/>
                <a:ea typeface="微软雅黑" panose="020B0503020204020204" pitchFamily="34" charset="-122"/>
                <a:cs typeface="Arial" panose="020B0604020202020204" pitchFamily="34" charset="0"/>
              </a:rPr>
              <a:t>SAP HANA </a:t>
            </a:r>
            <a:r>
              <a:rPr sz="1200" b="1" dirty="0" err="1">
                <a:latin typeface="微软雅黑" panose="020B0503020204020204" pitchFamily="34" charset="-122"/>
                <a:ea typeface="微软雅黑" panose="020B0503020204020204" pitchFamily="34" charset="-122"/>
                <a:cs typeface="Arial" panose="020B0604020202020204" pitchFamily="34" charset="0"/>
              </a:rPr>
              <a:t>Vora</a:t>
            </a:r>
            <a:r>
              <a:rPr sz="1200" dirty="0">
                <a:latin typeface="微软雅黑" panose="020B0503020204020204" pitchFamily="34" charset="-122"/>
                <a:ea typeface="微软雅黑" panose="020B0503020204020204" pitchFamily="34" charset="-122"/>
                <a:cs typeface="Arial" panose="020B0604020202020204" pitchFamily="34" charset="0"/>
              </a:rPr>
              <a:t> </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集成</a:t>
            </a:r>
            <a:r>
              <a:rPr sz="1200" dirty="0" err="1">
                <a:latin typeface="微软雅黑" panose="020B0503020204020204" pitchFamily="34" charset="-122"/>
                <a:ea typeface="微软雅黑" panose="020B0503020204020204" pitchFamily="34" charset="-122"/>
                <a:cs typeface="Arial" panose="020B0604020202020204" pitchFamily="34" charset="0"/>
              </a:rPr>
              <a:t>Hadoop</a:t>
            </a:r>
            <a:endParaRPr lang="en-US" sz="1200" b="1" dirty="0">
              <a:latin typeface="微软雅黑" panose="020B0503020204020204" pitchFamily="34" charset="-122"/>
              <a:ea typeface="微软雅黑" panose="020B0503020204020204" pitchFamily="34" charset="-122"/>
              <a:cs typeface="Arial" panose="020B0604020202020204" pitchFamily="34" charset="0"/>
            </a:endParaRPr>
          </a:p>
          <a:p>
            <a:pPr marL="430236" lvl="3" indent="-214255" defTabSz="1079901">
              <a:lnSpc>
                <a:spcPct val="114000"/>
              </a:lnSpc>
              <a:spcBef>
                <a:spcPts val="200"/>
              </a:spcBef>
              <a:spcAft>
                <a:spcPts val="200"/>
              </a:spcAft>
              <a:buClr>
                <a:srgbClr val="666666"/>
              </a:buClr>
            </a:pPr>
            <a:r>
              <a:rPr lang="zh-CN" altLang="en-US" sz="1200" dirty="0">
                <a:latin typeface="微软雅黑" panose="020B0503020204020204" pitchFamily="34" charset="-122"/>
                <a:ea typeface="微软雅黑" panose="020B0503020204020204" pitchFamily="34" charset="-122"/>
                <a:cs typeface="Arial" panose="020B0604020202020204" pitchFamily="34" charset="0"/>
              </a:rPr>
              <a:t>基于</a:t>
            </a:r>
            <a:r>
              <a:rPr lang="en-US" sz="1200" dirty="0">
                <a:latin typeface="微软雅黑" panose="020B0503020204020204" pitchFamily="34" charset="-122"/>
                <a:ea typeface="微软雅黑" panose="020B0503020204020204" pitchFamily="34" charset="-122"/>
                <a:cs typeface="Arial" panose="020B0604020202020204" pitchFamily="34" charset="0"/>
              </a:rPr>
              <a:t>HANA</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的</a:t>
            </a:r>
            <a:r>
              <a:rPr lang="zh-CN" altLang="en-US" sz="1200" b="1" dirty="0">
                <a:latin typeface="微软雅黑" panose="020B0503020204020204" pitchFamily="34" charset="-122"/>
                <a:ea typeface="微软雅黑" panose="020B0503020204020204" pitchFamily="34" charset="-122"/>
                <a:cs typeface="Arial" panose="020B0604020202020204" pitchFamily="34" charset="0"/>
              </a:rPr>
              <a:t>分析业务服务</a:t>
            </a:r>
            <a:endParaRPr lang="en-US" sz="1200" b="1" dirty="0">
              <a:latin typeface="微软雅黑" panose="020B0503020204020204" pitchFamily="34" charset="-122"/>
              <a:ea typeface="微软雅黑" panose="020B0503020204020204" pitchFamily="34" charset="-122"/>
              <a:cs typeface="Arial" panose="020B0604020202020204" pitchFamily="34" charset="0"/>
            </a:endParaRPr>
          </a:p>
          <a:p>
            <a:pPr marL="430236" lvl="3" indent="-214255" defTabSz="1079901">
              <a:lnSpc>
                <a:spcPct val="114000"/>
              </a:lnSpc>
              <a:spcBef>
                <a:spcPts val="200"/>
              </a:spcBef>
              <a:spcAft>
                <a:spcPts val="200"/>
              </a:spcAft>
              <a:buClr>
                <a:srgbClr val="666666"/>
              </a:buClr>
            </a:pPr>
            <a:r>
              <a:rPr lang="zh-CN" altLang="en-US" sz="1200" dirty="0">
                <a:latin typeface="微软雅黑" panose="020B0503020204020204" pitchFamily="34" charset="-122"/>
                <a:ea typeface="微软雅黑" panose="020B0503020204020204" pitchFamily="34" charset="-122"/>
                <a:cs typeface="Arial" panose="020B0604020202020204" pitchFamily="34" charset="0"/>
              </a:rPr>
              <a:t>针对</a:t>
            </a:r>
            <a:r>
              <a:rPr lang="en-US" sz="1200" dirty="0">
                <a:latin typeface="微软雅黑" panose="020B0503020204020204" pitchFamily="34" charset="-122"/>
                <a:ea typeface="微软雅黑" panose="020B0503020204020204" pitchFamily="34" charset="-122"/>
                <a:cs typeface="Arial" panose="020B0604020202020204" pitchFamily="34" charset="0"/>
              </a:rPr>
              <a:t>HANA</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优化的可重用的</a:t>
            </a:r>
            <a:r>
              <a:rPr lang="zh-CN" altLang="en-US" sz="1200" b="1" dirty="0">
                <a:latin typeface="微软雅黑" panose="020B0503020204020204" pitchFamily="34" charset="-122"/>
                <a:ea typeface="微软雅黑" panose="020B0503020204020204" pitchFamily="34" charset="-122"/>
                <a:cs typeface="Arial" panose="020B0604020202020204" pitchFamily="34" charset="0"/>
              </a:rPr>
              <a:t>业务内容</a:t>
            </a:r>
            <a:endParaRPr lang="en-US" sz="1200" b="1" dirty="0">
              <a:latin typeface="微软雅黑" panose="020B0503020204020204" pitchFamily="34" charset="-122"/>
              <a:ea typeface="微软雅黑" panose="020B0503020204020204" pitchFamily="34" charset="-122"/>
              <a:cs typeface="Arial" panose="020B0604020202020204" pitchFamily="34" charset="0"/>
            </a:endParaRPr>
          </a:p>
          <a:p>
            <a:pPr marL="215981" lvl="3" indent="0" defTabSz="1079901">
              <a:lnSpc>
                <a:spcPct val="114000"/>
              </a:lnSpc>
              <a:spcBef>
                <a:spcPts val="200"/>
              </a:spcBef>
              <a:spcAft>
                <a:spcPts val="200"/>
              </a:spcAft>
              <a:buClr>
                <a:srgbClr val="666666"/>
              </a:buClr>
              <a:buNone/>
            </a:pPr>
            <a:endParaRPr lang="en-US" sz="1200" b="1" dirty="0">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4" name="Group 23"/>
          <p:cNvGrpSpPr/>
          <p:nvPr/>
        </p:nvGrpSpPr>
        <p:grpSpPr>
          <a:xfrm>
            <a:off x="192482" y="2349096"/>
            <a:ext cx="4965336" cy="2924413"/>
            <a:chOff x="218941" y="1560409"/>
            <a:chExt cx="6622172" cy="3900233"/>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19974"/>
            <a:stretch/>
          </p:blipFill>
          <p:spPr>
            <a:xfrm>
              <a:off x="218941" y="1560409"/>
              <a:ext cx="6622172" cy="3900233"/>
            </a:xfrm>
            <a:prstGeom prst="roundRect">
              <a:avLst>
                <a:gd name="adj" fmla="val 8594"/>
              </a:avLst>
            </a:prstGeom>
            <a:solidFill>
              <a:srgbClr val="FFFFFF">
                <a:shade val="85000"/>
              </a:srgbClr>
            </a:solidFill>
            <a:ln>
              <a:noFill/>
            </a:ln>
            <a:effectLst/>
          </p:spPr>
        </p:pic>
        <p:sp>
          <p:nvSpPr>
            <p:cNvPr id="4" name="TextBox 3"/>
            <p:cNvSpPr txBox="1"/>
            <p:nvPr/>
          </p:nvSpPr>
          <p:spPr>
            <a:xfrm>
              <a:off x="3026457" y="1740242"/>
              <a:ext cx="615715" cy="184713"/>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zh-CN" altLang="en-US" sz="900" b="1" kern="0" dirty="0">
                  <a:solidFill>
                    <a:schemeClr val="bg1"/>
                  </a:solidFill>
                  <a:latin typeface="微软雅黑" panose="020B0503020204020204" pitchFamily="34" charset="-122"/>
                  <a:ea typeface="微软雅黑" panose="020B0503020204020204" pitchFamily="34" charset="-122"/>
                  <a:cs typeface="Arial Unicode MS" pitchFamily="34" charset="-128"/>
                </a:rPr>
                <a:t>分析工具</a:t>
              </a:r>
              <a:endParaRPr lang="en-US" sz="900" b="1" kern="0" dirty="0" err="1">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7" name="TextBox 6"/>
            <p:cNvSpPr txBox="1"/>
            <p:nvPr/>
          </p:nvSpPr>
          <p:spPr>
            <a:xfrm>
              <a:off x="2555463" y="2340674"/>
              <a:ext cx="1763763" cy="184713"/>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900" b="1" kern="0" dirty="0">
                  <a:solidFill>
                    <a:schemeClr val="bg1"/>
                  </a:solidFill>
                  <a:latin typeface="微软雅黑" panose="020B0503020204020204" pitchFamily="34" charset="-122"/>
                  <a:ea typeface="微软雅黑" panose="020B0503020204020204" pitchFamily="34" charset="-122"/>
                  <a:cs typeface="Arial Unicode MS" pitchFamily="34" charset="-128"/>
                </a:rPr>
                <a:t>SAP HANA</a:t>
              </a:r>
              <a:r>
                <a:rPr lang="zh-CN" altLang="en-US" sz="900" b="1" kern="0" dirty="0">
                  <a:solidFill>
                    <a:schemeClr val="bg1"/>
                  </a:solidFill>
                  <a:latin typeface="微软雅黑" panose="020B0503020204020204" pitchFamily="34" charset="-122"/>
                  <a:ea typeface="微软雅黑" panose="020B0503020204020204" pitchFamily="34" charset="-122"/>
                  <a:cs typeface="Arial Unicode MS" pitchFamily="34" charset="-128"/>
                </a:rPr>
                <a:t>数据仓库平台</a:t>
              </a:r>
              <a:endParaRPr lang="en-US" sz="900" b="1" kern="0" dirty="0" err="1">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8" name="TextBox 7"/>
            <p:cNvSpPr txBox="1"/>
            <p:nvPr/>
          </p:nvSpPr>
          <p:spPr>
            <a:xfrm>
              <a:off x="2718600" y="4257478"/>
              <a:ext cx="1231427" cy="184713"/>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zh-CN" altLang="en-US" sz="900" b="1" kern="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8"/>
                </a:rPr>
                <a:t>统一数据访问服务</a:t>
              </a:r>
              <a:endParaRPr lang="en-US" sz="900" b="1" kern="0" dirty="0" err="1">
                <a:solidFill>
                  <a:schemeClr val="bg2">
                    <a:lumMod val="50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9" name="TextBox 8"/>
            <p:cNvSpPr txBox="1"/>
            <p:nvPr/>
          </p:nvSpPr>
          <p:spPr>
            <a:xfrm rot="5400000">
              <a:off x="5905133" y="3314116"/>
              <a:ext cx="769642" cy="184713"/>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zh-CN" altLang="en-US" sz="900" kern="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8"/>
                </a:rPr>
                <a:t>端到端操作</a:t>
              </a:r>
              <a:endParaRPr lang="en-US" sz="900" kern="0" dirty="0" err="1">
                <a:solidFill>
                  <a:schemeClr val="bg2">
                    <a:lumMod val="50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10" name="TextBox 9"/>
            <p:cNvSpPr txBox="1"/>
            <p:nvPr/>
          </p:nvSpPr>
          <p:spPr>
            <a:xfrm rot="16200000">
              <a:off x="255969" y="3314116"/>
              <a:ext cx="923570" cy="184713"/>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zh-CN" altLang="en-US" sz="900" kern="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8"/>
                </a:rPr>
                <a:t>建模与元数据</a:t>
              </a:r>
              <a:endParaRPr lang="en-US" sz="900" kern="0" dirty="0" err="1">
                <a:solidFill>
                  <a:schemeClr val="bg2">
                    <a:lumMod val="50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11" name="TextBox 10"/>
            <p:cNvSpPr txBox="1"/>
            <p:nvPr/>
          </p:nvSpPr>
          <p:spPr>
            <a:xfrm>
              <a:off x="920496" y="5110870"/>
              <a:ext cx="799573" cy="346338"/>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altLang="zh-CN" sz="675" b="1" kern="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8"/>
                </a:rPr>
                <a:t>SAP</a:t>
              </a:r>
              <a:r>
                <a:rPr lang="zh-CN" altLang="en-US" sz="675" b="1" kern="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8"/>
                </a:rPr>
                <a:t>商务套件</a:t>
              </a:r>
              <a:endParaRPr lang="en-US" altLang="zh-CN" sz="675" b="1" kern="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8"/>
              </a:endParaRPr>
            </a:p>
            <a:p>
              <a:pPr algn="ctr" fontAlgn="base">
                <a:spcBef>
                  <a:spcPct val="50000"/>
                </a:spcBef>
                <a:spcAft>
                  <a:spcPct val="0"/>
                </a:spcAft>
                <a:buClr>
                  <a:srgbClr val="F0AB00"/>
                </a:buClr>
                <a:buSzPct val="80000"/>
              </a:pPr>
              <a:r>
                <a:rPr lang="zh-CN" altLang="en-US" sz="675" b="1" kern="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8"/>
                </a:rPr>
                <a:t>及其他</a:t>
              </a:r>
              <a:r>
                <a:rPr lang="en-US" altLang="zh-CN" sz="675" b="1" kern="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8"/>
                </a:rPr>
                <a:t>ERP</a:t>
              </a:r>
              <a:r>
                <a:rPr lang="zh-CN" altLang="en-US" sz="675" b="1" kern="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8"/>
                </a:rPr>
                <a:t>系统</a:t>
              </a:r>
              <a:endParaRPr lang="en-US" sz="675" b="1" kern="0" dirty="0" err="1">
                <a:solidFill>
                  <a:schemeClr val="bg2">
                    <a:lumMod val="50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12" name="TextBox 11"/>
            <p:cNvSpPr txBox="1"/>
            <p:nvPr/>
          </p:nvSpPr>
          <p:spPr>
            <a:xfrm>
              <a:off x="1951835" y="5095843"/>
              <a:ext cx="1030466" cy="346338"/>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zh-CN" altLang="en-US" sz="675" b="1" kern="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8"/>
                </a:rPr>
                <a:t>其他数据仓库</a:t>
              </a:r>
              <a:endParaRPr lang="en-US" altLang="zh-CN" sz="675" b="1" kern="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8"/>
              </a:endParaRPr>
            </a:p>
            <a:p>
              <a:pPr algn="ctr" fontAlgn="base">
                <a:spcBef>
                  <a:spcPct val="50000"/>
                </a:spcBef>
                <a:spcAft>
                  <a:spcPct val="0"/>
                </a:spcAft>
                <a:buClr>
                  <a:srgbClr val="F0AB00"/>
                </a:buClr>
                <a:buSzPct val="80000"/>
              </a:pPr>
              <a:r>
                <a:rPr lang="en-US" altLang="zh-CN" sz="675" b="1" kern="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8"/>
                </a:rPr>
                <a:t>SQL</a:t>
              </a:r>
              <a:r>
                <a:rPr lang="zh-CN" altLang="en-US" sz="675" b="1" kern="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8"/>
                </a:rPr>
                <a:t>及非</a:t>
              </a:r>
              <a:r>
                <a:rPr lang="en-US" altLang="zh-CN" sz="675" b="1" kern="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8"/>
                </a:rPr>
                <a:t>SQL</a:t>
              </a:r>
              <a:r>
                <a:rPr lang="zh-CN" altLang="en-US" sz="675" b="1" kern="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8"/>
                </a:rPr>
                <a:t>数据库</a:t>
              </a:r>
              <a:endParaRPr lang="en-US" sz="675" b="1" kern="0" dirty="0" err="1">
                <a:solidFill>
                  <a:schemeClr val="bg2">
                    <a:lumMod val="50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13" name="TextBox 12"/>
            <p:cNvSpPr txBox="1"/>
            <p:nvPr/>
          </p:nvSpPr>
          <p:spPr>
            <a:xfrm>
              <a:off x="3355771" y="5119453"/>
              <a:ext cx="346338" cy="13853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zh-CN" altLang="en-US" sz="675" b="1" kern="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8"/>
                </a:rPr>
                <a:t>云系统</a:t>
              </a:r>
              <a:endParaRPr lang="en-US" altLang="zh-CN" sz="675" b="1" kern="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14" name="TextBox 13"/>
            <p:cNvSpPr txBox="1"/>
            <p:nvPr/>
          </p:nvSpPr>
          <p:spPr>
            <a:xfrm>
              <a:off x="4564234" y="5117305"/>
              <a:ext cx="346338" cy="13853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zh-CN" altLang="en-US" sz="675" b="1" kern="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8"/>
                </a:rPr>
                <a:t>物联网</a:t>
              </a:r>
              <a:endParaRPr lang="en-US" altLang="zh-CN" sz="675" b="1" kern="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15" name="TextBox 14"/>
            <p:cNvSpPr txBox="1"/>
            <p:nvPr/>
          </p:nvSpPr>
          <p:spPr>
            <a:xfrm>
              <a:off x="5529510" y="5099499"/>
              <a:ext cx="461786" cy="13853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zh-CN" altLang="en-US" sz="675" b="1" kern="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8"/>
                </a:rPr>
                <a:t>社交媒体</a:t>
              </a:r>
              <a:endParaRPr lang="en-US" altLang="zh-CN" sz="675" b="1" kern="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16" name="TextBox 15"/>
            <p:cNvSpPr txBox="1"/>
            <p:nvPr/>
          </p:nvSpPr>
          <p:spPr>
            <a:xfrm>
              <a:off x="2806584" y="2800020"/>
              <a:ext cx="1385357" cy="184713"/>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zh-CN" altLang="en-US" sz="900" b="1" kern="0" dirty="0">
                  <a:latin typeface="微软雅黑" panose="020B0503020204020204" pitchFamily="34" charset="-122"/>
                  <a:ea typeface="微软雅黑" panose="020B0503020204020204" pitchFamily="34" charset="-122"/>
                  <a:cs typeface="Arial Unicode MS" pitchFamily="34" charset="-128"/>
                </a:rPr>
                <a:t>统一数据管理与处理</a:t>
              </a:r>
              <a:endParaRPr lang="en-US" sz="900" b="1" kern="0" dirty="0" err="1">
                <a:latin typeface="微软雅黑" panose="020B0503020204020204" pitchFamily="34" charset="-122"/>
                <a:ea typeface="微软雅黑" panose="020B0503020204020204" pitchFamily="34" charset="-122"/>
                <a:cs typeface="Arial Unicode MS" pitchFamily="34" charset="-128"/>
              </a:endParaRPr>
            </a:p>
          </p:txBody>
        </p:sp>
        <p:sp>
          <p:nvSpPr>
            <p:cNvPr id="18" name="TextBox 17"/>
            <p:cNvSpPr txBox="1"/>
            <p:nvPr/>
          </p:nvSpPr>
          <p:spPr>
            <a:xfrm>
              <a:off x="1941284" y="3235792"/>
              <a:ext cx="470612" cy="18471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900" b="1" kern="0" dirty="0">
                  <a:latin typeface="微软雅黑" panose="020B0503020204020204" pitchFamily="34" charset="-122"/>
                  <a:ea typeface="微软雅黑" panose="020B0503020204020204" pitchFamily="34" charset="-122"/>
                  <a:cs typeface="Arial Unicode MS" pitchFamily="34" charset="-128"/>
                </a:rPr>
                <a:t>内存</a:t>
              </a:r>
              <a:endParaRPr lang="en-US" sz="900" b="1" kern="0" dirty="0" err="1">
                <a:latin typeface="微软雅黑" panose="020B0503020204020204" pitchFamily="34" charset="-122"/>
                <a:ea typeface="微软雅黑" panose="020B0503020204020204" pitchFamily="34" charset="-122"/>
                <a:cs typeface="Arial Unicode MS" pitchFamily="34" charset="-128"/>
              </a:endParaRPr>
            </a:p>
          </p:txBody>
        </p:sp>
        <p:sp>
          <p:nvSpPr>
            <p:cNvPr id="19" name="TextBox 18"/>
            <p:cNvSpPr txBox="1"/>
            <p:nvPr/>
          </p:nvSpPr>
          <p:spPr>
            <a:xfrm>
              <a:off x="3514450" y="3418191"/>
              <a:ext cx="615715" cy="184713"/>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zh-CN" altLang="en-US" sz="900" b="1" kern="0" dirty="0">
                  <a:latin typeface="微软雅黑" panose="020B0503020204020204" pitchFamily="34" charset="-122"/>
                  <a:ea typeface="微软雅黑" panose="020B0503020204020204" pitchFamily="34" charset="-122"/>
                  <a:cs typeface="Arial Unicode MS" pitchFamily="34" charset="-128"/>
                </a:rPr>
                <a:t>动态分层</a:t>
              </a:r>
              <a:endParaRPr lang="en-US" sz="900" b="1" kern="0" dirty="0" err="1">
                <a:latin typeface="微软雅黑" panose="020B0503020204020204" pitchFamily="34" charset="-122"/>
                <a:ea typeface="微软雅黑" panose="020B0503020204020204" pitchFamily="34" charset="-122"/>
                <a:cs typeface="Arial Unicode MS" pitchFamily="34" charset="-128"/>
              </a:endParaRPr>
            </a:p>
          </p:txBody>
        </p:sp>
        <p:sp>
          <p:nvSpPr>
            <p:cNvPr id="20" name="TextBox 19"/>
            <p:cNvSpPr txBox="1"/>
            <p:nvPr/>
          </p:nvSpPr>
          <p:spPr>
            <a:xfrm>
              <a:off x="4351183" y="3717585"/>
              <a:ext cx="716194" cy="184713"/>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altLang="zh-CN" sz="900" b="1" kern="0" dirty="0">
                  <a:latin typeface="微软雅黑" panose="020B0503020204020204" pitchFamily="34" charset="-122"/>
                  <a:ea typeface="微软雅黑" panose="020B0503020204020204" pitchFamily="34" charset="-122"/>
                  <a:cs typeface="Arial Unicode MS" pitchFamily="34" charset="-128"/>
                </a:rPr>
                <a:t>HADOOP</a:t>
              </a:r>
              <a:endParaRPr lang="en-US" sz="900" b="1" kern="0" dirty="0">
                <a:latin typeface="微软雅黑" panose="020B0503020204020204" pitchFamily="34" charset="-122"/>
                <a:ea typeface="微软雅黑" panose="020B0503020204020204" pitchFamily="34" charset="-122"/>
                <a:cs typeface="Arial Unicode MS" pitchFamily="34" charset="-128"/>
              </a:endParaRPr>
            </a:p>
          </p:txBody>
        </p:sp>
        <p:sp>
          <p:nvSpPr>
            <p:cNvPr id="21" name="TextBox 20"/>
            <p:cNvSpPr txBox="1"/>
            <p:nvPr/>
          </p:nvSpPr>
          <p:spPr>
            <a:xfrm>
              <a:off x="5122667" y="2931814"/>
              <a:ext cx="696953" cy="403892"/>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altLang="zh-CN" sz="787" kern="0" dirty="0">
                  <a:latin typeface="微软雅黑" panose="020B0503020204020204" pitchFamily="34" charset="-122"/>
                  <a:ea typeface="微软雅黑" panose="020B0503020204020204" pitchFamily="34" charset="-122"/>
                  <a:cs typeface="Arial Unicode MS" pitchFamily="34" charset="-128"/>
                </a:rPr>
                <a:t>SAP HANA</a:t>
              </a:r>
            </a:p>
            <a:p>
              <a:pPr algn="ctr" fontAlgn="base">
                <a:spcBef>
                  <a:spcPct val="50000"/>
                </a:spcBef>
                <a:spcAft>
                  <a:spcPct val="0"/>
                </a:spcAft>
                <a:buClr>
                  <a:srgbClr val="F0AB00"/>
                </a:buClr>
                <a:buSzPct val="80000"/>
              </a:pPr>
              <a:r>
                <a:rPr lang="en-US" altLang="zh-CN" sz="787" kern="0" dirty="0" err="1">
                  <a:latin typeface="微软雅黑" panose="020B0503020204020204" pitchFamily="34" charset="-122"/>
                  <a:ea typeface="微软雅黑" panose="020B0503020204020204" pitchFamily="34" charset="-122"/>
                  <a:cs typeface="Arial Unicode MS" pitchFamily="34" charset="-128"/>
                </a:rPr>
                <a:t>Vora</a:t>
              </a:r>
              <a:endParaRPr lang="en-US" sz="787" kern="0" dirty="0">
                <a:latin typeface="微软雅黑" panose="020B0503020204020204" pitchFamily="34" charset="-122"/>
                <a:ea typeface="微软雅黑" panose="020B0503020204020204" pitchFamily="34" charset="-122"/>
                <a:cs typeface="Arial Unicode MS" pitchFamily="34" charset="-128"/>
              </a:endParaRPr>
            </a:p>
          </p:txBody>
        </p:sp>
        <p:sp>
          <p:nvSpPr>
            <p:cNvPr id="22" name="TextBox 21"/>
            <p:cNvSpPr txBox="1"/>
            <p:nvPr/>
          </p:nvSpPr>
          <p:spPr>
            <a:xfrm>
              <a:off x="1399780" y="3449629"/>
              <a:ext cx="538751" cy="403892"/>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zh-CN" altLang="en-US" sz="787" kern="0" dirty="0">
                  <a:latin typeface="微软雅黑" panose="020B0503020204020204" pitchFamily="34" charset="-122"/>
                  <a:ea typeface="微软雅黑" panose="020B0503020204020204" pitchFamily="34" charset="-122"/>
                  <a:cs typeface="Arial Unicode MS" pitchFamily="34" charset="-128"/>
                </a:rPr>
                <a:t>逻辑</a:t>
              </a:r>
              <a:endParaRPr lang="en-US" altLang="zh-CN" sz="787" kern="0" dirty="0">
                <a:latin typeface="微软雅黑" panose="020B0503020204020204" pitchFamily="34" charset="-122"/>
                <a:ea typeface="微软雅黑" panose="020B0503020204020204" pitchFamily="34" charset="-122"/>
                <a:cs typeface="Arial Unicode MS" pitchFamily="34" charset="-128"/>
              </a:endParaRPr>
            </a:p>
            <a:p>
              <a:pPr algn="ctr" fontAlgn="base">
                <a:spcBef>
                  <a:spcPct val="50000"/>
                </a:spcBef>
                <a:spcAft>
                  <a:spcPct val="0"/>
                </a:spcAft>
                <a:buClr>
                  <a:srgbClr val="F0AB00"/>
                </a:buClr>
                <a:buSzPct val="80000"/>
              </a:pPr>
              <a:r>
                <a:rPr lang="zh-CN" altLang="en-US" sz="787" kern="0" dirty="0">
                  <a:latin typeface="微软雅黑" panose="020B0503020204020204" pitchFamily="34" charset="-122"/>
                  <a:ea typeface="微软雅黑" panose="020B0503020204020204" pitchFamily="34" charset="-122"/>
                  <a:cs typeface="Arial Unicode MS" pitchFamily="34" charset="-128"/>
                </a:rPr>
                <a:t>数据仓库</a:t>
              </a:r>
              <a:endParaRPr lang="en-US" sz="787" kern="0" dirty="0" err="1">
                <a:latin typeface="微软雅黑" panose="020B0503020204020204" pitchFamily="34" charset="-122"/>
                <a:ea typeface="微软雅黑" panose="020B0503020204020204" pitchFamily="34" charset="-122"/>
                <a:cs typeface="Arial Unicode MS" pitchFamily="34" charset="-128"/>
              </a:endParaRPr>
            </a:p>
          </p:txBody>
        </p:sp>
        <p:sp>
          <p:nvSpPr>
            <p:cNvPr id="23" name="TextBox 22"/>
            <p:cNvSpPr txBox="1"/>
            <p:nvPr/>
          </p:nvSpPr>
          <p:spPr>
            <a:xfrm>
              <a:off x="2361020" y="3437850"/>
              <a:ext cx="269375" cy="403892"/>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zh-CN" altLang="en-US" sz="787" kern="0" dirty="0">
                  <a:latin typeface="微软雅黑" panose="020B0503020204020204" pitchFamily="34" charset="-122"/>
                  <a:ea typeface="微软雅黑" panose="020B0503020204020204" pitchFamily="34" charset="-122"/>
                  <a:cs typeface="Arial Unicode MS" pitchFamily="34" charset="-128"/>
                </a:rPr>
                <a:t>业务</a:t>
              </a:r>
              <a:endParaRPr lang="en-US" altLang="zh-CN" sz="787" kern="0" dirty="0">
                <a:latin typeface="微软雅黑" panose="020B0503020204020204" pitchFamily="34" charset="-122"/>
                <a:ea typeface="微软雅黑" panose="020B0503020204020204" pitchFamily="34" charset="-122"/>
                <a:cs typeface="Arial Unicode MS" pitchFamily="34" charset="-128"/>
              </a:endParaRPr>
            </a:p>
            <a:p>
              <a:pPr algn="ctr" fontAlgn="base">
                <a:spcBef>
                  <a:spcPct val="50000"/>
                </a:spcBef>
                <a:spcAft>
                  <a:spcPct val="0"/>
                </a:spcAft>
                <a:buClr>
                  <a:srgbClr val="F0AB00"/>
                </a:buClr>
                <a:buSzPct val="80000"/>
              </a:pPr>
              <a:r>
                <a:rPr lang="zh-CN" altLang="en-US" sz="787" kern="0" dirty="0">
                  <a:latin typeface="微软雅黑" panose="020B0503020204020204" pitchFamily="34" charset="-122"/>
                  <a:ea typeface="微软雅黑" panose="020B0503020204020204" pitchFamily="34" charset="-122"/>
                  <a:cs typeface="Arial Unicode MS" pitchFamily="34" charset="-128"/>
                </a:rPr>
                <a:t>服务</a:t>
              </a:r>
              <a:endParaRPr lang="en-US" sz="787" kern="0" dirty="0" err="1">
                <a:latin typeface="微软雅黑" panose="020B0503020204020204" pitchFamily="34" charset="-122"/>
                <a:ea typeface="微软雅黑" panose="020B0503020204020204" pitchFamily="34" charset="-122"/>
                <a:cs typeface="Arial Unicode MS" pitchFamily="34" charset="-128"/>
              </a:endParaRPr>
            </a:p>
          </p:txBody>
        </p:sp>
      </p:grpSp>
    </p:spTree>
    <p:extLst>
      <p:ext uri="{BB962C8B-B14F-4D97-AF65-F5344CB8AC3E}">
        <p14:creationId xmlns:p14="http://schemas.microsoft.com/office/powerpoint/2010/main" val="168815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85586" y="1360863"/>
            <a:ext cx="7030034" cy="4837512"/>
          </a:xfrm>
          <a:prstGeom prst="rect">
            <a:avLst/>
          </a:prstGeom>
        </p:spPr>
      </p:pic>
      <p:sp>
        <p:nvSpPr>
          <p:cNvPr id="128" name="Title 52"/>
          <p:cNvSpPr>
            <a:spLocks noGrp="1"/>
          </p:cNvSpPr>
          <p:nvPr>
            <p:ph type="title"/>
          </p:nvPr>
        </p:nvSpPr>
        <p:spPr bwMode="gray">
          <a:xfrm>
            <a:off x="359999" y="473223"/>
            <a:ext cx="8424000" cy="430887"/>
          </a:xfrm>
        </p:spPr>
        <p:txBody>
          <a:bodyPr anchor="ctr" anchorCtr="0"/>
          <a:lstStyle/>
          <a:p>
            <a:r>
              <a:rPr lang="en-US" altLang="zh-CN" sz="2800" dirty="0">
                <a:latin typeface="微软雅黑" panose="020B0503020204020204" pitchFamily="34" charset="-122"/>
                <a:ea typeface="微软雅黑" panose="020B0503020204020204" pitchFamily="34" charset="-122"/>
              </a:rPr>
              <a:t>SAP </a:t>
            </a:r>
            <a:r>
              <a:rPr lang="zh-CN" altLang="en-US" sz="2800" dirty="0">
                <a:latin typeface="微软雅黑" panose="020B0503020204020204" pitchFamily="34" charset="-122"/>
                <a:ea typeface="微软雅黑" panose="020B0503020204020204" pitchFamily="34" charset="-122"/>
              </a:rPr>
              <a:t>大数据平台架构</a:t>
            </a:r>
            <a:endParaRPr lang="en-US" sz="2800" dirty="0">
              <a:latin typeface="微软雅黑" panose="020B0503020204020204" pitchFamily="34" charset="-122"/>
              <a:ea typeface="微软雅黑" panose="020B0503020204020204" pitchFamily="34" charset="-122"/>
            </a:endParaRPr>
          </a:p>
        </p:txBody>
      </p:sp>
      <p:sp>
        <p:nvSpPr>
          <p:cNvPr id="168" name="TextBox 24"/>
          <p:cNvSpPr txBox="1"/>
          <p:nvPr/>
        </p:nvSpPr>
        <p:spPr>
          <a:xfrm>
            <a:off x="7168617" y="2302796"/>
            <a:ext cx="1938808" cy="2269852"/>
          </a:xfrm>
          <a:prstGeom prst="rect">
            <a:avLst/>
          </a:prstGeom>
          <a:noFill/>
        </p:spPr>
        <p:txBody>
          <a:bodyPr wrap="squar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6893" indent="-86893" fontAlgn="base">
              <a:spcBef>
                <a:spcPts val="450"/>
              </a:spcBef>
              <a:spcAft>
                <a:spcPct val="0"/>
              </a:spcAft>
              <a:buClr>
                <a:srgbClr val="F0AB00"/>
              </a:buClr>
              <a:buSzPct val="80000"/>
              <a:buFont typeface="Wingdings" panose="05000000000000000000" pitchFamily="2" charset="2"/>
              <a:buChar char="§"/>
            </a:pP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实时内存</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计算</a:t>
            </a: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平台</a:t>
            </a:r>
            <a:endPar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endParaRPr>
          </a:p>
          <a:p>
            <a:pPr marL="86893" indent="-86893" fontAlgn="base">
              <a:spcBef>
                <a:spcPts val="450"/>
              </a:spcBef>
              <a:spcAft>
                <a:spcPct val="0"/>
              </a:spcAft>
              <a:buClr>
                <a:srgbClr val="F0AB00"/>
              </a:buClr>
              <a:buSzPct val="80000"/>
              <a:buFont typeface="Wingdings" panose="05000000000000000000" pitchFamily="2" charset="2"/>
              <a:buChar char="§"/>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按数据温度存储</a:t>
            </a:r>
            <a:endPar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endParaRPr>
          </a:p>
          <a:p>
            <a:pPr marL="86893" indent="-86893" fontAlgn="base">
              <a:spcBef>
                <a:spcPts val="450"/>
              </a:spcBef>
              <a:spcAft>
                <a:spcPct val="0"/>
              </a:spcAft>
              <a:buClr>
                <a:srgbClr val="F0AB00"/>
              </a:buClr>
              <a:buSzPct val="80000"/>
              <a:buFont typeface="Wingdings" panose="05000000000000000000" pitchFamily="2" charset="2"/>
              <a:buChar char="§"/>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大量减少</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ERP</a:t>
            </a: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数据足迹</a:t>
            </a:r>
            <a:endPar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endParaRPr>
          </a:p>
          <a:p>
            <a:pPr marL="86893" indent="-86893" fontAlgn="base">
              <a:spcBef>
                <a:spcPts val="450"/>
              </a:spcBef>
              <a:spcAft>
                <a:spcPct val="0"/>
              </a:spcAft>
              <a:buClr>
                <a:srgbClr val="F0AB00"/>
              </a:buClr>
              <a:buSzPct val="80000"/>
              <a:buFont typeface="Wingdings" panose="05000000000000000000" pitchFamily="2" charset="2"/>
              <a:buChar char="§"/>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延伸数据</a:t>
            </a: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存储，包括</a:t>
            </a:r>
            <a:r>
              <a:rPr lang="en-US" altLang="zh-CN" sz="1100" dirty="0" err="1">
                <a:solidFill>
                  <a:schemeClr val="tx1">
                    <a:lumMod val="65000"/>
                    <a:lumOff val="35000"/>
                  </a:schemeClr>
                </a:solidFill>
                <a:latin typeface="微软雅黑" panose="020B0503020204020204" pitchFamily="34" charset="-122"/>
                <a:ea typeface="微软雅黑" panose="020B0503020204020204" pitchFamily="34" charset="-122"/>
              </a:rPr>
              <a:t>Hadoop</a:t>
            </a:r>
            <a:endPar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endParaRPr>
          </a:p>
          <a:p>
            <a:pPr marL="86893" indent="-86893" fontAlgn="base">
              <a:spcBef>
                <a:spcPts val="450"/>
              </a:spcBef>
              <a:spcAft>
                <a:spcPct val="0"/>
              </a:spcAft>
              <a:buClr>
                <a:srgbClr val="F0AB00"/>
              </a:buClr>
              <a:buSzPct val="80000"/>
              <a:buFont typeface="Wingdings" panose="05000000000000000000" pitchFamily="2" charset="2"/>
              <a:buChar char="§"/>
            </a:pP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开放式</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体系</a:t>
            </a: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架构</a:t>
            </a:r>
            <a:endPar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endParaRPr>
          </a:p>
          <a:p>
            <a:pPr marL="86893" indent="-86893" fontAlgn="base">
              <a:spcBef>
                <a:spcPts val="450"/>
              </a:spcBef>
              <a:spcAft>
                <a:spcPct val="0"/>
              </a:spcAft>
              <a:buClr>
                <a:srgbClr val="F0AB00"/>
              </a:buClr>
              <a:buSzPct val="80000"/>
              <a:buFont typeface="Wingdings" panose="05000000000000000000" pitchFamily="2" charset="2"/>
              <a:buChar char="§"/>
            </a:pP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便于开发人员使用</a:t>
            </a:r>
            <a:endPar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endParaRPr>
          </a:p>
          <a:p>
            <a:pPr marL="86893" indent="-86893" fontAlgn="base">
              <a:spcBef>
                <a:spcPts val="450"/>
              </a:spcBef>
              <a:spcAft>
                <a:spcPct val="0"/>
              </a:spcAft>
              <a:buClr>
                <a:srgbClr val="F0AB00"/>
              </a:buClr>
              <a:buSzPct val="80000"/>
              <a:buFont typeface="Wingdings" panose="05000000000000000000" pitchFamily="2" charset="2"/>
              <a:buChar char="§"/>
            </a:pP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嵌入</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和直接调用</a:t>
            </a: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商务分析</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模型</a:t>
            </a:r>
            <a:endPar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endParaRPr>
          </a:p>
          <a:p>
            <a:pPr marL="86893" indent="-86893" fontAlgn="base">
              <a:spcBef>
                <a:spcPts val="450"/>
              </a:spcBef>
              <a:spcAft>
                <a:spcPct val="0"/>
              </a:spcAft>
              <a:buClr>
                <a:srgbClr val="F0AB00"/>
              </a:buClr>
              <a:buSzPct val="80000"/>
              <a:buFont typeface="Wingdings" panose="05000000000000000000" pitchFamily="2" charset="2"/>
              <a:buChar char="§"/>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支持移动商务</a:t>
            </a:r>
            <a:endPar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endParaRPr>
          </a:p>
          <a:p>
            <a:pPr marL="86893" indent="-86893" fontAlgn="base">
              <a:spcBef>
                <a:spcPts val="450"/>
              </a:spcBef>
              <a:spcAft>
                <a:spcPct val="0"/>
              </a:spcAft>
              <a:buClr>
                <a:srgbClr val="F0AB00"/>
              </a:buClr>
              <a:buSzPct val="80000"/>
              <a:buFont typeface="Wingdings" panose="05000000000000000000" pitchFamily="2" charset="2"/>
              <a:buChar char="§"/>
            </a:pP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安全</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，数据管控</a:t>
            </a:r>
            <a:endPar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endParaRPr>
          </a:p>
          <a:p>
            <a:pPr marL="86893" indent="-86893" fontAlgn="base">
              <a:spcBef>
                <a:spcPts val="450"/>
              </a:spcBef>
              <a:spcAft>
                <a:spcPct val="0"/>
              </a:spcAft>
              <a:buClr>
                <a:srgbClr val="F0AB00"/>
              </a:buClr>
              <a:buSzPct val="80000"/>
              <a:buFont typeface="Wingdings" panose="05000000000000000000" pitchFamily="2" charset="2"/>
              <a:buChar char="§"/>
            </a:pP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云就绪</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，可架构在云端</a:t>
            </a:r>
            <a:endParaRPr lang="zh-CN" altLang="en-US" sz="1100" kern="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itchFamily="34" charset="-128"/>
            </a:endParaRPr>
          </a:p>
        </p:txBody>
      </p:sp>
    </p:spTree>
    <p:extLst>
      <p:ext uri="{BB962C8B-B14F-4D97-AF65-F5344CB8AC3E}">
        <p14:creationId xmlns:p14="http://schemas.microsoft.com/office/powerpoint/2010/main" val="60390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4"/>
          <p:cNvSpPr>
            <a:spLocks noGrp="1"/>
          </p:cNvSpPr>
          <p:nvPr>
            <p:ph type="title"/>
          </p:nvPr>
        </p:nvSpPr>
        <p:spPr/>
        <p:txBody>
          <a:bodyPr/>
          <a:lstStyle/>
          <a:p>
            <a:r>
              <a:rPr lang="en-US" sz="2399" dirty="0">
                <a:latin typeface="微软雅黑" panose="020B0503020204020204" pitchFamily="34" charset="-122"/>
                <a:ea typeface="微软雅黑" panose="020B0503020204020204" pitchFamily="34" charset="-122"/>
              </a:rPr>
              <a:t>SAP HANA </a:t>
            </a:r>
            <a:r>
              <a:rPr lang="zh-CN" altLang="en-US" sz="2399" dirty="0">
                <a:latin typeface="微软雅黑" panose="020B0503020204020204" pitchFamily="34" charset="-122"/>
                <a:ea typeface="微软雅黑" panose="020B0503020204020204" pitchFamily="34" charset="-122"/>
              </a:rPr>
              <a:t>大数据中心具备的能力</a:t>
            </a:r>
            <a:endParaRPr lang="en-US" sz="2399" dirty="0">
              <a:latin typeface="微软雅黑" panose="020B0503020204020204" pitchFamily="34" charset="-122"/>
              <a:ea typeface="微软雅黑" panose="020B0503020204020204" pitchFamily="34" charset="-122"/>
            </a:endParaRPr>
          </a:p>
        </p:txBody>
      </p:sp>
      <p:sp>
        <p:nvSpPr>
          <p:cNvPr id="14" name="Text Placeholder 5"/>
          <p:cNvSpPr txBox="1">
            <a:spLocks/>
          </p:cNvSpPr>
          <p:nvPr/>
        </p:nvSpPr>
        <p:spPr bwMode="gray">
          <a:xfrm>
            <a:off x="6694504" y="2688086"/>
            <a:ext cx="1573197" cy="2434114"/>
          </a:xfrm>
          <a:prstGeom prst="rect">
            <a:avLst/>
          </a:prstGeom>
          <a:solidFill>
            <a:schemeClr val="accent4">
              <a:lumMod val="40000"/>
              <a:lumOff val="60000"/>
            </a:schemeClr>
          </a:solidFill>
          <a:ln w="38100">
            <a:solidFill>
              <a:schemeClr val="bg1"/>
            </a:solidFill>
            <a:miter lim="800000"/>
            <a:headEnd/>
            <a:tailEnd/>
          </a:ln>
        </p:spPr>
        <p:txBody>
          <a:bodyPr vert="horz" wrap="square" lIns="80351" tIns="80351" rIns="0" bIns="80351" numCol="1" rtlCol="0" anchor="t" anchorCtr="0" compatLnSpc="1">
            <a:prstTxWarp prst="textNoShape">
              <a:avLst/>
            </a:prstTxWarp>
            <a:noAutofit/>
          </a:bodyPr>
          <a:lstStyle/>
          <a:p>
            <a:pPr marL="0" lvl="2">
              <a:spcBef>
                <a:spcPts val="375"/>
              </a:spcBef>
              <a:buClr>
                <a:srgbClr val="000000"/>
              </a:buClr>
              <a:buSzPct val="100000"/>
              <a:buNone/>
              <a:defRPr/>
            </a:pPr>
            <a:r>
              <a:rPr lang="zh-CN" altLang="en-US" sz="1050" b="1" dirty="0">
                <a:solidFill>
                  <a:srgbClr val="000000"/>
                </a:solidFill>
                <a:latin typeface="微软雅黑" panose="020B0503020204020204" pitchFamily="34" charset="-122"/>
                <a:ea typeface="微软雅黑" panose="020B0503020204020204" pitchFamily="34" charset="-122"/>
              </a:rPr>
              <a:t>安全和审计</a:t>
            </a:r>
            <a:endParaRPr lang="en-US" sz="1050" b="1" dirty="0">
              <a:solidFill>
                <a:srgbClr val="000000"/>
              </a:solidFill>
              <a:latin typeface="微软雅黑" panose="020B0503020204020204" pitchFamily="34" charset="-122"/>
              <a:ea typeface="微软雅黑" panose="020B0503020204020204" pitchFamily="34" charset="-122"/>
            </a:endParaRPr>
          </a:p>
          <a:p>
            <a:pPr marL="153069" lvl="3" indent="-153069">
              <a:lnSpc>
                <a:spcPct val="90000"/>
              </a:lnSpc>
              <a:spcBef>
                <a:spcPts val="375"/>
              </a:spcBef>
              <a:buClr>
                <a:srgbClr val="8AB54E">
                  <a:lumMod val="75000"/>
                </a:srgbClr>
              </a:buClr>
              <a:buSzPct val="100000"/>
              <a:buFont typeface="Wingdings" pitchFamily="2" charset="2"/>
              <a:buChar char="ü"/>
              <a:defRPr/>
            </a:pPr>
            <a:r>
              <a:rPr lang="zh-CN" altLang="en-US" sz="1050" dirty="0">
                <a:solidFill>
                  <a:srgbClr val="000000"/>
                </a:solidFill>
                <a:latin typeface="微软雅黑" panose="020B0503020204020204" pitchFamily="34" charset="-122"/>
                <a:ea typeface="微软雅黑" panose="020B0503020204020204" pitchFamily="34" charset="-122"/>
              </a:rPr>
              <a:t>完整的安全框架</a:t>
            </a:r>
            <a:endParaRPr lang="en-US" sz="1050" dirty="0">
              <a:solidFill>
                <a:srgbClr val="000000"/>
              </a:solidFill>
              <a:latin typeface="微软雅黑" panose="020B0503020204020204" pitchFamily="34" charset="-122"/>
              <a:ea typeface="微软雅黑" panose="020B0503020204020204" pitchFamily="34" charset="-122"/>
            </a:endParaRPr>
          </a:p>
          <a:p>
            <a:pPr marL="320309" lvl="4" indent="-160155">
              <a:lnSpc>
                <a:spcPct val="90000"/>
              </a:lnSpc>
              <a:spcBef>
                <a:spcPts val="375"/>
              </a:spcBef>
              <a:buClr>
                <a:srgbClr val="8AB54E">
                  <a:lumMod val="75000"/>
                </a:srgbClr>
              </a:buClr>
              <a:buSzPct val="100000"/>
              <a:buFont typeface="Wingdings" pitchFamily="2" charset="2"/>
              <a:buChar char="ü"/>
              <a:defRPr/>
            </a:pPr>
            <a:r>
              <a:rPr lang="zh-CN" altLang="en-US" sz="900" dirty="0">
                <a:solidFill>
                  <a:srgbClr val="000000"/>
                </a:solidFill>
                <a:latin typeface="微软雅黑" panose="020B0503020204020204" pitchFamily="34" charset="-122"/>
                <a:ea typeface="微软雅黑" panose="020B0503020204020204" pitchFamily="34" charset="-122"/>
              </a:rPr>
              <a:t>用户授权</a:t>
            </a:r>
            <a:endParaRPr lang="en-US" sz="900" dirty="0">
              <a:solidFill>
                <a:srgbClr val="000000"/>
              </a:solidFill>
              <a:latin typeface="微软雅黑" panose="020B0503020204020204" pitchFamily="34" charset="-122"/>
              <a:ea typeface="微软雅黑" panose="020B0503020204020204" pitchFamily="34" charset="-122"/>
            </a:endParaRPr>
          </a:p>
          <a:p>
            <a:pPr marL="320309" lvl="4" indent="-160155">
              <a:lnSpc>
                <a:spcPct val="90000"/>
              </a:lnSpc>
              <a:spcBef>
                <a:spcPts val="375"/>
              </a:spcBef>
              <a:buClr>
                <a:srgbClr val="8AB54E">
                  <a:lumMod val="75000"/>
                </a:srgbClr>
              </a:buClr>
              <a:buSzPct val="100000"/>
              <a:buFont typeface="Wingdings" pitchFamily="2" charset="2"/>
              <a:buChar char="ü"/>
              <a:defRPr/>
            </a:pPr>
            <a:r>
              <a:rPr lang="zh-CN" altLang="en-US" sz="900" dirty="0">
                <a:solidFill>
                  <a:srgbClr val="000000"/>
                </a:solidFill>
                <a:latin typeface="微软雅黑" panose="020B0503020204020204" pitchFamily="34" charset="-122"/>
                <a:ea typeface="微软雅黑" panose="020B0503020204020204" pitchFamily="34" charset="-122"/>
              </a:rPr>
              <a:t>数据传输加密</a:t>
            </a:r>
            <a:endParaRPr lang="en-US" sz="900" dirty="0">
              <a:solidFill>
                <a:srgbClr val="000000"/>
              </a:solidFill>
              <a:latin typeface="微软雅黑" panose="020B0503020204020204" pitchFamily="34" charset="-122"/>
              <a:ea typeface="微软雅黑" panose="020B0503020204020204" pitchFamily="34" charset="-122"/>
            </a:endParaRPr>
          </a:p>
          <a:p>
            <a:pPr marL="320309" lvl="4" indent="-160155">
              <a:lnSpc>
                <a:spcPct val="90000"/>
              </a:lnSpc>
              <a:spcBef>
                <a:spcPts val="375"/>
              </a:spcBef>
              <a:buClr>
                <a:srgbClr val="8AB54E">
                  <a:lumMod val="75000"/>
                </a:srgbClr>
              </a:buClr>
              <a:buSzPct val="100000"/>
              <a:buFont typeface="Wingdings" pitchFamily="2" charset="2"/>
              <a:buChar char="ü"/>
              <a:defRPr/>
            </a:pPr>
            <a:r>
              <a:rPr lang="zh-CN" altLang="en-US" sz="900" dirty="0">
                <a:solidFill>
                  <a:srgbClr val="000000"/>
                </a:solidFill>
                <a:latin typeface="微软雅黑" panose="020B0503020204020204" pitchFamily="34" charset="-122"/>
                <a:ea typeface="微软雅黑" panose="020B0503020204020204" pitchFamily="34" charset="-122"/>
              </a:rPr>
              <a:t>兼容安全协议</a:t>
            </a:r>
            <a:r>
              <a:rPr lang="en-US" sz="900" dirty="0">
                <a:solidFill>
                  <a:srgbClr val="000000"/>
                </a:solidFill>
                <a:latin typeface="微软雅黑" panose="020B0503020204020204" pitchFamily="34" charset="-122"/>
                <a:ea typeface="微软雅黑" panose="020B0503020204020204" pitchFamily="34" charset="-122"/>
              </a:rPr>
              <a:t> (</a:t>
            </a:r>
            <a:r>
              <a:rPr lang="en-US" sz="900" dirty="0" err="1">
                <a:solidFill>
                  <a:srgbClr val="000000"/>
                </a:solidFill>
                <a:latin typeface="微软雅黑" panose="020B0503020204020204" pitchFamily="34" charset="-122"/>
                <a:ea typeface="微软雅黑" panose="020B0503020204020204" pitchFamily="34" charset="-122"/>
              </a:rPr>
              <a:t>SoD</a:t>
            </a:r>
            <a:r>
              <a:rPr lang="en-US" sz="900" dirty="0">
                <a:solidFill>
                  <a:srgbClr val="000000"/>
                </a:solidFill>
                <a:latin typeface="微软雅黑" panose="020B0503020204020204" pitchFamily="34" charset="-122"/>
                <a:ea typeface="微软雅黑" panose="020B0503020204020204" pitchFamily="34" charset="-122"/>
              </a:rPr>
              <a:t>, audit logging, ...)</a:t>
            </a:r>
          </a:p>
          <a:p>
            <a:pPr marL="320309" lvl="4" indent="-160155">
              <a:lnSpc>
                <a:spcPct val="90000"/>
              </a:lnSpc>
              <a:spcBef>
                <a:spcPts val="375"/>
              </a:spcBef>
              <a:buClr>
                <a:srgbClr val="8AB54E">
                  <a:lumMod val="75000"/>
                </a:srgbClr>
              </a:buClr>
              <a:buSzPct val="100000"/>
              <a:buFont typeface="Wingdings" pitchFamily="2" charset="2"/>
              <a:buChar char="ü"/>
              <a:defRPr/>
            </a:pPr>
            <a:r>
              <a:rPr lang="zh-CN" altLang="en-US" sz="900" dirty="0">
                <a:solidFill>
                  <a:srgbClr val="000000"/>
                </a:solidFill>
                <a:latin typeface="微软雅黑" panose="020B0503020204020204" pitchFamily="34" charset="-122"/>
                <a:ea typeface="微软雅黑" panose="020B0503020204020204" pitchFamily="34" charset="-122"/>
              </a:rPr>
              <a:t>安全的硬件及软件设置</a:t>
            </a:r>
            <a:endParaRPr lang="en-US" sz="900" dirty="0">
              <a:solidFill>
                <a:srgbClr val="000000"/>
              </a:solidFill>
              <a:latin typeface="微软雅黑" panose="020B0503020204020204" pitchFamily="34" charset="-122"/>
              <a:ea typeface="微软雅黑" panose="020B0503020204020204" pitchFamily="34" charset="-122"/>
            </a:endParaRPr>
          </a:p>
          <a:p>
            <a:pPr marL="153069" lvl="3" indent="-153069">
              <a:lnSpc>
                <a:spcPct val="90000"/>
              </a:lnSpc>
              <a:spcBef>
                <a:spcPts val="375"/>
              </a:spcBef>
              <a:buClr>
                <a:srgbClr val="8AB54E">
                  <a:lumMod val="75000"/>
                </a:srgbClr>
              </a:buClr>
              <a:buSzPct val="100000"/>
              <a:buFont typeface="Wingdings" pitchFamily="2" charset="2"/>
              <a:buChar char="ü"/>
              <a:defRPr/>
            </a:pPr>
            <a:r>
              <a:rPr lang="zh-CN" altLang="en-US" sz="1050" dirty="0">
                <a:solidFill>
                  <a:srgbClr val="000000"/>
                </a:solidFill>
                <a:latin typeface="微软雅黑" panose="020B0503020204020204" pitchFamily="34" charset="-122"/>
                <a:ea typeface="微软雅黑" panose="020B0503020204020204" pitchFamily="34" charset="-122"/>
              </a:rPr>
              <a:t>用户管理</a:t>
            </a:r>
            <a:r>
              <a:rPr lang="en-US" sz="1050" dirty="0">
                <a:solidFill>
                  <a:srgbClr val="000000"/>
                </a:solidFill>
                <a:latin typeface="微软雅黑" panose="020B0503020204020204" pitchFamily="34" charset="-122"/>
                <a:ea typeface="微软雅黑" panose="020B0503020204020204" pitchFamily="34" charset="-122"/>
              </a:rPr>
              <a:t>IDM</a:t>
            </a:r>
            <a:r>
              <a:rPr lang="zh-CN" altLang="en-US" sz="1050" dirty="0">
                <a:solidFill>
                  <a:srgbClr val="000000"/>
                </a:solidFill>
                <a:latin typeface="微软雅黑" panose="020B0503020204020204" pitchFamily="34" charset="-122"/>
                <a:ea typeface="微软雅黑" panose="020B0503020204020204" pitchFamily="34" charset="-122"/>
              </a:rPr>
              <a:t>及合规管理</a:t>
            </a:r>
            <a:r>
              <a:rPr lang="en-US" sz="1050" dirty="0">
                <a:solidFill>
                  <a:srgbClr val="000000"/>
                </a:solidFill>
                <a:latin typeface="微软雅黑" panose="020B0503020204020204" pitchFamily="34" charset="-122"/>
                <a:ea typeface="微软雅黑" panose="020B0503020204020204" pitchFamily="34" charset="-122"/>
              </a:rPr>
              <a:t>GRC</a:t>
            </a:r>
            <a:r>
              <a:rPr lang="zh-CN" altLang="en-US" sz="1050" dirty="0">
                <a:solidFill>
                  <a:srgbClr val="000000"/>
                </a:solidFill>
                <a:latin typeface="微软雅黑" panose="020B0503020204020204" pitchFamily="34" charset="-122"/>
                <a:ea typeface="微软雅黑" panose="020B0503020204020204" pitchFamily="34" charset="-122"/>
              </a:rPr>
              <a:t>集成</a:t>
            </a:r>
            <a:endParaRPr lang="en-US" sz="1050" dirty="0">
              <a:solidFill>
                <a:srgbClr val="000000"/>
              </a:solidFill>
              <a:latin typeface="微软雅黑" panose="020B0503020204020204" pitchFamily="34" charset="-122"/>
              <a:ea typeface="微软雅黑" panose="020B0503020204020204" pitchFamily="34" charset="-122"/>
            </a:endParaRPr>
          </a:p>
          <a:p>
            <a:pPr marL="153069" lvl="3" indent="-153069">
              <a:lnSpc>
                <a:spcPct val="90000"/>
              </a:lnSpc>
              <a:spcBef>
                <a:spcPts val="375"/>
              </a:spcBef>
              <a:buClr>
                <a:srgbClr val="8AB54E">
                  <a:lumMod val="75000"/>
                </a:srgbClr>
              </a:buClr>
              <a:buSzPct val="100000"/>
              <a:buFont typeface="Wingdings" pitchFamily="2" charset="2"/>
              <a:buChar char="ü"/>
              <a:defRPr/>
            </a:pPr>
            <a:r>
              <a:rPr lang="zh-CN" altLang="en-US" sz="1050" dirty="0">
                <a:solidFill>
                  <a:srgbClr val="000000"/>
                </a:solidFill>
                <a:latin typeface="微软雅黑" panose="020B0503020204020204" pitchFamily="34" charset="-122"/>
                <a:ea typeface="微软雅黑" panose="020B0503020204020204" pitchFamily="34" charset="-122"/>
              </a:rPr>
              <a:t>支持第三方安全软件标准接口</a:t>
            </a:r>
            <a:endParaRPr lang="en-US" sz="1050" dirty="0">
              <a:solidFill>
                <a:srgbClr val="000000"/>
              </a:solidFill>
              <a:latin typeface="微软雅黑" panose="020B0503020204020204" pitchFamily="34" charset="-122"/>
              <a:ea typeface="微软雅黑" panose="020B0503020204020204" pitchFamily="34" charset="-122"/>
            </a:endParaRPr>
          </a:p>
        </p:txBody>
      </p:sp>
      <p:sp>
        <p:nvSpPr>
          <p:cNvPr id="15" name="Text Placeholder 11"/>
          <p:cNvSpPr txBox="1">
            <a:spLocks/>
          </p:cNvSpPr>
          <p:nvPr/>
        </p:nvSpPr>
        <p:spPr bwMode="gray">
          <a:xfrm>
            <a:off x="2369650" y="2679586"/>
            <a:ext cx="1399295" cy="2434114"/>
          </a:xfrm>
          <a:prstGeom prst="rect">
            <a:avLst/>
          </a:prstGeom>
          <a:solidFill>
            <a:schemeClr val="accent4">
              <a:lumMod val="40000"/>
              <a:lumOff val="60000"/>
            </a:schemeClr>
          </a:solidFill>
          <a:ln w="38100">
            <a:solidFill>
              <a:schemeClr val="bg1"/>
            </a:solidFill>
          </a:ln>
        </p:spPr>
        <p:txBody>
          <a:bodyPr vert="horz" lIns="80351" tIns="80351" rIns="32140" bIns="80351" rtlCol="0">
            <a:noAutofit/>
          </a:bodyPr>
          <a:lstStyle/>
          <a:p>
            <a:pPr marL="0" lvl="2">
              <a:spcBef>
                <a:spcPts val="375"/>
              </a:spcBef>
              <a:buClr>
                <a:srgbClr val="000000"/>
              </a:buClr>
              <a:buSzPct val="100000"/>
              <a:buNone/>
              <a:defRPr/>
            </a:pPr>
            <a:r>
              <a:rPr lang="zh-CN" altLang="en-US" sz="1050" b="1" dirty="0">
                <a:solidFill>
                  <a:srgbClr val="000000"/>
                </a:solidFill>
                <a:latin typeface="微软雅黑" panose="020B0503020204020204" pitchFamily="34" charset="-122"/>
                <a:ea typeface="微软雅黑" panose="020B0503020204020204" pitchFamily="34" charset="-122"/>
              </a:rPr>
              <a:t>高可用性</a:t>
            </a:r>
            <a:endParaRPr lang="en-US" sz="1050" b="1" dirty="0">
              <a:solidFill>
                <a:srgbClr val="000000"/>
              </a:solidFill>
              <a:latin typeface="微软雅黑" panose="020B0503020204020204" pitchFamily="34" charset="-122"/>
              <a:ea typeface="微软雅黑" panose="020B0503020204020204" pitchFamily="34" charset="-122"/>
            </a:endParaRPr>
          </a:p>
          <a:p>
            <a:pPr marL="161572" lvl="3" indent="-161572">
              <a:lnSpc>
                <a:spcPct val="90000"/>
              </a:lnSpc>
              <a:spcBef>
                <a:spcPts val="375"/>
              </a:spcBef>
              <a:buClr>
                <a:srgbClr val="8AB54E">
                  <a:lumMod val="75000"/>
                </a:srgbClr>
              </a:buClr>
              <a:buSzPct val="100000"/>
              <a:buFont typeface="Wingdings" pitchFamily="2" charset="2"/>
              <a:buChar char="ü"/>
              <a:defRPr/>
            </a:pPr>
            <a:r>
              <a:rPr lang="zh-CN" altLang="en-US" sz="1050" dirty="0">
                <a:solidFill>
                  <a:srgbClr val="000000"/>
                </a:solidFill>
                <a:latin typeface="微软雅黑" panose="020B0503020204020204" pitchFamily="34" charset="-122"/>
                <a:ea typeface="微软雅黑" panose="020B0503020204020204" pitchFamily="34" charset="-122"/>
              </a:rPr>
              <a:t>硬件故障或系统宕机时同数据中心的备份系统自动接管</a:t>
            </a:r>
            <a:endParaRPr lang="en-US" sz="1050" dirty="0">
              <a:solidFill>
                <a:srgbClr val="000000"/>
              </a:solidFill>
              <a:latin typeface="微软雅黑" panose="020B0503020204020204" pitchFamily="34" charset="-122"/>
              <a:ea typeface="微软雅黑" panose="020B0503020204020204" pitchFamily="34" charset="-122"/>
            </a:endParaRPr>
          </a:p>
          <a:p>
            <a:pPr marL="161572" lvl="3" indent="-161572">
              <a:lnSpc>
                <a:spcPct val="90000"/>
              </a:lnSpc>
              <a:spcBef>
                <a:spcPts val="375"/>
              </a:spcBef>
              <a:buClr>
                <a:srgbClr val="8AB54E">
                  <a:lumMod val="75000"/>
                </a:srgbClr>
              </a:buClr>
              <a:buSzPct val="100000"/>
              <a:buFont typeface="Wingdings" pitchFamily="2" charset="2"/>
              <a:buChar char="ü"/>
              <a:defRPr/>
            </a:pPr>
            <a:r>
              <a:rPr lang="zh-CN" altLang="en-US" sz="1050" dirty="0">
                <a:solidFill>
                  <a:srgbClr val="000000"/>
                </a:solidFill>
                <a:latin typeface="微软雅黑" panose="020B0503020204020204" pitchFamily="34" charset="-122"/>
                <a:ea typeface="微软雅黑" panose="020B0503020204020204" pitchFamily="34" charset="-122"/>
              </a:rPr>
              <a:t>接管类型：</a:t>
            </a:r>
            <a:r>
              <a:rPr lang="en-US" sz="1050" dirty="0">
                <a:solidFill>
                  <a:srgbClr val="000000"/>
                </a:solidFill>
                <a:latin typeface="微软雅黑" panose="020B0503020204020204" pitchFamily="34" charset="-122"/>
                <a:ea typeface="微软雅黑" panose="020B0503020204020204" pitchFamily="34" charset="-122"/>
              </a:rPr>
              <a:t> </a:t>
            </a:r>
          </a:p>
          <a:p>
            <a:pPr marL="318893" lvl="4" indent="-155903">
              <a:lnSpc>
                <a:spcPct val="90000"/>
              </a:lnSpc>
              <a:spcBef>
                <a:spcPts val="375"/>
              </a:spcBef>
              <a:buClr>
                <a:srgbClr val="8AB54E">
                  <a:lumMod val="75000"/>
                </a:srgbClr>
              </a:buClr>
              <a:buSzPct val="100000"/>
              <a:buFont typeface="Wingdings" pitchFamily="2" charset="2"/>
              <a:buChar char="ü"/>
              <a:defRPr/>
            </a:pPr>
            <a:r>
              <a:rPr lang="zh-CN" altLang="en-US" sz="900" dirty="0">
                <a:solidFill>
                  <a:srgbClr val="000000"/>
                </a:solidFill>
                <a:latin typeface="微软雅黑" panose="020B0503020204020204" pitchFamily="34" charset="-122"/>
                <a:ea typeface="微软雅黑" panose="020B0503020204020204" pitchFamily="34" charset="-122"/>
              </a:rPr>
              <a:t>存储接管</a:t>
            </a:r>
            <a:endParaRPr lang="en-US" sz="900" dirty="0">
              <a:solidFill>
                <a:srgbClr val="000000"/>
              </a:solidFill>
              <a:latin typeface="微软雅黑" panose="020B0503020204020204" pitchFamily="34" charset="-122"/>
              <a:ea typeface="微软雅黑" panose="020B0503020204020204" pitchFamily="34" charset="-122"/>
            </a:endParaRPr>
          </a:p>
          <a:p>
            <a:pPr marL="318893" lvl="4" indent="-155903">
              <a:lnSpc>
                <a:spcPct val="90000"/>
              </a:lnSpc>
              <a:spcBef>
                <a:spcPts val="375"/>
              </a:spcBef>
              <a:buClr>
                <a:srgbClr val="8AB54E">
                  <a:lumMod val="75000"/>
                </a:srgbClr>
              </a:buClr>
              <a:buSzPct val="100000"/>
              <a:buFont typeface="Wingdings" pitchFamily="2" charset="2"/>
              <a:buChar char="ü"/>
              <a:defRPr/>
            </a:pPr>
            <a:r>
              <a:rPr lang="zh-CN" altLang="en-US" sz="900" dirty="0">
                <a:solidFill>
                  <a:srgbClr val="000000"/>
                </a:solidFill>
                <a:latin typeface="微软雅黑" panose="020B0503020204020204" pitchFamily="34" charset="-122"/>
                <a:ea typeface="微软雅黑" panose="020B0503020204020204" pitchFamily="34" charset="-122"/>
              </a:rPr>
              <a:t>镜像数据库接管</a:t>
            </a:r>
            <a:endParaRPr lang="en-US" sz="900" dirty="0">
              <a:solidFill>
                <a:srgbClr val="000000"/>
              </a:solidFill>
              <a:latin typeface="微软雅黑" panose="020B0503020204020204" pitchFamily="34" charset="-122"/>
              <a:ea typeface="微软雅黑" panose="020B0503020204020204" pitchFamily="34" charset="-122"/>
            </a:endParaRPr>
          </a:p>
          <a:p>
            <a:pPr marL="318893" lvl="4" indent="-155903">
              <a:lnSpc>
                <a:spcPct val="90000"/>
              </a:lnSpc>
              <a:spcBef>
                <a:spcPts val="375"/>
              </a:spcBef>
              <a:buClr>
                <a:srgbClr val="8AB54E">
                  <a:lumMod val="75000"/>
                </a:srgbClr>
              </a:buClr>
              <a:buSzPct val="100000"/>
              <a:buFont typeface="Wingdings" pitchFamily="2" charset="2"/>
              <a:buChar char="ü"/>
              <a:defRPr/>
            </a:pPr>
            <a:r>
              <a:rPr lang="zh-CN" altLang="en-US" sz="900" dirty="0">
                <a:solidFill>
                  <a:srgbClr val="000000"/>
                </a:solidFill>
                <a:latin typeface="微软雅黑" panose="020B0503020204020204" pitchFamily="34" charset="-122"/>
                <a:ea typeface="微软雅黑" panose="020B0503020204020204" pitchFamily="34" charset="-122"/>
              </a:rPr>
              <a:t>内部或外部的集群管理</a:t>
            </a:r>
            <a:endParaRPr lang="en-US" sz="900" dirty="0">
              <a:solidFill>
                <a:srgbClr val="000000"/>
              </a:solidFill>
              <a:latin typeface="微软雅黑" panose="020B0503020204020204" pitchFamily="34" charset="-122"/>
              <a:ea typeface="微软雅黑" panose="020B0503020204020204" pitchFamily="34" charset="-122"/>
            </a:endParaRPr>
          </a:p>
          <a:p>
            <a:pPr marL="161572" lvl="3" indent="-161572">
              <a:spcBef>
                <a:spcPts val="375"/>
              </a:spcBef>
              <a:buClr>
                <a:srgbClr val="8AB54E">
                  <a:lumMod val="75000"/>
                </a:srgbClr>
              </a:buClr>
              <a:buSzPct val="100000"/>
              <a:buFont typeface="Wingdings" pitchFamily="2" charset="2"/>
              <a:buChar char="ü"/>
              <a:defRPr/>
            </a:pPr>
            <a:endParaRPr lang="en-US" sz="1050" dirty="0">
              <a:solidFill>
                <a:srgbClr val="000000"/>
              </a:solidFill>
              <a:latin typeface="微软雅黑" panose="020B0503020204020204" pitchFamily="34" charset="-122"/>
              <a:ea typeface="微软雅黑" panose="020B0503020204020204" pitchFamily="34" charset="-122"/>
            </a:endParaRPr>
          </a:p>
        </p:txBody>
      </p:sp>
      <p:sp>
        <p:nvSpPr>
          <p:cNvPr id="16" name="Text Placeholder 14"/>
          <p:cNvSpPr txBox="1">
            <a:spLocks/>
          </p:cNvSpPr>
          <p:nvPr/>
        </p:nvSpPr>
        <p:spPr bwMode="gray">
          <a:xfrm>
            <a:off x="5257989" y="2688194"/>
            <a:ext cx="1399295" cy="2434114"/>
          </a:xfrm>
          <a:prstGeom prst="rect">
            <a:avLst/>
          </a:prstGeom>
          <a:solidFill>
            <a:schemeClr val="accent4">
              <a:lumMod val="40000"/>
              <a:lumOff val="60000"/>
            </a:schemeClr>
          </a:solidFill>
          <a:ln w="38100">
            <a:solidFill>
              <a:schemeClr val="bg1"/>
            </a:solidFill>
            <a:miter lim="800000"/>
            <a:headEnd/>
            <a:tailEnd/>
          </a:ln>
        </p:spPr>
        <p:txBody>
          <a:bodyPr vert="horz" wrap="square" lIns="80351" tIns="80351" rIns="32140" bIns="32140" numCol="1" rtlCol="0" anchor="t" anchorCtr="0" compatLnSpc="1">
            <a:prstTxWarp prst="textNoShape">
              <a:avLst/>
            </a:prstTxWarp>
            <a:noAutofit/>
          </a:bodyPr>
          <a:lstStyle>
            <a:defPPr>
              <a:defRPr lang="de-DE"/>
            </a:defPPr>
            <a:lvl3pPr marL="0" lvl="2">
              <a:spcBef>
                <a:spcPts val="420"/>
              </a:spcBef>
              <a:buClr>
                <a:srgbClr val="000000"/>
              </a:buClr>
              <a:buSzPct val="100000"/>
              <a:buNone/>
              <a:defRPr sz="1200" b="1">
                <a:solidFill>
                  <a:srgbClr val="000000"/>
                </a:solidFill>
              </a:defRPr>
            </a:lvl3pPr>
            <a:lvl4pPr marL="180975" lvl="3" indent="-180975">
              <a:spcBef>
                <a:spcPts val="420"/>
              </a:spcBef>
              <a:buClr>
                <a:srgbClr val="8AB54E">
                  <a:lumMod val="75000"/>
                </a:srgbClr>
              </a:buClr>
              <a:buSzPct val="100000"/>
              <a:buFont typeface="Wingdings" pitchFamily="2" charset="2"/>
              <a:buChar char="ü"/>
              <a:defRPr>
                <a:solidFill>
                  <a:srgbClr val="000000"/>
                </a:solidFill>
              </a:defRPr>
            </a:lvl4pPr>
            <a:lvl5pPr marL="357188" lvl="4" indent="-174625">
              <a:spcBef>
                <a:spcPts val="420"/>
              </a:spcBef>
              <a:buClr>
                <a:srgbClr val="8AB54E">
                  <a:lumMod val="75000"/>
                </a:srgbClr>
              </a:buClr>
              <a:buSzPct val="100000"/>
              <a:buFont typeface="Wingdings" pitchFamily="2" charset="2"/>
              <a:buChar char="ü"/>
              <a:defRPr>
                <a:solidFill>
                  <a:srgbClr val="000000"/>
                </a:solidFill>
              </a:defRPr>
            </a:lvl5pPr>
          </a:lstStyle>
          <a:p>
            <a:pPr lvl="2"/>
            <a:r>
              <a:rPr lang="zh-CN" altLang="en-US" sz="1050" dirty="0">
                <a:latin typeface="微软雅黑" panose="020B0503020204020204" pitchFamily="34" charset="-122"/>
                <a:ea typeface="微软雅黑" panose="020B0503020204020204" pitchFamily="34" charset="-122"/>
              </a:rPr>
              <a:t>设计和配置</a:t>
            </a:r>
            <a:endParaRPr lang="en-US" sz="1050" dirty="0">
              <a:latin typeface="微软雅黑" panose="020B0503020204020204" pitchFamily="34" charset="-122"/>
              <a:ea typeface="微软雅黑" panose="020B0503020204020204" pitchFamily="34" charset="-122"/>
            </a:endParaRPr>
          </a:p>
          <a:p>
            <a:pPr lvl="3">
              <a:lnSpc>
                <a:spcPct val="90000"/>
              </a:lnSpc>
            </a:pPr>
            <a:r>
              <a:rPr lang="zh-CN" altLang="en-US" sz="1050" dirty="0">
                <a:latin typeface="微软雅黑" panose="020B0503020204020204" pitchFamily="34" charset="-122"/>
                <a:ea typeface="微软雅黑" panose="020B0503020204020204" pitchFamily="34" charset="-122"/>
              </a:rPr>
              <a:t>多种部署选择</a:t>
            </a:r>
            <a:endParaRPr lang="en-US" sz="1050" dirty="0">
              <a:latin typeface="微软雅黑" panose="020B0503020204020204" pitchFamily="34" charset="-122"/>
              <a:ea typeface="微软雅黑" panose="020B0503020204020204" pitchFamily="34" charset="-122"/>
            </a:endParaRPr>
          </a:p>
          <a:p>
            <a:pPr lvl="4">
              <a:lnSpc>
                <a:spcPct val="90000"/>
              </a:lnSpc>
            </a:pPr>
            <a:r>
              <a:rPr lang="zh-CN" altLang="en-US" sz="900" dirty="0">
                <a:latin typeface="微软雅黑" panose="020B0503020204020204" pitchFamily="34" charset="-122"/>
                <a:ea typeface="微软雅黑" panose="020B0503020204020204" pitchFamily="34" charset="-122"/>
              </a:rPr>
              <a:t>多租户数据库容器</a:t>
            </a:r>
            <a:endParaRPr lang="en-US" sz="900" dirty="0">
              <a:latin typeface="微软雅黑" panose="020B0503020204020204" pitchFamily="34" charset="-122"/>
              <a:ea typeface="微软雅黑" panose="020B0503020204020204" pitchFamily="34" charset="-122"/>
            </a:endParaRPr>
          </a:p>
          <a:p>
            <a:pPr lvl="4">
              <a:lnSpc>
                <a:spcPct val="90000"/>
              </a:lnSpc>
            </a:pPr>
            <a:r>
              <a:rPr lang="zh-CN" altLang="en-US" sz="900" dirty="0">
                <a:latin typeface="微软雅黑" panose="020B0503020204020204" pitchFamily="34" charset="-122"/>
                <a:ea typeface="微软雅黑" panose="020B0503020204020204" pitchFamily="34" charset="-122"/>
              </a:rPr>
              <a:t>一个</a:t>
            </a:r>
            <a:r>
              <a:rPr lang="en-US" altLang="zh-CN" sz="900" dirty="0">
                <a:latin typeface="微软雅黑" panose="020B0503020204020204" pitchFamily="34" charset="-122"/>
                <a:ea typeface="微软雅黑" panose="020B0503020204020204" pitchFamily="34" charset="-122"/>
              </a:rPr>
              <a:t>HANA</a:t>
            </a:r>
            <a:r>
              <a:rPr lang="zh-CN" altLang="en-US" sz="900" dirty="0">
                <a:latin typeface="微软雅黑" panose="020B0503020204020204" pitchFamily="34" charset="-122"/>
                <a:ea typeface="微软雅黑" panose="020B0503020204020204" pitchFamily="34" charset="-122"/>
              </a:rPr>
              <a:t>数据库上的多实例</a:t>
            </a:r>
            <a:endParaRPr lang="en-US" sz="900" dirty="0">
              <a:latin typeface="微软雅黑" panose="020B0503020204020204" pitchFamily="34" charset="-122"/>
              <a:ea typeface="微软雅黑" panose="020B0503020204020204" pitchFamily="34" charset="-122"/>
            </a:endParaRPr>
          </a:p>
          <a:p>
            <a:pPr lvl="3">
              <a:lnSpc>
                <a:spcPct val="90000"/>
              </a:lnSpc>
            </a:pPr>
            <a:r>
              <a:rPr lang="zh-CN" altLang="en-US" sz="1050" dirty="0">
                <a:latin typeface="微软雅黑" panose="020B0503020204020204" pitchFamily="34" charset="-122"/>
                <a:ea typeface="微软雅黑" panose="020B0503020204020204" pitchFamily="34" charset="-122"/>
              </a:rPr>
              <a:t>生产系统的虚拟化部署</a:t>
            </a:r>
            <a:endParaRPr lang="en-US" sz="1050" dirty="0">
              <a:latin typeface="微软雅黑" panose="020B0503020204020204" pitchFamily="34" charset="-122"/>
              <a:ea typeface="微软雅黑" panose="020B0503020204020204" pitchFamily="34" charset="-122"/>
            </a:endParaRPr>
          </a:p>
          <a:p>
            <a:pPr lvl="3">
              <a:lnSpc>
                <a:spcPct val="90000"/>
              </a:lnSpc>
            </a:pPr>
            <a:r>
              <a:rPr lang="zh-CN" altLang="en-US" sz="1050" dirty="0">
                <a:latin typeface="微软雅黑" panose="020B0503020204020204" pitchFamily="34" charset="-122"/>
                <a:ea typeface="微软雅黑" panose="020B0503020204020204" pitchFamily="34" charset="-122"/>
              </a:rPr>
              <a:t>定制化的数据中心集成方案</a:t>
            </a:r>
            <a:endParaRPr lang="en-US" sz="1050" dirty="0">
              <a:latin typeface="微软雅黑" panose="020B0503020204020204" pitchFamily="34" charset="-122"/>
              <a:ea typeface="微软雅黑" panose="020B0503020204020204" pitchFamily="34" charset="-122"/>
            </a:endParaRPr>
          </a:p>
          <a:p>
            <a:pPr lvl="3">
              <a:lnSpc>
                <a:spcPct val="90000"/>
              </a:lnSpc>
            </a:pPr>
            <a:r>
              <a:rPr lang="zh-CN" altLang="en-US" sz="1050" dirty="0">
                <a:latin typeface="微软雅黑" panose="020B0503020204020204" pitchFamily="34" charset="-122"/>
                <a:ea typeface="微软雅黑" panose="020B0503020204020204" pitchFamily="34" charset="-122"/>
              </a:rPr>
              <a:t>动态分层存储</a:t>
            </a:r>
            <a:endParaRPr lang="en-US" sz="1050" dirty="0">
              <a:latin typeface="微软雅黑" panose="020B0503020204020204" pitchFamily="34" charset="-122"/>
              <a:ea typeface="微软雅黑" panose="020B0503020204020204" pitchFamily="34" charset="-122"/>
            </a:endParaRPr>
          </a:p>
        </p:txBody>
      </p:sp>
      <p:sp>
        <p:nvSpPr>
          <p:cNvPr id="17" name="Text Placeholder 15"/>
          <p:cNvSpPr txBox="1">
            <a:spLocks/>
          </p:cNvSpPr>
          <p:nvPr/>
        </p:nvSpPr>
        <p:spPr bwMode="gray">
          <a:xfrm>
            <a:off x="932255" y="2688194"/>
            <a:ext cx="1399295" cy="2434114"/>
          </a:xfrm>
          <a:prstGeom prst="rect">
            <a:avLst/>
          </a:prstGeom>
          <a:solidFill>
            <a:schemeClr val="accent4">
              <a:lumMod val="40000"/>
              <a:lumOff val="60000"/>
            </a:schemeClr>
          </a:solidFill>
          <a:ln w="38100">
            <a:solidFill>
              <a:schemeClr val="bg1"/>
            </a:solidFill>
            <a:miter lim="800000"/>
            <a:headEnd/>
            <a:tailEnd/>
          </a:ln>
        </p:spPr>
        <p:txBody>
          <a:bodyPr vert="horz" wrap="square" lIns="80351" tIns="80351" rIns="32140" bIns="80351" numCol="1" rtlCol="0" anchor="t" anchorCtr="0" compatLnSpc="1">
            <a:prstTxWarp prst="textNoShape">
              <a:avLst/>
            </a:prstTxWarp>
            <a:noAutofit/>
          </a:bodyPr>
          <a:lstStyle/>
          <a:p>
            <a:pPr marL="0" lvl="2">
              <a:spcBef>
                <a:spcPts val="375"/>
              </a:spcBef>
              <a:buClr>
                <a:srgbClr val="000000"/>
              </a:buClr>
              <a:buSzPct val="100000"/>
              <a:buNone/>
              <a:defRPr/>
            </a:pPr>
            <a:r>
              <a:rPr lang="zh-CN" altLang="en-US" sz="1050" b="1" dirty="0">
                <a:solidFill>
                  <a:srgbClr val="000000"/>
                </a:solidFill>
                <a:latin typeface="微软雅黑" panose="020B0503020204020204" pitchFamily="34" charset="-122"/>
                <a:ea typeface="微软雅黑" panose="020B0503020204020204" pitchFamily="34" charset="-122"/>
              </a:rPr>
              <a:t>备份和恢复</a:t>
            </a:r>
            <a:endParaRPr lang="en-US" sz="1050" b="1" dirty="0">
              <a:solidFill>
                <a:srgbClr val="000000"/>
              </a:solidFill>
              <a:latin typeface="微软雅黑" panose="020B0503020204020204" pitchFamily="34" charset="-122"/>
              <a:ea typeface="微软雅黑" panose="020B0503020204020204" pitchFamily="34" charset="-122"/>
            </a:endParaRPr>
          </a:p>
          <a:p>
            <a:pPr marL="161572" lvl="3" indent="-161572">
              <a:lnSpc>
                <a:spcPct val="90000"/>
              </a:lnSpc>
              <a:spcBef>
                <a:spcPts val="268"/>
              </a:spcBef>
              <a:buClr>
                <a:srgbClr val="8AB54E">
                  <a:lumMod val="75000"/>
                </a:srgbClr>
              </a:buClr>
              <a:buSzPct val="100000"/>
              <a:buFont typeface="Wingdings" pitchFamily="2" charset="2"/>
              <a:buChar char="ü"/>
              <a:defRPr/>
            </a:pPr>
            <a:r>
              <a:rPr lang="zh-CN" altLang="en-US" sz="1050" dirty="0">
                <a:solidFill>
                  <a:srgbClr val="000000"/>
                </a:solidFill>
                <a:latin typeface="微软雅黑" panose="020B0503020204020204" pitchFamily="34" charset="-122"/>
                <a:ea typeface="微软雅黑" panose="020B0503020204020204" pitchFamily="34" charset="-122"/>
              </a:rPr>
              <a:t>数据和日志备份</a:t>
            </a:r>
            <a:endParaRPr lang="en-US" sz="1050" dirty="0">
              <a:solidFill>
                <a:srgbClr val="000000"/>
              </a:solidFill>
              <a:latin typeface="微软雅黑" panose="020B0503020204020204" pitchFamily="34" charset="-122"/>
              <a:ea typeface="微软雅黑" panose="020B0503020204020204" pitchFamily="34" charset="-122"/>
            </a:endParaRPr>
          </a:p>
          <a:p>
            <a:pPr marL="320309" lvl="4" indent="-160155">
              <a:lnSpc>
                <a:spcPct val="90000"/>
              </a:lnSpc>
              <a:spcBef>
                <a:spcPts val="268"/>
              </a:spcBef>
              <a:buClr>
                <a:srgbClr val="8AB54E">
                  <a:lumMod val="75000"/>
                </a:srgbClr>
              </a:buClr>
              <a:buSzPct val="100000"/>
              <a:buFont typeface="Wingdings" pitchFamily="2" charset="2"/>
              <a:buChar char="ü"/>
              <a:defRPr/>
            </a:pPr>
            <a:r>
              <a:rPr lang="zh-CN" altLang="en-US" sz="900" dirty="0">
                <a:solidFill>
                  <a:srgbClr val="000000"/>
                </a:solidFill>
                <a:latin typeface="微软雅黑" panose="020B0503020204020204" pitchFamily="34" charset="-122"/>
                <a:ea typeface="微软雅黑" panose="020B0503020204020204" pitchFamily="34" charset="-122"/>
              </a:rPr>
              <a:t>时间点恢复</a:t>
            </a:r>
            <a:endParaRPr lang="en-US" sz="900" dirty="0">
              <a:solidFill>
                <a:srgbClr val="000000"/>
              </a:solidFill>
              <a:latin typeface="微软雅黑" panose="020B0503020204020204" pitchFamily="34" charset="-122"/>
              <a:ea typeface="微软雅黑" panose="020B0503020204020204" pitchFamily="34" charset="-122"/>
            </a:endParaRPr>
          </a:p>
          <a:p>
            <a:pPr marL="161572" lvl="3" indent="-161572">
              <a:lnSpc>
                <a:spcPct val="90000"/>
              </a:lnSpc>
              <a:spcBef>
                <a:spcPts val="268"/>
              </a:spcBef>
              <a:buClr>
                <a:srgbClr val="8AB54E">
                  <a:lumMod val="75000"/>
                </a:srgbClr>
              </a:buClr>
              <a:buSzPct val="100000"/>
              <a:buFont typeface="Wingdings" pitchFamily="2" charset="2"/>
              <a:buChar char="ü"/>
              <a:defRPr/>
            </a:pPr>
            <a:r>
              <a:rPr lang="zh-CN" altLang="en-US" sz="1050" dirty="0">
                <a:solidFill>
                  <a:srgbClr val="000000"/>
                </a:solidFill>
                <a:latin typeface="微软雅黑" panose="020B0503020204020204" pitchFamily="34" charset="-122"/>
                <a:ea typeface="微软雅黑" panose="020B0503020204020204" pitchFamily="34" charset="-122"/>
              </a:rPr>
              <a:t>第三方备份工具支持</a:t>
            </a:r>
            <a:endParaRPr lang="en-US" sz="1050" dirty="0">
              <a:solidFill>
                <a:srgbClr val="000000"/>
              </a:solidFill>
              <a:latin typeface="微软雅黑" panose="020B0503020204020204" pitchFamily="34" charset="-122"/>
              <a:ea typeface="微软雅黑" panose="020B0503020204020204" pitchFamily="34" charset="-122"/>
            </a:endParaRPr>
          </a:p>
          <a:p>
            <a:pPr marL="320309" lvl="4" indent="-160155">
              <a:lnSpc>
                <a:spcPct val="90000"/>
              </a:lnSpc>
              <a:spcBef>
                <a:spcPts val="268"/>
              </a:spcBef>
              <a:buClr>
                <a:srgbClr val="8AB54E">
                  <a:lumMod val="75000"/>
                </a:srgbClr>
              </a:buClr>
              <a:buSzPct val="100000"/>
              <a:buFont typeface="Wingdings" pitchFamily="2" charset="2"/>
              <a:buChar char="ü"/>
              <a:defRPr/>
            </a:pPr>
            <a:r>
              <a:rPr lang="en-US" sz="900" dirty="0">
                <a:solidFill>
                  <a:srgbClr val="000000"/>
                </a:solidFill>
                <a:latin typeface="微软雅黑" panose="020B0503020204020204" pitchFamily="34" charset="-122"/>
                <a:ea typeface="微软雅黑" panose="020B0503020204020204" pitchFamily="34" charset="-122"/>
              </a:rPr>
              <a:t>Netbackup, Tivoli, </a:t>
            </a:r>
            <a:r>
              <a:rPr lang="en-US" sz="900" dirty="0" err="1">
                <a:solidFill>
                  <a:srgbClr val="000000"/>
                </a:solidFill>
                <a:latin typeface="微软雅黑" panose="020B0503020204020204" pitchFamily="34" charset="-122"/>
                <a:ea typeface="微软雅黑" panose="020B0503020204020204" pitchFamily="34" charset="-122"/>
              </a:rPr>
              <a:t>Simpana</a:t>
            </a:r>
            <a:r>
              <a:rPr lang="en-US" sz="900" dirty="0">
                <a:solidFill>
                  <a:srgbClr val="000000"/>
                </a:solidFill>
                <a:latin typeface="微软雅黑" panose="020B0503020204020204" pitchFamily="34" charset="-122"/>
                <a:ea typeface="微软雅黑" panose="020B0503020204020204" pitchFamily="34" charset="-122"/>
              </a:rPr>
              <a:t>, </a:t>
            </a:r>
            <a:r>
              <a:rPr lang="en-US" sz="900" dirty="0" err="1">
                <a:solidFill>
                  <a:srgbClr val="000000"/>
                </a:solidFill>
                <a:latin typeface="微软雅黑" panose="020B0503020204020204" pitchFamily="34" charset="-122"/>
                <a:ea typeface="微软雅黑" panose="020B0503020204020204" pitchFamily="34" charset="-122"/>
              </a:rPr>
              <a:t>DataProtector</a:t>
            </a:r>
            <a:r>
              <a:rPr lang="en-US" sz="900" dirty="0">
                <a:solidFill>
                  <a:srgbClr val="000000"/>
                </a:solidFill>
                <a:latin typeface="微软雅黑" panose="020B0503020204020204" pitchFamily="34" charset="-122"/>
                <a:ea typeface="微软雅黑" panose="020B0503020204020204" pitchFamily="34" charset="-122"/>
              </a:rPr>
              <a:t>, Networker, </a:t>
            </a:r>
            <a:r>
              <a:rPr lang="en-US" sz="900" dirty="0" err="1">
                <a:solidFill>
                  <a:srgbClr val="000000"/>
                </a:solidFill>
                <a:latin typeface="微软雅黑" panose="020B0503020204020204" pitchFamily="34" charset="-122"/>
                <a:ea typeface="微软雅黑" panose="020B0503020204020204" pitchFamily="34" charset="-122"/>
              </a:rPr>
              <a:t>Sesam</a:t>
            </a:r>
            <a:r>
              <a:rPr lang="en-US" sz="900" dirty="0">
                <a:solidFill>
                  <a:srgbClr val="000000"/>
                </a:solidFill>
                <a:latin typeface="微软雅黑" panose="020B0503020204020204" pitchFamily="34" charset="-122"/>
                <a:ea typeface="微软雅黑" panose="020B0503020204020204" pitchFamily="34" charset="-122"/>
              </a:rPr>
              <a:t>…</a:t>
            </a:r>
          </a:p>
          <a:p>
            <a:pPr marL="161572" lvl="3" indent="-161572">
              <a:lnSpc>
                <a:spcPct val="90000"/>
              </a:lnSpc>
              <a:spcBef>
                <a:spcPts val="268"/>
              </a:spcBef>
              <a:buClr>
                <a:srgbClr val="8AB54E">
                  <a:lumMod val="75000"/>
                </a:srgbClr>
              </a:buClr>
              <a:buSzPct val="100000"/>
              <a:buFont typeface="Wingdings" pitchFamily="2" charset="2"/>
              <a:buChar char="ü"/>
              <a:defRPr/>
            </a:pPr>
            <a:r>
              <a:rPr lang="zh-CN" altLang="en-US" sz="1050" dirty="0">
                <a:solidFill>
                  <a:srgbClr val="000000"/>
                </a:solidFill>
                <a:latin typeface="微软雅黑" panose="020B0503020204020204" pitchFamily="34" charset="-122"/>
                <a:ea typeface="微软雅黑" panose="020B0503020204020204" pitchFamily="34" charset="-122"/>
              </a:rPr>
              <a:t>存储镜像</a:t>
            </a:r>
            <a:endParaRPr lang="en-US" sz="1050" dirty="0">
              <a:solidFill>
                <a:srgbClr val="000000"/>
              </a:solidFill>
              <a:latin typeface="微软雅黑" panose="020B0503020204020204" pitchFamily="34" charset="-122"/>
              <a:ea typeface="微软雅黑" panose="020B0503020204020204" pitchFamily="34" charset="-122"/>
            </a:endParaRPr>
          </a:p>
          <a:p>
            <a:pPr marL="320309" lvl="4" indent="-160155">
              <a:lnSpc>
                <a:spcPct val="90000"/>
              </a:lnSpc>
              <a:spcBef>
                <a:spcPts val="268"/>
              </a:spcBef>
              <a:buClr>
                <a:srgbClr val="8AB54E">
                  <a:lumMod val="75000"/>
                </a:srgbClr>
              </a:buClr>
              <a:buSzPct val="100000"/>
              <a:buFont typeface="Wingdings" pitchFamily="2" charset="2"/>
              <a:buChar char="ü"/>
              <a:defRPr/>
            </a:pPr>
            <a:r>
              <a:rPr lang="zh-CN" altLang="en-US" sz="900" dirty="0">
                <a:solidFill>
                  <a:srgbClr val="000000"/>
                </a:solidFill>
                <a:latin typeface="微软雅黑" panose="020B0503020204020204" pitchFamily="34" charset="-122"/>
                <a:ea typeface="微软雅黑" panose="020B0503020204020204" pitchFamily="34" charset="-122"/>
              </a:rPr>
              <a:t>时间点恢复</a:t>
            </a:r>
            <a:endParaRPr lang="en-US" sz="900" dirty="0">
              <a:solidFill>
                <a:srgbClr val="000000"/>
              </a:solidFill>
              <a:latin typeface="微软雅黑" panose="020B0503020204020204" pitchFamily="34" charset="-122"/>
              <a:ea typeface="微软雅黑" panose="020B0503020204020204" pitchFamily="34" charset="-122"/>
            </a:endParaRPr>
          </a:p>
        </p:txBody>
      </p:sp>
      <p:sp>
        <p:nvSpPr>
          <p:cNvPr id="12" name="Rectangle 11"/>
          <p:cNvSpPr>
            <a:spLocks noChangeArrowheads="1"/>
          </p:cNvSpPr>
          <p:nvPr/>
        </p:nvSpPr>
        <p:spPr bwMode="gray">
          <a:xfrm>
            <a:off x="733425" y="2417930"/>
            <a:ext cx="7677728" cy="270264"/>
          </a:xfrm>
          <a:prstGeom prst="rect">
            <a:avLst/>
          </a:prstGeom>
          <a:solidFill>
            <a:schemeClr val="accent2"/>
          </a:solidFill>
          <a:ln w="38100">
            <a:solidFill>
              <a:schemeClr val="bg1"/>
            </a:solidFill>
            <a:miter lim="800000"/>
            <a:headEnd/>
            <a:tailEnd/>
          </a:ln>
          <a:effectLst/>
        </p:spPr>
        <p:txBody>
          <a:bodyPr lIns="80351" tIns="40819" rIns="80351" bIns="40819" anchor="ctr"/>
          <a:lstStyle/>
          <a:p>
            <a:pPr algn="ctr">
              <a:buClr>
                <a:srgbClr val="F0AB00"/>
              </a:buClr>
            </a:pPr>
            <a:r>
              <a:rPr lang="zh-CN" altLang="en-US" sz="1425" b="1" dirty="0">
                <a:solidFill>
                  <a:srgbClr val="FFFFFF"/>
                </a:solidFill>
                <a:latin typeface="微软雅黑" panose="020B0503020204020204" pitchFamily="34" charset="-122"/>
                <a:ea typeface="微软雅黑" panose="020B0503020204020204" pitchFamily="34" charset="-122"/>
              </a:rPr>
              <a:t>数据中心能力</a:t>
            </a:r>
            <a:endParaRPr lang="en-US" sz="1425" b="1" dirty="0">
              <a:solidFill>
                <a:srgbClr val="FFFFFF"/>
              </a:solidFill>
              <a:latin typeface="微软雅黑" panose="020B0503020204020204" pitchFamily="34" charset="-122"/>
              <a:ea typeface="微软雅黑" panose="020B0503020204020204" pitchFamily="34" charset="-122"/>
            </a:endParaRPr>
          </a:p>
        </p:txBody>
      </p:sp>
      <p:sp>
        <p:nvSpPr>
          <p:cNvPr id="13" name="AutoShape 10"/>
          <p:cNvSpPr>
            <a:spLocks noChangeArrowheads="1"/>
          </p:cNvSpPr>
          <p:nvPr/>
        </p:nvSpPr>
        <p:spPr bwMode="gray">
          <a:xfrm>
            <a:off x="265871" y="1807661"/>
            <a:ext cx="8612836" cy="628632"/>
          </a:xfrm>
          <a:prstGeom prst="triangle">
            <a:avLst>
              <a:gd name="adj" fmla="val 50000"/>
            </a:avLst>
          </a:prstGeom>
          <a:solidFill>
            <a:schemeClr val="accent1"/>
          </a:solidFill>
          <a:ln w="38100">
            <a:solidFill>
              <a:schemeClr val="bg1"/>
            </a:solidFill>
            <a:miter lim="800000"/>
            <a:headEnd/>
            <a:tailEnd/>
          </a:ln>
          <a:effectLst/>
        </p:spPr>
        <p:txBody>
          <a:bodyPr wrap="none" lIns="81637" tIns="40819" rIns="81637" bIns="96422" anchor="ctr"/>
          <a:lstStyle/>
          <a:p>
            <a:pPr algn="ctr">
              <a:buClr>
                <a:srgbClr val="F0AB00"/>
              </a:buClr>
            </a:pPr>
            <a:r>
              <a:rPr lang="en-US" sz="2174" b="1" dirty="0">
                <a:solidFill>
                  <a:srgbClr val="000000"/>
                </a:solidFill>
                <a:latin typeface="微软雅黑" panose="020B0503020204020204" pitchFamily="34" charset="-122"/>
                <a:ea typeface="微软雅黑" panose="020B0503020204020204" pitchFamily="34" charset="-122"/>
              </a:rPr>
              <a:t>SAP HANA</a:t>
            </a:r>
            <a:br>
              <a:rPr lang="en-US" sz="1425" dirty="0">
                <a:solidFill>
                  <a:srgbClr val="000000"/>
                </a:solidFill>
                <a:latin typeface="微软雅黑" panose="020B0503020204020204" pitchFamily="34" charset="-122"/>
                <a:ea typeface="微软雅黑" panose="020B0503020204020204" pitchFamily="34" charset="-122"/>
              </a:rPr>
            </a:br>
            <a:endParaRPr lang="en-US" sz="1425" dirty="0">
              <a:solidFill>
                <a:srgbClr val="000000"/>
              </a:solidFill>
              <a:latin typeface="微软雅黑" panose="020B0503020204020204" pitchFamily="34" charset="-122"/>
              <a:ea typeface="微软雅黑" panose="020B0503020204020204" pitchFamily="34" charset="-122"/>
            </a:endParaRPr>
          </a:p>
        </p:txBody>
      </p:sp>
      <p:sp>
        <p:nvSpPr>
          <p:cNvPr id="18" name="Rectangle 8"/>
          <p:cNvSpPr>
            <a:spLocks noChangeArrowheads="1"/>
          </p:cNvSpPr>
          <p:nvPr/>
        </p:nvSpPr>
        <p:spPr bwMode="gray">
          <a:xfrm>
            <a:off x="733425" y="5122200"/>
            <a:ext cx="7677728" cy="270264"/>
          </a:xfrm>
          <a:prstGeom prst="rect">
            <a:avLst/>
          </a:prstGeom>
          <a:solidFill>
            <a:schemeClr val="accent2"/>
          </a:solidFill>
          <a:ln w="38100">
            <a:solidFill>
              <a:schemeClr val="bg1"/>
            </a:solidFill>
            <a:miter lim="800000"/>
            <a:headEnd/>
            <a:tailEnd/>
          </a:ln>
          <a:effectLst/>
        </p:spPr>
        <p:txBody>
          <a:bodyPr lIns="80351" tIns="40819" rIns="80351" bIns="40819" anchor="ctr"/>
          <a:lstStyle/>
          <a:p>
            <a:pPr algn="ctr">
              <a:buClr>
                <a:srgbClr val="F0AB00"/>
              </a:buClr>
            </a:pPr>
            <a:r>
              <a:rPr lang="zh-CN" altLang="en-US" sz="1425" dirty="0">
                <a:solidFill>
                  <a:srgbClr val="8AB54E">
                    <a:lumMod val="60000"/>
                    <a:lumOff val="40000"/>
                  </a:srgbClr>
                </a:solidFill>
                <a:latin typeface="微软雅黑" panose="020B0503020204020204" pitchFamily="34" charset="-122"/>
                <a:ea typeface="微软雅黑" panose="020B0503020204020204" pitchFamily="34" charset="-122"/>
              </a:rPr>
              <a:t>持续提升使系统更简化及更灵活</a:t>
            </a:r>
            <a:endParaRPr lang="en-US" sz="1425" dirty="0">
              <a:solidFill>
                <a:srgbClr val="8AB54E">
                  <a:lumMod val="60000"/>
                  <a:lumOff val="40000"/>
                </a:srgbClr>
              </a:solidFill>
              <a:latin typeface="微软雅黑" panose="020B0503020204020204" pitchFamily="34" charset="-122"/>
              <a:ea typeface="微软雅黑" panose="020B0503020204020204" pitchFamily="34" charset="-122"/>
            </a:endParaRPr>
          </a:p>
        </p:txBody>
      </p:sp>
      <p:sp>
        <p:nvSpPr>
          <p:cNvPr id="10" name="Text Placeholder 5"/>
          <p:cNvSpPr txBox="1">
            <a:spLocks/>
          </p:cNvSpPr>
          <p:nvPr/>
        </p:nvSpPr>
        <p:spPr bwMode="gray">
          <a:xfrm>
            <a:off x="3818834" y="2688194"/>
            <a:ext cx="1399295" cy="2434114"/>
          </a:xfrm>
          <a:prstGeom prst="rect">
            <a:avLst/>
          </a:prstGeom>
          <a:solidFill>
            <a:schemeClr val="accent4">
              <a:lumMod val="40000"/>
              <a:lumOff val="60000"/>
            </a:schemeClr>
          </a:solidFill>
          <a:ln w="38100">
            <a:solidFill>
              <a:schemeClr val="bg1"/>
            </a:solidFill>
            <a:miter lim="800000"/>
            <a:headEnd/>
            <a:tailEnd/>
          </a:ln>
        </p:spPr>
        <p:txBody>
          <a:bodyPr vert="horz" wrap="square" lIns="80351" tIns="80351" rIns="32140" bIns="32140" numCol="1" rtlCol="0" anchor="t" anchorCtr="0" compatLnSpc="1">
            <a:prstTxWarp prst="textNoShape">
              <a:avLst/>
            </a:prstTxWarp>
            <a:noAutofit/>
          </a:bodyPr>
          <a:lstStyle/>
          <a:p>
            <a:pPr marL="0" lvl="2">
              <a:spcBef>
                <a:spcPts val="375"/>
              </a:spcBef>
              <a:buClr>
                <a:srgbClr val="000000"/>
              </a:buClr>
              <a:buSzPct val="100000"/>
              <a:buNone/>
              <a:defRPr/>
            </a:pPr>
            <a:r>
              <a:rPr lang="zh-CN" altLang="en-US" sz="1050" b="1" dirty="0">
                <a:solidFill>
                  <a:srgbClr val="000000"/>
                </a:solidFill>
                <a:latin typeface="微软雅黑" panose="020B0503020204020204" pitchFamily="34" charset="-122"/>
                <a:ea typeface="微软雅黑" panose="020B0503020204020204" pitchFamily="34" charset="-122"/>
              </a:rPr>
              <a:t>灾难恢复</a:t>
            </a:r>
            <a:endParaRPr lang="en-US" sz="1050" b="1" dirty="0">
              <a:solidFill>
                <a:srgbClr val="000000"/>
              </a:solidFill>
              <a:latin typeface="微软雅黑" panose="020B0503020204020204" pitchFamily="34" charset="-122"/>
              <a:ea typeface="微软雅黑" panose="020B0503020204020204" pitchFamily="34" charset="-122"/>
            </a:endParaRPr>
          </a:p>
          <a:p>
            <a:pPr marL="161572" lvl="3" indent="-161572">
              <a:lnSpc>
                <a:spcPct val="90000"/>
              </a:lnSpc>
              <a:spcBef>
                <a:spcPts val="375"/>
              </a:spcBef>
              <a:buClr>
                <a:srgbClr val="8AB54E">
                  <a:lumMod val="75000"/>
                </a:srgbClr>
              </a:buClr>
              <a:buSzPct val="100000"/>
              <a:buFont typeface="Wingdings" pitchFamily="2" charset="2"/>
              <a:buChar char="ü"/>
              <a:defRPr/>
            </a:pPr>
            <a:r>
              <a:rPr lang="zh-CN" altLang="en-US" sz="1050" dirty="0">
                <a:solidFill>
                  <a:srgbClr val="000000"/>
                </a:solidFill>
                <a:latin typeface="微软雅黑" panose="020B0503020204020204" pitchFamily="34" charset="-122"/>
                <a:ea typeface="微软雅黑" panose="020B0503020204020204" pitchFamily="34" charset="-122"/>
              </a:rPr>
              <a:t>接管到远程数据中心的</a:t>
            </a:r>
            <a:r>
              <a:rPr lang="en-US" altLang="zh-CN" sz="1050" dirty="0">
                <a:solidFill>
                  <a:srgbClr val="000000"/>
                </a:solidFill>
                <a:latin typeface="微软雅黑" panose="020B0503020204020204" pitchFamily="34" charset="-122"/>
                <a:ea typeface="微软雅黑" panose="020B0503020204020204" pitchFamily="34" charset="-122"/>
              </a:rPr>
              <a:t>HANA</a:t>
            </a:r>
            <a:r>
              <a:rPr lang="zh-CN" altLang="en-US" sz="1050" dirty="0">
                <a:solidFill>
                  <a:srgbClr val="000000"/>
                </a:solidFill>
                <a:latin typeface="微软雅黑" panose="020B0503020204020204" pitchFamily="34" charset="-122"/>
                <a:ea typeface="微软雅黑" panose="020B0503020204020204" pitchFamily="34" charset="-122"/>
              </a:rPr>
              <a:t>数据库</a:t>
            </a:r>
            <a:endParaRPr lang="en-US" sz="1050" dirty="0">
              <a:solidFill>
                <a:srgbClr val="000000"/>
              </a:solidFill>
              <a:latin typeface="微软雅黑" panose="020B0503020204020204" pitchFamily="34" charset="-122"/>
              <a:ea typeface="微软雅黑" panose="020B0503020204020204" pitchFamily="34" charset="-122"/>
            </a:endParaRPr>
          </a:p>
          <a:p>
            <a:pPr marL="161572" lvl="3" indent="-161572">
              <a:lnSpc>
                <a:spcPct val="90000"/>
              </a:lnSpc>
              <a:spcBef>
                <a:spcPts val="375"/>
              </a:spcBef>
              <a:buClr>
                <a:srgbClr val="8AB54E">
                  <a:lumMod val="75000"/>
                </a:srgbClr>
              </a:buClr>
              <a:buSzPct val="100000"/>
              <a:buFont typeface="Wingdings" pitchFamily="2" charset="2"/>
              <a:buChar char="ü"/>
              <a:defRPr/>
            </a:pPr>
            <a:r>
              <a:rPr lang="zh-CN" altLang="en-US" sz="1050" dirty="0">
                <a:solidFill>
                  <a:srgbClr val="000000"/>
                </a:solidFill>
                <a:latin typeface="微软雅黑" panose="020B0503020204020204" pitchFamily="34" charset="-122"/>
                <a:ea typeface="微软雅黑" panose="020B0503020204020204" pitchFamily="34" charset="-122"/>
              </a:rPr>
              <a:t>自动或手工处理接管过程</a:t>
            </a:r>
            <a:endParaRPr lang="en-US" sz="1050" dirty="0">
              <a:solidFill>
                <a:srgbClr val="000000"/>
              </a:solidFill>
              <a:latin typeface="微软雅黑" panose="020B0503020204020204" pitchFamily="34" charset="-122"/>
              <a:ea typeface="微软雅黑" panose="020B0503020204020204" pitchFamily="34" charset="-122"/>
            </a:endParaRPr>
          </a:p>
          <a:p>
            <a:pPr marL="161572" lvl="3" indent="-161572">
              <a:lnSpc>
                <a:spcPct val="90000"/>
              </a:lnSpc>
              <a:spcBef>
                <a:spcPts val="375"/>
              </a:spcBef>
              <a:buClr>
                <a:srgbClr val="8AB54E">
                  <a:lumMod val="75000"/>
                </a:srgbClr>
              </a:buClr>
              <a:buSzPct val="100000"/>
              <a:buFont typeface="Wingdings" pitchFamily="2" charset="2"/>
              <a:buChar char="ü"/>
              <a:defRPr/>
            </a:pPr>
            <a:r>
              <a:rPr lang="zh-CN" altLang="en-US" sz="1050" dirty="0">
                <a:solidFill>
                  <a:srgbClr val="000000"/>
                </a:solidFill>
                <a:latin typeface="微软雅黑" panose="020B0503020204020204" pitchFamily="34" charset="-122"/>
                <a:ea typeface="微软雅黑" panose="020B0503020204020204" pitchFamily="34" charset="-122"/>
              </a:rPr>
              <a:t>接管类型：</a:t>
            </a:r>
            <a:endParaRPr lang="en-US" sz="1050" dirty="0">
              <a:solidFill>
                <a:srgbClr val="000000"/>
              </a:solidFill>
              <a:latin typeface="微软雅黑" panose="020B0503020204020204" pitchFamily="34" charset="-122"/>
              <a:ea typeface="微软雅黑" panose="020B0503020204020204" pitchFamily="34" charset="-122"/>
            </a:endParaRPr>
          </a:p>
          <a:p>
            <a:pPr marL="318893" lvl="4" indent="-155903">
              <a:lnSpc>
                <a:spcPct val="80000"/>
              </a:lnSpc>
              <a:spcBef>
                <a:spcPts val="375"/>
              </a:spcBef>
              <a:buClr>
                <a:srgbClr val="8AB54E">
                  <a:lumMod val="75000"/>
                </a:srgbClr>
              </a:buClr>
              <a:buSzPct val="100000"/>
              <a:buFont typeface="Wingdings" pitchFamily="2" charset="2"/>
              <a:buChar char="ü"/>
              <a:defRPr/>
            </a:pPr>
            <a:r>
              <a:rPr lang="zh-CN" altLang="en-US" sz="900" dirty="0">
                <a:solidFill>
                  <a:srgbClr val="000000"/>
                </a:solidFill>
                <a:latin typeface="微软雅黑" panose="020B0503020204020204" pitchFamily="34" charset="-122"/>
                <a:ea typeface="微软雅黑" panose="020B0503020204020204" pitchFamily="34" charset="-122"/>
              </a:rPr>
              <a:t>存储接管</a:t>
            </a:r>
            <a:endParaRPr lang="en-US" sz="900" dirty="0">
              <a:solidFill>
                <a:srgbClr val="000000"/>
              </a:solidFill>
              <a:latin typeface="微软雅黑" panose="020B0503020204020204" pitchFamily="34" charset="-122"/>
              <a:ea typeface="微软雅黑" panose="020B0503020204020204" pitchFamily="34" charset="-122"/>
            </a:endParaRPr>
          </a:p>
          <a:p>
            <a:pPr marL="318893" lvl="4" indent="-155903">
              <a:lnSpc>
                <a:spcPct val="80000"/>
              </a:lnSpc>
              <a:spcBef>
                <a:spcPts val="375"/>
              </a:spcBef>
              <a:buClr>
                <a:srgbClr val="8AB54E">
                  <a:lumMod val="75000"/>
                </a:srgbClr>
              </a:buClr>
              <a:buSzPct val="100000"/>
              <a:buFont typeface="Wingdings" pitchFamily="2" charset="2"/>
              <a:buChar char="ü"/>
              <a:defRPr/>
            </a:pPr>
            <a:r>
              <a:rPr lang="zh-CN" altLang="en-US" sz="900" dirty="0">
                <a:solidFill>
                  <a:srgbClr val="000000"/>
                </a:solidFill>
                <a:latin typeface="微软雅黑" panose="020B0503020204020204" pitchFamily="34" charset="-122"/>
                <a:ea typeface="微软雅黑" panose="020B0503020204020204" pitchFamily="34" charset="-122"/>
              </a:rPr>
              <a:t>镜像数据库接管</a:t>
            </a:r>
            <a:endParaRPr lang="en-US" sz="900" dirty="0">
              <a:solidFill>
                <a:srgbClr val="000000"/>
              </a:solidFill>
              <a:latin typeface="微软雅黑" panose="020B0503020204020204" pitchFamily="34" charset="-122"/>
              <a:ea typeface="微软雅黑" panose="020B0503020204020204" pitchFamily="34" charset="-122"/>
            </a:endParaRPr>
          </a:p>
          <a:p>
            <a:pPr marL="318893" lvl="4" indent="-155903">
              <a:lnSpc>
                <a:spcPct val="80000"/>
              </a:lnSpc>
              <a:spcBef>
                <a:spcPts val="375"/>
              </a:spcBef>
              <a:buClr>
                <a:srgbClr val="8AB54E">
                  <a:lumMod val="75000"/>
                </a:srgbClr>
              </a:buClr>
              <a:buSzPct val="100000"/>
              <a:buFont typeface="Wingdings" pitchFamily="2" charset="2"/>
              <a:buChar char="ü"/>
              <a:defRPr/>
            </a:pPr>
            <a:r>
              <a:rPr lang="zh-CN" altLang="en-US" sz="900" dirty="0">
                <a:solidFill>
                  <a:srgbClr val="000000"/>
                </a:solidFill>
                <a:latin typeface="微软雅黑" panose="020B0503020204020204" pitchFamily="34" charset="-122"/>
                <a:ea typeface="微软雅黑" panose="020B0503020204020204" pitchFamily="34" charset="-122"/>
              </a:rPr>
              <a:t>外部集群管理</a:t>
            </a:r>
            <a:endParaRPr lang="en-US" sz="9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036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lvl="0">
              <a:lnSpc>
                <a:spcPct val="100000"/>
              </a:lnSpc>
              <a:spcAft>
                <a:spcPts val="0"/>
              </a:spcAft>
              <a:buClr>
                <a:schemeClr val="accent1"/>
              </a:buClr>
            </a:pPr>
            <a:r>
              <a:rPr lang="zh-CN" altLang="en-US" sz="3600" dirty="0">
                <a:latin typeface="微软雅黑" panose="020B0503020204020204" pitchFamily="34" charset="-122"/>
                <a:ea typeface="微软雅黑" panose="020B0503020204020204" pitchFamily="34" charset="-122"/>
              </a:rPr>
              <a:t>灵活部署架构</a:t>
            </a:r>
            <a:endParaRPr lang="en-US" altLang="zh-CN" sz="3200" dirty="0">
              <a:latin typeface="微软雅黑" panose="020B0503020204020204" pitchFamily="34" charset="-122"/>
              <a:ea typeface="微软雅黑" panose="020B0503020204020204" pitchFamily="34" charset="-122"/>
            </a:endParaRPr>
          </a:p>
        </p:txBody>
      </p:sp>
      <p:pic>
        <p:nvPicPr>
          <p:cNvPr id="4" name="Picture Placeholder 3"/>
          <p:cNvPicPr>
            <a:picLocks noGrp="1" noChangeAspect="1"/>
          </p:cNvPicPr>
          <p:nvPr>
            <p:ph type="pic" sz="quarter" idx="12"/>
          </p:nvPr>
        </p:nvPicPr>
        <p:blipFill>
          <a:blip r:embed="rId2"/>
          <a:srcRect t="3112" b="3112"/>
          <a:stretch>
            <a:fillRect/>
          </a:stretch>
        </p:blipFill>
        <p:spPr/>
      </p:pic>
    </p:spTree>
    <p:extLst>
      <p:ext uri="{BB962C8B-B14F-4D97-AF65-F5344CB8AC3E}">
        <p14:creationId xmlns:p14="http://schemas.microsoft.com/office/powerpoint/2010/main" val="20953484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99" y="503999"/>
            <a:ext cx="8424000" cy="738664"/>
          </a:xfrm>
        </p:spPr>
        <p:txBody>
          <a:bodyPr/>
          <a:lstStyle/>
          <a:p>
            <a:r>
              <a:rPr lang="zh-CN" altLang="en-US" sz="2800" dirty="0">
                <a:latin typeface="微软雅黑" pitchFamily="34" charset="-122"/>
                <a:ea typeface="微软雅黑" pitchFamily="34" charset="-122"/>
              </a:rPr>
              <a:t>灵活部署方案</a:t>
            </a:r>
            <a:br>
              <a:rPr lang="en-US" altLang="zh-CN" sz="2800" dirty="0">
                <a:latin typeface="微软雅黑" pitchFamily="34" charset="-122"/>
                <a:ea typeface="微软雅黑" pitchFamily="34" charset="-122"/>
              </a:rPr>
            </a:br>
            <a:r>
              <a:rPr lang="zh-CN" altLang="en-US" sz="2000" b="0" dirty="0">
                <a:latin typeface="微软雅黑" pitchFamily="34" charset="-122"/>
                <a:ea typeface="微软雅黑" pitchFamily="34" charset="-122"/>
              </a:rPr>
              <a:t>支持本地部署和云部署</a:t>
            </a:r>
            <a:endParaRPr lang="en-US" sz="2800" b="0" dirty="0">
              <a:latin typeface="微软雅黑" pitchFamily="34" charset="-122"/>
              <a:ea typeface="微软雅黑" pitchFamily="34" charset="-122"/>
            </a:endParaRPr>
          </a:p>
        </p:txBody>
      </p:sp>
      <p:grpSp>
        <p:nvGrpSpPr>
          <p:cNvPr id="3" name="Group 2"/>
          <p:cNvGrpSpPr/>
          <p:nvPr/>
        </p:nvGrpSpPr>
        <p:grpSpPr>
          <a:xfrm>
            <a:off x="1662830" y="1855488"/>
            <a:ext cx="5369932" cy="2049161"/>
            <a:chOff x="1109608" y="2948678"/>
            <a:chExt cx="5517221" cy="2732926"/>
          </a:xfrm>
        </p:grpSpPr>
        <p:sp>
          <p:nvSpPr>
            <p:cNvPr id="4" name="TextBox 3"/>
            <p:cNvSpPr txBox="1"/>
            <p:nvPr/>
          </p:nvSpPr>
          <p:spPr>
            <a:xfrm>
              <a:off x="1109608" y="2948678"/>
              <a:ext cx="2465799" cy="1366463"/>
            </a:xfrm>
            <a:prstGeom prst="rect">
              <a:avLst/>
            </a:prstGeom>
            <a:solidFill>
              <a:schemeClr val="accent1">
                <a:lumMod val="60000"/>
                <a:lumOff val="40000"/>
              </a:schemeClr>
            </a:solidFill>
          </p:spPr>
          <p:txBody>
            <a:bodyPr wrap="square" lIns="68562" tIns="68562" rIns="0" bIns="0" rtlCol="0" anchor="t" anchorCtr="0">
              <a:noAutofit/>
            </a:bodyPr>
            <a:lstStyle/>
            <a:p>
              <a:pPr fontAlgn="base">
                <a:lnSpc>
                  <a:spcPct val="200000"/>
                </a:lnSpc>
                <a:spcBef>
                  <a:spcPts val="450"/>
                </a:spcBef>
                <a:spcAft>
                  <a:spcPct val="0"/>
                </a:spcAft>
                <a:buClr>
                  <a:srgbClr val="F0AB00"/>
                </a:buClr>
                <a:buSzPct val="80000"/>
              </a:pPr>
              <a:r>
                <a:rPr lang="en-US" sz="1350" kern="0" dirty="0">
                  <a:solidFill>
                    <a:schemeClr val="bg1"/>
                  </a:solidFill>
                  <a:ea typeface="Arial Unicode MS" pitchFamily="34" charset="-128"/>
                  <a:cs typeface="Arial Unicode MS" pitchFamily="34" charset="-128"/>
                </a:rPr>
                <a:t>SAP </a:t>
              </a:r>
              <a:br>
                <a:rPr lang="en-US" sz="1350" kern="0" dirty="0">
                  <a:solidFill>
                    <a:schemeClr val="bg1"/>
                  </a:solidFill>
                  <a:ea typeface="Arial Unicode MS" pitchFamily="34" charset="-128"/>
                  <a:cs typeface="Arial Unicode MS" pitchFamily="34" charset="-128"/>
                </a:rPr>
              </a:br>
              <a:r>
                <a:rPr lang="en-US" sz="1350" kern="0" dirty="0">
                  <a:solidFill>
                    <a:schemeClr val="bg1"/>
                  </a:solidFill>
                  <a:ea typeface="Arial Unicode MS" pitchFamily="34" charset="-128"/>
                  <a:cs typeface="Arial Unicode MS" pitchFamily="34" charset="-128"/>
                </a:rPr>
                <a:t>S/4HANA</a:t>
              </a:r>
            </a:p>
          </p:txBody>
        </p:sp>
        <p:sp>
          <p:nvSpPr>
            <p:cNvPr id="5" name="TextBox 4"/>
            <p:cNvSpPr txBox="1"/>
            <p:nvPr/>
          </p:nvSpPr>
          <p:spPr>
            <a:xfrm>
              <a:off x="1109609" y="4315141"/>
              <a:ext cx="5517220" cy="1366463"/>
            </a:xfrm>
            <a:prstGeom prst="rect">
              <a:avLst/>
            </a:prstGeom>
            <a:solidFill>
              <a:schemeClr val="accent1">
                <a:lumMod val="20000"/>
                <a:lumOff val="80000"/>
              </a:schemeClr>
            </a:solidFill>
            <a:effectLst/>
          </p:spPr>
          <p:txBody>
            <a:bodyPr wrap="square" lIns="68562" tIns="68562" rIns="0" bIns="0" rtlCol="0" anchor="t" anchorCtr="0">
              <a:noAutofit/>
            </a:bodyPr>
            <a:lstStyle/>
            <a:p>
              <a:pPr fontAlgn="base">
                <a:lnSpc>
                  <a:spcPct val="200000"/>
                </a:lnSpc>
                <a:spcBef>
                  <a:spcPts val="450"/>
                </a:spcBef>
                <a:spcAft>
                  <a:spcPct val="0"/>
                </a:spcAft>
                <a:buClr>
                  <a:srgbClr val="F0AB00"/>
                </a:buClr>
                <a:buSzPct val="80000"/>
              </a:pPr>
              <a:r>
                <a:rPr lang="en-US" sz="1350" kern="0" dirty="0">
                  <a:solidFill>
                    <a:schemeClr val="accent1"/>
                  </a:solidFill>
                  <a:ea typeface="Arial Unicode MS" pitchFamily="34" charset="-128"/>
                  <a:cs typeface="Arial Unicode MS" pitchFamily="34" charset="-128"/>
                </a:rPr>
                <a:t>SAP HANA </a:t>
              </a:r>
              <a:r>
                <a:rPr lang="zh-CN" altLang="en-US" sz="1350" kern="0" dirty="0">
                  <a:solidFill>
                    <a:schemeClr val="accent1"/>
                  </a:solidFill>
                  <a:ea typeface="Arial Unicode MS" pitchFamily="34" charset="-128"/>
                  <a:cs typeface="Arial Unicode MS" pitchFamily="34" charset="-128"/>
                </a:rPr>
                <a:t>平台</a:t>
              </a:r>
              <a:endParaRPr lang="en-US" sz="1350" kern="0" dirty="0">
                <a:solidFill>
                  <a:schemeClr val="accent1"/>
                </a:solidFill>
                <a:ea typeface="Arial Unicode MS" pitchFamily="34" charset="-128"/>
                <a:cs typeface="Arial Unicode MS" pitchFamily="34" charset="-128"/>
              </a:endParaRPr>
            </a:p>
          </p:txBody>
        </p:sp>
        <p:sp>
          <p:nvSpPr>
            <p:cNvPr id="6" name="TextBox 5"/>
            <p:cNvSpPr txBox="1"/>
            <p:nvPr/>
          </p:nvSpPr>
          <p:spPr>
            <a:xfrm>
              <a:off x="3575407" y="2948678"/>
              <a:ext cx="3051422" cy="1366463"/>
            </a:xfrm>
            <a:prstGeom prst="rect">
              <a:avLst/>
            </a:prstGeom>
            <a:solidFill>
              <a:schemeClr val="accent1"/>
            </a:solidFill>
          </p:spPr>
          <p:txBody>
            <a:bodyPr wrap="square" lIns="68562" tIns="68562" rIns="0" bIns="0" rtlCol="0" anchor="t" anchorCtr="0">
              <a:noAutofit/>
            </a:bodyPr>
            <a:lstStyle/>
            <a:p>
              <a:pPr fontAlgn="base">
                <a:lnSpc>
                  <a:spcPct val="200000"/>
                </a:lnSpc>
                <a:spcBef>
                  <a:spcPts val="450"/>
                </a:spcBef>
                <a:spcAft>
                  <a:spcPct val="0"/>
                </a:spcAft>
                <a:buClr>
                  <a:srgbClr val="F0AB00"/>
                </a:buClr>
                <a:buSzPct val="80000"/>
              </a:pPr>
              <a:r>
                <a:rPr lang="en-US" sz="1350" kern="0" dirty="0">
                  <a:solidFill>
                    <a:schemeClr val="bg1"/>
                  </a:solidFill>
                  <a:ea typeface="Arial Unicode MS" pitchFamily="34" charset="-128"/>
                  <a:cs typeface="Arial Unicode MS" pitchFamily="34" charset="-128"/>
                </a:rPr>
                <a:t>SAP</a:t>
              </a:r>
              <a:br>
                <a:rPr lang="en-US" sz="1350" kern="0" dirty="0">
                  <a:solidFill>
                    <a:schemeClr val="bg1"/>
                  </a:solidFill>
                  <a:ea typeface="Arial Unicode MS" pitchFamily="34" charset="-128"/>
                  <a:cs typeface="Arial Unicode MS" pitchFamily="34" charset="-128"/>
                </a:rPr>
              </a:br>
              <a:r>
                <a:rPr lang="en-US" sz="1350" kern="0" dirty="0">
                  <a:solidFill>
                    <a:schemeClr val="bg1"/>
                  </a:solidFill>
                  <a:ea typeface="Arial Unicode MS" pitchFamily="34" charset="-128"/>
                  <a:cs typeface="Arial Unicode MS" pitchFamily="34" charset="-128"/>
                </a:rPr>
                <a:t>BW/4HANA</a:t>
              </a:r>
            </a:p>
          </p:txBody>
        </p:sp>
        <p:sp>
          <p:nvSpPr>
            <p:cNvPr id="7" name="TextBox 6"/>
            <p:cNvSpPr txBox="1"/>
            <p:nvPr/>
          </p:nvSpPr>
          <p:spPr>
            <a:xfrm>
              <a:off x="4514637" y="4408214"/>
              <a:ext cx="2054830" cy="364750"/>
            </a:xfrm>
            <a:prstGeom prst="rect">
              <a:avLst/>
            </a:prstGeom>
            <a:solidFill>
              <a:schemeClr val="accent1"/>
            </a:solidFill>
          </p:spPr>
          <p:txBody>
            <a:bodyPr wrap="square" lIns="0" tIns="0" rIns="0" bIns="0" rtlCol="0" anchor="ctr" anchorCtr="1">
              <a:noAutofit/>
            </a:bodyPr>
            <a:lstStyle/>
            <a:p>
              <a:pPr fontAlgn="base">
                <a:spcBef>
                  <a:spcPts val="450"/>
                </a:spcBef>
                <a:spcAft>
                  <a:spcPct val="0"/>
                </a:spcAft>
                <a:buClr>
                  <a:srgbClr val="F0AB00"/>
                </a:buClr>
                <a:buSzPct val="80000"/>
              </a:pPr>
              <a:r>
                <a:rPr lang="zh-CN" altLang="en-US" sz="1050" kern="0" dirty="0">
                  <a:solidFill>
                    <a:schemeClr val="bg1"/>
                  </a:solidFill>
                  <a:ea typeface="Arial Unicode MS" pitchFamily="34" charset="-128"/>
                  <a:cs typeface="Arial Unicode MS" pitchFamily="34" charset="-128"/>
                </a:rPr>
                <a:t>数据流分析</a:t>
              </a:r>
              <a:endParaRPr lang="en-US" sz="1050" kern="0" dirty="0">
                <a:solidFill>
                  <a:schemeClr val="bg1"/>
                </a:solidFill>
                <a:ea typeface="Arial Unicode MS" pitchFamily="34" charset="-128"/>
                <a:cs typeface="Arial Unicode MS" pitchFamily="34" charset="-128"/>
              </a:endParaRPr>
            </a:p>
          </p:txBody>
        </p:sp>
        <p:sp>
          <p:nvSpPr>
            <p:cNvPr id="8" name="TextBox 7"/>
            <p:cNvSpPr txBox="1"/>
            <p:nvPr/>
          </p:nvSpPr>
          <p:spPr>
            <a:xfrm>
              <a:off x="4514637" y="4817464"/>
              <a:ext cx="2054830" cy="364750"/>
            </a:xfrm>
            <a:prstGeom prst="rect">
              <a:avLst/>
            </a:prstGeom>
            <a:solidFill>
              <a:schemeClr val="accent1"/>
            </a:solidFill>
          </p:spPr>
          <p:txBody>
            <a:bodyPr wrap="square" lIns="0" tIns="0" rIns="0" bIns="0" rtlCol="0" anchor="ctr" anchorCtr="1">
              <a:noAutofit/>
            </a:bodyPr>
            <a:lstStyle/>
            <a:p>
              <a:pPr fontAlgn="base">
                <a:spcBef>
                  <a:spcPts val="450"/>
                </a:spcBef>
                <a:spcAft>
                  <a:spcPct val="0"/>
                </a:spcAft>
                <a:buClr>
                  <a:srgbClr val="F0AB00"/>
                </a:buClr>
                <a:buSzPct val="80000"/>
              </a:pPr>
              <a:r>
                <a:rPr lang="zh-CN" altLang="en-US" sz="1050" kern="0" dirty="0">
                  <a:solidFill>
                    <a:schemeClr val="bg1"/>
                  </a:solidFill>
                  <a:ea typeface="Arial Unicode MS" pitchFamily="34" charset="-128"/>
                  <a:cs typeface="Arial Unicode MS" pitchFamily="34" charset="-128"/>
                </a:rPr>
                <a:t>高级分析</a:t>
              </a:r>
              <a:endParaRPr lang="en-US" sz="1050" kern="0" dirty="0">
                <a:solidFill>
                  <a:schemeClr val="bg1"/>
                </a:solidFill>
                <a:ea typeface="Arial Unicode MS" pitchFamily="34" charset="-128"/>
                <a:cs typeface="Arial Unicode MS" pitchFamily="34" charset="-128"/>
              </a:endParaRPr>
            </a:p>
          </p:txBody>
        </p:sp>
        <p:sp>
          <p:nvSpPr>
            <p:cNvPr id="9" name="TextBox 8"/>
            <p:cNvSpPr txBox="1"/>
            <p:nvPr/>
          </p:nvSpPr>
          <p:spPr>
            <a:xfrm>
              <a:off x="4514637" y="5226714"/>
              <a:ext cx="2054830" cy="364750"/>
            </a:xfrm>
            <a:prstGeom prst="rect">
              <a:avLst/>
            </a:prstGeom>
            <a:solidFill>
              <a:schemeClr val="accent1"/>
            </a:solidFill>
          </p:spPr>
          <p:txBody>
            <a:bodyPr wrap="square" lIns="0" tIns="0" rIns="0" bIns="0" rtlCol="0" anchor="ctr" anchorCtr="1">
              <a:noAutofit/>
            </a:bodyPr>
            <a:lstStyle/>
            <a:p>
              <a:pPr fontAlgn="base">
                <a:spcBef>
                  <a:spcPts val="450"/>
                </a:spcBef>
                <a:spcAft>
                  <a:spcPct val="0"/>
                </a:spcAft>
                <a:buClr>
                  <a:srgbClr val="F0AB00"/>
                </a:buClr>
                <a:buSzPct val="80000"/>
              </a:pPr>
              <a:r>
                <a:rPr lang="zh-CN" altLang="en-US" sz="1050" kern="0" dirty="0">
                  <a:solidFill>
                    <a:schemeClr val="bg1"/>
                  </a:solidFill>
                  <a:ea typeface="Arial Unicode MS" pitchFamily="34" charset="-128"/>
                  <a:cs typeface="Arial Unicode MS" pitchFamily="34" charset="-128"/>
                </a:rPr>
                <a:t>智能数据集成</a:t>
              </a:r>
              <a:endParaRPr lang="en-US" sz="1050" kern="0" dirty="0">
                <a:solidFill>
                  <a:schemeClr val="bg1"/>
                </a:solidFill>
                <a:ea typeface="Arial Unicode MS" pitchFamily="34" charset="-128"/>
                <a:cs typeface="Arial Unicode MS" pitchFamily="34" charset="-128"/>
              </a:endParaRPr>
            </a:p>
          </p:txBody>
        </p:sp>
        <p:sp>
          <p:nvSpPr>
            <p:cNvPr id="10" name="TextBox 9"/>
            <p:cNvSpPr txBox="1"/>
            <p:nvPr/>
          </p:nvSpPr>
          <p:spPr>
            <a:xfrm>
              <a:off x="4940654" y="3161939"/>
              <a:ext cx="1610832" cy="228600"/>
            </a:xfrm>
            <a:prstGeom prst="rect">
              <a:avLst/>
            </a:prstGeom>
            <a:solidFill>
              <a:schemeClr val="accent1">
                <a:lumMod val="40000"/>
                <a:lumOff val="60000"/>
              </a:schemeClr>
            </a:solidFill>
          </p:spPr>
          <p:txBody>
            <a:bodyPr wrap="square" lIns="0" tIns="0" rIns="0" bIns="0" rtlCol="0" anchor="ctr" anchorCtr="1">
              <a:noAutofit/>
            </a:bodyPr>
            <a:lstStyle/>
            <a:p>
              <a:pPr fontAlgn="base">
                <a:spcBef>
                  <a:spcPts val="450"/>
                </a:spcBef>
                <a:spcAft>
                  <a:spcPct val="0"/>
                </a:spcAft>
                <a:buClr>
                  <a:srgbClr val="F0AB00"/>
                </a:buClr>
                <a:buSzPct val="80000"/>
              </a:pPr>
              <a:r>
                <a:rPr lang="zh-CN" altLang="en-US" sz="1050" kern="0" dirty="0">
                  <a:solidFill>
                    <a:schemeClr val="accent1"/>
                  </a:solidFill>
                  <a:ea typeface="Arial Unicode MS" pitchFamily="34" charset="-128"/>
                  <a:cs typeface="Arial Unicode MS" pitchFamily="34" charset="-128"/>
                </a:rPr>
                <a:t>数据分层</a:t>
              </a:r>
              <a:endParaRPr lang="en-US" sz="1050" kern="0" dirty="0">
                <a:solidFill>
                  <a:schemeClr val="accent1"/>
                </a:solidFill>
                <a:ea typeface="Arial Unicode MS" pitchFamily="34" charset="-128"/>
                <a:cs typeface="Arial Unicode MS" pitchFamily="34" charset="-128"/>
              </a:endParaRPr>
            </a:p>
          </p:txBody>
        </p:sp>
        <p:sp>
          <p:nvSpPr>
            <p:cNvPr id="11" name="TextBox 10"/>
            <p:cNvSpPr txBox="1"/>
            <p:nvPr/>
          </p:nvSpPr>
          <p:spPr>
            <a:xfrm>
              <a:off x="4938944" y="3509549"/>
              <a:ext cx="1610832" cy="228600"/>
            </a:xfrm>
            <a:prstGeom prst="rect">
              <a:avLst/>
            </a:prstGeom>
            <a:solidFill>
              <a:schemeClr val="accent1">
                <a:lumMod val="40000"/>
                <a:lumOff val="60000"/>
              </a:schemeClr>
            </a:solidFill>
          </p:spPr>
          <p:txBody>
            <a:bodyPr wrap="square" lIns="0" tIns="0" rIns="0" bIns="0" rtlCol="0" anchor="ctr" anchorCtr="1">
              <a:noAutofit/>
            </a:bodyPr>
            <a:lstStyle/>
            <a:p>
              <a:pPr fontAlgn="base">
                <a:spcBef>
                  <a:spcPts val="450"/>
                </a:spcBef>
                <a:spcAft>
                  <a:spcPct val="0"/>
                </a:spcAft>
                <a:buClr>
                  <a:srgbClr val="F0AB00"/>
                </a:buClr>
                <a:buSzPct val="80000"/>
              </a:pPr>
              <a:r>
                <a:rPr lang="zh-CN" altLang="en-US" sz="1050" kern="0" dirty="0">
                  <a:solidFill>
                    <a:schemeClr val="accent1"/>
                  </a:solidFill>
                  <a:ea typeface="Arial Unicode MS" pitchFamily="34" charset="-128"/>
                  <a:cs typeface="Arial Unicode MS" pitchFamily="34" charset="-128"/>
                </a:rPr>
                <a:t>现代用户体验</a:t>
              </a:r>
              <a:endParaRPr lang="en-US" sz="1050" kern="0" dirty="0">
                <a:solidFill>
                  <a:schemeClr val="accent1"/>
                </a:solidFill>
                <a:ea typeface="Arial Unicode MS" pitchFamily="34" charset="-128"/>
                <a:cs typeface="Arial Unicode MS" pitchFamily="34" charset="-128"/>
              </a:endParaRPr>
            </a:p>
          </p:txBody>
        </p:sp>
        <p:sp>
          <p:nvSpPr>
            <p:cNvPr id="12" name="TextBox 11"/>
            <p:cNvSpPr txBox="1"/>
            <p:nvPr/>
          </p:nvSpPr>
          <p:spPr>
            <a:xfrm>
              <a:off x="4938944" y="3836293"/>
              <a:ext cx="1610832" cy="228600"/>
            </a:xfrm>
            <a:prstGeom prst="rect">
              <a:avLst/>
            </a:prstGeom>
            <a:solidFill>
              <a:schemeClr val="accent1">
                <a:lumMod val="40000"/>
                <a:lumOff val="60000"/>
              </a:schemeClr>
            </a:solidFill>
          </p:spPr>
          <p:txBody>
            <a:bodyPr wrap="square" lIns="0" tIns="0" rIns="0" bIns="0" rtlCol="0" anchor="ctr" anchorCtr="1">
              <a:noAutofit/>
            </a:bodyPr>
            <a:lstStyle/>
            <a:p>
              <a:pPr fontAlgn="base">
                <a:spcBef>
                  <a:spcPts val="450"/>
                </a:spcBef>
                <a:spcAft>
                  <a:spcPct val="0"/>
                </a:spcAft>
                <a:buClr>
                  <a:srgbClr val="F0AB00"/>
                </a:buClr>
                <a:buSzPct val="80000"/>
              </a:pPr>
              <a:r>
                <a:rPr lang="zh-CN" altLang="en-US" sz="1050" kern="0" dirty="0">
                  <a:solidFill>
                    <a:schemeClr val="accent1"/>
                  </a:solidFill>
                  <a:ea typeface="Arial Unicode MS" pitchFamily="34" charset="-128"/>
                  <a:cs typeface="Arial Unicode MS" pitchFamily="34" charset="-128"/>
                </a:rPr>
                <a:t>支持云</a:t>
              </a:r>
              <a:endParaRPr lang="en-US" sz="1050" kern="0" dirty="0">
                <a:solidFill>
                  <a:schemeClr val="accent1"/>
                </a:solidFill>
                <a:ea typeface="Arial Unicode MS" pitchFamily="34" charset="-128"/>
                <a:cs typeface="Arial Unicode MS" pitchFamily="34" charset="-128"/>
              </a:endParaRPr>
            </a:p>
          </p:txBody>
        </p:sp>
      </p:grpSp>
      <p:grpSp>
        <p:nvGrpSpPr>
          <p:cNvPr id="19" name="Group 18"/>
          <p:cNvGrpSpPr/>
          <p:nvPr/>
        </p:nvGrpSpPr>
        <p:grpSpPr>
          <a:xfrm>
            <a:off x="1662831" y="4092287"/>
            <a:ext cx="5369931" cy="1376797"/>
            <a:chOff x="2853105" y="4448837"/>
            <a:chExt cx="6526352" cy="1701777"/>
          </a:xfrm>
        </p:grpSpPr>
        <p:sp>
          <p:nvSpPr>
            <p:cNvPr id="13" name="Rectangle 12"/>
            <p:cNvSpPr/>
            <p:nvPr/>
          </p:nvSpPr>
          <p:spPr bwMode="gray">
            <a:xfrm>
              <a:off x="2853106" y="4458885"/>
              <a:ext cx="6526351" cy="1691729"/>
            </a:xfrm>
            <a:prstGeom prst="rect">
              <a:avLst/>
            </a:prstGeom>
            <a:solidFill>
              <a:schemeClr val="bg1">
                <a:lumMod val="50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pic>
          <p:nvPicPr>
            <p:cNvPr id="14" name="Picture 7" descr="theRightMix-02.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976146" y="4686380"/>
              <a:ext cx="1180399" cy="13238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9" descr="theRightMix-04.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382136" y="4580716"/>
              <a:ext cx="1645160" cy="14310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Rectangle 15"/>
            <p:cNvSpPr/>
            <p:nvPr/>
          </p:nvSpPr>
          <p:spPr bwMode="gray">
            <a:xfrm>
              <a:off x="2853105" y="4458885"/>
              <a:ext cx="1731839" cy="760282"/>
            </a:xfrm>
            <a:prstGeom prst="rect">
              <a:avLst/>
            </a:prstGeom>
            <a:solidFill>
              <a:schemeClr val="bg2">
                <a:lumMod val="2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sz="1500" kern="0" dirty="0">
                  <a:solidFill>
                    <a:schemeClr val="bg1"/>
                  </a:solidFill>
                  <a:ea typeface="Arial Unicode MS" pitchFamily="34" charset="-128"/>
                  <a:cs typeface="Arial Unicode MS" pitchFamily="34" charset="-128"/>
                </a:rPr>
                <a:t>Amazon</a:t>
              </a:r>
              <a:br>
                <a:rPr lang="en-US" sz="1500" kern="0" dirty="0">
                  <a:solidFill>
                    <a:schemeClr val="bg1"/>
                  </a:solidFill>
                  <a:ea typeface="Arial Unicode MS" pitchFamily="34" charset="-128"/>
                  <a:cs typeface="Arial Unicode MS" pitchFamily="34" charset="-128"/>
                </a:rPr>
              </a:br>
              <a:r>
                <a:rPr lang="en-US" sz="1500" kern="0" dirty="0">
                  <a:solidFill>
                    <a:schemeClr val="bg1"/>
                  </a:solidFill>
                  <a:ea typeface="Arial Unicode MS" pitchFamily="34" charset="-128"/>
                  <a:cs typeface="Arial Unicode MS" pitchFamily="34" charset="-128"/>
                </a:rPr>
                <a:t>AWS</a:t>
              </a:r>
            </a:p>
          </p:txBody>
        </p:sp>
        <p:sp>
          <p:nvSpPr>
            <p:cNvPr id="17" name="Rectangle 16"/>
            <p:cNvSpPr/>
            <p:nvPr/>
          </p:nvSpPr>
          <p:spPr bwMode="gray">
            <a:xfrm>
              <a:off x="2853105" y="5390332"/>
              <a:ext cx="1731839" cy="760282"/>
            </a:xfrm>
            <a:prstGeom prst="rect">
              <a:avLst/>
            </a:prstGeom>
            <a:solidFill>
              <a:schemeClr val="bg2">
                <a:lumMod val="2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sz="1500" kern="0" dirty="0">
                  <a:solidFill>
                    <a:schemeClr val="bg1"/>
                  </a:solidFill>
                  <a:ea typeface="Arial Unicode MS" pitchFamily="34" charset="-128"/>
                  <a:cs typeface="Arial Unicode MS" pitchFamily="34" charset="-128"/>
                </a:rPr>
                <a:t>SAP</a:t>
              </a:r>
              <a:br>
                <a:rPr lang="en-US" sz="1500" kern="0" dirty="0">
                  <a:solidFill>
                    <a:schemeClr val="bg1"/>
                  </a:solidFill>
                  <a:ea typeface="Arial Unicode MS" pitchFamily="34" charset="-128"/>
                  <a:cs typeface="Arial Unicode MS" pitchFamily="34" charset="-128"/>
                </a:rPr>
              </a:br>
              <a:r>
                <a:rPr lang="en-US" sz="1500" kern="0" dirty="0">
                  <a:solidFill>
                    <a:schemeClr val="bg1"/>
                  </a:solidFill>
                  <a:ea typeface="Arial Unicode MS" pitchFamily="34" charset="-128"/>
                  <a:cs typeface="Arial Unicode MS" pitchFamily="34" charset="-128"/>
                </a:rPr>
                <a:t>HEC</a:t>
              </a:r>
            </a:p>
          </p:txBody>
        </p:sp>
        <p:cxnSp>
          <p:nvCxnSpPr>
            <p:cNvPr id="18" name="Straight Connector 17"/>
            <p:cNvCxnSpPr/>
            <p:nvPr/>
          </p:nvCxnSpPr>
          <p:spPr>
            <a:xfrm flipH="1">
              <a:off x="6742444" y="4448837"/>
              <a:ext cx="1256" cy="1691729"/>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349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latin typeface="微软雅黑" pitchFamily="34" charset="-122"/>
                <a:ea typeface="微软雅黑" pitchFamily="34" charset="-122"/>
              </a:rPr>
              <a:t>SAP</a:t>
            </a:r>
            <a:r>
              <a:rPr lang="en-US" altLang="zh-CN" sz="2800" dirty="0">
                <a:latin typeface="微软雅黑" pitchFamily="34" charset="-122"/>
                <a:ea typeface="微软雅黑" pitchFamily="34" charset="-122"/>
              </a:rPr>
              <a:t>HANA</a:t>
            </a:r>
            <a:r>
              <a:rPr lang="en-US"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多租户</a:t>
            </a:r>
            <a:br>
              <a:rPr lang="en-US" altLang="zh-CN" sz="2800" dirty="0">
                <a:latin typeface="微软雅黑" pitchFamily="34" charset="-122"/>
                <a:ea typeface="微软雅黑" pitchFamily="34" charset="-122"/>
              </a:rPr>
            </a:br>
            <a:r>
              <a:rPr lang="zh-CN" altLang="en-US" sz="2000" b="0" dirty="0">
                <a:latin typeface="微软雅黑" pitchFamily="34" charset="-122"/>
                <a:ea typeface="微软雅黑" pitchFamily="34" charset="-122"/>
              </a:rPr>
              <a:t>更加满足云端用户的需求</a:t>
            </a:r>
            <a:endParaRPr lang="en-US" sz="2800" b="0" dirty="0">
              <a:latin typeface="微软雅黑" pitchFamily="34" charset="-122"/>
              <a:ea typeface="微软雅黑" pitchFamily="34" charset="-122"/>
            </a:endParaRPr>
          </a:p>
        </p:txBody>
      </p:sp>
      <p:sp>
        <p:nvSpPr>
          <p:cNvPr id="25" name="Rectangle 24"/>
          <p:cNvSpPr/>
          <p:nvPr/>
        </p:nvSpPr>
        <p:spPr bwMode="gray">
          <a:xfrm>
            <a:off x="769895" y="3054578"/>
            <a:ext cx="2339932" cy="1003570"/>
          </a:xfrm>
          <a:prstGeom prst="rect">
            <a:avLst/>
          </a:prstGeom>
          <a:solidFill>
            <a:schemeClr val="accent1"/>
          </a:solidFill>
          <a:ln w="6350" algn="ctr">
            <a:noFill/>
            <a:miter lim="800000"/>
            <a:headEnd/>
            <a:tailEnd/>
          </a:ln>
        </p:spPr>
        <p:txBody>
          <a:bodyPr lIns="89998" tIns="71998" rIns="89998" bIns="71998" rtlCol="0" anchor="b"/>
          <a:lstStyle/>
          <a:p>
            <a:pPr algn="ctr"/>
            <a:r>
              <a:rPr lang="en-US" sz="1000" kern="0" dirty="0">
                <a:ea typeface="Arial Unicode MS" pitchFamily="34" charset="-128"/>
                <a:cs typeface="Arial Unicode MS" pitchFamily="34" charset="-128"/>
              </a:rPr>
              <a:t>SAP HANA Instance</a:t>
            </a:r>
            <a:endParaRPr lang="en-US" sz="1000" dirty="0"/>
          </a:p>
        </p:txBody>
      </p:sp>
      <p:sp>
        <p:nvSpPr>
          <p:cNvPr id="29" name="Rectangle 28"/>
          <p:cNvSpPr/>
          <p:nvPr/>
        </p:nvSpPr>
        <p:spPr bwMode="gray">
          <a:xfrm>
            <a:off x="769895" y="2806393"/>
            <a:ext cx="1151967" cy="215994"/>
          </a:xfrm>
          <a:prstGeom prst="rect">
            <a:avLst/>
          </a:prstGeom>
          <a:solidFill>
            <a:schemeClr val="tx2"/>
          </a:solidFill>
          <a:ln w="6350" algn="ctr">
            <a:noFill/>
            <a:miter lim="800000"/>
            <a:headEnd/>
            <a:tailEnd/>
          </a:ln>
        </p:spPr>
        <p:txBody>
          <a:bodyPr lIns="89998" tIns="71998" rIns="89998" bIns="71998" rtlCol="0" anchor="ctr"/>
          <a:lstStyle/>
          <a:p>
            <a:pPr algn="ctr"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App X</a:t>
            </a:r>
            <a:endParaRPr lang="en-US" sz="1400" b="1" kern="0" dirty="0">
              <a:solidFill>
                <a:schemeClr val="bg1"/>
              </a:solidFill>
              <a:ea typeface="Arial Unicode MS" pitchFamily="34" charset="-128"/>
              <a:cs typeface="Arial Unicode MS" pitchFamily="34" charset="-128"/>
            </a:endParaRPr>
          </a:p>
        </p:txBody>
      </p:sp>
      <p:cxnSp>
        <p:nvCxnSpPr>
          <p:cNvPr id="30" name="Straight Connector 29"/>
          <p:cNvCxnSpPr>
            <a:stCxn id="29" idx="2"/>
            <a:endCxn id="27" idx="0"/>
          </p:cNvCxnSpPr>
          <p:nvPr/>
        </p:nvCxnSpPr>
        <p:spPr>
          <a:xfrm>
            <a:off x="1345878" y="3022387"/>
            <a:ext cx="0" cy="1767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gray">
          <a:xfrm>
            <a:off x="1957861" y="2806393"/>
            <a:ext cx="1151967" cy="215994"/>
          </a:xfrm>
          <a:prstGeom prst="rect">
            <a:avLst/>
          </a:prstGeom>
          <a:solidFill>
            <a:schemeClr val="tx2"/>
          </a:solidFill>
          <a:ln w="6350" algn="ctr">
            <a:noFill/>
            <a:miter lim="800000"/>
            <a:headEnd/>
            <a:tailEnd/>
          </a:ln>
        </p:spPr>
        <p:txBody>
          <a:bodyPr lIns="89998" tIns="71998" rIns="89998" bIns="71998" rtlCol="0" anchor="ctr"/>
          <a:lstStyle/>
          <a:p>
            <a:pPr algn="ctr"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App Y</a:t>
            </a:r>
            <a:endParaRPr lang="en-US" sz="1400" b="1" kern="0" dirty="0">
              <a:solidFill>
                <a:schemeClr val="bg1"/>
              </a:solidFill>
              <a:ea typeface="Arial Unicode MS" pitchFamily="34" charset="-128"/>
              <a:cs typeface="Arial Unicode MS" pitchFamily="34" charset="-128"/>
            </a:endParaRPr>
          </a:p>
        </p:txBody>
      </p:sp>
      <p:cxnSp>
        <p:nvCxnSpPr>
          <p:cNvPr id="33" name="Straight Connector 32"/>
          <p:cNvCxnSpPr>
            <a:stCxn id="32" idx="2"/>
            <a:endCxn id="31" idx="0"/>
          </p:cNvCxnSpPr>
          <p:nvPr/>
        </p:nvCxnSpPr>
        <p:spPr>
          <a:xfrm>
            <a:off x="2533844" y="3022387"/>
            <a:ext cx="0" cy="1767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bwMode="gray">
          <a:xfrm>
            <a:off x="769895" y="4314175"/>
            <a:ext cx="2339932" cy="179995"/>
          </a:xfrm>
          <a:prstGeom prst="rect">
            <a:avLst/>
          </a:prstGeom>
          <a:solidFill>
            <a:schemeClr val="tx1">
              <a:lumMod val="65000"/>
              <a:lumOff val="35000"/>
            </a:schemeClr>
          </a:solidFill>
          <a:ln w="6350" algn="ctr">
            <a:noFill/>
            <a:miter lim="800000"/>
            <a:headEnd/>
            <a:tailEnd/>
          </a:ln>
        </p:spPr>
        <p:txBody>
          <a:bodyPr lIns="89998" tIns="71998" rIns="89998" bIns="71998" rtlCol="0" anchor="ctr"/>
          <a:lstStyle/>
          <a:p>
            <a:pPr algn="ctr" fontAlgn="base">
              <a:spcBef>
                <a:spcPct val="50000"/>
              </a:spcBef>
              <a:spcAft>
                <a:spcPct val="0"/>
              </a:spcAft>
              <a:buClr>
                <a:srgbClr val="F0AB00"/>
              </a:buClr>
              <a:buSzPct val="80000"/>
            </a:pPr>
            <a:r>
              <a:rPr lang="en-US" sz="1000" kern="0" dirty="0">
                <a:solidFill>
                  <a:schemeClr val="bg1"/>
                </a:solidFill>
                <a:ea typeface="Arial Unicode MS" pitchFamily="34" charset="-128"/>
                <a:cs typeface="Arial Unicode MS" pitchFamily="34" charset="-128"/>
              </a:rPr>
              <a:t>HW</a:t>
            </a:r>
          </a:p>
        </p:txBody>
      </p:sp>
      <p:sp>
        <p:nvSpPr>
          <p:cNvPr id="35" name="Rectangle 34"/>
          <p:cNvSpPr/>
          <p:nvPr/>
        </p:nvSpPr>
        <p:spPr bwMode="gray">
          <a:xfrm>
            <a:off x="769895" y="4096163"/>
            <a:ext cx="2339932" cy="179995"/>
          </a:xfrm>
          <a:prstGeom prst="rect">
            <a:avLst/>
          </a:prstGeom>
          <a:solidFill>
            <a:schemeClr val="bg1">
              <a:lumMod val="85000"/>
            </a:schemeClr>
          </a:solidFill>
          <a:ln w="6350" algn="ctr">
            <a:noFill/>
            <a:miter lim="800000"/>
            <a:headEnd/>
            <a:tailEnd/>
          </a:ln>
        </p:spPr>
        <p:txBody>
          <a:bodyPr lIns="89998" tIns="71998" rIns="89998" bIns="71998" rtlCol="0" anchor="ctr"/>
          <a:lstStyle/>
          <a:p>
            <a:pPr algn="ctr"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OS</a:t>
            </a:r>
          </a:p>
        </p:txBody>
      </p:sp>
      <p:sp>
        <p:nvSpPr>
          <p:cNvPr id="37" name="Rectangle 36"/>
          <p:cNvSpPr/>
          <p:nvPr/>
        </p:nvSpPr>
        <p:spPr>
          <a:xfrm>
            <a:off x="769380" y="2286937"/>
            <a:ext cx="2340448" cy="236319"/>
          </a:xfrm>
          <a:prstGeom prst="rect">
            <a:avLst/>
          </a:prstGeom>
        </p:spPr>
        <p:txBody>
          <a:bodyPr wrap="square" lIns="81635" tIns="40817" rIns="81635" bIns="40817">
            <a:spAutoFit/>
          </a:bodyPr>
          <a:lstStyle/>
          <a:p>
            <a:pPr algn="ctr" fontAlgn="base">
              <a:spcBef>
                <a:spcPct val="50000"/>
              </a:spcBef>
              <a:spcAft>
                <a:spcPct val="0"/>
              </a:spcAft>
              <a:buClr>
                <a:srgbClr val="F0AB00"/>
              </a:buClr>
              <a:buSzPct val="80000"/>
            </a:pPr>
            <a:r>
              <a:rPr lang="zh-CN" altLang="en-US" sz="1000" b="1" dirty="0">
                <a:solidFill>
                  <a:schemeClr val="accent2"/>
                </a:solidFill>
              </a:rPr>
              <a:t>单库多模式</a:t>
            </a:r>
            <a:r>
              <a:rPr lang="en-US" sz="1000" b="1" dirty="0">
                <a:solidFill>
                  <a:schemeClr val="accent2"/>
                </a:solidFill>
              </a:rPr>
              <a:t> (MCOD)</a:t>
            </a:r>
          </a:p>
        </p:txBody>
      </p:sp>
      <p:sp>
        <p:nvSpPr>
          <p:cNvPr id="74" name="Rectangle 73"/>
          <p:cNvSpPr/>
          <p:nvPr/>
        </p:nvSpPr>
        <p:spPr>
          <a:xfrm>
            <a:off x="769895" y="4514121"/>
            <a:ext cx="2095971" cy="223118"/>
          </a:xfrm>
          <a:prstGeom prst="rect">
            <a:avLst/>
          </a:prstGeom>
        </p:spPr>
        <p:txBody>
          <a:bodyPr wrap="square" lIns="68560" tIns="34280" rIns="68560" bIns="34280">
            <a:spAutoFit/>
          </a:bodyPr>
          <a:lstStyle/>
          <a:p>
            <a:pPr marL="0" lvl="1" algn="ctr" defTabSz="867691">
              <a:spcBef>
                <a:spcPts val="478"/>
              </a:spcBef>
              <a:buClr>
                <a:srgbClr val="F0AB00"/>
              </a:buClr>
              <a:buSzPct val="80000"/>
            </a:pPr>
            <a:r>
              <a:rPr lang="en-US" sz="1000" i="1" dirty="0">
                <a:solidFill>
                  <a:srgbClr val="000000"/>
                </a:solidFill>
              </a:rPr>
              <a:t>See Notes </a:t>
            </a:r>
            <a:r>
              <a:rPr lang="en-US" sz="1000" i="1" dirty="0">
                <a:hlinkClick r:id="rId3" tooltip="@Right mouse click to add this SAP Note to your browser favorites"/>
              </a:rPr>
              <a:t>1661202</a:t>
            </a:r>
            <a:r>
              <a:rPr lang="en-US" sz="1000" i="1" dirty="0"/>
              <a:t> </a:t>
            </a:r>
            <a:r>
              <a:rPr lang="en-US" sz="1000" i="1" dirty="0">
                <a:solidFill>
                  <a:srgbClr val="000000"/>
                </a:solidFill>
              </a:rPr>
              <a:t>+ </a:t>
            </a:r>
            <a:r>
              <a:rPr lang="en-US" sz="1000" i="1" dirty="0">
                <a:hlinkClick r:id="rId4" tooltip="@Right mouse click to add this SAP Note to your browser favorites"/>
              </a:rPr>
              <a:t>1826100</a:t>
            </a:r>
            <a:endParaRPr lang="en-US" sz="1000" i="1" dirty="0">
              <a:solidFill>
                <a:srgbClr val="000000"/>
              </a:solidFill>
            </a:endParaRPr>
          </a:p>
        </p:txBody>
      </p:sp>
      <p:sp>
        <p:nvSpPr>
          <p:cNvPr id="52" name="Rectangle 51"/>
          <p:cNvSpPr/>
          <p:nvPr/>
        </p:nvSpPr>
        <p:spPr bwMode="gray">
          <a:xfrm>
            <a:off x="805637" y="3130510"/>
            <a:ext cx="2267934" cy="534680"/>
          </a:xfrm>
          <a:prstGeom prst="rect">
            <a:avLst/>
          </a:prstGeom>
          <a:solidFill>
            <a:schemeClr val="accent1">
              <a:lumMod val="60000"/>
              <a:lumOff val="40000"/>
            </a:schemeClr>
          </a:solidFill>
          <a:ln w="6350" algn="ctr">
            <a:noFill/>
            <a:miter lim="800000"/>
            <a:headEnd/>
            <a:tailEnd/>
          </a:ln>
        </p:spPr>
        <p:txBody>
          <a:bodyPr lIns="89998" tIns="71998" rIns="89998" bIns="35999" rtlCol="0" anchor="b"/>
          <a:lstStyle/>
          <a:p>
            <a:pPr algn="ctr"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Database</a:t>
            </a:r>
          </a:p>
        </p:txBody>
      </p:sp>
      <p:grpSp>
        <p:nvGrpSpPr>
          <p:cNvPr id="95" name="Group 94"/>
          <p:cNvGrpSpPr/>
          <p:nvPr/>
        </p:nvGrpSpPr>
        <p:grpSpPr>
          <a:xfrm>
            <a:off x="3379621" y="2286937"/>
            <a:ext cx="2350388" cy="2450299"/>
            <a:chOff x="3258120" y="1519458"/>
            <a:chExt cx="2350456" cy="2450370"/>
          </a:xfrm>
        </p:grpSpPr>
        <p:sp>
          <p:nvSpPr>
            <p:cNvPr id="39" name="Rectangle 38"/>
            <p:cNvSpPr/>
            <p:nvPr/>
          </p:nvSpPr>
          <p:spPr bwMode="gray">
            <a:xfrm>
              <a:off x="4445521" y="2287119"/>
              <a:ext cx="1152000" cy="792867"/>
            </a:xfrm>
            <a:prstGeom prst="rect">
              <a:avLst/>
            </a:prstGeom>
            <a:solidFill>
              <a:schemeClr val="accent1"/>
            </a:solidFill>
            <a:ln w="6350" algn="ctr">
              <a:noFill/>
              <a:miter lim="800000"/>
              <a:headEnd/>
              <a:tailEnd/>
            </a:ln>
          </p:spPr>
          <p:txBody>
            <a:bodyPr lIns="0" tIns="71998" rIns="0" bIns="18000" rtlCol="0" anchor="b"/>
            <a:lstStyle/>
            <a:p>
              <a:pPr algn="ctr" fontAlgn="base">
                <a:spcBef>
                  <a:spcPct val="50000"/>
                </a:spcBef>
                <a:spcAft>
                  <a:spcPct val="0"/>
                </a:spcAft>
                <a:buClr>
                  <a:srgbClr val="F0AB00"/>
                </a:buClr>
                <a:buSzPct val="80000"/>
              </a:pPr>
              <a:r>
                <a:rPr lang="en-US" sz="900" kern="0" dirty="0">
                  <a:ea typeface="Arial Unicode MS" pitchFamily="34" charset="-128"/>
                  <a:cs typeface="Arial Unicode MS" pitchFamily="34" charset="-128"/>
                </a:rPr>
                <a:t>SAP HANA Instance</a:t>
              </a:r>
            </a:p>
          </p:txBody>
        </p:sp>
        <p:sp>
          <p:nvSpPr>
            <p:cNvPr id="40" name="Rectangle 39"/>
            <p:cNvSpPr/>
            <p:nvPr/>
          </p:nvSpPr>
          <p:spPr bwMode="gray">
            <a:xfrm>
              <a:off x="3258120" y="2287119"/>
              <a:ext cx="1152000" cy="792867"/>
            </a:xfrm>
            <a:prstGeom prst="rect">
              <a:avLst/>
            </a:prstGeom>
            <a:solidFill>
              <a:schemeClr val="accent1"/>
            </a:solidFill>
            <a:ln w="6350" algn="ctr">
              <a:noFill/>
              <a:miter lim="800000"/>
              <a:headEnd/>
              <a:tailEnd/>
            </a:ln>
          </p:spPr>
          <p:txBody>
            <a:bodyPr lIns="0" tIns="71998" rIns="0" bIns="18000" rtlCol="0" anchor="b"/>
            <a:lstStyle/>
            <a:p>
              <a:pPr algn="ctr"/>
              <a:r>
                <a:rPr lang="en-US" sz="900" kern="0" dirty="0">
                  <a:ea typeface="Arial Unicode MS" pitchFamily="34" charset="-128"/>
                  <a:cs typeface="Arial Unicode MS" pitchFamily="34" charset="-128"/>
                </a:rPr>
                <a:t>SAP HANA Instance</a:t>
              </a:r>
              <a:endParaRPr lang="en-US" sz="900" dirty="0"/>
            </a:p>
          </p:txBody>
        </p:sp>
        <p:sp>
          <p:nvSpPr>
            <p:cNvPr id="41" name="Rectangle 40"/>
            <p:cNvSpPr/>
            <p:nvPr/>
          </p:nvSpPr>
          <p:spPr bwMode="gray">
            <a:xfrm>
              <a:off x="4481521" y="2363055"/>
              <a:ext cx="1080000" cy="540000"/>
            </a:xfrm>
            <a:prstGeom prst="rect">
              <a:avLst/>
            </a:prstGeom>
            <a:solidFill>
              <a:schemeClr val="accent1">
                <a:lumMod val="60000"/>
                <a:lumOff val="40000"/>
              </a:schemeClr>
            </a:solidFill>
            <a:ln w="6350" algn="ctr">
              <a:noFill/>
              <a:miter lim="800000"/>
              <a:headEnd/>
              <a:tailEnd/>
            </a:ln>
          </p:spPr>
          <p:txBody>
            <a:bodyPr lIns="89998" tIns="71998" rIns="89998" bIns="35999" rtlCol="0" anchor="b"/>
            <a:lstStyle/>
            <a:p>
              <a:pPr algn="ctr"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Database</a:t>
              </a:r>
            </a:p>
          </p:txBody>
        </p:sp>
        <p:sp>
          <p:nvSpPr>
            <p:cNvPr id="42" name="Rectangle 41"/>
            <p:cNvSpPr/>
            <p:nvPr/>
          </p:nvSpPr>
          <p:spPr bwMode="gray">
            <a:xfrm>
              <a:off x="3299967" y="2363055"/>
              <a:ext cx="1080000" cy="540000"/>
            </a:xfrm>
            <a:prstGeom prst="rect">
              <a:avLst/>
            </a:prstGeom>
            <a:solidFill>
              <a:schemeClr val="accent1">
                <a:lumMod val="60000"/>
                <a:lumOff val="40000"/>
              </a:schemeClr>
            </a:solidFill>
            <a:ln w="6350" algn="ctr">
              <a:noFill/>
              <a:miter lim="800000"/>
              <a:headEnd/>
              <a:tailEnd/>
            </a:ln>
          </p:spPr>
          <p:txBody>
            <a:bodyPr lIns="89998" tIns="71998" rIns="89998" bIns="35999" rtlCol="0" anchor="b"/>
            <a:lstStyle/>
            <a:p>
              <a:pPr algn="ctr"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Database</a:t>
              </a:r>
            </a:p>
          </p:txBody>
        </p:sp>
        <p:sp>
          <p:nvSpPr>
            <p:cNvPr id="43" name="Rectangle 42"/>
            <p:cNvSpPr/>
            <p:nvPr/>
          </p:nvSpPr>
          <p:spPr bwMode="gray">
            <a:xfrm>
              <a:off x="3371967" y="2431661"/>
              <a:ext cx="936000" cy="216000"/>
            </a:xfrm>
            <a:prstGeom prst="rect">
              <a:avLst/>
            </a:prstGeom>
            <a:solidFill>
              <a:schemeClr val="accent2"/>
            </a:solidFill>
            <a:ln w="6350" algn="ctr">
              <a:noFill/>
              <a:miter lim="800000"/>
              <a:headEnd/>
              <a:tailEnd/>
            </a:ln>
          </p:spPr>
          <p:txBody>
            <a:bodyPr lIns="89998" tIns="71998" rIns="89998" bIns="71998" rtlCol="0" anchor="ctr"/>
            <a:lstStyle/>
            <a:p>
              <a:pPr algn="ctr"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Schema X</a:t>
              </a:r>
            </a:p>
          </p:txBody>
        </p:sp>
        <p:sp>
          <p:nvSpPr>
            <p:cNvPr id="46" name="Rectangle 45"/>
            <p:cNvSpPr/>
            <p:nvPr/>
          </p:nvSpPr>
          <p:spPr bwMode="gray">
            <a:xfrm>
              <a:off x="3258120" y="2038929"/>
              <a:ext cx="1156512" cy="216000"/>
            </a:xfrm>
            <a:prstGeom prst="rect">
              <a:avLst/>
            </a:prstGeom>
            <a:solidFill>
              <a:schemeClr val="tx2"/>
            </a:solidFill>
            <a:ln w="6350" algn="ctr">
              <a:noFill/>
              <a:miter lim="800000"/>
              <a:headEnd/>
              <a:tailEnd/>
            </a:ln>
          </p:spPr>
          <p:txBody>
            <a:bodyPr lIns="89998" tIns="71998" rIns="89998" bIns="71998" rtlCol="0" anchor="ctr"/>
            <a:lstStyle/>
            <a:p>
              <a:pPr algn="ctr"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App X</a:t>
              </a:r>
              <a:endParaRPr lang="en-US" sz="1400" b="1" kern="0" dirty="0">
                <a:solidFill>
                  <a:schemeClr val="bg1"/>
                </a:solidFill>
                <a:ea typeface="Arial Unicode MS" pitchFamily="34" charset="-128"/>
                <a:cs typeface="Arial Unicode MS" pitchFamily="34" charset="-128"/>
              </a:endParaRPr>
            </a:p>
          </p:txBody>
        </p:sp>
        <p:cxnSp>
          <p:nvCxnSpPr>
            <p:cNvPr id="47" name="Straight Connector 46"/>
            <p:cNvCxnSpPr>
              <a:stCxn id="46" idx="2"/>
              <a:endCxn id="43" idx="0"/>
            </p:cNvCxnSpPr>
            <p:nvPr/>
          </p:nvCxnSpPr>
          <p:spPr>
            <a:xfrm>
              <a:off x="3836376" y="2254929"/>
              <a:ext cx="3591" cy="1767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bwMode="gray">
            <a:xfrm>
              <a:off x="4553521" y="2431661"/>
              <a:ext cx="936000" cy="216000"/>
            </a:xfrm>
            <a:prstGeom prst="rect">
              <a:avLst/>
            </a:prstGeom>
            <a:solidFill>
              <a:schemeClr val="accent2"/>
            </a:solidFill>
            <a:ln w="6350" algn="ctr">
              <a:noFill/>
              <a:miter lim="800000"/>
              <a:headEnd/>
              <a:tailEnd/>
            </a:ln>
          </p:spPr>
          <p:txBody>
            <a:bodyPr lIns="89998" tIns="71998" rIns="89998" bIns="71998" rtlCol="0" anchor="ctr"/>
            <a:lstStyle/>
            <a:p>
              <a:pPr algn="ctr"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Schema Y</a:t>
              </a:r>
            </a:p>
          </p:txBody>
        </p:sp>
        <p:sp>
          <p:nvSpPr>
            <p:cNvPr id="49" name="Rectangle 48"/>
            <p:cNvSpPr/>
            <p:nvPr/>
          </p:nvSpPr>
          <p:spPr bwMode="gray">
            <a:xfrm>
              <a:off x="4446475" y="2038929"/>
              <a:ext cx="1150092" cy="216000"/>
            </a:xfrm>
            <a:prstGeom prst="rect">
              <a:avLst/>
            </a:prstGeom>
            <a:solidFill>
              <a:schemeClr val="tx2"/>
            </a:solidFill>
            <a:ln w="6350" algn="ctr">
              <a:noFill/>
              <a:miter lim="800000"/>
              <a:headEnd/>
              <a:tailEnd/>
            </a:ln>
          </p:spPr>
          <p:txBody>
            <a:bodyPr lIns="89998" tIns="71998" rIns="89998" bIns="71998" rtlCol="0" anchor="ctr"/>
            <a:lstStyle/>
            <a:p>
              <a:pPr algn="ctr"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App Y</a:t>
              </a:r>
              <a:endParaRPr lang="en-US" sz="1400" b="1" kern="0" dirty="0">
                <a:solidFill>
                  <a:schemeClr val="bg1"/>
                </a:solidFill>
                <a:ea typeface="Arial Unicode MS" pitchFamily="34" charset="-128"/>
                <a:cs typeface="Arial Unicode MS" pitchFamily="34" charset="-128"/>
              </a:endParaRPr>
            </a:p>
          </p:txBody>
        </p:sp>
        <p:cxnSp>
          <p:nvCxnSpPr>
            <p:cNvPr id="50" name="Straight Connector 49"/>
            <p:cNvCxnSpPr>
              <a:stCxn id="49" idx="2"/>
              <a:endCxn id="48" idx="0"/>
            </p:cNvCxnSpPr>
            <p:nvPr/>
          </p:nvCxnSpPr>
          <p:spPr>
            <a:xfrm>
              <a:off x="5021521" y="2254929"/>
              <a:ext cx="0" cy="1767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bwMode="gray">
            <a:xfrm>
              <a:off x="3258120" y="3328736"/>
              <a:ext cx="2340000" cy="180000"/>
            </a:xfrm>
            <a:prstGeom prst="rect">
              <a:avLst/>
            </a:prstGeom>
            <a:solidFill>
              <a:schemeClr val="accent4"/>
            </a:solidFill>
            <a:ln w="6350" algn="ctr">
              <a:noFill/>
              <a:miter lim="800000"/>
              <a:headEnd/>
              <a:tailEnd/>
            </a:ln>
          </p:spPr>
          <p:txBody>
            <a:bodyPr lIns="89998" tIns="71998" rIns="89998" bIns="71998" rtlCol="0" anchor="ctr"/>
            <a:lstStyle/>
            <a:p>
              <a:pPr algn="ctr"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Hypervisor (just for Virtualization)</a:t>
              </a:r>
              <a:endParaRPr lang="en-US" kern="0" dirty="0">
                <a:ea typeface="Arial Unicode MS" pitchFamily="34" charset="-128"/>
                <a:cs typeface="Arial Unicode MS" pitchFamily="34" charset="-128"/>
              </a:endParaRPr>
            </a:p>
          </p:txBody>
        </p:sp>
        <p:sp>
          <p:nvSpPr>
            <p:cNvPr id="54" name="Rectangle 53"/>
            <p:cNvSpPr/>
            <p:nvPr/>
          </p:nvSpPr>
          <p:spPr bwMode="gray">
            <a:xfrm>
              <a:off x="3258120" y="3546754"/>
              <a:ext cx="2340000" cy="180000"/>
            </a:xfrm>
            <a:prstGeom prst="rect">
              <a:avLst/>
            </a:prstGeom>
            <a:solidFill>
              <a:schemeClr val="tx1">
                <a:lumMod val="65000"/>
                <a:lumOff val="35000"/>
              </a:schemeClr>
            </a:solidFill>
            <a:ln w="6350" algn="ctr">
              <a:noFill/>
              <a:miter lim="800000"/>
              <a:headEnd/>
              <a:tailEnd/>
            </a:ln>
          </p:spPr>
          <p:txBody>
            <a:bodyPr lIns="89998" tIns="71998" rIns="89998" bIns="71998" rtlCol="0" anchor="ctr"/>
            <a:lstStyle/>
            <a:p>
              <a:pPr algn="ctr" fontAlgn="base">
                <a:spcBef>
                  <a:spcPct val="50000"/>
                </a:spcBef>
                <a:spcAft>
                  <a:spcPct val="0"/>
                </a:spcAft>
                <a:buClr>
                  <a:srgbClr val="F0AB00"/>
                </a:buClr>
                <a:buSzPct val="80000"/>
              </a:pPr>
              <a:r>
                <a:rPr lang="en-US" sz="1000" kern="0" dirty="0">
                  <a:solidFill>
                    <a:schemeClr val="bg1"/>
                  </a:solidFill>
                  <a:ea typeface="Arial Unicode MS" pitchFamily="34" charset="-128"/>
                  <a:cs typeface="Arial Unicode MS" pitchFamily="34" charset="-128"/>
                </a:rPr>
                <a:t>HW</a:t>
              </a:r>
            </a:p>
          </p:txBody>
        </p:sp>
        <p:sp>
          <p:nvSpPr>
            <p:cNvPr id="55" name="Rectangle 54"/>
            <p:cNvSpPr/>
            <p:nvPr/>
          </p:nvSpPr>
          <p:spPr bwMode="gray">
            <a:xfrm>
              <a:off x="3258120" y="3114362"/>
              <a:ext cx="1152000" cy="180000"/>
            </a:xfrm>
            <a:prstGeom prst="rect">
              <a:avLst/>
            </a:prstGeom>
            <a:solidFill>
              <a:schemeClr val="bg1">
                <a:lumMod val="85000"/>
              </a:schemeClr>
            </a:solidFill>
            <a:ln w="6350" algn="ctr">
              <a:noFill/>
              <a:miter lim="800000"/>
              <a:headEnd/>
              <a:tailEnd/>
            </a:ln>
          </p:spPr>
          <p:txBody>
            <a:bodyPr lIns="89998" tIns="71998" rIns="89998" bIns="71998" rtlCol="0" anchor="ctr"/>
            <a:lstStyle/>
            <a:p>
              <a:pPr algn="ctr"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OS</a:t>
              </a:r>
            </a:p>
          </p:txBody>
        </p:sp>
        <p:sp>
          <p:nvSpPr>
            <p:cNvPr id="56" name="Rectangle 55"/>
            <p:cNvSpPr/>
            <p:nvPr/>
          </p:nvSpPr>
          <p:spPr bwMode="gray">
            <a:xfrm>
              <a:off x="4445521" y="3114361"/>
              <a:ext cx="1152000" cy="180000"/>
            </a:xfrm>
            <a:prstGeom prst="rect">
              <a:avLst/>
            </a:prstGeom>
            <a:solidFill>
              <a:schemeClr val="bg1">
                <a:lumMod val="85000"/>
              </a:schemeClr>
            </a:solidFill>
            <a:ln w="6350" algn="ctr">
              <a:noFill/>
              <a:miter lim="800000"/>
              <a:headEnd/>
              <a:tailEnd/>
            </a:ln>
          </p:spPr>
          <p:txBody>
            <a:bodyPr lIns="89998" tIns="71998" rIns="89998" bIns="71998" rtlCol="0" anchor="ctr"/>
            <a:lstStyle/>
            <a:p>
              <a:pPr algn="ctr"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OS</a:t>
              </a:r>
            </a:p>
          </p:txBody>
        </p:sp>
        <p:sp>
          <p:nvSpPr>
            <p:cNvPr id="57" name="Rectangle 56"/>
            <p:cNvSpPr/>
            <p:nvPr/>
          </p:nvSpPr>
          <p:spPr>
            <a:xfrm>
              <a:off x="3258120" y="1519458"/>
              <a:ext cx="2338447" cy="467166"/>
            </a:xfrm>
            <a:prstGeom prst="rect">
              <a:avLst/>
            </a:prstGeom>
          </p:spPr>
          <p:txBody>
            <a:bodyPr wrap="square" lIns="81635" tIns="40817" rIns="81635" bIns="40817">
              <a:spAutoFit/>
            </a:bodyPr>
            <a:lstStyle/>
            <a:p>
              <a:pPr algn="ctr" fontAlgn="base">
                <a:spcBef>
                  <a:spcPct val="50000"/>
                </a:spcBef>
                <a:spcAft>
                  <a:spcPct val="0"/>
                </a:spcAft>
                <a:buClr>
                  <a:srgbClr val="F0AB00"/>
                </a:buClr>
                <a:buSzPct val="80000"/>
              </a:pPr>
              <a:r>
                <a:rPr lang="zh-CN" altLang="en-US" sz="1000" b="1" dirty="0">
                  <a:solidFill>
                    <a:schemeClr val="accent2"/>
                  </a:solidFill>
                </a:rPr>
                <a:t>单系统多模式</a:t>
              </a:r>
              <a:r>
                <a:rPr lang="en-US" sz="1000" b="1" dirty="0">
                  <a:solidFill>
                    <a:schemeClr val="accent2"/>
                  </a:solidFill>
                </a:rPr>
                <a:t>/</a:t>
              </a:r>
              <a:r>
                <a:rPr lang="zh-CN" altLang="en-US" sz="1000" b="1" dirty="0">
                  <a:solidFill>
                    <a:schemeClr val="accent2"/>
                  </a:solidFill>
                </a:rPr>
                <a:t>单系统多实例</a:t>
              </a:r>
              <a:endParaRPr lang="en-US" altLang="zh-CN" sz="1000" b="1" dirty="0">
                <a:solidFill>
                  <a:schemeClr val="accent2"/>
                </a:solidFill>
              </a:endParaRPr>
            </a:p>
            <a:p>
              <a:pPr algn="ctr" fontAlgn="base">
                <a:spcBef>
                  <a:spcPct val="50000"/>
                </a:spcBef>
                <a:spcAft>
                  <a:spcPct val="0"/>
                </a:spcAft>
                <a:buClr>
                  <a:srgbClr val="F0AB00"/>
                </a:buClr>
                <a:buSzPct val="80000"/>
              </a:pPr>
              <a:r>
                <a:rPr lang="en-US" sz="1000" b="1" dirty="0">
                  <a:solidFill>
                    <a:schemeClr val="accent2"/>
                  </a:solidFill>
                </a:rPr>
                <a:t>(MCOS, Virtualization) </a:t>
              </a:r>
            </a:p>
          </p:txBody>
        </p:sp>
        <p:sp>
          <p:nvSpPr>
            <p:cNvPr id="75" name="Rectangle 74"/>
            <p:cNvSpPr/>
            <p:nvPr/>
          </p:nvSpPr>
          <p:spPr>
            <a:xfrm>
              <a:off x="3258120" y="3746704"/>
              <a:ext cx="2350456" cy="223124"/>
            </a:xfrm>
            <a:prstGeom prst="rect">
              <a:avLst/>
            </a:prstGeom>
          </p:spPr>
          <p:txBody>
            <a:bodyPr wrap="square" lIns="68560" tIns="34280" rIns="68560" bIns="34280">
              <a:spAutoFit/>
            </a:bodyPr>
            <a:lstStyle/>
            <a:p>
              <a:pPr marL="0" lvl="1" algn="ctr" defTabSz="867691">
                <a:spcBef>
                  <a:spcPts val="478"/>
                </a:spcBef>
                <a:buClr>
                  <a:srgbClr val="F0AB00"/>
                </a:buClr>
              </a:pPr>
              <a:r>
                <a:rPr lang="de-DE" sz="1000" i="1" dirty="0">
                  <a:solidFill>
                    <a:srgbClr val="000000"/>
                  </a:solidFill>
                </a:rPr>
                <a:t>See SAP Note </a:t>
              </a:r>
              <a:r>
                <a:rPr lang="de-DE" sz="1000" i="1" dirty="0">
                  <a:solidFill>
                    <a:srgbClr val="000000"/>
                  </a:solidFill>
                  <a:hlinkClick r:id="rId5"/>
                </a:rPr>
                <a:t>1788665</a:t>
              </a:r>
              <a:endParaRPr lang="en-US" sz="1000" i="1" dirty="0">
                <a:solidFill>
                  <a:srgbClr val="000000"/>
                </a:solidFill>
              </a:endParaRPr>
            </a:p>
          </p:txBody>
        </p:sp>
      </p:grpSp>
      <p:grpSp>
        <p:nvGrpSpPr>
          <p:cNvPr id="96" name="Group 95"/>
          <p:cNvGrpSpPr/>
          <p:nvPr/>
        </p:nvGrpSpPr>
        <p:grpSpPr>
          <a:xfrm>
            <a:off x="5999801" y="2286937"/>
            <a:ext cx="2345161" cy="2450299"/>
            <a:chOff x="5999841" y="1519458"/>
            <a:chExt cx="2345228" cy="2450370"/>
          </a:xfrm>
        </p:grpSpPr>
        <p:sp>
          <p:nvSpPr>
            <p:cNvPr id="59" name="Rectangle 58"/>
            <p:cNvSpPr/>
            <p:nvPr/>
          </p:nvSpPr>
          <p:spPr bwMode="gray">
            <a:xfrm>
              <a:off x="5999841" y="2287118"/>
              <a:ext cx="2340000" cy="1003600"/>
            </a:xfrm>
            <a:prstGeom prst="rect">
              <a:avLst/>
            </a:prstGeom>
            <a:solidFill>
              <a:schemeClr val="accent1"/>
            </a:solidFill>
            <a:ln w="6350" algn="ctr">
              <a:noFill/>
              <a:miter lim="800000"/>
              <a:headEnd/>
              <a:tailEnd/>
            </a:ln>
          </p:spPr>
          <p:txBody>
            <a:bodyPr lIns="89998" tIns="71998" rIns="89998" bIns="71998" rtlCol="0" anchor="b"/>
            <a:lstStyle/>
            <a:p>
              <a:pPr algn="ctr"/>
              <a:r>
                <a:rPr lang="en-US" sz="1000" kern="0" dirty="0">
                  <a:ea typeface="Arial Unicode MS" pitchFamily="34" charset="-128"/>
                  <a:cs typeface="Arial Unicode MS" pitchFamily="34" charset="-128"/>
                </a:rPr>
                <a:t>SAP HANA Instance</a:t>
              </a:r>
              <a:endParaRPr lang="en-US" sz="1000" dirty="0"/>
            </a:p>
          </p:txBody>
        </p:sp>
        <p:sp>
          <p:nvSpPr>
            <p:cNvPr id="60" name="Rectangle 59"/>
            <p:cNvSpPr/>
            <p:nvPr/>
          </p:nvSpPr>
          <p:spPr bwMode="gray">
            <a:xfrm>
              <a:off x="7223841" y="2363055"/>
              <a:ext cx="1080000" cy="534695"/>
            </a:xfrm>
            <a:prstGeom prst="rect">
              <a:avLst/>
            </a:prstGeom>
            <a:solidFill>
              <a:schemeClr val="accent1">
                <a:lumMod val="60000"/>
                <a:lumOff val="40000"/>
              </a:schemeClr>
            </a:solidFill>
            <a:ln w="6350" algn="ctr">
              <a:noFill/>
              <a:miter lim="800000"/>
              <a:headEnd/>
              <a:tailEnd/>
            </a:ln>
          </p:spPr>
          <p:txBody>
            <a:bodyPr lIns="89998" tIns="71998" rIns="89998" bIns="35999" rtlCol="0" anchor="b"/>
            <a:lstStyle/>
            <a:p>
              <a:pPr algn="ctr"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Tenant DB</a:t>
              </a:r>
            </a:p>
          </p:txBody>
        </p:sp>
        <p:sp>
          <p:nvSpPr>
            <p:cNvPr id="61" name="Rectangle 60"/>
            <p:cNvSpPr/>
            <p:nvPr/>
          </p:nvSpPr>
          <p:spPr bwMode="gray">
            <a:xfrm>
              <a:off x="6035841" y="2363055"/>
              <a:ext cx="1080000" cy="534695"/>
            </a:xfrm>
            <a:prstGeom prst="rect">
              <a:avLst/>
            </a:prstGeom>
            <a:solidFill>
              <a:schemeClr val="accent1">
                <a:lumMod val="60000"/>
                <a:lumOff val="40000"/>
              </a:schemeClr>
            </a:solidFill>
            <a:ln w="6350" algn="ctr">
              <a:noFill/>
              <a:miter lim="800000"/>
              <a:headEnd/>
              <a:tailEnd/>
            </a:ln>
          </p:spPr>
          <p:txBody>
            <a:bodyPr lIns="89998" tIns="71998" rIns="89998" bIns="35999" rtlCol="0" anchor="b"/>
            <a:lstStyle/>
            <a:p>
              <a:pPr algn="ctr"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Tenant DB</a:t>
              </a:r>
            </a:p>
          </p:txBody>
        </p:sp>
        <p:sp>
          <p:nvSpPr>
            <p:cNvPr id="62" name="Rectangle 61"/>
            <p:cNvSpPr/>
            <p:nvPr/>
          </p:nvSpPr>
          <p:spPr bwMode="gray">
            <a:xfrm>
              <a:off x="6107841" y="2431661"/>
              <a:ext cx="936000" cy="216000"/>
            </a:xfrm>
            <a:prstGeom prst="rect">
              <a:avLst/>
            </a:prstGeom>
            <a:solidFill>
              <a:schemeClr val="accent2"/>
            </a:solidFill>
            <a:ln w="6350" algn="ctr">
              <a:noFill/>
              <a:miter lim="800000"/>
              <a:headEnd/>
              <a:tailEnd/>
            </a:ln>
          </p:spPr>
          <p:txBody>
            <a:bodyPr lIns="89998" tIns="71998" rIns="89998" bIns="71998" rtlCol="0" anchor="ctr"/>
            <a:lstStyle/>
            <a:p>
              <a:pPr algn="ctr"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Schema X</a:t>
              </a:r>
            </a:p>
          </p:txBody>
        </p:sp>
        <p:sp>
          <p:nvSpPr>
            <p:cNvPr id="65" name="Rectangle 64"/>
            <p:cNvSpPr/>
            <p:nvPr/>
          </p:nvSpPr>
          <p:spPr bwMode="gray">
            <a:xfrm>
              <a:off x="5999841" y="2038929"/>
              <a:ext cx="1152000" cy="216000"/>
            </a:xfrm>
            <a:prstGeom prst="rect">
              <a:avLst/>
            </a:prstGeom>
            <a:solidFill>
              <a:schemeClr val="tx2"/>
            </a:solidFill>
            <a:ln w="6350" algn="ctr">
              <a:noFill/>
              <a:miter lim="800000"/>
              <a:headEnd/>
              <a:tailEnd/>
            </a:ln>
          </p:spPr>
          <p:txBody>
            <a:bodyPr lIns="89998" tIns="71998" rIns="89998" bIns="71998" rtlCol="0" anchor="ctr"/>
            <a:lstStyle/>
            <a:p>
              <a:pPr algn="ctr"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App X</a:t>
              </a:r>
              <a:endParaRPr lang="en-US" sz="1400" b="1" kern="0" dirty="0">
                <a:solidFill>
                  <a:schemeClr val="bg1"/>
                </a:solidFill>
                <a:ea typeface="Arial Unicode MS" pitchFamily="34" charset="-128"/>
                <a:cs typeface="Arial Unicode MS" pitchFamily="34" charset="-128"/>
              </a:endParaRPr>
            </a:p>
          </p:txBody>
        </p:sp>
        <p:cxnSp>
          <p:nvCxnSpPr>
            <p:cNvPr id="66" name="Straight Connector 65"/>
            <p:cNvCxnSpPr>
              <a:stCxn id="65" idx="2"/>
              <a:endCxn id="62" idx="0"/>
            </p:cNvCxnSpPr>
            <p:nvPr/>
          </p:nvCxnSpPr>
          <p:spPr>
            <a:xfrm>
              <a:off x="6575841" y="2254929"/>
              <a:ext cx="0" cy="1767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bwMode="gray">
            <a:xfrm>
              <a:off x="7295841" y="2431661"/>
              <a:ext cx="936000" cy="216000"/>
            </a:xfrm>
            <a:prstGeom prst="rect">
              <a:avLst/>
            </a:prstGeom>
            <a:solidFill>
              <a:schemeClr val="accent2"/>
            </a:solidFill>
            <a:ln w="6350" algn="ctr">
              <a:noFill/>
              <a:miter lim="800000"/>
              <a:headEnd/>
              <a:tailEnd/>
            </a:ln>
          </p:spPr>
          <p:txBody>
            <a:bodyPr lIns="89998" tIns="71998" rIns="89998" bIns="71998" rtlCol="0" anchor="ctr"/>
            <a:lstStyle/>
            <a:p>
              <a:pPr algn="ctr"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Schema Y</a:t>
              </a:r>
            </a:p>
          </p:txBody>
        </p:sp>
        <p:sp>
          <p:nvSpPr>
            <p:cNvPr id="68" name="Rectangle 67"/>
            <p:cNvSpPr/>
            <p:nvPr/>
          </p:nvSpPr>
          <p:spPr bwMode="gray">
            <a:xfrm>
              <a:off x="7187841" y="2038929"/>
              <a:ext cx="1152000" cy="216000"/>
            </a:xfrm>
            <a:prstGeom prst="rect">
              <a:avLst/>
            </a:prstGeom>
            <a:solidFill>
              <a:schemeClr val="tx2"/>
            </a:solidFill>
            <a:ln w="6350" algn="ctr">
              <a:noFill/>
              <a:miter lim="800000"/>
              <a:headEnd/>
              <a:tailEnd/>
            </a:ln>
          </p:spPr>
          <p:txBody>
            <a:bodyPr lIns="89998" tIns="71998" rIns="89998" bIns="71998" rtlCol="0" anchor="ctr"/>
            <a:lstStyle/>
            <a:p>
              <a:pPr algn="ctr"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App Y</a:t>
              </a:r>
              <a:endParaRPr lang="en-US" sz="1400" b="1" kern="0" dirty="0">
                <a:solidFill>
                  <a:schemeClr val="bg1"/>
                </a:solidFill>
                <a:ea typeface="Arial Unicode MS" pitchFamily="34" charset="-128"/>
                <a:cs typeface="Arial Unicode MS" pitchFamily="34" charset="-128"/>
              </a:endParaRPr>
            </a:p>
          </p:txBody>
        </p:sp>
        <p:cxnSp>
          <p:nvCxnSpPr>
            <p:cNvPr id="69" name="Straight Connector 68"/>
            <p:cNvCxnSpPr>
              <a:stCxn id="68" idx="2"/>
              <a:endCxn id="67" idx="0"/>
            </p:cNvCxnSpPr>
            <p:nvPr/>
          </p:nvCxnSpPr>
          <p:spPr>
            <a:xfrm>
              <a:off x="7763841" y="2254929"/>
              <a:ext cx="0" cy="1767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bwMode="gray">
            <a:xfrm>
              <a:off x="5999841" y="3546754"/>
              <a:ext cx="2340000" cy="180000"/>
            </a:xfrm>
            <a:prstGeom prst="rect">
              <a:avLst/>
            </a:prstGeom>
            <a:solidFill>
              <a:schemeClr val="tx1">
                <a:lumMod val="65000"/>
                <a:lumOff val="35000"/>
              </a:schemeClr>
            </a:solidFill>
            <a:ln w="6350" algn="ctr">
              <a:noFill/>
              <a:miter lim="800000"/>
              <a:headEnd/>
              <a:tailEnd/>
            </a:ln>
          </p:spPr>
          <p:txBody>
            <a:bodyPr lIns="89998" tIns="71998" rIns="89998" bIns="71998" rtlCol="0" anchor="ctr"/>
            <a:lstStyle/>
            <a:p>
              <a:pPr algn="ctr" fontAlgn="base">
                <a:spcBef>
                  <a:spcPct val="50000"/>
                </a:spcBef>
                <a:spcAft>
                  <a:spcPct val="0"/>
                </a:spcAft>
                <a:buClr>
                  <a:srgbClr val="F0AB00"/>
                </a:buClr>
                <a:buSzPct val="80000"/>
              </a:pPr>
              <a:r>
                <a:rPr lang="en-US" sz="1000" kern="0" dirty="0">
                  <a:solidFill>
                    <a:schemeClr val="bg1"/>
                  </a:solidFill>
                  <a:ea typeface="Arial Unicode MS" pitchFamily="34" charset="-128"/>
                  <a:cs typeface="Arial Unicode MS" pitchFamily="34" charset="-128"/>
                </a:rPr>
                <a:t>HW</a:t>
              </a:r>
            </a:p>
          </p:txBody>
        </p:sp>
        <p:sp>
          <p:nvSpPr>
            <p:cNvPr id="72" name="Rectangle 71"/>
            <p:cNvSpPr/>
            <p:nvPr/>
          </p:nvSpPr>
          <p:spPr bwMode="gray">
            <a:xfrm>
              <a:off x="5999841" y="3328736"/>
              <a:ext cx="2340000" cy="180000"/>
            </a:xfrm>
            <a:prstGeom prst="rect">
              <a:avLst/>
            </a:prstGeom>
            <a:solidFill>
              <a:schemeClr val="bg1">
                <a:lumMod val="85000"/>
              </a:schemeClr>
            </a:solidFill>
            <a:ln w="6350" algn="ctr">
              <a:noFill/>
              <a:miter lim="800000"/>
              <a:headEnd/>
              <a:tailEnd/>
            </a:ln>
          </p:spPr>
          <p:txBody>
            <a:bodyPr lIns="89998" tIns="71998" rIns="89998" bIns="71998" rtlCol="0" anchor="ctr"/>
            <a:lstStyle/>
            <a:p>
              <a:pPr algn="ctr"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OS</a:t>
              </a:r>
            </a:p>
          </p:txBody>
        </p:sp>
        <p:sp>
          <p:nvSpPr>
            <p:cNvPr id="73" name="Rectangle 72"/>
            <p:cNvSpPr/>
            <p:nvPr/>
          </p:nvSpPr>
          <p:spPr>
            <a:xfrm>
              <a:off x="5999841" y="1519458"/>
              <a:ext cx="2340000" cy="467166"/>
            </a:xfrm>
            <a:prstGeom prst="rect">
              <a:avLst/>
            </a:prstGeom>
          </p:spPr>
          <p:txBody>
            <a:bodyPr wrap="square" lIns="81635" tIns="40817" rIns="81635" bIns="40817">
              <a:spAutoFit/>
            </a:bodyPr>
            <a:lstStyle/>
            <a:p>
              <a:pPr algn="ctr" fontAlgn="base">
                <a:spcBef>
                  <a:spcPct val="50000"/>
                </a:spcBef>
                <a:spcAft>
                  <a:spcPct val="0"/>
                </a:spcAft>
                <a:buClr>
                  <a:srgbClr val="F0AB00"/>
                </a:buClr>
                <a:buSzPct val="80000"/>
              </a:pPr>
              <a:r>
                <a:rPr lang="zh-CN" altLang="en-US" sz="1000" b="1" dirty="0">
                  <a:solidFill>
                    <a:schemeClr val="accent2"/>
                  </a:solidFill>
                </a:rPr>
                <a:t>单一</a:t>
              </a:r>
              <a:r>
                <a:rPr lang="en-US" altLang="zh-CN" sz="1000" b="1" dirty="0">
                  <a:solidFill>
                    <a:schemeClr val="accent2"/>
                  </a:solidFill>
                </a:rPr>
                <a:t>HANA</a:t>
              </a:r>
              <a:r>
                <a:rPr lang="zh-CN" altLang="en-US" sz="1000" b="1" dirty="0">
                  <a:solidFill>
                    <a:schemeClr val="accent2"/>
                  </a:solidFill>
                </a:rPr>
                <a:t>实例多租户容器</a:t>
              </a:r>
              <a:endParaRPr lang="en-US" altLang="zh-CN" sz="1000" b="1" dirty="0">
                <a:solidFill>
                  <a:schemeClr val="accent2"/>
                </a:solidFill>
              </a:endParaRPr>
            </a:p>
            <a:p>
              <a:pPr algn="ctr" fontAlgn="base">
                <a:spcBef>
                  <a:spcPct val="50000"/>
                </a:spcBef>
                <a:spcAft>
                  <a:spcPct val="0"/>
                </a:spcAft>
                <a:buClr>
                  <a:srgbClr val="F0AB00"/>
                </a:buClr>
                <a:buSzPct val="80000"/>
              </a:pPr>
              <a:r>
                <a:rPr lang="en-US" sz="1000" b="1" dirty="0">
                  <a:solidFill>
                    <a:schemeClr val="accent2"/>
                  </a:solidFill>
                </a:rPr>
                <a:t> (MDC)</a:t>
              </a:r>
              <a:endParaRPr lang="en-US" sz="1000" kern="0" dirty="0">
                <a:ea typeface="Arial Unicode MS" pitchFamily="34" charset="-128"/>
                <a:cs typeface="Arial Unicode MS" pitchFamily="34" charset="-128"/>
              </a:endParaRPr>
            </a:p>
          </p:txBody>
        </p:sp>
        <p:sp>
          <p:nvSpPr>
            <p:cNvPr id="76" name="Rectangle 75"/>
            <p:cNvSpPr/>
            <p:nvPr/>
          </p:nvSpPr>
          <p:spPr>
            <a:xfrm>
              <a:off x="5999841" y="3746704"/>
              <a:ext cx="2345228" cy="223124"/>
            </a:xfrm>
            <a:prstGeom prst="rect">
              <a:avLst/>
            </a:prstGeom>
          </p:spPr>
          <p:txBody>
            <a:bodyPr wrap="square" lIns="68560" tIns="34280" rIns="68560" bIns="34280">
              <a:spAutoFit/>
            </a:bodyPr>
            <a:lstStyle/>
            <a:p>
              <a:pPr marL="0" lvl="1" algn="ctr" defTabSz="867691">
                <a:spcBef>
                  <a:spcPts val="478"/>
                </a:spcBef>
                <a:buClr>
                  <a:srgbClr val="F0AB00"/>
                </a:buClr>
              </a:pPr>
              <a:r>
                <a:rPr lang="de-DE" sz="1000" i="1" dirty="0">
                  <a:solidFill>
                    <a:srgbClr val="000000"/>
                  </a:solidFill>
                </a:rPr>
                <a:t>See SAP Note  </a:t>
              </a:r>
              <a:r>
                <a:rPr lang="de-DE" sz="1000" i="1" dirty="0">
                  <a:solidFill>
                    <a:srgbClr val="000000"/>
                  </a:solidFill>
                  <a:hlinkClick r:id="rId6"/>
                </a:rPr>
                <a:t>2096000</a:t>
              </a:r>
              <a:endParaRPr lang="en-US" sz="1000" i="1" dirty="0">
                <a:solidFill>
                  <a:srgbClr val="000000"/>
                </a:solidFill>
              </a:endParaRPr>
            </a:p>
          </p:txBody>
        </p:sp>
      </p:grpSp>
      <p:sp>
        <p:nvSpPr>
          <p:cNvPr id="77" name="Left-Right Arrow 76"/>
          <p:cNvSpPr/>
          <p:nvPr/>
        </p:nvSpPr>
        <p:spPr bwMode="gray">
          <a:xfrm>
            <a:off x="769382" y="4915749"/>
            <a:ext cx="7581807" cy="526637"/>
          </a:xfrm>
          <a:prstGeom prst="leftRightArrow">
            <a:avLst/>
          </a:prstGeom>
          <a:solidFill>
            <a:schemeClr val="accent1"/>
          </a:solidFill>
          <a:ln w="6350" algn="ctr">
            <a:noFill/>
            <a:miter lim="800000"/>
            <a:headEnd/>
            <a:tailEnd/>
          </a:ln>
        </p:spPr>
        <p:txBody>
          <a:bodyPr lIns="67480" tIns="53984" rIns="67480" bIns="53984" rtlCol="0" anchor="ctr"/>
          <a:lstStyle/>
          <a:p>
            <a:pPr algn="ctr" defTabSz="685554"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27" name="Rectangle 26"/>
          <p:cNvSpPr/>
          <p:nvPr/>
        </p:nvSpPr>
        <p:spPr bwMode="gray">
          <a:xfrm>
            <a:off x="877892" y="3199114"/>
            <a:ext cx="935973" cy="215994"/>
          </a:xfrm>
          <a:prstGeom prst="rect">
            <a:avLst/>
          </a:prstGeom>
          <a:solidFill>
            <a:schemeClr val="accent2"/>
          </a:solidFill>
          <a:ln w="6350" algn="ctr">
            <a:noFill/>
            <a:miter lim="800000"/>
            <a:headEnd/>
            <a:tailEnd/>
          </a:ln>
        </p:spPr>
        <p:txBody>
          <a:bodyPr lIns="89998" tIns="71998" rIns="89998" bIns="71998" rtlCol="0" anchor="ctr"/>
          <a:lstStyle/>
          <a:p>
            <a:pPr algn="ctr"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Schema X</a:t>
            </a:r>
          </a:p>
        </p:txBody>
      </p:sp>
      <p:sp>
        <p:nvSpPr>
          <p:cNvPr id="31" name="Rectangle 30"/>
          <p:cNvSpPr/>
          <p:nvPr/>
        </p:nvSpPr>
        <p:spPr bwMode="gray">
          <a:xfrm>
            <a:off x="2065858" y="3199114"/>
            <a:ext cx="935973" cy="215994"/>
          </a:xfrm>
          <a:prstGeom prst="rect">
            <a:avLst/>
          </a:prstGeom>
          <a:solidFill>
            <a:schemeClr val="accent2"/>
          </a:solidFill>
          <a:ln w="6350" algn="ctr">
            <a:noFill/>
            <a:miter lim="800000"/>
            <a:headEnd/>
            <a:tailEnd/>
          </a:ln>
        </p:spPr>
        <p:txBody>
          <a:bodyPr lIns="89998" tIns="71998" rIns="89998" bIns="71998" rtlCol="0" anchor="ctr"/>
          <a:lstStyle/>
          <a:p>
            <a:pPr algn="ctr"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Schema Y</a:t>
            </a:r>
          </a:p>
        </p:txBody>
      </p:sp>
    </p:spTree>
    <p:extLst>
      <p:ext uri="{BB962C8B-B14F-4D97-AF65-F5344CB8AC3E}">
        <p14:creationId xmlns:p14="http://schemas.microsoft.com/office/powerpoint/2010/main" val="339287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gray">
          <a:xfrm>
            <a:off x="4690881" y="2611923"/>
            <a:ext cx="3716095" cy="2796433"/>
          </a:xfrm>
          <a:prstGeom prst="rect">
            <a:avLst/>
          </a:prstGeom>
          <a:solidFill>
            <a:schemeClr val="bg1">
              <a:lumMod val="95000"/>
            </a:schemeClr>
          </a:solidFill>
          <a:ln>
            <a:solidFill>
              <a:schemeClr val="tx1">
                <a:lumMod val="50000"/>
                <a:lumOff val="50000"/>
              </a:schemeClr>
            </a:solidFill>
            <a:headEnd/>
            <a:tailEnd/>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13494" tIns="64270" rIns="80338" bIns="64270" rtlCol="0" anchor="t"/>
          <a:lstStyle/>
          <a:p>
            <a:pPr defTabSz="728619" fontAlgn="base">
              <a:spcBef>
                <a:spcPct val="50000"/>
              </a:spcBef>
              <a:spcAft>
                <a:spcPct val="0"/>
              </a:spcAft>
              <a:buClr>
                <a:srgbClr val="F0AB00"/>
              </a:buClr>
              <a:buSzPct val="80000"/>
            </a:pPr>
            <a:r>
              <a:rPr lang="en-US" sz="1050" b="1"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t>  </a:t>
            </a:r>
            <a:r>
              <a:rPr lang="zh-CN" altLang="en-US" sz="1050" b="1"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t>大数据平台私有云（</a:t>
            </a:r>
            <a:r>
              <a:rPr lang="en-US" sz="1050" b="1"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t>SAP HANA</a:t>
            </a:r>
            <a:r>
              <a:rPr lang="zh-CN" altLang="en-US" sz="1050" b="1"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t>）</a:t>
            </a:r>
            <a:endParaRPr lang="en-US" sz="1050" b="1"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47" name="Rectangle 46"/>
          <p:cNvSpPr/>
          <p:nvPr/>
        </p:nvSpPr>
        <p:spPr bwMode="gray">
          <a:xfrm rot="5400000">
            <a:off x="4027894" y="3664204"/>
            <a:ext cx="2367442" cy="847875"/>
          </a:xfrm>
          <a:prstGeom prst="rect">
            <a:avLst/>
          </a:prstGeom>
          <a:solidFill>
            <a:schemeClr val="accent1"/>
          </a:solidFill>
          <a:ln w="6350" algn="ctr">
            <a:noFill/>
            <a:miter lim="800000"/>
            <a:headEnd/>
            <a:tailEnd/>
          </a:ln>
        </p:spPr>
        <p:txBody>
          <a:bodyPr lIns="56665" tIns="45332" rIns="56665" bIns="45332" rtlCol="0" anchor="ctr"/>
          <a:lstStyle/>
          <a:p>
            <a:pPr algn="ctr" defTabSz="575713" fontAlgn="base">
              <a:spcBef>
                <a:spcPct val="50000"/>
              </a:spcBef>
              <a:spcAft>
                <a:spcPct val="0"/>
              </a:spcAft>
              <a:buClr>
                <a:srgbClr val="F0AB00"/>
              </a:buClr>
              <a:buSzPct val="80000"/>
            </a:pPr>
            <a:endParaRPr lang="de-DE" sz="1275" kern="0" dirty="0" err="1">
              <a:latin typeface="微软雅黑" panose="020B0503020204020204" pitchFamily="34" charset="-122"/>
              <a:ea typeface="微软雅黑" panose="020B0503020204020204" pitchFamily="34" charset="-122"/>
              <a:cs typeface="Arial Unicode MS" pitchFamily="34" charset="-128"/>
            </a:endParaRPr>
          </a:p>
        </p:txBody>
      </p:sp>
      <p:sp>
        <p:nvSpPr>
          <p:cNvPr id="46" name="Rectangle 45"/>
          <p:cNvSpPr/>
          <p:nvPr/>
        </p:nvSpPr>
        <p:spPr bwMode="gray">
          <a:xfrm rot="5400000">
            <a:off x="4958944" y="3659635"/>
            <a:ext cx="2367442" cy="841021"/>
          </a:xfrm>
          <a:prstGeom prst="rect">
            <a:avLst/>
          </a:prstGeom>
          <a:solidFill>
            <a:schemeClr val="accent1"/>
          </a:solidFill>
          <a:ln w="6350" algn="ctr">
            <a:noFill/>
            <a:miter lim="800000"/>
            <a:headEnd/>
            <a:tailEnd/>
          </a:ln>
        </p:spPr>
        <p:txBody>
          <a:bodyPr lIns="56665" tIns="45332" rIns="56665" bIns="45332" rtlCol="0" anchor="ctr"/>
          <a:lstStyle/>
          <a:p>
            <a:pPr algn="ctr" defTabSz="575713" fontAlgn="base">
              <a:spcBef>
                <a:spcPct val="50000"/>
              </a:spcBef>
              <a:spcAft>
                <a:spcPct val="0"/>
              </a:spcAft>
              <a:buClr>
                <a:srgbClr val="F0AB00"/>
              </a:buClr>
              <a:buSzPct val="80000"/>
            </a:pPr>
            <a:endParaRPr lang="de-DE" sz="1275" kern="0" dirty="0" err="1">
              <a:latin typeface="微软雅黑" panose="020B0503020204020204" pitchFamily="34" charset="-122"/>
              <a:ea typeface="微软雅黑" panose="020B0503020204020204" pitchFamily="34" charset="-122"/>
              <a:cs typeface="Arial Unicode MS" pitchFamily="34" charset="-128"/>
            </a:endParaRPr>
          </a:p>
        </p:txBody>
      </p:sp>
      <p:sp>
        <p:nvSpPr>
          <p:cNvPr id="34" name="Rectangle 33"/>
          <p:cNvSpPr/>
          <p:nvPr/>
        </p:nvSpPr>
        <p:spPr bwMode="gray">
          <a:xfrm rot="5400000">
            <a:off x="5875577" y="3651647"/>
            <a:ext cx="2361523" cy="846791"/>
          </a:xfrm>
          <a:prstGeom prst="rect">
            <a:avLst/>
          </a:prstGeom>
          <a:solidFill>
            <a:schemeClr val="accent1"/>
          </a:solidFill>
          <a:ln w="6350" algn="ctr">
            <a:noFill/>
            <a:miter lim="800000"/>
            <a:headEnd/>
            <a:tailEnd/>
          </a:ln>
        </p:spPr>
        <p:txBody>
          <a:bodyPr lIns="56665" tIns="45332" rIns="56665" bIns="45332" rtlCol="0" anchor="ctr"/>
          <a:lstStyle/>
          <a:p>
            <a:pPr algn="ctr" defTabSz="575713" fontAlgn="base">
              <a:spcBef>
                <a:spcPct val="50000"/>
              </a:spcBef>
              <a:spcAft>
                <a:spcPct val="0"/>
              </a:spcAft>
              <a:buClr>
                <a:srgbClr val="F0AB00"/>
              </a:buClr>
              <a:buSzPct val="80000"/>
            </a:pPr>
            <a:endParaRPr lang="de-DE" sz="1275" kern="0" dirty="0" err="1">
              <a:latin typeface="微软雅黑" panose="020B0503020204020204" pitchFamily="34" charset="-122"/>
              <a:ea typeface="微软雅黑" panose="020B0503020204020204" pitchFamily="34" charset="-122"/>
              <a:cs typeface="Arial Unicode MS" pitchFamily="34" charset="-128"/>
            </a:endParaRPr>
          </a:p>
        </p:txBody>
      </p:sp>
      <p:sp>
        <p:nvSpPr>
          <p:cNvPr id="2" name="Title 1"/>
          <p:cNvSpPr>
            <a:spLocks noGrp="1"/>
          </p:cNvSpPr>
          <p:nvPr>
            <p:ph type="title"/>
          </p:nvPr>
        </p:nvSpPr>
        <p:spPr/>
        <p:txBody>
          <a:bodyPr/>
          <a:lstStyle/>
          <a:p>
            <a:r>
              <a:rPr lang="zh-CN" altLang="en-US" sz="2800" dirty="0">
                <a:latin typeface="微软雅黑" panose="020B0503020204020204" pitchFamily="34" charset="-122"/>
                <a:ea typeface="微软雅黑" panose="020B0503020204020204" pitchFamily="34" charset="-122"/>
              </a:rPr>
              <a:t>基于多租户构架</a:t>
            </a:r>
            <a:r>
              <a:rPr lang="en-US" altLang="zh-CN" sz="2800" dirty="0">
                <a:latin typeface="微软雅黑" panose="020B0503020204020204" pitchFamily="34" charset="-122"/>
                <a:ea typeface="微软雅黑" panose="020B0503020204020204" pitchFamily="34" charset="-122"/>
              </a:rPr>
              <a:t>HANA</a:t>
            </a:r>
            <a:r>
              <a:rPr lang="zh-CN" altLang="en-US" sz="2800" dirty="0">
                <a:latin typeface="微软雅黑" panose="020B0503020204020204" pitchFamily="34" charset="-122"/>
                <a:ea typeface="微软雅黑" panose="020B0503020204020204" pitchFamily="34" charset="-122"/>
              </a:rPr>
              <a:t>私有云平台</a:t>
            </a:r>
            <a:endParaRPr lang="de-DE" sz="2800" dirty="0">
              <a:latin typeface="微软雅黑" panose="020B0503020204020204" pitchFamily="34" charset="-122"/>
              <a:ea typeface="微软雅黑" panose="020B0503020204020204" pitchFamily="34" charset="-122"/>
            </a:endParaRPr>
          </a:p>
        </p:txBody>
      </p:sp>
      <p:sp>
        <p:nvSpPr>
          <p:cNvPr id="39" name="TextBox 38"/>
          <p:cNvSpPr txBox="1"/>
          <p:nvPr/>
        </p:nvSpPr>
        <p:spPr>
          <a:xfrm>
            <a:off x="5055637" y="5105801"/>
            <a:ext cx="397545" cy="150041"/>
          </a:xfrm>
          <a:prstGeom prst="rect">
            <a:avLst/>
          </a:prstGeom>
          <a:noFill/>
        </p:spPr>
        <p:txBody>
          <a:bodyPr wrap="none" lIns="0" tIns="0" rIns="0" bIns="0" rtlCol="0">
            <a:spAutoFit/>
          </a:bodyPr>
          <a:lstStyle/>
          <a:p>
            <a:pPr fontAlgn="base">
              <a:spcBef>
                <a:spcPts val="378"/>
              </a:spcBef>
              <a:spcAft>
                <a:spcPct val="0"/>
              </a:spcAft>
              <a:buClr>
                <a:srgbClr val="F0AB00"/>
              </a:buClr>
              <a:buSzPct val="80000"/>
            </a:pPr>
            <a:r>
              <a:rPr lang="zh-CN" altLang="en-US" sz="975" kern="0" dirty="0">
                <a:latin typeface="微软雅黑" panose="020B0503020204020204" pitchFamily="34" charset="-122"/>
                <a:ea typeface="微软雅黑" panose="020B0503020204020204" pitchFamily="34" charset="-122"/>
                <a:cs typeface="Arial Unicode MS" pitchFamily="34" charset="-128"/>
              </a:rPr>
              <a:t>主机</a:t>
            </a:r>
            <a:r>
              <a:rPr lang="de-DE" sz="975" kern="0" dirty="0">
                <a:latin typeface="微软雅黑" panose="020B0503020204020204" pitchFamily="34" charset="-122"/>
                <a:ea typeface="微软雅黑" panose="020B0503020204020204" pitchFamily="34" charset="-122"/>
                <a:cs typeface="Arial Unicode MS" pitchFamily="34" charset="-128"/>
              </a:rPr>
              <a:t> 1 </a:t>
            </a:r>
          </a:p>
        </p:txBody>
      </p:sp>
      <p:sp>
        <p:nvSpPr>
          <p:cNvPr id="40" name="TextBox 39"/>
          <p:cNvSpPr txBox="1"/>
          <p:nvPr/>
        </p:nvSpPr>
        <p:spPr>
          <a:xfrm>
            <a:off x="6866221" y="5105800"/>
            <a:ext cx="397545" cy="150041"/>
          </a:xfrm>
          <a:prstGeom prst="rect">
            <a:avLst/>
          </a:prstGeom>
          <a:noFill/>
        </p:spPr>
        <p:txBody>
          <a:bodyPr wrap="none" lIns="0" tIns="0" rIns="0" bIns="0" rtlCol="0">
            <a:spAutoFit/>
          </a:bodyPr>
          <a:lstStyle/>
          <a:p>
            <a:pPr fontAlgn="base">
              <a:spcBef>
                <a:spcPts val="378"/>
              </a:spcBef>
              <a:spcAft>
                <a:spcPct val="0"/>
              </a:spcAft>
              <a:buClr>
                <a:srgbClr val="F0AB00"/>
              </a:buClr>
              <a:buSzPct val="80000"/>
            </a:pPr>
            <a:r>
              <a:rPr lang="zh-CN" altLang="en-US" sz="975" kern="0" dirty="0">
                <a:latin typeface="微软雅黑" panose="020B0503020204020204" pitchFamily="34" charset="-122"/>
                <a:ea typeface="微软雅黑" panose="020B0503020204020204" pitchFamily="34" charset="-122"/>
                <a:cs typeface="Arial Unicode MS" pitchFamily="34" charset="-128"/>
              </a:rPr>
              <a:t>主机</a:t>
            </a:r>
            <a:r>
              <a:rPr lang="de-DE" sz="975" kern="0" dirty="0">
                <a:latin typeface="微软雅黑" panose="020B0503020204020204" pitchFamily="34" charset="-122"/>
                <a:ea typeface="微软雅黑" panose="020B0503020204020204" pitchFamily="34" charset="-122"/>
                <a:cs typeface="Arial Unicode MS" pitchFamily="34" charset="-128"/>
              </a:rPr>
              <a:t> 3 </a:t>
            </a:r>
          </a:p>
        </p:txBody>
      </p:sp>
      <p:sp>
        <p:nvSpPr>
          <p:cNvPr id="41" name="TextBox 40"/>
          <p:cNvSpPr txBox="1"/>
          <p:nvPr/>
        </p:nvSpPr>
        <p:spPr>
          <a:xfrm>
            <a:off x="5986321" y="5113866"/>
            <a:ext cx="397545" cy="150041"/>
          </a:xfrm>
          <a:prstGeom prst="rect">
            <a:avLst/>
          </a:prstGeom>
          <a:noFill/>
        </p:spPr>
        <p:txBody>
          <a:bodyPr wrap="none" lIns="0" tIns="0" rIns="0" bIns="0" rtlCol="0">
            <a:spAutoFit/>
          </a:bodyPr>
          <a:lstStyle/>
          <a:p>
            <a:pPr fontAlgn="base">
              <a:spcBef>
                <a:spcPts val="378"/>
              </a:spcBef>
              <a:spcAft>
                <a:spcPct val="0"/>
              </a:spcAft>
              <a:buClr>
                <a:srgbClr val="F0AB00"/>
              </a:buClr>
              <a:buSzPct val="80000"/>
            </a:pPr>
            <a:r>
              <a:rPr lang="zh-CN" altLang="en-US" sz="975" kern="0" dirty="0">
                <a:latin typeface="微软雅黑" panose="020B0503020204020204" pitchFamily="34" charset="-122"/>
                <a:ea typeface="微软雅黑" panose="020B0503020204020204" pitchFamily="34" charset="-122"/>
                <a:cs typeface="Arial Unicode MS" pitchFamily="34" charset="-128"/>
              </a:rPr>
              <a:t>主机</a:t>
            </a:r>
            <a:r>
              <a:rPr lang="de-DE" sz="975" kern="0" dirty="0">
                <a:latin typeface="微软雅黑" panose="020B0503020204020204" pitchFamily="34" charset="-122"/>
                <a:ea typeface="微软雅黑" panose="020B0503020204020204" pitchFamily="34" charset="-122"/>
                <a:cs typeface="Arial Unicode MS" pitchFamily="34" charset="-128"/>
              </a:rPr>
              <a:t> 2 </a:t>
            </a:r>
          </a:p>
        </p:txBody>
      </p:sp>
      <p:sp>
        <p:nvSpPr>
          <p:cNvPr id="42" name="Rectangle 41"/>
          <p:cNvSpPr/>
          <p:nvPr/>
        </p:nvSpPr>
        <p:spPr bwMode="gray">
          <a:xfrm rot="5400000">
            <a:off x="6762022" y="3686667"/>
            <a:ext cx="2358907" cy="794422"/>
          </a:xfrm>
          <a:prstGeom prst="rect">
            <a:avLst/>
          </a:prstGeom>
          <a:solidFill>
            <a:schemeClr val="accent1"/>
          </a:solidFill>
          <a:ln w="6350" algn="ctr">
            <a:noFill/>
            <a:miter lim="800000"/>
            <a:headEnd/>
            <a:tailEnd/>
          </a:ln>
        </p:spPr>
        <p:txBody>
          <a:bodyPr lIns="56665" tIns="45332" rIns="56665" bIns="45332" rtlCol="0" anchor="ctr"/>
          <a:lstStyle/>
          <a:p>
            <a:pPr algn="ctr" defTabSz="575713" fontAlgn="base">
              <a:spcBef>
                <a:spcPct val="50000"/>
              </a:spcBef>
              <a:spcAft>
                <a:spcPct val="0"/>
              </a:spcAft>
              <a:buClr>
                <a:srgbClr val="F0AB00"/>
              </a:buClr>
              <a:buSzPct val="80000"/>
            </a:pPr>
            <a:endParaRPr lang="de-DE" sz="1275" kern="0" dirty="0" err="1">
              <a:latin typeface="微软雅黑" panose="020B0503020204020204" pitchFamily="34" charset="-122"/>
              <a:ea typeface="微软雅黑" panose="020B0503020204020204" pitchFamily="34" charset="-122"/>
              <a:cs typeface="Arial Unicode MS" pitchFamily="34" charset="-128"/>
            </a:endParaRPr>
          </a:p>
        </p:txBody>
      </p:sp>
      <p:sp>
        <p:nvSpPr>
          <p:cNvPr id="45" name="TextBox 44"/>
          <p:cNvSpPr txBox="1"/>
          <p:nvPr/>
        </p:nvSpPr>
        <p:spPr>
          <a:xfrm>
            <a:off x="7697449" y="4907800"/>
            <a:ext cx="537006" cy="351378"/>
          </a:xfrm>
          <a:prstGeom prst="rect">
            <a:avLst/>
          </a:prstGeom>
          <a:noFill/>
        </p:spPr>
        <p:txBody>
          <a:bodyPr wrap="none" lIns="0" tIns="0" rIns="0" bIns="0" rtlCol="0">
            <a:spAutoFit/>
          </a:bodyPr>
          <a:lstStyle/>
          <a:p>
            <a:pPr algn="ctr" fontAlgn="base">
              <a:spcBef>
                <a:spcPts val="378"/>
              </a:spcBef>
              <a:spcAft>
                <a:spcPct val="0"/>
              </a:spcAft>
              <a:buClr>
                <a:srgbClr val="F0AB00"/>
              </a:buClr>
              <a:buSzPct val="80000"/>
            </a:pPr>
            <a:r>
              <a:rPr lang="zh-CN" altLang="en-US" sz="975" kern="0" dirty="0">
                <a:latin typeface="微软雅黑" panose="020B0503020204020204" pitchFamily="34" charset="-122"/>
                <a:ea typeface="微软雅黑" panose="020B0503020204020204" pitchFamily="34" charset="-122"/>
                <a:cs typeface="Arial Unicode MS" pitchFamily="34" charset="-128"/>
              </a:rPr>
              <a:t>备用节点</a:t>
            </a:r>
            <a:r>
              <a:rPr lang="de-DE" sz="975" kern="0" dirty="0">
                <a:latin typeface="微软雅黑" panose="020B0503020204020204" pitchFamily="34" charset="-122"/>
                <a:ea typeface="微软雅黑" panose="020B0503020204020204" pitchFamily="34" charset="-122"/>
                <a:cs typeface="Arial Unicode MS" pitchFamily="34" charset="-128"/>
              </a:rPr>
              <a:t> </a:t>
            </a:r>
          </a:p>
          <a:p>
            <a:pPr algn="ctr" fontAlgn="base">
              <a:spcBef>
                <a:spcPts val="378"/>
              </a:spcBef>
              <a:spcAft>
                <a:spcPct val="0"/>
              </a:spcAft>
              <a:buClr>
                <a:srgbClr val="F0AB00"/>
              </a:buClr>
              <a:buSzPct val="80000"/>
            </a:pPr>
            <a:r>
              <a:rPr lang="de-DE" sz="975" kern="0" dirty="0">
                <a:latin typeface="微软雅黑" panose="020B0503020204020204" pitchFamily="34" charset="-122"/>
                <a:ea typeface="微软雅黑" panose="020B0503020204020204" pitchFamily="34" charset="-122"/>
                <a:cs typeface="Arial Unicode MS" pitchFamily="34" charset="-128"/>
              </a:rPr>
              <a:t>(</a:t>
            </a:r>
            <a:r>
              <a:rPr lang="zh-CN" altLang="en-US" sz="975" kern="0" dirty="0">
                <a:latin typeface="微软雅黑" panose="020B0503020204020204" pitchFamily="34" charset="-122"/>
                <a:ea typeface="微软雅黑" panose="020B0503020204020204" pitchFamily="34" charset="-122"/>
                <a:cs typeface="Arial Unicode MS" pitchFamily="34" charset="-128"/>
              </a:rPr>
              <a:t>主机</a:t>
            </a:r>
            <a:r>
              <a:rPr lang="de-DE" sz="975" kern="0" dirty="0">
                <a:latin typeface="微软雅黑" panose="020B0503020204020204" pitchFamily="34" charset="-122"/>
                <a:ea typeface="微软雅黑" panose="020B0503020204020204" pitchFamily="34" charset="-122"/>
                <a:cs typeface="Arial Unicode MS" pitchFamily="34" charset="-128"/>
              </a:rPr>
              <a:t> 4) </a:t>
            </a:r>
          </a:p>
        </p:txBody>
      </p:sp>
      <p:grpSp>
        <p:nvGrpSpPr>
          <p:cNvPr id="51" name="Group 50"/>
          <p:cNvGrpSpPr/>
          <p:nvPr/>
        </p:nvGrpSpPr>
        <p:grpSpPr>
          <a:xfrm>
            <a:off x="4739416" y="4685409"/>
            <a:ext cx="992082" cy="400502"/>
            <a:chOff x="6004140" y="4375674"/>
            <a:chExt cx="1304160" cy="533400"/>
          </a:xfrm>
        </p:grpSpPr>
        <p:sp>
          <p:nvSpPr>
            <p:cNvPr id="52" name="Flowchart: Magnetic Disk 51"/>
            <p:cNvSpPr/>
            <p:nvPr/>
          </p:nvSpPr>
          <p:spPr bwMode="gray">
            <a:xfrm>
              <a:off x="6219325" y="4375674"/>
              <a:ext cx="855623" cy="533400"/>
            </a:xfrm>
            <a:prstGeom prst="flowChartMagneticDisk">
              <a:avLst/>
            </a:prstGeom>
            <a:solidFill>
              <a:schemeClr val="tx2">
                <a:lumMod val="20000"/>
                <a:lumOff val="80000"/>
              </a:schemeClr>
            </a:solidFill>
            <a:ln>
              <a:solidFill>
                <a:schemeClr val="accent2"/>
              </a:solidFill>
              <a:headEnd/>
              <a:tailEnd/>
            </a:ln>
            <a:effectLst/>
          </p:spPr>
          <p:style>
            <a:lnRef idx="1">
              <a:schemeClr val="accent1"/>
            </a:lnRef>
            <a:fillRef idx="2">
              <a:schemeClr val="accent1"/>
            </a:fillRef>
            <a:effectRef idx="1">
              <a:schemeClr val="accent1"/>
            </a:effectRef>
            <a:fontRef idx="minor">
              <a:schemeClr val="dk1"/>
            </a:fontRef>
          </p:style>
          <p:txBody>
            <a:bodyPr lIns="80338" tIns="64270" rIns="80338" bIns="64270" rtlCol="0" anchor="t"/>
            <a:lstStyle/>
            <a:p>
              <a:pPr algn="ctr" defTabSz="728619" fontAlgn="base">
                <a:spcBef>
                  <a:spcPct val="50000"/>
                </a:spcBef>
                <a:spcAft>
                  <a:spcPct val="0"/>
                </a:spcAft>
                <a:buClr>
                  <a:srgbClr val="F0AB00"/>
                </a:buClr>
                <a:buSzPct val="80000"/>
              </a:pPr>
              <a:endParaRPr 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53" name="Rectangle 52"/>
            <p:cNvSpPr/>
            <p:nvPr/>
          </p:nvSpPr>
          <p:spPr bwMode="gray">
            <a:xfrm>
              <a:off x="6004140" y="4569026"/>
              <a:ext cx="1304160" cy="258400"/>
            </a:xfrm>
            <a:prstGeom prst="rect">
              <a:avLst/>
            </a:prstGeom>
            <a:noFill/>
            <a:ln>
              <a:noFill/>
              <a:headEnd/>
              <a:tailEnd/>
            </a:ln>
            <a:effectLst/>
          </p:spPr>
          <p:style>
            <a:lnRef idx="1">
              <a:schemeClr val="accent3"/>
            </a:lnRef>
            <a:fillRef idx="3">
              <a:schemeClr val="accent3"/>
            </a:fillRef>
            <a:effectRef idx="2">
              <a:schemeClr val="accent3"/>
            </a:effectRef>
            <a:fontRef idx="minor">
              <a:schemeClr val="lt1"/>
            </a:fontRef>
          </p:style>
          <p:txBody>
            <a:bodyPr lIns="0" tIns="64270" rIns="0" bIns="64270" rtlCol="0" anchor="ctr"/>
            <a:lstStyle/>
            <a:p>
              <a:pPr algn="ctr" defTabSz="728619" fontAlgn="base">
                <a:spcBef>
                  <a:spcPct val="50000"/>
                </a:spcBef>
                <a:spcAft>
                  <a:spcPct val="0"/>
                </a:spcAft>
                <a:buClr>
                  <a:srgbClr val="F0AB00"/>
                </a:buClr>
                <a:buSzPct val="80000"/>
              </a:pPr>
              <a:r>
                <a:rPr lang="zh-CN" alt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t>租户库</a:t>
              </a:r>
              <a:endParaRPr 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grpSp>
      <p:grpSp>
        <p:nvGrpSpPr>
          <p:cNvPr id="54" name="Group 53"/>
          <p:cNvGrpSpPr/>
          <p:nvPr/>
        </p:nvGrpSpPr>
        <p:grpSpPr>
          <a:xfrm>
            <a:off x="5662193" y="4685409"/>
            <a:ext cx="992082" cy="400502"/>
            <a:chOff x="6004140" y="4375674"/>
            <a:chExt cx="1304160" cy="533400"/>
          </a:xfrm>
        </p:grpSpPr>
        <p:sp>
          <p:nvSpPr>
            <p:cNvPr id="55" name="Flowchart: Magnetic Disk 54"/>
            <p:cNvSpPr/>
            <p:nvPr/>
          </p:nvSpPr>
          <p:spPr bwMode="gray">
            <a:xfrm>
              <a:off x="6219325" y="4375674"/>
              <a:ext cx="855623" cy="533400"/>
            </a:xfrm>
            <a:prstGeom prst="flowChartMagneticDisk">
              <a:avLst/>
            </a:prstGeom>
            <a:solidFill>
              <a:schemeClr val="tx2">
                <a:lumMod val="20000"/>
                <a:lumOff val="80000"/>
              </a:schemeClr>
            </a:solidFill>
            <a:ln>
              <a:solidFill>
                <a:schemeClr val="accent2"/>
              </a:solidFill>
              <a:headEnd/>
              <a:tailEnd/>
            </a:ln>
            <a:effectLst/>
          </p:spPr>
          <p:style>
            <a:lnRef idx="1">
              <a:schemeClr val="accent1"/>
            </a:lnRef>
            <a:fillRef idx="2">
              <a:schemeClr val="accent1"/>
            </a:fillRef>
            <a:effectRef idx="1">
              <a:schemeClr val="accent1"/>
            </a:effectRef>
            <a:fontRef idx="minor">
              <a:schemeClr val="dk1"/>
            </a:fontRef>
          </p:style>
          <p:txBody>
            <a:bodyPr lIns="80338" tIns="64270" rIns="80338" bIns="64270" rtlCol="0" anchor="t"/>
            <a:lstStyle/>
            <a:p>
              <a:pPr algn="ctr" defTabSz="728619" fontAlgn="base">
                <a:spcBef>
                  <a:spcPct val="50000"/>
                </a:spcBef>
                <a:spcAft>
                  <a:spcPct val="0"/>
                </a:spcAft>
                <a:buClr>
                  <a:srgbClr val="F0AB00"/>
                </a:buClr>
                <a:buSzPct val="80000"/>
              </a:pPr>
              <a:endParaRPr 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56" name="Rectangle 55"/>
            <p:cNvSpPr/>
            <p:nvPr/>
          </p:nvSpPr>
          <p:spPr bwMode="gray">
            <a:xfrm>
              <a:off x="6004140" y="4569026"/>
              <a:ext cx="1304160" cy="258400"/>
            </a:xfrm>
            <a:prstGeom prst="rect">
              <a:avLst/>
            </a:prstGeom>
            <a:noFill/>
            <a:ln>
              <a:noFill/>
              <a:headEnd/>
              <a:tailEnd/>
            </a:ln>
            <a:effectLst/>
          </p:spPr>
          <p:style>
            <a:lnRef idx="1">
              <a:schemeClr val="accent3"/>
            </a:lnRef>
            <a:fillRef idx="3">
              <a:schemeClr val="accent3"/>
            </a:fillRef>
            <a:effectRef idx="2">
              <a:schemeClr val="accent3"/>
            </a:effectRef>
            <a:fontRef idx="minor">
              <a:schemeClr val="lt1"/>
            </a:fontRef>
          </p:style>
          <p:txBody>
            <a:bodyPr lIns="0" tIns="64270" rIns="0" bIns="64270" rtlCol="0" anchor="ctr"/>
            <a:lstStyle/>
            <a:p>
              <a:pPr algn="ctr" defTabSz="728619" fontAlgn="base">
                <a:spcBef>
                  <a:spcPct val="50000"/>
                </a:spcBef>
                <a:spcAft>
                  <a:spcPct val="0"/>
                </a:spcAft>
                <a:buClr>
                  <a:srgbClr val="F0AB00"/>
                </a:buClr>
                <a:buSzPct val="80000"/>
              </a:pPr>
              <a:r>
                <a:rPr lang="zh-CN" alt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t>租户库</a:t>
              </a:r>
              <a:endParaRPr 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grpSp>
      <p:grpSp>
        <p:nvGrpSpPr>
          <p:cNvPr id="57" name="Group 56"/>
          <p:cNvGrpSpPr/>
          <p:nvPr/>
        </p:nvGrpSpPr>
        <p:grpSpPr>
          <a:xfrm>
            <a:off x="4732690" y="4266923"/>
            <a:ext cx="992082" cy="400502"/>
            <a:chOff x="6004140" y="4375674"/>
            <a:chExt cx="1304160" cy="533400"/>
          </a:xfrm>
        </p:grpSpPr>
        <p:sp>
          <p:nvSpPr>
            <p:cNvPr id="58" name="Flowchart: Magnetic Disk 57"/>
            <p:cNvSpPr/>
            <p:nvPr/>
          </p:nvSpPr>
          <p:spPr bwMode="gray">
            <a:xfrm>
              <a:off x="6219325" y="4375674"/>
              <a:ext cx="855623" cy="533400"/>
            </a:xfrm>
            <a:prstGeom prst="flowChartMagneticDisk">
              <a:avLst/>
            </a:prstGeom>
            <a:solidFill>
              <a:schemeClr val="tx2">
                <a:lumMod val="20000"/>
                <a:lumOff val="80000"/>
              </a:schemeClr>
            </a:solidFill>
            <a:ln>
              <a:solidFill>
                <a:schemeClr val="accent2"/>
              </a:solidFill>
              <a:headEnd/>
              <a:tailEnd/>
            </a:ln>
            <a:effectLst/>
          </p:spPr>
          <p:style>
            <a:lnRef idx="1">
              <a:schemeClr val="accent1"/>
            </a:lnRef>
            <a:fillRef idx="2">
              <a:schemeClr val="accent1"/>
            </a:fillRef>
            <a:effectRef idx="1">
              <a:schemeClr val="accent1"/>
            </a:effectRef>
            <a:fontRef idx="minor">
              <a:schemeClr val="dk1"/>
            </a:fontRef>
          </p:style>
          <p:txBody>
            <a:bodyPr lIns="80338" tIns="64270" rIns="80338" bIns="64270" rtlCol="0" anchor="t"/>
            <a:lstStyle/>
            <a:p>
              <a:pPr algn="ctr" defTabSz="728619" fontAlgn="base">
                <a:spcBef>
                  <a:spcPct val="50000"/>
                </a:spcBef>
                <a:spcAft>
                  <a:spcPct val="0"/>
                </a:spcAft>
                <a:buClr>
                  <a:srgbClr val="F0AB00"/>
                </a:buClr>
                <a:buSzPct val="80000"/>
              </a:pPr>
              <a:endParaRPr 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59" name="Rectangle 58"/>
            <p:cNvSpPr/>
            <p:nvPr/>
          </p:nvSpPr>
          <p:spPr bwMode="gray">
            <a:xfrm>
              <a:off x="6004140" y="4569026"/>
              <a:ext cx="1304160" cy="258400"/>
            </a:xfrm>
            <a:prstGeom prst="rect">
              <a:avLst/>
            </a:prstGeom>
            <a:noFill/>
            <a:ln>
              <a:noFill/>
              <a:headEnd/>
              <a:tailEnd/>
            </a:ln>
            <a:effectLst/>
          </p:spPr>
          <p:style>
            <a:lnRef idx="1">
              <a:schemeClr val="accent3"/>
            </a:lnRef>
            <a:fillRef idx="3">
              <a:schemeClr val="accent3"/>
            </a:fillRef>
            <a:effectRef idx="2">
              <a:schemeClr val="accent3"/>
            </a:effectRef>
            <a:fontRef idx="minor">
              <a:schemeClr val="lt1"/>
            </a:fontRef>
          </p:style>
          <p:txBody>
            <a:bodyPr lIns="0" tIns="64270" rIns="0" bIns="64270" rtlCol="0" anchor="ctr"/>
            <a:lstStyle/>
            <a:p>
              <a:pPr algn="ctr" defTabSz="728619" fontAlgn="base">
                <a:spcBef>
                  <a:spcPct val="50000"/>
                </a:spcBef>
                <a:spcAft>
                  <a:spcPct val="0"/>
                </a:spcAft>
                <a:buClr>
                  <a:srgbClr val="F0AB00"/>
                </a:buClr>
                <a:buSzPct val="80000"/>
              </a:pPr>
              <a:r>
                <a:rPr lang="zh-CN" alt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t>租户库</a:t>
              </a:r>
              <a:r>
                <a:rPr lang="en-US" altLang="zh-CN"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t>1</a:t>
              </a:r>
              <a:endParaRPr 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grpSp>
      <p:grpSp>
        <p:nvGrpSpPr>
          <p:cNvPr id="60" name="Group 59"/>
          <p:cNvGrpSpPr/>
          <p:nvPr/>
        </p:nvGrpSpPr>
        <p:grpSpPr>
          <a:xfrm>
            <a:off x="6564893" y="4318054"/>
            <a:ext cx="992082" cy="400502"/>
            <a:chOff x="6004140" y="4375674"/>
            <a:chExt cx="1304160" cy="533400"/>
          </a:xfrm>
        </p:grpSpPr>
        <p:sp>
          <p:nvSpPr>
            <p:cNvPr id="61" name="Flowchart: Magnetic Disk 60"/>
            <p:cNvSpPr/>
            <p:nvPr/>
          </p:nvSpPr>
          <p:spPr bwMode="gray">
            <a:xfrm>
              <a:off x="6219325" y="4375674"/>
              <a:ext cx="855623" cy="533400"/>
            </a:xfrm>
            <a:prstGeom prst="flowChartMagneticDisk">
              <a:avLst/>
            </a:prstGeom>
            <a:solidFill>
              <a:schemeClr val="tx2">
                <a:lumMod val="20000"/>
                <a:lumOff val="80000"/>
              </a:schemeClr>
            </a:solidFill>
            <a:ln>
              <a:solidFill>
                <a:schemeClr val="accent2"/>
              </a:solidFill>
              <a:headEnd/>
              <a:tailEnd/>
            </a:ln>
            <a:effectLst/>
          </p:spPr>
          <p:style>
            <a:lnRef idx="1">
              <a:schemeClr val="accent1"/>
            </a:lnRef>
            <a:fillRef idx="2">
              <a:schemeClr val="accent1"/>
            </a:fillRef>
            <a:effectRef idx="1">
              <a:schemeClr val="accent1"/>
            </a:effectRef>
            <a:fontRef idx="minor">
              <a:schemeClr val="dk1"/>
            </a:fontRef>
          </p:style>
          <p:txBody>
            <a:bodyPr lIns="80338" tIns="64270" rIns="80338" bIns="64270" rtlCol="0" anchor="t"/>
            <a:lstStyle/>
            <a:p>
              <a:pPr algn="ctr" defTabSz="728619" fontAlgn="base">
                <a:spcBef>
                  <a:spcPct val="50000"/>
                </a:spcBef>
                <a:spcAft>
                  <a:spcPct val="0"/>
                </a:spcAft>
                <a:buClr>
                  <a:srgbClr val="F0AB00"/>
                </a:buClr>
                <a:buSzPct val="80000"/>
              </a:pPr>
              <a:endParaRPr 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62" name="Rectangle 61"/>
            <p:cNvSpPr/>
            <p:nvPr/>
          </p:nvSpPr>
          <p:spPr bwMode="gray">
            <a:xfrm>
              <a:off x="6004140" y="4569026"/>
              <a:ext cx="1304160" cy="258400"/>
            </a:xfrm>
            <a:prstGeom prst="rect">
              <a:avLst/>
            </a:prstGeom>
            <a:noFill/>
            <a:ln>
              <a:noFill/>
              <a:headEnd/>
              <a:tailEnd/>
            </a:ln>
            <a:effectLst/>
          </p:spPr>
          <p:style>
            <a:lnRef idx="1">
              <a:schemeClr val="accent3"/>
            </a:lnRef>
            <a:fillRef idx="3">
              <a:schemeClr val="accent3"/>
            </a:fillRef>
            <a:effectRef idx="2">
              <a:schemeClr val="accent3"/>
            </a:effectRef>
            <a:fontRef idx="minor">
              <a:schemeClr val="lt1"/>
            </a:fontRef>
          </p:style>
          <p:txBody>
            <a:bodyPr lIns="0" tIns="64270" rIns="0" bIns="64270" rtlCol="0" anchor="ctr"/>
            <a:lstStyle/>
            <a:p>
              <a:pPr algn="ctr" defTabSz="728619" fontAlgn="base">
                <a:spcBef>
                  <a:spcPct val="50000"/>
                </a:spcBef>
                <a:spcAft>
                  <a:spcPct val="0"/>
                </a:spcAft>
                <a:buClr>
                  <a:srgbClr val="F0AB00"/>
                </a:buClr>
                <a:buSzPct val="80000"/>
              </a:pPr>
              <a:r>
                <a:rPr lang="zh-CN" alt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t>租户库</a:t>
              </a:r>
              <a:r>
                <a:rPr lang="en-US" altLang="zh-CN"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t>1</a:t>
              </a:r>
              <a:endParaRPr 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grpSp>
      <p:grpSp>
        <p:nvGrpSpPr>
          <p:cNvPr id="63" name="Group 62"/>
          <p:cNvGrpSpPr/>
          <p:nvPr/>
        </p:nvGrpSpPr>
        <p:grpSpPr>
          <a:xfrm>
            <a:off x="5646893" y="2993818"/>
            <a:ext cx="992082" cy="400502"/>
            <a:chOff x="6004140" y="4375674"/>
            <a:chExt cx="1304160" cy="533400"/>
          </a:xfrm>
        </p:grpSpPr>
        <p:sp>
          <p:nvSpPr>
            <p:cNvPr id="64" name="Flowchart: Magnetic Disk 63"/>
            <p:cNvSpPr/>
            <p:nvPr/>
          </p:nvSpPr>
          <p:spPr bwMode="gray">
            <a:xfrm>
              <a:off x="6219325" y="4375674"/>
              <a:ext cx="855623" cy="533400"/>
            </a:xfrm>
            <a:prstGeom prst="flowChartMagneticDisk">
              <a:avLst/>
            </a:prstGeom>
            <a:solidFill>
              <a:srgbClr val="FFE0C1"/>
            </a:solidFill>
            <a:ln>
              <a:solidFill>
                <a:schemeClr val="accent2"/>
              </a:solidFill>
              <a:headEnd/>
              <a:tailEnd/>
            </a:ln>
            <a:effectLst/>
          </p:spPr>
          <p:style>
            <a:lnRef idx="1">
              <a:schemeClr val="accent1"/>
            </a:lnRef>
            <a:fillRef idx="2">
              <a:schemeClr val="accent1"/>
            </a:fillRef>
            <a:effectRef idx="1">
              <a:schemeClr val="accent1"/>
            </a:effectRef>
            <a:fontRef idx="minor">
              <a:schemeClr val="dk1"/>
            </a:fontRef>
          </p:style>
          <p:txBody>
            <a:bodyPr lIns="80338" tIns="64270" rIns="80338" bIns="64270" rtlCol="0" anchor="t"/>
            <a:lstStyle/>
            <a:p>
              <a:pPr algn="ctr" defTabSz="728619" fontAlgn="base">
                <a:spcBef>
                  <a:spcPct val="50000"/>
                </a:spcBef>
                <a:spcAft>
                  <a:spcPct val="0"/>
                </a:spcAft>
                <a:buClr>
                  <a:srgbClr val="F0AB00"/>
                </a:buClr>
                <a:buSzPct val="80000"/>
              </a:pPr>
              <a:endParaRPr 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65" name="Rectangle 64"/>
            <p:cNvSpPr/>
            <p:nvPr/>
          </p:nvSpPr>
          <p:spPr bwMode="gray">
            <a:xfrm>
              <a:off x="6004140" y="4569026"/>
              <a:ext cx="1304160" cy="258400"/>
            </a:xfrm>
            <a:prstGeom prst="rect">
              <a:avLst/>
            </a:prstGeom>
            <a:noFill/>
            <a:ln>
              <a:noFill/>
              <a:headEnd/>
              <a:tailEnd/>
            </a:ln>
            <a:effectLst/>
          </p:spPr>
          <p:style>
            <a:lnRef idx="1">
              <a:schemeClr val="accent3"/>
            </a:lnRef>
            <a:fillRef idx="3">
              <a:schemeClr val="accent3"/>
            </a:fillRef>
            <a:effectRef idx="2">
              <a:schemeClr val="accent3"/>
            </a:effectRef>
            <a:fontRef idx="minor">
              <a:schemeClr val="lt1"/>
            </a:fontRef>
          </p:style>
          <p:txBody>
            <a:bodyPr lIns="0" tIns="64270" rIns="0" bIns="64270" rtlCol="0" anchor="ctr"/>
            <a:lstStyle/>
            <a:p>
              <a:pPr algn="ctr" defTabSz="728619" fontAlgn="base">
                <a:spcBef>
                  <a:spcPct val="50000"/>
                </a:spcBef>
                <a:spcAft>
                  <a:spcPct val="0"/>
                </a:spcAft>
                <a:buClr>
                  <a:srgbClr val="F0AB00"/>
                </a:buClr>
                <a:buSzPct val="80000"/>
              </a:pPr>
              <a:r>
                <a:rPr lang="en-US" altLang="zh-CN"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t>System DB</a:t>
              </a:r>
              <a:br>
                <a:rPr lang="en-US" altLang="zh-CN"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br>
              <a:r>
                <a:rPr lang="en-US" altLang="zh-CN"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t>(Standby)</a:t>
              </a:r>
              <a:endParaRPr 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grpSp>
      <p:grpSp>
        <p:nvGrpSpPr>
          <p:cNvPr id="66" name="Group 65"/>
          <p:cNvGrpSpPr/>
          <p:nvPr/>
        </p:nvGrpSpPr>
        <p:grpSpPr>
          <a:xfrm>
            <a:off x="5655283" y="3852881"/>
            <a:ext cx="992082" cy="400502"/>
            <a:chOff x="6004140" y="4375674"/>
            <a:chExt cx="1304160" cy="533400"/>
          </a:xfrm>
        </p:grpSpPr>
        <p:sp>
          <p:nvSpPr>
            <p:cNvPr id="67" name="Flowchart: Magnetic Disk 66"/>
            <p:cNvSpPr/>
            <p:nvPr/>
          </p:nvSpPr>
          <p:spPr bwMode="gray">
            <a:xfrm>
              <a:off x="6219325" y="4375674"/>
              <a:ext cx="855623" cy="533400"/>
            </a:xfrm>
            <a:prstGeom prst="flowChartMagneticDisk">
              <a:avLst/>
            </a:prstGeom>
            <a:solidFill>
              <a:schemeClr val="tx2">
                <a:lumMod val="20000"/>
                <a:lumOff val="80000"/>
              </a:schemeClr>
            </a:solidFill>
            <a:ln>
              <a:solidFill>
                <a:schemeClr val="accent2"/>
              </a:solidFill>
              <a:headEnd/>
              <a:tailEnd/>
            </a:ln>
            <a:effectLst/>
          </p:spPr>
          <p:style>
            <a:lnRef idx="1">
              <a:schemeClr val="accent1"/>
            </a:lnRef>
            <a:fillRef idx="2">
              <a:schemeClr val="accent1"/>
            </a:fillRef>
            <a:effectRef idx="1">
              <a:schemeClr val="accent1"/>
            </a:effectRef>
            <a:fontRef idx="minor">
              <a:schemeClr val="dk1"/>
            </a:fontRef>
          </p:style>
          <p:txBody>
            <a:bodyPr lIns="80338" tIns="64270" rIns="80338" bIns="64270" rtlCol="0" anchor="t"/>
            <a:lstStyle/>
            <a:p>
              <a:pPr algn="ctr" defTabSz="728619" fontAlgn="base">
                <a:spcBef>
                  <a:spcPct val="50000"/>
                </a:spcBef>
                <a:spcAft>
                  <a:spcPct val="0"/>
                </a:spcAft>
                <a:buClr>
                  <a:srgbClr val="F0AB00"/>
                </a:buClr>
                <a:buSzPct val="80000"/>
              </a:pPr>
              <a:endParaRPr 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68" name="Rectangle 67"/>
            <p:cNvSpPr/>
            <p:nvPr/>
          </p:nvSpPr>
          <p:spPr bwMode="gray">
            <a:xfrm>
              <a:off x="6004140" y="4569026"/>
              <a:ext cx="1304160" cy="258400"/>
            </a:xfrm>
            <a:prstGeom prst="rect">
              <a:avLst/>
            </a:prstGeom>
            <a:noFill/>
            <a:ln>
              <a:noFill/>
              <a:headEnd/>
              <a:tailEnd/>
            </a:ln>
            <a:effectLst/>
          </p:spPr>
          <p:style>
            <a:lnRef idx="1">
              <a:schemeClr val="accent3"/>
            </a:lnRef>
            <a:fillRef idx="3">
              <a:schemeClr val="accent3"/>
            </a:fillRef>
            <a:effectRef idx="2">
              <a:schemeClr val="accent3"/>
            </a:effectRef>
            <a:fontRef idx="minor">
              <a:schemeClr val="lt1"/>
            </a:fontRef>
          </p:style>
          <p:txBody>
            <a:bodyPr lIns="0" tIns="64270" rIns="0" bIns="64270" rtlCol="0" anchor="ctr"/>
            <a:lstStyle/>
            <a:p>
              <a:pPr algn="ctr" defTabSz="728619" fontAlgn="base">
                <a:spcBef>
                  <a:spcPct val="50000"/>
                </a:spcBef>
                <a:spcAft>
                  <a:spcPct val="0"/>
                </a:spcAft>
                <a:buClr>
                  <a:srgbClr val="F0AB00"/>
                </a:buClr>
                <a:buSzPct val="80000"/>
              </a:pPr>
              <a:r>
                <a:rPr lang="zh-CN" alt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t>租户库</a:t>
              </a:r>
              <a:r>
                <a:rPr lang="en-US" altLang="zh-CN"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t>2</a:t>
              </a:r>
              <a:endParaRPr 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grpSp>
      <p:grpSp>
        <p:nvGrpSpPr>
          <p:cNvPr id="69" name="Group 68"/>
          <p:cNvGrpSpPr/>
          <p:nvPr/>
        </p:nvGrpSpPr>
        <p:grpSpPr>
          <a:xfrm>
            <a:off x="5653803" y="3436247"/>
            <a:ext cx="992082" cy="400502"/>
            <a:chOff x="6004140" y="4375674"/>
            <a:chExt cx="1304160" cy="533400"/>
          </a:xfrm>
        </p:grpSpPr>
        <p:sp>
          <p:nvSpPr>
            <p:cNvPr id="70" name="Flowchart: Magnetic Disk 69"/>
            <p:cNvSpPr/>
            <p:nvPr/>
          </p:nvSpPr>
          <p:spPr bwMode="gray">
            <a:xfrm>
              <a:off x="6219325" y="4375674"/>
              <a:ext cx="855623" cy="533400"/>
            </a:xfrm>
            <a:prstGeom prst="flowChartMagneticDisk">
              <a:avLst/>
            </a:prstGeom>
            <a:solidFill>
              <a:schemeClr val="tx2">
                <a:lumMod val="20000"/>
                <a:lumOff val="80000"/>
              </a:schemeClr>
            </a:solidFill>
            <a:ln>
              <a:solidFill>
                <a:schemeClr val="accent2"/>
              </a:solidFill>
              <a:headEnd/>
              <a:tailEnd/>
            </a:ln>
            <a:effectLst/>
          </p:spPr>
          <p:style>
            <a:lnRef idx="1">
              <a:schemeClr val="accent1"/>
            </a:lnRef>
            <a:fillRef idx="2">
              <a:schemeClr val="accent1"/>
            </a:fillRef>
            <a:effectRef idx="1">
              <a:schemeClr val="accent1"/>
            </a:effectRef>
            <a:fontRef idx="minor">
              <a:schemeClr val="dk1"/>
            </a:fontRef>
          </p:style>
          <p:txBody>
            <a:bodyPr lIns="80338" tIns="64270" rIns="80338" bIns="64270" rtlCol="0" anchor="t"/>
            <a:lstStyle/>
            <a:p>
              <a:pPr algn="ctr" defTabSz="728619" fontAlgn="base">
                <a:spcBef>
                  <a:spcPct val="50000"/>
                </a:spcBef>
                <a:spcAft>
                  <a:spcPct val="0"/>
                </a:spcAft>
                <a:buClr>
                  <a:srgbClr val="F0AB00"/>
                </a:buClr>
                <a:buSzPct val="80000"/>
              </a:pPr>
              <a:endParaRPr 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71" name="Rectangle 70"/>
            <p:cNvSpPr/>
            <p:nvPr/>
          </p:nvSpPr>
          <p:spPr bwMode="gray">
            <a:xfrm>
              <a:off x="6004140" y="4569026"/>
              <a:ext cx="1304160" cy="258400"/>
            </a:xfrm>
            <a:prstGeom prst="rect">
              <a:avLst/>
            </a:prstGeom>
            <a:noFill/>
            <a:ln>
              <a:noFill/>
              <a:headEnd/>
              <a:tailEnd/>
            </a:ln>
            <a:effectLst/>
          </p:spPr>
          <p:style>
            <a:lnRef idx="1">
              <a:schemeClr val="accent3"/>
            </a:lnRef>
            <a:fillRef idx="3">
              <a:schemeClr val="accent3"/>
            </a:fillRef>
            <a:effectRef idx="2">
              <a:schemeClr val="accent3"/>
            </a:effectRef>
            <a:fontRef idx="minor">
              <a:schemeClr val="lt1"/>
            </a:fontRef>
          </p:style>
          <p:txBody>
            <a:bodyPr lIns="0" tIns="64270" rIns="0" bIns="64270" rtlCol="0" anchor="ctr"/>
            <a:lstStyle/>
            <a:p>
              <a:pPr algn="ctr" defTabSz="728619" fontAlgn="base">
                <a:spcBef>
                  <a:spcPct val="50000"/>
                </a:spcBef>
                <a:spcAft>
                  <a:spcPct val="0"/>
                </a:spcAft>
                <a:buClr>
                  <a:srgbClr val="F0AB00"/>
                </a:buClr>
                <a:buSzPct val="80000"/>
              </a:pPr>
              <a:r>
                <a:rPr lang="zh-CN" alt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t>租户库</a:t>
              </a:r>
              <a:r>
                <a:rPr lang="en-US" altLang="zh-CN"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t>1</a:t>
              </a:r>
              <a:endParaRPr 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grpSp>
      <p:grpSp>
        <p:nvGrpSpPr>
          <p:cNvPr id="72" name="Group 71"/>
          <p:cNvGrpSpPr/>
          <p:nvPr/>
        </p:nvGrpSpPr>
        <p:grpSpPr>
          <a:xfrm>
            <a:off x="6565855" y="3436255"/>
            <a:ext cx="992082" cy="400502"/>
            <a:chOff x="6004140" y="4375674"/>
            <a:chExt cx="1304160" cy="533400"/>
          </a:xfrm>
        </p:grpSpPr>
        <p:sp>
          <p:nvSpPr>
            <p:cNvPr id="73" name="Flowchart: Magnetic Disk 72"/>
            <p:cNvSpPr/>
            <p:nvPr/>
          </p:nvSpPr>
          <p:spPr bwMode="gray">
            <a:xfrm>
              <a:off x="6219325" y="4375674"/>
              <a:ext cx="855623" cy="533400"/>
            </a:xfrm>
            <a:prstGeom prst="flowChartMagneticDisk">
              <a:avLst/>
            </a:prstGeom>
            <a:solidFill>
              <a:schemeClr val="tx2">
                <a:lumMod val="20000"/>
                <a:lumOff val="80000"/>
              </a:schemeClr>
            </a:solidFill>
            <a:ln>
              <a:solidFill>
                <a:schemeClr val="accent2"/>
              </a:solidFill>
              <a:headEnd/>
              <a:tailEnd/>
            </a:ln>
            <a:effectLst/>
          </p:spPr>
          <p:style>
            <a:lnRef idx="1">
              <a:schemeClr val="accent1"/>
            </a:lnRef>
            <a:fillRef idx="2">
              <a:schemeClr val="accent1"/>
            </a:fillRef>
            <a:effectRef idx="1">
              <a:schemeClr val="accent1"/>
            </a:effectRef>
            <a:fontRef idx="minor">
              <a:schemeClr val="dk1"/>
            </a:fontRef>
          </p:style>
          <p:txBody>
            <a:bodyPr lIns="80338" tIns="64270" rIns="80338" bIns="64270" rtlCol="0" anchor="t"/>
            <a:lstStyle/>
            <a:p>
              <a:pPr algn="ctr" defTabSz="728619" fontAlgn="base">
                <a:spcBef>
                  <a:spcPct val="50000"/>
                </a:spcBef>
                <a:spcAft>
                  <a:spcPct val="0"/>
                </a:spcAft>
                <a:buClr>
                  <a:srgbClr val="F0AB00"/>
                </a:buClr>
                <a:buSzPct val="80000"/>
              </a:pPr>
              <a:endParaRPr 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74" name="Rectangle 73"/>
            <p:cNvSpPr/>
            <p:nvPr/>
          </p:nvSpPr>
          <p:spPr bwMode="gray">
            <a:xfrm>
              <a:off x="6004140" y="4569026"/>
              <a:ext cx="1304160" cy="258400"/>
            </a:xfrm>
            <a:prstGeom prst="rect">
              <a:avLst/>
            </a:prstGeom>
            <a:noFill/>
            <a:ln>
              <a:noFill/>
              <a:headEnd/>
              <a:tailEnd/>
            </a:ln>
            <a:effectLst/>
          </p:spPr>
          <p:style>
            <a:lnRef idx="1">
              <a:schemeClr val="accent3"/>
            </a:lnRef>
            <a:fillRef idx="3">
              <a:schemeClr val="accent3"/>
            </a:fillRef>
            <a:effectRef idx="2">
              <a:schemeClr val="accent3"/>
            </a:effectRef>
            <a:fontRef idx="minor">
              <a:schemeClr val="lt1"/>
            </a:fontRef>
          </p:style>
          <p:txBody>
            <a:bodyPr lIns="0" tIns="64270" rIns="0" bIns="64270" rtlCol="0" anchor="ctr"/>
            <a:lstStyle/>
            <a:p>
              <a:pPr algn="ctr" defTabSz="728619" fontAlgn="base">
                <a:spcBef>
                  <a:spcPct val="50000"/>
                </a:spcBef>
                <a:spcAft>
                  <a:spcPct val="0"/>
                </a:spcAft>
                <a:buClr>
                  <a:srgbClr val="F0AB00"/>
                </a:buClr>
                <a:buSzPct val="80000"/>
              </a:pPr>
              <a:r>
                <a:rPr lang="zh-CN" alt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t>租户库</a:t>
              </a:r>
              <a:r>
                <a:rPr lang="en-US" altLang="zh-CN"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t>2</a:t>
              </a:r>
              <a:endParaRPr 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grpSp>
      <p:grpSp>
        <p:nvGrpSpPr>
          <p:cNvPr id="75" name="Group 74"/>
          <p:cNvGrpSpPr/>
          <p:nvPr/>
        </p:nvGrpSpPr>
        <p:grpSpPr>
          <a:xfrm>
            <a:off x="4727121" y="3843478"/>
            <a:ext cx="992082" cy="400502"/>
            <a:chOff x="6004140" y="4375674"/>
            <a:chExt cx="1304160" cy="533400"/>
          </a:xfrm>
        </p:grpSpPr>
        <p:sp>
          <p:nvSpPr>
            <p:cNvPr id="76" name="Flowchart: Magnetic Disk 75"/>
            <p:cNvSpPr/>
            <p:nvPr/>
          </p:nvSpPr>
          <p:spPr bwMode="gray">
            <a:xfrm>
              <a:off x="6219325" y="4375674"/>
              <a:ext cx="855623" cy="533400"/>
            </a:xfrm>
            <a:prstGeom prst="flowChartMagneticDisk">
              <a:avLst/>
            </a:prstGeom>
            <a:solidFill>
              <a:schemeClr val="tx2">
                <a:lumMod val="20000"/>
                <a:lumOff val="80000"/>
              </a:schemeClr>
            </a:solidFill>
            <a:ln>
              <a:solidFill>
                <a:schemeClr val="accent2"/>
              </a:solidFill>
              <a:headEnd/>
              <a:tailEnd/>
            </a:ln>
            <a:effectLst/>
          </p:spPr>
          <p:style>
            <a:lnRef idx="1">
              <a:schemeClr val="accent1"/>
            </a:lnRef>
            <a:fillRef idx="2">
              <a:schemeClr val="accent1"/>
            </a:fillRef>
            <a:effectRef idx="1">
              <a:schemeClr val="accent1"/>
            </a:effectRef>
            <a:fontRef idx="minor">
              <a:schemeClr val="dk1"/>
            </a:fontRef>
          </p:style>
          <p:txBody>
            <a:bodyPr lIns="80338" tIns="64270" rIns="80338" bIns="64270" rtlCol="0" anchor="t"/>
            <a:lstStyle/>
            <a:p>
              <a:pPr algn="ctr" defTabSz="728619" fontAlgn="base">
                <a:spcBef>
                  <a:spcPct val="50000"/>
                </a:spcBef>
                <a:spcAft>
                  <a:spcPct val="0"/>
                </a:spcAft>
                <a:buClr>
                  <a:srgbClr val="F0AB00"/>
                </a:buClr>
                <a:buSzPct val="80000"/>
              </a:pPr>
              <a:endParaRPr 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77" name="Rectangle 76"/>
            <p:cNvSpPr/>
            <p:nvPr/>
          </p:nvSpPr>
          <p:spPr bwMode="gray">
            <a:xfrm>
              <a:off x="6004140" y="4569026"/>
              <a:ext cx="1304160" cy="258400"/>
            </a:xfrm>
            <a:prstGeom prst="rect">
              <a:avLst/>
            </a:prstGeom>
            <a:noFill/>
            <a:ln>
              <a:noFill/>
              <a:headEnd/>
              <a:tailEnd/>
            </a:ln>
            <a:effectLst/>
          </p:spPr>
          <p:style>
            <a:lnRef idx="1">
              <a:schemeClr val="accent3"/>
            </a:lnRef>
            <a:fillRef idx="3">
              <a:schemeClr val="accent3"/>
            </a:fillRef>
            <a:effectRef idx="2">
              <a:schemeClr val="accent3"/>
            </a:effectRef>
            <a:fontRef idx="minor">
              <a:schemeClr val="lt1"/>
            </a:fontRef>
          </p:style>
          <p:txBody>
            <a:bodyPr lIns="0" tIns="64270" rIns="0" bIns="64270" rtlCol="0" anchor="ctr"/>
            <a:lstStyle/>
            <a:p>
              <a:pPr algn="ctr" defTabSz="728619" fontAlgn="base">
                <a:spcBef>
                  <a:spcPct val="50000"/>
                </a:spcBef>
                <a:spcAft>
                  <a:spcPct val="0"/>
                </a:spcAft>
                <a:buClr>
                  <a:srgbClr val="F0AB00"/>
                </a:buClr>
                <a:buSzPct val="80000"/>
              </a:pPr>
              <a:r>
                <a:rPr lang="zh-CN" alt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t>租户库</a:t>
              </a:r>
              <a:r>
                <a:rPr lang="en-US" altLang="zh-CN"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t>2</a:t>
              </a:r>
              <a:endParaRPr 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grpSp>
      <p:grpSp>
        <p:nvGrpSpPr>
          <p:cNvPr id="78" name="Group 77"/>
          <p:cNvGrpSpPr/>
          <p:nvPr/>
        </p:nvGrpSpPr>
        <p:grpSpPr>
          <a:xfrm>
            <a:off x="6573159" y="3003548"/>
            <a:ext cx="992082" cy="400502"/>
            <a:chOff x="6004140" y="4375674"/>
            <a:chExt cx="1304160" cy="533400"/>
          </a:xfrm>
        </p:grpSpPr>
        <p:sp>
          <p:nvSpPr>
            <p:cNvPr id="79" name="Flowchart: Magnetic Disk 78"/>
            <p:cNvSpPr/>
            <p:nvPr/>
          </p:nvSpPr>
          <p:spPr bwMode="gray">
            <a:xfrm>
              <a:off x="6219325" y="4375674"/>
              <a:ext cx="855623" cy="533400"/>
            </a:xfrm>
            <a:prstGeom prst="flowChartMagneticDisk">
              <a:avLst/>
            </a:prstGeom>
            <a:solidFill>
              <a:srgbClr val="FFE0C1"/>
            </a:solidFill>
            <a:ln>
              <a:solidFill>
                <a:schemeClr val="accent2"/>
              </a:solidFill>
              <a:headEnd/>
              <a:tailEnd/>
            </a:ln>
            <a:effectLst/>
          </p:spPr>
          <p:style>
            <a:lnRef idx="1">
              <a:schemeClr val="accent1"/>
            </a:lnRef>
            <a:fillRef idx="2">
              <a:schemeClr val="accent1"/>
            </a:fillRef>
            <a:effectRef idx="1">
              <a:schemeClr val="accent1"/>
            </a:effectRef>
            <a:fontRef idx="minor">
              <a:schemeClr val="dk1"/>
            </a:fontRef>
          </p:style>
          <p:txBody>
            <a:bodyPr lIns="80338" tIns="64270" rIns="80338" bIns="64270" rtlCol="0" anchor="t"/>
            <a:lstStyle/>
            <a:p>
              <a:pPr algn="ctr" defTabSz="728619" fontAlgn="base">
                <a:spcBef>
                  <a:spcPct val="50000"/>
                </a:spcBef>
                <a:spcAft>
                  <a:spcPct val="0"/>
                </a:spcAft>
                <a:buClr>
                  <a:srgbClr val="F0AB00"/>
                </a:buClr>
                <a:buSzPct val="80000"/>
              </a:pPr>
              <a:endParaRPr 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80" name="Rectangle 79"/>
            <p:cNvSpPr/>
            <p:nvPr/>
          </p:nvSpPr>
          <p:spPr bwMode="gray">
            <a:xfrm>
              <a:off x="6004140" y="4569026"/>
              <a:ext cx="1304160" cy="258400"/>
            </a:xfrm>
            <a:prstGeom prst="rect">
              <a:avLst/>
            </a:prstGeom>
            <a:noFill/>
            <a:ln>
              <a:noFill/>
              <a:headEnd/>
              <a:tailEnd/>
            </a:ln>
            <a:effectLst/>
          </p:spPr>
          <p:style>
            <a:lnRef idx="1">
              <a:schemeClr val="accent3"/>
            </a:lnRef>
            <a:fillRef idx="3">
              <a:schemeClr val="accent3"/>
            </a:fillRef>
            <a:effectRef idx="2">
              <a:schemeClr val="accent3"/>
            </a:effectRef>
            <a:fontRef idx="minor">
              <a:schemeClr val="lt1"/>
            </a:fontRef>
          </p:style>
          <p:txBody>
            <a:bodyPr lIns="0" tIns="64270" rIns="0" bIns="64270" rtlCol="0" anchor="ctr"/>
            <a:lstStyle/>
            <a:p>
              <a:pPr algn="ctr" defTabSz="728619" fontAlgn="base">
                <a:spcBef>
                  <a:spcPct val="50000"/>
                </a:spcBef>
                <a:spcAft>
                  <a:spcPct val="0"/>
                </a:spcAft>
                <a:buClr>
                  <a:srgbClr val="F0AB00"/>
                </a:buClr>
                <a:buSzPct val="80000"/>
              </a:pPr>
              <a:r>
                <a:rPr lang="en-US" altLang="zh-CN"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t>System DB</a:t>
              </a:r>
              <a:br>
                <a:rPr lang="en-US" altLang="zh-CN"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br>
              <a:r>
                <a:rPr lang="en-US" altLang="zh-CN"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t>(Standby)</a:t>
              </a:r>
              <a:endParaRPr 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grpSp>
      <p:grpSp>
        <p:nvGrpSpPr>
          <p:cNvPr id="81" name="Group 80"/>
          <p:cNvGrpSpPr/>
          <p:nvPr/>
        </p:nvGrpSpPr>
        <p:grpSpPr>
          <a:xfrm>
            <a:off x="7435224" y="2993818"/>
            <a:ext cx="992082" cy="400502"/>
            <a:chOff x="6004140" y="4375674"/>
            <a:chExt cx="1304160" cy="533400"/>
          </a:xfrm>
        </p:grpSpPr>
        <p:sp>
          <p:nvSpPr>
            <p:cNvPr id="82" name="Flowchart: Magnetic Disk 81"/>
            <p:cNvSpPr/>
            <p:nvPr/>
          </p:nvSpPr>
          <p:spPr bwMode="gray">
            <a:xfrm>
              <a:off x="6219325" y="4375674"/>
              <a:ext cx="855623" cy="533400"/>
            </a:xfrm>
            <a:prstGeom prst="flowChartMagneticDisk">
              <a:avLst/>
            </a:prstGeom>
            <a:solidFill>
              <a:srgbClr val="FFE0C1"/>
            </a:solidFill>
            <a:ln>
              <a:solidFill>
                <a:schemeClr val="accent2"/>
              </a:solidFill>
              <a:headEnd/>
              <a:tailEnd/>
            </a:ln>
            <a:effectLst/>
          </p:spPr>
          <p:style>
            <a:lnRef idx="1">
              <a:schemeClr val="accent1"/>
            </a:lnRef>
            <a:fillRef idx="2">
              <a:schemeClr val="accent1"/>
            </a:fillRef>
            <a:effectRef idx="1">
              <a:schemeClr val="accent1"/>
            </a:effectRef>
            <a:fontRef idx="minor">
              <a:schemeClr val="dk1"/>
            </a:fontRef>
          </p:style>
          <p:txBody>
            <a:bodyPr lIns="80338" tIns="64270" rIns="80338" bIns="64270" rtlCol="0" anchor="t"/>
            <a:lstStyle/>
            <a:p>
              <a:pPr algn="ctr" defTabSz="728619" fontAlgn="base">
                <a:spcBef>
                  <a:spcPct val="50000"/>
                </a:spcBef>
                <a:spcAft>
                  <a:spcPct val="0"/>
                </a:spcAft>
                <a:buClr>
                  <a:srgbClr val="F0AB00"/>
                </a:buClr>
                <a:buSzPct val="80000"/>
              </a:pPr>
              <a:endParaRPr 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83" name="Rectangle 82"/>
            <p:cNvSpPr/>
            <p:nvPr/>
          </p:nvSpPr>
          <p:spPr bwMode="gray">
            <a:xfrm>
              <a:off x="6004140" y="4569026"/>
              <a:ext cx="1304160" cy="258400"/>
            </a:xfrm>
            <a:prstGeom prst="rect">
              <a:avLst/>
            </a:prstGeom>
            <a:noFill/>
            <a:ln>
              <a:noFill/>
              <a:headEnd/>
              <a:tailEnd/>
            </a:ln>
            <a:effectLst/>
          </p:spPr>
          <p:style>
            <a:lnRef idx="1">
              <a:schemeClr val="accent3"/>
            </a:lnRef>
            <a:fillRef idx="3">
              <a:schemeClr val="accent3"/>
            </a:fillRef>
            <a:effectRef idx="2">
              <a:schemeClr val="accent3"/>
            </a:effectRef>
            <a:fontRef idx="minor">
              <a:schemeClr val="lt1"/>
            </a:fontRef>
          </p:style>
          <p:txBody>
            <a:bodyPr lIns="0" tIns="64270" rIns="0" bIns="64270" rtlCol="0" anchor="ctr"/>
            <a:lstStyle/>
            <a:p>
              <a:pPr algn="ctr" defTabSz="728619" fontAlgn="base">
                <a:spcBef>
                  <a:spcPct val="50000"/>
                </a:spcBef>
                <a:spcAft>
                  <a:spcPct val="0"/>
                </a:spcAft>
                <a:buClr>
                  <a:srgbClr val="F0AB00"/>
                </a:buClr>
                <a:buSzPct val="80000"/>
              </a:pPr>
              <a:r>
                <a:rPr lang="en-US" altLang="zh-CN"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t>System DB</a:t>
              </a:r>
              <a:br>
                <a:rPr lang="en-US" altLang="zh-CN"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br>
              <a:r>
                <a:rPr lang="en-US" altLang="zh-CN"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t>(Standby)</a:t>
              </a:r>
              <a:endParaRPr 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grpSp>
      <p:grpSp>
        <p:nvGrpSpPr>
          <p:cNvPr id="84" name="Group 83"/>
          <p:cNvGrpSpPr/>
          <p:nvPr/>
        </p:nvGrpSpPr>
        <p:grpSpPr>
          <a:xfrm>
            <a:off x="4728664" y="2995158"/>
            <a:ext cx="992082" cy="400502"/>
            <a:chOff x="6004140" y="4375674"/>
            <a:chExt cx="1304160" cy="533400"/>
          </a:xfrm>
        </p:grpSpPr>
        <p:sp>
          <p:nvSpPr>
            <p:cNvPr id="85" name="Flowchart: Magnetic Disk 84"/>
            <p:cNvSpPr/>
            <p:nvPr/>
          </p:nvSpPr>
          <p:spPr bwMode="gray">
            <a:xfrm>
              <a:off x="6219325" y="4375674"/>
              <a:ext cx="855623" cy="533400"/>
            </a:xfrm>
            <a:prstGeom prst="flowChartMagneticDisk">
              <a:avLst/>
            </a:prstGeom>
            <a:solidFill>
              <a:srgbClr val="A3E7CB"/>
            </a:solidFill>
            <a:ln>
              <a:solidFill>
                <a:schemeClr val="accent2"/>
              </a:solidFill>
              <a:headEnd/>
              <a:tailEnd/>
            </a:ln>
            <a:effectLst/>
          </p:spPr>
          <p:style>
            <a:lnRef idx="1">
              <a:schemeClr val="accent1"/>
            </a:lnRef>
            <a:fillRef idx="2">
              <a:schemeClr val="accent1"/>
            </a:fillRef>
            <a:effectRef idx="1">
              <a:schemeClr val="accent1"/>
            </a:effectRef>
            <a:fontRef idx="minor">
              <a:schemeClr val="dk1"/>
            </a:fontRef>
          </p:style>
          <p:txBody>
            <a:bodyPr lIns="80338" tIns="64270" rIns="80338" bIns="64270" rtlCol="0" anchor="t"/>
            <a:lstStyle/>
            <a:p>
              <a:pPr algn="ctr" defTabSz="728619" fontAlgn="base">
                <a:spcBef>
                  <a:spcPct val="50000"/>
                </a:spcBef>
                <a:spcAft>
                  <a:spcPct val="0"/>
                </a:spcAft>
                <a:buClr>
                  <a:srgbClr val="F0AB00"/>
                </a:buClr>
                <a:buSzPct val="80000"/>
              </a:pPr>
              <a:endParaRPr 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86" name="Rectangle 85"/>
            <p:cNvSpPr/>
            <p:nvPr/>
          </p:nvSpPr>
          <p:spPr bwMode="gray">
            <a:xfrm>
              <a:off x="6004140" y="4569026"/>
              <a:ext cx="1304160" cy="258400"/>
            </a:xfrm>
            <a:prstGeom prst="rect">
              <a:avLst/>
            </a:prstGeom>
            <a:noFill/>
            <a:ln>
              <a:noFill/>
              <a:headEnd/>
              <a:tailEnd/>
            </a:ln>
            <a:effectLst/>
          </p:spPr>
          <p:style>
            <a:lnRef idx="1">
              <a:schemeClr val="accent3"/>
            </a:lnRef>
            <a:fillRef idx="3">
              <a:schemeClr val="accent3"/>
            </a:fillRef>
            <a:effectRef idx="2">
              <a:schemeClr val="accent3"/>
            </a:effectRef>
            <a:fontRef idx="minor">
              <a:schemeClr val="lt1"/>
            </a:fontRef>
          </p:style>
          <p:txBody>
            <a:bodyPr lIns="0" tIns="64270" rIns="0" bIns="64270" rtlCol="0" anchor="ctr"/>
            <a:lstStyle/>
            <a:p>
              <a:pPr algn="ctr" defTabSz="728619" fontAlgn="base">
                <a:spcBef>
                  <a:spcPct val="50000"/>
                </a:spcBef>
                <a:spcAft>
                  <a:spcPct val="0"/>
                </a:spcAft>
                <a:buClr>
                  <a:srgbClr val="F0AB00"/>
                </a:buClr>
                <a:buSzPct val="80000"/>
              </a:pPr>
              <a:r>
                <a:rPr lang="en-US" altLang="zh-CN"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rPr>
                <a:t>System DB</a:t>
              </a:r>
              <a:endParaRPr lang="en-US" sz="825"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8"/>
              </a:endParaRPr>
            </a:p>
          </p:txBody>
        </p:sp>
      </p:grpSp>
      <p:pic>
        <p:nvPicPr>
          <p:cNvPr id="87" name="Picture 14" descr="peop04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2290" y="1793980"/>
            <a:ext cx="457081" cy="454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33" descr="peop00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4098" y="1816647"/>
            <a:ext cx="471435" cy="431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37" descr="collab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126" y="1819460"/>
            <a:ext cx="435171" cy="435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38" descr="collab00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17515" y="1826870"/>
            <a:ext cx="392862" cy="435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Up-Down Arrow 4"/>
          <p:cNvSpPr/>
          <p:nvPr/>
        </p:nvSpPr>
        <p:spPr bwMode="gray">
          <a:xfrm>
            <a:off x="5143696" y="2245908"/>
            <a:ext cx="114270" cy="355329"/>
          </a:xfrm>
          <a:prstGeom prst="upDownArrow">
            <a:avLst/>
          </a:prstGeom>
          <a:solidFill>
            <a:schemeClr val="accent1">
              <a:alpha val="50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350" kern="0" dirty="0">
              <a:latin typeface="微软雅黑" panose="020B0503020204020204" pitchFamily="34" charset="-122"/>
              <a:ea typeface="微软雅黑" panose="020B0503020204020204" pitchFamily="34" charset="-122"/>
              <a:cs typeface="Arial Unicode MS" pitchFamily="34" charset="-128"/>
            </a:endParaRPr>
          </a:p>
        </p:txBody>
      </p:sp>
      <p:sp>
        <p:nvSpPr>
          <p:cNvPr id="91" name="Up-Down Arrow 90"/>
          <p:cNvSpPr/>
          <p:nvPr/>
        </p:nvSpPr>
        <p:spPr bwMode="gray">
          <a:xfrm>
            <a:off x="6127286" y="2238737"/>
            <a:ext cx="114270" cy="355329"/>
          </a:xfrm>
          <a:prstGeom prst="upDownArrow">
            <a:avLst/>
          </a:prstGeom>
          <a:solidFill>
            <a:schemeClr val="accent1">
              <a:alpha val="50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350" kern="0" dirty="0">
              <a:latin typeface="微软雅黑" panose="020B0503020204020204" pitchFamily="34" charset="-122"/>
              <a:ea typeface="微软雅黑" panose="020B0503020204020204" pitchFamily="34" charset="-122"/>
              <a:cs typeface="Arial Unicode MS" pitchFamily="34" charset="-128"/>
            </a:endParaRPr>
          </a:p>
        </p:txBody>
      </p:sp>
      <p:sp>
        <p:nvSpPr>
          <p:cNvPr id="92" name="Up-Down Arrow 91"/>
          <p:cNvSpPr/>
          <p:nvPr/>
        </p:nvSpPr>
        <p:spPr bwMode="gray">
          <a:xfrm>
            <a:off x="7035593" y="2248040"/>
            <a:ext cx="114270" cy="355329"/>
          </a:xfrm>
          <a:prstGeom prst="upDownArrow">
            <a:avLst/>
          </a:prstGeom>
          <a:solidFill>
            <a:schemeClr val="accent1">
              <a:alpha val="50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350" kern="0" dirty="0">
              <a:latin typeface="微软雅黑" panose="020B0503020204020204" pitchFamily="34" charset="-122"/>
              <a:ea typeface="微软雅黑" panose="020B0503020204020204" pitchFamily="34" charset="-122"/>
              <a:cs typeface="Arial Unicode MS" pitchFamily="34" charset="-128"/>
            </a:endParaRPr>
          </a:p>
        </p:txBody>
      </p:sp>
      <p:sp>
        <p:nvSpPr>
          <p:cNvPr id="93" name="Up-Down Arrow 92"/>
          <p:cNvSpPr/>
          <p:nvPr/>
        </p:nvSpPr>
        <p:spPr bwMode="gray">
          <a:xfrm>
            <a:off x="7937606" y="2238737"/>
            <a:ext cx="114270" cy="355329"/>
          </a:xfrm>
          <a:prstGeom prst="upDownArrow">
            <a:avLst/>
          </a:prstGeom>
          <a:solidFill>
            <a:schemeClr val="accent1">
              <a:alpha val="50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350" kern="0" dirty="0">
              <a:latin typeface="微软雅黑" panose="020B0503020204020204" pitchFamily="34" charset="-122"/>
              <a:ea typeface="微软雅黑" panose="020B0503020204020204" pitchFamily="34" charset="-122"/>
              <a:cs typeface="Arial Unicode MS" pitchFamily="34" charset="-128"/>
            </a:endParaRPr>
          </a:p>
        </p:txBody>
      </p:sp>
      <p:sp>
        <p:nvSpPr>
          <p:cNvPr id="94" name="TextBox 93"/>
          <p:cNvSpPr txBox="1"/>
          <p:nvPr/>
        </p:nvSpPr>
        <p:spPr>
          <a:xfrm>
            <a:off x="4965359" y="2250717"/>
            <a:ext cx="461665" cy="138499"/>
          </a:xfrm>
          <a:prstGeom prst="rect">
            <a:avLst/>
          </a:prstGeom>
          <a:noFill/>
        </p:spPr>
        <p:txBody>
          <a:bodyPr wrap="none" lIns="0" tIns="0" rIns="0" bIns="0" rtlCol="0">
            <a:spAutoFit/>
          </a:bodyPr>
          <a:lstStyle/>
          <a:p>
            <a:pPr fontAlgn="base">
              <a:spcBef>
                <a:spcPts val="378"/>
              </a:spcBef>
              <a:spcAft>
                <a:spcPct val="0"/>
              </a:spcAft>
              <a:buClr>
                <a:srgbClr val="F0AB00"/>
              </a:buClr>
              <a:buSzPct val="80000"/>
            </a:pPr>
            <a:r>
              <a:rPr lang="zh-CN" altLang="en-US" sz="900" kern="0" dirty="0">
                <a:latin typeface="微软雅黑" panose="020B0503020204020204" pitchFamily="34" charset="-122"/>
                <a:ea typeface="微软雅黑" panose="020B0503020204020204" pitchFamily="34" charset="-122"/>
                <a:cs typeface="Arial Unicode MS" pitchFamily="34" charset="-128"/>
              </a:rPr>
              <a:t>业务系统</a:t>
            </a:r>
            <a:endParaRPr lang="de-DE" sz="900" kern="0" dirty="0">
              <a:latin typeface="微软雅黑" panose="020B0503020204020204" pitchFamily="34" charset="-122"/>
              <a:ea typeface="微软雅黑" panose="020B0503020204020204" pitchFamily="34" charset="-122"/>
              <a:cs typeface="Arial Unicode MS" pitchFamily="34" charset="-128"/>
            </a:endParaRPr>
          </a:p>
        </p:txBody>
      </p:sp>
      <p:sp>
        <p:nvSpPr>
          <p:cNvPr id="95" name="TextBox 94"/>
          <p:cNvSpPr txBox="1"/>
          <p:nvPr/>
        </p:nvSpPr>
        <p:spPr>
          <a:xfrm>
            <a:off x="5924798" y="2262040"/>
            <a:ext cx="461665" cy="138499"/>
          </a:xfrm>
          <a:prstGeom prst="rect">
            <a:avLst/>
          </a:prstGeom>
          <a:noFill/>
        </p:spPr>
        <p:txBody>
          <a:bodyPr wrap="none" lIns="0" tIns="0" rIns="0" bIns="0" rtlCol="0">
            <a:spAutoFit/>
          </a:bodyPr>
          <a:lstStyle/>
          <a:p>
            <a:pPr fontAlgn="base">
              <a:spcBef>
                <a:spcPts val="378"/>
              </a:spcBef>
              <a:spcAft>
                <a:spcPct val="0"/>
              </a:spcAft>
              <a:buClr>
                <a:srgbClr val="F0AB00"/>
              </a:buClr>
              <a:buSzPct val="80000"/>
            </a:pPr>
            <a:r>
              <a:rPr lang="zh-CN" altLang="en-US" sz="900" kern="0" dirty="0">
                <a:latin typeface="微软雅黑" panose="020B0503020204020204" pitchFamily="34" charset="-122"/>
                <a:ea typeface="微软雅黑" panose="020B0503020204020204" pitchFamily="34" charset="-122"/>
                <a:cs typeface="Arial Unicode MS" pitchFamily="34" charset="-128"/>
              </a:rPr>
              <a:t>业务系统</a:t>
            </a:r>
            <a:endParaRPr lang="de-DE" sz="900" kern="0" dirty="0">
              <a:latin typeface="微软雅黑" panose="020B0503020204020204" pitchFamily="34" charset="-122"/>
              <a:ea typeface="微软雅黑" panose="020B0503020204020204" pitchFamily="34" charset="-122"/>
              <a:cs typeface="Arial Unicode MS" pitchFamily="34" charset="-128"/>
            </a:endParaRPr>
          </a:p>
        </p:txBody>
      </p:sp>
      <p:sp>
        <p:nvSpPr>
          <p:cNvPr id="96" name="TextBox 95"/>
          <p:cNvSpPr txBox="1"/>
          <p:nvPr/>
        </p:nvSpPr>
        <p:spPr>
          <a:xfrm>
            <a:off x="6812341" y="2254631"/>
            <a:ext cx="461665" cy="138499"/>
          </a:xfrm>
          <a:prstGeom prst="rect">
            <a:avLst/>
          </a:prstGeom>
          <a:noFill/>
        </p:spPr>
        <p:txBody>
          <a:bodyPr wrap="none" lIns="0" tIns="0" rIns="0" bIns="0" rtlCol="0">
            <a:spAutoFit/>
          </a:bodyPr>
          <a:lstStyle/>
          <a:p>
            <a:pPr fontAlgn="base">
              <a:spcBef>
                <a:spcPts val="378"/>
              </a:spcBef>
              <a:spcAft>
                <a:spcPct val="0"/>
              </a:spcAft>
              <a:buClr>
                <a:srgbClr val="F0AB00"/>
              </a:buClr>
              <a:buSzPct val="80000"/>
            </a:pPr>
            <a:r>
              <a:rPr lang="zh-CN" altLang="en-US" sz="900" kern="0" dirty="0">
                <a:latin typeface="微软雅黑" panose="020B0503020204020204" pitchFamily="34" charset="-122"/>
                <a:ea typeface="微软雅黑" panose="020B0503020204020204" pitchFamily="34" charset="-122"/>
                <a:cs typeface="Arial Unicode MS" pitchFamily="34" charset="-128"/>
              </a:rPr>
              <a:t>平台系统</a:t>
            </a:r>
            <a:endParaRPr lang="de-DE" sz="900" kern="0" dirty="0">
              <a:latin typeface="微软雅黑" panose="020B0503020204020204" pitchFamily="34" charset="-122"/>
              <a:ea typeface="微软雅黑" panose="020B0503020204020204" pitchFamily="34" charset="-122"/>
              <a:cs typeface="Arial Unicode MS" pitchFamily="34" charset="-128"/>
            </a:endParaRPr>
          </a:p>
        </p:txBody>
      </p:sp>
      <p:sp>
        <p:nvSpPr>
          <p:cNvPr id="97" name="TextBox 96"/>
          <p:cNvSpPr txBox="1"/>
          <p:nvPr/>
        </p:nvSpPr>
        <p:spPr>
          <a:xfrm>
            <a:off x="7741883" y="2263590"/>
            <a:ext cx="461665" cy="138499"/>
          </a:xfrm>
          <a:prstGeom prst="rect">
            <a:avLst/>
          </a:prstGeom>
          <a:noFill/>
        </p:spPr>
        <p:txBody>
          <a:bodyPr wrap="none" lIns="0" tIns="0" rIns="0" bIns="0" rtlCol="0">
            <a:spAutoFit/>
          </a:bodyPr>
          <a:lstStyle/>
          <a:p>
            <a:pPr fontAlgn="base">
              <a:spcBef>
                <a:spcPts val="378"/>
              </a:spcBef>
              <a:spcAft>
                <a:spcPct val="0"/>
              </a:spcAft>
              <a:buClr>
                <a:srgbClr val="F0AB00"/>
              </a:buClr>
              <a:buSzPct val="80000"/>
            </a:pPr>
            <a:r>
              <a:rPr lang="zh-CN" altLang="en-US" sz="900" kern="0" dirty="0">
                <a:latin typeface="微软雅黑" panose="020B0503020204020204" pitchFamily="34" charset="-122"/>
                <a:ea typeface="微软雅黑" panose="020B0503020204020204" pitchFamily="34" charset="-122"/>
                <a:cs typeface="Arial Unicode MS" pitchFamily="34" charset="-128"/>
              </a:rPr>
              <a:t>平台系统</a:t>
            </a:r>
            <a:endParaRPr lang="de-DE" sz="900" kern="0" dirty="0">
              <a:latin typeface="微软雅黑" panose="020B0503020204020204" pitchFamily="34" charset="-122"/>
              <a:ea typeface="微软雅黑" panose="020B0503020204020204" pitchFamily="34" charset="-122"/>
              <a:cs typeface="Arial Unicode MS" pitchFamily="34" charset="-128"/>
            </a:endParaRPr>
          </a:p>
        </p:txBody>
      </p:sp>
      <p:sp>
        <p:nvSpPr>
          <p:cNvPr id="98" name="Text Placeholder 2"/>
          <p:cNvSpPr txBox="1">
            <a:spLocks/>
          </p:cNvSpPr>
          <p:nvPr/>
        </p:nvSpPr>
        <p:spPr bwMode="gray">
          <a:xfrm>
            <a:off x="657309" y="2021010"/>
            <a:ext cx="3527299" cy="3648384"/>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lnSpc>
                <a:spcPct val="90000"/>
              </a:lnSpc>
              <a:buFont typeface="Wingdings" pitchFamily="2" charset="2"/>
              <a:buChar char="§"/>
            </a:pPr>
            <a:r>
              <a:rPr lang="zh-CN" altLang="en-US" sz="1200" b="1" dirty="0">
                <a:solidFill>
                  <a:schemeClr val="accent1"/>
                </a:solidFill>
                <a:latin typeface="微软雅黑" panose="020B0503020204020204" pitchFamily="34" charset="-122"/>
                <a:ea typeface="微软雅黑" panose="020B0503020204020204" pitchFamily="34" charset="-122"/>
              </a:rPr>
              <a:t>部署建议</a:t>
            </a:r>
            <a:endParaRPr lang="en-US" sz="1200" b="1" dirty="0">
              <a:solidFill>
                <a:schemeClr val="accent1"/>
              </a:solidFill>
              <a:latin typeface="微软雅黑" panose="020B0503020204020204" pitchFamily="34" charset="-122"/>
              <a:ea typeface="微软雅黑" panose="020B0503020204020204" pitchFamily="34" charset="-122"/>
            </a:endParaRPr>
          </a:p>
          <a:p>
            <a:pPr lvl="3">
              <a:lnSpc>
                <a:spcPct val="90000"/>
              </a:lnSpc>
              <a:buFont typeface="Wingdings" pitchFamily="2" charset="2"/>
              <a:buChar char="§"/>
            </a:pPr>
            <a:r>
              <a:rPr lang="zh-CN" altLang="en-US" sz="1200" dirty="0">
                <a:latin typeface="微软雅黑" panose="020B0503020204020204" pitchFamily="34" charset="-122"/>
                <a:ea typeface="微软雅黑" panose="020B0503020204020204" pitchFamily="34" charset="-122"/>
              </a:rPr>
              <a:t>基于</a:t>
            </a:r>
            <a:r>
              <a:rPr lang="en-US" altLang="zh-CN" sz="1200" dirty="0">
                <a:latin typeface="微软雅黑" panose="020B0503020204020204" pitchFamily="34" charset="-122"/>
                <a:ea typeface="微软雅黑" panose="020B0503020204020204" pitchFamily="34" charset="-122"/>
              </a:rPr>
              <a:t>HANA MPP</a:t>
            </a:r>
            <a:r>
              <a:rPr lang="zh-CN" altLang="en-US" sz="1200" dirty="0">
                <a:latin typeface="微软雅黑" panose="020B0503020204020204" pitchFamily="34" charset="-122"/>
                <a:ea typeface="微软雅黑" panose="020B0503020204020204" pitchFamily="34" charset="-122"/>
              </a:rPr>
              <a:t>集群构建企业私有云</a:t>
            </a:r>
            <a:endParaRPr lang="en-US" altLang="zh-CN" sz="1200" dirty="0">
              <a:latin typeface="微软雅黑" panose="020B0503020204020204" pitchFamily="34" charset="-122"/>
              <a:ea typeface="微软雅黑" panose="020B0503020204020204" pitchFamily="34" charset="-122"/>
            </a:endParaRPr>
          </a:p>
          <a:p>
            <a:pPr lvl="3">
              <a:lnSpc>
                <a:spcPct val="90000"/>
              </a:lnSpc>
              <a:buFont typeface="Wingdings" pitchFamily="2" charset="2"/>
              <a:buChar char="§"/>
            </a:pPr>
            <a:r>
              <a:rPr lang="zh-CN" altLang="en-US" sz="1200" dirty="0">
                <a:latin typeface="微软雅黑" panose="020B0503020204020204" pitchFamily="34" charset="-122"/>
                <a:ea typeface="微软雅黑" panose="020B0503020204020204" pitchFamily="34" charset="-122"/>
              </a:rPr>
              <a:t>在一个实例上运行多个业务应用</a:t>
            </a:r>
            <a:endParaRPr lang="en-US" altLang="zh-CN" sz="1200" dirty="0">
              <a:latin typeface="微软雅黑" panose="020B0503020204020204" pitchFamily="34" charset="-122"/>
              <a:ea typeface="微软雅黑" panose="020B0503020204020204" pitchFamily="34" charset="-122"/>
            </a:endParaRPr>
          </a:p>
          <a:p>
            <a:pPr lvl="3">
              <a:lnSpc>
                <a:spcPct val="90000"/>
              </a:lnSpc>
              <a:buFont typeface="Wingdings" pitchFamily="2" charset="2"/>
              <a:buChar char="§"/>
            </a:pPr>
            <a:r>
              <a:rPr lang="zh-CN" altLang="en-US" sz="1200" dirty="0">
                <a:latin typeface="微软雅黑" panose="020B0503020204020204" pitchFamily="34" charset="-122"/>
                <a:ea typeface="微软雅黑" panose="020B0503020204020204" pitchFamily="34" charset="-122"/>
              </a:rPr>
              <a:t>根据业务负载选择部署节点</a:t>
            </a:r>
            <a:endParaRPr lang="en-US" altLang="zh-CN" sz="1200" dirty="0">
              <a:latin typeface="微软雅黑" panose="020B0503020204020204" pitchFamily="34" charset="-122"/>
              <a:ea typeface="微软雅黑" panose="020B0503020204020204" pitchFamily="34" charset="-122"/>
            </a:endParaRPr>
          </a:p>
          <a:p>
            <a:pPr lvl="2">
              <a:lnSpc>
                <a:spcPct val="90000"/>
              </a:lnSpc>
              <a:spcBef>
                <a:spcPts val="1350"/>
              </a:spcBef>
              <a:buFont typeface="Wingdings" pitchFamily="2" charset="2"/>
              <a:buChar char="§"/>
            </a:pPr>
            <a:r>
              <a:rPr lang="zh-CN" altLang="en-US" sz="1200" b="1" dirty="0">
                <a:solidFill>
                  <a:schemeClr val="accent1"/>
                </a:solidFill>
                <a:latin typeface="微软雅黑" panose="020B0503020204020204" pitchFamily="34" charset="-122"/>
                <a:ea typeface="微软雅黑" panose="020B0503020204020204" pitchFamily="34" charset="-122"/>
              </a:rPr>
              <a:t>为何要使用多租户数据库</a:t>
            </a:r>
            <a:endParaRPr lang="en-US" sz="1200" b="1" dirty="0">
              <a:solidFill>
                <a:schemeClr val="accent1"/>
              </a:solidFill>
              <a:latin typeface="微软雅黑" panose="020B0503020204020204" pitchFamily="34" charset="-122"/>
              <a:ea typeface="微软雅黑" panose="020B0503020204020204" pitchFamily="34" charset="-122"/>
            </a:endParaRPr>
          </a:p>
          <a:p>
            <a:pPr lvl="3">
              <a:buFont typeface="Wingdings" pitchFamily="2" charset="2"/>
              <a:buChar char="§"/>
            </a:pPr>
            <a:r>
              <a:rPr lang="zh-CN" altLang="en-US" sz="1200" dirty="0">
                <a:latin typeface="微软雅黑" panose="020B0503020204020204" pitchFamily="34" charset="-122"/>
                <a:ea typeface="微软雅黑" panose="020B0503020204020204" pitchFamily="34" charset="-122"/>
              </a:rPr>
              <a:t>业务隔离</a:t>
            </a:r>
            <a:endParaRPr lang="en-US" sz="1200" dirty="0">
              <a:latin typeface="微软雅黑" panose="020B0503020204020204" pitchFamily="34" charset="-122"/>
              <a:ea typeface="微软雅黑" panose="020B0503020204020204" pitchFamily="34" charset="-122"/>
            </a:endParaRPr>
          </a:p>
          <a:p>
            <a:pPr lvl="3">
              <a:buFont typeface="Wingdings" pitchFamily="2" charset="2"/>
              <a:buChar char="§"/>
            </a:pPr>
            <a:r>
              <a:rPr lang="zh-CN" altLang="en-US" sz="1200" dirty="0">
                <a:latin typeface="微软雅黑" panose="020B0503020204020204" pitchFamily="34" charset="-122"/>
                <a:ea typeface="微软雅黑" panose="020B0503020204020204" pitchFamily="34" charset="-122"/>
              </a:rPr>
              <a:t>有效利用系统资源</a:t>
            </a:r>
            <a:endParaRPr lang="en-US" sz="1200" dirty="0">
              <a:latin typeface="微软雅黑" panose="020B0503020204020204" pitchFamily="34" charset="-122"/>
              <a:ea typeface="微软雅黑" panose="020B0503020204020204" pitchFamily="34" charset="-122"/>
            </a:endParaRPr>
          </a:p>
          <a:p>
            <a:pPr lvl="3">
              <a:buFont typeface="Wingdings" pitchFamily="2" charset="2"/>
              <a:buChar char="§"/>
            </a:pPr>
            <a:r>
              <a:rPr lang="zh-CN" altLang="en-US" sz="1200" dirty="0">
                <a:latin typeface="微软雅黑" panose="020B0503020204020204" pitchFamily="34" charset="-122"/>
                <a:ea typeface="微软雅黑" panose="020B0503020204020204" pitchFamily="34" charset="-122"/>
              </a:rPr>
              <a:t>计算资源管理</a:t>
            </a:r>
            <a:endParaRPr lang="en-US" sz="1200" dirty="0">
              <a:latin typeface="微软雅黑" panose="020B0503020204020204" pitchFamily="34" charset="-122"/>
              <a:ea typeface="微软雅黑" panose="020B0503020204020204" pitchFamily="34" charset="-122"/>
            </a:endParaRPr>
          </a:p>
          <a:p>
            <a:pPr lvl="3">
              <a:buFont typeface="Wingdings" pitchFamily="2" charset="2"/>
              <a:buChar char="§"/>
            </a:pPr>
            <a:r>
              <a:rPr lang="zh-CN" altLang="en-US" sz="1200" dirty="0">
                <a:latin typeface="微软雅黑" panose="020B0503020204020204" pitchFamily="34" charset="-122"/>
                <a:ea typeface="微软雅黑" panose="020B0503020204020204" pitchFamily="34" charset="-122"/>
              </a:rPr>
              <a:t>业务数据共享</a:t>
            </a:r>
            <a:endParaRPr lang="en-US" sz="1200" dirty="0">
              <a:latin typeface="微软雅黑" panose="020B0503020204020204" pitchFamily="34" charset="-122"/>
              <a:ea typeface="微软雅黑" panose="020B0503020204020204" pitchFamily="34" charset="-122"/>
            </a:endParaRPr>
          </a:p>
          <a:p>
            <a:pPr lvl="2">
              <a:lnSpc>
                <a:spcPct val="90000"/>
              </a:lnSpc>
              <a:spcBef>
                <a:spcPts val="900"/>
              </a:spcBef>
              <a:buFont typeface="Wingdings" pitchFamily="2" charset="2"/>
              <a:buChar char="§"/>
            </a:pPr>
            <a:r>
              <a:rPr lang="zh-CN" altLang="en-US" sz="1200" b="1" dirty="0">
                <a:solidFill>
                  <a:schemeClr val="accent1"/>
                </a:solidFill>
                <a:latin typeface="微软雅黑" panose="020B0503020204020204" pitchFamily="34" charset="-122"/>
                <a:ea typeface="微软雅黑" panose="020B0503020204020204" pitchFamily="34" charset="-122"/>
              </a:rPr>
              <a:t>效益</a:t>
            </a:r>
            <a:endParaRPr lang="en-US" sz="1200" b="1" dirty="0">
              <a:solidFill>
                <a:schemeClr val="accent1"/>
              </a:solidFill>
              <a:latin typeface="微软雅黑" panose="020B0503020204020204" pitchFamily="34" charset="-122"/>
              <a:ea typeface="微软雅黑" panose="020B0503020204020204" pitchFamily="34" charset="-122"/>
            </a:endParaRPr>
          </a:p>
          <a:p>
            <a:pPr lvl="3">
              <a:lnSpc>
                <a:spcPct val="90000"/>
              </a:lnSpc>
              <a:buFont typeface="Wingdings" pitchFamily="2" charset="2"/>
              <a:buChar char="§"/>
            </a:pPr>
            <a:r>
              <a:rPr lang="zh-CN" altLang="en-US" sz="1200" dirty="0">
                <a:latin typeface="微软雅黑" panose="020B0503020204020204" pitchFamily="34" charset="-122"/>
                <a:ea typeface="微软雅黑" panose="020B0503020204020204" pitchFamily="34" charset="-122"/>
              </a:rPr>
              <a:t>简化系统管理</a:t>
            </a:r>
            <a:endParaRPr lang="en-US" altLang="zh-CN" sz="1200" dirty="0">
              <a:latin typeface="微软雅黑" panose="020B0503020204020204" pitchFamily="34" charset="-122"/>
              <a:ea typeface="微软雅黑" panose="020B0503020204020204" pitchFamily="34" charset="-122"/>
            </a:endParaRPr>
          </a:p>
          <a:p>
            <a:pPr lvl="3">
              <a:lnSpc>
                <a:spcPct val="90000"/>
              </a:lnSpc>
              <a:buFont typeface="Wingdings" pitchFamily="2" charset="2"/>
              <a:buChar char="§"/>
            </a:pPr>
            <a:r>
              <a:rPr lang="zh-CN" altLang="en-US" sz="1200" dirty="0">
                <a:latin typeface="微软雅黑" panose="020B0503020204020204" pitchFamily="34" charset="-122"/>
                <a:ea typeface="微软雅黑" panose="020B0503020204020204" pitchFamily="34" charset="-122"/>
              </a:rPr>
              <a:t>灵活可扩展</a:t>
            </a:r>
            <a:endParaRPr lang="en-US" altLang="zh-CN" sz="1200" dirty="0">
              <a:latin typeface="微软雅黑" panose="020B0503020204020204" pitchFamily="34" charset="-122"/>
              <a:ea typeface="微软雅黑" panose="020B0503020204020204" pitchFamily="34" charset="-122"/>
            </a:endParaRPr>
          </a:p>
          <a:p>
            <a:pPr lvl="3">
              <a:lnSpc>
                <a:spcPct val="90000"/>
              </a:lnSpc>
              <a:buFont typeface="Wingdings" pitchFamily="2" charset="2"/>
              <a:buChar char="§"/>
            </a:pPr>
            <a:r>
              <a:rPr lang="zh-CN" altLang="en-US" sz="1200" dirty="0">
                <a:latin typeface="微软雅黑" panose="020B0503020204020204" pitchFamily="34" charset="-122"/>
                <a:ea typeface="微软雅黑" panose="020B0503020204020204" pitchFamily="34" charset="-122"/>
              </a:rPr>
              <a:t>构建集团内部私有云</a:t>
            </a:r>
            <a:endParaRPr lang="en-US" altLang="zh-CN" sz="1200" dirty="0">
              <a:latin typeface="微软雅黑" panose="020B0503020204020204" pitchFamily="34" charset="-122"/>
              <a:ea typeface="微软雅黑" panose="020B0503020204020204" pitchFamily="34" charset="-122"/>
            </a:endParaRPr>
          </a:p>
          <a:p>
            <a:pPr lvl="3">
              <a:lnSpc>
                <a:spcPct val="90000"/>
              </a:lnSpc>
              <a:buFont typeface="Wingdings" pitchFamily="2" charset="2"/>
              <a:buChar char="§"/>
            </a:pPr>
            <a:r>
              <a:rPr lang="zh-CN" altLang="en-US" sz="1200" dirty="0">
                <a:latin typeface="微软雅黑" panose="020B0503020204020204" pitchFamily="34" charset="-122"/>
                <a:ea typeface="微软雅黑" panose="020B0503020204020204" pitchFamily="34" charset="-122"/>
              </a:rPr>
              <a:t>提高硬件利用率，降低整体成本</a:t>
            </a:r>
            <a:endParaRPr 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122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87" y="450166"/>
            <a:ext cx="6492485" cy="430887"/>
          </a:xfrm>
        </p:spPr>
        <p:txBody>
          <a:bodyPr/>
          <a:lstStyle/>
          <a:p>
            <a:r>
              <a:rPr lang="en-US" sz="2800" dirty="0">
                <a:latin typeface="微软雅黑" pitchFamily="34" charset="-122"/>
                <a:ea typeface="微软雅黑" pitchFamily="34" charset="-122"/>
              </a:rPr>
              <a:t>SAP HANA</a:t>
            </a:r>
            <a:r>
              <a:rPr lang="zh-CN" altLang="en-US" sz="2800" dirty="0">
                <a:latin typeface="微软雅黑" pitchFamily="34" charset="-122"/>
                <a:ea typeface="微软雅黑" pitchFamily="34" charset="-122"/>
              </a:rPr>
              <a:t>性能特点</a:t>
            </a:r>
            <a:endParaRPr lang="en-US" sz="2800" dirty="0">
              <a:latin typeface="微软雅黑" pitchFamily="34" charset="-122"/>
              <a:ea typeface="微软雅黑" pitchFamily="34" charset="-122"/>
            </a:endParaRPr>
          </a:p>
        </p:txBody>
      </p:sp>
      <p:sp>
        <p:nvSpPr>
          <p:cNvPr id="49" name="AutoShape 20"/>
          <p:cNvSpPr>
            <a:spLocks noChangeArrowheads="1"/>
          </p:cNvSpPr>
          <p:nvPr/>
        </p:nvSpPr>
        <p:spPr bwMode="gray">
          <a:xfrm>
            <a:off x="5083217" y="4175448"/>
            <a:ext cx="2247539" cy="1401991"/>
          </a:xfrm>
          <a:prstGeom prst="roundRect">
            <a:avLst>
              <a:gd name="adj" fmla="val 0"/>
            </a:avLst>
          </a:prstGeom>
          <a:gradFill rotWithShape="1">
            <a:gsLst>
              <a:gs pos="0">
                <a:schemeClr val="accent3">
                  <a:lumMod val="40000"/>
                  <a:lumOff val="60000"/>
                </a:schemeClr>
              </a:gs>
              <a:gs pos="100000">
                <a:schemeClr val="tx2">
                  <a:lumMod val="60000"/>
                  <a:lumOff val="40000"/>
                </a:schemeClr>
              </a:gs>
            </a:gsLst>
            <a:lin ang="2700000" scaled="1"/>
          </a:gradFill>
          <a:ln w="12700" algn="ctr">
            <a:noFill/>
            <a:round/>
            <a:headEnd/>
            <a:tailEnd/>
          </a:ln>
          <a:effectLst>
            <a:outerShdw blurRad="25400" dist="12700" dir="2700000" algn="tl" rotWithShape="0">
              <a:prstClr val="black">
                <a:alpha val="40000"/>
              </a:prstClr>
            </a:outerShdw>
          </a:effectLst>
          <a:scene3d>
            <a:camera prst="obliqueTopRight"/>
            <a:lightRig rig="threePt" dir="t"/>
          </a:scene3d>
          <a:sp3d prstMaterial="softEdge">
            <a:bevelT w="19050" h="57150"/>
          </a:sp3d>
        </p:spPr>
        <p:txBody>
          <a:bodyPr tIns="68580" bIns="68580" anchor="ctr"/>
          <a:lstStyle/>
          <a:p>
            <a:pPr algn="ctr">
              <a:defRPr/>
            </a:pPr>
            <a:endParaRPr lang="en-US" sz="750" b="1" dirty="0">
              <a:solidFill>
                <a:srgbClr val="FFFFFF"/>
              </a:solidFill>
              <a:latin typeface="Arial" charset="0"/>
              <a:ea typeface="Arial Unicode MS" pitchFamily="34" charset="-128"/>
              <a:cs typeface="Arial Unicode MS" pitchFamily="34" charset="-128"/>
            </a:endParaRPr>
          </a:p>
        </p:txBody>
      </p:sp>
      <p:sp>
        <p:nvSpPr>
          <p:cNvPr id="50" name="AutoShape 20"/>
          <p:cNvSpPr>
            <a:spLocks noChangeArrowheads="1"/>
          </p:cNvSpPr>
          <p:nvPr/>
        </p:nvSpPr>
        <p:spPr bwMode="gray">
          <a:xfrm>
            <a:off x="5177277" y="4414943"/>
            <a:ext cx="2079779" cy="1162494"/>
          </a:xfrm>
          <a:prstGeom prst="roundRect">
            <a:avLst>
              <a:gd name="adj" fmla="val 0"/>
            </a:avLst>
          </a:prstGeom>
          <a:gradFill rotWithShape="1">
            <a:gsLst>
              <a:gs pos="0">
                <a:srgbClr val="4E7890"/>
              </a:gs>
              <a:gs pos="100000">
                <a:srgbClr val="314B59"/>
              </a:gs>
            </a:gsLst>
            <a:lin ang="2700000" scaled="1"/>
          </a:gradFill>
          <a:ln w="12700" algn="ctr">
            <a:noFill/>
            <a:round/>
            <a:headEnd/>
            <a:tailEnd/>
          </a:ln>
          <a:effectLst>
            <a:outerShdw blurRad="25400" dist="12700" dir="2700000" algn="tl" rotWithShape="0">
              <a:prstClr val="black">
                <a:alpha val="40000"/>
              </a:prstClr>
            </a:outerShdw>
          </a:effectLst>
          <a:scene3d>
            <a:camera prst="obliqueTopRight"/>
            <a:lightRig rig="threePt" dir="t"/>
          </a:scene3d>
          <a:sp3d prstMaterial="softEdge">
            <a:bevelT w="19050" h="57150"/>
          </a:sp3d>
        </p:spPr>
        <p:txBody>
          <a:bodyPr tIns="68580" bIns="68580" anchor="ctr"/>
          <a:lstStyle/>
          <a:p>
            <a:pPr algn="ctr">
              <a:buFont typeface="Wingdings" pitchFamily="2" charset="2"/>
              <a:buNone/>
              <a:defRPr/>
            </a:pPr>
            <a:endParaRPr lang="en-US" sz="750" b="1" dirty="0">
              <a:solidFill>
                <a:srgbClr val="FFFFFF"/>
              </a:solidFill>
              <a:latin typeface="Arial" charset="0"/>
              <a:ea typeface="Arial Unicode MS" pitchFamily="34" charset="-128"/>
              <a:cs typeface="Arial Unicode MS" pitchFamily="34" charset="-128"/>
            </a:endParaRPr>
          </a:p>
        </p:txBody>
      </p:sp>
      <p:sp>
        <p:nvSpPr>
          <p:cNvPr id="57" name="Rectangle 56"/>
          <p:cNvSpPr/>
          <p:nvPr/>
        </p:nvSpPr>
        <p:spPr bwMode="gray">
          <a:xfrm>
            <a:off x="5855709" y="4168451"/>
            <a:ext cx="787395" cy="230832"/>
          </a:xfrm>
          <a:prstGeom prst="rect">
            <a:avLst/>
          </a:prstGeom>
          <a:effectLst>
            <a:outerShdw blurRad="25400" dist="12700" dir="2700000" algn="tl" rotWithShape="0">
              <a:prstClr val="black">
                <a:alpha val="40000"/>
              </a:prstClr>
            </a:outerShdw>
          </a:effectLst>
        </p:spPr>
        <p:txBody>
          <a:bodyPr wrap="none">
            <a:spAutoFit/>
          </a:bodyPr>
          <a:lstStyle/>
          <a:p>
            <a:pPr algn="ctr">
              <a:defRPr/>
            </a:pPr>
            <a:r>
              <a:rPr lang="en-US" sz="900" b="1" dirty="0">
                <a:solidFill>
                  <a:srgbClr val="FFFFFF"/>
                </a:solidFill>
                <a:latin typeface="Arial" charset="0"/>
                <a:ea typeface="Arial Unicode MS" pitchFamily="34" charset="-128"/>
                <a:cs typeface="Arial Unicode MS" pitchFamily="34" charset="-128"/>
              </a:rPr>
              <a:t>SAP HANA</a:t>
            </a:r>
          </a:p>
        </p:txBody>
      </p:sp>
      <p:sp>
        <p:nvSpPr>
          <p:cNvPr id="58" name="AutoShape 20"/>
          <p:cNvSpPr>
            <a:spLocks noChangeArrowheads="1"/>
          </p:cNvSpPr>
          <p:nvPr/>
        </p:nvSpPr>
        <p:spPr bwMode="gray">
          <a:xfrm>
            <a:off x="5187436" y="4414943"/>
            <a:ext cx="2062728" cy="1141486"/>
          </a:xfrm>
          <a:prstGeom prst="roundRect">
            <a:avLst>
              <a:gd name="adj" fmla="val 0"/>
            </a:avLst>
          </a:prstGeom>
          <a:blipFill dpi="0" rotWithShape="0">
            <a:blip r:embed="rId2" cstate="print">
              <a:alphaModFix amt="39000"/>
            </a:blip>
            <a:srcRect/>
            <a:stretch>
              <a:fillRect/>
            </a:stretch>
          </a:blipFill>
          <a:ln w="12700" algn="ctr">
            <a:noFill/>
            <a:round/>
            <a:headEnd/>
            <a:tailEnd/>
          </a:ln>
          <a:effectLst>
            <a:outerShdw blurRad="25400" dist="12700" dir="2700000" algn="tl" rotWithShape="0">
              <a:prstClr val="black">
                <a:alpha val="40000"/>
              </a:prstClr>
            </a:outerShdw>
          </a:effectLst>
          <a:scene3d>
            <a:camera prst="obliqueTopRight"/>
            <a:lightRig rig="threePt" dir="t"/>
          </a:scene3d>
          <a:sp3d prstMaterial="softEdge"/>
        </p:spPr>
        <p:txBody>
          <a:bodyPr tIns="68580" bIns="68580" anchor="ctr"/>
          <a:lstStyle/>
          <a:p>
            <a:pPr algn="ctr">
              <a:buFont typeface="Wingdings" pitchFamily="2" charset="2"/>
              <a:buNone/>
              <a:defRPr/>
            </a:pPr>
            <a:endParaRPr lang="en-US" sz="750" b="1" dirty="0">
              <a:solidFill>
                <a:srgbClr val="FFFFFF"/>
              </a:solidFill>
              <a:latin typeface="Arial" charset="0"/>
              <a:ea typeface="Arial Unicode MS" pitchFamily="34" charset="-128"/>
              <a:cs typeface="Arial Unicode MS" pitchFamily="34" charset="-128"/>
            </a:endParaRPr>
          </a:p>
        </p:txBody>
      </p:sp>
      <p:sp>
        <p:nvSpPr>
          <p:cNvPr id="59" name="AutoShape 20"/>
          <p:cNvSpPr>
            <a:spLocks noChangeArrowheads="1"/>
          </p:cNvSpPr>
          <p:nvPr/>
        </p:nvSpPr>
        <p:spPr bwMode="gray">
          <a:xfrm>
            <a:off x="5187437" y="4390094"/>
            <a:ext cx="2079779" cy="253916"/>
          </a:xfrm>
          <a:prstGeom prst="roundRect">
            <a:avLst>
              <a:gd name="adj" fmla="val 0"/>
            </a:avLst>
          </a:prstGeom>
          <a:noFill/>
          <a:ln w="12700" algn="ctr">
            <a:noFill/>
            <a:round/>
            <a:headEnd/>
            <a:tailEnd/>
          </a:ln>
          <a:effectLst>
            <a:outerShdw blurRad="25400" dist="12700" dir="2700000" algn="tl" rotWithShape="0">
              <a:prstClr val="black">
                <a:alpha val="40000"/>
              </a:prstClr>
            </a:outerShdw>
          </a:effectLst>
          <a:scene3d>
            <a:camera prst="orthographicFront"/>
            <a:lightRig rig="threePt" dir="t"/>
          </a:scene3d>
          <a:sp3d prstMaterial="softEdge"/>
        </p:spPr>
        <p:txBody>
          <a:bodyPr tIns="68580" bIns="68580" anchor="ctr">
            <a:spAutoFit/>
          </a:bodyPr>
          <a:lstStyle/>
          <a:p>
            <a:pPr algn="ctr">
              <a:buFont typeface="Wingdings" pitchFamily="2" charset="2"/>
              <a:buNone/>
              <a:defRPr/>
            </a:pPr>
            <a:r>
              <a:rPr lang="zh-CN" altLang="en-US" sz="750" b="1" dirty="0">
                <a:solidFill>
                  <a:srgbClr val="FFFFFF"/>
                </a:solidFill>
                <a:latin typeface="Arial" charset="0"/>
                <a:ea typeface="Arial Unicode MS" pitchFamily="34" charset="-128"/>
                <a:cs typeface="Arial Unicode MS" pitchFamily="34" charset="-128"/>
              </a:rPr>
              <a:t>内存计算引擎</a:t>
            </a:r>
            <a:endParaRPr lang="en-US" sz="750" b="1" dirty="0">
              <a:solidFill>
                <a:srgbClr val="FFFFFF"/>
              </a:solidFill>
              <a:latin typeface="Arial" charset="0"/>
              <a:ea typeface="Arial Unicode MS" pitchFamily="34" charset="-128"/>
              <a:cs typeface="Arial Unicode MS" pitchFamily="34" charset="-128"/>
            </a:endParaRPr>
          </a:p>
        </p:txBody>
      </p:sp>
      <p:sp>
        <p:nvSpPr>
          <p:cNvPr id="60" name="AutoShape 20"/>
          <p:cNvSpPr>
            <a:spLocks noChangeArrowheads="1"/>
          </p:cNvSpPr>
          <p:nvPr/>
        </p:nvSpPr>
        <p:spPr bwMode="gray">
          <a:xfrm>
            <a:off x="5276384" y="4634221"/>
            <a:ext cx="1452418" cy="369332"/>
          </a:xfrm>
          <a:prstGeom prst="roundRect">
            <a:avLst>
              <a:gd name="adj" fmla="val 0"/>
            </a:avLst>
          </a:prstGeom>
          <a:gradFill>
            <a:gsLst>
              <a:gs pos="0">
                <a:schemeClr val="accent3">
                  <a:lumMod val="40000"/>
                  <a:lumOff val="60000"/>
                  <a:alpha val="34000"/>
                </a:schemeClr>
              </a:gs>
              <a:gs pos="100000">
                <a:schemeClr val="accent3">
                  <a:lumMod val="60000"/>
                  <a:lumOff val="40000"/>
                </a:schemeClr>
              </a:gs>
            </a:gsLst>
            <a:lin ang="2700000" scaled="1"/>
          </a:gradFill>
          <a:ln w="12700" algn="ctr">
            <a:noFill/>
            <a:round/>
            <a:headEnd/>
            <a:tailEnd/>
          </a:ln>
          <a:effectLst>
            <a:outerShdw blurRad="25400" dist="12700" dir="2700000" algn="tl" rotWithShape="0">
              <a:prstClr val="black">
                <a:alpha val="40000"/>
              </a:prstClr>
            </a:outerShdw>
          </a:effectLst>
          <a:scene3d>
            <a:camera prst="orthographicFront"/>
            <a:lightRig rig="threePt" dir="t"/>
          </a:scene3d>
          <a:sp3d prstMaterial="softEdge"/>
        </p:spPr>
        <p:txBody>
          <a:bodyPr wrap="square" tIns="68580" bIns="68580" anchor="ctr">
            <a:spAutoFit/>
          </a:bodyPr>
          <a:lstStyle/>
          <a:p>
            <a:pPr algn="ctr">
              <a:lnSpc>
                <a:spcPts val="900"/>
              </a:lnSpc>
              <a:defRPr/>
            </a:pPr>
            <a:r>
              <a:rPr lang="zh-CN" altLang="en-US" sz="750" b="1" dirty="0">
                <a:solidFill>
                  <a:srgbClr val="FFFFFF"/>
                </a:solidFill>
                <a:latin typeface="Arial" charset="0"/>
                <a:ea typeface="Arial Unicode MS" pitchFamily="34" charset="-128"/>
                <a:cs typeface="Arial Unicode MS" pitchFamily="34" charset="-128"/>
              </a:rPr>
              <a:t>虚拟化模型</a:t>
            </a:r>
            <a:r>
              <a:rPr lang="en-US" altLang="zh-CN" sz="750" b="1" dirty="0">
                <a:solidFill>
                  <a:srgbClr val="FFFFFF"/>
                </a:solidFill>
                <a:latin typeface="Arial" charset="0"/>
                <a:ea typeface="Arial Unicode MS" pitchFamily="34" charset="-128"/>
                <a:cs typeface="Arial Unicode MS" pitchFamily="34" charset="-128"/>
              </a:rPr>
              <a:t>VDM</a:t>
            </a:r>
            <a:r>
              <a:rPr lang="zh-CN" altLang="en-US" sz="750" b="1" dirty="0">
                <a:solidFill>
                  <a:srgbClr val="FFFFFF"/>
                </a:solidFill>
                <a:latin typeface="Arial" charset="0"/>
                <a:ea typeface="Arial Unicode MS" pitchFamily="34" charset="-128"/>
                <a:cs typeface="Arial Unicode MS" pitchFamily="34" charset="-128"/>
              </a:rPr>
              <a:t>（</a:t>
            </a:r>
            <a:r>
              <a:rPr lang="en-US" altLang="zh-CN" sz="750" b="1" dirty="0">
                <a:solidFill>
                  <a:srgbClr val="FFFFFF"/>
                </a:solidFill>
                <a:latin typeface="Arial" charset="0"/>
                <a:ea typeface="Arial Unicode MS" pitchFamily="34" charset="-128"/>
                <a:cs typeface="Arial Unicode MS" pitchFamily="34" charset="-128"/>
              </a:rPr>
              <a:t>HANA View)</a:t>
            </a:r>
            <a:endParaRPr lang="en-US" sz="750" b="1" dirty="0">
              <a:solidFill>
                <a:srgbClr val="FFFFFF"/>
              </a:solidFill>
              <a:latin typeface="Arial" charset="0"/>
              <a:ea typeface="Arial Unicode MS" pitchFamily="34" charset="-128"/>
              <a:cs typeface="Arial Unicode MS" pitchFamily="34" charset="-128"/>
            </a:endParaRPr>
          </a:p>
        </p:txBody>
      </p:sp>
      <p:sp>
        <p:nvSpPr>
          <p:cNvPr id="62" name="AutoShape 20"/>
          <p:cNvSpPr>
            <a:spLocks noChangeArrowheads="1"/>
          </p:cNvSpPr>
          <p:nvPr/>
        </p:nvSpPr>
        <p:spPr bwMode="gray">
          <a:xfrm>
            <a:off x="5085770" y="5592355"/>
            <a:ext cx="2247539" cy="449147"/>
          </a:xfrm>
          <a:prstGeom prst="roundRect">
            <a:avLst>
              <a:gd name="adj" fmla="val 0"/>
            </a:avLst>
          </a:prstGeom>
          <a:gradFill rotWithShape="1">
            <a:gsLst>
              <a:gs pos="0">
                <a:schemeClr val="accent3">
                  <a:lumMod val="40000"/>
                  <a:lumOff val="60000"/>
                </a:schemeClr>
              </a:gs>
              <a:gs pos="100000">
                <a:schemeClr val="tx2">
                  <a:lumMod val="60000"/>
                  <a:lumOff val="40000"/>
                </a:schemeClr>
              </a:gs>
            </a:gsLst>
            <a:lin ang="2700000" scaled="1"/>
          </a:gradFill>
          <a:ln w="12700" algn="ctr">
            <a:noFill/>
            <a:round/>
            <a:headEnd/>
            <a:tailEnd/>
          </a:ln>
          <a:effectLst>
            <a:outerShdw blurRad="25400" dist="12700" dir="2700000" algn="tl" rotWithShape="0">
              <a:prstClr val="black">
                <a:alpha val="40000"/>
              </a:prstClr>
            </a:outerShdw>
          </a:effectLst>
          <a:scene3d>
            <a:camera prst="obliqueTopRight"/>
            <a:lightRig rig="threePt" dir="t"/>
          </a:scene3d>
          <a:sp3d prstMaterial="softEdge">
            <a:bevelT w="19050" h="57150"/>
          </a:sp3d>
        </p:spPr>
        <p:txBody>
          <a:bodyPr tIns="68580" bIns="68580" anchor="ctr"/>
          <a:lstStyle/>
          <a:p>
            <a:pPr algn="ctr">
              <a:defRPr/>
            </a:pPr>
            <a:endParaRPr lang="en-US" sz="750" b="1" dirty="0">
              <a:solidFill>
                <a:srgbClr val="FFFFFF"/>
              </a:solidFill>
              <a:latin typeface="Arial" charset="0"/>
              <a:ea typeface="Arial Unicode MS" pitchFamily="34" charset="-128"/>
              <a:cs typeface="Arial Unicode MS" pitchFamily="34" charset="-128"/>
            </a:endParaRPr>
          </a:p>
        </p:txBody>
      </p:sp>
      <p:sp>
        <p:nvSpPr>
          <p:cNvPr id="63" name="AutoShape 20"/>
          <p:cNvSpPr>
            <a:spLocks noChangeArrowheads="1"/>
          </p:cNvSpPr>
          <p:nvPr/>
        </p:nvSpPr>
        <p:spPr bwMode="gray">
          <a:xfrm>
            <a:off x="5473667" y="5689969"/>
            <a:ext cx="1468964" cy="253916"/>
          </a:xfrm>
          <a:prstGeom prst="roundRect">
            <a:avLst>
              <a:gd name="adj" fmla="val 0"/>
            </a:avLst>
          </a:prstGeom>
          <a:gradFill>
            <a:gsLst>
              <a:gs pos="0">
                <a:schemeClr val="accent3">
                  <a:lumMod val="40000"/>
                  <a:lumOff val="60000"/>
                  <a:alpha val="34000"/>
                </a:schemeClr>
              </a:gs>
              <a:gs pos="100000">
                <a:schemeClr val="accent3">
                  <a:lumMod val="60000"/>
                  <a:lumOff val="40000"/>
                </a:schemeClr>
              </a:gs>
            </a:gsLst>
            <a:lin ang="2700000" scaled="1"/>
          </a:gradFill>
          <a:ln w="12700" algn="ctr">
            <a:noFill/>
            <a:round/>
            <a:headEnd/>
            <a:tailEnd/>
          </a:ln>
          <a:effectLst>
            <a:outerShdw blurRad="25400" dist="12700" dir="2700000" algn="tl" rotWithShape="0">
              <a:prstClr val="black">
                <a:alpha val="40000"/>
              </a:prstClr>
            </a:outerShdw>
          </a:effectLst>
          <a:scene3d>
            <a:camera prst="orthographicFront"/>
            <a:lightRig rig="threePt" dir="t"/>
          </a:scene3d>
          <a:sp3d prstMaterial="softEdge"/>
        </p:spPr>
        <p:txBody>
          <a:bodyPr wrap="square" tIns="68580" bIns="68580" anchor="ctr">
            <a:spAutoFit/>
          </a:bodyPr>
          <a:lstStyle/>
          <a:p>
            <a:pPr algn="ctr">
              <a:lnSpc>
                <a:spcPts val="900"/>
              </a:lnSpc>
              <a:defRPr/>
            </a:pPr>
            <a:r>
              <a:rPr lang="zh-CN" altLang="en-US" sz="750" b="1" dirty="0">
                <a:solidFill>
                  <a:srgbClr val="FFFFFF"/>
                </a:solidFill>
                <a:latin typeface="Arial" charset="0"/>
                <a:ea typeface="Arial Unicode MS" pitchFamily="34" charset="-128"/>
                <a:cs typeface="Arial Unicode MS" pitchFamily="34" charset="-128"/>
              </a:rPr>
              <a:t>数据交换（行存储</a:t>
            </a:r>
            <a:r>
              <a:rPr lang="en-US" altLang="zh-CN" sz="750" b="1" dirty="0">
                <a:solidFill>
                  <a:srgbClr val="FFFFFF"/>
                </a:solidFill>
                <a:latin typeface="Arial" charset="0"/>
                <a:ea typeface="Arial Unicode MS" pitchFamily="34" charset="-128"/>
                <a:cs typeface="Arial Unicode MS" pitchFamily="34" charset="-128"/>
              </a:rPr>
              <a:t>/</a:t>
            </a:r>
            <a:r>
              <a:rPr lang="zh-CN" altLang="en-US" sz="750" b="1" dirty="0">
                <a:solidFill>
                  <a:srgbClr val="FFFFFF"/>
                </a:solidFill>
                <a:latin typeface="Arial" charset="0"/>
                <a:ea typeface="Arial Unicode MS" pitchFamily="34" charset="-128"/>
                <a:cs typeface="Arial Unicode MS" pitchFamily="34" charset="-128"/>
              </a:rPr>
              <a:t>列存储）</a:t>
            </a:r>
            <a:endParaRPr lang="en-US" sz="750" b="1" dirty="0">
              <a:solidFill>
                <a:srgbClr val="FFFFFF"/>
              </a:solidFill>
              <a:latin typeface="Arial" charset="0"/>
              <a:ea typeface="Arial Unicode MS" pitchFamily="34" charset="-128"/>
              <a:cs typeface="Arial Unicode MS" pitchFamily="34" charset="-128"/>
            </a:endParaRPr>
          </a:p>
        </p:txBody>
      </p:sp>
      <p:sp>
        <p:nvSpPr>
          <p:cNvPr id="64" name="TextBox 63"/>
          <p:cNvSpPr txBox="1"/>
          <p:nvPr/>
        </p:nvSpPr>
        <p:spPr>
          <a:xfrm rot="16200000">
            <a:off x="5013422" y="5747182"/>
            <a:ext cx="420704" cy="121252"/>
          </a:xfrm>
          <a:prstGeom prst="rect">
            <a:avLst/>
          </a:prstGeom>
          <a:noFill/>
        </p:spPr>
        <p:txBody>
          <a:bodyPr wrap="square" lIns="0" tIns="0" rIns="0" bIns="0" rtlCol="0">
            <a:spAutoFit/>
          </a:bodyPr>
          <a:lstStyle/>
          <a:p>
            <a:pPr algn="ctr" fontAlgn="base">
              <a:spcBef>
                <a:spcPts val="450"/>
              </a:spcBef>
              <a:spcAft>
                <a:spcPct val="0"/>
              </a:spcAft>
              <a:buClr>
                <a:srgbClr val="F0AB00"/>
              </a:buClr>
              <a:buSzPct val="80000"/>
            </a:pPr>
            <a:r>
              <a:rPr lang="en-US" altLang="zh-CN" sz="788" kern="0" dirty="0">
                <a:ea typeface="Arial Unicode MS" pitchFamily="34" charset="-128"/>
                <a:cs typeface="Arial Unicode MS" pitchFamily="34" charset="-128"/>
              </a:rPr>
              <a:t>ODS</a:t>
            </a:r>
            <a:endParaRPr lang="en-US" sz="788" kern="0" dirty="0">
              <a:ea typeface="Arial Unicode MS" pitchFamily="34" charset="-128"/>
              <a:cs typeface="Arial Unicode MS" pitchFamily="34" charset="-128"/>
            </a:endParaRPr>
          </a:p>
        </p:txBody>
      </p:sp>
      <p:sp>
        <p:nvSpPr>
          <p:cNvPr id="66" name="AutoShape 20"/>
          <p:cNvSpPr>
            <a:spLocks noChangeArrowheads="1"/>
          </p:cNvSpPr>
          <p:nvPr/>
        </p:nvSpPr>
        <p:spPr bwMode="gray">
          <a:xfrm>
            <a:off x="5284368" y="5135223"/>
            <a:ext cx="1444435" cy="253916"/>
          </a:xfrm>
          <a:prstGeom prst="roundRect">
            <a:avLst>
              <a:gd name="adj" fmla="val 0"/>
            </a:avLst>
          </a:prstGeom>
          <a:gradFill>
            <a:gsLst>
              <a:gs pos="0">
                <a:schemeClr val="accent3">
                  <a:lumMod val="40000"/>
                  <a:lumOff val="60000"/>
                  <a:alpha val="34000"/>
                </a:schemeClr>
              </a:gs>
              <a:gs pos="100000">
                <a:schemeClr val="accent3">
                  <a:lumMod val="60000"/>
                  <a:lumOff val="40000"/>
                </a:schemeClr>
              </a:gs>
            </a:gsLst>
            <a:lin ang="2700000" scaled="1"/>
          </a:gradFill>
          <a:ln w="12700" algn="ctr">
            <a:noFill/>
            <a:round/>
            <a:headEnd/>
            <a:tailEnd/>
          </a:ln>
          <a:effectLst>
            <a:outerShdw blurRad="25400" dist="12700" dir="2700000" algn="tl" rotWithShape="0">
              <a:prstClr val="black">
                <a:alpha val="40000"/>
              </a:prstClr>
            </a:outerShdw>
          </a:effectLst>
          <a:scene3d>
            <a:camera prst="orthographicFront"/>
            <a:lightRig rig="threePt" dir="t"/>
          </a:scene3d>
          <a:sp3d prstMaterial="softEdge"/>
        </p:spPr>
        <p:txBody>
          <a:bodyPr wrap="square" tIns="68580" bIns="68580" anchor="ctr">
            <a:spAutoFit/>
          </a:bodyPr>
          <a:lstStyle/>
          <a:p>
            <a:pPr algn="ctr">
              <a:lnSpc>
                <a:spcPts val="900"/>
              </a:lnSpc>
              <a:defRPr/>
            </a:pPr>
            <a:r>
              <a:rPr lang="zh-CN" altLang="en-US" sz="750" b="1" dirty="0">
                <a:solidFill>
                  <a:srgbClr val="FFFFFF"/>
                </a:solidFill>
                <a:latin typeface="Arial" charset="0"/>
                <a:ea typeface="Arial Unicode MS" pitchFamily="34" charset="-128"/>
                <a:cs typeface="Arial Unicode MS" pitchFamily="34" charset="-128"/>
              </a:rPr>
              <a:t>单一数据存储</a:t>
            </a:r>
            <a:endParaRPr lang="en-US" sz="750" b="1" dirty="0">
              <a:solidFill>
                <a:srgbClr val="FFFFFF"/>
              </a:solidFill>
              <a:latin typeface="Arial" charset="0"/>
              <a:ea typeface="Arial Unicode MS" pitchFamily="34" charset="-128"/>
              <a:cs typeface="Arial Unicode MS" pitchFamily="34" charset="-128"/>
            </a:endParaRPr>
          </a:p>
        </p:txBody>
      </p:sp>
      <p:sp>
        <p:nvSpPr>
          <p:cNvPr id="67" name="AutoShape 20"/>
          <p:cNvSpPr>
            <a:spLocks noChangeArrowheads="1"/>
          </p:cNvSpPr>
          <p:nvPr/>
        </p:nvSpPr>
        <p:spPr bwMode="gray">
          <a:xfrm>
            <a:off x="6803847" y="4860479"/>
            <a:ext cx="419033" cy="369332"/>
          </a:xfrm>
          <a:prstGeom prst="roundRect">
            <a:avLst>
              <a:gd name="adj" fmla="val 0"/>
            </a:avLst>
          </a:prstGeom>
          <a:gradFill>
            <a:gsLst>
              <a:gs pos="0">
                <a:schemeClr val="accent3">
                  <a:lumMod val="40000"/>
                  <a:lumOff val="60000"/>
                  <a:alpha val="34000"/>
                </a:schemeClr>
              </a:gs>
              <a:gs pos="100000">
                <a:schemeClr val="accent3">
                  <a:lumMod val="60000"/>
                  <a:lumOff val="40000"/>
                </a:schemeClr>
              </a:gs>
            </a:gsLst>
            <a:lin ang="2700000" scaled="1"/>
          </a:gradFill>
          <a:ln w="12700" algn="ctr">
            <a:noFill/>
            <a:round/>
            <a:headEnd/>
            <a:tailEnd/>
          </a:ln>
          <a:effectLst>
            <a:outerShdw blurRad="25400" dist="12700" dir="2700000" algn="tl" rotWithShape="0">
              <a:prstClr val="black">
                <a:alpha val="40000"/>
              </a:prstClr>
            </a:outerShdw>
          </a:effectLst>
          <a:scene3d>
            <a:camera prst="orthographicFront"/>
            <a:lightRig rig="threePt" dir="t"/>
          </a:scene3d>
          <a:sp3d prstMaterial="softEdge"/>
        </p:spPr>
        <p:txBody>
          <a:bodyPr wrap="square" tIns="68580" bIns="68580" anchor="ctr">
            <a:spAutoFit/>
          </a:bodyPr>
          <a:lstStyle/>
          <a:p>
            <a:pPr algn="ctr">
              <a:lnSpc>
                <a:spcPts val="900"/>
              </a:lnSpc>
              <a:defRPr/>
            </a:pPr>
            <a:r>
              <a:rPr lang="zh-CN" altLang="en-US" sz="750" b="1" dirty="0">
                <a:solidFill>
                  <a:srgbClr val="FFFFFF"/>
                </a:solidFill>
                <a:latin typeface="Arial" charset="0"/>
                <a:ea typeface="Arial Unicode MS" pitchFamily="34" charset="-128"/>
                <a:cs typeface="Arial Unicode MS" pitchFamily="34" charset="-128"/>
              </a:rPr>
              <a:t>数据挖掘</a:t>
            </a:r>
            <a:endParaRPr lang="en-US" sz="750" b="1" dirty="0">
              <a:solidFill>
                <a:srgbClr val="FFFFFF"/>
              </a:solidFill>
              <a:latin typeface="Arial" charset="0"/>
              <a:ea typeface="Arial Unicode MS" pitchFamily="34" charset="-128"/>
              <a:cs typeface="Arial Unicode MS" pitchFamily="34" charset="-128"/>
            </a:endParaRPr>
          </a:p>
        </p:txBody>
      </p:sp>
      <p:sp>
        <p:nvSpPr>
          <p:cNvPr id="68" name="Right Arrow 67"/>
          <p:cNvSpPr/>
          <p:nvPr/>
        </p:nvSpPr>
        <p:spPr>
          <a:xfrm>
            <a:off x="4420139" y="4963774"/>
            <a:ext cx="600365" cy="342900"/>
          </a:xfrm>
          <a:prstGeom prst="rightArrow">
            <a:avLst/>
          </a:prstGeom>
          <a:solidFill>
            <a:schemeClr val="tx2">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sz="1200">
              <a:solidFill>
                <a:srgbClr val="FFFFFF"/>
              </a:solidFill>
            </a:endParaRPr>
          </a:p>
        </p:txBody>
      </p:sp>
      <p:sp>
        <p:nvSpPr>
          <p:cNvPr id="69" name="Text Placeholder 3"/>
          <p:cNvSpPr txBox="1">
            <a:spLocks/>
          </p:cNvSpPr>
          <p:nvPr/>
        </p:nvSpPr>
        <p:spPr>
          <a:xfrm>
            <a:off x="696073" y="1841688"/>
            <a:ext cx="2432732" cy="1717681"/>
          </a:xfrm>
          <a:prstGeom prst="rect">
            <a:avLst/>
          </a:prstGeom>
        </p:spPr>
        <p:txBody>
          <a:bodyPr/>
          <a:lstStyle>
            <a:lvl1pPr marL="0" indent="0" algn="l" defTabSz="816364" rtl="0" eaLnBrk="1" latinLnBrk="0" hangingPunct="1">
              <a:spcBef>
                <a:spcPts val="1800"/>
              </a:spcBef>
              <a:buClr>
                <a:schemeClr val="accent1"/>
              </a:buClr>
              <a:buSzPct val="80000"/>
              <a:buFontTx/>
              <a:buNone/>
              <a:defRPr sz="1500" b="1" kern="1200">
                <a:solidFill>
                  <a:schemeClr val="tx1"/>
                </a:solidFill>
                <a:latin typeface="+mn-lt"/>
                <a:ea typeface="+mn-ea"/>
                <a:cs typeface="+mn-cs"/>
              </a:defRPr>
            </a:lvl1pPr>
            <a:lvl2pPr marL="0" indent="0" algn="l" defTabSz="816364" rtl="0" eaLnBrk="1" latinLnBrk="0" hangingPunct="1">
              <a:spcBef>
                <a:spcPts val="450"/>
              </a:spcBef>
              <a:buClr>
                <a:schemeClr val="accent1"/>
              </a:buClr>
              <a:buSzPct val="80000"/>
              <a:buFont typeface="Wingdings" pitchFamily="2" charset="2"/>
              <a:buNone/>
              <a:defRPr sz="1500" kern="1200">
                <a:solidFill>
                  <a:schemeClr val="tx1"/>
                </a:solidFill>
                <a:latin typeface="+mn-lt"/>
                <a:ea typeface="+mn-ea"/>
                <a:cs typeface="+mn-cs"/>
              </a:defRPr>
            </a:lvl2pPr>
            <a:lvl3pPr marL="134964" indent="-134964" algn="l" defTabSz="816364" rtl="0" eaLnBrk="1" latinLnBrk="0" hangingPunct="1">
              <a:spcBef>
                <a:spcPts val="300"/>
              </a:spcBef>
              <a:buClr>
                <a:schemeClr val="accent1"/>
              </a:buClr>
              <a:buSzPct val="100000"/>
              <a:buFont typeface="Wingdings" pitchFamily="2" charset="2"/>
              <a:buChar char=""/>
              <a:defRPr sz="1350" kern="1200">
                <a:solidFill>
                  <a:schemeClr val="tx1"/>
                </a:solidFill>
                <a:latin typeface="+mn-lt"/>
                <a:ea typeface="+mn-ea"/>
                <a:cs typeface="+mn-cs"/>
              </a:defRPr>
            </a:lvl3pPr>
            <a:lvl4pPr marL="269928" indent="-134964" algn="l" defTabSz="816364" rtl="0" eaLnBrk="1" latinLnBrk="0" hangingPunct="1">
              <a:spcBef>
                <a:spcPts val="300"/>
              </a:spcBef>
              <a:buClr>
                <a:schemeClr val="accent2"/>
              </a:buClr>
              <a:buSzPct val="100000"/>
              <a:buFont typeface="Arial" pitchFamily="34" charset="0"/>
              <a:buChar char="–"/>
              <a:defRPr sz="1350" kern="1200">
                <a:solidFill>
                  <a:schemeClr val="tx1"/>
                </a:solidFill>
                <a:latin typeface="+mn-lt"/>
                <a:ea typeface="+mn-ea"/>
                <a:cs typeface="+mn-cs"/>
              </a:defRPr>
            </a:lvl4pPr>
            <a:lvl5pPr marL="404892" indent="-134964" algn="l" defTabSz="816364" rtl="0" eaLnBrk="1" latinLnBrk="0" hangingPunct="1">
              <a:spcBef>
                <a:spcPts val="187"/>
              </a:spcBef>
              <a:buClr>
                <a:schemeClr val="accent2"/>
              </a:buClr>
              <a:buSzPct val="100000"/>
              <a:buFont typeface="Courier New" pitchFamily="49" charset="0"/>
              <a:buChar char="o"/>
              <a:defRPr sz="1200" kern="1200">
                <a:solidFill>
                  <a:schemeClr val="tx1"/>
                </a:solidFill>
                <a:latin typeface="+mn-lt"/>
                <a:ea typeface="+mn-ea"/>
                <a:cs typeface="+mn-cs"/>
              </a:defRPr>
            </a:lvl5pPr>
            <a:lvl6pPr marL="2245002" indent="-204091" algn="l" defTabSz="81636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184" indent="-204091" algn="l" defTabSz="81636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366" indent="-204091" algn="l" defTabSz="81636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548" indent="-204091" algn="l" defTabSz="81636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lvl="2">
              <a:spcBef>
                <a:spcPts val="1200"/>
              </a:spcBef>
              <a:buFont typeface="Wingdings" pitchFamily="2" charset="2"/>
              <a:buChar char="§"/>
            </a:pPr>
            <a:r>
              <a:rPr lang="zh-CN" altLang="en-US" sz="1400" dirty="0">
                <a:latin typeface="微软雅黑" panose="020B0503020204020204" pitchFamily="34" charset="-122"/>
                <a:ea typeface="微软雅黑" panose="020B0503020204020204" pitchFamily="34" charset="-122"/>
              </a:rPr>
              <a:t>行</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列混合存储</a:t>
            </a:r>
            <a:endParaRPr lang="en-US" altLang="zh-CN" sz="1400" dirty="0">
              <a:latin typeface="微软雅黑" panose="020B0503020204020204" pitchFamily="34" charset="-122"/>
              <a:ea typeface="微软雅黑" panose="020B0503020204020204" pitchFamily="34" charset="-122"/>
            </a:endParaRPr>
          </a:p>
          <a:p>
            <a:pPr lvl="2">
              <a:spcBef>
                <a:spcPts val="1200"/>
              </a:spcBef>
              <a:buFont typeface="Wingdings" pitchFamily="2" charset="2"/>
              <a:buChar char="§"/>
            </a:pPr>
            <a:r>
              <a:rPr lang="zh-CN" altLang="en-US" sz="1400" dirty="0">
                <a:latin typeface="微软雅黑" panose="020B0503020204020204" pitchFamily="34" charset="-122"/>
                <a:ea typeface="微软雅黑" panose="020B0503020204020204" pitchFamily="34" charset="-122"/>
              </a:rPr>
              <a:t>单一数据副本</a:t>
            </a:r>
            <a:endParaRPr lang="en-US" altLang="zh-CN" sz="1400" dirty="0">
              <a:latin typeface="微软雅黑" panose="020B0503020204020204" pitchFamily="34" charset="-122"/>
              <a:ea typeface="微软雅黑" panose="020B0503020204020204" pitchFamily="34" charset="-122"/>
            </a:endParaRPr>
          </a:p>
          <a:p>
            <a:pPr lvl="2">
              <a:spcBef>
                <a:spcPts val="1200"/>
              </a:spcBef>
              <a:buFont typeface="Wingdings" pitchFamily="2" charset="2"/>
              <a:buChar char="§"/>
            </a:pPr>
            <a:r>
              <a:rPr lang="zh-CN" altLang="en-US" sz="1400" dirty="0">
                <a:latin typeface="微软雅黑" panose="020B0503020204020204" pitchFamily="34" charset="-122"/>
                <a:ea typeface="微软雅黑" panose="020B0503020204020204" pitchFamily="34" charset="-122"/>
              </a:rPr>
              <a:t>无需数据汇总</a:t>
            </a:r>
            <a:endParaRPr lang="en-US" altLang="zh-CN" sz="1400" dirty="0">
              <a:latin typeface="微软雅黑" panose="020B0503020204020204" pitchFamily="34" charset="-122"/>
              <a:ea typeface="微软雅黑" panose="020B0503020204020204" pitchFamily="34" charset="-122"/>
            </a:endParaRPr>
          </a:p>
          <a:p>
            <a:pPr lvl="2">
              <a:spcBef>
                <a:spcPts val="1200"/>
              </a:spcBef>
              <a:buFont typeface="Wingdings" pitchFamily="2" charset="2"/>
              <a:buChar char="§"/>
            </a:pPr>
            <a:r>
              <a:rPr lang="zh-CN" altLang="en-US" sz="1400" dirty="0">
                <a:latin typeface="微软雅黑" panose="020B0503020204020204" pitchFamily="34" charset="-122"/>
                <a:ea typeface="微软雅黑" panose="020B0503020204020204" pitchFamily="34" charset="-122"/>
              </a:rPr>
              <a:t>运算时数据汇聚</a:t>
            </a:r>
            <a:endParaRPr lang="en-US" sz="1400" dirty="0">
              <a:latin typeface="微软雅黑" panose="020B0503020204020204" pitchFamily="34" charset="-122"/>
              <a:ea typeface="微软雅黑" panose="020B0503020204020204" pitchFamily="34" charset="-122"/>
            </a:endParaRPr>
          </a:p>
          <a:p>
            <a:pPr lvl="2">
              <a:spcBef>
                <a:spcPts val="1200"/>
              </a:spcBef>
              <a:buFont typeface="Wingdings" pitchFamily="2" charset="2"/>
              <a:buChar char="§"/>
            </a:pPr>
            <a:r>
              <a:rPr lang="zh-CN" altLang="en-US" sz="1400" dirty="0">
                <a:latin typeface="微软雅黑" panose="020B0503020204020204" pitchFamily="34" charset="-122"/>
                <a:ea typeface="微软雅黑" panose="020B0503020204020204" pitchFamily="34" charset="-122"/>
              </a:rPr>
              <a:t>无需构建索引</a:t>
            </a:r>
            <a:endParaRPr lang="en-US" altLang="zh-CN" sz="1400" dirty="0">
              <a:latin typeface="微软雅黑" panose="020B0503020204020204" pitchFamily="34" charset="-122"/>
              <a:ea typeface="微软雅黑" panose="020B0503020204020204" pitchFamily="34" charset="-122"/>
            </a:endParaRPr>
          </a:p>
          <a:p>
            <a:pPr marL="0" lvl="2" indent="0">
              <a:spcBef>
                <a:spcPts val="450"/>
              </a:spcBef>
              <a:spcAft>
                <a:spcPts val="225"/>
              </a:spcAft>
              <a:buNone/>
            </a:pPr>
            <a:endParaRPr lang="en-US" altLang="zh-CN" sz="1050" dirty="0">
              <a:latin typeface="微软雅黑" panose="020B0503020204020204" pitchFamily="34" charset="-122"/>
              <a:ea typeface="微软雅黑" panose="020B0503020204020204" pitchFamily="34" charset="-122"/>
            </a:endParaRPr>
          </a:p>
          <a:p>
            <a:pPr lvl="2">
              <a:spcBef>
                <a:spcPts val="450"/>
              </a:spcBef>
              <a:spcAft>
                <a:spcPts val="225"/>
              </a:spcAft>
              <a:buFont typeface="Wingdings" pitchFamily="2" charset="2"/>
              <a:buChar char="§"/>
            </a:pPr>
            <a:endParaRPr lang="en-US" sz="1050" dirty="0">
              <a:latin typeface="微软雅黑" panose="020B0503020204020204" pitchFamily="34" charset="-122"/>
              <a:ea typeface="微软雅黑" panose="020B0503020204020204" pitchFamily="34" charset="-122"/>
            </a:endParaRPr>
          </a:p>
        </p:txBody>
      </p:sp>
      <p:sp>
        <p:nvSpPr>
          <p:cNvPr id="28" name="Right Arrow 27"/>
          <p:cNvSpPr/>
          <p:nvPr/>
        </p:nvSpPr>
        <p:spPr bwMode="gray">
          <a:xfrm>
            <a:off x="2445487" y="1933610"/>
            <a:ext cx="1743740" cy="167043"/>
          </a:xfrm>
          <a:prstGeom prst="rightArrow">
            <a:avLst/>
          </a:prstGeom>
          <a:solidFill>
            <a:schemeClr val="accent1"/>
          </a:solidFill>
          <a:ln w="6350" algn="ctr">
            <a:noFill/>
            <a:miter lim="800000"/>
            <a:headEnd/>
            <a:tailEnd/>
          </a:ln>
        </p:spPr>
        <p:txBody>
          <a:bodyPr lIns="67500" tIns="54000" rIns="67500" bIns="54000" rtlCol="0" anchor="ctr"/>
          <a:lstStyle/>
          <a:p>
            <a:pPr algn="ctr"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72" name="Text Placeholder 3"/>
          <p:cNvSpPr txBox="1">
            <a:spLocks/>
          </p:cNvSpPr>
          <p:nvPr/>
        </p:nvSpPr>
        <p:spPr>
          <a:xfrm>
            <a:off x="4231758" y="1843950"/>
            <a:ext cx="4597313" cy="2047345"/>
          </a:xfrm>
          <a:prstGeom prst="rect">
            <a:avLst/>
          </a:prstGeom>
        </p:spPr>
        <p:txBody>
          <a:bodyPr/>
          <a:lstStyle>
            <a:lvl1pPr marL="0" indent="0" algn="l" defTabSz="816364" rtl="0" eaLnBrk="1" latinLnBrk="0" hangingPunct="1">
              <a:spcBef>
                <a:spcPts val="1800"/>
              </a:spcBef>
              <a:buClr>
                <a:schemeClr val="accent1"/>
              </a:buClr>
              <a:buSzPct val="80000"/>
              <a:buFontTx/>
              <a:buNone/>
              <a:defRPr sz="1500" b="1" kern="1200">
                <a:solidFill>
                  <a:schemeClr val="tx1"/>
                </a:solidFill>
                <a:latin typeface="+mn-lt"/>
                <a:ea typeface="+mn-ea"/>
                <a:cs typeface="+mn-cs"/>
              </a:defRPr>
            </a:lvl1pPr>
            <a:lvl2pPr marL="0" indent="0" algn="l" defTabSz="816364" rtl="0" eaLnBrk="1" latinLnBrk="0" hangingPunct="1">
              <a:spcBef>
                <a:spcPts val="450"/>
              </a:spcBef>
              <a:buClr>
                <a:schemeClr val="accent1"/>
              </a:buClr>
              <a:buSzPct val="80000"/>
              <a:buFont typeface="Wingdings" pitchFamily="2" charset="2"/>
              <a:buNone/>
              <a:defRPr sz="1500" kern="1200">
                <a:solidFill>
                  <a:schemeClr val="tx1"/>
                </a:solidFill>
                <a:latin typeface="+mn-lt"/>
                <a:ea typeface="+mn-ea"/>
                <a:cs typeface="+mn-cs"/>
              </a:defRPr>
            </a:lvl2pPr>
            <a:lvl3pPr marL="134964" indent="-134964" algn="l" defTabSz="816364" rtl="0" eaLnBrk="1" latinLnBrk="0" hangingPunct="1">
              <a:spcBef>
                <a:spcPts val="300"/>
              </a:spcBef>
              <a:buClr>
                <a:schemeClr val="accent1"/>
              </a:buClr>
              <a:buSzPct val="100000"/>
              <a:buFont typeface="Wingdings" pitchFamily="2" charset="2"/>
              <a:buChar char=""/>
              <a:defRPr sz="1350" kern="1200">
                <a:solidFill>
                  <a:schemeClr val="tx1"/>
                </a:solidFill>
                <a:latin typeface="+mn-lt"/>
                <a:ea typeface="+mn-ea"/>
                <a:cs typeface="+mn-cs"/>
              </a:defRPr>
            </a:lvl3pPr>
            <a:lvl4pPr marL="269928" indent="-134964" algn="l" defTabSz="816364" rtl="0" eaLnBrk="1" latinLnBrk="0" hangingPunct="1">
              <a:spcBef>
                <a:spcPts val="300"/>
              </a:spcBef>
              <a:buClr>
                <a:schemeClr val="accent2"/>
              </a:buClr>
              <a:buSzPct val="100000"/>
              <a:buFont typeface="Arial" pitchFamily="34" charset="0"/>
              <a:buChar char="–"/>
              <a:defRPr sz="1350" kern="1200">
                <a:solidFill>
                  <a:schemeClr val="tx1"/>
                </a:solidFill>
                <a:latin typeface="+mn-lt"/>
                <a:ea typeface="+mn-ea"/>
                <a:cs typeface="+mn-cs"/>
              </a:defRPr>
            </a:lvl4pPr>
            <a:lvl5pPr marL="404892" indent="-134964" algn="l" defTabSz="816364" rtl="0" eaLnBrk="1" latinLnBrk="0" hangingPunct="1">
              <a:spcBef>
                <a:spcPts val="187"/>
              </a:spcBef>
              <a:buClr>
                <a:schemeClr val="accent2"/>
              </a:buClr>
              <a:buSzPct val="100000"/>
              <a:buFont typeface="Courier New" pitchFamily="49" charset="0"/>
              <a:buChar char="o"/>
              <a:defRPr sz="1200" kern="1200">
                <a:solidFill>
                  <a:schemeClr val="tx1"/>
                </a:solidFill>
                <a:latin typeface="+mn-lt"/>
                <a:ea typeface="+mn-ea"/>
                <a:cs typeface="+mn-cs"/>
              </a:defRPr>
            </a:lvl5pPr>
            <a:lvl6pPr marL="2245002" indent="-204091" algn="l" defTabSz="81636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184" indent="-204091" algn="l" defTabSz="81636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366" indent="-204091" algn="l" defTabSz="81636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548" indent="-204091" algn="l" defTabSz="81636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lvl="2">
              <a:spcBef>
                <a:spcPts val="788"/>
              </a:spcBef>
              <a:spcAft>
                <a:spcPts val="225"/>
              </a:spcAft>
              <a:buFont typeface="Wingdings" pitchFamily="2" charset="2"/>
              <a:buChar char="§"/>
            </a:pPr>
            <a:r>
              <a:rPr lang="zh-CN" altLang="en-US" sz="1400" dirty="0">
                <a:latin typeface="微软雅黑" panose="020B0503020204020204" pitchFamily="34" charset="-122"/>
                <a:ea typeface="微软雅黑" panose="020B0503020204020204" pitchFamily="34" charset="-122"/>
              </a:rPr>
              <a:t>同时适用于</a:t>
            </a:r>
            <a:r>
              <a:rPr lang="en-US" altLang="zh-CN" sz="1400" dirty="0">
                <a:latin typeface="微软雅黑" panose="020B0503020204020204" pitchFamily="34" charset="-122"/>
                <a:ea typeface="微软雅黑" panose="020B0503020204020204" pitchFamily="34" charset="-122"/>
              </a:rPr>
              <a:t>OLTP/ OLAP</a:t>
            </a:r>
            <a:r>
              <a:rPr lang="zh-CN" altLang="en-US" sz="1400" dirty="0">
                <a:latin typeface="微软雅黑" panose="020B0503020204020204" pitchFamily="34" charset="-122"/>
                <a:ea typeface="微软雅黑" panose="020B0503020204020204" pitchFamily="34" charset="-122"/>
              </a:rPr>
              <a:t>（大量数据交换与分析查询）</a:t>
            </a:r>
            <a:endParaRPr lang="en-US" altLang="zh-CN" sz="1400" dirty="0">
              <a:latin typeface="微软雅黑" panose="020B0503020204020204" pitchFamily="34" charset="-122"/>
              <a:ea typeface="微软雅黑" panose="020B0503020204020204" pitchFamily="34" charset="-122"/>
            </a:endParaRPr>
          </a:p>
          <a:p>
            <a:pPr lvl="2">
              <a:spcBef>
                <a:spcPts val="450"/>
              </a:spcBef>
              <a:spcAft>
                <a:spcPts val="225"/>
              </a:spcAft>
              <a:buFont typeface="Wingdings" pitchFamily="2" charset="2"/>
              <a:buChar char="§"/>
            </a:pPr>
            <a:r>
              <a:rPr lang="zh-CN" altLang="en-US" sz="1400" dirty="0">
                <a:latin typeface="微软雅黑" panose="020B0503020204020204" pitchFamily="34" charset="-122"/>
                <a:ea typeface="微软雅黑" panose="020B0503020204020204" pitchFamily="34" charset="-122"/>
              </a:rPr>
              <a:t>无需多份数据副本（指标之间可通过模型迭代计算，但物理数据仅有一份）</a:t>
            </a:r>
            <a:endParaRPr lang="en-US" altLang="zh-CN" sz="1400" dirty="0">
              <a:latin typeface="微软雅黑" panose="020B0503020204020204" pitchFamily="34" charset="-122"/>
              <a:ea typeface="微软雅黑" panose="020B0503020204020204" pitchFamily="34" charset="-122"/>
            </a:endParaRPr>
          </a:p>
          <a:p>
            <a:pPr lvl="2">
              <a:spcBef>
                <a:spcPts val="450"/>
              </a:spcBef>
              <a:spcAft>
                <a:spcPts val="225"/>
              </a:spcAft>
              <a:buFont typeface="Wingdings" pitchFamily="2" charset="2"/>
              <a:buChar char="§"/>
            </a:pPr>
            <a:r>
              <a:rPr lang="zh-CN" altLang="en-US" sz="1400" dirty="0">
                <a:latin typeface="微软雅黑" panose="020B0503020204020204" pitchFamily="34" charset="-122"/>
                <a:ea typeface="微软雅黑" panose="020B0503020204020204" pitchFamily="34" charset="-122"/>
              </a:rPr>
              <a:t>采用内存计算、并行处理、列存储的技术可大幅提升分析查询性能，不再需要数据汇总</a:t>
            </a:r>
            <a:endParaRPr lang="en-US" altLang="zh-CN" sz="1400" dirty="0">
              <a:latin typeface="微软雅黑" panose="020B0503020204020204" pitchFamily="34" charset="-122"/>
              <a:ea typeface="微软雅黑" panose="020B0503020204020204" pitchFamily="34" charset="-122"/>
            </a:endParaRPr>
          </a:p>
          <a:p>
            <a:pPr lvl="2">
              <a:spcBef>
                <a:spcPts val="450"/>
              </a:spcBef>
              <a:spcAft>
                <a:spcPts val="225"/>
              </a:spcAft>
              <a:buFont typeface="Wingdings" pitchFamily="2" charset="2"/>
              <a:buChar char="§"/>
            </a:pPr>
            <a:r>
              <a:rPr lang="zh-CN" altLang="en-US" sz="1400" dirty="0">
                <a:latin typeface="微软雅黑" panose="020B0503020204020204" pitchFamily="34" charset="-122"/>
                <a:ea typeface="微软雅黑" panose="020B0503020204020204" pitchFamily="34" charset="-122"/>
              </a:rPr>
              <a:t>采用虚拟化建模，可根据主题建模</a:t>
            </a:r>
            <a:endParaRPr lang="en-US" sz="1400" dirty="0">
              <a:latin typeface="微软雅黑" panose="020B0503020204020204" pitchFamily="34" charset="-122"/>
              <a:ea typeface="微软雅黑" panose="020B0503020204020204" pitchFamily="34" charset="-122"/>
            </a:endParaRPr>
          </a:p>
          <a:p>
            <a:pPr lvl="2">
              <a:spcBef>
                <a:spcPts val="450"/>
              </a:spcBef>
              <a:spcAft>
                <a:spcPts val="225"/>
              </a:spcAft>
              <a:buFont typeface="Wingdings" pitchFamily="2" charset="2"/>
              <a:buChar char="§"/>
            </a:pPr>
            <a:r>
              <a:rPr lang="zh-CN" altLang="en-US" sz="1400" dirty="0">
                <a:latin typeface="微软雅黑" panose="020B0503020204020204" pitchFamily="34" charset="-122"/>
                <a:ea typeface="微软雅黑" panose="020B0503020204020204" pitchFamily="34" charset="-122"/>
              </a:rPr>
              <a:t>采用列式处理技术、简化数据管理</a:t>
            </a:r>
            <a:endParaRPr lang="en-US" altLang="zh-CN" sz="1400" dirty="0">
              <a:latin typeface="微软雅黑" panose="020B0503020204020204" pitchFamily="34" charset="-122"/>
              <a:ea typeface="微软雅黑" panose="020B0503020204020204" pitchFamily="34" charset="-122"/>
            </a:endParaRPr>
          </a:p>
          <a:p>
            <a:pPr lvl="2">
              <a:spcBef>
                <a:spcPts val="450"/>
              </a:spcBef>
              <a:spcAft>
                <a:spcPts val="225"/>
              </a:spcAft>
              <a:buFont typeface="Wingdings" pitchFamily="2" charset="2"/>
              <a:buChar char="§"/>
            </a:pPr>
            <a:endParaRPr lang="en-US" sz="1100" dirty="0">
              <a:latin typeface="微软雅黑" panose="020B0503020204020204" pitchFamily="34" charset="-122"/>
              <a:ea typeface="微软雅黑" panose="020B0503020204020204" pitchFamily="34" charset="-122"/>
            </a:endParaRPr>
          </a:p>
        </p:txBody>
      </p:sp>
      <p:sp>
        <p:nvSpPr>
          <p:cNvPr id="76" name="Right Arrow 75"/>
          <p:cNvSpPr/>
          <p:nvPr/>
        </p:nvSpPr>
        <p:spPr bwMode="gray">
          <a:xfrm>
            <a:off x="2443714" y="2271321"/>
            <a:ext cx="1743739" cy="159563"/>
          </a:xfrm>
          <a:prstGeom prst="rightArrow">
            <a:avLst/>
          </a:prstGeom>
          <a:solidFill>
            <a:schemeClr val="accent1"/>
          </a:solidFill>
          <a:ln w="6350" algn="ctr">
            <a:noFill/>
            <a:miter lim="800000"/>
            <a:headEnd/>
            <a:tailEnd/>
          </a:ln>
        </p:spPr>
        <p:txBody>
          <a:bodyPr lIns="67500" tIns="54000" rIns="67500" bIns="54000" rtlCol="0" anchor="ctr"/>
          <a:lstStyle/>
          <a:p>
            <a:pPr algn="ctr"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77" name="Right Arrow 76"/>
          <p:cNvSpPr/>
          <p:nvPr/>
        </p:nvSpPr>
        <p:spPr bwMode="gray">
          <a:xfrm>
            <a:off x="2443714" y="2659103"/>
            <a:ext cx="1743738" cy="167042"/>
          </a:xfrm>
          <a:prstGeom prst="rightArrow">
            <a:avLst/>
          </a:prstGeom>
          <a:solidFill>
            <a:schemeClr val="accent1"/>
          </a:solidFill>
          <a:ln w="6350" algn="ctr">
            <a:noFill/>
            <a:miter lim="800000"/>
            <a:headEnd/>
            <a:tailEnd/>
          </a:ln>
        </p:spPr>
        <p:txBody>
          <a:bodyPr lIns="67500" tIns="54000" rIns="67500" bIns="54000" rtlCol="0" anchor="ctr"/>
          <a:lstStyle/>
          <a:p>
            <a:pPr algn="ctr"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grpSp>
        <p:nvGrpSpPr>
          <p:cNvPr id="82" name="Group 81"/>
          <p:cNvGrpSpPr/>
          <p:nvPr/>
        </p:nvGrpSpPr>
        <p:grpSpPr>
          <a:xfrm>
            <a:off x="1138463" y="4108279"/>
            <a:ext cx="3093295" cy="2082752"/>
            <a:chOff x="571319" y="3192812"/>
            <a:chExt cx="3643654" cy="2570995"/>
          </a:xfrm>
        </p:grpSpPr>
        <p:pic>
          <p:nvPicPr>
            <p:cNvPr id="83"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3034" y="3192812"/>
              <a:ext cx="3441939" cy="2570995"/>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p:cNvSpPr txBox="1"/>
            <p:nvPr/>
          </p:nvSpPr>
          <p:spPr>
            <a:xfrm rot="16200000">
              <a:off x="363360" y="3596318"/>
              <a:ext cx="560939" cy="145015"/>
            </a:xfrm>
            <a:prstGeom prst="rect">
              <a:avLst/>
            </a:prstGeom>
            <a:noFill/>
          </p:spPr>
          <p:txBody>
            <a:bodyPr wrap="square" lIns="0" tIns="0" rIns="0" bIns="0" rtlCol="0">
              <a:spAutoFit/>
            </a:bodyPr>
            <a:lstStyle/>
            <a:p>
              <a:pPr algn="ctr" fontAlgn="base">
                <a:spcBef>
                  <a:spcPts val="450"/>
                </a:spcBef>
                <a:spcAft>
                  <a:spcPct val="0"/>
                </a:spcAft>
                <a:buClr>
                  <a:srgbClr val="F0AB00"/>
                </a:buClr>
                <a:buSzPct val="80000"/>
              </a:pPr>
              <a:r>
                <a:rPr lang="zh-CN" altLang="en-US" sz="800" kern="0" dirty="0">
                  <a:ea typeface="Arial Unicode MS" pitchFamily="34" charset="-128"/>
                  <a:cs typeface="Arial Unicode MS" pitchFamily="34" charset="-128"/>
                </a:rPr>
                <a:t>数据集市</a:t>
              </a:r>
              <a:endParaRPr lang="en-US" sz="800" kern="0" dirty="0" err="1">
                <a:ea typeface="Arial Unicode MS" pitchFamily="34" charset="-128"/>
                <a:cs typeface="Arial Unicode MS" pitchFamily="34" charset="-128"/>
              </a:endParaRPr>
            </a:p>
          </p:txBody>
        </p:sp>
        <p:sp>
          <p:nvSpPr>
            <p:cNvPr id="85" name="TextBox 84"/>
            <p:cNvSpPr txBox="1"/>
            <p:nvPr/>
          </p:nvSpPr>
          <p:spPr>
            <a:xfrm rot="16200000">
              <a:off x="363357" y="4411436"/>
              <a:ext cx="560939" cy="145015"/>
            </a:xfrm>
            <a:prstGeom prst="rect">
              <a:avLst/>
            </a:prstGeom>
            <a:noFill/>
          </p:spPr>
          <p:txBody>
            <a:bodyPr wrap="square" lIns="0" tIns="0" rIns="0" bIns="0" rtlCol="0">
              <a:spAutoFit/>
            </a:bodyPr>
            <a:lstStyle/>
            <a:p>
              <a:pPr algn="ctr" fontAlgn="base">
                <a:spcBef>
                  <a:spcPts val="450"/>
                </a:spcBef>
                <a:spcAft>
                  <a:spcPct val="0"/>
                </a:spcAft>
                <a:buClr>
                  <a:srgbClr val="F0AB00"/>
                </a:buClr>
                <a:buSzPct val="80000"/>
              </a:pPr>
              <a:r>
                <a:rPr lang="zh-CN" altLang="en-US" sz="800" kern="0" dirty="0">
                  <a:ea typeface="Arial Unicode MS" pitchFamily="34" charset="-128"/>
                  <a:cs typeface="Arial Unicode MS" pitchFamily="34" charset="-128"/>
                </a:rPr>
                <a:t>数据仓库</a:t>
              </a:r>
              <a:endParaRPr lang="en-US" sz="800" kern="0" dirty="0" err="1">
                <a:ea typeface="Arial Unicode MS" pitchFamily="34" charset="-128"/>
                <a:cs typeface="Arial Unicode MS" pitchFamily="34" charset="-128"/>
              </a:endParaRPr>
            </a:p>
          </p:txBody>
        </p:sp>
        <p:sp>
          <p:nvSpPr>
            <p:cNvPr id="86" name="TextBox 85"/>
            <p:cNvSpPr txBox="1"/>
            <p:nvPr/>
          </p:nvSpPr>
          <p:spPr>
            <a:xfrm rot="16200000">
              <a:off x="363359" y="5226555"/>
              <a:ext cx="560939" cy="145015"/>
            </a:xfrm>
            <a:prstGeom prst="rect">
              <a:avLst/>
            </a:prstGeom>
            <a:noFill/>
          </p:spPr>
          <p:txBody>
            <a:bodyPr wrap="square" lIns="0" tIns="0" rIns="0" bIns="0" rtlCol="0">
              <a:spAutoFit/>
            </a:bodyPr>
            <a:lstStyle/>
            <a:p>
              <a:pPr algn="ctr" fontAlgn="base">
                <a:spcBef>
                  <a:spcPts val="450"/>
                </a:spcBef>
                <a:spcAft>
                  <a:spcPct val="0"/>
                </a:spcAft>
                <a:buClr>
                  <a:srgbClr val="F0AB00"/>
                </a:buClr>
                <a:buSzPct val="80000"/>
              </a:pPr>
              <a:r>
                <a:rPr lang="en-US" altLang="zh-CN" sz="800" kern="0" dirty="0">
                  <a:ea typeface="Arial Unicode MS" pitchFamily="34" charset="-128"/>
                  <a:cs typeface="Arial Unicode MS" pitchFamily="34" charset="-128"/>
                </a:rPr>
                <a:t>ODS</a:t>
              </a:r>
              <a:endParaRPr lang="en-US" sz="800" kern="0" dirty="0">
                <a:ea typeface="Arial Unicode MS" pitchFamily="34" charset="-128"/>
                <a:cs typeface="Arial Unicode MS" pitchFamily="34" charset="-128"/>
              </a:endParaRPr>
            </a:p>
          </p:txBody>
        </p:sp>
      </p:grpSp>
      <p:sp>
        <p:nvSpPr>
          <p:cNvPr id="27" name="Right Arrow 26"/>
          <p:cNvSpPr/>
          <p:nvPr/>
        </p:nvSpPr>
        <p:spPr bwMode="gray">
          <a:xfrm>
            <a:off x="2443714" y="3410897"/>
            <a:ext cx="1743738" cy="167042"/>
          </a:xfrm>
          <a:prstGeom prst="rightArrow">
            <a:avLst/>
          </a:prstGeom>
          <a:solidFill>
            <a:schemeClr val="accent1"/>
          </a:solidFill>
          <a:ln w="6350" algn="ctr">
            <a:noFill/>
            <a:miter lim="800000"/>
            <a:headEnd/>
            <a:tailEnd/>
          </a:ln>
        </p:spPr>
        <p:txBody>
          <a:bodyPr lIns="67500" tIns="54000" rIns="67500" bIns="54000" rtlCol="0" anchor="ctr"/>
          <a:lstStyle/>
          <a:p>
            <a:pPr algn="ctr"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29" name="Right Arrow 28"/>
          <p:cNvSpPr/>
          <p:nvPr/>
        </p:nvSpPr>
        <p:spPr bwMode="gray">
          <a:xfrm>
            <a:off x="2443714" y="3035012"/>
            <a:ext cx="1743738" cy="167042"/>
          </a:xfrm>
          <a:prstGeom prst="rightArrow">
            <a:avLst/>
          </a:prstGeom>
          <a:solidFill>
            <a:schemeClr val="accent1"/>
          </a:solidFill>
          <a:ln w="6350" algn="ctr">
            <a:noFill/>
            <a:miter lim="800000"/>
            <a:headEnd/>
            <a:tailEnd/>
          </a:ln>
        </p:spPr>
        <p:txBody>
          <a:bodyPr lIns="67500" tIns="54000" rIns="67500" bIns="54000" rtlCol="0" anchor="ctr"/>
          <a:lstStyle/>
          <a:p>
            <a:pPr algn="ctr"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11062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bwMode="gray">
          <a:xfrm>
            <a:off x="4437235" y="2031152"/>
            <a:ext cx="3374349" cy="3559433"/>
          </a:xfrm>
          <a:prstGeom prst="rect">
            <a:avLst/>
          </a:prstGeom>
          <a:solidFill>
            <a:schemeClr val="bg1"/>
          </a:solidFill>
          <a:ln w="9525" algn="ctr">
            <a:solidFill>
              <a:schemeClr val="bg1">
                <a:lumMod val="50000"/>
              </a:schemeClr>
            </a:solidFill>
            <a:miter lim="800000"/>
            <a:headEnd/>
            <a:tailEnd/>
          </a:ln>
        </p:spPr>
        <p:txBody>
          <a:bodyPr lIns="67335" tIns="53870" rIns="67335" bIns="53870" rtlCol="0" anchor="t" anchorCtr="0"/>
          <a:lstStyle/>
          <a:p>
            <a:pPr algn="ctr" defTabSz="684132" fontAlgn="base">
              <a:spcBef>
                <a:spcPct val="50000"/>
              </a:spcBef>
              <a:spcAft>
                <a:spcPct val="0"/>
              </a:spcAft>
              <a:buClr>
                <a:srgbClr val="F0AB00"/>
              </a:buClr>
              <a:buSzPct val="80000"/>
            </a:pPr>
            <a:r>
              <a:rPr sz="1200" b="1" kern="0" dirty="0">
                <a:solidFill>
                  <a:srgbClr val="000000"/>
                </a:solidFill>
                <a:ea typeface="Arial Unicode MS" pitchFamily="34" charset="-128"/>
                <a:cs typeface="Arial Unicode MS" pitchFamily="34" charset="-128"/>
              </a:rPr>
              <a:t>HANA</a:t>
            </a:r>
            <a:endParaRPr lang="en-US" sz="1200" b="1" kern="0" dirty="0">
              <a:solidFill>
                <a:srgbClr val="000000"/>
              </a:solidFill>
              <a:ea typeface="Arial Unicode MS" pitchFamily="34" charset="-128"/>
              <a:cs typeface="Arial Unicode MS" pitchFamily="34" charset="-128"/>
            </a:endParaRPr>
          </a:p>
        </p:txBody>
      </p:sp>
      <p:sp>
        <p:nvSpPr>
          <p:cNvPr id="2" name="Title 1"/>
          <p:cNvSpPr>
            <a:spLocks noGrp="1"/>
          </p:cNvSpPr>
          <p:nvPr>
            <p:ph type="title"/>
          </p:nvPr>
        </p:nvSpPr>
        <p:spPr bwMode="gray"/>
        <p:txBody>
          <a:bodyPr/>
          <a:lstStyle/>
          <a:p>
            <a:r>
              <a:rPr lang="en-US" sz="2800" dirty="0">
                <a:latin typeface="微软雅黑" pitchFamily="34" charset="-122"/>
                <a:ea typeface="微软雅黑" pitchFamily="34" charset="-122"/>
              </a:rPr>
              <a:t>SAP HANA </a:t>
            </a:r>
            <a:r>
              <a:rPr lang="zh-CN" altLang="en-US" sz="2800" dirty="0">
                <a:latin typeface="微软雅黑" pitchFamily="34" charset="-122"/>
                <a:ea typeface="微软雅黑" pitchFamily="34" charset="-122"/>
              </a:rPr>
              <a:t>存储</a:t>
            </a:r>
            <a:r>
              <a:rPr lang="en-US" sz="2800" dirty="0">
                <a:latin typeface="微软雅黑" pitchFamily="34" charset="-122"/>
                <a:ea typeface="微软雅黑" pitchFamily="34" charset="-122"/>
              </a:rPr>
              <a:t> </a:t>
            </a:r>
            <a:br>
              <a:rPr lang="en-US" dirty="0"/>
            </a:br>
            <a:r>
              <a:rPr lang="zh-CN" altLang="en-US" sz="2000" b="0" dirty="0"/>
              <a:t>定期将内存数据存储到硬盘</a:t>
            </a:r>
            <a:endParaRPr lang="en-US" sz="1500" b="0" dirty="0"/>
          </a:p>
        </p:txBody>
      </p:sp>
      <p:sp>
        <p:nvSpPr>
          <p:cNvPr id="3" name="Text Placeholder 2"/>
          <p:cNvSpPr>
            <a:spLocks noGrp="1"/>
          </p:cNvSpPr>
          <p:nvPr>
            <p:ph type="body" sz="quarter" idx="4294967295"/>
          </p:nvPr>
        </p:nvSpPr>
        <p:spPr bwMode="gray">
          <a:xfrm>
            <a:off x="425360" y="2067257"/>
            <a:ext cx="3663575" cy="3527511"/>
          </a:xfrm>
          <a:prstGeom prst="rect">
            <a:avLst/>
          </a:prstGeom>
        </p:spPr>
        <p:txBody>
          <a:bodyPr>
            <a:normAutofit fontScale="92500" lnSpcReduction="20000"/>
          </a:bodyPr>
          <a:lstStyle/>
          <a:p>
            <a:pPr lvl="1"/>
            <a:r>
              <a:rPr lang="zh-CN" altLang="en-US" dirty="0">
                <a:latin typeface="微软雅黑" pitchFamily="34" charset="-122"/>
                <a:ea typeface="微软雅黑" pitchFamily="34" charset="-122"/>
              </a:rPr>
              <a:t>数据</a:t>
            </a:r>
            <a:r>
              <a:rPr lang="en-US" dirty="0">
                <a:latin typeface="微软雅黑" pitchFamily="34" charset="-122"/>
                <a:ea typeface="微软雅黑" pitchFamily="34" charset="-122"/>
              </a:rPr>
              <a:t>:</a:t>
            </a:r>
          </a:p>
          <a:p>
            <a:pPr lvl="3"/>
            <a:r>
              <a:rPr lang="en-US" dirty="0"/>
              <a:t>SQL </a:t>
            </a:r>
            <a:r>
              <a:rPr lang="zh-CN" altLang="en-US" dirty="0">
                <a:latin typeface="微软雅黑" pitchFamily="34" charset="-122"/>
                <a:ea typeface="微软雅黑" pitchFamily="34" charset="-122"/>
              </a:rPr>
              <a:t>数据和 </a:t>
            </a:r>
            <a:r>
              <a:rPr lang="en-US" altLang="zh-CN" dirty="0">
                <a:latin typeface="+mn-ea"/>
              </a:rPr>
              <a:t>undo</a:t>
            </a:r>
            <a:r>
              <a:rPr lang="zh-CN" altLang="en-US" dirty="0">
                <a:latin typeface="微软雅黑" pitchFamily="34" charset="-122"/>
                <a:ea typeface="微软雅黑" pitchFamily="34" charset="-122"/>
              </a:rPr>
              <a:t>日志信息</a:t>
            </a:r>
            <a:endParaRPr lang="en-US" dirty="0">
              <a:latin typeface="微软雅黑" pitchFamily="34" charset="-122"/>
              <a:ea typeface="微软雅黑" pitchFamily="34" charset="-122"/>
            </a:endParaRPr>
          </a:p>
          <a:p>
            <a:pPr lvl="3"/>
            <a:r>
              <a:rPr lang="zh-CN" altLang="en-US" dirty="0">
                <a:latin typeface="微软雅黑" pitchFamily="34" charset="-122"/>
                <a:ea typeface="微软雅黑" pitchFamily="34" charset="-122"/>
              </a:rPr>
              <a:t>额外</a:t>
            </a:r>
            <a:r>
              <a:rPr lang="en-US" altLang="zh-CN" dirty="0"/>
              <a:t>HANA</a:t>
            </a:r>
            <a:r>
              <a:rPr lang="zh-CN" altLang="en-US" dirty="0">
                <a:latin typeface="微软雅黑" pitchFamily="34" charset="-122"/>
                <a:ea typeface="微软雅黑" pitchFamily="34" charset="-122"/>
              </a:rPr>
              <a:t>信息，如建模数据</a:t>
            </a:r>
            <a:endParaRPr lang="en-US" dirty="0">
              <a:latin typeface="微软雅黑" pitchFamily="34" charset="-122"/>
              <a:ea typeface="微软雅黑" pitchFamily="34" charset="-122"/>
            </a:endParaRPr>
          </a:p>
          <a:p>
            <a:pPr lvl="3"/>
            <a:r>
              <a:rPr lang="zh-CN" altLang="en-US" dirty="0">
                <a:latin typeface="微软雅黑" pitchFamily="34" charset="-122"/>
                <a:ea typeface="微软雅黑" pitchFamily="34" charset="-122"/>
              </a:rPr>
              <a:t>留在内存已保证最好的性能</a:t>
            </a:r>
            <a:endParaRPr lang="en-US" dirty="0">
              <a:latin typeface="微软雅黑" pitchFamily="34" charset="-122"/>
              <a:ea typeface="微软雅黑" pitchFamily="34" charset="-122"/>
            </a:endParaRPr>
          </a:p>
          <a:p>
            <a:pPr lvl="3"/>
            <a:r>
              <a:rPr lang="zh-CN" altLang="en-US" dirty="0">
                <a:latin typeface="微软雅黑" pitchFamily="34" charset="-122"/>
                <a:ea typeface="微软雅黑" pitchFamily="34" charset="-122"/>
              </a:rPr>
              <a:t>异步的写入进程</a:t>
            </a:r>
            <a:endParaRPr lang="en-US" dirty="0">
              <a:latin typeface="微软雅黑" pitchFamily="34" charset="-122"/>
              <a:ea typeface="微软雅黑" pitchFamily="34" charset="-122"/>
            </a:endParaRPr>
          </a:p>
          <a:p>
            <a:pPr lvl="1"/>
            <a:r>
              <a:rPr lang="zh-CN" altLang="en-US" dirty="0">
                <a:latin typeface="微软雅黑" pitchFamily="34" charset="-122"/>
                <a:ea typeface="微软雅黑" pitchFamily="34" charset="-122"/>
              </a:rPr>
              <a:t>日志</a:t>
            </a:r>
            <a:r>
              <a:rPr lang="en-US" dirty="0">
                <a:latin typeface="微软雅黑" pitchFamily="34" charset="-122"/>
                <a:ea typeface="微软雅黑" pitchFamily="34" charset="-122"/>
              </a:rPr>
              <a:t>:</a:t>
            </a:r>
          </a:p>
          <a:p>
            <a:pPr lvl="3"/>
            <a:r>
              <a:rPr lang="zh-CN" altLang="en-US" dirty="0">
                <a:latin typeface="微软雅黑" pitchFamily="34" charset="-122"/>
                <a:ea typeface="微软雅黑" pitchFamily="34" charset="-122"/>
              </a:rPr>
              <a:t>数据变化的信息（</a:t>
            </a:r>
            <a:r>
              <a:rPr lang="en-US" altLang="zh-CN" dirty="0"/>
              <a:t>redo</a:t>
            </a:r>
            <a:r>
              <a:rPr lang="zh-CN" altLang="en-US" dirty="0">
                <a:latin typeface="微软雅黑" pitchFamily="34" charset="-122"/>
                <a:ea typeface="微软雅黑" pitchFamily="34" charset="-122"/>
              </a:rPr>
              <a:t>日志）</a:t>
            </a:r>
            <a:endParaRPr lang="en-US" dirty="0">
              <a:latin typeface="微软雅黑" pitchFamily="34" charset="-122"/>
              <a:ea typeface="微软雅黑" pitchFamily="34" charset="-122"/>
            </a:endParaRPr>
          </a:p>
          <a:p>
            <a:pPr lvl="3"/>
            <a:r>
              <a:rPr lang="zh-CN" altLang="en-US" dirty="0">
                <a:latin typeface="微软雅黑" pitchFamily="34" charset="-122"/>
                <a:ea typeface="微软雅黑" pitchFamily="34" charset="-122"/>
              </a:rPr>
              <a:t>当事务提交时直接存储到永久化存储介质</a:t>
            </a:r>
            <a:endParaRPr lang="en-US" dirty="0">
              <a:latin typeface="微软雅黑" pitchFamily="34" charset="-122"/>
              <a:ea typeface="微软雅黑" pitchFamily="34" charset="-122"/>
            </a:endParaRPr>
          </a:p>
          <a:p>
            <a:pPr lvl="3"/>
            <a:r>
              <a:rPr lang="zh-CN" altLang="en-US" dirty="0">
                <a:latin typeface="微软雅黑" pitchFamily="34" charset="-122"/>
                <a:ea typeface="微软雅黑" pitchFamily="34" charset="-122"/>
              </a:rPr>
              <a:t>循环擦写</a:t>
            </a:r>
            <a:r>
              <a:rPr lang="en-US" dirty="0">
                <a:latin typeface="微软雅黑" pitchFamily="34" charset="-122"/>
                <a:ea typeface="微软雅黑" pitchFamily="34" charset="-122"/>
              </a:rPr>
              <a:t> (</a:t>
            </a:r>
            <a:r>
              <a:rPr lang="zh-CN" altLang="en-US" dirty="0">
                <a:latin typeface="微软雅黑" pitchFamily="34" charset="-122"/>
                <a:ea typeface="微软雅黑" pitchFamily="34" charset="-122"/>
              </a:rPr>
              <a:t>仅当备份过后</a:t>
            </a:r>
            <a:r>
              <a:rPr lang="en-US" dirty="0">
                <a:latin typeface="微软雅黑" pitchFamily="34" charset="-122"/>
                <a:ea typeface="微软雅黑" pitchFamily="34" charset="-122"/>
              </a:rPr>
              <a:t>)</a:t>
            </a:r>
          </a:p>
          <a:p>
            <a:pPr lvl="1">
              <a:defRPr/>
            </a:pPr>
            <a:r>
              <a:rPr lang="zh-CN" altLang="en-US" dirty="0">
                <a:latin typeface="微软雅黑" pitchFamily="34" charset="-122"/>
                <a:ea typeface="微软雅黑" pitchFamily="34" charset="-122"/>
              </a:rPr>
              <a:t>存储点</a:t>
            </a:r>
            <a:r>
              <a:rPr lang="en-US" dirty="0">
                <a:latin typeface="微软雅黑" pitchFamily="34" charset="-122"/>
                <a:ea typeface="微软雅黑" pitchFamily="34" charset="-122"/>
              </a:rPr>
              <a:t>:</a:t>
            </a:r>
          </a:p>
          <a:p>
            <a:pPr lvl="3">
              <a:defRPr/>
            </a:pPr>
            <a:r>
              <a:rPr lang="zh-CN" altLang="en-US" dirty="0">
                <a:latin typeface="微软雅黑" pitchFamily="34" charset="-122"/>
                <a:ea typeface="微软雅黑" pitchFamily="34" charset="-122"/>
              </a:rPr>
              <a:t>变化的数据和 </a:t>
            </a:r>
            <a:r>
              <a:rPr lang="en-US" altLang="zh-CN" dirty="0">
                <a:latin typeface="+mn-ea"/>
              </a:rPr>
              <a:t>undo</a:t>
            </a:r>
            <a:r>
              <a:rPr lang="zh-CN" altLang="en-US" dirty="0">
                <a:latin typeface="微软雅黑" pitchFamily="34" charset="-122"/>
                <a:ea typeface="微软雅黑" pitchFamily="34" charset="-122"/>
              </a:rPr>
              <a:t>日志从内存写入永久化存储介质</a:t>
            </a:r>
            <a:endParaRPr lang="en-US" dirty="0">
              <a:latin typeface="微软雅黑" pitchFamily="34" charset="-122"/>
              <a:ea typeface="微软雅黑" pitchFamily="34" charset="-122"/>
            </a:endParaRPr>
          </a:p>
          <a:p>
            <a:pPr lvl="3">
              <a:defRPr/>
            </a:pPr>
            <a:r>
              <a:rPr lang="zh-CN" altLang="en-US" dirty="0">
                <a:latin typeface="微软雅黑" pitchFamily="34" charset="-122"/>
                <a:ea typeface="微软雅黑" pitchFamily="34" charset="-122"/>
              </a:rPr>
              <a:t>自动</a:t>
            </a:r>
            <a:endParaRPr lang="en-US" dirty="0">
              <a:latin typeface="微软雅黑" pitchFamily="34" charset="-122"/>
              <a:ea typeface="微软雅黑" pitchFamily="34" charset="-122"/>
            </a:endParaRPr>
          </a:p>
          <a:p>
            <a:pPr lvl="3">
              <a:defRPr/>
            </a:pPr>
            <a:r>
              <a:rPr lang="zh-CN" altLang="en-US" dirty="0">
                <a:latin typeface="微软雅黑" pitchFamily="34" charset="-122"/>
                <a:ea typeface="微软雅黑" pitchFamily="34" charset="-122"/>
              </a:rPr>
              <a:t>至少每</a:t>
            </a:r>
            <a:r>
              <a:rPr lang="en-US" altLang="zh-CN" dirty="0">
                <a:latin typeface="+mn-ea"/>
              </a:rPr>
              <a:t>5</a:t>
            </a:r>
            <a:r>
              <a:rPr lang="zh-CN" altLang="en-US" dirty="0">
                <a:latin typeface="微软雅黑" pitchFamily="34" charset="-122"/>
                <a:ea typeface="微软雅黑" pitchFamily="34" charset="-122"/>
              </a:rPr>
              <a:t>分钟一次</a:t>
            </a:r>
            <a:r>
              <a:rPr lang="en-US" dirty="0">
                <a:latin typeface="微软雅黑" pitchFamily="34" charset="-122"/>
                <a:ea typeface="微软雅黑" pitchFamily="34" charset="-122"/>
              </a:rPr>
              <a:t> (</a:t>
            </a:r>
            <a:r>
              <a:rPr lang="zh-CN" altLang="en-US" dirty="0">
                <a:latin typeface="微软雅黑" pitchFamily="34" charset="-122"/>
                <a:ea typeface="微软雅黑" pitchFamily="34" charset="-122"/>
              </a:rPr>
              <a:t>可配置</a:t>
            </a:r>
            <a:r>
              <a:rPr lang="en-US" dirty="0">
                <a:latin typeface="微软雅黑" pitchFamily="34" charset="-122"/>
                <a:ea typeface="微软雅黑" pitchFamily="34" charset="-122"/>
              </a:rPr>
              <a:t>)</a:t>
            </a:r>
          </a:p>
          <a:p>
            <a:pPr lvl="1"/>
            <a:endParaRPr lang="en-US" dirty="0"/>
          </a:p>
          <a:p>
            <a:pPr lvl="1"/>
            <a:endParaRPr lang="en-US" dirty="0"/>
          </a:p>
          <a:p>
            <a:pPr lvl="1"/>
            <a:endParaRPr lang="en-US" dirty="0"/>
          </a:p>
          <a:p>
            <a:pPr lvl="1"/>
            <a:endParaRPr lang="en-US" dirty="0"/>
          </a:p>
          <a:p>
            <a:pPr lvl="1"/>
            <a:endParaRPr lang="en-US" dirty="0"/>
          </a:p>
          <a:p>
            <a:endParaRPr lang="en-US" dirty="0">
              <a:solidFill>
                <a:srgbClr val="FF0000"/>
              </a:solidFill>
            </a:endParaRPr>
          </a:p>
          <a:p>
            <a:endParaRPr lang="en-US" dirty="0">
              <a:solidFill>
                <a:srgbClr val="FF0000"/>
              </a:solidFill>
            </a:endParaRPr>
          </a:p>
        </p:txBody>
      </p:sp>
      <p:sp>
        <p:nvSpPr>
          <p:cNvPr id="5" name="Rectangle 4"/>
          <p:cNvSpPr/>
          <p:nvPr/>
        </p:nvSpPr>
        <p:spPr bwMode="gray">
          <a:xfrm>
            <a:off x="4624266" y="2420812"/>
            <a:ext cx="3000289" cy="989705"/>
          </a:xfrm>
          <a:prstGeom prst="rect">
            <a:avLst/>
          </a:prstGeom>
          <a:solidFill>
            <a:schemeClr val="bg1">
              <a:lumMod val="95000"/>
            </a:schemeClr>
          </a:solidFill>
          <a:ln w="9525" algn="ctr">
            <a:solidFill>
              <a:schemeClr val="bg1">
                <a:lumMod val="75000"/>
              </a:schemeClr>
            </a:solidFill>
            <a:miter lim="800000"/>
            <a:headEnd/>
            <a:tailEnd/>
          </a:ln>
        </p:spPr>
        <p:txBody>
          <a:bodyPr lIns="67335" tIns="53870" rIns="67335" bIns="53870" rtlCol="0" anchor="t" anchorCtr="0"/>
          <a:lstStyle/>
          <a:p>
            <a:pPr defTabSz="684132" fontAlgn="base">
              <a:spcBef>
                <a:spcPct val="50000"/>
              </a:spcBef>
              <a:spcAft>
                <a:spcPct val="0"/>
              </a:spcAft>
              <a:buClr>
                <a:srgbClr val="F0AB00"/>
              </a:buClr>
              <a:buSzPct val="80000"/>
            </a:pPr>
            <a:r>
              <a:rPr lang="zh-CN" altLang="en-US" sz="1200" b="1" kern="0" dirty="0">
                <a:solidFill>
                  <a:srgbClr val="000000"/>
                </a:solidFill>
                <a:latin typeface="微软雅黑" pitchFamily="34" charset="-122"/>
                <a:ea typeface="微软雅黑" pitchFamily="34" charset="-122"/>
                <a:cs typeface="Arial Unicode MS" pitchFamily="34" charset="-128"/>
              </a:rPr>
              <a:t>内存</a:t>
            </a:r>
            <a:endParaRPr sz="1200" b="1" kern="0" dirty="0">
              <a:solidFill>
                <a:srgbClr val="000000"/>
              </a:solidFill>
              <a:latin typeface="微软雅黑" pitchFamily="34" charset="-122"/>
              <a:ea typeface="微软雅黑" pitchFamily="34" charset="-122"/>
              <a:cs typeface="Arial Unicode MS" pitchFamily="34" charset="-128"/>
            </a:endParaRPr>
          </a:p>
          <a:p>
            <a:pPr defTabSz="684132" fontAlgn="base">
              <a:spcBef>
                <a:spcPct val="50000"/>
              </a:spcBef>
              <a:spcAft>
                <a:spcPct val="0"/>
              </a:spcAft>
              <a:buClr>
                <a:srgbClr val="F0AB00"/>
              </a:buClr>
              <a:buSzPct val="80000"/>
            </a:pPr>
            <a:endParaRPr lang="en-US" sz="1200" kern="0" dirty="0" err="1">
              <a:solidFill>
                <a:srgbClr val="000000"/>
              </a:solidFill>
              <a:ea typeface="Arial Unicode MS" pitchFamily="34" charset="-128"/>
              <a:cs typeface="Arial Unicode MS" pitchFamily="34" charset="-128"/>
            </a:endParaRPr>
          </a:p>
        </p:txBody>
      </p:sp>
      <p:sp>
        <p:nvSpPr>
          <p:cNvPr id="7" name="Rounded Rectangle 6"/>
          <p:cNvSpPr/>
          <p:nvPr/>
        </p:nvSpPr>
        <p:spPr bwMode="gray">
          <a:xfrm>
            <a:off x="5473696" y="2545487"/>
            <a:ext cx="1301424" cy="740331"/>
          </a:xfrm>
          <a:prstGeom prst="roundRect">
            <a:avLst/>
          </a:prstGeom>
          <a:solidFill>
            <a:schemeClr val="accent1">
              <a:lumMod val="20000"/>
              <a:lumOff val="80000"/>
            </a:schemeClr>
          </a:solidFill>
          <a:ln w="25400" algn="ctr">
            <a:solidFill>
              <a:schemeClr val="accent1"/>
            </a:solidFill>
            <a:miter lim="800000"/>
            <a:headEnd/>
            <a:tailEnd/>
          </a:ln>
        </p:spPr>
        <p:txBody>
          <a:bodyPr lIns="67335" tIns="53870" rIns="67335" bIns="53870" rtlCol="0" anchor="ctr"/>
          <a:lstStyle/>
          <a:p>
            <a:pPr algn="ctr" defTabSz="684132" fontAlgn="base">
              <a:spcBef>
                <a:spcPct val="50000"/>
              </a:spcBef>
              <a:spcAft>
                <a:spcPct val="0"/>
              </a:spcAft>
              <a:buClr>
                <a:srgbClr val="F0AB00"/>
              </a:buClr>
              <a:buSzPct val="80000"/>
            </a:pPr>
            <a:r>
              <a:rPr lang="zh-CN" altLang="en-US" sz="1200" kern="0" dirty="0">
                <a:solidFill>
                  <a:srgbClr val="000000"/>
                </a:solidFill>
                <a:latin typeface="微软雅黑" pitchFamily="34" charset="-122"/>
                <a:ea typeface="微软雅黑" pitchFamily="34" charset="-122"/>
                <a:cs typeface="Arial Unicode MS" pitchFamily="34" charset="-128"/>
              </a:rPr>
              <a:t>数据</a:t>
            </a:r>
            <a:endParaRPr lang="en-US" sz="1200" kern="0" dirty="0" err="1">
              <a:solidFill>
                <a:srgbClr val="000000"/>
              </a:solidFill>
              <a:latin typeface="微软雅黑" pitchFamily="34" charset="-122"/>
              <a:ea typeface="微软雅黑" pitchFamily="34" charset="-122"/>
              <a:cs typeface="Arial Unicode MS" pitchFamily="34" charset="-128"/>
            </a:endParaRPr>
          </a:p>
        </p:txBody>
      </p:sp>
      <p:sp>
        <p:nvSpPr>
          <p:cNvPr id="23" name="Rectangle 22"/>
          <p:cNvSpPr/>
          <p:nvPr/>
        </p:nvSpPr>
        <p:spPr bwMode="gray">
          <a:xfrm>
            <a:off x="4628713" y="4130111"/>
            <a:ext cx="2991392" cy="1376567"/>
          </a:xfrm>
          <a:prstGeom prst="rect">
            <a:avLst/>
          </a:prstGeom>
          <a:solidFill>
            <a:schemeClr val="bg1">
              <a:lumMod val="85000"/>
            </a:schemeClr>
          </a:solidFill>
          <a:ln w="9525" algn="ctr">
            <a:solidFill>
              <a:schemeClr val="bg1">
                <a:lumMod val="50000"/>
              </a:schemeClr>
            </a:solidFill>
            <a:miter lim="800000"/>
            <a:headEnd/>
            <a:tailEnd/>
          </a:ln>
        </p:spPr>
        <p:txBody>
          <a:bodyPr lIns="67335" tIns="53870" rIns="67335" bIns="53870" rtlCol="0" anchor="b" anchorCtr="0"/>
          <a:lstStyle/>
          <a:p>
            <a:pPr defTabSz="684132" fontAlgn="base">
              <a:spcBef>
                <a:spcPct val="50000"/>
              </a:spcBef>
              <a:spcAft>
                <a:spcPct val="0"/>
              </a:spcAft>
              <a:buClr>
                <a:srgbClr val="F0AB00"/>
              </a:buClr>
              <a:buSzPct val="80000"/>
            </a:pPr>
            <a:r>
              <a:rPr lang="zh-CN" altLang="en-US" sz="1200" b="1" kern="0" dirty="0">
                <a:solidFill>
                  <a:srgbClr val="000000"/>
                </a:solidFill>
                <a:latin typeface="微软雅黑" pitchFamily="34" charset="-122"/>
                <a:ea typeface="微软雅黑" pitchFamily="34" charset="-122"/>
                <a:cs typeface="Arial Unicode MS" pitchFamily="34" charset="-128"/>
              </a:rPr>
              <a:t>永久化存储介质</a:t>
            </a:r>
            <a:endParaRPr lang="en-US" sz="1200" b="1" kern="0" dirty="0" err="1">
              <a:solidFill>
                <a:srgbClr val="000000"/>
              </a:solidFill>
              <a:latin typeface="微软雅黑" pitchFamily="34" charset="-122"/>
              <a:ea typeface="微软雅黑" pitchFamily="34" charset="-122"/>
              <a:cs typeface="Arial Unicode MS" pitchFamily="34" charset="-128"/>
            </a:endParaRPr>
          </a:p>
        </p:txBody>
      </p:sp>
      <p:cxnSp>
        <p:nvCxnSpPr>
          <p:cNvPr id="10" name="Straight Arrow Connector 9"/>
          <p:cNvCxnSpPr>
            <a:endCxn id="20" idx="0"/>
          </p:cNvCxnSpPr>
          <p:nvPr/>
        </p:nvCxnSpPr>
        <p:spPr bwMode="gray">
          <a:xfrm flipH="1">
            <a:off x="5320866" y="3013471"/>
            <a:ext cx="811798" cy="1444125"/>
          </a:xfrm>
          <a:prstGeom prst="straightConnector1">
            <a:avLst/>
          </a:prstGeom>
          <a:ln w="317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31" idx="0"/>
          </p:cNvCxnSpPr>
          <p:nvPr/>
        </p:nvCxnSpPr>
        <p:spPr bwMode="gray">
          <a:xfrm>
            <a:off x="6121051" y="3030897"/>
            <a:ext cx="809040" cy="118548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bwMode="gray">
          <a:xfrm>
            <a:off x="6135730" y="3521879"/>
            <a:ext cx="1528156" cy="184666"/>
          </a:xfrm>
          <a:prstGeom prst="rect">
            <a:avLst/>
          </a:prstGeom>
          <a:solidFill>
            <a:schemeClr val="bg1"/>
          </a:solidFill>
        </p:spPr>
        <p:txBody>
          <a:bodyPr wrap="square" lIns="68414" tIns="0" rIns="68414" bIns="0" rtlCol="0">
            <a:spAutoFit/>
          </a:bodyPr>
          <a:lstStyle/>
          <a:p>
            <a:pPr algn="ctr" defTabSz="684132" fontAlgn="base">
              <a:spcBef>
                <a:spcPct val="50000"/>
              </a:spcBef>
              <a:spcAft>
                <a:spcPct val="0"/>
              </a:spcAft>
              <a:buClr>
                <a:srgbClr val="F0AB00"/>
              </a:buClr>
              <a:buSzPct val="80000"/>
            </a:pPr>
            <a:r>
              <a:rPr lang="zh-CN" altLang="en-US" sz="1200" kern="0" dirty="0">
                <a:solidFill>
                  <a:srgbClr val="000000"/>
                </a:solidFill>
                <a:latin typeface="微软雅黑" pitchFamily="34" charset="-122"/>
                <a:ea typeface="微软雅黑" pitchFamily="34" charset="-122"/>
                <a:cs typeface="Arial Unicode MS" pitchFamily="34" charset="-128"/>
              </a:rPr>
              <a:t>定期自动的存储点</a:t>
            </a:r>
            <a:endParaRPr sz="1200" kern="0" dirty="0">
              <a:solidFill>
                <a:srgbClr val="000000"/>
              </a:solidFill>
              <a:latin typeface="微软雅黑" pitchFamily="34" charset="-122"/>
              <a:ea typeface="微软雅黑" pitchFamily="34" charset="-122"/>
              <a:cs typeface="Arial Unicode MS" pitchFamily="34" charset="-128"/>
            </a:endParaRPr>
          </a:p>
        </p:txBody>
      </p:sp>
      <p:sp>
        <p:nvSpPr>
          <p:cNvPr id="12" name="TextBox 11"/>
          <p:cNvSpPr txBox="1"/>
          <p:nvPr/>
        </p:nvSpPr>
        <p:spPr bwMode="gray">
          <a:xfrm>
            <a:off x="4569347" y="3521879"/>
            <a:ext cx="1527421" cy="184666"/>
          </a:xfrm>
          <a:prstGeom prst="rect">
            <a:avLst/>
          </a:prstGeom>
          <a:solidFill>
            <a:schemeClr val="bg1"/>
          </a:solidFill>
        </p:spPr>
        <p:txBody>
          <a:bodyPr wrap="square" lIns="68414" tIns="0" rIns="68414" bIns="0" rtlCol="0">
            <a:spAutoFit/>
          </a:bodyPr>
          <a:lstStyle/>
          <a:p>
            <a:pPr algn="ctr" defTabSz="684132" fontAlgn="base">
              <a:spcBef>
                <a:spcPct val="50000"/>
              </a:spcBef>
              <a:spcAft>
                <a:spcPct val="0"/>
              </a:spcAft>
              <a:buClr>
                <a:srgbClr val="F0AB00"/>
              </a:buClr>
              <a:buSzPct val="80000"/>
            </a:pPr>
            <a:r>
              <a:rPr lang="zh-CN" altLang="en-US" sz="1200" kern="0" dirty="0">
                <a:solidFill>
                  <a:srgbClr val="000000"/>
                </a:solidFill>
                <a:latin typeface="微软雅黑" pitchFamily="34" charset="-122"/>
                <a:ea typeface="微软雅黑" pitchFamily="34" charset="-122"/>
                <a:cs typeface="Arial Unicode MS" pitchFamily="34" charset="-128"/>
              </a:rPr>
              <a:t>数据变化的信息</a:t>
            </a:r>
            <a:endParaRPr sz="1200" kern="0" dirty="0">
              <a:solidFill>
                <a:srgbClr val="000000"/>
              </a:solidFill>
              <a:latin typeface="微软雅黑" pitchFamily="34" charset="-122"/>
              <a:ea typeface="微软雅黑" pitchFamily="34" charset="-122"/>
              <a:cs typeface="Arial Unicode MS" pitchFamily="34" charset="-128"/>
            </a:endParaRPr>
          </a:p>
        </p:txBody>
      </p:sp>
      <p:grpSp>
        <p:nvGrpSpPr>
          <p:cNvPr id="4" name="Group 34"/>
          <p:cNvGrpSpPr/>
          <p:nvPr/>
        </p:nvGrpSpPr>
        <p:grpSpPr bwMode="gray">
          <a:xfrm>
            <a:off x="4991026" y="4457596"/>
            <a:ext cx="658831" cy="677446"/>
            <a:chOff x="5227281" y="5243389"/>
            <a:chExt cx="878466" cy="903288"/>
          </a:xfrm>
        </p:grpSpPr>
        <p:grpSp>
          <p:nvGrpSpPr>
            <p:cNvPr id="6" name="Group 29"/>
            <p:cNvGrpSpPr>
              <a:grpSpLocks/>
            </p:cNvGrpSpPr>
            <p:nvPr/>
          </p:nvGrpSpPr>
          <p:grpSpPr bwMode="gray">
            <a:xfrm>
              <a:off x="5267257" y="5243389"/>
              <a:ext cx="798512" cy="903288"/>
              <a:chOff x="4459" y="3005"/>
              <a:chExt cx="699" cy="482"/>
            </a:xfrm>
          </p:grpSpPr>
          <p:sp>
            <p:nvSpPr>
              <p:cNvPr id="17" name="Freeform 30"/>
              <p:cNvSpPr>
                <a:spLocks/>
              </p:cNvSpPr>
              <p:nvPr/>
            </p:nvSpPr>
            <p:spPr bwMode="gray">
              <a:xfrm>
                <a:off x="4459" y="3175"/>
                <a:ext cx="699" cy="312"/>
              </a:xfrm>
              <a:custGeom>
                <a:avLst/>
                <a:gdLst>
                  <a:gd name="T0" fmla="*/ 0 w 5515"/>
                  <a:gd name="T1" fmla="*/ 0 h 2458"/>
                  <a:gd name="T2" fmla="*/ 0 w 5515"/>
                  <a:gd name="T3" fmla="*/ 1 h 2458"/>
                  <a:gd name="T4" fmla="*/ 1 w 5515"/>
                  <a:gd name="T5" fmla="*/ 1 h 2458"/>
                  <a:gd name="T6" fmla="*/ 1 w 5515"/>
                  <a:gd name="T7" fmla="*/ 1 h 2458"/>
                  <a:gd name="T8" fmla="*/ 1 w 5515"/>
                  <a:gd name="T9" fmla="*/ 0 h 2458"/>
                  <a:gd name="T10" fmla="*/ 0 w 5515"/>
                  <a:gd name="T11" fmla="*/ 0 h 2458"/>
                  <a:gd name="T12" fmla="*/ 0 60000 65536"/>
                  <a:gd name="T13" fmla="*/ 0 60000 65536"/>
                  <a:gd name="T14" fmla="*/ 0 60000 65536"/>
                  <a:gd name="T15" fmla="*/ 0 60000 65536"/>
                  <a:gd name="T16" fmla="*/ 0 60000 65536"/>
                  <a:gd name="T17" fmla="*/ 0 60000 65536"/>
                  <a:gd name="T18" fmla="*/ 0 w 5515"/>
                  <a:gd name="T19" fmla="*/ 0 h 2458"/>
                  <a:gd name="T20" fmla="*/ 5515 w 5515"/>
                  <a:gd name="T21" fmla="*/ 2458 h 2458"/>
                </a:gdLst>
                <a:ahLst/>
                <a:cxnLst>
                  <a:cxn ang="T12">
                    <a:pos x="T0" y="T1"/>
                  </a:cxn>
                  <a:cxn ang="T13">
                    <a:pos x="T2" y="T3"/>
                  </a:cxn>
                  <a:cxn ang="T14">
                    <a:pos x="T4" y="T5"/>
                  </a:cxn>
                  <a:cxn ang="T15">
                    <a:pos x="T6" y="T7"/>
                  </a:cxn>
                  <a:cxn ang="T16">
                    <a:pos x="T8" y="T9"/>
                  </a:cxn>
                  <a:cxn ang="T17">
                    <a:pos x="T10" y="T11"/>
                  </a:cxn>
                </a:cxnLst>
                <a:rect l="T18" t="T19" r="T20" b="T21"/>
                <a:pathLst>
                  <a:path w="5515" h="2458">
                    <a:moveTo>
                      <a:pt x="6" y="0"/>
                    </a:moveTo>
                    <a:cubicBezTo>
                      <a:pt x="6" y="0"/>
                      <a:pt x="0" y="1001"/>
                      <a:pt x="0" y="1875"/>
                    </a:cubicBezTo>
                    <a:cubicBezTo>
                      <a:pt x="503" y="2279"/>
                      <a:pt x="1875" y="2458"/>
                      <a:pt x="2793" y="2458"/>
                    </a:cubicBezTo>
                    <a:cubicBezTo>
                      <a:pt x="3710" y="2458"/>
                      <a:pt x="5005" y="2285"/>
                      <a:pt x="5515" y="1881"/>
                    </a:cubicBezTo>
                    <a:cubicBezTo>
                      <a:pt x="5515" y="1030"/>
                      <a:pt x="5513" y="48"/>
                      <a:pt x="5513" y="48"/>
                    </a:cubicBezTo>
                    <a:cubicBezTo>
                      <a:pt x="5513" y="48"/>
                      <a:pt x="6" y="0"/>
                      <a:pt x="6" y="0"/>
                    </a:cubicBezTo>
                    <a:close/>
                  </a:path>
                </a:pathLst>
              </a:custGeom>
              <a:solidFill>
                <a:schemeClr val="tx2">
                  <a:lumMod val="60000"/>
                  <a:lumOff val="40000"/>
                </a:schemeClr>
              </a:solidFill>
              <a:ln w="9525" cap="flat" cmpd="sng">
                <a:solidFill>
                  <a:schemeClr val="tx2">
                    <a:lumMod val="60000"/>
                    <a:lumOff val="40000"/>
                  </a:schemeClr>
                </a:solidFill>
                <a:prstDash val="solid"/>
                <a:round/>
                <a:headEnd type="none" w="sm" len="sm"/>
                <a:tailEnd type="none" w="sm" len="sm"/>
              </a:ln>
            </p:spPr>
            <p:txBody>
              <a:bodyPr wrap="none" lIns="0" tIns="0" rIns="0" bIns="0" anchor="ctr"/>
              <a:lstStyle/>
              <a:p>
                <a:pPr defTabSz="684132"/>
                <a:endParaRPr lang="en-US" sz="1350" dirty="0">
                  <a:solidFill>
                    <a:srgbClr val="000000"/>
                  </a:solidFill>
                </a:endParaRPr>
              </a:p>
            </p:txBody>
          </p:sp>
          <p:sp>
            <p:nvSpPr>
              <p:cNvPr id="18" name="Freeform 31"/>
              <p:cNvSpPr>
                <a:spLocks/>
              </p:cNvSpPr>
              <p:nvPr/>
            </p:nvSpPr>
            <p:spPr bwMode="gray">
              <a:xfrm>
                <a:off x="4459" y="3182"/>
                <a:ext cx="699" cy="228"/>
              </a:xfrm>
              <a:custGeom>
                <a:avLst/>
                <a:gdLst>
                  <a:gd name="T0" fmla="*/ 0 w 5515"/>
                  <a:gd name="T1" fmla="*/ 0 h 1801"/>
                  <a:gd name="T2" fmla="*/ 1 w 5515"/>
                  <a:gd name="T3" fmla="*/ 0 h 1801"/>
                  <a:gd name="T4" fmla="*/ 0 w 5515"/>
                  <a:gd name="T5" fmla="*/ 1 h 1801"/>
                  <a:gd name="T6" fmla="*/ 0 w 5515"/>
                  <a:gd name="T7" fmla="*/ 0 h 1801"/>
                  <a:gd name="T8" fmla="*/ 0 60000 65536"/>
                  <a:gd name="T9" fmla="*/ 0 60000 65536"/>
                  <a:gd name="T10" fmla="*/ 0 60000 65536"/>
                  <a:gd name="T11" fmla="*/ 0 60000 65536"/>
                  <a:gd name="T12" fmla="*/ 0 w 5515"/>
                  <a:gd name="T13" fmla="*/ 0 h 1801"/>
                  <a:gd name="T14" fmla="*/ 5515 w 5515"/>
                  <a:gd name="T15" fmla="*/ 1801 h 1801"/>
                </a:gdLst>
                <a:ahLst/>
                <a:cxnLst>
                  <a:cxn ang="T8">
                    <a:pos x="T0" y="T1"/>
                  </a:cxn>
                  <a:cxn ang="T9">
                    <a:pos x="T2" y="T3"/>
                  </a:cxn>
                  <a:cxn ang="T10">
                    <a:pos x="T4" y="T5"/>
                  </a:cxn>
                  <a:cxn ang="T11">
                    <a:pos x="T6" y="T7"/>
                  </a:cxn>
                </a:cxnLst>
                <a:rect l="T12" t="T13" r="T14" b="T15"/>
                <a:pathLst>
                  <a:path w="5515" h="1801">
                    <a:moveTo>
                      <a:pt x="0" y="0"/>
                    </a:moveTo>
                    <a:lnTo>
                      <a:pt x="5515" y="33"/>
                    </a:lnTo>
                    <a:cubicBezTo>
                      <a:pt x="5502" y="642"/>
                      <a:pt x="2648" y="1675"/>
                      <a:pt x="0" y="1801"/>
                    </a:cubicBezTo>
                    <a:lnTo>
                      <a:pt x="0" y="0"/>
                    </a:lnTo>
                    <a:close/>
                  </a:path>
                </a:pathLst>
              </a:custGeom>
              <a:solidFill>
                <a:schemeClr val="tx2">
                  <a:lumMod val="60000"/>
                  <a:lumOff val="40000"/>
                </a:schemeClr>
              </a:solidFill>
              <a:ln w="12700" cap="flat" cmpd="sng">
                <a:noFill/>
                <a:prstDash val="solid"/>
                <a:round/>
                <a:headEnd type="none" w="sm" len="sm"/>
                <a:tailEnd type="none" w="sm" len="sm"/>
              </a:ln>
            </p:spPr>
            <p:txBody>
              <a:bodyPr lIns="0" tIns="0" rIns="0" bIns="0" anchor="ctr" anchorCtr="1"/>
              <a:lstStyle/>
              <a:p>
                <a:pPr defTabSz="684132"/>
                <a:endParaRPr lang="en-US" sz="1350" dirty="0">
                  <a:solidFill>
                    <a:srgbClr val="000000"/>
                  </a:solidFill>
                </a:endParaRPr>
              </a:p>
            </p:txBody>
          </p:sp>
          <p:sp>
            <p:nvSpPr>
              <p:cNvPr id="19" name="Freeform 32"/>
              <p:cNvSpPr>
                <a:spLocks/>
              </p:cNvSpPr>
              <p:nvPr/>
            </p:nvSpPr>
            <p:spPr bwMode="gray">
              <a:xfrm>
                <a:off x="4460" y="3070"/>
                <a:ext cx="698" cy="175"/>
              </a:xfrm>
              <a:custGeom>
                <a:avLst/>
                <a:gdLst>
                  <a:gd name="T0" fmla="*/ 0 w 5507"/>
                  <a:gd name="T1" fmla="*/ 0 h 1378"/>
                  <a:gd name="T2" fmla="*/ 0 w 5507"/>
                  <a:gd name="T3" fmla="*/ 0 h 1378"/>
                  <a:gd name="T4" fmla="*/ 1 w 5507"/>
                  <a:gd name="T5" fmla="*/ 0 h 1378"/>
                  <a:gd name="T6" fmla="*/ 1 w 5507"/>
                  <a:gd name="T7" fmla="*/ 0 h 1378"/>
                  <a:gd name="T8" fmla="*/ 1 w 5507"/>
                  <a:gd name="T9" fmla="*/ 0 h 1378"/>
                  <a:gd name="T10" fmla="*/ 0 w 5507"/>
                  <a:gd name="T11" fmla="*/ 0 h 1378"/>
                  <a:gd name="T12" fmla="*/ 0 60000 65536"/>
                  <a:gd name="T13" fmla="*/ 0 60000 65536"/>
                  <a:gd name="T14" fmla="*/ 0 60000 65536"/>
                  <a:gd name="T15" fmla="*/ 0 60000 65536"/>
                  <a:gd name="T16" fmla="*/ 0 60000 65536"/>
                  <a:gd name="T17" fmla="*/ 0 60000 65536"/>
                  <a:gd name="T18" fmla="*/ 0 w 5507"/>
                  <a:gd name="T19" fmla="*/ 0 h 1378"/>
                  <a:gd name="T20" fmla="*/ 5507 w 5507"/>
                  <a:gd name="T21" fmla="*/ 1378 h 1378"/>
                </a:gdLst>
                <a:ahLst/>
                <a:cxnLst>
                  <a:cxn ang="T12">
                    <a:pos x="T0" y="T1"/>
                  </a:cxn>
                  <a:cxn ang="T13">
                    <a:pos x="T2" y="T3"/>
                  </a:cxn>
                  <a:cxn ang="T14">
                    <a:pos x="T4" y="T5"/>
                  </a:cxn>
                  <a:cxn ang="T15">
                    <a:pos x="T6" y="T7"/>
                  </a:cxn>
                  <a:cxn ang="T16">
                    <a:pos x="T8" y="T9"/>
                  </a:cxn>
                  <a:cxn ang="T17">
                    <a:pos x="T10" y="T11"/>
                  </a:cxn>
                </a:cxnLst>
                <a:rect l="T18" t="T19" r="T20" b="T21"/>
                <a:pathLst>
                  <a:path w="5507" h="1378">
                    <a:moveTo>
                      <a:pt x="0" y="0"/>
                    </a:moveTo>
                    <a:cubicBezTo>
                      <a:pt x="0" y="0"/>
                      <a:pt x="0" y="490"/>
                      <a:pt x="0" y="980"/>
                    </a:cubicBezTo>
                    <a:cubicBezTo>
                      <a:pt x="490" y="1318"/>
                      <a:pt x="1869" y="1378"/>
                      <a:pt x="2787" y="1378"/>
                    </a:cubicBezTo>
                    <a:cubicBezTo>
                      <a:pt x="3704" y="1378"/>
                      <a:pt x="5002" y="1311"/>
                      <a:pt x="5507" y="980"/>
                    </a:cubicBezTo>
                    <a:cubicBezTo>
                      <a:pt x="5507" y="503"/>
                      <a:pt x="5507" y="27"/>
                      <a:pt x="5507" y="27"/>
                    </a:cubicBezTo>
                    <a:lnTo>
                      <a:pt x="0" y="0"/>
                    </a:lnTo>
                    <a:close/>
                  </a:path>
                </a:pathLst>
              </a:custGeom>
              <a:solidFill>
                <a:schemeClr val="tx2">
                  <a:lumMod val="60000"/>
                  <a:lumOff val="40000"/>
                </a:schemeClr>
              </a:solidFill>
              <a:ln w="12700" cap="flat" cmpd="sng">
                <a:solidFill>
                  <a:schemeClr val="tx2">
                    <a:lumMod val="60000"/>
                    <a:lumOff val="40000"/>
                  </a:schemeClr>
                </a:solidFill>
                <a:prstDash val="solid"/>
                <a:round/>
                <a:headEnd type="none" w="sm" len="sm"/>
                <a:tailEnd type="none" w="sm" len="sm"/>
              </a:ln>
            </p:spPr>
            <p:txBody>
              <a:bodyPr lIns="0" tIns="0" rIns="0" bIns="0" anchor="ctr" anchorCtr="1"/>
              <a:lstStyle/>
              <a:p>
                <a:pPr defTabSz="684132"/>
                <a:endParaRPr lang="en-US" sz="1350" dirty="0">
                  <a:solidFill>
                    <a:srgbClr val="000000"/>
                  </a:solidFill>
                </a:endParaRPr>
              </a:p>
            </p:txBody>
          </p:sp>
          <p:sp>
            <p:nvSpPr>
              <p:cNvPr id="20" name="Oval 33"/>
              <p:cNvSpPr>
                <a:spLocks noChangeArrowheads="1"/>
              </p:cNvSpPr>
              <p:nvPr/>
            </p:nvSpPr>
            <p:spPr bwMode="gray">
              <a:xfrm>
                <a:off x="4460" y="3005"/>
                <a:ext cx="698" cy="125"/>
              </a:xfrm>
              <a:prstGeom prst="ellipse">
                <a:avLst/>
              </a:prstGeom>
              <a:solidFill>
                <a:schemeClr val="tx2">
                  <a:lumMod val="40000"/>
                  <a:lumOff val="60000"/>
                </a:schemeClr>
              </a:solidFill>
              <a:ln w="12700" algn="ctr">
                <a:solidFill>
                  <a:schemeClr val="tx2">
                    <a:lumMod val="60000"/>
                    <a:lumOff val="40000"/>
                  </a:schemeClr>
                </a:solidFill>
                <a:round/>
                <a:headEnd/>
                <a:tailEnd/>
              </a:ln>
            </p:spPr>
            <p:txBody>
              <a:bodyPr lIns="0" tIns="0" rIns="0" bIns="0" anchor="ctr" anchorCtr="1"/>
              <a:lstStyle/>
              <a:p>
                <a:pPr defTabSz="684132"/>
                <a:endParaRPr lang="en-US" sz="1350" dirty="0">
                  <a:solidFill>
                    <a:srgbClr val="000000"/>
                  </a:solidFill>
                </a:endParaRPr>
              </a:p>
            </p:txBody>
          </p:sp>
          <p:sp>
            <p:nvSpPr>
              <p:cNvPr id="21" name="Oval 34"/>
              <p:cNvSpPr>
                <a:spLocks noChangeArrowheads="1"/>
              </p:cNvSpPr>
              <p:nvPr/>
            </p:nvSpPr>
            <p:spPr bwMode="gray">
              <a:xfrm>
                <a:off x="4635" y="3037"/>
                <a:ext cx="348" cy="61"/>
              </a:xfrm>
              <a:prstGeom prst="ellipse">
                <a:avLst/>
              </a:prstGeom>
              <a:solidFill>
                <a:schemeClr val="tx2">
                  <a:lumMod val="20000"/>
                  <a:lumOff val="80000"/>
                </a:schemeClr>
              </a:solidFill>
              <a:ln w="12700" algn="ctr">
                <a:solidFill>
                  <a:schemeClr val="tx2">
                    <a:lumMod val="60000"/>
                    <a:lumOff val="40000"/>
                  </a:schemeClr>
                </a:solidFill>
                <a:round/>
                <a:headEnd/>
                <a:tailEnd/>
              </a:ln>
            </p:spPr>
            <p:txBody>
              <a:bodyPr lIns="0" tIns="0" rIns="0" bIns="0" anchor="ctr" anchorCtr="1"/>
              <a:lstStyle/>
              <a:p>
                <a:pPr defTabSz="684132"/>
                <a:endParaRPr lang="en-US" sz="1350" dirty="0">
                  <a:solidFill>
                    <a:srgbClr val="000000"/>
                  </a:solidFill>
                </a:endParaRPr>
              </a:p>
            </p:txBody>
          </p:sp>
        </p:grpSp>
        <p:sp>
          <p:nvSpPr>
            <p:cNvPr id="16" name="Rectangle 38"/>
            <p:cNvSpPr>
              <a:spLocks noChangeArrowheads="1"/>
            </p:cNvSpPr>
            <p:nvPr/>
          </p:nvSpPr>
          <p:spPr bwMode="gray">
            <a:xfrm>
              <a:off x="5227281" y="5503595"/>
              <a:ext cx="878466" cy="369984"/>
            </a:xfrm>
            <a:prstGeom prst="rect">
              <a:avLst/>
            </a:prstGeom>
            <a:noFill/>
            <a:ln w="9525">
              <a:noFill/>
              <a:miter lim="800000"/>
              <a:headEnd/>
              <a:tailEnd/>
            </a:ln>
          </p:spPr>
          <p:txBody>
            <a:bodyPr wrap="none" lIns="69054" tIns="34528" rIns="69054" bIns="34528">
              <a:spAutoFit/>
            </a:bodyPr>
            <a:lstStyle/>
            <a:p>
              <a:pPr algn="ctr" defTabSz="684132" eaLnBrk="0" hangingPunct="0"/>
              <a:r>
                <a:rPr lang="zh-CN" altLang="en-US" sz="1350" dirty="0">
                  <a:latin typeface="微软雅黑" pitchFamily="34" charset="-122"/>
                  <a:ea typeface="微软雅黑" pitchFamily="34" charset="-122"/>
                </a:rPr>
                <a:t>日志卷</a:t>
              </a:r>
              <a:endParaRPr sz="1350" dirty="0">
                <a:latin typeface="微软雅黑" pitchFamily="34" charset="-122"/>
                <a:ea typeface="微软雅黑" pitchFamily="34" charset="-122"/>
              </a:endParaRPr>
            </a:p>
          </p:txBody>
        </p:sp>
      </p:grpSp>
      <p:grpSp>
        <p:nvGrpSpPr>
          <p:cNvPr id="8" name="Group 33"/>
          <p:cNvGrpSpPr/>
          <p:nvPr/>
        </p:nvGrpSpPr>
        <p:grpSpPr bwMode="gray">
          <a:xfrm>
            <a:off x="6391997" y="4216379"/>
            <a:ext cx="1074631" cy="1206826"/>
            <a:chOff x="7095299" y="4883025"/>
            <a:chExt cx="1432882" cy="1609149"/>
          </a:xfrm>
        </p:grpSpPr>
        <p:grpSp>
          <p:nvGrpSpPr>
            <p:cNvPr id="9" name="Group 21"/>
            <p:cNvGrpSpPr>
              <a:grpSpLocks/>
            </p:cNvGrpSpPr>
            <p:nvPr/>
          </p:nvGrpSpPr>
          <p:grpSpPr bwMode="gray">
            <a:xfrm>
              <a:off x="7095299" y="4883025"/>
              <a:ext cx="1432882" cy="1609149"/>
              <a:chOff x="4459" y="3005"/>
              <a:chExt cx="699" cy="482"/>
            </a:xfrm>
          </p:grpSpPr>
          <p:sp>
            <p:nvSpPr>
              <p:cNvPr id="28" name="Freeform 22"/>
              <p:cNvSpPr>
                <a:spLocks/>
              </p:cNvSpPr>
              <p:nvPr/>
            </p:nvSpPr>
            <p:spPr bwMode="gray">
              <a:xfrm>
                <a:off x="4459" y="3175"/>
                <a:ext cx="699" cy="312"/>
              </a:xfrm>
              <a:custGeom>
                <a:avLst/>
                <a:gdLst>
                  <a:gd name="T0" fmla="*/ 0 w 5515"/>
                  <a:gd name="T1" fmla="*/ 0 h 2458"/>
                  <a:gd name="T2" fmla="*/ 0 w 5515"/>
                  <a:gd name="T3" fmla="*/ 1 h 2458"/>
                  <a:gd name="T4" fmla="*/ 1 w 5515"/>
                  <a:gd name="T5" fmla="*/ 1 h 2458"/>
                  <a:gd name="T6" fmla="*/ 1 w 5515"/>
                  <a:gd name="T7" fmla="*/ 1 h 2458"/>
                  <a:gd name="T8" fmla="*/ 1 w 5515"/>
                  <a:gd name="T9" fmla="*/ 0 h 2458"/>
                  <a:gd name="T10" fmla="*/ 0 w 5515"/>
                  <a:gd name="T11" fmla="*/ 0 h 2458"/>
                  <a:gd name="T12" fmla="*/ 0 60000 65536"/>
                  <a:gd name="T13" fmla="*/ 0 60000 65536"/>
                  <a:gd name="T14" fmla="*/ 0 60000 65536"/>
                  <a:gd name="T15" fmla="*/ 0 60000 65536"/>
                  <a:gd name="T16" fmla="*/ 0 60000 65536"/>
                  <a:gd name="T17" fmla="*/ 0 60000 65536"/>
                  <a:gd name="T18" fmla="*/ 0 w 5515"/>
                  <a:gd name="T19" fmla="*/ 0 h 2458"/>
                  <a:gd name="T20" fmla="*/ 5515 w 5515"/>
                  <a:gd name="T21" fmla="*/ 2458 h 2458"/>
                </a:gdLst>
                <a:ahLst/>
                <a:cxnLst>
                  <a:cxn ang="T12">
                    <a:pos x="T0" y="T1"/>
                  </a:cxn>
                  <a:cxn ang="T13">
                    <a:pos x="T2" y="T3"/>
                  </a:cxn>
                  <a:cxn ang="T14">
                    <a:pos x="T4" y="T5"/>
                  </a:cxn>
                  <a:cxn ang="T15">
                    <a:pos x="T6" y="T7"/>
                  </a:cxn>
                  <a:cxn ang="T16">
                    <a:pos x="T8" y="T9"/>
                  </a:cxn>
                  <a:cxn ang="T17">
                    <a:pos x="T10" y="T11"/>
                  </a:cxn>
                </a:cxnLst>
                <a:rect l="T18" t="T19" r="T20" b="T21"/>
                <a:pathLst>
                  <a:path w="5515" h="2458">
                    <a:moveTo>
                      <a:pt x="6" y="0"/>
                    </a:moveTo>
                    <a:cubicBezTo>
                      <a:pt x="6" y="0"/>
                      <a:pt x="0" y="1001"/>
                      <a:pt x="0" y="1875"/>
                    </a:cubicBezTo>
                    <a:cubicBezTo>
                      <a:pt x="503" y="2279"/>
                      <a:pt x="1875" y="2458"/>
                      <a:pt x="2793" y="2458"/>
                    </a:cubicBezTo>
                    <a:cubicBezTo>
                      <a:pt x="3710" y="2458"/>
                      <a:pt x="5005" y="2285"/>
                      <a:pt x="5515" y="1881"/>
                    </a:cubicBezTo>
                    <a:cubicBezTo>
                      <a:pt x="5515" y="1030"/>
                      <a:pt x="5513" y="48"/>
                      <a:pt x="5513" y="48"/>
                    </a:cubicBezTo>
                    <a:cubicBezTo>
                      <a:pt x="5513" y="48"/>
                      <a:pt x="6" y="0"/>
                      <a:pt x="6" y="0"/>
                    </a:cubicBezTo>
                    <a:close/>
                  </a:path>
                </a:pathLst>
              </a:custGeom>
              <a:solidFill>
                <a:srgbClr val="FFCE6D"/>
              </a:solidFill>
              <a:ln w="9525" cap="flat" cmpd="sng">
                <a:solidFill>
                  <a:schemeClr val="accent1"/>
                </a:solidFill>
                <a:prstDash val="solid"/>
                <a:round/>
                <a:headEnd type="none" w="sm" len="sm"/>
                <a:tailEnd type="none" w="sm" len="sm"/>
              </a:ln>
            </p:spPr>
            <p:txBody>
              <a:bodyPr wrap="none" lIns="0" tIns="0" rIns="0" bIns="0" anchor="ctr"/>
              <a:lstStyle/>
              <a:p>
                <a:pPr defTabSz="684132"/>
                <a:endParaRPr lang="en-US" sz="1350" dirty="0">
                  <a:solidFill>
                    <a:srgbClr val="000000"/>
                  </a:solidFill>
                </a:endParaRPr>
              </a:p>
            </p:txBody>
          </p:sp>
          <p:sp>
            <p:nvSpPr>
              <p:cNvPr id="29" name="Freeform 23"/>
              <p:cNvSpPr>
                <a:spLocks/>
              </p:cNvSpPr>
              <p:nvPr/>
            </p:nvSpPr>
            <p:spPr bwMode="gray">
              <a:xfrm>
                <a:off x="4459" y="3182"/>
                <a:ext cx="699" cy="228"/>
              </a:xfrm>
              <a:custGeom>
                <a:avLst/>
                <a:gdLst>
                  <a:gd name="T0" fmla="*/ 0 w 5515"/>
                  <a:gd name="T1" fmla="*/ 0 h 1801"/>
                  <a:gd name="T2" fmla="*/ 1 w 5515"/>
                  <a:gd name="T3" fmla="*/ 0 h 1801"/>
                  <a:gd name="T4" fmla="*/ 0 w 5515"/>
                  <a:gd name="T5" fmla="*/ 1 h 1801"/>
                  <a:gd name="T6" fmla="*/ 0 w 5515"/>
                  <a:gd name="T7" fmla="*/ 0 h 1801"/>
                  <a:gd name="T8" fmla="*/ 0 60000 65536"/>
                  <a:gd name="T9" fmla="*/ 0 60000 65536"/>
                  <a:gd name="T10" fmla="*/ 0 60000 65536"/>
                  <a:gd name="T11" fmla="*/ 0 60000 65536"/>
                  <a:gd name="T12" fmla="*/ 0 w 5515"/>
                  <a:gd name="T13" fmla="*/ 0 h 1801"/>
                  <a:gd name="T14" fmla="*/ 5515 w 5515"/>
                  <a:gd name="T15" fmla="*/ 1801 h 1801"/>
                </a:gdLst>
                <a:ahLst/>
                <a:cxnLst>
                  <a:cxn ang="T8">
                    <a:pos x="T0" y="T1"/>
                  </a:cxn>
                  <a:cxn ang="T9">
                    <a:pos x="T2" y="T3"/>
                  </a:cxn>
                  <a:cxn ang="T10">
                    <a:pos x="T4" y="T5"/>
                  </a:cxn>
                  <a:cxn ang="T11">
                    <a:pos x="T6" y="T7"/>
                  </a:cxn>
                </a:cxnLst>
                <a:rect l="T12" t="T13" r="T14" b="T15"/>
                <a:pathLst>
                  <a:path w="5515" h="1801">
                    <a:moveTo>
                      <a:pt x="0" y="0"/>
                    </a:moveTo>
                    <a:lnTo>
                      <a:pt x="5515" y="33"/>
                    </a:lnTo>
                    <a:cubicBezTo>
                      <a:pt x="5502" y="642"/>
                      <a:pt x="2648" y="1675"/>
                      <a:pt x="0" y="1801"/>
                    </a:cubicBezTo>
                    <a:lnTo>
                      <a:pt x="0" y="0"/>
                    </a:lnTo>
                    <a:close/>
                  </a:path>
                </a:pathLst>
              </a:custGeom>
              <a:solidFill>
                <a:srgbClr val="FFCE6D"/>
              </a:solidFill>
              <a:ln w="12700" cap="flat" cmpd="sng">
                <a:noFill/>
                <a:prstDash val="solid"/>
                <a:round/>
                <a:headEnd type="none" w="sm" len="sm"/>
                <a:tailEnd type="none" w="sm" len="sm"/>
              </a:ln>
            </p:spPr>
            <p:txBody>
              <a:bodyPr lIns="0" tIns="0" rIns="0" bIns="0" anchor="ctr" anchorCtr="1"/>
              <a:lstStyle/>
              <a:p>
                <a:pPr defTabSz="684132"/>
                <a:endParaRPr lang="en-US" sz="1350" dirty="0">
                  <a:solidFill>
                    <a:srgbClr val="000000"/>
                  </a:solidFill>
                </a:endParaRPr>
              </a:p>
            </p:txBody>
          </p:sp>
          <p:sp>
            <p:nvSpPr>
              <p:cNvPr id="30" name="Freeform 24"/>
              <p:cNvSpPr>
                <a:spLocks/>
              </p:cNvSpPr>
              <p:nvPr/>
            </p:nvSpPr>
            <p:spPr bwMode="gray">
              <a:xfrm>
                <a:off x="4460" y="3070"/>
                <a:ext cx="698" cy="175"/>
              </a:xfrm>
              <a:custGeom>
                <a:avLst/>
                <a:gdLst>
                  <a:gd name="T0" fmla="*/ 0 w 5507"/>
                  <a:gd name="T1" fmla="*/ 0 h 1378"/>
                  <a:gd name="T2" fmla="*/ 0 w 5507"/>
                  <a:gd name="T3" fmla="*/ 0 h 1378"/>
                  <a:gd name="T4" fmla="*/ 1 w 5507"/>
                  <a:gd name="T5" fmla="*/ 0 h 1378"/>
                  <a:gd name="T6" fmla="*/ 1 w 5507"/>
                  <a:gd name="T7" fmla="*/ 0 h 1378"/>
                  <a:gd name="T8" fmla="*/ 1 w 5507"/>
                  <a:gd name="T9" fmla="*/ 0 h 1378"/>
                  <a:gd name="T10" fmla="*/ 0 w 5507"/>
                  <a:gd name="T11" fmla="*/ 0 h 1378"/>
                  <a:gd name="T12" fmla="*/ 0 60000 65536"/>
                  <a:gd name="T13" fmla="*/ 0 60000 65536"/>
                  <a:gd name="T14" fmla="*/ 0 60000 65536"/>
                  <a:gd name="T15" fmla="*/ 0 60000 65536"/>
                  <a:gd name="T16" fmla="*/ 0 60000 65536"/>
                  <a:gd name="T17" fmla="*/ 0 60000 65536"/>
                  <a:gd name="T18" fmla="*/ 0 w 5507"/>
                  <a:gd name="T19" fmla="*/ 0 h 1378"/>
                  <a:gd name="T20" fmla="*/ 5507 w 5507"/>
                  <a:gd name="T21" fmla="*/ 1378 h 1378"/>
                </a:gdLst>
                <a:ahLst/>
                <a:cxnLst>
                  <a:cxn ang="T12">
                    <a:pos x="T0" y="T1"/>
                  </a:cxn>
                  <a:cxn ang="T13">
                    <a:pos x="T2" y="T3"/>
                  </a:cxn>
                  <a:cxn ang="T14">
                    <a:pos x="T4" y="T5"/>
                  </a:cxn>
                  <a:cxn ang="T15">
                    <a:pos x="T6" y="T7"/>
                  </a:cxn>
                  <a:cxn ang="T16">
                    <a:pos x="T8" y="T9"/>
                  </a:cxn>
                  <a:cxn ang="T17">
                    <a:pos x="T10" y="T11"/>
                  </a:cxn>
                </a:cxnLst>
                <a:rect l="T18" t="T19" r="T20" b="T21"/>
                <a:pathLst>
                  <a:path w="5507" h="1378">
                    <a:moveTo>
                      <a:pt x="0" y="0"/>
                    </a:moveTo>
                    <a:cubicBezTo>
                      <a:pt x="0" y="0"/>
                      <a:pt x="0" y="490"/>
                      <a:pt x="0" y="980"/>
                    </a:cubicBezTo>
                    <a:cubicBezTo>
                      <a:pt x="490" y="1318"/>
                      <a:pt x="1869" y="1378"/>
                      <a:pt x="2787" y="1378"/>
                    </a:cubicBezTo>
                    <a:cubicBezTo>
                      <a:pt x="3704" y="1378"/>
                      <a:pt x="5002" y="1311"/>
                      <a:pt x="5507" y="980"/>
                    </a:cubicBezTo>
                    <a:cubicBezTo>
                      <a:pt x="5507" y="503"/>
                      <a:pt x="5507" y="27"/>
                      <a:pt x="5507" y="27"/>
                    </a:cubicBezTo>
                    <a:lnTo>
                      <a:pt x="0" y="0"/>
                    </a:lnTo>
                    <a:close/>
                  </a:path>
                </a:pathLst>
              </a:custGeom>
              <a:solidFill>
                <a:srgbClr val="FFCE6D"/>
              </a:solidFill>
              <a:ln w="12700" cap="flat" cmpd="sng">
                <a:noFill/>
                <a:prstDash val="solid"/>
                <a:round/>
                <a:headEnd type="none" w="sm" len="sm"/>
                <a:tailEnd type="none" w="sm" len="sm"/>
              </a:ln>
            </p:spPr>
            <p:txBody>
              <a:bodyPr lIns="0" tIns="0" rIns="0" bIns="0" anchor="ctr" anchorCtr="1"/>
              <a:lstStyle/>
              <a:p>
                <a:pPr defTabSz="684132"/>
                <a:endParaRPr lang="en-US" sz="1350" dirty="0">
                  <a:solidFill>
                    <a:srgbClr val="000000"/>
                  </a:solidFill>
                </a:endParaRPr>
              </a:p>
            </p:txBody>
          </p:sp>
          <p:sp>
            <p:nvSpPr>
              <p:cNvPr id="31" name="Oval 25"/>
              <p:cNvSpPr>
                <a:spLocks noChangeArrowheads="1"/>
              </p:cNvSpPr>
              <p:nvPr/>
            </p:nvSpPr>
            <p:spPr bwMode="gray">
              <a:xfrm>
                <a:off x="4460" y="3005"/>
                <a:ext cx="698" cy="125"/>
              </a:xfrm>
              <a:prstGeom prst="ellipse">
                <a:avLst/>
              </a:prstGeom>
              <a:solidFill>
                <a:srgbClr val="FFDC95"/>
              </a:solidFill>
              <a:ln w="12700" algn="ctr">
                <a:solidFill>
                  <a:schemeClr val="accent1"/>
                </a:solidFill>
                <a:round/>
                <a:headEnd/>
                <a:tailEnd/>
              </a:ln>
            </p:spPr>
            <p:txBody>
              <a:bodyPr lIns="0" tIns="0" rIns="0" bIns="0" anchor="ctr" anchorCtr="1"/>
              <a:lstStyle/>
              <a:p>
                <a:pPr defTabSz="684132"/>
                <a:endParaRPr lang="en-US" sz="1350" dirty="0">
                  <a:solidFill>
                    <a:srgbClr val="000000"/>
                  </a:solidFill>
                </a:endParaRPr>
              </a:p>
            </p:txBody>
          </p:sp>
          <p:sp>
            <p:nvSpPr>
              <p:cNvPr id="32" name="Oval 26"/>
              <p:cNvSpPr>
                <a:spLocks noChangeArrowheads="1"/>
              </p:cNvSpPr>
              <p:nvPr/>
            </p:nvSpPr>
            <p:spPr bwMode="gray">
              <a:xfrm>
                <a:off x="4635" y="3037"/>
                <a:ext cx="348" cy="61"/>
              </a:xfrm>
              <a:prstGeom prst="ellipse">
                <a:avLst/>
              </a:prstGeom>
              <a:solidFill>
                <a:srgbClr val="EFBE43"/>
              </a:solidFill>
              <a:ln w="12700" algn="ctr">
                <a:solidFill>
                  <a:schemeClr val="accent1"/>
                </a:solidFill>
                <a:round/>
                <a:headEnd/>
                <a:tailEnd/>
              </a:ln>
            </p:spPr>
            <p:txBody>
              <a:bodyPr lIns="0" tIns="0" rIns="0" bIns="0" anchor="ctr" anchorCtr="1"/>
              <a:lstStyle/>
              <a:p>
                <a:pPr defTabSz="684132"/>
                <a:endParaRPr lang="en-US" sz="1350" dirty="0">
                  <a:solidFill>
                    <a:srgbClr val="000000"/>
                  </a:solidFill>
                </a:endParaRPr>
              </a:p>
            </p:txBody>
          </p:sp>
        </p:grpSp>
        <p:sp>
          <p:nvSpPr>
            <p:cNvPr id="27" name="Rectangle 27"/>
            <p:cNvSpPr>
              <a:spLocks noChangeArrowheads="1"/>
            </p:cNvSpPr>
            <p:nvPr/>
          </p:nvSpPr>
          <p:spPr bwMode="gray">
            <a:xfrm>
              <a:off x="7374112" y="5541969"/>
              <a:ext cx="875261" cy="366774"/>
            </a:xfrm>
            <a:prstGeom prst="rect">
              <a:avLst/>
            </a:prstGeom>
            <a:noFill/>
            <a:ln w="12700">
              <a:noFill/>
              <a:miter lim="800000"/>
              <a:headEnd/>
              <a:tailEnd/>
            </a:ln>
          </p:spPr>
          <p:txBody>
            <a:bodyPr wrap="none" lIns="67864" tIns="33336" rIns="67864" bIns="33336">
              <a:spAutoFit/>
            </a:bodyPr>
            <a:lstStyle/>
            <a:p>
              <a:pPr algn="ctr" defTabSz="684132" eaLnBrk="0" hangingPunct="0"/>
              <a:r>
                <a:rPr lang="zh-CN" altLang="en-US" sz="1350" dirty="0">
                  <a:solidFill>
                    <a:srgbClr val="000000"/>
                  </a:solidFill>
                  <a:latin typeface="微软雅黑" pitchFamily="34" charset="-122"/>
                  <a:ea typeface="微软雅黑" pitchFamily="34" charset="-122"/>
                </a:rPr>
                <a:t>数据卷</a:t>
              </a:r>
              <a:endParaRPr lang="en-US" sz="1350" dirty="0">
                <a:solidFill>
                  <a:srgbClr val="00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66189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078" y="449085"/>
            <a:ext cx="8233873" cy="738664"/>
          </a:xfrm>
        </p:spPr>
        <p:txBody>
          <a:bodyPr/>
          <a:lstStyle/>
          <a:p>
            <a:r>
              <a:rPr lang="en-US" sz="2800" dirty="0">
                <a:latin typeface="微软雅黑" panose="020B0503020204020204" pitchFamily="34" charset="-122"/>
                <a:ea typeface="微软雅黑" panose="020B0503020204020204" pitchFamily="34" charset="-122"/>
              </a:rPr>
              <a:t>SAP HANA </a:t>
            </a:r>
            <a:br>
              <a:rPr lang="en-US" sz="2800" dirty="0">
                <a:latin typeface="微软雅黑" panose="020B0503020204020204" pitchFamily="34" charset="-122"/>
                <a:ea typeface="微软雅黑" panose="020B0503020204020204" pitchFamily="34" charset="-122"/>
              </a:rPr>
            </a:br>
            <a:r>
              <a:rPr lang="zh-CN" altLang="en-US" sz="2000" b="0" dirty="0">
                <a:latin typeface="微软雅黑" panose="020B0503020204020204" pitchFamily="34" charset="-122"/>
                <a:ea typeface="微软雅黑" panose="020B0503020204020204" pitchFamily="34" charset="-122"/>
              </a:rPr>
              <a:t>竞争比较</a:t>
            </a:r>
            <a:endParaRPr lang="en-US" sz="2800" b="0" dirty="0">
              <a:latin typeface="微软雅黑" panose="020B0503020204020204" pitchFamily="34" charset="-122"/>
              <a:ea typeface="微软雅黑" panose="020B0503020204020204" pitchFamily="34" charset="-122"/>
            </a:endParaRPr>
          </a:p>
        </p:txBody>
      </p:sp>
      <p:graphicFrame>
        <p:nvGraphicFramePr>
          <p:cNvPr id="5" name="Table 4"/>
          <p:cNvGraphicFramePr>
            <a:graphicFrameLocks noGrp="1"/>
          </p:cNvGraphicFramePr>
          <p:nvPr>
            <p:extLst/>
          </p:nvPr>
        </p:nvGraphicFramePr>
        <p:xfrm>
          <a:off x="237066" y="1303520"/>
          <a:ext cx="8398932" cy="4535388"/>
        </p:xfrm>
        <a:graphic>
          <a:graphicData uri="http://schemas.openxmlformats.org/drawingml/2006/table">
            <a:tbl>
              <a:tblPr firstRow="1" bandRow="1">
                <a:tableStyleId>{2D5ABB26-0587-4C30-8999-92F81FD0307C}</a:tableStyleId>
              </a:tblPr>
              <a:tblGrid>
                <a:gridCol w="1994672">
                  <a:extLst>
                    <a:ext uri="{9D8B030D-6E8A-4147-A177-3AD203B41FA5}">
                      <a16:colId xmlns:a16="http://schemas.microsoft.com/office/drawing/2014/main" val="20000"/>
                    </a:ext>
                  </a:extLst>
                </a:gridCol>
                <a:gridCol w="1280852">
                  <a:extLst>
                    <a:ext uri="{9D8B030D-6E8A-4147-A177-3AD203B41FA5}">
                      <a16:colId xmlns:a16="http://schemas.microsoft.com/office/drawing/2014/main" val="20001"/>
                    </a:ext>
                  </a:extLst>
                </a:gridCol>
                <a:gridCol w="1280852">
                  <a:extLst>
                    <a:ext uri="{9D8B030D-6E8A-4147-A177-3AD203B41FA5}">
                      <a16:colId xmlns:a16="http://schemas.microsoft.com/office/drawing/2014/main" val="20002"/>
                    </a:ext>
                  </a:extLst>
                </a:gridCol>
                <a:gridCol w="1280852">
                  <a:extLst>
                    <a:ext uri="{9D8B030D-6E8A-4147-A177-3AD203B41FA5}">
                      <a16:colId xmlns:a16="http://schemas.microsoft.com/office/drawing/2014/main" val="20003"/>
                    </a:ext>
                  </a:extLst>
                </a:gridCol>
                <a:gridCol w="1280852">
                  <a:extLst>
                    <a:ext uri="{9D8B030D-6E8A-4147-A177-3AD203B41FA5}">
                      <a16:colId xmlns:a16="http://schemas.microsoft.com/office/drawing/2014/main" val="20004"/>
                    </a:ext>
                  </a:extLst>
                </a:gridCol>
                <a:gridCol w="1280852">
                  <a:extLst>
                    <a:ext uri="{9D8B030D-6E8A-4147-A177-3AD203B41FA5}">
                      <a16:colId xmlns:a16="http://schemas.microsoft.com/office/drawing/2014/main" val="20005"/>
                    </a:ext>
                  </a:extLst>
                </a:gridCol>
              </a:tblGrid>
              <a:tr h="378231">
                <a:tc>
                  <a:txBody>
                    <a:bodyPr/>
                    <a:lstStyle/>
                    <a:p>
                      <a:pPr>
                        <a:spcBef>
                          <a:spcPts val="0"/>
                        </a:spcBef>
                        <a:spcAft>
                          <a:spcPts val="0"/>
                        </a:spcAft>
                      </a:pPr>
                      <a:endParaRPr lang="en-US" sz="1800" dirty="0"/>
                    </a:p>
                  </a:txBody>
                  <a:tcPr marL="68578" marR="68578" marT="34289" marB="34289">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b="1" dirty="0"/>
                        <a:t>SAP</a:t>
                      </a:r>
                    </a:p>
                    <a:p>
                      <a:pPr algn="ctr"/>
                      <a:r>
                        <a:rPr lang="en-US" sz="700" b="1" dirty="0"/>
                        <a:t>(</a:t>
                      </a:r>
                      <a:r>
                        <a:rPr lang="zh-CN" altLang="en-US" sz="700" b="1" dirty="0"/>
                        <a:t>比较功能点</a:t>
                      </a:r>
                      <a:r>
                        <a:rPr lang="en-US" sz="700" b="1" dirty="0"/>
                        <a:t>)</a:t>
                      </a:r>
                    </a:p>
                  </a:txBody>
                  <a:tcPr marL="68578" marR="68578" marT="34289" marB="34289"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b="1" dirty="0"/>
                        <a:t>Oracle</a:t>
                      </a:r>
                    </a:p>
                  </a:txBody>
                  <a:tcPr marL="68578" marR="68578" marT="34289" marB="34289"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b="1" dirty="0"/>
                        <a:t>Microsoft</a:t>
                      </a:r>
                    </a:p>
                  </a:txBody>
                  <a:tcPr marL="68578" marR="68578" marT="34289" marB="34289"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b="1" dirty="0"/>
                        <a:t>IBM</a:t>
                      </a:r>
                    </a:p>
                  </a:txBody>
                  <a:tcPr marL="68578" marR="68578" marT="34289" marB="34289"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b="1" dirty="0"/>
                        <a:t>AWS</a:t>
                      </a:r>
                    </a:p>
                  </a:txBody>
                  <a:tcPr marL="68578" marR="68578" marT="34289" marB="34289"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017024">
                <a:tc>
                  <a:txBody>
                    <a:bodyPr/>
                    <a:lstStyle/>
                    <a:p>
                      <a:pPr marL="0" marR="0" lvl="0" indent="0" algn="ctr" defTabSz="914400" rtl="0" eaLnBrk="1" fontAlgn="base" latinLnBrk="0" hangingPunct="1">
                        <a:lnSpc>
                          <a:spcPct val="100000"/>
                        </a:lnSpc>
                        <a:spcBef>
                          <a:spcPts val="0"/>
                        </a:spcBef>
                        <a:spcAft>
                          <a:spcPts val="0"/>
                        </a:spcAft>
                        <a:buClr>
                          <a:srgbClr val="F0AB00"/>
                        </a:buClr>
                        <a:buSzPct val="80000"/>
                        <a:buFontTx/>
                        <a:buNone/>
                        <a:tabLst/>
                        <a:defRPr/>
                      </a:pPr>
                      <a:r>
                        <a:rPr kumimoji="0" lang="zh-CN" alt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应用开发交付</a:t>
                      </a:r>
                      <a:endParaRPr kumimoji="0" 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a:p>
                      <a:pPr marL="0" marR="0" lvl="0" indent="0" algn="ctr" defTabSz="914400" rtl="0" eaLnBrk="1" fontAlgn="base" latinLnBrk="0" hangingPunct="1">
                        <a:lnSpc>
                          <a:spcPct val="100000"/>
                        </a:lnSpc>
                        <a:spcBef>
                          <a:spcPts val="0"/>
                        </a:spcBef>
                        <a:spcAft>
                          <a:spcPts val="0"/>
                        </a:spcAft>
                        <a:buClr>
                          <a:srgbClr val="F0AB00"/>
                        </a:buClr>
                        <a:buSzPct val="80000"/>
                        <a:buFontTx/>
                        <a:buNone/>
                        <a:tabLst/>
                        <a:defRPr/>
                      </a:pPr>
                      <a:r>
                        <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灵活工具任何语言</a:t>
                      </a:r>
                      <a:r>
                        <a:rPr kumimoji="0" 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 </a:t>
                      </a:r>
                    </a:p>
                    <a:p>
                      <a:pPr marL="0" marR="0" lvl="0" indent="0" algn="ctr" defTabSz="914400" rtl="0" eaLnBrk="1" fontAlgn="base" latinLnBrk="0" hangingPunct="1">
                        <a:lnSpc>
                          <a:spcPct val="100000"/>
                        </a:lnSpc>
                        <a:spcBef>
                          <a:spcPts val="0"/>
                        </a:spcBef>
                        <a:spcAft>
                          <a:spcPts val="0"/>
                        </a:spcAft>
                        <a:buClr>
                          <a:srgbClr val="F0AB00"/>
                        </a:buClr>
                        <a:buSzPct val="80000"/>
                        <a:buFontTx/>
                        <a:buNone/>
                        <a:tabLst/>
                        <a:defRPr/>
                      </a:pPr>
                      <a:r>
                        <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微服务架构</a:t>
                      </a:r>
                      <a:br>
                        <a:rPr kumimoji="0" lang="en-US" sz="1050" b="0" i="0" u="none" strike="noStrike" kern="0" cap="none" spc="0" normalizeH="0" baseline="0" noProof="0" dirty="0">
                          <a:ln>
                            <a:noFill/>
                          </a:ln>
                          <a:solidFill>
                            <a:srgbClr val="000000"/>
                          </a:solidFill>
                          <a:effectLst/>
                          <a:uLnTx/>
                          <a:uFillTx/>
                          <a:latin typeface="+mn-lt"/>
                          <a:ea typeface="Arial Unicode MS" pitchFamily="34" charset="-128"/>
                          <a:cs typeface="Arial Unicode MS" pitchFamily="34" charset="-128"/>
                        </a:rPr>
                      </a:br>
                      <a:endParaRPr kumimoji="0" lang="en-US" sz="1050" b="0" i="0" u="none" strike="noStrike" kern="0" cap="none" spc="0" normalizeH="0" baseline="0" noProof="0" dirty="0">
                        <a:ln>
                          <a:noFill/>
                        </a:ln>
                        <a:solidFill>
                          <a:srgbClr val="000000"/>
                        </a:solidFill>
                        <a:effectLst/>
                        <a:uLnTx/>
                        <a:uFillTx/>
                        <a:latin typeface="+mn-lt"/>
                        <a:ea typeface="Arial Unicode MS" pitchFamily="34" charset="-128"/>
                        <a:cs typeface="Arial Unicode MS" pitchFamily="34" charset="-128"/>
                      </a:endParaRPr>
                    </a:p>
                  </a:txBody>
                  <a:tcPr marL="68578" marR="68578" marT="34289" marB="34289"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8738" indent="-58738" algn="l">
                        <a:buFont typeface="Arial" panose="020B0604020202020204" pitchFamily="34" charset="0"/>
                        <a:buChar char="•"/>
                      </a:pPr>
                      <a:r>
                        <a:rPr lang="zh-CN" altLang="en-US" sz="800" dirty="0">
                          <a:effectLst/>
                        </a:rPr>
                        <a:t>扩展应用服务器</a:t>
                      </a:r>
                      <a:r>
                        <a:rPr lang="en-US" altLang="zh-CN" sz="800" dirty="0">
                          <a:effectLst/>
                        </a:rPr>
                        <a:t>- BYO</a:t>
                      </a:r>
                      <a:r>
                        <a:rPr lang="zh-CN" altLang="en-US" sz="800" dirty="0">
                          <a:effectLst/>
                        </a:rPr>
                        <a:t>语言和运行时</a:t>
                      </a:r>
                      <a:endParaRPr lang="en-US" altLang="zh-CN" sz="800" dirty="0">
                        <a:effectLst/>
                      </a:endParaRPr>
                    </a:p>
                    <a:p>
                      <a:pPr marL="58738" indent="-58738" algn="l">
                        <a:buFont typeface="Arial" panose="020B0604020202020204" pitchFamily="34" charset="0"/>
                        <a:buChar char="•"/>
                      </a:pPr>
                      <a:r>
                        <a:rPr lang="zh-CN" altLang="en-US" sz="800" baseline="0" dirty="0"/>
                        <a:t>文件处理</a:t>
                      </a:r>
                      <a:r>
                        <a:rPr lang="en-US" sz="800" baseline="0" dirty="0"/>
                        <a:t> API</a:t>
                      </a:r>
                    </a:p>
                    <a:p>
                      <a:pPr marL="58738" indent="-58738" algn="l">
                        <a:buFont typeface="Arial" panose="020B0604020202020204" pitchFamily="34" charset="0"/>
                        <a:buChar char="•"/>
                      </a:pPr>
                      <a:r>
                        <a:rPr lang="en-US" sz="800" baseline="0" dirty="0"/>
                        <a:t>Web IDE (</a:t>
                      </a:r>
                      <a:r>
                        <a:rPr lang="zh-CN" altLang="en-US" sz="800" dirty="0">
                          <a:effectLst/>
                        </a:rPr>
                        <a:t>图形化建模工具</a:t>
                      </a:r>
                      <a:r>
                        <a:rPr lang="en-US" sz="800" baseline="0" dirty="0"/>
                        <a:t>)</a:t>
                      </a:r>
                    </a:p>
                    <a:p>
                      <a:pPr marL="58738" indent="-58738" algn="l">
                        <a:buFont typeface="Arial" panose="020B0604020202020204" pitchFamily="34" charset="0"/>
                        <a:buChar char="•"/>
                      </a:pPr>
                      <a:r>
                        <a:rPr lang="en-US" sz="800" baseline="0" dirty="0"/>
                        <a:t>MDX  </a:t>
                      </a:r>
                    </a:p>
                    <a:p>
                      <a:pPr marL="58738" marR="0" lvl="0" indent="-587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800" dirty="0">
                          <a:effectLst/>
                        </a:rPr>
                        <a:t>云微服务</a:t>
                      </a:r>
                      <a:endParaRPr lang="en-US" sz="800" dirty="0"/>
                    </a:p>
                  </a:txBody>
                  <a:tcPr marL="68578" marR="68578" marT="34289" marB="34289"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58738" indent="-58738" algn="l">
                        <a:buFont typeface="Arial" panose="020B0604020202020204" pitchFamily="34" charset="0"/>
                        <a:buChar char="•"/>
                      </a:pPr>
                      <a:r>
                        <a:rPr lang="zh-CN" altLang="en-US" sz="800" dirty="0">
                          <a:effectLst/>
                        </a:rPr>
                        <a:t>支持多种语言，包括脚本和服务器端编程</a:t>
                      </a:r>
                      <a:endParaRPr lang="en-US" sz="800" baseline="0" dirty="0"/>
                    </a:p>
                    <a:p>
                      <a:pPr marL="58738" indent="-58738" algn="l">
                        <a:buFont typeface="Arial" panose="020B0604020202020204" pitchFamily="34" charset="0"/>
                        <a:buChar char="•"/>
                      </a:pPr>
                      <a:r>
                        <a:rPr lang="zh-CN" altLang="en-US" sz="800" dirty="0">
                          <a:effectLst/>
                        </a:rPr>
                        <a:t>无可用的云微服务</a:t>
                      </a:r>
                      <a:endParaRPr lang="en-US" sz="800" baseline="0" dirty="0"/>
                    </a:p>
                  </a:txBody>
                  <a:tcPr marL="68578" marR="68578" marT="34289" marB="34289"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58738" indent="-58738" algn="l">
                        <a:buFont typeface="Arial" panose="020B0604020202020204" pitchFamily="34" charset="0"/>
                        <a:buChar char="•"/>
                      </a:pPr>
                      <a:r>
                        <a:rPr lang="zh-CN" altLang="en-US" sz="800" dirty="0"/>
                        <a:t>支持多种语言，包括脚本和服务器端程序开发</a:t>
                      </a:r>
                      <a:r>
                        <a:rPr lang="zh-CN" altLang="en-US" sz="800" baseline="0" dirty="0"/>
                        <a:t>微服务支持</a:t>
                      </a:r>
                      <a:r>
                        <a:rPr lang="en-US" altLang="zh-CN" sz="800" baseline="0" dirty="0"/>
                        <a:t>ML /</a:t>
                      </a:r>
                      <a:r>
                        <a:rPr lang="zh-CN" altLang="en-US" sz="800" baseline="0" dirty="0"/>
                        <a:t>预测性分析</a:t>
                      </a:r>
                      <a:r>
                        <a:rPr lang="en-US" altLang="zh-CN" sz="800" baseline="0" dirty="0"/>
                        <a:t>;</a:t>
                      </a:r>
                      <a:r>
                        <a:rPr lang="zh-CN" altLang="en-US" sz="800" baseline="0" dirty="0"/>
                        <a:t>文本分析</a:t>
                      </a:r>
                      <a:r>
                        <a:rPr lang="en-US" altLang="zh-CN" sz="800" baseline="0" dirty="0"/>
                        <a:t>API</a:t>
                      </a:r>
                      <a:endParaRPr lang="en-US" sz="800" dirty="0"/>
                    </a:p>
                  </a:txBody>
                  <a:tcPr marL="68578" marR="68578" marT="34289" marB="34289"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58738" indent="-58738" algn="l">
                        <a:buFont typeface="Arial" panose="020B0604020202020204" pitchFamily="34" charset="0"/>
                        <a:buChar char="•"/>
                      </a:pPr>
                      <a:r>
                        <a:rPr lang="zh-CN" altLang="en-US" sz="800" dirty="0"/>
                        <a:t>支持多种语言</a:t>
                      </a:r>
                      <a:r>
                        <a:rPr lang="en-US" sz="800" dirty="0"/>
                        <a:t> </a:t>
                      </a:r>
                      <a:endParaRPr lang="en-US" sz="800" baseline="0" dirty="0"/>
                    </a:p>
                    <a:p>
                      <a:pPr marL="58738" indent="-58738" algn="l">
                        <a:buFont typeface="Arial" panose="020B0604020202020204" pitchFamily="34" charset="0"/>
                        <a:buChar char="•"/>
                      </a:pPr>
                      <a:r>
                        <a:rPr lang="en-US" sz="800" baseline="0" dirty="0" err="1"/>
                        <a:t>BlueMix</a:t>
                      </a:r>
                      <a:r>
                        <a:rPr lang="zh-CN" altLang="en-US" sz="800" baseline="0" dirty="0"/>
                        <a:t>支持创建微服务</a:t>
                      </a:r>
                      <a:r>
                        <a:rPr lang="en-US" sz="800" baseline="0" dirty="0"/>
                        <a:t>; </a:t>
                      </a:r>
                      <a:r>
                        <a:rPr lang="zh-CN" altLang="en-US" sz="800" baseline="0" dirty="0"/>
                        <a:t>没有打包在产品里面</a:t>
                      </a:r>
                      <a:endParaRPr lang="en-US" sz="800" dirty="0"/>
                    </a:p>
                  </a:txBody>
                  <a:tcPr marL="68578" marR="68578" marT="34289" marB="34289"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58738" indent="-58738" algn="l">
                        <a:buFont typeface="Arial" panose="020B0604020202020204" pitchFamily="34" charset="0"/>
                        <a:buChar char="•"/>
                      </a:pPr>
                      <a:r>
                        <a:rPr lang="en-US" sz="800" dirty="0"/>
                        <a:t>AWS Aurora</a:t>
                      </a:r>
                      <a:r>
                        <a:rPr lang="zh-CN" altLang="en-US" sz="800" dirty="0"/>
                        <a:t>继承了</a:t>
                      </a:r>
                      <a:r>
                        <a:rPr lang="en-US" sz="800" dirty="0" err="1"/>
                        <a:t>mySQL</a:t>
                      </a:r>
                      <a:r>
                        <a:rPr lang="zh-CN" altLang="en-US" sz="800" dirty="0"/>
                        <a:t>的语言支持</a:t>
                      </a:r>
                      <a:endParaRPr lang="en-US" sz="800" dirty="0"/>
                    </a:p>
                    <a:p>
                      <a:pPr marL="58738" indent="-58738" algn="l">
                        <a:buFont typeface="Arial" panose="020B0604020202020204" pitchFamily="34" charset="0"/>
                        <a:buChar char="•"/>
                      </a:pPr>
                      <a:r>
                        <a:rPr lang="en-US" sz="800" dirty="0"/>
                        <a:t>AWS</a:t>
                      </a:r>
                      <a:r>
                        <a:rPr lang="en-US" sz="800" baseline="0" dirty="0"/>
                        <a:t> </a:t>
                      </a:r>
                      <a:r>
                        <a:rPr lang="fr-FR" sz="800" baseline="0" dirty="0" err="1"/>
                        <a:t>平台支持microservices架构</a:t>
                      </a:r>
                      <a:endParaRPr lang="en-US" sz="800" dirty="0"/>
                    </a:p>
                  </a:txBody>
                  <a:tcPr marL="68578" marR="68578" marT="34289" marB="34289"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994313">
                <a:tc>
                  <a:txBody>
                    <a:bodyPr/>
                    <a:lstStyle/>
                    <a:p>
                      <a:pPr marL="0" marR="0" lvl="0" indent="0" algn="ctr" defTabSz="914400" rtl="0" eaLnBrk="1" fontAlgn="base" latinLnBrk="0" hangingPunct="1">
                        <a:lnSpc>
                          <a:spcPct val="100000"/>
                        </a:lnSpc>
                        <a:spcBef>
                          <a:spcPts val="0"/>
                        </a:spcBef>
                        <a:spcAft>
                          <a:spcPts val="0"/>
                        </a:spcAft>
                        <a:buClr>
                          <a:srgbClr val="F0AB00"/>
                        </a:buClr>
                        <a:buSzPct val="80000"/>
                        <a:buFontTx/>
                        <a:buNone/>
                        <a:tabLst/>
                        <a:defRPr/>
                      </a:pPr>
                      <a:r>
                        <a:rPr kumimoji="0" lang="zh-CN" alt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高级分析处理</a:t>
                      </a:r>
                      <a:endParaRPr kumimoji="0" lang="en-US" altLang="zh-CN"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a:p>
                      <a:pPr marL="0" marR="0" lvl="0" indent="0" algn="ctr" defTabSz="914400" rtl="0" eaLnBrk="1" fontAlgn="base" latinLnBrk="0" hangingPunct="1">
                        <a:lnSpc>
                          <a:spcPct val="100000"/>
                        </a:lnSpc>
                        <a:spcBef>
                          <a:spcPts val="0"/>
                        </a:spcBef>
                        <a:spcAft>
                          <a:spcPts val="0"/>
                        </a:spcAft>
                        <a:buClr>
                          <a:srgbClr val="F0AB00"/>
                        </a:buClr>
                        <a:buSzPct val="80000"/>
                        <a:buFontTx/>
                        <a:buNone/>
                        <a:tabLst/>
                        <a:defRPr/>
                      </a:pPr>
                      <a:r>
                        <a:rPr kumimoji="0" lang="zh-CN" alt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多种模式：预测，文本，空间，图数据，流数据</a:t>
                      </a:r>
                      <a:endParaRPr kumimoji="0" 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a:txBody>
                  <a:tcPr marL="68578" marR="68578" marT="34289" marB="34289"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8738" indent="-58738" algn="l">
                        <a:buFont typeface="Arial" panose="020B0604020202020204" pitchFamily="34" charset="0"/>
                        <a:buChar char="•"/>
                      </a:pPr>
                      <a:r>
                        <a:rPr lang="zh-CN" altLang="en-US" sz="800" dirty="0"/>
                        <a:t>预测分析</a:t>
                      </a:r>
                      <a:endParaRPr lang="en-US" altLang="zh-CN" sz="800" dirty="0"/>
                    </a:p>
                    <a:p>
                      <a:pPr marL="58738" indent="-58738" algn="l">
                        <a:buFont typeface="Arial" panose="020B0604020202020204" pitchFamily="34" charset="0"/>
                        <a:buChar char="•"/>
                      </a:pPr>
                      <a:r>
                        <a:rPr lang="zh-CN" altLang="en-US" sz="800" dirty="0"/>
                        <a:t>流数据分析</a:t>
                      </a:r>
                      <a:endParaRPr lang="en-US" altLang="zh-CN" sz="800" dirty="0"/>
                    </a:p>
                    <a:p>
                      <a:pPr marL="58738" indent="-58738" algn="l">
                        <a:buFont typeface="Arial" panose="020B0604020202020204" pitchFamily="34" charset="0"/>
                        <a:buChar char="•"/>
                      </a:pPr>
                      <a:r>
                        <a:rPr lang="zh-CN" altLang="en-US" sz="800" dirty="0"/>
                        <a:t>文本数据处理</a:t>
                      </a:r>
                      <a:endParaRPr lang="en-US" altLang="zh-CN" sz="800" dirty="0"/>
                    </a:p>
                    <a:p>
                      <a:pPr marL="58738" indent="-58738" algn="l">
                        <a:buFont typeface="Arial" panose="020B0604020202020204" pitchFamily="34" charset="0"/>
                        <a:buChar char="•"/>
                      </a:pPr>
                      <a:r>
                        <a:rPr lang="zh-CN" altLang="en-US" sz="800" dirty="0"/>
                        <a:t>空间数据处理</a:t>
                      </a:r>
                      <a:endParaRPr lang="en-US" altLang="zh-CN" sz="800" dirty="0"/>
                    </a:p>
                    <a:p>
                      <a:pPr marL="58738" indent="-58738" algn="l">
                        <a:buFont typeface="Arial" panose="020B0604020202020204" pitchFamily="34" charset="0"/>
                        <a:buChar char="•"/>
                      </a:pPr>
                      <a:r>
                        <a:rPr lang="zh-CN" altLang="en-US" sz="800" dirty="0"/>
                        <a:t>图数据处理</a:t>
                      </a:r>
                      <a:endParaRPr lang="en-US" sz="800" baseline="0" dirty="0"/>
                    </a:p>
                  </a:txBody>
                  <a:tcPr marL="68578" marR="68578" marT="34289" marB="34289"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58738" indent="-58738" algn="l">
                        <a:buFont typeface="Arial" panose="020B0604020202020204" pitchFamily="34" charset="0"/>
                        <a:buChar char="•"/>
                      </a:pPr>
                      <a:r>
                        <a:rPr lang="zh-CN" altLang="en-US" sz="800" dirty="0"/>
                        <a:t>数据库内</a:t>
                      </a:r>
                      <a:r>
                        <a:rPr lang="en-US" altLang="zh-CN" sz="800" dirty="0"/>
                        <a:t>R</a:t>
                      </a:r>
                      <a:r>
                        <a:rPr lang="zh-CN" altLang="en-US" sz="800" dirty="0"/>
                        <a:t>集成</a:t>
                      </a:r>
                      <a:endParaRPr lang="en-US" sz="800" dirty="0"/>
                    </a:p>
                    <a:p>
                      <a:pPr marL="58738" indent="-58738" algn="l">
                        <a:buFont typeface="Arial" panose="020B0604020202020204" pitchFamily="34" charset="0"/>
                        <a:buChar char="•"/>
                      </a:pPr>
                      <a:r>
                        <a:rPr lang="zh-CN" altLang="en-US" sz="800" dirty="0"/>
                        <a:t>支持空间、图、文本数据处理</a:t>
                      </a:r>
                      <a:endParaRPr lang="en-US" sz="800" dirty="0"/>
                    </a:p>
                  </a:txBody>
                  <a:tcPr marL="68578" marR="68578" marT="34289" marB="34289"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58738" indent="-58738" algn="l">
                        <a:buFont typeface="Arial" panose="020B0604020202020204" pitchFamily="34" charset="0"/>
                        <a:buChar char="•"/>
                      </a:pPr>
                      <a:r>
                        <a:rPr lang="zh-CN" altLang="en-US" sz="800" dirty="0"/>
                        <a:t>嵌入式</a:t>
                      </a:r>
                      <a:r>
                        <a:rPr lang="en-US" altLang="zh-CN" sz="800" dirty="0"/>
                        <a:t>R</a:t>
                      </a:r>
                      <a:r>
                        <a:rPr lang="zh-CN" altLang="en-US" sz="800" dirty="0"/>
                        <a:t>用于预测和高级分析</a:t>
                      </a:r>
                      <a:endParaRPr lang="en-US" altLang="zh-CN" sz="800" dirty="0"/>
                    </a:p>
                    <a:p>
                      <a:pPr marL="58738" indent="-58738" algn="l">
                        <a:buFont typeface="Arial" panose="020B0604020202020204" pitchFamily="34" charset="0"/>
                        <a:buChar char="•"/>
                      </a:pPr>
                      <a:r>
                        <a:rPr lang="zh-CN" altLang="en-US" sz="800" dirty="0"/>
                        <a:t>支持流、空间数据</a:t>
                      </a:r>
                      <a:endParaRPr lang="en-US" sz="800" dirty="0"/>
                    </a:p>
                    <a:p>
                      <a:pPr marL="58738" indent="-58738" algn="l">
                        <a:buFont typeface="Arial" panose="020B0604020202020204" pitchFamily="34" charset="0"/>
                        <a:buChar char="•"/>
                      </a:pPr>
                      <a:r>
                        <a:rPr lang="zh-CN" altLang="en-US" sz="800" baseline="0" dirty="0"/>
                        <a:t>缺乏图数据处理</a:t>
                      </a:r>
                      <a:endParaRPr lang="en-US" sz="800" dirty="0"/>
                    </a:p>
                  </a:txBody>
                  <a:tcPr marL="68578" marR="68578" marT="34289" marB="34289"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58738" indent="-58738" algn="l">
                        <a:buFont typeface="Arial" panose="020B0604020202020204" pitchFamily="34" charset="0"/>
                        <a:buChar char="•"/>
                      </a:pPr>
                      <a:r>
                        <a:rPr lang="zh-CN" altLang="en-US" sz="800" dirty="0"/>
                        <a:t>通过集成</a:t>
                      </a:r>
                      <a:r>
                        <a:rPr lang="en-US" altLang="zh-CN" sz="800" dirty="0"/>
                        <a:t>R</a:t>
                      </a:r>
                      <a:r>
                        <a:rPr lang="zh-CN" altLang="en-US" sz="800" dirty="0"/>
                        <a:t>、</a:t>
                      </a:r>
                      <a:r>
                        <a:rPr lang="en-US" altLang="zh-CN" sz="800" dirty="0"/>
                        <a:t>SPSS</a:t>
                      </a:r>
                      <a:r>
                        <a:rPr lang="zh-CN" altLang="en-US" sz="800" dirty="0"/>
                        <a:t>、</a:t>
                      </a:r>
                      <a:r>
                        <a:rPr lang="en-US" altLang="zh-CN" sz="800" dirty="0"/>
                        <a:t>SAS</a:t>
                      </a:r>
                      <a:r>
                        <a:rPr lang="zh-CN" altLang="en-US" sz="800" dirty="0"/>
                        <a:t>预测模型和分析函数支持数据库内分析</a:t>
                      </a:r>
                      <a:endParaRPr lang="en-US" sz="800" baseline="0" dirty="0"/>
                    </a:p>
                    <a:p>
                      <a:pPr marL="58738" indent="-58738" algn="l">
                        <a:buFont typeface="Arial" panose="020B0604020202020204" pitchFamily="34" charset="0"/>
                        <a:buChar char="•"/>
                      </a:pPr>
                      <a:r>
                        <a:rPr lang="en-US" sz="800" baseline="0" dirty="0"/>
                        <a:t>IBM Graph</a:t>
                      </a:r>
                      <a:r>
                        <a:rPr lang="zh-CN" altLang="en-US" sz="800" baseline="0" dirty="0"/>
                        <a:t>产品用于图数据处理</a:t>
                      </a:r>
                      <a:endParaRPr lang="en-US" sz="800" dirty="0"/>
                    </a:p>
                  </a:txBody>
                  <a:tcPr marL="68578" marR="68578" marT="34289" marB="34289"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58738" indent="-58738" algn="l">
                        <a:buFont typeface="Arial" panose="020B0604020202020204" pitchFamily="34" charset="0"/>
                        <a:buChar char="•"/>
                      </a:pPr>
                      <a:r>
                        <a:rPr lang="zh-CN" altLang="en-US" sz="800" dirty="0"/>
                        <a:t>机器学习和预测分析服务</a:t>
                      </a:r>
                      <a:endParaRPr lang="en-US" altLang="zh-CN" sz="800" dirty="0"/>
                    </a:p>
                    <a:p>
                      <a:pPr marL="58738" indent="-58738" algn="l">
                        <a:buFont typeface="Arial" panose="020B0604020202020204" pitchFamily="34" charset="0"/>
                        <a:buChar char="•"/>
                      </a:pPr>
                      <a:r>
                        <a:rPr lang="en-US" sz="800" dirty="0"/>
                        <a:t>AWS </a:t>
                      </a:r>
                      <a:r>
                        <a:rPr lang="en-US" sz="800" dirty="0" err="1"/>
                        <a:t>DynamoDB</a:t>
                      </a:r>
                      <a:r>
                        <a:rPr lang="en-US" sz="800" dirty="0"/>
                        <a:t> </a:t>
                      </a:r>
                      <a:r>
                        <a:rPr lang="zh-CN" altLang="en-US" sz="800" dirty="0"/>
                        <a:t>支持地理空间索引和图</a:t>
                      </a:r>
                      <a:endParaRPr lang="en-US" sz="800" dirty="0"/>
                    </a:p>
                    <a:p>
                      <a:pPr marL="58738" indent="-58738" algn="l">
                        <a:buFont typeface="Arial" panose="020B0604020202020204" pitchFamily="34" charset="0"/>
                        <a:buChar char="•"/>
                      </a:pPr>
                      <a:r>
                        <a:rPr lang="en-US" sz="800" dirty="0"/>
                        <a:t>AWS Kinesis</a:t>
                      </a:r>
                      <a:r>
                        <a:rPr lang="zh-CN" altLang="en-US" sz="800" dirty="0"/>
                        <a:t>用于流分析</a:t>
                      </a:r>
                      <a:endParaRPr lang="en-US" sz="800" dirty="0"/>
                    </a:p>
                  </a:txBody>
                  <a:tcPr marL="68578" marR="68578" marT="34289" marB="34289"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994313">
                <a:tc>
                  <a:txBody>
                    <a:bodyPr/>
                    <a:lstStyle/>
                    <a:p>
                      <a:pPr marL="0" marR="0" lvl="0" indent="0" algn="ctr" defTabSz="914400" rtl="0" eaLnBrk="1" fontAlgn="base" latinLnBrk="0" hangingPunct="1">
                        <a:lnSpc>
                          <a:spcPct val="100000"/>
                        </a:lnSpc>
                        <a:spcBef>
                          <a:spcPts val="0"/>
                        </a:spcBef>
                        <a:spcAft>
                          <a:spcPts val="0"/>
                        </a:spcAft>
                        <a:buClr>
                          <a:srgbClr val="F0AB00"/>
                        </a:buClr>
                        <a:buSzPct val="80000"/>
                        <a:buFontTx/>
                        <a:buNone/>
                        <a:tabLst/>
                        <a:defRPr/>
                      </a:pPr>
                      <a:r>
                        <a:rPr kumimoji="0" lang="zh-CN" alt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数据管理和集成</a:t>
                      </a:r>
                      <a:endParaRPr kumimoji="0" lang="en-US" altLang="zh-CN"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a:p>
                      <a:pPr marL="0" marR="0" lvl="0" indent="0" algn="ctr" defTabSz="914400" rtl="0" eaLnBrk="1" fontAlgn="base" latinLnBrk="0" hangingPunct="1">
                        <a:lnSpc>
                          <a:spcPct val="100000"/>
                        </a:lnSpc>
                        <a:spcBef>
                          <a:spcPts val="0"/>
                        </a:spcBef>
                        <a:spcAft>
                          <a:spcPts val="0"/>
                        </a:spcAft>
                        <a:buClr>
                          <a:srgbClr val="F0AB00"/>
                        </a:buClr>
                        <a:buSzPct val="80000"/>
                        <a:buFontTx/>
                        <a:buNone/>
                        <a:tabLst/>
                        <a:defRPr/>
                      </a:pPr>
                      <a:r>
                        <a:rPr kumimoji="0" lang="zh-CN" alt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访问任何数据，任何数据源，多种速度</a:t>
                      </a:r>
                      <a:endParaRPr kumimoji="0" 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a:txBody>
                  <a:tcPr marL="68578" marR="68578" marT="34289" marB="34289"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8738" indent="-58738" algn="l">
                        <a:buFont typeface="Arial" panose="020B0604020202020204" pitchFamily="34" charset="0"/>
                        <a:buChar char="•"/>
                      </a:pPr>
                      <a:r>
                        <a:rPr lang="zh-CN" altLang="en-US" sz="800" dirty="0"/>
                        <a:t>架构设计师</a:t>
                      </a:r>
                      <a:endParaRPr lang="en-US" altLang="zh-CN" sz="800" dirty="0"/>
                    </a:p>
                    <a:p>
                      <a:pPr marL="58738" indent="-58738" algn="l">
                        <a:buFont typeface="Arial" panose="020B0604020202020204" pitchFamily="34" charset="0"/>
                        <a:buChar char="•"/>
                      </a:pPr>
                      <a:r>
                        <a:rPr lang="zh-CN" altLang="en-US" sz="800" baseline="0" dirty="0"/>
                        <a:t>集成数据集成、数据质量和数据联邦访问</a:t>
                      </a:r>
                      <a:endParaRPr lang="en-US" sz="800" baseline="0" dirty="0"/>
                    </a:p>
                    <a:p>
                      <a:pPr marL="58738" indent="-58738" algn="l">
                        <a:buFont typeface="Arial" panose="020B0604020202020204" pitchFamily="34" charset="0"/>
                        <a:buChar char="•"/>
                      </a:pPr>
                      <a:r>
                        <a:rPr lang="zh-CN" altLang="en-US" sz="800" baseline="0" dirty="0"/>
                        <a:t>分层存储</a:t>
                      </a:r>
                      <a:r>
                        <a:rPr lang="en-US" sz="800" baseline="0" dirty="0"/>
                        <a:t> (</a:t>
                      </a:r>
                      <a:r>
                        <a:rPr lang="zh-CN" altLang="en-US" sz="800" baseline="0" dirty="0"/>
                        <a:t>动态分层</a:t>
                      </a:r>
                      <a:r>
                        <a:rPr lang="en-US" sz="800" baseline="0" dirty="0"/>
                        <a:t>)</a:t>
                      </a:r>
                    </a:p>
                  </a:txBody>
                  <a:tcPr marL="68578" marR="68578" marT="34289" marB="34289"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58738" indent="-58738" algn="l">
                        <a:buFont typeface="Arial" panose="020B0604020202020204" pitchFamily="34" charset="0"/>
                        <a:buChar char="•"/>
                      </a:pPr>
                      <a:r>
                        <a:rPr lang="zh-CN" altLang="en-US" sz="800" dirty="0"/>
                        <a:t>自动数据优化和动态分层热图</a:t>
                      </a:r>
                      <a:endParaRPr lang="en-US" sz="800" dirty="0"/>
                    </a:p>
                  </a:txBody>
                  <a:tcPr marL="68578" marR="68578" marT="34289" marB="34289"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58738" indent="-58738" algn="l">
                        <a:buFont typeface="Arial" panose="020B0604020202020204" pitchFamily="34" charset="0"/>
                        <a:buChar char="•"/>
                      </a:pPr>
                      <a:r>
                        <a:rPr lang="zh-CN" altLang="en-US" sz="800" dirty="0"/>
                        <a:t>手动分层存储</a:t>
                      </a:r>
                      <a:r>
                        <a:rPr lang="en-US" sz="800" baseline="0" dirty="0"/>
                        <a:t>; </a:t>
                      </a:r>
                      <a:r>
                        <a:rPr lang="zh-CN" altLang="en-US" sz="800" baseline="0" dirty="0"/>
                        <a:t>支持跨云和本地的</a:t>
                      </a:r>
                      <a:r>
                        <a:rPr lang="en-US" sz="800" baseline="0" dirty="0"/>
                        <a:t>stretch </a:t>
                      </a:r>
                      <a:r>
                        <a:rPr lang="zh-CN" altLang="en-US" sz="800" baseline="0" dirty="0"/>
                        <a:t>表</a:t>
                      </a:r>
                      <a:endParaRPr lang="en-US" sz="800" baseline="0" dirty="0"/>
                    </a:p>
                    <a:p>
                      <a:pPr marL="58738" indent="-58738" algn="l">
                        <a:buFont typeface="Arial" panose="020B0604020202020204" pitchFamily="34" charset="0"/>
                        <a:buChar char="•"/>
                      </a:pPr>
                      <a:r>
                        <a:rPr lang="zh-CN" altLang="en-US" sz="800" dirty="0"/>
                        <a:t>缺乏数据质量管理</a:t>
                      </a:r>
                      <a:endParaRPr lang="en-US" sz="800" dirty="0"/>
                    </a:p>
                  </a:txBody>
                  <a:tcPr marL="68578" marR="68578" marT="34289" marB="34289"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58738" indent="-58738" algn="l">
                        <a:buFont typeface="Arial" panose="020B0604020202020204" pitchFamily="34" charset="0"/>
                        <a:buChar char="•"/>
                      </a:pPr>
                      <a:r>
                        <a:rPr lang="zh-CN" altLang="en-US" sz="800" dirty="0"/>
                        <a:t>数据集成和数据质量的可选产品</a:t>
                      </a:r>
                      <a:endParaRPr lang="en-US" altLang="zh-CN" sz="800" dirty="0"/>
                    </a:p>
                    <a:p>
                      <a:pPr marL="58738" indent="-58738" algn="l">
                        <a:buFont typeface="Arial" panose="020B0604020202020204" pitchFamily="34" charset="0"/>
                        <a:buChar char="•"/>
                      </a:pPr>
                      <a:r>
                        <a:rPr lang="zh-CN" altLang="en-US" sz="800" baseline="0" dirty="0"/>
                        <a:t>支持多温度数据管理</a:t>
                      </a:r>
                      <a:endParaRPr lang="en-US" altLang="zh-CN" sz="800" baseline="0" dirty="0"/>
                    </a:p>
                  </a:txBody>
                  <a:tcPr marL="68578" marR="68578" marT="34289" marB="34289"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58738" indent="-58738" algn="l">
                        <a:buFont typeface="Arial" panose="020B0604020202020204" pitchFamily="34" charset="0"/>
                        <a:buChar char="•"/>
                      </a:pPr>
                      <a:r>
                        <a:rPr lang="zh-CN" altLang="en-US" sz="800" dirty="0"/>
                        <a:t>缺乏数据集成和数据质量</a:t>
                      </a:r>
                      <a:endParaRPr lang="en-US" altLang="zh-CN" sz="800" dirty="0"/>
                    </a:p>
                    <a:p>
                      <a:pPr marL="58738" indent="-58738" algn="l">
                        <a:buFont typeface="Arial" panose="020B0604020202020204" pitchFamily="34" charset="0"/>
                        <a:buChar char="•"/>
                      </a:pPr>
                      <a:r>
                        <a:rPr lang="zh-CN" altLang="en-US" sz="800" baseline="0" dirty="0"/>
                        <a:t>存储自动伸缩功能</a:t>
                      </a:r>
                      <a:endParaRPr lang="en-US" sz="800" dirty="0"/>
                    </a:p>
                  </a:txBody>
                  <a:tcPr marL="68578" marR="68578" marT="34289" marB="34289"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0003"/>
                  </a:ext>
                </a:extLst>
              </a:tr>
              <a:tr h="1151507">
                <a:tc>
                  <a:txBody>
                    <a:bodyPr/>
                    <a:lstStyle/>
                    <a:p>
                      <a:pPr marL="0" marR="0" lvl="0" indent="0" algn="ctr" defTabSz="914400" rtl="0" eaLnBrk="1" fontAlgn="base" latinLnBrk="0" hangingPunct="1">
                        <a:lnSpc>
                          <a:spcPct val="100000"/>
                        </a:lnSpc>
                        <a:spcBef>
                          <a:spcPts val="0"/>
                        </a:spcBef>
                        <a:spcAft>
                          <a:spcPts val="0"/>
                        </a:spcAft>
                        <a:buClr>
                          <a:srgbClr val="F0AB00"/>
                        </a:buClr>
                        <a:buSzPct val="80000"/>
                        <a:buFontTx/>
                        <a:buNone/>
                        <a:tabLst/>
                        <a:defRPr/>
                      </a:pPr>
                      <a:r>
                        <a:rPr kumimoji="0" lang="zh-CN" alt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内存数据库</a:t>
                      </a:r>
                      <a:endParaRPr kumimoji="0" lang="en-US" altLang="zh-CN"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a:p>
                      <a:pPr marL="0" marR="0" lvl="0" indent="0" algn="ctr" defTabSz="914400" rtl="0" eaLnBrk="1" fontAlgn="base" latinLnBrk="0" hangingPunct="1">
                        <a:lnSpc>
                          <a:spcPct val="100000"/>
                        </a:lnSpc>
                        <a:spcBef>
                          <a:spcPts val="0"/>
                        </a:spcBef>
                        <a:spcAft>
                          <a:spcPts val="0"/>
                        </a:spcAft>
                        <a:buClr>
                          <a:srgbClr val="F0AB00"/>
                        </a:buClr>
                        <a:buSzPct val="80000"/>
                        <a:buFontTx/>
                        <a:buNone/>
                        <a:tabLst/>
                        <a:defRPr/>
                      </a:pPr>
                      <a:r>
                        <a:rPr kumimoji="0" lang="zh-CN" alt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混合负载</a:t>
                      </a:r>
                      <a:r>
                        <a:rPr kumimoji="0" 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 </a:t>
                      </a:r>
                      <a:r>
                        <a:rPr kumimoji="0" lang="zh-CN" alt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高可用，</a:t>
                      </a:r>
                      <a:endParaRPr kumimoji="0" lang="en-US" altLang="zh-CN"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a:p>
                      <a:pPr marL="0" marR="0" lvl="0" indent="0" algn="ctr" defTabSz="914400" rtl="0" eaLnBrk="1" fontAlgn="base" latinLnBrk="0" hangingPunct="1">
                        <a:lnSpc>
                          <a:spcPct val="100000"/>
                        </a:lnSpc>
                        <a:spcBef>
                          <a:spcPts val="0"/>
                        </a:spcBef>
                        <a:spcAft>
                          <a:spcPts val="0"/>
                        </a:spcAft>
                        <a:buClr>
                          <a:srgbClr val="F0AB00"/>
                        </a:buClr>
                        <a:buSzPct val="80000"/>
                        <a:buFontTx/>
                        <a:buNone/>
                        <a:tabLst/>
                        <a:defRPr/>
                      </a:pPr>
                      <a:r>
                        <a:rPr kumimoji="0" lang="zh-CN" alt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安全，可扩展</a:t>
                      </a:r>
                      <a:r>
                        <a:rPr kumimoji="0" 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 </a:t>
                      </a:r>
                    </a:p>
                  </a:txBody>
                  <a:tcPr marL="68578" marR="68578" marT="34289" marB="34289"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8738" indent="-58738" algn="l">
                        <a:buFont typeface="Arial" panose="020B0604020202020204" pitchFamily="34" charset="0"/>
                        <a:buChar char="•"/>
                      </a:pPr>
                      <a:r>
                        <a:rPr lang="zh-CN" altLang="en-US" sz="800" dirty="0"/>
                        <a:t>双活可查询</a:t>
                      </a:r>
                      <a:endParaRPr lang="en-US" altLang="zh-CN" sz="800" dirty="0"/>
                    </a:p>
                    <a:p>
                      <a:pPr marL="58738" indent="-58738" algn="l">
                        <a:buFont typeface="Arial" panose="020B0604020202020204" pitchFamily="34" charset="0"/>
                        <a:buChar char="•"/>
                      </a:pPr>
                      <a:r>
                        <a:rPr lang="zh-CN" altLang="en-US" sz="800" baseline="0" dirty="0"/>
                        <a:t>自动协调</a:t>
                      </a:r>
                      <a:r>
                        <a:rPr lang="en-US" sz="800" baseline="0" dirty="0"/>
                        <a:t>HA/DR</a:t>
                      </a:r>
                      <a:r>
                        <a:rPr lang="zh-CN" altLang="en-US" sz="800" baseline="0" dirty="0"/>
                        <a:t>处理</a:t>
                      </a:r>
                      <a:endParaRPr lang="en-US" altLang="zh-CN" sz="800" baseline="0" dirty="0"/>
                    </a:p>
                    <a:p>
                      <a:pPr marL="58738" indent="-58738" algn="l">
                        <a:buFont typeface="Arial" panose="020B0604020202020204" pitchFamily="34" charset="0"/>
                        <a:buChar char="•"/>
                      </a:pPr>
                      <a:r>
                        <a:rPr lang="zh-CN" altLang="en-US" sz="800" baseline="0" dirty="0"/>
                        <a:t>备份恢复</a:t>
                      </a:r>
                      <a:endParaRPr lang="en-US" altLang="zh-CN" sz="800" baseline="0" dirty="0"/>
                    </a:p>
                    <a:p>
                      <a:pPr marL="58738" indent="-58738" algn="l">
                        <a:buFont typeface="Arial" panose="020B0604020202020204" pitchFamily="34" charset="0"/>
                        <a:buChar char="•"/>
                      </a:pPr>
                      <a:r>
                        <a:rPr lang="zh-CN" altLang="en-US" sz="800" baseline="0" dirty="0"/>
                        <a:t>数据加密</a:t>
                      </a:r>
                      <a:endParaRPr lang="en-US" altLang="zh-CN" sz="800" baseline="0" dirty="0"/>
                    </a:p>
                    <a:p>
                      <a:pPr marL="58738" indent="-58738" algn="l">
                        <a:buFont typeface="Arial" panose="020B0604020202020204" pitchFamily="34" charset="0"/>
                        <a:buChar char="•"/>
                      </a:pPr>
                      <a:r>
                        <a:rPr lang="zh-CN" altLang="en-US" sz="800" baseline="0" dirty="0"/>
                        <a:t>用户角色管理</a:t>
                      </a:r>
                      <a:endParaRPr lang="en-US" altLang="zh-CN" sz="800" baseline="0" dirty="0"/>
                    </a:p>
                    <a:p>
                      <a:pPr marL="58738" indent="-58738" algn="l">
                        <a:buFont typeface="Arial" panose="020B0604020202020204" pitchFamily="34" charset="0"/>
                        <a:buChar char="•"/>
                      </a:pPr>
                      <a:r>
                        <a:rPr lang="zh-CN" altLang="en-US" sz="800" baseline="0" dirty="0"/>
                        <a:t>负载抓取和重演</a:t>
                      </a:r>
                      <a:endParaRPr lang="en-US" altLang="zh-CN" sz="800" baseline="0" dirty="0"/>
                    </a:p>
                    <a:p>
                      <a:pPr marL="58738" indent="-58738" algn="l">
                        <a:buFont typeface="Arial" panose="020B0604020202020204" pitchFamily="34" charset="0"/>
                        <a:buChar char="•"/>
                      </a:pPr>
                      <a:r>
                        <a:rPr lang="zh-CN" altLang="en-US" sz="800" baseline="0" dirty="0"/>
                        <a:t>工作负载管理</a:t>
                      </a:r>
                      <a:endParaRPr lang="en-US" altLang="zh-CN" sz="800" baseline="0" dirty="0"/>
                    </a:p>
                  </a:txBody>
                  <a:tcPr marL="68578" marR="68578" marT="34289" marB="34289"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58738" indent="-58738" algn="l">
                        <a:buFont typeface="Arial" panose="020B0604020202020204" pitchFamily="34" charset="0"/>
                        <a:buChar char="•"/>
                      </a:pPr>
                      <a:r>
                        <a:rPr lang="zh-CN" altLang="en-US" sz="800" dirty="0"/>
                        <a:t>内存中的列存储仅用于分析工作负载</a:t>
                      </a:r>
                      <a:endParaRPr lang="en-US" altLang="zh-CN" sz="800" dirty="0"/>
                    </a:p>
                    <a:p>
                      <a:pPr marL="58738" indent="-58738" algn="l">
                        <a:buFont typeface="Arial" panose="020B0604020202020204" pitchFamily="34" charset="0"/>
                        <a:buChar char="•"/>
                      </a:pPr>
                      <a:r>
                        <a:rPr lang="zh-CN" altLang="en-US" sz="800" baseline="0" dirty="0"/>
                        <a:t>支持高可用性，零数据丢失、安全性和可伸缩性</a:t>
                      </a:r>
                      <a:endParaRPr lang="en-US" sz="800" baseline="0" dirty="0"/>
                    </a:p>
                  </a:txBody>
                  <a:tcPr marL="68578" marR="68578" marT="34289" marB="34289"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58738" indent="-58738" algn="l">
                        <a:buFont typeface="Arial" panose="020B0604020202020204" pitchFamily="34" charset="0"/>
                        <a:buChar char="•"/>
                      </a:pPr>
                      <a:r>
                        <a:rPr lang="zh-CN" altLang="en-US" sz="800" dirty="0"/>
                        <a:t>支持</a:t>
                      </a:r>
                      <a:r>
                        <a:rPr lang="en-US" sz="800" dirty="0"/>
                        <a:t>HTAP</a:t>
                      </a:r>
                    </a:p>
                    <a:p>
                      <a:pPr marL="58738" indent="-58738" algn="l">
                        <a:buFont typeface="Arial" panose="020B0604020202020204" pitchFamily="34" charset="0"/>
                        <a:buChar char="•"/>
                      </a:pPr>
                      <a:r>
                        <a:rPr lang="zh-CN" altLang="en-US" sz="800" dirty="0"/>
                        <a:t>高可用性和广域复制用于灾难恢复</a:t>
                      </a:r>
                      <a:endParaRPr lang="en-US" sz="800" dirty="0"/>
                    </a:p>
                  </a:txBody>
                  <a:tcPr marL="68578" marR="68578" marT="34289" marB="34289"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58738" indent="-58738" algn="l">
                        <a:buFont typeface="Arial" panose="020B0604020202020204" pitchFamily="34" charset="0"/>
                        <a:buChar char="•"/>
                      </a:pPr>
                      <a:r>
                        <a:rPr lang="zh-CN" altLang="en-US" sz="800" dirty="0"/>
                        <a:t>内存中的列存储仅用于分析工作负载</a:t>
                      </a:r>
                      <a:r>
                        <a:rPr lang="en-US" sz="800" baseline="0" dirty="0"/>
                        <a:t>;</a:t>
                      </a:r>
                      <a:r>
                        <a:rPr lang="en-US" sz="800" dirty="0"/>
                        <a:t> </a:t>
                      </a:r>
                      <a:r>
                        <a:rPr lang="zh-CN" altLang="en-US" sz="800" dirty="0"/>
                        <a:t>下一个版本支持</a:t>
                      </a:r>
                      <a:r>
                        <a:rPr lang="en-US" sz="800" baseline="0" dirty="0"/>
                        <a:t> HTAP  </a:t>
                      </a:r>
                    </a:p>
                    <a:p>
                      <a:pPr marL="58738" indent="-58738" algn="l">
                        <a:buFont typeface="Arial" panose="020B0604020202020204" pitchFamily="34" charset="0"/>
                        <a:buChar char="•"/>
                      </a:pPr>
                      <a:r>
                        <a:rPr lang="zh-CN" altLang="en-US" sz="800" baseline="0" dirty="0"/>
                        <a:t>配置可以扩展到</a:t>
                      </a:r>
                      <a:r>
                        <a:rPr lang="en-US" altLang="zh-CN" sz="800" baseline="0" dirty="0"/>
                        <a:t>1,000</a:t>
                      </a:r>
                      <a:r>
                        <a:rPr lang="zh-CN" altLang="en-US" sz="800" baseline="0" dirty="0"/>
                        <a:t>个服务器</a:t>
                      </a:r>
                      <a:endParaRPr lang="en-US" altLang="zh-CN" sz="800" baseline="0" dirty="0"/>
                    </a:p>
                    <a:p>
                      <a:pPr marL="58738" indent="-58738" algn="l">
                        <a:buFont typeface="Arial" panose="020B0604020202020204" pitchFamily="34" charset="0"/>
                        <a:buChar char="•"/>
                      </a:pPr>
                      <a:r>
                        <a:rPr lang="en-US" sz="800" baseline="0" dirty="0"/>
                        <a:t>HA/DR</a:t>
                      </a:r>
                      <a:r>
                        <a:rPr lang="zh-CN" altLang="en-US" sz="800" baseline="0" dirty="0"/>
                        <a:t>潜入在</a:t>
                      </a:r>
                      <a:r>
                        <a:rPr lang="en-US" sz="800" baseline="0" dirty="0"/>
                        <a:t>IBM DB2 </a:t>
                      </a:r>
                      <a:r>
                        <a:rPr lang="en-US" sz="800" baseline="0" dirty="0" err="1"/>
                        <a:t>pureScale</a:t>
                      </a:r>
                      <a:endParaRPr lang="en-US" sz="800" baseline="0" dirty="0"/>
                    </a:p>
                  </a:txBody>
                  <a:tcPr marL="68578" marR="68578" marT="34289" marB="34289"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58738" indent="-58738" algn="l">
                        <a:buFont typeface="Arial" panose="020B0604020202020204" pitchFamily="34" charset="0"/>
                        <a:buChar char="•"/>
                      </a:pPr>
                      <a:r>
                        <a:rPr lang="zh-CN" altLang="en-US" sz="800" dirty="0"/>
                        <a:t>没有内存支持，独立的</a:t>
                      </a:r>
                      <a:r>
                        <a:rPr lang="en-US" altLang="zh-CN" sz="800" dirty="0"/>
                        <a:t>OLTP</a:t>
                      </a:r>
                      <a:r>
                        <a:rPr lang="zh-CN" altLang="en-US" sz="800" dirty="0"/>
                        <a:t>和分析数据库</a:t>
                      </a:r>
                      <a:endParaRPr lang="en-US" altLang="zh-CN" sz="800" dirty="0"/>
                    </a:p>
                    <a:p>
                      <a:pPr marL="58738" indent="-58738" algn="l">
                        <a:buFont typeface="Arial" panose="020B0604020202020204" pitchFamily="34" charset="0"/>
                        <a:buChar char="•"/>
                      </a:pPr>
                      <a:r>
                        <a:rPr lang="zh-CN" altLang="en-US" sz="800" baseline="0" dirty="0"/>
                        <a:t>容错</a:t>
                      </a:r>
                      <a:r>
                        <a:rPr lang="en-US" sz="800" baseline="0" dirty="0"/>
                        <a:t>, </a:t>
                      </a:r>
                      <a:r>
                        <a:rPr lang="zh-CN" altLang="en-US" sz="800" baseline="0" dirty="0"/>
                        <a:t>自我修复存储</a:t>
                      </a:r>
                      <a:r>
                        <a:rPr lang="en-US" sz="800" baseline="0" dirty="0"/>
                        <a:t>, </a:t>
                      </a:r>
                      <a:r>
                        <a:rPr lang="zh-CN" altLang="en-US" sz="800" baseline="0" dirty="0"/>
                        <a:t>存储自动缩放、自动备份和时间点恢复</a:t>
                      </a:r>
                      <a:endParaRPr lang="en-US" sz="800" dirty="0"/>
                    </a:p>
                  </a:txBody>
                  <a:tcPr marL="68578" marR="68578" marT="34289" marB="34289"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nvPr>
        </p:nvGraphicFramePr>
        <p:xfrm>
          <a:off x="4884692" y="5849211"/>
          <a:ext cx="3751306" cy="160018"/>
        </p:xfrm>
        <a:graphic>
          <a:graphicData uri="http://schemas.openxmlformats.org/drawingml/2006/table">
            <a:tbl>
              <a:tblPr firstRow="1" bandRow="1">
                <a:tableStyleId>{2D5ABB26-0587-4C30-8999-92F81FD0307C}</a:tableStyleId>
              </a:tblPr>
              <a:tblGrid>
                <a:gridCol w="250480">
                  <a:extLst>
                    <a:ext uri="{9D8B030D-6E8A-4147-A177-3AD203B41FA5}">
                      <a16:colId xmlns:a16="http://schemas.microsoft.com/office/drawing/2014/main" val="20000"/>
                    </a:ext>
                  </a:extLst>
                </a:gridCol>
                <a:gridCol w="667946">
                  <a:extLst>
                    <a:ext uri="{9D8B030D-6E8A-4147-A177-3AD203B41FA5}">
                      <a16:colId xmlns:a16="http://schemas.microsoft.com/office/drawing/2014/main" val="20001"/>
                    </a:ext>
                  </a:extLst>
                </a:gridCol>
                <a:gridCol w="250480">
                  <a:extLst>
                    <a:ext uri="{9D8B030D-6E8A-4147-A177-3AD203B41FA5}">
                      <a16:colId xmlns:a16="http://schemas.microsoft.com/office/drawing/2014/main" val="20002"/>
                    </a:ext>
                  </a:extLst>
                </a:gridCol>
                <a:gridCol w="667946">
                  <a:extLst>
                    <a:ext uri="{9D8B030D-6E8A-4147-A177-3AD203B41FA5}">
                      <a16:colId xmlns:a16="http://schemas.microsoft.com/office/drawing/2014/main" val="20003"/>
                    </a:ext>
                  </a:extLst>
                </a:gridCol>
                <a:gridCol w="250480">
                  <a:extLst>
                    <a:ext uri="{9D8B030D-6E8A-4147-A177-3AD203B41FA5}">
                      <a16:colId xmlns:a16="http://schemas.microsoft.com/office/drawing/2014/main" val="20004"/>
                    </a:ext>
                  </a:extLst>
                </a:gridCol>
                <a:gridCol w="745548">
                  <a:extLst>
                    <a:ext uri="{9D8B030D-6E8A-4147-A177-3AD203B41FA5}">
                      <a16:colId xmlns:a16="http://schemas.microsoft.com/office/drawing/2014/main" val="20005"/>
                    </a:ext>
                  </a:extLst>
                </a:gridCol>
                <a:gridCol w="250480">
                  <a:extLst>
                    <a:ext uri="{9D8B030D-6E8A-4147-A177-3AD203B41FA5}">
                      <a16:colId xmlns:a16="http://schemas.microsoft.com/office/drawing/2014/main" val="20006"/>
                    </a:ext>
                  </a:extLst>
                </a:gridCol>
                <a:gridCol w="667946">
                  <a:extLst>
                    <a:ext uri="{9D8B030D-6E8A-4147-A177-3AD203B41FA5}">
                      <a16:colId xmlns:a16="http://schemas.microsoft.com/office/drawing/2014/main" val="20007"/>
                    </a:ext>
                  </a:extLst>
                </a:gridCol>
              </a:tblGrid>
              <a:tr h="160015">
                <a:tc>
                  <a:txBody>
                    <a:bodyPr/>
                    <a:lstStyle/>
                    <a:p>
                      <a:pPr algn="ctr"/>
                      <a:endParaRPr lang="en-US" sz="600" dirty="0"/>
                    </a:p>
                  </a:txBody>
                  <a:tcPr marL="68578" marR="68578" marT="34289" marB="34289" anchor="ctr">
                    <a:lnL w="3175"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r>
                        <a:rPr lang="zh-CN" altLang="en-US" sz="600" dirty="0"/>
                        <a:t>强</a:t>
                      </a:r>
                      <a:endParaRPr lang="en-US" sz="600" dirty="0"/>
                    </a:p>
                  </a:txBody>
                  <a:tcPr marL="68578" marR="68578" marT="34289" marB="3428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600" dirty="0"/>
                    </a:p>
                  </a:txBody>
                  <a:tcPr marL="68578" marR="68578" marT="34289" marB="3428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l"/>
                      <a:r>
                        <a:rPr lang="zh-CN" altLang="en-US" sz="600" baseline="0" dirty="0"/>
                        <a:t>良</a:t>
                      </a:r>
                      <a:r>
                        <a:rPr lang="en-US" sz="600" baseline="0" dirty="0"/>
                        <a:t> </a:t>
                      </a:r>
                      <a:endParaRPr lang="en-US" sz="600" dirty="0"/>
                    </a:p>
                  </a:txBody>
                  <a:tcPr marL="68578" marR="68578" marT="34289" marB="3428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dirty="0"/>
                    </a:p>
                  </a:txBody>
                  <a:tcPr marL="68578" marR="68578" marT="34289" marB="3428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l"/>
                      <a:r>
                        <a:rPr lang="zh-CN" altLang="en-US" sz="600" dirty="0"/>
                        <a:t>初级</a:t>
                      </a:r>
                      <a:endParaRPr lang="en-US" sz="600" dirty="0"/>
                    </a:p>
                  </a:txBody>
                  <a:tcPr marL="68578" marR="68578" marT="34289" marB="34289" anchor="ctr">
                    <a:lnL w="38100" cap="flat" cmpd="sng" algn="ctr">
                      <a:solidFill>
                        <a:schemeClr val="bg1"/>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600" dirty="0"/>
                    </a:p>
                  </a:txBody>
                  <a:tcPr marL="68578" marR="68578" marT="34289" marB="34289"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CN" altLang="en-US" sz="600" dirty="0"/>
                        <a:t>无解决方案</a:t>
                      </a:r>
                      <a:endParaRPr lang="en-US" sz="600" dirty="0"/>
                    </a:p>
                  </a:txBody>
                  <a:tcPr marL="68578" marR="68578" marT="34289" marB="34289" anchor="ctr">
                    <a:lnL w="3175" cap="flat" cmpd="sng" algn="ctr">
                      <a:solidFill>
                        <a:schemeClr val="bg2"/>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7" name="TextBox 6"/>
          <p:cNvSpPr txBox="1"/>
          <p:nvPr/>
        </p:nvSpPr>
        <p:spPr>
          <a:xfrm>
            <a:off x="654206" y="6070450"/>
            <a:ext cx="8043745" cy="397292"/>
          </a:xfrm>
          <a:prstGeom prst="rect">
            <a:avLst/>
          </a:prstGeom>
          <a:noFill/>
        </p:spPr>
        <p:txBody>
          <a:bodyPr lIns="0" tIns="0" rIns="0" bIns="0" anchor="b" anchorCtr="0">
            <a:noAutofit/>
          </a:bodyPr>
          <a:lstStyle/>
          <a:p>
            <a:pPr>
              <a:spcBef>
                <a:spcPct val="50000"/>
              </a:spcBef>
              <a:buClr>
                <a:srgbClr val="F0AB00"/>
              </a:buClr>
              <a:buSzPct val="80000"/>
              <a:defRPr/>
            </a:pPr>
            <a:r>
              <a:rPr lang="en-US" sz="525" i="1" kern="0" dirty="0">
                <a:solidFill>
                  <a:schemeClr val="tx1">
                    <a:lumMod val="50000"/>
                    <a:lumOff val="50000"/>
                  </a:schemeClr>
                </a:solidFill>
                <a:latin typeface="微软雅黑" panose="020B0503020204020204" pitchFamily="34" charset="-122"/>
                <a:ea typeface="微软雅黑" panose="020B0503020204020204" pitchFamily="34" charset="-122"/>
                <a:cs typeface="Arial Unicode MS" pitchFamily="34" charset="-128"/>
              </a:rPr>
              <a:t>Source: CMI opinion – Nov 2016; Forrester - The Forrester Wave- In-Memory Database Platforms, Q3 2015 - Aug 2015; Gartner - Critical Capabilities for Operational Database Management Systems - Oct 2016; Gartner - Critical Capabilities for Data Warehouse and Data Management Solutions for Analytics - Jul 2016; Oracle – Public Web Site (</a:t>
            </a:r>
            <a:r>
              <a:rPr lang="en-US" sz="525" i="1" kern="0" dirty="0">
                <a:solidFill>
                  <a:schemeClr val="tx1">
                    <a:lumMod val="50000"/>
                    <a:lumOff val="50000"/>
                  </a:schemeClr>
                </a:solidFill>
                <a:latin typeface="微软雅黑" panose="020B0503020204020204" pitchFamily="34" charset="-122"/>
                <a:ea typeface="微软雅黑" panose="020B0503020204020204" pitchFamily="34" charset="-122"/>
                <a:cs typeface="Arial Unicode MS" pitchFamily="34" charset="-128"/>
                <a:hlinkClick r:id="rId3"/>
              </a:rPr>
              <a:t>link</a:t>
            </a:r>
            <a:r>
              <a:rPr lang="en-US" sz="525" i="1" kern="0" dirty="0">
                <a:solidFill>
                  <a:schemeClr val="tx1">
                    <a:lumMod val="50000"/>
                    <a:lumOff val="50000"/>
                  </a:schemeClr>
                </a:solidFill>
                <a:latin typeface="微软雅黑" panose="020B0503020204020204" pitchFamily="34" charset="-122"/>
                <a:ea typeface="微软雅黑" panose="020B0503020204020204" pitchFamily="34" charset="-122"/>
                <a:cs typeface="Arial Unicode MS" pitchFamily="34" charset="-128"/>
              </a:rPr>
              <a:t>) – Nov 2016; Microsoft – Public Web Site (</a:t>
            </a:r>
            <a:r>
              <a:rPr lang="en-US" sz="525" i="1" kern="0" dirty="0">
                <a:solidFill>
                  <a:schemeClr val="tx1">
                    <a:lumMod val="50000"/>
                    <a:lumOff val="50000"/>
                  </a:schemeClr>
                </a:solidFill>
                <a:latin typeface="微软雅黑" panose="020B0503020204020204" pitchFamily="34" charset="-122"/>
                <a:ea typeface="微软雅黑" panose="020B0503020204020204" pitchFamily="34" charset="-122"/>
                <a:cs typeface="Arial Unicode MS" pitchFamily="34" charset="-128"/>
                <a:hlinkClick r:id="rId4"/>
              </a:rPr>
              <a:t>link</a:t>
            </a:r>
            <a:r>
              <a:rPr lang="en-US" sz="525" i="1" kern="0" dirty="0">
                <a:solidFill>
                  <a:schemeClr val="tx1">
                    <a:lumMod val="50000"/>
                    <a:lumOff val="50000"/>
                  </a:schemeClr>
                </a:solidFill>
                <a:latin typeface="微软雅黑" panose="020B0503020204020204" pitchFamily="34" charset="-122"/>
                <a:ea typeface="微软雅黑" panose="020B0503020204020204" pitchFamily="34" charset="-122"/>
                <a:cs typeface="Arial Unicode MS" pitchFamily="34" charset="-128"/>
              </a:rPr>
              <a:t>) – Nov 2016; IBM – Public Web Site (</a:t>
            </a:r>
            <a:r>
              <a:rPr lang="en-US" sz="525" i="1" kern="0" dirty="0">
                <a:solidFill>
                  <a:schemeClr val="tx1">
                    <a:lumMod val="50000"/>
                    <a:lumOff val="50000"/>
                  </a:schemeClr>
                </a:solidFill>
                <a:latin typeface="微软雅黑" panose="020B0503020204020204" pitchFamily="34" charset="-122"/>
                <a:ea typeface="微软雅黑" panose="020B0503020204020204" pitchFamily="34" charset="-122"/>
                <a:cs typeface="Arial Unicode MS" pitchFamily="34" charset="-128"/>
                <a:hlinkClick r:id="rId5"/>
              </a:rPr>
              <a:t>link</a:t>
            </a:r>
            <a:r>
              <a:rPr lang="en-US" sz="525" i="1" kern="0" dirty="0">
                <a:solidFill>
                  <a:schemeClr val="tx1">
                    <a:lumMod val="50000"/>
                    <a:lumOff val="50000"/>
                  </a:schemeClr>
                </a:solidFill>
                <a:latin typeface="微软雅黑" panose="020B0503020204020204" pitchFamily="34" charset="-122"/>
                <a:ea typeface="微软雅黑" panose="020B0503020204020204" pitchFamily="34" charset="-122"/>
                <a:cs typeface="Arial Unicode MS" pitchFamily="34" charset="-128"/>
              </a:rPr>
              <a:t>) – Nov 2016; AWS – Public Web Site (</a:t>
            </a:r>
            <a:r>
              <a:rPr lang="en-US" sz="525" i="1" kern="0" dirty="0">
                <a:solidFill>
                  <a:schemeClr val="tx1">
                    <a:lumMod val="50000"/>
                    <a:lumOff val="50000"/>
                  </a:schemeClr>
                </a:solidFill>
                <a:latin typeface="微软雅黑" panose="020B0503020204020204" pitchFamily="34" charset="-122"/>
                <a:ea typeface="微软雅黑" panose="020B0503020204020204" pitchFamily="34" charset="-122"/>
                <a:cs typeface="Arial Unicode MS" pitchFamily="34" charset="-128"/>
                <a:hlinkClick r:id="rId6"/>
              </a:rPr>
              <a:t>link</a:t>
            </a:r>
            <a:r>
              <a:rPr lang="en-US" sz="525" i="1" kern="0" dirty="0">
                <a:solidFill>
                  <a:schemeClr val="tx1">
                    <a:lumMod val="50000"/>
                    <a:lumOff val="50000"/>
                  </a:schemeClr>
                </a:solidFill>
                <a:latin typeface="微软雅黑" panose="020B0503020204020204" pitchFamily="34" charset="-122"/>
                <a:ea typeface="微软雅黑" panose="020B0503020204020204" pitchFamily="34" charset="-122"/>
                <a:cs typeface="Arial Unicode MS" pitchFamily="34" charset="-128"/>
              </a:rPr>
              <a:t>) – Nov 2016; </a:t>
            </a:r>
          </a:p>
        </p:txBody>
      </p:sp>
    </p:spTree>
    <p:extLst>
      <p:ext uri="{BB962C8B-B14F-4D97-AF65-F5344CB8AC3E}">
        <p14:creationId xmlns:p14="http://schemas.microsoft.com/office/powerpoint/2010/main" val="2311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99" y="504000"/>
            <a:ext cx="8424000" cy="430887"/>
          </a:xfrm>
        </p:spPr>
        <p:txBody>
          <a:bodyPr/>
          <a:lstStyle/>
          <a:p>
            <a:r>
              <a:rPr lang="zh-CN" altLang="en-US" sz="2800" dirty="0">
                <a:latin typeface="微软雅黑" panose="020B0503020204020204" pitchFamily="34" charset="-122"/>
                <a:ea typeface="微软雅黑" panose="020B0503020204020204" pitchFamily="34" charset="-122"/>
              </a:rPr>
              <a:t>今日话题</a:t>
            </a:r>
            <a:endParaRPr lang="en-US" sz="2800" dirty="0">
              <a:latin typeface="微软雅黑" panose="020B0503020204020204" pitchFamily="34" charset="-122"/>
              <a:ea typeface="微软雅黑" panose="020B0503020204020204" pitchFamily="34" charset="-122"/>
            </a:endParaRPr>
          </a:p>
        </p:txBody>
      </p:sp>
      <p:graphicFrame>
        <p:nvGraphicFramePr>
          <p:cNvPr id="7" name="Diagram 6"/>
          <p:cNvGraphicFramePr/>
          <p:nvPr>
            <p:extLst/>
          </p:nvPr>
        </p:nvGraphicFramePr>
        <p:xfrm>
          <a:off x="1568605" y="821094"/>
          <a:ext cx="5731727" cy="5475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63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custDataLst>
              <p:tags r:id="rId1"/>
            </p:custDataLst>
          </p:nvPr>
        </p:nvSpPr>
        <p:spPr>
          <a:xfrm rot="16200000">
            <a:off x="-657415" y="4766570"/>
            <a:ext cx="1708173" cy="173530"/>
          </a:xfrm>
          <a:prstGeom prst="rect">
            <a:avLst/>
          </a:prstGeom>
          <a:noFill/>
          <a:effectLst>
            <a:outerShdw blurRad="50800" dist="38100" dir="2700000" algn="tl" rotWithShape="0">
              <a:schemeClr val="bg1">
                <a:alpha val="43000"/>
              </a:schemeClr>
            </a:outerShdw>
          </a:effectLst>
        </p:spPr>
        <p:txBody>
          <a:bodyPr wrap="square" lIns="0" tIns="28776" rIns="0" bIns="28776" rtlCol="0">
            <a:spAutoFit/>
          </a:bodyPr>
          <a:lstStyle/>
          <a:p>
            <a:pPr algn="ctr">
              <a:spcBef>
                <a:spcPts val="63"/>
              </a:spcBef>
              <a:spcAft>
                <a:spcPts val="189"/>
              </a:spcAft>
              <a:buClr>
                <a:srgbClr val="F0AB00"/>
              </a:buClr>
              <a:buSzPct val="80000"/>
            </a:pPr>
            <a:r>
              <a:rPr lang="en-US" sz="750" b="1" dirty="0">
                <a:solidFill>
                  <a:schemeClr val="accent1"/>
                </a:solidFill>
              </a:rPr>
              <a:t>HANA offerings</a:t>
            </a:r>
          </a:p>
        </p:txBody>
      </p:sp>
      <p:grpSp>
        <p:nvGrpSpPr>
          <p:cNvPr id="126" name="Group 125"/>
          <p:cNvGrpSpPr/>
          <p:nvPr/>
        </p:nvGrpSpPr>
        <p:grpSpPr>
          <a:xfrm>
            <a:off x="111512" y="1784194"/>
            <a:ext cx="8928409" cy="4519961"/>
            <a:chOff x="302211" y="1489391"/>
            <a:chExt cx="8545300" cy="4851094"/>
          </a:xfrm>
        </p:grpSpPr>
        <p:sp>
          <p:nvSpPr>
            <p:cNvPr id="5" name="TextBox 4"/>
            <p:cNvSpPr txBox="1"/>
            <p:nvPr>
              <p:custDataLst>
                <p:tags r:id="rId3"/>
              </p:custDataLst>
            </p:nvPr>
          </p:nvSpPr>
          <p:spPr>
            <a:xfrm rot="16200000">
              <a:off x="-951746" y="2743348"/>
              <a:ext cx="2702075" cy="194161"/>
            </a:xfrm>
            <a:prstGeom prst="rect">
              <a:avLst/>
            </a:prstGeom>
            <a:noFill/>
            <a:effectLst>
              <a:outerShdw blurRad="50800" dist="38100" dir="2700000" algn="tl" rotWithShape="0">
                <a:schemeClr val="bg1">
                  <a:alpha val="43000"/>
                </a:schemeClr>
              </a:outerShdw>
            </a:effectLst>
          </p:spPr>
          <p:txBody>
            <a:bodyPr wrap="square" lIns="0" tIns="34269" rIns="0" bIns="34269" rtlCol="0">
              <a:spAutoFit/>
            </a:bodyPr>
            <a:lstStyle/>
            <a:p>
              <a:pPr algn="ctr" fontAlgn="base">
                <a:spcBef>
                  <a:spcPct val="50000"/>
                </a:spcBef>
                <a:spcAft>
                  <a:spcPct val="0"/>
                </a:spcAft>
                <a:buClr>
                  <a:srgbClr val="F0AB00"/>
                </a:buClr>
                <a:buSzPct val="80000"/>
              </a:pPr>
              <a:r>
                <a:rPr lang="en-US" sz="787" b="1" kern="0" dirty="0">
                  <a:solidFill>
                    <a:schemeClr val="accent1"/>
                  </a:solidFill>
                  <a:latin typeface="+mj-lt"/>
                  <a:ea typeface="Arial Unicode MS" pitchFamily="34" charset="-128"/>
                  <a:cs typeface="Arial Unicode MS" pitchFamily="34" charset="-128"/>
                </a:rPr>
                <a:t>Architectural illustrations</a:t>
              </a:r>
              <a:endParaRPr lang="en-US" sz="787" kern="0" dirty="0">
                <a:solidFill>
                  <a:schemeClr val="accent1"/>
                </a:solidFill>
                <a:latin typeface="+mj-lt"/>
                <a:ea typeface="Arial Unicode MS" pitchFamily="34" charset="-128"/>
                <a:cs typeface="Arial Unicode MS" pitchFamily="34" charset="-128"/>
              </a:endParaRPr>
            </a:p>
          </p:txBody>
        </p:sp>
        <p:grpSp>
          <p:nvGrpSpPr>
            <p:cNvPr id="6" name="Group 5"/>
            <p:cNvGrpSpPr/>
            <p:nvPr/>
          </p:nvGrpSpPr>
          <p:grpSpPr>
            <a:xfrm>
              <a:off x="492086" y="1654045"/>
              <a:ext cx="8355425" cy="4686440"/>
              <a:chOff x="271829" y="1654045"/>
              <a:chExt cx="8671095" cy="4686440"/>
            </a:xfrm>
          </p:grpSpPr>
          <p:sp>
            <p:nvSpPr>
              <p:cNvPr id="7" name="Rectangle 6"/>
              <p:cNvSpPr/>
              <p:nvPr>
                <p:custDataLst>
                  <p:tags r:id="rId4"/>
                </p:custDataLst>
              </p:nvPr>
            </p:nvSpPr>
            <p:spPr bwMode="gray">
              <a:xfrm>
                <a:off x="4238316" y="4039787"/>
                <a:ext cx="256702" cy="306515"/>
              </a:xfrm>
              <a:prstGeom prst="rect">
                <a:avLst/>
              </a:prstGeom>
              <a:solidFill>
                <a:schemeClr val="bg1"/>
              </a:solidFill>
              <a:ln w="6350" algn="ctr">
                <a:noFill/>
                <a:miter lim="800000"/>
                <a:headEnd/>
                <a:tailEnd/>
              </a:ln>
            </p:spPr>
            <p:txBody>
              <a:bodyPr lIns="0" tIns="45308" rIns="0" bIns="45308" rtlCol="0" anchor="ctr"/>
              <a:lstStyle/>
              <a:p>
                <a:pPr algn="ctr" defTabSz="575421">
                  <a:spcBef>
                    <a:spcPct val="50000"/>
                  </a:spcBef>
                  <a:buClr>
                    <a:srgbClr val="F0AB00"/>
                  </a:buClr>
                  <a:buSzPct val="80000"/>
                </a:pPr>
                <a:r>
                  <a:rPr lang="en-US" sz="675" kern="0" dirty="0">
                    <a:solidFill>
                      <a:srgbClr val="000000"/>
                    </a:solidFill>
                    <a:ea typeface="Arial Unicode MS" pitchFamily="34" charset="-128"/>
                    <a:cs typeface="Arial Unicode MS" pitchFamily="34" charset="-128"/>
                  </a:rPr>
                  <a:t>(     )</a:t>
                </a:r>
              </a:p>
            </p:txBody>
          </p:sp>
          <p:sp>
            <p:nvSpPr>
              <p:cNvPr id="8" name="TextBox 7"/>
              <p:cNvSpPr txBox="1"/>
              <p:nvPr>
                <p:custDataLst>
                  <p:tags r:id="rId5"/>
                </p:custDataLst>
              </p:nvPr>
            </p:nvSpPr>
            <p:spPr>
              <a:xfrm>
                <a:off x="6838118" y="1654045"/>
                <a:ext cx="1223328" cy="539280"/>
              </a:xfrm>
              <a:prstGeom prst="rect">
                <a:avLst/>
              </a:prstGeom>
              <a:noFill/>
              <a:effectLst>
                <a:outerShdw blurRad="50800" dist="38100" dir="2700000" algn="tl" rotWithShape="0">
                  <a:schemeClr val="bg1">
                    <a:alpha val="43000"/>
                  </a:schemeClr>
                </a:outerShdw>
              </a:effectLst>
            </p:spPr>
            <p:txBody>
              <a:bodyPr wrap="square" lIns="0" tIns="28772" rIns="0" bIns="28772" rtlCol="0">
                <a:spAutoFit/>
              </a:bodyPr>
              <a:lstStyle/>
              <a:p>
                <a:pPr algn="ctr" fontAlgn="base">
                  <a:spcBef>
                    <a:spcPct val="50000"/>
                  </a:spcBef>
                  <a:spcAft>
                    <a:spcPct val="0"/>
                  </a:spcAft>
                  <a:buClr>
                    <a:srgbClr val="F0AB00"/>
                  </a:buClr>
                  <a:buSzPct val="80000"/>
                </a:pPr>
                <a:r>
                  <a:rPr lang="en-US" sz="750" b="1" kern="0" dirty="0">
                    <a:latin typeface="+mj-lt"/>
                    <a:ea typeface="Arial Unicode MS" pitchFamily="34" charset="-128"/>
                    <a:cs typeface="Arial Unicode MS" pitchFamily="34" charset="-128"/>
                  </a:rPr>
                  <a:t>Business</a:t>
                </a:r>
                <a:br>
                  <a:rPr lang="en-US" sz="750" b="1" kern="0" dirty="0">
                    <a:latin typeface="+mj-lt"/>
                    <a:ea typeface="Arial Unicode MS" pitchFamily="34" charset="-128"/>
                    <a:cs typeface="Arial Unicode MS" pitchFamily="34" charset="-128"/>
                  </a:rPr>
                </a:br>
                <a:r>
                  <a:rPr lang="en-US" sz="750" b="1" kern="0" dirty="0">
                    <a:latin typeface="+mj-lt"/>
                    <a:ea typeface="Arial Unicode MS" pitchFamily="34" charset="-128"/>
                    <a:cs typeface="Arial Unicode MS" pitchFamily="34" charset="-128"/>
                  </a:rPr>
                  <a:t>Suite</a:t>
                </a:r>
                <a:br>
                  <a:rPr lang="en-US" sz="750" b="1" kern="0" dirty="0">
                    <a:latin typeface="+mj-lt"/>
                    <a:ea typeface="Arial Unicode MS" pitchFamily="34" charset="-128"/>
                    <a:cs typeface="Arial Unicode MS" pitchFamily="34" charset="-128"/>
                  </a:rPr>
                </a:br>
                <a:r>
                  <a:rPr lang="en-US" sz="750" b="1" kern="0" dirty="0">
                    <a:latin typeface="+mj-lt"/>
                    <a:ea typeface="Arial Unicode MS" pitchFamily="34" charset="-128"/>
                    <a:cs typeface="Arial Unicode MS" pitchFamily="34" charset="-128"/>
                  </a:rPr>
                  <a:t>on HANA</a:t>
                </a:r>
              </a:p>
            </p:txBody>
          </p:sp>
          <p:sp>
            <p:nvSpPr>
              <p:cNvPr id="9" name="TextBox 8"/>
              <p:cNvSpPr txBox="1"/>
              <p:nvPr>
                <p:custDataLst>
                  <p:tags r:id="rId6"/>
                </p:custDataLst>
              </p:nvPr>
            </p:nvSpPr>
            <p:spPr>
              <a:xfrm>
                <a:off x="5991684" y="1673687"/>
                <a:ext cx="797192" cy="385351"/>
              </a:xfrm>
              <a:prstGeom prst="rect">
                <a:avLst/>
              </a:prstGeom>
              <a:noFill/>
              <a:effectLst>
                <a:outerShdw blurRad="50800" dist="38100" dir="2700000" algn="tl" rotWithShape="0">
                  <a:schemeClr val="bg1">
                    <a:alpha val="43000"/>
                  </a:schemeClr>
                </a:outerShdw>
              </a:effectLst>
            </p:spPr>
            <p:txBody>
              <a:bodyPr wrap="square" lIns="0" tIns="28772" rIns="0" bIns="28772" rtlCol="0">
                <a:spAutoFit/>
              </a:bodyPr>
              <a:lstStyle/>
              <a:p>
                <a:pPr algn="ctr" fontAlgn="base">
                  <a:spcBef>
                    <a:spcPct val="50000"/>
                  </a:spcBef>
                  <a:spcAft>
                    <a:spcPct val="0"/>
                  </a:spcAft>
                  <a:buClr>
                    <a:srgbClr val="F0AB00"/>
                  </a:buClr>
                  <a:buSzPct val="80000"/>
                </a:pPr>
                <a:r>
                  <a:rPr lang="en-US" sz="750" b="1" kern="0" dirty="0">
                    <a:latin typeface="+mj-lt"/>
                    <a:ea typeface="Arial Unicode MS" pitchFamily="34" charset="-128"/>
                    <a:cs typeface="Arial Unicode MS" pitchFamily="34" charset="-128"/>
                  </a:rPr>
                  <a:t>Business One</a:t>
                </a:r>
                <a:br>
                  <a:rPr lang="en-US" sz="750" b="1" kern="0" dirty="0">
                    <a:latin typeface="+mj-lt"/>
                    <a:ea typeface="Arial Unicode MS" pitchFamily="34" charset="-128"/>
                    <a:cs typeface="Arial Unicode MS" pitchFamily="34" charset="-128"/>
                  </a:rPr>
                </a:br>
                <a:r>
                  <a:rPr lang="en-US" sz="750" b="1" kern="0" dirty="0">
                    <a:latin typeface="+mj-lt"/>
                    <a:ea typeface="Arial Unicode MS" pitchFamily="34" charset="-128"/>
                    <a:cs typeface="Arial Unicode MS" pitchFamily="34" charset="-128"/>
                  </a:rPr>
                  <a:t>on HANA</a:t>
                </a:r>
              </a:p>
            </p:txBody>
          </p:sp>
          <p:cxnSp>
            <p:nvCxnSpPr>
              <p:cNvPr id="10" name="Straight Connector 9"/>
              <p:cNvCxnSpPr/>
              <p:nvPr>
                <p:custDataLst>
                  <p:tags r:id="rId7"/>
                </p:custDataLst>
              </p:nvPr>
            </p:nvCxnSpPr>
            <p:spPr>
              <a:xfrm flipV="1">
                <a:off x="311490" y="4181543"/>
                <a:ext cx="3919058" cy="147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custDataLst>
                  <p:tags r:id="rId8"/>
                </p:custDataLst>
              </p:nvPr>
            </p:nvCxnSpPr>
            <p:spPr>
              <a:xfrm>
                <a:off x="311488" y="4141763"/>
                <a:ext cx="0" cy="8941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7" idx="3"/>
              </p:cNvCxnSpPr>
              <p:nvPr>
                <p:custDataLst>
                  <p:tags r:id="rId9"/>
                </p:custDataLst>
              </p:nvPr>
            </p:nvCxnSpPr>
            <p:spPr>
              <a:xfrm>
                <a:off x="4495016" y="4193045"/>
                <a:ext cx="3574550" cy="115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custDataLst>
                  <p:tags r:id="rId10"/>
                </p:custDataLst>
              </p:nvPr>
            </p:nvCxnSpPr>
            <p:spPr>
              <a:xfrm>
                <a:off x="8839107" y="4141763"/>
                <a:ext cx="0" cy="8941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custDataLst>
                  <p:tags r:id="rId11"/>
                </p:custDataLst>
              </p:nvPr>
            </p:nvSpPr>
            <p:spPr>
              <a:xfrm>
                <a:off x="1805206" y="4011733"/>
                <a:ext cx="1234668" cy="239034"/>
              </a:xfrm>
              <a:prstGeom prst="rect">
                <a:avLst/>
              </a:prstGeom>
              <a:solidFill>
                <a:schemeClr val="bg1"/>
              </a:solidFill>
            </p:spPr>
            <p:txBody>
              <a:bodyPr wrap="none" lIns="22655" tIns="28772" rIns="22655" bIns="28772" rtlCol="0">
                <a:spAutoFit/>
              </a:bodyPr>
              <a:lstStyle/>
              <a:p>
                <a:pPr algn="ctr" fontAlgn="base">
                  <a:spcBef>
                    <a:spcPct val="50000"/>
                  </a:spcBef>
                  <a:spcAft>
                    <a:spcPct val="0"/>
                  </a:spcAft>
                  <a:buClr>
                    <a:srgbClr val="F0AB00"/>
                  </a:buClr>
                  <a:buSzPct val="80000"/>
                </a:pPr>
                <a:r>
                  <a:rPr lang="en-US" sz="787" b="1" kern="0" dirty="0">
                    <a:solidFill>
                      <a:srgbClr val="000000"/>
                    </a:solidFill>
                    <a:ea typeface="Arial Unicode MS" pitchFamily="34" charset="-128"/>
                    <a:cs typeface="Arial Unicode MS" pitchFamily="34" charset="-128"/>
                  </a:rPr>
                  <a:t> Side-by-side scenarios</a:t>
                </a:r>
              </a:p>
            </p:txBody>
          </p:sp>
          <p:sp>
            <p:nvSpPr>
              <p:cNvPr id="15" name="TextBox 14"/>
              <p:cNvSpPr txBox="1"/>
              <p:nvPr>
                <p:custDataLst>
                  <p:tags r:id="rId12"/>
                </p:custDataLst>
              </p:nvPr>
            </p:nvSpPr>
            <p:spPr>
              <a:xfrm>
                <a:off x="5782780" y="4044963"/>
                <a:ext cx="1117571" cy="239034"/>
              </a:xfrm>
              <a:prstGeom prst="rect">
                <a:avLst/>
              </a:prstGeom>
              <a:solidFill>
                <a:schemeClr val="bg1"/>
              </a:solidFill>
            </p:spPr>
            <p:txBody>
              <a:bodyPr wrap="none" lIns="22655" tIns="28772" rIns="22655" bIns="28772" rtlCol="0">
                <a:spAutoFit/>
              </a:bodyPr>
              <a:lstStyle/>
              <a:p>
                <a:pPr algn="ctr" fontAlgn="base">
                  <a:spcBef>
                    <a:spcPct val="50000"/>
                  </a:spcBef>
                  <a:spcAft>
                    <a:spcPct val="0"/>
                  </a:spcAft>
                  <a:buClr>
                    <a:srgbClr val="F0AB00"/>
                  </a:buClr>
                  <a:buSzPct val="80000"/>
                </a:pPr>
                <a:r>
                  <a:rPr lang="en-US" sz="787" b="1" kern="0" dirty="0">
                    <a:solidFill>
                      <a:srgbClr val="000000"/>
                    </a:solidFill>
                    <a:ea typeface="Arial Unicode MS" pitchFamily="34" charset="-128"/>
                    <a:cs typeface="Arial Unicode MS" pitchFamily="34" charset="-128"/>
                  </a:rPr>
                  <a:t> Integrated scenarios</a:t>
                </a:r>
              </a:p>
            </p:txBody>
          </p:sp>
          <p:sp>
            <p:nvSpPr>
              <p:cNvPr id="16" name="TextBox 15"/>
              <p:cNvSpPr txBox="1"/>
              <p:nvPr>
                <p:custDataLst>
                  <p:tags r:id="rId13"/>
                </p:custDataLst>
              </p:nvPr>
            </p:nvSpPr>
            <p:spPr>
              <a:xfrm>
                <a:off x="8108411" y="1662707"/>
                <a:ext cx="796053" cy="539280"/>
              </a:xfrm>
              <a:prstGeom prst="rect">
                <a:avLst/>
              </a:prstGeom>
              <a:noFill/>
            </p:spPr>
            <p:txBody>
              <a:bodyPr wrap="square" lIns="0" tIns="28772" rIns="0" bIns="28772" rtlCol="0">
                <a:spAutoFit/>
              </a:bodyPr>
              <a:lstStyle/>
              <a:p>
                <a:pPr algn="ctr" fontAlgn="base">
                  <a:spcBef>
                    <a:spcPct val="50000"/>
                  </a:spcBef>
                  <a:spcAft>
                    <a:spcPct val="0"/>
                  </a:spcAft>
                  <a:buClr>
                    <a:srgbClr val="F0AB00"/>
                  </a:buClr>
                  <a:buSzPct val="80000"/>
                </a:pPr>
                <a:r>
                  <a:rPr lang="en-US" sz="750" b="1" kern="0" dirty="0">
                    <a:latin typeface="+mj-lt"/>
                    <a:ea typeface="Arial Unicode MS" pitchFamily="34" charset="-128"/>
                    <a:cs typeface="Arial Unicode MS" pitchFamily="34" charset="-128"/>
                  </a:rPr>
                  <a:t>HANA</a:t>
                </a:r>
                <a:br>
                  <a:rPr lang="en-US" sz="750" b="1" kern="0" dirty="0">
                    <a:latin typeface="+mj-lt"/>
                    <a:ea typeface="Arial Unicode MS" pitchFamily="34" charset="-128"/>
                    <a:cs typeface="Arial Unicode MS" pitchFamily="34" charset="-128"/>
                  </a:rPr>
                </a:br>
                <a:r>
                  <a:rPr lang="en-US" sz="750" b="1" kern="0" dirty="0">
                    <a:latin typeface="+mj-lt"/>
                    <a:ea typeface="Arial Unicode MS" pitchFamily="34" charset="-128"/>
                    <a:cs typeface="Arial Unicode MS" pitchFamily="34" charset="-128"/>
                  </a:rPr>
                  <a:t> new</a:t>
                </a:r>
                <a:br>
                  <a:rPr lang="en-US" sz="750" b="1" kern="0" dirty="0">
                    <a:latin typeface="+mj-lt"/>
                    <a:ea typeface="Arial Unicode MS" pitchFamily="34" charset="-128"/>
                    <a:cs typeface="Arial Unicode MS" pitchFamily="34" charset="-128"/>
                  </a:rPr>
                </a:br>
                <a:r>
                  <a:rPr lang="en-US" sz="750" b="1" kern="0" dirty="0">
                    <a:latin typeface="+mj-lt"/>
                    <a:ea typeface="Arial Unicode MS" pitchFamily="34" charset="-128"/>
                    <a:cs typeface="Arial Unicode MS" pitchFamily="34" charset="-128"/>
                  </a:rPr>
                  <a:t>apps</a:t>
                </a:r>
                <a:endParaRPr lang="en-US" sz="750" kern="0" dirty="0">
                  <a:latin typeface="+mj-lt"/>
                  <a:ea typeface="Arial Unicode MS" pitchFamily="34" charset="-128"/>
                  <a:cs typeface="Arial Unicode MS" pitchFamily="34" charset="-128"/>
                </a:endParaRPr>
              </a:p>
            </p:txBody>
          </p:sp>
          <p:cxnSp>
            <p:nvCxnSpPr>
              <p:cNvPr id="17" name="Straight Connector 16"/>
              <p:cNvCxnSpPr/>
              <p:nvPr>
                <p:custDataLst>
                  <p:tags r:id="rId14"/>
                </p:custDataLst>
              </p:nvPr>
            </p:nvCxnSpPr>
            <p:spPr>
              <a:xfrm flipH="1">
                <a:off x="8116915" y="4196309"/>
                <a:ext cx="71519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custDataLst>
                  <p:tags r:id="rId15"/>
                </p:custDataLst>
              </p:nvPr>
            </p:nvCxnSpPr>
            <p:spPr>
              <a:xfrm>
                <a:off x="8069567" y="4141763"/>
                <a:ext cx="0" cy="8941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custDataLst>
                  <p:tags r:id="rId16"/>
                </p:custDataLst>
              </p:nvPr>
            </p:nvCxnSpPr>
            <p:spPr>
              <a:xfrm>
                <a:off x="8116915" y="4141763"/>
                <a:ext cx="0" cy="8941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custDataLst>
                  <p:tags r:id="rId17"/>
                </p:custDataLst>
              </p:nvPr>
            </p:nvGrpSpPr>
            <p:grpSpPr>
              <a:xfrm>
                <a:off x="6834856" y="2145520"/>
                <a:ext cx="1230136" cy="1596602"/>
                <a:chOff x="9391740" y="2019535"/>
                <a:chExt cx="1640608" cy="1968565"/>
              </a:xfrm>
            </p:grpSpPr>
            <p:sp>
              <p:nvSpPr>
                <p:cNvPr id="111" name="Rectangle 110"/>
                <p:cNvSpPr/>
                <p:nvPr>
                  <p:custDataLst>
                    <p:tags r:id="rId108"/>
                  </p:custDataLst>
                </p:nvPr>
              </p:nvSpPr>
              <p:spPr bwMode="gray">
                <a:xfrm>
                  <a:off x="9396470" y="2147064"/>
                  <a:ext cx="1635878" cy="1841036"/>
                </a:xfrm>
                <a:prstGeom prst="rect">
                  <a:avLst/>
                </a:pr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endParaRPr lang="en-US" sz="1800" dirty="0"/>
                </a:p>
              </p:txBody>
            </p:sp>
            <p:sp>
              <p:nvSpPr>
                <p:cNvPr id="112" name="Rectangle 111"/>
                <p:cNvSpPr/>
                <p:nvPr>
                  <p:custDataLst>
                    <p:tags r:id="rId109"/>
                  </p:custDataLst>
                </p:nvPr>
              </p:nvSpPr>
              <p:spPr bwMode="gray">
                <a:xfrm>
                  <a:off x="9391740" y="2019535"/>
                  <a:ext cx="1635877" cy="87032"/>
                </a:xfrm>
                <a:prstGeom prst="rect">
                  <a:avLst/>
                </a:prstGeom>
                <a:solidFill>
                  <a:srgbClr val="FD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endParaRPr lang="en-US" sz="1800" dirty="0"/>
                </a:p>
              </p:txBody>
            </p:sp>
            <p:sp>
              <p:nvSpPr>
                <p:cNvPr id="113" name="Rectangle 1"/>
                <p:cNvSpPr/>
                <p:nvPr>
                  <p:custDataLst>
                    <p:tags r:id="rId110"/>
                  </p:custDataLst>
                </p:nvPr>
              </p:nvSpPr>
              <p:spPr bwMode="gray">
                <a:xfrm>
                  <a:off x="9420989" y="2269376"/>
                  <a:ext cx="1193019" cy="1004620"/>
                </a:xfrm>
                <a:prstGeom prst="rect">
                  <a:avLst/>
                </a:prstGeom>
                <a:solidFill>
                  <a:schemeClr val="bg2">
                    <a:lumMod val="25000"/>
                  </a:schemeClr>
                </a:solidFill>
                <a:ln w="6350" algn="ctr">
                  <a:solidFill>
                    <a:schemeClr val="bg1"/>
                  </a:solidFill>
                  <a:miter lim="800000"/>
                  <a:headEnd/>
                  <a:tailEnd/>
                </a:ln>
                <a:effectLst/>
              </p:spPr>
              <p:txBody>
                <a:bodyPr lIns="67448" tIns="53957" rIns="67448" bIns="53957" rtlCol="0" anchor="ctr"/>
                <a:lstStyle/>
                <a:p>
                  <a:pPr algn="ctr" defTabSz="575421">
                    <a:spcBef>
                      <a:spcPct val="50000"/>
                    </a:spcBef>
                    <a:buClr>
                      <a:srgbClr val="F0AB00"/>
                    </a:buClr>
                    <a:buSzPct val="80000"/>
                  </a:pPr>
                  <a:endParaRPr lang="en-US" sz="600" kern="0" dirty="0">
                    <a:ea typeface="Arial Unicode MS" pitchFamily="34" charset="-128"/>
                    <a:cs typeface="Arial Unicode MS" pitchFamily="34" charset="-128"/>
                  </a:endParaRPr>
                </a:p>
              </p:txBody>
            </p:sp>
            <p:sp>
              <p:nvSpPr>
                <p:cNvPr id="114" name="Rectangle 19"/>
                <p:cNvSpPr/>
                <p:nvPr>
                  <p:custDataLst>
                    <p:tags r:id="rId111"/>
                  </p:custDataLst>
                </p:nvPr>
              </p:nvSpPr>
              <p:spPr bwMode="gray">
                <a:xfrm rot="10800000" flipV="1">
                  <a:off x="9420989" y="3319658"/>
                  <a:ext cx="1569813" cy="608545"/>
                </a:xfrm>
                <a:prstGeom prst="rect">
                  <a:avLst/>
                </a:prstGeom>
                <a:solidFill>
                  <a:srgbClr val="00A1E4"/>
                </a:solidFill>
                <a:ln w="9525">
                  <a:solidFill>
                    <a:schemeClr val="bg1"/>
                  </a:solidFill>
                  <a:round/>
                  <a:headEnd/>
                  <a:tailEnd/>
                </a:ln>
              </p:spPr>
              <p:txBody>
                <a:bodyPr vert="horz" wrap="square" lIns="68550" tIns="34275" rIns="68550" bIns="34275" numCol="1" anchor="ctr" anchorCtr="0" compatLnSpc="1">
                  <a:prstTxWarp prst="textNoShape">
                    <a:avLst/>
                  </a:prstTxWarp>
                </a:bodyPr>
                <a:lstStyle/>
                <a:p>
                  <a:pPr algn="ctr"/>
                  <a:r>
                    <a:rPr lang="en-US" sz="600" dirty="0">
                      <a:solidFill>
                        <a:schemeClr val="bg1"/>
                      </a:solidFill>
                    </a:rPr>
                    <a:t>HANA DB</a:t>
                  </a:r>
                </a:p>
              </p:txBody>
            </p:sp>
            <p:sp>
              <p:nvSpPr>
                <p:cNvPr id="115" name="Rectangle 2"/>
                <p:cNvSpPr/>
                <p:nvPr>
                  <p:custDataLst>
                    <p:tags r:id="rId112"/>
                  </p:custDataLst>
                </p:nvPr>
              </p:nvSpPr>
              <p:spPr bwMode="gray">
                <a:xfrm rot="5400000">
                  <a:off x="9462127" y="2839871"/>
                  <a:ext cx="541198" cy="156976"/>
                </a:xfrm>
                <a:prstGeom prst="rect">
                  <a:avLst/>
                </a:prstGeom>
                <a:solidFill>
                  <a:schemeClr val="bg1"/>
                </a:solidFill>
                <a:ln>
                  <a:solidFill>
                    <a:schemeClr val="tx1">
                      <a:lumMod val="75000"/>
                      <a:lumOff val="25000"/>
                    </a:schemeClr>
                  </a:solidFill>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75421">
                    <a:spcBef>
                      <a:spcPct val="50000"/>
                    </a:spcBef>
                    <a:buClr>
                      <a:srgbClr val="F0AB00"/>
                    </a:buClr>
                    <a:buSzPct val="80000"/>
                  </a:pPr>
                  <a:r>
                    <a:rPr lang="en-US" sz="600" kern="0" dirty="0">
                      <a:solidFill>
                        <a:schemeClr val="tx1"/>
                      </a:solidFill>
                      <a:ea typeface="Arial Unicode MS" pitchFamily="34" charset="-128"/>
                      <a:cs typeface="BentonSans Light"/>
                    </a:rPr>
                    <a:t>CRM</a:t>
                  </a:r>
                </a:p>
              </p:txBody>
            </p:sp>
            <p:sp>
              <p:nvSpPr>
                <p:cNvPr id="116" name="Rectangle 20"/>
                <p:cNvSpPr/>
                <p:nvPr>
                  <p:custDataLst>
                    <p:tags r:id="rId113"/>
                  </p:custDataLst>
                </p:nvPr>
              </p:nvSpPr>
              <p:spPr bwMode="gray">
                <a:xfrm rot="5400000">
                  <a:off x="9650685" y="2839871"/>
                  <a:ext cx="541198" cy="156976"/>
                </a:xfrm>
                <a:prstGeom prst="rect">
                  <a:avLst/>
                </a:prstGeom>
                <a:solidFill>
                  <a:schemeClr val="bg1"/>
                </a:solidFill>
                <a:ln>
                  <a:solidFill>
                    <a:schemeClr val="tx1">
                      <a:lumMod val="75000"/>
                      <a:lumOff val="25000"/>
                    </a:schemeClr>
                  </a:solidFill>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75421">
                    <a:spcBef>
                      <a:spcPct val="50000"/>
                    </a:spcBef>
                    <a:buClr>
                      <a:srgbClr val="F0AB00"/>
                    </a:buClr>
                    <a:buSzPct val="80000"/>
                  </a:pPr>
                  <a:r>
                    <a:rPr lang="en-US" sz="600" kern="0" dirty="0">
                      <a:solidFill>
                        <a:schemeClr val="tx1"/>
                      </a:solidFill>
                      <a:ea typeface="Arial Unicode MS" pitchFamily="34" charset="-128"/>
                      <a:cs typeface="BentonSans Light"/>
                    </a:rPr>
                    <a:t>SCM</a:t>
                  </a:r>
                </a:p>
              </p:txBody>
            </p:sp>
            <p:sp>
              <p:nvSpPr>
                <p:cNvPr id="117" name="Rectangle 21"/>
                <p:cNvSpPr/>
                <p:nvPr>
                  <p:custDataLst>
                    <p:tags r:id="rId114"/>
                  </p:custDataLst>
                </p:nvPr>
              </p:nvSpPr>
              <p:spPr bwMode="gray">
                <a:xfrm rot="5400000">
                  <a:off x="9839245" y="2839871"/>
                  <a:ext cx="541198" cy="156976"/>
                </a:xfrm>
                <a:prstGeom prst="rect">
                  <a:avLst/>
                </a:prstGeom>
                <a:solidFill>
                  <a:schemeClr val="bg1"/>
                </a:solidFill>
                <a:ln>
                  <a:solidFill>
                    <a:schemeClr val="tx1">
                      <a:lumMod val="75000"/>
                      <a:lumOff val="25000"/>
                    </a:schemeClr>
                  </a:solidFill>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75421">
                    <a:spcBef>
                      <a:spcPct val="50000"/>
                    </a:spcBef>
                    <a:buClr>
                      <a:srgbClr val="F0AB00"/>
                    </a:buClr>
                    <a:buSzPct val="80000"/>
                  </a:pPr>
                  <a:r>
                    <a:rPr lang="en-US" sz="600" kern="0" dirty="0">
                      <a:solidFill>
                        <a:schemeClr val="tx1"/>
                      </a:solidFill>
                      <a:ea typeface="Arial Unicode MS" pitchFamily="34" charset="-128"/>
                      <a:cs typeface="BentonSans Light"/>
                    </a:rPr>
                    <a:t>SRM</a:t>
                  </a:r>
                </a:p>
              </p:txBody>
            </p:sp>
            <p:sp>
              <p:nvSpPr>
                <p:cNvPr id="118" name="Rectangle 22"/>
                <p:cNvSpPr/>
                <p:nvPr>
                  <p:custDataLst>
                    <p:tags r:id="rId115"/>
                  </p:custDataLst>
                </p:nvPr>
              </p:nvSpPr>
              <p:spPr bwMode="gray">
                <a:xfrm rot="5400000">
                  <a:off x="10027802" y="2839871"/>
                  <a:ext cx="541198" cy="156976"/>
                </a:xfrm>
                <a:prstGeom prst="rect">
                  <a:avLst/>
                </a:prstGeom>
                <a:solidFill>
                  <a:schemeClr val="bg1"/>
                </a:solidFill>
                <a:ln>
                  <a:solidFill>
                    <a:schemeClr val="tx1">
                      <a:lumMod val="75000"/>
                      <a:lumOff val="25000"/>
                    </a:schemeClr>
                  </a:solidFill>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75421">
                    <a:spcBef>
                      <a:spcPct val="50000"/>
                    </a:spcBef>
                    <a:buClr>
                      <a:srgbClr val="F0AB00"/>
                    </a:buClr>
                    <a:buSzPct val="80000"/>
                  </a:pPr>
                  <a:r>
                    <a:rPr lang="en-US" sz="600" kern="0" dirty="0">
                      <a:solidFill>
                        <a:schemeClr val="tx1"/>
                      </a:solidFill>
                      <a:ea typeface="Arial Unicode MS" pitchFamily="34" charset="-128"/>
                      <a:cs typeface="BentonSans Light"/>
                    </a:rPr>
                    <a:t>PLM</a:t>
                  </a:r>
                </a:p>
              </p:txBody>
            </p:sp>
            <p:sp>
              <p:nvSpPr>
                <p:cNvPr id="119" name="Rectangle 23"/>
                <p:cNvSpPr/>
                <p:nvPr>
                  <p:custDataLst>
                    <p:tags r:id="rId116"/>
                  </p:custDataLst>
                </p:nvPr>
              </p:nvSpPr>
              <p:spPr bwMode="gray">
                <a:xfrm rot="5400000">
                  <a:off x="9273568" y="2839871"/>
                  <a:ext cx="541198" cy="156976"/>
                </a:xfrm>
                <a:prstGeom prst="rect">
                  <a:avLst/>
                </a:prstGeom>
                <a:solidFill>
                  <a:schemeClr val="bg1"/>
                </a:solidFill>
                <a:ln>
                  <a:solidFill>
                    <a:schemeClr val="tx1">
                      <a:lumMod val="75000"/>
                      <a:lumOff val="25000"/>
                    </a:schemeClr>
                  </a:solidFill>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75421">
                    <a:spcBef>
                      <a:spcPct val="50000"/>
                    </a:spcBef>
                    <a:buClr>
                      <a:srgbClr val="F0AB00"/>
                    </a:buClr>
                    <a:buSzPct val="80000"/>
                  </a:pPr>
                  <a:r>
                    <a:rPr lang="en-US" sz="600" kern="0" dirty="0">
                      <a:solidFill>
                        <a:schemeClr val="tx1"/>
                      </a:solidFill>
                      <a:ea typeface="Arial Unicode MS" pitchFamily="34" charset="-128"/>
                      <a:cs typeface="BentonSans Light"/>
                    </a:rPr>
                    <a:t>ERP</a:t>
                  </a:r>
                </a:p>
              </p:txBody>
            </p:sp>
            <p:sp>
              <p:nvSpPr>
                <p:cNvPr id="120" name="Rectangle 22"/>
                <p:cNvSpPr/>
                <p:nvPr>
                  <p:custDataLst>
                    <p:tags r:id="rId117"/>
                  </p:custDataLst>
                </p:nvPr>
              </p:nvSpPr>
              <p:spPr bwMode="gray">
                <a:xfrm rot="5400000">
                  <a:off x="10216363" y="2839871"/>
                  <a:ext cx="541198" cy="156976"/>
                </a:xfrm>
                <a:prstGeom prst="rect">
                  <a:avLst/>
                </a:prstGeom>
                <a:solidFill>
                  <a:srgbClr val="008A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ctr" anchorCtr="0" compatLnSpc="1">
                  <a:prstTxWarp prst="textNoShape">
                    <a:avLst/>
                  </a:prstTxWarp>
                </a:bodyPr>
                <a:lstStyle/>
                <a:p>
                  <a:pPr algn="ctr"/>
                  <a:r>
                    <a:rPr lang="en-US" sz="600" dirty="0">
                      <a:solidFill>
                        <a:schemeClr val="bg1"/>
                      </a:solidFill>
                    </a:rPr>
                    <a:t>VDL</a:t>
                  </a:r>
                </a:p>
              </p:txBody>
            </p:sp>
            <p:sp>
              <p:nvSpPr>
                <p:cNvPr id="121" name="TextBox 120"/>
                <p:cNvSpPr txBox="1"/>
                <p:nvPr>
                  <p:custDataLst>
                    <p:tags r:id="rId118"/>
                  </p:custDataLst>
                </p:nvPr>
              </p:nvSpPr>
              <p:spPr>
                <a:xfrm>
                  <a:off x="9465681" y="2230073"/>
                  <a:ext cx="1111192" cy="417450"/>
                </a:xfrm>
                <a:prstGeom prst="rect">
                  <a:avLst/>
                </a:prstGeom>
                <a:noFill/>
                <a:ln>
                  <a:noFill/>
                </a:ln>
              </p:spPr>
              <p:txBody>
                <a:bodyPr wrap="square" lIns="0" tIns="34264" rIns="0" bIns="34264" rtlCol="0" anchor="ctr">
                  <a:spAutoFit/>
                </a:bodyPr>
                <a:lstStyle/>
                <a:p>
                  <a:pPr algn="ctr" fontAlgn="base">
                    <a:spcBef>
                      <a:spcPct val="50000"/>
                    </a:spcBef>
                    <a:spcAft>
                      <a:spcPct val="0"/>
                    </a:spcAft>
                    <a:buClr>
                      <a:srgbClr val="F0AB00"/>
                    </a:buClr>
                    <a:buSzPct val="80000"/>
                  </a:pPr>
                  <a:r>
                    <a:rPr lang="en-US" sz="600" kern="0" dirty="0">
                      <a:solidFill>
                        <a:schemeClr val="bg1"/>
                      </a:solidFill>
                      <a:ea typeface="Arial Unicode MS" pitchFamily="34" charset="-128"/>
                      <a:cs typeface="Arial Unicode MS" pitchFamily="34" charset="-128"/>
                    </a:rPr>
                    <a:t>SAP</a:t>
                  </a:r>
                  <a:br>
                    <a:rPr lang="en-US" sz="600" kern="0" dirty="0">
                      <a:solidFill>
                        <a:schemeClr val="bg1"/>
                      </a:solidFill>
                      <a:ea typeface="Arial Unicode MS" pitchFamily="34" charset="-128"/>
                      <a:cs typeface="Arial Unicode MS" pitchFamily="34" charset="-128"/>
                    </a:rPr>
                  </a:br>
                  <a:r>
                    <a:rPr lang="en-US" sz="600" kern="0" dirty="0">
                      <a:solidFill>
                        <a:schemeClr val="bg1"/>
                      </a:solidFill>
                      <a:ea typeface="Arial Unicode MS" pitchFamily="34" charset="-128"/>
                      <a:cs typeface="Arial Unicode MS" pitchFamily="34" charset="-128"/>
                    </a:rPr>
                    <a:t>Business Suite</a:t>
                  </a:r>
                </a:p>
              </p:txBody>
            </p:sp>
            <p:sp>
              <p:nvSpPr>
                <p:cNvPr id="122" name="Rectangle 121"/>
                <p:cNvSpPr/>
                <p:nvPr>
                  <p:custDataLst>
                    <p:tags r:id="rId119"/>
                  </p:custDataLst>
                </p:nvPr>
              </p:nvSpPr>
              <p:spPr bwMode="gray">
                <a:xfrm rot="5400000">
                  <a:off x="10221603" y="2693195"/>
                  <a:ext cx="1004620" cy="156984"/>
                </a:xfrm>
                <a:prstGeom prst="rect">
                  <a:avLst/>
                </a:prstGeom>
                <a:solidFill>
                  <a:srgbClr val="72BF44"/>
                </a:solidFill>
                <a:ln w="9525">
                  <a:solidFill>
                    <a:schemeClr val="bg1"/>
                  </a:solidFill>
                  <a:round/>
                  <a:headEnd/>
                  <a:tailEnd/>
                </a:ln>
                <a:effectLst/>
              </p:spPr>
              <p:txBody>
                <a:bodyPr vert="horz" wrap="square" lIns="68550" tIns="34275" rIns="68550" bIns="34275" numCol="1" anchor="ctr" anchorCtr="0" compatLnSpc="1">
                  <a:prstTxWarp prst="textNoShape">
                    <a:avLst/>
                  </a:prstTxWarp>
                </a:bodyPr>
                <a:lstStyle/>
                <a:p>
                  <a:pPr algn="ctr"/>
                  <a:r>
                    <a:rPr lang="en-US" sz="600" dirty="0">
                      <a:solidFill>
                        <a:schemeClr val="bg1"/>
                      </a:solidFill>
                    </a:rPr>
                    <a:t>BW</a:t>
                  </a:r>
                </a:p>
              </p:txBody>
            </p:sp>
            <p:sp>
              <p:nvSpPr>
                <p:cNvPr id="123" name="Rectangle 122"/>
                <p:cNvSpPr/>
                <p:nvPr>
                  <p:custDataLst>
                    <p:tags r:id="rId120"/>
                  </p:custDataLst>
                </p:nvPr>
              </p:nvSpPr>
              <p:spPr bwMode="gray">
                <a:xfrm rot="5400000">
                  <a:off x="10410000" y="2693195"/>
                  <a:ext cx="1004620" cy="156984"/>
                </a:xfrm>
                <a:prstGeom prst="rect">
                  <a:avLst/>
                </a:prstGeom>
                <a:solidFill>
                  <a:schemeClr val="accent6"/>
                </a:solidFill>
                <a:ln w="6350" algn="ctr">
                  <a:solidFill>
                    <a:schemeClr val="bg1"/>
                  </a:solidFill>
                  <a:miter lim="800000"/>
                  <a:headEnd/>
                  <a:tailEnd/>
                </a:ln>
                <a:effectLst/>
              </p:spPr>
              <p:txBody>
                <a:bodyPr lIns="0" tIns="0" rIns="0" bIns="0" rtlCol="0" anchor="ctr"/>
                <a:lstStyle/>
                <a:p>
                  <a:pPr algn="ctr" defTabSz="575421">
                    <a:spcBef>
                      <a:spcPct val="50000"/>
                    </a:spcBef>
                    <a:buClr>
                      <a:srgbClr val="F0AB00"/>
                    </a:buClr>
                    <a:buSzPct val="80000"/>
                  </a:pPr>
                  <a:r>
                    <a:rPr lang="en-US" sz="600" kern="0" dirty="0">
                      <a:solidFill>
                        <a:schemeClr val="bg1"/>
                      </a:solidFill>
                      <a:ea typeface="Arial Unicode MS" pitchFamily="34" charset="-128"/>
                      <a:cs typeface="Arial Unicode MS" pitchFamily="34" charset="-128"/>
                    </a:rPr>
                    <a:t>Apps</a:t>
                  </a:r>
                </a:p>
              </p:txBody>
            </p:sp>
          </p:grpSp>
          <p:grpSp>
            <p:nvGrpSpPr>
              <p:cNvPr id="21" name="Group 20"/>
              <p:cNvGrpSpPr/>
              <p:nvPr>
                <p:custDataLst>
                  <p:tags r:id="rId18"/>
                </p:custDataLst>
              </p:nvPr>
            </p:nvGrpSpPr>
            <p:grpSpPr>
              <a:xfrm>
                <a:off x="8108411" y="2145520"/>
                <a:ext cx="801082" cy="1596602"/>
                <a:chOff x="11090255" y="2019535"/>
                <a:chExt cx="753354" cy="1968565"/>
              </a:xfrm>
            </p:grpSpPr>
            <p:sp>
              <p:nvSpPr>
                <p:cNvPr id="107" name="Rectangle 106"/>
                <p:cNvSpPr/>
                <p:nvPr>
                  <p:custDataLst>
                    <p:tags r:id="rId104"/>
                  </p:custDataLst>
                </p:nvPr>
              </p:nvSpPr>
              <p:spPr bwMode="gray">
                <a:xfrm>
                  <a:off x="11094985" y="2147064"/>
                  <a:ext cx="748624" cy="1841036"/>
                </a:xfrm>
                <a:prstGeom prst="rect">
                  <a:avLst/>
                </a:pr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endParaRPr lang="en-US" sz="1800" dirty="0"/>
                </a:p>
              </p:txBody>
            </p:sp>
            <p:sp>
              <p:nvSpPr>
                <p:cNvPr id="108" name="Rectangle 107"/>
                <p:cNvSpPr/>
                <p:nvPr>
                  <p:custDataLst>
                    <p:tags r:id="rId105"/>
                  </p:custDataLst>
                </p:nvPr>
              </p:nvSpPr>
              <p:spPr bwMode="gray">
                <a:xfrm>
                  <a:off x="11090255" y="2019535"/>
                  <a:ext cx="748624" cy="63764"/>
                </a:xfrm>
                <a:prstGeom prst="rect">
                  <a:avLst/>
                </a:prstGeom>
                <a:solidFill>
                  <a:srgbClr val="AB21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endParaRPr lang="en-US" sz="1800" dirty="0"/>
                </a:p>
              </p:txBody>
            </p:sp>
            <p:sp>
              <p:nvSpPr>
                <p:cNvPr id="109" name="Rectangle 108"/>
                <p:cNvSpPr/>
                <p:nvPr>
                  <p:custDataLst>
                    <p:tags r:id="rId106"/>
                  </p:custDataLst>
                </p:nvPr>
              </p:nvSpPr>
              <p:spPr bwMode="gray">
                <a:xfrm>
                  <a:off x="11148039" y="3354611"/>
                  <a:ext cx="620434" cy="573588"/>
                </a:xfrm>
                <a:prstGeom prst="rect">
                  <a:avLst/>
                </a:prstGeom>
                <a:solidFill>
                  <a:srgbClr val="00A1E4"/>
                </a:solidFill>
                <a:ln w="9525">
                  <a:solidFill>
                    <a:schemeClr val="bg1"/>
                  </a:solidFill>
                  <a:round/>
                  <a:headEnd/>
                  <a:tailEnd/>
                </a:ln>
              </p:spPr>
              <p:txBody>
                <a:bodyPr vert="horz" wrap="square" lIns="68550" tIns="34275" rIns="68550" bIns="34275" numCol="1" anchor="ctr" anchorCtr="0" compatLnSpc="1">
                  <a:prstTxWarp prst="textNoShape">
                    <a:avLst/>
                  </a:prstTxWarp>
                </a:bodyPr>
                <a:lstStyle/>
                <a:p>
                  <a:pPr algn="ctr"/>
                  <a:r>
                    <a:rPr lang="en-US" sz="600" dirty="0">
                      <a:solidFill>
                        <a:schemeClr val="bg1"/>
                      </a:solidFill>
                    </a:rPr>
                    <a:t>HANA DB</a:t>
                  </a:r>
                </a:p>
              </p:txBody>
            </p:sp>
            <p:sp>
              <p:nvSpPr>
                <p:cNvPr id="110" name="Rectangle 109"/>
                <p:cNvSpPr/>
                <p:nvPr>
                  <p:custDataLst>
                    <p:tags r:id="rId107"/>
                  </p:custDataLst>
                </p:nvPr>
              </p:nvSpPr>
              <p:spPr bwMode="gray">
                <a:xfrm>
                  <a:off x="11148039" y="2264077"/>
                  <a:ext cx="620434" cy="1004620"/>
                </a:xfrm>
                <a:prstGeom prst="rect">
                  <a:avLst/>
                </a:prstGeom>
                <a:solidFill>
                  <a:srgbClr val="52237F"/>
                </a:solidFill>
                <a:ln w="9525">
                  <a:solidFill>
                    <a:schemeClr val="bg1"/>
                  </a:solidFill>
                  <a:round/>
                  <a:headEnd/>
                  <a:tailEnd/>
                </a:ln>
              </p:spPr>
              <p:txBody>
                <a:bodyPr vert="horz" wrap="square" lIns="68550" tIns="34275" rIns="68550" bIns="34275" numCol="1" anchor="ctr" anchorCtr="0" compatLnSpc="1">
                  <a:prstTxWarp prst="textNoShape">
                    <a:avLst/>
                  </a:prstTxWarp>
                </a:bodyPr>
                <a:lstStyle/>
                <a:p>
                  <a:pPr algn="ctr"/>
                  <a:r>
                    <a:rPr lang="en-US" sz="600" dirty="0">
                      <a:solidFill>
                        <a:schemeClr val="bg1"/>
                      </a:solidFill>
                    </a:rPr>
                    <a:t>Apps</a:t>
                  </a:r>
                </a:p>
              </p:txBody>
            </p:sp>
          </p:grpSp>
          <p:sp>
            <p:nvSpPr>
              <p:cNvPr id="22" name="Rectangle 21"/>
              <p:cNvSpPr/>
              <p:nvPr>
                <p:custDataLst>
                  <p:tags r:id="rId19"/>
                </p:custDataLst>
              </p:nvPr>
            </p:nvSpPr>
            <p:spPr bwMode="gray">
              <a:xfrm>
                <a:off x="2643205" y="4559023"/>
                <a:ext cx="1025660" cy="45719"/>
              </a:xfrm>
              <a:prstGeom prst="rect">
                <a:avLst/>
              </a:prstGeom>
              <a:solidFill>
                <a:srgbClr val="F68B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562" tIns="28781" rIns="57562" bIns="28781" numCol="1" anchor="t" anchorCtr="0" compatLnSpc="1">
                <a:prstTxWarp prst="textNoShape">
                  <a:avLst/>
                </a:prstTxWarp>
              </a:bodyPr>
              <a:lstStyle/>
              <a:p>
                <a:endParaRPr lang="en-US" sz="1800" dirty="0"/>
              </a:p>
            </p:txBody>
          </p:sp>
          <p:sp>
            <p:nvSpPr>
              <p:cNvPr id="23" name="Rectangle 22"/>
              <p:cNvSpPr/>
              <p:nvPr>
                <p:custDataLst>
                  <p:tags r:id="rId20"/>
                </p:custDataLst>
              </p:nvPr>
            </p:nvSpPr>
            <p:spPr bwMode="gray">
              <a:xfrm>
                <a:off x="4878040" y="4561080"/>
                <a:ext cx="1052560" cy="45719"/>
              </a:xfrm>
              <a:prstGeom prst="rect">
                <a:avLst/>
              </a:prstGeom>
              <a:solidFill>
                <a:srgbClr val="72BF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562" tIns="28781" rIns="57562" bIns="28781" numCol="1" anchor="t" anchorCtr="0" compatLnSpc="1">
                <a:prstTxWarp prst="textNoShape">
                  <a:avLst/>
                </a:prstTxWarp>
              </a:bodyPr>
              <a:lstStyle/>
              <a:p>
                <a:endParaRPr lang="en-US" sz="1800" dirty="0"/>
              </a:p>
            </p:txBody>
          </p:sp>
          <p:sp>
            <p:nvSpPr>
              <p:cNvPr id="24" name="Rectangle 23"/>
              <p:cNvSpPr/>
              <p:nvPr>
                <p:custDataLst>
                  <p:tags r:id="rId21"/>
                </p:custDataLst>
              </p:nvPr>
            </p:nvSpPr>
            <p:spPr bwMode="gray">
              <a:xfrm>
                <a:off x="6850854" y="4559023"/>
                <a:ext cx="1210592" cy="45719"/>
              </a:xfrm>
              <a:prstGeom prst="rect">
                <a:avLst/>
              </a:prstGeom>
              <a:solidFill>
                <a:srgbClr val="FD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562" tIns="28781" rIns="57562" bIns="28781" numCol="1" anchor="t" anchorCtr="0" compatLnSpc="1">
                <a:prstTxWarp prst="textNoShape">
                  <a:avLst/>
                </a:prstTxWarp>
              </a:bodyPr>
              <a:lstStyle/>
              <a:p>
                <a:endParaRPr lang="en-US" sz="1800" dirty="0"/>
              </a:p>
            </p:txBody>
          </p:sp>
          <p:sp>
            <p:nvSpPr>
              <p:cNvPr id="25" name="Rectangle 24"/>
              <p:cNvSpPr/>
              <p:nvPr>
                <p:custDataLst>
                  <p:tags r:id="rId22"/>
                </p:custDataLst>
              </p:nvPr>
            </p:nvSpPr>
            <p:spPr bwMode="gray">
              <a:xfrm>
                <a:off x="1506874" y="4559023"/>
                <a:ext cx="1062514" cy="45719"/>
              </a:xfrm>
              <a:prstGeom prst="rect">
                <a:avLst/>
              </a:prstGeom>
              <a:solidFill>
                <a:srgbClr val="008A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562" tIns="28781" rIns="57562" bIns="28781" numCol="1" anchor="t" anchorCtr="0" compatLnSpc="1">
                <a:prstTxWarp prst="textNoShape">
                  <a:avLst/>
                </a:prstTxWarp>
              </a:bodyPr>
              <a:lstStyle/>
              <a:p>
                <a:endParaRPr lang="en-US" sz="1800" dirty="0"/>
              </a:p>
            </p:txBody>
          </p:sp>
          <p:sp>
            <p:nvSpPr>
              <p:cNvPr id="26" name="Rectangle 25"/>
              <p:cNvSpPr/>
              <p:nvPr>
                <p:custDataLst>
                  <p:tags r:id="rId23"/>
                </p:custDataLst>
              </p:nvPr>
            </p:nvSpPr>
            <p:spPr bwMode="gray">
              <a:xfrm>
                <a:off x="271829" y="4559023"/>
                <a:ext cx="1174407" cy="45719"/>
              </a:xfrm>
              <a:prstGeom prst="rect">
                <a:avLst/>
              </a:prstGeom>
              <a:solidFill>
                <a:srgbClr val="0049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562" tIns="28781" rIns="57562" bIns="28781" numCol="1" anchor="t" anchorCtr="0" compatLnSpc="1">
                <a:prstTxWarp prst="textNoShape">
                  <a:avLst/>
                </a:prstTxWarp>
              </a:bodyPr>
              <a:lstStyle/>
              <a:p>
                <a:endParaRPr lang="en-US" sz="1800" dirty="0"/>
              </a:p>
            </p:txBody>
          </p:sp>
          <p:sp>
            <p:nvSpPr>
              <p:cNvPr id="27" name="Rectangle 26"/>
              <p:cNvSpPr/>
              <p:nvPr>
                <p:custDataLst>
                  <p:tags r:id="rId24"/>
                </p:custDataLst>
              </p:nvPr>
            </p:nvSpPr>
            <p:spPr bwMode="gray">
              <a:xfrm>
                <a:off x="5964465" y="4561079"/>
                <a:ext cx="870391" cy="49216"/>
              </a:xfrm>
              <a:prstGeom prst="rect">
                <a:avLst/>
              </a:prstGeom>
              <a:solidFill>
                <a:srgbClr val="008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562" tIns="28781" rIns="57562" bIns="28781" numCol="1" anchor="t" anchorCtr="0" compatLnSpc="1">
                <a:prstTxWarp prst="textNoShape">
                  <a:avLst/>
                </a:prstTxWarp>
              </a:bodyPr>
              <a:lstStyle/>
              <a:p>
                <a:endParaRPr lang="en-US" sz="1800" dirty="0"/>
              </a:p>
            </p:txBody>
          </p:sp>
          <p:sp>
            <p:nvSpPr>
              <p:cNvPr id="28" name="Rectangle 27"/>
              <p:cNvSpPr/>
              <p:nvPr>
                <p:custDataLst>
                  <p:tags r:id="rId25"/>
                </p:custDataLst>
              </p:nvPr>
            </p:nvSpPr>
            <p:spPr bwMode="gray">
              <a:xfrm>
                <a:off x="3705864" y="4563560"/>
                <a:ext cx="1129563" cy="45719"/>
              </a:xfrm>
              <a:prstGeom prst="rect">
                <a:avLst/>
              </a:prstGeom>
              <a:solidFill>
                <a:srgbClr val="CB4D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562" tIns="28781" rIns="57562" bIns="28781" numCol="1" anchor="t" anchorCtr="0" compatLnSpc="1">
                <a:prstTxWarp prst="textNoShape">
                  <a:avLst/>
                </a:prstTxWarp>
              </a:bodyPr>
              <a:lstStyle/>
              <a:p>
                <a:endParaRPr lang="en-US" sz="1800" dirty="0"/>
              </a:p>
            </p:txBody>
          </p:sp>
          <p:sp>
            <p:nvSpPr>
              <p:cNvPr id="29" name="Rectangle 28"/>
              <p:cNvSpPr/>
              <p:nvPr>
                <p:custDataLst>
                  <p:tags r:id="rId26"/>
                </p:custDataLst>
              </p:nvPr>
            </p:nvSpPr>
            <p:spPr bwMode="gray">
              <a:xfrm>
                <a:off x="8094839" y="4559024"/>
                <a:ext cx="813101" cy="51272"/>
              </a:xfrm>
              <a:prstGeom prst="rect">
                <a:avLst/>
              </a:prstGeom>
              <a:solidFill>
                <a:srgbClr val="AB21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562" tIns="28781" rIns="57562" bIns="28781" numCol="1" anchor="t" anchorCtr="0" compatLnSpc="1">
                <a:prstTxWarp prst="textNoShape">
                  <a:avLst/>
                </a:prstTxWarp>
              </a:bodyPr>
              <a:lstStyle/>
              <a:p>
                <a:endParaRPr lang="en-US" sz="1800" dirty="0"/>
              </a:p>
            </p:txBody>
          </p:sp>
          <p:sp>
            <p:nvSpPr>
              <p:cNvPr id="30" name="Rectangle 29"/>
              <p:cNvSpPr/>
              <p:nvPr>
                <p:custDataLst>
                  <p:tags r:id="rId27"/>
                </p:custDataLst>
              </p:nvPr>
            </p:nvSpPr>
            <p:spPr bwMode="gray">
              <a:xfrm>
                <a:off x="2643206" y="4638198"/>
                <a:ext cx="1024973" cy="1457802"/>
              </a:xfrm>
              <a:prstGeom prst="rect">
                <a:avLst/>
              </a:pr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562" tIns="28781" rIns="57562" bIns="28781" numCol="1" anchor="t" anchorCtr="0" compatLnSpc="1">
                <a:prstTxWarp prst="textNoShape">
                  <a:avLst/>
                </a:prstTxWarp>
              </a:bodyPr>
              <a:lstStyle/>
              <a:p>
                <a:pPr marL="84512" indent="-84512">
                  <a:spcAft>
                    <a:spcPts val="150"/>
                  </a:spcAft>
                  <a:buClr>
                    <a:schemeClr val="accent1"/>
                  </a:buClr>
                  <a:buFont typeface="Arial" pitchFamily="34" charset="0"/>
                  <a:buChar char="●"/>
                </a:pPr>
                <a:r>
                  <a:rPr lang="en-US" sz="600" b="1" dirty="0"/>
                  <a:t>CRM customer segmentation</a:t>
                </a:r>
              </a:p>
              <a:p>
                <a:pPr marL="84512" indent="-84512">
                  <a:spcAft>
                    <a:spcPts val="150"/>
                  </a:spcAft>
                  <a:buClr>
                    <a:schemeClr val="accent1"/>
                  </a:buClr>
                  <a:buFont typeface="Arial" pitchFamily="34" charset="0"/>
                  <a:buChar char="●"/>
                </a:pPr>
                <a:r>
                  <a:rPr lang="en-US" sz="600" b="1" dirty="0"/>
                  <a:t>COPA</a:t>
                </a:r>
              </a:p>
              <a:p>
                <a:pPr marL="84512" indent="-84512">
                  <a:spcAft>
                    <a:spcPts val="150"/>
                  </a:spcAft>
                  <a:buClr>
                    <a:schemeClr val="accent1"/>
                  </a:buClr>
                  <a:buFont typeface="Arial" pitchFamily="34" charset="0"/>
                  <a:buChar char="●"/>
                </a:pPr>
                <a:r>
                  <a:rPr lang="en-US" sz="600" b="1" dirty="0"/>
                  <a:t>Finance &amp; controlling</a:t>
                </a:r>
              </a:p>
            </p:txBody>
          </p:sp>
          <p:sp>
            <p:nvSpPr>
              <p:cNvPr id="31" name="Rectangle 30"/>
              <p:cNvSpPr/>
              <p:nvPr>
                <p:custDataLst>
                  <p:tags r:id="rId28"/>
                </p:custDataLst>
              </p:nvPr>
            </p:nvSpPr>
            <p:spPr bwMode="gray">
              <a:xfrm>
                <a:off x="4883290" y="4635170"/>
                <a:ext cx="1052559" cy="1460830"/>
              </a:xfrm>
              <a:prstGeom prst="rect">
                <a:avLst/>
              </a:pr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562" tIns="28781" rIns="57562" bIns="28781" numCol="1" anchor="t" anchorCtr="0" compatLnSpc="1">
                <a:prstTxWarp prst="textNoShape">
                  <a:avLst/>
                </a:prstTxWarp>
              </a:bodyPr>
              <a:lstStyle/>
              <a:p>
                <a:pPr marL="86893" indent="-86893">
                  <a:spcAft>
                    <a:spcPts val="150"/>
                  </a:spcAft>
                  <a:buClr>
                    <a:schemeClr val="accent1"/>
                  </a:buClr>
                  <a:buFont typeface="Arial" pitchFamily="34" charset="0"/>
                  <a:buChar char="●"/>
                </a:pPr>
                <a:r>
                  <a:rPr lang="en-US" sz="600" b="1" dirty="0"/>
                  <a:t>SAP BW powered by SAP HANA</a:t>
                </a:r>
              </a:p>
              <a:p>
                <a:pPr marL="86893" indent="-86893">
                  <a:spcAft>
                    <a:spcPts val="150"/>
                  </a:spcAft>
                  <a:buClr>
                    <a:schemeClr val="accent1"/>
                  </a:buClr>
                  <a:buFont typeface="Arial" pitchFamily="34" charset="0"/>
                  <a:buChar char="●"/>
                </a:pPr>
                <a:r>
                  <a:rPr lang="en-US" sz="600" b="1" dirty="0"/>
                  <a:t>Business planning &amp; consolidation on HANA</a:t>
                </a:r>
              </a:p>
            </p:txBody>
          </p:sp>
          <p:sp>
            <p:nvSpPr>
              <p:cNvPr id="32" name="Rectangle 31"/>
              <p:cNvSpPr/>
              <p:nvPr>
                <p:custDataLst>
                  <p:tags r:id="rId29"/>
                </p:custDataLst>
              </p:nvPr>
            </p:nvSpPr>
            <p:spPr bwMode="gray">
              <a:xfrm>
                <a:off x="6856104" y="4631488"/>
                <a:ext cx="1210592" cy="1464512"/>
              </a:xfrm>
              <a:prstGeom prst="rect">
                <a:avLst/>
              </a:pr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562" tIns="28781" rIns="57562" bIns="28781" numCol="1" anchor="t" anchorCtr="0" compatLnSpc="1">
                <a:prstTxWarp prst="textNoShape">
                  <a:avLst/>
                </a:prstTxWarp>
              </a:bodyPr>
              <a:lstStyle/>
              <a:p>
                <a:pPr marL="84512" indent="-84512">
                  <a:spcAft>
                    <a:spcPts val="150"/>
                  </a:spcAft>
                  <a:buClr>
                    <a:schemeClr val="accent1"/>
                  </a:buClr>
                  <a:buFont typeface="Arial" pitchFamily="34" charset="0"/>
                  <a:buChar char="●"/>
                </a:pPr>
                <a:r>
                  <a:rPr lang="en-US" sz="600" b="1" dirty="0"/>
                  <a:t>SAP Business Suite on HANA</a:t>
                </a:r>
              </a:p>
              <a:p>
                <a:pPr marL="84512" indent="-84512">
                  <a:spcAft>
                    <a:spcPts val="150"/>
                  </a:spcAft>
                  <a:buClr>
                    <a:schemeClr val="accent1"/>
                  </a:buClr>
                  <a:buFont typeface="Arial" pitchFamily="34" charset="0"/>
                  <a:buChar char="●"/>
                </a:pPr>
                <a:r>
                  <a:rPr lang="en-US" sz="600" b="1" dirty="0"/>
                  <a:t>SAP HANA Live</a:t>
                </a:r>
              </a:p>
              <a:p>
                <a:pPr marL="84512" indent="-84512">
                  <a:spcAft>
                    <a:spcPts val="150"/>
                  </a:spcAft>
                  <a:buClr>
                    <a:schemeClr val="accent1"/>
                  </a:buClr>
                  <a:buFont typeface="Arial" pitchFamily="34" charset="0"/>
                  <a:buChar char="●"/>
                </a:pPr>
                <a:r>
                  <a:rPr lang="en-US" sz="600" b="1" dirty="0"/>
                  <a:t>SAP Simple Finance</a:t>
                </a:r>
              </a:p>
            </p:txBody>
          </p:sp>
          <p:sp>
            <p:nvSpPr>
              <p:cNvPr id="33" name="Rectangle 32"/>
              <p:cNvSpPr/>
              <p:nvPr>
                <p:custDataLst>
                  <p:tags r:id="rId30"/>
                </p:custDataLst>
              </p:nvPr>
            </p:nvSpPr>
            <p:spPr bwMode="gray">
              <a:xfrm>
                <a:off x="271829" y="4638259"/>
                <a:ext cx="1169360" cy="1457741"/>
              </a:xfrm>
              <a:prstGeom prst="rect">
                <a:avLst/>
              </a:prstGeom>
              <a:solidFill>
                <a:srgbClr val="E6E7E8"/>
              </a:solidFill>
              <a:ln>
                <a:noFill/>
              </a:ln>
              <a:extLst/>
            </p:spPr>
            <p:txBody>
              <a:bodyPr vert="horz" wrap="square" lIns="57562" tIns="28781" rIns="57562" bIns="28781" numCol="1" anchor="t" anchorCtr="0" compatLnSpc="1">
                <a:prstTxWarp prst="textNoShape">
                  <a:avLst/>
                </a:prstTxWarp>
              </a:bodyPr>
              <a:lstStyle/>
              <a:p>
                <a:pPr marL="84512" indent="-84512">
                  <a:spcAft>
                    <a:spcPts val="150"/>
                  </a:spcAft>
                  <a:buClr>
                    <a:schemeClr val="accent1"/>
                  </a:buClr>
                  <a:buSzPct val="100000"/>
                  <a:buFont typeface="Arial" pitchFamily="34" charset="0"/>
                  <a:buChar char="●"/>
                </a:pPr>
                <a:r>
                  <a:rPr lang="en-US" sz="600" b="1" dirty="0"/>
                  <a:t>SAP HANA database and application development services</a:t>
                </a:r>
              </a:p>
              <a:p>
                <a:pPr marL="84512" indent="-84512">
                  <a:spcAft>
                    <a:spcPts val="150"/>
                  </a:spcAft>
                  <a:buClr>
                    <a:schemeClr val="accent1"/>
                  </a:buClr>
                  <a:buSzPct val="100000"/>
                  <a:buFont typeface="Arial" pitchFamily="34" charset="0"/>
                  <a:buChar char="●"/>
                </a:pPr>
                <a:r>
                  <a:rPr lang="en-US" sz="600" b="1" dirty="0"/>
                  <a:t>Custom datamart</a:t>
                </a:r>
              </a:p>
              <a:p>
                <a:pPr marL="84512" indent="-84512">
                  <a:spcAft>
                    <a:spcPts val="150"/>
                  </a:spcAft>
                  <a:buClr>
                    <a:schemeClr val="accent1"/>
                  </a:buClr>
                  <a:buSzPct val="100000"/>
                  <a:buFont typeface="Arial" pitchFamily="34" charset="0"/>
                  <a:buChar char="●"/>
                </a:pPr>
                <a:r>
                  <a:rPr lang="en-US" sz="600" b="1" dirty="0"/>
                  <a:t>Platform for any application</a:t>
                </a:r>
              </a:p>
              <a:p>
                <a:pPr marL="84512" indent="-84512">
                  <a:spcAft>
                    <a:spcPts val="150"/>
                  </a:spcAft>
                  <a:buClr>
                    <a:schemeClr val="accent1"/>
                  </a:buClr>
                  <a:buSzPct val="100000"/>
                  <a:buFont typeface="Arial" pitchFamily="34" charset="0"/>
                  <a:buChar char="●"/>
                </a:pPr>
                <a:r>
                  <a:rPr lang="en-US" sz="600" b="1" dirty="0"/>
                  <a:t>BI / Analytics</a:t>
                </a:r>
              </a:p>
              <a:p>
                <a:pPr marL="84512" indent="-84512">
                  <a:spcAft>
                    <a:spcPts val="150"/>
                  </a:spcAft>
                  <a:buClr>
                    <a:schemeClr val="accent1"/>
                  </a:buClr>
                  <a:buSzPct val="100000"/>
                  <a:buFont typeface="Arial" pitchFamily="34" charset="0"/>
                  <a:buChar char="●"/>
                </a:pPr>
                <a:r>
                  <a:rPr lang="en-US" sz="600" b="1" dirty="0"/>
                  <a:t>SAP </a:t>
                </a:r>
                <a:r>
                  <a:rPr lang="en-US" sz="600" b="1" dirty="0" err="1"/>
                  <a:t>Lumira</a:t>
                </a:r>
                <a:r>
                  <a:rPr lang="en-US" sz="600" b="1" dirty="0"/>
                  <a:t> XS app</a:t>
                </a:r>
              </a:p>
              <a:p>
                <a:pPr marL="84512" indent="-84512">
                  <a:spcAft>
                    <a:spcPts val="150"/>
                  </a:spcAft>
                  <a:buClr>
                    <a:schemeClr val="accent1"/>
                  </a:buClr>
                  <a:buSzPct val="100000"/>
                  <a:buFont typeface="Arial" pitchFamily="34" charset="0"/>
                  <a:buChar char="●"/>
                </a:pPr>
                <a:r>
                  <a:rPr lang="en-US" sz="600" b="1" dirty="0"/>
                  <a:t>Predictive, text, spatial, graph</a:t>
                </a:r>
              </a:p>
            </p:txBody>
          </p:sp>
          <p:sp>
            <p:nvSpPr>
              <p:cNvPr id="34" name="Rectangle 33"/>
              <p:cNvSpPr/>
              <p:nvPr>
                <p:custDataLst>
                  <p:tags r:id="rId31"/>
                </p:custDataLst>
              </p:nvPr>
            </p:nvSpPr>
            <p:spPr bwMode="gray">
              <a:xfrm>
                <a:off x="1515119" y="4638259"/>
                <a:ext cx="1054269" cy="1457741"/>
              </a:xfrm>
              <a:prstGeom prst="rect">
                <a:avLst/>
              </a:pr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562" tIns="28781" rIns="57562" bIns="28781" numCol="1" anchor="t" anchorCtr="0" compatLnSpc="1">
                <a:prstTxWarp prst="textNoShape">
                  <a:avLst/>
                </a:prstTxWarp>
              </a:bodyPr>
              <a:lstStyle/>
              <a:p>
                <a:pPr marL="84512" indent="-84512">
                  <a:spcAft>
                    <a:spcPts val="150"/>
                  </a:spcAft>
                  <a:buClr>
                    <a:schemeClr val="accent1"/>
                  </a:buClr>
                  <a:buFont typeface="Arial" pitchFamily="34" charset="0"/>
                  <a:buChar char="●"/>
                </a:pPr>
                <a:r>
                  <a:rPr lang="en-US" sz="600" b="1" dirty="0"/>
                  <a:t>Sales analysis for retail</a:t>
                </a:r>
              </a:p>
              <a:p>
                <a:pPr marL="84512" indent="-84512">
                  <a:spcAft>
                    <a:spcPts val="150"/>
                  </a:spcAft>
                  <a:buClr>
                    <a:schemeClr val="accent1"/>
                  </a:buClr>
                  <a:buFont typeface="Arial" pitchFamily="34" charset="0"/>
                  <a:buChar char="●"/>
                </a:pPr>
                <a:r>
                  <a:rPr lang="en-US" sz="600" b="1" dirty="0"/>
                  <a:t>Liquidity risk management</a:t>
                </a:r>
              </a:p>
              <a:p>
                <a:pPr marL="84512" indent="-84512">
                  <a:spcAft>
                    <a:spcPts val="150"/>
                  </a:spcAft>
                  <a:buClr>
                    <a:schemeClr val="accent1"/>
                  </a:buClr>
                  <a:buFont typeface="Arial" pitchFamily="34" charset="0"/>
                  <a:buChar char="●"/>
                </a:pPr>
                <a:r>
                  <a:rPr lang="en-US" sz="600" b="1" dirty="0"/>
                  <a:t>ERP operational reporting</a:t>
                </a:r>
              </a:p>
              <a:p>
                <a:pPr marL="84512" indent="-84512">
                  <a:spcAft>
                    <a:spcPts val="150"/>
                  </a:spcAft>
                  <a:buClr>
                    <a:schemeClr val="accent1"/>
                  </a:buClr>
                  <a:buFont typeface="Arial" pitchFamily="34" charset="0"/>
                  <a:buChar char="●"/>
                </a:pPr>
                <a:r>
                  <a:rPr lang="en-US" sz="600" b="1" dirty="0"/>
                  <a:t>Social sentiment intelligence</a:t>
                </a:r>
              </a:p>
              <a:p>
                <a:pPr marL="84512" indent="-84512">
                  <a:spcAft>
                    <a:spcPts val="150"/>
                  </a:spcAft>
                  <a:buClr>
                    <a:schemeClr val="accent1"/>
                  </a:buClr>
                  <a:buFont typeface="Arial" pitchFamily="34" charset="0"/>
                  <a:buChar char="●"/>
                </a:pPr>
                <a:r>
                  <a:rPr lang="en-US" sz="600" b="1" dirty="0"/>
                  <a:t>Sales pipeline analysis</a:t>
                </a:r>
              </a:p>
              <a:p>
                <a:pPr>
                  <a:spcAft>
                    <a:spcPts val="150"/>
                  </a:spcAft>
                </a:pPr>
                <a:endParaRPr lang="en-US" sz="600" b="1" dirty="0"/>
              </a:p>
              <a:p>
                <a:pPr>
                  <a:spcAft>
                    <a:spcPts val="150"/>
                  </a:spcAft>
                </a:pPr>
                <a:endParaRPr lang="en-US" sz="600" b="1" dirty="0"/>
              </a:p>
            </p:txBody>
          </p:sp>
          <p:sp>
            <p:nvSpPr>
              <p:cNvPr id="35" name="Rectangle 34"/>
              <p:cNvSpPr/>
              <p:nvPr>
                <p:custDataLst>
                  <p:tags r:id="rId32"/>
                </p:custDataLst>
              </p:nvPr>
            </p:nvSpPr>
            <p:spPr bwMode="gray">
              <a:xfrm>
                <a:off x="5964465" y="4629231"/>
                <a:ext cx="870391" cy="1466769"/>
              </a:xfrm>
              <a:prstGeom prst="rect">
                <a:avLst/>
              </a:pr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562" tIns="28781" rIns="57562" bIns="28781" numCol="1" anchor="t" anchorCtr="0" compatLnSpc="1">
                <a:prstTxWarp prst="textNoShape">
                  <a:avLst/>
                </a:prstTxWarp>
              </a:bodyPr>
              <a:lstStyle/>
              <a:p>
                <a:pPr marL="84512" indent="-84512">
                  <a:spcAft>
                    <a:spcPts val="150"/>
                  </a:spcAft>
                  <a:buClr>
                    <a:schemeClr val="accent1"/>
                  </a:buClr>
                  <a:buFont typeface="Arial" pitchFamily="34" charset="0"/>
                  <a:buChar char="●"/>
                </a:pPr>
                <a:r>
                  <a:rPr lang="en-US" sz="600" b="1" dirty="0"/>
                  <a:t>Business One on HANA</a:t>
                </a:r>
              </a:p>
              <a:p>
                <a:pPr marL="84512" indent="-84512">
                  <a:spcAft>
                    <a:spcPts val="150"/>
                  </a:spcAft>
                  <a:buClr>
                    <a:schemeClr val="accent1"/>
                  </a:buClr>
                  <a:buFont typeface="Arial" pitchFamily="34" charset="0"/>
                  <a:buChar char="●"/>
                </a:pPr>
                <a:r>
                  <a:rPr lang="en-US" sz="600" b="1" dirty="0"/>
                  <a:t>SAP Business One Analytics on HANA</a:t>
                </a:r>
              </a:p>
              <a:p>
                <a:pPr marL="84512" indent="-84512">
                  <a:spcAft>
                    <a:spcPts val="150"/>
                  </a:spcAft>
                  <a:buClr>
                    <a:schemeClr val="accent1"/>
                  </a:buClr>
                  <a:buFont typeface="Arial" pitchFamily="34" charset="0"/>
                  <a:buChar char="●"/>
                </a:pPr>
                <a:r>
                  <a:rPr lang="en-US" sz="600" b="1" dirty="0"/>
                  <a:t>HANA new analytics</a:t>
                </a:r>
              </a:p>
              <a:p>
                <a:pPr marL="84512" indent="-84512">
                  <a:spcAft>
                    <a:spcPts val="150"/>
                  </a:spcAft>
                  <a:buClr>
                    <a:schemeClr val="accent1"/>
                  </a:buClr>
                  <a:buFont typeface="Arial" pitchFamily="34" charset="0"/>
                  <a:buChar char="●"/>
                </a:pPr>
                <a:endParaRPr lang="en-US" sz="600" b="1" dirty="0"/>
              </a:p>
            </p:txBody>
          </p:sp>
          <p:sp>
            <p:nvSpPr>
              <p:cNvPr id="36" name="Rectangle 35"/>
              <p:cNvSpPr/>
              <p:nvPr>
                <p:custDataLst>
                  <p:tags r:id="rId33"/>
                </p:custDataLst>
              </p:nvPr>
            </p:nvSpPr>
            <p:spPr bwMode="gray">
              <a:xfrm>
                <a:off x="3710584" y="4635169"/>
                <a:ext cx="1124843" cy="1460831"/>
              </a:xfrm>
              <a:prstGeom prst="rect">
                <a:avLst/>
              </a:pr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562" tIns="28781" rIns="57562" bIns="28781" numCol="1" anchor="t" anchorCtr="0" compatLnSpc="1">
                <a:prstTxWarp prst="textNoShape">
                  <a:avLst/>
                </a:prstTxWarp>
              </a:bodyPr>
              <a:lstStyle/>
              <a:p>
                <a:pPr marL="84512" indent="-84512">
                  <a:spcAft>
                    <a:spcPts val="150"/>
                  </a:spcAft>
                  <a:buClr>
                    <a:schemeClr val="accent1"/>
                  </a:buClr>
                  <a:buFont typeface="Arial" pitchFamily="34" charset="0"/>
                  <a:buChar char="●"/>
                </a:pPr>
                <a:r>
                  <a:rPr lang="en-US" sz="600" b="1" dirty="0"/>
                  <a:t>Business Intelligence on demand</a:t>
                </a:r>
              </a:p>
              <a:p>
                <a:pPr marL="84512" indent="-84512">
                  <a:spcAft>
                    <a:spcPts val="150"/>
                  </a:spcAft>
                  <a:buClr>
                    <a:schemeClr val="accent1"/>
                  </a:buClr>
                  <a:buFont typeface="Arial" pitchFamily="34" charset="0"/>
                  <a:buChar char="●"/>
                </a:pPr>
                <a:r>
                  <a:rPr lang="en-US" sz="600" b="1" dirty="0"/>
                  <a:t>Sales &amp; operations planning</a:t>
                </a:r>
              </a:p>
              <a:p>
                <a:pPr marL="84512" indent="-84512">
                  <a:spcAft>
                    <a:spcPts val="150"/>
                  </a:spcAft>
                  <a:buClr>
                    <a:schemeClr val="accent1"/>
                  </a:buClr>
                  <a:buFont typeface="Arial" pitchFamily="34" charset="0"/>
                  <a:buChar char="●"/>
                </a:pPr>
                <a:r>
                  <a:rPr lang="en-US" sz="600" b="1" dirty="0"/>
                  <a:t>Supplier InfoNet</a:t>
                </a:r>
              </a:p>
              <a:p>
                <a:pPr marL="84512" indent="-84512">
                  <a:spcAft>
                    <a:spcPts val="150"/>
                  </a:spcAft>
                  <a:buClr>
                    <a:schemeClr val="accent1"/>
                  </a:buClr>
                  <a:buFont typeface="Arial" pitchFamily="34" charset="0"/>
                  <a:buChar char="●"/>
                </a:pPr>
                <a:r>
                  <a:rPr lang="en-US" sz="600" b="1" dirty="0"/>
                  <a:t>Developer Access via Amazon Web Services (AWS)</a:t>
                </a:r>
              </a:p>
            </p:txBody>
          </p:sp>
          <p:sp>
            <p:nvSpPr>
              <p:cNvPr id="37" name="Rectangle 36"/>
              <p:cNvSpPr/>
              <p:nvPr>
                <p:custDataLst>
                  <p:tags r:id="rId34"/>
                </p:custDataLst>
              </p:nvPr>
            </p:nvSpPr>
            <p:spPr bwMode="gray">
              <a:xfrm>
                <a:off x="8096534" y="4627186"/>
                <a:ext cx="846390" cy="1468814"/>
              </a:xfrm>
              <a:prstGeom prst="rect">
                <a:avLst/>
              </a:pr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562" tIns="28781" rIns="57562" bIns="28781" numCol="1" anchor="t" anchorCtr="0" compatLnSpc="1">
                <a:prstTxWarp prst="textNoShape">
                  <a:avLst/>
                </a:prstTxWarp>
              </a:bodyPr>
              <a:lstStyle/>
              <a:p>
                <a:pPr marL="84512" indent="-84512">
                  <a:spcAft>
                    <a:spcPts val="150"/>
                  </a:spcAft>
                  <a:buClr>
                    <a:schemeClr val="accent1"/>
                  </a:buClr>
                  <a:buFont typeface="Arial" pitchFamily="34" charset="0"/>
                  <a:buChar char="●"/>
                </a:pPr>
                <a:r>
                  <a:rPr lang="en-US" sz="600" b="1" dirty="0"/>
                  <a:t>SAP Medical Insights</a:t>
                </a:r>
              </a:p>
              <a:p>
                <a:pPr marL="84512" indent="-84512">
                  <a:spcAft>
                    <a:spcPts val="150"/>
                  </a:spcAft>
                  <a:buClr>
                    <a:schemeClr val="accent1"/>
                  </a:buClr>
                  <a:buFont typeface="Arial" pitchFamily="34" charset="0"/>
                  <a:buChar char="●"/>
                </a:pPr>
                <a:r>
                  <a:rPr lang="en-US" sz="600" b="1" dirty="0"/>
                  <a:t>SAP Customer Engagement Intelligence</a:t>
                </a:r>
              </a:p>
              <a:p>
                <a:pPr marL="84512" indent="-84512">
                  <a:spcAft>
                    <a:spcPts val="150"/>
                  </a:spcAft>
                  <a:buClr>
                    <a:schemeClr val="accent1"/>
                  </a:buClr>
                  <a:buFont typeface="Arial" pitchFamily="34" charset="0"/>
                  <a:buChar char="●"/>
                </a:pPr>
                <a:r>
                  <a:rPr lang="en-US" sz="600" b="1" dirty="0"/>
                  <a:t>Custom and Partner Apps</a:t>
                </a:r>
              </a:p>
            </p:txBody>
          </p:sp>
          <p:sp>
            <p:nvSpPr>
              <p:cNvPr id="38" name="TextBox 37"/>
              <p:cNvSpPr txBox="1"/>
              <p:nvPr>
                <p:custDataLst>
                  <p:tags r:id="rId35"/>
                </p:custDataLst>
              </p:nvPr>
            </p:nvSpPr>
            <p:spPr>
              <a:xfrm>
                <a:off x="271829" y="6145195"/>
                <a:ext cx="8671095" cy="195290"/>
              </a:xfrm>
              <a:prstGeom prst="rect">
                <a:avLst/>
              </a:prstGeom>
              <a:solidFill>
                <a:srgbClr val="E6E7E8"/>
              </a:solidFill>
              <a:ln>
                <a:noFill/>
              </a:ln>
            </p:spPr>
            <p:txBody>
              <a:bodyPr vert="horz" wrap="square" lIns="57562" tIns="28781" rIns="57562" bIns="28781" numCol="1" anchor="t" anchorCtr="0" compatLnSpc="1">
                <a:prstTxWarp prst="textNoShape">
                  <a:avLst/>
                </a:prstTxWarp>
              </a:bodyPr>
              <a:lstStyle>
                <a:defPPr>
                  <a:defRPr lang="de-DE"/>
                </a:defPPr>
                <a:lvl1pPr>
                  <a:defRPr sz="900"/>
                </a:lvl1pPr>
              </a:lstStyle>
              <a:p>
                <a:pPr algn="ctr"/>
                <a:r>
                  <a:rPr lang="en-US" sz="750" b="1" dirty="0"/>
                  <a:t>And much more from SAP, ISVs and start-ups</a:t>
                </a:r>
              </a:p>
            </p:txBody>
          </p:sp>
          <p:grpSp>
            <p:nvGrpSpPr>
              <p:cNvPr id="39" name="Group 38"/>
              <p:cNvGrpSpPr/>
              <p:nvPr>
                <p:custDataLst>
                  <p:tags r:id="rId36"/>
                </p:custDataLst>
              </p:nvPr>
            </p:nvGrpSpPr>
            <p:grpSpPr>
              <a:xfrm>
                <a:off x="5991684" y="2145521"/>
                <a:ext cx="800738" cy="1596601"/>
                <a:chOff x="8267217" y="2019536"/>
                <a:chExt cx="1067929" cy="1968564"/>
              </a:xfrm>
            </p:grpSpPr>
            <p:sp>
              <p:nvSpPr>
                <p:cNvPr id="100" name="Rectangle 99"/>
                <p:cNvSpPr/>
                <p:nvPr>
                  <p:custDataLst>
                    <p:tags r:id="rId97"/>
                  </p:custDataLst>
                </p:nvPr>
              </p:nvSpPr>
              <p:spPr bwMode="gray">
                <a:xfrm>
                  <a:off x="8271947" y="2147064"/>
                  <a:ext cx="1063199" cy="1841036"/>
                </a:xfrm>
                <a:prstGeom prst="rect">
                  <a:avLst/>
                </a:pr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endParaRPr lang="en-US" sz="1800" dirty="0"/>
                </a:p>
              </p:txBody>
            </p:sp>
            <p:sp>
              <p:nvSpPr>
                <p:cNvPr id="101" name="Rectangle 100"/>
                <p:cNvSpPr/>
                <p:nvPr>
                  <p:custDataLst>
                    <p:tags r:id="rId98"/>
                  </p:custDataLst>
                </p:nvPr>
              </p:nvSpPr>
              <p:spPr bwMode="gray">
                <a:xfrm>
                  <a:off x="8267217" y="2019536"/>
                  <a:ext cx="1063198" cy="87031"/>
                </a:xfrm>
                <a:prstGeom prst="rect">
                  <a:avLst/>
                </a:prstGeom>
                <a:solidFill>
                  <a:srgbClr val="008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endParaRPr lang="en-US" sz="1800" dirty="0"/>
                </a:p>
              </p:txBody>
            </p:sp>
            <p:sp>
              <p:nvSpPr>
                <p:cNvPr id="102" name="Rectangle 1"/>
                <p:cNvSpPr/>
                <p:nvPr>
                  <p:custDataLst>
                    <p:tags r:id="rId99"/>
                  </p:custDataLst>
                </p:nvPr>
              </p:nvSpPr>
              <p:spPr bwMode="gray">
                <a:xfrm>
                  <a:off x="8293935" y="2264076"/>
                  <a:ext cx="1003088" cy="1004619"/>
                </a:xfrm>
                <a:prstGeom prst="rect">
                  <a:avLst/>
                </a:prstGeom>
                <a:solidFill>
                  <a:srgbClr val="696A6D"/>
                </a:solidFill>
                <a:ln w="9525">
                  <a:solidFill>
                    <a:schemeClr val="bg1"/>
                  </a:solidFill>
                  <a:round/>
                  <a:headEnd/>
                  <a:tailEnd/>
                </a:ln>
              </p:spPr>
              <p:txBody>
                <a:bodyPr vert="horz" wrap="square" lIns="68550" tIns="34275" rIns="68550" bIns="34275" numCol="1" anchor="t" anchorCtr="0" compatLnSpc="1">
                  <a:prstTxWarp prst="textNoShape">
                    <a:avLst/>
                  </a:prstTxWarp>
                </a:bodyPr>
                <a:lstStyle/>
                <a:p>
                  <a:endParaRPr lang="en-US" sz="1800" dirty="0"/>
                </a:p>
              </p:txBody>
            </p:sp>
            <p:sp>
              <p:nvSpPr>
                <p:cNvPr id="103" name="Rectangle 19"/>
                <p:cNvSpPr/>
                <p:nvPr>
                  <p:custDataLst>
                    <p:tags r:id="rId100"/>
                  </p:custDataLst>
                </p:nvPr>
              </p:nvSpPr>
              <p:spPr bwMode="gray">
                <a:xfrm rot="10800000" flipV="1">
                  <a:off x="8648699" y="3319658"/>
                  <a:ext cx="654755" cy="608545"/>
                </a:xfrm>
                <a:prstGeom prst="rect">
                  <a:avLst/>
                </a:prstGeom>
                <a:solidFill>
                  <a:srgbClr val="00A1E4"/>
                </a:solidFill>
                <a:ln w="9525">
                  <a:solidFill>
                    <a:schemeClr val="bg1"/>
                  </a:solidFill>
                  <a:round/>
                  <a:headEnd/>
                  <a:tailEnd/>
                </a:ln>
              </p:spPr>
              <p:txBody>
                <a:bodyPr vert="horz" wrap="square" lIns="68550" tIns="34275" rIns="68550" bIns="34275" numCol="1" anchor="ctr" anchorCtr="0" compatLnSpc="1">
                  <a:prstTxWarp prst="textNoShape">
                    <a:avLst/>
                  </a:prstTxWarp>
                </a:bodyPr>
                <a:lstStyle/>
                <a:p>
                  <a:pPr algn="ctr"/>
                  <a:r>
                    <a:rPr lang="en-US" sz="600" dirty="0">
                      <a:solidFill>
                        <a:schemeClr val="bg1"/>
                      </a:solidFill>
                    </a:rPr>
                    <a:t>HANA DB</a:t>
                  </a:r>
                </a:p>
              </p:txBody>
            </p:sp>
            <p:sp>
              <p:nvSpPr>
                <p:cNvPr id="104" name="TextBox 103"/>
                <p:cNvSpPr txBox="1"/>
                <p:nvPr>
                  <p:custDataLst>
                    <p:tags r:id="rId101"/>
                  </p:custDataLst>
                </p:nvPr>
              </p:nvSpPr>
              <p:spPr>
                <a:xfrm>
                  <a:off x="8387210" y="2647756"/>
                  <a:ext cx="825337" cy="417450"/>
                </a:xfrm>
                <a:prstGeom prst="rect">
                  <a:avLst/>
                </a:prstGeom>
                <a:noFill/>
              </p:spPr>
              <p:txBody>
                <a:bodyPr wrap="square" lIns="0" tIns="34264" rIns="0" bIns="34264" rtlCol="0">
                  <a:spAutoFit/>
                </a:bodyPr>
                <a:lstStyle/>
                <a:p>
                  <a:pPr algn="ctr" fontAlgn="base">
                    <a:spcBef>
                      <a:spcPct val="50000"/>
                    </a:spcBef>
                    <a:spcAft>
                      <a:spcPct val="0"/>
                    </a:spcAft>
                    <a:buClr>
                      <a:srgbClr val="F0AB00"/>
                    </a:buClr>
                    <a:buSzPct val="80000"/>
                  </a:pPr>
                  <a:r>
                    <a:rPr lang="en-US" sz="600" kern="0" dirty="0">
                      <a:solidFill>
                        <a:srgbClr val="FFFFFF"/>
                      </a:solidFill>
                      <a:ea typeface="Arial Unicode MS" pitchFamily="34" charset="-128"/>
                      <a:cs typeface="Arial Unicode MS" pitchFamily="34" charset="-128"/>
                    </a:rPr>
                    <a:t>SAP</a:t>
                  </a:r>
                  <a:br>
                    <a:rPr lang="en-US" sz="600" kern="0" dirty="0">
                      <a:solidFill>
                        <a:srgbClr val="FFFFFF"/>
                      </a:solidFill>
                      <a:ea typeface="Arial Unicode MS" pitchFamily="34" charset="-128"/>
                      <a:cs typeface="Arial Unicode MS" pitchFamily="34" charset="-128"/>
                    </a:rPr>
                  </a:br>
                  <a:r>
                    <a:rPr lang="en-US" sz="600" kern="0" dirty="0">
                      <a:solidFill>
                        <a:srgbClr val="FFFFFF"/>
                      </a:solidFill>
                      <a:ea typeface="Arial Unicode MS" pitchFamily="34" charset="-128"/>
                      <a:cs typeface="Arial Unicode MS" pitchFamily="34" charset="-128"/>
                    </a:rPr>
                    <a:t>Business One</a:t>
                  </a:r>
                </a:p>
              </p:txBody>
            </p:sp>
            <p:sp>
              <p:nvSpPr>
                <p:cNvPr id="105" name="Rectangle 104"/>
                <p:cNvSpPr/>
                <p:nvPr>
                  <p:custDataLst>
                    <p:tags r:id="rId102"/>
                  </p:custDataLst>
                </p:nvPr>
              </p:nvSpPr>
              <p:spPr bwMode="gray">
                <a:xfrm>
                  <a:off x="8302977" y="3639706"/>
                  <a:ext cx="302088" cy="288494"/>
                </a:xfrm>
                <a:prstGeom prst="rect">
                  <a:avLst/>
                </a:prstGeom>
                <a:solidFill>
                  <a:srgbClr val="AAACAF"/>
                </a:solidFill>
                <a:ln w="9525">
                  <a:solidFill>
                    <a:schemeClr val="bg1"/>
                  </a:solidFill>
                  <a:round/>
                  <a:headEnd/>
                  <a:tailEnd/>
                </a:ln>
              </p:spPr>
              <p:txBody>
                <a:bodyPr vert="horz" wrap="square" lIns="0" tIns="0" rIns="0" bIns="0" numCol="1" anchor="ctr" anchorCtr="0" compatLnSpc="1">
                  <a:prstTxWarp prst="textNoShape">
                    <a:avLst/>
                  </a:prstTxWarp>
                </a:bodyPr>
                <a:lstStyle/>
                <a:p>
                  <a:pPr algn="ctr"/>
                  <a:r>
                    <a:rPr lang="en-US" sz="600" dirty="0">
                      <a:solidFill>
                        <a:schemeClr val="bg1"/>
                      </a:solidFill>
                    </a:rPr>
                    <a:t>MS</a:t>
                  </a:r>
                  <a:br>
                    <a:rPr lang="en-US" sz="600" dirty="0">
                      <a:solidFill>
                        <a:schemeClr val="bg1"/>
                      </a:solidFill>
                    </a:rPr>
                  </a:br>
                  <a:r>
                    <a:rPr lang="en-US" sz="600" dirty="0">
                      <a:solidFill>
                        <a:schemeClr val="bg1"/>
                      </a:solidFill>
                    </a:rPr>
                    <a:t>SQL</a:t>
                  </a:r>
                </a:p>
              </p:txBody>
            </p:sp>
            <p:cxnSp>
              <p:nvCxnSpPr>
                <p:cNvPr id="106" name="Straight Arrow Connector 105"/>
                <p:cNvCxnSpPr>
                  <a:stCxn id="105" idx="0"/>
                </p:cNvCxnSpPr>
                <p:nvPr>
                  <p:custDataLst>
                    <p:tags r:id="rId103"/>
                  </p:custDataLst>
                </p:nvPr>
              </p:nvCxnSpPr>
              <p:spPr>
                <a:xfrm flipV="1">
                  <a:off x="8454021" y="3292728"/>
                  <a:ext cx="0" cy="346978"/>
                </a:xfrm>
                <a:prstGeom prst="straightConnector1">
                  <a:avLst/>
                </a:prstGeom>
                <a:ln w="6350">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custDataLst>
                  <p:tags r:id="rId37"/>
                </p:custDataLst>
              </p:nvPr>
            </p:nvSpPr>
            <p:spPr>
              <a:xfrm>
                <a:off x="2631738" y="1662707"/>
                <a:ext cx="1078846" cy="400144"/>
              </a:xfrm>
              <a:prstGeom prst="rect">
                <a:avLst/>
              </a:prstGeom>
              <a:noFill/>
              <a:effectLst>
                <a:outerShdw blurRad="50800" dist="38100" dir="2700000" algn="tl" rotWithShape="0">
                  <a:schemeClr val="bg1">
                    <a:alpha val="43000"/>
                  </a:schemeClr>
                </a:outerShdw>
              </a:effectLst>
            </p:spPr>
            <p:txBody>
              <a:bodyPr wrap="square" lIns="0" tIns="34264" rIns="0" bIns="34264" rtlCol="0">
                <a:spAutoFit/>
              </a:bodyPr>
              <a:lstStyle/>
              <a:p>
                <a:pPr algn="ctr" fontAlgn="base">
                  <a:spcBef>
                    <a:spcPct val="50000"/>
                  </a:spcBef>
                  <a:spcAft>
                    <a:spcPct val="0"/>
                  </a:spcAft>
                  <a:buClr>
                    <a:srgbClr val="F0AB00"/>
                  </a:buClr>
                  <a:buSzPct val="80000"/>
                </a:pPr>
                <a:r>
                  <a:rPr lang="en-US" sz="750" b="1" kern="0" dirty="0">
                    <a:latin typeface="+mj-lt"/>
                    <a:ea typeface="Arial Unicode MS" pitchFamily="34" charset="-128"/>
                    <a:cs typeface="Arial Unicode MS" pitchFamily="34" charset="-128"/>
                  </a:rPr>
                  <a:t>HANA</a:t>
                </a:r>
                <a:br>
                  <a:rPr lang="en-US" sz="750" b="1" kern="0" dirty="0">
                    <a:latin typeface="+mj-lt"/>
                    <a:ea typeface="Arial Unicode MS" pitchFamily="34" charset="-128"/>
                    <a:cs typeface="Arial Unicode MS" pitchFamily="34" charset="-128"/>
                  </a:rPr>
                </a:br>
                <a:r>
                  <a:rPr lang="en-US" sz="750" b="1" kern="0" dirty="0">
                    <a:latin typeface="+mj-lt"/>
                    <a:ea typeface="Arial Unicode MS" pitchFamily="34" charset="-128"/>
                    <a:cs typeface="Arial Unicode MS" pitchFamily="34" charset="-128"/>
                  </a:rPr>
                  <a:t>accelerators</a:t>
                </a:r>
              </a:p>
            </p:txBody>
          </p:sp>
          <p:sp>
            <p:nvSpPr>
              <p:cNvPr id="41" name="TextBox 40"/>
              <p:cNvSpPr txBox="1"/>
              <p:nvPr>
                <p:custDataLst>
                  <p:tags r:id="rId38"/>
                </p:custDataLst>
              </p:nvPr>
            </p:nvSpPr>
            <p:spPr>
              <a:xfrm>
                <a:off x="4885620" y="1667291"/>
                <a:ext cx="1078846" cy="400144"/>
              </a:xfrm>
              <a:prstGeom prst="rect">
                <a:avLst/>
              </a:prstGeom>
              <a:noFill/>
            </p:spPr>
            <p:txBody>
              <a:bodyPr wrap="square" lIns="0" tIns="34264" rIns="0" bIns="34264" rtlCol="0">
                <a:spAutoFit/>
              </a:bodyPr>
              <a:lstStyle/>
              <a:p>
                <a:pPr algn="ctr" fontAlgn="base">
                  <a:spcBef>
                    <a:spcPct val="50000"/>
                  </a:spcBef>
                  <a:spcAft>
                    <a:spcPct val="0"/>
                  </a:spcAft>
                  <a:buClr>
                    <a:srgbClr val="F0AB00"/>
                  </a:buClr>
                  <a:buSzPct val="80000"/>
                </a:pPr>
                <a:r>
                  <a:rPr lang="en-US" sz="750" b="1" kern="0" dirty="0">
                    <a:latin typeface="+mj-lt"/>
                    <a:ea typeface="Arial Unicode MS" pitchFamily="34" charset="-128"/>
                    <a:cs typeface="Arial Unicode MS" pitchFamily="34" charset="-128"/>
                  </a:rPr>
                  <a:t>SAP BW on</a:t>
                </a:r>
                <a:br>
                  <a:rPr lang="en-US" sz="750" b="1" kern="0" dirty="0">
                    <a:latin typeface="+mj-lt"/>
                    <a:ea typeface="Arial Unicode MS" pitchFamily="34" charset="-128"/>
                    <a:cs typeface="Arial Unicode MS" pitchFamily="34" charset="-128"/>
                  </a:rPr>
                </a:br>
                <a:r>
                  <a:rPr lang="en-US" sz="750" b="1" kern="0" dirty="0">
                    <a:latin typeface="+mj-lt"/>
                    <a:ea typeface="Arial Unicode MS" pitchFamily="34" charset="-128"/>
                    <a:cs typeface="Arial Unicode MS" pitchFamily="34" charset="-128"/>
                  </a:rPr>
                  <a:t>HANA</a:t>
                </a:r>
              </a:p>
            </p:txBody>
          </p:sp>
          <p:sp>
            <p:nvSpPr>
              <p:cNvPr id="42" name="TextBox 41"/>
              <p:cNvSpPr txBox="1"/>
              <p:nvPr>
                <p:custDataLst>
                  <p:tags r:id="rId39"/>
                </p:custDataLst>
              </p:nvPr>
            </p:nvSpPr>
            <p:spPr>
              <a:xfrm>
                <a:off x="427888" y="1671104"/>
                <a:ext cx="978748" cy="523287"/>
              </a:xfrm>
              <a:prstGeom prst="rect">
                <a:avLst/>
              </a:prstGeom>
              <a:noFill/>
            </p:spPr>
            <p:txBody>
              <a:bodyPr wrap="square" lIns="0" tIns="34264" rIns="0" bIns="34264" rtlCol="0">
                <a:spAutoFit/>
              </a:bodyPr>
              <a:lstStyle/>
              <a:p>
                <a:pPr algn="ctr" fontAlgn="base">
                  <a:spcBef>
                    <a:spcPct val="50000"/>
                  </a:spcBef>
                  <a:spcAft>
                    <a:spcPct val="0"/>
                  </a:spcAft>
                  <a:buClr>
                    <a:srgbClr val="F0AB00"/>
                  </a:buClr>
                  <a:buSzPct val="80000"/>
                </a:pPr>
                <a:r>
                  <a:rPr lang="en-US" sz="750" b="1" kern="0" dirty="0">
                    <a:latin typeface="+mj-lt"/>
                    <a:ea typeface="Arial Unicode MS" pitchFamily="34" charset="-128"/>
                    <a:cs typeface="Arial Unicode MS" pitchFamily="34" charset="-128"/>
                  </a:rPr>
                  <a:t>HANA</a:t>
                </a:r>
                <a:br>
                  <a:rPr lang="en-US" sz="750" b="1" kern="0" dirty="0">
                    <a:latin typeface="+mj-lt"/>
                    <a:ea typeface="Arial Unicode MS" pitchFamily="34" charset="-128"/>
                    <a:cs typeface="Arial Unicode MS" pitchFamily="34" charset="-128"/>
                  </a:rPr>
                </a:br>
                <a:r>
                  <a:rPr lang="en-US" sz="750" b="1" kern="0" dirty="0">
                    <a:latin typeface="+mj-lt"/>
                    <a:ea typeface="Arial Unicode MS" pitchFamily="34" charset="-128"/>
                    <a:cs typeface="Arial Unicode MS" pitchFamily="34" charset="-128"/>
                  </a:rPr>
                  <a:t>platform</a:t>
                </a:r>
                <a:br>
                  <a:rPr lang="en-US" sz="750" b="1" kern="0" dirty="0">
                    <a:latin typeface="+mj-lt"/>
                    <a:ea typeface="Arial Unicode MS" pitchFamily="34" charset="-128"/>
                    <a:cs typeface="Arial Unicode MS" pitchFamily="34" charset="-128"/>
                  </a:rPr>
                </a:br>
                <a:r>
                  <a:rPr lang="en-US" sz="600" kern="0" dirty="0">
                    <a:latin typeface="+mj-lt"/>
                    <a:ea typeface="Arial Unicode MS" pitchFamily="34" charset="-128"/>
                    <a:cs typeface="Arial Unicode MS" pitchFamily="34" charset="-128"/>
                  </a:rPr>
                  <a:t>(datamart)</a:t>
                </a:r>
              </a:p>
            </p:txBody>
          </p:sp>
          <p:sp>
            <p:nvSpPr>
              <p:cNvPr id="43" name="TextBox 42"/>
              <p:cNvSpPr txBox="1"/>
              <p:nvPr>
                <p:custDataLst>
                  <p:tags r:id="rId40"/>
                </p:custDataLst>
              </p:nvPr>
            </p:nvSpPr>
            <p:spPr>
              <a:xfrm>
                <a:off x="1464945" y="1655311"/>
                <a:ext cx="1146441" cy="523287"/>
              </a:xfrm>
              <a:prstGeom prst="rect">
                <a:avLst/>
              </a:prstGeom>
              <a:noFill/>
              <a:effectLst>
                <a:outerShdw blurRad="50800" dist="38100" dir="2700000" algn="tl" rotWithShape="0">
                  <a:schemeClr val="bg1">
                    <a:alpha val="43000"/>
                  </a:schemeClr>
                </a:outerShdw>
              </a:effectLst>
            </p:spPr>
            <p:txBody>
              <a:bodyPr wrap="square" lIns="0" tIns="34264" rIns="0" bIns="34264" rtlCol="0">
                <a:spAutoFit/>
              </a:bodyPr>
              <a:lstStyle/>
              <a:p>
                <a:pPr algn="ctr" fontAlgn="base">
                  <a:spcBef>
                    <a:spcPct val="50000"/>
                  </a:spcBef>
                  <a:spcAft>
                    <a:spcPct val="0"/>
                  </a:spcAft>
                  <a:buClr>
                    <a:srgbClr val="F0AB00"/>
                  </a:buClr>
                  <a:buSzPct val="80000"/>
                </a:pPr>
                <a:r>
                  <a:rPr lang="en-US" sz="750" b="1" kern="0" dirty="0">
                    <a:latin typeface="+mj-lt"/>
                    <a:ea typeface="Arial Unicode MS" pitchFamily="34" charset="-128"/>
                    <a:cs typeface="Arial Unicode MS" pitchFamily="34" charset="-128"/>
                  </a:rPr>
                  <a:t>HANA</a:t>
                </a:r>
                <a:br>
                  <a:rPr lang="en-US" sz="750" b="1" kern="0" dirty="0">
                    <a:latin typeface="+mj-lt"/>
                    <a:ea typeface="Arial Unicode MS" pitchFamily="34" charset="-128"/>
                    <a:cs typeface="Arial Unicode MS" pitchFamily="34" charset="-128"/>
                  </a:rPr>
                </a:br>
                <a:r>
                  <a:rPr lang="en-US" sz="750" b="1" kern="0" dirty="0">
                    <a:latin typeface="+mj-lt"/>
                    <a:ea typeface="Arial Unicode MS" pitchFamily="34" charset="-128"/>
                    <a:cs typeface="Arial Unicode MS" pitchFamily="34" charset="-128"/>
                  </a:rPr>
                  <a:t>apps for Suite</a:t>
                </a:r>
              </a:p>
              <a:p>
                <a:pPr algn="ctr" fontAlgn="base">
                  <a:spcAft>
                    <a:spcPct val="0"/>
                  </a:spcAft>
                  <a:buClr>
                    <a:srgbClr val="F0AB00"/>
                  </a:buClr>
                  <a:buSzPct val="80000"/>
                </a:pPr>
                <a:r>
                  <a:rPr lang="en-US" sz="600" kern="0" dirty="0">
                    <a:latin typeface="+mj-lt"/>
                    <a:ea typeface="Arial Unicode MS" pitchFamily="34" charset="-128"/>
                    <a:cs typeface="Arial Unicode MS" pitchFamily="34" charset="-128"/>
                  </a:rPr>
                  <a:t>(incl. reporting &amp; analytics</a:t>
                </a:r>
                <a:r>
                  <a:rPr lang="en-US" sz="450" kern="0" dirty="0">
                    <a:latin typeface="+mj-lt"/>
                    <a:ea typeface="Arial Unicode MS" pitchFamily="34" charset="-128"/>
                    <a:cs typeface="Arial Unicode MS" pitchFamily="34" charset="-128"/>
                  </a:rPr>
                  <a:t>)</a:t>
                </a:r>
              </a:p>
            </p:txBody>
          </p:sp>
          <p:sp>
            <p:nvSpPr>
              <p:cNvPr id="44" name="TextBox 43"/>
              <p:cNvSpPr txBox="1"/>
              <p:nvPr>
                <p:custDataLst>
                  <p:tags r:id="rId41"/>
                </p:custDataLst>
              </p:nvPr>
            </p:nvSpPr>
            <p:spPr>
              <a:xfrm>
                <a:off x="3756582" y="1662707"/>
                <a:ext cx="1078846" cy="400144"/>
              </a:xfrm>
              <a:prstGeom prst="rect">
                <a:avLst/>
              </a:prstGeom>
              <a:noFill/>
            </p:spPr>
            <p:txBody>
              <a:bodyPr wrap="square" lIns="0" tIns="34264" rIns="0" bIns="34264" rtlCol="0">
                <a:spAutoFit/>
              </a:bodyPr>
              <a:lstStyle/>
              <a:p>
                <a:pPr algn="ctr" fontAlgn="base">
                  <a:spcBef>
                    <a:spcPct val="50000"/>
                  </a:spcBef>
                  <a:spcAft>
                    <a:spcPct val="0"/>
                  </a:spcAft>
                  <a:buClr>
                    <a:srgbClr val="F0AB00"/>
                  </a:buClr>
                  <a:buSzPct val="80000"/>
                </a:pPr>
                <a:r>
                  <a:rPr lang="en-US" sz="750" b="1" kern="0" dirty="0">
                    <a:latin typeface="+mj-lt"/>
                    <a:ea typeface="Arial Unicode MS" pitchFamily="34" charset="-128"/>
                    <a:cs typeface="Arial Unicode MS" pitchFamily="34" charset="-128"/>
                  </a:rPr>
                  <a:t>Cloud</a:t>
                </a:r>
                <a:br>
                  <a:rPr lang="en-US" sz="750" b="1" kern="0" dirty="0">
                    <a:latin typeface="+mj-lt"/>
                    <a:ea typeface="Arial Unicode MS" pitchFamily="34" charset="-128"/>
                    <a:cs typeface="Arial Unicode MS" pitchFamily="34" charset="-128"/>
                  </a:rPr>
                </a:br>
                <a:r>
                  <a:rPr lang="en-US" sz="750" b="1" kern="0" dirty="0">
                    <a:latin typeface="+mj-lt"/>
                    <a:ea typeface="Arial Unicode MS" pitchFamily="34" charset="-128"/>
                    <a:cs typeface="Arial Unicode MS" pitchFamily="34" charset="-128"/>
                  </a:rPr>
                  <a:t>on HANA</a:t>
                </a:r>
              </a:p>
            </p:txBody>
          </p:sp>
          <p:grpSp>
            <p:nvGrpSpPr>
              <p:cNvPr id="45" name="Group 44"/>
              <p:cNvGrpSpPr/>
              <p:nvPr>
                <p:custDataLst>
                  <p:tags r:id="rId42"/>
                </p:custDataLst>
              </p:nvPr>
            </p:nvGrpSpPr>
            <p:grpSpPr>
              <a:xfrm>
                <a:off x="4875688" y="2145523"/>
                <a:ext cx="1061967" cy="1596599"/>
                <a:chOff x="6018168" y="2019539"/>
                <a:chExt cx="1067928" cy="1968561"/>
              </a:xfrm>
            </p:grpSpPr>
            <p:sp>
              <p:nvSpPr>
                <p:cNvPr id="92" name="Rectangle 91"/>
                <p:cNvSpPr/>
                <p:nvPr>
                  <p:custDataLst>
                    <p:tags r:id="rId89"/>
                  </p:custDataLst>
                </p:nvPr>
              </p:nvSpPr>
              <p:spPr bwMode="gray">
                <a:xfrm>
                  <a:off x="6022897" y="2147064"/>
                  <a:ext cx="1063199" cy="1841036"/>
                </a:xfrm>
                <a:prstGeom prst="rect">
                  <a:avLst/>
                </a:pr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endParaRPr lang="en-US" sz="1800" dirty="0"/>
                </a:p>
              </p:txBody>
            </p:sp>
            <p:sp>
              <p:nvSpPr>
                <p:cNvPr id="93" name="Rectangle 92"/>
                <p:cNvSpPr/>
                <p:nvPr>
                  <p:custDataLst>
                    <p:tags r:id="rId90"/>
                  </p:custDataLst>
                </p:nvPr>
              </p:nvSpPr>
              <p:spPr bwMode="gray">
                <a:xfrm>
                  <a:off x="6018168" y="2019539"/>
                  <a:ext cx="1063199" cy="87026"/>
                </a:xfrm>
                <a:prstGeom prst="rect">
                  <a:avLst/>
                </a:prstGeom>
                <a:solidFill>
                  <a:srgbClr val="72BF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endParaRPr lang="en-US" sz="1800" dirty="0"/>
                </a:p>
              </p:txBody>
            </p:sp>
            <p:sp>
              <p:nvSpPr>
                <p:cNvPr id="94" name="Rectangle 93"/>
                <p:cNvSpPr/>
                <p:nvPr>
                  <p:custDataLst>
                    <p:tags r:id="rId91"/>
                  </p:custDataLst>
                </p:nvPr>
              </p:nvSpPr>
              <p:spPr bwMode="gray">
                <a:xfrm>
                  <a:off x="6055826" y="2688709"/>
                  <a:ext cx="430492" cy="846047"/>
                </a:xfrm>
                <a:prstGeom prst="rect">
                  <a:avLst/>
                </a:prstGeom>
                <a:solidFill>
                  <a:srgbClr val="696A6D"/>
                </a:solidFill>
                <a:ln w="9525">
                  <a:solidFill>
                    <a:schemeClr val="bg1"/>
                  </a:solidFill>
                  <a:round/>
                  <a:headEnd/>
                  <a:tailEnd/>
                </a:ln>
              </p:spPr>
              <p:txBody>
                <a:bodyPr vert="horz" wrap="square" lIns="68550" tIns="34275" rIns="68550" bIns="34275" numCol="1" anchor="ctr" anchorCtr="0" compatLnSpc="1">
                  <a:prstTxWarp prst="textNoShape">
                    <a:avLst/>
                  </a:prstTxWarp>
                </a:bodyPr>
                <a:lstStyle/>
                <a:p>
                  <a:pPr algn="ctr"/>
                  <a:endParaRPr lang="en-US" sz="1800" dirty="0"/>
                </a:p>
              </p:txBody>
            </p:sp>
            <p:sp>
              <p:nvSpPr>
                <p:cNvPr id="95" name="Rectangle 94"/>
                <p:cNvSpPr/>
                <p:nvPr>
                  <p:custDataLst>
                    <p:tags r:id="rId92"/>
                  </p:custDataLst>
                </p:nvPr>
              </p:nvSpPr>
              <p:spPr bwMode="gray">
                <a:xfrm>
                  <a:off x="6055825" y="3639706"/>
                  <a:ext cx="431833" cy="288494"/>
                </a:xfrm>
                <a:prstGeom prst="rect">
                  <a:avLst/>
                </a:prstGeom>
                <a:solidFill>
                  <a:srgbClr val="AAACAF"/>
                </a:solidFill>
                <a:ln w="9525">
                  <a:solidFill>
                    <a:schemeClr val="bg1"/>
                  </a:solidFill>
                  <a:round/>
                  <a:headEnd/>
                  <a:tailEnd/>
                </a:ln>
              </p:spPr>
              <p:txBody>
                <a:bodyPr vert="horz" wrap="square" lIns="68550" tIns="34275" rIns="68550" bIns="34275" numCol="1" anchor="ctr" anchorCtr="0" compatLnSpc="1">
                  <a:prstTxWarp prst="textNoShape">
                    <a:avLst/>
                  </a:prstTxWarp>
                </a:bodyPr>
                <a:lstStyle/>
                <a:p>
                  <a:pPr algn="ctr"/>
                  <a:r>
                    <a:rPr lang="en-US" sz="600" dirty="0">
                      <a:solidFill>
                        <a:schemeClr val="bg1"/>
                      </a:solidFill>
                    </a:rPr>
                    <a:t>Any DB</a:t>
                  </a:r>
                </a:p>
              </p:txBody>
            </p:sp>
            <p:sp>
              <p:nvSpPr>
                <p:cNvPr id="96" name="Rectangle 95"/>
                <p:cNvSpPr/>
                <p:nvPr>
                  <p:custDataLst>
                    <p:tags r:id="rId93"/>
                  </p:custDataLst>
                </p:nvPr>
              </p:nvSpPr>
              <p:spPr bwMode="gray">
                <a:xfrm>
                  <a:off x="6600463" y="3354611"/>
                  <a:ext cx="430492" cy="573588"/>
                </a:xfrm>
                <a:prstGeom prst="rect">
                  <a:avLst/>
                </a:prstGeom>
                <a:solidFill>
                  <a:srgbClr val="00A1E4"/>
                </a:solidFill>
                <a:ln w="9525">
                  <a:solidFill>
                    <a:schemeClr val="bg1"/>
                  </a:solidFill>
                  <a:round/>
                  <a:headEnd/>
                  <a:tailEnd/>
                </a:ln>
              </p:spPr>
              <p:txBody>
                <a:bodyPr vert="horz" wrap="square" lIns="0" tIns="34275" rIns="0" bIns="34275" numCol="1" anchor="ctr" anchorCtr="0" compatLnSpc="1">
                  <a:prstTxWarp prst="textNoShape">
                    <a:avLst/>
                  </a:prstTxWarp>
                </a:bodyPr>
                <a:lstStyle/>
                <a:p>
                  <a:pPr algn="ctr"/>
                  <a:r>
                    <a:rPr lang="en-US" sz="600" dirty="0">
                      <a:solidFill>
                        <a:schemeClr val="bg1"/>
                      </a:solidFill>
                    </a:rPr>
                    <a:t>HANA DB</a:t>
                  </a:r>
                </a:p>
              </p:txBody>
            </p:sp>
            <p:sp>
              <p:nvSpPr>
                <p:cNvPr id="97" name="Rectangle 96"/>
                <p:cNvSpPr/>
                <p:nvPr>
                  <p:custDataLst>
                    <p:tags r:id="rId94"/>
                  </p:custDataLst>
                </p:nvPr>
              </p:nvSpPr>
              <p:spPr bwMode="gray">
                <a:xfrm>
                  <a:off x="6600463" y="2941930"/>
                  <a:ext cx="430492" cy="288494"/>
                </a:xfrm>
                <a:prstGeom prst="rect">
                  <a:avLst/>
                </a:prstGeom>
                <a:solidFill>
                  <a:srgbClr val="008000"/>
                </a:solidFill>
                <a:ln w="6350" algn="ctr">
                  <a:solidFill>
                    <a:schemeClr val="bg1"/>
                  </a:solidFill>
                  <a:miter lim="800000"/>
                  <a:headEnd/>
                  <a:tailEnd/>
                </a:ln>
                <a:effectLst>
                  <a:outerShdw blurRad="50800" dist="38100" dir="2700000" algn="tl" rotWithShape="0">
                    <a:prstClr val="black">
                      <a:alpha val="40000"/>
                    </a:prstClr>
                  </a:outerShdw>
                </a:effectLst>
              </p:spPr>
              <p:txBody>
                <a:bodyPr lIns="0" tIns="53957" rIns="0" bIns="53957" rtlCol="0" anchor="ctr"/>
                <a:lstStyle/>
                <a:p>
                  <a:pPr algn="ctr" defTabSz="575421">
                    <a:spcBef>
                      <a:spcPct val="50000"/>
                    </a:spcBef>
                    <a:buClr>
                      <a:srgbClr val="F0AB00"/>
                    </a:buClr>
                    <a:buSzPct val="80000"/>
                  </a:pPr>
                  <a:r>
                    <a:rPr lang="en-US" sz="600" kern="0" dirty="0">
                      <a:solidFill>
                        <a:srgbClr val="FFFFFF"/>
                      </a:solidFill>
                      <a:ea typeface="Arial Unicode MS" pitchFamily="34" charset="-128"/>
                      <a:cs typeface="Arial Unicode MS" pitchFamily="34" charset="-128"/>
                    </a:rPr>
                    <a:t>BW</a:t>
                  </a:r>
                </a:p>
              </p:txBody>
            </p:sp>
            <p:cxnSp>
              <p:nvCxnSpPr>
                <p:cNvPr id="98" name="Straight Arrow Connector 97"/>
                <p:cNvCxnSpPr/>
                <p:nvPr>
                  <p:custDataLst>
                    <p:tags r:id="rId95"/>
                  </p:custDataLst>
                </p:nvPr>
              </p:nvCxnSpPr>
              <p:spPr>
                <a:xfrm>
                  <a:off x="6477439" y="3111732"/>
                  <a:ext cx="118124" cy="852"/>
                </a:xfrm>
                <a:prstGeom prst="straightConnector1">
                  <a:avLst/>
                </a:prstGeom>
                <a:ln w="635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99" name="TextBox 98"/>
                <p:cNvSpPr txBox="1"/>
                <p:nvPr>
                  <p:custDataLst>
                    <p:tags r:id="rId96"/>
                  </p:custDataLst>
                </p:nvPr>
              </p:nvSpPr>
              <p:spPr>
                <a:xfrm>
                  <a:off x="6071964" y="2931054"/>
                  <a:ext cx="405475" cy="569281"/>
                </a:xfrm>
                <a:prstGeom prst="rect">
                  <a:avLst/>
                </a:prstGeom>
                <a:noFill/>
              </p:spPr>
              <p:txBody>
                <a:bodyPr wrap="square" lIns="0" tIns="34264" rIns="0" bIns="34264" rtlCol="0">
                  <a:spAutoFit/>
                </a:bodyPr>
                <a:lstStyle/>
                <a:p>
                  <a:pPr algn="ctr" fontAlgn="base">
                    <a:spcBef>
                      <a:spcPct val="50000"/>
                    </a:spcBef>
                    <a:spcAft>
                      <a:spcPct val="0"/>
                    </a:spcAft>
                    <a:buClr>
                      <a:srgbClr val="F0AB00"/>
                    </a:buClr>
                    <a:buSzPct val="80000"/>
                  </a:pPr>
                  <a:r>
                    <a:rPr lang="en-US" sz="600" kern="0" dirty="0">
                      <a:solidFill>
                        <a:srgbClr val="FFFFFF"/>
                      </a:solidFill>
                      <a:ea typeface="Arial Unicode MS" pitchFamily="34" charset="-128"/>
                      <a:cs typeface="Arial Unicode MS" pitchFamily="34" charset="-128"/>
                    </a:rPr>
                    <a:t>SAP </a:t>
                  </a:r>
                  <a:br>
                    <a:rPr lang="en-US" sz="600" kern="0" dirty="0">
                      <a:solidFill>
                        <a:srgbClr val="FFFFFF"/>
                      </a:solidFill>
                      <a:ea typeface="Arial Unicode MS" pitchFamily="34" charset="-128"/>
                      <a:cs typeface="Arial Unicode MS" pitchFamily="34" charset="-128"/>
                    </a:rPr>
                  </a:br>
                  <a:r>
                    <a:rPr lang="en-US" sz="600" kern="0" dirty="0">
                      <a:solidFill>
                        <a:srgbClr val="FFFFFF"/>
                      </a:solidFill>
                      <a:ea typeface="Arial Unicode MS" pitchFamily="34" charset="-128"/>
                      <a:cs typeface="Arial Unicode MS" pitchFamily="34" charset="-128"/>
                    </a:rPr>
                    <a:t>Business</a:t>
                  </a:r>
                  <a:br>
                    <a:rPr lang="en-US" sz="600" kern="0" dirty="0">
                      <a:solidFill>
                        <a:srgbClr val="FFFFFF"/>
                      </a:solidFill>
                      <a:ea typeface="Arial Unicode MS" pitchFamily="34" charset="-128"/>
                      <a:cs typeface="Arial Unicode MS" pitchFamily="34" charset="-128"/>
                    </a:rPr>
                  </a:br>
                  <a:r>
                    <a:rPr lang="en-US" sz="600" kern="0" dirty="0">
                      <a:solidFill>
                        <a:srgbClr val="FFFFFF"/>
                      </a:solidFill>
                      <a:ea typeface="Arial Unicode MS" pitchFamily="34" charset="-128"/>
                      <a:cs typeface="Arial Unicode MS" pitchFamily="34" charset="-128"/>
                    </a:rPr>
                    <a:t>Suite</a:t>
                  </a:r>
                </a:p>
              </p:txBody>
            </p:sp>
          </p:grpSp>
          <p:grpSp>
            <p:nvGrpSpPr>
              <p:cNvPr id="46" name="Group 45"/>
              <p:cNvGrpSpPr/>
              <p:nvPr>
                <p:custDataLst>
                  <p:tags r:id="rId43"/>
                </p:custDataLst>
              </p:nvPr>
            </p:nvGrpSpPr>
            <p:grpSpPr>
              <a:xfrm>
                <a:off x="2639191" y="2145523"/>
                <a:ext cx="1061968" cy="1596599"/>
                <a:chOff x="3769116" y="2019539"/>
                <a:chExt cx="1067929" cy="1968561"/>
              </a:xfrm>
            </p:grpSpPr>
            <p:sp>
              <p:nvSpPr>
                <p:cNvPr id="82" name="Rectangle 81"/>
                <p:cNvSpPr/>
                <p:nvPr>
                  <p:custDataLst>
                    <p:tags r:id="rId79"/>
                  </p:custDataLst>
                </p:nvPr>
              </p:nvSpPr>
              <p:spPr bwMode="gray">
                <a:xfrm>
                  <a:off x="3773846" y="2147064"/>
                  <a:ext cx="1063199" cy="1841036"/>
                </a:xfrm>
                <a:prstGeom prst="rect">
                  <a:avLst/>
                </a:pr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endParaRPr lang="en-US" sz="1800" dirty="0"/>
                </a:p>
              </p:txBody>
            </p:sp>
            <p:sp>
              <p:nvSpPr>
                <p:cNvPr id="83" name="Rectangle 82"/>
                <p:cNvSpPr/>
                <p:nvPr>
                  <p:custDataLst>
                    <p:tags r:id="rId80"/>
                  </p:custDataLst>
                </p:nvPr>
              </p:nvSpPr>
              <p:spPr bwMode="gray">
                <a:xfrm>
                  <a:off x="3769116" y="2019539"/>
                  <a:ext cx="1063199" cy="87026"/>
                </a:xfrm>
                <a:prstGeom prst="rect">
                  <a:avLst/>
                </a:prstGeom>
                <a:solidFill>
                  <a:srgbClr val="F68B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endParaRPr lang="en-US" sz="1800" dirty="0"/>
                </a:p>
              </p:txBody>
            </p:sp>
            <p:sp>
              <p:nvSpPr>
                <p:cNvPr id="84" name="Rectangle 83"/>
                <p:cNvSpPr/>
                <p:nvPr>
                  <p:custDataLst>
                    <p:tags r:id="rId81"/>
                  </p:custDataLst>
                </p:nvPr>
              </p:nvSpPr>
              <p:spPr bwMode="gray">
                <a:xfrm>
                  <a:off x="3808816" y="2687008"/>
                  <a:ext cx="430492" cy="846047"/>
                </a:xfrm>
                <a:prstGeom prst="rect">
                  <a:avLst/>
                </a:prstGeom>
                <a:solidFill>
                  <a:schemeClr val="bg2">
                    <a:lumMod val="25000"/>
                  </a:schemeClr>
                </a:solidFill>
                <a:ln w="6350" algn="ctr">
                  <a:solidFill>
                    <a:schemeClr val="bg1"/>
                  </a:solidFill>
                  <a:miter lim="800000"/>
                  <a:headEnd/>
                  <a:tailEnd/>
                </a:ln>
                <a:effectLst/>
              </p:spPr>
              <p:txBody>
                <a:bodyPr lIns="67448" tIns="53957" rIns="67448" bIns="53957" rtlCol="0" anchor="ctr"/>
                <a:lstStyle/>
                <a:p>
                  <a:pPr algn="ctr" defTabSz="575421">
                    <a:spcBef>
                      <a:spcPct val="50000"/>
                    </a:spcBef>
                    <a:buClr>
                      <a:srgbClr val="F0AB00"/>
                    </a:buClr>
                    <a:buSzPct val="80000"/>
                  </a:pPr>
                  <a:endParaRPr lang="en-US" sz="600" kern="0" dirty="0">
                    <a:ea typeface="Arial Unicode MS" pitchFamily="34" charset="-128"/>
                    <a:cs typeface="Arial Unicode MS" pitchFamily="34" charset="-128"/>
                  </a:endParaRPr>
                </a:p>
              </p:txBody>
            </p:sp>
            <p:sp>
              <p:nvSpPr>
                <p:cNvPr id="85" name="Rectangle 84"/>
                <p:cNvSpPr/>
                <p:nvPr>
                  <p:custDataLst>
                    <p:tags r:id="rId82"/>
                  </p:custDataLst>
                </p:nvPr>
              </p:nvSpPr>
              <p:spPr bwMode="gray">
                <a:xfrm>
                  <a:off x="3808815" y="3639706"/>
                  <a:ext cx="431833" cy="288494"/>
                </a:xfrm>
                <a:prstGeom prst="rect">
                  <a:avLst/>
                </a:prstGeom>
                <a:solidFill>
                  <a:srgbClr val="AAACAF"/>
                </a:solidFill>
                <a:ln w="9525">
                  <a:solidFill>
                    <a:schemeClr val="bg1"/>
                  </a:solidFill>
                  <a:round/>
                  <a:headEnd/>
                  <a:tailEnd/>
                </a:ln>
              </p:spPr>
              <p:txBody>
                <a:bodyPr vert="horz" wrap="square" lIns="68550" tIns="34275" rIns="68550" bIns="34275" numCol="1" anchor="ctr" anchorCtr="0" compatLnSpc="1">
                  <a:prstTxWarp prst="textNoShape">
                    <a:avLst/>
                  </a:prstTxWarp>
                </a:bodyPr>
                <a:lstStyle/>
                <a:p>
                  <a:pPr algn="ctr"/>
                  <a:r>
                    <a:rPr lang="en-US" sz="600" dirty="0">
                      <a:solidFill>
                        <a:schemeClr val="bg1"/>
                      </a:solidFill>
                    </a:rPr>
                    <a:t>Any DB</a:t>
                  </a:r>
                </a:p>
              </p:txBody>
            </p:sp>
            <p:sp>
              <p:nvSpPr>
                <p:cNvPr id="86" name="Rectangle 85"/>
                <p:cNvSpPr/>
                <p:nvPr>
                  <p:custDataLst>
                    <p:tags r:id="rId83"/>
                  </p:custDataLst>
                </p:nvPr>
              </p:nvSpPr>
              <p:spPr bwMode="gray">
                <a:xfrm>
                  <a:off x="3808816" y="2264077"/>
                  <a:ext cx="430492" cy="288494"/>
                </a:xfrm>
                <a:prstGeom prst="rect">
                  <a:avLst/>
                </a:prstGeom>
                <a:solidFill>
                  <a:srgbClr val="696A6D"/>
                </a:solidFill>
                <a:ln w="9525">
                  <a:solidFill>
                    <a:schemeClr val="bg1"/>
                  </a:solidFill>
                  <a:round/>
                  <a:headEnd/>
                  <a:tailEnd/>
                </a:ln>
              </p:spPr>
              <p:txBody>
                <a:bodyPr vert="horz" wrap="square" lIns="0" tIns="34275" rIns="0" bIns="34275" numCol="1" anchor="ctr" anchorCtr="0" compatLnSpc="1">
                  <a:prstTxWarp prst="textNoShape">
                    <a:avLst/>
                  </a:prstTxWarp>
                </a:bodyPr>
                <a:lstStyle/>
                <a:p>
                  <a:pPr algn="ctr"/>
                  <a:r>
                    <a:rPr lang="en-US" sz="600" dirty="0">
                      <a:solidFill>
                        <a:schemeClr val="bg1"/>
                      </a:solidFill>
                    </a:rPr>
                    <a:t>Client</a:t>
                  </a:r>
                </a:p>
              </p:txBody>
            </p:sp>
            <p:cxnSp>
              <p:nvCxnSpPr>
                <p:cNvPr id="87" name="Straight Arrow Connector 86"/>
                <p:cNvCxnSpPr>
                  <a:stCxn id="85" idx="3"/>
                </p:cNvCxnSpPr>
                <p:nvPr>
                  <p:custDataLst>
                    <p:tags r:id="rId84"/>
                  </p:custDataLst>
                </p:nvPr>
              </p:nvCxnSpPr>
              <p:spPr>
                <a:xfrm>
                  <a:off x="4240648" y="3783953"/>
                  <a:ext cx="120154" cy="0"/>
                </a:xfrm>
                <a:prstGeom prst="straightConnector1">
                  <a:avLst/>
                </a:prstGeom>
                <a:ln w="635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custDataLst>
                    <p:tags r:id="rId85"/>
                  </p:custDataLst>
                </p:nvPr>
              </p:nvCxnSpPr>
              <p:spPr>
                <a:xfrm flipV="1">
                  <a:off x="3995570" y="2552570"/>
                  <a:ext cx="0" cy="134436"/>
                </a:xfrm>
                <a:prstGeom prst="straightConnector1">
                  <a:avLst/>
                </a:prstGeom>
                <a:ln w="635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89" name="TextBox 88"/>
                <p:cNvSpPr txBox="1"/>
                <p:nvPr>
                  <p:custDataLst>
                    <p:tags r:id="rId86"/>
                  </p:custDataLst>
                </p:nvPr>
              </p:nvSpPr>
              <p:spPr>
                <a:xfrm>
                  <a:off x="3809934" y="2831109"/>
                  <a:ext cx="438443" cy="569281"/>
                </a:xfrm>
                <a:prstGeom prst="rect">
                  <a:avLst/>
                </a:prstGeom>
                <a:noFill/>
              </p:spPr>
              <p:txBody>
                <a:bodyPr wrap="square" lIns="0" tIns="34264" rIns="0" bIns="34264" rtlCol="0">
                  <a:spAutoFit/>
                </a:bodyPr>
                <a:lstStyle/>
                <a:p>
                  <a:pPr algn="ctr" fontAlgn="base">
                    <a:spcBef>
                      <a:spcPct val="50000"/>
                    </a:spcBef>
                    <a:spcAft>
                      <a:spcPct val="0"/>
                    </a:spcAft>
                    <a:buClr>
                      <a:srgbClr val="F0AB00"/>
                    </a:buClr>
                    <a:buSzPct val="80000"/>
                  </a:pPr>
                  <a:r>
                    <a:rPr lang="en-US" sz="600" kern="0" dirty="0">
                      <a:solidFill>
                        <a:srgbClr val="FFFFFF"/>
                      </a:solidFill>
                      <a:ea typeface="Arial Unicode MS" pitchFamily="34" charset="-128"/>
                      <a:cs typeface="Arial Unicode MS" pitchFamily="34" charset="-128"/>
                    </a:rPr>
                    <a:t>SAP </a:t>
                  </a:r>
                  <a:br>
                    <a:rPr lang="en-US" sz="600" kern="0" dirty="0">
                      <a:solidFill>
                        <a:srgbClr val="FFFFFF"/>
                      </a:solidFill>
                      <a:ea typeface="Arial Unicode MS" pitchFamily="34" charset="-128"/>
                      <a:cs typeface="Arial Unicode MS" pitchFamily="34" charset="-128"/>
                    </a:rPr>
                  </a:br>
                  <a:r>
                    <a:rPr lang="en-US" sz="600" kern="0" dirty="0">
                      <a:solidFill>
                        <a:srgbClr val="FFFFFF"/>
                      </a:solidFill>
                      <a:ea typeface="Arial Unicode MS" pitchFamily="34" charset="-128"/>
                      <a:cs typeface="Arial Unicode MS" pitchFamily="34" charset="-128"/>
                    </a:rPr>
                    <a:t>Business</a:t>
                  </a:r>
                  <a:br>
                    <a:rPr lang="en-US" sz="600" kern="0" dirty="0">
                      <a:solidFill>
                        <a:srgbClr val="FFFFFF"/>
                      </a:solidFill>
                      <a:ea typeface="Arial Unicode MS" pitchFamily="34" charset="-128"/>
                      <a:cs typeface="Arial Unicode MS" pitchFamily="34" charset="-128"/>
                    </a:rPr>
                  </a:br>
                  <a:r>
                    <a:rPr lang="en-US" sz="600" kern="0" dirty="0">
                      <a:solidFill>
                        <a:srgbClr val="FFFFFF"/>
                      </a:solidFill>
                      <a:ea typeface="Arial Unicode MS" pitchFamily="34" charset="-128"/>
                      <a:cs typeface="Arial Unicode MS" pitchFamily="34" charset="-128"/>
                    </a:rPr>
                    <a:t>Suite</a:t>
                  </a:r>
                </a:p>
              </p:txBody>
            </p:sp>
            <p:cxnSp>
              <p:nvCxnSpPr>
                <p:cNvPr id="90" name="Straight Arrow Connector 89"/>
                <p:cNvCxnSpPr/>
                <p:nvPr>
                  <p:custDataLst>
                    <p:tags r:id="rId87"/>
                  </p:custDataLst>
                </p:nvPr>
              </p:nvCxnSpPr>
              <p:spPr>
                <a:xfrm flipH="1" flipV="1">
                  <a:off x="4239304" y="3428720"/>
                  <a:ext cx="121497" cy="5377"/>
                </a:xfrm>
                <a:prstGeom prst="straightConnector1">
                  <a:avLst/>
                </a:prstGeom>
                <a:ln w="635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91" name="Rectangle 90"/>
                <p:cNvSpPr/>
                <p:nvPr>
                  <p:custDataLst>
                    <p:tags r:id="rId88"/>
                  </p:custDataLst>
                </p:nvPr>
              </p:nvSpPr>
              <p:spPr bwMode="gray">
                <a:xfrm>
                  <a:off x="4353454" y="3354611"/>
                  <a:ext cx="430492" cy="573588"/>
                </a:xfrm>
                <a:prstGeom prst="rect">
                  <a:avLst/>
                </a:prstGeom>
                <a:solidFill>
                  <a:srgbClr val="00A1E4"/>
                </a:solidFill>
                <a:ln w="9525">
                  <a:solidFill>
                    <a:schemeClr val="bg1"/>
                  </a:solidFill>
                  <a:round/>
                  <a:headEnd/>
                  <a:tailEnd/>
                </a:ln>
              </p:spPr>
              <p:txBody>
                <a:bodyPr vert="horz" wrap="square" lIns="0" tIns="34275" rIns="0" bIns="34275" numCol="1" anchor="ctr" anchorCtr="0" compatLnSpc="1">
                  <a:prstTxWarp prst="textNoShape">
                    <a:avLst/>
                  </a:prstTxWarp>
                </a:bodyPr>
                <a:lstStyle/>
                <a:p>
                  <a:pPr algn="ctr"/>
                  <a:r>
                    <a:rPr lang="en-US" sz="600" dirty="0">
                      <a:solidFill>
                        <a:schemeClr val="bg1"/>
                      </a:solidFill>
                    </a:rPr>
                    <a:t>HANA DB</a:t>
                  </a:r>
                </a:p>
              </p:txBody>
            </p:sp>
          </p:grpSp>
          <p:grpSp>
            <p:nvGrpSpPr>
              <p:cNvPr id="47" name="Group 46"/>
              <p:cNvGrpSpPr/>
              <p:nvPr>
                <p:custDataLst>
                  <p:tags r:id="rId44"/>
                </p:custDataLst>
              </p:nvPr>
            </p:nvGrpSpPr>
            <p:grpSpPr>
              <a:xfrm>
                <a:off x="3757440" y="2145523"/>
                <a:ext cx="1061969" cy="1596599"/>
                <a:chOff x="4893643" y="2019539"/>
                <a:chExt cx="1067930" cy="1968561"/>
              </a:xfrm>
            </p:grpSpPr>
            <p:sp>
              <p:nvSpPr>
                <p:cNvPr id="73" name="Rectangle 72"/>
                <p:cNvSpPr/>
                <p:nvPr>
                  <p:custDataLst>
                    <p:tags r:id="rId70"/>
                  </p:custDataLst>
                </p:nvPr>
              </p:nvSpPr>
              <p:spPr bwMode="gray">
                <a:xfrm>
                  <a:off x="4898374" y="2147064"/>
                  <a:ext cx="1063199" cy="1841036"/>
                </a:xfrm>
                <a:prstGeom prst="rect">
                  <a:avLst/>
                </a:pr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endParaRPr lang="en-US" sz="1800" dirty="0"/>
                </a:p>
              </p:txBody>
            </p:sp>
            <p:sp>
              <p:nvSpPr>
                <p:cNvPr id="74" name="Rectangle 73"/>
                <p:cNvSpPr/>
                <p:nvPr>
                  <p:custDataLst>
                    <p:tags r:id="rId71"/>
                  </p:custDataLst>
                </p:nvPr>
              </p:nvSpPr>
              <p:spPr bwMode="gray">
                <a:xfrm>
                  <a:off x="4893643" y="2019539"/>
                  <a:ext cx="1063199" cy="87026"/>
                </a:xfrm>
                <a:prstGeom prst="rect">
                  <a:avLst/>
                </a:prstGeom>
                <a:solidFill>
                  <a:srgbClr val="CB4D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endParaRPr lang="en-US" sz="1800" dirty="0"/>
                </a:p>
              </p:txBody>
            </p:sp>
            <p:sp>
              <p:nvSpPr>
                <p:cNvPr id="75" name="Rectangle 74"/>
                <p:cNvSpPr/>
                <p:nvPr>
                  <p:custDataLst>
                    <p:tags r:id="rId72"/>
                  </p:custDataLst>
                </p:nvPr>
              </p:nvSpPr>
              <p:spPr bwMode="gray">
                <a:xfrm>
                  <a:off x="4937575" y="3639706"/>
                  <a:ext cx="431833" cy="288494"/>
                </a:xfrm>
                <a:prstGeom prst="rect">
                  <a:avLst/>
                </a:prstGeom>
                <a:solidFill>
                  <a:srgbClr val="AAACAF"/>
                </a:solidFill>
                <a:ln w="9525">
                  <a:solidFill>
                    <a:schemeClr val="bg1"/>
                  </a:solidFill>
                  <a:round/>
                  <a:headEnd/>
                  <a:tailEnd/>
                </a:ln>
              </p:spPr>
              <p:txBody>
                <a:bodyPr vert="horz" wrap="square" lIns="68550" tIns="34275" rIns="68550" bIns="34275" numCol="1" anchor="ctr" anchorCtr="0" compatLnSpc="1">
                  <a:prstTxWarp prst="textNoShape">
                    <a:avLst/>
                  </a:prstTxWarp>
                </a:bodyPr>
                <a:lstStyle/>
                <a:p>
                  <a:pPr algn="ctr"/>
                  <a:r>
                    <a:rPr lang="en-US" sz="600" dirty="0">
                      <a:solidFill>
                        <a:schemeClr val="bg1"/>
                      </a:solidFill>
                    </a:rPr>
                    <a:t>Any DB</a:t>
                  </a:r>
                </a:p>
              </p:txBody>
            </p:sp>
            <p:sp>
              <p:nvSpPr>
                <p:cNvPr id="76" name="Rectangle 75"/>
                <p:cNvSpPr/>
                <p:nvPr>
                  <p:custDataLst>
                    <p:tags r:id="rId73"/>
                  </p:custDataLst>
                </p:nvPr>
              </p:nvSpPr>
              <p:spPr bwMode="gray">
                <a:xfrm>
                  <a:off x="5492500" y="3354611"/>
                  <a:ext cx="430492" cy="573588"/>
                </a:xfrm>
                <a:prstGeom prst="rect">
                  <a:avLst/>
                </a:prstGeom>
                <a:solidFill>
                  <a:srgbClr val="00A1E4"/>
                </a:solidFill>
                <a:ln w="9525">
                  <a:solidFill>
                    <a:schemeClr val="bg1"/>
                  </a:solidFill>
                  <a:round/>
                  <a:headEnd/>
                  <a:tailEnd/>
                </a:ln>
              </p:spPr>
              <p:txBody>
                <a:bodyPr vert="horz" wrap="square" lIns="0" tIns="34275" rIns="0" bIns="34275" numCol="1" anchor="ctr" anchorCtr="0" compatLnSpc="1">
                  <a:prstTxWarp prst="textNoShape">
                    <a:avLst/>
                  </a:prstTxWarp>
                </a:bodyPr>
                <a:lstStyle/>
                <a:p>
                  <a:pPr algn="ctr"/>
                  <a:r>
                    <a:rPr lang="en-US" sz="600" dirty="0">
                      <a:solidFill>
                        <a:schemeClr val="bg1"/>
                      </a:solidFill>
                    </a:rPr>
                    <a:t>HANA DB</a:t>
                  </a:r>
                </a:p>
              </p:txBody>
            </p:sp>
            <p:sp>
              <p:nvSpPr>
                <p:cNvPr id="77" name="Rectangle 76"/>
                <p:cNvSpPr/>
                <p:nvPr>
                  <p:custDataLst>
                    <p:tags r:id="rId74"/>
                  </p:custDataLst>
                </p:nvPr>
              </p:nvSpPr>
              <p:spPr bwMode="gray">
                <a:xfrm>
                  <a:off x="5222169" y="2264077"/>
                  <a:ext cx="430492" cy="288494"/>
                </a:xfrm>
                <a:prstGeom prst="rect">
                  <a:avLst/>
                </a:prstGeom>
                <a:solidFill>
                  <a:srgbClr val="696A6D"/>
                </a:solidFill>
                <a:ln w="9525">
                  <a:solidFill>
                    <a:schemeClr val="bg1"/>
                  </a:solidFill>
                  <a:round/>
                  <a:headEnd/>
                  <a:tailEnd/>
                </a:ln>
              </p:spPr>
              <p:txBody>
                <a:bodyPr vert="horz" wrap="square" lIns="0" tIns="34275" rIns="0" bIns="34275" numCol="1" anchor="ctr" anchorCtr="0" compatLnSpc="1">
                  <a:prstTxWarp prst="textNoShape">
                    <a:avLst/>
                  </a:prstTxWarp>
                </a:bodyPr>
                <a:lstStyle/>
                <a:p>
                  <a:pPr algn="ctr"/>
                  <a:r>
                    <a:rPr lang="en-US" sz="600" dirty="0">
                      <a:solidFill>
                        <a:schemeClr val="bg1"/>
                      </a:solidFill>
                    </a:rPr>
                    <a:t>Client</a:t>
                  </a:r>
                </a:p>
              </p:txBody>
            </p:sp>
            <p:cxnSp>
              <p:nvCxnSpPr>
                <p:cNvPr id="78" name="Straight Arrow Connector 77"/>
                <p:cNvCxnSpPr>
                  <a:stCxn id="80" idx="0"/>
                  <a:endCxn id="77" idx="2"/>
                </p:cNvCxnSpPr>
                <p:nvPr>
                  <p:custDataLst>
                    <p:tags r:id="rId75"/>
                  </p:custDataLst>
                </p:nvPr>
              </p:nvCxnSpPr>
              <p:spPr>
                <a:xfrm flipV="1">
                  <a:off x="5423284" y="2552571"/>
                  <a:ext cx="14132" cy="389083"/>
                </a:xfrm>
                <a:prstGeom prst="straightConnector1">
                  <a:avLst/>
                </a:prstGeom>
                <a:ln w="635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79" name="Cloud Callout 78"/>
                <p:cNvSpPr/>
                <p:nvPr>
                  <p:custDataLst>
                    <p:tags r:id="rId76"/>
                  </p:custDataLst>
                </p:nvPr>
              </p:nvSpPr>
              <p:spPr bwMode="gray">
                <a:xfrm>
                  <a:off x="5042700" y="2694774"/>
                  <a:ext cx="805822" cy="195487"/>
                </a:xfrm>
                <a:prstGeom prst="cloudCallout">
                  <a:avLst>
                    <a:gd name="adj1" fmla="val -4402"/>
                    <a:gd name="adj2" fmla="val -5772"/>
                  </a:avLst>
                </a:prstGeom>
                <a:solidFill>
                  <a:schemeClr val="bg1"/>
                </a:solidFill>
                <a:ln w="6350" algn="ctr">
                  <a:noFill/>
                  <a:miter lim="800000"/>
                  <a:headEnd/>
                  <a:tailEnd/>
                </a:ln>
              </p:spPr>
              <p:txBody>
                <a:bodyPr lIns="67448" tIns="53957" rIns="67448" bIns="53957" rtlCol="0" anchor="ctr"/>
                <a:lstStyle/>
                <a:p>
                  <a:pPr algn="ctr" defTabSz="575421">
                    <a:spcBef>
                      <a:spcPct val="50000"/>
                    </a:spcBef>
                    <a:buClr>
                      <a:srgbClr val="F0AB00"/>
                    </a:buClr>
                    <a:buSzPct val="80000"/>
                  </a:pPr>
                  <a:endParaRPr lang="en-US" sz="1800" kern="0" dirty="0">
                    <a:ea typeface="Arial Unicode MS" pitchFamily="34" charset="-128"/>
                    <a:cs typeface="Arial Unicode MS" pitchFamily="34" charset="-128"/>
                  </a:endParaRPr>
                </a:p>
              </p:txBody>
            </p:sp>
            <p:sp>
              <p:nvSpPr>
                <p:cNvPr id="80" name="Rectangle 79"/>
                <p:cNvSpPr/>
                <p:nvPr>
                  <p:custDataLst>
                    <p:tags r:id="rId77"/>
                  </p:custDataLst>
                </p:nvPr>
              </p:nvSpPr>
              <p:spPr bwMode="gray">
                <a:xfrm>
                  <a:off x="4916997" y="2941654"/>
                  <a:ext cx="1012572" cy="289048"/>
                </a:xfrm>
                <a:prstGeom prst="rect">
                  <a:avLst/>
                </a:prstGeom>
                <a:solidFill>
                  <a:srgbClr val="696A6D"/>
                </a:solidFill>
                <a:ln w="9525">
                  <a:solidFill>
                    <a:schemeClr val="bg1"/>
                  </a:solidFill>
                  <a:round/>
                  <a:headEnd/>
                  <a:tailEnd/>
                </a:ln>
              </p:spPr>
              <p:txBody>
                <a:bodyPr vert="horz" wrap="square" lIns="68550" tIns="34275" rIns="68550" bIns="34275" numCol="1" anchor="ctr" anchorCtr="0" compatLnSpc="1">
                  <a:prstTxWarp prst="textNoShape">
                    <a:avLst/>
                  </a:prstTxWarp>
                </a:bodyPr>
                <a:lstStyle/>
                <a:p>
                  <a:pPr algn="ctr"/>
                  <a:r>
                    <a:rPr lang="en-US" sz="600" dirty="0">
                      <a:solidFill>
                        <a:schemeClr val="bg1"/>
                      </a:solidFill>
                    </a:rPr>
                    <a:t>OD/SF solutions</a:t>
                  </a:r>
                </a:p>
              </p:txBody>
            </p:sp>
            <p:cxnSp>
              <p:nvCxnSpPr>
                <p:cNvPr id="81" name="Straight Arrow Connector 80"/>
                <p:cNvCxnSpPr>
                  <a:stCxn id="75" idx="0"/>
                </p:cNvCxnSpPr>
                <p:nvPr>
                  <p:custDataLst>
                    <p:tags r:id="rId78"/>
                  </p:custDataLst>
                </p:nvPr>
              </p:nvCxnSpPr>
              <p:spPr>
                <a:xfrm flipV="1">
                  <a:off x="5153492" y="3284568"/>
                  <a:ext cx="8805" cy="355138"/>
                </a:xfrm>
                <a:prstGeom prst="straightConnector1">
                  <a:avLst/>
                </a:prstGeom>
                <a:ln w="6350">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custDataLst>
                  <p:tags r:id="rId45"/>
                </p:custDataLst>
              </p:nvPr>
            </p:nvGrpSpPr>
            <p:grpSpPr>
              <a:xfrm>
                <a:off x="383926" y="2145521"/>
                <a:ext cx="1061968" cy="1596601"/>
                <a:chOff x="395541" y="2019536"/>
                <a:chExt cx="1067929" cy="1968564"/>
              </a:xfrm>
            </p:grpSpPr>
            <p:sp>
              <p:nvSpPr>
                <p:cNvPr id="62" name="Rectangle 61"/>
                <p:cNvSpPr/>
                <p:nvPr>
                  <p:custDataLst>
                    <p:tags r:id="rId59"/>
                  </p:custDataLst>
                </p:nvPr>
              </p:nvSpPr>
              <p:spPr bwMode="gray">
                <a:xfrm>
                  <a:off x="400271" y="2147064"/>
                  <a:ext cx="1063199" cy="1841036"/>
                </a:xfrm>
                <a:prstGeom prst="rect">
                  <a:avLst/>
                </a:prstGeom>
                <a:solidFill>
                  <a:srgbClr val="E6E7E8"/>
                </a:solidFill>
                <a:ln>
                  <a:noFill/>
                </a:ln>
                <a:extLst/>
              </p:spPr>
              <p:txBody>
                <a:bodyPr vert="horz" wrap="square" lIns="68550" tIns="34275" rIns="68550" bIns="34275" numCol="1" anchor="t" anchorCtr="0" compatLnSpc="1">
                  <a:prstTxWarp prst="textNoShape">
                    <a:avLst/>
                  </a:prstTxWarp>
                </a:bodyPr>
                <a:lstStyle/>
                <a:p>
                  <a:endParaRPr lang="en-US" sz="1800" dirty="0"/>
                </a:p>
              </p:txBody>
            </p:sp>
            <p:sp>
              <p:nvSpPr>
                <p:cNvPr id="63" name="Rectangle 62"/>
                <p:cNvSpPr/>
                <p:nvPr>
                  <p:custDataLst>
                    <p:tags r:id="rId60"/>
                  </p:custDataLst>
                </p:nvPr>
              </p:nvSpPr>
              <p:spPr bwMode="gray">
                <a:xfrm>
                  <a:off x="395541" y="2019536"/>
                  <a:ext cx="1063199" cy="87028"/>
                </a:xfrm>
                <a:prstGeom prst="rect">
                  <a:avLst/>
                </a:prstGeom>
                <a:solidFill>
                  <a:srgbClr val="0049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endParaRPr lang="en-US" sz="1800" dirty="0"/>
                </a:p>
              </p:txBody>
            </p:sp>
            <p:sp>
              <p:nvSpPr>
                <p:cNvPr id="64" name="Rectangle 63"/>
                <p:cNvSpPr/>
                <p:nvPr>
                  <p:custDataLst>
                    <p:tags r:id="rId61"/>
                  </p:custDataLst>
                </p:nvPr>
              </p:nvSpPr>
              <p:spPr bwMode="gray">
                <a:xfrm>
                  <a:off x="434299" y="2620169"/>
                  <a:ext cx="430492" cy="846047"/>
                </a:xfrm>
                <a:prstGeom prst="rect">
                  <a:avLst/>
                </a:prstGeom>
                <a:solidFill>
                  <a:srgbClr val="696A6D"/>
                </a:solidFill>
                <a:ln w="9525">
                  <a:solidFill>
                    <a:schemeClr val="bg1"/>
                  </a:solidFill>
                  <a:round/>
                  <a:headEnd/>
                  <a:tailEnd/>
                </a:ln>
              </p:spPr>
              <p:txBody>
                <a:bodyPr vert="horz" wrap="square" lIns="68550" tIns="34275" rIns="68550" bIns="34275" numCol="1" anchor="t" anchorCtr="0" compatLnSpc="1">
                  <a:prstTxWarp prst="textNoShape">
                    <a:avLst/>
                  </a:prstTxWarp>
                </a:bodyPr>
                <a:lstStyle/>
                <a:p>
                  <a:pPr algn="ctr"/>
                  <a:endParaRPr lang="en-US" sz="1800" dirty="0"/>
                </a:p>
              </p:txBody>
            </p:sp>
            <p:sp>
              <p:nvSpPr>
                <p:cNvPr id="65" name="Rectangle 64"/>
                <p:cNvSpPr/>
                <p:nvPr>
                  <p:custDataLst>
                    <p:tags r:id="rId62"/>
                  </p:custDataLst>
                </p:nvPr>
              </p:nvSpPr>
              <p:spPr bwMode="gray">
                <a:xfrm>
                  <a:off x="441217" y="3534755"/>
                  <a:ext cx="431833" cy="393445"/>
                </a:xfrm>
                <a:prstGeom prst="rect">
                  <a:avLst/>
                </a:prstGeom>
                <a:solidFill>
                  <a:srgbClr val="AAACAF"/>
                </a:solidFill>
                <a:ln w="9525">
                  <a:solidFill>
                    <a:schemeClr val="bg1"/>
                  </a:solidFill>
                  <a:round/>
                  <a:headEnd/>
                  <a:tailEnd/>
                </a:ln>
              </p:spPr>
              <p:txBody>
                <a:bodyPr vert="horz" wrap="square" lIns="68550" tIns="34275" rIns="68550" bIns="34275" numCol="1" anchor="t" anchorCtr="0" compatLnSpc="1">
                  <a:prstTxWarp prst="textNoShape">
                    <a:avLst/>
                  </a:prstTxWarp>
                </a:bodyPr>
                <a:lstStyle/>
                <a:p>
                  <a:pPr algn="ctr"/>
                  <a:r>
                    <a:rPr lang="en-US" sz="600" dirty="0">
                      <a:solidFill>
                        <a:schemeClr val="bg1"/>
                      </a:solidFill>
                    </a:rPr>
                    <a:t>Any DB</a:t>
                  </a:r>
                </a:p>
              </p:txBody>
            </p:sp>
            <p:sp>
              <p:nvSpPr>
                <p:cNvPr id="66" name="Rectangle 65"/>
                <p:cNvSpPr/>
                <p:nvPr>
                  <p:custDataLst>
                    <p:tags r:id="rId63"/>
                  </p:custDataLst>
                </p:nvPr>
              </p:nvSpPr>
              <p:spPr bwMode="gray">
                <a:xfrm>
                  <a:off x="985856" y="3354611"/>
                  <a:ext cx="430492" cy="573588"/>
                </a:xfrm>
                <a:prstGeom prst="rect">
                  <a:avLst/>
                </a:prstGeom>
                <a:solidFill>
                  <a:srgbClr val="00A1E4"/>
                </a:solidFill>
                <a:ln w="9525">
                  <a:solidFill>
                    <a:schemeClr val="bg1"/>
                  </a:solidFill>
                  <a:round/>
                  <a:headEnd/>
                  <a:tailEnd/>
                </a:ln>
              </p:spPr>
              <p:txBody>
                <a:bodyPr vert="horz" wrap="square" lIns="0" tIns="34275" rIns="0" bIns="34275" numCol="1" anchor="ctr" anchorCtr="0" compatLnSpc="1">
                  <a:prstTxWarp prst="textNoShape">
                    <a:avLst/>
                  </a:prstTxWarp>
                </a:bodyPr>
                <a:lstStyle/>
                <a:p>
                  <a:pPr algn="ctr"/>
                  <a:r>
                    <a:rPr lang="en-US" sz="600" dirty="0">
                      <a:solidFill>
                        <a:schemeClr val="bg1"/>
                      </a:solidFill>
                    </a:rPr>
                    <a:t>HANA DB</a:t>
                  </a:r>
                </a:p>
              </p:txBody>
            </p:sp>
            <p:cxnSp>
              <p:nvCxnSpPr>
                <p:cNvPr id="67" name="Straight Arrow Connector 66"/>
                <p:cNvCxnSpPr>
                  <a:stCxn id="65" idx="3"/>
                </p:cNvCxnSpPr>
                <p:nvPr>
                  <p:custDataLst>
                    <p:tags r:id="rId64"/>
                  </p:custDataLst>
                </p:nvPr>
              </p:nvCxnSpPr>
              <p:spPr>
                <a:xfrm>
                  <a:off x="873050" y="3731478"/>
                  <a:ext cx="111913" cy="5247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custDataLst>
                    <p:tags r:id="rId65"/>
                  </p:custDataLst>
                </p:nvPr>
              </p:nvSpPr>
              <p:spPr>
                <a:xfrm>
                  <a:off x="459131" y="2619786"/>
                  <a:ext cx="380298" cy="797029"/>
                </a:xfrm>
                <a:prstGeom prst="rect">
                  <a:avLst/>
                </a:prstGeom>
                <a:noFill/>
              </p:spPr>
              <p:txBody>
                <a:bodyPr wrap="square" lIns="0" tIns="34264" rIns="0" bIns="34264" rtlCol="0">
                  <a:spAutoFit/>
                </a:bodyPr>
                <a:lstStyle/>
                <a:p>
                  <a:pPr algn="ctr" fontAlgn="base">
                    <a:spcBef>
                      <a:spcPct val="50000"/>
                    </a:spcBef>
                    <a:spcAft>
                      <a:spcPct val="0"/>
                    </a:spcAft>
                    <a:buClr>
                      <a:srgbClr val="F0AB00"/>
                    </a:buClr>
                    <a:buSzPct val="80000"/>
                  </a:pPr>
                  <a:r>
                    <a:rPr lang="en-US" sz="600" kern="0" dirty="0">
                      <a:solidFill>
                        <a:srgbClr val="FFFFFF"/>
                      </a:solidFill>
                      <a:ea typeface="Arial Unicode MS" pitchFamily="34" charset="-128"/>
                      <a:cs typeface="Arial Unicode MS" pitchFamily="34" charset="-128"/>
                    </a:rPr>
                    <a:t>SAP </a:t>
                  </a:r>
                  <a:br>
                    <a:rPr lang="en-US" sz="600" kern="0" dirty="0">
                      <a:solidFill>
                        <a:srgbClr val="FFFFFF"/>
                      </a:solidFill>
                      <a:ea typeface="Arial Unicode MS" pitchFamily="34" charset="-128"/>
                      <a:cs typeface="Arial Unicode MS" pitchFamily="34" charset="-128"/>
                    </a:rPr>
                  </a:br>
                  <a:r>
                    <a:rPr lang="en-US" sz="600" kern="0" dirty="0">
                      <a:solidFill>
                        <a:srgbClr val="FFFFFF"/>
                      </a:solidFill>
                      <a:ea typeface="Arial Unicode MS" pitchFamily="34" charset="-128"/>
                      <a:cs typeface="Arial Unicode MS" pitchFamily="34" charset="-128"/>
                    </a:rPr>
                    <a:t>Business</a:t>
                  </a:r>
                  <a:br>
                    <a:rPr lang="en-US" sz="600" kern="0" dirty="0">
                      <a:solidFill>
                        <a:srgbClr val="FFFFFF"/>
                      </a:solidFill>
                      <a:ea typeface="Arial Unicode MS" pitchFamily="34" charset="-128"/>
                      <a:cs typeface="Arial Unicode MS" pitchFamily="34" charset="-128"/>
                    </a:rPr>
                  </a:br>
                  <a:r>
                    <a:rPr lang="en-US" sz="600" kern="0" dirty="0">
                      <a:solidFill>
                        <a:srgbClr val="FFFFFF"/>
                      </a:solidFill>
                      <a:ea typeface="Arial Unicode MS" pitchFamily="34" charset="-128"/>
                      <a:cs typeface="Arial Unicode MS" pitchFamily="34" charset="-128"/>
                    </a:rPr>
                    <a:t>Suite</a:t>
                  </a:r>
                </a:p>
                <a:p>
                  <a:pPr algn="ctr" fontAlgn="base">
                    <a:spcBef>
                      <a:spcPct val="50000"/>
                    </a:spcBef>
                    <a:spcAft>
                      <a:spcPct val="0"/>
                    </a:spcAft>
                    <a:buClr>
                      <a:srgbClr val="F0AB00"/>
                    </a:buClr>
                    <a:buSzPct val="80000"/>
                  </a:pPr>
                  <a:r>
                    <a:rPr lang="en-US" sz="600" kern="0" dirty="0">
                      <a:solidFill>
                        <a:srgbClr val="FFFFFF"/>
                      </a:solidFill>
                      <a:ea typeface="Arial Unicode MS" pitchFamily="34" charset="-128"/>
                      <a:cs typeface="Arial Unicode MS" pitchFamily="34" charset="-128"/>
                    </a:rPr>
                    <a:t>&amp; any app</a:t>
                  </a:r>
                </a:p>
              </p:txBody>
            </p:sp>
            <p:sp>
              <p:nvSpPr>
                <p:cNvPr id="69" name="Rectangle 68"/>
                <p:cNvSpPr/>
                <p:nvPr>
                  <p:custDataLst>
                    <p:tags r:id="rId66"/>
                  </p:custDataLst>
                </p:nvPr>
              </p:nvSpPr>
              <p:spPr bwMode="gray">
                <a:xfrm>
                  <a:off x="985856" y="2709010"/>
                  <a:ext cx="430492" cy="526459"/>
                </a:xfrm>
                <a:prstGeom prst="rect">
                  <a:avLst/>
                </a:prstGeom>
                <a:solidFill>
                  <a:srgbClr val="BE6AAB"/>
                </a:solidFill>
                <a:ln w="9525">
                  <a:solidFill>
                    <a:schemeClr val="bg1"/>
                  </a:solidFill>
                  <a:round/>
                  <a:headEnd/>
                  <a:tailEnd/>
                </a:ln>
              </p:spPr>
              <p:txBody>
                <a:bodyPr vert="horz" wrap="square" lIns="68550" tIns="34275" rIns="68550" bIns="34275" numCol="1" anchor="ctr" anchorCtr="0" compatLnSpc="1">
                  <a:prstTxWarp prst="textNoShape">
                    <a:avLst/>
                  </a:prstTxWarp>
                </a:bodyPr>
                <a:lstStyle/>
                <a:p>
                  <a:pPr algn="ctr"/>
                  <a:r>
                    <a:rPr lang="en-US" sz="600" dirty="0">
                      <a:solidFill>
                        <a:schemeClr val="bg1"/>
                      </a:solidFill>
                    </a:rPr>
                    <a:t>Datamart</a:t>
                  </a:r>
                </a:p>
              </p:txBody>
            </p:sp>
            <p:cxnSp>
              <p:nvCxnSpPr>
                <p:cNvPr id="70" name="Straight Arrow Connector 69"/>
                <p:cNvCxnSpPr/>
                <p:nvPr>
                  <p:custDataLst>
                    <p:tags r:id="rId67"/>
                  </p:custDataLst>
                </p:nvPr>
              </p:nvCxnSpPr>
              <p:spPr>
                <a:xfrm flipV="1">
                  <a:off x="1181829" y="2431858"/>
                  <a:ext cx="3138" cy="26291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custDataLst>
                    <p:tags r:id="rId68"/>
                  </p:custDataLst>
                </p:nvPr>
              </p:nvCxnSpPr>
              <p:spPr>
                <a:xfrm flipH="1" flipV="1">
                  <a:off x="654513" y="2456938"/>
                  <a:ext cx="4864" cy="9563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Rectangle 71"/>
                <p:cNvSpPr/>
                <p:nvPr>
                  <p:custDataLst>
                    <p:tags r:id="rId69"/>
                  </p:custDataLst>
                </p:nvPr>
              </p:nvSpPr>
              <p:spPr bwMode="gray">
                <a:xfrm>
                  <a:off x="456997" y="2150302"/>
                  <a:ext cx="930180" cy="288494"/>
                </a:xfrm>
                <a:prstGeom prst="rect">
                  <a:avLst/>
                </a:prstGeom>
                <a:solidFill>
                  <a:srgbClr val="696A6D"/>
                </a:solidFill>
                <a:ln w="9525">
                  <a:solidFill>
                    <a:schemeClr val="bg1"/>
                  </a:solidFill>
                  <a:round/>
                  <a:headEnd/>
                  <a:tailEnd/>
                </a:ln>
              </p:spPr>
              <p:txBody>
                <a:bodyPr vert="horz" wrap="square" lIns="0" tIns="34275" rIns="0" bIns="34275" numCol="1" anchor="ctr" anchorCtr="0" compatLnSpc="1">
                  <a:prstTxWarp prst="textNoShape">
                    <a:avLst/>
                  </a:prstTxWarp>
                </a:bodyPr>
                <a:lstStyle/>
                <a:p>
                  <a:pPr algn="ctr"/>
                  <a:r>
                    <a:rPr lang="en-US" sz="600" dirty="0">
                      <a:solidFill>
                        <a:schemeClr val="bg1"/>
                      </a:solidFill>
                    </a:rPr>
                    <a:t>SAP BOBJ BI, VI</a:t>
                  </a:r>
                </a:p>
              </p:txBody>
            </p:sp>
          </p:grpSp>
          <p:grpSp>
            <p:nvGrpSpPr>
              <p:cNvPr id="49" name="Group 48"/>
              <p:cNvGrpSpPr/>
              <p:nvPr>
                <p:custDataLst>
                  <p:tags r:id="rId46"/>
                </p:custDataLst>
              </p:nvPr>
            </p:nvGrpSpPr>
            <p:grpSpPr>
              <a:xfrm>
                <a:off x="1506875" y="2145523"/>
                <a:ext cx="1057265" cy="1596600"/>
                <a:chOff x="1524794" y="2019538"/>
                <a:chExt cx="1063200" cy="1968562"/>
              </a:xfrm>
            </p:grpSpPr>
            <p:sp>
              <p:nvSpPr>
                <p:cNvPr id="52" name="Rectangle 51"/>
                <p:cNvSpPr/>
                <p:nvPr>
                  <p:custDataLst>
                    <p:tags r:id="rId49"/>
                  </p:custDataLst>
                </p:nvPr>
              </p:nvSpPr>
              <p:spPr bwMode="gray">
                <a:xfrm>
                  <a:off x="1524795" y="2147064"/>
                  <a:ext cx="1063199" cy="1841036"/>
                </a:xfrm>
                <a:prstGeom prst="rect">
                  <a:avLst/>
                </a:pr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endParaRPr lang="en-US" sz="1800" dirty="0"/>
                </a:p>
              </p:txBody>
            </p:sp>
            <p:sp>
              <p:nvSpPr>
                <p:cNvPr id="53" name="Rectangle 52"/>
                <p:cNvSpPr/>
                <p:nvPr>
                  <p:custDataLst>
                    <p:tags r:id="rId50"/>
                  </p:custDataLst>
                </p:nvPr>
              </p:nvSpPr>
              <p:spPr bwMode="gray">
                <a:xfrm>
                  <a:off x="1524794" y="2019538"/>
                  <a:ext cx="1063199" cy="87027"/>
                </a:xfrm>
                <a:prstGeom prst="rect">
                  <a:avLst/>
                </a:prstGeom>
                <a:solidFill>
                  <a:srgbClr val="008A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endParaRPr lang="en-US" sz="1800" dirty="0"/>
                </a:p>
              </p:txBody>
            </p:sp>
            <p:sp>
              <p:nvSpPr>
                <p:cNvPr id="54" name="Rectangle 53"/>
                <p:cNvSpPr/>
                <p:nvPr>
                  <p:custDataLst>
                    <p:tags r:id="rId51"/>
                  </p:custDataLst>
                </p:nvPr>
              </p:nvSpPr>
              <p:spPr bwMode="gray">
                <a:xfrm>
                  <a:off x="1554856" y="2683332"/>
                  <a:ext cx="430492" cy="846047"/>
                </a:xfrm>
                <a:prstGeom prst="rect">
                  <a:avLst/>
                </a:prstGeom>
                <a:solidFill>
                  <a:srgbClr val="696A6D"/>
                </a:solidFill>
                <a:ln w="9525">
                  <a:solidFill>
                    <a:schemeClr val="bg1"/>
                  </a:solidFill>
                  <a:round/>
                  <a:headEnd/>
                  <a:tailEnd/>
                </a:ln>
              </p:spPr>
              <p:txBody>
                <a:bodyPr vert="horz" wrap="square" lIns="68550" tIns="34275" rIns="68550" bIns="34275" numCol="1" anchor="ctr" anchorCtr="0" compatLnSpc="1">
                  <a:prstTxWarp prst="textNoShape">
                    <a:avLst/>
                  </a:prstTxWarp>
                </a:bodyPr>
                <a:lstStyle/>
                <a:p>
                  <a:pPr algn="ctr"/>
                  <a:endParaRPr lang="en-US" sz="1800" dirty="0"/>
                </a:p>
              </p:txBody>
            </p:sp>
            <p:sp>
              <p:nvSpPr>
                <p:cNvPr id="55" name="Rectangle 54"/>
                <p:cNvSpPr/>
                <p:nvPr>
                  <p:custDataLst>
                    <p:tags r:id="rId52"/>
                  </p:custDataLst>
                </p:nvPr>
              </p:nvSpPr>
              <p:spPr bwMode="gray">
                <a:xfrm>
                  <a:off x="1554855" y="3639706"/>
                  <a:ext cx="431833" cy="288494"/>
                </a:xfrm>
                <a:prstGeom prst="rect">
                  <a:avLst/>
                </a:prstGeom>
                <a:solidFill>
                  <a:srgbClr val="AAACAF"/>
                </a:solidFill>
                <a:ln w="9525">
                  <a:solidFill>
                    <a:schemeClr val="bg1"/>
                  </a:solidFill>
                  <a:round/>
                  <a:headEnd/>
                  <a:tailEnd/>
                </a:ln>
              </p:spPr>
              <p:txBody>
                <a:bodyPr vert="horz" wrap="square" lIns="68550" tIns="34275" rIns="68550" bIns="34275" numCol="1" anchor="ctr" anchorCtr="0" compatLnSpc="1">
                  <a:prstTxWarp prst="textNoShape">
                    <a:avLst/>
                  </a:prstTxWarp>
                </a:bodyPr>
                <a:lstStyle/>
                <a:p>
                  <a:pPr algn="ctr"/>
                  <a:r>
                    <a:rPr lang="en-US" sz="600" dirty="0">
                      <a:solidFill>
                        <a:schemeClr val="bg1"/>
                      </a:solidFill>
                    </a:rPr>
                    <a:t>Any DB</a:t>
                  </a:r>
                </a:p>
              </p:txBody>
            </p:sp>
            <p:sp>
              <p:nvSpPr>
                <p:cNvPr id="56" name="Rectangle 55"/>
                <p:cNvSpPr/>
                <p:nvPr>
                  <p:custDataLst>
                    <p:tags r:id="rId53"/>
                  </p:custDataLst>
                </p:nvPr>
              </p:nvSpPr>
              <p:spPr bwMode="gray">
                <a:xfrm>
                  <a:off x="2099495" y="3354611"/>
                  <a:ext cx="430492" cy="573588"/>
                </a:xfrm>
                <a:prstGeom prst="rect">
                  <a:avLst/>
                </a:prstGeom>
                <a:solidFill>
                  <a:srgbClr val="00A1E4"/>
                </a:solidFill>
                <a:ln w="9525">
                  <a:solidFill>
                    <a:schemeClr val="bg1"/>
                  </a:solidFill>
                  <a:round/>
                  <a:headEnd/>
                  <a:tailEnd/>
                </a:ln>
              </p:spPr>
              <p:txBody>
                <a:bodyPr vert="horz" wrap="square" lIns="0" tIns="34275" rIns="0" bIns="34275" numCol="1" anchor="ctr" anchorCtr="0" compatLnSpc="1">
                  <a:prstTxWarp prst="textNoShape">
                    <a:avLst/>
                  </a:prstTxWarp>
                </a:bodyPr>
                <a:lstStyle/>
                <a:p>
                  <a:pPr algn="ctr"/>
                  <a:r>
                    <a:rPr lang="en-US" sz="600" dirty="0">
                      <a:solidFill>
                        <a:schemeClr val="bg1"/>
                      </a:solidFill>
                    </a:rPr>
                    <a:t>HANA DB</a:t>
                  </a:r>
                </a:p>
              </p:txBody>
            </p:sp>
            <p:sp>
              <p:nvSpPr>
                <p:cNvPr id="57" name="Rectangle 56"/>
                <p:cNvSpPr/>
                <p:nvPr>
                  <p:custDataLst>
                    <p:tags r:id="rId54"/>
                  </p:custDataLst>
                </p:nvPr>
              </p:nvSpPr>
              <p:spPr bwMode="gray">
                <a:xfrm>
                  <a:off x="2099495" y="2709008"/>
                  <a:ext cx="430492" cy="521415"/>
                </a:xfrm>
                <a:prstGeom prst="rect">
                  <a:avLst/>
                </a:prstGeom>
                <a:solidFill>
                  <a:srgbClr val="BE6AAB"/>
                </a:solidFill>
                <a:ln w="9525">
                  <a:solidFill>
                    <a:schemeClr val="bg1"/>
                  </a:solidFill>
                  <a:round/>
                  <a:headEnd/>
                  <a:tailEnd/>
                </a:ln>
              </p:spPr>
              <p:txBody>
                <a:bodyPr vert="horz" wrap="square" lIns="68550" tIns="34275" rIns="68550" bIns="34275" numCol="1" anchor="ctr" anchorCtr="0" compatLnSpc="1">
                  <a:prstTxWarp prst="textNoShape">
                    <a:avLst/>
                  </a:prstTxWarp>
                </a:bodyPr>
                <a:lstStyle/>
                <a:p>
                  <a:pPr algn="ctr"/>
                  <a:r>
                    <a:rPr lang="en-US" sz="600" dirty="0">
                      <a:solidFill>
                        <a:schemeClr val="bg1"/>
                      </a:solidFill>
                    </a:rPr>
                    <a:t>Apps</a:t>
                  </a:r>
                </a:p>
              </p:txBody>
            </p:sp>
            <p:cxnSp>
              <p:nvCxnSpPr>
                <p:cNvPr id="58" name="Straight Arrow Connector 57"/>
                <p:cNvCxnSpPr>
                  <a:stCxn id="55" idx="3"/>
                </p:cNvCxnSpPr>
                <p:nvPr>
                  <p:custDataLst>
                    <p:tags r:id="rId55"/>
                  </p:custDataLst>
                </p:nvPr>
              </p:nvCxnSpPr>
              <p:spPr>
                <a:xfrm>
                  <a:off x="1986688" y="3783953"/>
                  <a:ext cx="120698" cy="0"/>
                </a:xfrm>
                <a:prstGeom prst="straightConnector1">
                  <a:avLst/>
                </a:prstGeom>
                <a:ln w="635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custDataLst>
                    <p:tags r:id="rId56"/>
                  </p:custDataLst>
                </p:nvPr>
              </p:nvSpPr>
              <p:spPr>
                <a:xfrm>
                  <a:off x="1605510" y="2831111"/>
                  <a:ext cx="334488" cy="569281"/>
                </a:xfrm>
                <a:prstGeom prst="rect">
                  <a:avLst/>
                </a:prstGeom>
                <a:noFill/>
              </p:spPr>
              <p:txBody>
                <a:bodyPr wrap="none" lIns="0" tIns="34264" rIns="0" bIns="34264" rtlCol="0">
                  <a:spAutoFit/>
                </a:bodyPr>
                <a:lstStyle/>
                <a:p>
                  <a:pPr algn="ctr" fontAlgn="base">
                    <a:spcBef>
                      <a:spcPct val="50000"/>
                    </a:spcBef>
                    <a:spcAft>
                      <a:spcPct val="0"/>
                    </a:spcAft>
                    <a:buClr>
                      <a:srgbClr val="F0AB00"/>
                    </a:buClr>
                    <a:buSzPct val="80000"/>
                  </a:pPr>
                  <a:r>
                    <a:rPr lang="en-US" sz="600" kern="0" dirty="0">
                      <a:solidFill>
                        <a:srgbClr val="FFFFFF"/>
                      </a:solidFill>
                      <a:ea typeface="Arial Unicode MS" pitchFamily="34" charset="-128"/>
                      <a:cs typeface="Arial Unicode MS" pitchFamily="34" charset="-128"/>
                    </a:rPr>
                    <a:t>SAP </a:t>
                  </a:r>
                  <a:br>
                    <a:rPr lang="en-US" sz="600" kern="0" dirty="0">
                      <a:solidFill>
                        <a:srgbClr val="FFFFFF"/>
                      </a:solidFill>
                      <a:ea typeface="Arial Unicode MS" pitchFamily="34" charset="-128"/>
                      <a:cs typeface="Arial Unicode MS" pitchFamily="34" charset="-128"/>
                    </a:rPr>
                  </a:br>
                  <a:r>
                    <a:rPr lang="en-US" sz="600" kern="0" dirty="0">
                      <a:solidFill>
                        <a:srgbClr val="FFFFFF"/>
                      </a:solidFill>
                      <a:ea typeface="Arial Unicode MS" pitchFamily="34" charset="-128"/>
                      <a:cs typeface="Arial Unicode MS" pitchFamily="34" charset="-128"/>
                    </a:rPr>
                    <a:t>Business</a:t>
                  </a:r>
                  <a:br>
                    <a:rPr lang="en-US" sz="600" kern="0" dirty="0">
                      <a:solidFill>
                        <a:srgbClr val="FFFFFF"/>
                      </a:solidFill>
                      <a:ea typeface="Arial Unicode MS" pitchFamily="34" charset="-128"/>
                      <a:cs typeface="Arial Unicode MS" pitchFamily="34" charset="-128"/>
                    </a:rPr>
                  </a:br>
                  <a:r>
                    <a:rPr lang="en-US" sz="600" kern="0" dirty="0">
                      <a:solidFill>
                        <a:srgbClr val="FFFFFF"/>
                      </a:solidFill>
                      <a:ea typeface="Arial Unicode MS" pitchFamily="34" charset="-128"/>
                      <a:cs typeface="Arial Unicode MS" pitchFamily="34" charset="-128"/>
                    </a:rPr>
                    <a:t>Suite</a:t>
                  </a:r>
                </a:p>
              </p:txBody>
            </p:sp>
            <p:cxnSp>
              <p:nvCxnSpPr>
                <p:cNvPr id="60" name="Straight Arrow Connector 59"/>
                <p:cNvCxnSpPr/>
                <p:nvPr>
                  <p:custDataLst>
                    <p:tags r:id="rId57"/>
                  </p:custDataLst>
                </p:nvPr>
              </p:nvCxnSpPr>
              <p:spPr>
                <a:xfrm>
                  <a:off x="1983449" y="3509991"/>
                  <a:ext cx="121425" cy="0"/>
                </a:xfrm>
                <a:prstGeom prst="straightConnector1">
                  <a:avLst/>
                </a:prstGeom>
                <a:ln w="6350">
                  <a:solidFill>
                    <a:srgbClr val="00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custDataLst>
                    <p:tags r:id="rId58"/>
                  </p:custDataLst>
                </p:nvPr>
              </p:nvCxnSpPr>
              <p:spPr>
                <a:xfrm flipH="1">
                  <a:off x="1983449" y="3405860"/>
                  <a:ext cx="121425" cy="0"/>
                </a:xfrm>
                <a:prstGeom prst="straightConnector1">
                  <a:avLst/>
                </a:prstGeom>
                <a:ln w="6350">
                  <a:solidFill>
                    <a:srgbClr val="000000"/>
                  </a:solidFill>
                  <a:headEnd type="arrow"/>
                  <a:tailEnd type="none"/>
                </a:ln>
              </p:spPr>
              <p:style>
                <a:lnRef idx="1">
                  <a:schemeClr val="accent1"/>
                </a:lnRef>
                <a:fillRef idx="0">
                  <a:schemeClr val="accent1"/>
                </a:fillRef>
                <a:effectRef idx="0">
                  <a:schemeClr val="accent1"/>
                </a:effectRef>
                <a:fontRef idx="minor">
                  <a:schemeClr val="tx1"/>
                </a:fontRef>
              </p:style>
            </p:cxnSp>
          </p:grpSp>
          <p:sp>
            <p:nvSpPr>
              <p:cNvPr id="50" name="TextBox 49"/>
              <p:cNvSpPr txBox="1"/>
              <p:nvPr>
                <p:custDataLst>
                  <p:tags r:id="rId47"/>
                </p:custDataLst>
              </p:nvPr>
            </p:nvSpPr>
            <p:spPr>
              <a:xfrm>
                <a:off x="8257768" y="3965554"/>
                <a:ext cx="432746" cy="323079"/>
              </a:xfrm>
              <a:prstGeom prst="rect">
                <a:avLst/>
              </a:prstGeom>
              <a:solidFill>
                <a:schemeClr val="bg1"/>
              </a:solidFill>
            </p:spPr>
            <p:txBody>
              <a:bodyPr wrap="none" lIns="0" tIns="0" rIns="0" bIns="0" rtlCol="0">
                <a:spAutoFit/>
              </a:bodyPr>
              <a:lstStyle/>
              <a:p>
                <a:pPr algn="ctr" fontAlgn="base">
                  <a:spcAft>
                    <a:spcPct val="0"/>
                  </a:spcAft>
                  <a:buClr>
                    <a:srgbClr val="F0AB00"/>
                  </a:buClr>
                  <a:buSzPct val="80000"/>
                </a:pPr>
                <a:r>
                  <a:rPr lang="en-US" sz="787" b="1" kern="0" dirty="0">
                    <a:solidFill>
                      <a:srgbClr val="000000"/>
                    </a:solidFill>
                    <a:ea typeface="Arial Unicode MS" pitchFamily="34" charset="-128"/>
                    <a:cs typeface="Arial Unicode MS" pitchFamily="34" charset="-128"/>
                  </a:rPr>
                  <a:t>New</a:t>
                </a:r>
                <a:br>
                  <a:rPr lang="en-US" sz="787" b="1" kern="0" dirty="0">
                    <a:solidFill>
                      <a:srgbClr val="000000"/>
                    </a:solidFill>
                    <a:ea typeface="Arial Unicode MS" pitchFamily="34" charset="-128"/>
                    <a:cs typeface="Arial Unicode MS" pitchFamily="34" charset="-128"/>
                  </a:rPr>
                </a:br>
                <a:r>
                  <a:rPr lang="en-US" sz="787" b="1" kern="0" dirty="0">
                    <a:solidFill>
                      <a:srgbClr val="000000"/>
                    </a:solidFill>
                    <a:ea typeface="Arial Unicode MS" pitchFamily="34" charset="-128"/>
                    <a:cs typeface="Arial Unicode MS" pitchFamily="34" charset="-128"/>
                  </a:rPr>
                  <a:t>frontiers</a:t>
                </a:r>
              </a:p>
            </p:txBody>
          </p:sp>
          <p:cxnSp>
            <p:nvCxnSpPr>
              <p:cNvPr id="51" name="Straight Connector 50"/>
              <p:cNvCxnSpPr>
                <a:stCxn id="7" idx="3"/>
                <a:endCxn id="7" idx="3"/>
              </p:cNvCxnSpPr>
              <p:nvPr>
                <p:custDataLst>
                  <p:tags r:id="rId48"/>
                </p:custDataLst>
              </p:nvPr>
            </p:nvCxnSpPr>
            <p:spPr>
              <a:xfrm>
                <a:off x="4495016" y="4193045"/>
                <a:ext cx="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5" name="Title 1"/>
          <p:cNvSpPr>
            <a:spLocks noGrp="1"/>
          </p:cNvSpPr>
          <p:nvPr>
            <p:ph type="title"/>
            <p:custDataLst>
              <p:tags r:id="rId2"/>
            </p:custDataLst>
          </p:nvPr>
        </p:nvSpPr>
        <p:spPr>
          <a:xfrm>
            <a:off x="385482" y="514979"/>
            <a:ext cx="6370341" cy="738664"/>
          </a:xfrm>
        </p:spPr>
        <p:txBody>
          <a:bodyPr/>
          <a:lstStyle/>
          <a:p>
            <a:r>
              <a:rPr lang="en-US" sz="2800" dirty="0"/>
              <a:t>SAP HANA </a:t>
            </a:r>
            <a:r>
              <a:rPr lang="zh-CN" altLang="en-US" sz="2800" dirty="0"/>
              <a:t>应用场景</a:t>
            </a:r>
            <a:br>
              <a:rPr lang="en-US" sz="2800" dirty="0"/>
            </a:br>
            <a:r>
              <a:rPr lang="zh-CN" altLang="en-US" sz="2000" b="0" dirty="0"/>
              <a:t>一套平台所有应用</a:t>
            </a:r>
            <a:endParaRPr lang="en-US" sz="1600" b="0" dirty="0"/>
          </a:p>
        </p:txBody>
      </p:sp>
    </p:spTree>
    <p:extLst>
      <p:ext uri="{BB962C8B-B14F-4D97-AF65-F5344CB8AC3E}">
        <p14:creationId xmlns:p14="http://schemas.microsoft.com/office/powerpoint/2010/main" val="74963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lvl="0">
              <a:lnSpc>
                <a:spcPct val="100000"/>
              </a:lnSpc>
              <a:spcAft>
                <a:spcPts val="0"/>
              </a:spcAft>
              <a:buClr>
                <a:schemeClr val="accent1"/>
              </a:buClr>
            </a:pPr>
            <a:r>
              <a:rPr lang="en-US" altLang="zh-CN" sz="3600" dirty="0">
                <a:latin typeface="微软雅黑" panose="020B0503020204020204" pitchFamily="34" charset="-122"/>
                <a:ea typeface="微软雅黑" panose="020B0503020204020204" pitchFamily="34" charset="-122"/>
              </a:rPr>
              <a:t>SAP HANA </a:t>
            </a:r>
            <a:r>
              <a:rPr lang="zh-CN" altLang="en-US" sz="3600" dirty="0">
                <a:latin typeface="微软雅黑" panose="020B0503020204020204" pitchFamily="34" charset="-122"/>
                <a:ea typeface="微软雅黑" panose="020B0503020204020204" pitchFamily="34" charset="-122"/>
              </a:rPr>
              <a:t>典型应用场景</a:t>
            </a:r>
            <a:endParaRPr lang="en-US" altLang="zh-CN" sz="3600" dirty="0">
              <a:latin typeface="微软雅黑" panose="020B0503020204020204" pitchFamily="34" charset="-122"/>
              <a:ea typeface="微软雅黑" panose="020B0503020204020204" pitchFamily="34" charset="-122"/>
            </a:endParaRPr>
          </a:p>
        </p:txBody>
      </p:sp>
      <p:pic>
        <p:nvPicPr>
          <p:cNvPr id="4" name="Picture Placeholder 3"/>
          <p:cNvPicPr>
            <a:picLocks noGrp="1" noChangeAspect="1"/>
          </p:cNvPicPr>
          <p:nvPr>
            <p:ph type="pic" sz="quarter" idx="12"/>
          </p:nvPr>
        </p:nvPicPr>
        <p:blipFill>
          <a:blip r:embed="rId2"/>
          <a:srcRect t="3112" b="3112"/>
          <a:stretch>
            <a:fillRect/>
          </a:stretch>
        </p:blipFill>
        <p:spPr/>
      </p:pic>
    </p:spTree>
    <p:extLst>
      <p:ext uri="{BB962C8B-B14F-4D97-AF65-F5344CB8AC3E}">
        <p14:creationId xmlns:p14="http://schemas.microsoft.com/office/powerpoint/2010/main" val="21976656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99" y="504000"/>
            <a:ext cx="8424000" cy="738664"/>
          </a:xfrm>
        </p:spPr>
        <p:txBody>
          <a:bodyPr/>
          <a:lstStyle/>
          <a:p>
            <a:r>
              <a:rPr lang="zh-CN" altLang="en-US" sz="2800" dirty="0">
                <a:latin typeface="微软雅黑" pitchFamily="34" charset="-122"/>
                <a:ea typeface="微软雅黑" pitchFamily="34" charset="-122"/>
              </a:rPr>
              <a:t>场景</a:t>
            </a:r>
            <a:r>
              <a:rPr lang="en-US" altLang="zh-CN" sz="2800" dirty="0">
                <a:latin typeface="微软雅黑" pitchFamily="34" charset="-122"/>
                <a:ea typeface="微软雅黑" pitchFamily="34" charset="-122"/>
              </a:rPr>
              <a:t>1</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 BI ON HANA</a:t>
            </a:r>
            <a:br>
              <a:rPr lang="en-US" altLang="zh-CN" sz="2800" dirty="0">
                <a:latin typeface="微软雅黑" pitchFamily="34" charset="-122"/>
                <a:ea typeface="微软雅黑" pitchFamily="34" charset="-122"/>
              </a:rPr>
            </a:br>
            <a:r>
              <a:rPr lang="en-US" altLang="zh-CN" sz="2000" b="0" dirty="0" err="1">
                <a:latin typeface="微软雅黑" pitchFamily="34" charset="-122"/>
                <a:ea typeface="微软雅黑" pitchFamily="34" charset="-122"/>
              </a:rPr>
              <a:t>HANA</a:t>
            </a:r>
            <a:r>
              <a:rPr lang="zh-CN" altLang="en-US" sz="2000" b="0" dirty="0">
                <a:latin typeface="微软雅黑" pitchFamily="34" charset="-122"/>
                <a:ea typeface="微软雅黑" pitchFamily="34" charset="-122"/>
              </a:rPr>
              <a:t>作为数据集市</a:t>
            </a:r>
            <a:endParaRPr lang="zh-CN" altLang="en-US" sz="2800" b="0" dirty="0">
              <a:latin typeface="微软雅黑" pitchFamily="34" charset="-122"/>
              <a:ea typeface="微软雅黑" pitchFamily="34" charset="-122"/>
            </a:endParaRPr>
          </a:p>
        </p:txBody>
      </p:sp>
      <p:sp>
        <p:nvSpPr>
          <p:cNvPr id="74" name="Rectangle 73"/>
          <p:cNvSpPr/>
          <p:nvPr/>
        </p:nvSpPr>
        <p:spPr>
          <a:xfrm>
            <a:off x="5060380" y="2085549"/>
            <a:ext cx="3759621" cy="2992206"/>
          </a:xfrm>
          <a:prstGeom prst="rect">
            <a:avLst/>
          </a:prstGeom>
        </p:spPr>
        <p:txBody>
          <a:bodyPr wrap="square" lIns="81637" tIns="40819" rIns="81637" bIns="40819">
            <a:spAutoFit/>
          </a:bodyPr>
          <a:lstStyle/>
          <a:p>
            <a:pPr marL="255114" indent="-255114">
              <a:spcBef>
                <a:spcPts val="1446"/>
              </a:spcBef>
              <a:buClr>
                <a:srgbClr val="F0AB00"/>
              </a:buClr>
              <a:buSzPct val="80000"/>
              <a:defRPr/>
            </a:pPr>
            <a:r>
              <a:rPr lang="zh-CN" altLang="en-US" sz="1425" b="1" dirty="0">
                <a:solidFill>
                  <a:srgbClr val="000000"/>
                </a:solidFill>
                <a:latin typeface="微软雅黑" pitchFamily="34" charset="-122"/>
                <a:ea typeface="微软雅黑" pitchFamily="34" charset="-122"/>
              </a:rPr>
              <a:t>选择</a:t>
            </a:r>
            <a:r>
              <a:rPr lang="en-US" altLang="zh-CN" sz="1425" b="1" dirty="0">
                <a:solidFill>
                  <a:srgbClr val="000000"/>
                </a:solidFill>
                <a:latin typeface="微软雅黑" pitchFamily="34" charset="-122"/>
                <a:ea typeface="微软雅黑" pitchFamily="34" charset="-122"/>
              </a:rPr>
              <a:t>BI ON HANA</a:t>
            </a:r>
            <a:r>
              <a:rPr lang="zh-CN" altLang="en-US" sz="1425" b="1" dirty="0">
                <a:solidFill>
                  <a:srgbClr val="000000"/>
                </a:solidFill>
                <a:latin typeface="微软雅黑" pitchFamily="34" charset="-122"/>
                <a:ea typeface="微软雅黑" pitchFamily="34" charset="-122"/>
              </a:rPr>
              <a:t>的理由</a:t>
            </a:r>
            <a:endParaRPr lang="en-US" altLang="zh-CN" sz="1425" b="1" dirty="0">
              <a:solidFill>
                <a:srgbClr val="000000"/>
              </a:solidFill>
              <a:latin typeface="微软雅黑" pitchFamily="34" charset="-122"/>
              <a:ea typeface="微软雅黑" pitchFamily="34" charset="-122"/>
            </a:endParaRPr>
          </a:p>
          <a:p>
            <a:pPr marL="255114" indent="-255114">
              <a:spcBef>
                <a:spcPts val="535"/>
              </a:spcBef>
              <a:buClr>
                <a:srgbClr val="F0AB00"/>
              </a:buClr>
              <a:buSzPct val="80000"/>
              <a:buFont typeface="Wingdings" pitchFamily="2" charset="2"/>
              <a:buChar char="n"/>
              <a:defRPr/>
            </a:pPr>
            <a:r>
              <a:rPr lang="zh-CN" altLang="en-US" sz="1400" dirty="0">
                <a:solidFill>
                  <a:srgbClr val="000000"/>
                </a:solidFill>
                <a:latin typeface="微软雅黑" pitchFamily="34" charset="-122"/>
                <a:ea typeface="微软雅黑" pitchFamily="34" charset="-122"/>
              </a:rPr>
              <a:t>创新的</a:t>
            </a:r>
            <a:r>
              <a:rPr lang="en-US" altLang="zh-CN" sz="1400" dirty="0">
                <a:solidFill>
                  <a:srgbClr val="000000"/>
                </a:solidFill>
                <a:latin typeface="微软雅黑" pitchFamily="34" charset="-122"/>
                <a:ea typeface="微软雅黑" pitchFamily="34" charset="-122"/>
              </a:rPr>
              <a:t>In-Memory EDW</a:t>
            </a:r>
            <a:r>
              <a:rPr lang="zh-CN" altLang="en-US" sz="1400" dirty="0">
                <a:solidFill>
                  <a:srgbClr val="000000"/>
                </a:solidFill>
                <a:latin typeface="微软雅黑" pitchFamily="34" charset="-122"/>
                <a:ea typeface="微软雅黑" pitchFamily="34" charset="-122"/>
              </a:rPr>
              <a:t>概念，可以完全取消海量数据中心的处理性能问题。</a:t>
            </a:r>
            <a:endParaRPr lang="en-US" altLang="zh-CN" sz="1400" dirty="0">
              <a:solidFill>
                <a:srgbClr val="000000"/>
              </a:solidFill>
              <a:latin typeface="微软雅黑" pitchFamily="34" charset="-122"/>
              <a:ea typeface="微软雅黑" pitchFamily="34" charset="-122"/>
            </a:endParaRPr>
          </a:p>
          <a:p>
            <a:pPr marL="255114" indent="-255114">
              <a:spcBef>
                <a:spcPts val="535"/>
              </a:spcBef>
              <a:buClr>
                <a:srgbClr val="F0AB00"/>
              </a:buClr>
              <a:buSzPct val="80000"/>
              <a:buFont typeface="Wingdings" pitchFamily="2" charset="2"/>
              <a:buChar char="n"/>
              <a:defRPr/>
            </a:pPr>
            <a:r>
              <a:rPr lang="zh-CN" altLang="en-US" sz="1400" dirty="0">
                <a:solidFill>
                  <a:srgbClr val="000000"/>
                </a:solidFill>
                <a:latin typeface="微软雅黑" pitchFamily="34" charset="-122"/>
                <a:ea typeface="微软雅黑" pitchFamily="34" charset="-122"/>
              </a:rPr>
              <a:t>一个数据库解决所有问题，</a:t>
            </a:r>
            <a:r>
              <a:rPr lang="en-US" altLang="zh-CN" sz="1400" dirty="0">
                <a:solidFill>
                  <a:srgbClr val="000000"/>
                </a:solidFill>
                <a:latin typeface="微软雅黑" pitchFamily="34" charset="-122"/>
                <a:ea typeface="微软雅黑" pitchFamily="34" charset="-122"/>
              </a:rPr>
              <a:t>HANA</a:t>
            </a:r>
            <a:r>
              <a:rPr lang="zh-CN" altLang="en-US" sz="1400" dirty="0">
                <a:solidFill>
                  <a:srgbClr val="000000"/>
                </a:solidFill>
                <a:latin typeface="微软雅黑" pitchFamily="34" charset="-122"/>
                <a:ea typeface="微软雅黑" pitchFamily="34" charset="-122"/>
              </a:rPr>
              <a:t>的扩展性、安全性、高可用性、灵活性等特性以及可以胜任大型企业数据中心的角色。</a:t>
            </a:r>
            <a:endParaRPr lang="en-US" altLang="zh-CN" sz="1400" dirty="0">
              <a:solidFill>
                <a:srgbClr val="000000"/>
              </a:solidFill>
              <a:latin typeface="微软雅黑" pitchFamily="34" charset="-122"/>
              <a:ea typeface="微软雅黑" pitchFamily="34" charset="-122"/>
            </a:endParaRPr>
          </a:p>
          <a:p>
            <a:pPr marL="255114" indent="-255114">
              <a:spcBef>
                <a:spcPts val="535"/>
              </a:spcBef>
              <a:buClr>
                <a:srgbClr val="F0AB00"/>
              </a:buClr>
              <a:buSzPct val="80000"/>
              <a:buFont typeface="Wingdings" pitchFamily="2" charset="2"/>
              <a:buChar char="n"/>
              <a:defRPr/>
            </a:pPr>
            <a:r>
              <a:rPr lang="zh-CN" altLang="en-US" sz="1400" dirty="0">
                <a:solidFill>
                  <a:srgbClr val="000000"/>
                </a:solidFill>
                <a:latin typeface="微软雅黑" pitchFamily="34" charset="-122"/>
                <a:ea typeface="微软雅黑" pitchFamily="34" charset="-122"/>
              </a:rPr>
              <a:t>附带数据同步工具，可以快速方便的整合任何第三方数据源的数据。</a:t>
            </a:r>
            <a:endParaRPr lang="en-US" altLang="zh-CN" sz="1400" dirty="0">
              <a:solidFill>
                <a:srgbClr val="000000"/>
              </a:solidFill>
              <a:latin typeface="微软雅黑" pitchFamily="34" charset="-122"/>
              <a:ea typeface="微软雅黑" pitchFamily="34" charset="-122"/>
            </a:endParaRPr>
          </a:p>
          <a:p>
            <a:pPr marL="255114" indent="-255114">
              <a:spcBef>
                <a:spcPts val="535"/>
              </a:spcBef>
              <a:buClr>
                <a:srgbClr val="F0AB00"/>
              </a:buClr>
              <a:buSzPct val="80000"/>
              <a:buFont typeface="Wingdings" pitchFamily="2" charset="2"/>
              <a:buChar char="n"/>
              <a:defRPr/>
            </a:pPr>
            <a:r>
              <a:rPr lang="zh-CN" altLang="en-US" sz="1400" dirty="0">
                <a:solidFill>
                  <a:srgbClr val="000000"/>
                </a:solidFill>
                <a:latin typeface="微软雅黑" pitchFamily="34" charset="-122"/>
                <a:ea typeface="微软雅黑" pitchFamily="34" charset="-122"/>
              </a:rPr>
              <a:t>虚拟数据建模可最大减小数据冗余，数据压缩功能很好的控制数据容量。</a:t>
            </a:r>
            <a:endParaRPr lang="en-US" altLang="zh-CN" sz="1400" dirty="0">
              <a:solidFill>
                <a:srgbClr val="000000"/>
              </a:solidFill>
              <a:latin typeface="微软雅黑" pitchFamily="34" charset="-122"/>
              <a:ea typeface="微软雅黑" pitchFamily="34" charset="-122"/>
            </a:endParaRPr>
          </a:p>
          <a:p>
            <a:pPr marL="255114" indent="-255114">
              <a:spcBef>
                <a:spcPts val="535"/>
              </a:spcBef>
              <a:buClr>
                <a:srgbClr val="F0AB00"/>
              </a:buClr>
              <a:buSzPct val="80000"/>
              <a:buFont typeface="Wingdings" pitchFamily="2" charset="2"/>
              <a:buChar char="n"/>
              <a:defRPr/>
            </a:pPr>
            <a:r>
              <a:rPr lang="zh-CN" altLang="en-US" sz="1400" dirty="0">
                <a:solidFill>
                  <a:srgbClr val="000000"/>
                </a:solidFill>
                <a:latin typeface="微软雅黑" pitchFamily="34" charset="-122"/>
                <a:ea typeface="微软雅黑" pitchFamily="34" charset="-122"/>
              </a:rPr>
              <a:t>内存数据库</a:t>
            </a:r>
            <a:r>
              <a:rPr lang="en-US" altLang="zh-CN" sz="1400" dirty="0">
                <a:solidFill>
                  <a:srgbClr val="000000"/>
                </a:solidFill>
                <a:latin typeface="微软雅黑" pitchFamily="34" charset="-122"/>
                <a:ea typeface="微软雅黑" pitchFamily="34" charset="-122"/>
              </a:rPr>
              <a:t>+</a:t>
            </a:r>
            <a:r>
              <a:rPr lang="zh-CN" altLang="en-US" sz="1400" dirty="0">
                <a:solidFill>
                  <a:srgbClr val="000000"/>
                </a:solidFill>
                <a:latin typeface="微软雅黑" pitchFamily="34" charset="-122"/>
                <a:ea typeface="微软雅黑" pitchFamily="34" charset="-122"/>
              </a:rPr>
              <a:t>列存储技术是业内已经认可的最优组合解决大数据问题。</a:t>
            </a:r>
            <a:endParaRPr lang="en-US" altLang="zh-CN" sz="1400" dirty="0">
              <a:solidFill>
                <a:srgbClr val="000000"/>
              </a:solidFill>
              <a:latin typeface="微软雅黑" pitchFamily="34" charset="-122"/>
              <a:ea typeface="微软雅黑" pitchFamily="34" charset="-122"/>
            </a:endParaRPr>
          </a:p>
        </p:txBody>
      </p:sp>
      <p:pic>
        <p:nvPicPr>
          <p:cNvPr id="89089" name="Picture 1"/>
          <p:cNvPicPr>
            <a:picLocks noChangeAspect="1" noChangeArrowheads="1"/>
          </p:cNvPicPr>
          <p:nvPr/>
        </p:nvPicPr>
        <p:blipFill>
          <a:blip r:embed="rId2" cstate="print"/>
          <a:srcRect/>
          <a:stretch>
            <a:fillRect/>
          </a:stretch>
        </p:blipFill>
        <p:spPr bwMode="auto">
          <a:xfrm>
            <a:off x="442482" y="1968654"/>
            <a:ext cx="4295775" cy="3250313"/>
          </a:xfrm>
          <a:prstGeom prst="rect">
            <a:avLst/>
          </a:prstGeom>
          <a:noFill/>
          <a:ln w="9525">
            <a:noFill/>
            <a:miter lim="800000"/>
            <a:headEnd/>
            <a:tailEnd/>
          </a:ln>
        </p:spPr>
      </p:pic>
    </p:spTree>
    <p:extLst>
      <p:ext uri="{BB962C8B-B14F-4D97-AF65-F5344CB8AC3E}">
        <p14:creationId xmlns:p14="http://schemas.microsoft.com/office/powerpoint/2010/main" val="42482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99" y="504000"/>
            <a:ext cx="8424000" cy="738664"/>
          </a:xfrm>
        </p:spPr>
        <p:txBody>
          <a:bodyPr/>
          <a:lstStyle/>
          <a:p>
            <a:r>
              <a:rPr lang="zh-CN" altLang="en-US" sz="2800" dirty="0">
                <a:latin typeface="微软雅黑" pitchFamily="34" charset="-122"/>
                <a:ea typeface="微软雅黑" pitchFamily="34" charset="-122"/>
              </a:rPr>
              <a:t>场景</a:t>
            </a:r>
            <a:r>
              <a:rPr lang="en-US" altLang="zh-CN" sz="2800" dirty="0">
                <a:latin typeface="微软雅黑" pitchFamily="34" charset="-122"/>
                <a:ea typeface="微软雅黑" pitchFamily="34" charset="-122"/>
              </a:rPr>
              <a:t>2</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BW ON HANA</a:t>
            </a:r>
            <a:br>
              <a:rPr lang="en-US" altLang="zh-CN" sz="2800" dirty="0">
                <a:latin typeface="微软雅黑" pitchFamily="34" charset="-122"/>
                <a:ea typeface="微软雅黑" pitchFamily="34" charset="-122"/>
              </a:rPr>
            </a:br>
            <a:r>
              <a:rPr lang="en-US" altLang="zh-CN" sz="2000" b="0" dirty="0" err="1">
                <a:latin typeface="微软雅黑" pitchFamily="34" charset="-122"/>
                <a:ea typeface="微软雅黑" pitchFamily="34" charset="-122"/>
              </a:rPr>
              <a:t>HANA</a:t>
            </a:r>
            <a:r>
              <a:rPr lang="zh-CN" altLang="en-US" sz="2000" b="0" dirty="0">
                <a:latin typeface="微软雅黑" pitchFamily="34" charset="-122"/>
                <a:ea typeface="微软雅黑" pitchFamily="34" charset="-122"/>
              </a:rPr>
              <a:t>作为数据库</a:t>
            </a:r>
            <a:endParaRPr lang="zh-CN" altLang="en-US" sz="2800" b="0" dirty="0">
              <a:latin typeface="微软雅黑" pitchFamily="34" charset="-122"/>
              <a:ea typeface="微软雅黑" pitchFamily="34" charset="-122"/>
            </a:endParaRPr>
          </a:p>
        </p:txBody>
      </p:sp>
      <p:sp>
        <p:nvSpPr>
          <p:cNvPr id="67" name="Rectangle 66"/>
          <p:cNvSpPr/>
          <p:nvPr/>
        </p:nvSpPr>
        <p:spPr>
          <a:xfrm>
            <a:off x="4104408" y="2163479"/>
            <a:ext cx="4665518" cy="2543365"/>
          </a:xfrm>
          <a:prstGeom prst="rect">
            <a:avLst/>
          </a:prstGeom>
        </p:spPr>
        <p:txBody>
          <a:bodyPr wrap="square" lIns="81637" tIns="40819" rIns="81637" bIns="40819">
            <a:spAutoFit/>
          </a:bodyPr>
          <a:lstStyle/>
          <a:p>
            <a:pPr marL="255114" indent="-255114">
              <a:spcBef>
                <a:spcPts val="1446"/>
              </a:spcBef>
              <a:buClr>
                <a:srgbClr val="F0AB00"/>
              </a:buClr>
              <a:buSzPct val="80000"/>
              <a:defRPr/>
            </a:pPr>
            <a:r>
              <a:rPr lang="zh-CN" altLang="en-US" sz="1575" b="1" dirty="0">
                <a:solidFill>
                  <a:srgbClr val="000000"/>
                </a:solidFill>
                <a:latin typeface="微软雅黑" pitchFamily="34" charset="-122"/>
                <a:ea typeface="微软雅黑" pitchFamily="34" charset="-122"/>
              </a:rPr>
              <a:t>选择</a:t>
            </a:r>
            <a:r>
              <a:rPr lang="en-US" altLang="zh-CN" sz="1575" b="1" dirty="0">
                <a:solidFill>
                  <a:srgbClr val="000000"/>
                </a:solidFill>
                <a:latin typeface="微软雅黑" pitchFamily="34" charset="-122"/>
                <a:ea typeface="微软雅黑" pitchFamily="34" charset="-122"/>
              </a:rPr>
              <a:t>BW ON HANA</a:t>
            </a:r>
            <a:r>
              <a:rPr lang="zh-CN" altLang="en-US" sz="1575" b="1" dirty="0">
                <a:solidFill>
                  <a:srgbClr val="000000"/>
                </a:solidFill>
                <a:latin typeface="微软雅黑" pitchFamily="34" charset="-122"/>
                <a:ea typeface="微软雅黑" pitchFamily="34" charset="-122"/>
              </a:rPr>
              <a:t>的理由</a:t>
            </a:r>
            <a:endParaRPr lang="en-US" altLang="zh-CN" sz="1575" b="1" dirty="0">
              <a:solidFill>
                <a:srgbClr val="000000"/>
              </a:solidFill>
              <a:latin typeface="微软雅黑" pitchFamily="34" charset="-122"/>
              <a:ea typeface="微软雅黑" pitchFamily="34" charset="-122"/>
            </a:endParaRPr>
          </a:p>
          <a:p>
            <a:pPr marL="255114" indent="-255114">
              <a:spcBef>
                <a:spcPts val="535"/>
              </a:spcBef>
              <a:buClr>
                <a:srgbClr val="F0AB00"/>
              </a:buClr>
              <a:buSzPct val="80000"/>
              <a:buFont typeface="Wingdings" pitchFamily="2" charset="2"/>
              <a:buChar char="n"/>
              <a:defRPr/>
            </a:pPr>
            <a:r>
              <a:rPr lang="zh-CN" altLang="en-US" sz="1275" dirty="0">
                <a:solidFill>
                  <a:srgbClr val="000000"/>
                </a:solidFill>
                <a:latin typeface="微软雅黑" pitchFamily="34" charset="-122"/>
                <a:ea typeface="微软雅黑" pitchFamily="34" charset="-122"/>
              </a:rPr>
              <a:t>在新版本的</a:t>
            </a:r>
            <a:r>
              <a:rPr lang="en-US" altLang="zh-CN" sz="1275" dirty="0">
                <a:solidFill>
                  <a:srgbClr val="000000"/>
                </a:solidFill>
                <a:latin typeface="微软雅黑" pitchFamily="34" charset="-122"/>
                <a:ea typeface="微软雅黑" pitchFamily="34" charset="-122"/>
              </a:rPr>
              <a:t>BW ON HANA</a:t>
            </a:r>
            <a:r>
              <a:rPr lang="zh-CN" altLang="en-US" sz="1275" dirty="0">
                <a:solidFill>
                  <a:srgbClr val="000000"/>
                </a:solidFill>
                <a:latin typeface="微软雅黑" pitchFamily="34" charset="-122"/>
                <a:ea typeface="微软雅黑" pitchFamily="34" charset="-122"/>
              </a:rPr>
              <a:t>中，整个数据仓库的设计思想为</a:t>
            </a:r>
            <a:r>
              <a:rPr lang="en-US" altLang="zh-CN" sz="1275" dirty="0">
                <a:solidFill>
                  <a:srgbClr val="000000"/>
                </a:solidFill>
                <a:latin typeface="微软雅黑" pitchFamily="34" charset="-122"/>
                <a:ea typeface="微软雅黑" pitchFamily="34" charset="-122"/>
              </a:rPr>
              <a:t>HANA</a:t>
            </a:r>
            <a:r>
              <a:rPr lang="zh-CN" altLang="en-US" sz="1275" dirty="0">
                <a:solidFill>
                  <a:srgbClr val="000000"/>
                </a:solidFill>
                <a:latin typeface="微软雅黑" pitchFamily="34" charset="-122"/>
                <a:ea typeface="微软雅黑" pitchFamily="34" charset="-122"/>
              </a:rPr>
              <a:t>而改变，之前在应用层处理的运算逻辑将推动到</a:t>
            </a:r>
            <a:r>
              <a:rPr lang="en-US" altLang="zh-CN" sz="1275" dirty="0">
                <a:solidFill>
                  <a:srgbClr val="000000"/>
                </a:solidFill>
                <a:latin typeface="微软雅黑" pitchFamily="34" charset="-122"/>
                <a:ea typeface="微软雅黑" pitchFamily="34" charset="-122"/>
              </a:rPr>
              <a:t>HANA</a:t>
            </a:r>
            <a:r>
              <a:rPr lang="zh-CN" altLang="en-US" sz="1275" dirty="0">
                <a:solidFill>
                  <a:srgbClr val="000000"/>
                </a:solidFill>
                <a:latin typeface="微软雅黑" pitchFamily="34" charset="-122"/>
                <a:ea typeface="微软雅黑" pitchFamily="34" charset="-122"/>
              </a:rPr>
              <a:t>层处理，大大提升数据处理效率。</a:t>
            </a:r>
            <a:endParaRPr lang="en-US" altLang="zh-CN" sz="1275" dirty="0">
              <a:solidFill>
                <a:srgbClr val="000000"/>
              </a:solidFill>
              <a:latin typeface="微软雅黑" pitchFamily="34" charset="-122"/>
              <a:ea typeface="微软雅黑" pitchFamily="34" charset="-122"/>
            </a:endParaRPr>
          </a:p>
          <a:p>
            <a:pPr marL="255114" indent="-255114">
              <a:spcBef>
                <a:spcPts val="535"/>
              </a:spcBef>
              <a:buClr>
                <a:srgbClr val="F0AB00"/>
              </a:buClr>
              <a:buSzPct val="80000"/>
              <a:buFont typeface="Wingdings" pitchFamily="2" charset="2"/>
              <a:buChar char="n"/>
              <a:defRPr/>
            </a:pPr>
            <a:r>
              <a:rPr lang="en-US" altLang="zh-CN" sz="1275" dirty="0">
                <a:solidFill>
                  <a:srgbClr val="000000"/>
                </a:solidFill>
                <a:latin typeface="微软雅黑" pitchFamily="34" charset="-122"/>
                <a:ea typeface="微软雅黑" pitchFamily="34" charset="-122"/>
              </a:rPr>
              <a:t>BW ON HANA</a:t>
            </a:r>
            <a:r>
              <a:rPr lang="zh-CN" altLang="en-US" sz="1275" dirty="0">
                <a:solidFill>
                  <a:srgbClr val="000000"/>
                </a:solidFill>
                <a:latin typeface="微软雅黑" pitchFamily="34" charset="-122"/>
                <a:ea typeface="微软雅黑" pitchFamily="34" charset="-122"/>
              </a:rPr>
              <a:t>是</a:t>
            </a:r>
            <a:r>
              <a:rPr lang="en-US" altLang="zh-CN" sz="1275" dirty="0">
                <a:solidFill>
                  <a:srgbClr val="000000"/>
                </a:solidFill>
                <a:latin typeface="微软雅黑" pitchFamily="34" charset="-122"/>
                <a:ea typeface="微软雅黑" pitchFamily="34" charset="-122"/>
              </a:rPr>
              <a:t>SAP</a:t>
            </a:r>
            <a:r>
              <a:rPr lang="zh-CN" altLang="en-US" sz="1275" dirty="0">
                <a:solidFill>
                  <a:srgbClr val="000000"/>
                </a:solidFill>
                <a:latin typeface="微软雅黑" pitchFamily="34" charset="-122"/>
                <a:ea typeface="微软雅黑" pitchFamily="34" charset="-122"/>
              </a:rPr>
              <a:t>下一代数据仓库系统的主要平台，</a:t>
            </a:r>
            <a:r>
              <a:rPr lang="en-US" altLang="zh-CN" sz="1275" dirty="0">
                <a:solidFill>
                  <a:srgbClr val="000000"/>
                </a:solidFill>
                <a:latin typeface="微软雅黑" pitchFamily="34" charset="-122"/>
                <a:ea typeface="微软雅黑" pitchFamily="34" charset="-122"/>
              </a:rPr>
              <a:t>SAP</a:t>
            </a:r>
            <a:r>
              <a:rPr lang="zh-CN" altLang="en-US" sz="1275" dirty="0">
                <a:solidFill>
                  <a:srgbClr val="000000"/>
                </a:solidFill>
                <a:latin typeface="微软雅黑" pitchFamily="34" charset="-122"/>
                <a:ea typeface="微软雅黑" pitchFamily="34" charset="-122"/>
              </a:rPr>
              <a:t>对数据仓库的研发将围绕</a:t>
            </a:r>
            <a:r>
              <a:rPr lang="en-US" altLang="zh-CN" sz="1275" dirty="0">
                <a:solidFill>
                  <a:srgbClr val="000000"/>
                </a:solidFill>
                <a:latin typeface="微软雅黑" pitchFamily="34" charset="-122"/>
                <a:ea typeface="微软雅黑" pitchFamily="34" charset="-122"/>
              </a:rPr>
              <a:t>HANA</a:t>
            </a:r>
            <a:r>
              <a:rPr lang="zh-CN" altLang="en-US" sz="1275" dirty="0">
                <a:solidFill>
                  <a:srgbClr val="000000"/>
                </a:solidFill>
                <a:latin typeface="微软雅黑" pitchFamily="34" charset="-122"/>
                <a:ea typeface="微软雅黑" pitchFamily="34" charset="-122"/>
              </a:rPr>
              <a:t>开展，并且将逐渐淘汰基于传统数据库的</a:t>
            </a:r>
            <a:r>
              <a:rPr lang="en-US" altLang="zh-CN" sz="1275" dirty="0">
                <a:solidFill>
                  <a:srgbClr val="000000"/>
                </a:solidFill>
                <a:latin typeface="微软雅黑" pitchFamily="34" charset="-122"/>
                <a:ea typeface="微软雅黑" pitchFamily="34" charset="-122"/>
              </a:rPr>
              <a:t>BW</a:t>
            </a:r>
            <a:r>
              <a:rPr lang="zh-CN" altLang="en-US" sz="1275" dirty="0">
                <a:solidFill>
                  <a:srgbClr val="000000"/>
                </a:solidFill>
                <a:latin typeface="微软雅黑" pitchFamily="34" charset="-122"/>
                <a:ea typeface="微软雅黑" pitchFamily="34" charset="-122"/>
              </a:rPr>
              <a:t>部署方式。</a:t>
            </a:r>
            <a:endParaRPr lang="en-US" altLang="zh-CN" sz="1275" dirty="0">
              <a:solidFill>
                <a:srgbClr val="000000"/>
              </a:solidFill>
              <a:latin typeface="微软雅黑" pitchFamily="34" charset="-122"/>
              <a:ea typeface="微软雅黑" pitchFamily="34" charset="-122"/>
            </a:endParaRPr>
          </a:p>
          <a:p>
            <a:pPr marL="255114" indent="-255114">
              <a:spcBef>
                <a:spcPts val="535"/>
              </a:spcBef>
              <a:buClr>
                <a:srgbClr val="F0AB00"/>
              </a:buClr>
              <a:buSzPct val="80000"/>
              <a:buFont typeface="Wingdings" pitchFamily="2" charset="2"/>
              <a:buChar char="n"/>
              <a:defRPr/>
            </a:pPr>
            <a:r>
              <a:rPr lang="en-US" altLang="zh-CN" sz="1275" dirty="0">
                <a:solidFill>
                  <a:srgbClr val="000000"/>
                </a:solidFill>
                <a:latin typeface="微软雅黑" pitchFamily="34" charset="-122"/>
                <a:ea typeface="微软雅黑" pitchFamily="34" charset="-122"/>
              </a:rPr>
              <a:t>BW</a:t>
            </a:r>
            <a:r>
              <a:rPr lang="zh-CN" altLang="en-US" sz="1275" dirty="0">
                <a:solidFill>
                  <a:srgbClr val="000000"/>
                </a:solidFill>
                <a:latin typeface="微软雅黑" pitchFamily="34" charset="-122"/>
                <a:ea typeface="微软雅黑" pitchFamily="34" charset="-122"/>
              </a:rPr>
              <a:t>上新型应用也将基于</a:t>
            </a:r>
            <a:r>
              <a:rPr lang="en-US" altLang="zh-CN" sz="1275" dirty="0">
                <a:solidFill>
                  <a:srgbClr val="000000"/>
                </a:solidFill>
                <a:latin typeface="微软雅黑" pitchFamily="34" charset="-122"/>
                <a:ea typeface="微软雅黑" pitchFamily="34" charset="-122"/>
              </a:rPr>
              <a:t>HANA</a:t>
            </a:r>
            <a:r>
              <a:rPr lang="zh-CN" altLang="en-US" sz="1275" dirty="0">
                <a:solidFill>
                  <a:srgbClr val="000000"/>
                </a:solidFill>
                <a:latin typeface="微软雅黑" pitchFamily="34" charset="-122"/>
                <a:ea typeface="微软雅黑" pitchFamily="34" charset="-122"/>
              </a:rPr>
              <a:t>研发，例如</a:t>
            </a:r>
            <a:r>
              <a:rPr lang="en-US" altLang="zh-CN" sz="1275" dirty="0">
                <a:solidFill>
                  <a:srgbClr val="000000"/>
                </a:solidFill>
                <a:latin typeface="微软雅黑" pitchFamily="34" charset="-122"/>
                <a:ea typeface="微软雅黑" pitchFamily="34" charset="-122"/>
              </a:rPr>
              <a:t>BPC,BW-IP,BW-SEM</a:t>
            </a:r>
            <a:r>
              <a:rPr lang="zh-CN" altLang="en-US" sz="1275" dirty="0">
                <a:solidFill>
                  <a:srgbClr val="000000"/>
                </a:solidFill>
                <a:latin typeface="微软雅黑" pitchFamily="34" charset="-122"/>
                <a:ea typeface="微软雅黑" pitchFamily="34" charset="-122"/>
              </a:rPr>
              <a:t>等功能都将基于</a:t>
            </a:r>
            <a:r>
              <a:rPr lang="en-US" altLang="zh-CN" sz="1275" dirty="0">
                <a:solidFill>
                  <a:srgbClr val="000000"/>
                </a:solidFill>
                <a:latin typeface="微软雅黑" pitchFamily="34" charset="-122"/>
                <a:ea typeface="微软雅黑" pitchFamily="34" charset="-122"/>
              </a:rPr>
              <a:t>BW ON HANA</a:t>
            </a:r>
            <a:r>
              <a:rPr lang="zh-CN" altLang="en-US" sz="1275" dirty="0">
                <a:solidFill>
                  <a:srgbClr val="000000"/>
                </a:solidFill>
                <a:latin typeface="微软雅黑" pitchFamily="34" charset="-122"/>
                <a:ea typeface="微软雅黑" pitchFamily="34" charset="-122"/>
              </a:rPr>
              <a:t>平台。</a:t>
            </a:r>
            <a:endParaRPr lang="en-US" altLang="zh-CN" sz="1275" dirty="0">
              <a:solidFill>
                <a:srgbClr val="000000"/>
              </a:solidFill>
              <a:latin typeface="微软雅黑" pitchFamily="34" charset="-122"/>
              <a:ea typeface="微软雅黑" pitchFamily="34" charset="-122"/>
            </a:endParaRPr>
          </a:p>
          <a:p>
            <a:pPr marL="255114" indent="-255114">
              <a:spcBef>
                <a:spcPts val="535"/>
              </a:spcBef>
              <a:buClr>
                <a:srgbClr val="F0AB00"/>
              </a:buClr>
              <a:buSzPct val="80000"/>
              <a:buFont typeface="Wingdings" pitchFamily="2" charset="2"/>
              <a:buChar char="n"/>
              <a:defRPr/>
            </a:pPr>
            <a:r>
              <a:rPr lang="en-US" altLang="zh-CN" sz="1275" dirty="0">
                <a:solidFill>
                  <a:srgbClr val="000000"/>
                </a:solidFill>
                <a:latin typeface="微软雅黑" pitchFamily="34" charset="-122"/>
                <a:ea typeface="微软雅黑" pitchFamily="34" charset="-122"/>
              </a:rPr>
              <a:t>BW ON HANA</a:t>
            </a:r>
            <a:r>
              <a:rPr lang="zh-CN" altLang="en-US" sz="1275" dirty="0">
                <a:solidFill>
                  <a:srgbClr val="000000"/>
                </a:solidFill>
                <a:latin typeface="微软雅黑" pitchFamily="34" charset="-122"/>
                <a:ea typeface="微软雅黑" pitchFamily="34" charset="-122"/>
              </a:rPr>
              <a:t>的部署成本降低，同样的投资可获得更好的性能，以及更多的功能。</a:t>
            </a:r>
            <a:endParaRPr lang="en-US" altLang="zh-CN" sz="1275" dirty="0">
              <a:solidFill>
                <a:srgbClr val="000000"/>
              </a:solidFill>
              <a:latin typeface="微软雅黑" pitchFamily="34" charset="-122"/>
              <a:ea typeface="微软雅黑" pitchFamily="34" charset="-122"/>
            </a:endParaRPr>
          </a:p>
        </p:txBody>
      </p:sp>
      <p:graphicFrame>
        <p:nvGraphicFramePr>
          <p:cNvPr id="3" name="对象 2"/>
          <p:cNvGraphicFramePr>
            <a:graphicFrameLocks noChangeAspect="1"/>
          </p:cNvGraphicFramePr>
          <p:nvPr>
            <p:extLst/>
          </p:nvPr>
        </p:nvGraphicFramePr>
        <p:xfrm>
          <a:off x="285676" y="1997319"/>
          <a:ext cx="3650934" cy="3511995"/>
        </p:xfrm>
        <a:graphic>
          <a:graphicData uri="http://schemas.openxmlformats.org/presentationml/2006/ole">
            <mc:AlternateContent xmlns:mc="http://schemas.openxmlformats.org/markup-compatibility/2006">
              <mc:Choice xmlns:v="urn:schemas-microsoft-com:vml" Requires="v">
                <p:oleObj spid="_x0000_s3222" name="Image" r:id="rId3" imgW="5714280" imgH="5498280" progId="Photoshop.Image.13">
                  <p:embed/>
                </p:oleObj>
              </mc:Choice>
              <mc:Fallback>
                <p:oleObj name="Image" r:id="rId3" imgW="5714280" imgH="5498280" progId="Photoshop.Image.13">
                  <p:embed/>
                  <p:pic>
                    <p:nvPicPr>
                      <p:cNvPr id="3" name="对象 2"/>
                      <p:cNvPicPr/>
                      <p:nvPr/>
                    </p:nvPicPr>
                    <p:blipFill>
                      <a:blip r:embed="rId4"/>
                      <a:stretch>
                        <a:fillRect/>
                      </a:stretch>
                    </p:blipFill>
                    <p:spPr>
                      <a:xfrm>
                        <a:off x="285676" y="1997319"/>
                        <a:ext cx="3650934" cy="3511995"/>
                      </a:xfrm>
                      <a:prstGeom prst="rect">
                        <a:avLst/>
                      </a:prstGeom>
                    </p:spPr>
                  </p:pic>
                </p:oleObj>
              </mc:Fallback>
            </mc:AlternateContent>
          </a:graphicData>
        </a:graphic>
      </p:graphicFrame>
    </p:spTree>
    <p:extLst>
      <p:ext uri="{BB962C8B-B14F-4D97-AF65-F5344CB8AC3E}">
        <p14:creationId xmlns:p14="http://schemas.microsoft.com/office/powerpoint/2010/main" val="50382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99" y="504000"/>
            <a:ext cx="8424000" cy="738664"/>
          </a:xfrm>
        </p:spPr>
        <p:txBody>
          <a:bodyPr/>
          <a:lstStyle/>
          <a:p>
            <a:r>
              <a:rPr lang="zh-CN" altLang="en-US" sz="2800" dirty="0">
                <a:latin typeface="微软雅黑" pitchFamily="34" charset="-122"/>
                <a:ea typeface="微软雅黑" pitchFamily="34" charset="-122"/>
              </a:rPr>
              <a:t>场景</a:t>
            </a:r>
            <a:r>
              <a:rPr lang="en-US" altLang="zh-CN" sz="2800" dirty="0">
                <a:latin typeface="微软雅黑" pitchFamily="34" charset="-122"/>
                <a:ea typeface="微软雅黑" pitchFamily="34" charset="-122"/>
              </a:rPr>
              <a:t>3</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ERP ON HANA</a:t>
            </a:r>
            <a:br>
              <a:rPr lang="en-US" altLang="zh-CN" sz="2800" dirty="0">
                <a:latin typeface="微软雅黑" pitchFamily="34" charset="-122"/>
                <a:ea typeface="微软雅黑" pitchFamily="34" charset="-122"/>
              </a:rPr>
            </a:br>
            <a:r>
              <a:rPr lang="en-US" altLang="zh-CN" sz="2000" b="0" dirty="0" err="1">
                <a:latin typeface="微软雅黑" pitchFamily="34" charset="-122"/>
                <a:ea typeface="微软雅黑" pitchFamily="34" charset="-122"/>
              </a:rPr>
              <a:t>HANA</a:t>
            </a:r>
            <a:r>
              <a:rPr lang="zh-CN" altLang="en-US" sz="2000" b="0" dirty="0">
                <a:latin typeface="微软雅黑" pitchFamily="34" charset="-122"/>
                <a:ea typeface="微软雅黑" pitchFamily="34" charset="-122"/>
              </a:rPr>
              <a:t>作为</a:t>
            </a:r>
            <a:r>
              <a:rPr lang="en-US" altLang="zh-CN" sz="2000" b="0" dirty="0">
                <a:latin typeface="微软雅黑" pitchFamily="34" charset="-122"/>
                <a:ea typeface="微软雅黑" pitchFamily="34" charset="-122"/>
              </a:rPr>
              <a:t>ERP</a:t>
            </a:r>
            <a:r>
              <a:rPr lang="zh-CN" altLang="en-US" sz="2000" b="0" dirty="0">
                <a:latin typeface="微软雅黑" pitchFamily="34" charset="-122"/>
                <a:ea typeface="微软雅黑" pitchFamily="34" charset="-122"/>
              </a:rPr>
              <a:t>的高性能平台</a:t>
            </a:r>
            <a:endParaRPr lang="zh-CN" altLang="en-US" sz="2800" b="0" dirty="0">
              <a:latin typeface="微软雅黑" pitchFamily="34" charset="-122"/>
              <a:ea typeface="微软雅黑" pitchFamily="34" charset="-122"/>
            </a:endParaRPr>
          </a:p>
        </p:txBody>
      </p:sp>
      <p:sp>
        <p:nvSpPr>
          <p:cNvPr id="82" name="Rectangle 81"/>
          <p:cNvSpPr/>
          <p:nvPr/>
        </p:nvSpPr>
        <p:spPr>
          <a:xfrm>
            <a:off x="4104408" y="2225824"/>
            <a:ext cx="4665518" cy="3551334"/>
          </a:xfrm>
          <a:prstGeom prst="rect">
            <a:avLst/>
          </a:prstGeom>
        </p:spPr>
        <p:txBody>
          <a:bodyPr wrap="square" lIns="81637" tIns="40819" rIns="81637" bIns="40819">
            <a:spAutoFit/>
          </a:bodyPr>
          <a:lstStyle/>
          <a:p>
            <a:pPr marL="255114" indent="-255114">
              <a:spcBef>
                <a:spcPts val="1446"/>
              </a:spcBef>
              <a:buClr>
                <a:srgbClr val="F0AB00"/>
              </a:buClr>
              <a:buSzPct val="80000"/>
              <a:defRPr/>
            </a:pPr>
            <a:r>
              <a:rPr lang="zh-CN" altLang="en-US" sz="1425" b="1" dirty="0">
                <a:solidFill>
                  <a:srgbClr val="000000"/>
                </a:solidFill>
                <a:latin typeface="微软雅黑" pitchFamily="34" charset="-122"/>
                <a:ea typeface="微软雅黑" pitchFamily="34" charset="-122"/>
              </a:rPr>
              <a:t>选择</a:t>
            </a:r>
            <a:r>
              <a:rPr lang="en-US" altLang="zh-CN" sz="1425" b="1" dirty="0">
                <a:solidFill>
                  <a:srgbClr val="000000"/>
                </a:solidFill>
                <a:latin typeface="微软雅黑" pitchFamily="34" charset="-122"/>
                <a:ea typeface="微软雅黑" pitchFamily="34" charset="-122"/>
              </a:rPr>
              <a:t>ERP ON HANA</a:t>
            </a:r>
            <a:r>
              <a:rPr lang="zh-CN" altLang="en-US" sz="1425" b="1" dirty="0">
                <a:solidFill>
                  <a:srgbClr val="000000"/>
                </a:solidFill>
                <a:latin typeface="微软雅黑" pitchFamily="34" charset="-122"/>
                <a:ea typeface="微软雅黑" pitchFamily="34" charset="-122"/>
              </a:rPr>
              <a:t>的理由</a:t>
            </a:r>
            <a:endParaRPr lang="en-US" altLang="zh-CN" sz="1425" b="1" dirty="0">
              <a:solidFill>
                <a:srgbClr val="000000"/>
              </a:solidFill>
              <a:latin typeface="微软雅黑" pitchFamily="34" charset="-122"/>
              <a:ea typeface="微软雅黑" pitchFamily="34" charset="-122"/>
            </a:endParaRPr>
          </a:p>
          <a:p>
            <a:pPr marL="255114" indent="-255114">
              <a:spcBef>
                <a:spcPts val="535"/>
              </a:spcBef>
              <a:buClr>
                <a:srgbClr val="F0AB00"/>
              </a:buClr>
              <a:buSzPct val="80000"/>
              <a:buFont typeface="Wingdings" pitchFamily="2" charset="2"/>
              <a:buChar char="n"/>
              <a:defRPr/>
            </a:pPr>
            <a:r>
              <a:rPr lang="zh-CN" altLang="en-US" sz="1400" dirty="0">
                <a:solidFill>
                  <a:srgbClr val="000000"/>
                </a:solidFill>
                <a:latin typeface="微软雅黑" pitchFamily="34" charset="-122"/>
                <a:ea typeface="微软雅黑" pitchFamily="34" charset="-122"/>
              </a:rPr>
              <a:t>基于内存计算的</a:t>
            </a:r>
            <a:r>
              <a:rPr lang="en-US" altLang="zh-CN" sz="1400" dirty="0">
                <a:solidFill>
                  <a:srgbClr val="000000"/>
                </a:solidFill>
                <a:latin typeface="微软雅黑" pitchFamily="34" charset="-122"/>
                <a:ea typeface="微软雅黑" pitchFamily="34" charset="-122"/>
              </a:rPr>
              <a:t>SAP ERP</a:t>
            </a:r>
            <a:r>
              <a:rPr lang="zh-CN" altLang="en-US" sz="1400" dirty="0">
                <a:solidFill>
                  <a:srgbClr val="000000"/>
                </a:solidFill>
                <a:latin typeface="微软雅黑" pitchFamily="34" charset="-122"/>
                <a:ea typeface="微软雅黑" pitchFamily="34" charset="-122"/>
              </a:rPr>
              <a:t>应用，整体性能高于普通磁盘数据库。</a:t>
            </a:r>
            <a:endParaRPr lang="en-US" altLang="zh-CN" sz="1400" dirty="0">
              <a:solidFill>
                <a:srgbClr val="000000"/>
              </a:solidFill>
              <a:latin typeface="微软雅黑" pitchFamily="34" charset="-122"/>
              <a:ea typeface="微软雅黑" pitchFamily="34" charset="-122"/>
            </a:endParaRPr>
          </a:p>
          <a:p>
            <a:pPr marL="255114" indent="-255114">
              <a:spcBef>
                <a:spcPts val="535"/>
              </a:spcBef>
              <a:buClr>
                <a:srgbClr val="F0AB00"/>
              </a:buClr>
              <a:buSzPct val="80000"/>
              <a:buFont typeface="Wingdings" pitchFamily="2" charset="2"/>
              <a:buChar char="n"/>
              <a:defRPr/>
            </a:pPr>
            <a:r>
              <a:rPr lang="en-US" altLang="zh-CN" sz="1400" dirty="0">
                <a:solidFill>
                  <a:srgbClr val="000000"/>
                </a:solidFill>
                <a:latin typeface="微软雅黑" pitchFamily="34" charset="-122"/>
                <a:ea typeface="微软雅黑" pitchFamily="34" charset="-122"/>
              </a:rPr>
              <a:t>SAP ERP</a:t>
            </a:r>
            <a:r>
              <a:rPr lang="zh-CN" altLang="en-US" sz="1400" dirty="0">
                <a:solidFill>
                  <a:srgbClr val="000000"/>
                </a:solidFill>
                <a:latin typeface="微软雅黑" pitchFamily="34" charset="-122"/>
                <a:ea typeface="微软雅黑" pitchFamily="34" charset="-122"/>
              </a:rPr>
              <a:t>中</a:t>
            </a:r>
            <a:r>
              <a:rPr lang="en-US" altLang="zh-CN" sz="1400" dirty="0">
                <a:solidFill>
                  <a:srgbClr val="000000"/>
                </a:solidFill>
                <a:latin typeface="微软雅黑" pitchFamily="34" charset="-122"/>
                <a:ea typeface="微软雅黑" pitchFamily="34" charset="-122"/>
              </a:rPr>
              <a:t>25</a:t>
            </a:r>
            <a:r>
              <a:rPr lang="zh-CN" altLang="en-US" sz="1400" dirty="0">
                <a:solidFill>
                  <a:srgbClr val="000000"/>
                </a:solidFill>
                <a:latin typeface="微软雅黑" pitchFamily="34" charset="-122"/>
                <a:ea typeface="微软雅黑" pitchFamily="34" charset="-122"/>
              </a:rPr>
              <a:t>个业务场景为</a:t>
            </a:r>
            <a:r>
              <a:rPr lang="en-US" altLang="zh-CN" sz="1400" dirty="0">
                <a:solidFill>
                  <a:srgbClr val="000000"/>
                </a:solidFill>
                <a:latin typeface="微软雅黑" pitchFamily="34" charset="-122"/>
                <a:ea typeface="微软雅黑" pitchFamily="34" charset="-122"/>
              </a:rPr>
              <a:t>HANA</a:t>
            </a:r>
            <a:r>
              <a:rPr lang="zh-CN" altLang="en-US" sz="1400" dirty="0">
                <a:solidFill>
                  <a:srgbClr val="000000"/>
                </a:solidFill>
                <a:latin typeface="微软雅黑" pitchFamily="34" charset="-122"/>
                <a:ea typeface="微软雅黑" pitchFamily="34" charset="-122"/>
              </a:rPr>
              <a:t>特别优化。</a:t>
            </a:r>
            <a:endParaRPr lang="en-US" altLang="zh-CN" sz="1400" dirty="0">
              <a:solidFill>
                <a:srgbClr val="000000"/>
              </a:solidFill>
              <a:latin typeface="微软雅黑" pitchFamily="34" charset="-122"/>
              <a:ea typeface="微软雅黑" pitchFamily="34" charset="-122"/>
            </a:endParaRPr>
          </a:p>
          <a:p>
            <a:pPr marL="255114" indent="-255114">
              <a:spcBef>
                <a:spcPts val="535"/>
              </a:spcBef>
              <a:buClr>
                <a:srgbClr val="F0AB00"/>
              </a:buClr>
              <a:buSzPct val="80000"/>
              <a:buFont typeface="Wingdings" pitchFamily="2" charset="2"/>
              <a:buChar char="n"/>
              <a:defRPr/>
            </a:pPr>
            <a:r>
              <a:rPr lang="zh-CN" altLang="en-US" sz="1400" dirty="0">
                <a:solidFill>
                  <a:srgbClr val="000000"/>
                </a:solidFill>
                <a:latin typeface="微软雅黑" pitchFamily="34" charset="-122"/>
                <a:ea typeface="微软雅黑" pitchFamily="34" charset="-122"/>
              </a:rPr>
              <a:t>加速效果上看，报表性能提升</a:t>
            </a:r>
            <a:r>
              <a:rPr lang="en-US" altLang="zh-CN" sz="1400" dirty="0">
                <a:solidFill>
                  <a:srgbClr val="000000"/>
                </a:solidFill>
                <a:latin typeface="微软雅黑" pitchFamily="34" charset="-122"/>
                <a:ea typeface="微软雅黑" pitchFamily="34" charset="-122"/>
              </a:rPr>
              <a:t>1000</a:t>
            </a:r>
            <a:r>
              <a:rPr lang="zh-CN" altLang="en-US" sz="1400" dirty="0">
                <a:solidFill>
                  <a:srgbClr val="000000"/>
                </a:solidFill>
                <a:latin typeface="微软雅黑" pitchFamily="34" charset="-122"/>
                <a:ea typeface="微软雅黑" pitchFamily="34" charset="-122"/>
              </a:rPr>
              <a:t>倍，</a:t>
            </a:r>
            <a:r>
              <a:rPr lang="en-US" altLang="zh-CN" sz="1400" dirty="0">
                <a:solidFill>
                  <a:srgbClr val="000000"/>
                </a:solidFill>
                <a:latin typeface="微软雅黑" pitchFamily="34" charset="-122"/>
                <a:ea typeface="微软雅黑" pitchFamily="34" charset="-122"/>
              </a:rPr>
              <a:t>MRP</a:t>
            </a:r>
            <a:r>
              <a:rPr lang="zh-CN" altLang="en-US" sz="1400" dirty="0">
                <a:solidFill>
                  <a:srgbClr val="000000"/>
                </a:solidFill>
                <a:latin typeface="微软雅黑" pitchFamily="34" charset="-122"/>
                <a:ea typeface="微软雅黑" pitchFamily="34" charset="-122"/>
              </a:rPr>
              <a:t>性能提升</a:t>
            </a:r>
            <a:r>
              <a:rPr lang="en-US" altLang="zh-CN" sz="1400" dirty="0">
                <a:solidFill>
                  <a:srgbClr val="000000"/>
                </a:solidFill>
                <a:latin typeface="微软雅黑" pitchFamily="34" charset="-122"/>
                <a:ea typeface="微软雅黑" pitchFamily="34" charset="-122"/>
              </a:rPr>
              <a:t>4</a:t>
            </a:r>
            <a:r>
              <a:rPr lang="zh-CN" altLang="en-US" sz="1400" dirty="0">
                <a:solidFill>
                  <a:srgbClr val="000000"/>
                </a:solidFill>
                <a:latin typeface="微软雅黑" pitchFamily="34" charset="-122"/>
                <a:ea typeface="微软雅黑" pitchFamily="34" charset="-122"/>
              </a:rPr>
              <a:t>倍，财务清帐速度提升</a:t>
            </a:r>
            <a:r>
              <a:rPr lang="en-US" altLang="zh-CN" sz="1400" dirty="0">
                <a:solidFill>
                  <a:srgbClr val="000000"/>
                </a:solidFill>
                <a:latin typeface="微软雅黑" pitchFamily="34" charset="-122"/>
                <a:ea typeface="微软雅黑" pitchFamily="34" charset="-122"/>
              </a:rPr>
              <a:t>70</a:t>
            </a:r>
            <a:r>
              <a:rPr lang="zh-CN" altLang="en-US" sz="1400" dirty="0">
                <a:solidFill>
                  <a:srgbClr val="000000"/>
                </a:solidFill>
                <a:latin typeface="微软雅黑" pitchFamily="34" charset="-122"/>
                <a:ea typeface="微软雅黑" pitchFamily="34" charset="-122"/>
              </a:rPr>
              <a:t>倍，主数据读取性能提升</a:t>
            </a:r>
            <a:r>
              <a:rPr lang="en-US" altLang="zh-CN" sz="1400" dirty="0">
                <a:solidFill>
                  <a:srgbClr val="000000"/>
                </a:solidFill>
                <a:latin typeface="微软雅黑" pitchFamily="34" charset="-122"/>
                <a:ea typeface="微软雅黑" pitchFamily="34" charset="-122"/>
              </a:rPr>
              <a:t>40</a:t>
            </a:r>
            <a:r>
              <a:rPr lang="zh-CN" altLang="en-US" sz="1400" dirty="0">
                <a:solidFill>
                  <a:srgbClr val="000000"/>
                </a:solidFill>
                <a:latin typeface="微软雅黑" pitchFamily="34" charset="-122"/>
                <a:ea typeface="微软雅黑" pitchFamily="34" charset="-122"/>
              </a:rPr>
              <a:t>倍，凭证读取性能提升</a:t>
            </a:r>
            <a:r>
              <a:rPr lang="en-US" altLang="zh-CN" sz="1400" dirty="0">
                <a:solidFill>
                  <a:srgbClr val="000000"/>
                </a:solidFill>
                <a:latin typeface="微软雅黑" pitchFamily="34" charset="-122"/>
                <a:ea typeface="微软雅黑" pitchFamily="34" charset="-122"/>
              </a:rPr>
              <a:t>50</a:t>
            </a:r>
            <a:r>
              <a:rPr lang="zh-CN" altLang="en-US" sz="1400" dirty="0">
                <a:solidFill>
                  <a:srgbClr val="000000"/>
                </a:solidFill>
                <a:latin typeface="微软雅黑" pitchFamily="34" charset="-122"/>
                <a:ea typeface="微软雅黑" pitchFamily="34" charset="-122"/>
              </a:rPr>
              <a:t>倍。</a:t>
            </a:r>
            <a:endParaRPr lang="en-US" altLang="zh-CN" sz="1400" dirty="0">
              <a:solidFill>
                <a:srgbClr val="000000"/>
              </a:solidFill>
              <a:latin typeface="微软雅黑" pitchFamily="34" charset="-122"/>
              <a:ea typeface="微软雅黑" pitchFamily="34" charset="-122"/>
            </a:endParaRPr>
          </a:p>
          <a:p>
            <a:pPr marL="255114" indent="-255114">
              <a:spcBef>
                <a:spcPts val="535"/>
              </a:spcBef>
              <a:buClr>
                <a:srgbClr val="F0AB00"/>
              </a:buClr>
              <a:buSzPct val="80000"/>
              <a:buFont typeface="Wingdings" pitchFamily="2" charset="2"/>
              <a:buChar char="n"/>
              <a:defRPr/>
            </a:pPr>
            <a:r>
              <a:rPr lang="zh-CN" altLang="en-US" sz="1400" dirty="0">
                <a:solidFill>
                  <a:srgbClr val="000000"/>
                </a:solidFill>
                <a:latin typeface="微软雅黑" pitchFamily="34" charset="-122"/>
                <a:ea typeface="微软雅黑" pitchFamily="34" charset="-122"/>
              </a:rPr>
              <a:t>将来</a:t>
            </a:r>
            <a:r>
              <a:rPr lang="en-US" altLang="zh-CN" sz="1400" dirty="0">
                <a:solidFill>
                  <a:srgbClr val="000000"/>
                </a:solidFill>
                <a:latin typeface="微软雅黑" pitchFamily="34" charset="-122"/>
                <a:ea typeface="微软雅黑" pitchFamily="34" charset="-122"/>
              </a:rPr>
              <a:t>SAP</a:t>
            </a:r>
            <a:r>
              <a:rPr lang="zh-CN" altLang="en-US" sz="1400" dirty="0">
                <a:solidFill>
                  <a:srgbClr val="000000"/>
                </a:solidFill>
                <a:latin typeface="微软雅黑" pitchFamily="34" charset="-122"/>
                <a:ea typeface="微软雅黑" pitchFamily="34" charset="-122"/>
              </a:rPr>
              <a:t>商务套件将以</a:t>
            </a:r>
            <a:r>
              <a:rPr lang="en-US" altLang="zh-CN" sz="1400" dirty="0">
                <a:solidFill>
                  <a:srgbClr val="000000"/>
                </a:solidFill>
                <a:latin typeface="微软雅黑" pitchFamily="34" charset="-122"/>
                <a:ea typeface="微软雅黑" pitchFamily="34" charset="-122"/>
              </a:rPr>
              <a:t>HANA</a:t>
            </a:r>
            <a:r>
              <a:rPr lang="zh-CN" altLang="en-US" sz="1400" dirty="0">
                <a:solidFill>
                  <a:srgbClr val="000000"/>
                </a:solidFill>
                <a:latin typeface="微软雅黑" pitchFamily="34" charset="-122"/>
                <a:ea typeface="微软雅黑" pitchFamily="34" charset="-122"/>
              </a:rPr>
              <a:t>作为主推数据库，在</a:t>
            </a:r>
            <a:r>
              <a:rPr lang="en-US" altLang="zh-CN" sz="1400" dirty="0">
                <a:solidFill>
                  <a:srgbClr val="000000"/>
                </a:solidFill>
                <a:latin typeface="微软雅黑" pitchFamily="34" charset="-122"/>
                <a:ea typeface="微软雅黑" pitchFamily="34" charset="-122"/>
              </a:rPr>
              <a:t>HANA</a:t>
            </a:r>
            <a:r>
              <a:rPr lang="zh-CN" altLang="en-US" sz="1400" dirty="0">
                <a:solidFill>
                  <a:srgbClr val="000000"/>
                </a:solidFill>
                <a:latin typeface="微软雅黑" pitchFamily="34" charset="-122"/>
                <a:ea typeface="微软雅黑" pitchFamily="34" charset="-122"/>
              </a:rPr>
              <a:t>之上不断推出新的应用和更新。</a:t>
            </a:r>
            <a:endParaRPr lang="en-US" altLang="zh-CN" sz="1400" dirty="0">
              <a:solidFill>
                <a:srgbClr val="000000"/>
              </a:solidFill>
              <a:latin typeface="微软雅黑" pitchFamily="34" charset="-122"/>
              <a:ea typeface="微软雅黑" pitchFamily="34" charset="-122"/>
            </a:endParaRPr>
          </a:p>
          <a:p>
            <a:pPr marL="255114" indent="-255114">
              <a:spcBef>
                <a:spcPts val="535"/>
              </a:spcBef>
              <a:buClr>
                <a:srgbClr val="F0AB00"/>
              </a:buClr>
              <a:buSzPct val="80000"/>
              <a:buFont typeface="Wingdings" pitchFamily="2" charset="2"/>
              <a:buChar char="n"/>
              <a:defRPr/>
            </a:pPr>
            <a:r>
              <a:rPr lang="zh-CN" altLang="en-US" sz="1400" dirty="0">
                <a:solidFill>
                  <a:srgbClr val="000000"/>
                </a:solidFill>
                <a:latin typeface="微软雅黑" pitchFamily="34" charset="-122"/>
                <a:ea typeface="微软雅黑" pitchFamily="34" charset="-122"/>
              </a:rPr>
              <a:t>使用</a:t>
            </a:r>
            <a:r>
              <a:rPr lang="en-US" altLang="zh-CN" sz="1400" dirty="0">
                <a:solidFill>
                  <a:srgbClr val="000000"/>
                </a:solidFill>
                <a:latin typeface="微软雅黑" pitchFamily="34" charset="-122"/>
                <a:ea typeface="微软雅黑" pitchFamily="34" charset="-122"/>
              </a:rPr>
              <a:t>HANA</a:t>
            </a:r>
            <a:r>
              <a:rPr lang="zh-CN" altLang="en-US" sz="1400" dirty="0">
                <a:solidFill>
                  <a:srgbClr val="000000"/>
                </a:solidFill>
                <a:latin typeface="微软雅黑" pitchFamily="34" charset="-122"/>
                <a:ea typeface="微软雅黑" pitchFamily="34" charset="-122"/>
              </a:rPr>
              <a:t>作为数据库服务器，在硬件投资上对于普通数据库的部署成本，将降低</a:t>
            </a:r>
            <a:r>
              <a:rPr lang="en-US" altLang="zh-CN" sz="1400" dirty="0">
                <a:solidFill>
                  <a:srgbClr val="000000"/>
                </a:solidFill>
                <a:latin typeface="微软雅黑" pitchFamily="34" charset="-122"/>
                <a:ea typeface="微软雅黑" pitchFamily="34" charset="-122"/>
              </a:rPr>
              <a:t>70%</a:t>
            </a:r>
            <a:r>
              <a:rPr lang="zh-CN" altLang="en-US" sz="1400" dirty="0">
                <a:solidFill>
                  <a:srgbClr val="000000"/>
                </a:solidFill>
                <a:latin typeface="微软雅黑" pitchFamily="34" charset="-122"/>
                <a:ea typeface="微软雅黑" pitchFamily="34" charset="-122"/>
              </a:rPr>
              <a:t>以上。</a:t>
            </a:r>
            <a:endParaRPr lang="en-US" altLang="zh-CN" sz="1400" dirty="0">
              <a:solidFill>
                <a:srgbClr val="000000"/>
              </a:solidFill>
              <a:latin typeface="微软雅黑" pitchFamily="34" charset="-122"/>
              <a:ea typeface="微软雅黑" pitchFamily="34" charset="-122"/>
            </a:endParaRPr>
          </a:p>
          <a:p>
            <a:pPr marL="255114" indent="-255114">
              <a:spcBef>
                <a:spcPts val="535"/>
              </a:spcBef>
              <a:buClr>
                <a:srgbClr val="F0AB00"/>
              </a:buClr>
              <a:buSzPct val="80000"/>
              <a:buFont typeface="Wingdings" pitchFamily="2" charset="2"/>
              <a:buChar char="n"/>
              <a:defRPr/>
            </a:pPr>
            <a:r>
              <a:rPr lang="en-US" altLang="zh-CN" sz="1400" dirty="0">
                <a:solidFill>
                  <a:srgbClr val="000000"/>
                </a:solidFill>
                <a:latin typeface="微软雅黑" pitchFamily="34" charset="-122"/>
                <a:ea typeface="微软雅黑" pitchFamily="34" charset="-122"/>
              </a:rPr>
              <a:t>SAP HANA</a:t>
            </a:r>
            <a:r>
              <a:rPr lang="zh-CN" altLang="en-US" sz="1400" dirty="0">
                <a:solidFill>
                  <a:srgbClr val="000000"/>
                </a:solidFill>
                <a:latin typeface="微软雅黑" pitchFamily="34" charset="-122"/>
                <a:ea typeface="微软雅黑" pitchFamily="34" charset="-122"/>
              </a:rPr>
              <a:t>数据库运维简单，维护成本降低</a:t>
            </a:r>
            <a:r>
              <a:rPr lang="en-US" altLang="zh-CN" sz="1400" dirty="0">
                <a:solidFill>
                  <a:srgbClr val="000000"/>
                </a:solidFill>
                <a:latin typeface="微软雅黑" pitchFamily="34" charset="-122"/>
                <a:ea typeface="微软雅黑" pitchFamily="34" charset="-122"/>
              </a:rPr>
              <a:t>40%</a:t>
            </a:r>
            <a:r>
              <a:rPr lang="zh-CN" altLang="en-US" sz="1400" dirty="0">
                <a:solidFill>
                  <a:srgbClr val="000000"/>
                </a:solidFill>
                <a:latin typeface="微软雅黑" pitchFamily="34" charset="-122"/>
                <a:ea typeface="微软雅黑" pitchFamily="34" charset="-122"/>
              </a:rPr>
              <a:t>以上。</a:t>
            </a:r>
            <a:endParaRPr lang="en-US" altLang="zh-CN" sz="1400" dirty="0">
              <a:solidFill>
                <a:srgbClr val="000000"/>
              </a:solidFill>
              <a:latin typeface="微软雅黑" pitchFamily="34" charset="-122"/>
              <a:ea typeface="微软雅黑" pitchFamily="34" charset="-122"/>
            </a:endParaRPr>
          </a:p>
          <a:p>
            <a:pPr marL="255114" indent="-255114">
              <a:spcBef>
                <a:spcPts val="535"/>
              </a:spcBef>
              <a:buClr>
                <a:srgbClr val="F0AB00"/>
              </a:buClr>
              <a:buSzPct val="80000"/>
              <a:buFont typeface="Wingdings" pitchFamily="2" charset="2"/>
              <a:buChar char="n"/>
              <a:defRPr/>
            </a:pPr>
            <a:r>
              <a:rPr lang="en-US" altLang="zh-CN" sz="1400" dirty="0">
                <a:solidFill>
                  <a:srgbClr val="000000"/>
                </a:solidFill>
                <a:latin typeface="微软雅黑" pitchFamily="34" charset="-122"/>
                <a:ea typeface="微软雅黑" pitchFamily="34" charset="-122"/>
              </a:rPr>
              <a:t>SAP</a:t>
            </a:r>
            <a:r>
              <a:rPr lang="zh-CN" altLang="en-US" sz="1400" dirty="0">
                <a:solidFill>
                  <a:srgbClr val="000000"/>
                </a:solidFill>
                <a:latin typeface="微软雅黑" pitchFamily="34" charset="-122"/>
                <a:ea typeface="微软雅黑" pitchFamily="34" charset="-122"/>
              </a:rPr>
              <a:t>对生产系统之外的系统不收费用，客户可任意部署多套应用。</a:t>
            </a:r>
            <a:endParaRPr lang="en-US" altLang="zh-CN" sz="1400" dirty="0">
              <a:solidFill>
                <a:srgbClr val="000000"/>
              </a:solidFill>
              <a:latin typeface="微软雅黑" pitchFamily="34" charset="-122"/>
              <a:ea typeface="微软雅黑" pitchFamily="34" charset="-122"/>
            </a:endParaRPr>
          </a:p>
        </p:txBody>
      </p:sp>
      <p:graphicFrame>
        <p:nvGraphicFramePr>
          <p:cNvPr id="3" name="对象 2"/>
          <p:cNvGraphicFramePr>
            <a:graphicFrameLocks noChangeAspect="1"/>
          </p:cNvGraphicFramePr>
          <p:nvPr>
            <p:extLst/>
          </p:nvPr>
        </p:nvGraphicFramePr>
        <p:xfrm>
          <a:off x="428118" y="2011454"/>
          <a:ext cx="3444691" cy="3307171"/>
        </p:xfrm>
        <a:graphic>
          <a:graphicData uri="http://schemas.openxmlformats.org/presentationml/2006/ole">
            <mc:AlternateContent xmlns:mc="http://schemas.openxmlformats.org/markup-compatibility/2006">
              <mc:Choice xmlns:v="urn:schemas-microsoft-com:vml" Requires="v">
                <p:oleObj spid="_x0000_s4246" name="Image" r:id="rId3" imgW="5726880" imgH="5498280" progId="Photoshop.Image.13">
                  <p:embed/>
                </p:oleObj>
              </mc:Choice>
              <mc:Fallback>
                <p:oleObj name="Image" r:id="rId3" imgW="5726880" imgH="5498280" progId="Photoshop.Image.13">
                  <p:embed/>
                  <p:pic>
                    <p:nvPicPr>
                      <p:cNvPr id="3" name="对象 2"/>
                      <p:cNvPicPr/>
                      <p:nvPr/>
                    </p:nvPicPr>
                    <p:blipFill>
                      <a:blip r:embed="rId4"/>
                      <a:stretch>
                        <a:fillRect/>
                      </a:stretch>
                    </p:blipFill>
                    <p:spPr>
                      <a:xfrm>
                        <a:off x="428118" y="2011454"/>
                        <a:ext cx="3444691" cy="3307171"/>
                      </a:xfrm>
                      <a:prstGeom prst="rect">
                        <a:avLst/>
                      </a:prstGeom>
                    </p:spPr>
                  </p:pic>
                </p:oleObj>
              </mc:Fallback>
            </mc:AlternateContent>
          </a:graphicData>
        </a:graphic>
      </p:graphicFrame>
    </p:spTree>
    <p:extLst>
      <p:ext uri="{BB962C8B-B14F-4D97-AF65-F5344CB8AC3E}">
        <p14:creationId xmlns:p14="http://schemas.microsoft.com/office/powerpoint/2010/main" val="118883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Rectangle 329"/>
          <p:cNvSpPr/>
          <p:nvPr/>
        </p:nvSpPr>
        <p:spPr bwMode="gray">
          <a:xfrm>
            <a:off x="6282338" y="2442339"/>
            <a:ext cx="2342344" cy="1199502"/>
          </a:xfrm>
          <a:prstGeom prst="rect">
            <a:avLst/>
          </a:prstGeom>
          <a:solidFill>
            <a:schemeClr val="accent2"/>
          </a:solidFill>
          <a:ln w="9525" algn="ctr">
            <a:solidFill>
              <a:schemeClr val="bg2"/>
            </a:solidFill>
            <a:miter lim="800000"/>
            <a:headEnd/>
            <a:tailEnd/>
          </a:ln>
        </p:spPr>
        <p:txBody>
          <a:bodyPr lIns="80351" tIns="64281" rIns="80351" bIns="64281"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fontAlgn="base">
              <a:spcBef>
                <a:spcPct val="50000"/>
              </a:spcBef>
              <a:spcAft>
                <a:spcPct val="0"/>
              </a:spcAft>
              <a:buClr>
                <a:srgbClr val="F0AB00"/>
              </a:buClr>
              <a:buSzPct val="80000"/>
            </a:pPr>
            <a:endParaRPr lang="en-US" sz="1800" kern="0" dirty="0" err="1">
              <a:solidFill>
                <a:schemeClr val="tx1">
                  <a:lumMod val="65000"/>
                  <a:lumOff val="35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399" name="Rectangle 398"/>
          <p:cNvSpPr/>
          <p:nvPr/>
        </p:nvSpPr>
        <p:spPr bwMode="gray">
          <a:xfrm>
            <a:off x="6375825" y="3242966"/>
            <a:ext cx="2132931" cy="381067"/>
          </a:xfrm>
          <a:prstGeom prst="rect">
            <a:avLst/>
          </a:prstGeom>
          <a:solidFill>
            <a:schemeClr val="bg1"/>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endParaRPr lang="en-US" sz="1575" kern="0" dirty="0">
              <a:latin typeface="微软雅黑" panose="020B0503020204020204" pitchFamily="34" charset="-122"/>
              <a:ea typeface="微软雅黑" panose="020B0503020204020204" pitchFamily="34" charset="-122"/>
              <a:cs typeface="Arial Unicode MS" pitchFamily="34" charset="-128"/>
            </a:endParaRPr>
          </a:p>
        </p:txBody>
      </p:sp>
      <p:sp>
        <p:nvSpPr>
          <p:cNvPr id="29" name="Title 28"/>
          <p:cNvSpPr>
            <a:spLocks noGrp="1"/>
          </p:cNvSpPr>
          <p:nvPr>
            <p:ph type="title"/>
          </p:nvPr>
        </p:nvSpPr>
        <p:spPr>
          <a:xfrm>
            <a:off x="359999" y="504000"/>
            <a:ext cx="8424000" cy="430887"/>
          </a:xfrm>
        </p:spPr>
        <p:txBody>
          <a:bodyPr/>
          <a:lstStyle/>
          <a:p>
            <a:r>
              <a:rPr lang="zh-CN" altLang="en-US" sz="2800" dirty="0">
                <a:latin typeface="微软雅黑" pitchFamily="34" charset="-122"/>
                <a:ea typeface="微软雅黑" pitchFamily="34" charset="-122"/>
              </a:rPr>
              <a:t>场景</a:t>
            </a:r>
            <a:r>
              <a:rPr lang="en-US" altLang="zh-CN" sz="2800" dirty="0">
                <a:latin typeface="微软雅黑" pitchFamily="34" charset="-122"/>
                <a:ea typeface="微软雅黑" pitchFamily="34" charset="-122"/>
              </a:rPr>
              <a:t>4</a:t>
            </a:r>
            <a:r>
              <a:rPr lang="zh-CN" altLang="en-US" sz="2800" dirty="0">
                <a:latin typeface="微软雅黑" pitchFamily="34" charset="-122"/>
                <a:ea typeface="微软雅黑" pitchFamily="34" charset="-122"/>
              </a:rPr>
              <a:t>： </a:t>
            </a:r>
            <a:r>
              <a:rPr lang="en-US" sz="2800" kern="0" dirty="0">
                <a:latin typeface="微软雅黑" panose="020B0503020204020204" pitchFamily="34" charset="-122"/>
                <a:ea typeface="微软雅黑" panose="020B0503020204020204" pitchFamily="34" charset="-122"/>
                <a:cs typeface="Arial Unicode MS" pitchFamily="34" charset="-128"/>
              </a:rPr>
              <a:t>SAP HANA </a:t>
            </a:r>
            <a:r>
              <a:rPr lang="zh-CN" altLang="en-US" sz="2800" kern="0" dirty="0">
                <a:latin typeface="微软雅黑" panose="020B0503020204020204" pitchFamily="34" charset="-122"/>
                <a:ea typeface="微软雅黑" panose="020B0503020204020204" pitchFamily="34" charset="-122"/>
                <a:cs typeface="Arial Unicode MS" pitchFamily="34" charset="-128"/>
              </a:rPr>
              <a:t>平台加速报表和分析</a:t>
            </a:r>
            <a:endParaRPr lang="en-US" sz="3200" b="0" dirty="0">
              <a:latin typeface="微软雅黑" panose="020B0503020204020204" pitchFamily="34" charset="-122"/>
              <a:ea typeface="微软雅黑" panose="020B0503020204020204" pitchFamily="34" charset="-122"/>
            </a:endParaRPr>
          </a:p>
        </p:txBody>
      </p:sp>
      <p:sp>
        <p:nvSpPr>
          <p:cNvPr id="104" name="Rectangle 103"/>
          <p:cNvSpPr/>
          <p:nvPr/>
        </p:nvSpPr>
        <p:spPr bwMode="gray">
          <a:xfrm>
            <a:off x="701375" y="2602072"/>
            <a:ext cx="1369338" cy="495347"/>
          </a:xfrm>
          <a:prstGeom prst="rect">
            <a:avLst/>
          </a:prstGeom>
          <a:solidFill>
            <a:schemeClr val="accent1"/>
          </a:solidFill>
          <a:ln w="6350" algn="ctr">
            <a:noFill/>
            <a:miter lim="800000"/>
            <a:headEnd/>
            <a:tailEnd/>
          </a:ln>
        </p:spPr>
        <p:txBody>
          <a:bodyPr lIns="80351" tIns="163274" rIns="81637" bIns="64281" rtlCol="0" anchor="t" anchorCtr="0"/>
          <a:lstStyle/>
          <a:p>
            <a:pPr algn="ctr" fontAlgn="base">
              <a:lnSpc>
                <a:spcPts val="1530"/>
              </a:lnSpc>
              <a:spcAft>
                <a:spcPct val="0"/>
              </a:spcAft>
              <a:buClr>
                <a:srgbClr val="F0AB00"/>
              </a:buClr>
              <a:buSzPct val="80000"/>
            </a:pPr>
            <a:endParaRPr lang="en-US" sz="1275" b="1" kern="0" dirty="0">
              <a:latin typeface="微软雅黑" panose="020B0503020204020204" pitchFamily="34" charset="-122"/>
              <a:ea typeface="微软雅黑" panose="020B0503020204020204" pitchFamily="34" charset="-122"/>
              <a:cs typeface="Arial Unicode MS" pitchFamily="34" charset="-128"/>
            </a:endParaRPr>
          </a:p>
        </p:txBody>
      </p:sp>
      <p:sp>
        <p:nvSpPr>
          <p:cNvPr id="105" name="Rectangle 104"/>
          <p:cNvSpPr/>
          <p:nvPr/>
        </p:nvSpPr>
        <p:spPr bwMode="gray">
          <a:xfrm>
            <a:off x="926904" y="2231596"/>
            <a:ext cx="918281" cy="242713"/>
          </a:xfrm>
          <a:prstGeom prst="rect">
            <a:avLst/>
          </a:prstGeom>
          <a:solidFill>
            <a:schemeClr val="bg1">
              <a:lumMod val="85000"/>
            </a:schemeClr>
          </a:solidFill>
          <a:ln w="6350" algn="ctr">
            <a:noFill/>
            <a:miter lim="800000"/>
            <a:headEnd/>
            <a:tailEnd/>
          </a:ln>
        </p:spPr>
        <p:txBody>
          <a:bodyPr lIns="80351" tIns="64281" rIns="80351" bIns="64281" rtlCol="0" anchor="ctr"/>
          <a:lstStyle/>
          <a:p>
            <a:pPr algn="ctr" fontAlgn="base">
              <a:spcAft>
                <a:spcPct val="0"/>
              </a:spcAft>
              <a:buClr>
                <a:srgbClr val="F0AB00"/>
              </a:buClr>
              <a:buSzPct val="80000"/>
            </a:pPr>
            <a:r>
              <a:rPr lang="en-US" sz="1050" kern="0" dirty="0">
                <a:latin typeface="微软雅黑" panose="020B0503020204020204" pitchFamily="34" charset="-122"/>
                <a:ea typeface="微软雅黑" panose="020B0503020204020204" pitchFamily="34" charset="-122"/>
                <a:cs typeface="Arial Unicode MS" pitchFamily="34" charset="-128"/>
              </a:rPr>
              <a:t>BI tools</a:t>
            </a:r>
          </a:p>
        </p:txBody>
      </p:sp>
      <p:cxnSp>
        <p:nvCxnSpPr>
          <p:cNvPr id="12" name="Straight Arrow Connector 11"/>
          <p:cNvCxnSpPr/>
          <p:nvPr/>
        </p:nvCxnSpPr>
        <p:spPr>
          <a:xfrm flipV="1">
            <a:off x="906175" y="3083902"/>
            <a:ext cx="0" cy="1741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flipV="1">
            <a:off x="1897766" y="3089337"/>
            <a:ext cx="0" cy="1741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104" idx="0"/>
          </p:cNvCxnSpPr>
          <p:nvPr/>
        </p:nvCxnSpPr>
        <p:spPr>
          <a:xfrm flipV="1">
            <a:off x="1386044" y="2420886"/>
            <a:ext cx="0" cy="1811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1" name="Rectangle 230"/>
          <p:cNvSpPr/>
          <p:nvPr/>
        </p:nvSpPr>
        <p:spPr bwMode="gray">
          <a:xfrm>
            <a:off x="2920194" y="2430400"/>
            <a:ext cx="742008" cy="310951"/>
          </a:xfrm>
          <a:prstGeom prst="rect">
            <a:avLst/>
          </a:prstGeom>
          <a:solidFill>
            <a:schemeClr val="accent1"/>
          </a:solidFill>
          <a:ln w="6350" algn="ctr">
            <a:noFill/>
            <a:miter lim="800000"/>
            <a:headEnd/>
            <a:tailEnd/>
          </a:ln>
        </p:spPr>
        <p:txBody>
          <a:bodyPr lIns="68562" tIns="68562" rIns="68562" bIns="68562" rtlCol="0" anchor="ctr" anchorCtr="0"/>
          <a:lstStyle/>
          <a:p>
            <a:pPr algn="ctr" fontAlgn="base">
              <a:spcBef>
                <a:spcPts val="535"/>
              </a:spcBef>
              <a:spcAft>
                <a:spcPct val="0"/>
              </a:spcAft>
              <a:buClr>
                <a:srgbClr val="F0AB00"/>
              </a:buClr>
              <a:buSzPct val="80000"/>
            </a:pPr>
            <a:r>
              <a:rPr lang="en-US" sz="750" b="1" kern="0" dirty="0">
                <a:latin typeface="微软雅黑" panose="020B0503020204020204" pitchFamily="34" charset="-122"/>
                <a:ea typeface="微软雅黑" panose="020B0503020204020204" pitchFamily="34" charset="-122"/>
                <a:cs typeface="Arial Unicode MS" pitchFamily="34" charset="-128"/>
              </a:rPr>
              <a:t>SAP Business Suite</a:t>
            </a:r>
          </a:p>
        </p:txBody>
      </p:sp>
      <p:sp>
        <p:nvSpPr>
          <p:cNvPr id="232" name="Can 231"/>
          <p:cNvSpPr/>
          <p:nvPr/>
        </p:nvSpPr>
        <p:spPr bwMode="gray">
          <a:xfrm>
            <a:off x="2907964" y="3112951"/>
            <a:ext cx="762401" cy="330198"/>
          </a:xfrm>
          <a:prstGeom prst="can">
            <a:avLst/>
          </a:prstGeom>
          <a:solidFill>
            <a:schemeClr val="bg1">
              <a:lumMod val="75000"/>
            </a:schemeClr>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r>
              <a:rPr lang="en-US" sz="900" kern="0" dirty="0">
                <a:latin typeface="微软雅黑" panose="020B0503020204020204" pitchFamily="34" charset="-122"/>
                <a:ea typeface="微软雅黑" panose="020B0503020204020204" pitchFamily="34" charset="-122"/>
                <a:cs typeface="Arial Unicode MS" pitchFamily="34" charset="-128"/>
              </a:rPr>
              <a:t>Any DB</a:t>
            </a:r>
          </a:p>
        </p:txBody>
      </p:sp>
      <p:cxnSp>
        <p:nvCxnSpPr>
          <p:cNvPr id="233" name="Straight Arrow Connector 232"/>
          <p:cNvCxnSpPr>
            <a:stCxn id="232" idx="4"/>
          </p:cNvCxnSpPr>
          <p:nvPr/>
        </p:nvCxnSpPr>
        <p:spPr>
          <a:xfrm>
            <a:off x="3670365" y="3278050"/>
            <a:ext cx="603920"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231" idx="2"/>
            <a:endCxn id="232" idx="1"/>
          </p:cNvCxnSpPr>
          <p:nvPr/>
        </p:nvCxnSpPr>
        <p:spPr>
          <a:xfrm flipH="1">
            <a:off x="3289165" y="2741351"/>
            <a:ext cx="2033" cy="371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32" name="Picture 331" descr="C:\Users\HB\Desktop\hadoop-elephant.png"/>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324655" y="3223849"/>
            <a:ext cx="368552" cy="297319"/>
          </a:xfrm>
          <a:prstGeom prst="rect">
            <a:avLst/>
          </a:prstGeom>
          <a:noFill/>
          <a:extLst>
            <a:ext uri="{909E8E84-426E-40DD-AFC4-6F175D3DCCD1}">
              <a14:hiddenFill xmlns:a14="http://schemas.microsoft.com/office/drawing/2010/main">
                <a:solidFill>
                  <a:srgbClr val="FFFFFF"/>
                </a:solidFill>
              </a14:hiddenFill>
            </a:ext>
          </a:extLst>
        </p:spPr>
      </p:pic>
      <p:sp>
        <p:nvSpPr>
          <p:cNvPr id="387" name="TextBox 193"/>
          <p:cNvSpPr txBox="1"/>
          <p:nvPr/>
        </p:nvSpPr>
        <p:spPr>
          <a:xfrm>
            <a:off x="7221557" y="3478186"/>
            <a:ext cx="1293624" cy="138499"/>
          </a:xfrm>
          <a:prstGeom prst="rect">
            <a:avLst/>
          </a:prstGeom>
          <a:noFill/>
        </p:spPr>
        <p:txBody>
          <a:bodyPr wrap="non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fontAlgn="base">
              <a:spcAft>
                <a:spcPct val="0"/>
              </a:spcAft>
              <a:buClr>
                <a:srgbClr val="F0AB00"/>
              </a:buClr>
              <a:buSzPct val="80000"/>
            </a:pPr>
            <a:r>
              <a:rPr lang="en-US" sz="900" b="1" kern="0" dirty="0">
                <a:latin typeface="微软雅黑" panose="020B0503020204020204" pitchFamily="34" charset="-122"/>
                <a:ea typeface="微软雅黑" panose="020B0503020204020204" pitchFamily="34" charset="-122"/>
                <a:cs typeface="Arial Unicode MS" pitchFamily="34" charset="-128"/>
              </a:rPr>
              <a:t>Data remains in place</a:t>
            </a:r>
            <a:r>
              <a:rPr lang="en-US" sz="900" b="1" kern="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itchFamily="34" charset="-128"/>
              </a:rPr>
              <a:t>!</a:t>
            </a:r>
          </a:p>
        </p:txBody>
      </p:sp>
      <p:cxnSp>
        <p:nvCxnSpPr>
          <p:cNvPr id="389" name="Straight Connector 388"/>
          <p:cNvCxnSpPr/>
          <p:nvPr/>
        </p:nvCxnSpPr>
        <p:spPr>
          <a:xfrm flipV="1">
            <a:off x="7442290" y="3042559"/>
            <a:ext cx="0" cy="1915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0" name="Rectangle 389"/>
          <p:cNvSpPr/>
          <p:nvPr/>
        </p:nvSpPr>
        <p:spPr bwMode="gray">
          <a:xfrm>
            <a:off x="7566526" y="2128610"/>
            <a:ext cx="986784" cy="222172"/>
          </a:xfrm>
          <a:prstGeom prst="rect">
            <a:avLst/>
          </a:prstGeom>
          <a:solidFill>
            <a:schemeClr val="bg1">
              <a:lumMod val="85000"/>
            </a:schemeClr>
          </a:solidFill>
          <a:ln w="6350" algn="ctr">
            <a:noFill/>
            <a:miter lim="800000"/>
            <a:headEnd/>
            <a:tailEnd/>
          </a:ln>
        </p:spPr>
        <p:txBody>
          <a:bodyPr lIns="80351" tIns="64281" rIns="80351" bIns="64281" rtlCol="0" anchor="ctr"/>
          <a:lstStyle/>
          <a:p>
            <a:pPr algn="ctr" fontAlgn="base">
              <a:spcAft>
                <a:spcPct val="0"/>
              </a:spcAft>
              <a:buClr>
                <a:srgbClr val="F0AB00"/>
              </a:buClr>
              <a:buSzPct val="80000"/>
            </a:pPr>
            <a:r>
              <a:rPr lang="en-US" sz="900" kern="0" dirty="0">
                <a:latin typeface="微软雅黑" panose="020B0503020204020204" pitchFamily="34" charset="-122"/>
                <a:ea typeface="微软雅黑" panose="020B0503020204020204" pitchFamily="34" charset="-122"/>
                <a:cs typeface="Arial Unicode MS" pitchFamily="34" charset="-128"/>
              </a:rPr>
              <a:t>BI tools</a:t>
            </a:r>
          </a:p>
        </p:txBody>
      </p:sp>
      <p:sp>
        <p:nvSpPr>
          <p:cNvPr id="391" name="Rectangle 390"/>
          <p:cNvSpPr/>
          <p:nvPr/>
        </p:nvSpPr>
        <p:spPr bwMode="gray">
          <a:xfrm>
            <a:off x="6282338" y="2137514"/>
            <a:ext cx="1042318" cy="222173"/>
          </a:xfrm>
          <a:prstGeom prst="rect">
            <a:avLst/>
          </a:prstGeom>
          <a:solidFill>
            <a:schemeClr val="accent1"/>
          </a:solidFill>
          <a:ln w="6350" algn="ctr">
            <a:noFill/>
            <a:miter lim="800000"/>
            <a:headEnd/>
            <a:tailEnd/>
          </a:ln>
        </p:spPr>
        <p:txBody>
          <a:bodyPr lIns="80351" tIns="64281" rIns="80351" bIns="64281" rtlCol="0" anchor="ctr"/>
          <a:lstStyle/>
          <a:p>
            <a:pPr algn="ctr" fontAlgn="base">
              <a:spcAft>
                <a:spcPct val="0"/>
              </a:spcAft>
              <a:buClr>
                <a:srgbClr val="F0AB00"/>
              </a:buClr>
              <a:buSzPct val="80000"/>
            </a:pPr>
            <a:r>
              <a:rPr lang="en-US" sz="900" kern="0" dirty="0">
                <a:latin typeface="微软雅黑" panose="020B0503020204020204" pitchFamily="34" charset="-122"/>
                <a:ea typeface="微软雅黑" panose="020B0503020204020204" pitchFamily="34" charset="-122"/>
                <a:cs typeface="Arial Unicode MS" pitchFamily="34" charset="-128"/>
              </a:rPr>
              <a:t>SAP BW</a:t>
            </a:r>
          </a:p>
        </p:txBody>
      </p:sp>
      <p:cxnSp>
        <p:nvCxnSpPr>
          <p:cNvPr id="392" name="Straight Arrow Connector 391"/>
          <p:cNvCxnSpPr>
            <a:endCxn id="391" idx="2"/>
          </p:cNvCxnSpPr>
          <p:nvPr/>
        </p:nvCxnSpPr>
        <p:spPr>
          <a:xfrm flipV="1">
            <a:off x="6803497" y="2359687"/>
            <a:ext cx="0" cy="2582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3" name="Straight Arrow Connector 392"/>
          <p:cNvCxnSpPr>
            <a:endCxn id="390" idx="2"/>
          </p:cNvCxnSpPr>
          <p:nvPr/>
        </p:nvCxnSpPr>
        <p:spPr>
          <a:xfrm flipV="1">
            <a:off x="8059918" y="2350782"/>
            <a:ext cx="1" cy="2582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0" name="TextBox 193"/>
          <p:cNvSpPr txBox="1"/>
          <p:nvPr/>
        </p:nvSpPr>
        <p:spPr>
          <a:xfrm>
            <a:off x="7034570" y="2435414"/>
            <a:ext cx="769441" cy="161583"/>
          </a:xfrm>
          <a:prstGeom prst="rect">
            <a:avLst/>
          </a:prstGeom>
          <a:noFill/>
        </p:spPr>
        <p:txBody>
          <a:bodyPr wrap="non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fontAlgn="base">
              <a:spcAft>
                <a:spcPct val="0"/>
              </a:spcAft>
              <a:buClr>
                <a:srgbClr val="F0AB00"/>
              </a:buClr>
              <a:buSzPct val="80000"/>
            </a:pPr>
            <a:r>
              <a:rPr lang="en-US" sz="1050" b="1" kern="0" dirty="0">
                <a:solidFill>
                  <a:schemeClr val="bg1"/>
                </a:solidFill>
                <a:latin typeface="微软雅黑" panose="020B0503020204020204" pitchFamily="34" charset="-122"/>
                <a:ea typeface="微软雅黑" panose="020B0503020204020204" pitchFamily="34" charset="-122"/>
                <a:cs typeface="Arial Unicode MS" pitchFamily="34" charset="-128"/>
              </a:rPr>
              <a:t>Data Fabric</a:t>
            </a:r>
          </a:p>
        </p:txBody>
      </p:sp>
      <p:cxnSp>
        <p:nvCxnSpPr>
          <p:cNvPr id="472" name="Straight Connector 471"/>
          <p:cNvCxnSpPr/>
          <p:nvPr/>
        </p:nvCxnSpPr>
        <p:spPr>
          <a:xfrm>
            <a:off x="2714626" y="1928856"/>
            <a:ext cx="0" cy="3693212"/>
          </a:xfrm>
          <a:prstGeom prst="line">
            <a:avLst/>
          </a:prstGeom>
          <a:ln w="63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82" name="Can 481"/>
          <p:cNvSpPr/>
          <p:nvPr/>
        </p:nvSpPr>
        <p:spPr bwMode="gray">
          <a:xfrm>
            <a:off x="1609066" y="3254700"/>
            <a:ext cx="660771" cy="332765"/>
          </a:xfrm>
          <a:prstGeom prst="can">
            <a:avLst/>
          </a:prstGeom>
          <a:solidFill>
            <a:schemeClr val="bg1">
              <a:lumMod val="75000"/>
            </a:schemeClr>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r>
              <a:rPr lang="en-US" sz="787" kern="0" dirty="0">
                <a:latin typeface="微软雅黑" panose="020B0503020204020204" pitchFamily="34" charset="-122"/>
                <a:ea typeface="微软雅黑" panose="020B0503020204020204" pitchFamily="34" charset="-122"/>
                <a:cs typeface="Arial Unicode MS" pitchFamily="34" charset="-128"/>
              </a:rPr>
              <a:t>Non-SAP Data</a:t>
            </a:r>
          </a:p>
        </p:txBody>
      </p:sp>
      <p:sp>
        <p:nvSpPr>
          <p:cNvPr id="483" name="Can 482"/>
          <p:cNvSpPr/>
          <p:nvPr/>
        </p:nvSpPr>
        <p:spPr bwMode="gray">
          <a:xfrm>
            <a:off x="659918" y="3254700"/>
            <a:ext cx="479088" cy="332765"/>
          </a:xfrm>
          <a:prstGeom prst="can">
            <a:avLst/>
          </a:prstGeom>
          <a:solidFill>
            <a:schemeClr val="accent1"/>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r>
              <a:rPr lang="en-US" sz="900" kern="0" dirty="0">
                <a:latin typeface="微软雅黑" panose="020B0503020204020204" pitchFamily="34" charset="-122"/>
                <a:ea typeface="微软雅黑" panose="020B0503020204020204" pitchFamily="34" charset="-122"/>
                <a:cs typeface="Arial Unicode MS" pitchFamily="34" charset="-128"/>
              </a:rPr>
              <a:t>SAP  Data</a:t>
            </a:r>
          </a:p>
        </p:txBody>
      </p:sp>
      <p:sp>
        <p:nvSpPr>
          <p:cNvPr id="486" name="Can 485"/>
          <p:cNvSpPr/>
          <p:nvPr/>
        </p:nvSpPr>
        <p:spPr bwMode="gray">
          <a:xfrm>
            <a:off x="6542027" y="3279668"/>
            <a:ext cx="670353" cy="244385"/>
          </a:xfrm>
          <a:prstGeom prst="can">
            <a:avLst/>
          </a:prstGeom>
          <a:solidFill>
            <a:schemeClr val="bg1">
              <a:lumMod val="75000"/>
            </a:schemeClr>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r>
              <a:rPr lang="en-US" sz="900" kern="0" dirty="0">
                <a:latin typeface="微软雅黑" panose="020B0503020204020204" pitchFamily="34" charset="-122"/>
                <a:ea typeface="微软雅黑" panose="020B0503020204020204" pitchFamily="34" charset="-122"/>
                <a:cs typeface="Arial Unicode MS" pitchFamily="34" charset="-128"/>
              </a:rPr>
              <a:t>Any DB</a:t>
            </a:r>
          </a:p>
        </p:txBody>
      </p:sp>
      <p:sp>
        <p:nvSpPr>
          <p:cNvPr id="488" name="Rounded Rectangle 487"/>
          <p:cNvSpPr/>
          <p:nvPr/>
        </p:nvSpPr>
        <p:spPr bwMode="gray">
          <a:xfrm>
            <a:off x="2729087" y="2901591"/>
            <a:ext cx="1308046" cy="195828"/>
          </a:xfrm>
          <a:prstGeom prst="roundRect">
            <a:avLst>
              <a:gd name="adj" fmla="val 0"/>
            </a:avLst>
          </a:prstGeom>
          <a:solidFill>
            <a:schemeClr val="bg1"/>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r>
              <a:rPr lang="en-US" sz="750" kern="0" dirty="0">
                <a:latin typeface="微软雅黑" panose="020B0503020204020204" pitchFamily="34" charset="-122"/>
                <a:ea typeface="微软雅黑" panose="020B0503020204020204" pitchFamily="34" charset="-122"/>
                <a:cs typeface="Arial Unicode MS" pitchFamily="34" charset="-128"/>
              </a:rPr>
              <a:t>Smart Data Integration</a:t>
            </a:r>
          </a:p>
        </p:txBody>
      </p:sp>
      <p:cxnSp>
        <p:nvCxnSpPr>
          <p:cNvPr id="490" name="Straight Arrow Connector 489"/>
          <p:cNvCxnSpPr/>
          <p:nvPr/>
        </p:nvCxnSpPr>
        <p:spPr>
          <a:xfrm flipV="1">
            <a:off x="4979682" y="2462848"/>
            <a:ext cx="0" cy="139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0" name="Rectangle 499"/>
          <p:cNvSpPr/>
          <p:nvPr/>
        </p:nvSpPr>
        <p:spPr bwMode="gray">
          <a:xfrm>
            <a:off x="4370258" y="2294111"/>
            <a:ext cx="1218850" cy="180199"/>
          </a:xfrm>
          <a:prstGeom prst="rect">
            <a:avLst/>
          </a:prstGeom>
          <a:solidFill>
            <a:schemeClr val="bg1">
              <a:lumMod val="85000"/>
            </a:schemeClr>
          </a:solidFill>
          <a:ln w="6350" algn="ctr">
            <a:noFill/>
            <a:miter lim="800000"/>
            <a:headEnd/>
            <a:tailEnd/>
          </a:ln>
        </p:spPr>
        <p:txBody>
          <a:bodyPr lIns="80351" tIns="64281" rIns="80351" bIns="64281" rtlCol="0" anchor="ctr"/>
          <a:lstStyle/>
          <a:p>
            <a:pPr algn="ctr" fontAlgn="base">
              <a:spcAft>
                <a:spcPct val="0"/>
              </a:spcAft>
              <a:buClr>
                <a:srgbClr val="F0AB00"/>
              </a:buClr>
              <a:buSzPct val="80000"/>
            </a:pPr>
            <a:r>
              <a:rPr lang="en-US" sz="1050" kern="0" dirty="0">
                <a:latin typeface="微软雅黑" panose="020B0503020204020204" pitchFamily="34" charset="-122"/>
                <a:ea typeface="微软雅黑" panose="020B0503020204020204" pitchFamily="34" charset="-122"/>
                <a:cs typeface="Arial Unicode MS" pitchFamily="34" charset="-128"/>
              </a:rPr>
              <a:t>BI tools</a:t>
            </a:r>
          </a:p>
        </p:txBody>
      </p:sp>
      <p:sp>
        <p:nvSpPr>
          <p:cNvPr id="503" name="TextBox 502"/>
          <p:cNvSpPr txBox="1"/>
          <p:nvPr/>
        </p:nvSpPr>
        <p:spPr>
          <a:xfrm>
            <a:off x="844577" y="1802304"/>
            <a:ext cx="1113855" cy="207749"/>
          </a:xfrm>
          <a:prstGeom prst="rect">
            <a:avLst/>
          </a:prstGeom>
          <a:noFill/>
          <a:ln>
            <a:noFill/>
          </a:ln>
        </p:spPr>
        <p:txBody>
          <a:bodyPr wrap="square" lIns="0" tIns="0" rIns="0" bIns="0" rtlCol="0">
            <a:spAutoFit/>
          </a:bodyPr>
          <a:lstStyle/>
          <a:p>
            <a:pPr algn="ctr" fontAlgn="base">
              <a:spcBef>
                <a:spcPts val="535"/>
              </a:spcBef>
              <a:spcAft>
                <a:spcPct val="0"/>
              </a:spcAft>
              <a:buClr>
                <a:srgbClr val="F0AB00"/>
              </a:buClr>
              <a:buSzPct val="80000"/>
            </a:pPr>
            <a:r>
              <a:rPr lang="zh-CN" altLang="en-US" sz="1350" b="1" kern="0" dirty="0">
                <a:latin typeface="微软雅黑" panose="020B0503020204020204" pitchFamily="34" charset="-122"/>
                <a:ea typeface="微软雅黑" panose="020B0503020204020204" pitchFamily="34" charset="-122"/>
                <a:cs typeface="Arial Unicode MS" pitchFamily="34" charset="-128"/>
              </a:rPr>
              <a:t>数据集市</a:t>
            </a:r>
            <a:endParaRPr lang="en-US" sz="1350" b="1" kern="0" dirty="0">
              <a:latin typeface="微软雅黑" panose="020B0503020204020204" pitchFamily="34" charset="-122"/>
              <a:ea typeface="微软雅黑" panose="020B0503020204020204" pitchFamily="34" charset="-122"/>
              <a:cs typeface="Arial Unicode MS" pitchFamily="34" charset="-128"/>
            </a:endParaRPr>
          </a:p>
        </p:txBody>
      </p:sp>
      <p:sp>
        <p:nvSpPr>
          <p:cNvPr id="505" name="TextBox 504"/>
          <p:cNvSpPr txBox="1"/>
          <p:nvPr/>
        </p:nvSpPr>
        <p:spPr>
          <a:xfrm>
            <a:off x="2907964" y="1811207"/>
            <a:ext cx="2740557" cy="207749"/>
          </a:xfrm>
          <a:prstGeom prst="rect">
            <a:avLst/>
          </a:prstGeom>
          <a:noFill/>
          <a:ln>
            <a:noFill/>
          </a:ln>
        </p:spPr>
        <p:txBody>
          <a:bodyPr wrap="square" lIns="0" tIns="0" rIns="0" bIns="0" rtlCol="0">
            <a:spAutoFit/>
          </a:bodyPr>
          <a:lstStyle/>
          <a:p>
            <a:pPr algn="ctr" fontAlgn="base">
              <a:spcBef>
                <a:spcPts val="535"/>
              </a:spcBef>
              <a:spcAft>
                <a:spcPct val="0"/>
              </a:spcAft>
              <a:buClr>
                <a:srgbClr val="F0AB00"/>
              </a:buClr>
              <a:buSzPct val="80000"/>
            </a:pPr>
            <a:r>
              <a:rPr lang="en-US" sz="1350" b="1" kern="0" dirty="0">
                <a:latin typeface="微软雅黑" panose="020B0503020204020204" pitchFamily="34" charset="-122"/>
                <a:ea typeface="微软雅黑" panose="020B0503020204020204" pitchFamily="34" charset="-122"/>
                <a:cs typeface="Arial Unicode MS" pitchFamily="34" charset="-128"/>
              </a:rPr>
              <a:t>SAP HANA Live – Side Car</a:t>
            </a:r>
          </a:p>
        </p:txBody>
      </p:sp>
      <p:sp>
        <p:nvSpPr>
          <p:cNvPr id="506" name="TextBox 505"/>
          <p:cNvSpPr txBox="1"/>
          <p:nvPr/>
        </p:nvSpPr>
        <p:spPr>
          <a:xfrm>
            <a:off x="6091052" y="1811208"/>
            <a:ext cx="2804218" cy="207749"/>
          </a:xfrm>
          <a:prstGeom prst="rect">
            <a:avLst/>
          </a:prstGeom>
          <a:noFill/>
          <a:ln>
            <a:noFill/>
          </a:ln>
        </p:spPr>
        <p:txBody>
          <a:bodyPr wrap="square" lIns="0" tIns="0" rIns="0" bIns="0" rtlCol="0">
            <a:spAutoFit/>
          </a:bodyPr>
          <a:lstStyle/>
          <a:p>
            <a:pPr algn="ctr" fontAlgn="base">
              <a:spcBef>
                <a:spcPts val="535"/>
              </a:spcBef>
              <a:spcAft>
                <a:spcPct val="0"/>
              </a:spcAft>
              <a:buClr>
                <a:srgbClr val="F0AB00"/>
              </a:buClr>
              <a:buSzPct val="80000"/>
            </a:pPr>
            <a:r>
              <a:rPr lang="zh-CN" altLang="en-US" sz="1350" b="1" kern="0" dirty="0">
                <a:latin typeface="微软雅黑" panose="020B0503020204020204" pitchFamily="34" charset="-122"/>
                <a:ea typeface="微软雅黑" panose="020B0503020204020204" pitchFamily="34" charset="-122"/>
                <a:cs typeface="Arial Unicode MS" pitchFamily="34" charset="-128"/>
              </a:rPr>
              <a:t>企业级数据仓库</a:t>
            </a:r>
            <a:endParaRPr lang="en-US" sz="1350" b="1" kern="0" dirty="0">
              <a:latin typeface="微软雅黑" panose="020B0503020204020204" pitchFamily="34" charset="-122"/>
              <a:ea typeface="微软雅黑" panose="020B0503020204020204" pitchFamily="34" charset="-122"/>
              <a:cs typeface="Arial Unicode MS" pitchFamily="34" charset="-128"/>
            </a:endParaRPr>
          </a:p>
        </p:txBody>
      </p:sp>
      <p:cxnSp>
        <p:nvCxnSpPr>
          <p:cNvPr id="511" name="Straight Connector 510"/>
          <p:cNvCxnSpPr/>
          <p:nvPr/>
        </p:nvCxnSpPr>
        <p:spPr>
          <a:xfrm>
            <a:off x="5972176" y="1884274"/>
            <a:ext cx="0" cy="3693212"/>
          </a:xfrm>
          <a:prstGeom prst="line">
            <a:avLst/>
          </a:prstGeom>
          <a:ln w="63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01376" y="2682064"/>
            <a:ext cx="1410794" cy="138499"/>
          </a:xfrm>
          <a:prstGeom prst="rect">
            <a:avLst/>
          </a:prstGeom>
          <a:noFill/>
        </p:spPr>
        <p:txBody>
          <a:bodyPr wrap="square" lIns="0" tIns="0" rIns="0" bIns="0" rtlCol="0">
            <a:spAutoFit/>
          </a:bodyPr>
          <a:lstStyle/>
          <a:p>
            <a:pPr marL="0" lvl="2" algn="ctr" fontAlgn="base">
              <a:spcBef>
                <a:spcPts val="357"/>
              </a:spcBef>
              <a:spcAft>
                <a:spcPct val="0"/>
              </a:spcAft>
              <a:buClr>
                <a:schemeClr val="accent1"/>
              </a:buClr>
              <a:buSzPct val="100000"/>
              <a:buNone/>
            </a:pPr>
            <a:r>
              <a:rPr lang="en-US" sz="900" b="1" dirty="0">
                <a:latin typeface="微软雅黑" panose="020B0503020204020204" pitchFamily="34" charset="-122"/>
                <a:ea typeface="微软雅黑" panose="020B0503020204020204" pitchFamily="34" charset="-122"/>
              </a:rPr>
              <a:t>SAP HANA Platform</a:t>
            </a:r>
          </a:p>
        </p:txBody>
      </p:sp>
      <p:sp>
        <p:nvSpPr>
          <p:cNvPr id="53" name="Rounded Rectangle 52"/>
          <p:cNvSpPr/>
          <p:nvPr/>
        </p:nvSpPr>
        <p:spPr bwMode="gray">
          <a:xfrm>
            <a:off x="783999" y="2895578"/>
            <a:ext cx="1245546" cy="177277"/>
          </a:xfrm>
          <a:prstGeom prst="roundRect">
            <a:avLst>
              <a:gd name="adj" fmla="val 0"/>
            </a:avLst>
          </a:prstGeom>
          <a:solidFill>
            <a:schemeClr val="bg1"/>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r>
              <a:rPr lang="en-US" sz="750" kern="0" dirty="0">
                <a:latin typeface="微软雅黑" panose="020B0503020204020204" pitchFamily="34" charset="-122"/>
                <a:ea typeface="微软雅黑" panose="020B0503020204020204" pitchFamily="34" charset="-122"/>
                <a:cs typeface="Arial Unicode MS" pitchFamily="34" charset="-128"/>
              </a:rPr>
              <a:t>Smart Data Integration</a:t>
            </a:r>
          </a:p>
        </p:txBody>
      </p:sp>
      <p:sp>
        <p:nvSpPr>
          <p:cNvPr id="62" name="Rectangle 61"/>
          <p:cNvSpPr/>
          <p:nvPr/>
        </p:nvSpPr>
        <p:spPr bwMode="gray">
          <a:xfrm>
            <a:off x="4274285" y="2621221"/>
            <a:ext cx="1369338" cy="799861"/>
          </a:xfrm>
          <a:prstGeom prst="rect">
            <a:avLst/>
          </a:prstGeom>
          <a:solidFill>
            <a:schemeClr val="accent1"/>
          </a:solidFill>
          <a:ln w="6350" algn="ctr">
            <a:noFill/>
            <a:miter lim="800000"/>
            <a:headEnd/>
            <a:tailEnd/>
          </a:ln>
        </p:spPr>
        <p:txBody>
          <a:bodyPr lIns="80351" tIns="163274" rIns="81637" bIns="64281" rtlCol="0" anchor="t" anchorCtr="0"/>
          <a:lstStyle/>
          <a:p>
            <a:pPr algn="ctr" fontAlgn="base">
              <a:lnSpc>
                <a:spcPts val="1530"/>
              </a:lnSpc>
              <a:spcAft>
                <a:spcPct val="0"/>
              </a:spcAft>
              <a:buClr>
                <a:srgbClr val="F0AB00"/>
              </a:buClr>
              <a:buSzPct val="80000"/>
            </a:pPr>
            <a:endParaRPr lang="en-US" sz="1275" b="1" kern="0" dirty="0">
              <a:latin typeface="微软雅黑" panose="020B0503020204020204" pitchFamily="34" charset="-122"/>
              <a:ea typeface="微软雅黑" panose="020B0503020204020204" pitchFamily="34" charset="-122"/>
              <a:cs typeface="Arial Unicode MS" pitchFamily="34" charset="-128"/>
            </a:endParaRPr>
          </a:p>
        </p:txBody>
      </p:sp>
      <p:sp>
        <p:nvSpPr>
          <p:cNvPr id="63" name="TextBox 62"/>
          <p:cNvSpPr txBox="1"/>
          <p:nvPr/>
        </p:nvSpPr>
        <p:spPr>
          <a:xfrm>
            <a:off x="4274285" y="2701214"/>
            <a:ext cx="1410794" cy="138499"/>
          </a:xfrm>
          <a:prstGeom prst="rect">
            <a:avLst/>
          </a:prstGeom>
          <a:noFill/>
        </p:spPr>
        <p:txBody>
          <a:bodyPr wrap="square" lIns="0" tIns="0" rIns="0" bIns="0" rtlCol="0">
            <a:spAutoFit/>
          </a:bodyPr>
          <a:lstStyle/>
          <a:p>
            <a:pPr marL="0" lvl="2" algn="ctr" fontAlgn="base">
              <a:spcBef>
                <a:spcPts val="357"/>
              </a:spcBef>
              <a:spcAft>
                <a:spcPct val="0"/>
              </a:spcAft>
              <a:buClr>
                <a:schemeClr val="accent1"/>
              </a:buClr>
              <a:buSzPct val="100000"/>
              <a:buNone/>
            </a:pPr>
            <a:r>
              <a:rPr lang="en-US" sz="900" b="1" dirty="0">
                <a:latin typeface="微软雅黑" panose="020B0503020204020204" pitchFamily="34" charset="-122"/>
                <a:ea typeface="微软雅黑" panose="020B0503020204020204" pitchFamily="34" charset="-122"/>
              </a:rPr>
              <a:t>SAP HANA Platform</a:t>
            </a:r>
          </a:p>
        </p:txBody>
      </p:sp>
      <p:sp>
        <p:nvSpPr>
          <p:cNvPr id="230" name="Rounded Rectangle 229"/>
          <p:cNvSpPr/>
          <p:nvPr/>
        </p:nvSpPr>
        <p:spPr bwMode="gray">
          <a:xfrm>
            <a:off x="4321353" y="3050968"/>
            <a:ext cx="1285563" cy="250891"/>
          </a:xfrm>
          <a:prstGeom prst="roundRect">
            <a:avLst>
              <a:gd name="adj" fmla="val 0"/>
            </a:avLst>
          </a:prstGeom>
          <a:solidFill>
            <a:schemeClr val="bg1"/>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r>
              <a:rPr lang="en-US" sz="1050" kern="0" dirty="0">
                <a:latin typeface="微软雅黑" panose="020B0503020204020204" pitchFamily="34" charset="-122"/>
                <a:ea typeface="微软雅黑" panose="020B0503020204020204" pitchFamily="34" charset="-122"/>
                <a:cs typeface="Arial Unicode MS" pitchFamily="34" charset="-128"/>
              </a:rPr>
              <a:t>SAP HANA Live</a:t>
            </a:r>
          </a:p>
        </p:txBody>
      </p:sp>
      <p:sp>
        <p:nvSpPr>
          <p:cNvPr id="66" name="Rectangle 65"/>
          <p:cNvSpPr/>
          <p:nvPr/>
        </p:nvSpPr>
        <p:spPr bwMode="gray">
          <a:xfrm>
            <a:off x="6446621" y="2583521"/>
            <a:ext cx="1985631" cy="592892"/>
          </a:xfrm>
          <a:prstGeom prst="rect">
            <a:avLst/>
          </a:prstGeom>
          <a:solidFill>
            <a:schemeClr val="accent1"/>
          </a:solidFill>
          <a:ln w="6350" algn="ctr">
            <a:noFill/>
            <a:miter lim="800000"/>
            <a:headEnd/>
            <a:tailEnd/>
          </a:ln>
        </p:spPr>
        <p:txBody>
          <a:bodyPr lIns="80351" tIns="163274" rIns="81637" bIns="64281" rtlCol="0" anchor="t" anchorCtr="0"/>
          <a:lstStyle/>
          <a:p>
            <a:pPr algn="ctr" fontAlgn="base">
              <a:lnSpc>
                <a:spcPts val="1530"/>
              </a:lnSpc>
              <a:spcAft>
                <a:spcPct val="0"/>
              </a:spcAft>
              <a:buClr>
                <a:srgbClr val="F0AB00"/>
              </a:buClr>
              <a:buSzPct val="80000"/>
            </a:pPr>
            <a:endParaRPr lang="en-US" sz="1275" b="1" kern="0" dirty="0">
              <a:latin typeface="微软雅黑" panose="020B0503020204020204" pitchFamily="34" charset="-122"/>
              <a:ea typeface="微软雅黑" panose="020B0503020204020204" pitchFamily="34" charset="-122"/>
              <a:cs typeface="Arial Unicode MS" pitchFamily="34" charset="-128"/>
            </a:endParaRPr>
          </a:p>
        </p:txBody>
      </p:sp>
      <p:sp>
        <p:nvSpPr>
          <p:cNvPr id="67" name="TextBox 66"/>
          <p:cNvSpPr txBox="1"/>
          <p:nvPr/>
        </p:nvSpPr>
        <p:spPr>
          <a:xfrm>
            <a:off x="6446621" y="2618994"/>
            <a:ext cx="1985631" cy="138499"/>
          </a:xfrm>
          <a:prstGeom prst="rect">
            <a:avLst/>
          </a:prstGeom>
          <a:noFill/>
        </p:spPr>
        <p:txBody>
          <a:bodyPr wrap="square" lIns="0" tIns="0" rIns="0" bIns="0" rtlCol="0">
            <a:spAutoFit/>
          </a:bodyPr>
          <a:lstStyle/>
          <a:p>
            <a:pPr marL="0" lvl="2" algn="ctr" fontAlgn="base">
              <a:spcBef>
                <a:spcPts val="357"/>
              </a:spcBef>
              <a:spcAft>
                <a:spcPct val="0"/>
              </a:spcAft>
              <a:buClr>
                <a:schemeClr val="accent1"/>
              </a:buClr>
              <a:buSzPct val="100000"/>
              <a:buNone/>
            </a:pPr>
            <a:r>
              <a:rPr lang="en-US" sz="900" b="1" dirty="0">
                <a:latin typeface="微软雅黑" panose="020B0503020204020204" pitchFamily="34" charset="-122"/>
                <a:ea typeface="微软雅黑" panose="020B0503020204020204" pitchFamily="34" charset="-122"/>
              </a:rPr>
              <a:t>SAP HANA Platform/Runtime</a:t>
            </a:r>
          </a:p>
        </p:txBody>
      </p:sp>
      <p:sp>
        <p:nvSpPr>
          <p:cNvPr id="68" name="Rounded Rectangle 67"/>
          <p:cNvSpPr/>
          <p:nvPr/>
        </p:nvSpPr>
        <p:spPr bwMode="gray">
          <a:xfrm>
            <a:off x="6524491" y="2797080"/>
            <a:ext cx="913312" cy="325839"/>
          </a:xfrm>
          <a:prstGeom prst="roundRect">
            <a:avLst>
              <a:gd name="adj" fmla="val 0"/>
            </a:avLst>
          </a:prstGeom>
          <a:solidFill>
            <a:schemeClr val="bg1"/>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r>
              <a:rPr lang="en-US" sz="900" kern="0" dirty="0">
                <a:latin typeface="微软雅黑" panose="020B0503020204020204" pitchFamily="34" charset="-122"/>
                <a:ea typeface="微软雅黑" panose="020B0503020204020204" pitchFamily="34" charset="-122"/>
                <a:cs typeface="Arial Unicode MS" pitchFamily="34" charset="-128"/>
              </a:rPr>
              <a:t>Data Integration</a:t>
            </a:r>
          </a:p>
        </p:txBody>
      </p:sp>
      <p:sp>
        <p:nvSpPr>
          <p:cNvPr id="72" name="Rounded Rectangle 71"/>
          <p:cNvSpPr/>
          <p:nvPr/>
        </p:nvSpPr>
        <p:spPr bwMode="gray">
          <a:xfrm>
            <a:off x="7523619" y="2860731"/>
            <a:ext cx="685894" cy="162920"/>
          </a:xfrm>
          <a:prstGeom prst="roundRect">
            <a:avLst>
              <a:gd name="adj" fmla="val 0"/>
            </a:avLst>
          </a:prstGeom>
          <a:solidFill>
            <a:schemeClr val="bg1"/>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r>
              <a:rPr lang="en-US" sz="900" kern="0" dirty="0">
                <a:latin typeface="微软雅黑" panose="020B0503020204020204" pitchFamily="34" charset="-122"/>
                <a:ea typeface="微软雅黑" panose="020B0503020204020204" pitchFamily="34" charset="-122"/>
                <a:cs typeface="Arial Unicode MS" pitchFamily="34" charset="-128"/>
              </a:rPr>
              <a:t>SDA</a:t>
            </a:r>
          </a:p>
        </p:txBody>
      </p:sp>
      <p:sp>
        <p:nvSpPr>
          <p:cNvPr id="398" name="TextBox 397"/>
          <p:cNvSpPr txBox="1"/>
          <p:nvPr/>
        </p:nvSpPr>
        <p:spPr>
          <a:xfrm>
            <a:off x="7559234" y="3068384"/>
            <a:ext cx="641201" cy="150041"/>
          </a:xfrm>
          <a:prstGeom prst="rect">
            <a:avLst/>
          </a:prstGeom>
          <a:noFill/>
        </p:spPr>
        <p:txBody>
          <a:bodyPr wrap="none" lIns="0" tIns="0" rIns="0" bIns="0" rtlCol="0">
            <a:spAutoFit/>
          </a:bodyPr>
          <a:lstStyle/>
          <a:p>
            <a:pPr fontAlgn="base">
              <a:spcBef>
                <a:spcPts val="535"/>
              </a:spcBef>
              <a:spcAft>
                <a:spcPct val="0"/>
              </a:spcAft>
              <a:buClr>
                <a:srgbClr val="F0AB00"/>
              </a:buClr>
              <a:buSzPct val="80000"/>
            </a:pPr>
            <a:r>
              <a:rPr lang="en-US" sz="975" i="1" kern="0" dirty="0">
                <a:solidFill>
                  <a:schemeClr val="bg1"/>
                </a:solidFill>
                <a:latin typeface="微软雅黑" panose="020B0503020204020204" pitchFamily="34" charset="-122"/>
                <a:ea typeface="微软雅黑" panose="020B0503020204020204" pitchFamily="34" charset="-122"/>
                <a:cs typeface="Arial Unicode MS" pitchFamily="34" charset="-128"/>
              </a:rPr>
              <a:t>Federation</a:t>
            </a:r>
          </a:p>
        </p:txBody>
      </p:sp>
      <p:pic>
        <p:nvPicPr>
          <p:cNvPr id="73" name="Picture 4" descr="https://spark.apache.org/images/spark-logo.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926276" y="3314235"/>
            <a:ext cx="283237" cy="14959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p:cNvCxnSpPr/>
          <p:nvPr/>
        </p:nvCxnSpPr>
        <p:spPr>
          <a:xfrm>
            <a:off x="398762" y="3687968"/>
            <a:ext cx="8362946" cy="0"/>
          </a:xfrm>
          <a:prstGeom prst="line">
            <a:avLst/>
          </a:prstGeom>
          <a:ln w="63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467114" y="3771229"/>
            <a:ext cx="2157568" cy="207749"/>
          </a:xfrm>
          <a:prstGeom prst="rect">
            <a:avLst/>
          </a:prstGeom>
          <a:noFill/>
        </p:spPr>
        <p:txBody>
          <a:bodyPr wrap="square" lIns="0" tIns="0" rIns="0" bIns="0" rtlCol="0">
            <a:spAutoFit/>
          </a:bodyPr>
          <a:lstStyle/>
          <a:p>
            <a:pPr algn="ctr" fontAlgn="base">
              <a:spcBef>
                <a:spcPts val="535"/>
              </a:spcBef>
              <a:spcAft>
                <a:spcPct val="0"/>
              </a:spcAft>
              <a:buClr>
                <a:srgbClr val="F0AB00"/>
              </a:buClr>
              <a:buSzPct val="80000"/>
            </a:pPr>
            <a:r>
              <a:rPr lang="zh-CN" altLang="en-US" sz="1350" b="1" kern="0" dirty="0">
                <a:latin typeface="微软雅黑" panose="020B0503020204020204" pitchFamily="34" charset="-122"/>
                <a:ea typeface="微软雅黑" panose="020B0503020204020204" pitchFamily="34" charset="-122"/>
                <a:cs typeface="Arial Unicode MS" pitchFamily="34" charset="-128"/>
              </a:rPr>
              <a:t>开放的数据平台</a:t>
            </a:r>
            <a:endParaRPr lang="en-US" sz="1350" b="1" kern="0" dirty="0">
              <a:latin typeface="微软雅黑" panose="020B0503020204020204" pitchFamily="34" charset="-122"/>
              <a:ea typeface="微软雅黑" panose="020B0503020204020204" pitchFamily="34" charset="-122"/>
              <a:cs typeface="Arial Unicode MS" pitchFamily="34" charset="-128"/>
            </a:endParaRPr>
          </a:p>
        </p:txBody>
      </p:sp>
      <p:cxnSp>
        <p:nvCxnSpPr>
          <p:cNvPr id="79" name="Straight Arrow Connector 78"/>
          <p:cNvCxnSpPr/>
          <p:nvPr/>
        </p:nvCxnSpPr>
        <p:spPr>
          <a:xfrm flipV="1">
            <a:off x="7936404" y="4313432"/>
            <a:ext cx="1083" cy="220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bwMode="gray">
          <a:xfrm>
            <a:off x="7328062" y="4117983"/>
            <a:ext cx="1218850" cy="180199"/>
          </a:xfrm>
          <a:prstGeom prst="rect">
            <a:avLst/>
          </a:prstGeom>
          <a:solidFill>
            <a:schemeClr val="bg1">
              <a:lumMod val="85000"/>
            </a:schemeClr>
          </a:solidFill>
          <a:ln w="6350" algn="ctr">
            <a:noFill/>
            <a:miter lim="800000"/>
            <a:headEnd/>
            <a:tailEnd/>
          </a:ln>
        </p:spPr>
        <p:txBody>
          <a:bodyPr lIns="80351" tIns="64281" rIns="80351" bIns="64281" rtlCol="0" anchor="ctr"/>
          <a:lstStyle/>
          <a:p>
            <a:pPr algn="ctr" fontAlgn="base">
              <a:spcAft>
                <a:spcPct val="0"/>
              </a:spcAft>
              <a:buClr>
                <a:srgbClr val="F0AB00"/>
              </a:buClr>
              <a:buSzPct val="80000"/>
            </a:pPr>
            <a:r>
              <a:rPr lang="en-US" sz="900" kern="0" dirty="0">
                <a:latin typeface="微软雅黑" panose="020B0503020204020204" pitchFamily="34" charset="-122"/>
                <a:ea typeface="微软雅黑" panose="020B0503020204020204" pitchFamily="34" charset="-122"/>
                <a:cs typeface="Arial Unicode MS" pitchFamily="34" charset="-128"/>
              </a:rPr>
              <a:t>3Part Apps.</a:t>
            </a:r>
          </a:p>
        </p:txBody>
      </p:sp>
      <p:sp>
        <p:nvSpPr>
          <p:cNvPr id="81" name="Rectangle 80"/>
          <p:cNvSpPr/>
          <p:nvPr/>
        </p:nvSpPr>
        <p:spPr bwMode="gray">
          <a:xfrm>
            <a:off x="7150321" y="4543037"/>
            <a:ext cx="1572164" cy="1179933"/>
          </a:xfrm>
          <a:prstGeom prst="rect">
            <a:avLst/>
          </a:prstGeom>
          <a:solidFill>
            <a:schemeClr val="accent1"/>
          </a:solidFill>
          <a:ln w="6350" algn="ctr">
            <a:noFill/>
            <a:miter lim="800000"/>
            <a:headEnd/>
            <a:tailEnd/>
          </a:ln>
        </p:spPr>
        <p:txBody>
          <a:bodyPr lIns="80351" tIns="163274" rIns="81637" bIns="64281" rtlCol="0" anchor="t" anchorCtr="0"/>
          <a:lstStyle/>
          <a:p>
            <a:pPr algn="ctr" fontAlgn="base">
              <a:lnSpc>
                <a:spcPts val="1530"/>
              </a:lnSpc>
              <a:spcAft>
                <a:spcPct val="0"/>
              </a:spcAft>
              <a:buClr>
                <a:srgbClr val="F0AB00"/>
              </a:buClr>
              <a:buSzPct val="80000"/>
            </a:pPr>
            <a:endParaRPr lang="en-US" sz="1200" b="1" kern="0" dirty="0">
              <a:latin typeface="微软雅黑" panose="020B0503020204020204" pitchFamily="34" charset="-122"/>
              <a:ea typeface="微软雅黑" panose="020B0503020204020204" pitchFamily="34" charset="-122"/>
              <a:cs typeface="Arial Unicode MS" pitchFamily="34" charset="-128"/>
            </a:endParaRPr>
          </a:p>
        </p:txBody>
      </p:sp>
      <p:sp>
        <p:nvSpPr>
          <p:cNvPr id="82" name="TextBox 81"/>
          <p:cNvSpPr txBox="1"/>
          <p:nvPr/>
        </p:nvSpPr>
        <p:spPr>
          <a:xfrm>
            <a:off x="7232090" y="4623029"/>
            <a:ext cx="1410794" cy="126958"/>
          </a:xfrm>
          <a:prstGeom prst="rect">
            <a:avLst/>
          </a:prstGeom>
          <a:noFill/>
        </p:spPr>
        <p:txBody>
          <a:bodyPr wrap="square" lIns="0" tIns="0" rIns="0" bIns="0" rtlCol="0">
            <a:spAutoFit/>
          </a:bodyPr>
          <a:lstStyle/>
          <a:p>
            <a:pPr marL="0" lvl="2" algn="ctr" fontAlgn="base">
              <a:spcBef>
                <a:spcPts val="357"/>
              </a:spcBef>
              <a:spcAft>
                <a:spcPct val="0"/>
              </a:spcAft>
              <a:buClr>
                <a:schemeClr val="accent1"/>
              </a:buClr>
              <a:buSzPct val="100000"/>
              <a:buNone/>
            </a:pPr>
            <a:r>
              <a:rPr lang="en-US" sz="825" b="1" dirty="0">
                <a:latin typeface="微软雅黑" panose="020B0503020204020204" pitchFamily="34" charset="-122"/>
                <a:ea typeface="微软雅黑" panose="020B0503020204020204" pitchFamily="34" charset="-122"/>
              </a:rPr>
              <a:t>SAP HANA Platform</a:t>
            </a:r>
          </a:p>
        </p:txBody>
      </p:sp>
      <p:sp>
        <p:nvSpPr>
          <p:cNvPr id="83" name="Rounded Rectangle 82"/>
          <p:cNvSpPr/>
          <p:nvPr/>
        </p:nvSpPr>
        <p:spPr bwMode="gray">
          <a:xfrm>
            <a:off x="7234639" y="5044015"/>
            <a:ext cx="605215" cy="203064"/>
          </a:xfrm>
          <a:prstGeom prst="roundRect">
            <a:avLst>
              <a:gd name="adj" fmla="val 0"/>
            </a:avLst>
          </a:prstGeom>
          <a:solidFill>
            <a:schemeClr val="bg1"/>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r>
              <a:rPr lang="en-US" sz="675" kern="0" dirty="0">
                <a:latin typeface="微软雅黑" panose="020B0503020204020204" pitchFamily="34" charset="-122"/>
                <a:ea typeface="微软雅黑" panose="020B0503020204020204" pitchFamily="34" charset="-122"/>
                <a:cs typeface="Arial Unicode MS" pitchFamily="34" charset="-128"/>
              </a:rPr>
              <a:t>Structure Data</a:t>
            </a:r>
          </a:p>
        </p:txBody>
      </p:sp>
      <p:sp>
        <p:nvSpPr>
          <p:cNvPr id="84" name="Can 83"/>
          <p:cNvSpPr/>
          <p:nvPr/>
        </p:nvSpPr>
        <p:spPr bwMode="gray">
          <a:xfrm>
            <a:off x="6126637" y="4738924"/>
            <a:ext cx="639967" cy="296830"/>
          </a:xfrm>
          <a:prstGeom prst="can">
            <a:avLst/>
          </a:prstGeom>
          <a:solidFill>
            <a:schemeClr val="bg1">
              <a:lumMod val="75000"/>
            </a:schemeClr>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r>
              <a:rPr lang="en-US" sz="750" kern="0" dirty="0">
                <a:latin typeface="微软雅黑" panose="020B0503020204020204" pitchFamily="34" charset="-122"/>
                <a:ea typeface="微软雅黑" panose="020B0503020204020204" pitchFamily="34" charset="-122"/>
                <a:cs typeface="Arial Unicode MS" pitchFamily="34" charset="-128"/>
              </a:rPr>
              <a:t>Legacy system</a:t>
            </a:r>
          </a:p>
        </p:txBody>
      </p:sp>
      <p:sp>
        <p:nvSpPr>
          <p:cNvPr id="85" name="Can 84"/>
          <p:cNvSpPr/>
          <p:nvPr/>
        </p:nvSpPr>
        <p:spPr bwMode="gray">
          <a:xfrm>
            <a:off x="6147131" y="5271146"/>
            <a:ext cx="639967" cy="296830"/>
          </a:xfrm>
          <a:prstGeom prst="can">
            <a:avLst/>
          </a:prstGeom>
          <a:solidFill>
            <a:schemeClr val="bg1">
              <a:lumMod val="75000"/>
            </a:schemeClr>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r>
              <a:rPr lang="en-US" sz="750" kern="0" dirty="0">
                <a:latin typeface="微软雅黑" panose="020B0503020204020204" pitchFamily="34" charset="-122"/>
                <a:ea typeface="微软雅黑" panose="020B0503020204020204" pitchFamily="34" charset="-122"/>
                <a:cs typeface="Arial Unicode MS" pitchFamily="34" charset="-128"/>
              </a:rPr>
              <a:t>Legacy system</a:t>
            </a:r>
          </a:p>
        </p:txBody>
      </p:sp>
      <p:cxnSp>
        <p:nvCxnSpPr>
          <p:cNvPr id="86" name="Straight Arrow Connector 85"/>
          <p:cNvCxnSpPr/>
          <p:nvPr/>
        </p:nvCxnSpPr>
        <p:spPr>
          <a:xfrm>
            <a:off x="6778194" y="4895560"/>
            <a:ext cx="3564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6787098" y="5419560"/>
            <a:ext cx="3564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bwMode="gray">
          <a:xfrm>
            <a:off x="7900700" y="5041068"/>
            <a:ext cx="741649" cy="206010"/>
          </a:xfrm>
          <a:prstGeom prst="roundRect">
            <a:avLst>
              <a:gd name="adj" fmla="val 0"/>
            </a:avLst>
          </a:prstGeom>
          <a:solidFill>
            <a:schemeClr val="bg1"/>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r>
              <a:rPr lang="en-US" sz="675" kern="0" dirty="0">
                <a:latin typeface="微软雅黑" panose="020B0503020204020204" pitchFamily="34" charset="-122"/>
                <a:ea typeface="微软雅黑" panose="020B0503020204020204" pitchFamily="34" charset="-122"/>
                <a:cs typeface="Arial Unicode MS" pitchFamily="34" charset="-128"/>
              </a:rPr>
              <a:t>Unstructured Data</a:t>
            </a:r>
          </a:p>
        </p:txBody>
      </p:sp>
      <p:sp>
        <p:nvSpPr>
          <p:cNvPr id="91" name="Rounded Rectangle 90"/>
          <p:cNvSpPr/>
          <p:nvPr/>
        </p:nvSpPr>
        <p:spPr bwMode="gray">
          <a:xfrm>
            <a:off x="7237207" y="5302857"/>
            <a:ext cx="605215" cy="155271"/>
          </a:xfrm>
          <a:prstGeom prst="roundRect">
            <a:avLst>
              <a:gd name="adj" fmla="val 0"/>
            </a:avLst>
          </a:prstGeom>
          <a:solidFill>
            <a:schemeClr val="bg1"/>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r>
              <a:rPr lang="en-US" sz="675" kern="0" dirty="0">
                <a:latin typeface="微软雅黑" panose="020B0503020204020204" pitchFamily="34" charset="-122"/>
                <a:ea typeface="微软雅黑" panose="020B0503020204020204" pitchFamily="34" charset="-122"/>
                <a:cs typeface="Arial Unicode MS" pitchFamily="34" charset="-128"/>
              </a:rPr>
              <a:t>Predictive</a:t>
            </a:r>
          </a:p>
        </p:txBody>
      </p:sp>
      <p:sp>
        <p:nvSpPr>
          <p:cNvPr id="92" name="Rounded Rectangle 91"/>
          <p:cNvSpPr/>
          <p:nvPr/>
        </p:nvSpPr>
        <p:spPr bwMode="gray">
          <a:xfrm>
            <a:off x="7236797" y="5511099"/>
            <a:ext cx="605215" cy="155271"/>
          </a:xfrm>
          <a:prstGeom prst="roundRect">
            <a:avLst>
              <a:gd name="adj" fmla="val 0"/>
            </a:avLst>
          </a:prstGeom>
          <a:solidFill>
            <a:schemeClr val="bg1"/>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r>
              <a:rPr lang="en-US" sz="675" kern="0" dirty="0">
                <a:latin typeface="微软雅黑" panose="020B0503020204020204" pitchFamily="34" charset="-122"/>
                <a:ea typeface="微软雅黑" panose="020B0503020204020204" pitchFamily="34" charset="-122"/>
                <a:cs typeface="Arial Unicode MS" pitchFamily="34" charset="-128"/>
              </a:rPr>
              <a:t>Spatial</a:t>
            </a:r>
          </a:p>
        </p:txBody>
      </p:sp>
      <p:sp>
        <p:nvSpPr>
          <p:cNvPr id="93" name="Rounded Rectangle 92"/>
          <p:cNvSpPr/>
          <p:nvPr/>
        </p:nvSpPr>
        <p:spPr bwMode="gray">
          <a:xfrm>
            <a:off x="7931846" y="5288349"/>
            <a:ext cx="710502" cy="155271"/>
          </a:xfrm>
          <a:prstGeom prst="roundRect">
            <a:avLst>
              <a:gd name="adj" fmla="val 0"/>
            </a:avLst>
          </a:prstGeom>
          <a:solidFill>
            <a:schemeClr val="bg1"/>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r>
              <a:rPr lang="en-US" sz="675" kern="0" dirty="0">
                <a:latin typeface="微软雅黑" panose="020B0503020204020204" pitchFamily="34" charset="-122"/>
                <a:ea typeface="微软雅黑" panose="020B0503020204020204" pitchFamily="34" charset="-122"/>
                <a:cs typeface="Arial Unicode MS" pitchFamily="34" charset="-128"/>
              </a:rPr>
              <a:t>Text engine</a:t>
            </a:r>
          </a:p>
        </p:txBody>
      </p:sp>
      <p:sp>
        <p:nvSpPr>
          <p:cNvPr id="94" name="Rounded Rectangle 93"/>
          <p:cNvSpPr/>
          <p:nvPr/>
        </p:nvSpPr>
        <p:spPr bwMode="gray">
          <a:xfrm>
            <a:off x="7925821" y="5510268"/>
            <a:ext cx="710502" cy="155271"/>
          </a:xfrm>
          <a:prstGeom prst="roundRect">
            <a:avLst>
              <a:gd name="adj" fmla="val 0"/>
            </a:avLst>
          </a:prstGeom>
          <a:solidFill>
            <a:schemeClr val="bg1"/>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r>
              <a:rPr lang="en-US" sz="675" kern="0" dirty="0">
                <a:latin typeface="微软雅黑" panose="020B0503020204020204" pitchFamily="34" charset="-122"/>
                <a:ea typeface="微软雅黑" panose="020B0503020204020204" pitchFamily="34" charset="-122"/>
                <a:cs typeface="Arial Unicode MS" pitchFamily="34" charset="-128"/>
              </a:rPr>
              <a:t>Spatial Data</a:t>
            </a:r>
          </a:p>
        </p:txBody>
      </p:sp>
      <p:sp>
        <p:nvSpPr>
          <p:cNvPr id="95" name="TextBox 94"/>
          <p:cNvSpPr txBox="1"/>
          <p:nvPr/>
        </p:nvSpPr>
        <p:spPr>
          <a:xfrm>
            <a:off x="3376553" y="3764541"/>
            <a:ext cx="1868957" cy="207749"/>
          </a:xfrm>
          <a:prstGeom prst="rect">
            <a:avLst/>
          </a:prstGeom>
          <a:noFill/>
        </p:spPr>
        <p:txBody>
          <a:bodyPr wrap="square" lIns="0" tIns="0" rIns="0" bIns="0" rtlCol="0">
            <a:spAutoFit/>
          </a:bodyPr>
          <a:lstStyle/>
          <a:p>
            <a:pPr algn="ctr" fontAlgn="base">
              <a:spcBef>
                <a:spcPts val="535"/>
              </a:spcBef>
              <a:spcAft>
                <a:spcPct val="0"/>
              </a:spcAft>
              <a:buClr>
                <a:srgbClr val="F0AB00"/>
              </a:buClr>
              <a:buSzPct val="80000"/>
            </a:pPr>
            <a:r>
              <a:rPr lang="en-US" sz="1350" b="1" kern="0" dirty="0">
                <a:latin typeface="微软雅黑" panose="020B0503020204020204" pitchFamily="34" charset="-122"/>
                <a:ea typeface="微软雅黑" panose="020B0503020204020204" pitchFamily="34" charset="-122"/>
                <a:cs typeface="Arial Unicode MS" pitchFamily="34" charset="-128"/>
              </a:rPr>
              <a:t>SAP </a:t>
            </a:r>
            <a:r>
              <a:rPr lang="zh-CN" altLang="en-US" sz="1350" b="1" kern="0" dirty="0">
                <a:latin typeface="微软雅黑" panose="020B0503020204020204" pitchFamily="34" charset="-122"/>
                <a:ea typeface="微软雅黑" panose="020B0503020204020204" pitchFamily="34" charset="-122"/>
                <a:cs typeface="Arial Unicode MS" pitchFamily="34" charset="-128"/>
              </a:rPr>
              <a:t>应用</a:t>
            </a:r>
            <a:endParaRPr lang="en-US" sz="1350" b="1" kern="0" dirty="0">
              <a:latin typeface="微软雅黑" panose="020B0503020204020204" pitchFamily="34" charset="-122"/>
              <a:ea typeface="微软雅黑" panose="020B0503020204020204" pitchFamily="34" charset="-122"/>
              <a:cs typeface="Arial Unicode MS" pitchFamily="34" charset="-128"/>
            </a:endParaRPr>
          </a:p>
        </p:txBody>
      </p:sp>
      <p:sp>
        <p:nvSpPr>
          <p:cNvPr id="96" name="TextBox 95"/>
          <p:cNvSpPr txBox="1"/>
          <p:nvPr/>
        </p:nvSpPr>
        <p:spPr>
          <a:xfrm>
            <a:off x="339293" y="3764540"/>
            <a:ext cx="2115517" cy="207749"/>
          </a:xfrm>
          <a:prstGeom prst="rect">
            <a:avLst/>
          </a:prstGeom>
          <a:noFill/>
        </p:spPr>
        <p:txBody>
          <a:bodyPr wrap="square" lIns="0" tIns="0" rIns="0" bIns="0" rtlCol="0">
            <a:spAutoFit/>
          </a:bodyPr>
          <a:lstStyle/>
          <a:p>
            <a:pPr algn="ctr" fontAlgn="base">
              <a:spcBef>
                <a:spcPts val="535"/>
              </a:spcBef>
              <a:spcAft>
                <a:spcPct val="0"/>
              </a:spcAft>
              <a:buClr>
                <a:srgbClr val="F0AB00"/>
              </a:buClr>
              <a:buSzPct val="80000"/>
            </a:pPr>
            <a:r>
              <a:rPr lang="en-US" sz="1350" b="1" kern="0" dirty="0">
                <a:latin typeface="微软雅黑" panose="020B0503020204020204" pitchFamily="34" charset="-122"/>
                <a:ea typeface="微软雅黑" panose="020B0503020204020204" pitchFamily="34" charset="-122"/>
                <a:cs typeface="Arial Unicode MS" pitchFamily="34" charset="-128"/>
              </a:rPr>
              <a:t>Enterprise Data Hub</a:t>
            </a:r>
          </a:p>
        </p:txBody>
      </p:sp>
      <p:sp>
        <p:nvSpPr>
          <p:cNvPr id="97" name="Rectangle 96"/>
          <p:cNvSpPr/>
          <p:nvPr/>
        </p:nvSpPr>
        <p:spPr bwMode="gray">
          <a:xfrm>
            <a:off x="423741" y="5392743"/>
            <a:ext cx="389461" cy="229325"/>
          </a:xfrm>
          <a:prstGeom prst="rect">
            <a:avLst/>
          </a:prstGeom>
          <a:solidFill>
            <a:schemeClr val="tx2">
              <a:lumMod val="75000"/>
            </a:schemeClr>
          </a:solidFill>
          <a:ln w="6350" algn="ctr">
            <a:solidFill>
              <a:schemeClr val="bg1">
                <a:lumMod val="75000"/>
              </a:schemeClr>
            </a:solidFill>
            <a:miter lim="800000"/>
            <a:headEnd/>
            <a:tailEnd/>
          </a:ln>
        </p:spPr>
        <p:txBody>
          <a:bodyPr wrap="none" lIns="68562" tIns="64281" rIns="80351" bIns="64281" rtlCol="0" anchor="ctr"/>
          <a:lstStyle/>
          <a:p>
            <a:pPr fontAlgn="base">
              <a:spcBef>
                <a:spcPct val="50000"/>
              </a:spcBef>
              <a:spcAft>
                <a:spcPct val="0"/>
              </a:spcAft>
              <a:buClr>
                <a:srgbClr val="F0AB00"/>
              </a:buClr>
              <a:buSzPct val="80000"/>
            </a:pPr>
            <a:r>
              <a:rPr lang="en-US" sz="675" kern="0" dirty="0">
                <a:solidFill>
                  <a:schemeClr val="bg1"/>
                </a:solidFill>
                <a:latin typeface="微软雅黑" panose="020B0503020204020204" pitchFamily="34" charset="-122"/>
                <a:ea typeface="微软雅黑" panose="020B0503020204020204" pitchFamily="34" charset="-122"/>
                <a:cs typeface="Arial Unicode MS" pitchFamily="34" charset="-128"/>
              </a:rPr>
              <a:t>SAP</a:t>
            </a:r>
          </a:p>
        </p:txBody>
      </p:sp>
      <p:sp>
        <p:nvSpPr>
          <p:cNvPr id="98" name="Can 97"/>
          <p:cNvSpPr/>
          <p:nvPr/>
        </p:nvSpPr>
        <p:spPr bwMode="gray">
          <a:xfrm>
            <a:off x="728383" y="5560302"/>
            <a:ext cx="160173" cy="158058"/>
          </a:xfrm>
          <a:prstGeom prst="can">
            <a:avLst/>
          </a:prstGeom>
          <a:solidFill>
            <a:schemeClr val="tx2">
              <a:lumMod val="60000"/>
              <a:lumOff val="40000"/>
            </a:schemeClr>
          </a:solidFill>
          <a:ln w="3175">
            <a:solidFill>
              <a:schemeClr val="tx2">
                <a:lumMod val="50000"/>
              </a:schemeClr>
            </a:solidFill>
            <a:headEnd/>
            <a:tailEnd/>
          </a:ln>
        </p:spPr>
        <p:style>
          <a:lnRef idx="1">
            <a:schemeClr val="accent2"/>
          </a:lnRef>
          <a:fillRef idx="2">
            <a:schemeClr val="accent2"/>
          </a:fillRef>
          <a:effectRef idx="1">
            <a:schemeClr val="accent2"/>
          </a:effectRef>
          <a:fontRef idx="minor">
            <a:schemeClr val="dk1"/>
          </a:fontRef>
        </p:style>
        <p:txBody>
          <a:bodyPr lIns="67482" tIns="53986" rIns="67482" bIns="53986" rtlCol="0" anchor="ctr"/>
          <a:lstStyle/>
          <a:p>
            <a:pPr algn="ctr" fontAlgn="base">
              <a:spcBef>
                <a:spcPct val="50000"/>
              </a:spcBef>
              <a:spcAft>
                <a:spcPct val="0"/>
              </a:spcAft>
              <a:buClr>
                <a:srgbClr val="F0AB00"/>
              </a:buClr>
              <a:buSzPct val="80000"/>
            </a:pPr>
            <a:endParaRPr lang="en-US" sz="375" kern="0" dirty="0">
              <a:latin typeface="微软雅黑" panose="020B0503020204020204" pitchFamily="34" charset="-122"/>
              <a:ea typeface="微软雅黑" panose="020B0503020204020204" pitchFamily="34" charset="-122"/>
              <a:cs typeface="Arial Unicode MS" pitchFamily="34" charset="-128"/>
            </a:endParaRPr>
          </a:p>
        </p:txBody>
      </p:sp>
      <p:sp>
        <p:nvSpPr>
          <p:cNvPr id="99" name="Rectangle 98"/>
          <p:cNvSpPr/>
          <p:nvPr/>
        </p:nvSpPr>
        <p:spPr bwMode="gray">
          <a:xfrm>
            <a:off x="1068633" y="5392743"/>
            <a:ext cx="389461" cy="229325"/>
          </a:xfrm>
          <a:prstGeom prst="rect">
            <a:avLst/>
          </a:prstGeom>
          <a:solidFill>
            <a:schemeClr val="bg1">
              <a:lumMod val="85000"/>
            </a:schemeClr>
          </a:solidFill>
          <a:ln w="6350" algn="ctr">
            <a:solidFill>
              <a:schemeClr val="bg1">
                <a:lumMod val="75000"/>
              </a:schemeClr>
            </a:solidFill>
            <a:miter lim="800000"/>
            <a:headEnd/>
            <a:tailEnd/>
          </a:ln>
        </p:spPr>
        <p:txBody>
          <a:bodyPr wrap="none" lIns="68562" tIns="64281" rIns="137124" bIns="64281" rtlCol="0" anchor="ctr"/>
          <a:lstStyle/>
          <a:p>
            <a:pPr fontAlgn="base">
              <a:spcBef>
                <a:spcPct val="50000"/>
              </a:spcBef>
              <a:spcAft>
                <a:spcPct val="0"/>
              </a:spcAft>
              <a:buClr>
                <a:srgbClr val="F0AB00"/>
              </a:buClr>
              <a:buSzPct val="80000"/>
            </a:pPr>
            <a:r>
              <a:rPr lang="en-US" sz="675" kern="0" dirty="0">
                <a:latin typeface="微软雅黑" panose="020B0503020204020204" pitchFamily="34" charset="-122"/>
                <a:ea typeface="微软雅黑" panose="020B0503020204020204" pitchFamily="34" charset="-122"/>
                <a:cs typeface="Arial Unicode MS" pitchFamily="34" charset="-128"/>
              </a:rPr>
              <a:t>Non-</a:t>
            </a:r>
            <a:br>
              <a:rPr lang="en-US" sz="675" kern="0" dirty="0">
                <a:latin typeface="微软雅黑" panose="020B0503020204020204" pitchFamily="34" charset="-122"/>
                <a:ea typeface="微软雅黑" panose="020B0503020204020204" pitchFamily="34" charset="-122"/>
                <a:cs typeface="Arial Unicode MS" pitchFamily="34" charset="-128"/>
              </a:rPr>
            </a:br>
            <a:r>
              <a:rPr lang="en-US" sz="675" kern="0" dirty="0">
                <a:latin typeface="微软雅黑" panose="020B0503020204020204" pitchFamily="34" charset="-122"/>
                <a:ea typeface="微软雅黑" panose="020B0503020204020204" pitchFamily="34" charset="-122"/>
                <a:cs typeface="Arial Unicode MS" pitchFamily="34" charset="-128"/>
              </a:rPr>
              <a:t>SAP</a:t>
            </a:r>
            <a:endParaRPr lang="en-US" sz="600" kern="0" dirty="0">
              <a:solidFill>
                <a:schemeClr val="bg1">
                  <a:lumMod val="50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100" name="Can 99"/>
          <p:cNvSpPr/>
          <p:nvPr/>
        </p:nvSpPr>
        <p:spPr bwMode="gray">
          <a:xfrm>
            <a:off x="1373275" y="5560302"/>
            <a:ext cx="160173" cy="158058"/>
          </a:xfrm>
          <a:prstGeom prst="can">
            <a:avLst/>
          </a:prstGeom>
          <a:solidFill>
            <a:schemeClr val="accent6">
              <a:lumMod val="75000"/>
            </a:schemeClr>
          </a:solidFill>
          <a:ln w="3175">
            <a:solidFill>
              <a:schemeClr val="accent1">
                <a:lumMod val="50000"/>
              </a:schemeClr>
            </a:solidFill>
            <a:headEnd/>
            <a:tailEnd/>
          </a:ln>
        </p:spPr>
        <p:style>
          <a:lnRef idx="1">
            <a:schemeClr val="accent2"/>
          </a:lnRef>
          <a:fillRef idx="2">
            <a:schemeClr val="accent2"/>
          </a:fillRef>
          <a:effectRef idx="1">
            <a:schemeClr val="accent2"/>
          </a:effectRef>
          <a:fontRef idx="minor">
            <a:schemeClr val="dk1"/>
          </a:fontRef>
        </p:style>
        <p:txBody>
          <a:bodyPr lIns="67482" tIns="53986" rIns="67482" bIns="53986" rtlCol="0" anchor="ctr"/>
          <a:lstStyle/>
          <a:p>
            <a:pPr algn="ctr" fontAlgn="base">
              <a:spcBef>
                <a:spcPct val="50000"/>
              </a:spcBef>
              <a:spcAft>
                <a:spcPct val="0"/>
              </a:spcAft>
              <a:buClr>
                <a:srgbClr val="F0AB00"/>
              </a:buClr>
              <a:buSzPct val="80000"/>
            </a:pPr>
            <a:endParaRPr lang="en-US" sz="375" kern="0" dirty="0">
              <a:latin typeface="微软雅黑" panose="020B0503020204020204" pitchFamily="34" charset="-122"/>
              <a:ea typeface="微软雅黑" panose="020B0503020204020204" pitchFamily="34" charset="-122"/>
              <a:cs typeface="Arial Unicode MS" pitchFamily="34" charset="-128"/>
            </a:endParaRPr>
          </a:p>
        </p:txBody>
      </p:sp>
      <p:grpSp>
        <p:nvGrpSpPr>
          <p:cNvPr id="101" name="Group 100"/>
          <p:cNvGrpSpPr/>
          <p:nvPr/>
        </p:nvGrpSpPr>
        <p:grpSpPr>
          <a:xfrm>
            <a:off x="1714285" y="5341422"/>
            <a:ext cx="630520" cy="437759"/>
            <a:chOff x="9017539" y="3877065"/>
            <a:chExt cx="840912" cy="583830"/>
          </a:xfrm>
        </p:grpSpPr>
        <p:cxnSp>
          <p:nvCxnSpPr>
            <p:cNvPr id="102" name="Straight Connector 101"/>
            <p:cNvCxnSpPr>
              <a:stCxn id="108" idx="3"/>
              <a:endCxn id="107" idx="1"/>
            </p:cNvCxnSpPr>
            <p:nvPr/>
          </p:nvCxnSpPr>
          <p:spPr>
            <a:xfrm>
              <a:off x="9132693" y="4083365"/>
              <a:ext cx="353120" cy="66649"/>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09" idx="3"/>
              <a:endCxn id="107" idx="1"/>
            </p:cNvCxnSpPr>
            <p:nvPr/>
          </p:nvCxnSpPr>
          <p:spPr>
            <a:xfrm>
              <a:off x="9437995" y="4083365"/>
              <a:ext cx="47818" cy="66649"/>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110" idx="3"/>
              <a:endCxn id="107" idx="1"/>
            </p:cNvCxnSpPr>
            <p:nvPr/>
          </p:nvCxnSpPr>
          <p:spPr>
            <a:xfrm flipH="1">
              <a:off x="9485813" y="4083365"/>
              <a:ext cx="257484" cy="66649"/>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7" name="Can 106"/>
            <p:cNvSpPr/>
            <p:nvPr/>
          </p:nvSpPr>
          <p:spPr bwMode="gray">
            <a:xfrm>
              <a:off x="9322841" y="4150014"/>
              <a:ext cx="325943" cy="310881"/>
            </a:xfrm>
            <a:prstGeom prst="can">
              <a:avLst/>
            </a:prstGeom>
            <a:solidFill>
              <a:schemeClr val="tx1">
                <a:lumMod val="65000"/>
                <a:lumOff val="35000"/>
              </a:schemeClr>
            </a:solidFill>
            <a:ln w="3175">
              <a:solidFill>
                <a:schemeClr val="accent1">
                  <a:lumMod val="50000"/>
                </a:schemeClr>
              </a:solidFill>
              <a:headEnd/>
              <a:tailEnd/>
            </a:ln>
          </p:spPr>
          <p:style>
            <a:lnRef idx="1">
              <a:schemeClr val="accent2"/>
            </a:lnRef>
            <a:fillRef idx="2">
              <a:schemeClr val="accent2"/>
            </a:fillRef>
            <a:effectRef idx="1">
              <a:schemeClr val="accent2"/>
            </a:effectRef>
            <a:fontRef idx="minor">
              <a:schemeClr val="dk1"/>
            </a:fontRef>
          </p:style>
          <p:txBody>
            <a:bodyPr lIns="67482" tIns="53986" rIns="67482" bIns="53986" rtlCol="0" anchor="ctr"/>
            <a:lstStyle/>
            <a:p>
              <a:pPr algn="ctr" fontAlgn="base">
                <a:spcBef>
                  <a:spcPct val="50000"/>
                </a:spcBef>
                <a:spcAft>
                  <a:spcPct val="0"/>
                </a:spcAft>
                <a:buClr>
                  <a:srgbClr val="F0AB00"/>
                </a:buClr>
                <a:buSzPct val="80000"/>
              </a:pPr>
              <a:r>
                <a:rPr lang="en-US" sz="375" kern="0" dirty="0">
                  <a:solidFill>
                    <a:schemeClr val="bg1"/>
                  </a:solidFill>
                  <a:latin typeface="微软雅黑" panose="020B0503020204020204" pitchFamily="34" charset="-122"/>
                  <a:ea typeface="微软雅黑" panose="020B0503020204020204" pitchFamily="34" charset="-122"/>
                  <a:cs typeface="Arial Unicode MS" pitchFamily="34" charset="-128"/>
                </a:rPr>
                <a:t>Data Mart</a:t>
              </a:r>
            </a:p>
          </p:txBody>
        </p:sp>
        <p:sp>
          <p:nvSpPr>
            <p:cNvPr id="108" name="Can 107"/>
            <p:cNvSpPr/>
            <p:nvPr/>
          </p:nvSpPr>
          <p:spPr bwMode="gray">
            <a:xfrm>
              <a:off x="9017539" y="3877065"/>
              <a:ext cx="230308" cy="206300"/>
            </a:xfrm>
            <a:prstGeom prst="can">
              <a:avLst/>
            </a:prstGeom>
            <a:solidFill>
              <a:schemeClr val="bg2"/>
            </a:solidFill>
            <a:ln w="3175">
              <a:solidFill>
                <a:schemeClr val="accent1">
                  <a:lumMod val="50000"/>
                </a:schemeClr>
              </a:solidFill>
              <a:headEnd/>
              <a:tailEnd/>
            </a:ln>
          </p:spPr>
          <p:style>
            <a:lnRef idx="1">
              <a:schemeClr val="accent2"/>
            </a:lnRef>
            <a:fillRef idx="2">
              <a:schemeClr val="accent2"/>
            </a:fillRef>
            <a:effectRef idx="1">
              <a:schemeClr val="accent2"/>
            </a:effectRef>
            <a:fontRef idx="minor">
              <a:schemeClr val="dk1"/>
            </a:fontRef>
          </p:style>
          <p:txBody>
            <a:bodyPr lIns="67482" tIns="53986" rIns="67482" bIns="53986" rtlCol="0" anchor="ctr"/>
            <a:lstStyle/>
            <a:p>
              <a:pPr algn="ctr" fontAlgn="base">
                <a:spcBef>
                  <a:spcPct val="50000"/>
                </a:spcBef>
                <a:spcAft>
                  <a:spcPct val="0"/>
                </a:spcAft>
                <a:buClr>
                  <a:srgbClr val="F0AB00"/>
                </a:buClr>
                <a:buSzPct val="80000"/>
              </a:pPr>
              <a:endParaRPr lang="en-US" sz="600"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109" name="Can 108"/>
            <p:cNvSpPr/>
            <p:nvPr/>
          </p:nvSpPr>
          <p:spPr bwMode="gray">
            <a:xfrm>
              <a:off x="9322841" y="3877065"/>
              <a:ext cx="230308" cy="206300"/>
            </a:xfrm>
            <a:prstGeom prst="can">
              <a:avLst/>
            </a:prstGeom>
            <a:solidFill>
              <a:schemeClr val="bg2"/>
            </a:solidFill>
            <a:ln w="3175">
              <a:solidFill>
                <a:schemeClr val="accent1">
                  <a:lumMod val="50000"/>
                </a:schemeClr>
              </a:solidFill>
              <a:headEnd/>
              <a:tailEnd/>
            </a:ln>
          </p:spPr>
          <p:style>
            <a:lnRef idx="1">
              <a:schemeClr val="accent2"/>
            </a:lnRef>
            <a:fillRef idx="2">
              <a:schemeClr val="accent2"/>
            </a:fillRef>
            <a:effectRef idx="1">
              <a:schemeClr val="accent2"/>
            </a:effectRef>
            <a:fontRef idx="minor">
              <a:schemeClr val="dk1"/>
            </a:fontRef>
          </p:style>
          <p:txBody>
            <a:bodyPr lIns="67482" tIns="53986" rIns="67482" bIns="53986" rtlCol="0" anchor="ctr"/>
            <a:lstStyle/>
            <a:p>
              <a:pPr algn="ctr" fontAlgn="base">
                <a:spcBef>
                  <a:spcPct val="50000"/>
                </a:spcBef>
                <a:spcAft>
                  <a:spcPct val="0"/>
                </a:spcAft>
                <a:buClr>
                  <a:srgbClr val="F0AB00"/>
                </a:buClr>
                <a:buSzPct val="80000"/>
              </a:pPr>
              <a:endParaRPr lang="en-US" sz="600"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110" name="Can 109"/>
            <p:cNvSpPr/>
            <p:nvPr/>
          </p:nvSpPr>
          <p:spPr bwMode="gray">
            <a:xfrm>
              <a:off x="9628143" y="3877065"/>
              <a:ext cx="230308" cy="206300"/>
            </a:xfrm>
            <a:prstGeom prst="can">
              <a:avLst/>
            </a:prstGeom>
            <a:solidFill>
              <a:schemeClr val="bg2"/>
            </a:solidFill>
            <a:ln w="3175">
              <a:solidFill>
                <a:schemeClr val="accent1">
                  <a:lumMod val="50000"/>
                </a:schemeClr>
              </a:solidFill>
              <a:headEnd/>
              <a:tailEnd/>
            </a:ln>
          </p:spPr>
          <p:style>
            <a:lnRef idx="1">
              <a:schemeClr val="accent2"/>
            </a:lnRef>
            <a:fillRef idx="2">
              <a:schemeClr val="accent2"/>
            </a:fillRef>
            <a:effectRef idx="1">
              <a:schemeClr val="accent2"/>
            </a:effectRef>
            <a:fontRef idx="minor">
              <a:schemeClr val="dk1"/>
            </a:fontRef>
          </p:style>
          <p:txBody>
            <a:bodyPr lIns="67482" tIns="53986" rIns="67482" bIns="53986" rtlCol="0" anchor="ctr"/>
            <a:lstStyle/>
            <a:p>
              <a:pPr algn="ctr" fontAlgn="base">
                <a:spcBef>
                  <a:spcPct val="50000"/>
                </a:spcBef>
                <a:spcAft>
                  <a:spcPct val="0"/>
                </a:spcAft>
                <a:buClr>
                  <a:srgbClr val="F0AB00"/>
                </a:buClr>
                <a:buSzPct val="80000"/>
              </a:pPr>
              <a:endParaRPr lang="en-US" sz="600"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grpSp>
      <p:sp>
        <p:nvSpPr>
          <p:cNvPr id="35" name="Rectangle 34"/>
          <p:cNvSpPr/>
          <p:nvPr/>
        </p:nvSpPr>
        <p:spPr>
          <a:xfrm>
            <a:off x="2110100" y="5642200"/>
            <a:ext cx="817853" cy="184666"/>
          </a:xfrm>
          <a:prstGeom prst="rect">
            <a:avLst/>
          </a:prstGeom>
        </p:spPr>
        <p:txBody>
          <a:bodyPr wrap="none">
            <a:spAutoFit/>
          </a:bodyPr>
          <a:lstStyle/>
          <a:p>
            <a:pPr algn="ctr" defTabSz="685617" fontAlgn="base">
              <a:spcBef>
                <a:spcPct val="50000"/>
              </a:spcBef>
              <a:spcAft>
                <a:spcPct val="0"/>
              </a:spcAft>
              <a:buClr>
                <a:srgbClr val="F0AB00"/>
              </a:buClr>
              <a:buSzPct val="80000"/>
            </a:pPr>
            <a:r>
              <a:rPr lang="en-US" sz="600" kern="0" dirty="0">
                <a:solidFill>
                  <a:schemeClr val="bg2">
                    <a:lumMod val="25000"/>
                  </a:schemeClr>
                </a:solidFill>
                <a:latin typeface="微软雅黑" panose="020B0503020204020204" pitchFamily="34" charset="-122"/>
                <a:ea typeface="微软雅黑" panose="020B0503020204020204" pitchFamily="34" charset="-122"/>
                <a:cs typeface="Arial Unicode MS" pitchFamily="34" charset="-128"/>
              </a:rPr>
              <a:t>Information Silos</a:t>
            </a:r>
          </a:p>
        </p:txBody>
      </p:sp>
      <p:sp>
        <p:nvSpPr>
          <p:cNvPr id="114" name="Rectangle 113"/>
          <p:cNvSpPr/>
          <p:nvPr/>
        </p:nvSpPr>
        <p:spPr bwMode="gray">
          <a:xfrm>
            <a:off x="797183" y="4826854"/>
            <a:ext cx="1855522" cy="436709"/>
          </a:xfrm>
          <a:prstGeom prst="rect">
            <a:avLst/>
          </a:prstGeom>
          <a:solidFill>
            <a:schemeClr val="accent1">
              <a:lumMod val="20000"/>
              <a:lumOff val="80000"/>
            </a:schemeClr>
          </a:solidFill>
          <a:ln w="6350" algn="ctr">
            <a:solidFill>
              <a:schemeClr val="bg1">
                <a:lumMod val="50000"/>
              </a:schemeClr>
            </a:solid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endParaRPr lang="en-US" sz="750" kern="0" dirty="0">
              <a:latin typeface="微软雅黑" panose="020B0503020204020204" pitchFamily="34" charset="-122"/>
              <a:ea typeface="微软雅黑" panose="020B0503020204020204" pitchFamily="34" charset="-122"/>
              <a:cs typeface="Arial Unicode MS" pitchFamily="34" charset="-128"/>
            </a:endParaRPr>
          </a:p>
        </p:txBody>
      </p:sp>
      <p:sp>
        <p:nvSpPr>
          <p:cNvPr id="117" name="Rectangle 116"/>
          <p:cNvSpPr/>
          <p:nvPr/>
        </p:nvSpPr>
        <p:spPr bwMode="gray">
          <a:xfrm>
            <a:off x="797370" y="4487170"/>
            <a:ext cx="1855336" cy="412207"/>
          </a:xfrm>
          <a:prstGeom prst="rect">
            <a:avLst/>
          </a:prstGeom>
          <a:solidFill>
            <a:schemeClr val="accent1">
              <a:lumMod val="20000"/>
              <a:lumOff val="80000"/>
            </a:schemeClr>
          </a:solidFill>
          <a:ln w="6350" algn="ctr">
            <a:solidFill>
              <a:schemeClr val="bg1">
                <a:lumMod val="50000"/>
              </a:schemeClr>
            </a:solid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endParaRPr lang="en-US" sz="750" kern="0" dirty="0">
              <a:latin typeface="微软雅黑" panose="020B0503020204020204" pitchFamily="34" charset="-122"/>
              <a:ea typeface="微软雅黑" panose="020B0503020204020204" pitchFamily="34" charset="-122"/>
              <a:cs typeface="Arial Unicode MS" pitchFamily="34" charset="-128"/>
            </a:endParaRPr>
          </a:p>
        </p:txBody>
      </p:sp>
      <p:sp>
        <p:nvSpPr>
          <p:cNvPr id="118" name="Can 117"/>
          <p:cNvSpPr/>
          <p:nvPr/>
        </p:nvSpPr>
        <p:spPr bwMode="gray">
          <a:xfrm>
            <a:off x="2117538" y="4987141"/>
            <a:ext cx="160173" cy="158058"/>
          </a:xfrm>
          <a:prstGeom prst="can">
            <a:avLst/>
          </a:prstGeom>
          <a:solidFill>
            <a:schemeClr val="tx1">
              <a:lumMod val="65000"/>
              <a:lumOff val="35000"/>
            </a:schemeClr>
          </a:solidFill>
          <a:ln w="3175">
            <a:solidFill>
              <a:schemeClr val="accent1">
                <a:lumMod val="50000"/>
              </a:schemeClr>
            </a:solidFill>
            <a:headEnd/>
            <a:tailEnd/>
          </a:ln>
        </p:spPr>
        <p:style>
          <a:lnRef idx="1">
            <a:schemeClr val="accent2"/>
          </a:lnRef>
          <a:fillRef idx="2">
            <a:schemeClr val="accent2"/>
          </a:fillRef>
          <a:effectRef idx="1">
            <a:schemeClr val="accent2"/>
          </a:effectRef>
          <a:fontRef idx="minor">
            <a:schemeClr val="dk1"/>
          </a:fontRef>
        </p:style>
        <p:txBody>
          <a:bodyPr lIns="67482" tIns="53986" rIns="67482" bIns="53986" rtlCol="0" anchor="ctr"/>
          <a:lstStyle/>
          <a:p>
            <a:pPr algn="ctr" fontAlgn="base">
              <a:spcBef>
                <a:spcPct val="50000"/>
              </a:spcBef>
              <a:spcAft>
                <a:spcPct val="0"/>
              </a:spcAft>
              <a:buClr>
                <a:srgbClr val="F0AB00"/>
              </a:buClr>
              <a:buSzPct val="80000"/>
            </a:pPr>
            <a:endParaRPr lang="en-US" sz="450" kern="0" dirty="0">
              <a:latin typeface="微软雅黑" panose="020B0503020204020204" pitchFamily="34" charset="-122"/>
              <a:ea typeface="微软雅黑" panose="020B0503020204020204" pitchFamily="34" charset="-122"/>
              <a:cs typeface="Arial Unicode MS" pitchFamily="34" charset="-128"/>
            </a:endParaRPr>
          </a:p>
        </p:txBody>
      </p:sp>
      <p:sp>
        <p:nvSpPr>
          <p:cNvPr id="119" name="Can 118"/>
          <p:cNvSpPr/>
          <p:nvPr/>
        </p:nvSpPr>
        <p:spPr bwMode="gray">
          <a:xfrm>
            <a:off x="1870362" y="4987141"/>
            <a:ext cx="160173" cy="158058"/>
          </a:xfrm>
          <a:prstGeom prst="can">
            <a:avLst/>
          </a:prstGeom>
          <a:solidFill>
            <a:schemeClr val="accent6">
              <a:lumMod val="75000"/>
            </a:schemeClr>
          </a:solidFill>
          <a:ln w="3175">
            <a:solidFill>
              <a:schemeClr val="tx2">
                <a:lumMod val="50000"/>
              </a:schemeClr>
            </a:solidFill>
            <a:headEnd/>
            <a:tailEnd/>
          </a:ln>
        </p:spPr>
        <p:style>
          <a:lnRef idx="1">
            <a:schemeClr val="accent2"/>
          </a:lnRef>
          <a:fillRef idx="2">
            <a:schemeClr val="accent2"/>
          </a:fillRef>
          <a:effectRef idx="1">
            <a:schemeClr val="accent2"/>
          </a:effectRef>
          <a:fontRef idx="minor">
            <a:schemeClr val="dk1"/>
          </a:fontRef>
        </p:style>
        <p:txBody>
          <a:bodyPr lIns="67482" tIns="53986" rIns="67482" bIns="53986" rtlCol="0" anchor="ctr"/>
          <a:lstStyle/>
          <a:p>
            <a:pPr algn="ctr" fontAlgn="base">
              <a:spcBef>
                <a:spcPct val="50000"/>
              </a:spcBef>
              <a:spcAft>
                <a:spcPct val="0"/>
              </a:spcAft>
              <a:buClr>
                <a:srgbClr val="F0AB00"/>
              </a:buClr>
              <a:buSzPct val="80000"/>
            </a:pPr>
            <a:endParaRPr lang="en-US" sz="450" kern="0" dirty="0">
              <a:latin typeface="微软雅黑" panose="020B0503020204020204" pitchFamily="34" charset="-122"/>
              <a:ea typeface="微软雅黑" panose="020B0503020204020204" pitchFamily="34" charset="-122"/>
              <a:cs typeface="Arial Unicode MS" pitchFamily="34" charset="-128"/>
            </a:endParaRPr>
          </a:p>
        </p:txBody>
      </p:sp>
      <p:sp>
        <p:nvSpPr>
          <p:cNvPr id="120" name="Rectangle 119"/>
          <p:cNvSpPr/>
          <p:nvPr/>
        </p:nvSpPr>
        <p:spPr>
          <a:xfrm>
            <a:off x="949885" y="4962930"/>
            <a:ext cx="607859" cy="276999"/>
          </a:xfrm>
          <a:prstGeom prst="rect">
            <a:avLst/>
          </a:prstGeom>
        </p:spPr>
        <p:txBody>
          <a:bodyPr wrap="none">
            <a:spAutoFit/>
          </a:bodyPr>
          <a:lstStyle/>
          <a:p>
            <a:r>
              <a:rPr lang="en-US" sz="600" b="1" kern="0" dirty="0">
                <a:solidFill>
                  <a:srgbClr val="003283"/>
                </a:solidFill>
                <a:latin typeface="微软雅黑" panose="020B0503020204020204" pitchFamily="34" charset="-122"/>
                <a:ea typeface="微软雅黑" panose="020B0503020204020204" pitchFamily="34" charset="-122"/>
                <a:cs typeface="Arial Unicode MS" pitchFamily="34" charset="-128"/>
              </a:rPr>
              <a:t>RAW</a:t>
            </a:r>
            <a:r>
              <a:rPr lang="en-US" sz="600" kern="0" dirty="0">
                <a:solidFill>
                  <a:srgbClr val="003283"/>
                </a:solidFill>
                <a:latin typeface="微软雅黑" panose="020B0503020204020204" pitchFamily="34" charset="-122"/>
                <a:ea typeface="微软雅黑" panose="020B0503020204020204" pitchFamily="34" charset="-122"/>
                <a:cs typeface="Arial Unicode MS" pitchFamily="34" charset="-128"/>
              </a:rPr>
              <a:t> </a:t>
            </a:r>
            <a:r>
              <a:rPr lang="en-US" sz="600" b="1" kern="0" dirty="0">
                <a:latin typeface="微软雅黑" panose="020B0503020204020204" pitchFamily="34" charset="-122"/>
                <a:ea typeface="微软雅黑" panose="020B0503020204020204" pitchFamily="34" charset="-122"/>
                <a:cs typeface="Arial Unicode MS" pitchFamily="34" charset="-128"/>
              </a:rPr>
              <a:t>Data</a:t>
            </a:r>
            <a:r>
              <a:rPr lang="en-US" sz="600" kern="0" dirty="0">
                <a:latin typeface="微软雅黑" panose="020B0503020204020204" pitchFamily="34" charset="-122"/>
                <a:ea typeface="微软雅黑" panose="020B0503020204020204" pitchFamily="34" charset="-122"/>
                <a:cs typeface="Arial Unicode MS" pitchFamily="34" charset="-128"/>
              </a:rPr>
              <a:t> </a:t>
            </a:r>
            <a:br>
              <a:rPr lang="en-US" sz="600" kern="0" dirty="0">
                <a:latin typeface="微软雅黑" panose="020B0503020204020204" pitchFamily="34" charset="-122"/>
                <a:ea typeface="微软雅黑" panose="020B0503020204020204" pitchFamily="34" charset="-122"/>
                <a:cs typeface="Arial Unicode MS" pitchFamily="34" charset="-128"/>
              </a:rPr>
            </a:br>
            <a:r>
              <a:rPr lang="en-US" sz="600" kern="0" dirty="0">
                <a:latin typeface="微软雅黑" panose="020B0503020204020204" pitchFamily="34" charset="-122"/>
                <a:ea typeface="微软雅黑" panose="020B0503020204020204" pitchFamily="34" charset="-122"/>
                <a:cs typeface="Arial Unicode MS" pitchFamily="34" charset="-128"/>
              </a:rPr>
              <a:t>Tier</a:t>
            </a:r>
            <a:endParaRPr lang="en-US" sz="600" dirty="0">
              <a:latin typeface="微软雅黑" panose="020B0503020204020204" pitchFamily="34" charset="-122"/>
              <a:ea typeface="微软雅黑" panose="020B0503020204020204" pitchFamily="34" charset="-122"/>
            </a:endParaRPr>
          </a:p>
        </p:txBody>
      </p:sp>
      <p:sp>
        <p:nvSpPr>
          <p:cNvPr id="121" name="Rectangle 120"/>
          <p:cNvSpPr/>
          <p:nvPr/>
        </p:nvSpPr>
        <p:spPr>
          <a:xfrm>
            <a:off x="903068" y="4540360"/>
            <a:ext cx="960519" cy="323165"/>
          </a:xfrm>
          <a:prstGeom prst="rect">
            <a:avLst/>
          </a:prstGeom>
        </p:spPr>
        <p:txBody>
          <a:bodyPr wrap="none" anchor="ctr">
            <a:spAutoFit/>
          </a:bodyPr>
          <a:lstStyle/>
          <a:p>
            <a:r>
              <a:rPr lang="en-US" sz="750" b="1" kern="0" dirty="0">
                <a:solidFill>
                  <a:srgbClr val="003283"/>
                </a:solidFill>
                <a:latin typeface="微软雅黑" panose="020B0503020204020204" pitchFamily="34" charset="-122"/>
                <a:ea typeface="微软雅黑" panose="020B0503020204020204" pitchFamily="34" charset="-122"/>
                <a:cs typeface="Arial Unicode MS" pitchFamily="34" charset="-128"/>
              </a:rPr>
              <a:t>Enterprise</a:t>
            </a:r>
            <a:r>
              <a:rPr lang="en-US" sz="750" b="1" kern="0" dirty="0">
                <a:latin typeface="微软雅黑" panose="020B0503020204020204" pitchFamily="34" charset="-122"/>
                <a:ea typeface="微软雅黑" panose="020B0503020204020204" pitchFamily="34" charset="-122"/>
                <a:cs typeface="Arial Unicode MS" pitchFamily="34" charset="-128"/>
              </a:rPr>
              <a:t> Data </a:t>
            </a:r>
            <a:br>
              <a:rPr lang="en-US" sz="750" kern="0" dirty="0">
                <a:latin typeface="微软雅黑" panose="020B0503020204020204" pitchFamily="34" charset="-122"/>
                <a:ea typeface="微软雅黑" panose="020B0503020204020204" pitchFamily="34" charset="-122"/>
                <a:cs typeface="Arial Unicode MS" pitchFamily="34" charset="-128"/>
              </a:rPr>
            </a:br>
            <a:r>
              <a:rPr lang="en-US" sz="750" kern="0" dirty="0">
                <a:latin typeface="微软雅黑" panose="020B0503020204020204" pitchFamily="34" charset="-122"/>
                <a:ea typeface="微软雅黑" panose="020B0503020204020204" pitchFamily="34" charset="-122"/>
                <a:cs typeface="Arial Unicode MS" pitchFamily="34" charset="-128"/>
              </a:rPr>
              <a:t>Tier</a:t>
            </a:r>
            <a:endParaRPr lang="en-US" sz="750" dirty="0">
              <a:latin typeface="微软雅黑" panose="020B0503020204020204" pitchFamily="34" charset="-122"/>
              <a:ea typeface="微软雅黑" panose="020B0503020204020204" pitchFamily="34" charset="-122"/>
            </a:endParaRPr>
          </a:p>
        </p:txBody>
      </p:sp>
      <p:sp>
        <p:nvSpPr>
          <p:cNvPr id="122" name="Can 121"/>
          <p:cNvSpPr/>
          <p:nvPr/>
        </p:nvSpPr>
        <p:spPr bwMode="gray">
          <a:xfrm>
            <a:off x="1931103" y="4593817"/>
            <a:ext cx="330055" cy="166804"/>
          </a:xfrm>
          <a:prstGeom prst="can">
            <a:avLst/>
          </a:prstGeom>
          <a:gradFill>
            <a:gsLst>
              <a:gs pos="0">
                <a:srgbClr val="003283">
                  <a:lumMod val="91000"/>
                </a:srgbClr>
              </a:gs>
              <a:gs pos="45000">
                <a:schemeClr val="tx2"/>
              </a:gs>
              <a:gs pos="100000">
                <a:schemeClr val="bg2">
                  <a:lumMod val="90000"/>
                </a:schemeClr>
              </a:gs>
            </a:gsLst>
            <a:lin ang="0" scaled="1"/>
          </a:gradFill>
          <a:ln w="3175">
            <a:solidFill>
              <a:schemeClr val="tx2">
                <a:lumMod val="50000"/>
              </a:schemeClr>
            </a:solidFill>
            <a:headEnd/>
            <a:tailEnd/>
          </a:ln>
        </p:spPr>
        <p:style>
          <a:lnRef idx="1">
            <a:schemeClr val="accent2"/>
          </a:lnRef>
          <a:fillRef idx="2">
            <a:schemeClr val="accent2"/>
          </a:fillRef>
          <a:effectRef idx="1">
            <a:schemeClr val="accent2"/>
          </a:effectRef>
          <a:fontRef idx="minor">
            <a:schemeClr val="dk1"/>
          </a:fontRef>
        </p:style>
        <p:txBody>
          <a:bodyPr lIns="67482" tIns="53986" rIns="67482" bIns="53986" rtlCol="0" anchor="ctr"/>
          <a:lstStyle/>
          <a:p>
            <a:pPr algn="ctr" fontAlgn="base">
              <a:spcBef>
                <a:spcPct val="50000"/>
              </a:spcBef>
              <a:spcAft>
                <a:spcPct val="0"/>
              </a:spcAft>
              <a:buClr>
                <a:srgbClr val="F0AB00"/>
              </a:buClr>
              <a:buSzPct val="80000"/>
            </a:pPr>
            <a:endParaRPr lang="en-US" sz="450" kern="0" dirty="0">
              <a:latin typeface="微软雅黑" panose="020B0503020204020204" pitchFamily="34" charset="-122"/>
              <a:ea typeface="微软雅黑" panose="020B0503020204020204" pitchFamily="34" charset="-122"/>
              <a:cs typeface="Arial Unicode MS" pitchFamily="34" charset="-128"/>
            </a:endParaRPr>
          </a:p>
        </p:txBody>
      </p:sp>
      <p:sp>
        <p:nvSpPr>
          <p:cNvPr id="123" name="Can 122"/>
          <p:cNvSpPr/>
          <p:nvPr/>
        </p:nvSpPr>
        <p:spPr bwMode="gray">
          <a:xfrm>
            <a:off x="2364715" y="4987141"/>
            <a:ext cx="158548" cy="152809"/>
          </a:xfrm>
          <a:prstGeom prst="can">
            <a:avLst/>
          </a:prstGeom>
          <a:solidFill>
            <a:schemeClr val="bg2"/>
          </a:solidFill>
          <a:ln w="3175">
            <a:solidFill>
              <a:schemeClr val="accent1">
                <a:lumMod val="50000"/>
              </a:schemeClr>
            </a:solidFill>
            <a:headEnd/>
            <a:tailEnd/>
          </a:ln>
        </p:spPr>
        <p:style>
          <a:lnRef idx="1">
            <a:schemeClr val="accent2"/>
          </a:lnRef>
          <a:fillRef idx="2">
            <a:schemeClr val="accent2"/>
          </a:fillRef>
          <a:effectRef idx="1">
            <a:schemeClr val="accent2"/>
          </a:effectRef>
          <a:fontRef idx="minor">
            <a:schemeClr val="dk1"/>
          </a:fontRef>
        </p:style>
        <p:txBody>
          <a:bodyPr lIns="67482" tIns="53986" rIns="67482" bIns="53986" rtlCol="0" anchor="ctr"/>
          <a:lstStyle/>
          <a:p>
            <a:pPr algn="ctr" fontAlgn="base">
              <a:spcBef>
                <a:spcPct val="50000"/>
              </a:spcBef>
              <a:spcAft>
                <a:spcPct val="0"/>
              </a:spcAft>
              <a:buClr>
                <a:srgbClr val="F0AB00"/>
              </a:buClr>
              <a:buSzPct val="80000"/>
            </a:pPr>
            <a:endParaRPr lang="en-US" sz="675"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grpSp>
        <p:nvGrpSpPr>
          <p:cNvPr id="131" name="Group 130"/>
          <p:cNvGrpSpPr>
            <a:grpSpLocks noChangeAspect="1"/>
          </p:cNvGrpSpPr>
          <p:nvPr/>
        </p:nvGrpSpPr>
        <p:grpSpPr>
          <a:xfrm>
            <a:off x="294773" y="5007575"/>
            <a:ext cx="372537" cy="235202"/>
            <a:chOff x="1940746" y="3252507"/>
            <a:chExt cx="3954636" cy="2496756"/>
          </a:xfrm>
        </p:grpSpPr>
        <p:grpSp>
          <p:nvGrpSpPr>
            <p:cNvPr id="132" name="Group 131"/>
            <p:cNvGrpSpPr/>
            <p:nvPr/>
          </p:nvGrpSpPr>
          <p:grpSpPr>
            <a:xfrm flipV="1">
              <a:off x="2504434" y="4503174"/>
              <a:ext cx="2736635" cy="1246089"/>
              <a:chOff x="6301260" y="5752625"/>
              <a:chExt cx="220694" cy="100490"/>
            </a:xfrm>
          </p:grpSpPr>
          <p:sp>
            <p:nvSpPr>
              <p:cNvPr id="150" name="Pentagon 149"/>
              <p:cNvSpPr/>
              <p:nvPr/>
            </p:nvSpPr>
            <p:spPr bwMode="gray">
              <a:xfrm rot="5400000">
                <a:off x="6260159" y="5793726"/>
                <a:ext cx="100489" cy="18288"/>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050" kern="0" dirty="0" err="1">
                  <a:latin typeface="微软雅黑" panose="020B0503020204020204" pitchFamily="34" charset="-122"/>
                  <a:ea typeface="微软雅黑" panose="020B0503020204020204" pitchFamily="34" charset="-122"/>
                  <a:cs typeface="Arial Unicode MS" pitchFamily="34" charset="-128"/>
                </a:endParaRPr>
              </a:p>
            </p:txBody>
          </p:sp>
          <p:sp>
            <p:nvSpPr>
              <p:cNvPr id="151" name="Pentagon 150"/>
              <p:cNvSpPr/>
              <p:nvPr/>
            </p:nvSpPr>
            <p:spPr bwMode="gray">
              <a:xfrm rot="5400000">
                <a:off x="6310760" y="5793727"/>
                <a:ext cx="100489" cy="18288"/>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050" kern="0" dirty="0" err="1">
                  <a:latin typeface="微软雅黑" panose="020B0503020204020204" pitchFamily="34" charset="-122"/>
                  <a:ea typeface="微软雅黑" panose="020B0503020204020204" pitchFamily="34" charset="-122"/>
                  <a:cs typeface="Arial Unicode MS" pitchFamily="34" charset="-128"/>
                </a:endParaRPr>
              </a:p>
            </p:txBody>
          </p:sp>
          <p:sp>
            <p:nvSpPr>
              <p:cNvPr id="152" name="Pentagon 151"/>
              <p:cNvSpPr/>
              <p:nvPr/>
            </p:nvSpPr>
            <p:spPr bwMode="gray">
              <a:xfrm rot="5400000">
                <a:off x="6361361" y="5793726"/>
                <a:ext cx="100489" cy="18288"/>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050" kern="0" dirty="0" err="1">
                  <a:latin typeface="微软雅黑" panose="020B0503020204020204" pitchFamily="34" charset="-122"/>
                  <a:ea typeface="微软雅黑" panose="020B0503020204020204" pitchFamily="34" charset="-122"/>
                  <a:cs typeface="Arial Unicode MS" pitchFamily="34" charset="-128"/>
                </a:endParaRPr>
              </a:p>
            </p:txBody>
          </p:sp>
          <p:sp>
            <p:nvSpPr>
              <p:cNvPr id="153" name="Pentagon 152"/>
              <p:cNvSpPr/>
              <p:nvPr/>
            </p:nvSpPr>
            <p:spPr bwMode="gray">
              <a:xfrm rot="5400000">
                <a:off x="6411962" y="5793726"/>
                <a:ext cx="100489" cy="18288"/>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050" kern="0" dirty="0" err="1">
                  <a:latin typeface="微软雅黑" panose="020B0503020204020204" pitchFamily="34" charset="-122"/>
                  <a:ea typeface="微软雅黑" panose="020B0503020204020204" pitchFamily="34" charset="-122"/>
                  <a:cs typeface="Arial Unicode MS" pitchFamily="34" charset="-128"/>
                </a:endParaRPr>
              </a:p>
            </p:txBody>
          </p:sp>
          <p:sp>
            <p:nvSpPr>
              <p:cNvPr id="154" name="Pentagon 153"/>
              <p:cNvSpPr/>
              <p:nvPr/>
            </p:nvSpPr>
            <p:spPr bwMode="gray">
              <a:xfrm rot="5400000">
                <a:off x="6462565" y="5793726"/>
                <a:ext cx="100489" cy="18288"/>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050" kern="0" dirty="0" err="1">
                  <a:latin typeface="微软雅黑" panose="020B0503020204020204" pitchFamily="34" charset="-122"/>
                  <a:ea typeface="微软雅黑" panose="020B0503020204020204" pitchFamily="34" charset="-122"/>
                  <a:cs typeface="Arial Unicode MS" pitchFamily="34" charset="-128"/>
                </a:endParaRPr>
              </a:p>
            </p:txBody>
          </p:sp>
        </p:grpSp>
        <p:grpSp>
          <p:nvGrpSpPr>
            <p:cNvPr id="133" name="Group 132"/>
            <p:cNvGrpSpPr/>
            <p:nvPr/>
          </p:nvGrpSpPr>
          <p:grpSpPr>
            <a:xfrm flipH="1">
              <a:off x="1940746" y="3773047"/>
              <a:ext cx="1246077" cy="1543022"/>
              <a:chOff x="4649305" y="3773047"/>
              <a:chExt cx="1246077" cy="1543022"/>
            </a:xfrm>
          </p:grpSpPr>
          <p:sp>
            <p:nvSpPr>
              <p:cNvPr id="146" name="Pentagon 145"/>
              <p:cNvSpPr/>
              <p:nvPr/>
            </p:nvSpPr>
            <p:spPr bwMode="gray">
              <a:xfrm rot="10800000">
                <a:off x="4649305" y="3773047"/>
                <a:ext cx="1246077" cy="226774"/>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050" kern="0" dirty="0" err="1">
                  <a:latin typeface="微软雅黑" panose="020B0503020204020204" pitchFamily="34" charset="-122"/>
                  <a:ea typeface="微软雅黑" panose="020B0503020204020204" pitchFamily="34" charset="-122"/>
                  <a:cs typeface="Arial Unicode MS" pitchFamily="34" charset="-128"/>
                </a:endParaRPr>
              </a:p>
            </p:txBody>
          </p:sp>
          <p:sp>
            <p:nvSpPr>
              <p:cNvPr id="147" name="Pentagon 146"/>
              <p:cNvSpPr/>
              <p:nvPr/>
            </p:nvSpPr>
            <p:spPr bwMode="gray">
              <a:xfrm rot="10800000">
                <a:off x="4649305" y="4211796"/>
                <a:ext cx="1246077" cy="226774"/>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050" kern="0" dirty="0" err="1">
                  <a:latin typeface="微软雅黑" panose="020B0503020204020204" pitchFamily="34" charset="-122"/>
                  <a:ea typeface="微软雅黑" panose="020B0503020204020204" pitchFamily="34" charset="-122"/>
                  <a:cs typeface="Arial Unicode MS" pitchFamily="34" charset="-128"/>
                </a:endParaRPr>
              </a:p>
            </p:txBody>
          </p:sp>
          <p:sp>
            <p:nvSpPr>
              <p:cNvPr id="148" name="Pentagon 147"/>
              <p:cNvSpPr/>
              <p:nvPr/>
            </p:nvSpPr>
            <p:spPr bwMode="gray">
              <a:xfrm rot="10800000">
                <a:off x="4649305" y="4650545"/>
                <a:ext cx="1246077" cy="226774"/>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050" kern="0" dirty="0" err="1">
                  <a:latin typeface="微软雅黑" panose="020B0503020204020204" pitchFamily="34" charset="-122"/>
                  <a:ea typeface="微软雅黑" panose="020B0503020204020204" pitchFamily="34" charset="-122"/>
                  <a:cs typeface="Arial Unicode MS" pitchFamily="34" charset="-128"/>
                </a:endParaRPr>
              </a:p>
            </p:txBody>
          </p:sp>
          <p:sp>
            <p:nvSpPr>
              <p:cNvPr id="149" name="Pentagon 148"/>
              <p:cNvSpPr/>
              <p:nvPr/>
            </p:nvSpPr>
            <p:spPr bwMode="gray">
              <a:xfrm rot="10800000">
                <a:off x="4649305" y="5089295"/>
                <a:ext cx="1246077" cy="226774"/>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050" kern="0" dirty="0" err="1">
                  <a:latin typeface="微软雅黑" panose="020B0503020204020204" pitchFamily="34" charset="-122"/>
                  <a:ea typeface="微软雅黑" panose="020B0503020204020204" pitchFamily="34" charset="-122"/>
                  <a:cs typeface="Arial Unicode MS" pitchFamily="34" charset="-128"/>
                </a:endParaRPr>
              </a:p>
            </p:txBody>
          </p:sp>
        </p:grpSp>
        <p:grpSp>
          <p:nvGrpSpPr>
            <p:cNvPr id="134" name="Group 133"/>
            <p:cNvGrpSpPr/>
            <p:nvPr/>
          </p:nvGrpSpPr>
          <p:grpSpPr>
            <a:xfrm>
              <a:off x="4649305" y="3773047"/>
              <a:ext cx="1246077" cy="1543022"/>
              <a:chOff x="4649305" y="3773047"/>
              <a:chExt cx="1246077" cy="1543022"/>
            </a:xfrm>
          </p:grpSpPr>
          <p:sp>
            <p:nvSpPr>
              <p:cNvPr id="142" name="Pentagon 141"/>
              <p:cNvSpPr/>
              <p:nvPr/>
            </p:nvSpPr>
            <p:spPr bwMode="gray">
              <a:xfrm rot="10800000">
                <a:off x="4649305" y="3773047"/>
                <a:ext cx="1246077" cy="226774"/>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050" kern="0" dirty="0" err="1">
                  <a:latin typeface="微软雅黑" panose="020B0503020204020204" pitchFamily="34" charset="-122"/>
                  <a:ea typeface="微软雅黑" panose="020B0503020204020204" pitchFamily="34" charset="-122"/>
                  <a:cs typeface="Arial Unicode MS" pitchFamily="34" charset="-128"/>
                </a:endParaRPr>
              </a:p>
            </p:txBody>
          </p:sp>
          <p:sp>
            <p:nvSpPr>
              <p:cNvPr id="143" name="Pentagon 142"/>
              <p:cNvSpPr/>
              <p:nvPr/>
            </p:nvSpPr>
            <p:spPr bwMode="gray">
              <a:xfrm rot="10800000">
                <a:off x="4649305" y="4211796"/>
                <a:ext cx="1246077" cy="226774"/>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050" kern="0" dirty="0" err="1">
                  <a:latin typeface="微软雅黑" panose="020B0503020204020204" pitchFamily="34" charset="-122"/>
                  <a:ea typeface="微软雅黑" panose="020B0503020204020204" pitchFamily="34" charset="-122"/>
                  <a:cs typeface="Arial Unicode MS" pitchFamily="34" charset="-128"/>
                </a:endParaRPr>
              </a:p>
            </p:txBody>
          </p:sp>
          <p:sp>
            <p:nvSpPr>
              <p:cNvPr id="144" name="Pentagon 143"/>
              <p:cNvSpPr/>
              <p:nvPr/>
            </p:nvSpPr>
            <p:spPr bwMode="gray">
              <a:xfrm rot="10800000">
                <a:off x="4649305" y="4650545"/>
                <a:ext cx="1246077" cy="226774"/>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050" kern="0" dirty="0" err="1">
                  <a:latin typeface="微软雅黑" panose="020B0503020204020204" pitchFamily="34" charset="-122"/>
                  <a:ea typeface="微软雅黑" panose="020B0503020204020204" pitchFamily="34" charset="-122"/>
                  <a:cs typeface="Arial Unicode MS" pitchFamily="34" charset="-128"/>
                </a:endParaRPr>
              </a:p>
            </p:txBody>
          </p:sp>
          <p:sp>
            <p:nvSpPr>
              <p:cNvPr id="145" name="Pentagon 144"/>
              <p:cNvSpPr/>
              <p:nvPr/>
            </p:nvSpPr>
            <p:spPr bwMode="gray">
              <a:xfrm rot="10800000">
                <a:off x="4649305" y="5089295"/>
                <a:ext cx="1246077" cy="226774"/>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050" kern="0" dirty="0" err="1">
                  <a:latin typeface="微软雅黑" panose="020B0503020204020204" pitchFamily="34" charset="-122"/>
                  <a:ea typeface="微软雅黑" panose="020B0503020204020204" pitchFamily="34" charset="-122"/>
                  <a:cs typeface="Arial Unicode MS" pitchFamily="34" charset="-128"/>
                </a:endParaRPr>
              </a:p>
            </p:txBody>
          </p:sp>
        </p:grpSp>
        <p:grpSp>
          <p:nvGrpSpPr>
            <p:cNvPr id="135" name="Group 134"/>
            <p:cNvGrpSpPr/>
            <p:nvPr/>
          </p:nvGrpSpPr>
          <p:grpSpPr>
            <a:xfrm>
              <a:off x="2504439" y="3252507"/>
              <a:ext cx="2736635" cy="1246089"/>
              <a:chOff x="6301260" y="5752625"/>
              <a:chExt cx="220694" cy="100490"/>
            </a:xfrm>
          </p:grpSpPr>
          <p:sp>
            <p:nvSpPr>
              <p:cNvPr id="137" name="Pentagon 136"/>
              <p:cNvSpPr/>
              <p:nvPr/>
            </p:nvSpPr>
            <p:spPr bwMode="gray">
              <a:xfrm rot="5400000">
                <a:off x="6260159" y="5793726"/>
                <a:ext cx="100489" cy="18288"/>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050" kern="0" dirty="0" err="1">
                  <a:latin typeface="微软雅黑" panose="020B0503020204020204" pitchFamily="34" charset="-122"/>
                  <a:ea typeface="微软雅黑" panose="020B0503020204020204" pitchFamily="34" charset="-122"/>
                  <a:cs typeface="Arial Unicode MS" pitchFamily="34" charset="-128"/>
                </a:endParaRPr>
              </a:p>
            </p:txBody>
          </p:sp>
          <p:sp>
            <p:nvSpPr>
              <p:cNvPr id="138" name="Pentagon 137"/>
              <p:cNvSpPr/>
              <p:nvPr/>
            </p:nvSpPr>
            <p:spPr bwMode="gray">
              <a:xfrm rot="5400000">
                <a:off x="6310760" y="5793727"/>
                <a:ext cx="100489" cy="18288"/>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050" kern="0" dirty="0" err="1">
                  <a:latin typeface="微软雅黑" panose="020B0503020204020204" pitchFamily="34" charset="-122"/>
                  <a:ea typeface="微软雅黑" panose="020B0503020204020204" pitchFamily="34" charset="-122"/>
                  <a:cs typeface="Arial Unicode MS" pitchFamily="34" charset="-128"/>
                </a:endParaRPr>
              </a:p>
            </p:txBody>
          </p:sp>
          <p:sp>
            <p:nvSpPr>
              <p:cNvPr id="139" name="Pentagon 138"/>
              <p:cNvSpPr/>
              <p:nvPr/>
            </p:nvSpPr>
            <p:spPr bwMode="gray">
              <a:xfrm rot="5400000">
                <a:off x="6361361" y="5793726"/>
                <a:ext cx="100489" cy="18288"/>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050" kern="0" dirty="0" err="1">
                  <a:latin typeface="微软雅黑" panose="020B0503020204020204" pitchFamily="34" charset="-122"/>
                  <a:ea typeface="微软雅黑" panose="020B0503020204020204" pitchFamily="34" charset="-122"/>
                  <a:cs typeface="Arial Unicode MS" pitchFamily="34" charset="-128"/>
                </a:endParaRPr>
              </a:p>
            </p:txBody>
          </p:sp>
          <p:sp>
            <p:nvSpPr>
              <p:cNvPr id="140" name="Pentagon 139"/>
              <p:cNvSpPr/>
              <p:nvPr/>
            </p:nvSpPr>
            <p:spPr bwMode="gray">
              <a:xfrm rot="5400000">
                <a:off x="6411962" y="5793726"/>
                <a:ext cx="100489" cy="18288"/>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050" kern="0" dirty="0" err="1">
                  <a:latin typeface="微软雅黑" panose="020B0503020204020204" pitchFamily="34" charset="-122"/>
                  <a:ea typeface="微软雅黑" panose="020B0503020204020204" pitchFamily="34" charset="-122"/>
                  <a:cs typeface="Arial Unicode MS" pitchFamily="34" charset="-128"/>
                </a:endParaRPr>
              </a:p>
            </p:txBody>
          </p:sp>
          <p:sp>
            <p:nvSpPr>
              <p:cNvPr id="141" name="Pentagon 140"/>
              <p:cNvSpPr/>
              <p:nvPr/>
            </p:nvSpPr>
            <p:spPr bwMode="gray">
              <a:xfrm rot="5400000">
                <a:off x="6462565" y="5793726"/>
                <a:ext cx="100489" cy="18288"/>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050" kern="0" dirty="0" err="1">
                  <a:latin typeface="微软雅黑" panose="020B0503020204020204" pitchFamily="34" charset="-122"/>
                  <a:ea typeface="微软雅黑" panose="020B0503020204020204" pitchFamily="34" charset="-122"/>
                  <a:cs typeface="Arial Unicode MS" pitchFamily="34" charset="-128"/>
                </a:endParaRPr>
              </a:p>
            </p:txBody>
          </p:sp>
        </p:grpSp>
        <p:sp>
          <p:nvSpPr>
            <p:cNvPr id="136" name="Rectangle 135"/>
            <p:cNvSpPr/>
            <p:nvPr/>
          </p:nvSpPr>
          <p:spPr bwMode="gray">
            <a:xfrm>
              <a:off x="2262364" y="3564201"/>
              <a:ext cx="3311121" cy="1877963"/>
            </a:xfrm>
            <a:prstGeom prst="rect">
              <a:avLst/>
            </a:prstGeom>
            <a:solidFill>
              <a:schemeClr val="tx1">
                <a:lumMod val="75000"/>
                <a:lumOff val="25000"/>
              </a:schemeClr>
            </a:solidFill>
            <a:ln w="6350" algn="ctr">
              <a:solidFill>
                <a:schemeClr val="tx1">
                  <a:lumMod val="85000"/>
                  <a:lumOff val="15000"/>
                </a:schemeClr>
              </a:solidFill>
              <a:miter lim="800000"/>
              <a:headEnd/>
              <a:tailEnd/>
            </a:ln>
          </p:spPr>
          <p:txBody>
            <a:bodyPr wrap="none" lIns="0" tIns="0" rIns="0" bIns="0" rtlCol="0" anchor="ctr"/>
            <a:lstStyle/>
            <a:p>
              <a:pPr algn="ctr" defTabSz="685617" fontAlgn="base">
                <a:spcBef>
                  <a:spcPct val="50000"/>
                </a:spcBef>
                <a:spcAft>
                  <a:spcPct val="0"/>
                </a:spcAft>
                <a:buClr>
                  <a:srgbClr val="F0AB00"/>
                </a:buClr>
                <a:buSzPct val="80000"/>
              </a:pPr>
              <a:r>
                <a:rPr lang="en-US" sz="675" b="1" kern="0" dirty="0">
                  <a:solidFill>
                    <a:schemeClr val="bg1"/>
                  </a:solidFill>
                  <a:latin typeface="微软雅黑" panose="020B0503020204020204" pitchFamily="34" charset="-122"/>
                  <a:ea typeface="微软雅黑" panose="020B0503020204020204" pitchFamily="34" charset="-122"/>
                  <a:cs typeface="Arial Unicode MS" pitchFamily="34" charset="-128"/>
                </a:rPr>
                <a:t>HANA</a:t>
              </a:r>
            </a:p>
          </p:txBody>
        </p:sp>
      </p:grpSp>
      <p:grpSp>
        <p:nvGrpSpPr>
          <p:cNvPr id="158" name="Group 157"/>
          <p:cNvGrpSpPr/>
          <p:nvPr/>
        </p:nvGrpSpPr>
        <p:grpSpPr>
          <a:xfrm>
            <a:off x="180096" y="4420454"/>
            <a:ext cx="722284" cy="843768"/>
            <a:chOff x="3313967" y="2664486"/>
            <a:chExt cx="963296" cy="1607476"/>
          </a:xfrm>
        </p:grpSpPr>
        <p:sp>
          <p:nvSpPr>
            <p:cNvPr id="159" name="Rectangle 158"/>
            <p:cNvSpPr/>
            <p:nvPr/>
          </p:nvSpPr>
          <p:spPr bwMode="gray">
            <a:xfrm>
              <a:off x="3313967" y="2791587"/>
              <a:ext cx="884235" cy="1480375"/>
            </a:xfrm>
            <a:prstGeom prst="rect">
              <a:avLst/>
            </a:prstGeom>
            <a:gradFill flip="none" rotWithShape="1">
              <a:gsLst>
                <a:gs pos="0">
                  <a:schemeClr val="accent1"/>
                </a:gs>
                <a:gs pos="100000">
                  <a:schemeClr val="accent1">
                    <a:lumMod val="20000"/>
                    <a:lumOff val="80000"/>
                  </a:schemeClr>
                </a:gs>
              </a:gsLst>
              <a:lin ang="0" scaled="1"/>
              <a:tileRect/>
            </a:gradFill>
            <a:ln w="6350" algn="ctr">
              <a:solidFill>
                <a:schemeClr val="bg1">
                  <a:lumMod val="50000"/>
                </a:schemeClr>
              </a:solidFill>
              <a:miter lim="800000"/>
              <a:headEnd/>
              <a:tailEnd/>
            </a:ln>
          </p:spPr>
          <p:txBody>
            <a:bodyPr wrap="none" lIns="0" tIns="64281" rIns="0" bIns="64281" rtlCol="0" anchor="ctr"/>
            <a:lstStyle/>
            <a:p>
              <a:pPr algn="ctr" fontAlgn="base">
                <a:spcAft>
                  <a:spcPct val="0"/>
                </a:spcAft>
                <a:buClr>
                  <a:srgbClr val="F0AB00"/>
                </a:buClr>
                <a:buSzPct val="80000"/>
              </a:pPr>
              <a:r>
                <a:rPr lang="en-US" sz="787" b="1" i="1" kern="0" dirty="0">
                  <a:latin typeface="微软雅黑" panose="020B0503020204020204" pitchFamily="34" charset="-122"/>
                  <a:ea typeface="微软雅黑" panose="020B0503020204020204" pitchFamily="34" charset="-122"/>
                  <a:cs typeface="Arial Unicode MS" pitchFamily="34" charset="-128"/>
                </a:rPr>
                <a:t>Data Hub</a:t>
              </a:r>
              <a:br>
                <a:rPr lang="en-US" sz="750" kern="0" dirty="0">
                  <a:latin typeface="微软雅黑" panose="020B0503020204020204" pitchFamily="34" charset="-122"/>
                  <a:ea typeface="微软雅黑" panose="020B0503020204020204" pitchFamily="34" charset="-122"/>
                  <a:cs typeface="Arial Unicode MS" pitchFamily="34" charset="-128"/>
                </a:rPr>
              </a:br>
              <a:r>
                <a:rPr lang="en-US" sz="675" kern="0" dirty="0">
                  <a:latin typeface="微软雅黑" panose="020B0503020204020204" pitchFamily="34" charset="-122"/>
                  <a:ea typeface="微软雅黑" panose="020B0503020204020204" pitchFamily="34" charset="-122"/>
                  <a:cs typeface="Arial Unicode MS" pitchFamily="34" charset="-128"/>
                </a:rPr>
                <a:t>powered by</a:t>
              </a:r>
              <a:br>
                <a:rPr lang="en-US" sz="750" kern="0" dirty="0">
                  <a:latin typeface="微软雅黑" panose="020B0503020204020204" pitchFamily="34" charset="-122"/>
                  <a:ea typeface="微软雅黑" panose="020B0503020204020204" pitchFamily="34" charset="-122"/>
                  <a:cs typeface="Arial Unicode MS" pitchFamily="34" charset="-128"/>
                </a:rPr>
              </a:br>
              <a:r>
                <a:rPr lang="en-US" sz="825" b="1" kern="0" dirty="0">
                  <a:solidFill>
                    <a:schemeClr val="tx2"/>
                  </a:solidFill>
                  <a:latin typeface="微软雅黑" panose="020B0503020204020204" pitchFamily="34" charset="-122"/>
                  <a:ea typeface="微软雅黑" panose="020B0503020204020204" pitchFamily="34" charset="-122"/>
                  <a:cs typeface="Arial Unicode MS" pitchFamily="34" charset="-128"/>
                </a:rPr>
                <a:t>SAP HANA</a:t>
              </a:r>
              <a:endParaRPr lang="en-US" sz="787" b="1" kern="0" dirty="0">
                <a:solidFill>
                  <a:schemeClr val="tx2"/>
                </a:solidFill>
                <a:latin typeface="微软雅黑" panose="020B0503020204020204" pitchFamily="34" charset="-122"/>
                <a:ea typeface="微软雅黑" panose="020B0503020204020204" pitchFamily="34" charset="-122"/>
                <a:cs typeface="Arial Unicode MS" pitchFamily="34" charset="-128"/>
              </a:endParaRPr>
            </a:p>
          </p:txBody>
        </p:sp>
        <p:sp>
          <p:nvSpPr>
            <p:cNvPr id="160" name="Rectangle 159"/>
            <p:cNvSpPr/>
            <p:nvPr/>
          </p:nvSpPr>
          <p:spPr bwMode="gray">
            <a:xfrm>
              <a:off x="4184463" y="2664486"/>
              <a:ext cx="92800" cy="1597612"/>
            </a:xfrm>
            <a:prstGeom prst="rect">
              <a:avLst/>
            </a:prstGeom>
            <a:solidFill>
              <a:schemeClr val="accent1">
                <a:lumMod val="20000"/>
                <a:lumOff val="80000"/>
              </a:schemeClr>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endParaRPr lang="en-US" sz="750" kern="0" dirty="0">
                <a:latin typeface="微软雅黑" panose="020B0503020204020204" pitchFamily="34" charset="-122"/>
                <a:ea typeface="微软雅黑" panose="020B0503020204020204" pitchFamily="34" charset="-122"/>
                <a:cs typeface="Arial Unicode MS" pitchFamily="34" charset="-128"/>
              </a:endParaRPr>
            </a:p>
          </p:txBody>
        </p:sp>
      </p:grpSp>
      <p:grpSp>
        <p:nvGrpSpPr>
          <p:cNvPr id="161" name="Group 160"/>
          <p:cNvGrpSpPr>
            <a:grpSpLocks noChangeAspect="1"/>
          </p:cNvGrpSpPr>
          <p:nvPr/>
        </p:nvGrpSpPr>
        <p:grpSpPr>
          <a:xfrm>
            <a:off x="390687" y="5039710"/>
            <a:ext cx="284564" cy="209685"/>
            <a:chOff x="1940746" y="3252507"/>
            <a:chExt cx="3954636" cy="2496756"/>
          </a:xfrm>
        </p:grpSpPr>
        <p:grpSp>
          <p:nvGrpSpPr>
            <p:cNvPr id="162" name="Group 161"/>
            <p:cNvGrpSpPr/>
            <p:nvPr/>
          </p:nvGrpSpPr>
          <p:grpSpPr>
            <a:xfrm flipV="1">
              <a:off x="2504434" y="4503174"/>
              <a:ext cx="2736635" cy="1246089"/>
              <a:chOff x="6301260" y="5752625"/>
              <a:chExt cx="220694" cy="100490"/>
            </a:xfrm>
          </p:grpSpPr>
          <p:sp>
            <p:nvSpPr>
              <p:cNvPr id="181" name="Pentagon 180"/>
              <p:cNvSpPr/>
              <p:nvPr/>
            </p:nvSpPr>
            <p:spPr bwMode="gray">
              <a:xfrm rot="5400000">
                <a:off x="6260159" y="5793726"/>
                <a:ext cx="100489" cy="18288"/>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825" kern="0" dirty="0" err="1">
                  <a:latin typeface="微软雅黑" panose="020B0503020204020204" pitchFamily="34" charset="-122"/>
                  <a:ea typeface="微软雅黑" panose="020B0503020204020204" pitchFamily="34" charset="-122"/>
                  <a:cs typeface="Arial Unicode MS" pitchFamily="34" charset="-128"/>
                </a:endParaRPr>
              </a:p>
            </p:txBody>
          </p:sp>
          <p:sp>
            <p:nvSpPr>
              <p:cNvPr id="182" name="Pentagon 181"/>
              <p:cNvSpPr/>
              <p:nvPr/>
            </p:nvSpPr>
            <p:spPr bwMode="gray">
              <a:xfrm rot="5400000">
                <a:off x="6310760" y="5793727"/>
                <a:ext cx="100489" cy="18288"/>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825" kern="0" dirty="0" err="1">
                  <a:latin typeface="微软雅黑" panose="020B0503020204020204" pitchFamily="34" charset="-122"/>
                  <a:ea typeface="微软雅黑" panose="020B0503020204020204" pitchFamily="34" charset="-122"/>
                  <a:cs typeface="Arial Unicode MS" pitchFamily="34" charset="-128"/>
                </a:endParaRPr>
              </a:p>
            </p:txBody>
          </p:sp>
          <p:sp>
            <p:nvSpPr>
              <p:cNvPr id="183" name="Pentagon 182"/>
              <p:cNvSpPr/>
              <p:nvPr/>
            </p:nvSpPr>
            <p:spPr bwMode="gray">
              <a:xfrm rot="5400000">
                <a:off x="6361361" y="5793726"/>
                <a:ext cx="100489" cy="18288"/>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825" kern="0" dirty="0" err="1">
                  <a:latin typeface="微软雅黑" panose="020B0503020204020204" pitchFamily="34" charset="-122"/>
                  <a:ea typeface="微软雅黑" panose="020B0503020204020204" pitchFamily="34" charset="-122"/>
                  <a:cs typeface="Arial Unicode MS" pitchFamily="34" charset="-128"/>
                </a:endParaRPr>
              </a:p>
            </p:txBody>
          </p:sp>
          <p:sp>
            <p:nvSpPr>
              <p:cNvPr id="184" name="Pentagon 183"/>
              <p:cNvSpPr/>
              <p:nvPr/>
            </p:nvSpPr>
            <p:spPr bwMode="gray">
              <a:xfrm rot="5400000">
                <a:off x="6411962" y="5793726"/>
                <a:ext cx="100489" cy="18288"/>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825" kern="0" dirty="0" err="1">
                  <a:latin typeface="微软雅黑" panose="020B0503020204020204" pitchFamily="34" charset="-122"/>
                  <a:ea typeface="微软雅黑" panose="020B0503020204020204" pitchFamily="34" charset="-122"/>
                  <a:cs typeface="Arial Unicode MS" pitchFamily="34" charset="-128"/>
                </a:endParaRPr>
              </a:p>
            </p:txBody>
          </p:sp>
          <p:sp>
            <p:nvSpPr>
              <p:cNvPr id="185" name="Pentagon 184"/>
              <p:cNvSpPr/>
              <p:nvPr/>
            </p:nvSpPr>
            <p:spPr bwMode="gray">
              <a:xfrm rot="5400000">
                <a:off x="6462565" y="5793726"/>
                <a:ext cx="100489" cy="18288"/>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825" kern="0" dirty="0" err="1">
                  <a:latin typeface="微软雅黑" panose="020B0503020204020204" pitchFamily="34" charset="-122"/>
                  <a:ea typeface="微软雅黑" panose="020B0503020204020204" pitchFamily="34" charset="-122"/>
                  <a:cs typeface="Arial Unicode MS" pitchFamily="34" charset="-128"/>
                </a:endParaRPr>
              </a:p>
            </p:txBody>
          </p:sp>
        </p:grpSp>
        <p:grpSp>
          <p:nvGrpSpPr>
            <p:cNvPr id="163" name="Group 162"/>
            <p:cNvGrpSpPr/>
            <p:nvPr/>
          </p:nvGrpSpPr>
          <p:grpSpPr>
            <a:xfrm flipH="1">
              <a:off x="1940746" y="3773047"/>
              <a:ext cx="1246077" cy="1543022"/>
              <a:chOff x="4649305" y="3773047"/>
              <a:chExt cx="1246077" cy="1543022"/>
            </a:xfrm>
          </p:grpSpPr>
          <p:sp>
            <p:nvSpPr>
              <p:cNvPr id="177" name="Pentagon 176"/>
              <p:cNvSpPr/>
              <p:nvPr/>
            </p:nvSpPr>
            <p:spPr bwMode="gray">
              <a:xfrm rot="10800000">
                <a:off x="4649305" y="3773047"/>
                <a:ext cx="1246077" cy="226774"/>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825" kern="0" dirty="0" err="1">
                  <a:latin typeface="微软雅黑" panose="020B0503020204020204" pitchFamily="34" charset="-122"/>
                  <a:ea typeface="微软雅黑" panose="020B0503020204020204" pitchFamily="34" charset="-122"/>
                  <a:cs typeface="Arial Unicode MS" pitchFamily="34" charset="-128"/>
                </a:endParaRPr>
              </a:p>
            </p:txBody>
          </p:sp>
          <p:sp>
            <p:nvSpPr>
              <p:cNvPr id="178" name="Pentagon 177"/>
              <p:cNvSpPr/>
              <p:nvPr/>
            </p:nvSpPr>
            <p:spPr bwMode="gray">
              <a:xfrm rot="10800000">
                <a:off x="4649305" y="4211796"/>
                <a:ext cx="1246077" cy="226774"/>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825" kern="0" dirty="0" err="1">
                  <a:latin typeface="微软雅黑" panose="020B0503020204020204" pitchFamily="34" charset="-122"/>
                  <a:ea typeface="微软雅黑" panose="020B0503020204020204" pitchFamily="34" charset="-122"/>
                  <a:cs typeface="Arial Unicode MS" pitchFamily="34" charset="-128"/>
                </a:endParaRPr>
              </a:p>
            </p:txBody>
          </p:sp>
          <p:sp>
            <p:nvSpPr>
              <p:cNvPr id="179" name="Pentagon 178"/>
              <p:cNvSpPr/>
              <p:nvPr/>
            </p:nvSpPr>
            <p:spPr bwMode="gray">
              <a:xfrm rot="10800000">
                <a:off x="4649305" y="4650545"/>
                <a:ext cx="1246077" cy="226774"/>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825" kern="0" dirty="0" err="1">
                  <a:latin typeface="微软雅黑" panose="020B0503020204020204" pitchFamily="34" charset="-122"/>
                  <a:ea typeface="微软雅黑" panose="020B0503020204020204" pitchFamily="34" charset="-122"/>
                  <a:cs typeface="Arial Unicode MS" pitchFamily="34" charset="-128"/>
                </a:endParaRPr>
              </a:p>
            </p:txBody>
          </p:sp>
          <p:sp>
            <p:nvSpPr>
              <p:cNvPr id="180" name="Pentagon 179"/>
              <p:cNvSpPr/>
              <p:nvPr/>
            </p:nvSpPr>
            <p:spPr bwMode="gray">
              <a:xfrm rot="10800000">
                <a:off x="4649305" y="5089295"/>
                <a:ext cx="1246077" cy="226774"/>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825" kern="0" dirty="0" err="1">
                  <a:latin typeface="微软雅黑" panose="020B0503020204020204" pitchFamily="34" charset="-122"/>
                  <a:ea typeface="微软雅黑" panose="020B0503020204020204" pitchFamily="34" charset="-122"/>
                  <a:cs typeface="Arial Unicode MS" pitchFamily="34" charset="-128"/>
                </a:endParaRPr>
              </a:p>
            </p:txBody>
          </p:sp>
        </p:grpSp>
        <p:grpSp>
          <p:nvGrpSpPr>
            <p:cNvPr id="164" name="Group 163"/>
            <p:cNvGrpSpPr/>
            <p:nvPr/>
          </p:nvGrpSpPr>
          <p:grpSpPr>
            <a:xfrm>
              <a:off x="4649305" y="3773047"/>
              <a:ext cx="1246077" cy="1543022"/>
              <a:chOff x="4649305" y="3773047"/>
              <a:chExt cx="1246077" cy="1543022"/>
            </a:xfrm>
          </p:grpSpPr>
          <p:sp>
            <p:nvSpPr>
              <p:cNvPr id="172" name="Pentagon 171"/>
              <p:cNvSpPr/>
              <p:nvPr/>
            </p:nvSpPr>
            <p:spPr bwMode="gray">
              <a:xfrm rot="10800000">
                <a:off x="4649305" y="3773047"/>
                <a:ext cx="1246077" cy="226774"/>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825" kern="0" dirty="0" err="1">
                  <a:latin typeface="微软雅黑" panose="020B0503020204020204" pitchFamily="34" charset="-122"/>
                  <a:ea typeface="微软雅黑" panose="020B0503020204020204" pitchFamily="34" charset="-122"/>
                  <a:cs typeface="Arial Unicode MS" pitchFamily="34" charset="-128"/>
                </a:endParaRPr>
              </a:p>
            </p:txBody>
          </p:sp>
          <p:sp>
            <p:nvSpPr>
              <p:cNvPr id="173" name="Pentagon 172"/>
              <p:cNvSpPr/>
              <p:nvPr/>
            </p:nvSpPr>
            <p:spPr bwMode="gray">
              <a:xfrm rot="10800000">
                <a:off x="4649305" y="4211796"/>
                <a:ext cx="1246077" cy="226774"/>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825" kern="0" dirty="0" err="1">
                  <a:latin typeface="微软雅黑" panose="020B0503020204020204" pitchFamily="34" charset="-122"/>
                  <a:ea typeface="微软雅黑" panose="020B0503020204020204" pitchFamily="34" charset="-122"/>
                  <a:cs typeface="Arial Unicode MS" pitchFamily="34" charset="-128"/>
                </a:endParaRPr>
              </a:p>
            </p:txBody>
          </p:sp>
          <p:sp>
            <p:nvSpPr>
              <p:cNvPr id="174" name="Pentagon 173"/>
              <p:cNvSpPr/>
              <p:nvPr/>
            </p:nvSpPr>
            <p:spPr bwMode="gray">
              <a:xfrm rot="10800000">
                <a:off x="4649305" y="4650545"/>
                <a:ext cx="1246077" cy="226774"/>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825" kern="0" dirty="0" err="1">
                  <a:latin typeface="微软雅黑" panose="020B0503020204020204" pitchFamily="34" charset="-122"/>
                  <a:ea typeface="微软雅黑" panose="020B0503020204020204" pitchFamily="34" charset="-122"/>
                  <a:cs typeface="Arial Unicode MS" pitchFamily="34" charset="-128"/>
                </a:endParaRPr>
              </a:p>
            </p:txBody>
          </p:sp>
          <p:sp>
            <p:nvSpPr>
              <p:cNvPr id="176" name="Pentagon 175"/>
              <p:cNvSpPr/>
              <p:nvPr/>
            </p:nvSpPr>
            <p:spPr bwMode="gray">
              <a:xfrm rot="10800000">
                <a:off x="4649305" y="5089295"/>
                <a:ext cx="1246077" cy="226774"/>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825" kern="0" dirty="0" err="1">
                  <a:latin typeface="微软雅黑" panose="020B0503020204020204" pitchFamily="34" charset="-122"/>
                  <a:ea typeface="微软雅黑" panose="020B0503020204020204" pitchFamily="34" charset="-122"/>
                  <a:cs typeface="Arial Unicode MS" pitchFamily="34" charset="-128"/>
                </a:endParaRPr>
              </a:p>
            </p:txBody>
          </p:sp>
        </p:grpSp>
        <p:grpSp>
          <p:nvGrpSpPr>
            <p:cNvPr id="165" name="Group 164"/>
            <p:cNvGrpSpPr/>
            <p:nvPr/>
          </p:nvGrpSpPr>
          <p:grpSpPr>
            <a:xfrm>
              <a:off x="2504439" y="3252507"/>
              <a:ext cx="2736635" cy="1246089"/>
              <a:chOff x="6301260" y="5752625"/>
              <a:chExt cx="220694" cy="100490"/>
            </a:xfrm>
          </p:grpSpPr>
          <p:sp>
            <p:nvSpPr>
              <p:cNvPr id="167" name="Pentagon 166"/>
              <p:cNvSpPr/>
              <p:nvPr/>
            </p:nvSpPr>
            <p:spPr bwMode="gray">
              <a:xfrm rot="5400000">
                <a:off x="6260159" y="5793726"/>
                <a:ext cx="100489" cy="18288"/>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825" kern="0" dirty="0" err="1">
                  <a:latin typeface="微软雅黑" panose="020B0503020204020204" pitchFamily="34" charset="-122"/>
                  <a:ea typeface="微软雅黑" panose="020B0503020204020204" pitchFamily="34" charset="-122"/>
                  <a:cs typeface="Arial Unicode MS" pitchFamily="34" charset="-128"/>
                </a:endParaRPr>
              </a:p>
            </p:txBody>
          </p:sp>
          <p:sp>
            <p:nvSpPr>
              <p:cNvPr id="168" name="Pentagon 167"/>
              <p:cNvSpPr/>
              <p:nvPr/>
            </p:nvSpPr>
            <p:spPr bwMode="gray">
              <a:xfrm rot="5400000">
                <a:off x="6310760" y="5793727"/>
                <a:ext cx="100489" cy="18288"/>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825" kern="0" dirty="0" err="1">
                  <a:latin typeface="微软雅黑" panose="020B0503020204020204" pitchFamily="34" charset="-122"/>
                  <a:ea typeface="微软雅黑" panose="020B0503020204020204" pitchFamily="34" charset="-122"/>
                  <a:cs typeface="Arial Unicode MS" pitchFamily="34" charset="-128"/>
                </a:endParaRPr>
              </a:p>
            </p:txBody>
          </p:sp>
          <p:sp>
            <p:nvSpPr>
              <p:cNvPr id="169" name="Pentagon 168"/>
              <p:cNvSpPr/>
              <p:nvPr/>
            </p:nvSpPr>
            <p:spPr bwMode="gray">
              <a:xfrm rot="5400000">
                <a:off x="6361361" y="5793726"/>
                <a:ext cx="100489" cy="18288"/>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825" kern="0" dirty="0" err="1">
                  <a:latin typeface="微软雅黑" panose="020B0503020204020204" pitchFamily="34" charset="-122"/>
                  <a:ea typeface="微软雅黑" panose="020B0503020204020204" pitchFamily="34" charset="-122"/>
                  <a:cs typeface="Arial Unicode MS" pitchFamily="34" charset="-128"/>
                </a:endParaRPr>
              </a:p>
            </p:txBody>
          </p:sp>
          <p:sp>
            <p:nvSpPr>
              <p:cNvPr id="170" name="Pentagon 169"/>
              <p:cNvSpPr/>
              <p:nvPr/>
            </p:nvSpPr>
            <p:spPr bwMode="gray">
              <a:xfrm rot="5400000">
                <a:off x="6411962" y="5793726"/>
                <a:ext cx="100489" cy="18288"/>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825" kern="0" dirty="0" err="1">
                  <a:latin typeface="微软雅黑" panose="020B0503020204020204" pitchFamily="34" charset="-122"/>
                  <a:ea typeface="微软雅黑" panose="020B0503020204020204" pitchFamily="34" charset="-122"/>
                  <a:cs typeface="Arial Unicode MS" pitchFamily="34" charset="-128"/>
                </a:endParaRPr>
              </a:p>
            </p:txBody>
          </p:sp>
          <p:sp>
            <p:nvSpPr>
              <p:cNvPr id="171" name="Pentagon 170"/>
              <p:cNvSpPr/>
              <p:nvPr/>
            </p:nvSpPr>
            <p:spPr bwMode="gray">
              <a:xfrm rot="5400000">
                <a:off x="6462565" y="5793726"/>
                <a:ext cx="100489" cy="18288"/>
              </a:xfrm>
              <a:prstGeom prst="homePlate">
                <a:avLst>
                  <a:gd name="adj" fmla="val 93377"/>
                </a:avLst>
              </a:prstGeom>
              <a:solidFill>
                <a:schemeClr val="bg1">
                  <a:lumMod val="75000"/>
                </a:schemeClr>
              </a:solidFill>
              <a:ln w="3175" algn="ctr">
                <a:solidFill>
                  <a:schemeClr val="tx1">
                    <a:lumMod val="50000"/>
                    <a:lumOff val="50000"/>
                  </a:schemeClr>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825" kern="0" dirty="0" err="1">
                  <a:latin typeface="微软雅黑" panose="020B0503020204020204" pitchFamily="34" charset="-122"/>
                  <a:ea typeface="微软雅黑" panose="020B0503020204020204" pitchFamily="34" charset="-122"/>
                  <a:cs typeface="Arial Unicode MS" pitchFamily="34" charset="-128"/>
                </a:endParaRPr>
              </a:p>
            </p:txBody>
          </p:sp>
        </p:grpSp>
        <p:sp>
          <p:nvSpPr>
            <p:cNvPr id="166" name="Rectangle 165"/>
            <p:cNvSpPr/>
            <p:nvPr/>
          </p:nvSpPr>
          <p:spPr bwMode="gray">
            <a:xfrm>
              <a:off x="2262364" y="3564201"/>
              <a:ext cx="3311121" cy="1877963"/>
            </a:xfrm>
            <a:prstGeom prst="rect">
              <a:avLst/>
            </a:prstGeom>
            <a:solidFill>
              <a:schemeClr val="tx1">
                <a:lumMod val="75000"/>
                <a:lumOff val="25000"/>
              </a:schemeClr>
            </a:solidFill>
            <a:ln w="6350" algn="ctr">
              <a:solidFill>
                <a:schemeClr val="tx1">
                  <a:lumMod val="85000"/>
                  <a:lumOff val="15000"/>
                </a:schemeClr>
              </a:solidFill>
              <a:miter lim="800000"/>
              <a:headEnd/>
              <a:tailEnd/>
            </a:ln>
          </p:spPr>
          <p:txBody>
            <a:bodyPr wrap="none" lIns="0" tIns="0" rIns="0" bIns="0" rtlCol="0" anchor="ctr"/>
            <a:lstStyle/>
            <a:p>
              <a:pPr algn="ctr" defTabSz="685617" fontAlgn="base">
                <a:spcBef>
                  <a:spcPct val="50000"/>
                </a:spcBef>
                <a:spcAft>
                  <a:spcPct val="0"/>
                </a:spcAft>
                <a:buClr>
                  <a:srgbClr val="F0AB00"/>
                </a:buClr>
                <a:buSzPct val="80000"/>
              </a:pPr>
              <a:endParaRPr lang="en-US" sz="600"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grpSp>
      <p:sp>
        <p:nvSpPr>
          <p:cNvPr id="197" name="Can 196"/>
          <p:cNvSpPr/>
          <p:nvPr/>
        </p:nvSpPr>
        <p:spPr bwMode="gray">
          <a:xfrm>
            <a:off x="1621985" y="4987141"/>
            <a:ext cx="160173" cy="158058"/>
          </a:xfrm>
          <a:prstGeom prst="can">
            <a:avLst/>
          </a:prstGeom>
          <a:solidFill>
            <a:schemeClr val="tx2">
              <a:lumMod val="50000"/>
            </a:schemeClr>
          </a:solidFill>
          <a:ln w="3175">
            <a:solidFill>
              <a:schemeClr val="tx2">
                <a:lumMod val="50000"/>
              </a:schemeClr>
            </a:solidFill>
            <a:headEnd/>
            <a:tailEnd/>
          </a:ln>
        </p:spPr>
        <p:style>
          <a:lnRef idx="1">
            <a:schemeClr val="accent2"/>
          </a:lnRef>
          <a:fillRef idx="2">
            <a:schemeClr val="accent2"/>
          </a:fillRef>
          <a:effectRef idx="1">
            <a:schemeClr val="accent2"/>
          </a:effectRef>
          <a:fontRef idx="minor">
            <a:schemeClr val="dk1"/>
          </a:fontRef>
        </p:style>
        <p:txBody>
          <a:bodyPr lIns="67482" tIns="53986" rIns="67482" bIns="53986" rtlCol="0" anchor="ctr"/>
          <a:lstStyle/>
          <a:p>
            <a:pPr algn="ctr" fontAlgn="base">
              <a:spcBef>
                <a:spcPct val="50000"/>
              </a:spcBef>
              <a:spcAft>
                <a:spcPct val="0"/>
              </a:spcAft>
              <a:buClr>
                <a:srgbClr val="F0AB00"/>
              </a:buClr>
              <a:buSzPct val="80000"/>
            </a:pPr>
            <a:endParaRPr lang="en-US" sz="450" kern="0" dirty="0">
              <a:latin typeface="微软雅黑" panose="020B0503020204020204" pitchFamily="34" charset="-122"/>
              <a:ea typeface="微软雅黑" panose="020B0503020204020204" pitchFamily="34" charset="-122"/>
              <a:cs typeface="Arial Unicode MS" pitchFamily="34" charset="-128"/>
            </a:endParaRPr>
          </a:p>
        </p:txBody>
      </p:sp>
      <p:grpSp>
        <p:nvGrpSpPr>
          <p:cNvPr id="209" name="Group 208"/>
          <p:cNvGrpSpPr/>
          <p:nvPr/>
        </p:nvGrpSpPr>
        <p:grpSpPr>
          <a:xfrm>
            <a:off x="528482" y="4107827"/>
            <a:ext cx="491546" cy="249079"/>
            <a:chOff x="8433399" y="1143969"/>
            <a:chExt cx="1077523" cy="671843"/>
          </a:xfrm>
          <a:solidFill>
            <a:schemeClr val="tx2">
              <a:lumMod val="75000"/>
            </a:schemeClr>
          </a:solidFill>
        </p:grpSpPr>
        <p:sp>
          <p:nvSpPr>
            <p:cNvPr id="210" name="Rectangle 209"/>
            <p:cNvSpPr/>
            <p:nvPr/>
          </p:nvSpPr>
          <p:spPr bwMode="gray">
            <a:xfrm>
              <a:off x="8433399" y="1143969"/>
              <a:ext cx="1077523" cy="671843"/>
            </a:xfrm>
            <a:prstGeom prst="rect">
              <a:avLst/>
            </a:prstGeom>
            <a:grpFill/>
            <a:ln w="6350" algn="ctr">
              <a:solidFill>
                <a:schemeClr val="bg1">
                  <a:lumMod val="75000"/>
                </a:schemeClr>
              </a:solidFill>
              <a:miter lim="800000"/>
              <a:headEnd/>
              <a:tailEnd/>
            </a:ln>
          </p:spPr>
          <p:txBody>
            <a:bodyPr wrap="none" lIns="80351" tIns="64281" rIns="80351" bIns="64281" rtlCol="0" anchor="t"/>
            <a:lstStyle/>
            <a:p>
              <a:pPr algn="ctr" fontAlgn="base">
                <a:spcBef>
                  <a:spcPct val="50000"/>
                </a:spcBef>
                <a:spcAft>
                  <a:spcPct val="0"/>
                </a:spcAft>
                <a:buClr>
                  <a:srgbClr val="F0AB00"/>
                </a:buClr>
                <a:buSzPct val="80000"/>
              </a:pPr>
              <a:endParaRPr lang="en-US" sz="600"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211" name="TextBox 210"/>
            <p:cNvSpPr txBox="1"/>
            <p:nvPr/>
          </p:nvSpPr>
          <p:spPr>
            <a:xfrm>
              <a:off x="8756503" y="1305748"/>
              <a:ext cx="446520" cy="342445"/>
            </a:xfrm>
            <a:prstGeom prst="rect">
              <a:avLst/>
            </a:prstGeom>
            <a:grpFill/>
          </p:spPr>
          <p:txBody>
            <a:bodyPr wrap="square" lIns="0" tIns="0" rIns="0" bIns="0" rtlCol="0" anchor="ctr">
              <a:spAutoFit/>
            </a:bodyPr>
            <a:lstStyle/>
            <a:p>
              <a:pPr algn="ctr" fontAlgn="base">
                <a:spcBef>
                  <a:spcPts val="535"/>
                </a:spcBef>
                <a:spcAft>
                  <a:spcPct val="0"/>
                </a:spcAft>
                <a:buClr>
                  <a:srgbClr val="F0AB00"/>
                </a:buClr>
                <a:buSzPct val="80000"/>
              </a:pPr>
              <a:r>
                <a:rPr lang="en-US" sz="825" b="1" kern="0" dirty="0">
                  <a:solidFill>
                    <a:schemeClr val="bg1"/>
                  </a:solidFill>
                  <a:latin typeface="微软雅黑" panose="020B0503020204020204" pitchFamily="34" charset="-122"/>
                  <a:ea typeface="微软雅黑" panose="020B0503020204020204" pitchFamily="34" charset="-122"/>
                  <a:cs typeface="Arial Unicode MS" pitchFamily="34" charset="-128"/>
                </a:rPr>
                <a:t>BW</a:t>
              </a:r>
            </a:p>
          </p:txBody>
        </p:sp>
      </p:grpSp>
      <p:sp>
        <p:nvSpPr>
          <p:cNvPr id="213" name="Rectangle 212"/>
          <p:cNvSpPr/>
          <p:nvPr/>
        </p:nvSpPr>
        <p:spPr bwMode="gray">
          <a:xfrm>
            <a:off x="1163030" y="4123369"/>
            <a:ext cx="487484" cy="214728"/>
          </a:xfrm>
          <a:prstGeom prst="rect">
            <a:avLst/>
          </a:prstGeom>
          <a:solidFill>
            <a:schemeClr val="accent1"/>
          </a:solidFill>
          <a:ln w="6350" algn="ctr">
            <a:noFill/>
            <a:miter lim="800000"/>
            <a:headEnd/>
            <a:tailEnd/>
          </a:ln>
        </p:spPr>
        <p:txBody>
          <a:bodyPr lIns="68562" tIns="68562" rIns="68562" bIns="68562" rtlCol="0" anchor="ctr" anchorCtr="0"/>
          <a:lstStyle/>
          <a:p>
            <a:pPr algn="ctr" fontAlgn="base">
              <a:spcBef>
                <a:spcPts val="535"/>
              </a:spcBef>
              <a:spcAft>
                <a:spcPct val="0"/>
              </a:spcAft>
              <a:buClr>
                <a:srgbClr val="F0AB00"/>
              </a:buClr>
              <a:buSzPct val="80000"/>
            </a:pPr>
            <a:r>
              <a:rPr lang="en-US" sz="750" b="1" kern="0" dirty="0">
                <a:latin typeface="微软雅黑" panose="020B0503020204020204" pitchFamily="34" charset="-122"/>
                <a:ea typeface="微软雅黑" panose="020B0503020204020204" pitchFamily="34" charset="-122"/>
                <a:cs typeface="Arial Unicode MS" pitchFamily="34" charset="-128"/>
              </a:rPr>
              <a:t>BI Tools</a:t>
            </a:r>
          </a:p>
        </p:txBody>
      </p:sp>
      <p:sp>
        <p:nvSpPr>
          <p:cNvPr id="215" name="Rectangle 214"/>
          <p:cNvSpPr/>
          <p:nvPr/>
        </p:nvSpPr>
        <p:spPr>
          <a:xfrm>
            <a:off x="1808414" y="4786842"/>
            <a:ext cx="562976" cy="184666"/>
          </a:xfrm>
          <a:prstGeom prst="rect">
            <a:avLst/>
          </a:prstGeom>
        </p:spPr>
        <p:txBody>
          <a:bodyPr wrap="none">
            <a:spAutoFit/>
          </a:bodyPr>
          <a:lstStyle/>
          <a:p>
            <a:pPr algn="ctr" defTabSz="685617" fontAlgn="base">
              <a:spcBef>
                <a:spcPct val="50000"/>
              </a:spcBef>
              <a:spcAft>
                <a:spcPct val="0"/>
              </a:spcAft>
              <a:buClr>
                <a:srgbClr val="F0AB00"/>
              </a:buClr>
              <a:buSzPct val="80000"/>
            </a:pPr>
            <a:r>
              <a:rPr lang="en-US" sz="600" kern="0" dirty="0">
                <a:solidFill>
                  <a:schemeClr val="bg2">
                    <a:lumMod val="25000"/>
                  </a:schemeClr>
                </a:solidFill>
                <a:latin typeface="微软雅黑" panose="020B0503020204020204" pitchFamily="34" charset="-122"/>
                <a:ea typeface="微软雅黑" panose="020B0503020204020204" pitchFamily="34" charset="-122"/>
                <a:cs typeface="Arial Unicode MS" pitchFamily="34" charset="-128"/>
              </a:rPr>
              <a:t>Transform</a:t>
            </a:r>
          </a:p>
        </p:txBody>
      </p:sp>
      <p:sp>
        <p:nvSpPr>
          <p:cNvPr id="216" name="Can 215"/>
          <p:cNvSpPr/>
          <p:nvPr/>
        </p:nvSpPr>
        <p:spPr bwMode="gray">
          <a:xfrm>
            <a:off x="1933013" y="4108733"/>
            <a:ext cx="499112" cy="239830"/>
          </a:xfrm>
          <a:prstGeom prst="can">
            <a:avLst/>
          </a:prstGeom>
          <a:solidFill>
            <a:schemeClr val="bg1">
              <a:lumMod val="75000"/>
            </a:schemeClr>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r>
              <a:rPr lang="en-US" sz="900" kern="0" dirty="0">
                <a:latin typeface="微软雅黑" panose="020B0503020204020204" pitchFamily="34" charset="-122"/>
                <a:ea typeface="微软雅黑" panose="020B0503020204020204" pitchFamily="34" charset="-122"/>
                <a:cs typeface="Arial Unicode MS" pitchFamily="34" charset="-128"/>
              </a:rPr>
              <a:t>EDW</a:t>
            </a:r>
          </a:p>
        </p:txBody>
      </p:sp>
      <p:cxnSp>
        <p:nvCxnSpPr>
          <p:cNvPr id="217" name="Straight Arrow Connector 216"/>
          <p:cNvCxnSpPr/>
          <p:nvPr/>
        </p:nvCxnSpPr>
        <p:spPr>
          <a:xfrm flipV="1">
            <a:off x="813202" y="4313015"/>
            <a:ext cx="0" cy="1741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p:nvPr/>
        </p:nvCxnSpPr>
        <p:spPr>
          <a:xfrm flipV="1">
            <a:off x="1441762" y="4338097"/>
            <a:ext cx="0" cy="1741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p:nvPr/>
        </p:nvCxnSpPr>
        <p:spPr>
          <a:xfrm flipV="1">
            <a:off x="2166199" y="4338097"/>
            <a:ext cx="0" cy="1741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0" name="Group 219"/>
          <p:cNvGrpSpPr/>
          <p:nvPr/>
        </p:nvGrpSpPr>
        <p:grpSpPr>
          <a:xfrm>
            <a:off x="3236034" y="4669528"/>
            <a:ext cx="2053996" cy="1048832"/>
            <a:chOff x="324000" y="3355855"/>
            <a:chExt cx="2053996" cy="1398483"/>
          </a:xfrm>
        </p:grpSpPr>
        <p:sp>
          <p:nvSpPr>
            <p:cNvPr id="221" name="Rectangle 220"/>
            <p:cNvSpPr/>
            <p:nvPr/>
          </p:nvSpPr>
          <p:spPr bwMode="gray">
            <a:xfrm>
              <a:off x="324000" y="3355855"/>
              <a:ext cx="2053996" cy="1398483"/>
            </a:xfrm>
            <a:prstGeom prst="rect">
              <a:avLst/>
            </a:prstGeom>
            <a:noFill/>
            <a:ln w="6350" algn="ctr">
              <a:solidFill>
                <a:schemeClr val="accent2"/>
              </a:solidFill>
              <a:miter lim="800000"/>
              <a:headEnd/>
              <a:tailEnd/>
            </a:ln>
          </p:spPr>
          <p:txBody>
            <a:bodyPr lIns="67482" tIns="53986" rIns="67482" bIns="53986" rtlCol="0" anchor="t" anchorCtr="0"/>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22" name="Rectangle 221"/>
            <p:cNvSpPr/>
            <p:nvPr/>
          </p:nvSpPr>
          <p:spPr>
            <a:xfrm>
              <a:off x="760741" y="3437369"/>
              <a:ext cx="1509825" cy="369343"/>
            </a:xfrm>
            <a:prstGeom prst="rect">
              <a:avLst/>
            </a:prstGeom>
          </p:spPr>
          <p:txBody>
            <a:bodyPr wrap="square">
              <a:spAutoFit/>
            </a:bodyPr>
            <a:lstStyle/>
            <a:p>
              <a:pPr algn="ctr" fontAlgn="base">
                <a:spcBef>
                  <a:spcPct val="50000"/>
                </a:spcBef>
                <a:spcAft>
                  <a:spcPct val="0"/>
                </a:spcAft>
                <a:buClr>
                  <a:srgbClr val="F0AB00"/>
                </a:buClr>
                <a:buSzPct val="80000"/>
              </a:pPr>
              <a:r>
                <a:rPr lang="en-US" sz="1200" b="1" kern="0" dirty="0">
                  <a:latin typeface="微软雅黑" panose="020B0503020204020204" pitchFamily="34" charset="-122"/>
                  <a:ea typeface="微软雅黑" panose="020B0503020204020204" pitchFamily="34" charset="-122"/>
                  <a:cs typeface="Arial Unicode MS" pitchFamily="34" charset="-128"/>
                </a:rPr>
                <a:t>SAP Application</a:t>
              </a:r>
            </a:p>
          </p:txBody>
        </p:sp>
      </p:grpSp>
      <p:grpSp>
        <p:nvGrpSpPr>
          <p:cNvPr id="223" name="Group 222"/>
          <p:cNvGrpSpPr/>
          <p:nvPr/>
        </p:nvGrpSpPr>
        <p:grpSpPr>
          <a:xfrm>
            <a:off x="3283218" y="4750936"/>
            <a:ext cx="305246" cy="266700"/>
            <a:chOff x="2046552" y="3014619"/>
            <a:chExt cx="1541073" cy="1541073"/>
          </a:xfrm>
        </p:grpSpPr>
        <p:sp>
          <p:nvSpPr>
            <p:cNvPr id="224" name="Rounded Rectangle 223"/>
            <p:cNvSpPr/>
            <p:nvPr/>
          </p:nvSpPr>
          <p:spPr bwMode="gray">
            <a:xfrm>
              <a:off x="2158617" y="3122495"/>
              <a:ext cx="1323926" cy="1323926"/>
            </a:xfrm>
            <a:prstGeom prst="roundRect">
              <a:avLst>
                <a:gd name="adj" fmla="val 1384"/>
              </a:avLst>
            </a:prstGeom>
            <a:solidFill>
              <a:schemeClr val="tx1"/>
            </a:solidFill>
          </p:spPr>
          <p:txBody>
            <a:bodyPr wrap="square" rtlCol="0" anchor="ctr" anchorCtr="0">
              <a:noAutofit/>
            </a:bodyPr>
            <a:lstStyle/>
            <a:p>
              <a:pPr algn="ctr"/>
              <a:endParaRPr lang="en-US" sz="1050" dirty="0">
                <a:solidFill>
                  <a:schemeClr val="bg1"/>
                </a:solidFill>
                <a:latin typeface="微软雅黑" panose="020B0503020204020204" pitchFamily="34" charset="-122"/>
                <a:ea typeface="微软雅黑" panose="020B0503020204020204" pitchFamily="34" charset="-122"/>
                <a:cs typeface="Arial"/>
              </a:endParaRPr>
            </a:p>
          </p:txBody>
        </p:sp>
        <p:sp>
          <p:nvSpPr>
            <p:cNvPr id="225" name="Rounded Rectangle 52"/>
            <p:cNvSpPr/>
            <p:nvPr/>
          </p:nvSpPr>
          <p:spPr bwMode="gray">
            <a:xfrm>
              <a:off x="2286980" y="3242763"/>
              <a:ext cx="1089281" cy="1089182"/>
            </a:xfrm>
            <a:custGeom>
              <a:avLst/>
              <a:gdLst>
                <a:gd name="connsiteX0" fmla="*/ 0 w 1290648"/>
                <a:gd name="connsiteY0" fmla="*/ 98049 h 1287921"/>
                <a:gd name="connsiteX1" fmla="*/ 98049 w 1290648"/>
                <a:gd name="connsiteY1" fmla="*/ 0 h 1287921"/>
                <a:gd name="connsiteX2" fmla="*/ 1192599 w 1290648"/>
                <a:gd name="connsiteY2" fmla="*/ 0 h 1287921"/>
                <a:gd name="connsiteX3" fmla="*/ 1290648 w 1290648"/>
                <a:gd name="connsiteY3" fmla="*/ 98049 h 1287921"/>
                <a:gd name="connsiteX4" fmla="*/ 1290648 w 1290648"/>
                <a:gd name="connsiteY4" fmla="*/ 1189872 h 1287921"/>
                <a:gd name="connsiteX5" fmla="*/ 1192599 w 1290648"/>
                <a:gd name="connsiteY5" fmla="*/ 1287921 h 1287921"/>
                <a:gd name="connsiteX6" fmla="*/ 98049 w 1290648"/>
                <a:gd name="connsiteY6" fmla="*/ 1287921 h 1287921"/>
                <a:gd name="connsiteX7" fmla="*/ 0 w 1290648"/>
                <a:gd name="connsiteY7" fmla="*/ 1189872 h 1287921"/>
                <a:gd name="connsiteX8" fmla="*/ 0 w 1290648"/>
                <a:gd name="connsiteY8" fmla="*/ 98049 h 1287921"/>
                <a:gd name="connsiteX0" fmla="*/ 0 w 1290648"/>
                <a:gd name="connsiteY0" fmla="*/ 98049 h 1287921"/>
                <a:gd name="connsiteX1" fmla="*/ 98049 w 1290648"/>
                <a:gd name="connsiteY1" fmla="*/ 0 h 1287921"/>
                <a:gd name="connsiteX2" fmla="*/ 1192599 w 1290648"/>
                <a:gd name="connsiteY2" fmla="*/ 0 h 1287921"/>
                <a:gd name="connsiteX3" fmla="*/ 1290648 w 1290648"/>
                <a:gd name="connsiteY3" fmla="*/ 98049 h 1287921"/>
                <a:gd name="connsiteX4" fmla="*/ 1290648 w 1290648"/>
                <a:gd name="connsiteY4" fmla="*/ 1189872 h 1287921"/>
                <a:gd name="connsiteX5" fmla="*/ 1192599 w 1290648"/>
                <a:gd name="connsiteY5" fmla="*/ 1287921 h 1287921"/>
                <a:gd name="connsiteX6" fmla="*/ 857468 w 1290648"/>
                <a:gd name="connsiteY6" fmla="*/ 1285914 h 1287921"/>
                <a:gd name="connsiteX7" fmla="*/ 98049 w 1290648"/>
                <a:gd name="connsiteY7" fmla="*/ 1287921 h 1287921"/>
                <a:gd name="connsiteX8" fmla="*/ 0 w 1290648"/>
                <a:gd name="connsiteY8" fmla="*/ 1189872 h 1287921"/>
                <a:gd name="connsiteX9" fmla="*/ 0 w 1290648"/>
                <a:gd name="connsiteY9" fmla="*/ 98049 h 1287921"/>
                <a:gd name="connsiteX0" fmla="*/ 0 w 1290648"/>
                <a:gd name="connsiteY0" fmla="*/ 98049 h 1287921"/>
                <a:gd name="connsiteX1" fmla="*/ 98049 w 1290648"/>
                <a:gd name="connsiteY1" fmla="*/ 0 h 1287921"/>
                <a:gd name="connsiteX2" fmla="*/ 1192599 w 1290648"/>
                <a:gd name="connsiteY2" fmla="*/ 0 h 1287921"/>
                <a:gd name="connsiteX3" fmla="*/ 1290648 w 1290648"/>
                <a:gd name="connsiteY3" fmla="*/ 98049 h 1287921"/>
                <a:gd name="connsiteX4" fmla="*/ 1290648 w 1290648"/>
                <a:gd name="connsiteY4" fmla="*/ 1189872 h 1287921"/>
                <a:gd name="connsiteX5" fmla="*/ 1192599 w 1290648"/>
                <a:gd name="connsiteY5" fmla="*/ 1287921 h 1287921"/>
                <a:gd name="connsiteX6" fmla="*/ 857468 w 1290648"/>
                <a:gd name="connsiteY6" fmla="*/ 1285914 h 1287921"/>
                <a:gd name="connsiteX7" fmla="*/ 424081 w 1290648"/>
                <a:gd name="connsiteY7" fmla="*/ 1283532 h 1287921"/>
                <a:gd name="connsiteX8" fmla="*/ 98049 w 1290648"/>
                <a:gd name="connsiteY8" fmla="*/ 1287921 h 1287921"/>
                <a:gd name="connsiteX9" fmla="*/ 0 w 1290648"/>
                <a:gd name="connsiteY9" fmla="*/ 1189872 h 1287921"/>
                <a:gd name="connsiteX10" fmla="*/ 0 w 1290648"/>
                <a:gd name="connsiteY10" fmla="*/ 98049 h 1287921"/>
                <a:gd name="connsiteX0" fmla="*/ 0 w 1290648"/>
                <a:gd name="connsiteY0" fmla="*/ 98049 h 1288295"/>
                <a:gd name="connsiteX1" fmla="*/ 98049 w 1290648"/>
                <a:gd name="connsiteY1" fmla="*/ 0 h 1288295"/>
                <a:gd name="connsiteX2" fmla="*/ 1192599 w 1290648"/>
                <a:gd name="connsiteY2" fmla="*/ 0 h 1288295"/>
                <a:gd name="connsiteX3" fmla="*/ 1290648 w 1290648"/>
                <a:gd name="connsiteY3" fmla="*/ 98049 h 1288295"/>
                <a:gd name="connsiteX4" fmla="*/ 1290648 w 1290648"/>
                <a:gd name="connsiteY4" fmla="*/ 1189872 h 1288295"/>
                <a:gd name="connsiteX5" fmla="*/ 1192599 w 1290648"/>
                <a:gd name="connsiteY5" fmla="*/ 1287921 h 1288295"/>
                <a:gd name="connsiteX6" fmla="*/ 857468 w 1290648"/>
                <a:gd name="connsiteY6" fmla="*/ 1285914 h 1288295"/>
                <a:gd name="connsiteX7" fmla="*/ 426462 w 1290648"/>
                <a:gd name="connsiteY7" fmla="*/ 1288295 h 1288295"/>
                <a:gd name="connsiteX8" fmla="*/ 98049 w 1290648"/>
                <a:gd name="connsiteY8" fmla="*/ 1287921 h 1288295"/>
                <a:gd name="connsiteX9" fmla="*/ 0 w 1290648"/>
                <a:gd name="connsiteY9" fmla="*/ 1189872 h 1288295"/>
                <a:gd name="connsiteX10" fmla="*/ 0 w 1290648"/>
                <a:gd name="connsiteY10" fmla="*/ 98049 h 1288295"/>
                <a:gd name="connsiteX0" fmla="*/ 0 w 1290648"/>
                <a:gd name="connsiteY0" fmla="*/ 98049 h 1288295"/>
                <a:gd name="connsiteX1" fmla="*/ 98049 w 1290648"/>
                <a:gd name="connsiteY1" fmla="*/ 0 h 1288295"/>
                <a:gd name="connsiteX2" fmla="*/ 1192599 w 1290648"/>
                <a:gd name="connsiteY2" fmla="*/ 0 h 1288295"/>
                <a:gd name="connsiteX3" fmla="*/ 1290648 w 1290648"/>
                <a:gd name="connsiteY3" fmla="*/ 98049 h 1288295"/>
                <a:gd name="connsiteX4" fmla="*/ 1290648 w 1290648"/>
                <a:gd name="connsiteY4" fmla="*/ 1189872 h 1288295"/>
                <a:gd name="connsiteX5" fmla="*/ 1192599 w 1290648"/>
                <a:gd name="connsiteY5" fmla="*/ 1287921 h 1288295"/>
                <a:gd name="connsiteX6" fmla="*/ 857468 w 1290648"/>
                <a:gd name="connsiteY6" fmla="*/ 1285914 h 1288295"/>
                <a:gd name="connsiteX7" fmla="*/ 424081 w 1290648"/>
                <a:gd name="connsiteY7" fmla="*/ 1231145 h 1288295"/>
                <a:gd name="connsiteX8" fmla="*/ 426462 w 1290648"/>
                <a:gd name="connsiteY8" fmla="*/ 1288295 h 1288295"/>
                <a:gd name="connsiteX9" fmla="*/ 98049 w 1290648"/>
                <a:gd name="connsiteY9" fmla="*/ 1287921 h 1288295"/>
                <a:gd name="connsiteX10" fmla="*/ 0 w 1290648"/>
                <a:gd name="connsiteY10" fmla="*/ 1189872 h 1288295"/>
                <a:gd name="connsiteX11" fmla="*/ 0 w 1290648"/>
                <a:gd name="connsiteY11" fmla="*/ 98049 h 1288295"/>
                <a:gd name="connsiteX0" fmla="*/ 0 w 1290648"/>
                <a:gd name="connsiteY0" fmla="*/ 98049 h 1288295"/>
                <a:gd name="connsiteX1" fmla="*/ 98049 w 1290648"/>
                <a:gd name="connsiteY1" fmla="*/ 0 h 1288295"/>
                <a:gd name="connsiteX2" fmla="*/ 1192599 w 1290648"/>
                <a:gd name="connsiteY2" fmla="*/ 0 h 1288295"/>
                <a:gd name="connsiteX3" fmla="*/ 1290648 w 1290648"/>
                <a:gd name="connsiteY3" fmla="*/ 98049 h 1288295"/>
                <a:gd name="connsiteX4" fmla="*/ 1290648 w 1290648"/>
                <a:gd name="connsiteY4" fmla="*/ 1189872 h 1288295"/>
                <a:gd name="connsiteX5" fmla="*/ 1192599 w 1290648"/>
                <a:gd name="connsiteY5" fmla="*/ 1287921 h 1288295"/>
                <a:gd name="connsiteX6" fmla="*/ 857468 w 1290648"/>
                <a:gd name="connsiteY6" fmla="*/ 1285914 h 1288295"/>
                <a:gd name="connsiteX7" fmla="*/ 424081 w 1290648"/>
                <a:gd name="connsiteY7" fmla="*/ 1231145 h 1288295"/>
                <a:gd name="connsiteX8" fmla="*/ 426462 w 1290648"/>
                <a:gd name="connsiteY8" fmla="*/ 1288295 h 1288295"/>
                <a:gd name="connsiteX9" fmla="*/ 98049 w 1290648"/>
                <a:gd name="connsiteY9" fmla="*/ 1287921 h 1288295"/>
                <a:gd name="connsiteX10" fmla="*/ 0 w 1290648"/>
                <a:gd name="connsiteY10" fmla="*/ 1189872 h 1288295"/>
                <a:gd name="connsiteX11" fmla="*/ 0 w 1290648"/>
                <a:gd name="connsiteY11" fmla="*/ 98049 h 1288295"/>
                <a:gd name="connsiteX0" fmla="*/ 0 w 1290648"/>
                <a:gd name="connsiteY0" fmla="*/ 98049 h 1288295"/>
                <a:gd name="connsiteX1" fmla="*/ 98049 w 1290648"/>
                <a:gd name="connsiteY1" fmla="*/ 0 h 1288295"/>
                <a:gd name="connsiteX2" fmla="*/ 1192599 w 1290648"/>
                <a:gd name="connsiteY2" fmla="*/ 0 h 1288295"/>
                <a:gd name="connsiteX3" fmla="*/ 1290648 w 1290648"/>
                <a:gd name="connsiteY3" fmla="*/ 98049 h 1288295"/>
                <a:gd name="connsiteX4" fmla="*/ 1290648 w 1290648"/>
                <a:gd name="connsiteY4" fmla="*/ 1189872 h 1288295"/>
                <a:gd name="connsiteX5" fmla="*/ 1192599 w 1290648"/>
                <a:gd name="connsiteY5" fmla="*/ 1287921 h 1288295"/>
                <a:gd name="connsiteX6" fmla="*/ 857468 w 1290648"/>
                <a:gd name="connsiteY6" fmla="*/ 1285914 h 1288295"/>
                <a:gd name="connsiteX7" fmla="*/ 855087 w 1290648"/>
                <a:gd name="connsiteY7" fmla="*/ 1233526 h 1288295"/>
                <a:gd name="connsiteX8" fmla="*/ 424081 w 1290648"/>
                <a:gd name="connsiteY8" fmla="*/ 1231145 h 1288295"/>
                <a:gd name="connsiteX9" fmla="*/ 426462 w 1290648"/>
                <a:gd name="connsiteY9" fmla="*/ 1288295 h 1288295"/>
                <a:gd name="connsiteX10" fmla="*/ 98049 w 1290648"/>
                <a:gd name="connsiteY10" fmla="*/ 1287921 h 1288295"/>
                <a:gd name="connsiteX11" fmla="*/ 0 w 1290648"/>
                <a:gd name="connsiteY11" fmla="*/ 1189872 h 1288295"/>
                <a:gd name="connsiteX12" fmla="*/ 0 w 1290648"/>
                <a:gd name="connsiteY12" fmla="*/ 98049 h 1288295"/>
                <a:gd name="connsiteX0" fmla="*/ 0 w 1290648"/>
                <a:gd name="connsiteY0" fmla="*/ 98049 h 1288295"/>
                <a:gd name="connsiteX1" fmla="*/ 98049 w 1290648"/>
                <a:gd name="connsiteY1" fmla="*/ 0 h 1288295"/>
                <a:gd name="connsiteX2" fmla="*/ 1192599 w 1290648"/>
                <a:gd name="connsiteY2" fmla="*/ 0 h 1288295"/>
                <a:gd name="connsiteX3" fmla="*/ 1290648 w 1290648"/>
                <a:gd name="connsiteY3" fmla="*/ 98049 h 1288295"/>
                <a:gd name="connsiteX4" fmla="*/ 1290648 w 1290648"/>
                <a:gd name="connsiteY4" fmla="*/ 1189872 h 1288295"/>
                <a:gd name="connsiteX5" fmla="*/ 1192599 w 1290648"/>
                <a:gd name="connsiteY5" fmla="*/ 1287921 h 1288295"/>
                <a:gd name="connsiteX6" fmla="*/ 857468 w 1290648"/>
                <a:gd name="connsiteY6" fmla="*/ 1285914 h 1288295"/>
                <a:gd name="connsiteX7" fmla="*/ 855087 w 1290648"/>
                <a:gd name="connsiteY7" fmla="*/ 1233526 h 1288295"/>
                <a:gd name="connsiteX8" fmla="*/ 424081 w 1290648"/>
                <a:gd name="connsiteY8" fmla="*/ 1231145 h 1288295"/>
                <a:gd name="connsiteX9" fmla="*/ 426462 w 1290648"/>
                <a:gd name="connsiteY9" fmla="*/ 1288295 h 1288295"/>
                <a:gd name="connsiteX10" fmla="*/ 98049 w 1290648"/>
                <a:gd name="connsiteY10" fmla="*/ 1287921 h 1288295"/>
                <a:gd name="connsiteX11" fmla="*/ 0 w 1290648"/>
                <a:gd name="connsiteY11" fmla="*/ 1189872 h 1288295"/>
                <a:gd name="connsiteX12" fmla="*/ 0 w 1290648"/>
                <a:gd name="connsiteY12" fmla="*/ 98049 h 1288295"/>
                <a:gd name="connsiteX0" fmla="*/ 0 w 1290648"/>
                <a:gd name="connsiteY0" fmla="*/ 98049 h 1288295"/>
                <a:gd name="connsiteX1" fmla="*/ 98049 w 1290648"/>
                <a:gd name="connsiteY1" fmla="*/ 0 h 1288295"/>
                <a:gd name="connsiteX2" fmla="*/ 1192599 w 1290648"/>
                <a:gd name="connsiteY2" fmla="*/ 0 h 1288295"/>
                <a:gd name="connsiteX3" fmla="*/ 1290648 w 1290648"/>
                <a:gd name="connsiteY3" fmla="*/ 98049 h 1288295"/>
                <a:gd name="connsiteX4" fmla="*/ 1290648 w 1290648"/>
                <a:gd name="connsiteY4" fmla="*/ 1189872 h 1288295"/>
                <a:gd name="connsiteX5" fmla="*/ 1192599 w 1290648"/>
                <a:gd name="connsiteY5" fmla="*/ 1287921 h 1288295"/>
                <a:gd name="connsiteX6" fmla="*/ 857468 w 1290648"/>
                <a:gd name="connsiteY6" fmla="*/ 1285914 h 1288295"/>
                <a:gd name="connsiteX7" fmla="*/ 855087 w 1290648"/>
                <a:gd name="connsiteY7" fmla="*/ 1233526 h 1288295"/>
                <a:gd name="connsiteX8" fmla="*/ 424081 w 1290648"/>
                <a:gd name="connsiteY8" fmla="*/ 1231145 h 1288295"/>
                <a:gd name="connsiteX9" fmla="*/ 426462 w 1290648"/>
                <a:gd name="connsiteY9" fmla="*/ 1288295 h 1288295"/>
                <a:gd name="connsiteX10" fmla="*/ 98049 w 1290648"/>
                <a:gd name="connsiteY10" fmla="*/ 1287921 h 1288295"/>
                <a:gd name="connsiteX11" fmla="*/ 0 w 1290648"/>
                <a:gd name="connsiteY11" fmla="*/ 1189872 h 1288295"/>
                <a:gd name="connsiteX12" fmla="*/ 0 w 1290648"/>
                <a:gd name="connsiteY12" fmla="*/ 98049 h 1288295"/>
                <a:gd name="connsiteX0" fmla="*/ 0 w 1290648"/>
                <a:gd name="connsiteY0" fmla="*/ 98049 h 1288295"/>
                <a:gd name="connsiteX1" fmla="*/ 98049 w 1290648"/>
                <a:gd name="connsiteY1" fmla="*/ 0 h 1288295"/>
                <a:gd name="connsiteX2" fmla="*/ 1192599 w 1290648"/>
                <a:gd name="connsiteY2" fmla="*/ 0 h 1288295"/>
                <a:gd name="connsiteX3" fmla="*/ 1290648 w 1290648"/>
                <a:gd name="connsiteY3" fmla="*/ 98049 h 1288295"/>
                <a:gd name="connsiteX4" fmla="*/ 1290648 w 1290648"/>
                <a:gd name="connsiteY4" fmla="*/ 1189872 h 1288295"/>
                <a:gd name="connsiteX5" fmla="*/ 1192599 w 1290648"/>
                <a:gd name="connsiteY5" fmla="*/ 1287921 h 1288295"/>
                <a:gd name="connsiteX6" fmla="*/ 857468 w 1290648"/>
                <a:gd name="connsiteY6" fmla="*/ 1285914 h 1288295"/>
                <a:gd name="connsiteX7" fmla="*/ 855087 w 1290648"/>
                <a:gd name="connsiteY7" fmla="*/ 1233526 h 1288295"/>
                <a:gd name="connsiteX8" fmla="*/ 459800 w 1290648"/>
                <a:gd name="connsiteY8" fmla="*/ 1231145 h 1288295"/>
                <a:gd name="connsiteX9" fmla="*/ 426462 w 1290648"/>
                <a:gd name="connsiteY9" fmla="*/ 1288295 h 1288295"/>
                <a:gd name="connsiteX10" fmla="*/ 98049 w 1290648"/>
                <a:gd name="connsiteY10" fmla="*/ 1287921 h 1288295"/>
                <a:gd name="connsiteX11" fmla="*/ 0 w 1290648"/>
                <a:gd name="connsiteY11" fmla="*/ 1189872 h 1288295"/>
                <a:gd name="connsiteX12" fmla="*/ 0 w 1290648"/>
                <a:gd name="connsiteY12" fmla="*/ 98049 h 1288295"/>
                <a:gd name="connsiteX0" fmla="*/ 0 w 1290648"/>
                <a:gd name="connsiteY0" fmla="*/ 98049 h 1288295"/>
                <a:gd name="connsiteX1" fmla="*/ 98049 w 1290648"/>
                <a:gd name="connsiteY1" fmla="*/ 0 h 1288295"/>
                <a:gd name="connsiteX2" fmla="*/ 1192599 w 1290648"/>
                <a:gd name="connsiteY2" fmla="*/ 0 h 1288295"/>
                <a:gd name="connsiteX3" fmla="*/ 1290648 w 1290648"/>
                <a:gd name="connsiteY3" fmla="*/ 98049 h 1288295"/>
                <a:gd name="connsiteX4" fmla="*/ 1290648 w 1290648"/>
                <a:gd name="connsiteY4" fmla="*/ 1189872 h 1288295"/>
                <a:gd name="connsiteX5" fmla="*/ 1192599 w 1290648"/>
                <a:gd name="connsiteY5" fmla="*/ 1287921 h 1288295"/>
                <a:gd name="connsiteX6" fmla="*/ 857468 w 1290648"/>
                <a:gd name="connsiteY6" fmla="*/ 1285914 h 1288295"/>
                <a:gd name="connsiteX7" fmla="*/ 814606 w 1290648"/>
                <a:gd name="connsiteY7" fmla="*/ 1231145 h 1288295"/>
                <a:gd name="connsiteX8" fmla="*/ 459800 w 1290648"/>
                <a:gd name="connsiteY8" fmla="*/ 1231145 h 1288295"/>
                <a:gd name="connsiteX9" fmla="*/ 426462 w 1290648"/>
                <a:gd name="connsiteY9" fmla="*/ 1288295 h 1288295"/>
                <a:gd name="connsiteX10" fmla="*/ 98049 w 1290648"/>
                <a:gd name="connsiteY10" fmla="*/ 1287921 h 1288295"/>
                <a:gd name="connsiteX11" fmla="*/ 0 w 1290648"/>
                <a:gd name="connsiteY11" fmla="*/ 1189872 h 1288295"/>
                <a:gd name="connsiteX12" fmla="*/ 0 w 1290648"/>
                <a:gd name="connsiteY12" fmla="*/ 98049 h 1288295"/>
                <a:gd name="connsiteX0" fmla="*/ 0 w 1290648"/>
                <a:gd name="connsiteY0" fmla="*/ 98049 h 1288295"/>
                <a:gd name="connsiteX1" fmla="*/ 98049 w 1290648"/>
                <a:gd name="connsiteY1" fmla="*/ 0 h 1288295"/>
                <a:gd name="connsiteX2" fmla="*/ 1192599 w 1290648"/>
                <a:gd name="connsiteY2" fmla="*/ 0 h 1288295"/>
                <a:gd name="connsiteX3" fmla="*/ 1290648 w 1290648"/>
                <a:gd name="connsiteY3" fmla="*/ 98049 h 1288295"/>
                <a:gd name="connsiteX4" fmla="*/ 1290648 w 1290648"/>
                <a:gd name="connsiteY4" fmla="*/ 1189872 h 1288295"/>
                <a:gd name="connsiteX5" fmla="*/ 1192599 w 1290648"/>
                <a:gd name="connsiteY5" fmla="*/ 1287921 h 1288295"/>
                <a:gd name="connsiteX6" fmla="*/ 857468 w 1290648"/>
                <a:gd name="connsiteY6" fmla="*/ 1285914 h 1288295"/>
                <a:gd name="connsiteX7" fmla="*/ 814606 w 1290648"/>
                <a:gd name="connsiteY7" fmla="*/ 1231145 h 1288295"/>
                <a:gd name="connsiteX8" fmla="*/ 459800 w 1290648"/>
                <a:gd name="connsiteY8" fmla="*/ 1231145 h 1288295"/>
                <a:gd name="connsiteX9" fmla="*/ 426462 w 1290648"/>
                <a:gd name="connsiteY9" fmla="*/ 1288295 h 1288295"/>
                <a:gd name="connsiteX10" fmla="*/ 98049 w 1290648"/>
                <a:gd name="connsiteY10" fmla="*/ 1287921 h 1288295"/>
                <a:gd name="connsiteX11" fmla="*/ 0 w 1290648"/>
                <a:gd name="connsiteY11" fmla="*/ 1189872 h 1288295"/>
                <a:gd name="connsiteX12" fmla="*/ 0 w 1290648"/>
                <a:gd name="connsiteY12" fmla="*/ 98049 h 1288295"/>
                <a:gd name="connsiteX0" fmla="*/ 0 w 1290648"/>
                <a:gd name="connsiteY0" fmla="*/ 98049 h 1288295"/>
                <a:gd name="connsiteX1" fmla="*/ 98049 w 1290648"/>
                <a:gd name="connsiteY1" fmla="*/ 0 h 1288295"/>
                <a:gd name="connsiteX2" fmla="*/ 1192599 w 1290648"/>
                <a:gd name="connsiteY2" fmla="*/ 0 h 1288295"/>
                <a:gd name="connsiteX3" fmla="*/ 1290648 w 1290648"/>
                <a:gd name="connsiteY3" fmla="*/ 98049 h 1288295"/>
                <a:gd name="connsiteX4" fmla="*/ 1290648 w 1290648"/>
                <a:gd name="connsiteY4" fmla="*/ 1189872 h 1288295"/>
                <a:gd name="connsiteX5" fmla="*/ 1192599 w 1290648"/>
                <a:gd name="connsiteY5" fmla="*/ 1287921 h 1288295"/>
                <a:gd name="connsiteX6" fmla="*/ 857468 w 1290648"/>
                <a:gd name="connsiteY6" fmla="*/ 1285914 h 1288295"/>
                <a:gd name="connsiteX7" fmla="*/ 814606 w 1290648"/>
                <a:gd name="connsiteY7" fmla="*/ 1231145 h 1288295"/>
                <a:gd name="connsiteX8" fmla="*/ 459800 w 1290648"/>
                <a:gd name="connsiteY8" fmla="*/ 1231145 h 1288295"/>
                <a:gd name="connsiteX9" fmla="*/ 426462 w 1290648"/>
                <a:gd name="connsiteY9" fmla="*/ 1288295 h 1288295"/>
                <a:gd name="connsiteX10" fmla="*/ 98049 w 1290648"/>
                <a:gd name="connsiteY10" fmla="*/ 1287921 h 1288295"/>
                <a:gd name="connsiteX11" fmla="*/ 0 w 1290648"/>
                <a:gd name="connsiteY11" fmla="*/ 1189872 h 1288295"/>
                <a:gd name="connsiteX12" fmla="*/ 0 w 1290648"/>
                <a:gd name="connsiteY12" fmla="*/ 98049 h 1288295"/>
                <a:gd name="connsiteX0" fmla="*/ 0 w 1290648"/>
                <a:gd name="connsiteY0" fmla="*/ 98049 h 1288295"/>
                <a:gd name="connsiteX1" fmla="*/ 98049 w 1290648"/>
                <a:gd name="connsiteY1" fmla="*/ 0 h 1288295"/>
                <a:gd name="connsiteX2" fmla="*/ 1192599 w 1290648"/>
                <a:gd name="connsiteY2" fmla="*/ 0 h 1288295"/>
                <a:gd name="connsiteX3" fmla="*/ 1290648 w 1290648"/>
                <a:gd name="connsiteY3" fmla="*/ 98049 h 1288295"/>
                <a:gd name="connsiteX4" fmla="*/ 1290648 w 1290648"/>
                <a:gd name="connsiteY4" fmla="*/ 1189872 h 1288295"/>
                <a:gd name="connsiteX5" fmla="*/ 1192599 w 1290648"/>
                <a:gd name="connsiteY5" fmla="*/ 1287921 h 1288295"/>
                <a:gd name="connsiteX6" fmla="*/ 857468 w 1290648"/>
                <a:gd name="connsiteY6" fmla="*/ 1285914 h 1288295"/>
                <a:gd name="connsiteX7" fmla="*/ 814606 w 1290648"/>
                <a:gd name="connsiteY7" fmla="*/ 1231145 h 1288295"/>
                <a:gd name="connsiteX8" fmla="*/ 459800 w 1290648"/>
                <a:gd name="connsiteY8" fmla="*/ 1231145 h 1288295"/>
                <a:gd name="connsiteX9" fmla="*/ 426462 w 1290648"/>
                <a:gd name="connsiteY9" fmla="*/ 1288295 h 1288295"/>
                <a:gd name="connsiteX10" fmla="*/ 98049 w 1290648"/>
                <a:gd name="connsiteY10" fmla="*/ 1287921 h 1288295"/>
                <a:gd name="connsiteX11" fmla="*/ 0 w 1290648"/>
                <a:gd name="connsiteY11" fmla="*/ 1189872 h 1288295"/>
                <a:gd name="connsiteX12" fmla="*/ 0 w 1290648"/>
                <a:gd name="connsiteY12" fmla="*/ 98049 h 1288295"/>
                <a:gd name="connsiteX0" fmla="*/ 0 w 1290648"/>
                <a:gd name="connsiteY0" fmla="*/ 98049 h 1288295"/>
                <a:gd name="connsiteX1" fmla="*/ 98049 w 1290648"/>
                <a:gd name="connsiteY1" fmla="*/ 0 h 1288295"/>
                <a:gd name="connsiteX2" fmla="*/ 1192599 w 1290648"/>
                <a:gd name="connsiteY2" fmla="*/ 0 h 1288295"/>
                <a:gd name="connsiteX3" fmla="*/ 1290648 w 1290648"/>
                <a:gd name="connsiteY3" fmla="*/ 98049 h 1288295"/>
                <a:gd name="connsiteX4" fmla="*/ 1290648 w 1290648"/>
                <a:gd name="connsiteY4" fmla="*/ 1189872 h 1288295"/>
                <a:gd name="connsiteX5" fmla="*/ 1192599 w 1290648"/>
                <a:gd name="connsiteY5" fmla="*/ 1287921 h 1288295"/>
                <a:gd name="connsiteX6" fmla="*/ 857468 w 1290648"/>
                <a:gd name="connsiteY6" fmla="*/ 1285914 h 1288295"/>
                <a:gd name="connsiteX7" fmla="*/ 814606 w 1290648"/>
                <a:gd name="connsiteY7" fmla="*/ 1231145 h 1288295"/>
                <a:gd name="connsiteX8" fmla="*/ 459800 w 1290648"/>
                <a:gd name="connsiteY8" fmla="*/ 1231145 h 1288295"/>
                <a:gd name="connsiteX9" fmla="*/ 426462 w 1290648"/>
                <a:gd name="connsiteY9" fmla="*/ 1288295 h 1288295"/>
                <a:gd name="connsiteX10" fmla="*/ 98049 w 1290648"/>
                <a:gd name="connsiteY10" fmla="*/ 1287921 h 1288295"/>
                <a:gd name="connsiteX11" fmla="*/ 0 w 1290648"/>
                <a:gd name="connsiteY11" fmla="*/ 1189872 h 1288295"/>
                <a:gd name="connsiteX12" fmla="*/ 0 w 1290648"/>
                <a:gd name="connsiteY12" fmla="*/ 98049 h 1288295"/>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800318 w 1290648"/>
                <a:gd name="connsiteY7" fmla="*/ 1231145 h 1290531"/>
                <a:gd name="connsiteX8" fmla="*/ 459800 w 1290648"/>
                <a:gd name="connsiteY8" fmla="*/ 1231145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800318 w 1290648"/>
                <a:gd name="connsiteY7" fmla="*/ 1231145 h 1290531"/>
                <a:gd name="connsiteX8" fmla="*/ 459800 w 1290648"/>
                <a:gd name="connsiteY8" fmla="*/ 1231145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800318 w 1290648"/>
                <a:gd name="connsiteY7" fmla="*/ 1231145 h 1290531"/>
                <a:gd name="connsiteX8" fmla="*/ 459800 w 1290648"/>
                <a:gd name="connsiteY8" fmla="*/ 1231145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778887 w 1290648"/>
                <a:gd name="connsiteY7" fmla="*/ 1231145 h 1290531"/>
                <a:gd name="connsiteX8" fmla="*/ 459800 w 1290648"/>
                <a:gd name="connsiteY8" fmla="*/ 1231145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778887 w 1290648"/>
                <a:gd name="connsiteY7" fmla="*/ 1231145 h 1290531"/>
                <a:gd name="connsiteX8" fmla="*/ 500281 w 1290648"/>
                <a:gd name="connsiteY8" fmla="*/ 1233527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778887 w 1290648"/>
                <a:gd name="connsiteY7" fmla="*/ 1231145 h 1290531"/>
                <a:gd name="connsiteX8" fmla="*/ 500281 w 1290648"/>
                <a:gd name="connsiteY8" fmla="*/ 1233527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778887 w 1290648"/>
                <a:gd name="connsiteY7" fmla="*/ 1231145 h 1290531"/>
                <a:gd name="connsiteX8" fmla="*/ 500281 w 1290648"/>
                <a:gd name="connsiteY8" fmla="*/ 1233527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778887 w 1290648"/>
                <a:gd name="connsiteY7" fmla="*/ 1231145 h 1290531"/>
                <a:gd name="connsiteX8" fmla="*/ 505043 w 1290648"/>
                <a:gd name="connsiteY8" fmla="*/ 1231146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778887 w 1290648"/>
                <a:gd name="connsiteY7" fmla="*/ 1231145 h 1290531"/>
                <a:gd name="connsiteX8" fmla="*/ 505043 w 1290648"/>
                <a:gd name="connsiteY8" fmla="*/ 1231146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778887 w 1290648"/>
                <a:gd name="connsiteY7" fmla="*/ 1231145 h 1290531"/>
                <a:gd name="connsiteX8" fmla="*/ 505043 w 1290648"/>
                <a:gd name="connsiteY8" fmla="*/ 1231146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778887 w 1290648"/>
                <a:gd name="connsiteY7" fmla="*/ 1231145 h 1290531"/>
                <a:gd name="connsiteX8" fmla="*/ 505043 w 1290648"/>
                <a:gd name="connsiteY8" fmla="*/ 1231146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778887 w 1290648"/>
                <a:gd name="connsiteY7" fmla="*/ 1231145 h 1290531"/>
                <a:gd name="connsiteX8" fmla="*/ 519331 w 1290648"/>
                <a:gd name="connsiteY8" fmla="*/ 1238290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778887 w 1290648"/>
                <a:gd name="connsiteY7" fmla="*/ 1231145 h 1290531"/>
                <a:gd name="connsiteX8" fmla="*/ 426462 w 1290648"/>
                <a:gd name="connsiteY8" fmla="*/ 1288295 h 1290531"/>
                <a:gd name="connsiteX9" fmla="*/ 98049 w 1290648"/>
                <a:gd name="connsiteY9" fmla="*/ 1287921 h 1290531"/>
                <a:gd name="connsiteX10" fmla="*/ 0 w 1290648"/>
                <a:gd name="connsiteY10" fmla="*/ 1189872 h 1290531"/>
                <a:gd name="connsiteX11" fmla="*/ 0 w 1290648"/>
                <a:gd name="connsiteY11"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778887 w 1290648"/>
                <a:gd name="connsiteY7" fmla="*/ 1231145 h 1290531"/>
                <a:gd name="connsiteX8" fmla="*/ 509806 w 1290648"/>
                <a:gd name="connsiteY8" fmla="*/ 1233526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778887 w 1290648"/>
                <a:gd name="connsiteY7" fmla="*/ 1231145 h 1290531"/>
                <a:gd name="connsiteX8" fmla="*/ 509806 w 1290648"/>
                <a:gd name="connsiteY8" fmla="*/ 1233526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0648" h="1290531">
                  <a:moveTo>
                    <a:pt x="0" y="98049"/>
                  </a:moveTo>
                  <a:cubicBezTo>
                    <a:pt x="0" y="43898"/>
                    <a:pt x="43898" y="0"/>
                    <a:pt x="98049" y="0"/>
                  </a:cubicBezTo>
                  <a:lnTo>
                    <a:pt x="1192599" y="0"/>
                  </a:lnTo>
                  <a:cubicBezTo>
                    <a:pt x="1246750" y="0"/>
                    <a:pt x="1290648" y="43898"/>
                    <a:pt x="1290648" y="98049"/>
                  </a:cubicBezTo>
                  <a:lnTo>
                    <a:pt x="1290648" y="1189872"/>
                  </a:lnTo>
                  <a:cubicBezTo>
                    <a:pt x="1290648" y="1244023"/>
                    <a:pt x="1246750" y="1287921"/>
                    <a:pt x="1192599" y="1287921"/>
                  </a:cubicBezTo>
                  <a:cubicBezTo>
                    <a:pt x="1080889" y="1287252"/>
                    <a:pt x="926420" y="1295377"/>
                    <a:pt x="857468" y="1285914"/>
                  </a:cubicBezTo>
                  <a:cubicBezTo>
                    <a:pt x="788516" y="1276451"/>
                    <a:pt x="836831" y="1239876"/>
                    <a:pt x="778887" y="1231145"/>
                  </a:cubicBezTo>
                  <a:cubicBezTo>
                    <a:pt x="720943" y="1222414"/>
                    <a:pt x="568544" y="1224001"/>
                    <a:pt x="509806" y="1233526"/>
                  </a:cubicBezTo>
                  <a:cubicBezTo>
                    <a:pt x="451069" y="1233526"/>
                    <a:pt x="499454" y="1285579"/>
                    <a:pt x="426462" y="1288295"/>
                  </a:cubicBezTo>
                  <a:lnTo>
                    <a:pt x="98049" y="1287921"/>
                  </a:lnTo>
                  <a:cubicBezTo>
                    <a:pt x="43898" y="1287921"/>
                    <a:pt x="0" y="1244023"/>
                    <a:pt x="0" y="1189872"/>
                  </a:cubicBezTo>
                  <a:lnTo>
                    <a:pt x="0" y="98049"/>
                  </a:lnTo>
                  <a:close/>
                </a:path>
              </a:pathLst>
            </a:custGeom>
            <a:solidFill>
              <a:schemeClr val="bg2">
                <a:lumMod val="75000"/>
              </a:schemeClr>
            </a:solidFill>
          </p:spPr>
          <p:txBody>
            <a:bodyPr wrap="square" rtlCol="0" anchor="ctr" anchorCtr="0">
              <a:noAutofit/>
            </a:bodyPr>
            <a:lstStyle/>
            <a:p>
              <a:pPr algn="ctr"/>
              <a:endParaRPr lang="en-US" sz="1050" dirty="0">
                <a:solidFill>
                  <a:schemeClr val="bg1"/>
                </a:solidFill>
                <a:latin typeface="微软雅黑" panose="020B0503020204020204" pitchFamily="34" charset="-122"/>
                <a:ea typeface="微软雅黑" panose="020B0503020204020204" pitchFamily="34" charset="-122"/>
                <a:cs typeface="Arial"/>
              </a:endParaRPr>
            </a:p>
          </p:txBody>
        </p:sp>
        <p:sp>
          <p:nvSpPr>
            <p:cNvPr id="226" name="Rounded Rectangle 225"/>
            <p:cNvSpPr/>
            <p:nvPr/>
          </p:nvSpPr>
          <p:spPr bwMode="gray">
            <a:xfrm>
              <a:off x="2329246" y="3285028"/>
              <a:ext cx="997934" cy="997934"/>
            </a:xfrm>
            <a:prstGeom prst="roundRect">
              <a:avLst>
                <a:gd name="adj" fmla="val 6638"/>
              </a:avLst>
            </a:prstGeom>
            <a:solidFill>
              <a:schemeClr val="bg1">
                <a:lumMod val="95000"/>
              </a:schemeClr>
            </a:solid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27" name="Right Triangle 226"/>
            <p:cNvSpPr/>
            <p:nvPr/>
          </p:nvSpPr>
          <p:spPr bwMode="gray">
            <a:xfrm>
              <a:off x="2175607" y="4302851"/>
              <a:ext cx="138672" cy="122594"/>
            </a:xfrm>
            <a:prstGeom prst="rtTriangle">
              <a:avLst/>
            </a:prstGeom>
            <a:solidFill>
              <a:schemeClr val="bg1">
                <a:lumMod val="95000"/>
              </a:schemeClr>
            </a:solid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grpSp>
          <p:nvGrpSpPr>
            <p:cNvPr id="228" name="Group 227"/>
            <p:cNvGrpSpPr/>
            <p:nvPr/>
          </p:nvGrpSpPr>
          <p:grpSpPr>
            <a:xfrm>
              <a:off x="2241846" y="3014619"/>
              <a:ext cx="1150485" cy="88005"/>
              <a:chOff x="2620824" y="4036835"/>
              <a:chExt cx="1363166" cy="104274"/>
            </a:xfrm>
            <a:solidFill>
              <a:schemeClr val="tx1"/>
            </a:solidFill>
          </p:grpSpPr>
          <p:sp>
            <p:nvSpPr>
              <p:cNvPr id="271" name="Rectangle 270"/>
              <p:cNvSpPr/>
              <p:nvPr/>
            </p:nvSpPr>
            <p:spPr bwMode="gray">
              <a:xfrm>
                <a:off x="2620824"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72" name="Rectangle 271"/>
              <p:cNvSpPr/>
              <p:nvPr/>
            </p:nvSpPr>
            <p:spPr bwMode="gray">
              <a:xfrm>
                <a:off x="2748317"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73" name="Rectangle 272"/>
              <p:cNvSpPr/>
              <p:nvPr/>
            </p:nvSpPr>
            <p:spPr bwMode="gray">
              <a:xfrm>
                <a:off x="2875810"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74" name="Rectangle 273"/>
              <p:cNvSpPr/>
              <p:nvPr/>
            </p:nvSpPr>
            <p:spPr bwMode="gray">
              <a:xfrm>
                <a:off x="3003303"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75" name="Rectangle 274"/>
              <p:cNvSpPr/>
              <p:nvPr/>
            </p:nvSpPr>
            <p:spPr bwMode="gray">
              <a:xfrm>
                <a:off x="3130796"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76" name="Rectangle 275"/>
              <p:cNvSpPr/>
              <p:nvPr/>
            </p:nvSpPr>
            <p:spPr bwMode="gray">
              <a:xfrm>
                <a:off x="3258289"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77" name="Rectangle 276"/>
              <p:cNvSpPr/>
              <p:nvPr/>
            </p:nvSpPr>
            <p:spPr bwMode="gray">
              <a:xfrm>
                <a:off x="3385782"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78" name="Rectangle 277"/>
              <p:cNvSpPr/>
              <p:nvPr/>
            </p:nvSpPr>
            <p:spPr bwMode="gray">
              <a:xfrm>
                <a:off x="3513275"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79" name="Rectangle 278"/>
              <p:cNvSpPr/>
              <p:nvPr/>
            </p:nvSpPr>
            <p:spPr bwMode="gray">
              <a:xfrm>
                <a:off x="3640768"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80" name="Rectangle 279"/>
              <p:cNvSpPr/>
              <p:nvPr/>
            </p:nvSpPr>
            <p:spPr bwMode="gray">
              <a:xfrm>
                <a:off x="3768261"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81" name="Rectangle 280"/>
              <p:cNvSpPr/>
              <p:nvPr/>
            </p:nvSpPr>
            <p:spPr bwMode="gray">
              <a:xfrm>
                <a:off x="3895758"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grpSp>
        <p:grpSp>
          <p:nvGrpSpPr>
            <p:cNvPr id="229" name="Group 228"/>
            <p:cNvGrpSpPr/>
            <p:nvPr/>
          </p:nvGrpSpPr>
          <p:grpSpPr>
            <a:xfrm>
              <a:off x="2241846" y="4467687"/>
              <a:ext cx="1150485" cy="88005"/>
              <a:chOff x="2620824" y="4036835"/>
              <a:chExt cx="1363166" cy="104274"/>
            </a:xfrm>
            <a:solidFill>
              <a:schemeClr val="tx1"/>
            </a:solidFill>
          </p:grpSpPr>
          <p:sp>
            <p:nvSpPr>
              <p:cNvPr id="260" name="Rectangle 259"/>
              <p:cNvSpPr/>
              <p:nvPr/>
            </p:nvSpPr>
            <p:spPr bwMode="gray">
              <a:xfrm>
                <a:off x="2620824"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61" name="Rectangle 260"/>
              <p:cNvSpPr/>
              <p:nvPr/>
            </p:nvSpPr>
            <p:spPr bwMode="gray">
              <a:xfrm>
                <a:off x="2748317"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62" name="Rectangle 261"/>
              <p:cNvSpPr/>
              <p:nvPr/>
            </p:nvSpPr>
            <p:spPr bwMode="gray">
              <a:xfrm>
                <a:off x="2875810"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63" name="Rectangle 262"/>
              <p:cNvSpPr/>
              <p:nvPr/>
            </p:nvSpPr>
            <p:spPr bwMode="gray">
              <a:xfrm>
                <a:off x="3003303"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64" name="Rectangle 263"/>
              <p:cNvSpPr/>
              <p:nvPr/>
            </p:nvSpPr>
            <p:spPr bwMode="gray">
              <a:xfrm>
                <a:off x="3130796"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65" name="Rectangle 264"/>
              <p:cNvSpPr/>
              <p:nvPr/>
            </p:nvSpPr>
            <p:spPr bwMode="gray">
              <a:xfrm>
                <a:off x="3258289"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66" name="Rectangle 265"/>
              <p:cNvSpPr/>
              <p:nvPr/>
            </p:nvSpPr>
            <p:spPr bwMode="gray">
              <a:xfrm>
                <a:off x="3385782"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67" name="Rectangle 266"/>
              <p:cNvSpPr/>
              <p:nvPr/>
            </p:nvSpPr>
            <p:spPr bwMode="gray">
              <a:xfrm>
                <a:off x="3513275"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68" name="Rectangle 267"/>
              <p:cNvSpPr/>
              <p:nvPr/>
            </p:nvSpPr>
            <p:spPr bwMode="gray">
              <a:xfrm>
                <a:off x="3640768"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69" name="Rectangle 268"/>
              <p:cNvSpPr/>
              <p:nvPr/>
            </p:nvSpPr>
            <p:spPr bwMode="gray">
              <a:xfrm>
                <a:off x="3768261"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70" name="Rectangle 269"/>
              <p:cNvSpPr/>
              <p:nvPr/>
            </p:nvSpPr>
            <p:spPr bwMode="gray">
              <a:xfrm>
                <a:off x="3895758"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grpSp>
        <p:grpSp>
          <p:nvGrpSpPr>
            <p:cNvPr id="235" name="Group 234"/>
            <p:cNvGrpSpPr/>
            <p:nvPr/>
          </p:nvGrpSpPr>
          <p:grpSpPr>
            <a:xfrm rot="16200000">
              <a:off x="2241846" y="3014622"/>
              <a:ext cx="1150485" cy="1541073"/>
              <a:chOff x="2620824" y="4018547"/>
              <a:chExt cx="1363166" cy="1825959"/>
            </a:xfrm>
            <a:solidFill>
              <a:schemeClr val="tx1"/>
            </a:solidFill>
          </p:grpSpPr>
          <p:grpSp>
            <p:nvGrpSpPr>
              <p:cNvPr id="236" name="Group 235"/>
              <p:cNvGrpSpPr/>
              <p:nvPr/>
            </p:nvGrpSpPr>
            <p:grpSpPr>
              <a:xfrm>
                <a:off x="2620824" y="4018547"/>
                <a:ext cx="1363166" cy="104274"/>
                <a:chOff x="2620824" y="4036835"/>
                <a:chExt cx="1363166" cy="104274"/>
              </a:xfrm>
              <a:grpFill/>
            </p:grpSpPr>
            <p:sp>
              <p:nvSpPr>
                <p:cNvPr id="249" name="Rectangle 248"/>
                <p:cNvSpPr/>
                <p:nvPr/>
              </p:nvSpPr>
              <p:spPr bwMode="gray">
                <a:xfrm>
                  <a:off x="2620824"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50" name="Rectangle 249"/>
                <p:cNvSpPr/>
                <p:nvPr/>
              </p:nvSpPr>
              <p:spPr bwMode="gray">
                <a:xfrm>
                  <a:off x="2748317"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51" name="Rectangle 250"/>
                <p:cNvSpPr/>
                <p:nvPr/>
              </p:nvSpPr>
              <p:spPr bwMode="gray">
                <a:xfrm>
                  <a:off x="2875810"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52" name="Rectangle 251"/>
                <p:cNvSpPr/>
                <p:nvPr/>
              </p:nvSpPr>
              <p:spPr bwMode="gray">
                <a:xfrm>
                  <a:off x="3003303"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53" name="Rectangle 252"/>
                <p:cNvSpPr/>
                <p:nvPr/>
              </p:nvSpPr>
              <p:spPr bwMode="gray">
                <a:xfrm>
                  <a:off x="3130796"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54" name="Rectangle 253"/>
                <p:cNvSpPr/>
                <p:nvPr/>
              </p:nvSpPr>
              <p:spPr bwMode="gray">
                <a:xfrm>
                  <a:off x="3258289"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55" name="Rectangle 254"/>
                <p:cNvSpPr/>
                <p:nvPr/>
              </p:nvSpPr>
              <p:spPr bwMode="gray">
                <a:xfrm>
                  <a:off x="3385782"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56" name="Rectangle 255"/>
                <p:cNvSpPr/>
                <p:nvPr/>
              </p:nvSpPr>
              <p:spPr bwMode="gray">
                <a:xfrm>
                  <a:off x="3513275"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57" name="Rectangle 256"/>
                <p:cNvSpPr/>
                <p:nvPr/>
              </p:nvSpPr>
              <p:spPr bwMode="gray">
                <a:xfrm>
                  <a:off x="3640768"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58" name="Rectangle 257"/>
                <p:cNvSpPr/>
                <p:nvPr/>
              </p:nvSpPr>
              <p:spPr bwMode="gray">
                <a:xfrm>
                  <a:off x="3768261"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59" name="Rectangle 258"/>
                <p:cNvSpPr/>
                <p:nvPr/>
              </p:nvSpPr>
              <p:spPr bwMode="gray">
                <a:xfrm>
                  <a:off x="3895758"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grpSp>
          <p:grpSp>
            <p:nvGrpSpPr>
              <p:cNvPr id="237" name="Group 236"/>
              <p:cNvGrpSpPr/>
              <p:nvPr/>
            </p:nvGrpSpPr>
            <p:grpSpPr>
              <a:xfrm>
                <a:off x="2620824" y="5740232"/>
                <a:ext cx="1363166" cy="104274"/>
                <a:chOff x="2620824" y="4036835"/>
                <a:chExt cx="1363166" cy="104274"/>
              </a:xfrm>
              <a:grpFill/>
            </p:grpSpPr>
            <p:sp>
              <p:nvSpPr>
                <p:cNvPr id="238" name="Rectangle 237"/>
                <p:cNvSpPr/>
                <p:nvPr/>
              </p:nvSpPr>
              <p:spPr bwMode="gray">
                <a:xfrm>
                  <a:off x="2620824"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39" name="Rectangle 238"/>
                <p:cNvSpPr/>
                <p:nvPr/>
              </p:nvSpPr>
              <p:spPr bwMode="gray">
                <a:xfrm>
                  <a:off x="2748317"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40" name="Rectangle 239"/>
                <p:cNvSpPr/>
                <p:nvPr/>
              </p:nvSpPr>
              <p:spPr bwMode="gray">
                <a:xfrm>
                  <a:off x="2875810"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41" name="Rectangle 240"/>
                <p:cNvSpPr/>
                <p:nvPr/>
              </p:nvSpPr>
              <p:spPr bwMode="gray">
                <a:xfrm>
                  <a:off x="3003303"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42" name="Rectangle 241"/>
                <p:cNvSpPr/>
                <p:nvPr/>
              </p:nvSpPr>
              <p:spPr bwMode="gray">
                <a:xfrm>
                  <a:off x="3130796"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43" name="Rectangle 242"/>
                <p:cNvSpPr/>
                <p:nvPr/>
              </p:nvSpPr>
              <p:spPr bwMode="gray">
                <a:xfrm>
                  <a:off x="3258289"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44" name="Rectangle 243"/>
                <p:cNvSpPr/>
                <p:nvPr/>
              </p:nvSpPr>
              <p:spPr bwMode="gray">
                <a:xfrm>
                  <a:off x="3385782"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45" name="Rectangle 244"/>
                <p:cNvSpPr/>
                <p:nvPr/>
              </p:nvSpPr>
              <p:spPr bwMode="gray">
                <a:xfrm>
                  <a:off x="3513275"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46" name="Rectangle 245"/>
                <p:cNvSpPr/>
                <p:nvPr/>
              </p:nvSpPr>
              <p:spPr bwMode="gray">
                <a:xfrm>
                  <a:off x="3640768"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47" name="Rectangle 246"/>
                <p:cNvSpPr/>
                <p:nvPr/>
              </p:nvSpPr>
              <p:spPr bwMode="gray">
                <a:xfrm>
                  <a:off x="3768261"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48" name="Rectangle 247"/>
                <p:cNvSpPr/>
                <p:nvPr/>
              </p:nvSpPr>
              <p:spPr bwMode="gray">
                <a:xfrm>
                  <a:off x="3895758" y="4036835"/>
                  <a:ext cx="88232" cy="10427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itchFamily="34" charset="-128"/>
                  </a:endParaRPr>
                </a:p>
              </p:txBody>
            </p:sp>
          </p:grpSp>
        </p:grpSp>
      </p:grpSp>
      <p:sp>
        <p:nvSpPr>
          <p:cNvPr id="282" name="Rounded Rectangle 281"/>
          <p:cNvSpPr/>
          <p:nvPr/>
        </p:nvSpPr>
        <p:spPr bwMode="gray">
          <a:xfrm>
            <a:off x="2960012" y="4131154"/>
            <a:ext cx="664359" cy="427367"/>
          </a:xfrm>
          <a:prstGeom prst="roundRect">
            <a:avLst>
              <a:gd name="adj" fmla="val 0"/>
            </a:avLst>
          </a:prstGeom>
          <a:solidFill>
            <a:schemeClr val="accent1"/>
          </a:solidFill>
          <a:ln w="6350" algn="ctr">
            <a:solidFill>
              <a:schemeClr val="accent2"/>
            </a:solidFill>
            <a:miter lim="800000"/>
            <a:headEnd/>
            <a:tailEnd/>
          </a:ln>
        </p:spPr>
        <p:txBody>
          <a:bodyPr lIns="0" tIns="81637" rIns="0" bIns="64281" rtlCol="0" anchor="t" anchorCtr="1"/>
          <a:lstStyle/>
          <a:p>
            <a:pPr algn="ctr" fontAlgn="base">
              <a:spcBef>
                <a:spcPct val="50000"/>
              </a:spcBef>
              <a:spcAft>
                <a:spcPct val="0"/>
              </a:spcAft>
              <a:buClr>
                <a:srgbClr val="F0AB00"/>
              </a:buClr>
              <a:buSzPct val="80000"/>
            </a:pPr>
            <a:endParaRPr lang="en-US" sz="1050" kern="0" dirty="0">
              <a:latin typeface="微软雅黑" panose="020B0503020204020204" pitchFamily="34" charset="-122"/>
              <a:ea typeface="微软雅黑" panose="020B0503020204020204" pitchFamily="34" charset="-122"/>
              <a:cs typeface="Arial Unicode MS" pitchFamily="34" charset="-128"/>
            </a:endParaRPr>
          </a:p>
        </p:txBody>
      </p:sp>
      <p:sp>
        <p:nvSpPr>
          <p:cNvPr id="283" name="Rectangle 282"/>
          <p:cNvSpPr/>
          <p:nvPr/>
        </p:nvSpPr>
        <p:spPr bwMode="gray">
          <a:xfrm>
            <a:off x="3310225" y="5054970"/>
            <a:ext cx="1907989" cy="574349"/>
          </a:xfrm>
          <a:prstGeom prst="rect">
            <a:avLst/>
          </a:prstGeom>
          <a:solidFill>
            <a:schemeClr val="accent1"/>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br>
              <a:rPr lang="en-US" sz="1200" kern="0" dirty="0">
                <a:latin typeface="微软雅黑" panose="020B0503020204020204" pitchFamily="34" charset="-122"/>
                <a:ea typeface="微软雅黑" panose="020B0503020204020204" pitchFamily="34" charset="-122"/>
                <a:cs typeface="Arial Unicode MS" pitchFamily="34" charset="-128"/>
              </a:rPr>
            </a:br>
            <a:r>
              <a:rPr lang="en-US" sz="900" b="1" kern="0" dirty="0">
                <a:latin typeface="微软雅黑" panose="020B0503020204020204" pitchFamily="34" charset="-122"/>
                <a:ea typeface="微软雅黑" panose="020B0503020204020204" pitchFamily="34" charset="-122"/>
                <a:cs typeface="Arial Unicode MS" pitchFamily="34" charset="-128"/>
              </a:rPr>
              <a:t>SAP HANA Runtime</a:t>
            </a:r>
          </a:p>
        </p:txBody>
      </p:sp>
      <p:sp>
        <p:nvSpPr>
          <p:cNvPr id="284" name="Rounded Rectangle 283"/>
          <p:cNvSpPr/>
          <p:nvPr/>
        </p:nvSpPr>
        <p:spPr bwMode="gray">
          <a:xfrm>
            <a:off x="3347767" y="5143176"/>
            <a:ext cx="552626" cy="114920"/>
          </a:xfrm>
          <a:prstGeom prst="roundRect">
            <a:avLst>
              <a:gd name="adj" fmla="val 0"/>
            </a:avLst>
          </a:prstGeom>
          <a:solidFill>
            <a:schemeClr val="bg1">
              <a:lumMod val="85000"/>
            </a:schemeClr>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r>
              <a:rPr lang="en-US" sz="1050" kern="0" dirty="0">
                <a:latin typeface="微软雅黑" panose="020B0503020204020204" pitchFamily="34" charset="-122"/>
                <a:ea typeface="微软雅黑" panose="020B0503020204020204" pitchFamily="34" charset="-122"/>
                <a:cs typeface="Arial Unicode MS" pitchFamily="34" charset="-128"/>
              </a:rPr>
              <a:t>Logic</a:t>
            </a:r>
          </a:p>
        </p:txBody>
      </p:sp>
      <p:sp>
        <p:nvSpPr>
          <p:cNvPr id="285" name="Rounded Rectangle 284"/>
          <p:cNvSpPr/>
          <p:nvPr/>
        </p:nvSpPr>
        <p:spPr bwMode="gray">
          <a:xfrm>
            <a:off x="3975666" y="5142527"/>
            <a:ext cx="552626" cy="114920"/>
          </a:xfrm>
          <a:prstGeom prst="roundRect">
            <a:avLst>
              <a:gd name="adj" fmla="val 0"/>
            </a:avLst>
          </a:prstGeom>
          <a:solidFill>
            <a:schemeClr val="bg1">
              <a:lumMod val="85000"/>
            </a:schemeClr>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r>
              <a:rPr lang="en-US" sz="1050" kern="0" dirty="0">
                <a:latin typeface="微软雅黑" panose="020B0503020204020204" pitchFamily="34" charset="-122"/>
                <a:ea typeface="微软雅黑" panose="020B0503020204020204" pitchFamily="34" charset="-122"/>
                <a:cs typeface="Arial Unicode MS" pitchFamily="34" charset="-128"/>
              </a:rPr>
              <a:t>Logic</a:t>
            </a:r>
          </a:p>
        </p:txBody>
      </p:sp>
      <p:sp>
        <p:nvSpPr>
          <p:cNvPr id="286" name="Rounded Rectangle 285"/>
          <p:cNvSpPr/>
          <p:nvPr/>
        </p:nvSpPr>
        <p:spPr bwMode="gray">
          <a:xfrm>
            <a:off x="4597605" y="5135726"/>
            <a:ext cx="552626" cy="114920"/>
          </a:xfrm>
          <a:prstGeom prst="roundRect">
            <a:avLst>
              <a:gd name="adj" fmla="val 0"/>
            </a:avLst>
          </a:prstGeom>
          <a:solidFill>
            <a:schemeClr val="bg1">
              <a:lumMod val="85000"/>
            </a:schemeClr>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r>
              <a:rPr lang="en-US" sz="1050" kern="0" dirty="0">
                <a:latin typeface="微软雅黑" panose="020B0503020204020204" pitchFamily="34" charset="-122"/>
                <a:ea typeface="微软雅黑" panose="020B0503020204020204" pitchFamily="34" charset="-122"/>
                <a:cs typeface="Arial Unicode MS" pitchFamily="34" charset="-128"/>
              </a:rPr>
              <a:t>Logic</a:t>
            </a:r>
          </a:p>
        </p:txBody>
      </p:sp>
      <p:sp>
        <p:nvSpPr>
          <p:cNvPr id="287" name="Rounded Rectangle 286"/>
          <p:cNvSpPr/>
          <p:nvPr/>
        </p:nvSpPr>
        <p:spPr bwMode="gray">
          <a:xfrm>
            <a:off x="2990072" y="4293166"/>
            <a:ext cx="552626" cy="114920"/>
          </a:xfrm>
          <a:prstGeom prst="roundRect">
            <a:avLst>
              <a:gd name="adj" fmla="val 0"/>
            </a:avLst>
          </a:prstGeom>
          <a:solidFill>
            <a:schemeClr val="bg1">
              <a:lumMod val="85000"/>
            </a:schemeClr>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r>
              <a:rPr lang="en-US" sz="787" kern="0" dirty="0" err="1">
                <a:latin typeface="微软雅黑" panose="020B0503020204020204" pitchFamily="34" charset="-122"/>
                <a:ea typeface="微软雅黑" panose="020B0503020204020204" pitchFamily="34" charset="-122"/>
                <a:cs typeface="Arial Unicode MS" pitchFamily="34" charset="-128"/>
              </a:rPr>
              <a:t>SFin</a:t>
            </a:r>
            <a:r>
              <a:rPr lang="en-US" sz="787" kern="0" dirty="0">
                <a:latin typeface="微软雅黑" panose="020B0503020204020204" pitchFamily="34" charset="-122"/>
                <a:ea typeface="微软雅黑" panose="020B0503020204020204" pitchFamily="34" charset="-122"/>
                <a:cs typeface="Arial Unicode MS" pitchFamily="34" charset="-128"/>
              </a:rPr>
              <a:t>.</a:t>
            </a:r>
          </a:p>
        </p:txBody>
      </p:sp>
      <p:sp>
        <p:nvSpPr>
          <p:cNvPr id="288" name="Rounded Rectangle 287"/>
          <p:cNvSpPr/>
          <p:nvPr/>
        </p:nvSpPr>
        <p:spPr bwMode="gray">
          <a:xfrm>
            <a:off x="3007937" y="4429381"/>
            <a:ext cx="616434" cy="114920"/>
          </a:xfrm>
          <a:prstGeom prst="roundRect">
            <a:avLst>
              <a:gd name="adj" fmla="val 0"/>
            </a:avLst>
          </a:prstGeom>
          <a:solidFill>
            <a:schemeClr val="bg1">
              <a:lumMod val="85000"/>
            </a:schemeClr>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r>
              <a:rPr lang="en-US" sz="787" kern="0" dirty="0" err="1">
                <a:latin typeface="微软雅黑" panose="020B0503020204020204" pitchFamily="34" charset="-122"/>
                <a:ea typeface="微软雅黑" panose="020B0503020204020204" pitchFamily="34" charset="-122"/>
                <a:cs typeface="Arial Unicode MS" pitchFamily="34" charset="-128"/>
              </a:rPr>
              <a:t>SLogistic</a:t>
            </a:r>
            <a:endParaRPr lang="en-US" sz="787" kern="0" dirty="0">
              <a:latin typeface="微软雅黑" panose="020B0503020204020204" pitchFamily="34" charset="-122"/>
              <a:ea typeface="微软雅黑" panose="020B0503020204020204" pitchFamily="34" charset="-122"/>
              <a:cs typeface="Arial Unicode MS" pitchFamily="34" charset="-128"/>
            </a:endParaRPr>
          </a:p>
        </p:txBody>
      </p:sp>
      <p:sp>
        <p:nvSpPr>
          <p:cNvPr id="289" name="Rectangle 288"/>
          <p:cNvSpPr/>
          <p:nvPr/>
        </p:nvSpPr>
        <p:spPr>
          <a:xfrm>
            <a:off x="3019993" y="4118888"/>
            <a:ext cx="567465" cy="369332"/>
          </a:xfrm>
          <a:prstGeom prst="rect">
            <a:avLst/>
          </a:prstGeom>
        </p:spPr>
        <p:txBody>
          <a:bodyPr wrap="square">
            <a:spAutoFit/>
          </a:bodyPr>
          <a:lstStyle/>
          <a:p>
            <a:pPr algn="ctr" fontAlgn="base">
              <a:spcBef>
                <a:spcPct val="50000"/>
              </a:spcBef>
              <a:spcAft>
                <a:spcPct val="0"/>
              </a:spcAft>
              <a:buClr>
                <a:srgbClr val="F0AB00"/>
              </a:buClr>
              <a:buSzPct val="80000"/>
            </a:pPr>
            <a:r>
              <a:rPr lang="en-US" sz="900" b="1" kern="0" dirty="0">
                <a:latin typeface="微软雅黑" panose="020B0503020204020204" pitchFamily="34" charset="-122"/>
                <a:ea typeface="微软雅黑" panose="020B0503020204020204" pitchFamily="34" charset="-122"/>
                <a:cs typeface="Arial Unicode MS" pitchFamily="34" charset="-128"/>
              </a:rPr>
              <a:t>ERP/S4</a:t>
            </a:r>
          </a:p>
        </p:txBody>
      </p:sp>
      <p:sp>
        <p:nvSpPr>
          <p:cNvPr id="290" name="Rounded Rectangle 289"/>
          <p:cNvSpPr/>
          <p:nvPr/>
        </p:nvSpPr>
        <p:spPr bwMode="gray">
          <a:xfrm>
            <a:off x="3655125" y="4136943"/>
            <a:ext cx="452021" cy="427367"/>
          </a:xfrm>
          <a:prstGeom prst="roundRect">
            <a:avLst>
              <a:gd name="adj" fmla="val 0"/>
            </a:avLst>
          </a:prstGeom>
          <a:solidFill>
            <a:schemeClr val="accent1"/>
          </a:solidFill>
          <a:ln w="6350" algn="ctr">
            <a:solidFill>
              <a:schemeClr val="accent2"/>
            </a:solidFill>
            <a:miter lim="800000"/>
            <a:headEnd/>
            <a:tailEnd/>
          </a:ln>
        </p:spPr>
        <p:txBody>
          <a:bodyPr lIns="0" tIns="81637" rIns="0" bIns="64281" rtlCol="0" anchor="t" anchorCtr="1"/>
          <a:lstStyle/>
          <a:p>
            <a:pPr algn="ctr" fontAlgn="base">
              <a:spcBef>
                <a:spcPct val="50000"/>
              </a:spcBef>
              <a:spcAft>
                <a:spcPct val="0"/>
              </a:spcAft>
              <a:buClr>
                <a:srgbClr val="F0AB00"/>
              </a:buClr>
              <a:buSzPct val="80000"/>
            </a:pPr>
            <a:endParaRPr lang="en-US" sz="1050" kern="0" dirty="0">
              <a:latin typeface="微软雅黑" panose="020B0503020204020204" pitchFamily="34" charset="-122"/>
              <a:ea typeface="微软雅黑" panose="020B0503020204020204" pitchFamily="34" charset="-122"/>
              <a:cs typeface="Arial Unicode MS" pitchFamily="34" charset="-128"/>
            </a:endParaRPr>
          </a:p>
        </p:txBody>
      </p:sp>
      <p:sp>
        <p:nvSpPr>
          <p:cNvPr id="291" name="Rectangle 290"/>
          <p:cNvSpPr/>
          <p:nvPr/>
        </p:nvSpPr>
        <p:spPr>
          <a:xfrm>
            <a:off x="3667955" y="4235284"/>
            <a:ext cx="403575" cy="346249"/>
          </a:xfrm>
          <a:prstGeom prst="rect">
            <a:avLst/>
          </a:prstGeom>
        </p:spPr>
        <p:txBody>
          <a:bodyPr wrap="square">
            <a:spAutoFit/>
          </a:bodyPr>
          <a:lstStyle/>
          <a:p>
            <a:pPr algn="ctr" fontAlgn="base">
              <a:spcBef>
                <a:spcPct val="50000"/>
              </a:spcBef>
              <a:spcAft>
                <a:spcPct val="0"/>
              </a:spcAft>
              <a:buClr>
                <a:srgbClr val="F0AB00"/>
              </a:buClr>
              <a:buSzPct val="80000"/>
            </a:pPr>
            <a:r>
              <a:rPr lang="en-US" sz="825" b="1" kern="0" dirty="0">
                <a:latin typeface="微软雅黑" panose="020B0503020204020204" pitchFamily="34" charset="-122"/>
                <a:ea typeface="微软雅黑" panose="020B0503020204020204" pitchFamily="34" charset="-122"/>
                <a:cs typeface="Arial Unicode MS" pitchFamily="34" charset="-128"/>
              </a:rPr>
              <a:t>CRM</a:t>
            </a:r>
          </a:p>
        </p:txBody>
      </p:sp>
      <p:sp>
        <p:nvSpPr>
          <p:cNvPr id="292" name="Rounded Rectangle 291"/>
          <p:cNvSpPr/>
          <p:nvPr/>
        </p:nvSpPr>
        <p:spPr bwMode="gray">
          <a:xfrm>
            <a:off x="4129432" y="4135871"/>
            <a:ext cx="452021" cy="427367"/>
          </a:xfrm>
          <a:prstGeom prst="roundRect">
            <a:avLst>
              <a:gd name="adj" fmla="val 0"/>
            </a:avLst>
          </a:prstGeom>
          <a:solidFill>
            <a:schemeClr val="accent1"/>
          </a:solidFill>
          <a:ln w="6350" algn="ctr">
            <a:solidFill>
              <a:schemeClr val="accent2"/>
            </a:solidFill>
            <a:miter lim="800000"/>
            <a:headEnd/>
            <a:tailEnd/>
          </a:ln>
        </p:spPr>
        <p:txBody>
          <a:bodyPr lIns="0" tIns="81637" rIns="0" bIns="64281" rtlCol="0" anchor="t" anchorCtr="1"/>
          <a:lstStyle/>
          <a:p>
            <a:pPr algn="ctr" fontAlgn="base">
              <a:spcBef>
                <a:spcPct val="50000"/>
              </a:spcBef>
              <a:spcAft>
                <a:spcPct val="0"/>
              </a:spcAft>
              <a:buClr>
                <a:srgbClr val="F0AB00"/>
              </a:buClr>
              <a:buSzPct val="80000"/>
            </a:pPr>
            <a:endParaRPr lang="en-US" sz="1050" kern="0" dirty="0">
              <a:latin typeface="微软雅黑" panose="020B0503020204020204" pitchFamily="34" charset="-122"/>
              <a:ea typeface="微软雅黑" panose="020B0503020204020204" pitchFamily="34" charset="-122"/>
              <a:cs typeface="Arial Unicode MS" pitchFamily="34" charset="-128"/>
            </a:endParaRPr>
          </a:p>
        </p:txBody>
      </p:sp>
      <p:sp>
        <p:nvSpPr>
          <p:cNvPr id="293" name="Rectangle 292"/>
          <p:cNvSpPr/>
          <p:nvPr/>
        </p:nvSpPr>
        <p:spPr>
          <a:xfrm>
            <a:off x="4142262" y="4245452"/>
            <a:ext cx="403575" cy="346249"/>
          </a:xfrm>
          <a:prstGeom prst="rect">
            <a:avLst/>
          </a:prstGeom>
        </p:spPr>
        <p:txBody>
          <a:bodyPr wrap="square">
            <a:spAutoFit/>
          </a:bodyPr>
          <a:lstStyle/>
          <a:p>
            <a:pPr algn="ctr" fontAlgn="base">
              <a:spcBef>
                <a:spcPct val="50000"/>
              </a:spcBef>
              <a:spcAft>
                <a:spcPct val="0"/>
              </a:spcAft>
              <a:buClr>
                <a:srgbClr val="F0AB00"/>
              </a:buClr>
              <a:buSzPct val="80000"/>
            </a:pPr>
            <a:r>
              <a:rPr lang="en-US" sz="825" b="1" kern="0" dirty="0">
                <a:latin typeface="微软雅黑" panose="020B0503020204020204" pitchFamily="34" charset="-122"/>
                <a:ea typeface="微软雅黑" panose="020B0503020204020204" pitchFamily="34" charset="-122"/>
                <a:cs typeface="Arial Unicode MS" pitchFamily="34" charset="-128"/>
              </a:rPr>
              <a:t>SRM</a:t>
            </a:r>
          </a:p>
        </p:txBody>
      </p:sp>
      <p:sp>
        <p:nvSpPr>
          <p:cNvPr id="294" name="Rounded Rectangle 293"/>
          <p:cNvSpPr/>
          <p:nvPr/>
        </p:nvSpPr>
        <p:spPr bwMode="gray">
          <a:xfrm>
            <a:off x="4956016" y="4134390"/>
            <a:ext cx="591283" cy="427367"/>
          </a:xfrm>
          <a:prstGeom prst="roundRect">
            <a:avLst>
              <a:gd name="adj" fmla="val 0"/>
            </a:avLst>
          </a:prstGeom>
          <a:solidFill>
            <a:schemeClr val="accent1"/>
          </a:solidFill>
          <a:ln w="6350" algn="ctr">
            <a:solidFill>
              <a:schemeClr val="accent2"/>
            </a:solidFill>
            <a:miter lim="800000"/>
            <a:headEnd/>
            <a:tailEnd/>
          </a:ln>
        </p:spPr>
        <p:txBody>
          <a:bodyPr lIns="0" tIns="81637" rIns="0" bIns="64281" rtlCol="0" anchor="t" anchorCtr="1"/>
          <a:lstStyle/>
          <a:p>
            <a:pPr algn="ctr" fontAlgn="base">
              <a:spcBef>
                <a:spcPct val="50000"/>
              </a:spcBef>
              <a:spcAft>
                <a:spcPct val="0"/>
              </a:spcAft>
              <a:buClr>
                <a:srgbClr val="F0AB00"/>
              </a:buClr>
              <a:buSzPct val="80000"/>
            </a:pPr>
            <a:endParaRPr lang="en-US" sz="1050" kern="0" dirty="0">
              <a:latin typeface="微软雅黑" panose="020B0503020204020204" pitchFamily="34" charset="-122"/>
              <a:ea typeface="微软雅黑" panose="020B0503020204020204" pitchFamily="34" charset="-122"/>
              <a:cs typeface="Arial Unicode MS" pitchFamily="34" charset="-128"/>
            </a:endParaRPr>
          </a:p>
        </p:txBody>
      </p:sp>
      <p:sp>
        <p:nvSpPr>
          <p:cNvPr id="295" name="Rectangle 294"/>
          <p:cNvSpPr/>
          <p:nvPr/>
        </p:nvSpPr>
        <p:spPr>
          <a:xfrm>
            <a:off x="5012043" y="4270278"/>
            <a:ext cx="578452" cy="207749"/>
          </a:xfrm>
          <a:prstGeom prst="rect">
            <a:avLst/>
          </a:prstGeom>
        </p:spPr>
        <p:txBody>
          <a:bodyPr wrap="square">
            <a:spAutoFit/>
          </a:bodyPr>
          <a:lstStyle/>
          <a:p>
            <a:pPr algn="ctr" fontAlgn="base">
              <a:spcBef>
                <a:spcPct val="50000"/>
              </a:spcBef>
              <a:spcAft>
                <a:spcPct val="0"/>
              </a:spcAft>
              <a:buClr>
                <a:srgbClr val="F0AB00"/>
              </a:buClr>
              <a:buSzPct val="80000"/>
            </a:pPr>
            <a:r>
              <a:rPr lang="en-US" sz="750" b="1" kern="0" dirty="0">
                <a:latin typeface="微软雅黑" panose="020B0503020204020204" pitchFamily="34" charset="-122"/>
                <a:ea typeface="微软雅黑" panose="020B0503020204020204" pitchFamily="34" charset="-122"/>
                <a:cs typeface="Arial Unicode MS" pitchFamily="34" charset="-128"/>
              </a:rPr>
              <a:t>Hybrids</a:t>
            </a:r>
          </a:p>
        </p:txBody>
      </p:sp>
      <p:cxnSp>
        <p:nvCxnSpPr>
          <p:cNvPr id="37" name="Straight Connector 36"/>
          <p:cNvCxnSpPr/>
          <p:nvPr/>
        </p:nvCxnSpPr>
        <p:spPr>
          <a:xfrm>
            <a:off x="4604344" y="4362587"/>
            <a:ext cx="342811" cy="0"/>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96" name="Straight Arrow Connector 295"/>
          <p:cNvCxnSpPr/>
          <p:nvPr/>
        </p:nvCxnSpPr>
        <p:spPr>
          <a:xfrm flipV="1">
            <a:off x="3402428" y="4563237"/>
            <a:ext cx="0" cy="102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p:cNvCxnSpPr/>
          <p:nvPr/>
        </p:nvCxnSpPr>
        <p:spPr>
          <a:xfrm flipV="1">
            <a:off x="3890664" y="4552852"/>
            <a:ext cx="0" cy="102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8" name="Straight Arrow Connector 297"/>
          <p:cNvCxnSpPr/>
          <p:nvPr/>
        </p:nvCxnSpPr>
        <p:spPr>
          <a:xfrm flipV="1">
            <a:off x="4362572" y="4552852"/>
            <a:ext cx="0" cy="102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Straight Arrow Connector 298"/>
          <p:cNvCxnSpPr/>
          <p:nvPr/>
        </p:nvCxnSpPr>
        <p:spPr>
          <a:xfrm flipV="1">
            <a:off x="5215869" y="4560276"/>
            <a:ext cx="0" cy="102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0" name="TextBox 299"/>
          <p:cNvSpPr txBox="1"/>
          <p:nvPr/>
        </p:nvSpPr>
        <p:spPr>
          <a:xfrm>
            <a:off x="6830140" y="4350626"/>
            <a:ext cx="1868957" cy="121123"/>
          </a:xfrm>
          <a:prstGeom prst="rect">
            <a:avLst/>
          </a:prstGeom>
          <a:noFill/>
        </p:spPr>
        <p:txBody>
          <a:bodyPr wrap="square" lIns="0" tIns="0" rIns="0" bIns="0" rtlCol="0">
            <a:spAutoFit/>
          </a:bodyPr>
          <a:lstStyle/>
          <a:p>
            <a:pPr algn="ctr" fontAlgn="base">
              <a:spcBef>
                <a:spcPts val="535"/>
              </a:spcBef>
              <a:spcAft>
                <a:spcPct val="0"/>
              </a:spcAft>
              <a:buClr>
                <a:srgbClr val="F0AB00"/>
              </a:buClr>
              <a:buSzPct val="80000"/>
            </a:pPr>
            <a:r>
              <a:rPr lang="en-US" sz="787" kern="0" dirty="0">
                <a:latin typeface="微软雅黑" panose="020B0503020204020204" pitchFamily="34" charset="-122"/>
                <a:ea typeface="微软雅黑" panose="020B0503020204020204" pitchFamily="34" charset="-122"/>
                <a:cs typeface="Arial Unicode MS" pitchFamily="34" charset="-128"/>
              </a:rPr>
              <a:t>ODBC</a:t>
            </a:r>
            <a:r>
              <a:rPr lang="zh-CN" altLang="en-US" sz="787" kern="0" dirty="0">
                <a:latin typeface="微软雅黑" panose="020B0503020204020204" pitchFamily="34" charset="-122"/>
                <a:ea typeface="微软雅黑" panose="020B0503020204020204" pitchFamily="34" charset="-122"/>
                <a:cs typeface="Arial Unicode MS" pitchFamily="34" charset="-128"/>
              </a:rPr>
              <a:t>、</a:t>
            </a:r>
            <a:r>
              <a:rPr lang="en-US" altLang="zh-CN" sz="787" kern="0" dirty="0">
                <a:latin typeface="微软雅黑" panose="020B0503020204020204" pitchFamily="34" charset="-122"/>
                <a:ea typeface="微软雅黑" panose="020B0503020204020204" pitchFamily="34" charset="-122"/>
                <a:cs typeface="Arial Unicode MS" pitchFamily="34" charset="-128"/>
              </a:rPr>
              <a:t>JDBC</a:t>
            </a:r>
            <a:r>
              <a:rPr lang="zh-CN" altLang="en-US" sz="787" kern="0" dirty="0">
                <a:latin typeface="微软雅黑" panose="020B0503020204020204" pitchFamily="34" charset="-122"/>
                <a:ea typeface="微软雅黑" panose="020B0503020204020204" pitchFamily="34" charset="-122"/>
                <a:cs typeface="Arial Unicode MS" pitchFamily="34" charset="-128"/>
              </a:rPr>
              <a:t>、</a:t>
            </a:r>
            <a:r>
              <a:rPr lang="en-US" altLang="zh-CN" sz="787" kern="0" dirty="0">
                <a:latin typeface="微软雅黑" panose="020B0503020204020204" pitchFamily="34" charset="-122"/>
                <a:ea typeface="微软雅黑" panose="020B0503020204020204" pitchFamily="34" charset="-122"/>
                <a:cs typeface="Arial Unicode MS" pitchFamily="34" charset="-128"/>
              </a:rPr>
              <a:t>OData…</a:t>
            </a:r>
            <a:endParaRPr lang="en-US" sz="787" kern="0" dirty="0">
              <a:latin typeface="微软雅黑" panose="020B0503020204020204" pitchFamily="34" charset="-122"/>
              <a:ea typeface="微软雅黑" panose="020B0503020204020204" pitchFamily="34" charset="-122"/>
              <a:cs typeface="Arial Unicode MS" pitchFamily="34" charset="-128"/>
            </a:endParaRPr>
          </a:p>
        </p:txBody>
      </p:sp>
      <p:sp>
        <p:nvSpPr>
          <p:cNvPr id="301" name="Rounded Rectangle 300"/>
          <p:cNvSpPr/>
          <p:nvPr/>
        </p:nvSpPr>
        <p:spPr bwMode="gray">
          <a:xfrm>
            <a:off x="7212380" y="4816645"/>
            <a:ext cx="713896" cy="180533"/>
          </a:xfrm>
          <a:prstGeom prst="roundRect">
            <a:avLst>
              <a:gd name="adj" fmla="val 0"/>
            </a:avLst>
          </a:prstGeom>
          <a:solidFill>
            <a:schemeClr val="bg1"/>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r>
              <a:rPr lang="en-US" sz="675" kern="0" dirty="0">
                <a:latin typeface="微软雅黑" panose="020B0503020204020204" pitchFamily="34" charset="-122"/>
                <a:ea typeface="微软雅黑" panose="020B0503020204020204" pitchFamily="34" charset="-122"/>
                <a:cs typeface="Arial Unicode MS" pitchFamily="34" charset="-128"/>
              </a:rPr>
              <a:t>Transaction Mgt.</a:t>
            </a:r>
          </a:p>
        </p:txBody>
      </p:sp>
      <p:sp>
        <p:nvSpPr>
          <p:cNvPr id="302" name="Rounded Rectangle 301"/>
          <p:cNvSpPr/>
          <p:nvPr/>
        </p:nvSpPr>
        <p:spPr bwMode="gray">
          <a:xfrm>
            <a:off x="7927411" y="4824006"/>
            <a:ext cx="735623" cy="172030"/>
          </a:xfrm>
          <a:prstGeom prst="roundRect">
            <a:avLst>
              <a:gd name="adj" fmla="val 0"/>
            </a:avLst>
          </a:prstGeom>
          <a:solidFill>
            <a:schemeClr val="bg1"/>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r>
              <a:rPr lang="en-US" sz="675" kern="0" dirty="0">
                <a:latin typeface="微软雅黑" panose="020B0503020204020204" pitchFamily="34" charset="-122"/>
                <a:ea typeface="微软雅黑" panose="020B0503020204020204" pitchFamily="34" charset="-122"/>
                <a:cs typeface="Arial Unicode MS" pitchFamily="34" charset="-128"/>
              </a:rPr>
              <a:t>Column Engine</a:t>
            </a:r>
          </a:p>
        </p:txBody>
      </p:sp>
    </p:spTree>
    <p:extLst>
      <p:ext uri="{BB962C8B-B14F-4D97-AF65-F5344CB8AC3E}">
        <p14:creationId xmlns:p14="http://schemas.microsoft.com/office/powerpoint/2010/main" val="79780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p:cNvSpPr/>
          <p:nvPr/>
        </p:nvSpPr>
        <p:spPr bwMode="gray">
          <a:xfrm>
            <a:off x="6557253" y="5096192"/>
            <a:ext cx="872494" cy="481932"/>
          </a:xfrm>
          <a:prstGeom prst="rect">
            <a:avLst/>
          </a:prstGeom>
          <a:solidFill>
            <a:schemeClr val="bg1"/>
          </a:solidFill>
          <a:ln w="6350" algn="ctr">
            <a:solidFill>
              <a:schemeClr val="bg2"/>
            </a:solid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endParaRPr lang="en-US" sz="1275" kern="0" dirty="0">
              <a:latin typeface="微软雅黑" panose="020B0503020204020204" pitchFamily="34" charset="-122"/>
              <a:ea typeface="微软雅黑" panose="020B0503020204020204" pitchFamily="34" charset="-122"/>
              <a:cs typeface="Arial Unicode MS" pitchFamily="34" charset="-128"/>
            </a:endParaRPr>
          </a:p>
        </p:txBody>
      </p:sp>
      <p:sp>
        <p:nvSpPr>
          <p:cNvPr id="4" name="Text Placeholder 3"/>
          <p:cNvSpPr>
            <a:spLocks noGrp="1"/>
          </p:cNvSpPr>
          <p:nvPr>
            <p:ph type="body" sz="quarter" idx="10"/>
          </p:nvPr>
        </p:nvSpPr>
        <p:spPr>
          <a:xfrm>
            <a:off x="375834" y="1927198"/>
            <a:ext cx="4575199" cy="4339788"/>
          </a:xfrm>
        </p:spPr>
        <p:txBody>
          <a:bodyPr/>
          <a:lstStyle/>
          <a:p>
            <a:pPr lvl="2" fontAlgn="base">
              <a:spcBef>
                <a:spcPts val="1050"/>
              </a:spcBef>
              <a:spcAft>
                <a:spcPts val="300"/>
              </a:spcAft>
              <a:buClr>
                <a:schemeClr val="accent1"/>
              </a:buClr>
              <a:buFont typeface="Wingdings" panose="05000000000000000000" pitchFamily="2" charset="2"/>
              <a:buChar char="§"/>
            </a:pPr>
            <a:r>
              <a:rPr sz="1600" dirty="0">
                <a:latin typeface="微软雅黑" panose="020B0503020204020204" pitchFamily="34" charset="-122"/>
                <a:ea typeface="微软雅黑" panose="020B0503020204020204" pitchFamily="34" charset="-122"/>
                <a:cs typeface="SimSun"/>
              </a:rPr>
              <a:t>超过 70 种预装的预测算法 </a:t>
            </a:r>
          </a:p>
          <a:p>
            <a:pPr marL="512763" lvl="3" indent="-171450" fontAlgn="base">
              <a:spcAft>
                <a:spcPts val="313"/>
              </a:spcAft>
              <a:buClr>
                <a:schemeClr val="accent1"/>
              </a:buClr>
              <a:buFont typeface="Wingdings" panose="05000000000000000000" pitchFamily="2" charset="2"/>
              <a:buChar char="§"/>
            </a:pPr>
            <a:r>
              <a:rPr lang="en-US" sz="1400" dirty="0" err="1">
                <a:latin typeface="微软雅黑" panose="020B0503020204020204" pitchFamily="34" charset="-122"/>
                <a:ea typeface="微软雅黑" panose="020B0503020204020204" pitchFamily="34" charset="-122"/>
                <a:cs typeface="SimSun"/>
              </a:rPr>
              <a:t>支持联合、集群化、分类、回归和时间序列等</a:t>
            </a:r>
            <a:r>
              <a:rPr lang="en-US" sz="1400" dirty="0">
                <a:latin typeface="微软雅黑" panose="020B0503020204020204" pitchFamily="34" charset="-122"/>
                <a:ea typeface="微软雅黑" panose="020B0503020204020204" pitchFamily="34" charset="-122"/>
                <a:cs typeface="SimSun"/>
              </a:rPr>
              <a:t> </a:t>
            </a:r>
            <a:endParaRPr lang="zh-CN" altLang="en-US" sz="1400" dirty="0">
              <a:latin typeface="微软雅黑" panose="020B0503020204020204" pitchFamily="34" charset="-122"/>
              <a:ea typeface="微软雅黑" panose="020B0503020204020204" pitchFamily="34" charset="-122"/>
            </a:endParaRPr>
          </a:p>
          <a:p>
            <a:pPr marL="512763" lvl="3" indent="-171450" fontAlgn="base">
              <a:spcAft>
                <a:spcPts val="313"/>
              </a:spcAft>
              <a:buClr>
                <a:schemeClr val="accent1"/>
              </a:buClr>
              <a:buFont typeface="Wingdings" panose="05000000000000000000" pitchFamily="2" charset="2"/>
              <a:buChar char="§"/>
            </a:pPr>
            <a:r>
              <a:rPr lang="en-US" sz="1400" dirty="0">
                <a:latin typeface="微软雅黑" panose="020B0503020204020204" pitchFamily="34" charset="-122"/>
                <a:ea typeface="微软雅黑" panose="020B0503020204020204" pitchFamily="34" charset="-122"/>
                <a:cs typeface="SimSun"/>
              </a:rPr>
              <a:t>支持多种数据类型 - 结构化、空间、文本、数据流和序列数据</a:t>
            </a:r>
            <a:endParaRPr lang="zh-CN" altLang="en-US" sz="1400" dirty="0">
              <a:latin typeface="微软雅黑" panose="020B0503020204020204" pitchFamily="34" charset="-122"/>
              <a:ea typeface="微软雅黑" panose="020B0503020204020204" pitchFamily="34" charset="-122"/>
            </a:endParaRPr>
          </a:p>
          <a:p>
            <a:pPr lvl="2" fontAlgn="base">
              <a:spcBef>
                <a:spcPts val="1050"/>
              </a:spcBef>
              <a:buClr>
                <a:schemeClr val="accent1"/>
              </a:buClr>
              <a:buFont typeface="Wingdings" panose="05000000000000000000" pitchFamily="2" charset="2"/>
              <a:buChar char="§"/>
            </a:pPr>
            <a:r>
              <a:rPr sz="1600" dirty="0">
                <a:latin typeface="微软雅黑" panose="020B0503020204020204" pitchFamily="34" charset="-122"/>
                <a:ea typeface="微软雅黑" panose="020B0503020204020204" pitchFamily="34" charset="-122"/>
                <a:cs typeface="SimSun"/>
              </a:rPr>
              <a:t>AFM 图形建模工具支持利用 PAL 和 R-Script 开发预测应用</a:t>
            </a:r>
          </a:p>
          <a:p>
            <a:pPr lvl="2" fontAlgn="base">
              <a:spcBef>
                <a:spcPts val="1050"/>
              </a:spcBef>
              <a:buClr>
                <a:schemeClr val="accent1"/>
              </a:buClr>
              <a:buFont typeface="Wingdings" panose="05000000000000000000" pitchFamily="2" charset="2"/>
              <a:buChar char="§"/>
            </a:pPr>
            <a:r>
              <a:rPr sz="1600" dirty="0">
                <a:latin typeface="微软雅黑" panose="020B0503020204020204" pitchFamily="34" charset="-122"/>
                <a:ea typeface="微软雅黑" panose="020B0503020204020204" pitchFamily="34" charset="-122"/>
                <a:cs typeface="SimSun"/>
              </a:rPr>
              <a:t>SAP Predictive Analytics 可充分利用自动化预测库 (APL) 和 PAL 的优势 </a:t>
            </a:r>
          </a:p>
          <a:p>
            <a:pPr lvl="2" fontAlgn="base">
              <a:spcBef>
                <a:spcPts val="1050"/>
              </a:spcBef>
              <a:buClr>
                <a:schemeClr val="accent1"/>
              </a:buClr>
              <a:buFont typeface="Wingdings" panose="05000000000000000000" pitchFamily="2" charset="2"/>
              <a:buChar char="§"/>
            </a:pPr>
            <a:r>
              <a:rPr sz="1600" dirty="0">
                <a:latin typeface="微软雅黑" panose="020B0503020204020204" pitchFamily="34" charset="-122"/>
                <a:ea typeface="微软雅黑" panose="020B0503020204020204" pitchFamily="34" charset="-122"/>
                <a:cs typeface="SimSun"/>
              </a:rPr>
              <a:t>SAS 处理在 SAP HANA 上本机运行，可消除数据冗余</a:t>
            </a:r>
          </a:p>
          <a:p>
            <a:pPr lvl="2" fontAlgn="base">
              <a:spcBef>
                <a:spcPts val="1050"/>
              </a:spcBef>
              <a:buClr>
                <a:schemeClr val="accent1"/>
              </a:buClr>
              <a:buFont typeface="Wingdings" panose="05000000000000000000" pitchFamily="2" charset="2"/>
              <a:buChar char="§"/>
            </a:pPr>
            <a:r>
              <a:rPr sz="1600" dirty="0">
                <a:latin typeface="微软雅黑" panose="020B0503020204020204" pitchFamily="34" charset="-122"/>
                <a:ea typeface="微软雅黑" panose="020B0503020204020204" pitchFamily="34" charset="-122"/>
                <a:cs typeface="SimSun"/>
              </a:rPr>
              <a:t>透明地利用 R 高级函数</a:t>
            </a:r>
          </a:p>
          <a:p>
            <a:pPr lvl="2" fontAlgn="base">
              <a:spcBef>
                <a:spcPts val="1050"/>
              </a:spcBef>
              <a:buClr>
                <a:schemeClr val="accent1"/>
              </a:buClr>
              <a:buFont typeface="Wingdings" panose="05000000000000000000" pitchFamily="2" charset="2"/>
              <a:buChar char="§"/>
            </a:pPr>
            <a:r>
              <a:rPr sz="1600" dirty="0">
                <a:latin typeface="微软雅黑" panose="020B0503020204020204" pitchFamily="34" charset="-122"/>
                <a:ea typeface="微软雅黑" panose="020B0503020204020204" pitchFamily="34" charset="-122"/>
                <a:cs typeface="SimSun"/>
              </a:rPr>
              <a:t>跨多种数据类型进行预测分析</a:t>
            </a:r>
            <a:endParaRPr lang="en-US" sz="1600" dirty="0">
              <a:latin typeface="微软雅黑" panose="020B0503020204020204" pitchFamily="34" charset="-122"/>
              <a:ea typeface="微软雅黑" panose="020B0503020204020204" pitchFamily="34" charset="-122"/>
              <a:cs typeface="SimSun"/>
            </a:endParaRPr>
          </a:p>
          <a:p>
            <a:pPr lvl="2" fontAlgn="base">
              <a:spcBef>
                <a:spcPts val="1050"/>
              </a:spcBef>
              <a:buClr>
                <a:schemeClr val="accent1"/>
              </a:buClr>
              <a:buFont typeface="Wingdings" panose="05000000000000000000" pitchFamily="2" charset="2"/>
              <a:buChar char="§"/>
            </a:pPr>
            <a:r>
              <a:rPr lang="en-US" sz="1600" dirty="0" err="1">
                <a:latin typeface="微软雅黑" panose="020B0503020204020204" pitchFamily="34" charset="-122"/>
                <a:ea typeface="微软雅黑" panose="020B0503020204020204" pitchFamily="34" charset="-122"/>
                <a:cs typeface="SimSun"/>
              </a:rPr>
              <a:t>整合机器学习算法与SDS</a:t>
            </a:r>
            <a:r>
              <a:rPr lang="zh-CN" altLang="en-US" sz="1600" dirty="0">
                <a:latin typeface="微软雅黑" panose="020B0503020204020204" pitchFamily="34" charset="-122"/>
                <a:ea typeface="微软雅黑" panose="020B0503020204020204" pitchFamily="34" charset="-122"/>
                <a:cs typeface="SimSun"/>
              </a:rPr>
              <a:t>、</a:t>
            </a:r>
            <a:r>
              <a:rPr lang="en-US" sz="1600" dirty="0" err="1">
                <a:latin typeface="微软雅黑" panose="020B0503020204020204" pitchFamily="34" charset="-122"/>
                <a:ea typeface="微软雅黑" panose="020B0503020204020204" pitchFamily="34" charset="-122"/>
                <a:cs typeface="SimSun"/>
              </a:rPr>
              <a:t>空间及序列数据</a:t>
            </a:r>
            <a:endParaRPr lang="en-US" sz="1600" dirty="0">
              <a:latin typeface="微软雅黑" panose="020B0503020204020204" pitchFamily="34" charset="-122"/>
              <a:ea typeface="微软雅黑" panose="020B0503020204020204" pitchFamily="34" charset="-122"/>
              <a:cs typeface="SimSun"/>
            </a:endParaRPr>
          </a:p>
          <a:p>
            <a:pPr lvl="2" fontAlgn="base">
              <a:spcBef>
                <a:spcPts val="1050"/>
              </a:spcBef>
              <a:buClr>
                <a:schemeClr val="accent1"/>
              </a:buClr>
              <a:buFont typeface="Wingdings" panose="05000000000000000000" pitchFamily="2" charset="2"/>
              <a:buChar char="§"/>
            </a:pPr>
            <a:endParaRPr sz="1600" dirty="0">
              <a:latin typeface="微软雅黑" panose="020B0503020204020204" pitchFamily="34" charset="-122"/>
              <a:ea typeface="微软雅黑" panose="020B0503020204020204" pitchFamily="34" charset="-122"/>
              <a:cs typeface="SimSun"/>
            </a:endParaRPr>
          </a:p>
        </p:txBody>
      </p:sp>
      <p:sp>
        <p:nvSpPr>
          <p:cNvPr id="2" name="Title 1"/>
          <p:cNvSpPr>
            <a:spLocks noGrp="1"/>
          </p:cNvSpPr>
          <p:nvPr>
            <p:ph type="title"/>
          </p:nvPr>
        </p:nvSpPr>
        <p:spPr>
          <a:xfrm>
            <a:off x="376991" y="491883"/>
            <a:ext cx="8424000" cy="738664"/>
          </a:xfrm>
        </p:spPr>
        <p:txBody>
          <a:bodyPr/>
          <a:lstStyle/>
          <a:p>
            <a:r>
              <a:rPr lang="zh-CN" altLang="en-US" sz="2800" dirty="0">
                <a:latin typeface="微软雅黑" pitchFamily="34" charset="-122"/>
                <a:ea typeface="微软雅黑" pitchFamily="34" charset="-122"/>
              </a:rPr>
              <a:t>场景</a:t>
            </a:r>
            <a:r>
              <a:rPr lang="en-US" altLang="zh-CN" sz="2800" dirty="0">
                <a:latin typeface="微软雅黑" pitchFamily="34" charset="-122"/>
                <a:ea typeface="微软雅黑" pitchFamily="34" charset="-122"/>
              </a:rPr>
              <a:t>5</a:t>
            </a:r>
            <a:r>
              <a:rPr lang="zh-CN" altLang="en-US" sz="2800" dirty="0">
                <a:latin typeface="微软雅黑" pitchFamily="34" charset="-122"/>
                <a:ea typeface="微软雅黑" pitchFamily="34" charset="-122"/>
              </a:rPr>
              <a:t>： </a:t>
            </a:r>
            <a:r>
              <a:rPr lang="en-US" altLang="zh-CN" sz="2800" dirty="0">
                <a:latin typeface="微软雅黑" panose="020B0503020204020204" pitchFamily="34" charset="-122"/>
                <a:ea typeface="微软雅黑" panose="020B0503020204020204" pitchFamily="34" charset="-122"/>
                <a:cs typeface="SimSun"/>
              </a:rPr>
              <a:t>SAP</a:t>
            </a:r>
            <a:r>
              <a:rPr lang="zh-CN" altLang="en-US" sz="2800" dirty="0">
                <a:latin typeface="微软雅黑" panose="020B0503020204020204" pitchFamily="34" charset="-122"/>
                <a:ea typeface="微软雅黑" panose="020B0503020204020204" pitchFamily="34" charset="-122"/>
                <a:cs typeface="SimSun"/>
              </a:rPr>
              <a:t> </a:t>
            </a:r>
            <a:r>
              <a:rPr lang="en-US" altLang="zh-CN" sz="2800" dirty="0">
                <a:latin typeface="微软雅黑" panose="020B0503020204020204" pitchFamily="34" charset="-122"/>
                <a:ea typeface="微软雅黑" panose="020B0503020204020204" pitchFamily="34" charset="-122"/>
                <a:cs typeface="SimSun"/>
              </a:rPr>
              <a:t>HANA</a:t>
            </a:r>
            <a:r>
              <a:rPr lang="zh-CN" altLang="en-US" sz="2800" dirty="0">
                <a:latin typeface="微软雅黑" panose="020B0503020204020204" pitchFamily="34" charset="-122"/>
                <a:ea typeface="微软雅黑" panose="020B0503020204020204" pitchFamily="34" charset="-122"/>
                <a:cs typeface="SimSun"/>
              </a:rPr>
              <a:t>的</a:t>
            </a:r>
            <a:r>
              <a:rPr sz="2800" dirty="0">
                <a:latin typeface="微软雅黑" panose="020B0503020204020204" pitchFamily="34" charset="-122"/>
                <a:ea typeface="微软雅黑" panose="020B0503020204020204" pitchFamily="34" charset="-122"/>
                <a:cs typeface="SimSun"/>
              </a:rPr>
              <a:t>预测分析</a:t>
            </a:r>
            <a:br>
              <a:rPr sz="2800" dirty="0">
                <a:latin typeface="微软雅黑" panose="020B0503020204020204" pitchFamily="34" charset="-122"/>
                <a:ea typeface="微软雅黑" panose="020B0503020204020204" pitchFamily="34" charset="-122"/>
              </a:rPr>
            </a:br>
            <a:r>
              <a:rPr lang="en-US" sz="2000" b="0" dirty="0">
                <a:latin typeface="微软雅黑" panose="020B0503020204020204" pitchFamily="34" charset="-122"/>
                <a:ea typeface="微软雅黑" panose="020B0503020204020204" pitchFamily="34" charset="-122"/>
                <a:cs typeface="SimSun"/>
              </a:rPr>
              <a:t>利用当今获得的洞察信息实现未来转型</a:t>
            </a:r>
            <a:endParaRPr lang="zh-CN" sz="2800" dirty="0">
              <a:latin typeface="微软雅黑" panose="020B0503020204020204" pitchFamily="34" charset="-122"/>
              <a:ea typeface="微软雅黑" panose="020B0503020204020204" pitchFamily="34" charset="-122"/>
            </a:endParaRPr>
          </a:p>
        </p:txBody>
      </p:sp>
      <p:pic>
        <p:nvPicPr>
          <p:cNvPr id="78" name="Picture 2" descr="http://upload.wikimedia.org/wikipedia/commons/c/c1/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6160" y="5171347"/>
            <a:ext cx="428811" cy="325754"/>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bwMode="gray">
          <a:xfrm>
            <a:off x="5247862" y="3510238"/>
            <a:ext cx="3553129" cy="1331837"/>
          </a:xfrm>
          <a:prstGeom prst="rect">
            <a:avLst/>
          </a:prstGeom>
          <a:gradFill>
            <a:gsLst>
              <a:gs pos="0">
                <a:schemeClr val="accent1">
                  <a:lumMod val="65000"/>
                  <a:lumOff val="35000"/>
                </a:schemeClr>
              </a:gs>
              <a:gs pos="100000">
                <a:srgbClr val="F0A000"/>
              </a:gs>
            </a:gsLst>
            <a:lin ang="5400000" scaled="0"/>
          </a:gradFill>
          <a:ln w="6350" algn="ctr">
            <a:noFill/>
            <a:miter lim="800000"/>
            <a:headEnd/>
            <a:tailEnd/>
          </a:ln>
        </p:spPr>
        <p:txBody>
          <a:bodyPr lIns="0" tIns="0" rIns="0" bIns="0" rtlCol="0" anchor="ctr" anchorCtr="0"/>
          <a:lstStyle/>
          <a:p>
            <a:pPr algn="ctr" fontAlgn="base">
              <a:spcBef>
                <a:spcPct val="50000"/>
              </a:spcBef>
              <a:spcAft>
                <a:spcPct val="0"/>
              </a:spcAft>
              <a:buClr>
                <a:srgbClr val="F0AB00"/>
              </a:buClr>
              <a:buSzPct val="80000"/>
            </a:pPr>
            <a:endParaRPr lang="en-US" sz="1200" kern="0" dirty="0">
              <a:latin typeface="微软雅黑" panose="020B0503020204020204" pitchFamily="34" charset="-122"/>
              <a:ea typeface="微软雅黑" panose="020B0503020204020204" pitchFamily="34" charset="-122"/>
              <a:cs typeface="Arial Unicode MS" pitchFamily="34" charset="-128"/>
            </a:endParaRPr>
          </a:p>
        </p:txBody>
      </p:sp>
      <p:sp>
        <p:nvSpPr>
          <p:cNvPr id="85" name="TextBox 84"/>
          <p:cNvSpPr txBox="1"/>
          <p:nvPr/>
        </p:nvSpPr>
        <p:spPr>
          <a:xfrm>
            <a:off x="5582689" y="3465202"/>
            <a:ext cx="2742484" cy="405584"/>
          </a:xfrm>
          <a:prstGeom prst="rect">
            <a:avLst/>
          </a:prstGeom>
          <a:noFill/>
        </p:spPr>
        <p:txBody>
          <a:bodyPr wrap="square" lIns="81624" tIns="40811" rIns="81624" bIns="40811" rtlCol="0">
            <a:spAutoFit/>
          </a:bodyPr>
          <a:lstStyle/>
          <a:p>
            <a:pPr algn="ctr" fontAlgn="base">
              <a:spcBef>
                <a:spcPts val="450"/>
              </a:spcBef>
              <a:spcAft>
                <a:spcPct val="0"/>
              </a:spcAft>
              <a:buClr>
                <a:srgbClr val="F0AB00"/>
              </a:buClr>
              <a:buSzPct val="80000"/>
            </a:pPr>
            <a:r>
              <a:rPr lang="en-US" b="1" dirty="0">
                <a:latin typeface="微软雅黑" panose="020B0503020204020204" pitchFamily="34" charset="-122"/>
                <a:ea typeface="微软雅黑" panose="020B0503020204020204" pitchFamily="34" charset="-122"/>
                <a:cs typeface="SimSun"/>
              </a:rPr>
              <a:t>SAP HANA </a:t>
            </a:r>
          </a:p>
        </p:txBody>
      </p:sp>
      <p:sp>
        <p:nvSpPr>
          <p:cNvPr id="91" name="Rounded Rectangle 90"/>
          <p:cNvSpPr/>
          <p:nvPr/>
        </p:nvSpPr>
        <p:spPr bwMode="gray">
          <a:xfrm>
            <a:off x="6149281" y="3834042"/>
            <a:ext cx="815890" cy="635732"/>
          </a:xfrm>
          <a:prstGeom prst="roundRect">
            <a:avLst>
              <a:gd name="adj" fmla="val 0"/>
            </a:avLst>
          </a:prstGeom>
          <a:gradFill>
            <a:gsLst>
              <a:gs pos="100000">
                <a:schemeClr val="accent1">
                  <a:lumMod val="6000"/>
                  <a:lumOff val="94000"/>
                </a:schemeClr>
              </a:gs>
              <a:gs pos="0">
                <a:schemeClr val="accent1">
                  <a:lumMod val="20000"/>
                  <a:lumOff val="80000"/>
                </a:schemeClr>
              </a:gs>
            </a:gsLst>
            <a:lin ang="16200000" scaled="1"/>
          </a:gradFill>
          <a:ln w="6350" algn="ctr">
            <a:noFill/>
            <a:miter lim="800000"/>
            <a:headEnd/>
            <a:tailEnd/>
          </a:ln>
          <a:effectLst/>
        </p:spPr>
        <p:txBody>
          <a:bodyPr lIns="0" tIns="0" rIns="0" bIns="0" rtlCol="0" anchor="ctr" anchorCtr="1"/>
          <a:lstStyle/>
          <a:p>
            <a:pPr algn="ctr" fontAlgn="base">
              <a:lnSpc>
                <a:spcPct val="90000"/>
              </a:lnSpc>
              <a:spcBef>
                <a:spcPct val="50000"/>
              </a:spcBef>
              <a:spcAft>
                <a:spcPct val="0"/>
              </a:spcAft>
              <a:buClr>
                <a:srgbClr val="F0AB00"/>
              </a:buClr>
              <a:buSzPct val="80000"/>
            </a:pPr>
            <a:r>
              <a:rPr lang="en-US" sz="1000" dirty="0">
                <a:latin typeface="微软雅黑" panose="020B0503020204020204" pitchFamily="34" charset="-122"/>
                <a:ea typeface="微软雅黑" panose="020B0503020204020204" pitchFamily="34" charset="-122"/>
                <a:cs typeface="SimSun"/>
              </a:rPr>
              <a:t>预测分析库 (PAL)</a:t>
            </a:r>
          </a:p>
        </p:txBody>
      </p:sp>
      <p:sp>
        <p:nvSpPr>
          <p:cNvPr id="101" name="Rectangle 100"/>
          <p:cNvSpPr/>
          <p:nvPr/>
        </p:nvSpPr>
        <p:spPr bwMode="gray">
          <a:xfrm>
            <a:off x="5318283" y="4554604"/>
            <a:ext cx="3390430" cy="200586"/>
          </a:xfrm>
          <a:prstGeom prst="rect">
            <a:avLst/>
          </a:prstGeom>
          <a:gradFill>
            <a:gsLst>
              <a:gs pos="100000">
                <a:schemeClr val="bg1">
                  <a:lumMod val="76000"/>
                </a:schemeClr>
              </a:gs>
              <a:gs pos="0">
                <a:schemeClr val="bg1">
                  <a:lumMod val="88000"/>
                </a:schemeClr>
              </a:gs>
            </a:gsLst>
            <a:lin ang="5400000" scaled="0"/>
          </a:gradFill>
          <a:ln w="6350" algn="ctr">
            <a:noFill/>
            <a:miter lim="800000"/>
            <a:headEnd/>
            <a:tailEnd/>
          </a:ln>
          <a:effectLst/>
        </p:spPr>
        <p:txBody>
          <a:bodyPr lIns="0" tIns="0" rIns="0" bIns="0" rtlCol="0" anchor="ctr" anchorCtr="0"/>
          <a:lstStyle/>
          <a:p>
            <a:pPr algn="ctr" fontAlgn="base">
              <a:lnSpc>
                <a:spcPct val="90000"/>
              </a:lnSpc>
              <a:spcBef>
                <a:spcPct val="50000"/>
              </a:spcBef>
              <a:spcAft>
                <a:spcPct val="0"/>
              </a:spcAft>
              <a:buClr>
                <a:srgbClr val="F0AB00"/>
              </a:buClr>
              <a:buSzPct val="80000"/>
            </a:pPr>
            <a:r>
              <a:rPr lang="en-US" sz="1000" dirty="0">
                <a:latin typeface="微软雅黑" panose="020B0503020204020204" pitchFamily="34" charset="-122"/>
                <a:ea typeface="微软雅黑" panose="020B0503020204020204" pitchFamily="34" charset="-122"/>
                <a:cs typeface="SimSun"/>
              </a:rPr>
              <a:t>R 集成</a:t>
            </a:r>
          </a:p>
        </p:txBody>
      </p:sp>
      <p:sp>
        <p:nvSpPr>
          <p:cNvPr id="100" name="Rounded Rectangle 99"/>
          <p:cNvSpPr/>
          <p:nvPr/>
        </p:nvSpPr>
        <p:spPr bwMode="gray">
          <a:xfrm>
            <a:off x="7891098" y="3834042"/>
            <a:ext cx="815890" cy="635732"/>
          </a:xfrm>
          <a:prstGeom prst="roundRect">
            <a:avLst>
              <a:gd name="adj" fmla="val 0"/>
            </a:avLst>
          </a:prstGeom>
          <a:gradFill>
            <a:gsLst>
              <a:gs pos="0">
                <a:schemeClr val="accent2"/>
              </a:gs>
              <a:gs pos="100000">
                <a:schemeClr val="accent2">
                  <a:lumMod val="75000"/>
                </a:schemeClr>
              </a:gs>
            </a:gsLst>
            <a:lin ang="5400000" scaled="0"/>
          </a:gradFill>
          <a:ln w="6350" algn="ctr">
            <a:noFill/>
            <a:miter lim="800000"/>
            <a:headEnd/>
            <a:tailEnd/>
          </a:ln>
        </p:spPr>
        <p:txBody>
          <a:bodyPr lIns="0" tIns="0" rIns="0" bIns="0" rtlCol="0" anchor="ctr" anchorCtr="0"/>
          <a:lstStyle/>
          <a:p>
            <a:pPr algn="ctr" fontAlgn="base">
              <a:spcBef>
                <a:spcPct val="50000"/>
              </a:spcBef>
              <a:spcAft>
                <a:spcPct val="0"/>
              </a:spcAft>
              <a:buClr>
                <a:srgbClr val="F0AB00"/>
              </a:buClr>
              <a:buSzPct val="80000"/>
            </a:pPr>
            <a:r>
              <a:rPr lang="en-US" sz="1000" dirty="0">
                <a:solidFill>
                  <a:schemeClr val="bg1"/>
                </a:solidFill>
                <a:latin typeface="微软雅黑" panose="020B0503020204020204" pitchFamily="34" charset="-122"/>
                <a:ea typeface="微软雅黑" panose="020B0503020204020204" pitchFamily="34" charset="-122"/>
                <a:cs typeface="SimSun"/>
              </a:rPr>
              <a:t>预测分析库 (PAL)</a:t>
            </a:r>
          </a:p>
        </p:txBody>
      </p:sp>
      <p:sp>
        <p:nvSpPr>
          <p:cNvPr id="104" name="Rounded Rectangle 103"/>
          <p:cNvSpPr/>
          <p:nvPr/>
        </p:nvSpPr>
        <p:spPr bwMode="gray">
          <a:xfrm>
            <a:off x="7020118" y="3834042"/>
            <a:ext cx="815890" cy="635732"/>
          </a:xfrm>
          <a:prstGeom prst="roundRect">
            <a:avLst>
              <a:gd name="adj" fmla="val 0"/>
            </a:avLst>
          </a:prstGeom>
          <a:gradFill>
            <a:gsLst>
              <a:gs pos="100000">
                <a:schemeClr val="accent1">
                  <a:lumMod val="6000"/>
                  <a:lumOff val="94000"/>
                </a:schemeClr>
              </a:gs>
              <a:gs pos="0">
                <a:schemeClr val="accent1">
                  <a:lumMod val="20000"/>
                  <a:lumOff val="80000"/>
                </a:schemeClr>
              </a:gs>
            </a:gsLst>
            <a:lin ang="16200000" scaled="1"/>
          </a:gradFill>
          <a:ln w="6350" algn="ctr">
            <a:noFill/>
            <a:miter lim="800000"/>
            <a:headEnd/>
            <a:tailEnd/>
          </a:ln>
          <a:effectLst/>
        </p:spPr>
        <p:txBody>
          <a:bodyPr lIns="0" tIns="0" rIns="0" bIns="0" rtlCol="0" anchor="ctr" anchorCtr="1"/>
          <a:lstStyle/>
          <a:p>
            <a:pPr algn="ctr" fontAlgn="base">
              <a:lnSpc>
                <a:spcPct val="90000"/>
              </a:lnSpc>
              <a:spcBef>
                <a:spcPct val="50000"/>
              </a:spcBef>
              <a:spcAft>
                <a:spcPct val="0"/>
              </a:spcAft>
              <a:buClr>
                <a:srgbClr val="F0AB00"/>
              </a:buClr>
              <a:buSzPct val="80000"/>
            </a:pPr>
            <a:r>
              <a:rPr lang="en-US" sz="1000" dirty="0">
                <a:latin typeface="微软雅黑" panose="020B0503020204020204" pitchFamily="34" charset="-122"/>
                <a:ea typeface="微软雅黑" panose="020B0503020204020204" pitchFamily="34" charset="-122"/>
                <a:cs typeface="SimSun"/>
              </a:rPr>
              <a:t>自动化预测库 (APL)</a:t>
            </a:r>
          </a:p>
        </p:txBody>
      </p:sp>
      <p:cxnSp>
        <p:nvCxnSpPr>
          <p:cNvPr id="83" name="Straight Connector 82"/>
          <p:cNvCxnSpPr/>
          <p:nvPr/>
        </p:nvCxnSpPr>
        <p:spPr>
          <a:xfrm>
            <a:off x="7025924" y="4836212"/>
            <a:ext cx="0" cy="247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5029201" y="2467752"/>
            <a:ext cx="3771790" cy="1031106"/>
            <a:chOff x="5461824" y="1610502"/>
            <a:chExt cx="2886071" cy="1031106"/>
          </a:xfrm>
        </p:grpSpPr>
        <p:sp>
          <p:nvSpPr>
            <p:cNvPr id="76" name="Rectangle 75"/>
            <p:cNvSpPr/>
            <p:nvPr/>
          </p:nvSpPr>
          <p:spPr bwMode="gray">
            <a:xfrm>
              <a:off x="5618782" y="1610502"/>
              <a:ext cx="815890" cy="797756"/>
            </a:xfrm>
            <a:prstGeom prst="rect">
              <a:avLst/>
            </a:prstGeom>
            <a:gradFill>
              <a:gsLst>
                <a:gs pos="99582">
                  <a:schemeClr val="accent1">
                    <a:lumMod val="31000"/>
                    <a:lumOff val="69000"/>
                  </a:schemeClr>
                </a:gs>
                <a:gs pos="0">
                  <a:schemeClr val="accent1">
                    <a:lumMod val="60000"/>
                    <a:lumOff val="40000"/>
                  </a:schemeClr>
                </a:gs>
              </a:gsLst>
              <a:lin ang="16200000" scaled="1"/>
            </a:gradFill>
            <a:ln w="6350" algn="ctr">
              <a:noFill/>
              <a:miter lim="800000"/>
              <a:headEnd/>
              <a:tailEnd/>
            </a:ln>
          </p:spPr>
          <p:txBody>
            <a:bodyPr lIns="0" tIns="0" rIns="0" bIns="0" rtlCol="0" anchor="ctr" anchorCtr="0"/>
            <a:lstStyle/>
            <a:p>
              <a:pPr algn="ctr" fontAlgn="base">
                <a:spcBef>
                  <a:spcPct val="50000"/>
                </a:spcBef>
                <a:spcAft>
                  <a:spcPct val="0"/>
                </a:spcAft>
                <a:buClr>
                  <a:srgbClr val="F0AB00"/>
                </a:buClr>
                <a:buSzPct val="80000"/>
              </a:pPr>
              <a:endParaRPr lang="en-US" sz="1200" kern="0" dirty="0">
                <a:latin typeface="微软雅黑" panose="020B0503020204020204" pitchFamily="34" charset="-122"/>
                <a:ea typeface="微软雅黑" panose="020B0503020204020204" pitchFamily="34" charset="-122"/>
                <a:cs typeface="Arial Unicode MS" pitchFamily="34" charset="-128"/>
              </a:endParaRPr>
            </a:p>
          </p:txBody>
        </p:sp>
        <p:sp>
          <p:nvSpPr>
            <p:cNvPr id="75" name="Rectangle 74"/>
            <p:cNvSpPr/>
            <p:nvPr/>
          </p:nvSpPr>
          <p:spPr>
            <a:xfrm>
              <a:off x="5461824" y="1623438"/>
              <a:ext cx="1095429" cy="369332"/>
            </a:xfrm>
            <a:prstGeom prst="rect">
              <a:avLst/>
            </a:prstGeom>
          </p:spPr>
          <p:txBody>
            <a:bodyPr wrap="square">
              <a:spAutoFit/>
            </a:bodyPr>
            <a:lstStyle/>
            <a:p>
              <a:pPr algn="ctr" fontAlgn="base">
                <a:spcBef>
                  <a:spcPct val="50000"/>
                </a:spcBef>
                <a:spcAft>
                  <a:spcPct val="0"/>
                </a:spcAft>
                <a:buClr>
                  <a:srgbClr val="F0AB00"/>
                </a:buClr>
                <a:buSzPct val="80000"/>
              </a:pPr>
              <a:r>
                <a:rPr lang="en-US" sz="900" b="1" dirty="0">
                  <a:latin typeface="微软雅黑" panose="020B0503020204020204" pitchFamily="34" charset="-122"/>
                  <a:ea typeface="微软雅黑" panose="020B0503020204020204" pitchFamily="34" charset="-122"/>
                  <a:cs typeface="SimSun"/>
                </a:rPr>
                <a:t>SAP HANA </a:t>
              </a:r>
              <a:br>
                <a:rPr sz="1050" dirty="0">
                  <a:latin typeface="微软雅黑" panose="020B0503020204020204" pitchFamily="34" charset="-122"/>
                  <a:ea typeface="微软雅黑" panose="020B0503020204020204" pitchFamily="34" charset="-122"/>
                </a:rPr>
              </a:br>
              <a:r>
                <a:rPr lang="en-US" sz="900" b="1" dirty="0">
                  <a:latin typeface="微软雅黑" panose="020B0503020204020204" pitchFamily="34" charset="-122"/>
                  <a:ea typeface="微软雅黑" panose="020B0503020204020204" pitchFamily="34" charset="-122"/>
                  <a:cs typeface="SimSun"/>
                </a:rPr>
                <a:t>Studio/Web IDE</a:t>
              </a:r>
              <a:endParaRPr lang="zh-CN" altLang="en-US" sz="900" b="1" kern="0" dirty="0">
                <a:latin typeface="微软雅黑" panose="020B0503020204020204" pitchFamily="34" charset="-122"/>
                <a:ea typeface="微软雅黑" panose="020B0503020204020204" pitchFamily="34" charset="-122"/>
                <a:cs typeface="SimSun"/>
              </a:endParaRPr>
            </a:p>
          </p:txBody>
        </p:sp>
        <p:sp>
          <p:nvSpPr>
            <p:cNvPr id="77" name="Rectangle 76"/>
            <p:cNvSpPr/>
            <p:nvPr/>
          </p:nvSpPr>
          <p:spPr bwMode="gray">
            <a:xfrm>
              <a:off x="5650741" y="1947921"/>
              <a:ext cx="751973" cy="421000"/>
            </a:xfrm>
            <a:prstGeom prst="rect">
              <a:avLst/>
            </a:prstGeom>
            <a:gradFill>
              <a:gsLst>
                <a:gs pos="100000">
                  <a:schemeClr val="accent1">
                    <a:lumMod val="6000"/>
                    <a:lumOff val="94000"/>
                  </a:schemeClr>
                </a:gs>
                <a:gs pos="0">
                  <a:schemeClr val="accent1">
                    <a:lumMod val="20000"/>
                    <a:lumOff val="80000"/>
                  </a:schemeClr>
                </a:gs>
              </a:gsLst>
              <a:lin ang="16200000" scaled="1"/>
            </a:gradFill>
            <a:ln w="6350" algn="ctr">
              <a:noFill/>
              <a:miter lim="800000"/>
              <a:headEnd/>
              <a:tailEnd/>
            </a:ln>
            <a:effectLst/>
          </p:spPr>
          <p:txBody>
            <a:bodyPr lIns="0" tIns="0" rIns="0" bIns="0" rtlCol="0" anchor="ctr" anchorCtr="1"/>
            <a:lstStyle/>
            <a:p>
              <a:pPr algn="ctr" fontAlgn="base">
                <a:lnSpc>
                  <a:spcPct val="90000"/>
                </a:lnSpc>
                <a:spcBef>
                  <a:spcPct val="50000"/>
                </a:spcBef>
                <a:spcAft>
                  <a:spcPct val="0"/>
                </a:spcAft>
                <a:buClr>
                  <a:srgbClr val="F0AB00"/>
                </a:buClr>
                <a:buSzPct val="80000"/>
              </a:pPr>
              <a:r>
                <a:rPr lang="en-US" sz="900" dirty="0">
                  <a:latin typeface="微软雅黑" panose="020B0503020204020204" pitchFamily="34" charset="-122"/>
                  <a:ea typeface="微软雅黑" panose="020B0503020204020204" pitchFamily="34" charset="-122"/>
                  <a:cs typeface="SimSun"/>
                </a:rPr>
                <a:t>应用函数建模器 (AFM)</a:t>
              </a:r>
            </a:p>
          </p:txBody>
        </p:sp>
        <p:sp>
          <p:nvSpPr>
            <p:cNvPr id="80" name="Rectangle 79"/>
            <p:cNvSpPr/>
            <p:nvPr/>
          </p:nvSpPr>
          <p:spPr bwMode="gray">
            <a:xfrm>
              <a:off x="7532005" y="1610502"/>
              <a:ext cx="815890" cy="797756"/>
            </a:xfrm>
            <a:prstGeom prst="rect">
              <a:avLst/>
            </a:prstGeom>
            <a:gradFill>
              <a:gsLst>
                <a:gs pos="0">
                  <a:schemeClr val="accent2"/>
                </a:gs>
                <a:gs pos="100000">
                  <a:schemeClr val="accent2">
                    <a:lumMod val="75000"/>
                  </a:schemeClr>
                </a:gs>
              </a:gsLst>
              <a:lin ang="5400000" scaled="0"/>
            </a:gradFill>
            <a:ln w="6350" algn="ctr">
              <a:noFill/>
              <a:miter lim="800000"/>
              <a:headEnd/>
              <a:tailEnd/>
            </a:ln>
          </p:spPr>
          <p:txBody>
            <a:bodyPr lIns="0" tIns="0" rIns="0" bIns="0" rtlCol="0" anchor="ctr" anchorCtr="0"/>
            <a:lstStyle/>
            <a:p>
              <a:pPr algn="ctr" fontAlgn="base">
                <a:spcBef>
                  <a:spcPct val="50000"/>
                </a:spcBef>
                <a:spcAft>
                  <a:spcPct val="0"/>
                </a:spcAft>
                <a:buClr>
                  <a:srgbClr val="F0AB00"/>
                </a:buClr>
                <a:buSzPct val="80000"/>
              </a:pPr>
              <a:endParaRPr lang="en-US" sz="1200"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82" name="Rectangle 81"/>
            <p:cNvSpPr/>
            <p:nvPr/>
          </p:nvSpPr>
          <p:spPr>
            <a:xfrm>
              <a:off x="7609516" y="1798523"/>
              <a:ext cx="649162" cy="415498"/>
            </a:xfrm>
            <a:prstGeom prst="rect">
              <a:avLst/>
            </a:prstGeom>
          </p:spPr>
          <p:txBody>
            <a:bodyPr wrap="square" lIns="0" rIns="0">
              <a:spAutoFit/>
            </a:bodyPr>
            <a:lstStyle/>
            <a:p>
              <a:pPr algn="ctr"/>
              <a:r>
                <a:rPr lang="zh-CN" altLang="en-US" sz="1050" dirty="0">
                  <a:solidFill>
                    <a:schemeClr val="bg1"/>
                  </a:solidFill>
                  <a:latin typeface="微软雅黑" panose="020B0503020204020204" pitchFamily="34" charset="-122"/>
                  <a:ea typeface="微软雅黑" panose="020B0503020204020204" pitchFamily="34" charset="-122"/>
                  <a:cs typeface="SimSun"/>
                </a:rPr>
                <a:t>第三方</a:t>
              </a:r>
              <a:r>
                <a:rPr lang="en-US" sz="1050" dirty="0" err="1">
                  <a:solidFill>
                    <a:schemeClr val="bg1"/>
                  </a:solidFill>
                  <a:latin typeface="微软雅黑" panose="020B0503020204020204" pitchFamily="34" charset="-122"/>
                  <a:ea typeface="微软雅黑" panose="020B0503020204020204" pitchFamily="34" charset="-122"/>
                  <a:cs typeface="SimSun"/>
                </a:rPr>
                <a:t>工具和应用</a:t>
              </a:r>
              <a:endParaRPr lang="en-US" sz="1050" dirty="0">
                <a:solidFill>
                  <a:schemeClr val="bg1"/>
                </a:solidFill>
                <a:latin typeface="微软雅黑" panose="020B0503020204020204" pitchFamily="34" charset="-122"/>
                <a:ea typeface="微软雅黑" panose="020B0503020204020204" pitchFamily="34" charset="-122"/>
                <a:cs typeface="SimSun"/>
              </a:endParaRPr>
            </a:p>
          </p:txBody>
        </p:sp>
        <p:sp>
          <p:nvSpPr>
            <p:cNvPr id="205" name="Rectangle 204"/>
            <p:cNvSpPr/>
            <p:nvPr/>
          </p:nvSpPr>
          <p:spPr bwMode="gray">
            <a:xfrm>
              <a:off x="6575322" y="1610502"/>
              <a:ext cx="815890" cy="797756"/>
            </a:xfrm>
            <a:prstGeom prst="rect">
              <a:avLst/>
            </a:prstGeom>
            <a:gradFill>
              <a:gsLst>
                <a:gs pos="99582">
                  <a:schemeClr val="accent1">
                    <a:lumMod val="31000"/>
                    <a:lumOff val="69000"/>
                  </a:schemeClr>
                </a:gs>
                <a:gs pos="0">
                  <a:schemeClr val="accent1">
                    <a:lumMod val="60000"/>
                    <a:lumOff val="40000"/>
                  </a:schemeClr>
                </a:gs>
              </a:gsLst>
              <a:lin ang="16200000" scaled="1"/>
            </a:gradFill>
            <a:ln w="6350" algn="ctr">
              <a:noFill/>
              <a:miter lim="800000"/>
              <a:headEnd/>
              <a:tailEnd/>
            </a:ln>
          </p:spPr>
          <p:txBody>
            <a:bodyPr lIns="0" tIns="0" rIns="0" bIns="0" rtlCol="0" anchor="ctr" anchorCtr="0"/>
            <a:lstStyle/>
            <a:p>
              <a:pPr algn="ctr" fontAlgn="base">
                <a:spcBef>
                  <a:spcPct val="50000"/>
                </a:spcBef>
                <a:spcAft>
                  <a:spcPct val="0"/>
                </a:spcAft>
                <a:buClr>
                  <a:srgbClr val="F0AB00"/>
                </a:buClr>
                <a:buSzPct val="80000"/>
              </a:pPr>
              <a:endParaRPr lang="en-US" sz="1050" kern="0" dirty="0">
                <a:latin typeface="微软雅黑" panose="020B0503020204020204" pitchFamily="34" charset="-122"/>
                <a:ea typeface="微软雅黑" panose="020B0503020204020204" pitchFamily="34" charset="-122"/>
                <a:cs typeface="Arial Unicode MS" pitchFamily="34" charset="-128"/>
              </a:endParaRPr>
            </a:p>
          </p:txBody>
        </p:sp>
        <p:sp>
          <p:nvSpPr>
            <p:cNvPr id="206" name="Rectangle 205"/>
            <p:cNvSpPr/>
            <p:nvPr/>
          </p:nvSpPr>
          <p:spPr>
            <a:xfrm>
              <a:off x="6586933" y="1705504"/>
              <a:ext cx="804279" cy="553998"/>
            </a:xfrm>
            <a:prstGeom prst="rect">
              <a:avLst/>
            </a:prstGeom>
          </p:spPr>
          <p:txBody>
            <a:bodyPr wrap="square">
              <a:spAutoFit/>
            </a:bodyPr>
            <a:lstStyle/>
            <a:p>
              <a:pPr algn="ctr" fontAlgn="base">
                <a:spcBef>
                  <a:spcPct val="50000"/>
                </a:spcBef>
                <a:spcAft>
                  <a:spcPct val="0"/>
                </a:spcAft>
                <a:buClr>
                  <a:srgbClr val="F0AB00"/>
                </a:buClr>
                <a:buSzPct val="80000"/>
              </a:pPr>
              <a:r>
                <a:rPr lang="en-US" sz="1000" b="1" dirty="0">
                  <a:latin typeface="微软雅黑" panose="020B0503020204020204" pitchFamily="34" charset="-122"/>
                  <a:ea typeface="微软雅黑" panose="020B0503020204020204" pitchFamily="34" charset="-122"/>
                  <a:cs typeface="SimSun"/>
                </a:rPr>
                <a:t>SAP Predictive Analytics</a:t>
              </a:r>
              <a:endParaRPr lang="zh-CN" altLang="en-US" sz="1000" b="1" kern="0" dirty="0">
                <a:latin typeface="微软雅黑" panose="020B0503020204020204" pitchFamily="34" charset="-122"/>
                <a:ea typeface="微软雅黑" panose="020B0503020204020204" pitchFamily="34" charset="-122"/>
                <a:cs typeface="SimSun"/>
              </a:endParaRPr>
            </a:p>
          </p:txBody>
        </p:sp>
        <p:cxnSp>
          <p:nvCxnSpPr>
            <p:cNvPr id="89" name="Straight Connector 88"/>
            <p:cNvCxnSpPr/>
            <p:nvPr/>
          </p:nvCxnSpPr>
          <p:spPr>
            <a:xfrm>
              <a:off x="6026727" y="2435922"/>
              <a:ext cx="0" cy="205686"/>
            </a:xfrm>
            <a:prstGeom prst="line">
              <a:avLst/>
            </a:prstGeom>
            <a:ln w="158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7939950" y="2435922"/>
              <a:ext cx="0" cy="205686"/>
            </a:xfrm>
            <a:prstGeom prst="line">
              <a:avLst/>
            </a:prstGeom>
            <a:ln w="158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6984951" y="2435922"/>
              <a:ext cx="0" cy="205686"/>
            </a:xfrm>
            <a:prstGeom prst="line">
              <a:avLst/>
            </a:prstGeom>
            <a:ln w="158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5" name="Rounded Rectangle 24"/>
          <p:cNvSpPr/>
          <p:nvPr/>
        </p:nvSpPr>
        <p:spPr bwMode="gray">
          <a:xfrm>
            <a:off x="5318284" y="3834043"/>
            <a:ext cx="781967" cy="635732"/>
          </a:xfrm>
          <a:prstGeom prst="roundRect">
            <a:avLst>
              <a:gd name="adj" fmla="val 0"/>
            </a:avLst>
          </a:prstGeom>
          <a:gradFill>
            <a:gsLst>
              <a:gs pos="100000">
                <a:schemeClr val="accent1">
                  <a:lumMod val="6000"/>
                  <a:lumOff val="94000"/>
                </a:schemeClr>
              </a:gs>
              <a:gs pos="0">
                <a:schemeClr val="accent1">
                  <a:lumMod val="20000"/>
                  <a:lumOff val="80000"/>
                </a:schemeClr>
              </a:gs>
            </a:gsLst>
            <a:lin ang="16200000" scaled="1"/>
          </a:gradFill>
          <a:ln w="6350" algn="ctr">
            <a:noFill/>
            <a:miter lim="800000"/>
            <a:headEnd/>
            <a:tailEnd/>
          </a:ln>
          <a:effectLst/>
        </p:spPr>
        <p:txBody>
          <a:bodyPr lIns="0" tIns="0" rIns="0" bIns="0" rtlCol="0" anchor="ctr" anchorCtr="1"/>
          <a:lstStyle/>
          <a:p>
            <a:pPr algn="ctr" fontAlgn="base">
              <a:lnSpc>
                <a:spcPct val="90000"/>
              </a:lnSpc>
              <a:spcBef>
                <a:spcPct val="50000"/>
              </a:spcBef>
              <a:spcAft>
                <a:spcPct val="0"/>
              </a:spcAft>
              <a:buClr>
                <a:srgbClr val="F0AB00"/>
              </a:buClr>
              <a:buSzPct val="80000"/>
            </a:pPr>
            <a:r>
              <a:rPr lang="zh-CN" altLang="en-US" sz="1050" dirty="0">
                <a:latin typeface="微软雅黑" panose="020B0503020204020204" pitchFamily="34" charset="-122"/>
                <a:ea typeface="微软雅黑" panose="020B0503020204020204" pitchFamily="34" charset="-122"/>
                <a:cs typeface="SimSun"/>
              </a:rPr>
              <a:t>智能流数据</a:t>
            </a:r>
            <a:r>
              <a:rPr lang="en-US" sz="1050" dirty="0">
                <a:latin typeface="微软雅黑" panose="020B0503020204020204" pitchFamily="34" charset="-122"/>
                <a:ea typeface="微软雅黑" panose="020B0503020204020204" pitchFamily="34" charset="-122"/>
                <a:cs typeface="SimSun"/>
              </a:rPr>
              <a:t>(SDS)</a:t>
            </a:r>
          </a:p>
        </p:txBody>
      </p:sp>
    </p:spTree>
    <p:extLst>
      <p:ext uri="{BB962C8B-B14F-4D97-AF65-F5344CB8AC3E}">
        <p14:creationId xmlns:p14="http://schemas.microsoft.com/office/powerpoint/2010/main" val="28124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lvl="0">
              <a:lnSpc>
                <a:spcPct val="100000"/>
              </a:lnSpc>
              <a:spcAft>
                <a:spcPts val="0"/>
              </a:spcAft>
              <a:buClr>
                <a:schemeClr val="accent1"/>
              </a:buClr>
            </a:pPr>
            <a:r>
              <a:rPr lang="en-US" altLang="zh-CN" sz="3600" dirty="0">
                <a:latin typeface="微软雅黑" panose="020B0503020204020204" pitchFamily="34" charset="-122"/>
                <a:ea typeface="微软雅黑" panose="020B0503020204020204" pitchFamily="34" charset="-122"/>
              </a:rPr>
              <a:t>SAP HANA </a:t>
            </a:r>
            <a:r>
              <a:rPr lang="zh-CN" altLang="en-US" sz="3600" dirty="0">
                <a:latin typeface="微软雅黑" panose="020B0503020204020204" pitchFamily="34" charset="-122"/>
                <a:ea typeface="微软雅黑" panose="020B0503020204020204" pitchFamily="34" charset="-122"/>
              </a:rPr>
              <a:t>典型应用案例</a:t>
            </a:r>
            <a:endParaRPr lang="en-US" altLang="zh-CN" sz="3600" dirty="0">
              <a:latin typeface="微软雅黑" panose="020B0503020204020204" pitchFamily="34" charset="-122"/>
              <a:ea typeface="微软雅黑" panose="020B0503020204020204" pitchFamily="34" charset="-122"/>
            </a:endParaRPr>
          </a:p>
        </p:txBody>
      </p:sp>
      <p:pic>
        <p:nvPicPr>
          <p:cNvPr id="4" name="Picture Placeholder 3"/>
          <p:cNvPicPr>
            <a:picLocks noGrp="1" noChangeAspect="1"/>
          </p:cNvPicPr>
          <p:nvPr>
            <p:ph type="pic" sz="quarter" idx="12"/>
          </p:nvPr>
        </p:nvPicPr>
        <p:blipFill>
          <a:blip r:embed="rId2"/>
          <a:srcRect t="3112" b="3112"/>
          <a:stretch>
            <a:fillRect/>
          </a:stretch>
        </p:blipFill>
        <p:spPr/>
      </p:pic>
    </p:spTree>
    <p:extLst>
      <p:ext uri="{BB962C8B-B14F-4D97-AF65-F5344CB8AC3E}">
        <p14:creationId xmlns:p14="http://schemas.microsoft.com/office/powerpoint/2010/main" val="863756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bwMode="gray">
          <a:xfrm>
            <a:off x="359999" y="504000"/>
            <a:ext cx="8424000" cy="738664"/>
          </a:xfrm>
        </p:spPr>
        <p:txBody>
          <a:bodyPr/>
          <a:lstStyle/>
          <a:p>
            <a:r>
              <a:rPr lang="en-US" sz="2800" dirty="0">
                <a:latin typeface="微软雅黑" pitchFamily="34" charset="-122"/>
                <a:ea typeface="微软雅黑" pitchFamily="34" charset="-122"/>
              </a:rPr>
              <a:t>SAP HANA </a:t>
            </a:r>
            <a:r>
              <a:rPr lang="zh-CN" altLang="en-US" sz="2800" dirty="0">
                <a:latin typeface="微软雅黑" pitchFamily="34" charset="-122"/>
                <a:ea typeface="微软雅黑" pitchFamily="34" charset="-122"/>
              </a:rPr>
              <a:t>永久化</a:t>
            </a:r>
            <a:br>
              <a:rPr lang="en-US" sz="2800" dirty="0">
                <a:latin typeface="微软雅黑" pitchFamily="34" charset="-122"/>
                <a:ea typeface="微软雅黑" pitchFamily="34" charset="-122"/>
              </a:rPr>
            </a:br>
            <a:r>
              <a:rPr lang="zh-CN" altLang="en-US" sz="2000" b="0" dirty="0">
                <a:solidFill>
                  <a:schemeClr val="tx1"/>
                </a:solidFill>
                <a:latin typeface="微软雅黑" panose="020B0503020204020204" pitchFamily="34" charset="-122"/>
                <a:ea typeface="微软雅黑" panose="020B0503020204020204" pitchFamily="34" charset="-122"/>
              </a:rPr>
              <a:t>定期将内存数据存储到硬盘，重启</a:t>
            </a:r>
            <a:endParaRPr lang="en-US" sz="1600" b="0" dirty="0">
              <a:solidFill>
                <a:schemeClr val="tx1"/>
              </a:solidFill>
              <a:latin typeface="微软雅黑" panose="020B0503020204020204" pitchFamily="34" charset="-122"/>
              <a:ea typeface="微软雅黑" panose="020B0503020204020204" pitchFamily="34" charset="-122"/>
            </a:endParaRPr>
          </a:p>
        </p:txBody>
      </p:sp>
      <p:sp>
        <p:nvSpPr>
          <p:cNvPr id="31" name="Text Placeholder 2"/>
          <p:cNvSpPr>
            <a:spLocks noGrp="1"/>
          </p:cNvSpPr>
          <p:nvPr>
            <p:ph type="body" sz="quarter" idx="4294967295"/>
          </p:nvPr>
        </p:nvSpPr>
        <p:spPr bwMode="gray">
          <a:xfrm>
            <a:off x="513322" y="1982480"/>
            <a:ext cx="7967806" cy="2458217"/>
          </a:xfrm>
        </p:spPr>
        <p:txBody>
          <a:bodyPr>
            <a:noAutofit/>
          </a:bodyPr>
          <a:lstStyle/>
          <a:p>
            <a:r>
              <a:rPr lang="zh-CN" altLang="en-US" sz="1800" dirty="0">
                <a:latin typeface="微软雅黑" pitchFamily="34" charset="-122"/>
                <a:ea typeface="微软雅黑" pitchFamily="34" charset="-122"/>
              </a:rPr>
              <a:t>内存运算是安全的</a:t>
            </a:r>
            <a:endParaRPr lang="en-US" altLang="zh-CN" sz="1800" dirty="0">
              <a:latin typeface="微软雅黑" panose="020B0503020204020204" pitchFamily="34" charset="-122"/>
              <a:ea typeface="微软雅黑" panose="020B0503020204020204" pitchFamily="34" charset="-122"/>
            </a:endParaRPr>
          </a:p>
          <a:p>
            <a:pPr lvl="1">
              <a:lnSpc>
                <a:spcPct val="120000"/>
              </a:lnSpc>
              <a:spcBef>
                <a:spcPts val="0"/>
              </a:spcBef>
            </a:pPr>
            <a:r>
              <a:rPr lang="en-US" altLang="zh-CN" sz="1400" dirty="0">
                <a:latin typeface="微软雅黑" panose="020B0503020204020204" pitchFamily="34" charset="-122"/>
                <a:ea typeface="微软雅黑" panose="020B0503020204020204" pitchFamily="34" charset="-122"/>
              </a:rPr>
              <a:t>SAP</a:t>
            </a:r>
            <a:r>
              <a:rPr lang="zh-CN" altLang="en-US" sz="1400" dirty="0">
                <a:latin typeface="微软雅黑" pitchFamily="34" charset="-122"/>
                <a:ea typeface="微软雅黑" pitchFamily="34" charset="-122"/>
              </a:rPr>
              <a:t>的内存数据库在内存中保留大量数据以获取最好的性能，但是仍旧需要永久化存储介质以保证系统失败时候的低效运行。</a:t>
            </a: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日志（这里指</a:t>
            </a:r>
            <a:r>
              <a:rPr lang="en-US" altLang="zh-CN" sz="1400" dirty="0">
                <a:latin typeface="微软雅黑" panose="020B0503020204020204" pitchFamily="34" charset="-122"/>
                <a:ea typeface="微软雅黑" panose="020B0503020204020204" pitchFamily="34" charset="-122"/>
              </a:rPr>
              <a:t>redo</a:t>
            </a:r>
            <a:r>
              <a:rPr lang="zh-CN" altLang="en-US" sz="1400" dirty="0">
                <a:latin typeface="微软雅黑" pitchFamily="34" charset="-122"/>
                <a:ea typeface="微软雅黑" pitchFamily="34" charset="-122"/>
              </a:rPr>
              <a:t>日志）通过记录数据库事务捕捉了所有的变化。</a:t>
            </a:r>
            <a:endParaRPr lang="en-US" sz="1400" dirty="0">
              <a:latin typeface="微软雅黑" pitchFamily="34" charset="-122"/>
              <a:ea typeface="微软雅黑" pitchFamily="34" charset="-122"/>
            </a:endParaRPr>
          </a:p>
          <a:p>
            <a:pPr lvl="1">
              <a:lnSpc>
                <a:spcPct val="120000"/>
              </a:lnSpc>
              <a:spcBef>
                <a:spcPts val="0"/>
              </a:spcBef>
            </a:pPr>
            <a:r>
              <a:rPr lang="zh-CN" altLang="en-US" sz="1400" dirty="0">
                <a:latin typeface="微软雅黑" pitchFamily="34" charset="-122"/>
                <a:ea typeface="微软雅黑" pitchFamily="34" charset="-122"/>
              </a:rPr>
              <a:t>数据和</a:t>
            </a:r>
            <a:r>
              <a:rPr lang="en-US" altLang="zh-CN" sz="1400" dirty="0">
                <a:latin typeface="微软雅黑" panose="020B0503020204020204" pitchFamily="34" charset="-122"/>
                <a:ea typeface="微软雅黑" panose="020B0503020204020204" pitchFamily="34" charset="-122"/>
              </a:rPr>
              <a:t>undo</a:t>
            </a:r>
            <a:r>
              <a:rPr lang="zh-CN" altLang="en-US" sz="1400" dirty="0">
                <a:latin typeface="微软雅黑" pitchFamily="34" charset="-122"/>
                <a:ea typeface="微软雅黑" pitchFamily="34" charset="-122"/>
              </a:rPr>
              <a:t>日志信息（也是数据的一部分）会在固定的存储点自动存入硬盘。</a:t>
            </a:r>
            <a:endParaRPr lang="en-US" sz="1400" dirty="0">
              <a:latin typeface="微软雅黑" pitchFamily="34" charset="-122"/>
              <a:ea typeface="微软雅黑" pitchFamily="34" charset="-122"/>
            </a:endParaRPr>
          </a:p>
          <a:p>
            <a:pPr lvl="1">
              <a:lnSpc>
                <a:spcPct val="120000"/>
              </a:lnSpc>
              <a:spcBef>
                <a:spcPts val="0"/>
              </a:spcBef>
            </a:pPr>
            <a:r>
              <a:rPr lang="zh-CN" altLang="en-US" sz="1400" dirty="0">
                <a:latin typeface="微软雅黑" pitchFamily="34" charset="-122"/>
                <a:ea typeface="微软雅黑" pitchFamily="34" charset="-122"/>
              </a:rPr>
              <a:t>日志（也就是</a:t>
            </a:r>
            <a:r>
              <a:rPr lang="en-US" altLang="zh-CN" sz="1400" dirty="0">
                <a:latin typeface="微软雅黑" panose="020B0503020204020204" pitchFamily="34" charset="-122"/>
                <a:ea typeface="微软雅黑" panose="020B0503020204020204" pitchFamily="34" charset="-122"/>
              </a:rPr>
              <a:t>redo</a:t>
            </a:r>
            <a:r>
              <a:rPr lang="zh-CN" altLang="en-US" sz="1400" dirty="0">
                <a:latin typeface="微软雅黑" pitchFamily="34" charset="-122"/>
                <a:ea typeface="微软雅黑" pitchFamily="34" charset="-122"/>
              </a:rPr>
              <a:t>日志）在每个数据库事务提交后会同步地存到硬盘中（等待直到磁盘写入结束）。</a:t>
            </a:r>
            <a:endParaRPr lang="en-US" sz="1400" dirty="0">
              <a:latin typeface="微软雅黑" panose="020B0503020204020204" pitchFamily="34" charset="-122"/>
              <a:ea typeface="微软雅黑" panose="020B0503020204020204" pitchFamily="34" charset="-122"/>
            </a:endParaRPr>
          </a:p>
          <a:p>
            <a:pPr lvl="1">
              <a:lnSpc>
                <a:spcPct val="120000"/>
              </a:lnSpc>
              <a:spcBef>
                <a:spcPts val="0"/>
              </a:spcBef>
            </a:pPr>
            <a:r>
              <a:rPr lang="zh-CN" altLang="en-US" sz="1400" dirty="0">
                <a:latin typeface="微软雅黑" pitchFamily="34" charset="-122"/>
                <a:ea typeface="微软雅黑" pitchFamily="34" charset="-122"/>
              </a:rPr>
              <a:t>这样断电发生时，数据库就可以象一个磁盘存储的数据库一样重启了：</a:t>
            </a:r>
            <a:endParaRPr lang="en-US" sz="1400" dirty="0">
              <a:latin typeface="微软雅黑" panose="020B0503020204020204" pitchFamily="34" charset="-122"/>
              <a:ea typeface="微软雅黑" panose="020B0503020204020204" pitchFamily="34" charset="-122"/>
            </a:endParaRPr>
          </a:p>
          <a:p>
            <a:pPr lvl="2">
              <a:lnSpc>
                <a:spcPct val="120000"/>
              </a:lnSpc>
              <a:spcBef>
                <a:spcPts val="0"/>
              </a:spcBef>
            </a:pPr>
            <a:r>
              <a:rPr lang="zh-CN" altLang="en-US" sz="1400" dirty="0">
                <a:latin typeface="微软雅黑" pitchFamily="34" charset="-122"/>
                <a:ea typeface="微软雅黑" pitchFamily="34" charset="-122"/>
              </a:rPr>
              <a:t>系统正常重启</a:t>
            </a:r>
            <a:r>
              <a:rPr lang="en-US"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延迟加载数据表可以缩短重启时间</a:t>
            </a:r>
            <a:r>
              <a:rPr lang="en-US" sz="1400" dirty="0">
                <a:latin typeface="微软雅黑" pitchFamily="34" charset="-122"/>
                <a:ea typeface="微软雅黑" pitchFamily="34" charset="-122"/>
              </a:rPr>
              <a:t>)</a:t>
            </a:r>
          </a:p>
          <a:p>
            <a:pPr lvl="2">
              <a:lnSpc>
                <a:spcPct val="120000"/>
              </a:lnSpc>
              <a:spcBef>
                <a:spcPts val="0"/>
              </a:spcBef>
            </a:pPr>
            <a:r>
              <a:rPr lang="zh-CN" altLang="en-US" sz="1400" dirty="0">
                <a:latin typeface="微软雅黑" pitchFamily="34" charset="-122"/>
                <a:ea typeface="微软雅黑" pitchFamily="34" charset="-122"/>
              </a:rPr>
              <a:t>系统恢复到最后的稳定状态</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通过执行最后一个存储点之后的所有</a:t>
            </a:r>
            <a:r>
              <a:rPr lang="en-US" altLang="zh-CN" sz="1400" dirty="0">
                <a:latin typeface="微软雅黑" panose="020B0503020204020204" pitchFamily="34" charset="-122"/>
                <a:ea typeface="微软雅黑" panose="020B0503020204020204" pitchFamily="34" charset="-122"/>
              </a:rPr>
              <a:t>redo</a:t>
            </a:r>
            <a:r>
              <a:rPr lang="zh-CN" altLang="en-US" sz="1400" dirty="0">
                <a:latin typeface="微软雅黑" pitchFamily="34" charset="-122"/>
                <a:ea typeface="微软雅黑" pitchFamily="34" charset="-122"/>
              </a:rPr>
              <a:t>日志</a:t>
            </a:r>
            <a:r>
              <a:rPr lang="en-US" altLang="zh-CN" sz="1400" dirty="0">
                <a:latin typeface="微软雅黑" pitchFamily="34" charset="-122"/>
                <a:ea typeface="微软雅黑" pitchFamily="34" charset="-122"/>
              </a:rPr>
              <a:t>)</a:t>
            </a:r>
            <a:endParaRPr lang="en-US" sz="1400" dirty="0">
              <a:latin typeface="微软雅黑" pitchFamily="34" charset="-122"/>
              <a:ea typeface="微软雅黑" pitchFamily="34" charset="-122"/>
            </a:endParaRPr>
          </a:p>
          <a:p>
            <a:pPr lvl="1"/>
            <a:endParaRPr lang="en-US" sz="1400" dirty="0">
              <a:latin typeface="微软雅黑" pitchFamily="34" charset="-122"/>
              <a:ea typeface="微软雅黑" pitchFamily="34" charset="-122"/>
            </a:endParaRPr>
          </a:p>
          <a:p>
            <a:endParaRPr lang="en-US" sz="1600" dirty="0">
              <a:latin typeface="微软雅黑" pitchFamily="34" charset="-122"/>
              <a:ea typeface="微软雅黑" pitchFamily="34" charset="-122"/>
            </a:endParaRPr>
          </a:p>
        </p:txBody>
      </p:sp>
      <p:cxnSp>
        <p:nvCxnSpPr>
          <p:cNvPr id="92" name="Straight Connector 15"/>
          <p:cNvCxnSpPr/>
          <p:nvPr/>
        </p:nvCxnSpPr>
        <p:spPr bwMode="gray">
          <a:xfrm flipV="1">
            <a:off x="2837424" y="5291677"/>
            <a:ext cx="890129" cy="220281"/>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95" name="TextBox 23"/>
          <p:cNvSpPr txBox="1"/>
          <p:nvPr/>
        </p:nvSpPr>
        <p:spPr bwMode="gray">
          <a:xfrm>
            <a:off x="1497341" y="5639108"/>
            <a:ext cx="2096108" cy="553830"/>
          </a:xfrm>
          <a:prstGeom prst="rect">
            <a:avLst/>
          </a:prstGeom>
          <a:noFill/>
        </p:spPr>
        <p:txBody>
          <a:bodyPr wrap="square" lIns="68414" tIns="34207" rIns="68414" bIns="34207" rtlCol="0">
            <a:spAutoFit/>
          </a:bodyPr>
          <a:lstStyle/>
          <a:p>
            <a:pPr algn="ctr" defTabSz="684132" fontAlgn="base">
              <a:spcBef>
                <a:spcPct val="50000"/>
              </a:spcBef>
              <a:spcAft>
                <a:spcPct val="0"/>
              </a:spcAft>
              <a:buClr>
                <a:srgbClr val="F0AB00"/>
              </a:buClr>
              <a:buSzPct val="80000"/>
            </a:pPr>
            <a:r>
              <a:rPr lang="zh-CN" altLang="en-US" sz="1050" kern="0" dirty="0">
                <a:solidFill>
                  <a:srgbClr val="000000"/>
                </a:solidFill>
                <a:latin typeface="微软雅黑" pitchFamily="34" charset="-122"/>
                <a:ea typeface="微软雅黑" pitchFamily="34" charset="-122"/>
                <a:cs typeface="Arial Unicode MS" pitchFamily="34" charset="-128"/>
              </a:rPr>
              <a:t>存储点：                                      数据和 </a:t>
            </a:r>
            <a:r>
              <a:rPr lang="en-US" altLang="zh-CN" sz="1050" kern="0" dirty="0">
                <a:solidFill>
                  <a:srgbClr val="000000"/>
                </a:solidFill>
                <a:latin typeface="微软雅黑" panose="020B0503020204020204" pitchFamily="34" charset="-122"/>
                <a:ea typeface="微软雅黑" panose="020B0503020204020204" pitchFamily="34" charset="-122"/>
                <a:cs typeface="Arial Unicode MS" pitchFamily="34" charset="-128"/>
              </a:rPr>
              <a:t>undo</a:t>
            </a:r>
            <a:r>
              <a:rPr lang="zh-CN" altLang="en-US" sz="1050" kern="0" dirty="0">
                <a:solidFill>
                  <a:srgbClr val="000000"/>
                </a:solidFill>
                <a:latin typeface="微软雅黑" pitchFamily="34" charset="-122"/>
                <a:ea typeface="微软雅黑" pitchFamily="34" charset="-122"/>
                <a:cs typeface="Arial Unicode MS" pitchFamily="34" charset="-128"/>
              </a:rPr>
              <a:t>日志写入硬盘</a:t>
            </a:r>
            <a:r>
              <a:rPr lang="en-US" sz="1050" kern="0" dirty="0">
                <a:solidFill>
                  <a:srgbClr val="000000"/>
                </a:solidFill>
                <a:latin typeface="微软雅黑" pitchFamily="34" charset="-122"/>
                <a:ea typeface="微软雅黑" pitchFamily="34" charset="-122"/>
                <a:cs typeface="Arial Unicode MS" pitchFamily="34" charset="-128"/>
              </a:rPr>
              <a:t>(</a:t>
            </a:r>
            <a:r>
              <a:rPr lang="zh-CN" altLang="en-US" sz="1050" kern="0" dirty="0">
                <a:solidFill>
                  <a:srgbClr val="000000"/>
                </a:solidFill>
                <a:latin typeface="微软雅黑" pitchFamily="34" charset="-122"/>
                <a:ea typeface="微软雅黑" pitchFamily="34" charset="-122"/>
                <a:cs typeface="Arial Unicode MS" pitchFamily="34" charset="-128"/>
              </a:rPr>
              <a:t>数据区</a:t>
            </a:r>
            <a:r>
              <a:rPr lang="en-US" sz="1050" kern="0" dirty="0">
                <a:solidFill>
                  <a:srgbClr val="000000"/>
                </a:solidFill>
                <a:latin typeface="微软雅黑" pitchFamily="34" charset="-122"/>
                <a:ea typeface="微软雅黑" pitchFamily="34" charset="-122"/>
                <a:cs typeface="Arial Unicode MS" pitchFamily="34" charset="-128"/>
              </a:rPr>
              <a:t>)</a:t>
            </a:r>
          </a:p>
        </p:txBody>
      </p:sp>
      <p:sp>
        <p:nvSpPr>
          <p:cNvPr id="96" name="Oval 7"/>
          <p:cNvSpPr>
            <a:spLocks noChangeArrowheads="1"/>
          </p:cNvSpPr>
          <p:nvPr/>
        </p:nvSpPr>
        <p:spPr bwMode="gray">
          <a:xfrm>
            <a:off x="2496540" y="5460558"/>
            <a:ext cx="182197" cy="243530"/>
          </a:xfrm>
          <a:prstGeom prst="ellipse">
            <a:avLst/>
          </a:prstGeom>
          <a:solidFill>
            <a:schemeClr val="accent1"/>
          </a:solidFill>
          <a:ln w="38100">
            <a:solidFill>
              <a:schemeClr val="bg1"/>
            </a:solidFill>
            <a:round/>
            <a:headEnd/>
            <a:tailEnd/>
          </a:ln>
          <a:effectLst/>
        </p:spPr>
        <p:txBody>
          <a:bodyPr wrap="none" lIns="34207" tIns="34207" rIns="34207" bIns="34207" anchor="ctr" anchorCtr="1"/>
          <a:lstStyle/>
          <a:p>
            <a:pPr defTabSz="684132"/>
            <a:r>
              <a:rPr lang="en-US" sz="1350" b="1" dirty="0">
                <a:solidFill>
                  <a:srgbClr val="FFFFFF"/>
                </a:solidFill>
                <a:latin typeface="微软雅黑" panose="020B0503020204020204" pitchFamily="34" charset="-122"/>
                <a:ea typeface="微软雅黑" panose="020B0503020204020204" pitchFamily="34" charset="-122"/>
              </a:rPr>
              <a:t>1</a:t>
            </a:r>
          </a:p>
        </p:txBody>
      </p:sp>
      <p:sp>
        <p:nvSpPr>
          <p:cNvPr id="97" name="TextBox 22"/>
          <p:cNvSpPr txBox="1"/>
          <p:nvPr/>
        </p:nvSpPr>
        <p:spPr bwMode="gray">
          <a:xfrm>
            <a:off x="3593457" y="5668166"/>
            <a:ext cx="1718776" cy="392247"/>
          </a:xfrm>
          <a:prstGeom prst="rect">
            <a:avLst/>
          </a:prstGeom>
          <a:noFill/>
        </p:spPr>
        <p:txBody>
          <a:bodyPr wrap="square" lIns="68414" tIns="34207" rIns="68414" bIns="34207" rtlCol="0">
            <a:spAutoFit/>
          </a:bodyPr>
          <a:lstStyle/>
          <a:p>
            <a:pPr algn="ctr" defTabSz="684132" fontAlgn="base">
              <a:spcBef>
                <a:spcPct val="50000"/>
              </a:spcBef>
              <a:spcAft>
                <a:spcPct val="0"/>
              </a:spcAft>
              <a:buClr>
                <a:srgbClr val="F0AB00"/>
              </a:buClr>
              <a:buSzPct val="80000"/>
            </a:pPr>
            <a:r>
              <a:rPr lang="en-US" altLang="zh-CN" sz="1050" kern="0" dirty="0">
                <a:solidFill>
                  <a:srgbClr val="000000"/>
                </a:solidFill>
                <a:latin typeface="微软雅黑" panose="020B0503020204020204" pitchFamily="34" charset="-122"/>
                <a:ea typeface="微软雅黑" panose="020B0503020204020204" pitchFamily="34" charset="-122"/>
                <a:cs typeface="Arial Unicode MS" pitchFamily="34" charset="-128"/>
              </a:rPr>
              <a:t>Redo</a:t>
            </a:r>
            <a:r>
              <a:rPr lang="zh-CN" altLang="en-US" sz="1050" kern="0" dirty="0">
                <a:solidFill>
                  <a:srgbClr val="000000"/>
                </a:solidFill>
                <a:latin typeface="微软雅黑" pitchFamily="34" charset="-122"/>
                <a:ea typeface="微软雅黑" pitchFamily="34" charset="-122"/>
                <a:cs typeface="Arial Unicode MS" pitchFamily="34" charset="-128"/>
              </a:rPr>
              <a:t>日志在每次事务提交   后写入硬盘</a:t>
            </a:r>
            <a:r>
              <a:rPr lang="en-US" sz="1050" kern="0" dirty="0">
                <a:solidFill>
                  <a:srgbClr val="000000"/>
                </a:solidFill>
                <a:latin typeface="微软雅黑" pitchFamily="34" charset="-122"/>
                <a:ea typeface="微软雅黑" pitchFamily="34" charset="-122"/>
                <a:cs typeface="Arial Unicode MS" pitchFamily="34" charset="-128"/>
              </a:rPr>
              <a:t>(</a:t>
            </a:r>
            <a:r>
              <a:rPr lang="zh-CN" altLang="en-US" sz="1050" kern="0" dirty="0">
                <a:solidFill>
                  <a:srgbClr val="000000"/>
                </a:solidFill>
                <a:latin typeface="微软雅黑" pitchFamily="34" charset="-122"/>
                <a:ea typeface="微软雅黑" pitchFamily="34" charset="-122"/>
                <a:cs typeface="Arial Unicode MS" pitchFamily="34" charset="-128"/>
              </a:rPr>
              <a:t>日志区</a:t>
            </a:r>
            <a:r>
              <a:rPr lang="en-US" sz="1050" kern="0" dirty="0">
                <a:solidFill>
                  <a:srgbClr val="000000"/>
                </a:solidFill>
                <a:latin typeface="微软雅黑" pitchFamily="34" charset="-122"/>
                <a:ea typeface="微软雅黑" pitchFamily="34" charset="-122"/>
                <a:cs typeface="Arial Unicode MS" pitchFamily="34" charset="-128"/>
              </a:rPr>
              <a:t>)</a:t>
            </a:r>
          </a:p>
        </p:txBody>
      </p:sp>
      <p:sp>
        <p:nvSpPr>
          <p:cNvPr id="98" name="Oval 7"/>
          <p:cNvSpPr>
            <a:spLocks noChangeArrowheads="1"/>
          </p:cNvSpPr>
          <p:nvPr/>
        </p:nvSpPr>
        <p:spPr bwMode="gray">
          <a:xfrm>
            <a:off x="4400659" y="5460558"/>
            <a:ext cx="182197" cy="243530"/>
          </a:xfrm>
          <a:prstGeom prst="ellipse">
            <a:avLst/>
          </a:prstGeom>
          <a:solidFill>
            <a:schemeClr val="accent4"/>
          </a:solidFill>
          <a:ln w="38100">
            <a:solidFill>
              <a:schemeClr val="bg1"/>
            </a:solidFill>
            <a:round/>
            <a:headEnd/>
            <a:tailEnd/>
          </a:ln>
          <a:effectLst/>
        </p:spPr>
        <p:txBody>
          <a:bodyPr wrap="none" lIns="34207" tIns="34207" rIns="34207" bIns="34207" anchor="ctr" anchorCtr="1"/>
          <a:lstStyle/>
          <a:p>
            <a:pPr defTabSz="684132"/>
            <a:r>
              <a:rPr lang="en-US" sz="1350" b="1" dirty="0">
                <a:solidFill>
                  <a:srgbClr val="FFFFFF"/>
                </a:solidFill>
                <a:latin typeface="微软雅黑" panose="020B0503020204020204" pitchFamily="34" charset="-122"/>
                <a:ea typeface="微软雅黑" panose="020B0503020204020204" pitchFamily="34" charset="-122"/>
              </a:rPr>
              <a:t>2</a:t>
            </a:r>
          </a:p>
        </p:txBody>
      </p:sp>
      <p:cxnSp>
        <p:nvCxnSpPr>
          <p:cNvPr id="99" name="Straight Connector 18"/>
          <p:cNvCxnSpPr/>
          <p:nvPr/>
        </p:nvCxnSpPr>
        <p:spPr bwMode="gray">
          <a:xfrm rot="10800000">
            <a:off x="5567259" y="5319903"/>
            <a:ext cx="697670" cy="177521"/>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TextBox 20"/>
          <p:cNvSpPr txBox="1"/>
          <p:nvPr/>
        </p:nvSpPr>
        <p:spPr bwMode="gray">
          <a:xfrm>
            <a:off x="6228549" y="5673036"/>
            <a:ext cx="407469" cy="230665"/>
          </a:xfrm>
          <a:prstGeom prst="rect">
            <a:avLst/>
          </a:prstGeom>
          <a:noFill/>
        </p:spPr>
        <p:txBody>
          <a:bodyPr wrap="none" lIns="68414" tIns="34207" rIns="68414" bIns="34207" rtlCol="0">
            <a:spAutoFit/>
          </a:bodyPr>
          <a:lstStyle/>
          <a:p>
            <a:pPr algn="ctr" defTabSz="684132" fontAlgn="base">
              <a:spcBef>
                <a:spcPct val="50000"/>
              </a:spcBef>
              <a:spcAft>
                <a:spcPct val="0"/>
              </a:spcAft>
              <a:buClr>
                <a:srgbClr val="F0AB00"/>
              </a:buClr>
              <a:buSzPct val="80000"/>
            </a:pPr>
            <a:r>
              <a:rPr lang="zh-CN" altLang="en-US" sz="1050" kern="0" dirty="0">
                <a:solidFill>
                  <a:srgbClr val="FF0000"/>
                </a:solidFill>
                <a:latin typeface="微软雅黑" pitchFamily="34" charset="-122"/>
                <a:ea typeface="微软雅黑" pitchFamily="34" charset="-122"/>
                <a:cs typeface="Arial Unicode MS" pitchFamily="34" charset="-128"/>
              </a:rPr>
              <a:t>断电</a:t>
            </a:r>
            <a:endParaRPr lang="en-US" sz="1050" kern="0" dirty="0">
              <a:solidFill>
                <a:srgbClr val="FF0000"/>
              </a:solidFill>
              <a:latin typeface="微软雅黑" pitchFamily="34" charset="-122"/>
              <a:ea typeface="微软雅黑" pitchFamily="34" charset="-122"/>
              <a:cs typeface="Arial Unicode MS" pitchFamily="34" charset="-128"/>
            </a:endParaRPr>
          </a:p>
        </p:txBody>
      </p:sp>
      <p:sp>
        <p:nvSpPr>
          <p:cNvPr id="101" name="Oval 7"/>
          <p:cNvSpPr>
            <a:spLocks noChangeArrowheads="1"/>
          </p:cNvSpPr>
          <p:nvPr/>
        </p:nvSpPr>
        <p:spPr bwMode="gray">
          <a:xfrm>
            <a:off x="6304701" y="5460558"/>
            <a:ext cx="182197" cy="243530"/>
          </a:xfrm>
          <a:prstGeom prst="ellipse">
            <a:avLst/>
          </a:prstGeom>
          <a:solidFill>
            <a:srgbClr val="FF0000"/>
          </a:solidFill>
          <a:ln w="38100">
            <a:solidFill>
              <a:schemeClr val="bg1"/>
            </a:solidFill>
            <a:round/>
            <a:headEnd/>
            <a:tailEnd/>
          </a:ln>
          <a:effectLst/>
        </p:spPr>
        <p:txBody>
          <a:bodyPr wrap="none" lIns="34207" tIns="34207" rIns="34207" bIns="34207" anchor="ctr" anchorCtr="1"/>
          <a:lstStyle/>
          <a:p>
            <a:pPr defTabSz="684132"/>
            <a:r>
              <a:rPr lang="en-US" sz="1350" b="1" dirty="0">
                <a:solidFill>
                  <a:srgbClr val="FFFFFF"/>
                </a:solidFill>
                <a:latin typeface="微软雅黑" panose="020B0503020204020204" pitchFamily="34" charset="-122"/>
                <a:ea typeface="微软雅黑" panose="020B0503020204020204" pitchFamily="34" charset="-122"/>
              </a:rPr>
              <a:t>3</a:t>
            </a:r>
          </a:p>
        </p:txBody>
      </p:sp>
      <p:grpSp>
        <p:nvGrpSpPr>
          <p:cNvPr id="2" name="Group 49"/>
          <p:cNvGrpSpPr/>
          <p:nvPr/>
        </p:nvGrpSpPr>
        <p:grpSpPr bwMode="gray">
          <a:xfrm>
            <a:off x="1430351" y="4706465"/>
            <a:ext cx="5906071" cy="759027"/>
            <a:chOff x="328582" y="4402049"/>
            <a:chExt cx="7874988" cy="1012066"/>
          </a:xfrm>
        </p:grpSpPr>
        <p:grpSp>
          <p:nvGrpSpPr>
            <p:cNvPr id="3" name="Group 8"/>
            <p:cNvGrpSpPr/>
            <p:nvPr/>
          </p:nvGrpSpPr>
          <p:grpSpPr bwMode="gray">
            <a:xfrm>
              <a:off x="328582" y="4762510"/>
              <a:ext cx="7874988" cy="338565"/>
              <a:chOff x="852055" y="3948545"/>
              <a:chExt cx="7874988" cy="338565"/>
            </a:xfrm>
          </p:grpSpPr>
          <p:cxnSp>
            <p:nvCxnSpPr>
              <p:cNvPr id="138" name="Straight Arrow Connector 26"/>
              <p:cNvCxnSpPr/>
              <p:nvPr/>
            </p:nvCxnSpPr>
            <p:spPr bwMode="gray">
              <a:xfrm flipV="1">
                <a:off x="852055" y="4097040"/>
                <a:ext cx="6889172" cy="41564"/>
              </a:xfrm>
              <a:prstGeom prst="straightConnector1">
                <a:avLst/>
              </a:prstGeom>
              <a:ln w="635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39" name="TextBox 27"/>
              <p:cNvSpPr txBox="1"/>
              <p:nvPr/>
            </p:nvSpPr>
            <p:spPr bwMode="gray">
              <a:xfrm>
                <a:off x="7884619" y="3948545"/>
                <a:ext cx="842424" cy="338565"/>
              </a:xfrm>
              <a:prstGeom prst="rect">
                <a:avLst/>
              </a:prstGeom>
              <a:noFill/>
            </p:spPr>
            <p:txBody>
              <a:bodyPr wrap="square" rtlCol="0">
                <a:spAutoFit/>
              </a:bodyPr>
              <a:lstStyle/>
              <a:p>
                <a:pPr defTabSz="684132" fontAlgn="base">
                  <a:spcBef>
                    <a:spcPct val="50000"/>
                  </a:spcBef>
                  <a:spcAft>
                    <a:spcPct val="0"/>
                  </a:spcAft>
                  <a:buClr>
                    <a:srgbClr val="F0AB00"/>
                  </a:buClr>
                  <a:buSzPct val="80000"/>
                </a:pPr>
                <a:r>
                  <a:rPr lang="zh-CN" altLang="en-US" sz="1050" i="1" kern="0" dirty="0">
                    <a:solidFill>
                      <a:srgbClr val="000000"/>
                    </a:solidFill>
                    <a:latin typeface="微软雅黑" pitchFamily="34" charset="-122"/>
                    <a:ea typeface="微软雅黑" pitchFamily="34" charset="-122"/>
                    <a:cs typeface="Arial Unicode MS" pitchFamily="34" charset="-128"/>
                  </a:rPr>
                  <a:t>时间轴</a:t>
                </a:r>
                <a:endParaRPr lang="en-US" sz="1050" i="1" kern="0" dirty="0">
                  <a:solidFill>
                    <a:srgbClr val="000000"/>
                  </a:solidFill>
                  <a:latin typeface="微软雅黑" pitchFamily="34" charset="-122"/>
                  <a:ea typeface="微软雅黑" pitchFamily="34" charset="-122"/>
                  <a:cs typeface="Arial Unicode MS" pitchFamily="34" charset="-128"/>
                </a:endParaRPr>
              </a:p>
            </p:txBody>
          </p:sp>
        </p:grpSp>
        <p:sp>
          <p:nvSpPr>
            <p:cNvPr id="104" name="Lightning Bolt 31"/>
            <p:cNvSpPr/>
            <p:nvPr/>
          </p:nvSpPr>
          <p:spPr bwMode="gray">
            <a:xfrm>
              <a:off x="5381824" y="4402049"/>
              <a:ext cx="368736" cy="1012066"/>
            </a:xfrm>
            <a:prstGeom prst="lightningBolt">
              <a:avLst/>
            </a:prstGeom>
            <a:solidFill>
              <a:srgbClr val="FF0000"/>
            </a:solidFill>
            <a:ln w="6350" algn="ctr">
              <a:noFill/>
              <a:miter lim="800000"/>
              <a:headEnd/>
              <a:tailEnd/>
            </a:ln>
          </p:spPr>
          <p:txBody>
            <a:bodyPr lIns="67498" tIns="53999" rIns="67498" bIns="53999" rtlCol="0" anchor="ctr"/>
            <a:lstStyle/>
            <a:p>
              <a:pPr algn="ctr" defTabSz="684132" fontAlgn="base">
                <a:spcBef>
                  <a:spcPct val="50000"/>
                </a:spcBef>
                <a:spcAft>
                  <a:spcPct val="0"/>
                </a:spcAft>
                <a:buClr>
                  <a:srgbClr val="F0AB00"/>
                </a:buClr>
                <a:buSzPct val="80000"/>
              </a:pPr>
              <a:endParaRPr lang="en-US" sz="1350"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cxnSp>
          <p:nvCxnSpPr>
            <p:cNvPr id="105" name="Straight Connector 5"/>
            <p:cNvCxnSpPr/>
            <p:nvPr/>
          </p:nvCxnSpPr>
          <p:spPr bwMode="gray">
            <a:xfrm rot="16200000" flipH="1">
              <a:off x="3100456" y="4904338"/>
              <a:ext cx="836498" cy="1480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Group 50"/>
            <p:cNvGrpSpPr/>
            <p:nvPr/>
          </p:nvGrpSpPr>
          <p:grpSpPr bwMode="gray">
            <a:xfrm>
              <a:off x="3575304" y="4752513"/>
              <a:ext cx="1744841" cy="378454"/>
              <a:chOff x="5603611" y="2383387"/>
              <a:chExt cx="730281" cy="248302"/>
            </a:xfrm>
          </p:grpSpPr>
          <p:sp>
            <p:nvSpPr>
              <p:cNvPr id="107" name="Rectangle 51"/>
              <p:cNvSpPr/>
              <p:nvPr/>
            </p:nvSpPr>
            <p:spPr bwMode="gray">
              <a:xfrm>
                <a:off x="5603611" y="2383387"/>
                <a:ext cx="730281" cy="248302"/>
              </a:xfrm>
              <a:prstGeom prst="rect">
                <a:avLst/>
              </a:prstGeom>
              <a:solidFill>
                <a:srgbClr val="92D050"/>
              </a:solidFill>
              <a:ln w="9525" algn="ctr">
                <a:solidFill>
                  <a:schemeClr val="tx1"/>
                </a:solidFill>
                <a:miter lim="800000"/>
                <a:headEnd/>
                <a:tailEnd/>
              </a:ln>
            </p:spPr>
            <p:txBody>
              <a:bodyPr lIns="67498" tIns="53999" rIns="67498" bIns="53999" rtlCol="0" anchor="ctr"/>
              <a:lstStyle/>
              <a:p>
                <a:pPr algn="ctr" defTabSz="684132" fontAlgn="base">
                  <a:spcBef>
                    <a:spcPct val="50000"/>
                  </a:spcBef>
                  <a:spcAft>
                    <a:spcPct val="0"/>
                  </a:spcAft>
                  <a:buClr>
                    <a:srgbClr val="F0AB00"/>
                  </a:buClr>
                  <a:buSzPct val="80000"/>
                </a:pPr>
                <a:endParaRPr lang="en-US" sz="1350" kern="0" dirty="0">
                  <a:solidFill>
                    <a:srgbClr val="00B050"/>
                  </a:solidFill>
                  <a:latin typeface="微软雅黑" panose="020B0503020204020204" pitchFamily="34" charset="-122"/>
                  <a:ea typeface="微软雅黑" panose="020B0503020204020204" pitchFamily="34" charset="-122"/>
                  <a:cs typeface="Arial Unicode MS" pitchFamily="34" charset="-128"/>
                </a:endParaRPr>
              </a:p>
            </p:txBody>
          </p:sp>
          <p:cxnSp>
            <p:nvCxnSpPr>
              <p:cNvPr id="108" name="Straight Connector 52"/>
              <p:cNvCxnSpPr/>
              <p:nvPr/>
            </p:nvCxnSpPr>
            <p:spPr bwMode="gray">
              <a:xfrm rot="5400000">
                <a:off x="5509379"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53"/>
              <p:cNvCxnSpPr/>
              <p:nvPr/>
            </p:nvCxnSpPr>
            <p:spPr bwMode="gray">
              <a:xfrm rot="5400000">
                <a:off x="5571610"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54"/>
              <p:cNvCxnSpPr/>
              <p:nvPr/>
            </p:nvCxnSpPr>
            <p:spPr bwMode="gray">
              <a:xfrm rot="5400000">
                <a:off x="5633841"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55"/>
              <p:cNvCxnSpPr/>
              <p:nvPr/>
            </p:nvCxnSpPr>
            <p:spPr bwMode="gray">
              <a:xfrm rot="5400000">
                <a:off x="5696073"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56"/>
              <p:cNvCxnSpPr/>
              <p:nvPr/>
            </p:nvCxnSpPr>
            <p:spPr bwMode="gray">
              <a:xfrm rot="5400000">
                <a:off x="5758304"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57"/>
              <p:cNvCxnSpPr/>
              <p:nvPr/>
            </p:nvCxnSpPr>
            <p:spPr bwMode="gray">
              <a:xfrm rot="5400000">
                <a:off x="5548843"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58"/>
              <p:cNvCxnSpPr/>
              <p:nvPr/>
            </p:nvCxnSpPr>
            <p:spPr bwMode="gray">
              <a:xfrm rot="5400000">
                <a:off x="5580717"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59"/>
              <p:cNvCxnSpPr/>
              <p:nvPr/>
            </p:nvCxnSpPr>
            <p:spPr bwMode="gray">
              <a:xfrm rot="5400000">
                <a:off x="5667232"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60"/>
              <p:cNvCxnSpPr/>
              <p:nvPr/>
            </p:nvCxnSpPr>
            <p:spPr bwMode="gray">
              <a:xfrm rot="5400000">
                <a:off x="5721873"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61"/>
              <p:cNvCxnSpPr/>
              <p:nvPr/>
            </p:nvCxnSpPr>
            <p:spPr bwMode="gray">
              <a:xfrm rot="5400000">
                <a:off x="5571610"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62"/>
              <p:cNvCxnSpPr/>
              <p:nvPr/>
            </p:nvCxnSpPr>
            <p:spPr bwMode="gray">
              <a:xfrm rot="5400000">
                <a:off x="5957444"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63"/>
              <p:cNvCxnSpPr/>
              <p:nvPr/>
            </p:nvCxnSpPr>
            <p:spPr bwMode="gray">
              <a:xfrm rot="5400000">
                <a:off x="6019675"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64"/>
              <p:cNvCxnSpPr/>
              <p:nvPr/>
            </p:nvCxnSpPr>
            <p:spPr bwMode="gray">
              <a:xfrm rot="5400000">
                <a:off x="6081906"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86"/>
              <p:cNvCxnSpPr/>
              <p:nvPr/>
            </p:nvCxnSpPr>
            <p:spPr bwMode="gray">
              <a:xfrm rot="5400000">
                <a:off x="6144137"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87"/>
              <p:cNvCxnSpPr/>
              <p:nvPr/>
            </p:nvCxnSpPr>
            <p:spPr bwMode="gray">
              <a:xfrm rot="5400000">
                <a:off x="6206368"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88"/>
              <p:cNvCxnSpPr/>
              <p:nvPr/>
            </p:nvCxnSpPr>
            <p:spPr bwMode="gray">
              <a:xfrm rot="5400000">
                <a:off x="5996908"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89"/>
              <p:cNvCxnSpPr/>
              <p:nvPr/>
            </p:nvCxnSpPr>
            <p:spPr bwMode="gray">
              <a:xfrm rot="5400000">
                <a:off x="6028782"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90"/>
              <p:cNvCxnSpPr/>
              <p:nvPr/>
            </p:nvCxnSpPr>
            <p:spPr bwMode="gray">
              <a:xfrm rot="5400000">
                <a:off x="6115296"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91"/>
              <p:cNvCxnSpPr/>
              <p:nvPr/>
            </p:nvCxnSpPr>
            <p:spPr bwMode="gray">
              <a:xfrm rot="5400000">
                <a:off x="6169937"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92"/>
              <p:cNvCxnSpPr/>
              <p:nvPr/>
            </p:nvCxnSpPr>
            <p:spPr bwMode="gray">
              <a:xfrm rot="5400000">
                <a:off x="6019675"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93"/>
              <p:cNvCxnSpPr/>
              <p:nvPr/>
            </p:nvCxnSpPr>
            <p:spPr bwMode="gray">
              <a:xfrm rot="5400000">
                <a:off x="5799791"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94"/>
              <p:cNvCxnSpPr/>
              <p:nvPr/>
            </p:nvCxnSpPr>
            <p:spPr bwMode="gray">
              <a:xfrm rot="5400000">
                <a:off x="5862022"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95"/>
              <p:cNvCxnSpPr/>
              <p:nvPr/>
            </p:nvCxnSpPr>
            <p:spPr bwMode="gray">
              <a:xfrm rot="5400000">
                <a:off x="5924254"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96"/>
              <p:cNvCxnSpPr/>
              <p:nvPr/>
            </p:nvCxnSpPr>
            <p:spPr bwMode="gray">
              <a:xfrm rot="5400000">
                <a:off x="5986485"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97"/>
              <p:cNvCxnSpPr/>
              <p:nvPr/>
            </p:nvCxnSpPr>
            <p:spPr bwMode="gray">
              <a:xfrm rot="5400000">
                <a:off x="6048716"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98"/>
              <p:cNvCxnSpPr/>
              <p:nvPr/>
            </p:nvCxnSpPr>
            <p:spPr bwMode="gray">
              <a:xfrm rot="5400000">
                <a:off x="5839255"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99"/>
              <p:cNvCxnSpPr/>
              <p:nvPr/>
            </p:nvCxnSpPr>
            <p:spPr bwMode="gray">
              <a:xfrm rot="5400000">
                <a:off x="5871129"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00"/>
              <p:cNvCxnSpPr/>
              <p:nvPr/>
            </p:nvCxnSpPr>
            <p:spPr bwMode="gray">
              <a:xfrm rot="5400000">
                <a:off x="5957644"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01"/>
              <p:cNvCxnSpPr/>
              <p:nvPr/>
            </p:nvCxnSpPr>
            <p:spPr bwMode="gray">
              <a:xfrm rot="5400000">
                <a:off x="6012285"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02"/>
              <p:cNvCxnSpPr/>
              <p:nvPr/>
            </p:nvCxnSpPr>
            <p:spPr bwMode="gray">
              <a:xfrm rot="5400000">
                <a:off x="5862022" y="2508008"/>
                <a:ext cx="2340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41" name="Straight Connector 5"/>
            <p:cNvCxnSpPr/>
            <p:nvPr/>
          </p:nvCxnSpPr>
          <p:spPr bwMode="gray">
            <a:xfrm rot="16200000" flipH="1">
              <a:off x="124785" y="4943084"/>
              <a:ext cx="836498" cy="1480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0" name="Right Brace 103"/>
          <p:cNvSpPr/>
          <p:nvPr/>
        </p:nvSpPr>
        <p:spPr bwMode="gray">
          <a:xfrm rot="5400000">
            <a:off x="4450728" y="4749289"/>
            <a:ext cx="143391" cy="1278044"/>
          </a:xfrm>
          <a:prstGeom prst="rightBrace">
            <a:avLst>
              <a:gd name="adj1" fmla="val 32651"/>
              <a:gd name="adj2" fmla="val 50000"/>
            </a:avLst>
          </a:prstGeom>
          <a:ln w="6350">
            <a:solidFill>
              <a:schemeClr val="accent4"/>
            </a:solidFill>
          </a:ln>
        </p:spPr>
        <p:style>
          <a:lnRef idx="1">
            <a:schemeClr val="accent1"/>
          </a:lnRef>
          <a:fillRef idx="0">
            <a:schemeClr val="accent1"/>
          </a:fillRef>
          <a:effectRef idx="0">
            <a:schemeClr val="accent1"/>
          </a:effectRef>
          <a:fontRef idx="minor">
            <a:schemeClr val="tx1"/>
          </a:fontRef>
        </p:style>
        <p:txBody>
          <a:bodyPr lIns="68414" tIns="34207" rIns="68414" bIns="34207" rtlCol="0" anchor="ctr"/>
          <a:lstStyle/>
          <a:p>
            <a:pPr algn="ctr" defTabSz="684132"/>
            <a:endParaRPr lang="en-US" sz="1350" dirty="0">
              <a:solidFill>
                <a:srgbClr val="000000"/>
              </a:solidFill>
              <a:latin typeface="微软雅黑" panose="020B0503020204020204" pitchFamily="34" charset="-122"/>
              <a:ea typeface="微软雅黑" panose="020B0503020204020204" pitchFamily="34" charset="-122"/>
            </a:endParaRPr>
          </a:p>
        </p:txBody>
      </p:sp>
      <p:cxnSp>
        <p:nvCxnSpPr>
          <p:cNvPr id="142" name="Straight Connector 15"/>
          <p:cNvCxnSpPr/>
          <p:nvPr/>
        </p:nvCxnSpPr>
        <p:spPr bwMode="gray">
          <a:xfrm flipH="1" flipV="1">
            <a:off x="1660481" y="5316441"/>
            <a:ext cx="782678" cy="201343"/>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14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9999" y="504000"/>
            <a:ext cx="8424000" cy="430887"/>
          </a:xfrm>
        </p:spPr>
        <p:txBody>
          <a:bodyPr/>
          <a:lstStyle/>
          <a:p>
            <a:r>
              <a:rPr lang="zh-CN" altLang="en-US" sz="2800" dirty="0">
                <a:latin typeface="微软雅黑" pitchFamily="34" charset="-122"/>
                <a:ea typeface="微软雅黑" pitchFamily="34" charset="-122"/>
              </a:rPr>
              <a:t>案例分析： </a:t>
            </a:r>
            <a:r>
              <a:rPr lang="en-US" altLang="zh-CN" sz="2800" dirty="0">
                <a:latin typeface="微软雅黑" pitchFamily="34" charset="-122"/>
                <a:ea typeface="微软雅黑" pitchFamily="34" charset="-122"/>
              </a:rPr>
              <a:t>HANA</a:t>
            </a:r>
            <a:r>
              <a:rPr lang="zh-CN" altLang="en-US" sz="2800" dirty="0">
                <a:latin typeface="微软雅黑" pitchFamily="34" charset="-122"/>
                <a:ea typeface="微软雅黑" pitchFamily="34" charset="-122"/>
              </a:rPr>
              <a:t>加速</a:t>
            </a:r>
            <a:r>
              <a:rPr lang="en-US" altLang="zh-CN" sz="2800" dirty="0">
                <a:latin typeface="微软雅黑" pitchFamily="34" charset="-122"/>
                <a:ea typeface="微软雅黑" pitchFamily="34" charset="-122"/>
              </a:rPr>
              <a:t>ERP </a:t>
            </a:r>
            <a:r>
              <a:rPr lang="zh-CN" altLang="en-US" sz="2800" dirty="0">
                <a:latin typeface="微软雅黑" pitchFamily="34" charset="-122"/>
                <a:ea typeface="微软雅黑" pitchFamily="34" charset="-122"/>
              </a:rPr>
              <a:t>业务分析报表</a:t>
            </a:r>
            <a:endParaRPr lang="zh-CN" altLang="en-US" sz="2000" b="0" dirty="0">
              <a:solidFill>
                <a:schemeClr val="tx2"/>
              </a:solidFill>
              <a:latin typeface="微软雅黑" pitchFamily="34" charset="-122"/>
              <a:ea typeface="微软雅黑" pitchFamily="34" charset="-122"/>
            </a:endParaRPr>
          </a:p>
        </p:txBody>
      </p:sp>
      <p:sp>
        <p:nvSpPr>
          <p:cNvPr id="2" name="Rectangle 1"/>
          <p:cNvSpPr/>
          <p:nvPr/>
        </p:nvSpPr>
        <p:spPr>
          <a:xfrm>
            <a:off x="396241" y="2076846"/>
            <a:ext cx="8382001" cy="1455888"/>
          </a:xfrm>
          <a:prstGeom prst="rect">
            <a:avLst/>
          </a:prstGeom>
          <a:solidFill>
            <a:schemeClr val="accent4">
              <a:lumMod val="20000"/>
              <a:lumOff val="80000"/>
            </a:schemeClr>
          </a:solidFill>
          <a:ln>
            <a:solidFill>
              <a:schemeClr val="bg1">
                <a:lumMod val="75000"/>
              </a:schemeClr>
            </a:solidFill>
          </a:ln>
          <a:effectLst>
            <a:outerShdw blurRad="50800" dist="38100" dir="2700000" algn="tl" rotWithShape="0">
              <a:prstClr val="black">
                <a:alpha val="40000"/>
              </a:prstClr>
            </a:outerShdw>
          </a:effectLst>
        </p:spPr>
        <p:txBody>
          <a:bodyPr wrap="square" lIns="81637" tIns="40819" rIns="81637" bIns="40819">
            <a:spAutoFit/>
          </a:bodyPr>
          <a:lstStyle/>
          <a:p>
            <a:pPr fontAlgn="base">
              <a:spcBef>
                <a:spcPct val="0"/>
              </a:spcBef>
              <a:spcAft>
                <a:spcPct val="0"/>
              </a:spcAft>
              <a:buClr>
                <a:srgbClr val="F0AB00"/>
              </a:buClr>
              <a:buSzPct val="80000"/>
            </a:pPr>
            <a:r>
              <a:rPr lang="zh-CN" altLang="en-US" sz="1275" b="1" dirty="0">
                <a:solidFill>
                  <a:srgbClr val="000000"/>
                </a:solidFill>
                <a:latin typeface="微软雅黑" pitchFamily="34" charset="-122"/>
                <a:ea typeface="微软雅黑" pitchFamily="34" charset="-122"/>
                <a:cs typeface="Arial Unicode MS" pitchFamily="34" charset="-128"/>
              </a:rPr>
              <a:t>业务挑战点：</a:t>
            </a:r>
            <a:endParaRPr lang="en-US" altLang="zh-CN" sz="1275" b="1" dirty="0">
              <a:solidFill>
                <a:srgbClr val="000000"/>
              </a:solidFill>
              <a:latin typeface="微软雅黑" pitchFamily="34" charset="-122"/>
              <a:ea typeface="微软雅黑" pitchFamily="34" charset="-122"/>
              <a:cs typeface="Arial Unicode MS" pitchFamily="34" charset="-128"/>
            </a:endParaRPr>
          </a:p>
          <a:p>
            <a:pPr marL="255114" indent="-255114" fontAlgn="base">
              <a:lnSpc>
                <a:spcPct val="150000"/>
              </a:lnSpc>
              <a:spcBef>
                <a:spcPct val="0"/>
              </a:spcBef>
              <a:spcAft>
                <a:spcPct val="0"/>
              </a:spcAft>
              <a:buClr>
                <a:srgbClr val="F0AB00"/>
              </a:buClr>
              <a:buSzPct val="80000"/>
              <a:buFont typeface="Wingdings" pitchFamily="2" charset="2"/>
              <a:buChar char="n"/>
            </a:pPr>
            <a:r>
              <a:rPr lang="en-US" altLang="zh-CN" sz="1275" dirty="0">
                <a:solidFill>
                  <a:srgbClr val="000000"/>
                </a:solidFill>
                <a:latin typeface="微软雅黑" pitchFamily="34" charset="-122"/>
                <a:ea typeface="微软雅黑" pitchFamily="34" charset="-122"/>
                <a:cs typeface="Arial Unicode MS" pitchFamily="34" charset="-128"/>
              </a:rPr>
              <a:t>BW</a:t>
            </a:r>
            <a:r>
              <a:rPr lang="zh-CN" altLang="en-US" sz="1275" dirty="0">
                <a:solidFill>
                  <a:srgbClr val="000000"/>
                </a:solidFill>
                <a:latin typeface="微软雅黑" pitchFamily="34" charset="-122"/>
                <a:ea typeface="微软雅黑" pitchFamily="34" charset="-122"/>
                <a:cs typeface="Arial Unicode MS" pitchFamily="34" charset="-128"/>
              </a:rPr>
              <a:t>业务分析报表，在查询条件稍微设置宽泛一点，</a:t>
            </a:r>
            <a:r>
              <a:rPr lang="en-US" altLang="zh-CN" sz="1275" dirty="0">
                <a:solidFill>
                  <a:srgbClr val="000000"/>
                </a:solidFill>
                <a:latin typeface="微软雅黑" pitchFamily="34" charset="-122"/>
                <a:ea typeface="微软雅黑" pitchFamily="34" charset="-122"/>
                <a:cs typeface="Arial Unicode MS" pitchFamily="34" charset="-128"/>
              </a:rPr>
              <a:t>BW</a:t>
            </a:r>
            <a:r>
              <a:rPr lang="zh-CN" altLang="en-US" sz="1275" dirty="0">
                <a:solidFill>
                  <a:srgbClr val="000000"/>
                </a:solidFill>
                <a:latin typeface="微软雅黑" pitchFamily="34" charset="-122"/>
                <a:ea typeface="微软雅黑" pitchFamily="34" charset="-122"/>
                <a:cs typeface="Arial Unicode MS" pitchFamily="34" charset="-128"/>
              </a:rPr>
              <a:t>系统会超时，无响应。部份运营类</a:t>
            </a:r>
            <a:r>
              <a:rPr lang="zh-CN" altLang="en-US" sz="1275">
                <a:solidFill>
                  <a:srgbClr val="000000"/>
                </a:solidFill>
                <a:latin typeface="微软雅黑" pitchFamily="34" charset="-122"/>
                <a:ea typeface="微软雅黑" pitchFamily="34" charset="-122"/>
                <a:cs typeface="Arial Unicode MS" pitchFamily="34" charset="-128"/>
              </a:rPr>
              <a:t>报表执行效率</a:t>
            </a:r>
            <a:r>
              <a:rPr lang="zh-CN" altLang="en-US" sz="1275" dirty="0">
                <a:solidFill>
                  <a:srgbClr val="000000"/>
                </a:solidFill>
                <a:latin typeface="微软雅黑" pitchFamily="34" charset="-122"/>
                <a:ea typeface="微软雅黑" pitchFamily="34" charset="-122"/>
                <a:cs typeface="Arial Unicode MS" pitchFamily="34" charset="-128"/>
              </a:rPr>
              <a:t>低下</a:t>
            </a:r>
            <a:endParaRPr lang="en-US" altLang="zh-CN" sz="1275" dirty="0">
              <a:solidFill>
                <a:srgbClr val="000000"/>
              </a:solidFill>
              <a:latin typeface="微软雅黑" pitchFamily="34" charset="-122"/>
              <a:ea typeface="微软雅黑" pitchFamily="34" charset="-122"/>
              <a:cs typeface="Arial Unicode MS" pitchFamily="34" charset="-128"/>
            </a:endParaRPr>
          </a:p>
          <a:p>
            <a:pPr marL="255114" indent="-255114" fontAlgn="base">
              <a:lnSpc>
                <a:spcPct val="150000"/>
              </a:lnSpc>
              <a:spcBef>
                <a:spcPct val="0"/>
              </a:spcBef>
              <a:spcAft>
                <a:spcPct val="0"/>
              </a:spcAft>
              <a:buClr>
                <a:srgbClr val="F0AB00"/>
              </a:buClr>
              <a:buSzPct val="80000"/>
              <a:buFont typeface="Wingdings" pitchFamily="2" charset="2"/>
              <a:buChar char="n"/>
            </a:pPr>
            <a:r>
              <a:rPr lang="zh-CN" altLang="en-US" sz="1275" dirty="0">
                <a:solidFill>
                  <a:srgbClr val="000000"/>
                </a:solidFill>
                <a:latin typeface="微软雅黑" pitchFamily="34" charset="-122"/>
                <a:ea typeface="微软雅黑" pitchFamily="34" charset="-122"/>
                <a:cs typeface="Arial Unicode MS" pitchFamily="34" charset="-128"/>
              </a:rPr>
              <a:t>正常业务环境下大数据应用系统分析同比，环比出不来，只能手动合并多个报表计算，需要多天</a:t>
            </a:r>
            <a:endParaRPr lang="en-US" altLang="zh-CN" sz="1275" dirty="0">
              <a:solidFill>
                <a:srgbClr val="000000"/>
              </a:solidFill>
              <a:latin typeface="微软雅黑" pitchFamily="34" charset="-122"/>
              <a:ea typeface="微软雅黑" pitchFamily="34" charset="-122"/>
              <a:cs typeface="Arial Unicode MS" pitchFamily="34" charset="-128"/>
            </a:endParaRPr>
          </a:p>
          <a:p>
            <a:pPr marL="255114" indent="-255114" fontAlgn="base">
              <a:lnSpc>
                <a:spcPct val="150000"/>
              </a:lnSpc>
              <a:spcBef>
                <a:spcPct val="0"/>
              </a:spcBef>
              <a:spcAft>
                <a:spcPct val="0"/>
              </a:spcAft>
              <a:buClr>
                <a:srgbClr val="F0AB00"/>
              </a:buClr>
              <a:buSzPct val="80000"/>
              <a:buFont typeface="Wingdings" pitchFamily="2" charset="2"/>
              <a:buChar char="n"/>
            </a:pPr>
            <a:r>
              <a:rPr lang="en-US" sz="1275" dirty="0">
                <a:solidFill>
                  <a:srgbClr val="000000"/>
                </a:solidFill>
                <a:latin typeface="微软雅黑" pitchFamily="34" charset="-122"/>
                <a:ea typeface="微软雅黑" pitchFamily="34" charset="-122"/>
                <a:cs typeface="Arial Unicode MS" pitchFamily="34" charset="-128"/>
              </a:rPr>
              <a:t>ERP</a:t>
            </a:r>
            <a:r>
              <a:rPr lang="zh-CN" altLang="en-US" sz="1275" dirty="0">
                <a:solidFill>
                  <a:srgbClr val="000000"/>
                </a:solidFill>
                <a:latin typeface="微软雅黑" pitchFamily="34" charset="-122"/>
                <a:ea typeface="微软雅黑" pitchFamily="34" charset="-122"/>
                <a:cs typeface="Arial Unicode MS" pitchFamily="34" charset="-128"/>
              </a:rPr>
              <a:t>系统中的业务数据无法及时同步到</a:t>
            </a:r>
            <a:r>
              <a:rPr lang="en-US" altLang="zh-CN" sz="1275" dirty="0">
                <a:solidFill>
                  <a:srgbClr val="000000"/>
                </a:solidFill>
                <a:latin typeface="微软雅黑" pitchFamily="34" charset="-122"/>
                <a:ea typeface="微软雅黑" pitchFamily="34" charset="-122"/>
                <a:cs typeface="Arial Unicode MS" pitchFamily="34" charset="-128"/>
              </a:rPr>
              <a:t>BW</a:t>
            </a:r>
            <a:r>
              <a:rPr lang="zh-CN" altLang="en-US" sz="1275" dirty="0">
                <a:solidFill>
                  <a:srgbClr val="000000"/>
                </a:solidFill>
                <a:latin typeface="微软雅黑" pitchFamily="34" charset="-122"/>
                <a:ea typeface="微软雅黑" pitchFamily="34" charset="-122"/>
                <a:cs typeface="Arial Unicode MS" pitchFamily="34" charset="-128"/>
              </a:rPr>
              <a:t>系统，而且抽取和转换消耗了很多时间，导致某些关键业务决策无法基于当天发生的全部数据（例如：下午</a:t>
            </a:r>
            <a:r>
              <a:rPr lang="en-US" altLang="zh-CN" sz="1275" dirty="0">
                <a:solidFill>
                  <a:srgbClr val="000000"/>
                </a:solidFill>
                <a:latin typeface="微软雅黑" pitchFamily="34" charset="-122"/>
                <a:ea typeface="微软雅黑" pitchFamily="34" charset="-122"/>
                <a:cs typeface="Arial Unicode MS" pitchFamily="34" charset="-128"/>
              </a:rPr>
              <a:t>4</a:t>
            </a:r>
            <a:r>
              <a:rPr lang="zh-CN" altLang="en-US" sz="1275" dirty="0">
                <a:solidFill>
                  <a:srgbClr val="000000"/>
                </a:solidFill>
                <a:latin typeface="微软雅黑" pitchFamily="34" charset="-122"/>
                <a:ea typeface="微软雅黑" pitchFamily="34" charset="-122"/>
                <a:cs typeface="Arial Unicode MS" pitchFamily="34" charset="-128"/>
              </a:rPr>
              <a:t>：</a:t>
            </a:r>
            <a:r>
              <a:rPr lang="en-US" altLang="zh-CN" sz="1275" dirty="0">
                <a:solidFill>
                  <a:srgbClr val="000000"/>
                </a:solidFill>
                <a:latin typeface="微软雅黑" pitchFamily="34" charset="-122"/>
                <a:ea typeface="微软雅黑" pitchFamily="34" charset="-122"/>
                <a:cs typeface="Arial Unicode MS" pitchFamily="34" charset="-128"/>
              </a:rPr>
              <a:t>00</a:t>
            </a:r>
            <a:r>
              <a:rPr lang="zh-CN" altLang="en-US" sz="1275" dirty="0">
                <a:solidFill>
                  <a:srgbClr val="000000"/>
                </a:solidFill>
                <a:latin typeface="微软雅黑" pitchFamily="34" charset="-122"/>
                <a:ea typeface="微软雅黑" pitchFamily="34" charset="-122"/>
                <a:cs typeface="Arial Unicode MS" pitchFamily="34" charset="-128"/>
              </a:rPr>
              <a:t>之后的数据来不及同步，影响市场的决策）</a:t>
            </a:r>
            <a:endParaRPr lang="en-US" sz="1275" dirty="0">
              <a:solidFill>
                <a:srgbClr val="000000"/>
              </a:solidFill>
              <a:ea typeface="Arial Unicode MS" pitchFamily="34" charset="-128"/>
              <a:cs typeface="Arial Unicode MS" pitchFamily="34" charset="-128"/>
            </a:endParaRP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82" r="4158"/>
          <a:stretch/>
        </p:blipFill>
        <p:spPr bwMode="auto">
          <a:xfrm>
            <a:off x="396241" y="3765302"/>
            <a:ext cx="2790721" cy="1915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bwMode="gray">
          <a:xfrm>
            <a:off x="3279126" y="3996244"/>
            <a:ext cx="5621352" cy="1185547"/>
          </a:xfrm>
          <a:prstGeom prst="rect">
            <a:avLst/>
          </a:prstGeom>
          <a:solidFill>
            <a:schemeClr val="tx1">
              <a:alpha val="61000"/>
            </a:schemeClr>
          </a:solidFill>
          <a:ln w="6350" algn="ctr">
            <a:noFill/>
            <a:miter lim="800000"/>
            <a:headEnd/>
            <a:tailEnd/>
          </a:ln>
        </p:spPr>
        <p:txBody>
          <a:bodyPr lIns="80311" tIns="64248" rIns="80311" bIns="64248" rtlCol="0" anchor="ctr"/>
          <a:lstStyle/>
          <a:p>
            <a:pPr algn="ctr" defTabSz="815950" fontAlgn="base">
              <a:spcBef>
                <a:spcPct val="50000"/>
              </a:spcBef>
              <a:spcAft>
                <a:spcPct val="0"/>
              </a:spcAft>
              <a:buClr>
                <a:srgbClr val="F0AB00"/>
              </a:buClr>
              <a:buSzPct val="80000"/>
            </a:pPr>
            <a:endParaRPr lang="en-US" sz="1575" kern="0" dirty="0">
              <a:solidFill>
                <a:srgbClr val="FFFFFF"/>
              </a:solidFill>
              <a:ea typeface="Arial Unicode MS" pitchFamily="34" charset="-128"/>
              <a:cs typeface="Arial Unicode MS" pitchFamily="34" charset="-128"/>
            </a:endParaRPr>
          </a:p>
        </p:txBody>
      </p:sp>
      <p:sp>
        <p:nvSpPr>
          <p:cNvPr id="8" name="Text Placeholder 2"/>
          <p:cNvSpPr txBox="1">
            <a:spLocks/>
          </p:cNvSpPr>
          <p:nvPr/>
        </p:nvSpPr>
        <p:spPr bwMode="gray">
          <a:xfrm>
            <a:off x="5121083" y="4035671"/>
            <a:ext cx="1853342" cy="1096757"/>
          </a:xfrm>
          <a:prstGeom prst="rect">
            <a:avLst/>
          </a:prstGeom>
        </p:spPr>
        <p:txBody>
          <a:bodyPr vert="horz" lIns="0" tIns="0" rIns="0" bIns="0" rtlCol="0" anchor="ctr" anchorCtr="0">
            <a:noAutofit/>
          </a:bodyPr>
          <a:lstStyle/>
          <a:p>
            <a:pPr algn="ctr" defTabSz="685038">
              <a:spcBef>
                <a:spcPts val="160"/>
              </a:spcBef>
              <a:buClr>
                <a:schemeClr val="accent1"/>
              </a:buClr>
              <a:buSzPct val="80000"/>
              <a:defRPr/>
            </a:pPr>
            <a:r>
              <a:rPr lang="en-US" sz="1500" b="1" dirty="0">
                <a:solidFill>
                  <a:srgbClr val="FFFFFF"/>
                </a:solidFill>
              </a:rPr>
              <a:t>BW HANA CRM Analytics RDS</a:t>
            </a:r>
          </a:p>
        </p:txBody>
      </p:sp>
      <p:sp>
        <p:nvSpPr>
          <p:cNvPr id="9" name="Text Placeholder 2"/>
          <p:cNvSpPr txBox="1">
            <a:spLocks/>
          </p:cNvSpPr>
          <p:nvPr/>
        </p:nvSpPr>
        <p:spPr bwMode="gray">
          <a:xfrm>
            <a:off x="6974426" y="3996244"/>
            <a:ext cx="1926053" cy="1185548"/>
          </a:xfrm>
          <a:prstGeom prst="rect">
            <a:avLst/>
          </a:prstGeom>
        </p:spPr>
        <p:txBody>
          <a:bodyPr vert="horz" lIns="0" tIns="0" rIns="0" bIns="0" rtlCol="0" anchor="ctr" anchorCtr="0">
            <a:noAutofit/>
          </a:bodyPr>
          <a:lstStyle/>
          <a:p>
            <a:pPr algn="ctr" defTabSz="685038">
              <a:spcBef>
                <a:spcPts val="160"/>
              </a:spcBef>
              <a:buClr>
                <a:schemeClr val="accent1"/>
              </a:buClr>
              <a:buSzPct val="80000"/>
              <a:defRPr/>
            </a:pPr>
            <a:r>
              <a:rPr lang="en-US" sz="1500" b="1" dirty="0">
                <a:solidFill>
                  <a:srgbClr val="FFFFFF"/>
                </a:solidFill>
              </a:rPr>
              <a:t>BPC for BW on HANA RDS</a:t>
            </a:r>
          </a:p>
        </p:txBody>
      </p:sp>
      <p:sp>
        <p:nvSpPr>
          <p:cNvPr id="10" name="Text Placeholder 2"/>
          <p:cNvSpPr txBox="1">
            <a:spLocks/>
          </p:cNvSpPr>
          <p:nvPr/>
        </p:nvSpPr>
        <p:spPr bwMode="gray">
          <a:xfrm>
            <a:off x="3186962" y="3996244"/>
            <a:ext cx="1934122" cy="1193402"/>
          </a:xfrm>
          <a:prstGeom prst="rect">
            <a:avLst/>
          </a:prstGeom>
        </p:spPr>
        <p:txBody>
          <a:bodyPr vert="horz" lIns="0" tIns="0" rIns="0" bIns="0" rtlCol="0" anchor="ctr" anchorCtr="0">
            <a:noAutofit/>
          </a:bodyPr>
          <a:lstStyle/>
          <a:p>
            <a:pPr algn="ctr" defTabSz="685038">
              <a:spcBef>
                <a:spcPts val="160"/>
              </a:spcBef>
              <a:buClr>
                <a:schemeClr val="accent1"/>
              </a:buClr>
              <a:buSzPct val="80000"/>
              <a:defRPr/>
            </a:pPr>
            <a:r>
              <a:rPr lang="en-US" sz="1500" b="1" dirty="0">
                <a:solidFill>
                  <a:srgbClr val="FFFFFF"/>
                </a:solidFill>
              </a:rPr>
              <a:t>BW to HANA Migration RDS</a:t>
            </a:r>
          </a:p>
        </p:txBody>
      </p:sp>
    </p:spTree>
    <p:extLst>
      <p:ext uri="{BB962C8B-B14F-4D97-AF65-F5344CB8AC3E}">
        <p14:creationId xmlns:p14="http://schemas.microsoft.com/office/powerpoint/2010/main" val="78190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案例分析：实时营销和库存的价值</a:t>
            </a:r>
          </a:p>
        </p:txBody>
      </p:sp>
      <p:sp>
        <p:nvSpPr>
          <p:cNvPr id="3" name="Text Placeholder 2"/>
          <p:cNvSpPr>
            <a:spLocks noGrp="1"/>
          </p:cNvSpPr>
          <p:nvPr>
            <p:ph type="body" sz="quarter" idx="10"/>
          </p:nvPr>
        </p:nvSpPr>
        <p:spPr>
          <a:xfrm>
            <a:off x="324002" y="4126207"/>
            <a:ext cx="5683830" cy="1457283"/>
          </a:xfrm>
          <a:solidFill>
            <a:schemeClr val="bg1">
              <a:lumMod val="95000"/>
            </a:schemeClr>
          </a:solidFill>
          <a:ln>
            <a:solidFill>
              <a:schemeClr val="bg1">
                <a:lumMod val="75000"/>
              </a:schemeClr>
            </a:solidFill>
          </a:ln>
          <a:effectLst>
            <a:outerShdw blurRad="50800" dist="38100" dir="2700000" algn="tl" rotWithShape="0">
              <a:prstClr val="black">
                <a:alpha val="40000"/>
              </a:prstClr>
            </a:outerShdw>
          </a:effectLst>
        </p:spPr>
        <p:txBody>
          <a:bodyPr anchor="ctr"/>
          <a:lstStyle/>
          <a:p>
            <a:pPr marL="255114" indent="-175745"/>
            <a:r>
              <a:rPr lang="en-US" altLang="zh-CN" sz="1275" dirty="0">
                <a:solidFill>
                  <a:schemeClr val="accent3"/>
                </a:solidFill>
                <a:latin typeface="微软雅黑" pitchFamily="34" charset="-122"/>
                <a:ea typeface="微软雅黑" pitchFamily="34" charset="-122"/>
              </a:rPr>
              <a:t>HANA</a:t>
            </a:r>
            <a:r>
              <a:rPr lang="zh-CN" altLang="en-US" sz="1275" dirty="0">
                <a:solidFill>
                  <a:schemeClr val="accent3"/>
                </a:solidFill>
                <a:latin typeface="微软雅黑" pitchFamily="34" charset="-122"/>
                <a:ea typeface="微软雅黑" pitchFamily="34" charset="-122"/>
              </a:rPr>
              <a:t>解决的问题</a:t>
            </a:r>
            <a:endParaRPr lang="en-US" altLang="zh-CN" sz="1275" dirty="0">
              <a:latin typeface="微软雅黑" pitchFamily="34" charset="-122"/>
              <a:ea typeface="微软雅黑" pitchFamily="34" charset="-122"/>
            </a:endParaRPr>
          </a:p>
          <a:p>
            <a:pPr marL="334483" indent="-255114">
              <a:spcBef>
                <a:spcPts val="715"/>
              </a:spcBef>
              <a:buFont typeface="Wingdings" pitchFamily="2" charset="2"/>
              <a:buChar char="n"/>
            </a:pPr>
            <a:r>
              <a:rPr lang="zh-CN" altLang="en-US" sz="1275" dirty="0">
                <a:latin typeface="微软雅黑" pitchFamily="34" charset="-122"/>
                <a:ea typeface="微软雅黑" pitchFamily="34" charset="-122"/>
              </a:rPr>
              <a:t>下一代的实时数据计算平台，无延迟，实现“实时库存，实时销售”</a:t>
            </a:r>
            <a:endParaRPr lang="en-US" altLang="zh-CN" sz="1275" dirty="0">
              <a:latin typeface="微软雅黑" pitchFamily="34" charset="-122"/>
              <a:ea typeface="微软雅黑" pitchFamily="34" charset="-122"/>
            </a:endParaRPr>
          </a:p>
          <a:p>
            <a:pPr marL="334483" indent="-255114">
              <a:spcBef>
                <a:spcPts val="715"/>
              </a:spcBef>
              <a:buFont typeface="Wingdings" pitchFamily="2" charset="2"/>
              <a:buChar char="n"/>
            </a:pPr>
            <a:r>
              <a:rPr lang="zh-CN" altLang="en-US" sz="1275" dirty="0">
                <a:latin typeface="微软雅黑" pitchFamily="34" charset="-122"/>
                <a:ea typeface="微软雅黑" pitchFamily="34" charset="-122"/>
              </a:rPr>
              <a:t>将很多</a:t>
            </a:r>
            <a:r>
              <a:rPr lang="en-US" altLang="zh-CN" sz="1275" dirty="0">
                <a:latin typeface="微软雅黑" pitchFamily="34" charset="-122"/>
                <a:ea typeface="微软雅黑" pitchFamily="34" charset="-122"/>
              </a:rPr>
              <a:t>BW</a:t>
            </a:r>
            <a:r>
              <a:rPr lang="zh-CN" altLang="en-US" sz="1275" dirty="0">
                <a:latin typeface="微软雅黑" pitchFamily="34" charset="-122"/>
                <a:ea typeface="微软雅黑" pitchFamily="34" charset="-122"/>
              </a:rPr>
              <a:t>中执行效率低下（数据量关系）的应用在</a:t>
            </a:r>
            <a:r>
              <a:rPr lang="en-US" altLang="zh-CN" sz="1275" dirty="0">
                <a:latin typeface="微软雅黑" pitchFamily="34" charset="-122"/>
                <a:ea typeface="微软雅黑" pitchFamily="34" charset="-122"/>
              </a:rPr>
              <a:t>HANA</a:t>
            </a:r>
            <a:r>
              <a:rPr lang="zh-CN" altLang="en-US" sz="1275" dirty="0">
                <a:latin typeface="微软雅黑" pitchFamily="34" charset="-122"/>
                <a:ea typeface="微软雅黑" pitchFamily="34" charset="-122"/>
              </a:rPr>
              <a:t>中实现</a:t>
            </a:r>
            <a:endParaRPr lang="en-US" altLang="zh-CN" sz="1275" dirty="0">
              <a:latin typeface="微软雅黑" pitchFamily="34" charset="-122"/>
              <a:ea typeface="微软雅黑" pitchFamily="34" charset="-122"/>
            </a:endParaRPr>
          </a:p>
          <a:p>
            <a:pPr marL="334483" indent="-255114">
              <a:spcBef>
                <a:spcPts val="715"/>
              </a:spcBef>
              <a:buFont typeface="Wingdings" pitchFamily="2" charset="2"/>
              <a:buChar char="n"/>
            </a:pPr>
            <a:r>
              <a:rPr lang="zh-CN" altLang="en-US" sz="1275" dirty="0">
                <a:latin typeface="微软雅黑" pitchFamily="34" charset="-122"/>
                <a:ea typeface="微软雅黑" pitchFamily="34" charset="-122"/>
              </a:rPr>
              <a:t>将</a:t>
            </a:r>
            <a:r>
              <a:rPr lang="en-US" altLang="zh-CN" sz="1275" dirty="0">
                <a:latin typeface="微软雅黑" pitchFamily="34" charset="-122"/>
                <a:ea typeface="微软雅黑" pitchFamily="34" charset="-122"/>
              </a:rPr>
              <a:t>ERP</a:t>
            </a:r>
            <a:r>
              <a:rPr lang="zh-CN" altLang="en-US" sz="1275" dirty="0">
                <a:latin typeface="微软雅黑" pitchFamily="34" charset="-122"/>
                <a:ea typeface="微软雅黑" pitchFamily="34" charset="-122"/>
              </a:rPr>
              <a:t>中某些实时性要求要的应用在</a:t>
            </a:r>
            <a:r>
              <a:rPr lang="en-US" altLang="zh-CN" sz="1275" dirty="0">
                <a:latin typeface="微软雅黑" pitchFamily="34" charset="-122"/>
                <a:ea typeface="微软雅黑" pitchFamily="34" charset="-122"/>
              </a:rPr>
              <a:t>HANA</a:t>
            </a:r>
            <a:r>
              <a:rPr lang="zh-CN" altLang="en-US" sz="1275" dirty="0">
                <a:latin typeface="微软雅黑" pitchFamily="34" charset="-122"/>
                <a:ea typeface="微软雅黑" pitchFamily="34" charset="-122"/>
              </a:rPr>
              <a:t>中实现</a:t>
            </a:r>
            <a:endParaRPr lang="en-US" altLang="zh-CN" sz="1275" dirty="0">
              <a:latin typeface="微软雅黑" pitchFamily="34" charset="-122"/>
              <a:ea typeface="微软雅黑" pitchFamily="34" charset="-122"/>
            </a:endParaRPr>
          </a:p>
          <a:p>
            <a:pPr marL="334483" indent="-255114">
              <a:spcBef>
                <a:spcPts val="715"/>
              </a:spcBef>
              <a:buFont typeface="Wingdings" pitchFamily="2" charset="2"/>
              <a:buChar char="n"/>
            </a:pPr>
            <a:r>
              <a:rPr lang="zh-CN" altLang="en-US" sz="1275" dirty="0">
                <a:latin typeface="微软雅黑" pitchFamily="34" charset="-122"/>
                <a:ea typeface="微软雅黑" pitchFamily="34" charset="-122"/>
              </a:rPr>
              <a:t>让管理者可以基于当天的全视图在市场做出决策，领先于其他的同行</a:t>
            </a:r>
            <a:endParaRPr lang="en-US" altLang="zh-CN" sz="1275" dirty="0">
              <a:latin typeface="微软雅黑" pitchFamily="34" charset="-122"/>
              <a:ea typeface="微软雅黑" pitchFamily="34" charset="-122"/>
            </a:endParaRPr>
          </a:p>
        </p:txBody>
      </p:sp>
      <p:sp>
        <p:nvSpPr>
          <p:cNvPr id="4" name="Rectangle 3"/>
          <p:cNvSpPr/>
          <p:nvPr/>
        </p:nvSpPr>
        <p:spPr bwMode="gray">
          <a:xfrm>
            <a:off x="306904" y="2161138"/>
            <a:ext cx="1001198" cy="260522"/>
          </a:xfrm>
          <a:prstGeom prst="rect">
            <a:avLst/>
          </a:prstGeom>
          <a:gradFill rotWithShape="1">
            <a:gsLst>
              <a:gs pos="0">
                <a:schemeClr val="bg1">
                  <a:lumMod val="95000"/>
                </a:schemeClr>
              </a:gs>
              <a:gs pos="100000">
                <a:schemeClr val="bg2">
                  <a:lumMod val="90000"/>
                </a:schemeClr>
              </a:gs>
            </a:gsLst>
            <a:lin ang="2700000" scaled="1"/>
          </a:gradFill>
          <a:ln w="12700" algn="ctr">
            <a:noFill/>
            <a:round/>
            <a:headEnd/>
            <a:tailEnd/>
          </a:ln>
          <a:effectLst>
            <a:prstShdw prst="shdw17" dist="17961" dir="2700000">
              <a:srgbClr val="777777"/>
            </a:prstShdw>
          </a:effectLst>
        </p:spPr>
        <p:txBody>
          <a:bodyPr wrap="none" lIns="0" tIns="0" rIns="0" bIns="0" anchor="ctr" anchorCtr="0"/>
          <a:lstStyle/>
          <a:p>
            <a:pPr algn="ctr" fontAlgn="base">
              <a:spcBef>
                <a:spcPct val="50000"/>
              </a:spcBef>
              <a:spcAft>
                <a:spcPct val="0"/>
              </a:spcAft>
              <a:buClr>
                <a:srgbClr val="F0AB00"/>
              </a:buClr>
              <a:buSzPct val="80000"/>
            </a:pPr>
            <a:r>
              <a:rPr lang="zh-CN" altLang="en-US" sz="1275" dirty="0">
                <a:solidFill>
                  <a:srgbClr val="000000"/>
                </a:solidFill>
                <a:latin typeface="微软雅黑" pitchFamily="34" charset="-122"/>
                <a:ea typeface="微软雅黑" pitchFamily="34" charset="-122"/>
                <a:cs typeface="Arial" charset="0"/>
              </a:rPr>
              <a:t>营销终端</a:t>
            </a:r>
            <a:endParaRPr lang="en-US" sz="1275" dirty="0" err="1">
              <a:solidFill>
                <a:srgbClr val="000000"/>
              </a:solidFill>
              <a:latin typeface="微软雅黑" pitchFamily="34" charset="-122"/>
              <a:ea typeface="微软雅黑" pitchFamily="34" charset="-122"/>
              <a:cs typeface="Arial" charset="0"/>
            </a:endParaRPr>
          </a:p>
        </p:txBody>
      </p:sp>
      <p:sp>
        <p:nvSpPr>
          <p:cNvPr id="5" name="Rectangle 4"/>
          <p:cNvSpPr/>
          <p:nvPr/>
        </p:nvSpPr>
        <p:spPr bwMode="gray">
          <a:xfrm>
            <a:off x="306904" y="2478808"/>
            <a:ext cx="1001198" cy="260522"/>
          </a:xfrm>
          <a:prstGeom prst="rect">
            <a:avLst/>
          </a:prstGeom>
          <a:gradFill rotWithShape="1">
            <a:gsLst>
              <a:gs pos="0">
                <a:schemeClr val="bg1">
                  <a:lumMod val="95000"/>
                </a:schemeClr>
              </a:gs>
              <a:gs pos="100000">
                <a:schemeClr val="bg2">
                  <a:lumMod val="90000"/>
                </a:schemeClr>
              </a:gs>
            </a:gsLst>
            <a:lin ang="2700000" scaled="1"/>
          </a:gradFill>
          <a:ln w="12700" algn="ctr">
            <a:noFill/>
            <a:round/>
            <a:headEnd/>
            <a:tailEnd/>
          </a:ln>
          <a:effectLst>
            <a:prstShdw prst="shdw17" dist="17961" dir="2700000">
              <a:srgbClr val="777777"/>
            </a:prstShdw>
          </a:effectLst>
        </p:spPr>
        <p:txBody>
          <a:bodyPr wrap="none" lIns="0" tIns="0" rIns="0" bIns="0" anchor="ctr" anchorCtr="0"/>
          <a:lstStyle/>
          <a:p>
            <a:pPr algn="ctr" fontAlgn="base">
              <a:spcBef>
                <a:spcPct val="50000"/>
              </a:spcBef>
              <a:spcAft>
                <a:spcPct val="0"/>
              </a:spcAft>
              <a:buClr>
                <a:srgbClr val="F0AB00"/>
              </a:buClr>
              <a:buSzPct val="80000"/>
            </a:pPr>
            <a:r>
              <a:rPr lang="zh-CN" altLang="en-US" sz="1275" dirty="0">
                <a:solidFill>
                  <a:srgbClr val="000000"/>
                </a:solidFill>
                <a:latin typeface="微软雅黑" pitchFamily="34" charset="-122"/>
                <a:ea typeface="微软雅黑" pitchFamily="34" charset="-122"/>
                <a:cs typeface="Arial" charset="0"/>
              </a:rPr>
              <a:t>营销终端</a:t>
            </a:r>
            <a:endParaRPr lang="en-US" sz="1275" dirty="0" err="1">
              <a:solidFill>
                <a:srgbClr val="000000"/>
              </a:solidFill>
              <a:latin typeface="微软雅黑" pitchFamily="34" charset="-122"/>
              <a:ea typeface="微软雅黑" pitchFamily="34" charset="-122"/>
              <a:cs typeface="Arial" charset="0"/>
            </a:endParaRPr>
          </a:p>
        </p:txBody>
      </p:sp>
      <p:sp>
        <p:nvSpPr>
          <p:cNvPr id="6" name="Rectangle 5"/>
          <p:cNvSpPr/>
          <p:nvPr/>
        </p:nvSpPr>
        <p:spPr bwMode="gray">
          <a:xfrm>
            <a:off x="306904" y="2789770"/>
            <a:ext cx="1001198" cy="260522"/>
          </a:xfrm>
          <a:prstGeom prst="rect">
            <a:avLst/>
          </a:prstGeom>
          <a:gradFill rotWithShape="1">
            <a:gsLst>
              <a:gs pos="0">
                <a:schemeClr val="bg1">
                  <a:lumMod val="95000"/>
                </a:schemeClr>
              </a:gs>
              <a:gs pos="100000">
                <a:schemeClr val="bg2">
                  <a:lumMod val="90000"/>
                </a:schemeClr>
              </a:gs>
            </a:gsLst>
            <a:lin ang="2700000" scaled="1"/>
          </a:gradFill>
          <a:ln w="12700" algn="ctr">
            <a:noFill/>
            <a:round/>
            <a:headEnd/>
            <a:tailEnd/>
          </a:ln>
          <a:effectLst>
            <a:prstShdw prst="shdw17" dist="17961" dir="2700000">
              <a:srgbClr val="777777"/>
            </a:prstShdw>
          </a:effectLst>
        </p:spPr>
        <p:txBody>
          <a:bodyPr wrap="none" lIns="0" tIns="0" rIns="0" bIns="0" anchor="ctr" anchorCtr="0"/>
          <a:lstStyle/>
          <a:p>
            <a:pPr algn="ctr" fontAlgn="base">
              <a:spcBef>
                <a:spcPct val="50000"/>
              </a:spcBef>
              <a:spcAft>
                <a:spcPct val="0"/>
              </a:spcAft>
              <a:buClr>
                <a:srgbClr val="F0AB00"/>
              </a:buClr>
              <a:buSzPct val="80000"/>
            </a:pPr>
            <a:r>
              <a:rPr lang="zh-CN" altLang="en-US" sz="1275" dirty="0">
                <a:solidFill>
                  <a:srgbClr val="000000"/>
                </a:solidFill>
                <a:latin typeface="微软雅黑" pitchFamily="34" charset="-122"/>
                <a:ea typeface="微软雅黑" pitchFamily="34" charset="-122"/>
                <a:cs typeface="Arial" charset="0"/>
              </a:rPr>
              <a:t>营销终端</a:t>
            </a:r>
            <a:endParaRPr lang="en-US" sz="1275" dirty="0" err="1">
              <a:solidFill>
                <a:srgbClr val="000000"/>
              </a:solidFill>
              <a:latin typeface="微软雅黑" pitchFamily="34" charset="-122"/>
              <a:ea typeface="微软雅黑" pitchFamily="34" charset="-122"/>
              <a:cs typeface="Arial" charset="0"/>
            </a:endParaRPr>
          </a:p>
        </p:txBody>
      </p:sp>
      <p:sp>
        <p:nvSpPr>
          <p:cNvPr id="7" name="Rectangle 6"/>
          <p:cNvSpPr/>
          <p:nvPr/>
        </p:nvSpPr>
        <p:spPr bwMode="gray">
          <a:xfrm>
            <a:off x="306904" y="3104086"/>
            <a:ext cx="1001198" cy="260522"/>
          </a:xfrm>
          <a:prstGeom prst="rect">
            <a:avLst/>
          </a:prstGeom>
          <a:gradFill rotWithShape="1">
            <a:gsLst>
              <a:gs pos="0">
                <a:schemeClr val="bg1">
                  <a:lumMod val="95000"/>
                </a:schemeClr>
              </a:gs>
              <a:gs pos="100000">
                <a:schemeClr val="bg2">
                  <a:lumMod val="90000"/>
                </a:schemeClr>
              </a:gs>
            </a:gsLst>
            <a:lin ang="2700000" scaled="1"/>
          </a:gradFill>
          <a:ln w="12700" algn="ctr">
            <a:noFill/>
            <a:round/>
            <a:headEnd/>
            <a:tailEnd/>
          </a:ln>
          <a:effectLst>
            <a:prstShdw prst="shdw17" dist="17961" dir="2700000">
              <a:srgbClr val="777777"/>
            </a:prstShdw>
          </a:effectLst>
        </p:spPr>
        <p:txBody>
          <a:bodyPr wrap="none" lIns="0" tIns="0" rIns="0" bIns="0" anchor="ctr" anchorCtr="0"/>
          <a:lstStyle/>
          <a:p>
            <a:pPr algn="ctr" fontAlgn="base">
              <a:spcBef>
                <a:spcPct val="50000"/>
              </a:spcBef>
              <a:spcAft>
                <a:spcPct val="0"/>
              </a:spcAft>
              <a:buClr>
                <a:srgbClr val="F0AB00"/>
              </a:buClr>
              <a:buSzPct val="80000"/>
            </a:pPr>
            <a:r>
              <a:rPr lang="zh-CN" altLang="en-US" sz="1275" dirty="0">
                <a:solidFill>
                  <a:srgbClr val="000000"/>
                </a:solidFill>
                <a:latin typeface="微软雅黑" pitchFamily="34" charset="-122"/>
                <a:ea typeface="微软雅黑" pitchFamily="34" charset="-122"/>
                <a:cs typeface="Arial" charset="0"/>
              </a:rPr>
              <a:t>营销终端</a:t>
            </a:r>
            <a:endParaRPr lang="en-US" sz="1275" dirty="0" err="1">
              <a:solidFill>
                <a:srgbClr val="000000"/>
              </a:solidFill>
              <a:latin typeface="微软雅黑" pitchFamily="34" charset="-122"/>
              <a:ea typeface="微软雅黑" pitchFamily="34" charset="-122"/>
              <a:cs typeface="Arial" charset="0"/>
            </a:endParaRPr>
          </a:p>
        </p:txBody>
      </p:sp>
      <p:sp>
        <p:nvSpPr>
          <p:cNvPr id="8" name="Rectangle 7"/>
          <p:cNvSpPr/>
          <p:nvPr/>
        </p:nvSpPr>
        <p:spPr bwMode="gray">
          <a:xfrm>
            <a:off x="306904" y="3412232"/>
            <a:ext cx="1001198" cy="260522"/>
          </a:xfrm>
          <a:prstGeom prst="rect">
            <a:avLst/>
          </a:prstGeom>
          <a:gradFill rotWithShape="1">
            <a:gsLst>
              <a:gs pos="0">
                <a:schemeClr val="bg1">
                  <a:lumMod val="95000"/>
                </a:schemeClr>
              </a:gs>
              <a:gs pos="100000">
                <a:schemeClr val="bg2">
                  <a:lumMod val="90000"/>
                </a:schemeClr>
              </a:gs>
            </a:gsLst>
            <a:lin ang="2700000" scaled="1"/>
          </a:gradFill>
          <a:ln w="12700" algn="ctr">
            <a:noFill/>
            <a:round/>
            <a:headEnd/>
            <a:tailEnd/>
          </a:ln>
          <a:effectLst>
            <a:prstShdw prst="shdw17" dist="17961" dir="2700000">
              <a:srgbClr val="777777"/>
            </a:prstShdw>
          </a:effectLst>
        </p:spPr>
        <p:txBody>
          <a:bodyPr wrap="none" lIns="0" tIns="0" rIns="0" bIns="0" anchor="ctr" anchorCtr="0"/>
          <a:lstStyle/>
          <a:p>
            <a:pPr algn="ctr" fontAlgn="base">
              <a:spcBef>
                <a:spcPct val="50000"/>
              </a:spcBef>
              <a:spcAft>
                <a:spcPct val="0"/>
              </a:spcAft>
              <a:buClr>
                <a:srgbClr val="F0AB00"/>
              </a:buClr>
              <a:buSzPct val="80000"/>
            </a:pPr>
            <a:r>
              <a:rPr lang="en-US" sz="1275" dirty="0">
                <a:solidFill>
                  <a:srgbClr val="000000"/>
                </a:solidFill>
                <a:latin typeface="微软雅黑" panose="020B0503020204020204" pitchFamily="34" charset="-122"/>
                <a:ea typeface="微软雅黑" panose="020B0503020204020204" pitchFamily="34" charset="-122"/>
                <a:cs typeface="Arial" charset="0"/>
              </a:rPr>
              <a:t>…</a:t>
            </a:r>
          </a:p>
        </p:txBody>
      </p:sp>
      <p:sp>
        <p:nvSpPr>
          <p:cNvPr id="11" name="Right Bracket 10"/>
          <p:cNvSpPr/>
          <p:nvPr/>
        </p:nvSpPr>
        <p:spPr>
          <a:xfrm>
            <a:off x="1422400" y="2205676"/>
            <a:ext cx="69850" cy="1428978"/>
          </a:xfrm>
          <a:prstGeom prst="rightBracket">
            <a:avLst/>
          </a:prstGeom>
          <a:ln/>
        </p:spPr>
        <p:style>
          <a:lnRef idx="2">
            <a:schemeClr val="accent3"/>
          </a:lnRef>
          <a:fillRef idx="0">
            <a:schemeClr val="accent3"/>
          </a:fillRef>
          <a:effectRef idx="1">
            <a:schemeClr val="accent3"/>
          </a:effectRef>
          <a:fontRef idx="minor">
            <a:schemeClr val="tx1"/>
          </a:fontRef>
        </p:style>
        <p:txBody>
          <a:bodyPr lIns="81637" tIns="40819" rIns="81637" bIns="40819" rtlCol="0" anchor="ctr"/>
          <a:lstStyle/>
          <a:p>
            <a:pPr algn="ctr" fontAlgn="base">
              <a:spcBef>
                <a:spcPct val="0"/>
              </a:spcBef>
              <a:spcAft>
                <a:spcPct val="0"/>
              </a:spcAft>
            </a:pPr>
            <a:endParaRPr lang="zh-CN" altLang="en-US" sz="1575">
              <a:solidFill>
                <a:srgbClr val="000000"/>
              </a:solidFill>
              <a:latin typeface="微软雅黑" panose="020B0503020204020204" pitchFamily="34" charset="-122"/>
              <a:ea typeface="微软雅黑" panose="020B0503020204020204" pitchFamily="34" charset="-122"/>
            </a:endParaRPr>
          </a:p>
        </p:txBody>
      </p:sp>
      <p:sp>
        <p:nvSpPr>
          <p:cNvPr id="12" name="Down Arrow 11"/>
          <p:cNvSpPr/>
          <p:nvPr/>
        </p:nvSpPr>
        <p:spPr bwMode="gray">
          <a:xfrm rot="16200000">
            <a:off x="1643490" y="2732324"/>
            <a:ext cx="280283" cy="407804"/>
          </a:xfrm>
          <a:prstGeom prst="downArrow">
            <a:avLst/>
          </a:prstGeom>
          <a:solidFill>
            <a:schemeClr val="accent1"/>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endParaRPr lang="zh-CN" alt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14" name="Rectangle 13"/>
          <p:cNvSpPr/>
          <p:nvPr/>
        </p:nvSpPr>
        <p:spPr>
          <a:xfrm>
            <a:off x="3203672" y="3306461"/>
            <a:ext cx="808714" cy="521017"/>
          </a:xfrm>
          <a:prstGeom prst="rect">
            <a:avLst/>
          </a:prstGeom>
        </p:spPr>
        <p:txBody>
          <a:bodyPr wrap="square" lIns="81637" tIns="40819" rIns="81637" bIns="40819">
            <a:spAutoFit/>
          </a:bodyPr>
          <a:lstStyle/>
          <a:p>
            <a:pPr fontAlgn="base">
              <a:spcBef>
                <a:spcPct val="0"/>
              </a:spcBef>
              <a:spcAft>
                <a:spcPct val="0"/>
              </a:spcAft>
              <a:buClr>
                <a:srgbClr val="F0AB00"/>
              </a:buClr>
            </a:pPr>
            <a:r>
              <a:rPr lang="zh-CN" altLang="en-US" sz="1425" b="1" dirty="0">
                <a:solidFill>
                  <a:srgbClr val="FF0000"/>
                </a:solidFill>
                <a:latin typeface="微软雅黑" pitchFamily="34" charset="-122"/>
                <a:ea typeface="微软雅黑" pitchFamily="34" charset="-122"/>
                <a:cs typeface="Calibri" pitchFamily="34" charset="0"/>
                <a:sym typeface="Wingdings" pitchFamily="2" charset="2"/>
              </a:rPr>
              <a:t>全数据</a:t>
            </a:r>
            <a:br>
              <a:rPr lang="en-US" altLang="zh-CN" sz="1425" b="1" dirty="0">
                <a:solidFill>
                  <a:srgbClr val="FF0000"/>
                </a:solidFill>
                <a:latin typeface="微软雅黑" pitchFamily="34" charset="-122"/>
                <a:ea typeface="微软雅黑" pitchFamily="34" charset="-122"/>
                <a:cs typeface="Calibri" pitchFamily="34" charset="0"/>
                <a:sym typeface="Wingdings" pitchFamily="2" charset="2"/>
              </a:rPr>
            </a:br>
            <a:r>
              <a:rPr lang="zh-CN" altLang="en-US" sz="1425" b="1" dirty="0">
                <a:solidFill>
                  <a:srgbClr val="FF0000"/>
                </a:solidFill>
                <a:latin typeface="微软雅黑" pitchFamily="34" charset="-122"/>
                <a:ea typeface="微软雅黑" pitchFamily="34" charset="-122"/>
                <a:cs typeface="Calibri" pitchFamily="34" charset="0"/>
                <a:sym typeface="Wingdings" pitchFamily="2" charset="2"/>
              </a:rPr>
              <a:t>准实时</a:t>
            </a:r>
            <a:endParaRPr lang="en-US" sz="1050" dirty="0">
              <a:solidFill>
                <a:srgbClr val="000000"/>
              </a:solidFill>
              <a:latin typeface="微软雅黑" pitchFamily="34" charset="-122"/>
              <a:ea typeface="微软雅黑" pitchFamily="34" charset="-122"/>
              <a:cs typeface="Calibri" pitchFamily="34" charset="0"/>
              <a:sym typeface="Wingdings" pitchFamily="2" charset="2"/>
            </a:endParaRPr>
          </a:p>
        </p:txBody>
      </p:sp>
      <p:sp>
        <p:nvSpPr>
          <p:cNvPr id="15" name="Right Arrow 14"/>
          <p:cNvSpPr/>
          <p:nvPr/>
        </p:nvSpPr>
        <p:spPr bwMode="gray">
          <a:xfrm>
            <a:off x="3292049" y="3196971"/>
            <a:ext cx="806144" cy="137156"/>
          </a:xfrm>
          <a:prstGeom prst="rightArrow">
            <a:avLst/>
          </a:prstGeom>
          <a:solidFill>
            <a:schemeClr val="bg1">
              <a:lumMod val="75000"/>
            </a:schemeClr>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endParaRPr lang="zh-CN" alt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17" name="Rounded Rectangle 16"/>
          <p:cNvSpPr/>
          <p:nvPr/>
        </p:nvSpPr>
        <p:spPr bwMode="gray">
          <a:xfrm>
            <a:off x="4168023" y="3016255"/>
            <a:ext cx="1693829" cy="691269"/>
          </a:xfrm>
          <a:prstGeom prst="roundRect">
            <a:avLst/>
          </a:prstGeom>
          <a:solidFill>
            <a:srgbClr val="92D050"/>
          </a:solidFill>
          <a:ln>
            <a:solidFill>
              <a:schemeClr val="bg1">
                <a:lumMod val="50000"/>
              </a:schemeClr>
            </a:solidFill>
          </a:ln>
          <a:effectLst>
            <a:outerShdw blurRad="50800" dist="38100" dir="2700000" algn="tl" rotWithShape="0">
              <a:prstClr val="black">
                <a:alpha val="40000"/>
              </a:prstClr>
            </a:outerShdw>
          </a:effectLst>
        </p:spPr>
        <p:txBody>
          <a:bodyPr wrap="square" lIns="81637" tIns="40819" rIns="81637" bIns="40819" anchor="ctr">
            <a:noAutofit/>
          </a:bodyPr>
          <a:lstStyle/>
          <a:p>
            <a:pPr marL="79369" algn="ctr" fontAlgn="base">
              <a:spcBef>
                <a:spcPct val="0"/>
              </a:spcBef>
              <a:spcAft>
                <a:spcPct val="0"/>
              </a:spcAft>
            </a:pPr>
            <a:r>
              <a:rPr lang="de-DE" altLang="zh-CN" sz="1425" b="1"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HANA</a:t>
            </a:r>
            <a:br>
              <a:rPr lang="de-DE" altLang="zh-CN" sz="1425" b="1" dirty="0">
                <a:solidFill>
                  <a:srgbClr val="FFFFFF"/>
                </a:solidFill>
                <a:latin typeface="微软雅黑" panose="020B0503020204020204" pitchFamily="34" charset="-122"/>
                <a:ea typeface="微软雅黑" panose="020B0503020204020204" pitchFamily="34" charset="-122"/>
                <a:cs typeface="Arial" pitchFamily="34" charset="0"/>
              </a:rPr>
            </a:br>
            <a:endParaRPr lang="de-DE" altLang="zh-CN" sz="1425" b="1" dirty="0">
              <a:solidFill>
                <a:srgbClr val="FFFFFF"/>
              </a:solidFill>
              <a:latin typeface="微软雅黑" panose="020B0503020204020204" pitchFamily="34" charset="-122"/>
              <a:ea typeface="微软雅黑" panose="020B0503020204020204" pitchFamily="34" charset="-122"/>
              <a:cs typeface="Arial" pitchFamily="34" charset="0"/>
            </a:endParaRPr>
          </a:p>
          <a:p>
            <a:pPr marL="79369" algn="ctr" fontAlgn="base">
              <a:spcBef>
                <a:spcPct val="0"/>
              </a:spcBef>
              <a:spcAft>
                <a:spcPct val="0"/>
              </a:spcAft>
            </a:pPr>
            <a:endParaRPr lang="de-DE" altLang="zh-CN" sz="1425" b="1" dirty="0">
              <a:solidFill>
                <a:srgbClr val="FFFFFF"/>
              </a:solidFill>
              <a:latin typeface="微软雅黑" panose="020B0503020204020204" pitchFamily="34" charset="-122"/>
              <a:ea typeface="微软雅黑" panose="020B0503020204020204" pitchFamily="34" charset="-122"/>
              <a:cs typeface="Arial" pitchFamily="34" charset="0"/>
            </a:endParaRPr>
          </a:p>
        </p:txBody>
      </p:sp>
      <p:grpSp>
        <p:nvGrpSpPr>
          <p:cNvPr id="18" name="Group 17"/>
          <p:cNvGrpSpPr/>
          <p:nvPr/>
        </p:nvGrpSpPr>
        <p:grpSpPr>
          <a:xfrm>
            <a:off x="4329545" y="3299537"/>
            <a:ext cx="587514" cy="331779"/>
            <a:chOff x="6965574" y="3513964"/>
            <a:chExt cx="1097160" cy="715189"/>
          </a:xfrm>
        </p:grpSpPr>
        <p:grpSp>
          <p:nvGrpSpPr>
            <p:cNvPr id="45" name="Group 44"/>
            <p:cNvGrpSpPr/>
            <p:nvPr/>
          </p:nvGrpSpPr>
          <p:grpSpPr>
            <a:xfrm>
              <a:off x="6965574" y="3565027"/>
              <a:ext cx="115888" cy="488310"/>
              <a:chOff x="3403600" y="2374900"/>
              <a:chExt cx="115888" cy="488310"/>
            </a:xfrm>
          </p:grpSpPr>
          <p:grpSp>
            <p:nvGrpSpPr>
              <p:cNvPr id="100" name="Group 99"/>
              <p:cNvGrpSpPr/>
              <p:nvPr/>
            </p:nvGrpSpPr>
            <p:grpSpPr>
              <a:xfrm>
                <a:off x="3403600" y="2374900"/>
                <a:ext cx="115888" cy="244155"/>
                <a:chOff x="3403600" y="2374900"/>
                <a:chExt cx="115888" cy="244155"/>
              </a:xfrm>
            </p:grpSpPr>
            <p:sp>
              <p:nvSpPr>
                <p:cNvPr id="105" name="Rectangle 104"/>
                <p:cNvSpPr/>
                <p:nvPr/>
              </p:nvSpPr>
              <p:spPr bwMode="gray">
                <a:xfrm>
                  <a:off x="3403600" y="237490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106" name="Rectangle 105"/>
                <p:cNvSpPr/>
                <p:nvPr/>
              </p:nvSpPr>
              <p:spPr bwMode="gray">
                <a:xfrm>
                  <a:off x="3403600" y="2456285"/>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107" name="Rectangle 106"/>
                <p:cNvSpPr/>
                <p:nvPr/>
              </p:nvSpPr>
              <p:spPr bwMode="gray">
                <a:xfrm>
                  <a:off x="3403600" y="253767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grpSp>
            <p:nvGrpSpPr>
              <p:cNvPr id="101" name="Group 100"/>
              <p:cNvGrpSpPr/>
              <p:nvPr/>
            </p:nvGrpSpPr>
            <p:grpSpPr>
              <a:xfrm>
                <a:off x="3403600" y="2619055"/>
                <a:ext cx="115888" cy="244155"/>
                <a:chOff x="3403600" y="2374900"/>
                <a:chExt cx="115888" cy="244155"/>
              </a:xfrm>
            </p:grpSpPr>
            <p:sp>
              <p:nvSpPr>
                <p:cNvPr id="102" name="Rectangle 101"/>
                <p:cNvSpPr/>
                <p:nvPr/>
              </p:nvSpPr>
              <p:spPr bwMode="gray">
                <a:xfrm>
                  <a:off x="3403600" y="237490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103" name="Rectangle 102"/>
                <p:cNvSpPr/>
                <p:nvPr/>
              </p:nvSpPr>
              <p:spPr bwMode="gray">
                <a:xfrm>
                  <a:off x="3403600" y="2456285"/>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104" name="Rectangle 103"/>
                <p:cNvSpPr/>
                <p:nvPr/>
              </p:nvSpPr>
              <p:spPr bwMode="gray">
                <a:xfrm>
                  <a:off x="3403600" y="253767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grpSp>
        <p:grpSp>
          <p:nvGrpSpPr>
            <p:cNvPr id="46" name="Group 45"/>
            <p:cNvGrpSpPr/>
            <p:nvPr/>
          </p:nvGrpSpPr>
          <p:grpSpPr>
            <a:xfrm>
              <a:off x="7117974" y="3717427"/>
              <a:ext cx="115888" cy="488310"/>
              <a:chOff x="3403600" y="2374900"/>
              <a:chExt cx="115888" cy="488310"/>
            </a:xfrm>
          </p:grpSpPr>
          <p:grpSp>
            <p:nvGrpSpPr>
              <p:cNvPr id="92" name="Group 91"/>
              <p:cNvGrpSpPr/>
              <p:nvPr/>
            </p:nvGrpSpPr>
            <p:grpSpPr>
              <a:xfrm>
                <a:off x="3403600" y="2374900"/>
                <a:ext cx="115888" cy="244155"/>
                <a:chOff x="3403600" y="2374900"/>
                <a:chExt cx="115888" cy="244155"/>
              </a:xfrm>
            </p:grpSpPr>
            <p:sp>
              <p:nvSpPr>
                <p:cNvPr id="97" name="Rectangle 96"/>
                <p:cNvSpPr/>
                <p:nvPr/>
              </p:nvSpPr>
              <p:spPr bwMode="gray">
                <a:xfrm>
                  <a:off x="3403600" y="237490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98" name="Rectangle 97"/>
                <p:cNvSpPr/>
                <p:nvPr/>
              </p:nvSpPr>
              <p:spPr bwMode="gray">
                <a:xfrm>
                  <a:off x="3403600" y="2456285"/>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99" name="Rectangle 98"/>
                <p:cNvSpPr/>
                <p:nvPr/>
              </p:nvSpPr>
              <p:spPr bwMode="gray">
                <a:xfrm>
                  <a:off x="3403600" y="253767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grpSp>
            <p:nvGrpSpPr>
              <p:cNvPr id="93" name="Group 92"/>
              <p:cNvGrpSpPr/>
              <p:nvPr/>
            </p:nvGrpSpPr>
            <p:grpSpPr>
              <a:xfrm>
                <a:off x="3403600" y="2619055"/>
                <a:ext cx="115888" cy="244155"/>
                <a:chOff x="3403600" y="2374900"/>
                <a:chExt cx="115888" cy="244155"/>
              </a:xfrm>
            </p:grpSpPr>
            <p:sp>
              <p:nvSpPr>
                <p:cNvPr id="94" name="Rectangle 93"/>
                <p:cNvSpPr/>
                <p:nvPr/>
              </p:nvSpPr>
              <p:spPr bwMode="gray">
                <a:xfrm>
                  <a:off x="3403600" y="237490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95" name="Rectangle 94"/>
                <p:cNvSpPr/>
                <p:nvPr/>
              </p:nvSpPr>
              <p:spPr bwMode="gray">
                <a:xfrm>
                  <a:off x="3403600" y="2456285"/>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96" name="Rectangle 95"/>
                <p:cNvSpPr/>
                <p:nvPr/>
              </p:nvSpPr>
              <p:spPr bwMode="gray">
                <a:xfrm>
                  <a:off x="3403600" y="253767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grpSp>
        <p:grpSp>
          <p:nvGrpSpPr>
            <p:cNvPr id="47" name="Group 46"/>
            <p:cNvGrpSpPr/>
            <p:nvPr/>
          </p:nvGrpSpPr>
          <p:grpSpPr>
            <a:xfrm>
              <a:off x="7270374" y="3604153"/>
              <a:ext cx="115888" cy="488310"/>
              <a:chOff x="3403600" y="2374900"/>
              <a:chExt cx="115888" cy="488310"/>
            </a:xfrm>
          </p:grpSpPr>
          <p:grpSp>
            <p:nvGrpSpPr>
              <p:cNvPr id="84" name="Group 83"/>
              <p:cNvGrpSpPr/>
              <p:nvPr/>
            </p:nvGrpSpPr>
            <p:grpSpPr>
              <a:xfrm>
                <a:off x="3403600" y="2374900"/>
                <a:ext cx="115888" cy="244155"/>
                <a:chOff x="3403600" y="2374900"/>
                <a:chExt cx="115888" cy="244155"/>
              </a:xfrm>
            </p:grpSpPr>
            <p:sp>
              <p:nvSpPr>
                <p:cNvPr id="89" name="Rectangle 88"/>
                <p:cNvSpPr/>
                <p:nvPr/>
              </p:nvSpPr>
              <p:spPr bwMode="gray">
                <a:xfrm>
                  <a:off x="3403600" y="237490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90" name="Rectangle 89"/>
                <p:cNvSpPr/>
                <p:nvPr/>
              </p:nvSpPr>
              <p:spPr bwMode="gray">
                <a:xfrm>
                  <a:off x="3403600" y="2456285"/>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91" name="Rectangle 90"/>
                <p:cNvSpPr/>
                <p:nvPr/>
              </p:nvSpPr>
              <p:spPr bwMode="gray">
                <a:xfrm>
                  <a:off x="3403600" y="253767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grpSp>
            <p:nvGrpSpPr>
              <p:cNvPr id="85" name="Group 84"/>
              <p:cNvGrpSpPr/>
              <p:nvPr/>
            </p:nvGrpSpPr>
            <p:grpSpPr>
              <a:xfrm>
                <a:off x="3403600" y="2619055"/>
                <a:ext cx="115888" cy="244155"/>
                <a:chOff x="3403600" y="2374900"/>
                <a:chExt cx="115888" cy="244155"/>
              </a:xfrm>
            </p:grpSpPr>
            <p:sp>
              <p:nvSpPr>
                <p:cNvPr id="86" name="Rectangle 85"/>
                <p:cNvSpPr/>
                <p:nvPr/>
              </p:nvSpPr>
              <p:spPr bwMode="gray">
                <a:xfrm>
                  <a:off x="3403600" y="237490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87" name="Rectangle 86"/>
                <p:cNvSpPr/>
                <p:nvPr/>
              </p:nvSpPr>
              <p:spPr bwMode="gray">
                <a:xfrm>
                  <a:off x="3403600" y="2456285"/>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88" name="Rectangle 87"/>
                <p:cNvSpPr/>
                <p:nvPr/>
              </p:nvSpPr>
              <p:spPr bwMode="gray">
                <a:xfrm>
                  <a:off x="3403600" y="253767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grpSp>
        <p:grpSp>
          <p:nvGrpSpPr>
            <p:cNvPr id="48" name="Group 47"/>
            <p:cNvGrpSpPr/>
            <p:nvPr/>
          </p:nvGrpSpPr>
          <p:grpSpPr>
            <a:xfrm>
              <a:off x="7421467" y="3513964"/>
              <a:ext cx="115888" cy="488310"/>
              <a:chOff x="3403600" y="2374900"/>
              <a:chExt cx="115888" cy="488310"/>
            </a:xfrm>
          </p:grpSpPr>
          <p:grpSp>
            <p:nvGrpSpPr>
              <p:cNvPr id="76" name="Group 75"/>
              <p:cNvGrpSpPr/>
              <p:nvPr/>
            </p:nvGrpSpPr>
            <p:grpSpPr>
              <a:xfrm>
                <a:off x="3403600" y="2374900"/>
                <a:ext cx="115888" cy="244155"/>
                <a:chOff x="3403600" y="2374900"/>
                <a:chExt cx="115888" cy="244155"/>
              </a:xfrm>
            </p:grpSpPr>
            <p:sp>
              <p:nvSpPr>
                <p:cNvPr id="81" name="Rectangle 80"/>
                <p:cNvSpPr/>
                <p:nvPr/>
              </p:nvSpPr>
              <p:spPr bwMode="gray">
                <a:xfrm>
                  <a:off x="3403600" y="237490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82" name="Rectangle 81"/>
                <p:cNvSpPr/>
                <p:nvPr/>
              </p:nvSpPr>
              <p:spPr bwMode="gray">
                <a:xfrm>
                  <a:off x="3403600" y="2456285"/>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83" name="Rectangle 82"/>
                <p:cNvSpPr/>
                <p:nvPr/>
              </p:nvSpPr>
              <p:spPr bwMode="gray">
                <a:xfrm>
                  <a:off x="3403600" y="253767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grpSp>
            <p:nvGrpSpPr>
              <p:cNvPr id="77" name="Group 76"/>
              <p:cNvGrpSpPr/>
              <p:nvPr/>
            </p:nvGrpSpPr>
            <p:grpSpPr>
              <a:xfrm>
                <a:off x="3403600" y="2619055"/>
                <a:ext cx="115888" cy="244155"/>
                <a:chOff x="3403600" y="2374900"/>
                <a:chExt cx="115888" cy="244155"/>
              </a:xfrm>
            </p:grpSpPr>
            <p:sp>
              <p:nvSpPr>
                <p:cNvPr id="78" name="Rectangle 77"/>
                <p:cNvSpPr/>
                <p:nvPr/>
              </p:nvSpPr>
              <p:spPr bwMode="gray">
                <a:xfrm>
                  <a:off x="3403600" y="237490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79" name="Rectangle 78"/>
                <p:cNvSpPr/>
                <p:nvPr/>
              </p:nvSpPr>
              <p:spPr bwMode="gray">
                <a:xfrm>
                  <a:off x="3403600" y="2456285"/>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80" name="Rectangle 79"/>
                <p:cNvSpPr/>
                <p:nvPr/>
              </p:nvSpPr>
              <p:spPr bwMode="gray">
                <a:xfrm>
                  <a:off x="3403600" y="253767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grpSp>
        <p:grpSp>
          <p:nvGrpSpPr>
            <p:cNvPr id="49" name="Group 48"/>
            <p:cNvGrpSpPr/>
            <p:nvPr/>
          </p:nvGrpSpPr>
          <p:grpSpPr>
            <a:xfrm>
              <a:off x="7577278" y="3740843"/>
              <a:ext cx="115888" cy="488310"/>
              <a:chOff x="3403600" y="2374900"/>
              <a:chExt cx="115888" cy="488310"/>
            </a:xfrm>
          </p:grpSpPr>
          <p:grpSp>
            <p:nvGrpSpPr>
              <p:cNvPr id="68" name="Group 67"/>
              <p:cNvGrpSpPr/>
              <p:nvPr/>
            </p:nvGrpSpPr>
            <p:grpSpPr>
              <a:xfrm>
                <a:off x="3403600" y="2374900"/>
                <a:ext cx="115888" cy="244155"/>
                <a:chOff x="3403600" y="2374900"/>
                <a:chExt cx="115888" cy="244155"/>
              </a:xfrm>
            </p:grpSpPr>
            <p:sp>
              <p:nvSpPr>
                <p:cNvPr id="73" name="Rectangle 72"/>
                <p:cNvSpPr/>
                <p:nvPr/>
              </p:nvSpPr>
              <p:spPr bwMode="gray">
                <a:xfrm>
                  <a:off x="3403600" y="237490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74" name="Rectangle 73"/>
                <p:cNvSpPr/>
                <p:nvPr/>
              </p:nvSpPr>
              <p:spPr bwMode="gray">
                <a:xfrm>
                  <a:off x="3403600" y="2456285"/>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75" name="Rectangle 74"/>
                <p:cNvSpPr/>
                <p:nvPr/>
              </p:nvSpPr>
              <p:spPr bwMode="gray">
                <a:xfrm>
                  <a:off x="3403600" y="253767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grpSp>
            <p:nvGrpSpPr>
              <p:cNvPr id="69" name="Group 68"/>
              <p:cNvGrpSpPr/>
              <p:nvPr/>
            </p:nvGrpSpPr>
            <p:grpSpPr>
              <a:xfrm>
                <a:off x="3403600" y="2619055"/>
                <a:ext cx="115888" cy="244155"/>
                <a:chOff x="3403600" y="2374900"/>
                <a:chExt cx="115888" cy="244155"/>
              </a:xfrm>
            </p:grpSpPr>
            <p:sp>
              <p:nvSpPr>
                <p:cNvPr id="70" name="Rectangle 69"/>
                <p:cNvSpPr/>
                <p:nvPr/>
              </p:nvSpPr>
              <p:spPr bwMode="gray">
                <a:xfrm>
                  <a:off x="3403600" y="237490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71" name="Rectangle 70"/>
                <p:cNvSpPr/>
                <p:nvPr/>
              </p:nvSpPr>
              <p:spPr bwMode="gray">
                <a:xfrm>
                  <a:off x="3403600" y="2456285"/>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72" name="Rectangle 71"/>
                <p:cNvSpPr/>
                <p:nvPr/>
              </p:nvSpPr>
              <p:spPr bwMode="gray">
                <a:xfrm>
                  <a:off x="3403600" y="253767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grpSp>
        <p:grpSp>
          <p:nvGrpSpPr>
            <p:cNvPr id="50" name="Group 49"/>
            <p:cNvGrpSpPr/>
            <p:nvPr/>
          </p:nvGrpSpPr>
          <p:grpSpPr>
            <a:xfrm>
              <a:off x="7753767" y="3554657"/>
              <a:ext cx="115888" cy="488310"/>
              <a:chOff x="3403600" y="2374900"/>
              <a:chExt cx="115888" cy="488310"/>
            </a:xfrm>
          </p:grpSpPr>
          <p:grpSp>
            <p:nvGrpSpPr>
              <p:cNvPr id="60" name="Group 59"/>
              <p:cNvGrpSpPr/>
              <p:nvPr/>
            </p:nvGrpSpPr>
            <p:grpSpPr>
              <a:xfrm>
                <a:off x="3403600" y="2374900"/>
                <a:ext cx="115888" cy="244155"/>
                <a:chOff x="3403600" y="2374900"/>
                <a:chExt cx="115888" cy="244155"/>
              </a:xfrm>
            </p:grpSpPr>
            <p:sp>
              <p:nvSpPr>
                <p:cNvPr id="65" name="Rectangle 64"/>
                <p:cNvSpPr/>
                <p:nvPr/>
              </p:nvSpPr>
              <p:spPr bwMode="gray">
                <a:xfrm>
                  <a:off x="3403600" y="237490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66" name="Rectangle 65"/>
                <p:cNvSpPr/>
                <p:nvPr/>
              </p:nvSpPr>
              <p:spPr bwMode="gray">
                <a:xfrm>
                  <a:off x="3403600" y="2456285"/>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67" name="Rectangle 66"/>
                <p:cNvSpPr/>
                <p:nvPr/>
              </p:nvSpPr>
              <p:spPr bwMode="gray">
                <a:xfrm>
                  <a:off x="3403600" y="253767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grpSp>
            <p:nvGrpSpPr>
              <p:cNvPr id="61" name="Group 60"/>
              <p:cNvGrpSpPr/>
              <p:nvPr/>
            </p:nvGrpSpPr>
            <p:grpSpPr>
              <a:xfrm>
                <a:off x="3403600" y="2619055"/>
                <a:ext cx="115888" cy="244155"/>
                <a:chOff x="3403600" y="2374900"/>
                <a:chExt cx="115888" cy="244155"/>
              </a:xfrm>
            </p:grpSpPr>
            <p:sp>
              <p:nvSpPr>
                <p:cNvPr id="62" name="Rectangle 61"/>
                <p:cNvSpPr/>
                <p:nvPr/>
              </p:nvSpPr>
              <p:spPr bwMode="gray">
                <a:xfrm>
                  <a:off x="3403600" y="237490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63" name="Rectangle 62"/>
                <p:cNvSpPr/>
                <p:nvPr/>
              </p:nvSpPr>
              <p:spPr bwMode="gray">
                <a:xfrm>
                  <a:off x="3403600" y="2456285"/>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64" name="Rectangle 63"/>
                <p:cNvSpPr/>
                <p:nvPr/>
              </p:nvSpPr>
              <p:spPr bwMode="gray">
                <a:xfrm>
                  <a:off x="3403600" y="253767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grpSp>
        <p:grpSp>
          <p:nvGrpSpPr>
            <p:cNvPr id="51" name="Group 50"/>
            <p:cNvGrpSpPr/>
            <p:nvPr/>
          </p:nvGrpSpPr>
          <p:grpSpPr>
            <a:xfrm>
              <a:off x="7946846" y="3726230"/>
              <a:ext cx="115888" cy="488310"/>
              <a:chOff x="3403600" y="2374900"/>
              <a:chExt cx="115888" cy="488310"/>
            </a:xfrm>
          </p:grpSpPr>
          <p:grpSp>
            <p:nvGrpSpPr>
              <p:cNvPr id="52" name="Group 51"/>
              <p:cNvGrpSpPr/>
              <p:nvPr/>
            </p:nvGrpSpPr>
            <p:grpSpPr>
              <a:xfrm>
                <a:off x="3403600" y="2374900"/>
                <a:ext cx="115888" cy="244155"/>
                <a:chOff x="3403600" y="2374900"/>
                <a:chExt cx="115888" cy="244155"/>
              </a:xfrm>
            </p:grpSpPr>
            <p:sp>
              <p:nvSpPr>
                <p:cNvPr id="57" name="Rectangle 56"/>
                <p:cNvSpPr/>
                <p:nvPr/>
              </p:nvSpPr>
              <p:spPr bwMode="gray">
                <a:xfrm>
                  <a:off x="3403600" y="237490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58" name="Rectangle 57"/>
                <p:cNvSpPr/>
                <p:nvPr/>
              </p:nvSpPr>
              <p:spPr bwMode="gray">
                <a:xfrm>
                  <a:off x="3403600" y="2456285"/>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59" name="Rectangle 58"/>
                <p:cNvSpPr/>
                <p:nvPr/>
              </p:nvSpPr>
              <p:spPr bwMode="gray">
                <a:xfrm>
                  <a:off x="3403600" y="253767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grpSp>
            <p:nvGrpSpPr>
              <p:cNvPr id="53" name="Group 52"/>
              <p:cNvGrpSpPr/>
              <p:nvPr/>
            </p:nvGrpSpPr>
            <p:grpSpPr>
              <a:xfrm>
                <a:off x="3403600" y="2619055"/>
                <a:ext cx="115888" cy="244155"/>
                <a:chOff x="3403600" y="2374900"/>
                <a:chExt cx="115888" cy="244155"/>
              </a:xfrm>
            </p:grpSpPr>
            <p:sp>
              <p:nvSpPr>
                <p:cNvPr id="54" name="Rectangle 53"/>
                <p:cNvSpPr/>
                <p:nvPr/>
              </p:nvSpPr>
              <p:spPr bwMode="gray">
                <a:xfrm>
                  <a:off x="3403600" y="237490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55" name="Rectangle 54"/>
                <p:cNvSpPr/>
                <p:nvPr/>
              </p:nvSpPr>
              <p:spPr bwMode="gray">
                <a:xfrm>
                  <a:off x="3403600" y="2456285"/>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56" name="Rectangle 55"/>
                <p:cNvSpPr/>
                <p:nvPr/>
              </p:nvSpPr>
              <p:spPr bwMode="gray">
                <a:xfrm>
                  <a:off x="3403600" y="2537670"/>
                  <a:ext cx="115888" cy="81385"/>
                </a:xfrm>
                <a:prstGeom prst="rect">
                  <a:avLst/>
                </a:prstGeom>
                <a:solidFill>
                  <a:schemeClr val="bg1"/>
                </a:soli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grpSp>
      </p:grpSp>
      <p:grpSp>
        <p:nvGrpSpPr>
          <p:cNvPr id="20" name="Group 29"/>
          <p:cNvGrpSpPr/>
          <p:nvPr/>
        </p:nvGrpSpPr>
        <p:grpSpPr>
          <a:xfrm>
            <a:off x="5005508" y="3334171"/>
            <a:ext cx="739752" cy="276346"/>
            <a:chOff x="4462585" y="1570892"/>
            <a:chExt cx="1195753" cy="799734"/>
          </a:xfrm>
        </p:grpSpPr>
        <p:cxnSp>
          <p:nvCxnSpPr>
            <p:cNvPr id="34" name="Straight Connector 33"/>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1" name="Group 30"/>
          <p:cNvGrpSpPr/>
          <p:nvPr/>
        </p:nvGrpSpPr>
        <p:grpSpPr>
          <a:xfrm rot="16200000">
            <a:off x="5168812" y="3224975"/>
            <a:ext cx="413190" cy="494758"/>
            <a:chOff x="4462585" y="1570892"/>
            <a:chExt cx="1195753" cy="799734"/>
          </a:xfrm>
        </p:grpSpPr>
        <p:cxnSp>
          <p:nvCxnSpPr>
            <p:cNvPr id="23" name="Straight Connector 22"/>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bwMode="gray">
          <a:xfrm>
            <a:off x="5072193" y="3307547"/>
            <a:ext cx="603768" cy="337235"/>
          </a:xfrm>
          <a:prstGeom prst="rect">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path path="circle">
              <a:fillToRect l="100000" t="100000"/>
            </a:path>
            <a:tileRect r="-100000" b="-100000"/>
          </a:gradFill>
          <a:ln w="9525" algn="ctr">
            <a:noFill/>
            <a:miter lim="800000"/>
            <a:headEnd/>
            <a:tailEnd/>
          </a:ln>
          <a:effectLst/>
        </p:spPr>
        <p:txBody>
          <a:bodyPr lIns="80351" tIns="64281" rIns="80351" bIns="64281" rtlCol="0" anchor="ctr"/>
          <a:lstStyle/>
          <a:p>
            <a:pPr algn="ctr" fontAlgn="base">
              <a:spcBef>
                <a:spcPct val="50000"/>
              </a:spcBef>
              <a:spcAft>
                <a:spcPct val="0"/>
              </a:spcAft>
              <a:buClr>
                <a:srgbClr val="F0AB00"/>
              </a:buClr>
              <a:buSzPct val="80000"/>
            </a:pPr>
            <a:r>
              <a:rPr lang="zh-CN" altLang="en-US" sz="1275" kern="0" dirty="0">
                <a:solidFill>
                  <a:srgbClr val="FFFFFF">
                    <a:lumMod val="95000"/>
                  </a:srgbClr>
                </a:solidFill>
                <a:latin typeface="微软雅黑" pitchFamily="34" charset="-122"/>
                <a:ea typeface="微软雅黑" pitchFamily="34" charset="-122"/>
                <a:cs typeface="Arial Unicode MS" pitchFamily="34" charset="-128"/>
              </a:rPr>
              <a:t>内存</a:t>
            </a:r>
            <a:endParaRPr lang="en-US" sz="1275" kern="0" dirty="0">
              <a:solidFill>
                <a:srgbClr val="FFFFFF">
                  <a:lumMod val="95000"/>
                </a:srgbClr>
              </a:solidFill>
              <a:latin typeface="微软雅黑" pitchFamily="34" charset="-122"/>
              <a:ea typeface="微软雅黑" pitchFamily="34" charset="-122"/>
              <a:cs typeface="Arial Unicode MS" pitchFamily="34" charset="-128"/>
            </a:endParaRPr>
          </a:p>
        </p:txBody>
      </p:sp>
      <p:pic>
        <p:nvPicPr>
          <p:cNvPr id="109" name="Picture 3" descr="C:\Users\gliu1\AppData\Local\Microsoft\Windows\Temporary Internet Files\Content.IE5\8SCW9TNH\MC900441537[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12472" y="2646648"/>
            <a:ext cx="1155265" cy="854391"/>
          </a:xfrm>
          <a:prstGeom prst="rect">
            <a:avLst/>
          </a:prstGeom>
          <a:noFill/>
          <a:extLst>
            <a:ext uri="{909E8E84-426E-40DD-AFC4-6F175D3DCCD1}">
              <a14:hiddenFill xmlns:a14="http://schemas.microsoft.com/office/drawing/2010/main">
                <a:solidFill>
                  <a:srgbClr val="FFFFFF"/>
                </a:solidFill>
              </a14:hiddenFill>
            </a:ext>
          </a:extLst>
        </p:spPr>
      </p:pic>
      <p:sp>
        <p:nvSpPr>
          <p:cNvPr id="110" name="Right Arrow 109"/>
          <p:cNvSpPr/>
          <p:nvPr/>
        </p:nvSpPr>
        <p:spPr bwMode="gray">
          <a:xfrm flipH="1">
            <a:off x="5994937" y="3229007"/>
            <a:ext cx="713071" cy="125199"/>
          </a:xfrm>
          <a:prstGeom prst="rightArrow">
            <a:avLst/>
          </a:prstGeom>
          <a:solidFill>
            <a:schemeClr val="accent1"/>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endParaRPr lang="zh-CN" alt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111" name="Rectangle 110"/>
          <p:cNvSpPr/>
          <p:nvPr/>
        </p:nvSpPr>
        <p:spPr>
          <a:xfrm>
            <a:off x="5994934" y="3322433"/>
            <a:ext cx="808714" cy="405601"/>
          </a:xfrm>
          <a:prstGeom prst="rect">
            <a:avLst/>
          </a:prstGeom>
        </p:spPr>
        <p:txBody>
          <a:bodyPr wrap="square" lIns="81637" tIns="40819" rIns="81637" bIns="40819">
            <a:spAutoFit/>
          </a:bodyPr>
          <a:lstStyle/>
          <a:p>
            <a:pPr fontAlgn="base">
              <a:spcBef>
                <a:spcPct val="0"/>
              </a:spcBef>
              <a:spcAft>
                <a:spcPct val="0"/>
              </a:spcAft>
              <a:buClr>
                <a:srgbClr val="F0AB00"/>
              </a:buClr>
            </a:pPr>
            <a:r>
              <a:rPr lang="zh-CN" altLang="en-US" sz="1050" b="1" dirty="0">
                <a:solidFill>
                  <a:srgbClr val="FF0000"/>
                </a:solidFill>
                <a:latin typeface="微软雅黑" pitchFamily="34" charset="-122"/>
                <a:ea typeface="微软雅黑" pitchFamily="34" charset="-122"/>
                <a:cs typeface="Calibri" pitchFamily="34" charset="0"/>
                <a:sym typeface="Wingdings" pitchFamily="2" charset="2"/>
              </a:rPr>
              <a:t>快速响应</a:t>
            </a:r>
            <a:br>
              <a:rPr lang="en-US" altLang="zh-CN" sz="1050" dirty="0">
                <a:solidFill>
                  <a:srgbClr val="FF0000"/>
                </a:solidFill>
                <a:latin typeface="微软雅黑" pitchFamily="34" charset="-122"/>
                <a:ea typeface="微软雅黑" pitchFamily="34" charset="-122"/>
                <a:cs typeface="Calibri" pitchFamily="34" charset="0"/>
                <a:sym typeface="Wingdings" pitchFamily="2" charset="2"/>
              </a:rPr>
            </a:br>
            <a:r>
              <a:rPr lang="zh-CN" altLang="en-US" sz="1050" dirty="0">
                <a:solidFill>
                  <a:srgbClr val="FF0000"/>
                </a:solidFill>
                <a:latin typeface="微软雅黑" pitchFamily="34" charset="-122"/>
                <a:ea typeface="微软雅黑" pitchFamily="34" charset="-122"/>
                <a:cs typeface="Calibri" pitchFamily="34" charset="0"/>
                <a:sym typeface="Wingdings" pitchFamily="2" charset="2"/>
              </a:rPr>
              <a:t>几秒</a:t>
            </a:r>
            <a:endParaRPr lang="en-US" sz="1050" dirty="0">
              <a:solidFill>
                <a:srgbClr val="FF0000"/>
              </a:solidFill>
              <a:latin typeface="微软雅黑" pitchFamily="34" charset="-122"/>
              <a:ea typeface="微软雅黑" pitchFamily="34" charset="-122"/>
              <a:cs typeface="Calibri" pitchFamily="34" charset="0"/>
              <a:sym typeface="Wingdings" pitchFamily="2" charset="2"/>
            </a:endParaRPr>
          </a:p>
        </p:txBody>
      </p:sp>
      <p:grpSp>
        <p:nvGrpSpPr>
          <p:cNvPr id="113" name="Group 112"/>
          <p:cNvGrpSpPr/>
          <p:nvPr/>
        </p:nvGrpSpPr>
        <p:grpSpPr>
          <a:xfrm>
            <a:off x="4168023" y="2154496"/>
            <a:ext cx="1693829" cy="768646"/>
            <a:chOff x="4414940" y="1460797"/>
            <a:chExt cx="1803014" cy="1024890"/>
          </a:xfrm>
        </p:grpSpPr>
        <p:sp>
          <p:nvSpPr>
            <p:cNvPr id="114" name="Rounded Rectangle 113"/>
            <p:cNvSpPr/>
            <p:nvPr/>
          </p:nvSpPr>
          <p:spPr bwMode="gray">
            <a:xfrm>
              <a:off x="4414940" y="1460797"/>
              <a:ext cx="1803014" cy="1024890"/>
            </a:xfrm>
            <a:prstGeom prst="roundRect">
              <a:avLst/>
            </a:prstGeom>
            <a:gradFill rotWithShape="1">
              <a:gsLst>
                <a:gs pos="0">
                  <a:srgbClr val="97B8DD"/>
                </a:gs>
                <a:gs pos="100000">
                  <a:srgbClr val="487AB2"/>
                </a:gs>
              </a:gsLst>
              <a:lin ang="2700000" scaled="1"/>
            </a:gradFill>
            <a:ln w="12700" algn="ctr">
              <a:noFill/>
              <a:round/>
              <a:headEnd/>
              <a:tailEnd/>
            </a:ln>
            <a:effectLst>
              <a:outerShdw blurRad="50800" dist="38100" dir="2700000" algn="tl" rotWithShape="0">
                <a:prstClr val="black">
                  <a:alpha val="40000"/>
                </a:prstClr>
              </a:outerShdw>
            </a:effectLst>
          </p:spPr>
          <p:txBody>
            <a:bodyPr wrap="none" lIns="158662" tIns="53976" rIns="0" bIns="90664" anchor="t" anchorCtr="0"/>
            <a:lstStyle/>
            <a:p>
              <a:pPr algn="ctr" fontAlgn="base">
                <a:spcBef>
                  <a:spcPct val="75000"/>
                </a:spcBef>
                <a:spcAft>
                  <a:spcPct val="0"/>
                </a:spcAft>
                <a:buClr>
                  <a:srgbClr val="777777"/>
                </a:buClr>
                <a:buSzPct val="80000"/>
                <a:buFont typeface="Wingdings" pitchFamily="2" charset="2"/>
                <a:buNone/>
              </a:pPr>
              <a:r>
                <a:rPr lang="en-US" sz="1425" b="1" dirty="0">
                  <a:solidFill>
                    <a:srgbClr val="FFFFFF"/>
                  </a:solidFill>
                  <a:latin typeface="微软雅黑" panose="020B0503020204020204" pitchFamily="34" charset="-122"/>
                  <a:ea typeface="微软雅黑" panose="020B0503020204020204" pitchFamily="34" charset="-122"/>
                  <a:cs typeface="Arial Unicode MS" pitchFamily="34" charset="-128"/>
                </a:rPr>
                <a:t>SAP BW</a:t>
              </a:r>
            </a:p>
          </p:txBody>
        </p:sp>
        <p:pic>
          <p:nvPicPr>
            <p:cNvPr id="115" name="Picture 61" descr="Unbenannt-1"/>
            <p:cNvPicPr>
              <a:picLocks noChangeAspect="1" noChangeArrowheads="1"/>
            </p:cNvPicPr>
            <p:nvPr>
              <p:custDataLst>
                <p:tags r:id="rId1"/>
              </p:custDataLst>
            </p:nvPr>
          </p:nvPicPr>
          <p:blipFill>
            <a:blip r:embed="rId7" cstate="print">
              <a:clrChange>
                <a:clrFrom>
                  <a:srgbClr val="FFFFFF"/>
                </a:clrFrom>
                <a:clrTo>
                  <a:srgbClr val="FFFFFF">
                    <a:alpha val="0"/>
                  </a:srgbClr>
                </a:clrTo>
              </a:clrChange>
            </a:blip>
            <a:srcRect/>
            <a:stretch>
              <a:fillRect/>
            </a:stretch>
          </p:blipFill>
          <p:spPr bwMode="gray">
            <a:xfrm>
              <a:off x="4517026" y="1839482"/>
              <a:ext cx="500066" cy="488273"/>
            </a:xfrm>
            <a:prstGeom prst="rect">
              <a:avLst/>
            </a:prstGeom>
            <a:noFill/>
            <a:effectLst>
              <a:reflection blurRad="6350" stA="52000" endA="300" endPos="35000" dir="5400000" sy="-100000" algn="bl" rotWithShape="0"/>
            </a:effectLst>
          </p:spPr>
        </p:pic>
        <p:pic>
          <p:nvPicPr>
            <p:cNvPr id="116" name="Picture 61" descr="Unbenannt-1"/>
            <p:cNvPicPr>
              <a:picLocks noChangeAspect="1" noChangeArrowheads="1"/>
            </p:cNvPicPr>
            <p:nvPr>
              <p:custDataLst>
                <p:tags r:id="rId2"/>
              </p:custDataLst>
            </p:nvPr>
          </p:nvPicPr>
          <p:blipFill>
            <a:blip r:embed="rId7" cstate="print">
              <a:clrChange>
                <a:clrFrom>
                  <a:srgbClr val="FFFFFF"/>
                </a:clrFrom>
                <a:clrTo>
                  <a:srgbClr val="FFFFFF">
                    <a:alpha val="0"/>
                  </a:srgbClr>
                </a:clrTo>
              </a:clrChange>
            </a:blip>
            <a:srcRect/>
            <a:stretch>
              <a:fillRect/>
            </a:stretch>
          </p:blipFill>
          <p:spPr bwMode="gray">
            <a:xfrm>
              <a:off x="5065421" y="1839482"/>
              <a:ext cx="500066" cy="488273"/>
            </a:xfrm>
            <a:prstGeom prst="rect">
              <a:avLst/>
            </a:prstGeom>
            <a:noFill/>
            <a:effectLst>
              <a:reflection blurRad="6350" stA="52000" endA="300" endPos="35000" dir="5400000" sy="-100000" algn="bl" rotWithShape="0"/>
            </a:effectLst>
          </p:spPr>
        </p:pic>
        <p:pic>
          <p:nvPicPr>
            <p:cNvPr id="117" name="Picture 61" descr="Unbenannt-1"/>
            <p:cNvPicPr>
              <a:picLocks noChangeAspect="1" noChangeArrowheads="1"/>
            </p:cNvPicPr>
            <p:nvPr>
              <p:custDataLst>
                <p:tags r:id="rId3"/>
              </p:custDataLst>
            </p:nvPr>
          </p:nvPicPr>
          <p:blipFill>
            <a:blip r:embed="rId7" cstate="print">
              <a:clrChange>
                <a:clrFrom>
                  <a:srgbClr val="FFFFFF"/>
                </a:clrFrom>
                <a:clrTo>
                  <a:srgbClr val="FFFFFF">
                    <a:alpha val="0"/>
                  </a:srgbClr>
                </a:clrTo>
              </a:clrChange>
            </a:blip>
            <a:srcRect/>
            <a:stretch>
              <a:fillRect/>
            </a:stretch>
          </p:blipFill>
          <p:spPr bwMode="gray">
            <a:xfrm>
              <a:off x="5608703" y="1839482"/>
              <a:ext cx="500066" cy="488273"/>
            </a:xfrm>
            <a:prstGeom prst="rect">
              <a:avLst/>
            </a:prstGeom>
            <a:noFill/>
            <a:effectLst>
              <a:reflection blurRad="6350" stA="52000" endA="300" endPos="35000" dir="5400000" sy="-100000" algn="bl" rotWithShape="0"/>
            </a:effectLst>
          </p:spPr>
        </p:pic>
      </p:grpSp>
      <p:sp>
        <p:nvSpPr>
          <p:cNvPr id="118" name="Right Arrow 117"/>
          <p:cNvSpPr/>
          <p:nvPr/>
        </p:nvSpPr>
        <p:spPr bwMode="gray">
          <a:xfrm>
            <a:off x="3280235" y="2610042"/>
            <a:ext cx="806144" cy="137156"/>
          </a:xfrm>
          <a:prstGeom prst="rightArrow">
            <a:avLst/>
          </a:prstGeom>
          <a:solidFill>
            <a:schemeClr val="bg1">
              <a:lumMod val="75000"/>
            </a:schemeClr>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endParaRPr lang="zh-CN" alt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119" name="Rectangle 118"/>
          <p:cNvSpPr/>
          <p:nvPr/>
        </p:nvSpPr>
        <p:spPr>
          <a:xfrm>
            <a:off x="3331884" y="1975745"/>
            <a:ext cx="754494" cy="671058"/>
          </a:xfrm>
          <a:prstGeom prst="rect">
            <a:avLst/>
          </a:prstGeom>
        </p:spPr>
        <p:txBody>
          <a:bodyPr wrap="square" lIns="81637" tIns="40819" rIns="81637" bIns="40819">
            <a:spAutoFit/>
          </a:bodyPr>
          <a:lstStyle/>
          <a:p>
            <a:pPr fontAlgn="base">
              <a:spcBef>
                <a:spcPct val="0"/>
              </a:spcBef>
              <a:spcAft>
                <a:spcPct val="0"/>
              </a:spcAft>
              <a:buClr>
                <a:srgbClr val="F0AB00"/>
              </a:buClr>
            </a:pPr>
            <a:r>
              <a:rPr lang="en-US" sz="1275" b="1" dirty="0">
                <a:solidFill>
                  <a:srgbClr val="008FCC"/>
                </a:solidFill>
                <a:latin typeface="微软雅黑" pitchFamily="34" charset="-122"/>
                <a:ea typeface="微软雅黑" pitchFamily="34" charset="-122"/>
                <a:cs typeface="Calibri" pitchFamily="34" charset="0"/>
                <a:sym typeface="Wingdings" pitchFamily="2" charset="2"/>
              </a:rPr>
              <a:t>4</a:t>
            </a:r>
            <a:r>
              <a:rPr lang="zh-CN" altLang="en-US" sz="1275" b="1" dirty="0">
                <a:solidFill>
                  <a:srgbClr val="008FCC"/>
                </a:solidFill>
                <a:latin typeface="微软雅黑" pitchFamily="34" charset="-122"/>
                <a:ea typeface="微软雅黑" pitchFamily="34" charset="-122"/>
                <a:cs typeface="Calibri" pitchFamily="34" charset="0"/>
                <a:sym typeface="Wingdings" pitchFamily="2" charset="2"/>
              </a:rPr>
              <a:t>点后</a:t>
            </a:r>
            <a:br>
              <a:rPr lang="en-US" altLang="zh-CN" sz="1275" b="1" dirty="0">
                <a:solidFill>
                  <a:srgbClr val="008FCC"/>
                </a:solidFill>
                <a:latin typeface="微软雅黑" pitchFamily="34" charset="-122"/>
                <a:ea typeface="微软雅黑" pitchFamily="34" charset="-122"/>
                <a:cs typeface="Calibri" pitchFamily="34" charset="0"/>
                <a:sym typeface="Wingdings" pitchFamily="2" charset="2"/>
              </a:rPr>
            </a:br>
            <a:r>
              <a:rPr lang="zh-CN" altLang="en-US" sz="1275" b="1" dirty="0">
                <a:solidFill>
                  <a:srgbClr val="008FCC"/>
                </a:solidFill>
                <a:latin typeface="微软雅黑" pitchFamily="34" charset="-122"/>
                <a:ea typeface="微软雅黑" pitchFamily="34" charset="-122"/>
                <a:cs typeface="Calibri" pitchFamily="34" charset="0"/>
                <a:sym typeface="Wingdings" pitchFamily="2" charset="2"/>
              </a:rPr>
              <a:t>数据看</a:t>
            </a:r>
            <a:br>
              <a:rPr lang="en-US" altLang="zh-CN" sz="1275" b="1" dirty="0">
                <a:solidFill>
                  <a:srgbClr val="008FCC"/>
                </a:solidFill>
                <a:latin typeface="微软雅黑" pitchFamily="34" charset="-122"/>
                <a:ea typeface="微软雅黑" pitchFamily="34" charset="-122"/>
                <a:cs typeface="Calibri" pitchFamily="34" charset="0"/>
                <a:sym typeface="Wingdings" pitchFamily="2" charset="2"/>
              </a:rPr>
            </a:br>
            <a:r>
              <a:rPr lang="zh-CN" altLang="en-US" sz="1275" b="1" dirty="0">
                <a:solidFill>
                  <a:srgbClr val="008FCC"/>
                </a:solidFill>
                <a:latin typeface="微软雅黑" pitchFamily="34" charset="-122"/>
                <a:ea typeface="微软雅黑" pitchFamily="34" charset="-122"/>
                <a:cs typeface="Calibri" pitchFamily="34" charset="0"/>
                <a:sym typeface="Wingdings" pitchFamily="2" charset="2"/>
              </a:rPr>
              <a:t>不见</a:t>
            </a:r>
            <a:endParaRPr lang="en-US" sz="1275" dirty="0">
              <a:solidFill>
                <a:srgbClr val="008FCC"/>
              </a:solidFill>
              <a:latin typeface="微软雅黑" pitchFamily="34" charset="-122"/>
              <a:ea typeface="微软雅黑" pitchFamily="34" charset="-122"/>
              <a:cs typeface="Calibri" pitchFamily="34" charset="0"/>
              <a:sym typeface="Wingdings" pitchFamily="2" charset="2"/>
            </a:endParaRPr>
          </a:p>
        </p:txBody>
      </p:sp>
      <p:sp>
        <p:nvSpPr>
          <p:cNvPr id="121" name="Right Arrow 120"/>
          <p:cNvSpPr/>
          <p:nvPr/>
        </p:nvSpPr>
        <p:spPr bwMode="gray">
          <a:xfrm rot="12860525">
            <a:off x="5976258" y="2706149"/>
            <a:ext cx="806144" cy="137156"/>
          </a:xfrm>
          <a:prstGeom prst="rightArrow">
            <a:avLst/>
          </a:prstGeom>
          <a:solidFill>
            <a:schemeClr val="bg1">
              <a:lumMod val="75000"/>
            </a:schemeClr>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endParaRPr lang="zh-CN" altLang="en-US" sz="1575"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122" name="Rectangle 121"/>
          <p:cNvSpPr/>
          <p:nvPr/>
        </p:nvSpPr>
        <p:spPr>
          <a:xfrm rot="2084870">
            <a:off x="6177490" y="2538036"/>
            <a:ext cx="655387" cy="278643"/>
          </a:xfrm>
          <a:prstGeom prst="rect">
            <a:avLst/>
          </a:prstGeom>
        </p:spPr>
        <p:txBody>
          <a:bodyPr wrap="none" lIns="81637" tIns="40819" rIns="81637" bIns="40819">
            <a:spAutoFit/>
          </a:bodyPr>
          <a:lstStyle/>
          <a:p>
            <a:pPr fontAlgn="base">
              <a:spcBef>
                <a:spcPct val="0"/>
              </a:spcBef>
              <a:spcAft>
                <a:spcPct val="0"/>
              </a:spcAft>
              <a:buClr>
                <a:srgbClr val="F0AB00"/>
              </a:buClr>
            </a:pPr>
            <a:r>
              <a:rPr lang="zh-CN" altLang="en-US" sz="1275" dirty="0">
                <a:solidFill>
                  <a:srgbClr val="008FCC"/>
                </a:solidFill>
                <a:latin typeface="微软雅黑" pitchFamily="34" charset="-122"/>
                <a:ea typeface="微软雅黑" pitchFamily="34" charset="-122"/>
                <a:cs typeface="Calibri" pitchFamily="34" charset="0"/>
                <a:sym typeface="Wingdings" pitchFamily="2" charset="2"/>
              </a:rPr>
              <a:t>半小时</a:t>
            </a:r>
            <a:endParaRPr lang="en-US" sz="1275" dirty="0">
              <a:solidFill>
                <a:srgbClr val="008FCC"/>
              </a:solidFill>
              <a:latin typeface="微软雅黑" pitchFamily="34" charset="-122"/>
              <a:ea typeface="微软雅黑" pitchFamily="34" charset="-122"/>
              <a:cs typeface="Calibri" pitchFamily="34" charset="0"/>
              <a:sym typeface="Wingdings" pitchFamily="2" charset="2"/>
            </a:endParaRPr>
          </a:p>
        </p:txBody>
      </p:sp>
      <p:grpSp>
        <p:nvGrpSpPr>
          <p:cNvPr id="123" name="Group 122"/>
          <p:cNvGrpSpPr/>
          <p:nvPr/>
        </p:nvGrpSpPr>
        <p:grpSpPr>
          <a:xfrm>
            <a:off x="2016317" y="2557988"/>
            <a:ext cx="1200949" cy="836607"/>
            <a:chOff x="347703" y="4234464"/>
            <a:chExt cx="1000713" cy="849313"/>
          </a:xfrm>
        </p:grpSpPr>
        <p:grpSp>
          <p:nvGrpSpPr>
            <p:cNvPr id="127" name="Group 156"/>
            <p:cNvGrpSpPr>
              <a:grpSpLocks/>
            </p:cNvGrpSpPr>
            <p:nvPr/>
          </p:nvGrpSpPr>
          <p:grpSpPr bwMode="auto">
            <a:xfrm>
              <a:off x="347703" y="4234464"/>
              <a:ext cx="1000713" cy="849313"/>
              <a:chOff x="1509" y="888"/>
              <a:chExt cx="406" cy="535"/>
            </a:xfrm>
          </p:grpSpPr>
          <p:pic>
            <p:nvPicPr>
              <p:cNvPr id="128" name="Picture 153" descr="a"/>
              <p:cNvPicPr>
                <a:picLocks noChangeAspect="1" noChangeArrowheads="1"/>
              </p:cNvPicPr>
              <p:nvPr/>
            </p:nvPicPr>
            <p:blipFill>
              <a:blip r:embed="rId8" cstate="print"/>
              <a:srcRect/>
              <a:stretch>
                <a:fillRect/>
              </a:stretch>
            </p:blipFill>
            <p:spPr bwMode="auto">
              <a:xfrm>
                <a:off x="1509" y="888"/>
                <a:ext cx="406" cy="535"/>
              </a:xfrm>
              <a:prstGeom prst="rect">
                <a:avLst/>
              </a:prstGeom>
              <a:noFill/>
              <a:ln w="9525">
                <a:noFill/>
                <a:miter lim="800000"/>
                <a:headEnd/>
                <a:tailEnd/>
              </a:ln>
            </p:spPr>
          </p:pic>
          <p:pic>
            <p:nvPicPr>
              <p:cNvPr id="129" name="Picture 155" descr="Untitled-1"/>
              <p:cNvPicPr>
                <a:picLocks noChangeAspect="1" noChangeArrowheads="1"/>
              </p:cNvPicPr>
              <p:nvPr/>
            </p:nvPicPr>
            <p:blipFill>
              <a:blip r:embed="rId9" cstate="print"/>
              <a:srcRect t="55168" r="52887"/>
              <a:stretch>
                <a:fillRect/>
              </a:stretch>
            </p:blipFill>
            <p:spPr bwMode="auto">
              <a:xfrm>
                <a:off x="1536" y="1089"/>
                <a:ext cx="147" cy="134"/>
              </a:xfrm>
              <a:prstGeom prst="rect">
                <a:avLst/>
              </a:prstGeom>
              <a:noFill/>
              <a:ln w="9525">
                <a:noFill/>
                <a:miter lim="800000"/>
                <a:headEnd/>
                <a:tailEnd/>
              </a:ln>
            </p:spPr>
          </p:pic>
        </p:grpSp>
        <p:pic>
          <p:nvPicPr>
            <p:cNvPr id="130" name="Picture 147" descr="Untitled-1"/>
            <p:cNvPicPr>
              <a:picLocks noChangeAspect="1" noChangeArrowheads="1"/>
            </p:cNvPicPr>
            <p:nvPr/>
          </p:nvPicPr>
          <p:blipFill>
            <a:blip r:embed="rId10" cstate="print"/>
            <a:srcRect l="59979" t="59599"/>
            <a:stretch>
              <a:fillRect/>
            </a:stretch>
          </p:blipFill>
          <p:spPr bwMode="auto">
            <a:xfrm>
              <a:off x="907215" y="4572602"/>
              <a:ext cx="372186" cy="231775"/>
            </a:xfrm>
            <a:prstGeom prst="rect">
              <a:avLst/>
            </a:prstGeom>
            <a:noFill/>
            <a:ln w="9525">
              <a:noFill/>
              <a:miter lim="800000"/>
              <a:headEnd/>
              <a:tailEnd/>
            </a:ln>
          </p:spPr>
        </p:pic>
      </p:grpSp>
      <p:cxnSp>
        <p:nvCxnSpPr>
          <p:cNvPr id="132" name="Curved Connector 131"/>
          <p:cNvCxnSpPr>
            <a:endCxn id="109" idx="3"/>
          </p:cNvCxnSpPr>
          <p:nvPr/>
        </p:nvCxnSpPr>
        <p:spPr>
          <a:xfrm rot="5400000">
            <a:off x="7594929" y="2121669"/>
            <a:ext cx="1124985" cy="779367"/>
          </a:xfrm>
          <a:prstGeom prst="curvedConnector2">
            <a:avLst/>
          </a:prstGeom>
          <a:ln w="28575">
            <a:headEnd type="triangle" w="med" len="med"/>
            <a:tailEnd type="none" w="med" len="med"/>
          </a:ln>
        </p:spPr>
        <p:style>
          <a:lnRef idx="2">
            <a:schemeClr val="accent2"/>
          </a:lnRef>
          <a:fillRef idx="0">
            <a:schemeClr val="accent2"/>
          </a:fillRef>
          <a:effectRef idx="1">
            <a:schemeClr val="accent2"/>
          </a:effectRef>
          <a:fontRef idx="minor">
            <a:schemeClr val="tx1"/>
          </a:fontRef>
        </p:style>
      </p:cxnSp>
      <p:pic>
        <p:nvPicPr>
          <p:cNvPr id="3087" name="Picture 15" descr="http://t2.gstatic.com/images?q=tbn:ANd9GcTQVlRGFZ4YpybOekYIsxPLx7SWvVvUJu3G_-Qc47B63I3pX9PPw6GV65mZ_A"/>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013366" y="2281982"/>
            <a:ext cx="698838" cy="524114"/>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p:cNvSpPr/>
          <p:nvPr/>
        </p:nvSpPr>
        <p:spPr>
          <a:xfrm>
            <a:off x="6665051" y="3843658"/>
            <a:ext cx="2193304" cy="2263802"/>
          </a:xfrm>
          <a:prstGeom prst="rect">
            <a:avLst/>
          </a:prstGeom>
          <a:ln w="22225">
            <a:solidFill>
              <a:schemeClr val="bg1">
                <a:lumMod val="65000"/>
              </a:schemeClr>
            </a:solidFill>
          </a:ln>
        </p:spPr>
        <p:txBody>
          <a:bodyPr wrap="square" lIns="81637" tIns="40819" rIns="81637" bIns="40819">
            <a:spAutoFit/>
          </a:bodyPr>
          <a:lstStyle/>
          <a:p>
            <a:pPr fontAlgn="base">
              <a:spcBef>
                <a:spcPct val="0"/>
              </a:spcBef>
              <a:spcAft>
                <a:spcPct val="0"/>
              </a:spcAft>
              <a:buClr>
                <a:srgbClr val="F0AB00"/>
              </a:buClr>
              <a:buSzPct val="80000"/>
            </a:pPr>
            <a:r>
              <a:rPr lang="en-US" altLang="zh-CN" sz="1050" b="1" dirty="0">
                <a:solidFill>
                  <a:srgbClr val="226CA9"/>
                </a:solidFill>
                <a:latin typeface="微软雅黑" pitchFamily="34" charset="-122"/>
                <a:ea typeface="微软雅黑" pitchFamily="34" charset="-122"/>
                <a:cs typeface="Arial Unicode MS" pitchFamily="34" charset="-128"/>
              </a:rPr>
              <a:t>HANA</a:t>
            </a:r>
            <a:r>
              <a:rPr lang="zh-CN" altLang="en-US" sz="1050" b="1" dirty="0">
                <a:solidFill>
                  <a:srgbClr val="226CA9"/>
                </a:solidFill>
                <a:latin typeface="微软雅黑" pitchFamily="34" charset="-122"/>
                <a:ea typeface="微软雅黑" pitchFamily="34" charset="-122"/>
                <a:cs typeface="Arial Unicode MS" pitchFamily="34" charset="-128"/>
              </a:rPr>
              <a:t>项目信息：</a:t>
            </a:r>
            <a:endParaRPr lang="en-US" altLang="zh-CN" sz="1050" dirty="0">
              <a:solidFill>
                <a:srgbClr val="000000"/>
              </a:solidFill>
              <a:latin typeface="微软雅黑" pitchFamily="34" charset="-122"/>
              <a:ea typeface="微软雅黑" pitchFamily="34" charset="-122"/>
              <a:cs typeface="Arial Unicode MS" pitchFamily="34" charset="-128"/>
            </a:endParaRPr>
          </a:p>
          <a:p>
            <a:pPr marL="129744" indent="-129744" fontAlgn="base">
              <a:lnSpc>
                <a:spcPct val="150000"/>
              </a:lnSpc>
              <a:spcBef>
                <a:spcPct val="0"/>
              </a:spcBef>
              <a:spcAft>
                <a:spcPct val="0"/>
              </a:spcAft>
              <a:buClr>
                <a:srgbClr val="F0AB00"/>
              </a:buClr>
              <a:buSzPct val="80000"/>
              <a:buFont typeface="Wingdings" pitchFamily="2" charset="2"/>
              <a:buChar char="n"/>
            </a:pPr>
            <a:r>
              <a:rPr lang="zh-CN" altLang="en-US" sz="1050" b="1" dirty="0">
                <a:solidFill>
                  <a:srgbClr val="000000"/>
                </a:solidFill>
                <a:latin typeface="微软雅黑" pitchFamily="34" charset="-122"/>
                <a:ea typeface="微软雅黑" pitchFamily="34" charset="-122"/>
                <a:cs typeface="Arial Unicode MS" pitchFamily="34" charset="-128"/>
              </a:rPr>
              <a:t>已经完成 </a:t>
            </a:r>
            <a:r>
              <a:rPr lang="en-US" altLang="zh-CN" sz="1050" b="1" dirty="0">
                <a:solidFill>
                  <a:srgbClr val="000000"/>
                </a:solidFill>
                <a:latin typeface="微软雅黑" pitchFamily="34" charset="-122"/>
                <a:ea typeface="微软雅黑" pitchFamily="34" charset="-122"/>
                <a:cs typeface="Arial Unicode MS" pitchFamily="34" charset="-128"/>
              </a:rPr>
              <a:t>SAP HANA </a:t>
            </a:r>
            <a:r>
              <a:rPr lang="en-US" altLang="zh-CN" sz="1050" b="1" dirty="0" err="1">
                <a:solidFill>
                  <a:srgbClr val="000000"/>
                </a:solidFill>
                <a:latin typeface="微软雅黑" pitchFamily="34" charset="-122"/>
                <a:ea typeface="微软雅黑" pitchFamily="34" charset="-122"/>
                <a:cs typeface="Arial Unicode MS" pitchFamily="34" charset="-128"/>
              </a:rPr>
              <a:t>PoC</a:t>
            </a:r>
            <a:r>
              <a:rPr lang="zh-CN" altLang="en-US" sz="1050" b="1" dirty="0">
                <a:solidFill>
                  <a:srgbClr val="000000"/>
                </a:solidFill>
                <a:latin typeface="微软雅黑" pitchFamily="34" charset="-122"/>
                <a:ea typeface="微软雅黑" pitchFamily="34" charset="-122"/>
                <a:cs typeface="Arial Unicode MS" pitchFamily="34" charset="-128"/>
              </a:rPr>
              <a:t>项目</a:t>
            </a:r>
            <a:br>
              <a:rPr lang="en-US" altLang="zh-CN" sz="1050" dirty="0">
                <a:solidFill>
                  <a:srgbClr val="000000"/>
                </a:solidFill>
                <a:latin typeface="微软雅黑" pitchFamily="34" charset="-122"/>
                <a:ea typeface="微软雅黑" pitchFamily="34" charset="-122"/>
                <a:cs typeface="Arial Unicode MS" pitchFamily="34" charset="-128"/>
              </a:rPr>
            </a:br>
            <a:r>
              <a:rPr lang="en-US" altLang="zh-CN" sz="1050" dirty="0">
                <a:solidFill>
                  <a:srgbClr val="000000"/>
                </a:solidFill>
                <a:latin typeface="微软雅黑" pitchFamily="34" charset="-122"/>
                <a:ea typeface="微软雅黑" pitchFamily="34" charset="-122"/>
                <a:cs typeface="Arial Unicode MS" pitchFamily="34" charset="-128"/>
              </a:rPr>
              <a:t>- </a:t>
            </a:r>
            <a:r>
              <a:rPr lang="zh-CN" altLang="en-US" sz="1050" dirty="0">
                <a:solidFill>
                  <a:srgbClr val="000000"/>
                </a:solidFill>
                <a:latin typeface="微软雅黑" pitchFamily="34" charset="-122"/>
                <a:ea typeface="微软雅黑" pitchFamily="34" charset="-122"/>
                <a:cs typeface="Arial Unicode MS" pitchFamily="34" charset="-128"/>
              </a:rPr>
              <a:t>涉及</a:t>
            </a:r>
            <a:r>
              <a:rPr lang="en-US" altLang="zh-CN" sz="1050" dirty="0">
                <a:solidFill>
                  <a:srgbClr val="000000"/>
                </a:solidFill>
                <a:latin typeface="微软雅黑" pitchFamily="34" charset="-122"/>
                <a:ea typeface="微软雅黑" pitchFamily="34" charset="-122"/>
                <a:cs typeface="Arial Unicode MS" pitchFamily="34" charset="-128"/>
              </a:rPr>
              <a:t>7</a:t>
            </a:r>
            <a:r>
              <a:rPr lang="zh-CN" altLang="en-US" sz="1050" dirty="0">
                <a:solidFill>
                  <a:srgbClr val="000000"/>
                </a:solidFill>
                <a:latin typeface="微软雅黑" pitchFamily="34" charset="-122"/>
                <a:ea typeface="微软雅黑" pitchFamily="34" charset="-122"/>
                <a:cs typeface="Arial Unicode MS" pitchFamily="34" charset="-128"/>
              </a:rPr>
              <a:t>个业务场景，销售</a:t>
            </a:r>
            <a:r>
              <a:rPr lang="en-US" altLang="zh-CN" sz="1050" dirty="0">
                <a:solidFill>
                  <a:srgbClr val="000000"/>
                </a:solidFill>
                <a:latin typeface="微软雅黑" pitchFamily="34" charset="-122"/>
                <a:ea typeface="微软雅黑" pitchFamily="34" charset="-122"/>
                <a:cs typeface="Arial Unicode MS" pitchFamily="34" charset="-128"/>
              </a:rPr>
              <a:t>/</a:t>
            </a:r>
            <a:r>
              <a:rPr lang="zh-CN" altLang="en-US" sz="1050" dirty="0">
                <a:solidFill>
                  <a:srgbClr val="000000"/>
                </a:solidFill>
                <a:latin typeface="微软雅黑" pitchFamily="34" charset="-122"/>
                <a:ea typeface="微软雅黑" pitchFamily="34" charset="-122"/>
                <a:cs typeface="Arial Unicode MS" pitchFamily="34" charset="-128"/>
              </a:rPr>
              <a:t>库存相关</a:t>
            </a:r>
            <a:br>
              <a:rPr lang="en-US" altLang="zh-CN" sz="1050" dirty="0">
                <a:solidFill>
                  <a:srgbClr val="000000"/>
                </a:solidFill>
                <a:latin typeface="微软雅黑" pitchFamily="34" charset="-122"/>
                <a:ea typeface="微软雅黑" pitchFamily="34" charset="-122"/>
                <a:cs typeface="Arial Unicode MS" pitchFamily="34" charset="-128"/>
              </a:rPr>
            </a:br>
            <a:r>
              <a:rPr lang="en-US" altLang="zh-CN" sz="1050" dirty="0">
                <a:solidFill>
                  <a:srgbClr val="000000"/>
                </a:solidFill>
                <a:latin typeface="微软雅黑" pitchFamily="34" charset="-122"/>
                <a:ea typeface="微软雅黑" pitchFamily="34" charset="-122"/>
                <a:cs typeface="Arial Unicode MS" pitchFamily="34" charset="-128"/>
              </a:rPr>
              <a:t>- </a:t>
            </a:r>
            <a:r>
              <a:rPr lang="zh-CN" altLang="en-US" sz="1050" dirty="0">
                <a:solidFill>
                  <a:srgbClr val="000000"/>
                </a:solidFill>
                <a:latin typeface="微软雅黑" pitchFamily="34" charset="-122"/>
                <a:ea typeface="微软雅黑" pitchFamily="34" charset="-122"/>
                <a:cs typeface="Arial Unicode MS" pitchFamily="34" charset="-128"/>
              </a:rPr>
              <a:t>验证</a:t>
            </a:r>
            <a:r>
              <a:rPr lang="en-US" altLang="zh-CN" sz="1050" dirty="0">
                <a:solidFill>
                  <a:srgbClr val="000000"/>
                </a:solidFill>
                <a:latin typeface="微软雅黑" pitchFamily="34" charset="-122"/>
                <a:ea typeface="微软雅黑" pitchFamily="34" charset="-122"/>
                <a:cs typeface="Arial Unicode MS" pitchFamily="34" charset="-128"/>
              </a:rPr>
              <a:t>3</a:t>
            </a:r>
            <a:r>
              <a:rPr lang="zh-CN" altLang="en-US" sz="1050" dirty="0">
                <a:solidFill>
                  <a:srgbClr val="000000"/>
                </a:solidFill>
                <a:latin typeface="微软雅黑" pitchFamily="34" charset="-122"/>
                <a:ea typeface="微软雅黑" pitchFamily="34" charset="-122"/>
                <a:cs typeface="Arial Unicode MS" pitchFamily="34" charset="-128"/>
              </a:rPr>
              <a:t>个技术关键点</a:t>
            </a:r>
            <a:br>
              <a:rPr lang="en-US" altLang="zh-CN" sz="1050" dirty="0">
                <a:solidFill>
                  <a:srgbClr val="000000"/>
                </a:solidFill>
                <a:latin typeface="微软雅黑" pitchFamily="34" charset="-122"/>
                <a:ea typeface="微软雅黑" pitchFamily="34" charset="-122"/>
                <a:cs typeface="Arial Unicode MS" pitchFamily="34" charset="-128"/>
              </a:rPr>
            </a:br>
            <a:r>
              <a:rPr lang="en-US" altLang="zh-CN" sz="1050" dirty="0">
                <a:solidFill>
                  <a:srgbClr val="000000"/>
                </a:solidFill>
                <a:latin typeface="微软雅黑" pitchFamily="34" charset="-122"/>
                <a:ea typeface="微软雅黑" pitchFamily="34" charset="-122"/>
                <a:cs typeface="Arial Unicode MS" pitchFamily="34" charset="-128"/>
              </a:rPr>
              <a:t>- SLT</a:t>
            </a:r>
            <a:r>
              <a:rPr lang="zh-CN" altLang="en-US" sz="1050" dirty="0">
                <a:solidFill>
                  <a:srgbClr val="000000"/>
                </a:solidFill>
                <a:latin typeface="微软雅黑" pitchFamily="34" charset="-122"/>
                <a:ea typeface="微软雅黑" pitchFamily="34" charset="-122"/>
                <a:cs typeface="Arial Unicode MS" pitchFamily="34" charset="-128"/>
              </a:rPr>
              <a:t>实时同步</a:t>
            </a:r>
            <a:br>
              <a:rPr lang="en-US" altLang="zh-CN" sz="1050" dirty="0">
                <a:solidFill>
                  <a:srgbClr val="000000"/>
                </a:solidFill>
                <a:latin typeface="微软雅黑" pitchFamily="34" charset="-122"/>
                <a:ea typeface="微软雅黑" pitchFamily="34" charset="-122"/>
                <a:cs typeface="Arial Unicode MS" pitchFamily="34" charset="-128"/>
              </a:rPr>
            </a:br>
            <a:r>
              <a:rPr lang="en-US" altLang="zh-CN" sz="1050" dirty="0">
                <a:solidFill>
                  <a:srgbClr val="000000"/>
                </a:solidFill>
                <a:latin typeface="微软雅黑" pitchFamily="34" charset="-122"/>
                <a:ea typeface="微软雅黑" pitchFamily="34" charset="-122"/>
                <a:cs typeface="Arial Unicode MS" pitchFamily="34" charset="-128"/>
              </a:rPr>
              <a:t>- DS</a:t>
            </a:r>
            <a:r>
              <a:rPr lang="zh-CN" altLang="en-US" sz="1050" dirty="0">
                <a:solidFill>
                  <a:srgbClr val="000000"/>
                </a:solidFill>
                <a:latin typeface="微软雅黑" pitchFamily="34" charset="-122"/>
                <a:ea typeface="微软雅黑" pitchFamily="34" charset="-122"/>
                <a:cs typeface="Arial Unicode MS" pitchFamily="34" charset="-128"/>
              </a:rPr>
              <a:t>对非</a:t>
            </a:r>
            <a:r>
              <a:rPr lang="en-US" altLang="zh-CN" sz="1050" dirty="0">
                <a:solidFill>
                  <a:srgbClr val="000000"/>
                </a:solidFill>
                <a:latin typeface="微软雅黑" pitchFamily="34" charset="-122"/>
                <a:ea typeface="微软雅黑" pitchFamily="34" charset="-122"/>
                <a:cs typeface="Arial Unicode MS" pitchFamily="34" charset="-128"/>
              </a:rPr>
              <a:t>SAP</a:t>
            </a:r>
            <a:r>
              <a:rPr lang="zh-CN" altLang="en-US" sz="1050" dirty="0">
                <a:solidFill>
                  <a:srgbClr val="000000"/>
                </a:solidFill>
                <a:latin typeface="微软雅黑" pitchFamily="34" charset="-122"/>
                <a:ea typeface="微软雅黑" pitchFamily="34" charset="-122"/>
                <a:cs typeface="Arial Unicode MS" pitchFamily="34" charset="-128"/>
              </a:rPr>
              <a:t>数据抽取</a:t>
            </a:r>
            <a:br>
              <a:rPr lang="en-US" altLang="zh-CN" sz="1050" dirty="0">
                <a:solidFill>
                  <a:srgbClr val="000000"/>
                </a:solidFill>
                <a:latin typeface="微软雅黑" pitchFamily="34" charset="-122"/>
                <a:ea typeface="微软雅黑" pitchFamily="34" charset="-122"/>
                <a:cs typeface="Arial Unicode MS" pitchFamily="34" charset="-128"/>
              </a:rPr>
            </a:br>
            <a:r>
              <a:rPr lang="en-US" altLang="zh-CN" sz="1050" dirty="0">
                <a:solidFill>
                  <a:srgbClr val="000000"/>
                </a:solidFill>
                <a:latin typeface="微软雅黑" pitchFamily="34" charset="-122"/>
                <a:ea typeface="微软雅黑" pitchFamily="34" charset="-122"/>
                <a:cs typeface="Arial Unicode MS" pitchFamily="34" charset="-128"/>
              </a:rPr>
              <a:t>- SAP HANA</a:t>
            </a:r>
            <a:r>
              <a:rPr lang="zh-CN" altLang="en-US" sz="1050" dirty="0">
                <a:solidFill>
                  <a:srgbClr val="000000"/>
                </a:solidFill>
                <a:latin typeface="微软雅黑" pitchFamily="34" charset="-122"/>
                <a:ea typeface="微软雅黑" pitchFamily="34" charset="-122"/>
                <a:cs typeface="Arial Unicode MS" pitchFamily="34" charset="-128"/>
              </a:rPr>
              <a:t>性能报告</a:t>
            </a:r>
            <a:endParaRPr lang="en-US" altLang="zh-CN" sz="1050" dirty="0">
              <a:solidFill>
                <a:srgbClr val="000000"/>
              </a:solidFill>
              <a:latin typeface="微软雅黑" pitchFamily="34" charset="-122"/>
              <a:ea typeface="微软雅黑" pitchFamily="34" charset="-122"/>
              <a:cs typeface="Arial Unicode MS" pitchFamily="34" charset="-128"/>
            </a:endParaRPr>
          </a:p>
          <a:p>
            <a:pPr marL="129744" indent="-129744" fontAlgn="base">
              <a:spcBef>
                <a:spcPct val="0"/>
              </a:spcBef>
              <a:spcAft>
                <a:spcPct val="0"/>
              </a:spcAft>
              <a:buClr>
                <a:srgbClr val="F0AB00"/>
              </a:buClr>
              <a:buSzPct val="80000"/>
              <a:buFont typeface="Wingdings" pitchFamily="2" charset="2"/>
              <a:buChar char="n"/>
            </a:pPr>
            <a:r>
              <a:rPr lang="zh-CN" altLang="en-US" sz="1050" b="1" dirty="0">
                <a:solidFill>
                  <a:srgbClr val="000000"/>
                </a:solidFill>
                <a:latin typeface="微软雅黑" pitchFamily="34" charset="-122"/>
                <a:ea typeface="微软雅黑" pitchFamily="34" charset="-122"/>
                <a:cs typeface="Arial Unicode MS" pitchFamily="34" charset="-128"/>
              </a:rPr>
              <a:t>正式实施已经开始</a:t>
            </a:r>
            <a:br>
              <a:rPr lang="en-US" altLang="zh-CN" sz="1050" dirty="0">
                <a:solidFill>
                  <a:srgbClr val="000000"/>
                </a:solidFill>
                <a:latin typeface="微软雅黑" pitchFamily="34" charset="-122"/>
                <a:ea typeface="微软雅黑" pitchFamily="34" charset="-122"/>
                <a:cs typeface="Arial Unicode MS" pitchFamily="34" charset="-128"/>
              </a:rPr>
            </a:br>
            <a:endParaRPr lang="en-US" altLang="zh-CN" sz="1050" dirty="0">
              <a:solidFill>
                <a:srgbClr val="000000"/>
              </a:solidFill>
              <a:latin typeface="微软雅黑" pitchFamily="34" charset="-122"/>
              <a:ea typeface="微软雅黑" pitchFamily="34" charset="-122"/>
              <a:cs typeface="Arial Unicode MS" pitchFamily="34" charset="-128"/>
            </a:endParaRPr>
          </a:p>
        </p:txBody>
      </p:sp>
    </p:spTree>
    <p:extLst>
      <p:ext uri="{BB962C8B-B14F-4D97-AF65-F5344CB8AC3E}">
        <p14:creationId xmlns:p14="http://schemas.microsoft.com/office/powerpoint/2010/main" val="14439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22" presetClass="entr" presetSubtype="8"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8"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110"/>
                                        </p:tgtEl>
                                        <p:attrNameLst>
                                          <p:attrName>style.visibility</p:attrName>
                                        </p:attrNameLst>
                                      </p:cBhvr>
                                      <p:to>
                                        <p:strVal val="visible"/>
                                      </p:to>
                                    </p:set>
                                    <p:animEffect transition="in" filter="wipe(right)">
                                      <p:cBhvr>
                                        <p:cTn id="30" dur="500"/>
                                        <p:tgtEl>
                                          <p:spTgt spid="110"/>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111"/>
                                        </p:tgtEl>
                                        <p:attrNameLst>
                                          <p:attrName>style.visibility</p:attrName>
                                        </p:attrNameLst>
                                      </p:cBhvr>
                                      <p:to>
                                        <p:strVal val="visible"/>
                                      </p:to>
                                    </p:set>
                                    <p:animEffect transition="in" filter="wipe(right)">
                                      <p:cBhvr>
                                        <p:cTn id="33" dur="500"/>
                                        <p:tgtEl>
                                          <p:spTgt spid="111"/>
                                        </p:tgtEl>
                                      </p:cBhvr>
                                    </p:animEffect>
                                  </p:childTnLst>
                                </p:cTn>
                              </p:par>
                            </p:childTnLst>
                          </p:cTn>
                        </p:par>
                        <p:par>
                          <p:cTn id="34" fill="hold">
                            <p:stCondLst>
                              <p:cond delay="500"/>
                            </p:stCondLst>
                            <p:childTnLst>
                              <p:par>
                                <p:cTn id="35" presetID="10" presetClass="exit" presetSubtype="0" fill="hold" grpId="0" nodeType="afterEffect">
                                  <p:stCondLst>
                                    <p:cond delay="0"/>
                                  </p:stCondLst>
                                  <p:childTnLst>
                                    <p:animEffect transition="out" filter="fade">
                                      <p:cBhvr>
                                        <p:cTn id="36" dur="500"/>
                                        <p:tgtEl>
                                          <p:spTgt spid="118"/>
                                        </p:tgtEl>
                                      </p:cBhvr>
                                    </p:animEffect>
                                    <p:set>
                                      <p:cBhvr>
                                        <p:cTn id="37" dur="1" fill="hold">
                                          <p:stCondLst>
                                            <p:cond delay="499"/>
                                          </p:stCondLst>
                                        </p:cTn>
                                        <p:tgtEl>
                                          <p:spTgt spid="118"/>
                                        </p:tgtEl>
                                        <p:attrNameLst>
                                          <p:attrName>style.visibility</p:attrName>
                                        </p:attrNameLst>
                                      </p:cBhvr>
                                      <p:to>
                                        <p:strVal val="hidden"/>
                                      </p:to>
                                    </p:set>
                                  </p:childTnLst>
                                </p:cTn>
                              </p:par>
                            </p:childTnLst>
                          </p:cTn>
                        </p:par>
                        <p:par>
                          <p:cTn id="38" fill="hold">
                            <p:stCondLst>
                              <p:cond delay="1000"/>
                            </p:stCondLst>
                            <p:childTnLst>
                              <p:par>
                                <p:cTn id="39" presetID="10" presetClass="exit" presetSubtype="0" fill="hold" grpId="0" nodeType="afterEffect">
                                  <p:stCondLst>
                                    <p:cond delay="0"/>
                                  </p:stCondLst>
                                  <p:childTnLst>
                                    <p:animEffect transition="out" filter="fade">
                                      <p:cBhvr>
                                        <p:cTn id="40" dur="500"/>
                                        <p:tgtEl>
                                          <p:spTgt spid="119"/>
                                        </p:tgtEl>
                                      </p:cBhvr>
                                    </p:animEffect>
                                    <p:set>
                                      <p:cBhvr>
                                        <p:cTn id="41" dur="1" fill="hold">
                                          <p:stCondLst>
                                            <p:cond delay="499"/>
                                          </p:stCondLst>
                                        </p:cTn>
                                        <p:tgtEl>
                                          <p:spTgt spid="119"/>
                                        </p:tgtEl>
                                        <p:attrNameLst>
                                          <p:attrName>style.visibility</p:attrName>
                                        </p:attrNameLst>
                                      </p:cBhvr>
                                      <p:to>
                                        <p:strVal val="hidden"/>
                                      </p:to>
                                    </p:set>
                                  </p:childTnLst>
                                </p:cTn>
                              </p:par>
                            </p:childTnLst>
                          </p:cTn>
                        </p:par>
                        <p:par>
                          <p:cTn id="42" fill="hold">
                            <p:stCondLst>
                              <p:cond delay="1500"/>
                            </p:stCondLst>
                            <p:childTnLst>
                              <p:par>
                                <p:cTn id="43" presetID="10" presetClass="exit" presetSubtype="0" fill="hold" nodeType="afterEffect">
                                  <p:stCondLst>
                                    <p:cond delay="0"/>
                                  </p:stCondLst>
                                  <p:childTnLst>
                                    <p:animEffect transition="out" filter="fade">
                                      <p:cBhvr>
                                        <p:cTn id="44" dur="500"/>
                                        <p:tgtEl>
                                          <p:spTgt spid="113"/>
                                        </p:tgtEl>
                                      </p:cBhvr>
                                    </p:animEffect>
                                    <p:set>
                                      <p:cBhvr>
                                        <p:cTn id="45" dur="1" fill="hold">
                                          <p:stCondLst>
                                            <p:cond delay="499"/>
                                          </p:stCondLst>
                                        </p:cTn>
                                        <p:tgtEl>
                                          <p:spTgt spid="113"/>
                                        </p:tgtEl>
                                        <p:attrNameLst>
                                          <p:attrName>style.visibility</p:attrName>
                                        </p:attrNameLst>
                                      </p:cBhvr>
                                      <p:to>
                                        <p:strVal val="hidden"/>
                                      </p:to>
                                    </p:set>
                                  </p:childTnLst>
                                </p:cTn>
                              </p:par>
                            </p:childTnLst>
                          </p:cTn>
                        </p:par>
                        <p:par>
                          <p:cTn id="46" fill="hold">
                            <p:stCondLst>
                              <p:cond delay="2000"/>
                            </p:stCondLst>
                            <p:childTnLst>
                              <p:par>
                                <p:cTn id="47" presetID="10" presetClass="exit" presetSubtype="0" fill="hold" grpId="0" nodeType="afterEffect">
                                  <p:stCondLst>
                                    <p:cond delay="0"/>
                                  </p:stCondLst>
                                  <p:childTnLst>
                                    <p:animEffect transition="out" filter="fade">
                                      <p:cBhvr>
                                        <p:cTn id="48" dur="500"/>
                                        <p:tgtEl>
                                          <p:spTgt spid="122"/>
                                        </p:tgtEl>
                                      </p:cBhvr>
                                    </p:animEffect>
                                    <p:set>
                                      <p:cBhvr>
                                        <p:cTn id="49" dur="1" fill="hold">
                                          <p:stCondLst>
                                            <p:cond delay="499"/>
                                          </p:stCondLst>
                                        </p:cTn>
                                        <p:tgtEl>
                                          <p:spTgt spid="122"/>
                                        </p:tgtEl>
                                        <p:attrNameLst>
                                          <p:attrName>style.visibility</p:attrName>
                                        </p:attrNameLst>
                                      </p:cBhvr>
                                      <p:to>
                                        <p:strVal val="hidden"/>
                                      </p:to>
                                    </p:set>
                                  </p:childTnLst>
                                </p:cTn>
                              </p:par>
                            </p:childTnLst>
                          </p:cTn>
                        </p:par>
                        <p:par>
                          <p:cTn id="50" fill="hold">
                            <p:stCondLst>
                              <p:cond delay="2500"/>
                            </p:stCondLst>
                            <p:childTnLst>
                              <p:par>
                                <p:cTn id="51" presetID="10" presetClass="exit" presetSubtype="0" fill="hold" grpId="0" nodeType="afterEffect">
                                  <p:stCondLst>
                                    <p:cond delay="0"/>
                                  </p:stCondLst>
                                  <p:childTnLst>
                                    <p:animEffect transition="out" filter="fade">
                                      <p:cBhvr>
                                        <p:cTn id="52" dur="500"/>
                                        <p:tgtEl>
                                          <p:spTgt spid="121"/>
                                        </p:tgtEl>
                                      </p:cBhvr>
                                    </p:animEffect>
                                    <p:set>
                                      <p:cBhvr>
                                        <p:cTn id="53" dur="1" fill="hold">
                                          <p:stCondLst>
                                            <p:cond delay="499"/>
                                          </p:stCondLst>
                                        </p:cTn>
                                        <p:tgtEl>
                                          <p:spTgt spid="1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7" grpId="0" animBg="1"/>
      <p:bldP spid="22" grpId="0" animBg="1"/>
      <p:bldP spid="110" grpId="0" animBg="1"/>
      <p:bldP spid="111" grpId="0"/>
      <p:bldP spid="118" grpId="0" animBg="1"/>
      <p:bldP spid="119" grpId="0"/>
      <p:bldP spid="121" grpId="0" animBg="1"/>
      <p:bldP spid="122"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lvl="0">
              <a:lnSpc>
                <a:spcPct val="100000"/>
              </a:lnSpc>
              <a:spcAft>
                <a:spcPts val="0"/>
              </a:spcAft>
              <a:buClr>
                <a:schemeClr val="accent1"/>
              </a:buClr>
            </a:pPr>
            <a:r>
              <a:rPr lang="en-US" altLang="zh-CN" sz="3600" dirty="0">
                <a:latin typeface="微软雅黑" panose="020B0503020204020204" pitchFamily="34" charset="-122"/>
                <a:ea typeface="微软雅黑" panose="020B0503020204020204" pitchFamily="34" charset="-122"/>
              </a:rPr>
              <a:t>SAP</a:t>
            </a:r>
            <a:r>
              <a:rPr lang="zh-CN" altLang="en-US" sz="3600" dirty="0">
                <a:latin typeface="微软雅黑" panose="020B0503020204020204" pitchFamily="34" charset="-122"/>
                <a:ea typeface="微软雅黑" panose="020B0503020204020204" pitchFamily="34" charset="-122"/>
              </a:rPr>
              <a:t>大数据分析体系总结</a:t>
            </a:r>
            <a:endParaRPr lang="en-US" altLang="zh-CN" sz="3600" dirty="0">
              <a:latin typeface="微软雅黑" panose="020B0503020204020204" pitchFamily="34" charset="-122"/>
              <a:ea typeface="微软雅黑" panose="020B0503020204020204" pitchFamily="34" charset="-122"/>
            </a:endParaRPr>
          </a:p>
        </p:txBody>
      </p:sp>
      <p:pic>
        <p:nvPicPr>
          <p:cNvPr id="4" name="Picture Placeholder 3"/>
          <p:cNvPicPr>
            <a:picLocks noGrp="1" noChangeAspect="1"/>
          </p:cNvPicPr>
          <p:nvPr>
            <p:ph type="pic" sz="quarter" idx="12"/>
          </p:nvPr>
        </p:nvPicPr>
        <p:blipFill>
          <a:blip r:embed="rId2"/>
          <a:srcRect t="3112" b="3112"/>
          <a:stretch>
            <a:fillRect/>
          </a:stretch>
        </p:blipFill>
        <p:spPr/>
      </p:pic>
    </p:spTree>
    <p:extLst>
      <p:ext uri="{BB962C8B-B14F-4D97-AF65-F5344CB8AC3E}">
        <p14:creationId xmlns:p14="http://schemas.microsoft.com/office/powerpoint/2010/main" val="912254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sz="2800" dirty="0">
                <a:latin typeface="微软雅黑" panose="020B0503020204020204" pitchFamily="34" charset="-122"/>
                <a:ea typeface="微软雅黑" panose="020B0503020204020204" pitchFamily="34" charset="-122"/>
              </a:rPr>
              <a:t>SAP </a:t>
            </a:r>
            <a:r>
              <a:rPr lang="zh-CN" altLang="en-US" sz="2800" dirty="0">
                <a:latin typeface="微软雅黑" panose="020B0503020204020204" pitchFamily="34" charset="-122"/>
                <a:ea typeface="微软雅黑" panose="020B0503020204020204" pitchFamily="34" charset="-122"/>
              </a:rPr>
              <a:t>大数据分析平台应用体系</a:t>
            </a:r>
            <a:endParaRPr lang="en-US" altLang="zh-CN" sz="2800" dirty="0">
              <a:latin typeface="微软雅黑" panose="020B0503020204020204" pitchFamily="34" charset="-122"/>
              <a:ea typeface="微软雅黑" panose="020B0503020204020204" pitchFamily="34" charset="-122"/>
            </a:endParaRPr>
          </a:p>
        </p:txBody>
      </p:sp>
      <p:sp>
        <p:nvSpPr>
          <p:cNvPr id="5" name="Rectangle 4"/>
          <p:cNvSpPr/>
          <p:nvPr/>
        </p:nvSpPr>
        <p:spPr bwMode="gray">
          <a:xfrm>
            <a:off x="4323645" y="2172467"/>
            <a:ext cx="1713955" cy="417611"/>
          </a:xfrm>
          <a:prstGeom prst="rect">
            <a:avLst/>
          </a:prstGeom>
          <a:solidFill>
            <a:schemeClr val="accent1">
              <a:lumMod val="60000"/>
              <a:lumOff val="40000"/>
            </a:schemeClr>
          </a:solidFill>
          <a:ln w="6350" algn="ctr">
            <a:noFill/>
            <a:miter lim="800000"/>
            <a:headEnd/>
            <a:tailEnd/>
          </a:ln>
        </p:spPr>
        <p:txBody>
          <a:bodyPr lIns="67479" tIns="53983" rIns="67479" bIns="53983" rtlCol="0" anchor="ctr"/>
          <a:lstStyle/>
          <a:p>
            <a:pPr algn="ctr" defTabSz="685493" fontAlgn="base">
              <a:spcBef>
                <a:spcPct val="50000"/>
              </a:spcBef>
              <a:spcAft>
                <a:spcPct val="0"/>
              </a:spcAft>
              <a:buClr>
                <a:srgbClr val="F0AB00"/>
              </a:buClr>
              <a:buSzPct val="80000"/>
            </a:pPr>
            <a:r>
              <a:rPr lang="zh-CN" altLang="en-US" sz="1200" kern="0" dirty="0">
                <a:solidFill>
                  <a:srgbClr val="000000"/>
                </a:solidFill>
                <a:latin typeface="Microsoft YaHei" panose="020B0503020204020204" pitchFamily="34" charset="-122"/>
                <a:ea typeface="Microsoft YaHei" panose="020B0503020204020204" pitchFamily="34" charset="-122"/>
                <a:cs typeface="Arial Unicode MS" pitchFamily="34" charset="-128"/>
              </a:rPr>
              <a:t>模型工厂</a:t>
            </a:r>
            <a:endParaRPr lang="en-US" sz="1200" kern="0" dirty="0">
              <a:solidFill>
                <a:srgbClr val="000000"/>
              </a:solidFill>
              <a:latin typeface="Microsoft YaHei" panose="020B0503020204020204" pitchFamily="34" charset="-122"/>
              <a:ea typeface="Microsoft YaHei" panose="020B0503020204020204" pitchFamily="34" charset="-122"/>
              <a:cs typeface="Arial Unicode MS" pitchFamily="34" charset="-128"/>
            </a:endParaRPr>
          </a:p>
        </p:txBody>
      </p:sp>
      <p:sp>
        <p:nvSpPr>
          <p:cNvPr id="6" name="Rectangle 5"/>
          <p:cNvSpPr/>
          <p:nvPr/>
        </p:nvSpPr>
        <p:spPr bwMode="gray">
          <a:xfrm>
            <a:off x="1243140" y="1899668"/>
            <a:ext cx="6009552" cy="192821"/>
          </a:xfrm>
          <a:prstGeom prst="rect">
            <a:avLst/>
          </a:prstGeom>
          <a:solidFill>
            <a:schemeClr val="bg1"/>
          </a:solidFill>
          <a:ln w="6350" algn="ctr">
            <a:noFill/>
            <a:miter lim="800000"/>
            <a:headEnd/>
            <a:tailEnd/>
          </a:ln>
        </p:spPr>
        <p:txBody>
          <a:bodyPr lIns="67479" tIns="53983" rIns="67479" bIns="53983" rtlCol="0" anchor="ctr"/>
          <a:lstStyle/>
          <a:p>
            <a:pPr algn="ctr" defTabSz="685493" fontAlgn="base">
              <a:spcBef>
                <a:spcPct val="50000"/>
              </a:spcBef>
              <a:spcAft>
                <a:spcPct val="0"/>
              </a:spcAft>
              <a:buClr>
                <a:srgbClr val="F0AB00"/>
              </a:buClr>
              <a:buSzPct val="80000"/>
            </a:pPr>
            <a:r>
              <a:rPr lang="en-US" sz="1499" b="1" kern="0" dirty="0">
                <a:solidFill>
                  <a:srgbClr val="000000"/>
                </a:solidFill>
                <a:latin typeface="Microsoft YaHei" panose="020B0503020204020204" pitchFamily="34" charset="-122"/>
                <a:ea typeface="Microsoft YaHei" panose="020B0503020204020204" pitchFamily="34" charset="-122"/>
                <a:cs typeface="Arial Unicode MS" pitchFamily="34" charset="-128"/>
              </a:rPr>
              <a:t>SAP BusinessObjects Predictive Analytics </a:t>
            </a:r>
            <a:r>
              <a:rPr lang="zh-CN" altLang="en-US" sz="1499" b="1" kern="0" dirty="0">
                <a:solidFill>
                  <a:srgbClr val="000000"/>
                </a:solidFill>
                <a:latin typeface="Microsoft YaHei" panose="020B0503020204020204" pitchFamily="34" charset="-122"/>
                <a:ea typeface="Microsoft YaHei" panose="020B0503020204020204" pitchFamily="34" charset="-122"/>
                <a:cs typeface="Arial Unicode MS" pitchFamily="34" charset="-128"/>
              </a:rPr>
              <a:t>（</a:t>
            </a:r>
            <a:r>
              <a:rPr lang="en-US" altLang="zh-CN" sz="1499" b="1" kern="0" dirty="0">
                <a:solidFill>
                  <a:srgbClr val="000000"/>
                </a:solidFill>
                <a:latin typeface="Microsoft YaHei" panose="020B0503020204020204" pitchFamily="34" charset="-122"/>
                <a:ea typeface="Microsoft YaHei" panose="020B0503020204020204" pitchFamily="34" charset="-122"/>
                <a:cs typeface="Arial Unicode MS" pitchFamily="34" charset="-128"/>
              </a:rPr>
              <a:t>PA</a:t>
            </a:r>
            <a:r>
              <a:rPr lang="zh-CN" altLang="en-US" sz="1499" b="1" kern="0" dirty="0">
                <a:solidFill>
                  <a:srgbClr val="000000"/>
                </a:solidFill>
                <a:latin typeface="Microsoft YaHei" panose="020B0503020204020204" pitchFamily="34" charset="-122"/>
                <a:ea typeface="Microsoft YaHei" panose="020B0503020204020204" pitchFamily="34" charset="-122"/>
                <a:cs typeface="Arial Unicode MS" pitchFamily="34" charset="-128"/>
              </a:rPr>
              <a:t>）</a:t>
            </a:r>
            <a:endParaRPr lang="en-US" sz="1499" b="1" kern="0" dirty="0" err="1">
              <a:solidFill>
                <a:srgbClr val="000000"/>
              </a:solidFill>
              <a:latin typeface="Microsoft YaHei" panose="020B0503020204020204" pitchFamily="34" charset="-122"/>
              <a:ea typeface="Microsoft YaHei" panose="020B0503020204020204" pitchFamily="34" charset="-122"/>
              <a:cs typeface="Arial Unicode MS" pitchFamily="34" charset="-128"/>
            </a:endParaRPr>
          </a:p>
        </p:txBody>
      </p:sp>
      <p:sp>
        <p:nvSpPr>
          <p:cNvPr id="7" name="Rectangle 6"/>
          <p:cNvSpPr/>
          <p:nvPr/>
        </p:nvSpPr>
        <p:spPr bwMode="gray">
          <a:xfrm rot="5400000">
            <a:off x="7138320" y="3265451"/>
            <a:ext cx="2588084" cy="402120"/>
          </a:xfrm>
          <a:prstGeom prst="rect">
            <a:avLst/>
          </a:prstGeom>
          <a:solidFill>
            <a:schemeClr val="accent1">
              <a:lumMod val="60000"/>
              <a:lumOff val="40000"/>
            </a:schemeClr>
          </a:solidFill>
          <a:ln w="6350" algn="ctr">
            <a:noFill/>
            <a:miter lim="800000"/>
            <a:headEnd/>
            <a:tailEnd/>
          </a:ln>
        </p:spPr>
        <p:txBody>
          <a:bodyPr lIns="67479" tIns="53983" rIns="67479" bIns="53983" rtlCol="0" anchor="ctr"/>
          <a:lstStyle/>
          <a:p>
            <a:pPr algn="ctr" defTabSz="685493" fontAlgn="base">
              <a:spcBef>
                <a:spcPct val="50000"/>
              </a:spcBef>
              <a:spcAft>
                <a:spcPct val="0"/>
              </a:spcAft>
              <a:buClr>
                <a:srgbClr val="F0AB00"/>
              </a:buClr>
              <a:buSzPct val="80000"/>
            </a:pPr>
            <a:r>
              <a:rPr lang="en-US" altLang="zh-CN" sz="1200" kern="0" dirty="0">
                <a:solidFill>
                  <a:srgbClr val="000000"/>
                </a:solidFill>
                <a:latin typeface="Microsoft YaHei" panose="020B0503020204020204" pitchFamily="34" charset="-122"/>
                <a:ea typeface="Microsoft YaHei" panose="020B0503020204020204" pitchFamily="34" charset="-122"/>
                <a:cs typeface="Arial Unicode MS" pitchFamily="34" charset="-128"/>
              </a:rPr>
              <a:t>SAP </a:t>
            </a:r>
            <a:r>
              <a:rPr lang="zh-CN" altLang="en-US" sz="1200" kern="0" dirty="0">
                <a:solidFill>
                  <a:srgbClr val="000000"/>
                </a:solidFill>
                <a:latin typeface="Microsoft YaHei" panose="020B0503020204020204" pitchFamily="34" charset="-122"/>
                <a:ea typeface="Microsoft YaHei" panose="020B0503020204020204" pitchFamily="34" charset="-122"/>
                <a:cs typeface="Arial Unicode MS" pitchFamily="34" charset="-128"/>
              </a:rPr>
              <a:t>云平台预测服务</a:t>
            </a:r>
            <a:endParaRPr lang="en-US" sz="1200" kern="0" dirty="0">
              <a:solidFill>
                <a:srgbClr val="000000"/>
              </a:solidFill>
              <a:latin typeface="Microsoft YaHei" panose="020B0503020204020204" pitchFamily="34" charset="-122"/>
              <a:ea typeface="Microsoft YaHei" panose="020B0503020204020204" pitchFamily="34" charset="-122"/>
              <a:cs typeface="Arial Unicode MS" pitchFamily="34" charset="-128"/>
            </a:endParaRPr>
          </a:p>
        </p:txBody>
      </p:sp>
      <p:sp>
        <p:nvSpPr>
          <p:cNvPr id="8" name="Rectangle 7"/>
          <p:cNvSpPr/>
          <p:nvPr/>
        </p:nvSpPr>
        <p:spPr bwMode="gray">
          <a:xfrm>
            <a:off x="8084880" y="1819096"/>
            <a:ext cx="718280" cy="3214778"/>
          </a:xfrm>
          <a:prstGeom prst="rect">
            <a:avLst/>
          </a:prstGeom>
          <a:noFill/>
          <a:ln w="6350" algn="ctr">
            <a:solidFill>
              <a:schemeClr val="tx1"/>
            </a:solidFill>
            <a:miter lim="800000"/>
            <a:headEnd/>
            <a:tailEnd/>
          </a:ln>
        </p:spPr>
        <p:txBody>
          <a:bodyPr lIns="56246" tIns="44997" rIns="56246" bIns="44997" rtlCol="0" anchor="ctr"/>
          <a:lstStyle/>
          <a:p>
            <a:pPr algn="ctr" defTabSz="571385" fontAlgn="base">
              <a:spcBef>
                <a:spcPct val="50000"/>
              </a:spcBef>
              <a:spcAft>
                <a:spcPct val="0"/>
              </a:spcAft>
              <a:buClr>
                <a:srgbClr val="F0AB00"/>
              </a:buClr>
              <a:buSzPct val="80000"/>
            </a:pPr>
            <a:endParaRPr lang="en-US" sz="1250" kern="0" dirty="0" err="1">
              <a:solidFill>
                <a:srgbClr val="000000"/>
              </a:solidFill>
              <a:ea typeface="Arial Unicode MS" pitchFamily="34" charset="-128"/>
              <a:cs typeface="Arial Unicode MS" pitchFamily="34" charset="-128"/>
            </a:endParaRPr>
          </a:p>
        </p:txBody>
      </p:sp>
      <p:sp>
        <p:nvSpPr>
          <p:cNvPr id="9" name="Rectangle 8"/>
          <p:cNvSpPr/>
          <p:nvPr/>
        </p:nvSpPr>
        <p:spPr bwMode="gray">
          <a:xfrm>
            <a:off x="8084880" y="5113927"/>
            <a:ext cx="708415" cy="269249"/>
          </a:xfrm>
          <a:prstGeom prst="rect">
            <a:avLst/>
          </a:prstGeom>
          <a:solidFill>
            <a:srgbClr val="727272"/>
          </a:solidFill>
          <a:ln w="6350" algn="ctr">
            <a:noFill/>
            <a:miter lim="800000"/>
            <a:headEnd/>
            <a:tailEnd/>
          </a:ln>
        </p:spPr>
        <p:txBody>
          <a:bodyPr lIns="56246" tIns="44997" rIns="56246" bIns="44997" rtlCol="0" anchor="ctr"/>
          <a:lstStyle/>
          <a:p>
            <a:pPr algn="ctr" defTabSz="571385" fontAlgn="base">
              <a:spcBef>
                <a:spcPct val="50000"/>
              </a:spcBef>
              <a:spcAft>
                <a:spcPct val="0"/>
              </a:spcAft>
              <a:buClr>
                <a:srgbClr val="F0AB00"/>
              </a:buClr>
              <a:buSzPct val="80000"/>
            </a:pPr>
            <a:r>
              <a:rPr lang="en-US" sz="1050" b="1" kern="0" dirty="0">
                <a:solidFill>
                  <a:srgbClr val="FFFFFF"/>
                </a:solidFill>
                <a:latin typeface="Microsoft YaHei" panose="020B0503020204020204" pitchFamily="34" charset="-122"/>
                <a:ea typeface="Microsoft YaHei" panose="020B0503020204020204" pitchFamily="34" charset="-122"/>
                <a:cs typeface="Arial Unicode MS" pitchFamily="34" charset="-128"/>
              </a:rPr>
              <a:t>SAP CP</a:t>
            </a:r>
          </a:p>
        </p:txBody>
      </p:sp>
      <p:sp>
        <p:nvSpPr>
          <p:cNvPr id="10" name="Rectangle 9"/>
          <p:cNvSpPr/>
          <p:nvPr/>
        </p:nvSpPr>
        <p:spPr bwMode="gray">
          <a:xfrm>
            <a:off x="6197473" y="2172467"/>
            <a:ext cx="1713955" cy="417611"/>
          </a:xfrm>
          <a:prstGeom prst="rect">
            <a:avLst/>
          </a:prstGeom>
          <a:solidFill>
            <a:schemeClr val="accent1">
              <a:lumMod val="60000"/>
              <a:lumOff val="40000"/>
            </a:schemeClr>
          </a:solidFill>
          <a:ln w="6350" algn="ctr">
            <a:noFill/>
            <a:miter lim="800000"/>
            <a:headEnd/>
            <a:tailEnd/>
          </a:ln>
        </p:spPr>
        <p:txBody>
          <a:bodyPr lIns="67479" tIns="53983" rIns="67479" bIns="53983" rtlCol="0" anchor="ctr"/>
          <a:lstStyle/>
          <a:p>
            <a:pPr algn="ctr" defTabSz="685493" fontAlgn="base">
              <a:spcBef>
                <a:spcPct val="50000"/>
              </a:spcBef>
              <a:spcAft>
                <a:spcPct val="0"/>
              </a:spcAft>
              <a:buClr>
                <a:srgbClr val="F0AB00"/>
              </a:buClr>
              <a:buSzPct val="80000"/>
            </a:pPr>
            <a:r>
              <a:rPr lang="zh-CN" altLang="en-US" sz="1200" kern="0" dirty="0">
                <a:solidFill>
                  <a:srgbClr val="000000"/>
                </a:solidFill>
                <a:latin typeface="Microsoft YaHei" panose="020B0503020204020204" pitchFamily="34" charset="-122"/>
                <a:ea typeface="Microsoft YaHei" panose="020B0503020204020204" pitchFamily="34" charset="-122"/>
                <a:cs typeface="Arial Unicode MS" pitchFamily="34" charset="-128"/>
              </a:rPr>
              <a:t>软件开发 </a:t>
            </a:r>
            <a:r>
              <a:rPr lang="en-US" altLang="zh-CN" sz="1200" kern="0" dirty="0">
                <a:solidFill>
                  <a:srgbClr val="000000"/>
                </a:solidFill>
                <a:latin typeface="Microsoft YaHei" panose="020B0503020204020204" pitchFamily="34" charset="-122"/>
                <a:ea typeface="Microsoft YaHei" panose="020B0503020204020204" pitchFamily="34" charset="-122"/>
                <a:cs typeface="Arial Unicode MS" pitchFamily="34" charset="-128"/>
              </a:rPr>
              <a:t>KIT </a:t>
            </a:r>
            <a:r>
              <a:rPr lang="zh-CN" altLang="en-US" sz="1200" kern="0" dirty="0">
                <a:solidFill>
                  <a:srgbClr val="000000"/>
                </a:solidFill>
                <a:latin typeface="Microsoft YaHei" panose="020B0503020204020204" pitchFamily="34" charset="-122"/>
                <a:ea typeface="Microsoft YaHei" panose="020B0503020204020204" pitchFamily="34" charset="-122"/>
                <a:cs typeface="Arial Unicode MS" pitchFamily="34" charset="-128"/>
              </a:rPr>
              <a:t>和 </a:t>
            </a:r>
            <a:r>
              <a:rPr lang="en-US" altLang="zh-CN" sz="1200" kern="0" dirty="0">
                <a:solidFill>
                  <a:srgbClr val="000000"/>
                </a:solidFill>
                <a:latin typeface="Microsoft YaHei" panose="020B0503020204020204" pitchFamily="34" charset="-122"/>
                <a:ea typeface="Microsoft YaHei" panose="020B0503020204020204" pitchFamily="34" charset="-122"/>
                <a:cs typeface="Arial Unicode MS" pitchFamily="34" charset="-128"/>
              </a:rPr>
              <a:t>APIs</a:t>
            </a:r>
            <a:endParaRPr lang="en-US" sz="1200" kern="0" dirty="0">
              <a:solidFill>
                <a:srgbClr val="000000"/>
              </a:solidFill>
              <a:latin typeface="Microsoft YaHei" panose="020B0503020204020204" pitchFamily="34" charset="-122"/>
              <a:ea typeface="Microsoft YaHei" panose="020B0503020204020204" pitchFamily="34" charset="-122"/>
              <a:cs typeface="Arial Unicode MS" pitchFamily="34" charset="-128"/>
            </a:endParaRPr>
          </a:p>
        </p:txBody>
      </p:sp>
      <p:sp>
        <p:nvSpPr>
          <p:cNvPr id="12" name="Rectangle 11"/>
          <p:cNvSpPr/>
          <p:nvPr/>
        </p:nvSpPr>
        <p:spPr bwMode="gray">
          <a:xfrm>
            <a:off x="575991" y="2172467"/>
            <a:ext cx="1713955" cy="417611"/>
          </a:xfrm>
          <a:prstGeom prst="rect">
            <a:avLst/>
          </a:prstGeom>
          <a:solidFill>
            <a:schemeClr val="accent1">
              <a:lumMod val="60000"/>
              <a:lumOff val="40000"/>
            </a:schemeClr>
          </a:solidFill>
          <a:ln w="6350" algn="ctr">
            <a:noFill/>
            <a:miter lim="800000"/>
            <a:headEnd/>
            <a:tailEnd/>
          </a:ln>
        </p:spPr>
        <p:txBody>
          <a:bodyPr lIns="67479" tIns="53983" rIns="67479" bIns="53983" rtlCol="0" anchor="ctr"/>
          <a:lstStyle/>
          <a:p>
            <a:pPr algn="ctr" defTabSz="685493" fontAlgn="base">
              <a:spcBef>
                <a:spcPct val="50000"/>
              </a:spcBef>
              <a:spcAft>
                <a:spcPct val="0"/>
              </a:spcAft>
              <a:buClr>
                <a:srgbClr val="F0AB00"/>
              </a:buClr>
              <a:buSzPct val="80000"/>
            </a:pPr>
            <a:r>
              <a:rPr lang="zh-CN" altLang="en-US" sz="1200" kern="0" dirty="0">
                <a:solidFill>
                  <a:srgbClr val="000000"/>
                </a:solidFill>
                <a:latin typeface="Microsoft YaHei" panose="020B0503020204020204" pitchFamily="34" charset="-122"/>
                <a:ea typeface="Microsoft YaHei" panose="020B0503020204020204" pitchFamily="34" charset="-122"/>
                <a:cs typeface="Arial Unicode MS" pitchFamily="34" charset="-128"/>
              </a:rPr>
              <a:t>自动模型</a:t>
            </a:r>
            <a:endParaRPr lang="en-US" sz="1200" kern="0" dirty="0">
              <a:solidFill>
                <a:srgbClr val="000000"/>
              </a:solidFill>
              <a:latin typeface="Microsoft YaHei" panose="020B0503020204020204" pitchFamily="34" charset="-122"/>
              <a:ea typeface="Microsoft YaHei" panose="020B0503020204020204" pitchFamily="34" charset="-122"/>
              <a:cs typeface="Arial Unicode MS" pitchFamily="34" charset="-128"/>
            </a:endParaRPr>
          </a:p>
        </p:txBody>
      </p:sp>
      <p:sp>
        <p:nvSpPr>
          <p:cNvPr id="13" name="Rectangle 12"/>
          <p:cNvSpPr/>
          <p:nvPr/>
        </p:nvSpPr>
        <p:spPr bwMode="gray">
          <a:xfrm>
            <a:off x="2449818" y="2172467"/>
            <a:ext cx="1713955" cy="417611"/>
          </a:xfrm>
          <a:prstGeom prst="rect">
            <a:avLst/>
          </a:prstGeom>
          <a:solidFill>
            <a:schemeClr val="accent1">
              <a:lumMod val="60000"/>
              <a:lumOff val="40000"/>
            </a:schemeClr>
          </a:solidFill>
          <a:ln w="6350" algn="ctr">
            <a:noFill/>
            <a:miter lim="800000"/>
            <a:headEnd/>
            <a:tailEnd/>
          </a:ln>
        </p:spPr>
        <p:txBody>
          <a:bodyPr lIns="67479" tIns="53983" rIns="67479" bIns="53983" rtlCol="0" anchor="ctr"/>
          <a:lstStyle/>
          <a:p>
            <a:pPr algn="ctr" defTabSz="685493" fontAlgn="base">
              <a:spcBef>
                <a:spcPct val="50000"/>
              </a:spcBef>
              <a:spcAft>
                <a:spcPct val="0"/>
              </a:spcAft>
              <a:buClr>
                <a:srgbClr val="F0AB00"/>
              </a:buClr>
              <a:buSzPct val="80000"/>
            </a:pPr>
            <a:r>
              <a:rPr lang="zh-CN" altLang="en-US" sz="1200" kern="0" dirty="0">
                <a:solidFill>
                  <a:srgbClr val="000000"/>
                </a:solidFill>
                <a:latin typeface="Microsoft YaHei" panose="020B0503020204020204" pitchFamily="34" charset="-122"/>
                <a:ea typeface="Microsoft YaHei" panose="020B0503020204020204" pitchFamily="34" charset="-122"/>
                <a:cs typeface="Arial Unicode MS" pitchFamily="34" charset="-128"/>
              </a:rPr>
              <a:t>专家模型</a:t>
            </a:r>
            <a:endParaRPr lang="en-US" sz="1200" kern="0" dirty="0">
              <a:solidFill>
                <a:srgbClr val="000000"/>
              </a:solidFill>
              <a:latin typeface="Microsoft YaHei" panose="020B0503020204020204" pitchFamily="34" charset="-122"/>
              <a:ea typeface="Microsoft YaHei" panose="020B0503020204020204" pitchFamily="34" charset="-122"/>
              <a:cs typeface="Arial Unicode MS" pitchFamily="34" charset="-128"/>
            </a:endParaRPr>
          </a:p>
        </p:txBody>
      </p:sp>
      <p:sp>
        <p:nvSpPr>
          <p:cNvPr id="14" name="Rectangle 13"/>
          <p:cNvSpPr/>
          <p:nvPr/>
        </p:nvSpPr>
        <p:spPr bwMode="gray">
          <a:xfrm>
            <a:off x="454884" y="1819095"/>
            <a:ext cx="7560020" cy="865011"/>
          </a:xfrm>
          <a:prstGeom prst="rect">
            <a:avLst/>
          </a:prstGeom>
          <a:noFill/>
          <a:ln w="6350" algn="ctr">
            <a:solidFill>
              <a:schemeClr val="tx1"/>
            </a:solidFill>
            <a:miter lim="800000"/>
            <a:headEnd/>
            <a:tailEnd/>
          </a:ln>
        </p:spPr>
        <p:txBody>
          <a:bodyPr lIns="67483" tIns="53986" rIns="67483" bIns="53986" rtlCol="0" anchor="ctr"/>
          <a:lstStyle/>
          <a:p>
            <a:pPr algn="ctr" defTabSz="685595" fontAlgn="base">
              <a:spcBef>
                <a:spcPct val="50000"/>
              </a:spcBef>
              <a:spcAft>
                <a:spcPct val="0"/>
              </a:spcAft>
              <a:buClr>
                <a:srgbClr val="F0AB00"/>
              </a:buClr>
              <a:buSzPct val="80000"/>
            </a:pPr>
            <a:endParaRPr lang="en-US" sz="1499" kern="0" dirty="0" err="1">
              <a:ea typeface="Arial Unicode MS" pitchFamily="34" charset="-128"/>
              <a:cs typeface="Arial Unicode MS" pitchFamily="34" charset="-128"/>
            </a:endParaRPr>
          </a:p>
        </p:txBody>
      </p:sp>
      <p:sp>
        <p:nvSpPr>
          <p:cNvPr id="15" name="Rectangle 14"/>
          <p:cNvSpPr/>
          <p:nvPr/>
        </p:nvSpPr>
        <p:spPr bwMode="gray">
          <a:xfrm>
            <a:off x="454884" y="2875289"/>
            <a:ext cx="3085297" cy="2160008"/>
          </a:xfrm>
          <a:prstGeom prst="rect">
            <a:avLst/>
          </a:prstGeom>
          <a:noFill/>
          <a:ln w="6350" algn="ctr">
            <a:solidFill>
              <a:schemeClr val="tx1"/>
            </a:solidFill>
            <a:miter lim="800000"/>
            <a:headEnd/>
            <a:tailEnd/>
          </a:ln>
        </p:spPr>
        <p:txBody>
          <a:bodyPr lIns="67483" tIns="53986" rIns="67483" bIns="53986" rtlCol="0" anchor="ctr"/>
          <a:lstStyle/>
          <a:p>
            <a:pPr algn="ctr" defTabSz="685595" fontAlgn="base">
              <a:spcBef>
                <a:spcPct val="50000"/>
              </a:spcBef>
              <a:spcAft>
                <a:spcPct val="0"/>
              </a:spcAft>
              <a:buClr>
                <a:srgbClr val="F0AB00"/>
              </a:buClr>
              <a:buSzPct val="80000"/>
            </a:pPr>
            <a:endParaRPr lang="en-US" sz="1499" kern="0" dirty="0" err="1">
              <a:ea typeface="Arial Unicode MS" pitchFamily="34" charset="-128"/>
              <a:cs typeface="Arial Unicode MS" pitchFamily="34" charset="-128"/>
            </a:endParaRPr>
          </a:p>
        </p:txBody>
      </p:sp>
      <p:sp>
        <p:nvSpPr>
          <p:cNvPr id="16" name="Rectangle 15"/>
          <p:cNvSpPr/>
          <p:nvPr/>
        </p:nvSpPr>
        <p:spPr bwMode="gray">
          <a:xfrm>
            <a:off x="3686603" y="2875289"/>
            <a:ext cx="2350998" cy="2160008"/>
          </a:xfrm>
          <a:prstGeom prst="rect">
            <a:avLst/>
          </a:prstGeom>
          <a:noFill/>
          <a:ln w="6350" algn="ctr">
            <a:solidFill>
              <a:schemeClr val="tx1"/>
            </a:solidFill>
            <a:miter lim="800000"/>
            <a:headEnd/>
            <a:tailEnd/>
          </a:ln>
        </p:spPr>
        <p:txBody>
          <a:bodyPr lIns="67483" tIns="53986" rIns="67483" bIns="53986" rtlCol="0" anchor="ctr"/>
          <a:lstStyle/>
          <a:p>
            <a:pPr algn="ctr" defTabSz="685595" fontAlgn="base">
              <a:spcBef>
                <a:spcPct val="50000"/>
              </a:spcBef>
              <a:spcAft>
                <a:spcPct val="0"/>
              </a:spcAft>
              <a:buClr>
                <a:srgbClr val="F0AB00"/>
              </a:buClr>
              <a:buSzPct val="80000"/>
            </a:pPr>
            <a:endParaRPr lang="en-US" sz="1499" kern="0" dirty="0" err="1">
              <a:ea typeface="Arial Unicode MS" pitchFamily="34" charset="-128"/>
              <a:cs typeface="Arial Unicode MS" pitchFamily="34" charset="-128"/>
            </a:endParaRPr>
          </a:p>
        </p:txBody>
      </p:sp>
      <p:sp>
        <p:nvSpPr>
          <p:cNvPr id="17" name="Rectangle 16"/>
          <p:cNvSpPr/>
          <p:nvPr/>
        </p:nvSpPr>
        <p:spPr bwMode="gray">
          <a:xfrm>
            <a:off x="6197473" y="2875289"/>
            <a:ext cx="1744358" cy="2160008"/>
          </a:xfrm>
          <a:prstGeom prst="rect">
            <a:avLst/>
          </a:prstGeom>
          <a:noFill/>
          <a:ln w="6350" algn="ctr">
            <a:solidFill>
              <a:schemeClr val="tx1"/>
            </a:solidFill>
            <a:miter lim="800000"/>
            <a:headEnd/>
            <a:tailEnd/>
          </a:ln>
        </p:spPr>
        <p:txBody>
          <a:bodyPr lIns="67483" tIns="53986" rIns="67483" bIns="53986" rtlCol="0" anchor="ctr"/>
          <a:lstStyle/>
          <a:p>
            <a:pPr algn="ctr" defTabSz="685595" fontAlgn="base">
              <a:spcBef>
                <a:spcPct val="50000"/>
              </a:spcBef>
              <a:spcAft>
                <a:spcPct val="0"/>
              </a:spcAft>
              <a:buClr>
                <a:srgbClr val="F0AB00"/>
              </a:buClr>
              <a:buSzPct val="80000"/>
            </a:pPr>
            <a:endParaRPr lang="en-US" sz="1499" kern="0" dirty="0" err="1">
              <a:ea typeface="Arial Unicode MS" pitchFamily="34" charset="-128"/>
              <a:cs typeface="Arial Unicode MS" pitchFamily="34" charset="-128"/>
            </a:endParaRPr>
          </a:p>
        </p:txBody>
      </p:sp>
      <p:sp>
        <p:nvSpPr>
          <p:cNvPr id="18" name="Rectangle 17"/>
          <p:cNvSpPr/>
          <p:nvPr/>
        </p:nvSpPr>
        <p:spPr bwMode="gray">
          <a:xfrm>
            <a:off x="501032" y="3593873"/>
            <a:ext cx="982285" cy="685622"/>
          </a:xfrm>
          <a:prstGeom prst="rect">
            <a:avLst/>
          </a:prstGeom>
          <a:solidFill>
            <a:schemeClr val="accent4">
              <a:lumMod val="60000"/>
              <a:lumOff val="40000"/>
            </a:schemeClr>
          </a:solidFill>
          <a:ln w="6350" algn="ctr">
            <a:noFill/>
            <a:miter lim="800000"/>
            <a:headEnd/>
            <a:tailEnd/>
          </a:ln>
        </p:spPr>
        <p:txBody>
          <a:bodyPr lIns="67483" tIns="53986" rIns="67483" bIns="53986" rtlCol="0" anchor="ctr"/>
          <a:lstStyle/>
          <a:p>
            <a:pPr algn="ctr" defTabSz="685595" fontAlgn="base">
              <a:spcBef>
                <a:spcPct val="50000"/>
              </a:spcBef>
              <a:spcAft>
                <a:spcPct val="0"/>
              </a:spcAft>
              <a:buClr>
                <a:srgbClr val="F0AB00"/>
              </a:buClr>
              <a:buSzPct val="80000"/>
            </a:pPr>
            <a:r>
              <a:rPr lang="en-US" sz="1200" kern="0" dirty="0">
                <a:latin typeface="Microsoft YaHei" panose="020B0503020204020204" pitchFamily="34" charset="-122"/>
                <a:ea typeface="Microsoft YaHei" panose="020B0503020204020204" pitchFamily="34" charset="-122"/>
                <a:cs typeface="Arial Unicode MS" pitchFamily="34" charset="-128"/>
              </a:rPr>
              <a:t>PAL</a:t>
            </a:r>
          </a:p>
          <a:p>
            <a:pPr algn="ctr" defTabSz="685595" fontAlgn="base">
              <a:spcBef>
                <a:spcPct val="50000"/>
              </a:spcBef>
              <a:spcAft>
                <a:spcPct val="0"/>
              </a:spcAft>
              <a:buClr>
                <a:srgbClr val="F0AB00"/>
              </a:buClr>
              <a:buSzPct val="80000"/>
            </a:pPr>
            <a:r>
              <a:rPr lang="zh-CN" altLang="en-US" sz="1200" kern="0" dirty="0">
                <a:latin typeface="Microsoft YaHei" panose="020B0503020204020204" pitchFamily="34" charset="-122"/>
                <a:ea typeface="Microsoft YaHei" panose="020B0503020204020204" pitchFamily="34" charset="-122"/>
                <a:cs typeface="Arial Unicode MS" pitchFamily="34" charset="-128"/>
              </a:rPr>
              <a:t>预测分析库</a:t>
            </a:r>
            <a:endParaRPr lang="en-US" sz="1200" kern="0" dirty="0" err="1">
              <a:latin typeface="Microsoft YaHei" panose="020B0503020204020204" pitchFamily="34" charset="-122"/>
              <a:ea typeface="Microsoft YaHei" panose="020B0503020204020204" pitchFamily="34" charset="-122"/>
              <a:cs typeface="Arial Unicode MS" pitchFamily="34" charset="-128"/>
            </a:endParaRPr>
          </a:p>
        </p:txBody>
      </p:sp>
      <p:sp>
        <p:nvSpPr>
          <p:cNvPr id="19" name="Rectangle 18"/>
          <p:cNvSpPr/>
          <p:nvPr/>
        </p:nvSpPr>
        <p:spPr bwMode="gray">
          <a:xfrm>
            <a:off x="1522739" y="3593873"/>
            <a:ext cx="982285" cy="685622"/>
          </a:xfrm>
          <a:prstGeom prst="rect">
            <a:avLst/>
          </a:prstGeom>
          <a:solidFill>
            <a:schemeClr val="accent1">
              <a:lumMod val="60000"/>
              <a:lumOff val="40000"/>
            </a:schemeClr>
          </a:solidFill>
          <a:ln w="6350" algn="ctr">
            <a:noFill/>
            <a:miter lim="800000"/>
            <a:headEnd/>
            <a:tailEnd/>
          </a:ln>
        </p:spPr>
        <p:txBody>
          <a:bodyPr lIns="67483" tIns="53986" rIns="67483" bIns="53986" rtlCol="0" anchor="ctr"/>
          <a:lstStyle/>
          <a:p>
            <a:pPr algn="ctr" defTabSz="685595" fontAlgn="base">
              <a:spcBef>
                <a:spcPct val="50000"/>
              </a:spcBef>
              <a:spcAft>
                <a:spcPct val="0"/>
              </a:spcAft>
              <a:buClr>
                <a:srgbClr val="F0AB00"/>
              </a:buClr>
              <a:buSzPct val="80000"/>
            </a:pPr>
            <a:r>
              <a:rPr lang="en-US" sz="1200" kern="0" dirty="0">
                <a:latin typeface="Microsoft YaHei" panose="020B0503020204020204" pitchFamily="34" charset="-122"/>
                <a:ea typeface="Microsoft YaHei" panose="020B0503020204020204" pitchFamily="34" charset="-122"/>
                <a:cs typeface="Arial Unicode MS" pitchFamily="34" charset="-128"/>
              </a:rPr>
              <a:t>APL</a:t>
            </a:r>
          </a:p>
          <a:p>
            <a:pPr algn="ctr" defTabSz="685595" fontAlgn="base">
              <a:spcBef>
                <a:spcPct val="50000"/>
              </a:spcBef>
              <a:spcAft>
                <a:spcPct val="0"/>
              </a:spcAft>
              <a:buClr>
                <a:srgbClr val="F0AB00"/>
              </a:buClr>
              <a:buSzPct val="80000"/>
            </a:pPr>
            <a:r>
              <a:rPr lang="zh-CN" altLang="en-US" sz="1200" kern="0" dirty="0">
                <a:latin typeface="Microsoft YaHei" panose="020B0503020204020204" pitchFamily="34" charset="-122"/>
                <a:ea typeface="Microsoft YaHei" panose="020B0503020204020204" pitchFamily="34" charset="-122"/>
                <a:cs typeface="Arial Unicode MS" pitchFamily="34" charset="-128"/>
              </a:rPr>
              <a:t>自动预测库</a:t>
            </a:r>
            <a:endParaRPr lang="en-US" sz="1200" kern="0" dirty="0" err="1">
              <a:latin typeface="Microsoft YaHei" panose="020B0503020204020204" pitchFamily="34" charset="-122"/>
              <a:ea typeface="Microsoft YaHei" panose="020B0503020204020204" pitchFamily="34" charset="-122"/>
              <a:cs typeface="Arial Unicode MS" pitchFamily="34" charset="-128"/>
            </a:endParaRPr>
          </a:p>
        </p:txBody>
      </p:sp>
      <p:sp>
        <p:nvSpPr>
          <p:cNvPr id="20" name="Rectangle 19"/>
          <p:cNvSpPr/>
          <p:nvPr/>
        </p:nvSpPr>
        <p:spPr bwMode="gray">
          <a:xfrm>
            <a:off x="2544446" y="3593873"/>
            <a:ext cx="982285" cy="685622"/>
          </a:xfrm>
          <a:prstGeom prst="rect">
            <a:avLst/>
          </a:prstGeom>
          <a:solidFill>
            <a:schemeClr val="accent4">
              <a:lumMod val="60000"/>
              <a:lumOff val="40000"/>
            </a:schemeClr>
          </a:solidFill>
          <a:ln w="6350" algn="ctr">
            <a:noFill/>
            <a:miter lim="800000"/>
            <a:headEnd/>
            <a:tailEnd/>
          </a:ln>
        </p:spPr>
        <p:txBody>
          <a:bodyPr lIns="67483" tIns="53986" rIns="67483" bIns="53986" rtlCol="0" anchor="ctr"/>
          <a:lstStyle/>
          <a:p>
            <a:pPr algn="ctr" defTabSz="685595" fontAlgn="base">
              <a:spcBef>
                <a:spcPct val="50000"/>
              </a:spcBef>
              <a:spcAft>
                <a:spcPct val="0"/>
              </a:spcAft>
              <a:buClr>
                <a:srgbClr val="F0AB00"/>
              </a:buClr>
              <a:buSzPct val="80000"/>
            </a:pPr>
            <a:r>
              <a:rPr lang="en-US" sz="1200" kern="0" dirty="0">
                <a:latin typeface="Microsoft YaHei" panose="020B0503020204020204" pitchFamily="34" charset="-122"/>
                <a:ea typeface="Microsoft YaHei" panose="020B0503020204020204" pitchFamily="34" charset="-122"/>
                <a:cs typeface="Arial Unicode MS" pitchFamily="34" charset="-128"/>
              </a:rPr>
              <a:t>R </a:t>
            </a:r>
            <a:r>
              <a:rPr lang="zh-CN" altLang="en-US" sz="1200" kern="0" dirty="0">
                <a:latin typeface="Microsoft YaHei" panose="020B0503020204020204" pitchFamily="34" charset="-122"/>
                <a:ea typeface="Microsoft YaHei" panose="020B0503020204020204" pitchFamily="34" charset="-122"/>
                <a:cs typeface="Arial Unicode MS" pitchFamily="34" charset="-128"/>
              </a:rPr>
              <a:t>脚本</a:t>
            </a:r>
            <a:endParaRPr lang="en-US" sz="1200" kern="0" dirty="0" err="1">
              <a:latin typeface="Microsoft YaHei" panose="020B0503020204020204" pitchFamily="34" charset="-122"/>
              <a:ea typeface="Microsoft YaHei" panose="020B0503020204020204" pitchFamily="34" charset="-122"/>
              <a:cs typeface="Arial Unicode MS" pitchFamily="34" charset="-128"/>
            </a:endParaRPr>
          </a:p>
        </p:txBody>
      </p:sp>
      <p:sp>
        <p:nvSpPr>
          <p:cNvPr id="21" name="Rectangle 20"/>
          <p:cNvSpPr/>
          <p:nvPr/>
        </p:nvSpPr>
        <p:spPr bwMode="gray">
          <a:xfrm>
            <a:off x="501032" y="4314585"/>
            <a:ext cx="982285" cy="685622"/>
          </a:xfrm>
          <a:prstGeom prst="rect">
            <a:avLst/>
          </a:prstGeom>
          <a:solidFill>
            <a:schemeClr val="accent4">
              <a:lumMod val="60000"/>
              <a:lumOff val="40000"/>
            </a:schemeClr>
          </a:solidFill>
          <a:ln w="6350" algn="ctr">
            <a:noFill/>
            <a:miter lim="800000"/>
            <a:headEnd/>
            <a:tailEnd/>
          </a:ln>
        </p:spPr>
        <p:txBody>
          <a:bodyPr rot="0" spcFirstLastPara="0" vert="horz" wrap="square" lIns="67483" tIns="53986" rIns="67483" bIns="53986" numCol="1" spcCol="0" rtlCol="0" fromWordArt="0" anchor="ctr" anchorCtr="0" forceAA="0" compatLnSpc="1">
            <a:prstTxWarp prst="textNoShape">
              <a:avLst/>
            </a:prstTxWarp>
            <a:no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defTabSz="685595" fontAlgn="base">
              <a:spcBef>
                <a:spcPct val="50000"/>
              </a:spcBef>
              <a:spcAft>
                <a:spcPct val="0"/>
              </a:spcAft>
              <a:buClr>
                <a:srgbClr val="F0AB00"/>
              </a:buClr>
              <a:buSzPct val="80000"/>
            </a:pPr>
            <a:r>
              <a:rPr lang="zh-CN" altLang="en-US" sz="1200" kern="0" dirty="0">
                <a:latin typeface="Microsoft YaHei" panose="020B0503020204020204" pitchFamily="34" charset="-122"/>
                <a:ea typeface="Microsoft YaHei" panose="020B0503020204020204" pitchFamily="34" charset="-122"/>
                <a:cs typeface="Arial Unicode MS" pitchFamily="34" charset="-128"/>
              </a:rPr>
              <a:t>文本分析</a:t>
            </a:r>
            <a:endParaRPr lang="en-US" sz="1200" kern="0" dirty="0" err="1">
              <a:latin typeface="Microsoft YaHei" panose="020B0503020204020204" pitchFamily="34" charset="-122"/>
              <a:ea typeface="Microsoft YaHei" panose="020B0503020204020204" pitchFamily="34" charset="-122"/>
              <a:cs typeface="Arial Unicode MS" pitchFamily="34" charset="-128"/>
            </a:endParaRPr>
          </a:p>
        </p:txBody>
      </p:sp>
      <p:sp>
        <p:nvSpPr>
          <p:cNvPr id="22" name="Rectangle 21"/>
          <p:cNvSpPr/>
          <p:nvPr/>
        </p:nvSpPr>
        <p:spPr bwMode="gray">
          <a:xfrm>
            <a:off x="1522739" y="4314585"/>
            <a:ext cx="982285" cy="685622"/>
          </a:xfrm>
          <a:prstGeom prst="rect">
            <a:avLst/>
          </a:prstGeom>
          <a:solidFill>
            <a:schemeClr val="accent4">
              <a:lumMod val="60000"/>
              <a:lumOff val="40000"/>
            </a:schemeClr>
          </a:solidFill>
          <a:ln w="6350" algn="ctr">
            <a:noFill/>
            <a:miter lim="800000"/>
            <a:headEnd/>
            <a:tailEnd/>
          </a:ln>
        </p:spPr>
        <p:txBody>
          <a:bodyPr rot="0" spcFirstLastPara="0" vert="horz" wrap="square" lIns="67483" tIns="53986" rIns="67483" bIns="53986" numCol="1" spcCol="0" rtlCol="0" fromWordArt="0" anchor="ctr" anchorCtr="0" forceAA="0" compatLnSpc="1">
            <a:prstTxWarp prst="textNoShape">
              <a:avLst/>
            </a:prstTxWarp>
            <a:no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defTabSz="685595" fontAlgn="base">
              <a:spcBef>
                <a:spcPct val="50000"/>
              </a:spcBef>
              <a:spcAft>
                <a:spcPct val="0"/>
              </a:spcAft>
              <a:buClr>
                <a:srgbClr val="F0AB00"/>
              </a:buClr>
              <a:buSzPct val="80000"/>
            </a:pPr>
            <a:r>
              <a:rPr lang="zh-CN" altLang="en-US" sz="1200" kern="0" dirty="0">
                <a:latin typeface="Microsoft YaHei" panose="020B0503020204020204" pitchFamily="34" charset="-122"/>
                <a:ea typeface="Microsoft YaHei" panose="020B0503020204020204" pitchFamily="34" charset="-122"/>
                <a:cs typeface="Arial Unicode MS" pitchFamily="34" charset="-128"/>
              </a:rPr>
              <a:t>空间分析</a:t>
            </a:r>
            <a:endParaRPr lang="en-US" sz="1200" kern="0" dirty="0" err="1">
              <a:latin typeface="Microsoft YaHei" panose="020B0503020204020204" pitchFamily="34" charset="-122"/>
              <a:ea typeface="Microsoft YaHei" panose="020B0503020204020204" pitchFamily="34" charset="-122"/>
              <a:cs typeface="Arial Unicode MS" pitchFamily="34" charset="-128"/>
            </a:endParaRPr>
          </a:p>
        </p:txBody>
      </p:sp>
      <p:sp>
        <p:nvSpPr>
          <p:cNvPr id="23" name="Rectangle 22"/>
          <p:cNvSpPr/>
          <p:nvPr/>
        </p:nvSpPr>
        <p:spPr bwMode="gray">
          <a:xfrm>
            <a:off x="2544446" y="4312458"/>
            <a:ext cx="982285" cy="685622"/>
          </a:xfrm>
          <a:prstGeom prst="rect">
            <a:avLst/>
          </a:prstGeom>
          <a:solidFill>
            <a:schemeClr val="accent4">
              <a:lumMod val="60000"/>
              <a:lumOff val="40000"/>
            </a:schemeClr>
          </a:solidFill>
          <a:ln w="6350" algn="ctr">
            <a:noFill/>
            <a:miter lim="800000"/>
            <a:headEnd/>
            <a:tailEnd/>
          </a:ln>
        </p:spPr>
        <p:txBody>
          <a:bodyPr rot="0" spcFirstLastPara="0" vert="horz" wrap="square" lIns="67483" tIns="53986" rIns="67483" bIns="53986" numCol="1" spcCol="0" rtlCol="0" fromWordArt="0" anchor="ctr" anchorCtr="0" forceAA="0" compatLnSpc="1">
            <a:prstTxWarp prst="textNoShape">
              <a:avLst/>
            </a:prstTxWarp>
            <a:no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defTabSz="685595" fontAlgn="base">
              <a:spcBef>
                <a:spcPct val="50000"/>
              </a:spcBef>
              <a:spcAft>
                <a:spcPct val="0"/>
              </a:spcAft>
              <a:buClr>
                <a:srgbClr val="F0AB00"/>
              </a:buClr>
              <a:buSzPct val="80000"/>
            </a:pPr>
            <a:r>
              <a:rPr lang="zh-CN" altLang="en-US" sz="1200" kern="0" dirty="0">
                <a:latin typeface="Microsoft YaHei" panose="020B0503020204020204" pitchFamily="34" charset="-122"/>
                <a:ea typeface="Microsoft YaHei" panose="020B0503020204020204" pitchFamily="34" charset="-122"/>
                <a:cs typeface="Arial Unicode MS" pitchFamily="34" charset="-128"/>
              </a:rPr>
              <a:t>图表</a:t>
            </a:r>
            <a:endParaRPr lang="en-US" sz="1200" kern="0" dirty="0" err="1">
              <a:latin typeface="Microsoft YaHei" panose="020B0503020204020204" pitchFamily="34" charset="-122"/>
              <a:ea typeface="Microsoft YaHei" panose="020B0503020204020204" pitchFamily="34" charset="-122"/>
              <a:cs typeface="Arial Unicode MS" pitchFamily="34" charset="-128"/>
            </a:endParaRPr>
          </a:p>
        </p:txBody>
      </p:sp>
      <p:sp>
        <p:nvSpPr>
          <p:cNvPr id="24" name="TextBox 23"/>
          <p:cNvSpPr txBox="1"/>
          <p:nvPr/>
        </p:nvSpPr>
        <p:spPr>
          <a:xfrm>
            <a:off x="988746" y="3130735"/>
            <a:ext cx="2037417" cy="207621"/>
          </a:xfrm>
          <a:prstGeom prst="rect">
            <a:avLst/>
          </a:prstGeom>
          <a:noFill/>
        </p:spPr>
        <p:txBody>
          <a:bodyPr wrap="none" lIns="0" tIns="0" rIns="0" bIns="0" rtlCol="0">
            <a:spAutoFit/>
          </a:bodyPr>
          <a:lstStyle/>
          <a:p>
            <a:pPr fontAlgn="base">
              <a:spcBef>
                <a:spcPts val="450"/>
              </a:spcBef>
              <a:spcAft>
                <a:spcPct val="0"/>
              </a:spcAft>
              <a:buClr>
                <a:srgbClr val="F0AB00"/>
              </a:buClr>
              <a:buSzPct val="80000"/>
            </a:pPr>
            <a:r>
              <a:rPr lang="en-US" sz="1349" kern="0" dirty="0">
                <a:latin typeface="Microsoft YaHei" panose="020B0503020204020204" pitchFamily="34" charset="-122"/>
                <a:ea typeface="Microsoft YaHei" panose="020B0503020204020204" pitchFamily="34" charset="-122"/>
                <a:cs typeface="Arial Unicode MS" pitchFamily="34" charset="-128"/>
              </a:rPr>
              <a:t>SAP HANA  </a:t>
            </a:r>
            <a:r>
              <a:rPr lang="zh-CN" altLang="en-US" sz="1349" kern="0" dirty="0">
                <a:latin typeface="Microsoft YaHei" panose="020B0503020204020204" pitchFamily="34" charset="-122"/>
                <a:ea typeface="Microsoft YaHei" panose="020B0503020204020204" pitchFamily="34" charset="-122"/>
                <a:cs typeface="Arial Unicode MS" pitchFamily="34" charset="-128"/>
              </a:rPr>
              <a:t>内存处理引擎</a:t>
            </a:r>
            <a:endParaRPr lang="en-US" sz="1349" kern="0" dirty="0" err="1">
              <a:latin typeface="Microsoft YaHei" panose="020B0503020204020204" pitchFamily="34" charset="-122"/>
              <a:ea typeface="Microsoft YaHei" panose="020B0503020204020204" pitchFamily="34" charset="-122"/>
              <a:cs typeface="Arial Unicode MS" pitchFamily="34" charset="-128"/>
            </a:endParaRPr>
          </a:p>
        </p:txBody>
      </p:sp>
      <p:sp>
        <p:nvSpPr>
          <p:cNvPr id="25" name="Rectangle 24"/>
          <p:cNvSpPr/>
          <p:nvPr/>
        </p:nvSpPr>
        <p:spPr bwMode="gray">
          <a:xfrm>
            <a:off x="454885" y="5113927"/>
            <a:ext cx="7486946" cy="269249"/>
          </a:xfrm>
          <a:prstGeom prst="rect">
            <a:avLst/>
          </a:prstGeom>
          <a:solidFill>
            <a:srgbClr val="727272"/>
          </a:solidFill>
          <a:ln w="6350" algn="ctr">
            <a:noFill/>
            <a:miter lim="800000"/>
            <a:headEnd/>
            <a:tailEnd/>
          </a:ln>
        </p:spPr>
        <p:txBody>
          <a:bodyPr lIns="67483" tIns="53986" rIns="67483" bIns="53986" rtlCol="0" anchor="ctr"/>
          <a:lstStyle/>
          <a:p>
            <a:pPr algn="ctr" defTabSz="685595" fontAlgn="base">
              <a:spcBef>
                <a:spcPct val="50000"/>
              </a:spcBef>
              <a:spcAft>
                <a:spcPct val="0"/>
              </a:spcAft>
              <a:buClr>
                <a:srgbClr val="F0AB00"/>
              </a:buClr>
              <a:buSzPct val="80000"/>
            </a:pPr>
            <a:r>
              <a:rPr lang="zh-CN" altLang="en-US" sz="1499" kern="0" dirty="0">
                <a:solidFill>
                  <a:schemeClr val="bg1"/>
                </a:solidFill>
                <a:latin typeface="Microsoft YaHei" panose="020B0503020204020204" pitchFamily="34" charset="-122"/>
                <a:ea typeface="Microsoft YaHei" panose="020B0503020204020204" pitchFamily="34" charset="-122"/>
                <a:cs typeface="Arial Unicode MS" pitchFamily="34" charset="-128"/>
              </a:rPr>
              <a:t>本地，云端，本地</a:t>
            </a:r>
            <a:r>
              <a:rPr lang="en-US" altLang="zh-CN" sz="1499" kern="0" dirty="0">
                <a:solidFill>
                  <a:schemeClr val="bg1"/>
                </a:solidFill>
                <a:latin typeface="Microsoft YaHei" panose="020B0503020204020204" pitchFamily="34" charset="-122"/>
                <a:ea typeface="Microsoft YaHei" panose="020B0503020204020204" pitchFamily="34" charset="-122"/>
                <a:cs typeface="Arial Unicode MS" pitchFamily="34" charset="-128"/>
              </a:rPr>
              <a:t>+</a:t>
            </a:r>
            <a:r>
              <a:rPr lang="zh-CN" altLang="en-US" sz="1499" kern="0" dirty="0">
                <a:solidFill>
                  <a:schemeClr val="bg1"/>
                </a:solidFill>
                <a:latin typeface="Microsoft YaHei" panose="020B0503020204020204" pitchFamily="34" charset="-122"/>
                <a:ea typeface="Microsoft YaHei" panose="020B0503020204020204" pitchFamily="34" charset="-122"/>
                <a:cs typeface="Arial Unicode MS" pitchFamily="34" charset="-128"/>
              </a:rPr>
              <a:t>云端</a:t>
            </a:r>
            <a:endParaRPr lang="en-US" sz="1499" kern="0" dirty="0" err="1">
              <a:solidFill>
                <a:schemeClr val="bg1"/>
              </a:solidFill>
              <a:latin typeface="Microsoft YaHei" panose="020B0503020204020204" pitchFamily="34" charset="-122"/>
              <a:ea typeface="Microsoft YaHei" panose="020B0503020204020204" pitchFamily="34" charset="-122"/>
              <a:cs typeface="Arial Unicode MS" pitchFamily="34" charset="-128"/>
            </a:endParaRPr>
          </a:p>
        </p:txBody>
      </p:sp>
      <p:sp>
        <p:nvSpPr>
          <p:cNvPr id="26" name="Rectangle 25"/>
          <p:cNvSpPr/>
          <p:nvPr/>
        </p:nvSpPr>
        <p:spPr bwMode="gray">
          <a:xfrm>
            <a:off x="6237997" y="3508171"/>
            <a:ext cx="791101" cy="606511"/>
          </a:xfrm>
          <a:prstGeom prst="rect">
            <a:avLst/>
          </a:prstGeom>
          <a:solidFill>
            <a:srgbClr val="8FE764"/>
          </a:solidFill>
          <a:ln w="6350" algn="ctr">
            <a:noFill/>
            <a:miter lim="800000"/>
            <a:headEnd/>
            <a:tailEnd/>
          </a:ln>
        </p:spPr>
        <p:txBody>
          <a:bodyPr lIns="67483" tIns="53986" rIns="67483" bIns="53986" rtlCol="0" anchor="ctr"/>
          <a:lstStyle/>
          <a:p>
            <a:pPr algn="ctr" defTabSz="685595" fontAlgn="base">
              <a:spcBef>
                <a:spcPct val="50000"/>
              </a:spcBef>
              <a:spcAft>
                <a:spcPct val="0"/>
              </a:spcAft>
              <a:buClr>
                <a:srgbClr val="F0AB00"/>
              </a:buClr>
              <a:buSzPct val="80000"/>
            </a:pPr>
            <a:r>
              <a:rPr lang="zh-CN" altLang="en-US" sz="1200" kern="0" dirty="0">
                <a:latin typeface="Microsoft YaHei" panose="020B0503020204020204" pitchFamily="34" charset="-122"/>
                <a:ea typeface="Microsoft YaHei" panose="020B0503020204020204" pitchFamily="34" charset="-122"/>
                <a:cs typeface="Arial Unicode MS" pitchFamily="34" charset="-128"/>
              </a:rPr>
              <a:t>关系型</a:t>
            </a:r>
            <a:endParaRPr lang="en-US" altLang="zh-CN" sz="1200" kern="0" dirty="0">
              <a:latin typeface="Microsoft YaHei" panose="020B0503020204020204" pitchFamily="34" charset="-122"/>
              <a:ea typeface="Microsoft YaHei" panose="020B0503020204020204" pitchFamily="34" charset="-122"/>
              <a:cs typeface="Arial Unicode MS" pitchFamily="34" charset="-128"/>
            </a:endParaRPr>
          </a:p>
          <a:p>
            <a:pPr algn="ctr" defTabSz="685595" fontAlgn="base">
              <a:spcBef>
                <a:spcPct val="50000"/>
              </a:spcBef>
              <a:spcAft>
                <a:spcPct val="0"/>
              </a:spcAft>
              <a:buClr>
                <a:srgbClr val="F0AB00"/>
              </a:buClr>
              <a:buSzPct val="80000"/>
            </a:pPr>
            <a:r>
              <a:rPr lang="zh-CN" altLang="en-US" sz="1200" kern="0" dirty="0">
                <a:latin typeface="Microsoft YaHei" panose="020B0503020204020204" pitchFamily="34" charset="-122"/>
                <a:ea typeface="Microsoft YaHei" panose="020B0503020204020204" pitchFamily="34" charset="-122"/>
                <a:cs typeface="Arial Unicode MS" pitchFamily="34" charset="-128"/>
              </a:rPr>
              <a:t>数据库</a:t>
            </a:r>
            <a:endParaRPr lang="en-US" sz="1200" kern="0" dirty="0" err="1">
              <a:latin typeface="Microsoft YaHei" panose="020B0503020204020204" pitchFamily="34" charset="-122"/>
              <a:ea typeface="Microsoft YaHei" panose="020B0503020204020204" pitchFamily="34" charset="-122"/>
              <a:cs typeface="Arial Unicode MS" pitchFamily="34" charset="-128"/>
            </a:endParaRPr>
          </a:p>
        </p:txBody>
      </p:sp>
      <p:sp>
        <p:nvSpPr>
          <p:cNvPr id="27" name="Rectangle 26"/>
          <p:cNvSpPr/>
          <p:nvPr/>
        </p:nvSpPr>
        <p:spPr bwMode="gray">
          <a:xfrm>
            <a:off x="7119817" y="3508171"/>
            <a:ext cx="791101" cy="606511"/>
          </a:xfrm>
          <a:prstGeom prst="rect">
            <a:avLst/>
          </a:prstGeom>
          <a:solidFill>
            <a:srgbClr val="8FE764"/>
          </a:solidFill>
          <a:ln w="6350" algn="ctr">
            <a:noFill/>
            <a:miter lim="800000"/>
            <a:headEnd/>
            <a:tailEnd/>
          </a:ln>
        </p:spPr>
        <p:txBody>
          <a:bodyPr lIns="67483" tIns="53986" rIns="67483" bIns="53986" rtlCol="0" anchor="ctr"/>
          <a:lstStyle/>
          <a:p>
            <a:pPr algn="ctr" defTabSz="685595" fontAlgn="base">
              <a:spcBef>
                <a:spcPct val="50000"/>
              </a:spcBef>
              <a:spcAft>
                <a:spcPct val="0"/>
              </a:spcAft>
              <a:buClr>
                <a:srgbClr val="F0AB00"/>
              </a:buClr>
              <a:buSzPct val="80000"/>
            </a:pPr>
            <a:r>
              <a:rPr lang="zh-CN" altLang="en-US" sz="1200" kern="0" dirty="0">
                <a:latin typeface="Microsoft YaHei" panose="020B0503020204020204" pitchFamily="34" charset="-122"/>
                <a:ea typeface="Microsoft YaHei" panose="020B0503020204020204" pitchFamily="34" charset="-122"/>
                <a:cs typeface="Arial Unicode MS" pitchFamily="34" charset="-128"/>
              </a:rPr>
              <a:t>大数据</a:t>
            </a:r>
            <a:endParaRPr lang="en-US" sz="1200" kern="0" dirty="0" err="1">
              <a:latin typeface="Microsoft YaHei" panose="020B0503020204020204" pitchFamily="34" charset="-122"/>
              <a:ea typeface="Microsoft YaHei" panose="020B0503020204020204" pitchFamily="34" charset="-122"/>
              <a:cs typeface="Arial Unicode MS" pitchFamily="34" charset="-128"/>
            </a:endParaRPr>
          </a:p>
        </p:txBody>
      </p:sp>
      <p:sp>
        <p:nvSpPr>
          <p:cNvPr id="28" name="Rectangle 27"/>
          <p:cNvSpPr/>
          <p:nvPr/>
        </p:nvSpPr>
        <p:spPr bwMode="gray">
          <a:xfrm>
            <a:off x="6237997" y="4134363"/>
            <a:ext cx="791101" cy="606511"/>
          </a:xfrm>
          <a:prstGeom prst="rect">
            <a:avLst/>
          </a:prstGeom>
          <a:solidFill>
            <a:srgbClr val="8FE764"/>
          </a:solidFill>
          <a:ln w="6350" algn="ctr">
            <a:noFill/>
            <a:miter lim="800000"/>
            <a:headEnd/>
            <a:tailEnd/>
          </a:ln>
        </p:spPr>
        <p:txBody>
          <a:bodyPr lIns="67483" tIns="53986" rIns="67483" bIns="53986" rtlCol="0" anchor="ctr"/>
          <a:lstStyle/>
          <a:p>
            <a:pPr algn="ctr" defTabSz="685595" fontAlgn="base">
              <a:spcBef>
                <a:spcPct val="50000"/>
              </a:spcBef>
              <a:spcAft>
                <a:spcPct val="0"/>
              </a:spcAft>
              <a:buClr>
                <a:srgbClr val="F0AB00"/>
              </a:buClr>
              <a:buSzPct val="80000"/>
            </a:pPr>
            <a:r>
              <a:rPr lang="en-US" sz="1200" kern="0" dirty="0">
                <a:latin typeface="Microsoft YaHei" panose="020B0503020204020204" pitchFamily="34" charset="-122"/>
                <a:ea typeface="Microsoft YaHei" panose="020B0503020204020204" pitchFamily="34" charset="-122"/>
                <a:cs typeface="Arial Unicode MS" pitchFamily="34" charset="-128"/>
              </a:rPr>
              <a:t>CRM/</a:t>
            </a:r>
          </a:p>
          <a:p>
            <a:pPr algn="ctr" defTabSz="685595" fontAlgn="base">
              <a:spcBef>
                <a:spcPct val="50000"/>
              </a:spcBef>
              <a:spcAft>
                <a:spcPct val="0"/>
              </a:spcAft>
              <a:buClr>
                <a:srgbClr val="F0AB00"/>
              </a:buClr>
              <a:buSzPct val="80000"/>
            </a:pPr>
            <a:r>
              <a:rPr lang="en-US" sz="1200" kern="0" dirty="0">
                <a:latin typeface="Microsoft YaHei" panose="020B0503020204020204" pitchFamily="34" charset="-122"/>
                <a:ea typeface="Microsoft YaHei" panose="020B0503020204020204" pitchFamily="34" charset="-122"/>
                <a:cs typeface="Arial Unicode MS" pitchFamily="34" charset="-128"/>
              </a:rPr>
              <a:t>ERP</a:t>
            </a:r>
            <a:r>
              <a:rPr lang="zh-CN" altLang="en-US" sz="1200" kern="0" dirty="0">
                <a:latin typeface="Microsoft YaHei" panose="020B0503020204020204" pitchFamily="34" charset="-122"/>
                <a:ea typeface="Microsoft YaHei" panose="020B0503020204020204" pitchFamily="34" charset="-122"/>
                <a:cs typeface="Arial Unicode MS" pitchFamily="34" charset="-128"/>
              </a:rPr>
              <a:t>数据</a:t>
            </a:r>
            <a:endParaRPr lang="en-US" sz="1200" kern="0" dirty="0" err="1">
              <a:latin typeface="Microsoft YaHei" panose="020B0503020204020204" pitchFamily="34" charset="-122"/>
              <a:ea typeface="Microsoft YaHei" panose="020B0503020204020204" pitchFamily="34" charset="-122"/>
              <a:cs typeface="Arial Unicode MS" pitchFamily="34" charset="-128"/>
            </a:endParaRPr>
          </a:p>
        </p:txBody>
      </p:sp>
      <p:sp>
        <p:nvSpPr>
          <p:cNvPr id="29" name="Rectangle 28"/>
          <p:cNvSpPr/>
          <p:nvPr/>
        </p:nvSpPr>
        <p:spPr bwMode="gray">
          <a:xfrm>
            <a:off x="7119817" y="4130754"/>
            <a:ext cx="791101" cy="606511"/>
          </a:xfrm>
          <a:prstGeom prst="rect">
            <a:avLst/>
          </a:prstGeom>
          <a:solidFill>
            <a:srgbClr val="8FE764"/>
          </a:solidFill>
          <a:ln w="6350" algn="ctr">
            <a:noFill/>
            <a:miter lim="800000"/>
            <a:headEnd/>
            <a:tailEnd/>
          </a:ln>
        </p:spPr>
        <p:txBody>
          <a:bodyPr lIns="67483" tIns="53986" rIns="67483" bIns="53986" rtlCol="0" anchor="ctr"/>
          <a:lstStyle/>
          <a:p>
            <a:pPr algn="ctr" defTabSz="685595" fontAlgn="base">
              <a:spcBef>
                <a:spcPct val="50000"/>
              </a:spcBef>
              <a:spcAft>
                <a:spcPct val="0"/>
              </a:spcAft>
              <a:buClr>
                <a:srgbClr val="F0AB00"/>
              </a:buClr>
              <a:buSzPct val="80000"/>
            </a:pPr>
            <a:r>
              <a:rPr lang="zh-CN" altLang="en-US" sz="1200" kern="0" dirty="0">
                <a:latin typeface="Microsoft YaHei" panose="020B0503020204020204" pitchFamily="34" charset="-122"/>
                <a:ea typeface="Microsoft YaHei" panose="020B0503020204020204" pitchFamily="34" charset="-122"/>
                <a:cs typeface="Arial Unicode MS" pitchFamily="34" charset="-128"/>
              </a:rPr>
              <a:t>客户数据</a:t>
            </a:r>
            <a:endParaRPr lang="en-US" sz="1200" kern="0" dirty="0" err="1">
              <a:latin typeface="Microsoft YaHei" panose="020B0503020204020204" pitchFamily="34" charset="-122"/>
              <a:ea typeface="Microsoft YaHei" panose="020B0503020204020204" pitchFamily="34" charset="-122"/>
              <a:cs typeface="Arial Unicode MS" pitchFamily="34" charset="-128"/>
            </a:endParaRPr>
          </a:p>
        </p:txBody>
      </p:sp>
      <p:sp>
        <p:nvSpPr>
          <p:cNvPr id="30" name="Rectangle 29"/>
          <p:cNvSpPr/>
          <p:nvPr/>
        </p:nvSpPr>
        <p:spPr bwMode="gray">
          <a:xfrm>
            <a:off x="6237997" y="4760553"/>
            <a:ext cx="1662578" cy="264296"/>
          </a:xfrm>
          <a:prstGeom prst="rect">
            <a:avLst/>
          </a:prstGeom>
          <a:solidFill>
            <a:srgbClr val="8FE764"/>
          </a:solidFill>
          <a:ln w="6350" algn="ctr">
            <a:noFill/>
            <a:miter lim="800000"/>
            <a:headEnd/>
            <a:tailEnd/>
          </a:ln>
        </p:spPr>
        <p:txBody>
          <a:bodyPr rot="0" spcFirstLastPara="0" vert="horz" wrap="square" lIns="67483" tIns="53986" rIns="67483" bIns="53986" numCol="1" spcCol="0" rtlCol="0" fromWordArt="0" anchor="ctr" anchorCtr="0" forceAA="0" compatLnSpc="1">
            <a:prstTxWarp prst="textNoShape">
              <a:avLst/>
            </a:prstTxWarp>
            <a:no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defTabSz="685595" fontAlgn="base">
              <a:spcBef>
                <a:spcPct val="50000"/>
              </a:spcBef>
              <a:spcAft>
                <a:spcPct val="0"/>
              </a:spcAft>
              <a:buClr>
                <a:srgbClr val="F0AB00"/>
              </a:buClr>
              <a:buSzPct val="80000"/>
            </a:pPr>
            <a:r>
              <a:rPr lang="zh-CN" altLang="en-US" sz="1200" kern="0" dirty="0">
                <a:latin typeface="Microsoft YaHei" panose="020B0503020204020204" pitchFamily="34" charset="-122"/>
                <a:ea typeface="Microsoft YaHei" panose="020B0503020204020204" pitchFamily="34" charset="-122"/>
                <a:cs typeface="Arial Unicode MS" pitchFamily="34" charset="-128"/>
              </a:rPr>
              <a:t>其他</a:t>
            </a:r>
            <a:endParaRPr lang="en-US" sz="1200" kern="0" dirty="0" err="1">
              <a:latin typeface="Microsoft YaHei" panose="020B0503020204020204" pitchFamily="34" charset="-122"/>
              <a:ea typeface="Microsoft YaHei" panose="020B0503020204020204" pitchFamily="34" charset="-122"/>
              <a:cs typeface="Arial Unicode MS" pitchFamily="34" charset="-128"/>
            </a:endParaRPr>
          </a:p>
        </p:txBody>
      </p:sp>
      <p:sp>
        <p:nvSpPr>
          <p:cNvPr id="31" name="TextBox 30"/>
          <p:cNvSpPr txBox="1"/>
          <p:nvPr/>
        </p:nvSpPr>
        <p:spPr>
          <a:xfrm>
            <a:off x="6535212" y="3087884"/>
            <a:ext cx="1038746" cy="207621"/>
          </a:xfrm>
          <a:prstGeom prst="rect">
            <a:avLst/>
          </a:prstGeom>
          <a:noFill/>
        </p:spPr>
        <p:txBody>
          <a:bodyPr wrap="none" lIns="0" tIns="0" rIns="0" bIns="0" rtlCol="0">
            <a:spAutoFit/>
          </a:bodyPr>
          <a:lstStyle/>
          <a:p>
            <a:pPr fontAlgn="base">
              <a:spcBef>
                <a:spcPts val="450"/>
              </a:spcBef>
              <a:spcAft>
                <a:spcPct val="0"/>
              </a:spcAft>
              <a:buClr>
                <a:srgbClr val="F0AB00"/>
              </a:buClr>
              <a:buSzPct val="80000"/>
            </a:pPr>
            <a:r>
              <a:rPr lang="zh-CN" altLang="en-US" sz="1349" kern="0" dirty="0">
                <a:ea typeface="Arial Unicode MS" pitchFamily="34" charset="-128"/>
                <a:cs typeface="Arial Unicode MS" pitchFamily="34" charset="-128"/>
              </a:rPr>
              <a:t>第三方数据源</a:t>
            </a:r>
            <a:endParaRPr lang="en-US" sz="1349" kern="0" dirty="0" err="1">
              <a:ea typeface="Arial Unicode MS" pitchFamily="34" charset="-128"/>
              <a:cs typeface="Arial Unicode MS" pitchFamily="34" charset="-128"/>
            </a:endParaRPr>
          </a:p>
        </p:txBody>
      </p:sp>
      <p:pic>
        <p:nvPicPr>
          <p:cNvPr id="32" name="Picture 31"/>
          <p:cNvPicPr>
            <a:picLocks noChangeAspect="1"/>
          </p:cNvPicPr>
          <p:nvPr/>
        </p:nvPicPr>
        <p:blipFill>
          <a:blip r:embed="rId2"/>
          <a:stretch>
            <a:fillRect/>
          </a:stretch>
        </p:blipFill>
        <p:spPr>
          <a:xfrm>
            <a:off x="3761079" y="3424257"/>
            <a:ext cx="2215834" cy="706498"/>
          </a:xfrm>
          <a:prstGeom prst="rect">
            <a:avLst/>
          </a:prstGeom>
        </p:spPr>
      </p:pic>
      <p:sp>
        <p:nvSpPr>
          <p:cNvPr id="33" name="TextBox 32"/>
          <p:cNvSpPr txBox="1"/>
          <p:nvPr/>
        </p:nvSpPr>
        <p:spPr>
          <a:xfrm>
            <a:off x="4074043" y="2996532"/>
            <a:ext cx="1567737" cy="479362"/>
          </a:xfrm>
          <a:prstGeom prst="rect">
            <a:avLst/>
          </a:prstGeom>
          <a:noFill/>
        </p:spPr>
        <p:txBody>
          <a:bodyPr wrap="none" lIns="0" tIns="0" rIns="0" bIns="0" rtlCol="0">
            <a:spAutoFit/>
          </a:bodyPr>
          <a:lstStyle/>
          <a:p>
            <a:pPr fontAlgn="base">
              <a:spcBef>
                <a:spcPts val="450"/>
              </a:spcBef>
              <a:spcAft>
                <a:spcPct val="0"/>
              </a:spcAft>
              <a:buClr>
                <a:srgbClr val="F0AB00"/>
              </a:buClr>
              <a:buSzPct val="80000"/>
            </a:pPr>
            <a:r>
              <a:rPr lang="zh-CN" altLang="en-US" sz="1349" kern="0" dirty="0">
                <a:ea typeface="Arial Unicode MS" pitchFamily="34" charset="-128"/>
                <a:cs typeface="Arial Unicode MS" pitchFamily="34" charset="-128"/>
              </a:rPr>
              <a:t>        </a:t>
            </a:r>
            <a:r>
              <a:rPr lang="zh-CN" altLang="en-US" sz="1349" kern="0" dirty="0">
                <a:latin typeface="Microsoft YaHei" panose="020B0503020204020204" pitchFamily="34" charset="-122"/>
                <a:ea typeface="Microsoft YaHei" panose="020B0503020204020204" pitchFamily="34" charset="-122"/>
                <a:cs typeface="Arial Unicode MS" pitchFamily="34" charset="-128"/>
              </a:rPr>
              <a:t>预测应用</a:t>
            </a:r>
            <a:endParaRPr lang="en-US" altLang="zh-CN" sz="1349" kern="0" dirty="0">
              <a:latin typeface="Microsoft YaHei" panose="020B0503020204020204" pitchFamily="34" charset="-122"/>
              <a:ea typeface="Microsoft YaHei" panose="020B0503020204020204" pitchFamily="34" charset="-122"/>
              <a:cs typeface="Arial Unicode MS" pitchFamily="34" charset="-128"/>
            </a:endParaRPr>
          </a:p>
          <a:p>
            <a:pPr fontAlgn="base">
              <a:spcBef>
                <a:spcPts val="450"/>
              </a:spcBef>
              <a:spcAft>
                <a:spcPct val="0"/>
              </a:spcAft>
              <a:buClr>
                <a:srgbClr val="F0AB00"/>
              </a:buClr>
              <a:buSzPct val="80000"/>
            </a:pPr>
            <a:r>
              <a:rPr lang="en-US" altLang="zh-CN" sz="1349" kern="0" dirty="0">
                <a:latin typeface="Microsoft YaHei" panose="020B0503020204020204" pitchFamily="34" charset="-122"/>
                <a:ea typeface="Microsoft YaHei" panose="020B0503020204020204" pitchFamily="34" charset="-122"/>
                <a:cs typeface="Arial Unicode MS" pitchFamily="34" charset="-128"/>
              </a:rPr>
              <a:t>25+</a:t>
            </a:r>
            <a:r>
              <a:rPr lang="zh-CN" altLang="en-US" sz="1349" kern="0" dirty="0">
                <a:latin typeface="Microsoft YaHei" panose="020B0503020204020204" pitchFamily="34" charset="-122"/>
                <a:ea typeface="Microsoft YaHei" panose="020B0503020204020204" pitchFamily="34" charset="-122"/>
                <a:cs typeface="Arial Unicode MS" pitchFamily="34" charset="-128"/>
              </a:rPr>
              <a:t>行业，</a:t>
            </a:r>
            <a:r>
              <a:rPr lang="en-US" altLang="zh-CN" sz="1349" kern="0" dirty="0">
                <a:latin typeface="Microsoft YaHei" panose="020B0503020204020204" pitchFamily="34" charset="-122"/>
                <a:ea typeface="Microsoft YaHei" panose="020B0503020204020204" pitchFamily="34" charset="-122"/>
                <a:cs typeface="Arial Unicode MS" pitchFamily="34" charset="-128"/>
              </a:rPr>
              <a:t>11+LoBs</a:t>
            </a:r>
            <a:endParaRPr lang="en-US" sz="1349" kern="0" dirty="0">
              <a:latin typeface="Microsoft YaHei" panose="020B0503020204020204" pitchFamily="34" charset="-122"/>
              <a:ea typeface="Microsoft YaHei" panose="020B0503020204020204" pitchFamily="34" charset="-122"/>
              <a:cs typeface="Arial Unicode MS" pitchFamily="34" charset="-128"/>
            </a:endParaRPr>
          </a:p>
        </p:txBody>
      </p:sp>
      <p:sp>
        <p:nvSpPr>
          <p:cNvPr id="34" name="Rectangle 33"/>
          <p:cNvSpPr/>
          <p:nvPr/>
        </p:nvSpPr>
        <p:spPr bwMode="gray">
          <a:xfrm>
            <a:off x="3761079" y="4130754"/>
            <a:ext cx="2215834" cy="867326"/>
          </a:xfrm>
          <a:prstGeom prst="rect">
            <a:avLst/>
          </a:prstGeom>
          <a:solidFill>
            <a:srgbClr val="8FE764"/>
          </a:solidFill>
          <a:ln w="6350" algn="ctr">
            <a:noFill/>
            <a:miter lim="800000"/>
            <a:headEnd/>
            <a:tailEnd/>
          </a:ln>
        </p:spPr>
        <p:txBody>
          <a:bodyPr lIns="67483" tIns="53986" rIns="67483" bIns="53986" rtlCol="0" anchor="ctr"/>
          <a:lstStyle/>
          <a:p>
            <a:pPr algn="ctr" defTabSz="685595" fontAlgn="base">
              <a:spcBef>
                <a:spcPct val="50000"/>
              </a:spcBef>
              <a:spcAft>
                <a:spcPct val="0"/>
              </a:spcAft>
              <a:buClr>
                <a:srgbClr val="F0AB00"/>
              </a:buClr>
              <a:buSzPct val="80000"/>
            </a:pPr>
            <a:r>
              <a:rPr lang="zh-CN" altLang="en-US" sz="1200" kern="0" dirty="0">
                <a:latin typeface="Microsoft YaHei" panose="020B0503020204020204" pitchFamily="34" charset="-122"/>
                <a:ea typeface="Microsoft YaHei" panose="020B0503020204020204" pitchFamily="34" charset="-122"/>
                <a:cs typeface="Arial Unicode MS" pitchFamily="34" charset="-128"/>
              </a:rPr>
              <a:t>金融、保险、零售、快消、电信、公共事业、健康、石油天然气、制造、基础设施</a:t>
            </a:r>
            <a:r>
              <a:rPr lang="en-US" altLang="zh-CN" sz="1200" kern="0" dirty="0">
                <a:latin typeface="Microsoft YaHei" panose="020B0503020204020204" pitchFamily="34" charset="-122"/>
                <a:ea typeface="Microsoft YaHei" panose="020B0503020204020204" pitchFamily="34" charset="-122"/>
                <a:cs typeface="Arial Unicode MS" pitchFamily="34" charset="-128"/>
              </a:rPr>
              <a:t>………..</a:t>
            </a:r>
            <a:endParaRPr lang="en-US" sz="1200" kern="0" dirty="0">
              <a:latin typeface="Microsoft YaHei" panose="020B0503020204020204" pitchFamily="34" charset="-122"/>
              <a:ea typeface="Microsoft YaHei" panose="020B0503020204020204" pitchFamily="34" charset="-122"/>
              <a:cs typeface="Arial Unicode MS" pitchFamily="34" charset="-128"/>
            </a:endParaRPr>
          </a:p>
        </p:txBody>
      </p:sp>
    </p:spTree>
    <p:extLst>
      <p:ext uri="{BB962C8B-B14F-4D97-AF65-F5344CB8AC3E}">
        <p14:creationId xmlns:p14="http://schemas.microsoft.com/office/powerpoint/2010/main" val="380454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vert="horz" lIns="0" tIns="0" rIns="0" bIns="0" rtlCol="0" anchor="ctr" anchorCtr="0">
            <a:noAutofit/>
          </a:bodyPr>
          <a:lstStyle/>
          <a:p>
            <a:r>
              <a:rPr lang="en-US" altLang="zh-CN" dirty="0"/>
              <a:t>SAP HANA</a:t>
            </a:r>
            <a:r>
              <a:rPr lang="zh-CN" altLang="en-US" dirty="0"/>
              <a:t>的优势和特点</a:t>
            </a:r>
            <a:endParaRPr lang="en-GB" dirty="0"/>
          </a:p>
        </p:txBody>
      </p:sp>
      <p:graphicFrame>
        <p:nvGraphicFramePr>
          <p:cNvPr id="3" name="Diagram 2"/>
          <p:cNvGraphicFramePr/>
          <p:nvPr>
            <p:extLst/>
          </p:nvPr>
        </p:nvGraphicFramePr>
        <p:xfrm>
          <a:off x="4349767" y="2133600"/>
          <a:ext cx="4419601" cy="3352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p:cNvPicPr>
            <a:picLocks noChangeAspect="1"/>
          </p:cNvPicPr>
          <p:nvPr/>
        </p:nvPicPr>
        <p:blipFill>
          <a:blip r:embed="rId7"/>
          <a:stretch>
            <a:fillRect/>
          </a:stretch>
        </p:blipFill>
        <p:spPr>
          <a:xfrm>
            <a:off x="81280" y="2201333"/>
            <a:ext cx="4268487" cy="3102187"/>
          </a:xfrm>
          <a:prstGeom prst="rect">
            <a:avLst/>
          </a:prstGeom>
        </p:spPr>
      </p:pic>
    </p:spTree>
    <p:extLst>
      <p:ext uri="{BB962C8B-B14F-4D97-AF65-F5344CB8AC3E}">
        <p14:creationId xmlns:p14="http://schemas.microsoft.com/office/powerpoint/2010/main" val="266140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99" y="504000"/>
            <a:ext cx="8424000" cy="430887"/>
          </a:xfrm>
        </p:spPr>
        <p:txBody>
          <a:bodyPr/>
          <a:lstStyle/>
          <a:p>
            <a:r>
              <a:rPr lang="zh-CN" altLang="en-US" sz="2800" dirty="0">
                <a:latin typeface="微软雅黑" panose="020B0503020204020204" pitchFamily="34" charset="-122"/>
                <a:ea typeface="微软雅黑" panose="020B0503020204020204" pitchFamily="34" charset="-122"/>
              </a:rPr>
              <a:t>今日话题</a:t>
            </a:r>
            <a:endParaRPr lang="en-US" sz="2800" dirty="0">
              <a:latin typeface="微软雅黑" panose="020B0503020204020204" pitchFamily="34" charset="-122"/>
              <a:ea typeface="微软雅黑" panose="020B0503020204020204" pitchFamily="34" charset="-122"/>
            </a:endParaRPr>
          </a:p>
        </p:txBody>
      </p:sp>
      <p:graphicFrame>
        <p:nvGraphicFramePr>
          <p:cNvPr id="7" name="Diagram 6"/>
          <p:cNvGraphicFramePr/>
          <p:nvPr>
            <p:extLst/>
          </p:nvPr>
        </p:nvGraphicFramePr>
        <p:xfrm>
          <a:off x="1568605" y="821094"/>
          <a:ext cx="5731727" cy="5475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713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gray">
          <a:xfrm>
            <a:off x="0" y="84"/>
            <a:ext cx="9144000" cy="2571835"/>
          </a:xfrm>
          <a:prstGeom prst="rect">
            <a:avLst/>
          </a:prstGeom>
          <a:solidFill>
            <a:schemeClr val="tx1"/>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zh-CN" altLang="en-US" sz="1350" kern="0" dirty="0" err="1">
              <a:ea typeface="Arial Unicode MS" pitchFamily="34" charset="-128"/>
              <a:cs typeface="Arial Unicode MS" pitchFamily="34" charset="-128"/>
            </a:endParaRPr>
          </a:p>
        </p:txBody>
      </p:sp>
      <p:pic>
        <p:nvPicPr>
          <p:cNvPr id="6" name="Picture 5"/>
          <p:cNvPicPr>
            <a:picLocks noChangeAspect="1"/>
          </p:cNvPicPr>
          <p:nvPr/>
        </p:nvPicPr>
        <p:blipFill rotWithShape="1">
          <a:blip r:embed="rId2"/>
          <a:srcRect l="522" t="24024" r="-522" b="22977"/>
          <a:stretch/>
        </p:blipFill>
        <p:spPr>
          <a:xfrm>
            <a:off x="0" y="0"/>
            <a:ext cx="7677872" cy="2571165"/>
          </a:xfrm>
          <a:prstGeom prst="rect">
            <a:avLst/>
          </a:prstGeom>
        </p:spPr>
      </p:pic>
      <p:sp>
        <p:nvSpPr>
          <p:cNvPr id="3" name="Title 2"/>
          <p:cNvSpPr>
            <a:spLocks noGrp="1"/>
          </p:cNvSpPr>
          <p:nvPr>
            <p:ph type="ctrTitle"/>
          </p:nvPr>
        </p:nvSpPr>
        <p:spPr>
          <a:xfrm>
            <a:off x="356635" y="3254077"/>
            <a:ext cx="3248392" cy="926932"/>
          </a:xfrm>
        </p:spPr>
        <p:txBody>
          <a:bodyPr/>
          <a:lstStyle/>
          <a:p>
            <a:r>
              <a:rPr lang="zh-CN" altLang="en-US" sz="2999" dirty="0"/>
              <a:t>谢谢大家！</a:t>
            </a:r>
            <a:br>
              <a:rPr lang="en-US" altLang="zh-CN" sz="2999" dirty="0"/>
            </a:br>
            <a:r>
              <a:rPr lang="en-US" sz="2999" dirty="0"/>
              <a:t>Thank you.</a:t>
            </a:r>
          </a:p>
        </p:txBody>
      </p:sp>
      <p:grpSp>
        <p:nvGrpSpPr>
          <p:cNvPr id="11" name="Hero Motion Band"/>
          <p:cNvGrpSpPr/>
          <p:nvPr/>
        </p:nvGrpSpPr>
        <p:grpSpPr>
          <a:xfrm>
            <a:off x="6877179" y="0"/>
            <a:ext cx="2266821" cy="2571919"/>
            <a:chOff x="9232373" y="-1006"/>
            <a:chExt cx="3024002" cy="3431806"/>
          </a:xfrm>
        </p:grpSpPr>
        <p:sp>
          <p:nvSpPr>
            <p:cNvPr id="12" name="Rectangle 11"/>
            <p:cNvSpPr/>
            <p:nvPr userDrawn="1"/>
          </p:nvSpPr>
          <p:spPr bwMode="gray">
            <a:xfrm>
              <a:off x="11248375" y="0"/>
              <a:ext cx="1008000" cy="3430800"/>
            </a:xfrm>
            <a:prstGeom prst="rect">
              <a:avLst/>
            </a:prstGeom>
            <a:solidFill>
              <a:schemeClr val="accent1"/>
            </a:solidFill>
            <a:ln w="6350" algn="ctr">
              <a:noFill/>
              <a:miter lim="800000"/>
              <a:headEnd/>
              <a:tailEnd/>
            </a:ln>
          </p:spPr>
          <p:txBody>
            <a:bodyPr lIns="67465" tIns="53972" rIns="67465" bIns="53972" rtlCol="0" anchor="ctr"/>
            <a:lstStyle/>
            <a:p>
              <a:pPr algn="ctr" defTabSz="685274" fontAlgn="base">
                <a:spcBef>
                  <a:spcPct val="50000"/>
                </a:spcBef>
                <a:spcAft>
                  <a:spcPct val="0"/>
                </a:spcAft>
                <a:buClr>
                  <a:srgbClr val="F0AB00"/>
                </a:buClr>
                <a:buSzPct val="80000"/>
              </a:pPr>
              <a:endParaRPr lang="en-US" sz="1499" kern="0" dirty="0" err="1">
                <a:ea typeface="Arial Unicode MS" pitchFamily="34" charset="-128"/>
                <a:cs typeface="Arial Unicode MS" pitchFamily="34" charset="-128"/>
              </a:endParaRPr>
            </a:p>
          </p:txBody>
        </p:sp>
        <p:sp>
          <p:nvSpPr>
            <p:cNvPr id="13" name="Rectangle 12"/>
            <p:cNvSpPr/>
            <p:nvPr userDrawn="1"/>
          </p:nvSpPr>
          <p:spPr bwMode="gray">
            <a:xfrm>
              <a:off x="10240374" y="0"/>
              <a:ext cx="1008000" cy="3430800"/>
            </a:xfrm>
            <a:prstGeom prst="rect">
              <a:avLst/>
            </a:prstGeom>
            <a:solidFill>
              <a:schemeClr val="accent1">
                <a:alpha val="70000"/>
              </a:schemeClr>
            </a:solidFill>
            <a:ln w="6350" algn="ctr">
              <a:noFill/>
              <a:miter lim="800000"/>
              <a:headEnd/>
              <a:tailEnd/>
            </a:ln>
          </p:spPr>
          <p:txBody>
            <a:bodyPr lIns="67465" tIns="53972" rIns="67465" bIns="53972" rtlCol="0" anchor="ctr"/>
            <a:lstStyle/>
            <a:p>
              <a:pPr algn="ctr" defTabSz="685274" fontAlgn="base">
                <a:spcBef>
                  <a:spcPct val="50000"/>
                </a:spcBef>
                <a:spcAft>
                  <a:spcPct val="0"/>
                </a:spcAft>
                <a:buClr>
                  <a:srgbClr val="F0AB00"/>
                </a:buClr>
                <a:buSzPct val="80000"/>
              </a:pPr>
              <a:endParaRPr lang="en-US" sz="1499" kern="0" dirty="0" err="1">
                <a:ea typeface="Arial Unicode MS" pitchFamily="34" charset="-128"/>
                <a:cs typeface="Arial Unicode MS" pitchFamily="34" charset="-128"/>
              </a:endParaRPr>
            </a:p>
          </p:txBody>
        </p:sp>
        <p:sp>
          <p:nvSpPr>
            <p:cNvPr id="14" name="Rectangle 13"/>
            <p:cNvSpPr/>
            <p:nvPr userDrawn="1"/>
          </p:nvSpPr>
          <p:spPr bwMode="gray">
            <a:xfrm>
              <a:off x="9232373" y="-1006"/>
              <a:ext cx="1008000" cy="3430800"/>
            </a:xfrm>
            <a:prstGeom prst="rect">
              <a:avLst/>
            </a:prstGeom>
            <a:solidFill>
              <a:schemeClr val="accent1">
                <a:alpha val="40000"/>
              </a:schemeClr>
            </a:solidFill>
            <a:ln w="6350" algn="ctr">
              <a:noFill/>
              <a:miter lim="800000"/>
              <a:headEnd/>
              <a:tailEnd/>
            </a:ln>
          </p:spPr>
          <p:txBody>
            <a:bodyPr lIns="67465" tIns="53972" rIns="67465" bIns="53972" rtlCol="0" anchor="ctr"/>
            <a:lstStyle/>
            <a:p>
              <a:pPr algn="ctr" defTabSz="685274" fontAlgn="base">
                <a:spcBef>
                  <a:spcPct val="50000"/>
                </a:spcBef>
                <a:spcAft>
                  <a:spcPct val="0"/>
                </a:spcAft>
                <a:buClr>
                  <a:srgbClr val="F0AB00"/>
                </a:buClr>
                <a:buSzPct val="80000"/>
              </a:pPr>
              <a:endParaRPr lang="en-US" sz="1499" kern="0" dirty="0" err="1">
                <a:ea typeface="Arial Unicode MS" pitchFamily="34" charset="-128"/>
                <a:cs typeface="Arial Unicode MS" pitchFamily="34" charset="-128"/>
              </a:endParaRPr>
            </a:p>
          </p:txBody>
        </p:sp>
      </p:grpSp>
      <p:pic>
        <p:nvPicPr>
          <p:cNvPr id="10" name="Picture 9"/>
          <p:cNvPicPr>
            <a:picLocks noChangeAspect="1"/>
          </p:cNvPicPr>
          <p:nvPr/>
        </p:nvPicPr>
        <p:blipFill>
          <a:blip r:embed="rId3"/>
          <a:stretch>
            <a:fillRect/>
          </a:stretch>
        </p:blipFill>
        <p:spPr>
          <a:xfrm>
            <a:off x="6549483" y="4181009"/>
            <a:ext cx="2060043" cy="2060043"/>
          </a:xfrm>
          <a:prstGeom prst="rect">
            <a:avLst/>
          </a:prstGeom>
        </p:spPr>
      </p:pic>
    </p:spTree>
    <p:extLst>
      <p:ext uri="{BB962C8B-B14F-4D97-AF65-F5344CB8AC3E}">
        <p14:creationId xmlns:p14="http://schemas.microsoft.com/office/powerpoint/2010/main" val="225526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lvl="0">
              <a:lnSpc>
                <a:spcPct val="100000"/>
              </a:lnSpc>
              <a:spcAft>
                <a:spcPts val="0"/>
              </a:spcAft>
              <a:buClr>
                <a:schemeClr val="accent1"/>
              </a:buClr>
            </a:pPr>
            <a:r>
              <a:rPr lang="zh-CN" altLang="en-US" sz="3600" dirty="0">
                <a:latin typeface="微软雅黑" panose="020B0503020204020204" pitchFamily="34" charset="-122"/>
                <a:ea typeface="微软雅黑" panose="020B0503020204020204" pitchFamily="34" charset="-122"/>
              </a:rPr>
              <a:t>列式与行式存储</a:t>
            </a:r>
            <a:endParaRPr lang="en-US" altLang="zh-CN" sz="3600" dirty="0">
              <a:latin typeface="微软雅黑" panose="020B0503020204020204" pitchFamily="34" charset="-122"/>
              <a:ea typeface="微软雅黑" panose="020B0503020204020204" pitchFamily="34" charset="-122"/>
            </a:endParaRPr>
          </a:p>
        </p:txBody>
      </p:sp>
      <p:pic>
        <p:nvPicPr>
          <p:cNvPr id="4" name="Picture Placeholder 3"/>
          <p:cNvPicPr>
            <a:picLocks noGrp="1" noChangeAspect="1"/>
          </p:cNvPicPr>
          <p:nvPr>
            <p:ph type="pic" sz="quarter" idx="12"/>
          </p:nvPr>
        </p:nvPicPr>
        <p:blipFill>
          <a:blip r:embed="rId2"/>
          <a:srcRect t="3112" b="3112"/>
          <a:stretch>
            <a:fillRect/>
          </a:stretch>
        </p:blipFill>
        <p:spPr/>
      </p:pic>
    </p:spTree>
    <p:extLst>
      <p:ext uri="{BB962C8B-B14F-4D97-AF65-F5344CB8AC3E}">
        <p14:creationId xmlns:p14="http://schemas.microsoft.com/office/powerpoint/2010/main" val="3130620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Placeholder 2"/>
          <p:cNvSpPr txBox="1">
            <a:spLocks/>
          </p:cNvSpPr>
          <p:nvPr/>
        </p:nvSpPr>
        <p:spPr bwMode="gray">
          <a:xfrm>
            <a:off x="615932" y="1636542"/>
            <a:ext cx="7749971" cy="385516"/>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71450" indent="-17145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41313" indent="-169863"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12763" indent="-171450" algn="l" defTabSz="914400" rtl="0" eaLnBrk="1" latinLnBrk="0" hangingPunct="1">
              <a:spcBef>
                <a:spcPts val="40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ctr">
              <a:buNone/>
            </a:pPr>
            <a:r>
              <a:rPr lang="zh-CN" altLang="en-US" sz="1500" dirty="0"/>
              <a:t>典型的数据库使用行式存储，</a:t>
            </a:r>
            <a:r>
              <a:rPr lang="en-US" sz="1500" dirty="0"/>
              <a:t>SAP HANA </a:t>
            </a:r>
            <a:r>
              <a:rPr lang="zh-CN" altLang="en-US" sz="1500" dirty="0"/>
              <a:t>支持行式，而且也支持列式数据存储</a:t>
            </a:r>
            <a:endParaRPr lang="en-US" sz="1500" dirty="0"/>
          </a:p>
          <a:p>
            <a:pPr lvl="2" algn="ctr"/>
            <a:endParaRPr lang="en-US" sz="1200" dirty="0"/>
          </a:p>
        </p:txBody>
      </p:sp>
      <p:graphicFrame>
        <p:nvGraphicFramePr>
          <p:cNvPr id="114" name="Table 113"/>
          <p:cNvGraphicFramePr>
            <a:graphicFrameLocks noGrp="1"/>
          </p:cNvGraphicFramePr>
          <p:nvPr/>
        </p:nvGraphicFramePr>
        <p:xfrm>
          <a:off x="1511706" y="2511770"/>
          <a:ext cx="2263076" cy="920090"/>
        </p:xfrm>
        <a:graphic>
          <a:graphicData uri="http://schemas.openxmlformats.org/drawingml/2006/table">
            <a:tbl>
              <a:tblPr/>
              <a:tblGrid>
                <a:gridCol w="591486">
                  <a:extLst>
                    <a:ext uri="{9D8B030D-6E8A-4147-A177-3AD203B41FA5}">
                      <a16:colId xmlns:a16="http://schemas.microsoft.com/office/drawing/2014/main" val="20000"/>
                    </a:ext>
                  </a:extLst>
                </a:gridCol>
                <a:gridCol w="591486">
                  <a:extLst>
                    <a:ext uri="{9D8B030D-6E8A-4147-A177-3AD203B41FA5}">
                      <a16:colId xmlns:a16="http://schemas.microsoft.com/office/drawing/2014/main" val="20001"/>
                    </a:ext>
                  </a:extLst>
                </a:gridCol>
                <a:gridCol w="607678">
                  <a:extLst>
                    <a:ext uri="{9D8B030D-6E8A-4147-A177-3AD203B41FA5}">
                      <a16:colId xmlns:a16="http://schemas.microsoft.com/office/drawing/2014/main" val="20002"/>
                    </a:ext>
                  </a:extLst>
                </a:gridCol>
                <a:gridCol w="472426">
                  <a:extLst>
                    <a:ext uri="{9D8B030D-6E8A-4147-A177-3AD203B41FA5}">
                      <a16:colId xmlns:a16="http://schemas.microsoft.com/office/drawing/2014/main" val="20003"/>
                    </a:ext>
                  </a:extLst>
                </a:gridCol>
              </a:tblGrid>
              <a:tr h="184018">
                <a:tc>
                  <a:txBody>
                    <a:bodyPr/>
                    <a:lstStyle/>
                    <a:p>
                      <a:pPr algn="ctr">
                        <a:lnSpc>
                          <a:spcPct val="115000"/>
                        </a:lnSpc>
                        <a:spcAft>
                          <a:spcPts val="0"/>
                        </a:spcAft>
                      </a:pPr>
                      <a:r>
                        <a:rPr lang="en-US" sz="1000" b="1" dirty="0">
                          <a:solidFill>
                            <a:srgbClr val="FFFFFF"/>
                          </a:solidFill>
                          <a:latin typeface="Calibri"/>
                          <a:ea typeface="Calibri"/>
                          <a:cs typeface="Arial"/>
                        </a:rPr>
                        <a:t>Order</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lnSpc>
                          <a:spcPct val="115000"/>
                        </a:lnSpc>
                        <a:spcAft>
                          <a:spcPts val="0"/>
                        </a:spcAft>
                      </a:pPr>
                      <a:r>
                        <a:rPr lang="en-US" sz="1000" b="1" dirty="0">
                          <a:solidFill>
                            <a:srgbClr val="FFFFFF"/>
                          </a:solidFill>
                          <a:latin typeface="Calibri"/>
                          <a:ea typeface="Calibri"/>
                          <a:cs typeface="Arial"/>
                        </a:rPr>
                        <a:t>Country</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lnSpc>
                          <a:spcPct val="115000"/>
                        </a:lnSpc>
                        <a:spcAft>
                          <a:spcPts val="0"/>
                        </a:spcAft>
                      </a:pPr>
                      <a:r>
                        <a:rPr lang="en-US" sz="1000" b="1" dirty="0">
                          <a:solidFill>
                            <a:srgbClr val="FFFFFF"/>
                          </a:solidFill>
                          <a:latin typeface="Calibri"/>
                          <a:ea typeface="Calibri"/>
                          <a:cs typeface="Arial"/>
                        </a:rPr>
                        <a:t>Product</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lnSpc>
                          <a:spcPct val="115000"/>
                        </a:lnSpc>
                        <a:spcAft>
                          <a:spcPts val="0"/>
                        </a:spcAft>
                      </a:pPr>
                      <a:r>
                        <a:rPr lang="en-US" sz="1000" b="1" dirty="0">
                          <a:solidFill>
                            <a:srgbClr val="FFFFFF"/>
                          </a:solidFill>
                          <a:latin typeface="Calibri"/>
                          <a:ea typeface="Calibri"/>
                          <a:cs typeface="Arial"/>
                        </a:rPr>
                        <a:t>Sales</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10000"/>
                  </a:ext>
                </a:extLst>
              </a:tr>
              <a:tr h="184018">
                <a:tc>
                  <a:txBody>
                    <a:bodyPr/>
                    <a:lstStyle/>
                    <a:p>
                      <a:pPr algn="ctr">
                        <a:lnSpc>
                          <a:spcPct val="115000"/>
                        </a:lnSpc>
                        <a:spcAft>
                          <a:spcPts val="0"/>
                        </a:spcAft>
                      </a:pPr>
                      <a:r>
                        <a:rPr lang="en-US" sz="1000" dirty="0">
                          <a:latin typeface="Calibri"/>
                          <a:ea typeface="Calibri"/>
                          <a:cs typeface="Arial"/>
                        </a:rPr>
                        <a:t>456</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000">
                          <a:latin typeface="Calibri"/>
                          <a:ea typeface="Calibri"/>
                          <a:cs typeface="Arial"/>
                        </a:rPr>
                        <a:t>France</a:t>
                      </a:r>
                      <a:endParaRPr lang="en-US" sz="80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000">
                          <a:latin typeface="Calibri"/>
                          <a:ea typeface="Calibri"/>
                          <a:cs typeface="Arial"/>
                        </a:rPr>
                        <a:t>corn</a:t>
                      </a:r>
                      <a:endParaRPr lang="en-US" sz="80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000" dirty="0">
                          <a:latin typeface="Calibri"/>
                          <a:ea typeface="Calibri"/>
                          <a:cs typeface="Arial"/>
                        </a:rPr>
                        <a:t>1000</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184018">
                <a:tc>
                  <a:txBody>
                    <a:bodyPr/>
                    <a:lstStyle/>
                    <a:p>
                      <a:pPr algn="ctr">
                        <a:lnSpc>
                          <a:spcPct val="115000"/>
                        </a:lnSpc>
                        <a:spcAft>
                          <a:spcPts val="0"/>
                        </a:spcAft>
                      </a:pPr>
                      <a:r>
                        <a:rPr lang="en-US" sz="1000" dirty="0">
                          <a:latin typeface="Calibri"/>
                          <a:ea typeface="Calibri"/>
                          <a:cs typeface="Arial"/>
                        </a:rPr>
                        <a:t>457</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000" dirty="0">
                          <a:latin typeface="Calibri"/>
                          <a:ea typeface="Calibri"/>
                          <a:cs typeface="Arial"/>
                        </a:rPr>
                        <a:t>Italy</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000">
                          <a:latin typeface="Calibri"/>
                          <a:ea typeface="Calibri"/>
                          <a:cs typeface="Arial"/>
                        </a:rPr>
                        <a:t>wheat</a:t>
                      </a:r>
                      <a:endParaRPr lang="en-US" sz="80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000" dirty="0">
                          <a:latin typeface="Calibri"/>
                          <a:ea typeface="Calibri"/>
                          <a:cs typeface="Arial"/>
                        </a:rPr>
                        <a:t>900</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184018">
                <a:tc>
                  <a:txBody>
                    <a:bodyPr/>
                    <a:lstStyle/>
                    <a:p>
                      <a:pPr algn="ctr">
                        <a:lnSpc>
                          <a:spcPct val="115000"/>
                        </a:lnSpc>
                        <a:spcAft>
                          <a:spcPts val="0"/>
                        </a:spcAft>
                      </a:pPr>
                      <a:r>
                        <a:rPr lang="en-US" sz="1000">
                          <a:latin typeface="Calibri"/>
                          <a:ea typeface="Calibri"/>
                          <a:cs typeface="Arial"/>
                        </a:rPr>
                        <a:t>458</a:t>
                      </a:r>
                      <a:endParaRPr lang="en-US" sz="80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000" dirty="0">
                          <a:latin typeface="Calibri"/>
                          <a:ea typeface="Calibri"/>
                          <a:cs typeface="Arial"/>
                        </a:rPr>
                        <a:t>Italy</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000" dirty="0">
                          <a:latin typeface="Calibri"/>
                          <a:ea typeface="Calibri"/>
                          <a:cs typeface="Arial"/>
                        </a:rPr>
                        <a:t>corn</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000" dirty="0">
                          <a:latin typeface="Calibri"/>
                          <a:ea typeface="Calibri"/>
                          <a:cs typeface="Arial"/>
                        </a:rPr>
                        <a:t>600</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184018">
                <a:tc>
                  <a:txBody>
                    <a:bodyPr/>
                    <a:lstStyle/>
                    <a:p>
                      <a:pPr algn="ctr">
                        <a:lnSpc>
                          <a:spcPct val="115000"/>
                        </a:lnSpc>
                        <a:spcAft>
                          <a:spcPts val="0"/>
                        </a:spcAft>
                      </a:pPr>
                      <a:r>
                        <a:rPr lang="en-US" sz="1000">
                          <a:latin typeface="Calibri"/>
                          <a:ea typeface="Calibri"/>
                          <a:cs typeface="Arial"/>
                        </a:rPr>
                        <a:t>459</a:t>
                      </a:r>
                      <a:endParaRPr lang="en-US" sz="80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000" dirty="0">
                          <a:latin typeface="Calibri"/>
                          <a:ea typeface="Calibri"/>
                          <a:cs typeface="Arial"/>
                        </a:rPr>
                        <a:t>Spain</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000" dirty="0">
                          <a:latin typeface="Calibri"/>
                          <a:ea typeface="Calibri"/>
                          <a:cs typeface="Arial"/>
                        </a:rPr>
                        <a:t>rice</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000" dirty="0">
                          <a:latin typeface="Calibri"/>
                          <a:ea typeface="Calibri"/>
                          <a:cs typeface="Arial"/>
                        </a:rPr>
                        <a:t>800</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graphicFrame>
        <p:nvGraphicFramePr>
          <p:cNvPr id="116" name="Table 115"/>
          <p:cNvGraphicFramePr>
            <a:graphicFrameLocks noGrp="1"/>
          </p:cNvGraphicFramePr>
          <p:nvPr/>
        </p:nvGraphicFramePr>
        <p:xfrm>
          <a:off x="4864885" y="2505345"/>
          <a:ext cx="2263076" cy="184018"/>
        </p:xfrm>
        <a:graphic>
          <a:graphicData uri="http://schemas.openxmlformats.org/drawingml/2006/table">
            <a:tbl>
              <a:tblPr/>
              <a:tblGrid>
                <a:gridCol w="591486">
                  <a:extLst>
                    <a:ext uri="{9D8B030D-6E8A-4147-A177-3AD203B41FA5}">
                      <a16:colId xmlns:a16="http://schemas.microsoft.com/office/drawing/2014/main" val="20000"/>
                    </a:ext>
                  </a:extLst>
                </a:gridCol>
                <a:gridCol w="591486">
                  <a:extLst>
                    <a:ext uri="{9D8B030D-6E8A-4147-A177-3AD203B41FA5}">
                      <a16:colId xmlns:a16="http://schemas.microsoft.com/office/drawing/2014/main" val="20001"/>
                    </a:ext>
                  </a:extLst>
                </a:gridCol>
                <a:gridCol w="607678">
                  <a:extLst>
                    <a:ext uri="{9D8B030D-6E8A-4147-A177-3AD203B41FA5}">
                      <a16:colId xmlns:a16="http://schemas.microsoft.com/office/drawing/2014/main" val="20002"/>
                    </a:ext>
                  </a:extLst>
                </a:gridCol>
                <a:gridCol w="472426">
                  <a:extLst>
                    <a:ext uri="{9D8B030D-6E8A-4147-A177-3AD203B41FA5}">
                      <a16:colId xmlns:a16="http://schemas.microsoft.com/office/drawing/2014/main" val="20003"/>
                    </a:ext>
                  </a:extLst>
                </a:gridCol>
              </a:tblGrid>
              <a:tr h="184018">
                <a:tc>
                  <a:txBody>
                    <a:bodyPr/>
                    <a:lstStyle/>
                    <a:p>
                      <a:pPr algn="ctr">
                        <a:lnSpc>
                          <a:spcPct val="115000"/>
                        </a:lnSpc>
                        <a:spcAft>
                          <a:spcPts val="0"/>
                        </a:spcAft>
                      </a:pPr>
                      <a:r>
                        <a:rPr lang="en-US" sz="1000" dirty="0">
                          <a:latin typeface="Calibri"/>
                          <a:ea typeface="Calibri"/>
                          <a:cs typeface="Arial"/>
                        </a:rPr>
                        <a:t>456</a:t>
                      </a: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000" dirty="0">
                          <a:latin typeface="Calibri"/>
                          <a:ea typeface="Calibri"/>
                          <a:cs typeface="Arial"/>
                        </a:rPr>
                        <a:t>France</a:t>
                      </a: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000" dirty="0">
                          <a:latin typeface="Calibri"/>
                          <a:ea typeface="Calibri"/>
                          <a:cs typeface="Arial"/>
                        </a:rPr>
                        <a:t>corn</a:t>
                      </a: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000" dirty="0">
                          <a:latin typeface="Calibri"/>
                          <a:ea typeface="Calibri"/>
                          <a:cs typeface="Arial"/>
                        </a:rPr>
                        <a:t>1000</a:t>
                      </a: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118" name="Table 117"/>
          <p:cNvGraphicFramePr>
            <a:graphicFrameLocks noGrp="1"/>
          </p:cNvGraphicFramePr>
          <p:nvPr/>
        </p:nvGraphicFramePr>
        <p:xfrm>
          <a:off x="4864885" y="2829541"/>
          <a:ext cx="2263076" cy="184018"/>
        </p:xfrm>
        <a:graphic>
          <a:graphicData uri="http://schemas.openxmlformats.org/drawingml/2006/table">
            <a:tbl>
              <a:tblPr/>
              <a:tblGrid>
                <a:gridCol w="591486">
                  <a:extLst>
                    <a:ext uri="{9D8B030D-6E8A-4147-A177-3AD203B41FA5}">
                      <a16:colId xmlns:a16="http://schemas.microsoft.com/office/drawing/2014/main" val="20000"/>
                    </a:ext>
                  </a:extLst>
                </a:gridCol>
                <a:gridCol w="591486">
                  <a:extLst>
                    <a:ext uri="{9D8B030D-6E8A-4147-A177-3AD203B41FA5}">
                      <a16:colId xmlns:a16="http://schemas.microsoft.com/office/drawing/2014/main" val="20001"/>
                    </a:ext>
                  </a:extLst>
                </a:gridCol>
                <a:gridCol w="607678">
                  <a:extLst>
                    <a:ext uri="{9D8B030D-6E8A-4147-A177-3AD203B41FA5}">
                      <a16:colId xmlns:a16="http://schemas.microsoft.com/office/drawing/2014/main" val="20002"/>
                    </a:ext>
                  </a:extLst>
                </a:gridCol>
                <a:gridCol w="472426">
                  <a:extLst>
                    <a:ext uri="{9D8B030D-6E8A-4147-A177-3AD203B41FA5}">
                      <a16:colId xmlns:a16="http://schemas.microsoft.com/office/drawing/2014/main" val="20003"/>
                    </a:ext>
                  </a:extLst>
                </a:gridCol>
              </a:tblGrid>
              <a:tr h="184018">
                <a:tc>
                  <a:txBody>
                    <a:bodyPr/>
                    <a:lstStyle/>
                    <a:p>
                      <a:pPr algn="ctr">
                        <a:lnSpc>
                          <a:spcPct val="115000"/>
                        </a:lnSpc>
                        <a:spcAft>
                          <a:spcPts val="0"/>
                        </a:spcAft>
                      </a:pPr>
                      <a:r>
                        <a:rPr lang="en-US" sz="1000" dirty="0">
                          <a:latin typeface="Calibri"/>
                          <a:ea typeface="Calibri"/>
                          <a:cs typeface="Arial"/>
                        </a:rPr>
                        <a:t>457</a:t>
                      </a: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000" dirty="0">
                          <a:latin typeface="Calibri"/>
                          <a:ea typeface="Calibri"/>
                          <a:cs typeface="Arial"/>
                        </a:rPr>
                        <a:t>Italy</a:t>
                      </a: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000" dirty="0">
                          <a:latin typeface="Calibri"/>
                          <a:ea typeface="Calibri"/>
                          <a:cs typeface="Arial"/>
                        </a:rPr>
                        <a:t>wheat</a:t>
                      </a: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000" dirty="0">
                          <a:latin typeface="Calibri"/>
                          <a:ea typeface="Calibri"/>
                          <a:cs typeface="Arial"/>
                        </a:rPr>
                        <a:t>900</a:t>
                      </a: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119" name="Table 118"/>
          <p:cNvGraphicFramePr>
            <a:graphicFrameLocks noGrp="1"/>
          </p:cNvGraphicFramePr>
          <p:nvPr/>
        </p:nvGraphicFramePr>
        <p:xfrm>
          <a:off x="4864885" y="3169091"/>
          <a:ext cx="2263076" cy="184018"/>
        </p:xfrm>
        <a:graphic>
          <a:graphicData uri="http://schemas.openxmlformats.org/drawingml/2006/table">
            <a:tbl>
              <a:tblPr/>
              <a:tblGrid>
                <a:gridCol w="591486">
                  <a:extLst>
                    <a:ext uri="{9D8B030D-6E8A-4147-A177-3AD203B41FA5}">
                      <a16:colId xmlns:a16="http://schemas.microsoft.com/office/drawing/2014/main" val="20000"/>
                    </a:ext>
                  </a:extLst>
                </a:gridCol>
                <a:gridCol w="591486">
                  <a:extLst>
                    <a:ext uri="{9D8B030D-6E8A-4147-A177-3AD203B41FA5}">
                      <a16:colId xmlns:a16="http://schemas.microsoft.com/office/drawing/2014/main" val="20001"/>
                    </a:ext>
                  </a:extLst>
                </a:gridCol>
                <a:gridCol w="607678">
                  <a:extLst>
                    <a:ext uri="{9D8B030D-6E8A-4147-A177-3AD203B41FA5}">
                      <a16:colId xmlns:a16="http://schemas.microsoft.com/office/drawing/2014/main" val="20002"/>
                    </a:ext>
                  </a:extLst>
                </a:gridCol>
                <a:gridCol w="472426">
                  <a:extLst>
                    <a:ext uri="{9D8B030D-6E8A-4147-A177-3AD203B41FA5}">
                      <a16:colId xmlns:a16="http://schemas.microsoft.com/office/drawing/2014/main" val="20003"/>
                    </a:ext>
                  </a:extLst>
                </a:gridCol>
              </a:tblGrid>
              <a:tr h="184018">
                <a:tc>
                  <a:txBody>
                    <a:bodyPr/>
                    <a:lstStyle/>
                    <a:p>
                      <a:pPr marL="0" algn="ctr" defTabSz="914400" rtl="0" eaLnBrk="1" latinLnBrk="0" hangingPunct="1">
                        <a:lnSpc>
                          <a:spcPct val="115000"/>
                        </a:lnSpc>
                        <a:spcAft>
                          <a:spcPts val="0"/>
                        </a:spcAft>
                      </a:pPr>
                      <a:r>
                        <a:rPr lang="en-US" sz="1000" kern="1200" dirty="0">
                          <a:solidFill>
                            <a:schemeClr val="tx1"/>
                          </a:solidFill>
                          <a:latin typeface="Calibri"/>
                          <a:ea typeface="Calibri"/>
                          <a:cs typeface="Arial"/>
                        </a:rPr>
                        <a:t>458</a:t>
                      </a: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15000"/>
                        </a:lnSpc>
                        <a:spcAft>
                          <a:spcPts val="0"/>
                        </a:spcAft>
                      </a:pPr>
                      <a:r>
                        <a:rPr lang="en-US" sz="1000" kern="1200" dirty="0">
                          <a:solidFill>
                            <a:schemeClr val="tx1"/>
                          </a:solidFill>
                          <a:latin typeface="Calibri"/>
                          <a:ea typeface="Calibri"/>
                          <a:cs typeface="Arial"/>
                        </a:rPr>
                        <a:t>Italy</a:t>
                      </a: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15000"/>
                        </a:lnSpc>
                        <a:spcAft>
                          <a:spcPts val="0"/>
                        </a:spcAft>
                      </a:pPr>
                      <a:r>
                        <a:rPr lang="en-US" sz="1000" kern="1200" dirty="0">
                          <a:solidFill>
                            <a:schemeClr val="tx1"/>
                          </a:solidFill>
                          <a:latin typeface="Calibri"/>
                          <a:ea typeface="Calibri"/>
                          <a:cs typeface="Arial"/>
                        </a:rPr>
                        <a:t>corn</a:t>
                      </a: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15000"/>
                        </a:lnSpc>
                        <a:spcAft>
                          <a:spcPts val="0"/>
                        </a:spcAft>
                      </a:pPr>
                      <a:r>
                        <a:rPr lang="en-US" sz="1000" kern="1200" dirty="0">
                          <a:solidFill>
                            <a:schemeClr val="tx1"/>
                          </a:solidFill>
                          <a:latin typeface="Calibri"/>
                          <a:ea typeface="Calibri"/>
                          <a:cs typeface="Arial"/>
                        </a:rPr>
                        <a:t>600</a:t>
                      </a: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121" name="Table 120"/>
          <p:cNvGraphicFramePr>
            <a:graphicFrameLocks noGrp="1"/>
          </p:cNvGraphicFramePr>
          <p:nvPr/>
        </p:nvGraphicFramePr>
        <p:xfrm>
          <a:off x="4864885" y="3493287"/>
          <a:ext cx="2263076" cy="184018"/>
        </p:xfrm>
        <a:graphic>
          <a:graphicData uri="http://schemas.openxmlformats.org/drawingml/2006/table">
            <a:tbl>
              <a:tblPr/>
              <a:tblGrid>
                <a:gridCol w="591486">
                  <a:extLst>
                    <a:ext uri="{9D8B030D-6E8A-4147-A177-3AD203B41FA5}">
                      <a16:colId xmlns:a16="http://schemas.microsoft.com/office/drawing/2014/main" val="20000"/>
                    </a:ext>
                  </a:extLst>
                </a:gridCol>
                <a:gridCol w="591486">
                  <a:extLst>
                    <a:ext uri="{9D8B030D-6E8A-4147-A177-3AD203B41FA5}">
                      <a16:colId xmlns:a16="http://schemas.microsoft.com/office/drawing/2014/main" val="20001"/>
                    </a:ext>
                  </a:extLst>
                </a:gridCol>
                <a:gridCol w="607678">
                  <a:extLst>
                    <a:ext uri="{9D8B030D-6E8A-4147-A177-3AD203B41FA5}">
                      <a16:colId xmlns:a16="http://schemas.microsoft.com/office/drawing/2014/main" val="20002"/>
                    </a:ext>
                  </a:extLst>
                </a:gridCol>
                <a:gridCol w="472426">
                  <a:extLst>
                    <a:ext uri="{9D8B030D-6E8A-4147-A177-3AD203B41FA5}">
                      <a16:colId xmlns:a16="http://schemas.microsoft.com/office/drawing/2014/main" val="20003"/>
                    </a:ext>
                  </a:extLst>
                </a:gridCol>
              </a:tblGrid>
              <a:tr h="184018">
                <a:tc>
                  <a:txBody>
                    <a:bodyPr/>
                    <a:lstStyle/>
                    <a:p>
                      <a:pPr marL="0" algn="ctr" defTabSz="914400" rtl="0" eaLnBrk="1" latinLnBrk="0" hangingPunct="1">
                        <a:lnSpc>
                          <a:spcPct val="115000"/>
                        </a:lnSpc>
                        <a:spcAft>
                          <a:spcPts val="0"/>
                        </a:spcAft>
                      </a:pPr>
                      <a:r>
                        <a:rPr lang="en-US" sz="1000" kern="1200" dirty="0">
                          <a:solidFill>
                            <a:schemeClr val="tx1"/>
                          </a:solidFill>
                          <a:latin typeface="Calibri"/>
                          <a:ea typeface="Calibri"/>
                          <a:cs typeface="Arial"/>
                        </a:rPr>
                        <a:t>459</a:t>
                      </a: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15000"/>
                        </a:lnSpc>
                        <a:spcAft>
                          <a:spcPts val="0"/>
                        </a:spcAft>
                      </a:pPr>
                      <a:r>
                        <a:rPr lang="en-US" sz="1000" kern="1200" dirty="0">
                          <a:solidFill>
                            <a:schemeClr val="tx1"/>
                          </a:solidFill>
                          <a:latin typeface="Calibri"/>
                          <a:ea typeface="Calibri"/>
                          <a:cs typeface="Arial"/>
                        </a:rPr>
                        <a:t>Spain</a:t>
                      </a: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15000"/>
                        </a:lnSpc>
                        <a:spcAft>
                          <a:spcPts val="0"/>
                        </a:spcAft>
                      </a:pPr>
                      <a:r>
                        <a:rPr lang="en-US" sz="1000" kern="1200" dirty="0">
                          <a:solidFill>
                            <a:schemeClr val="tx1"/>
                          </a:solidFill>
                          <a:latin typeface="Calibri"/>
                          <a:ea typeface="Calibri"/>
                          <a:cs typeface="Arial"/>
                        </a:rPr>
                        <a:t>rice</a:t>
                      </a: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15000"/>
                        </a:lnSpc>
                        <a:spcAft>
                          <a:spcPts val="0"/>
                        </a:spcAft>
                      </a:pPr>
                      <a:r>
                        <a:rPr lang="en-US" sz="1000" kern="1200" dirty="0">
                          <a:solidFill>
                            <a:schemeClr val="tx1"/>
                          </a:solidFill>
                          <a:latin typeface="Calibri"/>
                          <a:ea typeface="Calibri"/>
                          <a:cs typeface="Arial"/>
                        </a:rPr>
                        <a:t>800</a:t>
                      </a: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122" name="Table 121"/>
          <p:cNvGraphicFramePr>
            <a:graphicFrameLocks noGrp="1"/>
          </p:cNvGraphicFramePr>
          <p:nvPr/>
        </p:nvGraphicFramePr>
        <p:xfrm>
          <a:off x="1414792" y="4411284"/>
          <a:ext cx="456711" cy="736072"/>
        </p:xfrm>
        <a:graphic>
          <a:graphicData uri="http://schemas.openxmlformats.org/drawingml/2006/table">
            <a:tbl>
              <a:tblPr/>
              <a:tblGrid>
                <a:gridCol w="456711">
                  <a:extLst>
                    <a:ext uri="{9D8B030D-6E8A-4147-A177-3AD203B41FA5}">
                      <a16:colId xmlns:a16="http://schemas.microsoft.com/office/drawing/2014/main" val="20000"/>
                    </a:ext>
                  </a:extLst>
                </a:gridCol>
              </a:tblGrid>
              <a:tr h="184018">
                <a:tc>
                  <a:txBody>
                    <a:bodyPr/>
                    <a:lstStyle/>
                    <a:p>
                      <a:pPr algn="ctr">
                        <a:lnSpc>
                          <a:spcPct val="115000"/>
                        </a:lnSpc>
                        <a:spcAft>
                          <a:spcPts val="0"/>
                        </a:spcAft>
                      </a:pPr>
                      <a:r>
                        <a:rPr lang="en-US" sz="1000" dirty="0">
                          <a:latin typeface="Calibri"/>
                          <a:ea typeface="Calibri"/>
                          <a:cs typeface="Arial"/>
                        </a:rPr>
                        <a:t>456</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84018">
                <a:tc>
                  <a:txBody>
                    <a:bodyPr/>
                    <a:lstStyle/>
                    <a:p>
                      <a:pPr algn="ctr">
                        <a:lnSpc>
                          <a:spcPct val="115000"/>
                        </a:lnSpc>
                        <a:spcAft>
                          <a:spcPts val="0"/>
                        </a:spcAft>
                      </a:pPr>
                      <a:r>
                        <a:rPr lang="en-US" sz="1000" dirty="0">
                          <a:latin typeface="Calibri"/>
                          <a:ea typeface="Calibri"/>
                          <a:cs typeface="Arial"/>
                        </a:rPr>
                        <a:t>457</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184018">
                <a:tc>
                  <a:txBody>
                    <a:bodyPr/>
                    <a:lstStyle/>
                    <a:p>
                      <a:pPr algn="ctr">
                        <a:lnSpc>
                          <a:spcPct val="115000"/>
                        </a:lnSpc>
                        <a:spcAft>
                          <a:spcPts val="0"/>
                        </a:spcAft>
                      </a:pPr>
                      <a:r>
                        <a:rPr lang="en-US" sz="1000">
                          <a:latin typeface="Calibri"/>
                          <a:ea typeface="Calibri"/>
                          <a:cs typeface="Arial"/>
                        </a:rPr>
                        <a:t>458</a:t>
                      </a:r>
                      <a:endParaRPr lang="en-US" sz="80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184018">
                <a:tc>
                  <a:txBody>
                    <a:bodyPr/>
                    <a:lstStyle/>
                    <a:p>
                      <a:pPr algn="ctr">
                        <a:lnSpc>
                          <a:spcPct val="115000"/>
                        </a:lnSpc>
                        <a:spcAft>
                          <a:spcPts val="0"/>
                        </a:spcAft>
                      </a:pPr>
                      <a:r>
                        <a:rPr lang="en-US" sz="1000" dirty="0">
                          <a:latin typeface="Calibri"/>
                          <a:ea typeface="Calibri"/>
                          <a:cs typeface="Arial"/>
                        </a:rPr>
                        <a:t>459</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bl>
          </a:graphicData>
        </a:graphic>
      </p:graphicFrame>
      <p:graphicFrame>
        <p:nvGraphicFramePr>
          <p:cNvPr id="124" name="Table 123"/>
          <p:cNvGraphicFramePr>
            <a:graphicFrameLocks noGrp="1"/>
          </p:cNvGraphicFramePr>
          <p:nvPr/>
        </p:nvGraphicFramePr>
        <p:xfrm>
          <a:off x="2019374" y="4411284"/>
          <a:ext cx="591486" cy="736072"/>
        </p:xfrm>
        <a:graphic>
          <a:graphicData uri="http://schemas.openxmlformats.org/drawingml/2006/table">
            <a:tbl>
              <a:tblPr/>
              <a:tblGrid>
                <a:gridCol w="591486">
                  <a:extLst>
                    <a:ext uri="{9D8B030D-6E8A-4147-A177-3AD203B41FA5}">
                      <a16:colId xmlns:a16="http://schemas.microsoft.com/office/drawing/2014/main" val="20000"/>
                    </a:ext>
                  </a:extLst>
                </a:gridCol>
              </a:tblGrid>
              <a:tr h="184018">
                <a:tc>
                  <a:txBody>
                    <a:bodyPr/>
                    <a:lstStyle/>
                    <a:p>
                      <a:pPr algn="ctr">
                        <a:lnSpc>
                          <a:spcPct val="115000"/>
                        </a:lnSpc>
                        <a:spcAft>
                          <a:spcPts val="0"/>
                        </a:spcAft>
                      </a:pPr>
                      <a:r>
                        <a:rPr lang="en-US" sz="1000" dirty="0">
                          <a:latin typeface="Calibri"/>
                          <a:ea typeface="Calibri"/>
                          <a:cs typeface="Arial"/>
                        </a:rPr>
                        <a:t>France</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84018">
                <a:tc>
                  <a:txBody>
                    <a:bodyPr/>
                    <a:lstStyle/>
                    <a:p>
                      <a:pPr algn="ctr">
                        <a:lnSpc>
                          <a:spcPct val="115000"/>
                        </a:lnSpc>
                        <a:spcAft>
                          <a:spcPts val="0"/>
                        </a:spcAft>
                      </a:pPr>
                      <a:r>
                        <a:rPr lang="en-US" sz="1000">
                          <a:latin typeface="Calibri"/>
                          <a:ea typeface="Calibri"/>
                          <a:cs typeface="Arial"/>
                        </a:rPr>
                        <a:t>Italy</a:t>
                      </a:r>
                      <a:endParaRPr lang="en-US" sz="80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184018">
                <a:tc>
                  <a:txBody>
                    <a:bodyPr/>
                    <a:lstStyle/>
                    <a:p>
                      <a:pPr algn="ctr">
                        <a:lnSpc>
                          <a:spcPct val="115000"/>
                        </a:lnSpc>
                        <a:spcAft>
                          <a:spcPts val="0"/>
                        </a:spcAft>
                      </a:pPr>
                      <a:r>
                        <a:rPr lang="en-US" sz="1000" dirty="0">
                          <a:latin typeface="Calibri"/>
                          <a:ea typeface="Calibri"/>
                          <a:cs typeface="Arial"/>
                        </a:rPr>
                        <a:t>Italy</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184018">
                <a:tc>
                  <a:txBody>
                    <a:bodyPr/>
                    <a:lstStyle/>
                    <a:p>
                      <a:pPr algn="ctr">
                        <a:lnSpc>
                          <a:spcPct val="115000"/>
                        </a:lnSpc>
                        <a:spcAft>
                          <a:spcPts val="0"/>
                        </a:spcAft>
                      </a:pPr>
                      <a:r>
                        <a:rPr lang="en-US" sz="1000" dirty="0">
                          <a:latin typeface="Calibri"/>
                          <a:ea typeface="Calibri"/>
                          <a:cs typeface="Arial"/>
                        </a:rPr>
                        <a:t>Spain</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bl>
          </a:graphicData>
        </a:graphic>
      </p:graphicFrame>
      <p:graphicFrame>
        <p:nvGraphicFramePr>
          <p:cNvPr id="126" name="Table 125"/>
          <p:cNvGraphicFramePr>
            <a:graphicFrameLocks noGrp="1"/>
          </p:cNvGraphicFramePr>
          <p:nvPr/>
        </p:nvGraphicFramePr>
        <p:xfrm>
          <a:off x="2758731" y="4389664"/>
          <a:ext cx="607678" cy="736072"/>
        </p:xfrm>
        <a:graphic>
          <a:graphicData uri="http://schemas.openxmlformats.org/drawingml/2006/table">
            <a:tbl>
              <a:tblPr/>
              <a:tblGrid>
                <a:gridCol w="607678">
                  <a:extLst>
                    <a:ext uri="{9D8B030D-6E8A-4147-A177-3AD203B41FA5}">
                      <a16:colId xmlns:a16="http://schemas.microsoft.com/office/drawing/2014/main" val="20000"/>
                    </a:ext>
                  </a:extLst>
                </a:gridCol>
              </a:tblGrid>
              <a:tr h="184018">
                <a:tc>
                  <a:txBody>
                    <a:bodyPr/>
                    <a:lstStyle/>
                    <a:p>
                      <a:pPr algn="ctr">
                        <a:lnSpc>
                          <a:spcPct val="115000"/>
                        </a:lnSpc>
                        <a:spcAft>
                          <a:spcPts val="0"/>
                        </a:spcAft>
                      </a:pPr>
                      <a:r>
                        <a:rPr lang="en-US" sz="1000">
                          <a:latin typeface="Calibri"/>
                          <a:ea typeface="Calibri"/>
                          <a:cs typeface="Arial"/>
                        </a:rPr>
                        <a:t>corn</a:t>
                      </a:r>
                      <a:endParaRPr lang="en-US" sz="80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84018">
                <a:tc>
                  <a:txBody>
                    <a:bodyPr/>
                    <a:lstStyle/>
                    <a:p>
                      <a:pPr algn="ctr">
                        <a:lnSpc>
                          <a:spcPct val="115000"/>
                        </a:lnSpc>
                        <a:spcAft>
                          <a:spcPts val="0"/>
                        </a:spcAft>
                      </a:pPr>
                      <a:r>
                        <a:rPr lang="en-US" sz="1000" dirty="0">
                          <a:latin typeface="Calibri"/>
                          <a:ea typeface="Calibri"/>
                          <a:cs typeface="Arial"/>
                        </a:rPr>
                        <a:t>wheat</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184018">
                <a:tc>
                  <a:txBody>
                    <a:bodyPr/>
                    <a:lstStyle/>
                    <a:p>
                      <a:pPr algn="ctr">
                        <a:lnSpc>
                          <a:spcPct val="115000"/>
                        </a:lnSpc>
                        <a:spcAft>
                          <a:spcPts val="0"/>
                        </a:spcAft>
                      </a:pPr>
                      <a:r>
                        <a:rPr lang="en-US" sz="1000">
                          <a:latin typeface="Calibri"/>
                          <a:ea typeface="Calibri"/>
                          <a:cs typeface="Arial"/>
                        </a:rPr>
                        <a:t>corn</a:t>
                      </a:r>
                      <a:endParaRPr lang="en-US" sz="80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184018">
                <a:tc>
                  <a:txBody>
                    <a:bodyPr/>
                    <a:lstStyle/>
                    <a:p>
                      <a:pPr algn="ctr">
                        <a:lnSpc>
                          <a:spcPct val="115000"/>
                        </a:lnSpc>
                        <a:spcAft>
                          <a:spcPts val="0"/>
                        </a:spcAft>
                      </a:pPr>
                      <a:r>
                        <a:rPr lang="en-US" sz="1000" dirty="0">
                          <a:latin typeface="Calibri"/>
                          <a:ea typeface="Calibri"/>
                          <a:cs typeface="Arial"/>
                        </a:rPr>
                        <a:t>rice</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bl>
          </a:graphicData>
        </a:graphic>
      </p:graphicFrame>
      <p:graphicFrame>
        <p:nvGraphicFramePr>
          <p:cNvPr id="127" name="Table 126"/>
          <p:cNvGraphicFramePr>
            <a:graphicFrameLocks noGrp="1"/>
          </p:cNvGraphicFramePr>
          <p:nvPr/>
        </p:nvGraphicFramePr>
        <p:xfrm>
          <a:off x="3514279" y="4411284"/>
          <a:ext cx="472426" cy="736072"/>
        </p:xfrm>
        <a:graphic>
          <a:graphicData uri="http://schemas.openxmlformats.org/drawingml/2006/table">
            <a:tbl>
              <a:tblPr/>
              <a:tblGrid>
                <a:gridCol w="472426">
                  <a:extLst>
                    <a:ext uri="{9D8B030D-6E8A-4147-A177-3AD203B41FA5}">
                      <a16:colId xmlns:a16="http://schemas.microsoft.com/office/drawing/2014/main" val="20000"/>
                    </a:ext>
                  </a:extLst>
                </a:gridCol>
              </a:tblGrid>
              <a:tr h="184018">
                <a:tc>
                  <a:txBody>
                    <a:bodyPr/>
                    <a:lstStyle/>
                    <a:p>
                      <a:pPr algn="ctr">
                        <a:lnSpc>
                          <a:spcPct val="115000"/>
                        </a:lnSpc>
                        <a:spcAft>
                          <a:spcPts val="0"/>
                        </a:spcAft>
                      </a:pPr>
                      <a:r>
                        <a:rPr lang="en-US" sz="1000" dirty="0">
                          <a:latin typeface="Calibri"/>
                          <a:ea typeface="Calibri"/>
                          <a:cs typeface="Arial"/>
                        </a:rPr>
                        <a:t>1000</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84018">
                <a:tc>
                  <a:txBody>
                    <a:bodyPr/>
                    <a:lstStyle/>
                    <a:p>
                      <a:pPr algn="ctr">
                        <a:lnSpc>
                          <a:spcPct val="115000"/>
                        </a:lnSpc>
                        <a:spcAft>
                          <a:spcPts val="0"/>
                        </a:spcAft>
                      </a:pPr>
                      <a:r>
                        <a:rPr lang="en-US" sz="1000">
                          <a:latin typeface="Calibri"/>
                          <a:ea typeface="Calibri"/>
                          <a:cs typeface="Arial"/>
                        </a:rPr>
                        <a:t>900</a:t>
                      </a:r>
                      <a:endParaRPr lang="en-US" sz="80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184018">
                <a:tc>
                  <a:txBody>
                    <a:bodyPr/>
                    <a:lstStyle/>
                    <a:p>
                      <a:pPr algn="ctr">
                        <a:lnSpc>
                          <a:spcPct val="115000"/>
                        </a:lnSpc>
                        <a:spcAft>
                          <a:spcPts val="0"/>
                        </a:spcAft>
                      </a:pPr>
                      <a:r>
                        <a:rPr lang="en-US" sz="1000" dirty="0">
                          <a:latin typeface="Calibri"/>
                          <a:ea typeface="Calibri"/>
                          <a:cs typeface="Arial"/>
                        </a:rPr>
                        <a:t>600</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184018">
                <a:tc>
                  <a:txBody>
                    <a:bodyPr/>
                    <a:lstStyle/>
                    <a:p>
                      <a:pPr algn="ctr">
                        <a:lnSpc>
                          <a:spcPct val="115000"/>
                        </a:lnSpc>
                        <a:spcAft>
                          <a:spcPts val="0"/>
                        </a:spcAft>
                      </a:pPr>
                      <a:r>
                        <a:rPr lang="en-US" sz="1000" dirty="0">
                          <a:latin typeface="Calibri"/>
                          <a:ea typeface="Calibri"/>
                          <a:cs typeface="Arial"/>
                        </a:rPr>
                        <a:t>800</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bl>
          </a:graphicData>
        </a:graphic>
      </p:graphicFrame>
      <p:sp>
        <p:nvSpPr>
          <p:cNvPr id="129" name="Freeform 128"/>
          <p:cNvSpPr/>
          <p:nvPr/>
        </p:nvSpPr>
        <p:spPr>
          <a:xfrm rot="21480000">
            <a:off x="4421986" y="2606212"/>
            <a:ext cx="3128872" cy="235737"/>
          </a:xfrm>
          <a:custGeom>
            <a:avLst/>
            <a:gdLst>
              <a:gd name="connsiteX0" fmla="*/ 3714750 w 4279900"/>
              <a:gd name="connsiteY0" fmla="*/ 0 h 352425"/>
              <a:gd name="connsiteX1" fmla="*/ 3914775 w 4279900"/>
              <a:gd name="connsiteY1" fmla="*/ 85725 h 352425"/>
              <a:gd name="connsiteX2" fmla="*/ 3714750 w 4279900"/>
              <a:gd name="connsiteY2" fmla="*/ 180975 h 352425"/>
              <a:gd name="connsiteX3" fmla="*/ 523875 w 4279900"/>
              <a:gd name="connsiteY3" fmla="*/ 180975 h 352425"/>
              <a:gd name="connsiteX4" fmla="*/ 571500 w 4279900"/>
              <a:gd name="connsiteY4" fmla="*/ 352425 h 352425"/>
              <a:gd name="connsiteX5" fmla="*/ 571500 w 4279900"/>
              <a:gd name="connsiteY5" fmla="*/ 352425 h 352425"/>
              <a:gd name="connsiteX0" fmla="*/ 3714750 w 4281487"/>
              <a:gd name="connsiteY0" fmla="*/ 1587 h 354012"/>
              <a:gd name="connsiteX1" fmla="*/ 3924300 w 4281487"/>
              <a:gd name="connsiteY1" fmla="*/ 30162 h 354012"/>
              <a:gd name="connsiteX2" fmla="*/ 3714750 w 4281487"/>
              <a:gd name="connsiteY2" fmla="*/ 182562 h 354012"/>
              <a:gd name="connsiteX3" fmla="*/ 523875 w 4281487"/>
              <a:gd name="connsiteY3" fmla="*/ 182562 h 354012"/>
              <a:gd name="connsiteX4" fmla="*/ 571500 w 4281487"/>
              <a:gd name="connsiteY4" fmla="*/ 354012 h 354012"/>
              <a:gd name="connsiteX5" fmla="*/ 571500 w 4281487"/>
              <a:gd name="connsiteY5" fmla="*/ 354012 h 354012"/>
              <a:gd name="connsiteX0" fmla="*/ 3714750 w 4281487"/>
              <a:gd name="connsiteY0" fmla="*/ 49212 h 401637"/>
              <a:gd name="connsiteX1" fmla="*/ 3924300 w 4281487"/>
              <a:gd name="connsiteY1" fmla="*/ 77787 h 401637"/>
              <a:gd name="connsiteX2" fmla="*/ 3714750 w 4281487"/>
              <a:gd name="connsiteY2" fmla="*/ 230187 h 401637"/>
              <a:gd name="connsiteX3" fmla="*/ 523875 w 4281487"/>
              <a:gd name="connsiteY3" fmla="*/ 230187 h 401637"/>
              <a:gd name="connsiteX4" fmla="*/ 571500 w 4281487"/>
              <a:gd name="connsiteY4" fmla="*/ 401637 h 401637"/>
              <a:gd name="connsiteX5" fmla="*/ 571500 w 4281487"/>
              <a:gd name="connsiteY5" fmla="*/ 401637 h 401637"/>
              <a:gd name="connsiteX0" fmla="*/ 3714750 w 4281487"/>
              <a:gd name="connsiteY0" fmla="*/ 49212 h 401637"/>
              <a:gd name="connsiteX1" fmla="*/ 3924300 w 4281487"/>
              <a:gd name="connsiteY1" fmla="*/ 77787 h 401637"/>
              <a:gd name="connsiteX2" fmla="*/ 3714750 w 4281487"/>
              <a:gd name="connsiteY2" fmla="*/ 230187 h 401637"/>
              <a:gd name="connsiteX3" fmla="*/ 523875 w 4281487"/>
              <a:gd name="connsiteY3" fmla="*/ 230187 h 401637"/>
              <a:gd name="connsiteX4" fmla="*/ 571500 w 4281487"/>
              <a:gd name="connsiteY4" fmla="*/ 401637 h 401637"/>
              <a:gd name="connsiteX5" fmla="*/ 571500 w 4281487"/>
              <a:gd name="connsiteY5" fmla="*/ 401637 h 401637"/>
              <a:gd name="connsiteX0" fmla="*/ 3733800 w 4281487"/>
              <a:gd name="connsiteY0" fmla="*/ 1587 h 401637"/>
              <a:gd name="connsiteX1" fmla="*/ 3924300 w 4281487"/>
              <a:gd name="connsiteY1" fmla="*/ 77787 h 401637"/>
              <a:gd name="connsiteX2" fmla="*/ 3714750 w 4281487"/>
              <a:gd name="connsiteY2" fmla="*/ 230187 h 401637"/>
              <a:gd name="connsiteX3" fmla="*/ 523875 w 4281487"/>
              <a:gd name="connsiteY3" fmla="*/ 230187 h 401637"/>
              <a:gd name="connsiteX4" fmla="*/ 571500 w 4281487"/>
              <a:gd name="connsiteY4" fmla="*/ 401637 h 401637"/>
              <a:gd name="connsiteX5" fmla="*/ 571500 w 4281487"/>
              <a:gd name="connsiteY5" fmla="*/ 401637 h 401637"/>
              <a:gd name="connsiteX0" fmla="*/ 3733800 w 4287837"/>
              <a:gd name="connsiteY0" fmla="*/ 20637 h 420687"/>
              <a:gd name="connsiteX1" fmla="*/ 3962400 w 4287837"/>
              <a:gd name="connsiteY1" fmla="*/ 77787 h 420687"/>
              <a:gd name="connsiteX2" fmla="*/ 3714750 w 4287837"/>
              <a:gd name="connsiteY2" fmla="*/ 249237 h 420687"/>
              <a:gd name="connsiteX3" fmla="*/ 523875 w 4287837"/>
              <a:gd name="connsiteY3" fmla="*/ 249237 h 420687"/>
              <a:gd name="connsiteX4" fmla="*/ 571500 w 4287837"/>
              <a:gd name="connsiteY4" fmla="*/ 420687 h 420687"/>
              <a:gd name="connsiteX5" fmla="*/ 571500 w 4287837"/>
              <a:gd name="connsiteY5" fmla="*/ 420687 h 420687"/>
              <a:gd name="connsiteX0" fmla="*/ 3733800 w 4287837"/>
              <a:gd name="connsiteY0" fmla="*/ 0 h 400050"/>
              <a:gd name="connsiteX1" fmla="*/ 3962400 w 4287837"/>
              <a:gd name="connsiteY1" fmla="*/ 57150 h 400050"/>
              <a:gd name="connsiteX2" fmla="*/ 3714750 w 4287837"/>
              <a:gd name="connsiteY2" fmla="*/ 228600 h 400050"/>
              <a:gd name="connsiteX3" fmla="*/ 523875 w 4287837"/>
              <a:gd name="connsiteY3" fmla="*/ 228600 h 400050"/>
              <a:gd name="connsiteX4" fmla="*/ 571500 w 4287837"/>
              <a:gd name="connsiteY4" fmla="*/ 400050 h 400050"/>
              <a:gd name="connsiteX5" fmla="*/ 571500 w 4287837"/>
              <a:gd name="connsiteY5" fmla="*/ 4000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7837" h="400050">
                <a:moveTo>
                  <a:pt x="3733800" y="0"/>
                </a:moveTo>
                <a:cubicBezTo>
                  <a:pt x="3833812" y="27781"/>
                  <a:pt x="3829050" y="17463"/>
                  <a:pt x="3962400" y="57150"/>
                </a:cubicBezTo>
                <a:cubicBezTo>
                  <a:pt x="3952875" y="68262"/>
                  <a:pt x="4287837" y="200025"/>
                  <a:pt x="3714750" y="228600"/>
                </a:cubicBezTo>
                <a:cubicBezTo>
                  <a:pt x="3141663" y="257175"/>
                  <a:pt x="1047750" y="200025"/>
                  <a:pt x="523875" y="228600"/>
                </a:cubicBezTo>
                <a:cubicBezTo>
                  <a:pt x="0" y="257175"/>
                  <a:pt x="571500" y="400050"/>
                  <a:pt x="571500" y="400050"/>
                </a:cubicBezTo>
                <a:lnTo>
                  <a:pt x="571500" y="400050"/>
                </a:lnTo>
              </a:path>
            </a:pathLst>
          </a:custGeom>
          <a:ln w="28575">
            <a:solidFill>
              <a:schemeClr val="accent5">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31" name="Freeform 130"/>
          <p:cNvSpPr/>
          <p:nvPr/>
        </p:nvSpPr>
        <p:spPr>
          <a:xfrm rot="21480000">
            <a:off x="4421986" y="2971599"/>
            <a:ext cx="3121729" cy="235737"/>
          </a:xfrm>
          <a:custGeom>
            <a:avLst/>
            <a:gdLst>
              <a:gd name="connsiteX0" fmla="*/ 3714750 w 4279900"/>
              <a:gd name="connsiteY0" fmla="*/ 0 h 352425"/>
              <a:gd name="connsiteX1" fmla="*/ 3914775 w 4279900"/>
              <a:gd name="connsiteY1" fmla="*/ 85725 h 352425"/>
              <a:gd name="connsiteX2" fmla="*/ 3714750 w 4279900"/>
              <a:gd name="connsiteY2" fmla="*/ 180975 h 352425"/>
              <a:gd name="connsiteX3" fmla="*/ 523875 w 4279900"/>
              <a:gd name="connsiteY3" fmla="*/ 180975 h 352425"/>
              <a:gd name="connsiteX4" fmla="*/ 571500 w 4279900"/>
              <a:gd name="connsiteY4" fmla="*/ 352425 h 352425"/>
              <a:gd name="connsiteX5" fmla="*/ 571500 w 4279900"/>
              <a:gd name="connsiteY5" fmla="*/ 352425 h 352425"/>
              <a:gd name="connsiteX0" fmla="*/ 3714750 w 4281487"/>
              <a:gd name="connsiteY0" fmla="*/ 1587 h 354012"/>
              <a:gd name="connsiteX1" fmla="*/ 3924300 w 4281487"/>
              <a:gd name="connsiteY1" fmla="*/ 30162 h 354012"/>
              <a:gd name="connsiteX2" fmla="*/ 3714750 w 4281487"/>
              <a:gd name="connsiteY2" fmla="*/ 182562 h 354012"/>
              <a:gd name="connsiteX3" fmla="*/ 523875 w 4281487"/>
              <a:gd name="connsiteY3" fmla="*/ 182562 h 354012"/>
              <a:gd name="connsiteX4" fmla="*/ 571500 w 4281487"/>
              <a:gd name="connsiteY4" fmla="*/ 354012 h 354012"/>
              <a:gd name="connsiteX5" fmla="*/ 571500 w 4281487"/>
              <a:gd name="connsiteY5" fmla="*/ 354012 h 354012"/>
              <a:gd name="connsiteX0" fmla="*/ 3714750 w 4281487"/>
              <a:gd name="connsiteY0" fmla="*/ 49212 h 401637"/>
              <a:gd name="connsiteX1" fmla="*/ 3924300 w 4281487"/>
              <a:gd name="connsiteY1" fmla="*/ 77787 h 401637"/>
              <a:gd name="connsiteX2" fmla="*/ 3714750 w 4281487"/>
              <a:gd name="connsiteY2" fmla="*/ 230187 h 401637"/>
              <a:gd name="connsiteX3" fmla="*/ 523875 w 4281487"/>
              <a:gd name="connsiteY3" fmla="*/ 230187 h 401637"/>
              <a:gd name="connsiteX4" fmla="*/ 571500 w 4281487"/>
              <a:gd name="connsiteY4" fmla="*/ 401637 h 401637"/>
              <a:gd name="connsiteX5" fmla="*/ 571500 w 4281487"/>
              <a:gd name="connsiteY5" fmla="*/ 401637 h 401637"/>
              <a:gd name="connsiteX0" fmla="*/ 3714750 w 4281487"/>
              <a:gd name="connsiteY0" fmla="*/ 49212 h 401637"/>
              <a:gd name="connsiteX1" fmla="*/ 3924300 w 4281487"/>
              <a:gd name="connsiteY1" fmla="*/ 77787 h 401637"/>
              <a:gd name="connsiteX2" fmla="*/ 3714750 w 4281487"/>
              <a:gd name="connsiteY2" fmla="*/ 230187 h 401637"/>
              <a:gd name="connsiteX3" fmla="*/ 523875 w 4281487"/>
              <a:gd name="connsiteY3" fmla="*/ 230187 h 401637"/>
              <a:gd name="connsiteX4" fmla="*/ 571500 w 4281487"/>
              <a:gd name="connsiteY4" fmla="*/ 401637 h 401637"/>
              <a:gd name="connsiteX5" fmla="*/ 571500 w 4281487"/>
              <a:gd name="connsiteY5" fmla="*/ 401637 h 401637"/>
              <a:gd name="connsiteX0" fmla="*/ 3733800 w 4281487"/>
              <a:gd name="connsiteY0" fmla="*/ 1587 h 401637"/>
              <a:gd name="connsiteX1" fmla="*/ 3924300 w 4281487"/>
              <a:gd name="connsiteY1" fmla="*/ 77787 h 401637"/>
              <a:gd name="connsiteX2" fmla="*/ 3714750 w 4281487"/>
              <a:gd name="connsiteY2" fmla="*/ 230187 h 401637"/>
              <a:gd name="connsiteX3" fmla="*/ 523875 w 4281487"/>
              <a:gd name="connsiteY3" fmla="*/ 230187 h 401637"/>
              <a:gd name="connsiteX4" fmla="*/ 571500 w 4281487"/>
              <a:gd name="connsiteY4" fmla="*/ 401637 h 401637"/>
              <a:gd name="connsiteX5" fmla="*/ 571500 w 4281487"/>
              <a:gd name="connsiteY5" fmla="*/ 401637 h 401637"/>
              <a:gd name="connsiteX0" fmla="*/ 3733800 w 4287837"/>
              <a:gd name="connsiteY0" fmla="*/ 20637 h 420687"/>
              <a:gd name="connsiteX1" fmla="*/ 3962400 w 4287837"/>
              <a:gd name="connsiteY1" fmla="*/ 77787 h 420687"/>
              <a:gd name="connsiteX2" fmla="*/ 3714750 w 4287837"/>
              <a:gd name="connsiteY2" fmla="*/ 249237 h 420687"/>
              <a:gd name="connsiteX3" fmla="*/ 523875 w 4287837"/>
              <a:gd name="connsiteY3" fmla="*/ 249237 h 420687"/>
              <a:gd name="connsiteX4" fmla="*/ 571500 w 4287837"/>
              <a:gd name="connsiteY4" fmla="*/ 420687 h 420687"/>
              <a:gd name="connsiteX5" fmla="*/ 571500 w 4287837"/>
              <a:gd name="connsiteY5" fmla="*/ 420687 h 420687"/>
              <a:gd name="connsiteX0" fmla="*/ 3733800 w 4287837"/>
              <a:gd name="connsiteY0" fmla="*/ 0 h 400050"/>
              <a:gd name="connsiteX1" fmla="*/ 3962400 w 4287837"/>
              <a:gd name="connsiteY1" fmla="*/ 57150 h 400050"/>
              <a:gd name="connsiteX2" fmla="*/ 3714750 w 4287837"/>
              <a:gd name="connsiteY2" fmla="*/ 228600 h 400050"/>
              <a:gd name="connsiteX3" fmla="*/ 523875 w 4287837"/>
              <a:gd name="connsiteY3" fmla="*/ 228600 h 400050"/>
              <a:gd name="connsiteX4" fmla="*/ 571500 w 4287837"/>
              <a:gd name="connsiteY4" fmla="*/ 400050 h 400050"/>
              <a:gd name="connsiteX5" fmla="*/ 571500 w 4287837"/>
              <a:gd name="connsiteY5" fmla="*/ 4000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7837" h="400050">
                <a:moveTo>
                  <a:pt x="3733800" y="0"/>
                </a:moveTo>
                <a:cubicBezTo>
                  <a:pt x="3833812" y="27781"/>
                  <a:pt x="3829050" y="17463"/>
                  <a:pt x="3962400" y="57150"/>
                </a:cubicBezTo>
                <a:cubicBezTo>
                  <a:pt x="3952875" y="68262"/>
                  <a:pt x="4287837" y="200025"/>
                  <a:pt x="3714750" y="228600"/>
                </a:cubicBezTo>
                <a:cubicBezTo>
                  <a:pt x="3141663" y="257175"/>
                  <a:pt x="1047750" y="200025"/>
                  <a:pt x="523875" y="228600"/>
                </a:cubicBezTo>
                <a:cubicBezTo>
                  <a:pt x="0" y="257175"/>
                  <a:pt x="571500" y="400050"/>
                  <a:pt x="571500" y="400050"/>
                </a:cubicBezTo>
                <a:lnTo>
                  <a:pt x="571500" y="400050"/>
                </a:lnTo>
              </a:path>
            </a:pathLst>
          </a:custGeom>
          <a:ln w="28575">
            <a:solidFill>
              <a:schemeClr val="accent5">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32" name="Freeform 131"/>
          <p:cNvSpPr/>
          <p:nvPr/>
        </p:nvSpPr>
        <p:spPr>
          <a:xfrm rot="21480000">
            <a:off x="4421986" y="3293058"/>
            <a:ext cx="3128872" cy="235737"/>
          </a:xfrm>
          <a:custGeom>
            <a:avLst/>
            <a:gdLst>
              <a:gd name="connsiteX0" fmla="*/ 3714750 w 4279900"/>
              <a:gd name="connsiteY0" fmla="*/ 0 h 352425"/>
              <a:gd name="connsiteX1" fmla="*/ 3914775 w 4279900"/>
              <a:gd name="connsiteY1" fmla="*/ 85725 h 352425"/>
              <a:gd name="connsiteX2" fmla="*/ 3714750 w 4279900"/>
              <a:gd name="connsiteY2" fmla="*/ 180975 h 352425"/>
              <a:gd name="connsiteX3" fmla="*/ 523875 w 4279900"/>
              <a:gd name="connsiteY3" fmla="*/ 180975 h 352425"/>
              <a:gd name="connsiteX4" fmla="*/ 571500 w 4279900"/>
              <a:gd name="connsiteY4" fmla="*/ 352425 h 352425"/>
              <a:gd name="connsiteX5" fmla="*/ 571500 w 4279900"/>
              <a:gd name="connsiteY5" fmla="*/ 352425 h 352425"/>
              <a:gd name="connsiteX0" fmla="*/ 3714750 w 4281487"/>
              <a:gd name="connsiteY0" fmla="*/ 1587 h 354012"/>
              <a:gd name="connsiteX1" fmla="*/ 3924300 w 4281487"/>
              <a:gd name="connsiteY1" fmla="*/ 30162 h 354012"/>
              <a:gd name="connsiteX2" fmla="*/ 3714750 w 4281487"/>
              <a:gd name="connsiteY2" fmla="*/ 182562 h 354012"/>
              <a:gd name="connsiteX3" fmla="*/ 523875 w 4281487"/>
              <a:gd name="connsiteY3" fmla="*/ 182562 h 354012"/>
              <a:gd name="connsiteX4" fmla="*/ 571500 w 4281487"/>
              <a:gd name="connsiteY4" fmla="*/ 354012 h 354012"/>
              <a:gd name="connsiteX5" fmla="*/ 571500 w 4281487"/>
              <a:gd name="connsiteY5" fmla="*/ 354012 h 354012"/>
              <a:gd name="connsiteX0" fmla="*/ 3714750 w 4281487"/>
              <a:gd name="connsiteY0" fmla="*/ 49212 h 401637"/>
              <a:gd name="connsiteX1" fmla="*/ 3924300 w 4281487"/>
              <a:gd name="connsiteY1" fmla="*/ 77787 h 401637"/>
              <a:gd name="connsiteX2" fmla="*/ 3714750 w 4281487"/>
              <a:gd name="connsiteY2" fmla="*/ 230187 h 401637"/>
              <a:gd name="connsiteX3" fmla="*/ 523875 w 4281487"/>
              <a:gd name="connsiteY3" fmla="*/ 230187 h 401637"/>
              <a:gd name="connsiteX4" fmla="*/ 571500 w 4281487"/>
              <a:gd name="connsiteY4" fmla="*/ 401637 h 401637"/>
              <a:gd name="connsiteX5" fmla="*/ 571500 w 4281487"/>
              <a:gd name="connsiteY5" fmla="*/ 401637 h 401637"/>
              <a:gd name="connsiteX0" fmla="*/ 3714750 w 4281487"/>
              <a:gd name="connsiteY0" fmla="*/ 49212 h 401637"/>
              <a:gd name="connsiteX1" fmla="*/ 3924300 w 4281487"/>
              <a:gd name="connsiteY1" fmla="*/ 77787 h 401637"/>
              <a:gd name="connsiteX2" fmla="*/ 3714750 w 4281487"/>
              <a:gd name="connsiteY2" fmla="*/ 230187 h 401637"/>
              <a:gd name="connsiteX3" fmla="*/ 523875 w 4281487"/>
              <a:gd name="connsiteY3" fmla="*/ 230187 h 401637"/>
              <a:gd name="connsiteX4" fmla="*/ 571500 w 4281487"/>
              <a:gd name="connsiteY4" fmla="*/ 401637 h 401637"/>
              <a:gd name="connsiteX5" fmla="*/ 571500 w 4281487"/>
              <a:gd name="connsiteY5" fmla="*/ 401637 h 401637"/>
              <a:gd name="connsiteX0" fmla="*/ 3733800 w 4281487"/>
              <a:gd name="connsiteY0" fmla="*/ 1587 h 401637"/>
              <a:gd name="connsiteX1" fmla="*/ 3924300 w 4281487"/>
              <a:gd name="connsiteY1" fmla="*/ 77787 h 401637"/>
              <a:gd name="connsiteX2" fmla="*/ 3714750 w 4281487"/>
              <a:gd name="connsiteY2" fmla="*/ 230187 h 401637"/>
              <a:gd name="connsiteX3" fmla="*/ 523875 w 4281487"/>
              <a:gd name="connsiteY3" fmla="*/ 230187 h 401637"/>
              <a:gd name="connsiteX4" fmla="*/ 571500 w 4281487"/>
              <a:gd name="connsiteY4" fmla="*/ 401637 h 401637"/>
              <a:gd name="connsiteX5" fmla="*/ 571500 w 4281487"/>
              <a:gd name="connsiteY5" fmla="*/ 401637 h 401637"/>
              <a:gd name="connsiteX0" fmla="*/ 3733800 w 4287837"/>
              <a:gd name="connsiteY0" fmla="*/ 20637 h 420687"/>
              <a:gd name="connsiteX1" fmla="*/ 3962400 w 4287837"/>
              <a:gd name="connsiteY1" fmla="*/ 77787 h 420687"/>
              <a:gd name="connsiteX2" fmla="*/ 3714750 w 4287837"/>
              <a:gd name="connsiteY2" fmla="*/ 249237 h 420687"/>
              <a:gd name="connsiteX3" fmla="*/ 523875 w 4287837"/>
              <a:gd name="connsiteY3" fmla="*/ 249237 h 420687"/>
              <a:gd name="connsiteX4" fmla="*/ 571500 w 4287837"/>
              <a:gd name="connsiteY4" fmla="*/ 420687 h 420687"/>
              <a:gd name="connsiteX5" fmla="*/ 571500 w 4287837"/>
              <a:gd name="connsiteY5" fmla="*/ 420687 h 420687"/>
              <a:gd name="connsiteX0" fmla="*/ 3733800 w 4287837"/>
              <a:gd name="connsiteY0" fmla="*/ 0 h 400050"/>
              <a:gd name="connsiteX1" fmla="*/ 3962400 w 4287837"/>
              <a:gd name="connsiteY1" fmla="*/ 57150 h 400050"/>
              <a:gd name="connsiteX2" fmla="*/ 3714750 w 4287837"/>
              <a:gd name="connsiteY2" fmla="*/ 228600 h 400050"/>
              <a:gd name="connsiteX3" fmla="*/ 523875 w 4287837"/>
              <a:gd name="connsiteY3" fmla="*/ 228600 h 400050"/>
              <a:gd name="connsiteX4" fmla="*/ 571500 w 4287837"/>
              <a:gd name="connsiteY4" fmla="*/ 400050 h 400050"/>
              <a:gd name="connsiteX5" fmla="*/ 571500 w 4287837"/>
              <a:gd name="connsiteY5" fmla="*/ 4000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7837" h="400050">
                <a:moveTo>
                  <a:pt x="3733800" y="0"/>
                </a:moveTo>
                <a:cubicBezTo>
                  <a:pt x="3833812" y="27781"/>
                  <a:pt x="3829050" y="17463"/>
                  <a:pt x="3962400" y="57150"/>
                </a:cubicBezTo>
                <a:cubicBezTo>
                  <a:pt x="3952875" y="68262"/>
                  <a:pt x="4287837" y="200025"/>
                  <a:pt x="3714750" y="228600"/>
                </a:cubicBezTo>
                <a:cubicBezTo>
                  <a:pt x="3141663" y="257175"/>
                  <a:pt x="1047750" y="200025"/>
                  <a:pt x="523875" y="228600"/>
                </a:cubicBezTo>
                <a:cubicBezTo>
                  <a:pt x="0" y="257175"/>
                  <a:pt x="571500" y="400050"/>
                  <a:pt x="571500" y="400050"/>
                </a:cubicBezTo>
                <a:lnTo>
                  <a:pt x="571500" y="400050"/>
                </a:lnTo>
              </a:path>
            </a:pathLst>
          </a:custGeom>
          <a:ln w="28575">
            <a:solidFill>
              <a:schemeClr val="accent5">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34" name="Down Arrow 133"/>
          <p:cNvSpPr/>
          <p:nvPr/>
        </p:nvSpPr>
        <p:spPr bwMode="gray">
          <a:xfrm>
            <a:off x="2350359" y="3671880"/>
            <a:ext cx="507192" cy="378608"/>
          </a:xfrm>
          <a:prstGeom prst="downArrow">
            <a:avLst/>
          </a:prstGeom>
          <a:solidFill>
            <a:schemeClr val="accent3">
              <a:lumMod val="20000"/>
              <a:lumOff val="80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67498" tIns="53999" rIns="67498" bIns="53999" rtlCol="0" anchor="ctr"/>
          <a:lstStyle/>
          <a:p>
            <a:pPr algn="ctr" defTabSz="685754" fontAlgn="base">
              <a:spcBef>
                <a:spcPct val="50000"/>
              </a:spcBef>
              <a:spcAft>
                <a:spcPct val="0"/>
              </a:spcAft>
              <a:buClr>
                <a:srgbClr val="F0AB00"/>
              </a:buClr>
              <a:buSzPct val="80000"/>
            </a:pPr>
            <a:endParaRPr lang="en-US" sz="1350" kern="0" dirty="0">
              <a:ea typeface="Arial Unicode MS" pitchFamily="34" charset="-128"/>
              <a:cs typeface="Arial Unicode MS" pitchFamily="34" charset="-128"/>
            </a:endParaRPr>
          </a:p>
        </p:txBody>
      </p:sp>
      <p:sp>
        <p:nvSpPr>
          <p:cNvPr id="138" name="TextBox 137"/>
          <p:cNvSpPr txBox="1"/>
          <p:nvPr/>
        </p:nvSpPr>
        <p:spPr>
          <a:xfrm>
            <a:off x="5170768" y="3788042"/>
            <a:ext cx="1765744" cy="230814"/>
          </a:xfrm>
          <a:prstGeom prst="rect">
            <a:avLst/>
          </a:prstGeom>
          <a:noFill/>
        </p:spPr>
        <p:txBody>
          <a:bodyPr wrap="square" lIns="68560" tIns="34281" rIns="68560" bIns="34281" rtlCol="0">
            <a:spAutoFit/>
          </a:bodyPr>
          <a:lstStyle/>
          <a:p>
            <a:pPr algn="ctr"/>
            <a:r>
              <a:rPr lang="zh-CN" altLang="en-US" sz="1050" b="1" dirty="0"/>
              <a:t>行式存储</a:t>
            </a:r>
            <a:endParaRPr lang="en-US" sz="1050" b="1" dirty="0"/>
          </a:p>
        </p:txBody>
      </p:sp>
      <p:sp>
        <p:nvSpPr>
          <p:cNvPr id="139" name="TextBox 138"/>
          <p:cNvSpPr txBox="1"/>
          <p:nvPr/>
        </p:nvSpPr>
        <p:spPr>
          <a:xfrm>
            <a:off x="1773642" y="5305351"/>
            <a:ext cx="1898272" cy="230814"/>
          </a:xfrm>
          <a:prstGeom prst="rect">
            <a:avLst/>
          </a:prstGeom>
          <a:noFill/>
        </p:spPr>
        <p:txBody>
          <a:bodyPr wrap="square" lIns="68560" tIns="34281" rIns="68560" bIns="34281" rtlCol="0">
            <a:spAutoFit/>
          </a:bodyPr>
          <a:lstStyle/>
          <a:p>
            <a:pPr algn="ctr"/>
            <a:r>
              <a:rPr lang="zh-CN" altLang="en-US" sz="1050" b="1" dirty="0"/>
              <a:t>列式存储</a:t>
            </a:r>
            <a:endParaRPr lang="en-US" sz="1050" b="1" dirty="0"/>
          </a:p>
        </p:txBody>
      </p:sp>
      <p:sp>
        <p:nvSpPr>
          <p:cNvPr id="140" name="Down Arrow 139"/>
          <p:cNvSpPr/>
          <p:nvPr/>
        </p:nvSpPr>
        <p:spPr bwMode="gray">
          <a:xfrm rot="16200000">
            <a:off x="3993373" y="2902189"/>
            <a:ext cx="507192" cy="378608"/>
          </a:xfrm>
          <a:prstGeom prst="downArrow">
            <a:avLst/>
          </a:prstGeom>
          <a:solidFill>
            <a:schemeClr val="accent5">
              <a:lumMod val="40000"/>
              <a:lumOff val="60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67498" tIns="53999" rIns="67498" bIns="53999" rtlCol="0" anchor="ctr"/>
          <a:lstStyle/>
          <a:p>
            <a:pPr algn="ctr" defTabSz="685754" fontAlgn="base">
              <a:spcBef>
                <a:spcPct val="50000"/>
              </a:spcBef>
              <a:spcAft>
                <a:spcPct val="0"/>
              </a:spcAft>
              <a:buClr>
                <a:srgbClr val="F0AB00"/>
              </a:buClr>
              <a:buSzPct val="80000"/>
            </a:pPr>
            <a:endParaRPr lang="en-US" sz="1350" kern="0" dirty="0">
              <a:ea typeface="Arial Unicode MS" pitchFamily="34" charset="-128"/>
              <a:cs typeface="Arial Unicode MS" pitchFamily="34" charset="-128"/>
            </a:endParaRPr>
          </a:p>
        </p:txBody>
      </p:sp>
      <p:sp>
        <p:nvSpPr>
          <p:cNvPr id="141" name="Freeform 140"/>
          <p:cNvSpPr/>
          <p:nvPr/>
        </p:nvSpPr>
        <p:spPr>
          <a:xfrm rot="21213103" flipH="1">
            <a:off x="2481600" y="4268284"/>
            <a:ext cx="389075" cy="1034688"/>
          </a:xfrm>
          <a:custGeom>
            <a:avLst/>
            <a:gdLst>
              <a:gd name="connsiteX0" fmla="*/ 0 w 485775"/>
              <a:gd name="connsiteY0" fmla="*/ 139700 h 976312"/>
              <a:gd name="connsiteX1" fmla="*/ 85725 w 485775"/>
              <a:gd name="connsiteY1" fmla="*/ 25400 h 976312"/>
              <a:gd name="connsiteX2" fmla="*/ 161925 w 485775"/>
              <a:gd name="connsiteY2" fmla="*/ 139700 h 976312"/>
              <a:gd name="connsiteX3" fmla="*/ 333375 w 485775"/>
              <a:gd name="connsiteY3" fmla="*/ 863600 h 976312"/>
              <a:gd name="connsiteX4" fmla="*/ 485775 w 485775"/>
              <a:gd name="connsiteY4" fmla="*/ 815975 h 976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75" h="976312">
                <a:moveTo>
                  <a:pt x="0" y="139700"/>
                </a:moveTo>
                <a:cubicBezTo>
                  <a:pt x="29369" y="82550"/>
                  <a:pt x="58738" y="25400"/>
                  <a:pt x="85725" y="25400"/>
                </a:cubicBezTo>
                <a:cubicBezTo>
                  <a:pt x="112712" y="25400"/>
                  <a:pt x="120650" y="0"/>
                  <a:pt x="161925" y="139700"/>
                </a:cubicBezTo>
                <a:cubicBezTo>
                  <a:pt x="203200" y="279400"/>
                  <a:pt x="279400" y="750888"/>
                  <a:pt x="333375" y="863600"/>
                </a:cubicBezTo>
                <a:cubicBezTo>
                  <a:pt x="387350" y="976312"/>
                  <a:pt x="436562" y="896143"/>
                  <a:pt x="485775" y="815975"/>
                </a:cubicBezTo>
              </a:path>
            </a:pathLst>
          </a:custGeom>
          <a:ln w="28575">
            <a:solidFill>
              <a:schemeClr val="accent3">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42" name="Freeform 141"/>
          <p:cNvSpPr/>
          <p:nvPr/>
        </p:nvSpPr>
        <p:spPr>
          <a:xfrm rot="21213103" flipH="1">
            <a:off x="3267389" y="4261141"/>
            <a:ext cx="389075" cy="1034688"/>
          </a:xfrm>
          <a:custGeom>
            <a:avLst/>
            <a:gdLst>
              <a:gd name="connsiteX0" fmla="*/ 0 w 485775"/>
              <a:gd name="connsiteY0" fmla="*/ 139700 h 976312"/>
              <a:gd name="connsiteX1" fmla="*/ 85725 w 485775"/>
              <a:gd name="connsiteY1" fmla="*/ 25400 h 976312"/>
              <a:gd name="connsiteX2" fmla="*/ 161925 w 485775"/>
              <a:gd name="connsiteY2" fmla="*/ 139700 h 976312"/>
              <a:gd name="connsiteX3" fmla="*/ 333375 w 485775"/>
              <a:gd name="connsiteY3" fmla="*/ 863600 h 976312"/>
              <a:gd name="connsiteX4" fmla="*/ 485775 w 485775"/>
              <a:gd name="connsiteY4" fmla="*/ 815975 h 976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75" h="976312">
                <a:moveTo>
                  <a:pt x="0" y="139700"/>
                </a:moveTo>
                <a:cubicBezTo>
                  <a:pt x="29369" y="82550"/>
                  <a:pt x="58738" y="25400"/>
                  <a:pt x="85725" y="25400"/>
                </a:cubicBezTo>
                <a:cubicBezTo>
                  <a:pt x="112712" y="25400"/>
                  <a:pt x="120650" y="0"/>
                  <a:pt x="161925" y="139700"/>
                </a:cubicBezTo>
                <a:cubicBezTo>
                  <a:pt x="203200" y="279400"/>
                  <a:pt x="279400" y="750888"/>
                  <a:pt x="333375" y="863600"/>
                </a:cubicBezTo>
                <a:cubicBezTo>
                  <a:pt x="387350" y="976312"/>
                  <a:pt x="436562" y="896143"/>
                  <a:pt x="485775" y="815975"/>
                </a:cubicBezTo>
              </a:path>
            </a:pathLst>
          </a:custGeom>
          <a:ln w="28575">
            <a:solidFill>
              <a:schemeClr val="accent3">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43" name="Freeform 142"/>
          <p:cNvSpPr/>
          <p:nvPr/>
        </p:nvSpPr>
        <p:spPr>
          <a:xfrm rot="21213103" flipH="1">
            <a:off x="1760101" y="4261141"/>
            <a:ext cx="389075" cy="1034688"/>
          </a:xfrm>
          <a:custGeom>
            <a:avLst/>
            <a:gdLst>
              <a:gd name="connsiteX0" fmla="*/ 0 w 485775"/>
              <a:gd name="connsiteY0" fmla="*/ 139700 h 976312"/>
              <a:gd name="connsiteX1" fmla="*/ 85725 w 485775"/>
              <a:gd name="connsiteY1" fmla="*/ 25400 h 976312"/>
              <a:gd name="connsiteX2" fmla="*/ 161925 w 485775"/>
              <a:gd name="connsiteY2" fmla="*/ 139700 h 976312"/>
              <a:gd name="connsiteX3" fmla="*/ 333375 w 485775"/>
              <a:gd name="connsiteY3" fmla="*/ 863600 h 976312"/>
              <a:gd name="connsiteX4" fmla="*/ 485775 w 485775"/>
              <a:gd name="connsiteY4" fmla="*/ 815975 h 976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75" h="976312">
                <a:moveTo>
                  <a:pt x="0" y="139700"/>
                </a:moveTo>
                <a:cubicBezTo>
                  <a:pt x="29369" y="82550"/>
                  <a:pt x="58738" y="25400"/>
                  <a:pt x="85725" y="25400"/>
                </a:cubicBezTo>
                <a:cubicBezTo>
                  <a:pt x="112712" y="25400"/>
                  <a:pt x="120650" y="0"/>
                  <a:pt x="161925" y="139700"/>
                </a:cubicBezTo>
                <a:cubicBezTo>
                  <a:pt x="203200" y="279400"/>
                  <a:pt x="279400" y="750888"/>
                  <a:pt x="333375" y="863600"/>
                </a:cubicBezTo>
                <a:cubicBezTo>
                  <a:pt x="387350" y="976312"/>
                  <a:pt x="436562" y="896143"/>
                  <a:pt x="485775" y="815975"/>
                </a:cubicBezTo>
              </a:path>
            </a:pathLst>
          </a:custGeom>
          <a:ln w="28575">
            <a:solidFill>
              <a:schemeClr val="accent3">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44" name="Rectangle 143"/>
          <p:cNvSpPr/>
          <p:nvPr/>
        </p:nvSpPr>
        <p:spPr>
          <a:xfrm>
            <a:off x="4543426" y="4173005"/>
            <a:ext cx="4101485" cy="461665"/>
          </a:xfrm>
          <a:prstGeom prst="rect">
            <a:avLst/>
          </a:prstGeom>
        </p:spPr>
        <p:txBody>
          <a:bodyPr wrap="square">
            <a:spAutoFit/>
          </a:bodyPr>
          <a:lstStyle/>
          <a:p>
            <a:r>
              <a:rPr lang="en-US" sz="1200" b="1" dirty="0">
                <a:solidFill>
                  <a:schemeClr val="tx2">
                    <a:lumMod val="75000"/>
                  </a:schemeClr>
                </a:solidFill>
              </a:rPr>
              <a:t>Single-record access:</a:t>
            </a:r>
          </a:p>
          <a:p>
            <a:r>
              <a:rPr lang="en-US" sz="1200" dirty="0">
                <a:solidFill>
                  <a:schemeClr val="tx2">
                    <a:lumMod val="75000"/>
                  </a:schemeClr>
                </a:solidFill>
              </a:rPr>
              <a:t>SELECT * FROM </a:t>
            </a:r>
            <a:r>
              <a:rPr lang="en-US" sz="1200" dirty="0" err="1">
                <a:solidFill>
                  <a:schemeClr val="tx2">
                    <a:lumMod val="75000"/>
                  </a:schemeClr>
                </a:solidFill>
              </a:rPr>
              <a:t>SalesOrders</a:t>
            </a:r>
            <a:r>
              <a:rPr lang="en-US" sz="1200" dirty="0">
                <a:solidFill>
                  <a:schemeClr val="tx2">
                    <a:lumMod val="75000"/>
                  </a:schemeClr>
                </a:solidFill>
              </a:rPr>
              <a:t> WHERE  Order = ‘457’</a:t>
            </a:r>
          </a:p>
        </p:txBody>
      </p:sp>
      <p:sp>
        <p:nvSpPr>
          <p:cNvPr id="145" name="Rectangle 144"/>
          <p:cNvSpPr/>
          <p:nvPr/>
        </p:nvSpPr>
        <p:spPr>
          <a:xfrm>
            <a:off x="4559394" y="5071558"/>
            <a:ext cx="4019214" cy="646331"/>
          </a:xfrm>
          <a:prstGeom prst="rect">
            <a:avLst/>
          </a:prstGeom>
        </p:spPr>
        <p:txBody>
          <a:bodyPr wrap="square">
            <a:spAutoFit/>
          </a:bodyPr>
          <a:lstStyle/>
          <a:p>
            <a:r>
              <a:rPr lang="en-US" sz="1200" b="1" dirty="0">
                <a:solidFill>
                  <a:schemeClr val="tx2">
                    <a:lumMod val="75000"/>
                  </a:schemeClr>
                </a:solidFill>
              </a:rPr>
              <a:t>Single-scan aggregation:</a:t>
            </a:r>
          </a:p>
          <a:p>
            <a:r>
              <a:rPr lang="en-US" sz="1200" dirty="0">
                <a:solidFill>
                  <a:schemeClr val="tx2">
                    <a:lumMod val="75000"/>
                  </a:schemeClr>
                </a:solidFill>
              </a:rPr>
              <a:t>SELECT Country, SUM(sales) FROM </a:t>
            </a:r>
            <a:r>
              <a:rPr lang="en-US" sz="1200" dirty="0" err="1">
                <a:solidFill>
                  <a:schemeClr val="tx2">
                    <a:lumMod val="75000"/>
                  </a:schemeClr>
                </a:solidFill>
              </a:rPr>
              <a:t>SalesOrders</a:t>
            </a:r>
            <a:r>
              <a:rPr lang="en-US" sz="1200" dirty="0">
                <a:solidFill>
                  <a:schemeClr val="tx2">
                    <a:lumMod val="75000"/>
                  </a:schemeClr>
                </a:solidFill>
              </a:rPr>
              <a:t> WHERE Product=‘corn’ GROUP BY Country</a:t>
            </a:r>
          </a:p>
        </p:txBody>
      </p:sp>
      <p:sp>
        <p:nvSpPr>
          <p:cNvPr id="148" name="TextBox 147"/>
          <p:cNvSpPr txBox="1"/>
          <p:nvPr/>
        </p:nvSpPr>
        <p:spPr>
          <a:xfrm>
            <a:off x="4045340" y="4636259"/>
            <a:ext cx="214306" cy="32316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100" b="1" kern="0" dirty="0">
                <a:solidFill>
                  <a:srgbClr val="FF0000"/>
                </a:solidFill>
                <a:latin typeface="+mj-lt"/>
                <a:ea typeface="Arial Unicode MS" pitchFamily="34" charset="-128"/>
                <a:cs typeface="Arial Unicode MS" pitchFamily="34" charset="-128"/>
                <a:sym typeface="Symbol"/>
              </a:rPr>
              <a:t></a:t>
            </a:r>
            <a:endParaRPr lang="en-US" sz="2100" b="1" kern="0" dirty="0">
              <a:solidFill>
                <a:srgbClr val="FF0000"/>
              </a:solidFill>
              <a:latin typeface="+mj-lt"/>
              <a:ea typeface="Arial Unicode MS" pitchFamily="34" charset="-128"/>
              <a:cs typeface="Arial Unicode MS" pitchFamily="34" charset="-128"/>
            </a:endParaRPr>
          </a:p>
        </p:txBody>
      </p:sp>
      <p:sp>
        <p:nvSpPr>
          <p:cNvPr id="2" name="Title 1"/>
          <p:cNvSpPr>
            <a:spLocks noGrp="1"/>
          </p:cNvSpPr>
          <p:nvPr>
            <p:ph type="title"/>
          </p:nvPr>
        </p:nvSpPr>
        <p:spPr>
          <a:xfrm>
            <a:off x="359999" y="504000"/>
            <a:ext cx="8424000" cy="430887"/>
          </a:xfrm>
        </p:spPr>
        <p:txBody>
          <a:bodyPr/>
          <a:lstStyle/>
          <a:p>
            <a:r>
              <a:rPr lang="zh-CN" altLang="en-US" sz="2800" dirty="0">
                <a:cs typeface="Arial" pitchFamily="34" charset="0"/>
              </a:rPr>
              <a:t>列式与行式存储</a:t>
            </a:r>
            <a:endParaRPr lang="en-US" sz="2800" dirty="0"/>
          </a:p>
        </p:txBody>
      </p:sp>
      <p:cxnSp>
        <p:nvCxnSpPr>
          <p:cNvPr id="4" name="Elbow Connector 3"/>
          <p:cNvCxnSpPr>
            <a:stCxn id="131" idx="1"/>
            <a:endCxn id="144" idx="0"/>
          </p:cNvCxnSpPr>
          <p:nvPr/>
        </p:nvCxnSpPr>
        <p:spPr>
          <a:xfrm flipH="1">
            <a:off x="6594169" y="2959123"/>
            <a:ext cx="708869" cy="1213882"/>
          </a:xfrm>
          <a:prstGeom prst="bentConnector4">
            <a:avLst>
              <a:gd name="adj1" fmla="val -76560"/>
              <a:gd name="adj2" fmla="val 90125"/>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48" idx="3"/>
            <a:endCxn id="145" idx="0"/>
          </p:cNvCxnSpPr>
          <p:nvPr/>
        </p:nvCxnSpPr>
        <p:spPr>
          <a:xfrm>
            <a:off x="4259646" y="4797842"/>
            <a:ext cx="2309355" cy="273716"/>
          </a:xfrm>
          <a:prstGeom prst="bentConnector2">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709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99" y="504000"/>
            <a:ext cx="8424000" cy="738664"/>
          </a:xfrm>
        </p:spPr>
        <p:txBody>
          <a:bodyPr/>
          <a:lstStyle/>
          <a:p>
            <a:r>
              <a:rPr lang="en-US" altLang="zh-CN" sz="2800" dirty="0">
                <a:solidFill>
                  <a:schemeClr val="tx1"/>
                </a:solidFill>
                <a:latin typeface="微软雅黑" pitchFamily="34" charset="-122"/>
                <a:ea typeface="微软雅黑" pitchFamily="34" charset="-122"/>
              </a:rPr>
              <a:t>HANA</a:t>
            </a:r>
            <a:r>
              <a:rPr lang="zh-CN" altLang="en-US" sz="2800" dirty="0">
                <a:solidFill>
                  <a:schemeClr val="tx1"/>
                </a:solidFill>
                <a:latin typeface="微软雅黑" panose="020B0503020204020204" pitchFamily="34" charset="-122"/>
                <a:ea typeface="微软雅黑" panose="020B0503020204020204" pitchFamily="34" charset="-122"/>
              </a:rPr>
              <a:t>按列数据存储</a:t>
            </a:r>
            <a:br>
              <a:rPr lang="en-US" altLang="zh-CN" sz="2800" dirty="0">
                <a:solidFill>
                  <a:schemeClr val="tx1"/>
                </a:solidFill>
                <a:latin typeface="微软雅黑" pitchFamily="34" charset="-122"/>
                <a:ea typeface="微软雅黑" pitchFamily="34" charset="-122"/>
              </a:rPr>
            </a:br>
            <a:r>
              <a:rPr lang="zh-CN" altLang="en-US" sz="2000" b="0" dirty="0">
                <a:solidFill>
                  <a:schemeClr val="tx1"/>
                </a:solidFill>
                <a:latin typeface="微软雅黑" panose="020B0503020204020204" pitchFamily="34" charset="-122"/>
                <a:ea typeface="微软雅黑" panose="020B0503020204020204" pitchFamily="34" charset="-122"/>
              </a:rPr>
              <a:t>数据压缩再加速内存极速访问</a:t>
            </a:r>
            <a:endParaRPr lang="zh-CN" altLang="en-US" sz="1600" dirty="0">
              <a:solidFill>
                <a:schemeClr val="tx1"/>
              </a:solidFill>
              <a:latin typeface="微软雅黑" panose="020B0503020204020204" pitchFamily="34" charset="-122"/>
              <a:ea typeface="微软雅黑" panose="020B0503020204020204" pitchFamily="34" charset="-122"/>
            </a:endParaRPr>
          </a:p>
        </p:txBody>
      </p:sp>
      <p:graphicFrame>
        <p:nvGraphicFramePr>
          <p:cNvPr id="4" name="Table 3"/>
          <p:cNvGraphicFramePr>
            <a:graphicFrameLocks noGrp="1"/>
          </p:cNvGraphicFramePr>
          <p:nvPr>
            <p:extLst/>
          </p:nvPr>
        </p:nvGraphicFramePr>
        <p:xfrm>
          <a:off x="1380559" y="3383553"/>
          <a:ext cx="1772449" cy="1532752"/>
        </p:xfrm>
        <a:graphic>
          <a:graphicData uri="http://schemas.openxmlformats.org/drawingml/2006/table">
            <a:tbl>
              <a:tblPr firstRow="1" bandRow="1">
                <a:tableStyleId>{5940675A-B579-460E-94D1-54222C63F5DA}</a:tableStyleId>
              </a:tblPr>
              <a:tblGrid>
                <a:gridCol w="476343">
                  <a:extLst>
                    <a:ext uri="{9D8B030D-6E8A-4147-A177-3AD203B41FA5}">
                      <a16:colId xmlns:a16="http://schemas.microsoft.com/office/drawing/2014/main" val="20000"/>
                    </a:ext>
                  </a:extLst>
                </a:gridCol>
                <a:gridCol w="648053">
                  <a:extLst>
                    <a:ext uri="{9D8B030D-6E8A-4147-A177-3AD203B41FA5}">
                      <a16:colId xmlns:a16="http://schemas.microsoft.com/office/drawing/2014/main" val="20001"/>
                    </a:ext>
                  </a:extLst>
                </a:gridCol>
                <a:gridCol w="648053">
                  <a:extLst>
                    <a:ext uri="{9D8B030D-6E8A-4147-A177-3AD203B41FA5}">
                      <a16:colId xmlns:a16="http://schemas.microsoft.com/office/drawing/2014/main" val="20002"/>
                    </a:ext>
                  </a:extLst>
                </a:gridCol>
              </a:tblGrid>
              <a:tr h="428612">
                <a:tc>
                  <a:txBody>
                    <a:bodyPr/>
                    <a:lstStyle/>
                    <a:p>
                      <a:r>
                        <a:rPr lang="zh-CN" altLang="en-US" sz="1200" dirty="0">
                          <a:latin typeface="微软雅黑" pitchFamily="34" charset="-122"/>
                          <a:ea typeface="微软雅黑" pitchFamily="34" charset="-122"/>
                        </a:rPr>
                        <a:t>姓名</a:t>
                      </a:r>
                      <a:endParaRPr lang="en-US" sz="1200" dirty="0">
                        <a:latin typeface="微软雅黑" pitchFamily="34" charset="-122"/>
                        <a:ea typeface="微软雅黑" pitchFamily="34" charset="-122"/>
                      </a:endParaRPr>
                    </a:p>
                  </a:txBody>
                  <a:tcPr marL="68578" marR="68578" marT="34289" marB="34289" anchor="ctr">
                    <a:solidFill>
                      <a:schemeClr val="bg1"/>
                    </a:solidFill>
                  </a:tcPr>
                </a:tc>
                <a:tc>
                  <a:txBody>
                    <a:bodyPr/>
                    <a:lstStyle/>
                    <a:p>
                      <a:r>
                        <a:rPr lang="zh-CN" altLang="en-US" sz="1200" dirty="0">
                          <a:latin typeface="微软雅黑" pitchFamily="34" charset="-122"/>
                          <a:ea typeface="微软雅黑" pitchFamily="34" charset="-122"/>
                        </a:rPr>
                        <a:t>城市</a:t>
                      </a:r>
                      <a:endParaRPr lang="en-US" sz="1200" dirty="0">
                        <a:latin typeface="微软雅黑" pitchFamily="34" charset="-122"/>
                        <a:ea typeface="微软雅黑" pitchFamily="34" charset="-122"/>
                      </a:endParaRPr>
                    </a:p>
                  </a:txBody>
                  <a:tcPr marL="68578" marR="68578" marT="34289" marB="34289" anchor="ctr">
                    <a:solidFill>
                      <a:schemeClr val="bg1"/>
                    </a:solidFill>
                  </a:tcPr>
                </a:tc>
                <a:tc>
                  <a:txBody>
                    <a:bodyPr/>
                    <a:lstStyle/>
                    <a:p>
                      <a:pPr algn="ctr"/>
                      <a:r>
                        <a:rPr lang="zh-CN" altLang="en-US" sz="1200" dirty="0">
                          <a:latin typeface="微软雅黑" pitchFamily="34" charset="-122"/>
                          <a:ea typeface="微软雅黑" pitchFamily="34" charset="-122"/>
                        </a:rPr>
                        <a:t>性别</a:t>
                      </a:r>
                      <a:endParaRPr lang="en-US" sz="1200" dirty="0">
                        <a:latin typeface="微软雅黑" pitchFamily="34" charset="-122"/>
                        <a:ea typeface="微软雅黑" pitchFamily="34" charset="-122"/>
                      </a:endParaRPr>
                    </a:p>
                  </a:txBody>
                  <a:tcPr marL="68578" marR="68578" marT="34289" marB="34289" anchor="ctr">
                    <a:solidFill>
                      <a:schemeClr val="bg1"/>
                    </a:solidFill>
                  </a:tcPr>
                </a:tc>
                <a:extLst>
                  <a:ext uri="{0D108BD9-81ED-4DB2-BD59-A6C34878D82A}">
                    <a16:rowId xmlns:a16="http://schemas.microsoft.com/office/drawing/2014/main" val="10000"/>
                  </a:ext>
                </a:extLst>
              </a:tr>
              <a:tr h="276035">
                <a:tc>
                  <a:txBody>
                    <a:bodyPr/>
                    <a:lstStyle/>
                    <a:p>
                      <a:r>
                        <a:rPr lang="zh-CN" altLang="en-US" sz="1100">
                          <a:latin typeface="微软雅黑" pitchFamily="34" charset="-122"/>
                          <a:ea typeface="微软雅黑" pitchFamily="34" charset="-122"/>
                        </a:rPr>
                        <a:t>张山</a:t>
                      </a:r>
                      <a:endParaRPr lang="en-US" sz="1100" dirty="0">
                        <a:latin typeface="微软雅黑" pitchFamily="34" charset="-122"/>
                        <a:ea typeface="微软雅黑" pitchFamily="34" charset="-122"/>
                      </a:endParaRPr>
                    </a:p>
                  </a:txBody>
                  <a:tcPr marL="68578" marR="68578" marT="34289" marB="34289" anchor="ctr">
                    <a:solidFill>
                      <a:schemeClr val="bg1"/>
                    </a:solidFill>
                  </a:tcPr>
                </a:tc>
                <a:tc>
                  <a:txBody>
                    <a:bodyPr/>
                    <a:lstStyle/>
                    <a:p>
                      <a:r>
                        <a:rPr lang="zh-CN" altLang="en-US" sz="1100" dirty="0">
                          <a:latin typeface="微软雅黑" pitchFamily="34" charset="-122"/>
                          <a:ea typeface="微软雅黑" pitchFamily="34" charset="-122"/>
                        </a:rPr>
                        <a:t>北京</a:t>
                      </a:r>
                      <a:endParaRPr lang="en-US" sz="1100" dirty="0">
                        <a:latin typeface="微软雅黑" pitchFamily="34" charset="-122"/>
                        <a:ea typeface="微软雅黑" pitchFamily="34" charset="-122"/>
                      </a:endParaRPr>
                    </a:p>
                  </a:txBody>
                  <a:tcPr marL="68578" marR="68578" marT="34289" marB="34289" anchor="ctr">
                    <a:solidFill>
                      <a:schemeClr val="bg1"/>
                    </a:solidFill>
                  </a:tcPr>
                </a:tc>
                <a:tc>
                  <a:txBody>
                    <a:bodyPr/>
                    <a:lstStyle/>
                    <a:p>
                      <a:pPr algn="ctr"/>
                      <a:r>
                        <a:rPr lang="zh-CN" altLang="en-US" sz="1100" dirty="0">
                          <a:latin typeface="微软雅黑" pitchFamily="34" charset="-122"/>
                          <a:ea typeface="微软雅黑" pitchFamily="34" charset="-122"/>
                        </a:rPr>
                        <a:t>男</a:t>
                      </a:r>
                      <a:endParaRPr lang="en-US" sz="1100" dirty="0">
                        <a:latin typeface="微软雅黑" pitchFamily="34" charset="-122"/>
                        <a:ea typeface="微软雅黑" pitchFamily="34" charset="-122"/>
                      </a:endParaRPr>
                    </a:p>
                  </a:txBody>
                  <a:tcPr marL="68578" marR="68578" marT="34289" marB="34289" anchor="ctr">
                    <a:solidFill>
                      <a:schemeClr val="bg1"/>
                    </a:solidFill>
                  </a:tcPr>
                </a:tc>
                <a:extLst>
                  <a:ext uri="{0D108BD9-81ED-4DB2-BD59-A6C34878D82A}">
                    <a16:rowId xmlns:a16="http://schemas.microsoft.com/office/drawing/2014/main" val="10001"/>
                  </a:ext>
                </a:extLst>
              </a:tr>
              <a:tr h="2760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a:latin typeface="微软雅黑" pitchFamily="34" charset="-122"/>
                          <a:ea typeface="微软雅黑" pitchFamily="34" charset="-122"/>
                        </a:rPr>
                        <a:t>李四</a:t>
                      </a:r>
                      <a:endParaRPr lang="en-US" sz="1100" dirty="0">
                        <a:latin typeface="微软雅黑" pitchFamily="34" charset="-122"/>
                        <a:ea typeface="微软雅黑" pitchFamily="34" charset="-122"/>
                      </a:endParaRPr>
                    </a:p>
                  </a:txBody>
                  <a:tcPr marL="68578" marR="68578" marT="34289" marB="34289" anchor="ctr">
                    <a:solidFill>
                      <a:schemeClr val="bg1"/>
                    </a:solidFill>
                  </a:tcPr>
                </a:tc>
                <a:tc>
                  <a:txBody>
                    <a:bodyPr/>
                    <a:lstStyle/>
                    <a:p>
                      <a:r>
                        <a:rPr lang="zh-CN" altLang="en-US" sz="1100" dirty="0">
                          <a:latin typeface="微软雅黑" pitchFamily="34" charset="-122"/>
                          <a:ea typeface="微软雅黑" pitchFamily="34" charset="-122"/>
                        </a:rPr>
                        <a:t>上海</a:t>
                      </a:r>
                      <a:endParaRPr lang="en-US" sz="1100" dirty="0">
                        <a:latin typeface="微软雅黑" pitchFamily="34" charset="-122"/>
                        <a:ea typeface="微软雅黑" pitchFamily="34" charset="-122"/>
                      </a:endParaRPr>
                    </a:p>
                  </a:txBody>
                  <a:tcPr marL="68578" marR="68578" marT="34289" marB="34289" anchor="ctr">
                    <a:solidFill>
                      <a:schemeClr val="accent4">
                        <a:lumMod val="40000"/>
                        <a:lumOff val="60000"/>
                      </a:schemeClr>
                    </a:solidFill>
                  </a:tcPr>
                </a:tc>
                <a:tc>
                  <a:txBody>
                    <a:bodyPr/>
                    <a:lstStyle/>
                    <a:p>
                      <a:pPr algn="ctr"/>
                      <a:r>
                        <a:rPr lang="zh-CN" altLang="en-US" sz="1100" dirty="0">
                          <a:latin typeface="微软雅黑" pitchFamily="34" charset="-122"/>
                          <a:ea typeface="微软雅黑" pitchFamily="34" charset="-122"/>
                        </a:rPr>
                        <a:t>女</a:t>
                      </a:r>
                      <a:endParaRPr lang="en-US" sz="1100" dirty="0">
                        <a:latin typeface="微软雅黑" pitchFamily="34" charset="-122"/>
                        <a:ea typeface="微软雅黑" pitchFamily="34" charset="-122"/>
                      </a:endParaRPr>
                    </a:p>
                  </a:txBody>
                  <a:tcPr marL="68578" marR="68578" marT="34289" marB="34289" anchor="ctr">
                    <a:solidFill>
                      <a:schemeClr val="accent5">
                        <a:lumMod val="20000"/>
                        <a:lumOff val="80000"/>
                      </a:schemeClr>
                    </a:solidFill>
                  </a:tcPr>
                </a:tc>
                <a:extLst>
                  <a:ext uri="{0D108BD9-81ED-4DB2-BD59-A6C34878D82A}">
                    <a16:rowId xmlns:a16="http://schemas.microsoft.com/office/drawing/2014/main" val="10002"/>
                  </a:ext>
                </a:extLst>
              </a:tr>
              <a:tr h="276035">
                <a:tc>
                  <a:txBody>
                    <a:bodyPr/>
                    <a:lstStyle/>
                    <a:p>
                      <a:r>
                        <a:rPr lang="zh-CN" altLang="en-US" sz="1100" dirty="0">
                          <a:latin typeface="微软雅黑" pitchFamily="34" charset="-122"/>
                          <a:ea typeface="微软雅黑" pitchFamily="34" charset="-122"/>
                        </a:rPr>
                        <a:t>李梦</a:t>
                      </a:r>
                      <a:endParaRPr lang="en-US" sz="1100" dirty="0">
                        <a:latin typeface="微软雅黑" pitchFamily="34" charset="-122"/>
                        <a:ea typeface="微软雅黑" pitchFamily="34" charset="-122"/>
                      </a:endParaRPr>
                    </a:p>
                  </a:txBody>
                  <a:tcPr marL="68578" marR="68578" marT="34289" marB="34289" anchor="ctr">
                    <a:solidFill>
                      <a:schemeClr val="tx2">
                        <a:lumMod val="20000"/>
                        <a:lumOff val="80000"/>
                      </a:schemeClr>
                    </a:solidFill>
                  </a:tcPr>
                </a:tc>
                <a:tc>
                  <a:txBody>
                    <a:bodyPr/>
                    <a:lstStyle/>
                    <a:p>
                      <a:r>
                        <a:rPr lang="zh-CN" altLang="en-US" sz="1100" dirty="0">
                          <a:latin typeface="微软雅黑" pitchFamily="34" charset="-122"/>
                          <a:ea typeface="微软雅黑" pitchFamily="34" charset="-122"/>
                        </a:rPr>
                        <a:t>上海</a:t>
                      </a:r>
                      <a:endParaRPr lang="en-US" sz="1100" dirty="0">
                        <a:latin typeface="微软雅黑" pitchFamily="34" charset="-122"/>
                        <a:ea typeface="微软雅黑" pitchFamily="34" charset="-122"/>
                      </a:endParaRPr>
                    </a:p>
                  </a:txBody>
                  <a:tcPr marL="68578" marR="68578" marT="34289" marB="34289" anchor="ctr">
                    <a:solidFill>
                      <a:schemeClr val="accent4">
                        <a:lumMod val="40000"/>
                        <a:lumOff val="60000"/>
                      </a:schemeClr>
                    </a:solidFill>
                  </a:tcPr>
                </a:tc>
                <a:tc>
                  <a:txBody>
                    <a:bodyPr/>
                    <a:lstStyle/>
                    <a:p>
                      <a:pPr algn="ctr"/>
                      <a:r>
                        <a:rPr lang="zh-CN" altLang="en-US" sz="1100" dirty="0">
                          <a:latin typeface="微软雅黑" pitchFamily="34" charset="-122"/>
                          <a:ea typeface="微软雅黑" pitchFamily="34" charset="-122"/>
                        </a:rPr>
                        <a:t>女</a:t>
                      </a:r>
                      <a:endParaRPr lang="en-US" sz="1100" dirty="0">
                        <a:latin typeface="微软雅黑" pitchFamily="34" charset="-122"/>
                        <a:ea typeface="微软雅黑" pitchFamily="34" charset="-122"/>
                      </a:endParaRPr>
                    </a:p>
                  </a:txBody>
                  <a:tcPr marL="68578" marR="68578" marT="34289" marB="34289" anchor="ctr">
                    <a:solidFill>
                      <a:schemeClr val="accent5">
                        <a:lumMod val="20000"/>
                        <a:lumOff val="80000"/>
                      </a:schemeClr>
                    </a:solidFill>
                  </a:tcPr>
                </a:tc>
                <a:extLst>
                  <a:ext uri="{0D108BD9-81ED-4DB2-BD59-A6C34878D82A}">
                    <a16:rowId xmlns:a16="http://schemas.microsoft.com/office/drawing/2014/main" val="10003"/>
                  </a:ext>
                </a:extLst>
              </a:tr>
              <a:tr h="276035">
                <a:tc>
                  <a:txBody>
                    <a:bodyPr/>
                    <a:lstStyle/>
                    <a:p>
                      <a:r>
                        <a:rPr lang="zh-CN" altLang="en-US" sz="1100" dirty="0">
                          <a:latin typeface="微软雅黑" pitchFamily="34" charset="-122"/>
                          <a:ea typeface="微软雅黑" pitchFamily="34" charset="-122"/>
                        </a:rPr>
                        <a:t>李梦</a:t>
                      </a:r>
                      <a:endParaRPr lang="en-US" sz="1100" dirty="0">
                        <a:latin typeface="微软雅黑" pitchFamily="34" charset="-122"/>
                        <a:ea typeface="微软雅黑" pitchFamily="34" charset="-122"/>
                      </a:endParaRPr>
                    </a:p>
                  </a:txBody>
                  <a:tcPr marL="68578" marR="68578" marT="34289" marB="34289" anchor="ctr">
                    <a:solidFill>
                      <a:schemeClr val="tx2">
                        <a:lumMod val="20000"/>
                        <a:lumOff val="80000"/>
                      </a:schemeClr>
                    </a:solidFill>
                  </a:tcPr>
                </a:tc>
                <a:tc>
                  <a:txBody>
                    <a:bodyPr/>
                    <a:lstStyle/>
                    <a:p>
                      <a:r>
                        <a:rPr lang="zh-CN" altLang="en-US" sz="1100" dirty="0">
                          <a:latin typeface="微软雅黑" pitchFamily="34" charset="-122"/>
                          <a:ea typeface="微软雅黑" pitchFamily="34" charset="-122"/>
                        </a:rPr>
                        <a:t>上海</a:t>
                      </a:r>
                      <a:endParaRPr lang="en-US" sz="1100" dirty="0">
                        <a:latin typeface="微软雅黑" pitchFamily="34" charset="-122"/>
                        <a:ea typeface="微软雅黑" pitchFamily="34" charset="-122"/>
                      </a:endParaRPr>
                    </a:p>
                  </a:txBody>
                  <a:tcPr marL="68578" marR="68578" marT="34289" marB="34289" anchor="ctr">
                    <a:solidFill>
                      <a:schemeClr val="accent4">
                        <a:lumMod val="40000"/>
                        <a:lumOff val="60000"/>
                      </a:schemeClr>
                    </a:solidFill>
                  </a:tcPr>
                </a:tc>
                <a:tc>
                  <a:txBody>
                    <a:bodyPr/>
                    <a:lstStyle/>
                    <a:p>
                      <a:pPr algn="ctr"/>
                      <a:r>
                        <a:rPr lang="zh-CN" altLang="en-US" sz="1100" dirty="0">
                          <a:latin typeface="微软雅黑" pitchFamily="34" charset="-122"/>
                          <a:ea typeface="微软雅黑" pitchFamily="34" charset="-122"/>
                        </a:rPr>
                        <a:t>女</a:t>
                      </a:r>
                      <a:endParaRPr lang="en-US" sz="1100" dirty="0">
                        <a:latin typeface="微软雅黑" pitchFamily="34" charset="-122"/>
                        <a:ea typeface="微软雅黑" pitchFamily="34" charset="-122"/>
                      </a:endParaRPr>
                    </a:p>
                  </a:txBody>
                  <a:tcPr marL="68578" marR="68578" marT="34289" marB="34289" anchor="ctr">
                    <a:solidFill>
                      <a:schemeClr val="accent5">
                        <a:lumMod val="20000"/>
                        <a:lumOff val="80000"/>
                      </a:schemeClr>
                    </a:solidFill>
                  </a:tcPr>
                </a:tc>
                <a:extLst>
                  <a:ext uri="{0D108BD9-81ED-4DB2-BD59-A6C34878D82A}">
                    <a16:rowId xmlns:a16="http://schemas.microsoft.com/office/drawing/2014/main" val="10004"/>
                  </a:ext>
                </a:extLst>
              </a:tr>
            </a:tbl>
          </a:graphicData>
        </a:graphic>
      </p:graphicFrame>
      <p:sp>
        <p:nvSpPr>
          <p:cNvPr id="5" name="TextBox 4"/>
          <p:cNvSpPr txBox="1"/>
          <p:nvPr/>
        </p:nvSpPr>
        <p:spPr>
          <a:xfrm>
            <a:off x="1316859" y="3072059"/>
            <a:ext cx="1722337" cy="276807"/>
          </a:xfrm>
          <a:prstGeom prst="rect">
            <a:avLst/>
          </a:prstGeom>
          <a:noFill/>
        </p:spPr>
        <p:txBody>
          <a:bodyPr wrap="square" lIns="68391" tIns="34195" rIns="68391" bIns="34195">
            <a:spAutoFit/>
          </a:bodyPr>
          <a:lstStyle/>
          <a:p>
            <a:pPr marL="117549" indent="-117549">
              <a:spcBef>
                <a:spcPct val="50000"/>
              </a:spcBef>
              <a:buClr>
                <a:srgbClr val="F0AB00"/>
              </a:buClr>
              <a:buSzPct val="80000"/>
              <a:defRPr/>
            </a:pPr>
            <a:r>
              <a:rPr lang="zh-CN" altLang="en-US" sz="1350" kern="0" dirty="0">
                <a:latin typeface="微软雅黑" pitchFamily="34" charset="-122"/>
                <a:ea typeface="微软雅黑" pitchFamily="34" charset="-122"/>
                <a:cs typeface="Arial Unicode MS" pitchFamily="34" charset="-128"/>
              </a:rPr>
              <a:t>传统关系型数据库表</a:t>
            </a:r>
            <a:endParaRPr lang="en-US" sz="1350" kern="0" dirty="0">
              <a:latin typeface="微软雅黑" pitchFamily="34" charset="-122"/>
              <a:ea typeface="微软雅黑" pitchFamily="34" charset="-122"/>
              <a:cs typeface="Arial Unicode MS" pitchFamily="34" charset="-128"/>
            </a:endParaRPr>
          </a:p>
        </p:txBody>
      </p:sp>
      <p:cxnSp>
        <p:nvCxnSpPr>
          <p:cNvPr id="6" name="Straight Connector 5"/>
          <p:cNvCxnSpPr/>
          <p:nvPr/>
        </p:nvCxnSpPr>
        <p:spPr>
          <a:xfrm>
            <a:off x="1386506" y="3379980"/>
            <a:ext cx="0" cy="1535191"/>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856902" y="3379992"/>
            <a:ext cx="0" cy="153757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04955" y="3379980"/>
            <a:ext cx="0" cy="153757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352092" y="2700155"/>
            <a:ext cx="2106173" cy="1990337"/>
          </a:xfrm>
          <a:prstGeom prst="rect">
            <a:avLst/>
          </a:prstGeom>
          <a:solidFill>
            <a:schemeClr val="bg1">
              <a:lumMod val="9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lIns="68391" tIns="34195" rIns="68391" bIns="34195" rtlCol="0" anchor="ctr"/>
          <a:lstStyle/>
          <a:p>
            <a:pPr algn="ctr"/>
            <a:endParaRPr lang="zh-CN" altLang="en-US" sz="1350"/>
          </a:p>
        </p:txBody>
      </p:sp>
      <p:sp>
        <p:nvSpPr>
          <p:cNvPr id="10" name="TextBox 9"/>
          <p:cNvSpPr txBox="1"/>
          <p:nvPr/>
        </p:nvSpPr>
        <p:spPr>
          <a:xfrm>
            <a:off x="3298087" y="2197050"/>
            <a:ext cx="1674138" cy="484556"/>
          </a:xfrm>
          <a:prstGeom prst="rect">
            <a:avLst/>
          </a:prstGeom>
          <a:noFill/>
        </p:spPr>
        <p:txBody>
          <a:bodyPr wrap="square" lIns="68391" tIns="34195" rIns="68391" bIns="34195">
            <a:spAutoFit/>
          </a:bodyPr>
          <a:lstStyle/>
          <a:p>
            <a:pPr>
              <a:spcBef>
                <a:spcPct val="50000"/>
              </a:spcBef>
              <a:buClr>
                <a:srgbClr val="F0AB00"/>
              </a:buClr>
              <a:buSzPct val="80000"/>
              <a:defRPr/>
            </a:pPr>
            <a:r>
              <a:rPr lang="en-US" altLang="zh-CN" sz="1350" b="1" kern="0" dirty="0">
                <a:latin typeface="微软雅黑" pitchFamily="34" charset="-122"/>
                <a:ea typeface="微软雅黑" pitchFamily="34" charset="-122"/>
                <a:cs typeface="Arial Unicode MS" pitchFamily="34" charset="-128"/>
              </a:rPr>
              <a:t>HANA</a:t>
            </a:r>
            <a:r>
              <a:rPr lang="zh-CN" altLang="en-US" sz="1350" b="1" kern="0" dirty="0">
                <a:latin typeface="微软雅黑" pitchFamily="34" charset="-122"/>
                <a:ea typeface="微软雅黑" pitchFamily="34" charset="-122"/>
                <a:cs typeface="Arial Unicode MS" pitchFamily="34" charset="-128"/>
              </a:rPr>
              <a:t>列式存储</a:t>
            </a:r>
            <a:br>
              <a:rPr lang="en-US" altLang="zh-CN" sz="1350" b="1" kern="0" dirty="0">
                <a:latin typeface="微软雅黑" pitchFamily="34" charset="-122"/>
                <a:ea typeface="微软雅黑" pitchFamily="34" charset="-122"/>
                <a:cs typeface="Arial Unicode MS" pitchFamily="34" charset="-128"/>
              </a:rPr>
            </a:br>
            <a:r>
              <a:rPr lang="zh-CN" altLang="en-US" sz="1350" b="1" kern="0" dirty="0">
                <a:latin typeface="微软雅黑" pitchFamily="34" charset="-122"/>
                <a:ea typeface="微软雅黑" pitchFamily="34" charset="-122"/>
                <a:cs typeface="Arial Unicode MS" pitchFamily="34" charset="-128"/>
              </a:rPr>
              <a:t>数据字典压缩</a:t>
            </a:r>
            <a:endParaRPr lang="en-US" sz="1350" b="1" kern="0" dirty="0">
              <a:latin typeface="微软雅黑" pitchFamily="34" charset="-122"/>
              <a:ea typeface="微软雅黑" pitchFamily="34" charset="-122"/>
              <a:cs typeface="Arial Unicode MS" pitchFamily="34" charset="-128"/>
            </a:endParaRPr>
          </a:p>
        </p:txBody>
      </p:sp>
      <p:graphicFrame>
        <p:nvGraphicFramePr>
          <p:cNvPr id="11" name="Table 10"/>
          <p:cNvGraphicFramePr>
            <a:graphicFrameLocks noGrp="1"/>
          </p:cNvGraphicFramePr>
          <p:nvPr>
            <p:extLst/>
          </p:nvPr>
        </p:nvGraphicFramePr>
        <p:xfrm>
          <a:off x="3406096" y="3463215"/>
          <a:ext cx="486278" cy="1104140"/>
        </p:xfrm>
        <a:graphic>
          <a:graphicData uri="http://schemas.openxmlformats.org/drawingml/2006/table">
            <a:tbl>
              <a:tblPr firstRow="1" bandRow="1">
                <a:tableStyleId>{5940675A-B579-460E-94D1-54222C63F5DA}</a:tableStyleId>
              </a:tblPr>
              <a:tblGrid>
                <a:gridCol w="486278">
                  <a:extLst>
                    <a:ext uri="{9D8B030D-6E8A-4147-A177-3AD203B41FA5}">
                      <a16:colId xmlns:a16="http://schemas.microsoft.com/office/drawing/2014/main" val="20000"/>
                    </a:ext>
                  </a:extLst>
                </a:gridCol>
              </a:tblGrid>
              <a:tr h="276035">
                <a:tc>
                  <a:txBody>
                    <a:bodyPr/>
                    <a:lstStyle/>
                    <a:p>
                      <a:r>
                        <a:rPr lang="zh-CN" altLang="en-US" sz="1100" dirty="0">
                          <a:latin typeface="微软雅黑" pitchFamily="34" charset="-122"/>
                          <a:ea typeface="微软雅黑" pitchFamily="34" charset="-122"/>
                        </a:rPr>
                        <a:t>张山</a:t>
                      </a:r>
                      <a:endParaRPr lang="en-US" sz="1100" dirty="0">
                        <a:latin typeface="微软雅黑" pitchFamily="34" charset="-122"/>
                        <a:ea typeface="微软雅黑" pitchFamily="34" charset="-122"/>
                      </a:endParaRPr>
                    </a:p>
                  </a:txBody>
                  <a:tcPr marL="68578" marR="68578" marT="34289" marB="34289" anchor="ctr">
                    <a:solidFill>
                      <a:schemeClr val="bg1">
                        <a:lumMod val="95000"/>
                      </a:schemeClr>
                    </a:solidFill>
                  </a:tcPr>
                </a:tc>
                <a:extLst>
                  <a:ext uri="{0D108BD9-81ED-4DB2-BD59-A6C34878D82A}">
                    <a16:rowId xmlns:a16="http://schemas.microsoft.com/office/drawing/2014/main" val="10000"/>
                  </a:ext>
                </a:extLst>
              </a:tr>
              <a:tr h="2760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a:latin typeface="微软雅黑" pitchFamily="34" charset="-122"/>
                          <a:ea typeface="微软雅黑" pitchFamily="34" charset="-122"/>
                        </a:rPr>
                        <a:t>李四</a:t>
                      </a:r>
                      <a:endParaRPr lang="en-US" sz="1100" dirty="0">
                        <a:latin typeface="微软雅黑" pitchFamily="34" charset="-122"/>
                        <a:ea typeface="微软雅黑" pitchFamily="34" charset="-122"/>
                      </a:endParaRPr>
                    </a:p>
                  </a:txBody>
                  <a:tcPr marL="68578" marR="68578" marT="34289" marB="34289" anchor="ctr">
                    <a:solidFill>
                      <a:schemeClr val="bg1"/>
                    </a:solidFill>
                  </a:tcPr>
                </a:tc>
                <a:extLst>
                  <a:ext uri="{0D108BD9-81ED-4DB2-BD59-A6C34878D82A}">
                    <a16:rowId xmlns:a16="http://schemas.microsoft.com/office/drawing/2014/main" val="10001"/>
                  </a:ext>
                </a:extLst>
              </a:tr>
              <a:tr h="276035">
                <a:tc>
                  <a:txBody>
                    <a:bodyPr/>
                    <a:lstStyle/>
                    <a:p>
                      <a:r>
                        <a:rPr lang="zh-CN" altLang="en-US" sz="1100" dirty="0">
                          <a:latin typeface="微软雅黑" pitchFamily="34" charset="-122"/>
                          <a:ea typeface="微软雅黑" pitchFamily="34" charset="-122"/>
                        </a:rPr>
                        <a:t>李梦</a:t>
                      </a:r>
                      <a:endParaRPr lang="en-US" sz="1100" dirty="0">
                        <a:latin typeface="微软雅黑" pitchFamily="34" charset="-122"/>
                        <a:ea typeface="微软雅黑" pitchFamily="34" charset="-122"/>
                      </a:endParaRPr>
                    </a:p>
                  </a:txBody>
                  <a:tcPr marL="68578" marR="68578" marT="34289" marB="34289" anchor="ctr">
                    <a:solidFill>
                      <a:schemeClr val="bg1"/>
                    </a:solidFill>
                  </a:tcPr>
                </a:tc>
                <a:extLst>
                  <a:ext uri="{0D108BD9-81ED-4DB2-BD59-A6C34878D82A}">
                    <a16:rowId xmlns:a16="http://schemas.microsoft.com/office/drawing/2014/main" val="10002"/>
                  </a:ext>
                </a:extLst>
              </a:tr>
              <a:tr h="276035">
                <a:tc>
                  <a:txBody>
                    <a:bodyPr/>
                    <a:lstStyle/>
                    <a:p>
                      <a:r>
                        <a:rPr lang="zh-CN" altLang="en-US" sz="1100" dirty="0">
                          <a:latin typeface="微软雅黑" pitchFamily="34" charset="-122"/>
                          <a:ea typeface="微软雅黑" pitchFamily="34" charset="-122"/>
                        </a:rPr>
                        <a:t>李梦</a:t>
                      </a:r>
                      <a:endParaRPr lang="en-US" sz="1100" dirty="0">
                        <a:latin typeface="微软雅黑" pitchFamily="34" charset="-122"/>
                        <a:ea typeface="微软雅黑" pitchFamily="34" charset="-122"/>
                      </a:endParaRPr>
                    </a:p>
                  </a:txBody>
                  <a:tcPr marL="68578" marR="68578" marT="34289" marB="34289" anchor="ctr">
                    <a:solidFill>
                      <a:schemeClr val="bg1"/>
                    </a:solidFill>
                  </a:tcPr>
                </a:tc>
                <a:extLst>
                  <a:ext uri="{0D108BD9-81ED-4DB2-BD59-A6C34878D82A}">
                    <a16:rowId xmlns:a16="http://schemas.microsoft.com/office/drawing/2014/main" val="10003"/>
                  </a:ext>
                </a:extLst>
              </a:tr>
            </a:tbl>
          </a:graphicData>
        </a:graphic>
      </p:graphicFrame>
      <p:cxnSp>
        <p:nvCxnSpPr>
          <p:cNvPr id="12" name="Straight Connector 11"/>
          <p:cNvCxnSpPr/>
          <p:nvPr/>
        </p:nvCxnSpPr>
        <p:spPr>
          <a:xfrm>
            <a:off x="3412045" y="3459645"/>
            <a:ext cx="0" cy="107036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aphicFrame>
        <p:nvGraphicFramePr>
          <p:cNvPr id="13" name="Table 12"/>
          <p:cNvGraphicFramePr>
            <a:graphicFrameLocks noGrp="1"/>
          </p:cNvGraphicFramePr>
          <p:nvPr>
            <p:extLst/>
          </p:nvPr>
        </p:nvGraphicFramePr>
        <p:xfrm>
          <a:off x="4039620" y="3452648"/>
          <a:ext cx="500807" cy="1104140"/>
        </p:xfrm>
        <a:graphic>
          <a:graphicData uri="http://schemas.openxmlformats.org/drawingml/2006/table">
            <a:tbl>
              <a:tblPr firstRow="1" bandRow="1">
                <a:tableStyleId>{5940675A-B579-460E-94D1-54222C63F5DA}</a:tableStyleId>
              </a:tblPr>
              <a:tblGrid>
                <a:gridCol w="500807">
                  <a:extLst>
                    <a:ext uri="{9D8B030D-6E8A-4147-A177-3AD203B41FA5}">
                      <a16:colId xmlns:a16="http://schemas.microsoft.com/office/drawing/2014/main" val="20000"/>
                    </a:ext>
                  </a:extLst>
                </a:gridCol>
              </a:tblGrid>
              <a:tr h="276035">
                <a:tc>
                  <a:txBody>
                    <a:bodyPr/>
                    <a:lstStyle/>
                    <a:p>
                      <a:r>
                        <a:rPr lang="zh-CN" altLang="en-US" sz="1100" dirty="0">
                          <a:latin typeface="微软雅黑" pitchFamily="34" charset="-122"/>
                          <a:ea typeface="微软雅黑" pitchFamily="34" charset="-122"/>
                        </a:rPr>
                        <a:t>北京</a:t>
                      </a:r>
                      <a:endParaRPr lang="en-US" sz="1100" dirty="0">
                        <a:latin typeface="微软雅黑" pitchFamily="34" charset="-122"/>
                        <a:ea typeface="微软雅黑" pitchFamily="34" charset="-122"/>
                      </a:endParaRPr>
                    </a:p>
                  </a:txBody>
                  <a:tcPr marL="68578" marR="68578" marT="34289" marB="34289" anchor="ctr">
                    <a:solidFill>
                      <a:schemeClr val="bg1">
                        <a:lumMod val="95000"/>
                      </a:schemeClr>
                    </a:solidFill>
                  </a:tcPr>
                </a:tc>
                <a:extLst>
                  <a:ext uri="{0D108BD9-81ED-4DB2-BD59-A6C34878D82A}">
                    <a16:rowId xmlns:a16="http://schemas.microsoft.com/office/drawing/2014/main" val="10000"/>
                  </a:ext>
                </a:extLst>
              </a:tr>
              <a:tr h="276035">
                <a:tc>
                  <a:txBody>
                    <a:bodyPr/>
                    <a:lstStyle/>
                    <a:p>
                      <a:r>
                        <a:rPr lang="zh-CN" altLang="en-US" sz="1100" dirty="0">
                          <a:latin typeface="微软雅黑" pitchFamily="34" charset="-122"/>
                          <a:ea typeface="微软雅黑" pitchFamily="34" charset="-122"/>
                        </a:rPr>
                        <a:t>上海</a:t>
                      </a:r>
                      <a:endParaRPr lang="en-US" sz="1100" dirty="0">
                        <a:latin typeface="微软雅黑" pitchFamily="34" charset="-122"/>
                        <a:ea typeface="微软雅黑" pitchFamily="34" charset="-122"/>
                      </a:endParaRPr>
                    </a:p>
                  </a:txBody>
                  <a:tcPr marL="68578" marR="68578" marT="34289" marB="34289" anchor="ctr">
                    <a:solidFill>
                      <a:schemeClr val="bg1"/>
                    </a:solidFill>
                  </a:tcPr>
                </a:tc>
                <a:extLst>
                  <a:ext uri="{0D108BD9-81ED-4DB2-BD59-A6C34878D82A}">
                    <a16:rowId xmlns:a16="http://schemas.microsoft.com/office/drawing/2014/main" val="10001"/>
                  </a:ext>
                </a:extLst>
              </a:tr>
              <a:tr h="276035">
                <a:tc>
                  <a:txBody>
                    <a:bodyPr/>
                    <a:lstStyle/>
                    <a:p>
                      <a:r>
                        <a:rPr lang="zh-CN" altLang="en-US" sz="1100" dirty="0">
                          <a:latin typeface="微软雅黑" pitchFamily="34" charset="-122"/>
                          <a:ea typeface="微软雅黑" pitchFamily="34" charset="-122"/>
                        </a:rPr>
                        <a:t>上海</a:t>
                      </a:r>
                      <a:endParaRPr lang="en-US" sz="1100" dirty="0">
                        <a:latin typeface="微软雅黑" pitchFamily="34" charset="-122"/>
                        <a:ea typeface="微软雅黑" pitchFamily="34" charset="-122"/>
                      </a:endParaRPr>
                    </a:p>
                  </a:txBody>
                  <a:tcPr marL="68578" marR="68578" marT="34289" marB="34289" anchor="ctr">
                    <a:solidFill>
                      <a:schemeClr val="bg1"/>
                    </a:solidFill>
                  </a:tcPr>
                </a:tc>
                <a:extLst>
                  <a:ext uri="{0D108BD9-81ED-4DB2-BD59-A6C34878D82A}">
                    <a16:rowId xmlns:a16="http://schemas.microsoft.com/office/drawing/2014/main" val="10002"/>
                  </a:ext>
                </a:extLst>
              </a:tr>
              <a:tr h="276035">
                <a:tc>
                  <a:txBody>
                    <a:bodyPr/>
                    <a:lstStyle/>
                    <a:p>
                      <a:r>
                        <a:rPr lang="zh-CN" altLang="en-US" sz="1100" dirty="0">
                          <a:latin typeface="微软雅黑" pitchFamily="34" charset="-122"/>
                          <a:ea typeface="微软雅黑" pitchFamily="34" charset="-122"/>
                        </a:rPr>
                        <a:t>上海</a:t>
                      </a:r>
                      <a:endParaRPr lang="en-US" sz="1100" dirty="0">
                        <a:latin typeface="微软雅黑" pitchFamily="34" charset="-122"/>
                        <a:ea typeface="微软雅黑" pitchFamily="34" charset="-122"/>
                      </a:endParaRPr>
                    </a:p>
                  </a:txBody>
                  <a:tcPr marL="68578" marR="68578" marT="34289" marB="34289" anchor="ctr">
                    <a:solidFill>
                      <a:schemeClr val="bg1"/>
                    </a:solidFill>
                  </a:tcPr>
                </a:tc>
                <a:extLst>
                  <a:ext uri="{0D108BD9-81ED-4DB2-BD59-A6C34878D82A}">
                    <a16:rowId xmlns:a16="http://schemas.microsoft.com/office/drawing/2014/main" val="10003"/>
                  </a:ext>
                </a:extLst>
              </a:tr>
            </a:tbl>
          </a:graphicData>
        </a:graphic>
      </p:graphicFrame>
      <p:cxnSp>
        <p:nvCxnSpPr>
          <p:cNvPr id="14" name="Straight Connector 13"/>
          <p:cNvCxnSpPr/>
          <p:nvPr/>
        </p:nvCxnSpPr>
        <p:spPr>
          <a:xfrm>
            <a:off x="4054387" y="3448391"/>
            <a:ext cx="0" cy="113563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aphicFrame>
        <p:nvGraphicFramePr>
          <p:cNvPr id="15" name="Table 14"/>
          <p:cNvGraphicFramePr>
            <a:graphicFrameLocks noGrp="1"/>
          </p:cNvGraphicFramePr>
          <p:nvPr>
            <p:extLst/>
          </p:nvPr>
        </p:nvGraphicFramePr>
        <p:xfrm>
          <a:off x="4702453" y="3448378"/>
          <a:ext cx="520426" cy="1104140"/>
        </p:xfrm>
        <a:graphic>
          <a:graphicData uri="http://schemas.openxmlformats.org/drawingml/2006/table">
            <a:tbl>
              <a:tblPr firstRow="1" bandRow="1">
                <a:tableStyleId>{5940675A-B579-460E-94D1-54222C63F5DA}</a:tableStyleId>
              </a:tblPr>
              <a:tblGrid>
                <a:gridCol w="520426">
                  <a:extLst>
                    <a:ext uri="{9D8B030D-6E8A-4147-A177-3AD203B41FA5}">
                      <a16:colId xmlns:a16="http://schemas.microsoft.com/office/drawing/2014/main" val="20000"/>
                    </a:ext>
                  </a:extLst>
                </a:gridCol>
              </a:tblGrid>
              <a:tr h="276035">
                <a:tc>
                  <a:txBody>
                    <a:bodyPr/>
                    <a:lstStyle/>
                    <a:p>
                      <a:pPr algn="ctr"/>
                      <a:r>
                        <a:rPr lang="zh-CN" altLang="en-US" sz="1100" dirty="0">
                          <a:latin typeface="微软雅黑" pitchFamily="34" charset="-122"/>
                          <a:ea typeface="微软雅黑" pitchFamily="34" charset="-122"/>
                        </a:rPr>
                        <a:t>男</a:t>
                      </a:r>
                      <a:endParaRPr lang="en-US" sz="1100" dirty="0">
                        <a:latin typeface="微软雅黑" pitchFamily="34" charset="-122"/>
                        <a:ea typeface="微软雅黑" pitchFamily="34" charset="-122"/>
                      </a:endParaRPr>
                    </a:p>
                  </a:txBody>
                  <a:tcPr marL="68578" marR="68578" marT="34289" marB="34289" anchor="ctr">
                    <a:solidFill>
                      <a:schemeClr val="bg1">
                        <a:lumMod val="95000"/>
                      </a:schemeClr>
                    </a:solidFill>
                  </a:tcPr>
                </a:tc>
                <a:extLst>
                  <a:ext uri="{0D108BD9-81ED-4DB2-BD59-A6C34878D82A}">
                    <a16:rowId xmlns:a16="http://schemas.microsoft.com/office/drawing/2014/main" val="10000"/>
                  </a:ext>
                </a:extLst>
              </a:tr>
              <a:tr h="276035">
                <a:tc>
                  <a:txBody>
                    <a:bodyPr/>
                    <a:lstStyle/>
                    <a:p>
                      <a:pPr algn="ctr"/>
                      <a:r>
                        <a:rPr lang="zh-CN" altLang="en-US" sz="1100" dirty="0">
                          <a:latin typeface="微软雅黑" pitchFamily="34" charset="-122"/>
                          <a:ea typeface="微软雅黑" pitchFamily="34" charset="-122"/>
                        </a:rPr>
                        <a:t>女</a:t>
                      </a:r>
                      <a:endParaRPr lang="en-US" sz="1100" dirty="0">
                        <a:latin typeface="微软雅黑" pitchFamily="34" charset="-122"/>
                        <a:ea typeface="微软雅黑" pitchFamily="34" charset="-122"/>
                      </a:endParaRPr>
                    </a:p>
                  </a:txBody>
                  <a:tcPr marL="68578" marR="68578" marT="34289" marB="34289" anchor="ctr">
                    <a:solidFill>
                      <a:schemeClr val="bg1"/>
                    </a:solidFill>
                  </a:tcPr>
                </a:tc>
                <a:extLst>
                  <a:ext uri="{0D108BD9-81ED-4DB2-BD59-A6C34878D82A}">
                    <a16:rowId xmlns:a16="http://schemas.microsoft.com/office/drawing/2014/main" val="10001"/>
                  </a:ext>
                </a:extLst>
              </a:tr>
              <a:tr h="276035">
                <a:tc>
                  <a:txBody>
                    <a:bodyPr/>
                    <a:lstStyle/>
                    <a:p>
                      <a:pPr algn="ctr"/>
                      <a:r>
                        <a:rPr lang="zh-CN" altLang="en-US" sz="1100" dirty="0">
                          <a:latin typeface="微软雅黑" pitchFamily="34" charset="-122"/>
                          <a:ea typeface="微软雅黑" pitchFamily="34" charset="-122"/>
                        </a:rPr>
                        <a:t>女</a:t>
                      </a:r>
                      <a:endParaRPr lang="en-US" sz="1100" dirty="0">
                        <a:latin typeface="微软雅黑" pitchFamily="34" charset="-122"/>
                        <a:ea typeface="微软雅黑" pitchFamily="34" charset="-122"/>
                      </a:endParaRPr>
                    </a:p>
                  </a:txBody>
                  <a:tcPr marL="68578" marR="68578" marT="34289" marB="34289" anchor="ctr">
                    <a:solidFill>
                      <a:schemeClr val="bg1"/>
                    </a:solidFill>
                  </a:tcPr>
                </a:tc>
                <a:extLst>
                  <a:ext uri="{0D108BD9-81ED-4DB2-BD59-A6C34878D82A}">
                    <a16:rowId xmlns:a16="http://schemas.microsoft.com/office/drawing/2014/main" val="10002"/>
                  </a:ext>
                </a:extLst>
              </a:tr>
              <a:tr h="276035">
                <a:tc>
                  <a:txBody>
                    <a:bodyPr/>
                    <a:lstStyle/>
                    <a:p>
                      <a:pPr algn="ctr"/>
                      <a:r>
                        <a:rPr lang="zh-CN" altLang="en-US" sz="1100" dirty="0">
                          <a:latin typeface="微软雅黑" pitchFamily="34" charset="-122"/>
                          <a:ea typeface="微软雅黑" pitchFamily="34" charset="-122"/>
                        </a:rPr>
                        <a:t>女</a:t>
                      </a:r>
                      <a:endParaRPr lang="en-US" sz="1100" dirty="0">
                        <a:latin typeface="微软雅黑" pitchFamily="34" charset="-122"/>
                        <a:ea typeface="微软雅黑" pitchFamily="34" charset="-122"/>
                      </a:endParaRPr>
                    </a:p>
                  </a:txBody>
                  <a:tcPr marL="68578" marR="68578" marT="34289" marB="34289" anchor="ctr">
                    <a:solidFill>
                      <a:schemeClr val="bg1"/>
                    </a:solidFill>
                  </a:tcPr>
                </a:tc>
                <a:extLst>
                  <a:ext uri="{0D108BD9-81ED-4DB2-BD59-A6C34878D82A}">
                    <a16:rowId xmlns:a16="http://schemas.microsoft.com/office/drawing/2014/main" val="10003"/>
                  </a:ext>
                </a:extLst>
              </a:tr>
            </a:tbl>
          </a:graphicData>
        </a:graphic>
      </p:graphicFrame>
      <p:cxnSp>
        <p:nvCxnSpPr>
          <p:cNvPr id="16" name="Straight Connector 15"/>
          <p:cNvCxnSpPr/>
          <p:nvPr/>
        </p:nvCxnSpPr>
        <p:spPr>
          <a:xfrm>
            <a:off x="4715824" y="3448391"/>
            <a:ext cx="0" cy="113563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406109" y="2831270"/>
            <a:ext cx="642340" cy="509112"/>
          </a:xfrm>
          <a:prstGeom prst="rect">
            <a:avLst/>
          </a:prstGeom>
          <a:solidFill>
            <a:srgbClr val="FFC000"/>
          </a:solidFill>
          <a:ln w="3175"/>
        </p:spPr>
        <p:style>
          <a:lnRef idx="2">
            <a:schemeClr val="accent1">
              <a:shade val="50000"/>
            </a:schemeClr>
          </a:lnRef>
          <a:fillRef idx="1">
            <a:schemeClr val="accent1"/>
          </a:fillRef>
          <a:effectRef idx="0">
            <a:schemeClr val="accent1"/>
          </a:effectRef>
          <a:fontRef idx="minor">
            <a:schemeClr val="lt1"/>
          </a:fontRef>
        </p:style>
        <p:txBody>
          <a:bodyPr lIns="68391" tIns="34195" rIns="68391" bIns="34195" rtlCol="0" anchor="t"/>
          <a:lstStyle/>
          <a:p>
            <a:r>
              <a:rPr lang="en-US" altLang="zh-CN" sz="1050" dirty="0">
                <a:solidFill>
                  <a:schemeClr val="tx1"/>
                </a:solidFill>
                <a:latin typeface="微软雅黑" pitchFamily="34" charset="-122"/>
                <a:ea typeface="微软雅黑" pitchFamily="34" charset="-122"/>
              </a:rPr>
              <a:t>0: </a:t>
            </a:r>
            <a:r>
              <a:rPr lang="zh-CN" altLang="en-US" sz="1050" dirty="0">
                <a:solidFill>
                  <a:schemeClr val="tx1"/>
                </a:solidFill>
                <a:latin typeface="微软雅黑" pitchFamily="34" charset="-122"/>
                <a:ea typeface="微软雅黑" pitchFamily="34" charset="-122"/>
              </a:rPr>
              <a:t>张山</a:t>
            </a:r>
            <a:br>
              <a:rPr lang="en-US" altLang="zh-CN" sz="1050" dirty="0">
                <a:solidFill>
                  <a:schemeClr val="tx1"/>
                </a:solidFill>
                <a:latin typeface="微软雅黑" pitchFamily="34" charset="-122"/>
                <a:ea typeface="微软雅黑" pitchFamily="34" charset="-122"/>
              </a:rPr>
            </a:br>
            <a:r>
              <a:rPr lang="en-US" altLang="zh-CN" sz="1050" dirty="0">
                <a:solidFill>
                  <a:schemeClr val="tx1"/>
                </a:solidFill>
                <a:latin typeface="微软雅黑" pitchFamily="34" charset="-122"/>
                <a:ea typeface="微软雅黑" pitchFamily="34" charset="-122"/>
              </a:rPr>
              <a:t>1: </a:t>
            </a:r>
            <a:r>
              <a:rPr lang="zh-CN" altLang="en-US" sz="1050" dirty="0">
                <a:solidFill>
                  <a:schemeClr val="tx1"/>
                </a:solidFill>
                <a:latin typeface="微软雅黑" pitchFamily="34" charset="-122"/>
                <a:ea typeface="微软雅黑" pitchFamily="34" charset="-122"/>
              </a:rPr>
              <a:t>李四</a:t>
            </a:r>
            <a:br>
              <a:rPr lang="en-US" altLang="zh-CN" sz="1050" dirty="0">
                <a:solidFill>
                  <a:schemeClr val="tx1"/>
                </a:solidFill>
                <a:latin typeface="微软雅黑" pitchFamily="34" charset="-122"/>
                <a:ea typeface="微软雅黑" pitchFamily="34" charset="-122"/>
              </a:rPr>
            </a:br>
            <a:r>
              <a:rPr lang="en-US" altLang="zh-CN" sz="1050" dirty="0">
                <a:solidFill>
                  <a:schemeClr val="tx1"/>
                </a:solidFill>
                <a:latin typeface="微软雅黑" pitchFamily="34" charset="-122"/>
                <a:ea typeface="微软雅黑" pitchFamily="34" charset="-122"/>
              </a:rPr>
              <a:t>2: </a:t>
            </a:r>
            <a:r>
              <a:rPr lang="zh-CN" altLang="en-US" sz="1050" dirty="0">
                <a:solidFill>
                  <a:schemeClr val="tx1"/>
                </a:solidFill>
                <a:latin typeface="微软雅黑" pitchFamily="34" charset="-122"/>
                <a:ea typeface="微软雅黑" pitchFamily="34" charset="-122"/>
              </a:rPr>
              <a:t>李梦</a:t>
            </a:r>
            <a:r>
              <a:rPr lang="en-US" altLang="zh-CN" sz="1050" dirty="0">
                <a:solidFill>
                  <a:schemeClr val="tx1"/>
                </a:solidFill>
                <a:latin typeface="微软雅黑" pitchFamily="34" charset="-122"/>
                <a:ea typeface="微软雅黑" pitchFamily="34" charset="-122"/>
              </a:rPr>
              <a:t>  </a:t>
            </a:r>
            <a:endParaRPr lang="zh-CN" altLang="en-US" sz="1050" dirty="0">
              <a:solidFill>
                <a:schemeClr val="tx1"/>
              </a:solidFill>
              <a:latin typeface="微软雅黑" pitchFamily="34" charset="-122"/>
              <a:ea typeface="微软雅黑" pitchFamily="34" charset="-122"/>
            </a:endParaRPr>
          </a:p>
        </p:txBody>
      </p:sp>
      <p:sp>
        <p:nvSpPr>
          <p:cNvPr id="18" name="Rectangle 17"/>
          <p:cNvSpPr/>
          <p:nvPr/>
        </p:nvSpPr>
        <p:spPr>
          <a:xfrm>
            <a:off x="4108154" y="2831270"/>
            <a:ext cx="594049" cy="509112"/>
          </a:xfrm>
          <a:prstGeom prst="rect">
            <a:avLst/>
          </a:prstGeom>
          <a:solidFill>
            <a:srgbClr val="FFC000"/>
          </a:solidFill>
          <a:ln w="3175"/>
        </p:spPr>
        <p:style>
          <a:lnRef idx="2">
            <a:schemeClr val="accent1">
              <a:shade val="50000"/>
            </a:schemeClr>
          </a:lnRef>
          <a:fillRef idx="1">
            <a:schemeClr val="accent1"/>
          </a:fillRef>
          <a:effectRef idx="0">
            <a:schemeClr val="accent1"/>
          </a:effectRef>
          <a:fontRef idx="minor">
            <a:schemeClr val="lt1"/>
          </a:fontRef>
        </p:style>
        <p:txBody>
          <a:bodyPr lIns="68391" tIns="34195" rIns="68391" bIns="34195" rtlCol="0" anchor="t"/>
          <a:lstStyle/>
          <a:p>
            <a:r>
              <a:rPr lang="en-US" altLang="zh-CN" sz="1050" dirty="0">
                <a:solidFill>
                  <a:schemeClr val="tx1"/>
                </a:solidFill>
                <a:latin typeface="微软雅黑" pitchFamily="34" charset="-122"/>
                <a:ea typeface="微软雅黑" pitchFamily="34" charset="-122"/>
              </a:rPr>
              <a:t>0: </a:t>
            </a:r>
            <a:r>
              <a:rPr lang="zh-CN" altLang="en-US" sz="1050" dirty="0">
                <a:solidFill>
                  <a:schemeClr val="tx1"/>
                </a:solidFill>
                <a:latin typeface="微软雅黑" pitchFamily="34" charset="-122"/>
                <a:ea typeface="微软雅黑" pitchFamily="34" charset="-122"/>
              </a:rPr>
              <a:t>北京</a:t>
            </a:r>
            <a:br>
              <a:rPr lang="en-US" altLang="zh-CN" sz="1050" dirty="0">
                <a:solidFill>
                  <a:schemeClr val="tx1"/>
                </a:solidFill>
                <a:latin typeface="微软雅黑" pitchFamily="34" charset="-122"/>
                <a:ea typeface="微软雅黑" pitchFamily="34" charset="-122"/>
              </a:rPr>
            </a:br>
            <a:r>
              <a:rPr lang="en-US" altLang="zh-CN" sz="1050" dirty="0">
                <a:solidFill>
                  <a:schemeClr val="tx1"/>
                </a:solidFill>
                <a:latin typeface="微软雅黑" pitchFamily="34" charset="-122"/>
                <a:ea typeface="微软雅黑" pitchFamily="34" charset="-122"/>
              </a:rPr>
              <a:t>1: </a:t>
            </a:r>
            <a:r>
              <a:rPr lang="zh-CN" altLang="en-US" sz="1050" dirty="0">
                <a:solidFill>
                  <a:schemeClr val="tx1"/>
                </a:solidFill>
                <a:latin typeface="微软雅黑" pitchFamily="34" charset="-122"/>
                <a:ea typeface="微软雅黑" pitchFamily="34" charset="-122"/>
              </a:rPr>
              <a:t>上海</a:t>
            </a:r>
          </a:p>
        </p:txBody>
      </p:sp>
      <p:sp>
        <p:nvSpPr>
          <p:cNvPr id="19" name="Rectangle 18"/>
          <p:cNvSpPr/>
          <p:nvPr/>
        </p:nvSpPr>
        <p:spPr>
          <a:xfrm>
            <a:off x="4756208" y="2831270"/>
            <a:ext cx="540045" cy="509112"/>
          </a:xfrm>
          <a:prstGeom prst="rect">
            <a:avLst/>
          </a:prstGeom>
          <a:solidFill>
            <a:srgbClr val="FFC000"/>
          </a:solidFill>
          <a:ln w="3175"/>
        </p:spPr>
        <p:style>
          <a:lnRef idx="2">
            <a:schemeClr val="accent1">
              <a:shade val="50000"/>
            </a:schemeClr>
          </a:lnRef>
          <a:fillRef idx="1">
            <a:schemeClr val="accent1"/>
          </a:fillRef>
          <a:effectRef idx="0">
            <a:schemeClr val="accent1"/>
          </a:effectRef>
          <a:fontRef idx="minor">
            <a:schemeClr val="lt1"/>
          </a:fontRef>
        </p:style>
        <p:txBody>
          <a:bodyPr lIns="68391" tIns="34195" rIns="68391" bIns="34195" rtlCol="0" anchor="t"/>
          <a:lstStyle/>
          <a:p>
            <a:pPr algn="ctr"/>
            <a:r>
              <a:rPr lang="en-US" altLang="zh-CN" sz="1050" dirty="0">
                <a:solidFill>
                  <a:schemeClr val="tx1"/>
                </a:solidFill>
                <a:latin typeface="微软雅黑" pitchFamily="34" charset="-122"/>
                <a:ea typeface="微软雅黑" pitchFamily="34" charset="-122"/>
              </a:rPr>
              <a:t>0:</a:t>
            </a:r>
            <a:r>
              <a:rPr lang="zh-CN" altLang="en-US" sz="1050" dirty="0">
                <a:solidFill>
                  <a:schemeClr val="tx1"/>
                </a:solidFill>
                <a:latin typeface="微软雅黑" pitchFamily="34" charset="-122"/>
                <a:ea typeface="微软雅黑" pitchFamily="34" charset="-122"/>
              </a:rPr>
              <a:t>男</a:t>
            </a:r>
            <a:endParaRPr lang="en-US" altLang="zh-CN" sz="1050" dirty="0">
              <a:solidFill>
                <a:schemeClr val="tx1"/>
              </a:solidFill>
              <a:latin typeface="微软雅黑" pitchFamily="34" charset="-122"/>
              <a:ea typeface="微软雅黑" pitchFamily="34" charset="-122"/>
            </a:endParaRPr>
          </a:p>
          <a:p>
            <a:pPr algn="ctr"/>
            <a:r>
              <a:rPr lang="en-US" altLang="zh-CN" sz="1050" dirty="0">
                <a:solidFill>
                  <a:schemeClr val="tx1"/>
                </a:solidFill>
                <a:latin typeface="微软雅黑" pitchFamily="34" charset="-122"/>
                <a:ea typeface="微软雅黑" pitchFamily="34" charset="-122"/>
              </a:rPr>
              <a:t>1:</a:t>
            </a:r>
            <a:r>
              <a:rPr lang="zh-CN" altLang="en-US" sz="1050" dirty="0">
                <a:solidFill>
                  <a:schemeClr val="tx1"/>
                </a:solidFill>
                <a:latin typeface="微软雅黑" pitchFamily="34" charset="-122"/>
                <a:ea typeface="微软雅黑" pitchFamily="34" charset="-122"/>
              </a:rPr>
              <a:t>女</a:t>
            </a:r>
          </a:p>
        </p:txBody>
      </p:sp>
      <p:sp>
        <p:nvSpPr>
          <p:cNvPr id="20" name="Rectangle 19"/>
          <p:cNvSpPr/>
          <p:nvPr/>
        </p:nvSpPr>
        <p:spPr>
          <a:xfrm>
            <a:off x="5651996" y="2312789"/>
            <a:ext cx="2106173" cy="1905397"/>
          </a:xfrm>
          <a:prstGeom prst="rect">
            <a:avLst/>
          </a:prstGeom>
          <a:solidFill>
            <a:schemeClr val="bg1">
              <a:lumMod val="9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lIns="68391" tIns="34195" rIns="68391" bIns="34195" rtlCol="0" anchor="ctr"/>
          <a:lstStyle/>
          <a:p>
            <a:pPr algn="ctr"/>
            <a:endParaRPr lang="zh-CN" altLang="en-US" sz="1350"/>
          </a:p>
        </p:txBody>
      </p:sp>
      <p:sp>
        <p:nvSpPr>
          <p:cNvPr id="21" name="TextBox 20"/>
          <p:cNvSpPr txBox="1"/>
          <p:nvPr/>
        </p:nvSpPr>
        <p:spPr>
          <a:xfrm>
            <a:off x="5597993" y="1797105"/>
            <a:ext cx="1674138" cy="484556"/>
          </a:xfrm>
          <a:prstGeom prst="rect">
            <a:avLst/>
          </a:prstGeom>
          <a:noFill/>
        </p:spPr>
        <p:txBody>
          <a:bodyPr wrap="square" lIns="68391" tIns="34195" rIns="68391" bIns="34195">
            <a:spAutoFit/>
          </a:bodyPr>
          <a:lstStyle/>
          <a:p>
            <a:pPr>
              <a:spcBef>
                <a:spcPct val="50000"/>
              </a:spcBef>
              <a:buClr>
                <a:srgbClr val="F0AB00"/>
              </a:buClr>
              <a:buSzPct val="80000"/>
              <a:defRPr/>
            </a:pPr>
            <a:r>
              <a:rPr lang="en-US" altLang="zh-CN" sz="1350" b="1" kern="0" dirty="0">
                <a:latin typeface="微软雅黑" pitchFamily="34" charset="-122"/>
                <a:ea typeface="微软雅黑" pitchFamily="34" charset="-122"/>
                <a:cs typeface="Arial Unicode MS" pitchFamily="34" charset="-128"/>
              </a:rPr>
              <a:t>HANA</a:t>
            </a:r>
            <a:r>
              <a:rPr lang="zh-CN" altLang="en-US" sz="1350" b="1" kern="0" dirty="0">
                <a:latin typeface="微软雅黑" pitchFamily="34" charset="-122"/>
                <a:ea typeface="微软雅黑" pitchFamily="34" charset="-122"/>
                <a:cs typeface="Arial Unicode MS" pitchFamily="34" charset="-128"/>
              </a:rPr>
              <a:t>列式存储</a:t>
            </a:r>
            <a:br>
              <a:rPr lang="en-US" altLang="zh-CN" sz="1350" b="1" kern="0" dirty="0">
                <a:latin typeface="微软雅黑" pitchFamily="34" charset="-122"/>
                <a:ea typeface="微软雅黑" pitchFamily="34" charset="-122"/>
                <a:cs typeface="Arial Unicode MS" pitchFamily="34" charset="-128"/>
              </a:rPr>
            </a:br>
            <a:r>
              <a:rPr lang="zh-CN" altLang="en-US" sz="1350" b="1" kern="0" dirty="0">
                <a:latin typeface="微软雅黑" pitchFamily="34" charset="-122"/>
                <a:ea typeface="微软雅黑" pitchFamily="34" charset="-122"/>
                <a:cs typeface="Arial Unicode MS" pitchFamily="34" charset="-128"/>
              </a:rPr>
              <a:t>运行长度压缩</a:t>
            </a:r>
            <a:endParaRPr lang="en-US" sz="1350" b="1" kern="0" dirty="0">
              <a:latin typeface="微软雅黑" pitchFamily="34" charset="-122"/>
              <a:ea typeface="微软雅黑" pitchFamily="34" charset="-122"/>
              <a:cs typeface="Arial Unicode MS" pitchFamily="34" charset="-128"/>
            </a:endParaRPr>
          </a:p>
        </p:txBody>
      </p:sp>
      <p:graphicFrame>
        <p:nvGraphicFramePr>
          <p:cNvPr id="22" name="Table 21"/>
          <p:cNvGraphicFramePr>
            <a:graphicFrameLocks noGrp="1"/>
          </p:cNvGraphicFramePr>
          <p:nvPr>
            <p:extLst/>
          </p:nvPr>
        </p:nvGraphicFramePr>
        <p:xfrm>
          <a:off x="5706002" y="3322772"/>
          <a:ext cx="486278" cy="828105"/>
        </p:xfrm>
        <a:graphic>
          <a:graphicData uri="http://schemas.openxmlformats.org/drawingml/2006/table">
            <a:tbl>
              <a:tblPr firstRow="1" bandRow="1">
                <a:tableStyleId>{5940675A-B579-460E-94D1-54222C63F5DA}</a:tableStyleId>
              </a:tblPr>
              <a:tblGrid>
                <a:gridCol w="486278">
                  <a:extLst>
                    <a:ext uri="{9D8B030D-6E8A-4147-A177-3AD203B41FA5}">
                      <a16:colId xmlns:a16="http://schemas.microsoft.com/office/drawing/2014/main" val="20000"/>
                    </a:ext>
                  </a:extLst>
                </a:gridCol>
              </a:tblGrid>
              <a:tr h="276035">
                <a:tc>
                  <a:txBody>
                    <a:bodyPr/>
                    <a:lstStyle/>
                    <a:p>
                      <a:r>
                        <a:rPr lang="en-US" sz="1100" dirty="0">
                          <a:latin typeface="微软雅黑" pitchFamily="34" charset="-122"/>
                          <a:ea typeface="微软雅黑" pitchFamily="34" charset="-122"/>
                        </a:rPr>
                        <a:t>1 </a:t>
                      </a:r>
                      <a:r>
                        <a:rPr lang="en-US" altLang="zh-CN" sz="1100" dirty="0">
                          <a:latin typeface="微软雅黑" pitchFamily="34" charset="-122"/>
                          <a:ea typeface="微软雅黑" pitchFamily="34" charset="-122"/>
                        </a:rPr>
                        <a:t>x 0</a:t>
                      </a:r>
                      <a:endParaRPr lang="en-US" sz="1100" dirty="0">
                        <a:latin typeface="微软雅黑" pitchFamily="34" charset="-122"/>
                        <a:ea typeface="微软雅黑" pitchFamily="34" charset="-122"/>
                      </a:endParaRPr>
                    </a:p>
                  </a:txBody>
                  <a:tcPr marL="68578" marR="68578" marT="34289" marB="34289" anchor="ctr">
                    <a:solidFill>
                      <a:schemeClr val="bg1">
                        <a:lumMod val="95000"/>
                      </a:schemeClr>
                    </a:solidFill>
                  </a:tcPr>
                </a:tc>
                <a:extLst>
                  <a:ext uri="{0D108BD9-81ED-4DB2-BD59-A6C34878D82A}">
                    <a16:rowId xmlns:a16="http://schemas.microsoft.com/office/drawing/2014/main" val="10000"/>
                  </a:ext>
                </a:extLst>
              </a:tr>
              <a:tr h="2760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latin typeface="微软雅黑" pitchFamily="34" charset="-122"/>
                          <a:ea typeface="微软雅黑" pitchFamily="34" charset="-122"/>
                        </a:rPr>
                        <a:t>1 x 1</a:t>
                      </a:r>
                    </a:p>
                  </a:txBody>
                  <a:tcPr marL="68578" marR="68578" marT="34289" marB="34289" anchor="ctr">
                    <a:solidFill>
                      <a:schemeClr val="bg1"/>
                    </a:solidFill>
                  </a:tcPr>
                </a:tc>
                <a:extLst>
                  <a:ext uri="{0D108BD9-81ED-4DB2-BD59-A6C34878D82A}">
                    <a16:rowId xmlns:a16="http://schemas.microsoft.com/office/drawing/2014/main" val="10001"/>
                  </a:ext>
                </a:extLst>
              </a:tr>
              <a:tr h="276035">
                <a:tc>
                  <a:txBody>
                    <a:bodyPr/>
                    <a:lstStyle/>
                    <a:p>
                      <a:r>
                        <a:rPr lang="en-US" sz="1100" dirty="0">
                          <a:latin typeface="微软雅黑" pitchFamily="34" charset="-122"/>
                          <a:ea typeface="微软雅黑" pitchFamily="34" charset="-122"/>
                        </a:rPr>
                        <a:t>2 x 2</a:t>
                      </a:r>
                    </a:p>
                  </a:txBody>
                  <a:tcPr marL="68578" marR="68578" marT="34289" marB="34289" anchor="ctr">
                    <a:solidFill>
                      <a:schemeClr val="bg1"/>
                    </a:solidFill>
                  </a:tcPr>
                </a:tc>
                <a:extLst>
                  <a:ext uri="{0D108BD9-81ED-4DB2-BD59-A6C34878D82A}">
                    <a16:rowId xmlns:a16="http://schemas.microsoft.com/office/drawing/2014/main" val="10002"/>
                  </a:ext>
                </a:extLst>
              </a:tr>
            </a:tbl>
          </a:graphicData>
        </a:graphic>
      </p:graphicFrame>
      <p:cxnSp>
        <p:nvCxnSpPr>
          <p:cNvPr id="23" name="Straight Connector 22"/>
          <p:cNvCxnSpPr/>
          <p:nvPr/>
        </p:nvCxnSpPr>
        <p:spPr>
          <a:xfrm>
            <a:off x="5711950" y="3319190"/>
            <a:ext cx="0" cy="84498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aphicFrame>
        <p:nvGraphicFramePr>
          <p:cNvPr id="24" name="Table 23"/>
          <p:cNvGraphicFramePr>
            <a:graphicFrameLocks noGrp="1"/>
          </p:cNvGraphicFramePr>
          <p:nvPr>
            <p:extLst/>
          </p:nvPr>
        </p:nvGraphicFramePr>
        <p:xfrm>
          <a:off x="6339525" y="3312193"/>
          <a:ext cx="500807" cy="552070"/>
        </p:xfrm>
        <a:graphic>
          <a:graphicData uri="http://schemas.openxmlformats.org/drawingml/2006/table">
            <a:tbl>
              <a:tblPr firstRow="1" bandRow="1">
                <a:tableStyleId>{5940675A-B579-460E-94D1-54222C63F5DA}</a:tableStyleId>
              </a:tblPr>
              <a:tblGrid>
                <a:gridCol w="500807">
                  <a:extLst>
                    <a:ext uri="{9D8B030D-6E8A-4147-A177-3AD203B41FA5}">
                      <a16:colId xmlns:a16="http://schemas.microsoft.com/office/drawing/2014/main" val="20000"/>
                    </a:ext>
                  </a:extLst>
                </a:gridCol>
              </a:tblGrid>
              <a:tr h="276035">
                <a:tc>
                  <a:txBody>
                    <a:bodyPr/>
                    <a:lstStyle/>
                    <a:p>
                      <a:r>
                        <a:rPr lang="en-US" sz="1100" dirty="0">
                          <a:latin typeface="微软雅黑" pitchFamily="34" charset="-122"/>
                          <a:ea typeface="微软雅黑" pitchFamily="34" charset="-122"/>
                        </a:rPr>
                        <a:t>1 x</a:t>
                      </a:r>
                      <a:r>
                        <a:rPr lang="en-US" sz="1100" baseline="0" dirty="0">
                          <a:latin typeface="微软雅黑" pitchFamily="34" charset="-122"/>
                          <a:ea typeface="微软雅黑" pitchFamily="34" charset="-122"/>
                        </a:rPr>
                        <a:t> 0</a:t>
                      </a:r>
                      <a:endParaRPr lang="en-US" sz="1100" dirty="0">
                        <a:latin typeface="微软雅黑" pitchFamily="34" charset="-122"/>
                        <a:ea typeface="微软雅黑" pitchFamily="34" charset="-122"/>
                      </a:endParaRPr>
                    </a:p>
                  </a:txBody>
                  <a:tcPr marL="68578" marR="68578" marT="34289" marB="34289" anchor="ctr">
                    <a:solidFill>
                      <a:schemeClr val="bg1">
                        <a:lumMod val="95000"/>
                      </a:schemeClr>
                    </a:solidFill>
                  </a:tcPr>
                </a:tc>
                <a:extLst>
                  <a:ext uri="{0D108BD9-81ED-4DB2-BD59-A6C34878D82A}">
                    <a16:rowId xmlns:a16="http://schemas.microsoft.com/office/drawing/2014/main" val="10000"/>
                  </a:ext>
                </a:extLst>
              </a:tr>
              <a:tr h="276035">
                <a:tc>
                  <a:txBody>
                    <a:bodyPr/>
                    <a:lstStyle/>
                    <a:p>
                      <a:r>
                        <a:rPr lang="en-US" sz="1100" dirty="0">
                          <a:latin typeface="微软雅黑" pitchFamily="34" charset="-122"/>
                          <a:ea typeface="微软雅黑" pitchFamily="34" charset="-122"/>
                        </a:rPr>
                        <a:t>3 x</a:t>
                      </a:r>
                      <a:r>
                        <a:rPr lang="en-US" sz="1100" baseline="0" dirty="0">
                          <a:latin typeface="微软雅黑" pitchFamily="34" charset="-122"/>
                          <a:ea typeface="微软雅黑" pitchFamily="34" charset="-122"/>
                        </a:rPr>
                        <a:t> 1</a:t>
                      </a:r>
                      <a:endParaRPr lang="en-US" sz="1100" dirty="0">
                        <a:latin typeface="微软雅黑" pitchFamily="34" charset="-122"/>
                        <a:ea typeface="微软雅黑" pitchFamily="34" charset="-122"/>
                      </a:endParaRPr>
                    </a:p>
                  </a:txBody>
                  <a:tcPr marL="68578" marR="68578" marT="34289" marB="34289" anchor="ctr">
                    <a:solidFill>
                      <a:schemeClr val="bg1"/>
                    </a:solidFill>
                  </a:tcPr>
                </a:tc>
                <a:extLst>
                  <a:ext uri="{0D108BD9-81ED-4DB2-BD59-A6C34878D82A}">
                    <a16:rowId xmlns:a16="http://schemas.microsoft.com/office/drawing/2014/main" val="10001"/>
                  </a:ext>
                </a:extLst>
              </a:tr>
            </a:tbl>
          </a:graphicData>
        </a:graphic>
      </p:graphicFrame>
      <p:cxnSp>
        <p:nvCxnSpPr>
          <p:cNvPr id="25" name="Straight Connector 24"/>
          <p:cNvCxnSpPr/>
          <p:nvPr/>
        </p:nvCxnSpPr>
        <p:spPr>
          <a:xfrm>
            <a:off x="6354292" y="3307924"/>
            <a:ext cx="0" cy="55999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aphicFrame>
        <p:nvGraphicFramePr>
          <p:cNvPr id="26" name="Table 25"/>
          <p:cNvGraphicFramePr>
            <a:graphicFrameLocks noGrp="1"/>
          </p:cNvGraphicFramePr>
          <p:nvPr>
            <p:extLst/>
          </p:nvPr>
        </p:nvGraphicFramePr>
        <p:xfrm>
          <a:off x="7002357" y="3307923"/>
          <a:ext cx="520426" cy="552070"/>
        </p:xfrm>
        <a:graphic>
          <a:graphicData uri="http://schemas.openxmlformats.org/drawingml/2006/table">
            <a:tbl>
              <a:tblPr firstRow="1" bandRow="1">
                <a:tableStyleId>{5940675A-B579-460E-94D1-54222C63F5DA}</a:tableStyleId>
              </a:tblPr>
              <a:tblGrid>
                <a:gridCol w="520426">
                  <a:extLst>
                    <a:ext uri="{9D8B030D-6E8A-4147-A177-3AD203B41FA5}">
                      <a16:colId xmlns:a16="http://schemas.microsoft.com/office/drawing/2014/main" val="20000"/>
                    </a:ext>
                  </a:extLst>
                </a:gridCol>
              </a:tblGrid>
              <a:tr h="276035">
                <a:tc>
                  <a:txBody>
                    <a:bodyPr/>
                    <a:lstStyle/>
                    <a:p>
                      <a:pPr algn="ctr"/>
                      <a:r>
                        <a:rPr lang="en-US" sz="1100" dirty="0">
                          <a:latin typeface="微软雅黑" pitchFamily="34" charset="-122"/>
                          <a:ea typeface="微软雅黑" pitchFamily="34" charset="-122"/>
                        </a:rPr>
                        <a:t>1 </a:t>
                      </a:r>
                      <a:r>
                        <a:rPr lang="en-US" altLang="zh-CN" sz="1100" dirty="0">
                          <a:latin typeface="微软雅黑" pitchFamily="34" charset="-122"/>
                          <a:ea typeface="微软雅黑" pitchFamily="34" charset="-122"/>
                        </a:rPr>
                        <a:t>x 0</a:t>
                      </a:r>
                      <a:endParaRPr lang="en-US" sz="1100" dirty="0">
                        <a:latin typeface="微软雅黑" pitchFamily="34" charset="-122"/>
                        <a:ea typeface="微软雅黑" pitchFamily="34" charset="-122"/>
                      </a:endParaRPr>
                    </a:p>
                  </a:txBody>
                  <a:tcPr marL="68578" marR="68578" marT="34289" marB="34289" anchor="ctr">
                    <a:solidFill>
                      <a:schemeClr val="bg1">
                        <a:lumMod val="95000"/>
                      </a:schemeClr>
                    </a:solidFill>
                  </a:tcPr>
                </a:tc>
                <a:extLst>
                  <a:ext uri="{0D108BD9-81ED-4DB2-BD59-A6C34878D82A}">
                    <a16:rowId xmlns:a16="http://schemas.microsoft.com/office/drawing/2014/main" val="10000"/>
                  </a:ext>
                </a:extLst>
              </a:tr>
              <a:tr h="276035">
                <a:tc>
                  <a:txBody>
                    <a:bodyPr/>
                    <a:lstStyle/>
                    <a:p>
                      <a:pPr algn="ctr"/>
                      <a:r>
                        <a:rPr lang="en-US" sz="1100" dirty="0">
                          <a:latin typeface="微软雅黑" pitchFamily="34" charset="-122"/>
                          <a:ea typeface="微软雅黑" pitchFamily="34" charset="-122"/>
                        </a:rPr>
                        <a:t>3 x 1</a:t>
                      </a:r>
                    </a:p>
                  </a:txBody>
                  <a:tcPr marL="68578" marR="68578" marT="34289" marB="34289" anchor="ctr">
                    <a:solidFill>
                      <a:schemeClr val="bg1"/>
                    </a:solidFill>
                  </a:tcPr>
                </a:tc>
                <a:extLst>
                  <a:ext uri="{0D108BD9-81ED-4DB2-BD59-A6C34878D82A}">
                    <a16:rowId xmlns:a16="http://schemas.microsoft.com/office/drawing/2014/main" val="10001"/>
                  </a:ext>
                </a:extLst>
              </a:tr>
            </a:tbl>
          </a:graphicData>
        </a:graphic>
      </p:graphicFrame>
      <p:cxnSp>
        <p:nvCxnSpPr>
          <p:cNvPr id="27" name="Straight Connector 26"/>
          <p:cNvCxnSpPr/>
          <p:nvPr/>
        </p:nvCxnSpPr>
        <p:spPr>
          <a:xfrm>
            <a:off x="7015729" y="3307924"/>
            <a:ext cx="0" cy="55999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706014" y="2551875"/>
            <a:ext cx="642340" cy="648052"/>
          </a:xfrm>
          <a:prstGeom prst="rect">
            <a:avLst/>
          </a:prstGeom>
          <a:solidFill>
            <a:srgbClr val="FFC000"/>
          </a:solidFill>
          <a:ln w="3175"/>
        </p:spPr>
        <p:style>
          <a:lnRef idx="2">
            <a:schemeClr val="accent1">
              <a:shade val="50000"/>
            </a:schemeClr>
          </a:lnRef>
          <a:fillRef idx="1">
            <a:schemeClr val="accent1"/>
          </a:fillRef>
          <a:effectRef idx="0">
            <a:schemeClr val="accent1"/>
          </a:effectRef>
          <a:fontRef idx="minor">
            <a:schemeClr val="lt1"/>
          </a:fontRef>
        </p:style>
        <p:txBody>
          <a:bodyPr lIns="68391" tIns="34195" rIns="68391" bIns="34195" rtlCol="0" anchor="t"/>
          <a:lstStyle/>
          <a:p>
            <a:r>
              <a:rPr lang="en-US" altLang="zh-CN" sz="1050" dirty="0">
                <a:solidFill>
                  <a:schemeClr val="tx1"/>
                </a:solidFill>
                <a:latin typeface="微软雅黑" pitchFamily="34" charset="-122"/>
                <a:ea typeface="微软雅黑" pitchFamily="34" charset="-122"/>
              </a:rPr>
              <a:t>0: </a:t>
            </a:r>
            <a:r>
              <a:rPr lang="zh-CN" altLang="en-US" sz="1050" dirty="0">
                <a:solidFill>
                  <a:schemeClr val="tx1"/>
                </a:solidFill>
                <a:latin typeface="微软雅黑" pitchFamily="34" charset="-122"/>
                <a:ea typeface="微软雅黑" pitchFamily="34" charset="-122"/>
              </a:rPr>
              <a:t>张山</a:t>
            </a:r>
            <a:br>
              <a:rPr lang="en-US" altLang="zh-CN" sz="1050" dirty="0">
                <a:solidFill>
                  <a:schemeClr val="tx1"/>
                </a:solidFill>
                <a:latin typeface="微软雅黑" pitchFamily="34" charset="-122"/>
                <a:ea typeface="微软雅黑" pitchFamily="34" charset="-122"/>
              </a:rPr>
            </a:br>
            <a:r>
              <a:rPr lang="en-US" altLang="zh-CN" sz="1050" dirty="0">
                <a:solidFill>
                  <a:schemeClr val="tx1"/>
                </a:solidFill>
                <a:latin typeface="微软雅黑" pitchFamily="34" charset="-122"/>
                <a:ea typeface="微软雅黑" pitchFamily="34" charset="-122"/>
              </a:rPr>
              <a:t>1: </a:t>
            </a:r>
            <a:r>
              <a:rPr lang="zh-CN" altLang="en-US" sz="1050" dirty="0">
                <a:solidFill>
                  <a:schemeClr val="tx1"/>
                </a:solidFill>
                <a:latin typeface="微软雅黑" pitchFamily="34" charset="-122"/>
                <a:ea typeface="微软雅黑" pitchFamily="34" charset="-122"/>
              </a:rPr>
              <a:t>李四</a:t>
            </a:r>
            <a:br>
              <a:rPr lang="en-US" altLang="zh-CN" sz="1050" dirty="0">
                <a:solidFill>
                  <a:schemeClr val="tx1"/>
                </a:solidFill>
                <a:latin typeface="微软雅黑" pitchFamily="34" charset="-122"/>
                <a:ea typeface="微软雅黑" pitchFamily="34" charset="-122"/>
              </a:rPr>
            </a:br>
            <a:r>
              <a:rPr lang="en-US" altLang="zh-CN" sz="1050" dirty="0">
                <a:solidFill>
                  <a:schemeClr val="tx1"/>
                </a:solidFill>
                <a:latin typeface="微软雅黑" pitchFamily="34" charset="-122"/>
                <a:ea typeface="微软雅黑" pitchFamily="34" charset="-122"/>
              </a:rPr>
              <a:t>2: </a:t>
            </a:r>
            <a:r>
              <a:rPr lang="zh-CN" altLang="en-US" sz="1050" dirty="0">
                <a:solidFill>
                  <a:schemeClr val="tx1"/>
                </a:solidFill>
                <a:latin typeface="微软雅黑" pitchFamily="34" charset="-122"/>
                <a:ea typeface="微软雅黑" pitchFamily="34" charset="-122"/>
              </a:rPr>
              <a:t>李梦</a:t>
            </a:r>
            <a:r>
              <a:rPr lang="en-US" altLang="zh-CN" sz="1050" dirty="0">
                <a:solidFill>
                  <a:schemeClr val="tx1"/>
                </a:solidFill>
                <a:latin typeface="微软雅黑" pitchFamily="34" charset="-122"/>
                <a:ea typeface="微软雅黑" pitchFamily="34" charset="-122"/>
              </a:rPr>
              <a:t>  </a:t>
            </a:r>
            <a:endParaRPr lang="zh-CN" altLang="en-US" sz="1050" dirty="0">
              <a:solidFill>
                <a:schemeClr val="tx1"/>
              </a:solidFill>
              <a:latin typeface="微软雅黑" pitchFamily="34" charset="-122"/>
              <a:ea typeface="微软雅黑" pitchFamily="34" charset="-122"/>
            </a:endParaRPr>
          </a:p>
        </p:txBody>
      </p:sp>
      <p:sp>
        <p:nvSpPr>
          <p:cNvPr id="29" name="Rectangle 28"/>
          <p:cNvSpPr/>
          <p:nvPr/>
        </p:nvSpPr>
        <p:spPr>
          <a:xfrm>
            <a:off x="6408060" y="2551863"/>
            <a:ext cx="594049" cy="648052"/>
          </a:xfrm>
          <a:prstGeom prst="rect">
            <a:avLst/>
          </a:prstGeom>
          <a:solidFill>
            <a:srgbClr val="FFC000"/>
          </a:solidFill>
          <a:ln w="3175"/>
        </p:spPr>
        <p:style>
          <a:lnRef idx="2">
            <a:schemeClr val="accent1">
              <a:shade val="50000"/>
            </a:schemeClr>
          </a:lnRef>
          <a:fillRef idx="1">
            <a:schemeClr val="accent1"/>
          </a:fillRef>
          <a:effectRef idx="0">
            <a:schemeClr val="accent1"/>
          </a:effectRef>
          <a:fontRef idx="minor">
            <a:schemeClr val="lt1"/>
          </a:fontRef>
        </p:style>
        <p:txBody>
          <a:bodyPr lIns="68391" tIns="34195" rIns="68391" bIns="34195" rtlCol="0" anchor="t"/>
          <a:lstStyle/>
          <a:p>
            <a:r>
              <a:rPr lang="en-US" altLang="zh-CN" sz="1050" dirty="0">
                <a:solidFill>
                  <a:schemeClr val="tx1"/>
                </a:solidFill>
                <a:latin typeface="微软雅黑" pitchFamily="34" charset="-122"/>
                <a:ea typeface="微软雅黑" pitchFamily="34" charset="-122"/>
              </a:rPr>
              <a:t>0: </a:t>
            </a:r>
            <a:r>
              <a:rPr lang="zh-CN" altLang="en-US" sz="1050" dirty="0">
                <a:solidFill>
                  <a:schemeClr val="tx1"/>
                </a:solidFill>
                <a:latin typeface="微软雅黑" pitchFamily="34" charset="-122"/>
                <a:ea typeface="微软雅黑" pitchFamily="34" charset="-122"/>
              </a:rPr>
              <a:t>北京</a:t>
            </a:r>
            <a:br>
              <a:rPr lang="en-US" altLang="zh-CN" sz="1050" dirty="0">
                <a:solidFill>
                  <a:schemeClr val="tx1"/>
                </a:solidFill>
                <a:latin typeface="微软雅黑" pitchFamily="34" charset="-122"/>
                <a:ea typeface="微软雅黑" pitchFamily="34" charset="-122"/>
              </a:rPr>
            </a:br>
            <a:r>
              <a:rPr lang="en-US" altLang="zh-CN" sz="1050" dirty="0">
                <a:solidFill>
                  <a:schemeClr val="tx1"/>
                </a:solidFill>
                <a:latin typeface="微软雅黑" pitchFamily="34" charset="-122"/>
                <a:ea typeface="微软雅黑" pitchFamily="34" charset="-122"/>
              </a:rPr>
              <a:t>1: </a:t>
            </a:r>
            <a:r>
              <a:rPr lang="zh-CN" altLang="en-US" sz="1050" dirty="0">
                <a:solidFill>
                  <a:schemeClr val="tx1"/>
                </a:solidFill>
                <a:latin typeface="微软雅黑" pitchFamily="34" charset="-122"/>
                <a:ea typeface="微软雅黑" pitchFamily="34" charset="-122"/>
              </a:rPr>
              <a:t>上海</a:t>
            </a:r>
          </a:p>
        </p:txBody>
      </p:sp>
      <p:sp>
        <p:nvSpPr>
          <p:cNvPr id="30" name="Rectangle 29"/>
          <p:cNvSpPr/>
          <p:nvPr/>
        </p:nvSpPr>
        <p:spPr>
          <a:xfrm>
            <a:off x="7056112" y="2551861"/>
            <a:ext cx="540045" cy="648053"/>
          </a:xfrm>
          <a:prstGeom prst="rect">
            <a:avLst/>
          </a:prstGeom>
          <a:solidFill>
            <a:srgbClr val="FFC000"/>
          </a:solidFill>
          <a:ln w="3175"/>
        </p:spPr>
        <p:style>
          <a:lnRef idx="2">
            <a:schemeClr val="accent1">
              <a:shade val="50000"/>
            </a:schemeClr>
          </a:lnRef>
          <a:fillRef idx="1">
            <a:schemeClr val="accent1"/>
          </a:fillRef>
          <a:effectRef idx="0">
            <a:schemeClr val="accent1"/>
          </a:effectRef>
          <a:fontRef idx="minor">
            <a:schemeClr val="lt1"/>
          </a:fontRef>
        </p:style>
        <p:txBody>
          <a:bodyPr lIns="68391" tIns="34195" rIns="68391" bIns="34195" rtlCol="0" anchor="t"/>
          <a:lstStyle/>
          <a:p>
            <a:pPr algn="ctr"/>
            <a:r>
              <a:rPr lang="en-US" altLang="zh-CN" sz="1050" dirty="0">
                <a:solidFill>
                  <a:schemeClr val="tx1"/>
                </a:solidFill>
                <a:latin typeface="微软雅黑" pitchFamily="34" charset="-122"/>
                <a:ea typeface="微软雅黑" pitchFamily="34" charset="-122"/>
              </a:rPr>
              <a:t>0:</a:t>
            </a:r>
            <a:r>
              <a:rPr lang="zh-CN" altLang="en-US" sz="1050" dirty="0">
                <a:solidFill>
                  <a:schemeClr val="tx1"/>
                </a:solidFill>
                <a:latin typeface="微软雅黑" pitchFamily="34" charset="-122"/>
                <a:ea typeface="微软雅黑" pitchFamily="34" charset="-122"/>
              </a:rPr>
              <a:t>男</a:t>
            </a:r>
            <a:endParaRPr lang="en-US" altLang="zh-CN" sz="1050" dirty="0">
              <a:solidFill>
                <a:schemeClr val="tx1"/>
              </a:solidFill>
              <a:latin typeface="微软雅黑" pitchFamily="34" charset="-122"/>
              <a:ea typeface="微软雅黑" pitchFamily="34" charset="-122"/>
            </a:endParaRPr>
          </a:p>
          <a:p>
            <a:pPr algn="ctr"/>
            <a:r>
              <a:rPr lang="en-US" altLang="zh-CN" sz="1050" dirty="0">
                <a:solidFill>
                  <a:schemeClr val="tx1"/>
                </a:solidFill>
                <a:latin typeface="微软雅黑" pitchFamily="34" charset="-122"/>
                <a:ea typeface="微软雅黑" pitchFamily="34" charset="-122"/>
              </a:rPr>
              <a:t>1:</a:t>
            </a:r>
            <a:r>
              <a:rPr lang="zh-CN" altLang="en-US" sz="1050" dirty="0">
                <a:solidFill>
                  <a:schemeClr val="tx1"/>
                </a:solidFill>
                <a:latin typeface="微软雅黑" pitchFamily="34" charset="-122"/>
                <a:ea typeface="微软雅黑" pitchFamily="34" charset="-122"/>
              </a:rPr>
              <a:t>女</a:t>
            </a:r>
          </a:p>
          <a:p>
            <a:pPr algn="ctr"/>
            <a:endParaRPr lang="zh-CN" altLang="en-US" sz="1050" dirty="0">
              <a:solidFill>
                <a:schemeClr val="tx1"/>
              </a:solidFill>
              <a:latin typeface="微软雅黑" pitchFamily="34" charset="-122"/>
              <a:ea typeface="微软雅黑" pitchFamily="34" charset="-122"/>
            </a:endParaRPr>
          </a:p>
        </p:txBody>
      </p:sp>
      <p:sp>
        <p:nvSpPr>
          <p:cNvPr id="31" name="Rectangle 30"/>
          <p:cNvSpPr/>
          <p:nvPr/>
        </p:nvSpPr>
        <p:spPr>
          <a:xfrm>
            <a:off x="5592481" y="4228851"/>
            <a:ext cx="1720282" cy="392223"/>
          </a:xfrm>
          <a:prstGeom prst="rect">
            <a:avLst/>
          </a:prstGeom>
        </p:spPr>
        <p:txBody>
          <a:bodyPr wrap="none" lIns="68391" tIns="34195" rIns="68391" bIns="34195">
            <a:spAutoFit/>
          </a:bodyPr>
          <a:lstStyle/>
          <a:p>
            <a:r>
              <a:rPr lang="en-US" altLang="zh-CN" sz="1050" dirty="0">
                <a:latin typeface="微软雅黑" pitchFamily="34" charset="-122"/>
                <a:ea typeface="微软雅黑" pitchFamily="34" charset="-122"/>
              </a:rPr>
              <a:t>1 x 0 </a:t>
            </a:r>
            <a:r>
              <a:rPr lang="zh-CN" altLang="en-US" sz="1050" dirty="0">
                <a:latin typeface="微软雅黑" pitchFamily="34" charset="-122"/>
                <a:ea typeface="微软雅黑" pitchFamily="34" charset="-122"/>
              </a:rPr>
              <a:t>表示 </a:t>
            </a:r>
            <a:r>
              <a:rPr lang="en-US" altLang="zh-CN" sz="1050" dirty="0">
                <a:latin typeface="微软雅黑" pitchFamily="34" charset="-122"/>
                <a:ea typeface="微软雅黑" pitchFamily="34" charset="-122"/>
              </a:rPr>
              <a:t>1</a:t>
            </a:r>
            <a:r>
              <a:rPr lang="zh-CN" altLang="en-US" sz="1050" dirty="0">
                <a:latin typeface="微软雅黑" pitchFamily="34" charset="-122"/>
                <a:ea typeface="微软雅黑" pitchFamily="34" charset="-122"/>
              </a:rPr>
              <a:t>个张山</a:t>
            </a:r>
            <a:br>
              <a:rPr lang="en-US" altLang="zh-CN" sz="1050" dirty="0">
                <a:latin typeface="微软雅黑" pitchFamily="34" charset="-122"/>
                <a:ea typeface="微软雅黑" pitchFamily="34" charset="-122"/>
              </a:rPr>
            </a:br>
            <a:r>
              <a:rPr lang="zh-CN" altLang="en-US" sz="1050" dirty="0">
                <a:latin typeface="微软雅黑" pitchFamily="34" charset="-122"/>
                <a:ea typeface="微软雅黑" pitchFamily="34" charset="-122"/>
              </a:rPr>
              <a:t>* 后面的数字表示实际的值</a:t>
            </a:r>
            <a:endParaRPr lang="zh-CN" altLang="en-US" sz="1050" dirty="0"/>
          </a:p>
        </p:txBody>
      </p:sp>
      <p:sp>
        <p:nvSpPr>
          <p:cNvPr id="48" name="Curved Up Arrow 47"/>
          <p:cNvSpPr/>
          <p:nvPr/>
        </p:nvSpPr>
        <p:spPr bwMode="gray">
          <a:xfrm rot="20583510">
            <a:off x="3018516" y="4817071"/>
            <a:ext cx="932974" cy="430499"/>
          </a:xfrm>
          <a:prstGeom prst="curvedUpArrow">
            <a:avLst>
              <a:gd name="adj1" fmla="val 25000"/>
              <a:gd name="adj2" fmla="val 54340"/>
              <a:gd name="adj3" fmla="val 25000"/>
            </a:avLst>
          </a:prstGeom>
          <a:ln>
            <a:headEnd/>
            <a:tailEnd/>
          </a:ln>
        </p:spPr>
        <p:style>
          <a:lnRef idx="1">
            <a:schemeClr val="accent3"/>
          </a:lnRef>
          <a:fillRef idx="3">
            <a:schemeClr val="accent3"/>
          </a:fillRef>
          <a:effectRef idx="2">
            <a:schemeClr val="accent3"/>
          </a:effectRef>
          <a:fontRef idx="minor">
            <a:schemeClr val="lt1"/>
          </a:fontRef>
        </p:style>
        <p:txBody>
          <a:bodyPr lIns="67311" tIns="53852" rIns="67311" bIns="53852" rtlCol="0" anchor="ctr"/>
          <a:lstStyle/>
          <a:p>
            <a:pPr algn="ctr" fontAlgn="base">
              <a:spcBef>
                <a:spcPct val="50000"/>
              </a:spcBef>
              <a:spcAft>
                <a:spcPct val="0"/>
              </a:spcAft>
              <a:buClr>
                <a:srgbClr val="F0AB00"/>
              </a:buClr>
              <a:buSzPct val="80000"/>
            </a:pPr>
            <a:endParaRPr lang="zh-CN" altLang="en-US" sz="1350" kern="0" dirty="0">
              <a:ea typeface="Arial Unicode MS" pitchFamily="34" charset="-128"/>
              <a:cs typeface="Arial Unicode MS" pitchFamily="34" charset="-128"/>
            </a:endParaRPr>
          </a:p>
        </p:txBody>
      </p:sp>
      <p:sp>
        <p:nvSpPr>
          <p:cNvPr id="49" name="Curved Up Arrow 48"/>
          <p:cNvSpPr/>
          <p:nvPr/>
        </p:nvSpPr>
        <p:spPr bwMode="gray">
          <a:xfrm rot="20763308">
            <a:off x="5342792" y="4654792"/>
            <a:ext cx="861169" cy="430499"/>
          </a:xfrm>
          <a:prstGeom prst="curvedUpArrow">
            <a:avLst/>
          </a:prstGeom>
          <a:ln>
            <a:headEnd/>
            <a:tailEnd/>
          </a:ln>
        </p:spPr>
        <p:style>
          <a:lnRef idx="1">
            <a:schemeClr val="accent3"/>
          </a:lnRef>
          <a:fillRef idx="3">
            <a:schemeClr val="accent3"/>
          </a:fillRef>
          <a:effectRef idx="2">
            <a:schemeClr val="accent3"/>
          </a:effectRef>
          <a:fontRef idx="minor">
            <a:schemeClr val="lt1"/>
          </a:fontRef>
        </p:style>
        <p:txBody>
          <a:bodyPr lIns="67311" tIns="53852" rIns="67311" bIns="53852" rtlCol="0" anchor="ctr"/>
          <a:lstStyle/>
          <a:p>
            <a:pPr algn="ctr" fontAlgn="base">
              <a:spcBef>
                <a:spcPct val="50000"/>
              </a:spcBef>
              <a:spcAft>
                <a:spcPct val="0"/>
              </a:spcAft>
              <a:buClr>
                <a:srgbClr val="F0AB00"/>
              </a:buClr>
              <a:buSzPct val="80000"/>
            </a:pPr>
            <a:endParaRPr lang="zh-CN" altLang="en-US" sz="1350" kern="0" dirty="0">
              <a:ea typeface="Arial Unicode MS" pitchFamily="34" charset="-128"/>
              <a:cs typeface="Arial Unicode MS" pitchFamily="34" charset="-128"/>
            </a:endParaRPr>
          </a:p>
        </p:txBody>
      </p:sp>
      <p:sp>
        <p:nvSpPr>
          <p:cNvPr id="50" name="Rectangle 49"/>
          <p:cNvSpPr/>
          <p:nvPr/>
        </p:nvSpPr>
        <p:spPr>
          <a:xfrm>
            <a:off x="6448533" y="5439040"/>
            <a:ext cx="1369224" cy="253724"/>
          </a:xfrm>
          <a:prstGeom prst="rect">
            <a:avLst/>
          </a:prstGeom>
        </p:spPr>
        <p:txBody>
          <a:bodyPr wrap="none" lIns="68391" tIns="34195" rIns="68391" bIns="34195">
            <a:spAutoFit/>
          </a:bodyPr>
          <a:lstStyle/>
          <a:p>
            <a:r>
              <a:rPr lang="zh-CN" altLang="en-US" sz="1200" b="1" dirty="0">
                <a:solidFill>
                  <a:srgbClr val="FF0000"/>
                </a:solidFill>
                <a:latin typeface="微软雅黑" pitchFamily="34" charset="-122"/>
                <a:ea typeface="微软雅黑" pitchFamily="34" charset="-122"/>
              </a:rPr>
              <a:t>模拟内存中的数据</a:t>
            </a:r>
          </a:p>
        </p:txBody>
      </p:sp>
    </p:spTree>
    <p:extLst>
      <p:ext uri="{BB962C8B-B14F-4D97-AF65-F5344CB8AC3E}">
        <p14:creationId xmlns:p14="http://schemas.microsoft.com/office/powerpoint/2010/main" val="240510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4"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par>
                                <p:cTn id="23" presetID="2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par>
                                <p:cTn id="26" presetID="22" presetClass="entr" presetSubtype="4"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down)">
                                      <p:cBhvr>
                                        <p:cTn id="31" dur="500"/>
                                        <p:tgtEl>
                                          <p:spTgt spid="1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wipe(left)">
                                      <p:cBhvr>
                                        <p:cTn id="40" dur="500"/>
                                        <p:tgtEl>
                                          <p:spTgt spid="4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down)">
                                      <p:cBhvr>
                                        <p:cTn id="45" dur="500"/>
                                        <p:tgtEl>
                                          <p:spTgt spid="20"/>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down)">
                                      <p:cBhvr>
                                        <p:cTn id="48" dur="500"/>
                                        <p:tgtEl>
                                          <p:spTgt spid="21"/>
                                        </p:tgtEl>
                                      </p:cBhvr>
                                    </p:animEffect>
                                  </p:childTnLst>
                                </p:cTn>
                              </p:par>
                              <p:par>
                                <p:cTn id="49" presetID="22" presetClass="entr" presetSubtype="4"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down)">
                                      <p:cBhvr>
                                        <p:cTn id="51" dur="500"/>
                                        <p:tgtEl>
                                          <p:spTgt spid="22"/>
                                        </p:tgtEl>
                                      </p:cBhvr>
                                    </p:animEffect>
                                  </p:childTnLst>
                                </p:cTn>
                              </p:par>
                              <p:par>
                                <p:cTn id="52" presetID="22" presetClass="entr" presetSubtype="4"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down)">
                                      <p:cBhvr>
                                        <p:cTn id="54" dur="500"/>
                                        <p:tgtEl>
                                          <p:spTgt spid="23"/>
                                        </p:tgtEl>
                                      </p:cBhvr>
                                    </p:animEffect>
                                  </p:childTnLst>
                                </p:cTn>
                              </p:par>
                              <p:par>
                                <p:cTn id="55" presetID="22" presetClass="entr" presetSubtype="4"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down)">
                                      <p:cBhvr>
                                        <p:cTn id="57" dur="500"/>
                                        <p:tgtEl>
                                          <p:spTgt spid="24"/>
                                        </p:tgtEl>
                                      </p:cBhvr>
                                    </p:animEffect>
                                  </p:childTnLst>
                                </p:cTn>
                              </p:par>
                              <p:par>
                                <p:cTn id="58" presetID="22" presetClass="entr" presetSubtype="4"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down)">
                                      <p:cBhvr>
                                        <p:cTn id="60" dur="500"/>
                                        <p:tgtEl>
                                          <p:spTgt spid="25"/>
                                        </p:tgtEl>
                                      </p:cBhvr>
                                    </p:animEffect>
                                  </p:childTnLst>
                                </p:cTn>
                              </p:par>
                              <p:par>
                                <p:cTn id="61" presetID="22" presetClass="entr" presetSubtype="4"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down)">
                                      <p:cBhvr>
                                        <p:cTn id="63" dur="500"/>
                                        <p:tgtEl>
                                          <p:spTgt spid="26"/>
                                        </p:tgtEl>
                                      </p:cBhvr>
                                    </p:animEffect>
                                  </p:childTnLst>
                                </p:cTn>
                              </p:par>
                              <p:par>
                                <p:cTn id="64" presetID="22" presetClass="entr" presetSubtype="4"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wipe(down)">
                                      <p:cBhvr>
                                        <p:cTn id="66" dur="500"/>
                                        <p:tgtEl>
                                          <p:spTgt spid="27"/>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wipe(down)">
                                      <p:cBhvr>
                                        <p:cTn id="69" dur="500"/>
                                        <p:tgtEl>
                                          <p:spTgt spid="28"/>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wipe(down)">
                                      <p:cBhvr>
                                        <p:cTn id="72" dur="500"/>
                                        <p:tgtEl>
                                          <p:spTgt spid="29"/>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wipe(down)">
                                      <p:cBhvr>
                                        <p:cTn id="75" dur="500"/>
                                        <p:tgtEl>
                                          <p:spTgt spid="30"/>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wipe(down)">
                                      <p:cBhvr>
                                        <p:cTn id="78" dur="500"/>
                                        <p:tgtEl>
                                          <p:spTgt spid="31"/>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animEffect transition="in" filter="wipe(left)">
                                      <p:cBhvr>
                                        <p:cTn id="8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7" grpId="0" animBg="1"/>
      <p:bldP spid="18" grpId="0" animBg="1"/>
      <p:bldP spid="19" grpId="0" animBg="1"/>
      <p:bldP spid="20" grpId="0" animBg="1"/>
      <p:bldP spid="21" grpId="0"/>
      <p:bldP spid="28" grpId="0" animBg="1"/>
      <p:bldP spid="29" grpId="0" animBg="1"/>
      <p:bldP spid="30" grpId="0" animBg="1"/>
      <p:bldP spid="31" grpId="0"/>
      <p:bldP spid="48" grpId="0" animBg="1"/>
      <p:bldP spid="4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400" y="454528"/>
            <a:ext cx="7160400" cy="430887"/>
          </a:xfrm>
        </p:spPr>
        <p:txBody>
          <a:bodyPr/>
          <a:lstStyle/>
          <a:p>
            <a:r>
              <a:rPr lang="zh-CN" altLang="en-US" sz="2800" dirty="0">
                <a:latin typeface="微软雅黑" panose="020B0503020204020204" pitchFamily="34" charset="-122"/>
                <a:ea typeface="微软雅黑" panose="020B0503020204020204" pitchFamily="34" charset="-122"/>
              </a:rPr>
              <a:t>列式存储并发写架构</a:t>
            </a:r>
            <a:endParaRPr lang="en-US" sz="2800" dirty="0">
              <a:latin typeface="微软雅黑" panose="020B0503020204020204" pitchFamily="34" charset="-122"/>
              <a:ea typeface="微软雅黑" panose="020B0503020204020204" pitchFamily="34" charset="-122"/>
            </a:endParaRPr>
          </a:p>
        </p:txBody>
      </p:sp>
      <p:sp>
        <p:nvSpPr>
          <p:cNvPr id="5" name="Text Placeholder 4"/>
          <p:cNvSpPr>
            <a:spLocks noGrp="1"/>
          </p:cNvSpPr>
          <p:nvPr>
            <p:ph type="body" sz="quarter" idx="11"/>
          </p:nvPr>
        </p:nvSpPr>
        <p:spPr>
          <a:xfrm>
            <a:off x="726216" y="1634309"/>
            <a:ext cx="2988528" cy="772700"/>
          </a:xfrm>
        </p:spPr>
        <p:txBody>
          <a:bodyPr/>
          <a:lstStyle/>
          <a:p>
            <a:r>
              <a:rPr lang="zh-CN" altLang="en-US" sz="1600" dirty="0">
                <a:solidFill>
                  <a:schemeClr val="accent1"/>
                </a:solidFill>
                <a:latin typeface="微软雅黑" panose="020B0503020204020204" pitchFamily="34" charset="-122"/>
                <a:ea typeface="微软雅黑" panose="020B0503020204020204" pitchFamily="34" charset="-122"/>
              </a:rPr>
              <a:t>存储分离（主和增量存储）</a:t>
            </a:r>
            <a:endParaRPr lang="en-US" sz="1600" b="0" dirty="0">
              <a:solidFill>
                <a:schemeClr val="accent1"/>
              </a:solidFill>
              <a:latin typeface="微软雅黑" panose="020B0503020204020204" pitchFamily="34" charset="-122"/>
              <a:ea typeface="微软雅黑" panose="020B0503020204020204" pitchFamily="34" charset="-122"/>
            </a:endParaRPr>
          </a:p>
          <a:p>
            <a:pPr lvl="1"/>
            <a:r>
              <a:rPr lang="zh-CN" altLang="en-US" sz="1400" dirty="0">
                <a:latin typeface="微软雅黑" panose="020B0503020204020204" pitchFamily="34" charset="-122"/>
                <a:ea typeface="微软雅黑" panose="020B0503020204020204" pitchFamily="34" charset="-122"/>
              </a:rPr>
              <a:t>同时实现</a:t>
            </a:r>
            <a:r>
              <a:rPr lang="zh-CN" altLang="en-US" sz="1400" b="1" dirty="0">
                <a:latin typeface="微软雅黑" panose="020B0503020204020204" pitchFamily="34" charset="-122"/>
                <a:ea typeface="微软雅黑" panose="020B0503020204020204" pitchFamily="34" charset="-122"/>
              </a:rPr>
              <a:t>高压缩</a:t>
            </a:r>
            <a:r>
              <a:rPr lang="zh-CN" altLang="en-US" sz="1400" dirty="0">
                <a:latin typeface="微软雅黑" panose="020B0503020204020204" pitchFamily="34" charset="-122"/>
                <a:ea typeface="微软雅黑" panose="020B0503020204020204" pitchFamily="34" charset="-122"/>
              </a:rPr>
              <a:t>和</a:t>
            </a:r>
            <a:r>
              <a:rPr lang="zh-CN" altLang="en-US" sz="1400" b="1" dirty="0">
                <a:latin typeface="微软雅黑" panose="020B0503020204020204" pitchFamily="34" charset="-122"/>
                <a:ea typeface="微软雅黑" panose="020B0503020204020204" pitchFamily="34" charset="-122"/>
              </a:rPr>
              <a:t>高写入</a:t>
            </a:r>
            <a:r>
              <a:rPr lang="zh-CN" altLang="en-US" sz="1400" dirty="0">
                <a:latin typeface="微软雅黑" panose="020B0503020204020204" pitchFamily="34" charset="-122"/>
                <a:ea typeface="微软雅黑" panose="020B0503020204020204" pitchFamily="34" charset="-122"/>
              </a:rPr>
              <a:t>性能</a:t>
            </a:r>
            <a:endParaRPr lang="en-US" sz="1400" dirty="0">
              <a:latin typeface="微软雅黑" panose="020B0503020204020204" pitchFamily="34" charset="-122"/>
              <a:ea typeface="微软雅黑" panose="020B0503020204020204" pitchFamily="34" charset="-122"/>
            </a:endParaRPr>
          </a:p>
        </p:txBody>
      </p:sp>
      <p:sp>
        <p:nvSpPr>
          <p:cNvPr id="27" name="Text Placeholder 4"/>
          <p:cNvSpPr txBox="1">
            <a:spLocks/>
          </p:cNvSpPr>
          <p:nvPr/>
        </p:nvSpPr>
        <p:spPr bwMode="gray">
          <a:xfrm>
            <a:off x="4946072" y="5673436"/>
            <a:ext cx="3983613" cy="1184564"/>
          </a:xfrm>
          <a:prstGeom prst="rect">
            <a:avLst/>
          </a:prstGeom>
        </p:spPr>
        <p:txBody>
          <a:bodyPr vert="horz" lIns="0" tIns="0" rIns="0" bIns="0" rtlCol="0">
            <a:noAutofit/>
          </a:bodyPr>
          <a:lstStyle/>
          <a:p>
            <a:pPr marL="539750" marR="0" lvl="2" indent="-180000" algn="l" defTabSz="914400" rtl="0" eaLnBrk="1" fontAlgn="auto" latinLnBrk="0" hangingPunct="1">
              <a:lnSpc>
                <a:spcPct val="100000"/>
              </a:lnSpc>
              <a:spcBef>
                <a:spcPts val="500"/>
              </a:spcBef>
              <a:spcAft>
                <a:spcPts val="0"/>
              </a:spcAft>
              <a:buClr>
                <a:schemeClr val="accent2"/>
              </a:buClr>
              <a:buSzPct val="80000"/>
              <a:buFont typeface="Wingdings" pitchFamily="2" charset="2"/>
              <a:buChar char="n"/>
              <a:tabLst/>
              <a:defRPr/>
            </a:pPr>
            <a:endParaRPr kumimoji="0" 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grpSp>
        <p:nvGrpSpPr>
          <p:cNvPr id="2" name="Group 32"/>
          <p:cNvGrpSpPr/>
          <p:nvPr/>
        </p:nvGrpSpPr>
        <p:grpSpPr>
          <a:xfrm>
            <a:off x="1821366" y="2428868"/>
            <a:ext cx="4750418" cy="2428892"/>
            <a:chOff x="3750192" y="2357430"/>
            <a:chExt cx="4750418" cy="2428892"/>
          </a:xfrm>
        </p:grpSpPr>
        <p:grpSp>
          <p:nvGrpSpPr>
            <p:cNvPr id="3" name="Group 128"/>
            <p:cNvGrpSpPr/>
            <p:nvPr/>
          </p:nvGrpSpPr>
          <p:grpSpPr>
            <a:xfrm>
              <a:off x="5429256" y="2357430"/>
              <a:ext cx="1785950" cy="2428892"/>
              <a:chOff x="5715008" y="1428736"/>
              <a:chExt cx="1785950" cy="2428892"/>
            </a:xfrm>
          </p:grpSpPr>
          <p:sp>
            <p:nvSpPr>
              <p:cNvPr id="117" name="Rounded Rectangle 116"/>
              <p:cNvSpPr/>
              <p:nvPr/>
            </p:nvSpPr>
            <p:spPr>
              <a:xfrm>
                <a:off x="5715008" y="1428736"/>
                <a:ext cx="1785950" cy="2428892"/>
              </a:xfrm>
              <a:prstGeom prst="roundRect">
                <a:avLst/>
              </a:prstGeom>
              <a:solidFill>
                <a:schemeClr val="accent2">
                  <a:lumMod val="40000"/>
                  <a:lumOff val="6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600" dirty="0">
                  <a:solidFill>
                    <a:schemeClr val="tx1"/>
                  </a:solidFill>
                  <a:latin typeface="微软雅黑" panose="020B0503020204020204" pitchFamily="34" charset="-122"/>
                  <a:ea typeface="微软雅黑" panose="020B0503020204020204" pitchFamily="34" charset="-122"/>
                </a:endParaRPr>
              </a:p>
            </p:txBody>
          </p:sp>
          <p:sp>
            <p:nvSpPr>
              <p:cNvPr id="118" name="Rectangle 117"/>
              <p:cNvSpPr/>
              <p:nvPr/>
            </p:nvSpPr>
            <p:spPr>
              <a:xfrm>
                <a:off x="5929322" y="3214686"/>
                <a:ext cx="1357322" cy="428628"/>
              </a:xfrm>
              <a:prstGeom prst="rect">
                <a:avLst/>
              </a:prstGeom>
              <a:solidFill>
                <a:schemeClr val="bg1">
                  <a:lumMod val="85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微软雅黑" panose="020B0503020204020204" pitchFamily="34" charset="-122"/>
                    <a:ea typeface="微软雅黑" panose="020B0503020204020204" pitchFamily="34" charset="-122"/>
                  </a:rPr>
                  <a:t>Read Operations</a:t>
                </a:r>
              </a:p>
            </p:txBody>
          </p:sp>
          <p:sp>
            <p:nvSpPr>
              <p:cNvPr id="119" name="Rectangle 118"/>
              <p:cNvSpPr/>
              <p:nvPr/>
            </p:nvSpPr>
            <p:spPr>
              <a:xfrm>
                <a:off x="6318227" y="1857364"/>
                <a:ext cx="1111293" cy="438152"/>
              </a:xfrm>
              <a:prstGeom prst="rect">
                <a:avLst/>
              </a:prstGeom>
              <a:solidFill>
                <a:schemeClr val="bg1">
                  <a:lumMod val="85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微软雅黑" panose="020B0503020204020204" pitchFamily="34" charset="-122"/>
                    <a:ea typeface="微软雅黑" panose="020B0503020204020204" pitchFamily="34" charset="-122"/>
                  </a:rPr>
                  <a:t>Write Operations</a:t>
                </a:r>
              </a:p>
            </p:txBody>
          </p:sp>
          <p:grpSp>
            <p:nvGrpSpPr>
              <p:cNvPr id="6" name="Group 55"/>
              <p:cNvGrpSpPr/>
              <p:nvPr/>
            </p:nvGrpSpPr>
            <p:grpSpPr>
              <a:xfrm>
                <a:off x="5857884" y="2571744"/>
                <a:ext cx="700086" cy="642944"/>
                <a:chOff x="3286116" y="3857628"/>
                <a:chExt cx="700086" cy="642944"/>
              </a:xfrm>
            </p:grpSpPr>
            <p:sp>
              <p:nvSpPr>
                <p:cNvPr id="127" name="Flowchart: Terminator 126"/>
                <p:cNvSpPr/>
                <p:nvPr/>
              </p:nvSpPr>
              <p:spPr>
                <a:xfrm>
                  <a:off x="3286116" y="3857628"/>
                  <a:ext cx="700086" cy="373190"/>
                </a:xfrm>
                <a:prstGeom prst="flowChartTerminator">
                  <a:avLst/>
                </a:prstGeom>
                <a:solidFill>
                  <a:schemeClr val="accent1">
                    <a:lumMod val="20000"/>
                    <a:lumOff val="8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微软雅黑" panose="020B0503020204020204" pitchFamily="34" charset="-122"/>
                      <a:ea typeface="微软雅黑" panose="020B0503020204020204" pitchFamily="34" charset="-122"/>
                    </a:rPr>
                    <a:t>Main</a:t>
                  </a:r>
                </a:p>
              </p:txBody>
            </p:sp>
            <p:cxnSp>
              <p:nvCxnSpPr>
                <p:cNvPr id="128" name="Straight Arrow Connector 127"/>
                <p:cNvCxnSpPr/>
                <p:nvPr/>
              </p:nvCxnSpPr>
              <p:spPr>
                <a:xfrm rot="16200000" flipH="1">
                  <a:off x="3500430" y="4357694"/>
                  <a:ext cx="285754" cy="2"/>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sp>
            <p:nvSpPr>
              <p:cNvPr id="121" name="TextBox 120"/>
              <p:cNvSpPr txBox="1"/>
              <p:nvPr/>
            </p:nvSpPr>
            <p:spPr>
              <a:xfrm>
                <a:off x="5934332" y="1428736"/>
                <a:ext cx="1401153" cy="307777"/>
              </a:xfrm>
              <a:prstGeom prst="rect">
                <a:avLst/>
              </a:prstGeom>
              <a:noFill/>
            </p:spPr>
            <p:txBody>
              <a:bodyPr wrap="none" rtlCol="0">
                <a:spAutoFit/>
              </a:bodyPr>
              <a:lstStyle/>
              <a:p>
                <a:pPr algn="ctr">
                  <a:buClr>
                    <a:schemeClr val="accent1"/>
                  </a:buClr>
                  <a:buSzPct val="80000"/>
                </a:pPr>
                <a:r>
                  <a:rPr kumimoji="1" lang="en-US" altLang="ja-JP" sz="1400" dirty="0">
                    <a:latin typeface="微软雅黑" panose="020B0503020204020204" pitchFamily="34" charset="-122"/>
                    <a:ea typeface="微软雅黑" panose="020B0503020204020204" pitchFamily="34" charset="-122"/>
                  </a:rPr>
                  <a:t>Main Memory</a:t>
                </a:r>
                <a:endParaRPr kumimoji="1" lang="ja-JP" altLang="en-US" sz="1400" dirty="0">
                  <a:latin typeface="微软雅黑" panose="020B0503020204020204" pitchFamily="34" charset="-122"/>
                  <a:ea typeface="微软雅黑" panose="020B0503020204020204" pitchFamily="34" charset="-122"/>
                </a:endParaRPr>
              </a:p>
            </p:txBody>
          </p:sp>
          <p:cxnSp>
            <p:nvCxnSpPr>
              <p:cNvPr id="122" name="Straight Arrow Connector 121"/>
              <p:cNvCxnSpPr/>
              <p:nvPr/>
            </p:nvCxnSpPr>
            <p:spPr>
              <a:xfrm rot="5400000" flipH="1" flipV="1">
                <a:off x="6715934" y="2428074"/>
                <a:ext cx="285752" cy="1588"/>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7" name="Group 56"/>
              <p:cNvGrpSpPr/>
              <p:nvPr/>
            </p:nvGrpSpPr>
            <p:grpSpPr>
              <a:xfrm>
                <a:off x="6643702" y="2571744"/>
                <a:ext cx="700086" cy="642944"/>
                <a:chOff x="4143372" y="3857628"/>
                <a:chExt cx="700086" cy="642944"/>
              </a:xfrm>
            </p:grpSpPr>
            <p:sp>
              <p:nvSpPr>
                <p:cNvPr id="125" name="Flowchart: Terminator 124"/>
                <p:cNvSpPr/>
                <p:nvPr/>
              </p:nvSpPr>
              <p:spPr>
                <a:xfrm>
                  <a:off x="4143372" y="3857628"/>
                  <a:ext cx="700086" cy="373190"/>
                </a:xfrm>
                <a:prstGeom prst="flowChartTerminator">
                  <a:avLst/>
                </a:prstGeom>
                <a:solidFill>
                  <a:schemeClr val="accent1">
                    <a:lumMod val="20000"/>
                    <a:lumOff val="8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微软雅黑" panose="020B0503020204020204" pitchFamily="34" charset="-122"/>
                      <a:ea typeface="微软雅黑" panose="020B0503020204020204" pitchFamily="34" charset="-122"/>
                    </a:rPr>
                    <a:t>Delta</a:t>
                  </a:r>
                </a:p>
              </p:txBody>
            </p:sp>
            <p:cxnSp>
              <p:nvCxnSpPr>
                <p:cNvPr id="126" name="Straight Arrow Connector 125"/>
                <p:cNvCxnSpPr/>
                <p:nvPr/>
              </p:nvCxnSpPr>
              <p:spPr>
                <a:xfrm rot="16200000" flipH="1">
                  <a:off x="4357686" y="4357694"/>
                  <a:ext cx="285754" cy="2"/>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cxnSp>
            <p:nvCxnSpPr>
              <p:cNvPr id="124" name="Straight Arrow Connector 123"/>
              <p:cNvCxnSpPr/>
              <p:nvPr/>
            </p:nvCxnSpPr>
            <p:spPr>
              <a:xfrm rot="16200000" flipH="1">
                <a:off x="7000892" y="2428868"/>
                <a:ext cx="285754" cy="2"/>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sp>
          <p:nvSpPr>
            <p:cNvPr id="130" name="Rounded Rectangular Callout 129"/>
            <p:cNvSpPr/>
            <p:nvPr/>
          </p:nvSpPr>
          <p:spPr>
            <a:xfrm>
              <a:off x="7358081" y="2428868"/>
              <a:ext cx="1142529" cy="541210"/>
            </a:xfrm>
            <a:prstGeom prst="wedgeRoundRectCallout">
              <a:avLst>
                <a:gd name="adj1" fmla="val -98267"/>
                <a:gd name="adj2" fmla="val 153755"/>
                <a:gd name="adj3" fmla="val 16667"/>
              </a:avLst>
            </a:prstGeom>
            <a:solidFill>
              <a:schemeClr val="accent1">
                <a:lumMod val="60000"/>
                <a:lumOff val="4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微软雅黑" panose="020B0503020204020204" pitchFamily="34" charset="-122"/>
                  <a:ea typeface="微软雅黑" panose="020B0503020204020204" pitchFamily="34" charset="-122"/>
                </a:rPr>
                <a:t>Write optimized</a:t>
              </a:r>
              <a:endParaRPr kumimoji="1" lang="ja-JP" altLang="en-US" sz="1200" dirty="0">
                <a:solidFill>
                  <a:schemeClr val="tx1"/>
                </a:solidFill>
                <a:latin typeface="微软雅黑" panose="020B0503020204020204" pitchFamily="34" charset="-122"/>
                <a:ea typeface="微软雅黑" panose="020B0503020204020204" pitchFamily="34" charset="-122"/>
              </a:endParaRPr>
            </a:p>
          </p:txBody>
        </p:sp>
        <p:sp>
          <p:nvSpPr>
            <p:cNvPr id="131" name="Rounded Rectangular Callout 130"/>
            <p:cNvSpPr/>
            <p:nvPr/>
          </p:nvSpPr>
          <p:spPr>
            <a:xfrm>
              <a:off x="3750192" y="2428868"/>
              <a:ext cx="1536188" cy="826962"/>
            </a:xfrm>
            <a:prstGeom prst="wedgeRoundRectCallout">
              <a:avLst>
                <a:gd name="adj1" fmla="val 101104"/>
                <a:gd name="adj2" fmla="val 77076"/>
                <a:gd name="adj3" fmla="val 16667"/>
              </a:avLst>
            </a:prstGeom>
            <a:solidFill>
              <a:schemeClr val="accent1">
                <a:lumMod val="60000"/>
                <a:lumOff val="4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微软雅黑" panose="020B0503020204020204" pitchFamily="34" charset="-122"/>
                  <a:ea typeface="微软雅黑" panose="020B0503020204020204" pitchFamily="34" charset="-122"/>
                </a:rPr>
                <a:t>Compressed and</a:t>
              </a:r>
            </a:p>
            <a:p>
              <a:pPr algn="ctr"/>
              <a:r>
                <a:rPr kumimoji="1" lang="en-US" altLang="ja-JP" sz="1200" dirty="0">
                  <a:solidFill>
                    <a:schemeClr val="tx1"/>
                  </a:solidFill>
                  <a:latin typeface="微软雅黑" panose="020B0503020204020204" pitchFamily="34" charset="-122"/>
                  <a:ea typeface="微软雅黑" panose="020B0503020204020204" pitchFamily="34" charset="-122"/>
                </a:rPr>
                <a:t>Read optimized</a:t>
              </a:r>
              <a:endParaRPr kumimoji="1" lang="ja-JP" altLang="en-US" sz="1200" dirty="0">
                <a:solidFill>
                  <a:schemeClr val="tx1"/>
                </a:solidFill>
                <a:latin typeface="微软雅黑" panose="020B0503020204020204" pitchFamily="34" charset="-122"/>
                <a:ea typeface="微软雅黑" panose="020B0503020204020204" pitchFamily="34" charset="-122"/>
              </a:endParaRPr>
            </a:p>
          </p:txBody>
        </p:sp>
        <p:cxnSp>
          <p:nvCxnSpPr>
            <p:cNvPr id="29" name="Curved Connector 28"/>
            <p:cNvCxnSpPr>
              <a:stCxn id="125" idx="3"/>
              <a:endCxn id="127" idx="1"/>
            </p:cNvCxnSpPr>
            <p:nvPr/>
          </p:nvCxnSpPr>
          <p:spPr>
            <a:xfrm flipH="1">
              <a:off x="5572132" y="3687033"/>
              <a:ext cx="1485904" cy="1588"/>
            </a:xfrm>
            <a:prstGeom prst="curvedConnector5">
              <a:avLst>
                <a:gd name="adj1" fmla="val -15385"/>
                <a:gd name="adj2" fmla="val 103470058"/>
                <a:gd name="adj3" fmla="val 115385"/>
              </a:avLst>
            </a:prstGeom>
            <a:ln w="635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 Placeholder 4"/>
          <p:cNvSpPr txBox="1">
            <a:spLocks/>
          </p:cNvSpPr>
          <p:nvPr/>
        </p:nvSpPr>
        <p:spPr bwMode="gray">
          <a:xfrm>
            <a:off x="5536394" y="4214818"/>
            <a:ext cx="3357586" cy="1234257"/>
          </a:xfrm>
          <a:prstGeom prst="rect">
            <a:avLst/>
          </a:prstGeom>
        </p:spPr>
        <p:txBody>
          <a:bodyPr vert="horz" lIns="0" tIns="0" rIns="0" bIns="0" rtlCol="0">
            <a:noAutofit/>
          </a:bodyPr>
          <a:lstStyle/>
          <a:p>
            <a:pPr marL="0" marR="0" lvl="0" indent="0" algn="l" defTabSz="914400" rtl="0" eaLnBrk="1" fontAlgn="auto" latinLnBrk="0" hangingPunct="1">
              <a:lnSpc>
                <a:spcPct val="100000"/>
              </a:lnSpc>
              <a:spcBef>
                <a:spcPct val="20000"/>
              </a:spcBef>
              <a:spcAft>
                <a:spcPts val="0"/>
              </a:spcAft>
              <a:buClr>
                <a:schemeClr val="accent1"/>
              </a:buClr>
              <a:buSzPct val="80000"/>
              <a:buFontTx/>
              <a:buNone/>
              <a:tabLst/>
              <a:defRPr/>
            </a:pPr>
            <a:r>
              <a:rPr lang="zh-CN" altLang="en-US" sz="1800" dirty="0">
                <a:solidFill>
                  <a:schemeClr val="accent1"/>
                </a:solidFill>
                <a:latin typeface="微软雅黑" panose="020B0503020204020204" pitchFamily="34" charset="-122"/>
                <a:ea typeface="微软雅黑" panose="020B0503020204020204" pitchFamily="34" charset="-122"/>
              </a:rPr>
              <a:t>读操作</a:t>
            </a:r>
            <a:endParaRPr kumimoji="0" 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a:p>
            <a:pPr marL="180000" lvl="1" indent="-180000" defTabSz="914400">
              <a:spcBef>
                <a:spcPts val="500"/>
              </a:spcBef>
              <a:buClr>
                <a:schemeClr val="accent1"/>
              </a:buClr>
              <a:buSzPct val="80000"/>
              <a:buFont typeface="Wingdings" pitchFamily="2" charset="2"/>
              <a:buChar char="n"/>
              <a:defRPr/>
            </a:pPr>
            <a:r>
              <a:rPr lang="zh-CN" altLang="en-US" sz="1400" dirty="0">
                <a:latin typeface="微软雅黑" panose="020B0503020204020204" pitchFamily="34" charset="-122"/>
                <a:ea typeface="微软雅黑" panose="020B0503020204020204" pitchFamily="34" charset="-122"/>
              </a:rPr>
              <a:t>从主和增量存储读取并合并结果</a:t>
            </a:r>
            <a:r>
              <a:rPr lang="en-US" altLang="zh-CN" sz="1400" dirty="0">
                <a:latin typeface="微软雅黑" panose="020B0503020204020204" pitchFamily="34" charset="-122"/>
                <a:ea typeface="微软雅黑" panose="020B0503020204020204" pitchFamily="34" charset="-122"/>
              </a:rPr>
              <a:t>	</a:t>
            </a:r>
            <a:endParaRPr lang="zh-CN" altLang="en-US" sz="1400" dirty="0">
              <a:latin typeface="微软雅黑" panose="020B0503020204020204" pitchFamily="34" charset="-122"/>
              <a:ea typeface="微软雅黑" panose="020B0503020204020204" pitchFamily="34" charset="-122"/>
            </a:endParaRPr>
          </a:p>
          <a:p>
            <a:pPr marL="180000" lvl="1" indent="-180000" defTabSz="914400">
              <a:spcBef>
                <a:spcPts val="500"/>
              </a:spcBef>
              <a:buClr>
                <a:schemeClr val="accent1"/>
              </a:buClr>
              <a:buSzPct val="80000"/>
              <a:buFont typeface="Wingdings" pitchFamily="2" charset="2"/>
              <a:buChar char="n"/>
              <a:defRPr/>
            </a:pPr>
            <a:r>
              <a:rPr lang="zh-CN" altLang="en-US" sz="1400" dirty="0">
                <a:latin typeface="微软雅黑" panose="020B0503020204020204" pitchFamily="34" charset="-122"/>
                <a:ea typeface="微软雅黑" panose="020B0503020204020204" pitchFamily="34" charset="-122"/>
              </a:rPr>
              <a:t>引擎使用多版本并发控制（</a:t>
            </a:r>
            <a:r>
              <a:rPr lang="en-US" altLang="zh-CN" sz="1400" dirty="0">
                <a:latin typeface="微软雅黑" panose="020B0503020204020204" pitchFamily="34" charset="-122"/>
                <a:ea typeface="微软雅黑" panose="020B0503020204020204" pitchFamily="34" charset="-122"/>
              </a:rPr>
              <a:t>MVCC</a:t>
            </a:r>
            <a:r>
              <a:rPr lang="zh-CN" altLang="en-US" sz="1400" dirty="0">
                <a:latin typeface="微软雅黑" panose="020B0503020204020204" pitchFamily="34" charset="-122"/>
                <a:ea typeface="微软雅黑" panose="020B0503020204020204" pitchFamily="34" charset="-122"/>
              </a:rPr>
              <a:t>）来确保一致的读取操作。</a:t>
            </a:r>
            <a:endParaRPr kumimoji="0" 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sp>
        <p:nvSpPr>
          <p:cNvPr id="37" name="Text Placeholder 4"/>
          <p:cNvSpPr txBox="1">
            <a:spLocks/>
          </p:cNvSpPr>
          <p:nvPr/>
        </p:nvSpPr>
        <p:spPr bwMode="gray">
          <a:xfrm>
            <a:off x="178582" y="3612882"/>
            <a:ext cx="3071834" cy="2428893"/>
          </a:xfrm>
          <a:prstGeom prst="rect">
            <a:avLst/>
          </a:prstGeom>
        </p:spPr>
        <p:txBody>
          <a:bodyPr vert="horz" lIns="0" tIns="0" rIns="0" bIns="0" rtlCol="0">
            <a:noAutofit/>
          </a:bodyPr>
          <a:lstStyle/>
          <a:p>
            <a:pPr marL="0" marR="0" lvl="0" indent="0" algn="l" defTabSz="914400" rtl="0" eaLnBrk="1" fontAlgn="auto" latinLnBrk="0" hangingPunct="1">
              <a:lnSpc>
                <a:spcPct val="100000"/>
              </a:lnSpc>
              <a:spcBef>
                <a:spcPct val="20000"/>
              </a:spcBef>
              <a:spcAft>
                <a:spcPts val="0"/>
              </a:spcAft>
              <a:buClr>
                <a:schemeClr val="accent1"/>
              </a:buClr>
              <a:buSzPct val="80000"/>
              <a:buFontTx/>
              <a:buNone/>
              <a:tabLst/>
              <a:defRPr/>
            </a:pPr>
            <a:r>
              <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主存储中的数据压缩</a:t>
            </a:r>
            <a:endParaRPr kumimoji="0" 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a:p>
            <a:pPr marL="180000" lvl="1" indent="-180000" defTabSz="914400">
              <a:spcBef>
                <a:spcPts val="500"/>
              </a:spcBef>
              <a:buClr>
                <a:schemeClr val="accent1"/>
              </a:buClr>
              <a:buSzPct val="80000"/>
              <a:buFont typeface="Wingdings" pitchFamily="2" charset="2"/>
              <a:buChar char="n"/>
              <a:defRPr/>
            </a:pPr>
            <a:r>
              <a:rPr lang="zh-CN" altLang="en-US" sz="1400" dirty="0">
                <a:latin typeface="微软雅黑" panose="020B0503020204020204" pitchFamily="34" charset="-122"/>
                <a:ea typeface="微软雅黑" panose="020B0503020204020204" pitchFamily="34" charset="-122"/>
              </a:rPr>
              <a:t>通过创建字典和应用进一步的压缩方法来实现压缩</a:t>
            </a:r>
            <a:endParaRPr lang="en-US" sz="1400" dirty="0">
              <a:latin typeface="微软雅黑" panose="020B0503020204020204" pitchFamily="34" charset="-122"/>
              <a:ea typeface="微软雅黑" panose="020B0503020204020204" pitchFamily="34" charset="-122"/>
            </a:endParaRPr>
          </a:p>
          <a:p>
            <a:pPr marL="180000" lvl="1" indent="-180000" algn="l">
              <a:spcBef>
                <a:spcPts val="500"/>
              </a:spcBef>
              <a:buFont typeface="Wingdings" pitchFamily="2" charset="2"/>
              <a:buChar char="n"/>
              <a:defRPr/>
            </a:pPr>
            <a:r>
              <a:rPr lang="zh-CN" altLang="en-US" sz="1400" dirty="0">
                <a:latin typeface="微软雅黑" panose="020B0503020204020204" pitchFamily="34" charset="-122"/>
                <a:ea typeface="微软雅黑" panose="020B0503020204020204" pitchFamily="34" charset="-122"/>
              </a:rPr>
              <a:t>加速</a:t>
            </a:r>
            <a:endParaRPr lang="en-US" sz="1400" dirty="0">
              <a:latin typeface="微软雅黑" panose="020B0503020204020204" pitchFamily="34" charset="-122"/>
              <a:ea typeface="微软雅黑" panose="020B0503020204020204" pitchFamily="34" charset="-122"/>
            </a:endParaRPr>
          </a:p>
          <a:p>
            <a:pPr marL="539750" lvl="2" indent="-180000">
              <a:spcBef>
                <a:spcPts val="500"/>
              </a:spcBef>
              <a:buClr>
                <a:schemeClr val="accent2"/>
              </a:buClr>
              <a:buFont typeface="Wingdings" pitchFamily="2" charset="2"/>
              <a:buChar char="n"/>
              <a:defRPr/>
            </a:pPr>
            <a:r>
              <a:rPr lang="zh-CN" altLang="en-US" sz="1400" dirty="0">
                <a:latin typeface="微软雅黑" panose="020B0503020204020204" pitchFamily="34" charset="-122"/>
                <a:ea typeface="微软雅黑" panose="020B0503020204020204" pitchFamily="34" charset="-122"/>
                <a:sym typeface="Wingdings" pitchFamily="2" charset="2"/>
              </a:rPr>
              <a:t>数据加载到</a:t>
            </a:r>
            <a:r>
              <a:rPr lang="en-US" altLang="zh-CN" sz="1400" dirty="0">
                <a:latin typeface="微软雅黑" panose="020B0503020204020204" pitchFamily="34" charset="-122"/>
                <a:ea typeface="微软雅黑" panose="020B0503020204020204" pitchFamily="34" charset="-122"/>
                <a:sym typeface="Wingdings" pitchFamily="2" charset="2"/>
              </a:rPr>
              <a:t>CPU</a:t>
            </a:r>
            <a:r>
              <a:rPr lang="zh-CN" altLang="en-US" sz="1400" dirty="0">
                <a:latin typeface="微软雅黑" panose="020B0503020204020204" pitchFamily="34" charset="-122"/>
                <a:ea typeface="微软雅黑" panose="020B0503020204020204" pitchFamily="34" charset="-122"/>
                <a:sym typeface="Wingdings" pitchFamily="2" charset="2"/>
              </a:rPr>
              <a:t>缓存中</a:t>
            </a:r>
            <a:endParaRPr lang="en-US" sz="1400" dirty="0">
              <a:latin typeface="微软雅黑" panose="020B0503020204020204" pitchFamily="34" charset="-122"/>
              <a:ea typeface="微软雅黑" panose="020B0503020204020204" pitchFamily="34" charset="-122"/>
              <a:sym typeface="Wingdings" pitchFamily="2" charset="2"/>
            </a:endParaRPr>
          </a:p>
          <a:p>
            <a:pPr marL="539750" lvl="2" indent="-180000">
              <a:spcBef>
                <a:spcPts val="500"/>
              </a:spcBef>
              <a:buClr>
                <a:schemeClr val="accent2"/>
              </a:buClr>
              <a:buSzPct val="80000"/>
              <a:buFont typeface="Wingdings" pitchFamily="2" charset="2"/>
              <a:buChar char="n"/>
              <a:defRPr/>
            </a:pPr>
            <a:r>
              <a:rPr lang="zh-CN" altLang="en-US" sz="1400" dirty="0">
                <a:latin typeface="微软雅黑" panose="020B0503020204020204" pitchFamily="34" charset="-122"/>
                <a:ea typeface="微软雅黑" panose="020B0503020204020204" pitchFamily="34" charset="-122"/>
                <a:sym typeface="Wingdings" pitchFamily="2" charset="2"/>
              </a:rPr>
              <a:t>等式检查</a:t>
            </a:r>
            <a:r>
              <a:rPr lang="en-US" sz="1400" dirty="0">
                <a:latin typeface="微软雅黑" panose="020B0503020204020204" pitchFamily="34" charset="-122"/>
                <a:ea typeface="微软雅黑" panose="020B0503020204020204" pitchFamily="34" charset="-122"/>
                <a:sym typeface="Wingdings" pitchFamily="2" charset="2"/>
              </a:rPr>
              <a:t>  </a:t>
            </a:r>
            <a:r>
              <a:rPr lang="zh-CN" altLang="en-US" sz="1400" dirty="0">
                <a:latin typeface="微软雅黑" panose="020B0503020204020204" pitchFamily="34" charset="-122"/>
                <a:ea typeface="微软雅黑" panose="020B0503020204020204" pitchFamily="34" charset="-122"/>
                <a:sym typeface="Wingdings" pitchFamily="2" charset="2"/>
              </a:rPr>
              <a:t>查找</a:t>
            </a:r>
            <a:endParaRPr kumimoji="0" 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p>
            <a:pPr marL="180000" marR="0" lvl="1" indent="-180000" algn="l" defTabSz="914400" rtl="0" eaLnBrk="1" fontAlgn="auto" latinLnBrk="0" hangingPunct="1">
              <a:lnSpc>
                <a:spcPct val="100000"/>
              </a:lnSpc>
              <a:spcBef>
                <a:spcPts val="500"/>
              </a:spcBef>
              <a:spcAft>
                <a:spcPts val="0"/>
              </a:spcAft>
              <a:buClr>
                <a:schemeClr val="accent1"/>
              </a:buClr>
              <a:buSzPct val="80000"/>
              <a:buFont typeface="Wingdings" pitchFamily="2" charset="2"/>
              <a:buChar char="n"/>
              <a:tabLst/>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在增量合并操作（</a:t>
            </a:r>
            <a:r>
              <a:rPr kumimoji="0" lang="en-US" sz="14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rPr>
              <a:t>delta merge operation</a:t>
            </a:r>
            <a:r>
              <a:rPr lang="zh-CN" altLang="en-US" sz="1400" dirty="0">
                <a:latin typeface="微软雅黑" panose="020B0503020204020204" pitchFamily="34" charset="-122"/>
                <a:ea typeface="微软雅黑" panose="020B0503020204020204" pitchFamily="34" charset="-122"/>
              </a:rPr>
              <a:t>）期间计算数据压缩</a:t>
            </a:r>
            <a:endParaRPr kumimoji="0" 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Wingdings" pitchFamily="2" charset="2"/>
            </a:endParaRPr>
          </a:p>
        </p:txBody>
      </p:sp>
      <p:sp>
        <p:nvSpPr>
          <p:cNvPr id="38" name="Text Placeholder 4"/>
          <p:cNvSpPr txBox="1">
            <a:spLocks/>
          </p:cNvSpPr>
          <p:nvPr/>
        </p:nvSpPr>
        <p:spPr bwMode="gray">
          <a:xfrm>
            <a:off x="4500561" y="1402782"/>
            <a:ext cx="3833117" cy="1026085"/>
          </a:xfrm>
          <a:prstGeom prst="rect">
            <a:avLst/>
          </a:prstGeom>
        </p:spPr>
        <p:txBody>
          <a:bodyPr vert="horz" lIns="0" tIns="0" rIns="0" bIns="0" rtlCol="0">
            <a:noAutofit/>
          </a:bodyPr>
          <a:lstStyle/>
          <a:p>
            <a:pPr marL="0" marR="0" lvl="0" indent="0" algn="l" defTabSz="914400" rtl="0" eaLnBrk="1" fontAlgn="auto" latinLnBrk="0" hangingPunct="1">
              <a:lnSpc>
                <a:spcPct val="100000"/>
              </a:lnSpc>
              <a:spcBef>
                <a:spcPct val="20000"/>
              </a:spcBef>
              <a:spcAft>
                <a:spcPts val="0"/>
              </a:spcAft>
              <a:buClr>
                <a:schemeClr val="accent1"/>
              </a:buClr>
              <a:buSzPct val="80000"/>
              <a:buFontTx/>
              <a:buNone/>
              <a:tabLst/>
              <a:defRPr/>
            </a:pPr>
            <a:r>
              <a:rPr lang="zh-CN" altLang="en-US" sz="1600" dirty="0">
                <a:solidFill>
                  <a:schemeClr val="accent1"/>
                </a:solidFill>
                <a:latin typeface="微软雅黑" panose="020B0503020204020204" pitchFamily="34" charset="-122"/>
                <a:ea typeface="微软雅黑" panose="020B0503020204020204" pitchFamily="34" charset="-122"/>
              </a:rPr>
              <a:t>写操作</a:t>
            </a:r>
            <a:endParaRPr kumimoji="0" lang="en-US" sz="16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a:p>
            <a:pPr marL="171450" lvl="1" indent="-171450">
              <a:spcBef>
                <a:spcPts val="500"/>
              </a:spcBef>
              <a:buClr>
                <a:schemeClr val="accent1"/>
              </a:buClr>
              <a:buSzPct val="80000"/>
              <a:buFont typeface="Wingdings" panose="05000000000000000000" pitchFamily="2" charset="2"/>
              <a:buChar char="§"/>
            </a:pPr>
            <a:r>
              <a:rPr kumimoji="1" lang="zh-CN" altLang="en-US" sz="1400" dirty="0">
                <a:latin typeface="微软雅黑" panose="020B0503020204020204" pitchFamily="34" charset="-122"/>
                <a:ea typeface="微软雅黑" panose="020B0503020204020204" pitchFamily="34" charset="-122"/>
              </a:rPr>
              <a:t>只在增量存储优化写操作</a:t>
            </a:r>
          </a:p>
          <a:p>
            <a:pPr marL="171450" lvl="1" indent="-171450">
              <a:spcBef>
                <a:spcPts val="500"/>
              </a:spcBef>
              <a:buClr>
                <a:schemeClr val="accent1"/>
              </a:buClr>
              <a:buSzPct val="80000"/>
              <a:buFont typeface="Wingdings" panose="05000000000000000000" pitchFamily="2" charset="2"/>
              <a:buChar char="§"/>
            </a:pPr>
            <a:r>
              <a:rPr kumimoji="1" lang="zh-CN" altLang="en-US" sz="1400" dirty="0">
                <a:latin typeface="微软雅黑" panose="020B0503020204020204" pitchFamily="34" charset="-122"/>
                <a:ea typeface="微软雅黑" panose="020B0503020204020204" pitchFamily="34" charset="-122"/>
              </a:rPr>
              <a:t>通过在增量存储插入新记录项来处理更新</a:t>
            </a:r>
            <a:endParaRPr kumimoji="0" 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7081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lvl="0">
              <a:lnSpc>
                <a:spcPct val="100000"/>
              </a:lnSpc>
              <a:spcAft>
                <a:spcPts val="0"/>
              </a:spcAft>
              <a:buClr>
                <a:schemeClr val="accent1"/>
              </a:buClr>
            </a:pPr>
            <a:r>
              <a:rPr lang="zh-CN" altLang="en-US" sz="3600" dirty="0">
                <a:latin typeface="微软雅黑" panose="020B0503020204020204" pitchFamily="34" charset="-122"/>
                <a:ea typeface="微软雅黑" panose="020B0503020204020204" pitchFamily="34" charset="-122"/>
              </a:rPr>
              <a:t>并行查询与压缩</a:t>
            </a:r>
            <a:endParaRPr lang="en-US" altLang="zh-CN" sz="3200" dirty="0">
              <a:latin typeface="微软雅黑" panose="020B0503020204020204" pitchFamily="34" charset="-122"/>
              <a:ea typeface="微软雅黑" panose="020B0503020204020204" pitchFamily="34" charset="-122"/>
            </a:endParaRPr>
          </a:p>
        </p:txBody>
      </p:sp>
      <p:pic>
        <p:nvPicPr>
          <p:cNvPr id="4" name="Picture Placeholder 3"/>
          <p:cNvPicPr>
            <a:picLocks noGrp="1" noChangeAspect="1"/>
          </p:cNvPicPr>
          <p:nvPr>
            <p:ph type="pic" sz="quarter" idx="12"/>
          </p:nvPr>
        </p:nvPicPr>
        <p:blipFill>
          <a:blip r:embed="rId2"/>
          <a:srcRect t="3112" b="3112"/>
          <a:stretch>
            <a:fillRect/>
          </a:stretch>
        </p:blipFill>
        <p:spPr/>
      </p:pic>
    </p:spTree>
    <p:extLst>
      <p:ext uri="{BB962C8B-B14F-4D97-AF65-F5344CB8AC3E}">
        <p14:creationId xmlns:p14="http://schemas.microsoft.com/office/powerpoint/2010/main" val="1160552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99" y="504000"/>
            <a:ext cx="8424000" cy="430887"/>
          </a:xfrm>
        </p:spPr>
        <p:txBody>
          <a:bodyPr/>
          <a:lstStyle/>
          <a:p>
            <a:r>
              <a:rPr lang="zh-CN" altLang="en-US" sz="2800" dirty="0">
                <a:latin typeface="微软雅黑" panose="020B0503020204020204" pitchFamily="34" charset="-122"/>
                <a:ea typeface="微软雅黑" panose="020B0503020204020204" pitchFamily="34" charset="-122"/>
              </a:rPr>
              <a:t>今日话题</a:t>
            </a:r>
            <a:endParaRPr lang="en-US" sz="2800" dirty="0">
              <a:latin typeface="微软雅黑" panose="020B0503020204020204" pitchFamily="34" charset="-122"/>
              <a:ea typeface="微软雅黑" panose="020B0503020204020204" pitchFamily="34" charset="-122"/>
            </a:endParaRPr>
          </a:p>
        </p:txBody>
      </p:sp>
      <p:graphicFrame>
        <p:nvGraphicFramePr>
          <p:cNvPr id="7" name="Diagram 6"/>
          <p:cNvGraphicFramePr/>
          <p:nvPr>
            <p:extLst>
              <p:ext uri="{D42A27DB-BD31-4B8C-83A1-F6EECF244321}">
                <p14:modId xmlns:p14="http://schemas.microsoft.com/office/powerpoint/2010/main" val="3495220989"/>
              </p:ext>
            </p:extLst>
          </p:nvPr>
        </p:nvGraphicFramePr>
        <p:xfrm>
          <a:off x="1568605" y="821094"/>
          <a:ext cx="5731727" cy="5475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173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288" y="403253"/>
            <a:ext cx="8424000" cy="633684"/>
          </a:xfrm>
        </p:spPr>
        <p:txBody>
          <a:bodyPr>
            <a:noAutofit/>
          </a:bodyPr>
          <a:lstStyle/>
          <a:p>
            <a:r>
              <a:rPr lang="zh-CN" altLang="en-US" sz="2800" dirty="0">
                <a:latin typeface="微软雅黑" panose="020B0503020204020204" pitchFamily="34" charset="-122"/>
                <a:ea typeface="微软雅黑" panose="020B0503020204020204" pitchFamily="34" charset="-122"/>
              </a:rPr>
              <a:t>列式存储及压缩</a:t>
            </a:r>
            <a:endParaRPr lang="en-US" sz="2800" dirty="0">
              <a:solidFill>
                <a:srgbClr val="0070C0"/>
              </a:solidFill>
              <a:latin typeface="微软雅黑" panose="020B0503020204020204" pitchFamily="34" charset="-122"/>
              <a:ea typeface="微软雅黑" panose="020B0503020204020204" pitchFamily="34" charset="-122"/>
            </a:endParaRPr>
          </a:p>
        </p:txBody>
      </p:sp>
      <p:sp>
        <p:nvSpPr>
          <p:cNvPr id="573" name="Rectangle 572"/>
          <p:cNvSpPr/>
          <p:nvPr/>
        </p:nvSpPr>
        <p:spPr bwMode="gray">
          <a:xfrm>
            <a:off x="4793451" y="3815136"/>
            <a:ext cx="727010" cy="916078"/>
          </a:xfrm>
          <a:prstGeom prst="rect">
            <a:avLst/>
          </a:prstGeom>
          <a:solidFill>
            <a:srgbClr val="D5E6FF"/>
          </a:solidFill>
          <a:ln w="6350" algn="ctr">
            <a:noFill/>
            <a:miter lim="800000"/>
            <a:headEnd/>
            <a:tailEnd/>
          </a:ln>
        </p:spPr>
        <p:txBody>
          <a:bodyPr lIns="67498" tIns="53999" rIns="67498" bIns="53999" rtlCol="0" anchor="ctr"/>
          <a:lstStyle/>
          <a:p>
            <a:pPr algn="ctr">
              <a:spcBef>
                <a:spcPct val="50000"/>
              </a:spcBef>
              <a:buClr>
                <a:srgbClr val="F0AB00"/>
              </a:buClr>
              <a:buSzPct val="80000"/>
            </a:pPr>
            <a:endParaRPr lang="en-US" sz="1350"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574" name="Rectangle 573"/>
          <p:cNvSpPr/>
          <p:nvPr/>
        </p:nvSpPr>
        <p:spPr bwMode="gray">
          <a:xfrm>
            <a:off x="1528850" y="3807993"/>
            <a:ext cx="2222574" cy="1832155"/>
          </a:xfrm>
          <a:prstGeom prst="rect">
            <a:avLst/>
          </a:prstGeom>
          <a:solidFill>
            <a:srgbClr val="4FB81C">
              <a:lumMod val="75000"/>
            </a:srgbClr>
          </a:solidFill>
          <a:ln w="6350" algn="ctr">
            <a:noFill/>
            <a:miter lim="800000"/>
            <a:headEnd/>
            <a:tailEnd/>
          </a:ln>
          <a:effectLst>
            <a:outerShdw blurRad="50800" dist="38100" dir="2700000" algn="tl" rotWithShape="0">
              <a:prstClr val="black">
                <a:alpha val="40000"/>
              </a:prstClr>
            </a:outerShdw>
          </a:effectLst>
        </p:spPr>
        <p:txBody>
          <a:bodyPr lIns="67498" tIns="53999" rIns="67498" bIns="53999" rtlCol="0" anchor="ctr"/>
          <a:lstStyle/>
          <a:p>
            <a:pPr algn="ctr" defTabSz="685754">
              <a:spcBef>
                <a:spcPct val="50000"/>
              </a:spcBef>
              <a:buClr>
                <a:srgbClr val="F0AB00"/>
              </a:buClr>
              <a:buSzPct val="80000"/>
              <a:defRPr/>
            </a:pPr>
            <a:endParaRPr lang="en-US" sz="1350"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aphicFrame>
        <p:nvGraphicFramePr>
          <p:cNvPr id="575" name="Table 574"/>
          <p:cNvGraphicFramePr>
            <a:graphicFrameLocks noGrp="1"/>
          </p:cNvGraphicFramePr>
          <p:nvPr>
            <p:extLst>
              <p:ext uri="{D42A27DB-BD31-4B8C-83A1-F6EECF244321}">
                <p14:modId xmlns:p14="http://schemas.microsoft.com/office/powerpoint/2010/main" val="153893661"/>
              </p:ext>
            </p:extLst>
          </p:nvPr>
        </p:nvGraphicFramePr>
        <p:xfrm>
          <a:off x="1127517" y="3817422"/>
          <a:ext cx="2591970" cy="1916339"/>
        </p:xfrm>
        <a:graphic>
          <a:graphicData uri="http://schemas.openxmlformats.org/drawingml/2006/table">
            <a:tbl>
              <a:tblPr/>
              <a:tblGrid>
                <a:gridCol w="616902">
                  <a:extLst>
                    <a:ext uri="{9D8B030D-6E8A-4147-A177-3AD203B41FA5}">
                      <a16:colId xmlns:a16="http://schemas.microsoft.com/office/drawing/2014/main" val="20000"/>
                    </a:ext>
                  </a:extLst>
                </a:gridCol>
                <a:gridCol w="801809">
                  <a:extLst>
                    <a:ext uri="{9D8B030D-6E8A-4147-A177-3AD203B41FA5}">
                      <a16:colId xmlns:a16="http://schemas.microsoft.com/office/drawing/2014/main" val="20001"/>
                    </a:ext>
                  </a:extLst>
                </a:gridCol>
                <a:gridCol w="632175">
                  <a:extLst>
                    <a:ext uri="{9D8B030D-6E8A-4147-A177-3AD203B41FA5}">
                      <a16:colId xmlns:a16="http://schemas.microsoft.com/office/drawing/2014/main" val="20002"/>
                    </a:ext>
                  </a:extLst>
                </a:gridCol>
                <a:gridCol w="541084">
                  <a:extLst>
                    <a:ext uri="{9D8B030D-6E8A-4147-A177-3AD203B41FA5}">
                      <a16:colId xmlns:a16="http://schemas.microsoft.com/office/drawing/2014/main" val="20003"/>
                    </a:ext>
                  </a:extLst>
                </a:gridCol>
              </a:tblGrid>
              <a:tr h="296604">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b="1" dirty="0">
                          <a:solidFill>
                            <a:srgbClr val="FFFFFF"/>
                          </a:solidFill>
                          <a:latin typeface="Calibri"/>
                          <a:ea typeface="Calibri"/>
                          <a:cs typeface="Arial"/>
                        </a:rPr>
                        <a:t>Order</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FB81C">
                        <a:lumMod val="75000"/>
                      </a:srgb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b="1" dirty="0">
                          <a:solidFill>
                            <a:srgbClr val="FFFFFF"/>
                          </a:solidFill>
                          <a:latin typeface="Calibri"/>
                          <a:ea typeface="Calibri"/>
                          <a:cs typeface="Arial"/>
                        </a:rPr>
                        <a:t>Country</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FB81C">
                        <a:lumMod val="75000"/>
                      </a:srgb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b="1" dirty="0">
                          <a:solidFill>
                            <a:srgbClr val="FFFFFF"/>
                          </a:solidFill>
                          <a:latin typeface="Calibri"/>
                          <a:ea typeface="Calibri"/>
                          <a:cs typeface="Arial"/>
                        </a:rPr>
                        <a:t>Product</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FB81C">
                        <a:lumMod val="75000"/>
                      </a:srgb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b="1" dirty="0">
                          <a:solidFill>
                            <a:srgbClr val="FFFFFF"/>
                          </a:solidFill>
                          <a:latin typeface="Calibri"/>
                          <a:ea typeface="Calibri"/>
                          <a:cs typeface="Arial"/>
                        </a:rPr>
                        <a:t>Sales</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FB81C">
                        <a:lumMod val="75000"/>
                      </a:srgbClr>
                    </a:solidFill>
                  </a:tcPr>
                </a:tc>
                <a:extLst>
                  <a:ext uri="{0D108BD9-81ED-4DB2-BD59-A6C34878D82A}">
                    <a16:rowId xmlns:a16="http://schemas.microsoft.com/office/drawing/2014/main" val="10000"/>
                  </a:ext>
                </a:extLst>
              </a:tr>
              <a:tr h="18436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dirty="0">
                          <a:solidFill>
                            <a:schemeClr val="bg2">
                              <a:lumMod val="25000"/>
                            </a:schemeClr>
                          </a:solidFill>
                          <a:latin typeface="Calibri"/>
                          <a:ea typeface="Calibri"/>
                          <a:cs typeface="Arial"/>
                        </a:rPr>
                        <a:t>456</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latinLnBrk="0" hangingPunct="1">
                        <a:lnSpc>
                          <a:spcPct val="115000"/>
                        </a:lnSpc>
                        <a:spcAft>
                          <a:spcPts val="0"/>
                        </a:spcAft>
                      </a:pPr>
                      <a:r>
                        <a:rPr lang="zh-CN" altLang="en-US" sz="800" kern="1200" dirty="0">
                          <a:solidFill>
                            <a:schemeClr val="bg2">
                              <a:lumMod val="25000"/>
                            </a:schemeClr>
                          </a:solidFill>
                          <a:latin typeface="Calibri"/>
                          <a:ea typeface="Calibri"/>
                          <a:cs typeface="Arial"/>
                        </a:rPr>
                        <a:t>法国</a:t>
                      </a:r>
                      <a:endParaRPr lang="en-US" sz="800" kern="12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5DFEC"/>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latinLnBrk="0" hangingPunct="1">
                        <a:lnSpc>
                          <a:spcPct val="115000"/>
                        </a:lnSpc>
                        <a:spcAft>
                          <a:spcPts val="0"/>
                        </a:spcAft>
                      </a:pPr>
                      <a:r>
                        <a:rPr lang="zh-CN" altLang="en-US" sz="1000" kern="1200" dirty="0">
                          <a:solidFill>
                            <a:schemeClr val="bg2">
                              <a:lumMod val="25000"/>
                            </a:schemeClr>
                          </a:solidFill>
                          <a:latin typeface="Calibri"/>
                          <a:ea typeface="Calibri"/>
                          <a:cs typeface="Arial"/>
                        </a:rPr>
                        <a:t>棉花</a:t>
                      </a:r>
                      <a:endParaRPr lang="en-US" sz="1000" kern="12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dirty="0">
                          <a:solidFill>
                            <a:schemeClr val="bg2">
                              <a:lumMod val="25000"/>
                            </a:schemeClr>
                          </a:solidFill>
                          <a:latin typeface="Calibri"/>
                          <a:ea typeface="Calibri"/>
                          <a:cs typeface="Arial"/>
                        </a:rPr>
                        <a:t>1000</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18436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dirty="0">
                          <a:solidFill>
                            <a:schemeClr val="bg2">
                              <a:lumMod val="25000"/>
                            </a:schemeClr>
                          </a:solidFill>
                          <a:latin typeface="Calibri"/>
                          <a:ea typeface="Calibri"/>
                          <a:cs typeface="Arial"/>
                        </a:rPr>
                        <a:t>457</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zh-CN" altLang="en-US" sz="800" dirty="0">
                          <a:solidFill>
                            <a:schemeClr val="bg2">
                              <a:lumMod val="25000"/>
                            </a:schemeClr>
                          </a:solidFill>
                          <a:latin typeface="Calibri"/>
                          <a:ea typeface="Calibri"/>
                          <a:cs typeface="Arial"/>
                        </a:rPr>
                        <a:t>意大利</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5DFEC"/>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zh-CN" altLang="en-US" sz="1000" dirty="0">
                          <a:solidFill>
                            <a:schemeClr val="bg2">
                              <a:lumMod val="25000"/>
                            </a:schemeClr>
                          </a:solidFill>
                          <a:latin typeface="Calibri"/>
                          <a:ea typeface="Calibri"/>
                          <a:cs typeface="Arial"/>
                        </a:rPr>
                        <a:t>小麦</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dirty="0">
                          <a:solidFill>
                            <a:schemeClr val="bg2">
                              <a:lumMod val="25000"/>
                            </a:schemeClr>
                          </a:solidFill>
                          <a:latin typeface="Calibri"/>
                          <a:ea typeface="Calibri"/>
                          <a:cs typeface="Arial"/>
                        </a:rPr>
                        <a:t>900</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18436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a:solidFill>
                            <a:schemeClr val="bg2">
                              <a:lumMod val="25000"/>
                            </a:schemeClr>
                          </a:solidFill>
                          <a:latin typeface="Calibri"/>
                          <a:ea typeface="Calibri"/>
                          <a:cs typeface="Arial"/>
                        </a:rPr>
                        <a:t>458</a:t>
                      </a:r>
                      <a:endParaRPr lang="en-US" sz="80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zh-CN" altLang="en-US" sz="800" dirty="0">
                          <a:solidFill>
                            <a:schemeClr val="bg2">
                              <a:lumMod val="25000"/>
                            </a:schemeClr>
                          </a:solidFill>
                          <a:latin typeface="Calibri"/>
                          <a:ea typeface="Calibri"/>
                          <a:cs typeface="Arial"/>
                        </a:rPr>
                        <a:t>西班牙</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5DFEC"/>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zh-CN" altLang="en-US" sz="1000" dirty="0">
                          <a:solidFill>
                            <a:schemeClr val="bg2">
                              <a:lumMod val="25000"/>
                            </a:schemeClr>
                          </a:solidFill>
                          <a:latin typeface="Calibri"/>
                          <a:ea typeface="Calibri"/>
                          <a:cs typeface="Arial"/>
                        </a:rPr>
                        <a:t>大米</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dirty="0">
                          <a:solidFill>
                            <a:schemeClr val="bg2">
                              <a:lumMod val="25000"/>
                            </a:schemeClr>
                          </a:solidFill>
                          <a:latin typeface="Calibri"/>
                          <a:ea typeface="Calibri"/>
                          <a:cs typeface="Arial"/>
                        </a:rPr>
                        <a:t>600</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18436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a:solidFill>
                            <a:schemeClr val="bg2">
                              <a:lumMod val="25000"/>
                            </a:schemeClr>
                          </a:solidFill>
                          <a:latin typeface="Calibri"/>
                          <a:ea typeface="Calibri"/>
                          <a:cs typeface="Arial"/>
                        </a:rPr>
                        <a:t>459</a:t>
                      </a:r>
                      <a:endParaRPr lang="en-US" sz="80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zh-CN" altLang="en-US" sz="800" dirty="0">
                          <a:solidFill>
                            <a:schemeClr val="bg2">
                              <a:lumMod val="25000"/>
                            </a:schemeClr>
                          </a:solidFill>
                          <a:latin typeface="Calibri"/>
                          <a:ea typeface="Calibri"/>
                          <a:cs typeface="Arial"/>
                        </a:rPr>
                        <a:t>意大利</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5DFEC"/>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zh-CN" altLang="en-US" sz="1000" dirty="0">
                          <a:solidFill>
                            <a:schemeClr val="bg2">
                              <a:lumMod val="25000"/>
                            </a:schemeClr>
                          </a:solidFill>
                          <a:latin typeface="Calibri"/>
                          <a:ea typeface="Calibri"/>
                          <a:cs typeface="Arial"/>
                        </a:rPr>
                        <a:t>大米</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dirty="0">
                          <a:solidFill>
                            <a:schemeClr val="bg2">
                              <a:lumMod val="25000"/>
                            </a:schemeClr>
                          </a:solidFill>
                          <a:latin typeface="Calibri"/>
                          <a:ea typeface="Calibri"/>
                          <a:cs typeface="Arial"/>
                        </a:rPr>
                        <a:t>800</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18436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dirty="0">
                          <a:solidFill>
                            <a:schemeClr val="bg2">
                              <a:lumMod val="25000"/>
                            </a:schemeClr>
                          </a:solidFill>
                          <a:latin typeface="Calibri"/>
                          <a:ea typeface="Calibri"/>
                          <a:cs typeface="Arial"/>
                        </a:rPr>
                        <a:t>460</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zh-CN" altLang="en-US" sz="800" dirty="0">
                          <a:solidFill>
                            <a:schemeClr val="bg2">
                              <a:lumMod val="25000"/>
                            </a:schemeClr>
                          </a:solidFill>
                          <a:latin typeface="Calibri"/>
                          <a:ea typeface="Calibri"/>
                          <a:cs typeface="Arial"/>
                        </a:rPr>
                        <a:t>丹麦</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5DFEC"/>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zh-CN" altLang="en-US" sz="1000" dirty="0">
                          <a:solidFill>
                            <a:schemeClr val="bg2">
                              <a:lumMod val="25000"/>
                            </a:schemeClr>
                          </a:solidFill>
                          <a:latin typeface="Calibri"/>
                          <a:ea typeface="Calibri"/>
                          <a:cs typeface="Arial"/>
                        </a:rPr>
                        <a:t>棉花</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dirty="0">
                          <a:solidFill>
                            <a:schemeClr val="bg2">
                              <a:lumMod val="25000"/>
                            </a:schemeClr>
                          </a:solidFill>
                          <a:latin typeface="Calibri"/>
                          <a:ea typeface="Calibri"/>
                          <a:cs typeface="Arial"/>
                        </a:rPr>
                        <a:t>500</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18436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dirty="0">
                          <a:solidFill>
                            <a:schemeClr val="bg2">
                              <a:lumMod val="25000"/>
                            </a:schemeClr>
                          </a:solidFill>
                          <a:latin typeface="Calibri"/>
                          <a:ea typeface="Calibri"/>
                          <a:cs typeface="Arial"/>
                        </a:rPr>
                        <a:t>461</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zh-CN" altLang="en-US" sz="800" dirty="0">
                          <a:solidFill>
                            <a:schemeClr val="bg2">
                              <a:lumMod val="25000"/>
                            </a:schemeClr>
                          </a:solidFill>
                          <a:latin typeface="Calibri"/>
                          <a:ea typeface="Calibri"/>
                          <a:cs typeface="Arial"/>
                        </a:rPr>
                        <a:t>丹麦</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5DFEC"/>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zh-CN" altLang="en-US" sz="1000" dirty="0">
                          <a:solidFill>
                            <a:schemeClr val="bg2">
                              <a:lumMod val="25000"/>
                            </a:schemeClr>
                          </a:solidFill>
                          <a:latin typeface="Calibri"/>
                          <a:ea typeface="Calibri"/>
                          <a:cs typeface="Arial"/>
                        </a:rPr>
                        <a:t>大米</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dirty="0">
                          <a:solidFill>
                            <a:schemeClr val="bg2">
                              <a:lumMod val="25000"/>
                            </a:schemeClr>
                          </a:solidFill>
                          <a:latin typeface="Calibri"/>
                          <a:ea typeface="Calibri"/>
                          <a:cs typeface="Arial"/>
                        </a:rPr>
                        <a:t>600</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18436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dirty="0">
                          <a:solidFill>
                            <a:schemeClr val="bg2">
                              <a:lumMod val="25000"/>
                            </a:schemeClr>
                          </a:solidFill>
                          <a:latin typeface="Calibri"/>
                          <a:ea typeface="Calibri"/>
                          <a:cs typeface="Arial"/>
                        </a:rPr>
                        <a:t>462</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zh-CN" altLang="en-US" sz="800" dirty="0">
                          <a:solidFill>
                            <a:schemeClr val="bg2">
                              <a:lumMod val="25000"/>
                            </a:schemeClr>
                          </a:solidFill>
                          <a:latin typeface="Calibri"/>
                          <a:ea typeface="Calibri"/>
                          <a:cs typeface="Arial"/>
                        </a:rPr>
                        <a:t>比利时</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5DFEC"/>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zh-CN" altLang="en-US" sz="1000" dirty="0">
                          <a:solidFill>
                            <a:schemeClr val="bg2">
                              <a:lumMod val="25000"/>
                            </a:schemeClr>
                          </a:solidFill>
                          <a:latin typeface="Calibri"/>
                          <a:ea typeface="Calibri"/>
                          <a:cs typeface="Arial"/>
                        </a:rPr>
                        <a:t>大米</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dirty="0">
                          <a:solidFill>
                            <a:schemeClr val="bg2">
                              <a:lumMod val="25000"/>
                            </a:schemeClr>
                          </a:solidFill>
                          <a:latin typeface="Calibri"/>
                          <a:ea typeface="Calibri"/>
                          <a:cs typeface="Arial"/>
                        </a:rPr>
                        <a:t>600</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18436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dirty="0">
                          <a:solidFill>
                            <a:schemeClr val="bg2">
                              <a:lumMod val="25000"/>
                            </a:schemeClr>
                          </a:solidFill>
                          <a:latin typeface="Calibri"/>
                          <a:ea typeface="Calibri"/>
                          <a:cs typeface="Arial"/>
                        </a:rPr>
                        <a:t>463</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zh-CN" altLang="en-US" sz="800" dirty="0">
                          <a:solidFill>
                            <a:schemeClr val="bg2">
                              <a:lumMod val="25000"/>
                            </a:schemeClr>
                          </a:solidFill>
                          <a:latin typeface="Calibri"/>
                          <a:ea typeface="Calibri"/>
                          <a:cs typeface="Arial"/>
                        </a:rPr>
                        <a:t>意大利</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5DFEC"/>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zh-CN" altLang="en-US" sz="1000" dirty="0">
                          <a:solidFill>
                            <a:schemeClr val="bg2">
                              <a:lumMod val="25000"/>
                            </a:schemeClr>
                          </a:solidFill>
                          <a:latin typeface="Calibri"/>
                          <a:ea typeface="Calibri"/>
                          <a:cs typeface="Arial"/>
                        </a:rPr>
                        <a:t>大米</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dirty="0">
                          <a:solidFill>
                            <a:schemeClr val="bg2">
                              <a:lumMod val="25000"/>
                            </a:schemeClr>
                          </a:solidFill>
                          <a:latin typeface="Calibri"/>
                          <a:ea typeface="Calibri"/>
                          <a:cs typeface="Arial"/>
                        </a:rPr>
                        <a:t>1100</a:t>
                      </a:r>
                      <a:endParaRPr lang="en-US" sz="800" dirty="0">
                        <a:solidFill>
                          <a:schemeClr val="bg2">
                            <a:lumMod val="25000"/>
                          </a:schemeClr>
                        </a:solidFill>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r h="14485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800" dirty="0">
                          <a:solidFill>
                            <a:schemeClr val="bg2">
                              <a:lumMod val="25000"/>
                            </a:schemeClr>
                          </a:solidFill>
                          <a:latin typeface="Calibri"/>
                          <a:ea typeface="Calibri"/>
                          <a:cs typeface="Arial"/>
                        </a:rPr>
                        <a:t>…</a:t>
                      </a: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800" dirty="0">
                          <a:solidFill>
                            <a:schemeClr val="bg2">
                              <a:lumMod val="25000"/>
                            </a:schemeClr>
                          </a:solidFill>
                          <a:latin typeface="Calibri"/>
                          <a:ea typeface="Calibri"/>
                          <a:cs typeface="Arial"/>
                        </a:rPr>
                        <a:t>…</a:t>
                      </a: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5DFEC"/>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800" dirty="0">
                          <a:solidFill>
                            <a:schemeClr val="bg2">
                              <a:lumMod val="25000"/>
                            </a:schemeClr>
                          </a:solidFill>
                          <a:latin typeface="Calibri"/>
                          <a:ea typeface="Calibri"/>
                          <a:cs typeface="Arial"/>
                        </a:rPr>
                        <a:t>…</a:t>
                      </a: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800" dirty="0">
                          <a:solidFill>
                            <a:schemeClr val="bg2">
                              <a:lumMod val="25000"/>
                            </a:schemeClr>
                          </a:solidFill>
                          <a:latin typeface="Calibri"/>
                          <a:ea typeface="Calibri"/>
                          <a:cs typeface="Arial"/>
                        </a:rPr>
                        <a:t>…</a:t>
                      </a: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9"/>
                  </a:ext>
                </a:extLst>
              </a:tr>
            </a:tbl>
          </a:graphicData>
        </a:graphic>
      </p:graphicFrame>
      <p:sp>
        <p:nvSpPr>
          <p:cNvPr id="576" name="Text Placeholder 2"/>
          <p:cNvSpPr txBox="1">
            <a:spLocks/>
          </p:cNvSpPr>
          <p:nvPr/>
        </p:nvSpPr>
        <p:spPr bwMode="gray">
          <a:xfrm>
            <a:off x="936199" y="2145421"/>
            <a:ext cx="6760818" cy="1231787"/>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buClr>
                <a:srgbClr val="F0AB00"/>
              </a:buClr>
            </a:pPr>
            <a:r>
              <a:rPr lang="zh-CN" altLang="en-US" sz="1400" dirty="0">
                <a:latin typeface="微软雅黑" panose="020B0503020204020204" pitchFamily="34" charset="-122"/>
                <a:ea typeface="微软雅黑" panose="020B0503020204020204" pitchFamily="34" charset="-122"/>
              </a:rPr>
              <a:t>对于每一列建立词典</a:t>
            </a:r>
            <a:endParaRPr lang="en-US" altLang="zh-CN" sz="1400" dirty="0">
              <a:latin typeface="微软雅黑" panose="020B0503020204020204" pitchFamily="34" charset="-122"/>
              <a:ea typeface="微软雅黑" panose="020B0503020204020204" pitchFamily="34" charset="-122"/>
            </a:endParaRPr>
          </a:p>
          <a:p>
            <a:pPr lvl="2">
              <a:buClr>
                <a:srgbClr val="F0AB00"/>
              </a:buClr>
            </a:pPr>
            <a:r>
              <a:rPr lang="zh-CN" altLang="en-US" sz="1400" dirty="0">
                <a:latin typeface="微软雅黑" panose="020B0503020204020204" pitchFamily="34" charset="-122"/>
                <a:ea typeface="微软雅黑" panose="020B0503020204020204" pitchFamily="34" charset="-122"/>
              </a:rPr>
              <a:t>使用基于数据决定的固定长度整型编码</a:t>
            </a:r>
            <a:endParaRPr lang="en-US" altLang="zh-CN" sz="1400" dirty="0">
              <a:latin typeface="微软雅黑" panose="020B0503020204020204" pitchFamily="34" charset="-122"/>
              <a:ea typeface="微软雅黑" panose="020B0503020204020204" pitchFamily="34" charset="-122"/>
            </a:endParaRPr>
          </a:p>
          <a:p>
            <a:pPr lvl="2">
              <a:buClr>
                <a:srgbClr val="F0AB00"/>
              </a:buClr>
            </a:pPr>
            <a:r>
              <a:rPr lang="zh-CN" altLang="en-US" sz="1400" dirty="0">
                <a:latin typeface="微软雅黑" panose="020B0503020204020204" pitchFamily="34" charset="-122"/>
                <a:ea typeface="微软雅黑" panose="020B0503020204020204" pitchFamily="34" charset="-122"/>
              </a:rPr>
              <a:t>直接操作压缩过后的整型数据，使用整型位操作而不是原始的字符串操作进行加速</a:t>
            </a:r>
            <a:endParaRPr lang="en-US" sz="1400" dirty="0">
              <a:latin typeface="微软雅黑" panose="020B0503020204020204" pitchFamily="34" charset="-122"/>
              <a:ea typeface="微软雅黑" panose="020B0503020204020204" pitchFamily="34" charset="-122"/>
            </a:endParaRPr>
          </a:p>
          <a:p>
            <a:pPr lvl="2">
              <a:buClr>
                <a:srgbClr val="F0AB00"/>
              </a:buClr>
            </a:pPr>
            <a:r>
              <a:rPr lang="zh-CN" altLang="en-US" sz="1400" dirty="0">
                <a:latin typeface="微软雅黑" panose="020B0503020204020204" pitchFamily="34" charset="-122"/>
                <a:ea typeface="微软雅黑" panose="020B0503020204020204" pitchFamily="34" charset="-122"/>
              </a:rPr>
              <a:t>这样计算将更多的利用</a:t>
            </a:r>
            <a:r>
              <a:rPr lang="en-US" altLang="zh-CN" sz="1400" dirty="0">
                <a:latin typeface="微软雅黑" panose="020B0503020204020204" pitchFamily="34" charset="-122"/>
                <a:ea typeface="微软雅黑" panose="020B0503020204020204" pitchFamily="34" charset="-122"/>
              </a:rPr>
              <a:t>CPU</a:t>
            </a:r>
            <a:r>
              <a:rPr lang="zh-CN" altLang="en-US" sz="1400" dirty="0">
                <a:latin typeface="微软雅黑" panose="020B0503020204020204" pitchFamily="34" charset="-122"/>
                <a:ea typeface="微软雅黑" panose="020B0503020204020204" pitchFamily="34" charset="-122"/>
              </a:rPr>
              <a:t>缓存中而不是内存</a:t>
            </a:r>
            <a:endParaRPr lang="en-US" sz="1400" dirty="0">
              <a:latin typeface="微软雅黑" panose="020B0503020204020204" pitchFamily="34" charset="-122"/>
              <a:ea typeface="微软雅黑" panose="020B0503020204020204" pitchFamily="34" charset="-122"/>
            </a:endParaRPr>
          </a:p>
        </p:txBody>
      </p:sp>
      <p:graphicFrame>
        <p:nvGraphicFramePr>
          <p:cNvPr id="577" name="Table 576"/>
          <p:cNvGraphicFramePr>
            <a:graphicFrameLocks noGrp="1"/>
          </p:cNvGraphicFramePr>
          <p:nvPr>
            <p:extLst>
              <p:ext uri="{D42A27DB-BD31-4B8C-83A1-F6EECF244321}">
                <p14:modId xmlns:p14="http://schemas.microsoft.com/office/powerpoint/2010/main" val="3588422369"/>
              </p:ext>
            </p:extLst>
          </p:nvPr>
        </p:nvGraphicFramePr>
        <p:xfrm>
          <a:off x="4586288" y="3807707"/>
          <a:ext cx="941651" cy="921800"/>
        </p:xfrm>
        <a:graphic>
          <a:graphicData uri="http://schemas.openxmlformats.org/drawingml/2006/table">
            <a:tbl>
              <a:tblPr/>
              <a:tblGrid>
                <a:gridCol w="186946">
                  <a:extLst>
                    <a:ext uri="{9D8B030D-6E8A-4147-A177-3AD203B41FA5}">
                      <a16:colId xmlns:a16="http://schemas.microsoft.com/office/drawing/2014/main" val="20000"/>
                    </a:ext>
                  </a:extLst>
                </a:gridCol>
                <a:gridCol w="754705">
                  <a:extLst>
                    <a:ext uri="{9D8B030D-6E8A-4147-A177-3AD203B41FA5}">
                      <a16:colId xmlns:a16="http://schemas.microsoft.com/office/drawing/2014/main" val="20001"/>
                    </a:ext>
                  </a:extLst>
                </a:gridCol>
              </a:tblGrid>
              <a:tr h="18436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en-US" sz="1000" dirty="0">
                          <a:latin typeface="Calibri"/>
                          <a:ea typeface="Calibri"/>
                          <a:cs typeface="Arial"/>
                        </a:rPr>
                        <a:t>1</a:t>
                      </a:r>
                      <a:endParaRPr lang="en-US" sz="800" dirty="0">
                        <a:latin typeface="Calibri"/>
                        <a:ea typeface="Calibri"/>
                        <a:cs typeface="Arial"/>
                      </a:endParaRPr>
                    </a:p>
                  </a:txBody>
                  <a:tcPr marL="51434" marR="51434" marT="0" marB="0">
                    <a:lnL>
                      <a:noFill/>
                    </a:lnL>
                    <a:lnR w="28575" cap="flat" cmpd="sng" algn="ctr">
                      <a:solidFill>
                        <a:srgbClr val="1F497D"/>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zh-CN" altLang="en-US" sz="800" dirty="0">
                          <a:solidFill>
                            <a:schemeClr val="accent3">
                              <a:lumMod val="50000"/>
                            </a:schemeClr>
                          </a:solidFill>
                          <a:latin typeface="Calibri"/>
                          <a:ea typeface="Calibri"/>
                          <a:cs typeface="Arial"/>
                        </a:rPr>
                        <a:t>比利时</a:t>
                      </a:r>
                      <a:endParaRPr lang="en-US" sz="800" dirty="0">
                        <a:solidFill>
                          <a:schemeClr val="accent3">
                            <a:lumMod val="50000"/>
                          </a:schemeClr>
                        </a:solidFill>
                        <a:latin typeface="Calibri"/>
                        <a:ea typeface="Calibri"/>
                        <a:cs typeface="Arial"/>
                      </a:endParaRPr>
                    </a:p>
                  </a:txBody>
                  <a:tcPr marL="51434" marR="51434"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28575" cap="flat" cmpd="sng" algn="ctr">
                      <a:solidFill>
                        <a:srgbClr val="1F497D"/>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8436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en-US" sz="1000" dirty="0">
                          <a:latin typeface="Calibri"/>
                          <a:ea typeface="Calibri"/>
                          <a:cs typeface="Arial"/>
                        </a:rPr>
                        <a:t>2</a:t>
                      </a:r>
                      <a:endParaRPr lang="en-US" sz="800" dirty="0">
                        <a:latin typeface="Calibri"/>
                        <a:ea typeface="Calibri"/>
                        <a:cs typeface="Arial"/>
                      </a:endParaRPr>
                    </a:p>
                  </a:txBody>
                  <a:tcPr marL="51434" marR="51434" marT="0" marB="0">
                    <a:lnL>
                      <a:noFill/>
                    </a:lnL>
                    <a:lnR w="28575" cap="flat" cmpd="sng" algn="ctr">
                      <a:solidFill>
                        <a:srgbClr val="1F497D"/>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zh-CN" altLang="en-US" sz="800" dirty="0">
                          <a:solidFill>
                            <a:schemeClr val="accent3">
                              <a:lumMod val="50000"/>
                            </a:schemeClr>
                          </a:solidFill>
                          <a:latin typeface="Calibri"/>
                          <a:ea typeface="Calibri"/>
                          <a:cs typeface="Arial"/>
                        </a:rPr>
                        <a:t>丹麦</a:t>
                      </a:r>
                      <a:endParaRPr lang="en-US" sz="800" dirty="0">
                        <a:solidFill>
                          <a:schemeClr val="accent3">
                            <a:lumMod val="50000"/>
                          </a:schemeClr>
                        </a:solidFill>
                        <a:latin typeface="Calibri"/>
                        <a:ea typeface="Calibri"/>
                        <a:cs typeface="Arial"/>
                      </a:endParaRPr>
                    </a:p>
                  </a:txBody>
                  <a:tcPr marL="51434" marR="51434"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8436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en-US" sz="1000">
                          <a:latin typeface="Calibri"/>
                          <a:ea typeface="Calibri"/>
                          <a:cs typeface="Arial"/>
                        </a:rPr>
                        <a:t>3</a:t>
                      </a:r>
                      <a:endParaRPr lang="en-US" sz="800">
                        <a:latin typeface="Calibri"/>
                        <a:ea typeface="Calibri"/>
                        <a:cs typeface="Arial"/>
                      </a:endParaRPr>
                    </a:p>
                  </a:txBody>
                  <a:tcPr marL="51434" marR="51434" marT="0" marB="0">
                    <a:lnL>
                      <a:noFill/>
                    </a:lnL>
                    <a:lnR w="28575" cap="flat" cmpd="sng" algn="ctr">
                      <a:solidFill>
                        <a:srgbClr val="1F497D"/>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zh-CN" altLang="en-US" sz="800" dirty="0">
                          <a:solidFill>
                            <a:schemeClr val="accent3">
                              <a:lumMod val="50000"/>
                            </a:schemeClr>
                          </a:solidFill>
                          <a:latin typeface="Calibri"/>
                          <a:ea typeface="Calibri"/>
                          <a:cs typeface="Arial"/>
                        </a:rPr>
                        <a:t>法国</a:t>
                      </a:r>
                      <a:endParaRPr lang="en-US" sz="800" dirty="0">
                        <a:solidFill>
                          <a:schemeClr val="accent3">
                            <a:lumMod val="50000"/>
                          </a:schemeClr>
                        </a:solidFill>
                        <a:latin typeface="Calibri"/>
                        <a:ea typeface="Calibri"/>
                        <a:cs typeface="Arial"/>
                      </a:endParaRPr>
                    </a:p>
                  </a:txBody>
                  <a:tcPr marL="51434" marR="51434"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8436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en-US" sz="1000" dirty="0">
                          <a:latin typeface="Calibri"/>
                          <a:ea typeface="Calibri"/>
                          <a:cs typeface="Arial"/>
                        </a:rPr>
                        <a:t>4</a:t>
                      </a:r>
                      <a:endParaRPr lang="en-US" sz="800" dirty="0">
                        <a:latin typeface="Calibri"/>
                        <a:ea typeface="Calibri"/>
                        <a:cs typeface="Arial"/>
                      </a:endParaRPr>
                    </a:p>
                  </a:txBody>
                  <a:tcPr marL="51434" marR="51434" marT="0" marB="0">
                    <a:lnL>
                      <a:noFill/>
                    </a:lnL>
                    <a:lnR w="28575" cap="flat" cmpd="sng" algn="ctr">
                      <a:solidFill>
                        <a:srgbClr val="1F497D"/>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zh-CN" altLang="en-US" sz="800" dirty="0">
                          <a:solidFill>
                            <a:schemeClr val="accent3">
                              <a:lumMod val="50000"/>
                            </a:schemeClr>
                          </a:solidFill>
                          <a:latin typeface="Calibri"/>
                          <a:ea typeface="Calibri"/>
                          <a:cs typeface="Arial"/>
                        </a:rPr>
                        <a:t>意大利</a:t>
                      </a:r>
                      <a:endParaRPr lang="en-US" sz="800" dirty="0">
                        <a:solidFill>
                          <a:schemeClr val="accent3">
                            <a:lumMod val="50000"/>
                          </a:schemeClr>
                        </a:solidFill>
                        <a:latin typeface="Calibri"/>
                        <a:ea typeface="Calibri"/>
                        <a:cs typeface="Arial"/>
                      </a:endParaRPr>
                    </a:p>
                  </a:txBody>
                  <a:tcPr marL="51434" marR="51434"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8436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en-US" sz="1000">
                          <a:latin typeface="Calibri"/>
                          <a:ea typeface="Calibri"/>
                          <a:cs typeface="Arial"/>
                        </a:rPr>
                        <a:t>5</a:t>
                      </a:r>
                      <a:endParaRPr lang="en-US" sz="800">
                        <a:latin typeface="Calibri"/>
                        <a:ea typeface="Calibri"/>
                        <a:cs typeface="Arial"/>
                      </a:endParaRPr>
                    </a:p>
                  </a:txBody>
                  <a:tcPr marL="51434" marR="51434" marT="0" marB="0">
                    <a:lnL>
                      <a:noFill/>
                    </a:lnL>
                    <a:lnR w="28575" cap="flat" cmpd="sng" algn="ctr">
                      <a:solidFill>
                        <a:srgbClr val="1F497D"/>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zh-CN" altLang="en-US" sz="800" dirty="0">
                          <a:solidFill>
                            <a:schemeClr val="accent3">
                              <a:lumMod val="50000"/>
                            </a:schemeClr>
                          </a:solidFill>
                          <a:latin typeface="Calibri"/>
                          <a:ea typeface="Calibri"/>
                          <a:cs typeface="Arial"/>
                        </a:rPr>
                        <a:t>西班牙</a:t>
                      </a:r>
                      <a:endParaRPr lang="en-US" sz="800" dirty="0">
                        <a:solidFill>
                          <a:schemeClr val="accent3">
                            <a:lumMod val="50000"/>
                          </a:schemeClr>
                        </a:solidFill>
                        <a:latin typeface="Calibri"/>
                        <a:ea typeface="Calibri"/>
                        <a:cs typeface="Arial"/>
                      </a:endParaRPr>
                    </a:p>
                  </a:txBody>
                  <a:tcPr marL="51434" marR="51434"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578" name="Table 577"/>
          <p:cNvGraphicFramePr>
            <a:graphicFrameLocks noGrp="1"/>
          </p:cNvGraphicFramePr>
          <p:nvPr>
            <p:extLst>
              <p:ext uri="{D42A27DB-BD31-4B8C-83A1-F6EECF244321}">
                <p14:modId xmlns:p14="http://schemas.microsoft.com/office/powerpoint/2010/main" val="848132245"/>
              </p:ext>
            </p:extLst>
          </p:nvPr>
        </p:nvGraphicFramePr>
        <p:xfrm>
          <a:off x="5904034" y="3807707"/>
          <a:ext cx="588993" cy="1619735"/>
        </p:xfrm>
        <a:graphic>
          <a:graphicData uri="http://schemas.openxmlformats.org/drawingml/2006/table">
            <a:tbl>
              <a:tblPr>
                <a:tableStyleId>{ED083AE6-46FA-4A59-8FB0-9F97EB10719F}</a:tableStyleId>
              </a:tblPr>
              <a:tblGrid>
                <a:gridCol w="196177">
                  <a:extLst>
                    <a:ext uri="{9D8B030D-6E8A-4147-A177-3AD203B41FA5}">
                      <a16:colId xmlns:a16="http://schemas.microsoft.com/office/drawing/2014/main" val="20000"/>
                    </a:ext>
                  </a:extLst>
                </a:gridCol>
                <a:gridCol w="392816">
                  <a:extLst>
                    <a:ext uri="{9D8B030D-6E8A-4147-A177-3AD203B41FA5}">
                      <a16:colId xmlns:a16="http://schemas.microsoft.com/office/drawing/2014/main" val="20001"/>
                    </a:ext>
                  </a:extLst>
                </a:gridCol>
              </a:tblGrid>
              <a:tr h="18436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en-US" sz="1000" dirty="0"/>
                        <a:t>1</a:t>
                      </a:r>
                      <a:endParaRPr lang="en-US" sz="800" dirty="0">
                        <a:latin typeface="Calibri"/>
                        <a:ea typeface="Calibri"/>
                        <a:cs typeface="Arial"/>
                      </a:endParaRPr>
                    </a:p>
                  </a:txBody>
                  <a:tcPr marL="51434" marR="51434" marT="0" marB="0"/>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dirty="0"/>
                        <a:t>3</a:t>
                      </a:r>
                      <a:endParaRPr lang="en-US" sz="800" dirty="0">
                        <a:solidFill>
                          <a:schemeClr val="tx1"/>
                        </a:solidFill>
                        <a:latin typeface="Calibri"/>
                        <a:ea typeface="Calibri"/>
                        <a:cs typeface="Arial"/>
                      </a:endParaRPr>
                    </a:p>
                  </a:txBody>
                  <a:tcPr marL="51434" marR="51434" marT="0" marB="0"/>
                </a:tc>
                <a:extLst>
                  <a:ext uri="{0D108BD9-81ED-4DB2-BD59-A6C34878D82A}">
                    <a16:rowId xmlns:a16="http://schemas.microsoft.com/office/drawing/2014/main" val="10000"/>
                  </a:ext>
                </a:extLst>
              </a:tr>
              <a:tr h="18436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en-US" sz="1000"/>
                        <a:t>2</a:t>
                      </a:r>
                      <a:endParaRPr lang="en-US" sz="800">
                        <a:latin typeface="Calibri"/>
                        <a:ea typeface="Calibri"/>
                        <a:cs typeface="Arial"/>
                      </a:endParaRPr>
                    </a:p>
                  </a:txBody>
                  <a:tcPr marL="51434" marR="51434" marT="0" marB="0"/>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dirty="0"/>
                        <a:t>4</a:t>
                      </a:r>
                      <a:endParaRPr lang="en-US" sz="800" dirty="0">
                        <a:solidFill>
                          <a:schemeClr val="tx1"/>
                        </a:solidFill>
                        <a:latin typeface="Calibri"/>
                        <a:ea typeface="Calibri"/>
                        <a:cs typeface="Arial"/>
                      </a:endParaRPr>
                    </a:p>
                  </a:txBody>
                  <a:tcPr marL="51434" marR="51434" marT="0" marB="0"/>
                </a:tc>
                <a:extLst>
                  <a:ext uri="{0D108BD9-81ED-4DB2-BD59-A6C34878D82A}">
                    <a16:rowId xmlns:a16="http://schemas.microsoft.com/office/drawing/2014/main" val="10001"/>
                  </a:ext>
                </a:extLst>
              </a:tr>
              <a:tr h="18436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en-US" sz="1000"/>
                        <a:t>3</a:t>
                      </a:r>
                      <a:endParaRPr lang="en-US" sz="800">
                        <a:latin typeface="Calibri"/>
                        <a:ea typeface="Calibri"/>
                        <a:cs typeface="Arial"/>
                      </a:endParaRPr>
                    </a:p>
                  </a:txBody>
                  <a:tcPr marL="51434" marR="51434" marT="0" marB="0"/>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dirty="0"/>
                        <a:t>5</a:t>
                      </a:r>
                      <a:endParaRPr lang="en-US" sz="800" dirty="0">
                        <a:solidFill>
                          <a:schemeClr val="tx1"/>
                        </a:solidFill>
                        <a:latin typeface="Calibri"/>
                        <a:ea typeface="Calibri"/>
                        <a:cs typeface="Arial"/>
                      </a:endParaRPr>
                    </a:p>
                  </a:txBody>
                  <a:tcPr marL="51434" marR="51434" marT="0" marB="0"/>
                </a:tc>
                <a:extLst>
                  <a:ext uri="{0D108BD9-81ED-4DB2-BD59-A6C34878D82A}">
                    <a16:rowId xmlns:a16="http://schemas.microsoft.com/office/drawing/2014/main" val="10002"/>
                  </a:ext>
                </a:extLst>
              </a:tr>
              <a:tr h="18436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en-US" sz="1000"/>
                        <a:t>4</a:t>
                      </a:r>
                      <a:endParaRPr lang="en-US" sz="800">
                        <a:latin typeface="Calibri"/>
                        <a:ea typeface="Calibri"/>
                        <a:cs typeface="Arial"/>
                      </a:endParaRPr>
                    </a:p>
                  </a:txBody>
                  <a:tcPr marL="51434" marR="51434" marT="0" marB="0"/>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dirty="0"/>
                        <a:t>4</a:t>
                      </a:r>
                      <a:endParaRPr lang="en-US" sz="800" dirty="0">
                        <a:solidFill>
                          <a:schemeClr val="tx1"/>
                        </a:solidFill>
                        <a:latin typeface="Calibri"/>
                        <a:ea typeface="Calibri"/>
                        <a:cs typeface="Arial"/>
                      </a:endParaRPr>
                    </a:p>
                  </a:txBody>
                  <a:tcPr marL="51434" marR="51434" marT="0" marB="0"/>
                </a:tc>
                <a:extLst>
                  <a:ext uri="{0D108BD9-81ED-4DB2-BD59-A6C34878D82A}">
                    <a16:rowId xmlns:a16="http://schemas.microsoft.com/office/drawing/2014/main" val="10003"/>
                  </a:ext>
                </a:extLst>
              </a:tr>
              <a:tr h="18436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en-US" sz="1000"/>
                        <a:t>5</a:t>
                      </a:r>
                      <a:endParaRPr lang="en-US" sz="800">
                        <a:latin typeface="Calibri"/>
                        <a:ea typeface="Calibri"/>
                        <a:cs typeface="Arial"/>
                      </a:endParaRPr>
                    </a:p>
                  </a:txBody>
                  <a:tcPr marL="51434" marR="51434" marT="0" marB="0"/>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dirty="0"/>
                        <a:t>2</a:t>
                      </a:r>
                      <a:endParaRPr lang="en-US" sz="800" dirty="0">
                        <a:solidFill>
                          <a:schemeClr val="tx1"/>
                        </a:solidFill>
                        <a:latin typeface="Calibri"/>
                        <a:ea typeface="Calibri"/>
                        <a:cs typeface="Arial"/>
                      </a:endParaRPr>
                    </a:p>
                  </a:txBody>
                  <a:tcPr marL="51434" marR="51434" marT="0" marB="0"/>
                </a:tc>
                <a:extLst>
                  <a:ext uri="{0D108BD9-81ED-4DB2-BD59-A6C34878D82A}">
                    <a16:rowId xmlns:a16="http://schemas.microsoft.com/office/drawing/2014/main" val="10004"/>
                  </a:ext>
                </a:extLst>
              </a:tr>
              <a:tr h="18436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en-US" sz="1000"/>
                        <a:t>6</a:t>
                      </a:r>
                      <a:endParaRPr lang="en-US" sz="800">
                        <a:latin typeface="Calibri"/>
                        <a:ea typeface="Calibri"/>
                        <a:cs typeface="Arial"/>
                      </a:endParaRPr>
                    </a:p>
                  </a:txBody>
                  <a:tcPr marL="51434" marR="51434" marT="0" marB="0"/>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dirty="0"/>
                        <a:t>2</a:t>
                      </a:r>
                      <a:endParaRPr lang="en-US" sz="800" dirty="0">
                        <a:solidFill>
                          <a:schemeClr val="tx1"/>
                        </a:solidFill>
                        <a:latin typeface="Calibri"/>
                        <a:ea typeface="Calibri"/>
                        <a:cs typeface="Arial"/>
                      </a:endParaRPr>
                    </a:p>
                  </a:txBody>
                  <a:tcPr marL="51434" marR="51434" marT="0" marB="0"/>
                </a:tc>
                <a:extLst>
                  <a:ext uri="{0D108BD9-81ED-4DB2-BD59-A6C34878D82A}">
                    <a16:rowId xmlns:a16="http://schemas.microsoft.com/office/drawing/2014/main" val="10005"/>
                  </a:ext>
                </a:extLst>
              </a:tr>
              <a:tr h="18436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en-US" sz="1000"/>
                        <a:t>7</a:t>
                      </a:r>
                      <a:endParaRPr lang="en-US" sz="800">
                        <a:latin typeface="Calibri"/>
                        <a:ea typeface="Calibri"/>
                        <a:cs typeface="Arial"/>
                      </a:endParaRPr>
                    </a:p>
                  </a:txBody>
                  <a:tcPr marL="51434" marR="51434" marT="0" marB="0"/>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dirty="0"/>
                        <a:t>1</a:t>
                      </a:r>
                      <a:endParaRPr lang="en-US" sz="800" dirty="0">
                        <a:solidFill>
                          <a:schemeClr val="tx1"/>
                        </a:solidFill>
                        <a:latin typeface="Calibri"/>
                        <a:ea typeface="Calibri"/>
                        <a:cs typeface="Arial"/>
                      </a:endParaRPr>
                    </a:p>
                  </a:txBody>
                  <a:tcPr marL="51434" marR="51434" marT="0" marB="0"/>
                </a:tc>
                <a:extLst>
                  <a:ext uri="{0D108BD9-81ED-4DB2-BD59-A6C34878D82A}">
                    <a16:rowId xmlns:a16="http://schemas.microsoft.com/office/drawing/2014/main" val="10006"/>
                  </a:ext>
                </a:extLst>
              </a:tr>
              <a:tr h="18436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en-US" sz="1000"/>
                        <a:t>8</a:t>
                      </a:r>
                      <a:endParaRPr lang="en-US" sz="800">
                        <a:latin typeface="Calibri"/>
                        <a:ea typeface="Calibri"/>
                        <a:cs typeface="Arial"/>
                      </a:endParaRPr>
                    </a:p>
                  </a:txBody>
                  <a:tcPr marL="51434" marR="51434" marT="0" marB="0"/>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1000" dirty="0"/>
                        <a:t>4</a:t>
                      </a:r>
                      <a:endParaRPr lang="en-US" sz="800" dirty="0">
                        <a:solidFill>
                          <a:schemeClr val="tx1"/>
                        </a:solidFill>
                        <a:latin typeface="Calibri"/>
                        <a:ea typeface="Calibri"/>
                        <a:cs typeface="Arial"/>
                      </a:endParaRPr>
                    </a:p>
                  </a:txBody>
                  <a:tcPr marL="51434" marR="51434" marT="0" marB="0"/>
                </a:tc>
                <a:extLst>
                  <a:ext uri="{0D108BD9-81ED-4DB2-BD59-A6C34878D82A}">
                    <a16:rowId xmlns:a16="http://schemas.microsoft.com/office/drawing/2014/main" val="10007"/>
                  </a:ext>
                </a:extLst>
              </a:tr>
              <a:tr h="14485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en-US" sz="800" dirty="0"/>
                        <a:t>…</a:t>
                      </a:r>
                      <a:endParaRPr lang="en-US" sz="800" dirty="0">
                        <a:latin typeface="Calibri"/>
                        <a:ea typeface="Calibri"/>
                        <a:cs typeface="Arial"/>
                      </a:endParaRPr>
                    </a:p>
                  </a:txBody>
                  <a:tcPr marL="51434" marR="51434" marT="0" marB="0"/>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lnSpc>
                          <a:spcPct val="115000"/>
                        </a:lnSpc>
                        <a:spcAft>
                          <a:spcPts val="0"/>
                        </a:spcAft>
                      </a:pPr>
                      <a:r>
                        <a:rPr lang="en-US" sz="800" dirty="0"/>
                        <a:t>…</a:t>
                      </a:r>
                      <a:endParaRPr lang="en-US" sz="800" dirty="0">
                        <a:solidFill>
                          <a:schemeClr val="tx1"/>
                        </a:solidFill>
                        <a:latin typeface="Calibri"/>
                        <a:ea typeface="Calibri"/>
                        <a:cs typeface="Arial"/>
                      </a:endParaRPr>
                    </a:p>
                  </a:txBody>
                  <a:tcPr marL="51434" marR="51434" marT="0" marB="0"/>
                </a:tc>
                <a:extLst>
                  <a:ext uri="{0D108BD9-81ED-4DB2-BD59-A6C34878D82A}">
                    <a16:rowId xmlns:a16="http://schemas.microsoft.com/office/drawing/2014/main" val="10008"/>
                  </a:ext>
                </a:extLst>
              </a:tr>
            </a:tbl>
          </a:graphicData>
        </a:graphic>
      </p:graphicFrame>
      <p:graphicFrame>
        <p:nvGraphicFramePr>
          <p:cNvPr id="579" name="Table 578"/>
          <p:cNvGraphicFramePr>
            <a:graphicFrameLocks noGrp="1"/>
          </p:cNvGraphicFramePr>
          <p:nvPr>
            <p:extLst>
              <p:ext uri="{D42A27DB-BD31-4B8C-83A1-F6EECF244321}">
                <p14:modId xmlns:p14="http://schemas.microsoft.com/office/powerpoint/2010/main" val="4223822924"/>
              </p:ext>
            </p:extLst>
          </p:nvPr>
        </p:nvGraphicFramePr>
        <p:xfrm>
          <a:off x="7069033" y="3807707"/>
          <a:ext cx="588533" cy="921800"/>
        </p:xfrm>
        <a:graphic>
          <a:graphicData uri="http://schemas.openxmlformats.org/drawingml/2006/table">
            <a:tbl>
              <a:tblPr>
                <a:tableStyleId>{ED083AE6-46FA-4A59-8FB0-9F97EB10719F}</a:tableStyleId>
              </a:tblPr>
              <a:tblGrid>
                <a:gridCol w="186947">
                  <a:extLst>
                    <a:ext uri="{9D8B030D-6E8A-4147-A177-3AD203B41FA5}">
                      <a16:colId xmlns:a16="http://schemas.microsoft.com/office/drawing/2014/main" val="20000"/>
                    </a:ext>
                  </a:extLst>
                </a:gridCol>
                <a:gridCol w="401586">
                  <a:extLst>
                    <a:ext uri="{9D8B030D-6E8A-4147-A177-3AD203B41FA5}">
                      <a16:colId xmlns:a16="http://schemas.microsoft.com/office/drawing/2014/main" val="20001"/>
                    </a:ext>
                  </a:extLst>
                </a:gridCol>
              </a:tblGrid>
              <a:tr h="18436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en-US" sz="1000" dirty="0"/>
                        <a:t>1</a:t>
                      </a:r>
                      <a:endParaRPr lang="en-US" sz="800" dirty="0">
                        <a:latin typeface="Calibri"/>
                        <a:ea typeface="Calibri"/>
                        <a:cs typeface="Arial"/>
                      </a:endParaRPr>
                    </a:p>
                  </a:txBody>
                  <a:tcPr marL="51434" marR="51434" marT="0" marB="0"/>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en-US" sz="1000" dirty="0"/>
                        <a:t>7</a:t>
                      </a:r>
                      <a:endParaRPr lang="en-US" sz="1000" dirty="0">
                        <a:solidFill>
                          <a:schemeClr val="tx1"/>
                        </a:solidFill>
                        <a:latin typeface="Calibri"/>
                        <a:ea typeface="Calibri"/>
                        <a:cs typeface="Arial"/>
                      </a:endParaRPr>
                    </a:p>
                  </a:txBody>
                  <a:tcPr marL="51434" marR="51434" marT="0" marB="0"/>
                </a:tc>
                <a:extLst>
                  <a:ext uri="{0D108BD9-81ED-4DB2-BD59-A6C34878D82A}">
                    <a16:rowId xmlns:a16="http://schemas.microsoft.com/office/drawing/2014/main" val="10000"/>
                  </a:ext>
                </a:extLst>
              </a:tr>
              <a:tr h="18436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en-US" sz="1000"/>
                        <a:t>2</a:t>
                      </a:r>
                      <a:endParaRPr lang="en-US" sz="800">
                        <a:latin typeface="Calibri"/>
                        <a:ea typeface="Calibri"/>
                        <a:cs typeface="Arial"/>
                      </a:endParaRPr>
                    </a:p>
                  </a:txBody>
                  <a:tcPr marL="51434" marR="51434" marT="0" marB="0"/>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en-US" sz="1000" dirty="0"/>
                        <a:t>5,6</a:t>
                      </a:r>
                      <a:endParaRPr lang="en-US" sz="1000" dirty="0">
                        <a:solidFill>
                          <a:schemeClr val="tx1"/>
                        </a:solidFill>
                        <a:latin typeface="Calibri"/>
                        <a:ea typeface="Calibri"/>
                        <a:cs typeface="Arial"/>
                      </a:endParaRPr>
                    </a:p>
                  </a:txBody>
                  <a:tcPr marL="51434" marR="51434" marT="0" marB="0"/>
                </a:tc>
                <a:extLst>
                  <a:ext uri="{0D108BD9-81ED-4DB2-BD59-A6C34878D82A}">
                    <a16:rowId xmlns:a16="http://schemas.microsoft.com/office/drawing/2014/main" val="10001"/>
                  </a:ext>
                </a:extLst>
              </a:tr>
              <a:tr h="18436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en-US" sz="1000"/>
                        <a:t>3</a:t>
                      </a:r>
                      <a:endParaRPr lang="en-US" sz="800">
                        <a:latin typeface="Calibri"/>
                        <a:ea typeface="Calibri"/>
                        <a:cs typeface="Arial"/>
                      </a:endParaRPr>
                    </a:p>
                  </a:txBody>
                  <a:tcPr marL="51434" marR="51434" marT="0" marB="0"/>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en-US" sz="1000" dirty="0"/>
                        <a:t>1</a:t>
                      </a:r>
                      <a:endParaRPr lang="en-US" sz="1000" dirty="0">
                        <a:solidFill>
                          <a:schemeClr val="tx1"/>
                        </a:solidFill>
                        <a:latin typeface="Calibri"/>
                        <a:ea typeface="Calibri"/>
                        <a:cs typeface="Arial"/>
                      </a:endParaRPr>
                    </a:p>
                  </a:txBody>
                  <a:tcPr marL="51434" marR="51434" marT="0" marB="0"/>
                </a:tc>
                <a:extLst>
                  <a:ext uri="{0D108BD9-81ED-4DB2-BD59-A6C34878D82A}">
                    <a16:rowId xmlns:a16="http://schemas.microsoft.com/office/drawing/2014/main" val="10002"/>
                  </a:ext>
                </a:extLst>
              </a:tr>
              <a:tr h="18436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en-US" sz="1000"/>
                        <a:t>4</a:t>
                      </a:r>
                      <a:endParaRPr lang="en-US" sz="800">
                        <a:latin typeface="Calibri"/>
                        <a:ea typeface="Calibri"/>
                        <a:cs typeface="Arial"/>
                      </a:endParaRPr>
                    </a:p>
                  </a:txBody>
                  <a:tcPr marL="51434" marR="51434" marT="0" marB="0"/>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en-US" sz="1000" dirty="0"/>
                        <a:t>2,4,8</a:t>
                      </a:r>
                      <a:endParaRPr lang="en-US" sz="1000" dirty="0">
                        <a:solidFill>
                          <a:schemeClr val="tx1"/>
                        </a:solidFill>
                        <a:latin typeface="Calibri"/>
                        <a:ea typeface="Calibri"/>
                        <a:cs typeface="Arial"/>
                      </a:endParaRPr>
                    </a:p>
                  </a:txBody>
                  <a:tcPr marL="51434" marR="51434" marT="0" marB="0"/>
                </a:tc>
                <a:extLst>
                  <a:ext uri="{0D108BD9-81ED-4DB2-BD59-A6C34878D82A}">
                    <a16:rowId xmlns:a16="http://schemas.microsoft.com/office/drawing/2014/main" val="10003"/>
                  </a:ext>
                </a:extLst>
              </a:tr>
              <a:tr h="18436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en-US" sz="1000"/>
                        <a:t>5</a:t>
                      </a:r>
                      <a:endParaRPr lang="en-US" sz="800">
                        <a:latin typeface="Calibri"/>
                        <a:ea typeface="Calibri"/>
                        <a:cs typeface="Arial"/>
                      </a:endParaRPr>
                    </a:p>
                  </a:txBody>
                  <a:tcPr marL="51434" marR="51434" marT="0" marB="0"/>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nSpc>
                          <a:spcPct val="115000"/>
                        </a:lnSpc>
                        <a:spcAft>
                          <a:spcPts val="0"/>
                        </a:spcAft>
                      </a:pPr>
                      <a:r>
                        <a:rPr lang="en-US" sz="1000" dirty="0"/>
                        <a:t>3</a:t>
                      </a:r>
                      <a:endParaRPr lang="en-US" sz="1000" dirty="0">
                        <a:solidFill>
                          <a:schemeClr val="tx1"/>
                        </a:solidFill>
                        <a:latin typeface="Calibri"/>
                        <a:ea typeface="Calibri"/>
                        <a:cs typeface="Arial"/>
                      </a:endParaRPr>
                    </a:p>
                  </a:txBody>
                  <a:tcPr marL="51434" marR="51434" marT="0" marB="0"/>
                </a:tc>
                <a:extLst>
                  <a:ext uri="{0D108BD9-81ED-4DB2-BD59-A6C34878D82A}">
                    <a16:rowId xmlns:a16="http://schemas.microsoft.com/office/drawing/2014/main" val="10004"/>
                  </a:ext>
                </a:extLst>
              </a:tr>
            </a:tbl>
          </a:graphicData>
        </a:graphic>
      </p:graphicFrame>
      <p:sp>
        <p:nvSpPr>
          <p:cNvPr id="580" name="TextBox 579"/>
          <p:cNvSpPr txBox="1"/>
          <p:nvPr/>
        </p:nvSpPr>
        <p:spPr>
          <a:xfrm>
            <a:off x="2206199" y="3566976"/>
            <a:ext cx="1355234" cy="230814"/>
          </a:xfrm>
          <a:prstGeom prst="rect">
            <a:avLst/>
          </a:prstGeom>
          <a:noFill/>
        </p:spPr>
        <p:txBody>
          <a:bodyPr wrap="square" lIns="68560" tIns="34281" rIns="68560" bIns="34281" rtlCol="0">
            <a:spAutoFit/>
          </a:bodyPr>
          <a:lstStyle/>
          <a:p>
            <a:r>
              <a:rPr lang="zh-CN" altLang="en-US" sz="1050" b="1" dirty="0">
                <a:latin typeface="微软雅黑" panose="020B0503020204020204" pitchFamily="34" charset="-122"/>
                <a:ea typeface="微软雅黑" panose="020B0503020204020204" pitchFamily="34" charset="-122"/>
              </a:rPr>
              <a:t>逻辑表</a:t>
            </a:r>
            <a:endParaRPr lang="en-US" sz="1050" b="1" dirty="0">
              <a:latin typeface="微软雅黑" panose="020B0503020204020204" pitchFamily="34" charset="-122"/>
              <a:ea typeface="微软雅黑" panose="020B0503020204020204" pitchFamily="34" charset="-122"/>
            </a:endParaRPr>
          </a:p>
        </p:txBody>
      </p:sp>
      <p:sp>
        <p:nvSpPr>
          <p:cNvPr id="581" name="TextBox 580"/>
          <p:cNvSpPr txBox="1"/>
          <p:nvPr/>
        </p:nvSpPr>
        <p:spPr>
          <a:xfrm>
            <a:off x="4670393" y="4844100"/>
            <a:ext cx="937012" cy="553980"/>
          </a:xfrm>
          <a:prstGeom prst="rect">
            <a:avLst/>
          </a:prstGeom>
          <a:noFill/>
        </p:spPr>
        <p:txBody>
          <a:bodyPr wrap="square" lIns="68560" tIns="34281" rIns="68560" bIns="34281" rtlCol="0">
            <a:spAutoFit/>
          </a:bodyPr>
          <a:lstStyle/>
          <a:p>
            <a:r>
              <a:rPr lang="zh-CN" altLang="en-US" sz="1050" i="1" dirty="0">
                <a:latin typeface="微软雅黑" panose="020B0503020204020204" pitchFamily="34" charset="-122"/>
                <a:ea typeface="微软雅黑" panose="020B0503020204020204" pitchFamily="34" charset="-122"/>
              </a:rPr>
              <a:t>字典有</a:t>
            </a:r>
            <a:r>
              <a:rPr lang="en-US" altLang="zh-CN" sz="1050" i="1" dirty="0">
                <a:latin typeface="微软雅黑" panose="020B0503020204020204" pitchFamily="34" charset="-122"/>
                <a:ea typeface="微软雅黑" panose="020B0503020204020204" pitchFamily="34" charset="-122"/>
              </a:rPr>
              <a:t>5</a:t>
            </a:r>
            <a:r>
              <a:rPr lang="zh-CN" altLang="en-US" sz="1050" i="1" dirty="0">
                <a:latin typeface="微软雅黑" panose="020B0503020204020204" pitchFamily="34" charset="-122"/>
                <a:ea typeface="微软雅黑" panose="020B0503020204020204" pitchFamily="34" charset="-122"/>
              </a:rPr>
              <a:t>项。需要 </a:t>
            </a:r>
            <a:r>
              <a:rPr lang="en-US" altLang="zh-CN" sz="1050" i="1" dirty="0">
                <a:latin typeface="微软雅黑" panose="020B0503020204020204" pitchFamily="34" charset="-122"/>
                <a:ea typeface="微软雅黑" panose="020B0503020204020204" pitchFamily="34" charset="-122"/>
              </a:rPr>
              <a:t>3 </a:t>
            </a:r>
            <a:r>
              <a:rPr lang="zh-CN" altLang="en-US" sz="1050" i="1" dirty="0">
                <a:latin typeface="微软雅黑" panose="020B0503020204020204" pitchFamily="34" charset="-122"/>
                <a:ea typeface="微软雅黑" panose="020B0503020204020204" pitchFamily="34" charset="-122"/>
              </a:rPr>
              <a:t>个 </a:t>
            </a:r>
            <a:r>
              <a:rPr lang="en-US" altLang="zh-CN" sz="1050" i="1" dirty="0">
                <a:latin typeface="微软雅黑" panose="020B0503020204020204" pitchFamily="34" charset="-122"/>
                <a:ea typeface="微软雅黑" panose="020B0503020204020204" pitchFamily="34" charset="-122"/>
              </a:rPr>
              <a:t>bit</a:t>
            </a:r>
            <a:r>
              <a:rPr lang="zh-CN" altLang="en-US" sz="1050" i="1" dirty="0">
                <a:latin typeface="微软雅黑" panose="020B0503020204020204" pitchFamily="34" charset="-122"/>
                <a:ea typeface="微软雅黑" panose="020B0503020204020204" pitchFamily="34" charset="-122"/>
              </a:rPr>
              <a:t>位来表达</a:t>
            </a:r>
            <a:endParaRPr lang="en-US" sz="1050" i="1" dirty="0">
              <a:latin typeface="微软雅黑" panose="020B0503020204020204" pitchFamily="34" charset="-122"/>
              <a:ea typeface="微软雅黑" panose="020B0503020204020204" pitchFamily="34" charset="-122"/>
            </a:endParaRPr>
          </a:p>
        </p:txBody>
      </p:sp>
      <p:sp>
        <p:nvSpPr>
          <p:cNvPr id="582" name="TextBox 581"/>
          <p:cNvSpPr txBox="1"/>
          <p:nvPr/>
        </p:nvSpPr>
        <p:spPr>
          <a:xfrm>
            <a:off x="5800689" y="3266948"/>
            <a:ext cx="990119" cy="392397"/>
          </a:xfrm>
          <a:prstGeom prst="rect">
            <a:avLst/>
          </a:prstGeom>
          <a:noFill/>
        </p:spPr>
        <p:txBody>
          <a:bodyPr wrap="square" lIns="68560" tIns="34281" rIns="68560" bIns="34281" rtlCol="0">
            <a:spAutoFit/>
          </a:bodyPr>
          <a:lstStyle/>
          <a:p>
            <a:pPr algn="ctr"/>
            <a:r>
              <a:rPr lang="zh-CN" altLang="en-US" sz="1050" b="1" dirty="0">
                <a:latin typeface="微软雅黑" panose="020B0503020204020204" pitchFamily="34" charset="-122"/>
                <a:ea typeface="微软雅黑" panose="020B0503020204020204" pitchFamily="34" charset="-122"/>
              </a:rPr>
              <a:t>压缩列</a:t>
            </a:r>
            <a:br>
              <a:rPr lang="en-US" sz="1050" b="1" dirty="0">
                <a:latin typeface="微软雅黑" panose="020B0503020204020204" pitchFamily="34" charset="-122"/>
                <a:ea typeface="微软雅黑" panose="020B0503020204020204" pitchFamily="34" charset="-122"/>
              </a:rPr>
            </a:br>
            <a:r>
              <a:rPr lang="en-US" sz="1050" b="1" dirty="0">
                <a:latin typeface="微软雅黑" panose="020B0503020204020204" pitchFamily="34" charset="-122"/>
                <a:ea typeface="微软雅黑" panose="020B0503020204020204" pitchFamily="34" charset="-122"/>
              </a:rPr>
              <a:t>(bit fields)</a:t>
            </a:r>
          </a:p>
        </p:txBody>
      </p:sp>
      <p:sp>
        <p:nvSpPr>
          <p:cNvPr id="583" name="TextBox 582"/>
          <p:cNvSpPr txBox="1"/>
          <p:nvPr/>
        </p:nvSpPr>
        <p:spPr>
          <a:xfrm>
            <a:off x="7011511" y="3454329"/>
            <a:ext cx="858603" cy="392397"/>
          </a:xfrm>
          <a:prstGeom prst="rect">
            <a:avLst/>
          </a:prstGeom>
          <a:noFill/>
        </p:spPr>
        <p:txBody>
          <a:bodyPr wrap="square" lIns="68560" tIns="34281" rIns="68560" bIns="34281" rtlCol="0">
            <a:spAutoFit/>
          </a:bodyPr>
          <a:lstStyle/>
          <a:p>
            <a:pPr algn="ctr"/>
            <a:r>
              <a:rPr lang="en-US" sz="1050" b="1" dirty="0">
                <a:latin typeface="微软雅黑" panose="020B0503020204020204" pitchFamily="34" charset="-122"/>
                <a:ea typeface="微软雅黑" panose="020B0503020204020204" pitchFamily="34" charset="-122"/>
              </a:rPr>
              <a:t>Inverted</a:t>
            </a:r>
          </a:p>
          <a:p>
            <a:pPr algn="ctr"/>
            <a:r>
              <a:rPr lang="en-US" sz="1050" b="1" dirty="0">
                <a:latin typeface="微软雅黑" panose="020B0503020204020204" pitchFamily="34" charset="-122"/>
                <a:ea typeface="微软雅黑" panose="020B0503020204020204" pitchFamily="34" charset="-122"/>
              </a:rPr>
              <a:t>index</a:t>
            </a:r>
          </a:p>
        </p:txBody>
      </p:sp>
      <p:sp>
        <p:nvSpPr>
          <p:cNvPr id="584" name="Rounded Rectangle 583"/>
          <p:cNvSpPr/>
          <p:nvPr/>
        </p:nvSpPr>
        <p:spPr bwMode="gray">
          <a:xfrm>
            <a:off x="1066522" y="4798436"/>
            <a:ext cx="2732115" cy="266820"/>
          </a:xfrm>
          <a:prstGeom prst="roundRect">
            <a:avLst/>
          </a:prstGeom>
          <a:noFill/>
          <a:ln w="28575" algn="ctr">
            <a:solidFill>
              <a:srgbClr val="E35500">
                <a:lumMod val="60000"/>
                <a:lumOff val="40000"/>
              </a:srgbClr>
            </a:solidFill>
            <a:miter lim="800000"/>
            <a:headEnd/>
            <a:tailEnd/>
          </a:ln>
        </p:spPr>
        <p:txBody>
          <a:bodyPr lIns="67498" tIns="53999" rIns="67498" bIns="53999" rtlCol="0" anchor="ctr"/>
          <a:lstStyle/>
          <a:p>
            <a:pPr algn="ctr" defTabSz="685754">
              <a:spcBef>
                <a:spcPct val="50000"/>
              </a:spcBef>
              <a:buClr>
                <a:srgbClr val="F0AB00"/>
              </a:buClr>
              <a:buSzPct val="80000"/>
              <a:defRPr/>
            </a:pPr>
            <a:endParaRPr lang="en-US" sz="1350"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585" name="Rounded Rectangle 584"/>
          <p:cNvSpPr/>
          <p:nvPr/>
        </p:nvSpPr>
        <p:spPr bwMode="gray">
          <a:xfrm>
            <a:off x="5822120" y="4522347"/>
            <a:ext cx="775478" cy="229020"/>
          </a:xfrm>
          <a:prstGeom prst="roundRect">
            <a:avLst/>
          </a:prstGeom>
          <a:noFill/>
          <a:ln w="28575" algn="ctr">
            <a:solidFill>
              <a:srgbClr val="E35500">
                <a:lumMod val="60000"/>
                <a:lumOff val="40000"/>
              </a:srgbClr>
            </a:solidFill>
            <a:miter lim="800000"/>
            <a:headEnd/>
            <a:tailEnd/>
          </a:ln>
        </p:spPr>
        <p:txBody>
          <a:bodyPr lIns="67498" tIns="53999" rIns="67498" bIns="53999" rtlCol="0" anchor="ctr"/>
          <a:lstStyle/>
          <a:p>
            <a:pPr algn="ctr" defTabSz="685754">
              <a:spcBef>
                <a:spcPct val="50000"/>
              </a:spcBef>
              <a:buClr>
                <a:srgbClr val="F0AB00"/>
              </a:buClr>
              <a:buSzPct val="80000"/>
              <a:defRPr/>
            </a:pPr>
            <a:endParaRPr lang="en-US" sz="1350"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586" name="Right Arrow 585"/>
          <p:cNvSpPr/>
          <p:nvPr/>
        </p:nvSpPr>
        <p:spPr bwMode="gray">
          <a:xfrm>
            <a:off x="4129101" y="4608071"/>
            <a:ext cx="283881" cy="350686"/>
          </a:xfrm>
          <a:prstGeom prst="rightArrow">
            <a:avLst/>
          </a:prstGeom>
          <a:solidFill>
            <a:srgbClr val="FFC000"/>
          </a:solidFill>
          <a:ln w="6350" algn="ctr">
            <a:solidFill>
              <a:srgbClr val="000000"/>
            </a:solidFill>
            <a:miter lim="800000"/>
            <a:headEnd/>
            <a:tailEnd/>
          </a:ln>
          <a:effectLst>
            <a:outerShdw blurRad="50800" dist="38100" dir="2700000" algn="tl" rotWithShape="0">
              <a:prstClr val="black">
                <a:alpha val="40000"/>
              </a:prstClr>
            </a:outerShdw>
          </a:effectLst>
        </p:spPr>
        <p:txBody>
          <a:bodyPr lIns="67498" tIns="53999" rIns="67498" bIns="53999" rtlCol="0" anchor="ctr"/>
          <a:lstStyle/>
          <a:p>
            <a:pPr algn="ctr" defTabSz="685754">
              <a:spcBef>
                <a:spcPct val="50000"/>
              </a:spcBef>
              <a:buClr>
                <a:srgbClr val="F0AB00"/>
              </a:buClr>
              <a:buSzPct val="80000"/>
              <a:defRPr/>
            </a:pPr>
            <a:endParaRPr lang="en-US" sz="1350"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587" name="TextBox 586"/>
          <p:cNvSpPr txBox="1"/>
          <p:nvPr/>
        </p:nvSpPr>
        <p:spPr>
          <a:xfrm>
            <a:off x="4700585" y="3590104"/>
            <a:ext cx="830868" cy="230814"/>
          </a:xfrm>
          <a:prstGeom prst="rect">
            <a:avLst/>
          </a:prstGeom>
          <a:noFill/>
        </p:spPr>
        <p:txBody>
          <a:bodyPr wrap="square" lIns="68560" tIns="34281" rIns="68560" bIns="34281" rtlCol="0">
            <a:spAutoFit/>
          </a:bodyPr>
          <a:lstStyle/>
          <a:p>
            <a:pPr algn="ctr"/>
            <a:r>
              <a:rPr lang="zh-CN" altLang="en-US" sz="1050" b="1" dirty="0">
                <a:latin typeface="微软雅黑" panose="020B0503020204020204" pitchFamily="34" charset="-122"/>
                <a:ea typeface="微软雅黑" panose="020B0503020204020204" pitchFamily="34" charset="-122"/>
              </a:rPr>
              <a:t>数据字典</a:t>
            </a:r>
            <a:endParaRPr lang="en-US" sz="1050" b="1" dirty="0">
              <a:latin typeface="微软雅黑" panose="020B0503020204020204" pitchFamily="34" charset="-122"/>
              <a:ea typeface="微软雅黑" panose="020B0503020204020204" pitchFamily="34" charset="-122"/>
            </a:endParaRPr>
          </a:p>
        </p:txBody>
      </p:sp>
      <p:sp>
        <p:nvSpPr>
          <p:cNvPr id="588" name="Rounded Rectangle 587"/>
          <p:cNvSpPr/>
          <p:nvPr/>
        </p:nvSpPr>
        <p:spPr bwMode="gray">
          <a:xfrm>
            <a:off x="1747976" y="3757988"/>
            <a:ext cx="817021" cy="2003920"/>
          </a:xfrm>
          <a:prstGeom prst="roundRect">
            <a:avLst/>
          </a:prstGeom>
          <a:noFill/>
          <a:ln w="28575" algn="ctr">
            <a:solidFill>
              <a:srgbClr val="E35500">
                <a:lumMod val="60000"/>
                <a:lumOff val="40000"/>
              </a:srgbClr>
            </a:solidFill>
            <a:miter lim="800000"/>
            <a:headEnd/>
            <a:tailEnd/>
          </a:ln>
        </p:spPr>
        <p:txBody>
          <a:bodyPr lIns="67498" tIns="53999" rIns="67498" bIns="53999" rtlCol="0" anchor="ctr"/>
          <a:lstStyle/>
          <a:p>
            <a:pPr algn="ctr" defTabSz="685754">
              <a:spcBef>
                <a:spcPct val="50000"/>
              </a:spcBef>
              <a:buClr>
                <a:srgbClr val="F0AB00"/>
              </a:buClr>
              <a:buSzPct val="80000"/>
              <a:defRPr/>
            </a:pPr>
            <a:endParaRPr lang="en-US" sz="1350"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589" name="Freeform 588"/>
          <p:cNvSpPr/>
          <p:nvPr/>
        </p:nvSpPr>
        <p:spPr>
          <a:xfrm>
            <a:off x="5443513" y="4072304"/>
            <a:ext cx="789325" cy="479509"/>
          </a:xfrm>
          <a:custGeom>
            <a:avLst/>
            <a:gdLst>
              <a:gd name="connsiteX0" fmla="*/ 1085850 w 1085850"/>
              <a:gd name="connsiteY0" fmla="*/ 638175 h 638175"/>
              <a:gd name="connsiteX1" fmla="*/ 581025 w 1085850"/>
              <a:gd name="connsiteY1" fmla="*/ 123825 h 638175"/>
              <a:gd name="connsiteX2" fmla="*/ 0 w 1085850"/>
              <a:gd name="connsiteY2" fmla="*/ 0 h 638175"/>
            </a:gdLst>
            <a:ahLst/>
            <a:cxnLst>
              <a:cxn ang="0">
                <a:pos x="connsiteX0" y="connsiteY0"/>
              </a:cxn>
              <a:cxn ang="0">
                <a:pos x="connsiteX1" y="connsiteY1"/>
              </a:cxn>
              <a:cxn ang="0">
                <a:pos x="connsiteX2" y="connsiteY2"/>
              </a:cxn>
            </a:cxnLst>
            <a:rect l="l" t="t" r="r" b="b"/>
            <a:pathLst>
              <a:path w="1085850" h="638175">
                <a:moveTo>
                  <a:pt x="1085850" y="638175"/>
                </a:moveTo>
                <a:cubicBezTo>
                  <a:pt x="923925" y="434181"/>
                  <a:pt x="762000" y="230188"/>
                  <a:pt x="581025" y="123825"/>
                </a:cubicBezTo>
                <a:cubicBezTo>
                  <a:pt x="400050" y="17463"/>
                  <a:pt x="200025" y="8731"/>
                  <a:pt x="0" y="0"/>
                </a:cubicBezTo>
              </a:path>
            </a:pathLst>
          </a:custGeom>
          <a:noFill/>
          <a:ln w="38100" cap="flat" cmpd="sng" algn="ctr">
            <a:solidFill>
              <a:srgbClr val="E35500">
                <a:lumMod val="40000"/>
                <a:lumOff val="60000"/>
              </a:srgbClr>
            </a:solidFill>
            <a:prstDash val="solid"/>
            <a:headEnd type="none" w="med" len="med"/>
            <a:tailEnd type="triangle" w="med" len="med"/>
          </a:ln>
          <a:effectLst/>
        </p:spPr>
        <p:txBody>
          <a:bodyPr rtlCol="0" anchor="ctr"/>
          <a:lstStyle/>
          <a:p>
            <a:pPr algn="ctr" defTabSz="685754">
              <a:defRPr/>
            </a:pPr>
            <a:endParaRPr lang="en-US" sz="1350" kern="0">
              <a:solidFill>
                <a:srgbClr val="000000"/>
              </a:solidFill>
              <a:latin typeface="微软雅黑" panose="020B0503020204020204" pitchFamily="34" charset="-122"/>
              <a:ea typeface="微软雅黑" panose="020B0503020204020204" pitchFamily="34" charset="-122"/>
            </a:endParaRPr>
          </a:p>
        </p:txBody>
      </p:sp>
      <p:sp>
        <p:nvSpPr>
          <p:cNvPr id="590" name="TextBox 589"/>
          <p:cNvSpPr txBox="1"/>
          <p:nvPr/>
        </p:nvSpPr>
        <p:spPr>
          <a:xfrm>
            <a:off x="5806596" y="5517260"/>
            <a:ext cx="817021" cy="323165"/>
          </a:xfrm>
          <a:prstGeom prst="rect">
            <a:avLst/>
          </a:prstGeom>
          <a:noFill/>
        </p:spPr>
        <p:txBody>
          <a:bodyPr wrap="square" lIns="0" tIns="0" rIns="0" bIns="0" rtlCol="0">
            <a:spAutoFit/>
          </a:bodyPr>
          <a:lstStyle/>
          <a:p>
            <a:pPr>
              <a:spcBef>
                <a:spcPct val="50000"/>
              </a:spcBef>
              <a:buClr>
                <a:srgbClr val="F0AB00"/>
              </a:buClr>
              <a:buSzPct val="80000"/>
            </a:pPr>
            <a:r>
              <a:rPr lang="zh-CN" altLang="en-US" sz="1050" i="1" kern="0" dirty="0">
                <a:latin typeface="微软雅黑" panose="020B0503020204020204" pitchFamily="34" charset="-122"/>
                <a:ea typeface="微软雅黑" panose="020B0503020204020204" pitchFamily="34" charset="-122"/>
                <a:cs typeface="Arial Unicode MS" pitchFamily="34" charset="-128"/>
              </a:rPr>
              <a:t>订单号</a:t>
            </a:r>
            <a:r>
              <a:rPr lang="en-US" sz="1050" i="1" kern="0" dirty="0">
                <a:latin typeface="微软雅黑" panose="020B0503020204020204" pitchFamily="34" charset="-122"/>
                <a:ea typeface="微软雅黑" panose="020B0503020204020204" pitchFamily="34" charset="-122"/>
                <a:cs typeface="Arial Unicode MS" pitchFamily="34" charset="-128"/>
              </a:rPr>
              <a:t>460</a:t>
            </a:r>
            <a:r>
              <a:rPr lang="zh-CN" altLang="en-US" sz="1050" i="1" kern="0" dirty="0">
                <a:latin typeface="微软雅黑" panose="020B0503020204020204" pitchFamily="34" charset="-122"/>
                <a:ea typeface="微软雅黑" panose="020B0503020204020204" pitchFamily="34" charset="-122"/>
                <a:cs typeface="Arial Unicode MS" pitchFamily="34" charset="-128"/>
              </a:rPr>
              <a:t>在哪个国家</a:t>
            </a:r>
            <a:r>
              <a:rPr lang="en-US" sz="1050" i="1" kern="0" dirty="0">
                <a:latin typeface="微软雅黑" panose="020B0503020204020204" pitchFamily="34" charset="-122"/>
                <a:ea typeface="微软雅黑" panose="020B0503020204020204" pitchFamily="34" charset="-122"/>
                <a:cs typeface="Arial Unicode MS" pitchFamily="34" charset="-128"/>
              </a:rPr>
              <a:t>?</a:t>
            </a:r>
          </a:p>
        </p:txBody>
      </p:sp>
      <p:sp>
        <p:nvSpPr>
          <p:cNvPr id="591" name="TextBox 590"/>
          <p:cNvSpPr txBox="1"/>
          <p:nvPr/>
        </p:nvSpPr>
        <p:spPr>
          <a:xfrm>
            <a:off x="7053094" y="4903678"/>
            <a:ext cx="817021" cy="323165"/>
          </a:xfrm>
          <a:prstGeom prst="rect">
            <a:avLst/>
          </a:prstGeom>
          <a:noFill/>
        </p:spPr>
        <p:txBody>
          <a:bodyPr wrap="square" lIns="0" tIns="0" rIns="0" bIns="0" rtlCol="0">
            <a:spAutoFit/>
          </a:bodyPr>
          <a:lstStyle/>
          <a:p>
            <a:pPr>
              <a:spcBef>
                <a:spcPct val="50000"/>
              </a:spcBef>
              <a:buClr>
                <a:srgbClr val="F0AB00"/>
              </a:buClr>
              <a:buSzPct val="80000"/>
            </a:pPr>
            <a:r>
              <a:rPr lang="zh-CN" altLang="en-US" sz="1050" i="1" kern="0" dirty="0">
                <a:latin typeface="微软雅黑" panose="020B0503020204020204" pitchFamily="34" charset="-122"/>
                <a:ea typeface="微软雅黑" panose="020B0503020204020204" pitchFamily="34" charset="-122"/>
                <a:cs typeface="Arial Unicode MS" pitchFamily="34" charset="-128"/>
              </a:rPr>
              <a:t>在意大利的订单有哪些</a:t>
            </a:r>
            <a:r>
              <a:rPr lang="en-US" altLang="zh-CN" sz="1050" i="1" kern="0" dirty="0">
                <a:latin typeface="微软雅黑" panose="020B0503020204020204" pitchFamily="34" charset="-122"/>
                <a:ea typeface="微软雅黑" panose="020B0503020204020204" pitchFamily="34" charset="-122"/>
                <a:cs typeface="Arial Unicode MS" pitchFamily="34" charset="-128"/>
              </a:rPr>
              <a:t>?</a:t>
            </a:r>
            <a:endParaRPr lang="en-US" sz="1050" i="1" kern="0" dirty="0">
              <a:latin typeface="微软雅黑" panose="020B0503020204020204" pitchFamily="34" charset="-122"/>
              <a:ea typeface="微软雅黑" panose="020B0503020204020204" pitchFamily="34" charset="-122"/>
              <a:cs typeface="Arial Unicode MS" pitchFamily="34" charset="-128"/>
            </a:endParaRPr>
          </a:p>
        </p:txBody>
      </p:sp>
      <p:sp>
        <p:nvSpPr>
          <p:cNvPr id="592" name="Freeform 591"/>
          <p:cNvSpPr/>
          <p:nvPr/>
        </p:nvSpPr>
        <p:spPr>
          <a:xfrm flipH="1">
            <a:off x="5393508" y="4169222"/>
            <a:ext cx="1661738" cy="296528"/>
          </a:xfrm>
          <a:custGeom>
            <a:avLst/>
            <a:gdLst>
              <a:gd name="connsiteX0" fmla="*/ 1085850 w 1085850"/>
              <a:gd name="connsiteY0" fmla="*/ 638175 h 638175"/>
              <a:gd name="connsiteX1" fmla="*/ 581025 w 1085850"/>
              <a:gd name="connsiteY1" fmla="*/ 123825 h 638175"/>
              <a:gd name="connsiteX2" fmla="*/ 0 w 1085850"/>
              <a:gd name="connsiteY2" fmla="*/ 0 h 638175"/>
              <a:gd name="connsiteX0" fmla="*/ 1336431 w 1336431"/>
              <a:gd name="connsiteY0" fmla="*/ 519803 h 519803"/>
              <a:gd name="connsiteX1" fmla="*/ 831606 w 1336431"/>
              <a:gd name="connsiteY1" fmla="*/ 5453 h 519803"/>
              <a:gd name="connsiteX2" fmla="*/ 0 w 1336431"/>
              <a:gd name="connsiteY2" fmla="*/ 487076 h 519803"/>
              <a:gd name="connsiteX0" fmla="*/ 1336431 w 1336431"/>
              <a:gd name="connsiteY0" fmla="*/ 617985 h 617985"/>
              <a:gd name="connsiteX1" fmla="*/ 564320 w 1336431"/>
              <a:gd name="connsiteY1" fmla="*/ 5454 h 617985"/>
              <a:gd name="connsiteX2" fmla="*/ 0 w 1336431"/>
              <a:gd name="connsiteY2" fmla="*/ 585258 h 617985"/>
              <a:gd name="connsiteX0" fmla="*/ 1336431 w 1336431"/>
              <a:gd name="connsiteY0" fmla="*/ 683439 h 683439"/>
              <a:gd name="connsiteX1" fmla="*/ 636710 w 1336431"/>
              <a:gd name="connsiteY1" fmla="*/ 5455 h 683439"/>
              <a:gd name="connsiteX2" fmla="*/ 0 w 1336431"/>
              <a:gd name="connsiteY2" fmla="*/ 650712 h 683439"/>
              <a:gd name="connsiteX0" fmla="*/ 1336431 w 1336431"/>
              <a:gd name="connsiteY0" fmla="*/ 677985 h 677985"/>
              <a:gd name="connsiteX1" fmla="*/ 636710 w 1336431"/>
              <a:gd name="connsiteY1" fmla="*/ 1 h 677985"/>
              <a:gd name="connsiteX2" fmla="*/ 0 w 1336431"/>
              <a:gd name="connsiteY2" fmla="*/ 645258 h 677985"/>
              <a:gd name="connsiteX0" fmla="*/ 1336431 w 1336431"/>
              <a:gd name="connsiteY0" fmla="*/ 716165 h 716165"/>
              <a:gd name="connsiteX1" fmla="*/ 636710 w 1336431"/>
              <a:gd name="connsiteY1" fmla="*/ 38181 h 716165"/>
              <a:gd name="connsiteX2" fmla="*/ 0 w 1336431"/>
              <a:gd name="connsiteY2" fmla="*/ 683438 h 716165"/>
              <a:gd name="connsiteX0" fmla="*/ 1336431 w 1336431"/>
              <a:gd name="connsiteY0" fmla="*/ 677984 h 677984"/>
              <a:gd name="connsiteX1" fmla="*/ 636710 w 1336431"/>
              <a:gd name="connsiteY1" fmla="*/ 0 h 677984"/>
              <a:gd name="connsiteX2" fmla="*/ 0 w 1336431"/>
              <a:gd name="connsiteY2" fmla="*/ 645257 h 677984"/>
            </a:gdLst>
            <a:ahLst/>
            <a:cxnLst>
              <a:cxn ang="0">
                <a:pos x="connsiteX0" y="connsiteY0"/>
              </a:cxn>
              <a:cxn ang="0">
                <a:pos x="connsiteX1" y="connsiteY1"/>
              </a:cxn>
              <a:cxn ang="0">
                <a:pos x="connsiteX2" y="connsiteY2"/>
              </a:cxn>
            </a:cxnLst>
            <a:rect l="l" t="t" r="r" b="b"/>
            <a:pathLst>
              <a:path w="1336431" h="677984">
                <a:moveTo>
                  <a:pt x="1336431" y="677984"/>
                </a:moveTo>
                <a:cubicBezTo>
                  <a:pt x="1174506" y="473990"/>
                  <a:pt x="859448" y="5454"/>
                  <a:pt x="636710" y="0"/>
                </a:cubicBezTo>
                <a:cubicBezTo>
                  <a:pt x="419541" y="27273"/>
                  <a:pt x="200025" y="653988"/>
                  <a:pt x="0" y="645257"/>
                </a:cubicBezTo>
              </a:path>
            </a:pathLst>
          </a:custGeom>
          <a:noFill/>
          <a:ln w="38100" cap="flat" cmpd="sng" algn="ctr">
            <a:solidFill>
              <a:srgbClr val="E35500">
                <a:lumMod val="40000"/>
                <a:lumOff val="60000"/>
              </a:srgbClr>
            </a:solidFill>
            <a:prstDash val="solid"/>
            <a:headEnd type="none" w="med" len="med"/>
            <a:tailEnd type="triangle" w="med" len="med"/>
          </a:ln>
          <a:effectLst/>
        </p:spPr>
        <p:txBody>
          <a:bodyPr rtlCol="0" anchor="ctr"/>
          <a:lstStyle/>
          <a:p>
            <a:pPr algn="ctr" defTabSz="685754">
              <a:defRPr/>
            </a:pPr>
            <a:endParaRPr lang="en-US" sz="1350" kern="0">
              <a:solidFill>
                <a:srgbClr val="000000"/>
              </a:solidFill>
              <a:latin typeface="微软雅黑" panose="020B0503020204020204" pitchFamily="34" charset="-122"/>
              <a:ea typeface="微软雅黑" panose="020B0503020204020204" pitchFamily="34" charset="-122"/>
            </a:endParaRPr>
          </a:p>
        </p:txBody>
      </p:sp>
      <p:sp>
        <p:nvSpPr>
          <p:cNvPr id="593" name="Rounded Rectangle 592"/>
          <p:cNvSpPr/>
          <p:nvPr/>
        </p:nvSpPr>
        <p:spPr bwMode="gray">
          <a:xfrm>
            <a:off x="7226191" y="4343759"/>
            <a:ext cx="470826" cy="229020"/>
          </a:xfrm>
          <a:prstGeom prst="roundRect">
            <a:avLst/>
          </a:prstGeom>
          <a:noFill/>
          <a:ln w="28575" algn="ctr">
            <a:solidFill>
              <a:srgbClr val="E35500">
                <a:lumMod val="60000"/>
                <a:lumOff val="40000"/>
              </a:srgbClr>
            </a:solidFill>
            <a:miter lim="800000"/>
            <a:headEnd/>
            <a:tailEnd/>
          </a:ln>
        </p:spPr>
        <p:txBody>
          <a:bodyPr lIns="67498" tIns="53999" rIns="67498" bIns="53999" rtlCol="0" anchor="ctr"/>
          <a:lstStyle/>
          <a:p>
            <a:pPr algn="ctr" defTabSz="685754">
              <a:spcBef>
                <a:spcPct val="50000"/>
              </a:spcBef>
              <a:buClr>
                <a:srgbClr val="F0AB00"/>
              </a:buClr>
              <a:buSzPct val="80000"/>
              <a:defRPr/>
            </a:pPr>
            <a:endParaRPr lang="en-US" sz="1350"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3" name="Rectangle 2"/>
          <p:cNvSpPr/>
          <p:nvPr/>
        </p:nvSpPr>
        <p:spPr>
          <a:xfrm>
            <a:off x="1204766" y="1485988"/>
            <a:ext cx="6583490" cy="348244"/>
          </a:xfrm>
          <a:prstGeom prst="rect">
            <a:avLst/>
          </a:prstGeom>
          <a:solidFill>
            <a:schemeClr val="bg1">
              <a:alpha val="90000"/>
            </a:schemeClr>
          </a:solidFill>
          <a:ln w="28575" cap="flat" cmpd="sng" algn="ctr">
            <a:solidFill>
              <a:schemeClr val="tx2"/>
            </a:solidFill>
            <a:prstDash val="solid"/>
          </a:ln>
          <a:effectLst>
            <a:outerShdw blurRad="50800" dist="38100" dir="2700000" algn="tl" rotWithShape="0">
              <a:prstClr val="black">
                <a:alpha val="40000"/>
              </a:prstClr>
            </a:outerShdw>
          </a:effectLst>
        </p:spPr>
        <p:txBody>
          <a:bodyPr vert="horz" wrap="square" lIns="80998" tIns="80998" rIns="80998" bIns="80998" numCol="1" anchor="t" anchorCtr="0" compatLnSpc="1">
            <a:prstTxWarp prst="textNoShape">
              <a:avLst/>
            </a:prstTxWarp>
            <a:spAutoFit/>
          </a:bodyPr>
          <a:lstStyle/>
          <a:p>
            <a:pPr algn="ctr" eaLnBrk="0" hangingPunct="0">
              <a:buClr>
                <a:schemeClr val="tx1"/>
              </a:buClr>
            </a:pPr>
            <a:r>
              <a:rPr lang="zh-CN" altLang="en-US" sz="1200" b="1" dirty="0">
                <a:latin typeface="微软雅黑" panose="020B0503020204020204" pitchFamily="34" charset="-122"/>
                <a:ea typeface="微软雅黑" panose="020B0503020204020204" pitchFamily="34" charset="-122"/>
              </a:rPr>
              <a:t>列式存储技术带来了高效的查询和聚合分析以及数据的高度压缩</a:t>
            </a:r>
            <a:endParaRPr 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7683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9"/>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58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8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8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91"/>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585"/>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58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9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 grpId="0" animBg="1"/>
      <p:bldP spid="581" grpId="0"/>
      <p:bldP spid="582" grpId="0"/>
      <p:bldP spid="583" grpId="0"/>
      <p:bldP spid="584" grpId="0" animBg="1"/>
      <p:bldP spid="585" grpId="0" animBg="1"/>
      <p:bldP spid="585" grpId="1" animBg="1"/>
      <p:bldP spid="586" grpId="0" animBg="1"/>
      <p:bldP spid="587" grpId="0"/>
      <p:bldP spid="588" grpId="0" animBg="1"/>
      <p:bldP spid="588" grpId="1" animBg="1"/>
      <p:bldP spid="589" grpId="0" animBg="1"/>
      <p:bldP spid="589" grpId="1" animBg="1"/>
      <p:bldP spid="590" grpId="0"/>
      <p:bldP spid="591" grpId="0"/>
      <p:bldP spid="592" grpId="0" animBg="1"/>
      <p:bldP spid="59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99" y="504000"/>
            <a:ext cx="8424000" cy="430887"/>
          </a:xfrm>
        </p:spPr>
        <p:txBody>
          <a:bodyPr/>
          <a:lstStyle/>
          <a:p>
            <a:r>
              <a:rPr lang="en-US" altLang="zh-CN" sz="2800" dirty="0">
                <a:latin typeface="微软雅黑" pitchFamily="34" charset="-122"/>
                <a:ea typeface="微软雅黑" pitchFamily="34" charset="-122"/>
              </a:rPr>
              <a:t>SAP HANA</a:t>
            </a:r>
            <a:r>
              <a:rPr lang="zh-CN" altLang="en-US" sz="2800" dirty="0">
                <a:latin typeface="微软雅黑" pitchFamily="34" charset="-122"/>
                <a:ea typeface="微软雅黑" pitchFamily="34" charset="-122"/>
              </a:rPr>
              <a:t>两阶段数据压缩</a:t>
            </a:r>
            <a:endParaRPr lang="en-US" sz="2800" dirty="0">
              <a:latin typeface="微软雅黑" pitchFamily="34" charset="-122"/>
              <a:ea typeface="微软雅黑" pitchFamily="34" charset="-122"/>
            </a:endParaRPr>
          </a:p>
        </p:txBody>
      </p:sp>
      <p:sp>
        <p:nvSpPr>
          <p:cNvPr id="3" name="Text Placeholder 2"/>
          <p:cNvSpPr>
            <a:spLocks noGrp="1"/>
          </p:cNvSpPr>
          <p:nvPr>
            <p:ph type="body" sz="quarter" idx="4294967295"/>
          </p:nvPr>
        </p:nvSpPr>
        <p:spPr>
          <a:xfrm>
            <a:off x="256758" y="2990804"/>
            <a:ext cx="3229856" cy="1313389"/>
          </a:xfrm>
        </p:spPr>
        <p:txBody>
          <a:bodyPr/>
          <a:lstStyle/>
          <a:p>
            <a:pPr>
              <a:spcBef>
                <a:spcPts val="337"/>
              </a:spcBef>
            </a:pPr>
            <a:r>
              <a:rPr lang="en-US" sz="1600" dirty="0">
                <a:latin typeface="微软雅黑" panose="020B0503020204020204" pitchFamily="34" charset="-122"/>
                <a:ea typeface="微软雅黑" panose="020B0503020204020204" pitchFamily="34" charset="-122"/>
              </a:rPr>
              <a:t>HANA </a:t>
            </a:r>
            <a:r>
              <a:rPr lang="zh-CN" altLang="en-US" sz="1600" dirty="0">
                <a:latin typeface="微软雅黑" panose="020B0503020204020204" pitchFamily="34" charset="-122"/>
                <a:ea typeface="微软雅黑" panose="020B0503020204020204" pitchFamily="34" charset="-122"/>
              </a:rPr>
              <a:t>列数据压缩支持各种算法</a:t>
            </a:r>
            <a:r>
              <a:rPr lang="en-US" altLang="zh-CN" sz="1600" dirty="0">
                <a:latin typeface="微软雅黑" panose="020B0503020204020204" pitchFamily="34" charset="-122"/>
                <a:ea typeface="微软雅黑" panose="020B0503020204020204" pitchFamily="34" charset="-122"/>
              </a:rPr>
              <a:t>: </a:t>
            </a:r>
            <a:r>
              <a:rPr lang="en-US" sz="1600" dirty="0">
                <a:latin typeface="微软雅黑" panose="020B0503020204020204" pitchFamily="34" charset="-122"/>
                <a:ea typeface="微软雅黑" panose="020B0503020204020204" pitchFamily="34" charset="-122"/>
              </a:rPr>
              <a:t>:</a:t>
            </a:r>
          </a:p>
          <a:p>
            <a:pPr marL="285750" indent="-285750">
              <a:spcBef>
                <a:spcPts val="337"/>
              </a:spcBef>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基于字典的压缩</a:t>
            </a:r>
            <a:endParaRPr lang="en-US" sz="1600" dirty="0">
              <a:latin typeface="微软雅黑" panose="020B0503020204020204" pitchFamily="34" charset="-122"/>
              <a:ea typeface="微软雅黑" panose="020B0503020204020204" pitchFamily="34" charset="-122"/>
            </a:endParaRPr>
          </a:p>
          <a:p>
            <a:pPr marL="285750" indent="-285750">
              <a:spcBef>
                <a:spcPts val="337"/>
              </a:spcBef>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多类型的序列消除器，如零空间和运行长度编码</a:t>
            </a:r>
            <a:r>
              <a:rPr lang="en-US" sz="1600" dirty="0">
                <a:latin typeface="微软雅黑" panose="020B0503020204020204" pitchFamily="34" charset="-122"/>
                <a:ea typeface="微软雅黑" panose="020B0503020204020204" pitchFamily="34" charset="-122"/>
              </a:rPr>
              <a:t>.</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6466" y="1720428"/>
            <a:ext cx="5065877" cy="258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5015" y="4811345"/>
            <a:ext cx="4554080" cy="951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bwMode="gray">
          <a:xfrm>
            <a:off x="256758" y="2462671"/>
            <a:ext cx="3146212" cy="425226"/>
          </a:xfrm>
          <a:prstGeom prst="rect">
            <a:avLst/>
          </a:prstGeom>
        </p:spPr>
        <p:txBody>
          <a:bodyPr vert="horz" lIns="0" tIns="0" rIns="0" bIns="0" rtlCol="0" anchor="ctr" anchorCtr="0">
            <a:noAutofit/>
          </a:bodyPr>
          <a:lstStyle>
            <a:lvl1pPr algn="l" defTabSz="1082528" rtl="0" eaLnBrk="1" latinLnBrk="0" hangingPunct="1">
              <a:spcBef>
                <a:spcPct val="0"/>
              </a:spcBef>
              <a:buNone/>
              <a:defRPr sz="2900" b="1" kern="1200" baseline="0">
                <a:solidFill>
                  <a:schemeClr val="accent2"/>
                </a:solidFill>
                <a:latin typeface="Arial" pitchFamily="34" charset="0"/>
                <a:ea typeface="微软雅黑" pitchFamily="34" charset="-122"/>
                <a:cs typeface="+mj-cs"/>
              </a:defRPr>
            </a:lvl1pPr>
          </a:lstStyle>
          <a:p>
            <a:r>
              <a:rPr lang="zh-CN" altLang="en-US" sz="1630" dirty="0">
                <a:latin typeface="微软雅黑" panose="020B0503020204020204" pitchFamily="34" charset="-122"/>
              </a:rPr>
              <a:t>按列数据压缩</a:t>
            </a:r>
            <a:endParaRPr lang="en-US" sz="1630" dirty="0">
              <a:latin typeface="微软雅黑" panose="020B0503020204020204" pitchFamily="34" charset="-122"/>
            </a:endParaRPr>
          </a:p>
        </p:txBody>
      </p:sp>
    </p:spTree>
    <p:extLst>
      <p:ext uri="{BB962C8B-B14F-4D97-AF65-F5344CB8AC3E}">
        <p14:creationId xmlns:p14="http://schemas.microsoft.com/office/powerpoint/2010/main" val="154690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5370145" cy="430887"/>
          </a:xfrm>
        </p:spPr>
        <p:txBody>
          <a:bodyPr/>
          <a:lstStyle/>
          <a:p>
            <a:r>
              <a:rPr lang="en-US" sz="2800" b="1" dirty="0">
                <a:latin typeface="微软雅黑" panose="020B0503020204020204" pitchFamily="34" charset="-122"/>
                <a:ea typeface="微软雅黑" panose="020B0503020204020204" pitchFamily="34" charset="-122"/>
              </a:rPr>
              <a:t>SAP HANA SQL</a:t>
            </a:r>
            <a:r>
              <a:rPr lang="zh-CN" altLang="en-US" sz="2800" b="1" dirty="0">
                <a:latin typeface="微软雅黑" panose="020B0503020204020204" pitchFamily="34" charset="-122"/>
                <a:ea typeface="微软雅黑" panose="020B0503020204020204" pitchFamily="34" charset="-122"/>
              </a:rPr>
              <a:t>执行</a:t>
            </a:r>
            <a:r>
              <a:rPr lang="zh-CN" altLang="en-US" sz="2800" dirty="0">
                <a:latin typeface="微软雅黑" panose="020B0503020204020204" pitchFamily="34" charset="-122"/>
                <a:ea typeface="微软雅黑" panose="020B0503020204020204" pitchFamily="34" charset="-122"/>
              </a:rPr>
              <a:t>架构</a:t>
            </a:r>
            <a:endParaRPr lang="en-US" sz="2800" dirty="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3" cstate="print"/>
          <a:srcRect/>
          <a:stretch>
            <a:fillRect/>
          </a:stretch>
        </p:blipFill>
        <p:spPr bwMode="auto">
          <a:xfrm>
            <a:off x="3325720" y="1384408"/>
            <a:ext cx="4850849" cy="5097813"/>
          </a:xfrm>
          <a:prstGeom prst="rect">
            <a:avLst/>
          </a:prstGeom>
          <a:noFill/>
          <a:ln w="9525">
            <a:noFill/>
            <a:miter lim="800000"/>
            <a:headEnd/>
            <a:tailEnd/>
          </a:ln>
        </p:spPr>
      </p:pic>
      <p:sp>
        <p:nvSpPr>
          <p:cNvPr id="4" name="Text Placeholder 3"/>
          <p:cNvSpPr>
            <a:spLocks noGrp="1"/>
          </p:cNvSpPr>
          <p:nvPr>
            <p:ph type="body" sz="quarter" idx="11"/>
          </p:nvPr>
        </p:nvSpPr>
        <p:spPr>
          <a:xfrm>
            <a:off x="609600" y="2698595"/>
            <a:ext cx="3491359" cy="3029884"/>
          </a:xfrm>
        </p:spPr>
        <p:txBody>
          <a:bodyPr/>
          <a:lstStyle/>
          <a:p>
            <a:pPr fontAlgn="base">
              <a:spcBef>
                <a:spcPct val="50000"/>
              </a:spcBef>
              <a:spcAft>
                <a:spcPct val="0"/>
              </a:spcAft>
              <a:buClr>
                <a:srgbClr val="F0AB00"/>
              </a:buClr>
            </a:pPr>
            <a:r>
              <a:rPr lang="en-US" sz="1600" b="0" kern="0" dirty="0">
                <a:latin typeface="微软雅黑" panose="020B0503020204020204" pitchFamily="34" charset="-122"/>
                <a:ea typeface="微软雅黑" panose="020B0503020204020204" pitchFamily="34" charset="-122"/>
                <a:cs typeface="Arial Unicode MS" pitchFamily="34" charset="-128"/>
              </a:rPr>
              <a:t>ANSI SQL92 </a:t>
            </a:r>
            <a:r>
              <a:rPr lang="zh-CN" altLang="en-US" sz="1600" b="0" kern="0" dirty="0">
                <a:latin typeface="微软雅黑" panose="020B0503020204020204" pitchFamily="34" charset="-122"/>
                <a:ea typeface="微软雅黑" panose="020B0503020204020204" pitchFamily="34" charset="-122"/>
                <a:cs typeface="Arial Unicode MS" pitchFamily="34" charset="-128"/>
              </a:rPr>
              <a:t>支持</a:t>
            </a:r>
            <a:endParaRPr lang="en-US" sz="1600" b="0" kern="0" dirty="0">
              <a:latin typeface="微软雅黑" panose="020B0503020204020204" pitchFamily="34" charset="-122"/>
              <a:ea typeface="微软雅黑" panose="020B0503020204020204" pitchFamily="34" charset="-122"/>
              <a:cs typeface="Arial Unicode MS" pitchFamily="34" charset="-128"/>
            </a:endParaRPr>
          </a:p>
          <a:p>
            <a:pPr fontAlgn="base">
              <a:spcBef>
                <a:spcPct val="50000"/>
              </a:spcBef>
              <a:spcAft>
                <a:spcPct val="0"/>
              </a:spcAft>
              <a:buClr>
                <a:srgbClr val="F0AB00"/>
              </a:buClr>
            </a:pPr>
            <a:r>
              <a:rPr lang="en-US" sz="1600" b="0" kern="0" dirty="0" err="1">
                <a:latin typeface="微软雅黑" panose="020B0503020204020204" pitchFamily="34" charset="-122"/>
                <a:ea typeface="微软雅黑" panose="020B0503020204020204" pitchFamily="34" charset="-122"/>
                <a:cs typeface="Arial Unicode MS" pitchFamily="34" charset="-128"/>
              </a:rPr>
              <a:t>SQLScript</a:t>
            </a:r>
            <a:r>
              <a:rPr lang="en-US" sz="1600" b="0" kern="0" dirty="0">
                <a:latin typeface="微软雅黑" panose="020B0503020204020204" pitchFamily="34" charset="-122"/>
                <a:ea typeface="微软雅黑" panose="020B0503020204020204" pitchFamily="34" charset="-122"/>
                <a:cs typeface="Arial Unicode MS" pitchFamily="34" charset="-128"/>
              </a:rPr>
              <a:t>: </a:t>
            </a:r>
            <a:r>
              <a:rPr lang="zh-CN" altLang="en-US" sz="1600" b="0" kern="0" dirty="0">
                <a:latin typeface="微软雅黑" panose="020B0503020204020204" pitchFamily="34" charset="-122"/>
                <a:ea typeface="微软雅黑" panose="020B0503020204020204" pitchFamily="34" charset="-122"/>
                <a:cs typeface="Arial Unicode MS" pitchFamily="34" charset="-128"/>
              </a:rPr>
              <a:t>存储过程</a:t>
            </a:r>
            <a:endParaRPr lang="en-US" sz="1600" b="0" kern="0" dirty="0">
              <a:latin typeface="微软雅黑" panose="020B0503020204020204" pitchFamily="34" charset="-122"/>
              <a:ea typeface="微软雅黑" panose="020B0503020204020204" pitchFamily="34" charset="-122"/>
              <a:cs typeface="Arial Unicode MS" pitchFamily="34" charset="-128"/>
            </a:endParaRPr>
          </a:p>
          <a:p>
            <a:pPr marL="285750" indent="-285750" fontAlgn="base">
              <a:spcBef>
                <a:spcPct val="50000"/>
              </a:spcBef>
              <a:spcAft>
                <a:spcPct val="0"/>
              </a:spcAft>
              <a:buClr>
                <a:srgbClr val="F0AB00"/>
              </a:buClr>
              <a:buFont typeface="Wingdings" panose="05000000000000000000" pitchFamily="2" charset="2"/>
              <a:buChar char="§"/>
            </a:pPr>
            <a:r>
              <a:rPr lang="en-US" sz="1600" b="0" kern="0" dirty="0">
                <a:latin typeface="微软雅黑" panose="020B0503020204020204" pitchFamily="34" charset="-122"/>
                <a:ea typeface="微软雅黑" panose="020B0503020204020204" pitchFamily="34" charset="-122"/>
                <a:cs typeface="Arial Unicode MS" pitchFamily="34" charset="-128"/>
              </a:rPr>
              <a:t>SQL + </a:t>
            </a:r>
            <a:r>
              <a:rPr lang="zh-CN" altLang="en-US" sz="1600" b="0" kern="0" dirty="0">
                <a:latin typeface="微软雅黑" panose="020B0503020204020204" pitchFamily="34" charset="-122"/>
                <a:ea typeface="微软雅黑" panose="020B0503020204020204" pitchFamily="34" charset="-122"/>
                <a:cs typeface="Arial Unicode MS" pitchFamily="34" charset="-128"/>
              </a:rPr>
              <a:t>过程控制</a:t>
            </a:r>
            <a:endParaRPr lang="en-US" sz="1600" b="0" kern="0" dirty="0">
              <a:latin typeface="微软雅黑" panose="020B0503020204020204" pitchFamily="34" charset="-122"/>
              <a:ea typeface="微软雅黑" panose="020B0503020204020204" pitchFamily="34" charset="-122"/>
              <a:cs typeface="Arial Unicode MS" pitchFamily="34" charset="-128"/>
            </a:endParaRPr>
          </a:p>
          <a:p>
            <a:pPr marL="285750" indent="-285750" fontAlgn="base">
              <a:spcBef>
                <a:spcPct val="50000"/>
              </a:spcBef>
              <a:spcAft>
                <a:spcPct val="0"/>
              </a:spcAft>
              <a:buClr>
                <a:srgbClr val="F0AB00"/>
              </a:buClr>
              <a:buFont typeface="Wingdings" panose="05000000000000000000" pitchFamily="2" charset="2"/>
              <a:buChar char="§"/>
            </a:pPr>
            <a:r>
              <a:rPr lang="zh-CN" altLang="en-US" sz="1600" b="0" kern="0" dirty="0">
                <a:latin typeface="微软雅黑" panose="020B0503020204020204" pitchFamily="34" charset="-122"/>
                <a:ea typeface="微软雅黑" panose="020B0503020204020204" pitchFamily="34" charset="-122"/>
                <a:cs typeface="Arial Unicode MS" pitchFamily="34" charset="-128"/>
              </a:rPr>
              <a:t>嵌入式语言</a:t>
            </a:r>
            <a:r>
              <a:rPr lang="en-US" altLang="zh-CN" sz="1600" b="0" kern="0" dirty="0">
                <a:latin typeface="微软雅黑" panose="020B0503020204020204" pitchFamily="34" charset="-122"/>
                <a:ea typeface="微软雅黑" panose="020B0503020204020204" pitchFamily="34" charset="-122"/>
                <a:cs typeface="Arial Unicode MS" pitchFamily="34" charset="-128"/>
              </a:rPr>
              <a:t>/</a:t>
            </a:r>
            <a:r>
              <a:rPr lang="zh-CN" altLang="en-US" sz="1600" b="0" kern="0" dirty="0">
                <a:latin typeface="微软雅黑" panose="020B0503020204020204" pitchFamily="34" charset="-122"/>
                <a:ea typeface="微软雅黑" panose="020B0503020204020204" pitchFamily="34" charset="-122"/>
                <a:cs typeface="Arial Unicode MS" pitchFamily="34" charset="-128"/>
              </a:rPr>
              <a:t> </a:t>
            </a:r>
            <a:r>
              <a:rPr lang="en-US" altLang="zh-CN" sz="1600" b="0" kern="0" dirty="0">
                <a:latin typeface="微软雅黑" panose="020B0503020204020204" pitchFamily="34" charset="-122"/>
                <a:ea typeface="微软雅黑" panose="020B0503020204020204" pitchFamily="34" charset="-122"/>
                <a:cs typeface="Arial Unicode MS" pitchFamily="34" charset="-128"/>
              </a:rPr>
              <a:t>R </a:t>
            </a:r>
            <a:endParaRPr lang="en-US" sz="1600" b="0" kern="0" dirty="0">
              <a:latin typeface="微软雅黑" panose="020B0503020204020204" pitchFamily="34" charset="-122"/>
              <a:ea typeface="微软雅黑" panose="020B0503020204020204" pitchFamily="34" charset="-122"/>
              <a:cs typeface="Arial Unicode MS" pitchFamily="34" charset="-128"/>
            </a:endParaRPr>
          </a:p>
          <a:p>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735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99" y="504000"/>
            <a:ext cx="8424000" cy="430887"/>
          </a:xfrm>
        </p:spPr>
        <p:txBody>
          <a:bodyPr/>
          <a:lstStyle/>
          <a:p>
            <a:r>
              <a:rPr lang="en-US" altLang="zh-CN" sz="2800" dirty="0">
                <a:latin typeface="微软雅黑" panose="020B0503020204020204" pitchFamily="34" charset="-122"/>
                <a:ea typeface="微软雅黑" panose="020B0503020204020204" pitchFamily="34" charset="-122"/>
              </a:rPr>
              <a:t>SAP HANA </a:t>
            </a:r>
            <a:r>
              <a:rPr lang="zh-CN" altLang="en-US" sz="2800" dirty="0">
                <a:latin typeface="微软雅黑" panose="020B0503020204020204" pitchFamily="34" charset="-122"/>
                <a:ea typeface="微软雅黑" panose="020B0503020204020204" pitchFamily="34" charset="-122"/>
              </a:rPr>
              <a:t>查询执行</a:t>
            </a:r>
            <a:endParaRPr lang="en-US" sz="2800" dirty="0">
              <a:latin typeface="微软雅黑" panose="020B0503020204020204" pitchFamily="34" charset="-122"/>
              <a:ea typeface="微软雅黑" panose="020B0503020204020204" pitchFamily="34" charset="-122"/>
            </a:endParaRPr>
          </a:p>
        </p:txBody>
      </p:sp>
      <p:sp>
        <p:nvSpPr>
          <p:cNvPr id="4" name="TextBox 3"/>
          <p:cNvSpPr txBox="1"/>
          <p:nvPr/>
        </p:nvSpPr>
        <p:spPr>
          <a:xfrm>
            <a:off x="499467" y="2323628"/>
            <a:ext cx="4377447" cy="2862322"/>
          </a:xfrm>
          <a:prstGeom prst="rect">
            <a:avLst/>
          </a:prstGeom>
          <a:noFill/>
        </p:spPr>
        <p:txBody>
          <a:bodyPr wrap="square" rtlCol="0">
            <a:spAutoFit/>
          </a:bodyPr>
          <a:lstStyle/>
          <a:p>
            <a:pPr fontAlgn="base">
              <a:spcBef>
                <a:spcPct val="50000"/>
              </a:spcBef>
              <a:spcAft>
                <a:spcPct val="0"/>
              </a:spcAft>
              <a:buClr>
                <a:srgbClr val="F0AB00"/>
              </a:buClr>
              <a:buSzPct val="80000"/>
            </a:pPr>
            <a:r>
              <a:rPr lang="zh-CN" altLang="en-US" sz="1800" kern="0" dirty="0">
                <a:latin typeface="微软雅黑" panose="020B0503020204020204" pitchFamily="34" charset="-122"/>
                <a:ea typeface="微软雅黑" panose="020B0503020204020204" pitchFamily="34" charset="-122"/>
                <a:cs typeface="Arial Unicode MS" pitchFamily="34" charset="-128"/>
              </a:rPr>
              <a:t>行和列引擎</a:t>
            </a:r>
            <a:endParaRPr lang="en-US" sz="1800" kern="0" dirty="0">
              <a:latin typeface="微软雅黑" panose="020B0503020204020204" pitchFamily="34" charset="-122"/>
              <a:ea typeface="微软雅黑" panose="020B0503020204020204" pitchFamily="34" charset="-122"/>
              <a:cs typeface="Arial Unicode MS" pitchFamily="34" charset="-128"/>
            </a:endParaRPr>
          </a:p>
          <a:p>
            <a:pPr marL="285750" indent="-285750" fontAlgn="base">
              <a:spcBef>
                <a:spcPct val="50000"/>
              </a:spcBef>
              <a:spcAft>
                <a:spcPct val="0"/>
              </a:spcAft>
              <a:buClr>
                <a:srgbClr val="F0AB00"/>
              </a:buClr>
              <a:buSzPct val="80000"/>
              <a:buFont typeface="Arial" pitchFamily="34" charset="0"/>
              <a:buChar char="•"/>
            </a:pPr>
            <a:r>
              <a:rPr lang="zh-CN" altLang="en-US" sz="1400" kern="0" dirty="0">
                <a:latin typeface="微软雅黑" panose="020B0503020204020204" pitchFamily="34" charset="-122"/>
                <a:ea typeface="微软雅黑" panose="020B0503020204020204" pitchFamily="34" charset="-122"/>
                <a:cs typeface="Arial Unicode MS" pitchFamily="34" charset="-128"/>
              </a:rPr>
              <a:t>支持行和列表的混合查询</a:t>
            </a:r>
            <a:endParaRPr lang="en-US" sz="1400" kern="0" dirty="0">
              <a:latin typeface="微软雅黑" panose="020B0503020204020204" pitchFamily="34" charset="-122"/>
              <a:ea typeface="微软雅黑" panose="020B0503020204020204" pitchFamily="34" charset="-122"/>
              <a:cs typeface="Arial Unicode MS" pitchFamily="34" charset="-128"/>
            </a:endParaRPr>
          </a:p>
          <a:p>
            <a:pPr fontAlgn="base">
              <a:spcBef>
                <a:spcPct val="50000"/>
              </a:spcBef>
              <a:spcAft>
                <a:spcPct val="0"/>
              </a:spcAft>
              <a:buClr>
                <a:srgbClr val="F0AB00"/>
              </a:buClr>
              <a:buSzPct val="80000"/>
            </a:pPr>
            <a:r>
              <a:rPr lang="zh-CN" altLang="en-US" sz="1800" kern="0" dirty="0">
                <a:latin typeface="微软雅黑" panose="020B0503020204020204" pitchFamily="34" charset="-122"/>
                <a:ea typeface="微软雅黑" panose="020B0503020204020204" pitchFamily="34" charset="-122"/>
                <a:cs typeface="Arial Unicode MS" pitchFamily="34" charset="-128"/>
              </a:rPr>
              <a:t>执行并行化</a:t>
            </a:r>
            <a:endParaRPr lang="en-US" sz="1800" kern="0" dirty="0">
              <a:latin typeface="微软雅黑" panose="020B0503020204020204" pitchFamily="34" charset="-122"/>
              <a:ea typeface="微软雅黑" panose="020B0503020204020204" pitchFamily="34" charset="-122"/>
              <a:cs typeface="Arial Unicode MS" pitchFamily="34" charset="-128"/>
            </a:endParaRPr>
          </a:p>
          <a:p>
            <a:pPr marL="285750" indent="-285750" fontAlgn="base">
              <a:spcBef>
                <a:spcPct val="50000"/>
              </a:spcBef>
              <a:spcAft>
                <a:spcPct val="0"/>
              </a:spcAft>
              <a:buClr>
                <a:srgbClr val="F0AB00"/>
              </a:buClr>
              <a:buSzPct val="80000"/>
              <a:buFont typeface="Arial" pitchFamily="34" charset="0"/>
              <a:buChar char="•"/>
            </a:pPr>
            <a:r>
              <a:rPr lang="zh-CN" altLang="en-US" sz="1400" kern="0" dirty="0">
                <a:latin typeface="微软雅黑" panose="020B0503020204020204" pitchFamily="34" charset="-122"/>
                <a:ea typeface="微软雅黑" panose="020B0503020204020204" pitchFamily="34" charset="-122"/>
                <a:cs typeface="Arial Unicode MS" pitchFamily="34" charset="-128"/>
              </a:rPr>
              <a:t>每列 </a:t>
            </a:r>
            <a:r>
              <a:rPr lang="en-US" sz="1400" kern="0" dirty="0">
                <a:latin typeface="微软雅黑" panose="020B0503020204020204" pitchFamily="34" charset="-122"/>
                <a:ea typeface="微软雅黑" panose="020B0503020204020204" pitchFamily="34" charset="-122"/>
                <a:cs typeface="Arial Unicode MS" pitchFamily="34" charset="-128"/>
              </a:rPr>
              <a:t>CPU</a:t>
            </a:r>
          </a:p>
          <a:p>
            <a:pPr marL="285750" indent="-285750" fontAlgn="base">
              <a:spcBef>
                <a:spcPct val="50000"/>
              </a:spcBef>
              <a:spcAft>
                <a:spcPct val="0"/>
              </a:spcAft>
              <a:buClr>
                <a:srgbClr val="F0AB00"/>
              </a:buClr>
              <a:buSzPct val="80000"/>
              <a:buFont typeface="Arial" pitchFamily="34" charset="0"/>
              <a:buChar char="•"/>
            </a:pPr>
            <a:r>
              <a:rPr lang="zh-CN" altLang="en-US" sz="1400" kern="0" dirty="0">
                <a:latin typeface="微软雅黑" panose="020B0503020204020204" pitchFamily="34" charset="-122"/>
                <a:ea typeface="微软雅黑" panose="020B0503020204020204" pitchFamily="34" charset="-122"/>
                <a:cs typeface="Arial Unicode MS" pitchFamily="34" charset="-128"/>
              </a:rPr>
              <a:t>每个关系运算符的 </a:t>
            </a:r>
            <a:r>
              <a:rPr lang="en-US" altLang="zh-CN" sz="1400" kern="0" dirty="0">
                <a:latin typeface="微软雅黑" panose="020B0503020204020204" pitchFamily="34" charset="-122"/>
                <a:ea typeface="微软雅黑" panose="020B0503020204020204" pitchFamily="34" charset="-122"/>
                <a:cs typeface="Arial Unicode MS" pitchFamily="34" charset="-128"/>
              </a:rPr>
              <a:t>CPU</a:t>
            </a:r>
            <a:endParaRPr lang="en-US" sz="1400" kern="0" dirty="0">
              <a:latin typeface="微软雅黑" panose="020B0503020204020204" pitchFamily="34" charset="-122"/>
              <a:ea typeface="微软雅黑" panose="020B0503020204020204" pitchFamily="34" charset="-122"/>
              <a:cs typeface="Arial Unicode MS" pitchFamily="34" charset="-128"/>
            </a:endParaRPr>
          </a:p>
          <a:p>
            <a:pPr marL="285750" indent="-285750" fontAlgn="base">
              <a:spcBef>
                <a:spcPct val="50000"/>
              </a:spcBef>
              <a:spcAft>
                <a:spcPct val="0"/>
              </a:spcAft>
              <a:buClr>
                <a:srgbClr val="F0AB00"/>
              </a:buClr>
              <a:buSzPct val="80000"/>
              <a:buFont typeface="Arial" pitchFamily="34" charset="0"/>
              <a:buChar char="•"/>
            </a:pPr>
            <a:r>
              <a:rPr lang="zh-CN" altLang="en-US" sz="1400" kern="0" dirty="0">
                <a:latin typeface="微软雅黑" panose="020B0503020204020204" pitchFamily="34" charset="-122"/>
                <a:ea typeface="微软雅黑" panose="020B0503020204020204" pitchFamily="34" charset="-122"/>
                <a:cs typeface="Arial Unicode MS" pitchFamily="34" charset="-128"/>
              </a:rPr>
              <a:t>跨多</a:t>
            </a:r>
            <a:r>
              <a:rPr lang="en-US" altLang="zh-CN" sz="1400" kern="0" dirty="0">
                <a:latin typeface="微软雅黑" panose="020B0503020204020204" pitchFamily="34" charset="-122"/>
                <a:ea typeface="微软雅黑" panose="020B0503020204020204" pitchFamily="34" charset="-122"/>
                <a:cs typeface="Arial Unicode MS" pitchFamily="34" charset="-128"/>
              </a:rPr>
              <a:t>CPU </a:t>
            </a:r>
            <a:r>
              <a:rPr lang="zh-CN" altLang="en-US" sz="1400" kern="0" dirty="0">
                <a:latin typeface="微软雅黑" panose="020B0503020204020204" pitchFamily="34" charset="-122"/>
                <a:ea typeface="微软雅黑" panose="020B0503020204020204" pitchFamily="34" charset="-122"/>
                <a:cs typeface="Arial Unicode MS" pitchFamily="34" charset="-128"/>
              </a:rPr>
              <a:t>分区输入表 并合并中间结果</a:t>
            </a:r>
            <a:endParaRPr lang="en-US" sz="1400" kern="0" dirty="0">
              <a:latin typeface="微软雅黑" panose="020B0503020204020204" pitchFamily="34" charset="-122"/>
              <a:ea typeface="微软雅黑" panose="020B0503020204020204" pitchFamily="34" charset="-122"/>
              <a:cs typeface="Arial Unicode MS" pitchFamily="34" charset="-128"/>
            </a:endParaRPr>
          </a:p>
          <a:p>
            <a:pPr marL="742950" lvl="1" indent="-285750" fontAlgn="base">
              <a:spcBef>
                <a:spcPct val="50000"/>
              </a:spcBef>
              <a:spcAft>
                <a:spcPct val="0"/>
              </a:spcAft>
              <a:buClr>
                <a:srgbClr val="F0AB00"/>
              </a:buClr>
              <a:buSzPct val="80000"/>
              <a:buFont typeface="Arial" pitchFamily="34" charset="0"/>
              <a:buChar char="•"/>
            </a:pPr>
            <a:r>
              <a:rPr lang="zh-CN" altLang="en-US" sz="1200" kern="0" dirty="0">
                <a:latin typeface="微软雅黑" panose="020B0503020204020204" pitchFamily="34" charset="-122"/>
                <a:ea typeface="微软雅黑" panose="020B0503020204020204" pitchFamily="34" charset="-122"/>
                <a:cs typeface="Arial Unicode MS" pitchFamily="34" charset="-128"/>
              </a:rPr>
              <a:t>例如，通过进入预聚合分组分区</a:t>
            </a:r>
            <a:endParaRPr lang="en-US" sz="1200" kern="0" dirty="0">
              <a:latin typeface="微软雅黑" panose="020B0503020204020204" pitchFamily="34" charset="-122"/>
              <a:ea typeface="微软雅黑" panose="020B0503020204020204" pitchFamily="34" charset="-122"/>
              <a:cs typeface="Arial Unicode MS" pitchFamily="34" charset="-128"/>
            </a:endParaRPr>
          </a:p>
          <a:p>
            <a:pPr fontAlgn="base">
              <a:spcBef>
                <a:spcPct val="50000"/>
              </a:spcBef>
              <a:spcAft>
                <a:spcPct val="0"/>
              </a:spcAft>
              <a:buClr>
                <a:srgbClr val="F0AB00"/>
              </a:buClr>
              <a:buSzPct val="80000"/>
            </a:pPr>
            <a:r>
              <a:rPr lang="zh-CN" altLang="en-US" sz="1800" kern="0" dirty="0">
                <a:latin typeface="微软雅黑" panose="020B0503020204020204" pitchFamily="34" charset="-122"/>
                <a:ea typeface="微软雅黑" panose="020B0503020204020204" pitchFamily="34" charset="-122"/>
                <a:cs typeface="Arial Unicode MS" pitchFamily="34" charset="-128"/>
              </a:rPr>
              <a:t>分区表跨多节点</a:t>
            </a:r>
            <a:endParaRPr lang="en-US" sz="1400" kern="0" dirty="0">
              <a:latin typeface="微软雅黑" panose="020B0503020204020204" pitchFamily="34" charset="-122"/>
              <a:ea typeface="微软雅黑" panose="020B0503020204020204" pitchFamily="34" charset="-122"/>
              <a:cs typeface="Arial Unicode MS" pitchFamily="34" charset="-128"/>
            </a:endParaRPr>
          </a:p>
        </p:txBody>
      </p:sp>
      <p:sp>
        <p:nvSpPr>
          <p:cNvPr id="7" name="Rectangle 6"/>
          <p:cNvSpPr/>
          <p:nvPr/>
        </p:nvSpPr>
        <p:spPr bwMode="gray">
          <a:xfrm>
            <a:off x="6562925" y="3306046"/>
            <a:ext cx="1021404" cy="2568102"/>
          </a:xfrm>
          <a:prstGeom prst="rect">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10" name="TextBox 9"/>
          <p:cNvSpPr txBox="1"/>
          <p:nvPr/>
        </p:nvSpPr>
        <p:spPr>
          <a:xfrm>
            <a:off x="5368161" y="2511118"/>
            <a:ext cx="596630" cy="261610"/>
          </a:xfrm>
          <a:prstGeom prst="rect">
            <a:avLst/>
          </a:prstGeom>
          <a:noFill/>
          <a:ln>
            <a:solidFill>
              <a:schemeClr val="tx1"/>
            </a:solidFill>
          </a:ln>
        </p:spPr>
        <p:txBody>
          <a:bodyPr wrap="square" rtlCol="0">
            <a:spAutoFit/>
          </a:bodyPr>
          <a:lstStyle/>
          <a:p>
            <a:pPr algn="ctr" fontAlgn="base">
              <a:spcBef>
                <a:spcPct val="50000"/>
              </a:spcBef>
              <a:spcAft>
                <a:spcPct val="0"/>
              </a:spcAft>
              <a:buClr>
                <a:srgbClr val="F0AB00"/>
              </a:buClr>
              <a:buSzPct val="80000"/>
            </a:pPr>
            <a:r>
              <a:rPr lang="en-US" sz="1100" kern="0" dirty="0">
                <a:latin typeface="微软雅黑" panose="020B0503020204020204" pitchFamily="34" charset="-122"/>
                <a:ea typeface="微软雅黑" panose="020B0503020204020204" pitchFamily="34" charset="-122"/>
                <a:cs typeface="Arial Unicode MS" pitchFamily="34" charset="-128"/>
              </a:rPr>
              <a:t>filter</a:t>
            </a:r>
          </a:p>
        </p:txBody>
      </p:sp>
      <p:sp>
        <p:nvSpPr>
          <p:cNvPr id="11" name="Rectangle 10"/>
          <p:cNvSpPr/>
          <p:nvPr/>
        </p:nvSpPr>
        <p:spPr bwMode="gray">
          <a:xfrm>
            <a:off x="5251628" y="1582366"/>
            <a:ext cx="906096" cy="1741251"/>
          </a:xfrm>
          <a:prstGeom prst="rect">
            <a:avLst/>
          </a:prstGeom>
          <a:no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12" name="Oval 11"/>
          <p:cNvSpPr/>
          <p:nvPr/>
        </p:nvSpPr>
        <p:spPr bwMode="gray">
          <a:xfrm>
            <a:off x="5306552" y="2999754"/>
            <a:ext cx="749032" cy="207261"/>
          </a:xfrm>
          <a:prstGeom prst="ellips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itchFamily="34" charset="-128"/>
              </a:rPr>
              <a:t>table1</a:t>
            </a:r>
          </a:p>
        </p:txBody>
      </p:sp>
      <p:sp>
        <p:nvSpPr>
          <p:cNvPr id="13" name="TextBox 12"/>
          <p:cNvSpPr txBox="1"/>
          <p:nvPr/>
        </p:nvSpPr>
        <p:spPr>
          <a:xfrm>
            <a:off x="5368161" y="3323617"/>
            <a:ext cx="676073" cy="230832"/>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b="1" kern="0" dirty="0">
                <a:latin typeface="微软雅黑" panose="020B0503020204020204" pitchFamily="34" charset="-122"/>
                <a:ea typeface="微软雅黑" panose="020B0503020204020204" pitchFamily="34" charset="-122"/>
                <a:cs typeface="Arial Unicode MS" pitchFamily="34" charset="-128"/>
              </a:rPr>
              <a:t>CPU1</a:t>
            </a:r>
          </a:p>
        </p:txBody>
      </p:sp>
      <p:sp>
        <p:nvSpPr>
          <p:cNvPr id="15" name="TextBox 14"/>
          <p:cNvSpPr txBox="1"/>
          <p:nvPr/>
        </p:nvSpPr>
        <p:spPr>
          <a:xfrm>
            <a:off x="6326138" y="2511118"/>
            <a:ext cx="596630" cy="261610"/>
          </a:xfrm>
          <a:prstGeom prst="rect">
            <a:avLst/>
          </a:prstGeom>
          <a:noFill/>
          <a:ln>
            <a:solidFill>
              <a:schemeClr val="tx1"/>
            </a:solidFill>
          </a:ln>
        </p:spPr>
        <p:txBody>
          <a:bodyPr wrap="square" rtlCol="0">
            <a:spAutoFit/>
          </a:bodyPr>
          <a:lstStyle/>
          <a:p>
            <a:pPr algn="ctr" fontAlgn="base">
              <a:spcBef>
                <a:spcPct val="50000"/>
              </a:spcBef>
              <a:spcAft>
                <a:spcPct val="0"/>
              </a:spcAft>
              <a:buClr>
                <a:srgbClr val="F0AB00"/>
              </a:buClr>
              <a:buSzPct val="80000"/>
            </a:pPr>
            <a:r>
              <a:rPr lang="en-US" sz="1100" kern="0" dirty="0">
                <a:latin typeface="微软雅黑" panose="020B0503020204020204" pitchFamily="34" charset="-122"/>
                <a:ea typeface="微软雅黑" panose="020B0503020204020204" pitchFamily="34" charset="-122"/>
                <a:cs typeface="Arial Unicode MS" pitchFamily="34" charset="-128"/>
              </a:rPr>
              <a:t>filter</a:t>
            </a:r>
          </a:p>
        </p:txBody>
      </p:sp>
      <p:sp>
        <p:nvSpPr>
          <p:cNvPr id="16" name="Rectangle 15"/>
          <p:cNvSpPr/>
          <p:nvPr/>
        </p:nvSpPr>
        <p:spPr bwMode="gray">
          <a:xfrm>
            <a:off x="6209605" y="1582366"/>
            <a:ext cx="906096" cy="1741251"/>
          </a:xfrm>
          <a:prstGeom prst="rect">
            <a:avLst/>
          </a:prstGeom>
          <a:no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17" name="Oval 16"/>
          <p:cNvSpPr/>
          <p:nvPr/>
        </p:nvSpPr>
        <p:spPr bwMode="gray">
          <a:xfrm>
            <a:off x="6264529" y="2999754"/>
            <a:ext cx="749032" cy="207261"/>
          </a:xfrm>
          <a:prstGeom prst="ellips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itchFamily="34" charset="-128"/>
              </a:rPr>
              <a:t>table2</a:t>
            </a:r>
          </a:p>
        </p:txBody>
      </p:sp>
      <p:sp>
        <p:nvSpPr>
          <p:cNvPr id="18" name="TextBox 17"/>
          <p:cNvSpPr txBox="1"/>
          <p:nvPr/>
        </p:nvSpPr>
        <p:spPr>
          <a:xfrm>
            <a:off x="6326138" y="3323617"/>
            <a:ext cx="676073" cy="230832"/>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b="1" kern="0" dirty="0">
                <a:latin typeface="微软雅黑" panose="020B0503020204020204" pitchFamily="34" charset="-122"/>
                <a:ea typeface="微软雅黑" panose="020B0503020204020204" pitchFamily="34" charset="-122"/>
                <a:cs typeface="Arial Unicode MS" pitchFamily="34" charset="-128"/>
              </a:rPr>
              <a:t>CPU2</a:t>
            </a:r>
          </a:p>
        </p:txBody>
      </p:sp>
      <p:sp>
        <p:nvSpPr>
          <p:cNvPr id="19" name="TextBox 18"/>
          <p:cNvSpPr txBox="1"/>
          <p:nvPr/>
        </p:nvSpPr>
        <p:spPr>
          <a:xfrm>
            <a:off x="7276011" y="1652320"/>
            <a:ext cx="596630" cy="261610"/>
          </a:xfrm>
          <a:prstGeom prst="rect">
            <a:avLst/>
          </a:prstGeom>
          <a:noFill/>
          <a:ln>
            <a:solidFill>
              <a:schemeClr val="tx1"/>
            </a:solidFill>
          </a:ln>
        </p:spPr>
        <p:txBody>
          <a:bodyPr wrap="square" rtlCol="0">
            <a:spAutoFit/>
          </a:bodyPr>
          <a:lstStyle/>
          <a:p>
            <a:pPr algn="ctr" fontAlgn="base">
              <a:spcBef>
                <a:spcPct val="50000"/>
              </a:spcBef>
              <a:spcAft>
                <a:spcPct val="0"/>
              </a:spcAft>
              <a:buClr>
                <a:srgbClr val="F0AB00"/>
              </a:buClr>
              <a:buSzPct val="80000"/>
            </a:pPr>
            <a:r>
              <a:rPr lang="en-US" sz="1100" kern="0" dirty="0" err="1">
                <a:latin typeface="微软雅黑" panose="020B0503020204020204" pitchFamily="34" charset="-122"/>
                <a:ea typeface="微软雅黑" panose="020B0503020204020204" pitchFamily="34" charset="-122"/>
                <a:cs typeface="Arial Unicode MS" pitchFamily="34" charset="-128"/>
              </a:rPr>
              <a:t>agg</a:t>
            </a:r>
            <a:endParaRPr lang="en-US" sz="1100" kern="0" dirty="0">
              <a:latin typeface="微软雅黑" panose="020B0503020204020204" pitchFamily="34" charset="-122"/>
              <a:ea typeface="微软雅黑" panose="020B0503020204020204" pitchFamily="34" charset="-122"/>
              <a:cs typeface="Arial Unicode MS" pitchFamily="34" charset="-128"/>
            </a:endParaRPr>
          </a:p>
        </p:txBody>
      </p:sp>
      <p:sp>
        <p:nvSpPr>
          <p:cNvPr id="20" name="Rectangle 19"/>
          <p:cNvSpPr/>
          <p:nvPr/>
        </p:nvSpPr>
        <p:spPr bwMode="gray">
          <a:xfrm>
            <a:off x="7159478" y="1582365"/>
            <a:ext cx="906096" cy="1741251"/>
          </a:xfrm>
          <a:prstGeom prst="rect">
            <a:avLst/>
          </a:prstGeom>
          <a:no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22" name="TextBox 21"/>
          <p:cNvSpPr txBox="1"/>
          <p:nvPr/>
        </p:nvSpPr>
        <p:spPr>
          <a:xfrm>
            <a:off x="7276011" y="3323616"/>
            <a:ext cx="676073" cy="230832"/>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b="1" kern="0" dirty="0">
                <a:latin typeface="微软雅黑" panose="020B0503020204020204" pitchFamily="34" charset="-122"/>
                <a:ea typeface="微软雅黑" panose="020B0503020204020204" pitchFamily="34" charset="-122"/>
                <a:cs typeface="Arial Unicode MS" pitchFamily="34" charset="-128"/>
              </a:rPr>
              <a:t>CPU3</a:t>
            </a:r>
          </a:p>
        </p:txBody>
      </p:sp>
      <p:cxnSp>
        <p:nvCxnSpPr>
          <p:cNvPr id="23" name="Straight Arrow Connector 22"/>
          <p:cNvCxnSpPr>
            <a:stCxn id="12" idx="0"/>
            <a:endCxn id="10" idx="2"/>
          </p:cNvCxnSpPr>
          <p:nvPr/>
        </p:nvCxnSpPr>
        <p:spPr>
          <a:xfrm flipH="1" flipV="1">
            <a:off x="5666476" y="2772728"/>
            <a:ext cx="14592" cy="22702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0"/>
            <a:endCxn id="15" idx="2"/>
          </p:cNvCxnSpPr>
          <p:nvPr/>
        </p:nvCxnSpPr>
        <p:spPr>
          <a:xfrm flipH="1" flipV="1">
            <a:off x="6624453" y="2772728"/>
            <a:ext cx="14592" cy="22702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326138" y="2021493"/>
            <a:ext cx="596630" cy="261610"/>
          </a:xfrm>
          <a:prstGeom prst="rect">
            <a:avLst/>
          </a:prstGeom>
          <a:noFill/>
          <a:ln>
            <a:solidFill>
              <a:schemeClr val="tx1"/>
            </a:solidFill>
          </a:ln>
        </p:spPr>
        <p:txBody>
          <a:bodyPr wrap="square" rtlCol="0">
            <a:spAutoFit/>
          </a:bodyPr>
          <a:lstStyle/>
          <a:p>
            <a:pPr algn="ctr" fontAlgn="base">
              <a:spcBef>
                <a:spcPct val="50000"/>
              </a:spcBef>
              <a:spcAft>
                <a:spcPct val="0"/>
              </a:spcAft>
              <a:buClr>
                <a:srgbClr val="F0AB00"/>
              </a:buClr>
              <a:buSzPct val="80000"/>
            </a:pPr>
            <a:r>
              <a:rPr lang="en-US" sz="1100" kern="0" dirty="0">
                <a:latin typeface="微软雅黑" panose="020B0503020204020204" pitchFamily="34" charset="-122"/>
                <a:ea typeface="微软雅黑" panose="020B0503020204020204" pitchFamily="34" charset="-122"/>
                <a:cs typeface="Arial Unicode MS" pitchFamily="34" charset="-128"/>
              </a:rPr>
              <a:t>join</a:t>
            </a:r>
          </a:p>
        </p:txBody>
      </p:sp>
      <p:cxnSp>
        <p:nvCxnSpPr>
          <p:cNvPr id="28" name="Straight Arrow Connector 27"/>
          <p:cNvCxnSpPr>
            <a:stCxn id="10" idx="0"/>
            <a:endCxn id="27" idx="2"/>
          </p:cNvCxnSpPr>
          <p:nvPr/>
        </p:nvCxnSpPr>
        <p:spPr>
          <a:xfrm flipV="1">
            <a:off x="5666476" y="2283103"/>
            <a:ext cx="957977" cy="22801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5" idx="0"/>
            <a:endCxn id="27" idx="2"/>
          </p:cNvCxnSpPr>
          <p:nvPr/>
        </p:nvCxnSpPr>
        <p:spPr>
          <a:xfrm flipV="1">
            <a:off x="6624453" y="2283103"/>
            <a:ext cx="0" cy="22801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72" name="Straight Arrow Connector 3071"/>
          <p:cNvCxnSpPr>
            <a:stCxn id="27" idx="0"/>
            <a:endCxn id="19" idx="2"/>
          </p:cNvCxnSpPr>
          <p:nvPr/>
        </p:nvCxnSpPr>
        <p:spPr>
          <a:xfrm flipV="1">
            <a:off x="6624453" y="1913930"/>
            <a:ext cx="949873" cy="107563"/>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363296" y="5261945"/>
            <a:ext cx="672831" cy="230832"/>
          </a:xfrm>
          <a:prstGeom prst="rect">
            <a:avLst/>
          </a:prstGeom>
          <a:noFill/>
          <a:ln>
            <a:solidFill>
              <a:schemeClr val="tx1"/>
            </a:solidFill>
          </a:ln>
        </p:spPr>
        <p:txBody>
          <a:bodyPr wrap="square" rtlCol="0">
            <a:spAutoFit/>
          </a:bodyPr>
          <a:lstStyle/>
          <a:p>
            <a:pPr algn="ctr" fontAlgn="base">
              <a:spcBef>
                <a:spcPct val="50000"/>
              </a:spcBef>
              <a:spcAft>
                <a:spcPct val="0"/>
              </a:spcAft>
              <a:buClr>
                <a:srgbClr val="F0AB00"/>
              </a:buClr>
              <a:buSzPct val="80000"/>
            </a:pPr>
            <a:r>
              <a:rPr lang="en-US" sz="900" kern="0" dirty="0">
                <a:latin typeface="微软雅黑" panose="020B0503020204020204" pitchFamily="34" charset="-122"/>
                <a:ea typeface="微软雅黑" panose="020B0503020204020204" pitchFamily="34" charset="-122"/>
                <a:cs typeface="Arial Unicode MS" pitchFamily="34" charset="-128"/>
              </a:rPr>
              <a:t>Pre-</a:t>
            </a:r>
            <a:r>
              <a:rPr lang="en-US" sz="900" kern="0" dirty="0" err="1">
                <a:latin typeface="微软雅黑" panose="020B0503020204020204" pitchFamily="34" charset="-122"/>
                <a:ea typeface="微软雅黑" panose="020B0503020204020204" pitchFamily="34" charset="-122"/>
                <a:cs typeface="Arial Unicode MS" pitchFamily="34" charset="-128"/>
              </a:rPr>
              <a:t>agg</a:t>
            </a:r>
            <a:endParaRPr lang="en-US" sz="900" kern="0" dirty="0">
              <a:latin typeface="微软雅黑" panose="020B0503020204020204" pitchFamily="34" charset="-122"/>
              <a:ea typeface="微软雅黑" panose="020B0503020204020204" pitchFamily="34" charset="-122"/>
              <a:cs typeface="Arial Unicode MS" pitchFamily="34" charset="-128"/>
            </a:endParaRPr>
          </a:p>
        </p:txBody>
      </p:sp>
      <p:sp>
        <p:nvSpPr>
          <p:cNvPr id="35" name="Rectangle 34"/>
          <p:cNvSpPr/>
          <p:nvPr/>
        </p:nvSpPr>
        <p:spPr bwMode="gray">
          <a:xfrm>
            <a:off x="5266220" y="4333193"/>
            <a:ext cx="906096" cy="1741251"/>
          </a:xfrm>
          <a:prstGeom prst="rect">
            <a:avLst/>
          </a:prstGeom>
          <a:no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36" name="Oval 35"/>
          <p:cNvSpPr/>
          <p:nvPr/>
        </p:nvSpPr>
        <p:spPr bwMode="gray">
          <a:xfrm>
            <a:off x="5321144" y="5750581"/>
            <a:ext cx="749032" cy="323862"/>
          </a:xfrm>
          <a:prstGeom prst="ellips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itchFamily="34" charset="-128"/>
              </a:rPr>
              <a:t>Table1 subset</a:t>
            </a:r>
          </a:p>
        </p:txBody>
      </p:sp>
      <p:sp>
        <p:nvSpPr>
          <p:cNvPr id="37" name="TextBox 36"/>
          <p:cNvSpPr txBox="1"/>
          <p:nvPr/>
        </p:nvSpPr>
        <p:spPr>
          <a:xfrm>
            <a:off x="5382753" y="6074444"/>
            <a:ext cx="676073" cy="230832"/>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b="1" kern="0" dirty="0">
                <a:latin typeface="微软雅黑" panose="020B0503020204020204" pitchFamily="34" charset="-122"/>
                <a:ea typeface="微软雅黑" panose="020B0503020204020204" pitchFamily="34" charset="-122"/>
                <a:cs typeface="Arial Unicode MS" pitchFamily="34" charset="-128"/>
              </a:rPr>
              <a:t>CPU1</a:t>
            </a:r>
          </a:p>
        </p:txBody>
      </p:sp>
      <p:sp>
        <p:nvSpPr>
          <p:cNvPr id="38" name="TextBox 37"/>
          <p:cNvSpPr txBox="1"/>
          <p:nvPr/>
        </p:nvSpPr>
        <p:spPr>
          <a:xfrm>
            <a:off x="6340729" y="5261945"/>
            <a:ext cx="663185" cy="230832"/>
          </a:xfrm>
          <a:prstGeom prst="rect">
            <a:avLst/>
          </a:prstGeom>
          <a:noFill/>
          <a:ln>
            <a:solidFill>
              <a:schemeClr val="tx1"/>
            </a:solidFill>
          </a:ln>
        </p:spPr>
        <p:txBody>
          <a:bodyPr wrap="square" rtlCol="0">
            <a:spAutoFit/>
          </a:bodyPr>
          <a:lstStyle/>
          <a:p>
            <a:pPr algn="ctr" fontAlgn="base">
              <a:spcBef>
                <a:spcPct val="50000"/>
              </a:spcBef>
              <a:spcAft>
                <a:spcPct val="0"/>
              </a:spcAft>
              <a:buClr>
                <a:srgbClr val="F0AB00"/>
              </a:buClr>
              <a:buSzPct val="80000"/>
            </a:pPr>
            <a:r>
              <a:rPr lang="en-US" sz="900" kern="0" dirty="0">
                <a:latin typeface="微软雅黑" panose="020B0503020204020204" pitchFamily="34" charset="-122"/>
                <a:ea typeface="微软雅黑" panose="020B0503020204020204" pitchFamily="34" charset="-122"/>
                <a:cs typeface="Arial Unicode MS" pitchFamily="34" charset="-128"/>
              </a:rPr>
              <a:t>Pre-</a:t>
            </a:r>
            <a:r>
              <a:rPr lang="en-US" sz="900" kern="0" dirty="0" err="1">
                <a:latin typeface="微软雅黑" panose="020B0503020204020204" pitchFamily="34" charset="-122"/>
                <a:ea typeface="微软雅黑" panose="020B0503020204020204" pitchFamily="34" charset="-122"/>
                <a:cs typeface="Arial Unicode MS" pitchFamily="34" charset="-128"/>
              </a:rPr>
              <a:t>agg</a:t>
            </a:r>
            <a:endParaRPr lang="en-US" sz="900" kern="0" dirty="0">
              <a:latin typeface="微软雅黑" panose="020B0503020204020204" pitchFamily="34" charset="-122"/>
              <a:ea typeface="微软雅黑" panose="020B0503020204020204" pitchFamily="34" charset="-122"/>
              <a:cs typeface="Arial Unicode MS" pitchFamily="34" charset="-128"/>
            </a:endParaRPr>
          </a:p>
        </p:txBody>
      </p:sp>
      <p:sp>
        <p:nvSpPr>
          <p:cNvPr id="39" name="Rectangle 38"/>
          <p:cNvSpPr/>
          <p:nvPr/>
        </p:nvSpPr>
        <p:spPr bwMode="gray">
          <a:xfrm>
            <a:off x="6224197" y="4333193"/>
            <a:ext cx="906096" cy="1741251"/>
          </a:xfrm>
          <a:prstGeom prst="rect">
            <a:avLst/>
          </a:prstGeom>
          <a:no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41" name="TextBox 40"/>
          <p:cNvSpPr txBox="1"/>
          <p:nvPr/>
        </p:nvSpPr>
        <p:spPr>
          <a:xfrm>
            <a:off x="6340730" y="6074444"/>
            <a:ext cx="676073" cy="230832"/>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b="1" kern="0" dirty="0">
                <a:latin typeface="微软雅黑" panose="020B0503020204020204" pitchFamily="34" charset="-122"/>
                <a:ea typeface="微软雅黑" panose="020B0503020204020204" pitchFamily="34" charset="-122"/>
                <a:cs typeface="Arial Unicode MS" pitchFamily="34" charset="-128"/>
              </a:rPr>
              <a:t>CPU2</a:t>
            </a:r>
          </a:p>
        </p:txBody>
      </p:sp>
      <p:sp>
        <p:nvSpPr>
          <p:cNvPr id="42" name="TextBox 41"/>
          <p:cNvSpPr txBox="1"/>
          <p:nvPr/>
        </p:nvSpPr>
        <p:spPr>
          <a:xfrm>
            <a:off x="6340730" y="4772319"/>
            <a:ext cx="596630" cy="261610"/>
          </a:xfrm>
          <a:prstGeom prst="rect">
            <a:avLst/>
          </a:prstGeom>
          <a:noFill/>
          <a:ln>
            <a:solidFill>
              <a:schemeClr val="tx1"/>
            </a:solidFill>
          </a:ln>
        </p:spPr>
        <p:txBody>
          <a:bodyPr wrap="square" rtlCol="0">
            <a:spAutoFit/>
          </a:bodyPr>
          <a:lstStyle/>
          <a:p>
            <a:pPr algn="ctr" fontAlgn="base">
              <a:spcBef>
                <a:spcPct val="50000"/>
              </a:spcBef>
              <a:spcAft>
                <a:spcPct val="0"/>
              </a:spcAft>
              <a:buClr>
                <a:srgbClr val="F0AB00"/>
              </a:buClr>
              <a:buSzPct val="80000"/>
            </a:pPr>
            <a:r>
              <a:rPr lang="en-US" sz="1100" kern="0" dirty="0" err="1">
                <a:latin typeface="微软雅黑" panose="020B0503020204020204" pitchFamily="34" charset="-122"/>
                <a:ea typeface="微软雅黑" panose="020B0503020204020204" pitchFamily="34" charset="-122"/>
                <a:cs typeface="Arial Unicode MS" pitchFamily="34" charset="-128"/>
              </a:rPr>
              <a:t>agg</a:t>
            </a:r>
            <a:endParaRPr lang="en-US" sz="1100" kern="0" dirty="0">
              <a:latin typeface="微软雅黑" panose="020B0503020204020204" pitchFamily="34" charset="-122"/>
              <a:ea typeface="微软雅黑" panose="020B0503020204020204" pitchFamily="34" charset="-122"/>
              <a:cs typeface="Arial Unicode MS" pitchFamily="34" charset="-128"/>
            </a:endParaRPr>
          </a:p>
        </p:txBody>
      </p:sp>
      <p:sp>
        <p:nvSpPr>
          <p:cNvPr id="43" name="Rectangle 42"/>
          <p:cNvSpPr/>
          <p:nvPr/>
        </p:nvSpPr>
        <p:spPr bwMode="gray">
          <a:xfrm>
            <a:off x="7174070" y="4333192"/>
            <a:ext cx="906096" cy="1741251"/>
          </a:xfrm>
          <a:prstGeom prst="rect">
            <a:avLst/>
          </a:prstGeom>
          <a:no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44" name="TextBox 43"/>
          <p:cNvSpPr txBox="1"/>
          <p:nvPr/>
        </p:nvSpPr>
        <p:spPr>
          <a:xfrm>
            <a:off x="7290603" y="6074443"/>
            <a:ext cx="676073" cy="230832"/>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b="1" kern="0" dirty="0">
                <a:latin typeface="微软雅黑" panose="020B0503020204020204" pitchFamily="34" charset="-122"/>
                <a:ea typeface="微软雅黑" panose="020B0503020204020204" pitchFamily="34" charset="-122"/>
                <a:cs typeface="Arial Unicode MS" pitchFamily="34" charset="-128"/>
              </a:rPr>
              <a:t>CPU3</a:t>
            </a:r>
          </a:p>
        </p:txBody>
      </p:sp>
      <p:cxnSp>
        <p:nvCxnSpPr>
          <p:cNvPr id="45" name="Straight Arrow Connector 44"/>
          <p:cNvCxnSpPr>
            <a:stCxn id="36" idx="0"/>
            <a:endCxn id="34" idx="2"/>
          </p:cNvCxnSpPr>
          <p:nvPr/>
        </p:nvCxnSpPr>
        <p:spPr>
          <a:xfrm flipV="1">
            <a:off x="5695660" y="5492777"/>
            <a:ext cx="4052" cy="257804"/>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52" idx="0"/>
            <a:endCxn id="38" idx="2"/>
          </p:cNvCxnSpPr>
          <p:nvPr/>
        </p:nvCxnSpPr>
        <p:spPr>
          <a:xfrm flipH="1" flipV="1">
            <a:off x="6672322" y="5492777"/>
            <a:ext cx="4923" cy="25780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4" idx="0"/>
          </p:cNvCxnSpPr>
          <p:nvPr/>
        </p:nvCxnSpPr>
        <p:spPr>
          <a:xfrm flipV="1">
            <a:off x="5699712" y="5049319"/>
            <a:ext cx="919877" cy="21262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8" idx="0"/>
          </p:cNvCxnSpPr>
          <p:nvPr/>
        </p:nvCxnSpPr>
        <p:spPr>
          <a:xfrm flipH="1" flipV="1">
            <a:off x="6639046" y="5049319"/>
            <a:ext cx="33276" cy="21262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Oval 51"/>
          <p:cNvSpPr/>
          <p:nvPr/>
        </p:nvSpPr>
        <p:spPr bwMode="gray">
          <a:xfrm>
            <a:off x="6302729" y="5750582"/>
            <a:ext cx="749032" cy="323862"/>
          </a:xfrm>
          <a:prstGeom prst="ellips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itchFamily="34" charset="-128"/>
              </a:rPr>
              <a:t>Table1 subset</a:t>
            </a:r>
          </a:p>
        </p:txBody>
      </p:sp>
      <p:sp>
        <p:nvSpPr>
          <p:cNvPr id="53" name="Oval 52"/>
          <p:cNvSpPr/>
          <p:nvPr/>
        </p:nvSpPr>
        <p:spPr bwMode="gray">
          <a:xfrm>
            <a:off x="7254417" y="5763778"/>
            <a:ext cx="749032" cy="323862"/>
          </a:xfrm>
          <a:prstGeom prst="ellips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itchFamily="34" charset="-128"/>
              </a:rPr>
              <a:t>Table1 subset</a:t>
            </a:r>
          </a:p>
        </p:txBody>
      </p:sp>
      <p:cxnSp>
        <p:nvCxnSpPr>
          <p:cNvPr id="55" name="Straight Arrow Connector 54"/>
          <p:cNvCxnSpPr>
            <a:stCxn id="53" idx="0"/>
            <a:endCxn id="63" idx="2"/>
          </p:cNvCxnSpPr>
          <p:nvPr/>
        </p:nvCxnSpPr>
        <p:spPr>
          <a:xfrm flipH="1" flipV="1">
            <a:off x="7622866" y="5498781"/>
            <a:ext cx="6067" cy="264997"/>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63" idx="0"/>
            <a:endCxn id="42" idx="2"/>
          </p:cNvCxnSpPr>
          <p:nvPr/>
        </p:nvCxnSpPr>
        <p:spPr>
          <a:xfrm flipH="1" flipV="1">
            <a:off x="6639045" y="5033929"/>
            <a:ext cx="983821" cy="23402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7291273" y="5267949"/>
            <a:ext cx="663185" cy="230832"/>
          </a:xfrm>
          <a:prstGeom prst="rect">
            <a:avLst/>
          </a:prstGeom>
          <a:noFill/>
          <a:ln>
            <a:solidFill>
              <a:schemeClr val="tx1"/>
            </a:solidFill>
          </a:ln>
        </p:spPr>
        <p:txBody>
          <a:bodyPr wrap="square" rtlCol="0">
            <a:spAutoFit/>
          </a:bodyPr>
          <a:lstStyle/>
          <a:p>
            <a:pPr algn="ctr" fontAlgn="base">
              <a:spcBef>
                <a:spcPct val="50000"/>
              </a:spcBef>
              <a:spcAft>
                <a:spcPct val="0"/>
              </a:spcAft>
              <a:buClr>
                <a:srgbClr val="F0AB00"/>
              </a:buClr>
              <a:buSzPct val="80000"/>
            </a:pPr>
            <a:r>
              <a:rPr lang="en-US" sz="900" kern="0" dirty="0">
                <a:latin typeface="微软雅黑" panose="020B0503020204020204" pitchFamily="34" charset="-122"/>
                <a:ea typeface="微软雅黑" panose="020B0503020204020204" pitchFamily="34" charset="-122"/>
                <a:cs typeface="Arial Unicode MS" pitchFamily="34" charset="-128"/>
              </a:rPr>
              <a:t>Pre-</a:t>
            </a:r>
            <a:r>
              <a:rPr lang="en-US" sz="900" kern="0" dirty="0" err="1">
                <a:latin typeface="微软雅黑" panose="020B0503020204020204" pitchFamily="34" charset="-122"/>
                <a:ea typeface="微软雅黑" panose="020B0503020204020204" pitchFamily="34" charset="-122"/>
                <a:cs typeface="Arial Unicode MS" pitchFamily="34" charset="-128"/>
              </a:rPr>
              <a:t>agg</a:t>
            </a:r>
            <a:endParaRPr lang="en-US" sz="900" kern="0" dirty="0">
              <a:latin typeface="微软雅黑" panose="020B0503020204020204" pitchFamily="34" charset="-122"/>
              <a:ea typeface="微软雅黑" panose="020B0503020204020204" pitchFamily="34" charset="-122"/>
              <a:cs typeface="Arial Unicode MS" pitchFamily="34" charset="-128"/>
            </a:endParaRPr>
          </a:p>
        </p:txBody>
      </p:sp>
      <p:sp>
        <p:nvSpPr>
          <p:cNvPr id="69" name="TextBox 68"/>
          <p:cNvSpPr txBox="1"/>
          <p:nvPr/>
        </p:nvSpPr>
        <p:spPr>
          <a:xfrm>
            <a:off x="5587903" y="1292529"/>
            <a:ext cx="2373969" cy="246221"/>
          </a:xfrm>
          <a:prstGeom prst="rect">
            <a:avLst/>
          </a:prstGeom>
          <a:noFill/>
        </p:spPr>
        <p:txBody>
          <a:bodyPr wrap="square" rtlCol="0">
            <a:spAutoFit/>
          </a:bodyPr>
          <a:lstStyle/>
          <a:p>
            <a:pPr fontAlgn="base">
              <a:spcBef>
                <a:spcPct val="50000"/>
              </a:spcBef>
              <a:spcAft>
                <a:spcPct val="0"/>
              </a:spcAft>
              <a:buClr>
                <a:srgbClr val="F0AB00"/>
              </a:buClr>
              <a:buSzPct val="80000"/>
            </a:pPr>
            <a:r>
              <a:rPr lang="en-US" sz="1000" b="1" kern="0" dirty="0">
                <a:latin typeface="微软雅黑" panose="020B0503020204020204" pitchFamily="34" charset="-122"/>
                <a:ea typeface="微软雅黑" panose="020B0503020204020204" pitchFamily="34" charset="-122"/>
                <a:cs typeface="Arial Unicode MS" pitchFamily="34" charset="-128"/>
              </a:rPr>
              <a:t>Operator Parallelism Example</a:t>
            </a:r>
          </a:p>
        </p:txBody>
      </p:sp>
      <p:sp>
        <p:nvSpPr>
          <p:cNvPr id="70" name="TextBox 69"/>
          <p:cNvSpPr txBox="1"/>
          <p:nvPr/>
        </p:nvSpPr>
        <p:spPr>
          <a:xfrm>
            <a:off x="5528755" y="4063356"/>
            <a:ext cx="2492263" cy="246221"/>
          </a:xfrm>
          <a:prstGeom prst="rect">
            <a:avLst/>
          </a:prstGeom>
          <a:noFill/>
        </p:spPr>
        <p:txBody>
          <a:bodyPr wrap="square" rtlCol="0">
            <a:spAutoFit/>
          </a:bodyPr>
          <a:lstStyle/>
          <a:p>
            <a:pPr fontAlgn="base">
              <a:spcBef>
                <a:spcPct val="50000"/>
              </a:spcBef>
              <a:spcAft>
                <a:spcPct val="0"/>
              </a:spcAft>
              <a:buClr>
                <a:srgbClr val="F0AB00"/>
              </a:buClr>
              <a:buSzPct val="80000"/>
            </a:pPr>
            <a:r>
              <a:rPr lang="en-US" sz="1000" b="1" kern="0" dirty="0">
                <a:latin typeface="微软雅黑" panose="020B0503020204020204" pitchFamily="34" charset="-122"/>
                <a:ea typeface="微软雅黑" panose="020B0503020204020204" pitchFamily="34" charset="-122"/>
                <a:cs typeface="Arial Unicode MS" pitchFamily="34" charset="-128"/>
              </a:rPr>
              <a:t>Partitioned Aggregate Example</a:t>
            </a:r>
          </a:p>
        </p:txBody>
      </p:sp>
    </p:spTree>
    <p:extLst>
      <p:ext uri="{BB962C8B-B14F-4D97-AF65-F5344CB8AC3E}">
        <p14:creationId xmlns:p14="http://schemas.microsoft.com/office/powerpoint/2010/main" val="59619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itle 3"/>
          <p:cNvSpPr txBox="1">
            <a:spLocks/>
          </p:cNvSpPr>
          <p:nvPr/>
        </p:nvSpPr>
        <p:spPr bwMode="gray">
          <a:xfrm>
            <a:off x="472917" y="378864"/>
            <a:ext cx="7374959" cy="661859"/>
          </a:xfrm>
          <a:prstGeom prst="rect">
            <a:avLst/>
          </a:prstGeom>
        </p:spPr>
        <p:txBody>
          <a:bodyPr vert="horz" lIns="0" tIns="0" rIns="0" bIns="0" rtlCol="0" anchor="ctr" anchorCtr="0">
            <a:no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r>
              <a:rPr lang="en-US" altLang="zh-CN" sz="2800" dirty="0">
                <a:solidFill>
                  <a:schemeClr val="bg2">
                    <a:lumMod val="50000"/>
                  </a:schemeClr>
                </a:solidFill>
                <a:cs typeface="Arial" pitchFamily="34" charset="0"/>
              </a:rPr>
              <a:t>SAP HANA </a:t>
            </a:r>
            <a:r>
              <a:rPr lang="zh-CN" altLang="en-US" sz="2800" dirty="0">
                <a:solidFill>
                  <a:schemeClr val="bg2">
                    <a:lumMod val="50000"/>
                  </a:schemeClr>
                </a:solidFill>
                <a:cs typeface="Arial" pitchFamily="34" charset="0"/>
              </a:rPr>
              <a:t>按列并行查询</a:t>
            </a:r>
            <a:endParaRPr lang="en-US" sz="1600" dirty="0">
              <a:solidFill>
                <a:schemeClr val="bg2">
                  <a:lumMod val="50000"/>
                </a:schemeClr>
              </a:solidFill>
              <a:cs typeface="Arial" pitchFamily="34" charset="0"/>
            </a:endParaRPr>
          </a:p>
        </p:txBody>
      </p:sp>
      <p:sp>
        <p:nvSpPr>
          <p:cNvPr id="31" name="Text Placeholder 78"/>
          <p:cNvSpPr txBox="1">
            <a:spLocks/>
          </p:cNvSpPr>
          <p:nvPr/>
        </p:nvSpPr>
        <p:spPr bwMode="gray">
          <a:xfrm>
            <a:off x="940852" y="1908498"/>
            <a:ext cx="3501566" cy="2230960"/>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71450" indent="-17145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41313" indent="-169863"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12763" indent="-171450" algn="l" defTabSz="914400" rtl="0" eaLnBrk="1" latinLnBrk="0" hangingPunct="1">
              <a:spcBef>
                <a:spcPts val="40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zh-CN" altLang="en-US" sz="1500" dirty="0"/>
              <a:t>并发用户</a:t>
            </a:r>
            <a:endParaRPr lang="en-US" sz="1500" dirty="0"/>
          </a:p>
          <a:p>
            <a:pPr lvl="2"/>
            <a:r>
              <a:rPr lang="zh-CN" altLang="en-US" sz="1500" dirty="0"/>
              <a:t>一个查询中的并发操作</a:t>
            </a:r>
            <a:endParaRPr lang="en-US" sz="1500" dirty="0"/>
          </a:p>
          <a:p>
            <a:pPr lvl="2"/>
            <a:r>
              <a:rPr lang="zh-CN" altLang="en-US" sz="1500" dirty="0"/>
              <a:t>在一个主机上做数据分区</a:t>
            </a:r>
            <a:r>
              <a:rPr lang="en-US" sz="1500" dirty="0"/>
              <a:t>, </a:t>
            </a:r>
            <a:r>
              <a:rPr lang="zh-CN" altLang="en-US" sz="1500" dirty="0"/>
              <a:t>也可分布到多台主机上</a:t>
            </a:r>
            <a:endParaRPr lang="en-US" sz="1500" dirty="0"/>
          </a:p>
          <a:p>
            <a:pPr lvl="2"/>
            <a:r>
              <a:rPr lang="zh-CN" altLang="en-US" sz="1500" dirty="0"/>
              <a:t>利用多核或多线程技术，单一查询的水平或垂直并行</a:t>
            </a:r>
            <a:endParaRPr lang="en-US" sz="1500" dirty="0"/>
          </a:p>
          <a:p>
            <a:pPr lvl="2"/>
            <a:endParaRPr lang="en-US" sz="1500" dirty="0"/>
          </a:p>
          <a:p>
            <a:pPr lvl="2">
              <a:buFont typeface="Wingdings" pitchFamily="2" charset="2"/>
              <a:buNone/>
            </a:pPr>
            <a:r>
              <a:rPr lang="zh-CN" altLang="en-US" sz="1500" dirty="0"/>
              <a:t>对应用开发者透明</a:t>
            </a:r>
            <a:endParaRPr lang="en-US" sz="1500" dirty="0"/>
          </a:p>
        </p:txBody>
      </p:sp>
      <p:graphicFrame>
        <p:nvGraphicFramePr>
          <p:cNvPr id="32" name="Table 31"/>
          <p:cNvGraphicFramePr>
            <a:graphicFrameLocks noGrp="1"/>
          </p:cNvGraphicFramePr>
          <p:nvPr>
            <p:extLst/>
          </p:nvPr>
        </p:nvGraphicFramePr>
        <p:xfrm>
          <a:off x="5336948" y="1945740"/>
          <a:ext cx="472426" cy="2024198"/>
        </p:xfrm>
        <a:graphic>
          <a:graphicData uri="http://schemas.openxmlformats.org/drawingml/2006/table">
            <a:tbl>
              <a:tblPr/>
              <a:tblGrid>
                <a:gridCol w="472426">
                  <a:extLst>
                    <a:ext uri="{9D8B030D-6E8A-4147-A177-3AD203B41FA5}">
                      <a16:colId xmlns:a16="http://schemas.microsoft.com/office/drawing/2014/main" val="20000"/>
                    </a:ext>
                  </a:extLst>
                </a:gridCol>
              </a:tblGrid>
              <a:tr h="184018">
                <a:tc>
                  <a:txBody>
                    <a:bodyPr/>
                    <a:lstStyle/>
                    <a:p>
                      <a:pPr algn="ctr">
                        <a:lnSpc>
                          <a:spcPct val="115000"/>
                        </a:lnSpc>
                        <a:spcAft>
                          <a:spcPts val="0"/>
                        </a:spcAft>
                      </a:pPr>
                      <a:r>
                        <a:rPr lang="en-US" sz="1000" b="1" dirty="0">
                          <a:solidFill>
                            <a:srgbClr val="FFFFFF"/>
                          </a:solidFill>
                          <a:latin typeface="Calibri"/>
                          <a:ea typeface="Calibri"/>
                          <a:cs typeface="Arial"/>
                        </a:rPr>
                        <a:t>quant.</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10000"/>
                  </a:ext>
                </a:extLst>
              </a:tr>
              <a:tr h="184018">
                <a:tc>
                  <a:txBody>
                    <a:bodyPr/>
                    <a:lstStyle/>
                    <a:p>
                      <a:pPr algn="ctr">
                        <a:lnSpc>
                          <a:spcPct val="115000"/>
                        </a:lnSpc>
                        <a:spcAft>
                          <a:spcPts val="0"/>
                        </a:spcAft>
                      </a:pPr>
                      <a:r>
                        <a:rPr lang="en-US" sz="1000" dirty="0">
                          <a:latin typeface="Calibri"/>
                          <a:ea typeface="Calibri"/>
                          <a:cs typeface="Arial"/>
                        </a:rPr>
                        <a:t>150</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184018">
                <a:tc>
                  <a:txBody>
                    <a:bodyPr/>
                    <a:lstStyle/>
                    <a:p>
                      <a:pPr algn="ctr">
                        <a:lnSpc>
                          <a:spcPct val="115000"/>
                        </a:lnSpc>
                        <a:spcAft>
                          <a:spcPts val="0"/>
                        </a:spcAft>
                      </a:pPr>
                      <a:r>
                        <a:rPr lang="en-US" sz="1000" dirty="0">
                          <a:latin typeface="Calibri"/>
                          <a:ea typeface="Calibri"/>
                          <a:cs typeface="Arial"/>
                        </a:rPr>
                        <a:t>60</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184018">
                <a:tc>
                  <a:txBody>
                    <a:bodyPr/>
                    <a:lstStyle/>
                    <a:p>
                      <a:pPr algn="ctr">
                        <a:lnSpc>
                          <a:spcPct val="115000"/>
                        </a:lnSpc>
                        <a:spcAft>
                          <a:spcPts val="0"/>
                        </a:spcAft>
                      </a:pPr>
                      <a:r>
                        <a:rPr lang="en-US" sz="1000" dirty="0">
                          <a:latin typeface="Calibri"/>
                          <a:ea typeface="Calibri"/>
                          <a:cs typeface="Arial"/>
                        </a:rPr>
                        <a:t>100</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184018">
                <a:tc>
                  <a:txBody>
                    <a:bodyPr/>
                    <a:lstStyle/>
                    <a:p>
                      <a:pPr algn="ctr">
                        <a:lnSpc>
                          <a:spcPct val="115000"/>
                        </a:lnSpc>
                        <a:spcAft>
                          <a:spcPts val="0"/>
                        </a:spcAft>
                      </a:pPr>
                      <a:r>
                        <a:rPr lang="en-US" sz="1000" dirty="0">
                          <a:latin typeface="Calibri"/>
                          <a:ea typeface="Calibri"/>
                          <a:cs typeface="Arial"/>
                        </a:rPr>
                        <a:t>45</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184018">
                <a:tc>
                  <a:txBody>
                    <a:bodyPr/>
                    <a:lstStyle/>
                    <a:p>
                      <a:pPr algn="ctr">
                        <a:lnSpc>
                          <a:spcPct val="115000"/>
                        </a:lnSpc>
                        <a:spcAft>
                          <a:spcPts val="0"/>
                        </a:spcAft>
                      </a:pPr>
                      <a:r>
                        <a:rPr lang="en-US" sz="1000" dirty="0">
                          <a:latin typeface="Calibri"/>
                          <a:ea typeface="Calibri"/>
                          <a:cs typeface="Arial"/>
                        </a:rPr>
                        <a:t>75</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184018">
                <a:tc>
                  <a:txBody>
                    <a:bodyPr/>
                    <a:lstStyle/>
                    <a:p>
                      <a:pPr algn="ctr">
                        <a:lnSpc>
                          <a:spcPct val="115000"/>
                        </a:lnSpc>
                        <a:spcAft>
                          <a:spcPts val="0"/>
                        </a:spcAft>
                      </a:pPr>
                      <a:r>
                        <a:rPr lang="en-US" sz="1000" dirty="0">
                          <a:latin typeface="Calibri"/>
                          <a:ea typeface="Calibri"/>
                          <a:cs typeface="Arial"/>
                        </a:rPr>
                        <a:t>84</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6"/>
                  </a:ext>
                </a:extLst>
              </a:tr>
              <a:tr h="184018">
                <a:tc>
                  <a:txBody>
                    <a:bodyPr/>
                    <a:lstStyle/>
                    <a:p>
                      <a:pPr algn="ctr">
                        <a:lnSpc>
                          <a:spcPct val="115000"/>
                        </a:lnSpc>
                        <a:spcAft>
                          <a:spcPts val="0"/>
                        </a:spcAft>
                      </a:pPr>
                      <a:r>
                        <a:rPr lang="en-US" sz="1000" dirty="0">
                          <a:latin typeface="Calibri"/>
                          <a:ea typeface="Calibri"/>
                          <a:cs typeface="Arial"/>
                        </a:rPr>
                        <a:t>96</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7"/>
                  </a:ext>
                </a:extLst>
              </a:tr>
              <a:tr h="184018">
                <a:tc>
                  <a:txBody>
                    <a:bodyPr/>
                    <a:lstStyle/>
                    <a:p>
                      <a:pPr algn="ctr">
                        <a:lnSpc>
                          <a:spcPct val="115000"/>
                        </a:lnSpc>
                        <a:spcAft>
                          <a:spcPts val="0"/>
                        </a:spcAft>
                      </a:pPr>
                      <a:r>
                        <a:rPr lang="en-US" sz="1000" dirty="0">
                          <a:latin typeface="Calibri"/>
                          <a:ea typeface="Calibri"/>
                          <a:cs typeface="Arial"/>
                        </a:rPr>
                        <a:t>162</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8"/>
                  </a:ext>
                </a:extLst>
              </a:tr>
              <a:tr h="184018">
                <a:tc>
                  <a:txBody>
                    <a:bodyPr/>
                    <a:lstStyle/>
                    <a:p>
                      <a:pPr algn="ctr">
                        <a:lnSpc>
                          <a:spcPct val="115000"/>
                        </a:lnSpc>
                        <a:spcAft>
                          <a:spcPts val="0"/>
                        </a:spcAft>
                      </a:pPr>
                      <a:r>
                        <a:rPr lang="en-US" sz="1000" dirty="0">
                          <a:latin typeface="Calibri"/>
                          <a:ea typeface="Calibri"/>
                          <a:cs typeface="Arial"/>
                        </a:rPr>
                        <a:t>45</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r h="184018">
                <a:tc>
                  <a:txBody>
                    <a:bodyPr/>
                    <a:lstStyle/>
                    <a:p>
                      <a:pPr algn="ctr">
                        <a:lnSpc>
                          <a:spcPct val="115000"/>
                        </a:lnSpc>
                        <a:spcAft>
                          <a:spcPts val="0"/>
                        </a:spcAft>
                      </a:pPr>
                      <a:r>
                        <a:rPr lang="en-US" sz="1000" dirty="0">
                          <a:latin typeface="Calibri"/>
                          <a:ea typeface="Calibri"/>
                          <a:cs typeface="Arial"/>
                        </a:rPr>
                        <a:t>366</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0"/>
                  </a:ext>
                </a:extLst>
              </a:tr>
            </a:tbl>
          </a:graphicData>
        </a:graphic>
      </p:graphicFrame>
      <p:graphicFrame>
        <p:nvGraphicFramePr>
          <p:cNvPr id="33" name="Table 32"/>
          <p:cNvGraphicFramePr>
            <a:graphicFrameLocks noGrp="1"/>
          </p:cNvGraphicFramePr>
          <p:nvPr>
            <p:extLst/>
          </p:nvPr>
        </p:nvGraphicFramePr>
        <p:xfrm>
          <a:off x="6945056" y="1945740"/>
          <a:ext cx="472426" cy="2193717"/>
        </p:xfrm>
        <a:graphic>
          <a:graphicData uri="http://schemas.openxmlformats.org/drawingml/2006/table">
            <a:tbl>
              <a:tblPr/>
              <a:tblGrid>
                <a:gridCol w="472426">
                  <a:extLst>
                    <a:ext uri="{9D8B030D-6E8A-4147-A177-3AD203B41FA5}">
                      <a16:colId xmlns:a16="http://schemas.microsoft.com/office/drawing/2014/main" val="20000"/>
                    </a:ext>
                  </a:extLst>
                </a:gridCol>
              </a:tblGrid>
              <a:tr h="184018">
                <a:tc>
                  <a:txBody>
                    <a:bodyPr/>
                    <a:lstStyle/>
                    <a:p>
                      <a:pPr algn="ctr">
                        <a:lnSpc>
                          <a:spcPct val="115000"/>
                        </a:lnSpc>
                        <a:spcAft>
                          <a:spcPts val="0"/>
                        </a:spcAft>
                      </a:pPr>
                      <a:r>
                        <a:rPr lang="en-US" sz="1000" b="1" dirty="0">
                          <a:solidFill>
                            <a:srgbClr val="FFFFFF"/>
                          </a:solidFill>
                          <a:latin typeface="Calibri"/>
                          <a:ea typeface="Calibri"/>
                          <a:cs typeface="Arial"/>
                        </a:rPr>
                        <a:t>sales</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10000"/>
                  </a:ext>
                </a:extLst>
              </a:tr>
              <a:tr h="184018">
                <a:tc>
                  <a:txBody>
                    <a:bodyPr/>
                    <a:lstStyle/>
                    <a:p>
                      <a:pPr algn="ctr">
                        <a:lnSpc>
                          <a:spcPct val="115000"/>
                        </a:lnSpc>
                        <a:spcAft>
                          <a:spcPts val="0"/>
                        </a:spcAft>
                      </a:pPr>
                      <a:r>
                        <a:rPr lang="en-US" sz="1000" dirty="0">
                          <a:latin typeface="Calibri"/>
                          <a:ea typeface="Calibri"/>
                          <a:cs typeface="Arial"/>
                        </a:rPr>
                        <a:t>$1000</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184018">
                <a:tc>
                  <a:txBody>
                    <a:bodyPr/>
                    <a:lstStyle/>
                    <a:p>
                      <a:pPr algn="ctr">
                        <a:lnSpc>
                          <a:spcPct val="115000"/>
                        </a:lnSpc>
                        <a:spcAft>
                          <a:spcPts val="0"/>
                        </a:spcAft>
                      </a:pPr>
                      <a:r>
                        <a:rPr lang="en-US" sz="1000" dirty="0">
                          <a:latin typeface="Calibri"/>
                          <a:ea typeface="Calibri"/>
                          <a:cs typeface="Arial"/>
                        </a:rPr>
                        <a:t>$900</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184018">
                <a:tc>
                  <a:txBody>
                    <a:bodyPr/>
                    <a:lstStyle/>
                    <a:p>
                      <a:pPr algn="ctr">
                        <a:lnSpc>
                          <a:spcPct val="115000"/>
                        </a:lnSpc>
                        <a:spcAft>
                          <a:spcPts val="0"/>
                        </a:spcAft>
                      </a:pPr>
                      <a:r>
                        <a:rPr lang="en-US" sz="1000" dirty="0">
                          <a:latin typeface="Calibri"/>
                          <a:ea typeface="Calibri"/>
                          <a:cs typeface="Arial"/>
                        </a:rPr>
                        <a:t>$600</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184018">
                <a:tc>
                  <a:txBody>
                    <a:bodyPr/>
                    <a:lstStyle/>
                    <a:p>
                      <a:pPr algn="ctr">
                        <a:lnSpc>
                          <a:spcPct val="115000"/>
                        </a:lnSpc>
                        <a:spcAft>
                          <a:spcPts val="0"/>
                        </a:spcAft>
                      </a:pPr>
                      <a:r>
                        <a:rPr lang="en-US" sz="1000" dirty="0">
                          <a:latin typeface="Calibri"/>
                          <a:ea typeface="Calibri"/>
                          <a:cs typeface="Arial"/>
                        </a:rPr>
                        <a:t>$800</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184018">
                <a:tc>
                  <a:txBody>
                    <a:bodyPr/>
                    <a:lstStyle/>
                    <a:p>
                      <a:pPr algn="ctr">
                        <a:lnSpc>
                          <a:spcPct val="115000"/>
                        </a:lnSpc>
                        <a:spcAft>
                          <a:spcPts val="0"/>
                        </a:spcAft>
                      </a:pPr>
                      <a:r>
                        <a:rPr lang="en-US" sz="1000" dirty="0">
                          <a:latin typeface="Calibri"/>
                          <a:ea typeface="Calibri"/>
                          <a:cs typeface="Arial"/>
                        </a:rPr>
                        <a:t>$500</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169519">
                <a:tc>
                  <a:txBody>
                    <a:bodyPr/>
                    <a:lstStyle/>
                    <a:p>
                      <a:pPr algn="ctr">
                        <a:lnSpc>
                          <a:spcPct val="115000"/>
                        </a:lnSpc>
                        <a:spcAft>
                          <a:spcPts val="0"/>
                        </a:spcAft>
                      </a:pPr>
                      <a:r>
                        <a:rPr lang="en-US" sz="800" dirty="0">
                          <a:latin typeface="Calibri"/>
                          <a:ea typeface="Calibri"/>
                          <a:cs typeface="Arial"/>
                        </a:rPr>
                        <a:t>$750</a:t>
                      </a: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6"/>
                  </a:ext>
                </a:extLst>
              </a:tr>
              <a:tr h="184018">
                <a:tc>
                  <a:txBody>
                    <a:bodyPr/>
                    <a:lstStyle/>
                    <a:p>
                      <a:pPr algn="ctr">
                        <a:lnSpc>
                          <a:spcPct val="115000"/>
                        </a:lnSpc>
                        <a:spcAft>
                          <a:spcPts val="0"/>
                        </a:spcAft>
                      </a:pPr>
                      <a:r>
                        <a:rPr lang="en-US" sz="1000" dirty="0">
                          <a:latin typeface="Calibri"/>
                          <a:ea typeface="Calibri"/>
                          <a:cs typeface="Arial"/>
                        </a:rPr>
                        <a:t>$600</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7"/>
                  </a:ext>
                </a:extLst>
              </a:tr>
              <a:tr h="184018">
                <a:tc>
                  <a:txBody>
                    <a:bodyPr/>
                    <a:lstStyle/>
                    <a:p>
                      <a:pPr algn="ctr">
                        <a:lnSpc>
                          <a:spcPct val="115000"/>
                        </a:lnSpc>
                        <a:spcAft>
                          <a:spcPts val="0"/>
                        </a:spcAft>
                      </a:pPr>
                      <a:r>
                        <a:rPr lang="en-US" sz="1000" dirty="0">
                          <a:latin typeface="Calibri"/>
                          <a:ea typeface="Calibri"/>
                          <a:cs typeface="Arial"/>
                        </a:rPr>
                        <a:t>$600</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8"/>
                  </a:ext>
                </a:extLst>
              </a:tr>
              <a:tr h="184018">
                <a:tc>
                  <a:txBody>
                    <a:bodyPr/>
                    <a:lstStyle/>
                    <a:p>
                      <a:pPr algn="ctr">
                        <a:lnSpc>
                          <a:spcPct val="115000"/>
                        </a:lnSpc>
                        <a:spcAft>
                          <a:spcPts val="0"/>
                        </a:spcAft>
                      </a:pPr>
                      <a:r>
                        <a:rPr lang="en-US" sz="1000" dirty="0">
                          <a:latin typeface="Calibri"/>
                          <a:ea typeface="Calibri"/>
                          <a:cs typeface="Arial"/>
                        </a:rPr>
                        <a:t>$1100</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r h="184018">
                <a:tc>
                  <a:txBody>
                    <a:bodyPr/>
                    <a:lstStyle/>
                    <a:p>
                      <a:pPr algn="ctr">
                        <a:lnSpc>
                          <a:spcPct val="115000"/>
                        </a:lnSpc>
                        <a:spcAft>
                          <a:spcPts val="0"/>
                        </a:spcAft>
                      </a:pPr>
                      <a:r>
                        <a:rPr lang="en-US" sz="1000" dirty="0">
                          <a:latin typeface="Calibri"/>
                          <a:ea typeface="Calibri"/>
                          <a:cs typeface="Arial"/>
                        </a:rPr>
                        <a:t>$450</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0"/>
                  </a:ext>
                </a:extLst>
              </a:tr>
              <a:tr h="184018">
                <a:tc>
                  <a:txBody>
                    <a:bodyPr/>
                    <a:lstStyle/>
                    <a:p>
                      <a:pPr algn="ctr">
                        <a:lnSpc>
                          <a:spcPct val="115000"/>
                        </a:lnSpc>
                        <a:spcAft>
                          <a:spcPts val="0"/>
                        </a:spcAft>
                      </a:pPr>
                      <a:r>
                        <a:rPr lang="en-US" sz="1000" dirty="0">
                          <a:latin typeface="Calibri"/>
                          <a:ea typeface="Calibri"/>
                          <a:cs typeface="Arial"/>
                        </a:rPr>
                        <a:t>$2000</a:t>
                      </a: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1"/>
                  </a:ext>
                </a:extLst>
              </a:tr>
            </a:tbl>
          </a:graphicData>
        </a:graphic>
      </p:graphicFrame>
      <p:graphicFrame>
        <p:nvGraphicFramePr>
          <p:cNvPr id="34" name="Table 33"/>
          <p:cNvGraphicFramePr>
            <a:graphicFrameLocks noGrp="1"/>
          </p:cNvGraphicFramePr>
          <p:nvPr>
            <p:extLst/>
          </p:nvPr>
        </p:nvGraphicFramePr>
        <p:xfrm>
          <a:off x="6067595" y="1945740"/>
          <a:ext cx="472426" cy="2024198"/>
        </p:xfrm>
        <a:graphic>
          <a:graphicData uri="http://schemas.openxmlformats.org/drawingml/2006/table">
            <a:tbl>
              <a:tblPr/>
              <a:tblGrid>
                <a:gridCol w="472426">
                  <a:extLst>
                    <a:ext uri="{9D8B030D-6E8A-4147-A177-3AD203B41FA5}">
                      <a16:colId xmlns:a16="http://schemas.microsoft.com/office/drawing/2014/main" val="20000"/>
                    </a:ext>
                  </a:extLst>
                </a:gridCol>
              </a:tblGrid>
              <a:tr h="184018">
                <a:tc>
                  <a:txBody>
                    <a:bodyPr/>
                    <a:lstStyle/>
                    <a:p>
                      <a:pPr algn="ctr">
                        <a:lnSpc>
                          <a:spcPct val="115000"/>
                        </a:lnSpc>
                        <a:spcAft>
                          <a:spcPts val="0"/>
                        </a:spcAft>
                      </a:pPr>
                      <a:r>
                        <a:rPr lang="en-US" sz="1000" b="1" dirty="0">
                          <a:solidFill>
                            <a:srgbClr val="FFFFFF"/>
                          </a:solidFill>
                          <a:latin typeface="Calibri"/>
                          <a:ea typeface="Calibri"/>
                          <a:cs typeface="Arial"/>
                        </a:rPr>
                        <a:t>type</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10000"/>
                  </a:ext>
                </a:extLst>
              </a:tr>
              <a:tr h="184018">
                <a:tc>
                  <a:txBody>
                    <a:bodyPr/>
                    <a:lstStyle/>
                    <a:p>
                      <a:pPr algn="ctr">
                        <a:lnSpc>
                          <a:spcPct val="115000"/>
                        </a:lnSpc>
                        <a:spcAft>
                          <a:spcPts val="0"/>
                        </a:spcAft>
                      </a:pPr>
                      <a:r>
                        <a:rPr lang="en-US" sz="1000" dirty="0">
                          <a:latin typeface="Calibri"/>
                          <a:ea typeface="Calibri"/>
                          <a:cs typeface="Arial"/>
                        </a:rPr>
                        <a:t>43</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184018">
                <a:tc>
                  <a:txBody>
                    <a:bodyPr/>
                    <a:lstStyle/>
                    <a:p>
                      <a:pPr algn="ctr">
                        <a:lnSpc>
                          <a:spcPct val="115000"/>
                        </a:lnSpc>
                        <a:spcAft>
                          <a:spcPts val="0"/>
                        </a:spcAft>
                      </a:pPr>
                      <a:r>
                        <a:rPr lang="en-US" sz="1000" dirty="0">
                          <a:latin typeface="Calibri"/>
                          <a:ea typeface="Calibri"/>
                          <a:cs typeface="Arial"/>
                        </a:rPr>
                        <a:t>12</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184018">
                <a:tc>
                  <a:txBody>
                    <a:bodyPr/>
                    <a:lstStyle/>
                    <a:p>
                      <a:pPr algn="ctr">
                        <a:lnSpc>
                          <a:spcPct val="115000"/>
                        </a:lnSpc>
                        <a:spcAft>
                          <a:spcPts val="0"/>
                        </a:spcAft>
                      </a:pPr>
                      <a:r>
                        <a:rPr lang="en-US" sz="1000" dirty="0">
                          <a:latin typeface="Calibri"/>
                          <a:ea typeface="Calibri"/>
                          <a:cs typeface="Arial"/>
                        </a:rPr>
                        <a:t>12</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184018">
                <a:tc>
                  <a:txBody>
                    <a:bodyPr/>
                    <a:lstStyle/>
                    <a:p>
                      <a:pPr algn="ctr">
                        <a:lnSpc>
                          <a:spcPct val="115000"/>
                        </a:lnSpc>
                        <a:spcAft>
                          <a:spcPts val="0"/>
                        </a:spcAft>
                      </a:pPr>
                      <a:r>
                        <a:rPr lang="en-US" sz="1000" dirty="0">
                          <a:latin typeface="Calibri"/>
                          <a:ea typeface="Calibri"/>
                          <a:cs typeface="Arial"/>
                        </a:rPr>
                        <a:t>33</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184018">
                <a:tc>
                  <a:txBody>
                    <a:bodyPr/>
                    <a:lstStyle/>
                    <a:p>
                      <a:pPr algn="ctr">
                        <a:lnSpc>
                          <a:spcPct val="115000"/>
                        </a:lnSpc>
                        <a:spcAft>
                          <a:spcPts val="0"/>
                        </a:spcAft>
                      </a:pPr>
                      <a:r>
                        <a:rPr lang="en-US" sz="1000" dirty="0">
                          <a:latin typeface="Calibri"/>
                          <a:ea typeface="Calibri"/>
                          <a:cs typeface="Arial"/>
                        </a:rPr>
                        <a:t>33</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184018">
                <a:tc>
                  <a:txBody>
                    <a:bodyPr/>
                    <a:lstStyle/>
                    <a:p>
                      <a:pPr algn="ctr">
                        <a:lnSpc>
                          <a:spcPct val="115000"/>
                        </a:lnSpc>
                        <a:spcAft>
                          <a:spcPts val="0"/>
                        </a:spcAft>
                      </a:pPr>
                      <a:r>
                        <a:rPr lang="en-US" sz="1000" dirty="0">
                          <a:latin typeface="Calibri"/>
                          <a:ea typeface="Calibri"/>
                          <a:cs typeface="Arial"/>
                        </a:rPr>
                        <a:t>12</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6"/>
                  </a:ext>
                </a:extLst>
              </a:tr>
              <a:tr h="184018">
                <a:tc>
                  <a:txBody>
                    <a:bodyPr/>
                    <a:lstStyle/>
                    <a:p>
                      <a:pPr algn="ctr">
                        <a:lnSpc>
                          <a:spcPct val="115000"/>
                        </a:lnSpc>
                        <a:spcAft>
                          <a:spcPts val="0"/>
                        </a:spcAft>
                      </a:pPr>
                      <a:r>
                        <a:rPr lang="en-US" sz="1000" dirty="0">
                          <a:latin typeface="Calibri"/>
                          <a:ea typeface="Calibri"/>
                          <a:cs typeface="Arial"/>
                        </a:rPr>
                        <a:t>32</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7"/>
                  </a:ext>
                </a:extLst>
              </a:tr>
              <a:tr h="184018">
                <a:tc>
                  <a:txBody>
                    <a:bodyPr/>
                    <a:lstStyle/>
                    <a:p>
                      <a:pPr algn="ctr">
                        <a:lnSpc>
                          <a:spcPct val="115000"/>
                        </a:lnSpc>
                        <a:spcAft>
                          <a:spcPts val="0"/>
                        </a:spcAft>
                      </a:pPr>
                      <a:r>
                        <a:rPr lang="en-US" sz="1000" dirty="0">
                          <a:latin typeface="Calibri"/>
                          <a:ea typeface="Calibri"/>
                          <a:cs typeface="Arial"/>
                        </a:rPr>
                        <a:t>43</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8"/>
                  </a:ext>
                </a:extLst>
              </a:tr>
              <a:tr h="184018">
                <a:tc>
                  <a:txBody>
                    <a:bodyPr/>
                    <a:lstStyle/>
                    <a:p>
                      <a:pPr algn="ctr">
                        <a:lnSpc>
                          <a:spcPct val="115000"/>
                        </a:lnSpc>
                        <a:spcAft>
                          <a:spcPts val="0"/>
                        </a:spcAft>
                      </a:pPr>
                      <a:r>
                        <a:rPr lang="en-US" sz="1000" dirty="0">
                          <a:latin typeface="Calibri"/>
                          <a:ea typeface="Calibri"/>
                          <a:cs typeface="Arial"/>
                        </a:rPr>
                        <a:t>12</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r h="184018">
                <a:tc>
                  <a:txBody>
                    <a:bodyPr/>
                    <a:lstStyle/>
                    <a:p>
                      <a:pPr algn="ctr">
                        <a:lnSpc>
                          <a:spcPct val="115000"/>
                        </a:lnSpc>
                        <a:spcAft>
                          <a:spcPts val="0"/>
                        </a:spcAft>
                      </a:pPr>
                      <a:r>
                        <a:rPr lang="en-US" sz="1000" dirty="0">
                          <a:latin typeface="Calibri"/>
                          <a:ea typeface="Calibri"/>
                          <a:cs typeface="Arial"/>
                        </a:rPr>
                        <a:t>33</a:t>
                      </a:r>
                      <a:endParaRPr lang="en-US" sz="800" dirty="0">
                        <a:latin typeface="Calibri"/>
                        <a:ea typeface="Calibri"/>
                        <a:cs typeface="Arial"/>
                      </a:endParaRPr>
                    </a:p>
                  </a:txBody>
                  <a:tcPr marL="51434" marR="514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0"/>
                  </a:ext>
                </a:extLst>
              </a:tr>
            </a:tbl>
          </a:graphicData>
        </a:graphic>
      </p:graphicFrame>
      <p:sp>
        <p:nvSpPr>
          <p:cNvPr id="35" name="Rectangle 34"/>
          <p:cNvSpPr/>
          <p:nvPr/>
        </p:nvSpPr>
        <p:spPr bwMode="gray">
          <a:xfrm>
            <a:off x="6763944" y="3022606"/>
            <a:ext cx="773496" cy="151510"/>
          </a:xfrm>
          <a:prstGeom prst="rect">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path path="circle">
              <a:fillToRect l="50000" t="50000" r="50000" b="50000"/>
            </a:path>
            <a:tileRect/>
          </a:gradFill>
          <a:ln w="6350" algn="ctr">
            <a:noFill/>
            <a:miter lim="800000"/>
            <a:headEnd/>
            <a:tailEnd/>
          </a:ln>
        </p:spPr>
        <p:txBody>
          <a:bodyPr lIns="67498" tIns="53999" rIns="67498" bIns="53999" rtlCol="0" anchor="b"/>
          <a:lstStyle/>
          <a:p>
            <a:pPr algn="ctr" fontAlgn="base">
              <a:spcBef>
                <a:spcPct val="50000"/>
              </a:spcBef>
              <a:spcAft>
                <a:spcPct val="0"/>
              </a:spcAft>
              <a:buClr>
                <a:srgbClr val="F0AB00"/>
              </a:buClr>
              <a:buSzPct val="80000"/>
            </a:pPr>
            <a:endParaRPr lang="en-US" sz="1575" b="1" kern="0" dirty="0">
              <a:solidFill>
                <a:srgbClr val="000000"/>
              </a:solidFill>
              <a:ea typeface="Arial Unicode MS" pitchFamily="34" charset="-128"/>
              <a:cs typeface="Arial Unicode MS" pitchFamily="34" charset="-128"/>
            </a:endParaRPr>
          </a:p>
        </p:txBody>
      </p:sp>
      <p:sp>
        <p:nvSpPr>
          <p:cNvPr id="36" name="Right Brace 35"/>
          <p:cNvSpPr/>
          <p:nvPr/>
        </p:nvSpPr>
        <p:spPr>
          <a:xfrm>
            <a:off x="7545413" y="2113551"/>
            <a:ext cx="119612" cy="893110"/>
          </a:xfrm>
          <a:prstGeom prst="rightBrac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75">
              <a:solidFill>
                <a:srgbClr val="000000"/>
              </a:solidFill>
            </a:endParaRPr>
          </a:p>
        </p:txBody>
      </p:sp>
      <p:grpSp>
        <p:nvGrpSpPr>
          <p:cNvPr id="37" name="Group 894"/>
          <p:cNvGrpSpPr/>
          <p:nvPr/>
        </p:nvGrpSpPr>
        <p:grpSpPr>
          <a:xfrm>
            <a:off x="7728817" y="2257077"/>
            <a:ext cx="839424" cy="606057"/>
            <a:chOff x="18529479" y="1206236"/>
            <a:chExt cx="857514" cy="854592"/>
          </a:xfrm>
          <a:effectLst>
            <a:outerShdw blurRad="50800" dist="38100" dir="2700000" algn="tl" rotWithShape="0">
              <a:prstClr val="black">
                <a:alpha val="40000"/>
              </a:prstClr>
            </a:outerShdw>
          </a:effectLst>
        </p:grpSpPr>
        <p:grpSp>
          <p:nvGrpSpPr>
            <p:cNvPr id="38" name="Group 402"/>
            <p:cNvGrpSpPr/>
            <p:nvPr/>
          </p:nvGrpSpPr>
          <p:grpSpPr>
            <a:xfrm>
              <a:off x="19259402" y="1295718"/>
              <a:ext cx="127591" cy="666301"/>
              <a:chOff x="19028701" y="1467290"/>
              <a:chExt cx="127591" cy="666301"/>
            </a:xfrm>
            <a:solidFill>
              <a:sysClr val="windowText" lastClr="000000"/>
            </a:solidFill>
          </p:grpSpPr>
          <p:sp>
            <p:nvSpPr>
              <p:cNvPr id="61" name="Rectangle 60"/>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62" name="Rectangle 61"/>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63" name="Rectangle 62"/>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64" name="Rectangle 63"/>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65" name="Rectangle 64"/>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66" name="Rectangle 65"/>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grpSp>
        <p:grpSp>
          <p:nvGrpSpPr>
            <p:cNvPr id="39" name="Group 403"/>
            <p:cNvGrpSpPr/>
            <p:nvPr/>
          </p:nvGrpSpPr>
          <p:grpSpPr>
            <a:xfrm>
              <a:off x="18529479" y="1295718"/>
              <a:ext cx="127591" cy="666301"/>
              <a:chOff x="19028701" y="1467290"/>
              <a:chExt cx="127591" cy="666301"/>
            </a:xfrm>
            <a:solidFill>
              <a:sysClr val="windowText" lastClr="000000"/>
            </a:solidFill>
          </p:grpSpPr>
          <p:sp>
            <p:nvSpPr>
              <p:cNvPr id="55" name="Rectangle 54"/>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56" name="Rectangle 55"/>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57" name="Rectangle 56"/>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58" name="Rectangle 57"/>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59" name="Rectangle 58"/>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60" name="Rectangle 59"/>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grpSp>
        <p:grpSp>
          <p:nvGrpSpPr>
            <p:cNvPr id="40" name="Group 410"/>
            <p:cNvGrpSpPr/>
            <p:nvPr/>
          </p:nvGrpSpPr>
          <p:grpSpPr>
            <a:xfrm rot="16200000">
              <a:off x="18891662" y="936881"/>
              <a:ext cx="127591" cy="666301"/>
              <a:chOff x="19028701" y="1467290"/>
              <a:chExt cx="127591" cy="666301"/>
            </a:xfrm>
            <a:solidFill>
              <a:sysClr val="windowText" lastClr="000000"/>
            </a:solidFill>
          </p:grpSpPr>
          <p:sp>
            <p:nvSpPr>
              <p:cNvPr id="49" name="Rectangle 48"/>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50" name="Rectangle 49"/>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51" name="Rectangle 50"/>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52" name="Rectangle 51"/>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53" name="Rectangle 52"/>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54" name="Rectangle 53"/>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grpSp>
        <p:grpSp>
          <p:nvGrpSpPr>
            <p:cNvPr id="41" name="Group 417"/>
            <p:cNvGrpSpPr/>
            <p:nvPr/>
          </p:nvGrpSpPr>
          <p:grpSpPr>
            <a:xfrm rot="16200000">
              <a:off x="18888561" y="1663882"/>
              <a:ext cx="127591" cy="666301"/>
              <a:chOff x="19028701" y="1467290"/>
              <a:chExt cx="127591" cy="666301"/>
            </a:xfrm>
            <a:solidFill>
              <a:sysClr val="windowText" lastClr="000000"/>
            </a:solidFill>
          </p:grpSpPr>
          <p:sp>
            <p:nvSpPr>
              <p:cNvPr id="43" name="Rectangle 42"/>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44" name="Rectangle 43"/>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45" name="Rectangle 44"/>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46" name="Rectangle 45"/>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47" name="Rectangle 46"/>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48" name="Rectangle 47"/>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grpSp>
        <p:sp>
          <p:nvSpPr>
            <p:cNvPr id="42" name="Rectangle 41"/>
            <p:cNvSpPr/>
            <p:nvPr/>
          </p:nvSpPr>
          <p:spPr bwMode="auto">
            <a:xfrm>
              <a:off x="18575365" y="1246096"/>
              <a:ext cx="765544" cy="765544"/>
            </a:xfrm>
            <a:prstGeom prst="rect">
              <a:avLst/>
            </a:prstGeom>
            <a:solidFill>
              <a:schemeClr val="accent4">
                <a:lumMod val="20000"/>
                <a:lumOff val="80000"/>
              </a:schemeClr>
            </a:solid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algn="ctr" defTabSz="701232" fontAlgn="base">
                <a:lnSpc>
                  <a:spcPct val="95000"/>
                </a:lnSpc>
                <a:spcBef>
                  <a:spcPct val="0"/>
                </a:spcBef>
                <a:spcAft>
                  <a:spcPct val="0"/>
                </a:spcAft>
                <a:defRPr/>
              </a:pPr>
              <a:r>
                <a:rPr lang="en-US" sz="1575" kern="0" dirty="0">
                  <a:solidFill>
                    <a:sysClr val="windowText" lastClr="000000"/>
                  </a:solidFill>
                  <a:latin typeface="Arial Rounded MT Bold" pitchFamily="34" charset="0"/>
                  <a:ea typeface="ヒラギノ角ゴ ProN W3"/>
                  <a:cs typeface="Arial" charset="0"/>
                </a:rPr>
                <a:t>core3</a:t>
              </a:r>
            </a:p>
          </p:txBody>
        </p:sp>
      </p:grpSp>
      <p:sp>
        <p:nvSpPr>
          <p:cNvPr id="67" name="Right Brace 66"/>
          <p:cNvSpPr/>
          <p:nvPr/>
        </p:nvSpPr>
        <p:spPr>
          <a:xfrm>
            <a:off x="7548071" y="3174405"/>
            <a:ext cx="119612" cy="893110"/>
          </a:xfrm>
          <a:prstGeom prst="rightBrac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75">
              <a:solidFill>
                <a:srgbClr val="000000"/>
              </a:solidFill>
            </a:endParaRPr>
          </a:p>
        </p:txBody>
      </p:sp>
      <p:grpSp>
        <p:nvGrpSpPr>
          <p:cNvPr id="68" name="Group 894"/>
          <p:cNvGrpSpPr/>
          <p:nvPr/>
        </p:nvGrpSpPr>
        <p:grpSpPr>
          <a:xfrm>
            <a:off x="7739449" y="3317930"/>
            <a:ext cx="828792" cy="606057"/>
            <a:chOff x="18529479" y="1206236"/>
            <a:chExt cx="857514" cy="854592"/>
          </a:xfrm>
          <a:effectLst>
            <a:outerShdw blurRad="50800" dist="38100" dir="2700000" algn="tl" rotWithShape="0">
              <a:prstClr val="black">
                <a:alpha val="40000"/>
              </a:prstClr>
            </a:outerShdw>
          </a:effectLst>
        </p:grpSpPr>
        <p:grpSp>
          <p:nvGrpSpPr>
            <p:cNvPr id="69" name="Group 402"/>
            <p:cNvGrpSpPr/>
            <p:nvPr/>
          </p:nvGrpSpPr>
          <p:grpSpPr>
            <a:xfrm>
              <a:off x="19259402" y="1295718"/>
              <a:ext cx="127591" cy="666301"/>
              <a:chOff x="19028701" y="1467290"/>
              <a:chExt cx="127591" cy="666301"/>
            </a:xfrm>
            <a:solidFill>
              <a:sysClr val="windowText" lastClr="000000"/>
            </a:solidFill>
          </p:grpSpPr>
          <p:sp>
            <p:nvSpPr>
              <p:cNvPr id="92" name="Rectangle 91"/>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93" name="Rectangle 92"/>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94" name="Rectangle 93"/>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95" name="Rectangle 94"/>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96" name="Rectangle 95"/>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97" name="Rectangle 96"/>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grpSp>
        <p:grpSp>
          <p:nvGrpSpPr>
            <p:cNvPr id="70" name="Group 403"/>
            <p:cNvGrpSpPr/>
            <p:nvPr/>
          </p:nvGrpSpPr>
          <p:grpSpPr>
            <a:xfrm>
              <a:off x="18529479" y="1295718"/>
              <a:ext cx="127591" cy="666301"/>
              <a:chOff x="19028701" y="1467290"/>
              <a:chExt cx="127591" cy="666301"/>
            </a:xfrm>
            <a:solidFill>
              <a:sysClr val="windowText" lastClr="000000"/>
            </a:solidFill>
          </p:grpSpPr>
          <p:sp>
            <p:nvSpPr>
              <p:cNvPr id="86" name="Rectangle 85"/>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87" name="Rectangle 86"/>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88" name="Rectangle 87"/>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89" name="Rectangle 88"/>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90" name="Rectangle 89"/>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91" name="Rectangle 90"/>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grpSp>
        <p:grpSp>
          <p:nvGrpSpPr>
            <p:cNvPr id="71" name="Group 410"/>
            <p:cNvGrpSpPr/>
            <p:nvPr/>
          </p:nvGrpSpPr>
          <p:grpSpPr>
            <a:xfrm rot="16200000">
              <a:off x="18891662" y="936881"/>
              <a:ext cx="127591" cy="666301"/>
              <a:chOff x="19028701" y="1467290"/>
              <a:chExt cx="127591" cy="666301"/>
            </a:xfrm>
            <a:solidFill>
              <a:sysClr val="windowText" lastClr="000000"/>
            </a:solidFill>
          </p:grpSpPr>
          <p:sp>
            <p:nvSpPr>
              <p:cNvPr id="80" name="Rectangle 79"/>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81" name="Rectangle 80"/>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82" name="Rectangle 81"/>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83" name="Rectangle 82"/>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84" name="Rectangle 83"/>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85" name="Rectangle 84"/>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grpSp>
        <p:grpSp>
          <p:nvGrpSpPr>
            <p:cNvPr id="72" name="Group 417"/>
            <p:cNvGrpSpPr/>
            <p:nvPr/>
          </p:nvGrpSpPr>
          <p:grpSpPr>
            <a:xfrm rot="16200000">
              <a:off x="18888561" y="1663882"/>
              <a:ext cx="127591" cy="666301"/>
              <a:chOff x="19028701" y="1467290"/>
              <a:chExt cx="127591" cy="666301"/>
            </a:xfrm>
            <a:solidFill>
              <a:sysClr val="windowText" lastClr="000000"/>
            </a:solidFill>
          </p:grpSpPr>
          <p:sp>
            <p:nvSpPr>
              <p:cNvPr id="74" name="Rectangle 73"/>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75" name="Rectangle 74"/>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76" name="Rectangle 75"/>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77" name="Rectangle 76"/>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78" name="Rectangle 77"/>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79" name="Rectangle 78"/>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grpSp>
        <p:sp>
          <p:nvSpPr>
            <p:cNvPr id="73" name="Rectangle 72"/>
            <p:cNvSpPr/>
            <p:nvPr/>
          </p:nvSpPr>
          <p:spPr bwMode="auto">
            <a:xfrm>
              <a:off x="18575365" y="1246096"/>
              <a:ext cx="765544" cy="765544"/>
            </a:xfrm>
            <a:prstGeom prst="rect">
              <a:avLst/>
            </a:prstGeom>
            <a:solidFill>
              <a:schemeClr val="accent4">
                <a:lumMod val="20000"/>
                <a:lumOff val="80000"/>
              </a:schemeClr>
            </a:solid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algn="ctr" defTabSz="701232" fontAlgn="base">
                <a:lnSpc>
                  <a:spcPct val="95000"/>
                </a:lnSpc>
                <a:spcBef>
                  <a:spcPct val="0"/>
                </a:spcBef>
                <a:spcAft>
                  <a:spcPct val="0"/>
                </a:spcAft>
                <a:defRPr/>
              </a:pPr>
              <a:r>
                <a:rPr lang="en-US" sz="1575" kern="0" dirty="0">
                  <a:solidFill>
                    <a:sysClr val="windowText" lastClr="000000"/>
                  </a:solidFill>
                  <a:latin typeface="Arial Rounded MT Bold" pitchFamily="34" charset="0"/>
                  <a:ea typeface="ヒラギノ角ゴ ProN W3"/>
                  <a:cs typeface="Arial" charset="0"/>
                </a:rPr>
                <a:t>core4</a:t>
              </a:r>
            </a:p>
          </p:txBody>
        </p:sp>
      </p:grpSp>
      <p:grpSp>
        <p:nvGrpSpPr>
          <p:cNvPr id="98" name="Group 894"/>
          <p:cNvGrpSpPr/>
          <p:nvPr/>
        </p:nvGrpSpPr>
        <p:grpSpPr>
          <a:xfrm>
            <a:off x="5028300" y="4303780"/>
            <a:ext cx="847898" cy="606057"/>
            <a:chOff x="18529479" y="1206236"/>
            <a:chExt cx="857514" cy="854592"/>
          </a:xfrm>
          <a:effectLst>
            <a:outerShdw blurRad="50800" dist="38100" dir="2700000" algn="tl" rotWithShape="0">
              <a:prstClr val="black">
                <a:alpha val="40000"/>
              </a:prstClr>
            </a:outerShdw>
          </a:effectLst>
        </p:grpSpPr>
        <p:grpSp>
          <p:nvGrpSpPr>
            <p:cNvPr id="99" name="Group 402"/>
            <p:cNvGrpSpPr/>
            <p:nvPr/>
          </p:nvGrpSpPr>
          <p:grpSpPr>
            <a:xfrm>
              <a:off x="19259402" y="1295718"/>
              <a:ext cx="127591" cy="666301"/>
              <a:chOff x="19028701" y="1467290"/>
              <a:chExt cx="127591" cy="666301"/>
            </a:xfrm>
            <a:solidFill>
              <a:sysClr val="windowText" lastClr="000000"/>
            </a:solidFill>
          </p:grpSpPr>
          <p:sp>
            <p:nvSpPr>
              <p:cNvPr id="136" name="Rectangle 135"/>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37" name="Rectangle 136"/>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49" name="Rectangle 148"/>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50" name="Rectangle 149"/>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51" name="Rectangle 150"/>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52" name="Rectangle 151"/>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grpSp>
        <p:grpSp>
          <p:nvGrpSpPr>
            <p:cNvPr id="100" name="Group 403"/>
            <p:cNvGrpSpPr/>
            <p:nvPr/>
          </p:nvGrpSpPr>
          <p:grpSpPr>
            <a:xfrm>
              <a:off x="18529479" y="1295718"/>
              <a:ext cx="127591" cy="666301"/>
              <a:chOff x="19028701" y="1467290"/>
              <a:chExt cx="127591" cy="666301"/>
            </a:xfrm>
            <a:solidFill>
              <a:sysClr val="windowText" lastClr="000000"/>
            </a:solidFill>
          </p:grpSpPr>
          <p:sp>
            <p:nvSpPr>
              <p:cNvPr id="123" name="Rectangle 122"/>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25" name="Rectangle 124"/>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28" name="Rectangle 127"/>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30" name="Rectangle 129"/>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33" name="Rectangle 132"/>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35" name="Rectangle 134"/>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grpSp>
        <p:grpSp>
          <p:nvGrpSpPr>
            <p:cNvPr id="101" name="Group 410"/>
            <p:cNvGrpSpPr/>
            <p:nvPr/>
          </p:nvGrpSpPr>
          <p:grpSpPr>
            <a:xfrm rot="16200000">
              <a:off x="18891662" y="936881"/>
              <a:ext cx="127591" cy="666301"/>
              <a:chOff x="19028701" y="1467290"/>
              <a:chExt cx="127591" cy="666301"/>
            </a:xfrm>
            <a:solidFill>
              <a:sysClr val="windowText" lastClr="000000"/>
            </a:solidFill>
          </p:grpSpPr>
          <p:sp>
            <p:nvSpPr>
              <p:cNvPr id="110" name="Rectangle 109"/>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11" name="Rectangle 110"/>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12" name="Rectangle 111"/>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15" name="Rectangle 114"/>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17" name="Rectangle 116"/>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20" name="Rectangle 119"/>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grpSp>
        <p:grpSp>
          <p:nvGrpSpPr>
            <p:cNvPr id="102" name="Group 417"/>
            <p:cNvGrpSpPr/>
            <p:nvPr/>
          </p:nvGrpSpPr>
          <p:grpSpPr>
            <a:xfrm rot="16200000">
              <a:off x="18888561" y="1663882"/>
              <a:ext cx="127591" cy="666301"/>
              <a:chOff x="19028701" y="1467290"/>
              <a:chExt cx="127591" cy="666301"/>
            </a:xfrm>
            <a:solidFill>
              <a:sysClr val="windowText" lastClr="000000"/>
            </a:solidFill>
          </p:grpSpPr>
          <p:sp>
            <p:nvSpPr>
              <p:cNvPr id="104" name="Rectangle 103"/>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05" name="Rectangle 104"/>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06" name="Rectangle 105"/>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07" name="Rectangle 106"/>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08" name="Rectangle 107"/>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09" name="Rectangle 108"/>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grpSp>
        <p:sp>
          <p:nvSpPr>
            <p:cNvPr id="103" name="Rectangle 102"/>
            <p:cNvSpPr/>
            <p:nvPr/>
          </p:nvSpPr>
          <p:spPr bwMode="auto">
            <a:xfrm>
              <a:off x="18575365" y="1246096"/>
              <a:ext cx="765544" cy="765544"/>
            </a:xfrm>
            <a:prstGeom prst="rect">
              <a:avLst/>
            </a:prstGeom>
            <a:solidFill>
              <a:schemeClr val="accent4">
                <a:lumMod val="20000"/>
                <a:lumOff val="80000"/>
              </a:schemeClr>
            </a:solid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algn="ctr" defTabSz="701232" fontAlgn="base">
                <a:lnSpc>
                  <a:spcPct val="95000"/>
                </a:lnSpc>
                <a:spcBef>
                  <a:spcPct val="0"/>
                </a:spcBef>
                <a:spcAft>
                  <a:spcPct val="0"/>
                </a:spcAft>
                <a:defRPr/>
              </a:pPr>
              <a:r>
                <a:rPr lang="en-US" sz="1575" kern="0" dirty="0">
                  <a:solidFill>
                    <a:sysClr val="windowText" lastClr="000000"/>
                  </a:solidFill>
                  <a:latin typeface="Arial Rounded MT Bold" pitchFamily="34" charset="0"/>
                  <a:ea typeface="ヒラギノ角ゴ ProN W3"/>
                  <a:cs typeface="Arial" charset="0"/>
                </a:rPr>
                <a:t>core1</a:t>
              </a:r>
            </a:p>
          </p:txBody>
        </p:sp>
      </p:grpSp>
      <p:grpSp>
        <p:nvGrpSpPr>
          <p:cNvPr id="153" name="Group 894"/>
          <p:cNvGrpSpPr/>
          <p:nvPr/>
        </p:nvGrpSpPr>
        <p:grpSpPr>
          <a:xfrm>
            <a:off x="6000771" y="4298465"/>
            <a:ext cx="860497" cy="606057"/>
            <a:chOff x="18529479" y="1206236"/>
            <a:chExt cx="857514" cy="854592"/>
          </a:xfrm>
          <a:effectLst>
            <a:outerShdw blurRad="50800" dist="38100" dir="2700000" algn="tl" rotWithShape="0">
              <a:prstClr val="black">
                <a:alpha val="40000"/>
              </a:prstClr>
            </a:outerShdw>
          </a:effectLst>
        </p:grpSpPr>
        <p:grpSp>
          <p:nvGrpSpPr>
            <p:cNvPr id="154" name="Group 402"/>
            <p:cNvGrpSpPr/>
            <p:nvPr/>
          </p:nvGrpSpPr>
          <p:grpSpPr>
            <a:xfrm>
              <a:off x="19259402" y="1295718"/>
              <a:ext cx="127591" cy="666301"/>
              <a:chOff x="19028701" y="1467290"/>
              <a:chExt cx="127591" cy="666301"/>
            </a:xfrm>
            <a:solidFill>
              <a:sysClr val="windowText" lastClr="000000"/>
            </a:solidFill>
          </p:grpSpPr>
          <p:sp>
            <p:nvSpPr>
              <p:cNvPr id="177" name="Rectangle 176"/>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78" name="Rectangle 177"/>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80" name="Rectangle 179"/>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81" name="Rectangle 180"/>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82" name="Rectangle 181"/>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83" name="Rectangle 182"/>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grpSp>
        <p:grpSp>
          <p:nvGrpSpPr>
            <p:cNvPr id="155" name="Group 403"/>
            <p:cNvGrpSpPr/>
            <p:nvPr/>
          </p:nvGrpSpPr>
          <p:grpSpPr>
            <a:xfrm>
              <a:off x="18529479" y="1295718"/>
              <a:ext cx="127591" cy="666301"/>
              <a:chOff x="19028701" y="1467290"/>
              <a:chExt cx="127591" cy="666301"/>
            </a:xfrm>
            <a:solidFill>
              <a:sysClr val="windowText" lastClr="000000"/>
            </a:solidFill>
          </p:grpSpPr>
          <p:sp>
            <p:nvSpPr>
              <p:cNvPr id="171" name="Rectangle 170"/>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72" name="Rectangle 171"/>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73" name="Rectangle 172"/>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74" name="Rectangle 173"/>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75" name="Rectangle 174"/>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76" name="Rectangle 175"/>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grpSp>
        <p:grpSp>
          <p:nvGrpSpPr>
            <p:cNvPr id="156" name="Group 410"/>
            <p:cNvGrpSpPr/>
            <p:nvPr/>
          </p:nvGrpSpPr>
          <p:grpSpPr>
            <a:xfrm rot="16200000">
              <a:off x="18891662" y="936881"/>
              <a:ext cx="127591" cy="666301"/>
              <a:chOff x="19028701" y="1467290"/>
              <a:chExt cx="127591" cy="666301"/>
            </a:xfrm>
            <a:solidFill>
              <a:sysClr val="windowText" lastClr="000000"/>
            </a:solidFill>
          </p:grpSpPr>
          <p:sp>
            <p:nvSpPr>
              <p:cNvPr id="165" name="Rectangle 164"/>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66" name="Rectangle 165"/>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67" name="Rectangle 166"/>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68" name="Rectangle 167"/>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69" name="Rectangle 168"/>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70" name="Rectangle 169"/>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grpSp>
        <p:grpSp>
          <p:nvGrpSpPr>
            <p:cNvPr id="157" name="Group 417"/>
            <p:cNvGrpSpPr/>
            <p:nvPr/>
          </p:nvGrpSpPr>
          <p:grpSpPr>
            <a:xfrm rot="16200000">
              <a:off x="18888561" y="1663882"/>
              <a:ext cx="127591" cy="666301"/>
              <a:chOff x="19028701" y="1467290"/>
              <a:chExt cx="127591" cy="666301"/>
            </a:xfrm>
            <a:solidFill>
              <a:sysClr val="windowText" lastClr="000000"/>
            </a:solidFill>
          </p:grpSpPr>
          <p:sp>
            <p:nvSpPr>
              <p:cNvPr id="159" name="Rectangle 158"/>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60" name="Rectangle 159"/>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61" name="Rectangle 160"/>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62" name="Rectangle 161"/>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63" name="Rectangle 162"/>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sp>
            <p:nvSpPr>
              <p:cNvPr id="164" name="Rectangle 163"/>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defTabSz="701232" fontAlgn="base">
                  <a:lnSpc>
                    <a:spcPct val="95000"/>
                  </a:lnSpc>
                  <a:spcBef>
                    <a:spcPct val="0"/>
                  </a:spcBef>
                  <a:spcAft>
                    <a:spcPct val="0"/>
                  </a:spcAft>
                  <a:defRPr/>
                </a:pPr>
                <a:endParaRPr lang="en-US" sz="1575" kern="0">
                  <a:solidFill>
                    <a:sysClr val="windowText" lastClr="000000"/>
                  </a:solidFill>
                  <a:latin typeface="Gill Sans MT"/>
                  <a:ea typeface="ヒラギノ角ゴ ProN W3"/>
                  <a:cs typeface="Arial" charset="0"/>
                </a:endParaRPr>
              </a:p>
            </p:txBody>
          </p:sp>
        </p:grpSp>
        <p:sp>
          <p:nvSpPr>
            <p:cNvPr id="158" name="Rectangle 157"/>
            <p:cNvSpPr/>
            <p:nvPr/>
          </p:nvSpPr>
          <p:spPr bwMode="auto">
            <a:xfrm>
              <a:off x="18575365" y="1246096"/>
              <a:ext cx="765544" cy="765544"/>
            </a:xfrm>
            <a:prstGeom prst="rect">
              <a:avLst/>
            </a:prstGeom>
            <a:solidFill>
              <a:schemeClr val="accent4">
                <a:lumMod val="20000"/>
                <a:lumOff val="80000"/>
              </a:schemeClr>
            </a:solidFill>
            <a:ln w="9525" cap="flat" cmpd="sng" algn="ctr">
              <a:solidFill>
                <a:srgbClr val="14385D"/>
              </a:solidFill>
              <a:prstDash val="solid"/>
              <a:round/>
              <a:headEnd type="none" w="med" len="med"/>
              <a:tailEnd type="none" w="med" len="med"/>
            </a:ln>
            <a:effectLst/>
          </p:spPr>
          <p:txBody>
            <a:bodyPr vert="horz" wrap="square" lIns="70125" tIns="35062" rIns="70125" bIns="35062" numCol="1" rtlCol="0" anchor="ctr" anchorCtr="0" compatLnSpc="1">
              <a:prstTxWarp prst="textNoShape">
                <a:avLst/>
              </a:prstTxWarp>
            </a:bodyPr>
            <a:lstStyle/>
            <a:p>
              <a:pPr algn="ctr" defTabSz="701232" fontAlgn="base">
                <a:lnSpc>
                  <a:spcPct val="95000"/>
                </a:lnSpc>
                <a:spcBef>
                  <a:spcPct val="0"/>
                </a:spcBef>
                <a:spcAft>
                  <a:spcPct val="0"/>
                </a:spcAft>
                <a:defRPr/>
              </a:pPr>
              <a:r>
                <a:rPr lang="en-US" sz="1575" kern="0" dirty="0">
                  <a:solidFill>
                    <a:sysClr val="windowText" lastClr="000000"/>
                  </a:solidFill>
                  <a:latin typeface="Arial Rounded MT Bold" pitchFamily="34" charset="0"/>
                  <a:ea typeface="ヒラギノ角ゴ ProN W3"/>
                  <a:cs typeface="Arial" charset="0"/>
                </a:rPr>
                <a:t>core2</a:t>
              </a:r>
            </a:p>
          </p:txBody>
        </p:sp>
      </p:grpSp>
      <p:sp>
        <p:nvSpPr>
          <p:cNvPr id="184" name="Right Brace 183"/>
          <p:cNvSpPr/>
          <p:nvPr/>
        </p:nvSpPr>
        <p:spPr>
          <a:xfrm rot="5400000">
            <a:off x="5535338" y="3739005"/>
            <a:ext cx="75646" cy="564826"/>
          </a:xfrm>
          <a:prstGeom prst="rightBrac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75">
              <a:solidFill>
                <a:srgbClr val="000000"/>
              </a:solidFill>
            </a:endParaRPr>
          </a:p>
        </p:txBody>
      </p:sp>
      <p:sp>
        <p:nvSpPr>
          <p:cNvPr id="185" name="Right Brace 184"/>
          <p:cNvSpPr/>
          <p:nvPr/>
        </p:nvSpPr>
        <p:spPr>
          <a:xfrm rot="5400000">
            <a:off x="6265985" y="3733688"/>
            <a:ext cx="75646" cy="564826"/>
          </a:xfrm>
          <a:prstGeom prst="rightBrac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75">
              <a:solidFill>
                <a:srgbClr val="000000"/>
              </a:solidFill>
            </a:endParaRPr>
          </a:p>
        </p:txBody>
      </p:sp>
      <p:sp>
        <p:nvSpPr>
          <p:cNvPr id="186" name="Rectangle 185"/>
          <p:cNvSpPr/>
          <p:nvPr/>
        </p:nvSpPr>
        <p:spPr bwMode="gray">
          <a:xfrm>
            <a:off x="5918687" y="2105686"/>
            <a:ext cx="34289" cy="1819748"/>
          </a:xfrm>
          <a:prstGeom prst="rect">
            <a:avLst/>
          </a:prstGeom>
          <a:solidFill>
            <a:schemeClr val="accent1"/>
          </a:solidFill>
          <a:ln w="6350" algn="ctr">
            <a:noFill/>
            <a:miter lim="800000"/>
            <a:headEnd/>
            <a:tailEnd/>
          </a:ln>
        </p:spPr>
        <p:txBody>
          <a:bodyPr lIns="67498" tIns="53999" rIns="67498" bIns="53999" rtlCol="0" anchor="ctr"/>
          <a:lstStyle/>
          <a:p>
            <a:pPr algn="ctr" fontAlgn="base">
              <a:spcBef>
                <a:spcPct val="50000"/>
              </a:spcBef>
              <a:spcAft>
                <a:spcPct val="0"/>
              </a:spcAft>
              <a:buClr>
                <a:srgbClr val="F0AB00"/>
              </a:buClr>
              <a:buSzPct val="80000"/>
            </a:pPr>
            <a:endParaRPr lang="en-US" sz="1575" kern="0" dirty="0">
              <a:solidFill>
                <a:srgbClr val="000000"/>
              </a:solidFill>
              <a:ea typeface="Arial Unicode MS" pitchFamily="34" charset="-128"/>
              <a:cs typeface="Arial Unicode MS" pitchFamily="34" charset="-128"/>
            </a:endParaRPr>
          </a:p>
        </p:txBody>
      </p:sp>
      <p:sp>
        <p:nvSpPr>
          <p:cNvPr id="187" name="Rectangle 186"/>
          <p:cNvSpPr/>
          <p:nvPr/>
        </p:nvSpPr>
        <p:spPr bwMode="gray">
          <a:xfrm>
            <a:off x="6718764" y="2092396"/>
            <a:ext cx="34289" cy="1819748"/>
          </a:xfrm>
          <a:prstGeom prst="rect">
            <a:avLst/>
          </a:prstGeom>
          <a:solidFill>
            <a:schemeClr val="accent1"/>
          </a:solidFill>
          <a:ln w="6350" algn="ctr">
            <a:noFill/>
            <a:miter lim="800000"/>
            <a:headEnd/>
            <a:tailEnd/>
          </a:ln>
        </p:spPr>
        <p:txBody>
          <a:bodyPr lIns="67498" tIns="53999" rIns="67498" bIns="53999" rtlCol="0" anchor="ctr"/>
          <a:lstStyle/>
          <a:p>
            <a:pPr algn="ctr" fontAlgn="base">
              <a:spcBef>
                <a:spcPct val="50000"/>
              </a:spcBef>
              <a:spcAft>
                <a:spcPct val="0"/>
              </a:spcAft>
              <a:buClr>
                <a:srgbClr val="F0AB00"/>
              </a:buClr>
              <a:buSzPct val="80000"/>
            </a:pPr>
            <a:endParaRPr lang="en-US" sz="1575" kern="0" dirty="0">
              <a:solidFill>
                <a:srgbClr val="000000"/>
              </a:solidFill>
              <a:ea typeface="Arial Unicode MS" pitchFamily="34" charset="-128"/>
              <a:cs typeface="Arial Unicode MS" pitchFamily="34" charset="-128"/>
            </a:endParaRPr>
          </a:p>
        </p:txBody>
      </p:sp>
      <p:sp>
        <p:nvSpPr>
          <p:cNvPr id="188" name="Rectangle 187"/>
          <p:cNvSpPr/>
          <p:nvPr/>
        </p:nvSpPr>
        <p:spPr bwMode="gray">
          <a:xfrm rot="5400000">
            <a:off x="7194710" y="2738975"/>
            <a:ext cx="35099" cy="701980"/>
          </a:xfrm>
          <a:prstGeom prst="rect">
            <a:avLst/>
          </a:prstGeom>
          <a:solidFill>
            <a:schemeClr val="accent1"/>
          </a:solidFill>
          <a:ln w="6350" algn="ctr">
            <a:noFill/>
            <a:miter lim="800000"/>
            <a:headEnd/>
            <a:tailEnd/>
          </a:ln>
        </p:spPr>
        <p:txBody>
          <a:bodyPr lIns="67498" tIns="53999" rIns="67498" bIns="53999" rtlCol="0" anchor="ctr"/>
          <a:lstStyle/>
          <a:p>
            <a:pPr algn="ctr" fontAlgn="base">
              <a:spcBef>
                <a:spcPct val="50000"/>
              </a:spcBef>
              <a:spcAft>
                <a:spcPct val="0"/>
              </a:spcAft>
              <a:buClr>
                <a:srgbClr val="F0AB00"/>
              </a:buClr>
              <a:buSzPct val="80000"/>
            </a:pPr>
            <a:endParaRPr lang="en-US" sz="1575" kern="0" dirty="0">
              <a:solidFill>
                <a:srgbClr val="000000"/>
              </a:solidFill>
              <a:ea typeface="Arial Unicode MS" pitchFamily="34" charset="-128"/>
              <a:cs typeface="Arial Unicode MS" pitchFamily="34" charset="-128"/>
            </a:endParaRPr>
          </a:p>
        </p:txBody>
      </p:sp>
      <p:pic>
        <p:nvPicPr>
          <p:cNvPr id="138" name="Picture 133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40591" y="4201060"/>
            <a:ext cx="4445012" cy="2253528"/>
          </a:xfrm>
          <a:prstGeom prst="rect">
            <a:avLst/>
          </a:prstGeom>
          <a:noFill/>
          <a:extLst/>
        </p:spPr>
      </p:pic>
    </p:spTree>
    <p:extLst>
      <p:ext uri="{BB962C8B-B14F-4D97-AF65-F5344CB8AC3E}">
        <p14:creationId xmlns:p14="http://schemas.microsoft.com/office/powerpoint/2010/main" val="307897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lvl="0">
              <a:lnSpc>
                <a:spcPct val="100000"/>
              </a:lnSpc>
              <a:spcAft>
                <a:spcPts val="0"/>
              </a:spcAft>
              <a:buClr>
                <a:schemeClr val="accent1"/>
              </a:buClr>
            </a:pPr>
            <a:r>
              <a:rPr lang="zh-CN" altLang="en-US" sz="3600" dirty="0">
                <a:latin typeface="微软雅黑" panose="020B0503020204020204" pitchFamily="34" charset="-122"/>
                <a:ea typeface="微软雅黑" panose="020B0503020204020204" pitchFamily="34" charset="-122"/>
              </a:rPr>
              <a:t>数据库和表分区</a:t>
            </a:r>
            <a:endParaRPr lang="en-US" altLang="zh-CN" sz="3200" dirty="0">
              <a:latin typeface="微软雅黑" panose="020B0503020204020204" pitchFamily="34" charset="-122"/>
              <a:ea typeface="微软雅黑" panose="020B0503020204020204" pitchFamily="34" charset="-122"/>
            </a:endParaRPr>
          </a:p>
        </p:txBody>
      </p:sp>
      <p:pic>
        <p:nvPicPr>
          <p:cNvPr id="4" name="Picture Placeholder 3"/>
          <p:cNvPicPr>
            <a:picLocks noGrp="1" noChangeAspect="1"/>
          </p:cNvPicPr>
          <p:nvPr>
            <p:ph type="pic" sz="quarter" idx="12"/>
          </p:nvPr>
        </p:nvPicPr>
        <p:blipFill>
          <a:blip r:embed="rId2"/>
          <a:srcRect t="3112" b="3112"/>
          <a:stretch>
            <a:fillRect/>
          </a:stretch>
        </p:blipFill>
        <p:spPr/>
      </p:pic>
    </p:spTree>
    <p:extLst>
      <p:ext uri="{BB962C8B-B14F-4D97-AF65-F5344CB8AC3E}">
        <p14:creationId xmlns:p14="http://schemas.microsoft.com/office/powerpoint/2010/main" val="2188118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a:xfrm>
            <a:off x="345023" y="342634"/>
            <a:ext cx="8424000" cy="1018649"/>
          </a:xfrm>
        </p:spPr>
        <p:txBody>
          <a:bodyPr vert="horz" wrap="square" lIns="0" tIns="0" rIns="0" bIns="0" rtlCol="0" anchor="ctr" anchorCtr="0">
            <a:noAutofit/>
          </a:bodyPr>
          <a:lstStyle/>
          <a:p>
            <a:pPr>
              <a:tabLst>
                <a:tab pos="942564" algn="l"/>
                <a:tab pos="1028252" algn="l"/>
                <a:tab pos="3617922" algn="l"/>
                <a:tab pos="6664594" algn="l"/>
                <a:tab pos="6864532" algn="l"/>
                <a:tab pos="7350095" algn="l"/>
              </a:tabLst>
              <a:defRPr/>
            </a:pPr>
            <a:r>
              <a:rPr lang="en-US" altLang="zh-CN" sz="2800" dirty="0">
                <a:solidFill>
                  <a:schemeClr val="tx1"/>
                </a:solidFill>
                <a:latin typeface="微软雅黑" pitchFamily="34" charset="-122"/>
                <a:ea typeface="微软雅黑" panose="020B0503020204020204" pitchFamily="34" charset="-122"/>
              </a:rPr>
              <a:t>HANA </a:t>
            </a:r>
            <a:r>
              <a:rPr lang="zh-CN" altLang="en-US" sz="2800" dirty="0">
                <a:solidFill>
                  <a:schemeClr val="accent1"/>
                </a:solidFill>
                <a:latin typeface="微软雅黑" pitchFamily="34" charset="-122"/>
                <a:ea typeface="微软雅黑" panose="020B0503020204020204" pitchFamily="34" charset="-122"/>
              </a:rPr>
              <a:t>快</a:t>
            </a:r>
            <a:r>
              <a:rPr lang="zh-CN" altLang="en-US" sz="2800" dirty="0">
                <a:solidFill>
                  <a:schemeClr val="tx1"/>
                </a:solidFill>
                <a:latin typeface="微软雅黑" pitchFamily="34" charset="-122"/>
                <a:ea typeface="微软雅黑" panose="020B0503020204020204" pitchFamily="34" charset="-122"/>
              </a:rPr>
              <a:t>策略</a:t>
            </a:r>
            <a:br>
              <a:rPr lang="en-US" altLang="zh-CN" sz="2800" dirty="0">
                <a:solidFill>
                  <a:schemeClr val="tx1"/>
                </a:solidFill>
                <a:latin typeface="微软雅黑" pitchFamily="34" charset="-122"/>
                <a:ea typeface="微软雅黑" panose="020B0503020204020204" pitchFamily="34" charset="-122"/>
              </a:rPr>
            </a:br>
            <a:r>
              <a:rPr lang="zh-CN" altLang="en-US" sz="2000" b="0" dirty="0">
                <a:solidFill>
                  <a:schemeClr val="tx1"/>
                </a:solidFill>
                <a:latin typeface="微软雅黑" pitchFamily="34" charset="-122"/>
                <a:ea typeface="微软雅黑" panose="020B0503020204020204" pitchFamily="34" charset="-122"/>
              </a:rPr>
              <a:t>分而治之、并行处理</a:t>
            </a:r>
            <a:endParaRPr lang="en-US" altLang="en-US" sz="2800" b="0" dirty="0">
              <a:solidFill>
                <a:schemeClr val="tx1"/>
              </a:solidFill>
              <a:latin typeface="微软雅黑" pitchFamily="34" charset="-122"/>
              <a:ea typeface="微软雅黑" panose="020B0503020204020204" pitchFamily="34" charset="-122"/>
            </a:endParaRPr>
          </a:p>
        </p:txBody>
      </p:sp>
      <p:pic>
        <p:nvPicPr>
          <p:cNvPr id="87043" name="Picture 2"/>
          <p:cNvPicPr>
            <a:picLocks noChangeAspect="1" noChangeArrowheads="1"/>
          </p:cNvPicPr>
          <p:nvPr/>
        </p:nvPicPr>
        <p:blipFill>
          <a:blip r:embed="rId3" cstate="email"/>
          <a:srcRect/>
          <a:stretch>
            <a:fillRect/>
          </a:stretch>
        </p:blipFill>
        <p:spPr bwMode="auto">
          <a:xfrm>
            <a:off x="5302251" y="2401521"/>
            <a:ext cx="3311525" cy="390514"/>
          </a:xfrm>
          <a:prstGeom prst="rect">
            <a:avLst/>
          </a:prstGeom>
          <a:noFill/>
          <a:ln w="9525">
            <a:noFill/>
            <a:miter lim="800000"/>
            <a:headEnd/>
            <a:tailEnd/>
          </a:ln>
        </p:spPr>
      </p:pic>
      <p:pic>
        <p:nvPicPr>
          <p:cNvPr id="87044" name="Picture 2"/>
          <p:cNvPicPr>
            <a:picLocks noChangeAspect="1" noChangeArrowheads="1"/>
          </p:cNvPicPr>
          <p:nvPr/>
        </p:nvPicPr>
        <p:blipFill>
          <a:blip r:embed="rId3" cstate="email"/>
          <a:srcRect/>
          <a:stretch>
            <a:fillRect/>
          </a:stretch>
        </p:blipFill>
        <p:spPr bwMode="auto">
          <a:xfrm>
            <a:off x="5302251" y="2782510"/>
            <a:ext cx="3311525" cy="390514"/>
          </a:xfrm>
          <a:prstGeom prst="rect">
            <a:avLst/>
          </a:prstGeom>
          <a:noFill/>
          <a:ln w="9525">
            <a:noFill/>
            <a:miter lim="800000"/>
            <a:headEnd/>
            <a:tailEnd/>
          </a:ln>
        </p:spPr>
      </p:pic>
      <p:pic>
        <p:nvPicPr>
          <p:cNvPr id="87045" name="Picture 2"/>
          <p:cNvPicPr>
            <a:picLocks noChangeAspect="1" noChangeArrowheads="1"/>
          </p:cNvPicPr>
          <p:nvPr/>
        </p:nvPicPr>
        <p:blipFill>
          <a:blip r:embed="rId3" cstate="email"/>
          <a:srcRect/>
          <a:stretch>
            <a:fillRect/>
          </a:stretch>
        </p:blipFill>
        <p:spPr bwMode="auto">
          <a:xfrm>
            <a:off x="5302251" y="3163499"/>
            <a:ext cx="3311525" cy="390514"/>
          </a:xfrm>
          <a:prstGeom prst="rect">
            <a:avLst/>
          </a:prstGeom>
          <a:noFill/>
          <a:ln w="9525">
            <a:noFill/>
            <a:miter lim="800000"/>
            <a:headEnd/>
            <a:tailEnd/>
          </a:ln>
        </p:spPr>
      </p:pic>
      <p:pic>
        <p:nvPicPr>
          <p:cNvPr id="87046" name="Picture 2"/>
          <p:cNvPicPr>
            <a:picLocks noChangeAspect="1" noChangeArrowheads="1"/>
          </p:cNvPicPr>
          <p:nvPr/>
        </p:nvPicPr>
        <p:blipFill>
          <a:blip r:embed="rId3" cstate="email"/>
          <a:srcRect/>
          <a:stretch>
            <a:fillRect/>
          </a:stretch>
        </p:blipFill>
        <p:spPr bwMode="auto">
          <a:xfrm>
            <a:off x="5302251" y="3544488"/>
            <a:ext cx="3311525" cy="390514"/>
          </a:xfrm>
          <a:prstGeom prst="rect">
            <a:avLst/>
          </a:prstGeom>
          <a:noFill/>
          <a:ln w="9525">
            <a:noFill/>
            <a:miter lim="800000"/>
            <a:headEnd/>
            <a:tailEnd/>
          </a:ln>
        </p:spPr>
      </p:pic>
      <p:sp>
        <p:nvSpPr>
          <p:cNvPr id="7" name="Rectangle 6"/>
          <p:cNvSpPr/>
          <p:nvPr/>
        </p:nvSpPr>
        <p:spPr bwMode="gray">
          <a:xfrm rot="16200000">
            <a:off x="915310" y="2814651"/>
            <a:ext cx="866750" cy="723900"/>
          </a:xfrm>
          <a:prstGeom prst="rect">
            <a:avLst/>
          </a:prstGeom>
          <a:solidFill>
            <a:schemeClr val="bg2"/>
          </a:solidFill>
          <a:ln w="9525" algn="ctr">
            <a:noFill/>
            <a:miter lim="800000"/>
            <a:headEnd/>
            <a:tailEnd/>
          </a:ln>
          <a:effectLst>
            <a:reflection blurRad="6350" stA="50000" endA="300" endPos="38500" dist="50800" dir="5400000" sy="-100000" algn="bl" rotWithShape="0"/>
          </a:effectLst>
        </p:spPr>
        <p:txBody>
          <a:bodyPr lIns="80351" tIns="64281" rIns="80351" bIns="64281" anchor="ctr"/>
          <a:lstStyle/>
          <a:p>
            <a:pPr algn="ctr">
              <a:spcBef>
                <a:spcPct val="50000"/>
              </a:spcBef>
              <a:buClr>
                <a:srgbClr val="F0AB00"/>
              </a:buClr>
              <a:buSzPct val="80000"/>
              <a:defRPr/>
            </a:pPr>
            <a:r>
              <a:rPr lang="zh-CN" altLang="en-US" sz="1575" b="1" kern="0" dirty="0">
                <a:latin typeface="微软雅黑" pitchFamily="34" charset="-122"/>
                <a:ea typeface="微软雅黑" pitchFamily="34" charset="-122"/>
                <a:cs typeface="Arial Unicode MS" pitchFamily="34" charset="-128"/>
              </a:rPr>
              <a:t>数 据</a:t>
            </a:r>
            <a:endParaRPr lang="en-US" sz="1575" b="1" kern="0" dirty="0" err="1">
              <a:latin typeface="微软雅黑" pitchFamily="34" charset="-122"/>
              <a:ea typeface="微软雅黑" pitchFamily="34" charset="-122"/>
              <a:cs typeface="Arial Unicode MS" pitchFamily="34" charset="-128"/>
            </a:endParaRPr>
          </a:p>
        </p:txBody>
      </p:sp>
      <p:sp>
        <p:nvSpPr>
          <p:cNvPr id="8" name="Rectangle 7"/>
          <p:cNvSpPr/>
          <p:nvPr/>
        </p:nvSpPr>
        <p:spPr bwMode="gray">
          <a:xfrm>
            <a:off x="2421835" y="3409957"/>
            <a:ext cx="711200" cy="200019"/>
          </a:xfrm>
          <a:prstGeom prst="rect">
            <a:avLst/>
          </a:prstGeom>
          <a:gradFill>
            <a:gsLst>
              <a:gs pos="0">
                <a:schemeClr val="bg1">
                  <a:lumMod val="75000"/>
                </a:schemeClr>
              </a:gs>
              <a:gs pos="50000">
                <a:schemeClr val="bg1">
                  <a:lumMod val="85000"/>
                </a:schemeClr>
              </a:gs>
              <a:gs pos="100000">
                <a:schemeClr val="bg1">
                  <a:lumMod val="95000"/>
                </a:schemeClr>
              </a:gs>
            </a:gsLst>
            <a:lin ang="9600000" scaled="0"/>
          </a:gradFill>
          <a:ln w="9525" algn="ctr">
            <a:solidFill>
              <a:schemeClr val="bg1">
                <a:lumMod val="95000"/>
              </a:schemeClr>
            </a:solidFill>
            <a:miter lim="800000"/>
            <a:headEnd/>
            <a:tailEnd/>
          </a:ln>
          <a:effectLst>
            <a:reflection blurRad="6350" stA="50000" endA="300" endPos="38500" dist="50800" dir="5400000" sy="-100000" algn="bl" rotWithShape="0"/>
          </a:effectLst>
        </p:spPr>
        <p:txBody>
          <a:bodyPr lIns="80351" tIns="64281" rIns="80351" bIns="64281" anchor="ctr"/>
          <a:lstStyle/>
          <a:p>
            <a:pPr algn="ctr">
              <a:spcBef>
                <a:spcPct val="50000"/>
              </a:spcBef>
              <a:buClr>
                <a:srgbClr val="F0AB00"/>
              </a:buClr>
              <a:buSzPct val="80000"/>
              <a:defRPr/>
            </a:pPr>
            <a:endParaRPr lang="en-US" sz="1575" kern="0" dirty="0" err="1">
              <a:latin typeface="微软雅黑" panose="020B0503020204020204" pitchFamily="34" charset="-122"/>
              <a:ea typeface="微软雅黑" panose="020B0503020204020204" pitchFamily="34" charset="-122"/>
              <a:cs typeface="Arial Unicode MS" pitchFamily="34" charset="-128"/>
            </a:endParaRPr>
          </a:p>
        </p:txBody>
      </p:sp>
      <p:sp>
        <p:nvSpPr>
          <p:cNvPr id="9" name="Rectangle 8"/>
          <p:cNvSpPr/>
          <p:nvPr/>
        </p:nvSpPr>
        <p:spPr bwMode="gray">
          <a:xfrm>
            <a:off x="2422525" y="3187310"/>
            <a:ext cx="711200" cy="200019"/>
          </a:xfrm>
          <a:prstGeom prst="rect">
            <a:avLst/>
          </a:prstGeom>
          <a:gradFill>
            <a:gsLst>
              <a:gs pos="0">
                <a:schemeClr val="bg1">
                  <a:lumMod val="75000"/>
                </a:schemeClr>
              </a:gs>
              <a:gs pos="50000">
                <a:schemeClr val="bg1">
                  <a:lumMod val="85000"/>
                </a:schemeClr>
              </a:gs>
              <a:gs pos="100000">
                <a:schemeClr val="bg1">
                  <a:lumMod val="95000"/>
                </a:schemeClr>
              </a:gs>
            </a:gsLst>
            <a:lin ang="9600000" scaled="0"/>
          </a:gradFill>
          <a:ln w="9525" algn="ctr">
            <a:solidFill>
              <a:schemeClr val="bg1">
                <a:lumMod val="95000"/>
              </a:schemeClr>
            </a:solidFill>
            <a:miter lim="800000"/>
            <a:headEnd/>
            <a:tailEnd/>
          </a:ln>
        </p:spPr>
        <p:txBody>
          <a:bodyPr lIns="80351" tIns="64281" rIns="80351" bIns="64281" anchor="ctr"/>
          <a:lstStyle/>
          <a:p>
            <a:pPr algn="ctr">
              <a:spcBef>
                <a:spcPct val="50000"/>
              </a:spcBef>
              <a:buClr>
                <a:srgbClr val="F0AB00"/>
              </a:buClr>
              <a:buSzPct val="80000"/>
              <a:defRPr/>
            </a:pPr>
            <a:endParaRPr lang="en-US" sz="1575" kern="0" dirty="0" err="1">
              <a:latin typeface="微软雅黑" panose="020B0503020204020204" pitchFamily="34" charset="-122"/>
              <a:ea typeface="微软雅黑" panose="020B0503020204020204" pitchFamily="34" charset="-122"/>
              <a:cs typeface="Arial Unicode MS" pitchFamily="34" charset="-128"/>
            </a:endParaRPr>
          </a:p>
        </p:txBody>
      </p:sp>
      <p:sp>
        <p:nvSpPr>
          <p:cNvPr id="10" name="Rectangle 9"/>
          <p:cNvSpPr/>
          <p:nvPr/>
        </p:nvSpPr>
        <p:spPr bwMode="gray">
          <a:xfrm>
            <a:off x="2422525" y="2965861"/>
            <a:ext cx="711200" cy="200019"/>
          </a:xfrm>
          <a:prstGeom prst="rect">
            <a:avLst/>
          </a:prstGeom>
          <a:gradFill>
            <a:gsLst>
              <a:gs pos="0">
                <a:schemeClr val="bg1">
                  <a:lumMod val="75000"/>
                </a:schemeClr>
              </a:gs>
              <a:gs pos="50000">
                <a:schemeClr val="bg1">
                  <a:lumMod val="85000"/>
                </a:schemeClr>
              </a:gs>
              <a:gs pos="100000">
                <a:schemeClr val="bg1">
                  <a:lumMod val="95000"/>
                </a:schemeClr>
              </a:gs>
            </a:gsLst>
            <a:lin ang="9600000" scaled="0"/>
          </a:gradFill>
          <a:ln w="9525" algn="ctr">
            <a:solidFill>
              <a:schemeClr val="bg1">
                <a:lumMod val="95000"/>
              </a:schemeClr>
            </a:solidFill>
            <a:miter lim="800000"/>
            <a:headEnd/>
            <a:tailEnd/>
          </a:ln>
        </p:spPr>
        <p:txBody>
          <a:bodyPr lIns="80351" tIns="64281" rIns="80351" bIns="64281" anchor="ctr"/>
          <a:lstStyle/>
          <a:p>
            <a:pPr algn="ctr">
              <a:spcBef>
                <a:spcPct val="50000"/>
              </a:spcBef>
              <a:buClr>
                <a:srgbClr val="F0AB00"/>
              </a:buClr>
              <a:buSzPct val="80000"/>
              <a:defRPr/>
            </a:pPr>
            <a:endParaRPr lang="en-US" sz="1575" kern="0" dirty="0" err="1">
              <a:latin typeface="微软雅黑" panose="020B0503020204020204" pitchFamily="34" charset="-122"/>
              <a:ea typeface="微软雅黑" panose="020B0503020204020204" pitchFamily="34" charset="-122"/>
              <a:cs typeface="Arial Unicode MS" pitchFamily="34" charset="-128"/>
            </a:endParaRPr>
          </a:p>
        </p:txBody>
      </p:sp>
      <p:sp>
        <p:nvSpPr>
          <p:cNvPr id="11" name="Rectangle 10"/>
          <p:cNvSpPr/>
          <p:nvPr/>
        </p:nvSpPr>
        <p:spPr bwMode="gray">
          <a:xfrm>
            <a:off x="2422525" y="2743220"/>
            <a:ext cx="711200" cy="200019"/>
          </a:xfrm>
          <a:prstGeom prst="rect">
            <a:avLst/>
          </a:prstGeom>
          <a:gradFill>
            <a:gsLst>
              <a:gs pos="0">
                <a:schemeClr val="bg1">
                  <a:lumMod val="75000"/>
                </a:schemeClr>
              </a:gs>
              <a:gs pos="50000">
                <a:schemeClr val="bg1">
                  <a:lumMod val="85000"/>
                </a:schemeClr>
              </a:gs>
              <a:gs pos="100000">
                <a:schemeClr val="bg1">
                  <a:lumMod val="95000"/>
                </a:schemeClr>
              </a:gs>
            </a:gsLst>
            <a:lin ang="9600000" scaled="0"/>
          </a:gradFill>
          <a:ln w="9525" algn="ctr">
            <a:solidFill>
              <a:schemeClr val="bg1">
                <a:lumMod val="95000"/>
              </a:schemeClr>
            </a:solidFill>
            <a:miter lim="800000"/>
            <a:headEnd/>
            <a:tailEnd/>
          </a:ln>
        </p:spPr>
        <p:txBody>
          <a:bodyPr lIns="80351" tIns="64281" rIns="80351" bIns="64281" anchor="ctr"/>
          <a:lstStyle/>
          <a:p>
            <a:pPr algn="ctr">
              <a:spcBef>
                <a:spcPct val="50000"/>
              </a:spcBef>
              <a:buClr>
                <a:srgbClr val="F0AB00"/>
              </a:buClr>
              <a:buSzPct val="80000"/>
              <a:defRPr/>
            </a:pPr>
            <a:endParaRPr lang="en-US" sz="1575" kern="0" dirty="0" err="1">
              <a:latin typeface="微软雅黑" panose="020B0503020204020204" pitchFamily="34" charset="-122"/>
              <a:ea typeface="微软雅黑" panose="020B0503020204020204" pitchFamily="34" charset="-122"/>
              <a:cs typeface="Arial Unicode MS" pitchFamily="34" charset="-128"/>
            </a:endParaRPr>
          </a:p>
        </p:txBody>
      </p:sp>
      <p:sp>
        <p:nvSpPr>
          <p:cNvPr id="12" name="Right Arrow 11"/>
          <p:cNvSpPr/>
          <p:nvPr/>
        </p:nvSpPr>
        <p:spPr bwMode="gray">
          <a:xfrm>
            <a:off x="1875735" y="3081353"/>
            <a:ext cx="406400" cy="219069"/>
          </a:xfrm>
          <a:prstGeom prst="rightArrow">
            <a:avLst/>
          </a:prstGeom>
          <a:gradFill rotWithShape="1">
            <a:gsLst>
              <a:gs pos="0">
                <a:srgbClr val="97B5C3"/>
              </a:gs>
              <a:gs pos="100000">
                <a:srgbClr val="44697D"/>
              </a:gs>
            </a:gsLst>
            <a:lin ang="2700000" scaled="1"/>
          </a:gradFill>
          <a:ln w="12700" algn="ctr">
            <a:solidFill>
              <a:srgbClr val="C6C6C6"/>
            </a:solidFill>
            <a:round/>
            <a:headEnd/>
            <a:tailEnd/>
          </a:ln>
          <a:effectLst/>
          <a:scene3d>
            <a:camera prst="orthographicFront"/>
            <a:lightRig rig="threePt" dir="t"/>
          </a:scene3d>
          <a:sp3d extrusionH="76200" prstMaterial="matte">
            <a:extrusionClr>
              <a:schemeClr val="bg1">
                <a:lumMod val="65000"/>
              </a:schemeClr>
            </a:extrusionClr>
          </a:sp3d>
        </p:spPr>
        <p:txBody>
          <a:bodyPr lIns="81637" tIns="81637" rIns="81637" bIns="81637"/>
          <a:lstStyle/>
          <a:p>
            <a:pPr algn="ctr">
              <a:buClr>
                <a:srgbClr val="F0AB00"/>
              </a:buClr>
              <a:buSzPct val="80000"/>
              <a:defRPr/>
            </a:pPr>
            <a:endParaRPr lang="en-US" sz="1050" dirty="0" err="1">
              <a:solidFill>
                <a:srgbClr val="FFFFFF"/>
              </a:solidFill>
              <a:latin typeface="微软雅黑" panose="020B0503020204020204" pitchFamily="34" charset="-122"/>
              <a:ea typeface="微软雅黑" panose="020B0503020204020204" pitchFamily="34" charset="-122"/>
              <a:cs typeface="Arial Unicode MS"/>
            </a:endParaRPr>
          </a:p>
        </p:txBody>
      </p:sp>
      <p:sp>
        <p:nvSpPr>
          <p:cNvPr id="13" name="Right Arrow 12"/>
          <p:cNvSpPr/>
          <p:nvPr/>
        </p:nvSpPr>
        <p:spPr bwMode="gray">
          <a:xfrm>
            <a:off x="3272735" y="3081353"/>
            <a:ext cx="406400" cy="219069"/>
          </a:xfrm>
          <a:prstGeom prst="rightArrow">
            <a:avLst/>
          </a:prstGeom>
          <a:gradFill rotWithShape="1">
            <a:gsLst>
              <a:gs pos="0">
                <a:srgbClr val="97B5C3"/>
              </a:gs>
              <a:gs pos="100000">
                <a:srgbClr val="44697D"/>
              </a:gs>
            </a:gsLst>
            <a:lin ang="2700000" scaled="1"/>
          </a:gradFill>
          <a:ln w="12700" algn="ctr">
            <a:solidFill>
              <a:srgbClr val="C6C6C6"/>
            </a:solidFill>
            <a:round/>
            <a:headEnd/>
            <a:tailEnd/>
          </a:ln>
          <a:effectLst/>
          <a:scene3d>
            <a:camera prst="orthographicFront"/>
            <a:lightRig rig="threePt" dir="t"/>
          </a:scene3d>
          <a:sp3d extrusionH="76200" prstMaterial="matte">
            <a:extrusionClr>
              <a:schemeClr val="bg1">
                <a:lumMod val="65000"/>
              </a:schemeClr>
            </a:extrusionClr>
          </a:sp3d>
        </p:spPr>
        <p:txBody>
          <a:bodyPr lIns="81637" tIns="81637" rIns="81637" bIns="81637"/>
          <a:lstStyle/>
          <a:p>
            <a:pPr algn="ctr">
              <a:buClr>
                <a:srgbClr val="F0AB00"/>
              </a:buClr>
              <a:buSzPct val="80000"/>
              <a:defRPr/>
            </a:pPr>
            <a:endParaRPr lang="en-US" sz="1050" dirty="0" err="1">
              <a:solidFill>
                <a:srgbClr val="FFFFFF"/>
              </a:solidFill>
              <a:latin typeface="微软雅黑" panose="020B0503020204020204" pitchFamily="34" charset="-122"/>
              <a:ea typeface="微软雅黑" panose="020B0503020204020204" pitchFamily="34" charset="-122"/>
              <a:cs typeface="Arial Unicode MS"/>
            </a:endParaRPr>
          </a:p>
        </p:txBody>
      </p:sp>
      <p:sp>
        <p:nvSpPr>
          <p:cNvPr id="14" name="Rectangle 13"/>
          <p:cNvSpPr/>
          <p:nvPr/>
        </p:nvSpPr>
        <p:spPr bwMode="gray">
          <a:xfrm>
            <a:off x="3846513" y="2495577"/>
            <a:ext cx="711200" cy="200019"/>
          </a:xfrm>
          <a:prstGeom prst="rect">
            <a:avLst/>
          </a:prstGeom>
          <a:gradFill>
            <a:gsLst>
              <a:gs pos="0">
                <a:schemeClr val="bg1">
                  <a:lumMod val="75000"/>
                </a:schemeClr>
              </a:gs>
              <a:gs pos="50000">
                <a:schemeClr val="bg1">
                  <a:lumMod val="85000"/>
                </a:schemeClr>
              </a:gs>
              <a:gs pos="100000">
                <a:schemeClr val="bg1">
                  <a:lumMod val="95000"/>
                </a:schemeClr>
              </a:gs>
            </a:gsLst>
            <a:lin ang="9600000" scaled="0"/>
          </a:gradFill>
          <a:ln w="9525" algn="ctr">
            <a:solidFill>
              <a:schemeClr val="bg1">
                <a:lumMod val="95000"/>
              </a:schemeClr>
            </a:solidFill>
            <a:miter lim="800000"/>
            <a:headEnd/>
            <a:tailEnd/>
          </a:ln>
        </p:spPr>
        <p:txBody>
          <a:bodyPr lIns="80351" tIns="64281" rIns="80351" bIns="64281" anchor="ctr"/>
          <a:lstStyle/>
          <a:p>
            <a:pPr algn="ctr">
              <a:spcBef>
                <a:spcPct val="50000"/>
              </a:spcBef>
              <a:buClr>
                <a:srgbClr val="F0AB00"/>
              </a:buClr>
              <a:buSzPct val="80000"/>
              <a:defRPr/>
            </a:pPr>
            <a:endParaRPr lang="en-US" sz="1575" kern="0" dirty="0" err="1">
              <a:latin typeface="微软雅黑" panose="020B0503020204020204" pitchFamily="34" charset="-122"/>
              <a:ea typeface="微软雅黑" panose="020B0503020204020204" pitchFamily="34" charset="-122"/>
              <a:cs typeface="Arial Unicode MS" pitchFamily="34" charset="-128"/>
            </a:endParaRPr>
          </a:p>
        </p:txBody>
      </p:sp>
      <p:sp>
        <p:nvSpPr>
          <p:cNvPr id="15" name="Rectangle 14"/>
          <p:cNvSpPr/>
          <p:nvPr/>
        </p:nvSpPr>
        <p:spPr bwMode="gray">
          <a:xfrm>
            <a:off x="3846513" y="2871804"/>
            <a:ext cx="711200" cy="200019"/>
          </a:xfrm>
          <a:prstGeom prst="rect">
            <a:avLst/>
          </a:prstGeom>
          <a:gradFill>
            <a:gsLst>
              <a:gs pos="0">
                <a:schemeClr val="bg1">
                  <a:lumMod val="75000"/>
                </a:schemeClr>
              </a:gs>
              <a:gs pos="50000">
                <a:schemeClr val="bg1">
                  <a:lumMod val="85000"/>
                </a:schemeClr>
              </a:gs>
              <a:gs pos="100000">
                <a:schemeClr val="bg1">
                  <a:lumMod val="95000"/>
                </a:schemeClr>
              </a:gs>
            </a:gsLst>
            <a:lin ang="9600000" scaled="0"/>
          </a:gradFill>
          <a:ln w="9525" algn="ctr">
            <a:solidFill>
              <a:schemeClr val="bg1">
                <a:lumMod val="95000"/>
              </a:schemeClr>
            </a:solidFill>
            <a:miter lim="800000"/>
            <a:headEnd/>
            <a:tailEnd/>
          </a:ln>
        </p:spPr>
        <p:txBody>
          <a:bodyPr lIns="80351" tIns="64281" rIns="80351" bIns="64281" anchor="ctr"/>
          <a:lstStyle/>
          <a:p>
            <a:pPr algn="ctr">
              <a:spcBef>
                <a:spcPct val="50000"/>
              </a:spcBef>
              <a:buClr>
                <a:srgbClr val="F0AB00"/>
              </a:buClr>
              <a:buSzPct val="80000"/>
              <a:defRPr/>
            </a:pPr>
            <a:endParaRPr lang="en-US" sz="1575" kern="0" dirty="0" err="1">
              <a:latin typeface="微软雅黑" panose="020B0503020204020204" pitchFamily="34" charset="-122"/>
              <a:ea typeface="微软雅黑" panose="020B0503020204020204" pitchFamily="34" charset="-122"/>
              <a:cs typeface="Arial Unicode MS" pitchFamily="34" charset="-128"/>
            </a:endParaRPr>
          </a:p>
        </p:txBody>
      </p:sp>
      <p:sp>
        <p:nvSpPr>
          <p:cNvPr id="16" name="Rectangle 15"/>
          <p:cNvSpPr/>
          <p:nvPr/>
        </p:nvSpPr>
        <p:spPr bwMode="gray">
          <a:xfrm>
            <a:off x="3846513" y="3252792"/>
            <a:ext cx="711200" cy="200019"/>
          </a:xfrm>
          <a:prstGeom prst="rect">
            <a:avLst/>
          </a:prstGeom>
          <a:gradFill>
            <a:gsLst>
              <a:gs pos="0">
                <a:schemeClr val="bg1">
                  <a:lumMod val="75000"/>
                </a:schemeClr>
              </a:gs>
              <a:gs pos="50000">
                <a:schemeClr val="bg1">
                  <a:lumMod val="85000"/>
                </a:schemeClr>
              </a:gs>
              <a:gs pos="100000">
                <a:schemeClr val="bg1">
                  <a:lumMod val="95000"/>
                </a:schemeClr>
              </a:gs>
            </a:gsLst>
            <a:lin ang="9600000" scaled="0"/>
          </a:gradFill>
          <a:ln w="9525" algn="ctr">
            <a:solidFill>
              <a:schemeClr val="bg1">
                <a:lumMod val="95000"/>
              </a:schemeClr>
            </a:solidFill>
            <a:miter lim="800000"/>
            <a:headEnd/>
            <a:tailEnd/>
          </a:ln>
        </p:spPr>
        <p:txBody>
          <a:bodyPr lIns="80351" tIns="64281" rIns="80351" bIns="64281" anchor="ctr"/>
          <a:lstStyle/>
          <a:p>
            <a:pPr algn="ctr">
              <a:spcBef>
                <a:spcPct val="50000"/>
              </a:spcBef>
              <a:buClr>
                <a:srgbClr val="F0AB00"/>
              </a:buClr>
              <a:buSzPct val="80000"/>
              <a:defRPr/>
            </a:pPr>
            <a:endParaRPr lang="en-US" sz="1575" kern="0" dirty="0" err="1">
              <a:latin typeface="微软雅黑" panose="020B0503020204020204" pitchFamily="34" charset="-122"/>
              <a:ea typeface="微软雅黑" panose="020B0503020204020204" pitchFamily="34" charset="-122"/>
              <a:cs typeface="Arial Unicode MS" pitchFamily="34" charset="-128"/>
            </a:endParaRPr>
          </a:p>
        </p:txBody>
      </p:sp>
      <p:sp>
        <p:nvSpPr>
          <p:cNvPr id="17" name="Rectangle 16"/>
          <p:cNvSpPr/>
          <p:nvPr/>
        </p:nvSpPr>
        <p:spPr bwMode="gray">
          <a:xfrm>
            <a:off x="3845823" y="3633788"/>
            <a:ext cx="711200" cy="200019"/>
          </a:xfrm>
          <a:prstGeom prst="rect">
            <a:avLst/>
          </a:prstGeom>
          <a:gradFill>
            <a:gsLst>
              <a:gs pos="0">
                <a:schemeClr val="bg1">
                  <a:lumMod val="75000"/>
                </a:schemeClr>
              </a:gs>
              <a:gs pos="50000">
                <a:schemeClr val="bg1">
                  <a:lumMod val="85000"/>
                </a:schemeClr>
              </a:gs>
              <a:gs pos="100000">
                <a:schemeClr val="bg1">
                  <a:lumMod val="95000"/>
                </a:schemeClr>
              </a:gs>
            </a:gsLst>
            <a:lin ang="9600000" scaled="0"/>
          </a:gradFill>
          <a:ln w="9525" algn="ctr">
            <a:solidFill>
              <a:schemeClr val="bg1">
                <a:lumMod val="95000"/>
              </a:schemeClr>
            </a:solidFill>
            <a:miter lim="800000"/>
            <a:headEnd/>
            <a:tailEnd/>
          </a:ln>
          <a:effectLst>
            <a:reflection blurRad="6350" stA="50000" endA="300" endPos="38500" dist="50800" dir="5400000" sy="-100000" algn="bl" rotWithShape="0"/>
          </a:effectLst>
        </p:spPr>
        <p:txBody>
          <a:bodyPr lIns="80351" tIns="64281" rIns="80351" bIns="64281" anchor="ctr"/>
          <a:lstStyle/>
          <a:p>
            <a:pPr algn="ctr">
              <a:spcBef>
                <a:spcPct val="50000"/>
              </a:spcBef>
              <a:buClr>
                <a:srgbClr val="F0AB00"/>
              </a:buClr>
              <a:buSzPct val="80000"/>
              <a:defRPr/>
            </a:pPr>
            <a:endParaRPr lang="en-US" sz="1575" kern="0" dirty="0" err="1">
              <a:latin typeface="微软雅黑" panose="020B0503020204020204" pitchFamily="34" charset="-122"/>
              <a:ea typeface="微软雅黑" panose="020B0503020204020204" pitchFamily="34" charset="-122"/>
              <a:cs typeface="Arial Unicode MS" pitchFamily="34" charset="-128"/>
            </a:endParaRPr>
          </a:p>
        </p:txBody>
      </p:sp>
      <p:sp>
        <p:nvSpPr>
          <p:cNvPr id="18" name="Right Arrow 17"/>
          <p:cNvSpPr/>
          <p:nvPr/>
        </p:nvSpPr>
        <p:spPr bwMode="gray">
          <a:xfrm>
            <a:off x="4758635" y="2490820"/>
            <a:ext cx="406400" cy="219069"/>
          </a:xfrm>
          <a:prstGeom prst="rightArrow">
            <a:avLst/>
          </a:prstGeom>
          <a:gradFill rotWithShape="1">
            <a:gsLst>
              <a:gs pos="0">
                <a:srgbClr val="97B5C3"/>
              </a:gs>
              <a:gs pos="100000">
                <a:srgbClr val="44697D"/>
              </a:gs>
            </a:gsLst>
            <a:lin ang="2700000" scaled="1"/>
          </a:gradFill>
          <a:ln w="12700" algn="ctr">
            <a:solidFill>
              <a:srgbClr val="C6C6C6"/>
            </a:solidFill>
            <a:round/>
            <a:headEnd/>
            <a:tailEnd/>
          </a:ln>
          <a:effectLst/>
          <a:scene3d>
            <a:camera prst="orthographicFront"/>
            <a:lightRig rig="threePt" dir="t"/>
          </a:scene3d>
          <a:sp3d extrusionH="76200" prstMaterial="matte">
            <a:extrusionClr>
              <a:schemeClr val="bg1">
                <a:lumMod val="65000"/>
              </a:schemeClr>
            </a:extrusionClr>
          </a:sp3d>
        </p:spPr>
        <p:txBody>
          <a:bodyPr lIns="81637" tIns="81637" rIns="81637" bIns="81637"/>
          <a:lstStyle/>
          <a:p>
            <a:pPr algn="ctr">
              <a:buClr>
                <a:srgbClr val="F0AB00"/>
              </a:buClr>
              <a:buSzPct val="80000"/>
              <a:defRPr/>
            </a:pPr>
            <a:endParaRPr lang="en-US" sz="1050" dirty="0" err="1">
              <a:solidFill>
                <a:srgbClr val="FFFFFF"/>
              </a:solidFill>
              <a:latin typeface="微软雅黑" panose="020B0503020204020204" pitchFamily="34" charset="-122"/>
              <a:ea typeface="微软雅黑" panose="020B0503020204020204" pitchFamily="34" charset="-122"/>
              <a:cs typeface="Arial Unicode MS"/>
            </a:endParaRPr>
          </a:p>
        </p:txBody>
      </p:sp>
      <p:sp>
        <p:nvSpPr>
          <p:cNvPr id="19" name="Right Arrow 18"/>
          <p:cNvSpPr/>
          <p:nvPr/>
        </p:nvSpPr>
        <p:spPr bwMode="gray">
          <a:xfrm>
            <a:off x="4758635" y="2862285"/>
            <a:ext cx="406400" cy="219069"/>
          </a:xfrm>
          <a:prstGeom prst="rightArrow">
            <a:avLst/>
          </a:prstGeom>
          <a:gradFill rotWithShape="1">
            <a:gsLst>
              <a:gs pos="0">
                <a:srgbClr val="97B5C3"/>
              </a:gs>
              <a:gs pos="100000">
                <a:srgbClr val="44697D"/>
              </a:gs>
            </a:gsLst>
            <a:lin ang="2700000" scaled="1"/>
          </a:gradFill>
          <a:ln w="12700" algn="ctr">
            <a:solidFill>
              <a:srgbClr val="C6C6C6"/>
            </a:solidFill>
            <a:round/>
            <a:headEnd/>
            <a:tailEnd/>
          </a:ln>
          <a:effectLst/>
          <a:scene3d>
            <a:camera prst="orthographicFront"/>
            <a:lightRig rig="threePt" dir="t"/>
          </a:scene3d>
          <a:sp3d extrusionH="76200" prstMaterial="matte">
            <a:extrusionClr>
              <a:schemeClr val="bg1">
                <a:lumMod val="65000"/>
              </a:schemeClr>
            </a:extrusionClr>
          </a:sp3d>
        </p:spPr>
        <p:txBody>
          <a:bodyPr lIns="81637" tIns="81637" rIns="81637" bIns="81637"/>
          <a:lstStyle/>
          <a:p>
            <a:pPr algn="ctr">
              <a:buClr>
                <a:srgbClr val="F0AB00"/>
              </a:buClr>
              <a:buSzPct val="80000"/>
              <a:defRPr/>
            </a:pPr>
            <a:endParaRPr lang="en-US" sz="1050" dirty="0" err="1">
              <a:solidFill>
                <a:srgbClr val="FFFFFF"/>
              </a:solidFill>
              <a:latin typeface="微软雅黑" panose="020B0503020204020204" pitchFamily="34" charset="-122"/>
              <a:ea typeface="微软雅黑" panose="020B0503020204020204" pitchFamily="34" charset="-122"/>
              <a:cs typeface="Arial Unicode MS"/>
            </a:endParaRPr>
          </a:p>
        </p:txBody>
      </p:sp>
      <p:sp>
        <p:nvSpPr>
          <p:cNvPr id="20" name="Right Arrow 19"/>
          <p:cNvSpPr/>
          <p:nvPr/>
        </p:nvSpPr>
        <p:spPr bwMode="gray">
          <a:xfrm>
            <a:off x="4758635" y="3243273"/>
            <a:ext cx="406400" cy="219069"/>
          </a:xfrm>
          <a:prstGeom prst="rightArrow">
            <a:avLst/>
          </a:prstGeom>
          <a:gradFill rotWithShape="1">
            <a:gsLst>
              <a:gs pos="0">
                <a:srgbClr val="97B5C3"/>
              </a:gs>
              <a:gs pos="100000">
                <a:srgbClr val="44697D"/>
              </a:gs>
            </a:gsLst>
            <a:lin ang="2700000" scaled="1"/>
          </a:gradFill>
          <a:ln w="12700" algn="ctr">
            <a:solidFill>
              <a:srgbClr val="C6C6C6"/>
            </a:solidFill>
            <a:round/>
            <a:headEnd/>
            <a:tailEnd/>
          </a:ln>
          <a:effectLst/>
          <a:scene3d>
            <a:camera prst="orthographicFront"/>
            <a:lightRig rig="threePt" dir="t"/>
          </a:scene3d>
          <a:sp3d extrusionH="76200" prstMaterial="matte">
            <a:extrusionClr>
              <a:schemeClr val="bg1">
                <a:lumMod val="65000"/>
              </a:schemeClr>
            </a:extrusionClr>
          </a:sp3d>
        </p:spPr>
        <p:txBody>
          <a:bodyPr lIns="81637" tIns="81637" rIns="81637" bIns="81637"/>
          <a:lstStyle/>
          <a:p>
            <a:pPr algn="ctr">
              <a:buClr>
                <a:srgbClr val="F0AB00"/>
              </a:buClr>
              <a:buSzPct val="80000"/>
              <a:defRPr/>
            </a:pPr>
            <a:endParaRPr lang="en-US" sz="1050" dirty="0" err="1">
              <a:solidFill>
                <a:srgbClr val="FFFFFF"/>
              </a:solidFill>
              <a:latin typeface="微软雅黑" panose="020B0503020204020204" pitchFamily="34" charset="-122"/>
              <a:ea typeface="微软雅黑" panose="020B0503020204020204" pitchFamily="34" charset="-122"/>
              <a:cs typeface="Arial Unicode MS"/>
            </a:endParaRPr>
          </a:p>
        </p:txBody>
      </p:sp>
      <p:sp>
        <p:nvSpPr>
          <p:cNvPr id="21" name="Right Arrow 20"/>
          <p:cNvSpPr/>
          <p:nvPr/>
        </p:nvSpPr>
        <p:spPr bwMode="gray">
          <a:xfrm>
            <a:off x="4758635" y="3624260"/>
            <a:ext cx="406400" cy="219069"/>
          </a:xfrm>
          <a:prstGeom prst="rightArrow">
            <a:avLst/>
          </a:prstGeom>
          <a:gradFill rotWithShape="1">
            <a:gsLst>
              <a:gs pos="0">
                <a:srgbClr val="97B5C3"/>
              </a:gs>
              <a:gs pos="100000">
                <a:srgbClr val="44697D"/>
              </a:gs>
            </a:gsLst>
            <a:lin ang="2700000" scaled="1"/>
          </a:gradFill>
          <a:ln w="12700" algn="ctr">
            <a:solidFill>
              <a:srgbClr val="C6C6C6"/>
            </a:solidFill>
            <a:round/>
            <a:headEnd/>
            <a:tailEnd/>
          </a:ln>
          <a:effectLst/>
          <a:scene3d>
            <a:camera prst="orthographicFront"/>
            <a:lightRig rig="threePt" dir="t"/>
          </a:scene3d>
          <a:sp3d extrusionH="76200" prstMaterial="matte">
            <a:extrusionClr>
              <a:schemeClr val="bg1">
                <a:lumMod val="65000"/>
              </a:schemeClr>
            </a:extrusionClr>
          </a:sp3d>
        </p:spPr>
        <p:txBody>
          <a:bodyPr lIns="81637" tIns="81637" rIns="81637" bIns="81637"/>
          <a:lstStyle/>
          <a:p>
            <a:pPr algn="ctr">
              <a:buClr>
                <a:srgbClr val="F0AB00"/>
              </a:buClr>
              <a:buSzPct val="80000"/>
              <a:defRPr/>
            </a:pPr>
            <a:endParaRPr lang="en-US" sz="1050" dirty="0" err="1">
              <a:solidFill>
                <a:srgbClr val="FFFFFF"/>
              </a:solidFill>
              <a:latin typeface="微软雅黑" panose="020B0503020204020204" pitchFamily="34" charset="-122"/>
              <a:ea typeface="微软雅黑" panose="020B0503020204020204" pitchFamily="34" charset="-122"/>
              <a:cs typeface="Arial Unicode MS"/>
            </a:endParaRPr>
          </a:p>
        </p:txBody>
      </p:sp>
      <p:sp>
        <p:nvSpPr>
          <p:cNvPr id="27" name="TextBox 26"/>
          <p:cNvSpPr txBox="1"/>
          <p:nvPr/>
        </p:nvSpPr>
        <p:spPr>
          <a:xfrm>
            <a:off x="1161222" y="4344485"/>
            <a:ext cx="7194825" cy="1352014"/>
          </a:xfrm>
          <a:prstGeom prst="rect">
            <a:avLst/>
          </a:prstGeom>
          <a:noFill/>
        </p:spPr>
        <p:txBody>
          <a:bodyPr wrap="square" lIns="81637" tIns="40819" rIns="81637" bIns="40819">
            <a:spAutoFit/>
          </a:bodyPr>
          <a:lstStyle/>
          <a:p>
            <a:pPr marL="306137" indent="-306137">
              <a:spcBef>
                <a:spcPct val="50000"/>
              </a:spcBef>
              <a:buClr>
                <a:srgbClr val="F0AB00"/>
              </a:buClr>
              <a:buSzPct val="80000"/>
              <a:buFont typeface="Wingdings" pitchFamily="2" charset="2"/>
              <a:buChar char="n"/>
              <a:defRPr/>
            </a:pPr>
            <a:r>
              <a:rPr lang="zh-CN" altLang="en-US" sz="1500" b="1" kern="0" dirty="0">
                <a:latin typeface="微软雅黑" pitchFamily="34" charset="-122"/>
                <a:ea typeface="微软雅黑" pitchFamily="34" charset="-122"/>
                <a:cs typeface="Arial Unicode MS" pitchFamily="34" charset="-128"/>
              </a:rPr>
              <a:t>多级数据分区策略，</a:t>
            </a:r>
            <a:r>
              <a:rPr lang="zh-CN" altLang="en-US" sz="1500" kern="0" dirty="0">
                <a:latin typeface="微软雅黑" pitchFamily="34" charset="-122"/>
                <a:ea typeface="微软雅黑" pitchFamily="34" charset="-122"/>
                <a:cs typeface="Arial Unicode MS" pitchFamily="34" charset="-128"/>
              </a:rPr>
              <a:t>减少数据选择范围，提高复杂处理的性能</a:t>
            </a:r>
            <a:endParaRPr lang="en-US" altLang="zh-CN" sz="1500" kern="0" dirty="0">
              <a:latin typeface="微软雅黑" pitchFamily="34" charset="-122"/>
              <a:ea typeface="微软雅黑" pitchFamily="34" charset="-122"/>
              <a:cs typeface="Arial Unicode MS" pitchFamily="34" charset="-128"/>
            </a:endParaRPr>
          </a:p>
          <a:p>
            <a:pPr marL="306137" indent="-306137">
              <a:spcBef>
                <a:spcPct val="50000"/>
              </a:spcBef>
              <a:buClr>
                <a:srgbClr val="F0AB00"/>
              </a:buClr>
              <a:buSzPct val="80000"/>
              <a:buFont typeface="Wingdings" pitchFamily="2" charset="2"/>
              <a:buChar char="n"/>
              <a:defRPr/>
            </a:pPr>
            <a:r>
              <a:rPr lang="zh-CN" altLang="en-US" sz="1500" b="1" kern="0" dirty="0">
                <a:latin typeface="微软雅黑" pitchFamily="34" charset="-122"/>
                <a:ea typeface="微软雅黑" pitchFamily="34" charset="-122"/>
                <a:cs typeface="Arial Unicode MS" pitchFamily="34" charset="-128"/>
              </a:rPr>
              <a:t>本地内存、多处理器并行处理</a:t>
            </a:r>
            <a:r>
              <a:rPr lang="zh-CN" altLang="en-US" sz="1500" kern="0" dirty="0">
                <a:latin typeface="微软雅黑" pitchFamily="34" charset="-122"/>
                <a:ea typeface="微软雅黑" pitchFamily="34" charset="-122"/>
                <a:cs typeface="Arial Unicode MS" pitchFamily="34" charset="-128"/>
              </a:rPr>
              <a:t>，把大数据量和计算量分散到不同处理器</a:t>
            </a:r>
            <a:endParaRPr lang="en-US" altLang="zh-CN" sz="1500" kern="0" dirty="0">
              <a:latin typeface="微软雅黑" pitchFamily="34" charset="-122"/>
              <a:ea typeface="微软雅黑" pitchFamily="34" charset="-122"/>
              <a:cs typeface="Arial Unicode MS" pitchFamily="34" charset="-128"/>
            </a:endParaRPr>
          </a:p>
          <a:p>
            <a:pPr marL="306137" indent="-306137">
              <a:spcBef>
                <a:spcPct val="50000"/>
              </a:spcBef>
              <a:buClr>
                <a:srgbClr val="F0AB00"/>
              </a:buClr>
              <a:buSzPct val="80000"/>
              <a:buFont typeface="Wingdings" pitchFamily="2" charset="2"/>
              <a:buChar char="n"/>
              <a:defRPr/>
            </a:pPr>
            <a:r>
              <a:rPr lang="zh-CN" altLang="en-US" sz="1500" b="1" kern="0" dirty="0">
                <a:latin typeface="微软雅黑" pitchFamily="34" charset="-122"/>
                <a:ea typeface="微软雅黑" pitchFamily="34" charset="-122"/>
                <a:cs typeface="Arial Unicode MS" pitchFamily="34" charset="-128"/>
              </a:rPr>
              <a:t>节点间并行处理</a:t>
            </a:r>
            <a:r>
              <a:rPr lang="zh-CN" altLang="en-US" sz="1500" kern="0" dirty="0">
                <a:latin typeface="微软雅黑" pitchFamily="34" charset="-122"/>
                <a:ea typeface="微软雅黑" pitchFamily="34" charset="-122"/>
                <a:cs typeface="Arial Unicode MS" pitchFamily="34" charset="-128"/>
              </a:rPr>
              <a:t>，不同的服务器之间也共享同一组数据</a:t>
            </a:r>
            <a:endParaRPr lang="en-US" altLang="zh-CN" sz="1500" kern="0" dirty="0">
              <a:latin typeface="微软雅黑" pitchFamily="34" charset="-122"/>
              <a:ea typeface="微软雅黑" pitchFamily="34" charset="-122"/>
              <a:cs typeface="Arial Unicode MS" pitchFamily="34" charset="-128"/>
            </a:endParaRPr>
          </a:p>
          <a:p>
            <a:pPr marL="306137" indent="-306137">
              <a:spcBef>
                <a:spcPct val="50000"/>
              </a:spcBef>
              <a:buClr>
                <a:srgbClr val="F0AB00"/>
              </a:buClr>
              <a:buSzPct val="80000"/>
              <a:buFont typeface="Wingdings" pitchFamily="2" charset="2"/>
              <a:buChar char="n"/>
              <a:defRPr/>
            </a:pPr>
            <a:r>
              <a:rPr lang="zh-CN" altLang="en-US" sz="1500" b="1" kern="0" dirty="0">
                <a:latin typeface="微软雅黑" pitchFamily="34" charset="-122"/>
                <a:ea typeface="微软雅黑" pitchFamily="34" charset="-122"/>
                <a:cs typeface="Arial Unicode MS" pitchFamily="34" charset="-128"/>
              </a:rPr>
              <a:t>容灾性</a:t>
            </a:r>
            <a:r>
              <a:rPr lang="zh-CN" altLang="en-US" sz="1500" kern="0" dirty="0">
                <a:latin typeface="微软雅黑" pitchFamily="34" charset="-122"/>
                <a:ea typeface="微软雅黑" pitchFamily="34" charset="-122"/>
                <a:cs typeface="Arial Unicode MS" pitchFamily="34" charset="-128"/>
              </a:rPr>
              <a:t>，单一的服务器的宕机将不影响任何计算</a:t>
            </a:r>
            <a:endParaRPr lang="de-DE" altLang="zh-CN" sz="1500" kern="0" dirty="0">
              <a:latin typeface="微软雅黑" pitchFamily="34" charset="-122"/>
              <a:ea typeface="微软雅黑" pitchFamily="34" charset="-122"/>
              <a:cs typeface="Arial Unicode MS" pitchFamily="34" charset="-128"/>
            </a:endParaRPr>
          </a:p>
        </p:txBody>
      </p:sp>
    </p:spTree>
    <p:extLst>
      <p:ext uri="{BB962C8B-B14F-4D97-AF65-F5344CB8AC3E}">
        <p14:creationId xmlns:p14="http://schemas.microsoft.com/office/powerpoint/2010/main" val="101978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数据库分区</a:t>
            </a:r>
            <a:endParaRPr lang="en-IE" dirty="0">
              <a:latin typeface="微软雅黑" panose="020B0503020204020204" pitchFamily="34" charset="-122"/>
              <a:ea typeface="微软雅黑" panose="020B0503020204020204" pitchFamily="34" charset="-122"/>
            </a:endParaRPr>
          </a:p>
        </p:txBody>
      </p:sp>
      <p:sp>
        <p:nvSpPr>
          <p:cNvPr id="3" name="Content Placeholder 2"/>
          <p:cNvSpPr>
            <a:spLocks noGrp="1"/>
          </p:cNvSpPr>
          <p:nvPr>
            <p:ph idx="4294967295"/>
          </p:nvPr>
        </p:nvSpPr>
        <p:spPr>
          <a:xfrm>
            <a:off x="457199" y="1756318"/>
            <a:ext cx="8229600" cy="3967975"/>
          </a:xfrm>
          <a:prstGeom prst="rect">
            <a:avLst/>
          </a:prstGeom>
        </p:spPr>
        <p:txBody>
          <a:bodyPr>
            <a:noAutofit/>
          </a:bodyPr>
          <a:lstStyle/>
          <a:p>
            <a:pPr marL="230188" indent="-230188">
              <a:spcBef>
                <a:spcPts val="600"/>
              </a:spcBef>
              <a:buFont typeface="Arial" pitchFamily="34" charset="0"/>
              <a:buChar char="•"/>
            </a:pPr>
            <a:r>
              <a:rPr lang="zh-CN" altLang="en-US" sz="1800" dirty="0">
                <a:latin typeface="微软雅黑" panose="020B0503020204020204" pitchFamily="34" charset="-122"/>
                <a:ea typeface="微软雅黑" panose="020B0503020204020204" pitchFamily="34" charset="-122"/>
              </a:rPr>
              <a:t>分区数据库是将不同的表分配给不同的主机的过程</a:t>
            </a:r>
          </a:p>
          <a:p>
            <a:pPr marL="230188" indent="-230188">
              <a:spcBef>
                <a:spcPts val="600"/>
              </a:spcBef>
              <a:buFont typeface="Arial" pitchFamily="34" charset="0"/>
              <a:buChar char="•"/>
            </a:pPr>
            <a:r>
              <a:rPr lang="zh-CN" altLang="en-US" sz="1800" dirty="0">
                <a:latin typeface="微软雅黑" panose="020B0503020204020204" pitchFamily="34" charset="-122"/>
                <a:ea typeface="微软雅黑" panose="020B0503020204020204" pitchFamily="34" charset="-122"/>
              </a:rPr>
              <a:t>默认情况下，在水平扩展系统中，使用循环（</a:t>
            </a:r>
            <a:r>
              <a:rPr lang="en-US" altLang="zh-CN" sz="1800" dirty="0">
                <a:latin typeface="微软雅黑" panose="020B0503020204020204" pitchFamily="34" charset="-122"/>
                <a:ea typeface="微软雅黑" panose="020B0503020204020204" pitchFamily="34" charset="-122"/>
              </a:rPr>
              <a:t>Round Robin</a:t>
            </a:r>
            <a:r>
              <a:rPr lang="zh-CN" altLang="en-US" sz="1800" dirty="0">
                <a:latin typeface="微软雅黑" panose="020B0503020204020204" pitchFamily="34" charset="-122"/>
                <a:ea typeface="微软雅黑" panose="020B0503020204020204" pitchFamily="34" charset="-122"/>
              </a:rPr>
              <a:t>）方法将表分配给主机</a:t>
            </a:r>
            <a:endParaRPr lang="en-IE" sz="1800" b="0" dirty="0">
              <a:latin typeface="微软雅黑" panose="020B0503020204020204" pitchFamily="34" charset="-122"/>
              <a:ea typeface="微软雅黑" panose="020B0503020204020204" pitchFamily="34" charset="-122"/>
            </a:endParaRPr>
          </a:p>
          <a:p>
            <a:pPr marL="0" indent="0">
              <a:buNone/>
            </a:pPr>
            <a:endParaRPr lang="en-IE" sz="2800" b="1" dirty="0">
              <a:latin typeface="微软雅黑" panose="020B0503020204020204" pitchFamily="34" charset="-122"/>
              <a:ea typeface="微软雅黑" panose="020B0503020204020204" pitchFamily="34" charset="-122"/>
            </a:endParaRPr>
          </a:p>
          <a:p>
            <a:pPr marL="573088">
              <a:spcBef>
                <a:spcPts val="0"/>
              </a:spcBef>
              <a:buNone/>
            </a:pPr>
            <a:r>
              <a:rPr lang="en-IE" sz="1400" b="1" dirty="0">
                <a:latin typeface="微软雅黑" panose="020B0503020204020204" pitchFamily="34" charset="-122"/>
                <a:ea typeface="微软雅黑" panose="020B0503020204020204" pitchFamily="34" charset="-122"/>
              </a:rPr>
              <a:t>CREATE </a:t>
            </a:r>
            <a:r>
              <a:rPr lang="en-IE" sz="1400" dirty="0">
                <a:latin typeface="微软雅黑" panose="020B0503020204020204" pitchFamily="34" charset="-122"/>
                <a:ea typeface="微软雅黑" panose="020B0503020204020204" pitchFamily="34" charset="-122"/>
              </a:rPr>
              <a:t>&lt;</a:t>
            </a:r>
            <a:r>
              <a:rPr lang="en-IE" sz="1400" b="1" dirty="0">
                <a:latin typeface="微软雅黑" panose="020B0503020204020204" pitchFamily="34" charset="-122"/>
                <a:ea typeface="微软雅黑" panose="020B0503020204020204" pitchFamily="34" charset="-122"/>
              </a:rPr>
              <a:t>column</a:t>
            </a:r>
            <a:r>
              <a:rPr lang="en-IE" sz="1400" dirty="0">
                <a:latin typeface="微软雅黑" panose="020B0503020204020204" pitchFamily="34" charset="-122"/>
                <a:ea typeface="微软雅黑" panose="020B0503020204020204" pitchFamily="34" charset="-122"/>
              </a:rPr>
              <a:t>/</a:t>
            </a:r>
            <a:r>
              <a:rPr lang="en-IE" sz="1400" b="1" dirty="0">
                <a:latin typeface="微软雅黑" panose="020B0503020204020204" pitchFamily="34" charset="-122"/>
                <a:ea typeface="微软雅黑" panose="020B0503020204020204" pitchFamily="34" charset="-122"/>
              </a:rPr>
              <a:t>row</a:t>
            </a:r>
            <a:r>
              <a:rPr lang="en-IE" sz="1400" dirty="0">
                <a:latin typeface="微软雅黑" panose="020B0503020204020204" pitchFamily="34" charset="-122"/>
                <a:ea typeface="微软雅黑" panose="020B0503020204020204" pitchFamily="34" charset="-122"/>
              </a:rPr>
              <a:t>&gt; </a:t>
            </a:r>
            <a:r>
              <a:rPr lang="en-IE" sz="1400" b="1" dirty="0">
                <a:latin typeface="微软雅黑" panose="020B0503020204020204" pitchFamily="34" charset="-122"/>
                <a:ea typeface="微软雅黑" panose="020B0503020204020204" pitchFamily="34" charset="-122"/>
              </a:rPr>
              <a:t>TABLE </a:t>
            </a:r>
            <a:r>
              <a:rPr lang="en-IE" sz="1400" dirty="0">
                <a:latin typeface="微软雅黑" panose="020B0503020204020204" pitchFamily="34" charset="-122"/>
                <a:ea typeface="微软雅黑" panose="020B0503020204020204" pitchFamily="34" charset="-122"/>
              </a:rPr>
              <a:t>&lt;</a:t>
            </a:r>
            <a:r>
              <a:rPr lang="en-IE" sz="1400" dirty="0" err="1">
                <a:latin typeface="微软雅黑" panose="020B0503020204020204" pitchFamily="34" charset="-122"/>
                <a:ea typeface="微软雅黑" panose="020B0503020204020204" pitchFamily="34" charset="-122"/>
              </a:rPr>
              <a:t>table_name</a:t>
            </a:r>
            <a:r>
              <a:rPr lang="en-IE" sz="1400" dirty="0">
                <a:latin typeface="微软雅黑" panose="020B0503020204020204" pitchFamily="34" charset="-122"/>
                <a:ea typeface="微软雅黑" panose="020B0503020204020204" pitchFamily="34" charset="-122"/>
              </a:rPr>
              <a:t>&gt;(</a:t>
            </a:r>
            <a:r>
              <a:rPr lang="en-IE" sz="1400" dirty="0" err="1">
                <a:latin typeface="微软雅黑" panose="020B0503020204020204" pitchFamily="34" charset="-122"/>
                <a:ea typeface="微软雅黑" panose="020B0503020204020204" pitchFamily="34" charset="-122"/>
              </a:rPr>
              <a:t>table_structure</a:t>
            </a:r>
            <a:r>
              <a:rPr lang="en-IE" sz="1400" dirty="0">
                <a:latin typeface="微软雅黑" panose="020B0503020204020204" pitchFamily="34" charset="-122"/>
                <a:ea typeface="微软雅黑" panose="020B0503020204020204" pitchFamily="34" charset="-122"/>
              </a:rPr>
              <a:t>) </a:t>
            </a:r>
            <a:r>
              <a:rPr lang="en-IE" sz="1400" b="1" dirty="0">
                <a:latin typeface="微软雅黑" panose="020B0503020204020204" pitchFamily="34" charset="-122"/>
                <a:ea typeface="微软雅黑" panose="020B0503020204020204" pitchFamily="34" charset="-122"/>
              </a:rPr>
              <a:t>AT </a:t>
            </a:r>
            <a:r>
              <a:rPr lang="en-IE" sz="1400" dirty="0">
                <a:latin typeface="微软雅黑" panose="020B0503020204020204" pitchFamily="34" charset="-122"/>
                <a:ea typeface="微软雅黑" panose="020B0503020204020204" pitchFamily="34" charset="-122"/>
              </a:rPr>
              <a:t>'</a:t>
            </a:r>
            <a:r>
              <a:rPr lang="en-IE" sz="1400" dirty="0" err="1">
                <a:latin typeface="微软雅黑" panose="020B0503020204020204" pitchFamily="34" charset="-122"/>
                <a:ea typeface="微软雅黑" panose="020B0503020204020204" pitchFamily="34" charset="-122"/>
              </a:rPr>
              <a:t>host:port</a:t>
            </a:r>
            <a:r>
              <a:rPr lang="en-IE" sz="1400" dirty="0">
                <a:latin typeface="微软雅黑" panose="020B0503020204020204" pitchFamily="34" charset="-122"/>
                <a:ea typeface="微软雅黑" panose="020B0503020204020204" pitchFamily="34" charset="-122"/>
              </a:rPr>
              <a:t>' </a:t>
            </a:r>
          </a:p>
          <a:p>
            <a:pPr marL="573088">
              <a:spcBef>
                <a:spcPts val="0"/>
              </a:spcBef>
              <a:buNone/>
            </a:pPr>
            <a:endParaRPr lang="en-IE" sz="1400" dirty="0">
              <a:latin typeface="微软雅黑" panose="020B0503020204020204" pitchFamily="34" charset="-122"/>
              <a:ea typeface="微软雅黑" panose="020B0503020204020204" pitchFamily="34" charset="-122"/>
            </a:endParaRPr>
          </a:p>
          <a:p>
            <a:pPr marL="573088">
              <a:spcBef>
                <a:spcPts val="0"/>
              </a:spcBef>
              <a:buNone/>
            </a:pPr>
            <a:r>
              <a:rPr lang="en-IE" sz="1400" b="1" dirty="0">
                <a:latin typeface="微软雅黑" panose="020B0503020204020204" pitchFamily="34" charset="-122"/>
                <a:ea typeface="微软雅黑" panose="020B0503020204020204" pitchFamily="34" charset="-122"/>
                <a:cs typeface="Courier New" pitchFamily="49" charset="0"/>
              </a:rPr>
              <a:t>CREATE COLUMN TABLE “</a:t>
            </a:r>
            <a:r>
              <a:rPr lang="en-IE" sz="1400" dirty="0">
                <a:latin typeface="微软雅黑" panose="020B0503020204020204" pitchFamily="34" charset="-122"/>
                <a:ea typeface="微软雅黑" panose="020B0503020204020204" pitchFamily="34" charset="-122"/>
                <a:cs typeface="Courier New" pitchFamily="49" charset="0"/>
              </a:rPr>
              <a:t>MY_SCHEMA”.”MY_TABLE”</a:t>
            </a:r>
          </a:p>
          <a:p>
            <a:pPr marL="573088">
              <a:spcBef>
                <a:spcPts val="0"/>
              </a:spcBef>
              <a:buNone/>
            </a:pPr>
            <a:r>
              <a:rPr lang="en-IE" sz="1400" dirty="0">
                <a:latin typeface="微软雅黑" panose="020B0503020204020204" pitchFamily="34" charset="-122"/>
                <a:ea typeface="微软雅黑" panose="020B0503020204020204" pitchFamily="34" charset="-122"/>
                <a:cs typeface="Courier New" pitchFamily="49" charset="0"/>
              </a:rPr>
              <a:t>(</a:t>
            </a:r>
          </a:p>
          <a:p>
            <a:pPr marL="573088">
              <a:spcBef>
                <a:spcPts val="0"/>
              </a:spcBef>
              <a:buNone/>
            </a:pPr>
            <a:r>
              <a:rPr lang="en-IE" sz="1400" dirty="0">
                <a:latin typeface="微软雅黑" panose="020B0503020204020204" pitchFamily="34" charset="-122"/>
                <a:ea typeface="微软雅黑" panose="020B0503020204020204" pitchFamily="34" charset="-122"/>
                <a:cs typeface="Courier New" pitchFamily="49" charset="0"/>
              </a:rPr>
              <a:t>	ID </a:t>
            </a:r>
            <a:r>
              <a:rPr lang="en-IE" sz="1400" b="1" dirty="0">
                <a:latin typeface="微软雅黑" panose="020B0503020204020204" pitchFamily="34" charset="-122"/>
                <a:ea typeface="微软雅黑" panose="020B0503020204020204" pitchFamily="34" charset="-122"/>
                <a:cs typeface="Courier New" pitchFamily="49" charset="0"/>
              </a:rPr>
              <a:t>VARCHAR </a:t>
            </a:r>
            <a:r>
              <a:rPr lang="en-IE" sz="1400" dirty="0">
                <a:latin typeface="微软雅黑" panose="020B0503020204020204" pitchFamily="34" charset="-122"/>
                <a:ea typeface="微软雅黑" panose="020B0503020204020204" pitchFamily="34" charset="-122"/>
                <a:cs typeface="Courier New" pitchFamily="49" charset="0"/>
              </a:rPr>
              <a:t>(3) </a:t>
            </a:r>
            <a:r>
              <a:rPr lang="en-IE" sz="1400" b="1" dirty="0">
                <a:latin typeface="微软雅黑" panose="020B0503020204020204" pitchFamily="34" charset="-122"/>
                <a:ea typeface="微软雅黑" panose="020B0503020204020204" pitchFamily="34" charset="-122"/>
                <a:cs typeface="Courier New" pitchFamily="49" charset="0"/>
              </a:rPr>
              <a:t>NOT NULL</a:t>
            </a:r>
            <a:r>
              <a:rPr lang="en-IE" sz="1400" dirty="0">
                <a:latin typeface="微软雅黑" panose="020B0503020204020204" pitchFamily="34" charset="-122"/>
                <a:ea typeface="微软雅黑" panose="020B0503020204020204" pitchFamily="34" charset="-122"/>
                <a:cs typeface="Courier New" pitchFamily="49" charset="0"/>
              </a:rPr>
              <a:t>, </a:t>
            </a:r>
          </a:p>
          <a:p>
            <a:pPr marL="573088">
              <a:spcBef>
                <a:spcPts val="0"/>
              </a:spcBef>
              <a:buNone/>
            </a:pPr>
            <a:r>
              <a:rPr lang="en-IE" sz="1400" dirty="0">
                <a:latin typeface="微软雅黑" panose="020B0503020204020204" pitchFamily="34" charset="-122"/>
                <a:ea typeface="微软雅黑" panose="020B0503020204020204" pitchFamily="34" charset="-122"/>
                <a:cs typeface="Courier New" pitchFamily="49" charset="0"/>
              </a:rPr>
              <a:t>	COUNTRYCODE </a:t>
            </a:r>
            <a:r>
              <a:rPr lang="en-IE" sz="1400" b="1" dirty="0">
                <a:latin typeface="微软雅黑" panose="020B0503020204020204" pitchFamily="34" charset="-122"/>
                <a:ea typeface="微软雅黑" panose="020B0503020204020204" pitchFamily="34" charset="-122"/>
                <a:cs typeface="Courier New" pitchFamily="49" charset="0"/>
              </a:rPr>
              <a:t>VARCHAR </a:t>
            </a:r>
            <a:r>
              <a:rPr lang="en-IE" sz="1400" dirty="0">
                <a:latin typeface="微软雅黑" panose="020B0503020204020204" pitchFamily="34" charset="-122"/>
                <a:ea typeface="微软雅黑" panose="020B0503020204020204" pitchFamily="34" charset="-122"/>
                <a:cs typeface="Courier New" pitchFamily="49" charset="0"/>
              </a:rPr>
              <a:t>(3) </a:t>
            </a:r>
            <a:r>
              <a:rPr lang="en-IE" sz="1400" b="1" dirty="0">
                <a:latin typeface="微软雅黑" panose="020B0503020204020204" pitchFamily="34" charset="-122"/>
                <a:ea typeface="微软雅黑" panose="020B0503020204020204" pitchFamily="34" charset="-122"/>
                <a:cs typeface="Courier New" pitchFamily="49" charset="0"/>
              </a:rPr>
              <a:t>NOT NULL</a:t>
            </a:r>
            <a:r>
              <a:rPr lang="en-IE" sz="1400" dirty="0">
                <a:latin typeface="微软雅黑" panose="020B0503020204020204" pitchFamily="34" charset="-122"/>
                <a:ea typeface="微软雅黑" panose="020B0503020204020204" pitchFamily="34" charset="-122"/>
                <a:cs typeface="Courier New" pitchFamily="49" charset="0"/>
              </a:rPr>
              <a:t>, </a:t>
            </a:r>
          </a:p>
          <a:p>
            <a:pPr marL="573088">
              <a:spcBef>
                <a:spcPts val="0"/>
              </a:spcBef>
              <a:buNone/>
            </a:pPr>
            <a:r>
              <a:rPr lang="en-IE" sz="1400" dirty="0">
                <a:latin typeface="微软雅黑" panose="020B0503020204020204" pitchFamily="34" charset="-122"/>
                <a:ea typeface="微软雅黑" panose="020B0503020204020204" pitchFamily="34" charset="-122"/>
                <a:cs typeface="Courier New" pitchFamily="49" charset="0"/>
              </a:rPr>
              <a:t>	COUNTRYNAME </a:t>
            </a:r>
            <a:r>
              <a:rPr lang="en-IE" sz="1400" b="1" dirty="0">
                <a:latin typeface="微软雅黑" panose="020B0503020204020204" pitchFamily="34" charset="-122"/>
                <a:ea typeface="微软雅黑" panose="020B0503020204020204" pitchFamily="34" charset="-122"/>
                <a:cs typeface="Courier New" pitchFamily="49" charset="0"/>
              </a:rPr>
              <a:t>VARCHAR </a:t>
            </a:r>
            <a:r>
              <a:rPr lang="en-IE" sz="1400" dirty="0">
                <a:latin typeface="微软雅黑" panose="020B0503020204020204" pitchFamily="34" charset="-122"/>
                <a:ea typeface="微软雅黑" panose="020B0503020204020204" pitchFamily="34" charset="-122"/>
                <a:cs typeface="Courier New" pitchFamily="49" charset="0"/>
              </a:rPr>
              <a:t>(60), </a:t>
            </a:r>
          </a:p>
          <a:p>
            <a:pPr marL="573088">
              <a:spcBef>
                <a:spcPts val="0"/>
              </a:spcBef>
              <a:buNone/>
            </a:pPr>
            <a:r>
              <a:rPr lang="en-IE" sz="1400" dirty="0">
                <a:latin typeface="微软雅黑" panose="020B0503020204020204" pitchFamily="34" charset="-122"/>
                <a:ea typeface="微软雅黑" panose="020B0503020204020204" pitchFamily="34" charset="-122"/>
                <a:cs typeface="Courier New" pitchFamily="49" charset="0"/>
              </a:rPr>
              <a:t>	CONTINENT </a:t>
            </a:r>
            <a:r>
              <a:rPr lang="en-IE" sz="1400" b="1" dirty="0">
                <a:latin typeface="微软雅黑" panose="020B0503020204020204" pitchFamily="34" charset="-122"/>
                <a:ea typeface="微软雅黑" panose="020B0503020204020204" pitchFamily="34" charset="-122"/>
                <a:cs typeface="Courier New" pitchFamily="49" charset="0"/>
              </a:rPr>
              <a:t>VARCHAR </a:t>
            </a:r>
            <a:r>
              <a:rPr lang="en-IE" sz="1400" dirty="0">
                <a:latin typeface="微软雅黑" panose="020B0503020204020204" pitchFamily="34" charset="-122"/>
                <a:ea typeface="微软雅黑" panose="020B0503020204020204" pitchFamily="34" charset="-122"/>
                <a:cs typeface="Courier New" pitchFamily="49" charset="0"/>
              </a:rPr>
              <a:t>(60)</a:t>
            </a:r>
          </a:p>
          <a:p>
            <a:pPr marL="573088">
              <a:spcBef>
                <a:spcPts val="0"/>
              </a:spcBef>
              <a:buNone/>
            </a:pPr>
            <a:r>
              <a:rPr lang="en-IE" sz="1400" dirty="0">
                <a:latin typeface="微软雅黑" panose="020B0503020204020204" pitchFamily="34" charset="-122"/>
                <a:ea typeface="微软雅黑" panose="020B0503020204020204" pitchFamily="34" charset="-122"/>
                <a:cs typeface="Courier New" pitchFamily="49" charset="0"/>
              </a:rPr>
              <a:t>) </a:t>
            </a:r>
          </a:p>
          <a:p>
            <a:pPr marL="573088">
              <a:spcBef>
                <a:spcPts val="0"/>
              </a:spcBef>
              <a:buNone/>
            </a:pPr>
            <a:r>
              <a:rPr lang="en-IE" sz="1400" b="1" dirty="0">
                <a:latin typeface="微软雅黑" panose="020B0503020204020204" pitchFamily="34" charset="-122"/>
                <a:ea typeface="微软雅黑" panose="020B0503020204020204" pitchFamily="34" charset="-122"/>
                <a:cs typeface="Courier New" pitchFamily="49" charset="0"/>
              </a:rPr>
              <a:t>AT </a:t>
            </a:r>
            <a:r>
              <a:rPr lang="en-IE" sz="1400" dirty="0">
                <a:latin typeface="微软雅黑" panose="020B0503020204020204" pitchFamily="34" charset="-122"/>
                <a:ea typeface="微软雅黑" panose="020B0503020204020204" pitchFamily="34" charset="-122"/>
                <a:cs typeface="Courier New" pitchFamily="49" charset="0"/>
              </a:rPr>
              <a:t>‘lt5028.wdf.sap.corp:33315' ;</a:t>
            </a:r>
            <a:endParaRPr lang="en-IE" sz="2800" dirty="0">
              <a:latin typeface="微软雅黑" panose="020B0503020204020204" pitchFamily="34" charset="-122"/>
              <a:ea typeface="微软雅黑" panose="020B0503020204020204" pitchFamily="34" charset="-122"/>
              <a:cs typeface="Courier New" pitchFamily="49" charset="0"/>
            </a:endParaRPr>
          </a:p>
        </p:txBody>
      </p:sp>
    </p:spTree>
    <p:extLst>
      <p:ext uri="{BB962C8B-B14F-4D97-AF65-F5344CB8AC3E}">
        <p14:creationId xmlns:p14="http://schemas.microsoft.com/office/powerpoint/2010/main" val="112737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526" y="367480"/>
            <a:ext cx="8424000" cy="756225"/>
          </a:xfrm>
        </p:spPr>
        <p:txBody>
          <a:bodyPr>
            <a:normAutofit/>
          </a:bodyPr>
          <a:lstStyle/>
          <a:p>
            <a:r>
              <a:rPr lang="zh-CN" altLang="en-US" dirty="0">
                <a:latin typeface="微软雅黑" panose="020B0503020204020204" pitchFamily="34" charset="-122"/>
                <a:ea typeface="微软雅黑" panose="020B0503020204020204" pitchFamily="34" charset="-122"/>
              </a:rPr>
              <a:t>数据库分区</a:t>
            </a:r>
            <a:br>
              <a:rPr lang="en-US" altLang="zh-CN" dirty="0">
                <a:latin typeface="微软雅黑" panose="020B0503020204020204" pitchFamily="34" charset="-122"/>
                <a:ea typeface="微软雅黑" panose="020B0503020204020204" pitchFamily="34" charset="-122"/>
              </a:rPr>
            </a:br>
            <a:r>
              <a:rPr lang="zh-CN" altLang="en-US" sz="1800" b="0" dirty="0">
                <a:latin typeface="微软雅黑" panose="020B0503020204020204" pitchFamily="34" charset="-122"/>
                <a:ea typeface="微软雅黑" panose="020B0503020204020204" pitchFamily="34" charset="-122"/>
              </a:rPr>
              <a:t>移动表</a:t>
            </a:r>
            <a:endParaRPr lang="en-IE" b="0" dirty="0">
              <a:latin typeface="微软雅黑" panose="020B0503020204020204" pitchFamily="34" charset="-122"/>
              <a:ea typeface="微软雅黑" panose="020B0503020204020204" pitchFamily="34" charset="-122"/>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262" y="2965567"/>
            <a:ext cx="3206521" cy="14081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622665" y="4892868"/>
            <a:ext cx="6101861" cy="1169551"/>
          </a:xfrm>
          <a:prstGeom prst="rect">
            <a:avLst/>
          </a:prstGeom>
        </p:spPr>
        <p:txBody>
          <a:bodyPr wrap="square">
            <a:spAutoFit/>
          </a:bodyPr>
          <a:lstStyle/>
          <a:p>
            <a:r>
              <a:rPr lang="en-IE" sz="1400" b="1" dirty="0">
                <a:latin typeface="微软雅黑" panose="020B0503020204020204" pitchFamily="34" charset="-122"/>
                <a:ea typeface="微软雅黑" panose="020B0503020204020204" pitchFamily="34" charset="-122"/>
              </a:rPr>
              <a:t>ALTER TABLE </a:t>
            </a:r>
            <a:r>
              <a:rPr lang="en-IE" sz="1400" dirty="0">
                <a:latin typeface="微软雅黑" panose="020B0503020204020204" pitchFamily="34" charset="-122"/>
                <a:ea typeface="微软雅黑" panose="020B0503020204020204" pitchFamily="34" charset="-122"/>
              </a:rPr>
              <a:t>&lt;</a:t>
            </a:r>
            <a:r>
              <a:rPr lang="en-IE" sz="1400" dirty="0" err="1">
                <a:latin typeface="微软雅黑" panose="020B0503020204020204" pitchFamily="34" charset="-122"/>
                <a:ea typeface="微软雅黑" panose="020B0503020204020204" pitchFamily="34" charset="-122"/>
              </a:rPr>
              <a:t>table_name</a:t>
            </a:r>
            <a:r>
              <a:rPr lang="en-IE" sz="1400" dirty="0">
                <a:latin typeface="微软雅黑" panose="020B0503020204020204" pitchFamily="34" charset="-122"/>
                <a:ea typeface="微软雅黑" panose="020B0503020204020204" pitchFamily="34" charset="-122"/>
              </a:rPr>
              <a:t>&gt; </a:t>
            </a:r>
          </a:p>
          <a:p>
            <a:r>
              <a:rPr lang="en-IE" sz="1400" dirty="0">
                <a:latin typeface="微软雅黑" panose="020B0503020204020204" pitchFamily="34" charset="-122"/>
                <a:ea typeface="微软雅黑" panose="020B0503020204020204" pitchFamily="34" charset="-122"/>
              </a:rPr>
              <a:t>MOVE </a:t>
            </a:r>
            <a:r>
              <a:rPr lang="en-IE" sz="1400" b="1" dirty="0">
                <a:latin typeface="微软雅黑" panose="020B0503020204020204" pitchFamily="34" charset="-122"/>
                <a:ea typeface="微软雅黑" panose="020B0503020204020204" pitchFamily="34" charset="-122"/>
              </a:rPr>
              <a:t>TO </a:t>
            </a:r>
            <a:r>
              <a:rPr lang="en-IE" sz="1400" dirty="0">
                <a:latin typeface="微软雅黑" panose="020B0503020204020204" pitchFamily="34" charset="-122"/>
                <a:ea typeface="微软雅黑" panose="020B0503020204020204" pitchFamily="34" charset="-122"/>
              </a:rPr>
              <a:t>'</a:t>
            </a:r>
            <a:r>
              <a:rPr lang="en-IE" sz="1400" dirty="0" err="1">
                <a:latin typeface="微软雅黑" panose="020B0503020204020204" pitchFamily="34" charset="-122"/>
                <a:ea typeface="微软雅黑" panose="020B0503020204020204" pitchFamily="34" charset="-122"/>
              </a:rPr>
              <a:t>host:port</a:t>
            </a:r>
            <a:r>
              <a:rPr lang="en-IE" sz="1400" dirty="0">
                <a:latin typeface="微软雅黑" panose="020B0503020204020204" pitchFamily="34" charset="-122"/>
                <a:ea typeface="微软雅黑" panose="020B0503020204020204" pitchFamily="34" charset="-122"/>
              </a:rPr>
              <a:t>' </a:t>
            </a:r>
          </a:p>
          <a:p>
            <a:endParaRPr lang="en-IE" sz="1400" b="1" dirty="0">
              <a:latin typeface="微软雅黑" panose="020B0503020204020204" pitchFamily="34" charset="-122"/>
              <a:ea typeface="微软雅黑" panose="020B0503020204020204" pitchFamily="34" charset="-122"/>
              <a:cs typeface="Courier New" pitchFamily="49" charset="0"/>
            </a:endParaRPr>
          </a:p>
          <a:p>
            <a:r>
              <a:rPr lang="en-IE" sz="1400" b="1" dirty="0">
                <a:latin typeface="微软雅黑" panose="020B0503020204020204" pitchFamily="34" charset="-122"/>
                <a:ea typeface="微软雅黑" panose="020B0503020204020204" pitchFamily="34" charset="-122"/>
                <a:cs typeface="Courier New" pitchFamily="49" charset="0"/>
              </a:rPr>
              <a:t>ALTER TABLE “</a:t>
            </a:r>
            <a:r>
              <a:rPr lang="en-IE" sz="1400" dirty="0">
                <a:latin typeface="微软雅黑" panose="020B0503020204020204" pitchFamily="34" charset="-122"/>
                <a:ea typeface="微软雅黑" panose="020B0503020204020204" pitchFamily="34" charset="-122"/>
                <a:cs typeface="Courier New" pitchFamily="49" charset="0"/>
              </a:rPr>
              <a:t>MY_SCHEMA”.”MY_TABLE”</a:t>
            </a:r>
          </a:p>
          <a:p>
            <a:r>
              <a:rPr lang="en-IE" sz="1400" dirty="0">
                <a:latin typeface="微软雅黑" panose="020B0503020204020204" pitchFamily="34" charset="-122"/>
                <a:ea typeface="微软雅黑" panose="020B0503020204020204" pitchFamily="34" charset="-122"/>
                <a:cs typeface="Courier New" pitchFamily="49" charset="0"/>
              </a:rPr>
              <a:t>MOVE </a:t>
            </a:r>
            <a:r>
              <a:rPr lang="en-IE" sz="1400" b="1" dirty="0">
                <a:latin typeface="微软雅黑" panose="020B0503020204020204" pitchFamily="34" charset="-122"/>
                <a:ea typeface="微软雅黑" panose="020B0503020204020204" pitchFamily="34" charset="-122"/>
                <a:cs typeface="Courier New" pitchFamily="49" charset="0"/>
              </a:rPr>
              <a:t>TO </a:t>
            </a:r>
            <a:r>
              <a:rPr lang="en-IE" sz="1400" dirty="0">
                <a:latin typeface="微软雅黑" panose="020B0503020204020204" pitchFamily="34" charset="-122"/>
                <a:ea typeface="微软雅黑" panose="020B0503020204020204" pitchFamily="34" charset="-122"/>
                <a:cs typeface="Courier New" pitchFamily="49" charset="0"/>
              </a:rPr>
              <a:t>‘lt5029.wdf.sap.corp:33315' </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76781"/>
          <a:stretch/>
        </p:blipFill>
        <p:spPr bwMode="auto">
          <a:xfrm>
            <a:off x="189974" y="1405473"/>
            <a:ext cx="2006379" cy="35500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bwMode="gray">
          <a:xfrm>
            <a:off x="358588" y="2707341"/>
            <a:ext cx="1470212" cy="1210235"/>
          </a:xfrm>
          <a:prstGeom prst="rect">
            <a:avLst/>
          </a:prstGeom>
          <a:noFill/>
          <a:ln w="28575"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IE"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itchFamily="34" charset="-128"/>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6784" y="1534012"/>
            <a:ext cx="6228184" cy="12469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700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lowchart: Magnetic Disk 21"/>
          <p:cNvSpPr/>
          <p:nvPr/>
        </p:nvSpPr>
        <p:spPr bwMode="gray">
          <a:xfrm>
            <a:off x="521588" y="2509441"/>
            <a:ext cx="2167904" cy="1289138"/>
          </a:xfrm>
          <a:prstGeom prst="flowChartMagneticDisk">
            <a:avLst/>
          </a:prstGeom>
          <a:ln>
            <a:solidFill>
              <a:schemeClr val="tx1">
                <a:lumMod val="85000"/>
                <a:lumOff val="15000"/>
              </a:schemeClr>
            </a:solidFill>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defPPr>
              <a:defRPr lang="de-DE"/>
            </a:defPPr>
            <a:lvl1pPr marL="0" algn="l" defTabSz="914400" rtl="0" eaLnBrk="1" latinLnBrk="0" hangingPunct="1">
              <a:defRPr lang="de-DE" sz="1800" kern="1200">
                <a:solidFill>
                  <a:schemeClr val="lt1"/>
                </a:solidFill>
                <a:latin typeface="+mn-lt"/>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lt1"/>
                </a:solidFill>
                <a:latin typeface="+mn-lt"/>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lt1"/>
                </a:solidFill>
                <a:latin typeface="+mn-lt"/>
                <a:ea typeface="+mn-ea"/>
                <a:cs typeface="+mn-cs"/>
              </a:defRPr>
            </a:lvl3pPr>
            <a:lvl4pPr marL="1371600" algn="l" defTabSz="914400" rtl="0" eaLnBrk="1" latinLnBrk="0" hangingPunct="1">
              <a:buClr>
                <a:srgbClr val="666666"/>
              </a:buClr>
              <a:buSzPct val="80000"/>
              <a:buFont typeface="Arial"/>
              <a:buChar char=""/>
              <a:defRPr lang="de-DE" sz="1200" kern="1200">
                <a:solidFill>
                  <a:schemeClr val="lt1"/>
                </a:solidFill>
                <a:latin typeface="+mn-lt"/>
                <a:ea typeface="+mn-ea"/>
                <a:cs typeface="+mn-cs"/>
              </a:defRPr>
            </a:lvl4pPr>
            <a:lvl5pPr marL="1828800" algn="l" defTabSz="914400" rtl="0" eaLnBrk="1" latinLnBrk="0" hangingPunct="1">
              <a:buClr>
                <a:srgbClr val="666666"/>
              </a:buClr>
              <a:buSzPct val="80000"/>
              <a:buFont typeface="Arial"/>
              <a:buChar char=""/>
              <a:defRPr lang="de-DE" sz="10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400" b="0" i="0" u="none" strike="noStrike" kern="0" cap="none" spc="0" normalizeH="0" baseline="0" noProof="0" dirty="0">
              <a:ln>
                <a:noFill/>
              </a:ln>
              <a:solidFill>
                <a:schemeClr val="tx1"/>
              </a:solidFill>
              <a:effectLst/>
              <a:uLnTx/>
              <a:uFillTx/>
              <a:ea typeface="Arial Unicode MS" pitchFamily="34" charset="-128"/>
              <a:cs typeface="Arial Unicode MS" pitchFamily="34" charset="-128"/>
            </a:endParaRPr>
          </a:p>
        </p:txBody>
      </p:sp>
      <p:sp>
        <p:nvSpPr>
          <p:cNvPr id="42" name="Rounded Rectangle 41"/>
          <p:cNvSpPr/>
          <p:nvPr/>
        </p:nvSpPr>
        <p:spPr bwMode="gray">
          <a:xfrm>
            <a:off x="433968" y="2198388"/>
            <a:ext cx="2343150" cy="2200275"/>
          </a:xfrm>
          <a:prstGeom prst="roundRect">
            <a:avLst/>
          </a:prstGeom>
          <a:noFill/>
          <a:ln>
            <a:headEnd/>
            <a:tailEnd/>
          </a:ln>
        </p:spPr>
        <p:style>
          <a:lnRef idx="2">
            <a:schemeClr val="accent2"/>
          </a:lnRef>
          <a:fillRef idx="1">
            <a:schemeClr val="lt1"/>
          </a:fillRef>
          <a:effectRef idx="0">
            <a:schemeClr val="accent2"/>
          </a:effectRef>
          <a:fontRef idx="minor">
            <a:schemeClr val="dk1"/>
          </a:fontRef>
        </p:style>
        <p:txBody>
          <a:bodyPr lIns="90000" tIns="72000" rIns="90000" bIns="72000" rtlCol="0" anchor="ctr"/>
          <a:lstStyle>
            <a:defPPr>
              <a:defRPr lang="de-DE"/>
            </a:defPPr>
            <a:lvl1pPr marL="0" algn="l" defTabSz="914400" rtl="0" eaLnBrk="1" latinLnBrk="0" hangingPunct="1">
              <a:defRPr lang="de-DE" sz="1800" kern="1200">
                <a:solidFill>
                  <a:schemeClr val="dk1"/>
                </a:solidFill>
                <a:latin typeface="+mn-lt"/>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dk1"/>
                </a:solidFill>
                <a:latin typeface="+mn-lt"/>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dk1"/>
                </a:solidFill>
                <a:latin typeface="+mn-lt"/>
                <a:ea typeface="+mn-ea"/>
                <a:cs typeface="+mn-cs"/>
              </a:defRPr>
            </a:lvl3pPr>
            <a:lvl4pPr marL="1371600" algn="l" defTabSz="914400" rtl="0" eaLnBrk="1" latinLnBrk="0" hangingPunct="1">
              <a:buClr>
                <a:srgbClr val="666666"/>
              </a:buClr>
              <a:buSzPct val="80000"/>
              <a:buFont typeface="Arial"/>
              <a:buChar char=""/>
              <a:defRPr lang="de-DE" sz="1200" kern="1200">
                <a:solidFill>
                  <a:schemeClr val="dk1"/>
                </a:solidFill>
                <a:latin typeface="+mn-lt"/>
                <a:ea typeface="+mn-ea"/>
                <a:cs typeface="+mn-cs"/>
              </a:defRPr>
            </a:lvl4pPr>
            <a:lvl5pPr marL="1828800" algn="l" defTabSz="914400" rtl="0" eaLnBrk="1" latinLnBrk="0" hangingPunct="1">
              <a:buClr>
                <a:srgbClr val="666666"/>
              </a:buClr>
              <a:buSzPct val="80000"/>
              <a:buFont typeface="Arial"/>
              <a:buChar char=""/>
              <a:defRPr lang="de-DE" sz="10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6" name="Text Placeholder 2"/>
          <p:cNvSpPr>
            <a:spLocks noGrp="1"/>
          </p:cNvSpPr>
          <p:nvPr/>
        </p:nvSpPr>
        <p:spPr bwMode="gray">
          <a:xfrm>
            <a:off x="891167" y="1398581"/>
            <a:ext cx="6281854" cy="680424"/>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zh-CN" altLang="en-US" sz="1400" dirty="0"/>
              <a:t>第一层</a:t>
            </a:r>
            <a:r>
              <a:rPr lang="en-US" sz="1400" dirty="0"/>
              <a:t>: HASH </a:t>
            </a:r>
            <a:r>
              <a:rPr lang="zh-CN" altLang="en-US" sz="1400" dirty="0"/>
              <a:t>主键</a:t>
            </a:r>
            <a:r>
              <a:rPr lang="en-US" sz="1400" dirty="0"/>
              <a:t> - </a:t>
            </a:r>
            <a:r>
              <a:rPr lang="en-US" sz="1400" dirty="0" err="1"/>
              <a:t>orderid</a:t>
            </a:r>
            <a:endParaRPr lang="en-US" sz="1400" dirty="0"/>
          </a:p>
          <a:p>
            <a:pPr lvl="2"/>
            <a:r>
              <a:rPr lang="zh-CN" altLang="en-US" sz="1400" dirty="0"/>
              <a:t>第二层</a:t>
            </a:r>
            <a:r>
              <a:rPr lang="en-US" sz="1400" dirty="0"/>
              <a:t>: RANGE </a:t>
            </a:r>
            <a:r>
              <a:rPr lang="zh-CN" altLang="en-US" sz="1400" dirty="0"/>
              <a:t>非主键</a:t>
            </a:r>
            <a:r>
              <a:rPr lang="en-US" sz="1400" dirty="0"/>
              <a:t> – </a:t>
            </a:r>
            <a:r>
              <a:rPr lang="zh-CN" altLang="en-US" sz="1400" dirty="0"/>
              <a:t>时间列</a:t>
            </a:r>
            <a:endParaRPr lang="en-US" sz="1400" dirty="0"/>
          </a:p>
        </p:txBody>
      </p:sp>
      <p:sp>
        <p:nvSpPr>
          <p:cNvPr id="7" name="Title 6"/>
          <p:cNvSpPr>
            <a:spLocks noGrp="1"/>
          </p:cNvSpPr>
          <p:nvPr>
            <p:ph type="title"/>
          </p:nvPr>
        </p:nvSpPr>
        <p:spPr>
          <a:xfrm>
            <a:off x="359999" y="504000"/>
            <a:ext cx="8424000" cy="430887"/>
          </a:xfrm>
        </p:spPr>
        <p:txBody>
          <a:bodyPr/>
          <a:lstStyle/>
          <a:p>
            <a:r>
              <a:rPr lang="zh-CN" altLang="en-US" sz="2800" dirty="0"/>
              <a:t>多级分区示例</a:t>
            </a:r>
            <a:endParaRPr lang="de-DE" sz="2800" dirty="0"/>
          </a:p>
        </p:txBody>
      </p:sp>
      <p:sp>
        <p:nvSpPr>
          <p:cNvPr id="2" name="TextBox 1"/>
          <p:cNvSpPr txBox="1"/>
          <p:nvPr/>
        </p:nvSpPr>
        <p:spPr>
          <a:xfrm>
            <a:off x="641282" y="4398663"/>
            <a:ext cx="1928517" cy="276999"/>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de-DE" sz="1200" b="1" kern="0" dirty="0">
                <a:ea typeface="Arial Unicode MS" pitchFamily="34" charset="-128"/>
                <a:cs typeface="Arial Unicode MS" pitchFamily="34" charset="-128"/>
              </a:rPr>
              <a:t>Server 1</a:t>
            </a:r>
          </a:p>
        </p:txBody>
      </p:sp>
      <p:sp>
        <p:nvSpPr>
          <p:cNvPr id="21" name="TextBox 20"/>
          <p:cNvSpPr txBox="1"/>
          <p:nvPr/>
        </p:nvSpPr>
        <p:spPr>
          <a:xfrm>
            <a:off x="646046" y="2555304"/>
            <a:ext cx="1928517" cy="276999"/>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de-DE" sz="1200" kern="0" dirty="0" err="1">
                <a:ea typeface="Arial Unicode MS" pitchFamily="34" charset="-128"/>
                <a:cs typeface="Arial Unicode MS" pitchFamily="34" charset="-128"/>
              </a:rPr>
              <a:t>Orderid</a:t>
            </a:r>
            <a:r>
              <a:rPr lang="de-DE" sz="1200" kern="0" dirty="0">
                <a:ea typeface="Arial Unicode MS" pitchFamily="34" charset="-128"/>
                <a:cs typeface="Arial Unicode MS" pitchFamily="34" charset="-128"/>
              </a:rPr>
              <a:t> %3=</a:t>
            </a:r>
            <a:r>
              <a:rPr lang="de-DE" sz="1200" b="1" kern="0" dirty="0">
                <a:ea typeface="Arial Unicode MS" pitchFamily="34" charset="-128"/>
                <a:cs typeface="Arial Unicode MS" pitchFamily="34" charset="-128"/>
              </a:rPr>
              <a:t>0</a:t>
            </a:r>
          </a:p>
        </p:txBody>
      </p:sp>
      <p:sp>
        <p:nvSpPr>
          <p:cNvPr id="45" name="Flowchart: Magnetic Disk 44"/>
          <p:cNvSpPr/>
          <p:nvPr/>
        </p:nvSpPr>
        <p:spPr bwMode="gray">
          <a:xfrm>
            <a:off x="1360421" y="3008012"/>
            <a:ext cx="490242" cy="581026"/>
          </a:xfrm>
          <a:prstGeom prst="flowChartMagneticDisk">
            <a:avLst/>
          </a:prstGeom>
          <a:ln>
            <a:solidFill>
              <a:schemeClr val="tx1">
                <a:lumMod val="85000"/>
                <a:lumOff val="15000"/>
              </a:schemeClr>
            </a:solidFill>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defPPr>
              <a:defRPr lang="de-DE"/>
            </a:defPPr>
            <a:lvl1pPr marL="0" algn="l" defTabSz="914400" rtl="0" eaLnBrk="1" latinLnBrk="0" hangingPunct="1">
              <a:defRPr lang="de-DE" sz="1800" kern="1200">
                <a:solidFill>
                  <a:schemeClr val="lt1"/>
                </a:solidFill>
                <a:latin typeface="+mn-lt"/>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lt1"/>
                </a:solidFill>
                <a:latin typeface="+mn-lt"/>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lt1"/>
                </a:solidFill>
                <a:latin typeface="+mn-lt"/>
                <a:ea typeface="+mn-ea"/>
                <a:cs typeface="+mn-cs"/>
              </a:defRPr>
            </a:lvl3pPr>
            <a:lvl4pPr marL="1371600" algn="l" defTabSz="914400" rtl="0" eaLnBrk="1" latinLnBrk="0" hangingPunct="1">
              <a:buClr>
                <a:srgbClr val="666666"/>
              </a:buClr>
              <a:buSzPct val="80000"/>
              <a:buFont typeface="Arial"/>
              <a:buChar char=""/>
              <a:defRPr lang="de-DE" sz="1200" kern="1200">
                <a:solidFill>
                  <a:schemeClr val="lt1"/>
                </a:solidFill>
                <a:latin typeface="+mn-lt"/>
                <a:ea typeface="+mn-ea"/>
                <a:cs typeface="+mn-cs"/>
              </a:defRPr>
            </a:lvl4pPr>
            <a:lvl5pPr marL="1828800" algn="l" defTabSz="914400" rtl="0" eaLnBrk="1" latinLnBrk="0" hangingPunct="1">
              <a:buClr>
                <a:srgbClr val="666666"/>
              </a:buClr>
              <a:buSzPct val="80000"/>
              <a:buFont typeface="Arial"/>
              <a:buChar char=""/>
              <a:defRPr lang="de-DE" sz="10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r>
              <a:rPr lang="de-DE" sz="1400" kern="0" dirty="0">
                <a:solidFill>
                  <a:schemeClr val="tx1"/>
                </a:solidFill>
                <a:ea typeface="Arial Unicode MS" pitchFamily="34" charset="-128"/>
                <a:cs typeface="Arial Unicode MS" pitchFamily="34" charset="-128"/>
              </a:rPr>
              <a:t>Feb</a:t>
            </a:r>
            <a:endParaRPr kumimoji="0" lang="de-DE" sz="1400" b="0" i="0" u="none" strike="noStrike" kern="0" cap="none" spc="0" normalizeH="0" baseline="0" noProof="0" dirty="0">
              <a:ln>
                <a:noFill/>
              </a:ln>
              <a:solidFill>
                <a:schemeClr val="tx1"/>
              </a:solidFill>
              <a:effectLst/>
              <a:uLnTx/>
              <a:uFillTx/>
              <a:ea typeface="Arial Unicode MS" pitchFamily="34" charset="-128"/>
              <a:cs typeface="Arial Unicode MS" pitchFamily="34" charset="-128"/>
            </a:endParaRPr>
          </a:p>
        </p:txBody>
      </p:sp>
      <p:sp>
        <p:nvSpPr>
          <p:cNvPr id="47" name="Flowchart: Magnetic Disk 46"/>
          <p:cNvSpPr/>
          <p:nvPr/>
        </p:nvSpPr>
        <p:spPr bwMode="gray">
          <a:xfrm>
            <a:off x="646046" y="3008012"/>
            <a:ext cx="490242" cy="581026"/>
          </a:xfrm>
          <a:prstGeom prst="flowChartMagneticDisk">
            <a:avLst/>
          </a:prstGeom>
          <a:ln>
            <a:solidFill>
              <a:schemeClr val="tx1">
                <a:lumMod val="85000"/>
                <a:lumOff val="15000"/>
              </a:schemeClr>
            </a:solidFill>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defPPr>
              <a:defRPr lang="de-DE"/>
            </a:defPPr>
            <a:lvl1pPr marL="0" algn="l" defTabSz="914400" rtl="0" eaLnBrk="1" latinLnBrk="0" hangingPunct="1">
              <a:defRPr lang="de-DE" sz="1800" kern="1200">
                <a:solidFill>
                  <a:schemeClr val="lt1"/>
                </a:solidFill>
                <a:latin typeface="+mn-lt"/>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lt1"/>
                </a:solidFill>
                <a:latin typeface="+mn-lt"/>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lt1"/>
                </a:solidFill>
                <a:latin typeface="+mn-lt"/>
                <a:ea typeface="+mn-ea"/>
                <a:cs typeface="+mn-cs"/>
              </a:defRPr>
            </a:lvl3pPr>
            <a:lvl4pPr marL="1371600" algn="l" defTabSz="914400" rtl="0" eaLnBrk="1" latinLnBrk="0" hangingPunct="1">
              <a:buClr>
                <a:srgbClr val="666666"/>
              </a:buClr>
              <a:buSzPct val="80000"/>
              <a:buFont typeface="Arial"/>
              <a:buChar char=""/>
              <a:defRPr lang="de-DE" sz="1200" kern="1200">
                <a:solidFill>
                  <a:schemeClr val="lt1"/>
                </a:solidFill>
                <a:latin typeface="+mn-lt"/>
                <a:ea typeface="+mn-ea"/>
                <a:cs typeface="+mn-cs"/>
              </a:defRPr>
            </a:lvl4pPr>
            <a:lvl5pPr marL="1828800" algn="l" defTabSz="914400" rtl="0" eaLnBrk="1" latinLnBrk="0" hangingPunct="1">
              <a:buClr>
                <a:srgbClr val="666666"/>
              </a:buClr>
              <a:buSzPct val="80000"/>
              <a:buFont typeface="Arial"/>
              <a:buChar char=""/>
              <a:defRPr lang="de-DE" sz="10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r>
              <a:rPr lang="de-DE" sz="1400" kern="0" dirty="0">
                <a:solidFill>
                  <a:schemeClr val="tx1"/>
                </a:solidFill>
                <a:ea typeface="Arial Unicode MS" pitchFamily="34" charset="-128"/>
                <a:cs typeface="Arial Unicode MS" pitchFamily="34" charset="-128"/>
              </a:rPr>
              <a:t>Jan</a:t>
            </a:r>
            <a:endParaRPr kumimoji="0" lang="de-DE" sz="1400" b="0" i="0" u="none" strike="noStrike" kern="0" cap="none" spc="0" normalizeH="0" baseline="0" noProof="0" dirty="0">
              <a:ln>
                <a:noFill/>
              </a:ln>
              <a:solidFill>
                <a:schemeClr val="tx1"/>
              </a:solidFill>
              <a:effectLst/>
              <a:uLnTx/>
              <a:uFillTx/>
              <a:ea typeface="Arial Unicode MS" pitchFamily="34" charset="-128"/>
              <a:cs typeface="Arial Unicode MS" pitchFamily="34" charset="-128"/>
            </a:endParaRPr>
          </a:p>
        </p:txBody>
      </p:sp>
      <p:sp>
        <p:nvSpPr>
          <p:cNvPr id="48" name="Flowchart: Magnetic Disk 47"/>
          <p:cNvSpPr/>
          <p:nvPr/>
        </p:nvSpPr>
        <p:spPr bwMode="gray">
          <a:xfrm>
            <a:off x="2084321" y="3008012"/>
            <a:ext cx="490242" cy="581026"/>
          </a:xfrm>
          <a:prstGeom prst="flowChartMagneticDisk">
            <a:avLst/>
          </a:prstGeom>
          <a:ln>
            <a:solidFill>
              <a:schemeClr val="tx1">
                <a:lumMod val="85000"/>
                <a:lumOff val="15000"/>
              </a:schemeClr>
            </a:solidFill>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defPPr>
              <a:defRPr lang="de-DE"/>
            </a:defPPr>
            <a:lvl1pPr marL="0" algn="l" defTabSz="914400" rtl="0" eaLnBrk="1" latinLnBrk="0" hangingPunct="1">
              <a:defRPr lang="de-DE" sz="1800" kern="1200">
                <a:solidFill>
                  <a:schemeClr val="lt1"/>
                </a:solidFill>
                <a:latin typeface="+mn-lt"/>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lt1"/>
                </a:solidFill>
                <a:latin typeface="+mn-lt"/>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lt1"/>
                </a:solidFill>
                <a:latin typeface="+mn-lt"/>
                <a:ea typeface="+mn-ea"/>
                <a:cs typeface="+mn-cs"/>
              </a:defRPr>
            </a:lvl3pPr>
            <a:lvl4pPr marL="1371600" algn="l" defTabSz="914400" rtl="0" eaLnBrk="1" latinLnBrk="0" hangingPunct="1">
              <a:buClr>
                <a:srgbClr val="666666"/>
              </a:buClr>
              <a:buSzPct val="80000"/>
              <a:buFont typeface="Arial"/>
              <a:buChar char=""/>
              <a:defRPr lang="de-DE" sz="1200" kern="1200">
                <a:solidFill>
                  <a:schemeClr val="lt1"/>
                </a:solidFill>
                <a:latin typeface="+mn-lt"/>
                <a:ea typeface="+mn-ea"/>
                <a:cs typeface="+mn-cs"/>
              </a:defRPr>
            </a:lvl4pPr>
            <a:lvl5pPr marL="1828800" algn="l" defTabSz="914400" rtl="0" eaLnBrk="1" latinLnBrk="0" hangingPunct="1">
              <a:buClr>
                <a:srgbClr val="666666"/>
              </a:buClr>
              <a:buSzPct val="80000"/>
              <a:buFont typeface="Arial"/>
              <a:buChar char=""/>
              <a:defRPr lang="de-DE" sz="10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r>
              <a:rPr lang="de-DE" sz="1400" kern="0" dirty="0">
                <a:solidFill>
                  <a:schemeClr val="tx1"/>
                </a:solidFill>
                <a:ea typeface="Arial Unicode MS" pitchFamily="34" charset="-128"/>
                <a:cs typeface="Arial Unicode MS" pitchFamily="34" charset="-128"/>
              </a:rPr>
              <a:t>Mar</a:t>
            </a:r>
            <a:endParaRPr kumimoji="0" lang="de-DE" sz="1400" b="0" i="0" u="none" strike="noStrike" kern="0" cap="none" spc="0" normalizeH="0" baseline="0" noProof="0" dirty="0">
              <a:ln>
                <a:noFill/>
              </a:ln>
              <a:solidFill>
                <a:schemeClr val="tx1"/>
              </a:solidFill>
              <a:effectLst/>
              <a:uLnTx/>
              <a:uFillTx/>
              <a:ea typeface="Arial Unicode MS" pitchFamily="34" charset="-128"/>
              <a:cs typeface="Arial Unicode MS" pitchFamily="34" charset="-128"/>
            </a:endParaRPr>
          </a:p>
        </p:txBody>
      </p:sp>
      <p:sp>
        <p:nvSpPr>
          <p:cNvPr id="23" name="Flowchart: Magnetic Disk 22"/>
          <p:cNvSpPr/>
          <p:nvPr/>
        </p:nvSpPr>
        <p:spPr bwMode="gray">
          <a:xfrm>
            <a:off x="3349094" y="2509440"/>
            <a:ext cx="2167904" cy="1289138"/>
          </a:xfrm>
          <a:prstGeom prst="flowChartMagneticDisk">
            <a:avLst/>
          </a:prstGeom>
          <a:ln>
            <a:solidFill>
              <a:schemeClr val="tx1">
                <a:lumMod val="85000"/>
                <a:lumOff val="15000"/>
              </a:schemeClr>
            </a:solidFill>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defPPr>
              <a:defRPr lang="de-DE"/>
            </a:defPPr>
            <a:lvl1pPr marL="0" algn="l" defTabSz="914400" rtl="0" eaLnBrk="1" latinLnBrk="0" hangingPunct="1">
              <a:defRPr lang="de-DE" sz="1800" kern="1200">
                <a:solidFill>
                  <a:schemeClr val="lt1"/>
                </a:solidFill>
                <a:latin typeface="+mn-lt"/>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lt1"/>
                </a:solidFill>
                <a:latin typeface="+mn-lt"/>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lt1"/>
                </a:solidFill>
                <a:latin typeface="+mn-lt"/>
                <a:ea typeface="+mn-ea"/>
                <a:cs typeface="+mn-cs"/>
              </a:defRPr>
            </a:lvl3pPr>
            <a:lvl4pPr marL="1371600" algn="l" defTabSz="914400" rtl="0" eaLnBrk="1" latinLnBrk="0" hangingPunct="1">
              <a:buClr>
                <a:srgbClr val="666666"/>
              </a:buClr>
              <a:buSzPct val="80000"/>
              <a:buFont typeface="Arial"/>
              <a:buChar char=""/>
              <a:defRPr lang="de-DE" sz="1200" kern="1200">
                <a:solidFill>
                  <a:schemeClr val="lt1"/>
                </a:solidFill>
                <a:latin typeface="+mn-lt"/>
                <a:ea typeface="+mn-ea"/>
                <a:cs typeface="+mn-cs"/>
              </a:defRPr>
            </a:lvl4pPr>
            <a:lvl5pPr marL="1828800" algn="l" defTabSz="914400" rtl="0" eaLnBrk="1" latinLnBrk="0" hangingPunct="1">
              <a:buClr>
                <a:srgbClr val="666666"/>
              </a:buClr>
              <a:buSzPct val="80000"/>
              <a:buFont typeface="Arial"/>
              <a:buChar char=""/>
              <a:defRPr lang="de-DE" sz="10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400" b="0" i="0" u="none" strike="noStrike" kern="0" cap="none" spc="0" normalizeH="0" baseline="0" noProof="0" dirty="0">
              <a:ln>
                <a:noFill/>
              </a:ln>
              <a:solidFill>
                <a:schemeClr val="tx1"/>
              </a:solidFill>
              <a:effectLst/>
              <a:uLnTx/>
              <a:uFillTx/>
              <a:ea typeface="Arial Unicode MS" pitchFamily="34" charset="-128"/>
              <a:cs typeface="Arial Unicode MS" pitchFamily="34" charset="-128"/>
            </a:endParaRPr>
          </a:p>
        </p:txBody>
      </p:sp>
      <p:sp>
        <p:nvSpPr>
          <p:cNvPr id="24" name="Rounded Rectangle 23"/>
          <p:cNvSpPr/>
          <p:nvPr/>
        </p:nvSpPr>
        <p:spPr bwMode="gray">
          <a:xfrm>
            <a:off x="3261474" y="2198387"/>
            <a:ext cx="2343150" cy="2200275"/>
          </a:xfrm>
          <a:prstGeom prst="roundRect">
            <a:avLst/>
          </a:prstGeom>
          <a:noFill/>
          <a:ln>
            <a:headEnd/>
            <a:tailEnd/>
          </a:ln>
        </p:spPr>
        <p:style>
          <a:lnRef idx="2">
            <a:schemeClr val="accent2"/>
          </a:lnRef>
          <a:fillRef idx="1">
            <a:schemeClr val="lt1"/>
          </a:fillRef>
          <a:effectRef idx="0">
            <a:schemeClr val="accent2"/>
          </a:effectRef>
          <a:fontRef idx="minor">
            <a:schemeClr val="dk1"/>
          </a:fontRef>
        </p:style>
        <p:txBody>
          <a:bodyPr lIns="90000" tIns="72000" rIns="90000" bIns="72000" rtlCol="0" anchor="ctr"/>
          <a:lstStyle>
            <a:defPPr>
              <a:defRPr lang="de-DE"/>
            </a:defPPr>
            <a:lvl1pPr marL="0" algn="l" defTabSz="914400" rtl="0" eaLnBrk="1" latinLnBrk="0" hangingPunct="1">
              <a:defRPr lang="de-DE" sz="1800" kern="1200">
                <a:solidFill>
                  <a:schemeClr val="dk1"/>
                </a:solidFill>
                <a:latin typeface="+mn-lt"/>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dk1"/>
                </a:solidFill>
                <a:latin typeface="+mn-lt"/>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dk1"/>
                </a:solidFill>
                <a:latin typeface="+mn-lt"/>
                <a:ea typeface="+mn-ea"/>
                <a:cs typeface="+mn-cs"/>
              </a:defRPr>
            </a:lvl3pPr>
            <a:lvl4pPr marL="1371600" algn="l" defTabSz="914400" rtl="0" eaLnBrk="1" latinLnBrk="0" hangingPunct="1">
              <a:buClr>
                <a:srgbClr val="666666"/>
              </a:buClr>
              <a:buSzPct val="80000"/>
              <a:buFont typeface="Arial"/>
              <a:buChar char=""/>
              <a:defRPr lang="de-DE" sz="1200" kern="1200">
                <a:solidFill>
                  <a:schemeClr val="dk1"/>
                </a:solidFill>
                <a:latin typeface="+mn-lt"/>
                <a:ea typeface="+mn-ea"/>
                <a:cs typeface="+mn-cs"/>
              </a:defRPr>
            </a:lvl4pPr>
            <a:lvl5pPr marL="1828800" algn="l" defTabSz="914400" rtl="0" eaLnBrk="1" latinLnBrk="0" hangingPunct="1">
              <a:buClr>
                <a:srgbClr val="666666"/>
              </a:buClr>
              <a:buSzPct val="80000"/>
              <a:buFont typeface="Arial"/>
              <a:buChar char=""/>
              <a:defRPr lang="de-DE" sz="10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TextBox 24"/>
          <p:cNvSpPr txBox="1"/>
          <p:nvPr/>
        </p:nvSpPr>
        <p:spPr>
          <a:xfrm>
            <a:off x="3468788" y="4398662"/>
            <a:ext cx="1928517" cy="276999"/>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de-DE" sz="1200" b="1" kern="0" dirty="0">
                <a:ea typeface="Arial Unicode MS" pitchFamily="34" charset="-128"/>
                <a:cs typeface="Arial Unicode MS" pitchFamily="34" charset="-128"/>
              </a:rPr>
              <a:t>Server 2</a:t>
            </a:r>
          </a:p>
        </p:txBody>
      </p:sp>
      <p:sp>
        <p:nvSpPr>
          <p:cNvPr id="26" name="TextBox 25"/>
          <p:cNvSpPr txBox="1"/>
          <p:nvPr/>
        </p:nvSpPr>
        <p:spPr>
          <a:xfrm>
            <a:off x="3473552" y="2555303"/>
            <a:ext cx="1928517" cy="276999"/>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de-DE" sz="1200" kern="0" dirty="0" err="1">
                <a:ea typeface="Arial Unicode MS" pitchFamily="34" charset="-128"/>
                <a:cs typeface="Arial Unicode MS" pitchFamily="34" charset="-128"/>
              </a:rPr>
              <a:t>Orderid</a:t>
            </a:r>
            <a:r>
              <a:rPr lang="de-DE" sz="1200" kern="0" dirty="0">
                <a:ea typeface="Arial Unicode MS" pitchFamily="34" charset="-128"/>
                <a:cs typeface="Arial Unicode MS" pitchFamily="34" charset="-128"/>
              </a:rPr>
              <a:t> %3=</a:t>
            </a:r>
            <a:r>
              <a:rPr lang="de-DE" sz="1200" b="1" kern="0" dirty="0">
                <a:ea typeface="Arial Unicode MS" pitchFamily="34" charset="-128"/>
                <a:cs typeface="Arial Unicode MS" pitchFamily="34" charset="-128"/>
              </a:rPr>
              <a:t>1</a:t>
            </a:r>
          </a:p>
        </p:txBody>
      </p:sp>
      <p:sp>
        <p:nvSpPr>
          <p:cNvPr id="27" name="Flowchart: Magnetic Disk 26"/>
          <p:cNvSpPr/>
          <p:nvPr/>
        </p:nvSpPr>
        <p:spPr bwMode="gray">
          <a:xfrm>
            <a:off x="4187927" y="3008011"/>
            <a:ext cx="490242" cy="581026"/>
          </a:xfrm>
          <a:prstGeom prst="flowChartMagneticDisk">
            <a:avLst/>
          </a:prstGeom>
          <a:ln>
            <a:solidFill>
              <a:schemeClr val="tx1">
                <a:lumMod val="85000"/>
                <a:lumOff val="15000"/>
              </a:schemeClr>
            </a:solidFill>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defPPr>
              <a:defRPr lang="de-DE"/>
            </a:defPPr>
            <a:lvl1pPr marL="0" algn="l" defTabSz="914400" rtl="0" eaLnBrk="1" latinLnBrk="0" hangingPunct="1">
              <a:defRPr lang="de-DE" sz="1800" kern="1200">
                <a:solidFill>
                  <a:schemeClr val="lt1"/>
                </a:solidFill>
                <a:latin typeface="+mn-lt"/>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lt1"/>
                </a:solidFill>
                <a:latin typeface="+mn-lt"/>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lt1"/>
                </a:solidFill>
                <a:latin typeface="+mn-lt"/>
                <a:ea typeface="+mn-ea"/>
                <a:cs typeface="+mn-cs"/>
              </a:defRPr>
            </a:lvl3pPr>
            <a:lvl4pPr marL="1371600" algn="l" defTabSz="914400" rtl="0" eaLnBrk="1" latinLnBrk="0" hangingPunct="1">
              <a:buClr>
                <a:srgbClr val="666666"/>
              </a:buClr>
              <a:buSzPct val="80000"/>
              <a:buFont typeface="Arial"/>
              <a:buChar char=""/>
              <a:defRPr lang="de-DE" sz="1200" kern="1200">
                <a:solidFill>
                  <a:schemeClr val="lt1"/>
                </a:solidFill>
                <a:latin typeface="+mn-lt"/>
                <a:ea typeface="+mn-ea"/>
                <a:cs typeface="+mn-cs"/>
              </a:defRPr>
            </a:lvl4pPr>
            <a:lvl5pPr marL="1828800" algn="l" defTabSz="914400" rtl="0" eaLnBrk="1" latinLnBrk="0" hangingPunct="1">
              <a:buClr>
                <a:srgbClr val="666666"/>
              </a:buClr>
              <a:buSzPct val="80000"/>
              <a:buFont typeface="Arial"/>
              <a:buChar char=""/>
              <a:defRPr lang="de-DE" sz="10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r>
              <a:rPr lang="de-DE" sz="1400" kern="0" dirty="0">
                <a:solidFill>
                  <a:schemeClr val="tx1"/>
                </a:solidFill>
                <a:ea typeface="Arial Unicode MS" pitchFamily="34" charset="-128"/>
                <a:cs typeface="Arial Unicode MS" pitchFamily="34" charset="-128"/>
              </a:rPr>
              <a:t>Feb</a:t>
            </a:r>
            <a:endParaRPr kumimoji="0" lang="de-DE" sz="1400" b="0" i="0" u="none" strike="noStrike" kern="0" cap="none" spc="0" normalizeH="0" baseline="0" noProof="0" dirty="0">
              <a:ln>
                <a:noFill/>
              </a:ln>
              <a:solidFill>
                <a:schemeClr val="tx1"/>
              </a:solidFill>
              <a:effectLst/>
              <a:uLnTx/>
              <a:uFillTx/>
              <a:ea typeface="Arial Unicode MS" pitchFamily="34" charset="-128"/>
              <a:cs typeface="Arial Unicode MS" pitchFamily="34" charset="-128"/>
            </a:endParaRPr>
          </a:p>
        </p:txBody>
      </p:sp>
      <p:sp>
        <p:nvSpPr>
          <p:cNvPr id="28" name="Flowchart: Magnetic Disk 27"/>
          <p:cNvSpPr/>
          <p:nvPr/>
        </p:nvSpPr>
        <p:spPr bwMode="gray">
          <a:xfrm>
            <a:off x="3473552" y="3008011"/>
            <a:ext cx="490242" cy="581026"/>
          </a:xfrm>
          <a:prstGeom prst="flowChartMagneticDisk">
            <a:avLst/>
          </a:prstGeom>
          <a:ln>
            <a:solidFill>
              <a:schemeClr val="tx1">
                <a:lumMod val="85000"/>
                <a:lumOff val="15000"/>
              </a:schemeClr>
            </a:solidFill>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defPPr>
              <a:defRPr lang="de-DE"/>
            </a:defPPr>
            <a:lvl1pPr marL="0" algn="l" defTabSz="914400" rtl="0" eaLnBrk="1" latinLnBrk="0" hangingPunct="1">
              <a:defRPr lang="de-DE" sz="1800" kern="1200">
                <a:solidFill>
                  <a:schemeClr val="lt1"/>
                </a:solidFill>
                <a:latin typeface="+mn-lt"/>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lt1"/>
                </a:solidFill>
                <a:latin typeface="+mn-lt"/>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lt1"/>
                </a:solidFill>
                <a:latin typeface="+mn-lt"/>
                <a:ea typeface="+mn-ea"/>
                <a:cs typeface="+mn-cs"/>
              </a:defRPr>
            </a:lvl3pPr>
            <a:lvl4pPr marL="1371600" algn="l" defTabSz="914400" rtl="0" eaLnBrk="1" latinLnBrk="0" hangingPunct="1">
              <a:buClr>
                <a:srgbClr val="666666"/>
              </a:buClr>
              <a:buSzPct val="80000"/>
              <a:buFont typeface="Arial"/>
              <a:buChar char=""/>
              <a:defRPr lang="de-DE" sz="1200" kern="1200">
                <a:solidFill>
                  <a:schemeClr val="lt1"/>
                </a:solidFill>
                <a:latin typeface="+mn-lt"/>
                <a:ea typeface="+mn-ea"/>
                <a:cs typeface="+mn-cs"/>
              </a:defRPr>
            </a:lvl4pPr>
            <a:lvl5pPr marL="1828800" algn="l" defTabSz="914400" rtl="0" eaLnBrk="1" latinLnBrk="0" hangingPunct="1">
              <a:buClr>
                <a:srgbClr val="666666"/>
              </a:buClr>
              <a:buSzPct val="80000"/>
              <a:buFont typeface="Arial"/>
              <a:buChar char=""/>
              <a:defRPr lang="de-DE" sz="10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r>
              <a:rPr lang="de-DE" sz="1400" kern="0" dirty="0">
                <a:solidFill>
                  <a:schemeClr val="tx1"/>
                </a:solidFill>
                <a:ea typeface="Arial Unicode MS" pitchFamily="34" charset="-128"/>
                <a:cs typeface="Arial Unicode MS" pitchFamily="34" charset="-128"/>
              </a:rPr>
              <a:t>Jan</a:t>
            </a:r>
            <a:endParaRPr kumimoji="0" lang="de-DE" sz="1400" b="0" i="0" u="none" strike="noStrike" kern="0" cap="none" spc="0" normalizeH="0" baseline="0" noProof="0" dirty="0">
              <a:ln>
                <a:noFill/>
              </a:ln>
              <a:solidFill>
                <a:schemeClr val="tx1"/>
              </a:solidFill>
              <a:effectLst/>
              <a:uLnTx/>
              <a:uFillTx/>
              <a:ea typeface="Arial Unicode MS" pitchFamily="34" charset="-128"/>
              <a:cs typeface="Arial Unicode MS" pitchFamily="34" charset="-128"/>
            </a:endParaRPr>
          </a:p>
        </p:txBody>
      </p:sp>
      <p:sp>
        <p:nvSpPr>
          <p:cNvPr id="29" name="Flowchart: Magnetic Disk 28"/>
          <p:cNvSpPr/>
          <p:nvPr/>
        </p:nvSpPr>
        <p:spPr bwMode="gray">
          <a:xfrm>
            <a:off x="4911827" y="3008011"/>
            <a:ext cx="490242" cy="581026"/>
          </a:xfrm>
          <a:prstGeom prst="flowChartMagneticDisk">
            <a:avLst/>
          </a:prstGeom>
          <a:ln>
            <a:solidFill>
              <a:schemeClr val="tx1">
                <a:lumMod val="85000"/>
                <a:lumOff val="15000"/>
              </a:schemeClr>
            </a:solidFill>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defPPr>
              <a:defRPr lang="de-DE"/>
            </a:defPPr>
            <a:lvl1pPr marL="0" algn="l" defTabSz="914400" rtl="0" eaLnBrk="1" latinLnBrk="0" hangingPunct="1">
              <a:defRPr lang="de-DE" sz="1800" kern="1200">
                <a:solidFill>
                  <a:schemeClr val="lt1"/>
                </a:solidFill>
                <a:latin typeface="+mn-lt"/>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lt1"/>
                </a:solidFill>
                <a:latin typeface="+mn-lt"/>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lt1"/>
                </a:solidFill>
                <a:latin typeface="+mn-lt"/>
                <a:ea typeface="+mn-ea"/>
                <a:cs typeface="+mn-cs"/>
              </a:defRPr>
            </a:lvl3pPr>
            <a:lvl4pPr marL="1371600" algn="l" defTabSz="914400" rtl="0" eaLnBrk="1" latinLnBrk="0" hangingPunct="1">
              <a:buClr>
                <a:srgbClr val="666666"/>
              </a:buClr>
              <a:buSzPct val="80000"/>
              <a:buFont typeface="Arial"/>
              <a:buChar char=""/>
              <a:defRPr lang="de-DE" sz="1200" kern="1200">
                <a:solidFill>
                  <a:schemeClr val="lt1"/>
                </a:solidFill>
                <a:latin typeface="+mn-lt"/>
                <a:ea typeface="+mn-ea"/>
                <a:cs typeface="+mn-cs"/>
              </a:defRPr>
            </a:lvl4pPr>
            <a:lvl5pPr marL="1828800" algn="l" defTabSz="914400" rtl="0" eaLnBrk="1" latinLnBrk="0" hangingPunct="1">
              <a:buClr>
                <a:srgbClr val="666666"/>
              </a:buClr>
              <a:buSzPct val="80000"/>
              <a:buFont typeface="Arial"/>
              <a:buChar char=""/>
              <a:defRPr lang="de-DE" sz="10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r>
              <a:rPr lang="de-DE" sz="1400" kern="0" dirty="0">
                <a:solidFill>
                  <a:schemeClr val="tx1"/>
                </a:solidFill>
                <a:ea typeface="Arial Unicode MS" pitchFamily="34" charset="-128"/>
                <a:cs typeface="Arial Unicode MS" pitchFamily="34" charset="-128"/>
              </a:rPr>
              <a:t>Mar</a:t>
            </a:r>
            <a:endParaRPr kumimoji="0" lang="de-DE" sz="1400" b="0" i="0" u="none" strike="noStrike" kern="0" cap="none" spc="0" normalizeH="0" baseline="0" noProof="0" dirty="0">
              <a:ln>
                <a:noFill/>
              </a:ln>
              <a:solidFill>
                <a:schemeClr val="tx1"/>
              </a:solidFill>
              <a:effectLst/>
              <a:uLnTx/>
              <a:uFillTx/>
              <a:ea typeface="Arial Unicode MS" pitchFamily="34" charset="-128"/>
              <a:cs typeface="Arial Unicode MS" pitchFamily="34" charset="-128"/>
            </a:endParaRPr>
          </a:p>
        </p:txBody>
      </p:sp>
      <p:sp>
        <p:nvSpPr>
          <p:cNvPr id="30" name="Flowchart: Magnetic Disk 29"/>
          <p:cNvSpPr/>
          <p:nvPr/>
        </p:nvSpPr>
        <p:spPr bwMode="gray">
          <a:xfrm>
            <a:off x="6102022" y="2498798"/>
            <a:ext cx="2167904" cy="1289138"/>
          </a:xfrm>
          <a:prstGeom prst="flowChartMagneticDisk">
            <a:avLst/>
          </a:prstGeom>
          <a:ln>
            <a:solidFill>
              <a:schemeClr val="tx1">
                <a:lumMod val="85000"/>
                <a:lumOff val="15000"/>
              </a:schemeClr>
            </a:solidFill>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defPPr>
              <a:defRPr lang="de-DE"/>
            </a:defPPr>
            <a:lvl1pPr marL="0" algn="l" defTabSz="914400" rtl="0" eaLnBrk="1" latinLnBrk="0" hangingPunct="1">
              <a:defRPr lang="de-DE" sz="1800" kern="1200">
                <a:solidFill>
                  <a:schemeClr val="lt1"/>
                </a:solidFill>
                <a:latin typeface="+mn-lt"/>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lt1"/>
                </a:solidFill>
                <a:latin typeface="+mn-lt"/>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lt1"/>
                </a:solidFill>
                <a:latin typeface="+mn-lt"/>
                <a:ea typeface="+mn-ea"/>
                <a:cs typeface="+mn-cs"/>
              </a:defRPr>
            </a:lvl3pPr>
            <a:lvl4pPr marL="1371600" algn="l" defTabSz="914400" rtl="0" eaLnBrk="1" latinLnBrk="0" hangingPunct="1">
              <a:buClr>
                <a:srgbClr val="666666"/>
              </a:buClr>
              <a:buSzPct val="80000"/>
              <a:buFont typeface="Arial"/>
              <a:buChar char=""/>
              <a:defRPr lang="de-DE" sz="1200" kern="1200">
                <a:solidFill>
                  <a:schemeClr val="lt1"/>
                </a:solidFill>
                <a:latin typeface="+mn-lt"/>
                <a:ea typeface="+mn-ea"/>
                <a:cs typeface="+mn-cs"/>
              </a:defRPr>
            </a:lvl4pPr>
            <a:lvl5pPr marL="1828800" algn="l" defTabSz="914400" rtl="0" eaLnBrk="1" latinLnBrk="0" hangingPunct="1">
              <a:buClr>
                <a:srgbClr val="666666"/>
              </a:buClr>
              <a:buSzPct val="80000"/>
              <a:buFont typeface="Arial"/>
              <a:buChar char=""/>
              <a:defRPr lang="de-DE" sz="10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400" b="0" i="0" u="none" strike="noStrike" kern="0" cap="none" spc="0" normalizeH="0" baseline="0" noProof="0" dirty="0">
              <a:ln>
                <a:noFill/>
              </a:ln>
              <a:solidFill>
                <a:schemeClr val="tx1"/>
              </a:solidFill>
              <a:effectLst/>
              <a:uLnTx/>
              <a:uFillTx/>
              <a:ea typeface="Arial Unicode MS" pitchFamily="34" charset="-128"/>
              <a:cs typeface="Arial Unicode MS" pitchFamily="34" charset="-128"/>
            </a:endParaRPr>
          </a:p>
        </p:txBody>
      </p:sp>
      <p:sp>
        <p:nvSpPr>
          <p:cNvPr id="31" name="Rounded Rectangle 30"/>
          <p:cNvSpPr/>
          <p:nvPr/>
        </p:nvSpPr>
        <p:spPr bwMode="gray">
          <a:xfrm>
            <a:off x="6014402" y="2187745"/>
            <a:ext cx="2343150" cy="2200275"/>
          </a:xfrm>
          <a:prstGeom prst="roundRect">
            <a:avLst/>
          </a:prstGeom>
          <a:noFill/>
          <a:ln>
            <a:headEnd/>
            <a:tailEnd/>
          </a:ln>
        </p:spPr>
        <p:style>
          <a:lnRef idx="2">
            <a:schemeClr val="accent2"/>
          </a:lnRef>
          <a:fillRef idx="1">
            <a:schemeClr val="lt1"/>
          </a:fillRef>
          <a:effectRef idx="0">
            <a:schemeClr val="accent2"/>
          </a:effectRef>
          <a:fontRef idx="minor">
            <a:schemeClr val="dk1"/>
          </a:fontRef>
        </p:style>
        <p:txBody>
          <a:bodyPr lIns="90000" tIns="72000" rIns="90000" bIns="72000" rtlCol="0" anchor="ctr"/>
          <a:lstStyle>
            <a:defPPr>
              <a:defRPr lang="de-DE"/>
            </a:defPPr>
            <a:lvl1pPr marL="0" algn="l" defTabSz="914400" rtl="0" eaLnBrk="1" latinLnBrk="0" hangingPunct="1">
              <a:defRPr lang="de-DE" sz="1800" kern="1200">
                <a:solidFill>
                  <a:schemeClr val="dk1"/>
                </a:solidFill>
                <a:latin typeface="+mn-lt"/>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dk1"/>
                </a:solidFill>
                <a:latin typeface="+mn-lt"/>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dk1"/>
                </a:solidFill>
                <a:latin typeface="+mn-lt"/>
                <a:ea typeface="+mn-ea"/>
                <a:cs typeface="+mn-cs"/>
              </a:defRPr>
            </a:lvl3pPr>
            <a:lvl4pPr marL="1371600" algn="l" defTabSz="914400" rtl="0" eaLnBrk="1" latinLnBrk="0" hangingPunct="1">
              <a:buClr>
                <a:srgbClr val="666666"/>
              </a:buClr>
              <a:buSzPct val="80000"/>
              <a:buFont typeface="Arial"/>
              <a:buChar char=""/>
              <a:defRPr lang="de-DE" sz="1200" kern="1200">
                <a:solidFill>
                  <a:schemeClr val="dk1"/>
                </a:solidFill>
                <a:latin typeface="+mn-lt"/>
                <a:ea typeface="+mn-ea"/>
                <a:cs typeface="+mn-cs"/>
              </a:defRPr>
            </a:lvl4pPr>
            <a:lvl5pPr marL="1828800" algn="l" defTabSz="914400" rtl="0" eaLnBrk="1" latinLnBrk="0" hangingPunct="1">
              <a:buClr>
                <a:srgbClr val="666666"/>
              </a:buClr>
              <a:buSzPct val="80000"/>
              <a:buFont typeface="Arial"/>
              <a:buChar char=""/>
              <a:defRPr lang="de-DE" sz="10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 name="TextBox 31"/>
          <p:cNvSpPr txBox="1"/>
          <p:nvPr/>
        </p:nvSpPr>
        <p:spPr>
          <a:xfrm>
            <a:off x="6221716" y="4388020"/>
            <a:ext cx="1928517" cy="276999"/>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de-DE" sz="1200" b="1" kern="0" dirty="0">
                <a:ea typeface="Arial Unicode MS" pitchFamily="34" charset="-128"/>
                <a:cs typeface="Arial Unicode MS" pitchFamily="34" charset="-128"/>
              </a:rPr>
              <a:t>Server 3</a:t>
            </a:r>
          </a:p>
        </p:txBody>
      </p:sp>
      <p:sp>
        <p:nvSpPr>
          <p:cNvPr id="33" name="TextBox 32"/>
          <p:cNvSpPr txBox="1"/>
          <p:nvPr/>
        </p:nvSpPr>
        <p:spPr>
          <a:xfrm>
            <a:off x="6226480" y="2544661"/>
            <a:ext cx="1928517" cy="276999"/>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de-DE" sz="1200" kern="0" dirty="0" err="1">
                <a:ea typeface="Arial Unicode MS" pitchFamily="34" charset="-128"/>
                <a:cs typeface="Arial Unicode MS" pitchFamily="34" charset="-128"/>
              </a:rPr>
              <a:t>Orderid</a:t>
            </a:r>
            <a:r>
              <a:rPr lang="de-DE" sz="1200" kern="0" dirty="0">
                <a:ea typeface="Arial Unicode MS" pitchFamily="34" charset="-128"/>
                <a:cs typeface="Arial Unicode MS" pitchFamily="34" charset="-128"/>
              </a:rPr>
              <a:t> %3=</a:t>
            </a:r>
            <a:r>
              <a:rPr lang="de-DE" sz="1200" b="1" kern="0" dirty="0">
                <a:ea typeface="Arial Unicode MS" pitchFamily="34" charset="-128"/>
                <a:cs typeface="Arial Unicode MS" pitchFamily="34" charset="-128"/>
              </a:rPr>
              <a:t>2</a:t>
            </a:r>
          </a:p>
        </p:txBody>
      </p:sp>
      <p:sp>
        <p:nvSpPr>
          <p:cNvPr id="34" name="Flowchart: Magnetic Disk 33"/>
          <p:cNvSpPr/>
          <p:nvPr/>
        </p:nvSpPr>
        <p:spPr bwMode="gray">
          <a:xfrm>
            <a:off x="6940855" y="2997369"/>
            <a:ext cx="490242" cy="581026"/>
          </a:xfrm>
          <a:prstGeom prst="flowChartMagneticDisk">
            <a:avLst/>
          </a:prstGeom>
          <a:ln>
            <a:solidFill>
              <a:schemeClr val="tx1">
                <a:lumMod val="85000"/>
                <a:lumOff val="15000"/>
              </a:schemeClr>
            </a:solidFill>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defPPr>
              <a:defRPr lang="de-DE"/>
            </a:defPPr>
            <a:lvl1pPr marL="0" algn="l" defTabSz="914400" rtl="0" eaLnBrk="1" latinLnBrk="0" hangingPunct="1">
              <a:defRPr lang="de-DE" sz="1800" kern="1200">
                <a:solidFill>
                  <a:schemeClr val="lt1"/>
                </a:solidFill>
                <a:latin typeface="+mn-lt"/>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lt1"/>
                </a:solidFill>
                <a:latin typeface="+mn-lt"/>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lt1"/>
                </a:solidFill>
                <a:latin typeface="+mn-lt"/>
                <a:ea typeface="+mn-ea"/>
                <a:cs typeface="+mn-cs"/>
              </a:defRPr>
            </a:lvl3pPr>
            <a:lvl4pPr marL="1371600" algn="l" defTabSz="914400" rtl="0" eaLnBrk="1" latinLnBrk="0" hangingPunct="1">
              <a:buClr>
                <a:srgbClr val="666666"/>
              </a:buClr>
              <a:buSzPct val="80000"/>
              <a:buFont typeface="Arial"/>
              <a:buChar char=""/>
              <a:defRPr lang="de-DE" sz="1200" kern="1200">
                <a:solidFill>
                  <a:schemeClr val="lt1"/>
                </a:solidFill>
                <a:latin typeface="+mn-lt"/>
                <a:ea typeface="+mn-ea"/>
                <a:cs typeface="+mn-cs"/>
              </a:defRPr>
            </a:lvl4pPr>
            <a:lvl5pPr marL="1828800" algn="l" defTabSz="914400" rtl="0" eaLnBrk="1" latinLnBrk="0" hangingPunct="1">
              <a:buClr>
                <a:srgbClr val="666666"/>
              </a:buClr>
              <a:buSzPct val="80000"/>
              <a:buFont typeface="Arial"/>
              <a:buChar char=""/>
              <a:defRPr lang="de-DE" sz="10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r>
              <a:rPr lang="de-DE" sz="1400" kern="0" dirty="0">
                <a:solidFill>
                  <a:schemeClr val="tx1"/>
                </a:solidFill>
                <a:ea typeface="Arial Unicode MS" pitchFamily="34" charset="-128"/>
                <a:cs typeface="Arial Unicode MS" pitchFamily="34" charset="-128"/>
              </a:rPr>
              <a:t>Feb</a:t>
            </a:r>
            <a:endParaRPr kumimoji="0" lang="de-DE" sz="1400" b="0" i="0" u="none" strike="noStrike" kern="0" cap="none" spc="0" normalizeH="0" baseline="0" noProof="0" dirty="0">
              <a:ln>
                <a:noFill/>
              </a:ln>
              <a:solidFill>
                <a:schemeClr val="tx1"/>
              </a:solidFill>
              <a:effectLst/>
              <a:uLnTx/>
              <a:uFillTx/>
              <a:ea typeface="Arial Unicode MS" pitchFamily="34" charset="-128"/>
              <a:cs typeface="Arial Unicode MS" pitchFamily="34" charset="-128"/>
            </a:endParaRPr>
          </a:p>
        </p:txBody>
      </p:sp>
      <p:sp>
        <p:nvSpPr>
          <p:cNvPr id="35" name="Flowchart: Magnetic Disk 34"/>
          <p:cNvSpPr/>
          <p:nvPr/>
        </p:nvSpPr>
        <p:spPr bwMode="gray">
          <a:xfrm>
            <a:off x="6226480" y="2997369"/>
            <a:ext cx="490242" cy="581026"/>
          </a:xfrm>
          <a:prstGeom prst="flowChartMagneticDisk">
            <a:avLst/>
          </a:prstGeom>
          <a:ln>
            <a:solidFill>
              <a:schemeClr val="tx1">
                <a:lumMod val="85000"/>
                <a:lumOff val="15000"/>
              </a:schemeClr>
            </a:solidFill>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defPPr>
              <a:defRPr lang="de-DE"/>
            </a:defPPr>
            <a:lvl1pPr marL="0" algn="l" defTabSz="914400" rtl="0" eaLnBrk="1" latinLnBrk="0" hangingPunct="1">
              <a:defRPr lang="de-DE" sz="1800" kern="1200">
                <a:solidFill>
                  <a:schemeClr val="lt1"/>
                </a:solidFill>
                <a:latin typeface="+mn-lt"/>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lt1"/>
                </a:solidFill>
                <a:latin typeface="+mn-lt"/>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lt1"/>
                </a:solidFill>
                <a:latin typeface="+mn-lt"/>
                <a:ea typeface="+mn-ea"/>
                <a:cs typeface="+mn-cs"/>
              </a:defRPr>
            </a:lvl3pPr>
            <a:lvl4pPr marL="1371600" algn="l" defTabSz="914400" rtl="0" eaLnBrk="1" latinLnBrk="0" hangingPunct="1">
              <a:buClr>
                <a:srgbClr val="666666"/>
              </a:buClr>
              <a:buSzPct val="80000"/>
              <a:buFont typeface="Arial"/>
              <a:buChar char=""/>
              <a:defRPr lang="de-DE" sz="1200" kern="1200">
                <a:solidFill>
                  <a:schemeClr val="lt1"/>
                </a:solidFill>
                <a:latin typeface="+mn-lt"/>
                <a:ea typeface="+mn-ea"/>
                <a:cs typeface="+mn-cs"/>
              </a:defRPr>
            </a:lvl4pPr>
            <a:lvl5pPr marL="1828800" algn="l" defTabSz="914400" rtl="0" eaLnBrk="1" latinLnBrk="0" hangingPunct="1">
              <a:buClr>
                <a:srgbClr val="666666"/>
              </a:buClr>
              <a:buSzPct val="80000"/>
              <a:buFont typeface="Arial"/>
              <a:buChar char=""/>
              <a:defRPr lang="de-DE" sz="10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r>
              <a:rPr lang="de-DE" sz="1400" kern="0" dirty="0">
                <a:solidFill>
                  <a:schemeClr val="tx1"/>
                </a:solidFill>
                <a:ea typeface="Arial Unicode MS" pitchFamily="34" charset="-128"/>
                <a:cs typeface="Arial Unicode MS" pitchFamily="34" charset="-128"/>
              </a:rPr>
              <a:t>Jan</a:t>
            </a:r>
            <a:endParaRPr kumimoji="0" lang="de-DE" sz="1400" b="0" i="0" u="none" strike="noStrike" kern="0" cap="none" spc="0" normalizeH="0" baseline="0" noProof="0" dirty="0">
              <a:ln>
                <a:noFill/>
              </a:ln>
              <a:solidFill>
                <a:schemeClr val="tx1"/>
              </a:solidFill>
              <a:effectLst/>
              <a:uLnTx/>
              <a:uFillTx/>
              <a:ea typeface="Arial Unicode MS" pitchFamily="34" charset="-128"/>
              <a:cs typeface="Arial Unicode MS" pitchFamily="34" charset="-128"/>
            </a:endParaRPr>
          </a:p>
        </p:txBody>
      </p:sp>
      <p:sp>
        <p:nvSpPr>
          <p:cNvPr id="36" name="Flowchart: Magnetic Disk 35"/>
          <p:cNvSpPr/>
          <p:nvPr/>
        </p:nvSpPr>
        <p:spPr bwMode="gray">
          <a:xfrm>
            <a:off x="7664755" y="2997369"/>
            <a:ext cx="490242" cy="581026"/>
          </a:xfrm>
          <a:prstGeom prst="flowChartMagneticDisk">
            <a:avLst/>
          </a:prstGeom>
          <a:ln>
            <a:solidFill>
              <a:schemeClr val="tx1">
                <a:lumMod val="85000"/>
                <a:lumOff val="15000"/>
              </a:schemeClr>
            </a:solidFill>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defPPr>
              <a:defRPr lang="de-DE"/>
            </a:defPPr>
            <a:lvl1pPr marL="0" algn="l" defTabSz="914400" rtl="0" eaLnBrk="1" latinLnBrk="0" hangingPunct="1">
              <a:defRPr lang="de-DE" sz="1800" kern="1200">
                <a:solidFill>
                  <a:schemeClr val="lt1"/>
                </a:solidFill>
                <a:latin typeface="+mn-lt"/>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lt1"/>
                </a:solidFill>
                <a:latin typeface="+mn-lt"/>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lt1"/>
                </a:solidFill>
                <a:latin typeface="+mn-lt"/>
                <a:ea typeface="+mn-ea"/>
                <a:cs typeface="+mn-cs"/>
              </a:defRPr>
            </a:lvl3pPr>
            <a:lvl4pPr marL="1371600" algn="l" defTabSz="914400" rtl="0" eaLnBrk="1" latinLnBrk="0" hangingPunct="1">
              <a:buClr>
                <a:srgbClr val="666666"/>
              </a:buClr>
              <a:buSzPct val="80000"/>
              <a:buFont typeface="Arial"/>
              <a:buChar char=""/>
              <a:defRPr lang="de-DE" sz="1200" kern="1200">
                <a:solidFill>
                  <a:schemeClr val="lt1"/>
                </a:solidFill>
                <a:latin typeface="+mn-lt"/>
                <a:ea typeface="+mn-ea"/>
                <a:cs typeface="+mn-cs"/>
              </a:defRPr>
            </a:lvl4pPr>
            <a:lvl5pPr marL="1828800" algn="l" defTabSz="914400" rtl="0" eaLnBrk="1" latinLnBrk="0" hangingPunct="1">
              <a:buClr>
                <a:srgbClr val="666666"/>
              </a:buClr>
              <a:buSzPct val="80000"/>
              <a:buFont typeface="Arial"/>
              <a:buChar char=""/>
              <a:defRPr lang="de-DE" sz="10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r>
              <a:rPr lang="de-DE" sz="1400" kern="0" dirty="0">
                <a:solidFill>
                  <a:schemeClr val="tx1"/>
                </a:solidFill>
                <a:ea typeface="Arial Unicode MS" pitchFamily="34" charset="-128"/>
                <a:cs typeface="Arial Unicode MS" pitchFamily="34" charset="-128"/>
              </a:rPr>
              <a:t>Mar</a:t>
            </a:r>
            <a:endParaRPr kumimoji="0" lang="de-DE" sz="1400" b="0" i="0" u="none" strike="noStrike" kern="0" cap="none" spc="0" normalizeH="0" baseline="0" noProof="0" dirty="0">
              <a:ln>
                <a:noFill/>
              </a:ln>
              <a:solidFill>
                <a:schemeClr val="tx1"/>
              </a:solidFill>
              <a:effectLst/>
              <a:uLnTx/>
              <a:uFillTx/>
              <a:ea typeface="Arial Unicode MS" pitchFamily="34" charset="-128"/>
              <a:cs typeface="Arial Unicode MS" pitchFamily="34" charset="-128"/>
            </a:endParaRPr>
          </a:p>
        </p:txBody>
      </p:sp>
      <p:sp>
        <p:nvSpPr>
          <p:cNvPr id="37" name="Text Placeholder 2"/>
          <p:cNvSpPr txBox="1">
            <a:spLocks/>
          </p:cNvSpPr>
          <p:nvPr/>
        </p:nvSpPr>
        <p:spPr>
          <a:xfrm>
            <a:off x="1147450" y="4937191"/>
            <a:ext cx="3833232" cy="1408678"/>
          </a:xfrm>
          <a:prstGeom prst="rect">
            <a:avLst/>
          </a:prstGeom>
        </p:spPr>
        <p:txBody>
          <a:bodyPr>
            <a:norm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buFont typeface="Wingdings" panose="05000000000000000000" pitchFamily="2" charset="2"/>
              <a:buChar char="§"/>
            </a:pPr>
            <a:r>
              <a:rPr lang="zh-CN" altLang="en-US" dirty="0"/>
              <a:t>综合分区能力</a:t>
            </a:r>
            <a:endParaRPr lang="en-US" dirty="0"/>
          </a:p>
          <a:p>
            <a:pPr lvl="3">
              <a:buClr>
                <a:schemeClr val="accent1"/>
              </a:buClr>
              <a:buFont typeface="Wingdings" panose="05000000000000000000" pitchFamily="2" charset="2"/>
              <a:buChar char="§"/>
            </a:pPr>
            <a:r>
              <a:rPr lang="en-US" dirty="0"/>
              <a:t>Hash, Range, Round-Robin</a:t>
            </a:r>
          </a:p>
          <a:p>
            <a:pPr lvl="3">
              <a:buClr>
                <a:schemeClr val="accent1"/>
              </a:buClr>
              <a:buFont typeface="Wingdings" panose="05000000000000000000" pitchFamily="2" charset="2"/>
              <a:buChar char="§"/>
            </a:pPr>
            <a:r>
              <a:rPr lang="zh-CN" altLang="en-US" dirty="0"/>
              <a:t>分区修剪</a:t>
            </a:r>
            <a:endParaRPr lang="en-US" dirty="0"/>
          </a:p>
          <a:p>
            <a:pPr lvl="3">
              <a:buClr>
                <a:schemeClr val="accent1"/>
              </a:buClr>
              <a:buFont typeface="Wingdings" panose="05000000000000000000" pitchFamily="2" charset="2"/>
              <a:buChar char="§"/>
            </a:pPr>
            <a:r>
              <a:rPr lang="zh-CN" altLang="en-US" dirty="0"/>
              <a:t>多级分区</a:t>
            </a:r>
            <a:endParaRPr lang="en-US" dirty="0"/>
          </a:p>
          <a:p>
            <a:pPr marL="269875" lvl="3" indent="0">
              <a:buNone/>
            </a:pPr>
            <a:endParaRPr lang="en-US" dirty="0"/>
          </a:p>
          <a:p>
            <a:pPr marL="269875" lvl="3" indent="0">
              <a:buNone/>
            </a:pPr>
            <a:endParaRPr lang="en-US" dirty="0"/>
          </a:p>
          <a:p>
            <a:pPr lvl="2"/>
            <a:endParaRPr lang="en-US" dirty="0"/>
          </a:p>
          <a:p>
            <a:pPr lvl="3"/>
            <a:endParaRPr lang="en-US" dirty="0"/>
          </a:p>
        </p:txBody>
      </p:sp>
      <p:sp>
        <p:nvSpPr>
          <p:cNvPr id="3" name="Rectangle 2"/>
          <p:cNvSpPr/>
          <p:nvPr/>
        </p:nvSpPr>
        <p:spPr>
          <a:xfrm>
            <a:off x="5241073" y="4937191"/>
            <a:ext cx="2909159" cy="553998"/>
          </a:xfrm>
          <a:prstGeom prst="rect">
            <a:avLst/>
          </a:prstGeom>
        </p:spPr>
        <p:txBody>
          <a:bodyPr wrap="square">
            <a:spAutoFit/>
          </a:bodyPr>
          <a:lstStyle/>
          <a:p>
            <a:pPr marL="230188" lvl="2" indent="-230188">
              <a:buClr>
                <a:schemeClr val="accent1"/>
              </a:buClr>
              <a:buSzPct val="100000"/>
              <a:buFont typeface="Wingdings" panose="05000000000000000000" pitchFamily="2" charset="2"/>
              <a:buChar char="§"/>
            </a:pPr>
            <a:r>
              <a:rPr lang="zh-CN" altLang="en-US" sz="1600" dirty="0"/>
              <a:t>重组</a:t>
            </a:r>
            <a:endParaRPr lang="en-US" altLang="zh-CN" sz="1600" dirty="0"/>
          </a:p>
          <a:p>
            <a:pPr marL="460375" lvl="2" indent="-230188">
              <a:buClr>
                <a:schemeClr val="accent1"/>
              </a:buClr>
              <a:buSzPct val="100000"/>
              <a:buFont typeface="Wingdings" panose="05000000000000000000" pitchFamily="2" charset="2"/>
              <a:buChar char="§"/>
            </a:pPr>
            <a:r>
              <a:rPr lang="zh-CN" altLang="en-US" sz="1400" dirty="0"/>
              <a:t>分离 </a:t>
            </a:r>
            <a:r>
              <a:rPr lang="en-US" sz="1400" dirty="0"/>
              <a:t>/ </a:t>
            </a:r>
            <a:r>
              <a:rPr lang="zh-CN" altLang="en-US" sz="1400" dirty="0"/>
              <a:t>合并操作</a:t>
            </a:r>
            <a:endParaRPr lang="en-US" sz="1400" dirty="0"/>
          </a:p>
        </p:txBody>
      </p:sp>
    </p:spTree>
    <p:extLst>
      <p:ext uri="{BB962C8B-B14F-4D97-AF65-F5344CB8AC3E}">
        <p14:creationId xmlns:p14="http://schemas.microsoft.com/office/powerpoint/2010/main" val="284434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0" tIns="0" rIns="0" bIns="0" numCol="1" rtlCol="0" anchor="ctr" anchorCtr="0" compatLnSpc="1">
            <a:prstTxWarp prst="textNoShape">
              <a:avLst/>
            </a:prstTxWarp>
            <a:noAutofit/>
          </a:bodyPr>
          <a:lstStyle/>
          <a:p>
            <a:pPr eaLnBrk="0" fontAlgn="base" hangingPunct="0">
              <a:spcAft>
                <a:spcPct val="0"/>
              </a:spcAft>
            </a:pPr>
            <a:r>
              <a:rPr lang="zh-CN" altLang="en-US" sz="2800" kern="10" dirty="0">
                <a:ln w="12700">
                  <a:noFill/>
                  <a:round/>
                  <a:headEnd/>
                  <a:tailEnd/>
                </a:ln>
                <a:latin typeface="微软雅黑" pitchFamily="34" charset="-122"/>
                <a:ea typeface="微软雅黑" pitchFamily="34" charset="-122"/>
              </a:rPr>
              <a:t>数据管理及分析应用面临挑战</a:t>
            </a:r>
            <a:endParaRPr lang="en-US" sz="2800" kern="10" dirty="0">
              <a:ln w="12700">
                <a:noFill/>
                <a:round/>
                <a:headEnd/>
                <a:tailEnd/>
              </a:ln>
              <a:latin typeface="微软雅黑" pitchFamily="34" charset="-122"/>
              <a:ea typeface="微软雅黑" pitchFamily="34" charset="-122"/>
            </a:endParaRPr>
          </a:p>
        </p:txBody>
      </p:sp>
      <p:grpSp>
        <p:nvGrpSpPr>
          <p:cNvPr id="4" name="Group 8"/>
          <p:cNvGrpSpPr/>
          <p:nvPr/>
        </p:nvGrpSpPr>
        <p:grpSpPr>
          <a:xfrm flipH="1">
            <a:off x="1029935" y="2590920"/>
            <a:ext cx="955649" cy="919326"/>
            <a:chOff x="1213025" y="2072484"/>
            <a:chExt cx="1731930" cy="1704623"/>
          </a:xfrm>
        </p:grpSpPr>
        <p:sp>
          <p:nvSpPr>
            <p:cNvPr id="5" name="Oval 4"/>
            <p:cNvSpPr/>
            <p:nvPr/>
          </p:nvSpPr>
          <p:spPr>
            <a:xfrm>
              <a:off x="1447315" y="2175975"/>
              <a:ext cx="1497640" cy="1497640"/>
            </a:xfrm>
            <a:prstGeom prst="ellipse">
              <a:avLst/>
            </a:prstGeom>
            <a:solidFill>
              <a:sysClr val="window" lastClr="FFFFFF"/>
            </a:solidFill>
            <a:ln w="25400" cap="flat" cmpd="sng" algn="ctr">
              <a:solidFill>
                <a:schemeClr val="accent1"/>
              </a:solidFill>
              <a:prstDash val="solid"/>
            </a:ln>
            <a:effectLst/>
          </p:spPr>
          <p:txBody>
            <a:bodyPr vert="vert270" rtlCol="0" anchor="ctr"/>
            <a:lstStyle/>
            <a:p>
              <a:pPr algn="ctr">
                <a:defRPr/>
              </a:pPr>
              <a:endParaRPr lang="en-US" sz="1000" kern="0">
                <a:solidFill>
                  <a:prstClr val="white"/>
                </a:solidFill>
                <a:latin typeface="微软雅黑" panose="020B0503020204020204" pitchFamily="34" charset="-122"/>
                <a:ea typeface="微软雅黑" panose="020B0503020204020204" pitchFamily="34" charset="-122"/>
              </a:endParaRPr>
            </a:p>
          </p:txBody>
        </p:sp>
        <p:sp>
          <p:nvSpPr>
            <p:cNvPr id="6" name="Isosceles Triangle 5"/>
            <p:cNvSpPr/>
            <p:nvPr/>
          </p:nvSpPr>
          <p:spPr>
            <a:xfrm rot="16200000">
              <a:off x="1095465" y="2190044"/>
              <a:ext cx="1704623" cy="1469503"/>
            </a:xfrm>
            <a:prstGeom prst="triangle">
              <a:avLst/>
            </a:prstGeom>
            <a:solidFill>
              <a:srgbClr val="4D8AD3"/>
            </a:solidFill>
            <a:ln w="6350">
              <a:solidFill>
                <a:schemeClr val="accent1"/>
              </a:solidFill>
              <a:miter lim="800000"/>
              <a:headEnd/>
              <a:tailEnd/>
            </a:ln>
            <a:effectLst/>
          </p:spPr>
          <p:txBody>
            <a:bodyPr vert="vert270" wrap="none" lIns="34289" rIns="34289" anchor="ctr"/>
            <a:lstStyle/>
            <a:p>
              <a:pPr>
                <a:defRPr/>
              </a:pPr>
              <a:r>
                <a:rPr lang="zh-CN" altLang="en-US" sz="1000" kern="0" dirty="0">
                  <a:solidFill>
                    <a:prstClr val="white"/>
                  </a:solidFill>
                  <a:latin typeface="微软雅黑" panose="020B0503020204020204" pitchFamily="34" charset="-122"/>
                  <a:ea typeface="微软雅黑" panose="020B0503020204020204" pitchFamily="34" charset="-122"/>
                </a:rPr>
                <a:t>数据</a:t>
              </a:r>
              <a:endParaRPr lang="en-US" altLang="zh-CN" sz="1000" kern="0" dirty="0">
                <a:solidFill>
                  <a:prstClr val="white"/>
                </a:solidFill>
                <a:latin typeface="微软雅黑" panose="020B0503020204020204" pitchFamily="34" charset="-122"/>
                <a:ea typeface="微软雅黑" panose="020B0503020204020204" pitchFamily="34" charset="-122"/>
              </a:endParaRPr>
            </a:p>
          </p:txBody>
        </p:sp>
      </p:grpSp>
      <p:grpSp>
        <p:nvGrpSpPr>
          <p:cNvPr id="7" name="Group 10"/>
          <p:cNvGrpSpPr/>
          <p:nvPr/>
        </p:nvGrpSpPr>
        <p:grpSpPr>
          <a:xfrm flipH="1">
            <a:off x="1030220" y="3694084"/>
            <a:ext cx="955649" cy="919326"/>
            <a:chOff x="1213025" y="2072484"/>
            <a:chExt cx="1731930" cy="1704623"/>
          </a:xfrm>
        </p:grpSpPr>
        <p:sp>
          <p:nvSpPr>
            <p:cNvPr id="8" name="Oval 7"/>
            <p:cNvSpPr/>
            <p:nvPr/>
          </p:nvSpPr>
          <p:spPr>
            <a:xfrm>
              <a:off x="1447315" y="2175975"/>
              <a:ext cx="1497640" cy="1497640"/>
            </a:xfrm>
            <a:prstGeom prst="ellipse">
              <a:avLst/>
            </a:prstGeom>
            <a:solidFill>
              <a:sysClr val="window" lastClr="FFFFFF"/>
            </a:solidFill>
            <a:ln w="25400" cap="flat" cmpd="sng" algn="ctr">
              <a:solidFill>
                <a:srgbClr val="66AA44"/>
              </a:solidFill>
              <a:prstDash val="solid"/>
            </a:ln>
            <a:effectLst/>
          </p:spPr>
          <p:txBody>
            <a:bodyPr vert="vert270" rtlCol="0" anchor="ctr"/>
            <a:lstStyle/>
            <a:p>
              <a:pPr algn="ctr">
                <a:defRPr/>
              </a:pPr>
              <a:endParaRPr lang="en-US" sz="1000" kern="0">
                <a:solidFill>
                  <a:prstClr val="white"/>
                </a:solidFill>
                <a:latin typeface="微软雅黑" panose="020B0503020204020204" pitchFamily="34" charset="-122"/>
                <a:ea typeface="微软雅黑" panose="020B0503020204020204" pitchFamily="34" charset="-122"/>
              </a:endParaRPr>
            </a:p>
          </p:txBody>
        </p:sp>
        <p:sp>
          <p:nvSpPr>
            <p:cNvPr id="9" name="Isosceles Triangle 8"/>
            <p:cNvSpPr/>
            <p:nvPr/>
          </p:nvSpPr>
          <p:spPr>
            <a:xfrm rot="16200000">
              <a:off x="1095465" y="2190044"/>
              <a:ext cx="1704623" cy="1469503"/>
            </a:xfrm>
            <a:prstGeom prst="triangle">
              <a:avLst/>
            </a:prstGeom>
            <a:solidFill>
              <a:srgbClr val="66AA44"/>
            </a:solidFill>
            <a:ln w="6350">
              <a:noFill/>
              <a:miter lim="800000"/>
              <a:headEnd/>
              <a:tailEnd/>
            </a:ln>
            <a:effectLst/>
          </p:spPr>
          <p:txBody>
            <a:bodyPr vert="vert270" wrap="none" lIns="34289" rIns="34289" anchor="ctr"/>
            <a:lstStyle/>
            <a:p>
              <a:pPr>
                <a:defRPr/>
              </a:pPr>
              <a:r>
                <a:rPr lang="zh-CN" altLang="en-US" sz="1000" kern="0" dirty="0">
                  <a:solidFill>
                    <a:prstClr val="white"/>
                  </a:solidFill>
                  <a:latin typeface="微软雅黑" panose="020B0503020204020204" pitchFamily="34" charset="-122"/>
                  <a:ea typeface="微软雅黑" panose="020B0503020204020204" pitchFamily="34" charset="-122"/>
                </a:rPr>
                <a:t>技术</a:t>
              </a:r>
              <a:endParaRPr lang="en-US" altLang="zh-CN" sz="1000" kern="0" dirty="0">
                <a:solidFill>
                  <a:prstClr val="white"/>
                </a:solidFill>
                <a:latin typeface="微软雅黑" panose="020B0503020204020204" pitchFamily="34" charset="-122"/>
                <a:ea typeface="微软雅黑" panose="020B0503020204020204" pitchFamily="34" charset="-122"/>
              </a:endParaRPr>
            </a:p>
          </p:txBody>
        </p:sp>
      </p:grpSp>
      <p:grpSp>
        <p:nvGrpSpPr>
          <p:cNvPr id="10" name="Group 13"/>
          <p:cNvGrpSpPr/>
          <p:nvPr/>
        </p:nvGrpSpPr>
        <p:grpSpPr>
          <a:xfrm flipH="1">
            <a:off x="1030220" y="4797248"/>
            <a:ext cx="955649" cy="919326"/>
            <a:chOff x="1213025" y="2072484"/>
            <a:chExt cx="1731930" cy="1704623"/>
          </a:xfrm>
        </p:grpSpPr>
        <p:sp>
          <p:nvSpPr>
            <p:cNvPr id="11" name="Oval 10"/>
            <p:cNvSpPr/>
            <p:nvPr/>
          </p:nvSpPr>
          <p:spPr>
            <a:xfrm>
              <a:off x="1447315" y="2175975"/>
              <a:ext cx="1497640" cy="1497640"/>
            </a:xfrm>
            <a:prstGeom prst="ellipse">
              <a:avLst/>
            </a:prstGeom>
            <a:solidFill>
              <a:sysClr val="window" lastClr="FFFFFF"/>
            </a:solidFill>
            <a:ln w="25400" cap="flat" cmpd="sng" algn="ctr">
              <a:solidFill>
                <a:schemeClr val="accent6"/>
              </a:solidFill>
              <a:prstDash val="solid"/>
            </a:ln>
            <a:effectLst/>
          </p:spPr>
          <p:txBody>
            <a:bodyPr vert="vert270" rtlCol="0" anchor="ctr"/>
            <a:lstStyle/>
            <a:p>
              <a:pPr algn="ctr">
                <a:defRPr/>
              </a:pPr>
              <a:endParaRPr lang="en-US" sz="1000" kern="0">
                <a:solidFill>
                  <a:prstClr val="white"/>
                </a:solidFill>
                <a:latin typeface="微软雅黑" panose="020B0503020204020204" pitchFamily="34" charset="-122"/>
                <a:ea typeface="微软雅黑" panose="020B0503020204020204" pitchFamily="34" charset="-122"/>
              </a:endParaRPr>
            </a:p>
          </p:txBody>
        </p:sp>
        <p:sp>
          <p:nvSpPr>
            <p:cNvPr id="12" name="Isosceles Triangle 11"/>
            <p:cNvSpPr/>
            <p:nvPr/>
          </p:nvSpPr>
          <p:spPr>
            <a:xfrm rot="16200000">
              <a:off x="1095465" y="2190044"/>
              <a:ext cx="1704623" cy="1469503"/>
            </a:xfrm>
            <a:prstGeom prst="triangle">
              <a:avLst/>
            </a:prstGeom>
            <a:solidFill>
              <a:schemeClr val="accent6"/>
            </a:solidFill>
            <a:ln w="6350">
              <a:solidFill>
                <a:schemeClr val="accent6"/>
              </a:solidFill>
              <a:miter lim="800000"/>
              <a:headEnd/>
              <a:tailEnd/>
            </a:ln>
            <a:effectLst/>
          </p:spPr>
          <p:txBody>
            <a:bodyPr vert="vert270" wrap="none" lIns="34289" rIns="34289" anchor="ctr"/>
            <a:lstStyle/>
            <a:p>
              <a:pPr>
                <a:defRPr/>
              </a:pPr>
              <a:r>
                <a:rPr lang="zh-CN" altLang="en-US" sz="1000" kern="0" dirty="0">
                  <a:solidFill>
                    <a:prstClr val="white"/>
                  </a:solidFill>
                  <a:latin typeface="微软雅黑" panose="020B0503020204020204" pitchFamily="34" charset="-122"/>
                  <a:ea typeface="微软雅黑" panose="020B0503020204020204" pitchFamily="34" charset="-122"/>
                </a:rPr>
                <a:t>应用</a:t>
              </a:r>
              <a:endParaRPr lang="en-US" altLang="zh-CN" sz="1000" kern="0" dirty="0">
                <a:solidFill>
                  <a:prstClr val="white"/>
                </a:solidFill>
                <a:latin typeface="微软雅黑" panose="020B0503020204020204" pitchFamily="34" charset="-122"/>
                <a:ea typeface="微软雅黑" panose="020B0503020204020204" pitchFamily="34" charset="-122"/>
              </a:endParaRPr>
            </a:p>
          </p:txBody>
        </p:sp>
      </p:grpSp>
      <p:cxnSp>
        <p:nvCxnSpPr>
          <p:cNvPr id="13" name="Straight Connector 12"/>
          <p:cNvCxnSpPr/>
          <p:nvPr/>
        </p:nvCxnSpPr>
        <p:spPr bwMode="auto">
          <a:xfrm>
            <a:off x="1256990" y="2466209"/>
            <a:ext cx="4133864" cy="0"/>
          </a:xfrm>
          <a:prstGeom prst="line">
            <a:avLst/>
          </a:prstGeom>
          <a:solidFill>
            <a:schemeClr val="accent1"/>
          </a:solidFill>
          <a:ln w="9525" cap="flat" cmpd="sng" algn="ctr">
            <a:solidFill>
              <a:schemeClr val="accent4">
                <a:lumMod val="75000"/>
              </a:schemeClr>
            </a:solidFill>
            <a:prstDash val="dash"/>
            <a:round/>
            <a:headEnd type="none" w="med" len="med"/>
            <a:tailEnd type="none" w="med" len="med"/>
          </a:ln>
          <a:effectLst/>
        </p:spPr>
      </p:cxnSp>
      <p:sp>
        <p:nvSpPr>
          <p:cNvPr id="14" name="TextBox 13"/>
          <p:cNvSpPr txBox="1"/>
          <p:nvPr/>
        </p:nvSpPr>
        <p:spPr>
          <a:xfrm>
            <a:off x="2609321" y="2568358"/>
            <a:ext cx="3167866" cy="813029"/>
          </a:xfrm>
          <a:prstGeom prst="rect">
            <a:avLst/>
          </a:prstGeom>
          <a:noFill/>
        </p:spPr>
        <p:txBody>
          <a:bodyPr wrap="square" lIns="68567" tIns="34283" rIns="68567" bIns="34283" rtlCol="0">
            <a:spAutoFit/>
          </a:bodyPr>
          <a:lstStyle/>
          <a:p>
            <a:pPr marL="257115" indent="-257115">
              <a:spcBef>
                <a:spcPts val="450"/>
              </a:spcBef>
              <a:buFont typeface="Wingdings" panose="05000000000000000000" pitchFamily="2" charset="2"/>
              <a:buChar char="§"/>
            </a:pPr>
            <a:r>
              <a:rPr lang="zh-CN" altLang="en-US" sz="1000" dirty="0">
                <a:solidFill>
                  <a:prstClr val="black"/>
                </a:solidFill>
                <a:latin typeface="微软雅黑" panose="020B0503020204020204" pitchFamily="34" charset="-122"/>
                <a:ea typeface="微软雅黑" panose="020B0503020204020204" pitchFamily="34" charset="-122"/>
              </a:rPr>
              <a:t>数据实时性高、增长快，数据规模向</a:t>
            </a:r>
            <a:r>
              <a:rPr lang="en-US" altLang="zh-CN" sz="1000" dirty="0">
                <a:solidFill>
                  <a:prstClr val="black"/>
                </a:solidFill>
                <a:latin typeface="微软雅黑" panose="020B0503020204020204" pitchFamily="34" charset="-122"/>
                <a:ea typeface="微软雅黑" panose="020B0503020204020204" pitchFamily="34" charset="-122"/>
              </a:rPr>
              <a:t>PB</a:t>
            </a:r>
            <a:r>
              <a:rPr lang="zh-CN" altLang="en-US" sz="1000" dirty="0">
                <a:solidFill>
                  <a:prstClr val="black"/>
                </a:solidFill>
                <a:latin typeface="微软雅黑" panose="020B0503020204020204" pitchFamily="34" charset="-122"/>
                <a:ea typeface="微软雅黑" panose="020B0503020204020204" pitchFamily="34" charset="-122"/>
              </a:rPr>
              <a:t>级发展，传统数据存储和处理方案遇到瓶颈；</a:t>
            </a:r>
            <a:endParaRPr lang="en-US" altLang="zh-CN" sz="1000" dirty="0">
              <a:solidFill>
                <a:prstClr val="black"/>
              </a:solidFill>
              <a:latin typeface="微软雅黑" panose="020B0503020204020204" pitchFamily="34" charset="-122"/>
              <a:ea typeface="微软雅黑" panose="020B0503020204020204" pitchFamily="34" charset="-122"/>
            </a:endParaRPr>
          </a:p>
          <a:p>
            <a:pPr marL="257115" indent="-257115">
              <a:spcBef>
                <a:spcPts val="450"/>
              </a:spcBef>
              <a:buFont typeface="Wingdings" panose="05000000000000000000" pitchFamily="2" charset="2"/>
              <a:buChar char="§"/>
            </a:pPr>
            <a:r>
              <a:rPr lang="zh-CN" altLang="en-US" sz="1000" dirty="0">
                <a:solidFill>
                  <a:prstClr val="black"/>
                </a:solidFill>
                <a:latin typeface="微软雅黑" panose="020B0503020204020204" pitchFamily="34" charset="-122"/>
                <a:ea typeface="微软雅黑" panose="020B0503020204020204" pitchFamily="34" charset="-122"/>
              </a:rPr>
              <a:t>结构多样，关系复杂的数据未有统一管理；</a:t>
            </a:r>
            <a:endParaRPr lang="en-US" altLang="zh-CN" sz="1000" dirty="0">
              <a:solidFill>
                <a:prstClr val="black"/>
              </a:solidFill>
              <a:latin typeface="微软雅黑" panose="020B0503020204020204" pitchFamily="34" charset="-122"/>
              <a:ea typeface="微软雅黑" panose="020B0503020204020204" pitchFamily="34" charset="-122"/>
            </a:endParaRPr>
          </a:p>
          <a:p>
            <a:pPr marL="257115" indent="-257115">
              <a:spcBef>
                <a:spcPts val="450"/>
              </a:spcBef>
              <a:buFont typeface="Wingdings" panose="05000000000000000000" pitchFamily="2" charset="2"/>
              <a:buChar char="§"/>
            </a:pPr>
            <a:r>
              <a:rPr lang="zh-CN" altLang="en-US" sz="1000" dirty="0">
                <a:solidFill>
                  <a:prstClr val="black"/>
                </a:solidFill>
                <a:latin typeface="微软雅黑" panose="020B0503020204020204" pitchFamily="34" charset="-122"/>
                <a:ea typeface="微软雅黑" panose="020B0503020204020204" pitchFamily="34" charset="-122"/>
              </a:rPr>
              <a:t>大量实时数据被沉淀下来成为历史数据；</a:t>
            </a:r>
          </a:p>
        </p:txBody>
      </p:sp>
      <p:sp>
        <p:nvSpPr>
          <p:cNvPr id="15" name="TextBox 14"/>
          <p:cNvSpPr txBox="1"/>
          <p:nvPr/>
        </p:nvSpPr>
        <p:spPr>
          <a:xfrm>
            <a:off x="2063483" y="2196775"/>
            <a:ext cx="2586370" cy="253902"/>
          </a:xfrm>
          <a:prstGeom prst="rect">
            <a:avLst/>
          </a:prstGeom>
          <a:noFill/>
        </p:spPr>
        <p:txBody>
          <a:bodyPr wrap="square" lIns="68567" tIns="34283" rIns="68567" bIns="34283" rtlCol="0">
            <a:spAutoFit/>
          </a:bodyPr>
          <a:lstStyle/>
          <a:p>
            <a:pPr algn="ctr"/>
            <a:r>
              <a:rPr lang="zh-CN" altLang="en-US" sz="1200" b="1" dirty="0">
                <a:solidFill>
                  <a:prstClr val="black"/>
                </a:solidFill>
                <a:latin typeface="微软雅黑" panose="020B0503020204020204" pitchFamily="34" charset="-122"/>
                <a:ea typeface="微软雅黑" panose="020B0503020204020204" pitchFamily="34" charset="-122"/>
              </a:rPr>
              <a:t>数据管理及应用面临的挑战</a:t>
            </a:r>
            <a:endParaRPr lang="en-US" sz="1200" b="1" dirty="0">
              <a:solidFill>
                <a:prstClr val="black"/>
              </a:solidFill>
              <a:latin typeface="微软雅黑" panose="020B0503020204020204" pitchFamily="34" charset="-122"/>
              <a:ea typeface="微软雅黑" panose="020B0503020204020204" pitchFamily="34" charset="-122"/>
            </a:endParaRPr>
          </a:p>
        </p:txBody>
      </p:sp>
      <p:cxnSp>
        <p:nvCxnSpPr>
          <p:cNvPr id="16" name="Straight Connector 15"/>
          <p:cNvCxnSpPr/>
          <p:nvPr/>
        </p:nvCxnSpPr>
        <p:spPr bwMode="auto">
          <a:xfrm>
            <a:off x="1286381" y="3579785"/>
            <a:ext cx="4133864" cy="0"/>
          </a:xfrm>
          <a:prstGeom prst="line">
            <a:avLst/>
          </a:prstGeom>
          <a:solidFill>
            <a:schemeClr val="accent1"/>
          </a:solidFill>
          <a:ln w="9525" cap="flat" cmpd="sng" algn="ctr">
            <a:solidFill>
              <a:schemeClr val="accent4">
                <a:lumMod val="75000"/>
              </a:schemeClr>
            </a:solidFill>
            <a:prstDash val="dash"/>
            <a:round/>
            <a:headEnd type="none" w="med" len="med"/>
            <a:tailEnd type="none" w="med" len="med"/>
          </a:ln>
          <a:effectLst/>
        </p:spPr>
      </p:cxnSp>
      <p:cxnSp>
        <p:nvCxnSpPr>
          <p:cNvPr id="17" name="Straight Connector 16"/>
          <p:cNvCxnSpPr/>
          <p:nvPr/>
        </p:nvCxnSpPr>
        <p:spPr bwMode="auto">
          <a:xfrm>
            <a:off x="1286381" y="4662394"/>
            <a:ext cx="4133864" cy="0"/>
          </a:xfrm>
          <a:prstGeom prst="line">
            <a:avLst/>
          </a:prstGeom>
          <a:solidFill>
            <a:schemeClr val="accent1"/>
          </a:solidFill>
          <a:ln w="9525" cap="flat" cmpd="sng" algn="ctr">
            <a:solidFill>
              <a:schemeClr val="accent4">
                <a:lumMod val="75000"/>
              </a:schemeClr>
            </a:solidFill>
            <a:prstDash val="dash"/>
            <a:round/>
            <a:headEnd type="none" w="med" len="med"/>
            <a:tailEnd type="none" w="med" len="med"/>
          </a:ln>
          <a:effectLst/>
        </p:spPr>
      </p:cxnSp>
      <p:sp>
        <p:nvSpPr>
          <p:cNvPr id="18" name="TextBox 17"/>
          <p:cNvSpPr txBox="1"/>
          <p:nvPr/>
        </p:nvSpPr>
        <p:spPr>
          <a:xfrm>
            <a:off x="2609321" y="3604084"/>
            <a:ext cx="3173634" cy="1031037"/>
          </a:xfrm>
          <a:prstGeom prst="rect">
            <a:avLst/>
          </a:prstGeom>
          <a:noFill/>
        </p:spPr>
        <p:txBody>
          <a:bodyPr wrap="square" lIns="68567" tIns="34283" rIns="68567" bIns="34283" rtlCol="0">
            <a:spAutoFit/>
          </a:bodyPr>
          <a:lstStyle/>
          <a:p>
            <a:pPr marL="257115" indent="-257115">
              <a:spcBef>
                <a:spcPts val="450"/>
              </a:spcBef>
              <a:buFont typeface="Wingdings" panose="05000000000000000000" pitchFamily="2" charset="2"/>
              <a:buChar char="§"/>
            </a:pPr>
            <a:r>
              <a:rPr lang="zh-CN" altLang="en-US" sz="1000" dirty="0">
                <a:solidFill>
                  <a:prstClr val="black"/>
                </a:solidFill>
                <a:latin typeface="微软雅黑" panose="020B0503020204020204" pitchFamily="34" charset="-122"/>
                <a:ea typeface="微软雅黑" panose="020B0503020204020204" pitchFamily="34" charset="-122"/>
              </a:rPr>
              <a:t>主要采用小型机成本高、扩容难；</a:t>
            </a:r>
            <a:endParaRPr lang="en-US" altLang="zh-CN" sz="1000" dirty="0">
              <a:solidFill>
                <a:prstClr val="black"/>
              </a:solidFill>
              <a:latin typeface="微软雅黑" panose="020B0503020204020204" pitchFamily="34" charset="-122"/>
              <a:ea typeface="微软雅黑" panose="020B0503020204020204" pitchFamily="34" charset="-122"/>
            </a:endParaRPr>
          </a:p>
          <a:p>
            <a:pPr marL="257115" indent="-257115">
              <a:spcBef>
                <a:spcPts val="450"/>
              </a:spcBef>
              <a:buFont typeface="Wingdings" panose="05000000000000000000" pitchFamily="2" charset="2"/>
              <a:buChar char="§"/>
            </a:pPr>
            <a:r>
              <a:rPr lang="zh-CN" altLang="en-US" sz="1000" dirty="0">
                <a:solidFill>
                  <a:prstClr val="black"/>
                </a:solidFill>
                <a:latin typeface="微软雅黑" panose="020B0503020204020204" pitchFamily="34" charset="-122"/>
                <a:ea typeface="微软雅黑" panose="020B0503020204020204" pitchFamily="34" charset="-122"/>
              </a:rPr>
              <a:t>关系型数据库一般仅支持</a:t>
            </a:r>
            <a:r>
              <a:rPr lang="en-US" altLang="zh-CN" sz="1000" dirty="0">
                <a:solidFill>
                  <a:prstClr val="black"/>
                </a:solidFill>
                <a:latin typeface="微软雅黑" panose="020B0503020204020204" pitchFamily="34" charset="-122"/>
                <a:ea typeface="微软雅黑" panose="020B0503020204020204" pitchFamily="34" charset="-122"/>
              </a:rPr>
              <a:t>TB</a:t>
            </a:r>
            <a:r>
              <a:rPr lang="zh-CN" altLang="en-US" sz="1000" dirty="0">
                <a:solidFill>
                  <a:prstClr val="black"/>
                </a:solidFill>
                <a:latin typeface="微软雅黑" panose="020B0503020204020204" pitchFamily="34" charset="-122"/>
                <a:ea typeface="微软雅黑" panose="020B0503020204020204" pitchFamily="34" charset="-122"/>
              </a:rPr>
              <a:t>级，且不能通过增加服务器节点来扩展容量；</a:t>
            </a:r>
            <a:endParaRPr lang="en-US" altLang="zh-CN" sz="1000" dirty="0">
              <a:solidFill>
                <a:prstClr val="black"/>
              </a:solidFill>
              <a:latin typeface="微软雅黑" panose="020B0503020204020204" pitchFamily="34" charset="-122"/>
              <a:ea typeface="微软雅黑" panose="020B0503020204020204" pitchFamily="34" charset="-122"/>
            </a:endParaRPr>
          </a:p>
          <a:p>
            <a:pPr marL="257115" indent="-257115">
              <a:spcBef>
                <a:spcPts val="450"/>
              </a:spcBef>
              <a:buFont typeface="Wingdings" panose="05000000000000000000" pitchFamily="2" charset="2"/>
              <a:buChar char="§"/>
            </a:pPr>
            <a:r>
              <a:rPr lang="zh-CN" altLang="en-US" sz="1000" dirty="0">
                <a:solidFill>
                  <a:prstClr val="black"/>
                </a:solidFill>
                <a:latin typeface="微软雅黑" panose="020B0503020204020204" pitchFamily="34" charset="-122"/>
                <a:ea typeface="微软雅黑" panose="020B0503020204020204" pitchFamily="34" charset="-122"/>
              </a:rPr>
              <a:t>数据仓库不支持实时计算；</a:t>
            </a:r>
            <a:endParaRPr lang="en-US" altLang="zh-CN" sz="1000" dirty="0">
              <a:solidFill>
                <a:prstClr val="black"/>
              </a:solidFill>
              <a:latin typeface="微软雅黑" panose="020B0503020204020204" pitchFamily="34" charset="-122"/>
              <a:ea typeface="微软雅黑" panose="020B0503020204020204" pitchFamily="34" charset="-122"/>
            </a:endParaRPr>
          </a:p>
          <a:p>
            <a:pPr marL="257115" indent="-257115">
              <a:spcBef>
                <a:spcPts val="450"/>
              </a:spcBef>
              <a:buFont typeface="Wingdings" panose="05000000000000000000" pitchFamily="2" charset="2"/>
              <a:buChar char="§"/>
            </a:pPr>
            <a:r>
              <a:rPr lang="zh-CN" altLang="en-US" sz="1000" dirty="0">
                <a:solidFill>
                  <a:prstClr val="black"/>
                </a:solidFill>
                <a:latin typeface="微软雅黑" panose="020B0503020204020204" pitchFamily="34" charset="-122"/>
                <a:ea typeface="微软雅黑" panose="020B0503020204020204" pitchFamily="34" charset="-122"/>
              </a:rPr>
              <a:t>关系数据模型难以管理多种复杂的数据格式；</a:t>
            </a:r>
          </a:p>
        </p:txBody>
      </p:sp>
      <p:sp>
        <p:nvSpPr>
          <p:cNvPr id="19" name="TextBox 18"/>
          <p:cNvSpPr txBox="1"/>
          <p:nvPr/>
        </p:nvSpPr>
        <p:spPr>
          <a:xfrm>
            <a:off x="2609321" y="4736638"/>
            <a:ext cx="3189962" cy="966917"/>
          </a:xfrm>
          <a:prstGeom prst="rect">
            <a:avLst/>
          </a:prstGeom>
          <a:noFill/>
        </p:spPr>
        <p:txBody>
          <a:bodyPr wrap="square" lIns="68567" tIns="34283" rIns="68567" bIns="34283" rtlCol="0">
            <a:spAutoFit/>
          </a:bodyPr>
          <a:lstStyle/>
          <a:p>
            <a:pPr marL="257115" indent="-257115">
              <a:spcBef>
                <a:spcPts val="450"/>
              </a:spcBef>
              <a:buFont typeface="Wingdings" panose="05000000000000000000" pitchFamily="2" charset="2"/>
              <a:buChar char="§"/>
            </a:pPr>
            <a:r>
              <a:rPr lang="zh-CN" altLang="en-US" sz="1000" dirty="0">
                <a:solidFill>
                  <a:prstClr val="black"/>
                </a:solidFill>
                <a:latin typeface="微软雅黑" panose="020B0503020204020204" pitchFamily="34" charset="-122"/>
                <a:ea typeface="微软雅黑" panose="020B0503020204020204" pitchFamily="34" charset="-122"/>
              </a:rPr>
              <a:t>非结构化数据基本没有被分析应用；</a:t>
            </a:r>
            <a:endParaRPr lang="en-US" altLang="zh-CN" sz="1000" dirty="0">
              <a:solidFill>
                <a:prstClr val="black"/>
              </a:solidFill>
              <a:latin typeface="微软雅黑" panose="020B0503020204020204" pitchFamily="34" charset="-122"/>
              <a:ea typeface="微软雅黑" panose="020B0503020204020204" pitchFamily="34" charset="-122"/>
            </a:endParaRPr>
          </a:p>
          <a:p>
            <a:pPr marL="257115" indent="-257115">
              <a:spcBef>
                <a:spcPts val="450"/>
              </a:spcBef>
              <a:buFont typeface="Wingdings" panose="05000000000000000000" pitchFamily="2" charset="2"/>
              <a:buChar char="§"/>
            </a:pPr>
            <a:r>
              <a:rPr lang="zh-CN" altLang="en-US" sz="1000" dirty="0">
                <a:solidFill>
                  <a:prstClr val="black"/>
                </a:solidFill>
                <a:latin typeface="微软雅黑" panose="020B0503020204020204" pitchFamily="34" charset="-122"/>
                <a:ea typeface="微软雅黑" panose="020B0503020204020204" pitchFamily="34" charset="-122"/>
              </a:rPr>
              <a:t>专项分析分散在不同系统中，数据交互成网状结构，投资重复；</a:t>
            </a:r>
            <a:endParaRPr lang="en-US" altLang="zh-CN" sz="1000" dirty="0">
              <a:solidFill>
                <a:prstClr val="black"/>
              </a:solidFill>
              <a:latin typeface="微软雅黑" panose="020B0503020204020204" pitchFamily="34" charset="-122"/>
              <a:ea typeface="微软雅黑" panose="020B0503020204020204" pitchFamily="34" charset="-122"/>
            </a:endParaRPr>
          </a:p>
          <a:p>
            <a:pPr marL="257115" indent="-257115">
              <a:spcBef>
                <a:spcPts val="450"/>
              </a:spcBef>
              <a:buFont typeface="Wingdings" panose="05000000000000000000" pitchFamily="2" charset="2"/>
              <a:buChar char="§"/>
            </a:pPr>
            <a:r>
              <a:rPr lang="zh-CN" altLang="en-US" sz="1000" dirty="0">
                <a:solidFill>
                  <a:prstClr val="black"/>
                </a:solidFill>
                <a:latin typeface="微软雅黑" panose="020B0503020204020204" pitchFamily="34" charset="-122"/>
                <a:ea typeface="微软雅黑" panose="020B0503020204020204" pitchFamily="34" charset="-122"/>
              </a:rPr>
              <a:t>企业经营管理数据与调度运行数据相对孤立，有待深化融合，开展创新应用；</a:t>
            </a:r>
            <a:endParaRPr lang="en-US" altLang="zh-CN" sz="1000" dirty="0">
              <a:solidFill>
                <a:prstClr val="black"/>
              </a:solidFill>
              <a:latin typeface="微软雅黑" panose="020B0503020204020204" pitchFamily="34" charset="-122"/>
              <a:ea typeface="微软雅黑" panose="020B0503020204020204" pitchFamily="34" charset="-122"/>
            </a:endParaRPr>
          </a:p>
        </p:txBody>
      </p:sp>
      <p:cxnSp>
        <p:nvCxnSpPr>
          <p:cNvPr id="20" name="Straight Connector 19"/>
          <p:cNvCxnSpPr/>
          <p:nvPr/>
        </p:nvCxnSpPr>
        <p:spPr bwMode="auto">
          <a:xfrm>
            <a:off x="1286381" y="5745963"/>
            <a:ext cx="4133864" cy="0"/>
          </a:xfrm>
          <a:prstGeom prst="line">
            <a:avLst/>
          </a:prstGeom>
          <a:solidFill>
            <a:schemeClr val="accent1"/>
          </a:solidFill>
          <a:ln w="9525" cap="flat" cmpd="sng" algn="ctr">
            <a:solidFill>
              <a:schemeClr val="accent4">
                <a:lumMod val="75000"/>
              </a:schemeClr>
            </a:solidFill>
            <a:prstDash val="dash"/>
            <a:round/>
            <a:headEnd type="none" w="med" len="med"/>
            <a:tailEnd type="none" w="med" len="med"/>
          </a:ln>
          <a:effectLst/>
        </p:spPr>
      </p:cxnSp>
      <p:sp>
        <p:nvSpPr>
          <p:cNvPr id="21" name="Isosceles Triangle 20"/>
          <p:cNvSpPr/>
          <p:nvPr/>
        </p:nvSpPr>
        <p:spPr bwMode="auto">
          <a:xfrm rot="5400000">
            <a:off x="4412146" y="3958200"/>
            <a:ext cx="3309145" cy="325166"/>
          </a:xfrm>
          <a:prstGeom prst="triangle">
            <a:avLst/>
          </a:prstGeom>
          <a:solidFill>
            <a:schemeClr val="accent1"/>
          </a:solidFill>
          <a:ln w="9525" cap="flat" cmpd="sng" algn="ctr">
            <a:noFill/>
            <a:prstDash val="solid"/>
            <a:round/>
            <a:headEnd type="none" w="med" len="med"/>
            <a:tailEnd type="none" w="med" len="med"/>
          </a:ln>
          <a:effectLst/>
        </p:spPr>
        <p:txBody>
          <a:bodyPr vert="horz" wrap="square" lIns="68567" tIns="34283" rIns="68567" bIns="34283" numCol="1" rtlCol="0" anchor="t" anchorCtr="0" compatLnSpc="1">
            <a:prstTxWarp prst="textNoShape">
              <a:avLst/>
            </a:prstTxWarp>
          </a:bodyPr>
          <a:lstStyle/>
          <a:p>
            <a:pPr algn="ctr">
              <a:lnSpc>
                <a:spcPct val="90000"/>
              </a:lnSpc>
              <a:spcBef>
                <a:spcPct val="50000"/>
              </a:spcBef>
              <a:buClr>
                <a:srgbClr val="EEECE1"/>
              </a:buClr>
            </a:pPr>
            <a:endParaRPr lang="en-US" sz="900">
              <a:solidFill>
                <a:prstClr val="black"/>
              </a:solidFill>
              <a:latin typeface="微软雅黑" panose="020B0503020204020204" pitchFamily="34" charset="-122"/>
              <a:ea typeface="微软雅黑" panose="020B0503020204020204" pitchFamily="34" charset="-122"/>
            </a:endParaRPr>
          </a:p>
        </p:txBody>
      </p:sp>
      <p:sp>
        <p:nvSpPr>
          <p:cNvPr id="22" name="Rectangle 21"/>
          <p:cNvSpPr/>
          <p:nvPr/>
        </p:nvSpPr>
        <p:spPr bwMode="auto">
          <a:xfrm>
            <a:off x="6323390" y="2466209"/>
            <a:ext cx="1683497" cy="326995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68567" tIns="34283" rIns="68567" bIns="34283" numCol="1" rtlCol="0" anchor="t" anchorCtr="0" compatLnSpc="1">
            <a:prstTxWarp prst="textNoShape">
              <a:avLst/>
            </a:prstTxWarp>
          </a:bodyPr>
          <a:lstStyle/>
          <a:p>
            <a:pPr algn="ctr">
              <a:lnSpc>
                <a:spcPct val="90000"/>
              </a:lnSpc>
              <a:spcBef>
                <a:spcPct val="50000"/>
              </a:spcBef>
              <a:buClr>
                <a:srgbClr val="EEECE1"/>
              </a:buClr>
            </a:pPr>
            <a:endParaRPr lang="en-US" sz="900">
              <a:solidFill>
                <a:prstClr val="black"/>
              </a:solidFill>
              <a:latin typeface="微软雅黑" panose="020B0503020204020204" pitchFamily="34" charset="-122"/>
              <a:ea typeface="微软雅黑" panose="020B0503020204020204" pitchFamily="34" charset="-122"/>
            </a:endParaRPr>
          </a:p>
        </p:txBody>
      </p:sp>
      <p:sp>
        <p:nvSpPr>
          <p:cNvPr id="23" name="TextBox 22"/>
          <p:cNvSpPr txBox="1"/>
          <p:nvPr/>
        </p:nvSpPr>
        <p:spPr>
          <a:xfrm>
            <a:off x="6233913" y="2212398"/>
            <a:ext cx="1855888" cy="253902"/>
          </a:xfrm>
          <a:prstGeom prst="rect">
            <a:avLst/>
          </a:prstGeom>
          <a:noFill/>
        </p:spPr>
        <p:txBody>
          <a:bodyPr wrap="square" lIns="68567" tIns="34283" rIns="68567" bIns="34283" rtlCol="0">
            <a:spAutoFit/>
          </a:bodyPr>
          <a:lstStyle/>
          <a:p>
            <a:pPr algn="ctr"/>
            <a:r>
              <a:rPr lang="zh-CN" altLang="en-US" sz="1200" b="1" dirty="0">
                <a:solidFill>
                  <a:prstClr val="black"/>
                </a:solidFill>
                <a:latin typeface="微软雅黑" panose="020B0503020204020204" pitchFamily="34" charset="-122"/>
                <a:ea typeface="微软雅黑" panose="020B0503020204020204" pitchFamily="34" charset="-122"/>
              </a:rPr>
              <a:t>大数据解决方案</a:t>
            </a:r>
            <a:endParaRPr lang="en-US" sz="1200" b="1" dirty="0">
              <a:solidFill>
                <a:prstClr val="black"/>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6302235" y="2464006"/>
            <a:ext cx="1704653" cy="2993113"/>
          </a:xfrm>
          <a:prstGeom prst="rect">
            <a:avLst/>
          </a:prstGeom>
          <a:noFill/>
        </p:spPr>
        <p:txBody>
          <a:bodyPr wrap="square" lIns="68567" tIns="34283" rIns="68567" bIns="34283" rtlCol="0">
            <a:spAutoFit/>
          </a:bodyPr>
          <a:lstStyle/>
          <a:p>
            <a:pPr marL="257115" indent="-257115">
              <a:buFont typeface="Wingdings" panose="05000000000000000000" pitchFamily="2" charset="2"/>
              <a:buChar char="v"/>
            </a:pPr>
            <a:r>
              <a:rPr lang="zh-CN" altLang="en-US" sz="1000" dirty="0">
                <a:solidFill>
                  <a:prstClr val="black"/>
                </a:solidFill>
                <a:latin typeface="微软雅黑" panose="020B0503020204020204" pitchFamily="34" charset="-122"/>
                <a:ea typeface="微软雅黑" panose="020B0503020204020204" pitchFamily="34" charset="-122"/>
              </a:rPr>
              <a:t>采用多种数据采集方式，融合离线批处理和实时流处理，将数据处理效率提升至秒级甚至毫秒级；</a:t>
            </a:r>
            <a:endParaRPr lang="en-US" altLang="zh-CN" sz="1000" dirty="0">
              <a:solidFill>
                <a:prstClr val="black"/>
              </a:solidFill>
              <a:latin typeface="微软雅黑" panose="020B0503020204020204" pitchFamily="34" charset="-122"/>
              <a:ea typeface="微软雅黑" panose="020B0503020204020204" pitchFamily="34" charset="-122"/>
            </a:endParaRPr>
          </a:p>
          <a:p>
            <a:pPr marL="257115" indent="-257115">
              <a:buFont typeface="Wingdings" panose="05000000000000000000" pitchFamily="2" charset="2"/>
              <a:buChar char="v"/>
            </a:pPr>
            <a:endParaRPr lang="en-US" altLang="zh-CN" sz="1000" dirty="0">
              <a:solidFill>
                <a:prstClr val="black"/>
              </a:solidFill>
              <a:latin typeface="微软雅黑" panose="020B0503020204020204" pitchFamily="34" charset="-122"/>
              <a:ea typeface="微软雅黑" panose="020B0503020204020204" pitchFamily="34" charset="-122"/>
            </a:endParaRPr>
          </a:p>
          <a:p>
            <a:pPr marL="257115" indent="-257115">
              <a:buFont typeface="Wingdings" panose="05000000000000000000" pitchFamily="2" charset="2"/>
              <a:buChar char="v"/>
            </a:pPr>
            <a:r>
              <a:rPr lang="zh-CN" altLang="en-US" sz="1000" dirty="0">
                <a:solidFill>
                  <a:prstClr val="black"/>
                </a:solidFill>
                <a:latin typeface="微软雅黑" panose="020B0503020204020204" pitchFamily="34" charset="-122"/>
                <a:ea typeface="微软雅黑" panose="020B0503020204020204" pitchFamily="34" charset="-122"/>
              </a:rPr>
              <a:t>基于</a:t>
            </a:r>
            <a:r>
              <a:rPr lang="en-US" altLang="zh-CN" sz="1000" dirty="0">
                <a:solidFill>
                  <a:prstClr val="black"/>
                </a:solidFill>
                <a:latin typeface="微软雅黑" panose="020B0503020204020204" pitchFamily="34" charset="-122"/>
                <a:ea typeface="微软雅黑" panose="020B0503020204020204" pitchFamily="34" charset="-122"/>
              </a:rPr>
              <a:t>x86</a:t>
            </a:r>
            <a:r>
              <a:rPr lang="zh-CN" altLang="en-US" sz="1000" dirty="0">
                <a:solidFill>
                  <a:prstClr val="black"/>
                </a:solidFill>
                <a:latin typeface="微软雅黑" panose="020B0503020204020204" pitchFamily="34" charset="-122"/>
                <a:ea typeface="微软雅黑" panose="020B0503020204020204" pitchFamily="34" charset="-122"/>
              </a:rPr>
              <a:t>设备，提升横向扩展能力，降低成本；</a:t>
            </a:r>
            <a:endParaRPr lang="en-US" altLang="zh-CN" sz="1000" dirty="0">
              <a:solidFill>
                <a:prstClr val="black"/>
              </a:solidFill>
              <a:latin typeface="微软雅黑" panose="020B0503020204020204" pitchFamily="34" charset="-122"/>
              <a:ea typeface="微软雅黑" panose="020B0503020204020204" pitchFamily="34" charset="-122"/>
            </a:endParaRPr>
          </a:p>
          <a:p>
            <a:pPr marL="257115" indent="-257115">
              <a:buFont typeface="Wingdings" panose="05000000000000000000" pitchFamily="2" charset="2"/>
              <a:buChar char="v"/>
            </a:pPr>
            <a:endParaRPr lang="en-US" altLang="zh-CN" sz="1000" dirty="0">
              <a:solidFill>
                <a:prstClr val="black"/>
              </a:solidFill>
              <a:latin typeface="微软雅黑" panose="020B0503020204020204" pitchFamily="34" charset="-122"/>
              <a:ea typeface="微软雅黑" panose="020B0503020204020204" pitchFamily="34" charset="-122"/>
            </a:endParaRPr>
          </a:p>
          <a:p>
            <a:pPr marL="257115" indent="-257115">
              <a:buFont typeface="Wingdings" panose="05000000000000000000" pitchFamily="2" charset="2"/>
              <a:buChar char="v"/>
            </a:pPr>
            <a:r>
              <a:rPr lang="zh-CN" altLang="en-US" sz="1000" dirty="0">
                <a:solidFill>
                  <a:prstClr val="black"/>
                </a:solidFill>
                <a:latin typeface="微软雅黑" panose="020B0503020204020204" pitchFamily="34" charset="-122"/>
                <a:ea typeface="微软雅黑" panose="020B0503020204020204" pitchFamily="34" charset="-122"/>
              </a:rPr>
              <a:t>采用</a:t>
            </a:r>
            <a:r>
              <a:rPr lang="en-US" altLang="zh-CN" sz="1000" dirty="0">
                <a:solidFill>
                  <a:prstClr val="black"/>
                </a:solidFill>
                <a:latin typeface="微软雅黑" panose="020B0503020204020204" pitchFamily="34" charset="-122"/>
                <a:ea typeface="微软雅黑" panose="020B0503020204020204" pitchFamily="34" charset="-122"/>
              </a:rPr>
              <a:t>NoSQL</a:t>
            </a:r>
            <a:r>
              <a:rPr lang="zh-CN" altLang="en-US" sz="1000" dirty="0">
                <a:solidFill>
                  <a:prstClr val="black"/>
                </a:solidFill>
                <a:latin typeface="微软雅黑" panose="020B0503020204020204" pitchFamily="34" charset="-122"/>
                <a:ea typeface="微软雅黑" panose="020B0503020204020204" pitchFamily="34" charset="-122"/>
              </a:rPr>
              <a:t>数据库，集中管理多种格式数据，促进数据融合；</a:t>
            </a:r>
            <a:endParaRPr lang="en-US" altLang="zh-CN" sz="1000" dirty="0">
              <a:solidFill>
                <a:prstClr val="black"/>
              </a:solidFill>
              <a:latin typeface="微软雅黑" panose="020B0503020204020204" pitchFamily="34" charset="-122"/>
              <a:ea typeface="微软雅黑" panose="020B0503020204020204" pitchFamily="34" charset="-122"/>
            </a:endParaRPr>
          </a:p>
          <a:p>
            <a:pPr marL="257115" indent="-257115">
              <a:buFont typeface="Wingdings" panose="05000000000000000000" pitchFamily="2" charset="2"/>
              <a:buChar char="v"/>
            </a:pPr>
            <a:endParaRPr lang="en-US" altLang="zh-CN" sz="1000" dirty="0">
              <a:solidFill>
                <a:prstClr val="black"/>
              </a:solidFill>
              <a:latin typeface="微软雅黑" panose="020B0503020204020204" pitchFamily="34" charset="-122"/>
              <a:ea typeface="微软雅黑" panose="020B0503020204020204" pitchFamily="34" charset="-122"/>
            </a:endParaRPr>
          </a:p>
          <a:p>
            <a:pPr marL="257115" indent="-257115">
              <a:buFont typeface="Wingdings" panose="05000000000000000000" pitchFamily="2" charset="2"/>
              <a:buChar char="v"/>
            </a:pPr>
            <a:r>
              <a:rPr lang="zh-CN" altLang="en-US" sz="1000" dirty="0">
                <a:solidFill>
                  <a:prstClr val="black"/>
                </a:solidFill>
                <a:latin typeface="微软雅黑" panose="020B0503020204020204" pitchFamily="34" charset="-122"/>
                <a:ea typeface="微软雅黑" panose="020B0503020204020204" pitchFamily="34" charset="-122"/>
              </a:rPr>
              <a:t>完善</a:t>
            </a:r>
            <a:r>
              <a:rPr lang="en-US" altLang="zh-CN" sz="1000" dirty="0">
                <a:solidFill>
                  <a:prstClr val="black"/>
                </a:solidFill>
                <a:latin typeface="微软雅黑" panose="020B0503020204020204" pitchFamily="34" charset="-122"/>
                <a:ea typeface="微软雅黑" panose="020B0503020204020204" pitchFamily="34" charset="-122"/>
              </a:rPr>
              <a:t>BI</a:t>
            </a:r>
            <a:r>
              <a:rPr lang="zh-CN" altLang="en-US" sz="1000" dirty="0">
                <a:solidFill>
                  <a:prstClr val="black"/>
                </a:solidFill>
                <a:latin typeface="微软雅黑" panose="020B0503020204020204" pitchFamily="34" charset="-122"/>
                <a:ea typeface="微软雅黑" panose="020B0503020204020204" pitchFamily="34" charset="-122"/>
              </a:rPr>
              <a:t>分析应用，建立完整的大数据业务分析框架，支持管理决策</a:t>
            </a:r>
            <a:endParaRPr lang="en-US" altLang="zh-CN" sz="1000" dirty="0">
              <a:solidFill>
                <a:prstClr val="black"/>
              </a:solidFill>
              <a:latin typeface="微软雅黑" panose="020B0503020204020204" pitchFamily="34" charset="-122"/>
              <a:ea typeface="微软雅黑" panose="020B0503020204020204" pitchFamily="34" charset="-122"/>
            </a:endParaRPr>
          </a:p>
          <a:p>
            <a:pPr marL="257115" indent="-257115">
              <a:buFont typeface="Wingdings" panose="05000000000000000000" pitchFamily="2" charset="2"/>
              <a:buChar char="v"/>
            </a:pPr>
            <a:endParaRPr lang="en-US" altLang="zh-CN" sz="1000" dirty="0">
              <a:solidFill>
                <a:prstClr val="black"/>
              </a:solidFill>
              <a:latin typeface="微软雅黑" panose="020B0503020204020204" pitchFamily="34" charset="-122"/>
              <a:ea typeface="微软雅黑" panose="020B0503020204020204" pitchFamily="34" charset="-122"/>
            </a:endParaRPr>
          </a:p>
          <a:p>
            <a:pPr marL="257115" indent="-257115">
              <a:buFont typeface="Wingdings" panose="05000000000000000000" pitchFamily="2" charset="2"/>
              <a:buChar char="v"/>
            </a:pPr>
            <a:r>
              <a:rPr lang="zh-CN" altLang="en-US" sz="1000" dirty="0">
                <a:solidFill>
                  <a:prstClr val="black"/>
                </a:solidFill>
                <a:latin typeface="微软雅黑" panose="020B0503020204020204" pitchFamily="34" charset="-122"/>
                <a:ea typeface="微软雅黑" panose="020B0503020204020204" pitchFamily="34" charset="-122"/>
              </a:rPr>
              <a:t>实现相关挖掘、预测等高级分析应用</a:t>
            </a:r>
            <a:endParaRPr lang="en-US" altLang="zh-CN" sz="1000" dirty="0">
              <a:solidFill>
                <a:prstClr val="black"/>
              </a:solidFill>
              <a:latin typeface="微软雅黑" panose="020B0503020204020204" pitchFamily="34" charset="-122"/>
              <a:ea typeface="微软雅黑" panose="020B0503020204020204" pitchFamily="34" charset="-122"/>
            </a:endParaRPr>
          </a:p>
        </p:txBody>
      </p:sp>
      <p:sp>
        <p:nvSpPr>
          <p:cNvPr id="25" name="Rectangle 24"/>
          <p:cNvSpPr/>
          <p:nvPr/>
        </p:nvSpPr>
        <p:spPr>
          <a:xfrm>
            <a:off x="964880" y="1384349"/>
            <a:ext cx="7193280" cy="684789"/>
          </a:xfrm>
          <a:prstGeom prst="rect">
            <a:avLst/>
          </a:prstGeom>
        </p:spPr>
        <p:style>
          <a:lnRef idx="1">
            <a:schemeClr val="accent3"/>
          </a:lnRef>
          <a:fillRef idx="2">
            <a:schemeClr val="accent3"/>
          </a:fillRef>
          <a:effectRef idx="1">
            <a:schemeClr val="accent3"/>
          </a:effectRef>
          <a:fontRef idx="minor">
            <a:schemeClr val="dk1"/>
          </a:fontRef>
        </p:style>
        <p:txBody>
          <a:bodyPr wrap="square" lIns="68567" tIns="34283" rIns="68567" bIns="34283">
            <a:spAutoFit/>
          </a:bodyPr>
          <a:lstStyle/>
          <a:p>
            <a:pPr algn="ctr" eaLnBrk="0" hangingPunct="0">
              <a:defRPr/>
            </a:pPr>
            <a:r>
              <a:rPr lang="zh-CN" altLang="en-US" sz="2000" dirty="0">
                <a:solidFill>
                  <a:prstClr val="black"/>
                </a:solidFill>
                <a:latin typeface="微软雅黑" panose="020B0503020204020204" pitchFamily="34" charset="-122"/>
                <a:ea typeface="微软雅黑" panose="020B0503020204020204" pitchFamily="34" charset="-122"/>
              </a:rPr>
              <a:t>基于数据管理及应用的现实问题，需引入大数据关键技术，有效提升数据管理和分析能力</a:t>
            </a:r>
          </a:p>
        </p:txBody>
      </p:sp>
      <p:sp>
        <p:nvSpPr>
          <p:cNvPr id="26" name="Rounded Rectangle 25"/>
          <p:cNvSpPr/>
          <p:nvPr/>
        </p:nvSpPr>
        <p:spPr bwMode="auto">
          <a:xfrm>
            <a:off x="1995522" y="2496025"/>
            <a:ext cx="548624" cy="1028671"/>
          </a:xfrm>
          <a:prstGeom prst="roundRect">
            <a:avLst>
              <a:gd name="adj" fmla="val 7346"/>
            </a:avLst>
          </a:prstGeom>
          <a:solidFill>
            <a:srgbClr val="4D8AD3"/>
          </a:solidFill>
          <a:ln w="28575" cap="flat" cmpd="sng" algn="ctr">
            <a:noFill/>
            <a:prstDash val="solid"/>
            <a:round/>
            <a:headEnd type="none" w="med" len="med"/>
            <a:tailEnd type="none" w="med" len="med"/>
          </a:ln>
          <a:effectLst/>
        </p:spPr>
        <p:txBody>
          <a:bodyPr vert="horz" wrap="square" lIns="68567" tIns="34283" rIns="68567" bIns="34283" numCol="1" rtlCol="0" anchor="t" anchorCtr="0" compatLnSpc="1">
            <a:prstTxWarp prst="textNoShape">
              <a:avLst/>
            </a:prstTxWarp>
          </a:bodyPr>
          <a:lstStyle/>
          <a:p>
            <a:pPr algn="ctr">
              <a:lnSpc>
                <a:spcPct val="90000"/>
              </a:lnSpc>
              <a:spcBef>
                <a:spcPct val="50000"/>
              </a:spcBef>
              <a:buClr>
                <a:srgbClr val="EEECE1"/>
              </a:buClr>
            </a:pPr>
            <a:endParaRPr lang="en-US" sz="1000">
              <a:solidFill>
                <a:prstClr val="black"/>
              </a:solidFill>
              <a:latin typeface="微软雅黑" panose="020B0503020204020204" pitchFamily="34" charset="-122"/>
              <a:ea typeface="微软雅黑" panose="020B0503020204020204" pitchFamily="34" charset="-122"/>
            </a:endParaRPr>
          </a:p>
        </p:txBody>
      </p:sp>
      <p:sp>
        <p:nvSpPr>
          <p:cNvPr id="27" name="Rounded Rectangle 26"/>
          <p:cNvSpPr/>
          <p:nvPr/>
        </p:nvSpPr>
        <p:spPr bwMode="auto">
          <a:xfrm>
            <a:off x="1995522" y="3598975"/>
            <a:ext cx="548624" cy="1028671"/>
          </a:xfrm>
          <a:prstGeom prst="roundRect">
            <a:avLst>
              <a:gd name="adj" fmla="val 7346"/>
            </a:avLst>
          </a:prstGeom>
          <a:solidFill>
            <a:srgbClr val="66AA44"/>
          </a:solidFill>
          <a:ln w="28575" cap="flat" cmpd="sng" algn="ctr">
            <a:noFill/>
            <a:prstDash val="solid"/>
            <a:round/>
            <a:headEnd type="none" w="med" len="med"/>
            <a:tailEnd type="none" w="med" len="med"/>
          </a:ln>
          <a:effectLst/>
        </p:spPr>
        <p:txBody>
          <a:bodyPr vert="horz" wrap="square" lIns="68567" tIns="34283" rIns="68567" bIns="34283" numCol="1" rtlCol="0" anchor="t" anchorCtr="0" compatLnSpc="1">
            <a:prstTxWarp prst="textNoShape">
              <a:avLst/>
            </a:prstTxWarp>
          </a:bodyPr>
          <a:lstStyle/>
          <a:p>
            <a:pPr algn="ctr">
              <a:lnSpc>
                <a:spcPct val="90000"/>
              </a:lnSpc>
              <a:spcBef>
                <a:spcPct val="50000"/>
              </a:spcBef>
              <a:buClr>
                <a:srgbClr val="EEECE1"/>
              </a:buClr>
            </a:pPr>
            <a:endParaRPr lang="en-US" sz="1000">
              <a:solidFill>
                <a:prstClr val="black"/>
              </a:solidFill>
              <a:latin typeface="微软雅黑" panose="020B0503020204020204" pitchFamily="34" charset="-122"/>
              <a:ea typeface="微软雅黑" panose="020B0503020204020204" pitchFamily="34" charset="-122"/>
            </a:endParaRPr>
          </a:p>
        </p:txBody>
      </p:sp>
      <p:sp>
        <p:nvSpPr>
          <p:cNvPr id="28" name="Rounded Rectangle 27"/>
          <p:cNvSpPr/>
          <p:nvPr/>
        </p:nvSpPr>
        <p:spPr bwMode="auto">
          <a:xfrm>
            <a:off x="1995522" y="4701927"/>
            <a:ext cx="548624" cy="1028671"/>
          </a:xfrm>
          <a:prstGeom prst="roundRect">
            <a:avLst>
              <a:gd name="adj" fmla="val 7346"/>
            </a:avLst>
          </a:prstGeom>
          <a:solidFill>
            <a:srgbClr val="760A85"/>
          </a:solidFill>
          <a:ln w="28575" cap="flat" cmpd="sng" algn="ctr">
            <a:noFill/>
            <a:prstDash val="solid"/>
            <a:round/>
            <a:headEnd type="none" w="med" len="med"/>
            <a:tailEnd type="none" w="med" len="med"/>
          </a:ln>
          <a:effectLst/>
        </p:spPr>
        <p:txBody>
          <a:bodyPr vert="horz" wrap="square" lIns="68567" tIns="34283" rIns="68567" bIns="34283" numCol="1" rtlCol="0" anchor="t" anchorCtr="0" compatLnSpc="1">
            <a:prstTxWarp prst="textNoShape">
              <a:avLst/>
            </a:prstTxWarp>
          </a:bodyPr>
          <a:lstStyle/>
          <a:p>
            <a:pPr algn="ctr">
              <a:lnSpc>
                <a:spcPct val="90000"/>
              </a:lnSpc>
              <a:spcBef>
                <a:spcPct val="50000"/>
              </a:spcBef>
              <a:buClr>
                <a:srgbClr val="EEECE1"/>
              </a:buClr>
            </a:pPr>
            <a:endParaRPr lang="en-US" sz="1000">
              <a:solidFill>
                <a:prstClr val="black"/>
              </a:solidFill>
              <a:latin typeface="微软雅黑" panose="020B0503020204020204" pitchFamily="34" charset="-122"/>
              <a:ea typeface="微软雅黑" panose="020B0503020204020204" pitchFamily="34" charset="-122"/>
            </a:endParaRPr>
          </a:p>
        </p:txBody>
      </p:sp>
      <p:sp>
        <p:nvSpPr>
          <p:cNvPr id="29" name="TextBox 28"/>
          <p:cNvSpPr txBox="1"/>
          <p:nvPr/>
        </p:nvSpPr>
        <p:spPr>
          <a:xfrm>
            <a:off x="1987918" y="2630674"/>
            <a:ext cx="548470" cy="684789"/>
          </a:xfrm>
          <a:prstGeom prst="rect">
            <a:avLst/>
          </a:prstGeom>
          <a:noFill/>
        </p:spPr>
        <p:txBody>
          <a:bodyPr wrap="square" lIns="68567" tIns="34283" rIns="68567" bIns="34283"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多源异构数据缺乏统一管理</a:t>
            </a:r>
            <a:endParaRPr lang="en-US" sz="1000" dirty="0">
              <a:solidFill>
                <a:schemeClr val="bg1"/>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2000073" y="3654484"/>
            <a:ext cx="548470" cy="838677"/>
          </a:xfrm>
          <a:prstGeom prst="rect">
            <a:avLst/>
          </a:prstGeom>
          <a:noFill/>
        </p:spPr>
        <p:txBody>
          <a:bodyPr wrap="square" lIns="68567" tIns="34283" rIns="68567" bIns="34283"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数据存储和处理技术遇到瓶颈</a:t>
            </a:r>
            <a:endParaRPr lang="en-US" sz="1000" dirty="0">
              <a:solidFill>
                <a:schemeClr val="bg1"/>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2011848" y="4777370"/>
            <a:ext cx="548470" cy="838677"/>
          </a:xfrm>
          <a:prstGeom prst="rect">
            <a:avLst/>
          </a:prstGeom>
          <a:noFill/>
        </p:spPr>
        <p:txBody>
          <a:bodyPr wrap="square" lIns="68567" tIns="34283" rIns="68567" bIns="34283"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跨业务的企业级大数据分析应用难</a:t>
            </a:r>
            <a:endParaRPr lang="en-US" sz="1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94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8351" y="412560"/>
            <a:ext cx="8254688" cy="430887"/>
          </a:xfrm>
        </p:spPr>
        <p:txBody>
          <a:bodyPr/>
          <a:lstStyle/>
          <a:p>
            <a:r>
              <a:rPr lang="zh-CN" altLang="en-US" sz="2800" dirty="0">
                <a:latin typeface="微软雅黑" panose="020B0503020204020204" pitchFamily="34" charset="-122"/>
                <a:ea typeface="微软雅黑" panose="020B0503020204020204" pitchFamily="34" charset="-122"/>
              </a:rPr>
              <a:t>分区的好处</a:t>
            </a:r>
            <a:endParaRPr lang="en-IE" sz="2800" dirty="0">
              <a:latin typeface="微软雅黑" panose="020B0503020204020204" pitchFamily="34" charset="-122"/>
              <a:ea typeface="微软雅黑" panose="020B0503020204020204" pitchFamily="34" charset="-122"/>
            </a:endParaRPr>
          </a:p>
        </p:txBody>
      </p:sp>
      <p:sp>
        <p:nvSpPr>
          <p:cNvPr id="4" name="TextBox 3"/>
          <p:cNvSpPr txBox="1"/>
          <p:nvPr/>
        </p:nvSpPr>
        <p:spPr>
          <a:xfrm>
            <a:off x="1055649" y="1494819"/>
            <a:ext cx="6361956" cy="4416594"/>
          </a:xfrm>
          <a:prstGeom prst="rect">
            <a:avLst/>
          </a:prstGeom>
          <a:noFill/>
        </p:spPr>
        <p:txBody>
          <a:bodyPr wrap="square" lIns="0" tIns="0" rIns="0" bIns="0" rtlCol="0">
            <a:spAutoFit/>
          </a:bodyPr>
          <a:lstStyle/>
          <a:p>
            <a:pPr marL="342900" indent="-342900">
              <a:spcBef>
                <a:spcPts val="600"/>
              </a:spcBef>
              <a:buClr>
                <a:schemeClr val="accent1"/>
              </a:buClr>
              <a:buFont typeface="Wingdings" panose="05000000000000000000" pitchFamily="2" charset="2"/>
              <a:buChar char="§"/>
            </a:pPr>
            <a:r>
              <a:rPr lang="zh-CN" altLang="en-US" sz="2000" b="1" dirty="0">
                <a:latin typeface="微软雅黑" panose="020B0503020204020204" pitchFamily="34" charset="-122"/>
                <a:ea typeface="微软雅黑" panose="020B0503020204020204" pitchFamily="34" charset="-122"/>
              </a:rPr>
              <a:t>负载均衡</a:t>
            </a:r>
            <a:r>
              <a:rPr lang="en-IE" sz="2000" b="1" dirty="0">
                <a:latin typeface="微软雅黑" panose="020B0503020204020204" pitchFamily="34" charset="-122"/>
                <a:ea typeface="微软雅黑" panose="020B0503020204020204" pitchFamily="34" charset="-122"/>
              </a:rPr>
              <a:t> </a:t>
            </a:r>
          </a:p>
          <a:p>
            <a:pPr marL="465750" lvl="2" indent="-285750">
              <a:spcBef>
                <a:spcPts val="600"/>
              </a:spcBef>
              <a:buClr>
                <a:schemeClr val="accent1"/>
              </a:buClr>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对表的查询可以分散在许多服务器上</a:t>
            </a:r>
            <a:endParaRPr lang="en-IE" sz="1600" dirty="0">
              <a:latin typeface="微软雅黑" panose="020B0503020204020204" pitchFamily="34" charset="-122"/>
              <a:ea typeface="微软雅黑" panose="020B0503020204020204" pitchFamily="34" charset="-122"/>
            </a:endParaRPr>
          </a:p>
          <a:p>
            <a:pPr marL="342900" lvl="1" indent="-342900">
              <a:spcBef>
                <a:spcPts val="600"/>
              </a:spcBef>
              <a:buClr>
                <a:schemeClr val="accent1"/>
              </a:buClr>
              <a:buFont typeface="Wingdings" panose="05000000000000000000" pitchFamily="2" charset="2"/>
              <a:buChar char="§"/>
            </a:pPr>
            <a:r>
              <a:rPr lang="zh-CN" altLang="en-US" sz="2000" b="1" dirty="0">
                <a:latin typeface="微软雅黑" panose="020B0503020204020204" pitchFamily="34" charset="-122"/>
                <a:ea typeface="微软雅黑" panose="020B0503020204020204" pitchFamily="34" charset="-122"/>
              </a:rPr>
              <a:t>克服尺寸限制</a:t>
            </a:r>
            <a:endParaRPr lang="en-IE" sz="2000" b="1" dirty="0">
              <a:latin typeface="微软雅黑" panose="020B0503020204020204" pitchFamily="34" charset="-122"/>
              <a:ea typeface="微软雅黑" panose="020B0503020204020204" pitchFamily="34" charset="-122"/>
            </a:endParaRPr>
          </a:p>
          <a:p>
            <a:pPr marL="465750" lvl="2" indent="-285750">
              <a:spcBef>
                <a:spcPts val="600"/>
              </a:spcBef>
              <a:buClr>
                <a:schemeClr val="accent1"/>
              </a:buClr>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建议不要在列存储表中存储超过</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亿条记录</a:t>
            </a:r>
            <a:endParaRPr lang="en-IE" sz="1600" dirty="0">
              <a:latin typeface="微软雅黑" panose="020B0503020204020204" pitchFamily="34" charset="-122"/>
              <a:ea typeface="微软雅黑" panose="020B0503020204020204" pitchFamily="34" charset="-122"/>
            </a:endParaRPr>
          </a:p>
          <a:p>
            <a:pPr marL="342900" lvl="1" indent="-342900">
              <a:spcBef>
                <a:spcPts val="600"/>
              </a:spcBef>
              <a:buClr>
                <a:schemeClr val="accent1"/>
              </a:buClr>
              <a:buFont typeface="Wingdings" panose="05000000000000000000" pitchFamily="2" charset="2"/>
              <a:buChar char="§"/>
            </a:pPr>
            <a:r>
              <a:rPr lang="zh-CN" altLang="en-US" sz="2000" b="1" dirty="0">
                <a:latin typeface="微软雅黑" panose="020B0503020204020204" pitchFamily="34" charset="-122"/>
                <a:ea typeface="微软雅黑" panose="020B0503020204020204" pitchFamily="34" charset="-122"/>
              </a:rPr>
              <a:t>并行</a:t>
            </a:r>
            <a:endParaRPr lang="en-IE" sz="2000" b="1" dirty="0">
              <a:latin typeface="微软雅黑" panose="020B0503020204020204" pitchFamily="34" charset="-122"/>
              <a:ea typeface="微软雅黑" panose="020B0503020204020204" pitchFamily="34" charset="-122"/>
            </a:endParaRPr>
          </a:p>
          <a:p>
            <a:pPr marL="465750" lvl="2" indent="-285750">
              <a:spcBef>
                <a:spcPts val="600"/>
              </a:spcBef>
              <a:buClr>
                <a:schemeClr val="accent1"/>
              </a:buClr>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便于为每个表创建几个执行线程</a:t>
            </a:r>
            <a:endParaRPr lang="en-IE" sz="1600" dirty="0">
              <a:latin typeface="微软雅黑" panose="020B0503020204020204" pitchFamily="34" charset="-122"/>
              <a:ea typeface="微软雅黑" panose="020B0503020204020204" pitchFamily="34" charset="-122"/>
            </a:endParaRPr>
          </a:p>
          <a:p>
            <a:pPr marL="342900" lvl="1" indent="-342900">
              <a:spcBef>
                <a:spcPts val="600"/>
              </a:spcBef>
              <a:buClr>
                <a:schemeClr val="accent1"/>
              </a:buClr>
              <a:buFont typeface="Wingdings" panose="05000000000000000000" pitchFamily="2" charset="2"/>
              <a:buChar char="§"/>
            </a:pPr>
            <a:r>
              <a:rPr lang="zh-CN" altLang="en-US" sz="2000" b="1" dirty="0">
                <a:latin typeface="微软雅黑" panose="020B0503020204020204" pitchFamily="34" charset="-122"/>
                <a:ea typeface="微软雅黑" panose="020B0503020204020204" pitchFamily="34" charset="-122"/>
              </a:rPr>
              <a:t>分区修剪</a:t>
            </a:r>
            <a:endParaRPr lang="en-IE" sz="2000" b="1" dirty="0">
              <a:latin typeface="微软雅黑" panose="020B0503020204020204" pitchFamily="34" charset="-122"/>
              <a:ea typeface="微软雅黑" panose="020B0503020204020204" pitchFamily="34" charset="-122"/>
            </a:endParaRPr>
          </a:p>
          <a:p>
            <a:pPr marL="465750" lvl="2" indent="-285750">
              <a:spcBef>
                <a:spcPts val="600"/>
              </a:spcBef>
              <a:buClr>
                <a:schemeClr val="accent1"/>
              </a:buClr>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如果查询正在利用分区规范中使用的任何字段，则可以确定查询计划中所需的确切分区，从而减少表扫描时间</a:t>
            </a:r>
            <a:r>
              <a:rPr lang="en-IE" sz="1600" dirty="0">
                <a:latin typeface="微软雅黑" panose="020B0503020204020204" pitchFamily="34" charset="-122"/>
                <a:ea typeface="微软雅黑" panose="020B0503020204020204" pitchFamily="34" charset="-122"/>
              </a:rPr>
              <a:t>.</a:t>
            </a:r>
          </a:p>
          <a:p>
            <a:pPr marL="342900" lvl="1" indent="-342900">
              <a:spcBef>
                <a:spcPts val="600"/>
              </a:spcBef>
              <a:buClr>
                <a:schemeClr val="accent1"/>
              </a:buClr>
              <a:buFont typeface="Wingdings" panose="05000000000000000000" pitchFamily="2" charset="2"/>
              <a:buChar char="§"/>
            </a:pPr>
            <a:r>
              <a:rPr lang="zh-CN" altLang="en-US" sz="2000" b="1" dirty="0">
                <a:latin typeface="微软雅黑" panose="020B0503020204020204" pitchFamily="34" charset="-122"/>
                <a:ea typeface="微软雅黑" panose="020B0503020204020204" pitchFamily="34" charset="-122"/>
              </a:rPr>
              <a:t>增量合并</a:t>
            </a:r>
            <a:endParaRPr lang="en-IE" sz="2000" b="1" dirty="0">
              <a:latin typeface="微软雅黑" panose="020B0503020204020204" pitchFamily="34" charset="-122"/>
              <a:ea typeface="微软雅黑" panose="020B0503020204020204" pitchFamily="34" charset="-122"/>
            </a:endParaRPr>
          </a:p>
          <a:p>
            <a:pPr marL="465750" lvl="2" indent="-285750">
              <a:spcBef>
                <a:spcPts val="600"/>
              </a:spcBef>
              <a:buClr>
                <a:schemeClr val="accent1"/>
              </a:buClr>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仅在数据被修改的分区上合并。更快的增量合并</a:t>
            </a:r>
            <a:endParaRPr lang="en-IE" sz="1600" dirty="0">
              <a:latin typeface="微软雅黑" panose="020B0503020204020204" pitchFamily="34" charset="-122"/>
              <a:ea typeface="微软雅黑" panose="020B0503020204020204" pitchFamily="34" charset="-122"/>
            </a:endParaRPr>
          </a:p>
          <a:p>
            <a:pPr marL="342900" lvl="1" indent="-342900">
              <a:spcBef>
                <a:spcPts val="600"/>
              </a:spcBef>
              <a:buClr>
                <a:schemeClr val="accent1"/>
              </a:buClr>
              <a:buFont typeface="Wingdings" panose="05000000000000000000" pitchFamily="2" charset="2"/>
              <a:buChar char="§"/>
            </a:pPr>
            <a:r>
              <a:rPr lang="zh-CN" altLang="en-US" sz="2000" b="1" dirty="0">
                <a:latin typeface="微软雅黑" panose="020B0503020204020204" pitchFamily="34" charset="-122"/>
                <a:ea typeface="微软雅黑" panose="020B0503020204020204" pitchFamily="34" charset="-122"/>
              </a:rPr>
              <a:t>显式分区处理</a:t>
            </a:r>
            <a:endParaRPr lang="en-IE" sz="2000" b="1" dirty="0">
              <a:latin typeface="微软雅黑" panose="020B0503020204020204" pitchFamily="34" charset="-122"/>
              <a:ea typeface="微软雅黑" panose="020B0503020204020204" pitchFamily="34" charset="-122"/>
            </a:endParaRPr>
          </a:p>
          <a:p>
            <a:pPr marL="465750" lvl="2" indent="-285750">
              <a:spcBef>
                <a:spcPts val="600"/>
              </a:spcBef>
              <a:buClr>
                <a:schemeClr val="accent1"/>
              </a:buClr>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应用可以主动控制分区</a:t>
            </a:r>
            <a:endParaRPr lang="zh-CN" altLang="en-US" sz="1600" kern="0" dirty="0">
              <a:latin typeface="微软雅黑" panose="020B0503020204020204" pitchFamily="34" charset="-122"/>
              <a:ea typeface="微软雅黑" panose="020B0503020204020204" pitchFamily="34" charset="-122"/>
              <a:cs typeface="Arial Unicode MS" pitchFamily="34" charset="-128"/>
            </a:endParaRPr>
          </a:p>
        </p:txBody>
      </p:sp>
    </p:spTree>
    <p:extLst>
      <p:ext uri="{BB962C8B-B14F-4D97-AF65-F5344CB8AC3E}">
        <p14:creationId xmlns:p14="http://schemas.microsoft.com/office/powerpoint/2010/main" val="408391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lvl="0">
              <a:lnSpc>
                <a:spcPct val="100000"/>
              </a:lnSpc>
              <a:spcAft>
                <a:spcPts val="0"/>
              </a:spcAft>
              <a:buClr>
                <a:schemeClr val="accent1"/>
              </a:buClr>
            </a:pPr>
            <a:r>
              <a:rPr lang="zh-CN" altLang="en-US" sz="3600" dirty="0">
                <a:latin typeface="微软雅黑" panose="020B0503020204020204" pitchFamily="34" charset="-122"/>
                <a:ea typeface="微软雅黑" panose="020B0503020204020204" pitchFamily="34" charset="-122"/>
              </a:rPr>
              <a:t>纵向和水平架构扩展</a:t>
            </a:r>
            <a:endParaRPr lang="en-US" altLang="zh-CN" sz="3200" dirty="0">
              <a:latin typeface="微软雅黑" panose="020B0503020204020204" pitchFamily="34" charset="-122"/>
              <a:ea typeface="微软雅黑" panose="020B0503020204020204" pitchFamily="34" charset="-122"/>
            </a:endParaRPr>
          </a:p>
        </p:txBody>
      </p:sp>
      <p:pic>
        <p:nvPicPr>
          <p:cNvPr id="4" name="Picture Placeholder 3"/>
          <p:cNvPicPr>
            <a:picLocks noGrp="1" noChangeAspect="1"/>
          </p:cNvPicPr>
          <p:nvPr>
            <p:ph type="pic" sz="quarter" idx="12"/>
          </p:nvPr>
        </p:nvPicPr>
        <p:blipFill>
          <a:blip r:embed="rId2"/>
          <a:srcRect t="3112" b="3112"/>
          <a:stretch>
            <a:fillRect/>
          </a:stretch>
        </p:blipFill>
        <p:spPr/>
      </p:pic>
    </p:spTree>
    <p:extLst>
      <p:ext uri="{BB962C8B-B14F-4D97-AF65-F5344CB8AC3E}">
        <p14:creationId xmlns:p14="http://schemas.microsoft.com/office/powerpoint/2010/main" val="3663399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59999" y="504000"/>
            <a:ext cx="8424000" cy="430887"/>
          </a:xfrm>
        </p:spPr>
        <p:txBody>
          <a:bodyPr/>
          <a:lstStyle/>
          <a:p>
            <a:r>
              <a:rPr lang="en-IE" sz="2800" dirty="0">
                <a:latin typeface="微软雅黑" panose="020B0503020204020204" pitchFamily="34" charset="-122"/>
                <a:ea typeface="微软雅黑" panose="020B0503020204020204" pitchFamily="34" charset="-122"/>
              </a:rPr>
              <a:t>SAP HANA </a:t>
            </a:r>
            <a:r>
              <a:rPr lang="zh-CN" altLang="en-US" sz="2800" dirty="0">
                <a:latin typeface="微软雅黑" panose="020B0503020204020204" pitchFamily="34" charset="-122"/>
                <a:ea typeface="微软雅黑" panose="020B0503020204020204" pitchFamily="34" charset="-122"/>
              </a:rPr>
              <a:t>扩展</a:t>
            </a:r>
            <a:endParaRPr lang="en-IE" sz="2800" dirty="0">
              <a:latin typeface="微软雅黑" panose="020B0503020204020204" pitchFamily="34" charset="-122"/>
              <a:ea typeface="微软雅黑" panose="020B0503020204020204" pitchFamily="34" charset="-122"/>
            </a:endParaRPr>
          </a:p>
        </p:txBody>
      </p:sp>
      <p:sp>
        <p:nvSpPr>
          <p:cNvPr id="6" name="Text Placeholder 5"/>
          <p:cNvSpPr>
            <a:spLocks noGrp="1"/>
          </p:cNvSpPr>
          <p:nvPr>
            <p:ph type="body" sz="quarter" idx="10"/>
          </p:nvPr>
        </p:nvSpPr>
        <p:spPr>
          <a:xfrm>
            <a:off x="359999" y="1865971"/>
            <a:ext cx="8423999" cy="3048000"/>
          </a:xfrm>
        </p:spPr>
        <p:txBody>
          <a:bodyPr/>
          <a:lstStyle/>
          <a:p>
            <a:r>
              <a:rPr lang="zh-CN" altLang="en-US" sz="1800" b="1" dirty="0">
                <a:latin typeface="微软雅黑" panose="020B0503020204020204" pitchFamily="34" charset="-122"/>
                <a:ea typeface="微软雅黑" panose="020B0503020204020204" pitchFamily="34" charset="-122"/>
              </a:rPr>
              <a:t>扩展</a:t>
            </a:r>
            <a:r>
              <a:rPr lang="en-US" altLang="zh-CN" sz="1800" b="1" dirty="0">
                <a:latin typeface="微软雅黑" panose="020B0503020204020204" pitchFamily="34" charset="-122"/>
                <a:ea typeface="微软雅黑" panose="020B0503020204020204" pitchFamily="34" charset="-122"/>
              </a:rPr>
              <a:t>SAP HANA</a:t>
            </a:r>
            <a:r>
              <a:rPr lang="zh-CN" altLang="en-US" sz="1800" b="1" dirty="0">
                <a:latin typeface="微软雅黑" panose="020B0503020204020204" pitchFamily="34" charset="-122"/>
                <a:ea typeface="微软雅黑" panose="020B0503020204020204" pitchFamily="34" charset="-122"/>
              </a:rPr>
              <a:t>系统的两种方法</a:t>
            </a:r>
            <a:endParaRPr lang="en-IE" sz="18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
            </a:pPr>
            <a:r>
              <a:rPr lang="zh-CN" altLang="en-US" sz="1800" dirty="0">
                <a:latin typeface="微软雅黑" panose="020B0503020204020204" pitchFamily="34" charset="-122"/>
                <a:ea typeface="微软雅黑" panose="020B0503020204020204" pitchFamily="34" charset="-122"/>
              </a:rPr>
              <a:t>纵向扩展 </a:t>
            </a:r>
            <a:r>
              <a:rPr lang="en-IE" sz="1800" dirty="0">
                <a:latin typeface="微软雅黑" panose="020B0503020204020204" pitchFamily="34" charset="-122"/>
                <a:ea typeface="微软雅黑" panose="020B0503020204020204" pitchFamily="34" charset="-122"/>
              </a:rPr>
              <a:t>Scale Up</a:t>
            </a:r>
          </a:p>
          <a:p>
            <a:pPr marL="465750" lvl="2" indent="-285750">
              <a:buClr>
                <a:schemeClr val="accent1"/>
              </a:buClr>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通过增加可用于处理的</a:t>
            </a:r>
            <a:r>
              <a:rPr lang="en-US" altLang="zh-CN" sz="1600" dirty="0">
                <a:latin typeface="微软雅黑" panose="020B0503020204020204" pitchFamily="34" charset="-122"/>
                <a:ea typeface="微软雅黑" panose="020B0503020204020204" pitchFamily="34" charset="-122"/>
              </a:rPr>
              <a:t>RAM</a:t>
            </a:r>
            <a:r>
              <a:rPr lang="zh-CN" altLang="en-US" sz="1600" dirty="0">
                <a:latin typeface="微软雅黑" panose="020B0503020204020204" pitchFamily="34" charset="-122"/>
                <a:ea typeface="微软雅黑" panose="020B0503020204020204" pitchFamily="34" charset="-122"/>
              </a:rPr>
              <a:t>量来增加一台物理机的大小</a:t>
            </a:r>
            <a:endParaRPr lang="en-IE" sz="1600" dirty="0">
              <a:latin typeface="微软雅黑" panose="020B0503020204020204" pitchFamily="34" charset="-122"/>
              <a:ea typeface="微软雅黑" panose="020B0503020204020204" pitchFamily="34" charset="-122"/>
            </a:endParaRPr>
          </a:p>
          <a:p>
            <a:pPr marL="465750" lvl="2" indent="-285750">
              <a:buClr>
                <a:schemeClr val="accent1"/>
              </a:buClr>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一些硬件制造商通过连接两台物理机器便于扩展，然后这些盒子充当一个逻辑机器</a:t>
            </a:r>
            <a:endParaRPr lang="en-IE" sz="16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
            </a:pPr>
            <a:r>
              <a:rPr lang="zh-CN" altLang="en-US" sz="1800" dirty="0">
                <a:latin typeface="微软雅黑" panose="020B0503020204020204" pitchFamily="34" charset="-122"/>
                <a:ea typeface="微软雅黑" panose="020B0503020204020204" pitchFamily="34" charset="-122"/>
              </a:rPr>
              <a:t>水平扩展 </a:t>
            </a:r>
            <a:r>
              <a:rPr lang="en-IE" sz="1800" dirty="0">
                <a:latin typeface="微软雅黑" panose="020B0503020204020204" pitchFamily="34" charset="-122"/>
                <a:ea typeface="微软雅黑" panose="020B0503020204020204" pitchFamily="34" charset="-122"/>
              </a:rPr>
              <a:t>Scale Out</a:t>
            </a:r>
          </a:p>
          <a:p>
            <a:pPr marL="465750" lvl="2" indent="-285750">
              <a:buClr>
                <a:schemeClr val="accent1"/>
              </a:buClr>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将多台独立机器组合成一个系统</a:t>
            </a:r>
          </a:p>
          <a:p>
            <a:pPr marL="465750" lvl="2" indent="-285750">
              <a:buClr>
                <a:schemeClr val="accent1"/>
              </a:buClr>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通常，这是为了克服一个物理机器的硬件限制所必需的</a:t>
            </a:r>
          </a:p>
          <a:p>
            <a:pPr marL="465750" lvl="2" indent="-285750">
              <a:buClr>
                <a:schemeClr val="accent1"/>
              </a:buClr>
              <a:buFont typeface="Wingdings" panose="05000000000000000000" pitchFamily="2" charset="2"/>
              <a:buChar char="§"/>
            </a:pPr>
            <a:r>
              <a:rPr lang="en-US" altLang="zh-CN" sz="1600" dirty="0">
                <a:latin typeface="微软雅黑" panose="020B0503020204020204" pitchFamily="34" charset="-122"/>
                <a:ea typeface="微软雅黑" panose="020B0503020204020204" pitchFamily="34" charset="-122"/>
              </a:rPr>
              <a:t>SAP HANA </a:t>
            </a:r>
            <a:r>
              <a:rPr lang="zh-CN" altLang="en-US" sz="1600" dirty="0">
                <a:latin typeface="微软雅黑" panose="020B0503020204020204" pitchFamily="34" charset="-122"/>
                <a:ea typeface="微软雅黑" panose="020B0503020204020204" pitchFamily="34" charset="-122"/>
              </a:rPr>
              <a:t>可在多个服务器之间分配负载</a:t>
            </a:r>
          </a:p>
          <a:p>
            <a:pPr marL="465750" lvl="2" indent="-285750">
              <a:buClr>
                <a:schemeClr val="accent1"/>
              </a:buClr>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一个服务器成为</a:t>
            </a:r>
            <a:r>
              <a:rPr lang="en-US" altLang="zh-CN" sz="1600" dirty="0">
                <a:latin typeface="微软雅黑" panose="020B0503020204020204" pitchFamily="34" charset="-122"/>
                <a:ea typeface="微软雅黑" panose="020B0503020204020204" pitchFamily="34" charset="-122"/>
              </a:rPr>
              <a:t>Master</a:t>
            </a:r>
            <a:r>
              <a:rPr lang="zh-CN" altLang="en-US" sz="1600" dirty="0">
                <a:latin typeface="微软雅黑" panose="020B0503020204020204" pitchFamily="34" charset="-122"/>
                <a:ea typeface="微软雅黑" panose="020B0503020204020204" pitchFamily="34" charset="-122"/>
              </a:rPr>
              <a:t>，其他服务器成为</a:t>
            </a:r>
            <a:r>
              <a:rPr lang="en-US" altLang="zh-CN" sz="1600" dirty="0">
                <a:latin typeface="微软雅黑" panose="020B0503020204020204" pitchFamily="34" charset="-122"/>
                <a:ea typeface="微软雅黑" panose="020B0503020204020204" pitchFamily="34" charset="-122"/>
              </a:rPr>
              <a:t>Slaves</a:t>
            </a:r>
            <a:endParaRPr lang="en-IE" sz="1600" dirty="0">
              <a:latin typeface="微软雅黑" panose="020B0503020204020204" pitchFamily="34" charset="-122"/>
              <a:ea typeface="微软雅黑" panose="020B0503020204020204" pitchFamily="34" charset="-122"/>
            </a:endParaRPr>
          </a:p>
        </p:txBody>
      </p:sp>
      <p:sp>
        <p:nvSpPr>
          <p:cNvPr id="2" name="TextBox 1"/>
          <p:cNvSpPr txBox="1"/>
          <p:nvPr/>
        </p:nvSpPr>
        <p:spPr>
          <a:xfrm>
            <a:off x="683939" y="5493835"/>
            <a:ext cx="7776118" cy="492443"/>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pPr fontAlgn="base">
              <a:spcBef>
                <a:spcPct val="50000"/>
              </a:spcBef>
              <a:spcAft>
                <a:spcPct val="0"/>
              </a:spcAft>
              <a:buClr>
                <a:srgbClr val="F0AB00"/>
              </a:buClr>
              <a:buSzPct val="80000"/>
            </a:pPr>
            <a:r>
              <a:rPr lang="zh-CN" altLang="en-US" sz="1600" i="1" kern="0" dirty="0">
                <a:latin typeface="微软雅黑" panose="020B0503020204020204" pitchFamily="34" charset="-122"/>
                <a:ea typeface="微软雅黑" panose="020B0503020204020204" pitchFamily="34" charset="-122"/>
                <a:cs typeface="Arial Unicode MS" pitchFamily="34" charset="-128"/>
              </a:rPr>
              <a:t>为了最大限度地提高性能和吞吐量，</a:t>
            </a:r>
            <a:r>
              <a:rPr lang="en-US" altLang="zh-CN" sz="1600" i="1" kern="0" dirty="0">
                <a:latin typeface="微软雅黑" panose="020B0503020204020204" pitchFamily="34" charset="-122"/>
                <a:ea typeface="微软雅黑" panose="020B0503020204020204" pitchFamily="34" charset="-122"/>
                <a:cs typeface="Arial Unicode MS" pitchFamily="34" charset="-128"/>
              </a:rPr>
              <a:t>SAP</a:t>
            </a:r>
            <a:r>
              <a:rPr lang="zh-CN" altLang="en-US" sz="1600" i="1" kern="0" dirty="0">
                <a:latin typeface="微软雅黑" panose="020B0503020204020204" pitchFamily="34" charset="-122"/>
                <a:ea typeface="微软雅黑" panose="020B0503020204020204" pitchFamily="34" charset="-122"/>
                <a:cs typeface="Arial Unicode MS" pitchFamily="34" charset="-128"/>
              </a:rPr>
              <a:t>建议您在扩展之前（对于具有更大数据量要求的部署），尽可能地扩展（获取应用程序工作负载的最高处理器和内存规范的配置）。</a:t>
            </a:r>
          </a:p>
        </p:txBody>
      </p:sp>
    </p:spTree>
    <p:extLst>
      <p:ext uri="{BB962C8B-B14F-4D97-AF65-F5344CB8AC3E}">
        <p14:creationId xmlns:p14="http://schemas.microsoft.com/office/powerpoint/2010/main" val="2097584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a:xfrm>
            <a:off x="359999" y="1620000"/>
            <a:ext cx="8423999" cy="3858966"/>
          </a:xfrm>
        </p:spPr>
        <p:txBody>
          <a:bodyPr/>
          <a:lstStyle/>
          <a:p>
            <a:r>
              <a:rPr lang="zh-CN" altLang="en-US" sz="2000" b="1" dirty="0">
                <a:latin typeface="微软雅黑" panose="020B0503020204020204" pitchFamily="34" charset="-122"/>
                <a:ea typeface="微软雅黑" panose="020B0503020204020204" pitchFamily="34" charset="-122"/>
              </a:rPr>
              <a:t>在水平扩展中，有两个选项</a:t>
            </a:r>
            <a:r>
              <a:rPr lang="en-IE" sz="2000" b="1" dirty="0">
                <a:latin typeface="微软雅黑" panose="020B0503020204020204" pitchFamily="34" charset="-122"/>
                <a:ea typeface="微软雅黑" panose="020B0503020204020204" pitchFamily="34" charset="-122"/>
              </a:rPr>
              <a:t>:</a:t>
            </a:r>
          </a:p>
          <a:p>
            <a:pPr marL="342900" indent="-342900">
              <a:buFont typeface="Wingdings" panose="05000000000000000000" pitchFamily="2" charset="2"/>
              <a:buChar char="§"/>
            </a:pPr>
            <a:r>
              <a:rPr lang="zh-CN" altLang="en-US" sz="2000" b="1" dirty="0">
                <a:latin typeface="微软雅黑" panose="020B0503020204020204" pitchFamily="34" charset="-122"/>
                <a:ea typeface="微软雅黑" panose="020B0503020204020204" pitchFamily="34" charset="-122"/>
              </a:rPr>
              <a:t>数据库分区</a:t>
            </a:r>
            <a:r>
              <a:rPr lang="en-IE" sz="2000" b="0"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为不同的主机分配不同的表</a:t>
            </a:r>
            <a:endParaRPr lang="en-IE" sz="2000" b="0" dirty="0">
              <a:latin typeface="微软雅黑" panose="020B0503020204020204" pitchFamily="34" charset="-122"/>
              <a:ea typeface="微软雅黑" panose="020B0503020204020204" pitchFamily="34" charset="-122"/>
            </a:endParaRPr>
          </a:p>
          <a:p>
            <a:pPr marL="465750" lvl="2" indent="-285750">
              <a:buClr>
                <a:schemeClr val="accent1"/>
              </a:buClr>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将不同的模式和表分配给不同的服务器。 这允许将数据和用户分离到不同的服务器</a:t>
            </a:r>
            <a:endParaRPr lang="en-IE" b="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
            </a:pPr>
            <a:r>
              <a:rPr lang="zh-CN" altLang="en-US" sz="2000" b="1" dirty="0">
                <a:latin typeface="微软雅黑" panose="020B0503020204020204" pitchFamily="34" charset="-122"/>
                <a:ea typeface="微软雅黑" panose="020B0503020204020204" pitchFamily="34" charset="-122"/>
              </a:rPr>
              <a:t>表分区</a:t>
            </a:r>
            <a:r>
              <a:rPr lang="en-IE" sz="2000" b="0"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在主机之间拆分单个表</a:t>
            </a:r>
            <a:endParaRPr lang="en-IE" sz="2000" b="0" dirty="0">
              <a:latin typeface="微软雅黑" panose="020B0503020204020204" pitchFamily="34" charset="-122"/>
              <a:ea typeface="微软雅黑" panose="020B0503020204020204" pitchFamily="34" charset="-122"/>
            </a:endParaRPr>
          </a:p>
          <a:p>
            <a:pPr marL="465750" lvl="2" indent="-285750">
              <a:buClr>
                <a:schemeClr val="accent1"/>
              </a:buClr>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通过利用不同服务器上的 计算核</a:t>
            </a:r>
            <a:r>
              <a:rPr lang="en-US" altLang="zh-CN" dirty="0">
                <a:latin typeface="微软雅黑" panose="020B0503020204020204" pitchFamily="34" charset="-122"/>
                <a:ea typeface="微软雅黑" panose="020B0503020204020204" pitchFamily="34" charset="-122"/>
              </a:rPr>
              <a:t>core </a:t>
            </a:r>
            <a:r>
              <a:rPr lang="zh-CN" altLang="en-US" dirty="0">
                <a:latin typeface="微软雅黑" panose="020B0503020204020204" pitchFamily="34" charset="-122"/>
                <a:ea typeface="微软雅黑" panose="020B0503020204020204" pitchFamily="34" charset="-122"/>
              </a:rPr>
              <a:t>来响应单个请求，可促进并行化</a:t>
            </a:r>
            <a:endParaRPr lang="en-IE" dirty="0">
              <a:latin typeface="微软雅黑" panose="020B0503020204020204" pitchFamily="34" charset="-122"/>
              <a:ea typeface="微软雅黑" panose="020B0503020204020204" pitchFamily="34" charset="-122"/>
            </a:endParaRPr>
          </a:p>
          <a:p>
            <a:pPr marL="644525" lvl="2" indent="-285750">
              <a:buClr>
                <a:schemeClr val="accent1"/>
              </a:buClr>
              <a:buFont typeface="Wingdings" panose="05000000000000000000" pitchFamily="2" charset="2"/>
              <a:buChar char="§"/>
            </a:pPr>
            <a:endParaRPr lang="en-IE" b="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可利用水平扩展系统进行灾难恢复</a:t>
            </a:r>
            <a:endParaRPr lang="en-IE" sz="2000" dirty="0">
              <a:latin typeface="微软雅黑" panose="020B0503020204020204" pitchFamily="34" charset="-122"/>
              <a:ea typeface="微软雅黑" panose="020B0503020204020204" pitchFamily="34" charset="-122"/>
            </a:endParaRPr>
          </a:p>
          <a:p>
            <a:pPr marL="460375" lvl="1" indent="-288925"/>
            <a:r>
              <a:rPr lang="en-US" altLang="zh-CN" dirty="0">
                <a:latin typeface="微软雅黑" panose="020B0503020204020204" pitchFamily="34" charset="-122"/>
                <a:ea typeface="微软雅黑" panose="020B0503020204020204" pitchFamily="34" charset="-122"/>
              </a:rPr>
              <a:t>HANA </a:t>
            </a:r>
            <a:r>
              <a:rPr lang="zh-CN" altLang="en-US" dirty="0">
                <a:latin typeface="微软雅黑" panose="020B0503020204020204" pitchFamily="34" charset="-122"/>
                <a:ea typeface="微软雅黑" panose="020B0503020204020204" pitchFamily="34" charset="-122"/>
              </a:rPr>
              <a:t>机器可以配置为 处于“待机”模式，如果其他设备在水平扩展系统中发生故障</a:t>
            </a:r>
            <a:endParaRPr lang="en-IE" b="0" dirty="0">
              <a:latin typeface="微软雅黑" panose="020B0503020204020204" pitchFamily="34" charset="-122"/>
              <a:ea typeface="微软雅黑" panose="020B0503020204020204" pitchFamily="34" charset="-122"/>
            </a:endParaRPr>
          </a:p>
        </p:txBody>
      </p:sp>
      <p:sp>
        <p:nvSpPr>
          <p:cNvPr id="3" name="Title 2"/>
          <p:cNvSpPr>
            <a:spLocks noGrp="1"/>
          </p:cNvSpPr>
          <p:nvPr>
            <p:ph type="title"/>
          </p:nvPr>
        </p:nvSpPr>
        <p:spPr>
          <a:xfrm>
            <a:off x="359999" y="504000"/>
            <a:ext cx="8424000" cy="430887"/>
          </a:xfrm>
        </p:spPr>
        <p:txBody>
          <a:bodyPr/>
          <a:lstStyle/>
          <a:p>
            <a:r>
              <a:rPr lang="zh-CN" altLang="en-US" sz="2800" dirty="0">
                <a:latin typeface="微软雅黑" panose="020B0503020204020204" pitchFamily="34" charset="-122"/>
                <a:ea typeface="微软雅黑" panose="020B0503020204020204" pitchFamily="34" charset="-122"/>
              </a:rPr>
              <a:t>水平扩展系统</a:t>
            </a:r>
            <a:endParaRPr lang="en-IE"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917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Arrow Connector 30"/>
          <p:cNvCxnSpPr/>
          <p:nvPr/>
        </p:nvCxnSpPr>
        <p:spPr bwMode="gray">
          <a:xfrm flipV="1">
            <a:off x="3049855" y="2045547"/>
            <a:ext cx="2504383" cy="2019"/>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3048462" y="2481299"/>
            <a:ext cx="5086311" cy="2940759"/>
          </a:xfrm>
          <a:prstGeom prst="rect">
            <a:avLst/>
          </a:prstGeom>
          <a:solidFill>
            <a:schemeClr val="accent1">
              <a:lumMod val="20000"/>
              <a:lumOff val="80000"/>
            </a:schemeClr>
          </a:solidFill>
          <a:ln w="19050" algn="ctr">
            <a:solidFill>
              <a:schemeClr val="accent1">
                <a:lumMod val="50000"/>
              </a:schemeClr>
            </a:solidFill>
            <a:prstDash val="dash"/>
            <a:miter lim="800000"/>
            <a:headEnd/>
            <a:tailEnd/>
          </a:ln>
        </p:spPr>
        <p:txBody>
          <a:bodyPr lIns="67370" tIns="53897" rIns="67370" bIns="53897"/>
          <a:lstStyle/>
          <a:p>
            <a:pPr algn="r">
              <a:spcBef>
                <a:spcPct val="50000"/>
              </a:spcBef>
              <a:buClr>
                <a:srgbClr val="F0AB00"/>
              </a:buClr>
              <a:buSzPct val="80000"/>
              <a:defRPr/>
            </a:pPr>
            <a:endParaRPr lang="en-US" sz="1100" b="1" kern="0" dirty="0">
              <a:solidFill>
                <a:schemeClr val="accent1">
                  <a:lumMod val="50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13315" name="Title 3"/>
          <p:cNvSpPr>
            <a:spLocks noGrp="1"/>
          </p:cNvSpPr>
          <p:nvPr>
            <p:ph type="title"/>
          </p:nvPr>
        </p:nvSpPr>
        <p:spPr bwMode="gray">
          <a:xfrm>
            <a:off x="359999" y="504000"/>
            <a:ext cx="8424000" cy="430887"/>
          </a:xfrm>
        </p:spPr>
        <p:txBody>
          <a:bodyPr/>
          <a:lstStyle/>
          <a:p>
            <a:pPr eaLnBrk="1" hangingPunct="1"/>
            <a:r>
              <a:rPr lang="en-US" sz="2800" dirty="0">
                <a:solidFill>
                  <a:srgbClr val="666666"/>
                </a:solidFill>
                <a:latin typeface="微软雅黑" panose="020B0503020204020204" pitchFamily="34" charset="-122"/>
                <a:ea typeface="微软雅黑" panose="020B0503020204020204" pitchFamily="34" charset="-122"/>
                <a:cs typeface="+mn-cs"/>
              </a:rPr>
              <a:t>SAP HANA </a:t>
            </a:r>
            <a:r>
              <a:rPr lang="zh-CN" altLang="en-US" sz="2800" dirty="0">
                <a:solidFill>
                  <a:srgbClr val="666666"/>
                </a:solidFill>
                <a:latin typeface="微软雅黑" panose="020B0503020204020204" pitchFamily="34" charset="-122"/>
                <a:ea typeface="微软雅黑" panose="020B0503020204020204" pitchFamily="34" charset="-122"/>
                <a:cs typeface="+mn-cs"/>
              </a:rPr>
              <a:t>的架构</a:t>
            </a:r>
            <a:endParaRPr lang="en-US" sz="2800" dirty="0">
              <a:solidFill>
                <a:srgbClr val="666666"/>
              </a:solidFill>
              <a:latin typeface="微软雅黑" panose="020B0503020204020204" pitchFamily="34" charset="-122"/>
              <a:ea typeface="微软雅黑" panose="020B0503020204020204" pitchFamily="34" charset="-122"/>
              <a:cs typeface="+mn-cs"/>
            </a:endParaRPr>
          </a:p>
        </p:txBody>
      </p:sp>
      <p:sp>
        <p:nvSpPr>
          <p:cNvPr id="5" name="Rectangle 4"/>
          <p:cNvSpPr/>
          <p:nvPr/>
        </p:nvSpPr>
        <p:spPr bwMode="gray">
          <a:xfrm>
            <a:off x="3048462" y="2481299"/>
            <a:ext cx="2505776" cy="2618109"/>
          </a:xfrm>
          <a:prstGeom prst="rect">
            <a:avLst/>
          </a:prstGeom>
          <a:solidFill>
            <a:schemeClr val="accent1">
              <a:lumMod val="40000"/>
              <a:lumOff val="60000"/>
            </a:schemeClr>
          </a:solidFill>
          <a:ln w="19050" algn="ctr">
            <a:solidFill>
              <a:schemeClr val="accent1">
                <a:lumMod val="50000"/>
              </a:schemeClr>
            </a:solidFill>
            <a:miter lim="800000"/>
            <a:headEnd/>
            <a:tailEnd/>
          </a:ln>
        </p:spPr>
        <p:txBody>
          <a:bodyPr lIns="67370" tIns="53897" rIns="67370" bIns="53897"/>
          <a:lstStyle/>
          <a:p>
            <a:pPr>
              <a:spcBef>
                <a:spcPct val="50000"/>
              </a:spcBef>
              <a:buClr>
                <a:srgbClr val="F0AB00"/>
              </a:buClr>
              <a:buSzPct val="80000"/>
              <a:defRPr/>
            </a:pPr>
            <a:r>
              <a:rPr lang="en-US" sz="1100" b="1" kern="0" dirty="0">
                <a:solidFill>
                  <a:schemeClr val="accent1">
                    <a:lumMod val="50000"/>
                  </a:schemeClr>
                </a:solidFill>
                <a:latin typeface="微软雅黑" panose="020B0503020204020204" pitchFamily="34" charset="-122"/>
                <a:ea typeface="微软雅黑" panose="020B0503020204020204" pitchFamily="34" charset="-122"/>
                <a:cs typeface="Arial Unicode MS" pitchFamily="34" charset="-128"/>
              </a:rPr>
              <a:t>SAP HANA </a:t>
            </a:r>
            <a:r>
              <a:rPr lang="zh-CN" altLang="en-US" sz="1100" b="1" kern="0" dirty="0">
                <a:solidFill>
                  <a:schemeClr val="accent1">
                    <a:lumMod val="50000"/>
                  </a:schemeClr>
                </a:solidFill>
                <a:latin typeface="微软雅黑" pitchFamily="34" charset="-122"/>
                <a:ea typeface="微软雅黑" pitchFamily="34" charset="-122"/>
                <a:cs typeface="Arial Unicode MS" pitchFamily="34" charset="-128"/>
              </a:rPr>
              <a:t>设备</a:t>
            </a:r>
            <a:endParaRPr lang="en-US" sz="1100" b="1" kern="0" dirty="0">
              <a:solidFill>
                <a:schemeClr val="accent1">
                  <a:lumMod val="50000"/>
                </a:schemeClr>
              </a:solidFill>
              <a:latin typeface="微软雅黑" pitchFamily="34" charset="-122"/>
              <a:ea typeface="微软雅黑" pitchFamily="34" charset="-122"/>
              <a:cs typeface="Arial Unicode MS" pitchFamily="34" charset="-128"/>
            </a:endParaRPr>
          </a:p>
        </p:txBody>
      </p:sp>
      <p:sp>
        <p:nvSpPr>
          <p:cNvPr id="6" name="Rectangle 5"/>
          <p:cNvSpPr/>
          <p:nvPr/>
        </p:nvSpPr>
        <p:spPr bwMode="gray">
          <a:xfrm>
            <a:off x="3154426" y="4793416"/>
            <a:ext cx="2308137" cy="208327"/>
          </a:xfrm>
          <a:prstGeom prst="rect">
            <a:avLst/>
          </a:prstGeom>
          <a:solidFill>
            <a:schemeClr val="bg1"/>
          </a:solidFill>
          <a:ln w="6350" algn="ctr">
            <a:solidFill>
              <a:schemeClr val="tx1"/>
            </a:solidFill>
            <a:miter lim="800000"/>
            <a:headEnd/>
            <a:tailEnd/>
          </a:ln>
        </p:spPr>
        <p:txBody>
          <a:bodyPr lIns="67370" tIns="53897" rIns="67370" bIns="53897" anchor="ctr"/>
          <a:lstStyle/>
          <a:p>
            <a:pPr algn="ctr">
              <a:spcBef>
                <a:spcPct val="50000"/>
              </a:spcBef>
              <a:buClr>
                <a:srgbClr val="F0AB00"/>
              </a:buClr>
              <a:buSzPct val="80000"/>
              <a:defRPr/>
            </a:pPr>
            <a:r>
              <a:rPr lang="en-US" sz="1000" kern="0" dirty="0">
                <a:latin typeface="微软雅黑" panose="020B0503020204020204" pitchFamily="34" charset="-122"/>
                <a:ea typeface="微软雅黑" panose="020B0503020204020204" pitchFamily="34" charset="-122"/>
                <a:cs typeface="Arial Unicode MS" pitchFamily="34" charset="-128"/>
              </a:rPr>
              <a:t>Software Update Manager</a:t>
            </a:r>
          </a:p>
        </p:txBody>
      </p:sp>
      <p:sp>
        <p:nvSpPr>
          <p:cNvPr id="8" name="Rectangle 7"/>
          <p:cNvSpPr/>
          <p:nvPr/>
        </p:nvSpPr>
        <p:spPr bwMode="gray">
          <a:xfrm>
            <a:off x="3154426" y="4530297"/>
            <a:ext cx="2308137" cy="204772"/>
          </a:xfrm>
          <a:prstGeom prst="rect">
            <a:avLst/>
          </a:prstGeom>
          <a:solidFill>
            <a:schemeClr val="bg1"/>
          </a:solidFill>
          <a:ln w="6350" algn="ctr">
            <a:solidFill>
              <a:schemeClr val="tx1"/>
            </a:solidFill>
            <a:miter lim="800000"/>
            <a:headEnd/>
            <a:tailEnd/>
          </a:ln>
        </p:spPr>
        <p:txBody>
          <a:bodyPr lIns="67370" tIns="53897" rIns="67370" bIns="53897" anchor="ctr"/>
          <a:lstStyle/>
          <a:p>
            <a:pPr algn="ctr">
              <a:spcBef>
                <a:spcPct val="50000"/>
              </a:spcBef>
              <a:buClr>
                <a:srgbClr val="F0AB00"/>
              </a:buClr>
              <a:buSzPct val="80000"/>
              <a:defRPr/>
            </a:pPr>
            <a:r>
              <a:rPr lang="en-US" sz="1000" kern="0" dirty="0">
                <a:latin typeface="微软雅黑" panose="020B0503020204020204" pitchFamily="34" charset="-122"/>
                <a:ea typeface="微软雅黑" panose="020B0503020204020204" pitchFamily="34" charset="-122"/>
                <a:cs typeface="Arial Unicode MS" pitchFamily="34" charset="-128"/>
              </a:rPr>
              <a:t>SAP </a:t>
            </a:r>
            <a:r>
              <a:rPr lang="zh-CN" altLang="en-US" sz="1000" kern="0" dirty="0">
                <a:latin typeface="微软雅黑" pitchFamily="34" charset="-122"/>
                <a:ea typeface="微软雅黑" pitchFamily="34" charset="-122"/>
                <a:cs typeface="Arial Unicode MS" pitchFamily="34" charset="-128"/>
              </a:rPr>
              <a:t>主机代理</a:t>
            </a:r>
            <a:endParaRPr lang="en-US" sz="1000" kern="0" dirty="0">
              <a:latin typeface="微软雅黑" pitchFamily="34" charset="-122"/>
              <a:ea typeface="微软雅黑" pitchFamily="34" charset="-122"/>
              <a:cs typeface="Arial Unicode MS" pitchFamily="34" charset="-128"/>
            </a:endParaRPr>
          </a:p>
        </p:txBody>
      </p:sp>
      <p:sp>
        <p:nvSpPr>
          <p:cNvPr id="9" name="Rectangle 8"/>
          <p:cNvSpPr/>
          <p:nvPr/>
        </p:nvSpPr>
        <p:spPr bwMode="gray">
          <a:xfrm>
            <a:off x="3154426" y="4265995"/>
            <a:ext cx="2308137" cy="212502"/>
          </a:xfrm>
          <a:prstGeom prst="rect">
            <a:avLst/>
          </a:prstGeom>
          <a:solidFill>
            <a:schemeClr val="bg1"/>
          </a:solidFill>
          <a:ln w="6350" algn="ctr">
            <a:solidFill>
              <a:schemeClr val="tx1"/>
            </a:solidFill>
            <a:miter lim="800000"/>
            <a:headEnd/>
            <a:tailEnd/>
          </a:ln>
        </p:spPr>
        <p:txBody>
          <a:bodyPr lIns="67370" tIns="53897" rIns="67370" bIns="53897" anchor="ctr"/>
          <a:lstStyle/>
          <a:p>
            <a:pPr algn="ctr">
              <a:spcBef>
                <a:spcPct val="50000"/>
              </a:spcBef>
              <a:buClr>
                <a:srgbClr val="F0AB00"/>
              </a:buClr>
              <a:buSzPct val="80000"/>
              <a:defRPr/>
            </a:pPr>
            <a:r>
              <a:rPr lang="en-US" sz="1000" kern="0" dirty="0">
                <a:latin typeface="微软雅黑" panose="020B0503020204020204" pitchFamily="34" charset="-122"/>
                <a:ea typeface="微软雅黑" panose="020B0503020204020204" pitchFamily="34" charset="-122"/>
                <a:cs typeface="Arial Unicode MS" pitchFamily="34" charset="-128"/>
              </a:rPr>
              <a:t>SAP HANA Studio </a:t>
            </a:r>
            <a:r>
              <a:rPr lang="zh-CN" altLang="en-US" sz="1000" kern="0" dirty="0">
                <a:latin typeface="微软雅黑" pitchFamily="34" charset="-122"/>
                <a:ea typeface="微软雅黑" pitchFamily="34" charset="-122"/>
                <a:cs typeface="Arial Unicode MS" pitchFamily="34" charset="-128"/>
              </a:rPr>
              <a:t>目录</a:t>
            </a:r>
            <a:endParaRPr lang="en-US" sz="1000" kern="0" dirty="0">
              <a:latin typeface="微软雅黑" pitchFamily="34" charset="-122"/>
              <a:ea typeface="微软雅黑" pitchFamily="34" charset="-122"/>
              <a:cs typeface="Arial Unicode MS" pitchFamily="34" charset="-128"/>
            </a:endParaRPr>
          </a:p>
        </p:txBody>
      </p:sp>
      <p:sp>
        <p:nvSpPr>
          <p:cNvPr id="10" name="Rectangle 9"/>
          <p:cNvSpPr/>
          <p:nvPr/>
        </p:nvSpPr>
        <p:spPr bwMode="gray">
          <a:xfrm>
            <a:off x="3154426" y="2784900"/>
            <a:ext cx="2308137" cy="1402516"/>
          </a:xfrm>
          <a:prstGeom prst="rect">
            <a:avLst/>
          </a:prstGeom>
          <a:solidFill>
            <a:schemeClr val="bg1"/>
          </a:solidFill>
          <a:ln w="6350" algn="ctr">
            <a:solidFill>
              <a:schemeClr val="tx1"/>
            </a:solidFill>
            <a:miter lim="800000"/>
            <a:headEnd/>
            <a:tailEnd/>
          </a:ln>
        </p:spPr>
        <p:txBody>
          <a:bodyPr lIns="67370" tIns="80847" rIns="67370" bIns="53897"/>
          <a:lstStyle/>
          <a:p>
            <a:pPr algn="ctr">
              <a:spcBef>
                <a:spcPct val="50000"/>
              </a:spcBef>
              <a:buClr>
                <a:srgbClr val="F0AB00"/>
              </a:buClr>
              <a:buSzPct val="80000"/>
              <a:defRPr/>
            </a:pPr>
            <a:r>
              <a:rPr lang="en-US" sz="1050" kern="0" dirty="0">
                <a:latin typeface="微软雅黑" panose="020B0503020204020204" pitchFamily="34" charset="-122"/>
                <a:ea typeface="微软雅黑" panose="020B0503020204020204" pitchFamily="34" charset="-122"/>
                <a:cs typeface="Arial Unicode MS" pitchFamily="34" charset="-128"/>
              </a:rPr>
              <a:t>SAP HANA </a:t>
            </a:r>
            <a:r>
              <a:rPr lang="zh-CN" altLang="en-US" sz="1050" kern="0" dirty="0">
                <a:latin typeface="微软雅黑" pitchFamily="34" charset="-122"/>
                <a:ea typeface="微软雅黑" pitchFamily="34" charset="-122"/>
                <a:cs typeface="Arial Unicode MS" pitchFamily="34" charset="-128"/>
              </a:rPr>
              <a:t>数据库</a:t>
            </a:r>
            <a:endParaRPr lang="en-US" sz="1050" kern="0" dirty="0">
              <a:latin typeface="微软雅黑" pitchFamily="34" charset="-122"/>
              <a:ea typeface="微软雅黑" pitchFamily="34" charset="-122"/>
              <a:cs typeface="Arial Unicode MS" pitchFamily="34" charset="-128"/>
            </a:endParaRPr>
          </a:p>
        </p:txBody>
      </p:sp>
      <p:sp>
        <p:nvSpPr>
          <p:cNvPr id="12" name="Rectangle 11"/>
          <p:cNvSpPr/>
          <p:nvPr/>
        </p:nvSpPr>
        <p:spPr bwMode="gray">
          <a:xfrm>
            <a:off x="5654246" y="2784900"/>
            <a:ext cx="969286" cy="1402516"/>
          </a:xfrm>
          <a:prstGeom prst="rect">
            <a:avLst/>
          </a:prstGeom>
          <a:solidFill>
            <a:schemeClr val="bg1"/>
          </a:solidFill>
          <a:ln w="6350" algn="ctr">
            <a:solidFill>
              <a:schemeClr val="tx1"/>
            </a:solidFill>
            <a:miter lim="800000"/>
            <a:headEnd/>
            <a:tailEnd/>
          </a:ln>
        </p:spPr>
        <p:txBody>
          <a:bodyPr lIns="67370" tIns="80847" rIns="67370" bIns="53897"/>
          <a:lstStyle/>
          <a:p>
            <a:pPr algn="ctr">
              <a:spcBef>
                <a:spcPct val="50000"/>
              </a:spcBef>
              <a:buClr>
                <a:srgbClr val="F0AB00"/>
              </a:buClr>
              <a:buSzPct val="80000"/>
              <a:defRPr/>
            </a:pPr>
            <a:r>
              <a:rPr lang="zh-CN" altLang="en-US" sz="1000" kern="0" dirty="0">
                <a:latin typeface="微软雅黑" pitchFamily="34" charset="-122"/>
                <a:ea typeface="微软雅黑" pitchFamily="34" charset="-122"/>
                <a:cs typeface="Arial Unicode MS" pitchFamily="34" charset="-128"/>
              </a:rPr>
              <a:t>节点</a:t>
            </a:r>
            <a:r>
              <a:rPr lang="en-US" sz="1050" kern="0" dirty="0">
                <a:latin typeface="微软雅黑" panose="020B0503020204020204" pitchFamily="34" charset="-122"/>
                <a:ea typeface="微软雅黑" panose="020B0503020204020204" pitchFamily="34" charset="-122"/>
                <a:cs typeface="Arial Unicode MS" pitchFamily="34" charset="-128"/>
              </a:rPr>
              <a:t> 2</a:t>
            </a:r>
          </a:p>
        </p:txBody>
      </p:sp>
      <p:sp>
        <p:nvSpPr>
          <p:cNvPr id="13" name="Rectangle 12"/>
          <p:cNvSpPr/>
          <p:nvPr/>
        </p:nvSpPr>
        <p:spPr bwMode="gray">
          <a:xfrm>
            <a:off x="6969761" y="2779187"/>
            <a:ext cx="1049865" cy="1402516"/>
          </a:xfrm>
          <a:prstGeom prst="rect">
            <a:avLst/>
          </a:prstGeom>
          <a:solidFill>
            <a:schemeClr val="bg1"/>
          </a:solidFill>
          <a:ln w="6350" algn="ctr">
            <a:solidFill>
              <a:schemeClr val="tx1"/>
            </a:solidFill>
            <a:miter lim="800000"/>
            <a:headEnd/>
            <a:tailEnd/>
          </a:ln>
        </p:spPr>
        <p:txBody>
          <a:bodyPr lIns="67370" tIns="80847" rIns="67370" bIns="53897"/>
          <a:lstStyle/>
          <a:p>
            <a:pPr algn="ctr">
              <a:spcBef>
                <a:spcPct val="50000"/>
              </a:spcBef>
              <a:buClr>
                <a:srgbClr val="F0AB00"/>
              </a:buClr>
              <a:buSzPct val="80000"/>
              <a:defRPr/>
            </a:pPr>
            <a:r>
              <a:rPr lang="zh-CN" altLang="en-US" sz="1000" kern="0" dirty="0">
                <a:latin typeface="微软雅黑" pitchFamily="34" charset="-122"/>
                <a:ea typeface="微软雅黑" pitchFamily="34" charset="-122"/>
                <a:cs typeface="Arial Unicode MS" pitchFamily="34" charset="-128"/>
              </a:rPr>
              <a:t>节点 </a:t>
            </a:r>
            <a:r>
              <a:rPr lang="en-US" sz="1050" kern="0" dirty="0">
                <a:latin typeface="微软雅黑" panose="020B0503020204020204" pitchFamily="34" charset="-122"/>
                <a:ea typeface="微软雅黑" panose="020B0503020204020204" pitchFamily="34" charset="-122"/>
                <a:cs typeface="Arial Unicode MS" pitchFamily="34" charset="-128"/>
              </a:rPr>
              <a:t>n</a:t>
            </a:r>
          </a:p>
        </p:txBody>
      </p:sp>
      <p:sp>
        <p:nvSpPr>
          <p:cNvPr id="13323" name="TextBox 13"/>
          <p:cNvSpPr txBox="1">
            <a:spLocks noChangeArrowheads="1"/>
          </p:cNvSpPr>
          <p:nvPr/>
        </p:nvSpPr>
        <p:spPr bwMode="gray">
          <a:xfrm>
            <a:off x="6684963" y="3298494"/>
            <a:ext cx="1875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buClr>
                <a:srgbClr val="F0AB00"/>
              </a:buClr>
              <a:buSzPct val="80000"/>
            </a:pPr>
            <a:r>
              <a:rPr lang="en-US" sz="1800" dirty="0">
                <a:latin typeface="微软雅黑" panose="020B0503020204020204" pitchFamily="34" charset="-122"/>
                <a:ea typeface="微软雅黑" panose="020B0503020204020204" pitchFamily="34" charset="-122"/>
                <a:cs typeface="Arial Unicode MS" charset="0"/>
              </a:rPr>
              <a:t>…</a:t>
            </a:r>
          </a:p>
        </p:txBody>
      </p:sp>
      <p:sp>
        <p:nvSpPr>
          <p:cNvPr id="15" name="Rectangle 14"/>
          <p:cNvSpPr/>
          <p:nvPr/>
        </p:nvSpPr>
        <p:spPr bwMode="gray">
          <a:xfrm>
            <a:off x="3780258" y="3132552"/>
            <a:ext cx="1523956" cy="217878"/>
          </a:xfrm>
          <a:prstGeom prst="rect">
            <a:avLst/>
          </a:prstGeom>
          <a:solidFill>
            <a:schemeClr val="bg1"/>
          </a:solidFill>
          <a:ln w="6350" algn="ctr">
            <a:solidFill>
              <a:schemeClr val="tx1"/>
            </a:solidFill>
            <a:miter lim="800000"/>
            <a:headEnd/>
            <a:tailEnd/>
          </a:ln>
        </p:spPr>
        <p:txBody>
          <a:bodyPr lIns="67370" tIns="53897" rIns="67370" bIns="53897" anchor="ctr"/>
          <a:lstStyle/>
          <a:p>
            <a:pPr algn="ctr">
              <a:spcBef>
                <a:spcPct val="50000"/>
              </a:spcBef>
              <a:buClr>
                <a:srgbClr val="F0AB00"/>
              </a:buClr>
              <a:buSzPct val="80000"/>
              <a:defRPr/>
            </a:pPr>
            <a:r>
              <a:rPr lang="zh-CN" altLang="en-US" sz="1000" kern="0" dirty="0">
                <a:latin typeface="微软雅黑" pitchFamily="34" charset="-122"/>
                <a:ea typeface="微软雅黑" pitchFamily="34" charset="-122"/>
                <a:cs typeface="Arial Unicode MS" pitchFamily="34" charset="-128"/>
              </a:rPr>
              <a:t>名称服务器</a:t>
            </a:r>
            <a:endParaRPr lang="en-US" sz="1000" kern="0" dirty="0">
              <a:latin typeface="微软雅黑" pitchFamily="34" charset="-122"/>
              <a:ea typeface="微软雅黑" pitchFamily="34" charset="-122"/>
              <a:cs typeface="Arial Unicode MS" pitchFamily="34" charset="-128"/>
            </a:endParaRPr>
          </a:p>
        </p:txBody>
      </p:sp>
      <p:sp>
        <p:nvSpPr>
          <p:cNvPr id="18" name="Rectangle 17"/>
          <p:cNvSpPr/>
          <p:nvPr/>
        </p:nvSpPr>
        <p:spPr bwMode="gray">
          <a:xfrm>
            <a:off x="3780258" y="3383757"/>
            <a:ext cx="1523956" cy="216688"/>
          </a:xfrm>
          <a:prstGeom prst="rect">
            <a:avLst/>
          </a:prstGeom>
          <a:solidFill>
            <a:schemeClr val="bg1"/>
          </a:solidFill>
          <a:ln w="6350" algn="ctr">
            <a:solidFill>
              <a:schemeClr val="tx1"/>
            </a:solidFill>
            <a:miter lim="800000"/>
            <a:headEnd/>
            <a:tailEnd/>
          </a:ln>
        </p:spPr>
        <p:txBody>
          <a:bodyPr lIns="67370" tIns="53897" rIns="67370" bIns="53897" anchor="ctr"/>
          <a:lstStyle/>
          <a:p>
            <a:pPr algn="ctr">
              <a:spcBef>
                <a:spcPct val="50000"/>
              </a:spcBef>
              <a:buClr>
                <a:srgbClr val="F0AB00"/>
              </a:buClr>
              <a:buSzPct val="80000"/>
              <a:defRPr/>
            </a:pPr>
            <a:r>
              <a:rPr lang="zh-CN" altLang="en-US" sz="1000" kern="0" dirty="0">
                <a:latin typeface="微软雅黑" pitchFamily="34" charset="-122"/>
                <a:ea typeface="微软雅黑" pitchFamily="34" charset="-122"/>
                <a:cs typeface="Arial Unicode MS" pitchFamily="34" charset="-128"/>
              </a:rPr>
              <a:t>索引服务器</a:t>
            </a:r>
            <a:endParaRPr lang="en-US" sz="1000" kern="0" dirty="0">
              <a:latin typeface="微软雅黑" pitchFamily="34" charset="-122"/>
              <a:ea typeface="微软雅黑" pitchFamily="34" charset="-122"/>
              <a:cs typeface="Arial Unicode MS" pitchFamily="34" charset="-128"/>
            </a:endParaRPr>
          </a:p>
        </p:txBody>
      </p:sp>
      <p:sp>
        <p:nvSpPr>
          <p:cNvPr id="19" name="Rectangle 18"/>
          <p:cNvSpPr/>
          <p:nvPr/>
        </p:nvSpPr>
        <p:spPr bwMode="gray">
          <a:xfrm>
            <a:off x="3780258" y="3633791"/>
            <a:ext cx="1523956" cy="217878"/>
          </a:xfrm>
          <a:prstGeom prst="rect">
            <a:avLst/>
          </a:prstGeom>
          <a:solidFill>
            <a:schemeClr val="bg1"/>
          </a:solidFill>
          <a:ln w="6350" algn="ctr">
            <a:solidFill>
              <a:schemeClr val="tx1"/>
            </a:solidFill>
            <a:miter lim="800000"/>
            <a:headEnd/>
            <a:tailEnd/>
          </a:ln>
        </p:spPr>
        <p:txBody>
          <a:bodyPr lIns="67370" tIns="53897" rIns="67370" bIns="53897" anchor="ctr"/>
          <a:lstStyle/>
          <a:p>
            <a:pPr algn="ctr">
              <a:spcBef>
                <a:spcPct val="50000"/>
              </a:spcBef>
              <a:buClr>
                <a:srgbClr val="F0AB00"/>
              </a:buClr>
              <a:buSzPct val="80000"/>
              <a:defRPr/>
            </a:pPr>
            <a:r>
              <a:rPr lang="zh-CN" altLang="en-US" sz="1000" kern="0" dirty="0">
                <a:latin typeface="微软雅黑" pitchFamily="34" charset="-122"/>
                <a:ea typeface="微软雅黑" pitchFamily="34" charset="-122"/>
                <a:cs typeface="Arial Unicode MS" pitchFamily="34" charset="-128"/>
              </a:rPr>
              <a:t>统计服务器</a:t>
            </a:r>
            <a:endParaRPr lang="en-US" sz="1000" kern="0" dirty="0">
              <a:latin typeface="微软雅黑" pitchFamily="34" charset="-122"/>
              <a:ea typeface="微软雅黑" pitchFamily="34" charset="-122"/>
              <a:cs typeface="Arial Unicode MS" pitchFamily="34" charset="-128"/>
            </a:endParaRPr>
          </a:p>
        </p:txBody>
      </p:sp>
      <p:sp>
        <p:nvSpPr>
          <p:cNvPr id="20" name="Rectangle 19"/>
          <p:cNvSpPr/>
          <p:nvPr/>
        </p:nvSpPr>
        <p:spPr bwMode="gray">
          <a:xfrm>
            <a:off x="3780258" y="3885005"/>
            <a:ext cx="1523956" cy="217878"/>
          </a:xfrm>
          <a:prstGeom prst="rect">
            <a:avLst/>
          </a:prstGeom>
          <a:solidFill>
            <a:schemeClr val="bg1"/>
          </a:solidFill>
          <a:ln w="6350" algn="ctr">
            <a:solidFill>
              <a:schemeClr val="tx1"/>
            </a:solidFill>
            <a:miter lim="800000"/>
            <a:headEnd/>
            <a:tailEnd/>
          </a:ln>
        </p:spPr>
        <p:txBody>
          <a:bodyPr lIns="67370" tIns="53897" rIns="67370" bIns="53897" anchor="ctr"/>
          <a:lstStyle/>
          <a:p>
            <a:pPr algn="ctr">
              <a:spcBef>
                <a:spcPct val="50000"/>
              </a:spcBef>
              <a:buClr>
                <a:srgbClr val="F0AB00"/>
              </a:buClr>
              <a:buSzPct val="80000"/>
              <a:defRPr/>
            </a:pPr>
            <a:r>
              <a:rPr lang="en-US" sz="1000" kern="0" dirty="0">
                <a:latin typeface="微软雅黑" panose="020B0503020204020204" pitchFamily="34" charset="-122"/>
                <a:ea typeface="微软雅黑" panose="020B0503020204020204" pitchFamily="34" charset="-122"/>
                <a:cs typeface="Arial Unicode MS" pitchFamily="34" charset="-128"/>
              </a:rPr>
              <a:t>Preprocessor</a:t>
            </a:r>
          </a:p>
        </p:txBody>
      </p:sp>
      <p:sp>
        <p:nvSpPr>
          <p:cNvPr id="22" name="Rectangle 21"/>
          <p:cNvSpPr/>
          <p:nvPr/>
        </p:nvSpPr>
        <p:spPr bwMode="gray">
          <a:xfrm>
            <a:off x="5706632" y="3383757"/>
            <a:ext cx="863183" cy="191736"/>
          </a:xfrm>
          <a:prstGeom prst="rect">
            <a:avLst/>
          </a:prstGeom>
          <a:solidFill>
            <a:schemeClr val="bg1"/>
          </a:solidFill>
          <a:ln w="6350" algn="ctr">
            <a:solidFill>
              <a:schemeClr val="tx1"/>
            </a:solidFill>
            <a:miter lim="800000"/>
            <a:headEnd/>
            <a:tailEnd/>
          </a:ln>
        </p:spPr>
        <p:txBody>
          <a:bodyPr lIns="67370" tIns="53897" rIns="67370" bIns="53897" anchor="ctr"/>
          <a:lstStyle/>
          <a:p>
            <a:pPr algn="ctr">
              <a:spcBef>
                <a:spcPct val="50000"/>
              </a:spcBef>
              <a:buClr>
                <a:srgbClr val="F0AB00"/>
              </a:buClr>
              <a:buSzPct val="80000"/>
              <a:defRPr/>
            </a:pPr>
            <a:r>
              <a:rPr lang="zh-CN" altLang="en-US" sz="1000" kern="0" dirty="0">
                <a:latin typeface="微软雅黑" pitchFamily="34" charset="-122"/>
                <a:ea typeface="微软雅黑" pitchFamily="34" charset="-122"/>
                <a:cs typeface="Arial Unicode MS" pitchFamily="34" charset="-128"/>
              </a:rPr>
              <a:t>索引服务器</a:t>
            </a:r>
            <a:endParaRPr lang="en-US" sz="1000" kern="0" dirty="0">
              <a:latin typeface="微软雅黑" pitchFamily="34" charset="-122"/>
              <a:ea typeface="微软雅黑" pitchFamily="34" charset="-122"/>
              <a:cs typeface="Arial Unicode MS" pitchFamily="34" charset="-128"/>
            </a:endParaRPr>
          </a:p>
        </p:txBody>
      </p:sp>
      <p:sp>
        <p:nvSpPr>
          <p:cNvPr id="24" name="Rectangle 23"/>
          <p:cNvSpPr/>
          <p:nvPr/>
        </p:nvSpPr>
        <p:spPr bwMode="gray">
          <a:xfrm>
            <a:off x="5678566" y="3885005"/>
            <a:ext cx="916899" cy="190280"/>
          </a:xfrm>
          <a:prstGeom prst="rect">
            <a:avLst/>
          </a:prstGeom>
          <a:solidFill>
            <a:schemeClr val="bg1"/>
          </a:solidFill>
          <a:ln w="6350" algn="ctr">
            <a:solidFill>
              <a:schemeClr val="tx1"/>
            </a:solidFill>
            <a:miter lim="800000"/>
            <a:headEnd/>
            <a:tailEnd/>
          </a:ln>
        </p:spPr>
        <p:txBody>
          <a:bodyPr lIns="67370" tIns="53897" rIns="67370" bIns="53897" anchor="ctr"/>
          <a:lstStyle/>
          <a:p>
            <a:pPr algn="ctr">
              <a:spcBef>
                <a:spcPct val="50000"/>
              </a:spcBef>
              <a:buClr>
                <a:srgbClr val="F0AB00"/>
              </a:buClr>
              <a:buSzPct val="80000"/>
              <a:defRPr/>
            </a:pPr>
            <a:r>
              <a:rPr lang="en-US" sz="900" kern="0" dirty="0">
                <a:latin typeface="微软雅黑" panose="020B0503020204020204" pitchFamily="34" charset="-122"/>
                <a:ea typeface="微软雅黑" panose="020B0503020204020204" pitchFamily="34" charset="-122"/>
                <a:cs typeface="Arial Unicode MS" pitchFamily="34" charset="-128"/>
              </a:rPr>
              <a:t>Preprocessor</a:t>
            </a:r>
          </a:p>
        </p:txBody>
      </p:sp>
      <p:sp>
        <p:nvSpPr>
          <p:cNvPr id="26" name="Rectangle 25"/>
          <p:cNvSpPr/>
          <p:nvPr/>
        </p:nvSpPr>
        <p:spPr bwMode="gray">
          <a:xfrm>
            <a:off x="7087317" y="3378044"/>
            <a:ext cx="830710" cy="237054"/>
          </a:xfrm>
          <a:prstGeom prst="rect">
            <a:avLst/>
          </a:prstGeom>
          <a:solidFill>
            <a:schemeClr val="bg1"/>
          </a:solidFill>
          <a:ln w="6350" algn="ctr">
            <a:solidFill>
              <a:schemeClr val="tx1"/>
            </a:solidFill>
            <a:miter lim="800000"/>
            <a:headEnd/>
            <a:tailEnd/>
          </a:ln>
        </p:spPr>
        <p:txBody>
          <a:bodyPr lIns="67370" tIns="53897" rIns="67370" bIns="53897" anchor="ctr"/>
          <a:lstStyle/>
          <a:p>
            <a:pPr algn="ctr">
              <a:spcBef>
                <a:spcPct val="50000"/>
              </a:spcBef>
              <a:buClr>
                <a:srgbClr val="F0AB00"/>
              </a:buClr>
              <a:buSzPct val="80000"/>
              <a:defRPr/>
            </a:pPr>
            <a:r>
              <a:rPr lang="zh-CN" altLang="en-US" sz="1000" kern="0" dirty="0">
                <a:latin typeface="微软雅黑" pitchFamily="34" charset="-122"/>
                <a:ea typeface="微软雅黑" pitchFamily="34" charset="-122"/>
                <a:cs typeface="Arial Unicode MS" pitchFamily="34" charset="-128"/>
              </a:rPr>
              <a:t>索引服务器</a:t>
            </a:r>
            <a:endParaRPr lang="en-US" sz="1000" kern="0" dirty="0">
              <a:latin typeface="微软雅黑" pitchFamily="34" charset="-122"/>
              <a:ea typeface="微软雅黑" pitchFamily="34" charset="-122"/>
              <a:cs typeface="Arial Unicode MS" pitchFamily="34" charset="-128"/>
            </a:endParaRPr>
          </a:p>
        </p:txBody>
      </p:sp>
      <p:sp>
        <p:nvSpPr>
          <p:cNvPr id="28" name="Rectangle 27"/>
          <p:cNvSpPr/>
          <p:nvPr/>
        </p:nvSpPr>
        <p:spPr bwMode="gray">
          <a:xfrm>
            <a:off x="7087316" y="3879292"/>
            <a:ext cx="889273" cy="195993"/>
          </a:xfrm>
          <a:prstGeom prst="rect">
            <a:avLst/>
          </a:prstGeom>
          <a:solidFill>
            <a:schemeClr val="bg1"/>
          </a:solidFill>
          <a:ln w="6350" algn="ctr">
            <a:solidFill>
              <a:schemeClr val="tx1"/>
            </a:solidFill>
            <a:miter lim="800000"/>
            <a:headEnd/>
            <a:tailEnd/>
          </a:ln>
        </p:spPr>
        <p:txBody>
          <a:bodyPr lIns="67370" tIns="53897" rIns="67370" bIns="53897" anchor="ctr"/>
          <a:lstStyle/>
          <a:p>
            <a:pPr algn="ctr">
              <a:spcBef>
                <a:spcPct val="50000"/>
              </a:spcBef>
              <a:buClr>
                <a:srgbClr val="F0AB00"/>
              </a:buClr>
              <a:buSzPct val="80000"/>
              <a:defRPr/>
            </a:pPr>
            <a:r>
              <a:rPr lang="en-US" sz="900" kern="0" dirty="0">
                <a:latin typeface="微软雅黑" panose="020B0503020204020204" pitchFamily="34" charset="-122"/>
                <a:ea typeface="微软雅黑" panose="020B0503020204020204" pitchFamily="34" charset="-122"/>
                <a:cs typeface="Arial Unicode MS" pitchFamily="34" charset="-128"/>
              </a:rPr>
              <a:t>Preprocessor</a:t>
            </a:r>
          </a:p>
        </p:txBody>
      </p:sp>
      <p:sp>
        <p:nvSpPr>
          <p:cNvPr id="29" name="TextBox 28"/>
          <p:cNvSpPr txBox="1"/>
          <p:nvPr/>
        </p:nvSpPr>
        <p:spPr bwMode="gray">
          <a:xfrm>
            <a:off x="3923773" y="1827376"/>
            <a:ext cx="769441" cy="153888"/>
          </a:xfrm>
          <a:prstGeom prst="rect">
            <a:avLst/>
          </a:prstGeom>
          <a:solidFill>
            <a:schemeClr val="bg1"/>
          </a:solidFill>
        </p:spPr>
        <p:txBody>
          <a:bodyPr wrap="none" lIns="0" tIns="0" rIns="0" bIns="0">
            <a:spAutoFit/>
          </a:bodyPr>
          <a:lstStyle/>
          <a:p>
            <a:pPr>
              <a:spcBef>
                <a:spcPct val="50000"/>
              </a:spcBef>
              <a:buClr>
                <a:srgbClr val="F0AB00"/>
              </a:buClr>
              <a:buSzPct val="80000"/>
              <a:defRPr/>
            </a:pPr>
            <a:r>
              <a:rPr lang="zh-CN" altLang="en-US" sz="1000" kern="0" dirty="0">
                <a:latin typeface="微软雅黑" pitchFamily="34" charset="-122"/>
                <a:ea typeface="微软雅黑" pitchFamily="34" charset="-122"/>
                <a:cs typeface="Arial Unicode MS" pitchFamily="34" charset="-128"/>
              </a:rPr>
              <a:t>单个主机配置</a:t>
            </a:r>
            <a:endParaRPr lang="en-US" sz="1000" kern="0" dirty="0">
              <a:latin typeface="微软雅黑" pitchFamily="34" charset="-122"/>
              <a:ea typeface="微软雅黑" pitchFamily="34" charset="-122"/>
              <a:cs typeface="Arial Unicode MS" pitchFamily="34" charset="-128"/>
            </a:endParaRPr>
          </a:p>
        </p:txBody>
      </p:sp>
      <p:cxnSp>
        <p:nvCxnSpPr>
          <p:cNvPr id="32" name="Straight Arrow Connector 31"/>
          <p:cNvCxnSpPr/>
          <p:nvPr/>
        </p:nvCxnSpPr>
        <p:spPr bwMode="gray">
          <a:xfrm flipV="1">
            <a:off x="3048462" y="2343573"/>
            <a:ext cx="5086311" cy="795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bwMode="gray">
          <a:xfrm>
            <a:off x="5916209" y="2128426"/>
            <a:ext cx="897682" cy="153888"/>
          </a:xfrm>
          <a:prstGeom prst="rect">
            <a:avLst/>
          </a:prstGeom>
          <a:solidFill>
            <a:schemeClr val="bg1"/>
          </a:solidFill>
        </p:spPr>
        <p:txBody>
          <a:bodyPr wrap="none" lIns="0" tIns="0" rIns="0" bIns="0">
            <a:spAutoFit/>
          </a:bodyPr>
          <a:lstStyle/>
          <a:p>
            <a:pPr>
              <a:spcBef>
                <a:spcPct val="50000"/>
              </a:spcBef>
              <a:buClr>
                <a:srgbClr val="F0AB00"/>
              </a:buClr>
              <a:buSzPct val="80000"/>
              <a:defRPr/>
            </a:pPr>
            <a:r>
              <a:rPr lang="zh-CN" altLang="en-US" sz="1000" kern="0" dirty="0">
                <a:latin typeface="微软雅黑" pitchFamily="34" charset="-122"/>
                <a:ea typeface="微软雅黑" pitchFamily="34" charset="-122"/>
                <a:cs typeface="Arial Unicode MS" pitchFamily="34" charset="-128"/>
              </a:rPr>
              <a:t>多节点集群配置</a:t>
            </a:r>
            <a:endParaRPr lang="en-US" sz="1000" kern="0" dirty="0">
              <a:latin typeface="微软雅黑" pitchFamily="34" charset="-122"/>
              <a:ea typeface="微软雅黑" pitchFamily="34" charset="-122"/>
              <a:cs typeface="Arial Unicode MS" pitchFamily="34" charset="-128"/>
            </a:endParaRPr>
          </a:p>
        </p:txBody>
      </p:sp>
      <p:sp>
        <p:nvSpPr>
          <p:cNvPr id="35" name="TextBox 34"/>
          <p:cNvSpPr txBox="1"/>
          <p:nvPr/>
        </p:nvSpPr>
        <p:spPr bwMode="gray">
          <a:xfrm>
            <a:off x="799253" y="3174082"/>
            <a:ext cx="1783303" cy="153888"/>
          </a:xfrm>
          <a:prstGeom prst="rect">
            <a:avLst/>
          </a:prstGeom>
          <a:noFill/>
        </p:spPr>
        <p:txBody>
          <a:bodyPr wrap="square" lIns="0" tIns="0" rIns="0" bIns="0">
            <a:spAutoFit/>
          </a:bodyPr>
          <a:lstStyle/>
          <a:p>
            <a:pPr>
              <a:spcBef>
                <a:spcPct val="50000"/>
              </a:spcBef>
              <a:buClr>
                <a:srgbClr val="F0AB00"/>
              </a:buClr>
              <a:buSzPct val="80000"/>
              <a:defRPr/>
            </a:pPr>
            <a:r>
              <a:rPr lang="zh-CN" altLang="en-US" sz="1000" kern="0" dirty="0">
                <a:latin typeface="微软雅黑" pitchFamily="34" charset="-122"/>
                <a:ea typeface="微软雅黑" pitchFamily="34" charset="-122"/>
                <a:cs typeface="Arial Unicode MS" pitchFamily="34" charset="-128"/>
              </a:rPr>
              <a:t>维护系统概貌信息</a:t>
            </a:r>
            <a:endParaRPr lang="en-US" sz="1000" kern="0" dirty="0">
              <a:latin typeface="微软雅黑" pitchFamily="34" charset="-122"/>
              <a:ea typeface="微软雅黑" pitchFamily="34" charset="-122"/>
              <a:cs typeface="Arial Unicode MS" pitchFamily="34" charset="-128"/>
            </a:endParaRPr>
          </a:p>
        </p:txBody>
      </p:sp>
      <p:cxnSp>
        <p:nvCxnSpPr>
          <p:cNvPr id="37" name="Straight Arrow Connector 36"/>
          <p:cNvCxnSpPr>
            <a:stCxn id="35" idx="3"/>
            <a:endCxn id="15" idx="1"/>
          </p:cNvCxnSpPr>
          <p:nvPr/>
        </p:nvCxnSpPr>
        <p:spPr bwMode="gray">
          <a:xfrm flipV="1">
            <a:off x="2582556" y="3241491"/>
            <a:ext cx="1197702" cy="9535"/>
          </a:xfrm>
          <a:prstGeom prst="straightConnector1">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bwMode="gray">
          <a:xfrm>
            <a:off x="799253" y="3424105"/>
            <a:ext cx="1783303" cy="153888"/>
          </a:xfrm>
          <a:prstGeom prst="rect">
            <a:avLst/>
          </a:prstGeom>
          <a:noFill/>
        </p:spPr>
        <p:txBody>
          <a:bodyPr wrap="square" lIns="0" tIns="0" rIns="0" bIns="0">
            <a:spAutoFit/>
          </a:bodyPr>
          <a:lstStyle/>
          <a:p>
            <a:pPr>
              <a:spcBef>
                <a:spcPct val="50000"/>
              </a:spcBef>
              <a:buClr>
                <a:srgbClr val="F0AB00"/>
              </a:buClr>
              <a:buSzPct val="80000"/>
              <a:defRPr/>
            </a:pPr>
            <a:r>
              <a:rPr lang="zh-CN" altLang="en-US" sz="1000" kern="0" dirty="0">
                <a:latin typeface="微软雅黑" pitchFamily="34" charset="-122"/>
                <a:ea typeface="微软雅黑" pitchFamily="34" charset="-122"/>
                <a:cs typeface="Arial Unicode MS" pitchFamily="34" charset="-128"/>
              </a:rPr>
              <a:t>保留数据并且执行所有操作</a:t>
            </a:r>
            <a:endParaRPr lang="en-US" sz="1000" kern="0" dirty="0">
              <a:latin typeface="微软雅黑" pitchFamily="34" charset="-122"/>
              <a:ea typeface="微软雅黑" pitchFamily="34" charset="-122"/>
              <a:cs typeface="Arial Unicode MS" pitchFamily="34" charset="-128"/>
            </a:endParaRPr>
          </a:p>
        </p:txBody>
      </p:sp>
      <p:cxnSp>
        <p:nvCxnSpPr>
          <p:cNvPr id="39" name="Straight Arrow Connector 38"/>
          <p:cNvCxnSpPr>
            <a:stCxn id="38" idx="3"/>
            <a:endCxn id="18" idx="1"/>
          </p:cNvCxnSpPr>
          <p:nvPr/>
        </p:nvCxnSpPr>
        <p:spPr bwMode="gray">
          <a:xfrm flipV="1">
            <a:off x="2582556" y="3492101"/>
            <a:ext cx="1197702" cy="8948"/>
          </a:xfrm>
          <a:prstGeom prst="straightConnector1">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bwMode="gray">
          <a:xfrm>
            <a:off x="799254" y="3675321"/>
            <a:ext cx="1783302" cy="153888"/>
          </a:xfrm>
          <a:prstGeom prst="rect">
            <a:avLst/>
          </a:prstGeom>
          <a:noFill/>
        </p:spPr>
        <p:txBody>
          <a:bodyPr wrap="square" lIns="0" tIns="0" rIns="0" bIns="0">
            <a:spAutoFit/>
          </a:bodyPr>
          <a:lstStyle/>
          <a:p>
            <a:pPr>
              <a:spcBef>
                <a:spcPct val="50000"/>
              </a:spcBef>
              <a:buClr>
                <a:srgbClr val="F0AB00"/>
              </a:buClr>
              <a:buSzPct val="80000"/>
              <a:defRPr/>
            </a:pPr>
            <a:r>
              <a:rPr lang="zh-CN" altLang="en-US" sz="1000" kern="0" dirty="0">
                <a:latin typeface="微软雅黑" pitchFamily="34" charset="-122"/>
                <a:ea typeface="微软雅黑" pitchFamily="34" charset="-122"/>
                <a:cs typeface="Arial Unicode MS" pitchFamily="34" charset="-128"/>
              </a:rPr>
              <a:t>搜集</a:t>
            </a:r>
            <a:r>
              <a:rPr lang="en-US" altLang="zh-CN" sz="1000" kern="0" dirty="0">
                <a:latin typeface="微软雅黑" pitchFamily="34" charset="-122"/>
                <a:ea typeface="微软雅黑" pitchFamily="34" charset="-122"/>
                <a:cs typeface="Arial Unicode MS" pitchFamily="34" charset="-128"/>
              </a:rPr>
              <a:t>HANA</a:t>
            </a:r>
            <a:r>
              <a:rPr lang="zh-CN" altLang="en-US" sz="1000" kern="0" dirty="0">
                <a:latin typeface="微软雅黑" pitchFamily="34" charset="-122"/>
                <a:ea typeface="微软雅黑" pitchFamily="34" charset="-122"/>
                <a:cs typeface="Arial Unicode MS" pitchFamily="34" charset="-128"/>
              </a:rPr>
              <a:t>的性能数据</a:t>
            </a:r>
            <a:endParaRPr lang="en-US" sz="1000" kern="0" dirty="0">
              <a:latin typeface="微软雅黑" pitchFamily="34" charset="-122"/>
              <a:ea typeface="微软雅黑" pitchFamily="34" charset="-122"/>
              <a:cs typeface="Arial Unicode MS" pitchFamily="34" charset="-128"/>
            </a:endParaRPr>
          </a:p>
        </p:txBody>
      </p:sp>
      <p:cxnSp>
        <p:nvCxnSpPr>
          <p:cNvPr id="42" name="Straight Arrow Connector 41"/>
          <p:cNvCxnSpPr>
            <a:stCxn id="41" idx="3"/>
            <a:endCxn id="19" idx="1"/>
          </p:cNvCxnSpPr>
          <p:nvPr/>
        </p:nvCxnSpPr>
        <p:spPr bwMode="gray">
          <a:xfrm flipV="1">
            <a:off x="2582556" y="3742730"/>
            <a:ext cx="1197702" cy="9535"/>
          </a:xfrm>
          <a:prstGeom prst="straightConnector1">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bwMode="gray">
          <a:xfrm>
            <a:off x="799254" y="3926534"/>
            <a:ext cx="1783302" cy="159231"/>
          </a:xfrm>
          <a:prstGeom prst="rect">
            <a:avLst/>
          </a:prstGeom>
          <a:noFill/>
        </p:spPr>
        <p:txBody>
          <a:bodyPr wrap="square" lIns="0" tIns="0" rIns="0" bIns="0">
            <a:spAutoFit/>
          </a:bodyPr>
          <a:lstStyle/>
          <a:p>
            <a:pPr>
              <a:spcBef>
                <a:spcPct val="50000"/>
              </a:spcBef>
              <a:buClr>
                <a:srgbClr val="F0AB00"/>
              </a:buClr>
              <a:buSzPct val="80000"/>
              <a:defRPr/>
            </a:pPr>
            <a:r>
              <a:rPr lang="zh-CN" altLang="en-US" sz="1000" kern="0" dirty="0">
                <a:latin typeface="微软雅黑" pitchFamily="34" charset="-122"/>
                <a:ea typeface="微软雅黑" pitchFamily="34" charset="-122"/>
                <a:cs typeface="Arial Unicode MS" pitchFamily="34" charset="-128"/>
              </a:rPr>
              <a:t>文本解析预处理</a:t>
            </a:r>
            <a:endParaRPr lang="en-US" sz="1000" kern="0" dirty="0">
              <a:latin typeface="微软雅黑" panose="020B0503020204020204" pitchFamily="34" charset="-122"/>
              <a:ea typeface="微软雅黑" panose="020B0503020204020204" pitchFamily="34" charset="-122"/>
              <a:cs typeface="Arial Unicode MS" pitchFamily="34" charset="-128"/>
            </a:endParaRPr>
          </a:p>
        </p:txBody>
      </p:sp>
      <p:cxnSp>
        <p:nvCxnSpPr>
          <p:cNvPr id="46" name="Straight Arrow Connector 45"/>
          <p:cNvCxnSpPr>
            <a:stCxn id="45" idx="3"/>
            <a:endCxn id="20" idx="1"/>
          </p:cNvCxnSpPr>
          <p:nvPr/>
        </p:nvCxnSpPr>
        <p:spPr bwMode="gray">
          <a:xfrm flipV="1">
            <a:off x="2582556" y="3993944"/>
            <a:ext cx="1197702" cy="12206"/>
          </a:xfrm>
          <a:prstGeom prst="straightConnector1">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bwMode="gray">
          <a:xfrm>
            <a:off x="799253" y="4299182"/>
            <a:ext cx="1783303" cy="153888"/>
          </a:xfrm>
          <a:prstGeom prst="rect">
            <a:avLst/>
          </a:prstGeom>
          <a:noFill/>
        </p:spPr>
        <p:txBody>
          <a:bodyPr wrap="square" lIns="0" tIns="0" rIns="0" bIns="0">
            <a:spAutoFit/>
          </a:bodyPr>
          <a:lstStyle/>
          <a:p>
            <a:pPr>
              <a:spcBef>
                <a:spcPct val="50000"/>
              </a:spcBef>
              <a:buClr>
                <a:srgbClr val="F0AB00"/>
              </a:buClr>
              <a:buSzPct val="80000"/>
              <a:defRPr/>
            </a:pPr>
            <a:r>
              <a:rPr lang="en-US" sz="1000" kern="0" dirty="0">
                <a:latin typeface="微软雅黑" panose="020B0503020204020204" pitchFamily="34" charset="-122"/>
                <a:ea typeface="微软雅黑" panose="020B0503020204020204" pitchFamily="34" charset="-122"/>
                <a:cs typeface="Arial Unicode MS" pitchFamily="34" charset="-128"/>
              </a:rPr>
              <a:t>HANA Studio </a:t>
            </a:r>
            <a:r>
              <a:rPr lang="zh-CN" altLang="en-US" sz="1000" kern="0" dirty="0">
                <a:latin typeface="微软雅黑" pitchFamily="34" charset="-122"/>
                <a:ea typeface="微软雅黑" pitchFamily="34" charset="-122"/>
                <a:cs typeface="Arial Unicode MS" pitchFamily="34" charset="-128"/>
              </a:rPr>
              <a:t>升级目录</a:t>
            </a:r>
            <a:endParaRPr lang="en-US" sz="1000" kern="0" dirty="0">
              <a:latin typeface="微软雅黑" pitchFamily="34" charset="-122"/>
              <a:ea typeface="微软雅黑" pitchFamily="34" charset="-122"/>
              <a:cs typeface="Arial Unicode MS" pitchFamily="34" charset="-128"/>
            </a:endParaRPr>
          </a:p>
        </p:txBody>
      </p:sp>
      <p:cxnSp>
        <p:nvCxnSpPr>
          <p:cNvPr id="48" name="Straight Arrow Connector 47"/>
          <p:cNvCxnSpPr>
            <a:stCxn id="47" idx="3"/>
            <a:endCxn id="9" idx="1"/>
          </p:cNvCxnSpPr>
          <p:nvPr/>
        </p:nvCxnSpPr>
        <p:spPr bwMode="gray">
          <a:xfrm flipV="1">
            <a:off x="2582556" y="4372246"/>
            <a:ext cx="571870" cy="3880"/>
          </a:xfrm>
          <a:prstGeom prst="straightConnector1">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bwMode="gray">
          <a:xfrm>
            <a:off x="799253" y="4563502"/>
            <a:ext cx="1783303" cy="153890"/>
          </a:xfrm>
          <a:prstGeom prst="rect">
            <a:avLst/>
          </a:prstGeom>
          <a:noFill/>
        </p:spPr>
        <p:txBody>
          <a:bodyPr wrap="square" lIns="0" tIns="0" rIns="0" bIns="0">
            <a:spAutoFit/>
          </a:bodyPr>
          <a:lstStyle/>
          <a:p>
            <a:pPr>
              <a:spcBef>
                <a:spcPct val="50000"/>
              </a:spcBef>
              <a:buClr>
                <a:srgbClr val="F0AB00"/>
              </a:buClr>
              <a:buSzPct val="80000"/>
              <a:defRPr/>
            </a:pPr>
            <a:r>
              <a:rPr lang="zh-CN" altLang="en-US" sz="1000" kern="0" dirty="0">
                <a:latin typeface="微软雅黑" pitchFamily="34" charset="-122"/>
                <a:ea typeface="微软雅黑" pitchFamily="34" charset="-122"/>
                <a:cs typeface="Arial Unicode MS" pitchFamily="34" charset="-128"/>
              </a:rPr>
              <a:t>提供远程启动</a:t>
            </a:r>
            <a:r>
              <a:rPr lang="en-US" altLang="zh-CN" sz="1000" kern="0" dirty="0">
                <a:latin typeface="微软雅黑" pitchFamily="34" charset="-122"/>
                <a:ea typeface="微软雅黑" pitchFamily="34" charset="-122"/>
                <a:cs typeface="Arial Unicode MS" pitchFamily="34" charset="-128"/>
              </a:rPr>
              <a:t>/</a:t>
            </a:r>
            <a:r>
              <a:rPr lang="zh-CN" altLang="en-US" sz="1000" kern="0" dirty="0">
                <a:latin typeface="微软雅黑" pitchFamily="34" charset="-122"/>
                <a:ea typeface="微软雅黑" pitchFamily="34" charset="-122"/>
                <a:cs typeface="Arial Unicode MS" pitchFamily="34" charset="-128"/>
              </a:rPr>
              <a:t>关闭</a:t>
            </a:r>
            <a:endParaRPr lang="en-US" sz="1000" kern="0" dirty="0">
              <a:latin typeface="微软雅黑" pitchFamily="34" charset="-122"/>
              <a:ea typeface="微软雅黑" pitchFamily="34" charset="-122"/>
              <a:cs typeface="Arial Unicode MS" pitchFamily="34" charset="-128"/>
            </a:endParaRPr>
          </a:p>
        </p:txBody>
      </p:sp>
      <p:cxnSp>
        <p:nvCxnSpPr>
          <p:cNvPr id="51" name="Straight Arrow Connector 50"/>
          <p:cNvCxnSpPr>
            <a:stCxn id="50" idx="3"/>
            <a:endCxn id="8" idx="1"/>
          </p:cNvCxnSpPr>
          <p:nvPr/>
        </p:nvCxnSpPr>
        <p:spPr bwMode="gray">
          <a:xfrm flipV="1">
            <a:off x="2582556" y="4632683"/>
            <a:ext cx="571870" cy="7764"/>
          </a:xfrm>
          <a:prstGeom prst="straightConnector1">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bwMode="gray">
          <a:xfrm>
            <a:off x="799254" y="4826621"/>
            <a:ext cx="1783302" cy="153888"/>
          </a:xfrm>
          <a:prstGeom prst="rect">
            <a:avLst/>
          </a:prstGeom>
          <a:noFill/>
        </p:spPr>
        <p:txBody>
          <a:bodyPr wrap="square" lIns="0" tIns="0" rIns="0" bIns="0">
            <a:spAutoFit/>
          </a:bodyPr>
          <a:lstStyle/>
          <a:p>
            <a:pPr>
              <a:spcBef>
                <a:spcPct val="50000"/>
              </a:spcBef>
              <a:buClr>
                <a:srgbClr val="F0AB00"/>
              </a:buClr>
              <a:buSzPct val="80000"/>
              <a:defRPr/>
            </a:pPr>
            <a:r>
              <a:rPr lang="zh-CN" altLang="en-US" sz="1000" kern="0" dirty="0">
                <a:latin typeface="微软雅黑" pitchFamily="34" charset="-122"/>
                <a:ea typeface="微软雅黑" pitchFamily="34" charset="-122"/>
                <a:cs typeface="Arial Unicode MS" pitchFamily="34" charset="-128"/>
              </a:rPr>
              <a:t>管理 </a:t>
            </a:r>
            <a:r>
              <a:rPr lang="en-US" sz="1000" kern="0" dirty="0">
                <a:latin typeface="微软雅黑" panose="020B0503020204020204" pitchFamily="34" charset="-122"/>
                <a:ea typeface="微软雅黑" panose="020B0503020204020204" pitchFamily="34" charset="-122"/>
                <a:cs typeface="Arial Unicode MS" pitchFamily="34" charset="-128"/>
              </a:rPr>
              <a:t>HANA </a:t>
            </a:r>
            <a:r>
              <a:rPr lang="zh-CN" altLang="en-US" sz="1000" kern="0" dirty="0">
                <a:latin typeface="微软雅黑" pitchFamily="34" charset="-122"/>
                <a:ea typeface="微软雅黑" pitchFamily="34" charset="-122"/>
                <a:cs typeface="Arial Unicode MS" pitchFamily="34" charset="-128"/>
              </a:rPr>
              <a:t>软件升级</a:t>
            </a:r>
            <a:endParaRPr lang="en-US" sz="1000" kern="0" dirty="0">
              <a:latin typeface="微软雅黑" pitchFamily="34" charset="-122"/>
              <a:ea typeface="微软雅黑" pitchFamily="34" charset="-122"/>
              <a:cs typeface="Arial Unicode MS" pitchFamily="34" charset="-128"/>
            </a:endParaRPr>
          </a:p>
        </p:txBody>
      </p:sp>
      <p:cxnSp>
        <p:nvCxnSpPr>
          <p:cNvPr id="53" name="Straight Arrow Connector 52"/>
          <p:cNvCxnSpPr>
            <a:stCxn id="52" idx="3"/>
            <a:endCxn id="6" idx="1"/>
          </p:cNvCxnSpPr>
          <p:nvPr/>
        </p:nvCxnSpPr>
        <p:spPr bwMode="gray">
          <a:xfrm flipV="1">
            <a:off x="2582556" y="4897580"/>
            <a:ext cx="571870" cy="5985"/>
          </a:xfrm>
          <a:prstGeom prst="straightConnector1">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bwMode="gray">
          <a:xfrm>
            <a:off x="3264747" y="5163691"/>
            <a:ext cx="4393265" cy="220277"/>
          </a:xfrm>
          <a:prstGeom prst="rect">
            <a:avLst/>
          </a:prstGeom>
          <a:solidFill>
            <a:schemeClr val="bg1"/>
          </a:solidFill>
          <a:ln w="6350" algn="ctr">
            <a:solidFill>
              <a:schemeClr val="tx1"/>
            </a:solidFill>
            <a:miter lim="800000"/>
            <a:headEnd/>
            <a:tailEnd/>
          </a:ln>
        </p:spPr>
        <p:txBody>
          <a:bodyPr lIns="67370" tIns="53897" rIns="67370" bIns="53897" anchor="ctr"/>
          <a:lstStyle/>
          <a:p>
            <a:pPr algn="ctr">
              <a:spcBef>
                <a:spcPct val="50000"/>
              </a:spcBef>
              <a:buClr>
                <a:srgbClr val="F0AB00"/>
              </a:buClr>
              <a:buSzPct val="80000"/>
              <a:defRPr/>
            </a:pPr>
            <a:r>
              <a:rPr lang="zh-CN" altLang="en-US" sz="1000" kern="0" dirty="0">
                <a:latin typeface="微软雅黑" pitchFamily="34" charset="-122"/>
                <a:ea typeface="微软雅黑" pitchFamily="34" charset="-122"/>
                <a:cs typeface="Arial Unicode MS" pitchFamily="34" charset="-128"/>
              </a:rPr>
              <a:t>失效备援和恢复的共享存储</a:t>
            </a:r>
            <a:endParaRPr lang="en-US" sz="1000" kern="0" dirty="0">
              <a:latin typeface="微软雅黑" pitchFamily="34" charset="-122"/>
              <a:ea typeface="微软雅黑" pitchFamily="34" charset="-122"/>
              <a:cs typeface="Arial Unicode MS" pitchFamily="34" charset="-128"/>
            </a:endParaRPr>
          </a:p>
        </p:txBody>
      </p:sp>
      <p:sp>
        <p:nvSpPr>
          <p:cNvPr id="43" name="Rectangle 42"/>
          <p:cNvSpPr/>
          <p:nvPr/>
        </p:nvSpPr>
        <p:spPr bwMode="gray">
          <a:xfrm>
            <a:off x="5648294" y="4530298"/>
            <a:ext cx="975238" cy="187094"/>
          </a:xfrm>
          <a:prstGeom prst="rect">
            <a:avLst/>
          </a:prstGeom>
          <a:solidFill>
            <a:schemeClr val="bg1"/>
          </a:solidFill>
          <a:ln w="6350" algn="ctr">
            <a:solidFill>
              <a:schemeClr val="tx1"/>
            </a:solidFill>
            <a:miter lim="800000"/>
            <a:headEnd/>
            <a:tailEnd/>
          </a:ln>
        </p:spPr>
        <p:txBody>
          <a:bodyPr lIns="67370" tIns="53897" rIns="67370" bIns="53897" anchor="ctr"/>
          <a:lstStyle/>
          <a:p>
            <a:pPr algn="ctr">
              <a:spcBef>
                <a:spcPct val="50000"/>
              </a:spcBef>
              <a:buClr>
                <a:srgbClr val="F0AB00"/>
              </a:buClr>
              <a:buSzPct val="80000"/>
              <a:defRPr/>
            </a:pPr>
            <a:r>
              <a:rPr lang="en-US" sz="1000" kern="0" dirty="0">
                <a:latin typeface="微软雅黑" panose="020B0503020204020204" pitchFamily="34" charset="-122"/>
                <a:ea typeface="微软雅黑" panose="020B0503020204020204" pitchFamily="34" charset="-122"/>
                <a:cs typeface="Arial Unicode MS" pitchFamily="34" charset="-128"/>
              </a:rPr>
              <a:t>SAP </a:t>
            </a:r>
            <a:r>
              <a:rPr lang="zh-CN" altLang="en-US" sz="1000" kern="0" dirty="0">
                <a:latin typeface="微软雅黑" pitchFamily="34" charset="-122"/>
                <a:ea typeface="微软雅黑" pitchFamily="34" charset="-122"/>
                <a:cs typeface="Arial Unicode MS" pitchFamily="34" charset="-128"/>
              </a:rPr>
              <a:t>主机代理</a:t>
            </a:r>
            <a:endParaRPr lang="en-US" sz="1000" kern="0" dirty="0">
              <a:latin typeface="微软雅黑" pitchFamily="34" charset="-122"/>
              <a:ea typeface="微软雅黑" pitchFamily="34" charset="-122"/>
              <a:cs typeface="Arial Unicode MS" pitchFamily="34" charset="-128"/>
            </a:endParaRPr>
          </a:p>
        </p:txBody>
      </p:sp>
      <p:sp>
        <p:nvSpPr>
          <p:cNvPr id="44" name="Rectangle 43"/>
          <p:cNvSpPr/>
          <p:nvPr/>
        </p:nvSpPr>
        <p:spPr bwMode="gray">
          <a:xfrm>
            <a:off x="6969761" y="4543469"/>
            <a:ext cx="1049866" cy="191600"/>
          </a:xfrm>
          <a:prstGeom prst="rect">
            <a:avLst/>
          </a:prstGeom>
          <a:solidFill>
            <a:schemeClr val="bg1"/>
          </a:solidFill>
          <a:ln w="6350" algn="ctr">
            <a:solidFill>
              <a:schemeClr val="tx1"/>
            </a:solidFill>
            <a:miter lim="800000"/>
            <a:headEnd/>
            <a:tailEnd/>
          </a:ln>
        </p:spPr>
        <p:txBody>
          <a:bodyPr lIns="67370" tIns="53897" rIns="67370" bIns="53897" anchor="ctr"/>
          <a:lstStyle/>
          <a:p>
            <a:pPr algn="ctr">
              <a:spcBef>
                <a:spcPct val="50000"/>
              </a:spcBef>
              <a:buClr>
                <a:srgbClr val="F0AB00"/>
              </a:buClr>
              <a:buSzPct val="80000"/>
              <a:defRPr/>
            </a:pPr>
            <a:r>
              <a:rPr lang="en-US" sz="1000" kern="0" dirty="0">
                <a:latin typeface="微软雅黑" panose="020B0503020204020204" pitchFamily="34" charset="-122"/>
                <a:ea typeface="微软雅黑" panose="020B0503020204020204" pitchFamily="34" charset="-122"/>
                <a:cs typeface="Arial Unicode MS" pitchFamily="34" charset="-128"/>
              </a:rPr>
              <a:t>SAP </a:t>
            </a:r>
            <a:r>
              <a:rPr lang="zh-CN" altLang="en-US" sz="1000" kern="0" dirty="0">
                <a:latin typeface="微软雅黑" pitchFamily="34" charset="-122"/>
                <a:ea typeface="微软雅黑" pitchFamily="34" charset="-122"/>
                <a:cs typeface="Arial Unicode MS" pitchFamily="34" charset="-128"/>
              </a:rPr>
              <a:t>主机代理</a:t>
            </a:r>
            <a:endParaRPr lang="en-US" sz="1000" kern="0" dirty="0">
              <a:latin typeface="微软雅黑" pitchFamily="34" charset="-122"/>
              <a:ea typeface="微软雅黑" pitchFamily="34" charset="-122"/>
              <a:cs typeface="Arial Unicode MS" pitchFamily="34" charset="-128"/>
            </a:endParaRPr>
          </a:p>
        </p:txBody>
      </p:sp>
      <p:sp>
        <p:nvSpPr>
          <p:cNvPr id="49" name="Rectangle 48"/>
          <p:cNvSpPr/>
          <p:nvPr/>
        </p:nvSpPr>
        <p:spPr bwMode="gray">
          <a:xfrm>
            <a:off x="5706633" y="3132551"/>
            <a:ext cx="854434" cy="210975"/>
          </a:xfrm>
          <a:prstGeom prst="rect">
            <a:avLst/>
          </a:prstGeom>
          <a:solidFill>
            <a:schemeClr val="bg1"/>
          </a:solidFill>
          <a:ln w="6350" algn="ctr">
            <a:solidFill>
              <a:schemeClr val="tx1"/>
            </a:solidFill>
            <a:miter lim="800000"/>
            <a:headEnd/>
            <a:tailEnd/>
          </a:ln>
        </p:spPr>
        <p:txBody>
          <a:bodyPr lIns="67370" tIns="53897" rIns="67370" bIns="53897" anchor="ctr"/>
          <a:lstStyle/>
          <a:p>
            <a:pPr algn="ctr">
              <a:spcBef>
                <a:spcPct val="50000"/>
              </a:spcBef>
              <a:buClr>
                <a:srgbClr val="F0AB00"/>
              </a:buClr>
              <a:buSzPct val="80000"/>
              <a:defRPr/>
            </a:pPr>
            <a:r>
              <a:rPr lang="zh-CN" altLang="en-US" sz="1000" kern="0" dirty="0">
                <a:latin typeface="微软雅黑" pitchFamily="34" charset="-122"/>
                <a:ea typeface="微软雅黑" pitchFamily="34" charset="-122"/>
                <a:cs typeface="Arial Unicode MS" pitchFamily="34" charset="-128"/>
              </a:rPr>
              <a:t>名称服务器</a:t>
            </a:r>
            <a:endParaRPr lang="en-US" sz="1000" kern="0" dirty="0">
              <a:latin typeface="微软雅黑" pitchFamily="34" charset="-122"/>
              <a:ea typeface="微软雅黑" pitchFamily="34" charset="-122"/>
              <a:cs typeface="Arial Unicode MS" pitchFamily="34" charset="-128"/>
            </a:endParaRPr>
          </a:p>
        </p:txBody>
      </p:sp>
      <p:sp>
        <p:nvSpPr>
          <p:cNvPr id="54" name="Rectangle 53"/>
          <p:cNvSpPr/>
          <p:nvPr/>
        </p:nvSpPr>
        <p:spPr bwMode="gray">
          <a:xfrm>
            <a:off x="7087317" y="3126838"/>
            <a:ext cx="830710" cy="223592"/>
          </a:xfrm>
          <a:prstGeom prst="rect">
            <a:avLst/>
          </a:prstGeom>
          <a:solidFill>
            <a:schemeClr val="bg1"/>
          </a:solidFill>
          <a:ln w="6350" algn="ctr">
            <a:solidFill>
              <a:schemeClr val="tx1"/>
            </a:solidFill>
            <a:miter lim="800000"/>
            <a:headEnd/>
            <a:tailEnd/>
          </a:ln>
        </p:spPr>
        <p:txBody>
          <a:bodyPr lIns="67370" tIns="53897" rIns="67370" bIns="53897" anchor="ctr"/>
          <a:lstStyle/>
          <a:p>
            <a:pPr algn="ctr">
              <a:spcBef>
                <a:spcPct val="50000"/>
              </a:spcBef>
              <a:buClr>
                <a:srgbClr val="F0AB00"/>
              </a:buClr>
              <a:buSzPct val="80000"/>
              <a:defRPr/>
            </a:pPr>
            <a:r>
              <a:rPr lang="zh-CN" altLang="en-US" sz="1000" kern="0" dirty="0">
                <a:latin typeface="微软雅黑" pitchFamily="34" charset="-122"/>
                <a:ea typeface="微软雅黑" pitchFamily="34" charset="-122"/>
                <a:cs typeface="Arial Unicode MS" pitchFamily="34" charset="-128"/>
              </a:rPr>
              <a:t>名称服务器</a:t>
            </a:r>
            <a:endParaRPr lang="en-US" sz="1000" kern="0" dirty="0">
              <a:latin typeface="微软雅黑" pitchFamily="34" charset="-122"/>
              <a:ea typeface="微软雅黑" pitchFamily="34" charset="-122"/>
              <a:cs typeface="Arial Unicode MS" pitchFamily="34" charset="-128"/>
            </a:endParaRPr>
          </a:p>
        </p:txBody>
      </p:sp>
    </p:spTree>
    <p:extLst>
      <p:ext uri="{BB962C8B-B14F-4D97-AF65-F5344CB8AC3E}">
        <p14:creationId xmlns:p14="http://schemas.microsoft.com/office/powerpoint/2010/main" val="100423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latin typeface="微软雅黑" pitchFamily="34" charset="-122"/>
                <a:ea typeface="微软雅黑" pitchFamily="34" charset="-122"/>
              </a:rPr>
              <a:t>强大的并行处理能力</a:t>
            </a:r>
            <a:b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br>
            <a:r>
              <a:rPr lang="zh-CN" altLang="en-US" sz="2000" b="0" dirty="0">
                <a:solidFill>
                  <a:schemeClr val="tx1"/>
                </a:solidFill>
                <a:latin typeface="微软雅黑" panose="020B0503020204020204" pitchFamily="34" charset="-122"/>
                <a:ea typeface="微软雅黑" panose="020B0503020204020204" pitchFamily="34" charset="-122"/>
              </a:rPr>
              <a:t>水平线性扩展与高可用性</a:t>
            </a:r>
            <a:endParaRPr lang="en-US" sz="1600" b="0" dirty="0">
              <a:solidFill>
                <a:schemeClr val="tx1"/>
              </a:solidFill>
              <a:latin typeface="微软雅黑" panose="020B0503020204020204" pitchFamily="34" charset="-122"/>
              <a:ea typeface="微软雅黑" panose="020B0503020204020204" pitchFamily="34" charset="-122"/>
            </a:endParaRPr>
          </a:p>
        </p:txBody>
      </p:sp>
      <p:sp>
        <p:nvSpPr>
          <p:cNvPr id="238" name="Rectangle 3"/>
          <p:cNvSpPr txBox="1">
            <a:spLocks noChangeArrowheads="1"/>
          </p:cNvSpPr>
          <p:nvPr/>
        </p:nvSpPr>
        <p:spPr bwMode="gray">
          <a:xfrm>
            <a:off x="671224" y="1748667"/>
            <a:ext cx="3200554" cy="4091199"/>
          </a:xfrm>
          <a:prstGeom prst="rect">
            <a:avLst/>
          </a:prstGeom>
          <a:noFill/>
          <a:ln w="12700" algn="ctr">
            <a:noFill/>
            <a:miter lim="800000"/>
            <a:headEnd/>
            <a:tailEnd/>
          </a:ln>
        </p:spPr>
        <p:txBody>
          <a:bodyPr/>
          <a:lstStyle>
            <a:lvl1pPr eaLnBrk="0" hangingPunct="0">
              <a:defRPr sz="1000">
                <a:solidFill>
                  <a:schemeClr val="tx1"/>
                </a:solidFill>
                <a:latin typeface="Arial" charset="0"/>
                <a:ea typeface="宋体" pitchFamily="2" charset="-122"/>
              </a:defRPr>
            </a:lvl1pPr>
            <a:lvl2pPr marL="742950" indent="-285750" eaLnBrk="0" hangingPunct="0">
              <a:defRPr sz="1000">
                <a:solidFill>
                  <a:schemeClr val="tx1"/>
                </a:solidFill>
                <a:latin typeface="Arial" charset="0"/>
                <a:ea typeface="宋体" pitchFamily="2" charset="-122"/>
              </a:defRPr>
            </a:lvl2pPr>
            <a:lvl3pPr marL="1143000" indent="-228600" eaLnBrk="0" hangingPunct="0">
              <a:defRPr sz="1000">
                <a:solidFill>
                  <a:schemeClr val="tx1"/>
                </a:solidFill>
                <a:latin typeface="Arial" charset="0"/>
                <a:ea typeface="宋体" pitchFamily="2" charset="-122"/>
              </a:defRPr>
            </a:lvl3pPr>
            <a:lvl4pPr marL="1600200" indent="-228600" eaLnBrk="0" hangingPunct="0">
              <a:defRPr sz="1000">
                <a:solidFill>
                  <a:schemeClr val="tx1"/>
                </a:solidFill>
                <a:latin typeface="Arial" charset="0"/>
                <a:ea typeface="宋体" pitchFamily="2" charset="-122"/>
              </a:defRPr>
            </a:lvl4pPr>
            <a:lvl5pPr marL="2057400" indent="-228600" eaLnBrk="0" hangingPunct="0">
              <a:defRPr sz="1000">
                <a:solidFill>
                  <a:schemeClr val="tx1"/>
                </a:solidFill>
                <a:latin typeface="Arial" charset="0"/>
                <a:ea typeface="宋体" pitchFamily="2" charset="-122"/>
              </a:defRPr>
            </a:lvl5pPr>
            <a:lvl6pPr marL="2514600" indent="-228600" algn="ctr" eaLnBrk="0" fontAlgn="base" hangingPunct="0">
              <a:spcBef>
                <a:spcPct val="0"/>
              </a:spcBef>
              <a:spcAft>
                <a:spcPct val="0"/>
              </a:spcAft>
              <a:defRPr sz="1000">
                <a:solidFill>
                  <a:schemeClr val="tx1"/>
                </a:solidFill>
                <a:latin typeface="Arial" charset="0"/>
                <a:ea typeface="宋体" pitchFamily="2" charset="-122"/>
              </a:defRPr>
            </a:lvl6pPr>
            <a:lvl7pPr marL="2971800" indent="-228600" algn="ctr" eaLnBrk="0" fontAlgn="base" hangingPunct="0">
              <a:spcBef>
                <a:spcPct val="0"/>
              </a:spcBef>
              <a:spcAft>
                <a:spcPct val="0"/>
              </a:spcAft>
              <a:defRPr sz="1000">
                <a:solidFill>
                  <a:schemeClr val="tx1"/>
                </a:solidFill>
                <a:latin typeface="Arial" charset="0"/>
                <a:ea typeface="宋体" pitchFamily="2" charset="-122"/>
              </a:defRPr>
            </a:lvl7pPr>
            <a:lvl8pPr marL="3429000" indent="-228600" algn="ctr" eaLnBrk="0" fontAlgn="base" hangingPunct="0">
              <a:spcBef>
                <a:spcPct val="0"/>
              </a:spcBef>
              <a:spcAft>
                <a:spcPct val="0"/>
              </a:spcAft>
              <a:defRPr sz="1000">
                <a:solidFill>
                  <a:schemeClr val="tx1"/>
                </a:solidFill>
                <a:latin typeface="Arial" charset="0"/>
                <a:ea typeface="宋体" pitchFamily="2" charset="-122"/>
              </a:defRPr>
            </a:lvl8pPr>
            <a:lvl9pPr marL="3886200" indent="-228600" algn="ctr" eaLnBrk="0" fontAlgn="base" hangingPunct="0">
              <a:spcBef>
                <a:spcPct val="0"/>
              </a:spcBef>
              <a:spcAft>
                <a:spcPct val="0"/>
              </a:spcAft>
              <a:defRPr sz="1000">
                <a:solidFill>
                  <a:schemeClr val="tx1"/>
                </a:solidFill>
                <a:latin typeface="Arial" charset="0"/>
                <a:ea typeface="宋体" pitchFamily="2" charset="-122"/>
              </a:defRPr>
            </a:lvl9pPr>
          </a:lstStyle>
          <a:p>
            <a:pPr algn="l" eaLnBrk="1" hangingPunct="1">
              <a:lnSpc>
                <a:spcPct val="90000"/>
              </a:lnSpc>
              <a:spcBef>
                <a:spcPct val="75000"/>
              </a:spcBef>
              <a:buClr>
                <a:schemeClr val="tx1"/>
              </a:buClr>
              <a:buSzPct val="80000"/>
              <a:buFont typeface="Wingdings" pitchFamily="2" charset="2"/>
              <a:buNone/>
            </a:pPr>
            <a:r>
              <a:rPr lang="zh-CN" altLang="en-US" sz="1600" b="1" dirty="0">
                <a:latin typeface="微软雅黑" pitchFamily="34" charset="-122"/>
                <a:ea typeface="微软雅黑" pitchFamily="34" charset="-122"/>
              </a:rPr>
              <a:t>大规模并行处理</a:t>
            </a:r>
          </a:p>
          <a:p>
            <a:pPr marL="428596" lvl="1" indent="-171439" eaLnBrk="1" hangingPunct="1">
              <a:spcBef>
                <a:spcPct val="25000"/>
              </a:spcBef>
              <a:buClr>
                <a:srgbClr val="F0AB00"/>
              </a:buClr>
              <a:buSzPct val="80000"/>
              <a:buFont typeface="Wingdings" pitchFamily="2" charset="2"/>
              <a:buChar char="n"/>
            </a:pPr>
            <a:r>
              <a:rPr lang="zh-CN" altLang="en-US" sz="1400" dirty="0">
                <a:latin typeface="微软雅黑" pitchFamily="34" charset="-122"/>
                <a:ea typeface="微软雅黑" pitchFamily="34" charset="-122"/>
              </a:rPr>
              <a:t>数据均匀分布在各个节点（数据分区），并行处理</a:t>
            </a:r>
            <a:endParaRPr lang="en-US" altLang="zh-CN" sz="1400" dirty="0">
              <a:latin typeface="微软雅黑" pitchFamily="34" charset="-122"/>
              <a:ea typeface="微软雅黑" pitchFamily="34" charset="-122"/>
            </a:endParaRPr>
          </a:p>
          <a:p>
            <a:pPr marL="428596" lvl="1" indent="-171439" eaLnBrk="1" hangingPunct="1">
              <a:spcBef>
                <a:spcPct val="25000"/>
              </a:spcBef>
              <a:buClr>
                <a:srgbClr val="F0AB00"/>
              </a:buClr>
              <a:buSzPct val="80000"/>
              <a:buFont typeface="Wingdings" pitchFamily="2" charset="2"/>
              <a:buChar char="n"/>
            </a:pPr>
            <a:r>
              <a:rPr lang="zh-CN" altLang="en-US" sz="1400" dirty="0">
                <a:latin typeface="微软雅黑" pitchFamily="34" charset="-122"/>
                <a:ea typeface="微软雅黑" pitchFamily="34" charset="-122"/>
              </a:rPr>
              <a:t>提供更高的处理性能与并发性</a:t>
            </a:r>
          </a:p>
          <a:p>
            <a:pPr marL="428596" lvl="1" indent="-171439" eaLnBrk="1" hangingPunct="1">
              <a:spcBef>
                <a:spcPct val="25000"/>
              </a:spcBef>
              <a:buClr>
                <a:srgbClr val="F0AB00"/>
              </a:buClr>
              <a:buSzPct val="80000"/>
              <a:buFont typeface="Wingdings" pitchFamily="2" charset="2"/>
              <a:buChar char="n"/>
            </a:pPr>
            <a:r>
              <a:rPr lang="zh-CN" altLang="en-US" sz="1400" dirty="0">
                <a:latin typeface="微软雅黑" pitchFamily="34" charset="-122"/>
                <a:ea typeface="微软雅黑" pitchFamily="34" charset="-122"/>
              </a:rPr>
              <a:t>良好的线性扩展性</a:t>
            </a:r>
          </a:p>
          <a:p>
            <a:pPr marL="428596" lvl="1" indent="-171439" eaLnBrk="1" hangingPunct="1">
              <a:spcBef>
                <a:spcPct val="25000"/>
              </a:spcBef>
              <a:buClr>
                <a:srgbClr val="F0AB00"/>
              </a:buClr>
              <a:buSzPct val="80000"/>
              <a:buFont typeface="Wingdings" pitchFamily="2" charset="2"/>
              <a:buChar char="n"/>
            </a:pPr>
            <a:r>
              <a:rPr lang="zh-CN" altLang="en-US" sz="1400" dirty="0">
                <a:latin typeface="微软雅黑" pitchFamily="34" charset="-122"/>
                <a:ea typeface="微软雅黑" pitchFamily="34" charset="-122"/>
              </a:rPr>
              <a:t>支持大规模的集群部署，（可支持上百个节点）</a:t>
            </a:r>
            <a:endParaRPr lang="en-US" altLang="zh-CN" sz="1400" dirty="0">
              <a:latin typeface="微软雅黑" pitchFamily="34" charset="-122"/>
              <a:ea typeface="微软雅黑" pitchFamily="34" charset="-122"/>
            </a:endParaRPr>
          </a:p>
          <a:p>
            <a:pPr marL="428596" lvl="1" indent="-171439" eaLnBrk="1" hangingPunct="1">
              <a:spcBef>
                <a:spcPct val="25000"/>
              </a:spcBef>
              <a:buClr>
                <a:srgbClr val="F0AB00"/>
              </a:buClr>
              <a:buSzPct val="80000"/>
              <a:buFont typeface="Wingdings" pitchFamily="2" charset="2"/>
              <a:buChar char="n"/>
            </a:pPr>
            <a:r>
              <a:rPr lang="zh-CN" altLang="en-US" sz="1400" dirty="0">
                <a:latin typeface="微软雅黑" pitchFamily="34" charset="-122"/>
                <a:ea typeface="微软雅黑" pitchFamily="34" charset="-122"/>
              </a:rPr>
              <a:t>可基于数据分布优化器（</a:t>
            </a:r>
            <a:r>
              <a:rPr lang="en-US" altLang="zh-CN" sz="1400" dirty="0">
                <a:latin typeface="微软雅黑" pitchFamily="34" charset="-122"/>
                <a:ea typeface="微软雅黑" pitchFamily="34" charset="-122"/>
              </a:rPr>
              <a:t>DDO</a:t>
            </a:r>
            <a:r>
              <a:rPr lang="zh-CN" altLang="en-US" sz="1400" dirty="0">
                <a:latin typeface="微软雅黑" pitchFamily="34" charset="-122"/>
                <a:ea typeface="微软雅黑" pitchFamily="34" charset="-122"/>
              </a:rPr>
              <a:t>）优化数据分布</a:t>
            </a:r>
          </a:p>
          <a:p>
            <a:pPr lvl="1" algn="l" eaLnBrk="1" hangingPunct="1">
              <a:lnSpc>
                <a:spcPct val="90000"/>
              </a:lnSpc>
              <a:spcBef>
                <a:spcPct val="25000"/>
              </a:spcBef>
              <a:buClr>
                <a:srgbClr val="F0AB00"/>
              </a:buClr>
              <a:buSzPct val="80000"/>
              <a:buFont typeface="Wingdings" pitchFamily="2" charset="2"/>
              <a:buChar char="n"/>
            </a:pPr>
            <a:endParaRPr lang="en-US" altLang="zh-CN" sz="1600" dirty="0">
              <a:latin typeface="微软雅黑" pitchFamily="34" charset="-122"/>
              <a:ea typeface="微软雅黑" pitchFamily="34" charset="-122"/>
            </a:endParaRPr>
          </a:p>
          <a:p>
            <a:pPr algn="l" eaLnBrk="1" hangingPunct="1">
              <a:lnSpc>
                <a:spcPct val="90000"/>
              </a:lnSpc>
              <a:spcBef>
                <a:spcPct val="75000"/>
              </a:spcBef>
              <a:buClr>
                <a:schemeClr val="tx1"/>
              </a:buClr>
              <a:buSzPct val="80000"/>
              <a:buFont typeface="Wingdings" pitchFamily="2" charset="2"/>
              <a:buNone/>
            </a:pPr>
            <a:r>
              <a:rPr lang="zh-CN" altLang="en-US" sz="1600" b="1" dirty="0">
                <a:latin typeface="微软雅黑" pitchFamily="34" charset="-122"/>
                <a:ea typeface="微软雅黑" pitchFamily="34" charset="-122"/>
              </a:rPr>
              <a:t>高可用集群架构</a:t>
            </a:r>
            <a:r>
              <a:rPr lang="en-US" altLang="zh-CN" sz="1600" b="1" dirty="0">
                <a:latin typeface="微软雅黑" pitchFamily="34" charset="-122"/>
                <a:ea typeface="微软雅黑" pitchFamily="34" charset="-122"/>
              </a:rPr>
              <a:t>	</a:t>
            </a:r>
          </a:p>
          <a:p>
            <a:pPr marL="428596" lvl="1" indent="-171439" eaLnBrk="1" hangingPunct="1">
              <a:spcBef>
                <a:spcPct val="25000"/>
              </a:spcBef>
              <a:buClr>
                <a:srgbClr val="F0AB00"/>
              </a:buClr>
              <a:buSzPct val="80000"/>
              <a:buFont typeface="Wingdings" pitchFamily="2" charset="2"/>
              <a:buChar char="n"/>
            </a:pPr>
            <a:r>
              <a:rPr lang="zh-CN" altLang="en-US" sz="1400" dirty="0">
                <a:latin typeface="微软雅黑" pitchFamily="34" charset="-122"/>
                <a:ea typeface="微软雅黑" pitchFamily="34" charset="-122"/>
              </a:rPr>
              <a:t>集群中可配置备用节点，可接管故障的工作节点</a:t>
            </a:r>
          </a:p>
          <a:p>
            <a:pPr marL="428596" lvl="1" indent="-171439" eaLnBrk="1" hangingPunct="1">
              <a:spcBef>
                <a:spcPct val="25000"/>
              </a:spcBef>
              <a:buClr>
                <a:srgbClr val="F0AB00"/>
              </a:buClr>
              <a:buSzPct val="80000"/>
              <a:buFont typeface="Wingdings" pitchFamily="2" charset="2"/>
              <a:buChar char="n"/>
            </a:pPr>
            <a:r>
              <a:rPr lang="zh-CN" altLang="en-US" sz="1400" dirty="0">
                <a:latin typeface="微软雅黑" pitchFamily="34" charset="-122"/>
                <a:ea typeface="微软雅黑" pitchFamily="34" charset="-122"/>
              </a:rPr>
              <a:t>热备节点数量</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容错节点数</a:t>
            </a:r>
            <a:endParaRPr lang="en-US" altLang="zh-CN" sz="1400" dirty="0">
              <a:latin typeface="微软雅黑" pitchFamily="34" charset="-122"/>
              <a:ea typeface="微软雅黑" pitchFamily="34" charset="-122"/>
            </a:endParaRPr>
          </a:p>
          <a:p>
            <a:pPr marL="428596" lvl="1" indent="-171439" eaLnBrk="1" hangingPunct="1">
              <a:spcBef>
                <a:spcPct val="25000"/>
              </a:spcBef>
              <a:buClr>
                <a:srgbClr val="F0AB00"/>
              </a:buClr>
              <a:buSzPct val="80000"/>
              <a:buFont typeface="Wingdings" pitchFamily="2" charset="2"/>
              <a:buChar char="n"/>
            </a:pPr>
            <a:r>
              <a:rPr lang="zh-CN" altLang="en-US" sz="1400" dirty="0">
                <a:latin typeface="微软雅黑" pitchFamily="34" charset="-122"/>
                <a:ea typeface="微软雅黑" pitchFamily="34" charset="-122"/>
              </a:rPr>
              <a:t>自动的故障切换与数据装载</a:t>
            </a:r>
            <a:endParaRPr lang="zh-CN" altLang="en-US" sz="1600" dirty="0">
              <a:latin typeface="微软雅黑" pitchFamily="34" charset="-122"/>
              <a:ea typeface="微软雅黑" pitchFamily="34" charset="-122"/>
            </a:endParaRPr>
          </a:p>
        </p:txBody>
      </p:sp>
      <p:grpSp>
        <p:nvGrpSpPr>
          <p:cNvPr id="4" name="Group 3"/>
          <p:cNvGrpSpPr/>
          <p:nvPr/>
        </p:nvGrpSpPr>
        <p:grpSpPr>
          <a:xfrm>
            <a:off x="4244499" y="1229347"/>
            <a:ext cx="4272066" cy="4350866"/>
            <a:chOff x="4191327" y="595317"/>
            <a:chExt cx="3607916" cy="4191420"/>
          </a:xfrm>
        </p:grpSpPr>
        <p:cxnSp>
          <p:nvCxnSpPr>
            <p:cNvPr id="234" name="Straight Arrow Connector 233"/>
            <p:cNvCxnSpPr/>
            <p:nvPr/>
          </p:nvCxnSpPr>
          <p:spPr>
            <a:xfrm flipH="1">
              <a:off x="4704067" y="3475509"/>
              <a:ext cx="476" cy="344652"/>
            </a:xfrm>
            <a:prstGeom prst="straightConnector1">
              <a:avLst/>
            </a:prstGeom>
            <a:ln w="63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flipH="1">
              <a:off x="5482012" y="3451855"/>
              <a:ext cx="476" cy="344652"/>
            </a:xfrm>
            <a:prstGeom prst="straightConnector1">
              <a:avLst/>
            </a:prstGeom>
            <a:ln w="63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p:nvPr/>
          </p:nvCxnSpPr>
          <p:spPr>
            <a:xfrm flipH="1">
              <a:off x="6556769" y="3457506"/>
              <a:ext cx="476" cy="344652"/>
            </a:xfrm>
            <a:prstGeom prst="straightConnector1">
              <a:avLst/>
            </a:prstGeom>
            <a:ln w="63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32" name="Flowchart: Alternate Process 331"/>
            <p:cNvSpPr/>
            <p:nvPr/>
          </p:nvSpPr>
          <p:spPr bwMode="gray">
            <a:xfrm>
              <a:off x="4399321" y="3938346"/>
              <a:ext cx="3047558" cy="809919"/>
            </a:xfrm>
            <a:prstGeom prst="flowChartAlternateProcess">
              <a:avLst/>
            </a:prstGeom>
            <a:solidFill>
              <a:schemeClr val="bg1">
                <a:lumMod val="75000"/>
              </a:schemeClr>
            </a:solidFill>
            <a:ln w="6350" algn="ctr">
              <a:noFill/>
              <a:miter lim="800000"/>
              <a:headEnd/>
              <a:tailEnd/>
            </a:ln>
          </p:spPr>
          <p:txBody>
            <a:bodyPr lIns="56682" tIns="45346" rIns="56682" bIns="45346" rtlCol="0" anchor="b"/>
            <a:lstStyle/>
            <a:p>
              <a:pPr algn="ctr" fontAlgn="base">
                <a:spcBef>
                  <a:spcPct val="50000"/>
                </a:spcBef>
                <a:spcAft>
                  <a:spcPct val="0"/>
                </a:spcAft>
                <a:buClr>
                  <a:srgbClr val="F0AB00"/>
                </a:buClr>
                <a:buSzPct val="80000"/>
              </a:pPr>
              <a:endParaRPr lang="en-US" altLang="zh-CN" sz="1013" kern="0" dirty="0">
                <a:solidFill>
                  <a:srgbClr val="000000"/>
                </a:solidFill>
                <a:latin typeface="微软雅黑" pitchFamily="34" charset="-122"/>
                <a:ea typeface="微软雅黑" pitchFamily="34" charset="-122"/>
                <a:cs typeface="Arial Unicode MS" pitchFamily="34" charset="-128"/>
              </a:endParaRPr>
            </a:p>
            <a:p>
              <a:pPr algn="ctr" fontAlgn="base">
                <a:spcBef>
                  <a:spcPct val="50000"/>
                </a:spcBef>
                <a:spcAft>
                  <a:spcPct val="0"/>
                </a:spcAft>
                <a:buClr>
                  <a:srgbClr val="F0AB00"/>
                </a:buClr>
                <a:buSzPct val="80000"/>
              </a:pPr>
              <a:endParaRPr lang="en-US" altLang="zh-CN" sz="1013" kern="0" dirty="0">
                <a:solidFill>
                  <a:srgbClr val="000000"/>
                </a:solidFill>
                <a:latin typeface="微软雅黑" pitchFamily="34" charset="-122"/>
                <a:ea typeface="微软雅黑" pitchFamily="34" charset="-122"/>
                <a:cs typeface="Arial Unicode MS" pitchFamily="34" charset="-128"/>
              </a:endParaRPr>
            </a:p>
            <a:p>
              <a:pPr algn="ctr" fontAlgn="base">
                <a:spcBef>
                  <a:spcPct val="50000"/>
                </a:spcBef>
                <a:spcAft>
                  <a:spcPct val="0"/>
                </a:spcAft>
                <a:buClr>
                  <a:srgbClr val="F0AB00"/>
                </a:buClr>
                <a:buSzPct val="80000"/>
              </a:pPr>
              <a:endParaRPr lang="en-US" altLang="zh-CN" sz="1013" kern="0" dirty="0">
                <a:solidFill>
                  <a:srgbClr val="000000"/>
                </a:solidFill>
                <a:latin typeface="微软雅黑" pitchFamily="34" charset="-122"/>
                <a:ea typeface="微软雅黑" pitchFamily="34" charset="-122"/>
                <a:cs typeface="Arial Unicode MS" pitchFamily="34" charset="-128"/>
              </a:endParaRPr>
            </a:p>
            <a:p>
              <a:pPr algn="ctr" fontAlgn="base">
                <a:spcBef>
                  <a:spcPct val="50000"/>
                </a:spcBef>
                <a:spcAft>
                  <a:spcPct val="0"/>
                </a:spcAft>
                <a:buClr>
                  <a:srgbClr val="F0AB00"/>
                </a:buClr>
                <a:buSzPct val="80000"/>
              </a:pPr>
              <a:endParaRPr lang="en-US" altLang="zh-CN" sz="1013" kern="0" dirty="0">
                <a:solidFill>
                  <a:srgbClr val="000000"/>
                </a:solidFill>
                <a:latin typeface="微软雅黑" pitchFamily="34" charset="-122"/>
                <a:ea typeface="微软雅黑" pitchFamily="34" charset="-122"/>
                <a:cs typeface="Arial Unicode MS" pitchFamily="34" charset="-128"/>
              </a:endParaRPr>
            </a:p>
            <a:p>
              <a:pPr algn="ctr" fontAlgn="base">
                <a:spcBef>
                  <a:spcPct val="50000"/>
                </a:spcBef>
                <a:spcAft>
                  <a:spcPct val="0"/>
                </a:spcAft>
                <a:buClr>
                  <a:srgbClr val="F0AB00"/>
                </a:buClr>
                <a:buSzPct val="80000"/>
              </a:pPr>
              <a:endParaRPr lang="en-US" altLang="zh-CN" sz="1013" kern="0" dirty="0">
                <a:solidFill>
                  <a:srgbClr val="000000"/>
                </a:solidFill>
                <a:latin typeface="微软雅黑" pitchFamily="34" charset="-122"/>
                <a:ea typeface="微软雅黑" pitchFamily="34" charset="-122"/>
                <a:cs typeface="Arial Unicode MS" pitchFamily="34" charset="-128"/>
              </a:endParaRPr>
            </a:p>
          </p:txBody>
        </p:sp>
        <p:sp>
          <p:nvSpPr>
            <p:cNvPr id="12" name="Rectangle 11"/>
            <p:cNvSpPr/>
            <p:nvPr/>
          </p:nvSpPr>
          <p:spPr bwMode="gray">
            <a:xfrm>
              <a:off x="4313597" y="1553009"/>
              <a:ext cx="728642" cy="1915872"/>
            </a:xfrm>
            <a:prstGeom prst="rect">
              <a:avLst/>
            </a:prstGeom>
            <a:solidFill>
              <a:schemeClr val="bg1"/>
            </a:solidFill>
            <a:ln w="6350" algn="ctr">
              <a:solidFill>
                <a:schemeClr val="bg1">
                  <a:lumMod val="50000"/>
                </a:schemeClr>
              </a:solidFill>
              <a:miter lim="800000"/>
              <a:headEnd/>
              <a:tailEnd/>
            </a:ln>
            <a:effectLst>
              <a:outerShdw blurRad="50800" dist="38100" dir="2700000" algn="tl" rotWithShape="0">
                <a:prstClr val="black">
                  <a:alpha val="40000"/>
                </a:prstClr>
              </a:outerShdw>
            </a:effectLst>
          </p:spPr>
          <p:txBody>
            <a:bodyPr lIns="56691" tIns="45353" rIns="56691" bIns="45353" rtlCol="0" anchor="ctr"/>
            <a:lstStyle/>
            <a:p>
              <a:pPr algn="ctr" defTabSz="575942" fontAlgn="base">
                <a:spcBef>
                  <a:spcPct val="50000"/>
                </a:spcBef>
                <a:spcAft>
                  <a:spcPct val="0"/>
                </a:spcAft>
                <a:buClr>
                  <a:srgbClr val="F0AB00"/>
                </a:buClr>
                <a:buSzPct val="80000"/>
              </a:pPr>
              <a:endParaRPr lang="en-US" sz="1013" kern="0" dirty="0">
                <a:latin typeface="微软雅黑" panose="020B0503020204020204" pitchFamily="34" charset="-122"/>
                <a:ea typeface="微软雅黑" panose="020B0503020204020204" pitchFamily="34" charset="-122"/>
                <a:cs typeface="Arial Unicode MS" pitchFamily="34" charset="-128"/>
              </a:endParaRPr>
            </a:p>
          </p:txBody>
        </p:sp>
        <p:sp>
          <p:nvSpPr>
            <p:cNvPr id="61" name="TextBox 60"/>
            <p:cNvSpPr txBox="1"/>
            <p:nvPr/>
          </p:nvSpPr>
          <p:spPr>
            <a:xfrm>
              <a:off x="4399321" y="1581758"/>
              <a:ext cx="557196" cy="14454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975" kern="0" dirty="0">
                  <a:latin typeface="微软雅黑" panose="020B0503020204020204" pitchFamily="34" charset="-122"/>
                  <a:ea typeface="微软雅黑" panose="020B0503020204020204" pitchFamily="34" charset="-122"/>
                  <a:cs typeface="Arial Unicode MS" pitchFamily="34" charset="-128"/>
                </a:rPr>
                <a:t>生产节点</a:t>
              </a:r>
              <a:endParaRPr lang="en-US" sz="975" kern="0" dirty="0" err="1">
                <a:latin typeface="微软雅黑" panose="020B0503020204020204" pitchFamily="34" charset="-122"/>
                <a:ea typeface="微软雅黑" panose="020B0503020204020204" pitchFamily="34" charset="-122"/>
                <a:cs typeface="Arial Unicode MS" pitchFamily="34" charset="-128"/>
              </a:endParaRPr>
            </a:p>
          </p:txBody>
        </p:sp>
        <p:grpSp>
          <p:nvGrpSpPr>
            <p:cNvPr id="78" name="Group 77"/>
            <p:cNvGrpSpPr/>
            <p:nvPr/>
          </p:nvGrpSpPr>
          <p:grpSpPr>
            <a:xfrm>
              <a:off x="4311455" y="2611073"/>
              <a:ext cx="720069" cy="827247"/>
              <a:chOff x="388620" y="3241357"/>
              <a:chExt cx="1280160" cy="1102996"/>
            </a:xfrm>
          </p:grpSpPr>
          <p:sp>
            <p:nvSpPr>
              <p:cNvPr id="79" name="Rectangle 78"/>
              <p:cNvSpPr/>
              <p:nvPr/>
            </p:nvSpPr>
            <p:spPr bwMode="gray">
              <a:xfrm>
                <a:off x="388620" y="3241357"/>
                <a:ext cx="1280160" cy="492443"/>
              </a:xfrm>
              <a:prstGeom prst="rect">
                <a:avLst/>
              </a:prstGeom>
              <a:solidFill>
                <a:schemeClr val="bg1">
                  <a:lumMod val="95000"/>
                  <a:alpha val="50000"/>
                </a:schemeClr>
              </a:solidFill>
              <a:ln w="6350" algn="ctr">
                <a:solidFill>
                  <a:schemeClr val="bg2">
                    <a:lumMod val="50000"/>
                  </a:schemeClr>
                </a:solidFill>
                <a:miter lim="800000"/>
                <a:headEnd/>
                <a:tailEnd/>
              </a:ln>
            </p:spPr>
            <p:txBody>
              <a:bodyPr lIns="67514" tIns="54011" rIns="67514" bIns="54011" rtlCol="0" anchor="ctr"/>
              <a:lstStyle/>
              <a:p>
                <a:pPr algn="ctr" fontAlgn="base">
                  <a:spcAft>
                    <a:spcPct val="0"/>
                  </a:spcAft>
                  <a:buClr>
                    <a:srgbClr val="F0AB00"/>
                  </a:buClr>
                  <a:buSzPct val="80000"/>
                </a:pPr>
                <a:r>
                  <a:rPr lang="en-US" altLang="zh-CN" sz="750" kern="0" dirty="0">
                    <a:latin typeface="微软雅黑" panose="020B0503020204020204" pitchFamily="34" charset="-122"/>
                    <a:ea typeface="微软雅黑" panose="020B0503020204020204" pitchFamily="34" charset="-122"/>
                    <a:cs typeface="Arial Unicode MS" pitchFamily="34" charset="-128"/>
                  </a:rPr>
                  <a:t>HANA DB</a:t>
                </a:r>
              </a:p>
              <a:p>
                <a:pPr algn="ctr" fontAlgn="base">
                  <a:spcAft>
                    <a:spcPct val="0"/>
                  </a:spcAft>
                  <a:buClr>
                    <a:srgbClr val="F0AB00"/>
                  </a:buClr>
                  <a:buSzPct val="80000"/>
                </a:pPr>
                <a:r>
                  <a:rPr lang="en-US" sz="750" kern="0" dirty="0">
                    <a:solidFill>
                      <a:srgbClr val="7030A0"/>
                    </a:solidFill>
                    <a:latin typeface="微软雅黑" panose="020B0503020204020204" pitchFamily="34" charset="-122"/>
                    <a:ea typeface="微软雅黑" panose="020B0503020204020204" pitchFamily="34" charset="-122"/>
                    <a:cs typeface="Arial Unicode MS" pitchFamily="34" charset="-128"/>
                  </a:rPr>
                  <a:t>Worker</a:t>
                </a:r>
                <a:r>
                  <a:rPr lang="zh-CN" altLang="en-US" sz="750" kern="0" dirty="0">
                    <a:solidFill>
                      <a:srgbClr val="7030A0"/>
                    </a:solidFill>
                    <a:latin typeface="微软雅黑" panose="020B0503020204020204" pitchFamily="34" charset="-122"/>
                    <a:ea typeface="微软雅黑" panose="020B0503020204020204" pitchFamily="34" charset="-122"/>
                    <a:cs typeface="Arial Unicode MS" pitchFamily="34" charset="-128"/>
                  </a:rPr>
                  <a:t>节点</a:t>
                </a:r>
                <a:endParaRPr lang="en-US" sz="750" kern="0" dirty="0">
                  <a:solidFill>
                    <a:srgbClr val="7030A0"/>
                  </a:solidFill>
                  <a:latin typeface="微软雅黑" panose="020B0503020204020204" pitchFamily="34" charset="-122"/>
                  <a:ea typeface="微软雅黑" panose="020B0503020204020204" pitchFamily="34" charset="-122"/>
                  <a:cs typeface="Arial Unicode MS" pitchFamily="34" charset="-128"/>
                </a:endParaRPr>
              </a:p>
            </p:txBody>
          </p:sp>
          <p:sp>
            <p:nvSpPr>
              <p:cNvPr id="80" name="Rectangle 79"/>
              <p:cNvSpPr/>
              <p:nvPr/>
            </p:nvSpPr>
            <p:spPr bwMode="gray">
              <a:xfrm>
                <a:off x="388620" y="3851910"/>
                <a:ext cx="1280160" cy="492443"/>
              </a:xfrm>
              <a:prstGeom prst="rect">
                <a:avLst/>
              </a:prstGeom>
              <a:solidFill>
                <a:schemeClr val="accent6">
                  <a:lumMod val="20000"/>
                  <a:lumOff val="80000"/>
                  <a:alpha val="20000"/>
                </a:schemeClr>
              </a:solidFill>
              <a:ln w="6350" algn="ctr">
                <a:solidFill>
                  <a:schemeClr val="bg2">
                    <a:lumMod val="50000"/>
                  </a:schemeClr>
                </a:solidFill>
                <a:miter lim="800000"/>
                <a:headEnd/>
                <a:tailEnd/>
              </a:ln>
            </p:spPr>
            <p:txBody>
              <a:bodyPr lIns="67514" tIns="54011" rIns="67514" bIns="54011" rtlCol="0" anchor="ctr"/>
              <a:lstStyle/>
              <a:p>
                <a:pPr algn="ctr" defTabSz="575942" fontAlgn="base">
                  <a:spcAft>
                    <a:spcPct val="0"/>
                  </a:spcAft>
                  <a:buClr>
                    <a:srgbClr val="F0AB00"/>
                  </a:buClr>
                  <a:buSzPct val="80000"/>
                </a:pPr>
                <a:r>
                  <a:rPr lang="zh-CN" altLang="en-US" sz="750" kern="0" dirty="0">
                    <a:latin typeface="微软雅黑" panose="020B0503020204020204" pitchFamily="34" charset="-122"/>
                    <a:ea typeface="微软雅黑" panose="020B0503020204020204" pitchFamily="34" charset="-122"/>
                    <a:cs typeface="Arial Unicode MS" pitchFamily="34" charset="-128"/>
                  </a:rPr>
                  <a:t>索引服务器</a:t>
                </a:r>
                <a:endParaRPr lang="en-US" altLang="zh-CN" sz="750" kern="0" dirty="0">
                  <a:latin typeface="微软雅黑" panose="020B0503020204020204" pitchFamily="34" charset="-122"/>
                  <a:ea typeface="微软雅黑" panose="020B0503020204020204" pitchFamily="34" charset="-122"/>
                  <a:cs typeface="Arial Unicode MS" pitchFamily="34" charset="-128"/>
                </a:endParaRPr>
              </a:p>
              <a:p>
                <a:pPr algn="ctr" defTabSz="575942" fontAlgn="base">
                  <a:spcAft>
                    <a:spcPct val="0"/>
                  </a:spcAft>
                  <a:buClr>
                    <a:srgbClr val="F0AB00"/>
                  </a:buClr>
                  <a:buSzPct val="80000"/>
                </a:pPr>
                <a:r>
                  <a:rPr lang="zh-CN" altLang="en-US" sz="750" kern="0" dirty="0">
                    <a:latin typeface="微软雅黑" panose="020B0503020204020204" pitchFamily="34" charset="-122"/>
                    <a:ea typeface="微软雅黑" panose="020B0503020204020204" pitchFamily="34" charset="-122"/>
                    <a:cs typeface="Arial Unicode MS" pitchFamily="34" charset="-128"/>
                  </a:rPr>
                  <a:t>统计信息服务器</a:t>
                </a:r>
                <a:endParaRPr lang="en-US" sz="750" kern="0" dirty="0">
                  <a:latin typeface="微软雅黑" panose="020B0503020204020204" pitchFamily="34" charset="-122"/>
                  <a:ea typeface="微软雅黑" panose="020B0503020204020204" pitchFamily="34" charset="-122"/>
                  <a:cs typeface="Arial Unicode MS" pitchFamily="34" charset="-128"/>
                </a:endParaRPr>
              </a:p>
            </p:txBody>
          </p:sp>
        </p:grpSp>
        <p:sp>
          <p:nvSpPr>
            <p:cNvPr id="87" name="Rectangle 86"/>
            <p:cNvSpPr/>
            <p:nvPr/>
          </p:nvSpPr>
          <p:spPr bwMode="gray">
            <a:xfrm>
              <a:off x="4317884" y="2324452"/>
              <a:ext cx="720069" cy="250031"/>
            </a:xfrm>
            <a:prstGeom prst="rect">
              <a:avLst/>
            </a:prstGeom>
            <a:solidFill>
              <a:schemeClr val="accent5">
                <a:lumMod val="20000"/>
                <a:lumOff val="80000"/>
              </a:schemeClr>
            </a:solidFill>
            <a:ln w="6350" algn="ctr">
              <a:solidFill>
                <a:schemeClr val="bg2">
                  <a:lumMod val="50000"/>
                </a:schemeClr>
              </a:solidFill>
              <a:miter lim="800000"/>
              <a:headEnd/>
              <a:tailEnd/>
            </a:ln>
          </p:spPr>
          <p:txBody>
            <a:bodyPr lIns="56691" tIns="45353" rIns="56691" bIns="45353" rtlCol="0" anchor="ctr"/>
            <a:lstStyle/>
            <a:p>
              <a:pPr algn="ctr" defTabSz="575942" fontAlgn="base">
                <a:spcBef>
                  <a:spcPct val="50000"/>
                </a:spcBef>
                <a:spcAft>
                  <a:spcPct val="0"/>
                </a:spcAft>
                <a:buClr>
                  <a:srgbClr val="F0AB00"/>
                </a:buClr>
                <a:buSzPct val="80000"/>
              </a:pPr>
              <a:r>
                <a:rPr lang="en-US" sz="975" kern="0" dirty="0">
                  <a:latin typeface="微软雅黑" panose="020B0503020204020204" pitchFamily="34" charset="-122"/>
                  <a:ea typeface="微软雅黑" panose="020B0503020204020204" pitchFamily="34" charset="-122"/>
                  <a:cs typeface="Arial Unicode MS" pitchFamily="34" charset="-128"/>
                </a:rPr>
                <a:t>DB</a:t>
              </a:r>
              <a:r>
                <a:rPr lang="zh-CN" altLang="en-US" sz="975" kern="0" dirty="0">
                  <a:latin typeface="微软雅黑" panose="020B0503020204020204" pitchFamily="34" charset="-122"/>
                  <a:ea typeface="微软雅黑" panose="020B0503020204020204" pitchFamily="34" charset="-122"/>
                  <a:cs typeface="Arial Unicode MS" pitchFamily="34" charset="-128"/>
                </a:rPr>
                <a:t>分区</a:t>
              </a:r>
              <a:r>
                <a:rPr lang="en-US" altLang="zh-CN" sz="975" kern="0" dirty="0">
                  <a:latin typeface="微软雅黑" panose="020B0503020204020204" pitchFamily="34" charset="-122"/>
                  <a:ea typeface="微软雅黑" panose="020B0503020204020204" pitchFamily="34" charset="-122"/>
                  <a:cs typeface="Arial Unicode MS" pitchFamily="34" charset="-128"/>
                </a:rPr>
                <a:t>1</a:t>
              </a:r>
              <a:endParaRPr lang="en-US" sz="975" kern="0" dirty="0">
                <a:latin typeface="微软雅黑" panose="020B0503020204020204" pitchFamily="34" charset="-122"/>
                <a:ea typeface="微软雅黑" panose="020B0503020204020204" pitchFamily="34" charset="-122"/>
                <a:cs typeface="Arial Unicode MS" pitchFamily="34" charset="-128"/>
              </a:endParaRPr>
            </a:p>
          </p:txBody>
        </p:sp>
        <p:pic>
          <p:nvPicPr>
            <p:cNvPr id="96" name="Picture 3"/>
            <p:cNvPicPr>
              <a:picLocks noChangeAspect="1" noChangeArrowheads="1"/>
            </p:cNvPicPr>
            <p:nvPr/>
          </p:nvPicPr>
          <p:blipFill>
            <a:blip r:embed="rId2" cstate="print"/>
            <a:srcRect/>
            <a:stretch>
              <a:fillRect/>
            </a:stretch>
          </p:blipFill>
          <p:spPr bwMode="auto">
            <a:xfrm>
              <a:off x="4399321" y="1737397"/>
              <a:ext cx="557840" cy="422910"/>
            </a:xfrm>
            <a:prstGeom prst="rect">
              <a:avLst/>
            </a:prstGeom>
            <a:noFill/>
            <a:ln w="9525">
              <a:noFill/>
              <a:miter lim="800000"/>
              <a:headEnd/>
              <a:tailEnd/>
            </a:ln>
          </p:spPr>
        </p:pic>
        <p:sp>
          <p:nvSpPr>
            <p:cNvPr id="177" name="Rectangle 176"/>
            <p:cNvSpPr/>
            <p:nvPr/>
          </p:nvSpPr>
          <p:spPr bwMode="gray">
            <a:xfrm>
              <a:off x="6997018" y="1553009"/>
              <a:ext cx="728642" cy="1900518"/>
            </a:xfrm>
            <a:prstGeom prst="rect">
              <a:avLst/>
            </a:prstGeom>
            <a:solidFill>
              <a:schemeClr val="bg1"/>
            </a:solidFill>
            <a:ln w="6350" algn="ctr">
              <a:solidFill>
                <a:schemeClr val="bg1">
                  <a:lumMod val="50000"/>
                </a:schemeClr>
              </a:solidFill>
              <a:miter lim="800000"/>
              <a:headEnd/>
              <a:tailEnd/>
            </a:ln>
            <a:effectLst>
              <a:outerShdw blurRad="50800" dist="38100" dir="2700000" algn="tl" rotWithShape="0">
                <a:prstClr val="black">
                  <a:alpha val="40000"/>
                </a:prstClr>
              </a:outerShdw>
            </a:effectLst>
          </p:spPr>
          <p:txBody>
            <a:bodyPr lIns="56691" tIns="45353" rIns="56691" bIns="45353" rtlCol="0" anchor="ctr"/>
            <a:lstStyle/>
            <a:p>
              <a:pPr algn="ctr" defTabSz="575942" fontAlgn="base">
                <a:spcBef>
                  <a:spcPct val="50000"/>
                </a:spcBef>
                <a:spcAft>
                  <a:spcPct val="0"/>
                </a:spcAft>
                <a:buClr>
                  <a:srgbClr val="F0AB00"/>
                </a:buClr>
                <a:buSzPct val="80000"/>
              </a:pPr>
              <a:endParaRPr lang="en-US" sz="1013" kern="0" dirty="0">
                <a:latin typeface="微软雅黑" panose="020B0503020204020204" pitchFamily="34" charset="-122"/>
                <a:ea typeface="微软雅黑" panose="020B0503020204020204" pitchFamily="34" charset="-122"/>
                <a:cs typeface="Arial Unicode MS" pitchFamily="34" charset="-128"/>
              </a:endParaRPr>
            </a:p>
          </p:txBody>
        </p:sp>
        <p:sp>
          <p:nvSpPr>
            <p:cNvPr id="178" name="TextBox 177"/>
            <p:cNvSpPr txBox="1"/>
            <p:nvPr/>
          </p:nvSpPr>
          <p:spPr>
            <a:xfrm>
              <a:off x="7082741" y="1566403"/>
              <a:ext cx="557196" cy="14454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975" kern="0" dirty="0">
                  <a:latin typeface="微软雅黑" panose="020B0503020204020204" pitchFamily="34" charset="-122"/>
                  <a:ea typeface="微软雅黑" panose="020B0503020204020204" pitchFamily="34" charset="-122"/>
                  <a:cs typeface="Arial Unicode MS" pitchFamily="34" charset="-128"/>
                </a:rPr>
                <a:t>热备节点</a:t>
              </a:r>
              <a:endParaRPr lang="en-US" sz="975" kern="0" dirty="0" err="1">
                <a:latin typeface="微软雅黑" panose="020B0503020204020204" pitchFamily="34" charset="-122"/>
                <a:ea typeface="微软雅黑" panose="020B0503020204020204" pitchFamily="34" charset="-122"/>
                <a:cs typeface="Arial Unicode MS" pitchFamily="34" charset="-128"/>
              </a:endParaRPr>
            </a:p>
          </p:txBody>
        </p:sp>
        <p:grpSp>
          <p:nvGrpSpPr>
            <p:cNvPr id="179" name="Group 178"/>
            <p:cNvGrpSpPr/>
            <p:nvPr/>
          </p:nvGrpSpPr>
          <p:grpSpPr>
            <a:xfrm>
              <a:off x="6994876" y="2595718"/>
              <a:ext cx="720069" cy="827247"/>
              <a:chOff x="388620" y="3241357"/>
              <a:chExt cx="1280160" cy="1102996"/>
            </a:xfrm>
          </p:grpSpPr>
          <p:sp>
            <p:nvSpPr>
              <p:cNvPr id="180" name="Rectangle 179"/>
              <p:cNvSpPr/>
              <p:nvPr/>
            </p:nvSpPr>
            <p:spPr bwMode="gray">
              <a:xfrm>
                <a:off x="388620" y="3241357"/>
                <a:ext cx="1280160" cy="492443"/>
              </a:xfrm>
              <a:prstGeom prst="rect">
                <a:avLst/>
              </a:prstGeom>
              <a:solidFill>
                <a:schemeClr val="bg1">
                  <a:lumMod val="95000"/>
                  <a:alpha val="50000"/>
                </a:schemeClr>
              </a:solidFill>
              <a:ln w="6350" algn="ctr">
                <a:solidFill>
                  <a:schemeClr val="bg2">
                    <a:lumMod val="50000"/>
                  </a:schemeClr>
                </a:solidFill>
                <a:miter lim="800000"/>
                <a:headEnd/>
                <a:tailEnd/>
              </a:ln>
            </p:spPr>
            <p:txBody>
              <a:bodyPr lIns="67514" tIns="54011" rIns="67514" bIns="54011" rtlCol="0" anchor="ctr"/>
              <a:lstStyle/>
              <a:p>
                <a:pPr algn="ctr" defTabSz="575942" fontAlgn="base">
                  <a:spcAft>
                    <a:spcPct val="0"/>
                  </a:spcAft>
                  <a:buClr>
                    <a:srgbClr val="F0AB00"/>
                  </a:buClr>
                  <a:buSzPct val="80000"/>
                </a:pPr>
                <a:r>
                  <a:rPr lang="en-US" altLang="zh-CN" sz="750" kern="0" dirty="0">
                    <a:latin typeface="微软雅黑" panose="020B0503020204020204" pitchFamily="34" charset="-122"/>
                    <a:ea typeface="微软雅黑" panose="020B0503020204020204" pitchFamily="34" charset="-122"/>
                    <a:cs typeface="Arial Unicode MS" pitchFamily="34" charset="-128"/>
                  </a:rPr>
                  <a:t>HANA DB</a:t>
                </a:r>
              </a:p>
              <a:p>
                <a:pPr algn="ctr" defTabSz="575942" fontAlgn="base">
                  <a:spcAft>
                    <a:spcPct val="0"/>
                  </a:spcAft>
                  <a:buClr>
                    <a:srgbClr val="F0AB00"/>
                  </a:buClr>
                  <a:buSzPct val="80000"/>
                </a:pPr>
                <a:r>
                  <a:rPr lang="en-US" sz="750" kern="0" dirty="0">
                    <a:latin typeface="微软雅黑" panose="020B0503020204020204" pitchFamily="34" charset="-122"/>
                    <a:ea typeface="微软雅黑" panose="020B0503020204020204" pitchFamily="34" charset="-122"/>
                    <a:cs typeface="Arial Unicode MS" pitchFamily="34" charset="-128"/>
                  </a:rPr>
                  <a:t>Standby</a:t>
                </a:r>
                <a:r>
                  <a:rPr lang="zh-CN" altLang="en-US" sz="750" kern="0" dirty="0">
                    <a:latin typeface="微软雅黑" panose="020B0503020204020204" pitchFamily="34" charset="-122"/>
                    <a:ea typeface="微软雅黑" panose="020B0503020204020204" pitchFamily="34" charset="-122"/>
                    <a:cs typeface="Arial Unicode MS" pitchFamily="34" charset="-128"/>
                  </a:rPr>
                  <a:t>节点</a:t>
                </a:r>
                <a:endParaRPr lang="en-US" sz="750" kern="0" dirty="0">
                  <a:latin typeface="微软雅黑" panose="020B0503020204020204" pitchFamily="34" charset="-122"/>
                  <a:ea typeface="微软雅黑" panose="020B0503020204020204" pitchFamily="34" charset="-122"/>
                  <a:cs typeface="Arial Unicode MS" pitchFamily="34" charset="-128"/>
                </a:endParaRPr>
              </a:p>
            </p:txBody>
          </p:sp>
          <p:sp>
            <p:nvSpPr>
              <p:cNvPr id="181" name="Rectangle 180"/>
              <p:cNvSpPr/>
              <p:nvPr/>
            </p:nvSpPr>
            <p:spPr bwMode="gray">
              <a:xfrm>
                <a:off x="388620" y="3851910"/>
                <a:ext cx="1280160" cy="492443"/>
              </a:xfrm>
              <a:prstGeom prst="rect">
                <a:avLst/>
              </a:prstGeom>
              <a:solidFill>
                <a:schemeClr val="accent6">
                  <a:lumMod val="20000"/>
                  <a:lumOff val="80000"/>
                  <a:alpha val="20000"/>
                </a:schemeClr>
              </a:solidFill>
              <a:ln w="6350" algn="ctr">
                <a:solidFill>
                  <a:schemeClr val="bg2">
                    <a:lumMod val="50000"/>
                  </a:schemeClr>
                </a:solidFill>
                <a:miter lim="800000"/>
                <a:headEnd/>
                <a:tailEnd/>
              </a:ln>
            </p:spPr>
            <p:txBody>
              <a:bodyPr lIns="67514" tIns="54011" rIns="67514" bIns="54011" rtlCol="0" anchor="ctr"/>
              <a:lstStyle/>
              <a:p>
                <a:pPr algn="ctr" defTabSz="575942" fontAlgn="base">
                  <a:spcAft>
                    <a:spcPct val="0"/>
                  </a:spcAft>
                  <a:buClr>
                    <a:srgbClr val="F0AB00"/>
                  </a:buClr>
                  <a:buSzPct val="80000"/>
                </a:pPr>
                <a:r>
                  <a:rPr lang="zh-CN" altLang="en-US" sz="750" kern="0" dirty="0">
                    <a:latin typeface="微软雅黑" panose="020B0503020204020204" pitchFamily="34" charset="-122"/>
                    <a:ea typeface="微软雅黑" panose="020B0503020204020204" pitchFamily="34" charset="-122"/>
                    <a:cs typeface="Arial Unicode MS" pitchFamily="34" charset="-128"/>
                  </a:rPr>
                  <a:t>索引服务器</a:t>
                </a:r>
                <a:endParaRPr lang="en-US" altLang="zh-CN" sz="750" kern="0" dirty="0">
                  <a:latin typeface="微软雅黑" panose="020B0503020204020204" pitchFamily="34" charset="-122"/>
                  <a:ea typeface="微软雅黑" panose="020B0503020204020204" pitchFamily="34" charset="-122"/>
                  <a:cs typeface="Arial Unicode MS" pitchFamily="34" charset="-128"/>
                </a:endParaRPr>
              </a:p>
              <a:p>
                <a:pPr algn="ctr" defTabSz="575942" fontAlgn="base">
                  <a:spcAft>
                    <a:spcPct val="0"/>
                  </a:spcAft>
                  <a:buClr>
                    <a:srgbClr val="F0AB00"/>
                  </a:buClr>
                  <a:buSzPct val="80000"/>
                </a:pPr>
                <a:r>
                  <a:rPr lang="zh-CN" altLang="en-US" sz="750" kern="0" dirty="0">
                    <a:latin typeface="微软雅黑" panose="020B0503020204020204" pitchFamily="34" charset="-122"/>
                    <a:ea typeface="微软雅黑" panose="020B0503020204020204" pitchFamily="34" charset="-122"/>
                    <a:cs typeface="Arial Unicode MS" pitchFamily="34" charset="-128"/>
                  </a:rPr>
                  <a:t>统计信息服务器</a:t>
                </a:r>
                <a:endParaRPr lang="en-US" sz="750" kern="0" dirty="0">
                  <a:latin typeface="微软雅黑" panose="020B0503020204020204" pitchFamily="34" charset="-122"/>
                  <a:ea typeface="微软雅黑" panose="020B0503020204020204" pitchFamily="34" charset="-122"/>
                  <a:cs typeface="Arial Unicode MS" pitchFamily="34" charset="-128"/>
                </a:endParaRPr>
              </a:p>
            </p:txBody>
          </p:sp>
        </p:grpSp>
        <p:sp>
          <p:nvSpPr>
            <p:cNvPr id="182" name="Rectangle 181"/>
            <p:cNvSpPr/>
            <p:nvPr/>
          </p:nvSpPr>
          <p:spPr bwMode="gray">
            <a:xfrm>
              <a:off x="7001305" y="2309097"/>
              <a:ext cx="720069" cy="250031"/>
            </a:xfrm>
            <a:prstGeom prst="rect">
              <a:avLst/>
            </a:prstGeom>
            <a:solidFill>
              <a:schemeClr val="accent5">
                <a:lumMod val="20000"/>
                <a:lumOff val="80000"/>
              </a:schemeClr>
            </a:solidFill>
            <a:ln w="6350" algn="ctr">
              <a:solidFill>
                <a:schemeClr val="bg2">
                  <a:lumMod val="50000"/>
                </a:schemeClr>
              </a:solidFill>
              <a:miter lim="800000"/>
              <a:headEnd/>
              <a:tailEnd/>
            </a:ln>
          </p:spPr>
          <p:txBody>
            <a:bodyPr lIns="56691" tIns="45353" rIns="56691" bIns="45353" rtlCol="0" anchor="ctr"/>
            <a:lstStyle/>
            <a:p>
              <a:pPr algn="ctr" defTabSz="575942" fontAlgn="base">
                <a:spcBef>
                  <a:spcPct val="50000"/>
                </a:spcBef>
                <a:spcAft>
                  <a:spcPct val="0"/>
                </a:spcAft>
                <a:buClr>
                  <a:srgbClr val="F0AB00"/>
                </a:buClr>
                <a:buSzPct val="80000"/>
              </a:pPr>
              <a:r>
                <a:rPr lang="en-US" sz="975" kern="0" dirty="0">
                  <a:latin typeface="微软雅黑" panose="020B0503020204020204" pitchFamily="34" charset="-122"/>
                  <a:ea typeface="微软雅黑" panose="020B0503020204020204" pitchFamily="34" charset="-122"/>
                  <a:cs typeface="Arial Unicode MS" pitchFamily="34" charset="-128"/>
                </a:rPr>
                <a:t>DB</a:t>
              </a:r>
              <a:r>
                <a:rPr lang="zh-CN" altLang="en-US" sz="975" kern="0" dirty="0">
                  <a:latin typeface="微软雅黑" panose="020B0503020204020204" pitchFamily="34" charset="-122"/>
                  <a:ea typeface="微软雅黑" panose="020B0503020204020204" pitchFamily="34" charset="-122"/>
                  <a:cs typeface="Arial Unicode MS" pitchFamily="34" charset="-128"/>
                </a:rPr>
                <a:t>分区</a:t>
              </a:r>
              <a:r>
                <a:rPr lang="en-US" altLang="zh-CN" sz="975" kern="0" dirty="0">
                  <a:latin typeface="微软雅黑" panose="020B0503020204020204" pitchFamily="34" charset="-122"/>
                  <a:ea typeface="微软雅黑" panose="020B0503020204020204" pitchFamily="34" charset="-122"/>
                  <a:cs typeface="Arial Unicode MS" pitchFamily="34" charset="-128"/>
                </a:rPr>
                <a:t>N</a:t>
              </a:r>
              <a:endParaRPr lang="en-US" sz="975" kern="0" dirty="0">
                <a:latin typeface="微软雅黑" panose="020B0503020204020204" pitchFamily="34" charset="-122"/>
                <a:ea typeface="微软雅黑" panose="020B0503020204020204" pitchFamily="34" charset="-122"/>
                <a:cs typeface="Arial Unicode MS" pitchFamily="34" charset="-128"/>
              </a:endParaRPr>
            </a:p>
          </p:txBody>
        </p:sp>
        <p:pic>
          <p:nvPicPr>
            <p:cNvPr id="183" name="Picture 3"/>
            <p:cNvPicPr>
              <a:picLocks noChangeAspect="1" noChangeArrowheads="1"/>
            </p:cNvPicPr>
            <p:nvPr/>
          </p:nvPicPr>
          <p:blipFill>
            <a:blip r:embed="rId2" cstate="print"/>
            <a:srcRect/>
            <a:stretch>
              <a:fillRect/>
            </a:stretch>
          </p:blipFill>
          <p:spPr bwMode="auto">
            <a:xfrm>
              <a:off x="7082742" y="1722042"/>
              <a:ext cx="557840" cy="422910"/>
            </a:xfrm>
            <a:prstGeom prst="rect">
              <a:avLst/>
            </a:prstGeom>
            <a:noFill/>
            <a:ln w="9525">
              <a:noFill/>
              <a:miter lim="800000"/>
              <a:headEnd/>
              <a:tailEnd/>
            </a:ln>
          </p:spPr>
        </p:pic>
        <p:sp>
          <p:nvSpPr>
            <p:cNvPr id="184" name="Rectangle 183"/>
            <p:cNvSpPr/>
            <p:nvPr/>
          </p:nvSpPr>
          <p:spPr bwMode="gray">
            <a:xfrm>
              <a:off x="5118167" y="1553009"/>
              <a:ext cx="728642" cy="1914806"/>
            </a:xfrm>
            <a:prstGeom prst="rect">
              <a:avLst/>
            </a:prstGeom>
            <a:solidFill>
              <a:schemeClr val="bg1"/>
            </a:solidFill>
            <a:ln w="6350" algn="ctr">
              <a:solidFill>
                <a:schemeClr val="bg1">
                  <a:lumMod val="50000"/>
                </a:schemeClr>
              </a:solidFill>
              <a:miter lim="800000"/>
              <a:headEnd/>
              <a:tailEnd/>
            </a:ln>
            <a:effectLst>
              <a:outerShdw blurRad="50800" dist="38100" dir="2700000" algn="tl" rotWithShape="0">
                <a:prstClr val="black">
                  <a:alpha val="40000"/>
                </a:prstClr>
              </a:outerShdw>
            </a:effectLst>
          </p:spPr>
          <p:txBody>
            <a:bodyPr lIns="56691" tIns="45353" rIns="56691" bIns="45353" rtlCol="0" anchor="ctr"/>
            <a:lstStyle/>
            <a:p>
              <a:pPr algn="ctr" defTabSz="575942" fontAlgn="base">
                <a:spcBef>
                  <a:spcPct val="50000"/>
                </a:spcBef>
                <a:spcAft>
                  <a:spcPct val="0"/>
                </a:spcAft>
                <a:buClr>
                  <a:srgbClr val="F0AB00"/>
                </a:buClr>
                <a:buSzPct val="80000"/>
              </a:pPr>
              <a:endParaRPr lang="en-US" sz="1013" kern="0" dirty="0">
                <a:latin typeface="微软雅黑" panose="020B0503020204020204" pitchFamily="34" charset="-122"/>
                <a:ea typeface="微软雅黑" panose="020B0503020204020204" pitchFamily="34" charset="-122"/>
                <a:cs typeface="Arial Unicode MS" pitchFamily="34" charset="-128"/>
              </a:endParaRPr>
            </a:p>
          </p:txBody>
        </p:sp>
        <p:sp>
          <p:nvSpPr>
            <p:cNvPr id="185" name="Rectangle 184"/>
            <p:cNvSpPr/>
            <p:nvPr/>
          </p:nvSpPr>
          <p:spPr bwMode="gray">
            <a:xfrm>
              <a:off x="6206860" y="1553009"/>
              <a:ext cx="728642" cy="1914806"/>
            </a:xfrm>
            <a:prstGeom prst="rect">
              <a:avLst/>
            </a:prstGeom>
            <a:solidFill>
              <a:schemeClr val="bg1"/>
            </a:solidFill>
            <a:ln w="6350" algn="ctr">
              <a:solidFill>
                <a:schemeClr val="bg1">
                  <a:lumMod val="50000"/>
                </a:schemeClr>
              </a:solidFill>
              <a:miter lim="800000"/>
              <a:headEnd/>
              <a:tailEnd/>
            </a:ln>
            <a:effectLst>
              <a:outerShdw blurRad="50800" dist="38100" dir="2700000" algn="tl" rotWithShape="0">
                <a:prstClr val="black">
                  <a:alpha val="40000"/>
                </a:prstClr>
              </a:outerShdw>
            </a:effectLst>
          </p:spPr>
          <p:txBody>
            <a:bodyPr lIns="56691" tIns="45353" rIns="56691" bIns="45353" rtlCol="0" anchor="ctr"/>
            <a:lstStyle/>
            <a:p>
              <a:pPr algn="ctr" defTabSz="575942" fontAlgn="base">
                <a:spcBef>
                  <a:spcPct val="50000"/>
                </a:spcBef>
                <a:spcAft>
                  <a:spcPct val="0"/>
                </a:spcAft>
                <a:buClr>
                  <a:srgbClr val="F0AB00"/>
                </a:buClr>
                <a:buSzPct val="80000"/>
              </a:pPr>
              <a:endParaRPr lang="en-US" sz="1013" kern="0" dirty="0">
                <a:latin typeface="微软雅黑" panose="020B0503020204020204" pitchFamily="34" charset="-122"/>
                <a:ea typeface="微软雅黑" panose="020B0503020204020204" pitchFamily="34" charset="-122"/>
                <a:cs typeface="Arial Unicode MS" pitchFamily="34" charset="-128"/>
              </a:endParaRPr>
            </a:p>
          </p:txBody>
        </p:sp>
        <p:sp>
          <p:nvSpPr>
            <p:cNvPr id="186" name="Rectangle 185"/>
            <p:cNvSpPr/>
            <p:nvPr/>
          </p:nvSpPr>
          <p:spPr bwMode="gray">
            <a:xfrm>
              <a:off x="5125026" y="2304253"/>
              <a:ext cx="720069" cy="250031"/>
            </a:xfrm>
            <a:prstGeom prst="rect">
              <a:avLst/>
            </a:prstGeom>
            <a:solidFill>
              <a:schemeClr val="tx2">
                <a:lumMod val="20000"/>
                <a:lumOff val="80000"/>
              </a:schemeClr>
            </a:solidFill>
            <a:ln w="6350" algn="ctr">
              <a:solidFill>
                <a:schemeClr val="bg2">
                  <a:lumMod val="50000"/>
                </a:schemeClr>
              </a:solidFill>
              <a:miter lim="800000"/>
              <a:headEnd/>
              <a:tailEnd/>
            </a:ln>
          </p:spPr>
          <p:txBody>
            <a:bodyPr lIns="56691" tIns="45353" rIns="56691" bIns="45353" rtlCol="0" anchor="ctr"/>
            <a:lstStyle/>
            <a:p>
              <a:pPr algn="ctr" defTabSz="575942" fontAlgn="base">
                <a:spcBef>
                  <a:spcPct val="50000"/>
                </a:spcBef>
                <a:spcAft>
                  <a:spcPct val="0"/>
                </a:spcAft>
                <a:buClr>
                  <a:srgbClr val="F0AB00"/>
                </a:buClr>
                <a:buSzPct val="80000"/>
              </a:pPr>
              <a:r>
                <a:rPr lang="en-US" altLang="zh-CN" sz="975" kern="0" dirty="0">
                  <a:latin typeface="微软雅黑" panose="020B0503020204020204" pitchFamily="34" charset="-122"/>
                  <a:ea typeface="微软雅黑" panose="020B0503020204020204" pitchFamily="34" charset="-122"/>
                  <a:cs typeface="Arial Unicode MS" pitchFamily="34" charset="-128"/>
                </a:rPr>
                <a:t>DB</a:t>
              </a:r>
              <a:r>
                <a:rPr lang="zh-CN" altLang="en-US" sz="975" kern="0" dirty="0">
                  <a:latin typeface="微软雅黑" panose="020B0503020204020204" pitchFamily="34" charset="-122"/>
                  <a:ea typeface="微软雅黑" panose="020B0503020204020204" pitchFamily="34" charset="-122"/>
                  <a:cs typeface="Arial Unicode MS" pitchFamily="34" charset="-128"/>
                </a:rPr>
                <a:t>分区</a:t>
              </a:r>
              <a:r>
                <a:rPr lang="en-US" altLang="zh-CN" sz="975" kern="0" dirty="0">
                  <a:latin typeface="微软雅黑" panose="020B0503020204020204" pitchFamily="34" charset="-122"/>
                  <a:ea typeface="微软雅黑" panose="020B0503020204020204" pitchFamily="34" charset="-122"/>
                  <a:cs typeface="Arial Unicode MS" pitchFamily="34" charset="-128"/>
                </a:rPr>
                <a:t>2</a:t>
              </a:r>
              <a:endParaRPr lang="en-US" sz="975" kern="0" dirty="0">
                <a:latin typeface="微软雅黑" panose="020B0503020204020204" pitchFamily="34" charset="-122"/>
                <a:ea typeface="微软雅黑" panose="020B0503020204020204" pitchFamily="34" charset="-122"/>
                <a:cs typeface="Arial Unicode MS" pitchFamily="34" charset="-128"/>
              </a:endParaRPr>
            </a:p>
          </p:txBody>
        </p:sp>
        <p:sp>
          <p:nvSpPr>
            <p:cNvPr id="187" name="Rectangle 186"/>
            <p:cNvSpPr/>
            <p:nvPr/>
          </p:nvSpPr>
          <p:spPr bwMode="gray">
            <a:xfrm>
              <a:off x="6213290" y="2306397"/>
              <a:ext cx="720069" cy="250031"/>
            </a:xfrm>
            <a:prstGeom prst="rect">
              <a:avLst/>
            </a:prstGeom>
            <a:solidFill>
              <a:schemeClr val="accent4">
                <a:lumMod val="20000"/>
                <a:lumOff val="80000"/>
              </a:schemeClr>
            </a:solidFill>
            <a:ln w="6350" algn="ctr">
              <a:solidFill>
                <a:schemeClr val="bg2">
                  <a:lumMod val="50000"/>
                </a:schemeClr>
              </a:solidFill>
              <a:miter lim="800000"/>
              <a:headEnd/>
              <a:tailEnd/>
            </a:ln>
          </p:spPr>
          <p:txBody>
            <a:bodyPr lIns="56691" tIns="45353" rIns="56691" bIns="45353" rtlCol="0" anchor="ctr"/>
            <a:lstStyle/>
            <a:p>
              <a:pPr algn="ctr" defTabSz="575942" fontAlgn="base">
                <a:spcBef>
                  <a:spcPct val="50000"/>
                </a:spcBef>
                <a:spcAft>
                  <a:spcPct val="0"/>
                </a:spcAft>
                <a:buClr>
                  <a:srgbClr val="F0AB00"/>
                </a:buClr>
                <a:buSzPct val="80000"/>
              </a:pPr>
              <a:r>
                <a:rPr lang="en-US" altLang="zh-CN" sz="975" kern="0" dirty="0">
                  <a:latin typeface="微软雅黑" panose="020B0503020204020204" pitchFamily="34" charset="-122"/>
                  <a:ea typeface="微软雅黑" panose="020B0503020204020204" pitchFamily="34" charset="-122"/>
                  <a:cs typeface="Arial Unicode MS" pitchFamily="34" charset="-128"/>
                </a:rPr>
                <a:t>DB</a:t>
              </a:r>
              <a:r>
                <a:rPr lang="zh-CN" altLang="en-US" sz="975" kern="0" dirty="0">
                  <a:latin typeface="微软雅黑" panose="020B0503020204020204" pitchFamily="34" charset="-122"/>
                  <a:ea typeface="微软雅黑" panose="020B0503020204020204" pitchFamily="34" charset="-122"/>
                  <a:cs typeface="Arial Unicode MS" pitchFamily="34" charset="-128"/>
                </a:rPr>
                <a:t>分区</a:t>
              </a:r>
              <a:r>
                <a:rPr lang="en-US" altLang="zh-CN" sz="975" kern="0" dirty="0">
                  <a:latin typeface="微软雅黑" panose="020B0503020204020204" pitchFamily="34" charset="-122"/>
                  <a:ea typeface="微软雅黑" panose="020B0503020204020204" pitchFamily="34" charset="-122"/>
                  <a:cs typeface="Arial Unicode MS" pitchFamily="34" charset="-128"/>
                </a:rPr>
                <a:t>N</a:t>
              </a:r>
              <a:endParaRPr lang="en-US" sz="975" kern="0" dirty="0">
                <a:latin typeface="微软雅黑" panose="020B0503020204020204" pitchFamily="34" charset="-122"/>
                <a:ea typeface="微软雅黑" panose="020B0503020204020204" pitchFamily="34" charset="-122"/>
                <a:cs typeface="Arial Unicode MS" pitchFamily="34" charset="-128"/>
              </a:endParaRPr>
            </a:p>
          </p:txBody>
        </p:sp>
        <p:sp>
          <p:nvSpPr>
            <p:cNvPr id="188" name="TextBox 187"/>
            <p:cNvSpPr txBox="1"/>
            <p:nvPr/>
          </p:nvSpPr>
          <p:spPr>
            <a:xfrm>
              <a:off x="5212064" y="1566404"/>
              <a:ext cx="557196" cy="14454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975" kern="0" dirty="0">
                  <a:latin typeface="微软雅黑" panose="020B0503020204020204" pitchFamily="34" charset="-122"/>
                  <a:ea typeface="微软雅黑" panose="020B0503020204020204" pitchFamily="34" charset="-122"/>
                  <a:cs typeface="Arial Unicode MS" pitchFamily="34" charset="-128"/>
                </a:rPr>
                <a:t>生产节点</a:t>
              </a:r>
              <a:endParaRPr lang="en-US" sz="975" kern="0" dirty="0" err="1">
                <a:latin typeface="微软雅黑" panose="020B0503020204020204" pitchFamily="34" charset="-122"/>
                <a:ea typeface="微软雅黑" panose="020B0503020204020204" pitchFamily="34" charset="-122"/>
                <a:cs typeface="Arial Unicode MS" pitchFamily="34" charset="-128"/>
              </a:endParaRPr>
            </a:p>
          </p:txBody>
        </p:sp>
        <p:sp>
          <p:nvSpPr>
            <p:cNvPr id="189" name="TextBox 188"/>
            <p:cNvSpPr txBox="1"/>
            <p:nvPr/>
          </p:nvSpPr>
          <p:spPr>
            <a:xfrm>
              <a:off x="6292583" y="1553009"/>
              <a:ext cx="557196" cy="14454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975" kern="0" dirty="0">
                  <a:latin typeface="微软雅黑" panose="020B0503020204020204" pitchFamily="34" charset="-122"/>
                  <a:ea typeface="微软雅黑" panose="020B0503020204020204" pitchFamily="34" charset="-122"/>
                  <a:cs typeface="Arial Unicode MS" pitchFamily="34" charset="-128"/>
                </a:rPr>
                <a:t>生产节点</a:t>
              </a:r>
              <a:endParaRPr lang="en-US" sz="975" kern="0" dirty="0" err="1">
                <a:latin typeface="微软雅黑" panose="020B0503020204020204" pitchFamily="34" charset="-122"/>
                <a:ea typeface="微软雅黑" panose="020B0503020204020204" pitchFamily="34" charset="-122"/>
                <a:cs typeface="Arial Unicode MS" pitchFamily="34" charset="-128"/>
              </a:endParaRPr>
            </a:p>
          </p:txBody>
        </p:sp>
        <p:sp>
          <p:nvSpPr>
            <p:cNvPr id="190" name="Rectangle 189"/>
            <p:cNvSpPr/>
            <p:nvPr/>
          </p:nvSpPr>
          <p:spPr bwMode="gray">
            <a:xfrm>
              <a:off x="5124596" y="2605563"/>
              <a:ext cx="720069" cy="369332"/>
            </a:xfrm>
            <a:prstGeom prst="rect">
              <a:avLst/>
            </a:prstGeom>
            <a:solidFill>
              <a:schemeClr val="bg1">
                <a:lumMod val="95000"/>
                <a:alpha val="50000"/>
              </a:schemeClr>
            </a:solidFill>
            <a:ln w="6350" algn="ctr">
              <a:solidFill>
                <a:schemeClr val="bg2">
                  <a:lumMod val="50000"/>
                </a:schemeClr>
              </a:solidFill>
              <a:miter lim="800000"/>
              <a:headEnd/>
              <a:tailEnd/>
            </a:ln>
          </p:spPr>
          <p:txBody>
            <a:bodyPr lIns="56691" tIns="45353" rIns="56691" bIns="45353" rtlCol="0" anchor="ctr"/>
            <a:lstStyle/>
            <a:p>
              <a:pPr algn="ctr" defTabSz="575942" fontAlgn="base">
                <a:spcAft>
                  <a:spcPct val="0"/>
                </a:spcAft>
                <a:buClr>
                  <a:srgbClr val="F0AB00"/>
                </a:buClr>
                <a:buSzPct val="80000"/>
              </a:pPr>
              <a:r>
                <a:rPr lang="en-US" altLang="zh-CN" sz="750" kern="0" dirty="0">
                  <a:latin typeface="微软雅黑" panose="020B0503020204020204" pitchFamily="34" charset="-122"/>
                  <a:ea typeface="微软雅黑" panose="020B0503020204020204" pitchFamily="34" charset="-122"/>
                  <a:cs typeface="Arial Unicode MS" pitchFamily="34" charset="-128"/>
                </a:rPr>
                <a:t>HANA DB</a:t>
              </a:r>
            </a:p>
            <a:p>
              <a:pPr algn="ctr" defTabSz="575942" fontAlgn="base">
                <a:spcAft>
                  <a:spcPct val="0"/>
                </a:spcAft>
                <a:buClr>
                  <a:srgbClr val="F0AB00"/>
                </a:buClr>
                <a:buSzPct val="80000"/>
              </a:pPr>
              <a:r>
                <a:rPr lang="en-US" sz="750" kern="0" dirty="0">
                  <a:solidFill>
                    <a:srgbClr val="7030A0"/>
                  </a:solidFill>
                  <a:latin typeface="微软雅黑" panose="020B0503020204020204" pitchFamily="34" charset="-122"/>
                  <a:ea typeface="微软雅黑" panose="020B0503020204020204" pitchFamily="34" charset="-122"/>
                  <a:cs typeface="Arial Unicode MS" pitchFamily="34" charset="-128"/>
                </a:rPr>
                <a:t>Worker</a:t>
              </a:r>
              <a:r>
                <a:rPr lang="zh-CN" altLang="en-US" sz="750" kern="0" dirty="0">
                  <a:solidFill>
                    <a:srgbClr val="7030A0"/>
                  </a:solidFill>
                  <a:latin typeface="微软雅黑" panose="020B0503020204020204" pitchFamily="34" charset="-122"/>
                  <a:ea typeface="微软雅黑" panose="020B0503020204020204" pitchFamily="34" charset="-122"/>
                  <a:cs typeface="Arial Unicode MS" pitchFamily="34" charset="-128"/>
                </a:rPr>
                <a:t>节点</a:t>
              </a:r>
              <a:endParaRPr lang="en-US" sz="750" kern="0" dirty="0">
                <a:solidFill>
                  <a:srgbClr val="7030A0"/>
                </a:solidFill>
                <a:latin typeface="微软雅黑" panose="020B0503020204020204" pitchFamily="34" charset="-122"/>
                <a:ea typeface="微软雅黑" panose="020B0503020204020204" pitchFamily="34" charset="-122"/>
                <a:cs typeface="Arial Unicode MS" pitchFamily="34" charset="-128"/>
              </a:endParaRPr>
            </a:p>
          </p:txBody>
        </p:sp>
        <p:sp>
          <p:nvSpPr>
            <p:cNvPr id="191" name="Rectangle 190"/>
            <p:cNvSpPr/>
            <p:nvPr/>
          </p:nvSpPr>
          <p:spPr bwMode="gray">
            <a:xfrm>
              <a:off x="5124596" y="3063479"/>
              <a:ext cx="720069" cy="369332"/>
            </a:xfrm>
            <a:prstGeom prst="rect">
              <a:avLst/>
            </a:prstGeom>
            <a:solidFill>
              <a:schemeClr val="accent6">
                <a:lumMod val="20000"/>
                <a:lumOff val="80000"/>
                <a:alpha val="20000"/>
              </a:schemeClr>
            </a:solidFill>
            <a:ln w="6350" algn="ctr">
              <a:solidFill>
                <a:schemeClr val="bg2">
                  <a:lumMod val="50000"/>
                </a:schemeClr>
              </a:solidFill>
              <a:miter lim="800000"/>
              <a:headEnd/>
              <a:tailEnd/>
            </a:ln>
          </p:spPr>
          <p:txBody>
            <a:bodyPr lIns="56691" tIns="45353" rIns="56691" bIns="45353" rtlCol="0" anchor="ctr"/>
            <a:lstStyle/>
            <a:p>
              <a:pPr algn="ctr" defTabSz="575942" fontAlgn="base">
                <a:spcAft>
                  <a:spcPct val="0"/>
                </a:spcAft>
                <a:buClr>
                  <a:srgbClr val="F0AB00"/>
                </a:buClr>
                <a:buSzPct val="80000"/>
              </a:pPr>
              <a:r>
                <a:rPr lang="zh-CN" altLang="en-US" sz="750" kern="0" dirty="0">
                  <a:latin typeface="微软雅黑" panose="020B0503020204020204" pitchFamily="34" charset="-122"/>
                  <a:ea typeface="微软雅黑" panose="020B0503020204020204" pitchFamily="34" charset="-122"/>
                  <a:cs typeface="Arial Unicode MS" pitchFamily="34" charset="-128"/>
                </a:rPr>
                <a:t>索引服务器</a:t>
              </a:r>
              <a:endParaRPr lang="en-US" altLang="zh-CN" sz="750" kern="0" dirty="0">
                <a:latin typeface="微软雅黑" panose="020B0503020204020204" pitchFamily="34" charset="-122"/>
                <a:ea typeface="微软雅黑" panose="020B0503020204020204" pitchFamily="34" charset="-122"/>
                <a:cs typeface="Arial Unicode MS" pitchFamily="34" charset="-128"/>
              </a:endParaRPr>
            </a:p>
            <a:p>
              <a:pPr algn="ctr" defTabSz="575942" fontAlgn="base">
                <a:spcAft>
                  <a:spcPct val="0"/>
                </a:spcAft>
                <a:buClr>
                  <a:srgbClr val="F0AB00"/>
                </a:buClr>
                <a:buSzPct val="80000"/>
              </a:pPr>
              <a:r>
                <a:rPr lang="zh-CN" altLang="en-US" sz="750" kern="0" dirty="0">
                  <a:latin typeface="微软雅黑" panose="020B0503020204020204" pitchFamily="34" charset="-122"/>
                  <a:ea typeface="微软雅黑" panose="020B0503020204020204" pitchFamily="34" charset="-122"/>
                  <a:cs typeface="Arial Unicode MS" pitchFamily="34" charset="-128"/>
                </a:rPr>
                <a:t>统计信息服务器</a:t>
              </a:r>
              <a:endParaRPr lang="en-US" sz="750" kern="0" dirty="0">
                <a:latin typeface="微软雅黑" panose="020B0503020204020204" pitchFamily="34" charset="-122"/>
                <a:ea typeface="微软雅黑" panose="020B0503020204020204" pitchFamily="34" charset="-122"/>
                <a:cs typeface="Arial Unicode MS" pitchFamily="34" charset="-128"/>
              </a:endParaRPr>
            </a:p>
          </p:txBody>
        </p:sp>
        <p:sp>
          <p:nvSpPr>
            <p:cNvPr id="192" name="Rectangle 191"/>
            <p:cNvSpPr/>
            <p:nvPr/>
          </p:nvSpPr>
          <p:spPr bwMode="gray">
            <a:xfrm>
              <a:off x="6215432" y="2595719"/>
              <a:ext cx="720069" cy="369332"/>
            </a:xfrm>
            <a:prstGeom prst="rect">
              <a:avLst/>
            </a:prstGeom>
            <a:solidFill>
              <a:schemeClr val="bg1">
                <a:lumMod val="95000"/>
                <a:alpha val="50000"/>
              </a:schemeClr>
            </a:solidFill>
            <a:ln w="6350" algn="ctr">
              <a:solidFill>
                <a:schemeClr val="bg2">
                  <a:lumMod val="50000"/>
                </a:schemeClr>
              </a:solidFill>
              <a:miter lim="800000"/>
              <a:headEnd/>
              <a:tailEnd/>
            </a:ln>
          </p:spPr>
          <p:txBody>
            <a:bodyPr lIns="56691" tIns="45353" rIns="56691" bIns="45353" rtlCol="0" anchor="ctr"/>
            <a:lstStyle/>
            <a:p>
              <a:pPr algn="ctr" defTabSz="575942" fontAlgn="base">
                <a:spcAft>
                  <a:spcPct val="0"/>
                </a:spcAft>
                <a:buClr>
                  <a:srgbClr val="F0AB00"/>
                </a:buClr>
                <a:buSzPct val="80000"/>
              </a:pPr>
              <a:r>
                <a:rPr lang="en-US" altLang="zh-CN" sz="750" kern="0" dirty="0">
                  <a:latin typeface="微软雅黑" panose="020B0503020204020204" pitchFamily="34" charset="-122"/>
                  <a:ea typeface="微软雅黑" panose="020B0503020204020204" pitchFamily="34" charset="-122"/>
                  <a:cs typeface="Arial Unicode MS" pitchFamily="34" charset="-128"/>
                </a:rPr>
                <a:t>HANA DB</a:t>
              </a:r>
            </a:p>
            <a:p>
              <a:pPr algn="ctr" defTabSz="575942" fontAlgn="base">
                <a:spcAft>
                  <a:spcPct val="0"/>
                </a:spcAft>
                <a:buClr>
                  <a:srgbClr val="F0AB00"/>
                </a:buClr>
                <a:buSzPct val="80000"/>
              </a:pPr>
              <a:r>
                <a:rPr lang="en-US" sz="750" kern="0" dirty="0">
                  <a:solidFill>
                    <a:srgbClr val="7030A0"/>
                  </a:solidFill>
                  <a:latin typeface="微软雅黑" panose="020B0503020204020204" pitchFamily="34" charset="-122"/>
                  <a:ea typeface="微软雅黑" panose="020B0503020204020204" pitchFamily="34" charset="-122"/>
                  <a:cs typeface="Arial Unicode MS" pitchFamily="34" charset="-128"/>
                </a:rPr>
                <a:t>Worker</a:t>
              </a:r>
              <a:r>
                <a:rPr lang="zh-CN" altLang="en-US" sz="750" kern="0" dirty="0">
                  <a:solidFill>
                    <a:srgbClr val="7030A0"/>
                  </a:solidFill>
                  <a:latin typeface="微软雅黑" panose="020B0503020204020204" pitchFamily="34" charset="-122"/>
                  <a:ea typeface="微软雅黑" panose="020B0503020204020204" pitchFamily="34" charset="-122"/>
                  <a:cs typeface="Arial Unicode MS" pitchFamily="34" charset="-128"/>
                </a:rPr>
                <a:t>节点</a:t>
              </a:r>
              <a:endParaRPr lang="en-US" sz="750" kern="0" dirty="0">
                <a:solidFill>
                  <a:srgbClr val="7030A0"/>
                </a:solidFill>
                <a:latin typeface="微软雅黑" panose="020B0503020204020204" pitchFamily="34" charset="-122"/>
                <a:ea typeface="微软雅黑" panose="020B0503020204020204" pitchFamily="34" charset="-122"/>
                <a:cs typeface="Arial Unicode MS" pitchFamily="34" charset="-128"/>
              </a:endParaRPr>
            </a:p>
          </p:txBody>
        </p:sp>
        <p:sp>
          <p:nvSpPr>
            <p:cNvPr id="193" name="Rectangle 192"/>
            <p:cNvSpPr/>
            <p:nvPr/>
          </p:nvSpPr>
          <p:spPr bwMode="gray">
            <a:xfrm>
              <a:off x="6215432" y="3053634"/>
              <a:ext cx="720069" cy="369332"/>
            </a:xfrm>
            <a:prstGeom prst="rect">
              <a:avLst/>
            </a:prstGeom>
            <a:solidFill>
              <a:schemeClr val="accent6">
                <a:lumMod val="20000"/>
                <a:lumOff val="80000"/>
                <a:alpha val="20000"/>
              </a:schemeClr>
            </a:solidFill>
            <a:ln w="6350" algn="ctr">
              <a:solidFill>
                <a:schemeClr val="bg2">
                  <a:lumMod val="50000"/>
                </a:schemeClr>
              </a:solidFill>
              <a:miter lim="800000"/>
              <a:headEnd/>
              <a:tailEnd/>
            </a:ln>
          </p:spPr>
          <p:txBody>
            <a:bodyPr lIns="56691" tIns="45353" rIns="56691" bIns="45353" rtlCol="0" anchor="ctr"/>
            <a:lstStyle/>
            <a:p>
              <a:pPr algn="ctr" defTabSz="575942" fontAlgn="base">
                <a:spcAft>
                  <a:spcPct val="0"/>
                </a:spcAft>
                <a:buClr>
                  <a:srgbClr val="F0AB00"/>
                </a:buClr>
                <a:buSzPct val="80000"/>
              </a:pPr>
              <a:r>
                <a:rPr lang="zh-CN" altLang="en-US" sz="750" kern="0" dirty="0">
                  <a:latin typeface="微软雅黑" panose="020B0503020204020204" pitchFamily="34" charset="-122"/>
                  <a:ea typeface="微软雅黑" panose="020B0503020204020204" pitchFamily="34" charset="-122"/>
                  <a:cs typeface="Arial Unicode MS" pitchFamily="34" charset="-128"/>
                </a:rPr>
                <a:t>索引服务器</a:t>
              </a:r>
              <a:endParaRPr lang="en-US" altLang="zh-CN" sz="750" kern="0" dirty="0">
                <a:latin typeface="微软雅黑" panose="020B0503020204020204" pitchFamily="34" charset="-122"/>
                <a:ea typeface="微软雅黑" panose="020B0503020204020204" pitchFamily="34" charset="-122"/>
                <a:cs typeface="Arial Unicode MS" pitchFamily="34" charset="-128"/>
              </a:endParaRPr>
            </a:p>
            <a:p>
              <a:pPr algn="ctr" defTabSz="575942" fontAlgn="base">
                <a:spcAft>
                  <a:spcPct val="0"/>
                </a:spcAft>
                <a:buClr>
                  <a:srgbClr val="F0AB00"/>
                </a:buClr>
                <a:buSzPct val="80000"/>
              </a:pPr>
              <a:r>
                <a:rPr lang="zh-CN" altLang="en-US" sz="750" kern="0" dirty="0">
                  <a:latin typeface="微软雅黑" panose="020B0503020204020204" pitchFamily="34" charset="-122"/>
                  <a:ea typeface="微软雅黑" panose="020B0503020204020204" pitchFamily="34" charset="-122"/>
                  <a:cs typeface="Arial Unicode MS" pitchFamily="34" charset="-128"/>
                </a:rPr>
                <a:t>统计信息服务器</a:t>
              </a:r>
              <a:endParaRPr lang="en-US" sz="750" kern="0" dirty="0">
                <a:latin typeface="微软雅黑" panose="020B0503020204020204" pitchFamily="34" charset="-122"/>
                <a:ea typeface="微软雅黑" panose="020B0503020204020204" pitchFamily="34" charset="-122"/>
                <a:cs typeface="Arial Unicode MS" pitchFamily="34" charset="-128"/>
              </a:endParaRPr>
            </a:p>
          </p:txBody>
        </p:sp>
        <p:pic>
          <p:nvPicPr>
            <p:cNvPr id="194" name="Picture 3"/>
            <p:cNvPicPr>
              <a:picLocks noChangeAspect="1" noChangeArrowheads="1"/>
            </p:cNvPicPr>
            <p:nvPr/>
          </p:nvPicPr>
          <p:blipFill>
            <a:blip r:embed="rId2" cstate="print"/>
            <a:srcRect/>
            <a:stretch>
              <a:fillRect/>
            </a:stretch>
          </p:blipFill>
          <p:spPr bwMode="auto">
            <a:xfrm>
              <a:off x="5203569" y="1717862"/>
              <a:ext cx="557840" cy="422910"/>
            </a:xfrm>
            <a:prstGeom prst="rect">
              <a:avLst/>
            </a:prstGeom>
            <a:noFill/>
            <a:ln w="9525">
              <a:noFill/>
              <a:miter lim="800000"/>
              <a:headEnd/>
              <a:tailEnd/>
            </a:ln>
          </p:spPr>
        </p:pic>
        <p:pic>
          <p:nvPicPr>
            <p:cNvPr id="195" name="Picture 3"/>
            <p:cNvPicPr>
              <a:picLocks noChangeAspect="1" noChangeArrowheads="1"/>
            </p:cNvPicPr>
            <p:nvPr/>
          </p:nvPicPr>
          <p:blipFill>
            <a:blip r:embed="rId2" cstate="print"/>
            <a:srcRect/>
            <a:stretch>
              <a:fillRect/>
            </a:stretch>
          </p:blipFill>
          <p:spPr bwMode="auto">
            <a:xfrm>
              <a:off x="6291619" y="1725794"/>
              <a:ext cx="557840" cy="422910"/>
            </a:xfrm>
            <a:prstGeom prst="rect">
              <a:avLst/>
            </a:prstGeom>
            <a:noFill/>
            <a:ln w="9525">
              <a:noFill/>
              <a:miter lim="800000"/>
              <a:headEnd/>
              <a:tailEnd/>
            </a:ln>
          </p:spPr>
        </p:pic>
        <p:sp>
          <p:nvSpPr>
            <p:cNvPr id="91" name="Rectangle 90"/>
            <p:cNvSpPr/>
            <p:nvPr/>
          </p:nvSpPr>
          <p:spPr bwMode="gray">
            <a:xfrm>
              <a:off x="4311455" y="2011767"/>
              <a:ext cx="3403490" cy="285750"/>
            </a:xfrm>
            <a:prstGeom prst="rect">
              <a:avLst/>
            </a:prstGeom>
            <a:solidFill>
              <a:srgbClr val="F0EA00"/>
            </a:solidFill>
            <a:ln w="6350" algn="ctr">
              <a:solidFill>
                <a:schemeClr val="tx1">
                  <a:lumMod val="65000"/>
                  <a:lumOff val="35000"/>
                </a:schemeClr>
              </a:solidFill>
              <a:miter lim="800000"/>
              <a:headEnd/>
              <a:tailEnd/>
            </a:ln>
          </p:spPr>
          <p:txBody>
            <a:bodyPr lIns="56691" tIns="45353" rIns="56691" bIns="45353" rtlCol="0" anchor="ctr"/>
            <a:lstStyle/>
            <a:p>
              <a:pPr algn="ctr" defTabSz="575942" fontAlgn="base">
                <a:spcBef>
                  <a:spcPct val="50000"/>
                </a:spcBef>
                <a:spcAft>
                  <a:spcPct val="0"/>
                </a:spcAft>
                <a:buClr>
                  <a:srgbClr val="F0AB00"/>
                </a:buClr>
                <a:buSzPct val="80000"/>
              </a:pPr>
              <a:r>
                <a:rPr lang="en-US" altLang="zh-CN" sz="975" kern="0" dirty="0">
                  <a:latin typeface="微软雅黑" panose="020B0503020204020204" pitchFamily="34" charset="-122"/>
                  <a:ea typeface="微软雅黑" panose="020B0503020204020204" pitchFamily="34" charset="-122"/>
                  <a:cs typeface="Arial Unicode MS" pitchFamily="34" charset="-128"/>
                </a:rPr>
                <a:t>SAP HANA DB</a:t>
              </a:r>
              <a:endParaRPr lang="en-US" sz="975" kern="0" dirty="0">
                <a:latin typeface="微软雅黑" panose="020B0503020204020204" pitchFamily="34" charset="-122"/>
                <a:ea typeface="微软雅黑" panose="020B0503020204020204" pitchFamily="34" charset="-122"/>
                <a:cs typeface="Arial Unicode MS" pitchFamily="34" charset="-128"/>
              </a:endParaRPr>
            </a:p>
          </p:txBody>
        </p:sp>
        <p:grpSp>
          <p:nvGrpSpPr>
            <p:cNvPr id="314" name="Group 313"/>
            <p:cNvGrpSpPr/>
            <p:nvPr/>
          </p:nvGrpSpPr>
          <p:grpSpPr bwMode="gray">
            <a:xfrm>
              <a:off x="5461919" y="4187415"/>
              <a:ext cx="481941" cy="599322"/>
              <a:chOff x="2275031" y="3723018"/>
              <a:chExt cx="856809" cy="987857"/>
            </a:xfrm>
          </p:grpSpPr>
          <p:sp>
            <p:nvSpPr>
              <p:cNvPr id="315" name="Flowchart: Magnetic Disk 314"/>
              <p:cNvSpPr/>
              <p:nvPr/>
            </p:nvSpPr>
            <p:spPr bwMode="gray">
              <a:xfrm>
                <a:off x="2597029" y="3723018"/>
                <a:ext cx="440632" cy="360519"/>
              </a:xfrm>
              <a:prstGeom prst="flowChartMagneticDisk">
                <a:avLst/>
              </a:prstGeom>
              <a:solidFill>
                <a:schemeClr val="tx2">
                  <a:lumMod val="60000"/>
                  <a:lumOff val="40000"/>
                </a:schemeClr>
              </a:solidFill>
              <a:ln w="6350" algn="ctr">
                <a:solidFill>
                  <a:schemeClr val="bg1"/>
                </a:solidFill>
                <a:miter lim="800000"/>
                <a:headEnd/>
                <a:tailEnd/>
              </a:ln>
              <a:effectLst>
                <a:outerShdw blurRad="76200" dist="12700" dir="2700000" sy="-23000" kx="-800400" algn="bl" rotWithShape="0">
                  <a:prstClr val="black">
                    <a:alpha val="20000"/>
                  </a:prstClr>
                </a:outerShdw>
              </a:effectLst>
            </p:spPr>
            <p:txBody>
              <a:bodyPr lIns="67514" tIns="54011" rIns="67514" bIns="54011" rtlCol="0" anchor="ctr"/>
              <a:lstStyle/>
              <a:p>
                <a:pPr algn="ctr" fontAlgn="base">
                  <a:spcBef>
                    <a:spcPct val="50000"/>
                  </a:spcBef>
                  <a:spcAft>
                    <a:spcPct val="0"/>
                  </a:spcAft>
                  <a:buClr>
                    <a:srgbClr val="F0AB00"/>
                  </a:buClr>
                  <a:buSzPct val="80000"/>
                </a:pPr>
                <a:endParaRPr lang="de-DE" sz="1013"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316" name="Oval 315"/>
              <p:cNvSpPr/>
              <p:nvPr/>
            </p:nvSpPr>
            <p:spPr bwMode="gray">
              <a:xfrm>
                <a:off x="2698742" y="3743927"/>
                <a:ext cx="245737" cy="72000"/>
              </a:xfrm>
              <a:prstGeom prst="ellipse">
                <a:avLst/>
              </a:prstGeom>
              <a:solidFill>
                <a:schemeClr val="bg1"/>
              </a:solidFill>
              <a:ln w="6350" algn="ctr">
                <a:noFill/>
                <a:miter lim="800000"/>
                <a:headEnd/>
                <a:tailEnd/>
              </a:ln>
            </p:spPr>
            <p:txBody>
              <a:bodyPr lIns="67514" tIns="54011" rIns="67514" bIns="54011" rtlCol="0" anchor="ctr"/>
              <a:lstStyle/>
              <a:p>
                <a:pPr algn="ctr" fontAlgn="base">
                  <a:spcBef>
                    <a:spcPct val="50000"/>
                  </a:spcBef>
                  <a:spcAft>
                    <a:spcPct val="0"/>
                  </a:spcAft>
                  <a:buClr>
                    <a:srgbClr val="F0AB00"/>
                  </a:buClr>
                  <a:buSzPct val="80000"/>
                </a:pPr>
                <a:endParaRPr lang="de-DE" sz="1013"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317" name="TextBox 316"/>
              <p:cNvSpPr txBox="1"/>
              <p:nvPr/>
            </p:nvSpPr>
            <p:spPr bwMode="gray">
              <a:xfrm>
                <a:off x="2548502" y="3814063"/>
                <a:ext cx="583338" cy="256576"/>
              </a:xfrm>
              <a:prstGeom prst="rect">
                <a:avLst/>
              </a:prstGeom>
              <a:noFill/>
              <a:effectLst>
                <a:outerShdw blurRad="76200" dist="12700" dir="2700000" sy="-23000" kx="-800400" algn="bl" rotWithShape="0">
                  <a:schemeClr val="tx1">
                    <a:lumMod val="50000"/>
                    <a:lumOff val="50000"/>
                    <a:alpha val="20000"/>
                  </a:schemeClr>
                </a:outerShdw>
              </a:effectLst>
            </p:spPr>
            <p:txBody>
              <a:bodyPr wrap="square" rtlCol="0">
                <a:spAutoFit/>
              </a:bodyPr>
              <a:lstStyle/>
              <a:p>
                <a:pPr algn="ctr" fontAlgn="base">
                  <a:spcBef>
                    <a:spcPct val="50000"/>
                  </a:spcBef>
                  <a:spcAft>
                    <a:spcPct val="0"/>
                  </a:spcAft>
                  <a:buClr>
                    <a:srgbClr val="F0AB00"/>
                  </a:buClr>
                  <a:buSzPct val="80000"/>
                </a:pPr>
                <a:r>
                  <a:rPr lang="zh-CN" altLang="en-US" sz="450" b="1" kern="0" dirty="0">
                    <a:solidFill>
                      <a:srgbClr val="FFFFFF"/>
                    </a:solidFill>
                    <a:latin typeface="微软雅黑" pitchFamily="34" charset="-122"/>
                    <a:ea typeface="微软雅黑" pitchFamily="34" charset="-122"/>
                    <a:cs typeface="Arial Unicode MS" pitchFamily="34" charset="-128"/>
                  </a:rPr>
                  <a:t>日志卷</a:t>
                </a:r>
                <a:endParaRPr lang="de-DE" sz="450" b="1" kern="0" dirty="0">
                  <a:solidFill>
                    <a:srgbClr val="FFFFFF"/>
                  </a:solidFill>
                  <a:latin typeface="微软雅黑" pitchFamily="34" charset="-122"/>
                  <a:ea typeface="微软雅黑" pitchFamily="34" charset="-122"/>
                  <a:cs typeface="Arial Unicode MS" pitchFamily="34" charset="-128"/>
                </a:endParaRPr>
              </a:p>
            </p:txBody>
          </p:sp>
          <p:sp>
            <p:nvSpPr>
              <p:cNvPr id="318" name="Flowchart: Magnetic Disk 317"/>
              <p:cNvSpPr/>
              <p:nvPr/>
            </p:nvSpPr>
            <p:spPr bwMode="gray">
              <a:xfrm>
                <a:off x="2287438" y="4156812"/>
                <a:ext cx="473789" cy="479221"/>
              </a:xfrm>
              <a:prstGeom prst="flowChartMagneticDisk">
                <a:avLst/>
              </a:prstGeom>
              <a:solidFill>
                <a:schemeClr val="accent1"/>
              </a:solidFill>
              <a:ln w="6350" algn="ctr">
                <a:solidFill>
                  <a:schemeClr val="bg1"/>
                </a:solidFill>
                <a:miter lim="800000"/>
                <a:headEnd/>
                <a:tailEnd/>
              </a:ln>
              <a:effectLst>
                <a:outerShdw blurRad="76200" dist="12700" dir="2700000" sy="-23000" kx="-800400" algn="bl" rotWithShape="0">
                  <a:prstClr val="black">
                    <a:alpha val="20000"/>
                  </a:prstClr>
                </a:outerShdw>
              </a:effectLst>
            </p:spPr>
            <p:txBody>
              <a:bodyPr lIns="67514" tIns="54011" rIns="67514" bIns="54011" rtlCol="0" anchor="ctr"/>
              <a:lstStyle/>
              <a:p>
                <a:pPr algn="ctr" fontAlgn="base">
                  <a:spcBef>
                    <a:spcPct val="50000"/>
                  </a:spcBef>
                  <a:spcAft>
                    <a:spcPct val="0"/>
                  </a:spcAft>
                  <a:buClr>
                    <a:srgbClr val="F0AB00"/>
                  </a:buClr>
                  <a:buSzPct val="80000"/>
                </a:pPr>
                <a:endParaRPr lang="de-DE" sz="1013"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319" name="Oval 318"/>
              <p:cNvSpPr/>
              <p:nvPr/>
            </p:nvSpPr>
            <p:spPr bwMode="gray">
              <a:xfrm>
                <a:off x="2390618" y="4198525"/>
                <a:ext cx="264228" cy="81811"/>
              </a:xfrm>
              <a:prstGeom prst="ellipse">
                <a:avLst/>
              </a:prstGeom>
              <a:solidFill>
                <a:schemeClr val="bg1"/>
              </a:solidFill>
              <a:ln w="6350" algn="ctr">
                <a:noFill/>
                <a:miter lim="800000"/>
                <a:headEnd/>
                <a:tailEnd/>
              </a:ln>
            </p:spPr>
            <p:txBody>
              <a:bodyPr lIns="67514" tIns="54011" rIns="67514" bIns="54011" rtlCol="0" anchor="ctr"/>
              <a:lstStyle/>
              <a:p>
                <a:pPr algn="ctr" fontAlgn="base">
                  <a:spcBef>
                    <a:spcPct val="50000"/>
                  </a:spcBef>
                  <a:spcAft>
                    <a:spcPct val="0"/>
                  </a:spcAft>
                  <a:buClr>
                    <a:srgbClr val="F0AB00"/>
                  </a:buClr>
                  <a:buSzPct val="80000"/>
                </a:pPr>
                <a:endParaRPr lang="de-DE" sz="1013"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320" name="TextBox 319"/>
              <p:cNvSpPr txBox="1"/>
              <p:nvPr/>
            </p:nvSpPr>
            <p:spPr bwMode="gray">
              <a:xfrm>
                <a:off x="2275031" y="4307685"/>
                <a:ext cx="500839" cy="403190"/>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zh-CN" altLang="en-US" sz="525" b="1" kern="0" dirty="0">
                    <a:solidFill>
                      <a:srgbClr val="FFFFFF"/>
                    </a:solidFill>
                    <a:latin typeface="微软雅黑" pitchFamily="34" charset="-122"/>
                    <a:ea typeface="微软雅黑" pitchFamily="34" charset="-122"/>
                    <a:cs typeface="Arial Unicode MS" pitchFamily="34" charset="-128"/>
                  </a:rPr>
                  <a:t>数据卷</a:t>
                </a:r>
                <a:endParaRPr lang="de-DE" sz="525" b="1" kern="0" dirty="0">
                  <a:solidFill>
                    <a:srgbClr val="FFFFFF"/>
                  </a:solidFill>
                  <a:latin typeface="微软雅黑" pitchFamily="34" charset="-122"/>
                  <a:ea typeface="微软雅黑" pitchFamily="34" charset="-122"/>
                  <a:cs typeface="Arial Unicode MS" pitchFamily="34" charset="-128"/>
                </a:endParaRPr>
              </a:p>
            </p:txBody>
          </p:sp>
        </p:grpSp>
        <p:sp>
          <p:nvSpPr>
            <p:cNvPr id="322" name="Flowchart: Process 321"/>
            <p:cNvSpPr/>
            <p:nvPr/>
          </p:nvSpPr>
          <p:spPr bwMode="gray">
            <a:xfrm>
              <a:off x="5441143" y="4054827"/>
              <a:ext cx="526427" cy="680666"/>
            </a:xfrm>
            <a:prstGeom prst="flowChartProcess">
              <a:avLst/>
            </a:prstGeom>
            <a:gradFill>
              <a:gsLst>
                <a:gs pos="0">
                  <a:schemeClr val="accent4">
                    <a:lumMod val="40000"/>
                    <a:lumOff val="60000"/>
                  </a:schemeClr>
                </a:gs>
                <a:gs pos="0">
                  <a:schemeClr val="bg1">
                    <a:lumMod val="93000"/>
                    <a:alpha val="0"/>
                  </a:schemeClr>
                </a:gs>
                <a:gs pos="100000">
                  <a:schemeClr val="accent1">
                    <a:tint val="23500"/>
                    <a:satMod val="160000"/>
                  </a:schemeClr>
                </a:gs>
              </a:gsLst>
              <a:lin ang="5400000" scaled="0"/>
            </a:gradFill>
            <a:ln w="6350" algn="ctr">
              <a:solidFill>
                <a:schemeClr val="tx1"/>
              </a:solidFill>
              <a:miter lim="800000"/>
              <a:headEnd/>
              <a:tailEnd/>
            </a:ln>
          </p:spPr>
          <p:txBody>
            <a:bodyPr lIns="56691" tIns="45353" rIns="56691" bIns="45353" rtlCol="0" anchor="ctr"/>
            <a:lstStyle/>
            <a:p>
              <a:pPr algn="ctr" defTabSz="575942" fontAlgn="base">
                <a:spcBef>
                  <a:spcPct val="50000"/>
                </a:spcBef>
                <a:spcAft>
                  <a:spcPct val="0"/>
                </a:spcAft>
                <a:buClr>
                  <a:srgbClr val="F0AB00"/>
                </a:buClr>
                <a:buSzPct val="80000"/>
              </a:pPr>
              <a:r>
                <a:rPr lang="en-US" altLang="zh-CN" sz="600" kern="0" dirty="0">
                  <a:latin typeface="微软雅黑" panose="020B0503020204020204" pitchFamily="34" charset="-122"/>
                  <a:ea typeface="微软雅黑" panose="020B0503020204020204" pitchFamily="34" charset="-122"/>
                  <a:cs typeface="Arial Unicode MS" pitchFamily="34" charset="-128"/>
                </a:rPr>
                <a:t>SAS</a:t>
              </a:r>
              <a:r>
                <a:rPr lang="zh-CN" altLang="en-US" sz="600" kern="0" dirty="0">
                  <a:latin typeface="微软雅黑" panose="020B0503020204020204" pitchFamily="34" charset="-122"/>
                  <a:ea typeface="微软雅黑" panose="020B0503020204020204" pitchFamily="34" charset="-122"/>
                  <a:cs typeface="Arial Unicode MS" pitchFamily="34" charset="-128"/>
                </a:rPr>
                <a:t>存储</a:t>
              </a:r>
              <a:r>
                <a:rPr lang="en-US" altLang="zh-CN" sz="600" kern="0" dirty="0">
                  <a:latin typeface="微软雅黑" panose="020B0503020204020204" pitchFamily="34" charset="-122"/>
                  <a:ea typeface="微软雅黑" panose="020B0503020204020204" pitchFamily="34" charset="-122"/>
                  <a:cs typeface="Arial Unicode MS" pitchFamily="34" charset="-128"/>
                </a:rPr>
                <a:t>2</a:t>
              </a:r>
              <a:endParaRPr lang="en-US" sz="600" kern="0" dirty="0">
                <a:latin typeface="微软雅黑" panose="020B0503020204020204" pitchFamily="34" charset="-122"/>
                <a:ea typeface="微软雅黑" panose="020B0503020204020204" pitchFamily="34" charset="-122"/>
                <a:cs typeface="Arial Unicode MS" pitchFamily="34" charset="-128"/>
              </a:endParaRPr>
            </a:p>
          </p:txBody>
        </p:sp>
        <p:grpSp>
          <p:nvGrpSpPr>
            <p:cNvPr id="323" name="Group 322"/>
            <p:cNvGrpSpPr/>
            <p:nvPr/>
          </p:nvGrpSpPr>
          <p:grpSpPr bwMode="gray">
            <a:xfrm>
              <a:off x="6636664" y="4182266"/>
              <a:ext cx="481941" cy="599321"/>
              <a:chOff x="2275031" y="3723018"/>
              <a:chExt cx="856809" cy="987856"/>
            </a:xfrm>
          </p:grpSpPr>
          <p:sp>
            <p:nvSpPr>
              <p:cNvPr id="324" name="Flowchart: Magnetic Disk 323"/>
              <p:cNvSpPr/>
              <p:nvPr/>
            </p:nvSpPr>
            <p:spPr bwMode="gray">
              <a:xfrm>
                <a:off x="2597029" y="3723018"/>
                <a:ext cx="440632" cy="360519"/>
              </a:xfrm>
              <a:prstGeom prst="flowChartMagneticDisk">
                <a:avLst/>
              </a:prstGeom>
              <a:solidFill>
                <a:schemeClr val="tx2">
                  <a:lumMod val="60000"/>
                  <a:lumOff val="40000"/>
                </a:schemeClr>
              </a:solidFill>
              <a:ln w="6350" algn="ctr">
                <a:solidFill>
                  <a:schemeClr val="bg1"/>
                </a:solidFill>
                <a:miter lim="800000"/>
                <a:headEnd/>
                <a:tailEnd/>
              </a:ln>
              <a:effectLst>
                <a:outerShdw blurRad="76200" dist="12700" dir="2700000" sy="-23000" kx="-800400" algn="bl" rotWithShape="0">
                  <a:prstClr val="black">
                    <a:alpha val="20000"/>
                  </a:prstClr>
                </a:outerShdw>
              </a:effectLst>
            </p:spPr>
            <p:txBody>
              <a:bodyPr lIns="67514" tIns="54011" rIns="67514" bIns="54011" rtlCol="0" anchor="ctr"/>
              <a:lstStyle/>
              <a:p>
                <a:pPr algn="ctr" fontAlgn="base">
                  <a:spcBef>
                    <a:spcPct val="50000"/>
                  </a:spcBef>
                  <a:spcAft>
                    <a:spcPct val="0"/>
                  </a:spcAft>
                  <a:buClr>
                    <a:srgbClr val="F0AB00"/>
                  </a:buClr>
                  <a:buSzPct val="80000"/>
                </a:pPr>
                <a:endParaRPr lang="de-DE" sz="1013"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325" name="Oval 324"/>
              <p:cNvSpPr/>
              <p:nvPr/>
            </p:nvSpPr>
            <p:spPr bwMode="gray">
              <a:xfrm>
                <a:off x="2698742" y="3743927"/>
                <a:ext cx="245737" cy="72000"/>
              </a:xfrm>
              <a:prstGeom prst="ellipse">
                <a:avLst/>
              </a:prstGeom>
              <a:solidFill>
                <a:schemeClr val="bg1"/>
              </a:solidFill>
              <a:ln w="6350" algn="ctr">
                <a:noFill/>
                <a:miter lim="800000"/>
                <a:headEnd/>
                <a:tailEnd/>
              </a:ln>
            </p:spPr>
            <p:txBody>
              <a:bodyPr lIns="67514" tIns="54011" rIns="67514" bIns="54011" rtlCol="0" anchor="ctr"/>
              <a:lstStyle/>
              <a:p>
                <a:pPr algn="ctr" fontAlgn="base">
                  <a:spcBef>
                    <a:spcPct val="50000"/>
                  </a:spcBef>
                  <a:spcAft>
                    <a:spcPct val="0"/>
                  </a:spcAft>
                  <a:buClr>
                    <a:srgbClr val="F0AB00"/>
                  </a:buClr>
                  <a:buSzPct val="80000"/>
                </a:pPr>
                <a:endParaRPr lang="de-DE" sz="1013"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326" name="TextBox 325"/>
              <p:cNvSpPr txBox="1"/>
              <p:nvPr/>
            </p:nvSpPr>
            <p:spPr bwMode="gray">
              <a:xfrm>
                <a:off x="2548502" y="3814063"/>
                <a:ext cx="583338" cy="256575"/>
              </a:xfrm>
              <a:prstGeom prst="rect">
                <a:avLst/>
              </a:prstGeom>
              <a:noFill/>
              <a:effectLst>
                <a:outerShdw blurRad="76200" dist="12700" dir="2700000" sy="-23000" kx="-800400" algn="bl" rotWithShape="0">
                  <a:schemeClr val="tx1">
                    <a:lumMod val="50000"/>
                    <a:lumOff val="50000"/>
                    <a:alpha val="20000"/>
                  </a:schemeClr>
                </a:outerShdw>
              </a:effectLst>
            </p:spPr>
            <p:txBody>
              <a:bodyPr wrap="square" rtlCol="0">
                <a:spAutoFit/>
              </a:bodyPr>
              <a:lstStyle/>
              <a:p>
                <a:pPr algn="ctr" fontAlgn="base">
                  <a:spcBef>
                    <a:spcPct val="50000"/>
                  </a:spcBef>
                  <a:spcAft>
                    <a:spcPct val="0"/>
                  </a:spcAft>
                  <a:buClr>
                    <a:srgbClr val="F0AB00"/>
                  </a:buClr>
                  <a:buSzPct val="80000"/>
                </a:pPr>
                <a:r>
                  <a:rPr lang="zh-CN" altLang="en-US" sz="450" b="1" kern="0" dirty="0">
                    <a:solidFill>
                      <a:srgbClr val="FFFFFF"/>
                    </a:solidFill>
                    <a:latin typeface="微软雅黑" pitchFamily="34" charset="-122"/>
                    <a:ea typeface="微软雅黑" pitchFamily="34" charset="-122"/>
                    <a:cs typeface="Arial Unicode MS" pitchFamily="34" charset="-128"/>
                  </a:rPr>
                  <a:t>日志卷</a:t>
                </a:r>
                <a:endParaRPr lang="de-DE" sz="450" b="1" kern="0" dirty="0">
                  <a:solidFill>
                    <a:srgbClr val="FFFFFF"/>
                  </a:solidFill>
                  <a:latin typeface="微软雅黑" pitchFamily="34" charset="-122"/>
                  <a:ea typeface="微软雅黑" pitchFamily="34" charset="-122"/>
                  <a:cs typeface="Arial Unicode MS" pitchFamily="34" charset="-128"/>
                </a:endParaRPr>
              </a:p>
            </p:txBody>
          </p:sp>
          <p:sp>
            <p:nvSpPr>
              <p:cNvPr id="327" name="Flowchart: Magnetic Disk 326"/>
              <p:cNvSpPr/>
              <p:nvPr/>
            </p:nvSpPr>
            <p:spPr bwMode="gray">
              <a:xfrm>
                <a:off x="2287438" y="4156812"/>
                <a:ext cx="473789" cy="479221"/>
              </a:xfrm>
              <a:prstGeom prst="flowChartMagneticDisk">
                <a:avLst/>
              </a:prstGeom>
              <a:solidFill>
                <a:schemeClr val="accent1"/>
              </a:solidFill>
              <a:ln w="6350" algn="ctr">
                <a:solidFill>
                  <a:schemeClr val="bg1"/>
                </a:solidFill>
                <a:miter lim="800000"/>
                <a:headEnd/>
                <a:tailEnd/>
              </a:ln>
              <a:effectLst>
                <a:outerShdw blurRad="76200" dist="12700" dir="2700000" sy="-23000" kx="-800400" algn="bl" rotWithShape="0">
                  <a:prstClr val="black">
                    <a:alpha val="20000"/>
                  </a:prstClr>
                </a:outerShdw>
              </a:effectLst>
            </p:spPr>
            <p:txBody>
              <a:bodyPr lIns="67514" tIns="54011" rIns="67514" bIns="54011" rtlCol="0" anchor="ctr"/>
              <a:lstStyle/>
              <a:p>
                <a:pPr algn="ctr" fontAlgn="base">
                  <a:spcBef>
                    <a:spcPct val="50000"/>
                  </a:spcBef>
                  <a:spcAft>
                    <a:spcPct val="0"/>
                  </a:spcAft>
                  <a:buClr>
                    <a:srgbClr val="F0AB00"/>
                  </a:buClr>
                  <a:buSzPct val="80000"/>
                </a:pPr>
                <a:endParaRPr lang="de-DE" sz="1013"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328" name="Oval 327"/>
              <p:cNvSpPr/>
              <p:nvPr/>
            </p:nvSpPr>
            <p:spPr bwMode="gray">
              <a:xfrm>
                <a:off x="2390618" y="4198525"/>
                <a:ext cx="264228" cy="81811"/>
              </a:xfrm>
              <a:prstGeom prst="ellipse">
                <a:avLst/>
              </a:prstGeom>
              <a:solidFill>
                <a:schemeClr val="bg1"/>
              </a:solidFill>
              <a:ln w="6350" algn="ctr">
                <a:noFill/>
                <a:miter lim="800000"/>
                <a:headEnd/>
                <a:tailEnd/>
              </a:ln>
            </p:spPr>
            <p:txBody>
              <a:bodyPr lIns="67514" tIns="54011" rIns="67514" bIns="54011" rtlCol="0" anchor="ctr"/>
              <a:lstStyle/>
              <a:p>
                <a:pPr algn="ctr" fontAlgn="base">
                  <a:spcBef>
                    <a:spcPct val="50000"/>
                  </a:spcBef>
                  <a:spcAft>
                    <a:spcPct val="0"/>
                  </a:spcAft>
                  <a:buClr>
                    <a:srgbClr val="F0AB00"/>
                  </a:buClr>
                  <a:buSzPct val="80000"/>
                </a:pPr>
                <a:endParaRPr lang="de-DE" sz="1013"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329" name="TextBox 328"/>
              <p:cNvSpPr txBox="1"/>
              <p:nvPr/>
            </p:nvSpPr>
            <p:spPr bwMode="gray">
              <a:xfrm>
                <a:off x="2275031" y="4307685"/>
                <a:ext cx="500839" cy="403189"/>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zh-CN" altLang="en-US" sz="525" b="1" kern="0" dirty="0">
                    <a:solidFill>
                      <a:srgbClr val="FFFFFF"/>
                    </a:solidFill>
                    <a:latin typeface="微软雅黑" pitchFamily="34" charset="-122"/>
                    <a:ea typeface="微软雅黑" pitchFamily="34" charset="-122"/>
                    <a:cs typeface="Arial Unicode MS" pitchFamily="34" charset="-128"/>
                  </a:rPr>
                  <a:t>数据卷</a:t>
                </a:r>
                <a:endParaRPr lang="de-DE" sz="525" b="1" kern="0" dirty="0">
                  <a:solidFill>
                    <a:srgbClr val="FFFFFF"/>
                  </a:solidFill>
                  <a:latin typeface="微软雅黑" pitchFamily="34" charset="-122"/>
                  <a:ea typeface="微软雅黑" pitchFamily="34" charset="-122"/>
                  <a:cs typeface="Arial Unicode MS" pitchFamily="34" charset="-128"/>
                </a:endParaRPr>
              </a:p>
            </p:txBody>
          </p:sp>
        </p:grpSp>
        <p:sp>
          <p:nvSpPr>
            <p:cNvPr id="330" name="Flowchart: Process 329"/>
            <p:cNvSpPr/>
            <p:nvPr/>
          </p:nvSpPr>
          <p:spPr bwMode="gray">
            <a:xfrm>
              <a:off x="6581739" y="4038797"/>
              <a:ext cx="526427" cy="680666"/>
            </a:xfrm>
            <a:prstGeom prst="flowChartProcess">
              <a:avLst/>
            </a:prstGeom>
            <a:gradFill>
              <a:gsLst>
                <a:gs pos="0">
                  <a:schemeClr val="accent4">
                    <a:lumMod val="40000"/>
                    <a:lumOff val="60000"/>
                  </a:schemeClr>
                </a:gs>
                <a:gs pos="0">
                  <a:schemeClr val="bg1">
                    <a:lumMod val="93000"/>
                    <a:alpha val="0"/>
                  </a:schemeClr>
                </a:gs>
                <a:gs pos="100000">
                  <a:schemeClr val="accent1">
                    <a:tint val="23500"/>
                    <a:satMod val="160000"/>
                  </a:schemeClr>
                </a:gs>
              </a:gsLst>
              <a:lin ang="5400000" scaled="0"/>
            </a:gradFill>
            <a:ln w="6350" algn="ctr">
              <a:solidFill>
                <a:schemeClr val="tx1"/>
              </a:solidFill>
              <a:miter lim="800000"/>
              <a:headEnd/>
              <a:tailEnd/>
            </a:ln>
          </p:spPr>
          <p:txBody>
            <a:bodyPr lIns="56691" tIns="45353" rIns="56691" bIns="45353" rtlCol="0" anchor="ctr"/>
            <a:lstStyle/>
            <a:p>
              <a:pPr algn="ctr" defTabSz="575942" fontAlgn="base">
                <a:spcBef>
                  <a:spcPct val="50000"/>
                </a:spcBef>
                <a:spcAft>
                  <a:spcPct val="0"/>
                </a:spcAft>
                <a:buClr>
                  <a:srgbClr val="F0AB00"/>
                </a:buClr>
                <a:buSzPct val="80000"/>
              </a:pPr>
              <a:r>
                <a:rPr lang="en-US" altLang="zh-CN" sz="600" kern="0" dirty="0">
                  <a:latin typeface="微软雅黑" panose="020B0503020204020204" pitchFamily="34" charset="-122"/>
                  <a:ea typeface="微软雅黑" panose="020B0503020204020204" pitchFamily="34" charset="-122"/>
                  <a:cs typeface="Arial Unicode MS" pitchFamily="34" charset="-128"/>
                </a:rPr>
                <a:t>SAS</a:t>
              </a:r>
              <a:r>
                <a:rPr lang="zh-CN" altLang="en-US" sz="600" kern="0" dirty="0">
                  <a:latin typeface="微软雅黑" panose="020B0503020204020204" pitchFamily="34" charset="-122"/>
                  <a:ea typeface="微软雅黑" panose="020B0503020204020204" pitchFamily="34" charset="-122"/>
                  <a:cs typeface="Arial Unicode MS" pitchFamily="34" charset="-128"/>
                </a:rPr>
                <a:t>存储</a:t>
              </a:r>
              <a:r>
                <a:rPr lang="en-US" altLang="zh-CN" sz="600" kern="0" dirty="0">
                  <a:latin typeface="微软雅黑" panose="020B0503020204020204" pitchFamily="34" charset="-122"/>
                  <a:ea typeface="微软雅黑" panose="020B0503020204020204" pitchFamily="34" charset="-122"/>
                  <a:cs typeface="Arial Unicode MS" pitchFamily="34" charset="-128"/>
                </a:rPr>
                <a:t>N</a:t>
              </a:r>
              <a:endParaRPr lang="en-US" sz="600" kern="0" dirty="0">
                <a:latin typeface="微软雅黑" panose="020B0503020204020204" pitchFamily="34" charset="-122"/>
                <a:ea typeface="微软雅黑" panose="020B0503020204020204" pitchFamily="34" charset="-122"/>
                <a:cs typeface="Arial Unicode MS" pitchFamily="34" charset="-128"/>
              </a:endParaRPr>
            </a:p>
          </p:txBody>
        </p:sp>
        <p:grpSp>
          <p:nvGrpSpPr>
            <p:cNvPr id="24" name="Group 23"/>
            <p:cNvGrpSpPr/>
            <p:nvPr/>
          </p:nvGrpSpPr>
          <p:grpSpPr>
            <a:xfrm>
              <a:off x="5095789" y="2038144"/>
              <a:ext cx="215559" cy="216931"/>
              <a:chOff x="2524732" y="2275425"/>
              <a:chExt cx="315681" cy="289241"/>
            </a:xfrm>
          </p:grpSpPr>
          <p:grpSp>
            <p:nvGrpSpPr>
              <p:cNvPr id="124" name="Group 29"/>
              <p:cNvGrpSpPr/>
              <p:nvPr/>
            </p:nvGrpSpPr>
            <p:grpSpPr>
              <a:xfrm rot="2700000">
                <a:off x="2537953" y="2314480"/>
                <a:ext cx="289241" cy="211131"/>
                <a:chOff x="4462585" y="1570892"/>
                <a:chExt cx="1195753" cy="799734"/>
              </a:xfrm>
            </p:grpSpPr>
            <p:cxnSp>
              <p:nvCxnSpPr>
                <p:cNvPr id="138" name="Straight Connector 137"/>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5" name="Group 30"/>
              <p:cNvGrpSpPr/>
              <p:nvPr/>
            </p:nvGrpSpPr>
            <p:grpSpPr>
              <a:xfrm rot="18900000">
                <a:off x="2524732" y="2323333"/>
                <a:ext cx="315681" cy="193448"/>
                <a:chOff x="4462585" y="1570892"/>
                <a:chExt cx="1195753" cy="799734"/>
              </a:xfrm>
            </p:grpSpPr>
            <p:cxnSp>
              <p:nvCxnSpPr>
                <p:cNvPr id="127" name="Straight Connector 126"/>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6" name="Rectangle 125"/>
              <p:cNvSpPr/>
              <p:nvPr/>
            </p:nvSpPr>
            <p:spPr bwMode="gray">
              <a:xfrm rot="2700000">
                <a:off x="2575031" y="2300558"/>
                <a:ext cx="250311" cy="257652"/>
              </a:xfrm>
              <a:prstGeom prst="rect">
                <a:avLst/>
              </a:prstGeom>
              <a:solidFill>
                <a:schemeClr val="tx1">
                  <a:lumMod val="65000"/>
                  <a:lumOff val="35000"/>
                </a:schemeClr>
              </a:solidFill>
              <a:ln w="9525" algn="ctr">
                <a:noFill/>
                <a:miter lim="800000"/>
                <a:headEnd/>
                <a:tailEnd/>
              </a:ln>
              <a:effectLst/>
            </p:spPr>
            <p:txBody>
              <a:bodyPr lIns="67514" tIns="54011" rIns="67514" bIns="54011" rtlCol="0" anchor="ctr"/>
              <a:lstStyle/>
              <a:p>
                <a:pPr algn="ctr" fontAlgn="base">
                  <a:spcBef>
                    <a:spcPct val="50000"/>
                  </a:spcBef>
                  <a:spcAft>
                    <a:spcPct val="0"/>
                  </a:spcAft>
                  <a:buClr>
                    <a:srgbClr val="F0AB00"/>
                  </a:buClr>
                  <a:buSzPct val="80000"/>
                </a:pPr>
                <a:r>
                  <a:rPr lang="en-US" sz="150" b="1" kern="0" dirty="0">
                    <a:solidFill>
                      <a:schemeClr val="bg1">
                        <a:lumMod val="95000"/>
                      </a:schemeClr>
                    </a:solidFill>
                    <a:latin typeface="微软雅黑" panose="020B0503020204020204" pitchFamily="34" charset="-122"/>
                    <a:ea typeface="微软雅黑" panose="020B0503020204020204" pitchFamily="34" charset="-122"/>
                    <a:cs typeface="Arial Unicode MS" pitchFamily="34" charset="-128"/>
                  </a:rPr>
                  <a:t>In-memory computing</a:t>
                </a:r>
              </a:p>
            </p:txBody>
          </p:sp>
        </p:grpSp>
        <p:cxnSp>
          <p:nvCxnSpPr>
            <p:cNvPr id="337" name="Straight Arrow Connector 336"/>
            <p:cNvCxnSpPr/>
            <p:nvPr/>
          </p:nvCxnSpPr>
          <p:spPr>
            <a:xfrm flipH="1">
              <a:off x="7114946" y="3475508"/>
              <a:ext cx="476" cy="344652"/>
            </a:xfrm>
            <a:prstGeom prst="straightConnector1">
              <a:avLst/>
            </a:prstGeom>
            <a:ln w="63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5" name="Rounded Rectangle 54"/>
            <p:cNvSpPr/>
            <p:nvPr/>
          </p:nvSpPr>
          <p:spPr bwMode="gray">
            <a:xfrm>
              <a:off x="4576369" y="3608285"/>
              <a:ext cx="2672333" cy="145791"/>
            </a:xfrm>
            <a:prstGeom prst="roundRect">
              <a:avLst/>
            </a:prstGeom>
            <a:solidFill>
              <a:schemeClr val="accent1">
                <a:lumMod val="40000"/>
                <a:lumOff val="60000"/>
              </a:schemeClr>
            </a:solidFill>
            <a:ln w="6350" algn="ctr">
              <a:solidFill>
                <a:schemeClr val="accent1">
                  <a:lumMod val="75000"/>
                </a:schemeClr>
              </a:solidFill>
              <a:miter lim="800000"/>
              <a:headEnd/>
              <a:tailEnd/>
            </a:ln>
          </p:spPr>
          <p:txBody>
            <a:bodyPr lIns="56691" tIns="45353" rIns="56691" bIns="45353" rtlCol="0" anchor="ctr"/>
            <a:lstStyle/>
            <a:p>
              <a:pPr algn="ctr" defTabSz="575942" fontAlgn="base">
                <a:spcBef>
                  <a:spcPct val="50000"/>
                </a:spcBef>
                <a:spcAft>
                  <a:spcPct val="0"/>
                </a:spcAft>
                <a:buClr>
                  <a:srgbClr val="F0AB00"/>
                </a:buClr>
                <a:buSzPct val="80000"/>
              </a:pPr>
              <a:endParaRPr lang="en-US" sz="1013" kern="0" dirty="0">
                <a:latin typeface="微软雅黑" panose="020B0503020204020204" pitchFamily="34" charset="-122"/>
                <a:ea typeface="微软雅黑" panose="020B0503020204020204" pitchFamily="34" charset="-122"/>
                <a:cs typeface="Arial Unicode MS" pitchFamily="34" charset="-128"/>
              </a:endParaRPr>
            </a:p>
          </p:txBody>
        </p:sp>
        <p:cxnSp>
          <p:nvCxnSpPr>
            <p:cNvPr id="339" name="Straight Arrow Connector 338"/>
            <p:cNvCxnSpPr/>
            <p:nvPr/>
          </p:nvCxnSpPr>
          <p:spPr>
            <a:xfrm>
              <a:off x="4585237" y="3468890"/>
              <a:ext cx="0" cy="203675"/>
            </a:xfrm>
            <a:prstGeom prst="straightConnector1">
              <a:avLst/>
            </a:prstGeom>
            <a:ln w="63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p:nvPr/>
          </p:nvCxnSpPr>
          <p:spPr>
            <a:xfrm>
              <a:off x="5577734" y="3481058"/>
              <a:ext cx="0" cy="203675"/>
            </a:xfrm>
            <a:prstGeom prst="straightConnector1">
              <a:avLst/>
            </a:prstGeom>
            <a:ln w="63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1" name="Straight Arrow Connector 340"/>
            <p:cNvCxnSpPr/>
            <p:nvPr/>
          </p:nvCxnSpPr>
          <p:spPr>
            <a:xfrm>
              <a:off x="6421294" y="3482029"/>
              <a:ext cx="0" cy="203675"/>
            </a:xfrm>
            <a:prstGeom prst="straightConnector1">
              <a:avLst/>
            </a:prstGeom>
            <a:ln w="63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2" name="Straight Arrow Connector 341"/>
            <p:cNvCxnSpPr/>
            <p:nvPr/>
          </p:nvCxnSpPr>
          <p:spPr>
            <a:xfrm>
              <a:off x="7237576" y="3475508"/>
              <a:ext cx="0" cy="203675"/>
            </a:xfrm>
            <a:prstGeom prst="straightConnector1">
              <a:avLst/>
            </a:prstGeom>
            <a:ln w="63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546042" y="3581896"/>
              <a:ext cx="2694419" cy="200560"/>
            </a:xfrm>
            <a:prstGeom prst="rect">
              <a:avLst/>
            </a:prstGeom>
            <a:noFill/>
          </p:spPr>
          <p:txBody>
            <a:bodyPr wrap="square" lIns="57585" tIns="28793" rIns="57585" bIns="28793" rtlCol="0">
              <a:spAutoFit/>
            </a:bodyPr>
            <a:lstStyle/>
            <a:p>
              <a:pPr algn="ctr" fontAlgn="base">
                <a:spcBef>
                  <a:spcPct val="50000"/>
                </a:spcBef>
                <a:spcAft>
                  <a:spcPct val="0"/>
                </a:spcAft>
                <a:buClr>
                  <a:srgbClr val="F0AB00"/>
                </a:buClr>
                <a:buSzPct val="80000"/>
              </a:pPr>
              <a:r>
                <a:rPr lang="zh-CN" altLang="en-US" sz="975" kern="0" dirty="0">
                  <a:latin typeface="微软雅黑" panose="020B0503020204020204" pitchFamily="34" charset="-122"/>
                  <a:ea typeface="微软雅黑" panose="020B0503020204020204" pitchFamily="34" charset="-122"/>
                  <a:cs typeface="Arial Unicode MS" pitchFamily="34" charset="-128"/>
                </a:rPr>
                <a:t>共享卷</a:t>
              </a:r>
              <a:endParaRPr lang="en-US" sz="975" kern="0" dirty="0">
                <a:latin typeface="微软雅黑" panose="020B0503020204020204" pitchFamily="34" charset="-122"/>
                <a:ea typeface="微软雅黑" panose="020B0503020204020204" pitchFamily="34" charset="-122"/>
                <a:cs typeface="Arial Unicode MS" pitchFamily="34" charset="-128"/>
              </a:endParaRPr>
            </a:p>
          </p:txBody>
        </p:sp>
        <p:sp>
          <p:nvSpPr>
            <p:cNvPr id="344" name="TextBox 343"/>
            <p:cNvSpPr txBox="1"/>
            <p:nvPr/>
          </p:nvSpPr>
          <p:spPr>
            <a:xfrm rot="20020005">
              <a:off x="6362254" y="1956665"/>
              <a:ext cx="401413" cy="11118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750" kern="0" dirty="0">
                  <a:solidFill>
                    <a:schemeClr val="tx1">
                      <a:lumMod val="50000"/>
                      <a:lumOff val="50000"/>
                    </a:schemeClr>
                  </a:solidFill>
                  <a:latin typeface="微软雅黑" panose="020B0503020204020204" pitchFamily="34" charset="-122"/>
                  <a:ea typeface="微软雅黑" panose="020B0503020204020204" pitchFamily="34" charset="-122"/>
                  <a:cs typeface="Arial Unicode MS" pitchFamily="34" charset="-128"/>
                </a:rPr>
                <a:t>Master2</a:t>
              </a:r>
            </a:p>
          </p:txBody>
        </p:sp>
        <p:sp>
          <p:nvSpPr>
            <p:cNvPr id="345" name="TextBox 344"/>
            <p:cNvSpPr txBox="1"/>
            <p:nvPr/>
          </p:nvSpPr>
          <p:spPr>
            <a:xfrm rot="20020005">
              <a:off x="4449487" y="1971674"/>
              <a:ext cx="336766" cy="11118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750" kern="0" dirty="0">
                  <a:solidFill>
                    <a:schemeClr val="tx1">
                      <a:lumMod val="50000"/>
                      <a:lumOff val="50000"/>
                    </a:schemeClr>
                  </a:solidFill>
                  <a:latin typeface="微软雅黑" panose="020B0503020204020204" pitchFamily="34" charset="-122"/>
                  <a:ea typeface="微软雅黑" panose="020B0503020204020204" pitchFamily="34" charset="-122"/>
                  <a:cs typeface="Arial Unicode MS" pitchFamily="34" charset="-128"/>
                </a:rPr>
                <a:t>Master</a:t>
              </a:r>
            </a:p>
          </p:txBody>
        </p:sp>
        <p:cxnSp>
          <p:nvCxnSpPr>
            <p:cNvPr id="64" name="Straight Connector 63"/>
            <p:cNvCxnSpPr/>
            <p:nvPr/>
          </p:nvCxnSpPr>
          <p:spPr>
            <a:xfrm>
              <a:off x="4706192" y="3820160"/>
              <a:ext cx="24117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Group 113"/>
            <p:cNvGrpSpPr/>
            <p:nvPr/>
          </p:nvGrpSpPr>
          <p:grpSpPr bwMode="gray">
            <a:xfrm>
              <a:off x="4871292" y="4187413"/>
              <a:ext cx="481941" cy="599321"/>
              <a:chOff x="2275031" y="3723018"/>
              <a:chExt cx="856809" cy="987856"/>
            </a:xfrm>
          </p:grpSpPr>
          <p:sp>
            <p:nvSpPr>
              <p:cNvPr id="115" name="Flowchart: Magnetic Disk 114"/>
              <p:cNvSpPr/>
              <p:nvPr/>
            </p:nvSpPr>
            <p:spPr bwMode="gray">
              <a:xfrm>
                <a:off x="2597029" y="3723018"/>
                <a:ext cx="440632" cy="360519"/>
              </a:xfrm>
              <a:prstGeom prst="flowChartMagneticDisk">
                <a:avLst/>
              </a:prstGeom>
              <a:solidFill>
                <a:schemeClr val="tx2">
                  <a:lumMod val="60000"/>
                  <a:lumOff val="40000"/>
                </a:schemeClr>
              </a:solidFill>
              <a:ln w="6350" algn="ctr">
                <a:solidFill>
                  <a:schemeClr val="bg1"/>
                </a:solidFill>
                <a:miter lim="800000"/>
                <a:headEnd/>
                <a:tailEnd/>
              </a:ln>
              <a:effectLst>
                <a:outerShdw blurRad="76200" dist="12700" dir="2700000" sy="-23000" kx="-800400" algn="bl" rotWithShape="0">
                  <a:prstClr val="black">
                    <a:alpha val="20000"/>
                  </a:prstClr>
                </a:outerShdw>
              </a:effectLst>
            </p:spPr>
            <p:txBody>
              <a:bodyPr lIns="67514" tIns="54011" rIns="67514" bIns="54011" rtlCol="0" anchor="ctr"/>
              <a:lstStyle/>
              <a:p>
                <a:pPr algn="ctr" fontAlgn="base">
                  <a:spcBef>
                    <a:spcPct val="50000"/>
                  </a:spcBef>
                  <a:spcAft>
                    <a:spcPct val="0"/>
                  </a:spcAft>
                  <a:buClr>
                    <a:srgbClr val="F0AB00"/>
                  </a:buClr>
                  <a:buSzPct val="80000"/>
                </a:pPr>
                <a:endParaRPr lang="de-DE" sz="1013"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116" name="Oval 115"/>
              <p:cNvSpPr/>
              <p:nvPr/>
            </p:nvSpPr>
            <p:spPr bwMode="gray">
              <a:xfrm>
                <a:off x="2698742" y="3743927"/>
                <a:ext cx="245737" cy="72000"/>
              </a:xfrm>
              <a:prstGeom prst="ellipse">
                <a:avLst/>
              </a:prstGeom>
              <a:solidFill>
                <a:schemeClr val="bg1"/>
              </a:solidFill>
              <a:ln w="6350" algn="ctr">
                <a:noFill/>
                <a:miter lim="800000"/>
                <a:headEnd/>
                <a:tailEnd/>
              </a:ln>
            </p:spPr>
            <p:txBody>
              <a:bodyPr lIns="67514" tIns="54011" rIns="67514" bIns="54011" rtlCol="0" anchor="ctr"/>
              <a:lstStyle/>
              <a:p>
                <a:pPr algn="ctr" fontAlgn="base">
                  <a:spcBef>
                    <a:spcPct val="50000"/>
                  </a:spcBef>
                  <a:spcAft>
                    <a:spcPct val="0"/>
                  </a:spcAft>
                  <a:buClr>
                    <a:srgbClr val="F0AB00"/>
                  </a:buClr>
                  <a:buSzPct val="80000"/>
                </a:pPr>
                <a:endParaRPr lang="de-DE" sz="1013"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117" name="TextBox 116"/>
              <p:cNvSpPr txBox="1"/>
              <p:nvPr/>
            </p:nvSpPr>
            <p:spPr bwMode="gray">
              <a:xfrm>
                <a:off x="2548502" y="3814063"/>
                <a:ext cx="583338" cy="256575"/>
              </a:xfrm>
              <a:prstGeom prst="rect">
                <a:avLst/>
              </a:prstGeom>
              <a:noFill/>
              <a:effectLst>
                <a:outerShdw blurRad="76200" dist="12700" dir="2700000" sy="-23000" kx="-800400" algn="bl" rotWithShape="0">
                  <a:schemeClr val="tx1">
                    <a:lumMod val="50000"/>
                    <a:lumOff val="50000"/>
                    <a:alpha val="20000"/>
                  </a:schemeClr>
                </a:outerShdw>
              </a:effectLst>
            </p:spPr>
            <p:txBody>
              <a:bodyPr wrap="square" rtlCol="0">
                <a:spAutoFit/>
              </a:bodyPr>
              <a:lstStyle/>
              <a:p>
                <a:pPr algn="ctr" fontAlgn="base">
                  <a:spcBef>
                    <a:spcPct val="50000"/>
                  </a:spcBef>
                  <a:spcAft>
                    <a:spcPct val="0"/>
                  </a:spcAft>
                  <a:buClr>
                    <a:srgbClr val="F0AB00"/>
                  </a:buClr>
                  <a:buSzPct val="80000"/>
                </a:pPr>
                <a:r>
                  <a:rPr lang="zh-CN" altLang="en-US" sz="450" b="1" kern="0" dirty="0">
                    <a:solidFill>
                      <a:srgbClr val="FFFFFF"/>
                    </a:solidFill>
                    <a:latin typeface="微软雅黑" pitchFamily="34" charset="-122"/>
                    <a:ea typeface="微软雅黑" pitchFamily="34" charset="-122"/>
                    <a:cs typeface="Arial Unicode MS" pitchFamily="34" charset="-128"/>
                  </a:rPr>
                  <a:t>日志卷</a:t>
                </a:r>
                <a:endParaRPr lang="de-DE" sz="450" b="1" kern="0" dirty="0">
                  <a:solidFill>
                    <a:srgbClr val="FFFFFF"/>
                  </a:solidFill>
                  <a:latin typeface="微软雅黑" pitchFamily="34" charset="-122"/>
                  <a:ea typeface="微软雅黑" pitchFamily="34" charset="-122"/>
                  <a:cs typeface="Arial Unicode MS" pitchFamily="34" charset="-128"/>
                </a:endParaRPr>
              </a:p>
            </p:txBody>
          </p:sp>
          <p:sp>
            <p:nvSpPr>
              <p:cNvPr id="118" name="Flowchart: Magnetic Disk 117"/>
              <p:cNvSpPr/>
              <p:nvPr/>
            </p:nvSpPr>
            <p:spPr bwMode="gray">
              <a:xfrm>
                <a:off x="2287438" y="4156812"/>
                <a:ext cx="473789" cy="479221"/>
              </a:xfrm>
              <a:prstGeom prst="flowChartMagneticDisk">
                <a:avLst/>
              </a:prstGeom>
              <a:solidFill>
                <a:schemeClr val="accent1"/>
              </a:solidFill>
              <a:ln w="6350" algn="ctr">
                <a:solidFill>
                  <a:schemeClr val="bg1"/>
                </a:solidFill>
                <a:miter lim="800000"/>
                <a:headEnd/>
                <a:tailEnd/>
              </a:ln>
              <a:effectLst>
                <a:outerShdw blurRad="76200" dist="12700" dir="2700000" sy="-23000" kx="-800400" algn="bl" rotWithShape="0">
                  <a:prstClr val="black">
                    <a:alpha val="20000"/>
                  </a:prstClr>
                </a:outerShdw>
              </a:effectLst>
            </p:spPr>
            <p:txBody>
              <a:bodyPr lIns="67514" tIns="54011" rIns="67514" bIns="54011" rtlCol="0" anchor="ctr"/>
              <a:lstStyle/>
              <a:p>
                <a:pPr algn="ctr" fontAlgn="base">
                  <a:spcBef>
                    <a:spcPct val="50000"/>
                  </a:spcBef>
                  <a:spcAft>
                    <a:spcPct val="0"/>
                  </a:spcAft>
                  <a:buClr>
                    <a:srgbClr val="F0AB00"/>
                  </a:buClr>
                  <a:buSzPct val="80000"/>
                </a:pPr>
                <a:endParaRPr lang="de-DE" sz="1013"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119" name="Oval 118"/>
              <p:cNvSpPr/>
              <p:nvPr/>
            </p:nvSpPr>
            <p:spPr bwMode="gray">
              <a:xfrm>
                <a:off x="2390618" y="4198525"/>
                <a:ext cx="264228" cy="81811"/>
              </a:xfrm>
              <a:prstGeom prst="ellipse">
                <a:avLst/>
              </a:prstGeom>
              <a:solidFill>
                <a:schemeClr val="bg1"/>
              </a:solidFill>
              <a:ln w="6350" algn="ctr">
                <a:noFill/>
                <a:miter lim="800000"/>
                <a:headEnd/>
                <a:tailEnd/>
              </a:ln>
            </p:spPr>
            <p:txBody>
              <a:bodyPr lIns="67514" tIns="54011" rIns="67514" bIns="54011" rtlCol="0" anchor="ctr"/>
              <a:lstStyle/>
              <a:p>
                <a:pPr algn="ctr" fontAlgn="base">
                  <a:spcBef>
                    <a:spcPct val="50000"/>
                  </a:spcBef>
                  <a:spcAft>
                    <a:spcPct val="0"/>
                  </a:spcAft>
                  <a:buClr>
                    <a:srgbClr val="F0AB00"/>
                  </a:buClr>
                  <a:buSzPct val="80000"/>
                </a:pPr>
                <a:endParaRPr lang="de-DE" sz="1013"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120" name="TextBox 119"/>
              <p:cNvSpPr txBox="1"/>
              <p:nvPr/>
            </p:nvSpPr>
            <p:spPr bwMode="gray">
              <a:xfrm>
                <a:off x="2275031" y="4307685"/>
                <a:ext cx="500839" cy="403189"/>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zh-CN" altLang="en-US" sz="525" b="1" kern="0" dirty="0">
                    <a:solidFill>
                      <a:srgbClr val="FFFFFF"/>
                    </a:solidFill>
                    <a:latin typeface="微软雅黑" pitchFamily="34" charset="-122"/>
                    <a:ea typeface="微软雅黑" pitchFamily="34" charset="-122"/>
                    <a:cs typeface="Arial Unicode MS" pitchFamily="34" charset="-128"/>
                  </a:rPr>
                  <a:t>数据卷</a:t>
                </a:r>
                <a:endParaRPr lang="de-DE" sz="525" b="1" kern="0" dirty="0">
                  <a:solidFill>
                    <a:srgbClr val="FFFFFF"/>
                  </a:solidFill>
                  <a:latin typeface="微软雅黑" pitchFamily="34" charset="-122"/>
                  <a:ea typeface="微软雅黑" pitchFamily="34" charset="-122"/>
                  <a:cs typeface="Arial Unicode MS" pitchFamily="34" charset="-128"/>
                </a:endParaRPr>
              </a:p>
            </p:txBody>
          </p:sp>
        </p:grpSp>
        <p:sp>
          <p:nvSpPr>
            <p:cNvPr id="121" name="Flowchart: Process 120"/>
            <p:cNvSpPr/>
            <p:nvPr/>
          </p:nvSpPr>
          <p:spPr bwMode="gray">
            <a:xfrm>
              <a:off x="4850516" y="4054827"/>
              <a:ext cx="526427" cy="680666"/>
            </a:xfrm>
            <a:prstGeom prst="flowChartProcess">
              <a:avLst/>
            </a:prstGeom>
            <a:gradFill>
              <a:gsLst>
                <a:gs pos="0">
                  <a:schemeClr val="accent4">
                    <a:lumMod val="40000"/>
                    <a:lumOff val="60000"/>
                  </a:schemeClr>
                </a:gs>
                <a:gs pos="0">
                  <a:schemeClr val="bg1">
                    <a:lumMod val="93000"/>
                    <a:alpha val="0"/>
                  </a:schemeClr>
                </a:gs>
                <a:gs pos="100000">
                  <a:schemeClr val="accent1">
                    <a:tint val="23500"/>
                    <a:satMod val="160000"/>
                  </a:schemeClr>
                </a:gs>
              </a:gsLst>
              <a:lin ang="5400000" scaled="0"/>
            </a:gradFill>
            <a:ln w="6350" algn="ctr">
              <a:solidFill>
                <a:schemeClr val="tx1"/>
              </a:solidFill>
              <a:miter lim="800000"/>
              <a:headEnd/>
              <a:tailEnd/>
            </a:ln>
          </p:spPr>
          <p:txBody>
            <a:bodyPr lIns="56691" tIns="45353" rIns="56691" bIns="45353" rtlCol="0" anchor="ctr"/>
            <a:lstStyle/>
            <a:p>
              <a:pPr algn="ctr" defTabSz="575942" fontAlgn="base">
                <a:spcBef>
                  <a:spcPct val="50000"/>
                </a:spcBef>
                <a:spcAft>
                  <a:spcPct val="0"/>
                </a:spcAft>
                <a:buClr>
                  <a:srgbClr val="F0AB00"/>
                </a:buClr>
                <a:buSzPct val="80000"/>
              </a:pPr>
              <a:r>
                <a:rPr lang="en-US" altLang="zh-CN" sz="600" kern="0" dirty="0">
                  <a:latin typeface="微软雅黑" panose="020B0503020204020204" pitchFamily="34" charset="-122"/>
                  <a:ea typeface="微软雅黑" panose="020B0503020204020204" pitchFamily="34" charset="-122"/>
                  <a:cs typeface="Arial Unicode MS" pitchFamily="34" charset="-128"/>
                </a:rPr>
                <a:t>SAS</a:t>
              </a:r>
              <a:r>
                <a:rPr lang="zh-CN" altLang="en-US" sz="600" kern="0" dirty="0">
                  <a:latin typeface="微软雅黑" panose="020B0503020204020204" pitchFamily="34" charset="-122"/>
                  <a:ea typeface="微软雅黑" panose="020B0503020204020204" pitchFamily="34" charset="-122"/>
                  <a:cs typeface="Arial Unicode MS" pitchFamily="34" charset="-128"/>
                </a:rPr>
                <a:t>存储</a:t>
              </a:r>
              <a:r>
                <a:rPr lang="en-US" altLang="zh-CN" sz="600" kern="0" dirty="0">
                  <a:latin typeface="微软雅黑" panose="020B0503020204020204" pitchFamily="34" charset="-122"/>
                  <a:ea typeface="微软雅黑" panose="020B0503020204020204" pitchFamily="34" charset="-122"/>
                  <a:cs typeface="Arial Unicode MS" pitchFamily="34" charset="-128"/>
                </a:rPr>
                <a:t>1</a:t>
              </a:r>
              <a:endParaRPr lang="en-US" sz="600" kern="0" dirty="0">
                <a:latin typeface="微软雅黑" panose="020B0503020204020204" pitchFamily="34" charset="-122"/>
                <a:ea typeface="微软雅黑" panose="020B0503020204020204" pitchFamily="34" charset="-122"/>
                <a:cs typeface="Arial Unicode MS" pitchFamily="34" charset="-128"/>
              </a:endParaRPr>
            </a:p>
          </p:txBody>
        </p:sp>
        <p:sp>
          <p:nvSpPr>
            <p:cNvPr id="13" name="Rectangle 12"/>
            <p:cNvSpPr/>
            <p:nvPr/>
          </p:nvSpPr>
          <p:spPr bwMode="gray">
            <a:xfrm>
              <a:off x="4191327" y="1477225"/>
              <a:ext cx="3607916" cy="2059262"/>
            </a:xfrm>
            <a:prstGeom prst="rect">
              <a:avLst/>
            </a:prstGeom>
            <a:noFill/>
            <a:ln w="12700" algn="ctr">
              <a:solidFill>
                <a:srgbClr val="FF0000"/>
              </a:solidFill>
              <a:prstDash val="lgDash"/>
              <a:miter lim="800000"/>
              <a:headEnd/>
              <a:tailEnd/>
            </a:ln>
          </p:spPr>
          <p:txBody>
            <a:bodyPr lIns="56678" tIns="45343" rIns="56678" bIns="45343" rtlCol="0" anchor="ctr"/>
            <a:lstStyle/>
            <a:p>
              <a:pPr algn="ctr" defTabSz="575828" fontAlgn="base">
                <a:spcBef>
                  <a:spcPct val="50000"/>
                </a:spcBef>
                <a:spcAft>
                  <a:spcPct val="0"/>
                </a:spcAft>
                <a:buClr>
                  <a:srgbClr val="F0AB00"/>
                </a:buClr>
                <a:buSzPct val="80000"/>
              </a:pPr>
              <a:endParaRPr lang="en-US" sz="1275" kern="0" dirty="0" err="1">
                <a:latin typeface="微软雅黑" panose="020B0503020204020204" pitchFamily="34" charset="-122"/>
                <a:ea typeface="微软雅黑" panose="020B0503020204020204" pitchFamily="34" charset="-122"/>
                <a:cs typeface="Arial Unicode MS" pitchFamily="34" charset="-128"/>
              </a:endParaRPr>
            </a:p>
          </p:txBody>
        </p:sp>
        <p:pic>
          <p:nvPicPr>
            <p:cNvPr id="199" name="Picture 37" descr="collab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1694" y="595317"/>
              <a:ext cx="402949" cy="402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0" name="Straight Connector 199"/>
            <p:cNvCxnSpPr/>
            <p:nvPr/>
          </p:nvCxnSpPr>
          <p:spPr>
            <a:xfrm>
              <a:off x="5896235" y="2622607"/>
              <a:ext cx="277932"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5896235" y="3168190"/>
              <a:ext cx="277932"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5899301" y="1848465"/>
              <a:ext cx="277932"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flipV="1">
              <a:off x="4632929" y="882305"/>
              <a:ext cx="822627" cy="632858"/>
            </a:xfrm>
            <a:prstGeom prst="straightConnector1">
              <a:avLst/>
            </a:prstGeom>
            <a:ln w="6350">
              <a:solidFill>
                <a:srgbClr val="E355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p:nvPr/>
          </p:nvCxnSpPr>
          <p:spPr>
            <a:xfrm flipH="1">
              <a:off x="4726441" y="898441"/>
              <a:ext cx="801362" cy="610577"/>
            </a:xfrm>
            <a:prstGeom prst="straightConnector1">
              <a:avLst/>
            </a:prstGeom>
            <a:ln w="6350">
              <a:solidFill>
                <a:srgbClr val="FFC000"/>
              </a:solidFill>
              <a:prstDash val="lg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Arrow Connector 219"/>
            <p:cNvCxnSpPr>
              <a:stCxn id="184" idx="0"/>
            </p:cNvCxnSpPr>
            <p:nvPr/>
          </p:nvCxnSpPr>
          <p:spPr>
            <a:xfrm flipV="1">
              <a:off x="5482489" y="996605"/>
              <a:ext cx="87368" cy="556404"/>
            </a:xfrm>
            <a:prstGeom prst="straightConnector1">
              <a:avLst/>
            </a:prstGeom>
            <a:ln w="6350">
              <a:solidFill>
                <a:srgbClr val="E355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Arrow Connector 220"/>
            <p:cNvCxnSpPr/>
            <p:nvPr/>
          </p:nvCxnSpPr>
          <p:spPr>
            <a:xfrm flipH="1">
              <a:off x="5540435" y="971181"/>
              <a:ext cx="92390" cy="595223"/>
            </a:xfrm>
            <a:prstGeom prst="straightConnector1">
              <a:avLst/>
            </a:prstGeom>
            <a:ln w="6350">
              <a:solidFill>
                <a:srgbClr val="FFC000"/>
              </a:solidFill>
              <a:prstDash val="lg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5772726" y="942013"/>
              <a:ext cx="684938" cy="624391"/>
              <a:chOff x="6172967" y="1582096"/>
              <a:chExt cx="913251" cy="832521"/>
            </a:xfrm>
          </p:grpSpPr>
          <p:cxnSp>
            <p:nvCxnSpPr>
              <p:cNvPr id="222" name="Straight Arrow Connector 221"/>
              <p:cNvCxnSpPr/>
              <p:nvPr/>
            </p:nvCxnSpPr>
            <p:spPr>
              <a:xfrm flipH="1" flipV="1">
                <a:off x="6172967" y="1620987"/>
                <a:ext cx="853578" cy="793630"/>
              </a:xfrm>
              <a:prstGeom prst="straightConnector1">
                <a:avLst/>
              </a:prstGeom>
              <a:ln w="6350">
                <a:solidFill>
                  <a:srgbClr val="E355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6236614" y="1582096"/>
                <a:ext cx="849604" cy="793630"/>
              </a:xfrm>
              <a:prstGeom prst="straightConnector1">
                <a:avLst/>
              </a:prstGeom>
              <a:ln w="6350">
                <a:solidFill>
                  <a:srgbClr val="FFC000"/>
                </a:solidFill>
                <a:prstDash val="lg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7" name="Text Placeholder 2"/>
            <p:cNvSpPr txBox="1">
              <a:spLocks/>
            </p:cNvSpPr>
            <p:nvPr/>
          </p:nvSpPr>
          <p:spPr>
            <a:xfrm>
              <a:off x="5850154" y="656935"/>
              <a:ext cx="1014657" cy="280177"/>
            </a:xfrm>
            <a:prstGeom prst="rect">
              <a:avLst/>
            </a:prstGeom>
          </p:spPr>
          <p:txBody>
            <a:bodyPr wrap="square" lIns="68567" tIns="34283" rIns="68567" bIns="34283">
              <a:spAutoFit/>
            </a:bodyPr>
            <a:lstStyle>
              <a:lvl1pPr marL="0" indent="0" algn="l" defTabSz="914245"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245"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71421" indent="-171421" algn="l" defTabSz="914245"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41255" indent="-169834" algn="l" defTabSz="914245"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12676" indent="-171421" algn="l" defTabSz="914245" rtl="0" eaLnBrk="1" latinLnBrk="0" hangingPunct="1">
                <a:spcBef>
                  <a:spcPts val="40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174" indent="-228561" algn="l" defTabSz="91424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97" indent="-228561" algn="l" defTabSz="91424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20" indent="-228561" algn="l" defTabSz="91424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42" indent="-228561" algn="l" defTabSz="91424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ctr">
                <a:lnSpc>
                  <a:spcPct val="80000"/>
                </a:lnSpc>
                <a:spcBef>
                  <a:spcPts val="0"/>
                </a:spcBef>
                <a:buNone/>
              </a:pPr>
              <a:r>
                <a:rPr lang="zh-CN" altLang="en-US" sz="900" dirty="0">
                  <a:latin typeface="微软雅黑" panose="020B0503020204020204" pitchFamily="34" charset="-122"/>
                  <a:ea typeface="微软雅黑" panose="020B0503020204020204" pitchFamily="34" charset="-122"/>
                </a:rPr>
                <a:t>大数据平台</a:t>
              </a:r>
              <a:br>
                <a:rPr lang="en-US" altLang="zh-CN" sz="900" dirty="0">
                  <a:latin typeface="微软雅黑" panose="020B0503020204020204" pitchFamily="34" charset="-122"/>
                  <a:ea typeface="微软雅黑" panose="020B0503020204020204" pitchFamily="34" charset="-122"/>
                </a:rPr>
              </a:br>
              <a:r>
                <a:rPr lang="zh-CN" altLang="en-US" sz="900" dirty="0">
                  <a:latin typeface="微软雅黑" panose="020B0503020204020204" pitchFamily="34" charset="-122"/>
                  <a:ea typeface="微软雅黑" panose="020B0503020204020204" pitchFamily="34" charset="-122"/>
                </a:rPr>
                <a:t>分析型数据应用</a:t>
              </a:r>
              <a:endParaRPr lang="en-US" sz="900" dirty="0">
                <a:latin typeface="微软雅黑" panose="020B0503020204020204" pitchFamily="34" charset="-122"/>
                <a:ea typeface="微软雅黑" panose="020B0503020204020204" pitchFamily="34" charset="-122"/>
              </a:endParaRPr>
            </a:p>
          </p:txBody>
        </p:sp>
        <p:grpSp>
          <p:nvGrpSpPr>
            <p:cNvPr id="51" name="Group 50"/>
            <p:cNvGrpSpPr/>
            <p:nvPr/>
          </p:nvGrpSpPr>
          <p:grpSpPr>
            <a:xfrm>
              <a:off x="5774066" y="830038"/>
              <a:ext cx="1866516" cy="1235329"/>
              <a:chOff x="6174755" y="1432795"/>
              <a:chExt cx="2488688" cy="1647105"/>
            </a:xfrm>
          </p:grpSpPr>
          <p:sp>
            <p:nvSpPr>
              <p:cNvPr id="20" name="Curved Down Arrow 19"/>
              <p:cNvSpPr/>
              <p:nvPr/>
            </p:nvSpPr>
            <p:spPr bwMode="gray">
              <a:xfrm>
                <a:off x="7478849" y="2254002"/>
                <a:ext cx="609600" cy="146685"/>
              </a:xfrm>
              <a:prstGeom prst="curvedDownArrow">
                <a:avLst/>
              </a:prstGeom>
              <a:solidFill>
                <a:srgbClr val="FF0000"/>
              </a:solidFill>
              <a:ln w="6350" algn="ctr">
                <a:noFill/>
                <a:miter lim="800000"/>
                <a:headEnd/>
                <a:tailEnd/>
              </a:ln>
            </p:spPr>
            <p:txBody>
              <a:bodyPr lIns="67498" tIns="53999" rIns="67498" bIns="53999" rtlCol="0" anchor="ctr"/>
              <a:lstStyle/>
              <a:p>
                <a:pPr algn="ctr" fontAlgn="base">
                  <a:spcBef>
                    <a:spcPct val="50000"/>
                  </a:spcBef>
                  <a:spcAft>
                    <a:spcPct val="0"/>
                  </a:spcAft>
                  <a:buClr>
                    <a:srgbClr val="F0AB00"/>
                  </a:buClr>
                  <a:buSzPct val="80000"/>
                </a:pPr>
                <a:endParaRPr lang="en-US" sz="1013" kern="0" dirty="0">
                  <a:latin typeface="微软雅黑" panose="020B0503020204020204" pitchFamily="34" charset="-122"/>
                  <a:ea typeface="微软雅黑" panose="020B0503020204020204" pitchFamily="34" charset="-122"/>
                  <a:cs typeface="Arial Unicode MS" pitchFamily="34" charset="-128"/>
                </a:endParaRPr>
              </a:p>
            </p:txBody>
          </p:sp>
          <p:pic>
            <p:nvPicPr>
              <p:cNvPr id="203" name="Picture 9" descr="symbo0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42999" y="2707507"/>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 name="Picture 6" descr="symbo00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6707" y="2756487"/>
                <a:ext cx="326736" cy="32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4" name="Straight Arrow Connector 223"/>
              <p:cNvCxnSpPr/>
              <p:nvPr/>
            </p:nvCxnSpPr>
            <p:spPr>
              <a:xfrm flipH="1" flipV="1">
                <a:off x="6302718" y="1506071"/>
                <a:ext cx="1838218" cy="840224"/>
              </a:xfrm>
              <a:prstGeom prst="straightConnector1">
                <a:avLst/>
              </a:prstGeom>
              <a:ln w="6350">
                <a:solidFill>
                  <a:srgbClr val="E355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p:nvPr/>
            </p:nvCxnSpPr>
            <p:spPr>
              <a:xfrm>
                <a:off x="6313170" y="1432795"/>
                <a:ext cx="1969377" cy="905949"/>
              </a:xfrm>
              <a:prstGeom prst="straightConnector1">
                <a:avLst/>
              </a:prstGeom>
              <a:ln w="6350">
                <a:solidFill>
                  <a:srgbClr val="FFC000"/>
                </a:solidFill>
                <a:prstDash val="lg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9" name="Group 228"/>
              <p:cNvGrpSpPr/>
              <p:nvPr/>
            </p:nvGrpSpPr>
            <p:grpSpPr>
              <a:xfrm>
                <a:off x="6174755" y="1583884"/>
                <a:ext cx="913251" cy="832521"/>
                <a:chOff x="6172967" y="1582096"/>
                <a:chExt cx="913251" cy="832521"/>
              </a:xfrm>
            </p:grpSpPr>
            <p:cxnSp>
              <p:nvCxnSpPr>
                <p:cNvPr id="230" name="Straight Arrow Connector 229"/>
                <p:cNvCxnSpPr/>
                <p:nvPr/>
              </p:nvCxnSpPr>
              <p:spPr>
                <a:xfrm flipH="1" flipV="1">
                  <a:off x="6172967" y="1620987"/>
                  <a:ext cx="853578" cy="793630"/>
                </a:xfrm>
                <a:prstGeom prst="straightConnector1">
                  <a:avLst/>
                </a:prstGeom>
                <a:ln w="635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p:nvPr/>
              </p:nvCxnSpPr>
              <p:spPr>
                <a:xfrm>
                  <a:off x="6236614" y="1582096"/>
                  <a:ext cx="849604" cy="793630"/>
                </a:xfrm>
                <a:prstGeom prst="straightConnector1">
                  <a:avLst/>
                </a:prstGeom>
                <a:ln w="6350">
                  <a:solidFill>
                    <a:schemeClr val="bg1"/>
                  </a:solidFill>
                  <a:prstDash val="lg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cxnSp>
          <p:nvCxnSpPr>
            <p:cNvPr id="235" name="Straight Arrow Connector 234"/>
            <p:cNvCxnSpPr/>
            <p:nvPr/>
          </p:nvCxnSpPr>
          <p:spPr>
            <a:xfrm flipV="1">
              <a:off x="6838898" y="3813594"/>
              <a:ext cx="0" cy="219456"/>
            </a:xfrm>
            <a:prstGeom prst="straightConnector1">
              <a:avLst/>
            </a:prstGeom>
            <a:ln w="63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p:nvPr/>
          </p:nvCxnSpPr>
          <p:spPr>
            <a:xfrm flipV="1">
              <a:off x="5701317" y="3835371"/>
              <a:ext cx="0" cy="219456"/>
            </a:xfrm>
            <a:prstGeom prst="straightConnector1">
              <a:avLst/>
            </a:prstGeom>
            <a:ln w="63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37" name="Straight Arrow Connector 236"/>
            <p:cNvCxnSpPr/>
            <p:nvPr/>
          </p:nvCxnSpPr>
          <p:spPr>
            <a:xfrm flipV="1">
              <a:off x="5096579" y="3835371"/>
              <a:ext cx="0" cy="219456"/>
            </a:xfrm>
            <a:prstGeom prst="straightConnector1">
              <a:avLst/>
            </a:prstGeom>
            <a:ln w="63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015865" y="4369948"/>
              <a:ext cx="540905" cy="9182"/>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101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marL="171450" lvl="0" indent="-171450">
              <a:lnSpc>
                <a:spcPct val="100000"/>
              </a:lnSpc>
              <a:spcAft>
                <a:spcPts val="0"/>
              </a:spcAft>
              <a:buClr>
                <a:schemeClr val="accent1"/>
              </a:buClr>
              <a:buFont typeface="Wingdings" panose="05000000000000000000" pitchFamily="2" charset="2"/>
              <a:buChar char="§"/>
            </a:pPr>
            <a:r>
              <a:rPr lang="zh-CN" altLang="en-US" sz="3600" dirty="0">
                <a:solidFill>
                  <a:srgbClr val="000000">
                    <a:hueOff val="0"/>
                    <a:satOff val="0"/>
                    <a:lumOff val="0"/>
                    <a:alphaOff val="0"/>
                  </a:srgbClr>
                </a:solidFill>
                <a:latin typeface="微软雅黑" panose="020B0503020204020204" pitchFamily="34" charset="-122"/>
                <a:ea typeface="微软雅黑" panose="020B0503020204020204" pitchFamily="34" charset="-122"/>
              </a:rPr>
              <a:t>高可用性及容灾备份</a:t>
            </a:r>
            <a:endParaRPr lang="en-US" altLang="zh-CN" sz="3600" dirty="0">
              <a:solidFill>
                <a:srgbClr val="000000">
                  <a:hueOff val="0"/>
                  <a:satOff val="0"/>
                  <a:lumOff val="0"/>
                  <a:alphaOff val="0"/>
                </a:srgbClr>
              </a:solidFill>
              <a:latin typeface="微软雅黑" panose="020B0503020204020204" pitchFamily="34" charset="-122"/>
              <a:ea typeface="微软雅黑" panose="020B0503020204020204" pitchFamily="34" charset="-122"/>
            </a:endParaRPr>
          </a:p>
        </p:txBody>
      </p:sp>
      <p:pic>
        <p:nvPicPr>
          <p:cNvPr id="4" name="Picture Placeholder 3"/>
          <p:cNvPicPr>
            <a:picLocks noGrp="1" noChangeAspect="1"/>
          </p:cNvPicPr>
          <p:nvPr>
            <p:ph type="pic" sz="quarter" idx="12"/>
          </p:nvPr>
        </p:nvPicPr>
        <p:blipFill>
          <a:blip r:embed="rId2"/>
          <a:srcRect t="3112" b="3112"/>
          <a:stretch>
            <a:fillRect/>
          </a:stretch>
        </p:blipFill>
        <p:spPr/>
      </p:pic>
    </p:spTree>
    <p:extLst>
      <p:ext uri="{BB962C8B-B14F-4D97-AF65-F5344CB8AC3E}">
        <p14:creationId xmlns:p14="http://schemas.microsoft.com/office/powerpoint/2010/main" val="1316597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99955" y="2938040"/>
            <a:ext cx="606924" cy="874118"/>
          </a:xfrm>
          <a:prstGeom prst="rect">
            <a:avLst/>
          </a:prstGeom>
          <a:blipFill>
            <a:blip r:embed="rId3" cstate="print"/>
            <a:stretch>
              <a:fillRect/>
            </a:stretch>
          </a:blipFill>
        </p:spPr>
        <p:txBody>
          <a:bodyPr wrap="square" lIns="0" tIns="0" rIns="0" bIns="0" rtlCol="0"/>
          <a:lstStyle/>
          <a:p>
            <a:endParaRPr sz="1428"/>
          </a:p>
        </p:txBody>
      </p:sp>
      <p:sp>
        <p:nvSpPr>
          <p:cNvPr id="3" name="object 3"/>
          <p:cNvSpPr/>
          <p:nvPr/>
        </p:nvSpPr>
        <p:spPr>
          <a:xfrm>
            <a:off x="4380774" y="3699718"/>
            <a:ext cx="1275511" cy="1759117"/>
          </a:xfrm>
          <a:custGeom>
            <a:avLst/>
            <a:gdLst/>
            <a:ahLst/>
            <a:cxnLst/>
            <a:rect l="l" t="t" r="r" b="b"/>
            <a:pathLst>
              <a:path w="1607820" h="2217420">
                <a:moveTo>
                  <a:pt x="0" y="267969"/>
                </a:moveTo>
                <a:lnTo>
                  <a:pt x="3508" y="224513"/>
                </a:lnTo>
                <a:lnTo>
                  <a:pt x="13665" y="183286"/>
                </a:lnTo>
                <a:lnTo>
                  <a:pt x="29918" y="144840"/>
                </a:lnTo>
                <a:lnTo>
                  <a:pt x="51714" y="109727"/>
                </a:lnTo>
                <a:lnTo>
                  <a:pt x="78501" y="78501"/>
                </a:lnTo>
                <a:lnTo>
                  <a:pt x="109727" y="51714"/>
                </a:lnTo>
                <a:lnTo>
                  <a:pt x="144840" y="29918"/>
                </a:lnTo>
                <a:lnTo>
                  <a:pt x="183286" y="13665"/>
                </a:lnTo>
                <a:lnTo>
                  <a:pt x="224513" y="3508"/>
                </a:lnTo>
                <a:lnTo>
                  <a:pt x="267970" y="0"/>
                </a:lnTo>
                <a:lnTo>
                  <a:pt x="1339850" y="0"/>
                </a:lnTo>
                <a:lnTo>
                  <a:pt x="1383306" y="3508"/>
                </a:lnTo>
                <a:lnTo>
                  <a:pt x="1424533" y="13665"/>
                </a:lnTo>
                <a:lnTo>
                  <a:pt x="1462979" y="29918"/>
                </a:lnTo>
                <a:lnTo>
                  <a:pt x="1498092" y="51714"/>
                </a:lnTo>
                <a:lnTo>
                  <a:pt x="1529318" y="78501"/>
                </a:lnTo>
                <a:lnTo>
                  <a:pt x="1556105" y="109728"/>
                </a:lnTo>
                <a:lnTo>
                  <a:pt x="1577901" y="144840"/>
                </a:lnTo>
                <a:lnTo>
                  <a:pt x="1594154" y="183286"/>
                </a:lnTo>
                <a:lnTo>
                  <a:pt x="1604311" y="224513"/>
                </a:lnTo>
                <a:lnTo>
                  <a:pt x="1607820" y="267969"/>
                </a:lnTo>
                <a:lnTo>
                  <a:pt x="1607820" y="1949450"/>
                </a:lnTo>
                <a:lnTo>
                  <a:pt x="1604311" y="1992915"/>
                </a:lnTo>
                <a:lnTo>
                  <a:pt x="1594154" y="2034148"/>
                </a:lnTo>
                <a:lnTo>
                  <a:pt x="1577901" y="2072596"/>
                </a:lnTo>
                <a:lnTo>
                  <a:pt x="1556105" y="2107708"/>
                </a:lnTo>
                <a:lnTo>
                  <a:pt x="1529318" y="2138932"/>
                </a:lnTo>
                <a:lnTo>
                  <a:pt x="1498091" y="2165716"/>
                </a:lnTo>
                <a:lnTo>
                  <a:pt x="1462979" y="2187509"/>
                </a:lnTo>
                <a:lnTo>
                  <a:pt x="1424533" y="2203758"/>
                </a:lnTo>
                <a:lnTo>
                  <a:pt x="1383306" y="2213912"/>
                </a:lnTo>
                <a:lnTo>
                  <a:pt x="1339850" y="2217420"/>
                </a:lnTo>
                <a:lnTo>
                  <a:pt x="267970" y="2217420"/>
                </a:lnTo>
                <a:lnTo>
                  <a:pt x="224513" y="2213912"/>
                </a:lnTo>
                <a:lnTo>
                  <a:pt x="183286" y="2203758"/>
                </a:lnTo>
                <a:lnTo>
                  <a:pt x="144840" y="2187509"/>
                </a:lnTo>
                <a:lnTo>
                  <a:pt x="109728" y="2165716"/>
                </a:lnTo>
                <a:lnTo>
                  <a:pt x="78501" y="2138932"/>
                </a:lnTo>
                <a:lnTo>
                  <a:pt x="51714" y="2107708"/>
                </a:lnTo>
                <a:lnTo>
                  <a:pt x="29918" y="2072596"/>
                </a:lnTo>
                <a:lnTo>
                  <a:pt x="13665" y="2034148"/>
                </a:lnTo>
                <a:lnTo>
                  <a:pt x="3508" y="1992915"/>
                </a:lnTo>
                <a:lnTo>
                  <a:pt x="0" y="1949450"/>
                </a:lnTo>
                <a:lnTo>
                  <a:pt x="0" y="267969"/>
                </a:lnTo>
                <a:close/>
              </a:path>
            </a:pathLst>
          </a:custGeom>
          <a:ln w="9144">
            <a:solidFill>
              <a:srgbClr val="00AF50"/>
            </a:solidFill>
          </a:ln>
        </p:spPr>
        <p:txBody>
          <a:bodyPr wrap="square" lIns="0" tIns="0" rIns="0" bIns="0" rtlCol="0"/>
          <a:lstStyle/>
          <a:p>
            <a:endParaRPr sz="1428"/>
          </a:p>
        </p:txBody>
      </p:sp>
      <p:sp>
        <p:nvSpPr>
          <p:cNvPr id="4" name="object 4"/>
          <p:cNvSpPr txBox="1"/>
          <p:nvPr/>
        </p:nvSpPr>
        <p:spPr>
          <a:xfrm>
            <a:off x="4606256" y="3851967"/>
            <a:ext cx="715837" cy="440185"/>
          </a:xfrm>
          <a:prstGeom prst="rect">
            <a:avLst/>
          </a:prstGeom>
        </p:spPr>
        <p:txBody>
          <a:bodyPr vert="horz" wrap="square" lIns="0" tIns="0" rIns="0" bIns="0" rtlCol="0">
            <a:spAutoFit/>
          </a:bodyPr>
          <a:lstStyle/>
          <a:p>
            <a:pPr algn="ctr">
              <a:lnSpc>
                <a:spcPct val="100000"/>
              </a:lnSpc>
            </a:pPr>
            <a:r>
              <a:rPr sz="1587" dirty="0">
                <a:cs typeface="Arial"/>
              </a:rPr>
              <a:t>Primary</a:t>
            </a:r>
            <a:endParaRPr sz="1587">
              <a:cs typeface="Arial"/>
            </a:endParaRPr>
          </a:p>
          <a:p>
            <a:pPr marR="10578" algn="ctr">
              <a:spcBef>
                <a:spcPts val="127"/>
              </a:spcBef>
            </a:pPr>
            <a:r>
              <a:rPr sz="1190" dirty="0">
                <a:cs typeface="Arial"/>
              </a:rPr>
              <a:t>(</a:t>
            </a:r>
            <a:r>
              <a:rPr sz="1190" spc="4" dirty="0">
                <a:cs typeface="Arial"/>
              </a:rPr>
              <a:t>a</a:t>
            </a:r>
            <a:r>
              <a:rPr sz="1190" spc="-8" dirty="0">
                <a:cs typeface="Arial"/>
              </a:rPr>
              <a:t>c</a:t>
            </a:r>
            <a:r>
              <a:rPr sz="1190" dirty="0">
                <a:cs typeface="Arial"/>
              </a:rPr>
              <a:t>ti</a:t>
            </a:r>
            <a:r>
              <a:rPr sz="1190" spc="-16" dirty="0">
                <a:cs typeface="Arial"/>
              </a:rPr>
              <a:t>v</a:t>
            </a:r>
            <a:r>
              <a:rPr sz="1190" dirty="0">
                <a:cs typeface="Arial"/>
              </a:rPr>
              <a:t>e)</a:t>
            </a:r>
            <a:endParaRPr sz="1190">
              <a:cs typeface="Arial"/>
            </a:endParaRPr>
          </a:p>
        </p:txBody>
      </p:sp>
      <p:sp>
        <p:nvSpPr>
          <p:cNvPr id="5" name="object 5"/>
          <p:cNvSpPr/>
          <p:nvPr/>
        </p:nvSpPr>
        <p:spPr>
          <a:xfrm>
            <a:off x="4475078" y="4390067"/>
            <a:ext cx="1095670" cy="301246"/>
          </a:xfrm>
          <a:custGeom>
            <a:avLst/>
            <a:gdLst/>
            <a:ahLst/>
            <a:cxnLst/>
            <a:rect l="l" t="t" r="r" b="b"/>
            <a:pathLst>
              <a:path w="1381125" h="379729">
                <a:moveTo>
                  <a:pt x="0" y="379476"/>
                </a:moveTo>
                <a:lnTo>
                  <a:pt x="1380744" y="379476"/>
                </a:lnTo>
                <a:lnTo>
                  <a:pt x="1380744" y="0"/>
                </a:lnTo>
                <a:lnTo>
                  <a:pt x="0" y="0"/>
                </a:lnTo>
                <a:lnTo>
                  <a:pt x="0" y="379476"/>
                </a:lnTo>
                <a:close/>
              </a:path>
            </a:pathLst>
          </a:custGeom>
          <a:solidFill>
            <a:srgbClr val="00AFEF"/>
          </a:solidFill>
        </p:spPr>
        <p:txBody>
          <a:bodyPr wrap="square" lIns="0" tIns="0" rIns="0" bIns="0" rtlCol="0"/>
          <a:lstStyle/>
          <a:p>
            <a:endParaRPr sz="1428"/>
          </a:p>
        </p:txBody>
      </p:sp>
      <p:sp>
        <p:nvSpPr>
          <p:cNvPr id="6" name="object 6"/>
          <p:cNvSpPr txBox="1"/>
          <p:nvPr/>
        </p:nvSpPr>
        <p:spPr>
          <a:xfrm>
            <a:off x="4804233" y="4450981"/>
            <a:ext cx="439275" cy="183127"/>
          </a:xfrm>
          <a:prstGeom prst="rect">
            <a:avLst/>
          </a:prstGeom>
        </p:spPr>
        <p:txBody>
          <a:bodyPr vert="horz" wrap="square" lIns="0" tIns="0" rIns="0" bIns="0" rtlCol="0">
            <a:spAutoFit/>
          </a:bodyPr>
          <a:lstStyle/>
          <a:p>
            <a:pPr marL="10074"/>
            <a:r>
              <a:rPr sz="1190" spc="-4" dirty="0">
                <a:cs typeface="Arial"/>
              </a:rPr>
              <a:t>H</a:t>
            </a:r>
            <a:r>
              <a:rPr sz="1190" spc="-8" dirty="0">
                <a:cs typeface="Arial"/>
              </a:rPr>
              <a:t>A</a:t>
            </a:r>
            <a:r>
              <a:rPr sz="1190" spc="-4" dirty="0">
                <a:cs typeface="Arial"/>
              </a:rPr>
              <a:t>N</a:t>
            </a:r>
            <a:r>
              <a:rPr sz="1190" dirty="0">
                <a:cs typeface="Arial"/>
              </a:rPr>
              <a:t>A</a:t>
            </a:r>
            <a:endParaRPr sz="1190">
              <a:cs typeface="Arial"/>
            </a:endParaRPr>
          </a:p>
        </p:txBody>
      </p:sp>
      <p:sp>
        <p:nvSpPr>
          <p:cNvPr id="7" name="object 7"/>
          <p:cNvSpPr/>
          <p:nvPr/>
        </p:nvSpPr>
        <p:spPr>
          <a:xfrm>
            <a:off x="4449689" y="4983088"/>
            <a:ext cx="569749" cy="470005"/>
          </a:xfrm>
          <a:custGeom>
            <a:avLst/>
            <a:gdLst/>
            <a:ahLst/>
            <a:cxnLst/>
            <a:rect l="l" t="t" r="r" b="b"/>
            <a:pathLst>
              <a:path w="718185" h="592454">
                <a:moveTo>
                  <a:pt x="0" y="0"/>
                </a:moveTo>
                <a:lnTo>
                  <a:pt x="0" y="507492"/>
                </a:lnTo>
                <a:lnTo>
                  <a:pt x="1189" y="514428"/>
                </a:lnTo>
                <a:lnTo>
                  <a:pt x="40054" y="546361"/>
                </a:lnTo>
                <a:lnTo>
                  <a:pt x="86383" y="562535"/>
                </a:lnTo>
                <a:lnTo>
                  <a:pt x="125319" y="571712"/>
                </a:lnTo>
                <a:lnTo>
                  <a:pt x="169834" y="579401"/>
                </a:lnTo>
                <a:lnTo>
                  <a:pt x="219188" y="585426"/>
                </a:lnTo>
                <a:lnTo>
                  <a:pt x="272643" y="589615"/>
                </a:lnTo>
                <a:lnTo>
                  <a:pt x="329462" y="591793"/>
                </a:lnTo>
                <a:lnTo>
                  <a:pt x="358901" y="592074"/>
                </a:lnTo>
                <a:lnTo>
                  <a:pt x="388341" y="591793"/>
                </a:lnTo>
                <a:lnTo>
                  <a:pt x="445160" y="589615"/>
                </a:lnTo>
                <a:lnTo>
                  <a:pt x="498615" y="585426"/>
                </a:lnTo>
                <a:lnTo>
                  <a:pt x="547969" y="579401"/>
                </a:lnTo>
                <a:lnTo>
                  <a:pt x="592484" y="571712"/>
                </a:lnTo>
                <a:lnTo>
                  <a:pt x="631420" y="562535"/>
                </a:lnTo>
                <a:lnTo>
                  <a:pt x="677749" y="546361"/>
                </a:lnTo>
                <a:lnTo>
                  <a:pt x="713107" y="521210"/>
                </a:lnTo>
                <a:lnTo>
                  <a:pt x="717803" y="507492"/>
                </a:lnTo>
                <a:lnTo>
                  <a:pt x="717803" y="84582"/>
                </a:lnTo>
                <a:lnTo>
                  <a:pt x="358901" y="84582"/>
                </a:lnTo>
                <a:lnTo>
                  <a:pt x="329462" y="84301"/>
                </a:lnTo>
                <a:lnTo>
                  <a:pt x="272643" y="82123"/>
                </a:lnTo>
                <a:lnTo>
                  <a:pt x="219188" y="77934"/>
                </a:lnTo>
                <a:lnTo>
                  <a:pt x="169834" y="71909"/>
                </a:lnTo>
                <a:lnTo>
                  <a:pt x="125319" y="64220"/>
                </a:lnTo>
                <a:lnTo>
                  <a:pt x="86383" y="55043"/>
                </a:lnTo>
                <a:lnTo>
                  <a:pt x="40054" y="38869"/>
                </a:lnTo>
                <a:lnTo>
                  <a:pt x="4696" y="13718"/>
                </a:lnTo>
                <a:lnTo>
                  <a:pt x="1189" y="6936"/>
                </a:lnTo>
                <a:lnTo>
                  <a:pt x="0" y="0"/>
                </a:lnTo>
                <a:close/>
              </a:path>
              <a:path w="718185" h="592454">
                <a:moveTo>
                  <a:pt x="717803" y="0"/>
                </a:moveTo>
                <a:lnTo>
                  <a:pt x="689604" y="32921"/>
                </a:lnTo>
                <a:lnTo>
                  <a:pt x="648565" y="49951"/>
                </a:lnTo>
                <a:lnTo>
                  <a:pt x="592484" y="64220"/>
                </a:lnTo>
                <a:lnTo>
                  <a:pt x="547969" y="71909"/>
                </a:lnTo>
                <a:lnTo>
                  <a:pt x="498615" y="77934"/>
                </a:lnTo>
                <a:lnTo>
                  <a:pt x="445160" y="82123"/>
                </a:lnTo>
                <a:lnTo>
                  <a:pt x="388341" y="84301"/>
                </a:lnTo>
                <a:lnTo>
                  <a:pt x="358901" y="84582"/>
                </a:lnTo>
                <a:lnTo>
                  <a:pt x="717803" y="84582"/>
                </a:lnTo>
                <a:lnTo>
                  <a:pt x="717803" y="0"/>
                </a:lnTo>
                <a:close/>
              </a:path>
            </a:pathLst>
          </a:custGeom>
          <a:solidFill>
            <a:srgbClr val="BEBEBE"/>
          </a:solidFill>
        </p:spPr>
        <p:txBody>
          <a:bodyPr wrap="square" lIns="0" tIns="0" rIns="0" bIns="0" rtlCol="0"/>
          <a:lstStyle/>
          <a:p>
            <a:endParaRPr sz="1428"/>
          </a:p>
        </p:txBody>
      </p:sp>
      <p:sp>
        <p:nvSpPr>
          <p:cNvPr id="8" name="object 8"/>
          <p:cNvSpPr/>
          <p:nvPr/>
        </p:nvSpPr>
        <p:spPr>
          <a:xfrm>
            <a:off x="4449689" y="4915989"/>
            <a:ext cx="569749" cy="134503"/>
          </a:xfrm>
          <a:custGeom>
            <a:avLst/>
            <a:gdLst/>
            <a:ahLst/>
            <a:cxnLst/>
            <a:rect l="l" t="t" r="r" b="b"/>
            <a:pathLst>
              <a:path w="718185" h="169545">
                <a:moveTo>
                  <a:pt x="358901" y="0"/>
                </a:moveTo>
                <a:lnTo>
                  <a:pt x="300678" y="1106"/>
                </a:lnTo>
                <a:lnTo>
                  <a:pt x="245449" y="4309"/>
                </a:lnTo>
                <a:lnTo>
                  <a:pt x="193952" y="9436"/>
                </a:lnTo>
                <a:lnTo>
                  <a:pt x="146925" y="16312"/>
                </a:lnTo>
                <a:lnTo>
                  <a:pt x="105108" y="24764"/>
                </a:lnTo>
                <a:lnTo>
                  <a:pt x="53764" y="40017"/>
                </a:lnTo>
                <a:lnTo>
                  <a:pt x="18294" y="57838"/>
                </a:lnTo>
                <a:lnTo>
                  <a:pt x="0" y="84581"/>
                </a:lnTo>
                <a:lnTo>
                  <a:pt x="1189" y="91518"/>
                </a:lnTo>
                <a:lnTo>
                  <a:pt x="40054" y="123451"/>
                </a:lnTo>
                <a:lnTo>
                  <a:pt x="86383" y="139625"/>
                </a:lnTo>
                <a:lnTo>
                  <a:pt x="125319" y="148802"/>
                </a:lnTo>
                <a:lnTo>
                  <a:pt x="169834" y="156491"/>
                </a:lnTo>
                <a:lnTo>
                  <a:pt x="219188" y="162516"/>
                </a:lnTo>
                <a:lnTo>
                  <a:pt x="272643" y="166705"/>
                </a:lnTo>
                <a:lnTo>
                  <a:pt x="329462" y="168883"/>
                </a:lnTo>
                <a:lnTo>
                  <a:pt x="358901" y="169163"/>
                </a:lnTo>
                <a:lnTo>
                  <a:pt x="388341" y="168883"/>
                </a:lnTo>
                <a:lnTo>
                  <a:pt x="445160" y="166705"/>
                </a:lnTo>
                <a:lnTo>
                  <a:pt x="498615" y="162516"/>
                </a:lnTo>
                <a:lnTo>
                  <a:pt x="547969" y="156491"/>
                </a:lnTo>
                <a:lnTo>
                  <a:pt x="592484" y="148802"/>
                </a:lnTo>
                <a:lnTo>
                  <a:pt x="631420" y="139625"/>
                </a:lnTo>
                <a:lnTo>
                  <a:pt x="677749" y="123451"/>
                </a:lnTo>
                <a:lnTo>
                  <a:pt x="713107" y="98300"/>
                </a:lnTo>
                <a:lnTo>
                  <a:pt x="717803" y="84581"/>
                </a:lnTo>
                <a:lnTo>
                  <a:pt x="716614" y="77641"/>
                </a:lnTo>
                <a:lnTo>
                  <a:pt x="677749" y="45701"/>
                </a:lnTo>
                <a:lnTo>
                  <a:pt x="631420" y="29527"/>
                </a:lnTo>
                <a:lnTo>
                  <a:pt x="592484" y="20352"/>
                </a:lnTo>
                <a:lnTo>
                  <a:pt x="547969" y="12666"/>
                </a:lnTo>
                <a:lnTo>
                  <a:pt x="498615" y="6643"/>
                </a:lnTo>
                <a:lnTo>
                  <a:pt x="445160" y="2456"/>
                </a:lnTo>
                <a:lnTo>
                  <a:pt x="388341" y="280"/>
                </a:lnTo>
                <a:lnTo>
                  <a:pt x="358901" y="0"/>
                </a:lnTo>
                <a:close/>
              </a:path>
            </a:pathLst>
          </a:custGeom>
          <a:solidFill>
            <a:srgbClr val="D9D9D9"/>
          </a:solidFill>
        </p:spPr>
        <p:txBody>
          <a:bodyPr wrap="square" lIns="0" tIns="0" rIns="0" bIns="0" rtlCol="0"/>
          <a:lstStyle/>
          <a:p>
            <a:endParaRPr sz="1428"/>
          </a:p>
        </p:txBody>
      </p:sp>
      <p:sp>
        <p:nvSpPr>
          <p:cNvPr id="9" name="object 9"/>
          <p:cNvSpPr txBox="1"/>
          <p:nvPr/>
        </p:nvSpPr>
        <p:spPr>
          <a:xfrm>
            <a:off x="4531296" y="5107679"/>
            <a:ext cx="339532" cy="317266"/>
          </a:xfrm>
          <a:prstGeom prst="rect">
            <a:avLst/>
          </a:prstGeom>
        </p:spPr>
        <p:txBody>
          <a:bodyPr vert="horz" wrap="square" lIns="0" tIns="0" rIns="0" bIns="0" rtlCol="0">
            <a:spAutoFit/>
          </a:bodyPr>
          <a:lstStyle/>
          <a:p>
            <a:pPr marL="10074"/>
            <a:r>
              <a:rPr sz="1031" spc="-8" dirty="0">
                <a:cs typeface="Arial"/>
              </a:rPr>
              <a:t>Data</a:t>
            </a:r>
            <a:endParaRPr sz="1031">
              <a:cs typeface="Arial"/>
            </a:endParaRPr>
          </a:p>
          <a:p>
            <a:pPr marL="10074"/>
            <a:r>
              <a:rPr sz="1031" spc="-8" dirty="0">
                <a:cs typeface="Arial"/>
              </a:rPr>
              <a:t>Dis</a:t>
            </a:r>
            <a:r>
              <a:rPr sz="1031" spc="-12" dirty="0">
                <a:cs typeface="Arial"/>
              </a:rPr>
              <a:t>k</a:t>
            </a:r>
            <a:r>
              <a:rPr sz="1031" spc="-8" dirty="0">
                <a:cs typeface="Arial"/>
              </a:rPr>
              <a:t>s</a:t>
            </a:r>
            <a:endParaRPr sz="1031">
              <a:cs typeface="Arial"/>
            </a:endParaRPr>
          </a:p>
        </p:txBody>
      </p:sp>
      <p:sp>
        <p:nvSpPr>
          <p:cNvPr id="10" name="object 10"/>
          <p:cNvSpPr/>
          <p:nvPr/>
        </p:nvSpPr>
        <p:spPr>
          <a:xfrm>
            <a:off x="5059031" y="4971403"/>
            <a:ext cx="562192" cy="473027"/>
          </a:xfrm>
          <a:custGeom>
            <a:avLst/>
            <a:gdLst/>
            <a:ahLst/>
            <a:cxnLst/>
            <a:rect l="l" t="t" r="r" b="b"/>
            <a:pathLst>
              <a:path w="708659" h="596264">
                <a:moveTo>
                  <a:pt x="0" y="0"/>
                </a:moveTo>
                <a:lnTo>
                  <a:pt x="0" y="510984"/>
                </a:lnTo>
                <a:lnTo>
                  <a:pt x="1174" y="517968"/>
                </a:lnTo>
                <a:lnTo>
                  <a:pt x="39546" y="550117"/>
                </a:lnTo>
                <a:lnTo>
                  <a:pt x="85288" y="566401"/>
                </a:lnTo>
                <a:lnTo>
                  <a:pt x="123729" y="575639"/>
                </a:lnTo>
                <a:lnTo>
                  <a:pt x="167677" y="583379"/>
                </a:lnTo>
                <a:lnTo>
                  <a:pt x="216402" y="589446"/>
                </a:lnTo>
                <a:lnTo>
                  <a:pt x="269175" y="593663"/>
                </a:lnTo>
                <a:lnTo>
                  <a:pt x="325267" y="595855"/>
                </a:lnTo>
                <a:lnTo>
                  <a:pt x="354330" y="596137"/>
                </a:lnTo>
                <a:lnTo>
                  <a:pt x="383392" y="595855"/>
                </a:lnTo>
                <a:lnTo>
                  <a:pt x="439484" y="593663"/>
                </a:lnTo>
                <a:lnTo>
                  <a:pt x="492257" y="589446"/>
                </a:lnTo>
                <a:lnTo>
                  <a:pt x="540982" y="583379"/>
                </a:lnTo>
                <a:lnTo>
                  <a:pt x="584930" y="575639"/>
                </a:lnTo>
                <a:lnTo>
                  <a:pt x="623371" y="566401"/>
                </a:lnTo>
                <a:lnTo>
                  <a:pt x="669113" y="550117"/>
                </a:lnTo>
                <a:lnTo>
                  <a:pt x="704022" y="524796"/>
                </a:lnTo>
                <a:lnTo>
                  <a:pt x="708660" y="510984"/>
                </a:lnTo>
                <a:lnTo>
                  <a:pt x="708660" y="85216"/>
                </a:lnTo>
                <a:lnTo>
                  <a:pt x="354330" y="85216"/>
                </a:lnTo>
                <a:lnTo>
                  <a:pt x="325267" y="84934"/>
                </a:lnTo>
                <a:lnTo>
                  <a:pt x="269175" y="82741"/>
                </a:lnTo>
                <a:lnTo>
                  <a:pt x="216402" y="78524"/>
                </a:lnTo>
                <a:lnTo>
                  <a:pt x="167677" y="72456"/>
                </a:lnTo>
                <a:lnTo>
                  <a:pt x="123729" y="64712"/>
                </a:lnTo>
                <a:lnTo>
                  <a:pt x="85288" y="55469"/>
                </a:lnTo>
                <a:lnTo>
                  <a:pt x="39546" y="39174"/>
                </a:lnTo>
                <a:lnTo>
                  <a:pt x="4637" y="13829"/>
                </a:lnTo>
                <a:lnTo>
                  <a:pt x="1174" y="6992"/>
                </a:lnTo>
                <a:lnTo>
                  <a:pt x="0" y="0"/>
                </a:lnTo>
                <a:close/>
              </a:path>
              <a:path w="708659" h="596264">
                <a:moveTo>
                  <a:pt x="708660" y="0"/>
                </a:moveTo>
                <a:lnTo>
                  <a:pt x="680817" y="33181"/>
                </a:lnTo>
                <a:lnTo>
                  <a:pt x="640299" y="50339"/>
                </a:lnTo>
                <a:lnTo>
                  <a:pt x="584930" y="64712"/>
                </a:lnTo>
                <a:lnTo>
                  <a:pt x="540982" y="72456"/>
                </a:lnTo>
                <a:lnTo>
                  <a:pt x="492257" y="78524"/>
                </a:lnTo>
                <a:lnTo>
                  <a:pt x="439484" y="82741"/>
                </a:lnTo>
                <a:lnTo>
                  <a:pt x="383392" y="84934"/>
                </a:lnTo>
                <a:lnTo>
                  <a:pt x="354330" y="85216"/>
                </a:lnTo>
                <a:lnTo>
                  <a:pt x="708660" y="85216"/>
                </a:lnTo>
                <a:lnTo>
                  <a:pt x="708660" y="0"/>
                </a:lnTo>
                <a:close/>
              </a:path>
            </a:pathLst>
          </a:custGeom>
          <a:solidFill>
            <a:srgbClr val="BEBEBE"/>
          </a:solidFill>
        </p:spPr>
        <p:txBody>
          <a:bodyPr wrap="square" lIns="0" tIns="0" rIns="0" bIns="0" rtlCol="0"/>
          <a:lstStyle/>
          <a:p>
            <a:endParaRPr sz="1428"/>
          </a:p>
        </p:txBody>
      </p:sp>
      <p:sp>
        <p:nvSpPr>
          <p:cNvPr id="11" name="object 11"/>
          <p:cNvSpPr/>
          <p:nvPr/>
        </p:nvSpPr>
        <p:spPr>
          <a:xfrm>
            <a:off x="5059031" y="4903899"/>
            <a:ext cx="562192" cy="135510"/>
          </a:xfrm>
          <a:custGeom>
            <a:avLst/>
            <a:gdLst/>
            <a:ahLst/>
            <a:cxnLst/>
            <a:rect l="l" t="t" r="r" b="b"/>
            <a:pathLst>
              <a:path w="708659" h="170814">
                <a:moveTo>
                  <a:pt x="354330" y="0"/>
                </a:moveTo>
                <a:lnTo>
                  <a:pt x="296851" y="1113"/>
                </a:lnTo>
                <a:lnTo>
                  <a:pt x="242328" y="4338"/>
                </a:lnTo>
                <a:lnTo>
                  <a:pt x="191487" y="9498"/>
                </a:lnTo>
                <a:lnTo>
                  <a:pt x="145060" y="16418"/>
                </a:lnTo>
                <a:lnTo>
                  <a:pt x="103774" y="24923"/>
                </a:lnTo>
                <a:lnTo>
                  <a:pt x="53082" y="40269"/>
                </a:lnTo>
                <a:lnTo>
                  <a:pt x="18062" y="58196"/>
                </a:lnTo>
                <a:lnTo>
                  <a:pt x="0" y="85090"/>
                </a:lnTo>
                <a:lnTo>
                  <a:pt x="1174" y="92082"/>
                </a:lnTo>
                <a:lnTo>
                  <a:pt x="39546" y="124264"/>
                </a:lnTo>
                <a:lnTo>
                  <a:pt x="85288" y="140559"/>
                </a:lnTo>
                <a:lnTo>
                  <a:pt x="123729" y="149802"/>
                </a:lnTo>
                <a:lnTo>
                  <a:pt x="167677" y="157546"/>
                </a:lnTo>
                <a:lnTo>
                  <a:pt x="216402" y="163614"/>
                </a:lnTo>
                <a:lnTo>
                  <a:pt x="269175" y="167831"/>
                </a:lnTo>
                <a:lnTo>
                  <a:pt x="325267" y="170024"/>
                </a:lnTo>
                <a:lnTo>
                  <a:pt x="354330" y="170307"/>
                </a:lnTo>
                <a:lnTo>
                  <a:pt x="383392" y="170024"/>
                </a:lnTo>
                <a:lnTo>
                  <a:pt x="439484" y="167831"/>
                </a:lnTo>
                <a:lnTo>
                  <a:pt x="492257" y="163614"/>
                </a:lnTo>
                <a:lnTo>
                  <a:pt x="540982" y="157546"/>
                </a:lnTo>
                <a:lnTo>
                  <a:pt x="584930" y="149802"/>
                </a:lnTo>
                <a:lnTo>
                  <a:pt x="623371" y="140559"/>
                </a:lnTo>
                <a:lnTo>
                  <a:pt x="669113" y="124264"/>
                </a:lnTo>
                <a:lnTo>
                  <a:pt x="704022" y="98919"/>
                </a:lnTo>
                <a:lnTo>
                  <a:pt x="708660" y="85090"/>
                </a:lnTo>
                <a:lnTo>
                  <a:pt x="707485" y="78111"/>
                </a:lnTo>
                <a:lnTo>
                  <a:pt x="669113" y="45987"/>
                </a:lnTo>
                <a:lnTo>
                  <a:pt x="623371" y="29715"/>
                </a:lnTo>
                <a:lnTo>
                  <a:pt x="584930" y="20483"/>
                </a:lnTo>
                <a:lnTo>
                  <a:pt x="540982" y="12749"/>
                </a:lnTo>
                <a:lnTo>
                  <a:pt x="492257" y="6687"/>
                </a:lnTo>
                <a:lnTo>
                  <a:pt x="439484" y="2473"/>
                </a:lnTo>
                <a:lnTo>
                  <a:pt x="383392" y="282"/>
                </a:lnTo>
                <a:lnTo>
                  <a:pt x="354330" y="0"/>
                </a:lnTo>
                <a:close/>
              </a:path>
            </a:pathLst>
          </a:custGeom>
          <a:solidFill>
            <a:srgbClr val="D9D9D9"/>
          </a:solidFill>
        </p:spPr>
        <p:txBody>
          <a:bodyPr wrap="square" lIns="0" tIns="0" rIns="0" bIns="0" rtlCol="0"/>
          <a:lstStyle/>
          <a:p>
            <a:endParaRPr sz="1428"/>
          </a:p>
        </p:txBody>
      </p:sp>
      <p:sp>
        <p:nvSpPr>
          <p:cNvPr id="12" name="object 12"/>
          <p:cNvSpPr txBox="1"/>
          <p:nvPr/>
        </p:nvSpPr>
        <p:spPr>
          <a:xfrm>
            <a:off x="5140842" y="5097040"/>
            <a:ext cx="339532" cy="317266"/>
          </a:xfrm>
          <a:prstGeom prst="rect">
            <a:avLst/>
          </a:prstGeom>
        </p:spPr>
        <p:txBody>
          <a:bodyPr vert="horz" wrap="square" lIns="0" tIns="0" rIns="0" bIns="0" rtlCol="0">
            <a:spAutoFit/>
          </a:bodyPr>
          <a:lstStyle/>
          <a:p>
            <a:pPr marL="10074"/>
            <a:r>
              <a:rPr sz="1031" spc="-12" dirty="0">
                <a:cs typeface="Arial"/>
              </a:rPr>
              <a:t>Log</a:t>
            </a:r>
            <a:endParaRPr sz="1031">
              <a:cs typeface="Arial"/>
            </a:endParaRPr>
          </a:p>
          <a:p>
            <a:pPr marL="10074"/>
            <a:r>
              <a:rPr sz="1031" spc="-8" dirty="0">
                <a:cs typeface="Arial"/>
              </a:rPr>
              <a:t>Dis</a:t>
            </a:r>
            <a:r>
              <a:rPr sz="1031" spc="-12" dirty="0">
                <a:cs typeface="Arial"/>
              </a:rPr>
              <a:t>k</a:t>
            </a:r>
            <a:r>
              <a:rPr sz="1031" spc="-8" dirty="0">
                <a:cs typeface="Arial"/>
              </a:rPr>
              <a:t>s</a:t>
            </a:r>
            <a:endParaRPr sz="1031">
              <a:cs typeface="Arial"/>
            </a:endParaRPr>
          </a:p>
        </p:txBody>
      </p:sp>
      <p:sp>
        <p:nvSpPr>
          <p:cNvPr id="13" name="object 13"/>
          <p:cNvSpPr/>
          <p:nvPr/>
        </p:nvSpPr>
        <p:spPr>
          <a:xfrm>
            <a:off x="7214707" y="2969475"/>
            <a:ext cx="606926" cy="874118"/>
          </a:xfrm>
          <a:prstGeom prst="rect">
            <a:avLst/>
          </a:prstGeom>
          <a:blipFill>
            <a:blip r:embed="rId4" cstate="print"/>
            <a:stretch>
              <a:fillRect/>
            </a:stretch>
          </a:blipFill>
        </p:spPr>
        <p:txBody>
          <a:bodyPr wrap="square" lIns="0" tIns="0" rIns="0" bIns="0" rtlCol="0"/>
          <a:lstStyle/>
          <a:p>
            <a:endParaRPr sz="1428"/>
          </a:p>
        </p:txBody>
      </p:sp>
      <p:sp>
        <p:nvSpPr>
          <p:cNvPr id="14" name="object 14"/>
          <p:cNvSpPr/>
          <p:nvPr/>
        </p:nvSpPr>
        <p:spPr>
          <a:xfrm>
            <a:off x="6930586" y="3714227"/>
            <a:ext cx="1275511" cy="1770200"/>
          </a:xfrm>
          <a:custGeom>
            <a:avLst/>
            <a:gdLst/>
            <a:ahLst/>
            <a:cxnLst/>
            <a:rect l="l" t="t" r="r" b="b"/>
            <a:pathLst>
              <a:path w="1607820" h="2231390">
                <a:moveTo>
                  <a:pt x="0" y="267969"/>
                </a:moveTo>
                <a:lnTo>
                  <a:pt x="3508" y="224513"/>
                </a:lnTo>
                <a:lnTo>
                  <a:pt x="13665" y="183286"/>
                </a:lnTo>
                <a:lnTo>
                  <a:pt x="29918" y="144840"/>
                </a:lnTo>
                <a:lnTo>
                  <a:pt x="51714" y="109727"/>
                </a:lnTo>
                <a:lnTo>
                  <a:pt x="78501" y="78501"/>
                </a:lnTo>
                <a:lnTo>
                  <a:pt x="109727" y="51714"/>
                </a:lnTo>
                <a:lnTo>
                  <a:pt x="144840" y="29918"/>
                </a:lnTo>
                <a:lnTo>
                  <a:pt x="183286" y="13665"/>
                </a:lnTo>
                <a:lnTo>
                  <a:pt x="224513" y="3508"/>
                </a:lnTo>
                <a:lnTo>
                  <a:pt x="267970" y="0"/>
                </a:lnTo>
                <a:lnTo>
                  <a:pt x="1339850" y="0"/>
                </a:lnTo>
                <a:lnTo>
                  <a:pt x="1383306" y="3508"/>
                </a:lnTo>
                <a:lnTo>
                  <a:pt x="1424533" y="13665"/>
                </a:lnTo>
                <a:lnTo>
                  <a:pt x="1462979" y="29918"/>
                </a:lnTo>
                <a:lnTo>
                  <a:pt x="1498092" y="51714"/>
                </a:lnTo>
                <a:lnTo>
                  <a:pt x="1529318" y="78501"/>
                </a:lnTo>
                <a:lnTo>
                  <a:pt x="1556105" y="109728"/>
                </a:lnTo>
                <a:lnTo>
                  <a:pt x="1577901" y="144840"/>
                </a:lnTo>
                <a:lnTo>
                  <a:pt x="1594154" y="183286"/>
                </a:lnTo>
                <a:lnTo>
                  <a:pt x="1604311" y="224513"/>
                </a:lnTo>
                <a:lnTo>
                  <a:pt x="1607820" y="267969"/>
                </a:lnTo>
                <a:lnTo>
                  <a:pt x="1607820" y="1963166"/>
                </a:lnTo>
                <a:lnTo>
                  <a:pt x="1604311" y="2006631"/>
                </a:lnTo>
                <a:lnTo>
                  <a:pt x="1594154" y="2047864"/>
                </a:lnTo>
                <a:lnTo>
                  <a:pt x="1577901" y="2086312"/>
                </a:lnTo>
                <a:lnTo>
                  <a:pt x="1556105" y="2121424"/>
                </a:lnTo>
                <a:lnTo>
                  <a:pt x="1529318" y="2152648"/>
                </a:lnTo>
                <a:lnTo>
                  <a:pt x="1498091" y="2179432"/>
                </a:lnTo>
                <a:lnTo>
                  <a:pt x="1462979" y="2201225"/>
                </a:lnTo>
                <a:lnTo>
                  <a:pt x="1424533" y="2217474"/>
                </a:lnTo>
                <a:lnTo>
                  <a:pt x="1383306" y="2227628"/>
                </a:lnTo>
                <a:lnTo>
                  <a:pt x="1339850" y="2231136"/>
                </a:lnTo>
                <a:lnTo>
                  <a:pt x="267970" y="2231136"/>
                </a:lnTo>
                <a:lnTo>
                  <a:pt x="224513" y="2227628"/>
                </a:lnTo>
                <a:lnTo>
                  <a:pt x="183286" y="2217474"/>
                </a:lnTo>
                <a:lnTo>
                  <a:pt x="144840" y="2201225"/>
                </a:lnTo>
                <a:lnTo>
                  <a:pt x="109727" y="2179432"/>
                </a:lnTo>
                <a:lnTo>
                  <a:pt x="78501" y="2152648"/>
                </a:lnTo>
                <a:lnTo>
                  <a:pt x="51714" y="2121424"/>
                </a:lnTo>
                <a:lnTo>
                  <a:pt x="29918" y="2086312"/>
                </a:lnTo>
                <a:lnTo>
                  <a:pt x="13665" y="2047864"/>
                </a:lnTo>
                <a:lnTo>
                  <a:pt x="3508" y="2006631"/>
                </a:lnTo>
                <a:lnTo>
                  <a:pt x="0" y="1963166"/>
                </a:lnTo>
                <a:lnTo>
                  <a:pt x="0" y="267969"/>
                </a:lnTo>
                <a:close/>
              </a:path>
            </a:pathLst>
          </a:custGeom>
          <a:ln w="9144">
            <a:solidFill>
              <a:srgbClr val="00AF50"/>
            </a:solidFill>
          </a:ln>
        </p:spPr>
        <p:txBody>
          <a:bodyPr wrap="square" lIns="0" tIns="0" rIns="0" bIns="0" rtlCol="0"/>
          <a:lstStyle/>
          <a:p>
            <a:endParaRPr sz="1428"/>
          </a:p>
        </p:txBody>
      </p:sp>
      <p:sp>
        <p:nvSpPr>
          <p:cNvPr id="15" name="object 15"/>
          <p:cNvSpPr txBox="1"/>
          <p:nvPr/>
        </p:nvSpPr>
        <p:spPr>
          <a:xfrm>
            <a:off x="6997891" y="3828292"/>
            <a:ext cx="1066956" cy="602729"/>
          </a:xfrm>
          <a:prstGeom prst="rect">
            <a:avLst/>
          </a:prstGeom>
        </p:spPr>
        <p:txBody>
          <a:bodyPr vert="horz" wrap="square" lIns="0" tIns="0" rIns="0" bIns="0" rtlCol="0">
            <a:spAutoFit/>
          </a:bodyPr>
          <a:lstStyle/>
          <a:p>
            <a:pPr marL="18637">
              <a:lnSpc>
                <a:spcPts val="1900"/>
              </a:lnSpc>
            </a:pPr>
            <a:r>
              <a:rPr sz="1587" dirty="0">
                <a:cs typeface="Arial"/>
              </a:rPr>
              <a:t>Seconda</a:t>
            </a:r>
            <a:r>
              <a:rPr sz="1587" spc="4" dirty="0">
                <a:cs typeface="Arial"/>
              </a:rPr>
              <a:t>r</a:t>
            </a:r>
            <a:r>
              <a:rPr sz="1587" dirty="0">
                <a:cs typeface="Arial"/>
              </a:rPr>
              <a:t>y</a:t>
            </a:r>
            <a:endParaRPr sz="1587">
              <a:cs typeface="Arial"/>
            </a:endParaRPr>
          </a:p>
          <a:p>
            <a:pPr marL="10074" marR="4029" indent="254872">
              <a:lnSpc>
                <a:spcPts val="1428"/>
              </a:lnSpc>
              <a:spcBef>
                <a:spcPts val="44"/>
              </a:spcBef>
            </a:pPr>
            <a:r>
              <a:rPr sz="1031" spc="-4" dirty="0">
                <a:cs typeface="Arial"/>
              </a:rPr>
              <a:t>(</a:t>
            </a:r>
            <a:r>
              <a:rPr sz="1190" spc="-4" dirty="0">
                <a:cs typeface="Arial"/>
              </a:rPr>
              <a:t>acti</a:t>
            </a:r>
            <a:r>
              <a:rPr sz="1190" spc="-16" dirty="0">
                <a:cs typeface="Arial"/>
              </a:rPr>
              <a:t>v</a:t>
            </a:r>
            <a:r>
              <a:rPr sz="1190" dirty="0">
                <a:cs typeface="Arial"/>
              </a:rPr>
              <a:t>e) </a:t>
            </a:r>
            <a:r>
              <a:rPr sz="1031" spc="-8" dirty="0">
                <a:cs typeface="Arial"/>
              </a:rPr>
              <a:t>(data</a:t>
            </a:r>
            <a:r>
              <a:rPr sz="1031" dirty="0">
                <a:cs typeface="Arial"/>
              </a:rPr>
              <a:t> </a:t>
            </a:r>
            <a:r>
              <a:rPr sz="1031" spc="12" dirty="0">
                <a:cs typeface="Arial"/>
              </a:rPr>
              <a:t> </a:t>
            </a:r>
            <a:r>
              <a:rPr sz="1031" spc="-8" dirty="0">
                <a:cs typeface="Arial"/>
              </a:rPr>
              <a:t>pre-loade</a:t>
            </a:r>
            <a:r>
              <a:rPr sz="1031" spc="-12" dirty="0">
                <a:cs typeface="Arial"/>
              </a:rPr>
              <a:t>d</a:t>
            </a:r>
            <a:r>
              <a:rPr sz="1190" dirty="0">
                <a:cs typeface="Arial"/>
              </a:rPr>
              <a:t>)</a:t>
            </a:r>
            <a:endParaRPr sz="1190">
              <a:cs typeface="Arial"/>
            </a:endParaRPr>
          </a:p>
        </p:txBody>
      </p:sp>
      <p:sp>
        <p:nvSpPr>
          <p:cNvPr id="16" name="object 16"/>
          <p:cNvSpPr/>
          <p:nvPr/>
        </p:nvSpPr>
        <p:spPr>
          <a:xfrm>
            <a:off x="6991036" y="4404575"/>
            <a:ext cx="1094159" cy="301246"/>
          </a:xfrm>
          <a:custGeom>
            <a:avLst/>
            <a:gdLst/>
            <a:ahLst/>
            <a:cxnLst/>
            <a:rect l="l" t="t" r="r" b="b"/>
            <a:pathLst>
              <a:path w="1379220" h="379729">
                <a:moveTo>
                  <a:pt x="0" y="379475"/>
                </a:moveTo>
                <a:lnTo>
                  <a:pt x="1379220" y="379475"/>
                </a:lnTo>
                <a:lnTo>
                  <a:pt x="1379220" y="0"/>
                </a:lnTo>
                <a:lnTo>
                  <a:pt x="0" y="0"/>
                </a:lnTo>
                <a:lnTo>
                  <a:pt x="0" y="379475"/>
                </a:lnTo>
                <a:close/>
              </a:path>
            </a:pathLst>
          </a:custGeom>
          <a:solidFill>
            <a:srgbClr val="92D050"/>
          </a:solidFill>
        </p:spPr>
        <p:txBody>
          <a:bodyPr wrap="square" lIns="0" tIns="0" rIns="0" bIns="0" rtlCol="0"/>
          <a:lstStyle/>
          <a:p>
            <a:endParaRPr sz="1428"/>
          </a:p>
        </p:txBody>
      </p:sp>
      <p:sp>
        <p:nvSpPr>
          <p:cNvPr id="17" name="object 17"/>
          <p:cNvSpPr txBox="1"/>
          <p:nvPr/>
        </p:nvSpPr>
        <p:spPr>
          <a:xfrm>
            <a:off x="7319689" y="4465685"/>
            <a:ext cx="439275" cy="183127"/>
          </a:xfrm>
          <a:prstGeom prst="rect">
            <a:avLst/>
          </a:prstGeom>
        </p:spPr>
        <p:txBody>
          <a:bodyPr vert="horz" wrap="square" lIns="0" tIns="0" rIns="0" bIns="0" rtlCol="0">
            <a:spAutoFit/>
          </a:bodyPr>
          <a:lstStyle/>
          <a:p>
            <a:pPr marL="10074"/>
            <a:r>
              <a:rPr sz="1190" dirty="0">
                <a:cs typeface="Arial"/>
              </a:rPr>
              <a:t>H</a:t>
            </a:r>
            <a:r>
              <a:rPr sz="1190" spc="-8" dirty="0">
                <a:cs typeface="Arial"/>
              </a:rPr>
              <a:t>A</a:t>
            </a:r>
            <a:r>
              <a:rPr sz="1190" dirty="0">
                <a:cs typeface="Arial"/>
              </a:rPr>
              <a:t>NA</a:t>
            </a:r>
            <a:endParaRPr sz="1190">
              <a:cs typeface="Arial"/>
            </a:endParaRPr>
          </a:p>
        </p:txBody>
      </p:sp>
      <p:sp>
        <p:nvSpPr>
          <p:cNvPr id="18" name="object 18"/>
          <p:cNvSpPr/>
          <p:nvPr/>
        </p:nvSpPr>
        <p:spPr>
          <a:xfrm>
            <a:off x="7009174" y="4997597"/>
            <a:ext cx="569749" cy="470005"/>
          </a:xfrm>
          <a:custGeom>
            <a:avLst/>
            <a:gdLst/>
            <a:ahLst/>
            <a:cxnLst/>
            <a:rect l="l" t="t" r="r" b="b"/>
            <a:pathLst>
              <a:path w="718184" h="592454">
                <a:moveTo>
                  <a:pt x="0" y="0"/>
                </a:moveTo>
                <a:lnTo>
                  <a:pt x="0" y="507492"/>
                </a:lnTo>
                <a:lnTo>
                  <a:pt x="1189" y="514428"/>
                </a:lnTo>
                <a:lnTo>
                  <a:pt x="40054" y="546361"/>
                </a:lnTo>
                <a:lnTo>
                  <a:pt x="86383" y="562535"/>
                </a:lnTo>
                <a:lnTo>
                  <a:pt x="125319" y="571712"/>
                </a:lnTo>
                <a:lnTo>
                  <a:pt x="169834" y="579401"/>
                </a:lnTo>
                <a:lnTo>
                  <a:pt x="219188" y="585426"/>
                </a:lnTo>
                <a:lnTo>
                  <a:pt x="272643" y="589615"/>
                </a:lnTo>
                <a:lnTo>
                  <a:pt x="329462" y="591793"/>
                </a:lnTo>
                <a:lnTo>
                  <a:pt x="358901" y="592074"/>
                </a:lnTo>
                <a:lnTo>
                  <a:pt x="388341" y="591793"/>
                </a:lnTo>
                <a:lnTo>
                  <a:pt x="445160" y="589615"/>
                </a:lnTo>
                <a:lnTo>
                  <a:pt x="498615" y="585426"/>
                </a:lnTo>
                <a:lnTo>
                  <a:pt x="547969" y="579401"/>
                </a:lnTo>
                <a:lnTo>
                  <a:pt x="592484" y="571712"/>
                </a:lnTo>
                <a:lnTo>
                  <a:pt x="631420" y="562535"/>
                </a:lnTo>
                <a:lnTo>
                  <a:pt x="677749" y="546361"/>
                </a:lnTo>
                <a:lnTo>
                  <a:pt x="713107" y="521210"/>
                </a:lnTo>
                <a:lnTo>
                  <a:pt x="717803" y="507492"/>
                </a:lnTo>
                <a:lnTo>
                  <a:pt x="717803" y="84582"/>
                </a:lnTo>
                <a:lnTo>
                  <a:pt x="358901" y="84582"/>
                </a:lnTo>
                <a:lnTo>
                  <a:pt x="329462" y="84301"/>
                </a:lnTo>
                <a:lnTo>
                  <a:pt x="272643" y="82123"/>
                </a:lnTo>
                <a:lnTo>
                  <a:pt x="219188" y="77934"/>
                </a:lnTo>
                <a:lnTo>
                  <a:pt x="169834" y="71909"/>
                </a:lnTo>
                <a:lnTo>
                  <a:pt x="125319" y="64220"/>
                </a:lnTo>
                <a:lnTo>
                  <a:pt x="86383" y="55043"/>
                </a:lnTo>
                <a:lnTo>
                  <a:pt x="40054" y="38869"/>
                </a:lnTo>
                <a:lnTo>
                  <a:pt x="4696" y="13718"/>
                </a:lnTo>
                <a:lnTo>
                  <a:pt x="1189" y="6936"/>
                </a:lnTo>
                <a:lnTo>
                  <a:pt x="0" y="0"/>
                </a:lnTo>
                <a:close/>
              </a:path>
              <a:path w="718184" h="592454">
                <a:moveTo>
                  <a:pt x="717803" y="0"/>
                </a:moveTo>
                <a:lnTo>
                  <a:pt x="689604" y="32921"/>
                </a:lnTo>
                <a:lnTo>
                  <a:pt x="648565" y="49951"/>
                </a:lnTo>
                <a:lnTo>
                  <a:pt x="592484" y="64220"/>
                </a:lnTo>
                <a:lnTo>
                  <a:pt x="547969" y="71909"/>
                </a:lnTo>
                <a:lnTo>
                  <a:pt x="498615" y="77934"/>
                </a:lnTo>
                <a:lnTo>
                  <a:pt x="445160" y="82123"/>
                </a:lnTo>
                <a:lnTo>
                  <a:pt x="388341" y="84301"/>
                </a:lnTo>
                <a:lnTo>
                  <a:pt x="358901" y="84582"/>
                </a:lnTo>
                <a:lnTo>
                  <a:pt x="717803" y="84582"/>
                </a:lnTo>
                <a:lnTo>
                  <a:pt x="717803" y="0"/>
                </a:lnTo>
                <a:close/>
              </a:path>
            </a:pathLst>
          </a:custGeom>
          <a:solidFill>
            <a:srgbClr val="BEBEBE"/>
          </a:solidFill>
        </p:spPr>
        <p:txBody>
          <a:bodyPr wrap="square" lIns="0" tIns="0" rIns="0" bIns="0" rtlCol="0"/>
          <a:lstStyle/>
          <a:p>
            <a:endParaRPr sz="1428"/>
          </a:p>
        </p:txBody>
      </p:sp>
      <p:sp>
        <p:nvSpPr>
          <p:cNvPr id="19" name="object 19"/>
          <p:cNvSpPr/>
          <p:nvPr/>
        </p:nvSpPr>
        <p:spPr>
          <a:xfrm>
            <a:off x="7009174" y="4930497"/>
            <a:ext cx="569749" cy="134503"/>
          </a:xfrm>
          <a:custGeom>
            <a:avLst/>
            <a:gdLst/>
            <a:ahLst/>
            <a:cxnLst/>
            <a:rect l="l" t="t" r="r" b="b"/>
            <a:pathLst>
              <a:path w="718184" h="169545">
                <a:moveTo>
                  <a:pt x="358901" y="0"/>
                </a:moveTo>
                <a:lnTo>
                  <a:pt x="300678" y="1106"/>
                </a:lnTo>
                <a:lnTo>
                  <a:pt x="245449" y="4309"/>
                </a:lnTo>
                <a:lnTo>
                  <a:pt x="193952" y="9436"/>
                </a:lnTo>
                <a:lnTo>
                  <a:pt x="146925" y="16312"/>
                </a:lnTo>
                <a:lnTo>
                  <a:pt x="105108" y="24764"/>
                </a:lnTo>
                <a:lnTo>
                  <a:pt x="53764" y="40017"/>
                </a:lnTo>
                <a:lnTo>
                  <a:pt x="18294" y="57838"/>
                </a:lnTo>
                <a:lnTo>
                  <a:pt x="0" y="84581"/>
                </a:lnTo>
                <a:lnTo>
                  <a:pt x="1189" y="91518"/>
                </a:lnTo>
                <a:lnTo>
                  <a:pt x="40054" y="123451"/>
                </a:lnTo>
                <a:lnTo>
                  <a:pt x="86383" y="139625"/>
                </a:lnTo>
                <a:lnTo>
                  <a:pt x="125319" y="148802"/>
                </a:lnTo>
                <a:lnTo>
                  <a:pt x="169834" y="156491"/>
                </a:lnTo>
                <a:lnTo>
                  <a:pt x="219188" y="162516"/>
                </a:lnTo>
                <a:lnTo>
                  <a:pt x="272643" y="166705"/>
                </a:lnTo>
                <a:lnTo>
                  <a:pt x="329462" y="168883"/>
                </a:lnTo>
                <a:lnTo>
                  <a:pt x="358901" y="169163"/>
                </a:lnTo>
                <a:lnTo>
                  <a:pt x="388341" y="168883"/>
                </a:lnTo>
                <a:lnTo>
                  <a:pt x="445160" y="166705"/>
                </a:lnTo>
                <a:lnTo>
                  <a:pt x="498615" y="162516"/>
                </a:lnTo>
                <a:lnTo>
                  <a:pt x="547969" y="156491"/>
                </a:lnTo>
                <a:lnTo>
                  <a:pt x="592484" y="148802"/>
                </a:lnTo>
                <a:lnTo>
                  <a:pt x="631420" y="139625"/>
                </a:lnTo>
                <a:lnTo>
                  <a:pt x="677749" y="123451"/>
                </a:lnTo>
                <a:lnTo>
                  <a:pt x="713107" y="98300"/>
                </a:lnTo>
                <a:lnTo>
                  <a:pt x="717803" y="84581"/>
                </a:lnTo>
                <a:lnTo>
                  <a:pt x="716614" y="77641"/>
                </a:lnTo>
                <a:lnTo>
                  <a:pt x="677749" y="45701"/>
                </a:lnTo>
                <a:lnTo>
                  <a:pt x="631420" y="29527"/>
                </a:lnTo>
                <a:lnTo>
                  <a:pt x="592484" y="20352"/>
                </a:lnTo>
                <a:lnTo>
                  <a:pt x="547969" y="12666"/>
                </a:lnTo>
                <a:lnTo>
                  <a:pt x="498615" y="6643"/>
                </a:lnTo>
                <a:lnTo>
                  <a:pt x="445160" y="2456"/>
                </a:lnTo>
                <a:lnTo>
                  <a:pt x="388341" y="280"/>
                </a:lnTo>
                <a:lnTo>
                  <a:pt x="358901" y="0"/>
                </a:lnTo>
                <a:close/>
              </a:path>
            </a:pathLst>
          </a:custGeom>
          <a:solidFill>
            <a:srgbClr val="D9D9D9"/>
          </a:solidFill>
        </p:spPr>
        <p:txBody>
          <a:bodyPr wrap="square" lIns="0" tIns="0" rIns="0" bIns="0" rtlCol="0"/>
          <a:lstStyle/>
          <a:p>
            <a:endParaRPr sz="1428"/>
          </a:p>
        </p:txBody>
      </p:sp>
      <p:sp>
        <p:nvSpPr>
          <p:cNvPr id="20" name="object 20"/>
          <p:cNvSpPr txBox="1"/>
          <p:nvPr/>
        </p:nvSpPr>
        <p:spPr>
          <a:xfrm>
            <a:off x="7090783" y="5122188"/>
            <a:ext cx="339532" cy="317266"/>
          </a:xfrm>
          <a:prstGeom prst="rect">
            <a:avLst/>
          </a:prstGeom>
        </p:spPr>
        <p:txBody>
          <a:bodyPr vert="horz" wrap="square" lIns="0" tIns="0" rIns="0" bIns="0" rtlCol="0">
            <a:spAutoFit/>
          </a:bodyPr>
          <a:lstStyle/>
          <a:p>
            <a:pPr marL="10074" marR="4029"/>
            <a:r>
              <a:rPr sz="1031" spc="-8" dirty="0">
                <a:cs typeface="Arial"/>
              </a:rPr>
              <a:t>Data Disks</a:t>
            </a:r>
            <a:endParaRPr sz="1031">
              <a:cs typeface="Arial"/>
            </a:endParaRPr>
          </a:p>
        </p:txBody>
      </p:sp>
      <p:sp>
        <p:nvSpPr>
          <p:cNvPr id="21" name="object 21"/>
          <p:cNvSpPr/>
          <p:nvPr/>
        </p:nvSpPr>
        <p:spPr>
          <a:xfrm>
            <a:off x="7608843" y="4985911"/>
            <a:ext cx="562192" cy="473027"/>
          </a:xfrm>
          <a:custGeom>
            <a:avLst/>
            <a:gdLst/>
            <a:ahLst/>
            <a:cxnLst/>
            <a:rect l="l" t="t" r="r" b="b"/>
            <a:pathLst>
              <a:path w="708659" h="596264">
                <a:moveTo>
                  <a:pt x="0" y="0"/>
                </a:moveTo>
                <a:lnTo>
                  <a:pt x="0" y="510984"/>
                </a:lnTo>
                <a:lnTo>
                  <a:pt x="1174" y="517968"/>
                </a:lnTo>
                <a:lnTo>
                  <a:pt x="39546" y="550117"/>
                </a:lnTo>
                <a:lnTo>
                  <a:pt x="85288" y="566401"/>
                </a:lnTo>
                <a:lnTo>
                  <a:pt x="123729" y="575639"/>
                </a:lnTo>
                <a:lnTo>
                  <a:pt x="167677" y="583379"/>
                </a:lnTo>
                <a:lnTo>
                  <a:pt x="216402" y="589446"/>
                </a:lnTo>
                <a:lnTo>
                  <a:pt x="269175" y="593663"/>
                </a:lnTo>
                <a:lnTo>
                  <a:pt x="325267" y="595855"/>
                </a:lnTo>
                <a:lnTo>
                  <a:pt x="354330" y="596137"/>
                </a:lnTo>
                <a:lnTo>
                  <a:pt x="383392" y="595855"/>
                </a:lnTo>
                <a:lnTo>
                  <a:pt x="439484" y="593663"/>
                </a:lnTo>
                <a:lnTo>
                  <a:pt x="492257" y="589446"/>
                </a:lnTo>
                <a:lnTo>
                  <a:pt x="540982" y="583379"/>
                </a:lnTo>
                <a:lnTo>
                  <a:pt x="584930" y="575639"/>
                </a:lnTo>
                <a:lnTo>
                  <a:pt x="623371" y="566401"/>
                </a:lnTo>
                <a:lnTo>
                  <a:pt x="669113" y="550117"/>
                </a:lnTo>
                <a:lnTo>
                  <a:pt x="704022" y="524796"/>
                </a:lnTo>
                <a:lnTo>
                  <a:pt x="708660" y="510984"/>
                </a:lnTo>
                <a:lnTo>
                  <a:pt x="708660" y="85216"/>
                </a:lnTo>
                <a:lnTo>
                  <a:pt x="354330" y="85216"/>
                </a:lnTo>
                <a:lnTo>
                  <a:pt x="325267" y="84934"/>
                </a:lnTo>
                <a:lnTo>
                  <a:pt x="269175" y="82741"/>
                </a:lnTo>
                <a:lnTo>
                  <a:pt x="216402" y="78524"/>
                </a:lnTo>
                <a:lnTo>
                  <a:pt x="167677" y="72456"/>
                </a:lnTo>
                <a:lnTo>
                  <a:pt x="123729" y="64712"/>
                </a:lnTo>
                <a:lnTo>
                  <a:pt x="85288" y="55469"/>
                </a:lnTo>
                <a:lnTo>
                  <a:pt x="39546" y="39174"/>
                </a:lnTo>
                <a:lnTo>
                  <a:pt x="4637" y="13829"/>
                </a:lnTo>
                <a:lnTo>
                  <a:pt x="1174" y="6992"/>
                </a:lnTo>
                <a:lnTo>
                  <a:pt x="0" y="0"/>
                </a:lnTo>
                <a:close/>
              </a:path>
              <a:path w="708659" h="596264">
                <a:moveTo>
                  <a:pt x="708660" y="0"/>
                </a:moveTo>
                <a:lnTo>
                  <a:pt x="680817" y="33181"/>
                </a:lnTo>
                <a:lnTo>
                  <a:pt x="640299" y="50339"/>
                </a:lnTo>
                <a:lnTo>
                  <a:pt x="584930" y="64712"/>
                </a:lnTo>
                <a:lnTo>
                  <a:pt x="540982" y="72456"/>
                </a:lnTo>
                <a:lnTo>
                  <a:pt x="492257" y="78524"/>
                </a:lnTo>
                <a:lnTo>
                  <a:pt x="439484" y="82741"/>
                </a:lnTo>
                <a:lnTo>
                  <a:pt x="383392" y="84934"/>
                </a:lnTo>
                <a:lnTo>
                  <a:pt x="354330" y="85216"/>
                </a:lnTo>
                <a:lnTo>
                  <a:pt x="708660" y="85216"/>
                </a:lnTo>
                <a:lnTo>
                  <a:pt x="708660" y="0"/>
                </a:lnTo>
                <a:close/>
              </a:path>
            </a:pathLst>
          </a:custGeom>
          <a:solidFill>
            <a:srgbClr val="BEBEBE"/>
          </a:solidFill>
        </p:spPr>
        <p:txBody>
          <a:bodyPr wrap="square" lIns="0" tIns="0" rIns="0" bIns="0" rtlCol="0"/>
          <a:lstStyle/>
          <a:p>
            <a:endParaRPr sz="1428"/>
          </a:p>
        </p:txBody>
      </p:sp>
      <p:sp>
        <p:nvSpPr>
          <p:cNvPr id="22" name="object 22"/>
          <p:cNvSpPr/>
          <p:nvPr/>
        </p:nvSpPr>
        <p:spPr>
          <a:xfrm>
            <a:off x="7608843" y="4918406"/>
            <a:ext cx="562192" cy="135510"/>
          </a:xfrm>
          <a:custGeom>
            <a:avLst/>
            <a:gdLst/>
            <a:ahLst/>
            <a:cxnLst/>
            <a:rect l="l" t="t" r="r" b="b"/>
            <a:pathLst>
              <a:path w="708659" h="170814">
                <a:moveTo>
                  <a:pt x="354330" y="0"/>
                </a:moveTo>
                <a:lnTo>
                  <a:pt x="296851" y="1113"/>
                </a:lnTo>
                <a:lnTo>
                  <a:pt x="242328" y="4338"/>
                </a:lnTo>
                <a:lnTo>
                  <a:pt x="191487" y="9498"/>
                </a:lnTo>
                <a:lnTo>
                  <a:pt x="145060" y="16418"/>
                </a:lnTo>
                <a:lnTo>
                  <a:pt x="103774" y="24923"/>
                </a:lnTo>
                <a:lnTo>
                  <a:pt x="53082" y="40269"/>
                </a:lnTo>
                <a:lnTo>
                  <a:pt x="18062" y="58196"/>
                </a:lnTo>
                <a:lnTo>
                  <a:pt x="0" y="85089"/>
                </a:lnTo>
                <a:lnTo>
                  <a:pt x="1174" y="92082"/>
                </a:lnTo>
                <a:lnTo>
                  <a:pt x="39546" y="124264"/>
                </a:lnTo>
                <a:lnTo>
                  <a:pt x="85288" y="140559"/>
                </a:lnTo>
                <a:lnTo>
                  <a:pt x="123729" y="149802"/>
                </a:lnTo>
                <a:lnTo>
                  <a:pt x="167677" y="157546"/>
                </a:lnTo>
                <a:lnTo>
                  <a:pt x="216402" y="163614"/>
                </a:lnTo>
                <a:lnTo>
                  <a:pt x="269175" y="167831"/>
                </a:lnTo>
                <a:lnTo>
                  <a:pt x="325267" y="170024"/>
                </a:lnTo>
                <a:lnTo>
                  <a:pt x="354330" y="170306"/>
                </a:lnTo>
                <a:lnTo>
                  <a:pt x="383392" y="170024"/>
                </a:lnTo>
                <a:lnTo>
                  <a:pt x="439484" y="167831"/>
                </a:lnTo>
                <a:lnTo>
                  <a:pt x="492257" y="163614"/>
                </a:lnTo>
                <a:lnTo>
                  <a:pt x="540982" y="157546"/>
                </a:lnTo>
                <a:lnTo>
                  <a:pt x="584930" y="149802"/>
                </a:lnTo>
                <a:lnTo>
                  <a:pt x="623371" y="140559"/>
                </a:lnTo>
                <a:lnTo>
                  <a:pt x="669113" y="124264"/>
                </a:lnTo>
                <a:lnTo>
                  <a:pt x="704022" y="98919"/>
                </a:lnTo>
                <a:lnTo>
                  <a:pt x="708660" y="85089"/>
                </a:lnTo>
                <a:lnTo>
                  <a:pt x="707485" y="78111"/>
                </a:lnTo>
                <a:lnTo>
                  <a:pt x="669113" y="45987"/>
                </a:lnTo>
                <a:lnTo>
                  <a:pt x="623371" y="29715"/>
                </a:lnTo>
                <a:lnTo>
                  <a:pt x="584930" y="20483"/>
                </a:lnTo>
                <a:lnTo>
                  <a:pt x="540982" y="12749"/>
                </a:lnTo>
                <a:lnTo>
                  <a:pt x="492257" y="6687"/>
                </a:lnTo>
                <a:lnTo>
                  <a:pt x="439484" y="2473"/>
                </a:lnTo>
                <a:lnTo>
                  <a:pt x="383392" y="282"/>
                </a:lnTo>
                <a:lnTo>
                  <a:pt x="354330" y="0"/>
                </a:lnTo>
                <a:close/>
              </a:path>
            </a:pathLst>
          </a:custGeom>
          <a:solidFill>
            <a:srgbClr val="D9D9D9"/>
          </a:solidFill>
        </p:spPr>
        <p:txBody>
          <a:bodyPr wrap="square" lIns="0" tIns="0" rIns="0" bIns="0" rtlCol="0"/>
          <a:lstStyle/>
          <a:p>
            <a:endParaRPr sz="1428"/>
          </a:p>
        </p:txBody>
      </p:sp>
      <p:sp>
        <p:nvSpPr>
          <p:cNvPr id="23" name="object 23"/>
          <p:cNvSpPr txBox="1"/>
          <p:nvPr/>
        </p:nvSpPr>
        <p:spPr>
          <a:xfrm>
            <a:off x="7690855" y="5111550"/>
            <a:ext cx="339532" cy="317266"/>
          </a:xfrm>
          <a:prstGeom prst="rect">
            <a:avLst/>
          </a:prstGeom>
        </p:spPr>
        <p:txBody>
          <a:bodyPr vert="horz" wrap="square" lIns="0" tIns="0" rIns="0" bIns="0" rtlCol="0">
            <a:spAutoFit/>
          </a:bodyPr>
          <a:lstStyle/>
          <a:p>
            <a:pPr marL="10074" marR="4029"/>
            <a:r>
              <a:rPr sz="1031" spc="-12" dirty="0">
                <a:cs typeface="Arial"/>
              </a:rPr>
              <a:t>Log </a:t>
            </a:r>
            <a:r>
              <a:rPr sz="1031" spc="-8" dirty="0">
                <a:cs typeface="Arial"/>
              </a:rPr>
              <a:t>Disks</a:t>
            </a:r>
            <a:endParaRPr sz="1031">
              <a:cs typeface="Arial"/>
            </a:endParaRPr>
          </a:p>
        </p:txBody>
      </p:sp>
      <p:sp>
        <p:nvSpPr>
          <p:cNvPr id="24" name="object 24"/>
          <p:cNvSpPr/>
          <p:nvPr/>
        </p:nvSpPr>
        <p:spPr>
          <a:xfrm>
            <a:off x="4698746" y="4570210"/>
            <a:ext cx="2507699" cy="415599"/>
          </a:xfrm>
          <a:custGeom>
            <a:avLst/>
            <a:gdLst/>
            <a:ahLst/>
            <a:cxnLst/>
            <a:rect l="l" t="t" r="r" b="b"/>
            <a:pathLst>
              <a:path w="3161029" h="523875">
                <a:moveTo>
                  <a:pt x="3108960" y="445770"/>
                </a:moveTo>
                <a:lnTo>
                  <a:pt x="3083052" y="445770"/>
                </a:lnTo>
                <a:lnTo>
                  <a:pt x="3121914" y="523494"/>
                </a:lnTo>
                <a:lnTo>
                  <a:pt x="3154299" y="458724"/>
                </a:lnTo>
                <a:lnTo>
                  <a:pt x="3108960" y="458724"/>
                </a:lnTo>
                <a:lnTo>
                  <a:pt x="3108960" y="445770"/>
                </a:lnTo>
                <a:close/>
              </a:path>
              <a:path w="3161029" h="523875">
                <a:moveTo>
                  <a:pt x="3125342" y="0"/>
                </a:moveTo>
                <a:lnTo>
                  <a:pt x="12954" y="10922"/>
                </a:lnTo>
                <a:lnTo>
                  <a:pt x="5714" y="10922"/>
                </a:lnTo>
                <a:lnTo>
                  <a:pt x="0" y="16637"/>
                </a:lnTo>
                <a:lnTo>
                  <a:pt x="0" y="512572"/>
                </a:lnTo>
                <a:lnTo>
                  <a:pt x="25908" y="512572"/>
                </a:lnTo>
                <a:lnTo>
                  <a:pt x="25908" y="36830"/>
                </a:lnTo>
                <a:lnTo>
                  <a:pt x="12954" y="36830"/>
                </a:lnTo>
                <a:lnTo>
                  <a:pt x="25908" y="23876"/>
                </a:lnTo>
                <a:lnTo>
                  <a:pt x="3108960" y="23876"/>
                </a:lnTo>
                <a:lnTo>
                  <a:pt x="3108960" y="12954"/>
                </a:lnTo>
                <a:lnTo>
                  <a:pt x="3134867" y="12954"/>
                </a:lnTo>
                <a:lnTo>
                  <a:pt x="3134867" y="9525"/>
                </a:lnTo>
                <a:lnTo>
                  <a:pt x="3133470" y="6223"/>
                </a:lnTo>
                <a:lnTo>
                  <a:pt x="3128644" y="1397"/>
                </a:lnTo>
                <a:lnTo>
                  <a:pt x="3125342" y="0"/>
                </a:lnTo>
                <a:close/>
              </a:path>
              <a:path w="3161029" h="523875">
                <a:moveTo>
                  <a:pt x="3134867" y="12954"/>
                </a:moveTo>
                <a:lnTo>
                  <a:pt x="3108960" y="12954"/>
                </a:lnTo>
                <a:lnTo>
                  <a:pt x="3121914" y="25908"/>
                </a:lnTo>
                <a:lnTo>
                  <a:pt x="3108960" y="25953"/>
                </a:lnTo>
                <a:lnTo>
                  <a:pt x="3108960" y="458724"/>
                </a:lnTo>
                <a:lnTo>
                  <a:pt x="3134867" y="458724"/>
                </a:lnTo>
                <a:lnTo>
                  <a:pt x="3134867" y="12954"/>
                </a:lnTo>
                <a:close/>
              </a:path>
              <a:path w="3161029" h="523875">
                <a:moveTo>
                  <a:pt x="3160776" y="445770"/>
                </a:moveTo>
                <a:lnTo>
                  <a:pt x="3134867" y="445770"/>
                </a:lnTo>
                <a:lnTo>
                  <a:pt x="3134867" y="458724"/>
                </a:lnTo>
                <a:lnTo>
                  <a:pt x="3154299" y="458724"/>
                </a:lnTo>
                <a:lnTo>
                  <a:pt x="3160776" y="445770"/>
                </a:lnTo>
                <a:close/>
              </a:path>
              <a:path w="3161029" h="523875">
                <a:moveTo>
                  <a:pt x="25908" y="23876"/>
                </a:moveTo>
                <a:lnTo>
                  <a:pt x="12954" y="36830"/>
                </a:lnTo>
                <a:lnTo>
                  <a:pt x="25908" y="36784"/>
                </a:lnTo>
                <a:lnTo>
                  <a:pt x="25908" y="23876"/>
                </a:lnTo>
                <a:close/>
              </a:path>
              <a:path w="3161029" h="523875">
                <a:moveTo>
                  <a:pt x="25908" y="36784"/>
                </a:moveTo>
                <a:lnTo>
                  <a:pt x="12954" y="36830"/>
                </a:lnTo>
                <a:lnTo>
                  <a:pt x="25908" y="36830"/>
                </a:lnTo>
                <a:close/>
              </a:path>
              <a:path w="3161029" h="523875">
                <a:moveTo>
                  <a:pt x="3108960" y="23876"/>
                </a:moveTo>
                <a:lnTo>
                  <a:pt x="25908" y="23876"/>
                </a:lnTo>
                <a:lnTo>
                  <a:pt x="25908" y="36784"/>
                </a:lnTo>
                <a:lnTo>
                  <a:pt x="3108960" y="25953"/>
                </a:lnTo>
                <a:lnTo>
                  <a:pt x="3108960" y="23876"/>
                </a:lnTo>
                <a:close/>
              </a:path>
              <a:path w="3161029" h="523875">
                <a:moveTo>
                  <a:pt x="3108960" y="12954"/>
                </a:moveTo>
                <a:lnTo>
                  <a:pt x="3108960" y="25953"/>
                </a:lnTo>
                <a:lnTo>
                  <a:pt x="3121914" y="25908"/>
                </a:lnTo>
                <a:lnTo>
                  <a:pt x="3108960" y="12954"/>
                </a:lnTo>
                <a:close/>
              </a:path>
            </a:pathLst>
          </a:custGeom>
          <a:solidFill>
            <a:srgbClr val="FF9933"/>
          </a:solidFill>
        </p:spPr>
        <p:txBody>
          <a:bodyPr wrap="square" lIns="0" tIns="0" rIns="0" bIns="0" rtlCol="0"/>
          <a:lstStyle/>
          <a:p>
            <a:endParaRPr sz="1428"/>
          </a:p>
        </p:txBody>
      </p:sp>
      <p:sp>
        <p:nvSpPr>
          <p:cNvPr id="25" name="object 25"/>
          <p:cNvSpPr/>
          <p:nvPr/>
        </p:nvSpPr>
        <p:spPr>
          <a:xfrm>
            <a:off x="5310506" y="4630661"/>
            <a:ext cx="2559586" cy="338019"/>
          </a:xfrm>
          <a:custGeom>
            <a:avLst/>
            <a:gdLst/>
            <a:ahLst/>
            <a:cxnLst/>
            <a:rect l="l" t="t" r="r" b="b"/>
            <a:pathLst>
              <a:path w="3226434" h="426085">
                <a:moveTo>
                  <a:pt x="3174492" y="348234"/>
                </a:moveTo>
                <a:lnTo>
                  <a:pt x="3148584" y="348234"/>
                </a:lnTo>
                <a:lnTo>
                  <a:pt x="3187446" y="425958"/>
                </a:lnTo>
                <a:lnTo>
                  <a:pt x="3219831" y="361188"/>
                </a:lnTo>
                <a:lnTo>
                  <a:pt x="3174492" y="361188"/>
                </a:lnTo>
                <a:lnTo>
                  <a:pt x="3174492" y="348234"/>
                </a:lnTo>
                <a:close/>
              </a:path>
              <a:path w="3226434" h="426085">
                <a:moveTo>
                  <a:pt x="3194558" y="0"/>
                </a:moveTo>
                <a:lnTo>
                  <a:pt x="5842" y="0"/>
                </a:lnTo>
                <a:lnTo>
                  <a:pt x="0" y="5842"/>
                </a:lnTo>
                <a:lnTo>
                  <a:pt x="0" y="404241"/>
                </a:lnTo>
                <a:lnTo>
                  <a:pt x="25908" y="404241"/>
                </a:lnTo>
                <a:lnTo>
                  <a:pt x="25908" y="25908"/>
                </a:lnTo>
                <a:lnTo>
                  <a:pt x="12954" y="25908"/>
                </a:lnTo>
                <a:lnTo>
                  <a:pt x="25908" y="12954"/>
                </a:lnTo>
                <a:lnTo>
                  <a:pt x="3200400" y="12954"/>
                </a:lnTo>
                <a:lnTo>
                  <a:pt x="3200400" y="5842"/>
                </a:lnTo>
                <a:lnTo>
                  <a:pt x="3194558" y="0"/>
                </a:lnTo>
                <a:close/>
              </a:path>
              <a:path w="3226434" h="426085">
                <a:moveTo>
                  <a:pt x="3174492" y="12954"/>
                </a:moveTo>
                <a:lnTo>
                  <a:pt x="3174492" y="361188"/>
                </a:lnTo>
                <a:lnTo>
                  <a:pt x="3200400" y="361188"/>
                </a:lnTo>
                <a:lnTo>
                  <a:pt x="3200400" y="25908"/>
                </a:lnTo>
                <a:lnTo>
                  <a:pt x="3187446" y="25908"/>
                </a:lnTo>
                <a:lnTo>
                  <a:pt x="3174492" y="12954"/>
                </a:lnTo>
                <a:close/>
              </a:path>
              <a:path w="3226434" h="426085">
                <a:moveTo>
                  <a:pt x="3226308" y="348234"/>
                </a:moveTo>
                <a:lnTo>
                  <a:pt x="3200400" y="348234"/>
                </a:lnTo>
                <a:lnTo>
                  <a:pt x="3200400" y="361188"/>
                </a:lnTo>
                <a:lnTo>
                  <a:pt x="3219831" y="361188"/>
                </a:lnTo>
                <a:lnTo>
                  <a:pt x="3226308" y="348234"/>
                </a:lnTo>
                <a:close/>
              </a:path>
              <a:path w="3226434" h="426085">
                <a:moveTo>
                  <a:pt x="25908" y="12954"/>
                </a:moveTo>
                <a:lnTo>
                  <a:pt x="12954" y="25908"/>
                </a:lnTo>
                <a:lnTo>
                  <a:pt x="25908" y="25908"/>
                </a:lnTo>
                <a:lnTo>
                  <a:pt x="25908" y="12954"/>
                </a:lnTo>
                <a:close/>
              </a:path>
              <a:path w="3226434" h="426085">
                <a:moveTo>
                  <a:pt x="3174492" y="12954"/>
                </a:moveTo>
                <a:lnTo>
                  <a:pt x="25908" y="12954"/>
                </a:lnTo>
                <a:lnTo>
                  <a:pt x="25908" y="25908"/>
                </a:lnTo>
                <a:lnTo>
                  <a:pt x="3174492" y="25908"/>
                </a:lnTo>
                <a:lnTo>
                  <a:pt x="3174492" y="12954"/>
                </a:lnTo>
                <a:close/>
              </a:path>
              <a:path w="3226434" h="426085">
                <a:moveTo>
                  <a:pt x="3200400" y="12954"/>
                </a:moveTo>
                <a:lnTo>
                  <a:pt x="3174492" y="12954"/>
                </a:lnTo>
                <a:lnTo>
                  <a:pt x="3187446" y="25908"/>
                </a:lnTo>
                <a:lnTo>
                  <a:pt x="3200400" y="25908"/>
                </a:lnTo>
                <a:lnTo>
                  <a:pt x="3200400" y="12954"/>
                </a:lnTo>
                <a:close/>
              </a:path>
            </a:pathLst>
          </a:custGeom>
          <a:solidFill>
            <a:srgbClr val="006FC0"/>
          </a:solidFill>
        </p:spPr>
        <p:txBody>
          <a:bodyPr wrap="square" lIns="0" tIns="0" rIns="0" bIns="0" rtlCol="0"/>
          <a:lstStyle/>
          <a:p>
            <a:endParaRPr sz="1428"/>
          </a:p>
        </p:txBody>
      </p:sp>
      <p:sp>
        <p:nvSpPr>
          <p:cNvPr id="26" name="object 26"/>
          <p:cNvSpPr txBox="1"/>
          <p:nvPr/>
        </p:nvSpPr>
        <p:spPr>
          <a:xfrm>
            <a:off x="5808219" y="4215718"/>
            <a:ext cx="836235" cy="366254"/>
          </a:xfrm>
          <a:prstGeom prst="rect">
            <a:avLst/>
          </a:prstGeom>
        </p:spPr>
        <p:txBody>
          <a:bodyPr vert="horz" wrap="square" lIns="0" tIns="0" rIns="0" bIns="0" rtlCol="0">
            <a:spAutoFit/>
          </a:bodyPr>
          <a:lstStyle/>
          <a:p>
            <a:pPr marL="10074" marR="4029" indent="141037"/>
            <a:r>
              <a:rPr sz="1190" b="1" spc="-4" dirty="0">
                <a:cs typeface="Arial"/>
              </a:rPr>
              <a:t>S</a:t>
            </a:r>
            <a:r>
              <a:rPr sz="1190" b="1" spc="-44" dirty="0">
                <a:cs typeface="Arial"/>
              </a:rPr>
              <a:t>y</a:t>
            </a:r>
            <a:r>
              <a:rPr sz="1190" b="1" dirty="0">
                <a:cs typeface="Arial"/>
              </a:rPr>
              <a:t>st</a:t>
            </a:r>
            <a:r>
              <a:rPr sz="1190" b="1" spc="4" dirty="0">
                <a:cs typeface="Arial"/>
              </a:rPr>
              <a:t>e</a:t>
            </a:r>
            <a:r>
              <a:rPr sz="1190" b="1" dirty="0">
                <a:cs typeface="Arial"/>
              </a:rPr>
              <a:t>m Replicat</a:t>
            </a:r>
            <a:r>
              <a:rPr sz="1190" b="1" spc="4" dirty="0">
                <a:cs typeface="Arial"/>
              </a:rPr>
              <a:t>i</a:t>
            </a:r>
            <a:r>
              <a:rPr sz="1190" b="1" spc="-4" dirty="0">
                <a:cs typeface="Arial"/>
              </a:rPr>
              <a:t>o</a:t>
            </a:r>
            <a:r>
              <a:rPr sz="1190" b="1" dirty="0">
                <a:cs typeface="Arial"/>
              </a:rPr>
              <a:t>n</a:t>
            </a:r>
            <a:endParaRPr sz="1190">
              <a:cs typeface="Arial"/>
            </a:endParaRPr>
          </a:p>
        </p:txBody>
      </p:sp>
      <p:sp>
        <p:nvSpPr>
          <p:cNvPr id="27" name="object 27"/>
          <p:cNvSpPr/>
          <p:nvPr/>
        </p:nvSpPr>
        <p:spPr>
          <a:xfrm>
            <a:off x="5485210" y="3396257"/>
            <a:ext cx="1630155" cy="90676"/>
          </a:xfrm>
          <a:custGeom>
            <a:avLst/>
            <a:gdLst/>
            <a:ahLst/>
            <a:cxnLst/>
            <a:rect l="l" t="t" r="r" b="b"/>
            <a:pathLst>
              <a:path w="2054859" h="114300">
                <a:moveTo>
                  <a:pt x="114300" y="0"/>
                </a:moveTo>
                <a:lnTo>
                  <a:pt x="0" y="57150"/>
                </a:lnTo>
                <a:lnTo>
                  <a:pt x="114300" y="114300"/>
                </a:lnTo>
                <a:lnTo>
                  <a:pt x="114300" y="76200"/>
                </a:lnTo>
                <a:lnTo>
                  <a:pt x="95250" y="76200"/>
                </a:lnTo>
                <a:lnTo>
                  <a:pt x="95250" y="38100"/>
                </a:lnTo>
                <a:lnTo>
                  <a:pt x="114300" y="38100"/>
                </a:lnTo>
                <a:lnTo>
                  <a:pt x="114300" y="0"/>
                </a:lnTo>
                <a:close/>
              </a:path>
              <a:path w="2054859" h="114300">
                <a:moveTo>
                  <a:pt x="1940052" y="0"/>
                </a:moveTo>
                <a:lnTo>
                  <a:pt x="1940052" y="114300"/>
                </a:lnTo>
                <a:lnTo>
                  <a:pt x="2016252" y="76200"/>
                </a:lnTo>
                <a:lnTo>
                  <a:pt x="1959102" y="76200"/>
                </a:lnTo>
                <a:lnTo>
                  <a:pt x="1959102" y="38100"/>
                </a:lnTo>
                <a:lnTo>
                  <a:pt x="2016252" y="38100"/>
                </a:lnTo>
                <a:lnTo>
                  <a:pt x="1940052" y="0"/>
                </a:lnTo>
                <a:close/>
              </a:path>
              <a:path w="2054859" h="114300">
                <a:moveTo>
                  <a:pt x="114300" y="38100"/>
                </a:moveTo>
                <a:lnTo>
                  <a:pt x="95250" y="38100"/>
                </a:lnTo>
                <a:lnTo>
                  <a:pt x="95250" y="76200"/>
                </a:lnTo>
                <a:lnTo>
                  <a:pt x="114300" y="76200"/>
                </a:lnTo>
                <a:lnTo>
                  <a:pt x="114300" y="38100"/>
                </a:lnTo>
                <a:close/>
              </a:path>
              <a:path w="2054859" h="114300">
                <a:moveTo>
                  <a:pt x="1940052" y="38100"/>
                </a:moveTo>
                <a:lnTo>
                  <a:pt x="114300" y="38100"/>
                </a:lnTo>
                <a:lnTo>
                  <a:pt x="114300" y="76200"/>
                </a:lnTo>
                <a:lnTo>
                  <a:pt x="1940052" y="76200"/>
                </a:lnTo>
                <a:lnTo>
                  <a:pt x="1940052" y="38100"/>
                </a:lnTo>
                <a:close/>
              </a:path>
              <a:path w="2054859" h="114300">
                <a:moveTo>
                  <a:pt x="2016252" y="38100"/>
                </a:moveTo>
                <a:lnTo>
                  <a:pt x="1959102" y="38100"/>
                </a:lnTo>
                <a:lnTo>
                  <a:pt x="1959102" y="76200"/>
                </a:lnTo>
                <a:lnTo>
                  <a:pt x="2016252" y="76200"/>
                </a:lnTo>
                <a:lnTo>
                  <a:pt x="2054352" y="57150"/>
                </a:lnTo>
                <a:lnTo>
                  <a:pt x="2016252" y="38100"/>
                </a:lnTo>
                <a:close/>
              </a:path>
            </a:pathLst>
          </a:custGeom>
          <a:solidFill>
            <a:srgbClr val="000000"/>
          </a:solidFill>
        </p:spPr>
        <p:txBody>
          <a:bodyPr wrap="square" lIns="0" tIns="0" rIns="0" bIns="0" rtlCol="0"/>
          <a:lstStyle/>
          <a:p>
            <a:endParaRPr sz="1428"/>
          </a:p>
        </p:txBody>
      </p:sp>
      <p:sp>
        <p:nvSpPr>
          <p:cNvPr id="28" name="object 28"/>
          <p:cNvSpPr txBox="1"/>
          <p:nvPr/>
        </p:nvSpPr>
        <p:spPr>
          <a:xfrm>
            <a:off x="5902725" y="3183726"/>
            <a:ext cx="702236" cy="183127"/>
          </a:xfrm>
          <a:prstGeom prst="rect">
            <a:avLst/>
          </a:prstGeom>
        </p:spPr>
        <p:txBody>
          <a:bodyPr vert="horz" wrap="square" lIns="0" tIns="0" rIns="0" bIns="0" rtlCol="0">
            <a:spAutoFit/>
          </a:bodyPr>
          <a:lstStyle/>
          <a:p>
            <a:pPr marL="10074"/>
            <a:r>
              <a:rPr sz="1190" b="1" spc="-4" dirty="0">
                <a:cs typeface="Arial"/>
              </a:rPr>
              <a:t>h</a:t>
            </a:r>
            <a:r>
              <a:rPr sz="1190" b="1" dirty="0">
                <a:cs typeface="Arial"/>
              </a:rPr>
              <a:t>ear</a:t>
            </a:r>
            <a:r>
              <a:rPr sz="1190" b="1" spc="4" dirty="0">
                <a:cs typeface="Arial"/>
              </a:rPr>
              <a:t>t</a:t>
            </a:r>
            <a:r>
              <a:rPr sz="1190" b="1" spc="-4" dirty="0">
                <a:cs typeface="Arial"/>
              </a:rPr>
              <a:t>b</a:t>
            </a:r>
            <a:r>
              <a:rPr sz="1190" b="1" dirty="0">
                <a:cs typeface="Arial"/>
              </a:rPr>
              <a:t>eat</a:t>
            </a:r>
            <a:endParaRPr sz="1190">
              <a:cs typeface="Arial"/>
            </a:endParaRPr>
          </a:p>
        </p:txBody>
      </p:sp>
      <p:sp>
        <p:nvSpPr>
          <p:cNvPr id="29" name="object 29"/>
          <p:cNvSpPr txBox="1"/>
          <p:nvPr/>
        </p:nvSpPr>
        <p:spPr>
          <a:xfrm>
            <a:off x="5019134" y="1768922"/>
            <a:ext cx="914318" cy="170944"/>
          </a:xfrm>
          <a:prstGeom prst="rect">
            <a:avLst/>
          </a:prstGeom>
          <a:solidFill>
            <a:srgbClr val="D9D9D9"/>
          </a:solidFill>
        </p:spPr>
        <p:txBody>
          <a:bodyPr vert="horz" wrap="square" lIns="0" tIns="0" rIns="0" bIns="0" rtlCol="0">
            <a:spAutoFit/>
          </a:bodyPr>
          <a:lstStyle/>
          <a:p>
            <a:pPr marL="296679"/>
            <a:r>
              <a:rPr sz="1111" spc="-8" dirty="0">
                <a:cs typeface="Arial"/>
              </a:rPr>
              <a:t>C</a:t>
            </a:r>
            <a:r>
              <a:rPr sz="1111" dirty="0">
                <a:cs typeface="Arial"/>
              </a:rPr>
              <a:t>lien</a:t>
            </a:r>
            <a:endParaRPr sz="1111">
              <a:cs typeface="Arial"/>
            </a:endParaRPr>
          </a:p>
        </p:txBody>
      </p:sp>
      <p:sp>
        <p:nvSpPr>
          <p:cNvPr id="30" name="object 30"/>
          <p:cNvSpPr txBox="1"/>
          <p:nvPr/>
        </p:nvSpPr>
        <p:spPr>
          <a:xfrm>
            <a:off x="6355096" y="1774967"/>
            <a:ext cx="914318" cy="170944"/>
          </a:xfrm>
          <a:prstGeom prst="rect">
            <a:avLst/>
          </a:prstGeom>
          <a:solidFill>
            <a:srgbClr val="D9D9D9"/>
          </a:solidFill>
        </p:spPr>
        <p:txBody>
          <a:bodyPr vert="horz" wrap="square" lIns="0" tIns="0" rIns="0" bIns="0" rtlCol="0">
            <a:spAutoFit/>
          </a:bodyPr>
          <a:lstStyle/>
          <a:p>
            <a:pPr marL="104770"/>
            <a:r>
              <a:rPr sz="1111" dirty="0">
                <a:cs typeface="Arial"/>
              </a:rPr>
              <a:t>App</a:t>
            </a:r>
            <a:r>
              <a:rPr sz="1111" spc="-8" dirty="0">
                <a:cs typeface="Arial"/>
              </a:rPr>
              <a:t> </a:t>
            </a:r>
            <a:r>
              <a:rPr sz="1111" dirty="0">
                <a:cs typeface="Arial"/>
              </a:rPr>
              <a:t>Ser</a:t>
            </a:r>
            <a:r>
              <a:rPr sz="1111" spc="-16" dirty="0">
                <a:cs typeface="Arial"/>
              </a:rPr>
              <a:t>v</a:t>
            </a:r>
            <a:r>
              <a:rPr sz="1111" dirty="0">
                <a:cs typeface="Arial"/>
              </a:rPr>
              <a:t>er</a:t>
            </a:r>
            <a:endParaRPr sz="1111">
              <a:cs typeface="Arial"/>
            </a:endParaRPr>
          </a:p>
        </p:txBody>
      </p:sp>
      <p:sp>
        <p:nvSpPr>
          <p:cNvPr id="31" name="object 31"/>
          <p:cNvSpPr/>
          <p:nvPr/>
        </p:nvSpPr>
        <p:spPr>
          <a:xfrm>
            <a:off x="5409043" y="2080244"/>
            <a:ext cx="92690" cy="451366"/>
          </a:xfrm>
          <a:custGeom>
            <a:avLst/>
            <a:gdLst/>
            <a:ahLst/>
            <a:cxnLst/>
            <a:rect l="l" t="t" r="r" b="b"/>
            <a:pathLst>
              <a:path w="116840" h="568960">
                <a:moveTo>
                  <a:pt x="40264" y="454659"/>
                </a:moveTo>
                <a:lnTo>
                  <a:pt x="2158" y="454913"/>
                </a:lnTo>
                <a:lnTo>
                  <a:pt x="60070" y="568833"/>
                </a:lnTo>
                <a:lnTo>
                  <a:pt x="106842" y="473710"/>
                </a:lnTo>
                <a:lnTo>
                  <a:pt x="40385" y="473710"/>
                </a:lnTo>
                <a:lnTo>
                  <a:pt x="40264" y="454659"/>
                </a:lnTo>
                <a:close/>
              </a:path>
              <a:path w="116840" h="568960">
                <a:moveTo>
                  <a:pt x="78364" y="454405"/>
                </a:moveTo>
                <a:lnTo>
                  <a:pt x="40264" y="454659"/>
                </a:lnTo>
                <a:lnTo>
                  <a:pt x="40385" y="473710"/>
                </a:lnTo>
                <a:lnTo>
                  <a:pt x="78485" y="473456"/>
                </a:lnTo>
                <a:lnTo>
                  <a:pt x="78364" y="454405"/>
                </a:lnTo>
                <a:close/>
              </a:path>
              <a:path w="116840" h="568960">
                <a:moveTo>
                  <a:pt x="116458" y="454151"/>
                </a:moveTo>
                <a:lnTo>
                  <a:pt x="78364" y="454405"/>
                </a:lnTo>
                <a:lnTo>
                  <a:pt x="78485" y="473456"/>
                </a:lnTo>
                <a:lnTo>
                  <a:pt x="40385" y="473710"/>
                </a:lnTo>
                <a:lnTo>
                  <a:pt x="106842" y="473710"/>
                </a:lnTo>
                <a:lnTo>
                  <a:pt x="116458" y="454151"/>
                </a:lnTo>
                <a:close/>
              </a:path>
              <a:path w="116840" h="568960">
                <a:moveTo>
                  <a:pt x="76194" y="114173"/>
                </a:moveTo>
                <a:lnTo>
                  <a:pt x="38094" y="114427"/>
                </a:lnTo>
                <a:lnTo>
                  <a:pt x="40264" y="454659"/>
                </a:lnTo>
                <a:lnTo>
                  <a:pt x="78364" y="454405"/>
                </a:lnTo>
                <a:lnTo>
                  <a:pt x="76194" y="114173"/>
                </a:lnTo>
                <a:close/>
              </a:path>
              <a:path w="116840" h="568960">
                <a:moveTo>
                  <a:pt x="56387" y="0"/>
                </a:moveTo>
                <a:lnTo>
                  <a:pt x="0" y="114681"/>
                </a:lnTo>
                <a:lnTo>
                  <a:pt x="38094" y="114427"/>
                </a:lnTo>
                <a:lnTo>
                  <a:pt x="37973" y="95376"/>
                </a:lnTo>
                <a:lnTo>
                  <a:pt x="104744" y="95123"/>
                </a:lnTo>
                <a:lnTo>
                  <a:pt x="56387" y="0"/>
                </a:lnTo>
                <a:close/>
              </a:path>
              <a:path w="116840" h="568960">
                <a:moveTo>
                  <a:pt x="76073" y="95123"/>
                </a:moveTo>
                <a:lnTo>
                  <a:pt x="37973" y="95376"/>
                </a:lnTo>
                <a:lnTo>
                  <a:pt x="38094" y="114427"/>
                </a:lnTo>
                <a:lnTo>
                  <a:pt x="76194" y="114173"/>
                </a:lnTo>
                <a:lnTo>
                  <a:pt x="76073" y="95123"/>
                </a:lnTo>
                <a:close/>
              </a:path>
              <a:path w="116840" h="568960">
                <a:moveTo>
                  <a:pt x="104744" y="95123"/>
                </a:moveTo>
                <a:lnTo>
                  <a:pt x="76073" y="95123"/>
                </a:lnTo>
                <a:lnTo>
                  <a:pt x="76194" y="114173"/>
                </a:lnTo>
                <a:lnTo>
                  <a:pt x="114300" y="113919"/>
                </a:lnTo>
                <a:lnTo>
                  <a:pt x="104744" y="95123"/>
                </a:lnTo>
                <a:close/>
              </a:path>
            </a:pathLst>
          </a:custGeom>
          <a:solidFill>
            <a:srgbClr val="000000"/>
          </a:solidFill>
        </p:spPr>
        <p:txBody>
          <a:bodyPr wrap="square" lIns="0" tIns="0" rIns="0" bIns="0" rtlCol="0"/>
          <a:lstStyle/>
          <a:p>
            <a:endParaRPr sz="1428"/>
          </a:p>
        </p:txBody>
      </p:sp>
      <p:sp>
        <p:nvSpPr>
          <p:cNvPr id="32" name="object 32"/>
          <p:cNvSpPr/>
          <p:nvPr/>
        </p:nvSpPr>
        <p:spPr>
          <a:xfrm>
            <a:off x="6811501" y="2085079"/>
            <a:ext cx="92690" cy="451366"/>
          </a:xfrm>
          <a:custGeom>
            <a:avLst/>
            <a:gdLst/>
            <a:ahLst/>
            <a:cxnLst/>
            <a:rect l="l" t="t" r="r" b="b"/>
            <a:pathLst>
              <a:path w="116840" h="568960">
                <a:moveTo>
                  <a:pt x="40264" y="454659"/>
                </a:moveTo>
                <a:lnTo>
                  <a:pt x="2159" y="454913"/>
                </a:lnTo>
                <a:lnTo>
                  <a:pt x="60071" y="568833"/>
                </a:lnTo>
                <a:lnTo>
                  <a:pt x="106842" y="473710"/>
                </a:lnTo>
                <a:lnTo>
                  <a:pt x="40386" y="473710"/>
                </a:lnTo>
                <a:lnTo>
                  <a:pt x="40264" y="454659"/>
                </a:lnTo>
                <a:close/>
              </a:path>
              <a:path w="116840" h="568960">
                <a:moveTo>
                  <a:pt x="78364" y="454405"/>
                </a:moveTo>
                <a:lnTo>
                  <a:pt x="40264" y="454659"/>
                </a:lnTo>
                <a:lnTo>
                  <a:pt x="40386" y="473710"/>
                </a:lnTo>
                <a:lnTo>
                  <a:pt x="78486" y="473455"/>
                </a:lnTo>
                <a:lnTo>
                  <a:pt x="78364" y="454405"/>
                </a:lnTo>
                <a:close/>
              </a:path>
              <a:path w="116840" h="568960">
                <a:moveTo>
                  <a:pt x="116459" y="454151"/>
                </a:moveTo>
                <a:lnTo>
                  <a:pt x="78364" y="454405"/>
                </a:lnTo>
                <a:lnTo>
                  <a:pt x="78486" y="473455"/>
                </a:lnTo>
                <a:lnTo>
                  <a:pt x="40386" y="473710"/>
                </a:lnTo>
                <a:lnTo>
                  <a:pt x="106842" y="473710"/>
                </a:lnTo>
                <a:lnTo>
                  <a:pt x="116459" y="454151"/>
                </a:lnTo>
                <a:close/>
              </a:path>
              <a:path w="116840" h="568960">
                <a:moveTo>
                  <a:pt x="76194" y="114173"/>
                </a:moveTo>
                <a:lnTo>
                  <a:pt x="38094" y="114427"/>
                </a:lnTo>
                <a:lnTo>
                  <a:pt x="40264" y="454659"/>
                </a:lnTo>
                <a:lnTo>
                  <a:pt x="78364" y="454405"/>
                </a:lnTo>
                <a:lnTo>
                  <a:pt x="76194" y="114173"/>
                </a:lnTo>
                <a:close/>
              </a:path>
              <a:path w="116840" h="568960">
                <a:moveTo>
                  <a:pt x="56388" y="0"/>
                </a:moveTo>
                <a:lnTo>
                  <a:pt x="0" y="114680"/>
                </a:lnTo>
                <a:lnTo>
                  <a:pt x="38094" y="114427"/>
                </a:lnTo>
                <a:lnTo>
                  <a:pt x="37973" y="95376"/>
                </a:lnTo>
                <a:lnTo>
                  <a:pt x="104744" y="95123"/>
                </a:lnTo>
                <a:lnTo>
                  <a:pt x="56388" y="0"/>
                </a:lnTo>
                <a:close/>
              </a:path>
              <a:path w="116840" h="568960">
                <a:moveTo>
                  <a:pt x="76073" y="95123"/>
                </a:moveTo>
                <a:lnTo>
                  <a:pt x="37973" y="95376"/>
                </a:lnTo>
                <a:lnTo>
                  <a:pt x="38094" y="114427"/>
                </a:lnTo>
                <a:lnTo>
                  <a:pt x="76194" y="114173"/>
                </a:lnTo>
                <a:lnTo>
                  <a:pt x="76073" y="95123"/>
                </a:lnTo>
                <a:close/>
              </a:path>
              <a:path w="116840" h="568960">
                <a:moveTo>
                  <a:pt x="104744" y="95123"/>
                </a:moveTo>
                <a:lnTo>
                  <a:pt x="76073" y="95123"/>
                </a:lnTo>
                <a:lnTo>
                  <a:pt x="76194" y="114173"/>
                </a:lnTo>
                <a:lnTo>
                  <a:pt x="114300" y="113918"/>
                </a:lnTo>
                <a:lnTo>
                  <a:pt x="104744" y="95123"/>
                </a:lnTo>
                <a:close/>
              </a:path>
            </a:pathLst>
          </a:custGeom>
          <a:solidFill>
            <a:srgbClr val="000000"/>
          </a:solidFill>
        </p:spPr>
        <p:txBody>
          <a:bodyPr wrap="square" lIns="0" tIns="0" rIns="0" bIns="0" rtlCol="0"/>
          <a:lstStyle/>
          <a:p>
            <a:endParaRPr sz="1428"/>
          </a:p>
        </p:txBody>
      </p:sp>
      <p:sp>
        <p:nvSpPr>
          <p:cNvPr id="33" name="object 33"/>
          <p:cNvSpPr/>
          <p:nvPr/>
        </p:nvSpPr>
        <p:spPr>
          <a:xfrm>
            <a:off x="4021495" y="2841118"/>
            <a:ext cx="497208" cy="1690606"/>
          </a:xfrm>
          <a:custGeom>
            <a:avLst/>
            <a:gdLst/>
            <a:ahLst/>
            <a:cxnLst/>
            <a:rect l="l" t="t" r="r" b="b"/>
            <a:pathLst>
              <a:path w="626745" h="2131060">
                <a:moveTo>
                  <a:pt x="529336" y="0"/>
                </a:moveTo>
                <a:lnTo>
                  <a:pt x="491236" y="0"/>
                </a:lnTo>
                <a:lnTo>
                  <a:pt x="491236" y="12700"/>
                </a:lnTo>
                <a:lnTo>
                  <a:pt x="529336" y="12700"/>
                </a:lnTo>
                <a:lnTo>
                  <a:pt x="529336" y="0"/>
                </a:lnTo>
                <a:close/>
              </a:path>
              <a:path w="626745" h="2131060">
                <a:moveTo>
                  <a:pt x="478536" y="0"/>
                </a:moveTo>
                <a:lnTo>
                  <a:pt x="440436" y="0"/>
                </a:lnTo>
                <a:lnTo>
                  <a:pt x="440436" y="12700"/>
                </a:lnTo>
                <a:lnTo>
                  <a:pt x="478536" y="12700"/>
                </a:lnTo>
                <a:lnTo>
                  <a:pt x="478536" y="0"/>
                </a:lnTo>
                <a:close/>
              </a:path>
              <a:path w="626745" h="2131060">
                <a:moveTo>
                  <a:pt x="427736" y="0"/>
                </a:moveTo>
                <a:lnTo>
                  <a:pt x="389636" y="0"/>
                </a:lnTo>
                <a:lnTo>
                  <a:pt x="389636" y="12700"/>
                </a:lnTo>
                <a:lnTo>
                  <a:pt x="427736" y="12700"/>
                </a:lnTo>
                <a:lnTo>
                  <a:pt x="427736" y="0"/>
                </a:lnTo>
                <a:close/>
              </a:path>
              <a:path w="626745" h="2131060">
                <a:moveTo>
                  <a:pt x="376936" y="0"/>
                </a:moveTo>
                <a:lnTo>
                  <a:pt x="338836" y="0"/>
                </a:lnTo>
                <a:lnTo>
                  <a:pt x="338836" y="12700"/>
                </a:lnTo>
                <a:lnTo>
                  <a:pt x="376936" y="12700"/>
                </a:lnTo>
                <a:lnTo>
                  <a:pt x="376936" y="0"/>
                </a:lnTo>
                <a:close/>
              </a:path>
              <a:path w="626745" h="2131060">
                <a:moveTo>
                  <a:pt x="326136" y="0"/>
                </a:moveTo>
                <a:lnTo>
                  <a:pt x="288036" y="0"/>
                </a:lnTo>
                <a:lnTo>
                  <a:pt x="288036" y="12700"/>
                </a:lnTo>
                <a:lnTo>
                  <a:pt x="326136" y="12700"/>
                </a:lnTo>
                <a:lnTo>
                  <a:pt x="326136" y="0"/>
                </a:lnTo>
                <a:close/>
              </a:path>
              <a:path w="626745" h="2131060">
                <a:moveTo>
                  <a:pt x="275336" y="0"/>
                </a:moveTo>
                <a:lnTo>
                  <a:pt x="237236" y="0"/>
                </a:lnTo>
                <a:lnTo>
                  <a:pt x="237236" y="12700"/>
                </a:lnTo>
                <a:lnTo>
                  <a:pt x="275336" y="12700"/>
                </a:lnTo>
                <a:lnTo>
                  <a:pt x="275336" y="0"/>
                </a:lnTo>
                <a:close/>
              </a:path>
              <a:path w="626745" h="2131060">
                <a:moveTo>
                  <a:pt x="224536" y="0"/>
                </a:moveTo>
                <a:lnTo>
                  <a:pt x="186436" y="0"/>
                </a:lnTo>
                <a:lnTo>
                  <a:pt x="186436" y="12700"/>
                </a:lnTo>
                <a:lnTo>
                  <a:pt x="224536" y="12700"/>
                </a:lnTo>
                <a:lnTo>
                  <a:pt x="224536" y="0"/>
                </a:lnTo>
                <a:close/>
              </a:path>
              <a:path w="626745" h="2131060">
                <a:moveTo>
                  <a:pt x="173736" y="0"/>
                </a:moveTo>
                <a:lnTo>
                  <a:pt x="135636" y="0"/>
                </a:lnTo>
                <a:lnTo>
                  <a:pt x="135636" y="12700"/>
                </a:lnTo>
                <a:lnTo>
                  <a:pt x="173736" y="12700"/>
                </a:lnTo>
                <a:lnTo>
                  <a:pt x="173736" y="0"/>
                </a:lnTo>
                <a:close/>
              </a:path>
              <a:path w="626745" h="2131060">
                <a:moveTo>
                  <a:pt x="122936" y="0"/>
                </a:moveTo>
                <a:lnTo>
                  <a:pt x="84836" y="0"/>
                </a:lnTo>
                <a:lnTo>
                  <a:pt x="84836" y="12700"/>
                </a:lnTo>
                <a:lnTo>
                  <a:pt x="122936" y="12700"/>
                </a:lnTo>
                <a:lnTo>
                  <a:pt x="122936" y="0"/>
                </a:lnTo>
                <a:close/>
              </a:path>
              <a:path w="626745" h="2131060">
                <a:moveTo>
                  <a:pt x="72136" y="0"/>
                </a:moveTo>
                <a:lnTo>
                  <a:pt x="34036" y="0"/>
                </a:lnTo>
                <a:lnTo>
                  <a:pt x="34036" y="12700"/>
                </a:lnTo>
                <a:lnTo>
                  <a:pt x="72136" y="12700"/>
                </a:lnTo>
                <a:lnTo>
                  <a:pt x="72136" y="0"/>
                </a:lnTo>
                <a:close/>
              </a:path>
              <a:path w="626745" h="2131060">
                <a:moveTo>
                  <a:pt x="21336" y="0"/>
                </a:moveTo>
                <a:lnTo>
                  <a:pt x="2793" y="0"/>
                </a:lnTo>
                <a:lnTo>
                  <a:pt x="0" y="2793"/>
                </a:lnTo>
                <a:lnTo>
                  <a:pt x="0" y="29463"/>
                </a:lnTo>
                <a:lnTo>
                  <a:pt x="12700" y="29463"/>
                </a:lnTo>
                <a:lnTo>
                  <a:pt x="12700" y="12700"/>
                </a:lnTo>
                <a:lnTo>
                  <a:pt x="6350" y="12700"/>
                </a:lnTo>
                <a:lnTo>
                  <a:pt x="12700" y="6350"/>
                </a:lnTo>
                <a:lnTo>
                  <a:pt x="21336" y="6350"/>
                </a:lnTo>
                <a:lnTo>
                  <a:pt x="21336" y="0"/>
                </a:lnTo>
                <a:close/>
              </a:path>
              <a:path w="626745" h="2131060">
                <a:moveTo>
                  <a:pt x="12700" y="6350"/>
                </a:moveTo>
                <a:lnTo>
                  <a:pt x="6350" y="12700"/>
                </a:lnTo>
                <a:lnTo>
                  <a:pt x="12700" y="12700"/>
                </a:lnTo>
                <a:lnTo>
                  <a:pt x="12700" y="6350"/>
                </a:lnTo>
                <a:close/>
              </a:path>
              <a:path w="626745" h="2131060">
                <a:moveTo>
                  <a:pt x="21336" y="6350"/>
                </a:moveTo>
                <a:lnTo>
                  <a:pt x="12700" y="6350"/>
                </a:lnTo>
                <a:lnTo>
                  <a:pt x="12700" y="12700"/>
                </a:lnTo>
                <a:lnTo>
                  <a:pt x="21336" y="12700"/>
                </a:lnTo>
                <a:lnTo>
                  <a:pt x="21336" y="6350"/>
                </a:lnTo>
                <a:close/>
              </a:path>
              <a:path w="626745" h="2131060">
                <a:moveTo>
                  <a:pt x="12700" y="42163"/>
                </a:moveTo>
                <a:lnTo>
                  <a:pt x="0" y="42163"/>
                </a:lnTo>
                <a:lnTo>
                  <a:pt x="0" y="80263"/>
                </a:lnTo>
                <a:lnTo>
                  <a:pt x="12700" y="80263"/>
                </a:lnTo>
                <a:lnTo>
                  <a:pt x="12700" y="42163"/>
                </a:lnTo>
                <a:close/>
              </a:path>
              <a:path w="626745" h="2131060">
                <a:moveTo>
                  <a:pt x="12700" y="92963"/>
                </a:moveTo>
                <a:lnTo>
                  <a:pt x="0" y="92963"/>
                </a:lnTo>
                <a:lnTo>
                  <a:pt x="0" y="131063"/>
                </a:lnTo>
                <a:lnTo>
                  <a:pt x="12700" y="131063"/>
                </a:lnTo>
                <a:lnTo>
                  <a:pt x="12700" y="92963"/>
                </a:lnTo>
                <a:close/>
              </a:path>
              <a:path w="626745" h="2131060">
                <a:moveTo>
                  <a:pt x="12700" y="143763"/>
                </a:moveTo>
                <a:lnTo>
                  <a:pt x="0" y="143763"/>
                </a:lnTo>
                <a:lnTo>
                  <a:pt x="0" y="181863"/>
                </a:lnTo>
                <a:lnTo>
                  <a:pt x="12700" y="181863"/>
                </a:lnTo>
                <a:lnTo>
                  <a:pt x="12700" y="143763"/>
                </a:lnTo>
                <a:close/>
              </a:path>
              <a:path w="626745" h="2131060">
                <a:moveTo>
                  <a:pt x="12700" y="194563"/>
                </a:moveTo>
                <a:lnTo>
                  <a:pt x="0" y="194563"/>
                </a:lnTo>
                <a:lnTo>
                  <a:pt x="0" y="232663"/>
                </a:lnTo>
                <a:lnTo>
                  <a:pt x="12700" y="232663"/>
                </a:lnTo>
                <a:lnTo>
                  <a:pt x="12700" y="194563"/>
                </a:lnTo>
                <a:close/>
              </a:path>
              <a:path w="626745" h="2131060">
                <a:moveTo>
                  <a:pt x="12700" y="245363"/>
                </a:moveTo>
                <a:lnTo>
                  <a:pt x="0" y="245363"/>
                </a:lnTo>
                <a:lnTo>
                  <a:pt x="0" y="283463"/>
                </a:lnTo>
                <a:lnTo>
                  <a:pt x="12700" y="283463"/>
                </a:lnTo>
                <a:lnTo>
                  <a:pt x="12700" y="245363"/>
                </a:lnTo>
                <a:close/>
              </a:path>
              <a:path w="626745" h="2131060">
                <a:moveTo>
                  <a:pt x="12700" y="296163"/>
                </a:moveTo>
                <a:lnTo>
                  <a:pt x="0" y="296163"/>
                </a:lnTo>
                <a:lnTo>
                  <a:pt x="0" y="334263"/>
                </a:lnTo>
                <a:lnTo>
                  <a:pt x="12700" y="334263"/>
                </a:lnTo>
                <a:lnTo>
                  <a:pt x="12700" y="296163"/>
                </a:lnTo>
                <a:close/>
              </a:path>
              <a:path w="626745" h="2131060">
                <a:moveTo>
                  <a:pt x="12700" y="346963"/>
                </a:moveTo>
                <a:lnTo>
                  <a:pt x="0" y="346963"/>
                </a:lnTo>
                <a:lnTo>
                  <a:pt x="0" y="385063"/>
                </a:lnTo>
                <a:lnTo>
                  <a:pt x="12700" y="385063"/>
                </a:lnTo>
                <a:lnTo>
                  <a:pt x="12700" y="346963"/>
                </a:lnTo>
                <a:close/>
              </a:path>
              <a:path w="626745" h="2131060">
                <a:moveTo>
                  <a:pt x="12700" y="397763"/>
                </a:moveTo>
                <a:lnTo>
                  <a:pt x="0" y="397763"/>
                </a:lnTo>
                <a:lnTo>
                  <a:pt x="0" y="435863"/>
                </a:lnTo>
                <a:lnTo>
                  <a:pt x="12700" y="435863"/>
                </a:lnTo>
                <a:lnTo>
                  <a:pt x="12700" y="397763"/>
                </a:lnTo>
                <a:close/>
              </a:path>
              <a:path w="626745" h="2131060">
                <a:moveTo>
                  <a:pt x="12700" y="448563"/>
                </a:moveTo>
                <a:lnTo>
                  <a:pt x="0" y="448563"/>
                </a:lnTo>
                <a:lnTo>
                  <a:pt x="0" y="486663"/>
                </a:lnTo>
                <a:lnTo>
                  <a:pt x="12700" y="486663"/>
                </a:lnTo>
                <a:lnTo>
                  <a:pt x="12700" y="448563"/>
                </a:lnTo>
                <a:close/>
              </a:path>
              <a:path w="626745" h="2131060">
                <a:moveTo>
                  <a:pt x="12700" y="499363"/>
                </a:moveTo>
                <a:lnTo>
                  <a:pt x="0" y="499363"/>
                </a:lnTo>
                <a:lnTo>
                  <a:pt x="0" y="537463"/>
                </a:lnTo>
                <a:lnTo>
                  <a:pt x="12700" y="537463"/>
                </a:lnTo>
                <a:lnTo>
                  <a:pt x="12700" y="499363"/>
                </a:lnTo>
                <a:close/>
              </a:path>
              <a:path w="626745" h="2131060">
                <a:moveTo>
                  <a:pt x="12700" y="550163"/>
                </a:moveTo>
                <a:lnTo>
                  <a:pt x="0" y="550163"/>
                </a:lnTo>
                <a:lnTo>
                  <a:pt x="0" y="588263"/>
                </a:lnTo>
                <a:lnTo>
                  <a:pt x="12700" y="588263"/>
                </a:lnTo>
                <a:lnTo>
                  <a:pt x="12700" y="550163"/>
                </a:lnTo>
                <a:close/>
              </a:path>
              <a:path w="626745" h="2131060">
                <a:moveTo>
                  <a:pt x="12700" y="600963"/>
                </a:moveTo>
                <a:lnTo>
                  <a:pt x="0" y="600963"/>
                </a:lnTo>
                <a:lnTo>
                  <a:pt x="0" y="639063"/>
                </a:lnTo>
                <a:lnTo>
                  <a:pt x="12700" y="639063"/>
                </a:lnTo>
                <a:lnTo>
                  <a:pt x="12700" y="600963"/>
                </a:lnTo>
                <a:close/>
              </a:path>
              <a:path w="626745" h="2131060">
                <a:moveTo>
                  <a:pt x="12700" y="651763"/>
                </a:moveTo>
                <a:lnTo>
                  <a:pt x="0" y="651763"/>
                </a:lnTo>
                <a:lnTo>
                  <a:pt x="0" y="689863"/>
                </a:lnTo>
                <a:lnTo>
                  <a:pt x="12700" y="689863"/>
                </a:lnTo>
                <a:lnTo>
                  <a:pt x="12700" y="651763"/>
                </a:lnTo>
                <a:close/>
              </a:path>
              <a:path w="626745" h="2131060">
                <a:moveTo>
                  <a:pt x="12700" y="702563"/>
                </a:moveTo>
                <a:lnTo>
                  <a:pt x="0" y="702563"/>
                </a:lnTo>
                <a:lnTo>
                  <a:pt x="0" y="740663"/>
                </a:lnTo>
                <a:lnTo>
                  <a:pt x="12700" y="740663"/>
                </a:lnTo>
                <a:lnTo>
                  <a:pt x="12700" y="702563"/>
                </a:lnTo>
                <a:close/>
              </a:path>
              <a:path w="626745" h="2131060">
                <a:moveTo>
                  <a:pt x="12700" y="753363"/>
                </a:moveTo>
                <a:lnTo>
                  <a:pt x="0" y="753363"/>
                </a:lnTo>
                <a:lnTo>
                  <a:pt x="0" y="791463"/>
                </a:lnTo>
                <a:lnTo>
                  <a:pt x="12700" y="791463"/>
                </a:lnTo>
                <a:lnTo>
                  <a:pt x="12700" y="753363"/>
                </a:lnTo>
                <a:close/>
              </a:path>
              <a:path w="626745" h="2131060">
                <a:moveTo>
                  <a:pt x="12700" y="804163"/>
                </a:moveTo>
                <a:lnTo>
                  <a:pt x="0" y="804163"/>
                </a:lnTo>
                <a:lnTo>
                  <a:pt x="0" y="842263"/>
                </a:lnTo>
                <a:lnTo>
                  <a:pt x="12700" y="842263"/>
                </a:lnTo>
                <a:lnTo>
                  <a:pt x="12700" y="804163"/>
                </a:lnTo>
                <a:close/>
              </a:path>
              <a:path w="626745" h="2131060">
                <a:moveTo>
                  <a:pt x="12700" y="854963"/>
                </a:moveTo>
                <a:lnTo>
                  <a:pt x="0" y="854963"/>
                </a:lnTo>
                <a:lnTo>
                  <a:pt x="0" y="893063"/>
                </a:lnTo>
                <a:lnTo>
                  <a:pt x="12700" y="893063"/>
                </a:lnTo>
                <a:lnTo>
                  <a:pt x="12700" y="854963"/>
                </a:lnTo>
                <a:close/>
              </a:path>
              <a:path w="626745" h="2131060">
                <a:moveTo>
                  <a:pt x="12700" y="905763"/>
                </a:moveTo>
                <a:lnTo>
                  <a:pt x="0" y="905763"/>
                </a:lnTo>
                <a:lnTo>
                  <a:pt x="0" y="943863"/>
                </a:lnTo>
                <a:lnTo>
                  <a:pt x="12700" y="943863"/>
                </a:lnTo>
                <a:lnTo>
                  <a:pt x="12700" y="905763"/>
                </a:lnTo>
                <a:close/>
              </a:path>
              <a:path w="626745" h="2131060">
                <a:moveTo>
                  <a:pt x="12700" y="956563"/>
                </a:moveTo>
                <a:lnTo>
                  <a:pt x="0" y="956563"/>
                </a:lnTo>
                <a:lnTo>
                  <a:pt x="0" y="994663"/>
                </a:lnTo>
                <a:lnTo>
                  <a:pt x="12700" y="994663"/>
                </a:lnTo>
                <a:lnTo>
                  <a:pt x="12700" y="956563"/>
                </a:lnTo>
                <a:close/>
              </a:path>
              <a:path w="626745" h="2131060">
                <a:moveTo>
                  <a:pt x="12700" y="1007363"/>
                </a:moveTo>
                <a:lnTo>
                  <a:pt x="0" y="1007363"/>
                </a:lnTo>
                <a:lnTo>
                  <a:pt x="0" y="1045463"/>
                </a:lnTo>
                <a:lnTo>
                  <a:pt x="12700" y="1045463"/>
                </a:lnTo>
                <a:lnTo>
                  <a:pt x="12700" y="1007363"/>
                </a:lnTo>
                <a:close/>
              </a:path>
              <a:path w="626745" h="2131060">
                <a:moveTo>
                  <a:pt x="12700" y="1058163"/>
                </a:moveTo>
                <a:lnTo>
                  <a:pt x="0" y="1058163"/>
                </a:lnTo>
                <a:lnTo>
                  <a:pt x="0" y="1096263"/>
                </a:lnTo>
                <a:lnTo>
                  <a:pt x="12700" y="1096263"/>
                </a:lnTo>
                <a:lnTo>
                  <a:pt x="12700" y="1058163"/>
                </a:lnTo>
                <a:close/>
              </a:path>
              <a:path w="626745" h="2131060">
                <a:moveTo>
                  <a:pt x="12700" y="1108963"/>
                </a:moveTo>
                <a:lnTo>
                  <a:pt x="0" y="1108963"/>
                </a:lnTo>
                <a:lnTo>
                  <a:pt x="0" y="1147063"/>
                </a:lnTo>
                <a:lnTo>
                  <a:pt x="12700" y="1147063"/>
                </a:lnTo>
                <a:lnTo>
                  <a:pt x="12700" y="1108963"/>
                </a:lnTo>
                <a:close/>
              </a:path>
              <a:path w="626745" h="2131060">
                <a:moveTo>
                  <a:pt x="12700" y="1159763"/>
                </a:moveTo>
                <a:lnTo>
                  <a:pt x="0" y="1159763"/>
                </a:lnTo>
                <a:lnTo>
                  <a:pt x="0" y="1197863"/>
                </a:lnTo>
                <a:lnTo>
                  <a:pt x="12700" y="1197863"/>
                </a:lnTo>
                <a:lnTo>
                  <a:pt x="12700" y="1159763"/>
                </a:lnTo>
                <a:close/>
              </a:path>
              <a:path w="626745" h="2131060">
                <a:moveTo>
                  <a:pt x="12700" y="1210563"/>
                </a:moveTo>
                <a:lnTo>
                  <a:pt x="0" y="1210563"/>
                </a:lnTo>
                <a:lnTo>
                  <a:pt x="0" y="1248663"/>
                </a:lnTo>
                <a:lnTo>
                  <a:pt x="12700" y="1248663"/>
                </a:lnTo>
                <a:lnTo>
                  <a:pt x="12700" y="1210563"/>
                </a:lnTo>
                <a:close/>
              </a:path>
              <a:path w="626745" h="2131060">
                <a:moveTo>
                  <a:pt x="12700" y="1261363"/>
                </a:moveTo>
                <a:lnTo>
                  <a:pt x="0" y="1261363"/>
                </a:lnTo>
                <a:lnTo>
                  <a:pt x="0" y="1299463"/>
                </a:lnTo>
                <a:lnTo>
                  <a:pt x="12700" y="1299463"/>
                </a:lnTo>
                <a:lnTo>
                  <a:pt x="12700" y="1261363"/>
                </a:lnTo>
                <a:close/>
              </a:path>
              <a:path w="626745" h="2131060">
                <a:moveTo>
                  <a:pt x="12700" y="1312163"/>
                </a:moveTo>
                <a:lnTo>
                  <a:pt x="0" y="1312163"/>
                </a:lnTo>
                <a:lnTo>
                  <a:pt x="0" y="1350263"/>
                </a:lnTo>
                <a:lnTo>
                  <a:pt x="12700" y="1350263"/>
                </a:lnTo>
                <a:lnTo>
                  <a:pt x="12700" y="1312163"/>
                </a:lnTo>
                <a:close/>
              </a:path>
              <a:path w="626745" h="2131060">
                <a:moveTo>
                  <a:pt x="12700" y="1362963"/>
                </a:moveTo>
                <a:lnTo>
                  <a:pt x="0" y="1362963"/>
                </a:lnTo>
                <a:lnTo>
                  <a:pt x="0" y="1401063"/>
                </a:lnTo>
                <a:lnTo>
                  <a:pt x="12700" y="1401063"/>
                </a:lnTo>
                <a:lnTo>
                  <a:pt x="12700" y="1362963"/>
                </a:lnTo>
                <a:close/>
              </a:path>
              <a:path w="626745" h="2131060">
                <a:moveTo>
                  <a:pt x="12700" y="1413763"/>
                </a:moveTo>
                <a:lnTo>
                  <a:pt x="0" y="1413763"/>
                </a:lnTo>
                <a:lnTo>
                  <a:pt x="0" y="1451863"/>
                </a:lnTo>
                <a:lnTo>
                  <a:pt x="12700" y="1451863"/>
                </a:lnTo>
                <a:lnTo>
                  <a:pt x="12700" y="1413763"/>
                </a:lnTo>
                <a:close/>
              </a:path>
              <a:path w="626745" h="2131060">
                <a:moveTo>
                  <a:pt x="12700" y="1464563"/>
                </a:moveTo>
                <a:lnTo>
                  <a:pt x="0" y="1464563"/>
                </a:lnTo>
                <a:lnTo>
                  <a:pt x="0" y="1502663"/>
                </a:lnTo>
                <a:lnTo>
                  <a:pt x="12700" y="1502663"/>
                </a:lnTo>
                <a:lnTo>
                  <a:pt x="12700" y="1464563"/>
                </a:lnTo>
                <a:close/>
              </a:path>
              <a:path w="626745" h="2131060">
                <a:moveTo>
                  <a:pt x="12700" y="1515363"/>
                </a:moveTo>
                <a:lnTo>
                  <a:pt x="0" y="1515363"/>
                </a:lnTo>
                <a:lnTo>
                  <a:pt x="0" y="1553463"/>
                </a:lnTo>
                <a:lnTo>
                  <a:pt x="12700" y="1553463"/>
                </a:lnTo>
                <a:lnTo>
                  <a:pt x="12700" y="1515363"/>
                </a:lnTo>
                <a:close/>
              </a:path>
              <a:path w="626745" h="2131060">
                <a:moveTo>
                  <a:pt x="12700" y="1566163"/>
                </a:moveTo>
                <a:lnTo>
                  <a:pt x="0" y="1566163"/>
                </a:lnTo>
                <a:lnTo>
                  <a:pt x="0" y="1604263"/>
                </a:lnTo>
                <a:lnTo>
                  <a:pt x="12700" y="1604263"/>
                </a:lnTo>
                <a:lnTo>
                  <a:pt x="12700" y="1566163"/>
                </a:lnTo>
                <a:close/>
              </a:path>
              <a:path w="626745" h="2131060">
                <a:moveTo>
                  <a:pt x="12700" y="1616963"/>
                </a:moveTo>
                <a:lnTo>
                  <a:pt x="0" y="1616963"/>
                </a:lnTo>
                <a:lnTo>
                  <a:pt x="0" y="1655063"/>
                </a:lnTo>
                <a:lnTo>
                  <a:pt x="12700" y="1655063"/>
                </a:lnTo>
                <a:lnTo>
                  <a:pt x="12700" y="1616963"/>
                </a:lnTo>
                <a:close/>
              </a:path>
              <a:path w="626745" h="2131060">
                <a:moveTo>
                  <a:pt x="12700" y="1667763"/>
                </a:moveTo>
                <a:lnTo>
                  <a:pt x="0" y="1667763"/>
                </a:lnTo>
                <a:lnTo>
                  <a:pt x="0" y="1705863"/>
                </a:lnTo>
                <a:lnTo>
                  <a:pt x="12700" y="1705863"/>
                </a:lnTo>
                <a:lnTo>
                  <a:pt x="12700" y="1667763"/>
                </a:lnTo>
                <a:close/>
              </a:path>
              <a:path w="626745" h="2131060">
                <a:moveTo>
                  <a:pt x="12700" y="1718563"/>
                </a:moveTo>
                <a:lnTo>
                  <a:pt x="0" y="1718563"/>
                </a:lnTo>
                <a:lnTo>
                  <a:pt x="0" y="1756663"/>
                </a:lnTo>
                <a:lnTo>
                  <a:pt x="12700" y="1756663"/>
                </a:lnTo>
                <a:lnTo>
                  <a:pt x="12700" y="1718563"/>
                </a:lnTo>
                <a:close/>
              </a:path>
              <a:path w="626745" h="2131060">
                <a:moveTo>
                  <a:pt x="12700" y="1769363"/>
                </a:moveTo>
                <a:lnTo>
                  <a:pt x="0" y="1769363"/>
                </a:lnTo>
                <a:lnTo>
                  <a:pt x="0" y="1807463"/>
                </a:lnTo>
                <a:lnTo>
                  <a:pt x="12700" y="1807463"/>
                </a:lnTo>
                <a:lnTo>
                  <a:pt x="12700" y="1769363"/>
                </a:lnTo>
                <a:close/>
              </a:path>
              <a:path w="626745" h="2131060">
                <a:moveTo>
                  <a:pt x="12700" y="1820163"/>
                </a:moveTo>
                <a:lnTo>
                  <a:pt x="0" y="1820163"/>
                </a:lnTo>
                <a:lnTo>
                  <a:pt x="0" y="1858263"/>
                </a:lnTo>
                <a:lnTo>
                  <a:pt x="12700" y="1858263"/>
                </a:lnTo>
                <a:lnTo>
                  <a:pt x="12700" y="1820163"/>
                </a:lnTo>
                <a:close/>
              </a:path>
              <a:path w="626745" h="2131060">
                <a:moveTo>
                  <a:pt x="12700" y="1870963"/>
                </a:moveTo>
                <a:lnTo>
                  <a:pt x="0" y="1870963"/>
                </a:lnTo>
                <a:lnTo>
                  <a:pt x="0" y="1909063"/>
                </a:lnTo>
                <a:lnTo>
                  <a:pt x="12700" y="1909063"/>
                </a:lnTo>
                <a:lnTo>
                  <a:pt x="12700" y="1870963"/>
                </a:lnTo>
                <a:close/>
              </a:path>
              <a:path w="626745" h="2131060">
                <a:moveTo>
                  <a:pt x="12700" y="1921763"/>
                </a:moveTo>
                <a:lnTo>
                  <a:pt x="0" y="1921763"/>
                </a:lnTo>
                <a:lnTo>
                  <a:pt x="0" y="1959863"/>
                </a:lnTo>
                <a:lnTo>
                  <a:pt x="12700" y="1959863"/>
                </a:lnTo>
                <a:lnTo>
                  <a:pt x="12700" y="1921763"/>
                </a:lnTo>
                <a:close/>
              </a:path>
              <a:path w="626745" h="2131060">
                <a:moveTo>
                  <a:pt x="12700" y="1972563"/>
                </a:moveTo>
                <a:lnTo>
                  <a:pt x="0" y="1972563"/>
                </a:lnTo>
                <a:lnTo>
                  <a:pt x="0" y="2010663"/>
                </a:lnTo>
                <a:lnTo>
                  <a:pt x="12700" y="2010663"/>
                </a:lnTo>
                <a:lnTo>
                  <a:pt x="12700" y="1972563"/>
                </a:lnTo>
                <a:close/>
              </a:path>
              <a:path w="626745" h="2131060">
                <a:moveTo>
                  <a:pt x="12700" y="2023363"/>
                </a:moveTo>
                <a:lnTo>
                  <a:pt x="0" y="2023363"/>
                </a:lnTo>
                <a:lnTo>
                  <a:pt x="0" y="2061463"/>
                </a:lnTo>
                <a:lnTo>
                  <a:pt x="12700" y="2061463"/>
                </a:lnTo>
                <a:lnTo>
                  <a:pt x="12700" y="2023363"/>
                </a:lnTo>
                <a:close/>
              </a:path>
              <a:path w="626745" h="2131060">
                <a:moveTo>
                  <a:pt x="12700" y="2074163"/>
                </a:moveTo>
                <a:lnTo>
                  <a:pt x="0" y="2074163"/>
                </a:lnTo>
                <a:lnTo>
                  <a:pt x="0" y="2096261"/>
                </a:lnTo>
                <a:lnTo>
                  <a:pt x="2793" y="2099055"/>
                </a:lnTo>
                <a:lnTo>
                  <a:pt x="25907" y="2099055"/>
                </a:lnTo>
                <a:lnTo>
                  <a:pt x="25907" y="2092705"/>
                </a:lnTo>
                <a:lnTo>
                  <a:pt x="12700" y="2092705"/>
                </a:lnTo>
                <a:lnTo>
                  <a:pt x="6350" y="2086355"/>
                </a:lnTo>
                <a:lnTo>
                  <a:pt x="12700" y="2086355"/>
                </a:lnTo>
                <a:lnTo>
                  <a:pt x="12700" y="2074163"/>
                </a:lnTo>
                <a:close/>
              </a:path>
              <a:path w="626745" h="2131060">
                <a:moveTo>
                  <a:pt x="12700" y="2086355"/>
                </a:moveTo>
                <a:lnTo>
                  <a:pt x="6350" y="2086355"/>
                </a:lnTo>
                <a:lnTo>
                  <a:pt x="12700" y="2092705"/>
                </a:lnTo>
                <a:lnTo>
                  <a:pt x="12700" y="2086355"/>
                </a:lnTo>
                <a:close/>
              </a:path>
              <a:path w="626745" h="2131060">
                <a:moveTo>
                  <a:pt x="25907" y="2086355"/>
                </a:moveTo>
                <a:lnTo>
                  <a:pt x="12700" y="2086355"/>
                </a:lnTo>
                <a:lnTo>
                  <a:pt x="12700" y="2092705"/>
                </a:lnTo>
                <a:lnTo>
                  <a:pt x="25907" y="2092705"/>
                </a:lnTo>
                <a:lnTo>
                  <a:pt x="25907" y="2086355"/>
                </a:lnTo>
                <a:close/>
              </a:path>
              <a:path w="626745" h="2131060">
                <a:moveTo>
                  <a:pt x="76707" y="2086355"/>
                </a:moveTo>
                <a:lnTo>
                  <a:pt x="38607" y="2086355"/>
                </a:lnTo>
                <a:lnTo>
                  <a:pt x="38607" y="2099055"/>
                </a:lnTo>
                <a:lnTo>
                  <a:pt x="76707" y="2099055"/>
                </a:lnTo>
                <a:lnTo>
                  <a:pt x="76707" y="2086355"/>
                </a:lnTo>
                <a:close/>
              </a:path>
              <a:path w="626745" h="2131060">
                <a:moveTo>
                  <a:pt x="127507" y="2086355"/>
                </a:moveTo>
                <a:lnTo>
                  <a:pt x="89407" y="2086355"/>
                </a:lnTo>
                <a:lnTo>
                  <a:pt x="89407" y="2099055"/>
                </a:lnTo>
                <a:lnTo>
                  <a:pt x="127507" y="2099055"/>
                </a:lnTo>
                <a:lnTo>
                  <a:pt x="127507" y="2086355"/>
                </a:lnTo>
                <a:close/>
              </a:path>
              <a:path w="626745" h="2131060">
                <a:moveTo>
                  <a:pt x="178307" y="2086355"/>
                </a:moveTo>
                <a:lnTo>
                  <a:pt x="140207" y="2086355"/>
                </a:lnTo>
                <a:lnTo>
                  <a:pt x="140207" y="2099055"/>
                </a:lnTo>
                <a:lnTo>
                  <a:pt x="178307" y="2099055"/>
                </a:lnTo>
                <a:lnTo>
                  <a:pt x="178307" y="2086355"/>
                </a:lnTo>
                <a:close/>
              </a:path>
              <a:path w="626745" h="2131060">
                <a:moveTo>
                  <a:pt x="229107" y="2086355"/>
                </a:moveTo>
                <a:lnTo>
                  <a:pt x="191007" y="2086355"/>
                </a:lnTo>
                <a:lnTo>
                  <a:pt x="191007" y="2099055"/>
                </a:lnTo>
                <a:lnTo>
                  <a:pt x="229107" y="2099055"/>
                </a:lnTo>
                <a:lnTo>
                  <a:pt x="229107" y="2086355"/>
                </a:lnTo>
                <a:close/>
              </a:path>
              <a:path w="626745" h="2131060">
                <a:moveTo>
                  <a:pt x="279907" y="2086355"/>
                </a:moveTo>
                <a:lnTo>
                  <a:pt x="241807" y="2086355"/>
                </a:lnTo>
                <a:lnTo>
                  <a:pt x="241807" y="2099055"/>
                </a:lnTo>
                <a:lnTo>
                  <a:pt x="279907" y="2099055"/>
                </a:lnTo>
                <a:lnTo>
                  <a:pt x="279907" y="2086355"/>
                </a:lnTo>
                <a:close/>
              </a:path>
              <a:path w="626745" h="2131060">
                <a:moveTo>
                  <a:pt x="330707" y="2086355"/>
                </a:moveTo>
                <a:lnTo>
                  <a:pt x="292607" y="2086355"/>
                </a:lnTo>
                <a:lnTo>
                  <a:pt x="292607" y="2099055"/>
                </a:lnTo>
                <a:lnTo>
                  <a:pt x="330707" y="2099055"/>
                </a:lnTo>
                <a:lnTo>
                  <a:pt x="330707" y="2086355"/>
                </a:lnTo>
                <a:close/>
              </a:path>
              <a:path w="626745" h="2131060">
                <a:moveTo>
                  <a:pt x="381507" y="2086355"/>
                </a:moveTo>
                <a:lnTo>
                  <a:pt x="343407" y="2086355"/>
                </a:lnTo>
                <a:lnTo>
                  <a:pt x="343407" y="2099055"/>
                </a:lnTo>
                <a:lnTo>
                  <a:pt x="381507" y="2099055"/>
                </a:lnTo>
                <a:lnTo>
                  <a:pt x="381507" y="2086355"/>
                </a:lnTo>
                <a:close/>
              </a:path>
              <a:path w="626745" h="2131060">
                <a:moveTo>
                  <a:pt x="432307" y="2086355"/>
                </a:moveTo>
                <a:lnTo>
                  <a:pt x="394207" y="2086355"/>
                </a:lnTo>
                <a:lnTo>
                  <a:pt x="394207" y="2099055"/>
                </a:lnTo>
                <a:lnTo>
                  <a:pt x="432307" y="2099055"/>
                </a:lnTo>
                <a:lnTo>
                  <a:pt x="432307" y="2086355"/>
                </a:lnTo>
                <a:close/>
              </a:path>
              <a:path w="626745" h="2131060">
                <a:moveTo>
                  <a:pt x="483107" y="2086355"/>
                </a:moveTo>
                <a:lnTo>
                  <a:pt x="445007" y="2086355"/>
                </a:lnTo>
                <a:lnTo>
                  <a:pt x="445007" y="2099055"/>
                </a:lnTo>
                <a:lnTo>
                  <a:pt x="483107" y="2099055"/>
                </a:lnTo>
                <a:lnTo>
                  <a:pt x="483107" y="2086355"/>
                </a:lnTo>
                <a:close/>
              </a:path>
              <a:path w="626745" h="2131060">
                <a:moveTo>
                  <a:pt x="533907" y="2086355"/>
                </a:moveTo>
                <a:lnTo>
                  <a:pt x="495807" y="2086355"/>
                </a:lnTo>
                <a:lnTo>
                  <a:pt x="495807" y="2099055"/>
                </a:lnTo>
                <a:lnTo>
                  <a:pt x="533907" y="2099055"/>
                </a:lnTo>
                <a:lnTo>
                  <a:pt x="533907" y="2086355"/>
                </a:lnTo>
                <a:close/>
              </a:path>
              <a:path w="626745" h="2131060">
                <a:moveTo>
                  <a:pt x="550417" y="2054605"/>
                </a:moveTo>
                <a:lnTo>
                  <a:pt x="550417" y="2130805"/>
                </a:lnTo>
                <a:lnTo>
                  <a:pt x="613917" y="2099055"/>
                </a:lnTo>
                <a:lnTo>
                  <a:pt x="563117" y="2099055"/>
                </a:lnTo>
                <a:lnTo>
                  <a:pt x="563117" y="2086355"/>
                </a:lnTo>
                <a:lnTo>
                  <a:pt x="613917" y="2086355"/>
                </a:lnTo>
                <a:lnTo>
                  <a:pt x="550417" y="2054605"/>
                </a:lnTo>
                <a:close/>
              </a:path>
              <a:path w="626745" h="2131060">
                <a:moveTo>
                  <a:pt x="550417" y="2086355"/>
                </a:moveTo>
                <a:lnTo>
                  <a:pt x="546607" y="2086355"/>
                </a:lnTo>
                <a:lnTo>
                  <a:pt x="546607" y="2099055"/>
                </a:lnTo>
                <a:lnTo>
                  <a:pt x="550417" y="2099055"/>
                </a:lnTo>
                <a:lnTo>
                  <a:pt x="550417" y="2086355"/>
                </a:lnTo>
                <a:close/>
              </a:path>
              <a:path w="626745" h="2131060">
                <a:moveTo>
                  <a:pt x="613917" y="2086355"/>
                </a:moveTo>
                <a:lnTo>
                  <a:pt x="563117" y="2086355"/>
                </a:lnTo>
                <a:lnTo>
                  <a:pt x="563117" y="2099055"/>
                </a:lnTo>
                <a:lnTo>
                  <a:pt x="613917" y="2099055"/>
                </a:lnTo>
                <a:lnTo>
                  <a:pt x="626617" y="2092705"/>
                </a:lnTo>
                <a:lnTo>
                  <a:pt x="613917" y="2086355"/>
                </a:lnTo>
                <a:close/>
              </a:path>
            </a:pathLst>
          </a:custGeom>
          <a:solidFill>
            <a:srgbClr val="000000"/>
          </a:solidFill>
        </p:spPr>
        <p:txBody>
          <a:bodyPr wrap="square" lIns="0" tIns="0" rIns="0" bIns="0" rtlCol="0"/>
          <a:lstStyle/>
          <a:p>
            <a:endParaRPr sz="1428"/>
          </a:p>
        </p:txBody>
      </p:sp>
      <p:sp>
        <p:nvSpPr>
          <p:cNvPr id="34" name="object 34"/>
          <p:cNvSpPr txBox="1"/>
          <p:nvPr/>
        </p:nvSpPr>
        <p:spPr>
          <a:xfrm>
            <a:off x="4108848" y="3507167"/>
            <a:ext cx="455900" cy="158633"/>
          </a:xfrm>
          <a:prstGeom prst="rect">
            <a:avLst/>
          </a:prstGeom>
        </p:spPr>
        <p:txBody>
          <a:bodyPr vert="horz" wrap="square" lIns="0" tIns="0" rIns="0" bIns="0" rtlCol="0">
            <a:spAutoFit/>
          </a:bodyPr>
          <a:lstStyle/>
          <a:p>
            <a:pPr marL="10074"/>
            <a:r>
              <a:rPr sz="1031" spc="-8" dirty="0">
                <a:cs typeface="Arial"/>
              </a:rPr>
              <a:t>monitor</a:t>
            </a:r>
            <a:endParaRPr sz="1031">
              <a:cs typeface="Arial"/>
            </a:endParaRPr>
          </a:p>
        </p:txBody>
      </p:sp>
      <p:sp>
        <p:nvSpPr>
          <p:cNvPr id="35" name="object 35"/>
          <p:cNvSpPr/>
          <p:nvPr/>
        </p:nvSpPr>
        <p:spPr>
          <a:xfrm>
            <a:off x="8097286" y="2824190"/>
            <a:ext cx="470508" cy="1768185"/>
          </a:xfrm>
          <a:custGeom>
            <a:avLst/>
            <a:gdLst/>
            <a:ahLst/>
            <a:cxnLst/>
            <a:rect l="l" t="t" r="r" b="b"/>
            <a:pathLst>
              <a:path w="593090" h="2228850">
                <a:moveTo>
                  <a:pt x="38100" y="0"/>
                </a:moveTo>
                <a:lnTo>
                  <a:pt x="0" y="0"/>
                </a:lnTo>
                <a:lnTo>
                  <a:pt x="0" y="12700"/>
                </a:lnTo>
                <a:lnTo>
                  <a:pt x="38100" y="12700"/>
                </a:lnTo>
                <a:lnTo>
                  <a:pt x="38100" y="0"/>
                </a:lnTo>
                <a:close/>
              </a:path>
              <a:path w="593090" h="2228850">
                <a:moveTo>
                  <a:pt x="88900" y="0"/>
                </a:moveTo>
                <a:lnTo>
                  <a:pt x="50800" y="0"/>
                </a:lnTo>
                <a:lnTo>
                  <a:pt x="50800" y="12700"/>
                </a:lnTo>
                <a:lnTo>
                  <a:pt x="88900" y="12700"/>
                </a:lnTo>
                <a:lnTo>
                  <a:pt x="88900" y="0"/>
                </a:lnTo>
                <a:close/>
              </a:path>
              <a:path w="593090" h="2228850">
                <a:moveTo>
                  <a:pt x="139700" y="0"/>
                </a:moveTo>
                <a:lnTo>
                  <a:pt x="101600" y="0"/>
                </a:lnTo>
                <a:lnTo>
                  <a:pt x="101600" y="12700"/>
                </a:lnTo>
                <a:lnTo>
                  <a:pt x="139700" y="12700"/>
                </a:lnTo>
                <a:lnTo>
                  <a:pt x="139700" y="0"/>
                </a:lnTo>
                <a:close/>
              </a:path>
              <a:path w="593090" h="2228850">
                <a:moveTo>
                  <a:pt x="190500" y="0"/>
                </a:moveTo>
                <a:lnTo>
                  <a:pt x="152400" y="0"/>
                </a:lnTo>
                <a:lnTo>
                  <a:pt x="152400" y="12700"/>
                </a:lnTo>
                <a:lnTo>
                  <a:pt x="190500" y="12700"/>
                </a:lnTo>
                <a:lnTo>
                  <a:pt x="190500" y="0"/>
                </a:lnTo>
                <a:close/>
              </a:path>
              <a:path w="593090" h="2228850">
                <a:moveTo>
                  <a:pt x="241300" y="0"/>
                </a:moveTo>
                <a:lnTo>
                  <a:pt x="203200" y="0"/>
                </a:lnTo>
                <a:lnTo>
                  <a:pt x="203200" y="12700"/>
                </a:lnTo>
                <a:lnTo>
                  <a:pt x="241300" y="12700"/>
                </a:lnTo>
                <a:lnTo>
                  <a:pt x="241300" y="0"/>
                </a:lnTo>
                <a:close/>
              </a:path>
              <a:path w="593090" h="2228850">
                <a:moveTo>
                  <a:pt x="292100" y="0"/>
                </a:moveTo>
                <a:lnTo>
                  <a:pt x="254000" y="0"/>
                </a:lnTo>
                <a:lnTo>
                  <a:pt x="254000" y="12700"/>
                </a:lnTo>
                <a:lnTo>
                  <a:pt x="292100" y="12700"/>
                </a:lnTo>
                <a:lnTo>
                  <a:pt x="292100" y="0"/>
                </a:lnTo>
                <a:close/>
              </a:path>
              <a:path w="593090" h="2228850">
                <a:moveTo>
                  <a:pt x="342900" y="0"/>
                </a:moveTo>
                <a:lnTo>
                  <a:pt x="304800" y="0"/>
                </a:lnTo>
                <a:lnTo>
                  <a:pt x="304800" y="12700"/>
                </a:lnTo>
                <a:lnTo>
                  <a:pt x="342900" y="12700"/>
                </a:lnTo>
                <a:lnTo>
                  <a:pt x="342900" y="0"/>
                </a:lnTo>
                <a:close/>
              </a:path>
              <a:path w="593090" h="2228850">
                <a:moveTo>
                  <a:pt x="393700" y="0"/>
                </a:moveTo>
                <a:lnTo>
                  <a:pt x="355600" y="0"/>
                </a:lnTo>
                <a:lnTo>
                  <a:pt x="355600" y="12700"/>
                </a:lnTo>
                <a:lnTo>
                  <a:pt x="393700" y="12700"/>
                </a:lnTo>
                <a:lnTo>
                  <a:pt x="393700" y="0"/>
                </a:lnTo>
                <a:close/>
              </a:path>
              <a:path w="593090" h="2228850">
                <a:moveTo>
                  <a:pt x="444500" y="0"/>
                </a:moveTo>
                <a:lnTo>
                  <a:pt x="406400" y="0"/>
                </a:lnTo>
                <a:lnTo>
                  <a:pt x="406400" y="12700"/>
                </a:lnTo>
                <a:lnTo>
                  <a:pt x="444500" y="12700"/>
                </a:lnTo>
                <a:lnTo>
                  <a:pt x="444500" y="0"/>
                </a:lnTo>
                <a:close/>
              </a:path>
              <a:path w="593090" h="2228850">
                <a:moveTo>
                  <a:pt x="495300" y="0"/>
                </a:moveTo>
                <a:lnTo>
                  <a:pt x="457200" y="0"/>
                </a:lnTo>
                <a:lnTo>
                  <a:pt x="457200" y="12700"/>
                </a:lnTo>
                <a:lnTo>
                  <a:pt x="495300" y="12700"/>
                </a:lnTo>
                <a:lnTo>
                  <a:pt x="495300" y="0"/>
                </a:lnTo>
                <a:close/>
              </a:path>
              <a:path w="593090" h="2228850">
                <a:moveTo>
                  <a:pt x="546100" y="0"/>
                </a:moveTo>
                <a:lnTo>
                  <a:pt x="508000" y="0"/>
                </a:lnTo>
                <a:lnTo>
                  <a:pt x="508000" y="12700"/>
                </a:lnTo>
                <a:lnTo>
                  <a:pt x="546100" y="12700"/>
                </a:lnTo>
                <a:lnTo>
                  <a:pt x="546100" y="0"/>
                </a:lnTo>
                <a:close/>
              </a:path>
              <a:path w="593090" h="2228850">
                <a:moveTo>
                  <a:pt x="580390" y="6350"/>
                </a:moveTo>
                <a:lnTo>
                  <a:pt x="580390" y="16509"/>
                </a:lnTo>
                <a:lnTo>
                  <a:pt x="593090" y="16509"/>
                </a:lnTo>
                <a:lnTo>
                  <a:pt x="593090" y="12700"/>
                </a:lnTo>
                <a:lnTo>
                  <a:pt x="586740" y="12700"/>
                </a:lnTo>
                <a:lnTo>
                  <a:pt x="580390" y="6350"/>
                </a:lnTo>
                <a:close/>
              </a:path>
              <a:path w="593090" h="2228850">
                <a:moveTo>
                  <a:pt x="588391" y="0"/>
                </a:moveTo>
                <a:lnTo>
                  <a:pt x="558800" y="0"/>
                </a:lnTo>
                <a:lnTo>
                  <a:pt x="558800" y="12700"/>
                </a:lnTo>
                <a:lnTo>
                  <a:pt x="580390" y="12700"/>
                </a:lnTo>
                <a:lnTo>
                  <a:pt x="580390" y="6350"/>
                </a:lnTo>
                <a:lnTo>
                  <a:pt x="593090" y="6350"/>
                </a:lnTo>
                <a:lnTo>
                  <a:pt x="593090" y="4699"/>
                </a:lnTo>
                <a:lnTo>
                  <a:pt x="592454" y="3048"/>
                </a:lnTo>
                <a:lnTo>
                  <a:pt x="591185" y="1904"/>
                </a:lnTo>
                <a:lnTo>
                  <a:pt x="590042" y="634"/>
                </a:lnTo>
                <a:lnTo>
                  <a:pt x="588391" y="0"/>
                </a:lnTo>
                <a:close/>
              </a:path>
              <a:path w="593090" h="2228850">
                <a:moveTo>
                  <a:pt x="593090" y="6350"/>
                </a:moveTo>
                <a:lnTo>
                  <a:pt x="580390" y="6350"/>
                </a:lnTo>
                <a:lnTo>
                  <a:pt x="586740" y="12700"/>
                </a:lnTo>
                <a:lnTo>
                  <a:pt x="593090" y="12700"/>
                </a:lnTo>
                <a:lnTo>
                  <a:pt x="593090" y="6350"/>
                </a:lnTo>
                <a:close/>
              </a:path>
              <a:path w="593090" h="2228850">
                <a:moveTo>
                  <a:pt x="592963" y="29209"/>
                </a:moveTo>
                <a:lnTo>
                  <a:pt x="580263" y="29209"/>
                </a:lnTo>
                <a:lnTo>
                  <a:pt x="580136" y="67309"/>
                </a:lnTo>
                <a:lnTo>
                  <a:pt x="592836" y="67309"/>
                </a:lnTo>
                <a:lnTo>
                  <a:pt x="592963" y="29209"/>
                </a:lnTo>
                <a:close/>
              </a:path>
              <a:path w="593090" h="2228850">
                <a:moveTo>
                  <a:pt x="592709" y="80009"/>
                </a:moveTo>
                <a:lnTo>
                  <a:pt x="580009" y="80009"/>
                </a:lnTo>
                <a:lnTo>
                  <a:pt x="579881" y="118109"/>
                </a:lnTo>
                <a:lnTo>
                  <a:pt x="592581" y="118109"/>
                </a:lnTo>
                <a:lnTo>
                  <a:pt x="592709" y="80009"/>
                </a:lnTo>
                <a:close/>
              </a:path>
              <a:path w="593090" h="2228850">
                <a:moveTo>
                  <a:pt x="592454" y="130809"/>
                </a:moveTo>
                <a:lnTo>
                  <a:pt x="579754" y="130809"/>
                </a:lnTo>
                <a:lnTo>
                  <a:pt x="579627" y="168909"/>
                </a:lnTo>
                <a:lnTo>
                  <a:pt x="592327" y="168909"/>
                </a:lnTo>
                <a:lnTo>
                  <a:pt x="592454" y="130809"/>
                </a:lnTo>
                <a:close/>
              </a:path>
              <a:path w="593090" h="2228850">
                <a:moveTo>
                  <a:pt x="592201" y="181609"/>
                </a:moveTo>
                <a:lnTo>
                  <a:pt x="579501" y="181609"/>
                </a:lnTo>
                <a:lnTo>
                  <a:pt x="579374" y="219709"/>
                </a:lnTo>
                <a:lnTo>
                  <a:pt x="592074" y="219709"/>
                </a:lnTo>
                <a:lnTo>
                  <a:pt x="592201" y="181609"/>
                </a:lnTo>
                <a:close/>
              </a:path>
              <a:path w="593090" h="2228850">
                <a:moveTo>
                  <a:pt x="591947" y="232409"/>
                </a:moveTo>
                <a:lnTo>
                  <a:pt x="579247" y="232409"/>
                </a:lnTo>
                <a:lnTo>
                  <a:pt x="579120" y="270509"/>
                </a:lnTo>
                <a:lnTo>
                  <a:pt x="591820" y="270509"/>
                </a:lnTo>
                <a:lnTo>
                  <a:pt x="591947" y="232409"/>
                </a:lnTo>
                <a:close/>
              </a:path>
              <a:path w="593090" h="2228850">
                <a:moveTo>
                  <a:pt x="591693" y="283209"/>
                </a:moveTo>
                <a:lnTo>
                  <a:pt x="578993" y="283209"/>
                </a:lnTo>
                <a:lnTo>
                  <a:pt x="578866" y="321309"/>
                </a:lnTo>
                <a:lnTo>
                  <a:pt x="591566" y="321309"/>
                </a:lnTo>
                <a:lnTo>
                  <a:pt x="591693" y="283209"/>
                </a:lnTo>
                <a:close/>
              </a:path>
              <a:path w="593090" h="2228850">
                <a:moveTo>
                  <a:pt x="591439" y="334009"/>
                </a:moveTo>
                <a:lnTo>
                  <a:pt x="578739" y="334009"/>
                </a:lnTo>
                <a:lnTo>
                  <a:pt x="578612" y="372109"/>
                </a:lnTo>
                <a:lnTo>
                  <a:pt x="591312" y="372109"/>
                </a:lnTo>
                <a:lnTo>
                  <a:pt x="591439" y="334009"/>
                </a:lnTo>
                <a:close/>
              </a:path>
              <a:path w="593090" h="2228850">
                <a:moveTo>
                  <a:pt x="591185" y="384809"/>
                </a:moveTo>
                <a:lnTo>
                  <a:pt x="578485" y="384809"/>
                </a:lnTo>
                <a:lnTo>
                  <a:pt x="578358" y="422909"/>
                </a:lnTo>
                <a:lnTo>
                  <a:pt x="591058" y="422909"/>
                </a:lnTo>
                <a:lnTo>
                  <a:pt x="591185" y="384809"/>
                </a:lnTo>
                <a:close/>
              </a:path>
              <a:path w="593090" h="2228850">
                <a:moveTo>
                  <a:pt x="590930" y="435609"/>
                </a:moveTo>
                <a:lnTo>
                  <a:pt x="578230" y="435609"/>
                </a:lnTo>
                <a:lnTo>
                  <a:pt x="578103" y="473709"/>
                </a:lnTo>
                <a:lnTo>
                  <a:pt x="590803" y="473709"/>
                </a:lnTo>
                <a:lnTo>
                  <a:pt x="590930" y="435609"/>
                </a:lnTo>
                <a:close/>
              </a:path>
              <a:path w="593090" h="2228850">
                <a:moveTo>
                  <a:pt x="590676" y="486409"/>
                </a:moveTo>
                <a:lnTo>
                  <a:pt x="577976" y="486409"/>
                </a:lnTo>
                <a:lnTo>
                  <a:pt x="577850" y="524509"/>
                </a:lnTo>
                <a:lnTo>
                  <a:pt x="590550" y="524509"/>
                </a:lnTo>
                <a:lnTo>
                  <a:pt x="590676" y="486409"/>
                </a:lnTo>
                <a:close/>
              </a:path>
              <a:path w="593090" h="2228850">
                <a:moveTo>
                  <a:pt x="590423" y="537209"/>
                </a:moveTo>
                <a:lnTo>
                  <a:pt x="577723" y="537209"/>
                </a:lnTo>
                <a:lnTo>
                  <a:pt x="577596" y="575309"/>
                </a:lnTo>
                <a:lnTo>
                  <a:pt x="590296" y="575309"/>
                </a:lnTo>
                <a:lnTo>
                  <a:pt x="590423" y="537209"/>
                </a:lnTo>
                <a:close/>
              </a:path>
              <a:path w="593090" h="2228850">
                <a:moveTo>
                  <a:pt x="590169" y="588009"/>
                </a:moveTo>
                <a:lnTo>
                  <a:pt x="577469" y="588009"/>
                </a:lnTo>
                <a:lnTo>
                  <a:pt x="577342" y="626109"/>
                </a:lnTo>
                <a:lnTo>
                  <a:pt x="590042" y="626109"/>
                </a:lnTo>
                <a:lnTo>
                  <a:pt x="590169" y="588009"/>
                </a:lnTo>
                <a:close/>
              </a:path>
              <a:path w="593090" h="2228850">
                <a:moveTo>
                  <a:pt x="589915" y="638809"/>
                </a:moveTo>
                <a:lnTo>
                  <a:pt x="577215" y="638809"/>
                </a:lnTo>
                <a:lnTo>
                  <a:pt x="577088" y="676909"/>
                </a:lnTo>
                <a:lnTo>
                  <a:pt x="589788" y="676909"/>
                </a:lnTo>
                <a:lnTo>
                  <a:pt x="589915" y="638809"/>
                </a:lnTo>
                <a:close/>
              </a:path>
              <a:path w="593090" h="2228850">
                <a:moveTo>
                  <a:pt x="589661" y="689609"/>
                </a:moveTo>
                <a:lnTo>
                  <a:pt x="576961" y="689609"/>
                </a:lnTo>
                <a:lnTo>
                  <a:pt x="576834" y="727709"/>
                </a:lnTo>
                <a:lnTo>
                  <a:pt x="589534" y="727709"/>
                </a:lnTo>
                <a:lnTo>
                  <a:pt x="589661" y="689609"/>
                </a:lnTo>
                <a:close/>
              </a:path>
              <a:path w="593090" h="2228850">
                <a:moveTo>
                  <a:pt x="589406" y="740409"/>
                </a:moveTo>
                <a:lnTo>
                  <a:pt x="576706" y="740409"/>
                </a:lnTo>
                <a:lnTo>
                  <a:pt x="576579" y="778509"/>
                </a:lnTo>
                <a:lnTo>
                  <a:pt x="589279" y="778509"/>
                </a:lnTo>
                <a:lnTo>
                  <a:pt x="589406" y="740409"/>
                </a:lnTo>
                <a:close/>
              </a:path>
              <a:path w="593090" h="2228850">
                <a:moveTo>
                  <a:pt x="589152" y="791209"/>
                </a:moveTo>
                <a:lnTo>
                  <a:pt x="576452" y="791209"/>
                </a:lnTo>
                <a:lnTo>
                  <a:pt x="576326" y="829309"/>
                </a:lnTo>
                <a:lnTo>
                  <a:pt x="589026" y="829309"/>
                </a:lnTo>
                <a:lnTo>
                  <a:pt x="589152" y="791209"/>
                </a:lnTo>
                <a:close/>
              </a:path>
              <a:path w="593090" h="2228850">
                <a:moveTo>
                  <a:pt x="588899" y="842009"/>
                </a:moveTo>
                <a:lnTo>
                  <a:pt x="576199" y="842009"/>
                </a:lnTo>
                <a:lnTo>
                  <a:pt x="576072" y="880109"/>
                </a:lnTo>
                <a:lnTo>
                  <a:pt x="588772" y="880109"/>
                </a:lnTo>
                <a:lnTo>
                  <a:pt x="588899" y="842009"/>
                </a:lnTo>
                <a:close/>
              </a:path>
              <a:path w="593090" h="2228850">
                <a:moveTo>
                  <a:pt x="588645" y="892809"/>
                </a:moveTo>
                <a:lnTo>
                  <a:pt x="575945" y="892809"/>
                </a:lnTo>
                <a:lnTo>
                  <a:pt x="575818" y="930909"/>
                </a:lnTo>
                <a:lnTo>
                  <a:pt x="588518" y="930909"/>
                </a:lnTo>
                <a:lnTo>
                  <a:pt x="588645" y="892809"/>
                </a:lnTo>
                <a:close/>
              </a:path>
              <a:path w="593090" h="2228850">
                <a:moveTo>
                  <a:pt x="588391" y="943609"/>
                </a:moveTo>
                <a:lnTo>
                  <a:pt x="575691" y="943609"/>
                </a:lnTo>
                <a:lnTo>
                  <a:pt x="575564" y="981709"/>
                </a:lnTo>
                <a:lnTo>
                  <a:pt x="588264" y="981709"/>
                </a:lnTo>
                <a:lnTo>
                  <a:pt x="588391" y="943609"/>
                </a:lnTo>
                <a:close/>
              </a:path>
              <a:path w="593090" h="2228850">
                <a:moveTo>
                  <a:pt x="588137" y="994409"/>
                </a:moveTo>
                <a:lnTo>
                  <a:pt x="575437" y="994409"/>
                </a:lnTo>
                <a:lnTo>
                  <a:pt x="575310" y="1032509"/>
                </a:lnTo>
                <a:lnTo>
                  <a:pt x="588010" y="1032509"/>
                </a:lnTo>
                <a:lnTo>
                  <a:pt x="588137" y="994409"/>
                </a:lnTo>
                <a:close/>
              </a:path>
              <a:path w="593090" h="2228850">
                <a:moveTo>
                  <a:pt x="587883" y="1045209"/>
                </a:moveTo>
                <a:lnTo>
                  <a:pt x="575183" y="1045209"/>
                </a:lnTo>
                <a:lnTo>
                  <a:pt x="575055" y="1083309"/>
                </a:lnTo>
                <a:lnTo>
                  <a:pt x="587755" y="1083309"/>
                </a:lnTo>
                <a:lnTo>
                  <a:pt x="587883" y="1045209"/>
                </a:lnTo>
                <a:close/>
              </a:path>
              <a:path w="593090" h="2228850">
                <a:moveTo>
                  <a:pt x="587628" y="1096009"/>
                </a:moveTo>
                <a:lnTo>
                  <a:pt x="574928" y="1096009"/>
                </a:lnTo>
                <a:lnTo>
                  <a:pt x="574801" y="1134109"/>
                </a:lnTo>
                <a:lnTo>
                  <a:pt x="587501" y="1134109"/>
                </a:lnTo>
                <a:lnTo>
                  <a:pt x="587628" y="1096009"/>
                </a:lnTo>
                <a:close/>
              </a:path>
              <a:path w="593090" h="2228850">
                <a:moveTo>
                  <a:pt x="587375" y="1146809"/>
                </a:moveTo>
                <a:lnTo>
                  <a:pt x="574675" y="1146809"/>
                </a:lnTo>
                <a:lnTo>
                  <a:pt x="574548" y="1184909"/>
                </a:lnTo>
                <a:lnTo>
                  <a:pt x="587248" y="1184909"/>
                </a:lnTo>
                <a:lnTo>
                  <a:pt x="587375" y="1146809"/>
                </a:lnTo>
                <a:close/>
              </a:path>
              <a:path w="593090" h="2228850">
                <a:moveTo>
                  <a:pt x="587121" y="1197609"/>
                </a:moveTo>
                <a:lnTo>
                  <a:pt x="574421" y="1197609"/>
                </a:lnTo>
                <a:lnTo>
                  <a:pt x="574294" y="1235709"/>
                </a:lnTo>
                <a:lnTo>
                  <a:pt x="586994" y="1235709"/>
                </a:lnTo>
                <a:lnTo>
                  <a:pt x="587121" y="1197609"/>
                </a:lnTo>
                <a:close/>
              </a:path>
              <a:path w="593090" h="2228850">
                <a:moveTo>
                  <a:pt x="586867" y="1248409"/>
                </a:moveTo>
                <a:lnTo>
                  <a:pt x="574167" y="1248409"/>
                </a:lnTo>
                <a:lnTo>
                  <a:pt x="574040" y="1286509"/>
                </a:lnTo>
                <a:lnTo>
                  <a:pt x="586740" y="1286509"/>
                </a:lnTo>
                <a:lnTo>
                  <a:pt x="586867" y="1248409"/>
                </a:lnTo>
                <a:close/>
              </a:path>
              <a:path w="593090" h="2228850">
                <a:moveTo>
                  <a:pt x="586613" y="1299209"/>
                </a:moveTo>
                <a:lnTo>
                  <a:pt x="573913" y="1299209"/>
                </a:lnTo>
                <a:lnTo>
                  <a:pt x="573786" y="1337309"/>
                </a:lnTo>
                <a:lnTo>
                  <a:pt x="586486" y="1337309"/>
                </a:lnTo>
                <a:lnTo>
                  <a:pt x="586613" y="1299209"/>
                </a:lnTo>
                <a:close/>
              </a:path>
              <a:path w="593090" h="2228850">
                <a:moveTo>
                  <a:pt x="586359" y="1350009"/>
                </a:moveTo>
                <a:lnTo>
                  <a:pt x="573659" y="1350009"/>
                </a:lnTo>
                <a:lnTo>
                  <a:pt x="573531" y="1388109"/>
                </a:lnTo>
                <a:lnTo>
                  <a:pt x="586231" y="1388109"/>
                </a:lnTo>
                <a:lnTo>
                  <a:pt x="586359" y="1350009"/>
                </a:lnTo>
                <a:close/>
              </a:path>
              <a:path w="593090" h="2228850">
                <a:moveTo>
                  <a:pt x="586104" y="1400809"/>
                </a:moveTo>
                <a:lnTo>
                  <a:pt x="573404" y="1400809"/>
                </a:lnTo>
                <a:lnTo>
                  <a:pt x="573277" y="1438909"/>
                </a:lnTo>
                <a:lnTo>
                  <a:pt x="585977" y="1438909"/>
                </a:lnTo>
                <a:lnTo>
                  <a:pt x="586104" y="1400809"/>
                </a:lnTo>
                <a:close/>
              </a:path>
              <a:path w="593090" h="2228850">
                <a:moveTo>
                  <a:pt x="585851" y="1451609"/>
                </a:moveTo>
                <a:lnTo>
                  <a:pt x="573151" y="1451609"/>
                </a:lnTo>
                <a:lnTo>
                  <a:pt x="573024" y="1489709"/>
                </a:lnTo>
                <a:lnTo>
                  <a:pt x="585724" y="1489709"/>
                </a:lnTo>
                <a:lnTo>
                  <a:pt x="585851" y="1451609"/>
                </a:lnTo>
                <a:close/>
              </a:path>
              <a:path w="593090" h="2228850">
                <a:moveTo>
                  <a:pt x="585597" y="1502409"/>
                </a:moveTo>
                <a:lnTo>
                  <a:pt x="572897" y="1502409"/>
                </a:lnTo>
                <a:lnTo>
                  <a:pt x="572770" y="1540509"/>
                </a:lnTo>
                <a:lnTo>
                  <a:pt x="585470" y="1540509"/>
                </a:lnTo>
                <a:lnTo>
                  <a:pt x="585597" y="1502409"/>
                </a:lnTo>
                <a:close/>
              </a:path>
              <a:path w="593090" h="2228850">
                <a:moveTo>
                  <a:pt x="585343" y="1553209"/>
                </a:moveTo>
                <a:lnTo>
                  <a:pt x="572643" y="1553209"/>
                </a:lnTo>
                <a:lnTo>
                  <a:pt x="572516" y="1591309"/>
                </a:lnTo>
                <a:lnTo>
                  <a:pt x="585216" y="1591309"/>
                </a:lnTo>
                <a:lnTo>
                  <a:pt x="585343" y="1553209"/>
                </a:lnTo>
                <a:close/>
              </a:path>
              <a:path w="593090" h="2228850">
                <a:moveTo>
                  <a:pt x="585089" y="1604009"/>
                </a:moveTo>
                <a:lnTo>
                  <a:pt x="572389" y="1604009"/>
                </a:lnTo>
                <a:lnTo>
                  <a:pt x="572262" y="1642109"/>
                </a:lnTo>
                <a:lnTo>
                  <a:pt x="584962" y="1642109"/>
                </a:lnTo>
                <a:lnTo>
                  <a:pt x="585089" y="1604009"/>
                </a:lnTo>
                <a:close/>
              </a:path>
              <a:path w="593090" h="2228850">
                <a:moveTo>
                  <a:pt x="584835" y="1654809"/>
                </a:moveTo>
                <a:lnTo>
                  <a:pt x="572135" y="1654809"/>
                </a:lnTo>
                <a:lnTo>
                  <a:pt x="572008" y="1692909"/>
                </a:lnTo>
                <a:lnTo>
                  <a:pt x="584708" y="1692909"/>
                </a:lnTo>
                <a:lnTo>
                  <a:pt x="584835" y="1654809"/>
                </a:lnTo>
                <a:close/>
              </a:path>
              <a:path w="593090" h="2228850">
                <a:moveTo>
                  <a:pt x="584580" y="1705609"/>
                </a:moveTo>
                <a:lnTo>
                  <a:pt x="571880" y="1705609"/>
                </a:lnTo>
                <a:lnTo>
                  <a:pt x="571753" y="1743709"/>
                </a:lnTo>
                <a:lnTo>
                  <a:pt x="584453" y="1743709"/>
                </a:lnTo>
                <a:lnTo>
                  <a:pt x="584580" y="1705609"/>
                </a:lnTo>
                <a:close/>
              </a:path>
              <a:path w="593090" h="2228850">
                <a:moveTo>
                  <a:pt x="584326" y="1756409"/>
                </a:moveTo>
                <a:lnTo>
                  <a:pt x="571626" y="1756409"/>
                </a:lnTo>
                <a:lnTo>
                  <a:pt x="571500" y="1794509"/>
                </a:lnTo>
                <a:lnTo>
                  <a:pt x="584200" y="1794509"/>
                </a:lnTo>
                <a:lnTo>
                  <a:pt x="584326" y="1756409"/>
                </a:lnTo>
                <a:close/>
              </a:path>
              <a:path w="593090" h="2228850">
                <a:moveTo>
                  <a:pt x="584073" y="1807209"/>
                </a:moveTo>
                <a:lnTo>
                  <a:pt x="571373" y="1807209"/>
                </a:lnTo>
                <a:lnTo>
                  <a:pt x="571246" y="1845309"/>
                </a:lnTo>
                <a:lnTo>
                  <a:pt x="583946" y="1845309"/>
                </a:lnTo>
                <a:lnTo>
                  <a:pt x="584073" y="1807209"/>
                </a:lnTo>
                <a:close/>
              </a:path>
              <a:path w="593090" h="2228850">
                <a:moveTo>
                  <a:pt x="583819" y="1858009"/>
                </a:moveTo>
                <a:lnTo>
                  <a:pt x="571119" y="1858009"/>
                </a:lnTo>
                <a:lnTo>
                  <a:pt x="570992" y="1896109"/>
                </a:lnTo>
                <a:lnTo>
                  <a:pt x="583692" y="1896109"/>
                </a:lnTo>
                <a:lnTo>
                  <a:pt x="583819" y="1858009"/>
                </a:lnTo>
                <a:close/>
              </a:path>
              <a:path w="593090" h="2228850">
                <a:moveTo>
                  <a:pt x="583565" y="1908809"/>
                </a:moveTo>
                <a:lnTo>
                  <a:pt x="570865" y="1908809"/>
                </a:lnTo>
                <a:lnTo>
                  <a:pt x="570738" y="1946909"/>
                </a:lnTo>
                <a:lnTo>
                  <a:pt x="583438" y="1946909"/>
                </a:lnTo>
                <a:lnTo>
                  <a:pt x="583565" y="1908809"/>
                </a:lnTo>
                <a:close/>
              </a:path>
              <a:path w="593090" h="2228850">
                <a:moveTo>
                  <a:pt x="583438" y="1959609"/>
                </a:moveTo>
                <a:lnTo>
                  <a:pt x="570738" y="1959609"/>
                </a:lnTo>
                <a:lnTo>
                  <a:pt x="570484" y="1997709"/>
                </a:lnTo>
                <a:lnTo>
                  <a:pt x="583184" y="1997709"/>
                </a:lnTo>
                <a:lnTo>
                  <a:pt x="583438" y="1959609"/>
                </a:lnTo>
                <a:close/>
              </a:path>
              <a:path w="593090" h="2228850">
                <a:moveTo>
                  <a:pt x="583184" y="2010409"/>
                </a:moveTo>
                <a:lnTo>
                  <a:pt x="570484" y="2010409"/>
                </a:lnTo>
                <a:lnTo>
                  <a:pt x="570229" y="2048509"/>
                </a:lnTo>
                <a:lnTo>
                  <a:pt x="582929" y="2048509"/>
                </a:lnTo>
                <a:lnTo>
                  <a:pt x="583184" y="2010409"/>
                </a:lnTo>
                <a:close/>
              </a:path>
              <a:path w="593090" h="2228850">
                <a:moveTo>
                  <a:pt x="582929" y="2061209"/>
                </a:moveTo>
                <a:lnTo>
                  <a:pt x="570229" y="2061209"/>
                </a:lnTo>
                <a:lnTo>
                  <a:pt x="569976" y="2099310"/>
                </a:lnTo>
                <a:lnTo>
                  <a:pt x="582676" y="2099310"/>
                </a:lnTo>
                <a:lnTo>
                  <a:pt x="582929" y="2061209"/>
                </a:lnTo>
                <a:close/>
              </a:path>
              <a:path w="593090" h="2228850">
                <a:moveTo>
                  <a:pt x="582676" y="2112010"/>
                </a:moveTo>
                <a:lnTo>
                  <a:pt x="569976" y="2112010"/>
                </a:lnTo>
                <a:lnTo>
                  <a:pt x="569722" y="2150110"/>
                </a:lnTo>
                <a:lnTo>
                  <a:pt x="582422" y="2150110"/>
                </a:lnTo>
                <a:lnTo>
                  <a:pt x="582676" y="2112010"/>
                </a:lnTo>
                <a:close/>
              </a:path>
              <a:path w="593090" h="2228850">
                <a:moveTo>
                  <a:pt x="569526" y="2183891"/>
                </a:moveTo>
                <a:lnTo>
                  <a:pt x="565276" y="2183891"/>
                </a:lnTo>
                <a:lnTo>
                  <a:pt x="565276" y="2196591"/>
                </a:lnTo>
                <a:lnTo>
                  <a:pt x="579374" y="2196591"/>
                </a:lnTo>
                <a:lnTo>
                  <a:pt x="582168" y="2193797"/>
                </a:lnTo>
                <a:lnTo>
                  <a:pt x="582168" y="2190241"/>
                </a:lnTo>
                <a:lnTo>
                  <a:pt x="569468" y="2190241"/>
                </a:lnTo>
                <a:lnTo>
                  <a:pt x="569526" y="2183891"/>
                </a:lnTo>
                <a:close/>
              </a:path>
              <a:path w="593090" h="2228850">
                <a:moveTo>
                  <a:pt x="582422" y="2162810"/>
                </a:moveTo>
                <a:lnTo>
                  <a:pt x="569722" y="2162810"/>
                </a:lnTo>
                <a:lnTo>
                  <a:pt x="569468" y="2190241"/>
                </a:lnTo>
                <a:lnTo>
                  <a:pt x="575818" y="2183891"/>
                </a:lnTo>
                <a:lnTo>
                  <a:pt x="582226" y="2183891"/>
                </a:lnTo>
                <a:lnTo>
                  <a:pt x="582422" y="2162810"/>
                </a:lnTo>
                <a:close/>
              </a:path>
              <a:path w="593090" h="2228850">
                <a:moveTo>
                  <a:pt x="582226" y="2183891"/>
                </a:moveTo>
                <a:lnTo>
                  <a:pt x="575818" y="2183891"/>
                </a:lnTo>
                <a:lnTo>
                  <a:pt x="569468" y="2190241"/>
                </a:lnTo>
                <a:lnTo>
                  <a:pt x="582168" y="2190241"/>
                </a:lnTo>
                <a:lnTo>
                  <a:pt x="582226" y="2183891"/>
                </a:lnTo>
                <a:close/>
              </a:path>
              <a:path w="593090" h="2228850">
                <a:moveTo>
                  <a:pt x="552576" y="2183891"/>
                </a:moveTo>
                <a:lnTo>
                  <a:pt x="514476" y="2183891"/>
                </a:lnTo>
                <a:lnTo>
                  <a:pt x="514476" y="2196591"/>
                </a:lnTo>
                <a:lnTo>
                  <a:pt x="552576" y="2196591"/>
                </a:lnTo>
                <a:lnTo>
                  <a:pt x="552576" y="2183891"/>
                </a:lnTo>
                <a:close/>
              </a:path>
              <a:path w="593090" h="2228850">
                <a:moveTo>
                  <a:pt x="501776" y="2183891"/>
                </a:moveTo>
                <a:lnTo>
                  <a:pt x="463676" y="2183891"/>
                </a:lnTo>
                <a:lnTo>
                  <a:pt x="463676" y="2196591"/>
                </a:lnTo>
                <a:lnTo>
                  <a:pt x="501776" y="2196591"/>
                </a:lnTo>
                <a:lnTo>
                  <a:pt x="501776" y="2183891"/>
                </a:lnTo>
                <a:close/>
              </a:path>
              <a:path w="593090" h="2228850">
                <a:moveTo>
                  <a:pt x="450976" y="2183891"/>
                </a:moveTo>
                <a:lnTo>
                  <a:pt x="412876" y="2183891"/>
                </a:lnTo>
                <a:lnTo>
                  <a:pt x="412876" y="2196591"/>
                </a:lnTo>
                <a:lnTo>
                  <a:pt x="450976" y="2196591"/>
                </a:lnTo>
                <a:lnTo>
                  <a:pt x="450976" y="2183891"/>
                </a:lnTo>
                <a:close/>
              </a:path>
              <a:path w="593090" h="2228850">
                <a:moveTo>
                  <a:pt x="400176" y="2183891"/>
                </a:moveTo>
                <a:lnTo>
                  <a:pt x="362076" y="2183891"/>
                </a:lnTo>
                <a:lnTo>
                  <a:pt x="362076" y="2196591"/>
                </a:lnTo>
                <a:lnTo>
                  <a:pt x="400176" y="2196591"/>
                </a:lnTo>
                <a:lnTo>
                  <a:pt x="400176" y="2183891"/>
                </a:lnTo>
                <a:close/>
              </a:path>
              <a:path w="593090" h="2228850">
                <a:moveTo>
                  <a:pt x="349376" y="2183891"/>
                </a:moveTo>
                <a:lnTo>
                  <a:pt x="311276" y="2183891"/>
                </a:lnTo>
                <a:lnTo>
                  <a:pt x="311276" y="2196591"/>
                </a:lnTo>
                <a:lnTo>
                  <a:pt x="349376" y="2196591"/>
                </a:lnTo>
                <a:lnTo>
                  <a:pt x="349376" y="2183891"/>
                </a:lnTo>
                <a:close/>
              </a:path>
              <a:path w="593090" h="2228850">
                <a:moveTo>
                  <a:pt x="298576" y="2183891"/>
                </a:moveTo>
                <a:lnTo>
                  <a:pt x="260476" y="2183891"/>
                </a:lnTo>
                <a:lnTo>
                  <a:pt x="260476" y="2196591"/>
                </a:lnTo>
                <a:lnTo>
                  <a:pt x="298576" y="2196591"/>
                </a:lnTo>
                <a:lnTo>
                  <a:pt x="298576" y="2183891"/>
                </a:lnTo>
                <a:close/>
              </a:path>
              <a:path w="593090" h="2228850">
                <a:moveTo>
                  <a:pt x="247776" y="2183891"/>
                </a:moveTo>
                <a:lnTo>
                  <a:pt x="209676" y="2183891"/>
                </a:lnTo>
                <a:lnTo>
                  <a:pt x="209676" y="2196591"/>
                </a:lnTo>
                <a:lnTo>
                  <a:pt x="247776" y="2196591"/>
                </a:lnTo>
                <a:lnTo>
                  <a:pt x="247776" y="2183891"/>
                </a:lnTo>
                <a:close/>
              </a:path>
              <a:path w="593090" h="2228850">
                <a:moveTo>
                  <a:pt x="196976" y="2183891"/>
                </a:moveTo>
                <a:lnTo>
                  <a:pt x="158876" y="2183891"/>
                </a:lnTo>
                <a:lnTo>
                  <a:pt x="158876" y="2196591"/>
                </a:lnTo>
                <a:lnTo>
                  <a:pt x="196976" y="2196591"/>
                </a:lnTo>
                <a:lnTo>
                  <a:pt x="196976" y="2183891"/>
                </a:lnTo>
                <a:close/>
              </a:path>
              <a:path w="593090" h="2228850">
                <a:moveTo>
                  <a:pt x="146176" y="2183891"/>
                </a:moveTo>
                <a:lnTo>
                  <a:pt x="108076" y="2183891"/>
                </a:lnTo>
                <a:lnTo>
                  <a:pt x="108076" y="2196591"/>
                </a:lnTo>
                <a:lnTo>
                  <a:pt x="146176" y="2196591"/>
                </a:lnTo>
                <a:lnTo>
                  <a:pt x="146176" y="2183891"/>
                </a:lnTo>
                <a:close/>
              </a:path>
              <a:path w="593090" h="2228850">
                <a:moveTo>
                  <a:pt x="76200" y="2152141"/>
                </a:moveTo>
                <a:lnTo>
                  <a:pt x="0" y="2190241"/>
                </a:lnTo>
                <a:lnTo>
                  <a:pt x="76200" y="2228341"/>
                </a:lnTo>
                <a:lnTo>
                  <a:pt x="76200" y="2196591"/>
                </a:lnTo>
                <a:lnTo>
                  <a:pt x="63500" y="2196591"/>
                </a:lnTo>
                <a:lnTo>
                  <a:pt x="63500" y="2183891"/>
                </a:lnTo>
                <a:lnTo>
                  <a:pt x="76200" y="2183891"/>
                </a:lnTo>
                <a:lnTo>
                  <a:pt x="76200" y="2152141"/>
                </a:lnTo>
                <a:close/>
              </a:path>
              <a:path w="593090" h="2228850">
                <a:moveTo>
                  <a:pt x="76200" y="2183891"/>
                </a:moveTo>
                <a:lnTo>
                  <a:pt x="63500" y="2183891"/>
                </a:lnTo>
                <a:lnTo>
                  <a:pt x="63500" y="2196591"/>
                </a:lnTo>
                <a:lnTo>
                  <a:pt x="76200" y="2196591"/>
                </a:lnTo>
                <a:lnTo>
                  <a:pt x="76200" y="2183891"/>
                </a:lnTo>
                <a:close/>
              </a:path>
              <a:path w="593090" h="2228850">
                <a:moveTo>
                  <a:pt x="95376" y="2183891"/>
                </a:moveTo>
                <a:lnTo>
                  <a:pt x="76200" y="2183891"/>
                </a:lnTo>
                <a:lnTo>
                  <a:pt x="76200" y="2196591"/>
                </a:lnTo>
                <a:lnTo>
                  <a:pt x="95376" y="2196591"/>
                </a:lnTo>
                <a:lnTo>
                  <a:pt x="95376" y="2183891"/>
                </a:lnTo>
                <a:close/>
              </a:path>
            </a:pathLst>
          </a:custGeom>
          <a:solidFill>
            <a:srgbClr val="000000"/>
          </a:solidFill>
        </p:spPr>
        <p:txBody>
          <a:bodyPr wrap="square" lIns="0" tIns="0" rIns="0" bIns="0" rtlCol="0"/>
          <a:lstStyle/>
          <a:p>
            <a:endParaRPr sz="1428"/>
          </a:p>
        </p:txBody>
      </p:sp>
      <p:sp>
        <p:nvSpPr>
          <p:cNvPr id="36" name="object 36"/>
          <p:cNvSpPr txBox="1"/>
          <p:nvPr/>
        </p:nvSpPr>
        <p:spPr>
          <a:xfrm>
            <a:off x="8037845" y="3482282"/>
            <a:ext cx="455900" cy="158633"/>
          </a:xfrm>
          <a:prstGeom prst="rect">
            <a:avLst/>
          </a:prstGeom>
        </p:spPr>
        <p:txBody>
          <a:bodyPr vert="horz" wrap="square" lIns="0" tIns="0" rIns="0" bIns="0" rtlCol="0">
            <a:spAutoFit/>
          </a:bodyPr>
          <a:lstStyle/>
          <a:p>
            <a:pPr marL="10074"/>
            <a:r>
              <a:rPr sz="1031" spc="-8" dirty="0">
                <a:cs typeface="Arial"/>
              </a:rPr>
              <a:t>monitor</a:t>
            </a:r>
            <a:endParaRPr sz="1031">
              <a:cs typeface="Arial"/>
            </a:endParaRPr>
          </a:p>
        </p:txBody>
      </p:sp>
      <p:sp>
        <p:nvSpPr>
          <p:cNvPr id="37" name="object 37"/>
          <p:cNvSpPr txBox="1">
            <a:spLocks noGrp="1"/>
          </p:cNvSpPr>
          <p:nvPr>
            <p:ph type="title"/>
          </p:nvPr>
        </p:nvSpPr>
        <p:spPr>
          <a:xfrm>
            <a:off x="359999" y="503999"/>
            <a:ext cx="8424000" cy="702917"/>
          </a:xfrm>
          <a:prstGeom prst="rect">
            <a:avLst/>
          </a:prstGeom>
        </p:spPr>
        <p:txBody>
          <a:bodyPr vert="horz" wrap="square" lIns="0" tIns="0" rIns="0" bIns="0" rtlCol="0" anchor="ctr" anchorCtr="0">
            <a:noAutofit/>
          </a:bodyPr>
          <a:lstStyle/>
          <a:p>
            <a:pPr marL="15111"/>
            <a:r>
              <a:rPr sz="2800" dirty="0" err="1">
                <a:latin typeface="微软雅黑" pitchFamily="34" charset="-122"/>
                <a:ea typeface="微软雅黑" pitchFamily="34" charset="-122"/>
              </a:rPr>
              <a:t>业务连续性方案</a:t>
            </a:r>
            <a:br>
              <a:rPr lang="en-US" sz="2800" dirty="0">
                <a:latin typeface="微软雅黑" pitchFamily="34" charset="-122"/>
                <a:ea typeface="微软雅黑" pitchFamily="34" charset="-122"/>
              </a:rPr>
            </a:br>
            <a:r>
              <a:rPr sz="2000" b="0" dirty="0" err="1">
                <a:latin typeface="微软雅黑" pitchFamily="34" charset="-122"/>
                <a:ea typeface="微软雅黑" pitchFamily="34" charset="-122"/>
              </a:rPr>
              <a:t>单节点HA</a:t>
            </a:r>
            <a:endParaRPr sz="2800" b="0" dirty="0">
              <a:latin typeface="微软雅黑" pitchFamily="34" charset="-122"/>
              <a:ea typeface="微软雅黑" pitchFamily="34" charset="-122"/>
            </a:endParaRPr>
          </a:p>
        </p:txBody>
      </p:sp>
      <p:sp>
        <p:nvSpPr>
          <p:cNvPr id="38" name="object 38"/>
          <p:cNvSpPr/>
          <p:nvPr/>
        </p:nvSpPr>
        <p:spPr>
          <a:xfrm>
            <a:off x="645735" y="4570210"/>
            <a:ext cx="3018558" cy="1286549"/>
          </a:xfrm>
          <a:prstGeom prst="rect">
            <a:avLst/>
          </a:prstGeom>
          <a:blipFill>
            <a:blip r:embed="rId5" cstate="print"/>
            <a:stretch>
              <a:fillRect/>
            </a:stretch>
          </a:blipFill>
        </p:spPr>
        <p:txBody>
          <a:bodyPr wrap="square" lIns="0" tIns="0" rIns="0" bIns="0" rtlCol="0"/>
          <a:lstStyle/>
          <a:p>
            <a:endParaRPr sz="1600"/>
          </a:p>
        </p:txBody>
      </p:sp>
      <p:sp>
        <p:nvSpPr>
          <p:cNvPr id="41" name="object 41"/>
          <p:cNvSpPr txBox="1"/>
          <p:nvPr/>
        </p:nvSpPr>
        <p:spPr>
          <a:xfrm>
            <a:off x="613804" y="4605755"/>
            <a:ext cx="3103323" cy="1102866"/>
          </a:xfrm>
          <a:prstGeom prst="rect">
            <a:avLst/>
          </a:prstGeom>
          <a:ln w="9144">
            <a:noFill/>
          </a:ln>
        </p:spPr>
        <p:txBody>
          <a:bodyPr vert="horz" wrap="square" lIns="0" tIns="0" rIns="0" bIns="0" rtlCol="0">
            <a:spAutoFit/>
          </a:bodyPr>
          <a:lstStyle/>
          <a:p>
            <a:pPr marL="282575" marR="173777" indent="-214072">
              <a:lnSpc>
                <a:spcPct val="150000"/>
              </a:lnSpc>
              <a:buClr>
                <a:srgbClr val="CC9900"/>
              </a:buClr>
              <a:buFont typeface="Arial"/>
              <a:buChar char="•"/>
              <a:tabLst>
                <a:tab pos="283079" algn="l"/>
              </a:tabLst>
            </a:pPr>
            <a:r>
              <a:rPr sz="1200" dirty="0">
                <a:latin typeface="微软雅黑"/>
                <a:cs typeface="微软雅黑"/>
              </a:rPr>
              <a:t>S</a:t>
            </a:r>
            <a:r>
              <a:rPr sz="1200" spc="-4" dirty="0">
                <a:latin typeface="微软雅黑"/>
                <a:cs typeface="微软雅黑"/>
              </a:rPr>
              <a:t>A</a:t>
            </a:r>
            <a:r>
              <a:rPr sz="1200" dirty="0">
                <a:latin typeface="微软雅黑"/>
                <a:cs typeface="微软雅黑"/>
              </a:rPr>
              <a:t>P</a:t>
            </a:r>
            <a:r>
              <a:rPr sz="1200" spc="-4" dirty="0">
                <a:latin typeface="微软雅黑"/>
                <a:cs typeface="微软雅黑"/>
              </a:rPr>
              <a:t> </a:t>
            </a:r>
            <a:r>
              <a:rPr sz="1200" spc="-8" dirty="0">
                <a:latin typeface="微软雅黑"/>
                <a:cs typeface="微软雅黑"/>
              </a:rPr>
              <a:t>H</a:t>
            </a:r>
            <a:r>
              <a:rPr sz="1200" spc="-4" dirty="0">
                <a:latin typeface="微软雅黑"/>
                <a:cs typeface="微软雅黑"/>
              </a:rPr>
              <a:t>A</a:t>
            </a:r>
            <a:r>
              <a:rPr sz="1200" dirty="0">
                <a:latin typeface="微软雅黑"/>
                <a:cs typeface="微软雅黑"/>
              </a:rPr>
              <a:t>N</a:t>
            </a:r>
            <a:r>
              <a:rPr sz="1200" spc="-4" dirty="0">
                <a:latin typeface="微软雅黑"/>
                <a:cs typeface="微软雅黑"/>
              </a:rPr>
              <a:t>A</a:t>
            </a:r>
            <a:r>
              <a:rPr sz="1200" dirty="0">
                <a:latin typeface="微软雅黑"/>
                <a:cs typeface="微软雅黑"/>
              </a:rPr>
              <a:t>的</a:t>
            </a:r>
            <a:r>
              <a:rPr sz="1200" spc="-24" dirty="0">
                <a:latin typeface="微软雅黑"/>
                <a:cs typeface="微软雅黑"/>
              </a:rPr>
              <a:t>S</a:t>
            </a:r>
            <a:r>
              <a:rPr sz="1200" spc="-4" dirty="0">
                <a:latin typeface="微软雅黑"/>
                <a:cs typeface="微软雅黑"/>
              </a:rPr>
              <a:t>ys</a:t>
            </a:r>
            <a:r>
              <a:rPr sz="1200" spc="-8" dirty="0">
                <a:latin typeface="微软雅黑"/>
                <a:cs typeface="微软雅黑"/>
              </a:rPr>
              <a:t>t</a:t>
            </a:r>
            <a:r>
              <a:rPr sz="1200" spc="-4" dirty="0">
                <a:latin typeface="微软雅黑"/>
                <a:cs typeface="微软雅黑"/>
              </a:rPr>
              <a:t>e</a:t>
            </a:r>
            <a:r>
              <a:rPr sz="1200" dirty="0">
                <a:latin typeface="微软雅黑"/>
                <a:cs typeface="微软雅黑"/>
              </a:rPr>
              <a:t>m </a:t>
            </a:r>
            <a:r>
              <a:rPr sz="1200" spc="-16" dirty="0">
                <a:latin typeface="微软雅黑"/>
                <a:cs typeface="微软雅黑"/>
              </a:rPr>
              <a:t>r</a:t>
            </a:r>
            <a:r>
              <a:rPr sz="1200" spc="-4" dirty="0">
                <a:latin typeface="微软雅黑"/>
                <a:cs typeface="微软雅黑"/>
              </a:rPr>
              <a:t>eplica</a:t>
            </a:r>
            <a:r>
              <a:rPr sz="1200" spc="8" dirty="0">
                <a:latin typeface="微软雅黑"/>
                <a:cs typeface="微软雅黑"/>
              </a:rPr>
              <a:t>t</a:t>
            </a:r>
            <a:r>
              <a:rPr sz="1200" spc="-4" dirty="0">
                <a:latin typeface="微软雅黑"/>
                <a:cs typeface="微软雅黑"/>
              </a:rPr>
              <a:t>i</a:t>
            </a:r>
            <a:r>
              <a:rPr sz="1200" spc="-8" dirty="0">
                <a:latin typeface="微软雅黑"/>
                <a:cs typeface="微软雅黑"/>
              </a:rPr>
              <a:t>o</a:t>
            </a:r>
            <a:r>
              <a:rPr sz="1200" dirty="0">
                <a:latin typeface="微软雅黑"/>
                <a:cs typeface="微软雅黑"/>
              </a:rPr>
              <a:t>n功能 实现</a:t>
            </a:r>
            <a:r>
              <a:rPr sz="1200" spc="-4" dirty="0">
                <a:latin typeface="微软雅黑"/>
                <a:cs typeface="微软雅黑"/>
              </a:rPr>
              <a:t>DB</a:t>
            </a:r>
            <a:r>
              <a:rPr sz="1200" dirty="0">
                <a:latin typeface="微软雅黑"/>
                <a:cs typeface="微软雅黑"/>
              </a:rPr>
              <a:t>数据的同步或</a:t>
            </a:r>
            <a:r>
              <a:rPr sz="1200" spc="-8" dirty="0">
                <a:latin typeface="微软雅黑"/>
                <a:cs typeface="微软雅黑"/>
              </a:rPr>
              <a:t>异</a:t>
            </a:r>
            <a:r>
              <a:rPr sz="1200" dirty="0">
                <a:latin typeface="微软雅黑"/>
                <a:cs typeface="微软雅黑"/>
              </a:rPr>
              <a:t>步复</a:t>
            </a:r>
            <a:r>
              <a:rPr sz="1200" spc="-8" dirty="0">
                <a:latin typeface="微软雅黑"/>
                <a:cs typeface="微软雅黑"/>
              </a:rPr>
              <a:t>制</a:t>
            </a:r>
            <a:r>
              <a:rPr sz="1200" dirty="0">
                <a:latin typeface="微软雅黑"/>
                <a:cs typeface="微软雅黑"/>
              </a:rPr>
              <a:t>；</a:t>
            </a:r>
          </a:p>
          <a:p>
            <a:pPr marL="68502">
              <a:spcBef>
                <a:spcPts val="666"/>
              </a:spcBef>
              <a:tabLst>
                <a:tab pos="282575" algn="l"/>
              </a:tabLst>
            </a:pPr>
            <a:r>
              <a:rPr sz="1200" dirty="0">
                <a:solidFill>
                  <a:srgbClr val="CC9900"/>
                </a:solidFill>
                <a:cs typeface="Arial"/>
              </a:rPr>
              <a:t>•	</a:t>
            </a:r>
            <a:r>
              <a:rPr sz="1200" spc="-4" dirty="0">
                <a:latin typeface="微软雅黑"/>
                <a:cs typeface="微软雅黑"/>
              </a:rPr>
              <a:t>操作系统层自带专业</a:t>
            </a:r>
            <a:r>
              <a:rPr sz="1200" spc="-8" dirty="0">
                <a:latin typeface="微软雅黑"/>
                <a:cs typeface="微软雅黑"/>
              </a:rPr>
              <a:t>HA</a:t>
            </a:r>
            <a:r>
              <a:rPr sz="1200" spc="-4" dirty="0">
                <a:latin typeface="微软雅黑"/>
                <a:cs typeface="微软雅黑"/>
              </a:rPr>
              <a:t>软件实现</a:t>
            </a:r>
            <a:r>
              <a:rPr sz="1200" spc="-8" dirty="0">
                <a:latin typeface="微软雅黑"/>
                <a:cs typeface="微软雅黑"/>
              </a:rPr>
              <a:t>H</a:t>
            </a:r>
            <a:r>
              <a:rPr sz="1200" spc="-4" dirty="0">
                <a:latin typeface="微软雅黑"/>
                <a:cs typeface="微软雅黑"/>
              </a:rPr>
              <a:t>A</a:t>
            </a:r>
            <a:r>
              <a:rPr sz="1200" dirty="0">
                <a:latin typeface="微软雅黑"/>
                <a:cs typeface="微软雅黑"/>
              </a:rPr>
              <a:t>NA</a:t>
            </a:r>
          </a:p>
          <a:p>
            <a:pPr marL="282575">
              <a:spcBef>
                <a:spcPts val="666"/>
              </a:spcBef>
            </a:pPr>
            <a:r>
              <a:rPr sz="1200" dirty="0">
                <a:latin typeface="微软雅黑"/>
                <a:cs typeface="微软雅黑"/>
              </a:rPr>
              <a:t>主备节点运行状态的监</a:t>
            </a:r>
            <a:r>
              <a:rPr sz="1200" spc="-12" dirty="0">
                <a:latin typeface="微软雅黑"/>
                <a:cs typeface="微软雅黑"/>
              </a:rPr>
              <a:t>控</a:t>
            </a:r>
            <a:r>
              <a:rPr sz="1200" dirty="0">
                <a:latin typeface="微软雅黑"/>
                <a:cs typeface="微软雅黑"/>
              </a:rPr>
              <a:t>和切</a:t>
            </a:r>
            <a:r>
              <a:rPr sz="1200" spc="-12" dirty="0">
                <a:latin typeface="微软雅黑"/>
                <a:cs typeface="微软雅黑"/>
              </a:rPr>
              <a:t>换</a:t>
            </a:r>
            <a:r>
              <a:rPr sz="1200" dirty="0">
                <a:latin typeface="微软雅黑"/>
                <a:cs typeface="微软雅黑"/>
              </a:rPr>
              <a:t>；</a:t>
            </a:r>
          </a:p>
        </p:txBody>
      </p:sp>
      <p:sp>
        <p:nvSpPr>
          <p:cNvPr id="42" name="object 42"/>
          <p:cNvSpPr/>
          <p:nvPr/>
        </p:nvSpPr>
        <p:spPr>
          <a:xfrm>
            <a:off x="887396" y="1893387"/>
            <a:ext cx="2714238" cy="403810"/>
          </a:xfrm>
          <a:prstGeom prst="rect">
            <a:avLst/>
          </a:prstGeom>
          <a:blipFill>
            <a:blip r:embed="rId6" cstate="print"/>
            <a:stretch>
              <a:fillRect/>
            </a:stretch>
          </a:blipFill>
        </p:spPr>
        <p:txBody>
          <a:bodyPr wrap="square" lIns="0" tIns="0" rIns="0" bIns="0" rtlCol="0"/>
          <a:lstStyle/>
          <a:p>
            <a:endParaRPr sz="1600"/>
          </a:p>
        </p:txBody>
      </p:sp>
      <p:sp>
        <p:nvSpPr>
          <p:cNvPr id="43" name="object 43"/>
          <p:cNvSpPr/>
          <p:nvPr/>
        </p:nvSpPr>
        <p:spPr>
          <a:xfrm>
            <a:off x="884980" y="1946583"/>
            <a:ext cx="2422865" cy="363913"/>
          </a:xfrm>
          <a:prstGeom prst="rect">
            <a:avLst/>
          </a:prstGeom>
          <a:blipFill>
            <a:blip r:embed="rId7" cstate="print"/>
            <a:stretch>
              <a:fillRect/>
            </a:stretch>
          </a:blipFill>
        </p:spPr>
        <p:txBody>
          <a:bodyPr wrap="square" lIns="0" tIns="0" rIns="0" bIns="0" rtlCol="0"/>
          <a:lstStyle/>
          <a:p>
            <a:endParaRPr sz="1600"/>
          </a:p>
        </p:txBody>
      </p:sp>
      <p:sp>
        <p:nvSpPr>
          <p:cNvPr id="45" name="object 45"/>
          <p:cNvSpPr txBox="1"/>
          <p:nvPr/>
        </p:nvSpPr>
        <p:spPr>
          <a:xfrm>
            <a:off x="924877" y="1912729"/>
            <a:ext cx="2639682" cy="184666"/>
          </a:xfrm>
          <a:prstGeom prst="rect">
            <a:avLst/>
          </a:prstGeom>
          <a:ln w="9143">
            <a:noFill/>
          </a:ln>
        </p:spPr>
        <p:txBody>
          <a:bodyPr vert="horz" wrap="square" lIns="0" tIns="0" rIns="0" bIns="0" rtlCol="0">
            <a:spAutoFit/>
          </a:bodyPr>
          <a:lstStyle/>
          <a:p>
            <a:pPr marL="68502">
              <a:tabLst>
                <a:tab pos="282575" algn="l"/>
              </a:tabLst>
            </a:pPr>
            <a:r>
              <a:rPr sz="1200" dirty="0">
                <a:solidFill>
                  <a:srgbClr val="CC9900"/>
                </a:solidFill>
                <a:latin typeface="Wingdings"/>
                <a:cs typeface="Wingdings"/>
              </a:rPr>
              <a:t></a:t>
            </a:r>
            <a:r>
              <a:rPr sz="1200" dirty="0">
                <a:solidFill>
                  <a:srgbClr val="CC9900"/>
                </a:solidFill>
                <a:latin typeface="Times New Roman"/>
                <a:cs typeface="Times New Roman"/>
              </a:rPr>
              <a:t>	</a:t>
            </a:r>
            <a:r>
              <a:rPr sz="1200" spc="-4" dirty="0">
                <a:latin typeface="微软雅黑"/>
                <a:cs typeface="微软雅黑"/>
              </a:rPr>
              <a:t>全自动接管，减少人为</a:t>
            </a:r>
            <a:r>
              <a:rPr sz="1200" spc="-12" dirty="0">
                <a:latin typeface="微软雅黑"/>
                <a:cs typeface="微软雅黑"/>
              </a:rPr>
              <a:t>操</a:t>
            </a:r>
            <a:r>
              <a:rPr sz="1200" spc="-4" dirty="0">
                <a:latin typeface="微软雅黑"/>
                <a:cs typeface="微软雅黑"/>
              </a:rPr>
              <a:t>作失误</a:t>
            </a:r>
            <a:endParaRPr sz="1200">
              <a:latin typeface="微软雅黑"/>
              <a:cs typeface="微软雅黑"/>
            </a:endParaRPr>
          </a:p>
        </p:txBody>
      </p:sp>
      <p:sp>
        <p:nvSpPr>
          <p:cNvPr id="46" name="object 46"/>
          <p:cNvSpPr/>
          <p:nvPr/>
        </p:nvSpPr>
        <p:spPr>
          <a:xfrm>
            <a:off x="871220" y="2510790"/>
            <a:ext cx="2714238" cy="403810"/>
          </a:xfrm>
          <a:prstGeom prst="rect">
            <a:avLst/>
          </a:prstGeom>
          <a:blipFill>
            <a:blip r:embed="rId6" cstate="print"/>
            <a:stretch>
              <a:fillRect/>
            </a:stretch>
          </a:blipFill>
        </p:spPr>
        <p:txBody>
          <a:bodyPr wrap="square" lIns="0" tIns="0" rIns="0" bIns="0" rtlCol="0"/>
          <a:lstStyle/>
          <a:p>
            <a:endParaRPr sz="1600"/>
          </a:p>
        </p:txBody>
      </p:sp>
      <p:sp>
        <p:nvSpPr>
          <p:cNvPr id="47" name="object 47"/>
          <p:cNvSpPr/>
          <p:nvPr/>
        </p:nvSpPr>
        <p:spPr>
          <a:xfrm>
            <a:off x="868804" y="2563987"/>
            <a:ext cx="2564321" cy="363913"/>
          </a:xfrm>
          <a:prstGeom prst="rect">
            <a:avLst/>
          </a:prstGeom>
          <a:blipFill>
            <a:blip r:embed="rId8" cstate="print"/>
            <a:stretch>
              <a:fillRect/>
            </a:stretch>
          </a:blipFill>
        </p:spPr>
        <p:txBody>
          <a:bodyPr wrap="square" lIns="0" tIns="0" rIns="0" bIns="0" rtlCol="0"/>
          <a:lstStyle/>
          <a:p>
            <a:endParaRPr sz="1600"/>
          </a:p>
        </p:txBody>
      </p:sp>
      <p:sp>
        <p:nvSpPr>
          <p:cNvPr id="49" name="object 49"/>
          <p:cNvSpPr txBox="1"/>
          <p:nvPr/>
        </p:nvSpPr>
        <p:spPr>
          <a:xfrm>
            <a:off x="908701" y="2530134"/>
            <a:ext cx="2639682" cy="184666"/>
          </a:xfrm>
          <a:prstGeom prst="rect">
            <a:avLst/>
          </a:prstGeom>
          <a:ln w="9143">
            <a:noFill/>
          </a:ln>
        </p:spPr>
        <p:txBody>
          <a:bodyPr vert="horz" wrap="square" lIns="0" tIns="0" rIns="0" bIns="0" rtlCol="0">
            <a:spAutoFit/>
          </a:bodyPr>
          <a:lstStyle/>
          <a:p>
            <a:pPr marL="68502">
              <a:tabLst>
                <a:tab pos="282575" algn="l"/>
              </a:tabLst>
            </a:pPr>
            <a:r>
              <a:rPr sz="1200" dirty="0">
                <a:solidFill>
                  <a:srgbClr val="CC9900"/>
                </a:solidFill>
                <a:latin typeface="Wingdings"/>
                <a:cs typeface="Wingdings"/>
              </a:rPr>
              <a:t></a:t>
            </a:r>
            <a:r>
              <a:rPr sz="1200" dirty="0">
                <a:solidFill>
                  <a:srgbClr val="CC9900"/>
                </a:solidFill>
                <a:latin typeface="Times New Roman"/>
                <a:cs typeface="Times New Roman"/>
              </a:rPr>
              <a:t>	</a:t>
            </a:r>
            <a:r>
              <a:rPr sz="1200" dirty="0">
                <a:latin typeface="微软雅黑"/>
                <a:cs typeface="微软雅黑"/>
              </a:rPr>
              <a:t>准实时业务接管，大幅</a:t>
            </a:r>
            <a:r>
              <a:rPr sz="1200" spc="-12" dirty="0">
                <a:latin typeface="微软雅黑"/>
                <a:cs typeface="微软雅黑"/>
              </a:rPr>
              <a:t>提</a:t>
            </a:r>
            <a:r>
              <a:rPr sz="1200" dirty="0">
                <a:latin typeface="微软雅黑"/>
                <a:cs typeface="微软雅黑"/>
              </a:rPr>
              <a:t>升可</a:t>
            </a:r>
            <a:r>
              <a:rPr sz="1200" spc="-12" dirty="0">
                <a:latin typeface="微软雅黑"/>
                <a:cs typeface="微软雅黑"/>
              </a:rPr>
              <a:t>靠</a:t>
            </a:r>
            <a:r>
              <a:rPr sz="1200" dirty="0">
                <a:latin typeface="微软雅黑"/>
                <a:cs typeface="微软雅黑"/>
              </a:rPr>
              <a:t>性</a:t>
            </a:r>
            <a:endParaRPr sz="1200">
              <a:latin typeface="微软雅黑"/>
              <a:cs typeface="微软雅黑"/>
            </a:endParaRPr>
          </a:p>
        </p:txBody>
      </p:sp>
      <p:sp>
        <p:nvSpPr>
          <p:cNvPr id="50" name="object 50"/>
          <p:cNvSpPr/>
          <p:nvPr/>
        </p:nvSpPr>
        <p:spPr>
          <a:xfrm>
            <a:off x="544786" y="2779192"/>
            <a:ext cx="227698" cy="77579"/>
          </a:xfrm>
          <a:custGeom>
            <a:avLst/>
            <a:gdLst/>
            <a:ahLst/>
            <a:cxnLst/>
            <a:rect l="l" t="t" r="r" b="b"/>
            <a:pathLst>
              <a:path w="287019" h="97789">
                <a:moveTo>
                  <a:pt x="222402" y="0"/>
                </a:moveTo>
                <a:lnTo>
                  <a:pt x="32054" y="0"/>
                </a:lnTo>
                <a:lnTo>
                  <a:pt x="24041" y="2412"/>
                </a:lnTo>
                <a:lnTo>
                  <a:pt x="18034" y="7112"/>
                </a:lnTo>
                <a:lnTo>
                  <a:pt x="12026" y="11937"/>
                </a:lnTo>
                <a:lnTo>
                  <a:pt x="6007" y="16637"/>
                </a:lnTo>
                <a:lnTo>
                  <a:pt x="4013" y="23749"/>
                </a:lnTo>
                <a:lnTo>
                  <a:pt x="0" y="33274"/>
                </a:lnTo>
                <a:lnTo>
                  <a:pt x="0" y="64262"/>
                </a:lnTo>
                <a:lnTo>
                  <a:pt x="4013" y="73787"/>
                </a:lnTo>
                <a:lnTo>
                  <a:pt x="6007" y="80899"/>
                </a:lnTo>
                <a:lnTo>
                  <a:pt x="12026" y="85598"/>
                </a:lnTo>
                <a:lnTo>
                  <a:pt x="18034" y="90424"/>
                </a:lnTo>
                <a:lnTo>
                  <a:pt x="24041" y="95123"/>
                </a:lnTo>
                <a:lnTo>
                  <a:pt x="32054" y="97536"/>
                </a:lnTo>
                <a:lnTo>
                  <a:pt x="286512" y="97536"/>
                </a:lnTo>
                <a:lnTo>
                  <a:pt x="266471" y="80899"/>
                </a:lnTo>
                <a:lnTo>
                  <a:pt x="254047" y="64262"/>
                </a:lnTo>
                <a:lnTo>
                  <a:pt x="44081" y="64262"/>
                </a:lnTo>
                <a:lnTo>
                  <a:pt x="40068" y="59436"/>
                </a:lnTo>
                <a:lnTo>
                  <a:pt x="36067" y="54737"/>
                </a:lnTo>
                <a:lnTo>
                  <a:pt x="36067" y="42799"/>
                </a:lnTo>
                <a:lnTo>
                  <a:pt x="40068" y="38100"/>
                </a:lnTo>
                <a:lnTo>
                  <a:pt x="44081" y="33274"/>
                </a:lnTo>
                <a:lnTo>
                  <a:pt x="235725" y="33274"/>
                </a:lnTo>
                <a:lnTo>
                  <a:pt x="226402" y="16637"/>
                </a:lnTo>
                <a:lnTo>
                  <a:pt x="222402" y="0"/>
                </a:lnTo>
                <a:close/>
              </a:path>
              <a:path w="287019" h="97789">
                <a:moveTo>
                  <a:pt x="235725" y="33274"/>
                </a:moveTo>
                <a:lnTo>
                  <a:pt x="54101" y="33274"/>
                </a:lnTo>
                <a:lnTo>
                  <a:pt x="58102" y="38100"/>
                </a:lnTo>
                <a:lnTo>
                  <a:pt x="62115" y="42799"/>
                </a:lnTo>
                <a:lnTo>
                  <a:pt x="62115" y="54737"/>
                </a:lnTo>
                <a:lnTo>
                  <a:pt x="58102" y="59436"/>
                </a:lnTo>
                <a:lnTo>
                  <a:pt x="54101" y="64262"/>
                </a:lnTo>
                <a:lnTo>
                  <a:pt x="254047" y="64262"/>
                </a:lnTo>
                <a:lnTo>
                  <a:pt x="250444" y="59436"/>
                </a:lnTo>
                <a:lnTo>
                  <a:pt x="235725" y="33274"/>
                </a:lnTo>
                <a:close/>
              </a:path>
            </a:pathLst>
          </a:custGeom>
          <a:solidFill>
            <a:srgbClr val="7E7E7E"/>
          </a:solidFill>
        </p:spPr>
        <p:txBody>
          <a:bodyPr wrap="square" lIns="0" tIns="0" rIns="0" bIns="0" rtlCol="0"/>
          <a:lstStyle/>
          <a:p>
            <a:endParaRPr sz="1600"/>
          </a:p>
        </p:txBody>
      </p:sp>
      <p:sp>
        <p:nvSpPr>
          <p:cNvPr id="51" name="object 51"/>
          <p:cNvSpPr/>
          <p:nvPr/>
        </p:nvSpPr>
        <p:spPr>
          <a:xfrm>
            <a:off x="544786" y="2684888"/>
            <a:ext cx="174300" cy="80098"/>
          </a:xfrm>
          <a:custGeom>
            <a:avLst/>
            <a:gdLst/>
            <a:ahLst/>
            <a:cxnLst/>
            <a:rect l="l" t="t" r="r" b="b"/>
            <a:pathLst>
              <a:path w="219709" h="100964">
                <a:moveTo>
                  <a:pt x="213410" y="0"/>
                </a:moveTo>
                <a:lnTo>
                  <a:pt x="32219" y="0"/>
                </a:lnTo>
                <a:lnTo>
                  <a:pt x="24155" y="2412"/>
                </a:lnTo>
                <a:lnTo>
                  <a:pt x="18122" y="7238"/>
                </a:lnTo>
                <a:lnTo>
                  <a:pt x="12077" y="11937"/>
                </a:lnTo>
                <a:lnTo>
                  <a:pt x="6045" y="19176"/>
                </a:lnTo>
                <a:lnTo>
                  <a:pt x="4025" y="26288"/>
                </a:lnTo>
                <a:lnTo>
                  <a:pt x="0" y="33527"/>
                </a:lnTo>
                <a:lnTo>
                  <a:pt x="0" y="67055"/>
                </a:lnTo>
                <a:lnTo>
                  <a:pt x="4025" y="74294"/>
                </a:lnTo>
                <a:lnTo>
                  <a:pt x="6045" y="81406"/>
                </a:lnTo>
                <a:lnTo>
                  <a:pt x="12077" y="88645"/>
                </a:lnTo>
                <a:lnTo>
                  <a:pt x="18122" y="93344"/>
                </a:lnTo>
                <a:lnTo>
                  <a:pt x="24155" y="95757"/>
                </a:lnTo>
                <a:lnTo>
                  <a:pt x="40271" y="100583"/>
                </a:lnTo>
                <a:lnTo>
                  <a:pt x="219456" y="100583"/>
                </a:lnTo>
                <a:lnTo>
                  <a:pt x="215430" y="71881"/>
                </a:lnTo>
                <a:lnTo>
                  <a:pt x="215061" y="67055"/>
                </a:lnTo>
                <a:lnTo>
                  <a:pt x="48323" y="67055"/>
                </a:lnTo>
                <a:lnTo>
                  <a:pt x="40271" y="62229"/>
                </a:lnTo>
                <a:lnTo>
                  <a:pt x="36245" y="57530"/>
                </a:lnTo>
                <a:lnTo>
                  <a:pt x="36245" y="43052"/>
                </a:lnTo>
                <a:lnTo>
                  <a:pt x="40271" y="38353"/>
                </a:lnTo>
                <a:lnTo>
                  <a:pt x="48323" y="33527"/>
                </a:lnTo>
                <a:lnTo>
                  <a:pt x="213410" y="33527"/>
                </a:lnTo>
                <a:lnTo>
                  <a:pt x="213410" y="0"/>
                </a:lnTo>
                <a:close/>
              </a:path>
              <a:path w="219709" h="100964">
                <a:moveTo>
                  <a:pt x="213410" y="33527"/>
                </a:moveTo>
                <a:lnTo>
                  <a:pt x="48323" y="33527"/>
                </a:lnTo>
                <a:lnTo>
                  <a:pt x="54356" y="35940"/>
                </a:lnTo>
                <a:lnTo>
                  <a:pt x="58381" y="38353"/>
                </a:lnTo>
                <a:lnTo>
                  <a:pt x="62407" y="43052"/>
                </a:lnTo>
                <a:lnTo>
                  <a:pt x="62407" y="57530"/>
                </a:lnTo>
                <a:lnTo>
                  <a:pt x="58381" y="62229"/>
                </a:lnTo>
                <a:lnTo>
                  <a:pt x="54356" y="64642"/>
                </a:lnTo>
                <a:lnTo>
                  <a:pt x="48323" y="67055"/>
                </a:lnTo>
                <a:lnTo>
                  <a:pt x="215061" y="67055"/>
                </a:lnTo>
                <a:lnTo>
                  <a:pt x="213410" y="45465"/>
                </a:lnTo>
                <a:lnTo>
                  <a:pt x="213410" y="33527"/>
                </a:lnTo>
                <a:close/>
              </a:path>
            </a:pathLst>
          </a:custGeom>
          <a:solidFill>
            <a:srgbClr val="7E7E7E"/>
          </a:solidFill>
        </p:spPr>
        <p:txBody>
          <a:bodyPr wrap="square" lIns="0" tIns="0" rIns="0" bIns="0" rtlCol="0"/>
          <a:lstStyle/>
          <a:p>
            <a:endParaRPr sz="1600"/>
          </a:p>
        </p:txBody>
      </p:sp>
      <p:sp>
        <p:nvSpPr>
          <p:cNvPr id="52" name="object 52"/>
          <p:cNvSpPr/>
          <p:nvPr/>
        </p:nvSpPr>
        <p:spPr>
          <a:xfrm>
            <a:off x="544786" y="2586959"/>
            <a:ext cx="255404" cy="80098"/>
          </a:xfrm>
          <a:custGeom>
            <a:avLst/>
            <a:gdLst/>
            <a:ahLst/>
            <a:cxnLst/>
            <a:rect l="l" t="t" r="r" b="b"/>
            <a:pathLst>
              <a:path w="321944" h="100964">
                <a:moveTo>
                  <a:pt x="283375" y="0"/>
                </a:moveTo>
                <a:lnTo>
                  <a:pt x="40195" y="0"/>
                </a:lnTo>
                <a:lnTo>
                  <a:pt x="24117" y="4825"/>
                </a:lnTo>
                <a:lnTo>
                  <a:pt x="18084" y="7238"/>
                </a:lnTo>
                <a:lnTo>
                  <a:pt x="12052" y="11937"/>
                </a:lnTo>
                <a:lnTo>
                  <a:pt x="6032" y="19176"/>
                </a:lnTo>
                <a:lnTo>
                  <a:pt x="4013" y="26288"/>
                </a:lnTo>
                <a:lnTo>
                  <a:pt x="0" y="33527"/>
                </a:lnTo>
                <a:lnTo>
                  <a:pt x="0" y="67056"/>
                </a:lnTo>
                <a:lnTo>
                  <a:pt x="4013" y="74295"/>
                </a:lnTo>
                <a:lnTo>
                  <a:pt x="6032" y="81407"/>
                </a:lnTo>
                <a:lnTo>
                  <a:pt x="12052" y="88646"/>
                </a:lnTo>
                <a:lnTo>
                  <a:pt x="18084" y="93345"/>
                </a:lnTo>
                <a:lnTo>
                  <a:pt x="24117" y="98171"/>
                </a:lnTo>
                <a:lnTo>
                  <a:pt x="32156" y="100584"/>
                </a:lnTo>
                <a:lnTo>
                  <a:pt x="245186" y="100584"/>
                </a:lnTo>
                <a:lnTo>
                  <a:pt x="319557" y="67056"/>
                </a:lnTo>
                <a:lnTo>
                  <a:pt x="48234" y="67056"/>
                </a:lnTo>
                <a:lnTo>
                  <a:pt x="40195" y="62230"/>
                </a:lnTo>
                <a:lnTo>
                  <a:pt x="36169" y="57531"/>
                </a:lnTo>
                <a:lnTo>
                  <a:pt x="36169" y="43052"/>
                </a:lnTo>
                <a:lnTo>
                  <a:pt x="40195" y="38353"/>
                </a:lnTo>
                <a:lnTo>
                  <a:pt x="48234" y="33527"/>
                </a:lnTo>
                <a:lnTo>
                  <a:pt x="321563" y="33527"/>
                </a:lnTo>
                <a:lnTo>
                  <a:pt x="319557" y="26288"/>
                </a:lnTo>
                <a:lnTo>
                  <a:pt x="315531" y="19176"/>
                </a:lnTo>
                <a:lnTo>
                  <a:pt x="311518" y="11937"/>
                </a:lnTo>
                <a:lnTo>
                  <a:pt x="305485" y="7238"/>
                </a:lnTo>
                <a:lnTo>
                  <a:pt x="297446" y="4825"/>
                </a:lnTo>
                <a:lnTo>
                  <a:pt x="291414" y="2412"/>
                </a:lnTo>
                <a:lnTo>
                  <a:pt x="283375" y="0"/>
                </a:lnTo>
                <a:close/>
              </a:path>
              <a:path w="321944" h="100964">
                <a:moveTo>
                  <a:pt x="321563" y="33527"/>
                </a:moveTo>
                <a:lnTo>
                  <a:pt x="48234" y="33527"/>
                </a:lnTo>
                <a:lnTo>
                  <a:pt x="54267" y="35940"/>
                </a:lnTo>
                <a:lnTo>
                  <a:pt x="58280" y="38353"/>
                </a:lnTo>
                <a:lnTo>
                  <a:pt x="62306" y="43052"/>
                </a:lnTo>
                <a:lnTo>
                  <a:pt x="62306" y="57531"/>
                </a:lnTo>
                <a:lnTo>
                  <a:pt x="58280" y="62230"/>
                </a:lnTo>
                <a:lnTo>
                  <a:pt x="54267" y="64643"/>
                </a:lnTo>
                <a:lnTo>
                  <a:pt x="48234" y="67056"/>
                </a:lnTo>
                <a:lnTo>
                  <a:pt x="319557" y="67056"/>
                </a:lnTo>
                <a:lnTo>
                  <a:pt x="321563" y="69469"/>
                </a:lnTo>
                <a:lnTo>
                  <a:pt x="321563" y="33527"/>
                </a:lnTo>
                <a:close/>
              </a:path>
            </a:pathLst>
          </a:custGeom>
          <a:solidFill>
            <a:srgbClr val="7E7E7E"/>
          </a:solidFill>
        </p:spPr>
        <p:txBody>
          <a:bodyPr wrap="square" lIns="0" tIns="0" rIns="0" bIns="0" rtlCol="0"/>
          <a:lstStyle/>
          <a:p>
            <a:endParaRPr sz="1600"/>
          </a:p>
        </p:txBody>
      </p:sp>
      <p:sp>
        <p:nvSpPr>
          <p:cNvPr id="53" name="object 53"/>
          <p:cNvSpPr/>
          <p:nvPr/>
        </p:nvSpPr>
        <p:spPr>
          <a:xfrm>
            <a:off x="726137" y="2660709"/>
            <a:ext cx="144073" cy="195961"/>
          </a:xfrm>
          <a:custGeom>
            <a:avLst/>
            <a:gdLst/>
            <a:ahLst/>
            <a:cxnLst/>
            <a:rect l="l" t="t" r="r" b="b"/>
            <a:pathLst>
              <a:path w="181609" h="247014">
                <a:moveTo>
                  <a:pt x="90678" y="0"/>
                </a:moveTo>
                <a:lnTo>
                  <a:pt x="0" y="40386"/>
                </a:lnTo>
                <a:lnTo>
                  <a:pt x="0" y="97282"/>
                </a:lnTo>
                <a:lnTo>
                  <a:pt x="12090" y="159004"/>
                </a:lnTo>
                <a:lnTo>
                  <a:pt x="32245" y="199389"/>
                </a:lnTo>
                <a:lnTo>
                  <a:pt x="52387" y="220725"/>
                </a:lnTo>
                <a:lnTo>
                  <a:pt x="62471" y="230250"/>
                </a:lnTo>
                <a:lnTo>
                  <a:pt x="76568" y="239775"/>
                </a:lnTo>
                <a:lnTo>
                  <a:pt x="90678" y="246887"/>
                </a:lnTo>
                <a:lnTo>
                  <a:pt x="104787" y="239775"/>
                </a:lnTo>
                <a:lnTo>
                  <a:pt x="125905" y="223138"/>
                </a:lnTo>
                <a:lnTo>
                  <a:pt x="90678" y="223138"/>
                </a:lnTo>
                <a:lnTo>
                  <a:pt x="80606" y="218439"/>
                </a:lnTo>
                <a:lnTo>
                  <a:pt x="40297" y="173355"/>
                </a:lnTo>
                <a:lnTo>
                  <a:pt x="24180" y="130556"/>
                </a:lnTo>
                <a:lnTo>
                  <a:pt x="18135" y="57023"/>
                </a:lnTo>
                <a:lnTo>
                  <a:pt x="90678" y="23749"/>
                </a:lnTo>
                <a:lnTo>
                  <a:pt x="144001" y="23749"/>
                </a:lnTo>
                <a:lnTo>
                  <a:pt x="90678" y="0"/>
                </a:lnTo>
                <a:close/>
              </a:path>
              <a:path w="181609" h="247014">
                <a:moveTo>
                  <a:pt x="144001" y="23749"/>
                </a:moveTo>
                <a:lnTo>
                  <a:pt x="90678" y="23749"/>
                </a:lnTo>
                <a:lnTo>
                  <a:pt x="163220" y="57023"/>
                </a:lnTo>
                <a:lnTo>
                  <a:pt x="161201" y="57023"/>
                </a:lnTo>
                <a:lnTo>
                  <a:pt x="159194" y="104394"/>
                </a:lnTo>
                <a:lnTo>
                  <a:pt x="151130" y="149606"/>
                </a:lnTo>
                <a:lnTo>
                  <a:pt x="126949" y="192278"/>
                </a:lnTo>
                <a:lnTo>
                  <a:pt x="90678" y="223138"/>
                </a:lnTo>
                <a:lnTo>
                  <a:pt x="125905" y="223138"/>
                </a:lnTo>
                <a:lnTo>
                  <a:pt x="155155" y="185166"/>
                </a:lnTo>
                <a:lnTo>
                  <a:pt x="175310" y="130556"/>
                </a:lnTo>
                <a:lnTo>
                  <a:pt x="181356" y="64135"/>
                </a:lnTo>
                <a:lnTo>
                  <a:pt x="181356" y="40386"/>
                </a:lnTo>
                <a:lnTo>
                  <a:pt x="144001" y="23749"/>
                </a:lnTo>
                <a:close/>
              </a:path>
            </a:pathLst>
          </a:custGeom>
          <a:solidFill>
            <a:srgbClr val="7E7E7E"/>
          </a:solidFill>
        </p:spPr>
        <p:txBody>
          <a:bodyPr wrap="square" lIns="0" tIns="0" rIns="0" bIns="0" rtlCol="0"/>
          <a:lstStyle/>
          <a:p>
            <a:endParaRPr sz="1600"/>
          </a:p>
        </p:txBody>
      </p:sp>
      <p:sp>
        <p:nvSpPr>
          <p:cNvPr id="54" name="object 54"/>
          <p:cNvSpPr/>
          <p:nvPr/>
        </p:nvSpPr>
        <p:spPr>
          <a:xfrm>
            <a:off x="766035" y="2722369"/>
            <a:ext cx="78586" cy="104278"/>
          </a:xfrm>
          <a:custGeom>
            <a:avLst/>
            <a:gdLst/>
            <a:ahLst/>
            <a:cxnLst/>
            <a:rect l="l" t="t" r="r" b="b"/>
            <a:pathLst>
              <a:path w="99059" h="131444">
                <a:moveTo>
                  <a:pt x="99060" y="0"/>
                </a:moveTo>
                <a:lnTo>
                  <a:pt x="0" y="88137"/>
                </a:lnTo>
                <a:lnTo>
                  <a:pt x="8089" y="102488"/>
                </a:lnTo>
                <a:lnTo>
                  <a:pt x="16167" y="112013"/>
                </a:lnTo>
                <a:lnTo>
                  <a:pt x="40436" y="131063"/>
                </a:lnTo>
                <a:lnTo>
                  <a:pt x="56603" y="119125"/>
                </a:lnTo>
                <a:lnTo>
                  <a:pt x="70751" y="104901"/>
                </a:lnTo>
                <a:lnTo>
                  <a:pt x="80860" y="85725"/>
                </a:lnTo>
                <a:lnTo>
                  <a:pt x="90970" y="66675"/>
                </a:lnTo>
                <a:lnTo>
                  <a:pt x="95021" y="52450"/>
                </a:lnTo>
                <a:lnTo>
                  <a:pt x="97040" y="35687"/>
                </a:lnTo>
                <a:lnTo>
                  <a:pt x="99060" y="0"/>
                </a:lnTo>
                <a:close/>
              </a:path>
            </a:pathLst>
          </a:custGeom>
          <a:solidFill>
            <a:srgbClr val="7E7E7E"/>
          </a:solidFill>
        </p:spPr>
        <p:txBody>
          <a:bodyPr wrap="square" lIns="0" tIns="0" rIns="0" bIns="0" rtlCol="0"/>
          <a:lstStyle/>
          <a:p>
            <a:endParaRPr sz="1600"/>
          </a:p>
        </p:txBody>
      </p:sp>
      <p:sp>
        <p:nvSpPr>
          <p:cNvPr id="55" name="object 55"/>
          <p:cNvSpPr/>
          <p:nvPr/>
        </p:nvSpPr>
        <p:spPr>
          <a:xfrm>
            <a:off x="750320" y="2690935"/>
            <a:ext cx="89668" cy="90676"/>
          </a:xfrm>
          <a:custGeom>
            <a:avLst/>
            <a:gdLst/>
            <a:ahLst/>
            <a:cxnLst/>
            <a:rect l="l" t="t" r="r" b="b"/>
            <a:pathLst>
              <a:path w="113030" h="114300">
                <a:moveTo>
                  <a:pt x="60413" y="0"/>
                </a:moveTo>
                <a:lnTo>
                  <a:pt x="0" y="28575"/>
                </a:lnTo>
                <a:lnTo>
                  <a:pt x="2019" y="69087"/>
                </a:lnTo>
                <a:lnTo>
                  <a:pt x="4025" y="90550"/>
                </a:lnTo>
                <a:lnTo>
                  <a:pt x="10071" y="107187"/>
                </a:lnTo>
                <a:lnTo>
                  <a:pt x="12077" y="114300"/>
                </a:lnTo>
                <a:lnTo>
                  <a:pt x="112775" y="23875"/>
                </a:lnTo>
                <a:lnTo>
                  <a:pt x="60413" y="0"/>
                </a:lnTo>
                <a:close/>
              </a:path>
            </a:pathLst>
          </a:custGeom>
          <a:solidFill>
            <a:srgbClr val="7E7E7E"/>
          </a:solidFill>
        </p:spPr>
        <p:txBody>
          <a:bodyPr wrap="square" lIns="0" tIns="0" rIns="0" bIns="0" rtlCol="0"/>
          <a:lstStyle/>
          <a:p>
            <a:endParaRPr sz="1600"/>
          </a:p>
        </p:txBody>
      </p:sp>
      <p:sp>
        <p:nvSpPr>
          <p:cNvPr id="56" name="object 56"/>
          <p:cNvSpPr/>
          <p:nvPr/>
        </p:nvSpPr>
        <p:spPr>
          <a:xfrm>
            <a:off x="557335" y="1935702"/>
            <a:ext cx="137022" cy="257924"/>
          </a:xfrm>
          <a:custGeom>
            <a:avLst/>
            <a:gdLst/>
            <a:ahLst/>
            <a:cxnLst/>
            <a:rect l="l" t="t" r="r" b="b"/>
            <a:pathLst>
              <a:path w="172719" h="325119">
                <a:moveTo>
                  <a:pt x="108432" y="0"/>
                </a:moveTo>
                <a:lnTo>
                  <a:pt x="117995" y="22733"/>
                </a:lnTo>
                <a:lnTo>
                  <a:pt x="121183" y="35687"/>
                </a:lnTo>
                <a:lnTo>
                  <a:pt x="95669" y="48641"/>
                </a:lnTo>
                <a:lnTo>
                  <a:pt x="73355" y="64897"/>
                </a:lnTo>
                <a:lnTo>
                  <a:pt x="35077" y="107061"/>
                </a:lnTo>
                <a:lnTo>
                  <a:pt x="9563" y="162306"/>
                </a:lnTo>
                <a:lnTo>
                  <a:pt x="0" y="220725"/>
                </a:lnTo>
                <a:lnTo>
                  <a:pt x="3187" y="249936"/>
                </a:lnTo>
                <a:lnTo>
                  <a:pt x="6375" y="275971"/>
                </a:lnTo>
                <a:lnTo>
                  <a:pt x="15951" y="301879"/>
                </a:lnTo>
                <a:lnTo>
                  <a:pt x="25514" y="324612"/>
                </a:lnTo>
                <a:lnTo>
                  <a:pt x="79730" y="292100"/>
                </a:lnTo>
                <a:lnTo>
                  <a:pt x="70154" y="275971"/>
                </a:lnTo>
                <a:lnTo>
                  <a:pt x="63779" y="259714"/>
                </a:lnTo>
                <a:lnTo>
                  <a:pt x="60591" y="240157"/>
                </a:lnTo>
                <a:lnTo>
                  <a:pt x="60591" y="201295"/>
                </a:lnTo>
                <a:lnTo>
                  <a:pt x="73355" y="159004"/>
                </a:lnTo>
                <a:lnTo>
                  <a:pt x="95669" y="126619"/>
                </a:lnTo>
                <a:lnTo>
                  <a:pt x="127558" y="100584"/>
                </a:lnTo>
                <a:lnTo>
                  <a:pt x="143509" y="90932"/>
                </a:lnTo>
                <a:lnTo>
                  <a:pt x="162500" y="90932"/>
                </a:lnTo>
                <a:lnTo>
                  <a:pt x="172212" y="45466"/>
                </a:lnTo>
                <a:lnTo>
                  <a:pt x="108432" y="0"/>
                </a:lnTo>
                <a:close/>
              </a:path>
              <a:path w="172719" h="325119">
                <a:moveTo>
                  <a:pt x="162500" y="90932"/>
                </a:moveTo>
                <a:lnTo>
                  <a:pt x="143509" y="90932"/>
                </a:lnTo>
                <a:lnTo>
                  <a:pt x="146697" y="97409"/>
                </a:lnTo>
                <a:lnTo>
                  <a:pt x="156260" y="120142"/>
                </a:lnTo>
                <a:lnTo>
                  <a:pt x="162500" y="90932"/>
                </a:lnTo>
                <a:close/>
              </a:path>
            </a:pathLst>
          </a:custGeom>
          <a:solidFill>
            <a:srgbClr val="7E7E7E"/>
          </a:solidFill>
        </p:spPr>
        <p:txBody>
          <a:bodyPr wrap="square" lIns="0" tIns="0" rIns="0" bIns="0" rtlCol="0"/>
          <a:lstStyle/>
          <a:p>
            <a:endParaRPr sz="1600"/>
          </a:p>
        </p:txBody>
      </p:sp>
      <p:sp>
        <p:nvSpPr>
          <p:cNvPr id="57" name="object 57"/>
          <p:cNvSpPr/>
          <p:nvPr/>
        </p:nvSpPr>
        <p:spPr>
          <a:xfrm>
            <a:off x="714508" y="1951418"/>
            <a:ext cx="187398" cy="210570"/>
          </a:xfrm>
          <a:custGeom>
            <a:avLst/>
            <a:gdLst/>
            <a:ahLst/>
            <a:cxnLst/>
            <a:rect l="l" t="t" r="r" b="b"/>
            <a:pathLst>
              <a:path w="236219" h="265430">
                <a:moveTo>
                  <a:pt x="108534" y="213487"/>
                </a:moveTo>
                <a:lnTo>
                  <a:pt x="165989" y="265175"/>
                </a:lnTo>
                <a:lnTo>
                  <a:pt x="236220" y="232790"/>
                </a:lnTo>
                <a:lnTo>
                  <a:pt x="210680" y="229615"/>
                </a:lnTo>
                <a:lnTo>
                  <a:pt x="201104" y="226313"/>
                </a:lnTo>
                <a:lnTo>
                  <a:pt x="201104" y="219963"/>
                </a:lnTo>
                <a:lnTo>
                  <a:pt x="140449" y="219963"/>
                </a:lnTo>
                <a:lnTo>
                  <a:pt x="134073" y="216662"/>
                </a:lnTo>
                <a:lnTo>
                  <a:pt x="108534" y="213487"/>
                </a:lnTo>
                <a:close/>
              </a:path>
              <a:path w="236219" h="265430">
                <a:moveTo>
                  <a:pt x="25539" y="0"/>
                </a:moveTo>
                <a:lnTo>
                  <a:pt x="0" y="0"/>
                </a:lnTo>
                <a:lnTo>
                  <a:pt x="3187" y="61468"/>
                </a:lnTo>
                <a:lnTo>
                  <a:pt x="19151" y="61468"/>
                </a:lnTo>
                <a:lnTo>
                  <a:pt x="38303" y="64643"/>
                </a:lnTo>
                <a:lnTo>
                  <a:pt x="89382" y="90550"/>
                </a:lnTo>
                <a:lnTo>
                  <a:pt x="118110" y="122936"/>
                </a:lnTo>
                <a:lnTo>
                  <a:pt x="134073" y="158496"/>
                </a:lnTo>
                <a:lnTo>
                  <a:pt x="140449" y="177800"/>
                </a:lnTo>
                <a:lnTo>
                  <a:pt x="140449" y="219963"/>
                </a:lnTo>
                <a:lnTo>
                  <a:pt x="201104" y="219963"/>
                </a:lnTo>
                <a:lnTo>
                  <a:pt x="201104" y="197231"/>
                </a:lnTo>
                <a:lnTo>
                  <a:pt x="197916" y="168148"/>
                </a:lnTo>
                <a:lnTo>
                  <a:pt x="181952" y="113157"/>
                </a:lnTo>
                <a:lnTo>
                  <a:pt x="146837" y="64643"/>
                </a:lnTo>
                <a:lnTo>
                  <a:pt x="102146" y="25908"/>
                </a:lnTo>
                <a:lnTo>
                  <a:pt x="76606" y="12954"/>
                </a:lnTo>
                <a:lnTo>
                  <a:pt x="25539" y="0"/>
                </a:lnTo>
                <a:close/>
              </a:path>
            </a:pathLst>
          </a:custGeom>
          <a:solidFill>
            <a:srgbClr val="7E7E7E"/>
          </a:solidFill>
        </p:spPr>
        <p:txBody>
          <a:bodyPr wrap="square" lIns="0" tIns="0" rIns="0" bIns="0" rtlCol="0"/>
          <a:lstStyle/>
          <a:p>
            <a:endParaRPr sz="1600"/>
          </a:p>
        </p:txBody>
      </p:sp>
      <p:sp>
        <p:nvSpPr>
          <p:cNvPr id="58" name="object 58"/>
          <p:cNvSpPr/>
          <p:nvPr/>
        </p:nvSpPr>
        <p:spPr>
          <a:xfrm>
            <a:off x="603279" y="2166624"/>
            <a:ext cx="251877" cy="106796"/>
          </a:xfrm>
          <a:custGeom>
            <a:avLst/>
            <a:gdLst/>
            <a:ahLst/>
            <a:cxnLst/>
            <a:rect l="l" t="t" r="r" b="b"/>
            <a:pathLst>
              <a:path w="317500" h="134619">
                <a:moveTo>
                  <a:pt x="265760" y="91566"/>
                </a:moveTo>
                <a:lnTo>
                  <a:pt x="19215" y="91566"/>
                </a:lnTo>
                <a:lnTo>
                  <a:pt x="44831" y="107950"/>
                </a:lnTo>
                <a:lnTo>
                  <a:pt x="70446" y="121030"/>
                </a:lnTo>
                <a:lnTo>
                  <a:pt x="128079" y="134112"/>
                </a:lnTo>
                <a:lnTo>
                  <a:pt x="156895" y="134112"/>
                </a:lnTo>
                <a:lnTo>
                  <a:pt x="214528" y="121030"/>
                </a:lnTo>
                <a:lnTo>
                  <a:pt x="243344" y="107950"/>
                </a:lnTo>
                <a:lnTo>
                  <a:pt x="265760" y="91566"/>
                </a:lnTo>
                <a:close/>
              </a:path>
              <a:path w="317500" h="134619">
                <a:moveTo>
                  <a:pt x="76847" y="16383"/>
                </a:moveTo>
                <a:lnTo>
                  <a:pt x="6400" y="42545"/>
                </a:lnTo>
                <a:lnTo>
                  <a:pt x="0" y="121030"/>
                </a:lnTo>
                <a:lnTo>
                  <a:pt x="12801" y="101346"/>
                </a:lnTo>
                <a:lnTo>
                  <a:pt x="19215" y="91566"/>
                </a:lnTo>
                <a:lnTo>
                  <a:pt x="265760" y="91566"/>
                </a:lnTo>
                <a:lnTo>
                  <a:pt x="284975" y="72009"/>
                </a:lnTo>
                <a:lnTo>
                  <a:pt x="131279" y="72009"/>
                </a:lnTo>
                <a:lnTo>
                  <a:pt x="112064" y="68707"/>
                </a:lnTo>
                <a:lnTo>
                  <a:pt x="92862" y="62102"/>
                </a:lnTo>
                <a:lnTo>
                  <a:pt x="73647" y="52324"/>
                </a:lnTo>
                <a:lnTo>
                  <a:pt x="57632" y="42545"/>
                </a:lnTo>
                <a:lnTo>
                  <a:pt x="64033" y="35940"/>
                </a:lnTo>
                <a:lnTo>
                  <a:pt x="76847" y="16383"/>
                </a:lnTo>
                <a:close/>
              </a:path>
              <a:path w="317500" h="134619">
                <a:moveTo>
                  <a:pt x="262559" y="0"/>
                </a:moveTo>
                <a:lnTo>
                  <a:pt x="227342" y="42545"/>
                </a:lnTo>
                <a:lnTo>
                  <a:pt x="192112" y="62102"/>
                </a:lnTo>
                <a:lnTo>
                  <a:pt x="153695" y="72009"/>
                </a:lnTo>
                <a:lnTo>
                  <a:pt x="284975" y="72009"/>
                </a:lnTo>
                <a:lnTo>
                  <a:pt x="316991" y="32765"/>
                </a:lnTo>
                <a:lnTo>
                  <a:pt x="262559" y="0"/>
                </a:lnTo>
                <a:close/>
              </a:path>
            </a:pathLst>
          </a:custGeom>
          <a:solidFill>
            <a:srgbClr val="7E7E7E"/>
          </a:solidFill>
        </p:spPr>
        <p:txBody>
          <a:bodyPr wrap="square" lIns="0" tIns="0" rIns="0" bIns="0" rtlCol="0"/>
          <a:lstStyle/>
          <a:p>
            <a:endParaRPr sz="1600"/>
          </a:p>
        </p:txBody>
      </p:sp>
      <p:sp>
        <p:nvSpPr>
          <p:cNvPr id="59" name="object 59"/>
          <p:cNvSpPr/>
          <p:nvPr/>
        </p:nvSpPr>
        <p:spPr>
          <a:xfrm>
            <a:off x="887396" y="3160591"/>
            <a:ext cx="2714238" cy="403810"/>
          </a:xfrm>
          <a:prstGeom prst="rect">
            <a:avLst/>
          </a:prstGeom>
          <a:blipFill>
            <a:blip r:embed="rId6" cstate="print"/>
            <a:stretch>
              <a:fillRect/>
            </a:stretch>
          </a:blipFill>
        </p:spPr>
        <p:txBody>
          <a:bodyPr wrap="square" lIns="0" tIns="0" rIns="0" bIns="0" rtlCol="0"/>
          <a:lstStyle/>
          <a:p>
            <a:endParaRPr sz="1600"/>
          </a:p>
        </p:txBody>
      </p:sp>
      <p:sp>
        <p:nvSpPr>
          <p:cNvPr id="60" name="object 60"/>
          <p:cNvSpPr/>
          <p:nvPr/>
        </p:nvSpPr>
        <p:spPr>
          <a:xfrm>
            <a:off x="884980" y="3213787"/>
            <a:ext cx="2630817" cy="363913"/>
          </a:xfrm>
          <a:prstGeom prst="rect">
            <a:avLst/>
          </a:prstGeom>
          <a:blipFill>
            <a:blip r:embed="rId9" cstate="print"/>
            <a:stretch>
              <a:fillRect/>
            </a:stretch>
          </a:blipFill>
        </p:spPr>
        <p:txBody>
          <a:bodyPr wrap="square" lIns="0" tIns="0" rIns="0" bIns="0" rtlCol="0"/>
          <a:lstStyle/>
          <a:p>
            <a:endParaRPr sz="1600"/>
          </a:p>
        </p:txBody>
      </p:sp>
      <p:sp>
        <p:nvSpPr>
          <p:cNvPr id="62" name="object 62"/>
          <p:cNvSpPr txBox="1"/>
          <p:nvPr/>
        </p:nvSpPr>
        <p:spPr>
          <a:xfrm>
            <a:off x="924877" y="3179935"/>
            <a:ext cx="2639682" cy="184666"/>
          </a:xfrm>
          <a:prstGeom prst="rect">
            <a:avLst/>
          </a:prstGeom>
          <a:ln w="9143">
            <a:noFill/>
          </a:ln>
        </p:spPr>
        <p:txBody>
          <a:bodyPr vert="horz" wrap="square" lIns="0" tIns="0" rIns="0" bIns="0" rtlCol="0">
            <a:spAutoFit/>
          </a:bodyPr>
          <a:lstStyle/>
          <a:p>
            <a:pPr marL="68502">
              <a:tabLst>
                <a:tab pos="282575" algn="l"/>
              </a:tabLst>
            </a:pPr>
            <a:r>
              <a:rPr sz="1200" dirty="0">
                <a:solidFill>
                  <a:srgbClr val="CC9900"/>
                </a:solidFill>
                <a:latin typeface="Wingdings"/>
                <a:cs typeface="Wingdings"/>
              </a:rPr>
              <a:t></a:t>
            </a:r>
            <a:r>
              <a:rPr sz="1200" dirty="0">
                <a:solidFill>
                  <a:srgbClr val="CC9900"/>
                </a:solidFill>
                <a:latin typeface="Times New Roman"/>
                <a:cs typeface="Times New Roman"/>
              </a:rPr>
              <a:t>	</a:t>
            </a:r>
            <a:r>
              <a:rPr sz="1200" dirty="0">
                <a:latin typeface="微软雅黑"/>
                <a:cs typeface="微软雅黑"/>
              </a:rPr>
              <a:t>优化</a:t>
            </a:r>
            <a:r>
              <a:rPr sz="1200" spc="-59" dirty="0">
                <a:latin typeface="微软雅黑"/>
                <a:cs typeface="微软雅黑"/>
              </a:rPr>
              <a:t>T</a:t>
            </a:r>
            <a:r>
              <a:rPr sz="1200" spc="-24" dirty="0">
                <a:latin typeface="微软雅黑"/>
                <a:cs typeface="微软雅黑"/>
              </a:rPr>
              <a:t>C</a:t>
            </a:r>
            <a:r>
              <a:rPr sz="1200" spc="-4" dirty="0">
                <a:latin typeface="微软雅黑"/>
                <a:cs typeface="微软雅黑"/>
              </a:rPr>
              <a:t>O</a:t>
            </a:r>
            <a:r>
              <a:rPr sz="1200" dirty="0">
                <a:latin typeface="微软雅黑"/>
                <a:cs typeface="微软雅黑"/>
              </a:rPr>
              <a:t>，无需采购第三方</a:t>
            </a:r>
            <a:r>
              <a:rPr sz="1200" spc="-8" dirty="0">
                <a:latin typeface="微软雅黑"/>
                <a:cs typeface="微软雅黑"/>
              </a:rPr>
              <a:t>H</a:t>
            </a:r>
            <a:r>
              <a:rPr sz="1200" spc="-4" dirty="0">
                <a:latin typeface="微软雅黑"/>
                <a:cs typeface="微软雅黑"/>
              </a:rPr>
              <a:t>A</a:t>
            </a:r>
            <a:r>
              <a:rPr sz="1200" dirty="0">
                <a:latin typeface="微软雅黑"/>
                <a:cs typeface="微软雅黑"/>
              </a:rPr>
              <a:t>软件</a:t>
            </a:r>
            <a:endParaRPr sz="1200">
              <a:latin typeface="微软雅黑"/>
              <a:cs typeface="微软雅黑"/>
            </a:endParaRPr>
          </a:p>
        </p:txBody>
      </p:sp>
      <p:sp>
        <p:nvSpPr>
          <p:cNvPr id="63" name="object 63"/>
          <p:cNvSpPr/>
          <p:nvPr/>
        </p:nvSpPr>
        <p:spPr>
          <a:xfrm>
            <a:off x="557335" y="3202906"/>
            <a:ext cx="354645" cy="245833"/>
          </a:xfrm>
          <a:custGeom>
            <a:avLst/>
            <a:gdLst/>
            <a:ahLst/>
            <a:cxnLst/>
            <a:rect l="l" t="t" r="r" b="b"/>
            <a:pathLst>
              <a:path w="447040" h="309880">
                <a:moveTo>
                  <a:pt x="142455" y="263525"/>
                </a:moveTo>
                <a:lnTo>
                  <a:pt x="35915" y="263525"/>
                </a:lnTo>
                <a:lnTo>
                  <a:pt x="31127" y="266445"/>
                </a:lnTo>
                <a:lnTo>
                  <a:pt x="28752" y="269239"/>
                </a:lnTo>
                <a:lnTo>
                  <a:pt x="27533" y="273050"/>
                </a:lnTo>
                <a:lnTo>
                  <a:pt x="27533" y="296925"/>
                </a:lnTo>
                <a:lnTo>
                  <a:pt x="28752" y="300736"/>
                </a:lnTo>
                <a:lnTo>
                  <a:pt x="31127" y="304545"/>
                </a:lnTo>
                <a:lnTo>
                  <a:pt x="35915" y="306450"/>
                </a:lnTo>
                <a:lnTo>
                  <a:pt x="40703" y="307466"/>
                </a:lnTo>
                <a:lnTo>
                  <a:pt x="137668" y="307466"/>
                </a:lnTo>
                <a:lnTo>
                  <a:pt x="142455" y="306450"/>
                </a:lnTo>
                <a:lnTo>
                  <a:pt x="147243" y="304545"/>
                </a:lnTo>
                <a:lnTo>
                  <a:pt x="149644" y="300736"/>
                </a:lnTo>
                <a:lnTo>
                  <a:pt x="150837" y="296925"/>
                </a:lnTo>
                <a:lnTo>
                  <a:pt x="150837" y="273050"/>
                </a:lnTo>
                <a:lnTo>
                  <a:pt x="149644" y="269239"/>
                </a:lnTo>
                <a:lnTo>
                  <a:pt x="147243" y="266445"/>
                </a:lnTo>
                <a:lnTo>
                  <a:pt x="142455" y="263525"/>
                </a:lnTo>
                <a:close/>
              </a:path>
              <a:path w="447040" h="309880">
                <a:moveTo>
                  <a:pt x="177177" y="0"/>
                </a:moveTo>
                <a:lnTo>
                  <a:pt x="80213" y="0"/>
                </a:lnTo>
                <a:lnTo>
                  <a:pt x="75425" y="1015"/>
                </a:lnTo>
                <a:lnTo>
                  <a:pt x="70624" y="2920"/>
                </a:lnTo>
                <a:lnTo>
                  <a:pt x="68237" y="6730"/>
                </a:lnTo>
                <a:lnTo>
                  <a:pt x="67043" y="10540"/>
                </a:lnTo>
                <a:lnTo>
                  <a:pt x="67043" y="33400"/>
                </a:lnTo>
                <a:lnTo>
                  <a:pt x="68237" y="38226"/>
                </a:lnTo>
                <a:lnTo>
                  <a:pt x="70624" y="41020"/>
                </a:lnTo>
                <a:lnTo>
                  <a:pt x="75425" y="42925"/>
                </a:lnTo>
                <a:lnTo>
                  <a:pt x="80213" y="43941"/>
                </a:lnTo>
                <a:lnTo>
                  <a:pt x="177177" y="43941"/>
                </a:lnTo>
                <a:lnTo>
                  <a:pt x="181965" y="42925"/>
                </a:lnTo>
                <a:lnTo>
                  <a:pt x="185559" y="41020"/>
                </a:lnTo>
                <a:lnTo>
                  <a:pt x="189153" y="38226"/>
                </a:lnTo>
                <a:lnTo>
                  <a:pt x="190347" y="33400"/>
                </a:lnTo>
                <a:lnTo>
                  <a:pt x="190347" y="10540"/>
                </a:lnTo>
                <a:lnTo>
                  <a:pt x="189153" y="6730"/>
                </a:lnTo>
                <a:lnTo>
                  <a:pt x="185559" y="2920"/>
                </a:lnTo>
                <a:lnTo>
                  <a:pt x="181965" y="1015"/>
                </a:lnTo>
                <a:lnTo>
                  <a:pt x="177177" y="0"/>
                </a:lnTo>
                <a:close/>
              </a:path>
              <a:path w="447040" h="309880">
                <a:moveTo>
                  <a:pt x="366318" y="180466"/>
                </a:moveTo>
                <a:lnTo>
                  <a:pt x="357949" y="181482"/>
                </a:lnTo>
                <a:lnTo>
                  <a:pt x="349567" y="182371"/>
                </a:lnTo>
                <a:lnTo>
                  <a:pt x="342379" y="183387"/>
                </a:lnTo>
                <a:lnTo>
                  <a:pt x="335203" y="186181"/>
                </a:lnTo>
                <a:lnTo>
                  <a:pt x="328015" y="189102"/>
                </a:lnTo>
                <a:lnTo>
                  <a:pt x="320827" y="191896"/>
                </a:lnTo>
                <a:lnTo>
                  <a:pt x="292074" y="220599"/>
                </a:lnTo>
                <a:lnTo>
                  <a:pt x="284924" y="245363"/>
                </a:lnTo>
                <a:lnTo>
                  <a:pt x="287312" y="258825"/>
                </a:lnTo>
                <a:lnTo>
                  <a:pt x="308863" y="291211"/>
                </a:lnTo>
                <a:lnTo>
                  <a:pt x="349567" y="308355"/>
                </a:lnTo>
                <a:lnTo>
                  <a:pt x="357949" y="309371"/>
                </a:lnTo>
                <a:lnTo>
                  <a:pt x="374700" y="309371"/>
                </a:lnTo>
                <a:lnTo>
                  <a:pt x="411810" y="298830"/>
                </a:lnTo>
                <a:lnTo>
                  <a:pt x="428574" y="286512"/>
                </a:lnTo>
                <a:lnTo>
                  <a:pt x="366318" y="286512"/>
                </a:lnTo>
                <a:lnTo>
                  <a:pt x="355549" y="285495"/>
                </a:lnTo>
                <a:lnTo>
                  <a:pt x="318439" y="261619"/>
                </a:lnTo>
                <a:lnTo>
                  <a:pt x="314820" y="254000"/>
                </a:lnTo>
                <a:lnTo>
                  <a:pt x="314820" y="236854"/>
                </a:lnTo>
                <a:lnTo>
                  <a:pt x="345973" y="207263"/>
                </a:lnTo>
                <a:lnTo>
                  <a:pt x="366318" y="204342"/>
                </a:lnTo>
                <a:lnTo>
                  <a:pt x="428574" y="204342"/>
                </a:lnTo>
                <a:lnTo>
                  <a:pt x="423786" y="199516"/>
                </a:lnTo>
                <a:lnTo>
                  <a:pt x="411810" y="191896"/>
                </a:lnTo>
                <a:lnTo>
                  <a:pt x="404634" y="189102"/>
                </a:lnTo>
                <a:lnTo>
                  <a:pt x="397446" y="186181"/>
                </a:lnTo>
                <a:lnTo>
                  <a:pt x="390271" y="183387"/>
                </a:lnTo>
                <a:lnTo>
                  <a:pt x="366318" y="180466"/>
                </a:lnTo>
                <a:close/>
              </a:path>
              <a:path w="447040" h="309880">
                <a:moveTo>
                  <a:pt x="260972" y="262636"/>
                </a:moveTo>
                <a:lnTo>
                  <a:pt x="187947" y="262636"/>
                </a:lnTo>
                <a:lnTo>
                  <a:pt x="183159" y="263525"/>
                </a:lnTo>
                <a:lnTo>
                  <a:pt x="179565" y="265429"/>
                </a:lnTo>
                <a:lnTo>
                  <a:pt x="175983" y="268350"/>
                </a:lnTo>
                <a:lnTo>
                  <a:pt x="174777" y="273050"/>
                </a:lnTo>
                <a:lnTo>
                  <a:pt x="174777" y="296037"/>
                </a:lnTo>
                <a:lnTo>
                  <a:pt x="175983" y="299846"/>
                </a:lnTo>
                <a:lnTo>
                  <a:pt x="179565" y="303656"/>
                </a:lnTo>
                <a:lnTo>
                  <a:pt x="183159" y="305562"/>
                </a:lnTo>
                <a:lnTo>
                  <a:pt x="187947" y="306450"/>
                </a:lnTo>
                <a:lnTo>
                  <a:pt x="284924" y="306450"/>
                </a:lnTo>
                <a:lnTo>
                  <a:pt x="290906" y="305562"/>
                </a:lnTo>
                <a:lnTo>
                  <a:pt x="280123" y="296037"/>
                </a:lnTo>
                <a:lnTo>
                  <a:pt x="271754" y="285495"/>
                </a:lnTo>
                <a:lnTo>
                  <a:pt x="265760" y="274065"/>
                </a:lnTo>
                <a:lnTo>
                  <a:pt x="260972" y="262636"/>
                </a:lnTo>
                <a:close/>
              </a:path>
              <a:path w="447040" h="309880">
                <a:moveTo>
                  <a:pt x="428574" y="204342"/>
                </a:moveTo>
                <a:lnTo>
                  <a:pt x="366318" y="204342"/>
                </a:lnTo>
                <a:lnTo>
                  <a:pt x="377101" y="205231"/>
                </a:lnTo>
                <a:lnTo>
                  <a:pt x="386676" y="207263"/>
                </a:lnTo>
                <a:lnTo>
                  <a:pt x="416598" y="236854"/>
                </a:lnTo>
                <a:lnTo>
                  <a:pt x="417830" y="245363"/>
                </a:lnTo>
                <a:lnTo>
                  <a:pt x="416598" y="254000"/>
                </a:lnTo>
                <a:lnTo>
                  <a:pt x="386676" y="283590"/>
                </a:lnTo>
                <a:lnTo>
                  <a:pt x="366318" y="286512"/>
                </a:lnTo>
                <a:lnTo>
                  <a:pt x="428574" y="286512"/>
                </a:lnTo>
                <a:lnTo>
                  <a:pt x="433362" y="281686"/>
                </a:lnTo>
                <a:lnTo>
                  <a:pt x="440550" y="270255"/>
                </a:lnTo>
                <a:lnTo>
                  <a:pt x="445338" y="258825"/>
                </a:lnTo>
                <a:lnTo>
                  <a:pt x="446531" y="252094"/>
                </a:lnTo>
                <a:lnTo>
                  <a:pt x="446531" y="238759"/>
                </a:lnTo>
                <a:lnTo>
                  <a:pt x="445338" y="232028"/>
                </a:lnTo>
                <a:lnTo>
                  <a:pt x="440550" y="220599"/>
                </a:lnTo>
                <a:lnTo>
                  <a:pt x="433362" y="209168"/>
                </a:lnTo>
                <a:lnTo>
                  <a:pt x="428574" y="204342"/>
                </a:lnTo>
                <a:close/>
              </a:path>
              <a:path w="447040" h="309880">
                <a:moveTo>
                  <a:pt x="363931" y="251078"/>
                </a:moveTo>
                <a:lnTo>
                  <a:pt x="348360" y="251078"/>
                </a:lnTo>
                <a:lnTo>
                  <a:pt x="348360" y="265429"/>
                </a:lnTo>
                <a:lnTo>
                  <a:pt x="349567" y="269239"/>
                </a:lnTo>
                <a:lnTo>
                  <a:pt x="351955" y="272161"/>
                </a:lnTo>
                <a:lnTo>
                  <a:pt x="355549" y="274065"/>
                </a:lnTo>
                <a:lnTo>
                  <a:pt x="360337" y="275970"/>
                </a:lnTo>
                <a:lnTo>
                  <a:pt x="360337" y="279780"/>
                </a:lnTo>
                <a:lnTo>
                  <a:pt x="375894" y="279780"/>
                </a:lnTo>
                <a:lnTo>
                  <a:pt x="375894" y="275970"/>
                </a:lnTo>
                <a:lnTo>
                  <a:pt x="380695" y="274065"/>
                </a:lnTo>
                <a:lnTo>
                  <a:pt x="384276" y="272161"/>
                </a:lnTo>
                <a:lnTo>
                  <a:pt x="386676" y="268350"/>
                </a:lnTo>
                <a:lnTo>
                  <a:pt x="386676" y="267334"/>
                </a:lnTo>
                <a:lnTo>
                  <a:pt x="365125" y="267334"/>
                </a:lnTo>
                <a:lnTo>
                  <a:pt x="363931" y="265429"/>
                </a:lnTo>
                <a:lnTo>
                  <a:pt x="363931" y="251078"/>
                </a:lnTo>
                <a:close/>
              </a:path>
              <a:path w="447040" h="309880">
                <a:moveTo>
                  <a:pt x="375894" y="211074"/>
                </a:moveTo>
                <a:lnTo>
                  <a:pt x="360337" y="211074"/>
                </a:lnTo>
                <a:lnTo>
                  <a:pt x="360337" y="214883"/>
                </a:lnTo>
                <a:lnTo>
                  <a:pt x="355549" y="215773"/>
                </a:lnTo>
                <a:lnTo>
                  <a:pt x="351955" y="218693"/>
                </a:lnTo>
                <a:lnTo>
                  <a:pt x="349567" y="221487"/>
                </a:lnTo>
                <a:lnTo>
                  <a:pt x="348360" y="226313"/>
                </a:lnTo>
                <a:lnTo>
                  <a:pt x="348360" y="233044"/>
                </a:lnTo>
                <a:lnTo>
                  <a:pt x="349567" y="237743"/>
                </a:lnTo>
                <a:lnTo>
                  <a:pt x="354355" y="242569"/>
                </a:lnTo>
                <a:lnTo>
                  <a:pt x="367525" y="252983"/>
                </a:lnTo>
                <a:lnTo>
                  <a:pt x="369912" y="255904"/>
                </a:lnTo>
                <a:lnTo>
                  <a:pt x="369912" y="267334"/>
                </a:lnTo>
                <a:lnTo>
                  <a:pt x="386676" y="267334"/>
                </a:lnTo>
                <a:lnTo>
                  <a:pt x="386676" y="252983"/>
                </a:lnTo>
                <a:lnTo>
                  <a:pt x="384276" y="250189"/>
                </a:lnTo>
                <a:lnTo>
                  <a:pt x="371106" y="237743"/>
                </a:lnTo>
                <a:lnTo>
                  <a:pt x="366318" y="233933"/>
                </a:lnTo>
                <a:lnTo>
                  <a:pt x="365125" y="230124"/>
                </a:lnTo>
                <a:lnTo>
                  <a:pt x="365125" y="223392"/>
                </a:lnTo>
                <a:lnTo>
                  <a:pt x="367525" y="222503"/>
                </a:lnTo>
                <a:lnTo>
                  <a:pt x="384598" y="222503"/>
                </a:lnTo>
                <a:lnTo>
                  <a:pt x="384276" y="221487"/>
                </a:lnTo>
                <a:lnTo>
                  <a:pt x="383082" y="218693"/>
                </a:lnTo>
                <a:lnTo>
                  <a:pt x="379488" y="215773"/>
                </a:lnTo>
                <a:lnTo>
                  <a:pt x="375894" y="214883"/>
                </a:lnTo>
                <a:lnTo>
                  <a:pt x="375894" y="211074"/>
                </a:lnTo>
                <a:close/>
              </a:path>
              <a:path w="447040" h="309880">
                <a:moveTo>
                  <a:pt x="268160" y="211962"/>
                </a:moveTo>
                <a:lnTo>
                  <a:pt x="187947" y="211962"/>
                </a:lnTo>
                <a:lnTo>
                  <a:pt x="183159" y="212978"/>
                </a:lnTo>
                <a:lnTo>
                  <a:pt x="179565" y="214883"/>
                </a:lnTo>
                <a:lnTo>
                  <a:pt x="175983" y="217677"/>
                </a:lnTo>
                <a:lnTo>
                  <a:pt x="174777" y="222503"/>
                </a:lnTo>
                <a:lnTo>
                  <a:pt x="174777" y="245363"/>
                </a:lnTo>
                <a:lnTo>
                  <a:pt x="175983" y="249174"/>
                </a:lnTo>
                <a:lnTo>
                  <a:pt x="179565" y="252983"/>
                </a:lnTo>
                <a:lnTo>
                  <a:pt x="183159" y="254888"/>
                </a:lnTo>
                <a:lnTo>
                  <a:pt x="187947" y="255904"/>
                </a:lnTo>
                <a:lnTo>
                  <a:pt x="259778" y="255904"/>
                </a:lnTo>
                <a:lnTo>
                  <a:pt x="259778" y="236854"/>
                </a:lnTo>
                <a:lnTo>
                  <a:pt x="264566" y="219582"/>
                </a:lnTo>
                <a:lnTo>
                  <a:pt x="268160" y="211962"/>
                </a:lnTo>
                <a:close/>
              </a:path>
              <a:path w="447040" h="309880">
                <a:moveTo>
                  <a:pt x="384598" y="222503"/>
                </a:moveTo>
                <a:lnTo>
                  <a:pt x="369912" y="222503"/>
                </a:lnTo>
                <a:lnTo>
                  <a:pt x="369912" y="235838"/>
                </a:lnTo>
                <a:lnTo>
                  <a:pt x="385483" y="235838"/>
                </a:lnTo>
                <a:lnTo>
                  <a:pt x="385483" y="225298"/>
                </a:lnTo>
                <a:lnTo>
                  <a:pt x="384598" y="222503"/>
                </a:lnTo>
                <a:close/>
              </a:path>
              <a:path w="447040" h="309880">
                <a:moveTo>
                  <a:pt x="302869" y="160400"/>
                </a:moveTo>
                <a:lnTo>
                  <a:pt x="205905" y="160400"/>
                </a:lnTo>
                <a:lnTo>
                  <a:pt x="199923" y="161416"/>
                </a:lnTo>
                <a:lnTo>
                  <a:pt x="196329" y="163321"/>
                </a:lnTo>
                <a:lnTo>
                  <a:pt x="193941" y="166115"/>
                </a:lnTo>
                <a:lnTo>
                  <a:pt x="192735" y="170941"/>
                </a:lnTo>
                <a:lnTo>
                  <a:pt x="192735" y="193801"/>
                </a:lnTo>
                <a:lnTo>
                  <a:pt x="193941" y="197612"/>
                </a:lnTo>
                <a:lnTo>
                  <a:pt x="196329" y="201421"/>
                </a:lnTo>
                <a:lnTo>
                  <a:pt x="199923" y="203326"/>
                </a:lnTo>
                <a:lnTo>
                  <a:pt x="205905" y="204342"/>
                </a:lnTo>
                <a:lnTo>
                  <a:pt x="272948" y="204342"/>
                </a:lnTo>
                <a:lnTo>
                  <a:pt x="281330" y="193801"/>
                </a:lnTo>
                <a:lnTo>
                  <a:pt x="290906" y="185292"/>
                </a:lnTo>
                <a:lnTo>
                  <a:pt x="302869" y="176656"/>
                </a:lnTo>
                <a:lnTo>
                  <a:pt x="314820" y="169925"/>
                </a:lnTo>
                <a:lnTo>
                  <a:pt x="314820" y="166115"/>
                </a:lnTo>
                <a:lnTo>
                  <a:pt x="311251" y="163321"/>
                </a:lnTo>
                <a:lnTo>
                  <a:pt x="307670" y="161416"/>
                </a:lnTo>
                <a:lnTo>
                  <a:pt x="302869" y="160400"/>
                </a:lnTo>
                <a:close/>
              </a:path>
              <a:path w="447040" h="309880">
                <a:moveTo>
                  <a:pt x="289712" y="107950"/>
                </a:moveTo>
                <a:lnTo>
                  <a:pt x="192735" y="107950"/>
                </a:lnTo>
                <a:lnTo>
                  <a:pt x="187947" y="108838"/>
                </a:lnTo>
                <a:lnTo>
                  <a:pt x="183159" y="110743"/>
                </a:lnTo>
                <a:lnTo>
                  <a:pt x="180771" y="114553"/>
                </a:lnTo>
                <a:lnTo>
                  <a:pt x="179565" y="118363"/>
                </a:lnTo>
                <a:lnTo>
                  <a:pt x="179565" y="142239"/>
                </a:lnTo>
                <a:lnTo>
                  <a:pt x="180771" y="146050"/>
                </a:lnTo>
                <a:lnTo>
                  <a:pt x="183159" y="148970"/>
                </a:lnTo>
                <a:lnTo>
                  <a:pt x="187947" y="151764"/>
                </a:lnTo>
                <a:lnTo>
                  <a:pt x="192735" y="152780"/>
                </a:lnTo>
                <a:lnTo>
                  <a:pt x="289712" y="152780"/>
                </a:lnTo>
                <a:lnTo>
                  <a:pt x="294500" y="151764"/>
                </a:lnTo>
                <a:lnTo>
                  <a:pt x="299288" y="148970"/>
                </a:lnTo>
                <a:lnTo>
                  <a:pt x="301675" y="146050"/>
                </a:lnTo>
                <a:lnTo>
                  <a:pt x="302869" y="142239"/>
                </a:lnTo>
                <a:lnTo>
                  <a:pt x="302869" y="118363"/>
                </a:lnTo>
                <a:lnTo>
                  <a:pt x="301675" y="114553"/>
                </a:lnTo>
                <a:lnTo>
                  <a:pt x="299288" y="110743"/>
                </a:lnTo>
                <a:lnTo>
                  <a:pt x="294500" y="108838"/>
                </a:lnTo>
                <a:lnTo>
                  <a:pt x="289712" y="107950"/>
                </a:lnTo>
                <a:close/>
              </a:path>
              <a:path w="447040" h="309880">
                <a:moveTo>
                  <a:pt x="179565" y="52577"/>
                </a:moveTo>
                <a:lnTo>
                  <a:pt x="82600" y="52577"/>
                </a:lnTo>
                <a:lnTo>
                  <a:pt x="77812" y="53466"/>
                </a:lnTo>
                <a:lnTo>
                  <a:pt x="73025" y="55371"/>
                </a:lnTo>
                <a:lnTo>
                  <a:pt x="70624" y="59181"/>
                </a:lnTo>
                <a:lnTo>
                  <a:pt x="69430" y="62991"/>
                </a:lnTo>
                <a:lnTo>
                  <a:pt x="69430" y="85978"/>
                </a:lnTo>
                <a:lnTo>
                  <a:pt x="70624" y="90677"/>
                </a:lnTo>
                <a:lnTo>
                  <a:pt x="73025" y="93599"/>
                </a:lnTo>
                <a:lnTo>
                  <a:pt x="77812" y="95503"/>
                </a:lnTo>
                <a:lnTo>
                  <a:pt x="82600" y="96392"/>
                </a:lnTo>
                <a:lnTo>
                  <a:pt x="179565" y="96392"/>
                </a:lnTo>
                <a:lnTo>
                  <a:pt x="184353" y="95503"/>
                </a:lnTo>
                <a:lnTo>
                  <a:pt x="187947" y="93599"/>
                </a:lnTo>
                <a:lnTo>
                  <a:pt x="191541" y="90677"/>
                </a:lnTo>
                <a:lnTo>
                  <a:pt x="192735" y="85978"/>
                </a:lnTo>
                <a:lnTo>
                  <a:pt x="192735" y="62991"/>
                </a:lnTo>
                <a:lnTo>
                  <a:pt x="191541" y="59181"/>
                </a:lnTo>
                <a:lnTo>
                  <a:pt x="187947" y="55371"/>
                </a:lnTo>
                <a:lnTo>
                  <a:pt x="184353" y="53466"/>
                </a:lnTo>
                <a:lnTo>
                  <a:pt x="179565" y="52577"/>
                </a:lnTo>
                <a:close/>
              </a:path>
              <a:path w="447040" h="309880">
                <a:moveTo>
                  <a:pt x="153238" y="106044"/>
                </a:moveTo>
                <a:lnTo>
                  <a:pt x="56261" y="106044"/>
                </a:lnTo>
                <a:lnTo>
                  <a:pt x="50279" y="106933"/>
                </a:lnTo>
                <a:lnTo>
                  <a:pt x="46685" y="109854"/>
                </a:lnTo>
                <a:lnTo>
                  <a:pt x="44297" y="112649"/>
                </a:lnTo>
                <a:lnTo>
                  <a:pt x="43091" y="116458"/>
                </a:lnTo>
                <a:lnTo>
                  <a:pt x="43091" y="140334"/>
                </a:lnTo>
                <a:lnTo>
                  <a:pt x="44297" y="144144"/>
                </a:lnTo>
                <a:lnTo>
                  <a:pt x="46685" y="147065"/>
                </a:lnTo>
                <a:lnTo>
                  <a:pt x="50279" y="149859"/>
                </a:lnTo>
                <a:lnTo>
                  <a:pt x="56261" y="150875"/>
                </a:lnTo>
                <a:lnTo>
                  <a:pt x="153238" y="150875"/>
                </a:lnTo>
                <a:lnTo>
                  <a:pt x="158026" y="149859"/>
                </a:lnTo>
                <a:lnTo>
                  <a:pt x="161607" y="147065"/>
                </a:lnTo>
                <a:lnTo>
                  <a:pt x="165201" y="144144"/>
                </a:lnTo>
                <a:lnTo>
                  <a:pt x="165201" y="112649"/>
                </a:lnTo>
                <a:lnTo>
                  <a:pt x="161607" y="109854"/>
                </a:lnTo>
                <a:lnTo>
                  <a:pt x="158026" y="106933"/>
                </a:lnTo>
                <a:lnTo>
                  <a:pt x="153238" y="106044"/>
                </a:lnTo>
                <a:close/>
              </a:path>
              <a:path w="447040" h="309880">
                <a:moveTo>
                  <a:pt x="158026" y="161416"/>
                </a:moveTo>
                <a:lnTo>
                  <a:pt x="50279" y="161416"/>
                </a:lnTo>
                <a:lnTo>
                  <a:pt x="46685" y="164211"/>
                </a:lnTo>
                <a:lnTo>
                  <a:pt x="44297" y="167131"/>
                </a:lnTo>
                <a:lnTo>
                  <a:pt x="43091" y="171830"/>
                </a:lnTo>
                <a:lnTo>
                  <a:pt x="43091" y="194817"/>
                </a:lnTo>
                <a:lnTo>
                  <a:pt x="44297" y="198627"/>
                </a:lnTo>
                <a:lnTo>
                  <a:pt x="46685" y="202437"/>
                </a:lnTo>
                <a:lnTo>
                  <a:pt x="50279" y="204342"/>
                </a:lnTo>
                <a:lnTo>
                  <a:pt x="56261" y="205231"/>
                </a:lnTo>
                <a:lnTo>
                  <a:pt x="153238" y="205231"/>
                </a:lnTo>
                <a:lnTo>
                  <a:pt x="158026" y="204342"/>
                </a:lnTo>
                <a:lnTo>
                  <a:pt x="161607" y="202437"/>
                </a:lnTo>
                <a:lnTo>
                  <a:pt x="165201" y="198627"/>
                </a:lnTo>
                <a:lnTo>
                  <a:pt x="165201" y="167131"/>
                </a:lnTo>
                <a:lnTo>
                  <a:pt x="161607" y="164211"/>
                </a:lnTo>
                <a:lnTo>
                  <a:pt x="158026" y="161416"/>
                </a:lnTo>
                <a:close/>
              </a:path>
              <a:path w="447040" h="309880">
                <a:moveTo>
                  <a:pt x="108940" y="211074"/>
                </a:moveTo>
                <a:lnTo>
                  <a:pt x="11976" y="211074"/>
                </a:lnTo>
                <a:lnTo>
                  <a:pt x="7188" y="211962"/>
                </a:lnTo>
                <a:lnTo>
                  <a:pt x="3594" y="213867"/>
                </a:lnTo>
                <a:lnTo>
                  <a:pt x="0" y="217677"/>
                </a:lnTo>
                <a:lnTo>
                  <a:pt x="0" y="248284"/>
                </a:lnTo>
                <a:lnTo>
                  <a:pt x="3594" y="252094"/>
                </a:lnTo>
                <a:lnTo>
                  <a:pt x="7188" y="254000"/>
                </a:lnTo>
                <a:lnTo>
                  <a:pt x="11976" y="254888"/>
                </a:lnTo>
                <a:lnTo>
                  <a:pt x="108940" y="254888"/>
                </a:lnTo>
                <a:lnTo>
                  <a:pt x="114922" y="254000"/>
                </a:lnTo>
                <a:lnTo>
                  <a:pt x="118516" y="252094"/>
                </a:lnTo>
                <a:lnTo>
                  <a:pt x="120916" y="248284"/>
                </a:lnTo>
                <a:lnTo>
                  <a:pt x="122110" y="244475"/>
                </a:lnTo>
                <a:lnTo>
                  <a:pt x="122110" y="221487"/>
                </a:lnTo>
                <a:lnTo>
                  <a:pt x="120916" y="217677"/>
                </a:lnTo>
                <a:lnTo>
                  <a:pt x="118516" y="213867"/>
                </a:lnTo>
                <a:lnTo>
                  <a:pt x="114922" y="211962"/>
                </a:lnTo>
                <a:lnTo>
                  <a:pt x="108940" y="211074"/>
                </a:lnTo>
                <a:close/>
              </a:path>
            </a:pathLst>
          </a:custGeom>
          <a:solidFill>
            <a:srgbClr val="7E7E7E"/>
          </a:solidFill>
        </p:spPr>
        <p:txBody>
          <a:bodyPr wrap="square" lIns="0" tIns="0" rIns="0" bIns="0" rtlCol="0"/>
          <a:lstStyle/>
          <a:p>
            <a:endParaRPr sz="1600"/>
          </a:p>
        </p:txBody>
      </p:sp>
      <p:sp>
        <p:nvSpPr>
          <p:cNvPr id="64" name="object 64"/>
          <p:cNvSpPr/>
          <p:nvPr/>
        </p:nvSpPr>
        <p:spPr>
          <a:xfrm>
            <a:off x="886188" y="3870734"/>
            <a:ext cx="2714238" cy="405021"/>
          </a:xfrm>
          <a:prstGeom prst="rect">
            <a:avLst/>
          </a:prstGeom>
          <a:blipFill>
            <a:blip r:embed="rId10" cstate="print"/>
            <a:stretch>
              <a:fillRect/>
            </a:stretch>
          </a:blipFill>
        </p:spPr>
        <p:txBody>
          <a:bodyPr wrap="square" lIns="0" tIns="0" rIns="0" bIns="0" rtlCol="0"/>
          <a:lstStyle/>
          <a:p>
            <a:endParaRPr sz="1600"/>
          </a:p>
        </p:txBody>
      </p:sp>
      <p:sp>
        <p:nvSpPr>
          <p:cNvPr id="65" name="object 65"/>
          <p:cNvSpPr/>
          <p:nvPr/>
        </p:nvSpPr>
        <p:spPr>
          <a:xfrm>
            <a:off x="883771" y="3923932"/>
            <a:ext cx="2632026" cy="363913"/>
          </a:xfrm>
          <a:prstGeom prst="rect">
            <a:avLst/>
          </a:prstGeom>
          <a:blipFill>
            <a:blip r:embed="rId11" cstate="print"/>
            <a:stretch>
              <a:fillRect/>
            </a:stretch>
          </a:blipFill>
        </p:spPr>
        <p:txBody>
          <a:bodyPr wrap="square" lIns="0" tIns="0" rIns="0" bIns="0" rtlCol="0"/>
          <a:lstStyle/>
          <a:p>
            <a:endParaRPr sz="1600"/>
          </a:p>
        </p:txBody>
      </p:sp>
      <p:sp>
        <p:nvSpPr>
          <p:cNvPr id="67" name="object 67"/>
          <p:cNvSpPr txBox="1"/>
          <p:nvPr/>
        </p:nvSpPr>
        <p:spPr>
          <a:xfrm>
            <a:off x="923668" y="3890080"/>
            <a:ext cx="2751155" cy="184666"/>
          </a:xfrm>
          <a:prstGeom prst="rect">
            <a:avLst/>
          </a:prstGeom>
          <a:ln w="9144">
            <a:noFill/>
          </a:ln>
        </p:spPr>
        <p:txBody>
          <a:bodyPr vert="horz" wrap="square" lIns="0" tIns="0" rIns="0" bIns="0" rtlCol="0">
            <a:spAutoFit/>
          </a:bodyPr>
          <a:lstStyle/>
          <a:p>
            <a:pPr marL="68502">
              <a:tabLst>
                <a:tab pos="282575" algn="l"/>
              </a:tabLst>
            </a:pPr>
            <a:r>
              <a:rPr sz="1200" dirty="0">
                <a:solidFill>
                  <a:srgbClr val="CC9900"/>
                </a:solidFill>
                <a:latin typeface="Wingdings"/>
                <a:cs typeface="Wingdings"/>
              </a:rPr>
              <a:t></a:t>
            </a:r>
            <a:r>
              <a:rPr sz="1200" dirty="0">
                <a:solidFill>
                  <a:srgbClr val="CC9900"/>
                </a:solidFill>
                <a:latin typeface="Times New Roman"/>
                <a:cs typeface="Times New Roman"/>
              </a:rPr>
              <a:t>	</a:t>
            </a:r>
            <a:r>
              <a:rPr sz="1200" dirty="0">
                <a:latin typeface="微软雅黑"/>
                <a:cs typeface="微软雅黑"/>
              </a:rPr>
              <a:t>简易部署，并提供专业</a:t>
            </a:r>
            <a:r>
              <a:rPr sz="1200" spc="-8" dirty="0">
                <a:latin typeface="微软雅黑"/>
                <a:cs typeface="微软雅黑"/>
              </a:rPr>
              <a:t>H</a:t>
            </a:r>
            <a:r>
              <a:rPr sz="1200" spc="-4" dirty="0">
                <a:latin typeface="微软雅黑"/>
                <a:cs typeface="微软雅黑"/>
              </a:rPr>
              <a:t>A</a:t>
            </a:r>
            <a:r>
              <a:rPr sz="1200" dirty="0">
                <a:latin typeface="微软雅黑"/>
                <a:cs typeface="微软雅黑"/>
              </a:rPr>
              <a:t>实施服务</a:t>
            </a:r>
          </a:p>
        </p:txBody>
      </p:sp>
      <p:sp>
        <p:nvSpPr>
          <p:cNvPr id="68" name="object 68"/>
          <p:cNvSpPr/>
          <p:nvPr/>
        </p:nvSpPr>
        <p:spPr>
          <a:xfrm>
            <a:off x="670983" y="3969875"/>
            <a:ext cx="211578" cy="227698"/>
          </a:xfrm>
          <a:custGeom>
            <a:avLst/>
            <a:gdLst/>
            <a:ahLst/>
            <a:cxnLst/>
            <a:rect l="l" t="t" r="r" b="b"/>
            <a:pathLst>
              <a:path w="266700" h="287020">
                <a:moveTo>
                  <a:pt x="191477" y="249808"/>
                </a:moveTo>
                <a:lnTo>
                  <a:pt x="85483" y="249808"/>
                </a:lnTo>
                <a:lnTo>
                  <a:pt x="88900" y="257175"/>
                </a:lnTo>
                <a:lnTo>
                  <a:pt x="88900" y="275463"/>
                </a:lnTo>
                <a:lnTo>
                  <a:pt x="95732" y="282828"/>
                </a:lnTo>
                <a:lnTo>
                  <a:pt x="102577" y="286512"/>
                </a:lnTo>
                <a:lnTo>
                  <a:pt x="116255" y="286512"/>
                </a:lnTo>
                <a:lnTo>
                  <a:pt x="123088" y="282828"/>
                </a:lnTo>
                <a:lnTo>
                  <a:pt x="123088" y="275463"/>
                </a:lnTo>
                <a:lnTo>
                  <a:pt x="126517" y="271780"/>
                </a:lnTo>
                <a:lnTo>
                  <a:pt x="140182" y="264413"/>
                </a:lnTo>
                <a:lnTo>
                  <a:pt x="188061" y="264413"/>
                </a:lnTo>
                <a:lnTo>
                  <a:pt x="188061" y="257175"/>
                </a:lnTo>
                <a:lnTo>
                  <a:pt x="191477" y="249808"/>
                </a:lnTo>
                <a:close/>
              </a:path>
              <a:path w="266700" h="287020">
                <a:moveTo>
                  <a:pt x="188061" y="264413"/>
                </a:moveTo>
                <a:lnTo>
                  <a:pt x="147027" y="264413"/>
                </a:lnTo>
                <a:lnTo>
                  <a:pt x="153860" y="275463"/>
                </a:lnTo>
                <a:lnTo>
                  <a:pt x="160705" y="282828"/>
                </a:lnTo>
                <a:lnTo>
                  <a:pt x="174383" y="282828"/>
                </a:lnTo>
                <a:lnTo>
                  <a:pt x="181216" y="279145"/>
                </a:lnTo>
                <a:lnTo>
                  <a:pt x="184632" y="275463"/>
                </a:lnTo>
                <a:lnTo>
                  <a:pt x="188061" y="268096"/>
                </a:lnTo>
                <a:lnTo>
                  <a:pt x="188061" y="264413"/>
                </a:lnTo>
                <a:close/>
              </a:path>
              <a:path w="266700" h="287020">
                <a:moveTo>
                  <a:pt x="47866" y="36702"/>
                </a:moveTo>
                <a:lnTo>
                  <a:pt x="41033" y="36702"/>
                </a:lnTo>
                <a:lnTo>
                  <a:pt x="37617" y="40386"/>
                </a:lnTo>
                <a:lnTo>
                  <a:pt x="30772" y="44068"/>
                </a:lnTo>
                <a:lnTo>
                  <a:pt x="23939" y="58800"/>
                </a:lnTo>
                <a:lnTo>
                  <a:pt x="27355" y="62484"/>
                </a:lnTo>
                <a:lnTo>
                  <a:pt x="27355" y="66166"/>
                </a:lnTo>
                <a:lnTo>
                  <a:pt x="30772" y="73405"/>
                </a:lnTo>
                <a:lnTo>
                  <a:pt x="34188" y="80772"/>
                </a:lnTo>
                <a:lnTo>
                  <a:pt x="30772" y="91821"/>
                </a:lnTo>
                <a:lnTo>
                  <a:pt x="23939" y="95503"/>
                </a:lnTo>
                <a:lnTo>
                  <a:pt x="10261" y="95503"/>
                </a:lnTo>
                <a:lnTo>
                  <a:pt x="0" y="106552"/>
                </a:lnTo>
                <a:lnTo>
                  <a:pt x="0" y="124840"/>
                </a:lnTo>
                <a:lnTo>
                  <a:pt x="3416" y="132206"/>
                </a:lnTo>
                <a:lnTo>
                  <a:pt x="6832" y="132206"/>
                </a:lnTo>
                <a:lnTo>
                  <a:pt x="13677" y="135889"/>
                </a:lnTo>
                <a:lnTo>
                  <a:pt x="17094" y="143255"/>
                </a:lnTo>
                <a:lnTo>
                  <a:pt x="20510" y="154304"/>
                </a:lnTo>
                <a:lnTo>
                  <a:pt x="10261" y="165353"/>
                </a:lnTo>
                <a:lnTo>
                  <a:pt x="3416" y="168910"/>
                </a:lnTo>
                <a:lnTo>
                  <a:pt x="3416" y="172592"/>
                </a:lnTo>
                <a:lnTo>
                  <a:pt x="0" y="179959"/>
                </a:lnTo>
                <a:lnTo>
                  <a:pt x="6832" y="194690"/>
                </a:lnTo>
                <a:lnTo>
                  <a:pt x="13677" y="202056"/>
                </a:lnTo>
                <a:lnTo>
                  <a:pt x="30772" y="202056"/>
                </a:lnTo>
                <a:lnTo>
                  <a:pt x="37617" y="205739"/>
                </a:lnTo>
                <a:lnTo>
                  <a:pt x="37617" y="227711"/>
                </a:lnTo>
                <a:lnTo>
                  <a:pt x="34188" y="235076"/>
                </a:lnTo>
                <a:lnTo>
                  <a:pt x="34188" y="238759"/>
                </a:lnTo>
                <a:lnTo>
                  <a:pt x="41033" y="253491"/>
                </a:lnTo>
                <a:lnTo>
                  <a:pt x="47866" y="257175"/>
                </a:lnTo>
                <a:lnTo>
                  <a:pt x="58127" y="257175"/>
                </a:lnTo>
                <a:lnTo>
                  <a:pt x="61544" y="253491"/>
                </a:lnTo>
                <a:lnTo>
                  <a:pt x="68389" y="249808"/>
                </a:lnTo>
                <a:lnTo>
                  <a:pt x="191477" y="249808"/>
                </a:lnTo>
                <a:lnTo>
                  <a:pt x="194894" y="242443"/>
                </a:lnTo>
                <a:lnTo>
                  <a:pt x="232503" y="242443"/>
                </a:lnTo>
                <a:lnTo>
                  <a:pt x="239344" y="235076"/>
                </a:lnTo>
                <a:lnTo>
                  <a:pt x="239344" y="227711"/>
                </a:lnTo>
                <a:lnTo>
                  <a:pt x="126517" y="227711"/>
                </a:lnTo>
                <a:lnTo>
                  <a:pt x="109410" y="224027"/>
                </a:lnTo>
                <a:lnTo>
                  <a:pt x="71805" y="198374"/>
                </a:lnTo>
                <a:lnTo>
                  <a:pt x="54711" y="150622"/>
                </a:lnTo>
                <a:lnTo>
                  <a:pt x="54711" y="135889"/>
                </a:lnTo>
                <a:lnTo>
                  <a:pt x="58127" y="117601"/>
                </a:lnTo>
                <a:lnTo>
                  <a:pt x="61544" y="102869"/>
                </a:lnTo>
                <a:lnTo>
                  <a:pt x="71805" y="91821"/>
                </a:lnTo>
                <a:lnTo>
                  <a:pt x="82067" y="77088"/>
                </a:lnTo>
                <a:lnTo>
                  <a:pt x="92316" y="69850"/>
                </a:lnTo>
                <a:lnTo>
                  <a:pt x="109410" y="62484"/>
                </a:lnTo>
                <a:lnTo>
                  <a:pt x="123088" y="58800"/>
                </a:lnTo>
                <a:lnTo>
                  <a:pt x="229088" y="58800"/>
                </a:lnTo>
                <a:lnTo>
                  <a:pt x="232511" y="51435"/>
                </a:lnTo>
                <a:lnTo>
                  <a:pt x="232511" y="47751"/>
                </a:lnTo>
                <a:lnTo>
                  <a:pt x="230800" y="44068"/>
                </a:lnTo>
                <a:lnTo>
                  <a:pt x="61544" y="44068"/>
                </a:lnTo>
                <a:lnTo>
                  <a:pt x="51282" y="40386"/>
                </a:lnTo>
                <a:lnTo>
                  <a:pt x="47866" y="36702"/>
                </a:lnTo>
                <a:close/>
              </a:path>
              <a:path w="266700" h="287020">
                <a:moveTo>
                  <a:pt x="232503" y="242443"/>
                </a:moveTo>
                <a:lnTo>
                  <a:pt x="205155" y="242443"/>
                </a:lnTo>
                <a:lnTo>
                  <a:pt x="211988" y="246125"/>
                </a:lnTo>
                <a:lnTo>
                  <a:pt x="215417" y="249808"/>
                </a:lnTo>
                <a:lnTo>
                  <a:pt x="222250" y="249808"/>
                </a:lnTo>
                <a:lnTo>
                  <a:pt x="229082" y="246125"/>
                </a:lnTo>
                <a:lnTo>
                  <a:pt x="232503" y="242443"/>
                </a:lnTo>
                <a:close/>
              </a:path>
              <a:path w="266700" h="287020">
                <a:moveTo>
                  <a:pt x="229088" y="58800"/>
                </a:moveTo>
                <a:lnTo>
                  <a:pt x="140182" y="58800"/>
                </a:lnTo>
                <a:lnTo>
                  <a:pt x="167538" y="66166"/>
                </a:lnTo>
                <a:lnTo>
                  <a:pt x="181216" y="77088"/>
                </a:lnTo>
                <a:lnTo>
                  <a:pt x="191477" y="88137"/>
                </a:lnTo>
                <a:lnTo>
                  <a:pt x="201739" y="102869"/>
                </a:lnTo>
                <a:lnTo>
                  <a:pt x="208572" y="117601"/>
                </a:lnTo>
                <a:lnTo>
                  <a:pt x="211988" y="132206"/>
                </a:lnTo>
                <a:lnTo>
                  <a:pt x="211988" y="150622"/>
                </a:lnTo>
                <a:lnTo>
                  <a:pt x="208572" y="165353"/>
                </a:lnTo>
                <a:lnTo>
                  <a:pt x="201739" y="179959"/>
                </a:lnTo>
                <a:lnTo>
                  <a:pt x="194894" y="194690"/>
                </a:lnTo>
                <a:lnTo>
                  <a:pt x="184632" y="205739"/>
                </a:lnTo>
                <a:lnTo>
                  <a:pt x="170967" y="216662"/>
                </a:lnTo>
                <a:lnTo>
                  <a:pt x="157289" y="224027"/>
                </a:lnTo>
                <a:lnTo>
                  <a:pt x="140182" y="227711"/>
                </a:lnTo>
                <a:lnTo>
                  <a:pt x="239344" y="227711"/>
                </a:lnTo>
                <a:lnTo>
                  <a:pt x="239344" y="224027"/>
                </a:lnTo>
                <a:lnTo>
                  <a:pt x="235927" y="216662"/>
                </a:lnTo>
                <a:lnTo>
                  <a:pt x="232511" y="213105"/>
                </a:lnTo>
                <a:lnTo>
                  <a:pt x="232511" y="194690"/>
                </a:lnTo>
                <a:lnTo>
                  <a:pt x="239344" y="191008"/>
                </a:lnTo>
                <a:lnTo>
                  <a:pt x="256438" y="191008"/>
                </a:lnTo>
                <a:lnTo>
                  <a:pt x="259867" y="187325"/>
                </a:lnTo>
                <a:lnTo>
                  <a:pt x="266700" y="172592"/>
                </a:lnTo>
                <a:lnTo>
                  <a:pt x="266700" y="157987"/>
                </a:lnTo>
                <a:lnTo>
                  <a:pt x="263283" y="154304"/>
                </a:lnTo>
                <a:lnTo>
                  <a:pt x="256438" y="150622"/>
                </a:lnTo>
                <a:lnTo>
                  <a:pt x="253022" y="150622"/>
                </a:lnTo>
                <a:lnTo>
                  <a:pt x="249605" y="143255"/>
                </a:lnTo>
                <a:lnTo>
                  <a:pt x="242760" y="132206"/>
                </a:lnTo>
                <a:lnTo>
                  <a:pt x="246189" y="124840"/>
                </a:lnTo>
                <a:lnTo>
                  <a:pt x="256438" y="121158"/>
                </a:lnTo>
                <a:lnTo>
                  <a:pt x="259867" y="117601"/>
                </a:lnTo>
                <a:lnTo>
                  <a:pt x="263283" y="113918"/>
                </a:lnTo>
                <a:lnTo>
                  <a:pt x="263283" y="99187"/>
                </a:lnTo>
                <a:lnTo>
                  <a:pt x="256438" y="84454"/>
                </a:lnTo>
                <a:lnTo>
                  <a:pt x="239344" y="84454"/>
                </a:lnTo>
                <a:lnTo>
                  <a:pt x="232511" y="80772"/>
                </a:lnTo>
                <a:lnTo>
                  <a:pt x="225666" y="73405"/>
                </a:lnTo>
                <a:lnTo>
                  <a:pt x="225666" y="66166"/>
                </a:lnTo>
                <a:lnTo>
                  <a:pt x="229088" y="58800"/>
                </a:lnTo>
                <a:close/>
              </a:path>
              <a:path w="266700" h="287020">
                <a:moveTo>
                  <a:pt x="99161" y="0"/>
                </a:moveTo>
                <a:lnTo>
                  <a:pt x="78638" y="11049"/>
                </a:lnTo>
                <a:lnTo>
                  <a:pt x="78638" y="29337"/>
                </a:lnTo>
                <a:lnTo>
                  <a:pt x="75222" y="36702"/>
                </a:lnTo>
                <a:lnTo>
                  <a:pt x="68389" y="44068"/>
                </a:lnTo>
                <a:lnTo>
                  <a:pt x="230800" y="44068"/>
                </a:lnTo>
                <a:lnTo>
                  <a:pt x="227377" y="36702"/>
                </a:lnTo>
                <a:lnTo>
                  <a:pt x="191477" y="36702"/>
                </a:lnTo>
                <a:lnTo>
                  <a:pt x="181216" y="33019"/>
                </a:lnTo>
                <a:lnTo>
                  <a:pt x="177800" y="29337"/>
                </a:lnTo>
                <a:lnTo>
                  <a:pt x="177800" y="22098"/>
                </a:lnTo>
                <a:lnTo>
                  <a:pt x="123088" y="22098"/>
                </a:lnTo>
                <a:lnTo>
                  <a:pt x="116255" y="18414"/>
                </a:lnTo>
                <a:lnTo>
                  <a:pt x="112839" y="11049"/>
                </a:lnTo>
                <a:lnTo>
                  <a:pt x="109410" y="7365"/>
                </a:lnTo>
                <a:lnTo>
                  <a:pt x="102577" y="3683"/>
                </a:lnTo>
                <a:lnTo>
                  <a:pt x="99161" y="0"/>
                </a:lnTo>
                <a:close/>
              </a:path>
              <a:path w="266700" h="287020">
                <a:moveTo>
                  <a:pt x="218833" y="29337"/>
                </a:moveTo>
                <a:lnTo>
                  <a:pt x="205155" y="29337"/>
                </a:lnTo>
                <a:lnTo>
                  <a:pt x="201739" y="33019"/>
                </a:lnTo>
                <a:lnTo>
                  <a:pt x="198310" y="33019"/>
                </a:lnTo>
                <a:lnTo>
                  <a:pt x="191477" y="36702"/>
                </a:lnTo>
                <a:lnTo>
                  <a:pt x="227377" y="36702"/>
                </a:lnTo>
                <a:lnTo>
                  <a:pt x="225666" y="33019"/>
                </a:lnTo>
                <a:lnTo>
                  <a:pt x="218833" y="29337"/>
                </a:lnTo>
                <a:close/>
              </a:path>
              <a:path w="266700" h="287020">
                <a:moveTo>
                  <a:pt x="167538" y="0"/>
                </a:moveTo>
                <a:lnTo>
                  <a:pt x="147027" y="0"/>
                </a:lnTo>
                <a:lnTo>
                  <a:pt x="140182" y="7365"/>
                </a:lnTo>
                <a:lnTo>
                  <a:pt x="136766" y="14731"/>
                </a:lnTo>
                <a:lnTo>
                  <a:pt x="133350" y="18414"/>
                </a:lnTo>
                <a:lnTo>
                  <a:pt x="123088" y="22098"/>
                </a:lnTo>
                <a:lnTo>
                  <a:pt x="177800" y="22098"/>
                </a:lnTo>
                <a:lnTo>
                  <a:pt x="177800" y="18414"/>
                </a:lnTo>
                <a:lnTo>
                  <a:pt x="174383" y="11049"/>
                </a:lnTo>
                <a:lnTo>
                  <a:pt x="174383" y="7365"/>
                </a:lnTo>
                <a:lnTo>
                  <a:pt x="167538" y="0"/>
                </a:lnTo>
                <a:close/>
              </a:path>
            </a:pathLst>
          </a:custGeom>
          <a:solidFill>
            <a:srgbClr val="7E7E7E"/>
          </a:solidFill>
        </p:spPr>
        <p:txBody>
          <a:bodyPr wrap="square" lIns="0" tIns="0" rIns="0" bIns="0" rtlCol="0"/>
          <a:lstStyle/>
          <a:p>
            <a:endParaRPr sz="1600"/>
          </a:p>
        </p:txBody>
      </p:sp>
      <p:sp>
        <p:nvSpPr>
          <p:cNvPr id="69" name="object 69"/>
          <p:cNvSpPr/>
          <p:nvPr/>
        </p:nvSpPr>
        <p:spPr>
          <a:xfrm>
            <a:off x="568218" y="3902171"/>
            <a:ext cx="135510" cy="146593"/>
          </a:xfrm>
          <a:custGeom>
            <a:avLst/>
            <a:gdLst/>
            <a:ahLst/>
            <a:cxnLst/>
            <a:rect l="l" t="t" r="r" b="b"/>
            <a:pathLst>
              <a:path w="170815" h="184785">
                <a:moveTo>
                  <a:pt x="119481" y="162306"/>
                </a:moveTo>
                <a:lnTo>
                  <a:pt x="54622" y="162306"/>
                </a:lnTo>
                <a:lnTo>
                  <a:pt x="54622" y="173355"/>
                </a:lnTo>
                <a:lnTo>
                  <a:pt x="58039" y="180721"/>
                </a:lnTo>
                <a:lnTo>
                  <a:pt x="64858" y="184404"/>
                </a:lnTo>
                <a:lnTo>
                  <a:pt x="75107" y="184404"/>
                </a:lnTo>
                <a:lnTo>
                  <a:pt x="78511" y="177037"/>
                </a:lnTo>
                <a:lnTo>
                  <a:pt x="85344" y="173355"/>
                </a:lnTo>
                <a:lnTo>
                  <a:pt x="88760" y="169672"/>
                </a:lnTo>
                <a:lnTo>
                  <a:pt x="119481" y="169672"/>
                </a:lnTo>
                <a:lnTo>
                  <a:pt x="119481" y="162306"/>
                </a:lnTo>
                <a:close/>
              </a:path>
              <a:path w="170815" h="184785">
                <a:moveTo>
                  <a:pt x="119481" y="169672"/>
                </a:moveTo>
                <a:lnTo>
                  <a:pt x="95580" y="169672"/>
                </a:lnTo>
                <a:lnTo>
                  <a:pt x="98996" y="177037"/>
                </a:lnTo>
                <a:lnTo>
                  <a:pt x="102412" y="180721"/>
                </a:lnTo>
                <a:lnTo>
                  <a:pt x="112648" y="180721"/>
                </a:lnTo>
                <a:lnTo>
                  <a:pt x="119481" y="177037"/>
                </a:lnTo>
                <a:lnTo>
                  <a:pt x="119481" y="169672"/>
                </a:lnTo>
                <a:close/>
              </a:path>
              <a:path w="170815" h="184785">
                <a:moveTo>
                  <a:pt x="27305" y="22098"/>
                </a:moveTo>
                <a:lnTo>
                  <a:pt x="20485" y="29463"/>
                </a:lnTo>
                <a:lnTo>
                  <a:pt x="17068" y="36830"/>
                </a:lnTo>
                <a:lnTo>
                  <a:pt x="17068" y="44196"/>
                </a:lnTo>
                <a:lnTo>
                  <a:pt x="20485" y="51688"/>
                </a:lnTo>
                <a:lnTo>
                  <a:pt x="20485" y="59055"/>
                </a:lnTo>
                <a:lnTo>
                  <a:pt x="13652" y="62737"/>
                </a:lnTo>
                <a:lnTo>
                  <a:pt x="3416" y="62737"/>
                </a:lnTo>
                <a:lnTo>
                  <a:pt x="0" y="70104"/>
                </a:lnTo>
                <a:lnTo>
                  <a:pt x="0" y="81153"/>
                </a:lnTo>
                <a:lnTo>
                  <a:pt x="10236" y="92202"/>
                </a:lnTo>
                <a:lnTo>
                  <a:pt x="13652" y="99568"/>
                </a:lnTo>
                <a:lnTo>
                  <a:pt x="10236" y="103250"/>
                </a:lnTo>
                <a:lnTo>
                  <a:pt x="3416" y="106934"/>
                </a:lnTo>
                <a:lnTo>
                  <a:pt x="0" y="110617"/>
                </a:lnTo>
                <a:lnTo>
                  <a:pt x="0" y="121666"/>
                </a:lnTo>
                <a:lnTo>
                  <a:pt x="6832" y="129032"/>
                </a:lnTo>
                <a:lnTo>
                  <a:pt x="17068" y="129032"/>
                </a:lnTo>
                <a:lnTo>
                  <a:pt x="23901" y="132715"/>
                </a:lnTo>
                <a:lnTo>
                  <a:pt x="23901" y="147574"/>
                </a:lnTo>
                <a:lnTo>
                  <a:pt x="20485" y="154940"/>
                </a:lnTo>
                <a:lnTo>
                  <a:pt x="23901" y="162306"/>
                </a:lnTo>
                <a:lnTo>
                  <a:pt x="34137" y="165988"/>
                </a:lnTo>
                <a:lnTo>
                  <a:pt x="40970" y="162306"/>
                </a:lnTo>
                <a:lnTo>
                  <a:pt x="119481" y="162306"/>
                </a:lnTo>
                <a:lnTo>
                  <a:pt x="126314" y="154940"/>
                </a:lnTo>
                <a:lnTo>
                  <a:pt x="150202" y="154940"/>
                </a:lnTo>
                <a:lnTo>
                  <a:pt x="153619" y="147574"/>
                </a:lnTo>
                <a:lnTo>
                  <a:pt x="78511" y="147574"/>
                </a:lnTo>
                <a:lnTo>
                  <a:pt x="61442" y="140208"/>
                </a:lnTo>
                <a:lnTo>
                  <a:pt x="44373" y="129032"/>
                </a:lnTo>
                <a:lnTo>
                  <a:pt x="34137" y="95885"/>
                </a:lnTo>
                <a:lnTo>
                  <a:pt x="34137" y="88519"/>
                </a:lnTo>
                <a:lnTo>
                  <a:pt x="40970" y="66421"/>
                </a:lnTo>
                <a:lnTo>
                  <a:pt x="51206" y="51688"/>
                </a:lnTo>
                <a:lnTo>
                  <a:pt x="58039" y="44196"/>
                </a:lnTo>
                <a:lnTo>
                  <a:pt x="78511" y="36830"/>
                </a:lnTo>
                <a:lnTo>
                  <a:pt x="146786" y="36830"/>
                </a:lnTo>
                <a:lnTo>
                  <a:pt x="146786" y="29463"/>
                </a:lnTo>
                <a:lnTo>
                  <a:pt x="37553" y="29463"/>
                </a:lnTo>
                <a:lnTo>
                  <a:pt x="34137" y="25781"/>
                </a:lnTo>
                <a:lnTo>
                  <a:pt x="27305" y="22098"/>
                </a:lnTo>
                <a:close/>
              </a:path>
              <a:path w="170815" h="184785">
                <a:moveTo>
                  <a:pt x="150202" y="154940"/>
                </a:moveTo>
                <a:lnTo>
                  <a:pt x="129717" y="154940"/>
                </a:lnTo>
                <a:lnTo>
                  <a:pt x="136550" y="158623"/>
                </a:lnTo>
                <a:lnTo>
                  <a:pt x="143383" y="158623"/>
                </a:lnTo>
                <a:lnTo>
                  <a:pt x="150202" y="154940"/>
                </a:lnTo>
                <a:close/>
              </a:path>
              <a:path w="170815" h="184785">
                <a:moveTo>
                  <a:pt x="146786" y="36830"/>
                </a:moveTo>
                <a:lnTo>
                  <a:pt x="88760" y="36830"/>
                </a:lnTo>
                <a:lnTo>
                  <a:pt x="105829" y="44196"/>
                </a:lnTo>
                <a:lnTo>
                  <a:pt x="122897" y="55372"/>
                </a:lnTo>
                <a:lnTo>
                  <a:pt x="129717" y="66421"/>
                </a:lnTo>
                <a:lnTo>
                  <a:pt x="133134" y="73787"/>
                </a:lnTo>
                <a:lnTo>
                  <a:pt x="133134" y="95885"/>
                </a:lnTo>
                <a:lnTo>
                  <a:pt x="129717" y="117983"/>
                </a:lnTo>
                <a:lnTo>
                  <a:pt x="116065" y="132715"/>
                </a:lnTo>
                <a:lnTo>
                  <a:pt x="109245" y="140208"/>
                </a:lnTo>
                <a:lnTo>
                  <a:pt x="88760" y="147574"/>
                </a:lnTo>
                <a:lnTo>
                  <a:pt x="153619" y="147574"/>
                </a:lnTo>
                <a:lnTo>
                  <a:pt x="150202" y="140208"/>
                </a:lnTo>
                <a:lnTo>
                  <a:pt x="146786" y="132715"/>
                </a:lnTo>
                <a:lnTo>
                  <a:pt x="150202" y="125349"/>
                </a:lnTo>
                <a:lnTo>
                  <a:pt x="153619" y="121666"/>
                </a:lnTo>
                <a:lnTo>
                  <a:pt x="160451" y="121666"/>
                </a:lnTo>
                <a:lnTo>
                  <a:pt x="167271" y="117983"/>
                </a:lnTo>
                <a:lnTo>
                  <a:pt x="170688" y="110617"/>
                </a:lnTo>
                <a:lnTo>
                  <a:pt x="170688" y="103250"/>
                </a:lnTo>
                <a:lnTo>
                  <a:pt x="163855" y="95885"/>
                </a:lnTo>
                <a:lnTo>
                  <a:pt x="157035" y="92202"/>
                </a:lnTo>
                <a:lnTo>
                  <a:pt x="157035" y="81153"/>
                </a:lnTo>
                <a:lnTo>
                  <a:pt x="163855" y="77470"/>
                </a:lnTo>
                <a:lnTo>
                  <a:pt x="167271" y="70104"/>
                </a:lnTo>
                <a:lnTo>
                  <a:pt x="167271" y="62737"/>
                </a:lnTo>
                <a:lnTo>
                  <a:pt x="163855" y="55372"/>
                </a:lnTo>
                <a:lnTo>
                  <a:pt x="157035" y="55372"/>
                </a:lnTo>
                <a:lnTo>
                  <a:pt x="143383" y="48006"/>
                </a:lnTo>
                <a:lnTo>
                  <a:pt x="143383" y="44196"/>
                </a:lnTo>
                <a:lnTo>
                  <a:pt x="146786" y="36830"/>
                </a:lnTo>
                <a:close/>
              </a:path>
              <a:path w="170815" h="184785">
                <a:moveTo>
                  <a:pt x="64858" y="0"/>
                </a:moveTo>
                <a:lnTo>
                  <a:pt x="58039" y="0"/>
                </a:lnTo>
                <a:lnTo>
                  <a:pt x="51206" y="7366"/>
                </a:lnTo>
                <a:lnTo>
                  <a:pt x="47790" y="14732"/>
                </a:lnTo>
                <a:lnTo>
                  <a:pt x="47790" y="22098"/>
                </a:lnTo>
                <a:lnTo>
                  <a:pt x="44373" y="29463"/>
                </a:lnTo>
                <a:lnTo>
                  <a:pt x="146786" y="29463"/>
                </a:lnTo>
                <a:lnTo>
                  <a:pt x="143383" y="22098"/>
                </a:lnTo>
                <a:lnTo>
                  <a:pt x="116065" y="22098"/>
                </a:lnTo>
                <a:lnTo>
                  <a:pt x="112648" y="18415"/>
                </a:lnTo>
                <a:lnTo>
                  <a:pt x="112648" y="14732"/>
                </a:lnTo>
                <a:lnTo>
                  <a:pt x="78511" y="14732"/>
                </a:lnTo>
                <a:lnTo>
                  <a:pt x="64858" y="0"/>
                </a:lnTo>
                <a:close/>
              </a:path>
              <a:path w="170815" h="184785">
                <a:moveTo>
                  <a:pt x="136550" y="18415"/>
                </a:moveTo>
                <a:lnTo>
                  <a:pt x="129717" y="18415"/>
                </a:lnTo>
                <a:lnTo>
                  <a:pt x="122897" y="22098"/>
                </a:lnTo>
                <a:lnTo>
                  <a:pt x="143383" y="22098"/>
                </a:lnTo>
                <a:lnTo>
                  <a:pt x="136550" y="18415"/>
                </a:lnTo>
                <a:close/>
              </a:path>
              <a:path w="170815" h="184785">
                <a:moveTo>
                  <a:pt x="102412" y="0"/>
                </a:moveTo>
                <a:lnTo>
                  <a:pt x="95580" y="0"/>
                </a:lnTo>
                <a:lnTo>
                  <a:pt x="88760" y="3683"/>
                </a:lnTo>
                <a:lnTo>
                  <a:pt x="85344" y="11049"/>
                </a:lnTo>
                <a:lnTo>
                  <a:pt x="78511" y="14732"/>
                </a:lnTo>
                <a:lnTo>
                  <a:pt x="112648" y="14732"/>
                </a:lnTo>
                <a:lnTo>
                  <a:pt x="112648" y="11049"/>
                </a:lnTo>
                <a:lnTo>
                  <a:pt x="109245" y="3683"/>
                </a:lnTo>
                <a:lnTo>
                  <a:pt x="102412" y="0"/>
                </a:lnTo>
                <a:close/>
              </a:path>
            </a:pathLst>
          </a:custGeom>
          <a:solidFill>
            <a:srgbClr val="7E7E7E"/>
          </a:solidFill>
        </p:spPr>
        <p:txBody>
          <a:bodyPr wrap="square" lIns="0" tIns="0" rIns="0" bIns="0" rtlCol="0"/>
          <a:lstStyle/>
          <a:p>
            <a:endParaRPr sz="1600"/>
          </a:p>
        </p:txBody>
      </p:sp>
      <p:sp>
        <p:nvSpPr>
          <p:cNvPr id="70" name="object 70"/>
          <p:cNvSpPr/>
          <p:nvPr/>
        </p:nvSpPr>
        <p:spPr>
          <a:xfrm>
            <a:off x="568216" y="4048461"/>
            <a:ext cx="102765" cy="113849"/>
          </a:xfrm>
          <a:custGeom>
            <a:avLst/>
            <a:gdLst/>
            <a:ahLst/>
            <a:cxnLst/>
            <a:rect l="l" t="t" r="r" b="b"/>
            <a:pathLst>
              <a:path w="129540" h="143510">
                <a:moveTo>
                  <a:pt x="92036" y="124840"/>
                </a:moveTo>
                <a:lnTo>
                  <a:pt x="40906" y="124840"/>
                </a:lnTo>
                <a:lnTo>
                  <a:pt x="44310" y="128524"/>
                </a:lnTo>
                <a:lnTo>
                  <a:pt x="44310" y="139572"/>
                </a:lnTo>
                <a:lnTo>
                  <a:pt x="51130" y="143255"/>
                </a:lnTo>
                <a:lnTo>
                  <a:pt x="57950" y="143255"/>
                </a:lnTo>
                <a:lnTo>
                  <a:pt x="68173" y="132206"/>
                </a:lnTo>
                <a:lnTo>
                  <a:pt x="92036" y="132206"/>
                </a:lnTo>
                <a:lnTo>
                  <a:pt x="92036" y="124840"/>
                </a:lnTo>
                <a:close/>
              </a:path>
              <a:path w="129540" h="143510">
                <a:moveTo>
                  <a:pt x="92036" y="132206"/>
                </a:moveTo>
                <a:lnTo>
                  <a:pt x="71589" y="132206"/>
                </a:lnTo>
                <a:lnTo>
                  <a:pt x="74993" y="139572"/>
                </a:lnTo>
                <a:lnTo>
                  <a:pt x="78409" y="143255"/>
                </a:lnTo>
                <a:lnTo>
                  <a:pt x="85229" y="143255"/>
                </a:lnTo>
                <a:lnTo>
                  <a:pt x="92036" y="139572"/>
                </a:lnTo>
                <a:lnTo>
                  <a:pt x="92036" y="132206"/>
                </a:lnTo>
                <a:close/>
              </a:path>
              <a:path w="129540" h="143510">
                <a:moveTo>
                  <a:pt x="27266" y="22098"/>
                </a:moveTo>
                <a:lnTo>
                  <a:pt x="20459" y="22098"/>
                </a:lnTo>
                <a:lnTo>
                  <a:pt x="13639" y="25653"/>
                </a:lnTo>
                <a:lnTo>
                  <a:pt x="13639" y="36702"/>
                </a:lnTo>
                <a:lnTo>
                  <a:pt x="17043" y="40386"/>
                </a:lnTo>
                <a:lnTo>
                  <a:pt x="13639" y="47751"/>
                </a:lnTo>
                <a:lnTo>
                  <a:pt x="13639" y="51434"/>
                </a:lnTo>
                <a:lnTo>
                  <a:pt x="3403" y="51434"/>
                </a:lnTo>
                <a:lnTo>
                  <a:pt x="0" y="58800"/>
                </a:lnTo>
                <a:lnTo>
                  <a:pt x="0" y="66166"/>
                </a:lnTo>
                <a:lnTo>
                  <a:pt x="3403" y="69850"/>
                </a:lnTo>
                <a:lnTo>
                  <a:pt x="6819" y="73405"/>
                </a:lnTo>
                <a:lnTo>
                  <a:pt x="10223" y="77088"/>
                </a:lnTo>
                <a:lnTo>
                  <a:pt x="0" y="88137"/>
                </a:lnTo>
                <a:lnTo>
                  <a:pt x="0" y="95503"/>
                </a:lnTo>
                <a:lnTo>
                  <a:pt x="3403" y="99187"/>
                </a:lnTo>
                <a:lnTo>
                  <a:pt x="10223" y="102869"/>
                </a:lnTo>
                <a:lnTo>
                  <a:pt x="17043" y="102869"/>
                </a:lnTo>
                <a:lnTo>
                  <a:pt x="17043" y="121157"/>
                </a:lnTo>
                <a:lnTo>
                  <a:pt x="20459" y="128524"/>
                </a:lnTo>
                <a:lnTo>
                  <a:pt x="30683" y="128524"/>
                </a:lnTo>
                <a:lnTo>
                  <a:pt x="37503" y="124840"/>
                </a:lnTo>
                <a:lnTo>
                  <a:pt x="92036" y="124840"/>
                </a:lnTo>
                <a:lnTo>
                  <a:pt x="95453" y="121157"/>
                </a:lnTo>
                <a:lnTo>
                  <a:pt x="115900" y="121157"/>
                </a:lnTo>
                <a:lnTo>
                  <a:pt x="119316" y="113918"/>
                </a:lnTo>
                <a:lnTo>
                  <a:pt x="61366" y="113918"/>
                </a:lnTo>
                <a:lnTo>
                  <a:pt x="47726" y="110236"/>
                </a:lnTo>
                <a:lnTo>
                  <a:pt x="34086" y="99187"/>
                </a:lnTo>
                <a:lnTo>
                  <a:pt x="27266" y="84454"/>
                </a:lnTo>
                <a:lnTo>
                  <a:pt x="27266" y="69850"/>
                </a:lnTo>
                <a:lnTo>
                  <a:pt x="30683" y="55117"/>
                </a:lnTo>
                <a:lnTo>
                  <a:pt x="40906" y="40386"/>
                </a:lnTo>
                <a:lnTo>
                  <a:pt x="54546" y="33019"/>
                </a:lnTo>
                <a:lnTo>
                  <a:pt x="110788" y="33019"/>
                </a:lnTo>
                <a:lnTo>
                  <a:pt x="112496" y="29337"/>
                </a:lnTo>
                <a:lnTo>
                  <a:pt x="112496" y="25653"/>
                </a:lnTo>
                <a:lnTo>
                  <a:pt x="30683" y="25653"/>
                </a:lnTo>
                <a:lnTo>
                  <a:pt x="27266" y="22098"/>
                </a:lnTo>
                <a:close/>
              </a:path>
              <a:path w="129540" h="143510">
                <a:moveTo>
                  <a:pt x="115900" y="121157"/>
                </a:moveTo>
                <a:lnTo>
                  <a:pt x="98856" y="121157"/>
                </a:lnTo>
                <a:lnTo>
                  <a:pt x="105676" y="124840"/>
                </a:lnTo>
                <a:lnTo>
                  <a:pt x="109080" y="124840"/>
                </a:lnTo>
                <a:lnTo>
                  <a:pt x="115900" y="121157"/>
                </a:lnTo>
                <a:close/>
              </a:path>
              <a:path w="129540" h="143510">
                <a:moveTo>
                  <a:pt x="110788" y="33019"/>
                </a:moveTo>
                <a:lnTo>
                  <a:pt x="68173" y="33019"/>
                </a:lnTo>
                <a:lnTo>
                  <a:pt x="81813" y="36702"/>
                </a:lnTo>
                <a:lnTo>
                  <a:pt x="95453" y="44068"/>
                </a:lnTo>
                <a:lnTo>
                  <a:pt x="102273" y="58800"/>
                </a:lnTo>
                <a:lnTo>
                  <a:pt x="102273" y="77088"/>
                </a:lnTo>
                <a:lnTo>
                  <a:pt x="98856" y="91820"/>
                </a:lnTo>
                <a:lnTo>
                  <a:pt x="78409" y="113918"/>
                </a:lnTo>
                <a:lnTo>
                  <a:pt x="119316" y="113918"/>
                </a:lnTo>
                <a:lnTo>
                  <a:pt x="115900" y="110236"/>
                </a:lnTo>
                <a:lnTo>
                  <a:pt x="112496" y="102869"/>
                </a:lnTo>
                <a:lnTo>
                  <a:pt x="119316" y="95503"/>
                </a:lnTo>
                <a:lnTo>
                  <a:pt x="126136" y="95503"/>
                </a:lnTo>
                <a:lnTo>
                  <a:pt x="129540" y="88137"/>
                </a:lnTo>
                <a:lnTo>
                  <a:pt x="129540" y="80771"/>
                </a:lnTo>
                <a:lnTo>
                  <a:pt x="122720" y="73405"/>
                </a:lnTo>
                <a:lnTo>
                  <a:pt x="119316" y="69850"/>
                </a:lnTo>
                <a:lnTo>
                  <a:pt x="129540" y="58800"/>
                </a:lnTo>
                <a:lnTo>
                  <a:pt x="129540" y="51434"/>
                </a:lnTo>
                <a:lnTo>
                  <a:pt x="126136" y="44068"/>
                </a:lnTo>
                <a:lnTo>
                  <a:pt x="115900" y="44068"/>
                </a:lnTo>
                <a:lnTo>
                  <a:pt x="109080" y="40386"/>
                </a:lnTo>
                <a:lnTo>
                  <a:pt x="109080" y="36702"/>
                </a:lnTo>
                <a:lnTo>
                  <a:pt x="110788" y="33019"/>
                </a:lnTo>
                <a:close/>
              </a:path>
              <a:path w="129540" h="143510">
                <a:moveTo>
                  <a:pt x="51130" y="3682"/>
                </a:moveTo>
                <a:lnTo>
                  <a:pt x="44310" y="3682"/>
                </a:lnTo>
                <a:lnTo>
                  <a:pt x="37503" y="7365"/>
                </a:lnTo>
                <a:lnTo>
                  <a:pt x="37503" y="18414"/>
                </a:lnTo>
                <a:lnTo>
                  <a:pt x="34086" y="25653"/>
                </a:lnTo>
                <a:lnTo>
                  <a:pt x="112496" y="25653"/>
                </a:lnTo>
                <a:lnTo>
                  <a:pt x="109080" y="18414"/>
                </a:lnTo>
                <a:lnTo>
                  <a:pt x="88633" y="18414"/>
                </a:lnTo>
                <a:lnTo>
                  <a:pt x="85229" y="14731"/>
                </a:lnTo>
                <a:lnTo>
                  <a:pt x="61366" y="14731"/>
                </a:lnTo>
                <a:lnTo>
                  <a:pt x="51130" y="3682"/>
                </a:lnTo>
                <a:close/>
              </a:path>
              <a:path w="129540" h="143510">
                <a:moveTo>
                  <a:pt x="105676" y="14731"/>
                </a:moveTo>
                <a:lnTo>
                  <a:pt x="98856" y="18414"/>
                </a:lnTo>
                <a:lnTo>
                  <a:pt x="109080" y="18414"/>
                </a:lnTo>
                <a:lnTo>
                  <a:pt x="105676" y="14731"/>
                </a:lnTo>
                <a:close/>
              </a:path>
              <a:path w="129540" h="143510">
                <a:moveTo>
                  <a:pt x="78409" y="0"/>
                </a:moveTo>
                <a:lnTo>
                  <a:pt x="71589" y="3682"/>
                </a:lnTo>
                <a:lnTo>
                  <a:pt x="61366" y="14731"/>
                </a:lnTo>
                <a:lnTo>
                  <a:pt x="85229" y="14731"/>
                </a:lnTo>
                <a:lnTo>
                  <a:pt x="85229" y="3682"/>
                </a:lnTo>
                <a:lnTo>
                  <a:pt x="78409" y="0"/>
                </a:lnTo>
                <a:close/>
              </a:path>
            </a:pathLst>
          </a:custGeom>
          <a:solidFill>
            <a:srgbClr val="7E7E7E"/>
          </a:solidFill>
        </p:spPr>
        <p:txBody>
          <a:bodyPr wrap="square" lIns="0" tIns="0" rIns="0" bIns="0" rtlCol="0"/>
          <a:lstStyle/>
          <a:p>
            <a:endParaRPr sz="1600"/>
          </a:p>
        </p:txBody>
      </p:sp>
      <p:sp>
        <p:nvSpPr>
          <p:cNvPr id="71" name="object 71"/>
          <p:cNvSpPr txBox="1"/>
          <p:nvPr/>
        </p:nvSpPr>
        <p:spPr>
          <a:xfrm>
            <a:off x="4406164" y="2546318"/>
            <a:ext cx="3699586" cy="341888"/>
          </a:xfrm>
          <a:prstGeom prst="rect">
            <a:avLst/>
          </a:prstGeom>
          <a:solidFill>
            <a:srgbClr val="D9D9D9"/>
          </a:solidFill>
        </p:spPr>
        <p:txBody>
          <a:bodyPr vert="horz" wrap="square" lIns="0" tIns="0" rIns="0" bIns="0" rtlCol="0">
            <a:spAutoFit/>
          </a:bodyPr>
          <a:lstStyle/>
          <a:p>
            <a:pPr marL="1460727" marR="573210" indent="-881474"/>
            <a:r>
              <a:rPr sz="1111" dirty="0">
                <a:cs typeface="Arial"/>
              </a:rPr>
              <a:t>Operation</a:t>
            </a:r>
            <a:r>
              <a:rPr sz="1111" spc="-36" dirty="0">
                <a:cs typeface="Arial"/>
              </a:rPr>
              <a:t> </a:t>
            </a:r>
            <a:r>
              <a:rPr sz="1111" dirty="0">
                <a:cs typeface="Arial"/>
              </a:rPr>
              <a:t>S</a:t>
            </a:r>
            <a:r>
              <a:rPr sz="1111" spc="-16" dirty="0">
                <a:cs typeface="Arial"/>
              </a:rPr>
              <a:t>y</a:t>
            </a:r>
            <a:r>
              <a:rPr sz="1111" dirty="0">
                <a:cs typeface="Arial"/>
              </a:rPr>
              <a:t>stem</a:t>
            </a:r>
            <a:r>
              <a:rPr sz="1111" spc="-12" dirty="0">
                <a:cs typeface="Arial"/>
              </a:rPr>
              <a:t> </a:t>
            </a:r>
            <a:r>
              <a:rPr sz="1111" spc="-8" dirty="0">
                <a:cs typeface="Arial"/>
              </a:rPr>
              <a:t>H</a:t>
            </a:r>
            <a:r>
              <a:rPr sz="1111" dirty="0">
                <a:cs typeface="Arial"/>
              </a:rPr>
              <a:t>A</a:t>
            </a:r>
            <a:r>
              <a:rPr sz="1111" spc="-63" dirty="0">
                <a:cs typeface="Arial"/>
              </a:rPr>
              <a:t> </a:t>
            </a:r>
            <a:r>
              <a:rPr sz="1111" spc="-8" dirty="0">
                <a:cs typeface="Arial"/>
              </a:rPr>
              <a:t>C</a:t>
            </a:r>
            <a:r>
              <a:rPr sz="1111" dirty="0">
                <a:cs typeface="Arial"/>
              </a:rPr>
              <a:t>luster</a:t>
            </a:r>
            <a:r>
              <a:rPr sz="1111" spc="-24" dirty="0">
                <a:cs typeface="Arial"/>
              </a:rPr>
              <a:t> </a:t>
            </a:r>
            <a:r>
              <a:rPr sz="1111" dirty="0">
                <a:cs typeface="Arial"/>
              </a:rPr>
              <a:t>(</a:t>
            </a:r>
            <a:r>
              <a:rPr sz="1111" spc="-20" dirty="0">
                <a:cs typeface="Arial"/>
              </a:rPr>
              <a:t>V</a:t>
            </a:r>
            <a:r>
              <a:rPr sz="1111" dirty="0">
                <a:cs typeface="Arial"/>
              </a:rPr>
              <a:t>ir</a:t>
            </a:r>
            <a:r>
              <a:rPr sz="1111" spc="4" dirty="0">
                <a:cs typeface="Arial"/>
              </a:rPr>
              <a:t>t</a:t>
            </a:r>
            <a:r>
              <a:rPr sz="1111" dirty="0">
                <a:cs typeface="Arial"/>
              </a:rPr>
              <a:t>ual</a:t>
            </a:r>
            <a:r>
              <a:rPr sz="1111" spc="-24" dirty="0">
                <a:cs typeface="Arial"/>
              </a:rPr>
              <a:t> </a:t>
            </a:r>
            <a:r>
              <a:rPr sz="1111" dirty="0">
                <a:cs typeface="Arial"/>
              </a:rPr>
              <a:t>IP) </a:t>
            </a:r>
            <a:r>
              <a:rPr sz="1111" spc="-8" dirty="0">
                <a:cs typeface="Arial"/>
              </a:rPr>
              <a:t>H</a:t>
            </a:r>
            <a:r>
              <a:rPr sz="1111" dirty="0">
                <a:cs typeface="Arial"/>
              </a:rPr>
              <a:t>A</a:t>
            </a:r>
            <a:r>
              <a:rPr sz="1111" spc="-8" dirty="0">
                <a:cs typeface="Arial"/>
              </a:rPr>
              <a:t>N</a:t>
            </a:r>
            <a:r>
              <a:rPr sz="1111" dirty="0">
                <a:cs typeface="Arial"/>
              </a:rPr>
              <a:t>A</a:t>
            </a:r>
            <a:r>
              <a:rPr sz="1111" spc="-56" dirty="0">
                <a:cs typeface="Arial"/>
              </a:rPr>
              <a:t> </a:t>
            </a:r>
            <a:r>
              <a:rPr sz="1111" dirty="0">
                <a:cs typeface="Arial"/>
              </a:rPr>
              <a:t>agent</a:t>
            </a:r>
            <a:endParaRPr sz="1111">
              <a:cs typeface="Arial"/>
            </a:endParaRPr>
          </a:p>
        </p:txBody>
      </p:sp>
    </p:spTree>
    <p:extLst>
      <p:ext uri="{BB962C8B-B14F-4D97-AF65-F5344CB8AC3E}">
        <p14:creationId xmlns:p14="http://schemas.microsoft.com/office/powerpoint/2010/main" val="26926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877" y="418123"/>
            <a:ext cx="8596958" cy="795744"/>
          </a:xfrm>
        </p:spPr>
        <p:txBody>
          <a:bodyPr vert="horz" wrap="square" lIns="0" tIns="0" rIns="0" bIns="0" numCol="1" rtlCol="0" anchor="ctr" anchorCtr="0" compatLnSpc="1">
            <a:prstTxWarp prst="textNoShape">
              <a:avLst/>
            </a:prstTxWarp>
            <a:noAutofit/>
          </a:bodyPr>
          <a:lstStyle/>
          <a:p>
            <a:r>
              <a:rPr lang="zh-CN" altLang="en-US" sz="2800" dirty="0"/>
              <a:t>高可用性</a:t>
            </a:r>
            <a:br>
              <a:rPr lang="en-US" altLang="zh-CN" sz="2800" dirty="0"/>
            </a:br>
            <a:r>
              <a:rPr lang="en-US" altLang="zh-CN" sz="2000" b="0" dirty="0"/>
              <a:t>SAP HANA</a:t>
            </a:r>
            <a:r>
              <a:rPr lang="zh-CN" altLang="en-US" sz="2000" b="0" dirty="0"/>
              <a:t>切换流程</a:t>
            </a:r>
            <a:endParaRPr lang="de-DE" sz="2800" b="0" dirty="0"/>
          </a:p>
        </p:txBody>
      </p:sp>
      <p:grpSp>
        <p:nvGrpSpPr>
          <p:cNvPr id="3" name="Group 2"/>
          <p:cNvGrpSpPr/>
          <p:nvPr/>
        </p:nvGrpSpPr>
        <p:grpSpPr>
          <a:xfrm>
            <a:off x="461128" y="2198230"/>
            <a:ext cx="8438456" cy="3021449"/>
            <a:chOff x="1868238" y="2300203"/>
            <a:chExt cx="8488192" cy="3517784"/>
          </a:xfrm>
        </p:grpSpPr>
        <p:sp>
          <p:nvSpPr>
            <p:cNvPr id="7" name="Rectangle 6"/>
            <p:cNvSpPr/>
            <p:nvPr/>
          </p:nvSpPr>
          <p:spPr bwMode="gray">
            <a:xfrm>
              <a:off x="1868238" y="2300203"/>
              <a:ext cx="8488192" cy="3517784"/>
            </a:xfrm>
            <a:prstGeom prst="rect">
              <a:avLst/>
            </a:prstGeom>
            <a:solidFill>
              <a:schemeClr val="bg1">
                <a:lumMod val="85000"/>
                <a:alpha val="50000"/>
              </a:schemeClr>
            </a:solidFill>
            <a:ln w="6350" algn="ctr">
              <a:noFill/>
              <a:miter lim="800000"/>
              <a:headEnd/>
              <a:tailEnd/>
            </a:ln>
          </p:spPr>
          <p:txBody>
            <a:bodyPr lIns="67499" tIns="53999" rIns="67499" bIns="53999" rtlCol="0" anchor="ctr"/>
            <a:lstStyle/>
            <a:p>
              <a:pPr algn="ctr" defTabSz="685732" fontAlgn="base">
                <a:spcBef>
                  <a:spcPct val="50000"/>
                </a:spcBef>
                <a:spcAft>
                  <a:spcPct val="0"/>
                </a:spcAft>
                <a:buClr>
                  <a:srgbClr val="F0AB00"/>
                </a:buClr>
                <a:buSzPct val="80000"/>
              </a:pPr>
              <a:endParaRPr lang="en-US" sz="1499" kern="0" dirty="0">
                <a:ea typeface="Arial Unicode MS" pitchFamily="34" charset="-128"/>
                <a:cs typeface="Arial Unicode MS" pitchFamily="34" charset="-128"/>
              </a:endParaRPr>
            </a:p>
          </p:txBody>
        </p:sp>
        <p:sp>
          <p:nvSpPr>
            <p:cNvPr id="6" name="Rectangle 5"/>
            <p:cNvSpPr/>
            <p:nvPr/>
          </p:nvSpPr>
          <p:spPr bwMode="gray">
            <a:xfrm>
              <a:off x="1868239" y="2300203"/>
              <a:ext cx="5626368" cy="3517784"/>
            </a:xfrm>
            <a:prstGeom prst="rect">
              <a:avLst/>
            </a:prstGeom>
            <a:solidFill>
              <a:schemeClr val="bg1">
                <a:lumMod val="75000"/>
                <a:alpha val="50000"/>
              </a:schemeClr>
            </a:solidFill>
            <a:ln w="6350" algn="ctr">
              <a:noFill/>
              <a:miter lim="800000"/>
              <a:headEnd/>
              <a:tailEnd/>
            </a:ln>
          </p:spPr>
          <p:txBody>
            <a:bodyPr lIns="67499" tIns="53999" rIns="67499" bIns="53999" rtlCol="0" anchor="ctr"/>
            <a:lstStyle/>
            <a:p>
              <a:pPr algn="ctr" defTabSz="685732" fontAlgn="base">
                <a:spcBef>
                  <a:spcPct val="50000"/>
                </a:spcBef>
                <a:spcAft>
                  <a:spcPct val="0"/>
                </a:spcAft>
                <a:buClr>
                  <a:srgbClr val="F0AB00"/>
                </a:buClr>
                <a:buSzPct val="80000"/>
              </a:pPr>
              <a:endParaRPr lang="en-US" sz="1499" kern="0" dirty="0">
                <a:ea typeface="Arial Unicode MS" pitchFamily="34" charset="-128"/>
                <a:cs typeface="Arial Unicode MS" pitchFamily="34" charset="-128"/>
              </a:endParaRPr>
            </a:p>
          </p:txBody>
        </p:sp>
        <p:sp>
          <p:nvSpPr>
            <p:cNvPr id="5" name="Rectangle 4"/>
            <p:cNvSpPr/>
            <p:nvPr/>
          </p:nvSpPr>
          <p:spPr bwMode="gray">
            <a:xfrm>
              <a:off x="1868239" y="2300203"/>
              <a:ext cx="2820234" cy="3517784"/>
            </a:xfrm>
            <a:prstGeom prst="rect">
              <a:avLst/>
            </a:prstGeom>
            <a:solidFill>
              <a:schemeClr val="bg1">
                <a:lumMod val="65000"/>
                <a:alpha val="50000"/>
              </a:schemeClr>
            </a:solidFill>
            <a:ln w="6350" algn="ctr">
              <a:noFill/>
              <a:miter lim="800000"/>
              <a:headEnd/>
              <a:tailEnd/>
            </a:ln>
          </p:spPr>
          <p:txBody>
            <a:bodyPr lIns="67499" tIns="53999" rIns="67499" bIns="53999" rtlCol="0" anchor="ctr"/>
            <a:lstStyle/>
            <a:p>
              <a:pPr algn="ctr" defTabSz="685732" fontAlgn="base">
                <a:spcBef>
                  <a:spcPct val="50000"/>
                </a:spcBef>
                <a:spcAft>
                  <a:spcPct val="0"/>
                </a:spcAft>
                <a:buClr>
                  <a:srgbClr val="F0AB00"/>
                </a:buClr>
                <a:buSzPct val="80000"/>
              </a:pPr>
              <a:endParaRPr lang="en-US" sz="1499" kern="0" dirty="0">
                <a:ea typeface="Arial Unicode MS" pitchFamily="34" charset="-128"/>
                <a:cs typeface="Arial Unicode MS" pitchFamily="34" charset="-128"/>
              </a:endParaRPr>
            </a:p>
          </p:txBody>
        </p:sp>
        <p:sp>
          <p:nvSpPr>
            <p:cNvPr id="9" name="Oval 8"/>
            <p:cNvSpPr/>
            <p:nvPr/>
          </p:nvSpPr>
          <p:spPr bwMode="gray">
            <a:xfrm>
              <a:off x="1926419" y="2698732"/>
              <a:ext cx="351291" cy="339622"/>
            </a:xfrm>
            <a:prstGeom prst="ellipse">
              <a:avLst/>
            </a:prstGeom>
            <a:ln>
              <a:headEnd/>
              <a:tailEnd/>
            </a:ln>
          </p:spPr>
          <p:style>
            <a:lnRef idx="2">
              <a:schemeClr val="accent5"/>
            </a:lnRef>
            <a:fillRef idx="1">
              <a:schemeClr val="lt1"/>
            </a:fillRef>
            <a:effectRef idx="0">
              <a:schemeClr val="accent5"/>
            </a:effectRef>
            <a:fontRef idx="minor">
              <a:schemeClr val="dk1"/>
            </a:fontRef>
          </p:style>
          <p:txBody>
            <a:bodyPr lIns="67499" tIns="53999" rIns="67499" bIns="53999" anchor="ctr"/>
            <a:lstStyle/>
            <a:p>
              <a:pPr algn="ctr" defTabSz="685732">
                <a:spcBef>
                  <a:spcPct val="50000"/>
                </a:spcBef>
                <a:buClr>
                  <a:srgbClr val="F0AB00"/>
                </a:buClr>
                <a:buSzPct val="80000"/>
                <a:defRPr/>
              </a:pPr>
              <a:r>
                <a:rPr lang="en-US" sz="1103" kern="0" dirty="0">
                  <a:solidFill>
                    <a:sysClr val="windowText" lastClr="000000"/>
                  </a:solidFill>
                  <a:latin typeface="Arial" charset="0"/>
                  <a:ea typeface="Arial Unicode MS" pitchFamily="34" charset="-128"/>
                  <a:cs typeface="Arial Unicode MS" pitchFamily="34" charset="-128"/>
                </a:rPr>
                <a:t>1</a:t>
              </a:r>
            </a:p>
          </p:txBody>
        </p:sp>
        <p:sp>
          <p:nvSpPr>
            <p:cNvPr id="10" name="Oval 9"/>
            <p:cNvSpPr/>
            <p:nvPr/>
          </p:nvSpPr>
          <p:spPr bwMode="gray">
            <a:xfrm>
              <a:off x="4764001" y="2682695"/>
              <a:ext cx="351291" cy="339622"/>
            </a:xfrm>
            <a:prstGeom prst="ellipse">
              <a:avLst/>
            </a:prstGeom>
            <a:ln>
              <a:headEnd/>
              <a:tailEnd/>
            </a:ln>
          </p:spPr>
          <p:style>
            <a:lnRef idx="2">
              <a:schemeClr val="accent5"/>
            </a:lnRef>
            <a:fillRef idx="1">
              <a:schemeClr val="lt1"/>
            </a:fillRef>
            <a:effectRef idx="0">
              <a:schemeClr val="accent5"/>
            </a:effectRef>
            <a:fontRef idx="minor">
              <a:schemeClr val="dk1"/>
            </a:fontRef>
          </p:style>
          <p:txBody>
            <a:bodyPr lIns="67499" tIns="53999" rIns="67499" bIns="53999" anchor="ctr"/>
            <a:lstStyle/>
            <a:p>
              <a:pPr algn="ctr" defTabSz="685732">
                <a:spcBef>
                  <a:spcPct val="50000"/>
                </a:spcBef>
                <a:buClr>
                  <a:srgbClr val="F0AB00"/>
                </a:buClr>
                <a:buSzPct val="80000"/>
                <a:defRPr/>
              </a:pPr>
              <a:r>
                <a:rPr lang="en-US" sz="1103" kern="0" dirty="0">
                  <a:solidFill>
                    <a:sysClr val="windowText" lastClr="000000"/>
                  </a:solidFill>
                  <a:latin typeface="Arial" charset="0"/>
                  <a:ea typeface="Arial Unicode MS" pitchFamily="34" charset="-128"/>
                  <a:cs typeface="Arial Unicode MS" pitchFamily="34" charset="-128"/>
                </a:rPr>
                <a:t>2</a:t>
              </a:r>
            </a:p>
          </p:txBody>
        </p:sp>
        <p:sp>
          <p:nvSpPr>
            <p:cNvPr id="11" name="Oval 10"/>
            <p:cNvSpPr/>
            <p:nvPr/>
          </p:nvSpPr>
          <p:spPr bwMode="gray">
            <a:xfrm>
              <a:off x="7566495" y="2682695"/>
              <a:ext cx="351291" cy="339622"/>
            </a:xfrm>
            <a:prstGeom prst="ellipse">
              <a:avLst/>
            </a:prstGeom>
            <a:ln>
              <a:headEnd/>
              <a:tailEnd/>
            </a:ln>
          </p:spPr>
          <p:style>
            <a:lnRef idx="2">
              <a:schemeClr val="accent5"/>
            </a:lnRef>
            <a:fillRef idx="1">
              <a:schemeClr val="lt1"/>
            </a:fillRef>
            <a:effectRef idx="0">
              <a:schemeClr val="accent5"/>
            </a:effectRef>
            <a:fontRef idx="minor">
              <a:schemeClr val="dk1"/>
            </a:fontRef>
          </p:style>
          <p:txBody>
            <a:bodyPr lIns="67499" tIns="53999" rIns="67499" bIns="53999" anchor="ctr"/>
            <a:lstStyle/>
            <a:p>
              <a:pPr algn="ctr" defTabSz="685732">
                <a:spcBef>
                  <a:spcPct val="50000"/>
                </a:spcBef>
                <a:buClr>
                  <a:srgbClr val="F0AB00"/>
                </a:buClr>
                <a:buSzPct val="80000"/>
                <a:defRPr/>
              </a:pPr>
              <a:r>
                <a:rPr lang="en-US" sz="1103" kern="0" dirty="0">
                  <a:solidFill>
                    <a:sysClr val="windowText" lastClr="000000"/>
                  </a:solidFill>
                  <a:latin typeface="Arial" charset="0"/>
                  <a:ea typeface="Arial Unicode MS" pitchFamily="34" charset="-128"/>
                  <a:cs typeface="Arial Unicode MS" pitchFamily="34" charset="-128"/>
                </a:rPr>
                <a:t>3</a:t>
              </a:r>
            </a:p>
          </p:txBody>
        </p:sp>
        <p:grpSp>
          <p:nvGrpSpPr>
            <p:cNvPr id="12" name="Group 11"/>
            <p:cNvGrpSpPr/>
            <p:nvPr/>
          </p:nvGrpSpPr>
          <p:grpSpPr>
            <a:xfrm>
              <a:off x="1917387" y="2828167"/>
              <a:ext cx="2700964" cy="2819685"/>
              <a:chOff x="-4659087" y="2013626"/>
              <a:chExt cx="3673930" cy="3835417"/>
            </a:xfrm>
          </p:grpSpPr>
          <p:cxnSp>
            <p:nvCxnSpPr>
              <p:cNvPr id="13" name="Straight Connector 12"/>
              <p:cNvCxnSpPr/>
              <p:nvPr/>
            </p:nvCxnSpPr>
            <p:spPr bwMode="auto">
              <a:xfrm flipH="1">
                <a:off x="-2829001" y="3218556"/>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bwMode="auto">
              <a:xfrm>
                <a:off x="-3424313" y="4588566"/>
                <a:ext cx="1165226" cy="230102"/>
              </a:xfrm>
              <a:prstGeom prst="rect">
                <a:avLst/>
              </a:prstGeom>
              <a:solidFill>
                <a:schemeClr val="tx2">
                  <a:lumMod val="40000"/>
                  <a:lumOff val="60000"/>
                </a:schemeClr>
              </a:solidFill>
            </p:spPr>
            <p:txBody>
              <a:bodyPr lIns="0" tIns="0" rIns="0" bIns="0">
                <a:spAutoFit/>
              </a:bodyPr>
              <a:lstStyle/>
              <a:p>
                <a:pPr algn="ctr">
                  <a:spcBef>
                    <a:spcPct val="50000"/>
                  </a:spcBef>
                  <a:buClr>
                    <a:srgbClr val="F0AB00"/>
                  </a:buClr>
                  <a:buSzPct val="80000"/>
                  <a:defRPr/>
                </a:pPr>
                <a:r>
                  <a:rPr lang="en-US" sz="472" b="1" kern="0" dirty="0">
                    <a:latin typeface="Arial" charset="0"/>
                    <a:ea typeface="Arial Unicode MS" pitchFamily="34" charset="-128"/>
                    <a:cs typeface="Arial Unicode MS" pitchFamily="34" charset="-128"/>
                  </a:rPr>
                  <a:t>Sync/Async mirrored</a:t>
                </a:r>
                <a:br>
                  <a:rPr lang="en-US" sz="472" b="1" kern="0" dirty="0">
                    <a:latin typeface="Arial" charset="0"/>
                    <a:ea typeface="Arial Unicode MS" pitchFamily="34" charset="-128"/>
                    <a:cs typeface="Arial Unicode MS" pitchFamily="34" charset="-128"/>
                  </a:rPr>
                </a:br>
                <a:r>
                  <a:rPr lang="en-US" sz="472" b="1" kern="0" dirty="0">
                    <a:latin typeface="Arial" charset="0"/>
                    <a:ea typeface="Arial Unicode MS" pitchFamily="34" charset="-128"/>
                    <a:cs typeface="Arial Unicode MS" pitchFamily="34" charset="-128"/>
                  </a:rPr>
                  <a:t>redo log writing</a:t>
                </a:r>
              </a:p>
            </p:txBody>
          </p:sp>
          <p:cxnSp>
            <p:nvCxnSpPr>
              <p:cNvPr id="15" name="Straight Arrow Connector 14"/>
              <p:cNvCxnSpPr/>
              <p:nvPr/>
            </p:nvCxnSpPr>
            <p:spPr bwMode="auto">
              <a:xfrm>
                <a:off x="-3457651" y="4980681"/>
                <a:ext cx="1257300" cy="0"/>
              </a:xfrm>
              <a:prstGeom prst="straightConnector1">
                <a:avLst/>
              </a:prstGeom>
              <a:ln w="57150">
                <a:headEnd type="none" w="med" len="med"/>
                <a:tailEnd type="triangle" w="med" len="med"/>
              </a:ln>
            </p:spPr>
            <p:style>
              <a:lnRef idx="2">
                <a:schemeClr val="accent3"/>
              </a:lnRef>
              <a:fillRef idx="0">
                <a:schemeClr val="accent3"/>
              </a:fillRef>
              <a:effectRef idx="1">
                <a:schemeClr val="accent3"/>
              </a:effectRef>
              <a:fontRef idx="minor">
                <a:schemeClr val="tx1"/>
              </a:fontRef>
            </p:style>
          </p:cxnSp>
          <p:sp>
            <p:nvSpPr>
              <p:cNvPr id="16" name="TextBox 15"/>
              <p:cNvSpPr txBox="1"/>
              <p:nvPr/>
            </p:nvSpPr>
            <p:spPr bwMode="auto">
              <a:xfrm>
                <a:off x="-3424313" y="5131491"/>
                <a:ext cx="1165226" cy="115052"/>
              </a:xfrm>
              <a:prstGeom prst="rect">
                <a:avLst/>
              </a:prstGeom>
              <a:solidFill>
                <a:schemeClr val="accent1">
                  <a:lumMod val="60000"/>
                  <a:lumOff val="40000"/>
                </a:schemeClr>
              </a:solidFill>
            </p:spPr>
            <p:txBody>
              <a:bodyPr lIns="0" tIns="0" rIns="0" bIns="0">
                <a:spAutoFit/>
              </a:bodyPr>
              <a:lstStyle/>
              <a:p>
                <a:pPr algn="ctr">
                  <a:spcBef>
                    <a:spcPct val="50000"/>
                  </a:spcBef>
                  <a:buClr>
                    <a:srgbClr val="F0AB00"/>
                  </a:buClr>
                  <a:buSzPct val="80000"/>
                  <a:defRPr/>
                </a:pPr>
                <a:r>
                  <a:rPr lang="en-US" sz="472" b="1" kern="0" dirty="0">
                    <a:latin typeface="Arial" charset="0"/>
                    <a:ea typeface="Arial Unicode MS" pitchFamily="34" charset="-128"/>
                    <a:cs typeface="Arial Unicode MS" pitchFamily="34" charset="-128"/>
                  </a:rPr>
                  <a:t>Transport incremental data </a:t>
                </a:r>
              </a:p>
            </p:txBody>
          </p:sp>
          <p:cxnSp>
            <p:nvCxnSpPr>
              <p:cNvPr id="17" name="Straight Arrow Connector 16"/>
              <p:cNvCxnSpPr/>
              <p:nvPr/>
            </p:nvCxnSpPr>
            <p:spPr bwMode="auto">
              <a:xfrm>
                <a:off x="-3489401" y="5560118"/>
                <a:ext cx="1257300" cy="0"/>
              </a:xfrm>
              <a:prstGeom prst="straightConnector1">
                <a:avLst/>
              </a:prstGeom>
              <a:ln w="57150">
                <a:headEnd/>
                <a:tailEnd type="triangle"/>
              </a:ln>
            </p:spPr>
            <p:style>
              <a:lnRef idx="2">
                <a:schemeClr val="accent1"/>
              </a:lnRef>
              <a:fillRef idx="0">
                <a:schemeClr val="accent1"/>
              </a:fillRef>
              <a:effectRef idx="1">
                <a:schemeClr val="accent1"/>
              </a:effectRef>
              <a:fontRef idx="minor">
                <a:schemeClr val="tx1"/>
              </a:fontRef>
            </p:style>
          </p:cxnSp>
          <p:sp>
            <p:nvSpPr>
              <p:cNvPr id="18" name="Rechteck 86"/>
              <p:cNvSpPr/>
              <p:nvPr/>
            </p:nvSpPr>
            <p:spPr bwMode="gray">
              <a:xfrm>
                <a:off x="-4659087" y="4599681"/>
                <a:ext cx="1187147" cy="1249362"/>
              </a:xfrm>
              <a:prstGeom prst="rect">
                <a:avLst/>
              </a:prstGeom>
              <a:solidFill>
                <a:srgbClr val="8AB54E">
                  <a:lumMod val="60000"/>
                  <a:lumOff val="40000"/>
                </a:srgbClr>
              </a:solidFill>
              <a:ln w="6350" algn="ctr">
                <a:noFill/>
                <a:miter lim="800000"/>
                <a:headEnd/>
                <a:tailEnd/>
              </a:ln>
            </p:spPr>
            <p:txBody>
              <a:bodyPr lIns="67499" tIns="0" rIns="67499" bIns="53999"/>
              <a:lstStyle/>
              <a:p>
                <a:pPr algn="ctr" defTabSz="685732">
                  <a:spcBef>
                    <a:spcPct val="50000"/>
                  </a:spcBef>
                  <a:buClr>
                    <a:srgbClr val="F0AB00"/>
                  </a:buClr>
                  <a:buSzPct val="80000"/>
                  <a:defRPr/>
                </a:pPr>
                <a:r>
                  <a:rPr lang="en-US" sz="472" kern="0" dirty="0">
                    <a:solidFill>
                      <a:sysClr val="windowText" lastClr="000000"/>
                    </a:solidFill>
                    <a:latin typeface="Arial" charset="0"/>
                    <a:ea typeface="Arial Unicode MS" pitchFamily="34" charset="-128"/>
                    <a:cs typeface="Arial Unicode MS" pitchFamily="34" charset="-128"/>
                  </a:rPr>
                  <a:t>Walldorf</a:t>
                </a:r>
              </a:p>
            </p:txBody>
          </p:sp>
          <p:sp>
            <p:nvSpPr>
              <p:cNvPr id="19" name="Text Box 7"/>
              <p:cNvSpPr txBox="1">
                <a:spLocks noChangeArrowheads="1"/>
              </p:cNvSpPr>
              <p:nvPr/>
            </p:nvSpPr>
            <p:spPr bwMode="auto">
              <a:xfrm>
                <a:off x="-4604477" y="4750493"/>
                <a:ext cx="1073150" cy="1055439"/>
              </a:xfrm>
              <a:prstGeom prst="roundRect">
                <a:avLst/>
              </a:prstGeom>
              <a:solidFill>
                <a:schemeClr val="tx2">
                  <a:lumMod val="75000"/>
                </a:schemeClr>
              </a:solidFill>
              <a:ln>
                <a:headEnd/>
                <a:tailEnd/>
              </a:ln>
            </p:spPr>
            <p:style>
              <a:lnRef idx="1">
                <a:schemeClr val="accent3"/>
              </a:lnRef>
              <a:fillRef idx="3">
                <a:schemeClr val="accent3"/>
              </a:fillRef>
              <a:effectRef idx="2">
                <a:schemeClr val="accent3"/>
              </a:effectRef>
              <a:fontRef idx="minor">
                <a:schemeClr val="lt1"/>
              </a:fontRef>
            </p:style>
            <p:txBody>
              <a:bodyPr lIns="67499" tIns="0" rIns="67499" bIns="53999" rtlCol="0" anchor="t"/>
              <a:lstStyle>
                <a:defPPr>
                  <a:defRPr lang="de-DE"/>
                </a:defPPr>
                <a:lvl1pPr algn="ctr" defTabSz="914400" fontAlgn="base">
                  <a:spcBef>
                    <a:spcPct val="50000"/>
                  </a:spcBef>
                  <a:spcAft>
                    <a:spcPct val="0"/>
                  </a:spcAft>
                  <a:buClr>
                    <a:srgbClr val="F0AB00"/>
                  </a:buClr>
                  <a:buSzPct val="80000"/>
                  <a:defRPr sz="2000" b="1" kern="0">
                    <a:solidFill>
                      <a:srgbClr val="FFFFFF"/>
                    </a:solidFill>
                    <a:effectLst>
                      <a:outerShdw blurRad="38100" dist="38100" dir="2700000" algn="tl">
                        <a:srgbClr val="000000">
                          <a:alpha val="43137"/>
                        </a:srgbClr>
                      </a:outerShdw>
                    </a:effectLst>
                    <a:latin typeface="+mn-lt"/>
                    <a:ea typeface="Arial Unicode MS" pitchFamily="34" charset="-128"/>
                    <a:cs typeface="Arial Unicode MS" pitchFamily="34" charset="-128"/>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551" dirty="0"/>
                  <a:t>Primary</a:t>
                </a:r>
                <a:br>
                  <a:rPr lang="en-US" sz="551" dirty="0"/>
                </a:br>
                <a:endParaRPr lang="en-US" sz="551" dirty="0"/>
              </a:p>
            </p:txBody>
          </p:sp>
          <p:sp>
            <p:nvSpPr>
              <p:cNvPr id="20" name="Rechteck 87"/>
              <p:cNvSpPr/>
              <p:nvPr/>
            </p:nvSpPr>
            <p:spPr bwMode="gray">
              <a:xfrm>
                <a:off x="-2206701" y="4599681"/>
                <a:ext cx="1221544" cy="1249362"/>
              </a:xfrm>
              <a:prstGeom prst="rect">
                <a:avLst/>
              </a:prstGeom>
              <a:solidFill>
                <a:srgbClr val="D4E4BE"/>
              </a:solidFill>
              <a:ln w="6350" algn="ctr">
                <a:solidFill>
                  <a:schemeClr val="tx1"/>
                </a:solidFill>
                <a:prstDash val="dash"/>
                <a:miter lim="800000"/>
                <a:headEnd/>
                <a:tailEnd/>
              </a:ln>
            </p:spPr>
            <p:txBody>
              <a:bodyPr lIns="67499" tIns="0" rIns="67499" bIns="26999"/>
              <a:lstStyle/>
              <a:p>
                <a:pPr algn="ctr">
                  <a:spcBef>
                    <a:spcPct val="50000"/>
                  </a:spcBef>
                  <a:buClr>
                    <a:srgbClr val="F0AB00"/>
                  </a:buClr>
                  <a:buSzPct val="80000"/>
                  <a:defRPr/>
                </a:pPr>
                <a:r>
                  <a:rPr lang="en-US" sz="472" kern="0" dirty="0">
                    <a:solidFill>
                      <a:sysClr val="windowText" lastClr="000000"/>
                    </a:solidFill>
                    <a:latin typeface="Arial" charset="0"/>
                    <a:ea typeface="Arial Unicode MS" pitchFamily="34" charset="-128"/>
                    <a:cs typeface="Arial Unicode MS" pitchFamily="34" charset="-128"/>
                  </a:rPr>
                  <a:t>Rot</a:t>
                </a:r>
              </a:p>
            </p:txBody>
          </p:sp>
          <p:sp>
            <p:nvSpPr>
              <p:cNvPr id="21" name="Text Box 7"/>
              <p:cNvSpPr txBox="1">
                <a:spLocks noChangeArrowheads="1"/>
              </p:cNvSpPr>
              <p:nvPr/>
            </p:nvSpPr>
            <p:spPr bwMode="auto">
              <a:xfrm>
                <a:off x="-2128120" y="4750494"/>
                <a:ext cx="1066800" cy="1055438"/>
              </a:xfrm>
              <a:prstGeom prst="roundRect">
                <a:avLst/>
              </a:prstGeom>
              <a:ln>
                <a:headEnd/>
                <a:tailEnd/>
              </a:ln>
            </p:spPr>
            <p:style>
              <a:lnRef idx="1">
                <a:schemeClr val="accent3"/>
              </a:lnRef>
              <a:fillRef idx="3">
                <a:schemeClr val="accent3"/>
              </a:fillRef>
              <a:effectRef idx="2">
                <a:schemeClr val="accent3"/>
              </a:effectRef>
              <a:fontRef idx="minor">
                <a:schemeClr val="lt1"/>
              </a:fontRef>
            </p:style>
            <p:txBody>
              <a:bodyPr lIns="67499" tIns="0" rIns="67499" bIns="53999" rtlCol="0" anchor="t"/>
              <a:lstStyle>
                <a:defPPr>
                  <a:defRPr lang="de-DE"/>
                </a:defPPr>
                <a:lvl1pPr algn="ctr" defTabSz="914400" fontAlgn="base">
                  <a:spcBef>
                    <a:spcPct val="50000"/>
                  </a:spcBef>
                  <a:spcAft>
                    <a:spcPct val="0"/>
                  </a:spcAft>
                  <a:buClr>
                    <a:srgbClr val="F0AB00"/>
                  </a:buClr>
                  <a:buSzPct val="80000"/>
                  <a:defRPr sz="1000" b="1" kern="0">
                    <a:solidFill>
                      <a:srgbClr val="FFFFFF"/>
                    </a:solidFill>
                    <a:effectLst>
                      <a:outerShdw blurRad="38100" dist="38100" dir="2700000" algn="tl">
                        <a:srgbClr val="000000">
                          <a:alpha val="43137"/>
                        </a:srgbClr>
                      </a:outerShdw>
                    </a:effectLst>
                    <a:latin typeface="+mn-lt"/>
                    <a:ea typeface="Arial Unicode MS" pitchFamily="34" charset="-128"/>
                    <a:cs typeface="Arial Unicode MS" pitchFamily="34" charset="-128"/>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551" dirty="0"/>
                  <a:t>Secondary</a:t>
                </a:r>
                <a:br>
                  <a:rPr lang="en-US" sz="551" dirty="0"/>
                </a:br>
                <a:endParaRPr lang="en-US" sz="551" dirty="0"/>
              </a:p>
            </p:txBody>
          </p:sp>
          <p:sp>
            <p:nvSpPr>
              <p:cNvPr id="22" name="Rounded Rectangle 21"/>
              <p:cNvSpPr/>
              <p:nvPr/>
            </p:nvSpPr>
            <p:spPr bwMode="gray">
              <a:xfrm>
                <a:off x="-4032094" y="2016181"/>
                <a:ext cx="2358560" cy="862012"/>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lIns="67499" tIns="53999" rIns="67499" bIns="53999" rtlCol="0" anchor="t"/>
              <a:lstStyle/>
              <a:p>
                <a:pPr algn="ctr" defTabSz="685732" fontAlgn="base">
                  <a:spcBef>
                    <a:spcPct val="50000"/>
                  </a:spcBef>
                  <a:spcAft>
                    <a:spcPct val="0"/>
                  </a:spcAft>
                  <a:buClr>
                    <a:srgbClr val="F0AB00"/>
                  </a:buClr>
                  <a:buSzPct val="80000"/>
                </a:pPr>
                <a:r>
                  <a:rPr lang="en-US" sz="866" b="1" kern="0" dirty="0">
                    <a:solidFill>
                      <a:srgbClr val="FFFFFF"/>
                    </a:solidFill>
                    <a:effectLst>
                      <a:outerShdw blurRad="38100" dist="38100" dir="2700000" algn="tl">
                        <a:srgbClr val="000000">
                          <a:alpha val="43137"/>
                        </a:srgbClr>
                      </a:outerShdw>
                    </a:effectLst>
                    <a:ea typeface="Arial Unicode MS" pitchFamily="34" charset="-128"/>
                    <a:cs typeface="Arial Unicode MS" pitchFamily="34" charset="-128"/>
                  </a:rPr>
                  <a:t>SAP NetWeaver</a:t>
                </a:r>
                <a:br>
                  <a:rPr lang="en-US" sz="866" b="1" kern="0" dirty="0">
                    <a:solidFill>
                      <a:srgbClr val="FFFFFF"/>
                    </a:solidFill>
                    <a:effectLst>
                      <a:outerShdw blurRad="38100" dist="38100" dir="2700000" algn="tl">
                        <a:srgbClr val="000000">
                          <a:alpha val="43137"/>
                        </a:srgbClr>
                      </a:outerShdw>
                    </a:effectLst>
                    <a:ea typeface="Arial Unicode MS" pitchFamily="34" charset="-128"/>
                    <a:cs typeface="Arial Unicode MS" pitchFamily="34" charset="-128"/>
                  </a:rPr>
                </a:br>
                <a:r>
                  <a:rPr lang="en-US" sz="866" b="1" kern="0" dirty="0">
                    <a:solidFill>
                      <a:srgbClr val="FFFFFF"/>
                    </a:solidFill>
                    <a:effectLst>
                      <a:outerShdw blurRad="38100" dist="38100" dir="2700000" algn="tl">
                        <a:srgbClr val="000000">
                          <a:alpha val="43137"/>
                        </a:srgbClr>
                      </a:outerShdw>
                    </a:effectLst>
                    <a:ea typeface="Arial Unicode MS" pitchFamily="34" charset="-128"/>
                    <a:cs typeface="Arial Unicode MS" pitchFamily="34" charset="-128"/>
                  </a:rPr>
                  <a:t>ABAP Server</a:t>
                </a:r>
              </a:p>
            </p:txBody>
          </p:sp>
          <p:cxnSp>
            <p:nvCxnSpPr>
              <p:cNvPr id="23" name="Straight Arrow Connector 22"/>
              <p:cNvCxnSpPr/>
              <p:nvPr/>
            </p:nvCxnSpPr>
            <p:spPr bwMode="auto">
              <a:xfrm flipH="1">
                <a:off x="-4041136" y="3523356"/>
                <a:ext cx="1229597" cy="809625"/>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bwMode="auto">
              <a:xfrm>
                <a:off x="-2811539" y="3523356"/>
                <a:ext cx="1183132" cy="809625"/>
              </a:xfrm>
              <a:prstGeom prst="straightConnector1">
                <a:avLst/>
              </a:prstGeom>
              <a:ln w="6350">
                <a:solidFill>
                  <a:schemeClr val="tx1">
                    <a:lumMod val="50000"/>
                    <a:lumOff val="50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gray">
              <a:xfrm>
                <a:off x="-3424314" y="2678806"/>
                <a:ext cx="1217613" cy="455482"/>
              </a:xfrm>
              <a:prstGeom prst="roundRect">
                <a:avLst/>
              </a:prstGeom>
              <a:ln>
                <a:headEnd/>
                <a:tailEnd/>
              </a:ln>
            </p:spPr>
            <p:style>
              <a:lnRef idx="1">
                <a:schemeClr val="accent3"/>
              </a:lnRef>
              <a:fillRef idx="3">
                <a:schemeClr val="accent3"/>
              </a:fillRef>
              <a:effectRef idx="2">
                <a:schemeClr val="accent3"/>
              </a:effectRef>
              <a:fontRef idx="minor">
                <a:schemeClr val="lt1"/>
              </a:fontRef>
            </p:style>
            <p:txBody>
              <a:bodyPr lIns="67499" tIns="53999" rIns="67499" bIns="53999" rtlCol="0" anchor="t"/>
              <a:lstStyle/>
              <a:p>
                <a:pPr algn="ctr" defTabSz="685732" fontAlgn="base">
                  <a:spcBef>
                    <a:spcPct val="50000"/>
                  </a:spcBef>
                  <a:spcAft>
                    <a:spcPct val="0"/>
                  </a:spcAft>
                  <a:buClr>
                    <a:srgbClr val="F0AB00"/>
                  </a:buClr>
                  <a:buSzPct val="80000"/>
                </a:pPr>
                <a:r>
                  <a:rPr lang="en-US" sz="1103" b="1" kern="0" dirty="0">
                    <a:solidFill>
                      <a:srgbClr val="FFFFFF"/>
                    </a:solidFill>
                    <a:effectLst>
                      <a:outerShdw blurRad="38100" dist="38100" dir="2700000" algn="tl">
                        <a:srgbClr val="000000">
                          <a:alpha val="43137"/>
                        </a:srgbClr>
                      </a:outerShdw>
                    </a:effectLst>
                    <a:ea typeface="Arial Unicode MS" pitchFamily="34" charset="-128"/>
                    <a:cs typeface="Arial Unicode MS" pitchFamily="34" charset="-128"/>
                  </a:rPr>
                  <a:t>DBSL</a:t>
                </a:r>
              </a:p>
            </p:txBody>
          </p:sp>
          <p:grpSp>
            <p:nvGrpSpPr>
              <p:cNvPr id="26" name="Group 25"/>
              <p:cNvGrpSpPr/>
              <p:nvPr/>
            </p:nvGrpSpPr>
            <p:grpSpPr>
              <a:xfrm rot="18921853">
                <a:off x="-4465466" y="4976818"/>
                <a:ext cx="760202" cy="760202"/>
                <a:chOff x="-3322154" y="262761"/>
                <a:chExt cx="760202" cy="760202"/>
              </a:xfrm>
            </p:grpSpPr>
            <p:grpSp>
              <p:nvGrpSpPr>
                <p:cNvPr id="86" name="Group 29"/>
                <p:cNvGrpSpPr/>
                <p:nvPr/>
              </p:nvGrpSpPr>
              <p:grpSpPr>
                <a:xfrm rot="2700000">
                  <a:off x="-3322154" y="388646"/>
                  <a:ext cx="760202" cy="508432"/>
                  <a:chOff x="4462585" y="1570892"/>
                  <a:chExt cx="1195753" cy="799734"/>
                </a:xfrm>
              </p:grpSpPr>
              <p:cxnSp>
                <p:nvCxnSpPr>
                  <p:cNvPr id="100" name="Straight Connector 99"/>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87" name="Group 30"/>
                <p:cNvGrpSpPr/>
                <p:nvPr/>
              </p:nvGrpSpPr>
              <p:grpSpPr>
                <a:xfrm rot="18900000">
                  <a:off x="-3322154" y="388664"/>
                  <a:ext cx="760202" cy="508432"/>
                  <a:chOff x="4462585" y="1570892"/>
                  <a:chExt cx="1195753" cy="799734"/>
                </a:xfrm>
              </p:grpSpPr>
              <p:cxnSp>
                <p:nvCxnSpPr>
                  <p:cNvPr id="89" name="Straight Connector 88"/>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88" name="Rectangle 87"/>
                <p:cNvSpPr/>
                <p:nvPr/>
              </p:nvSpPr>
              <p:spPr bwMode="gray">
                <a:xfrm rot="2700000">
                  <a:off x="-3252283" y="332633"/>
                  <a:ext cx="620459" cy="620459"/>
                </a:xfrm>
                <a:prstGeom prst="rect">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path path="circle">
                    <a:fillToRect l="100000" t="100000"/>
                  </a:path>
                  <a:tileRect r="-100000" b="-100000"/>
                </a:gradFill>
                <a:ln w="9525" algn="ctr">
                  <a:noFill/>
                  <a:miter lim="800000"/>
                  <a:headEnd/>
                  <a:tailEnd/>
                </a:ln>
                <a:effectLst/>
              </p:spPr>
              <p:txBody>
                <a:bodyPr lIns="67499" tIns="53999" rIns="67499" bIns="53999" rtlCol="0" anchor="t"/>
                <a:lstStyle/>
                <a:p>
                  <a:pPr algn="ctr" fontAlgn="base">
                    <a:spcBef>
                      <a:spcPct val="50000"/>
                    </a:spcBef>
                    <a:spcAft>
                      <a:spcPct val="0"/>
                    </a:spcAft>
                    <a:buClr>
                      <a:srgbClr val="F0AB00"/>
                    </a:buClr>
                    <a:buSzPct val="80000"/>
                  </a:pPr>
                  <a:r>
                    <a:rPr lang="en-US" sz="472" b="1" kern="0" dirty="0">
                      <a:solidFill>
                        <a:srgbClr val="FFFFFF">
                          <a:lumMod val="95000"/>
                        </a:srgbClr>
                      </a:solidFill>
                      <a:ea typeface="Arial Unicode MS" pitchFamily="34" charset="-128"/>
                      <a:cs typeface="Arial Unicode MS" pitchFamily="34" charset="-128"/>
                    </a:rPr>
                    <a:t>SAP</a:t>
                  </a:r>
                  <a:br>
                    <a:rPr lang="en-US" sz="472" b="1" kern="0" dirty="0">
                      <a:solidFill>
                        <a:srgbClr val="FFFFFF">
                          <a:lumMod val="95000"/>
                        </a:srgbClr>
                      </a:solidFill>
                      <a:ea typeface="Arial Unicode MS" pitchFamily="34" charset="-128"/>
                      <a:cs typeface="Arial Unicode MS" pitchFamily="34" charset="-128"/>
                    </a:rPr>
                  </a:br>
                  <a:r>
                    <a:rPr lang="en-US" sz="472" b="1" kern="0" dirty="0">
                      <a:solidFill>
                        <a:srgbClr val="FFFFFF">
                          <a:lumMod val="95000"/>
                        </a:srgbClr>
                      </a:solidFill>
                      <a:ea typeface="Arial Unicode MS" pitchFamily="34" charset="-128"/>
                      <a:cs typeface="Arial Unicode MS" pitchFamily="34" charset="-128"/>
                    </a:rPr>
                    <a:t>HANA</a:t>
                  </a:r>
                </a:p>
              </p:txBody>
            </p:sp>
          </p:grpSp>
          <p:pic>
            <p:nvPicPr>
              <p:cNvPr id="27" name="Picture 26" descr="SAP_grad_R_pref.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1138" y="2013626"/>
                <a:ext cx="548666" cy="274320"/>
              </a:xfrm>
              <a:prstGeom prst="rect">
                <a:avLst/>
              </a:prstGeom>
            </p:spPr>
          </p:pic>
          <p:grpSp>
            <p:nvGrpSpPr>
              <p:cNvPr id="28" name="Group 107"/>
              <p:cNvGrpSpPr>
                <a:grpSpLocks/>
              </p:cNvGrpSpPr>
              <p:nvPr/>
            </p:nvGrpSpPr>
            <p:grpSpPr bwMode="auto">
              <a:xfrm>
                <a:off x="-4088331" y="5456794"/>
                <a:ext cx="315830" cy="147727"/>
                <a:chOff x="5772053" y="2803394"/>
                <a:chExt cx="1223532" cy="908910"/>
              </a:xfrm>
            </p:grpSpPr>
            <p:grpSp>
              <p:nvGrpSpPr>
                <p:cNvPr id="79" name="Group 29"/>
                <p:cNvGrpSpPr>
                  <a:grpSpLocks/>
                </p:cNvGrpSpPr>
                <p:nvPr/>
              </p:nvGrpSpPr>
              <p:grpSpPr bwMode="auto">
                <a:xfrm>
                  <a:off x="5984658" y="2803394"/>
                  <a:ext cx="799654" cy="908910"/>
                  <a:chOff x="5087" y="1703"/>
                  <a:chExt cx="700" cy="485"/>
                </a:xfrm>
              </p:grpSpPr>
              <p:sp>
                <p:nvSpPr>
                  <p:cNvPr id="81" name="Freeform 30"/>
                  <p:cNvSpPr>
                    <a:spLocks/>
                  </p:cNvSpPr>
                  <p:nvPr/>
                </p:nvSpPr>
                <p:spPr bwMode="auto">
                  <a:xfrm>
                    <a:off x="5087" y="1875"/>
                    <a:ext cx="700" cy="313"/>
                  </a:xfrm>
                  <a:custGeom>
                    <a:avLst/>
                    <a:gdLst>
                      <a:gd name="T0" fmla="*/ 0 w 5515"/>
                      <a:gd name="T1" fmla="*/ 0 h 2458"/>
                      <a:gd name="T2" fmla="*/ 0 w 5515"/>
                      <a:gd name="T3" fmla="*/ 1 h 2458"/>
                      <a:gd name="T4" fmla="*/ 1 w 5515"/>
                      <a:gd name="T5" fmla="*/ 1 h 2458"/>
                      <a:gd name="T6" fmla="*/ 1 w 5515"/>
                      <a:gd name="T7" fmla="*/ 1 h 2458"/>
                      <a:gd name="T8" fmla="*/ 1 w 5515"/>
                      <a:gd name="T9" fmla="*/ 0 h 2458"/>
                      <a:gd name="T10" fmla="*/ 0 w 5515"/>
                      <a:gd name="T11" fmla="*/ 0 h 2458"/>
                      <a:gd name="T12" fmla="*/ 0 60000 65536"/>
                      <a:gd name="T13" fmla="*/ 0 60000 65536"/>
                      <a:gd name="T14" fmla="*/ 0 60000 65536"/>
                      <a:gd name="T15" fmla="*/ 0 60000 65536"/>
                      <a:gd name="T16" fmla="*/ 0 60000 65536"/>
                      <a:gd name="T17" fmla="*/ 0 60000 65536"/>
                      <a:gd name="T18" fmla="*/ 0 w 5515"/>
                      <a:gd name="T19" fmla="*/ 0 h 2458"/>
                      <a:gd name="T20" fmla="*/ 5515 w 5515"/>
                      <a:gd name="T21" fmla="*/ 2458 h 2458"/>
                    </a:gdLst>
                    <a:ahLst/>
                    <a:cxnLst>
                      <a:cxn ang="T12">
                        <a:pos x="T0" y="T1"/>
                      </a:cxn>
                      <a:cxn ang="T13">
                        <a:pos x="T2" y="T3"/>
                      </a:cxn>
                      <a:cxn ang="T14">
                        <a:pos x="T4" y="T5"/>
                      </a:cxn>
                      <a:cxn ang="T15">
                        <a:pos x="T6" y="T7"/>
                      </a:cxn>
                      <a:cxn ang="T16">
                        <a:pos x="T8" y="T9"/>
                      </a:cxn>
                      <a:cxn ang="T17">
                        <a:pos x="T10" y="T11"/>
                      </a:cxn>
                    </a:cxnLst>
                    <a:rect l="T18" t="T19" r="T20" b="T21"/>
                    <a:pathLst>
                      <a:path w="5515" h="2458">
                        <a:moveTo>
                          <a:pt x="6" y="0"/>
                        </a:moveTo>
                        <a:cubicBezTo>
                          <a:pt x="6" y="0"/>
                          <a:pt x="0" y="1001"/>
                          <a:pt x="0" y="1875"/>
                        </a:cubicBezTo>
                        <a:cubicBezTo>
                          <a:pt x="503" y="2279"/>
                          <a:pt x="1875" y="2458"/>
                          <a:pt x="2793" y="2458"/>
                        </a:cubicBezTo>
                        <a:cubicBezTo>
                          <a:pt x="3710" y="2458"/>
                          <a:pt x="5005" y="2285"/>
                          <a:pt x="5515" y="1881"/>
                        </a:cubicBezTo>
                        <a:cubicBezTo>
                          <a:pt x="5515" y="1030"/>
                          <a:pt x="5513" y="48"/>
                          <a:pt x="5513" y="48"/>
                        </a:cubicBezTo>
                        <a:cubicBezTo>
                          <a:pt x="5513" y="48"/>
                          <a:pt x="6" y="0"/>
                          <a:pt x="6" y="0"/>
                        </a:cubicBezTo>
                        <a:close/>
                      </a:path>
                    </a:pathLst>
                  </a:custGeom>
                  <a:solidFill>
                    <a:srgbClr val="008FCC">
                      <a:lumMod val="60000"/>
                      <a:lumOff val="40000"/>
                    </a:srgbClr>
                  </a:solidFill>
                  <a:ln w="9525" cap="flat" cmpd="sng">
                    <a:noFill/>
                    <a:prstDash val="solid"/>
                    <a:round/>
                    <a:headEnd type="none" w="sm" len="sm"/>
                    <a:tailEnd type="none" w="sm" len="sm"/>
                  </a:ln>
                </p:spPr>
                <p:txBody>
                  <a:bodyPr wrap="none" lIns="0" tIns="0" rIns="0" bIns="0" anchor="ctr"/>
                  <a:lstStyle/>
                  <a:p>
                    <a:pPr defTabSz="685732">
                      <a:defRPr/>
                    </a:pPr>
                    <a:endParaRPr lang="en-US" sz="600" kern="0" dirty="0">
                      <a:solidFill>
                        <a:sysClr val="windowText" lastClr="000000"/>
                      </a:solidFill>
                      <a:latin typeface="Arial" charset="0"/>
                      <a:cs typeface="Arial" charset="0"/>
                    </a:endParaRPr>
                  </a:p>
                </p:txBody>
              </p:sp>
              <p:sp>
                <p:nvSpPr>
                  <p:cNvPr id="82" name="Freeform 31"/>
                  <p:cNvSpPr>
                    <a:spLocks/>
                  </p:cNvSpPr>
                  <p:nvPr/>
                </p:nvSpPr>
                <p:spPr bwMode="auto">
                  <a:xfrm>
                    <a:off x="5087" y="1880"/>
                    <a:ext cx="700" cy="229"/>
                  </a:xfrm>
                  <a:custGeom>
                    <a:avLst/>
                    <a:gdLst>
                      <a:gd name="T0" fmla="*/ 0 w 5515"/>
                      <a:gd name="T1" fmla="*/ 0 h 1801"/>
                      <a:gd name="T2" fmla="*/ 1 w 5515"/>
                      <a:gd name="T3" fmla="*/ 0 h 1801"/>
                      <a:gd name="T4" fmla="*/ 0 w 5515"/>
                      <a:gd name="T5" fmla="*/ 1 h 1801"/>
                      <a:gd name="T6" fmla="*/ 0 w 5515"/>
                      <a:gd name="T7" fmla="*/ 0 h 1801"/>
                      <a:gd name="T8" fmla="*/ 0 60000 65536"/>
                      <a:gd name="T9" fmla="*/ 0 60000 65536"/>
                      <a:gd name="T10" fmla="*/ 0 60000 65536"/>
                      <a:gd name="T11" fmla="*/ 0 60000 65536"/>
                      <a:gd name="T12" fmla="*/ 0 w 5515"/>
                      <a:gd name="T13" fmla="*/ 0 h 1801"/>
                      <a:gd name="T14" fmla="*/ 5515 w 5515"/>
                      <a:gd name="T15" fmla="*/ 1801 h 1801"/>
                    </a:gdLst>
                    <a:ahLst/>
                    <a:cxnLst>
                      <a:cxn ang="T8">
                        <a:pos x="T0" y="T1"/>
                      </a:cxn>
                      <a:cxn ang="T9">
                        <a:pos x="T2" y="T3"/>
                      </a:cxn>
                      <a:cxn ang="T10">
                        <a:pos x="T4" y="T5"/>
                      </a:cxn>
                      <a:cxn ang="T11">
                        <a:pos x="T6" y="T7"/>
                      </a:cxn>
                    </a:cxnLst>
                    <a:rect l="T12" t="T13" r="T14" b="T15"/>
                    <a:pathLst>
                      <a:path w="5515" h="1801">
                        <a:moveTo>
                          <a:pt x="0" y="0"/>
                        </a:moveTo>
                        <a:lnTo>
                          <a:pt x="5515" y="33"/>
                        </a:lnTo>
                        <a:cubicBezTo>
                          <a:pt x="5502" y="642"/>
                          <a:pt x="2648" y="1675"/>
                          <a:pt x="0" y="1801"/>
                        </a:cubicBezTo>
                        <a:lnTo>
                          <a:pt x="0" y="0"/>
                        </a:lnTo>
                        <a:close/>
                      </a:path>
                    </a:pathLst>
                  </a:custGeom>
                  <a:solidFill>
                    <a:srgbClr val="008FCC">
                      <a:lumMod val="60000"/>
                      <a:lumOff val="40000"/>
                    </a:srgbClr>
                  </a:solidFill>
                  <a:ln w="12700" cap="flat" cmpd="sng">
                    <a:noFill/>
                    <a:prstDash val="solid"/>
                    <a:round/>
                    <a:headEnd type="none" w="sm" len="sm"/>
                    <a:tailEnd type="none" w="sm" len="sm"/>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83" name="Freeform 32"/>
                  <p:cNvSpPr>
                    <a:spLocks/>
                  </p:cNvSpPr>
                  <p:nvPr/>
                </p:nvSpPr>
                <p:spPr bwMode="auto">
                  <a:xfrm>
                    <a:off x="5087" y="1771"/>
                    <a:ext cx="700" cy="172"/>
                  </a:xfrm>
                  <a:custGeom>
                    <a:avLst/>
                    <a:gdLst>
                      <a:gd name="T0" fmla="*/ 0 w 5507"/>
                      <a:gd name="T1" fmla="*/ 0 h 1378"/>
                      <a:gd name="T2" fmla="*/ 0 w 5507"/>
                      <a:gd name="T3" fmla="*/ 0 h 1378"/>
                      <a:gd name="T4" fmla="*/ 1 w 5507"/>
                      <a:gd name="T5" fmla="*/ 0 h 1378"/>
                      <a:gd name="T6" fmla="*/ 1 w 5507"/>
                      <a:gd name="T7" fmla="*/ 0 h 1378"/>
                      <a:gd name="T8" fmla="*/ 1 w 5507"/>
                      <a:gd name="T9" fmla="*/ 0 h 1378"/>
                      <a:gd name="T10" fmla="*/ 0 w 5507"/>
                      <a:gd name="T11" fmla="*/ 0 h 1378"/>
                      <a:gd name="T12" fmla="*/ 0 60000 65536"/>
                      <a:gd name="T13" fmla="*/ 0 60000 65536"/>
                      <a:gd name="T14" fmla="*/ 0 60000 65536"/>
                      <a:gd name="T15" fmla="*/ 0 60000 65536"/>
                      <a:gd name="T16" fmla="*/ 0 60000 65536"/>
                      <a:gd name="T17" fmla="*/ 0 60000 65536"/>
                      <a:gd name="T18" fmla="*/ 0 w 5507"/>
                      <a:gd name="T19" fmla="*/ 0 h 1378"/>
                      <a:gd name="T20" fmla="*/ 5507 w 5507"/>
                      <a:gd name="T21" fmla="*/ 1378 h 1378"/>
                    </a:gdLst>
                    <a:ahLst/>
                    <a:cxnLst>
                      <a:cxn ang="T12">
                        <a:pos x="T0" y="T1"/>
                      </a:cxn>
                      <a:cxn ang="T13">
                        <a:pos x="T2" y="T3"/>
                      </a:cxn>
                      <a:cxn ang="T14">
                        <a:pos x="T4" y="T5"/>
                      </a:cxn>
                      <a:cxn ang="T15">
                        <a:pos x="T6" y="T7"/>
                      </a:cxn>
                      <a:cxn ang="T16">
                        <a:pos x="T8" y="T9"/>
                      </a:cxn>
                      <a:cxn ang="T17">
                        <a:pos x="T10" y="T11"/>
                      </a:cxn>
                    </a:cxnLst>
                    <a:rect l="T18" t="T19" r="T20" b="T21"/>
                    <a:pathLst>
                      <a:path w="5507" h="1378">
                        <a:moveTo>
                          <a:pt x="0" y="0"/>
                        </a:moveTo>
                        <a:cubicBezTo>
                          <a:pt x="0" y="0"/>
                          <a:pt x="0" y="490"/>
                          <a:pt x="0" y="980"/>
                        </a:cubicBezTo>
                        <a:cubicBezTo>
                          <a:pt x="490" y="1318"/>
                          <a:pt x="1869" y="1378"/>
                          <a:pt x="2787" y="1378"/>
                        </a:cubicBezTo>
                        <a:cubicBezTo>
                          <a:pt x="3704" y="1378"/>
                          <a:pt x="5002" y="1311"/>
                          <a:pt x="5507" y="980"/>
                        </a:cubicBezTo>
                        <a:cubicBezTo>
                          <a:pt x="5507" y="503"/>
                          <a:pt x="5507" y="27"/>
                          <a:pt x="5507" y="27"/>
                        </a:cubicBezTo>
                        <a:lnTo>
                          <a:pt x="0" y="0"/>
                        </a:lnTo>
                        <a:close/>
                      </a:path>
                    </a:pathLst>
                  </a:custGeom>
                  <a:solidFill>
                    <a:srgbClr val="008FCC">
                      <a:lumMod val="60000"/>
                      <a:lumOff val="40000"/>
                    </a:srgbClr>
                  </a:solidFill>
                  <a:ln w="12700" cap="flat" cmpd="sng">
                    <a:noFill/>
                    <a:prstDash val="solid"/>
                    <a:round/>
                    <a:headEnd type="none" w="sm" len="sm"/>
                    <a:tailEnd type="none" w="sm" len="sm"/>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84" name="Oval 33"/>
                  <p:cNvSpPr>
                    <a:spLocks noChangeArrowheads="1"/>
                  </p:cNvSpPr>
                  <p:nvPr/>
                </p:nvSpPr>
                <p:spPr bwMode="auto">
                  <a:xfrm>
                    <a:off x="5087" y="1703"/>
                    <a:ext cx="700" cy="125"/>
                  </a:xfrm>
                  <a:prstGeom prst="ellipse">
                    <a:avLst/>
                  </a:prstGeom>
                  <a:solidFill>
                    <a:srgbClr val="008FCC">
                      <a:lumMod val="40000"/>
                      <a:lumOff val="60000"/>
                    </a:srgbClr>
                  </a:solidFill>
                  <a:ln w="12700" algn="ctr">
                    <a:noFill/>
                    <a:round/>
                    <a:headEnd/>
                    <a:tailEnd/>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85" name="Oval 34"/>
                  <p:cNvSpPr>
                    <a:spLocks noChangeArrowheads="1"/>
                  </p:cNvSpPr>
                  <p:nvPr/>
                </p:nvSpPr>
                <p:spPr bwMode="auto">
                  <a:xfrm>
                    <a:off x="5264" y="1734"/>
                    <a:ext cx="345" cy="63"/>
                  </a:xfrm>
                  <a:prstGeom prst="ellipse">
                    <a:avLst/>
                  </a:prstGeom>
                  <a:solidFill>
                    <a:srgbClr val="008FCC">
                      <a:lumMod val="20000"/>
                      <a:lumOff val="80000"/>
                    </a:srgbClr>
                  </a:solidFill>
                  <a:ln w="12700" algn="ctr">
                    <a:noFill/>
                    <a:round/>
                    <a:headEnd/>
                    <a:tailEnd/>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grpSp>
            <p:sp>
              <p:nvSpPr>
                <p:cNvPr id="80" name="Rectangle 79"/>
                <p:cNvSpPr>
                  <a:spLocks noChangeArrowheads="1"/>
                </p:cNvSpPr>
                <p:nvPr/>
              </p:nvSpPr>
              <p:spPr bwMode="auto">
                <a:xfrm>
                  <a:off x="5772053" y="2930365"/>
                  <a:ext cx="1223532" cy="591039"/>
                </a:xfrm>
                <a:prstGeom prst="rect">
                  <a:avLst/>
                </a:prstGeom>
                <a:noFill/>
                <a:ln w="9525">
                  <a:noFill/>
                  <a:miter lim="800000"/>
                  <a:headEnd/>
                  <a:tailEnd/>
                </a:ln>
              </p:spPr>
              <p:txBody>
                <a:bodyPr wrap="none" lIns="69054" tIns="0" rIns="69054" bIns="0">
                  <a:spAutoFit/>
                </a:bodyPr>
                <a:lstStyle/>
                <a:p>
                  <a:pPr algn="ctr" defTabSz="685732" eaLnBrk="0" hangingPunct="0">
                    <a:defRPr/>
                  </a:pPr>
                  <a:r>
                    <a:rPr lang="en-US" sz="394" b="1" kern="0" dirty="0">
                      <a:latin typeface="Arial" charset="0"/>
                      <a:cs typeface="Arial" charset="0"/>
                    </a:rPr>
                    <a:t>Log</a:t>
                  </a:r>
                </a:p>
              </p:txBody>
            </p:sp>
          </p:grpSp>
          <p:grpSp>
            <p:nvGrpSpPr>
              <p:cNvPr id="29" name="Group 63"/>
              <p:cNvGrpSpPr>
                <a:grpSpLocks/>
              </p:cNvGrpSpPr>
              <p:nvPr/>
            </p:nvGrpSpPr>
            <p:grpSpPr bwMode="auto">
              <a:xfrm>
                <a:off x="-4382648" y="5440892"/>
                <a:ext cx="338861" cy="178159"/>
                <a:chOff x="7713533" y="2957870"/>
                <a:chExt cx="1312756" cy="1096153"/>
              </a:xfrm>
            </p:grpSpPr>
            <p:grpSp>
              <p:nvGrpSpPr>
                <p:cNvPr id="72" name="Group 21"/>
                <p:cNvGrpSpPr>
                  <a:grpSpLocks/>
                </p:cNvGrpSpPr>
                <p:nvPr/>
              </p:nvGrpSpPr>
              <p:grpSpPr bwMode="auto">
                <a:xfrm>
                  <a:off x="7888846" y="2957870"/>
                  <a:ext cx="965276" cy="1096153"/>
                  <a:chOff x="5032" y="1920"/>
                  <a:chExt cx="697" cy="486"/>
                </a:xfrm>
              </p:grpSpPr>
              <p:sp>
                <p:nvSpPr>
                  <p:cNvPr id="74" name="Freeform 22"/>
                  <p:cNvSpPr>
                    <a:spLocks/>
                  </p:cNvSpPr>
                  <p:nvPr/>
                </p:nvSpPr>
                <p:spPr bwMode="auto">
                  <a:xfrm>
                    <a:off x="5032" y="2016"/>
                    <a:ext cx="697" cy="390"/>
                  </a:xfrm>
                  <a:custGeom>
                    <a:avLst/>
                    <a:gdLst>
                      <a:gd name="T0" fmla="*/ 0 w 5515"/>
                      <a:gd name="T1" fmla="*/ 0 h 2458"/>
                      <a:gd name="T2" fmla="*/ 0 w 5515"/>
                      <a:gd name="T3" fmla="*/ 1 h 2458"/>
                      <a:gd name="T4" fmla="*/ 1 w 5515"/>
                      <a:gd name="T5" fmla="*/ 1 h 2458"/>
                      <a:gd name="T6" fmla="*/ 1 w 5515"/>
                      <a:gd name="T7" fmla="*/ 1 h 2458"/>
                      <a:gd name="T8" fmla="*/ 1 w 5515"/>
                      <a:gd name="T9" fmla="*/ 0 h 2458"/>
                      <a:gd name="T10" fmla="*/ 0 w 5515"/>
                      <a:gd name="T11" fmla="*/ 0 h 2458"/>
                      <a:gd name="T12" fmla="*/ 0 60000 65536"/>
                      <a:gd name="T13" fmla="*/ 0 60000 65536"/>
                      <a:gd name="T14" fmla="*/ 0 60000 65536"/>
                      <a:gd name="T15" fmla="*/ 0 60000 65536"/>
                      <a:gd name="T16" fmla="*/ 0 60000 65536"/>
                      <a:gd name="T17" fmla="*/ 0 60000 65536"/>
                      <a:gd name="T18" fmla="*/ 0 w 5515"/>
                      <a:gd name="T19" fmla="*/ 0 h 2458"/>
                      <a:gd name="T20" fmla="*/ 5515 w 5515"/>
                      <a:gd name="T21" fmla="*/ 2458 h 2458"/>
                    </a:gdLst>
                    <a:ahLst/>
                    <a:cxnLst>
                      <a:cxn ang="T12">
                        <a:pos x="T0" y="T1"/>
                      </a:cxn>
                      <a:cxn ang="T13">
                        <a:pos x="T2" y="T3"/>
                      </a:cxn>
                      <a:cxn ang="T14">
                        <a:pos x="T4" y="T5"/>
                      </a:cxn>
                      <a:cxn ang="T15">
                        <a:pos x="T6" y="T7"/>
                      </a:cxn>
                      <a:cxn ang="T16">
                        <a:pos x="T8" y="T9"/>
                      </a:cxn>
                      <a:cxn ang="T17">
                        <a:pos x="T10" y="T11"/>
                      </a:cxn>
                    </a:cxnLst>
                    <a:rect l="T18" t="T19" r="T20" b="T21"/>
                    <a:pathLst>
                      <a:path w="5515" h="2458">
                        <a:moveTo>
                          <a:pt x="6" y="0"/>
                        </a:moveTo>
                        <a:cubicBezTo>
                          <a:pt x="6" y="0"/>
                          <a:pt x="0" y="1001"/>
                          <a:pt x="0" y="1875"/>
                        </a:cubicBezTo>
                        <a:cubicBezTo>
                          <a:pt x="503" y="2279"/>
                          <a:pt x="1875" y="2458"/>
                          <a:pt x="2793" y="2458"/>
                        </a:cubicBezTo>
                        <a:cubicBezTo>
                          <a:pt x="3710" y="2458"/>
                          <a:pt x="5005" y="2285"/>
                          <a:pt x="5515" y="1881"/>
                        </a:cubicBezTo>
                        <a:cubicBezTo>
                          <a:pt x="5515" y="1030"/>
                          <a:pt x="5513" y="48"/>
                          <a:pt x="5513" y="48"/>
                        </a:cubicBezTo>
                        <a:cubicBezTo>
                          <a:pt x="5513" y="48"/>
                          <a:pt x="6" y="0"/>
                          <a:pt x="6" y="0"/>
                        </a:cubicBezTo>
                        <a:close/>
                      </a:path>
                    </a:pathLst>
                  </a:custGeom>
                  <a:solidFill>
                    <a:srgbClr val="FFCE6D"/>
                  </a:solidFill>
                  <a:ln w="9525" cap="flat" cmpd="sng">
                    <a:solidFill>
                      <a:srgbClr val="F0AB00"/>
                    </a:solidFill>
                    <a:prstDash val="solid"/>
                    <a:round/>
                    <a:headEnd type="none" w="sm" len="sm"/>
                    <a:tailEnd type="none" w="sm" len="sm"/>
                  </a:ln>
                </p:spPr>
                <p:txBody>
                  <a:bodyPr wrap="none" lIns="0" tIns="0" rIns="0" bIns="0" anchor="ctr"/>
                  <a:lstStyle/>
                  <a:p>
                    <a:pPr defTabSz="685732">
                      <a:defRPr/>
                    </a:pPr>
                    <a:endParaRPr lang="en-US" sz="600" kern="0" dirty="0">
                      <a:solidFill>
                        <a:sysClr val="windowText" lastClr="000000"/>
                      </a:solidFill>
                      <a:latin typeface="Arial" charset="0"/>
                      <a:cs typeface="Arial" charset="0"/>
                    </a:endParaRPr>
                  </a:p>
                </p:txBody>
              </p:sp>
              <p:sp>
                <p:nvSpPr>
                  <p:cNvPr id="75" name="Freeform 23"/>
                  <p:cNvSpPr>
                    <a:spLocks/>
                  </p:cNvSpPr>
                  <p:nvPr/>
                </p:nvSpPr>
                <p:spPr bwMode="auto">
                  <a:xfrm>
                    <a:off x="5032" y="2098"/>
                    <a:ext cx="697" cy="230"/>
                  </a:xfrm>
                  <a:custGeom>
                    <a:avLst/>
                    <a:gdLst>
                      <a:gd name="T0" fmla="*/ 0 w 5515"/>
                      <a:gd name="T1" fmla="*/ 0 h 1801"/>
                      <a:gd name="T2" fmla="*/ 1 w 5515"/>
                      <a:gd name="T3" fmla="*/ 0 h 1801"/>
                      <a:gd name="T4" fmla="*/ 0 w 5515"/>
                      <a:gd name="T5" fmla="*/ 1 h 1801"/>
                      <a:gd name="T6" fmla="*/ 0 w 5515"/>
                      <a:gd name="T7" fmla="*/ 0 h 1801"/>
                      <a:gd name="T8" fmla="*/ 0 60000 65536"/>
                      <a:gd name="T9" fmla="*/ 0 60000 65536"/>
                      <a:gd name="T10" fmla="*/ 0 60000 65536"/>
                      <a:gd name="T11" fmla="*/ 0 60000 65536"/>
                      <a:gd name="T12" fmla="*/ 0 w 5515"/>
                      <a:gd name="T13" fmla="*/ 0 h 1801"/>
                      <a:gd name="T14" fmla="*/ 5515 w 5515"/>
                      <a:gd name="T15" fmla="*/ 1801 h 1801"/>
                    </a:gdLst>
                    <a:ahLst/>
                    <a:cxnLst>
                      <a:cxn ang="T8">
                        <a:pos x="T0" y="T1"/>
                      </a:cxn>
                      <a:cxn ang="T9">
                        <a:pos x="T2" y="T3"/>
                      </a:cxn>
                      <a:cxn ang="T10">
                        <a:pos x="T4" y="T5"/>
                      </a:cxn>
                      <a:cxn ang="T11">
                        <a:pos x="T6" y="T7"/>
                      </a:cxn>
                    </a:cxnLst>
                    <a:rect l="T12" t="T13" r="T14" b="T15"/>
                    <a:pathLst>
                      <a:path w="5515" h="1801">
                        <a:moveTo>
                          <a:pt x="0" y="0"/>
                        </a:moveTo>
                        <a:lnTo>
                          <a:pt x="5515" y="33"/>
                        </a:lnTo>
                        <a:cubicBezTo>
                          <a:pt x="5502" y="642"/>
                          <a:pt x="2648" y="1675"/>
                          <a:pt x="0" y="1801"/>
                        </a:cubicBezTo>
                        <a:lnTo>
                          <a:pt x="0" y="0"/>
                        </a:lnTo>
                        <a:close/>
                      </a:path>
                    </a:pathLst>
                  </a:custGeom>
                  <a:solidFill>
                    <a:srgbClr val="FFCE6D"/>
                  </a:solidFill>
                  <a:ln w="12700" cap="flat" cmpd="sng">
                    <a:noFill/>
                    <a:prstDash val="solid"/>
                    <a:round/>
                    <a:headEnd type="none" w="sm" len="sm"/>
                    <a:tailEnd type="none" w="sm" len="sm"/>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76" name="Freeform 24"/>
                  <p:cNvSpPr>
                    <a:spLocks/>
                  </p:cNvSpPr>
                  <p:nvPr/>
                </p:nvSpPr>
                <p:spPr bwMode="auto">
                  <a:xfrm>
                    <a:off x="5032" y="1985"/>
                    <a:ext cx="697" cy="178"/>
                  </a:xfrm>
                  <a:custGeom>
                    <a:avLst/>
                    <a:gdLst>
                      <a:gd name="T0" fmla="*/ 0 w 5507"/>
                      <a:gd name="T1" fmla="*/ 0 h 1378"/>
                      <a:gd name="T2" fmla="*/ 0 w 5507"/>
                      <a:gd name="T3" fmla="*/ 0 h 1378"/>
                      <a:gd name="T4" fmla="*/ 1 w 5507"/>
                      <a:gd name="T5" fmla="*/ 0 h 1378"/>
                      <a:gd name="T6" fmla="*/ 1 w 5507"/>
                      <a:gd name="T7" fmla="*/ 0 h 1378"/>
                      <a:gd name="T8" fmla="*/ 1 w 5507"/>
                      <a:gd name="T9" fmla="*/ 0 h 1378"/>
                      <a:gd name="T10" fmla="*/ 0 w 5507"/>
                      <a:gd name="T11" fmla="*/ 0 h 1378"/>
                      <a:gd name="T12" fmla="*/ 0 60000 65536"/>
                      <a:gd name="T13" fmla="*/ 0 60000 65536"/>
                      <a:gd name="T14" fmla="*/ 0 60000 65536"/>
                      <a:gd name="T15" fmla="*/ 0 60000 65536"/>
                      <a:gd name="T16" fmla="*/ 0 60000 65536"/>
                      <a:gd name="T17" fmla="*/ 0 60000 65536"/>
                      <a:gd name="T18" fmla="*/ 0 w 5507"/>
                      <a:gd name="T19" fmla="*/ 0 h 1378"/>
                      <a:gd name="T20" fmla="*/ 5507 w 5507"/>
                      <a:gd name="T21" fmla="*/ 1378 h 1378"/>
                    </a:gdLst>
                    <a:ahLst/>
                    <a:cxnLst>
                      <a:cxn ang="T12">
                        <a:pos x="T0" y="T1"/>
                      </a:cxn>
                      <a:cxn ang="T13">
                        <a:pos x="T2" y="T3"/>
                      </a:cxn>
                      <a:cxn ang="T14">
                        <a:pos x="T4" y="T5"/>
                      </a:cxn>
                      <a:cxn ang="T15">
                        <a:pos x="T6" y="T7"/>
                      </a:cxn>
                      <a:cxn ang="T16">
                        <a:pos x="T8" y="T9"/>
                      </a:cxn>
                      <a:cxn ang="T17">
                        <a:pos x="T10" y="T11"/>
                      </a:cxn>
                    </a:cxnLst>
                    <a:rect l="T18" t="T19" r="T20" b="T21"/>
                    <a:pathLst>
                      <a:path w="5507" h="1378">
                        <a:moveTo>
                          <a:pt x="0" y="0"/>
                        </a:moveTo>
                        <a:cubicBezTo>
                          <a:pt x="0" y="0"/>
                          <a:pt x="0" y="490"/>
                          <a:pt x="0" y="980"/>
                        </a:cubicBezTo>
                        <a:cubicBezTo>
                          <a:pt x="490" y="1318"/>
                          <a:pt x="1869" y="1378"/>
                          <a:pt x="2787" y="1378"/>
                        </a:cubicBezTo>
                        <a:cubicBezTo>
                          <a:pt x="3704" y="1378"/>
                          <a:pt x="5002" y="1311"/>
                          <a:pt x="5507" y="980"/>
                        </a:cubicBezTo>
                        <a:cubicBezTo>
                          <a:pt x="5507" y="503"/>
                          <a:pt x="5507" y="27"/>
                          <a:pt x="5507" y="27"/>
                        </a:cubicBezTo>
                        <a:lnTo>
                          <a:pt x="0" y="0"/>
                        </a:lnTo>
                        <a:close/>
                      </a:path>
                    </a:pathLst>
                  </a:custGeom>
                  <a:solidFill>
                    <a:srgbClr val="FFCE6D"/>
                  </a:solidFill>
                  <a:ln w="12700" cap="flat" cmpd="sng">
                    <a:noFill/>
                    <a:prstDash val="solid"/>
                    <a:round/>
                    <a:headEnd type="none" w="sm" len="sm"/>
                    <a:tailEnd type="none" w="sm" len="sm"/>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77" name="Oval 25"/>
                  <p:cNvSpPr>
                    <a:spLocks noChangeArrowheads="1"/>
                  </p:cNvSpPr>
                  <p:nvPr/>
                </p:nvSpPr>
                <p:spPr bwMode="auto">
                  <a:xfrm>
                    <a:off x="5032" y="1920"/>
                    <a:ext cx="697" cy="126"/>
                  </a:xfrm>
                  <a:prstGeom prst="ellipse">
                    <a:avLst/>
                  </a:prstGeom>
                  <a:solidFill>
                    <a:srgbClr val="FFDC95"/>
                  </a:solidFill>
                  <a:ln w="12700" algn="ctr">
                    <a:solidFill>
                      <a:srgbClr val="F0AB00"/>
                    </a:solidFill>
                    <a:round/>
                    <a:headEnd/>
                    <a:tailEnd/>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78" name="Oval 26"/>
                  <p:cNvSpPr>
                    <a:spLocks noChangeArrowheads="1"/>
                  </p:cNvSpPr>
                  <p:nvPr/>
                </p:nvSpPr>
                <p:spPr bwMode="auto">
                  <a:xfrm>
                    <a:off x="5209" y="1951"/>
                    <a:ext cx="346" cy="65"/>
                  </a:xfrm>
                  <a:prstGeom prst="ellipse">
                    <a:avLst/>
                  </a:prstGeom>
                  <a:solidFill>
                    <a:srgbClr val="EFBE43"/>
                  </a:solidFill>
                  <a:ln w="12700" algn="ctr">
                    <a:solidFill>
                      <a:srgbClr val="F0AB00"/>
                    </a:solidFill>
                    <a:round/>
                    <a:headEnd/>
                    <a:tailEnd/>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grpSp>
            <p:sp>
              <p:nvSpPr>
                <p:cNvPr id="73" name="Rectangle 27"/>
                <p:cNvSpPr>
                  <a:spLocks noChangeArrowheads="1"/>
                </p:cNvSpPr>
                <p:nvPr/>
              </p:nvSpPr>
              <p:spPr bwMode="auto">
                <a:xfrm>
                  <a:off x="7713533" y="3252660"/>
                  <a:ext cx="1312756" cy="591042"/>
                </a:xfrm>
                <a:prstGeom prst="rect">
                  <a:avLst/>
                </a:prstGeom>
                <a:noFill/>
                <a:ln w="12700">
                  <a:noFill/>
                  <a:miter lim="800000"/>
                  <a:headEnd/>
                  <a:tailEnd/>
                </a:ln>
              </p:spPr>
              <p:txBody>
                <a:bodyPr wrap="none" lIns="67864" tIns="0" rIns="67864" bIns="0">
                  <a:spAutoFit/>
                </a:bodyPr>
                <a:lstStyle/>
                <a:p>
                  <a:pPr algn="ctr" defTabSz="685732" eaLnBrk="0" hangingPunct="0">
                    <a:defRPr/>
                  </a:pPr>
                  <a:r>
                    <a:rPr lang="en-US" sz="394" b="1" kern="0" dirty="0">
                      <a:solidFill>
                        <a:sysClr val="windowText" lastClr="000000"/>
                      </a:solidFill>
                      <a:latin typeface="Arial" charset="0"/>
                      <a:cs typeface="Arial" charset="0"/>
                    </a:rPr>
                    <a:t>Data</a:t>
                  </a:r>
                </a:p>
              </p:txBody>
            </p:sp>
          </p:grpSp>
          <p:grpSp>
            <p:nvGrpSpPr>
              <p:cNvPr id="30" name="Group 29"/>
              <p:cNvGrpSpPr/>
              <p:nvPr/>
            </p:nvGrpSpPr>
            <p:grpSpPr>
              <a:xfrm rot="18921853">
                <a:off x="-1970689" y="4979234"/>
                <a:ext cx="760202" cy="760202"/>
                <a:chOff x="-3322154" y="262761"/>
                <a:chExt cx="760202" cy="760202"/>
              </a:xfrm>
            </p:grpSpPr>
            <p:grpSp>
              <p:nvGrpSpPr>
                <p:cNvPr id="47" name="Group 29"/>
                <p:cNvGrpSpPr/>
                <p:nvPr/>
              </p:nvGrpSpPr>
              <p:grpSpPr>
                <a:xfrm rot="2700000">
                  <a:off x="-3322154" y="388646"/>
                  <a:ext cx="760202" cy="508432"/>
                  <a:chOff x="4462585" y="1570892"/>
                  <a:chExt cx="1195753" cy="799734"/>
                </a:xfrm>
              </p:grpSpPr>
              <p:cxnSp>
                <p:nvCxnSpPr>
                  <p:cNvPr id="61" name="Straight Connector 60"/>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8" name="Group 30"/>
                <p:cNvGrpSpPr/>
                <p:nvPr/>
              </p:nvGrpSpPr>
              <p:grpSpPr>
                <a:xfrm rot="18900000">
                  <a:off x="-3322154" y="388664"/>
                  <a:ext cx="760202" cy="508432"/>
                  <a:chOff x="4462585" y="1570892"/>
                  <a:chExt cx="1195753" cy="799734"/>
                </a:xfrm>
              </p:grpSpPr>
              <p:cxnSp>
                <p:nvCxnSpPr>
                  <p:cNvPr id="50" name="Straight Connector 49"/>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9" name="Rectangle 48"/>
                <p:cNvSpPr/>
                <p:nvPr/>
              </p:nvSpPr>
              <p:spPr bwMode="gray">
                <a:xfrm rot="2700000">
                  <a:off x="-3252283" y="332633"/>
                  <a:ext cx="620459" cy="620459"/>
                </a:xfrm>
                <a:prstGeom prst="rect">
                  <a:avLst/>
                </a:prstGeom>
                <a:solidFill>
                  <a:schemeClr val="bg2">
                    <a:lumMod val="75000"/>
                  </a:schemeClr>
                </a:solidFill>
                <a:ln w="9525" algn="ctr">
                  <a:noFill/>
                  <a:miter lim="800000"/>
                  <a:headEnd/>
                  <a:tailEnd/>
                </a:ln>
                <a:effectLst/>
              </p:spPr>
              <p:txBody>
                <a:bodyPr lIns="67499" tIns="53999" rIns="67499" bIns="53999" rtlCol="0" anchor="t"/>
                <a:lstStyle/>
                <a:p>
                  <a:pPr algn="ctr" fontAlgn="base">
                    <a:spcBef>
                      <a:spcPct val="50000"/>
                    </a:spcBef>
                    <a:spcAft>
                      <a:spcPct val="0"/>
                    </a:spcAft>
                    <a:buClr>
                      <a:srgbClr val="F0AB00"/>
                    </a:buClr>
                    <a:buSzPct val="80000"/>
                  </a:pPr>
                  <a:r>
                    <a:rPr lang="en-US" sz="472" b="1" kern="0" dirty="0">
                      <a:solidFill>
                        <a:srgbClr val="FFFFFF">
                          <a:lumMod val="95000"/>
                        </a:srgbClr>
                      </a:solidFill>
                      <a:ea typeface="Arial Unicode MS" pitchFamily="34" charset="-128"/>
                      <a:cs typeface="Arial Unicode MS" pitchFamily="34" charset="-128"/>
                    </a:rPr>
                    <a:t>SAP</a:t>
                  </a:r>
                  <a:br>
                    <a:rPr lang="en-US" sz="472" b="1" kern="0" dirty="0">
                      <a:solidFill>
                        <a:srgbClr val="FFFFFF">
                          <a:lumMod val="95000"/>
                        </a:srgbClr>
                      </a:solidFill>
                      <a:ea typeface="Arial Unicode MS" pitchFamily="34" charset="-128"/>
                      <a:cs typeface="Arial Unicode MS" pitchFamily="34" charset="-128"/>
                    </a:rPr>
                  </a:br>
                  <a:r>
                    <a:rPr lang="en-US" sz="472" b="1" kern="0" dirty="0">
                      <a:solidFill>
                        <a:srgbClr val="FFFFFF">
                          <a:lumMod val="95000"/>
                        </a:srgbClr>
                      </a:solidFill>
                      <a:ea typeface="Arial Unicode MS" pitchFamily="34" charset="-128"/>
                      <a:cs typeface="Arial Unicode MS" pitchFamily="34" charset="-128"/>
                    </a:rPr>
                    <a:t>HANA</a:t>
                  </a:r>
                </a:p>
              </p:txBody>
            </p:sp>
          </p:grpSp>
          <p:grpSp>
            <p:nvGrpSpPr>
              <p:cNvPr id="31" name="Group 107"/>
              <p:cNvGrpSpPr>
                <a:grpSpLocks/>
              </p:cNvGrpSpPr>
              <p:nvPr/>
            </p:nvGrpSpPr>
            <p:grpSpPr bwMode="auto">
              <a:xfrm>
                <a:off x="-1593554" y="5459210"/>
                <a:ext cx="315830" cy="147727"/>
                <a:chOff x="5772053" y="2803394"/>
                <a:chExt cx="1223532" cy="908910"/>
              </a:xfrm>
            </p:grpSpPr>
            <p:grpSp>
              <p:nvGrpSpPr>
                <p:cNvPr id="40" name="Group 29"/>
                <p:cNvGrpSpPr>
                  <a:grpSpLocks/>
                </p:cNvGrpSpPr>
                <p:nvPr/>
              </p:nvGrpSpPr>
              <p:grpSpPr bwMode="auto">
                <a:xfrm>
                  <a:off x="5984658" y="2803394"/>
                  <a:ext cx="799654" cy="908910"/>
                  <a:chOff x="5087" y="1703"/>
                  <a:chExt cx="700" cy="485"/>
                </a:xfrm>
              </p:grpSpPr>
              <p:sp>
                <p:nvSpPr>
                  <p:cNvPr id="42" name="Freeform 30"/>
                  <p:cNvSpPr>
                    <a:spLocks/>
                  </p:cNvSpPr>
                  <p:nvPr/>
                </p:nvSpPr>
                <p:spPr bwMode="auto">
                  <a:xfrm>
                    <a:off x="5087" y="1875"/>
                    <a:ext cx="700" cy="313"/>
                  </a:xfrm>
                  <a:custGeom>
                    <a:avLst/>
                    <a:gdLst>
                      <a:gd name="T0" fmla="*/ 0 w 5515"/>
                      <a:gd name="T1" fmla="*/ 0 h 2458"/>
                      <a:gd name="T2" fmla="*/ 0 w 5515"/>
                      <a:gd name="T3" fmla="*/ 1 h 2458"/>
                      <a:gd name="T4" fmla="*/ 1 w 5515"/>
                      <a:gd name="T5" fmla="*/ 1 h 2458"/>
                      <a:gd name="T6" fmla="*/ 1 w 5515"/>
                      <a:gd name="T7" fmla="*/ 1 h 2458"/>
                      <a:gd name="T8" fmla="*/ 1 w 5515"/>
                      <a:gd name="T9" fmla="*/ 0 h 2458"/>
                      <a:gd name="T10" fmla="*/ 0 w 5515"/>
                      <a:gd name="T11" fmla="*/ 0 h 2458"/>
                      <a:gd name="T12" fmla="*/ 0 60000 65536"/>
                      <a:gd name="T13" fmla="*/ 0 60000 65536"/>
                      <a:gd name="T14" fmla="*/ 0 60000 65536"/>
                      <a:gd name="T15" fmla="*/ 0 60000 65536"/>
                      <a:gd name="T16" fmla="*/ 0 60000 65536"/>
                      <a:gd name="T17" fmla="*/ 0 60000 65536"/>
                      <a:gd name="T18" fmla="*/ 0 w 5515"/>
                      <a:gd name="T19" fmla="*/ 0 h 2458"/>
                      <a:gd name="T20" fmla="*/ 5515 w 5515"/>
                      <a:gd name="T21" fmla="*/ 2458 h 2458"/>
                    </a:gdLst>
                    <a:ahLst/>
                    <a:cxnLst>
                      <a:cxn ang="T12">
                        <a:pos x="T0" y="T1"/>
                      </a:cxn>
                      <a:cxn ang="T13">
                        <a:pos x="T2" y="T3"/>
                      </a:cxn>
                      <a:cxn ang="T14">
                        <a:pos x="T4" y="T5"/>
                      </a:cxn>
                      <a:cxn ang="T15">
                        <a:pos x="T6" y="T7"/>
                      </a:cxn>
                      <a:cxn ang="T16">
                        <a:pos x="T8" y="T9"/>
                      </a:cxn>
                      <a:cxn ang="T17">
                        <a:pos x="T10" y="T11"/>
                      </a:cxn>
                    </a:cxnLst>
                    <a:rect l="T18" t="T19" r="T20" b="T21"/>
                    <a:pathLst>
                      <a:path w="5515" h="2458">
                        <a:moveTo>
                          <a:pt x="6" y="0"/>
                        </a:moveTo>
                        <a:cubicBezTo>
                          <a:pt x="6" y="0"/>
                          <a:pt x="0" y="1001"/>
                          <a:pt x="0" y="1875"/>
                        </a:cubicBezTo>
                        <a:cubicBezTo>
                          <a:pt x="503" y="2279"/>
                          <a:pt x="1875" y="2458"/>
                          <a:pt x="2793" y="2458"/>
                        </a:cubicBezTo>
                        <a:cubicBezTo>
                          <a:pt x="3710" y="2458"/>
                          <a:pt x="5005" y="2285"/>
                          <a:pt x="5515" y="1881"/>
                        </a:cubicBezTo>
                        <a:cubicBezTo>
                          <a:pt x="5515" y="1030"/>
                          <a:pt x="5513" y="48"/>
                          <a:pt x="5513" y="48"/>
                        </a:cubicBezTo>
                        <a:cubicBezTo>
                          <a:pt x="5513" y="48"/>
                          <a:pt x="6" y="0"/>
                          <a:pt x="6" y="0"/>
                        </a:cubicBezTo>
                        <a:close/>
                      </a:path>
                    </a:pathLst>
                  </a:custGeom>
                  <a:solidFill>
                    <a:srgbClr val="008FCC">
                      <a:lumMod val="60000"/>
                      <a:lumOff val="40000"/>
                    </a:srgbClr>
                  </a:solidFill>
                  <a:ln w="9525" cap="flat" cmpd="sng">
                    <a:noFill/>
                    <a:prstDash val="solid"/>
                    <a:round/>
                    <a:headEnd type="none" w="sm" len="sm"/>
                    <a:tailEnd type="none" w="sm" len="sm"/>
                  </a:ln>
                </p:spPr>
                <p:txBody>
                  <a:bodyPr wrap="none" lIns="0" tIns="0" rIns="0" bIns="0" anchor="ctr"/>
                  <a:lstStyle/>
                  <a:p>
                    <a:pPr defTabSz="685732">
                      <a:defRPr/>
                    </a:pPr>
                    <a:endParaRPr lang="en-US" sz="600" kern="0" dirty="0">
                      <a:solidFill>
                        <a:sysClr val="windowText" lastClr="000000"/>
                      </a:solidFill>
                      <a:latin typeface="Arial" charset="0"/>
                      <a:cs typeface="Arial" charset="0"/>
                    </a:endParaRPr>
                  </a:p>
                </p:txBody>
              </p:sp>
              <p:sp>
                <p:nvSpPr>
                  <p:cNvPr id="43" name="Freeform 31"/>
                  <p:cNvSpPr>
                    <a:spLocks/>
                  </p:cNvSpPr>
                  <p:nvPr/>
                </p:nvSpPr>
                <p:spPr bwMode="auto">
                  <a:xfrm>
                    <a:off x="5087" y="1880"/>
                    <a:ext cx="700" cy="229"/>
                  </a:xfrm>
                  <a:custGeom>
                    <a:avLst/>
                    <a:gdLst>
                      <a:gd name="T0" fmla="*/ 0 w 5515"/>
                      <a:gd name="T1" fmla="*/ 0 h 1801"/>
                      <a:gd name="T2" fmla="*/ 1 w 5515"/>
                      <a:gd name="T3" fmla="*/ 0 h 1801"/>
                      <a:gd name="T4" fmla="*/ 0 w 5515"/>
                      <a:gd name="T5" fmla="*/ 1 h 1801"/>
                      <a:gd name="T6" fmla="*/ 0 w 5515"/>
                      <a:gd name="T7" fmla="*/ 0 h 1801"/>
                      <a:gd name="T8" fmla="*/ 0 60000 65536"/>
                      <a:gd name="T9" fmla="*/ 0 60000 65536"/>
                      <a:gd name="T10" fmla="*/ 0 60000 65536"/>
                      <a:gd name="T11" fmla="*/ 0 60000 65536"/>
                      <a:gd name="T12" fmla="*/ 0 w 5515"/>
                      <a:gd name="T13" fmla="*/ 0 h 1801"/>
                      <a:gd name="T14" fmla="*/ 5515 w 5515"/>
                      <a:gd name="T15" fmla="*/ 1801 h 1801"/>
                    </a:gdLst>
                    <a:ahLst/>
                    <a:cxnLst>
                      <a:cxn ang="T8">
                        <a:pos x="T0" y="T1"/>
                      </a:cxn>
                      <a:cxn ang="T9">
                        <a:pos x="T2" y="T3"/>
                      </a:cxn>
                      <a:cxn ang="T10">
                        <a:pos x="T4" y="T5"/>
                      </a:cxn>
                      <a:cxn ang="T11">
                        <a:pos x="T6" y="T7"/>
                      </a:cxn>
                    </a:cxnLst>
                    <a:rect l="T12" t="T13" r="T14" b="T15"/>
                    <a:pathLst>
                      <a:path w="5515" h="1801">
                        <a:moveTo>
                          <a:pt x="0" y="0"/>
                        </a:moveTo>
                        <a:lnTo>
                          <a:pt x="5515" y="33"/>
                        </a:lnTo>
                        <a:cubicBezTo>
                          <a:pt x="5502" y="642"/>
                          <a:pt x="2648" y="1675"/>
                          <a:pt x="0" y="1801"/>
                        </a:cubicBezTo>
                        <a:lnTo>
                          <a:pt x="0" y="0"/>
                        </a:lnTo>
                        <a:close/>
                      </a:path>
                    </a:pathLst>
                  </a:custGeom>
                  <a:solidFill>
                    <a:srgbClr val="008FCC">
                      <a:lumMod val="60000"/>
                      <a:lumOff val="40000"/>
                    </a:srgbClr>
                  </a:solidFill>
                  <a:ln w="12700" cap="flat" cmpd="sng">
                    <a:noFill/>
                    <a:prstDash val="solid"/>
                    <a:round/>
                    <a:headEnd type="none" w="sm" len="sm"/>
                    <a:tailEnd type="none" w="sm" len="sm"/>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44" name="Freeform 32"/>
                  <p:cNvSpPr>
                    <a:spLocks/>
                  </p:cNvSpPr>
                  <p:nvPr/>
                </p:nvSpPr>
                <p:spPr bwMode="auto">
                  <a:xfrm>
                    <a:off x="5087" y="1771"/>
                    <a:ext cx="700" cy="172"/>
                  </a:xfrm>
                  <a:custGeom>
                    <a:avLst/>
                    <a:gdLst>
                      <a:gd name="T0" fmla="*/ 0 w 5507"/>
                      <a:gd name="T1" fmla="*/ 0 h 1378"/>
                      <a:gd name="T2" fmla="*/ 0 w 5507"/>
                      <a:gd name="T3" fmla="*/ 0 h 1378"/>
                      <a:gd name="T4" fmla="*/ 1 w 5507"/>
                      <a:gd name="T5" fmla="*/ 0 h 1378"/>
                      <a:gd name="T6" fmla="*/ 1 w 5507"/>
                      <a:gd name="T7" fmla="*/ 0 h 1378"/>
                      <a:gd name="T8" fmla="*/ 1 w 5507"/>
                      <a:gd name="T9" fmla="*/ 0 h 1378"/>
                      <a:gd name="T10" fmla="*/ 0 w 5507"/>
                      <a:gd name="T11" fmla="*/ 0 h 1378"/>
                      <a:gd name="T12" fmla="*/ 0 60000 65536"/>
                      <a:gd name="T13" fmla="*/ 0 60000 65536"/>
                      <a:gd name="T14" fmla="*/ 0 60000 65536"/>
                      <a:gd name="T15" fmla="*/ 0 60000 65536"/>
                      <a:gd name="T16" fmla="*/ 0 60000 65536"/>
                      <a:gd name="T17" fmla="*/ 0 60000 65536"/>
                      <a:gd name="T18" fmla="*/ 0 w 5507"/>
                      <a:gd name="T19" fmla="*/ 0 h 1378"/>
                      <a:gd name="T20" fmla="*/ 5507 w 5507"/>
                      <a:gd name="T21" fmla="*/ 1378 h 1378"/>
                    </a:gdLst>
                    <a:ahLst/>
                    <a:cxnLst>
                      <a:cxn ang="T12">
                        <a:pos x="T0" y="T1"/>
                      </a:cxn>
                      <a:cxn ang="T13">
                        <a:pos x="T2" y="T3"/>
                      </a:cxn>
                      <a:cxn ang="T14">
                        <a:pos x="T4" y="T5"/>
                      </a:cxn>
                      <a:cxn ang="T15">
                        <a:pos x="T6" y="T7"/>
                      </a:cxn>
                      <a:cxn ang="T16">
                        <a:pos x="T8" y="T9"/>
                      </a:cxn>
                      <a:cxn ang="T17">
                        <a:pos x="T10" y="T11"/>
                      </a:cxn>
                    </a:cxnLst>
                    <a:rect l="T18" t="T19" r="T20" b="T21"/>
                    <a:pathLst>
                      <a:path w="5507" h="1378">
                        <a:moveTo>
                          <a:pt x="0" y="0"/>
                        </a:moveTo>
                        <a:cubicBezTo>
                          <a:pt x="0" y="0"/>
                          <a:pt x="0" y="490"/>
                          <a:pt x="0" y="980"/>
                        </a:cubicBezTo>
                        <a:cubicBezTo>
                          <a:pt x="490" y="1318"/>
                          <a:pt x="1869" y="1378"/>
                          <a:pt x="2787" y="1378"/>
                        </a:cubicBezTo>
                        <a:cubicBezTo>
                          <a:pt x="3704" y="1378"/>
                          <a:pt x="5002" y="1311"/>
                          <a:pt x="5507" y="980"/>
                        </a:cubicBezTo>
                        <a:cubicBezTo>
                          <a:pt x="5507" y="503"/>
                          <a:pt x="5507" y="27"/>
                          <a:pt x="5507" y="27"/>
                        </a:cubicBezTo>
                        <a:lnTo>
                          <a:pt x="0" y="0"/>
                        </a:lnTo>
                        <a:close/>
                      </a:path>
                    </a:pathLst>
                  </a:custGeom>
                  <a:solidFill>
                    <a:srgbClr val="008FCC">
                      <a:lumMod val="60000"/>
                      <a:lumOff val="40000"/>
                    </a:srgbClr>
                  </a:solidFill>
                  <a:ln w="12700" cap="flat" cmpd="sng">
                    <a:noFill/>
                    <a:prstDash val="solid"/>
                    <a:round/>
                    <a:headEnd type="none" w="sm" len="sm"/>
                    <a:tailEnd type="none" w="sm" len="sm"/>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45" name="Oval 33"/>
                  <p:cNvSpPr>
                    <a:spLocks noChangeArrowheads="1"/>
                  </p:cNvSpPr>
                  <p:nvPr/>
                </p:nvSpPr>
                <p:spPr bwMode="auto">
                  <a:xfrm>
                    <a:off x="5087" y="1703"/>
                    <a:ext cx="700" cy="125"/>
                  </a:xfrm>
                  <a:prstGeom prst="ellipse">
                    <a:avLst/>
                  </a:prstGeom>
                  <a:solidFill>
                    <a:srgbClr val="008FCC">
                      <a:lumMod val="40000"/>
                      <a:lumOff val="60000"/>
                    </a:srgbClr>
                  </a:solidFill>
                  <a:ln w="12700" algn="ctr">
                    <a:noFill/>
                    <a:round/>
                    <a:headEnd/>
                    <a:tailEnd/>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46" name="Oval 34"/>
                  <p:cNvSpPr>
                    <a:spLocks noChangeArrowheads="1"/>
                  </p:cNvSpPr>
                  <p:nvPr/>
                </p:nvSpPr>
                <p:spPr bwMode="auto">
                  <a:xfrm>
                    <a:off x="5264" y="1734"/>
                    <a:ext cx="345" cy="63"/>
                  </a:xfrm>
                  <a:prstGeom prst="ellipse">
                    <a:avLst/>
                  </a:prstGeom>
                  <a:solidFill>
                    <a:srgbClr val="008FCC">
                      <a:lumMod val="20000"/>
                      <a:lumOff val="80000"/>
                    </a:srgbClr>
                  </a:solidFill>
                  <a:ln w="12700" algn="ctr">
                    <a:noFill/>
                    <a:round/>
                    <a:headEnd/>
                    <a:tailEnd/>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grpSp>
            <p:sp>
              <p:nvSpPr>
                <p:cNvPr id="41" name="Rectangle 40"/>
                <p:cNvSpPr>
                  <a:spLocks noChangeArrowheads="1"/>
                </p:cNvSpPr>
                <p:nvPr/>
              </p:nvSpPr>
              <p:spPr bwMode="auto">
                <a:xfrm>
                  <a:off x="5772053" y="2930365"/>
                  <a:ext cx="1223532" cy="591039"/>
                </a:xfrm>
                <a:prstGeom prst="rect">
                  <a:avLst/>
                </a:prstGeom>
                <a:noFill/>
                <a:ln w="9525">
                  <a:noFill/>
                  <a:miter lim="800000"/>
                  <a:headEnd/>
                  <a:tailEnd/>
                </a:ln>
              </p:spPr>
              <p:txBody>
                <a:bodyPr wrap="none" lIns="69054" tIns="0" rIns="69054" bIns="0">
                  <a:spAutoFit/>
                </a:bodyPr>
                <a:lstStyle/>
                <a:p>
                  <a:pPr algn="ctr" defTabSz="685732" eaLnBrk="0" hangingPunct="0">
                    <a:defRPr/>
                  </a:pPr>
                  <a:r>
                    <a:rPr lang="en-US" sz="394" b="1" kern="0" dirty="0">
                      <a:solidFill>
                        <a:srgbClr val="FFFFFF"/>
                      </a:solidFill>
                      <a:latin typeface="Arial" charset="0"/>
                      <a:cs typeface="Arial" charset="0"/>
                    </a:rPr>
                    <a:t>Log</a:t>
                  </a:r>
                </a:p>
              </p:txBody>
            </p:sp>
          </p:grpSp>
          <p:grpSp>
            <p:nvGrpSpPr>
              <p:cNvPr id="32" name="Group 63"/>
              <p:cNvGrpSpPr>
                <a:grpSpLocks/>
              </p:cNvGrpSpPr>
              <p:nvPr/>
            </p:nvGrpSpPr>
            <p:grpSpPr bwMode="auto">
              <a:xfrm>
                <a:off x="-1887871" y="5443308"/>
                <a:ext cx="338861" cy="178159"/>
                <a:chOff x="7713533" y="2957870"/>
                <a:chExt cx="1312756" cy="1096153"/>
              </a:xfrm>
            </p:grpSpPr>
            <p:grpSp>
              <p:nvGrpSpPr>
                <p:cNvPr id="33" name="Group 21"/>
                <p:cNvGrpSpPr>
                  <a:grpSpLocks/>
                </p:cNvGrpSpPr>
                <p:nvPr/>
              </p:nvGrpSpPr>
              <p:grpSpPr bwMode="auto">
                <a:xfrm>
                  <a:off x="7888846" y="2957870"/>
                  <a:ext cx="965276" cy="1096153"/>
                  <a:chOff x="5032" y="1920"/>
                  <a:chExt cx="697" cy="486"/>
                </a:xfrm>
              </p:grpSpPr>
              <p:sp>
                <p:nvSpPr>
                  <p:cNvPr id="35" name="Freeform 22"/>
                  <p:cNvSpPr>
                    <a:spLocks/>
                  </p:cNvSpPr>
                  <p:nvPr/>
                </p:nvSpPr>
                <p:spPr bwMode="auto">
                  <a:xfrm>
                    <a:off x="5032" y="2016"/>
                    <a:ext cx="697" cy="390"/>
                  </a:xfrm>
                  <a:custGeom>
                    <a:avLst/>
                    <a:gdLst>
                      <a:gd name="T0" fmla="*/ 0 w 5515"/>
                      <a:gd name="T1" fmla="*/ 0 h 2458"/>
                      <a:gd name="T2" fmla="*/ 0 w 5515"/>
                      <a:gd name="T3" fmla="*/ 1 h 2458"/>
                      <a:gd name="T4" fmla="*/ 1 w 5515"/>
                      <a:gd name="T5" fmla="*/ 1 h 2458"/>
                      <a:gd name="T6" fmla="*/ 1 w 5515"/>
                      <a:gd name="T7" fmla="*/ 1 h 2458"/>
                      <a:gd name="T8" fmla="*/ 1 w 5515"/>
                      <a:gd name="T9" fmla="*/ 0 h 2458"/>
                      <a:gd name="T10" fmla="*/ 0 w 5515"/>
                      <a:gd name="T11" fmla="*/ 0 h 2458"/>
                      <a:gd name="T12" fmla="*/ 0 60000 65536"/>
                      <a:gd name="T13" fmla="*/ 0 60000 65536"/>
                      <a:gd name="T14" fmla="*/ 0 60000 65536"/>
                      <a:gd name="T15" fmla="*/ 0 60000 65536"/>
                      <a:gd name="T16" fmla="*/ 0 60000 65536"/>
                      <a:gd name="T17" fmla="*/ 0 60000 65536"/>
                      <a:gd name="T18" fmla="*/ 0 w 5515"/>
                      <a:gd name="T19" fmla="*/ 0 h 2458"/>
                      <a:gd name="T20" fmla="*/ 5515 w 5515"/>
                      <a:gd name="T21" fmla="*/ 2458 h 2458"/>
                    </a:gdLst>
                    <a:ahLst/>
                    <a:cxnLst>
                      <a:cxn ang="T12">
                        <a:pos x="T0" y="T1"/>
                      </a:cxn>
                      <a:cxn ang="T13">
                        <a:pos x="T2" y="T3"/>
                      </a:cxn>
                      <a:cxn ang="T14">
                        <a:pos x="T4" y="T5"/>
                      </a:cxn>
                      <a:cxn ang="T15">
                        <a:pos x="T6" y="T7"/>
                      </a:cxn>
                      <a:cxn ang="T16">
                        <a:pos x="T8" y="T9"/>
                      </a:cxn>
                      <a:cxn ang="T17">
                        <a:pos x="T10" y="T11"/>
                      </a:cxn>
                    </a:cxnLst>
                    <a:rect l="T18" t="T19" r="T20" b="T21"/>
                    <a:pathLst>
                      <a:path w="5515" h="2458">
                        <a:moveTo>
                          <a:pt x="6" y="0"/>
                        </a:moveTo>
                        <a:cubicBezTo>
                          <a:pt x="6" y="0"/>
                          <a:pt x="0" y="1001"/>
                          <a:pt x="0" y="1875"/>
                        </a:cubicBezTo>
                        <a:cubicBezTo>
                          <a:pt x="503" y="2279"/>
                          <a:pt x="1875" y="2458"/>
                          <a:pt x="2793" y="2458"/>
                        </a:cubicBezTo>
                        <a:cubicBezTo>
                          <a:pt x="3710" y="2458"/>
                          <a:pt x="5005" y="2285"/>
                          <a:pt x="5515" y="1881"/>
                        </a:cubicBezTo>
                        <a:cubicBezTo>
                          <a:pt x="5515" y="1030"/>
                          <a:pt x="5513" y="48"/>
                          <a:pt x="5513" y="48"/>
                        </a:cubicBezTo>
                        <a:cubicBezTo>
                          <a:pt x="5513" y="48"/>
                          <a:pt x="6" y="0"/>
                          <a:pt x="6" y="0"/>
                        </a:cubicBezTo>
                        <a:close/>
                      </a:path>
                    </a:pathLst>
                  </a:custGeom>
                  <a:solidFill>
                    <a:srgbClr val="FFCE6D"/>
                  </a:solidFill>
                  <a:ln w="9525" cap="flat" cmpd="sng">
                    <a:solidFill>
                      <a:srgbClr val="F0AB00"/>
                    </a:solidFill>
                    <a:prstDash val="solid"/>
                    <a:round/>
                    <a:headEnd type="none" w="sm" len="sm"/>
                    <a:tailEnd type="none" w="sm" len="sm"/>
                  </a:ln>
                </p:spPr>
                <p:txBody>
                  <a:bodyPr wrap="none" lIns="0" tIns="0" rIns="0" bIns="0" anchor="ctr"/>
                  <a:lstStyle/>
                  <a:p>
                    <a:pPr defTabSz="685732">
                      <a:defRPr/>
                    </a:pPr>
                    <a:endParaRPr lang="en-US" sz="600" kern="0" dirty="0">
                      <a:solidFill>
                        <a:sysClr val="windowText" lastClr="000000"/>
                      </a:solidFill>
                      <a:latin typeface="Arial" charset="0"/>
                      <a:cs typeface="Arial" charset="0"/>
                    </a:endParaRPr>
                  </a:p>
                </p:txBody>
              </p:sp>
              <p:sp>
                <p:nvSpPr>
                  <p:cNvPr id="36" name="Freeform 23"/>
                  <p:cNvSpPr>
                    <a:spLocks/>
                  </p:cNvSpPr>
                  <p:nvPr/>
                </p:nvSpPr>
                <p:spPr bwMode="auto">
                  <a:xfrm>
                    <a:off x="5032" y="2098"/>
                    <a:ext cx="697" cy="230"/>
                  </a:xfrm>
                  <a:custGeom>
                    <a:avLst/>
                    <a:gdLst>
                      <a:gd name="T0" fmla="*/ 0 w 5515"/>
                      <a:gd name="T1" fmla="*/ 0 h 1801"/>
                      <a:gd name="T2" fmla="*/ 1 w 5515"/>
                      <a:gd name="T3" fmla="*/ 0 h 1801"/>
                      <a:gd name="T4" fmla="*/ 0 w 5515"/>
                      <a:gd name="T5" fmla="*/ 1 h 1801"/>
                      <a:gd name="T6" fmla="*/ 0 w 5515"/>
                      <a:gd name="T7" fmla="*/ 0 h 1801"/>
                      <a:gd name="T8" fmla="*/ 0 60000 65536"/>
                      <a:gd name="T9" fmla="*/ 0 60000 65536"/>
                      <a:gd name="T10" fmla="*/ 0 60000 65536"/>
                      <a:gd name="T11" fmla="*/ 0 60000 65536"/>
                      <a:gd name="T12" fmla="*/ 0 w 5515"/>
                      <a:gd name="T13" fmla="*/ 0 h 1801"/>
                      <a:gd name="T14" fmla="*/ 5515 w 5515"/>
                      <a:gd name="T15" fmla="*/ 1801 h 1801"/>
                    </a:gdLst>
                    <a:ahLst/>
                    <a:cxnLst>
                      <a:cxn ang="T8">
                        <a:pos x="T0" y="T1"/>
                      </a:cxn>
                      <a:cxn ang="T9">
                        <a:pos x="T2" y="T3"/>
                      </a:cxn>
                      <a:cxn ang="T10">
                        <a:pos x="T4" y="T5"/>
                      </a:cxn>
                      <a:cxn ang="T11">
                        <a:pos x="T6" y="T7"/>
                      </a:cxn>
                    </a:cxnLst>
                    <a:rect l="T12" t="T13" r="T14" b="T15"/>
                    <a:pathLst>
                      <a:path w="5515" h="1801">
                        <a:moveTo>
                          <a:pt x="0" y="0"/>
                        </a:moveTo>
                        <a:lnTo>
                          <a:pt x="5515" y="33"/>
                        </a:lnTo>
                        <a:cubicBezTo>
                          <a:pt x="5502" y="642"/>
                          <a:pt x="2648" y="1675"/>
                          <a:pt x="0" y="1801"/>
                        </a:cubicBezTo>
                        <a:lnTo>
                          <a:pt x="0" y="0"/>
                        </a:lnTo>
                        <a:close/>
                      </a:path>
                    </a:pathLst>
                  </a:custGeom>
                  <a:solidFill>
                    <a:srgbClr val="FFCE6D"/>
                  </a:solidFill>
                  <a:ln w="12700" cap="flat" cmpd="sng">
                    <a:noFill/>
                    <a:prstDash val="solid"/>
                    <a:round/>
                    <a:headEnd type="none" w="sm" len="sm"/>
                    <a:tailEnd type="none" w="sm" len="sm"/>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37" name="Freeform 24"/>
                  <p:cNvSpPr>
                    <a:spLocks/>
                  </p:cNvSpPr>
                  <p:nvPr/>
                </p:nvSpPr>
                <p:spPr bwMode="auto">
                  <a:xfrm>
                    <a:off x="5032" y="1985"/>
                    <a:ext cx="697" cy="178"/>
                  </a:xfrm>
                  <a:custGeom>
                    <a:avLst/>
                    <a:gdLst>
                      <a:gd name="T0" fmla="*/ 0 w 5507"/>
                      <a:gd name="T1" fmla="*/ 0 h 1378"/>
                      <a:gd name="T2" fmla="*/ 0 w 5507"/>
                      <a:gd name="T3" fmla="*/ 0 h 1378"/>
                      <a:gd name="T4" fmla="*/ 1 w 5507"/>
                      <a:gd name="T5" fmla="*/ 0 h 1378"/>
                      <a:gd name="T6" fmla="*/ 1 w 5507"/>
                      <a:gd name="T7" fmla="*/ 0 h 1378"/>
                      <a:gd name="T8" fmla="*/ 1 w 5507"/>
                      <a:gd name="T9" fmla="*/ 0 h 1378"/>
                      <a:gd name="T10" fmla="*/ 0 w 5507"/>
                      <a:gd name="T11" fmla="*/ 0 h 1378"/>
                      <a:gd name="T12" fmla="*/ 0 60000 65536"/>
                      <a:gd name="T13" fmla="*/ 0 60000 65536"/>
                      <a:gd name="T14" fmla="*/ 0 60000 65536"/>
                      <a:gd name="T15" fmla="*/ 0 60000 65536"/>
                      <a:gd name="T16" fmla="*/ 0 60000 65536"/>
                      <a:gd name="T17" fmla="*/ 0 60000 65536"/>
                      <a:gd name="T18" fmla="*/ 0 w 5507"/>
                      <a:gd name="T19" fmla="*/ 0 h 1378"/>
                      <a:gd name="T20" fmla="*/ 5507 w 5507"/>
                      <a:gd name="T21" fmla="*/ 1378 h 1378"/>
                    </a:gdLst>
                    <a:ahLst/>
                    <a:cxnLst>
                      <a:cxn ang="T12">
                        <a:pos x="T0" y="T1"/>
                      </a:cxn>
                      <a:cxn ang="T13">
                        <a:pos x="T2" y="T3"/>
                      </a:cxn>
                      <a:cxn ang="T14">
                        <a:pos x="T4" y="T5"/>
                      </a:cxn>
                      <a:cxn ang="T15">
                        <a:pos x="T6" y="T7"/>
                      </a:cxn>
                      <a:cxn ang="T16">
                        <a:pos x="T8" y="T9"/>
                      </a:cxn>
                      <a:cxn ang="T17">
                        <a:pos x="T10" y="T11"/>
                      </a:cxn>
                    </a:cxnLst>
                    <a:rect l="T18" t="T19" r="T20" b="T21"/>
                    <a:pathLst>
                      <a:path w="5507" h="1378">
                        <a:moveTo>
                          <a:pt x="0" y="0"/>
                        </a:moveTo>
                        <a:cubicBezTo>
                          <a:pt x="0" y="0"/>
                          <a:pt x="0" y="490"/>
                          <a:pt x="0" y="980"/>
                        </a:cubicBezTo>
                        <a:cubicBezTo>
                          <a:pt x="490" y="1318"/>
                          <a:pt x="1869" y="1378"/>
                          <a:pt x="2787" y="1378"/>
                        </a:cubicBezTo>
                        <a:cubicBezTo>
                          <a:pt x="3704" y="1378"/>
                          <a:pt x="5002" y="1311"/>
                          <a:pt x="5507" y="980"/>
                        </a:cubicBezTo>
                        <a:cubicBezTo>
                          <a:pt x="5507" y="503"/>
                          <a:pt x="5507" y="27"/>
                          <a:pt x="5507" y="27"/>
                        </a:cubicBezTo>
                        <a:lnTo>
                          <a:pt x="0" y="0"/>
                        </a:lnTo>
                        <a:close/>
                      </a:path>
                    </a:pathLst>
                  </a:custGeom>
                  <a:solidFill>
                    <a:srgbClr val="FFCE6D"/>
                  </a:solidFill>
                  <a:ln w="12700" cap="flat" cmpd="sng">
                    <a:noFill/>
                    <a:prstDash val="solid"/>
                    <a:round/>
                    <a:headEnd type="none" w="sm" len="sm"/>
                    <a:tailEnd type="none" w="sm" len="sm"/>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38" name="Oval 25"/>
                  <p:cNvSpPr>
                    <a:spLocks noChangeArrowheads="1"/>
                  </p:cNvSpPr>
                  <p:nvPr/>
                </p:nvSpPr>
                <p:spPr bwMode="auto">
                  <a:xfrm>
                    <a:off x="5032" y="1920"/>
                    <a:ext cx="697" cy="126"/>
                  </a:xfrm>
                  <a:prstGeom prst="ellipse">
                    <a:avLst/>
                  </a:prstGeom>
                  <a:solidFill>
                    <a:srgbClr val="FFDC95"/>
                  </a:solidFill>
                  <a:ln w="12700" algn="ctr">
                    <a:solidFill>
                      <a:srgbClr val="F0AB00"/>
                    </a:solidFill>
                    <a:round/>
                    <a:headEnd/>
                    <a:tailEnd/>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39" name="Oval 26"/>
                  <p:cNvSpPr>
                    <a:spLocks noChangeArrowheads="1"/>
                  </p:cNvSpPr>
                  <p:nvPr/>
                </p:nvSpPr>
                <p:spPr bwMode="auto">
                  <a:xfrm>
                    <a:off x="5209" y="1951"/>
                    <a:ext cx="346" cy="65"/>
                  </a:xfrm>
                  <a:prstGeom prst="ellipse">
                    <a:avLst/>
                  </a:prstGeom>
                  <a:solidFill>
                    <a:srgbClr val="EFBE43"/>
                  </a:solidFill>
                  <a:ln w="12700" algn="ctr">
                    <a:solidFill>
                      <a:srgbClr val="F0AB00"/>
                    </a:solidFill>
                    <a:round/>
                    <a:headEnd/>
                    <a:tailEnd/>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grpSp>
            <p:sp>
              <p:nvSpPr>
                <p:cNvPr id="34" name="Rectangle 27"/>
                <p:cNvSpPr>
                  <a:spLocks noChangeArrowheads="1"/>
                </p:cNvSpPr>
                <p:nvPr/>
              </p:nvSpPr>
              <p:spPr bwMode="auto">
                <a:xfrm>
                  <a:off x="7713533" y="3252660"/>
                  <a:ext cx="1312756" cy="591042"/>
                </a:xfrm>
                <a:prstGeom prst="rect">
                  <a:avLst/>
                </a:prstGeom>
                <a:noFill/>
                <a:ln w="12700">
                  <a:noFill/>
                  <a:miter lim="800000"/>
                  <a:headEnd/>
                  <a:tailEnd/>
                </a:ln>
              </p:spPr>
              <p:txBody>
                <a:bodyPr wrap="none" lIns="67864" tIns="0" rIns="67864" bIns="0">
                  <a:spAutoFit/>
                </a:bodyPr>
                <a:lstStyle/>
                <a:p>
                  <a:pPr algn="ctr" defTabSz="685732" eaLnBrk="0" hangingPunct="0">
                    <a:defRPr/>
                  </a:pPr>
                  <a:r>
                    <a:rPr lang="en-US" sz="394" b="1" kern="0" dirty="0">
                      <a:solidFill>
                        <a:schemeClr val="bg1"/>
                      </a:solidFill>
                      <a:latin typeface="Arial" charset="0"/>
                      <a:cs typeface="Arial" charset="0"/>
                    </a:rPr>
                    <a:t>Data</a:t>
                  </a:r>
                </a:p>
              </p:txBody>
            </p:sp>
          </p:grpSp>
        </p:grpSp>
        <p:grpSp>
          <p:nvGrpSpPr>
            <p:cNvPr id="111" name="Group 110"/>
            <p:cNvGrpSpPr/>
            <p:nvPr/>
          </p:nvGrpSpPr>
          <p:grpSpPr>
            <a:xfrm>
              <a:off x="4746971" y="2826168"/>
              <a:ext cx="2700964" cy="2821685"/>
              <a:chOff x="-4659087" y="2010905"/>
              <a:chExt cx="3673930" cy="3838138"/>
            </a:xfrm>
          </p:grpSpPr>
          <p:cxnSp>
            <p:nvCxnSpPr>
              <p:cNvPr id="112" name="Straight Connector 111"/>
              <p:cNvCxnSpPr/>
              <p:nvPr/>
            </p:nvCxnSpPr>
            <p:spPr bwMode="auto">
              <a:xfrm flipH="1">
                <a:off x="-2829001" y="3218556"/>
                <a:ext cx="0" cy="3048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bwMode="auto">
              <a:xfrm>
                <a:off x="-3424313" y="4588568"/>
                <a:ext cx="1165226" cy="230102"/>
              </a:xfrm>
              <a:prstGeom prst="rect">
                <a:avLst/>
              </a:prstGeom>
              <a:solidFill>
                <a:schemeClr val="tx2">
                  <a:lumMod val="20000"/>
                  <a:lumOff val="80000"/>
                </a:schemeClr>
              </a:solidFill>
            </p:spPr>
            <p:txBody>
              <a:bodyPr lIns="0" tIns="0" rIns="0" bIns="0">
                <a:spAutoFit/>
              </a:bodyPr>
              <a:lstStyle/>
              <a:p>
                <a:pPr algn="ctr">
                  <a:spcBef>
                    <a:spcPct val="50000"/>
                  </a:spcBef>
                  <a:buClr>
                    <a:srgbClr val="F0AB00"/>
                  </a:buClr>
                  <a:buSzPct val="80000"/>
                  <a:defRPr/>
                </a:pPr>
                <a:r>
                  <a:rPr lang="en-US" sz="472" b="1" kern="0" dirty="0">
                    <a:latin typeface="Arial" charset="0"/>
                    <a:ea typeface="Arial Unicode MS" pitchFamily="34" charset="-128"/>
                    <a:cs typeface="Arial Unicode MS" pitchFamily="34" charset="-128"/>
                  </a:rPr>
                  <a:t>Sync/Async mirrored</a:t>
                </a:r>
                <a:br>
                  <a:rPr lang="en-US" sz="472" b="1" kern="0" dirty="0">
                    <a:latin typeface="Arial" charset="0"/>
                    <a:ea typeface="Arial Unicode MS" pitchFamily="34" charset="-128"/>
                    <a:cs typeface="Arial Unicode MS" pitchFamily="34" charset="-128"/>
                  </a:rPr>
                </a:br>
                <a:r>
                  <a:rPr lang="en-US" sz="472" b="1" kern="0" dirty="0">
                    <a:latin typeface="Arial" charset="0"/>
                    <a:ea typeface="Arial Unicode MS" pitchFamily="34" charset="-128"/>
                    <a:cs typeface="Arial Unicode MS" pitchFamily="34" charset="-128"/>
                  </a:rPr>
                  <a:t>redo log writing</a:t>
                </a:r>
              </a:p>
            </p:txBody>
          </p:sp>
          <p:cxnSp>
            <p:nvCxnSpPr>
              <p:cNvPr id="114" name="Straight Arrow Connector 113"/>
              <p:cNvCxnSpPr/>
              <p:nvPr/>
            </p:nvCxnSpPr>
            <p:spPr bwMode="auto">
              <a:xfrm>
                <a:off x="-3457651" y="4980681"/>
                <a:ext cx="1257300" cy="0"/>
              </a:xfrm>
              <a:prstGeom prst="straightConnector1">
                <a:avLst/>
              </a:prstGeom>
              <a:ln w="57150">
                <a:solidFill>
                  <a:schemeClr val="bg1"/>
                </a:solidFill>
                <a:headEnd type="none" w="med" len="med"/>
                <a:tailEnd type="triangle" w="med" len="med"/>
              </a:ln>
            </p:spPr>
            <p:style>
              <a:lnRef idx="2">
                <a:schemeClr val="accent3"/>
              </a:lnRef>
              <a:fillRef idx="0">
                <a:schemeClr val="accent3"/>
              </a:fillRef>
              <a:effectRef idx="1">
                <a:schemeClr val="accent3"/>
              </a:effectRef>
              <a:fontRef idx="minor">
                <a:schemeClr val="tx1"/>
              </a:fontRef>
            </p:style>
          </p:cxnSp>
          <p:sp>
            <p:nvSpPr>
              <p:cNvPr id="115" name="TextBox 114"/>
              <p:cNvSpPr txBox="1"/>
              <p:nvPr/>
            </p:nvSpPr>
            <p:spPr bwMode="auto">
              <a:xfrm>
                <a:off x="-3424313" y="5131491"/>
                <a:ext cx="1165226" cy="115052"/>
              </a:xfrm>
              <a:prstGeom prst="rect">
                <a:avLst/>
              </a:prstGeom>
              <a:solidFill>
                <a:schemeClr val="accent1">
                  <a:lumMod val="20000"/>
                  <a:lumOff val="80000"/>
                </a:schemeClr>
              </a:solidFill>
            </p:spPr>
            <p:txBody>
              <a:bodyPr lIns="0" tIns="0" rIns="0" bIns="0">
                <a:spAutoFit/>
              </a:bodyPr>
              <a:lstStyle/>
              <a:p>
                <a:pPr algn="ctr">
                  <a:spcBef>
                    <a:spcPct val="50000"/>
                  </a:spcBef>
                  <a:buClr>
                    <a:srgbClr val="F0AB00"/>
                  </a:buClr>
                  <a:buSzPct val="80000"/>
                  <a:defRPr/>
                </a:pPr>
                <a:r>
                  <a:rPr lang="en-US" sz="472" b="1" kern="0" dirty="0">
                    <a:latin typeface="Arial" charset="0"/>
                    <a:ea typeface="Arial Unicode MS" pitchFamily="34" charset="-128"/>
                    <a:cs typeface="Arial Unicode MS" pitchFamily="34" charset="-128"/>
                  </a:rPr>
                  <a:t>Transport incremental data </a:t>
                </a:r>
              </a:p>
            </p:txBody>
          </p:sp>
          <p:cxnSp>
            <p:nvCxnSpPr>
              <p:cNvPr id="116" name="Straight Arrow Connector 115"/>
              <p:cNvCxnSpPr/>
              <p:nvPr/>
            </p:nvCxnSpPr>
            <p:spPr bwMode="auto">
              <a:xfrm>
                <a:off x="-3489401" y="5560118"/>
                <a:ext cx="1257300" cy="0"/>
              </a:xfrm>
              <a:prstGeom prst="straightConnector1">
                <a:avLst/>
              </a:prstGeom>
              <a:ln w="57150">
                <a:solidFill>
                  <a:schemeClr val="bg1"/>
                </a:solidFill>
                <a:headEnd/>
                <a:tailEnd type="triangle"/>
              </a:ln>
            </p:spPr>
            <p:style>
              <a:lnRef idx="2">
                <a:schemeClr val="accent1"/>
              </a:lnRef>
              <a:fillRef idx="0">
                <a:schemeClr val="accent1"/>
              </a:fillRef>
              <a:effectRef idx="1">
                <a:schemeClr val="accent1"/>
              </a:effectRef>
              <a:fontRef idx="minor">
                <a:schemeClr val="tx1"/>
              </a:fontRef>
            </p:style>
          </p:cxnSp>
          <p:sp>
            <p:nvSpPr>
              <p:cNvPr id="117" name="Rechteck 86"/>
              <p:cNvSpPr/>
              <p:nvPr/>
            </p:nvSpPr>
            <p:spPr bwMode="gray">
              <a:xfrm>
                <a:off x="-4659087" y="4599681"/>
                <a:ext cx="1187147" cy="1249362"/>
              </a:xfrm>
              <a:prstGeom prst="rect">
                <a:avLst/>
              </a:prstGeom>
              <a:solidFill>
                <a:srgbClr val="8AB54E">
                  <a:lumMod val="60000"/>
                  <a:lumOff val="40000"/>
                </a:srgbClr>
              </a:solidFill>
              <a:ln w="6350" algn="ctr">
                <a:noFill/>
                <a:miter lim="800000"/>
                <a:headEnd/>
                <a:tailEnd/>
              </a:ln>
            </p:spPr>
            <p:txBody>
              <a:bodyPr lIns="67499" tIns="0" rIns="67499" bIns="53999"/>
              <a:lstStyle/>
              <a:p>
                <a:pPr algn="ctr" defTabSz="685732">
                  <a:spcBef>
                    <a:spcPct val="50000"/>
                  </a:spcBef>
                  <a:buClr>
                    <a:srgbClr val="F0AB00"/>
                  </a:buClr>
                  <a:buSzPct val="80000"/>
                  <a:defRPr/>
                </a:pPr>
                <a:r>
                  <a:rPr lang="en-US" sz="472" kern="0" dirty="0">
                    <a:solidFill>
                      <a:sysClr val="windowText" lastClr="000000"/>
                    </a:solidFill>
                    <a:latin typeface="Arial" charset="0"/>
                    <a:ea typeface="Arial Unicode MS" pitchFamily="34" charset="-128"/>
                    <a:cs typeface="Arial Unicode MS" pitchFamily="34" charset="-128"/>
                  </a:rPr>
                  <a:t>Walldorf</a:t>
                </a:r>
              </a:p>
            </p:txBody>
          </p:sp>
          <p:sp>
            <p:nvSpPr>
              <p:cNvPr id="118" name="Text Box 7"/>
              <p:cNvSpPr txBox="1">
                <a:spLocks noChangeArrowheads="1"/>
              </p:cNvSpPr>
              <p:nvPr/>
            </p:nvSpPr>
            <p:spPr bwMode="auto">
              <a:xfrm>
                <a:off x="-4604477" y="4750493"/>
                <a:ext cx="1073150" cy="1055439"/>
              </a:xfrm>
              <a:prstGeom prst="roundRect">
                <a:avLst/>
              </a:prstGeom>
              <a:solidFill>
                <a:schemeClr val="tx2">
                  <a:lumMod val="75000"/>
                </a:schemeClr>
              </a:solidFill>
              <a:ln>
                <a:headEnd/>
                <a:tailEnd/>
              </a:ln>
            </p:spPr>
            <p:style>
              <a:lnRef idx="1">
                <a:schemeClr val="accent3"/>
              </a:lnRef>
              <a:fillRef idx="3">
                <a:schemeClr val="accent3"/>
              </a:fillRef>
              <a:effectRef idx="2">
                <a:schemeClr val="accent3"/>
              </a:effectRef>
              <a:fontRef idx="minor">
                <a:schemeClr val="lt1"/>
              </a:fontRef>
            </p:style>
            <p:txBody>
              <a:bodyPr lIns="67499" tIns="0" rIns="67499" bIns="53999" rtlCol="0" anchor="t"/>
              <a:lstStyle>
                <a:defPPr>
                  <a:defRPr lang="de-DE"/>
                </a:defPPr>
                <a:lvl1pPr algn="ctr" defTabSz="914400" fontAlgn="base">
                  <a:spcBef>
                    <a:spcPct val="50000"/>
                  </a:spcBef>
                  <a:spcAft>
                    <a:spcPct val="0"/>
                  </a:spcAft>
                  <a:buClr>
                    <a:srgbClr val="F0AB00"/>
                  </a:buClr>
                  <a:buSzPct val="80000"/>
                  <a:defRPr sz="2000" b="1" kern="0">
                    <a:solidFill>
                      <a:srgbClr val="FFFFFF"/>
                    </a:solidFill>
                    <a:effectLst>
                      <a:outerShdw blurRad="38100" dist="38100" dir="2700000" algn="tl">
                        <a:srgbClr val="000000">
                          <a:alpha val="43137"/>
                        </a:srgbClr>
                      </a:outerShdw>
                    </a:effectLst>
                    <a:latin typeface="+mn-lt"/>
                    <a:ea typeface="Arial Unicode MS" pitchFamily="34" charset="-128"/>
                    <a:cs typeface="Arial Unicode MS" pitchFamily="34" charset="-128"/>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551" dirty="0"/>
                  <a:t>Primary</a:t>
                </a:r>
                <a:br>
                  <a:rPr lang="en-US" sz="551" dirty="0"/>
                </a:br>
                <a:endParaRPr lang="en-US" sz="551" dirty="0"/>
              </a:p>
            </p:txBody>
          </p:sp>
          <p:sp>
            <p:nvSpPr>
              <p:cNvPr id="119" name="Rechteck 87"/>
              <p:cNvSpPr/>
              <p:nvPr/>
            </p:nvSpPr>
            <p:spPr bwMode="gray">
              <a:xfrm>
                <a:off x="-2206701" y="4599681"/>
                <a:ext cx="1221544" cy="1249362"/>
              </a:xfrm>
              <a:prstGeom prst="rect">
                <a:avLst/>
              </a:prstGeom>
              <a:solidFill>
                <a:srgbClr val="D4E4BE"/>
              </a:solidFill>
              <a:ln w="6350" algn="ctr">
                <a:solidFill>
                  <a:schemeClr val="tx1"/>
                </a:solidFill>
                <a:prstDash val="dash"/>
                <a:miter lim="800000"/>
                <a:headEnd/>
                <a:tailEnd/>
              </a:ln>
            </p:spPr>
            <p:txBody>
              <a:bodyPr lIns="67499" tIns="0" rIns="67499" bIns="26999"/>
              <a:lstStyle/>
              <a:p>
                <a:pPr algn="ctr">
                  <a:spcBef>
                    <a:spcPct val="50000"/>
                  </a:spcBef>
                  <a:buClr>
                    <a:srgbClr val="F0AB00"/>
                  </a:buClr>
                  <a:buSzPct val="80000"/>
                  <a:defRPr/>
                </a:pPr>
                <a:r>
                  <a:rPr lang="en-US" sz="472" kern="0" dirty="0">
                    <a:solidFill>
                      <a:sysClr val="windowText" lastClr="000000"/>
                    </a:solidFill>
                    <a:latin typeface="Arial" charset="0"/>
                    <a:ea typeface="Arial Unicode MS" pitchFamily="34" charset="-128"/>
                    <a:cs typeface="Arial Unicode MS" pitchFamily="34" charset="-128"/>
                  </a:rPr>
                  <a:t>Rot</a:t>
                </a:r>
              </a:p>
            </p:txBody>
          </p:sp>
          <p:sp>
            <p:nvSpPr>
              <p:cNvPr id="120" name="Text Box 7"/>
              <p:cNvSpPr txBox="1">
                <a:spLocks noChangeArrowheads="1"/>
              </p:cNvSpPr>
              <p:nvPr/>
            </p:nvSpPr>
            <p:spPr bwMode="auto">
              <a:xfrm>
                <a:off x="-2128120" y="4750494"/>
                <a:ext cx="1066800" cy="1055438"/>
              </a:xfrm>
              <a:prstGeom prst="roundRect">
                <a:avLst/>
              </a:prstGeom>
              <a:ln>
                <a:headEnd/>
                <a:tailEnd/>
              </a:ln>
            </p:spPr>
            <p:style>
              <a:lnRef idx="1">
                <a:schemeClr val="accent3"/>
              </a:lnRef>
              <a:fillRef idx="3">
                <a:schemeClr val="accent3"/>
              </a:fillRef>
              <a:effectRef idx="2">
                <a:schemeClr val="accent3"/>
              </a:effectRef>
              <a:fontRef idx="minor">
                <a:schemeClr val="lt1"/>
              </a:fontRef>
            </p:style>
            <p:txBody>
              <a:bodyPr lIns="67499" tIns="0" rIns="67499" bIns="53999" rtlCol="0" anchor="t"/>
              <a:lstStyle>
                <a:defPPr>
                  <a:defRPr lang="de-DE"/>
                </a:defPPr>
                <a:lvl1pPr algn="ctr" defTabSz="914400" fontAlgn="base">
                  <a:spcBef>
                    <a:spcPct val="50000"/>
                  </a:spcBef>
                  <a:spcAft>
                    <a:spcPct val="0"/>
                  </a:spcAft>
                  <a:buClr>
                    <a:srgbClr val="F0AB00"/>
                  </a:buClr>
                  <a:buSzPct val="80000"/>
                  <a:defRPr sz="1000" b="1" kern="0">
                    <a:solidFill>
                      <a:srgbClr val="FFFFFF"/>
                    </a:solidFill>
                    <a:effectLst>
                      <a:outerShdw blurRad="38100" dist="38100" dir="2700000" algn="tl">
                        <a:srgbClr val="000000">
                          <a:alpha val="43137"/>
                        </a:srgbClr>
                      </a:outerShdw>
                    </a:effectLst>
                    <a:latin typeface="+mn-lt"/>
                    <a:ea typeface="Arial Unicode MS" pitchFamily="34" charset="-128"/>
                    <a:cs typeface="Arial Unicode MS" pitchFamily="34" charset="-128"/>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551" dirty="0"/>
                  <a:t>Secondary</a:t>
                </a:r>
                <a:br>
                  <a:rPr lang="en-US" sz="551" dirty="0"/>
                </a:br>
                <a:endParaRPr lang="en-US" sz="551" dirty="0"/>
              </a:p>
            </p:txBody>
          </p:sp>
          <p:sp>
            <p:nvSpPr>
              <p:cNvPr id="121" name="Rounded Rectangle 120"/>
              <p:cNvSpPr/>
              <p:nvPr/>
            </p:nvSpPr>
            <p:spPr bwMode="gray">
              <a:xfrm>
                <a:off x="-4032094" y="2016181"/>
                <a:ext cx="2358560" cy="862012"/>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lIns="67499" tIns="53999" rIns="67499" bIns="53999" rtlCol="0" anchor="t"/>
              <a:lstStyle/>
              <a:p>
                <a:pPr algn="ctr" defTabSz="685732" fontAlgn="base">
                  <a:spcBef>
                    <a:spcPct val="50000"/>
                  </a:spcBef>
                  <a:spcAft>
                    <a:spcPct val="0"/>
                  </a:spcAft>
                  <a:buClr>
                    <a:srgbClr val="F0AB00"/>
                  </a:buClr>
                  <a:buSzPct val="80000"/>
                </a:pPr>
                <a:r>
                  <a:rPr lang="en-US" sz="866" b="1" kern="0" dirty="0">
                    <a:solidFill>
                      <a:srgbClr val="FFFFFF"/>
                    </a:solidFill>
                    <a:effectLst>
                      <a:outerShdw blurRad="38100" dist="38100" dir="2700000" algn="tl">
                        <a:srgbClr val="000000">
                          <a:alpha val="43137"/>
                        </a:srgbClr>
                      </a:outerShdw>
                    </a:effectLst>
                    <a:ea typeface="Arial Unicode MS" pitchFamily="34" charset="-128"/>
                    <a:cs typeface="Arial Unicode MS" pitchFamily="34" charset="-128"/>
                  </a:rPr>
                  <a:t>SAP NetWeaver</a:t>
                </a:r>
                <a:br>
                  <a:rPr lang="en-US" sz="866" b="1" kern="0" dirty="0">
                    <a:solidFill>
                      <a:srgbClr val="FFFFFF"/>
                    </a:solidFill>
                    <a:effectLst>
                      <a:outerShdw blurRad="38100" dist="38100" dir="2700000" algn="tl">
                        <a:srgbClr val="000000">
                          <a:alpha val="43137"/>
                        </a:srgbClr>
                      </a:outerShdw>
                    </a:effectLst>
                    <a:ea typeface="Arial Unicode MS" pitchFamily="34" charset="-128"/>
                    <a:cs typeface="Arial Unicode MS" pitchFamily="34" charset="-128"/>
                  </a:rPr>
                </a:br>
                <a:r>
                  <a:rPr lang="en-US" sz="866" b="1" kern="0" dirty="0">
                    <a:solidFill>
                      <a:srgbClr val="FFFFFF"/>
                    </a:solidFill>
                    <a:effectLst>
                      <a:outerShdw blurRad="38100" dist="38100" dir="2700000" algn="tl">
                        <a:srgbClr val="000000">
                          <a:alpha val="43137"/>
                        </a:srgbClr>
                      </a:outerShdw>
                    </a:effectLst>
                    <a:ea typeface="Arial Unicode MS" pitchFamily="34" charset="-128"/>
                    <a:cs typeface="Arial Unicode MS" pitchFamily="34" charset="-128"/>
                  </a:rPr>
                  <a:t>ABAP Server</a:t>
                </a:r>
              </a:p>
            </p:txBody>
          </p:sp>
          <p:cxnSp>
            <p:nvCxnSpPr>
              <p:cNvPr id="122" name="Straight Arrow Connector 121"/>
              <p:cNvCxnSpPr/>
              <p:nvPr/>
            </p:nvCxnSpPr>
            <p:spPr bwMode="auto">
              <a:xfrm flipH="1">
                <a:off x="-4041136" y="3523356"/>
                <a:ext cx="1229597" cy="809625"/>
              </a:xfrm>
              <a:prstGeom prst="straightConnector1">
                <a:avLst/>
              </a:prstGeom>
              <a:ln w="38100">
                <a:solidFill>
                  <a:schemeClr val="bg1">
                    <a:lumMod val="9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bwMode="gray">
              <a:xfrm>
                <a:off x="-3424314" y="2678806"/>
                <a:ext cx="1217613" cy="455482"/>
              </a:xfrm>
              <a:prstGeom prst="roundRect">
                <a:avLst/>
              </a:prstGeom>
              <a:ln>
                <a:headEnd/>
                <a:tailEnd/>
              </a:ln>
            </p:spPr>
            <p:style>
              <a:lnRef idx="1">
                <a:schemeClr val="accent3"/>
              </a:lnRef>
              <a:fillRef idx="3">
                <a:schemeClr val="accent3"/>
              </a:fillRef>
              <a:effectRef idx="2">
                <a:schemeClr val="accent3"/>
              </a:effectRef>
              <a:fontRef idx="minor">
                <a:schemeClr val="lt1"/>
              </a:fontRef>
            </p:style>
            <p:txBody>
              <a:bodyPr lIns="67499" tIns="53999" rIns="67499" bIns="53999" rtlCol="0" anchor="t"/>
              <a:lstStyle/>
              <a:p>
                <a:pPr algn="ctr" defTabSz="685732" fontAlgn="base">
                  <a:spcBef>
                    <a:spcPct val="50000"/>
                  </a:spcBef>
                  <a:spcAft>
                    <a:spcPct val="0"/>
                  </a:spcAft>
                  <a:buClr>
                    <a:srgbClr val="F0AB00"/>
                  </a:buClr>
                  <a:buSzPct val="80000"/>
                </a:pPr>
                <a:r>
                  <a:rPr lang="en-US" sz="1103" b="1" kern="0" dirty="0">
                    <a:solidFill>
                      <a:srgbClr val="FFFFFF"/>
                    </a:solidFill>
                    <a:effectLst>
                      <a:outerShdw blurRad="38100" dist="38100" dir="2700000" algn="tl">
                        <a:srgbClr val="000000">
                          <a:alpha val="43137"/>
                        </a:srgbClr>
                      </a:outerShdw>
                    </a:effectLst>
                    <a:ea typeface="Arial Unicode MS" pitchFamily="34" charset="-128"/>
                    <a:cs typeface="Arial Unicode MS" pitchFamily="34" charset="-128"/>
                  </a:rPr>
                  <a:t>DBSL</a:t>
                </a:r>
              </a:p>
            </p:txBody>
          </p:sp>
          <p:grpSp>
            <p:nvGrpSpPr>
              <p:cNvPr id="124" name="Group 123"/>
              <p:cNvGrpSpPr/>
              <p:nvPr/>
            </p:nvGrpSpPr>
            <p:grpSpPr>
              <a:xfrm rot="18921853">
                <a:off x="-4465466" y="4976818"/>
                <a:ext cx="760202" cy="760202"/>
                <a:chOff x="-3322154" y="262761"/>
                <a:chExt cx="760202" cy="760202"/>
              </a:xfrm>
            </p:grpSpPr>
            <p:grpSp>
              <p:nvGrpSpPr>
                <p:cNvPr id="185" name="Group 29"/>
                <p:cNvGrpSpPr/>
                <p:nvPr/>
              </p:nvGrpSpPr>
              <p:grpSpPr>
                <a:xfrm rot="2700000">
                  <a:off x="-3322154" y="388646"/>
                  <a:ext cx="760202" cy="508432"/>
                  <a:chOff x="4462585" y="1570892"/>
                  <a:chExt cx="1195753" cy="799734"/>
                </a:xfrm>
              </p:grpSpPr>
              <p:cxnSp>
                <p:nvCxnSpPr>
                  <p:cNvPr id="199" name="Straight Connector 198"/>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86" name="Group 30"/>
                <p:cNvGrpSpPr/>
                <p:nvPr/>
              </p:nvGrpSpPr>
              <p:grpSpPr>
                <a:xfrm rot="18900000">
                  <a:off x="-3322154" y="388664"/>
                  <a:ext cx="760202" cy="508432"/>
                  <a:chOff x="4462585" y="1570892"/>
                  <a:chExt cx="1195753" cy="799734"/>
                </a:xfrm>
              </p:grpSpPr>
              <p:cxnSp>
                <p:nvCxnSpPr>
                  <p:cNvPr id="188" name="Straight Connector 187"/>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87" name="Rectangle 186"/>
                <p:cNvSpPr/>
                <p:nvPr/>
              </p:nvSpPr>
              <p:spPr bwMode="gray">
                <a:xfrm rot="2700000">
                  <a:off x="-3252283" y="332633"/>
                  <a:ext cx="620459" cy="620459"/>
                </a:xfrm>
                <a:prstGeom prst="rect">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path path="circle">
                    <a:fillToRect l="100000" t="100000"/>
                  </a:path>
                  <a:tileRect r="-100000" b="-100000"/>
                </a:gradFill>
                <a:ln w="9525" algn="ctr">
                  <a:noFill/>
                  <a:miter lim="800000"/>
                  <a:headEnd/>
                  <a:tailEnd/>
                </a:ln>
                <a:effectLst/>
              </p:spPr>
              <p:txBody>
                <a:bodyPr lIns="67499" tIns="53999" rIns="67499" bIns="53999" rtlCol="0" anchor="t"/>
                <a:lstStyle/>
                <a:p>
                  <a:pPr algn="ctr" fontAlgn="base">
                    <a:spcBef>
                      <a:spcPct val="50000"/>
                    </a:spcBef>
                    <a:spcAft>
                      <a:spcPct val="0"/>
                    </a:spcAft>
                    <a:buClr>
                      <a:srgbClr val="F0AB00"/>
                    </a:buClr>
                    <a:buSzPct val="80000"/>
                  </a:pPr>
                  <a:r>
                    <a:rPr lang="en-US" sz="472" b="1" kern="0" dirty="0">
                      <a:solidFill>
                        <a:srgbClr val="FFFFFF">
                          <a:lumMod val="95000"/>
                        </a:srgbClr>
                      </a:solidFill>
                      <a:ea typeface="Arial Unicode MS" pitchFamily="34" charset="-128"/>
                      <a:cs typeface="Arial Unicode MS" pitchFamily="34" charset="-128"/>
                    </a:rPr>
                    <a:t>SAP</a:t>
                  </a:r>
                  <a:br>
                    <a:rPr lang="en-US" sz="472" b="1" kern="0" dirty="0">
                      <a:solidFill>
                        <a:srgbClr val="FFFFFF">
                          <a:lumMod val="95000"/>
                        </a:srgbClr>
                      </a:solidFill>
                      <a:ea typeface="Arial Unicode MS" pitchFamily="34" charset="-128"/>
                      <a:cs typeface="Arial Unicode MS" pitchFamily="34" charset="-128"/>
                    </a:rPr>
                  </a:br>
                  <a:r>
                    <a:rPr lang="en-US" sz="472" b="1" kern="0" dirty="0">
                      <a:solidFill>
                        <a:srgbClr val="FFFFFF">
                          <a:lumMod val="95000"/>
                        </a:srgbClr>
                      </a:solidFill>
                      <a:ea typeface="Arial Unicode MS" pitchFamily="34" charset="-128"/>
                      <a:cs typeface="Arial Unicode MS" pitchFamily="34" charset="-128"/>
                    </a:rPr>
                    <a:t>HANA</a:t>
                  </a:r>
                </a:p>
              </p:txBody>
            </p:sp>
          </p:grpSp>
          <p:pic>
            <p:nvPicPr>
              <p:cNvPr id="125" name="Picture 124" descr="SAP_grad_R_pref.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1138" y="2010905"/>
                <a:ext cx="548666" cy="274320"/>
              </a:xfrm>
              <a:prstGeom prst="rect">
                <a:avLst/>
              </a:prstGeom>
            </p:spPr>
          </p:pic>
          <p:grpSp>
            <p:nvGrpSpPr>
              <p:cNvPr id="126" name="Group 107"/>
              <p:cNvGrpSpPr>
                <a:grpSpLocks/>
              </p:cNvGrpSpPr>
              <p:nvPr/>
            </p:nvGrpSpPr>
            <p:grpSpPr bwMode="auto">
              <a:xfrm>
                <a:off x="-4088331" y="5456794"/>
                <a:ext cx="315830" cy="147727"/>
                <a:chOff x="5772053" y="2803394"/>
                <a:chExt cx="1223532" cy="908910"/>
              </a:xfrm>
            </p:grpSpPr>
            <p:grpSp>
              <p:nvGrpSpPr>
                <p:cNvPr id="178" name="Group 29"/>
                <p:cNvGrpSpPr>
                  <a:grpSpLocks/>
                </p:cNvGrpSpPr>
                <p:nvPr/>
              </p:nvGrpSpPr>
              <p:grpSpPr bwMode="auto">
                <a:xfrm>
                  <a:off x="5984658" y="2803394"/>
                  <a:ext cx="799654" cy="908910"/>
                  <a:chOff x="5087" y="1703"/>
                  <a:chExt cx="700" cy="485"/>
                </a:xfrm>
              </p:grpSpPr>
              <p:sp>
                <p:nvSpPr>
                  <p:cNvPr id="180" name="Freeform 30"/>
                  <p:cNvSpPr>
                    <a:spLocks/>
                  </p:cNvSpPr>
                  <p:nvPr/>
                </p:nvSpPr>
                <p:spPr bwMode="auto">
                  <a:xfrm>
                    <a:off x="5087" y="1875"/>
                    <a:ext cx="700" cy="313"/>
                  </a:xfrm>
                  <a:custGeom>
                    <a:avLst/>
                    <a:gdLst>
                      <a:gd name="T0" fmla="*/ 0 w 5515"/>
                      <a:gd name="T1" fmla="*/ 0 h 2458"/>
                      <a:gd name="T2" fmla="*/ 0 w 5515"/>
                      <a:gd name="T3" fmla="*/ 1 h 2458"/>
                      <a:gd name="T4" fmla="*/ 1 w 5515"/>
                      <a:gd name="T5" fmla="*/ 1 h 2458"/>
                      <a:gd name="T6" fmla="*/ 1 w 5515"/>
                      <a:gd name="T7" fmla="*/ 1 h 2458"/>
                      <a:gd name="T8" fmla="*/ 1 w 5515"/>
                      <a:gd name="T9" fmla="*/ 0 h 2458"/>
                      <a:gd name="T10" fmla="*/ 0 w 5515"/>
                      <a:gd name="T11" fmla="*/ 0 h 2458"/>
                      <a:gd name="T12" fmla="*/ 0 60000 65536"/>
                      <a:gd name="T13" fmla="*/ 0 60000 65536"/>
                      <a:gd name="T14" fmla="*/ 0 60000 65536"/>
                      <a:gd name="T15" fmla="*/ 0 60000 65536"/>
                      <a:gd name="T16" fmla="*/ 0 60000 65536"/>
                      <a:gd name="T17" fmla="*/ 0 60000 65536"/>
                      <a:gd name="T18" fmla="*/ 0 w 5515"/>
                      <a:gd name="T19" fmla="*/ 0 h 2458"/>
                      <a:gd name="T20" fmla="*/ 5515 w 5515"/>
                      <a:gd name="T21" fmla="*/ 2458 h 2458"/>
                    </a:gdLst>
                    <a:ahLst/>
                    <a:cxnLst>
                      <a:cxn ang="T12">
                        <a:pos x="T0" y="T1"/>
                      </a:cxn>
                      <a:cxn ang="T13">
                        <a:pos x="T2" y="T3"/>
                      </a:cxn>
                      <a:cxn ang="T14">
                        <a:pos x="T4" y="T5"/>
                      </a:cxn>
                      <a:cxn ang="T15">
                        <a:pos x="T6" y="T7"/>
                      </a:cxn>
                      <a:cxn ang="T16">
                        <a:pos x="T8" y="T9"/>
                      </a:cxn>
                      <a:cxn ang="T17">
                        <a:pos x="T10" y="T11"/>
                      </a:cxn>
                    </a:cxnLst>
                    <a:rect l="T18" t="T19" r="T20" b="T21"/>
                    <a:pathLst>
                      <a:path w="5515" h="2458">
                        <a:moveTo>
                          <a:pt x="6" y="0"/>
                        </a:moveTo>
                        <a:cubicBezTo>
                          <a:pt x="6" y="0"/>
                          <a:pt x="0" y="1001"/>
                          <a:pt x="0" y="1875"/>
                        </a:cubicBezTo>
                        <a:cubicBezTo>
                          <a:pt x="503" y="2279"/>
                          <a:pt x="1875" y="2458"/>
                          <a:pt x="2793" y="2458"/>
                        </a:cubicBezTo>
                        <a:cubicBezTo>
                          <a:pt x="3710" y="2458"/>
                          <a:pt x="5005" y="2285"/>
                          <a:pt x="5515" y="1881"/>
                        </a:cubicBezTo>
                        <a:cubicBezTo>
                          <a:pt x="5515" y="1030"/>
                          <a:pt x="5513" y="48"/>
                          <a:pt x="5513" y="48"/>
                        </a:cubicBezTo>
                        <a:cubicBezTo>
                          <a:pt x="5513" y="48"/>
                          <a:pt x="6" y="0"/>
                          <a:pt x="6" y="0"/>
                        </a:cubicBezTo>
                        <a:close/>
                      </a:path>
                    </a:pathLst>
                  </a:custGeom>
                  <a:solidFill>
                    <a:srgbClr val="008FCC">
                      <a:lumMod val="60000"/>
                      <a:lumOff val="40000"/>
                    </a:srgbClr>
                  </a:solidFill>
                  <a:ln w="9525" cap="flat" cmpd="sng">
                    <a:noFill/>
                    <a:prstDash val="solid"/>
                    <a:round/>
                    <a:headEnd type="none" w="sm" len="sm"/>
                    <a:tailEnd type="none" w="sm" len="sm"/>
                  </a:ln>
                </p:spPr>
                <p:txBody>
                  <a:bodyPr wrap="none" lIns="0" tIns="0" rIns="0" bIns="0" anchor="ctr"/>
                  <a:lstStyle/>
                  <a:p>
                    <a:pPr defTabSz="685732">
                      <a:defRPr/>
                    </a:pPr>
                    <a:endParaRPr lang="en-US" sz="600" kern="0" dirty="0">
                      <a:solidFill>
                        <a:sysClr val="windowText" lastClr="000000"/>
                      </a:solidFill>
                      <a:latin typeface="Arial" charset="0"/>
                      <a:cs typeface="Arial" charset="0"/>
                    </a:endParaRPr>
                  </a:p>
                </p:txBody>
              </p:sp>
              <p:sp>
                <p:nvSpPr>
                  <p:cNvPr id="181" name="Freeform 31"/>
                  <p:cNvSpPr>
                    <a:spLocks/>
                  </p:cNvSpPr>
                  <p:nvPr/>
                </p:nvSpPr>
                <p:spPr bwMode="auto">
                  <a:xfrm>
                    <a:off x="5087" y="1880"/>
                    <a:ext cx="700" cy="229"/>
                  </a:xfrm>
                  <a:custGeom>
                    <a:avLst/>
                    <a:gdLst>
                      <a:gd name="T0" fmla="*/ 0 w 5515"/>
                      <a:gd name="T1" fmla="*/ 0 h 1801"/>
                      <a:gd name="T2" fmla="*/ 1 w 5515"/>
                      <a:gd name="T3" fmla="*/ 0 h 1801"/>
                      <a:gd name="T4" fmla="*/ 0 w 5515"/>
                      <a:gd name="T5" fmla="*/ 1 h 1801"/>
                      <a:gd name="T6" fmla="*/ 0 w 5515"/>
                      <a:gd name="T7" fmla="*/ 0 h 1801"/>
                      <a:gd name="T8" fmla="*/ 0 60000 65536"/>
                      <a:gd name="T9" fmla="*/ 0 60000 65536"/>
                      <a:gd name="T10" fmla="*/ 0 60000 65536"/>
                      <a:gd name="T11" fmla="*/ 0 60000 65536"/>
                      <a:gd name="T12" fmla="*/ 0 w 5515"/>
                      <a:gd name="T13" fmla="*/ 0 h 1801"/>
                      <a:gd name="T14" fmla="*/ 5515 w 5515"/>
                      <a:gd name="T15" fmla="*/ 1801 h 1801"/>
                    </a:gdLst>
                    <a:ahLst/>
                    <a:cxnLst>
                      <a:cxn ang="T8">
                        <a:pos x="T0" y="T1"/>
                      </a:cxn>
                      <a:cxn ang="T9">
                        <a:pos x="T2" y="T3"/>
                      </a:cxn>
                      <a:cxn ang="T10">
                        <a:pos x="T4" y="T5"/>
                      </a:cxn>
                      <a:cxn ang="T11">
                        <a:pos x="T6" y="T7"/>
                      </a:cxn>
                    </a:cxnLst>
                    <a:rect l="T12" t="T13" r="T14" b="T15"/>
                    <a:pathLst>
                      <a:path w="5515" h="1801">
                        <a:moveTo>
                          <a:pt x="0" y="0"/>
                        </a:moveTo>
                        <a:lnTo>
                          <a:pt x="5515" y="33"/>
                        </a:lnTo>
                        <a:cubicBezTo>
                          <a:pt x="5502" y="642"/>
                          <a:pt x="2648" y="1675"/>
                          <a:pt x="0" y="1801"/>
                        </a:cubicBezTo>
                        <a:lnTo>
                          <a:pt x="0" y="0"/>
                        </a:lnTo>
                        <a:close/>
                      </a:path>
                    </a:pathLst>
                  </a:custGeom>
                  <a:solidFill>
                    <a:srgbClr val="008FCC">
                      <a:lumMod val="60000"/>
                      <a:lumOff val="40000"/>
                    </a:srgbClr>
                  </a:solidFill>
                  <a:ln w="12700" cap="flat" cmpd="sng">
                    <a:noFill/>
                    <a:prstDash val="solid"/>
                    <a:round/>
                    <a:headEnd type="none" w="sm" len="sm"/>
                    <a:tailEnd type="none" w="sm" len="sm"/>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182" name="Freeform 32"/>
                  <p:cNvSpPr>
                    <a:spLocks/>
                  </p:cNvSpPr>
                  <p:nvPr/>
                </p:nvSpPr>
                <p:spPr bwMode="auto">
                  <a:xfrm>
                    <a:off x="5087" y="1771"/>
                    <a:ext cx="700" cy="172"/>
                  </a:xfrm>
                  <a:custGeom>
                    <a:avLst/>
                    <a:gdLst>
                      <a:gd name="T0" fmla="*/ 0 w 5507"/>
                      <a:gd name="T1" fmla="*/ 0 h 1378"/>
                      <a:gd name="T2" fmla="*/ 0 w 5507"/>
                      <a:gd name="T3" fmla="*/ 0 h 1378"/>
                      <a:gd name="T4" fmla="*/ 1 w 5507"/>
                      <a:gd name="T5" fmla="*/ 0 h 1378"/>
                      <a:gd name="T6" fmla="*/ 1 w 5507"/>
                      <a:gd name="T7" fmla="*/ 0 h 1378"/>
                      <a:gd name="T8" fmla="*/ 1 w 5507"/>
                      <a:gd name="T9" fmla="*/ 0 h 1378"/>
                      <a:gd name="T10" fmla="*/ 0 w 5507"/>
                      <a:gd name="T11" fmla="*/ 0 h 1378"/>
                      <a:gd name="T12" fmla="*/ 0 60000 65536"/>
                      <a:gd name="T13" fmla="*/ 0 60000 65536"/>
                      <a:gd name="T14" fmla="*/ 0 60000 65536"/>
                      <a:gd name="T15" fmla="*/ 0 60000 65536"/>
                      <a:gd name="T16" fmla="*/ 0 60000 65536"/>
                      <a:gd name="T17" fmla="*/ 0 60000 65536"/>
                      <a:gd name="T18" fmla="*/ 0 w 5507"/>
                      <a:gd name="T19" fmla="*/ 0 h 1378"/>
                      <a:gd name="T20" fmla="*/ 5507 w 5507"/>
                      <a:gd name="T21" fmla="*/ 1378 h 1378"/>
                    </a:gdLst>
                    <a:ahLst/>
                    <a:cxnLst>
                      <a:cxn ang="T12">
                        <a:pos x="T0" y="T1"/>
                      </a:cxn>
                      <a:cxn ang="T13">
                        <a:pos x="T2" y="T3"/>
                      </a:cxn>
                      <a:cxn ang="T14">
                        <a:pos x="T4" y="T5"/>
                      </a:cxn>
                      <a:cxn ang="T15">
                        <a:pos x="T6" y="T7"/>
                      </a:cxn>
                      <a:cxn ang="T16">
                        <a:pos x="T8" y="T9"/>
                      </a:cxn>
                      <a:cxn ang="T17">
                        <a:pos x="T10" y="T11"/>
                      </a:cxn>
                    </a:cxnLst>
                    <a:rect l="T18" t="T19" r="T20" b="T21"/>
                    <a:pathLst>
                      <a:path w="5507" h="1378">
                        <a:moveTo>
                          <a:pt x="0" y="0"/>
                        </a:moveTo>
                        <a:cubicBezTo>
                          <a:pt x="0" y="0"/>
                          <a:pt x="0" y="490"/>
                          <a:pt x="0" y="980"/>
                        </a:cubicBezTo>
                        <a:cubicBezTo>
                          <a:pt x="490" y="1318"/>
                          <a:pt x="1869" y="1378"/>
                          <a:pt x="2787" y="1378"/>
                        </a:cubicBezTo>
                        <a:cubicBezTo>
                          <a:pt x="3704" y="1378"/>
                          <a:pt x="5002" y="1311"/>
                          <a:pt x="5507" y="980"/>
                        </a:cubicBezTo>
                        <a:cubicBezTo>
                          <a:pt x="5507" y="503"/>
                          <a:pt x="5507" y="27"/>
                          <a:pt x="5507" y="27"/>
                        </a:cubicBezTo>
                        <a:lnTo>
                          <a:pt x="0" y="0"/>
                        </a:lnTo>
                        <a:close/>
                      </a:path>
                    </a:pathLst>
                  </a:custGeom>
                  <a:solidFill>
                    <a:srgbClr val="008FCC">
                      <a:lumMod val="60000"/>
                      <a:lumOff val="40000"/>
                    </a:srgbClr>
                  </a:solidFill>
                  <a:ln w="12700" cap="flat" cmpd="sng">
                    <a:noFill/>
                    <a:prstDash val="solid"/>
                    <a:round/>
                    <a:headEnd type="none" w="sm" len="sm"/>
                    <a:tailEnd type="none" w="sm" len="sm"/>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183" name="Oval 33"/>
                  <p:cNvSpPr>
                    <a:spLocks noChangeArrowheads="1"/>
                  </p:cNvSpPr>
                  <p:nvPr/>
                </p:nvSpPr>
                <p:spPr bwMode="auto">
                  <a:xfrm>
                    <a:off x="5087" y="1703"/>
                    <a:ext cx="700" cy="125"/>
                  </a:xfrm>
                  <a:prstGeom prst="ellipse">
                    <a:avLst/>
                  </a:prstGeom>
                  <a:solidFill>
                    <a:srgbClr val="008FCC">
                      <a:lumMod val="40000"/>
                      <a:lumOff val="60000"/>
                    </a:srgbClr>
                  </a:solidFill>
                  <a:ln w="12700" algn="ctr">
                    <a:noFill/>
                    <a:round/>
                    <a:headEnd/>
                    <a:tailEnd/>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184" name="Oval 34"/>
                  <p:cNvSpPr>
                    <a:spLocks noChangeArrowheads="1"/>
                  </p:cNvSpPr>
                  <p:nvPr/>
                </p:nvSpPr>
                <p:spPr bwMode="auto">
                  <a:xfrm>
                    <a:off x="5264" y="1734"/>
                    <a:ext cx="345" cy="63"/>
                  </a:xfrm>
                  <a:prstGeom prst="ellipse">
                    <a:avLst/>
                  </a:prstGeom>
                  <a:solidFill>
                    <a:srgbClr val="008FCC">
                      <a:lumMod val="20000"/>
                      <a:lumOff val="80000"/>
                    </a:srgbClr>
                  </a:solidFill>
                  <a:ln w="12700" algn="ctr">
                    <a:noFill/>
                    <a:round/>
                    <a:headEnd/>
                    <a:tailEnd/>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grpSp>
            <p:sp>
              <p:nvSpPr>
                <p:cNvPr id="179" name="Rectangle 178"/>
                <p:cNvSpPr>
                  <a:spLocks noChangeArrowheads="1"/>
                </p:cNvSpPr>
                <p:nvPr/>
              </p:nvSpPr>
              <p:spPr bwMode="auto">
                <a:xfrm>
                  <a:off x="5772053" y="2930365"/>
                  <a:ext cx="1223532" cy="591039"/>
                </a:xfrm>
                <a:prstGeom prst="rect">
                  <a:avLst/>
                </a:prstGeom>
                <a:noFill/>
                <a:ln w="9525">
                  <a:noFill/>
                  <a:miter lim="800000"/>
                  <a:headEnd/>
                  <a:tailEnd/>
                </a:ln>
              </p:spPr>
              <p:txBody>
                <a:bodyPr wrap="none" lIns="69054" tIns="0" rIns="69054" bIns="0">
                  <a:spAutoFit/>
                </a:bodyPr>
                <a:lstStyle/>
                <a:p>
                  <a:pPr algn="ctr" defTabSz="685732" eaLnBrk="0" hangingPunct="0">
                    <a:defRPr/>
                  </a:pPr>
                  <a:r>
                    <a:rPr lang="en-US" sz="394" b="1" kern="0" dirty="0">
                      <a:latin typeface="Arial" charset="0"/>
                      <a:cs typeface="Arial" charset="0"/>
                    </a:rPr>
                    <a:t>Log</a:t>
                  </a:r>
                </a:p>
              </p:txBody>
            </p:sp>
          </p:grpSp>
          <p:grpSp>
            <p:nvGrpSpPr>
              <p:cNvPr id="127" name="Group 63"/>
              <p:cNvGrpSpPr>
                <a:grpSpLocks/>
              </p:cNvGrpSpPr>
              <p:nvPr/>
            </p:nvGrpSpPr>
            <p:grpSpPr bwMode="auto">
              <a:xfrm>
                <a:off x="-4382648" y="5440892"/>
                <a:ext cx="338861" cy="178159"/>
                <a:chOff x="7713533" y="2957870"/>
                <a:chExt cx="1312756" cy="1096153"/>
              </a:xfrm>
            </p:grpSpPr>
            <p:grpSp>
              <p:nvGrpSpPr>
                <p:cNvPr id="171" name="Group 21"/>
                <p:cNvGrpSpPr>
                  <a:grpSpLocks/>
                </p:cNvGrpSpPr>
                <p:nvPr/>
              </p:nvGrpSpPr>
              <p:grpSpPr bwMode="auto">
                <a:xfrm>
                  <a:off x="7888846" y="2957870"/>
                  <a:ext cx="965276" cy="1096153"/>
                  <a:chOff x="5032" y="1920"/>
                  <a:chExt cx="697" cy="486"/>
                </a:xfrm>
              </p:grpSpPr>
              <p:sp>
                <p:nvSpPr>
                  <p:cNvPr id="173" name="Freeform 22"/>
                  <p:cNvSpPr>
                    <a:spLocks/>
                  </p:cNvSpPr>
                  <p:nvPr/>
                </p:nvSpPr>
                <p:spPr bwMode="auto">
                  <a:xfrm>
                    <a:off x="5032" y="2016"/>
                    <a:ext cx="697" cy="390"/>
                  </a:xfrm>
                  <a:custGeom>
                    <a:avLst/>
                    <a:gdLst>
                      <a:gd name="T0" fmla="*/ 0 w 5515"/>
                      <a:gd name="T1" fmla="*/ 0 h 2458"/>
                      <a:gd name="T2" fmla="*/ 0 w 5515"/>
                      <a:gd name="T3" fmla="*/ 1 h 2458"/>
                      <a:gd name="T4" fmla="*/ 1 w 5515"/>
                      <a:gd name="T5" fmla="*/ 1 h 2458"/>
                      <a:gd name="T6" fmla="*/ 1 w 5515"/>
                      <a:gd name="T7" fmla="*/ 1 h 2458"/>
                      <a:gd name="T8" fmla="*/ 1 w 5515"/>
                      <a:gd name="T9" fmla="*/ 0 h 2458"/>
                      <a:gd name="T10" fmla="*/ 0 w 5515"/>
                      <a:gd name="T11" fmla="*/ 0 h 2458"/>
                      <a:gd name="T12" fmla="*/ 0 60000 65536"/>
                      <a:gd name="T13" fmla="*/ 0 60000 65536"/>
                      <a:gd name="T14" fmla="*/ 0 60000 65536"/>
                      <a:gd name="T15" fmla="*/ 0 60000 65536"/>
                      <a:gd name="T16" fmla="*/ 0 60000 65536"/>
                      <a:gd name="T17" fmla="*/ 0 60000 65536"/>
                      <a:gd name="T18" fmla="*/ 0 w 5515"/>
                      <a:gd name="T19" fmla="*/ 0 h 2458"/>
                      <a:gd name="T20" fmla="*/ 5515 w 5515"/>
                      <a:gd name="T21" fmla="*/ 2458 h 2458"/>
                    </a:gdLst>
                    <a:ahLst/>
                    <a:cxnLst>
                      <a:cxn ang="T12">
                        <a:pos x="T0" y="T1"/>
                      </a:cxn>
                      <a:cxn ang="T13">
                        <a:pos x="T2" y="T3"/>
                      </a:cxn>
                      <a:cxn ang="T14">
                        <a:pos x="T4" y="T5"/>
                      </a:cxn>
                      <a:cxn ang="T15">
                        <a:pos x="T6" y="T7"/>
                      </a:cxn>
                      <a:cxn ang="T16">
                        <a:pos x="T8" y="T9"/>
                      </a:cxn>
                      <a:cxn ang="T17">
                        <a:pos x="T10" y="T11"/>
                      </a:cxn>
                    </a:cxnLst>
                    <a:rect l="T18" t="T19" r="T20" b="T21"/>
                    <a:pathLst>
                      <a:path w="5515" h="2458">
                        <a:moveTo>
                          <a:pt x="6" y="0"/>
                        </a:moveTo>
                        <a:cubicBezTo>
                          <a:pt x="6" y="0"/>
                          <a:pt x="0" y="1001"/>
                          <a:pt x="0" y="1875"/>
                        </a:cubicBezTo>
                        <a:cubicBezTo>
                          <a:pt x="503" y="2279"/>
                          <a:pt x="1875" y="2458"/>
                          <a:pt x="2793" y="2458"/>
                        </a:cubicBezTo>
                        <a:cubicBezTo>
                          <a:pt x="3710" y="2458"/>
                          <a:pt x="5005" y="2285"/>
                          <a:pt x="5515" y="1881"/>
                        </a:cubicBezTo>
                        <a:cubicBezTo>
                          <a:pt x="5515" y="1030"/>
                          <a:pt x="5513" y="48"/>
                          <a:pt x="5513" y="48"/>
                        </a:cubicBezTo>
                        <a:cubicBezTo>
                          <a:pt x="5513" y="48"/>
                          <a:pt x="6" y="0"/>
                          <a:pt x="6" y="0"/>
                        </a:cubicBezTo>
                        <a:close/>
                      </a:path>
                    </a:pathLst>
                  </a:custGeom>
                  <a:solidFill>
                    <a:srgbClr val="FFCE6D"/>
                  </a:solidFill>
                  <a:ln w="9525" cap="flat" cmpd="sng">
                    <a:solidFill>
                      <a:srgbClr val="F0AB00"/>
                    </a:solidFill>
                    <a:prstDash val="solid"/>
                    <a:round/>
                    <a:headEnd type="none" w="sm" len="sm"/>
                    <a:tailEnd type="none" w="sm" len="sm"/>
                  </a:ln>
                </p:spPr>
                <p:txBody>
                  <a:bodyPr wrap="none" lIns="0" tIns="0" rIns="0" bIns="0" anchor="ctr"/>
                  <a:lstStyle/>
                  <a:p>
                    <a:pPr defTabSz="685732">
                      <a:defRPr/>
                    </a:pPr>
                    <a:endParaRPr lang="en-US" sz="600" kern="0" dirty="0">
                      <a:solidFill>
                        <a:sysClr val="windowText" lastClr="000000"/>
                      </a:solidFill>
                      <a:latin typeface="Arial" charset="0"/>
                      <a:cs typeface="Arial" charset="0"/>
                    </a:endParaRPr>
                  </a:p>
                </p:txBody>
              </p:sp>
              <p:sp>
                <p:nvSpPr>
                  <p:cNvPr id="174" name="Freeform 23"/>
                  <p:cNvSpPr>
                    <a:spLocks/>
                  </p:cNvSpPr>
                  <p:nvPr/>
                </p:nvSpPr>
                <p:spPr bwMode="auto">
                  <a:xfrm>
                    <a:off x="5032" y="2098"/>
                    <a:ext cx="697" cy="230"/>
                  </a:xfrm>
                  <a:custGeom>
                    <a:avLst/>
                    <a:gdLst>
                      <a:gd name="T0" fmla="*/ 0 w 5515"/>
                      <a:gd name="T1" fmla="*/ 0 h 1801"/>
                      <a:gd name="T2" fmla="*/ 1 w 5515"/>
                      <a:gd name="T3" fmla="*/ 0 h 1801"/>
                      <a:gd name="T4" fmla="*/ 0 w 5515"/>
                      <a:gd name="T5" fmla="*/ 1 h 1801"/>
                      <a:gd name="T6" fmla="*/ 0 w 5515"/>
                      <a:gd name="T7" fmla="*/ 0 h 1801"/>
                      <a:gd name="T8" fmla="*/ 0 60000 65536"/>
                      <a:gd name="T9" fmla="*/ 0 60000 65536"/>
                      <a:gd name="T10" fmla="*/ 0 60000 65536"/>
                      <a:gd name="T11" fmla="*/ 0 60000 65536"/>
                      <a:gd name="T12" fmla="*/ 0 w 5515"/>
                      <a:gd name="T13" fmla="*/ 0 h 1801"/>
                      <a:gd name="T14" fmla="*/ 5515 w 5515"/>
                      <a:gd name="T15" fmla="*/ 1801 h 1801"/>
                    </a:gdLst>
                    <a:ahLst/>
                    <a:cxnLst>
                      <a:cxn ang="T8">
                        <a:pos x="T0" y="T1"/>
                      </a:cxn>
                      <a:cxn ang="T9">
                        <a:pos x="T2" y="T3"/>
                      </a:cxn>
                      <a:cxn ang="T10">
                        <a:pos x="T4" y="T5"/>
                      </a:cxn>
                      <a:cxn ang="T11">
                        <a:pos x="T6" y="T7"/>
                      </a:cxn>
                    </a:cxnLst>
                    <a:rect l="T12" t="T13" r="T14" b="T15"/>
                    <a:pathLst>
                      <a:path w="5515" h="1801">
                        <a:moveTo>
                          <a:pt x="0" y="0"/>
                        </a:moveTo>
                        <a:lnTo>
                          <a:pt x="5515" y="33"/>
                        </a:lnTo>
                        <a:cubicBezTo>
                          <a:pt x="5502" y="642"/>
                          <a:pt x="2648" y="1675"/>
                          <a:pt x="0" y="1801"/>
                        </a:cubicBezTo>
                        <a:lnTo>
                          <a:pt x="0" y="0"/>
                        </a:lnTo>
                        <a:close/>
                      </a:path>
                    </a:pathLst>
                  </a:custGeom>
                  <a:solidFill>
                    <a:srgbClr val="FFCE6D"/>
                  </a:solidFill>
                  <a:ln w="12700" cap="flat" cmpd="sng">
                    <a:noFill/>
                    <a:prstDash val="solid"/>
                    <a:round/>
                    <a:headEnd type="none" w="sm" len="sm"/>
                    <a:tailEnd type="none" w="sm" len="sm"/>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175" name="Freeform 24"/>
                  <p:cNvSpPr>
                    <a:spLocks/>
                  </p:cNvSpPr>
                  <p:nvPr/>
                </p:nvSpPr>
                <p:spPr bwMode="auto">
                  <a:xfrm>
                    <a:off x="5032" y="1985"/>
                    <a:ext cx="697" cy="178"/>
                  </a:xfrm>
                  <a:custGeom>
                    <a:avLst/>
                    <a:gdLst>
                      <a:gd name="T0" fmla="*/ 0 w 5507"/>
                      <a:gd name="T1" fmla="*/ 0 h 1378"/>
                      <a:gd name="T2" fmla="*/ 0 w 5507"/>
                      <a:gd name="T3" fmla="*/ 0 h 1378"/>
                      <a:gd name="T4" fmla="*/ 1 w 5507"/>
                      <a:gd name="T5" fmla="*/ 0 h 1378"/>
                      <a:gd name="T6" fmla="*/ 1 w 5507"/>
                      <a:gd name="T7" fmla="*/ 0 h 1378"/>
                      <a:gd name="T8" fmla="*/ 1 w 5507"/>
                      <a:gd name="T9" fmla="*/ 0 h 1378"/>
                      <a:gd name="T10" fmla="*/ 0 w 5507"/>
                      <a:gd name="T11" fmla="*/ 0 h 1378"/>
                      <a:gd name="T12" fmla="*/ 0 60000 65536"/>
                      <a:gd name="T13" fmla="*/ 0 60000 65536"/>
                      <a:gd name="T14" fmla="*/ 0 60000 65536"/>
                      <a:gd name="T15" fmla="*/ 0 60000 65536"/>
                      <a:gd name="T16" fmla="*/ 0 60000 65536"/>
                      <a:gd name="T17" fmla="*/ 0 60000 65536"/>
                      <a:gd name="T18" fmla="*/ 0 w 5507"/>
                      <a:gd name="T19" fmla="*/ 0 h 1378"/>
                      <a:gd name="T20" fmla="*/ 5507 w 5507"/>
                      <a:gd name="T21" fmla="*/ 1378 h 1378"/>
                    </a:gdLst>
                    <a:ahLst/>
                    <a:cxnLst>
                      <a:cxn ang="T12">
                        <a:pos x="T0" y="T1"/>
                      </a:cxn>
                      <a:cxn ang="T13">
                        <a:pos x="T2" y="T3"/>
                      </a:cxn>
                      <a:cxn ang="T14">
                        <a:pos x="T4" y="T5"/>
                      </a:cxn>
                      <a:cxn ang="T15">
                        <a:pos x="T6" y="T7"/>
                      </a:cxn>
                      <a:cxn ang="T16">
                        <a:pos x="T8" y="T9"/>
                      </a:cxn>
                      <a:cxn ang="T17">
                        <a:pos x="T10" y="T11"/>
                      </a:cxn>
                    </a:cxnLst>
                    <a:rect l="T18" t="T19" r="T20" b="T21"/>
                    <a:pathLst>
                      <a:path w="5507" h="1378">
                        <a:moveTo>
                          <a:pt x="0" y="0"/>
                        </a:moveTo>
                        <a:cubicBezTo>
                          <a:pt x="0" y="0"/>
                          <a:pt x="0" y="490"/>
                          <a:pt x="0" y="980"/>
                        </a:cubicBezTo>
                        <a:cubicBezTo>
                          <a:pt x="490" y="1318"/>
                          <a:pt x="1869" y="1378"/>
                          <a:pt x="2787" y="1378"/>
                        </a:cubicBezTo>
                        <a:cubicBezTo>
                          <a:pt x="3704" y="1378"/>
                          <a:pt x="5002" y="1311"/>
                          <a:pt x="5507" y="980"/>
                        </a:cubicBezTo>
                        <a:cubicBezTo>
                          <a:pt x="5507" y="503"/>
                          <a:pt x="5507" y="27"/>
                          <a:pt x="5507" y="27"/>
                        </a:cubicBezTo>
                        <a:lnTo>
                          <a:pt x="0" y="0"/>
                        </a:lnTo>
                        <a:close/>
                      </a:path>
                    </a:pathLst>
                  </a:custGeom>
                  <a:solidFill>
                    <a:srgbClr val="FFCE6D"/>
                  </a:solidFill>
                  <a:ln w="12700" cap="flat" cmpd="sng">
                    <a:noFill/>
                    <a:prstDash val="solid"/>
                    <a:round/>
                    <a:headEnd type="none" w="sm" len="sm"/>
                    <a:tailEnd type="none" w="sm" len="sm"/>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176" name="Oval 25"/>
                  <p:cNvSpPr>
                    <a:spLocks noChangeArrowheads="1"/>
                  </p:cNvSpPr>
                  <p:nvPr/>
                </p:nvSpPr>
                <p:spPr bwMode="auto">
                  <a:xfrm>
                    <a:off x="5032" y="1920"/>
                    <a:ext cx="697" cy="126"/>
                  </a:xfrm>
                  <a:prstGeom prst="ellipse">
                    <a:avLst/>
                  </a:prstGeom>
                  <a:solidFill>
                    <a:srgbClr val="FFDC95"/>
                  </a:solidFill>
                  <a:ln w="12700" algn="ctr">
                    <a:solidFill>
                      <a:srgbClr val="F0AB00"/>
                    </a:solidFill>
                    <a:round/>
                    <a:headEnd/>
                    <a:tailEnd/>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177" name="Oval 26"/>
                  <p:cNvSpPr>
                    <a:spLocks noChangeArrowheads="1"/>
                  </p:cNvSpPr>
                  <p:nvPr/>
                </p:nvSpPr>
                <p:spPr bwMode="auto">
                  <a:xfrm>
                    <a:off x="5209" y="1951"/>
                    <a:ext cx="346" cy="65"/>
                  </a:xfrm>
                  <a:prstGeom prst="ellipse">
                    <a:avLst/>
                  </a:prstGeom>
                  <a:solidFill>
                    <a:srgbClr val="EFBE43"/>
                  </a:solidFill>
                  <a:ln w="12700" algn="ctr">
                    <a:solidFill>
                      <a:srgbClr val="F0AB00"/>
                    </a:solidFill>
                    <a:round/>
                    <a:headEnd/>
                    <a:tailEnd/>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grpSp>
            <p:sp>
              <p:nvSpPr>
                <p:cNvPr id="172" name="Rectangle 27"/>
                <p:cNvSpPr>
                  <a:spLocks noChangeArrowheads="1"/>
                </p:cNvSpPr>
                <p:nvPr/>
              </p:nvSpPr>
              <p:spPr bwMode="auto">
                <a:xfrm>
                  <a:off x="7713533" y="3252660"/>
                  <a:ext cx="1312756" cy="591042"/>
                </a:xfrm>
                <a:prstGeom prst="rect">
                  <a:avLst/>
                </a:prstGeom>
                <a:noFill/>
                <a:ln w="12700">
                  <a:noFill/>
                  <a:miter lim="800000"/>
                  <a:headEnd/>
                  <a:tailEnd/>
                </a:ln>
              </p:spPr>
              <p:txBody>
                <a:bodyPr wrap="none" lIns="67864" tIns="0" rIns="67864" bIns="0">
                  <a:spAutoFit/>
                </a:bodyPr>
                <a:lstStyle/>
                <a:p>
                  <a:pPr algn="ctr" defTabSz="685732" eaLnBrk="0" hangingPunct="0">
                    <a:defRPr/>
                  </a:pPr>
                  <a:r>
                    <a:rPr lang="en-US" sz="394" b="1" kern="0" dirty="0">
                      <a:solidFill>
                        <a:sysClr val="windowText" lastClr="000000"/>
                      </a:solidFill>
                      <a:latin typeface="Arial" charset="0"/>
                      <a:cs typeface="Arial" charset="0"/>
                    </a:rPr>
                    <a:t>Data</a:t>
                  </a:r>
                </a:p>
              </p:txBody>
            </p:sp>
          </p:grpSp>
          <p:grpSp>
            <p:nvGrpSpPr>
              <p:cNvPr id="128" name="Group 127"/>
              <p:cNvGrpSpPr/>
              <p:nvPr/>
            </p:nvGrpSpPr>
            <p:grpSpPr>
              <a:xfrm rot="18921853">
                <a:off x="-1970689" y="4979234"/>
                <a:ext cx="760202" cy="760202"/>
                <a:chOff x="-3322154" y="262761"/>
                <a:chExt cx="760202" cy="760202"/>
              </a:xfrm>
            </p:grpSpPr>
            <p:grpSp>
              <p:nvGrpSpPr>
                <p:cNvPr id="146" name="Group 29"/>
                <p:cNvGrpSpPr/>
                <p:nvPr/>
              </p:nvGrpSpPr>
              <p:grpSpPr>
                <a:xfrm rot="2700000">
                  <a:off x="-3322154" y="388646"/>
                  <a:ext cx="760202" cy="508432"/>
                  <a:chOff x="4462585" y="1570892"/>
                  <a:chExt cx="1195753" cy="799734"/>
                </a:xfrm>
              </p:grpSpPr>
              <p:cxnSp>
                <p:nvCxnSpPr>
                  <p:cNvPr id="160" name="Straight Connector 159"/>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7" name="Group 30"/>
                <p:cNvGrpSpPr/>
                <p:nvPr/>
              </p:nvGrpSpPr>
              <p:grpSpPr>
                <a:xfrm rot="18900000">
                  <a:off x="-3322154" y="388664"/>
                  <a:ext cx="760202" cy="508432"/>
                  <a:chOff x="4462585" y="1570892"/>
                  <a:chExt cx="1195753" cy="799734"/>
                </a:xfrm>
              </p:grpSpPr>
              <p:cxnSp>
                <p:nvCxnSpPr>
                  <p:cNvPr id="149" name="Straight Connector 148"/>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48" name="Rectangle 147"/>
                <p:cNvSpPr/>
                <p:nvPr/>
              </p:nvSpPr>
              <p:spPr bwMode="gray">
                <a:xfrm rot="2700000">
                  <a:off x="-3252283" y="332633"/>
                  <a:ext cx="620459" cy="620459"/>
                </a:xfrm>
                <a:prstGeom prst="rect">
                  <a:avLst/>
                </a:prstGeom>
                <a:solidFill>
                  <a:schemeClr val="bg2">
                    <a:lumMod val="75000"/>
                  </a:schemeClr>
                </a:solidFill>
                <a:ln w="9525" algn="ctr">
                  <a:noFill/>
                  <a:miter lim="800000"/>
                  <a:headEnd/>
                  <a:tailEnd/>
                </a:ln>
                <a:effectLst/>
              </p:spPr>
              <p:txBody>
                <a:bodyPr lIns="67499" tIns="53999" rIns="67499" bIns="53999" rtlCol="0" anchor="t"/>
                <a:lstStyle/>
                <a:p>
                  <a:pPr algn="ctr" fontAlgn="base">
                    <a:spcBef>
                      <a:spcPct val="50000"/>
                    </a:spcBef>
                    <a:spcAft>
                      <a:spcPct val="0"/>
                    </a:spcAft>
                    <a:buClr>
                      <a:srgbClr val="F0AB00"/>
                    </a:buClr>
                    <a:buSzPct val="80000"/>
                  </a:pPr>
                  <a:r>
                    <a:rPr lang="en-US" sz="472" b="1" kern="0" dirty="0">
                      <a:solidFill>
                        <a:srgbClr val="FFFFFF">
                          <a:lumMod val="95000"/>
                        </a:srgbClr>
                      </a:solidFill>
                      <a:ea typeface="Arial Unicode MS" pitchFamily="34" charset="-128"/>
                      <a:cs typeface="Arial Unicode MS" pitchFamily="34" charset="-128"/>
                    </a:rPr>
                    <a:t>SAP</a:t>
                  </a:r>
                  <a:br>
                    <a:rPr lang="en-US" sz="472" b="1" kern="0" dirty="0">
                      <a:solidFill>
                        <a:srgbClr val="FFFFFF">
                          <a:lumMod val="95000"/>
                        </a:srgbClr>
                      </a:solidFill>
                      <a:ea typeface="Arial Unicode MS" pitchFamily="34" charset="-128"/>
                      <a:cs typeface="Arial Unicode MS" pitchFamily="34" charset="-128"/>
                    </a:rPr>
                  </a:br>
                  <a:r>
                    <a:rPr lang="en-US" sz="472" b="1" kern="0" dirty="0">
                      <a:solidFill>
                        <a:srgbClr val="FFFFFF">
                          <a:lumMod val="95000"/>
                        </a:srgbClr>
                      </a:solidFill>
                      <a:ea typeface="Arial Unicode MS" pitchFamily="34" charset="-128"/>
                      <a:cs typeface="Arial Unicode MS" pitchFamily="34" charset="-128"/>
                    </a:rPr>
                    <a:t>HANA</a:t>
                  </a:r>
                </a:p>
              </p:txBody>
            </p:sp>
          </p:grpSp>
          <p:grpSp>
            <p:nvGrpSpPr>
              <p:cNvPr id="129" name="Group 107"/>
              <p:cNvGrpSpPr>
                <a:grpSpLocks/>
              </p:cNvGrpSpPr>
              <p:nvPr/>
            </p:nvGrpSpPr>
            <p:grpSpPr bwMode="auto">
              <a:xfrm>
                <a:off x="-1593554" y="5459210"/>
                <a:ext cx="315830" cy="147727"/>
                <a:chOff x="5772053" y="2803394"/>
                <a:chExt cx="1223532" cy="908910"/>
              </a:xfrm>
            </p:grpSpPr>
            <p:grpSp>
              <p:nvGrpSpPr>
                <p:cNvPr id="139" name="Group 29"/>
                <p:cNvGrpSpPr>
                  <a:grpSpLocks/>
                </p:cNvGrpSpPr>
                <p:nvPr/>
              </p:nvGrpSpPr>
              <p:grpSpPr bwMode="auto">
                <a:xfrm>
                  <a:off x="5984658" y="2803394"/>
                  <a:ext cx="799654" cy="908910"/>
                  <a:chOff x="5087" y="1703"/>
                  <a:chExt cx="700" cy="485"/>
                </a:xfrm>
              </p:grpSpPr>
              <p:sp>
                <p:nvSpPr>
                  <p:cNvPr id="141" name="Freeform 30"/>
                  <p:cNvSpPr>
                    <a:spLocks/>
                  </p:cNvSpPr>
                  <p:nvPr/>
                </p:nvSpPr>
                <p:spPr bwMode="auto">
                  <a:xfrm>
                    <a:off x="5087" y="1875"/>
                    <a:ext cx="700" cy="313"/>
                  </a:xfrm>
                  <a:custGeom>
                    <a:avLst/>
                    <a:gdLst>
                      <a:gd name="T0" fmla="*/ 0 w 5515"/>
                      <a:gd name="T1" fmla="*/ 0 h 2458"/>
                      <a:gd name="T2" fmla="*/ 0 w 5515"/>
                      <a:gd name="T3" fmla="*/ 1 h 2458"/>
                      <a:gd name="T4" fmla="*/ 1 w 5515"/>
                      <a:gd name="T5" fmla="*/ 1 h 2458"/>
                      <a:gd name="T6" fmla="*/ 1 w 5515"/>
                      <a:gd name="T7" fmla="*/ 1 h 2458"/>
                      <a:gd name="T8" fmla="*/ 1 w 5515"/>
                      <a:gd name="T9" fmla="*/ 0 h 2458"/>
                      <a:gd name="T10" fmla="*/ 0 w 5515"/>
                      <a:gd name="T11" fmla="*/ 0 h 2458"/>
                      <a:gd name="T12" fmla="*/ 0 60000 65536"/>
                      <a:gd name="T13" fmla="*/ 0 60000 65536"/>
                      <a:gd name="T14" fmla="*/ 0 60000 65536"/>
                      <a:gd name="T15" fmla="*/ 0 60000 65536"/>
                      <a:gd name="T16" fmla="*/ 0 60000 65536"/>
                      <a:gd name="T17" fmla="*/ 0 60000 65536"/>
                      <a:gd name="T18" fmla="*/ 0 w 5515"/>
                      <a:gd name="T19" fmla="*/ 0 h 2458"/>
                      <a:gd name="T20" fmla="*/ 5515 w 5515"/>
                      <a:gd name="T21" fmla="*/ 2458 h 2458"/>
                    </a:gdLst>
                    <a:ahLst/>
                    <a:cxnLst>
                      <a:cxn ang="T12">
                        <a:pos x="T0" y="T1"/>
                      </a:cxn>
                      <a:cxn ang="T13">
                        <a:pos x="T2" y="T3"/>
                      </a:cxn>
                      <a:cxn ang="T14">
                        <a:pos x="T4" y="T5"/>
                      </a:cxn>
                      <a:cxn ang="T15">
                        <a:pos x="T6" y="T7"/>
                      </a:cxn>
                      <a:cxn ang="T16">
                        <a:pos x="T8" y="T9"/>
                      </a:cxn>
                      <a:cxn ang="T17">
                        <a:pos x="T10" y="T11"/>
                      </a:cxn>
                    </a:cxnLst>
                    <a:rect l="T18" t="T19" r="T20" b="T21"/>
                    <a:pathLst>
                      <a:path w="5515" h="2458">
                        <a:moveTo>
                          <a:pt x="6" y="0"/>
                        </a:moveTo>
                        <a:cubicBezTo>
                          <a:pt x="6" y="0"/>
                          <a:pt x="0" y="1001"/>
                          <a:pt x="0" y="1875"/>
                        </a:cubicBezTo>
                        <a:cubicBezTo>
                          <a:pt x="503" y="2279"/>
                          <a:pt x="1875" y="2458"/>
                          <a:pt x="2793" y="2458"/>
                        </a:cubicBezTo>
                        <a:cubicBezTo>
                          <a:pt x="3710" y="2458"/>
                          <a:pt x="5005" y="2285"/>
                          <a:pt x="5515" y="1881"/>
                        </a:cubicBezTo>
                        <a:cubicBezTo>
                          <a:pt x="5515" y="1030"/>
                          <a:pt x="5513" y="48"/>
                          <a:pt x="5513" y="48"/>
                        </a:cubicBezTo>
                        <a:cubicBezTo>
                          <a:pt x="5513" y="48"/>
                          <a:pt x="6" y="0"/>
                          <a:pt x="6" y="0"/>
                        </a:cubicBezTo>
                        <a:close/>
                      </a:path>
                    </a:pathLst>
                  </a:custGeom>
                  <a:solidFill>
                    <a:srgbClr val="008FCC">
                      <a:lumMod val="60000"/>
                      <a:lumOff val="40000"/>
                    </a:srgbClr>
                  </a:solidFill>
                  <a:ln w="9525" cap="flat" cmpd="sng">
                    <a:noFill/>
                    <a:prstDash val="solid"/>
                    <a:round/>
                    <a:headEnd type="none" w="sm" len="sm"/>
                    <a:tailEnd type="none" w="sm" len="sm"/>
                  </a:ln>
                </p:spPr>
                <p:txBody>
                  <a:bodyPr wrap="none" lIns="0" tIns="0" rIns="0" bIns="0" anchor="ctr"/>
                  <a:lstStyle/>
                  <a:p>
                    <a:pPr defTabSz="685732">
                      <a:defRPr/>
                    </a:pPr>
                    <a:endParaRPr lang="en-US" sz="600" kern="0" dirty="0">
                      <a:solidFill>
                        <a:sysClr val="windowText" lastClr="000000"/>
                      </a:solidFill>
                      <a:latin typeface="Arial" charset="0"/>
                      <a:cs typeface="Arial" charset="0"/>
                    </a:endParaRPr>
                  </a:p>
                </p:txBody>
              </p:sp>
              <p:sp>
                <p:nvSpPr>
                  <p:cNvPr id="142" name="Freeform 31"/>
                  <p:cNvSpPr>
                    <a:spLocks/>
                  </p:cNvSpPr>
                  <p:nvPr/>
                </p:nvSpPr>
                <p:spPr bwMode="auto">
                  <a:xfrm>
                    <a:off x="5087" y="1880"/>
                    <a:ext cx="700" cy="229"/>
                  </a:xfrm>
                  <a:custGeom>
                    <a:avLst/>
                    <a:gdLst>
                      <a:gd name="T0" fmla="*/ 0 w 5515"/>
                      <a:gd name="T1" fmla="*/ 0 h 1801"/>
                      <a:gd name="T2" fmla="*/ 1 w 5515"/>
                      <a:gd name="T3" fmla="*/ 0 h 1801"/>
                      <a:gd name="T4" fmla="*/ 0 w 5515"/>
                      <a:gd name="T5" fmla="*/ 1 h 1801"/>
                      <a:gd name="T6" fmla="*/ 0 w 5515"/>
                      <a:gd name="T7" fmla="*/ 0 h 1801"/>
                      <a:gd name="T8" fmla="*/ 0 60000 65536"/>
                      <a:gd name="T9" fmla="*/ 0 60000 65536"/>
                      <a:gd name="T10" fmla="*/ 0 60000 65536"/>
                      <a:gd name="T11" fmla="*/ 0 60000 65536"/>
                      <a:gd name="T12" fmla="*/ 0 w 5515"/>
                      <a:gd name="T13" fmla="*/ 0 h 1801"/>
                      <a:gd name="T14" fmla="*/ 5515 w 5515"/>
                      <a:gd name="T15" fmla="*/ 1801 h 1801"/>
                    </a:gdLst>
                    <a:ahLst/>
                    <a:cxnLst>
                      <a:cxn ang="T8">
                        <a:pos x="T0" y="T1"/>
                      </a:cxn>
                      <a:cxn ang="T9">
                        <a:pos x="T2" y="T3"/>
                      </a:cxn>
                      <a:cxn ang="T10">
                        <a:pos x="T4" y="T5"/>
                      </a:cxn>
                      <a:cxn ang="T11">
                        <a:pos x="T6" y="T7"/>
                      </a:cxn>
                    </a:cxnLst>
                    <a:rect l="T12" t="T13" r="T14" b="T15"/>
                    <a:pathLst>
                      <a:path w="5515" h="1801">
                        <a:moveTo>
                          <a:pt x="0" y="0"/>
                        </a:moveTo>
                        <a:lnTo>
                          <a:pt x="5515" y="33"/>
                        </a:lnTo>
                        <a:cubicBezTo>
                          <a:pt x="5502" y="642"/>
                          <a:pt x="2648" y="1675"/>
                          <a:pt x="0" y="1801"/>
                        </a:cubicBezTo>
                        <a:lnTo>
                          <a:pt x="0" y="0"/>
                        </a:lnTo>
                        <a:close/>
                      </a:path>
                    </a:pathLst>
                  </a:custGeom>
                  <a:solidFill>
                    <a:srgbClr val="008FCC">
                      <a:lumMod val="60000"/>
                      <a:lumOff val="40000"/>
                    </a:srgbClr>
                  </a:solidFill>
                  <a:ln w="12700" cap="flat" cmpd="sng">
                    <a:noFill/>
                    <a:prstDash val="solid"/>
                    <a:round/>
                    <a:headEnd type="none" w="sm" len="sm"/>
                    <a:tailEnd type="none" w="sm" len="sm"/>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143" name="Freeform 32"/>
                  <p:cNvSpPr>
                    <a:spLocks/>
                  </p:cNvSpPr>
                  <p:nvPr/>
                </p:nvSpPr>
                <p:spPr bwMode="auto">
                  <a:xfrm>
                    <a:off x="5087" y="1771"/>
                    <a:ext cx="700" cy="172"/>
                  </a:xfrm>
                  <a:custGeom>
                    <a:avLst/>
                    <a:gdLst>
                      <a:gd name="T0" fmla="*/ 0 w 5507"/>
                      <a:gd name="T1" fmla="*/ 0 h 1378"/>
                      <a:gd name="T2" fmla="*/ 0 w 5507"/>
                      <a:gd name="T3" fmla="*/ 0 h 1378"/>
                      <a:gd name="T4" fmla="*/ 1 w 5507"/>
                      <a:gd name="T5" fmla="*/ 0 h 1378"/>
                      <a:gd name="T6" fmla="*/ 1 w 5507"/>
                      <a:gd name="T7" fmla="*/ 0 h 1378"/>
                      <a:gd name="T8" fmla="*/ 1 w 5507"/>
                      <a:gd name="T9" fmla="*/ 0 h 1378"/>
                      <a:gd name="T10" fmla="*/ 0 w 5507"/>
                      <a:gd name="T11" fmla="*/ 0 h 1378"/>
                      <a:gd name="T12" fmla="*/ 0 60000 65536"/>
                      <a:gd name="T13" fmla="*/ 0 60000 65536"/>
                      <a:gd name="T14" fmla="*/ 0 60000 65536"/>
                      <a:gd name="T15" fmla="*/ 0 60000 65536"/>
                      <a:gd name="T16" fmla="*/ 0 60000 65536"/>
                      <a:gd name="T17" fmla="*/ 0 60000 65536"/>
                      <a:gd name="T18" fmla="*/ 0 w 5507"/>
                      <a:gd name="T19" fmla="*/ 0 h 1378"/>
                      <a:gd name="T20" fmla="*/ 5507 w 5507"/>
                      <a:gd name="T21" fmla="*/ 1378 h 1378"/>
                    </a:gdLst>
                    <a:ahLst/>
                    <a:cxnLst>
                      <a:cxn ang="T12">
                        <a:pos x="T0" y="T1"/>
                      </a:cxn>
                      <a:cxn ang="T13">
                        <a:pos x="T2" y="T3"/>
                      </a:cxn>
                      <a:cxn ang="T14">
                        <a:pos x="T4" y="T5"/>
                      </a:cxn>
                      <a:cxn ang="T15">
                        <a:pos x="T6" y="T7"/>
                      </a:cxn>
                      <a:cxn ang="T16">
                        <a:pos x="T8" y="T9"/>
                      </a:cxn>
                      <a:cxn ang="T17">
                        <a:pos x="T10" y="T11"/>
                      </a:cxn>
                    </a:cxnLst>
                    <a:rect l="T18" t="T19" r="T20" b="T21"/>
                    <a:pathLst>
                      <a:path w="5507" h="1378">
                        <a:moveTo>
                          <a:pt x="0" y="0"/>
                        </a:moveTo>
                        <a:cubicBezTo>
                          <a:pt x="0" y="0"/>
                          <a:pt x="0" y="490"/>
                          <a:pt x="0" y="980"/>
                        </a:cubicBezTo>
                        <a:cubicBezTo>
                          <a:pt x="490" y="1318"/>
                          <a:pt x="1869" y="1378"/>
                          <a:pt x="2787" y="1378"/>
                        </a:cubicBezTo>
                        <a:cubicBezTo>
                          <a:pt x="3704" y="1378"/>
                          <a:pt x="5002" y="1311"/>
                          <a:pt x="5507" y="980"/>
                        </a:cubicBezTo>
                        <a:cubicBezTo>
                          <a:pt x="5507" y="503"/>
                          <a:pt x="5507" y="27"/>
                          <a:pt x="5507" y="27"/>
                        </a:cubicBezTo>
                        <a:lnTo>
                          <a:pt x="0" y="0"/>
                        </a:lnTo>
                        <a:close/>
                      </a:path>
                    </a:pathLst>
                  </a:custGeom>
                  <a:solidFill>
                    <a:srgbClr val="008FCC">
                      <a:lumMod val="60000"/>
                      <a:lumOff val="40000"/>
                    </a:srgbClr>
                  </a:solidFill>
                  <a:ln w="12700" cap="flat" cmpd="sng">
                    <a:noFill/>
                    <a:prstDash val="solid"/>
                    <a:round/>
                    <a:headEnd type="none" w="sm" len="sm"/>
                    <a:tailEnd type="none" w="sm" len="sm"/>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144" name="Oval 33"/>
                  <p:cNvSpPr>
                    <a:spLocks noChangeArrowheads="1"/>
                  </p:cNvSpPr>
                  <p:nvPr/>
                </p:nvSpPr>
                <p:spPr bwMode="auto">
                  <a:xfrm>
                    <a:off x="5087" y="1703"/>
                    <a:ext cx="700" cy="125"/>
                  </a:xfrm>
                  <a:prstGeom prst="ellipse">
                    <a:avLst/>
                  </a:prstGeom>
                  <a:solidFill>
                    <a:srgbClr val="008FCC">
                      <a:lumMod val="40000"/>
                      <a:lumOff val="60000"/>
                    </a:srgbClr>
                  </a:solidFill>
                  <a:ln w="12700" algn="ctr">
                    <a:noFill/>
                    <a:round/>
                    <a:headEnd/>
                    <a:tailEnd/>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145" name="Oval 34"/>
                  <p:cNvSpPr>
                    <a:spLocks noChangeArrowheads="1"/>
                  </p:cNvSpPr>
                  <p:nvPr/>
                </p:nvSpPr>
                <p:spPr bwMode="auto">
                  <a:xfrm>
                    <a:off x="5264" y="1734"/>
                    <a:ext cx="345" cy="63"/>
                  </a:xfrm>
                  <a:prstGeom prst="ellipse">
                    <a:avLst/>
                  </a:prstGeom>
                  <a:solidFill>
                    <a:srgbClr val="008FCC">
                      <a:lumMod val="20000"/>
                      <a:lumOff val="80000"/>
                    </a:srgbClr>
                  </a:solidFill>
                  <a:ln w="12700" algn="ctr">
                    <a:noFill/>
                    <a:round/>
                    <a:headEnd/>
                    <a:tailEnd/>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grpSp>
            <p:sp>
              <p:nvSpPr>
                <p:cNvPr id="140" name="Rectangle 139"/>
                <p:cNvSpPr>
                  <a:spLocks noChangeArrowheads="1"/>
                </p:cNvSpPr>
                <p:nvPr/>
              </p:nvSpPr>
              <p:spPr bwMode="auto">
                <a:xfrm>
                  <a:off x="5772053" y="2930365"/>
                  <a:ext cx="1223532" cy="591039"/>
                </a:xfrm>
                <a:prstGeom prst="rect">
                  <a:avLst/>
                </a:prstGeom>
                <a:noFill/>
                <a:ln w="9525">
                  <a:noFill/>
                  <a:miter lim="800000"/>
                  <a:headEnd/>
                  <a:tailEnd/>
                </a:ln>
              </p:spPr>
              <p:txBody>
                <a:bodyPr wrap="none" lIns="69054" tIns="0" rIns="69054" bIns="0">
                  <a:spAutoFit/>
                </a:bodyPr>
                <a:lstStyle/>
                <a:p>
                  <a:pPr algn="ctr" defTabSz="685732" eaLnBrk="0" hangingPunct="0">
                    <a:defRPr/>
                  </a:pPr>
                  <a:r>
                    <a:rPr lang="en-US" sz="394" b="1" kern="0" dirty="0">
                      <a:solidFill>
                        <a:srgbClr val="FFFFFF"/>
                      </a:solidFill>
                      <a:latin typeface="Arial" charset="0"/>
                      <a:cs typeface="Arial" charset="0"/>
                    </a:rPr>
                    <a:t>Log</a:t>
                  </a:r>
                </a:p>
              </p:txBody>
            </p:sp>
          </p:grpSp>
          <p:grpSp>
            <p:nvGrpSpPr>
              <p:cNvPr id="130" name="Group 63"/>
              <p:cNvGrpSpPr>
                <a:grpSpLocks/>
              </p:cNvGrpSpPr>
              <p:nvPr/>
            </p:nvGrpSpPr>
            <p:grpSpPr bwMode="auto">
              <a:xfrm>
                <a:off x="-1887871" y="5443308"/>
                <a:ext cx="338861" cy="178159"/>
                <a:chOff x="7713533" y="2957870"/>
                <a:chExt cx="1312756" cy="1096153"/>
              </a:xfrm>
            </p:grpSpPr>
            <p:grpSp>
              <p:nvGrpSpPr>
                <p:cNvPr id="132" name="Group 21"/>
                <p:cNvGrpSpPr>
                  <a:grpSpLocks/>
                </p:cNvGrpSpPr>
                <p:nvPr/>
              </p:nvGrpSpPr>
              <p:grpSpPr bwMode="auto">
                <a:xfrm>
                  <a:off x="7888846" y="2957870"/>
                  <a:ext cx="965276" cy="1096153"/>
                  <a:chOff x="5032" y="1920"/>
                  <a:chExt cx="697" cy="486"/>
                </a:xfrm>
              </p:grpSpPr>
              <p:sp>
                <p:nvSpPr>
                  <p:cNvPr id="134" name="Freeform 22"/>
                  <p:cNvSpPr>
                    <a:spLocks/>
                  </p:cNvSpPr>
                  <p:nvPr/>
                </p:nvSpPr>
                <p:spPr bwMode="auto">
                  <a:xfrm>
                    <a:off x="5032" y="2016"/>
                    <a:ext cx="697" cy="390"/>
                  </a:xfrm>
                  <a:custGeom>
                    <a:avLst/>
                    <a:gdLst>
                      <a:gd name="T0" fmla="*/ 0 w 5515"/>
                      <a:gd name="T1" fmla="*/ 0 h 2458"/>
                      <a:gd name="T2" fmla="*/ 0 w 5515"/>
                      <a:gd name="T3" fmla="*/ 1 h 2458"/>
                      <a:gd name="T4" fmla="*/ 1 w 5515"/>
                      <a:gd name="T5" fmla="*/ 1 h 2458"/>
                      <a:gd name="T6" fmla="*/ 1 w 5515"/>
                      <a:gd name="T7" fmla="*/ 1 h 2458"/>
                      <a:gd name="T8" fmla="*/ 1 w 5515"/>
                      <a:gd name="T9" fmla="*/ 0 h 2458"/>
                      <a:gd name="T10" fmla="*/ 0 w 5515"/>
                      <a:gd name="T11" fmla="*/ 0 h 2458"/>
                      <a:gd name="T12" fmla="*/ 0 60000 65536"/>
                      <a:gd name="T13" fmla="*/ 0 60000 65536"/>
                      <a:gd name="T14" fmla="*/ 0 60000 65536"/>
                      <a:gd name="T15" fmla="*/ 0 60000 65536"/>
                      <a:gd name="T16" fmla="*/ 0 60000 65536"/>
                      <a:gd name="T17" fmla="*/ 0 60000 65536"/>
                      <a:gd name="T18" fmla="*/ 0 w 5515"/>
                      <a:gd name="T19" fmla="*/ 0 h 2458"/>
                      <a:gd name="T20" fmla="*/ 5515 w 5515"/>
                      <a:gd name="T21" fmla="*/ 2458 h 2458"/>
                    </a:gdLst>
                    <a:ahLst/>
                    <a:cxnLst>
                      <a:cxn ang="T12">
                        <a:pos x="T0" y="T1"/>
                      </a:cxn>
                      <a:cxn ang="T13">
                        <a:pos x="T2" y="T3"/>
                      </a:cxn>
                      <a:cxn ang="T14">
                        <a:pos x="T4" y="T5"/>
                      </a:cxn>
                      <a:cxn ang="T15">
                        <a:pos x="T6" y="T7"/>
                      </a:cxn>
                      <a:cxn ang="T16">
                        <a:pos x="T8" y="T9"/>
                      </a:cxn>
                      <a:cxn ang="T17">
                        <a:pos x="T10" y="T11"/>
                      </a:cxn>
                    </a:cxnLst>
                    <a:rect l="T18" t="T19" r="T20" b="T21"/>
                    <a:pathLst>
                      <a:path w="5515" h="2458">
                        <a:moveTo>
                          <a:pt x="6" y="0"/>
                        </a:moveTo>
                        <a:cubicBezTo>
                          <a:pt x="6" y="0"/>
                          <a:pt x="0" y="1001"/>
                          <a:pt x="0" y="1875"/>
                        </a:cubicBezTo>
                        <a:cubicBezTo>
                          <a:pt x="503" y="2279"/>
                          <a:pt x="1875" y="2458"/>
                          <a:pt x="2793" y="2458"/>
                        </a:cubicBezTo>
                        <a:cubicBezTo>
                          <a:pt x="3710" y="2458"/>
                          <a:pt x="5005" y="2285"/>
                          <a:pt x="5515" y="1881"/>
                        </a:cubicBezTo>
                        <a:cubicBezTo>
                          <a:pt x="5515" y="1030"/>
                          <a:pt x="5513" y="48"/>
                          <a:pt x="5513" y="48"/>
                        </a:cubicBezTo>
                        <a:cubicBezTo>
                          <a:pt x="5513" y="48"/>
                          <a:pt x="6" y="0"/>
                          <a:pt x="6" y="0"/>
                        </a:cubicBezTo>
                        <a:close/>
                      </a:path>
                    </a:pathLst>
                  </a:custGeom>
                  <a:solidFill>
                    <a:srgbClr val="FFCE6D"/>
                  </a:solidFill>
                  <a:ln w="9525" cap="flat" cmpd="sng">
                    <a:solidFill>
                      <a:srgbClr val="F0AB00"/>
                    </a:solidFill>
                    <a:prstDash val="solid"/>
                    <a:round/>
                    <a:headEnd type="none" w="sm" len="sm"/>
                    <a:tailEnd type="none" w="sm" len="sm"/>
                  </a:ln>
                </p:spPr>
                <p:txBody>
                  <a:bodyPr wrap="none" lIns="0" tIns="0" rIns="0" bIns="0" anchor="ctr"/>
                  <a:lstStyle/>
                  <a:p>
                    <a:pPr defTabSz="685732">
                      <a:defRPr/>
                    </a:pPr>
                    <a:endParaRPr lang="en-US" sz="600" kern="0" dirty="0">
                      <a:solidFill>
                        <a:sysClr val="windowText" lastClr="000000"/>
                      </a:solidFill>
                      <a:latin typeface="Arial" charset="0"/>
                      <a:cs typeface="Arial" charset="0"/>
                    </a:endParaRPr>
                  </a:p>
                </p:txBody>
              </p:sp>
              <p:sp>
                <p:nvSpPr>
                  <p:cNvPr id="135" name="Freeform 23"/>
                  <p:cNvSpPr>
                    <a:spLocks/>
                  </p:cNvSpPr>
                  <p:nvPr/>
                </p:nvSpPr>
                <p:spPr bwMode="auto">
                  <a:xfrm>
                    <a:off x="5032" y="2098"/>
                    <a:ext cx="697" cy="230"/>
                  </a:xfrm>
                  <a:custGeom>
                    <a:avLst/>
                    <a:gdLst>
                      <a:gd name="T0" fmla="*/ 0 w 5515"/>
                      <a:gd name="T1" fmla="*/ 0 h 1801"/>
                      <a:gd name="T2" fmla="*/ 1 w 5515"/>
                      <a:gd name="T3" fmla="*/ 0 h 1801"/>
                      <a:gd name="T4" fmla="*/ 0 w 5515"/>
                      <a:gd name="T5" fmla="*/ 1 h 1801"/>
                      <a:gd name="T6" fmla="*/ 0 w 5515"/>
                      <a:gd name="T7" fmla="*/ 0 h 1801"/>
                      <a:gd name="T8" fmla="*/ 0 60000 65536"/>
                      <a:gd name="T9" fmla="*/ 0 60000 65536"/>
                      <a:gd name="T10" fmla="*/ 0 60000 65536"/>
                      <a:gd name="T11" fmla="*/ 0 60000 65536"/>
                      <a:gd name="T12" fmla="*/ 0 w 5515"/>
                      <a:gd name="T13" fmla="*/ 0 h 1801"/>
                      <a:gd name="T14" fmla="*/ 5515 w 5515"/>
                      <a:gd name="T15" fmla="*/ 1801 h 1801"/>
                    </a:gdLst>
                    <a:ahLst/>
                    <a:cxnLst>
                      <a:cxn ang="T8">
                        <a:pos x="T0" y="T1"/>
                      </a:cxn>
                      <a:cxn ang="T9">
                        <a:pos x="T2" y="T3"/>
                      </a:cxn>
                      <a:cxn ang="T10">
                        <a:pos x="T4" y="T5"/>
                      </a:cxn>
                      <a:cxn ang="T11">
                        <a:pos x="T6" y="T7"/>
                      </a:cxn>
                    </a:cxnLst>
                    <a:rect l="T12" t="T13" r="T14" b="T15"/>
                    <a:pathLst>
                      <a:path w="5515" h="1801">
                        <a:moveTo>
                          <a:pt x="0" y="0"/>
                        </a:moveTo>
                        <a:lnTo>
                          <a:pt x="5515" y="33"/>
                        </a:lnTo>
                        <a:cubicBezTo>
                          <a:pt x="5502" y="642"/>
                          <a:pt x="2648" y="1675"/>
                          <a:pt x="0" y="1801"/>
                        </a:cubicBezTo>
                        <a:lnTo>
                          <a:pt x="0" y="0"/>
                        </a:lnTo>
                        <a:close/>
                      </a:path>
                    </a:pathLst>
                  </a:custGeom>
                  <a:solidFill>
                    <a:srgbClr val="FFCE6D"/>
                  </a:solidFill>
                  <a:ln w="12700" cap="flat" cmpd="sng">
                    <a:noFill/>
                    <a:prstDash val="solid"/>
                    <a:round/>
                    <a:headEnd type="none" w="sm" len="sm"/>
                    <a:tailEnd type="none" w="sm" len="sm"/>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136" name="Freeform 24"/>
                  <p:cNvSpPr>
                    <a:spLocks/>
                  </p:cNvSpPr>
                  <p:nvPr/>
                </p:nvSpPr>
                <p:spPr bwMode="auto">
                  <a:xfrm>
                    <a:off x="5032" y="1985"/>
                    <a:ext cx="697" cy="178"/>
                  </a:xfrm>
                  <a:custGeom>
                    <a:avLst/>
                    <a:gdLst>
                      <a:gd name="T0" fmla="*/ 0 w 5507"/>
                      <a:gd name="T1" fmla="*/ 0 h 1378"/>
                      <a:gd name="T2" fmla="*/ 0 w 5507"/>
                      <a:gd name="T3" fmla="*/ 0 h 1378"/>
                      <a:gd name="T4" fmla="*/ 1 w 5507"/>
                      <a:gd name="T5" fmla="*/ 0 h 1378"/>
                      <a:gd name="T6" fmla="*/ 1 w 5507"/>
                      <a:gd name="T7" fmla="*/ 0 h 1378"/>
                      <a:gd name="T8" fmla="*/ 1 w 5507"/>
                      <a:gd name="T9" fmla="*/ 0 h 1378"/>
                      <a:gd name="T10" fmla="*/ 0 w 5507"/>
                      <a:gd name="T11" fmla="*/ 0 h 1378"/>
                      <a:gd name="T12" fmla="*/ 0 60000 65536"/>
                      <a:gd name="T13" fmla="*/ 0 60000 65536"/>
                      <a:gd name="T14" fmla="*/ 0 60000 65536"/>
                      <a:gd name="T15" fmla="*/ 0 60000 65536"/>
                      <a:gd name="T16" fmla="*/ 0 60000 65536"/>
                      <a:gd name="T17" fmla="*/ 0 60000 65536"/>
                      <a:gd name="T18" fmla="*/ 0 w 5507"/>
                      <a:gd name="T19" fmla="*/ 0 h 1378"/>
                      <a:gd name="T20" fmla="*/ 5507 w 5507"/>
                      <a:gd name="T21" fmla="*/ 1378 h 1378"/>
                    </a:gdLst>
                    <a:ahLst/>
                    <a:cxnLst>
                      <a:cxn ang="T12">
                        <a:pos x="T0" y="T1"/>
                      </a:cxn>
                      <a:cxn ang="T13">
                        <a:pos x="T2" y="T3"/>
                      </a:cxn>
                      <a:cxn ang="T14">
                        <a:pos x="T4" y="T5"/>
                      </a:cxn>
                      <a:cxn ang="T15">
                        <a:pos x="T6" y="T7"/>
                      </a:cxn>
                      <a:cxn ang="T16">
                        <a:pos x="T8" y="T9"/>
                      </a:cxn>
                      <a:cxn ang="T17">
                        <a:pos x="T10" y="T11"/>
                      </a:cxn>
                    </a:cxnLst>
                    <a:rect l="T18" t="T19" r="T20" b="T21"/>
                    <a:pathLst>
                      <a:path w="5507" h="1378">
                        <a:moveTo>
                          <a:pt x="0" y="0"/>
                        </a:moveTo>
                        <a:cubicBezTo>
                          <a:pt x="0" y="0"/>
                          <a:pt x="0" y="490"/>
                          <a:pt x="0" y="980"/>
                        </a:cubicBezTo>
                        <a:cubicBezTo>
                          <a:pt x="490" y="1318"/>
                          <a:pt x="1869" y="1378"/>
                          <a:pt x="2787" y="1378"/>
                        </a:cubicBezTo>
                        <a:cubicBezTo>
                          <a:pt x="3704" y="1378"/>
                          <a:pt x="5002" y="1311"/>
                          <a:pt x="5507" y="980"/>
                        </a:cubicBezTo>
                        <a:cubicBezTo>
                          <a:pt x="5507" y="503"/>
                          <a:pt x="5507" y="27"/>
                          <a:pt x="5507" y="27"/>
                        </a:cubicBezTo>
                        <a:lnTo>
                          <a:pt x="0" y="0"/>
                        </a:lnTo>
                        <a:close/>
                      </a:path>
                    </a:pathLst>
                  </a:custGeom>
                  <a:solidFill>
                    <a:srgbClr val="FFCE6D"/>
                  </a:solidFill>
                  <a:ln w="12700" cap="flat" cmpd="sng">
                    <a:noFill/>
                    <a:prstDash val="solid"/>
                    <a:round/>
                    <a:headEnd type="none" w="sm" len="sm"/>
                    <a:tailEnd type="none" w="sm" len="sm"/>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137" name="Oval 25"/>
                  <p:cNvSpPr>
                    <a:spLocks noChangeArrowheads="1"/>
                  </p:cNvSpPr>
                  <p:nvPr/>
                </p:nvSpPr>
                <p:spPr bwMode="auto">
                  <a:xfrm>
                    <a:off x="5032" y="1920"/>
                    <a:ext cx="697" cy="126"/>
                  </a:xfrm>
                  <a:prstGeom prst="ellipse">
                    <a:avLst/>
                  </a:prstGeom>
                  <a:solidFill>
                    <a:srgbClr val="FFDC95"/>
                  </a:solidFill>
                  <a:ln w="12700" algn="ctr">
                    <a:solidFill>
                      <a:srgbClr val="F0AB00"/>
                    </a:solidFill>
                    <a:round/>
                    <a:headEnd/>
                    <a:tailEnd/>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138" name="Oval 26"/>
                  <p:cNvSpPr>
                    <a:spLocks noChangeArrowheads="1"/>
                  </p:cNvSpPr>
                  <p:nvPr/>
                </p:nvSpPr>
                <p:spPr bwMode="auto">
                  <a:xfrm>
                    <a:off x="5209" y="1951"/>
                    <a:ext cx="346" cy="65"/>
                  </a:xfrm>
                  <a:prstGeom prst="ellipse">
                    <a:avLst/>
                  </a:prstGeom>
                  <a:solidFill>
                    <a:srgbClr val="EFBE43"/>
                  </a:solidFill>
                  <a:ln w="12700" algn="ctr">
                    <a:solidFill>
                      <a:srgbClr val="F0AB00"/>
                    </a:solidFill>
                    <a:round/>
                    <a:headEnd/>
                    <a:tailEnd/>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grpSp>
            <p:sp>
              <p:nvSpPr>
                <p:cNvPr id="133" name="Rectangle 27"/>
                <p:cNvSpPr>
                  <a:spLocks noChangeArrowheads="1"/>
                </p:cNvSpPr>
                <p:nvPr/>
              </p:nvSpPr>
              <p:spPr bwMode="auto">
                <a:xfrm>
                  <a:off x="7713533" y="3252660"/>
                  <a:ext cx="1312756" cy="591042"/>
                </a:xfrm>
                <a:prstGeom prst="rect">
                  <a:avLst/>
                </a:prstGeom>
                <a:noFill/>
                <a:ln w="12700">
                  <a:noFill/>
                  <a:miter lim="800000"/>
                  <a:headEnd/>
                  <a:tailEnd/>
                </a:ln>
              </p:spPr>
              <p:txBody>
                <a:bodyPr wrap="none" lIns="67864" tIns="0" rIns="67864" bIns="0">
                  <a:spAutoFit/>
                </a:bodyPr>
                <a:lstStyle/>
                <a:p>
                  <a:pPr algn="ctr" defTabSz="685732" eaLnBrk="0" hangingPunct="0">
                    <a:defRPr/>
                  </a:pPr>
                  <a:r>
                    <a:rPr lang="en-US" sz="394" b="1" kern="0" dirty="0">
                      <a:solidFill>
                        <a:schemeClr val="bg1"/>
                      </a:solidFill>
                      <a:latin typeface="Arial" charset="0"/>
                      <a:cs typeface="Arial" charset="0"/>
                    </a:rPr>
                    <a:t>Data</a:t>
                  </a:r>
                </a:p>
              </p:txBody>
            </p:sp>
          </p:grpSp>
          <p:cxnSp>
            <p:nvCxnSpPr>
              <p:cNvPr id="131" name="Straight Arrow Connector 130"/>
              <p:cNvCxnSpPr/>
              <p:nvPr/>
            </p:nvCxnSpPr>
            <p:spPr bwMode="auto">
              <a:xfrm>
                <a:off x="-2811539" y="3523356"/>
                <a:ext cx="1183132" cy="809625"/>
              </a:xfrm>
              <a:prstGeom prst="straightConnector1">
                <a:avLst/>
              </a:prstGeom>
              <a:ln w="6350">
                <a:solidFill>
                  <a:schemeClr val="bg1">
                    <a:lumMod val="9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10" name="Rounded Rectangle 209"/>
            <p:cNvSpPr/>
            <p:nvPr/>
          </p:nvSpPr>
          <p:spPr bwMode="gray">
            <a:xfrm>
              <a:off x="4757836" y="3571030"/>
              <a:ext cx="766768" cy="373171"/>
            </a:xfrm>
            <a:prstGeom prst="roundRect">
              <a:avLst/>
            </a:prstGeom>
            <a:solidFill>
              <a:srgbClr val="8AB54E">
                <a:lumMod val="60000"/>
                <a:lumOff val="40000"/>
              </a:srgbClr>
            </a:solidFill>
            <a:ln w="6350" algn="ctr">
              <a:solidFill>
                <a:schemeClr val="tx1"/>
              </a:solidFill>
              <a:miter lim="800000"/>
              <a:headEnd/>
              <a:tailEnd/>
            </a:ln>
          </p:spPr>
          <p:txBody>
            <a:bodyPr lIns="26999" tIns="0" rIns="26999" bIns="53999"/>
            <a:lstStyle/>
            <a:p>
              <a:pPr algn="ctr" defTabSz="685732">
                <a:spcBef>
                  <a:spcPct val="50000"/>
                </a:spcBef>
                <a:buClr>
                  <a:srgbClr val="F0AB00"/>
                </a:buClr>
                <a:buSzPct val="80000"/>
              </a:pPr>
              <a:r>
                <a:rPr lang="en-US" sz="525" kern="0" dirty="0">
                  <a:solidFill>
                    <a:sysClr val="windowText" lastClr="000000"/>
                  </a:solidFill>
                  <a:latin typeface="Arial" charset="0"/>
                  <a:ea typeface="Arial Unicode MS" pitchFamily="34" charset="-128"/>
                  <a:cs typeface="Arial Unicode MS" pitchFamily="34" charset="-128"/>
                </a:rPr>
                <a:t>Cluster Manager </a:t>
              </a:r>
              <a:br>
                <a:rPr lang="en-US" sz="525" kern="0" dirty="0">
                  <a:solidFill>
                    <a:sysClr val="windowText" lastClr="000000"/>
                  </a:solidFill>
                  <a:latin typeface="Arial" charset="0"/>
                  <a:ea typeface="Arial Unicode MS" pitchFamily="34" charset="-128"/>
                  <a:cs typeface="Arial Unicode MS" pitchFamily="34" charset="-128"/>
                </a:rPr>
              </a:br>
              <a:r>
                <a:rPr lang="en-US" sz="525" kern="0" dirty="0">
                  <a:solidFill>
                    <a:sysClr val="windowText" lastClr="000000"/>
                  </a:solidFill>
                  <a:latin typeface="Arial" charset="0"/>
                  <a:ea typeface="Arial Unicode MS" pitchFamily="34" charset="-128"/>
                  <a:cs typeface="Arial Unicode MS" pitchFamily="34" charset="-128"/>
                </a:rPr>
                <a:t>(e.g. SUSE Cluster)</a:t>
              </a:r>
            </a:p>
          </p:txBody>
        </p:sp>
        <p:cxnSp>
          <p:nvCxnSpPr>
            <p:cNvPr id="211" name="Straight Arrow Connector 78"/>
            <p:cNvCxnSpPr>
              <a:stCxn id="210" idx="2"/>
              <a:endCxn id="117" idx="0"/>
            </p:cNvCxnSpPr>
            <p:nvPr/>
          </p:nvCxnSpPr>
          <p:spPr>
            <a:xfrm rot="16200000" flipH="1">
              <a:off x="4769705" y="4315714"/>
              <a:ext cx="785158" cy="42129"/>
            </a:xfrm>
            <a:prstGeom prst="curvedConnector3">
              <a:avLst>
                <a:gd name="adj1" fmla="val 50000"/>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2" name="Straight Arrow Connector 78"/>
            <p:cNvCxnSpPr>
              <a:stCxn id="210" idx="2"/>
              <a:endCxn id="119" idx="0"/>
            </p:cNvCxnSpPr>
            <p:nvPr/>
          </p:nvCxnSpPr>
          <p:spPr>
            <a:xfrm rot="16200000" flipH="1">
              <a:off x="5677488" y="3407932"/>
              <a:ext cx="785158" cy="1857694"/>
            </a:xfrm>
            <a:prstGeom prst="curvedConnector3">
              <a:avLst>
                <a:gd name="adj1" fmla="val 50000"/>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3" name="Rounded Rectangle 212"/>
            <p:cNvSpPr/>
            <p:nvPr/>
          </p:nvSpPr>
          <p:spPr bwMode="gray">
            <a:xfrm>
              <a:off x="5183349" y="2368182"/>
              <a:ext cx="574204" cy="382492"/>
            </a:xfrm>
            <a:prstGeom prst="roundRect">
              <a:avLst/>
            </a:prstGeom>
            <a:solidFill>
              <a:schemeClr val="accent4"/>
            </a:solidFill>
            <a:ln w="6350" algn="ctr">
              <a:noFill/>
              <a:miter lim="800000"/>
              <a:headEnd/>
              <a:tailEnd/>
            </a:ln>
          </p:spPr>
          <p:txBody>
            <a:bodyPr lIns="26999" tIns="0" rIns="26999" bIns="53999"/>
            <a:lstStyle/>
            <a:p>
              <a:pPr algn="ctr" defTabSz="685732">
                <a:spcBef>
                  <a:spcPct val="50000"/>
                </a:spcBef>
                <a:buClr>
                  <a:srgbClr val="F0AB00"/>
                </a:buClr>
                <a:buSzPct val="80000"/>
              </a:pPr>
              <a:r>
                <a:rPr lang="en-US" sz="551" b="1" kern="0" dirty="0">
                  <a:solidFill>
                    <a:sysClr val="windowText" lastClr="000000"/>
                  </a:solidFill>
                  <a:latin typeface="Arial" charset="0"/>
                  <a:ea typeface="Arial Unicode MS" pitchFamily="34" charset="-128"/>
                  <a:cs typeface="Arial Unicode MS" pitchFamily="34" charset="-128"/>
                </a:rPr>
                <a:t>DNS - </a:t>
              </a:r>
              <a:br>
                <a:rPr lang="en-US" sz="551" b="1" kern="0" dirty="0">
                  <a:solidFill>
                    <a:sysClr val="windowText" lastClr="000000"/>
                  </a:solidFill>
                  <a:latin typeface="Arial" charset="0"/>
                  <a:ea typeface="Arial Unicode MS" pitchFamily="34" charset="-128"/>
                  <a:cs typeface="Arial Unicode MS" pitchFamily="34" charset="-128"/>
                </a:rPr>
              </a:br>
              <a:r>
                <a:rPr lang="en-US" sz="551" b="1" kern="0" dirty="0">
                  <a:solidFill>
                    <a:sysClr val="windowText" lastClr="000000"/>
                  </a:solidFill>
                  <a:latin typeface="Arial" charset="0"/>
                  <a:ea typeface="Arial Unicode MS" pitchFamily="34" charset="-128"/>
                  <a:cs typeface="Arial Unicode MS" pitchFamily="34" charset="-128"/>
                </a:rPr>
                <a:t>virtual Hostname</a:t>
              </a:r>
            </a:p>
          </p:txBody>
        </p:sp>
        <p:sp>
          <p:nvSpPr>
            <p:cNvPr id="214" name="Rounded Rectangle 213"/>
            <p:cNvSpPr/>
            <p:nvPr/>
          </p:nvSpPr>
          <p:spPr bwMode="gray">
            <a:xfrm>
              <a:off x="1907939" y="4419656"/>
              <a:ext cx="416694" cy="252266"/>
            </a:xfrm>
            <a:prstGeom prst="roundRect">
              <a:avLst/>
            </a:prstGeom>
            <a:solidFill>
              <a:schemeClr val="accent4"/>
            </a:solidFill>
            <a:ln w="6350" algn="ctr">
              <a:noFill/>
              <a:miter lim="800000"/>
              <a:headEnd/>
              <a:tailEnd/>
            </a:ln>
          </p:spPr>
          <p:txBody>
            <a:bodyPr lIns="26999" tIns="0" rIns="26999" bIns="53999"/>
            <a:lstStyle/>
            <a:p>
              <a:pPr algn="ctr" defTabSz="685732">
                <a:spcBef>
                  <a:spcPct val="50000"/>
                </a:spcBef>
                <a:buClr>
                  <a:srgbClr val="F0AB00"/>
                </a:buClr>
                <a:buSzPct val="80000"/>
              </a:pPr>
              <a:r>
                <a:rPr lang="en-US" sz="551" b="1" kern="0" dirty="0">
                  <a:solidFill>
                    <a:sysClr val="windowText" lastClr="000000"/>
                  </a:solidFill>
                  <a:latin typeface="Arial" charset="0"/>
                  <a:ea typeface="Arial Unicode MS" pitchFamily="34" charset="-128"/>
                  <a:cs typeface="Arial Unicode MS" pitchFamily="34" charset="-128"/>
                </a:rPr>
                <a:t>virtual </a:t>
              </a:r>
              <a:br>
                <a:rPr lang="en-US" sz="551" b="1" kern="0" dirty="0">
                  <a:solidFill>
                    <a:sysClr val="windowText" lastClr="000000"/>
                  </a:solidFill>
                  <a:latin typeface="Arial" charset="0"/>
                  <a:ea typeface="Arial Unicode MS" pitchFamily="34" charset="-128"/>
                  <a:cs typeface="Arial Unicode MS" pitchFamily="34" charset="-128"/>
                </a:rPr>
              </a:br>
              <a:r>
                <a:rPr lang="en-US" sz="551" b="1" kern="0" dirty="0">
                  <a:solidFill>
                    <a:sysClr val="windowText" lastClr="000000"/>
                  </a:solidFill>
                  <a:latin typeface="Arial" charset="0"/>
                  <a:ea typeface="Arial Unicode MS" pitchFamily="34" charset="-128"/>
                  <a:cs typeface="Arial Unicode MS" pitchFamily="34" charset="-128"/>
                </a:rPr>
                <a:t>IP</a:t>
              </a:r>
            </a:p>
          </p:txBody>
        </p:sp>
        <p:sp>
          <p:nvSpPr>
            <p:cNvPr id="215" name="Rounded Rectangle 214"/>
            <p:cNvSpPr/>
            <p:nvPr/>
          </p:nvSpPr>
          <p:spPr bwMode="gray">
            <a:xfrm>
              <a:off x="2385052" y="2355840"/>
              <a:ext cx="574204" cy="382492"/>
            </a:xfrm>
            <a:prstGeom prst="roundRect">
              <a:avLst/>
            </a:prstGeom>
            <a:solidFill>
              <a:schemeClr val="accent4"/>
            </a:solidFill>
            <a:ln w="6350" algn="ctr">
              <a:noFill/>
              <a:miter lim="800000"/>
              <a:headEnd/>
              <a:tailEnd/>
            </a:ln>
          </p:spPr>
          <p:txBody>
            <a:bodyPr lIns="26999" tIns="0" rIns="26999" bIns="53999"/>
            <a:lstStyle/>
            <a:p>
              <a:pPr algn="ctr" defTabSz="685732">
                <a:spcBef>
                  <a:spcPct val="50000"/>
                </a:spcBef>
                <a:buClr>
                  <a:srgbClr val="F0AB00"/>
                </a:buClr>
                <a:buSzPct val="80000"/>
              </a:pPr>
              <a:r>
                <a:rPr lang="en-US" sz="551" b="1" kern="0" dirty="0">
                  <a:solidFill>
                    <a:sysClr val="windowText" lastClr="000000"/>
                  </a:solidFill>
                  <a:latin typeface="Arial" charset="0"/>
                  <a:ea typeface="Arial Unicode MS" pitchFamily="34" charset="-128"/>
                  <a:cs typeface="Arial Unicode MS" pitchFamily="34" charset="-128"/>
                </a:rPr>
                <a:t>DNS - </a:t>
              </a:r>
              <a:br>
                <a:rPr lang="en-US" sz="551" b="1" kern="0" dirty="0">
                  <a:solidFill>
                    <a:sysClr val="windowText" lastClr="000000"/>
                  </a:solidFill>
                  <a:latin typeface="Arial" charset="0"/>
                  <a:ea typeface="Arial Unicode MS" pitchFamily="34" charset="-128"/>
                  <a:cs typeface="Arial Unicode MS" pitchFamily="34" charset="-128"/>
                </a:rPr>
              </a:br>
              <a:r>
                <a:rPr lang="en-US" sz="551" b="1" kern="0" dirty="0">
                  <a:solidFill>
                    <a:sysClr val="windowText" lastClr="000000"/>
                  </a:solidFill>
                  <a:latin typeface="Arial" charset="0"/>
                  <a:ea typeface="Arial Unicode MS" pitchFamily="34" charset="-128"/>
                  <a:cs typeface="Arial Unicode MS" pitchFamily="34" charset="-128"/>
                </a:rPr>
                <a:t>virtual Hostname</a:t>
              </a:r>
            </a:p>
          </p:txBody>
        </p:sp>
        <p:sp>
          <p:nvSpPr>
            <p:cNvPr id="216" name="Multiply 215"/>
            <p:cNvSpPr/>
            <p:nvPr/>
          </p:nvSpPr>
          <p:spPr bwMode="gray">
            <a:xfrm>
              <a:off x="5068665" y="4436756"/>
              <a:ext cx="230409" cy="235167"/>
            </a:xfrm>
            <a:prstGeom prst="mathMultiply">
              <a:avLst/>
            </a:prstGeom>
            <a:solidFill>
              <a:srgbClr val="C00000"/>
            </a:solidFill>
            <a:ln w="6350" algn="ctr">
              <a:noFill/>
              <a:miter lim="800000"/>
              <a:headEnd/>
              <a:tailEnd/>
            </a:ln>
          </p:spPr>
          <p:txBody>
            <a:bodyPr lIns="67499" tIns="53999" rIns="67499" bIns="53999" rtlCol="0" anchor="ctr"/>
            <a:lstStyle/>
            <a:p>
              <a:pPr algn="ctr" defTabSz="685732" fontAlgn="base">
                <a:spcBef>
                  <a:spcPct val="50000"/>
                </a:spcBef>
                <a:spcAft>
                  <a:spcPct val="0"/>
                </a:spcAft>
                <a:buClr>
                  <a:srgbClr val="F0AB00"/>
                </a:buClr>
                <a:buSzPct val="80000"/>
              </a:pPr>
              <a:endParaRPr lang="en-US" sz="1499" kern="0" dirty="0">
                <a:ea typeface="Arial Unicode MS" pitchFamily="34" charset="-128"/>
                <a:cs typeface="Arial Unicode MS" pitchFamily="34" charset="-128"/>
              </a:endParaRPr>
            </a:p>
          </p:txBody>
        </p:sp>
        <p:sp>
          <p:nvSpPr>
            <p:cNvPr id="217" name="Rounded Rectangle 216"/>
            <p:cNvSpPr/>
            <p:nvPr/>
          </p:nvSpPr>
          <p:spPr bwMode="gray">
            <a:xfrm>
              <a:off x="5322016" y="3847438"/>
              <a:ext cx="416694" cy="252266"/>
            </a:xfrm>
            <a:prstGeom prst="roundRect">
              <a:avLst/>
            </a:prstGeom>
            <a:solidFill>
              <a:schemeClr val="accent4"/>
            </a:solidFill>
            <a:ln w="6350" algn="ctr">
              <a:noFill/>
              <a:miter lim="800000"/>
              <a:headEnd/>
              <a:tailEnd/>
            </a:ln>
          </p:spPr>
          <p:txBody>
            <a:bodyPr lIns="26999" tIns="0" rIns="26999" bIns="53999"/>
            <a:lstStyle/>
            <a:p>
              <a:pPr algn="ctr" defTabSz="685732">
                <a:spcBef>
                  <a:spcPct val="50000"/>
                </a:spcBef>
                <a:buClr>
                  <a:srgbClr val="F0AB00"/>
                </a:buClr>
                <a:buSzPct val="80000"/>
              </a:pPr>
              <a:r>
                <a:rPr lang="en-US" sz="551" b="1" kern="0" dirty="0">
                  <a:solidFill>
                    <a:sysClr val="windowText" lastClr="000000"/>
                  </a:solidFill>
                  <a:latin typeface="Arial" charset="0"/>
                  <a:ea typeface="Arial Unicode MS" pitchFamily="34" charset="-128"/>
                  <a:cs typeface="Arial Unicode MS" pitchFamily="34" charset="-128"/>
                </a:rPr>
                <a:t>virtual </a:t>
              </a:r>
              <a:br>
                <a:rPr lang="en-US" sz="551" b="1" kern="0" dirty="0">
                  <a:solidFill>
                    <a:sysClr val="windowText" lastClr="000000"/>
                  </a:solidFill>
                  <a:latin typeface="Arial" charset="0"/>
                  <a:ea typeface="Arial Unicode MS" pitchFamily="34" charset="-128"/>
                  <a:cs typeface="Arial Unicode MS" pitchFamily="34" charset="-128"/>
                </a:rPr>
              </a:br>
              <a:r>
                <a:rPr lang="en-US" sz="551" b="1" kern="0" dirty="0">
                  <a:solidFill>
                    <a:sysClr val="windowText" lastClr="000000"/>
                  </a:solidFill>
                  <a:latin typeface="Arial" charset="0"/>
                  <a:ea typeface="Arial Unicode MS" pitchFamily="34" charset="-128"/>
                  <a:cs typeface="Arial Unicode MS" pitchFamily="34" charset="-128"/>
                </a:rPr>
                <a:t>IP</a:t>
              </a:r>
            </a:p>
          </p:txBody>
        </p:sp>
        <p:sp>
          <p:nvSpPr>
            <p:cNvPr id="218" name="Multiply 217"/>
            <p:cNvSpPr/>
            <p:nvPr/>
          </p:nvSpPr>
          <p:spPr bwMode="gray">
            <a:xfrm>
              <a:off x="4688472" y="4728710"/>
              <a:ext cx="1010581" cy="878485"/>
            </a:xfrm>
            <a:prstGeom prst="mathMultiply">
              <a:avLst/>
            </a:prstGeom>
            <a:solidFill>
              <a:srgbClr val="C00000"/>
            </a:solidFill>
            <a:ln w="6350" algn="ctr">
              <a:noFill/>
              <a:miter lim="800000"/>
              <a:headEnd/>
              <a:tailEnd/>
            </a:ln>
          </p:spPr>
          <p:txBody>
            <a:bodyPr lIns="67499" tIns="53999" rIns="67499" bIns="53999" rtlCol="0" anchor="ctr"/>
            <a:lstStyle/>
            <a:p>
              <a:pPr algn="ctr" defTabSz="685732" fontAlgn="base">
                <a:spcBef>
                  <a:spcPct val="50000"/>
                </a:spcBef>
                <a:spcAft>
                  <a:spcPct val="0"/>
                </a:spcAft>
                <a:buClr>
                  <a:srgbClr val="F0AB00"/>
                </a:buClr>
                <a:buSzPct val="80000"/>
              </a:pPr>
              <a:endParaRPr lang="en-US" sz="1499" kern="0" dirty="0">
                <a:ea typeface="Arial Unicode MS" pitchFamily="34" charset="-128"/>
                <a:cs typeface="Arial Unicode MS" pitchFamily="34" charset="-128"/>
              </a:endParaRPr>
            </a:p>
          </p:txBody>
        </p:sp>
        <p:grpSp>
          <p:nvGrpSpPr>
            <p:cNvPr id="219" name="Group 218"/>
            <p:cNvGrpSpPr/>
            <p:nvPr/>
          </p:nvGrpSpPr>
          <p:grpSpPr>
            <a:xfrm>
              <a:off x="7541362" y="2383288"/>
              <a:ext cx="2734604" cy="3276843"/>
              <a:chOff x="8042186" y="1513668"/>
              <a:chExt cx="3719688" cy="4457258"/>
            </a:xfrm>
          </p:grpSpPr>
          <p:cxnSp>
            <p:nvCxnSpPr>
              <p:cNvPr id="220" name="Straight Connector 219"/>
              <p:cNvCxnSpPr/>
              <p:nvPr/>
            </p:nvCxnSpPr>
            <p:spPr bwMode="auto">
              <a:xfrm flipH="1">
                <a:off x="9918030" y="3332066"/>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1" name="TextBox 220"/>
              <p:cNvSpPr txBox="1"/>
              <p:nvPr/>
            </p:nvSpPr>
            <p:spPr bwMode="auto">
              <a:xfrm>
                <a:off x="9322717" y="4702079"/>
                <a:ext cx="1165226" cy="230102"/>
              </a:xfrm>
              <a:prstGeom prst="rect">
                <a:avLst/>
              </a:prstGeom>
              <a:solidFill>
                <a:schemeClr val="tx2">
                  <a:lumMod val="40000"/>
                  <a:lumOff val="60000"/>
                </a:schemeClr>
              </a:solidFill>
            </p:spPr>
            <p:txBody>
              <a:bodyPr lIns="0" tIns="0" rIns="0" bIns="0">
                <a:spAutoFit/>
              </a:bodyPr>
              <a:lstStyle/>
              <a:p>
                <a:pPr algn="ctr">
                  <a:spcBef>
                    <a:spcPct val="50000"/>
                  </a:spcBef>
                  <a:buClr>
                    <a:srgbClr val="F0AB00"/>
                  </a:buClr>
                  <a:buSzPct val="80000"/>
                  <a:defRPr/>
                </a:pPr>
                <a:r>
                  <a:rPr lang="en-US" sz="472" b="1" kern="0" dirty="0">
                    <a:latin typeface="Arial" charset="0"/>
                    <a:ea typeface="Arial Unicode MS" pitchFamily="34" charset="-128"/>
                    <a:cs typeface="Arial Unicode MS" pitchFamily="34" charset="-128"/>
                  </a:rPr>
                  <a:t>Sync/Async mirrored</a:t>
                </a:r>
                <a:br>
                  <a:rPr lang="en-US" sz="472" b="1" kern="0" dirty="0">
                    <a:latin typeface="Arial" charset="0"/>
                    <a:ea typeface="Arial Unicode MS" pitchFamily="34" charset="-128"/>
                    <a:cs typeface="Arial Unicode MS" pitchFamily="34" charset="-128"/>
                  </a:rPr>
                </a:br>
                <a:r>
                  <a:rPr lang="en-US" sz="472" b="1" kern="0" dirty="0">
                    <a:latin typeface="Arial" charset="0"/>
                    <a:ea typeface="Arial Unicode MS" pitchFamily="34" charset="-128"/>
                    <a:cs typeface="Arial Unicode MS" pitchFamily="34" charset="-128"/>
                  </a:rPr>
                  <a:t>redo log writing</a:t>
                </a:r>
              </a:p>
            </p:txBody>
          </p:sp>
          <p:cxnSp>
            <p:nvCxnSpPr>
              <p:cNvPr id="222" name="Straight Arrow Connector 221"/>
              <p:cNvCxnSpPr/>
              <p:nvPr/>
            </p:nvCxnSpPr>
            <p:spPr bwMode="auto">
              <a:xfrm>
                <a:off x="9289380" y="5094191"/>
                <a:ext cx="1257300" cy="0"/>
              </a:xfrm>
              <a:prstGeom prst="straightConnector1">
                <a:avLst/>
              </a:prstGeom>
              <a:ln w="57150">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223" name="TextBox 222"/>
              <p:cNvSpPr txBox="1"/>
              <p:nvPr/>
            </p:nvSpPr>
            <p:spPr bwMode="auto">
              <a:xfrm>
                <a:off x="9322717" y="5245004"/>
                <a:ext cx="1165226" cy="115052"/>
              </a:xfrm>
              <a:prstGeom prst="rect">
                <a:avLst/>
              </a:prstGeom>
              <a:solidFill>
                <a:schemeClr val="accent1">
                  <a:lumMod val="60000"/>
                  <a:lumOff val="40000"/>
                </a:schemeClr>
              </a:solidFill>
            </p:spPr>
            <p:txBody>
              <a:bodyPr lIns="0" tIns="0" rIns="0" bIns="0">
                <a:spAutoFit/>
              </a:bodyPr>
              <a:lstStyle/>
              <a:p>
                <a:pPr algn="ctr">
                  <a:spcBef>
                    <a:spcPct val="50000"/>
                  </a:spcBef>
                  <a:buClr>
                    <a:srgbClr val="F0AB00"/>
                  </a:buClr>
                  <a:buSzPct val="80000"/>
                  <a:defRPr/>
                </a:pPr>
                <a:r>
                  <a:rPr lang="en-US" sz="472" b="1" kern="0" dirty="0">
                    <a:latin typeface="Arial" charset="0"/>
                    <a:ea typeface="Arial Unicode MS" pitchFamily="34" charset="-128"/>
                    <a:cs typeface="Arial Unicode MS" pitchFamily="34" charset="-128"/>
                  </a:rPr>
                  <a:t>Transport </a:t>
                </a:r>
                <a:r>
                  <a:rPr lang="en-US" sz="472" b="1" u="sng" kern="0" dirty="0">
                    <a:latin typeface="Arial" charset="0"/>
                    <a:ea typeface="Arial Unicode MS" pitchFamily="34" charset="-128"/>
                    <a:cs typeface="Arial Unicode MS" pitchFamily="34" charset="-128"/>
                  </a:rPr>
                  <a:t>incremental</a:t>
                </a:r>
                <a:r>
                  <a:rPr lang="en-US" sz="472" b="1" kern="0" dirty="0">
                    <a:latin typeface="Arial" charset="0"/>
                    <a:ea typeface="Arial Unicode MS" pitchFamily="34" charset="-128"/>
                    <a:cs typeface="Arial Unicode MS" pitchFamily="34" charset="-128"/>
                  </a:rPr>
                  <a:t> data </a:t>
                </a:r>
              </a:p>
            </p:txBody>
          </p:sp>
          <p:cxnSp>
            <p:nvCxnSpPr>
              <p:cNvPr id="224" name="Straight Arrow Connector 223"/>
              <p:cNvCxnSpPr/>
              <p:nvPr/>
            </p:nvCxnSpPr>
            <p:spPr bwMode="auto">
              <a:xfrm>
                <a:off x="9257630" y="5673628"/>
                <a:ext cx="1257300" cy="0"/>
              </a:xfrm>
              <a:prstGeom prst="straightConnector1">
                <a:avLst/>
              </a:prstGeom>
              <a:ln w="57150">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25" name="Rounded Rectangle 224"/>
              <p:cNvSpPr/>
              <p:nvPr/>
            </p:nvSpPr>
            <p:spPr bwMode="gray">
              <a:xfrm>
                <a:off x="8714937" y="2129691"/>
                <a:ext cx="2358560" cy="862012"/>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lIns="67499" tIns="53999" rIns="67499" bIns="53999" rtlCol="0" anchor="t"/>
              <a:lstStyle/>
              <a:p>
                <a:pPr algn="ctr" defTabSz="685732" fontAlgn="base">
                  <a:spcBef>
                    <a:spcPct val="50000"/>
                  </a:spcBef>
                  <a:spcAft>
                    <a:spcPct val="0"/>
                  </a:spcAft>
                  <a:buClr>
                    <a:srgbClr val="F0AB00"/>
                  </a:buClr>
                  <a:buSzPct val="80000"/>
                </a:pPr>
                <a:r>
                  <a:rPr lang="en-US" sz="866" b="1" kern="0" dirty="0">
                    <a:solidFill>
                      <a:srgbClr val="FFFFFF"/>
                    </a:solidFill>
                    <a:effectLst>
                      <a:outerShdw blurRad="38100" dist="38100" dir="2700000" algn="tl">
                        <a:srgbClr val="000000">
                          <a:alpha val="43137"/>
                        </a:srgbClr>
                      </a:outerShdw>
                    </a:effectLst>
                    <a:ea typeface="Arial Unicode MS" pitchFamily="34" charset="-128"/>
                    <a:cs typeface="Arial Unicode MS" pitchFamily="34" charset="-128"/>
                  </a:rPr>
                  <a:t>SAP NetWeaver</a:t>
                </a:r>
                <a:br>
                  <a:rPr lang="en-US" sz="866" b="1" kern="0" dirty="0">
                    <a:solidFill>
                      <a:srgbClr val="FFFFFF"/>
                    </a:solidFill>
                    <a:effectLst>
                      <a:outerShdw blurRad="38100" dist="38100" dir="2700000" algn="tl">
                        <a:srgbClr val="000000">
                          <a:alpha val="43137"/>
                        </a:srgbClr>
                      </a:outerShdw>
                    </a:effectLst>
                    <a:ea typeface="Arial Unicode MS" pitchFamily="34" charset="-128"/>
                    <a:cs typeface="Arial Unicode MS" pitchFamily="34" charset="-128"/>
                  </a:rPr>
                </a:br>
                <a:r>
                  <a:rPr lang="en-US" sz="866" b="1" kern="0" dirty="0">
                    <a:solidFill>
                      <a:srgbClr val="FFFFFF"/>
                    </a:solidFill>
                    <a:effectLst>
                      <a:outerShdw blurRad="38100" dist="38100" dir="2700000" algn="tl">
                        <a:srgbClr val="000000">
                          <a:alpha val="43137"/>
                        </a:srgbClr>
                      </a:outerShdw>
                    </a:effectLst>
                    <a:ea typeface="Arial Unicode MS" pitchFamily="34" charset="-128"/>
                    <a:cs typeface="Arial Unicode MS" pitchFamily="34" charset="-128"/>
                  </a:rPr>
                  <a:t>ABAP Server</a:t>
                </a:r>
              </a:p>
            </p:txBody>
          </p:sp>
          <p:cxnSp>
            <p:nvCxnSpPr>
              <p:cNvPr id="226" name="Straight Arrow Connector 225"/>
              <p:cNvCxnSpPr/>
              <p:nvPr/>
            </p:nvCxnSpPr>
            <p:spPr bwMode="auto">
              <a:xfrm flipH="1">
                <a:off x="8705895" y="3636866"/>
                <a:ext cx="1229597" cy="809625"/>
              </a:xfrm>
              <a:prstGeom prst="straightConnector1">
                <a:avLst/>
              </a:prstGeom>
              <a:ln w="6350">
                <a:solidFill>
                  <a:schemeClr val="bg1">
                    <a:lumMod val="9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p:nvPr/>
            </p:nvCxnSpPr>
            <p:spPr bwMode="auto">
              <a:xfrm>
                <a:off x="9905329" y="3628537"/>
                <a:ext cx="1213295" cy="817954"/>
              </a:xfrm>
              <a:prstGeom prst="straightConnector1">
                <a:avLst/>
              </a:prstGeom>
              <a:ln w="381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8" name="Rounded Rectangle 227"/>
              <p:cNvSpPr/>
              <p:nvPr/>
            </p:nvSpPr>
            <p:spPr bwMode="gray">
              <a:xfrm>
                <a:off x="9322717" y="2792316"/>
                <a:ext cx="1217613" cy="447153"/>
              </a:xfrm>
              <a:prstGeom prst="roundRect">
                <a:avLst/>
              </a:prstGeom>
              <a:ln>
                <a:headEnd/>
                <a:tailEnd/>
              </a:ln>
            </p:spPr>
            <p:style>
              <a:lnRef idx="1">
                <a:schemeClr val="accent3"/>
              </a:lnRef>
              <a:fillRef idx="3">
                <a:schemeClr val="accent3"/>
              </a:fillRef>
              <a:effectRef idx="2">
                <a:schemeClr val="accent3"/>
              </a:effectRef>
              <a:fontRef idx="minor">
                <a:schemeClr val="lt1"/>
              </a:fontRef>
            </p:style>
            <p:txBody>
              <a:bodyPr lIns="67499" tIns="53999" rIns="67499" bIns="53999" rtlCol="0" anchor="t"/>
              <a:lstStyle/>
              <a:p>
                <a:pPr algn="ctr" defTabSz="685732" fontAlgn="base">
                  <a:spcBef>
                    <a:spcPct val="50000"/>
                  </a:spcBef>
                  <a:spcAft>
                    <a:spcPct val="0"/>
                  </a:spcAft>
                  <a:buClr>
                    <a:srgbClr val="F0AB00"/>
                  </a:buClr>
                  <a:buSzPct val="80000"/>
                </a:pPr>
                <a:r>
                  <a:rPr lang="en-US" sz="1103" b="1" kern="0" dirty="0">
                    <a:solidFill>
                      <a:srgbClr val="FFFFFF"/>
                    </a:solidFill>
                    <a:effectLst>
                      <a:outerShdw blurRad="38100" dist="38100" dir="2700000" algn="tl">
                        <a:srgbClr val="000000">
                          <a:alpha val="43137"/>
                        </a:srgbClr>
                      </a:outerShdw>
                    </a:effectLst>
                    <a:ea typeface="Arial Unicode MS" pitchFamily="34" charset="-128"/>
                    <a:cs typeface="Arial Unicode MS" pitchFamily="34" charset="-128"/>
                  </a:rPr>
                  <a:t>DBSL</a:t>
                </a:r>
              </a:p>
            </p:txBody>
          </p:sp>
          <p:pic>
            <p:nvPicPr>
              <p:cNvPr id="229" name="Picture 228" descr="SAP_grad_R_pref.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5893" y="2127136"/>
                <a:ext cx="548666" cy="274320"/>
              </a:xfrm>
              <a:prstGeom prst="rect">
                <a:avLst/>
              </a:prstGeom>
            </p:spPr>
          </p:pic>
          <p:sp>
            <p:nvSpPr>
              <p:cNvPr id="230" name="Rounded Rectangle 229"/>
              <p:cNvSpPr/>
              <p:nvPr/>
            </p:nvSpPr>
            <p:spPr bwMode="gray">
              <a:xfrm>
                <a:off x="11195074" y="4283596"/>
                <a:ext cx="566800" cy="343140"/>
              </a:xfrm>
              <a:prstGeom prst="roundRect">
                <a:avLst/>
              </a:prstGeom>
              <a:solidFill>
                <a:schemeClr val="accent4"/>
              </a:solidFill>
              <a:ln w="6350" algn="ctr">
                <a:noFill/>
                <a:miter lim="800000"/>
                <a:headEnd/>
                <a:tailEnd/>
              </a:ln>
            </p:spPr>
            <p:txBody>
              <a:bodyPr lIns="26999" tIns="0" rIns="26999" bIns="53999"/>
              <a:lstStyle/>
              <a:p>
                <a:pPr algn="ctr" defTabSz="685732">
                  <a:spcBef>
                    <a:spcPct val="50000"/>
                  </a:spcBef>
                  <a:buClr>
                    <a:srgbClr val="F0AB00"/>
                  </a:buClr>
                  <a:buSzPct val="80000"/>
                </a:pPr>
                <a:r>
                  <a:rPr lang="en-US" sz="551" b="1" kern="0" dirty="0">
                    <a:solidFill>
                      <a:sysClr val="windowText" lastClr="000000"/>
                    </a:solidFill>
                    <a:latin typeface="Arial" charset="0"/>
                    <a:ea typeface="Arial Unicode MS" pitchFamily="34" charset="-128"/>
                    <a:cs typeface="Arial Unicode MS" pitchFamily="34" charset="-128"/>
                  </a:rPr>
                  <a:t>virtual </a:t>
                </a:r>
                <a:br>
                  <a:rPr lang="en-US" sz="551" b="1" kern="0" dirty="0">
                    <a:solidFill>
                      <a:sysClr val="windowText" lastClr="000000"/>
                    </a:solidFill>
                    <a:latin typeface="Arial" charset="0"/>
                    <a:ea typeface="Arial Unicode MS" pitchFamily="34" charset="-128"/>
                    <a:cs typeface="Arial Unicode MS" pitchFamily="34" charset="-128"/>
                  </a:rPr>
                </a:br>
                <a:r>
                  <a:rPr lang="en-US" sz="551" b="1" kern="0" dirty="0">
                    <a:solidFill>
                      <a:sysClr val="windowText" lastClr="000000"/>
                    </a:solidFill>
                    <a:latin typeface="Arial" charset="0"/>
                    <a:ea typeface="Arial Unicode MS" pitchFamily="34" charset="-128"/>
                    <a:cs typeface="Arial Unicode MS" pitchFamily="34" charset="-128"/>
                  </a:rPr>
                  <a:t>IP</a:t>
                </a:r>
              </a:p>
            </p:txBody>
          </p:sp>
          <p:sp>
            <p:nvSpPr>
              <p:cNvPr id="231" name="Rounded Rectangle 230"/>
              <p:cNvSpPr/>
              <p:nvPr/>
            </p:nvSpPr>
            <p:spPr bwMode="gray">
              <a:xfrm>
                <a:off x="8690448" y="1513668"/>
                <a:ext cx="781049" cy="520276"/>
              </a:xfrm>
              <a:prstGeom prst="roundRect">
                <a:avLst/>
              </a:prstGeom>
              <a:solidFill>
                <a:schemeClr val="accent4"/>
              </a:solidFill>
              <a:ln w="6350" algn="ctr">
                <a:noFill/>
                <a:miter lim="800000"/>
                <a:headEnd/>
                <a:tailEnd/>
              </a:ln>
            </p:spPr>
            <p:txBody>
              <a:bodyPr lIns="26999" tIns="0" rIns="26999" bIns="53999"/>
              <a:lstStyle/>
              <a:p>
                <a:pPr algn="ctr" defTabSz="685732">
                  <a:spcBef>
                    <a:spcPct val="50000"/>
                  </a:spcBef>
                  <a:buClr>
                    <a:srgbClr val="F0AB00"/>
                  </a:buClr>
                  <a:buSzPct val="80000"/>
                </a:pPr>
                <a:r>
                  <a:rPr lang="en-US" sz="551" b="1" kern="0" dirty="0">
                    <a:solidFill>
                      <a:sysClr val="windowText" lastClr="000000"/>
                    </a:solidFill>
                    <a:latin typeface="Arial" charset="0"/>
                    <a:ea typeface="Arial Unicode MS" pitchFamily="34" charset="-128"/>
                    <a:cs typeface="Arial Unicode MS" pitchFamily="34" charset="-128"/>
                  </a:rPr>
                  <a:t>DNS - </a:t>
                </a:r>
                <a:br>
                  <a:rPr lang="en-US" sz="551" b="1" kern="0" dirty="0">
                    <a:solidFill>
                      <a:sysClr val="windowText" lastClr="000000"/>
                    </a:solidFill>
                    <a:latin typeface="Arial" charset="0"/>
                    <a:ea typeface="Arial Unicode MS" pitchFamily="34" charset="-128"/>
                    <a:cs typeface="Arial Unicode MS" pitchFamily="34" charset="-128"/>
                  </a:rPr>
                </a:br>
                <a:r>
                  <a:rPr lang="en-US" sz="551" b="1" kern="0" dirty="0">
                    <a:solidFill>
                      <a:sysClr val="windowText" lastClr="000000"/>
                    </a:solidFill>
                    <a:latin typeface="Arial" charset="0"/>
                    <a:ea typeface="Arial Unicode MS" pitchFamily="34" charset="-128"/>
                    <a:cs typeface="Arial Unicode MS" pitchFamily="34" charset="-128"/>
                  </a:rPr>
                  <a:t>virtual Hostname</a:t>
                </a:r>
              </a:p>
            </p:txBody>
          </p:sp>
          <p:sp>
            <p:nvSpPr>
              <p:cNvPr id="232" name="Rechteck 87"/>
              <p:cNvSpPr/>
              <p:nvPr/>
            </p:nvSpPr>
            <p:spPr bwMode="gray">
              <a:xfrm>
                <a:off x="8042186" y="4721564"/>
                <a:ext cx="1221544" cy="1249362"/>
              </a:xfrm>
              <a:prstGeom prst="rect">
                <a:avLst/>
              </a:prstGeom>
              <a:solidFill>
                <a:srgbClr val="D4E4BE"/>
              </a:solidFill>
              <a:ln w="6350" algn="ctr">
                <a:solidFill>
                  <a:schemeClr val="tx1"/>
                </a:solidFill>
                <a:prstDash val="dash"/>
                <a:miter lim="800000"/>
                <a:headEnd/>
                <a:tailEnd/>
              </a:ln>
            </p:spPr>
            <p:txBody>
              <a:bodyPr lIns="67499" tIns="0" rIns="67499" bIns="26999"/>
              <a:lstStyle/>
              <a:p>
                <a:pPr algn="ctr">
                  <a:spcBef>
                    <a:spcPct val="50000"/>
                  </a:spcBef>
                  <a:buClr>
                    <a:srgbClr val="F0AB00"/>
                  </a:buClr>
                  <a:buSzPct val="80000"/>
                  <a:defRPr/>
                </a:pPr>
                <a:r>
                  <a:rPr lang="en-US" sz="472" kern="0" dirty="0">
                    <a:solidFill>
                      <a:sysClr val="windowText" lastClr="000000"/>
                    </a:solidFill>
                    <a:latin typeface="Arial" charset="0"/>
                    <a:ea typeface="Arial Unicode MS" pitchFamily="34" charset="-128"/>
                    <a:cs typeface="Arial Unicode MS" pitchFamily="34" charset="-128"/>
                  </a:rPr>
                  <a:t>Walldorf</a:t>
                </a:r>
              </a:p>
            </p:txBody>
          </p:sp>
          <p:sp>
            <p:nvSpPr>
              <p:cNvPr id="233" name="Text Box 7"/>
              <p:cNvSpPr txBox="1">
                <a:spLocks noChangeArrowheads="1"/>
              </p:cNvSpPr>
              <p:nvPr/>
            </p:nvSpPr>
            <p:spPr bwMode="auto">
              <a:xfrm>
                <a:off x="8120767" y="4872377"/>
                <a:ext cx="1066800" cy="1055438"/>
              </a:xfrm>
              <a:prstGeom prst="roundRect">
                <a:avLst/>
              </a:prstGeom>
              <a:ln>
                <a:headEnd/>
                <a:tailEnd/>
              </a:ln>
            </p:spPr>
            <p:style>
              <a:lnRef idx="1">
                <a:schemeClr val="accent3"/>
              </a:lnRef>
              <a:fillRef idx="3">
                <a:schemeClr val="accent3"/>
              </a:fillRef>
              <a:effectRef idx="2">
                <a:schemeClr val="accent3"/>
              </a:effectRef>
              <a:fontRef idx="minor">
                <a:schemeClr val="lt1"/>
              </a:fontRef>
            </p:style>
            <p:txBody>
              <a:bodyPr lIns="67499" tIns="0" rIns="67499" bIns="53999" rtlCol="0" anchor="t"/>
              <a:lstStyle>
                <a:defPPr>
                  <a:defRPr lang="de-DE"/>
                </a:defPPr>
                <a:lvl1pPr algn="ctr" defTabSz="914400" fontAlgn="base">
                  <a:spcBef>
                    <a:spcPct val="50000"/>
                  </a:spcBef>
                  <a:spcAft>
                    <a:spcPct val="0"/>
                  </a:spcAft>
                  <a:buClr>
                    <a:srgbClr val="F0AB00"/>
                  </a:buClr>
                  <a:buSzPct val="80000"/>
                  <a:defRPr sz="1000" b="1" kern="0">
                    <a:solidFill>
                      <a:srgbClr val="FFFFFF"/>
                    </a:solidFill>
                    <a:effectLst>
                      <a:outerShdw blurRad="38100" dist="38100" dir="2700000" algn="tl">
                        <a:srgbClr val="000000">
                          <a:alpha val="43137"/>
                        </a:srgbClr>
                      </a:outerShdw>
                    </a:effectLst>
                    <a:latin typeface="+mn-lt"/>
                    <a:ea typeface="Arial Unicode MS" pitchFamily="34" charset="-128"/>
                    <a:cs typeface="Arial Unicode MS" pitchFamily="34" charset="-128"/>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551" dirty="0"/>
                  <a:t>Secondary</a:t>
                </a:r>
                <a:br>
                  <a:rPr lang="en-US" sz="551" dirty="0"/>
                </a:br>
                <a:endParaRPr lang="en-US" sz="551" dirty="0"/>
              </a:p>
            </p:txBody>
          </p:sp>
          <p:grpSp>
            <p:nvGrpSpPr>
              <p:cNvPr id="234" name="Group 233"/>
              <p:cNvGrpSpPr/>
              <p:nvPr/>
            </p:nvGrpSpPr>
            <p:grpSpPr>
              <a:xfrm rot="18921853">
                <a:off x="8278198" y="5101117"/>
                <a:ext cx="760202" cy="760202"/>
                <a:chOff x="-3322154" y="262761"/>
                <a:chExt cx="760202" cy="760202"/>
              </a:xfrm>
            </p:grpSpPr>
            <p:grpSp>
              <p:nvGrpSpPr>
                <p:cNvPr id="295" name="Group 29"/>
                <p:cNvGrpSpPr/>
                <p:nvPr/>
              </p:nvGrpSpPr>
              <p:grpSpPr>
                <a:xfrm rot="2700000">
                  <a:off x="-3322154" y="388646"/>
                  <a:ext cx="760202" cy="508432"/>
                  <a:chOff x="4462585" y="1570892"/>
                  <a:chExt cx="1195753" cy="799734"/>
                </a:xfrm>
              </p:grpSpPr>
              <p:cxnSp>
                <p:nvCxnSpPr>
                  <p:cNvPr id="309" name="Straight Connector 308"/>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96" name="Group 30"/>
                <p:cNvGrpSpPr/>
                <p:nvPr/>
              </p:nvGrpSpPr>
              <p:grpSpPr>
                <a:xfrm rot="18900000">
                  <a:off x="-3322154" y="388664"/>
                  <a:ext cx="760202" cy="508432"/>
                  <a:chOff x="4462585" y="1570892"/>
                  <a:chExt cx="1195753" cy="799734"/>
                </a:xfrm>
              </p:grpSpPr>
              <p:cxnSp>
                <p:nvCxnSpPr>
                  <p:cNvPr id="298" name="Straight Connector 297"/>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97" name="Rectangle 296"/>
                <p:cNvSpPr/>
                <p:nvPr/>
              </p:nvSpPr>
              <p:spPr bwMode="gray">
                <a:xfrm rot="2700000">
                  <a:off x="-3252283" y="332633"/>
                  <a:ext cx="620459" cy="620459"/>
                </a:xfrm>
                <a:prstGeom prst="rect">
                  <a:avLst/>
                </a:prstGeom>
                <a:solidFill>
                  <a:schemeClr val="bg2">
                    <a:lumMod val="75000"/>
                  </a:schemeClr>
                </a:solidFill>
                <a:ln w="9525" algn="ctr">
                  <a:noFill/>
                  <a:miter lim="800000"/>
                  <a:headEnd/>
                  <a:tailEnd/>
                </a:ln>
                <a:effectLst/>
              </p:spPr>
              <p:txBody>
                <a:bodyPr lIns="67499" tIns="53999" rIns="67499" bIns="53999" rtlCol="0" anchor="t"/>
                <a:lstStyle/>
                <a:p>
                  <a:pPr algn="ctr" fontAlgn="base">
                    <a:spcBef>
                      <a:spcPct val="50000"/>
                    </a:spcBef>
                    <a:spcAft>
                      <a:spcPct val="0"/>
                    </a:spcAft>
                    <a:buClr>
                      <a:srgbClr val="F0AB00"/>
                    </a:buClr>
                    <a:buSzPct val="80000"/>
                  </a:pPr>
                  <a:r>
                    <a:rPr lang="en-US" sz="472" b="1" kern="0" dirty="0">
                      <a:solidFill>
                        <a:srgbClr val="FFFFFF">
                          <a:lumMod val="95000"/>
                        </a:srgbClr>
                      </a:solidFill>
                      <a:ea typeface="Arial Unicode MS" pitchFamily="34" charset="-128"/>
                      <a:cs typeface="Arial Unicode MS" pitchFamily="34" charset="-128"/>
                    </a:rPr>
                    <a:t>SAP</a:t>
                  </a:r>
                  <a:br>
                    <a:rPr lang="en-US" sz="472" b="1" kern="0" dirty="0">
                      <a:solidFill>
                        <a:srgbClr val="FFFFFF">
                          <a:lumMod val="95000"/>
                        </a:srgbClr>
                      </a:solidFill>
                      <a:ea typeface="Arial Unicode MS" pitchFamily="34" charset="-128"/>
                      <a:cs typeface="Arial Unicode MS" pitchFamily="34" charset="-128"/>
                    </a:rPr>
                  </a:br>
                  <a:r>
                    <a:rPr lang="en-US" sz="472" b="1" kern="0" dirty="0">
                      <a:solidFill>
                        <a:srgbClr val="FFFFFF">
                          <a:lumMod val="95000"/>
                        </a:srgbClr>
                      </a:solidFill>
                      <a:ea typeface="Arial Unicode MS" pitchFamily="34" charset="-128"/>
                      <a:cs typeface="Arial Unicode MS" pitchFamily="34" charset="-128"/>
                    </a:rPr>
                    <a:t>HANA</a:t>
                  </a:r>
                </a:p>
              </p:txBody>
            </p:sp>
          </p:grpSp>
          <p:grpSp>
            <p:nvGrpSpPr>
              <p:cNvPr id="235" name="Group 107"/>
              <p:cNvGrpSpPr>
                <a:grpSpLocks/>
              </p:cNvGrpSpPr>
              <p:nvPr/>
            </p:nvGrpSpPr>
            <p:grpSpPr bwMode="auto">
              <a:xfrm>
                <a:off x="8655339" y="5581093"/>
                <a:ext cx="315829" cy="147727"/>
                <a:chOff x="5772076" y="2803394"/>
                <a:chExt cx="1223527" cy="908910"/>
              </a:xfrm>
            </p:grpSpPr>
            <p:grpSp>
              <p:nvGrpSpPr>
                <p:cNvPr id="288" name="Group 29"/>
                <p:cNvGrpSpPr>
                  <a:grpSpLocks/>
                </p:cNvGrpSpPr>
                <p:nvPr/>
              </p:nvGrpSpPr>
              <p:grpSpPr bwMode="auto">
                <a:xfrm>
                  <a:off x="5984658" y="2803394"/>
                  <a:ext cx="799654" cy="908910"/>
                  <a:chOff x="5087" y="1703"/>
                  <a:chExt cx="700" cy="485"/>
                </a:xfrm>
              </p:grpSpPr>
              <p:sp>
                <p:nvSpPr>
                  <p:cNvPr id="290" name="Freeform 30"/>
                  <p:cNvSpPr>
                    <a:spLocks/>
                  </p:cNvSpPr>
                  <p:nvPr/>
                </p:nvSpPr>
                <p:spPr bwMode="auto">
                  <a:xfrm>
                    <a:off x="5087" y="1875"/>
                    <a:ext cx="700" cy="313"/>
                  </a:xfrm>
                  <a:custGeom>
                    <a:avLst/>
                    <a:gdLst>
                      <a:gd name="T0" fmla="*/ 0 w 5515"/>
                      <a:gd name="T1" fmla="*/ 0 h 2458"/>
                      <a:gd name="T2" fmla="*/ 0 w 5515"/>
                      <a:gd name="T3" fmla="*/ 1 h 2458"/>
                      <a:gd name="T4" fmla="*/ 1 w 5515"/>
                      <a:gd name="T5" fmla="*/ 1 h 2458"/>
                      <a:gd name="T6" fmla="*/ 1 w 5515"/>
                      <a:gd name="T7" fmla="*/ 1 h 2458"/>
                      <a:gd name="T8" fmla="*/ 1 w 5515"/>
                      <a:gd name="T9" fmla="*/ 0 h 2458"/>
                      <a:gd name="T10" fmla="*/ 0 w 5515"/>
                      <a:gd name="T11" fmla="*/ 0 h 2458"/>
                      <a:gd name="T12" fmla="*/ 0 60000 65536"/>
                      <a:gd name="T13" fmla="*/ 0 60000 65536"/>
                      <a:gd name="T14" fmla="*/ 0 60000 65536"/>
                      <a:gd name="T15" fmla="*/ 0 60000 65536"/>
                      <a:gd name="T16" fmla="*/ 0 60000 65536"/>
                      <a:gd name="T17" fmla="*/ 0 60000 65536"/>
                      <a:gd name="T18" fmla="*/ 0 w 5515"/>
                      <a:gd name="T19" fmla="*/ 0 h 2458"/>
                      <a:gd name="T20" fmla="*/ 5515 w 5515"/>
                      <a:gd name="T21" fmla="*/ 2458 h 2458"/>
                    </a:gdLst>
                    <a:ahLst/>
                    <a:cxnLst>
                      <a:cxn ang="T12">
                        <a:pos x="T0" y="T1"/>
                      </a:cxn>
                      <a:cxn ang="T13">
                        <a:pos x="T2" y="T3"/>
                      </a:cxn>
                      <a:cxn ang="T14">
                        <a:pos x="T4" y="T5"/>
                      </a:cxn>
                      <a:cxn ang="T15">
                        <a:pos x="T6" y="T7"/>
                      </a:cxn>
                      <a:cxn ang="T16">
                        <a:pos x="T8" y="T9"/>
                      </a:cxn>
                      <a:cxn ang="T17">
                        <a:pos x="T10" y="T11"/>
                      </a:cxn>
                    </a:cxnLst>
                    <a:rect l="T18" t="T19" r="T20" b="T21"/>
                    <a:pathLst>
                      <a:path w="5515" h="2458">
                        <a:moveTo>
                          <a:pt x="6" y="0"/>
                        </a:moveTo>
                        <a:cubicBezTo>
                          <a:pt x="6" y="0"/>
                          <a:pt x="0" y="1001"/>
                          <a:pt x="0" y="1875"/>
                        </a:cubicBezTo>
                        <a:cubicBezTo>
                          <a:pt x="503" y="2279"/>
                          <a:pt x="1875" y="2458"/>
                          <a:pt x="2793" y="2458"/>
                        </a:cubicBezTo>
                        <a:cubicBezTo>
                          <a:pt x="3710" y="2458"/>
                          <a:pt x="5005" y="2285"/>
                          <a:pt x="5515" y="1881"/>
                        </a:cubicBezTo>
                        <a:cubicBezTo>
                          <a:pt x="5515" y="1030"/>
                          <a:pt x="5513" y="48"/>
                          <a:pt x="5513" y="48"/>
                        </a:cubicBezTo>
                        <a:cubicBezTo>
                          <a:pt x="5513" y="48"/>
                          <a:pt x="6" y="0"/>
                          <a:pt x="6" y="0"/>
                        </a:cubicBezTo>
                        <a:close/>
                      </a:path>
                    </a:pathLst>
                  </a:custGeom>
                  <a:solidFill>
                    <a:srgbClr val="008FCC">
                      <a:lumMod val="60000"/>
                      <a:lumOff val="40000"/>
                    </a:srgbClr>
                  </a:solidFill>
                  <a:ln w="9525" cap="flat" cmpd="sng">
                    <a:noFill/>
                    <a:prstDash val="solid"/>
                    <a:round/>
                    <a:headEnd type="none" w="sm" len="sm"/>
                    <a:tailEnd type="none" w="sm" len="sm"/>
                  </a:ln>
                </p:spPr>
                <p:txBody>
                  <a:bodyPr wrap="none" lIns="0" tIns="0" rIns="0" bIns="0" anchor="ctr"/>
                  <a:lstStyle/>
                  <a:p>
                    <a:pPr defTabSz="685732">
                      <a:defRPr/>
                    </a:pPr>
                    <a:endParaRPr lang="en-US" sz="600" kern="0" dirty="0">
                      <a:solidFill>
                        <a:sysClr val="windowText" lastClr="000000"/>
                      </a:solidFill>
                      <a:latin typeface="Arial" charset="0"/>
                      <a:cs typeface="Arial" charset="0"/>
                    </a:endParaRPr>
                  </a:p>
                </p:txBody>
              </p:sp>
              <p:sp>
                <p:nvSpPr>
                  <p:cNvPr id="291" name="Freeform 31"/>
                  <p:cNvSpPr>
                    <a:spLocks/>
                  </p:cNvSpPr>
                  <p:nvPr/>
                </p:nvSpPr>
                <p:spPr bwMode="auto">
                  <a:xfrm>
                    <a:off x="5087" y="1880"/>
                    <a:ext cx="700" cy="229"/>
                  </a:xfrm>
                  <a:custGeom>
                    <a:avLst/>
                    <a:gdLst>
                      <a:gd name="T0" fmla="*/ 0 w 5515"/>
                      <a:gd name="T1" fmla="*/ 0 h 1801"/>
                      <a:gd name="T2" fmla="*/ 1 w 5515"/>
                      <a:gd name="T3" fmla="*/ 0 h 1801"/>
                      <a:gd name="T4" fmla="*/ 0 w 5515"/>
                      <a:gd name="T5" fmla="*/ 1 h 1801"/>
                      <a:gd name="T6" fmla="*/ 0 w 5515"/>
                      <a:gd name="T7" fmla="*/ 0 h 1801"/>
                      <a:gd name="T8" fmla="*/ 0 60000 65536"/>
                      <a:gd name="T9" fmla="*/ 0 60000 65536"/>
                      <a:gd name="T10" fmla="*/ 0 60000 65536"/>
                      <a:gd name="T11" fmla="*/ 0 60000 65536"/>
                      <a:gd name="T12" fmla="*/ 0 w 5515"/>
                      <a:gd name="T13" fmla="*/ 0 h 1801"/>
                      <a:gd name="T14" fmla="*/ 5515 w 5515"/>
                      <a:gd name="T15" fmla="*/ 1801 h 1801"/>
                    </a:gdLst>
                    <a:ahLst/>
                    <a:cxnLst>
                      <a:cxn ang="T8">
                        <a:pos x="T0" y="T1"/>
                      </a:cxn>
                      <a:cxn ang="T9">
                        <a:pos x="T2" y="T3"/>
                      </a:cxn>
                      <a:cxn ang="T10">
                        <a:pos x="T4" y="T5"/>
                      </a:cxn>
                      <a:cxn ang="T11">
                        <a:pos x="T6" y="T7"/>
                      </a:cxn>
                    </a:cxnLst>
                    <a:rect l="T12" t="T13" r="T14" b="T15"/>
                    <a:pathLst>
                      <a:path w="5515" h="1801">
                        <a:moveTo>
                          <a:pt x="0" y="0"/>
                        </a:moveTo>
                        <a:lnTo>
                          <a:pt x="5515" y="33"/>
                        </a:lnTo>
                        <a:cubicBezTo>
                          <a:pt x="5502" y="642"/>
                          <a:pt x="2648" y="1675"/>
                          <a:pt x="0" y="1801"/>
                        </a:cubicBezTo>
                        <a:lnTo>
                          <a:pt x="0" y="0"/>
                        </a:lnTo>
                        <a:close/>
                      </a:path>
                    </a:pathLst>
                  </a:custGeom>
                  <a:solidFill>
                    <a:srgbClr val="008FCC">
                      <a:lumMod val="60000"/>
                      <a:lumOff val="40000"/>
                    </a:srgbClr>
                  </a:solidFill>
                  <a:ln w="12700" cap="flat" cmpd="sng">
                    <a:noFill/>
                    <a:prstDash val="solid"/>
                    <a:round/>
                    <a:headEnd type="none" w="sm" len="sm"/>
                    <a:tailEnd type="none" w="sm" len="sm"/>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292" name="Freeform 32"/>
                  <p:cNvSpPr>
                    <a:spLocks/>
                  </p:cNvSpPr>
                  <p:nvPr/>
                </p:nvSpPr>
                <p:spPr bwMode="auto">
                  <a:xfrm>
                    <a:off x="5087" y="1771"/>
                    <a:ext cx="700" cy="172"/>
                  </a:xfrm>
                  <a:custGeom>
                    <a:avLst/>
                    <a:gdLst>
                      <a:gd name="T0" fmla="*/ 0 w 5507"/>
                      <a:gd name="T1" fmla="*/ 0 h 1378"/>
                      <a:gd name="T2" fmla="*/ 0 w 5507"/>
                      <a:gd name="T3" fmla="*/ 0 h 1378"/>
                      <a:gd name="T4" fmla="*/ 1 w 5507"/>
                      <a:gd name="T5" fmla="*/ 0 h 1378"/>
                      <a:gd name="T6" fmla="*/ 1 w 5507"/>
                      <a:gd name="T7" fmla="*/ 0 h 1378"/>
                      <a:gd name="T8" fmla="*/ 1 w 5507"/>
                      <a:gd name="T9" fmla="*/ 0 h 1378"/>
                      <a:gd name="T10" fmla="*/ 0 w 5507"/>
                      <a:gd name="T11" fmla="*/ 0 h 1378"/>
                      <a:gd name="T12" fmla="*/ 0 60000 65536"/>
                      <a:gd name="T13" fmla="*/ 0 60000 65536"/>
                      <a:gd name="T14" fmla="*/ 0 60000 65536"/>
                      <a:gd name="T15" fmla="*/ 0 60000 65536"/>
                      <a:gd name="T16" fmla="*/ 0 60000 65536"/>
                      <a:gd name="T17" fmla="*/ 0 60000 65536"/>
                      <a:gd name="T18" fmla="*/ 0 w 5507"/>
                      <a:gd name="T19" fmla="*/ 0 h 1378"/>
                      <a:gd name="T20" fmla="*/ 5507 w 5507"/>
                      <a:gd name="T21" fmla="*/ 1378 h 1378"/>
                    </a:gdLst>
                    <a:ahLst/>
                    <a:cxnLst>
                      <a:cxn ang="T12">
                        <a:pos x="T0" y="T1"/>
                      </a:cxn>
                      <a:cxn ang="T13">
                        <a:pos x="T2" y="T3"/>
                      </a:cxn>
                      <a:cxn ang="T14">
                        <a:pos x="T4" y="T5"/>
                      </a:cxn>
                      <a:cxn ang="T15">
                        <a:pos x="T6" y="T7"/>
                      </a:cxn>
                      <a:cxn ang="T16">
                        <a:pos x="T8" y="T9"/>
                      </a:cxn>
                      <a:cxn ang="T17">
                        <a:pos x="T10" y="T11"/>
                      </a:cxn>
                    </a:cxnLst>
                    <a:rect l="T18" t="T19" r="T20" b="T21"/>
                    <a:pathLst>
                      <a:path w="5507" h="1378">
                        <a:moveTo>
                          <a:pt x="0" y="0"/>
                        </a:moveTo>
                        <a:cubicBezTo>
                          <a:pt x="0" y="0"/>
                          <a:pt x="0" y="490"/>
                          <a:pt x="0" y="980"/>
                        </a:cubicBezTo>
                        <a:cubicBezTo>
                          <a:pt x="490" y="1318"/>
                          <a:pt x="1869" y="1378"/>
                          <a:pt x="2787" y="1378"/>
                        </a:cubicBezTo>
                        <a:cubicBezTo>
                          <a:pt x="3704" y="1378"/>
                          <a:pt x="5002" y="1311"/>
                          <a:pt x="5507" y="980"/>
                        </a:cubicBezTo>
                        <a:cubicBezTo>
                          <a:pt x="5507" y="503"/>
                          <a:pt x="5507" y="27"/>
                          <a:pt x="5507" y="27"/>
                        </a:cubicBezTo>
                        <a:lnTo>
                          <a:pt x="0" y="0"/>
                        </a:lnTo>
                        <a:close/>
                      </a:path>
                    </a:pathLst>
                  </a:custGeom>
                  <a:solidFill>
                    <a:srgbClr val="008FCC">
                      <a:lumMod val="60000"/>
                      <a:lumOff val="40000"/>
                    </a:srgbClr>
                  </a:solidFill>
                  <a:ln w="12700" cap="flat" cmpd="sng">
                    <a:noFill/>
                    <a:prstDash val="solid"/>
                    <a:round/>
                    <a:headEnd type="none" w="sm" len="sm"/>
                    <a:tailEnd type="none" w="sm" len="sm"/>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293" name="Oval 33"/>
                  <p:cNvSpPr>
                    <a:spLocks noChangeArrowheads="1"/>
                  </p:cNvSpPr>
                  <p:nvPr/>
                </p:nvSpPr>
                <p:spPr bwMode="auto">
                  <a:xfrm>
                    <a:off x="5087" y="1703"/>
                    <a:ext cx="700" cy="125"/>
                  </a:xfrm>
                  <a:prstGeom prst="ellipse">
                    <a:avLst/>
                  </a:prstGeom>
                  <a:solidFill>
                    <a:srgbClr val="008FCC">
                      <a:lumMod val="40000"/>
                      <a:lumOff val="60000"/>
                    </a:srgbClr>
                  </a:solidFill>
                  <a:ln w="12700" algn="ctr">
                    <a:noFill/>
                    <a:round/>
                    <a:headEnd/>
                    <a:tailEnd/>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294" name="Oval 34"/>
                  <p:cNvSpPr>
                    <a:spLocks noChangeArrowheads="1"/>
                  </p:cNvSpPr>
                  <p:nvPr/>
                </p:nvSpPr>
                <p:spPr bwMode="auto">
                  <a:xfrm>
                    <a:off x="5264" y="1734"/>
                    <a:ext cx="345" cy="63"/>
                  </a:xfrm>
                  <a:prstGeom prst="ellipse">
                    <a:avLst/>
                  </a:prstGeom>
                  <a:solidFill>
                    <a:srgbClr val="008FCC">
                      <a:lumMod val="20000"/>
                      <a:lumOff val="80000"/>
                    </a:srgbClr>
                  </a:solidFill>
                  <a:ln w="12700" algn="ctr">
                    <a:noFill/>
                    <a:round/>
                    <a:headEnd/>
                    <a:tailEnd/>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grpSp>
            <p:sp>
              <p:nvSpPr>
                <p:cNvPr id="289" name="Rectangle 288"/>
                <p:cNvSpPr>
                  <a:spLocks noChangeArrowheads="1"/>
                </p:cNvSpPr>
                <p:nvPr/>
              </p:nvSpPr>
              <p:spPr bwMode="auto">
                <a:xfrm>
                  <a:off x="5772076" y="2930365"/>
                  <a:ext cx="1223527" cy="591039"/>
                </a:xfrm>
                <a:prstGeom prst="rect">
                  <a:avLst/>
                </a:prstGeom>
                <a:noFill/>
                <a:ln w="9525">
                  <a:noFill/>
                  <a:miter lim="800000"/>
                  <a:headEnd/>
                  <a:tailEnd/>
                </a:ln>
              </p:spPr>
              <p:txBody>
                <a:bodyPr wrap="none" lIns="69054" tIns="0" rIns="69054" bIns="0">
                  <a:spAutoFit/>
                </a:bodyPr>
                <a:lstStyle/>
                <a:p>
                  <a:pPr algn="ctr" defTabSz="685732" eaLnBrk="0" hangingPunct="0">
                    <a:defRPr/>
                  </a:pPr>
                  <a:r>
                    <a:rPr lang="en-US" sz="394" b="1" kern="0" dirty="0">
                      <a:solidFill>
                        <a:srgbClr val="FFFFFF"/>
                      </a:solidFill>
                      <a:latin typeface="Arial" charset="0"/>
                      <a:cs typeface="Arial" charset="0"/>
                    </a:rPr>
                    <a:t>Log</a:t>
                  </a:r>
                </a:p>
              </p:txBody>
            </p:sp>
          </p:grpSp>
          <p:grpSp>
            <p:nvGrpSpPr>
              <p:cNvPr id="236" name="Group 63"/>
              <p:cNvGrpSpPr>
                <a:grpSpLocks/>
              </p:cNvGrpSpPr>
              <p:nvPr/>
            </p:nvGrpSpPr>
            <p:grpSpPr bwMode="auto">
              <a:xfrm>
                <a:off x="8361015" y="5565191"/>
                <a:ext cx="338861" cy="178159"/>
                <a:chOff x="7713523" y="2957870"/>
                <a:chExt cx="1312756" cy="1096153"/>
              </a:xfrm>
            </p:grpSpPr>
            <p:grpSp>
              <p:nvGrpSpPr>
                <p:cNvPr id="281" name="Group 21"/>
                <p:cNvGrpSpPr>
                  <a:grpSpLocks/>
                </p:cNvGrpSpPr>
                <p:nvPr/>
              </p:nvGrpSpPr>
              <p:grpSpPr bwMode="auto">
                <a:xfrm>
                  <a:off x="7888846" y="2957870"/>
                  <a:ext cx="965276" cy="1096153"/>
                  <a:chOff x="5032" y="1920"/>
                  <a:chExt cx="697" cy="486"/>
                </a:xfrm>
              </p:grpSpPr>
              <p:sp>
                <p:nvSpPr>
                  <p:cNvPr id="283" name="Freeform 22"/>
                  <p:cNvSpPr>
                    <a:spLocks/>
                  </p:cNvSpPr>
                  <p:nvPr/>
                </p:nvSpPr>
                <p:spPr bwMode="auto">
                  <a:xfrm>
                    <a:off x="5032" y="2016"/>
                    <a:ext cx="697" cy="390"/>
                  </a:xfrm>
                  <a:custGeom>
                    <a:avLst/>
                    <a:gdLst>
                      <a:gd name="T0" fmla="*/ 0 w 5515"/>
                      <a:gd name="T1" fmla="*/ 0 h 2458"/>
                      <a:gd name="T2" fmla="*/ 0 w 5515"/>
                      <a:gd name="T3" fmla="*/ 1 h 2458"/>
                      <a:gd name="T4" fmla="*/ 1 w 5515"/>
                      <a:gd name="T5" fmla="*/ 1 h 2458"/>
                      <a:gd name="T6" fmla="*/ 1 w 5515"/>
                      <a:gd name="T7" fmla="*/ 1 h 2458"/>
                      <a:gd name="T8" fmla="*/ 1 w 5515"/>
                      <a:gd name="T9" fmla="*/ 0 h 2458"/>
                      <a:gd name="T10" fmla="*/ 0 w 5515"/>
                      <a:gd name="T11" fmla="*/ 0 h 2458"/>
                      <a:gd name="T12" fmla="*/ 0 60000 65536"/>
                      <a:gd name="T13" fmla="*/ 0 60000 65536"/>
                      <a:gd name="T14" fmla="*/ 0 60000 65536"/>
                      <a:gd name="T15" fmla="*/ 0 60000 65536"/>
                      <a:gd name="T16" fmla="*/ 0 60000 65536"/>
                      <a:gd name="T17" fmla="*/ 0 60000 65536"/>
                      <a:gd name="T18" fmla="*/ 0 w 5515"/>
                      <a:gd name="T19" fmla="*/ 0 h 2458"/>
                      <a:gd name="T20" fmla="*/ 5515 w 5515"/>
                      <a:gd name="T21" fmla="*/ 2458 h 2458"/>
                    </a:gdLst>
                    <a:ahLst/>
                    <a:cxnLst>
                      <a:cxn ang="T12">
                        <a:pos x="T0" y="T1"/>
                      </a:cxn>
                      <a:cxn ang="T13">
                        <a:pos x="T2" y="T3"/>
                      </a:cxn>
                      <a:cxn ang="T14">
                        <a:pos x="T4" y="T5"/>
                      </a:cxn>
                      <a:cxn ang="T15">
                        <a:pos x="T6" y="T7"/>
                      </a:cxn>
                      <a:cxn ang="T16">
                        <a:pos x="T8" y="T9"/>
                      </a:cxn>
                      <a:cxn ang="T17">
                        <a:pos x="T10" y="T11"/>
                      </a:cxn>
                    </a:cxnLst>
                    <a:rect l="T18" t="T19" r="T20" b="T21"/>
                    <a:pathLst>
                      <a:path w="5515" h="2458">
                        <a:moveTo>
                          <a:pt x="6" y="0"/>
                        </a:moveTo>
                        <a:cubicBezTo>
                          <a:pt x="6" y="0"/>
                          <a:pt x="0" y="1001"/>
                          <a:pt x="0" y="1875"/>
                        </a:cubicBezTo>
                        <a:cubicBezTo>
                          <a:pt x="503" y="2279"/>
                          <a:pt x="1875" y="2458"/>
                          <a:pt x="2793" y="2458"/>
                        </a:cubicBezTo>
                        <a:cubicBezTo>
                          <a:pt x="3710" y="2458"/>
                          <a:pt x="5005" y="2285"/>
                          <a:pt x="5515" y="1881"/>
                        </a:cubicBezTo>
                        <a:cubicBezTo>
                          <a:pt x="5515" y="1030"/>
                          <a:pt x="5513" y="48"/>
                          <a:pt x="5513" y="48"/>
                        </a:cubicBezTo>
                        <a:cubicBezTo>
                          <a:pt x="5513" y="48"/>
                          <a:pt x="6" y="0"/>
                          <a:pt x="6" y="0"/>
                        </a:cubicBezTo>
                        <a:close/>
                      </a:path>
                    </a:pathLst>
                  </a:custGeom>
                  <a:solidFill>
                    <a:srgbClr val="FFCE6D"/>
                  </a:solidFill>
                  <a:ln w="9525" cap="flat" cmpd="sng">
                    <a:solidFill>
                      <a:srgbClr val="F0AB00"/>
                    </a:solidFill>
                    <a:prstDash val="solid"/>
                    <a:round/>
                    <a:headEnd type="none" w="sm" len="sm"/>
                    <a:tailEnd type="none" w="sm" len="sm"/>
                  </a:ln>
                </p:spPr>
                <p:txBody>
                  <a:bodyPr wrap="none" lIns="0" tIns="0" rIns="0" bIns="0" anchor="ctr"/>
                  <a:lstStyle/>
                  <a:p>
                    <a:pPr defTabSz="685732">
                      <a:defRPr/>
                    </a:pPr>
                    <a:endParaRPr lang="en-US" sz="600" kern="0" dirty="0">
                      <a:solidFill>
                        <a:sysClr val="windowText" lastClr="000000"/>
                      </a:solidFill>
                      <a:latin typeface="Arial" charset="0"/>
                      <a:cs typeface="Arial" charset="0"/>
                    </a:endParaRPr>
                  </a:p>
                </p:txBody>
              </p:sp>
              <p:sp>
                <p:nvSpPr>
                  <p:cNvPr id="284" name="Freeform 23"/>
                  <p:cNvSpPr>
                    <a:spLocks/>
                  </p:cNvSpPr>
                  <p:nvPr/>
                </p:nvSpPr>
                <p:spPr bwMode="auto">
                  <a:xfrm>
                    <a:off x="5032" y="2098"/>
                    <a:ext cx="697" cy="230"/>
                  </a:xfrm>
                  <a:custGeom>
                    <a:avLst/>
                    <a:gdLst>
                      <a:gd name="T0" fmla="*/ 0 w 5515"/>
                      <a:gd name="T1" fmla="*/ 0 h 1801"/>
                      <a:gd name="T2" fmla="*/ 1 w 5515"/>
                      <a:gd name="T3" fmla="*/ 0 h 1801"/>
                      <a:gd name="T4" fmla="*/ 0 w 5515"/>
                      <a:gd name="T5" fmla="*/ 1 h 1801"/>
                      <a:gd name="T6" fmla="*/ 0 w 5515"/>
                      <a:gd name="T7" fmla="*/ 0 h 1801"/>
                      <a:gd name="T8" fmla="*/ 0 60000 65536"/>
                      <a:gd name="T9" fmla="*/ 0 60000 65536"/>
                      <a:gd name="T10" fmla="*/ 0 60000 65536"/>
                      <a:gd name="T11" fmla="*/ 0 60000 65536"/>
                      <a:gd name="T12" fmla="*/ 0 w 5515"/>
                      <a:gd name="T13" fmla="*/ 0 h 1801"/>
                      <a:gd name="T14" fmla="*/ 5515 w 5515"/>
                      <a:gd name="T15" fmla="*/ 1801 h 1801"/>
                    </a:gdLst>
                    <a:ahLst/>
                    <a:cxnLst>
                      <a:cxn ang="T8">
                        <a:pos x="T0" y="T1"/>
                      </a:cxn>
                      <a:cxn ang="T9">
                        <a:pos x="T2" y="T3"/>
                      </a:cxn>
                      <a:cxn ang="T10">
                        <a:pos x="T4" y="T5"/>
                      </a:cxn>
                      <a:cxn ang="T11">
                        <a:pos x="T6" y="T7"/>
                      </a:cxn>
                    </a:cxnLst>
                    <a:rect l="T12" t="T13" r="T14" b="T15"/>
                    <a:pathLst>
                      <a:path w="5515" h="1801">
                        <a:moveTo>
                          <a:pt x="0" y="0"/>
                        </a:moveTo>
                        <a:lnTo>
                          <a:pt x="5515" y="33"/>
                        </a:lnTo>
                        <a:cubicBezTo>
                          <a:pt x="5502" y="642"/>
                          <a:pt x="2648" y="1675"/>
                          <a:pt x="0" y="1801"/>
                        </a:cubicBezTo>
                        <a:lnTo>
                          <a:pt x="0" y="0"/>
                        </a:lnTo>
                        <a:close/>
                      </a:path>
                    </a:pathLst>
                  </a:custGeom>
                  <a:solidFill>
                    <a:srgbClr val="FFCE6D"/>
                  </a:solidFill>
                  <a:ln w="12700" cap="flat" cmpd="sng">
                    <a:noFill/>
                    <a:prstDash val="solid"/>
                    <a:round/>
                    <a:headEnd type="none" w="sm" len="sm"/>
                    <a:tailEnd type="none" w="sm" len="sm"/>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285" name="Freeform 24"/>
                  <p:cNvSpPr>
                    <a:spLocks/>
                  </p:cNvSpPr>
                  <p:nvPr/>
                </p:nvSpPr>
                <p:spPr bwMode="auto">
                  <a:xfrm>
                    <a:off x="5032" y="1985"/>
                    <a:ext cx="697" cy="178"/>
                  </a:xfrm>
                  <a:custGeom>
                    <a:avLst/>
                    <a:gdLst>
                      <a:gd name="T0" fmla="*/ 0 w 5507"/>
                      <a:gd name="T1" fmla="*/ 0 h 1378"/>
                      <a:gd name="T2" fmla="*/ 0 w 5507"/>
                      <a:gd name="T3" fmla="*/ 0 h 1378"/>
                      <a:gd name="T4" fmla="*/ 1 w 5507"/>
                      <a:gd name="T5" fmla="*/ 0 h 1378"/>
                      <a:gd name="T6" fmla="*/ 1 w 5507"/>
                      <a:gd name="T7" fmla="*/ 0 h 1378"/>
                      <a:gd name="T8" fmla="*/ 1 w 5507"/>
                      <a:gd name="T9" fmla="*/ 0 h 1378"/>
                      <a:gd name="T10" fmla="*/ 0 w 5507"/>
                      <a:gd name="T11" fmla="*/ 0 h 1378"/>
                      <a:gd name="T12" fmla="*/ 0 60000 65536"/>
                      <a:gd name="T13" fmla="*/ 0 60000 65536"/>
                      <a:gd name="T14" fmla="*/ 0 60000 65536"/>
                      <a:gd name="T15" fmla="*/ 0 60000 65536"/>
                      <a:gd name="T16" fmla="*/ 0 60000 65536"/>
                      <a:gd name="T17" fmla="*/ 0 60000 65536"/>
                      <a:gd name="T18" fmla="*/ 0 w 5507"/>
                      <a:gd name="T19" fmla="*/ 0 h 1378"/>
                      <a:gd name="T20" fmla="*/ 5507 w 5507"/>
                      <a:gd name="T21" fmla="*/ 1378 h 1378"/>
                    </a:gdLst>
                    <a:ahLst/>
                    <a:cxnLst>
                      <a:cxn ang="T12">
                        <a:pos x="T0" y="T1"/>
                      </a:cxn>
                      <a:cxn ang="T13">
                        <a:pos x="T2" y="T3"/>
                      </a:cxn>
                      <a:cxn ang="T14">
                        <a:pos x="T4" y="T5"/>
                      </a:cxn>
                      <a:cxn ang="T15">
                        <a:pos x="T6" y="T7"/>
                      </a:cxn>
                      <a:cxn ang="T16">
                        <a:pos x="T8" y="T9"/>
                      </a:cxn>
                      <a:cxn ang="T17">
                        <a:pos x="T10" y="T11"/>
                      </a:cxn>
                    </a:cxnLst>
                    <a:rect l="T18" t="T19" r="T20" b="T21"/>
                    <a:pathLst>
                      <a:path w="5507" h="1378">
                        <a:moveTo>
                          <a:pt x="0" y="0"/>
                        </a:moveTo>
                        <a:cubicBezTo>
                          <a:pt x="0" y="0"/>
                          <a:pt x="0" y="490"/>
                          <a:pt x="0" y="980"/>
                        </a:cubicBezTo>
                        <a:cubicBezTo>
                          <a:pt x="490" y="1318"/>
                          <a:pt x="1869" y="1378"/>
                          <a:pt x="2787" y="1378"/>
                        </a:cubicBezTo>
                        <a:cubicBezTo>
                          <a:pt x="3704" y="1378"/>
                          <a:pt x="5002" y="1311"/>
                          <a:pt x="5507" y="980"/>
                        </a:cubicBezTo>
                        <a:cubicBezTo>
                          <a:pt x="5507" y="503"/>
                          <a:pt x="5507" y="27"/>
                          <a:pt x="5507" y="27"/>
                        </a:cubicBezTo>
                        <a:lnTo>
                          <a:pt x="0" y="0"/>
                        </a:lnTo>
                        <a:close/>
                      </a:path>
                    </a:pathLst>
                  </a:custGeom>
                  <a:solidFill>
                    <a:srgbClr val="FFCE6D"/>
                  </a:solidFill>
                  <a:ln w="12700" cap="flat" cmpd="sng">
                    <a:noFill/>
                    <a:prstDash val="solid"/>
                    <a:round/>
                    <a:headEnd type="none" w="sm" len="sm"/>
                    <a:tailEnd type="none" w="sm" len="sm"/>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286" name="Oval 25"/>
                  <p:cNvSpPr>
                    <a:spLocks noChangeArrowheads="1"/>
                  </p:cNvSpPr>
                  <p:nvPr/>
                </p:nvSpPr>
                <p:spPr bwMode="auto">
                  <a:xfrm>
                    <a:off x="5032" y="1920"/>
                    <a:ext cx="697" cy="126"/>
                  </a:xfrm>
                  <a:prstGeom prst="ellipse">
                    <a:avLst/>
                  </a:prstGeom>
                  <a:solidFill>
                    <a:srgbClr val="FFDC95"/>
                  </a:solidFill>
                  <a:ln w="12700" algn="ctr">
                    <a:solidFill>
                      <a:srgbClr val="F0AB00"/>
                    </a:solidFill>
                    <a:round/>
                    <a:headEnd/>
                    <a:tailEnd/>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287" name="Oval 26"/>
                  <p:cNvSpPr>
                    <a:spLocks noChangeArrowheads="1"/>
                  </p:cNvSpPr>
                  <p:nvPr/>
                </p:nvSpPr>
                <p:spPr bwMode="auto">
                  <a:xfrm>
                    <a:off x="5209" y="1951"/>
                    <a:ext cx="346" cy="65"/>
                  </a:xfrm>
                  <a:prstGeom prst="ellipse">
                    <a:avLst/>
                  </a:prstGeom>
                  <a:solidFill>
                    <a:srgbClr val="EFBE43"/>
                  </a:solidFill>
                  <a:ln w="12700" algn="ctr">
                    <a:solidFill>
                      <a:srgbClr val="F0AB00"/>
                    </a:solidFill>
                    <a:round/>
                    <a:headEnd/>
                    <a:tailEnd/>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grpSp>
            <p:sp>
              <p:nvSpPr>
                <p:cNvPr id="282" name="Rectangle 27"/>
                <p:cNvSpPr>
                  <a:spLocks noChangeArrowheads="1"/>
                </p:cNvSpPr>
                <p:nvPr/>
              </p:nvSpPr>
              <p:spPr bwMode="auto">
                <a:xfrm>
                  <a:off x="7713523" y="3252660"/>
                  <a:ext cx="1312756" cy="591042"/>
                </a:xfrm>
                <a:prstGeom prst="rect">
                  <a:avLst/>
                </a:prstGeom>
                <a:noFill/>
                <a:ln w="12700">
                  <a:noFill/>
                  <a:miter lim="800000"/>
                  <a:headEnd/>
                  <a:tailEnd/>
                </a:ln>
              </p:spPr>
              <p:txBody>
                <a:bodyPr wrap="none" lIns="67864" tIns="0" rIns="67864" bIns="0">
                  <a:spAutoFit/>
                </a:bodyPr>
                <a:lstStyle/>
                <a:p>
                  <a:pPr algn="ctr" defTabSz="685732" eaLnBrk="0" hangingPunct="0">
                    <a:defRPr/>
                  </a:pPr>
                  <a:r>
                    <a:rPr lang="en-US" sz="394" b="1" kern="0" dirty="0">
                      <a:solidFill>
                        <a:schemeClr val="bg1"/>
                      </a:solidFill>
                      <a:latin typeface="Arial" charset="0"/>
                      <a:cs typeface="Arial" charset="0"/>
                    </a:rPr>
                    <a:t>Data</a:t>
                  </a:r>
                </a:p>
              </p:txBody>
            </p:sp>
          </p:grpSp>
          <p:sp>
            <p:nvSpPr>
              <p:cNvPr id="237" name="Rechteck 86"/>
              <p:cNvSpPr/>
              <p:nvPr/>
            </p:nvSpPr>
            <p:spPr bwMode="gray">
              <a:xfrm>
                <a:off x="10565095" y="4721564"/>
                <a:ext cx="1187147" cy="1249362"/>
              </a:xfrm>
              <a:prstGeom prst="rect">
                <a:avLst/>
              </a:prstGeom>
              <a:solidFill>
                <a:srgbClr val="8AB54E">
                  <a:lumMod val="60000"/>
                  <a:lumOff val="40000"/>
                </a:srgbClr>
              </a:solidFill>
              <a:ln w="6350" algn="ctr">
                <a:noFill/>
                <a:miter lim="800000"/>
                <a:headEnd/>
                <a:tailEnd/>
              </a:ln>
            </p:spPr>
            <p:txBody>
              <a:bodyPr lIns="67499" tIns="0" rIns="67499" bIns="53999"/>
              <a:lstStyle/>
              <a:p>
                <a:pPr algn="ctr" defTabSz="685732">
                  <a:spcBef>
                    <a:spcPct val="50000"/>
                  </a:spcBef>
                  <a:buClr>
                    <a:srgbClr val="F0AB00"/>
                  </a:buClr>
                  <a:buSzPct val="80000"/>
                  <a:defRPr/>
                </a:pPr>
                <a:r>
                  <a:rPr lang="en-US" sz="472" kern="0" dirty="0">
                    <a:solidFill>
                      <a:sysClr val="windowText" lastClr="000000"/>
                    </a:solidFill>
                    <a:latin typeface="Arial" charset="0"/>
                    <a:ea typeface="Arial Unicode MS" pitchFamily="34" charset="-128"/>
                    <a:cs typeface="Arial Unicode MS" pitchFamily="34" charset="-128"/>
                  </a:rPr>
                  <a:t>Rot</a:t>
                </a:r>
              </a:p>
            </p:txBody>
          </p:sp>
          <p:sp>
            <p:nvSpPr>
              <p:cNvPr id="238" name="Text Box 7"/>
              <p:cNvSpPr txBox="1">
                <a:spLocks noChangeArrowheads="1"/>
              </p:cNvSpPr>
              <p:nvPr/>
            </p:nvSpPr>
            <p:spPr bwMode="auto">
              <a:xfrm>
                <a:off x="10619705" y="4872376"/>
                <a:ext cx="1073150" cy="1055439"/>
              </a:xfrm>
              <a:prstGeom prst="roundRect">
                <a:avLst/>
              </a:prstGeom>
              <a:solidFill>
                <a:schemeClr val="tx2">
                  <a:lumMod val="75000"/>
                </a:schemeClr>
              </a:solidFill>
              <a:ln>
                <a:headEnd/>
                <a:tailEnd/>
              </a:ln>
            </p:spPr>
            <p:style>
              <a:lnRef idx="1">
                <a:schemeClr val="accent3"/>
              </a:lnRef>
              <a:fillRef idx="3">
                <a:schemeClr val="accent3"/>
              </a:fillRef>
              <a:effectRef idx="2">
                <a:schemeClr val="accent3"/>
              </a:effectRef>
              <a:fontRef idx="minor">
                <a:schemeClr val="lt1"/>
              </a:fontRef>
            </p:style>
            <p:txBody>
              <a:bodyPr lIns="67499" tIns="0" rIns="67499" bIns="53999" rtlCol="0" anchor="t"/>
              <a:lstStyle>
                <a:defPPr>
                  <a:defRPr lang="de-DE"/>
                </a:defPPr>
                <a:lvl1pPr algn="ctr" defTabSz="914400" fontAlgn="base">
                  <a:spcBef>
                    <a:spcPct val="50000"/>
                  </a:spcBef>
                  <a:spcAft>
                    <a:spcPct val="0"/>
                  </a:spcAft>
                  <a:buClr>
                    <a:srgbClr val="F0AB00"/>
                  </a:buClr>
                  <a:buSzPct val="80000"/>
                  <a:defRPr sz="2000" b="1" kern="0">
                    <a:solidFill>
                      <a:srgbClr val="FFFFFF"/>
                    </a:solidFill>
                    <a:effectLst>
                      <a:outerShdw blurRad="38100" dist="38100" dir="2700000" algn="tl">
                        <a:srgbClr val="000000">
                          <a:alpha val="43137"/>
                        </a:srgbClr>
                      </a:outerShdw>
                    </a:effectLst>
                    <a:latin typeface="+mn-lt"/>
                    <a:ea typeface="Arial Unicode MS" pitchFamily="34" charset="-128"/>
                    <a:cs typeface="Arial Unicode MS" pitchFamily="34" charset="-128"/>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551" dirty="0"/>
                  <a:t>Primary</a:t>
                </a:r>
                <a:br>
                  <a:rPr lang="en-US" sz="551" dirty="0"/>
                </a:br>
                <a:endParaRPr lang="en-US" sz="551" dirty="0"/>
              </a:p>
            </p:txBody>
          </p:sp>
          <p:grpSp>
            <p:nvGrpSpPr>
              <p:cNvPr id="239" name="Group 238"/>
              <p:cNvGrpSpPr/>
              <p:nvPr/>
            </p:nvGrpSpPr>
            <p:grpSpPr>
              <a:xfrm rot="18921853">
                <a:off x="10758716" y="5098701"/>
                <a:ext cx="760202" cy="760202"/>
                <a:chOff x="-3322154" y="262761"/>
                <a:chExt cx="760202" cy="760202"/>
              </a:xfrm>
            </p:grpSpPr>
            <p:grpSp>
              <p:nvGrpSpPr>
                <p:cNvPr id="256" name="Group 29"/>
                <p:cNvGrpSpPr/>
                <p:nvPr/>
              </p:nvGrpSpPr>
              <p:grpSpPr>
                <a:xfrm rot="2700000">
                  <a:off x="-3322154" y="388646"/>
                  <a:ext cx="760202" cy="508432"/>
                  <a:chOff x="4462585" y="1570892"/>
                  <a:chExt cx="1195753" cy="799734"/>
                </a:xfrm>
              </p:grpSpPr>
              <p:cxnSp>
                <p:nvCxnSpPr>
                  <p:cNvPr id="270" name="Straight Connector 269"/>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57" name="Group 30"/>
                <p:cNvGrpSpPr/>
                <p:nvPr/>
              </p:nvGrpSpPr>
              <p:grpSpPr>
                <a:xfrm rot="18900000">
                  <a:off x="-3322154" y="388664"/>
                  <a:ext cx="760202" cy="508432"/>
                  <a:chOff x="4462585" y="1570892"/>
                  <a:chExt cx="1195753" cy="799734"/>
                </a:xfrm>
              </p:grpSpPr>
              <p:cxnSp>
                <p:nvCxnSpPr>
                  <p:cNvPr id="259" name="Straight Connector 258"/>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58" name="Rectangle 257"/>
                <p:cNvSpPr/>
                <p:nvPr/>
              </p:nvSpPr>
              <p:spPr bwMode="gray">
                <a:xfrm rot="2700000">
                  <a:off x="-3252283" y="332633"/>
                  <a:ext cx="620459" cy="620459"/>
                </a:xfrm>
                <a:prstGeom prst="rect">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path path="circle">
                    <a:fillToRect l="100000" t="100000"/>
                  </a:path>
                  <a:tileRect r="-100000" b="-100000"/>
                </a:gradFill>
                <a:ln w="9525" algn="ctr">
                  <a:noFill/>
                  <a:miter lim="800000"/>
                  <a:headEnd/>
                  <a:tailEnd/>
                </a:ln>
                <a:effectLst/>
              </p:spPr>
              <p:txBody>
                <a:bodyPr lIns="67499" tIns="53999" rIns="67499" bIns="53999" rtlCol="0" anchor="t"/>
                <a:lstStyle/>
                <a:p>
                  <a:pPr algn="ctr" fontAlgn="base">
                    <a:spcBef>
                      <a:spcPct val="50000"/>
                    </a:spcBef>
                    <a:spcAft>
                      <a:spcPct val="0"/>
                    </a:spcAft>
                    <a:buClr>
                      <a:srgbClr val="F0AB00"/>
                    </a:buClr>
                    <a:buSzPct val="80000"/>
                  </a:pPr>
                  <a:r>
                    <a:rPr lang="en-US" sz="472" b="1" kern="0" dirty="0">
                      <a:solidFill>
                        <a:srgbClr val="FFFFFF">
                          <a:lumMod val="95000"/>
                        </a:srgbClr>
                      </a:solidFill>
                      <a:ea typeface="Arial Unicode MS" pitchFamily="34" charset="-128"/>
                      <a:cs typeface="Arial Unicode MS" pitchFamily="34" charset="-128"/>
                    </a:rPr>
                    <a:t>SAP</a:t>
                  </a:r>
                  <a:br>
                    <a:rPr lang="en-US" sz="472" b="1" kern="0" dirty="0">
                      <a:solidFill>
                        <a:srgbClr val="FFFFFF">
                          <a:lumMod val="95000"/>
                        </a:srgbClr>
                      </a:solidFill>
                      <a:ea typeface="Arial Unicode MS" pitchFamily="34" charset="-128"/>
                      <a:cs typeface="Arial Unicode MS" pitchFamily="34" charset="-128"/>
                    </a:rPr>
                  </a:br>
                  <a:r>
                    <a:rPr lang="en-US" sz="472" b="1" kern="0" dirty="0">
                      <a:solidFill>
                        <a:srgbClr val="FFFFFF">
                          <a:lumMod val="95000"/>
                        </a:srgbClr>
                      </a:solidFill>
                      <a:ea typeface="Arial Unicode MS" pitchFamily="34" charset="-128"/>
                      <a:cs typeface="Arial Unicode MS" pitchFamily="34" charset="-128"/>
                    </a:rPr>
                    <a:t>HANA</a:t>
                  </a:r>
                </a:p>
              </p:txBody>
            </p:sp>
          </p:grpSp>
          <p:grpSp>
            <p:nvGrpSpPr>
              <p:cNvPr id="240" name="Group 107"/>
              <p:cNvGrpSpPr>
                <a:grpSpLocks/>
              </p:cNvGrpSpPr>
              <p:nvPr/>
            </p:nvGrpSpPr>
            <p:grpSpPr bwMode="auto">
              <a:xfrm>
                <a:off x="11135857" y="5578677"/>
                <a:ext cx="315829" cy="147727"/>
                <a:chOff x="5772076" y="2803394"/>
                <a:chExt cx="1223527" cy="908910"/>
              </a:xfrm>
            </p:grpSpPr>
            <p:grpSp>
              <p:nvGrpSpPr>
                <p:cNvPr id="249" name="Group 29"/>
                <p:cNvGrpSpPr>
                  <a:grpSpLocks/>
                </p:cNvGrpSpPr>
                <p:nvPr/>
              </p:nvGrpSpPr>
              <p:grpSpPr bwMode="auto">
                <a:xfrm>
                  <a:off x="5984658" y="2803394"/>
                  <a:ext cx="799654" cy="908910"/>
                  <a:chOff x="5087" y="1703"/>
                  <a:chExt cx="700" cy="485"/>
                </a:xfrm>
              </p:grpSpPr>
              <p:sp>
                <p:nvSpPr>
                  <p:cNvPr id="251" name="Freeform 30"/>
                  <p:cNvSpPr>
                    <a:spLocks/>
                  </p:cNvSpPr>
                  <p:nvPr/>
                </p:nvSpPr>
                <p:spPr bwMode="auto">
                  <a:xfrm>
                    <a:off x="5087" y="1875"/>
                    <a:ext cx="700" cy="313"/>
                  </a:xfrm>
                  <a:custGeom>
                    <a:avLst/>
                    <a:gdLst>
                      <a:gd name="T0" fmla="*/ 0 w 5515"/>
                      <a:gd name="T1" fmla="*/ 0 h 2458"/>
                      <a:gd name="T2" fmla="*/ 0 w 5515"/>
                      <a:gd name="T3" fmla="*/ 1 h 2458"/>
                      <a:gd name="T4" fmla="*/ 1 w 5515"/>
                      <a:gd name="T5" fmla="*/ 1 h 2458"/>
                      <a:gd name="T6" fmla="*/ 1 w 5515"/>
                      <a:gd name="T7" fmla="*/ 1 h 2458"/>
                      <a:gd name="T8" fmla="*/ 1 w 5515"/>
                      <a:gd name="T9" fmla="*/ 0 h 2458"/>
                      <a:gd name="T10" fmla="*/ 0 w 5515"/>
                      <a:gd name="T11" fmla="*/ 0 h 2458"/>
                      <a:gd name="T12" fmla="*/ 0 60000 65536"/>
                      <a:gd name="T13" fmla="*/ 0 60000 65536"/>
                      <a:gd name="T14" fmla="*/ 0 60000 65536"/>
                      <a:gd name="T15" fmla="*/ 0 60000 65536"/>
                      <a:gd name="T16" fmla="*/ 0 60000 65536"/>
                      <a:gd name="T17" fmla="*/ 0 60000 65536"/>
                      <a:gd name="T18" fmla="*/ 0 w 5515"/>
                      <a:gd name="T19" fmla="*/ 0 h 2458"/>
                      <a:gd name="T20" fmla="*/ 5515 w 5515"/>
                      <a:gd name="T21" fmla="*/ 2458 h 2458"/>
                    </a:gdLst>
                    <a:ahLst/>
                    <a:cxnLst>
                      <a:cxn ang="T12">
                        <a:pos x="T0" y="T1"/>
                      </a:cxn>
                      <a:cxn ang="T13">
                        <a:pos x="T2" y="T3"/>
                      </a:cxn>
                      <a:cxn ang="T14">
                        <a:pos x="T4" y="T5"/>
                      </a:cxn>
                      <a:cxn ang="T15">
                        <a:pos x="T6" y="T7"/>
                      </a:cxn>
                      <a:cxn ang="T16">
                        <a:pos x="T8" y="T9"/>
                      </a:cxn>
                      <a:cxn ang="T17">
                        <a:pos x="T10" y="T11"/>
                      </a:cxn>
                    </a:cxnLst>
                    <a:rect l="T18" t="T19" r="T20" b="T21"/>
                    <a:pathLst>
                      <a:path w="5515" h="2458">
                        <a:moveTo>
                          <a:pt x="6" y="0"/>
                        </a:moveTo>
                        <a:cubicBezTo>
                          <a:pt x="6" y="0"/>
                          <a:pt x="0" y="1001"/>
                          <a:pt x="0" y="1875"/>
                        </a:cubicBezTo>
                        <a:cubicBezTo>
                          <a:pt x="503" y="2279"/>
                          <a:pt x="1875" y="2458"/>
                          <a:pt x="2793" y="2458"/>
                        </a:cubicBezTo>
                        <a:cubicBezTo>
                          <a:pt x="3710" y="2458"/>
                          <a:pt x="5005" y="2285"/>
                          <a:pt x="5515" y="1881"/>
                        </a:cubicBezTo>
                        <a:cubicBezTo>
                          <a:pt x="5515" y="1030"/>
                          <a:pt x="5513" y="48"/>
                          <a:pt x="5513" y="48"/>
                        </a:cubicBezTo>
                        <a:cubicBezTo>
                          <a:pt x="5513" y="48"/>
                          <a:pt x="6" y="0"/>
                          <a:pt x="6" y="0"/>
                        </a:cubicBezTo>
                        <a:close/>
                      </a:path>
                    </a:pathLst>
                  </a:custGeom>
                  <a:solidFill>
                    <a:srgbClr val="008FCC">
                      <a:lumMod val="60000"/>
                      <a:lumOff val="40000"/>
                    </a:srgbClr>
                  </a:solidFill>
                  <a:ln w="9525" cap="flat" cmpd="sng">
                    <a:noFill/>
                    <a:prstDash val="solid"/>
                    <a:round/>
                    <a:headEnd type="none" w="sm" len="sm"/>
                    <a:tailEnd type="none" w="sm" len="sm"/>
                  </a:ln>
                </p:spPr>
                <p:txBody>
                  <a:bodyPr wrap="none" lIns="0" tIns="0" rIns="0" bIns="0" anchor="ctr"/>
                  <a:lstStyle/>
                  <a:p>
                    <a:pPr defTabSz="685732">
                      <a:defRPr/>
                    </a:pPr>
                    <a:endParaRPr lang="en-US" sz="600" kern="0" dirty="0">
                      <a:solidFill>
                        <a:sysClr val="windowText" lastClr="000000"/>
                      </a:solidFill>
                      <a:latin typeface="Arial" charset="0"/>
                      <a:cs typeface="Arial" charset="0"/>
                    </a:endParaRPr>
                  </a:p>
                </p:txBody>
              </p:sp>
              <p:sp>
                <p:nvSpPr>
                  <p:cNvPr id="252" name="Freeform 31"/>
                  <p:cNvSpPr>
                    <a:spLocks/>
                  </p:cNvSpPr>
                  <p:nvPr/>
                </p:nvSpPr>
                <p:spPr bwMode="auto">
                  <a:xfrm>
                    <a:off x="5087" y="1880"/>
                    <a:ext cx="700" cy="229"/>
                  </a:xfrm>
                  <a:custGeom>
                    <a:avLst/>
                    <a:gdLst>
                      <a:gd name="T0" fmla="*/ 0 w 5515"/>
                      <a:gd name="T1" fmla="*/ 0 h 1801"/>
                      <a:gd name="T2" fmla="*/ 1 w 5515"/>
                      <a:gd name="T3" fmla="*/ 0 h 1801"/>
                      <a:gd name="T4" fmla="*/ 0 w 5515"/>
                      <a:gd name="T5" fmla="*/ 1 h 1801"/>
                      <a:gd name="T6" fmla="*/ 0 w 5515"/>
                      <a:gd name="T7" fmla="*/ 0 h 1801"/>
                      <a:gd name="T8" fmla="*/ 0 60000 65536"/>
                      <a:gd name="T9" fmla="*/ 0 60000 65536"/>
                      <a:gd name="T10" fmla="*/ 0 60000 65536"/>
                      <a:gd name="T11" fmla="*/ 0 60000 65536"/>
                      <a:gd name="T12" fmla="*/ 0 w 5515"/>
                      <a:gd name="T13" fmla="*/ 0 h 1801"/>
                      <a:gd name="T14" fmla="*/ 5515 w 5515"/>
                      <a:gd name="T15" fmla="*/ 1801 h 1801"/>
                    </a:gdLst>
                    <a:ahLst/>
                    <a:cxnLst>
                      <a:cxn ang="T8">
                        <a:pos x="T0" y="T1"/>
                      </a:cxn>
                      <a:cxn ang="T9">
                        <a:pos x="T2" y="T3"/>
                      </a:cxn>
                      <a:cxn ang="T10">
                        <a:pos x="T4" y="T5"/>
                      </a:cxn>
                      <a:cxn ang="T11">
                        <a:pos x="T6" y="T7"/>
                      </a:cxn>
                    </a:cxnLst>
                    <a:rect l="T12" t="T13" r="T14" b="T15"/>
                    <a:pathLst>
                      <a:path w="5515" h="1801">
                        <a:moveTo>
                          <a:pt x="0" y="0"/>
                        </a:moveTo>
                        <a:lnTo>
                          <a:pt x="5515" y="33"/>
                        </a:lnTo>
                        <a:cubicBezTo>
                          <a:pt x="5502" y="642"/>
                          <a:pt x="2648" y="1675"/>
                          <a:pt x="0" y="1801"/>
                        </a:cubicBezTo>
                        <a:lnTo>
                          <a:pt x="0" y="0"/>
                        </a:lnTo>
                        <a:close/>
                      </a:path>
                    </a:pathLst>
                  </a:custGeom>
                  <a:solidFill>
                    <a:srgbClr val="008FCC">
                      <a:lumMod val="60000"/>
                      <a:lumOff val="40000"/>
                    </a:srgbClr>
                  </a:solidFill>
                  <a:ln w="12700" cap="flat" cmpd="sng">
                    <a:noFill/>
                    <a:prstDash val="solid"/>
                    <a:round/>
                    <a:headEnd type="none" w="sm" len="sm"/>
                    <a:tailEnd type="none" w="sm" len="sm"/>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253" name="Freeform 32"/>
                  <p:cNvSpPr>
                    <a:spLocks/>
                  </p:cNvSpPr>
                  <p:nvPr/>
                </p:nvSpPr>
                <p:spPr bwMode="auto">
                  <a:xfrm>
                    <a:off x="5087" y="1771"/>
                    <a:ext cx="700" cy="172"/>
                  </a:xfrm>
                  <a:custGeom>
                    <a:avLst/>
                    <a:gdLst>
                      <a:gd name="T0" fmla="*/ 0 w 5507"/>
                      <a:gd name="T1" fmla="*/ 0 h 1378"/>
                      <a:gd name="T2" fmla="*/ 0 w 5507"/>
                      <a:gd name="T3" fmla="*/ 0 h 1378"/>
                      <a:gd name="T4" fmla="*/ 1 w 5507"/>
                      <a:gd name="T5" fmla="*/ 0 h 1378"/>
                      <a:gd name="T6" fmla="*/ 1 w 5507"/>
                      <a:gd name="T7" fmla="*/ 0 h 1378"/>
                      <a:gd name="T8" fmla="*/ 1 w 5507"/>
                      <a:gd name="T9" fmla="*/ 0 h 1378"/>
                      <a:gd name="T10" fmla="*/ 0 w 5507"/>
                      <a:gd name="T11" fmla="*/ 0 h 1378"/>
                      <a:gd name="T12" fmla="*/ 0 60000 65536"/>
                      <a:gd name="T13" fmla="*/ 0 60000 65536"/>
                      <a:gd name="T14" fmla="*/ 0 60000 65536"/>
                      <a:gd name="T15" fmla="*/ 0 60000 65536"/>
                      <a:gd name="T16" fmla="*/ 0 60000 65536"/>
                      <a:gd name="T17" fmla="*/ 0 60000 65536"/>
                      <a:gd name="T18" fmla="*/ 0 w 5507"/>
                      <a:gd name="T19" fmla="*/ 0 h 1378"/>
                      <a:gd name="T20" fmla="*/ 5507 w 5507"/>
                      <a:gd name="T21" fmla="*/ 1378 h 1378"/>
                    </a:gdLst>
                    <a:ahLst/>
                    <a:cxnLst>
                      <a:cxn ang="T12">
                        <a:pos x="T0" y="T1"/>
                      </a:cxn>
                      <a:cxn ang="T13">
                        <a:pos x="T2" y="T3"/>
                      </a:cxn>
                      <a:cxn ang="T14">
                        <a:pos x="T4" y="T5"/>
                      </a:cxn>
                      <a:cxn ang="T15">
                        <a:pos x="T6" y="T7"/>
                      </a:cxn>
                      <a:cxn ang="T16">
                        <a:pos x="T8" y="T9"/>
                      </a:cxn>
                      <a:cxn ang="T17">
                        <a:pos x="T10" y="T11"/>
                      </a:cxn>
                    </a:cxnLst>
                    <a:rect l="T18" t="T19" r="T20" b="T21"/>
                    <a:pathLst>
                      <a:path w="5507" h="1378">
                        <a:moveTo>
                          <a:pt x="0" y="0"/>
                        </a:moveTo>
                        <a:cubicBezTo>
                          <a:pt x="0" y="0"/>
                          <a:pt x="0" y="490"/>
                          <a:pt x="0" y="980"/>
                        </a:cubicBezTo>
                        <a:cubicBezTo>
                          <a:pt x="490" y="1318"/>
                          <a:pt x="1869" y="1378"/>
                          <a:pt x="2787" y="1378"/>
                        </a:cubicBezTo>
                        <a:cubicBezTo>
                          <a:pt x="3704" y="1378"/>
                          <a:pt x="5002" y="1311"/>
                          <a:pt x="5507" y="980"/>
                        </a:cubicBezTo>
                        <a:cubicBezTo>
                          <a:pt x="5507" y="503"/>
                          <a:pt x="5507" y="27"/>
                          <a:pt x="5507" y="27"/>
                        </a:cubicBezTo>
                        <a:lnTo>
                          <a:pt x="0" y="0"/>
                        </a:lnTo>
                        <a:close/>
                      </a:path>
                    </a:pathLst>
                  </a:custGeom>
                  <a:solidFill>
                    <a:srgbClr val="008FCC">
                      <a:lumMod val="60000"/>
                      <a:lumOff val="40000"/>
                    </a:srgbClr>
                  </a:solidFill>
                  <a:ln w="12700" cap="flat" cmpd="sng">
                    <a:noFill/>
                    <a:prstDash val="solid"/>
                    <a:round/>
                    <a:headEnd type="none" w="sm" len="sm"/>
                    <a:tailEnd type="none" w="sm" len="sm"/>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254" name="Oval 33"/>
                  <p:cNvSpPr>
                    <a:spLocks noChangeArrowheads="1"/>
                  </p:cNvSpPr>
                  <p:nvPr/>
                </p:nvSpPr>
                <p:spPr bwMode="auto">
                  <a:xfrm>
                    <a:off x="5087" y="1703"/>
                    <a:ext cx="700" cy="125"/>
                  </a:xfrm>
                  <a:prstGeom prst="ellipse">
                    <a:avLst/>
                  </a:prstGeom>
                  <a:solidFill>
                    <a:srgbClr val="008FCC">
                      <a:lumMod val="40000"/>
                      <a:lumOff val="60000"/>
                    </a:srgbClr>
                  </a:solidFill>
                  <a:ln w="12700" algn="ctr">
                    <a:noFill/>
                    <a:round/>
                    <a:headEnd/>
                    <a:tailEnd/>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255" name="Oval 34"/>
                  <p:cNvSpPr>
                    <a:spLocks noChangeArrowheads="1"/>
                  </p:cNvSpPr>
                  <p:nvPr/>
                </p:nvSpPr>
                <p:spPr bwMode="auto">
                  <a:xfrm>
                    <a:off x="5264" y="1734"/>
                    <a:ext cx="345" cy="63"/>
                  </a:xfrm>
                  <a:prstGeom prst="ellipse">
                    <a:avLst/>
                  </a:prstGeom>
                  <a:solidFill>
                    <a:srgbClr val="008FCC">
                      <a:lumMod val="20000"/>
                      <a:lumOff val="80000"/>
                    </a:srgbClr>
                  </a:solidFill>
                  <a:ln w="12700" algn="ctr">
                    <a:noFill/>
                    <a:round/>
                    <a:headEnd/>
                    <a:tailEnd/>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grpSp>
            <p:sp>
              <p:nvSpPr>
                <p:cNvPr id="250" name="Rectangle 249"/>
                <p:cNvSpPr>
                  <a:spLocks noChangeArrowheads="1"/>
                </p:cNvSpPr>
                <p:nvPr/>
              </p:nvSpPr>
              <p:spPr bwMode="auto">
                <a:xfrm>
                  <a:off x="5772076" y="2930365"/>
                  <a:ext cx="1223527" cy="591039"/>
                </a:xfrm>
                <a:prstGeom prst="rect">
                  <a:avLst/>
                </a:prstGeom>
                <a:noFill/>
                <a:ln w="9525">
                  <a:noFill/>
                  <a:miter lim="800000"/>
                  <a:headEnd/>
                  <a:tailEnd/>
                </a:ln>
              </p:spPr>
              <p:txBody>
                <a:bodyPr wrap="none" lIns="69054" tIns="0" rIns="69054" bIns="0">
                  <a:spAutoFit/>
                </a:bodyPr>
                <a:lstStyle/>
                <a:p>
                  <a:pPr algn="ctr" defTabSz="685732" eaLnBrk="0" hangingPunct="0">
                    <a:defRPr/>
                  </a:pPr>
                  <a:r>
                    <a:rPr lang="en-US" sz="394" b="1" kern="0" dirty="0">
                      <a:latin typeface="Arial" charset="0"/>
                      <a:cs typeface="Arial" charset="0"/>
                    </a:rPr>
                    <a:t>Log</a:t>
                  </a:r>
                </a:p>
              </p:txBody>
            </p:sp>
          </p:grpSp>
          <p:grpSp>
            <p:nvGrpSpPr>
              <p:cNvPr id="241" name="Group 63"/>
              <p:cNvGrpSpPr>
                <a:grpSpLocks/>
              </p:cNvGrpSpPr>
              <p:nvPr/>
            </p:nvGrpSpPr>
            <p:grpSpPr bwMode="auto">
              <a:xfrm>
                <a:off x="10841532" y="5562775"/>
                <a:ext cx="338861" cy="178159"/>
                <a:chOff x="7713518" y="2957870"/>
                <a:chExt cx="1312756" cy="1096153"/>
              </a:xfrm>
            </p:grpSpPr>
            <p:grpSp>
              <p:nvGrpSpPr>
                <p:cNvPr id="242" name="Group 21"/>
                <p:cNvGrpSpPr>
                  <a:grpSpLocks/>
                </p:cNvGrpSpPr>
                <p:nvPr/>
              </p:nvGrpSpPr>
              <p:grpSpPr bwMode="auto">
                <a:xfrm>
                  <a:off x="7888846" y="2957870"/>
                  <a:ext cx="965276" cy="1096153"/>
                  <a:chOff x="5032" y="1920"/>
                  <a:chExt cx="697" cy="486"/>
                </a:xfrm>
              </p:grpSpPr>
              <p:sp>
                <p:nvSpPr>
                  <p:cNvPr id="244" name="Freeform 22"/>
                  <p:cNvSpPr>
                    <a:spLocks/>
                  </p:cNvSpPr>
                  <p:nvPr/>
                </p:nvSpPr>
                <p:spPr bwMode="auto">
                  <a:xfrm>
                    <a:off x="5032" y="2016"/>
                    <a:ext cx="697" cy="390"/>
                  </a:xfrm>
                  <a:custGeom>
                    <a:avLst/>
                    <a:gdLst>
                      <a:gd name="T0" fmla="*/ 0 w 5515"/>
                      <a:gd name="T1" fmla="*/ 0 h 2458"/>
                      <a:gd name="T2" fmla="*/ 0 w 5515"/>
                      <a:gd name="T3" fmla="*/ 1 h 2458"/>
                      <a:gd name="T4" fmla="*/ 1 w 5515"/>
                      <a:gd name="T5" fmla="*/ 1 h 2458"/>
                      <a:gd name="T6" fmla="*/ 1 w 5515"/>
                      <a:gd name="T7" fmla="*/ 1 h 2458"/>
                      <a:gd name="T8" fmla="*/ 1 w 5515"/>
                      <a:gd name="T9" fmla="*/ 0 h 2458"/>
                      <a:gd name="T10" fmla="*/ 0 w 5515"/>
                      <a:gd name="T11" fmla="*/ 0 h 2458"/>
                      <a:gd name="T12" fmla="*/ 0 60000 65536"/>
                      <a:gd name="T13" fmla="*/ 0 60000 65536"/>
                      <a:gd name="T14" fmla="*/ 0 60000 65536"/>
                      <a:gd name="T15" fmla="*/ 0 60000 65536"/>
                      <a:gd name="T16" fmla="*/ 0 60000 65536"/>
                      <a:gd name="T17" fmla="*/ 0 60000 65536"/>
                      <a:gd name="T18" fmla="*/ 0 w 5515"/>
                      <a:gd name="T19" fmla="*/ 0 h 2458"/>
                      <a:gd name="T20" fmla="*/ 5515 w 5515"/>
                      <a:gd name="T21" fmla="*/ 2458 h 2458"/>
                    </a:gdLst>
                    <a:ahLst/>
                    <a:cxnLst>
                      <a:cxn ang="T12">
                        <a:pos x="T0" y="T1"/>
                      </a:cxn>
                      <a:cxn ang="T13">
                        <a:pos x="T2" y="T3"/>
                      </a:cxn>
                      <a:cxn ang="T14">
                        <a:pos x="T4" y="T5"/>
                      </a:cxn>
                      <a:cxn ang="T15">
                        <a:pos x="T6" y="T7"/>
                      </a:cxn>
                      <a:cxn ang="T16">
                        <a:pos x="T8" y="T9"/>
                      </a:cxn>
                      <a:cxn ang="T17">
                        <a:pos x="T10" y="T11"/>
                      </a:cxn>
                    </a:cxnLst>
                    <a:rect l="T18" t="T19" r="T20" b="T21"/>
                    <a:pathLst>
                      <a:path w="5515" h="2458">
                        <a:moveTo>
                          <a:pt x="6" y="0"/>
                        </a:moveTo>
                        <a:cubicBezTo>
                          <a:pt x="6" y="0"/>
                          <a:pt x="0" y="1001"/>
                          <a:pt x="0" y="1875"/>
                        </a:cubicBezTo>
                        <a:cubicBezTo>
                          <a:pt x="503" y="2279"/>
                          <a:pt x="1875" y="2458"/>
                          <a:pt x="2793" y="2458"/>
                        </a:cubicBezTo>
                        <a:cubicBezTo>
                          <a:pt x="3710" y="2458"/>
                          <a:pt x="5005" y="2285"/>
                          <a:pt x="5515" y="1881"/>
                        </a:cubicBezTo>
                        <a:cubicBezTo>
                          <a:pt x="5515" y="1030"/>
                          <a:pt x="5513" y="48"/>
                          <a:pt x="5513" y="48"/>
                        </a:cubicBezTo>
                        <a:cubicBezTo>
                          <a:pt x="5513" y="48"/>
                          <a:pt x="6" y="0"/>
                          <a:pt x="6" y="0"/>
                        </a:cubicBezTo>
                        <a:close/>
                      </a:path>
                    </a:pathLst>
                  </a:custGeom>
                  <a:solidFill>
                    <a:srgbClr val="FFCE6D"/>
                  </a:solidFill>
                  <a:ln w="9525" cap="flat" cmpd="sng">
                    <a:solidFill>
                      <a:srgbClr val="F0AB00"/>
                    </a:solidFill>
                    <a:prstDash val="solid"/>
                    <a:round/>
                    <a:headEnd type="none" w="sm" len="sm"/>
                    <a:tailEnd type="none" w="sm" len="sm"/>
                  </a:ln>
                </p:spPr>
                <p:txBody>
                  <a:bodyPr wrap="none" lIns="0" tIns="0" rIns="0" bIns="0" anchor="ctr"/>
                  <a:lstStyle/>
                  <a:p>
                    <a:pPr defTabSz="685732">
                      <a:defRPr/>
                    </a:pPr>
                    <a:endParaRPr lang="en-US" sz="600" kern="0" dirty="0">
                      <a:solidFill>
                        <a:sysClr val="windowText" lastClr="000000"/>
                      </a:solidFill>
                      <a:latin typeface="Arial" charset="0"/>
                      <a:cs typeface="Arial" charset="0"/>
                    </a:endParaRPr>
                  </a:p>
                </p:txBody>
              </p:sp>
              <p:sp>
                <p:nvSpPr>
                  <p:cNvPr id="245" name="Freeform 23"/>
                  <p:cNvSpPr>
                    <a:spLocks/>
                  </p:cNvSpPr>
                  <p:nvPr/>
                </p:nvSpPr>
                <p:spPr bwMode="auto">
                  <a:xfrm>
                    <a:off x="5032" y="2098"/>
                    <a:ext cx="697" cy="230"/>
                  </a:xfrm>
                  <a:custGeom>
                    <a:avLst/>
                    <a:gdLst>
                      <a:gd name="T0" fmla="*/ 0 w 5515"/>
                      <a:gd name="T1" fmla="*/ 0 h 1801"/>
                      <a:gd name="T2" fmla="*/ 1 w 5515"/>
                      <a:gd name="T3" fmla="*/ 0 h 1801"/>
                      <a:gd name="T4" fmla="*/ 0 w 5515"/>
                      <a:gd name="T5" fmla="*/ 1 h 1801"/>
                      <a:gd name="T6" fmla="*/ 0 w 5515"/>
                      <a:gd name="T7" fmla="*/ 0 h 1801"/>
                      <a:gd name="T8" fmla="*/ 0 60000 65536"/>
                      <a:gd name="T9" fmla="*/ 0 60000 65536"/>
                      <a:gd name="T10" fmla="*/ 0 60000 65536"/>
                      <a:gd name="T11" fmla="*/ 0 60000 65536"/>
                      <a:gd name="T12" fmla="*/ 0 w 5515"/>
                      <a:gd name="T13" fmla="*/ 0 h 1801"/>
                      <a:gd name="T14" fmla="*/ 5515 w 5515"/>
                      <a:gd name="T15" fmla="*/ 1801 h 1801"/>
                    </a:gdLst>
                    <a:ahLst/>
                    <a:cxnLst>
                      <a:cxn ang="T8">
                        <a:pos x="T0" y="T1"/>
                      </a:cxn>
                      <a:cxn ang="T9">
                        <a:pos x="T2" y="T3"/>
                      </a:cxn>
                      <a:cxn ang="T10">
                        <a:pos x="T4" y="T5"/>
                      </a:cxn>
                      <a:cxn ang="T11">
                        <a:pos x="T6" y="T7"/>
                      </a:cxn>
                    </a:cxnLst>
                    <a:rect l="T12" t="T13" r="T14" b="T15"/>
                    <a:pathLst>
                      <a:path w="5515" h="1801">
                        <a:moveTo>
                          <a:pt x="0" y="0"/>
                        </a:moveTo>
                        <a:lnTo>
                          <a:pt x="5515" y="33"/>
                        </a:lnTo>
                        <a:cubicBezTo>
                          <a:pt x="5502" y="642"/>
                          <a:pt x="2648" y="1675"/>
                          <a:pt x="0" y="1801"/>
                        </a:cubicBezTo>
                        <a:lnTo>
                          <a:pt x="0" y="0"/>
                        </a:lnTo>
                        <a:close/>
                      </a:path>
                    </a:pathLst>
                  </a:custGeom>
                  <a:solidFill>
                    <a:srgbClr val="FFCE6D"/>
                  </a:solidFill>
                  <a:ln w="12700" cap="flat" cmpd="sng">
                    <a:noFill/>
                    <a:prstDash val="solid"/>
                    <a:round/>
                    <a:headEnd type="none" w="sm" len="sm"/>
                    <a:tailEnd type="none" w="sm" len="sm"/>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246" name="Freeform 24"/>
                  <p:cNvSpPr>
                    <a:spLocks/>
                  </p:cNvSpPr>
                  <p:nvPr/>
                </p:nvSpPr>
                <p:spPr bwMode="auto">
                  <a:xfrm>
                    <a:off x="5032" y="1985"/>
                    <a:ext cx="697" cy="178"/>
                  </a:xfrm>
                  <a:custGeom>
                    <a:avLst/>
                    <a:gdLst>
                      <a:gd name="T0" fmla="*/ 0 w 5507"/>
                      <a:gd name="T1" fmla="*/ 0 h 1378"/>
                      <a:gd name="T2" fmla="*/ 0 w 5507"/>
                      <a:gd name="T3" fmla="*/ 0 h 1378"/>
                      <a:gd name="T4" fmla="*/ 1 w 5507"/>
                      <a:gd name="T5" fmla="*/ 0 h 1378"/>
                      <a:gd name="T6" fmla="*/ 1 w 5507"/>
                      <a:gd name="T7" fmla="*/ 0 h 1378"/>
                      <a:gd name="T8" fmla="*/ 1 w 5507"/>
                      <a:gd name="T9" fmla="*/ 0 h 1378"/>
                      <a:gd name="T10" fmla="*/ 0 w 5507"/>
                      <a:gd name="T11" fmla="*/ 0 h 1378"/>
                      <a:gd name="T12" fmla="*/ 0 60000 65536"/>
                      <a:gd name="T13" fmla="*/ 0 60000 65536"/>
                      <a:gd name="T14" fmla="*/ 0 60000 65536"/>
                      <a:gd name="T15" fmla="*/ 0 60000 65536"/>
                      <a:gd name="T16" fmla="*/ 0 60000 65536"/>
                      <a:gd name="T17" fmla="*/ 0 60000 65536"/>
                      <a:gd name="T18" fmla="*/ 0 w 5507"/>
                      <a:gd name="T19" fmla="*/ 0 h 1378"/>
                      <a:gd name="T20" fmla="*/ 5507 w 5507"/>
                      <a:gd name="T21" fmla="*/ 1378 h 1378"/>
                    </a:gdLst>
                    <a:ahLst/>
                    <a:cxnLst>
                      <a:cxn ang="T12">
                        <a:pos x="T0" y="T1"/>
                      </a:cxn>
                      <a:cxn ang="T13">
                        <a:pos x="T2" y="T3"/>
                      </a:cxn>
                      <a:cxn ang="T14">
                        <a:pos x="T4" y="T5"/>
                      </a:cxn>
                      <a:cxn ang="T15">
                        <a:pos x="T6" y="T7"/>
                      </a:cxn>
                      <a:cxn ang="T16">
                        <a:pos x="T8" y="T9"/>
                      </a:cxn>
                      <a:cxn ang="T17">
                        <a:pos x="T10" y="T11"/>
                      </a:cxn>
                    </a:cxnLst>
                    <a:rect l="T18" t="T19" r="T20" b="T21"/>
                    <a:pathLst>
                      <a:path w="5507" h="1378">
                        <a:moveTo>
                          <a:pt x="0" y="0"/>
                        </a:moveTo>
                        <a:cubicBezTo>
                          <a:pt x="0" y="0"/>
                          <a:pt x="0" y="490"/>
                          <a:pt x="0" y="980"/>
                        </a:cubicBezTo>
                        <a:cubicBezTo>
                          <a:pt x="490" y="1318"/>
                          <a:pt x="1869" y="1378"/>
                          <a:pt x="2787" y="1378"/>
                        </a:cubicBezTo>
                        <a:cubicBezTo>
                          <a:pt x="3704" y="1378"/>
                          <a:pt x="5002" y="1311"/>
                          <a:pt x="5507" y="980"/>
                        </a:cubicBezTo>
                        <a:cubicBezTo>
                          <a:pt x="5507" y="503"/>
                          <a:pt x="5507" y="27"/>
                          <a:pt x="5507" y="27"/>
                        </a:cubicBezTo>
                        <a:lnTo>
                          <a:pt x="0" y="0"/>
                        </a:lnTo>
                        <a:close/>
                      </a:path>
                    </a:pathLst>
                  </a:custGeom>
                  <a:solidFill>
                    <a:srgbClr val="FFCE6D"/>
                  </a:solidFill>
                  <a:ln w="12700" cap="flat" cmpd="sng">
                    <a:noFill/>
                    <a:prstDash val="solid"/>
                    <a:round/>
                    <a:headEnd type="none" w="sm" len="sm"/>
                    <a:tailEnd type="none" w="sm" len="sm"/>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247" name="Oval 25"/>
                  <p:cNvSpPr>
                    <a:spLocks noChangeArrowheads="1"/>
                  </p:cNvSpPr>
                  <p:nvPr/>
                </p:nvSpPr>
                <p:spPr bwMode="auto">
                  <a:xfrm>
                    <a:off x="5032" y="1920"/>
                    <a:ext cx="697" cy="126"/>
                  </a:xfrm>
                  <a:prstGeom prst="ellipse">
                    <a:avLst/>
                  </a:prstGeom>
                  <a:solidFill>
                    <a:srgbClr val="FFDC95"/>
                  </a:solidFill>
                  <a:ln w="12700" algn="ctr">
                    <a:solidFill>
                      <a:srgbClr val="F0AB00"/>
                    </a:solidFill>
                    <a:round/>
                    <a:headEnd/>
                    <a:tailEnd/>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sp>
                <p:nvSpPr>
                  <p:cNvPr id="248" name="Oval 26"/>
                  <p:cNvSpPr>
                    <a:spLocks noChangeArrowheads="1"/>
                  </p:cNvSpPr>
                  <p:nvPr/>
                </p:nvSpPr>
                <p:spPr bwMode="auto">
                  <a:xfrm>
                    <a:off x="5209" y="1951"/>
                    <a:ext cx="346" cy="65"/>
                  </a:xfrm>
                  <a:prstGeom prst="ellipse">
                    <a:avLst/>
                  </a:prstGeom>
                  <a:solidFill>
                    <a:srgbClr val="EFBE43"/>
                  </a:solidFill>
                  <a:ln w="12700" algn="ctr">
                    <a:solidFill>
                      <a:srgbClr val="F0AB00"/>
                    </a:solidFill>
                    <a:round/>
                    <a:headEnd/>
                    <a:tailEnd/>
                  </a:ln>
                </p:spPr>
                <p:txBody>
                  <a:bodyPr lIns="0" tIns="0" rIns="0" bIns="0" anchor="ctr" anchorCtr="1"/>
                  <a:lstStyle/>
                  <a:p>
                    <a:pPr defTabSz="685732">
                      <a:defRPr/>
                    </a:pPr>
                    <a:endParaRPr lang="en-US" sz="600" kern="0" dirty="0">
                      <a:solidFill>
                        <a:sysClr val="windowText" lastClr="000000"/>
                      </a:solidFill>
                      <a:latin typeface="Arial" charset="0"/>
                      <a:cs typeface="Arial" charset="0"/>
                    </a:endParaRPr>
                  </a:p>
                </p:txBody>
              </p:sp>
            </p:grpSp>
            <p:sp>
              <p:nvSpPr>
                <p:cNvPr id="243" name="Rectangle 27"/>
                <p:cNvSpPr>
                  <a:spLocks noChangeArrowheads="1"/>
                </p:cNvSpPr>
                <p:nvPr/>
              </p:nvSpPr>
              <p:spPr bwMode="auto">
                <a:xfrm>
                  <a:off x="7713518" y="3252660"/>
                  <a:ext cx="1312756" cy="591042"/>
                </a:xfrm>
                <a:prstGeom prst="rect">
                  <a:avLst/>
                </a:prstGeom>
                <a:noFill/>
                <a:ln w="12700">
                  <a:noFill/>
                  <a:miter lim="800000"/>
                  <a:headEnd/>
                  <a:tailEnd/>
                </a:ln>
              </p:spPr>
              <p:txBody>
                <a:bodyPr wrap="none" lIns="67864" tIns="0" rIns="67864" bIns="0">
                  <a:spAutoFit/>
                </a:bodyPr>
                <a:lstStyle/>
                <a:p>
                  <a:pPr algn="ctr" defTabSz="685732" eaLnBrk="0" hangingPunct="0">
                    <a:defRPr/>
                  </a:pPr>
                  <a:r>
                    <a:rPr lang="en-US" sz="394" b="1" kern="0" dirty="0">
                      <a:solidFill>
                        <a:sysClr val="windowText" lastClr="000000"/>
                      </a:solidFill>
                      <a:latin typeface="Arial" charset="0"/>
                      <a:cs typeface="Arial" charset="0"/>
                    </a:rPr>
                    <a:t>Data</a:t>
                  </a:r>
                </a:p>
              </p:txBody>
            </p:sp>
          </p:grpSp>
        </p:grpSp>
        <p:sp>
          <p:nvSpPr>
            <p:cNvPr id="320" name="TextBox 319"/>
            <p:cNvSpPr txBox="1"/>
            <p:nvPr/>
          </p:nvSpPr>
          <p:spPr>
            <a:xfrm>
              <a:off x="5856434" y="4230828"/>
              <a:ext cx="451680" cy="252267"/>
            </a:xfrm>
            <a:prstGeom prst="roundRect">
              <a:avLst/>
            </a:prstGeom>
            <a:solidFill>
              <a:srgbClr val="8AB54E">
                <a:lumMod val="60000"/>
                <a:lumOff val="40000"/>
              </a:srgbClr>
            </a:solidFill>
            <a:ln w="6350" algn="ctr">
              <a:solidFill>
                <a:schemeClr val="tx1"/>
              </a:solidFill>
              <a:miter lim="800000"/>
              <a:headEnd/>
              <a:tailEnd/>
            </a:ln>
          </p:spPr>
          <p:txBody>
            <a:bodyPr lIns="26999" tIns="0" rIns="26999" bIns="53999"/>
            <a:lstStyle>
              <a:defPPr>
                <a:defRPr lang="de-DE"/>
              </a:defPPr>
              <a:lvl1pPr algn="ctr" defTabSz="914400">
                <a:spcBef>
                  <a:spcPct val="50000"/>
                </a:spcBef>
                <a:buClr>
                  <a:srgbClr val="F0AB00"/>
                </a:buClr>
                <a:buSzPct val="80000"/>
                <a:defRPr sz="900" kern="0">
                  <a:solidFill>
                    <a:sysClr val="windowText" lastClr="000000"/>
                  </a:solidFill>
                  <a:latin typeface="Arial" charset="0"/>
                  <a:ea typeface="Arial Unicode MS" pitchFamily="34" charset="-128"/>
                  <a:cs typeface="Arial Unicode MS" pitchFamily="34" charset="-128"/>
                </a:defRPr>
              </a:lvl1pPr>
            </a:lstStyle>
            <a:p>
              <a:r>
                <a:rPr lang="en-US" sz="551" b="1" dirty="0"/>
                <a:t>Take-over</a:t>
              </a:r>
            </a:p>
          </p:txBody>
        </p:sp>
        <p:sp>
          <p:nvSpPr>
            <p:cNvPr id="321" name="Rounded Rectangle 320"/>
            <p:cNvSpPr/>
            <p:nvPr/>
          </p:nvSpPr>
          <p:spPr bwMode="gray">
            <a:xfrm>
              <a:off x="7563093" y="3571030"/>
              <a:ext cx="766768" cy="373171"/>
            </a:xfrm>
            <a:prstGeom prst="roundRect">
              <a:avLst/>
            </a:prstGeom>
            <a:solidFill>
              <a:srgbClr val="8AB54E">
                <a:lumMod val="60000"/>
                <a:lumOff val="40000"/>
              </a:srgbClr>
            </a:solidFill>
            <a:ln w="6350" algn="ctr">
              <a:solidFill>
                <a:schemeClr val="tx1"/>
              </a:solidFill>
              <a:miter lim="800000"/>
              <a:headEnd/>
              <a:tailEnd/>
            </a:ln>
          </p:spPr>
          <p:txBody>
            <a:bodyPr lIns="26999" tIns="0" rIns="26999" bIns="53999"/>
            <a:lstStyle/>
            <a:p>
              <a:pPr algn="ctr" defTabSz="685732">
                <a:spcBef>
                  <a:spcPct val="50000"/>
                </a:spcBef>
                <a:buClr>
                  <a:srgbClr val="F0AB00"/>
                </a:buClr>
                <a:buSzPct val="80000"/>
              </a:pPr>
              <a:r>
                <a:rPr lang="en-US" sz="525" kern="0" dirty="0">
                  <a:solidFill>
                    <a:sysClr val="windowText" lastClr="000000"/>
                  </a:solidFill>
                  <a:latin typeface="Arial" charset="0"/>
                  <a:ea typeface="Arial Unicode MS" pitchFamily="34" charset="-128"/>
                  <a:cs typeface="Arial Unicode MS" pitchFamily="34" charset="-128"/>
                </a:rPr>
                <a:t>Cluster Manager </a:t>
              </a:r>
              <a:br>
                <a:rPr lang="en-US" sz="525" kern="0" dirty="0">
                  <a:solidFill>
                    <a:sysClr val="windowText" lastClr="000000"/>
                  </a:solidFill>
                  <a:latin typeface="Arial" charset="0"/>
                  <a:ea typeface="Arial Unicode MS" pitchFamily="34" charset="-128"/>
                  <a:cs typeface="Arial Unicode MS" pitchFamily="34" charset="-128"/>
                </a:rPr>
              </a:br>
              <a:r>
                <a:rPr lang="en-US" sz="525" kern="0" dirty="0">
                  <a:solidFill>
                    <a:sysClr val="windowText" lastClr="000000"/>
                  </a:solidFill>
                  <a:latin typeface="Arial" charset="0"/>
                  <a:ea typeface="Arial Unicode MS" pitchFamily="34" charset="-128"/>
                  <a:cs typeface="Arial Unicode MS" pitchFamily="34" charset="-128"/>
                </a:rPr>
                <a:t>(e.g. SUSE Cluster)</a:t>
              </a:r>
            </a:p>
          </p:txBody>
        </p:sp>
        <p:grpSp>
          <p:nvGrpSpPr>
            <p:cNvPr id="322" name="Group 321"/>
            <p:cNvGrpSpPr/>
            <p:nvPr/>
          </p:nvGrpSpPr>
          <p:grpSpPr>
            <a:xfrm>
              <a:off x="7640907" y="3936109"/>
              <a:ext cx="740179" cy="797436"/>
              <a:chOff x="8177591" y="3625862"/>
              <a:chExt cx="1006814" cy="1084696"/>
            </a:xfrm>
          </p:grpSpPr>
          <p:cxnSp>
            <p:nvCxnSpPr>
              <p:cNvPr id="323" name="Curved Connector 322"/>
              <p:cNvCxnSpPr>
                <a:stCxn id="321" idx="2"/>
                <a:endCxn id="232" idx="0"/>
              </p:cNvCxnSpPr>
              <p:nvPr/>
            </p:nvCxnSpPr>
            <p:spPr>
              <a:xfrm rot="16200000" flipH="1">
                <a:off x="8080750" y="4138348"/>
                <a:ext cx="1084696" cy="59724"/>
              </a:xfrm>
              <a:prstGeom prst="curvedConnector3">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4" name="TextBox 323"/>
              <p:cNvSpPr txBox="1"/>
              <p:nvPr/>
            </p:nvSpPr>
            <p:spPr>
              <a:xfrm>
                <a:off x="8177591" y="4233903"/>
                <a:ext cx="1006814" cy="375830"/>
              </a:xfrm>
              <a:prstGeom prst="roundRect">
                <a:avLst/>
              </a:prstGeom>
              <a:solidFill>
                <a:srgbClr val="8AB54E">
                  <a:lumMod val="60000"/>
                  <a:lumOff val="40000"/>
                </a:srgbClr>
              </a:solidFill>
              <a:ln w="6350" algn="ctr">
                <a:solidFill>
                  <a:schemeClr val="tx1"/>
                </a:solidFill>
                <a:miter lim="800000"/>
                <a:headEnd/>
                <a:tailEnd/>
              </a:ln>
            </p:spPr>
            <p:txBody>
              <a:bodyPr lIns="26999" tIns="0" rIns="26999" bIns="53999"/>
              <a:lstStyle>
                <a:defPPr>
                  <a:defRPr lang="de-DE"/>
                </a:defPPr>
                <a:lvl1pPr algn="ctr" defTabSz="914400">
                  <a:spcBef>
                    <a:spcPct val="50000"/>
                  </a:spcBef>
                  <a:buClr>
                    <a:srgbClr val="F0AB00"/>
                  </a:buClr>
                  <a:buSzPct val="80000"/>
                  <a:defRPr sz="900" kern="0">
                    <a:solidFill>
                      <a:sysClr val="windowText" lastClr="000000"/>
                    </a:solidFill>
                    <a:latin typeface="Arial" charset="0"/>
                    <a:ea typeface="Arial Unicode MS" pitchFamily="34" charset="-128"/>
                    <a:cs typeface="Arial Unicode MS" pitchFamily="34" charset="-128"/>
                  </a:defRPr>
                </a:lvl1pPr>
              </a:lstStyle>
              <a:p>
                <a:pPr algn="l"/>
                <a:r>
                  <a:rPr lang="en-US" sz="525" b="1" dirty="0"/>
                  <a:t>1. Rebuild</a:t>
                </a:r>
                <a:br>
                  <a:rPr lang="en-US" sz="525" b="1" dirty="0"/>
                </a:br>
                <a:r>
                  <a:rPr lang="en-US" sz="525" b="1" dirty="0"/>
                  <a:t>2. Reconfigure</a:t>
                </a:r>
              </a:p>
            </p:txBody>
          </p:sp>
        </p:grpSp>
        <p:grpSp>
          <p:nvGrpSpPr>
            <p:cNvPr id="325" name="Group 324"/>
            <p:cNvGrpSpPr/>
            <p:nvPr/>
          </p:nvGrpSpPr>
          <p:grpSpPr>
            <a:xfrm>
              <a:off x="7946477" y="3944198"/>
              <a:ext cx="1293826" cy="783112"/>
              <a:chOff x="7317955" y="3636866"/>
              <a:chExt cx="1759899" cy="1065213"/>
            </a:xfrm>
          </p:grpSpPr>
          <p:cxnSp>
            <p:nvCxnSpPr>
              <p:cNvPr id="326" name="Curved Connector 325"/>
              <p:cNvCxnSpPr>
                <a:stCxn id="321" idx="2"/>
                <a:endCxn id="221" idx="0"/>
              </p:cNvCxnSpPr>
              <p:nvPr/>
            </p:nvCxnSpPr>
            <p:spPr>
              <a:xfrm rot="16200000" flipH="1">
                <a:off x="7441395" y="3513426"/>
                <a:ext cx="1065213" cy="1312094"/>
              </a:xfrm>
              <a:prstGeom prst="curvedConnector3">
                <a:avLst>
                  <a:gd name="adj1" fmla="val 50000"/>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7" name="TextBox 326"/>
              <p:cNvSpPr txBox="1"/>
              <p:nvPr/>
            </p:nvSpPr>
            <p:spPr>
              <a:xfrm>
                <a:off x="8196221" y="4438162"/>
                <a:ext cx="881633" cy="171570"/>
              </a:xfrm>
              <a:prstGeom prst="roundRect">
                <a:avLst/>
              </a:prstGeom>
              <a:solidFill>
                <a:srgbClr val="8AB54E">
                  <a:lumMod val="60000"/>
                  <a:lumOff val="40000"/>
                </a:srgbClr>
              </a:solidFill>
              <a:ln w="6350" algn="ctr">
                <a:solidFill>
                  <a:schemeClr val="tx1"/>
                </a:solidFill>
                <a:miter lim="800000"/>
                <a:headEnd/>
                <a:tailEnd/>
              </a:ln>
            </p:spPr>
            <p:txBody>
              <a:bodyPr lIns="26999" tIns="0" rIns="26999" bIns="53999"/>
              <a:lstStyle>
                <a:defPPr>
                  <a:defRPr lang="de-DE"/>
                </a:defPPr>
                <a:lvl1pPr algn="ctr" defTabSz="914400">
                  <a:spcBef>
                    <a:spcPct val="50000"/>
                  </a:spcBef>
                  <a:buClr>
                    <a:srgbClr val="F0AB00"/>
                  </a:buClr>
                  <a:buSzPct val="80000"/>
                  <a:defRPr sz="900" kern="0">
                    <a:solidFill>
                      <a:sysClr val="windowText" lastClr="000000"/>
                    </a:solidFill>
                    <a:latin typeface="Arial" charset="0"/>
                    <a:ea typeface="Arial Unicode MS" pitchFamily="34" charset="-128"/>
                    <a:cs typeface="Arial Unicode MS" pitchFamily="34" charset="-128"/>
                  </a:defRPr>
                </a:lvl1pPr>
              </a:lstStyle>
              <a:p>
                <a:r>
                  <a:rPr lang="en-US" sz="525" b="1" dirty="0"/>
                  <a:t>3. Re-initiate</a:t>
                </a:r>
              </a:p>
            </p:txBody>
          </p:sp>
        </p:grpSp>
      </p:grpSp>
    </p:spTree>
    <p:extLst>
      <p:ext uri="{BB962C8B-B14F-4D97-AF65-F5344CB8AC3E}">
        <p14:creationId xmlns:p14="http://schemas.microsoft.com/office/powerpoint/2010/main" val="283847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a:spLocks noGrp="1"/>
          </p:cNvSpPr>
          <p:nvPr>
            <p:ph type="title"/>
          </p:nvPr>
        </p:nvSpPr>
        <p:spPr>
          <a:xfrm>
            <a:off x="457277" y="563060"/>
            <a:ext cx="6902076" cy="738664"/>
          </a:xfrm>
        </p:spPr>
        <p:txBody>
          <a:bodyPr/>
          <a:lstStyle/>
          <a:p>
            <a:r>
              <a:rPr lang="en-US" altLang="zh-CN" sz="2800" dirty="0">
                <a:solidFill>
                  <a:schemeClr val="tx1"/>
                </a:solidFill>
                <a:latin typeface="微软雅黑" panose="020B0503020204020204" pitchFamily="34" charset="-122"/>
                <a:ea typeface="微软雅黑" panose="020B0503020204020204" pitchFamily="34" charset="-122"/>
                <a:cs typeface="Arial" pitchFamily="34" charset="0"/>
              </a:rPr>
              <a:t>SAP HANA</a:t>
            </a:r>
            <a:r>
              <a:rPr lang="en-US" sz="2800" dirty="0">
                <a:solidFill>
                  <a:schemeClr val="tx1"/>
                </a:solidFill>
                <a:latin typeface="微软雅黑" panose="020B0503020204020204" pitchFamily="34" charset="-122"/>
                <a:ea typeface="微软雅黑" panose="020B0503020204020204" pitchFamily="34" charset="-122"/>
                <a:cs typeface="Arial" pitchFamily="34" charset="0"/>
              </a:rPr>
              <a:t> </a:t>
            </a:r>
            <a:br>
              <a:rPr lang="en-US" sz="2800" dirty="0">
                <a:solidFill>
                  <a:schemeClr val="tx1"/>
                </a:solidFill>
                <a:latin typeface="微软雅黑" panose="020B0503020204020204" pitchFamily="34" charset="-122"/>
                <a:ea typeface="微软雅黑" panose="020B0503020204020204" pitchFamily="34" charset="-122"/>
                <a:cs typeface="Arial" pitchFamily="34" charset="0"/>
              </a:rPr>
            </a:br>
            <a:r>
              <a:rPr lang="zh-CN" altLang="en-US" sz="2000" b="0" dirty="0">
                <a:solidFill>
                  <a:schemeClr val="bg2">
                    <a:lumMod val="50000"/>
                  </a:schemeClr>
                </a:solidFill>
                <a:latin typeface="微软雅黑" panose="020B0503020204020204" pitchFamily="34" charset="-122"/>
                <a:ea typeface="微软雅黑" panose="020B0503020204020204" pitchFamily="34" charset="-122"/>
                <a:cs typeface="Arial" pitchFamily="34" charset="0"/>
              </a:rPr>
              <a:t>构建高可用性</a:t>
            </a:r>
            <a:r>
              <a:rPr lang="en-US" altLang="zh-CN" sz="2000" b="0" dirty="0">
                <a:solidFill>
                  <a:schemeClr val="bg2">
                    <a:lumMod val="50000"/>
                  </a:schemeClr>
                </a:solidFill>
                <a:latin typeface="微软雅黑" panose="020B0503020204020204" pitchFamily="34" charset="-122"/>
                <a:ea typeface="微软雅黑" panose="020B0503020204020204" pitchFamily="34" charset="-122"/>
                <a:cs typeface="Arial" pitchFamily="34" charset="0"/>
              </a:rPr>
              <a:t>/</a:t>
            </a:r>
            <a:r>
              <a:rPr lang="zh-CN" altLang="en-US" sz="2000" b="0" dirty="0">
                <a:solidFill>
                  <a:schemeClr val="bg2">
                    <a:lumMod val="50000"/>
                  </a:schemeClr>
                </a:solidFill>
                <a:latin typeface="微软雅黑" panose="020B0503020204020204" pitchFamily="34" charset="-122"/>
                <a:ea typeface="微软雅黑" panose="020B0503020204020204" pitchFamily="34" charset="-122"/>
                <a:cs typeface="Arial" pitchFamily="34" charset="0"/>
              </a:rPr>
              <a:t>灾备的基石        </a:t>
            </a:r>
            <a:r>
              <a:rPr lang="en-US" sz="1400" b="0" dirty="0">
                <a:latin typeface="微软雅黑" panose="020B0503020204020204" pitchFamily="34" charset="-122"/>
                <a:ea typeface="微软雅黑" panose="020B0503020204020204" pitchFamily="34" charset="-122"/>
                <a:cs typeface="Arial" pitchFamily="34" charset="0"/>
              </a:rPr>
              <a:t>	</a:t>
            </a:r>
          </a:p>
        </p:txBody>
      </p:sp>
      <p:sp>
        <p:nvSpPr>
          <p:cNvPr id="3" name="Text Placeholder 101"/>
          <p:cNvSpPr>
            <a:spLocks noGrp="1"/>
          </p:cNvSpPr>
          <p:nvPr>
            <p:ph type="body" sz="quarter" idx="10"/>
          </p:nvPr>
        </p:nvSpPr>
        <p:spPr>
          <a:xfrm>
            <a:off x="431159" y="1946464"/>
            <a:ext cx="4162110" cy="3924138"/>
          </a:xfrm>
        </p:spPr>
        <p:txBody>
          <a:bodyPr/>
          <a:lstStyle/>
          <a:p>
            <a:r>
              <a:rPr lang="en-US" sz="1800" dirty="0">
                <a:latin typeface="微软雅黑" panose="020B0503020204020204" pitchFamily="34" charset="-122"/>
                <a:ea typeface="微软雅黑" panose="020B0503020204020204" pitchFamily="34" charset="-122"/>
                <a:cs typeface="Arial" pitchFamily="34" charset="0"/>
              </a:rPr>
              <a:t>SAP HANA </a:t>
            </a:r>
            <a:r>
              <a:rPr lang="zh-CN" altLang="en-US" sz="1800" dirty="0">
                <a:latin typeface="微软雅黑" panose="020B0503020204020204" pitchFamily="34" charset="-122"/>
                <a:ea typeface="微软雅黑" panose="020B0503020204020204" pitchFamily="34" charset="-122"/>
                <a:cs typeface="Arial" pitchFamily="34" charset="0"/>
              </a:rPr>
              <a:t>主机的自动故障切换</a:t>
            </a:r>
            <a:endParaRPr lang="en-US" sz="1800" dirty="0">
              <a:latin typeface="微软雅黑" panose="020B0503020204020204" pitchFamily="34" charset="-122"/>
              <a:ea typeface="微软雅黑" panose="020B0503020204020204" pitchFamily="34" charset="-122"/>
              <a:cs typeface="Arial" pitchFamily="34" charset="0"/>
            </a:endParaRPr>
          </a:p>
          <a:p>
            <a:pPr marL="116965" lvl="2" indent="-116965">
              <a:buFont typeface="Arial" charset="0"/>
              <a:buChar char="•"/>
            </a:pPr>
            <a:r>
              <a:rPr lang="zh-CN" altLang="en-US" sz="1400" dirty="0">
                <a:latin typeface="微软雅黑" panose="020B0503020204020204" pitchFamily="34" charset="-122"/>
                <a:ea typeface="微软雅黑" panose="020B0503020204020204" pitchFamily="34" charset="-122"/>
                <a:cs typeface="Arial" pitchFamily="34" charset="0"/>
              </a:rPr>
              <a:t>发生故障时切换到</a:t>
            </a:r>
            <a:r>
              <a:rPr lang="en-US" altLang="zh-CN" sz="1400" dirty="0">
                <a:latin typeface="微软雅黑" panose="020B0503020204020204" pitchFamily="34" charset="-122"/>
                <a:ea typeface="微软雅黑" panose="020B0503020204020204" pitchFamily="34" charset="-122"/>
                <a:cs typeface="Arial" pitchFamily="34" charset="0"/>
              </a:rPr>
              <a:t>SAP HANA</a:t>
            </a:r>
            <a:r>
              <a:rPr lang="zh-CN" altLang="en-US" sz="1400" dirty="0">
                <a:latin typeface="微软雅黑" panose="020B0503020204020204" pitchFamily="34" charset="-122"/>
                <a:ea typeface="微软雅黑" panose="020B0503020204020204" pitchFamily="34" charset="-122"/>
                <a:cs typeface="Arial" pitchFamily="34" charset="0"/>
              </a:rPr>
              <a:t>平台的备用节点</a:t>
            </a:r>
            <a:endParaRPr lang="en-US" altLang="zh-CN" sz="1400" dirty="0">
              <a:latin typeface="微软雅黑" panose="020B0503020204020204" pitchFamily="34" charset="-122"/>
              <a:ea typeface="微软雅黑" panose="020B0503020204020204" pitchFamily="34" charset="-122"/>
              <a:cs typeface="Arial" pitchFamily="34" charset="0"/>
            </a:endParaRPr>
          </a:p>
          <a:p>
            <a:pPr marL="116965" lvl="2" indent="-116965">
              <a:buFont typeface="Arial" charset="0"/>
              <a:buChar char="•"/>
            </a:pPr>
            <a:r>
              <a:rPr lang="zh-CN" altLang="en-US" sz="1400" dirty="0">
                <a:latin typeface="微软雅黑" panose="020B0503020204020204" pitchFamily="34" charset="-122"/>
                <a:ea typeface="微软雅黑" panose="020B0503020204020204" pitchFamily="34" charset="-122"/>
                <a:cs typeface="Arial" pitchFamily="34" charset="0"/>
              </a:rPr>
              <a:t>切换由</a:t>
            </a:r>
            <a:r>
              <a:rPr lang="en-US" altLang="zh-CN" sz="1400" dirty="0">
                <a:latin typeface="微软雅黑" panose="020B0503020204020204" pitchFamily="34" charset="-122"/>
                <a:ea typeface="微软雅黑" panose="020B0503020204020204" pitchFamily="34" charset="-122"/>
                <a:cs typeface="Arial" pitchFamily="34" charset="0"/>
              </a:rPr>
              <a:t>SAP HANA</a:t>
            </a:r>
            <a:r>
              <a:rPr lang="zh-CN" altLang="en-US" sz="1400" dirty="0">
                <a:latin typeface="微软雅黑" panose="020B0503020204020204" pitchFamily="34" charset="-122"/>
                <a:ea typeface="微软雅黑" panose="020B0503020204020204" pitchFamily="34" charset="-122"/>
                <a:cs typeface="Arial" pitchFamily="34" charset="0"/>
              </a:rPr>
              <a:t>自动触发</a:t>
            </a:r>
            <a:endParaRPr lang="en-US" sz="1400" dirty="0">
              <a:latin typeface="微软雅黑" panose="020B0503020204020204" pitchFamily="34" charset="-122"/>
              <a:ea typeface="微软雅黑" panose="020B0503020204020204" pitchFamily="34" charset="-122"/>
              <a:cs typeface="Arial" pitchFamily="34" charset="0"/>
            </a:endParaRPr>
          </a:p>
          <a:p>
            <a:pPr marL="116965" lvl="2" indent="-116965">
              <a:buFont typeface="Arial" charset="0"/>
              <a:buChar char="•"/>
            </a:pPr>
            <a:r>
              <a:rPr lang="zh-CN" altLang="en-US" sz="1400" dirty="0">
                <a:latin typeface="微软雅黑" panose="020B0503020204020204" pitchFamily="34" charset="-122"/>
                <a:ea typeface="微软雅黑" panose="020B0503020204020204" pitchFamily="34" charset="-122"/>
                <a:cs typeface="Arial" pitchFamily="34" charset="0"/>
              </a:rPr>
              <a:t>恢复时间短，无数据丢失</a:t>
            </a:r>
            <a:endParaRPr lang="en-US" sz="1400" dirty="0">
              <a:latin typeface="微软雅黑" panose="020B0503020204020204" pitchFamily="34" charset="-122"/>
              <a:ea typeface="微软雅黑" panose="020B0503020204020204" pitchFamily="34" charset="-122"/>
              <a:cs typeface="Arial" pitchFamily="34" charset="0"/>
            </a:endParaRPr>
          </a:p>
          <a:p>
            <a:pPr marL="116965" lvl="2" indent="-116965">
              <a:buFont typeface="Arial" charset="0"/>
              <a:buChar char="•"/>
            </a:pPr>
            <a:r>
              <a:rPr lang="zh-CN" altLang="en-US" sz="1400" dirty="0">
                <a:latin typeface="微软雅黑" panose="020B0503020204020204" pitchFamily="34" charset="-122"/>
                <a:ea typeface="微软雅黑" panose="020B0503020204020204" pitchFamily="34" charset="-122"/>
                <a:cs typeface="Arial" pitchFamily="34" charset="0"/>
              </a:rPr>
              <a:t>适用于多节点的</a:t>
            </a:r>
            <a:r>
              <a:rPr lang="en-US" altLang="zh-CN" sz="1400" dirty="0">
                <a:latin typeface="微软雅黑" panose="020B0503020204020204" pitchFamily="34" charset="-122"/>
                <a:ea typeface="微软雅黑" panose="020B0503020204020204" pitchFamily="34" charset="-122"/>
                <a:cs typeface="Arial" pitchFamily="34" charset="0"/>
              </a:rPr>
              <a:t>SAP HANA</a:t>
            </a:r>
            <a:r>
              <a:rPr lang="zh-CN" altLang="en-US" sz="1400" dirty="0">
                <a:latin typeface="微软雅黑" panose="020B0503020204020204" pitchFamily="34" charset="-122"/>
                <a:ea typeface="微软雅黑" panose="020B0503020204020204" pitchFamily="34" charset="-122"/>
                <a:cs typeface="Arial" pitchFamily="34" charset="0"/>
              </a:rPr>
              <a:t>平台</a:t>
            </a:r>
            <a:endParaRPr lang="en-US" sz="1400" dirty="0">
              <a:latin typeface="微软雅黑" panose="020B0503020204020204" pitchFamily="34" charset="-122"/>
              <a:ea typeface="微软雅黑" panose="020B0503020204020204" pitchFamily="34" charset="-122"/>
              <a:cs typeface="Arial" pitchFamily="34" charset="0"/>
            </a:endParaRPr>
          </a:p>
          <a:p>
            <a:pPr marL="292912" lvl="2" indent="-179946">
              <a:buFont typeface="Arial" charset="0"/>
              <a:buChar char="•"/>
            </a:pPr>
            <a:endParaRPr lang="en-US" sz="1050" dirty="0">
              <a:latin typeface="微软雅黑" panose="020B0503020204020204" pitchFamily="34" charset="-122"/>
              <a:ea typeface="微软雅黑" panose="020B0503020204020204" pitchFamily="34" charset="-122"/>
              <a:cs typeface="Arial" pitchFamily="34" charset="0"/>
            </a:endParaRPr>
          </a:p>
          <a:p>
            <a:pPr marL="292912" lvl="2" indent="-179946">
              <a:buFont typeface="Arial" charset="0"/>
              <a:buChar char="•"/>
            </a:pPr>
            <a:endParaRPr lang="en-US" sz="1050" dirty="0">
              <a:latin typeface="微软雅黑" panose="020B0503020204020204" pitchFamily="34" charset="-122"/>
              <a:ea typeface="微软雅黑" panose="020B0503020204020204" pitchFamily="34" charset="-122"/>
              <a:cs typeface="Arial" pitchFamily="34" charset="0"/>
            </a:endParaRPr>
          </a:p>
          <a:p>
            <a:pPr marL="292912" lvl="2" indent="-179946">
              <a:buFont typeface="Arial" charset="0"/>
              <a:buChar char="•"/>
            </a:pPr>
            <a:endParaRPr lang="en-US" sz="1050" dirty="0">
              <a:latin typeface="微软雅黑" panose="020B0503020204020204" pitchFamily="34" charset="-122"/>
              <a:ea typeface="微软雅黑" panose="020B0503020204020204" pitchFamily="34" charset="-122"/>
              <a:cs typeface="Arial" pitchFamily="34" charset="0"/>
            </a:endParaRPr>
          </a:p>
          <a:p>
            <a:r>
              <a:rPr lang="en-US" sz="1800" dirty="0">
                <a:latin typeface="微软雅黑" panose="020B0503020204020204" pitchFamily="34" charset="-122"/>
                <a:ea typeface="微软雅黑" panose="020B0503020204020204" pitchFamily="34" charset="-122"/>
                <a:cs typeface="Arial" pitchFamily="34" charset="0"/>
              </a:rPr>
              <a:t>SAP HANA</a:t>
            </a:r>
            <a:r>
              <a:rPr lang="zh-CN" altLang="en-US" sz="1800" dirty="0">
                <a:latin typeface="微软雅黑" panose="020B0503020204020204" pitchFamily="34" charset="-122"/>
                <a:ea typeface="微软雅黑" panose="020B0503020204020204" pitchFamily="34" charset="-122"/>
                <a:cs typeface="Arial" pitchFamily="34" charset="0"/>
              </a:rPr>
              <a:t>系统复制</a:t>
            </a:r>
            <a:endParaRPr lang="en-US" sz="1800" dirty="0">
              <a:latin typeface="微软雅黑" panose="020B0503020204020204" pitchFamily="34" charset="-122"/>
              <a:ea typeface="微软雅黑" panose="020B0503020204020204" pitchFamily="34" charset="-122"/>
              <a:cs typeface="Arial" pitchFamily="34" charset="0"/>
            </a:endParaRPr>
          </a:p>
          <a:p>
            <a:pPr marL="116965" lvl="2" indent="-116965">
              <a:buFont typeface="Arial" charset="0"/>
              <a:buChar char="•"/>
            </a:pPr>
            <a:r>
              <a:rPr lang="zh-CN" altLang="en-US" sz="1400" dirty="0">
                <a:latin typeface="微软雅黑" panose="020B0503020204020204" pitchFamily="34" charset="-122"/>
                <a:ea typeface="微软雅黑" panose="020B0503020204020204" pitchFamily="34" charset="-122"/>
                <a:cs typeface="Arial" pitchFamily="34" charset="0"/>
              </a:rPr>
              <a:t>同步或异步的备用数据库</a:t>
            </a:r>
            <a:endParaRPr lang="en-US" sz="1400" dirty="0">
              <a:latin typeface="微软雅黑" panose="020B0503020204020204" pitchFamily="34" charset="-122"/>
              <a:ea typeface="微软雅黑" panose="020B0503020204020204" pitchFamily="34" charset="-122"/>
              <a:cs typeface="Arial" pitchFamily="34" charset="0"/>
            </a:endParaRPr>
          </a:p>
          <a:p>
            <a:pPr marL="116965" lvl="2" indent="-116965">
              <a:buFont typeface="Arial" charset="0"/>
              <a:buChar char="•"/>
            </a:pPr>
            <a:r>
              <a:rPr lang="zh-CN" altLang="en-US" sz="1400" dirty="0">
                <a:latin typeface="微软雅黑" panose="020B0503020204020204" pitchFamily="34" charset="-122"/>
                <a:ea typeface="微软雅黑" panose="020B0503020204020204" pitchFamily="34" charset="-122"/>
                <a:cs typeface="Arial" pitchFamily="34" charset="0"/>
              </a:rPr>
              <a:t>防护存储出现的坏块</a:t>
            </a:r>
            <a:endParaRPr lang="en-US" sz="1400" dirty="0">
              <a:latin typeface="微软雅黑" panose="020B0503020204020204" pitchFamily="34" charset="-122"/>
              <a:ea typeface="微软雅黑" panose="020B0503020204020204" pitchFamily="34" charset="-122"/>
              <a:cs typeface="Arial" pitchFamily="34" charset="0"/>
            </a:endParaRPr>
          </a:p>
          <a:p>
            <a:pPr marL="116965" lvl="2" indent="-116965">
              <a:buFont typeface="Arial" charset="0"/>
              <a:buChar char="•"/>
            </a:pPr>
            <a:r>
              <a:rPr lang="zh-CN" altLang="en-US" sz="1400" dirty="0">
                <a:latin typeface="微软雅黑" panose="020B0503020204020204" pitchFamily="34" charset="-122"/>
                <a:ea typeface="微软雅黑" panose="020B0503020204020204" pitchFamily="34" charset="-122"/>
                <a:cs typeface="Arial" pitchFamily="34" charset="0"/>
              </a:rPr>
              <a:t>备用数据库的硬件平常可用于非生产系统</a:t>
            </a:r>
            <a:endParaRPr lang="en-US" sz="1400" dirty="0">
              <a:latin typeface="微软雅黑" panose="020B0503020204020204" pitchFamily="34" charset="-122"/>
              <a:ea typeface="微软雅黑" panose="020B0503020204020204" pitchFamily="34" charset="-122"/>
              <a:cs typeface="Arial" pitchFamily="34" charset="0"/>
            </a:endParaRPr>
          </a:p>
          <a:p>
            <a:pPr marL="116965" lvl="2" indent="-116965">
              <a:buFont typeface="Arial" charset="0"/>
              <a:buChar char="•"/>
            </a:pPr>
            <a:r>
              <a:rPr lang="zh-CN" altLang="en-US" sz="1400" dirty="0">
                <a:latin typeface="微软雅黑" panose="020B0503020204020204" pitchFamily="34" charset="-122"/>
                <a:ea typeface="微软雅黑" panose="020B0503020204020204" pitchFamily="34" charset="-122"/>
                <a:cs typeface="Arial" pitchFamily="34" charset="0"/>
              </a:rPr>
              <a:t>恢复时间短，无数据丢失（如果使用异步模式会出现有限的数据丢失）</a:t>
            </a:r>
            <a:endParaRPr lang="en-US" sz="1400" dirty="0">
              <a:latin typeface="微软雅黑" panose="020B0503020204020204" pitchFamily="34" charset="-122"/>
              <a:ea typeface="微软雅黑" panose="020B0503020204020204" pitchFamily="34" charset="-122"/>
              <a:cs typeface="Arial" pitchFamily="34" charset="0"/>
            </a:endParaRPr>
          </a:p>
          <a:p>
            <a:pPr marL="116965" lvl="2" indent="-116965">
              <a:buFont typeface="Arial" charset="0"/>
              <a:buChar char="•"/>
            </a:pPr>
            <a:r>
              <a:rPr lang="zh-CN" altLang="en-US" sz="1400" dirty="0">
                <a:latin typeface="微软雅黑" panose="020B0503020204020204" pitchFamily="34" charset="-122"/>
                <a:ea typeface="微软雅黑" panose="020B0503020204020204" pitchFamily="34" charset="-122"/>
                <a:cs typeface="Arial" pitchFamily="34" charset="0"/>
              </a:rPr>
              <a:t>适用于多节点和单节点的</a:t>
            </a:r>
            <a:r>
              <a:rPr lang="en-US" altLang="zh-CN" sz="1400" dirty="0">
                <a:latin typeface="微软雅黑" panose="020B0503020204020204" pitchFamily="34" charset="-122"/>
                <a:ea typeface="微软雅黑" panose="020B0503020204020204" pitchFamily="34" charset="-122"/>
                <a:cs typeface="Arial" pitchFamily="34" charset="0"/>
              </a:rPr>
              <a:t>SAP HANA</a:t>
            </a:r>
            <a:r>
              <a:rPr lang="zh-CN" altLang="en-US" sz="1400" dirty="0">
                <a:latin typeface="微软雅黑" panose="020B0503020204020204" pitchFamily="34" charset="-122"/>
                <a:ea typeface="微软雅黑" panose="020B0503020204020204" pitchFamily="34" charset="-122"/>
                <a:cs typeface="Arial" pitchFamily="34" charset="0"/>
              </a:rPr>
              <a:t>平台</a:t>
            </a:r>
            <a:endParaRPr lang="en-US" sz="1400" dirty="0">
              <a:latin typeface="微软雅黑" panose="020B0503020204020204" pitchFamily="34" charset="-122"/>
              <a:ea typeface="微软雅黑" panose="020B0503020204020204" pitchFamily="34" charset="-122"/>
              <a:cs typeface="Arial" pitchFamily="34" charset="0"/>
            </a:endParaRPr>
          </a:p>
        </p:txBody>
      </p:sp>
      <p:sp>
        <p:nvSpPr>
          <p:cNvPr id="4" name="Rectangle 14"/>
          <p:cNvSpPr>
            <a:spLocks noChangeArrowheads="1"/>
          </p:cNvSpPr>
          <p:nvPr/>
        </p:nvSpPr>
        <p:spPr bwMode="gray">
          <a:xfrm>
            <a:off x="4991890" y="1946463"/>
            <a:ext cx="2840873" cy="1522413"/>
          </a:xfrm>
          <a:prstGeom prst="rect">
            <a:avLst/>
          </a:prstGeom>
          <a:solidFill>
            <a:schemeClr val="bg1">
              <a:lumMod val="95000"/>
            </a:schemeClr>
          </a:solidFill>
          <a:ln w="28575">
            <a:noFill/>
            <a:round/>
            <a:headEnd/>
            <a:tailEnd/>
          </a:ln>
          <a:effectLst/>
        </p:spPr>
        <p:txBody>
          <a:bodyPr wrap="none" lIns="22671" tIns="22671" rIns="22671" bIns="22671" anchor="b"/>
          <a:lstStyle/>
          <a:p>
            <a:pPr marL="146956" indent="-146956">
              <a:defRPr/>
            </a:pPr>
            <a:endParaRPr lang="en-US" sz="900" dirty="0">
              <a:solidFill>
                <a:srgbClr val="FFFFFF"/>
              </a:solidFill>
              <a:latin typeface="微软雅黑" panose="020B0503020204020204" pitchFamily="34" charset="-122"/>
              <a:ea typeface="微软雅黑" panose="020B0503020204020204" pitchFamily="34" charset="-122"/>
              <a:cs typeface="Arial" pitchFamily="34" charset="0"/>
            </a:endParaRPr>
          </a:p>
        </p:txBody>
      </p:sp>
      <p:grpSp>
        <p:nvGrpSpPr>
          <p:cNvPr id="5" name="Group 59"/>
          <p:cNvGrpSpPr>
            <a:grpSpLocks/>
          </p:cNvGrpSpPr>
          <p:nvPr/>
        </p:nvGrpSpPr>
        <p:grpSpPr bwMode="auto">
          <a:xfrm>
            <a:off x="5250441" y="2040498"/>
            <a:ext cx="431153" cy="459462"/>
            <a:chOff x="1238176" y="2112420"/>
            <a:chExt cx="775182" cy="750301"/>
          </a:xfrm>
        </p:grpSpPr>
        <p:pic>
          <p:nvPicPr>
            <p:cNvPr id="6" name="Picture 82" descr="\\psf\Home\Graphic Tank\SAP 3D non-standard IN BRAND-9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8178" y="2112420"/>
              <a:ext cx="765180" cy="75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53"/>
            <p:cNvSpPr txBox="1">
              <a:spLocks noChangeArrowheads="1"/>
            </p:cNvSpPr>
            <p:nvPr/>
          </p:nvSpPr>
          <p:spPr bwMode="auto">
            <a:xfrm>
              <a:off x="1238176" y="2261255"/>
              <a:ext cx="747037" cy="452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r>
                <a:rPr lang="en-US" sz="600" dirty="0">
                  <a:solidFill>
                    <a:srgbClr val="000000"/>
                  </a:solidFill>
                  <a:latin typeface="微软雅黑" panose="020B0503020204020204" pitchFamily="34" charset="-122"/>
                  <a:ea typeface="微软雅黑" panose="020B0503020204020204" pitchFamily="34" charset="-122"/>
                  <a:cs typeface="Arial" pitchFamily="34" charset="0"/>
                </a:rPr>
                <a:t>SAP</a:t>
              </a:r>
              <a:br>
                <a:rPr lang="en-US" sz="600" dirty="0">
                  <a:solidFill>
                    <a:srgbClr val="000000"/>
                  </a:solidFill>
                  <a:latin typeface="微软雅黑" panose="020B0503020204020204" pitchFamily="34" charset="-122"/>
                  <a:ea typeface="微软雅黑" panose="020B0503020204020204" pitchFamily="34" charset="-122"/>
                  <a:cs typeface="Arial" pitchFamily="34" charset="0"/>
                </a:rPr>
              </a:br>
              <a:r>
                <a:rPr lang="en-US" sz="600" dirty="0">
                  <a:solidFill>
                    <a:srgbClr val="000000"/>
                  </a:solidFill>
                  <a:latin typeface="微软雅黑" panose="020B0503020204020204" pitchFamily="34" charset="-122"/>
                  <a:ea typeface="微软雅黑" panose="020B0503020204020204" pitchFamily="34" charset="-122"/>
                  <a:cs typeface="Arial" pitchFamily="34" charset="0"/>
                </a:rPr>
                <a:t>HANA</a:t>
              </a:r>
            </a:p>
          </p:txBody>
        </p:sp>
      </p:grpSp>
      <p:pic>
        <p:nvPicPr>
          <p:cNvPr id="8" name="Picture 32" descr="\\psf\Host\Users\eric\Graphic Tank\Electronics_Server copy.png"/>
          <p:cNvPicPr>
            <a:picLocks noChangeAspect="1" noChangeArrowheads="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5743373" y="2223259"/>
            <a:ext cx="291649" cy="65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p:nvCxnSpPr>
        <p:spPr>
          <a:xfrm>
            <a:off x="6266159" y="2548762"/>
            <a:ext cx="223598"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0" name="Picture 32" descr="\\psf\Host\Users\eric\Graphic Tank\Electronics_Server copy.png"/>
          <p:cNvPicPr>
            <a:picLocks noChangeAspect="1" noChangeArrowheads="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019222" y="2223259"/>
            <a:ext cx="291649" cy="65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2" descr="\\psf\Host\Users\eric\Graphic Tank\Electronics_Server copy.png"/>
          <p:cNvPicPr>
            <a:picLocks noChangeAspect="1" noChangeArrowheads="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421834" y="2223259"/>
            <a:ext cx="291649" cy="65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7041031" y="2548762"/>
            <a:ext cx="223598"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3" name="Picture 32" descr="\\psf\Host\Users\eric\Graphic Tank\Electronics_Server cop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6887" y="2223259"/>
            <a:ext cx="291649" cy="65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2" descr="\\psf\Host\Users\eric\Graphic Tank\Electronics_Server cop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5519" y="2223259"/>
            <a:ext cx="291649" cy="65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Elbow Connector 14"/>
          <p:cNvCxnSpPr>
            <a:stCxn id="8" idx="2"/>
          </p:cNvCxnSpPr>
          <p:nvPr/>
        </p:nvCxnSpPr>
        <p:spPr>
          <a:xfrm rot="16200000" flipH="1">
            <a:off x="5864199" y="2879097"/>
            <a:ext cx="443685" cy="393686"/>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2"/>
          </p:cNvCxnSpPr>
          <p:nvPr/>
        </p:nvCxnSpPr>
        <p:spPr>
          <a:xfrm>
            <a:off x="6165046" y="2874266"/>
            <a:ext cx="0" cy="1982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567659" y="2817774"/>
            <a:ext cx="0" cy="2547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4" idx="2"/>
          </p:cNvCxnSpPr>
          <p:nvPr/>
        </p:nvCxnSpPr>
        <p:spPr>
          <a:xfrm>
            <a:off x="6961344" y="2874266"/>
            <a:ext cx="0" cy="21370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3" idx="2"/>
          </p:cNvCxnSpPr>
          <p:nvPr/>
        </p:nvCxnSpPr>
        <p:spPr>
          <a:xfrm rot="5400000">
            <a:off x="7001540" y="2915431"/>
            <a:ext cx="390067" cy="272277"/>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Arc 19"/>
          <p:cNvSpPr/>
          <p:nvPr/>
        </p:nvSpPr>
        <p:spPr>
          <a:xfrm>
            <a:off x="6179079" y="1826241"/>
            <a:ext cx="476359" cy="886785"/>
          </a:xfrm>
          <a:prstGeom prst="arc">
            <a:avLst>
              <a:gd name="adj1" fmla="val 10704880"/>
              <a:gd name="adj2" fmla="val 0"/>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lIns="57585" tIns="28793" rIns="57585" bIns="28793" anchor="ctr"/>
          <a:lstStyle/>
          <a:p>
            <a:pPr algn="ctr">
              <a:defRPr/>
            </a:pPr>
            <a:endParaRPr lang="en-US" sz="1575">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21" name="Multiply 20"/>
          <p:cNvSpPr/>
          <p:nvPr/>
        </p:nvSpPr>
        <p:spPr bwMode="gray">
          <a:xfrm>
            <a:off x="6359184" y="2179766"/>
            <a:ext cx="416950" cy="453510"/>
          </a:xfrm>
          <a:prstGeom prst="mathMultiply">
            <a:avLst/>
          </a:prstGeom>
          <a:solidFill>
            <a:srgbClr val="C00000"/>
          </a:solidFill>
          <a:ln w="6350" algn="ctr">
            <a:noFill/>
            <a:miter lim="800000"/>
            <a:headEnd/>
            <a:tailEnd/>
          </a:ln>
          <a:effectLst>
            <a:outerShdw blurRad="50800" dist="38100" dir="2700000" algn="tl" rotWithShape="0">
              <a:prstClr val="black">
                <a:alpha val="40000"/>
              </a:prstClr>
            </a:outerShdw>
          </a:effectLst>
        </p:spPr>
        <p:txBody>
          <a:bodyPr lIns="56678" tIns="45342" rIns="56678" bIns="45342" anchor="ctr"/>
          <a:lstStyle/>
          <a:p>
            <a:pPr algn="ctr">
              <a:spcBef>
                <a:spcPct val="50000"/>
              </a:spcBef>
              <a:buClr>
                <a:srgbClr val="F0AB00"/>
              </a:buClr>
              <a:buSzPct val="80000"/>
              <a:defRPr/>
            </a:pPr>
            <a:endParaRPr lang="en-US" sz="1575"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22" name="Rectangle 14"/>
          <p:cNvSpPr>
            <a:spLocks noChangeArrowheads="1"/>
          </p:cNvSpPr>
          <p:nvPr/>
        </p:nvSpPr>
        <p:spPr bwMode="gray">
          <a:xfrm>
            <a:off x="6546612" y="4150926"/>
            <a:ext cx="1265970" cy="1523603"/>
          </a:xfrm>
          <a:prstGeom prst="rect">
            <a:avLst/>
          </a:prstGeom>
          <a:solidFill>
            <a:schemeClr val="bg1">
              <a:lumMod val="95000"/>
            </a:schemeClr>
          </a:solidFill>
          <a:ln w="28575">
            <a:noFill/>
            <a:round/>
            <a:headEnd/>
            <a:tailEnd/>
          </a:ln>
          <a:effectLst/>
        </p:spPr>
        <p:txBody>
          <a:bodyPr wrap="none" lIns="22671" tIns="22671" rIns="22671" bIns="22671" anchor="b"/>
          <a:lstStyle/>
          <a:p>
            <a:pPr marL="146956" indent="-146956">
              <a:defRPr/>
            </a:pPr>
            <a:endParaRPr lang="en-US" sz="900"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23" name="Rectangle 14"/>
          <p:cNvSpPr>
            <a:spLocks noChangeArrowheads="1"/>
          </p:cNvSpPr>
          <p:nvPr/>
        </p:nvSpPr>
        <p:spPr bwMode="gray">
          <a:xfrm>
            <a:off x="4991890" y="4150926"/>
            <a:ext cx="1546889" cy="1523603"/>
          </a:xfrm>
          <a:prstGeom prst="rect">
            <a:avLst/>
          </a:prstGeom>
          <a:solidFill>
            <a:schemeClr val="bg1">
              <a:lumMod val="95000"/>
            </a:schemeClr>
          </a:solidFill>
          <a:ln w="28575">
            <a:noFill/>
            <a:round/>
            <a:headEnd/>
            <a:tailEnd/>
          </a:ln>
          <a:effectLst/>
        </p:spPr>
        <p:txBody>
          <a:bodyPr wrap="none" lIns="22671" tIns="22671" rIns="22671" bIns="22671" anchor="b"/>
          <a:lstStyle/>
          <a:p>
            <a:pPr marL="146956" indent="-146956">
              <a:defRPr/>
            </a:pPr>
            <a:endParaRPr lang="en-US" sz="900" dirty="0">
              <a:solidFill>
                <a:srgbClr val="FFFFFF"/>
              </a:solidFill>
              <a:latin typeface="微软雅黑" panose="020B0503020204020204" pitchFamily="34" charset="-122"/>
              <a:ea typeface="微软雅黑" panose="020B0503020204020204" pitchFamily="34" charset="-122"/>
              <a:cs typeface="Arial" pitchFamily="34" charset="0"/>
            </a:endParaRPr>
          </a:p>
        </p:txBody>
      </p:sp>
      <p:cxnSp>
        <p:nvCxnSpPr>
          <p:cNvPr id="24" name="Straight Connector 23"/>
          <p:cNvCxnSpPr/>
          <p:nvPr/>
        </p:nvCxnSpPr>
        <p:spPr>
          <a:xfrm flipH="1">
            <a:off x="6030678" y="5029380"/>
            <a:ext cx="0" cy="27020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Arc 24"/>
          <p:cNvSpPr/>
          <p:nvPr/>
        </p:nvSpPr>
        <p:spPr>
          <a:xfrm>
            <a:off x="5812537" y="3699796"/>
            <a:ext cx="1546816" cy="876072"/>
          </a:xfrm>
          <a:prstGeom prst="arc">
            <a:avLst>
              <a:gd name="adj1" fmla="val 10704880"/>
              <a:gd name="adj2" fmla="val 21545538"/>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lIns="57585" tIns="28793" rIns="57585" bIns="28793" anchor="ctr"/>
          <a:lstStyle/>
          <a:p>
            <a:pPr algn="ctr">
              <a:defRPr/>
            </a:pPr>
            <a:endParaRPr lang="en-US" sz="1575">
              <a:solidFill>
                <a:srgbClr val="000000"/>
              </a:solidFill>
              <a:latin typeface="微软雅黑" panose="020B0503020204020204" pitchFamily="34" charset="-122"/>
              <a:ea typeface="微软雅黑" panose="020B0503020204020204" pitchFamily="34" charset="-122"/>
              <a:cs typeface="Arial" pitchFamily="34" charset="0"/>
            </a:endParaRPr>
          </a:p>
        </p:txBody>
      </p:sp>
      <p:pic>
        <p:nvPicPr>
          <p:cNvPr id="26" name="Picture 32" descr="\\psf\Host\Users\eric\Graphic Tank\Electronics_Server copy.png"/>
          <p:cNvPicPr>
            <a:picLocks noChangeAspect="1" noChangeArrowheads="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5886638" y="4428913"/>
            <a:ext cx="291649" cy="65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 name="Straight Connector 26"/>
          <p:cNvCxnSpPr/>
          <p:nvPr/>
        </p:nvCxnSpPr>
        <p:spPr>
          <a:xfrm flipH="1">
            <a:off x="7300113" y="5037712"/>
            <a:ext cx="0" cy="2702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103"/>
          <p:cNvGrpSpPr>
            <a:grpSpLocks/>
          </p:cNvGrpSpPr>
          <p:nvPr/>
        </p:nvGrpSpPr>
        <p:grpSpPr bwMode="auto">
          <a:xfrm>
            <a:off x="5234895" y="4246151"/>
            <a:ext cx="2258105" cy="1284305"/>
            <a:chOff x="4725783" y="4519340"/>
            <a:chExt cx="3318262" cy="1713402"/>
          </a:xfrm>
        </p:grpSpPr>
        <p:pic>
          <p:nvPicPr>
            <p:cNvPr id="29" name="Picture 5" descr="\\psf\Home\Graphic Tank\SAP 3D non-standard IN BRAND-99.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34449" y="4519340"/>
              <a:ext cx="624417" cy="61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53"/>
            <p:cNvSpPr txBox="1">
              <a:spLocks noChangeArrowheads="1"/>
            </p:cNvSpPr>
            <p:nvPr/>
          </p:nvSpPr>
          <p:spPr bwMode="auto">
            <a:xfrm>
              <a:off x="4725783" y="4640514"/>
              <a:ext cx="610571" cy="369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r>
                <a:rPr lang="en-US" sz="600">
                  <a:solidFill>
                    <a:srgbClr val="000000"/>
                  </a:solidFill>
                  <a:latin typeface="微软雅黑" panose="020B0503020204020204" pitchFamily="34" charset="-122"/>
                  <a:ea typeface="微软雅黑" panose="020B0503020204020204" pitchFamily="34" charset="-122"/>
                  <a:cs typeface="Arial" pitchFamily="34" charset="0"/>
                </a:rPr>
                <a:t>SAP</a:t>
              </a:r>
              <a:br>
                <a:rPr lang="en-US" sz="600">
                  <a:solidFill>
                    <a:srgbClr val="000000"/>
                  </a:solidFill>
                  <a:latin typeface="微软雅黑" panose="020B0503020204020204" pitchFamily="34" charset="-122"/>
                  <a:ea typeface="微软雅黑" panose="020B0503020204020204" pitchFamily="34" charset="-122"/>
                  <a:cs typeface="Arial" pitchFamily="34" charset="0"/>
                </a:rPr>
              </a:br>
              <a:r>
                <a:rPr lang="en-US" sz="600">
                  <a:solidFill>
                    <a:srgbClr val="000000"/>
                  </a:solidFill>
                  <a:latin typeface="微软雅黑" panose="020B0503020204020204" pitchFamily="34" charset="-122"/>
                  <a:ea typeface="微软雅黑" panose="020B0503020204020204" pitchFamily="34" charset="-122"/>
                  <a:cs typeface="Arial" pitchFamily="34" charset="0"/>
                </a:rPr>
                <a:t>HANA</a:t>
              </a:r>
            </a:p>
          </p:txBody>
        </p:sp>
        <p:pic>
          <p:nvPicPr>
            <p:cNvPr id="31" name="Picture 95" descr="\\psf\Home\Graphic Tank\SAP 3D non-standard IN BRAND-99.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0807" y="4519340"/>
              <a:ext cx="624417" cy="61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53"/>
            <p:cNvSpPr txBox="1">
              <a:spLocks noChangeArrowheads="1"/>
            </p:cNvSpPr>
            <p:nvPr/>
          </p:nvSpPr>
          <p:spPr bwMode="auto">
            <a:xfrm>
              <a:off x="6992144" y="4640514"/>
              <a:ext cx="610571" cy="369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r>
                <a:rPr lang="en-US" sz="600">
                  <a:solidFill>
                    <a:srgbClr val="000000"/>
                  </a:solidFill>
                  <a:latin typeface="微软雅黑" panose="020B0503020204020204" pitchFamily="34" charset="-122"/>
                  <a:ea typeface="微软雅黑" panose="020B0503020204020204" pitchFamily="34" charset="-122"/>
                  <a:cs typeface="Arial" pitchFamily="34" charset="0"/>
                </a:rPr>
                <a:t>SAP</a:t>
              </a:r>
              <a:br>
                <a:rPr lang="en-US" sz="600">
                  <a:solidFill>
                    <a:srgbClr val="000000"/>
                  </a:solidFill>
                  <a:latin typeface="微软雅黑" panose="020B0503020204020204" pitchFamily="34" charset="-122"/>
                  <a:ea typeface="微软雅黑" panose="020B0503020204020204" pitchFamily="34" charset="-122"/>
                  <a:cs typeface="Arial" pitchFamily="34" charset="0"/>
                </a:rPr>
              </a:br>
              <a:r>
                <a:rPr lang="en-US" sz="600">
                  <a:solidFill>
                    <a:srgbClr val="000000"/>
                  </a:solidFill>
                  <a:latin typeface="微软雅黑" panose="020B0503020204020204" pitchFamily="34" charset="-122"/>
                  <a:ea typeface="微软雅黑" panose="020B0503020204020204" pitchFamily="34" charset="-122"/>
                  <a:cs typeface="Arial" pitchFamily="34" charset="0"/>
                </a:rPr>
                <a:t>HANA</a:t>
              </a:r>
            </a:p>
          </p:txBody>
        </p:sp>
        <p:sp>
          <p:nvSpPr>
            <p:cNvPr id="33" name="TextBox 32"/>
            <p:cNvSpPr txBox="1"/>
            <p:nvPr/>
          </p:nvSpPr>
          <p:spPr>
            <a:xfrm>
              <a:off x="5794728" y="6078765"/>
              <a:ext cx="96" cy="153977"/>
            </a:xfrm>
            <a:prstGeom prst="rect">
              <a:avLst/>
            </a:prstGeom>
            <a:noFill/>
          </p:spPr>
          <p:txBody>
            <a:bodyPr wrap="none" lIns="0" tIns="0" rIns="0" bIns="0">
              <a:spAutoFit/>
            </a:bodyPr>
            <a:lstStyle/>
            <a:p>
              <a:pPr algn="ctr">
                <a:spcBef>
                  <a:spcPct val="50000"/>
                </a:spcBef>
                <a:buClr>
                  <a:srgbClr val="F0AB00"/>
                </a:buClr>
                <a:buSzPct val="80000"/>
                <a:defRPr/>
              </a:pPr>
              <a:endParaRPr lang="en-US" sz="750"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34" name="TextBox 33"/>
            <p:cNvSpPr txBox="1"/>
            <p:nvPr/>
          </p:nvSpPr>
          <p:spPr>
            <a:xfrm>
              <a:off x="8043949" y="6078765"/>
              <a:ext cx="96" cy="153977"/>
            </a:xfrm>
            <a:prstGeom prst="rect">
              <a:avLst/>
            </a:prstGeom>
            <a:noFill/>
          </p:spPr>
          <p:txBody>
            <a:bodyPr wrap="none" lIns="0" tIns="0" rIns="0" bIns="0">
              <a:spAutoFit/>
            </a:bodyPr>
            <a:lstStyle/>
            <a:p>
              <a:pPr algn="ctr">
                <a:spcBef>
                  <a:spcPct val="50000"/>
                </a:spcBef>
                <a:buClr>
                  <a:srgbClr val="F0AB00"/>
                </a:buClr>
                <a:buSzPct val="80000"/>
                <a:defRPr/>
              </a:pPr>
              <a:endParaRPr lang="en-US" sz="750"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grpSp>
      <p:pic>
        <p:nvPicPr>
          <p:cNvPr id="35" name="Picture 32" descr="\\psf\Host\Users\eric\Graphic Tank\Electronics_Server cop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4288" y="4428913"/>
            <a:ext cx="291649" cy="65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rc 35"/>
          <p:cNvSpPr/>
          <p:nvPr/>
        </p:nvSpPr>
        <p:spPr>
          <a:xfrm>
            <a:off x="5896545" y="4794887"/>
            <a:ext cx="1545736" cy="459462"/>
          </a:xfrm>
          <a:prstGeom prst="arc">
            <a:avLst>
              <a:gd name="adj1" fmla="val 10704880"/>
              <a:gd name="adj2" fmla="val 0"/>
            </a:avLst>
          </a:prstGeom>
          <a:ln w="57150" cmpd="sng">
            <a:solidFill>
              <a:schemeClr val="accent1"/>
            </a:solidFill>
            <a:prstDash val="solid"/>
            <a:tailEnd type="triangle"/>
          </a:ln>
          <a:effectLst/>
        </p:spPr>
        <p:style>
          <a:lnRef idx="1">
            <a:schemeClr val="accent1"/>
          </a:lnRef>
          <a:fillRef idx="0">
            <a:schemeClr val="accent1"/>
          </a:fillRef>
          <a:effectRef idx="0">
            <a:schemeClr val="accent1"/>
          </a:effectRef>
          <a:fontRef idx="minor">
            <a:schemeClr val="tx1"/>
          </a:fontRef>
        </p:style>
        <p:txBody>
          <a:bodyPr lIns="57585" tIns="28793" rIns="57585" bIns="28793" anchor="ctr"/>
          <a:lstStyle/>
          <a:p>
            <a:pPr algn="ctr">
              <a:defRPr/>
            </a:pPr>
            <a:endParaRPr lang="en-US" sz="1575">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37" name="Multiply 36"/>
          <p:cNvSpPr/>
          <p:nvPr/>
        </p:nvSpPr>
        <p:spPr bwMode="gray">
          <a:xfrm>
            <a:off x="5741766" y="3924767"/>
            <a:ext cx="418030" cy="453510"/>
          </a:xfrm>
          <a:prstGeom prst="mathMultiply">
            <a:avLst/>
          </a:prstGeom>
          <a:solidFill>
            <a:srgbClr val="C00000"/>
          </a:solidFill>
          <a:ln w="6350" algn="ctr">
            <a:noFill/>
            <a:miter lim="800000"/>
            <a:headEnd/>
            <a:tailEnd/>
          </a:ln>
          <a:effectLst>
            <a:outerShdw blurRad="50800" dist="38100" dir="2700000" algn="tl" rotWithShape="0">
              <a:prstClr val="black">
                <a:alpha val="40000"/>
              </a:prstClr>
            </a:outerShdw>
          </a:effectLst>
        </p:spPr>
        <p:txBody>
          <a:bodyPr lIns="56678" tIns="45342" rIns="56678" bIns="45342" anchor="ctr"/>
          <a:lstStyle/>
          <a:p>
            <a:pPr algn="ctr">
              <a:spcBef>
                <a:spcPct val="50000"/>
              </a:spcBef>
              <a:buClr>
                <a:srgbClr val="F0AB00"/>
              </a:buClr>
              <a:buSzPct val="80000"/>
              <a:defRPr/>
            </a:pPr>
            <a:endParaRPr lang="en-US" sz="1575"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38" name="Flowchart: Magnetic Disk 37"/>
          <p:cNvSpPr/>
          <p:nvPr/>
        </p:nvSpPr>
        <p:spPr bwMode="gray">
          <a:xfrm>
            <a:off x="6209133" y="3042811"/>
            <a:ext cx="932195" cy="382041"/>
          </a:xfrm>
          <a:prstGeom prst="flowChartMagneticDisk">
            <a:avLst/>
          </a:prstGeom>
          <a:solidFill>
            <a:schemeClr val="tx1">
              <a:lumMod val="65000"/>
              <a:lumOff val="35000"/>
            </a:schemeClr>
          </a:solidFill>
          <a:ln>
            <a:solidFill>
              <a:schemeClr val="tx1"/>
            </a:solidFill>
          </a:ln>
        </p:spPr>
        <p:txBody>
          <a:bodyPr wrap="square" lIns="57585" tIns="28793" rIns="57585" bIns="28793" rtlCol="0" anchor="ctr" anchorCtr="1">
            <a:noAutofit/>
          </a:bodyPr>
          <a:lstStyle/>
          <a:p>
            <a:pPr algn="ctr"/>
            <a:endParaRPr lang="en-US" sz="750" dirty="0">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39" name="Flowchart: Magnetic Disk 38"/>
          <p:cNvSpPr/>
          <p:nvPr/>
        </p:nvSpPr>
        <p:spPr bwMode="gray">
          <a:xfrm>
            <a:off x="7016120" y="5261294"/>
            <a:ext cx="567985" cy="382041"/>
          </a:xfrm>
          <a:prstGeom prst="flowChartMagneticDisk">
            <a:avLst/>
          </a:prstGeom>
          <a:solidFill>
            <a:schemeClr val="tx1">
              <a:lumMod val="65000"/>
              <a:lumOff val="35000"/>
            </a:schemeClr>
          </a:solidFill>
          <a:ln>
            <a:solidFill>
              <a:schemeClr val="tx1"/>
            </a:solidFill>
          </a:ln>
        </p:spPr>
        <p:txBody>
          <a:bodyPr wrap="square" lIns="57585" tIns="28793" rIns="57585" bIns="28793" rtlCol="0" anchor="ctr" anchorCtr="1">
            <a:noAutofit/>
          </a:bodyPr>
          <a:lstStyle/>
          <a:p>
            <a:pPr algn="ctr"/>
            <a:endParaRPr lang="en-US" sz="750" dirty="0">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40" name="Flowchart: Magnetic Disk 39"/>
          <p:cNvSpPr/>
          <p:nvPr/>
        </p:nvSpPr>
        <p:spPr bwMode="gray">
          <a:xfrm>
            <a:off x="5748471" y="5261294"/>
            <a:ext cx="567985" cy="382041"/>
          </a:xfrm>
          <a:prstGeom prst="flowChartMagneticDisk">
            <a:avLst/>
          </a:prstGeom>
          <a:solidFill>
            <a:schemeClr val="tx1">
              <a:lumMod val="65000"/>
              <a:lumOff val="35000"/>
            </a:schemeClr>
          </a:solidFill>
          <a:ln>
            <a:solidFill>
              <a:schemeClr val="tx1"/>
            </a:solidFill>
          </a:ln>
        </p:spPr>
        <p:txBody>
          <a:bodyPr wrap="square" lIns="57585" tIns="28793" rIns="57585" bIns="28793" rtlCol="0" anchor="ctr" anchorCtr="1">
            <a:noAutofit/>
          </a:bodyPr>
          <a:lstStyle/>
          <a:p>
            <a:pPr algn="ctr"/>
            <a:endParaRPr lang="en-US" sz="750" dirty="0">
              <a:solidFill>
                <a:schemeClr val="bg1"/>
              </a:solidFill>
              <a:latin typeface="微软雅黑" panose="020B0503020204020204" pitchFamily="34" charset="-122"/>
              <a:ea typeface="微软雅黑" panose="020B0503020204020204" pitchFamily="34" charset="-122"/>
              <a:cs typeface="Arial" pitchFamily="34" charset="0"/>
            </a:endParaRPr>
          </a:p>
        </p:txBody>
      </p:sp>
    </p:spTree>
    <p:extLst>
      <p:ext uri="{BB962C8B-B14F-4D97-AF65-F5344CB8AC3E}">
        <p14:creationId xmlns:p14="http://schemas.microsoft.com/office/powerpoint/2010/main" val="390654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Group 188"/>
          <p:cNvGrpSpPr/>
          <p:nvPr/>
        </p:nvGrpSpPr>
        <p:grpSpPr>
          <a:xfrm>
            <a:off x="1401565" y="1362946"/>
            <a:ext cx="7135614" cy="2821313"/>
            <a:chOff x="1336073" y="1838587"/>
            <a:chExt cx="7135614" cy="2821313"/>
          </a:xfrm>
        </p:grpSpPr>
        <p:sp>
          <p:nvSpPr>
            <p:cNvPr id="190" name="Freeform 189"/>
            <p:cNvSpPr/>
            <p:nvPr/>
          </p:nvSpPr>
          <p:spPr bwMode="gray">
            <a:xfrm>
              <a:off x="3855299" y="1838587"/>
              <a:ext cx="4616388" cy="2695098"/>
            </a:xfrm>
            <a:custGeom>
              <a:avLst/>
              <a:gdLst>
                <a:gd name="connsiteX0" fmla="*/ 5149049 w 5149049"/>
                <a:gd name="connsiteY0" fmla="*/ 0 h 2527082"/>
                <a:gd name="connsiteX1" fmla="*/ 3799643 w 5149049"/>
                <a:gd name="connsiteY1" fmla="*/ 1562470 h 2527082"/>
                <a:gd name="connsiteX2" fmla="*/ 1775534 w 5149049"/>
                <a:gd name="connsiteY2" fmla="*/ 2405849 h 2527082"/>
                <a:gd name="connsiteX3" fmla="*/ 0 w 5149049"/>
                <a:gd name="connsiteY3" fmla="*/ 2503503 h 2527082"/>
                <a:gd name="connsiteX0" fmla="*/ 5326603 w 5326603"/>
                <a:gd name="connsiteY0" fmla="*/ 0 h 2694245"/>
                <a:gd name="connsiteX1" fmla="*/ 3977197 w 5326603"/>
                <a:gd name="connsiteY1" fmla="*/ 1562470 h 2694245"/>
                <a:gd name="connsiteX2" fmla="*/ 1953088 w 5326603"/>
                <a:gd name="connsiteY2" fmla="*/ 2405849 h 2694245"/>
                <a:gd name="connsiteX3" fmla="*/ 0 w 5326603"/>
                <a:gd name="connsiteY3" fmla="*/ 2689934 h 2694245"/>
                <a:gd name="connsiteX0" fmla="*/ 5326603 w 5326603"/>
                <a:gd name="connsiteY0" fmla="*/ 0 h 2695098"/>
                <a:gd name="connsiteX1" fmla="*/ 3977197 w 5326603"/>
                <a:gd name="connsiteY1" fmla="*/ 1562470 h 2695098"/>
                <a:gd name="connsiteX2" fmla="*/ 2041865 w 5326603"/>
                <a:gd name="connsiteY2" fmla="*/ 2432482 h 2695098"/>
                <a:gd name="connsiteX3" fmla="*/ 0 w 5326603"/>
                <a:gd name="connsiteY3" fmla="*/ 2689934 h 2695098"/>
              </a:gdLst>
              <a:ahLst/>
              <a:cxnLst>
                <a:cxn ang="0">
                  <a:pos x="connsiteX0" y="connsiteY0"/>
                </a:cxn>
                <a:cxn ang="0">
                  <a:pos x="connsiteX1" y="connsiteY1"/>
                </a:cxn>
                <a:cxn ang="0">
                  <a:pos x="connsiteX2" y="connsiteY2"/>
                </a:cxn>
                <a:cxn ang="0">
                  <a:pos x="connsiteX3" y="connsiteY3"/>
                </a:cxn>
              </a:cxnLst>
              <a:rect l="l" t="t" r="r" b="b"/>
              <a:pathLst>
                <a:path w="5326603" h="2695098">
                  <a:moveTo>
                    <a:pt x="5326603" y="0"/>
                  </a:moveTo>
                  <a:cubicBezTo>
                    <a:pt x="4933026" y="580747"/>
                    <a:pt x="4524653" y="1157056"/>
                    <a:pt x="3977197" y="1562470"/>
                  </a:cubicBezTo>
                  <a:cubicBezTo>
                    <a:pt x="3429741" y="1967884"/>
                    <a:pt x="2704731" y="2244571"/>
                    <a:pt x="2041865" y="2432482"/>
                  </a:cubicBezTo>
                  <a:cubicBezTo>
                    <a:pt x="1378999" y="2620393"/>
                    <a:pt x="571130" y="2719526"/>
                    <a:pt x="0" y="2689934"/>
                  </a:cubicBezTo>
                </a:path>
              </a:pathLst>
            </a:custGeom>
            <a:noFill/>
            <a:ln w="254000">
              <a:solidFill>
                <a:schemeClr val="accent1"/>
              </a:solidFill>
              <a:headEnd type="triangle" w="med" len="sm"/>
            </a:ln>
          </p:spPr>
          <p:txBody>
            <a:bodyPr rtlCol="0" anchor="ctr"/>
            <a:lstStyle/>
            <a:p>
              <a:pPr algn="ctr"/>
              <a:endParaRPr lang="en-US"/>
            </a:p>
          </p:txBody>
        </p:sp>
        <p:sp>
          <p:nvSpPr>
            <p:cNvPr id="192" name="Rectangle 191"/>
            <p:cNvSpPr/>
            <p:nvPr/>
          </p:nvSpPr>
          <p:spPr bwMode="gray">
            <a:xfrm>
              <a:off x="1336073" y="4413012"/>
              <a:ext cx="2523230" cy="246888"/>
            </a:xfrm>
            <a:prstGeom prst="rect">
              <a:avLst/>
            </a:prstGeom>
            <a:solidFill>
              <a:schemeClr val="accent1"/>
            </a:solidFill>
          </p:spPr>
          <p:txBody>
            <a:bodyPr wrap="square" rtlCol="0" anchor="ctr" anchorCtr="1">
              <a:noAutofit/>
            </a:bodyPr>
            <a:lstStyle/>
            <a:p>
              <a:pPr algn="ctr"/>
              <a:endParaRPr lang="en-US" sz="1200" dirty="0">
                <a:solidFill>
                  <a:schemeClr val="bg1"/>
                </a:solidFill>
                <a:cs typeface="Arial"/>
              </a:endParaRPr>
            </a:p>
          </p:txBody>
        </p:sp>
      </p:grpSp>
      <p:sp>
        <p:nvSpPr>
          <p:cNvPr id="188" name="圆角矩形 187"/>
          <p:cNvSpPr/>
          <p:nvPr/>
        </p:nvSpPr>
        <p:spPr bwMode="auto">
          <a:xfrm>
            <a:off x="6248874" y="3684149"/>
            <a:ext cx="2608629" cy="2488051"/>
          </a:xfrm>
          <a:prstGeom prst="roundRect">
            <a:avLst/>
          </a:prstGeom>
          <a:solidFill>
            <a:schemeClr val="accent1">
              <a:lumMod val="20000"/>
              <a:lumOff val="8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15" name="Picture 12" descr="qs_hero4_single_trans.png"/>
          <p:cNvPicPr>
            <a:picLocks noChangeAspect="1"/>
          </p:cNvPicPr>
          <p:nvPr/>
        </p:nvPicPr>
        <p:blipFill>
          <a:blip r:embed="rId3" cstate="print"/>
          <a:srcRect/>
          <a:stretch>
            <a:fillRect/>
          </a:stretch>
        </p:blipFill>
        <p:spPr bwMode="auto">
          <a:xfrm>
            <a:off x="3846359" y="2092637"/>
            <a:ext cx="861479" cy="1734602"/>
          </a:xfrm>
          <a:prstGeom prst="rect">
            <a:avLst/>
          </a:prstGeom>
          <a:noFill/>
          <a:ln w="9525">
            <a:noFill/>
            <a:miter lim="800000"/>
            <a:headEnd/>
            <a:tailEnd/>
          </a:ln>
        </p:spPr>
      </p:pic>
      <p:pic>
        <p:nvPicPr>
          <p:cNvPr id="16" name="Picture 12" descr="qs_hero4_single_trans.png"/>
          <p:cNvPicPr>
            <a:picLocks noChangeAspect="1"/>
          </p:cNvPicPr>
          <p:nvPr/>
        </p:nvPicPr>
        <p:blipFill>
          <a:blip r:embed="rId3" cstate="print"/>
          <a:srcRect/>
          <a:stretch>
            <a:fillRect/>
          </a:stretch>
        </p:blipFill>
        <p:spPr bwMode="auto">
          <a:xfrm>
            <a:off x="4401230" y="2099010"/>
            <a:ext cx="861479" cy="1734602"/>
          </a:xfrm>
          <a:prstGeom prst="rect">
            <a:avLst/>
          </a:prstGeom>
          <a:noFill/>
          <a:ln w="9525">
            <a:noFill/>
            <a:miter lim="800000"/>
            <a:headEnd/>
            <a:tailEnd/>
          </a:ln>
        </p:spPr>
      </p:pic>
      <p:sp>
        <p:nvSpPr>
          <p:cNvPr id="17" name="TextBox 16"/>
          <p:cNvSpPr txBox="1"/>
          <p:nvPr/>
        </p:nvSpPr>
        <p:spPr>
          <a:xfrm>
            <a:off x="3924795" y="2794412"/>
            <a:ext cx="1218176" cy="257927"/>
          </a:xfrm>
          <a:prstGeom prst="rect">
            <a:avLst/>
          </a:prstGeom>
          <a:solidFill>
            <a:schemeClr val="bg1">
              <a:lumMod val="85000"/>
            </a:schemeClr>
          </a:solidFill>
        </p:spPr>
        <p:txBody>
          <a:bodyPr wrap="square" lIns="91418" tIns="45709" rIns="91418" bIns="45709" rtlCol="0">
            <a:spAutoFit/>
          </a:bodyPr>
          <a:lstStyle/>
          <a:p>
            <a:pPr algn="ctr"/>
            <a:r>
              <a:rPr lang="zh-CN" altLang="en-US" sz="1200" b="1" dirty="0">
                <a:solidFill>
                  <a:prstClr val="black"/>
                </a:solidFill>
                <a:latin typeface="微软雅黑" pitchFamily="34" charset="-122"/>
                <a:ea typeface="微软雅黑" pitchFamily="34" charset="-122"/>
              </a:rPr>
              <a:t>数据库一体机</a:t>
            </a:r>
          </a:p>
        </p:txBody>
      </p:sp>
      <p:sp>
        <p:nvSpPr>
          <p:cNvPr id="39" name="Text Box 11"/>
          <p:cNvSpPr txBox="1">
            <a:spLocks noChangeArrowheads="1"/>
          </p:cNvSpPr>
          <p:nvPr/>
        </p:nvSpPr>
        <p:spPr bwMode="auto">
          <a:xfrm>
            <a:off x="651048" y="4281195"/>
            <a:ext cx="1686636" cy="276977"/>
          </a:xfrm>
          <a:prstGeom prst="rect">
            <a:avLst/>
          </a:prstGeom>
          <a:noFill/>
          <a:ln w="9525" algn="ctr">
            <a:noFill/>
            <a:miter lim="800000"/>
            <a:headEnd/>
            <a:tailEnd/>
          </a:ln>
        </p:spPr>
        <p:txBody>
          <a:bodyPr wrap="none" lIns="91418" tIns="45709" rIns="91418" bIns="45709">
            <a:spAutoFit/>
          </a:bodyPr>
          <a:lstStyle/>
          <a:p>
            <a:r>
              <a:rPr lang="zh-CN" altLang="en-US" sz="1200" b="1" dirty="0">
                <a:solidFill>
                  <a:srgbClr val="000000"/>
                </a:solidFill>
                <a:latin typeface="微软雅黑" pitchFamily="34" charset="-122"/>
                <a:ea typeface="微软雅黑" pitchFamily="34" charset="-122"/>
                <a:cs typeface="Arial" pitchFamily="34" charset="0"/>
              </a:rPr>
              <a:t>通用数据库</a:t>
            </a:r>
            <a:r>
              <a:rPr lang="en-US" altLang="zh-CN" sz="1200" b="1" dirty="0">
                <a:solidFill>
                  <a:srgbClr val="000000"/>
                </a:solidFill>
                <a:latin typeface="微软雅黑" pitchFamily="34" charset="-122"/>
                <a:ea typeface="微软雅黑" pitchFamily="34" charset="-122"/>
                <a:cs typeface="Arial" pitchFamily="34" charset="0"/>
              </a:rPr>
              <a:t>+</a:t>
            </a:r>
            <a:r>
              <a:rPr lang="zh-CN" altLang="en-US" sz="1200" b="1" dirty="0">
                <a:solidFill>
                  <a:srgbClr val="000000"/>
                </a:solidFill>
                <a:latin typeface="微软雅黑" pitchFamily="34" charset="-122"/>
                <a:ea typeface="微软雅黑" pitchFamily="34" charset="-122"/>
                <a:cs typeface="Arial" pitchFamily="34" charset="0"/>
              </a:rPr>
              <a:t>开放硬件</a:t>
            </a:r>
            <a:endParaRPr lang="en-US" altLang="zh-TW" sz="1200" b="1" dirty="0">
              <a:solidFill>
                <a:srgbClr val="000000"/>
              </a:solidFill>
              <a:latin typeface="微软雅黑" pitchFamily="34" charset="-122"/>
              <a:ea typeface="微软雅黑" pitchFamily="34" charset="-122"/>
              <a:cs typeface="Arial" pitchFamily="34" charset="0"/>
            </a:endParaRPr>
          </a:p>
        </p:txBody>
      </p:sp>
      <p:sp>
        <p:nvSpPr>
          <p:cNvPr id="40" name="Text Box 11"/>
          <p:cNvSpPr txBox="1">
            <a:spLocks noChangeArrowheads="1"/>
          </p:cNvSpPr>
          <p:nvPr/>
        </p:nvSpPr>
        <p:spPr bwMode="auto">
          <a:xfrm>
            <a:off x="3505200" y="4265468"/>
            <a:ext cx="1877393" cy="276977"/>
          </a:xfrm>
          <a:prstGeom prst="rect">
            <a:avLst/>
          </a:prstGeom>
          <a:noFill/>
          <a:ln w="9525" algn="ctr">
            <a:noFill/>
            <a:miter lim="800000"/>
            <a:headEnd/>
            <a:tailEnd/>
          </a:ln>
        </p:spPr>
        <p:txBody>
          <a:bodyPr wrap="none" lIns="91418" tIns="45709" rIns="91418" bIns="45709">
            <a:spAutoFit/>
          </a:bodyPr>
          <a:lstStyle/>
          <a:p>
            <a:r>
              <a:rPr lang="zh-CN" altLang="en-US" sz="1200" b="1" dirty="0">
                <a:solidFill>
                  <a:srgbClr val="000000"/>
                </a:solidFill>
                <a:latin typeface="微软雅黑" pitchFamily="34" charset="-122"/>
                <a:ea typeface="微软雅黑" pitchFamily="34" charset="-122"/>
                <a:cs typeface="Arial" pitchFamily="34" charset="0"/>
              </a:rPr>
              <a:t>封闭的软硬件一体化方案</a:t>
            </a:r>
            <a:endParaRPr lang="en-US" altLang="zh-TW" sz="1200" b="1" dirty="0">
              <a:solidFill>
                <a:srgbClr val="000000"/>
              </a:solidFill>
              <a:latin typeface="微软雅黑" pitchFamily="34" charset="-122"/>
              <a:ea typeface="微软雅黑" pitchFamily="34" charset="-122"/>
              <a:cs typeface="Arial" pitchFamily="34" charset="0"/>
            </a:endParaRPr>
          </a:p>
        </p:txBody>
      </p:sp>
      <p:sp>
        <p:nvSpPr>
          <p:cNvPr id="41" name="Text Box 11"/>
          <p:cNvSpPr txBox="1">
            <a:spLocks noChangeArrowheads="1"/>
          </p:cNvSpPr>
          <p:nvPr/>
        </p:nvSpPr>
        <p:spPr bwMode="auto">
          <a:xfrm>
            <a:off x="6413792" y="3908894"/>
            <a:ext cx="2343867" cy="276977"/>
          </a:xfrm>
          <a:prstGeom prst="rect">
            <a:avLst/>
          </a:prstGeom>
          <a:noFill/>
          <a:ln w="9525" algn="ctr">
            <a:noFill/>
            <a:miter lim="800000"/>
            <a:headEnd/>
            <a:tailEnd/>
          </a:ln>
        </p:spPr>
        <p:txBody>
          <a:bodyPr wrap="none" lIns="91418" tIns="45709" rIns="91418" bIns="45709">
            <a:spAutoFit/>
          </a:bodyPr>
          <a:lstStyle/>
          <a:p>
            <a:r>
              <a:rPr lang="en-US" altLang="zh-CN" sz="1200" b="1" dirty="0">
                <a:solidFill>
                  <a:srgbClr val="000000"/>
                </a:solidFill>
                <a:latin typeface="微软雅黑" pitchFamily="34" charset="-122"/>
                <a:ea typeface="微软雅黑" pitchFamily="34" charset="-122"/>
                <a:cs typeface="Arial" pitchFamily="34" charset="0"/>
              </a:rPr>
              <a:t>MPP</a:t>
            </a:r>
            <a:r>
              <a:rPr lang="zh-CN" altLang="en-US" sz="1200" b="1" dirty="0">
                <a:solidFill>
                  <a:srgbClr val="000000"/>
                </a:solidFill>
                <a:latin typeface="微软雅黑" pitchFamily="34" charset="-122"/>
                <a:ea typeface="微软雅黑" pitchFamily="34" charset="-122"/>
                <a:cs typeface="Arial" pitchFamily="34" charset="0"/>
              </a:rPr>
              <a:t>并行数据库</a:t>
            </a:r>
            <a:r>
              <a:rPr lang="en-US" altLang="zh-CN" sz="1200" b="1" dirty="0">
                <a:solidFill>
                  <a:srgbClr val="000000"/>
                </a:solidFill>
                <a:latin typeface="微软雅黑" pitchFamily="34" charset="-122"/>
                <a:ea typeface="微软雅黑" pitchFamily="34" charset="-122"/>
                <a:cs typeface="Arial" pitchFamily="34" charset="0"/>
              </a:rPr>
              <a:t>+</a:t>
            </a:r>
            <a:r>
              <a:rPr lang="zh-CN" altLang="en-US" sz="1200" b="1" dirty="0">
                <a:solidFill>
                  <a:srgbClr val="000000"/>
                </a:solidFill>
                <a:latin typeface="微软雅黑" pitchFamily="34" charset="-122"/>
                <a:ea typeface="微软雅黑" pitchFamily="34" charset="-122"/>
                <a:cs typeface="Arial" pitchFamily="34" charset="0"/>
              </a:rPr>
              <a:t>开放</a:t>
            </a:r>
            <a:r>
              <a:rPr lang="en-US" altLang="zh-CN" sz="1200" b="1" dirty="0">
                <a:solidFill>
                  <a:srgbClr val="000000"/>
                </a:solidFill>
                <a:latin typeface="微软雅黑" pitchFamily="34" charset="-122"/>
                <a:ea typeface="微软雅黑" pitchFamily="34" charset="-122"/>
                <a:cs typeface="Arial" pitchFamily="34" charset="0"/>
              </a:rPr>
              <a:t>X86</a:t>
            </a:r>
            <a:r>
              <a:rPr lang="zh-CN" altLang="en-US" sz="1200" b="1" dirty="0">
                <a:solidFill>
                  <a:srgbClr val="000000"/>
                </a:solidFill>
                <a:latin typeface="微软雅黑" pitchFamily="34" charset="-122"/>
                <a:ea typeface="微软雅黑" pitchFamily="34" charset="-122"/>
                <a:cs typeface="Arial" pitchFamily="34" charset="0"/>
              </a:rPr>
              <a:t>系统</a:t>
            </a:r>
            <a:endParaRPr lang="en-US" altLang="zh-TW" sz="1200" b="1" dirty="0">
              <a:solidFill>
                <a:srgbClr val="000000"/>
              </a:solidFill>
              <a:latin typeface="微软雅黑" pitchFamily="34" charset="-122"/>
              <a:ea typeface="微软雅黑" pitchFamily="34" charset="-122"/>
              <a:cs typeface="Arial" pitchFamily="34" charset="0"/>
            </a:endParaRPr>
          </a:p>
        </p:txBody>
      </p:sp>
      <p:sp>
        <p:nvSpPr>
          <p:cNvPr id="44" name="矩形 43"/>
          <p:cNvSpPr/>
          <p:nvPr/>
        </p:nvSpPr>
        <p:spPr>
          <a:xfrm>
            <a:off x="3323849" y="4542445"/>
            <a:ext cx="2608599" cy="1733808"/>
          </a:xfrm>
          <a:prstGeom prst="rect">
            <a:avLst/>
          </a:prstGeom>
        </p:spPr>
        <p:txBody>
          <a:bodyPr wrap="square">
            <a:spAutoFit/>
          </a:bodyPr>
          <a:lstStyle/>
          <a:p>
            <a:pPr marL="171450" lvl="1" indent="-171450" fontAlgn="auto">
              <a:lnSpc>
                <a:spcPts val="1600"/>
              </a:lnSpc>
              <a:spcBef>
                <a:spcPts val="0"/>
              </a:spcBef>
              <a:spcAft>
                <a:spcPts val="0"/>
              </a:spcAft>
              <a:buFont typeface="Wingdings" panose="05000000000000000000" pitchFamily="2" charset="2"/>
              <a:buChar char="§"/>
            </a:pPr>
            <a:r>
              <a:rPr lang="zh-CN" altLang="en-US" sz="1100" b="1" dirty="0">
                <a:solidFill>
                  <a:srgbClr val="C00000"/>
                </a:solidFill>
                <a:latin typeface="微软雅黑" pitchFamily="34" charset="-122"/>
                <a:ea typeface="微软雅黑" pitchFamily="34" charset="-122"/>
              </a:rPr>
              <a:t>高集成度：</a:t>
            </a:r>
            <a:r>
              <a:rPr lang="zh-CN" altLang="en-US" sz="1100" dirty="0">
                <a:solidFill>
                  <a:srgbClr val="000000"/>
                </a:solidFill>
                <a:latin typeface="微软雅黑" pitchFamily="34" charset="-122"/>
                <a:ea typeface="微软雅黑" pitchFamily="34" charset="-122"/>
              </a:rPr>
              <a:t>软硬件垂直整合，优化交付复杂度，并通过硬件优化了性能</a:t>
            </a:r>
            <a:endParaRPr lang="en-US" altLang="zh-CN" sz="1100" dirty="0">
              <a:solidFill>
                <a:srgbClr val="000000"/>
              </a:solidFill>
              <a:latin typeface="微软雅黑" pitchFamily="34" charset="-122"/>
              <a:ea typeface="微软雅黑" pitchFamily="34" charset="-122"/>
            </a:endParaRPr>
          </a:p>
          <a:p>
            <a:pPr marL="171450" lvl="1" indent="-171450" fontAlgn="auto">
              <a:lnSpc>
                <a:spcPts val="1600"/>
              </a:lnSpc>
              <a:spcBef>
                <a:spcPts val="0"/>
              </a:spcBef>
              <a:spcAft>
                <a:spcPts val="0"/>
              </a:spcAft>
              <a:buFont typeface="Wingdings" panose="05000000000000000000" pitchFamily="2" charset="2"/>
              <a:buChar char="§"/>
            </a:pPr>
            <a:r>
              <a:rPr lang="zh-CN" altLang="en-US" sz="1100" dirty="0">
                <a:solidFill>
                  <a:srgbClr val="000000"/>
                </a:solidFill>
                <a:latin typeface="微软雅黑" pitchFamily="34" charset="-122"/>
                <a:ea typeface="微软雅黑" pitchFamily="34" charset="-122"/>
              </a:rPr>
              <a:t>定制化的硬件、</a:t>
            </a:r>
            <a:r>
              <a:rPr lang="zh-CN" altLang="en-US" sz="1100" b="1" dirty="0">
                <a:solidFill>
                  <a:srgbClr val="C00000"/>
                </a:solidFill>
                <a:latin typeface="微软雅黑" pitchFamily="34" charset="-122"/>
                <a:ea typeface="微软雅黑" pitchFamily="34" charset="-122"/>
              </a:rPr>
              <a:t>封闭的</a:t>
            </a:r>
            <a:r>
              <a:rPr lang="zh-CN" altLang="en-US" sz="1100" dirty="0">
                <a:solidFill>
                  <a:srgbClr val="000000"/>
                </a:solidFill>
                <a:latin typeface="微软雅黑" pitchFamily="34" charset="-122"/>
                <a:ea typeface="微软雅黑" pitchFamily="34" charset="-122"/>
              </a:rPr>
              <a:t>单厂家设备</a:t>
            </a:r>
            <a:endParaRPr lang="en-US" altLang="zh-CN" sz="1100" dirty="0">
              <a:solidFill>
                <a:srgbClr val="000000"/>
              </a:solidFill>
              <a:latin typeface="微软雅黑" pitchFamily="34" charset="-122"/>
              <a:ea typeface="微软雅黑" pitchFamily="34" charset="-122"/>
            </a:endParaRPr>
          </a:p>
          <a:p>
            <a:pPr marL="171450" lvl="1" indent="-171450" fontAlgn="auto">
              <a:lnSpc>
                <a:spcPts val="1600"/>
              </a:lnSpc>
              <a:spcBef>
                <a:spcPts val="0"/>
              </a:spcBef>
              <a:spcAft>
                <a:spcPts val="0"/>
              </a:spcAft>
              <a:buFont typeface="Wingdings" panose="05000000000000000000" pitchFamily="2" charset="2"/>
              <a:buChar char="§"/>
            </a:pPr>
            <a:r>
              <a:rPr lang="zh-CN" altLang="en-US" sz="1100" dirty="0">
                <a:solidFill>
                  <a:srgbClr val="000000"/>
                </a:solidFill>
                <a:latin typeface="微软雅黑" pitchFamily="34" charset="-122"/>
                <a:ea typeface="微软雅黑" pitchFamily="34" charset="-122"/>
              </a:rPr>
              <a:t>软硬件整合后，</a:t>
            </a:r>
            <a:r>
              <a:rPr lang="zh-CN" altLang="en-US" sz="1100" b="1" dirty="0">
                <a:solidFill>
                  <a:srgbClr val="C00000"/>
                </a:solidFill>
                <a:latin typeface="微软雅黑" pitchFamily="34" charset="-122"/>
                <a:ea typeface="微软雅黑" pitchFamily="34" charset="-122"/>
              </a:rPr>
              <a:t>大幅提升了硬件的报价</a:t>
            </a:r>
            <a:r>
              <a:rPr lang="zh-CN" altLang="en-US" sz="1100" dirty="0">
                <a:solidFill>
                  <a:srgbClr val="000000"/>
                </a:solidFill>
                <a:latin typeface="微软雅黑" pitchFamily="34" charset="-122"/>
                <a:ea typeface="微软雅黑" pitchFamily="34" charset="-122"/>
              </a:rPr>
              <a:t>；</a:t>
            </a:r>
            <a:endParaRPr lang="en-US" altLang="zh-CN" sz="1100" dirty="0">
              <a:solidFill>
                <a:srgbClr val="000000"/>
              </a:solidFill>
              <a:latin typeface="微软雅黑" pitchFamily="34" charset="-122"/>
              <a:ea typeface="微软雅黑" pitchFamily="34" charset="-122"/>
            </a:endParaRPr>
          </a:p>
          <a:p>
            <a:pPr marL="171450" lvl="1" indent="-171450" fontAlgn="auto">
              <a:lnSpc>
                <a:spcPts val="1600"/>
              </a:lnSpc>
              <a:spcBef>
                <a:spcPts val="0"/>
              </a:spcBef>
              <a:spcAft>
                <a:spcPts val="0"/>
              </a:spcAft>
              <a:buFont typeface="Wingdings" panose="05000000000000000000" pitchFamily="2" charset="2"/>
              <a:buChar char="§"/>
            </a:pPr>
            <a:r>
              <a:rPr lang="en-US" altLang="zh-CN" sz="1100" b="1" dirty="0">
                <a:solidFill>
                  <a:srgbClr val="000000"/>
                </a:solidFill>
                <a:latin typeface="微软雅黑" pitchFamily="34" charset="-122"/>
                <a:ea typeface="微软雅黑" pitchFamily="34" charset="-122"/>
              </a:rPr>
              <a:t> </a:t>
            </a:r>
            <a:r>
              <a:rPr lang="zh-CN" altLang="en-US" sz="1100" b="1" dirty="0">
                <a:solidFill>
                  <a:srgbClr val="C00000"/>
                </a:solidFill>
                <a:latin typeface="微软雅黑" pitchFamily="34" charset="-122"/>
                <a:ea typeface="微软雅黑" pitchFamily="34" charset="-122"/>
              </a:rPr>
              <a:t>管理成本很高</a:t>
            </a:r>
            <a:r>
              <a:rPr lang="zh-CN" altLang="en-US" sz="1100" dirty="0">
                <a:solidFill>
                  <a:srgbClr val="000000"/>
                </a:solidFill>
                <a:latin typeface="微软雅黑" pitchFamily="34" charset="-122"/>
                <a:ea typeface="微软雅黑" pitchFamily="34" charset="-122"/>
              </a:rPr>
              <a:t>，需要非常专业的人员管理</a:t>
            </a:r>
            <a:endParaRPr lang="en-US" altLang="zh-CN" sz="1100" dirty="0">
              <a:solidFill>
                <a:srgbClr val="000000"/>
              </a:solidFill>
              <a:latin typeface="微软雅黑" pitchFamily="34" charset="-122"/>
              <a:ea typeface="微软雅黑" pitchFamily="34" charset="-122"/>
            </a:endParaRPr>
          </a:p>
          <a:p>
            <a:pPr marL="171450" lvl="1" indent="-171450" fontAlgn="auto">
              <a:lnSpc>
                <a:spcPts val="1600"/>
              </a:lnSpc>
              <a:spcBef>
                <a:spcPts val="0"/>
              </a:spcBef>
              <a:spcAft>
                <a:spcPts val="0"/>
              </a:spcAft>
              <a:buFont typeface="Wingdings" panose="05000000000000000000" pitchFamily="2" charset="2"/>
              <a:buChar char="§"/>
            </a:pPr>
            <a:r>
              <a:rPr lang="en-US" altLang="zh-CN" sz="1100" dirty="0">
                <a:solidFill>
                  <a:srgbClr val="000000"/>
                </a:solidFill>
                <a:latin typeface="微软雅黑" pitchFamily="34" charset="-122"/>
                <a:ea typeface="微软雅黑" pitchFamily="34" charset="-122"/>
              </a:rPr>
              <a:t> </a:t>
            </a:r>
            <a:r>
              <a:rPr lang="zh-CN" altLang="en-US" sz="1100" dirty="0">
                <a:solidFill>
                  <a:srgbClr val="000000"/>
                </a:solidFill>
                <a:latin typeface="微软雅黑" pitchFamily="34" charset="-122"/>
                <a:ea typeface="微软雅黑" pitchFamily="34" charset="-122"/>
              </a:rPr>
              <a:t>封闭的架构非常不利于系统扩展</a:t>
            </a:r>
          </a:p>
        </p:txBody>
      </p:sp>
      <p:sp>
        <p:nvSpPr>
          <p:cNvPr id="45" name="矩形 44"/>
          <p:cNvSpPr/>
          <p:nvPr/>
        </p:nvSpPr>
        <p:spPr>
          <a:xfrm>
            <a:off x="638122" y="4618409"/>
            <a:ext cx="2215661" cy="1323439"/>
          </a:xfrm>
          <a:prstGeom prst="rect">
            <a:avLst/>
          </a:prstGeom>
        </p:spPr>
        <p:txBody>
          <a:bodyPr wrap="square">
            <a:spAutoFit/>
          </a:bodyPr>
          <a:lstStyle/>
          <a:p>
            <a:pPr marL="171450" indent="-171450" fontAlgn="auto">
              <a:lnSpc>
                <a:spcPts val="1600"/>
              </a:lnSpc>
              <a:spcBef>
                <a:spcPts val="0"/>
              </a:spcBef>
              <a:spcAft>
                <a:spcPts val="0"/>
              </a:spcAft>
              <a:buClr>
                <a:schemeClr val="accent1"/>
              </a:buClr>
              <a:buFont typeface="Wingdings" panose="05000000000000000000" pitchFamily="2" charset="2"/>
              <a:buChar char="§"/>
            </a:pPr>
            <a:r>
              <a:rPr lang="zh-CN" altLang="en-US" sz="1100" dirty="0">
                <a:solidFill>
                  <a:srgbClr val="000000"/>
                </a:solidFill>
                <a:latin typeface="微软雅黑" pitchFamily="34" charset="-122"/>
                <a:ea typeface="微软雅黑" pitchFamily="34" charset="-122"/>
              </a:rPr>
              <a:t>技术上经历长久检验</a:t>
            </a:r>
            <a:endParaRPr lang="en-US" altLang="zh-CN" sz="1100" dirty="0">
              <a:solidFill>
                <a:srgbClr val="000000"/>
              </a:solidFill>
              <a:latin typeface="微软雅黑" pitchFamily="34" charset="-122"/>
              <a:ea typeface="微软雅黑" pitchFamily="34" charset="-122"/>
            </a:endParaRPr>
          </a:p>
          <a:p>
            <a:pPr marL="171450" indent="-171450" fontAlgn="auto">
              <a:lnSpc>
                <a:spcPts val="1600"/>
              </a:lnSpc>
              <a:spcBef>
                <a:spcPts val="0"/>
              </a:spcBef>
              <a:spcAft>
                <a:spcPts val="0"/>
              </a:spcAft>
              <a:buClr>
                <a:schemeClr val="accent1"/>
              </a:buClr>
              <a:buFont typeface="Wingdings" panose="05000000000000000000" pitchFamily="2" charset="2"/>
              <a:buChar char="§"/>
            </a:pPr>
            <a:r>
              <a:rPr lang="zh-CN" altLang="en-US" sz="1100" dirty="0">
                <a:solidFill>
                  <a:srgbClr val="000000"/>
                </a:solidFill>
                <a:latin typeface="微软雅黑" pitchFamily="34" charset="-122"/>
                <a:ea typeface="微软雅黑" pitchFamily="34" charset="-122"/>
              </a:rPr>
              <a:t>自助式的硬件（</a:t>
            </a:r>
            <a:r>
              <a:rPr lang="en-US" altLang="zh-CN" sz="1100" dirty="0">
                <a:solidFill>
                  <a:srgbClr val="000000"/>
                </a:solidFill>
                <a:latin typeface="微软雅黑" pitchFamily="34" charset="-122"/>
                <a:ea typeface="微软雅黑" pitchFamily="34" charset="-122"/>
              </a:rPr>
              <a:t>PC</a:t>
            </a:r>
            <a:r>
              <a:rPr lang="zh-CN" altLang="en-US" sz="1100" dirty="0">
                <a:solidFill>
                  <a:srgbClr val="000000"/>
                </a:solidFill>
                <a:latin typeface="微软雅黑" pitchFamily="34" charset="-122"/>
                <a:ea typeface="微软雅黑" pitchFamily="34" charset="-122"/>
              </a:rPr>
              <a:t>和小机架构），成本相对较低</a:t>
            </a:r>
            <a:endParaRPr lang="en-US" altLang="zh-CN" sz="1100" dirty="0">
              <a:solidFill>
                <a:srgbClr val="000000"/>
              </a:solidFill>
              <a:latin typeface="微软雅黑" pitchFamily="34" charset="-122"/>
              <a:ea typeface="微软雅黑" pitchFamily="34" charset="-122"/>
            </a:endParaRPr>
          </a:p>
          <a:p>
            <a:pPr marL="171450" indent="-171450" fontAlgn="auto">
              <a:lnSpc>
                <a:spcPts val="1600"/>
              </a:lnSpc>
              <a:spcBef>
                <a:spcPts val="0"/>
              </a:spcBef>
              <a:spcAft>
                <a:spcPts val="0"/>
              </a:spcAft>
              <a:buClr>
                <a:schemeClr val="accent1"/>
              </a:buClr>
              <a:buFont typeface="Wingdings" panose="05000000000000000000" pitchFamily="2" charset="2"/>
              <a:buChar char="§"/>
            </a:pPr>
            <a:r>
              <a:rPr lang="zh-CN" altLang="en-US" sz="1100" dirty="0">
                <a:solidFill>
                  <a:srgbClr val="000000"/>
                </a:solidFill>
                <a:latin typeface="微软雅黑" pitchFamily="34" charset="-122"/>
                <a:ea typeface="微软雅黑" pitchFamily="34" charset="-122"/>
              </a:rPr>
              <a:t>很难完全满足</a:t>
            </a:r>
            <a:r>
              <a:rPr lang="zh-CN" altLang="en-US" sz="1100" b="1" dirty="0">
                <a:solidFill>
                  <a:srgbClr val="C00000"/>
                </a:solidFill>
                <a:latin typeface="微软雅黑" pitchFamily="34" charset="-122"/>
                <a:ea typeface="微软雅黑" pitchFamily="34" charset="-122"/>
              </a:rPr>
              <a:t>海量数据</a:t>
            </a:r>
            <a:r>
              <a:rPr lang="zh-CN" altLang="en-US" sz="1100" dirty="0">
                <a:solidFill>
                  <a:srgbClr val="000000"/>
                </a:solidFill>
                <a:latin typeface="微软雅黑" pitchFamily="34" charset="-122"/>
                <a:ea typeface="微软雅黑" pitchFamily="34" charset="-122"/>
              </a:rPr>
              <a:t>的管理需求</a:t>
            </a:r>
            <a:endParaRPr lang="en-US" altLang="zh-CN" sz="1100" dirty="0">
              <a:solidFill>
                <a:srgbClr val="000000"/>
              </a:solidFill>
              <a:latin typeface="微软雅黑" pitchFamily="34" charset="-122"/>
              <a:ea typeface="微软雅黑" pitchFamily="34" charset="-122"/>
            </a:endParaRPr>
          </a:p>
          <a:p>
            <a:pPr marL="171450" indent="-171450" fontAlgn="auto">
              <a:lnSpc>
                <a:spcPts val="1600"/>
              </a:lnSpc>
              <a:spcBef>
                <a:spcPts val="0"/>
              </a:spcBef>
              <a:spcAft>
                <a:spcPts val="0"/>
              </a:spcAft>
              <a:buClr>
                <a:schemeClr val="accent1"/>
              </a:buClr>
              <a:buFont typeface="Wingdings" panose="05000000000000000000" pitchFamily="2" charset="2"/>
              <a:buChar char="§"/>
            </a:pPr>
            <a:r>
              <a:rPr lang="zh-CN" altLang="en-US" sz="1100" b="1" dirty="0">
                <a:solidFill>
                  <a:srgbClr val="C00000"/>
                </a:solidFill>
                <a:latin typeface="微软雅黑" pitchFamily="34" charset="-122"/>
                <a:ea typeface="微软雅黑" pitchFamily="34" charset="-122"/>
              </a:rPr>
              <a:t>无法适应复杂的分析计算</a:t>
            </a:r>
            <a:endParaRPr lang="en-US" altLang="zh-CN" sz="1100" b="1" dirty="0">
              <a:solidFill>
                <a:srgbClr val="C00000"/>
              </a:solidFill>
              <a:latin typeface="微软雅黑" pitchFamily="34" charset="-122"/>
              <a:ea typeface="微软雅黑" pitchFamily="34" charset="-122"/>
            </a:endParaRPr>
          </a:p>
        </p:txBody>
      </p:sp>
      <p:sp>
        <p:nvSpPr>
          <p:cNvPr id="46" name="矩形 45"/>
          <p:cNvSpPr/>
          <p:nvPr/>
        </p:nvSpPr>
        <p:spPr>
          <a:xfrm>
            <a:off x="6368759" y="4259698"/>
            <a:ext cx="2341400" cy="1733808"/>
          </a:xfrm>
          <a:prstGeom prst="rect">
            <a:avLst/>
          </a:prstGeom>
        </p:spPr>
        <p:txBody>
          <a:bodyPr wrap="square">
            <a:spAutoFit/>
          </a:bodyPr>
          <a:lstStyle/>
          <a:p>
            <a:pPr marL="171450" lvl="1" indent="-171450" fontAlgn="auto">
              <a:lnSpc>
                <a:spcPts val="1600"/>
              </a:lnSpc>
              <a:spcBef>
                <a:spcPts val="0"/>
              </a:spcBef>
              <a:spcAft>
                <a:spcPts val="0"/>
              </a:spcAft>
              <a:buFont typeface="Wingdings" panose="05000000000000000000" pitchFamily="2" charset="2"/>
              <a:buChar char="§"/>
            </a:pPr>
            <a:r>
              <a:rPr lang="zh-CN" altLang="en-US" sz="1100" dirty="0">
                <a:solidFill>
                  <a:srgbClr val="000000"/>
                </a:solidFill>
                <a:latin typeface="微软雅黑" pitchFamily="34" charset="-122"/>
                <a:ea typeface="微软雅黑" pitchFamily="34" charset="-122"/>
              </a:rPr>
              <a:t>采用</a:t>
            </a:r>
            <a:r>
              <a:rPr lang="zh-CN" altLang="en-US" sz="1100" b="1" dirty="0">
                <a:solidFill>
                  <a:srgbClr val="C00000"/>
                </a:solidFill>
                <a:latin typeface="微软雅黑" pitchFamily="34" charset="-122"/>
                <a:ea typeface="微软雅黑" pitchFamily="34" charset="-122"/>
              </a:rPr>
              <a:t>内存技术</a:t>
            </a:r>
            <a:r>
              <a:rPr lang="zh-CN" altLang="en-US" sz="1100" dirty="0">
                <a:solidFill>
                  <a:srgbClr val="000000"/>
                </a:solidFill>
                <a:latin typeface="微软雅黑" pitchFamily="34" charset="-122"/>
                <a:ea typeface="微软雅黑" pitchFamily="34" charset="-122"/>
              </a:rPr>
              <a:t>大幅提升系统性能</a:t>
            </a:r>
            <a:endParaRPr lang="en-US" altLang="zh-CN" sz="1100" dirty="0">
              <a:solidFill>
                <a:srgbClr val="000000"/>
              </a:solidFill>
              <a:latin typeface="微软雅黑" pitchFamily="34" charset="-122"/>
              <a:ea typeface="微软雅黑" pitchFamily="34" charset="-122"/>
            </a:endParaRPr>
          </a:p>
          <a:p>
            <a:pPr marL="171450" lvl="1" indent="-171450" fontAlgn="auto">
              <a:lnSpc>
                <a:spcPts val="1600"/>
              </a:lnSpc>
              <a:spcBef>
                <a:spcPts val="0"/>
              </a:spcBef>
              <a:spcAft>
                <a:spcPts val="0"/>
              </a:spcAft>
              <a:buFont typeface="Wingdings" panose="05000000000000000000" pitchFamily="2" charset="2"/>
              <a:buChar char="§"/>
            </a:pPr>
            <a:r>
              <a:rPr lang="en-US" altLang="zh-CN" sz="1100" dirty="0">
                <a:solidFill>
                  <a:srgbClr val="000000"/>
                </a:solidFill>
                <a:latin typeface="微软雅黑" pitchFamily="34" charset="-122"/>
                <a:ea typeface="微软雅黑" pitchFamily="34" charset="-122"/>
              </a:rPr>
              <a:t> </a:t>
            </a:r>
            <a:r>
              <a:rPr lang="zh-CN" altLang="en-US" sz="1100" dirty="0">
                <a:solidFill>
                  <a:srgbClr val="000000"/>
                </a:solidFill>
                <a:latin typeface="微软雅黑" pitchFamily="34" charset="-122"/>
                <a:ea typeface="微软雅黑" pitchFamily="34" charset="-122"/>
              </a:rPr>
              <a:t>完全消除了数据库</a:t>
            </a:r>
            <a:r>
              <a:rPr lang="en-US" altLang="zh-CN" sz="1100" dirty="0">
                <a:solidFill>
                  <a:srgbClr val="C00000"/>
                </a:solidFill>
                <a:latin typeface="微软雅黑" pitchFamily="34" charset="-122"/>
                <a:ea typeface="微软雅黑" pitchFamily="34" charset="-122"/>
              </a:rPr>
              <a:t>I/O</a:t>
            </a:r>
            <a:r>
              <a:rPr lang="zh-CN" altLang="en-US" sz="1100" dirty="0">
                <a:solidFill>
                  <a:srgbClr val="C00000"/>
                </a:solidFill>
                <a:latin typeface="微软雅黑" pitchFamily="34" charset="-122"/>
                <a:ea typeface="微软雅黑" pitchFamily="34" charset="-122"/>
              </a:rPr>
              <a:t>的瓶颈</a:t>
            </a:r>
            <a:endParaRPr lang="en-US" altLang="zh-CN" sz="1100" dirty="0">
              <a:solidFill>
                <a:srgbClr val="C00000"/>
              </a:solidFill>
              <a:latin typeface="微软雅黑" pitchFamily="34" charset="-122"/>
              <a:ea typeface="微软雅黑" pitchFamily="34" charset="-122"/>
            </a:endParaRPr>
          </a:p>
          <a:p>
            <a:pPr marL="171450" lvl="1" indent="-171450" fontAlgn="auto">
              <a:lnSpc>
                <a:spcPts val="1600"/>
              </a:lnSpc>
              <a:spcBef>
                <a:spcPts val="0"/>
              </a:spcBef>
              <a:spcAft>
                <a:spcPts val="0"/>
              </a:spcAft>
              <a:buFont typeface="Wingdings" panose="05000000000000000000" pitchFamily="2" charset="2"/>
              <a:buChar char="§"/>
            </a:pPr>
            <a:r>
              <a:rPr lang="zh-CN" altLang="en-US" sz="1100" dirty="0">
                <a:solidFill>
                  <a:srgbClr val="000000"/>
                </a:solidFill>
                <a:latin typeface="微软雅黑" pitchFamily="34" charset="-122"/>
                <a:ea typeface="微软雅黑" pitchFamily="34" charset="-122"/>
              </a:rPr>
              <a:t>高性能内存</a:t>
            </a:r>
            <a:r>
              <a:rPr lang="en-US" altLang="zh-CN" sz="1100" dirty="0">
                <a:solidFill>
                  <a:srgbClr val="000000"/>
                </a:solidFill>
                <a:latin typeface="微软雅黑" pitchFamily="34" charset="-122"/>
                <a:ea typeface="微软雅黑" pitchFamily="34" charset="-122"/>
              </a:rPr>
              <a:t>MPP</a:t>
            </a:r>
            <a:r>
              <a:rPr lang="zh-CN" altLang="en-US" sz="1100" dirty="0">
                <a:solidFill>
                  <a:srgbClr val="000000"/>
                </a:solidFill>
                <a:latin typeface="微软雅黑" pitchFamily="34" charset="-122"/>
                <a:ea typeface="微软雅黑" pitchFamily="34" charset="-122"/>
              </a:rPr>
              <a:t>数据库，</a:t>
            </a:r>
            <a:r>
              <a:rPr lang="zh-CN" altLang="en-US" sz="1100" b="1" dirty="0">
                <a:solidFill>
                  <a:srgbClr val="C00000"/>
                </a:solidFill>
                <a:latin typeface="微软雅黑" pitchFamily="34" charset="-122"/>
                <a:ea typeface="微软雅黑" pitchFamily="34" charset="-122"/>
              </a:rPr>
              <a:t>业内发展主流趋势</a:t>
            </a:r>
            <a:endParaRPr lang="en-US" altLang="zh-CN" sz="1100" b="1" dirty="0">
              <a:solidFill>
                <a:srgbClr val="C00000"/>
              </a:solidFill>
              <a:latin typeface="微软雅黑" pitchFamily="34" charset="-122"/>
              <a:ea typeface="微软雅黑" pitchFamily="34" charset="-122"/>
            </a:endParaRPr>
          </a:p>
          <a:p>
            <a:pPr marL="171450" lvl="1" indent="-171450" fontAlgn="auto">
              <a:lnSpc>
                <a:spcPts val="1600"/>
              </a:lnSpc>
              <a:spcBef>
                <a:spcPts val="0"/>
              </a:spcBef>
              <a:spcAft>
                <a:spcPts val="0"/>
              </a:spcAft>
              <a:buFont typeface="Wingdings" panose="05000000000000000000" pitchFamily="2" charset="2"/>
              <a:buChar char="§"/>
            </a:pPr>
            <a:r>
              <a:rPr lang="zh-CN" altLang="en-US" sz="1100" b="1" dirty="0">
                <a:solidFill>
                  <a:srgbClr val="C00000"/>
                </a:solidFill>
                <a:latin typeface="微软雅黑" pitchFamily="34" charset="-122"/>
                <a:ea typeface="微软雅黑" pitchFamily="34" charset="-122"/>
              </a:rPr>
              <a:t>开放</a:t>
            </a:r>
            <a:r>
              <a:rPr lang="en-US" altLang="zh-CN" sz="1100" b="1" dirty="0">
                <a:solidFill>
                  <a:srgbClr val="C00000"/>
                </a:solidFill>
                <a:latin typeface="微软雅黑" pitchFamily="34" charset="-122"/>
                <a:ea typeface="微软雅黑" pitchFamily="34" charset="-122"/>
              </a:rPr>
              <a:t>X86</a:t>
            </a:r>
            <a:r>
              <a:rPr lang="zh-CN" altLang="en-US" sz="1100" b="1" dirty="0">
                <a:solidFill>
                  <a:srgbClr val="C00000"/>
                </a:solidFill>
                <a:latin typeface="微软雅黑" pitchFamily="34" charset="-122"/>
                <a:ea typeface="微软雅黑" pitchFamily="34" charset="-122"/>
              </a:rPr>
              <a:t>架构</a:t>
            </a:r>
            <a:r>
              <a:rPr lang="zh-CN" altLang="en-US" sz="1100" dirty="0">
                <a:solidFill>
                  <a:srgbClr val="000000"/>
                </a:solidFill>
                <a:latin typeface="微软雅黑" pitchFamily="34" charset="-122"/>
                <a:ea typeface="微软雅黑" pitchFamily="34" charset="-122"/>
              </a:rPr>
              <a:t>，不让客户绑定供应商</a:t>
            </a:r>
            <a:endParaRPr lang="en-US" altLang="zh-CN" sz="1100" dirty="0">
              <a:solidFill>
                <a:srgbClr val="000000"/>
              </a:solidFill>
              <a:latin typeface="微软雅黑" pitchFamily="34" charset="-122"/>
              <a:ea typeface="微软雅黑" pitchFamily="34" charset="-122"/>
            </a:endParaRPr>
          </a:p>
          <a:p>
            <a:pPr marL="171450" lvl="1" indent="-171450" fontAlgn="auto">
              <a:lnSpc>
                <a:spcPts val="1600"/>
              </a:lnSpc>
              <a:spcBef>
                <a:spcPts val="0"/>
              </a:spcBef>
              <a:spcAft>
                <a:spcPts val="0"/>
              </a:spcAft>
              <a:buFont typeface="Wingdings" panose="05000000000000000000" pitchFamily="2" charset="2"/>
              <a:buChar char="§"/>
            </a:pPr>
            <a:r>
              <a:rPr lang="zh-CN" altLang="en-US" sz="1100" dirty="0">
                <a:solidFill>
                  <a:srgbClr val="000000"/>
                </a:solidFill>
                <a:latin typeface="微软雅黑" pitchFamily="34" charset="-122"/>
                <a:ea typeface="微软雅黑" pitchFamily="34" charset="-122"/>
              </a:rPr>
              <a:t>简化的数据结构，</a:t>
            </a:r>
            <a:r>
              <a:rPr lang="zh-CN" altLang="en-US" sz="1100" b="1" dirty="0">
                <a:solidFill>
                  <a:srgbClr val="C00000"/>
                </a:solidFill>
                <a:latin typeface="微软雅黑" pitchFamily="34" charset="-122"/>
                <a:ea typeface="微软雅黑" pitchFamily="34" charset="-122"/>
              </a:rPr>
              <a:t>大幅降低迁移和数据管理的成本</a:t>
            </a:r>
            <a:endParaRPr lang="en-US" altLang="zh-CN" sz="1100" b="1" dirty="0">
              <a:solidFill>
                <a:srgbClr val="C00000"/>
              </a:solidFill>
              <a:latin typeface="微软雅黑" pitchFamily="34" charset="-122"/>
              <a:ea typeface="微软雅黑" pitchFamily="34" charset="-122"/>
            </a:endParaRPr>
          </a:p>
        </p:txBody>
      </p:sp>
      <p:grpSp>
        <p:nvGrpSpPr>
          <p:cNvPr id="11" name="Group 10"/>
          <p:cNvGrpSpPr/>
          <p:nvPr/>
        </p:nvGrpSpPr>
        <p:grpSpPr>
          <a:xfrm>
            <a:off x="6495779" y="1485251"/>
            <a:ext cx="1429022" cy="1473792"/>
            <a:chOff x="2356053" y="2185371"/>
            <a:chExt cx="1498083" cy="1473792"/>
          </a:xfrm>
        </p:grpSpPr>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6053" y="2185371"/>
              <a:ext cx="1061605" cy="1214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2531" y="2444391"/>
              <a:ext cx="1061605" cy="1214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3" name="TextBox 22"/>
          <p:cNvSpPr txBox="1"/>
          <p:nvPr/>
        </p:nvSpPr>
        <p:spPr>
          <a:xfrm>
            <a:off x="6629400" y="2501760"/>
            <a:ext cx="1108797" cy="276977"/>
          </a:xfrm>
          <a:prstGeom prst="rect">
            <a:avLst/>
          </a:prstGeom>
          <a:solidFill>
            <a:schemeClr val="bg1">
              <a:lumMod val="85000"/>
            </a:schemeClr>
          </a:solidFill>
        </p:spPr>
        <p:txBody>
          <a:bodyPr wrap="square" lIns="91418" tIns="45709" rIns="91418" bIns="45709" rtlCol="0">
            <a:spAutoFit/>
          </a:bodyPr>
          <a:lstStyle/>
          <a:p>
            <a:pPr algn="ctr"/>
            <a:r>
              <a:rPr lang="zh-CN" altLang="en-US" sz="1200" b="1" dirty="0">
                <a:solidFill>
                  <a:prstClr val="black"/>
                </a:solidFill>
                <a:latin typeface="微软雅黑" pitchFamily="34" charset="-122"/>
                <a:ea typeface="微软雅黑" pitchFamily="34" charset="-122"/>
              </a:rPr>
              <a:t>内存数据库</a:t>
            </a:r>
          </a:p>
        </p:txBody>
      </p:sp>
      <p:grpSp>
        <p:nvGrpSpPr>
          <p:cNvPr id="12" name="Group 11"/>
          <p:cNvGrpSpPr/>
          <p:nvPr/>
        </p:nvGrpSpPr>
        <p:grpSpPr>
          <a:xfrm>
            <a:off x="757923" y="2430510"/>
            <a:ext cx="1220219" cy="1517393"/>
            <a:chOff x="377683" y="2713069"/>
            <a:chExt cx="1220219" cy="1517393"/>
          </a:xfrm>
        </p:grpSpPr>
        <p:pic>
          <p:nvPicPr>
            <p:cNvPr id="196" name="Picture 19" descr="ibm_fast7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683" y="2713069"/>
              <a:ext cx="801688"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19" descr="ibm_fast7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214" y="3006500"/>
              <a:ext cx="801688"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8" name="TextBox 197"/>
          <p:cNvSpPr txBox="1"/>
          <p:nvPr/>
        </p:nvSpPr>
        <p:spPr>
          <a:xfrm>
            <a:off x="792477" y="3276547"/>
            <a:ext cx="1218176" cy="276977"/>
          </a:xfrm>
          <a:prstGeom prst="rect">
            <a:avLst/>
          </a:prstGeom>
          <a:solidFill>
            <a:schemeClr val="bg1">
              <a:lumMod val="85000"/>
            </a:schemeClr>
          </a:solidFill>
        </p:spPr>
        <p:txBody>
          <a:bodyPr wrap="square" lIns="91418" tIns="45709" rIns="91418" bIns="45709" rtlCol="0">
            <a:spAutoFit/>
          </a:bodyPr>
          <a:lstStyle/>
          <a:p>
            <a:pPr algn="ctr"/>
            <a:r>
              <a:rPr lang="zh-CN" altLang="en-US" sz="1200" b="1" dirty="0">
                <a:solidFill>
                  <a:prstClr val="black"/>
                </a:solidFill>
                <a:latin typeface="微软雅黑" pitchFamily="34" charset="-122"/>
                <a:ea typeface="微软雅黑" pitchFamily="34" charset="-122"/>
              </a:rPr>
              <a:t>传统数据</a:t>
            </a:r>
          </a:p>
        </p:txBody>
      </p:sp>
      <p:sp>
        <p:nvSpPr>
          <p:cNvPr id="199" name="Text Box 11"/>
          <p:cNvSpPr txBox="1">
            <a:spLocks noChangeArrowheads="1"/>
          </p:cNvSpPr>
          <p:nvPr/>
        </p:nvSpPr>
        <p:spPr bwMode="auto">
          <a:xfrm>
            <a:off x="734452" y="3937371"/>
            <a:ext cx="562930" cy="276977"/>
          </a:xfrm>
          <a:prstGeom prst="rect">
            <a:avLst/>
          </a:prstGeom>
          <a:noFill/>
          <a:ln w="9525" algn="ctr">
            <a:noFill/>
            <a:miter lim="800000"/>
            <a:headEnd/>
            <a:tailEnd/>
          </a:ln>
        </p:spPr>
        <p:txBody>
          <a:bodyPr wrap="none" lIns="91418" tIns="45709" rIns="91418" bIns="45709">
            <a:spAutoFit/>
          </a:bodyPr>
          <a:lstStyle/>
          <a:p>
            <a:r>
              <a:rPr lang="en-US" altLang="zh-TW" sz="1200" b="1" dirty="0">
                <a:solidFill>
                  <a:srgbClr val="000000"/>
                </a:solidFill>
                <a:latin typeface="微软雅黑" pitchFamily="34" charset="-122"/>
                <a:ea typeface="微软雅黑" pitchFamily="34" charset="-122"/>
                <a:cs typeface="Arial" pitchFamily="34" charset="0"/>
              </a:rPr>
              <a:t>1979</a:t>
            </a:r>
          </a:p>
        </p:txBody>
      </p:sp>
      <p:sp>
        <p:nvSpPr>
          <p:cNvPr id="2" name="Title 1"/>
          <p:cNvSpPr>
            <a:spLocks noGrp="1"/>
          </p:cNvSpPr>
          <p:nvPr>
            <p:ph type="title"/>
          </p:nvPr>
        </p:nvSpPr>
        <p:spPr>
          <a:xfrm>
            <a:off x="363035" y="457534"/>
            <a:ext cx="8452859" cy="430887"/>
          </a:xfrm>
        </p:spPr>
        <p:txBody>
          <a:bodyPr/>
          <a:lstStyle/>
          <a:p>
            <a:r>
              <a:rPr lang="zh-CN" sz="2800" b="1" kern="1200" dirty="0">
                <a:effectLst/>
                <a:latin typeface="微软雅黑"/>
                <a:ea typeface="微软雅黑"/>
              </a:rPr>
              <a:t>数据库技术的演进历程</a:t>
            </a:r>
            <a:endParaRPr lang="en-US" sz="2800" dirty="0"/>
          </a:p>
        </p:txBody>
      </p:sp>
    </p:spTree>
    <p:extLst>
      <p:ext uri="{BB962C8B-B14F-4D97-AF65-F5344CB8AC3E}">
        <p14:creationId xmlns:p14="http://schemas.microsoft.com/office/powerpoint/2010/main" val="182696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a:spLocks noGrp="1"/>
          </p:cNvSpPr>
          <p:nvPr>
            <p:ph type="title"/>
          </p:nvPr>
        </p:nvSpPr>
        <p:spPr>
          <a:xfrm>
            <a:off x="501425" y="624682"/>
            <a:ext cx="4777618" cy="738664"/>
          </a:xfrm>
        </p:spPr>
        <p:txBody>
          <a:bodyPr/>
          <a:lstStyle/>
          <a:p>
            <a:r>
              <a:rPr lang="en-US" altLang="zh-CN" sz="2800" dirty="0">
                <a:solidFill>
                  <a:schemeClr val="tx1"/>
                </a:solidFill>
                <a:latin typeface="微软雅黑" panose="020B0503020204020204" pitchFamily="34" charset="-122"/>
                <a:ea typeface="微软雅黑" panose="020B0503020204020204" pitchFamily="34" charset="-122"/>
                <a:cs typeface="Arial" pitchFamily="34" charset="0"/>
              </a:rPr>
              <a:t>SAP HANA</a:t>
            </a:r>
            <a:br>
              <a:rPr lang="en-US" sz="2800" dirty="0">
                <a:solidFill>
                  <a:schemeClr val="tx1"/>
                </a:solidFill>
                <a:latin typeface="微软雅黑" panose="020B0503020204020204" pitchFamily="34" charset="-122"/>
                <a:ea typeface="微软雅黑" panose="020B0503020204020204" pitchFamily="34" charset="-122"/>
                <a:cs typeface="Arial" pitchFamily="34" charset="0"/>
              </a:rPr>
            </a:br>
            <a:r>
              <a:rPr lang="zh-CN" altLang="en-US" sz="2000" b="0" dirty="0">
                <a:solidFill>
                  <a:schemeClr val="bg2">
                    <a:lumMod val="50000"/>
                  </a:schemeClr>
                </a:solidFill>
                <a:latin typeface="微软雅黑" panose="020B0503020204020204" pitchFamily="34" charset="-122"/>
                <a:ea typeface="微软雅黑" panose="020B0503020204020204" pitchFamily="34" charset="-122"/>
                <a:cs typeface="Arial" pitchFamily="34" charset="0"/>
              </a:rPr>
              <a:t>构建高可用性</a:t>
            </a:r>
            <a:r>
              <a:rPr lang="en-US" altLang="zh-CN" sz="2000" b="0" dirty="0">
                <a:solidFill>
                  <a:schemeClr val="bg2">
                    <a:lumMod val="50000"/>
                  </a:schemeClr>
                </a:solidFill>
                <a:latin typeface="微软雅黑" panose="020B0503020204020204" pitchFamily="34" charset="-122"/>
                <a:ea typeface="微软雅黑" panose="020B0503020204020204" pitchFamily="34" charset="-122"/>
                <a:cs typeface="Arial" pitchFamily="34" charset="0"/>
              </a:rPr>
              <a:t>/</a:t>
            </a:r>
            <a:r>
              <a:rPr lang="zh-CN" altLang="en-US" sz="2000" b="0" dirty="0">
                <a:solidFill>
                  <a:schemeClr val="bg2">
                    <a:lumMod val="50000"/>
                  </a:schemeClr>
                </a:solidFill>
                <a:latin typeface="微软雅黑" panose="020B0503020204020204" pitchFamily="34" charset="-122"/>
                <a:ea typeface="微软雅黑" panose="020B0503020204020204" pitchFamily="34" charset="-122"/>
                <a:cs typeface="Arial" pitchFamily="34" charset="0"/>
              </a:rPr>
              <a:t>灾备的基石</a:t>
            </a:r>
            <a:endParaRPr lang="en-US" sz="1400" b="0" dirty="0">
              <a:latin typeface="微软雅黑" panose="020B0503020204020204" pitchFamily="34" charset="-122"/>
              <a:ea typeface="微软雅黑" panose="020B0503020204020204" pitchFamily="34" charset="-122"/>
              <a:cs typeface="Arial" pitchFamily="34" charset="0"/>
            </a:endParaRPr>
          </a:p>
        </p:txBody>
      </p:sp>
      <p:sp>
        <p:nvSpPr>
          <p:cNvPr id="3" name="Rectangle 14"/>
          <p:cNvSpPr>
            <a:spLocks noChangeArrowheads="1"/>
          </p:cNvSpPr>
          <p:nvPr/>
        </p:nvSpPr>
        <p:spPr bwMode="gray">
          <a:xfrm>
            <a:off x="6600606" y="2523557"/>
            <a:ext cx="1265970" cy="1522413"/>
          </a:xfrm>
          <a:prstGeom prst="rect">
            <a:avLst/>
          </a:prstGeom>
          <a:solidFill>
            <a:schemeClr val="bg1">
              <a:lumMod val="95000"/>
            </a:schemeClr>
          </a:solidFill>
          <a:ln w="28575">
            <a:noFill/>
            <a:round/>
            <a:headEnd/>
            <a:tailEnd/>
          </a:ln>
          <a:effectLst/>
        </p:spPr>
        <p:txBody>
          <a:bodyPr wrap="none" lIns="22671" tIns="22671" rIns="22671" bIns="22671" anchor="b"/>
          <a:lstStyle/>
          <a:p>
            <a:pPr marL="146956" indent="-146956">
              <a:defRPr/>
            </a:pPr>
            <a:endParaRPr lang="en-US" sz="900"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4" name="Rectangle 14"/>
          <p:cNvSpPr>
            <a:spLocks noChangeArrowheads="1"/>
          </p:cNvSpPr>
          <p:nvPr/>
        </p:nvSpPr>
        <p:spPr bwMode="gray">
          <a:xfrm>
            <a:off x="5325722" y="2523557"/>
            <a:ext cx="1267051" cy="1522413"/>
          </a:xfrm>
          <a:prstGeom prst="rect">
            <a:avLst/>
          </a:prstGeom>
          <a:solidFill>
            <a:schemeClr val="bg1">
              <a:lumMod val="95000"/>
            </a:schemeClr>
          </a:solidFill>
          <a:ln w="28575">
            <a:noFill/>
            <a:round/>
            <a:headEnd/>
            <a:tailEnd/>
          </a:ln>
          <a:effectLst/>
        </p:spPr>
        <p:txBody>
          <a:bodyPr wrap="none" lIns="22671" tIns="22671" rIns="22671" bIns="22671" anchor="b"/>
          <a:lstStyle/>
          <a:p>
            <a:pPr marL="146956" indent="-146956">
              <a:defRPr/>
            </a:pPr>
            <a:endParaRPr lang="en-US" sz="900" dirty="0">
              <a:solidFill>
                <a:srgbClr val="FFFFFF"/>
              </a:solidFill>
              <a:latin typeface="微软雅黑" panose="020B0503020204020204" pitchFamily="34" charset="-122"/>
              <a:ea typeface="微软雅黑" panose="020B0503020204020204" pitchFamily="34" charset="-122"/>
              <a:cs typeface="Arial" pitchFamily="34" charset="0"/>
            </a:endParaRPr>
          </a:p>
        </p:txBody>
      </p:sp>
      <p:grpSp>
        <p:nvGrpSpPr>
          <p:cNvPr id="5" name="Group 4"/>
          <p:cNvGrpSpPr>
            <a:grpSpLocks/>
          </p:cNvGrpSpPr>
          <p:nvPr/>
        </p:nvGrpSpPr>
        <p:grpSpPr bwMode="auto">
          <a:xfrm>
            <a:off x="5447701" y="2617592"/>
            <a:ext cx="431153" cy="459462"/>
            <a:chOff x="1238176" y="2112420"/>
            <a:chExt cx="775182" cy="750301"/>
          </a:xfrm>
        </p:grpSpPr>
        <p:pic>
          <p:nvPicPr>
            <p:cNvPr id="6" name="Picture 5" descr="\\psf\Home\Graphic Tank\SAP 3D non-standard IN BRAND-9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8178" y="2112420"/>
              <a:ext cx="765180" cy="75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53"/>
            <p:cNvSpPr txBox="1">
              <a:spLocks noChangeArrowheads="1"/>
            </p:cNvSpPr>
            <p:nvPr/>
          </p:nvSpPr>
          <p:spPr bwMode="auto">
            <a:xfrm>
              <a:off x="1238176" y="2261255"/>
              <a:ext cx="747037" cy="452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r>
                <a:rPr lang="en-US" sz="600">
                  <a:solidFill>
                    <a:srgbClr val="000000"/>
                  </a:solidFill>
                  <a:latin typeface="微软雅黑" panose="020B0503020204020204" pitchFamily="34" charset="-122"/>
                  <a:ea typeface="微软雅黑" panose="020B0503020204020204" pitchFamily="34" charset="-122"/>
                  <a:cs typeface="Arial" pitchFamily="34" charset="0"/>
                </a:rPr>
                <a:t>SAP</a:t>
              </a:r>
              <a:br>
                <a:rPr lang="en-US" sz="600">
                  <a:solidFill>
                    <a:srgbClr val="000000"/>
                  </a:solidFill>
                  <a:latin typeface="微软雅黑" panose="020B0503020204020204" pitchFamily="34" charset="-122"/>
                  <a:ea typeface="微软雅黑" panose="020B0503020204020204" pitchFamily="34" charset="-122"/>
                  <a:cs typeface="Arial" pitchFamily="34" charset="0"/>
                </a:rPr>
              </a:br>
              <a:r>
                <a:rPr lang="en-US" sz="600">
                  <a:solidFill>
                    <a:srgbClr val="000000"/>
                  </a:solidFill>
                  <a:latin typeface="微软雅黑" panose="020B0503020204020204" pitchFamily="34" charset="-122"/>
                  <a:ea typeface="微软雅黑" panose="020B0503020204020204" pitchFamily="34" charset="-122"/>
                  <a:cs typeface="Arial" pitchFamily="34" charset="0"/>
                </a:rPr>
                <a:t>HANA</a:t>
              </a:r>
            </a:p>
          </p:txBody>
        </p:sp>
      </p:grpSp>
      <p:cxnSp>
        <p:nvCxnSpPr>
          <p:cNvPr id="8" name="Straight Connector 7"/>
          <p:cNvCxnSpPr/>
          <p:nvPr/>
        </p:nvCxnSpPr>
        <p:spPr>
          <a:xfrm flipH="1">
            <a:off x="6084673" y="3400819"/>
            <a:ext cx="0" cy="2702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Arc 8"/>
          <p:cNvSpPr/>
          <p:nvPr/>
        </p:nvSpPr>
        <p:spPr>
          <a:xfrm>
            <a:off x="5866531" y="2072428"/>
            <a:ext cx="1546816" cy="874882"/>
          </a:xfrm>
          <a:prstGeom prst="arc">
            <a:avLst>
              <a:gd name="adj1" fmla="val 10704880"/>
              <a:gd name="adj2" fmla="val 21545538"/>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lIns="57585" tIns="28793" rIns="57585" bIns="28793" anchor="ctr"/>
          <a:lstStyle/>
          <a:p>
            <a:pPr algn="ctr">
              <a:defRPr/>
            </a:pPr>
            <a:endParaRPr lang="en-US" sz="1575">
              <a:solidFill>
                <a:srgbClr val="000000"/>
              </a:solidFill>
              <a:latin typeface="微软雅黑" panose="020B0503020204020204" pitchFamily="34" charset="-122"/>
              <a:ea typeface="微软雅黑" panose="020B0503020204020204" pitchFamily="34" charset="-122"/>
              <a:cs typeface="Arial" pitchFamily="34" charset="0"/>
            </a:endParaRPr>
          </a:p>
        </p:txBody>
      </p:sp>
      <p:grpSp>
        <p:nvGrpSpPr>
          <p:cNvPr id="10" name="Group 94"/>
          <p:cNvGrpSpPr>
            <a:grpSpLocks/>
          </p:cNvGrpSpPr>
          <p:nvPr/>
        </p:nvGrpSpPr>
        <p:grpSpPr bwMode="auto">
          <a:xfrm>
            <a:off x="6722095" y="2617592"/>
            <a:ext cx="430610" cy="459462"/>
            <a:chOff x="1237183" y="2112420"/>
            <a:chExt cx="776175" cy="750301"/>
          </a:xfrm>
        </p:grpSpPr>
        <p:pic>
          <p:nvPicPr>
            <p:cNvPr id="11" name="Picture 95" descr="\\psf\Home\Graphic Tank\SAP 3D non-standard IN BRAND-9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8178" y="2112420"/>
              <a:ext cx="765180" cy="75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53"/>
            <p:cNvSpPr txBox="1">
              <a:spLocks noChangeArrowheads="1"/>
            </p:cNvSpPr>
            <p:nvPr/>
          </p:nvSpPr>
          <p:spPr bwMode="auto">
            <a:xfrm>
              <a:off x="1237183" y="2261255"/>
              <a:ext cx="748938" cy="452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r>
                <a:rPr lang="en-US" sz="600">
                  <a:solidFill>
                    <a:srgbClr val="000000"/>
                  </a:solidFill>
                  <a:latin typeface="微软雅黑" panose="020B0503020204020204" pitchFamily="34" charset="-122"/>
                  <a:ea typeface="微软雅黑" panose="020B0503020204020204" pitchFamily="34" charset="-122"/>
                  <a:cs typeface="Arial" pitchFamily="34" charset="0"/>
                </a:rPr>
                <a:t>SAP</a:t>
              </a:r>
              <a:br>
                <a:rPr lang="en-US" sz="600">
                  <a:solidFill>
                    <a:srgbClr val="000000"/>
                  </a:solidFill>
                  <a:latin typeface="微软雅黑" panose="020B0503020204020204" pitchFamily="34" charset="-122"/>
                  <a:ea typeface="微软雅黑" panose="020B0503020204020204" pitchFamily="34" charset="-122"/>
                  <a:cs typeface="Arial" pitchFamily="34" charset="0"/>
                </a:rPr>
              </a:br>
              <a:r>
                <a:rPr lang="en-US" sz="600">
                  <a:solidFill>
                    <a:srgbClr val="000000"/>
                  </a:solidFill>
                  <a:latin typeface="微软雅黑" panose="020B0503020204020204" pitchFamily="34" charset="-122"/>
                  <a:ea typeface="微软雅黑" panose="020B0503020204020204" pitchFamily="34" charset="-122"/>
                  <a:cs typeface="Arial" pitchFamily="34" charset="0"/>
                </a:rPr>
                <a:t>HANA</a:t>
              </a:r>
            </a:p>
          </p:txBody>
        </p:sp>
      </p:grpSp>
      <p:pic>
        <p:nvPicPr>
          <p:cNvPr id="13" name="Picture 32" descr="\\psf\Host\Users\eric\Graphic Tank\Electronics_Server copy.png"/>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5940633" y="2801669"/>
            <a:ext cx="291649" cy="649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p:nvPr/>
        </p:nvCxnSpPr>
        <p:spPr>
          <a:xfrm flipH="1">
            <a:off x="7354107" y="3410341"/>
            <a:ext cx="0" cy="2702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32" descr="\\psf\Host\Users\eric\Graphic Tank\Electronics_Server copy.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8282" y="2801669"/>
            <a:ext cx="291649" cy="649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Multiply 15"/>
          <p:cNvSpPr/>
          <p:nvPr/>
        </p:nvSpPr>
        <p:spPr bwMode="gray">
          <a:xfrm>
            <a:off x="5795761" y="2296206"/>
            <a:ext cx="418030" cy="453510"/>
          </a:xfrm>
          <a:prstGeom prst="mathMultiply">
            <a:avLst/>
          </a:prstGeom>
          <a:solidFill>
            <a:srgbClr val="C00000"/>
          </a:solidFill>
          <a:ln w="6350" algn="ctr">
            <a:noFill/>
            <a:miter lim="800000"/>
            <a:headEnd/>
            <a:tailEnd/>
          </a:ln>
          <a:effectLst>
            <a:outerShdw blurRad="50800" dist="38100" dir="2700000" algn="tl" rotWithShape="0">
              <a:prstClr val="black">
                <a:alpha val="40000"/>
              </a:prstClr>
            </a:outerShdw>
          </a:effectLst>
        </p:spPr>
        <p:txBody>
          <a:bodyPr lIns="56678" tIns="45342" rIns="56678" bIns="45342" anchor="ctr"/>
          <a:lstStyle/>
          <a:p>
            <a:pPr algn="ctr">
              <a:spcBef>
                <a:spcPct val="50000"/>
              </a:spcBef>
              <a:buClr>
                <a:srgbClr val="F0AB00"/>
              </a:buClr>
              <a:buSzPct val="80000"/>
              <a:defRPr/>
            </a:pPr>
            <a:endParaRPr lang="en-US" sz="1575"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17" name="Text Placeholder 101"/>
          <p:cNvSpPr txBox="1">
            <a:spLocks/>
          </p:cNvSpPr>
          <p:nvPr/>
        </p:nvSpPr>
        <p:spPr bwMode="auto">
          <a:xfrm>
            <a:off x="501425" y="2126201"/>
            <a:ext cx="3640007" cy="217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585" tIns="28793" rIns="57585" bIns="28793"/>
          <a:lstStyle>
            <a:lvl1pPr>
              <a:defRPr>
                <a:solidFill>
                  <a:schemeClr val="tx1"/>
                </a:solidFill>
                <a:latin typeface="Arial" charset="0"/>
              </a:defRPr>
            </a:lvl1pPr>
            <a:lvl2pPr marL="742950" indent="-285750">
              <a:defRPr>
                <a:solidFill>
                  <a:schemeClr val="tx1"/>
                </a:solidFill>
                <a:latin typeface="Arial" charset="0"/>
              </a:defRPr>
            </a:lvl2pPr>
            <a:lvl3pPr marL="465138" indent="-28575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spcBef>
                <a:spcPts val="1023"/>
              </a:spcBef>
              <a:buClr>
                <a:srgbClr val="F0AB00"/>
              </a:buClr>
              <a:buSzPct val="80000"/>
            </a:pPr>
            <a:r>
              <a:rPr lang="zh-CN" altLang="en-US" sz="1575" b="1" dirty="0">
                <a:solidFill>
                  <a:srgbClr val="000000"/>
                </a:solidFill>
                <a:latin typeface="微软雅黑" panose="020B0503020204020204" pitchFamily="34" charset="-122"/>
                <a:ea typeface="微软雅黑" panose="020B0503020204020204" pitchFamily="34" charset="-122"/>
                <a:cs typeface="Arial" pitchFamily="34" charset="0"/>
              </a:rPr>
              <a:t>存储复制</a:t>
            </a:r>
            <a:endParaRPr lang="en-US" sz="1575" b="1" dirty="0">
              <a:solidFill>
                <a:srgbClr val="000000"/>
              </a:solidFill>
              <a:latin typeface="微软雅黑" panose="020B0503020204020204" pitchFamily="34" charset="-122"/>
              <a:ea typeface="微软雅黑" panose="020B0503020204020204" pitchFamily="34" charset="-122"/>
              <a:cs typeface="Arial" pitchFamily="34" charset="0"/>
            </a:endParaRPr>
          </a:p>
          <a:p>
            <a:pPr marL="116965" lvl="2" indent="-116965">
              <a:spcBef>
                <a:spcPts val="252"/>
              </a:spcBef>
              <a:buClr>
                <a:srgbClr val="F0AB00"/>
              </a:buClr>
              <a:buSzPct val="100000"/>
              <a:buFont typeface="Arial" charset="0"/>
              <a:buChar char="•"/>
            </a:pPr>
            <a:r>
              <a:rPr lang="zh-CN" altLang="en-US" sz="1400" dirty="0">
                <a:solidFill>
                  <a:srgbClr val="000000"/>
                </a:solidFill>
                <a:latin typeface="微软雅黑" panose="020B0503020204020204" pitchFamily="34" charset="-122"/>
                <a:ea typeface="微软雅黑" panose="020B0503020204020204" pitchFamily="34" charset="-122"/>
                <a:cs typeface="Arial" pitchFamily="34" charset="0"/>
              </a:rPr>
              <a:t>同步复制存储或文件系统上所有变更</a:t>
            </a:r>
            <a:endParaRPr lang="en-US" altLang="zh-CN" sz="1400" dirty="0">
              <a:solidFill>
                <a:srgbClr val="000000"/>
              </a:solidFill>
              <a:latin typeface="微软雅黑" panose="020B0503020204020204" pitchFamily="34" charset="-122"/>
              <a:ea typeface="微软雅黑" panose="020B0503020204020204" pitchFamily="34" charset="-122"/>
              <a:cs typeface="Arial" pitchFamily="34" charset="0"/>
            </a:endParaRPr>
          </a:p>
          <a:p>
            <a:pPr marL="116965" lvl="2" indent="-116965">
              <a:spcBef>
                <a:spcPts val="252"/>
              </a:spcBef>
              <a:buClr>
                <a:srgbClr val="F0AB00"/>
              </a:buClr>
              <a:buSzPct val="100000"/>
              <a:buFont typeface="Arial" charset="0"/>
              <a:buChar char="•"/>
            </a:pPr>
            <a:r>
              <a:rPr lang="zh-CN" altLang="en-US" sz="1400" dirty="0">
                <a:solidFill>
                  <a:srgbClr val="000000"/>
                </a:solidFill>
                <a:latin typeface="微软雅黑" panose="020B0503020204020204" pitchFamily="34" charset="-122"/>
                <a:ea typeface="微软雅黑" panose="020B0503020204020204" pitchFamily="34" charset="-122"/>
                <a:cs typeface="Arial" pitchFamily="34" charset="0"/>
              </a:rPr>
              <a:t>实施依赖于硬件厂商</a:t>
            </a:r>
            <a:endParaRPr lang="en-US" sz="1400" dirty="0">
              <a:solidFill>
                <a:srgbClr val="000000"/>
              </a:solidFill>
              <a:latin typeface="微软雅黑" panose="020B0503020204020204" pitchFamily="34" charset="-122"/>
              <a:ea typeface="微软雅黑" panose="020B0503020204020204" pitchFamily="34" charset="-122"/>
              <a:cs typeface="Arial" pitchFamily="34" charset="0"/>
            </a:endParaRPr>
          </a:p>
          <a:p>
            <a:pPr marL="116965" lvl="2" indent="-116965">
              <a:spcBef>
                <a:spcPts val="252"/>
              </a:spcBef>
              <a:buClr>
                <a:srgbClr val="F0AB00"/>
              </a:buClr>
              <a:buSzPct val="100000"/>
              <a:buFont typeface="Arial" charset="0"/>
              <a:buChar char="•"/>
            </a:pPr>
            <a:r>
              <a:rPr lang="zh-CN" altLang="en-US" sz="1400" dirty="0">
                <a:solidFill>
                  <a:srgbClr val="000000"/>
                </a:solidFill>
                <a:latin typeface="微软雅黑" panose="020B0503020204020204" pitchFamily="34" charset="-122"/>
                <a:ea typeface="微软雅黑" panose="020B0503020204020204" pitchFamily="34" charset="-122"/>
                <a:cs typeface="Arial" pitchFamily="34" charset="0"/>
              </a:rPr>
              <a:t>备用数据库的硬件平常可用于非生产系统</a:t>
            </a:r>
            <a:endParaRPr lang="en-US" sz="1400" dirty="0">
              <a:solidFill>
                <a:srgbClr val="000000"/>
              </a:solidFill>
              <a:latin typeface="微软雅黑" panose="020B0503020204020204" pitchFamily="34" charset="-122"/>
              <a:ea typeface="微软雅黑" panose="020B0503020204020204" pitchFamily="34" charset="-122"/>
              <a:cs typeface="Arial" pitchFamily="34" charset="0"/>
            </a:endParaRPr>
          </a:p>
          <a:p>
            <a:pPr marL="116965" lvl="2" indent="-116965">
              <a:spcBef>
                <a:spcPts val="252"/>
              </a:spcBef>
              <a:buClr>
                <a:srgbClr val="F0AB00"/>
              </a:buClr>
              <a:buSzPct val="100000"/>
              <a:buFont typeface="Arial" charset="0"/>
              <a:buChar char="•"/>
            </a:pPr>
            <a:r>
              <a:rPr lang="zh-CN" altLang="en-US" sz="1400" dirty="0">
                <a:solidFill>
                  <a:srgbClr val="000000"/>
                </a:solidFill>
                <a:latin typeface="微软雅黑" panose="020B0503020204020204" pitchFamily="34" charset="-122"/>
                <a:ea typeface="微软雅黑" panose="020B0503020204020204" pitchFamily="34" charset="-122"/>
                <a:cs typeface="Arial" pitchFamily="34" charset="0"/>
              </a:rPr>
              <a:t>中等恢复时间，无数据丢失</a:t>
            </a:r>
            <a:endParaRPr lang="en-US" altLang="zh-CN" sz="1400" dirty="0">
              <a:solidFill>
                <a:srgbClr val="000000"/>
              </a:solidFill>
              <a:latin typeface="微软雅黑" panose="020B0503020204020204" pitchFamily="34" charset="-122"/>
              <a:ea typeface="微软雅黑" panose="020B0503020204020204" pitchFamily="34" charset="-122"/>
              <a:cs typeface="Arial" pitchFamily="34" charset="0"/>
            </a:endParaRPr>
          </a:p>
          <a:p>
            <a:pPr marL="116965" lvl="2" indent="-116965">
              <a:spcBef>
                <a:spcPts val="252"/>
              </a:spcBef>
              <a:buClr>
                <a:srgbClr val="F0AB00"/>
              </a:buClr>
              <a:buSzPct val="100000"/>
              <a:buFont typeface="Arial" charset="0"/>
              <a:buChar char="•"/>
            </a:pPr>
            <a:r>
              <a:rPr lang="zh-CN" altLang="en-US" sz="1400" dirty="0">
                <a:solidFill>
                  <a:srgbClr val="000000"/>
                </a:solidFill>
                <a:latin typeface="微软雅黑" panose="020B0503020204020204" pitchFamily="34" charset="-122"/>
                <a:ea typeface="微软雅黑" panose="020B0503020204020204" pitchFamily="34" charset="-122"/>
                <a:cs typeface="Arial" pitchFamily="34" charset="0"/>
              </a:rPr>
              <a:t>适用于多节点和单节点的</a:t>
            </a:r>
            <a:r>
              <a:rPr lang="en-US" altLang="zh-CN" sz="1400" dirty="0">
                <a:solidFill>
                  <a:srgbClr val="000000"/>
                </a:solidFill>
                <a:latin typeface="微软雅黑" panose="020B0503020204020204" pitchFamily="34" charset="-122"/>
                <a:ea typeface="微软雅黑" panose="020B0503020204020204" pitchFamily="34" charset="-122"/>
                <a:cs typeface="Arial" pitchFamily="34" charset="0"/>
              </a:rPr>
              <a:t>SAP HANA</a:t>
            </a:r>
            <a:r>
              <a:rPr lang="zh-CN" altLang="en-US" sz="1400" dirty="0">
                <a:solidFill>
                  <a:srgbClr val="000000"/>
                </a:solidFill>
                <a:latin typeface="微软雅黑" panose="020B0503020204020204" pitchFamily="34" charset="-122"/>
                <a:ea typeface="微软雅黑" panose="020B0503020204020204" pitchFamily="34" charset="-122"/>
                <a:cs typeface="Arial" pitchFamily="34" charset="0"/>
              </a:rPr>
              <a:t>平台</a:t>
            </a:r>
            <a:endParaRPr lang="en-US" sz="140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18" name="Flowchart: Magnetic Disk 17"/>
          <p:cNvSpPr/>
          <p:nvPr/>
        </p:nvSpPr>
        <p:spPr bwMode="gray">
          <a:xfrm>
            <a:off x="7070114" y="3663929"/>
            <a:ext cx="567985" cy="382041"/>
          </a:xfrm>
          <a:prstGeom prst="flowChartMagneticDisk">
            <a:avLst/>
          </a:prstGeom>
          <a:solidFill>
            <a:schemeClr val="tx1">
              <a:lumMod val="65000"/>
              <a:lumOff val="35000"/>
            </a:schemeClr>
          </a:solidFill>
          <a:ln>
            <a:solidFill>
              <a:schemeClr val="tx1"/>
            </a:solidFill>
          </a:ln>
        </p:spPr>
        <p:txBody>
          <a:bodyPr wrap="square" lIns="57585" tIns="28793" rIns="57585" bIns="28793" rtlCol="0" anchor="ctr" anchorCtr="1">
            <a:noAutofit/>
          </a:bodyPr>
          <a:lstStyle/>
          <a:p>
            <a:pPr algn="ctr"/>
            <a:endParaRPr lang="en-US" sz="750" dirty="0">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19" name="Flowchart: Magnetic Disk 18"/>
          <p:cNvSpPr/>
          <p:nvPr/>
        </p:nvSpPr>
        <p:spPr bwMode="gray">
          <a:xfrm>
            <a:off x="5800680" y="3663929"/>
            <a:ext cx="567985" cy="382041"/>
          </a:xfrm>
          <a:prstGeom prst="flowChartMagneticDisk">
            <a:avLst/>
          </a:prstGeom>
          <a:solidFill>
            <a:schemeClr val="tx1">
              <a:lumMod val="65000"/>
              <a:lumOff val="35000"/>
            </a:schemeClr>
          </a:solidFill>
          <a:ln>
            <a:solidFill>
              <a:schemeClr val="tx1"/>
            </a:solidFill>
          </a:ln>
        </p:spPr>
        <p:txBody>
          <a:bodyPr wrap="square" lIns="57585" tIns="28793" rIns="57585" bIns="28793" rtlCol="0" anchor="ctr" anchorCtr="1">
            <a:noAutofit/>
          </a:bodyPr>
          <a:lstStyle/>
          <a:p>
            <a:pPr algn="ctr"/>
            <a:endParaRPr lang="en-US" sz="750" dirty="0">
              <a:solidFill>
                <a:schemeClr val="bg1"/>
              </a:solidFill>
              <a:latin typeface="微软雅黑" panose="020B0503020204020204" pitchFamily="34" charset="-122"/>
              <a:ea typeface="微软雅黑" panose="020B0503020204020204" pitchFamily="34" charset="-122"/>
              <a:cs typeface="Arial" pitchFamily="34" charset="0"/>
            </a:endParaRPr>
          </a:p>
        </p:txBody>
      </p:sp>
      <p:cxnSp>
        <p:nvCxnSpPr>
          <p:cNvPr id="20" name="Straight Arrow Connector 19"/>
          <p:cNvCxnSpPr/>
          <p:nvPr/>
        </p:nvCxnSpPr>
        <p:spPr>
          <a:xfrm>
            <a:off x="5950448" y="3883067"/>
            <a:ext cx="1567341" cy="0"/>
          </a:xfrm>
          <a:prstGeom prst="straightConnector1">
            <a:avLst/>
          </a:prstGeom>
          <a:ln w="57150" cmpd="sng">
            <a:solidFill>
              <a:schemeClr val="bg1">
                <a:lumMod val="75000"/>
              </a:schemeClr>
            </a:solidFill>
            <a:prstDash val="soli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 name="Text Placeholder 101"/>
          <p:cNvSpPr txBox="1">
            <a:spLocks/>
          </p:cNvSpPr>
          <p:nvPr/>
        </p:nvSpPr>
        <p:spPr bwMode="auto">
          <a:xfrm>
            <a:off x="501425" y="4457857"/>
            <a:ext cx="7620599" cy="1451165"/>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lIns="68014" tIns="68014" rIns="68014" bIns="68014"/>
          <a:lstStyle>
            <a:lvl1pPr>
              <a:defRPr>
                <a:solidFill>
                  <a:schemeClr val="tx1"/>
                </a:solidFill>
                <a:latin typeface="Arial" charset="0"/>
              </a:defRPr>
            </a:lvl1pPr>
            <a:lvl2pPr marL="742950" indent="-285750">
              <a:defRPr>
                <a:solidFill>
                  <a:schemeClr val="tx1"/>
                </a:solidFill>
                <a:latin typeface="Arial" charset="0"/>
              </a:defRPr>
            </a:lvl2pPr>
            <a:lvl3pPr marL="465138" indent="-28575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spcBef>
                <a:spcPts val="1023"/>
              </a:spcBef>
              <a:buClr>
                <a:srgbClr val="F0AB00"/>
              </a:buClr>
              <a:buSzPct val="80000"/>
            </a:pPr>
            <a:r>
              <a:rPr lang="zh-CN" altLang="en-US" sz="1575" b="1" dirty="0">
                <a:solidFill>
                  <a:srgbClr val="000000"/>
                </a:solidFill>
                <a:latin typeface="微软雅黑" panose="020B0503020204020204" pitchFamily="34" charset="-122"/>
                <a:ea typeface="微软雅黑" panose="020B0503020204020204" pitchFamily="34" charset="-122"/>
                <a:cs typeface="Arial" pitchFamily="34" charset="0"/>
              </a:rPr>
              <a:t>根据需求，实现最佳解决方案</a:t>
            </a:r>
            <a:endParaRPr lang="en-US" sz="1575" b="1" dirty="0">
              <a:solidFill>
                <a:srgbClr val="000000"/>
              </a:solidFill>
              <a:latin typeface="微软雅黑" panose="020B0503020204020204" pitchFamily="34" charset="-122"/>
              <a:ea typeface="微软雅黑" panose="020B0503020204020204" pitchFamily="34" charset="-122"/>
              <a:cs typeface="Arial" pitchFamily="34" charset="0"/>
            </a:endParaRPr>
          </a:p>
          <a:p>
            <a:pPr lvl="2">
              <a:spcBef>
                <a:spcPts val="252"/>
              </a:spcBef>
              <a:buClr>
                <a:srgbClr val="F0AB00"/>
              </a:buClr>
              <a:buSzPct val="100000"/>
              <a:buFont typeface="Arial" charset="0"/>
              <a:buChar char="•"/>
            </a:pPr>
            <a:r>
              <a:rPr lang="en-US" sz="1400" dirty="0">
                <a:solidFill>
                  <a:srgbClr val="000000"/>
                </a:solidFill>
                <a:latin typeface="微软雅黑" panose="020B0503020204020204" pitchFamily="34" charset="-122"/>
                <a:ea typeface="微软雅黑" panose="020B0503020204020204" pitchFamily="34" charset="-122"/>
                <a:cs typeface="Arial" pitchFamily="34" charset="0"/>
              </a:rPr>
              <a:t>SAP HANA (</a:t>
            </a:r>
            <a:r>
              <a:rPr lang="zh-CN" altLang="en-US" sz="1400" dirty="0">
                <a:solidFill>
                  <a:srgbClr val="000000"/>
                </a:solidFill>
                <a:latin typeface="微软雅黑" panose="020B0503020204020204" pitchFamily="34" charset="-122"/>
                <a:ea typeface="微软雅黑" panose="020B0503020204020204" pitchFamily="34" charset="-122"/>
                <a:cs typeface="Arial" pitchFamily="34" charset="0"/>
              </a:rPr>
              <a:t>和底层技术架构</a:t>
            </a:r>
            <a:r>
              <a:rPr lang="en-US" sz="1400" dirty="0">
                <a:solidFill>
                  <a:srgbClr val="000000"/>
                </a:solidFill>
                <a:latin typeface="微软雅黑" panose="020B0503020204020204" pitchFamily="34" charset="-122"/>
                <a:ea typeface="微软雅黑" panose="020B0503020204020204" pitchFamily="34" charset="-122"/>
                <a:cs typeface="Arial" pitchFamily="34" charset="0"/>
              </a:rPr>
              <a:t>) </a:t>
            </a:r>
            <a:r>
              <a:rPr lang="zh-CN" altLang="en-US" sz="1400" dirty="0">
                <a:solidFill>
                  <a:srgbClr val="000000"/>
                </a:solidFill>
                <a:latin typeface="微软雅黑" panose="020B0503020204020204" pitchFamily="34" charset="-122"/>
                <a:ea typeface="微软雅黑" panose="020B0503020204020204" pitchFamily="34" charset="-122"/>
                <a:cs typeface="Arial" pitchFamily="34" charset="0"/>
              </a:rPr>
              <a:t>为构建高可用性</a:t>
            </a:r>
            <a:r>
              <a:rPr lang="en-US" altLang="zh-CN" sz="1400" dirty="0">
                <a:solidFill>
                  <a:srgbClr val="000000"/>
                </a:solidFill>
                <a:latin typeface="微软雅黑" panose="020B0503020204020204" pitchFamily="34" charset="-122"/>
                <a:ea typeface="微软雅黑" panose="020B0503020204020204" pitchFamily="34" charset="-122"/>
                <a:cs typeface="Arial" pitchFamily="34" charset="0"/>
              </a:rPr>
              <a:t>/</a:t>
            </a:r>
            <a:r>
              <a:rPr lang="zh-CN" altLang="en-US" sz="1400" dirty="0">
                <a:solidFill>
                  <a:srgbClr val="000000"/>
                </a:solidFill>
                <a:latin typeface="微软雅黑" panose="020B0503020204020204" pitchFamily="34" charset="-122"/>
                <a:ea typeface="微软雅黑" panose="020B0503020204020204" pitchFamily="34" charset="-122"/>
                <a:cs typeface="Arial" pitchFamily="34" charset="0"/>
              </a:rPr>
              <a:t>灾备提供很多种可能性</a:t>
            </a:r>
            <a:endParaRPr lang="en-US" sz="1400" dirty="0">
              <a:solidFill>
                <a:srgbClr val="000000"/>
              </a:solidFill>
              <a:latin typeface="微软雅黑" panose="020B0503020204020204" pitchFamily="34" charset="-122"/>
              <a:ea typeface="微软雅黑" panose="020B0503020204020204" pitchFamily="34" charset="-122"/>
              <a:cs typeface="Arial" pitchFamily="34" charset="0"/>
            </a:endParaRPr>
          </a:p>
          <a:p>
            <a:pPr marL="460375" lvl="2">
              <a:spcBef>
                <a:spcPts val="252"/>
              </a:spcBef>
              <a:buClr>
                <a:srgbClr val="F0AB00"/>
              </a:buClr>
              <a:buSzPct val="100000"/>
              <a:buFont typeface="Wingdings"/>
              <a:buChar char="à"/>
            </a:pPr>
            <a:r>
              <a:rPr lang="en-US" sz="1400" dirty="0">
                <a:solidFill>
                  <a:srgbClr val="000000"/>
                </a:solidFill>
                <a:latin typeface="微软雅黑" panose="020B0503020204020204" pitchFamily="34" charset="-122"/>
                <a:ea typeface="微软雅黑" panose="020B0503020204020204" pitchFamily="34" charset="-122"/>
                <a:cs typeface="Arial" pitchFamily="34" charset="0"/>
                <a:sym typeface="Wingdings" pitchFamily="2" charset="2"/>
              </a:rPr>
              <a:t> </a:t>
            </a:r>
            <a:r>
              <a:rPr lang="en-US" altLang="zh-CN" sz="1400" dirty="0">
                <a:solidFill>
                  <a:srgbClr val="000000"/>
                </a:solidFill>
                <a:latin typeface="微软雅黑" panose="020B0503020204020204" pitchFamily="34" charset="-122"/>
                <a:ea typeface="微软雅黑" panose="020B0503020204020204" pitchFamily="34" charset="-122"/>
                <a:cs typeface="Arial" pitchFamily="34" charset="0"/>
                <a:sym typeface="Wingdings" pitchFamily="2" charset="2"/>
              </a:rPr>
              <a:t>SAP</a:t>
            </a:r>
            <a:r>
              <a:rPr lang="zh-CN" altLang="en-US" sz="1400" dirty="0">
                <a:solidFill>
                  <a:srgbClr val="000000"/>
                </a:solidFill>
                <a:latin typeface="微软雅黑" panose="020B0503020204020204" pitchFamily="34" charset="-122"/>
                <a:ea typeface="微软雅黑" panose="020B0503020204020204" pitchFamily="34" charset="-122"/>
                <a:cs typeface="Arial" pitchFamily="34" charset="0"/>
                <a:sym typeface="Wingdings" pitchFamily="2" charset="2"/>
              </a:rPr>
              <a:t>可根据需求设计适用的方案，且重用已有的技术架构以减少投资（例如</a:t>
            </a:r>
            <a:r>
              <a:rPr lang="en-US" sz="1400" dirty="0">
                <a:solidFill>
                  <a:srgbClr val="000000"/>
                </a:solidFill>
                <a:latin typeface="微软雅黑" panose="020B0503020204020204" pitchFamily="34" charset="-122"/>
                <a:ea typeface="微软雅黑" panose="020B0503020204020204" pitchFamily="34" charset="-122"/>
                <a:cs typeface="Arial" pitchFamily="34" charset="0"/>
                <a:sym typeface="Wingdings" pitchFamily="2" charset="2"/>
              </a:rPr>
              <a:t> </a:t>
            </a:r>
            <a:r>
              <a:rPr lang="zh-CN" altLang="en-US" sz="1400" dirty="0">
                <a:solidFill>
                  <a:srgbClr val="000000"/>
                </a:solidFill>
                <a:latin typeface="微软雅黑" panose="020B0503020204020204" pitchFamily="34" charset="-122"/>
                <a:ea typeface="微软雅黑" panose="020B0503020204020204" pitchFamily="34" charset="-122"/>
                <a:cs typeface="Arial" pitchFamily="34" charset="0"/>
                <a:sym typeface="Wingdings" pitchFamily="2" charset="2"/>
              </a:rPr>
              <a:t>数据中心间用于同步数据的存储设备）</a:t>
            </a:r>
            <a:endParaRPr lang="en-US" sz="1400" dirty="0">
              <a:solidFill>
                <a:srgbClr val="000000"/>
              </a:solidFill>
              <a:latin typeface="微软雅黑" panose="020B0503020204020204" pitchFamily="34" charset="-122"/>
              <a:ea typeface="微软雅黑" panose="020B0503020204020204" pitchFamily="34" charset="-122"/>
              <a:cs typeface="Arial" pitchFamily="34" charset="0"/>
              <a:sym typeface="Wingdings" pitchFamily="2" charset="2"/>
            </a:endParaRPr>
          </a:p>
        </p:txBody>
      </p:sp>
    </p:spTree>
    <p:extLst>
      <p:ext uri="{BB962C8B-B14F-4D97-AF65-F5344CB8AC3E}">
        <p14:creationId xmlns:p14="http://schemas.microsoft.com/office/powerpoint/2010/main" val="373133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704647" y="2199332"/>
            <a:ext cx="3200263" cy="3374361"/>
          </a:xfrm>
          <a:prstGeom prst="rect">
            <a:avLst/>
          </a:prstGeom>
          <a:blipFill>
            <a:blip r:embed="rId3" cstate="print"/>
            <a:stretch>
              <a:fillRect/>
            </a:stretch>
          </a:blipFill>
        </p:spPr>
        <p:txBody>
          <a:bodyPr wrap="square" lIns="0" tIns="0" rIns="0" bIns="0" rtlCol="0"/>
          <a:lstStyle/>
          <a:p>
            <a:endParaRPr sz="1428"/>
          </a:p>
        </p:txBody>
      </p:sp>
      <p:sp>
        <p:nvSpPr>
          <p:cNvPr id="3" name="object 3"/>
          <p:cNvSpPr/>
          <p:nvPr/>
        </p:nvSpPr>
        <p:spPr>
          <a:xfrm>
            <a:off x="5772352" y="2464106"/>
            <a:ext cx="3064853" cy="3042184"/>
          </a:xfrm>
          <a:custGeom>
            <a:avLst/>
            <a:gdLst/>
            <a:ahLst/>
            <a:cxnLst/>
            <a:rect l="l" t="t" r="r" b="b"/>
            <a:pathLst>
              <a:path w="3863340" h="3834765">
                <a:moveTo>
                  <a:pt x="0" y="3834383"/>
                </a:moveTo>
                <a:lnTo>
                  <a:pt x="3863339" y="3834383"/>
                </a:lnTo>
                <a:lnTo>
                  <a:pt x="3863339" y="0"/>
                </a:lnTo>
                <a:lnTo>
                  <a:pt x="0" y="0"/>
                </a:lnTo>
                <a:lnTo>
                  <a:pt x="0" y="3834383"/>
                </a:lnTo>
                <a:close/>
              </a:path>
            </a:pathLst>
          </a:custGeom>
          <a:solidFill>
            <a:srgbClr val="FFFFFF"/>
          </a:solidFill>
        </p:spPr>
        <p:txBody>
          <a:bodyPr wrap="square" lIns="0" tIns="0" rIns="0" bIns="0" rtlCol="0"/>
          <a:lstStyle/>
          <a:p>
            <a:endParaRPr sz="1428"/>
          </a:p>
        </p:txBody>
      </p:sp>
      <p:sp>
        <p:nvSpPr>
          <p:cNvPr id="4" name="object 4"/>
          <p:cNvSpPr/>
          <p:nvPr/>
        </p:nvSpPr>
        <p:spPr>
          <a:xfrm>
            <a:off x="256825" y="2199332"/>
            <a:ext cx="4892884" cy="3374361"/>
          </a:xfrm>
          <a:prstGeom prst="rect">
            <a:avLst/>
          </a:prstGeom>
          <a:blipFill>
            <a:blip r:embed="rId4" cstate="print"/>
            <a:stretch>
              <a:fillRect/>
            </a:stretch>
          </a:blipFill>
        </p:spPr>
        <p:txBody>
          <a:bodyPr wrap="square" lIns="0" tIns="0" rIns="0" bIns="0" rtlCol="0"/>
          <a:lstStyle/>
          <a:p>
            <a:endParaRPr sz="1428"/>
          </a:p>
        </p:txBody>
      </p:sp>
      <p:sp>
        <p:nvSpPr>
          <p:cNvPr id="5" name="object 5"/>
          <p:cNvSpPr/>
          <p:nvPr/>
        </p:nvSpPr>
        <p:spPr>
          <a:xfrm>
            <a:off x="332993" y="2452016"/>
            <a:ext cx="4740850" cy="3054273"/>
          </a:xfrm>
          <a:custGeom>
            <a:avLst/>
            <a:gdLst/>
            <a:ahLst/>
            <a:cxnLst/>
            <a:rect l="l" t="t" r="r" b="b"/>
            <a:pathLst>
              <a:path w="5975985" h="3850004">
                <a:moveTo>
                  <a:pt x="0" y="3849623"/>
                </a:moveTo>
                <a:lnTo>
                  <a:pt x="5975604" y="3849623"/>
                </a:lnTo>
                <a:lnTo>
                  <a:pt x="5975604" y="0"/>
                </a:lnTo>
                <a:lnTo>
                  <a:pt x="0" y="0"/>
                </a:lnTo>
                <a:lnTo>
                  <a:pt x="0" y="3849623"/>
                </a:lnTo>
                <a:close/>
              </a:path>
            </a:pathLst>
          </a:custGeom>
          <a:solidFill>
            <a:srgbClr val="FFFFFF"/>
          </a:solidFill>
        </p:spPr>
        <p:txBody>
          <a:bodyPr wrap="square" lIns="0" tIns="0" rIns="0" bIns="0" rtlCol="0"/>
          <a:lstStyle/>
          <a:p>
            <a:endParaRPr sz="1428"/>
          </a:p>
        </p:txBody>
      </p:sp>
      <p:sp>
        <p:nvSpPr>
          <p:cNvPr id="6" name="object 6"/>
          <p:cNvSpPr/>
          <p:nvPr/>
        </p:nvSpPr>
        <p:spPr>
          <a:xfrm>
            <a:off x="2642210" y="2922524"/>
            <a:ext cx="347088" cy="653876"/>
          </a:xfrm>
          <a:custGeom>
            <a:avLst/>
            <a:gdLst/>
            <a:ahLst/>
            <a:cxnLst/>
            <a:rect l="l" t="t" r="r" b="b"/>
            <a:pathLst>
              <a:path w="437514" h="824229">
                <a:moveTo>
                  <a:pt x="381888" y="822959"/>
                </a:moveTo>
                <a:lnTo>
                  <a:pt x="55499" y="822959"/>
                </a:lnTo>
                <a:lnTo>
                  <a:pt x="59436" y="824229"/>
                </a:lnTo>
                <a:lnTo>
                  <a:pt x="377952" y="824229"/>
                </a:lnTo>
                <a:lnTo>
                  <a:pt x="381888" y="822959"/>
                </a:lnTo>
                <a:close/>
              </a:path>
              <a:path w="437514" h="824229">
                <a:moveTo>
                  <a:pt x="393192" y="821689"/>
                </a:moveTo>
                <a:lnTo>
                  <a:pt x="44450" y="821689"/>
                </a:lnTo>
                <a:lnTo>
                  <a:pt x="51562" y="822959"/>
                </a:lnTo>
                <a:lnTo>
                  <a:pt x="389636" y="822959"/>
                </a:lnTo>
                <a:lnTo>
                  <a:pt x="393192" y="821689"/>
                </a:lnTo>
                <a:close/>
              </a:path>
              <a:path w="437514" h="824229">
                <a:moveTo>
                  <a:pt x="400050" y="820419"/>
                </a:moveTo>
                <a:lnTo>
                  <a:pt x="37337" y="820419"/>
                </a:lnTo>
                <a:lnTo>
                  <a:pt x="40640" y="821689"/>
                </a:lnTo>
                <a:lnTo>
                  <a:pt x="396748" y="821689"/>
                </a:lnTo>
                <a:lnTo>
                  <a:pt x="400050" y="820419"/>
                </a:lnTo>
                <a:close/>
              </a:path>
              <a:path w="437514" h="824229">
                <a:moveTo>
                  <a:pt x="406527" y="819149"/>
                </a:moveTo>
                <a:lnTo>
                  <a:pt x="30861" y="819149"/>
                </a:lnTo>
                <a:lnTo>
                  <a:pt x="34036" y="820419"/>
                </a:lnTo>
                <a:lnTo>
                  <a:pt x="403479" y="820419"/>
                </a:lnTo>
                <a:lnTo>
                  <a:pt x="406527" y="819149"/>
                </a:lnTo>
                <a:close/>
              </a:path>
              <a:path w="437514" h="824229">
                <a:moveTo>
                  <a:pt x="415417" y="816609"/>
                </a:moveTo>
                <a:lnTo>
                  <a:pt x="21971" y="816609"/>
                </a:lnTo>
                <a:lnTo>
                  <a:pt x="25019" y="817879"/>
                </a:lnTo>
                <a:lnTo>
                  <a:pt x="27812" y="819149"/>
                </a:lnTo>
                <a:lnTo>
                  <a:pt x="409702" y="819149"/>
                </a:lnTo>
                <a:lnTo>
                  <a:pt x="412623" y="817879"/>
                </a:lnTo>
                <a:lnTo>
                  <a:pt x="415417" y="816609"/>
                </a:lnTo>
                <a:close/>
              </a:path>
              <a:path w="437514" h="824229">
                <a:moveTo>
                  <a:pt x="415417" y="7619"/>
                </a:moveTo>
                <a:lnTo>
                  <a:pt x="21971" y="7619"/>
                </a:lnTo>
                <a:lnTo>
                  <a:pt x="19304" y="8889"/>
                </a:lnTo>
                <a:lnTo>
                  <a:pt x="16891" y="10159"/>
                </a:lnTo>
                <a:lnTo>
                  <a:pt x="14605" y="11429"/>
                </a:lnTo>
                <a:lnTo>
                  <a:pt x="12192" y="11429"/>
                </a:lnTo>
                <a:lnTo>
                  <a:pt x="10160" y="12700"/>
                </a:lnTo>
                <a:lnTo>
                  <a:pt x="8382" y="13969"/>
                </a:lnTo>
                <a:lnTo>
                  <a:pt x="6731" y="15239"/>
                </a:lnTo>
                <a:lnTo>
                  <a:pt x="3683" y="17779"/>
                </a:lnTo>
                <a:lnTo>
                  <a:pt x="1650" y="19050"/>
                </a:lnTo>
                <a:lnTo>
                  <a:pt x="888" y="20319"/>
                </a:lnTo>
                <a:lnTo>
                  <a:pt x="381" y="21589"/>
                </a:lnTo>
                <a:lnTo>
                  <a:pt x="127" y="22859"/>
                </a:lnTo>
                <a:lnTo>
                  <a:pt x="0" y="24129"/>
                </a:lnTo>
                <a:lnTo>
                  <a:pt x="0" y="801369"/>
                </a:lnTo>
                <a:lnTo>
                  <a:pt x="127" y="802639"/>
                </a:lnTo>
                <a:lnTo>
                  <a:pt x="381" y="803909"/>
                </a:lnTo>
                <a:lnTo>
                  <a:pt x="888" y="805179"/>
                </a:lnTo>
                <a:lnTo>
                  <a:pt x="1650" y="805179"/>
                </a:lnTo>
                <a:lnTo>
                  <a:pt x="3683" y="807719"/>
                </a:lnTo>
                <a:lnTo>
                  <a:pt x="6731" y="810259"/>
                </a:lnTo>
                <a:lnTo>
                  <a:pt x="8382" y="811529"/>
                </a:lnTo>
                <a:lnTo>
                  <a:pt x="10160" y="812799"/>
                </a:lnTo>
                <a:lnTo>
                  <a:pt x="12192" y="812799"/>
                </a:lnTo>
                <a:lnTo>
                  <a:pt x="14605" y="814069"/>
                </a:lnTo>
                <a:lnTo>
                  <a:pt x="16891" y="815339"/>
                </a:lnTo>
                <a:lnTo>
                  <a:pt x="19304" y="816609"/>
                </a:lnTo>
                <a:lnTo>
                  <a:pt x="417957" y="816609"/>
                </a:lnTo>
                <a:lnTo>
                  <a:pt x="420624" y="815339"/>
                </a:lnTo>
                <a:lnTo>
                  <a:pt x="422910" y="814069"/>
                </a:lnTo>
                <a:lnTo>
                  <a:pt x="427228" y="812799"/>
                </a:lnTo>
                <a:lnTo>
                  <a:pt x="429133" y="811529"/>
                </a:lnTo>
                <a:lnTo>
                  <a:pt x="432435" y="808989"/>
                </a:lnTo>
                <a:lnTo>
                  <a:pt x="433705" y="807719"/>
                </a:lnTo>
                <a:lnTo>
                  <a:pt x="434721" y="806449"/>
                </a:lnTo>
                <a:lnTo>
                  <a:pt x="436499" y="805179"/>
                </a:lnTo>
                <a:lnTo>
                  <a:pt x="437007" y="803909"/>
                </a:lnTo>
                <a:lnTo>
                  <a:pt x="437261" y="802639"/>
                </a:lnTo>
                <a:lnTo>
                  <a:pt x="437261" y="748029"/>
                </a:lnTo>
                <a:lnTo>
                  <a:pt x="136779" y="748029"/>
                </a:lnTo>
                <a:lnTo>
                  <a:pt x="128778" y="746759"/>
                </a:lnTo>
                <a:lnTo>
                  <a:pt x="116459" y="746759"/>
                </a:lnTo>
                <a:lnTo>
                  <a:pt x="114173" y="745489"/>
                </a:lnTo>
                <a:lnTo>
                  <a:pt x="109728" y="745489"/>
                </a:lnTo>
                <a:lnTo>
                  <a:pt x="107569" y="744219"/>
                </a:lnTo>
                <a:lnTo>
                  <a:pt x="103632" y="744219"/>
                </a:lnTo>
                <a:lnTo>
                  <a:pt x="101727" y="742949"/>
                </a:lnTo>
                <a:lnTo>
                  <a:pt x="98171" y="742949"/>
                </a:lnTo>
                <a:lnTo>
                  <a:pt x="94869" y="741679"/>
                </a:lnTo>
                <a:lnTo>
                  <a:pt x="93472" y="740409"/>
                </a:lnTo>
                <a:lnTo>
                  <a:pt x="92202" y="740409"/>
                </a:lnTo>
                <a:lnTo>
                  <a:pt x="90805" y="739139"/>
                </a:lnTo>
                <a:lnTo>
                  <a:pt x="89535" y="739139"/>
                </a:lnTo>
                <a:lnTo>
                  <a:pt x="88646" y="737869"/>
                </a:lnTo>
                <a:lnTo>
                  <a:pt x="87630" y="737869"/>
                </a:lnTo>
                <a:lnTo>
                  <a:pt x="86868" y="736599"/>
                </a:lnTo>
                <a:lnTo>
                  <a:pt x="86106" y="736599"/>
                </a:lnTo>
                <a:lnTo>
                  <a:pt x="85598" y="735329"/>
                </a:lnTo>
                <a:lnTo>
                  <a:pt x="85090" y="735329"/>
                </a:lnTo>
                <a:lnTo>
                  <a:pt x="84709" y="734059"/>
                </a:lnTo>
                <a:lnTo>
                  <a:pt x="84709" y="382269"/>
                </a:lnTo>
                <a:lnTo>
                  <a:pt x="85090" y="382269"/>
                </a:lnTo>
                <a:lnTo>
                  <a:pt x="85598" y="381000"/>
                </a:lnTo>
                <a:lnTo>
                  <a:pt x="86106" y="381000"/>
                </a:lnTo>
                <a:lnTo>
                  <a:pt x="86868" y="379729"/>
                </a:lnTo>
                <a:lnTo>
                  <a:pt x="87630" y="379729"/>
                </a:lnTo>
                <a:lnTo>
                  <a:pt x="88646" y="378459"/>
                </a:lnTo>
                <a:lnTo>
                  <a:pt x="89535" y="378459"/>
                </a:lnTo>
                <a:lnTo>
                  <a:pt x="90805" y="377189"/>
                </a:lnTo>
                <a:lnTo>
                  <a:pt x="92202" y="377189"/>
                </a:lnTo>
                <a:lnTo>
                  <a:pt x="93472" y="375919"/>
                </a:lnTo>
                <a:lnTo>
                  <a:pt x="94869" y="375919"/>
                </a:lnTo>
                <a:lnTo>
                  <a:pt x="96520" y="374650"/>
                </a:lnTo>
                <a:lnTo>
                  <a:pt x="98171" y="374650"/>
                </a:lnTo>
                <a:lnTo>
                  <a:pt x="99695" y="373379"/>
                </a:lnTo>
                <a:lnTo>
                  <a:pt x="103632" y="373379"/>
                </a:lnTo>
                <a:lnTo>
                  <a:pt x="105537" y="372109"/>
                </a:lnTo>
                <a:lnTo>
                  <a:pt x="109728" y="372109"/>
                </a:lnTo>
                <a:lnTo>
                  <a:pt x="114173" y="370839"/>
                </a:lnTo>
                <a:lnTo>
                  <a:pt x="121285" y="370839"/>
                </a:lnTo>
                <a:lnTo>
                  <a:pt x="123825" y="369569"/>
                </a:lnTo>
                <a:lnTo>
                  <a:pt x="437261" y="369569"/>
                </a:lnTo>
                <a:lnTo>
                  <a:pt x="437261" y="180339"/>
                </a:lnTo>
                <a:lnTo>
                  <a:pt x="215265" y="180339"/>
                </a:lnTo>
                <a:lnTo>
                  <a:pt x="204597" y="179069"/>
                </a:lnTo>
                <a:lnTo>
                  <a:pt x="194056" y="179069"/>
                </a:lnTo>
                <a:lnTo>
                  <a:pt x="184150" y="177800"/>
                </a:lnTo>
                <a:lnTo>
                  <a:pt x="179450" y="176529"/>
                </a:lnTo>
                <a:lnTo>
                  <a:pt x="174625" y="176529"/>
                </a:lnTo>
                <a:lnTo>
                  <a:pt x="170180" y="175259"/>
                </a:lnTo>
                <a:lnTo>
                  <a:pt x="165481" y="175259"/>
                </a:lnTo>
                <a:lnTo>
                  <a:pt x="161417" y="173989"/>
                </a:lnTo>
                <a:lnTo>
                  <a:pt x="157099" y="172719"/>
                </a:lnTo>
                <a:lnTo>
                  <a:pt x="149479" y="171450"/>
                </a:lnTo>
                <a:lnTo>
                  <a:pt x="145796" y="170179"/>
                </a:lnTo>
                <a:lnTo>
                  <a:pt x="130810" y="163829"/>
                </a:lnTo>
                <a:lnTo>
                  <a:pt x="128016" y="162559"/>
                </a:lnTo>
                <a:lnTo>
                  <a:pt x="125984" y="161289"/>
                </a:lnTo>
                <a:lnTo>
                  <a:pt x="122428" y="158750"/>
                </a:lnTo>
                <a:lnTo>
                  <a:pt x="120904" y="157479"/>
                </a:lnTo>
                <a:lnTo>
                  <a:pt x="119507" y="154939"/>
                </a:lnTo>
                <a:lnTo>
                  <a:pt x="118618" y="153669"/>
                </a:lnTo>
                <a:lnTo>
                  <a:pt x="117856" y="152400"/>
                </a:lnTo>
                <a:lnTo>
                  <a:pt x="117348" y="149859"/>
                </a:lnTo>
                <a:lnTo>
                  <a:pt x="117856" y="146050"/>
                </a:lnTo>
                <a:lnTo>
                  <a:pt x="130810" y="134619"/>
                </a:lnTo>
                <a:lnTo>
                  <a:pt x="133223" y="133350"/>
                </a:lnTo>
                <a:lnTo>
                  <a:pt x="157099" y="125729"/>
                </a:lnTo>
                <a:lnTo>
                  <a:pt x="161417" y="124459"/>
                </a:lnTo>
                <a:lnTo>
                  <a:pt x="165481" y="123189"/>
                </a:lnTo>
                <a:lnTo>
                  <a:pt x="170180" y="123189"/>
                </a:lnTo>
                <a:lnTo>
                  <a:pt x="174625" y="121919"/>
                </a:lnTo>
                <a:lnTo>
                  <a:pt x="179450" y="120650"/>
                </a:lnTo>
                <a:lnTo>
                  <a:pt x="184150" y="120650"/>
                </a:lnTo>
                <a:lnTo>
                  <a:pt x="189103" y="119379"/>
                </a:lnTo>
                <a:lnTo>
                  <a:pt x="204597" y="119379"/>
                </a:lnTo>
                <a:lnTo>
                  <a:pt x="209931" y="118109"/>
                </a:lnTo>
                <a:lnTo>
                  <a:pt x="437261" y="118109"/>
                </a:lnTo>
                <a:lnTo>
                  <a:pt x="437261" y="22859"/>
                </a:lnTo>
                <a:lnTo>
                  <a:pt x="437007" y="21589"/>
                </a:lnTo>
                <a:lnTo>
                  <a:pt x="436499" y="20319"/>
                </a:lnTo>
                <a:lnTo>
                  <a:pt x="434721" y="17779"/>
                </a:lnTo>
                <a:lnTo>
                  <a:pt x="433705" y="17779"/>
                </a:lnTo>
                <a:lnTo>
                  <a:pt x="432435" y="16509"/>
                </a:lnTo>
                <a:lnTo>
                  <a:pt x="429133" y="13969"/>
                </a:lnTo>
                <a:lnTo>
                  <a:pt x="427228" y="12700"/>
                </a:lnTo>
                <a:lnTo>
                  <a:pt x="422910" y="11429"/>
                </a:lnTo>
                <a:lnTo>
                  <a:pt x="420624" y="10159"/>
                </a:lnTo>
                <a:lnTo>
                  <a:pt x="417957" y="8889"/>
                </a:lnTo>
                <a:lnTo>
                  <a:pt x="415417" y="7619"/>
                </a:lnTo>
                <a:close/>
              </a:path>
              <a:path w="437514" h="824229">
                <a:moveTo>
                  <a:pt x="437261" y="369569"/>
                </a:moveTo>
                <a:lnTo>
                  <a:pt x="315849" y="369569"/>
                </a:lnTo>
                <a:lnTo>
                  <a:pt x="318388" y="370839"/>
                </a:lnTo>
                <a:lnTo>
                  <a:pt x="325500" y="370839"/>
                </a:lnTo>
                <a:lnTo>
                  <a:pt x="327913" y="372109"/>
                </a:lnTo>
                <a:lnTo>
                  <a:pt x="334137" y="372109"/>
                </a:lnTo>
                <a:lnTo>
                  <a:pt x="336042" y="373379"/>
                </a:lnTo>
                <a:lnTo>
                  <a:pt x="338074" y="373379"/>
                </a:lnTo>
                <a:lnTo>
                  <a:pt x="343408" y="374650"/>
                </a:lnTo>
                <a:lnTo>
                  <a:pt x="344805" y="375919"/>
                </a:lnTo>
                <a:lnTo>
                  <a:pt x="346202" y="375919"/>
                </a:lnTo>
                <a:lnTo>
                  <a:pt x="347599" y="377189"/>
                </a:lnTo>
                <a:lnTo>
                  <a:pt x="348869" y="377189"/>
                </a:lnTo>
                <a:lnTo>
                  <a:pt x="350012" y="378459"/>
                </a:lnTo>
                <a:lnTo>
                  <a:pt x="351282" y="378459"/>
                </a:lnTo>
                <a:lnTo>
                  <a:pt x="352171" y="379729"/>
                </a:lnTo>
                <a:lnTo>
                  <a:pt x="352806" y="379729"/>
                </a:lnTo>
                <a:lnTo>
                  <a:pt x="353568" y="381000"/>
                </a:lnTo>
                <a:lnTo>
                  <a:pt x="354203" y="381000"/>
                </a:lnTo>
                <a:lnTo>
                  <a:pt x="354584" y="382269"/>
                </a:lnTo>
                <a:lnTo>
                  <a:pt x="354965" y="382269"/>
                </a:lnTo>
                <a:lnTo>
                  <a:pt x="354965" y="734059"/>
                </a:lnTo>
                <a:lnTo>
                  <a:pt x="354584" y="735329"/>
                </a:lnTo>
                <a:lnTo>
                  <a:pt x="354203" y="735329"/>
                </a:lnTo>
                <a:lnTo>
                  <a:pt x="353568" y="736599"/>
                </a:lnTo>
                <a:lnTo>
                  <a:pt x="352171" y="737869"/>
                </a:lnTo>
                <a:lnTo>
                  <a:pt x="351282" y="737869"/>
                </a:lnTo>
                <a:lnTo>
                  <a:pt x="350012" y="739139"/>
                </a:lnTo>
                <a:lnTo>
                  <a:pt x="348869" y="739139"/>
                </a:lnTo>
                <a:lnTo>
                  <a:pt x="347599" y="740409"/>
                </a:lnTo>
                <a:lnTo>
                  <a:pt x="344805" y="741679"/>
                </a:lnTo>
                <a:lnTo>
                  <a:pt x="343154" y="741679"/>
                </a:lnTo>
                <a:lnTo>
                  <a:pt x="341630" y="742949"/>
                </a:lnTo>
                <a:lnTo>
                  <a:pt x="338074" y="742949"/>
                </a:lnTo>
                <a:lnTo>
                  <a:pt x="336042" y="744219"/>
                </a:lnTo>
                <a:lnTo>
                  <a:pt x="332105" y="744219"/>
                </a:lnTo>
                <a:lnTo>
                  <a:pt x="329946" y="745489"/>
                </a:lnTo>
                <a:lnTo>
                  <a:pt x="325500" y="745489"/>
                </a:lnTo>
                <a:lnTo>
                  <a:pt x="323215" y="746759"/>
                </a:lnTo>
                <a:lnTo>
                  <a:pt x="136779" y="748029"/>
                </a:lnTo>
                <a:lnTo>
                  <a:pt x="437261" y="748029"/>
                </a:lnTo>
                <a:lnTo>
                  <a:pt x="437261" y="369569"/>
                </a:lnTo>
                <a:close/>
              </a:path>
              <a:path w="437514" h="824229">
                <a:moveTo>
                  <a:pt x="437261" y="118109"/>
                </a:moveTo>
                <a:lnTo>
                  <a:pt x="243078" y="118109"/>
                </a:lnTo>
                <a:lnTo>
                  <a:pt x="248538" y="119379"/>
                </a:lnTo>
                <a:lnTo>
                  <a:pt x="264033" y="119379"/>
                </a:lnTo>
                <a:lnTo>
                  <a:pt x="268986" y="120650"/>
                </a:lnTo>
                <a:lnTo>
                  <a:pt x="273812" y="120650"/>
                </a:lnTo>
                <a:lnTo>
                  <a:pt x="278638" y="121919"/>
                </a:lnTo>
                <a:lnTo>
                  <a:pt x="287528" y="123189"/>
                </a:lnTo>
                <a:lnTo>
                  <a:pt x="291846" y="124459"/>
                </a:lnTo>
                <a:lnTo>
                  <a:pt x="295910" y="125729"/>
                </a:lnTo>
                <a:lnTo>
                  <a:pt x="303784" y="127000"/>
                </a:lnTo>
                <a:lnTo>
                  <a:pt x="319786" y="133350"/>
                </a:lnTo>
                <a:lnTo>
                  <a:pt x="322707" y="134619"/>
                </a:lnTo>
                <a:lnTo>
                  <a:pt x="333629" y="143509"/>
                </a:lnTo>
                <a:lnTo>
                  <a:pt x="334518" y="144779"/>
                </a:lnTo>
                <a:lnTo>
                  <a:pt x="335153" y="146050"/>
                </a:lnTo>
                <a:lnTo>
                  <a:pt x="335661" y="147319"/>
                </a:lnTo>
                <a:lnTo>
                  <a:pt x="335661" y="151129"/>
                </a:lnTo>
                <a:lnTo>
                  <a:pt x="335153" y="152400"/>
                </a:lnTo>
                <a:lnTo>
                  <a:pt x="334518" y="153669"/>
                </a:lnTo>
                <a:lnTo>
                  <a:pt x="333629" y="154939"/>
                </a:lnTo>
                <a:lnTo>
                  <a:pt x="332359" y="157479"/>
                </a:lnTo>
                <a:lnTo>
                  <a:pt x="319786" y="165100"/>
                </a:lnTo>
                <a:lnTo>
                  <a:pt x="316992" y="166369"/>
                </a:lnTo>
                <a:lnTo>
                  <a:pt x="295910" y="172719"/>
                </a:lnTo>
                <a:lnTo>
                  <a:pt x="291846" y="173989"/>
                </a:lnTo>
                <a:lnTo>
                  <a:pt x="287528" y="175259"/>
                </a:lnTo>
                <a:lnTo>
                  <a:pt x="278638" y="176529"/>
                </a:lnTo>
                <a:lnTo>
                  <a:pt x="273812" y="176529"/>
                </a:lnTo>
                <a:lnTo>
                  <a:pt x="268986" y="177800"/>
                </a:lnTo>
                <a:lnTo>
                  <a:pt x="258953" y="179069"/>
                </a:lnTo>
                <a:lnTo>
                  <a:pt x="248538" y="179069"/>
                </a:lnTo>
                <a:lnTo>
                  <a:pt x="237744" y="180339"/>
                </a:lnTo>
                <a:lnTo>
                  <a:pt x="437261" y="180339"/>
                </a:lnTo>
                <a:lnTo>
                  <a:pt x="437261" y="118109"/>
                </a:lnTo>
                <a:close/>
              </a:path>
              <a:path w="437514" h="824229">
                <a:moveTo>
                  <a:pt x="409702" y="6350"/>
                </a:moveTo>
                <a:lnTo>
                  <a:pt x="27812" y="6350"/>
                </a:lnTo>
                <a:lnTo>
                  <a:pt x="25019" y="7619"/>
                </a:lnTo>
                <a:lnTo>
                  <a:pt x="412623" y="7619"/>
                </a:lnTo>
                <a:lnTo>
                  <a:pt x="409702" y="6350"/>
                </a:lnTo>
                <a:close/>
              </a:path>
              <a:path w="437514" h="824229">
                <a:moveTo>
                  <a:pt x="403479" y="5079"/>
                </a:moveTo>
                <a:lnTo>
                  <a:pt x="34036" y="5079"/>
                </a:lnTo>
                <a:lnTo>
                  <a:pt x="30861" y="6350"/>
                </a:lnTo>
                <a:lnTo>
                  <a:pt x="406527" y="6350"/>
                </a:lnTo>
                <a:lnTo>
                  <a:pt x="403479" y="5079"/>
                </a:lnTo>
                <a:close/>
              </a:path>
              <a:path w="437514" h="824229">
                <a:moveTo>
                  <a:pt x="381888" y="1269"/>
                </a:moveTo>
                <a:lnTo>
                  <a:pt x="55499" y="1269"/>
                </a:lnTo>
                <a:lnTo>
                  <a:pt x="51562" y="2539"/>
                </a:lnTo>
                <a:lnTo>
                  <a:pt x="44450" y="3809"/>
                </a:lnTo>
                <a:lnTo>
                  <a:pt x="40640" y="3809"/>
                </a:lnTo>
                <a:lnTo>
                  <a:pt x="37337" y="5079"/>
                </a:lnTo>
                <a:lnTo>
                  <a:pt x="400050" y="5079"/>
                </a:lnTo>
                <a:lnTo>
                  <a:pt x="396748" y="3809"/>
                </a:lnTo>
                <a:lnTo>
                  <a:pt x="389636" y="2539"/>
                </a:lnTo>
                <a:lnTo>
                  <a:pt x="381888" y="1269"/>
                </a:lnTo>
                <a:close/>
              </a:path>
              <a:path w="437514" h="824229">
                <a:moveTo>
                  <a:pt x="357250" y="0"/>
                </a:moveTo>
                <a:lnTo>
                  <a:pt x="71500" y="1269"/>
                </a:lnTo>
                <a:lnTo>
                  <a:pt x="365887" y="1269"/>
                </a:lnTo>
                <a:lnTo>
                  <a:pt x="357250" y="0"/>
                </a:lnTo>
                <a:close/>
              </a:path>
            </a:pathLst>
          </a:custGeom>
          <a:solidFill>
            <a:srgbClr val="7E7E7E"/>
          </a:solidFill>
        </p:spPr>
        <p:txBody>
          <a:bodyPr wrap="square" lIns="0" tIns="0" rIns="0" bIns="0" rtlCol="0"/>
          <a:lstStyle/>
          <a:p>
            <a:endParaRPr sz="1428"/>
          </a:p>
        </p:txBody>
      </p:sp>
      <p:sp>
        <p:nvSpPr>
          <p:cNvPr id="7" name="object 7"/>
          <p:cNvSpPr/>
          <p:nvPr/>
        </p:nvSpPr>
        <p:spPr>
          <a:xfrm>
            <a:off x="2482924" y="2931793"/>
            <a:ext cx="642289" cy="642289"/>
          </a:xfrm>
          <a:custGeom>
            <a:avLst/>
            <a:gdLst/>
            <a:ahLst/>
            <a:cxnLst/>
            <a:rect l="l" t="t" r="r" b="b"/>
            <a:pathLst>
              <a:path w="809625" h="809625">
                <a:moveTo>
                  <a:pt x="128778" y="5714"/>
                </a:moveTo>
                <a:lnTo>
                  <a:pt x="0" y="137287"/>
                </a:lnTo>
                <a:lnTo>
                  <a:pt x="277114" y="408685"/>
                </a:lnTo>
                <a:lnTo>
                  <a:pt x="5714" y="685926"/>
                </a:lnTo>
                <a:lnTo>
                  <a:pt x="131698" y="809243"/>
                </a:lnTo>
                <a:lnTo>
                  <a:pt x="403097" y="532002"/>
                </a:lnTo>
                <a:lnTo>
                  <a:pt x="666280" y="532002"/>
                </a:lnTo>
                <a:lnTo>
                  <a:pt x="531875" y="400430"/>
                </a:lnTo>
                <a:lnTo>
                  <a:pt x="652594" y="277113"/>
                </a:lnTo>
                <a:lnTo>
                  <a:pt x="406019" y="277113"/>
                </a:lnTo>
                <a:lnTo>
                  <a:pt x="128778" y="5714"/>
                </a:lnTo>
                <a:close/>
              </a:path>
              <a:path w="809625" h="809625">
                <a:moveTo>
                  <a:pt x="666280" y="532002"/>
                </a:moveTo>
                <a:lnTo>
                  <a:pt x="403097" y="532002"/>
                </a:lnTo>
                <a:lnTo>
                  <a:pt x="680339" y="803401"/>
                </a:lnTo>
                <a:lnTo>
                  <a:pt x="809117" y="671829"/>
                </a:lnTo>
                <a:lnTo>
                  <a:pt x="666280" y="532002"/>
                </a:lnTo>
                <a:close/>
              </a:path>
              <a:path w="809625" h="809625">
                <a:moveTo>
                  <a:pt x="677418" y="0"/>
                </a:moveTo>
                <a:lnTo>
                  <a:pt x="406019" y="277113"/>
                </a:lnTo>
                <a:lnTo>
                  <a:pt x="652594" y="277113"/>
                </a:lnTo>
                <a:lnTo>
                  <a:pt x="803274" y="123189"/>
                </a:lnTo>
                <a:lnTo>
                  <a:pt x="677418" y="0"/>
                </a:lnTo>
                <a:close/>
              </a:path>
            </a:pathLst>
          </a:custGeom>
          <a:solidFill>
            <a:srgbClr val="C00000"/>
          </a:solidFill>
        </p:spPr>
        <p:txBody>
          <a:bodyPr wrap="square" lIns="0" tIns="0" rIns="0" bIns="0" rtlCol="0"/>
          <a:lstStyle/>
          <a:p>
            <a:endParaRPr sz="1428"/>
          </a:p>
        </p:txBody>
      </p:sp>
      <p:sp>
        <p:nvSpPr>
          <p:cNvPr id="8" name="object 8"/>
          <p:cNvSpPr/>
          <p:nvPr/>
        </p:nvSpPr>
        <p:spPr>
          <a:xfrm>
            <a:off x="3967091" y="4663605"/>
            <a:ext cx="505267" cy="0"/>
          </a:xfrm>
          <a:custGeom>
            <a:avLst/>
            <a:gdLst/>
            <a:ahLst/>
            <a:cxnLst/>
            <a:rect l="l" t="t" r="r" b="b"/>
            <a:pathLst>
              <a:path w="636904">
                <a:moveTo>
                  <a:pt x="0" y="0"/>
                </a:moveTo>
                <a:lnTo>
                  <a:pt x="636524" y="0"/>
                </a:lnTo>
              </a:path>
            </a:pathLst>
          </a:custGeom>
          <a:ln w="3175">
            <a:solidFill>
              <a:srgbClr val="A6A6A6"/>
            </a:solidFill>
          </a:ln>
        </p:spPr>
        <p:txBody>
          <a:bodyPr wrap="square" lIns="0" tIns="0" rIns="0" bIns="0" rtlCol="0"/>
          <a:lstStyle/>
          <a:p>
            <a:endParaRPr sz="1428"/>
          </a:p>
        </p:txBody>
      </p:sp>
      <p:sp>
        <p:nvSpPr>
          <p:cNvPr id="9" name="object 9"/>
          <p:cNvSpPr/>
          <p:nvPr/>
        </p:nvSpPr>
        <p:spPr>
          <a:xfrm>
            <a:off x="3951817" y="4659575"/>
            <a:ext cx="535493" cy="0"/>
          </a:xfrm>
          <a:custGeom>
            <a:avLst/>
            <a:gdLst/>
            <a:ahLst/>
            <a:cxnLst/>
            <a:rect l="l" t="t" r="r" b="b"/>
            <a:pathLst>
              <a:path w="675004">
                <a:moveTo>
                  <a:pt x="0" y="0"/>
                </a:moveTo>
                <a:lnTo>
                  <a:pt x="674624" y="0"/>
                </a:lnTo>
              </a:path>
            </a:pathLst>
          </a:custGeom>
          <a:ln w="10159">
            <a:solidFill>
              <a:srgbClr val="A6A6A6"/>
            </a:solidFill>
          </a:ln>
        </p:spPr>
        <p:txBody>
          <a:bodyPr wrap="square" lIns="0" tIns="0" rIns="0" bIns="0" rtlCol="0"/>
          <a:lstStyle/>
          <a:p>
            <a:endParaRPr sz="1428"/>
          </a:p>
        </p:txBody>
      </p:sp>
      <p:sp>
        <p:nvSpPr>
          <p:cNvPr id="10" name="object 10"/>
          <p:cNvSpPr/>
          <p:nvPr/>
        </p:nvSpPr>
        <p:spPr>
          <a:xfrm>
            <a:off x="3947073" y="4659071"/>
            <a:ext cx="545065" cy="0"/>
          </a:xfrm>
          <a:custGeom>
            <a:avLst/>
            <a:gdLst/>
            <a:ahLst/>
            <a:cxnLst/>
            <a:rect l="l" t="t" r="r" b="b"/>
            <a:pathLst>
              <a:path w="687070">
                <a:moveTo>
                  <a:pt x="0" y="0"/>
                </a:moveTo>
                <a:lnTo>
                  <a:pt x="686900" y="0"/>
                </a:lnTo>
              </a:path>
            </a:pathLst>
          </a:custGeom>
          <a:ln w="6350">
            <a:solidFill>
              <a:srgbClr val="A6A6A6"/>
            </a:solidFill>
          </a:ln>
        </p:spPr>
        <p:txBody>
          <a:bodyPr wrap="square" lIns="0" tIns="0" rIns="0" bIns="0" rtlCol="0"/>
          <a:lstStyle/>
          <a:p>
            <a:endParaRPr sz="1428"/>
          </a:p>
        </p:txBody>
      </p:sp>
      <p:sp>
        <p:nvSpPr>
          <p:cNvPr id="11" name="object 11"/>
          <p:cNvSpPr/>
          <p:nvPr/>
        </p:nvSpPr>
        <p:spPr>
          <a:xfrm>
            <a:off x="3957946" y="4655545"/>
            <a:ext cx="522899" cy="0"/>
          </a:xfrm>
          <a:custGeom>
            <a:avLst/>
            <a:gdLst/>
            <a:ahLst/>
            <a:cxnLst/>
            <a:rect l="l" t="t" r="r" b="b"/>
            <a:pathLst>
              <a:path w="659129">
                <a:moveTo>
                  <a:pt x="0" y="0"/>
                </a:moveTo>
                <a:lnTo>
                  <a:pt x="659018" y="0"/>
                </a:lnTo>
              </a:path>
            </a:pathLst>
          </a:custGeom>
          <a:ln w="3175">
            <a:solidFill>
              <a:srgbClr val="A6A6A6"/>
            </a:solidFill>
          </a:ln>
        </p:spPr>
        <p:txBody>
          <a:bodyPr wrap="square" lIns="0" tIns="0" rIns="0" bIns="0" rtlCol="0"/>
          <a:lstStyle/>
          <a:p>
            <a:endParaRPr sz="1428"/>
          </a:p>
        </p:txBody>
      </p:sp>
      <p:sp>
        <p:nvSpPr>
          <p:cNvPr id="12" name="object 12"/>
          <p:cNvSpPr/>
          <p:nvPr/>
        </p:nvSpPr>
        <p:spPr>
          <a:xfrm>
            <a:off x="3967091" y="4654538"/>
            <a:ext cx="505267" cy="0"/>
          </a:xfrm>
          <a:custGeom>
            <a:avLst/>
            <a:gdLst/>
            <a:ahLst/>
            <a:cxnLst/>
            <a:rect l="l" t="t" r="r" b="b"/>
            <a:pathLst>
              <a:path w="636904">
                <a:moveTo>
                  <a:pt x="0" y="0"/>
                </a:moveTo>
                <a:lnTo>
                  <a:pt x="636524" y="0"/>
                </a:lnTo>
              </a:path>
            </a:pathLst>
          </a:custGeom>
          <a:ln w="3175">
            <a:solidFill>
              <a:srgbClr val="A6A6A6"/>
            </a:solidFill>
          </a:ln>
        </p:spPr>
        <p:txBody>
          <a:bodyPr wrap="square" lIns="0" tIns="0" rIns="0" bIns="0" rtlCol="0"/>
          <a:lstStyle/>
          <a:p>
            <a:endParaRPr sz="1428"/>
          </a:p>
        </p:txBody>
      </p:sp>
      <p:sp>
        <p:nvSpPr>
          <p:cNvPr id="13" name="object 13"/>
          <p:cNvSpPr/>
          <p:nvPr/>
        </p:nvSpPr>
        <p:spPr>
          <a:xfrm>
            <a:off x="3961248" y="4757808"/>
            <a:ext cx="516350" cy="0"/>
          </a:xfrm>
          <a:custGeom>
            <a:avLst/>
            <a:gdLst/>
            <a:ahLst/>
            <a:cxnLst/>
            <a:rect l="l" t="t" r="r" b="b"/>
            <a:pathLst>
              <a:path w="650875">
                <a:moveTo>
                  <a:pt x="0" y="0"/>
                </a:moveTo>
                <a:lnTo>
                  <a:pt x="650748" y="0"/>
                </a:lnTo>
              </a:path>
            </a:pathLst>
          </a:custGeom>
          <a:ln w="3809">
            <a:solidFill>
              <a:srgbClr val="A6A6A6"/>
            </a:solidFill>
          </a:ln>
        </p:spPr>
        <p:txBody>
          <a:bodyPr wrap="square" lIns="0" tIns="0" rIns="0" bIns="0" rtlCol="0"/>
          <a:lstStyle/>
          <a:p>
            <a:endParaRPr sz="1428"/>
          </a:p>
        </p:txBody>
      </p:sp>
      <p:sp>
        <p:nvSpPr>
          <p:cNvPr id="14" name="object 14"/>
          <p:cNvSpPr/>
          <p:nvPr/>
        </p:nvSpPr>
        <p:spPr>
          <a:xfrm>
            <a:off x="3954069" y="4753274"/>
            <a:ext cx="530958" cy="0"/>
          </a:xfrm>
          <a:custGeom>
            <a:avLst/>
            <a:gdLst/>
            <a:ahLst/>
            <a:cxnLst/>
            <a:rect l="l" t="t" r="r" b="b"/>
            <a:pathLst>
              <a:path w="669289">
                <a:moveTo>
                  <a:pt x="0" y="0"/>
                </a:moveTo>
                <a:lnTo>
                  <a:pt x="669131" y="0"/>
                </a:lnTo>
              </a:path>
            </a:pathLst>
          </a:custGeom>
          <a:ln w="10159">
            <a:solidFill>
              <a:srgbClr val="A6A6A6"/>
            </a:solidFill>
          </a:ln>
        </p:spPr>
        <p:txBody>
          <a:bodyPr wrap="square" lIns="0" tIns="0" rIns="0" bIns="0" rtlCol="0"/>
          <a:lstStyle/>
          <a:p>
            <a:endParaRPr sz="1428"/>
          </a:p>
        </p:txBody>
      </p:sp>
      <p:sp>
        <p:nvSpPr>
          <p:cNvPr id="15" name="object 15"/>
          <p:cNvSpPr/>
          <p:nvPr/>
        </p:nvSpPr>
        <p:spPr>
          <a:xfrm>
            <a:off x="3946806" y="4753778"/>
            <a:ext cx="545568" cy="0"/>
          </a:xfrm>
          <a:custGeom>
            <a:avLst/>
            <a:gdLst/>
            <a:ahLst/>
            <a:cxnLst/>
            <a:rect l="l" t="t" r="r" b="b"/>
            <a:pathLst>
              <a:path w="687704">
                <a:moveTo>
                  <a:pt x="0" y="0"/>
                </a:moveTo>
                <a:lnTo>
                  <a:pt x="687239" y="0"/>
                </a:lnTo>
              </a:path>
            </a:pathLst>
          </a:custGeom>
          <a:ln w="6349">
            <a:solidFill>
              <a:srgbClr val="A6A6A6"/>
            </a:solidFill>
          </a:ln>
        </p:spPr>
        <p:txBody>
          <a:bodyPr wrap="square" lIns="0" tIns="0" rIns="0" bIns="0" rtlCol="0"/>
          <a:lstStyle/>
          <a:p>
            <a:endParaRPr sz="1428"/>
          </a:p>
        </p:txBody>
      </p:sp>
      <p:sp>
        <p:nvSpPr>
          <p:cNvPr id="16" name="object 16"/>
          <p:cNvSpPr/>
          <p:nvPr/>
        </p:nvSpPr>
        <p:spPr>
          <a:xfrm>
            <a:off x="3950365" y="4751259"/>
            <a:ext cx="538516" cy="0"/>
          </a:xfrm>
          <a:custGeom>
            <a:avLst/>
            <a:gdLst/>
            <a:ahLst/>
            <a:cxnLst/>
            <a:rect l="l" t="t" r="r" b="b"/>
            <a:pathLst>
              <a:path w="678814">
                <a:moveTo>
                  <a:pt x="0" y="0"/>
                </a:moveTo>
                <a:lnTo>
                  <a:pt x="678688" y="0"/>
                </a:lnTo>
              </a:path>
            </a:pathLst>
          </a:custGeom>
          <a:ln w="3175">
            <a:solidFill>
              <a:srgbClr val="A6A6A6"/>
            </a:solidFill>
          </a:ln>
        </p:spPr>
        <p:txBody>
          <a:bodyPr wrap="square" lIns="0" tIns="0" rIns="0" bIns="0" rtlCol="0"/>
          <a:lstStyle/>
          <a:p>
            <a:endParaRPr sz="1428"/>
          </a:p>
        </p:txBody>
      </p:sp>
      <p:sp>
        <p:nvSpPr>
          <p:cNvPr id="17" name="object 17"/>
          <p:cNvSpPr/>
          <p:nvPr/>
        </p:nvSpPr>
        <p:spPr>
          <a:xfrm>
            <a:off x="3962632" y="4749243"/>
            <a:ext cx="513831" cy="0"/>
          </a:xfrm>
          <a:custGeom>
            <a:avLst/>
            <a:gdLst/>
            <a:ahLst/>
            <a:cxnLst/>
            <a:rect l="l" t="t" r="r" b="b"/>
            <a:pathLst>
              <a:path w="647700">
                <a:moveTo>
                  <a:pt x="0" y="0"/>
                </a:moveTo>
                <a:lnTo>
                  <a:pt x="647255" y="0"/>
                </a:lnTo>
              </a:path>
            </a:pathLst>
          </a:custGeom>
          <a:ln w="3175">
            <a:solidFill>
              <a:srgbClr val="A6A6A6"/>
            </a:solidFill>
          </a:ln>
        </p:spPr>
        <p:txBody>
          <a:bodyPr wrap="square" lIns="0" tIns="0" rIns="0" bIns="0" rtlCol="0"/>
          <a:lstStyle/>
          <a:p>
            <a:endParaRPr sz="1428"/>
          </a:p>
        </p:txBody>
      </p:sp>
      <p:sp>
        <p:nvSpPr>
          <p:cNvPr id="18" name="object 18"/>
          <p:cNvSpPr/>
          <p:nvPr/>
        </p:nvSpPr>
        <p:spPr>
          <a:xfrm>
            <a:off x="3979078" y="4748237"/>
            <a:ext cx="480583" cy="0"/>
          </a:xfrm>
          <a:custGeom>
            <a:avLst/>
            <a:gdLst/>
            <a:ahLst/>
            <a:cxnLst/>
            <a:rect l="l" t="t" r="r" b="b"/>
            <a:pathLst>
              <a:path w="605789">
                <a:moveTo>
                  <a:pt x="0" y="0"/>
                </a:moveTo>
                <a:lnTo>
                  <a:pt x="605790" y="0"/>
                </a:lnTo>
              </a:path>
            </a:pathLst>
          </a:custGeom>
          <a:ln w="3175">
            <a:solidFill>
              <a:srgbClr val="A6A6A6"/>
            </a:solidFill>
          </a:ln>
        </p:spPr>
        <p:txBody>
          <a:bodyPr wrap="square" lIns="0" tIns="0" rIns="0" bIns="0" rtlCol="0"/>
          <a:lstStyle/>
          <a:p>
            <a:endParaRPr sz="1428"/>
          </a:p>
        </p:txBody>
      </p:sp>
      <p:sp>
        <p:nvSpPr>
          <p:cNvPr id="19" name="object 19"/>
          <p:cNvSpPr/>
          <p:nvPr/>
        </p:nvSpPr>
        <p:spPr>
          <a:xfrm>
            <a:off x="3946740" y="4846419"/>
            <a:ext cx="545568" cy="0"/>
          </a:xfrm>
          <a:custGeom>
            <a:avLst/>
            <a:gdLst/>
            <a:ahLst/>
            <a:cxnLst/>
            <a:rect l="l" t="t" r="r" b="b"/>
            <a:pathLst>
              <a:path w="687704">
                <a:moveTo>
                  <a:pt x="0" y="0"/>
                </a:moveTo>
                <a:lnTo>
                  <a:pt x="687324" y="0"/>
                </a:lnTo>
              </a:path>
            </a:pathLst>
          </a:custGeom>
          <a:ln w="14859">
            <a:solidFill>
              <a:srgbClr val="A6A6A6"/>
            </a:solidFill>
          </a:ln>
        </p:spPr>
        <p:txBody>
          <a:bodyPr wrap="square" lIns="0" tIns="0" rIns="0" bIns="0" rtlCol="0"/>
          <a:lstStyle/>
          <a:p>
            <a:endParaRPr sz="1428"/>
          </a:p>
        </p:txBody>
      </p:sp>
      <p:sp>
        <p:nvSpPr>
          <p:cNvPr id="20" name="object 20"/>
          <p:cNvSpPr/>
          <p:nvPr/>
        </p:nvSpPr>
        <p:spPr>
          <a:xfrm>
            <a:off x="3972684" y="4945708"/>
            <a:ext cx="493680" cy="0"/>
          </a:xfrm>
          <a:custGeom>
            <a:avLst/>
            <a:gdLst/>
            <a:ahLst/>
            <a:cxnLst/>
            <a:rect l="l" t="t" r="r" b="b"/>
            <a:pathLst>
              <a:path w="622300">
                <a:moveTo>
                  <a:pt x="0" y="0"/>
                </a:moveTo>
                <a:lnTo>
                  <a:pt x="621919" y="0"/>
                </a:lnTo>
              </a:path>
            </a:pathLst>
          </a:custGeom>
          <a:ln w="3175">
            <a:solidFill>
              <a:srgbClr val="A6A6A6"/>
            </a:solidFill>
          </a:ln>
        </p:spPr>
        <p:txBody>
          <a:bodyPr wrap="square" lIns="0" tIns="0" rIns="0" bIns="0" rtlCol="0"/>
          <a:lstStyle/>
          <a:p>
            <a:endParaRPr sz="1428"/>
          </a:p>
        </p:txBody>
      </p:sp>
      <p:sp>
        <p:nvSpPr>
          <p:cNvPr id="21" name="object 21"/>
          <p:cNvSpPr/>
          <p:nvPr/>
        </p:nvSpPr>
        <p:spPr>
          <a:xfrm>
            <a:off x="3954069" y="4941174"/>
            <a:ext cx="530958" cy="0"/>
          </a:xfrm>
          <a:custGeom>
            <a:avLst/>
            <a:gdLst/>
            <a:ahLst/>
            <a:cxnLst/>
            <a:rect l="l" t="t" r="r" b="b"/>
            <a:pathLst>
              <a:path w="669289">
                <a:moveTo>
                  <a:pt x="0" y="0"/>
                </a:moveTo>
                <a:lnTo>
                  <a:pt x="669131" y="0"/>
                </a:lnTo>
              </a:path>
            </a:pathLst>
          </a:custGeom>
          <a:ln w="11429">
            <a:solidFill>
              <a:srgbClr val="A6A6A6"/>
            </a:solidFill>
          </a:ln>
        </p:spPr>
        <p:txBody>
          <a:bodyPr wrap="square" lIns="0" tIns="0" rIns="0" bIns="0" rtlCol="0"/>
          <a:lstStyle/>
          <a:p>
            <a:endParaRPr sz="1428"/>
          </a:p>
        </p:txBody>
      </p:sp>
      <p:sp>
        <p:nvSpPr>
          <p:cNvPr id="22" name="object 22"/>
          <p:cNvSpPr/>
          <p:nvPr/>
        </p:nvSpPr>
        <p:spPr>
          <a:xfrm>
            <a:off x="3949800" y="4940672"/>
            <a:ext cx="540027" cy="0"/>
          </a:xfrm>
          <a:custGeom>
            <a:avLst/>
            <a:gdLst/>
            <a:ahLst/>
            <a:cxnLst/>
            <a:rect l="l" t="t" r="r" b="b"/>
            <a:pathLst>
              <a:path w="680720">
                <a:moveTo>
                  <a:pt x="0" y="0"/>
                </a:moveTo>
                <a:lnTo>
                  <a:pt x="680110" y="0"/>
                </a:lnTo>
              </a:path>
            </a:pathLst>
          </a:custGeom>
          <a:ln w="7619">
            <a:solidFill>
              <a:srgbClr val="A6A6A6"/>
            </a:solidFill>
          </a:ln>
        </p:spPr>
        <p:txBody>
          <a:bodyPr wrap="square" lIns="0" tIns="0" rIns="0" bIns="0" rtlCol="0"/>
          <a:lstStyle/>
          <a:p>
            <a:endParaRPr sz="1428"/>
          </a:p>
        </p:txBody>
      </p:sp>
      <p:sp>
        <p:nvSpPr>
          <p:cNvPr id="23" name="object 23"/>
          <p:cNvSpPr/>
          <p:nvPr/>
        </p:nvSpPr>
        <p:spPr>
          <a:xfrm>
            <a:off x="3946818" y="4940672"/>
            <a:ext cx="545568" cy="0"/>
          </a:xfrm>
          <a:custGeom>
            <a:avLst/>
            <a:gdLst/>
            <a:ahLst/>
            <a:cxnLst/>
            <a:rect l="l" t="t" r="r" b="b"/>
            <a:pathLst>
              <a:path w="687704">
                <a:moveTo>
                  <a:pt x="0" y="0"/>
                </a:moveTo>
                <a:lnTo>
                  <a:pt x="687222" y="0"/>
                </a:lnTo>
              </a:path>
            </a:pathLst>
          </a:custGeom>
          <a:ln w="5079">
            <a:solidFill>
              <a:srgbClr val="A6A6A6"/>
            </a:solidFill>
          </a:ln>
        </p:spPr>
        <p:txBody>
          <a:bodyPr wrap="square" lIns="0" tIns="0" rIns="0" bIns="0" rtlCol="0"/>
          <a:lstStyle/>
          <a:p>
            <a:endParaRPr sz="1428"/>
          </a:p>
        </p:txBody>
      </p:sp>
      <p:sp>
        <p:nvSpPr>
          <p:cNvPr id="24" name="object 24"/>
          <p:cNvSpPr/>
          <p:nvPr/>
        </p:nvSpPr>
        <p:spPr>
          <a:xfrm>
            <a:off x="3962632" y="4936138"/>
            <a:ext cx="513831" cy="0"/>
          </a:xfrm>
          <a:custGeom>
            <a:avLst/>
            <a:gdLst/>
            <a:ahLst/>
            <a:cxnLst/>
            <a:rect l="l" t="t" r="r" b="b"/>
            <a:pathLst>
              <a:path w="647700">
                <a:moveTo>
                  <a:pt x="0" y="0"/>
                </a:moveTo>
                <a:lnTo>
                  <a:pt x="647255" y="0"/>
                </a:lnTo>
              </a:path>
            </a:pathLst>
          </a:custGeom>
          <a:ln w="3809">
            <a:solidFill>
              <a:srgbClr val="A6A6A6"/>
            </a:solidFill>
          </a:ln>
        </p:spPr>
        <p:txBody>
          <a:bodyPr wrap="square" lIns="0" tIns="0" rIns="0" bIns="0" rtlCol="0"/>
          <a:lstStyle/>
          <a:p>
            <a:endParaRPr sz="1428"/>
          </a:p>
        </p:txBody>
      </p:sp>
      <p:sp>
        <p:nvSpPr>
          <p:cNvPr id="25" name="object 25"/>
          <p:cNvSpPr/>
          <p:nvPr/>
        </p:nvSpPr>
        <p:spPr>
          <a:xfrm>
            <a:off x="2327867" y="4534544"/>
            <a:ext cx="2695096" cy="692161"/>
          </a:xfrm>
          <a:custGeom>
            <a:avLst/>
            <a:gdLst/>
            <a:ahLst/>
            <a:cxnLst/>
            <a:rect l="l" t="t" r="r" b="b"/>
            <a:pathLst>
              <a:path w="3397250" h="872489">
                <a:moveTo>
                  <a:pt x="3275711" y="871219"/>
                </a:moveTo>
                <a:lnTo>
                  <a:pt x="121285" y="871219"/>
                </a:lnTo>
                <a:lnTo>
                  <a:pt x="129921" y="872489"/>
                </a:lnTo>
                <a:lnTo>
                  <a:pt x="3267075" y="872489"/>
                </a:lnTo>
                <a:lnTo>
                  <a:pt x="3275711" y="871219"/>
                </a:lnTo>
                <a:close/>
              </a:path>
              <a:path w="3397250" h="872489">
                <a:moveTo>
                  <a:pt x="3307588" y="869949"/>
                </a:moveTo>
                <a:lnTo>
                  <a:pt x="97155" y="869949"/>
                </a:lnTo>
                <a:lnTo>
                  <a:pt x="104902" y="871219"/>
                </a:lnTo>
                <a:lnTo>
                  <a:pt x="3291713" y="871219"/>
                </a:lnTo>
                <a:lnTo>
                  <a:pt x="3307588" y="869949"/>
                </a:lnTo>
                <a:close/>
              </a:path>
              <a:path w="3397250" h="872489">
                <a:moveTo>
                  <a:pt x="3335909" y="867409"/>
                </a:moveTo>
                <a:lnTo>
                  <a:pt x="61087" y="867409"/>
                </a:lnTo>
                <a:lnTo>
                  <a:pt x="74295" y="868679"/>
                </a:lnTo>
                <a:lnTo>
                  <a:pt x="82042" y="869949"/>
                </a:lnTo>
                <a:lnTo>
                  <a:pt x="3314954" y="869949"/>
                </a:lnTo>
                <a:lnTo>
                  <a:pt x="3322193" y="868679"/>
                </a:lnTo>
                <a:lnTo>
                  <a:pt x="3329559" y="868679"/>
                </a:lnTo>
                <a:lnTo>
                  <a:pt x="3335909" y="867409"/>
                </a:lnTo>
                <a:close/>
              </a:path>
              <a:path w="3397250" h="872489">
                <a:moveTo>
                  <a:pt x="3369691" y="862329"/>
                </a:moveTo>
                <a:lnTo>
                  <a:pt x="26416" y="862329"/>
                </a:lnTo>
                <a:lnTo>
                  <a:pt x="31877" y="863599"/>
                </a:lnTo>
                <a:lnTo>
                  <a:pt x="36449" y="864869"/>
                </a:lnTo>
                <a:lnTo>
                  <a:pt x="47879" y="866139"/>
                </a:lnTo>
                <a:lnTo>
                  <a:pt x="54229" y="867409"/>
                </a:lnTo>
                <a:lnTo>
                  <a:pt x="3342767" y="867409"/>
                </a:lnTo>
                <a:lnTo>
                  <a:pt x="3349117" y="866139"/>
                </a:lnTo>
                <a:lnTo>
                  <a:pt x="3354578" y="864869"/>
                </a:lnTo>
                <a:lnTo>
                  <a:pt x="3360039" y="864869"/>
                </a:lnTo>
                <a:lnTo>
                  <a:pt x="3369691" y="862329"/>
                </a:lnTo>
                <a:close/>
              </a:path>
              <a:path w="3397250" h="872489">
                <a:moveTo>
                  <a:pt x="3382391" y="859789"/>
                </a:moveTo>
                <a:lnTo>
                  <a:pt x="14605" y="859789"/>
                </a:lnTo>
                <a:lnTo>
                  <a:pt x="18287" y="861059"/>
                </a:lnTo>
                <a:lnTo>
                  <a:pt x="22352" y="862329"/>
                </a:lnTo>
                <a:lnTo>
                  <a:pt x="3374644" y="862329"/>
                </a:lnTo>
                <a:lnTo>
                  <a:pt x="3378327" y="861059"/>
                </a:lnTo>
                <a:lnTo>
                  <a:pt x="3382391" y="859789"/>
                </a:lnTo>
                <a:close/>
              </a:path>
              <a:path w="3397250" h="872489">
                <a:moveTo>
                  <a:pt x="3391027" y="15239"/>
                </a:moveTo>
                <a:lnTo>
                  <a:pt x="5968" y="15239"/>
                </a:lnTo>
                <a:lnTo>
                  <a:pt x="3683" y="16509"/>
                </a:lnTo>
                <a:lnTo>
                  <a:pt x="1778" y="17779"/>
                </a:lnTo>
                <a:lnTo>
                  <a:pt x="0" y="20319"/>
                </a:lnTo>
                <a:lnTo>
                  <a:pt x="0" y="853439"/>
                </a:lnTo>
                <a:lnTo>
                  <a:pt x="11430" y="859789"/>
                </a:lnTo>
                <a:lnTo>
                  <a:pt x="3385566" y="859789"/>
                </a:lnTo>
                <a:lnTo>
                  <a:pt x="3388360" y="858519"/>
                </a:lnTo>
                <a:lnTo>
                  <a:pt x="3391027" y="857249"/>
                </a:lnTo>
                <a:lnTo>
                  <a:pt x="3393313" y="855979"/>
                </a:lnTo>
                <a:lnTo>
                  <a:pt x="3394710" y="854709"/>
                </a:lnTo>
                <a:lnTo>
                  <a:pt x="3396107" y="854709"/>
                </a:lnTo>
                <a:lnTo>
                  <a:pt x="3396488" y="853439"/>
                </a:lnTo>
                <a:lnTo>
                  <a:pt x="3396996" y="852169"/>
                </a:lnTo>
                <a:lnTo>
                  <a:pt x="3396996" y="806450"/>
                </a:lnTo>
                <a:lnTo>
                  <a:pt x="1652651" y="806449"/>
                </a:lnTo>
                <a:lnTo>
                  <a:pt x="1641221" y="805179"/>
                </a:lnTo>
                <a:lnTo>
                  <a:pt x="1609344" y="805179"/>
                </a:lnTo>
                <a:lnTo>
                  <a:pt x="1599311" y="803909"/>
                </a:lnTo>
                <a:lnTo>
                  <a:pt x="1589277" y="803909"/>
                </a:lnTo>
                <a:lnTo>
                  <a:pt x="1579752" y="802639"/>
                </a:lnTo>
                <a:lnTo>
                  <a:pt x="1570609" y="802639"/>
                </a:lnTo>
                <a:lnTo>
                  <a:pt x="1561464" y="801369"/>
                </a:lnTo>
                <a:lnTo>
                  <a:pt x="1553210" y="800099"/>
                </a:lnTo>
                <a:lnTo>
                  <a:pt x="1544574" y="800099"/>
                </a:lnTo>
                <a:lnTo>
                  <a:pt x="1536319" y="798829"/>
                </a:lnTo>
                <a:lnTo>
                  <a:pt x="1528572" y="797559"/>
                </a:lnTo>
                <a:lnTo>
                  <a:pt x="1521840" y="797559"/>
                </a:lnTo>
                <a:lnTo>
                  <a:pt x="1514983" y="796289"/>
                </a:lnTo>
                <a:lnTo>
                  <a:pt x="1508506" y="795019"/>
                </a:lnTo>
                <a:lnTo>
                  <a:pt x="1496695" y="792479"/>
                </a:lnTo>
                <a:lnTo>
                  <a:pt x="1492123" y="791209"/>
                </a:lnTo>
                <a:lnTo>
                  <a:pt x="1487170" y="789939"/>
                </a:lnTo>
                <a:lnTo>
                  <a:pt x="1482978" y="789939"/>
                </a:lnTo>
                <a:lnTo>
                  <a:pt x="1479803" y="788669"/>
                </a:lnTo>
                <a:lnTo>
                  <a:pt x="1476121" y="787399"/>
                </a:lnTo>
                <a:lnTo>
                  <a:pt x="1469389" y="779779"/>
                </a:lnTo>
                <a:lnTo>
                  <a:pt x="1469771" y="778509"/>
                </a:lnTo>
                <a:lnTo>
                  <a:pt x="1479803" y="772159"/>
                </a:lnTo>
                <a:lnTo>
                  <a:pt x="1482978" y="770889"/>
                </a:lnTo>
                <a:lnTo>
                  <a:pt x="1487170" y="769619"/>
                </a:lnTo>
                <a:lnTo>
                  <a:pt x="1492123" y="769619"/>
                </a:lnTo>
                <a:lnTo>
                  <a:pt x="1496695" y="768349"/>
                </a:lnTo>
                <a:lnTo>
                  <a:pt x="1508506" y="765809"/>
                </a:lnTo>
                <a:lnTo>
                  <a:pt x="1514983" y="764539"/>
                </a:lnTo>
                <a:lnTo>
                  <a:pt x="1521840" y="763269"/>
                </a:lnTo>
                <a:lnTo>
                  <a:pt x="1528572" y="763269"/>
                </a:lnTo>
                <a:lnTo>
                  <a:pt x="1536319" y="761999"/>
                </a:lnTo>
                <a:lnTo>
                  <a:pt x="1544574" y="760729"/>
                </a:lnTo>
                <a:lnTo>
                  <a:pt x="1553210" y="760729"/>
                </a:lnTo>
                <a:lnTo>
                  <a:pt x="1561464" y="759459"/>
                </a:lnTo>
                <a:lnTo>
                  <a:pt x="1570609" y="758189"/>
                </a:lnTo>
                <a:lnTo>
                  <a:pt x="1579752" y="758189"/>
                </a:lnTo>
                <a:lnTo>
                  <a:pt x="1589277" y="756919"/>
                </a:lnTo>
                <a:lnTo>
                  <a:pt x="1599311" y="756919"/>
                </a:lnTo>
                <a:lnTo>
                  <a:pt x="1609344" y="755649"/>
                </a:lnTo>
                <a:lnTo>
                  <a:pt x="1619885" y="755649"/>
                </a:lnTo>
                <a:lnTo>
                  <a:pt x="1641221" y="754379"/>
                </a:lnTo>
                <a:lnTo>
                  <a:pt x="3396996" y="754379"/>
                </a:lnTo>
                <a:lnTo>
                  <a:pt x="3396996" y="687069"/>
                </a:lnTo>
                <a:lnTo>
                  <a:pt x="554101" y="687069"/>
                </a:lnTo>
                <a:lnTo>
                  <a:pt x="549528" y="685799"/>
                </a:lnTo>
                <a:lnTo>
                  <a:pt x="544449" y="685799"/>
                </a:lnTo>
                <a:lnTo>
                  <a:pt x="533146" y="684529"/>
                </a:lnTo>
                <a:lnTo>
                  <a:pt x="530351" y="683259"/>
                </a:lnTo>
                <a:lnTo>
                  <a:pt x="528065" y="683259"/>
                </a:lnTo>
                <a:lnTo>
                  <a:pt x="526288" y="681989"/>
                </a:lnTo>
                <a:lnTo>
                  <a:pt x="524383" y="681989"/>
                </a:lnTo>
                <a:lnTo>
                  <a:pt x="523494" y="680719"/>
                </a:lnTo>
                <a:lnTo>
                  <a:pt x="523113" y="680719"/>
                </a:lnTo>
                <a:lnTo>
                  <a:pt x="523113" y="674369"/>
                </a:lnTo>
                <a:lnTo>
                  <a:pt x="523494" y="674369"/>
                </a:lnTo>
                <a:lnTo>
                  <a:pt x="524383" y="673099"/>
                </a:lnTo>
                <a:lnTo>
                  <a:pt x="528065" y="671829"/>
                </a:lnTo>
                <a:lnTo>
                  <a:pt x="530351" y="671829"/>
                </a:lnTo>
                <a:lnTo>
                  <a:pt x="533146" y="670559"/>
                </a:lnTo>
                <a:lnTo>
                  <a:pt x="544449" y="669289"/>
                </a:lnTo>
                <a:lnTo>
                  <a:pt x="549528" y="669289"/>
                </a:lnTo>
                <a:lnTo>
                  <a:pt x="554101" y="668019"/>
                </a:lnTo>
                <a:lnTo>
                  <a:pt x="3396996" y="668019"/>
                </a:lnTo>
                <a:lnTo>
                  <a:pt x="3396996" y="657859"/>
                </a:lnTo>
                <a:lnTo>
                  <a:pt x="559562" y="657859"/>
                </a:lnTo>
                <a:lnTo>
                  <a:pt x="554101" y="656589"/>
                </a:lnTo>
                <a:lnTo>
                  <a:pt x="544449" y="656589"/>
                </a:lnTo>
                <a:lnTo>
                  <a:pt x="533146" y="655319"/>
                </a:lnTo>
                <a:lnTo>
                  <a:pt x="530351" y="654049"/>
                </a:lnTo>
                <a:lnTo>
                  <a:pt x="528065" y="654049"/>
                </a:lnTo>
                <a:lnTo>
                  <a:pt x="526288" y="652779"/>
                </a:lnTo>
                <a:lnTo>
                  <a:pt x="524383" y="652779"/>
                </a:lnTo>
                <a:lnTo>
                  <a:pt x="523494" y="651509"/>
                </a:lnTo>
                <a:lnTo>
                  <a:pt x="523113" y="651509"/>
                </a:lnTo>
                <a:lnTo>
                  <a:pt x="523113" y="645159"/>
                </a:lnTo>
                <a:lnTo>
                  <a:pt x="523494" y="645159"/>
                </a:lnTo>
                <a:lnTo>
                  <a:pt x="524383" y="643889"/>
                </a:lnTo>
                <a:lnTo>
                  <a:pt x="526288" y="642619"/>
                </a:lnTo>
                <a:lnTo>
                  <a:pt x="530351" y="642619"/>
                </a:lnTo>
                <a:lnTo>
                  <a:pt x="533146" y="641349"/>
                </a:lnTo>
                <a:lnTo>
                  <a:pt x="537210" y="641349"/>
                </a:lnTo>
                <a:lnTo>
                  <a:pt x="540893" y="640079"/>
                </a:lnTo>
                <a:lnTo>
                  <a:pt x="549528" y="640079"/>
                </a:lnTo>
                <a:lnTo>
                  <a:pt x="554101" y="638809"/>
                </a:lnTo>
                <a:lnTo>
                  <a:pt x="3396996" y="638809"/>
                </a:lnTo>
                <a:lnTo>
                  <a:pt x="3396996" y="532129"/>
                </a:lnTo>
                <a:lnTo>
                  <a:pt x="652526" y="532129"/>
                </a:lnTo>
                <a:lnTo>
                  <a:pt x="627507" y="530859"/>
                </a:lnTo>
                <a:lnTo>
                  <a:pt x="619251" y="530859"/>
                </a:lnTo>
                <a:lnTo>
                  <a:pt x="611505" y="529589"/>
                </a:lnTo>
                <a:lnTo>
                  <a:pt x="596011" y="529589"/>
                </a:lnTo>
                <a:lnTo>
                  <a:pt x="588772" y="528319"/>
                </a:lnTo>
                <a:lnTo>
                  <a:pt x="582295" y="528319"/>
                </a:lnTo>
                <a:lnTo>
                  <a:pt x="569087" y="527049"/>
                </a:lnTo>
                <a:lnTo>
                  <a:pt x="562737" y="525779"/>
                </a:lnTo>
                <a:lnTo>
                  <a:pt x="556768" y="525779"/>
                </a:lnTo>
                <a:lnTo>
                  <a:pt x="545846" y="524509"/>
                </a:lnTo>
                <a:lnTo>
                  <a:pt x="540893" y="523239"/>
                </a:lnTo>
                <a:lnTo>
                  <a:pt x="536321" y="521969"/>
                </a:lnTo>
                <a:lnTo>
                  <a:pt x="531749" y="521969"/>
                </a:lnTo>
                <a:lnTo>
                  <a:pt x="524383" y="519429"/>
                </a:lnTo>
                <a:lnTo>
                  <a:pt x="521208" y="519429"/>
                </a:lnTo>
                <a:lnTo>
                  <a:pt x="516255" y="516889"/>
                </a:lnTo>
                <a:lnTo>
                  <a:pt x="514350" y="516889"/>
                </a:lnTo>
                <a:lnTo>
                  <a:pt x="512063" y="515619"/>
                </a:lnTo>
                <a:lnTo>
                  <a:pt x="511175" y="514349"/>
                </a:lnTo>
                <a:lnTo>
                  <a:pt x="510794" y="513079"/>
                </a:lnTo>
                <a:lnTo>
                  <a:pt x="510286" y="511809"/>
                </a:lnTo>
                <a:lnTo>
                  <a:pt x="510286" y="458469"/>
                </a:lnTo>
                <a:lnTo>
                  <a:pt x="510794" y="458469"/>
                </a:lnTo>
                <a:lnTo>
                  <a:pt x="511175" y="457199"/>
                </a:lnTo>
                <a:lnTo>
                  <a:pt x="512063" y="455929"/>
                </a:lnTo>
                <a:lnTo>
                  <a:pt x="514350" y="454659"/>
                </a:lnTo>
                <a:lnTo>
                  <a:pt x="516255" y="453389"/>
                </a:lnTo>
                <a:lnTo>
                  <a:pt x="521208" y="452119"/>
                </a:lnTo>
                <a:lnTo>
                  <a:pt x="524383" y="450849"/>
                </a:lnTo>
                <a:lnTo>
                  <a:pt x="528065" y="450849"/>
                </a:lnTo>
                <a:lnTo>
                  <a:pt x="531749" y="449579"/>
                </a:lnTo>
                <a:lnTo>
                  <a:pt x="536321" y="448309"/>
                </a:lnTo>
                <a:lnTo>
                  <a:pt x="540893" y="448309"/>
                </a:lnTo>
                <a:lnTo>
                  <a:pt x="545846" y="447039"/>
                </a:lnTo>
                <a:lnTo>
                  <a:pt x="556768" y="445769"/>
                </a:lnTo>
                <a:lnTo>
                  <a:pt x="562737" y="444499"/>
                </a:lnTo>
                <a:lnTo>
                  <a:pt x="569087" y="444499"/>
                </a:lnTo>
                <a:lnTo>
                  <a:pt x="582295" y="443229"/>
                </a:lnTo>
                <a:lnTo>
                  <a:pt x="588772" y="443229"/>
                </a:lnTo>
                <a:lnTo>
                  <a:pt x="596011" y="441959"/>
                </a:lnTo>
                <a:lnTo>
                  <a:pt x="611505" y="440689"/>
                </a:lnTo>
                <a:lnTo>
                  <a:pt x="635762" y="440689"/>
                </a:lnTo>
                <a:lnTo>
                  <a:pt x="652526" y="439419"/>
                </a:lnTo>
                <a:lnTo>
                  <a:pt x="3396996" y="439419"/>
                </a:lnTo>
                <a:lnTo>
                  <a:pt x="3396996" y="414019"/>
                </a:lnTo>
                <a:lnTo>
                  <a:pt x="661288" y="414019"/>
                </a:lnTo>
                <a:lnTo>
                  <a:pt x="627507" y="412749"/>
                </a:lnTo>
                <a:lnTo>
                  <a:pt x="611505" y="411479"/>
                </a:lnTo>
                <a:lnTo>
                  <a:pt x="596011" y="411479"/>
                </a:lnTo>
                <a:lnTo>
                  <a:pt x="588772" y="410209"/>
                </a:lnTo>
                <a:lnTo>
                  <a:pt x="582295" y="410209"/>
                </a:lnTo>
                <a:lnTo>
                  <a:pt x="575563" y="408939"/>
                </a:lnTo>
                <a:lnTo>
                  <a:pt x="569087" y="408939"/>
                </a:lnTo>
                <a:lnTo>
                  <a:pt x="562737" y="407669"/>
                </a:lnTo>
                <a:lnTo>
                  <a:pt x="556768" y="407669"/>
                </a:lnTo>
                <a:lnTo>
                  <a:pt x="545846" y="405129"/>
                </a:lnTo>
                <a:lnTo>
                  <a:pt x="540893" y="405129"/>
                </a:lnTo>
                <a:lnTo>
                  <a:pt x="536321" y="403859"/>
                </a:lnTo>
                <a:lnTo>
                  <a:pt x="531749" y="403859"/>
                </a:lnTo>
                <a:lnTo>
                  <a:pt x="524383" y="401319"/>
                </a:lnTo>
                <a:lnTo>
                  <a:pt x="521208" y="400049"/>
                </a:lnTo>
                <a:lnTo>
                  <a:pt x="518540" y="400049"/>
                </a:lnTo>
                <a:lnTo>
                  <a:pt x="516255" y="398779"/>
                </a:lnTo>
                <a:lnTo>
                  <a:pt x="514350" y="397509"/>
                </a:lnTo>
                <a:lnTo>
                  <a:pt x="512063" y="397509"/>
                </a:lnTo>
                <a:lnTo>
                  <a:pt x="511175" y="396239"/>
                </a:lnTo>
                <a:lnTo>
                  <a:pt x="510794" y="394969"/>
                </a:lnTo>
                <a:lnTo>
                  <a:pt x="510286" y="393699"/>
                </a:lnTo>
                <a:lnTo>
                  <a:pt x="510286" y="340359"/>
                </a:lnTo>
                <a:lnTo>
                  <a:pt x="510794" y="339089"/>
                </a:lnTo>
                <a:lnTo>
                  <a:pt x="511175" y="339089"/>
                </a:lnTo>
                <a:lnTo>
                  <a:pt x="512063" y="337819"/>
                </a:lnTo>
                <a:lnTo>
                  <a:pt x="514350" y="336549"/>
                </a:lnTo>
                <a:lnTo>
                  <a:pt x="516255" y="335279"/>
                </a:lnTo>
                <a:lnTo>
                  <a:pt x="518540" y="335279"/>
                </a:lnTo>
                <a:lnTo>
                  <a:pt x="521208" y="334009"/>
                </a:lnTo>
                <a:lnTo>
                  <a:pt x="524383" y="332739"/>
                </a:lnTo>
                <a:lnTo>
                  <a:pt x="528065" y="331469"/>
                </a:lnTo>
                <a:lnTo>
                  <a:pt x="531749" y="331469"/>
                </a:lnTo>
                <a:lnTo>
                  <a:pt x="540893" y="328929"/>
                </a:lnTo>
                <a:lnTo>
                  <a:pt x="545846" y="328929"/>
                </a:lnTo>
                <a:lnTo>
                  <a:pt x="556768" y="327659"/>
                </a:lnTo>
                <a:lnTo>
                  <a:pt x="562737" y="326389"/>
                </a:lnTo>
                <a:lnTo>
                  <a:pt x="575563" y="325119"/>
                </a:lnTo>
                <a:lnTo>
                  <a:pt x="582295" y="325119"/>
                </a:lnTo>
                <a:lnTo>
                  <a:pt x="588772" y="323849"/>
                </a:lnTo>
                <a:lnTo>
                  <a:pt x="596011" y="323849"/>
                </a:lnTo>
                <a:lnTo>
                  <a:pt x="603758" y="322579"/>
                </a:lnTo>
                <a:lnTo>
                  <a:pt x="627507" y="322579"/>
                </a:lnTo>
                <a:lnTo>
                  <a:pt x="635762" y="321309"/>
                </a:lnTo>
                <a:lnTo>
                  <a:pt x="3396996" y="321309"/>
                </a:lnTo>
                <a:lnTo>
                  <a:pt x="3396996" y="295909"/>
                </a:lnTo>
                <a:lnTo>
                  <a:pt x="688594" y="295909"/>
                </a:lnTo>
                <a:lnTo>
                  <a:pt x="679450" y="294639"/>
                </a:lnTo>
                <a:lnTo>
                  <a:pt x="627507" y="294639"/>
                </a:lnTo>
                <a:lnTo>
                  <a:pt x="603758" y="293369"/>
                </a:lnTo>
                <a:lnTo>
                  <a:pt x="596011" y="292099"/>
                </a:lnTo>
                <a:lnTo>
                  <a:pt x="588772" y="292099"/>
                </a:lnTo>
                <a:lnTo>
                  <a:pt x="582295" y="290829"/>
                </a:lnTo>
                <a:lnTo>
                  <a:pt x="575563" y="290829"/>
                </a:lnTo>
                <a:lnTo>
                  <a:pt x="562737" y="289559"/>
                </a:lnTo>
                <a:lnTo>
                  <a:pt x="556768" y="288289"/>
                </a:lnTo>
                <a:lnTo>
                  <a:pt x="551307" y="288289"/>
                </a:lnTo>
                <a:lnTo>
                  <a:pt x="545846" y="287019"/>
                </a:lnTo>
                <a:lnTo>
                  <a:pt x="540893" y="287019"/>
                </a:lnTo>
                <a:lnTo>
                  <a:pt x="531749" y="284479"/>
                </a:lnTo>
                <a:lnTo>
                  <a:pt x="524383" y="283209"/>
                </a:lnTo>
                <a:lnTo>
                  <a:pt x="521208" y="281939"/>
                </a:lnTo>
                <a:lnTo>
                  <a:pt x="518540" y="281939"/>
                </a:lnTo>
                <a:lnTo>
                  <a:pt x="516255" y="280669"/>
                </a:lnTo>
                <a:lnTo>
                  <a:pt x="514350" y="279399"/>
                </a:lnTo>
                <a:lnTo>
                  <a:pt x="512063" y="278129"/>
                </a:lnTo>
                <a:lnTo>
                  <a:pt x="511175" y="278129"/>
                </a:lnTo>
                <a:lnTo>
                  <a:pt x="510794" y="276859"/>
                </a:lnTo>
                <a:lnTo>
                  <a:pt x="510286" y="275589"/>
                </a:lnTo>
                <a:lnTo>
                  <a:pt x="510286" y="222249"/>
                </a:lnTo>
                <a:lnTo>
                  <a:pt x="510794" y="220979"/>
                </a:lnTo>
                <a:lnTo>
                  <a:pt x="511175" y="219709"/>
                </a:lnTo>
                <a:lnTo>
                  <a:pt x="512063" y="219709"/>
                </a:lnTo>
                <a:lnTo>
                  <a:pt x="514350" y="218439"/>
                </a:lnTo>
                <a:lnTo>
                  <a:pt x="516255" y="217169"/>
                </a:lnTo>
                <a:lnTo>
                  <a:pt x="518540" y="215900"/>
                </a:lnTo>
                <a:lnTo>
                  <a:pt x="521208" y="215900"/>
                </a:lnTo>
                <a:lnTo>
                  <a:pt x="524383" y="214629"/>
                </a:lnTo>
                <a:lnTo>
                  <a:pt x="528065" y="213359"/>
                </a:lnTo>
                <a:lnTo>
                  <a:pt x="531749" y="213359"/>
                </a:lnTo>
                <a:lnTo>
                  <a:pt x="540893" y="210819"/>
                </a:lnTo>
                <a:lnTo>
                  <a:pt x="545846" y="210819"/>
                </a:lnTo>
                <a:lnTo>
                  <a:pt x="551307" y="209550"/>
                </a:lnTo>
                <a:lnTo>
                  <a:pt x="556768" y="209550"/>
                </a:lnTo>
                <a:lnTo>
                  <a:pt x="562737" y="208279"/>
                </a:lnTo>
                <a:lnTo>
                  <a:pt x="575563" y="207009"/>
                </a:lnTo>
                <a:lnTo>
                  <a:pt x="582295" y="207009"/>
                </a:lnTo>
                <a:lnTo>
                  <a:pt x="588772" y="205739"/>
                </a:lnTo>
                <a:lnTo>
                  <a:pt x="596011" y="205739"/>
                </a:lnTo>
                <a:lnTo>
                  <a:pt x="603758" y="204469"/>
                </a:lnTo>
                <a:lnTo>
                  <a:pt x="611505" y="204469"/>
                </a:lnTo>
                <a:lnTo>
                  <a:pt x="635762" y="203200"/>
                </a:lnTo>
                <a:lnTo>
                  <a:pt x="670433" y="203200"/>
                </a:lnTo>
                <a:lnTo>
                  <a:pt x="679450" y="201929"/>
                </a:lnTo>
                <a:lnTo>
                  <a:pt x="3396996" y="201929"/>
                </a:lnTo>
                <a:lnTo>
                  <a:pt x="3396996" y="176529"/>
                </a:lnTo>
                <a:lnTo>
                  <a:pt x="635762" y="176529"/>
                </a:lnTo>
                <a:lnTo>
                  <a:pt x="627507" y="175259"/>
                </a:lnTo>
                <a:lnTo>
                  <a:pt x="611505" y="175259"/>
                </a:lnTo>
                <a:lnTo>
                  <a:pt x="603758" y="173989"/>
                </a:lnTo>
                <a:lnTo>
                  <a:pt x="588772" y="173989"/>
                </a:lnTo>
                <a:lnTo>
                  <a:pt x="582295" y="172719"/>
                </a:lnTo>
                <a:lnTo>
                  <a:pt x="569087" y="171450"/>
                </a:lnTo>
                <a:lnTo>
                  <a:pt x="562737" y="171450"/>
                </a:lnTo>
                <a:lnTo>
                  <a:pt x="556768" y="170179"/>
                </a:lnTo>
                <a:lnTo>
                  <a:pt x="545846" y="168909"/>
                </a:lnTo>
                <a:lnTo>
                  <a:pt x="540893" y="167639"/>
                </a:lnTo>
                <a:lnTo>
                  <a:pt x="536321" y="167639"/>
                </a:lnTo>
                <a:lnTo>
                  <a:pt x="531749" y="166369"/>
                </a:lnTo>
                <a:lnTo>
                  <a:pt x="521208" y="163829"/>
                </a:lnTo>
                <a:lnTo>
                  <a:pt x="516255" y="162559"/>
                </a:lnTo>
                <a:lnTo>
                  <a:pt x="514350" y="161289"/>
                </a:lnTo>
                <a:lnTo>
                  <a:pt x="512063" y="160019"/>
                </a:lnTo>
                <a:lnTo>
                  <a:pt x="511175" y="158750"/>
                </a:lnTo>
                <a:lnTo>
                  <a:pt x="510794" y="158750"/>
                </a:lnTo>
                <a:lnTo>
                  <a:pt x="510286" y="157479"/>
                </a:lnTo>
                <a:lnTo>
                  <a:pt x="510286" y="104139"/>
                </a:lnTo>
                <a:lnTo>
                  <a:pt x="510794" y="102869"/>
                </a:lnTo>
                <a:lnTo>
                  <a:pt x="511175" y="101600"/>
                </a:lnTo>
                <a:lnTo>
                  <a:pt x="512063" y="100329"/>
                </a:lnTo>
                <a:lnTo>
                  <a:pt x="514350" y="100329"/>
                </a:lnTo>
                <a:lnTo>
                  <a:pt x="516255" y="99059"/>
                </a:lnTo>
                <a:lnTo>
                  <a:pt x="518540" y="97789"/>
                </a:lnTo>
                <a:lnTo>
                  <a:pt x="521208" y="96519"/>
                </a:lnTo>
                <a:lnTo>
                  <a:pt x="524383" y="96519"/>
                </a:lnTo>
                <a:lnTo>
                  <a:pt x="531749" y="93979"/>
                </a:lnTo>
                <a:lnTo>
                  <a:pt x="540893" y="92709"/>
                </a:lnTo>
                <a:lnTo>
                  <a:pt x="545846" y="91439"/>
                </a:lnTo>
                <a:lnTo>
                  <a:pt x="551307" y="91439"/>
                </a:lnTo>
                <a:lnTo>
                  <a:pt x="556768" y="90169"/>
                </a:lnTo>
                <a:lnTo>
                  <a:pt x="562737" y="90169"/>
                </a:lnTo>
                <a:lnTo>
                  <a:pt x="569087" y="88900"/>
                </a:lnTo>
                <a:lnTo>
                  <a:pt x="575563" y="88900"/>
                </a:lnTo>
                <a:lnTo>
                  <a:pt x="582295" y="87629"/>
                </a:lnTo>
                <a:lnTo>
                  <a:pt x="588772" y="87629"/>
                </a:lnTo>
                <a:lnTo>
                  <a:pt x="596011" y="86359"/>
                </a:lnTo>
                <a:lnTo>
                  <a:pt x="603758" y="86359"/>
                </a:lnTo>
                <a:lnTo>
                  <a:pt x="619251" y="85089"/>
                </a:lnTo>
                <a:lnTo>
                  <a:pt x="652526" y="85089"/>
                </a:lnTo>
                <a:lnTo>
                  <a:pt x="679450" y="83819"/>
                </a:lnTo>
                <a:lnTo>
                  <a:pt x="3396996" y="83819"/>
                </a:lnTo>
                <a:lnTo>
                  <a:pt x="3396996" y="21589"/>
                </a:lnTo>
                <a:lnTo>
                  <a:pt x="3396488" y="20319"/>
                </a:lnTo>
                <a:lnTo>
                  <a:pt x="3396107" y="19050"/>
                </a:lnTo>
                <a:lnTo>
                  <a:pt x="3393313" y="16509"/>
                </a:lnTo>
                <a:lnTo>
                  <a:pt x="3391027" y="15239"/>
                </a:lnTo>
                <a:close/>
              </a:path>
              <a:path w="3397250" h="872489">
                <a:moveTo>
                  <a:pt x="3396996" y="754379"/>
                </a:moveTo>
                <a:lnTo>
                  <a:pt x="1755267" y="754379"/>
                </a:lnTo>
                <a:lnTo>
                  <a:pt x="1777111" y="755649"/>
                </a:lnTo>
                <a:lnTo>
                  <a:pt x="1787144" y="755649"/>
                </a:lnTo>
                <a:lnTo>
                  <a:pt x="1797685" y="756919"/>
                </a:lnTo>
                <a:lnTo>
                  <a:pt x="1807718" y="756919"/>
                </a:lnTo>
                <a:lnTo>
                  <a:pt x="1817243" y="758189"/>
                </a:lnTo>
                <a:lnTo>
                  <a:pt x="1826387" y="758189"/>
                </a:lnTo>
                <a:lnTo>
                  <a:pt x="1835531" y="759459"/>
                </a:lnTo>
                <a:lnTo>
                  <a:pt x="1843786" y="760729"/>
                </a:lnTo>
                <a:lnTo>
                  <a:pt x="1852422" y="760729"/>
                </a:lnTo>
                <a:lnTo>
                  <a:pt x="1860677" y="761999"/>
                </a:lnTo>
                <a:lnTo>
                  <a:pt x="1875155" y="763269"/>
                </a:lnTo>
                <a:lnTo>
                  <a:pt x="1882013" y="764539"/>
                </a:lnTo>
                <a:lnTo>
                  <a:pt x="1888489" y="765809"/>
                </a:lnTo>
                <a:lnTo>
                  <a:pt x="1894332" y="767079"/>
                </a:lnTo>
                <a:lnTo>
                  <a:pt x="1899793" y="768349"/>
                </a:lnTo>
                <a:lnTo>
                  <a:pt x="1909826" y="769619"/>
                </a:lnTo>
                <a:lnTo>
                  <a:pt x="1927606" y="779779"/>
                </a:lnTo>
                <a:lnTo>
                  <a:pt x="1927225" y="782319"/>
                </a:lnTo>
                <a:lnTo>
                  <a:pt x="1909826" y="789939"/>
                </a:lnTo>
                <a:lnTo>
                  <a:pt x="1899793" y="792479"/>
                </a:lnTo>
                <a:lnTo>
                  <a:pt x="1894332" y="793749"/>
                </a:lnTo>
                <a:lnTo>
                  <a:pt x="1888489" y="795019"/>
                </a:lnTo>
                <a:lnTo>
                  <a:pt x="1882013" y="796289"/>
                </a:lnTo>
                <a:lnTo>
                  <a:pt x="1875155" y="797559"/>
                </a:lnTo>
                <a:lnTo>
                  <a:pt x="1867915" y="797559"/>
                </a:lnTo>
                <a:lnTo>
                  <a:pt x="1860677" y="798829"/>
                </a:lnTo>
                <a:lnTo>
                  <a:pt x="1852422" y="800099"/>
                </a:lnTo>
                <a:lnTo>
                  <a:pt x="1843786" y="800099"/>
                </a:lnTo>
                <a:lnTo>
                  <a:pt x="1835531" y="801369"/>
                </a:lnTo>
                <a:lnTo>
                  <a:pt x="1826387" y="802639"/>
                </a:lnTo>
                <a:lnTo>
                  <a:pt x="1817243" y="802639"/>
                </a:lnTo>
                <a:lnTo>
                  <a:pt x="1807718" y="803909"/>
                </a:lnTo>
                <a:lnTo>
                  <a:pt x="1797685" y="803909"/>
                </a:lnTo>
                <a:lnTo>
                  <a:pt x="1787144" y="805179"/>
                </a:lnTo>
                <a:lnTo>
                  <a:pt x="1755267" y="805179"/>
                </a:lnTo>
                <a:lnTo>
                  <a:pt x="1744345" y="806449"/>
                </a:lnTo>
                <a:lnTo>
                  <a:pt x="3396996" y="806450"/>
                </a:lnTo>
                <a:lnTo>
                  <a:pt x="3396996" y="754379"/>
                </a:lnTo>
                <a:close/>
              </a:path>
              <a:path w="3397250" h="872489">
                <a:moveTo>
                  <a:pt x="3396996" y="668019"/>
                </a:moveTo>
                <a:lnTo>
                  <a:pt x="2842895" y="668019"/>
                </a:lnTo>
                <a:lnTo>
                  <a:pt x="2847467" y="669289"/>
                </a:lnTo>
                <a:lnTo>
                  <a:pt x="2852547" y="669289"/>
                </a:lnTo>
                <a:lnTo>
                  <a:pt x="2859786" y="670559"/>
                </a:lnTo>
                <a:lnTo>
                  <a:pt x="2863469" y="670559"/>
                </a:lnTo>
                <a:lnTo>
                  <a:pt x="2866644" y="671829"/>
                </a:lnTo>
                <a:lnTo>
                  <a:pt x="2868930" y="671829"/>
                </a:lnTo>
                <a:lnTo>
                  <a:pt x="2872613" y="673099"/>
                </a:lnTo>
                <a:lnTo>
                  <a:pt x="2873502" y="674369"/>
                </a:lnTo>
                <a:lnTo>
                  <a:pt x="2873883" y="674369"/>
                </a:lnTo>
                <a:lnTo>
                  <a:pt x="2873883" y="680719"/>
                </a:lnTo>
                <a:lnTo>
                  <a:pt x="2873502" y="680719"/>
                </a:lnTo>
                <a:lnTo>
                  <a:pt x="2872613" y="681989"/>
                </a:lnTo>
                <a:lnTo>
                  <a:pt x="2870708" y="681989"/>
                </a:lnTo>
                <a:lnTo>
                  <a:pt x="2868930" y="683259"/>
                </a:lnTo>
                <a:lnTo>
                  <a:pt x="2866644" y="683259"/>
                </a:lnTo>
                <a:lnTo>
                  <a:pt x="2863469" y="684529"/>
                </a:lnTo>
                <a:lnTo>
                  <a:pt x="2859786" y="684529"/>
                </a:lnTo>
                <a:lnTo>
                  <a:pt x="2852547" y="685799"/>
                </a:lnTo>
                <a:lnTo>
                  <a:pt x="2847467" y="685799"/>
                </a:lnTo>
                <a:lnTo>
                  <a:pt x="2842895" y="687069"/>
                </a:lnTo>
                <a:lnTo>
                  <a:pt x="3396996" y="687069"/>
                </a:lnTo>
                <a:lnTo>
                  <a:pt x="3396996" y="668019"/>
                </a:lnTo>
                <a:close/>
              </a:path>
              <a:path w="3397250" h="872489">
                <a:moveTo>
                  <a:pt x="3396996" y="638809"/>
                </a:moveTo>
                <a:lnTo>
                  <a:pt x="2842895" y="638809"/>
                </a:lnTo>
                <a:lnTo>
                  <a:pt x="2847467" y="640079"/>
                </a:lnTo>
                <a:lnTo>
                  <a:pt x="2856103" y="640079"/>
                </a:lnTo>
                <a:lnTo>
                  <a:pt x="2859786" y="641349"/>
                </a:lnTo>
                <a:lnTo>
                  <a:pt x="2863469" y="641349"/>
                </a:lnTo>
                <a:lnTo>
                  <a:pt x="2866644" y="642619"/>
                </a:lnTo>
                <a:lnTo>
                  <a:pt x="2870708" y="642619"/>
                </a:lnTo>
                <a:lnTo>
                  <a:pt x="2872613" y="643889"/>
                </a:lnTo>
                <a:lnTo>
                  <a:pt x="2873502" y="645159"/>
                </a:lnTo>
                <a:lnTo>
                  <a:pt x="2873883" y="645159"/>
                </a:lnTo>
                <a:lnTo>
                  <a:pt x="2873883" y="651509"/>
                </a:lnTo>
                <a:lnTo>
                  <a:pt x="2873502" y="651509"/>
                </a:lnTo>
                <a:lnTo>
                  <a:pt x="2872613" y="652779"/>
                </a:lnTo>
                <a:lnTo>
                  <a:pt x="2870708" y="652779"/>
                </a:lnTo>
                <a:lnTo>
                  <a:pt x="2868930" y="654049"/>
                </a:lnTo>
                <a:lnTo>
                  <a:pt x="2866644" y="654049"/>
                </a:lnTo>
                <a:lnTo>
                  <a:pt x="2863469" y="655319"/>
                </a:lnTo>
                <a:lnTo>
                  <a:pt x="2859786" y="655319"/>
                </a:lnTo>
                <a:lnTo>
                  <a:pt x="2852547" y="656589"/>
                </a:lnTo>
                <a:lnTo>
                  <a:pt x="2842895" y="656589"/>
                </a:lnTo>
                <a:lnTo>
                  <a:pt x="2837434" y="657859"/>
                </a:lnTo>
                <a:lnTo>
                  <a:pt x="3396996" y="657859"/>
                </a:lnTo>
                <a:lnTo>
                  <a:pt x="3396996" y="638809"/>
                </a:lnTo>
                <a:close/>
              </a:path>
              <a:path w="3397250" h="872489">
                <a:moveTo>
                  <a:pt x="3396996" y="439419"/>
                </a:moveTo>
                <a:lnTo>
                  <a:pt x="2744470" y="439419"/>
                </a:lnTo>
                <a:lnTo>
                  <a:pt x="2761234" y="440689"/>
                </a:lnTo>
                <a:lnTo>
                  <a:pt x="2785491" y="440689"/>
                </a:lnTo>
                <a:lnTo>
                  <a:pt x="2793238" y="441959"/>
                </a:lnTo>
                <a:lnTo>
                  <a:pt x="2800477" y="441959"/>
                </a:lnTo>
                <a:lnTo>
                  <a:pt x="2808224" y="443229"/>
                </a:lnTo>
                <a:lnTo>
                  <a:pt x="2814701" y="443229"/>
                </a:lnTo>
                <a:lnTo>
                  <a:pt x="2827909" y="444499"/>
                </a:lnTo>
                <a:lnTo>
                  <a:pt x="2834259" y="444499"/>
                </a:lnTo>
                <a:lnTo>
                  <a:pt x="2840228" y="445769"/>
                </a:lnTo>
                <a:lnTo>
                  <a:pt x="2851150" y="447039"/>
                </a:lnTo>
                <a:lnTo>
                  <a:pt x="2856103" y="448309"/>
                </a:lnTo>
                <a:lnTo>
                  <a:pt x="2860294" y="448309"/>
                </a:lnTo>
                <a:lnTo>
                  <a:pt x="2864866" y="449579"/>
                </a:lnTo>
                <a:lnTo>
                  <a:pt x="2868930" y="450849"/>
                </a:lnTo>
                <a:lnTo>
                  <a:pt x="2872613" y="450849"/>
                </a:lnTo>
                <a:lnTo>
                  <a:pt x="2875788" y="452119"/>
                </a:lnTo>
                <a:lnTo>
                  <a:pt x="2880741" y="453389"/>
                </a:lnTo>
                <a:lnTo>
                  <a:pt x="2882646" y="454659"/>
                </a:lnTo>
                <a:lnTo>
                  <a:pt x="2884424" y="455929"/>
                </a:lnTo>
                <a:lnTo>
                  <a:pt x="2885821" y="457199"/>
                </a:lnTo>
                <a:lnTo>
                  <a:pt x="2886202" y="458469"/>
                </a:lnTo>
                <a:lnTo>
                  <a:pt x="2886710" y="458469"/>
                </a:lnTo>
                <a:lnTo>
                  <a:pt x="2886710" y="511809"/>
                </a:lnTo>
                <a:lnTo>
                  <a:pt x="2886202" y="513079"/>
                </a:lnTo>
                <a:lnTo>
                  <a:pt x="2885821" y="514349"/>
                </a:lnTo>
                <a:lnTo>
                  <a:pt x="2884424" y="515619"/>
                </a:lnTo>
                <a:lnTo>
                  <a:pt x="2882646" y="516889"/>
                </a:lnTo>
                <a:lnTo>
                  <a:pt x="2880741" y="516889"/>
                </a:lnTo>
                <a:lnTo>
                  <a:pt x="2875788" y="519429"/>
                </a:lnTo>
                <a:lnTo>
                  <a:pt x="2872613" y="519429"/>
                </a:lnTo>
                <a:lnTo>
                  <a:pt x="2868930" y="520699"/>
                </a:lnTo>
                <a:lnTo>
                  <a:pt x="2864866" y="521969"/>
                </a:lnTo>
                <a:lnTo>
                  <a:pt x="2860294" y="521969"/>
                </a:lnTo>
                <a:lnTo>
                  <a:pt x="2856103" y="523239"/>
                </a:lnTo>
                <a:lnTo>
                  <a:pt x="2851150" y="524509"/>
                </a:lnTo>
                <a:lnTo>
                  <a:pt x="2840228" y="525779"/>
                </a:lnTo>
                <a:lnTo>
                  <a:pt x="2834259" y="525779"/>
                </a:lnTo>
                <a:lnTo>
                  <a:pt x="2821432" y="527049"/>
                </a:lnTo>
                <a:lnTo>
                  <a:pt x="2814701" y="528319"/>
                </a:lnTo>
                <a:lnTo>
                  <a:pt x="2808224" y="528319"/>
                </a:lnTo>
                <a:lnTo>
                  <a:pt x="2800477" y="529589"/>
                </a:lnTo>
                <a:lnTo>
                  <a:pt x="2785491" y="529589"/>
                </a:lnTo>
                <a:lnTo>
                  <a:pt x="2777744" y="530859"/>
                </a:lnTo>
                <a:lnTo>
                  <a:pt x="2769489" y="530859"/>
                </a:lnTo>
                <a:lnTo>
                  <a:pt x="2744470" y="532129"/>
                </a:lnTo>
                <a:lnTo>
                  <a:pt x="3396996" y="532129"/>
                </a:lnTo>
                <a:lnTo>
                  <a:pt x="3396996" y="439419"/>
                </a:lnTo>
                <a:close/>
              </a:path>
              <a:path w="3397250" h="872489">
                <a:moveTo>
                  <a:pt x="3396996" y="321309"/>
                </a:moveTo>
                <a:lnTo>
                  <a:pt x="2761234" y="321309"/>
                </a:lnTo>
                <a:lnTo>
                  <a:pt x="2769489" y="322579"/>
                </a:lnTo>
                <a:lnTo>
                  <a:pt x="2793238" y="322579"/>
                </a:lnTo>
                <a:lnTo>
                  <a:pt x="2800477" y="323849"/>
                </a:lnTo>
                <a:lnTo>
                  <a:pt x="2808224" y="323849"/>
                </a:lnTo>
                <a:lnTo>
                  <a:pt x="2814701" y="325119"/>
                </a:lnTo>
                <a:lnTo>
                  <a:pt x="2827909" y="326389"/>
                </a:lnTo>
                <a:lnTo>
                  <a:pt x="2834259" y="326389"/>
                </a:lnTo>
                <a:lnTo>
                  <a:pt x="2840228" y="327659"/>
                </a:lnTo>
                <a:lnTo>
                  <a:pt x="2851150" y="328929"/>
                </a:lnTo>
                <a:lnTo>
                  <a:pt x="2856103" y="328929"/>
                </a:lnTo>
                <a:lnTo>
                  <a:pt x="2860294" y="330199"/>
                </a:lnTo>
                <a:lnTo>
                  <a:pt x="2864866" y="331469"/>
                </a:lnTo>
                <a:lnTo>
                  <a:pt x="2868930" y="331469"/>
                </a:lnTo>
                <a:lnTo>
                  <a:pt x="2872613" y="332739"/>
                </a:lnTo>
                <a:lnTo>
                  <a:pt x="2875788" y="334009"/>
                </a:lnTo>
                <a:lnTo>
                  <a:pt x="2878455" y="335279"/>
                </a:lnTo>
                <a:lnTo>
                  <a:pt x="2880741" y="335279"/>
                </a:lnTo>
                <a:lnTo>
                  <a:pt x="2882646" y="336549"/>
                </a:lnTo>
                <a:lnTo>
                  <a:pt x="2884424" y="337819"/>
                </a:lnTo>
                <a:lnTo>
                  <a:pt x="2885821" y="339089"/>
                </a:lnTo>
                <a:lnTo>
                  <a:pt x="2886202" y="339089"/>
                </a:lnTo>
                <a:lnTo>
                  <a:pt x="2886710" y="340359"/>
                </a:lnTo>
                <a:lnTo>
                  <a:pt x="2886710" y="393699"/>
                </a:lnTo>
                <a:lnTo>
                  <a:pt x="2886202" y="394969"/>
                </a:lnTo>
                <a:lnTo>
                  <a:pt x="2885821" y="396239"/>
                </a:lnTo>
                <a:lnTo>
                  <a:pt x="2884424" y="397509"/>
                </a:lnTo>
                <a:lnTo>
                  <a:pt x="2882646" y="397509"/>
                </a:lnTo>
                <a:lnTo>
                  <a:pt x="2880741" y="398779"/>
                </a:lnTo>
                <a:lnTo>
                  <a:pt x="2878455" y="400049"/>
                </a:lnTo>
                <a:lnTo>
                  <a:pt x="2875788" y="400049"/>
                </a:lnTo>
                <a:lnTo>
                  <a:pt x="2872613" y="401319"/>
                </a:lnTo>
                <a:lnTo>
                  <a:pt x="2868930" y="402589"/>
                </a:lnTo>
                <a:lnTo>
                  <a:pt x="2864866" y="403859"/>
                </a:lnTo>
                <a:lnTo>
                  <a:pt x="2860294" y="403859"/>
                </a:lnTo>
                <a:lnTo>
                  <a:pt x="2856103" y="405129"/>
                </a:lnTo>
                <a:lnTo>
                  <a:pt x="2851150" y="405129"/>
                </a:lnTo>
                <a:lnTo>
                  <a:pt x="2840228" y="407669"/>
                </a:lnTo>
                <a:lnTo>
                  <a:pt x="2834259" y="407669"/>
                </a:lnTo>
                <a:lnTo>
                  <a:pt x="2827909" y="408939"/>
                </a:lnTo>
                <a:lnTo>
                  <a:pt x="2821432" y="408939"/>
                </a:lnTo>
                <a:lnTo>
                  <a:pt x="2814701" y="410209"/>
                </a:lnTo>
                <a:lnTo>
                  <a:pt x="2808224" y="410209"/>
                </a:lnTo>
                <a:lnTo>
                  <a:pt x="2800477" y="411479"/>
                </a:lnTo>
                <a:lnTo>
                  <a:pt x="2785491" y="411479"/>
                </a:lnTo>
                <a:lnTo>
                  <a:pt x="2769489" y="412749"/>
                </a:lnTo>
                <a:lnTo>
                  <a:pt x="2735707" y="414019"/>
                </a:lnTo>
                <a:lnTo>
                  <a:pt x="3396996" y="414019"/>
                </a:lnTo>
                <a:lnTo>
                  <a:pt x="3396996" y="321309"/>
                </a:lnTo>
                <a:close/>
              </a:path>
              <a:path w="3397250" h="872489">
                <a:moveTo>
                  <a:pt x="3396996" y="201929"/>
                </a:moveTo>
                <a:lnTo>
                  <a:pt x="2717546" y="201929"/>
                </a:lnTo>
                <a:lnTo>
                  <a:pt x="2726563" y="203200"/>
                </a:lnTo>
                <a:lnTo>
                  <a:pt x="2761234" y="203200"/>
                </a:lnTo>
                <a:lnTo>
                  <a:pt x="2777744" y="204469"/>
                </a:lnTo>
                <a:lnTo>
                  <a:pt x="2793238" y="204469"/>
                </a:lnTo>
                <a:lnTo>
                  <a:pt x="2800477" y="205739"/>
                </a:lnTo>
                <a:lnTo>
                  <a:pt x="2808224" y="205739"/>
                </a:lnTo>
                <a:lnTo>
                  <a:pt x="2814701" y="207009"/>
                </a:lnTo>
                <a:lnTo>
                  <a:pt x="2821432" y="207009"/>
                </a:lnTo>
                <a:lnTo>
                  <a:pt x="2834259" y="208279"/>
                </a:lnTo>
                <a:lnTo>
                  <a:pt x="2840228" y="209550"/>
                </a:lnTo>
                <a:lnTo>
                  <a:pt x="2845689" y="209550"/>
                </a:lnTo>
                <a:lnTo>
                  <a:pt x="2851150" y="210819"/>
                </a:lnTo>
                <a:lnTo>
                  <a:pt x="2856103" y="210819"/>
                </a:lnTo>
                <a:lnTo>
                  <a:pt x="2860294" y="212089"/>
                </a:lnTo>
                <a:lnTo>
                  <a:pt x="2864866" y="213359"/>
                </a:lnTo>
                <a:lnTo>
                  <a:pt x="2868930" y="213359"/>
                </a:lnTo>
                <a:lnTo>
                  <a:pt x="2872613" y="214629"/>
                </a:lnTo>
                <a:lnTo>
                  <a:pt x="2875788" y="215900"/>
                </a:lnTo>
                <a:lnTo>
                  <a:pt x="2878455" y="215900"/>
                </a:lnTo>
                <a:lnTo>
                  <a:pt x="2880741" y="217169"/>
                </a:lnTo>
                <a:lnTo>
                  <a:pt x="2882646" y="218439"/>
                </a:lnTo>
                <a:lnTo>
                  <a:pt x="2884424" y="219709"/>
                </a:lnTo>
                <a:lnTo>
                  <a:pt x="2885821" y="219709"/>
                </a:lnTo>
                <a:lnTo>
                  <a:pt x="2886202" y="220979"/>
                </a:lnTo>
                <a:lnTo>
                  <a:pt x="2886710" y="222249"/>
                </a:lnTo>
                <a:lnTo>
                  <a:pt x="2886710" y="275589"/>
                </a:lnTo>
                <a:lnTo>
                  <a:pt x="2886202" y="276859"/>
                </a:lnTo>
                <a:lnTo>
                  <a:pt x="2885821" y="278129"/>
                </a:lnTo>
                <a:lnTo>
                  <a:pt x="2884424" y="278129"/>
                </a:lnTo>
                <a:lnTo>
                  <a:pt x="2882646" y="279399"/>
                </a:lnTo>
                <a:lnTo>
                  <a:pt x="2880741" y="280669"/>
                </a:lnTo>
                <a:lnTo>
                  <a:pt x="2878455" y="281939"/>
                </a:lnTo>
                <a:lnTo>
                  <a:pt x="2875788" y="281939"/>
                </a:lnTo>
                <a:lnTo>
                  <a:pt x="2872613" y="283209"/>
                </a:lnTo>
                <a:lnTo>
                  <a:pt x="2868930" y="284479"/>
                </a:lnTo>
                <a:lnTo>
                  <a:pt x="2864866" y="284479"/>
                </a:lnTo>
                <a:lnTo>
                  <a:pt x="2860294" y="285749"/>
                </a:lnTo>
                <a:lnTo>
                  <a:pt x="2856103" y="287019"/>
                </a:lnTo>
                <a:lnTo>
                  <a:pt x="2851150" y="287019"/>
                </a:lnTo>
                <a:lnTo>
                  <a:pt x="2845689" y="288289"/>
                </a:lnTo>
                <a:lnTo>
                  <a:pt x="2840228" y="288289"/>
                </a:lnTo>
                <a:lnTo>
                  <a:pt x="2834259" y="289559"/>
                </a:lnTo>
                <a:lnTo>
                  <a:pt x="2821432" y="290829"/>
                </a:lnTo>
                <a:lnTo>
                  <a:pt x="2814701" y="290829"/>
                </a:lnTo>
                <a:lnTo>
                  <a:pt x="2808224" y="292099"/>
                </a:lnTo>
                <a:lnTo>
                  <a:pt x="2800477" y="292099"/>
                </a:lnTo>
                <a:lnTo>
                  <a:pt x="2793238" y="293369"/>
                </a:lnTo>
                <a:lnTo>
                  <a:pt x="2777744" y="293369"/>
                </a:lnTo>
                <a:lnTo>
                  <a:pt x="2769489" y="294639"/>
                </a:lnTo>
                <a:lnTo>
                  <a:pt x="2717546" y="294639"/>
                </a:lnTo>
                <a:lnTo>
                  <a:pt x="2708402" y="295909"/>
                </a:lnTo>
                <a:lnTo>
                  <a:pt x="3396996" y="295909"/>
                </a:lnTo>
                <a:lnTo>
                  <a:pt x="3396996" y="201929"/>
                </a:lnTo>
                <a:close/>
              </a:path>
              <a:path w="3397250" h="872489">
                <a:moveTo>
                  <a:pt x="3396996" y="83819"/>
                </a:moveTo>
                <a:lnTo>
                  <a:pt x="2717546" y="83819"/>
                </a:lnTo>
                <a:lnTo>
                  <a:pt x="2744470" y="85089"/>
                </a:lnTo>
                <a:lnTo>
                  <a:pt x="2769489" y="85089"/>
                </a:lnTo>
                <a:lnTo>
                  <a:pt x="2793238" y="86359"/>
                </a:lnTo>
                <a:lnTo>
                  <a:pt x="2800477" y="86359"/>
                </a:lnTo>
                <a:lnTo>
                  <a:pt x="2814701" y="87629"/>
                </a:lnTo>
                <a:lnTo>
                  <a:pt x="2821432" y="88900"/>
                </a:lnTo>
                <a:lnTo>
                  <a:pt x="2827909" y="88900"/>
                </a:lnTo>
                <a:lnTo>
                  <a:pt x="2834259" y="90169"/>
                </a:lnTo>
                <a:lnTo>
                  <a:pt x="2840228" y="90169"/>
                </a:lnTo>
                <a:lnTo>
                  <a:pt x="2845689" y="91439"/>
                </a:lnTo>
                <a:lnTo>
                  <a:pt x="2851150" y="91439"/>
                </a:lnTo>
                <a:lnTo>
                  <a:pt x="2860294" y="93979"/>
                </a:lnTo>
                <a:lnTo>
                  <a:pt x="2864866" y="93979"/>
                </a:lnTo>
                <a:lnTo>
                  <a:pt x="2868930" y="95250"/>
                </a:lnTo>
                <a:lnTo>
                  <a:pt x="2872613" y="96519"/>
                </a:lnTo>
                <a:lnTo>
                  <a:pt x="2875788" y="96519"/>
                </a:lnTo>
                <a:lnTo>
                  <a:pt x="2878455" y="97789"/>
                </a:lnTo>
                <a:lnTo>
                  <a:pt x="2880741" y="99059"/>
                </a:lnTo>
                <a:lnTo>
                  <a:pt x="2882646" y="100329"/>
                </a:lnTo>
                <a:lnTo>
                  <a:pt x="2884424" y="100329"/>
                </a:lnTo>
                <a:lnTo>
                  <a:pt x="2885821" y="101600"/>
                </a:lnTo>
                <a:lnTo>
                  <a:pt x="2886202" y="102869"/>
                </a:lnTo>
                <a:lnTo>
                  <a:pt x="2886710" y="104139"/>
                </a:lnTo>
                <a:lnTo>
                  <a:pt x="2886710" y="157479"/>
                </a:lnTo>
                <a:lnTo>
                  <a:pt x="2886202" y="158750"/>
                </a:lnTo>
                <a:lnTo>
                  <a:pt x="2885821" y="158750"/>
                </a:lnTo>
                <a:lnTo>
                  <a:pt x="2884424" y="160019"/>
                </a:lnTo>
                <a:lnTo>
                  <a:pt x="2882646" y="161289"/>
                </a:lnTo>
                <a:lnTo>
                  <a:pt x="2880741" y="162559"/>
                </a:lnTo>
                <a:lnTo>
                  <a:pt x="2875788" y="163829"/>
                </a:lnTo>
                <a:lnTo>
                  <a:pt x="2868930" y="166369"/>
                </a:lnTo>
                <a:lnTo>
                  <a:pt x="2864866" y="166369"/>
                </a:lnTo>
                <a:lnTo>
                  <a:pt x="2860294" y="167639"/>
                </a:lnTo>
                <a:lnTo>
                  <a:pt x="2856103" y="167639"/>
                </a:lnTo>
                <a:lnTo>
                  <a:pt x="2851150" y="168909"/>
                </a:lnTo>
                <a:lnTo>
                  <a:pt x="2840228" y="170179"/>
                </a:lnTo>
                <a:lnTo>
                  <a:pt x="2834259" y="171450"/>
                </a:lnTo>
                <a:lnTo>
                  <a:pt x="2821432" y="172719"/>
                </a:lnTo>
                <a:lnTo>
                  <a:pt x="2814701" y="172719"/>
                </a:lnTo>
                <a:lnTo>
                  <a:pt x="2808224" y="173989"/>
                </a:lnTo>
                <a:lnTo>
                  <a:pt x="2793238" y="173989"/>
                </a:lnTo>
                <a:lnTo>
                  <a:pt x="2785491" y="175259"/>
                </a:lnTo>
                <a:lnTo>
                  <a:pt x="2769489" y="175259"/>
                </a:lnTo>
                <a:lnTo>
                  <a:pt x="2761234" y="176529"/>
                </a:lnTo>
                <a:lnTo>
                  <a:pt x="3396996" y="176529"/>
                </a:lnTo>
                <a:lnTo>
                  <a:pt x="3396996" y="83819"/>
                </a:lnTo>
                <a:close/>
              </a:path>
              <a:path w="3397250" h="872489">
                <a:moveTo>
                  <a:pt x="3349117" y="6350"/>
                </a:moveTo>
                <a:lnTo>
                  <a:pt x="47879" y="6350"/>
                </a:lnTo>
                <a:lnTo>
                  <a:pt x="42418" y="7619"/>
                </a:lnTo>
                <a:lnTo>
                  <a:pt x="36449" y="8889"/>
                </a:lnTo>
                <a:lnTo>
                  <a:pt x="8636" y="15239"/>
                </a:lnTo>
                <a:lnTo>
                  <a:pt x="3388360" y="15239"/>
                </a:lnTo>
                <a:lnTo>
                  <a:pt x="3385566" y="13969"/>
                </a:lnTo>
                <a:lnTo>
                  <a:pt x="3382391" y="12700"/>
                </a:lnTo>
                <a:lnTo>
                  <a:pt x="3378327" y="11429"/>
                </a:lnTo>
                <a:lnTo>
                  <a:pt x="3374644" y="11429"/>
                </a:lnTo>
                <a:lnTo>
                  <a:pt x="3369691" y="10159"/>
                </a:lnTo>
                <a:lnTo>
                  <a:pt x="3365119" y="8889"/>
                </a:lnTo>
                <a:lnTo>
                  <a:pt x="3360039" y="8889"/>
                </a:lnTo>
                <a:lnTo>
                  <a:pt x="3349117" y="6350"/>
                </a:lnTo>
                <a:close/>
              </a:path>
              <a:path w="3397250" h="872489">
                <a:moveTo>
                  <a:pt x="3335909" y="5079"/>
                </a:moveTo>
                <a:lnTo>
                  <a:pt x="61087" y="5079"/>
                </a:lnTo>
                <a:lnTo>
                  <a:pt x="54229" y="6350"/>
                </a:lnTo>
                <a:lnTo>
                  <a:pt x="3342767" y="6350"/>
                </a:lnTo>
                <a:lnTo>
                  <a:pt x="3335909" y="5079"/>
                </a:lnTo>
                <a:close/>
              </a:path>
              <a:path w="3397250" h="872489">
                <a:moveTo>
                  <a:pt x="3307588" y="2539"/>
                </a:moveTo>
                <a:lnTo>
                  <a:pt x="97155" y="2539"/>
                </a:lnTo>
                <a:lnTo>
                  <a:pt x="82042" y="3809"/>
                </a:lnTo>
                <a:lnTo>
                  <a:pt x="74295" y="3809"/>
                </a:lnTo>
                <a:lnTo>
                  <a:pt x="67437" y="5079"/>
                </a:lnTo>
                <a:lnTo>
                  <a:pt x="3329559" y="5079"/>
                </a:lnTo>
                <a:lnTo>
                  <a:pt x="3322193" y="3809"/>
                </a:lnTo>
                <a:lnTo>
                  <a:pt x="3307588" y="2539"/>
                </a:lnTo>
                <a:close/>
              </a:path>
              <a:path w="3397250" h="872489">
                <a:moveTo>
                  <a:pt x="3283839" y="1269"/>
                </a:moveTo>
                <a:lnTo>
                  <a:pt x="113156" y="1269"/>
                </a:lnTo>
                <a:lnTo>
                  <a:pt x="104902" y="2539"/>
                </a:lnTo>
                <a:lnTo>
                  <a:pt x="3291713" y="2539"/>
                </a:lnTo>
                <a:lnTo>
                  <a:pt x="3283839" y="1269"/>
                </a:lnTo>
                <a:close/>
              </a:path>
              <a:path w="3397250" h="872489">
                <a:moveTo>
                  <a:pt x="3257931" y="0"/>
                </a:moveTo>
                <a:lnTo>
                  <a:pt x="139065" y="0"/>
                </a:lnTo>
                <a:lnTo>
                  <a:pt x="129921" y="1269"/>
                </a:lnTo>
                <a:lnTo>
                  <a:pt x="3267075" y="1269"/>
                </a:lnTo>
                <a:lnTo>
                  <a:pt x="3257931" y="0"/>
                </a:lnTo>
                <a:close/>
              </a:path>
            </a:pathLst>
          </a:custGeom>
          <a:solidFill>
            <a:srgbClr val="A6A6A6"/>
          </a:solidFill>
        </p:spPr>
        <p:txBody>
          <a:bodyPr wrap="square" lIns="0" tIns="0" rIns="0" bIns="0" rtlCol="0"/>
          <a:lstStyle/>
          <a:p>
            <a:endParaRPr sz="1428"/>
          </a:p>
        </p:txBody>
      </p:sp>
      <p:sp>
        <p:nvSpPr>
          <p:cNvPr id="26" name="object 26"/>
          <p:cNvSpPr txBox="1"/>
          <p:nvPr/>
        </p:nvSpPr>
        <p:spPr>
          <a:xfrm>
            <a:off x="3137001" y="3190677"/>
            <a:ext cx="171277" cy="183127"/>
          </a:xfrm>
          <a:prstGeom prst="rect">
            <a:avLst/>
          </a:prstGeom>
        </p:spPr>
        <p:txBody>
          <a:bodyPr vert="horz" wrap="square" lIns="0" tIns="0" rIns="0" bIns="0" rtlCol="0">
            <a:spAutoFit/>
          </a:bodyPr>
          <a:lstStyle/>
          <a:p>
            <a:pPr marL="10074"/>
            <a:r>
              <a:rPr sz="1190" b="1" dirty="0">
                <a:cs typeface="Arial"/>
              </a:rPr>
              <a:t>…</a:t>
            </a:r>
            <a:endParaRPr sz="1190">
              <a:cs typeface="Arial"/>
            </a:endParaRPr>
          </a:p>
        </p:txBody>
      </p:sp>
      <p:sp>
        <p:nvSpPr>
          <p:cNvPr id="27" name="object 27"/>
          <p:cNvSpPr txBox="1"/>
          <p:nvPr/>
        </p:nvSpPr>
        <p:spPr>
          <a:xfrm>
            <a:off x="1474101" y="5287411"/>
            <a:ext cx="904746" cy="122021"/>
          </a:xfrm>
          <a:prstGeom prst="rect">
            <a:avLst/>
          </a:prstGeom>
        </p:spPr>
        <p:txBody>
          <a:bodyPr vert="horz" wrap="square" lIns="0" tIns="0" rIns="0" bIns="0" rtlCol="0">
            <a:spAutoFit/>
          </a:bodyPr>
          <a:lstStyle/>
          <a:p>
            <a:pPr marL="10074"/>
            <a:r>
              <a:rPr sz="793" b="1" spc="-12" dirty="0">
                <a:cs typeface="Arial"/>
              </a:rPr>
              <a:t>S</a:t>
            </a:r>
            <a:r>
              <a:rPr sz="793" b="1" spc="-8" dirty="0">
                <a:cs typeface="Arial"/>
              </a:rPr>
              <a:t>hared</a:t>
            </a:r>
            <a:r>
              <a:rPr sz="793" b="1" dirty="0">
                <a:cs typeface="Arial"/>
              </a:rPr>
              <a:t> </a:t>
            </a:r>
            <a:r>
              <a:rPr sz="793" b="1" spc="-4" dirty="0">
                <a:cs typeface="Arial"/>
              </a:rPr>
              <a:t>file </a:t>
            </a:r>
            <a:r>
              <a:rPr sz="793" b="1" spc="-8" dirty="0">
                <a:cs typeface="Arial"/>
              </a:rPr>
              <a:t>s</a:t>
            </a:r>
            <a:r>
              <a:rPr sz="793" b="1" spc="-24" dirty="0">
                <a:cs typeface="Arial"/>
              </a:rPr>
              <a:t>y</a:t>
            </a:r>
            <a:r>
              <a:rPr sz="793" b="1" spc="-8" dirty="0">
                <a:cs typeface="Arial"/>
              </a:rPr>
              <a:t>stem</a:t>
            </a:r>
            <a:endParaRPr sz="793">
              <a:cs typeface="Arial"/>
            </a:endParaRPr>
          </a:p>
        </p:txBody>
      </p:sp>
      <p:sp>
        <p:nvSpPr>
          <p:cNvPr id="28" name="object 28"/>
          <p:cNvSpPr txBox="1"/>
          <p:nvPr/>
        </p:nvSpPr>
        <p:spPr>
          <a:xfrm>
            <a:off x="432213" y="3085332"/>
            <a:ext cx="669996" cy="122021"/>
          </a:xfrm>
          <a:prstGeom prst="rect">
            <a:avLst/>
          </a:prstGeom>
        </p:spPr>
        <p:txBody>
          <a:bodyPr vert="horz" wrap="square" lIns="0" tIns="0" rIns="0" bIns="0" rtlCol="0">
            <a:spAutoFit/>
          </a:bodyPr>
          <a:lstStyle/>
          <a:p>
            <a:pPr marL="10074"/>
            <a:r>
              <a:rPr sz="793" b="1" spc="-8" dirty="0">
                <a:cs typeface="Arial"/>
              </a:rPr>
              <a:t>H</a:t>
            </a:r>
            <a:r>
              <a:rPr sz="793" b="1" spc="-36" dirty="0">
                <a:cs typeface="Arial"/>
              </a:rPr>
              <a:t>A</a:t>
            </a:r>
            <a:r>
              <a:rPr sz="793" b="1" dirty="0">
                <a:cs typeface="Arial"/>
              </a:rPr>
              <a:t>N</a:t>
            </a:r>
            <a:r>
              <a:rPr sz="793" b="1" spc="-8" dirty="0">
                <a:cs typeface="Arial"/>
              </a:rPr>
              <a:t>A</a:t>
            </a:r>
            <a:r>
              <a:rPr sz="793" b="1" spc="36" dirty="0">
                <a:cs typeface="Arial"/>
              </a:rPr>
              <a:t> </a:t>
            </a:r>
            <a:r>
              <a:rPr sz="793" b="1" spc="-4" dirty="0">
                <a:cs typeface="Arial"/>
              </a:rPr>
              <a:t>cluster</a:t>
            </a:r>
            <a:endParaRPr sz="793">
              <a:cs typeface="Arial"/>
            </a:endParaRPr>
          </a:p>
        </p:txBody>
      </p:sp>
      <p:sp>
        <p:nvSpPr>
          <p:cNvPr id="29" name="object 29"/>
          <p:cNvSpPr txBox="1"/>
          <p:nvPr/>
        </p:nvSpPr>
        <p:spPr>
          <a:xfrm>
            <a:off x="3475828" y="5287411"/>
            <a:ext cx="690146" cy="122021"/>
          </a:xfrm>
          <a:prstGeom prst="rect">
            <a:avLst/>
          </a:prstGeom>
        </p:spPr>
        <p:txBody>
          <a:bodyPr vert="horz" wrap="square" lIns="0" tIns="0" rIns="0" bIns="0" rtlCol="0">
            <a:spAutoFit/>
          </a:bodyPr>
          <a:lstStyle/>
          <a:p>
            <a:pPr marL="10074"/>
            <a:r>
              <a:rPr sz="793" b="1" spc="-8" dirty="0">
                <a:cs typeface="Arial"/>
              </a:rPr>
              <a:t>Block</a:t>
            </a:r>
            <a:r>
              <a:rPr sz="793" b="1" spc="-4" dirty="0">
                <a:cs typeface="Arial"/>
              </a:rPr>
              <a:t> </a:t>
            </a:r>
            <a:r>
              <a:rPr sz="793" b="1" spc="-8" dirty="0">
                <a:cs typeface="Arial"/>
              </a:rPr>
              <a:t>de</a:t>
            </a:r>
            <a:r>
              <a:rPr sz="793" b="1" spc="-4" dirty="0">
                <a:cs typeface="Arial"/>
              </a:rPr>
              <a:t>vic</a:t>
            </a:r>
            <a:r>
              <a:rPr sz="793" b="1" spc="-12" dirty="0">
                <a:cs typeface="Arial"/>
              </a:rPr>
              <a:t>e</a:t>
            </a:r>
            <a:r>
              <a:rPr sz="793" b="1" spc="-8" dirty="0">
                <a:cs typeface="Arial"/>
              </a:rPr>
              <a:t>s</a:t>
            </a:r>
            <a:endParaRPr sz="793">
              <a:cs typeface="Arial"/>
            </a:endParaRPr>
          </a:p>
        </p:txBody>
      </p:sp>
      <p:sp>
        <p:nvSpPr>
          <p:cNvPr id="30" name="object 30"/>
          <p:cNvSpPr txBox="1"/>
          <p:nvPr/>
        </p:nvSpPr>
        <p:spPr>
          <a:xfrm>
            <a:off x="423508" y="4755183"/>
            <a:ext cx="635237" cy="122021"/>
          </a:xfrm>
          <a:prstGeom prst="rect">
            <a:avLst/>
          </a:prstGeom>
        </p:spPr>
        <p:txBody>
          <a:bodyPr vert="horz" wrap="square" lIns="0" tIns="0" rIns="0" bIns="0" rtlCol="0">
            <a:spAutoFit/>
          </a:bodyPr>
          <a:lstStyle/>
          <a:p>
            <a:pPr marL="10074"/>
            <a:r>
              <a:rPr sz="793" b="1" spc="-12" dirty="0">
                <a:cs typeface="Arial"/>
              </a:rPr>
              <a:t>S</a:t>
            </a:r>
            <a:r>
              <a:rPr sz="793" b="1" spc="-4" dirty="0">
                <a:cs typeface="Arial"/>
              </a:rPr>
              <a:t>to</a:t>
            </a:r>
            <a:r>
              <a:rPr sz="793" b="1" spc="-8" dirty="0">
                <a:cs typeface="Arial"/>
              </a:rPr>
              <a:t>rage</a:t>
            </a:r>
            <a:r>
              <a:rPr sz="793" b="1" spc="-4" dirty="0">
                <a:cs typeface="Arial"/>
              </a:rPr>
              <a:t> </a:t>
            </a:r>
            <a:r>
              <a:rPr sz="793" b="1" spc="-8" dirty="0">
                <a:cs typeface="Arial"/>
              </a:rPr>
              <a:t>pool</a:t>
            </a:r>
            <a:endParaRPr sz="793">
              <a:cs typeface="Arial"/>
            </a:endParaRPr>
          </a:p>
        </p:txBody>
      </p:sp>
      <p:sp>
        <p:nvSpPr>
          <p:cNvPr id="31" name="object 31"/>
          <p:cNvSpPr/>
          <p:nvPr/>
        </p:nvSpPr>
        <p:spPr>
          <a:xfrm>
            <a:off x="2086065" y="3789188"/>
            <a:ext cx="1849792" cy="469097"/>
          </a:xfrm>
          <a:prstGeom prst="rect">
            <a:avLst/>
          </a:prstGeom>
          <a:blipFill>
            <a:blip r:embed="rId5" cstate="print"/>
            <a:stretch>
              <a:fillRect/>
            </a:stretch>
          </a:blipFill>
        </p:spPr>
        <p:txBody>
          <a:bodyPr wrap="square" lIns="0" tIns="0" rIns="0" bIns="0" rtlCol="0"/>
          <a:lstStyle/>
          <a:p>
            <a:endParaRPr sz="1428"/>
          </a:p>
        </p:txBody>
      </p:sp>
      <p:sp>
        <p:nvSpPr>
          <p:cNvPr id="32" name="object 32"/>
          <p:cNvSpPr txBox="1"/>
          <p:nvPr/>
        </p:nvSpPr>
        <p:spPr>
          <a:xfrm>
            <a:off x="2345602" y="3947753"/>
            <a:ext cx="1262916" cy="158633"/>
          </a:xfrm>
          <a:prstGeom prst="rect">
            <a:avLst/>
          </a:prstGeom>
        </p:spPr>
        <p:txBody>
          <a:bodyPr vert="horz" wrap="square" lIns="0" tIns="0" rIns="0" bIns="0" rtlCol="0">
            <a:spAutoFit/>
          </a:bodyPr>
          <a:lstStyle/>
          <a:p>
            <a:pPr marL="10074"/>
            <a:r>
              <a:rPr sz="1031" b="1" spc="-12" dirty="0">
                <a:cs typeface="Arial"/>
              </a:rPr>
              <a:t>Storag</a:t>
            </a:r>
            <a:r>
              <a:rPr sz="1031" b="1" spc="-8" dirty="0">
                <a:cs typeface="Arial"/>
              </a:rPr>
              <a:t>e</a:t>
            </a:r>
            <a:r>
              <a:rPr sz="1031" b="1" spc="16" dirty="0">
                <a:cs typeface="Arial"/>
              </a:rPr>
              <a:t> </a:t>
            </a:r>
            <a:r>
              <a:rPr sz="1031" b="1" spc="-12" dirty="0">
                <a:cs typeface="Arial"/>
              </a:rPr>
              <a:t>Connection</a:t>
            </a:r>
            <a:endParaRPr sz="1031">
              <a:cs typeface="Arial"/>
            </a:endParaRPr>
          </a:p>
        </p:txBody>
      </p:sp>
      <p:sp>
        <p:nvSpPr>
          <p:cNvPr id="33" name="object 33"/>
          <p:cNvSpPr/>
          <p:nvPr/>
        </p:nvSpPr>
        <p:spPr>
          <a:xfrm>
            <a:off x="288258" y="2092938"/>
            <a:ext cx="4860240" cy="423155"/>
          </a:xfrm>
          <a:prstGeom prst="rect">
            <a:avLst/>
          </a:prstGeom>
          <a:blipFill>
            <a:blip r:embed="rId6" cstate="print"/>
            <a:stretch>
              <a:fillRect/>
            </a:stretch>
          </a:blipFill>
        </p:spPr>
        <p:txBody>
          <a:bodyPr wrap="square" lIns="0" tIns="0" rIns="0" bIns="0" rtlCol="0"/>
          <a:lstStyle/>
          <a:p>
            <a:endParaRPr sz="1428"/>
          </a:p>
        </p:txBody>
      </p:sp>
      <p:sp>
        <p:nvSpPr>
          <p:cNvPr id="34" name="object 34"/>
          <p:cNvSpPr/>
          <p:nvPr/>
        </p:nvSpPr>
        <p:spPr>
          <a:xfrm>
            <a:off x="1932519" y="2071175"/>
            <a:ext cx="1588646" cy="536802"/>
          </a:xfrm>
          <a:prstGeom prst="rect">
            <a:avLst/>
          </a:prstGeom>
          <a:blipFill>
            <a:blip r:embed="rId7" cstate="print"/>
            <a:stretch>
              <a:fillRect/>
            </a:stretch>
          </a:blipFill>
        </p:spPr>
        <p:txBody>
          <a:bodyPr wrap="square" lIns="0" tIns="0" rIns="0" bIns="0" rtlCol="0"/>
          <a:lstStyle/>
          <a:p>
            <a:endParaRPr sz="1428"/>
          </a:p>
        </p:txBody>
      </p:sp>
      <p:sp>
        <p:nvSpPr>
          <p:cNvPr id="35" name="object 35"/>
          <p:cNvSpPr/>
          <p:nvPr/>
        </p:nvSpPr>
        <p:spPr>
          <a:xfrm>
            <a:off x="308814" y="2113491"/>
            <a:ext cx="4775609" cy="338524"/>
          </a:xfrm>
          <a:custGeom>
            <a:avLst/>
            <a:gdLst/>
            <a:ahLst/>
            <a:cxnLst/>
            <a:rect l="l" t="t" r="r" b="b"/>
            <a:pathLst>
              <a:path w="6019800" h="426719">
                <a:moveTo>
                  <a:pt x="0" y="426720"/>
                </a:moveTo>
                <a:lnTo>
                  <a:pt x="6019800" y="426720"/>
                </a:lnTo>
                <a:lnTo>
                  <a:pt x="6019800" y="0"/>
                </a:lnTo>
                <a:lnTo>
                  <a:pt x="0" y="0"/>
                </a:lnTo>
                <a:lnTo>
                  <a:pt x="0" y="426720"/>
                </a:lnTo>
                <a:close/>
              </a:path>
            </a:pathLst>
          </a:custGeom>
          <a:solidFill>
            <a:srgbClr val="006FC0"/>
          </a:solidFill>
        </p:spPr>
        <p:txBody>
          <a:bodyPr wrap="square" lIns="0" tIns="0" rIns="0" bIns="0" rtlCol="0"/>
          <a:lstStyle/>
          <a:p>
            <a:endParaRPr sz="1428"/>
          </a:p>
        </p:txBody>
      </p:sp>
      <p:sp>
        <p:nvSpPr>
          <p:cNvPr id="36" name="object 36"/>
          <p:cNvSpPr/>
          <p:nvPr/>
        </p:nvSpPr>
        <p:spPr>
          <a:xfrm>
            <a:off x="1951864" y="2094148"/>
            <a:ext cx="1078442" cy="452172"/>
          </a:xfrm>
          <a:prstGeom prst="rect">
            <a:avLst/>
          </a:prstGeom>
          <a:blipFill>
            <a:blip r:embed="rId8" cstate="print"/>
            <a:stretch>
              <a:fillRect/>
            </a:stretch>
          </a:blipFill>
        </p:spPr>
        <p:txBody>
          <a:bodyPr wrap="square" lIns="0" tIns="0" rIns="0" bIns="0" rtlCol="0"/>
          <a:lstStyle/>
          <a:p>
            <a:endParaRPr sz="1428"/>
          </a:p>
        </p:txBody>
      </p:sp>
      <p:sp>
        <p:nvSpPr>
          <p:cNvPr id="37" name="object 37"/>
          <p:cNvSpPr/>
          <p:nvPr/>
        </p:nvSpPr>
        <p:spPr>
          <a:xfrm>
            <a:off x="2759487" y="2091730"/>
            <a:ext cx="631105" cy="452172"/>
          </a:xfrm>
          <a:prstGeom prst="rect">
            <a:avLst/>
          </a:prstGeom>
          <a:blipFill>
            <a:blip r:embed="rId9" cstate="print"/>
            <a:stretch>
              <a:fillRect/>
            </a:stretch>
          </a:blipFill>
        </p:spPr>
        <p:txBody>
          <a:bodyPr wrap="square" lIns="0" tIns="0" rIns="0" bIns="0" rtlCol="0"/>
          <a:lstStyle/>
          <a:p>
            <a:endParaRPr sz="1428"/>
          </a:p>
        </p:txBody>
      </p:sp>
      <p:sp>
        <p:nvSpPr>
          <p:cNvPr id="38" name="object 38"/>
          <p:cNvSpPr/>
          <p:nvPr/>
        </p:nvSpPr>
        <p:spPr>
          <a:xfrm>
            <a:off x="3119773" y="2091730"/>
            <a:ext cx="338524" cy="452172"/>
          </a:xfrm>
          <a:prstGeom prst="rect">
            <a:avLst/>
          </a:prstGeom>
          <a:blipFill>
            <a:blip r:embed="rId10" cstate="print"/>
            <a:stretch>
              <a:fillRect/>
            </a:stretch>
          </a:blipFill>
        </p:spPr>
        <p:txBody>
          <a:bodyPr wrap="square" lIns="0" tIns="0" rIns="0" bIns="0" rtlCol="0"/>
          <a:lstStyle/>
          <a:p>
            <a:endParaRPr sz="1428"/>
          </a:p>
        </p:txBody>
      </p:sp>
      <p:sp>
        <p:nvSpPr>
          <p:cNvPr id="39" name="object 39"/>
          <p:cNvSpPr txBox="1"/>
          <p:nvPr/>
        </p:nvSpPr>
        <p:spPr>
          <a:xfrm>
            <a:off x="2069239" y="2180005"/>
            <a:ext cx="1255864" cy="244234"/>
          </a:xfrm>
          <a:prstGeom prst="rect">
            <a:avLst/>
          </a:prstGeom>
        </p:spPr>
        <p:txBody>
          <a:bodyPr vert="horz" wrap="square" lIns="0" tIns="0" rIns="0" bIns="0" rtlCol="0">
            <a:spAutoFit/>
          </a:bodyPr>
          <a:lstStyle/>
          <a:p>
            <a:pPr marL="10074"/>
            <a:r>
              <a:rPr sz="1587" b="1" spc="-4" dirty="0">
                <a:solidFill>
                  <a:srgbClr val="FFFFFF"/>
                </a:solidFill>
                <a:latin typeface="微软雅黑"/>
                <a:cs typeface="微软雅黑"/>
              </a:rPr>
              <a:t>生产站点</a:t>
            </a:r>
            <a:r>
              <a:rPr sz="1587" b="1" dirty="0">
                <a:solidFill>
                  <a:srgbClr val="FFFFFF"/>
                </a:solidFill>
                <a:cs typeface="Arial"/>
              </a:rPr>
              <a:t>(HA)</a:t>
            </a:r>
            <a:endParaRPr sz="1587">
              <a:cs typeface="Arial"/>
            </a:endParaRPr>
          </a:p>
        </p:txBody>
      </p:sp>
      <p:sp>
        <p:nvSpPr>
          <p:cNvPr id="40" name="object 40"/>
          <p:cNvSpPr/>
          <p:nvPr/>
        </p:nvSpPr>
        <p:spPr>
          <a:xfrm>
            <a:off x="1712478" y="3564310"/>
            <a:ext cx="482598" cy="301750"/>
          </a:xfrm>
          <a:custGeom>
            <a:avLst/>
            <a:gdLst/>
            <a:ahLst/>
            <a:cxnLst/>
            <a:rect l="l" t="t" r="r" b="b"/>
            <a:pathLst>
              <a:path w="608330" h="380364">
                <a:moveTo>
                  <a:pt x="0" y="0"/>
                </a:moveTo>
                <a:lnTo>
                  <a:pt x="608076" y="379984"/>
                </a:lnTo>
              </a:path>
            </a:pathLst>
          </a:custGeom>
          <a:ln w="12192">
            <a:solidFill>
              <a:srgbClr val="7E7E7E"/>
            </a:solidFill>
          </a:ln>
        </p:spPr>
        <p:txBody>
          <a:bodyPr wrap="square" lIns="0" tIns="0" rIns="0" bIns="0" rtlCol="0"/>
          <a:lstStyle/>
          <a:p>
            <a:endParaRPr sz="1428"/>
          </a:p>
        </p:txBody>
      </p:sp>
      <p:sp>
        <p:nvSpPr>
          <p:cNvPr id="41" name="object 41"/>
          <p:cNvSpPr/>
          <p:nvPr/>
        </p:nvSpPr>
        <p:spPr>
          <a:xfrm>
            <a:off x="2755858" y="3576401"/>
            <a:ext cx="9572" cy="225682"/>
          </a:xfrm>
          <a:custGeom>
            <a:avLst/>
            <a:gdLst/>
            <a:ahLst/>
            <a:cxnLst/>
            <a:rect l="l" t="t" r="r" b="b"/>
            <a:pathLst>
              <a:path w="12064" h="284479">
                <a:moveTo>
                  <a:pt x="12064" y="0"/>
                </a:moveTo>
                <a:lnTo>
                  <a:pt x="0" y="283972"/>
                </a:lnTo>
              </a:path>
            </a:pathLst>
          </a:custGeom>
          <a:ln w="12192">
            <a:solidFill>
              <a:srgbClr val="7E7E7E"/>
            </a:solidFill>
          </a:ln>
        </p:spPr>
        <p:txBody>
          <a:bodyPr wrap="square" lIns="0" tIns="0" rIns="0" bIns="0" rtlCol="0"/>
          <a:lstStyle/>
          <a:p>
            <a:endParaRPr sz="1428"/>
          </a:p>
        </p:txBody>
      </p:sp>
      <p:sp>
        <p:nvSpPr>
          <p:cNvPr id="42" name="object 42"/>
          <p:cNvSpPr/>
          <p:nvPr/>
        </p:nvSpPr>
        <p:spPr>
          <a:xfrm>
            <a:off x="3638440" y="3459125"/>
            <a:ext cx="460433" cy="403005"/>
          </a:xfrm>
          <a:custGeom>
            <a:avLst/>
            <a:gdLst/>
            <a:ahLst/>
            <a:cxnLst/>
            <a:rect l="l" t="t" r="r" b="b"/>
            <a:pathLst>
              <a:path w="580389" h="508000">
                <a:moveTo>
                  <a:pt x="580136" y="0"/>
                </a:moveTo>
                <a:lnTo>
                  <a:pt x="0" y="508000"/>
                </a:lnTo>
              </a:path>
            </a:pathLst>
          </a:custGeom>
          <a:ln w="12192">
            <a:solidFill>
              <a:srgbClr val="006FC0"/>
            </a:solidFill>
          </a:ln>
        </p:spPr>
        <p:txBody>
          <a:bodyPr wrap="square" lIns="0" tIns="0" rIns="0" bIns="0" rtlCol="0"/>
          <a:lstStyle/>
          <a:p>
            <a:endParaRPr sz="1428"/>
          </a:p>
        </p:txBody>
      </p:sp>
      <p:sp>
        <p:nvSpPr>
          <p:cNvPr id="43" name="object 43"/>
          <p:cNvSpPr/>
          <p:nvPr/>
        </p:nvSpPr>
        <p:spPr>
          <a:xfrm>
            <a:off x="2054630" y="4211134"/>
            <a:ext cx="298727" cy="323916"/>
          </a:xfrm>
          <a:custGeom>
            <a:avLst/>
            <a:gdLst/>
            <a:ahLst/>
            <a:cxnLst/>
            <a:rect l="l" t="t" r="r" b="b"/>
            <a:pathLst>
              <a:path w="376555" h="408304">
                <a:moveTo>
                  <a:pt x="0" y="408051"/>
                </a:moveTo>
                <a:lnTo>
                  <a:pt x="376047" y="0"/>
                </a:lnTo>
              </a:path>
            </a:pathLst>
          </a:custGeom>
          <a:ln w="12192">
            <a:solidFill>
              <a:srgbClr val="7E7E7E"/>
            </a:solidFill>
          </a:ln>
        </p:spPr>
        <p:txBody>
          <a:bodyPr wrap="square" lIns="0" tIns="0" rIns="0" bIns="0" rtlCol="0"/>
          <a:lstStyle/>
          <a:p>
            <a:endParaRPr sz="1428"/>
          </a:p>
        </p:txBody>
      </p:sp>
      <p:sp>
        <p:nvSpPr>
          <p:cNvPr id="44" name="object 44"/>
          <p:cNvSpPr/>
          <p:nvPr/>
        </p:nvSpPr>
        <p:spPr>
          <a:xfrm>
            <a:off x="1821289" y="4663605"/>
            <a:ext cx="210570" cy="0"/>
          </a:xfrm>
          <a:custGeom>
            <a:avLst/>
            <a:gdLst/>
            <a:ahLst/>
            <a:cxnLst/>
            <a:rect l="l" t="t" r="r" b="b"/>
            <a:pathLst>
              <a:path w="265430">
                <a:moveTo>
                  <a:pt x="0" y="0"/>
                </a:moveTo>
                <a:lnTo>
                  <a:pt x="265303" y="0"/>
                </a:lnTo>
              </a:path>
            </a:pathLst>
          </a:custGeom>
          <a:ln w="3175">
            <a:solidFill>
              <a:srgbClr val="A6A6A6"/>
            </a:solidFill>
          </a:ln>
        </p:spPr>
        <p:txBody>
          <a:bodyPr wrap="square" lIns="0" tIns="0" rIns="0" bIns="0" rtlCol="0"/>
          <a:lstStyle/>
          <a:p>
            <a:endParaRPr sz="1428"/>
          </a:p>
        </p:txBody>
      </p:sp>
      <p:sp>
        <p:nvSpPr>
          <p:cNvPr id="45" name="object 45"/>
          <p:cNvSpPr/>
          <p:nvPr/>
        </p:nvSpPr>
        <p:spPr>
          <a:xfrm>
            <a:off x="1812995" y="4660080"/>
            <a:ext cx="227195" cy="0"/>
          </a:xfrm>
          <a:custGeom>
            <a:avLst/>
            <a:gdLst/>
            <a:ahLst/>
            <a:cxnLst/>
            <a:rect l="l" t="t" r="r" b="b"/>
            <a:pathLst>
              <a:path w="286385">
                <a:moveTo>
                  <a:pt x="0" y="0"/>
                </a:moveTo>
                <a:lnTo>
                  <a:pt x="286300" y="0"/>
                </a:lnTo>
              </a:path>
            </a:pathLst>
          </a:custGeom>
          <a:ln w="8889">
            <a:solidFill>
              <a:srgbClr val="A6A6A6"/>
            </a:solidFill>
          </a:ln>
        </p:spPr>
        <p:txBody>
          <a:bodyPr wrap="square" lIns="0" tIns="0" rIns="0" bIns="0" rtlCol="0"/>
          <a:lstStyle/>
          <a:p>
            <a:endParaRPr sz="1428"/>
          </a:p>
        </p:txBody>
      </p:sp>
      <p:sp>
        <p:nvSpPr>
          <p:cNvPr id="46" name="object 46"/>
          <p:cNvSpPr/>
          <p:nvPr/>
        </p:nvSpPr>
        <p:spPr>
          <a:xfrm>
            <a:off x="1815010" y="4656553"/>
            <a:ext cx="223164" cy="0"/>
          </a:xfrm>
          <a:custGeom>
            <a:avLst/>
            <a:gdLst/>
            <a:ahLst/>
            <a:cxnLst/>
            <a:rect l="l" t="t" r="r" b="b"/>
            <a:pathLst>
              <a:path w="281305">
                <a:moveTo>
                  <a:pt x="0" y="0"/>
                </a:moveTo>
                <a:lnTo>
                  <a:pt x="281029" y="0"/>
                </a:lnTo>
              </a:path>
            </a:pathLst>
          </a:custGeom>
          <a:ln w="3175">
            <a:solidFill>
              <a:srgbClr val="A6A6A6"/>
            </a:solidFill>
          </a:ln>
        </p:spPr>
        <p:txBody>
          <a:bodyPr wrap="square" lIns="0" tIns="0" rIns="0" bIns="0" rtlCol="0"/>
          <a:lstStyle/>
          <a:p>
            <a:endParaRPr sz="1428"/>
          </a:p>
        </p:txBody>
      </p:sp>
      <p:sp>
        <p:nvSpPr>
          <p:cNvPr id="47" name="object 47"/>
          <p:cNvSpPr/>
          <p:nvPr/>
        </p:nvSpPr>
        <p:spPr>
          <a:xfrm>
            <a:off x="1817564" y="4655545"/>
            <a:ext cx="218126" cy="0"/>
          </a:xfrm>
          <a:custGeom>
            <a:avLst/>
            <a:gdLst/>
            <a:ahLst/>
            <a:cxnLst/>
            <a:rect l="l" t="t" r="r" b="b"/>
            <a:pathLst>
              <a:path w="274955">
                <a:moveTo>
                  <a:pt x="0" y="0"/>
                </a:moveTo>
                <a:lnTo>
                  <a:pt x="274574" y="0"/>
                </a:lnTo>
              </a:path>
            </a:pathLst>
          </a:custGeom>
          <a:ln w="3175">
            <a:solidFill>
              <a:srgbClr val="A6A6A6"/>
            </a:solidFill>
          </a:ln>
        </p:spPr>
        <p:txBody>
          <a:bodyPr wrap="square" lIns="0" tIns="0" rIns="0" bIns="0" rtlCol="0"/>
          <a:lstStyle/>
          <a:p>
            <a:endParaRPr sz="1428"/>
          </a:p>
        </p:txBody>
      </p:sp>
      <p:sp>
        <p:nvSpPr>
          <p:cNvPr id="48" name="object 48"/>
          <p:cNvSpPr/>
          <p:nvPr/>
        </p:nvSpPr>
        <p:spPr>
          <a:xfrm>
            <a:off x="1821289" y="4654538"/>
            <a:ext cx="210570" cy="0"/>
          </a:xfrm>
          <a:custGeom>
            <a:avLst/>
            <a:gdLst/>
            <a:ahLst/>
            <a:cxnLst/>
            <a:rect l="l" t="t" r="r" b="b"/>
            <a:pathLst>
              <a:path w="265430">
                <a:moveTo>
                  <a:pt x="0" y="0"/>
                </a:moveTo>
                <a:lnTo>
                  <a:pt x="265303" y="0"/>
                </a:lnTo>
              </a:path>
            </a:pathLst>
          </a:custGeom>
          <a:ln w="3175">
            <a:solidFill>
              <a:srgbClr val="A6A6A6"/>
            </a:solidFill>
          </a:ln>
        </p:spPr>
        <p:txBody>
          <a:bodyPr wrap="square" lIns="0" tIns="0" rIns="0" bIns="0" rtlCol="0"/>
          <a:lstStyle/>
          <a:p>
            <a:endParaRPr sz="1428"/>
          </a:p>
        </p:txBody>
      </p:sp>
      <p:sp>
        <p:nvSpPr>
          <p:cNvPr id="49" name="object 49"/>
          <p:cNvSpPr/>
          <p:nvPr/>
        </p:nvSpPr>
        <p:spPr>
          <a:xfrm>
            <a:off x="1818904" y="4757808"/>
            <a:ext cx="215608" cy="0"/>
          </a:xfrm>
          <a:custGeom>
            <a:avLst/>
            <a:gdLst/>
            <a:ahLst/>
            <a:cxnLst/>
            <a:rect l="l" t="t" r="r" b="b"/>
            <a:pathLst>
              <a:path w="271780">
                <a:moveTo>
                  <a:pt x="0" y="0"/>
                </a:moveTo>
                <a:lnTo>
                  <a:pt x="271187" y="0"/>
                </a:lnTo>
              </a:path>
            </a:pathLst>
          </a:custGeom>
          <a:ln w="3809">
            <a:solidFill>
              <a:srgbClr val="A6A6A6"/>
            </a:solidFill>
          </a:ln>
        </p:spPr>
        <p:txBody>
          <a:bodyPr wrap="square" lIns="0" tIns="0" rIns="0" bIns="0" rtlCol="0"/>
          <a:lstStyle/>
          <a:p>
            <a:endParaRPr sz="1428"/>
          </a:p>
        </p:txBody>
      </p:sp>
      <p:sp>
        <p:nvSpPr>
          <p:cNvPr id="50" name="object 50"/>
          <p:cNvSpPr/>
          <p:nvPr/>
        </p:nvSpPr>
        <p:spPr>
          <a:xfrm>
            <a:off x="1812859" y="4753778"/>
            <a:ext cx="227698" cy="0"/>
          </a:xfrm>
          <a:custGeom>
            <a:avLst/>
            <a:gdLst/>
            <a:ahLst/>
            <a:cxnLst/>
            <a:rect l="l" t="t" r="r" b="b"/>
            <a:pathLst>
              <a:path w="287019">
                <a:moveTo>
                  <a:pt x="0" y="0"/>
                </a:moveTo>
                <a:lnTo>
                  <a:pt x="286469" y="0"/>
                </a:lnTo>
              </a:path>
            </a:pathLst>
          </a:custGeom>
          <a:ln w="8889">
            <a:solidFill>
              <a:srgbClr val="A6A6A6"/>
            </a:solidFill>
          </a:ln>
        </p:spPr>
        <p:txBody>
          <a:bodyPr wrap="square" lIns="0" tIns="0" rIns="0" bIns="0" rtlCol="0"/>
          <a:lstStyle/>
          <a:p>
            <a:endParaRPr sz="1428"/>
          </a:p>
        </p:txBody>
      </p:sp>
      <p:sp>
        <p:nvSpPr>
          <p:cNvPr id="51" name="object 51"/>
          <p:cNvSpPr/>
          <p:nvPr/>
        </p:nvSpPr>
        <p:spPr>
          <a:xfrm>
            <a:off x="1816428" y="4749748"/>
            <a:ext cx="220646" cy="0"/>
          </a:xfrm>
          <a:custGeom>
            <a:avLst/>
            <a:gdLst/>
            <a:ahLst/>
            <a:cxnLst/>
            <a:rect l="l" t="t" r="r" b="b"/>
            <a:pathLst>
              <a:path w="278130">
                <a:moveTo>
                  <a:pt x="0" y="0"/>
                </a:moveTo>
                <a:lnTo>
                  <a:pt x="277526" y="0"/>
                </a:lnTo>
              </a:path>
            </a:pathLst>
          </a:custGeom>
          <a:ln w="3809">
            <a:solidFill>
              <a:srgbClr val="A6A6A6"/>
            </a:solidFill>
          </a:ln>
        </p:spPr>
        <p:txBody>
          <a:bodyPr wrap="square" lIns="0" tIns="0" rIns="0" bIns="0" rtlCol="0"/>
          <a:lstStyle/>
          <a:p>
            <a:endParaRPr sz="1428"/>
          </a:p>
        </p:txBody>
      </p:sp>
      <p:sp>
        <p:nvSpPr>
          <p:cNvPr id="52" name="object 52"/>
          <p:cNvSpPr/>
          <p:nvPr/>
        </p:nvSpPr>
        <p:spPr>
          <a:xfrm>
            <a:off x="1826327" y="4748237"/>
            <a:ext cx="200494" cy="0"/>
          </a:xfrm>
          <a:custGeom>
            <a:avLst/>
            <a:gdLst/>
            <a:ahLst/>
            <a:cxnLst/>
            <a:rect l="l" t="t" r="r" b="b"/>
            <a:pathLst>
              <a:path w="252730">
                <a:moveTo>
                  <a:pt x="0" y="0"/>
                </a:moveTo>
                <a:lnTo>
                  <a:pt x="252476" y="0"/>
                </a:lnTo>
              </a:path>
            </a:pathLst>
          </a:custGeom>
          <a:ln w="3175">
            <a:solidFill>
              <a:srgbClr val="A6A6A6"/>
            </a:solidFill>
          </a:ln>
        </p:spPr>
        <p:txBody>
          <a:bodyPr wrap="square" lIns="0" tIns="0" rIns="0" bIns="0" rtlCol="0"/>
          <a:lstStyle/>
          <a:p>
            <a:endParaRPr sz="1428"/>
          </a:p>
        </p:txBody>
      </p:sp>
      <p:sp>
        <p:nvSpPr>
          <p:cNvPr id="53" name="object 53"/>
          <p:cNvSpPr/>
          <p:nvPr/>
        </p:nvSpPr>
        <p:spPr>
          <a:xfrm>
            <a:off x="1812826" y="4846419"/>
            <a:ext cx="227698" cy="0"/>
          </a:xfrm>
          <a:custGeom>
            <a:avLst/>
            <a:gdLst/>
            <a:ahLst/>
            <a:cxnLst/>
            <a:rect l="l" t="t" r="r" b="b"/>
            <a:pathLst>
              <a:path w="287019">
                <a:moveTo>
                  <a:pt x="0" y="0"/>
                </a:moveTo>
                <a:lnTo>
                  <a:pt x="286512" y="0"/>
                </a:lnTo>
              </a:path>
            </a:pathLst>
          </a:custGeom>
          <a:ln w="14859">
            <a:solidFill>
              <a:srgbClr val="A6A6A6"/>
            </a:solidFill>
          </a:ln>
        </p:spPr>
        <p:txBody>
          <a:bodyPr wrap="square" lIns="0" tIns="0" rIns="0" bIns="0" rtlCol="0"/>
          <a:lstStyle/>
          <a:p>
            <a:endParaRPr sz="1428"/>
          </a:p>
        </p:txBody>
      </p:sp>
      <p:sp>
        <p:nvSpPr>
          <p:cNvPr id="54" name="object 54"/>
          <p:cNvSpPr/>
          <p:nvPr/>
        </p:nvSpPr>
        <p:spPr>
          <a:xfrm>
            <a:off x="1823657" y="4945708"/>
            <a:ext cx="206036" cy="0"/>
          </a:xfrm>
          <a:custGeom>
            <a:avLst/>
            <a:gdLst/>
            <a:ahLst/>
            <a:cxnLst/>
            <a:rect l="l" t="t" r="r" b="b"/>
            <a:pathLst>
              <a:path w="259714">
                <a:moveTo>
                  <a:pt x="0" y="0"/>
                </a:moveTo>
                <a:lnTo>
                  <a:pt x="259207" y="0"/>
                </a:lnTo>
              </a:path>
            </a:pathLst>
          </a:custGeom>
          <a:ln w="3175">
            <a:solidFill>
              <a:srgbClr val="A6A6A6"/>
            </a:solidFill>
          </a:ln>
        </p:spPr>
        <p:txBody>
          <a:bodyPr wrap="square" lIns="0" tIns="0" rIns="0" bIns="0" rtlCol="0"/>
          <a:lstStyle/>
          <a:p>
            <a:endParaRPr sz="1428"/>
          </a:p>
        </p:txBody>
      </p:sp>
      <p:sp>
        <p:nvSpPr>
          <p:cNvPr id="55" name="object 55"/>
          <p:cNvSpPr/>
          <p:nvPr/>
        </p:nvSpPr>
        <p:spPr>
          <a:xfrm>
            <a:off x="1812865" y="4942183"/>
            <a:ext cx="227698" cy="0"/>
          </a:xfrm>
          <a:custGeom>
            <a:avLst/>
            <a:gdLst/>
            <a:ahLst/>
            <a:cxnLst/>
            <a:rect l="l" t="t" r="r" b="b"/>
            <a:pathLst>
              <a:path w="287019">
                <a:moveTo>
                  <a:pt x="0" y="0"/>
                </a:moveTo>
                <a:lnTo>
                  <a:pt x="286461" y="0"/>
                </a:lnTo>
              </a:path>
            </a:pathLst>
          </a:custGeom>
          <a:ln w="8889">
            <a:solidFill>
              <a:srgbClr val="A6A6A6"/>
            </a:solidFill>
          </a:ln>
        </p:spPr>
        <p:txBody>
          <a:bodyPr wrap="square" lIns="0" tIns="0" rIns="0" bIns="0" rtlCol="0"/>
          <a:lstStyle/>
          <a:p>
            <a:endParaRPr sz="1428"/>
          </a:p>
        </p:txBody>
      </p:sp>
      <p:sp>
        <p:nvSpPr>
          <p:cNvPr id="56" name="object 56"/>
          <p:cNvSpPr/>
          <p:nvPr/>
        </p:nvSpPr>
        <p:spPr>
          <a:xfrm>
            <a:off x="1814337" y="4938152"/>
            <a:ext cx="224675" cy="0"/>
          </a:xfrm>
          <a:custGeom>
            <a:avLst/>
            <a:gdLst/>
            <a:ahLst/>
            <a:cxnLst/>
            <a:rect l="l" t="t" r="r" b="b"/>
            <a:pathLst>
              <a:path w="283210">
                <a:moveTo>
                  <a:pt x="0" y="0"/>
                </a:moveTo>
                <a:lnTo>
                  <a:pt x="282829" y="0"/>
                </a:lnTo>
              </a:path>
            </a:pathLst>
          </a:custGeom>
          <a:ln w="3809">
            <a:solidFill>
              <a:srgbClr val="A6A6A6"/>
            </a:solidFill>
          </a:ln>
        </p:spPr>
        <p:txBody>
          <a:bodyPr wrap="square" lIns="0" tIns="0" rIns="0" bIns="0" rtlCol="0"/>
          <a:lstStyle/>
          <a:p>
            <a:endParaRPr sz="1428"/>
          </a:p>
        </p:txBody>
      </p:sp>
      <p:sp>
        <p:nvSpPr>
          <p:cNvPr id="57" name="object 57"/>
          <p:cNvSpPr/>
          <p:nvPr/>
        </p:nvSpPr>
        <p:spPr>
          <a:xfrm>
            <a:off x="1819452" y="4936138"/>
            <a:ext cx="214097" cy="0"/>
          </a:xfrm>
          <a:custGeom>
            <a:avLst/>
            <a:gdLst/>
            <a:ahLst/>
            <a:cxnLst/>
            <a:rect l="l" t="t" r="r" b="b"/>
            <a:pathLst>
              <a:path w="269875">
                <a:moveTo>
                  <a:pt x="0" y="0"/>
                </a:moveTo>
                <a:lnTo>
                  <a:pt x="269811" y="0"/>
                </a:lnTo>
              </a:path>
            </a:pathLst>
          </a:custGeom>
          <a:ln w="3809">
            <a:solidFill>
              <a:srgbClr val="A6A6A6"/>
            </a:solidFill>
          </a:ln>
        </p:spPr>
        <p:txBody>
          <a:bodyPr wrap="square" lIns="0" tIns="0" rIns="0" bIns="0" rtlCol="0"/>
          <a:lstStyle/>
          <a:p>
            <a:endParaRPr sz="1428"/>
          </a:p>
        </p:txBody>
      </p:sp>
      <p:sp>
        <p:nvSpPr>
          <p:cNvPr id="58" name="object 58"/>
          <p:cNvSpPr/>
          <p:nvPr/>
        </p:nvSpPr>
        <p:spPr>
          <a:xfrm>
            <a:off x="1138198" y="4534544"/>
            <a:ext cx="1123376" cy="692161"/>
          </a:xfrm>
          <a:custGeom>
            <a:avLst/>
            <a:gdLst/>
            <a:ahLst/>
            <a:cxnLst/>
            <a:rect l="l" t="t" r="r" b="b"/>
            <a:pathLst>
              <a:path w="1416050" h="872489">
                <a:moveTo>
                  <a:pt x="1365250" y="871219"/>
                </a:moveTo>
                <a:lnTo>
                  <a:pt x="50545" y="871219"/>
                </a:lnTo>
                <a:lnTo>
                  <a:pt x="57911" y="872489"/>
                </a:lnTo>
                <a:lnTo>
                  <a:pt x="1357883" y="872489"/>
                </a:lnTo>
                <a:lnTo>
                  <a:pt x="1365250" y="871219"/>
                </a:lnTo>
                <a:close/>
              </a:path>
              <a:path w="1416050" h="872489">
                <a:moveTo>
                  <a:pt x="1378584" y="869949"/>
                </a:moveTo>
                <a:lnTo>
                  <a:pt x="40512" y="869949"/>
                </a:lnTo>
                <a:lnTo>
                  <a:pt x="43687" y="871219"/>
                </a:lnTo>
                <a:lnTo>
                  <a:pt x="1371853" y="871219"/>
                </a:lnTo>
                <a:lnTo>
                  <a:pt x="1378584" y="869949"/>
                </a:lnTo>
                <a:close/>
              </a:path>
              <a:path w="1416050" h="872489">
                <a:moveTo>
                  <a:pt x="1384681" y="868679"/>
                </a:moveTo>
                <a:lnTo>
                  <a:pt x="30987" y="868679"/>
                </a:lnTo>
                <a:lnTo>
                  <a:pt x="34162" y="869949"/>
                </a:lnTo>
                <a:lnTo>
                  <a:pt x="1381633" y="869949"/>
                </a:lnTo>
                <a:lnTo>
                  <a:pt x="1384681" y="868679"/>
                </a:lnTo>
                <a:close/>
              </a:path>
              <a:path w="1416050" h="872489">
                <a:moveTo>
                  <a:pt x="1409700" y="859789"/>
                </a:moveTo>
                <a:lnTo>
                  <a:pt x="6095" y="859789"/>
                </a:lnTo>
                <a:lnTo>
                  <a:pt x="7619" y="861059"/>
                </a:lnTo>
                <a:lnTo>
                  <a:pt x="11048" y="862329"/>
                </a:lnTo>
                <a:lnTo>
                  <a:pt x="13334" y="863599"/>
                </a:lnTo>
                <a:lnTo>
                  <a:pt x="15239" y="864869"/>
                </a:lnTo>
                <a:lnTo>
                  <a:pt x="19938" y="866139"/>
                </a:lnTo>
                <a:lnTo>
                  <a:pt x="22605" y="867409"/>
                </a:lnTo>
                <a:lnTo>
                  <a:pt x="28066" y="868679"/>
                </a:lnTo>
                <a:lnTo>
                  <a:pt x="1387728" y="868679"/>
                </a:lnTo>
                <a:lnTo>
                  <a:pt x="1393189" y="867409"/>
                </a:lnTo>
                <a:lnTo>
                  <a:pt x="1395857" y="866139"/>
                </a:lnTo>
                <a:lnTo>
                  <a:pt x="1398143" y="864869"/>
                </a:lnTo>
                <a:lnTo>
                  <a:pt x="1400428" y="864869"/>
                </a:lnTo>
                <a:lnTo>
                  <a:pt x="1402461" y="863599"/>
                </a:lnTo>
                <a:lnTo>
                  <a:pt x="1404365" y="862329"/>
                </a:lnTo>
                <a:lnTo>
                  <a:pt x="1406525" y="862329"/>
                </a:lnTo>
                <a:lnTo>
                  <a:pt x="1409700" y="859789"/>
                </a:lnTo>
                <a:close/>
              </a:path>
              <a:path w="1416050" h="872489">
                <a:moveTo>
                  <a:pt x="1413383" y="15239"/>
                </a:moveTo>
                <a:lnTo>
                  <a:pt x="2412" y="15239"/>
                </a:lnTo>
                <a:lnTo>
                  <a:pt x="1523" y="16509"/>
                </a:lnTo>
                <a:lnTo>
                  <a:pt x="761" y="17779"/>
                </a:lnTo>
                <a:lnTo>
                  <a:pt x="0" y="20319"/>
                </a:lnTo>
                <a:lnTo>
                  <a:pt x="0" y="853439"/>
                </a:lnTo>
                <a:lnTo>
                  <a:pt x="1523" y="855979"/>
                </a:lnTo>
                <a:lnTo>
                  <a:pt x="2412" y="857249"/>
                </a:lnTo>
                <a:lnTo>
                  <a:pt x="4698" y="859789"/>
                </a:lnTo>
                <a:lnTo>
                  <a:pt x="1411096" y="859789"/>
                </a:lnTo>
                <a:lnTo>
                  <a:pt x="1413383" y="857249"/>
                </a:lnTo>
                <a:lnTo>
                  <a:pt x="1414271" y="855979"/>
                </a:lnTo>
                <a:lnTo>
                  <a:pt x="1414907" y="854709"/>
                </a:lnTo>
                <a:lnTo>
                  <a:pt x="1415414" y="854709"/>
                </a:lnTo>
                <a:lnTo>
                  <a:pt x="1415669" y="853439"/>
                </a:lnTo>
                <a:lnTo>
                  <a:pt x="1415669" y="806449"/>
                </a:lnTo>
                <a:lnTo>
                  <a:pt x="688847" y="806449"/>
                </a:lnTo>
                <a:lnTo>
                  <a:pt x="684021" y="805179"/>
                </a:lnTo>
                <a:lnTo>
                  <a:pt x="670687" y="805179"/>
                </a:lnTo>
                <a:lnTo>
                  <a:pt x="666495" y="803909"/>
                </a:lnTo>
                <a:lnTo>
                  <a:pt x="662432" y="803909"/>
                </a:lnTo>
                <a:lnTo>
                  <a:pt x="658368" y="802639"/>
                </a:lnTo>
                <a:lnTo>
                  <a:pt x="654557" y="802639"/>
                </a:lnTo>
                <a:lnTo>
                  <a:pt x="650747" y="801369"/>
                </a:lnTo>
                <a:lnTo>
                  <a:pt x="647319" y="800099"/>
                </a:lnTo>
                <a:lnTo>
                  <a:pt x="643763" y="800099"/>
                </a:lnTo>
                <a:lnTo>
                  <a:pt x="640333" y="798829"/>
                </a:lnTo>
                <a:lnTo>
                  <a:pt x="621919" y="791209"/>
                </a:lnTo>
                <a:lnTo>
                  <a:pt x="619759" y="789939"/>
                </a:lnTo>
                <a:lnTo>
                  <a:pt x="618108" y="789939"/>
                </a:lnTo>
                <a:lnTo>
                  <a:pt x="616712" y="788669"/>
                </a:lnTo>
                <a:lnTo>
                  <a:pt x="615188" y="787399"/>
                </a:lnTo>
                <a:lnTo>
                  <a:pt x="614299" y="786129"/>
                </a:lnTo>
                <a:lnTo>
                  <a:pt x="613537" y="784859"/>
                </a:lnTo>
                <a:lnTo>
                  <a:pt x="612901" y="783589"/>
                </a:lnTo>
                <a:lnTo>
                  <a:pt x="612520" y="782319"/>
                </a:lnTo>
                <a:lnTo>
                  <a:pt x="612520" y="778509"/>
                </a:lnTo>
                <a:lnTo>
                  <a:pt x="616712" y="772159"/>
                </a:lnTo>
                <a:lnTo>
                  <a:pt x="618108" y="770889"/>
                </a:lnTo>
                <a:lnTo>
                  <a:pt x="619759" y="769619"/>
                </a:lnTo>
                <a:lnTo>
                  <a:pt x="621919" y="769619"/>
                </a:lnTo>
                <a:lnTo>
                  <a:pt x="623824" y="768349"/>
                </a:lnTo>
                <a:lnTo>
                  <a:pt x="626237" y="767079"/>
                </a:lnTo>
                <a:lnTo>
                  <a:pt x="628776" y="765809"/>
                </a:lnTo>
                <a:lnTo>
                  <a:pt x="631444" y="764539"/>
                </a:lnTo>
                <a:lnTo>
                  <a:pt x="634238" y="763269"/>
                </a:lnTo>
                <a:lnTo>
                  <a:pt x="637158" y="763269"/>
                </a:lnTo>
                <a:lnTo>
                  <a:pt x="640333" y="761999"/>
                </a:lnTo>
                <a:lnTo>
                  <a:pt x="643763" y="760729"/>
                </a:lnTo>
                <a:lnTo>
                  <a:pt x="647319" y="760729"/>
                </a:lnTo>
                <a:lnTo>
                  <a:pt x="650747" y="759459"/>
                </a:lnTo>
                <a:lnTo>
                  <a:pt x="654557" y="758189"/>
                </a:lnTo>
                <a:lnTo>
                  <a:pt x="658368" y="758189"/>
                </a:lnTo>
                <a:lnTo>
                  <a:pt x="662432" y="756919"/>
                </a:lnTo>
                <a:lnTo>
                  <a:pt x="666495" y="756919"/>
                </a:lnTo>
                <a:lnTo>
                  <a:pt x="684021" y="754379"/>
                </a:lnTo>
                <a:lnTo>
                  <a:pt x="1415669" y="754379"/>
                </a:lnTo>
                <a:lnTo>
                  <a:pt x="1415669" y="687069"/>
                </a:lnTo>
                <a:lnTo>
                  <a:pt x="230886" y="687069"/>
                </a:lnTo>
                <a:lnTo>
                  <a:pt x="228981" y="685799"/>
                </a:lnTo>
                <a:lnTo>
                  <a:pt x="226949" y="685799"/>
                </a:lnTo>
                <a:lnTo>
                  <a:pt x="223900" y="684529"/>
                </a:lnTo>
                <a:lnTo>
                  <a:pt x="222122" y="684529"/>
                </a:lnTo>
                <a:lnTo>
                  <a:pt x="220090" y="683259"/>
                </a:lnTo>
                <a:lnTo>
                  <a:pt x="218566" y="681989"/>
                </a:lnTo>
                <a:lnTo>
                  <a:pt x="218186" y="680719"/>
                </a:lnTo>
                <a:lnTo>
                  <a:pt x="218058" y="680719"/>
                </a:lnTo>
                <a:lnTo>
                  <a:pt x="218058" y="674369"/>
                </a:lnTo>
                <a:lnTo>
                  <a:pt x="218186" y="674369"/>
                </a:lnTo>
                <a:lnTo>
                  <a:pt x="218566" y="673099"/>
                </a:lnTo>
                <a:lnTo>
                  <a:pt x="219328" y="673099"/>
                </a:lnTo>
                <a:lnTo>
                  <a:pt x="220090" y="671829"/>
                </a:lnTo>
                <a:lnTo>
                  <a:pt x="222122" y="670559"/>
                </a:lnTo>
                <a:lnTo>
                  <a:pt x="226949" y="669289"/>
                </a:lnTo>
                <a:lnTo>
                  <a:pt x="228981" y="669289"/>
                </a:lnTo>
                <a:lnTo>
                  <a:pt x="230886" y="668019"/>
                </a:lnTo>
                <a:lnTo>
                  <a:pt x="1415669" y="668019"/>
                </a:lnTo>
                <a:lnTo>
                  <a:pt x="1415669" y="657859"/>
                </a:lnTo>
                <a:lnTo>
                  <a:pt x="233171" y="657859"/>
                </a:lnTo>
                <a:lnTo>
                  <a:pt x="230886" y="656589"/>
                </a:lnTo>
                <a:lnTo>
                  <a:pt x="226949" y="656589"/>
                </a:lnTo>
                <a:lnTo>
                  <a:pt x="222122" y="655319"/>
                </a:lnTo>
                <a:lnTo>
                  <a:pt x="220090" y="654049"/>
                </a:lnTo>
                <a:lnTo>
                  <a:pt x="219328" y="652779"/>
                </a:lnTo>
                <a:lnTo>
                  <a:pt x="218566" y="652779"/>
                </a:lnTo>
                <a:lnTo>
                  <a:pt x="218186" y="651509"/>
                </a:lnTo>
                <a:lnTo>
                  <a:pt x="218058" y="651509"/>
                </a:lnTo>
                <a:lnTo>
                  <a:pt x="218058" y="645159"/>
                </a:lnTo>
                <a:lnTo>
                  <a:pt x="218186" y="645159"/>
                </a:lnTo>
                <a:lnTo>
                  <a:pt x="218566" y="643889"/>
                </a:lnTo>
                <a:lnTo>
                  <a:pt x="219328" y="642619"/>
                </a:lnTo>
                <a:lnTo>
                  <a:pt x="221106" y="642619"/>
                </a:lnTo>
                <a:lnTo>
                  <a:pt x="222122" y="641349"/>
                </a:lnTo>
                <a:lnTo>
                  <a:pt x="223900" y="641349"/>
                </a:lnTo>
                <a:lnTo>
                  <a:pt x="225425" y="640079"/>
                </a:lnTo>
                <a:lnTo>
                  <a:pt x="228981" y="640079"/>
                </a:lnTo>
                <a:lnTo>
                  <a:pt x="230886" y="638809"/>
                </a:lnTo>
                <a:lnTo>
                  <a:pt x="1415669" y="638809"/>
                </a:lnTo>
                <a:lnTo>
                  <a:pt x="1415669" y="532129"/>
                </a:lnTo>
                <a:lnTo>
                  <a:pt x="272033" y="532129"/>
                </a:lnTo>
                <a:lnTo>
                  <a:pt x="261493" y="530859"/>
                </a:lnTo>
                <a:lnTo>
                  <a:pt x="258063" y="530859"/>
                </a:lnTo>
                <a:lnTo>
                  <a:pt x="254888" y="529589"/>
                </a:lnTo>
                <a:lnTo>
                  <a:pt x="248412" y="529589"/>
                </a:lnTo>
                <a:lnTo>
                  <a:pt x="245363" y="528319"/>
                </a:lnTo>
                <a:lnTo>
                  <a:pt x="242696" y="528319"/>
                </a:lnTo>
                <a:lnTo>
                  <a:pt x="239902" y="527049"/>
                </a:lnTo>
                <a:lnTo>
                  <a:pt x="234569" y="525779"/>
                </a:lnTo>
                <a:lnTo>
                  <a:pt x="232028" y="525779"/>
                </a:lnTo>
                <a:lnTo>
                  <a:pt x="227456" y="524509"/>
                </a:lnTo>
                <a:lnTo>
                  <a:pt x="225425" y="523239"/>
                </a:lnTo>
                <a:lnTo>
                  <a:pt x="223519" y="521969"/>
                </a:lnTo>
                <a:lnTo>
                  <a:pt x="221614" y="521969"/>
                </a:lnTo>
                <a:lnTo>
                  <a:pt x="218566" y="519429"/>
                </a:lnTo>
                <a:lnTo>
                  <a:pt x="217296" y="519429"/>
                </a:lnTo>
                <a:lnTo>
                  <a:pt x="215137" y="516889"/>
                </a:lnTo>
                <a:lnTo>
                  <a:pt x="213487" y="515619"/>
                </a:lnTo>
                <a:lnTo>
                  <a:pt x="213106" y="514349"/>
                </a:lnTo>
                <a:lnTo>
                  <a:pt x="212851" y="513079"/>
                </a:lnTo>
                <a:lnTo>
                  <a:pt x="212851" y="458469"/>
                </a:lnTo>
                <a:lnTo>
                  <a:pt x="213106" y="457199"/>
                </a:lnTo>
                <a:lnTo>
                  <a:pt x="213487" y="455929"/>
                </a:lnTo>
                <a:lnTo>
                  <a:pt x="215137" y="453389"/>
                </a:lnTo>
                <a:lnTo>
                  <a:pt x="217296" y="452119"/>
                </a:lnTo>
                <a:lnTo>
                  <a:pt x="218566" y="450849"/>
                </a:lnTo>
                <a:lnTo>
                  <a:pt x="220090" y="450849"/>
                </a:lnTo>
                <a:lnTo>
                  <a:pt x="221614" y="449579"/>
                </a:lnTo>
                <a:lnTo>
                  <a:pt x="223519" y="448309"/>
                </a:lnTo>
                <a:lnTo>
                  <a:pt x="225425" y="448309"/>
                </a:lnTo>
                <a:lnTo>
                  <a:pt x="227456" y="447039"/>
                </a:lnTo>
                <a:lnTo>
                  <a:pt x="232028" y="445769"/>
                </a:lnTo>
                <a:lnTo>
                  <a:pt x="234569" y="444499"/>
                </a:lnTo>
                <a:lnTo>
                  <a:pt x="237236" y="444499"/>
                </a:lnTo>
                <a:lnTo>
                  <a:pt x="239902" y="443229"/>
                </a:lnTo>
                <a:lnTo>
                  <a:pt x="245363" y="443229"/>
                </a:lnTo>
                <a:lnTo>
                  <a:pt x="251587" y="441959"/>
                </a:lnTo>
                <a:lnTo>
                  <a:pt x="254888" y="440689"/>
                </a:lnTo>
                <a:lnTo>
                  <a:pt x="264921" y="440689"/>
                </a:lnTo>
                <a:lnTo>
                  <a:pt x="272033" y="439419"/>
                </a:lnTo>
                <a:lnTo>
                  <a:pt x="1415669" y="439419"/>
                </a:lnTo>
                <a:lnTo>
                  <a:pt x="1415669" y="414019"/>
                </a:lnTo>
                <a:lnTo>
                  <a:pt x="275589" y="414019"/>
                </a:lnTo>
                <a:lnTo>
                  <a:pt x="261493" y="412749"/>
                </a:lnTo>
                <a:lnTo>
                  <a:pt x="258063" y="411479"/>
                </a:lnTo>
                <a:lnTo>
                  <a:pt x="248412" y="411479"/>
                </a:lnTo>
                <a:lnTo>
                  <a:pt x="245363" y="410209"/>
                </a:lnTo>
                <a:lnTo>
                  <a:pt x="242696" y="410209"/>
                </a:lnTo>
                <a:lnTo>
                  <a:pt x="239902" y="408939"/>
                </a:lnTo>
                <a:lnTo>
                  <a:pt x="237236" y="408939"/>
                </a:lnTo>
                <a:lnTo>
                  <a:pt x="234569" y="407669"/>
                </a:lnTo>
                <a:lnTo>
                  <a:pt x="232028" y="407669"/>
                </a:lnTo>
                <a:lnTo>
                  <a:pt x="227456" y="405129"/>
                </a:lnTo>
                <a:lnTo>
                  <a:pt x="225425" y="405129"/>
                </a:lnTo>
                <a:lnTo>
                  <a:pt x="223519" y="403859"/>
                </a:lnTo>
                <a:lnTo>
                  <a:pt x="221614" y="403859"/>
                </a:lnTo>
                <a:lnTo>
                  <a:pt x="218566" y="401319"/>
                </a:lnTo>
                <a:lnTo>
                  <a:pt x="217296" y="400049"/>
                </a:lnTo>
                <a:lnTo>
                  <a:pt x="216153" y="400049"/>
                </a:lnTo>
                <a:lnTo>
                  <a:pt x="215137" y="398779"/>
                </a:lnTo>
                <a:lnTo>
                  <a:pt x="214375" y="397509"/>
                </a:lnTo>
                <a:lnTo>
                  <a:pt x="213487" y="397509"/>
                </a:lnTo>
                <a:lnTo>
                  <a:pt x="213106" y="396239"/>
                </a:lnTo>
                <a:lnTo>
                  <a:pt x="212851" y="394969"/>
                </a:lnTo>
                <a:lnTo>
                  <a:pt x="212851" y="339089"/>
                </a:lnTo>
                <a:lnTo>
                  <a:pt x="213106" y="339089"/>
                </a:lnTo>
                <a:lnTo>
                  <a:pt x="213487" y="337819"/>
                </a:lnTo>
                <a:lnTo>
                  <a:pt x="214375" y="336549"/>
                </a:lnTo>
                <a:lnTo>
                  <a:pt x="215137" y="335279"/>
                </a:lnTo>
                <a:lnTo>
                  <a:pt x="216153" y="335279"/>
                </a:lnTo>
                <a:lnTo>
                  <a:pt x="217296" y="334009"/>
                </a:lnTo>
                <a:lnTo>
                  <a:pt x="218566" y="332739"/>
                </a:lnTo>
                <a:lnTo>
                  <a:pt x="220090" y="331469"/>
                </a:lnTo>
                <a:lnTo>
                  <a:pt x="221614" y="331469"/>
                </a:lnTo>
                <a:lnTo>
                  <a:pt x="225425" y="328929"/>
                </a:lnTo>
                <a:lnTo>
                  <a:pt x="227456" y="328929"/>
                </a:lnTo>
                <a:lnTo>
                  <a:pt x="232028" y="327659"/>
                </a:lnTo>
                <a:lnTo>
                  <a:pt x="234569" y="326389"/>
                </a:lnTo>
                <a:lnTo>
                  <a:pt x="239902" y="325119"/>
                </a:lnTo>
                <a:lnTo>
                  <a:pt x="242696" y="325119"/>
                </a:lnTo>
                <a:lnTo>
                  <a:pt x="245363" y="323849"/>
                </a:lnTo>
                <a:lnTo>
                  <a:pt x="251587" y="322579"/>
                </a:lnTo>
                <a:lnTo>
                  <a:pt x="261493" y="322579"/>
                </a:lnTo>
                <a:lnTo>
                  <a:pt x="264921" y="321309"/>
                </a:lnTo>
                <a:lnTo>
                  <a:pt x="1415669" y="321309"/>
                </a:lnTo>
                <a:lnTo>
                  <a:pt x="1415669" y="295909"/>
                </a:lnTo>
                <a:lnTo>
                  <a:pt x="287019" y="295909"/>
                </a:lnTo>
                <a:lnTo>
                  <a:pt x="283209" y="294639"/>
                </a:lnTo>
                <a:lnTo>
                  <a:pt x="261493" y="294639"/>
                </a:lnTo>
                <a:lnTo>
                  <a:pt x="258063" y="293369"/>
                </a:lnTo>
                <a:lnTo>
                  <a:pt x="251587" y="293369"/>
                </a:lnTo>
                <a:lnTo>
                  <a:pt x="245363" y="292099"/>
                </a:lnTo>
                <a:lnTo>
                  <a:pt x="242696" y="290829"/>
                </a:lnTo>
                <a:lnTo>
                  <a:pt x="239902" y="290829"/>
                </a:lnTo>
                <a:lnTo>
                  <a:pt x="234569" y="289559"/>
                </a:lnTo>
                <a:lnTo>
                  <a:pt x="232028" y="288289"/>
                </a:lnTo>
                <a:lnTo>
                  <a:pt x="229743" y="288289"/>
                </a:lnTo>
                <a:lnTo>
                  <a:pt x="227456" y="287019"/>
                </a:lnTo>
                <a:lnTo>
                  <a:pt x="225425" y="287019"/>
                </a:lnTo>
                <a:lnTo>
                  <a:pt x="221614" y="284479"/>
                </a:lnTo>
                <a:lnTo>
                  <a:pt x="218566" y="283209"/>
                </a:lnTo>
                <a:lnTo>
                  <a:pt x="217296" y="281939"/>
                </a:lnTo>
                <a:lnTo>
                  <a:pt x="216153" y="281939"/>
                </a:lnTo>
                <a:lnTo>
                  <a:pt x="215137" y="280669"/>
                </a:lnTo>
                <a:lnTo>
                  <a:pt x="214375" y="279399"/>
                </a:lnTo>
                <a:lnTo>
                  <a:pt x="213487" y="278129"/>
                </a:lnTo>
                <a:lnTo>
                  <a:pt x="213106" y="278129"/>
                </a:lnTo>
                <a:lnTo>
                  <a:pt x="212851" y="276859"/>
                </a:lnTo>
                <a:lnTo>
                  <a:pt x="212851" y="220979"/>
                </a:lnTo>
                <a:lnTo>
                  <a:pt x="213106" y="219709"/>
                </a:lnTo>
                <a:lnTo>
                  <a:pt x="213487" y="219709"/>
                </a:lnTo>
                <a:lnTo>
                  <a:pt x="214375" y="218439"/>
                </a:lnTo>
                <a:lnTo>
                  <a:pt x="215137" y="217169"/>
                </a:lnTo>
                <a:lnTo>
                  <a:pt x="216153" y="215900"/>
                </a:lnTo>
                <a:lnTo>
                  <a:pt x="218566" y="214629"/>
                </a:lnTo>
                <a:lnTo>
                  <a:pt x="220090" y="213359"/>
                </a:lnTo>
                <a:lnTo>
                  <a:pt x="221614" y="213359"/>
                </a:lnTo>
                <a:lnTo>
                  <a:pt x="225425" y="210819"/>
                </a:lnTo>
                <a:lnTo>
                  <a:pt x="227456" y="210819"/>
                </a:lnTo>
                <a:lnTo>
                  <a:pt x="229743" y="209550"/>
                </a:lnTo>
                <a:lnTo>
                  <a:pt x="232028" y="209550"/>
                </a:lnTo>
                <a:lnTo>
                  <a:pt x="234569" y="208279"/>
                </a:lnTo>
                <a:lnTo>
                  <a:pt x="239902" y="207009"/>
                </a:lnTo>
                <a:lnTo>
                  <a:pt x="242696" y="207009"/>
                </a:lnTo>
                <a:lnTo>
                  <a:pt x="245363" y="205739"/>
                </a:lnTo>
                <a:lnTo>
                  <a:pt x="248412" y="205739"/>
                </a:lnTo>
                <a:lnTo>
                  <a:pt x="251587" y="204469"/>
                </a:lnTo>
                <a:lnTo>
                  <a:pt x="258063" y="204469"/>
                </a:lnTo>
                <a:lnTo>
                  <a:pt x="264921" y="203200"/>
                </a:lnTo>
                <a:lnTo>
                  <a:pt x="279400" y="203200"/>
                </a:lnTo>
                <a:lnTo>
                  <a:pt x="283209" y="201929"/>
                </a:lnTo>
                <a:lnTo>
                  <a:pt x="1415669" y="201929"/>
                </a:lnTo>
                <a:lnTo>
                  <a:pt x="1415669" y="176529"/>
                </a:lnTo>
                <a:lnTo>
                  <a:pt x="264921" y="176529"/>
                </a:lnTo>
                <a:lnTo>
                  <a:pt x="261493" y="175259"/>
                </a:lnTo>
                <a:lnTo>
                  <a:pt x="254888" y="175259"/>
                </a:lnTo>
                <a:lnTo>
                  <a:pt x="251587" y="173989"/>
                </a:lnTo>
                <a:lnTo>
                  <a:pt x="245363" y="173989"/>
                </a:lnTo>
                <a:lnTo>
                  <a:pt x="242696" y="172719"/>
                </a:lnTo>
                <a:lnTo>
                  <a:pt x="239902" y="172719"/>
                </a:lnTo>
                <a:lnTo>
                  <a:pt x="234569" y="171450"/>
                </a:lnTo>
                <a:lnTo>
                  <a:pt x="232028" y="170179"/>
                </a:lnTo>
                <a:lnTo>
                  <a:pt x="227456" y="168909"/>
                </a:lnTo>
                <a:lnTo>
                  <a:pt x="225425" y="167639"/>
                </a:lnTo>
                <a:lnTo>
                  <a:pt x="223519" y="167639"/>
                </a:lnTo>
                <a:lnTo>
                  <a:pt x="221614" y="166369"/>
                </a:lnTo>
                <a:lnTo>
                  <a:pt x="218566" y="165100"/>
                </a:lnTo>
                <a:lnTo>
                  <a:pt x="217296" y="163829"/>
                </a:lnTo>
                <a:lnTo>
                  <a:pt x="215137" y="162559"/>
                </a:lnTo>
                <a:lnTo>
                  <a:pt x="214375" y="161289"/>
                </a:lnTo>
                <a:lnTo>
                  <a:pt x="213487" y="160019"/>
                </a:lnTo>
                <a:lnTo>
                  <a:pt x="213106" y="158750"/>
                </a:lnTo>
                <a:lnTo>
                  <a:pt x="212851" y="158750"/>
                </a:lnTo>
                <a:lnTo>
                  <a:pt x="212851" y="102869"/>
                </a:lnTo>
                <a:lnTo>
                  <a:pt x="213106" y="101600"/>
                </a:lnTo>
                <a:lnTo>
                  <a:pt x="213487" y="100329"/>
                </a:lnTo>
                <a:lnTo>
                  <a:pt x="214375" y="100329"/>
                </a:lnTo>
                <a:lnTo>
                  <a:pt x="215137" y="99059"/>
                </a:lnTo>
                <a:lnTo>
                  <a:pt x="216153" y="97789"/>
                </a:lnTo>
                <a:lnTo>
                  <a:pt x="217296" y="96519"/>
                </a:lnTo>
                <a:lnTo>
                  <a:pt x="218566" y="96519"/>
                </a:lnTo>
                <a:lnTo>
                  <a:pt x="221614" y="93979"/>
                </a:lnTo>
                <a:lnTo>
                  <a:pt x="225425" y="92709"/>
                </a:lnTo>
                <a:lnTo>
                  <a:pt x="227456" y="91439"/>
                </a:lnTo>
                <a:lnTo>
                  <a:pt x="229743" y="91439"/>
                </a:lnTo>
                <a:lnTo>
                  <a:pt x="232028" y="90169"/>
                </a:lnTo>
                <a:lnTo>
                  <a:pt x="234569" y="90169"/>
                </a:lnTo>
                <a:lnTo>
                  <a:pt x="237236" y="88900"/>
                </a:lnTo>
                <a:lnTo>
                  <a:pt x="239902" y="88900"/>
                </a:lnTo>
                <a:lnTo>
                  <a:pt x="242696" y="87629"/>
                </a:lnTo>
                <a:lnTo>
                  <a:pt x="245363" y="87629"/>
                </a:lnTo>
                <a:lnTo>
                  <a:pt x="248412" y="86359"/>
                </a:lnTo>
                <a:lnTo>
                  <a:pt x="251587" y="86359"/>
                </a:lnTo>
                <a:lnTo>
                  <a:pt x="258063" y="85089"/>
                </a:lnTo>
                <a:lnTo>
                  <a:pt x="272033" y="85089"/>
                </a:lnTo>
                <a:lnTo>
                  <a:pt x="283209" y="83819"/>
                </a:lnTo>
                <a:lnTo>
                  <a:pt x="1415669" y="83819"/>
                </a:lnTo>
                <a:lnTo>
                  <a:pt x="1415669" y="20319"/>
                </a:lnTo>
                <a:lnTo>
                  <a:pt x="1415414" y="19050"/>
                </a:lnTo>
                <a:lnTo>
                  <a:pt x="1414907" y="17779"/>
                </a:lnTo>
                <a:lnTo>
                  <a:pt x="1414271" y="16509"/>
                </a:lnTo>
                <a:lnTo>
                  <a:pt x="1413383" y="15239"/>
                </a:lnTo>
                <a:close/>
              </a:path>
              <a:path w="1416050" h="872489">
                <a:moveTo>
                  <a:pt x="1415669" y="754379"/>
                </a:moveTo>
                <a:lnTo>
                  <a:pt x="731519" y="754379"/>
                </a:lnTo>
                <a:lnTo>
                  <a:pt x="740663" y="755649"/>
                </a:lnTo>
                <a:lnTo>
                  <a:pt x="744855" y="755649"/>
                </a:lnTo>
                <a:lnTo>
                  <a:pt x="749300" y="756919"/>
                </a:lnTo>
                <a:lnTo>
                  <a:pt x="753363" y="756919"/>
                </a:lnTo>
                <a:lnTo>
                  <a:pt x="757427" y="758189"/>
                </a:lnTo>
                <a:lnTo>
                  <a:pt x="761238" y="758189"/>
                </a:lnTo>
                <a:lnTo>
                  <a:pt x="765047" y="759459"/>
                </a:lnTo>
                <a:lnTo>
                  <a:pt x="768476" y="760729"/>
                </a:lnTo>
                <a:lnTo>
                  <a:pt x="772032" y="760729"/>
                </a:lnTo>
                <a:lnTo>
                  <a:pt x="775462" y="761999"/>
                </a:lnTo>
                <a:lnTo>
                  <a:pt x="781557" y="763269"/>
                </a:lnTo>
                <a:lnTo>
                  <a:pt x="784351" y="764539"/>
                </a:lnTo>
                <a:lnTo>
                  <a:pt x="787019" y="765809"/>
                </a:lnTo>
                <a:lnTo>
                  <a:pt x="789558" y="767079"/>
                </a:lnTo>
                <a:lnTo>
                  <a:pt x="791844" y="768349"/>
                </a:lnTo>
                <a:lnTo>
                  <a:pt x="793876" y="769619"/>
                </a:lnTo>
                <a:lnTo>
                  <a:pt x="796036" y="769619"/>
                </a:lnTo>
                <a:lnTo>
                  <a:pt x="803275" y="778509"/>
                </a:lnTo>
                <a:lnTo>
                  <a:pt x="803275" y="782319"/>
                </a:lnTo>
                <a:lnTo>
                  <a:pt x="796036" y="789939"/>
                </a:lnTo>
                <a:lnTo>
                  <a:pt x="793876" y="791209"/>
                </a:lnTo>
                <a:lnTo>
                  <a:pt x="781557" y="797559"/>
                </a:lnTo>
                <a:lnTo>
                  <a:pt x="778509" y="797559"/>
                </a:lnTo>
                <a:lnTo>
                  <a:pt x="775462" y="798829"/>
                </a:lnTo>
                <a:lnTo>
                  <a:pt x="772032" y="800099"/>
                </a:lnTo>
                <a:lnTo>
                  <a:pt x="768476" y="800099"/>
                </a:lnTo>
                <a:lnTo>
                  <a:pt x="765047" y="801369"/>
                </a:lnTo>
                <a:lnTo>
                  <a:pt x="761238" y="802639"/>
                </a:lnTo>
                <a:lnTo>
                  <a:pt x="757427" y="802639"/>
                </a:lnTo>
                <a:lnTo>
                  <a:pt x="753363" y="803909"/>
                </a:lnTo>
                <a:lnTo>
                  <a:pt x="749300" y="803909"/>
                </a:lnTo>
                <a:lnTo>
                  <a:pt x="744855" y="805179"/>
                </a:lnTo>
                <a:lnTo>
                  <a:pt x="731519" y="805179"/>
                </a:lnTo>
                <a:lnTo>
                  <a:pt x="726947" y="806449"/>
                </a:lnTo>
                <a:lnTo>
                  <a:pt x="1415669" y="806449"/>
                </a:lnTo>
                <a:lnTo>
                  <a:pt x="1415669" y="754379"/>
                </a:lnTo>
                <a:close/>
              </a:path>
              <a:path w="1416050" h="872489">
                <a:moveTo>
                  <a:pt x="1415669" y="668019"/>
                </a:moveTo>
                <a:lnTo>
                  <a:pt x="1184909" y="668019"/>
                </a:lnTo>
                <a:lnTo>
                  <a:pt x="1186814" y="669289"/>
                </a:lnTo>
                <a:lnTo>
                  <a:pt x="1188846" y="669289"/>
                </a:lnTo>
                <a:lnTo>
                  <a:pt x="1191895" y="670559"/>
                </a:lnTo>
                <a:lnTo>
                  <a:pt x="1193419" y="670559"/>
                </a:lnTo>
                <a:lnTo>
                  <a:pt x="1194689" y="671829"/>
                </a:lnTo>
                <a:lnTo>
                  <a:pt x="1195705" y="671829"/>
                </a:lnTo>
                <a:lnTo>
                  <a:pt x="1196466" y="673099"/>
                </a:lnTo>
                <a:lnTo>
                  <a:pt x="1197228" y="673099"/>
                </a:lnTo>
                <a:lnTo>
                  <a:pt x="1197609" y="674369"/>
                </a:lnTo>
                <a:lnTo>
                  <a:pt x="1197737" y="674369"/>
                </a:lnTo>
                <a:lnTo>
                  <a:pt x="1197737" y="680719"/>
                </a:lnTo>
                <a:lnTo>
                  <a:pt x="1197609" y="680719"/>
                </a:lnTo>
                <a:lnTo>
                  <a:pt x="1197228" y="681989"/>
                </a:lnTo>
                <a:lnTo>
                  <a:pt x="1195705" y="683259"/>
                </a:lnTo>
                <a:lnTo>
                  <a:pt x="1194689" y="683259"/>
                </a:lnTo>
                <a:lnTo>
                  <a:pt x="1193419" y="684529"/>
                </a:lnTo>
                <a:lnTo>
                  <a:pt x="1191895" y="684529"/>
                </a:lnTo>
                <a:lnTo>
                  <a:pt x="1188846" y="685799"/>
                </a:lnTo>
                <a:lnTo>
                  <a:pt x="1186814" y="685799"/>
                </a:lnTo>
                <a:lnTo>
                  <a:pt x="1184909" y="687069"/>
                </a:lnTo>
                <a:lnTo>
                  <a:pt x="1415669" y="687069"/>
                </a:lnTo>
                <a:lnTo>
                  <a:pt x="1415669" y="668019"/>
                </a:lnTo>
                <a:close/>
              </a:path>
              <a:path w="1416050" h="872489">
                <a:moveTo>
                  <a:pt x="1415669" y="638809"/>
                </a:moveTo>
                <a:lnTo>
                  <a:pt x="1184909" y="638809"/>
                </a:lnTo>
                <a:lnTo>
                  <a:pt x="1186814" y="640079"/>
                </a:lnTo>
                <a:lnTo>
                  <a:pt x="1190370" y="640079"/>
                </a:lnTo>
                <a:lnTo>
                  <a:pt x="1191895" y="641349"/>
                </a:lnTo>
                <a:lnTo>
                  <a:pt x="1193419" y="641349"/>
                </a:lnTo>
                <a:lnTo>
                  <a:pt x="1194689" y="642619"/>
                </a:lnTo>
                <a:lnTo>
                  <a:pt x="1196466" y="642619"/>
                </a:lnTo>
                <a:lnTo>
                  <a:pt x="1197228" y="643889"/>
                </a:lnTo>
                <a:lnTo>
                  <a:pt x="1197609" y="645159"/>
                </a:lnTo>
                <a:lnTo>
                  <a:pt x="1197737" y="645159"/>
                </a:lnTo>
                <a:lnTo>
                  <a:pt x="1197737" y="651509"/>
                </a:lnTo>
                <a:lnTo>
                  <a:pt x="1197609" y="651509"/>
                </a:lnTo>
                <a:lnTo>
                  <a:pt x="1197228" y="652779"/>
                </a:lnTo>
                <a:lnTo>
                  <a:pt x="1196466" y="652779"/>
                </a:lnTo>
                <a:lnTo>
                  <a:pt x="1195705" y="654049"/>
                </a:lnTo>
                <a:lnTo>
                  <a:pt x="1194689" y="654049"/>
                </a:lnTo>
                <a:lnTo>
                  <a:pt x="1193419" y="655319"/>
                </a:lnTo>
                <a:lnTo>
                  <a:pt x="1191895" y="655319"/>
                </a:lnTo>
                <a:lnTo>
                  <a:pt x="1188846" y="656589"/>
                </a:lnTo>
                <a:lnTo>
                  <a:pt x="1184909" y="656589"/>
                </a:lnTo>
                <a:lnTo>
                  <a:pt x="1182624" y="657859"/>
                </a:lnTo>
                <a:lnTo>
                  <a:pt x="1415669" y="657859"/>
                </a:lnTo>
                <a:lnTo>
                  <a:pt x="1415669" y="638809"/>
                </a:lnTo>
                <a:close/>
              </a:path>
              <a:path w="1416050" h="872489">
                <a:moveTo>
                  <a:pt x="1415669" y="439419"/>
                </a:moveTo>
                <a:lnTo>
                  <a:pt x="1143762" y="439419"/>
                </a:lnTo>
                <a:lnTo>
                  <a:pt x="1150874" y="440689"/>
                </a:lnTo>
                <a:lnTo>
                  <a:pt x="1160907" y="440689"/>
                </a:lnTo>
                <a:lnTo>
                  <a:pt x="1164208" y="441959"/>
                </a:lnTo>
                <a:lnTo>
                  <a:pt x="1167130" y="441959"/>
                </a:lnTo>
                <a:lnTo>
                  <a:pt x="1170432" y="443229"/>
                </a:lnTo>
                <a:lnTo>
                  <a:pt x="1175893" y="443229"/>
                </a:lnTo>
                <a:lnTo>
                  <a:pt x="1178559" y="444499"/>
                </a:lnTo>
                <a:lnTo>
                  <a:pt x="1181227" y="444499"/>
                </a:lnTo>
                <a:lnTo>
                  <a:pt x="1183766" y="445769"/>
                </a:lnTo>
                <a:lnTo>
                  <a:pt x="1188339" y="447039"/>
                </a:lnTo>
                <a:lnTo>
                  <a:pt x="1190370" y="448309"/>
                </a:lnTo>
                <a:lnTo>
                  <a:pt x="1192149" y="448309"/>
                </a:lnTo>
                <a:lnTo>
                  <a:pt x="1195705" y="450849"/>
                </a:lnTo>
                <a:lnTo>
                  <a:pt x="1197228" y="450849"/>
                </a:lnTo>
                <a:lnTo>
                  <a:pt x="1198499" y="452119"/>
                </a:lnTo>
                <a:lnTo>
                  <a:pt x="1200658" y="453389"/>
                </a:lnTo>
                <a:lnTo>
                  <a:pt x="1202182" y="455929"/>
                </a:lnTo>
                <a:lnTo>
                  <a:pt x="1202689" y="457199"/>
                </a:lnTo>
                <a:lnTo>
                  <a:pt x="1202944" y="458469"/>
                </a:lnTo>
                <a:lnTo>
                  <a:pt x="1202944" y="513079"/>
                </a:lnTo>
                <a:lnTo>
                  <a:pt x="1202689" y="514349"/>
                </a:lnTo>
                <a:lnTo>
                  <a:pt x="1202182" y="515619"/>
                </a:lnTo>
                <a:lnTo>
                  <a:pt x="1201420" y="516889"/>
                </a:lnTo>
                <a:lnTo>
                  <a:pt x="1200658" y="516889"/>
                </a:lnTo>
                <a:lnTo>
                  <a:pt x="1198499" y="519429"/>
                </a:lnTo>
                <a:lnTo>
                  <a:pt x="1197228" y="519429"/>
                </a:lnTo>
                <a:lnTo>
                  <a:pt x="1195705" y="520699"/>
                </a:lnTo>
                <a:lnTo>
                  <a:pt x="1193927" y="521969"/>
                </a:lnTo>
                <a:lnTo>
                  <a:pt x="1192149" y="521969"/>
                </a:lnTo>
                <a:lnTo>
                  <a:pt x="1190370" y="523239"/>
                </a:lnTo>
                <a:lnTo>
                  <a:pt x="1188339" y="524509"/>
                </a:lnTo>
                <a:lnTo>
                  <a:pt x="1183766" y="525779"/>
                </a:lnTo>
                <a:lnTo>
                  <a:pt x="1181227" y="525779"/>
                </a:lnTo>
                <a:lnTo>
                  <a:pt x="1175893" y="527049"/>
                </a:lnTo>
                <a:lnTo>
                  <a:pt x="1173099" y="528319"/>
                </a:lnTo>
                <a:lnTo>
                  <a:pt x="1170432" y="528319"/>
                </a:lnTo>
                <a:lnTo>
                  <a:pt x="1167130" y="529589"/>
                </a:lnTo>
                <a:lnTo>
                  <a:pt x="1160907" y="529589"/>
                </a:lnTo>
                <a:lnTo>
                  <a:pt x="1157732" y="530859"/>
                </a:lnTo>
                <a:lnTo>
                  <a:pt x="1154302" y="530859"/>
                </a:lnTo>
                <a:lnTo>
                  <a:pt x="1143762" y="532129"/>
                </a:lnTo>
                <a:lnTo>
                  <a:pt x="1415669" y="532129"/>
                </a:lnTo>
                <a:lnTo>
                  <a:pt x="1415669" y="439419"/>
                </a:lnTo>
                <a:close/>
              </a:path>
              <a:path w="1416050" h="872489">
                <a:moveTo>
                  <a:pt x="1415669" y="321309"/>
                </a:moveTo>
                <a:lnTo>
                  <a:pt x="1150874" y="321309"/>
                </a:lnTo>
                <a:lnTo>
                  <a:pt x="1154302" y="322579"/>
                </a:lnTo>
                <a:lnTo>
                  <a:pt x="1164208" y="322579"/>
                </a:lnTo>
                <a:lnTo>
                  <a:pt x="1167130" y="323849"/>
                </a:lnTo>
                <a:lnTo>
                  <a:pt x="1170432" y="323849"/>
                </a:lnTo>
                <a:lnTo>
                  <a:pt x="1173099" y="325119"/>
                </a:lnTo>
                <a:lnTo>
                  <a:pt x="1175893" y="325119"/>
                </a:lnTo>
                <a:lnTo>
                  <a:pt x="1181227" y="326389"/>
                </a:lnTo>
                <a:lnTo>
                  <a:pt x="1183766" y="327659"/>
                </a:lnTo>
                <a:lnTo>
                  <a:pt x="1188339" y="328929"/>
                </a:lnTo>
                <a:lnTo>
                  <a:pt x="1190370" y="328929"/>
                </a:lnTo>
                <a:lnTo>
                  <a:pt x="1193927" y="331469"/>
                </a:lnTo>
                <a:lnTo>
                  <a:pt x="1195705" y="331469"/>
                </a:lnTo>
                <a:lnTo>
                  <a:pt x="1197228" y="332739"/>
                </a:lnTo>
                <a:lnTo>
                  <a:pt x="1198499" y="334009"/>
                </a:lnTo>
                <a:lnTo>
                  <a:pt x="1199641" y="335279"/>
                </a:lnTo>
                <a:lnTo>
                  <a:pt x="1200658" y="335279"/>
                </a:lnTo>
                <a:lnTo>
                  <a:pt x="1202182" y="337819"/>
                </a:lnTo>
                <a:lnTo>
                  <a:pt x="1202689" y="339089"/>
                </a:lnTo>
                <a:lnTo>
                  <a:pt x="1202944" y="339089"/>
                </a:lnTo>
                <a:lnTo>
                  <a:pt x="1202944" y="394969"/>
                </a:lnTo>
                <a:lnTo>
                  <a:pt x="1202689" y="396239"/>
                </a:lnTo>
                <a:lnTo>
                  <a:pt x="1202182" y="397509"/>
                </a:lnTo>
                <a:lnTo>
                  <a:pt x="1200658" y="398779"/>
                </a:lnTo>
                <a:lnTo>
                  <a:pt x="1199641" y="400049"/>
                </a:lnTo>
                <a:lnTo>
                  <a:pt x="1198499" y="400049"/>
                </a:lnTo>
                <a:lnTo>
                  <a:pt x="1197228" y="401319"/>
                </a:lnTo>
                <a:lnTo>
                  <a:pt x="1195705" y="402589"/>
                </a:lnTo>
                <a:lnTo>
                  <a:pt x="1193927" y="403859"/>
                </a:lnTo>
                <a:lnTo>
                  <a:pt x="1192149" y="403859"/>
                </a:lnTo>
                <a:lnTo>
                  <a:pt x="1190370" y="405129"/>
                </a:lnTo>
                <a:lnTo>
                  <a:pt x="1188339" y="405129"/>
                </a:lnTo>
                <a:lnTo>
                  <a:pt x="1183766" y="407669"/>
                </a:lnTo>
                <a:lnTo>
                  <a:pt x="1181227" y="407669"/>
                </a:lnTo>
                <a:lnTo>
                  <a:pt x="1178559" y="408939"/>
                </a:lnTo>
                <a:lnTo>
                  <a:pt x="1175893" y="408939"/>
                </a:lnTo>
                <a:lnTo>
                  <a:pt x="1173099" y="410209"/>
                </a:lnTo>
                <a:lnTo>
                  <a:pt x="1170432" y="410209"/>
                </a:lnTo>
                <a:lnTo>
                  <a:pt x="1167130" y="411479"/>
                </a:lnTo>
                <a:lnTo>
                  <a:pt x="1157732" y="411479"/>
                </a:lnTo>
                <a:lnTo>
                  <a:pt x="1154302" y="412749"/>
                </a:lnTo>
                <a:lnTo>
                  <a:pt x="1140206" y="414019"/>
                </a:lnTo>
                <a:lnTo>
                  <a:pt x="1415669" y="414019"/>
                </a:lnTo>
                <a:lnTo>
                  <a:pt x="1415669" y="321309"/>
                </a:lnTo>
                <a:close/>
              </a:path>
              <a:path w="1416050" h="872489">
                <a:moveTo>
                  <a:pt x="1415669" y="201929"/>
                </a:moveTo>
                <a:lnTo>
                  <a:pt x="1132586" y="201929"/>
                </a:lnTo>
                <a:lnTo>
                  <a:pt x="1136395" y="203200"/>
                </a:lnTo>
                <a:lnTo>
                  <a:pt x="1150874" y="203200"/>
                </a:lnTo>
                <a:lnTo>
                  <a:pt x="1157732" y="204469"/>
                </a:lnTo>
                <a:lnTo>
                  <a:pt x="1164208" y="204469"/>
                </a:lnTo>
                <a:lnTo>
                  <a:pt x="1167130" y="205739"/>
                </a:lnTo>
                <a:lnTo>
                  <a:pt x="1170432" y="205739"/>
                </a:lnTo>
                <a:lnTo>
                  <a:pt x="1173099" y="207009"/>
                </a:lnTo>
                <a:lnTo>
                  <a:pt x="1175893" y="207009"/>
                </a:lnTo>
                <a:lnTo>
                  <a:pt x="1181227" y="208279"/>
                </a:lnTo>
                <a:lnTo>
                  <a:pt x="1183766" y="209550"/>
                </a:lnTo>
                <a:lnTo>
                  <a:pt x="1186052" y="209550"/>
                </a:lnTo>
                <a:lnTo>
                  <a:pt x="1188339" y="210819"/>
                </a:lnTo>
                <a:lnTo>
                  <a:pt x="1190370" y="210819"/>
                </a:lnTo>
                <a:lnTo>
                  <a:pt x="1192149" y="212089"/>
                </a:lnTo>
                <a:lnTo>
                  <a:pt x="1197228" y="214629"/>
                </a:lnTo>
                <a:lnTo>
                  <a:pt x="1199641" y="215900"/>
                </a:lnTo>
                <a:lnTo>
                  <a:pt x="1200658" y="217169"/>
                </a:lnTo>
                <a:lnTo>
                  <a:pt x="1202182" y="219709"/>
                </a:lnTo>
                <a:lnTo>
                  <a:pt x="1202689" y="219709"/>
                </a:lnTo>
                <a:lnTo>
                  <a:pt x="1202944" y="220979"/>
                </a:lnTo>
                <a:lnTo>
                  <a:pt x="1202944" y="276859"/>
                </a:lnTo>
                <a:lnTo>
                  <a:pt x="1202689" y="278129"/>
                </a:lnTo>
                <a:lnTo>
                  <a:pt x="1202182" y="278129"/>
                </a:lnTo>
                <a:lnTo>
                  <a:pt x="1200658" y="280669"/>
                </a:lnTo>
                <a:lnTo>
                  <a:pt x="1199641" y="281939"/>
                </a:lnTo>
                <a:lnTo>
                  <a:pt x="1198499" y="281939"/>
                </a:lnTo>
                <a:lnTo>
                  <a:pt x="1197228" y="283209"/>
                </a:lnTo>
                <a:lnTo>
                  <a:pt x="1195705" y="284479"/>
                </a:lnTo>
                <a:lnTo>
                  <a:pt x="1192149" y="285749"/>
                </a:lnTo>
                <a:lnTo>
                  <a:pt x="1190370" y="287019"/>
                </a:lnTo>
                <a:lnTo>
                  <a:pt x="1188339" y="287019"/>
                </a:lnTo>
                <a:lnTo>
                  <a:pt x="1186052" y="288289"/>
                </a:lnTo>
                <a:lnTo>
                  <a:pt x="1183766" y="288289"/>
                </a:lnTo>
                <a:lnTo>
                  <a:pt x="1181227" y="289559"/>
                </a:lnTo>
                <a:lnTo>
                  <a:pt x="1175893" y="290829"/>
                </a:lnTo>
                <a:lnTo>
                  <a:pt x="1173099" y="290829"/>
                </a:lnTo>
                <a:lnTo>
                  <a:pt x="1170432" y="292099"/>
                </a:lnTo>
                <a:lnTo>
                  <a:pt x="1167130" y="292099"/>
                </a:lnTo>
                <a:lnTo>
                  <a:pt x="1164208" y="293369"/>
                </a:lnTo>
                <a:lnTo>
                  <a:pt x="1157732" y="293369"/>
                </a:lnTo>
                <a:lnTo>
                  <a:pt x="1154302" y="294639"/>
                </a:lnTo>
                <a:lnTo>
                  <a:pt x="1132586" y="294639"/>
                </a:lnTo>
                <a:lnTo>
                  <a:pt x="1128776" y="295909"/>
                </a:lnTo>
                <a:lnTo>
                  <a:pt x="1415669" y="295909"/>
                </a:lnTo>
                <a:lnTo>
                  <a:pt x="1415669" y="201929"/>
                </a:lnTo>
                <a:close/>
              </a:path>
              <a:path w="1416050" h="872489">
                <a:moveTo>
                  <a:pt x="1415669" y="83819"/>
                </a:moveTo>
                <a:lnTo>
                  <a:pt x="1132586" y="83819"/>
                </a:lnTo>
                <a:lnTo>
                  <a:pt x="1143762" y="85089"/>
                </a:lnTo>
                <a:lnTo>
                  <a:pt x="1157732" y="85089"/>
                </a:lnTo>
                <a:lnTo>
                  <a:pt x="1164208" y="86359"/>
                </a:lnTo>
                <a:lnTo>
                  <a:pt x="1167130" y="86359"/>
                </a:lnTo>
                <a:lnTo>
                  <a:pt x="1173099" y="87629"/>
                </a:lnTo>
                <a:lnTo>
                  <a:pt x="1175893" y="88900"/>
                </a:lnTo>
                <a:lnTo>
                  <a:pt x="1178559" y="88900"/>
                </a:lnTo>
                <a:lnTo>
                  <a:pt x="1181227" y="90169"/>
                </a:lnTo>
                <a:lnTo>
                  <a:pt x="1183766" y="90169"/>
                </a:lnTo>
                <a:lnTo>
                  <a:pt x="1186052" y="91439"/>
                </a:lnTo>
                <a:lnTo>
                  <a:pt x="1188339" y="91439"/>
                </a:lnTo>
                <a:lnTo>
                  <a:pt x="1193927" y="93979"/>
                </a:lnTo>
                <a:lnTo>
                  <a:pt x="1195705" y="95250"/>
                </a:lnTo>
                <a:lnTo>
                  <a:pt x="1197228" y="96519"/>
                </a:lnTo>
                <a:lnTo>
                  <a:pt x="1198499" y="96519"/>
                </a:lnTo>
                <a:lnTo>
                  <a:pt x="1199641" y="97789"/>
                </a:lnTo>
                <a:lnTo>
                  <a:pt x="1200658" y="99059"/>
                </a:lnTo>
                <a:lnTo>
                  <a:pt x="1202182" y="100329"/>
                </a:lnTo>
                <a:lnTo>
                  <a:pt x="1202689" y="101600"/>
                </a:lnTo>
                <a:lnTo>
                  <a:pt x="1202944" y="102869"/>
                </a:lnTo>
                <a:lnTo>
                  <a:pt x="1202944" y="158750"/>
                </a:lnTo>
                <a:lnTo>
                  <a:pt x="1202689" y="158750"/>
                </a:lnTo>
                <a:lnTo>
                  <a:pt x="1202182" y="160019"/>
                </a:lnTo>
                <a:lnTo>
                  <a:pt x="1200658" y="162559"/>
                </a:lnTo>
                <a:lnTo>
                  <a:pt x="1198499" y="163829"/>
                </a:lnTo>
                <a:lnTo>
                  <a:pt x="1195705" y="166369"/>
                </a:lnTo>
                <a:lnTo>
                  <a:pt x="1192149" y="167639"/>
                </a:lnTo>
                <a:lnTo>
                  <a:pt x="1190370" y="167639"/>
                </a:lnTo>
                <a:lnTo>
                  <a:pt x="1188339" y="168909"/>
                </a:lnTo>
                <a:lnTo>
                  <a:pt x="1183766" y="170179"/>
                </a:lnTo>
                <a:lnTo>
                  <a:pt x="1181227" y="171450"/>
                </a:lnTo>
                <a:lnTo>
                  <a:pt x="1175893" y="172719"/>
                </a:lnTo>
                <a:lnTo>
                  <a:pt x="1173099" y="172719"/>
                </a:lnTo>
                <a:lnTo>
                  <a:pt x="1170432" y="173989"/>
                </a:lnTo>
                <a:lnTo>
                  <a:pt x="1164208" y="173989"/>
                </a:lnTo>
                <a:lnTo>
                  <a:pt x="1160907" y="175259"/>
                </a:lnTo>
                <a:lnTo>
                  <a:pt x="1154302" y="175259"/>
                </a:lnTo>
                <a:lnTo>
                  <a:pt x="1150874" y="176529"/>
                </a:lnTo>
                <a:lnTo>
                  <a:pt x="1415669" y="176529"/>
                </a:lnTo>
                <a:lnTo>
                  <a:pt x="1415669" y="83819"/>
                </a:lnTo>
                <a:close/>
              </a:path>
              <a:path w="1416050" h="872489">
                <a:moveTo>
                  <a:pt x="1408049" y="11429"/>
                </a:moveTo>
                <a:lnTo>
                  <a:pt x="7619" y="11429"/>
                </a:lnTo>
                <a:lnTo>
                  <a:pt x="6095" y="12700"/>
                </a:lnTo>
                <a:lnTo>
                  <a:pt x="4698" y="13969"/>
                </a:lnTo>
                <a:lnTo>
                  <a:pt x="3555" y="15239"/>
                </a:lnTo>
                <a:lnTo>
                  <a:pt x="1412239" y="15239"/>
                </a:lnTo>
                <a:lnTo>
                  <a:pt x="1411096" y="13969"/>
                </a:lnTo>
                <a:lnTo>
                  <a:pt x="1409700" y="12700"/>
                </a:lnTo>
                <a:lnTo>
                  <a:pt x="1408049" y="11429"/>
                </a:lnTo>
                <a:close/>
              </a:path>
              <a:path w="1416050" h="872489">
                <a:moveTo>
                  <a:pt x="1395857" y="6350"/>
                </a:moveTo>
                <a:lnTo>
                  <a:pt x="19938" y="6350"/>
                </a:lnTo>
                <a:lnTo>
                  <a:pt x="17652" y="7619"/>
                </a:lnTo>
                <a:lnTo>
                  <a:pt x="15239" y="8889"/>
                </a:lnTo>
                <a:lnTo>
                  <a:pt x="11048" y="10159"/>
                </a:lnTo>
                <a:lnTo>
                  <a:pt x="9270" y="11429"/>
                </a:lnTo>
                <a:lnTo>
                  <a:pt x="1406525" y="11429"/>
                </a:lnTo>
                <a:lnTo>
                  <a:pt x="1404365" y="10159"/>
                </a:lnTo>
                <a:lnTo>
                  <a:pt x="1402461" y="8889"/>
                </a:lnTo>
                <a:lnTo>
                  <a:pt x="1400428" y="8889"/>
                </a:lnTo>
                <a:lnTo>
                  <a:pt x="1395857" y="6350"/>
                </a:lnTo>
                <a:close/>
              </a:path>
              <a:path w="1416050" h="872489">
                <a:moveTo>
                  <a:pt x="1390269" y="5079"/>
                </a:moveTo>
                <a:lnTo>
                  <a:pt x="25526" y="5079"/>
                </a:lnTo>
                <a:lnTo>
                  <a:pt x="22605" y="6350"/>
                </a:lnTo>
                <a:lnTo>
                  <a:pt x="1393189" y="6350"/>
                </a:lnTo>
                <a:lnTo>
                  <a:pt x="1390269" y="5079"/>
                </a:lnTo>
                <a:close/>
              </a:path>
              <a:path w="1416050" h="872489">
                <a:moveTo>
                  <a:pt x="1378584" y="2539"/>
                </a:moveTo>
                <a:lnTo>
                  <a:pt x="37083" y="2539"/>
                </a:lnTo>
                <a:lnTo>
                  <a:pt x="34162" y="3809"/>
                </a:lnTo>
                <a:lnTo>
                  <a:pt x="30987" y="3809"/>
                </a:lnTo>
                <a:lnTo>
                  <a:pt x="28066" y="5079"/>
                </a:lnTo>
                <a:lnTo>
                  <a:pt x="1387728" y="5079"/>
                </a:lnTo>
                <a:lnTo>
                  <a:pt x="1384681" y="3809"/>
                </a:lnTo>
                <a:lnTo>
                  <a:pt x="1378584" y="2539"/>
                </a:lnTo>
                <a:close/>
              </a:path>
              <a:path w="1416050" h="872489">
                <a:moveTo>
                  <a:pt x="1368678" y="1269"/>
                </a:moveTo>
                <a:lnTo>
                  <a:pt x="47116" y="1269"/>
                </a:lnTo>
                <a:lnTo>
                  <a:pt x="43687" y="2539"/>
                </a:lnTo>
                <a:lnTo>
                  <a:pt x="1371853" y="2539"/>
                </a:lnTo>
                <a:lnTo>
                  <a:pt x="1368678" y="1269"/>
                </a:lnTo>
                <a:close/>
              </a:path>
              <a:path w="1416050" h="872489">
                <a:moveTo>
                  <a:pt x="1357883" y="0"/>
                </a:moveTo>
                <a:lnTo>
                  <a:pt x="57911" y="0"/>
                </a:lnTo>
                <a:lnTo>
                  <a:pt x="54228" y="1269"/>
                </a:lnTo>
                <a:lnTo>
                  <a:pt x="1361566" y="1269"/>
                </a:lnTo>
                <a:lnTo>
                  <a:pt x="1357883" y="0"/>
                </a:lnTo>
                <a:close/>
              </a:path>
            </a:pathLst>
          </a:custGeom>
          <a:solidFill>
            <a:srgbClr val="A6A6A6"/>
          </a:solidFill>
        </p:spPr>
        <p:txBody>
          <a:bodyPr wrap="square" lIns="0" tIns="0" rIns="0" bIns="0" rtlCol="0"/>
          <a:lstStyle/>
          <a:p>
            <a:endParaRPr sz="1428"/>
          </a:p>
        </p:txBody>
      </p:sp>
      <p:sp>
        <p:nvSpPr>
          <p:cNvPr id="59" name="object 59"/>
          <p:cNvSpPr/>
          <p:nvPr/>
        </p:nvSpPr>
        <p:spPr>
          <a:xfrm>
            <a:off x="2686944" y="4230478"/>
            <a:ext cx="79594" cy="235254"/>
          </a:xfrm>
          <a:custGeom>
            <a:avLst/>
            <a:gdLst/>
            <a:ahLst/>
            <a:cxnLst/>
            <a:rect l="l" t="t" r="r" b="b"/>
            <a:pathLst>
              <a:path w="100329" h="296545">
                <a:moveTo>
                  <a:pt x="100075" y="0"/>
                </a:moveTo>
                <a:lnTo>
                  <a:pt x="0" y="296037"/>
                </a:lnTo>
              </a:path>
            </a:pathLst>
          </a:custGeom>
          <a:ln w="12192">
            <a:solidFill>
              <a:srgbClr val="7E7E7E"/>
            </a:solidFill>
          </a:ln>
        </p:spPr>
        <p:txBody>
          <a:bodyPr wrap="square" lIns="0" tIns="0" rIns="0" bIns="0" rtlCol="0"/>
          <a:lstStyle/>
          <a:p>
            <a:endParaRPr sz="1428"/>
          </a:p>
        </p:txBody>
      </p:sp>
      <p:sp>
        <p:nvSpPr>
          <p:cNvPr id="60" name="object 60"/>
          <p:cNvSpPr/>
          <p:nvPr/>
        </p:nvSpPr>
        <p:spPr>
          <a:xfrm>
            <a:off x="4090712" y="2922524"/>
            <a:ext cx="348095" cy="653876"/>
          </a:xfrm>
          <a:custGeom>
            <a:avLst/>
            <a:gdLst/>
            <a:ahLst/>
            <a:cxnLst/>
            <a:rect l="l" t="t" r="r" b="b"/>
            <a:pathLst>
              <a:path w="438785" h="824229">
                <a:moveTo>
                  <a:pt x="383158" y="822959"/>
                </a:moveTo>
                <a:lnTo>
                  <a:pt x="55499" y="822959"/>
                </a:lnTo>
                <a:lnTo>
                  <a:pt x="59436" y="824229"/>
                </a:lnTo>
                <a:lnTo>
                  <a:pt x="379221" y="824229"/>
                </a:lnTo>
                <a:lnTo>
                  <a:pt x="383158" y="822959"/>
                </a:lnTo>
                <a:close/>
              </a:path>
              <a:path w="438785" h="824229">
                <a:moveTo>
                  <a:pt x="394334" y="821689"/>
                </a:moveTo>
                <a:lnTo>
                  <a:pt x="44450" y="821689"/>
                </a:lnTo>
                <a:lnTo>
                  <a:pt x="51562" y="822959"/>
                </a:lnTo>
                <a:lnTo>
                  <a:pt x="387095" y="822959"/>
                </a:lnTo>
                <a:lnTo>
                  <a:pt x="394334" y="821689"/>
                </a:lnTo>
                <a:close/>
              </a:path>
              <a:path w="438785" h="824229">
                <a:moveTo>
                  <a:pt x="401319" y="820419"/>
                </a:moveTo>
                <a:lnTo>
                  <a:pt x="37337" y="820419"/>
                </a:lnTo>
                <a:lnTo>
                  <a:pt x="40639" y="821689"/>
                </a:lnTo>
                <a:lnTo>
                  <a:pt x="398017" y="821689"/>
                </a:lnTo>
                <a:lnTo>
                  <a:pt x="401319" y="820419"/>
                </a:lnTo>
                <a:close/>
              </a:path>
              <a:path w="438785" h="824229">
                <a:moveTo>
                  <a:pt x="407796" y="819149"/>
                </a:moveTo>
                <a:lnTo>
                  <a:pt x="30861" y="819149"/>
                </a:lnTo>
                <a:lnTo>
                  <a:pt x="34036" y="820419"/>
                </a:lnTo>
                <a:lnTo>
                  <a:pt x="404749" y="820419"/>
                </a:lnTo>
                <a:lnTo>
                  <a:pt x="407796" y="819149"/>
                </a:lnTo>
                <a:close/>
              </a:path>
              <a:path w="438785" h="824229">
                <a:moveTo>
                  <a:pt x="416813" y="816609"/>
                </a:moveTo>
                <a:lnTo>
                  <a:pt x="21843" y="816609"/>
                </a:lnTo>
                <a:lnTo>
                  <a:pt x="24891" y="817879"/>
                </a:lnTo>
                <a:lnTo>
                  <a:pt x="27812" y="819149"/>
                </a:lnTo>
                <a:lnTo>
                  <a:pt x="411099" y="819149"/>
                </a:lnTo>
                <a:lnTo>
                  <a:pt x="413892" y="817879"/>
                </a:lnTo>
                <a:lnTo>
                  <a:pt x="416813" y="816609"/>
                </a:lnTo>
                <a:close/>
              </a:path>
              <a:path w="438785" h="824229">
                <a:moveTo>
                  <a:pt x="416813" y="7619"/>
                </a:moveTo>
                <a:lnTo>
                  <a:pt x="21843" y="7619"/>
                </a:lnTo>
                <a:lnTo>
                  <a:pt x="19176" y="8889"/>
                </a:lnTo>
                <a:lnTo>
                  <a:pt x="14604" y="11429"/>
                </a:lnTo>
                <a:lnTo>
                  <a:pt x="12064" y="11429"/>
                </a:lnTo>
                <a:lnTo>
                  <a:pt x="10032" y="12700"/>
                </a:lnTo>
                <a:lnTo>
                  <a:pt x="8254" y="13969"/>
                </a:lnTo>
                <a:lnTo>
                  <a:pt x="6730" y="15239"/>
                </a:lnTo>
                <a:lnTo>
                  <a:pt x="5079" y="16509"/>
                </a:lnTo>
                <a:lnTo>
                  <a:pt x="3682" y="17779"/>
                </a:lnTo>
                <a:lnTo>
                  <a:pt x="2539" y="17779"/>
                </a:lnTo>
                <a:lnTo>
                  <a:pt x="1524" y="19050"/>
                </a:lnTo>
                <a:lnTo>
                  <a:pt x="762" y="20319"/>
                </a:lnTo>
                <a:lnTo>
                  <a:pt x="253" y="21589"/>
                </a:lnTo>
                <a:lnTo>
                  <a:pt x="0" y="22859"/>
                </a:lnTo>
                <a:lnTo>
                  <a:pt x="0" y="802639"/>
                </a:lnTo>
                <a:lnTo>
                  <a:pt x="253" y="803909"/>
                </a:lnTo>
                <a:lnTo>
                  <a:pt x="762" y="805179"/>
                </a:lnTo>
                <a:lnTo>
                  <a:pt x="1524" y="805179"/>
                </a:lnTo>
                <a:lnTo>
                  <a:pt x="2539" y="806449"/>
                </a:lnTo>
                <a:lnTo>
                  <a:pt x="3682" y="807719"/>
                </a:lnTo>
                <a:lnTo>
                  <a:pt x="5079" y="808989"/>
                </a:lnTo>
                <a:lnTo>
                  <a:pt x="6730" y="810259"/>
                </a:lnTo>
                <a:lnTo>
                  <a:pt x="8254" y="811529"/>
                </a:lnTo>
                <a:lnTo>
                  <a:pt x="10032" y="812799"/>
                </a:lnTo>
                <a:lnTo>
                  <a:pt x="12064" y="812799"/>
                </a:lnTo>
                <a:lnTo>
                  <a:pt x="19176" y="816609"/>
                </a:lnTo>
                <a:lnTo>
                  <a:pt x="419226" y="816609"/>
                </a:lnTo>
                <a:lnTo>
                  <a:pt x="422020" y="815339"/>
                </a:lnTo>
                <a:lnTo>
                  <a:pt x="424306" y="814069"/>
                </a:lnTo>
                <a:lnTo>
                  <a:pt x="428625" y="812799"/>
                </a:lnTo>
                <a:lnTo>
                  <a:pt x="430529" y="811529"/>
                </a:lnTo>
                <a:lnTo>
                  <a:pt x="433831" y="808989"/>
                </a:lnTo>
                <a:lnTo>
                  <a:pt x="436117" y="806449"/>
                </a:lnTo>
                <a:lnTo>
                  <a:pt x="437895" y="805179"/>
                </a:lnTo>
                <a:lnTo>
                  <a:pt x="438403" y="803909"/>
                </a:lnTo>
                <a:lnTo>
                  <a:pt x="438657" y="802639"/>
                </a:lnTo>
                <a:lnTo>
                  <a:pt x="438657" y="748029"/>
                </a:lnTo>
                <a:lnTo>
                  <a:pt x="137159" y="748029"/>
                </a:lnTo>
                <a:lnTo>
                  <a:pt x="129158" y="746759"/>
                </a:lnTo>
                <a:lnTo>
                  <a:pt x="116712" y="746759"/>
                </a:lnTo>
                <a:lnTo>
                  <a:pt x="114426" y="745489"/>
                </a:lnTo>
                <a:lnTo>
                  <a:pt x="109981" y="745489"/>
                </a:lnTo>
                <a:lnTo>
                  <a:pt x="107823" y="744219"/>
                </a:lnTo>
                <a:lnTo>
                  <a:pt x="103886" y="744219"/>
                </a:lnTo>
                <a:lnTo>
                  <a:pt x="101853" y="742949"/>
                </a:lnTo>
                <a:lnTo>
                  <a:pt x="98298" y="742949"/>
                </a:lnTo>
                <a:lnTo>
                  <a:pt x="96774" y="741679"/>
                </a:lnTo>
                <a:lnTo>
                  <a:pt x="95123" y="741679"/>
                </a:lnTo>
                <a:lnTo>
                  <a:pt x="93725" y="740409"/>
                </a:lnTo>
                <a:lnTo>
                  <a:pt x="92455" y="740409"/>
                </a:lnTo>
                <a:lnTo>
                  <a:pt x="90931" y="739139"/>
                </a:lnTo>
                <a:lnTo>
                  <a:pt x="89788" y="739139"/>
                </a:lnTo>
                <a:lnTo>
                  <a:pt x="88900" y="737869"/>
                </a:lnTo>
                <a:lnTo>
                  <a:pt x="87756" y="737869"/>
                </a:lnTo>
                <a:lnTo>
                  <a:pt x="86994" y="736599"/>
                </a:lnTo>
                <a:lnTo>
                  <a:pt x="86359" y="736599"/>
                </a:lnTo>
                <a:lnTo>
                  <a:pt x="85851" y="735329"/>
                </a:lnTo>
                <a:lnTo>
                  <a:pt x="85216" y="735329"/>
                </a:lnTo>
                <a:lnTo>
                  <a:pt x="84836" y="734059"/>
                </a:lnTo>
                <a:lnTo>
                  <a:pt x="84708" y="732789"/>
                </a:lnTo>
                <a:lnTo>
                  <a:pt x="84708" y="383539"/>
                </a:lnTo>
                <a:lnTo>
                  <a:pt x="84836" y="382269"/>
                </a:lnTo>
                <a:lnTo>
                  <a:pt x="85216" y="382269"/>
                </a:lnTo>
                <a:lnTo>
                  <a:pt x="85851" y="381000"/>
                </a:lnTo>
                <a:lnTo>
                  <a:pt x="86359" y="381000"/>
                </a:lnTo>
                <a:lnTo>
                  <a:pt x="87756" y="379729"/>
                </a:lnTo>
                <a:lnTo>
                  <a:pt x="88900" y="378459"/>
                </a:lnTo>
                <a:lnTo>
                  <a:pt x="89788" y="378459"/>
                </a:lnTo>
                <a:lnTo>
                  <a:pt x="90931" y="377189"/>
                </a:lnTo>
                <a:lnTo>
                  <a:pt x="92455" y="377189"/>
                </a:lnTo>
                <a:lnTo>
                  <a:pt x="93725" y="375919"/>
                </a:lnTo>
                <a:lnTo>
                  <a:pt x="95123" y="375919"/>
                </a:lnTo>
                <a:lnTo>
                  <a:pt x="96774" y="374650"/>
                </a:lnTo>
                <a:lnTo>
                  <a:pt x="98298" y="374650"/>
                </a:lnTo>
                <a:lnTo>
                  <a:pt x="99949" y="373379"/>
                </a:lnTo>
                <a:lnTo>
                  <a:pt x="103886" y="373379"/>
                </a:lnTo>
                <a:lnTo>
                  <a:pt x="105790" y="372109"/>
                </a:lnTo>
                <a:lnTo>
                  <a:pt x="109981" y="372109"/>
                </a:lnTo>
                <a:lnTo>
                  <a:pt x="114426" y="370839"/>
                </a:lnTo>
                <a:lnTo>
                  <a:pt x="121538" y="370839"/>
                </a:lnTo>
                <a:lnTo>
                  <a:pt x="124078" y="369569"/>
                </a:lnTo>
                <a:lnTo>
                  <a:pt x="438657" y="369569"/>
                </a:lnTo>
                <a:lnTo>
                  <a:pt x="438657" y="180339"/>
                </a:lnTo>
                <a:lnTo>
                  <a:pt x="215900" y="180339"/>
                </a:lnTo>
                <a:lnTo>
                  <a:pt x="205231" y="179069"/>
                </a:lnTo>
                <a:lnTo>
                  <a:pt x="194563" y="179069"/>
                </a:lnTo>
                <a:lnTo>
                  <a:pt x="184657" y="177800"/>
                </a:lnTo>
                <a:lnTo>
                  <a:pt x="179958" y="176529"/>
                </a:lnTo>
                <a:lnTo>
                  <a:pt x="175132" y="176529"/>
                </a:lnTo>
                <a:lnTo>
                  <a:pt x="170687" y="175259"/>
                </a:lnTo>
                <a:lnTo>
                  <a:pt x="165988" y="175259"/>
                </a:lnTo>
                <a:lnTo>
                  <a:pt x="161925" y="173989"/>
                </a:lnTo>
                <a:lnTo>
                  <a:pt x="157606" y="172719"/>
                </a:lnTo>
                <a:lnTo>
                  <a:pt x="153669" y="171450"/>
                </a:lnTo>
                <a:lnTo>
                  <a:pt x="149859" y="171450"/>
                </a:lnTo>
                <a:lnTo>
                  <a:pt x="131063" y="163829"/>
                </a:lnTo>
                <a:lnTo>
                  <a:pt x="128396" y="162559"/>
                </a:lnTo>
                <a:lnTo>
                  <a:pt x="126237" y="161289"/>
                </a:lnTo>
                <a:lnTo>
                  <a:pt x="122681" y="158750"/>
                </a:lnTo>
                <a:lnTo>
                  <a:pt x="121284" y="157479"/>
                </a:lnTo>
                <a:lnTo>
                  <a:pt x="119761" y="154939"/>
                </a:lnTo>
                <a:lnTo>
                  <a:pt x="118871" y="153669"/>
                </a:lnTo>
                <a:lnTo>
                  <a:pt x="118237" y="152400"/>
                </a:lnTo>
                <a:lnTo>
                  <a:pt x="117855" y="151129"/>
                </a:lnTo>
                <a:lnTo>
                  <a:pt x="117601" y="149859"/>
                </a:lnTo>
                <a:lnTo>
                  <a:pt x="117855" y="147319"/>
                </a:lnTo>
                <a:lnTo>
                  <a:pt x="118237" y="146050"/>
                </a:lnTo>
                <a:lnTo>
                  <a:pt x="118871" y="144779"/>
                </a:lnTo>
                <a:lnTo>
                  <a:pt x="119761" y="143509"/>
                </a:lnTo>
                <a:lnTo>
                  <a:pt x="121284" y="140969"/>
                </a:lnTo>
                <a:lnTo>
                  <a:pt x="122681" y="139700"/>
                </a:lnTo>
                <a:lnTo>
                  <a:pt x="124459" y="138429"/>
                </a:lnTo>
                <a:lnTo>
                  <a:pt x="128396" y="135889"/>
                </a:lnTo>
                <a:lnTo>
                  <a:pt x="131063" y="134619"/>
                </a:lnTo>
                <a:lnTo>
                  <a:pt x="133603" y="133350"/>
                </a:lnTo>
                <a:lnTo>
                  <a:pt x="153669" y="125729"/>
                </a:lnTo>
                <a:lnTo>
                  <a:pt x="157606" y="125729"/>
                </a:lnTo>
                <a:lnTo>
                  <a:pt x="161925" y="124459"/>
                </a:lnTo>
                <a:lnTo>
                  <a:pt x="165988" y="123189"/>
                </a:lnTo>
                <a:lnTo>
                  <a:pt x="170687" y="123189"/>
                </a:lnTo>
                <a:lnTo>
                  <a:pt x="175132" y="121919"/>
                </a:lnTo>
                <a:lnTo>
                  <a:pt x="179958" y="120650"/>
                </a:lnTo>
                <a:lnTo>
                  <a:pt x="184657" y="120650"/>
                </a:lnTo>
                <a:lnTo>
                  <a:pt x="189611" y="119379"/>
                </a:lnTo>
                <a:lnTo>
                  <a:pt x="205231" y="119379"/>
                </a:lnTo>
                <a:lnTo>
                  <a:pt x="210565" y="118109"/>
                </a:lnTo>
                <a:lnTo>
                  <a:pt x="438657" y="118109"/>
                </a:lnTo>
                <a:lnTo>
                  <a:pt x="438657" y="22859"/>
                </a:lnTo>
                <a:lnTo>
                  <a:pt x="438403" y="21589"/>
                </a:lnTo>
                <a:lnTo>
                  <a:pt x="437895" y="20319"/>
                </a:lnTo>
                <a:lnTo>
                  <a:pt x="436117" y="17779"/>
                </a:lnTo>
                <a:lnTo>
                  <a:pt x="433831" y="16509"/>
                </a:lnTo>
                <a:lnTo>
                  <a:pt x="430529" y="13969"/>
                </a:lnTo>
                <a:lnTo>
                  <a:pt x="428625" y="12700"/>
                </a:lnTo>
                <a:lnTo>
                  <a:pt x="424306" y="11429"/>
                </a:lnTo>
                <a:lnTo>
                  <a:pt x="422020" y="10159"/>
                </a:lnTo>
                <a:lnTo>
                  <a:pt x="419226" y="8889"/>
                </a:lnTo>
                <a:lnTo>
                  <a:pt x="416813" y="7619"/>
                </a:lnTo>
                <a:close/>
              </a:path>
              <a:path w="438785" h="824229">
                <a:moveTo>
                  <a:pt x="438657" y="369569"/>
                </a:moveTo>
                <a:lnTo>
                  <a:pt x="316864" y="369569"/>
                </a:lnTo>
                <a:lnTo>
                  <a:pt x="319404" y="370839"/>
                </a:lnTo>
                <a:lnTo>
                  <a:pt x="326516" y="370839"/>
                </a:lnTo>
                <a:lnTo>
                  <a:pt x="328929" y="372109"/>
                </a:lnTo>
                <a:lnTo>
                  <a:pt x="335152" y="372109"/>
                </a:lnTo>
                <a:lnTo>
                  <a:pt x="337057" y="373379"/>
                </a:lnTo>
                <a:lnTo>
                  <a:pt x="339089" y="373379"/>
                </a:lnTo>
                <a:lnTo>
                  <a:pt x="344424" y="374650"/>
                </a:lnTo>
                <a:lnTo>
                  <a:pt x="345820" y="375919"/>
                </a:lnTo>
                <a:lnTo>
                  <a:pt x="347344" y="375919"/>
                </a:lnTo>
                <a:lnTo>
                  <a:pt x="348741" y="377189"/>
                </a:lnTo>
                <a:lnTo>
                  <a:pt x="350012" y="377189"/>
                </a:lnTo>
                <a:lnTo>
                  <a:pt x="351027" y="378459"/>
                </a:lnTo>
                <a:lnTo>
                  <a:pt x="352298" y="378459"/>
                </a:lnTo>
                <a:lnTo>
                  <a:pt x="353187" y="379729"/>
                </a:lnTo>
                <a:lnTo>
                  <a:pt x="353949" y="379729"/>
                </a:lnTo>
                <a:lnTo>
                  <a:pt x="354711" y="381000"/>
                </a:lnTo>
                <a:lnTo>
                  <a:pt x="355345" y="381000"/>
                </a:lnTo>
                <a:lnTo>
                  <a:pt x="355726" y="382269"/>
                </a:lnTo>
                <a:lnTo>
                  <a:pt x="356107" y="382269"/>
                </a:lnTo>
                <a:lnTo>
                  <a:pt x="356107" y="734059"/>
                </a:lnTo>
                <a:lnTo>
                  <a:pt x="355726" y="735329"/>
                </a:lnTo>
                <a:lnTo>
                  <a:pt x="355345" y="735329"/>
                </a:lnTo>
                <a:lnTo>
                  <a:pt x="354711" y="736599"/>
                </a:lnTo>
                <a:lnTo>
                  <a:pt x="353949" y="736599"/>
                </a:lnTo>
                <a:lnTo>
                  <a:pt x="353187" y="737869"/>
                </a:lnTo>
                <a:lnTo>
                  <a:pt x="352298" y="737869"/>
                </a:lnTo>
                <a:lnTo>
                  <a:pt x="351027" y="739139"/>
                </a:lnTo>
                <a:lnTo>
                  <a:pt x="350012" y="739139"/>
                </a:lnTo>
                <a:lnTo>
                  <a:pt x="348741" y="740409"/>
                </a:lnTo>
                <a:lnTo>
                  <a:pt x="347344" y="740409"/>
                </a:lnTo>
                <a:lnTo>
                  <a:pt x="345820" y="741679"/>
                </a:lnTo>
                <a:lnTo>
                  <a:pt x="344296" y="741679"/>
                </a:lnTo>
                <a:lnTo>
                  <a:pt x="342645" y="742949"/>
                </a:lnTo>
                <a:lnTo>
                  <a:pt x="339089" y="742949"/>
                </a:lnTo>
                <a:lnTo>
                  <a:pt x="337057" y="744219"/>
                </a:lnTo>
                <a:lnTo>
                  <a:pt x="333120" y="744219"/>
                </a:lnTo>
                <a:lnTo>
                  <a:pt x="331088" y="745489"/>
                </a:lnTo>
                <a:lnTo>
                  <a:pt x="326516" y="745489"/>
                </a:lnTo>
                <a:lnTo>
                  <a:pt x="324230" y="746759"/>
                </a:lnTo>
                <a:lnTo>
                  <a:pt x="137159" y="748029"/>
                </a:lnTo>
                <a:lnTo>
                  <a:pt x="438657" y="748029"/>
                </a:lnTo>
                <a:lnTo>
                  <a:pt x="438657" y="369569"/>
                </a:lnTo>
                <a:close/>
              </a:path>
              <a:path w="438785" h="824229">
                <a:moveTo>
                  <a:pt x="438657" y="118109"/>
                </a:moveTo>
                <a:lnTo>
                  <a:pt x="243839" y="118109"/>
                </a:lnTo>
                <a:lnTo>
                  <a:pt x="249174" y="119379"/>
                </a:lnTo>
                <a:lnTo>
                  <a:pt x="264794" y="119379"/>
                </a:lnTo>
                <a:lnTo>
                  <a:pt x="269748" y="120650"/>
                </a:lnTo>
                <a:lnTo>
                  <a:pt x="274700" y="120650"/>
                </a:lnTo>
                <a:lnTo>
                  <a:pt x="279526" y="121919"/>
                </a:lnTo>
                <a:lnTo>
                  <a:pt x="288416" y="123189"/>
                </a:lnTo>
                <a:lnTo>
                  <a:pt x="292734" y="124459"/>
                </a:lnTo>
                <a:lnTo>
                  <a:pt x="296799" y="125729"/>
                </a:lnTo>
                <a:lnTo>
                  <a:pt x="304673" y="127000"/>
                </a:lnTo>
                <a:lnTo>
                  <a:pt x="315087" y="130809"/>
                </a:lnTo>
                <a:lnTo>
                  <a:pt x="318007" y="132079"/>
                </a:lnTo>
                <a:lnTo>
                  <a:pt x="320801" y="133350"/>
                </a:lnTo>
                <a:lnTo>
                  <a:pt x="323723" y="134619"/>
                </a:lnTo>
                <a:lnTo>
                  <a:pt x="334644" y="143509"/>
                </a:lnTo>
                <a:lnTo>
                  <a:pt x="335533" y="144779"/>
                </a:lnTo>
                <a:lnTo>
                  <a:pt x="336803" y="147319"/>
                </a:lnTo>
                <a:lnTo>
                  <a:pt x="336803" y="151129"/>
                </a:lnTo>
                <a:lnTo>
                  <a:pt x="335533" y="153669"/>
                </a:lnTo>
                <a:lnTo>
                  <a:pt x="334644" y="154939"/>
                </a:lnTo>
                <a:lnTo>
                  <a:pt x="333375" y="157479"/>
                </a:lnTo>
                <a:lnTo>
                  <a:pt x="320801" y="165100"/>
                </a:lnTo>
                <a:lnTo>
                  <a:pt x="318007" y="166369"/>
                </a:lnTo>
                <a:lnTo>
                  <a:pt x="315087" y="167639"/>
                </a:lnTo>
                <a:lnTo>
                  <a:pt x="311657" y="168909"/>
                </a:lnTo>
                <a:lnTo>
                  <a:pt x="308355" y="170179"/>
                </a:lnTo>
                <a:lnTo>
                  <a:pt x="304673" y="171450"/>
                </a:lnTo>
                <a:lnTo>
                  <a:pt x="296799" y="172719"/>
                </a:lnTo>
                <a:lnTo>
                  <a:pt x="292734" y="173989"/>
                </a:lnTo>
                <a:lnTo>
                  <a:pt x="288416" y="175259"/>
                </a:lnTo>
                <a:lnTo>
                  <a:pt x="279526" y="176529"/>
                </a:lnTo>
                <a:lnTo>
                  <a:pt x="274700" y="176529"/>
                </a:lnTo>
                <a:lnTo>
                  <a:pt x="269748" y="177800"/>
                </a:lnTo>
                <a:lnTo>
                  <a:pt x="259841" y="179069"/>
                </a:lnTo>
                <a:lnTo>
                  <a:pt x="249174" y="179069"/>
                </a:lnTo>
                <a:lnTo>
                  <a:pt x="238505" y="180339"/>
                </a:lnTo>
                <a:lnTo>
                  <a:pt x="438657" y="180339"/>
                </a:lnTo>
                <a:lnTo>
                  <a:pt x="438657" y="118109"/>
                </a:lnTo>
                <a:close/>
              </a:path>
              <a:path w="438785" h="824229">
                <a:moveTo>
                  <a:pt x="411099" y="6350"/>
                </a:moveTo>
                <a:lnTo>
                  <a:pt x="27812" y="6350"/>
                </a:lnTo>
                <a:lnTo>
                  <a:pt x="24891" y="7619"/>
                </a:lnTo>
                <a:lnTo>
                  <a:pt x="413892" y="7619"/>
                </a:lnTo>
                <a:lnTo>
                  <a:pt x="411099" y="6350"/>
                </a:lnTo>
                <a:close/>
              </a:path>
              <a:path w="438785" h="824229">
                <a:moveTo>
                  <a:pt x="404749" y="5079"/>
                </a:moveTo>
                <a:lnTo>
                  <a:pt x="34036" y="5079"/>
                </a:lnTo>
                <a:lnTo>
                  <a:pt x="30861" y="6350"/>
                </a:lnTo>
                <a:lnTo>
                  <a:pt x="407796" y="6350"/>
                </a:lnTo>
                <a:lnTo>
                  <a:pt x="404749" y="5079"/>
                </a:lnTo>
                <a:close/>
              </a:path>
              <a:path w="438785" h="824229">
                <a:moveTo>
                  <a:pt x="383158" y="1269"/>
                </a:moveTo>
                <a:lnTo>
                  <a:pt x="55499" y="1269"/>
                </a:lnTo>
                <a:lnTo>
                  <a:pt x="51562" y="2539"/>
                </a:lnTo>
                <a:lnTo>
                  <a:pt x="44450" y="3809"/>
                </a:lnTo>
                <a:lnTo>
                  <a:pt x="40639" y="3809"/>
                </a:lnTo>
                <a:lnTo>
                  <a:pt x="37337" y="5079"/>
                </a:lnTo>
                <a:lnTo>
                  <a:pt x="401319" y="5079"/>
                </a:lnTo>
                <a:lnTo>
                  <a:pt x="398017" y="3809"/>
                </a:lnTo>
                <a:lnTo>
                  <a:pt x="387095" y="2539"/>
                </a:lnTo>
                <a:lnTo>
                  <a:pt x="383158" y="1269"/>
                </a:lnTo>
                <a:close/>
              </a:path>
              <a:path w="438785" h="824229">
                <a:moveTo>
                  <a:pt x="358393" y="0"/>
                </a:moveTo>
                <a:lnTo>
                  <a:pt x="71627" y="1269"/>
                </a:lnTo>
                <a:lnTo>
                  <a:pt x="367029" y="1269"/>
                </a:lnTo>
                <a:lnTo>
                  <a:pt x="358393" y="0"/>
                </a:lnTo>
                <a:close/>
              </a:path>
            </a:pathLst>
          </a:custGeom>
          <a:solidFill>
            <a:srgbClr val="7E7E7E"/>
          </a:solidFill>
        </p:spPr>
        <p:txBody>
          <a:bodyPr wrap="square" lIns="0" tIns="0" rIns="0" bIns="0" rtlCol="0"/>
          <a:lstStyle/>
          <a:p>
            <a:endParaRPr sz="1428"/>
          </a:p>
        </p:txBody>
      </p:sp>
      <p:sp>
        <p:nvSpPr>
          <p:cNvPr id="61" name="object 61"/>
          <p:cNvSpPr/>
          <p:nvPr/>
        </p:nvSpPr>
        <p:spPr>
          <a:xfrm>
            <a:off x="1480348" y="2922524"/>
            <a:ext cx="346081" cy="653876"/>
          </a:xfrm>
          <a:custGeom>
            <a:avLst/>
            <a:gdLst/>
            <a:ahLst/>
            <a:cxnLst/>
            <a:rect l="l" t="t" r="r" b="b"/>
            <a:pathLst>
              <a:path w="436244" h="824229">
                <a:moveTo>
                  <a:pt x="380619" y="822959"/>
                </a:moveTo>
                <a:lnTo>
                  <a:pt x="55245" y="822959"/>
                </a:lnTo>
                <a:lnTo>
                  <a:pt x="59182" y="824229"/>
                </a:lnTo>
                <a:lnTo>
                  <a:pt x="376682" y="824229"/>
                </a:lnTo>
                <a:lnTo>
                  <a:pt x="380619" y="822959"/>
                </a:lnTo>
                <a:close/>
              </a:path>
              <a:path w="436244" h="824229">
                <a:moveTo>
                  <a:pt x="391795" y="821689"/>
                </a:moveTo>
                <a:lnTo>
                  <a:pt x="44323" y="821689"/>
                </a:lnTo>
                <a:lnTo>
                  <a:pt x="51435" y="822959"/>
                </a:lnTo>
                <a:lnTo>
                  <a:pt x="388239" y="822959"/>
                </a:lnTo>
                <a:lnTo>
                  <a:pt x="391795" y="821689"/>
                </a:lnTo>
                <a:close/>
              </a:path>
              <a:path w="436244" h="824229">
                <a:moveTo>
                  <a:pt x="398653" y="820419"/>
                </a:moveTo>
                <a:lnTo>
                  <a:pt x="37211" y="820419"/>
                </a:lnTo>
                <a:lnTo>
                  <a:pt x="40513" y="821689"/>
                </a:lnTo>
                <a:lnTo>
                  <a:pt x="395351" y="821689"/>
                </a:lnTo>
                <a:lnTo>
                  <a:pt x="398653" y="820419"/>
                </a:lnTo>
                <a:close/>
              </a:path>
              <a:path w="436244" h="824229">
                <a:moveTo>
                  <a:pt x="405130" y="819149"/>
                </a:moveTo>
                <a:lnTo>
                  <a:pt x="30734" y="819149"/>
                </a:lnTo>
                <a:lnTo>
                  <a:pt x="33909" y="820419"/>
                </a:lnTo>
                <a:lnTo>
                  <a:pt x="402082" y="820419"/>
                </a:lnTo>
                <a:lnTo>
                  <a:pt x="405130" y="819149"/>
                </a:lnTo>
                <a:close/>
              </a:path>
              <a:path w="436244" h="824229">
                <a:moveTo>
                  <a:pt x="414020" y="816609"/>
                </a:moveTo>
                <a:lnTo>
                  <a:pt x="21844" y="816609"/>
                </a:lnTo>
                <a:lnTo>
                  <a:pt x="24892" y="817879"/>
                </a:lnTo>
                <a:lnTo>
                  <a:pt x="27686" y="819149"/>
                </a:lnTo>
                <a:lnTo>
                  <a:pt x="408305" y="819149"/>
                </a:lnTo>
                <a:lnTo>
                  <a:pt x="411099" y="817879"/>
                </a:lnTo>
                <a:lnTo>
                  <a:pt x="414020" y="816609"/>
                </a:lnTo>
                <a:close/>
              </a:path>
              <a:path w="436244" h="824229">
                <a:moveTo>
                  <a:pt x="423545" y="812799"/>
                </a:moveTo>
                <a:lnTo>
                  <a:pt x="12065" y="812799"/>
                </a:lnTo>
                <a:lnTo>
                  <a:pt x="19177" y="816609"/>
                </a:lnTo>
                <a:lnTo>
                  <a:pt x="416433" y="816609"/>
                </a:lnTo>
                <a:lnTo>
                  <a:pt x="419100" y="815339"/>
                </a:lnTo>
                <a:lnTo>
                  <a:pt x="421513" y="814069"/>
                </a:lnTo>
                <a:lnTo>
                  <a:pt x="423545" y="812799"/>
                </a:lnTo>
                <a:close/>
              </a:path>
              <a:path w="436244" h="824229">
                <a:moveTo>
                  <a:pt x="423545" y="11429"/>
                </a:moveTo>
                <a:lnTo>
                  <a:pt x="12065" y="11429"/>
                </a:lnTo>
                <a:lnTo>
                  <a:pt x="10160" y="12700"/>
                </a:lnTo>
                <a:lnTo>
                  <a:pt x="8382" y="13969"/>
                </a:lnTo>
                <a:lnTo>
                  <a:pt x="6731" y="15239"/>
                </a:lnTo>
                <a:lnTo>
                  <a:pt x="3683" y="17779"/>
                </a:lnTo>
                <a:lnTo>
                  <a:pt x="1651" y="19050"/>
                </a:lnTo>
                <a:lnTo>
                  <a:pt x="889" y="20319"/>
                </a:lnTo>
                <a:lnTo>
                  <a:pt x="381" y="21589"/>
                </a:lnTo>
                <a:lnTo>
                  <a:pt x="127" y="22859"/>
                </a:lnTo>
                <a:lnTo>
                  <a:pt x="0" y="24129"/>
                </a:lnTo>
                <a:lnTo>
                  <a:pt x="0" y="801369"/>
                </a:lnTo>
                <a:lnTo>
                  <a:pt x="127" y="802639"/>
                </a:lnTo>
                <a:lnTo>
                  <a:pt x="381" y="803909"/>
                </a:lnTo>
                <a:lnTo>
                  <a:pt x="889" y="805179"/>
                </a:lnTo>
                <a:lnTo>
                  <a:pt x="1651" y="805179"/>
                </a:lnTo>
                <a:lnTo>
                  <a:pt x="3683" y="807719"/>
                </a:lnTo>
                <a:lnTo>
                  <a:pt x="6731" y="810259"/>
                </a:lnTo>
                <a:lnTo>
                  <a:pt x="8382" y="811529"/>
                </a:lnTo>
                <a:lnTo>
                  <a:pt x="10160" y="812799"/>
                </a:lnTo>
                <a:lnTo>
                  <a:pt x="425704" y="812799"/>
                </a:lnTo>
                <a:lnTo>
                  <a:pt x="427736" y="811529"/>
                </a:lnTo>
                <a:lnTo>
                  <a:pt x="429260" y="810259"/>
                </a:lnTo>
                <a:lnTo>
                  <a:pt x="430911" y="808989"/>
                </a:lnTo>
                <a:lnTo>
                  <a:pt x="432181" y="807719"/>
                </a:lnTo>
                <a:lnTo>
                  <a:pt x="433197" y="806449"/>
                </a:lnTo>
                <a:lnTo>
                  <a:pt x="434975" y="805179"/>
                </a:lnTo>
                <a:lnTo>
                  <a:pt x="435483" y="803909"/>
                </a:lnTo>
                <a:lnTo>
                  <a:pt x="435737" y="802639"/>
                </a:lnTo>
                <a:lnTo>
                  <a:pt x="435864" y="801369"/>
                </a:lnTo>
                <a:lnTo>
                  <a:pt x="435864" y="748029"/>
                </a:lnTo>
                <a:lnTo>
                  <a:pt x="136398" y="748029"/>
                </a:lnTo>
                <a:lnTo>
                  <a:pt x="128397" y="746759"/>
                </a:lnTo>
                <a:lnTo>
                  <a:pt x="116078" y="746759"/>
                </a:lnTo>
                <a:lnTo>
                  <a:pt x="113792" y="745489"/>
                </a:lnTo>
                <a:lnTo>
                  <a:pt x="109347" y="745489"/>
                </a:lnTo>
                <a:lnTo>
                  <a:pt x="107188" y="744219"/>
                </a:lnTo>
                <a:lnTo>
                  <a:pt x="103251" y="744219"/>
                </a:lnTo>
                <a:lnTo>
                  <a:pt x="101346" y="742949"/>
                </a:lnTo>
                <a:lnTo>
                  <a:pt x="97790" y="742949"/>
                </a:lnTo>
                <a:lnTo>
                  <a:pt x="96139" y="741679"/>
                </a:lnTo>
                <a:lnTo>
                  <a:pt x="94615" y="741679"/>
                </a:lnTo>
                <a:lnTo>
                  <a:pt x="93091" y="740409"/>
                </a:lnTo>
                <a:lnTo>
                  <a:pt x="91948" y="740409"/>
                </a:lnTo>
                <a:lnTo>
                  <a:pt x="90424" y="739139"/>
                </a:lnTo>
                <a:lnTo>
                  <a:pt x="89281" y="739139"/>
                </a:lnTo>
                <a:lnTo>
                  <a:pt x="88392" y="737869"/>
                </a:lnTo>
                <a:lnTo>
                  <a:pt x="87249" y="737869"/>
                </a:lnTo>
                <a:lnTo>
                  <a:pt x="85852" y="736599"/>
                </a:lnTo>
                <a:lnTo>
                  <a:pt x="85344" y="735329"/>
                </a:lnTo>
                <a:lnTo>
                  <a:pt x="84836" y="735329"/>
                </a:lnTo>
                <a:lnTo>
                  <a:pt x="84455" y="734059"/>
                </a:lnTo>
                <a:lnTo>
                  <a:pt x="84201" y="732789"/>
                </a:lnTo>
                <a:lnTo>
                  <a:pt x="84201" y="383539"/>
                </a:lnTo>
                <a:lnTo>
                  <a:pt x="84455" y="382269"/>
                </a:lnTo>
                <a:lnTo>
                  <a:pt x="84836" y="382269"/>
                </a:lnTo>
                <a:lnTo>
                  <a:pt x="85344" y="381000"/>
                </a:lnTo>
                <a:lnTo>
                  <a:pt x="85852" y="381000"/>
                </a:lnTo>
                <a:lnTo>
                  <a:pt x="86614" y="379729"/>
                </a:lnTo>
                <a:lnTo>
                  <a:pt x="87249" y="379729"/>
                </a:lnTo>
                <a:lnTo>
                  <a:pt x="88392" y="378459"/>
                </a:lnTo>
                <a:lnTo>
                  <a:pt x="89281" y="378459"/>
                </a:lnTo>
                <a:lnTo>
                  <a:pt x="90424" y="377189"/>
                </a:lnTo>
                <a:lnTo>
                  <a:pt x="91948" y="377189"/>
                </a:lnTo>
                <a:lnTo>
                  <a:pt x="93091" y="375919"/>
                </a:lnTo>
                <a:lnTo>
                  <a:pt x="94615" y="375919"/>
                </a:lnTo>
                <a:lnTo>
                  <a:pt x="96139" y="374650"/>
                </a:lnTo>
                <a:lnTo>
                  <a:pt x="97790" y="374650"/>
                </a:lnTo>
                <a:lnTo>
                  <a:pt x="99314" y="373379"/>
                </a:lnTo>
                <a:lnTo>
                  <a:pt x="103251" y="373379"/>
                </a:lnTo>
                <a:lnTo>
                  <a:pt x="105283" y="372109"/>
                </a:lnTo>
                <a:lnTo>
                  <a:pt x="109347" y="372109"/>
                </a:lnTo>
                <a:lnTo>
                  <a:pt x="113792" y="370839"/>
                </a:lnTo>
                <a:lnTo>
                  <a:pt x="120904" y="370839"/>
                </a:lnTo>
                <a:lnTo>
                  <a:pt x="123317" y="369569"/>
                </a:lnTo>
                <a:lnTo>
                  <a:pt x="435864" y="369569"/>
                </a:lnTo>
                <a:lnTo>
                  <a:pt x="435864" y="180339"/>
                </a:lnTo>
                <a:lnTo>
                  <a:pt x="214503" y="180339"/>
                </a:lnTo>
                <a:lnTo>
                  <a:pt x="203835" y="179069"/>
                </a:lnTo>
                <a:lnTo>
                  <a:pt x="193421" y="179069"/>
                </a:lnTo>
                <a:lnTo>
                  <a:pt x="183388" y="177800"/>
                </a:lnTo>
                <a:lnTo>
                  <a:pt x="178816" y="176529"/>
                </a:lnTo>
                <a:lnTo>
                  <a:pt x="173990" y="176529"/>
                </a:lnTo>
                <a:lnTo>
                  <a:pt x="164973" y="175259"/>
                </a:lnTo>
                <a:lnTo>
                  <a:pt x="160909" y="173989"/>
                </a:lnTo>
                <a:lnTo>
                  <a:pt x="156591" y="172719"/>
                </a:lnTo>
                <a:lnTo>
                  <a:pt x="152654" y="171450"/>
                </a:lnTo>
                <a:lnTo>
                  <a:pt x="145288" y="170179"/>
                </a:lnTo>
                <a:lnTo>
                  <a:pt x="141859" y="168909"/>
                </a:lnTo>
                <a:lnTo>
                  <a:pt x="138684" y="167639"/>
                </a:lnTo>
                <a:lnTo>
                  <a:pt x="135636" y="166369"/>
                </a:lnTo>
                <a:lnTo>
                  <a:pt x="132842" y="165100"/>
                </a:lnTo>
                <a:lnTo>
                  <a:pt x="130302" y="163829"/>
                </a:lnTo>
                <a:lnTo>
                  <a:pt x="127635" y="162559"/>
                </a:lnTo>
                <a:lnTo>
                  <a:pt x="116967" y="149859"/>
                </a:lnTo>
                <a:lnTo>
                  <a:pt x="117094" y="147319"/>
                </a:lnTo>
                <a:lnTo>
                  <a:pt x="117475" y="146050"/>
                </a:lnTo>
                <a:lnTo>
                  <a:pt x="118237" y="144779"/>
                </a:lnTo>
                <a:lnTo>
                  <a:pt x="119126" y="143509"/>
                </a:lnTo>
                <a:lnTo>
                  <a:pt x="120523" y="140969"/>
                </a:lnTo>
                <a:lnTo>
                  <a:pt x="121920" y="139700"/>
                </a:lnTo>
                <a:lnTo>
                  <a:pt x="123698" y="138429"/>
                </a:lnTo>
                <a:lnTo>
                  <a:pt x="127635" y="135889"/>
                </a:lnTo>
                <a:lnTo>
                  <a:pt x="130302" y="134619"/>
                </a:lnTo>
                <a:lnTo>
                  <a:pt x="132842" y="133350"/>
                </a:lnTo>
                <a:lnTo>
                  <a:pt x="152654" y="125729"/>
                </a:lnTo>
                <a:lnTo>
                  <a:pt x="156591" y="125729"/>
                </a:lnTo>
                <a:lnTo>
                  <a:pt x="160909" y="124459"/>
                </a:lnTo>
                <a:lnTo>
                  <a:pt x="164973" y="123189"/>
                </a:lnTo>
                <a:lnTo>
                  <a:pt x="173990" y="121919"/>
                </a:lnTo>
                <a:lnTo>
                  <a:pt x="178816" y="120650"/>
                </a:lnTo>
                <a:lnTo>
                  <a:pt x="183388" y="120650"/>
                </a:lnTo>
                <a:lnTo>
                  <a:pt x="188468" y="119379"/>
                </a:lnTo>
                <a:lnTo>
                  <a:pt x="203835" y="119379"/>
                </a:lnTo>
                <a:lnTo>
                  <a:pt x="209169" y="118109"/>
                </a:lnTo>
                <a:lnTo>
                  <a:pt x="435864" y="118109"/>
                </a:lnTo>
                <a:lnTo>
                  <a:pt x="435864" y="24129"/>
                </a:lnTo>
                <a:lnTo>
                  <a:pt x="435737" y="22859"/>
                </a:lnTo>
                <a:lnTo>
                  <a:pt x="435483" y="21589"/>
                </a:lnTo>
                <a:lnTo>
                  <a:pt x="434975" y="20319"/>
                </a:lnTo>
                <a:lnTo>
                  <a:pt x="433197" y="17779"/>
                </a:lnTo>
                <a:lnTo>
                  <a:pt x="432181" y="17779"/>
                </a:lnTo>
                <a:lnTo>
                  <a:pt x="430911" y="16509"/>
                </a:lnTo>
                <a:lnTo>
                  <a:pt x="429260" y="15239"/>
                </a:lnTo>
                <a:lnTo>
                  <a:pt x="427736" y="13969"/>
                </a:lnTo>
                <a:lnTo>
                  <a:pt x="425704" y="12700"/>
                </a:lnTo>
                <a:lnTo>
                  <a:pt x="423545" y="11429"/>
                </a:lnTo>
                <a:close/>
              </a:path>
              <a:path w="436244" h="824229">
                <a:moveTo>
                  <a:pt x="435864" y="369569"/>
                </a:moveTo>
                <a:lnTo>
                  <a:pt x="314833" y="369569"/>
                </a:lnTo>
                <a:lnTo>
                  <a:pt x="317246" y="370839"/>
                </a:lnTo>
                <a:lnTo>
                  <a:pt x="324358" y="370839"/>
                </a:lnTo>
                <a:lnTo>
                  <a:pt x="326771" y="372109"/>
                </a:lnTo>
                <a:lnTo>
                  <a:pt x="332994" y="372109"/>
                </a:lnTo>
                <a:lnTo>
                  <a:pt x="334899" y="373379"/>
                </a:lnTo>
                <a:lnTo>
                  <a:pt x="336804" y="373379"/>
                </a:lnTo>
                <a:lnTo>
                  <a:pt x="342138" y="374650"/>
                </a:lnTo>
                <a:lnTo>
                  <a:pt x="343662" y="375919"/>
                </a:lnTo>
                <a:lnTo>
                  <a:pt x="345059" y="375919"/>
                </a:lnTo>
                <a:lnTo>
                  <a:pt x="346456" y="377189"/>
                </a:lnTo>
                <a:lnTo>
                  <a:pt x="347726" y="377189"/>
                </a:lnTo>
                <a:lnTo>
                  <a:pt x="348742" y="378459"/>
                </a:lnTo>
                <a:lnTo>
                  <a:pt x="350012" y="378459"/>
                </a:lnTo>
                <a:lnTo>
                  <a:pt x="350901" y="379729"/>
                </a:lnTo>
                <a:lnTo>
                  <a:pt x="353060" y="381000"/>
                </a:lnTo>
                <a:lnTo>
                  <a:pt x="353441" y="382269"/>
                </a:lnTo>
                <a:lnTo>
                  <a:pt x="353949" y="383539"/>
                </a:lnTo>
                <a:lnTo>
                  <a:pt x="353949" y="732789"/>
                </a:lnTo>
                <a:lnTo>
                  <a:pt x="353441" y="735329"/>
                </a:lnTo>
                <a:lnTo>
                  <a:pt x="353060" y="735329"/>
                </a:lnTo>
                <a:lnTo>
                  <a:pt x="352298" y="736599"/>
                </a:lnTo>
                <a:lnTo>
                  <a:pt x="351663" y="736599"/>
                </a:lnTo>
                <a:lnTo>
                  <a:pt x="350901" y="737869"/>
                </a:lnTo>
                <a:lnTo>
                  <a:pt x="350012" y="737869"/>
                </a:lnTo>
                <a:lnTo>
                  <a:pt x="348742" y="739139"/>
                </a:lnTo>
                <a:lnTo>
                  <a:pt x="347726" y="739139"/>
                </a:lnTo>
                <a:lnTo>
                  <a:pt x="346456" y="740409"/>
                </a:lnTo>
                <a:lnTo>
                  <a:pt x="343662" y="741679"/>
                </a:lnTo>
                <a:lnTo>
                  <a:pt x="340360" y="742949"/>
                </a:lnTo>
                <a:lnTo>
                  <a:pt x="336804" y="742949"/>
                </a:lnTo>
                <a:lnTo>
                  <a:pt x="334899" y="744219"/>
                </a:lnTo>
                <a:lnTo>
                  <a:pt x="330962" y="744219"/>
                </a:lnTo>
                <a:lnTo>
                  <a:pt x="328803" y="745489"/>
                </a:lnTo>
                <a:lnTo>
                  <a:pt x="324358" y="745489"/>
                </a:lnTo>
                <a:lnTo>
                  <a:pt x="322072" y="746759"/>
                </a:lnTo>
                <a:lnTo>
                  <a:pt x="136398" y="748029"/>
                </a:lnTo>
                <a:lnTo>
                  <a:pt x="435864" y="748029"/>
                </a:lnTo>
                <a:lnTo>
                  <a:pt x="435864" y="369569"/>
                </a:lnTo>
                <a:close/>
              </a:path>
              <a:path w="436244" h="824229">
                <a:moveTo>
                  <a:pt x="435864" y="118109"/>
                </a:moveTo>
                <a:lnTo>
                  <a:pt x="242316" y="118109"/>
                </a:lnTo>
                <a:lnTo>
                  <a:pt x="247650" y="119379"/>
                </a:lnTo>
                <a:lnTo>
                  <a:pt x="263144" y="119379"/>
                </a:lnTo>
                <a:lnTo>
                  <a:pt x="268097" y="120650"/>
                </a:lnTo>
                <a:lnTo>
                  <a:pt x="272796" y="120650"/>
                </a:lnTo>
                <a:lnTo>
                  <a:pt x="277622" y="121919"/>
                </a:lnTo>
                <a:lnTo>
                  <a:pt x="286512" y="123189"/>
                </a:lnTo>
                <a:lnTo>
                  <a:pt x="290830" y="124459"/>
                </a:lnTo>
                <a:lnTo>
                  <a:pt x="294894" y="125729"/>
                </a:lnTo>
                <a:lnTo>
                  <a:pt x="302768" y="127000"/>
                </a:lnTo>
                <a:lnTo>
                  <a:pt x="306324" y="128269"/>
                </a:lnTo>
                <a:lnTo>
                  <a:pt x="309626" y="129539"/>
                </a:lnTo>
                <a:lnTo>
                  <a:pt x="313055" y="130809"/>
                </a:lnTo>
                <a:lnTo>
                  <a:pt x="315849" y="132079"/>
                </a:lnTo>
                <a:lnTo>
                  <a:pt x="318770" y="133350"/>
                </a:lnTo>
                <a:lnTo>
                  <a:pt x="321564" y="134619"/>
                </a:lnTo>
                <a:lnTo>
                  <a:pt x="332359" y="143509"/>
                </a:lnTo>
                <a:lnTo>
                  <a:pt x="333248" y="144779"/>
                </a:lnTo>
                <a:lnTo>
                  <a:pt x="334010" y="146050"/>
                </a:lnTo>
                <a:lnTo>
                  <a:pt x="334518" y="147319"/>
                </a:lnTo>
                <a:lnTo>
                  <a:pt x="334518" y="151129"/>
                </a:lnTo>
                <a:lnTo>
                  <a:pt x="334010" y="152400"/>
                </a:lnTo>
                <a:lnTo>
                  <a:pt x="333248" y="153669"/>
                </a:lnTo>
                <a:lnTo>
                  <a:pt x="332359" y="154939"/>
                </a:lnTo>
                <a:lnTo>
                  <a:pt x="331216" y="157479"/>
                </a:lnTo>
                <a:lnTo>
                  <a:pt x="315849" y="166369"/>
                </a:lnTo>
                <a:lnTo>
                  <a:pt x="313055" y="167639"/>
                </a:lnTo>
                <a:lnTo>
                  <a:pt x="309626" y="168909"/>
                </a:lnTo>
                <a:lnTo>
                  <a:pt x="306324" y="170179"/>
                </a:lnTo>
                <a:lnTo>
                  <a:pt x="302768" y="171450"/>
                </a:lnTo>
                <a:lnTo>
                  <a:pt x="294894" y="172719"/>
                </a:lnTo>
                <a:lnTo>
                  <a:pt x="290830" y="173989"/>
                </a:lnTo>
                <a:lnTo>
                  <a:pt x="286512" y="175259"/>
                </a:lnTo>
                <a:lnTo>
                  <a:pt x="277622" y="176529"/>
                </a:lnTo>
                <a:lnTo>
                  <a:pt x="272796" y="176529"/>
                </a:lnTo>
                <a:lnTo>
                  <a:pt x="268097" y="177800"/>
                </a:lnTo>
                <a:lnTo>
                  <a:pt x="258064" y="179069"/>
                </a:lnTo>
                <a:lnTo>
                  <a:pt x="247650" y="179069"/>
                </a:lnTo>
                <a:lnTo>
                  <a:pt x="236982" y="180339"/>
                </a:lnTo>
                <a:lnTo>
                  <a:pt x="435864" y="180339"/>
                </a:lnTo>
                <a:lnTo>
                  <a:pt x="435864" y="118109"/>
                </a:lnTo>
                <a:close/>
              </a:path>
              <a:path w="436244" h="824229">
                <a:moveTo>
                  <a:pt x="414020" y="7619"/>
                </a:moveTo>
                <a:lnTo>
                  <a:pt x="21844" y="7619"/>
                </a:lnTo>
                <a:lnTo>
                  <a:pt x="19177" y="8889"/>
                </a:lnTo>
                <a:lnTo>
                  <a:pt x="14605" y="11429"/>
                </a:lnTo>
                <a:lnTo>
                  <a:pt x="421513" y="11429"/>
                </a:lnTo>
                <a:lnTo>
                  <a:pt x="419100" y="10159"/>
                </a:lnTo>
                <a:lnTo>
                  <a:pt x="416433" y="8889"/>
                </a:lnTo>
                <a:lnTo>
                  <a:pt x="414020" y="7619"/>
                </a:lnTo>
                <a:close/>
              </a:path>
              <a:path w="436244" h="824229">
                <a:moveTo>
                  <a:pt x="408305" y="6350"/>
                </a:moveTo>
                <a:lnTo>
                  <a:pt x="27686" y="6350"/>
                </a:lnTo>
                <a:lnTo>
                  <a:pt x="24892" y="7619"/>
                </a:lnTo>
                <a:lnTo>
                  <a:pt x="411099" y="7619"/>
                </a:lnTo>
                <a:lnTo>
                  <a:pt x="408305" y="6350"/>
                </a:lnTo>
                <a:close/>
              </a:path>
              <a:path w="436244" h="824229">
                <a:moveTo>
                  <a:pt x="402082" y="5079"/>
                </a:moveTo>
                <a:lnTo>
                  <a:pt x="33909" y="5079"/>
                </a:lnTo>
                <a:lnTo>
                  <a:pt x="30734" y="6350"/>
                </a:lnTo>
                <a:lnTo>
                  <a:pt x="405130" y="6350"/>
                </a:lnTo>
                <a:lnTo>
                  <a:pt x="402082" y="5079"/>
                </a:lnTo>
                <a:close/>
              </a:path>
              <a:path w="436244" h="824229">
                <a:moveTo>
                  <a:pt x="380619" y="1269"/>
                </a:moveTo>
                <a:lnTo>
                  <a:pt x="55245" y="1269"/>
                </a:lnTo>
                <a:lnTo>
                  <a:pt x="51435" y="2539"/>
                </a:lnTo>
                <a:lnTo>
                  <a:pt x="44323" y="3809"/>
                </a:lnTo>
                <a:lnTo>
                  <a:pt x="40513" y="3809"/>
                </a:lnTo>
                <a:lnTo>
                  <a:pt x="37211" y="5079"/>
                </a:lnTo>
                <a:lnTo>
                  <a:pt x="398653" y="5079"/>
                </a:lnTo>
                <a:lnTo>
                  <a:pt x="395351" y="3809"/>
                </a:lnTo>
                <a:lnTo>
                  <a:pt x="388239" y="2539"/>
                </a:lnTo>
                <a:lnTo>
                  <a:pt x="380619" y="1269"/>
                </a:lnTo>
                <a:close/>
              </a:path>
              <a:path w="436244" h="824229">
                <a:moveTo>
                  <a:pt x="356108" y="0"/>
                </a:moveTo>
                <a:lnTo>
                  <a:pt x="71247" y="1269"/>
                </a:lnTo>
                <a:lnTo>
                  <a:pt x="364617" y="1269"/>
                </a:lnTo>
                <a:lnTo>
                  <a:pt x="356108" y="0"/>
                </a:lnTo>
                <a:close/>
              </a:path>
            </a:pathLst>
          </a:custGeom>
          <a:solidFill>
            <a:srgbClr val="7E7E7E"/>
          </a:solidFill>
        </p:spPr>
        <p:txBody>
          <a:bodyPr wrap="square" lIns="0" tIns="0" rIns="0" bIns="0" rtlCol="0"/>
          <a:lstStyle/>
          <a:p>
            <a:endParaRPr sz="1428"/>
          </a:p>
        </p:txBody>
      </p:sp>
      <p:sp>
        <p:nvSpPr>
          <p:cNvPr id="62" name="object 62"/>
          <p:cNvSpPr/>
          <p:nvPr/>
        </p:nvSpPr>
        <p:spPr>
          <a:xfrm>
            <a:off x="1526291" y="4487997"/>
            <a:ext cx="405019" cy="182562"/>
          </a:xfrm>
          <a:prstGeom prst="rect">
            <a:avLst/>
          </a:prstGeom>
          <a:blipFill>
            <a:blip r:embed="rId11" cstate="print"/>
            <a:stretch>
              <a:fillRect/>
            </a:stretch>
          </a:blipFill>
        </p:spPr>
        <p:txBody>
          <a:bodyPr wrap="square" lIns="0" tIns="0" rIns="0" bIns="0" rtlCol="0"/>
          <a:lstStyle/>
          <a:p>
            <a:endParaRPr sz="1428"/>
          </a:p>
        </p:txBody>
      </p:sp>
      <p:sp>
        <p:nvSpPr>
          <p:cNvPr id="63" name="object 63"/>
          <p:cNvSpPr txBox="1"/>
          <p:nvPr/>
        </p:nvSpPr>
        <p:spPr>
          <a:xfrm>
            <a:off x="1448309" y="4368558"/>
            <a:ext cx="519373" cy="97719"/>
          </a:xfrm>
          <a:prstGeom prst="rect">
            <a:avLst/>
          </a:prstGeom>
        </p:spPr>
        <p:txBody>
          <a:bodyPr vert="horz" wrap="square" lIns="0" tIns="0" rIns="0" bIns="0" rtlCol="0">
            <a:spAutoFit/>
          </a:bodyPr>
          <a:lstStyle/>
          <a:p>
            <a:pPr marL="10074"/>
            <a:r>
              <a:rPr sz="635" b="1" dirty="0">
                <a:cs typeface="Arial"/>
              </a:rPr>
              <a:t>/han</a:t>
            </a:r>
            <a:r>
              <a:rPr sz="635" b="1" spc="-4" dirty="0">
                <a:cs typeface="Arial"/>
              </a:rPr>
              <a:t>a</a:t>
            </a:r>
            <a:r>
              <a:rPr sz="635" b="1" dirty="0">
                <a:cs typeface="Arial"/>
              </a:rPr>
              <a:t>/</a:t>
            </a:r>
            <a:r>
              <a:rPr sz="635" b="1" spc="-4" dirty="0">
                <a:cs typeface="Arial"/>
              </a:rPr>
              <a:t>s</a:t>
            </a:r>
            <a:r>
              <a:rPr sz="635" b="1" dirty="0">
                <a:cs typeface="Arial"/>
              </a:rPr>
              <a:t>ha</a:t>
            </a:r>
            <a:r>
              <a:rPr sz="635" b="1" spc="-4" dirty="0">
                <a:cs typeface="Arial"/>
              </a:rPr>
              <a:t>re</a:t>
            </a:r>
            <a:r>
              <a:rPr sz="635" b="1" dirty="0">
                <a:cs typeface="Arial"/>
              </a:rPr>
              <a:t>d</a:t>
            </a:r>
            <a:endParaRPr sz="635">
              <a:cs typeface="Arial"/>
            </a:endParaRPr>
          </a:p>
        </p:txBody>
      </p:sp>
      <p:sp>
        <p:nvSpPr>
          <p:cNvPr id="64" name="object 64"/>
          <p:cNvSpPr/>
          <p:nvPr/>
        </p:nvSpPr>
        <p:spPr>
          <a:xfrm>
            <a:off x="1533544" y="4785415"/>
            <a:ext cx="405021" cy="402602"/>
          </a:xfrm>
          <a:prstGeom prst="rect">
            <a:avLst/>
          </a:prstGeom>
          <a:blipFill>
            <a:blip r:embed="rId12" cstate="print"/>
            <a:stretch>
              <a:fillRect/>
            </a:stretch>
          </a:blipFill>
        </p:spPr>
        <p:txBody>
          <a:bodyPr wrap="square" lIns="0" tIns="0" rIns="0" bIns="0" rtlCol="0"/>
          <a:lstStyle/>
          <a:p>
            <a:endParaRPr sz="1428"/>
          </a:p>
        </p:txBody>
      </p:sp>
      <p:sp>
        <p:nvSpPr>
          <p:cNvPr id="65" name="object 65"/>
          <p:cNvSpPr txBox="1"/>
          <p:nvPr/>
        </p:nvSpPr>
        <p:spPr>
          <a:xfrm>
            <a:off x="1303631" y="4681693"/>
            <a:ext cx="772762" cy="97719"/>
          </a:xfrm>
          <a:prstGeom prst="rect">
            <a:avLst/>
          </a:prstGeom>
        </p:spPr>
        <p:txBody>
          <a:bodyPr vert="horz" wrap="square" lIns="0" tIns="0" rIns="0" bIns="0" rtlCol="0">
            <a:spAutoFit/>
          </a:bodyPr>
          <a:lstStyle/>
          <a:p>
            <a:pPr marL="10074"/>
            <a:r>
              <a:rPr sz="635" b="1" dirty="0">
                <a:cs typeface="Arial"/>
              </a:rPr>
              <a:t>/han</a:t>
            </a:r>
            <a:r>
              <a:rPr sz="635" b="1" spc="-4" dirty="0">
                <a:cs typeface="Arial"/>
              </a:rPr>
              <a:t>a</a:t>
            </a:r>
            <a:r>
              <a:rPr sz="635" b="1" dirty="0">
                <a:cs typeface="Arial"/>
              </a:rPr>
              <a:t>/</a:t>
            </a:r>
            <a:r>
              <a:rPr sz="635" b="1" spc="-4" dirty="0">
                <a:cs typeface="Arial"/>
              </a:rPr>
              <a:t>s</a:t>
            </a:r>
            <a:r>
              <a:rPr sz="635" b="1" dirty="0">
                <a:cs typeface="Arial"/>
              </a:rPr>
              <a:t>ha</a:t>
            </a:r>
            <a:r>
              <a:rPr sz="635" b="1" spc="-4" dirty="0">
                <a:cs typeface="Arial"/>
              </a:rPr>
              <a:t>re</a:t>
            </a:r>
            <a:r>
              <a:rPr sz="635" b="1" dirty="0">
                <a:cs typeface="Arial"/>
              </a:rPr>
              <a:t>d/&lt;S</a:t>
            </a:r>
            <a:r>
              <a:rPr sz="635" b="1" spc="4" dirty="0">
                <a:cs typeface="Arial"/>
              </a:rPr>
              <a:t>I</a:t>
            </a:r>
            <a:r>
              <a:rPr sz="635" b="1" spc="-4" dirty="0">
                <a:cs typeface="Arial"/>
              </a:rPr>
              <a:t>D</a:t>
            </a:r>
            <a:r>
              <a:rPr sz="635" b="1" dirty="0">
                <a:cs typeface="Arial"/>
              </a:rPr>
              <a:t>&gt;</a:t>
            </a:r>
            <a:endParaRPr sz="635">
              <a:cs typeface="Arial"/>
            </a:endParaRPr>
          </a:p>
        </p:txBody>
      </p:sp>
      <p:sp>
        <p:nvSpPr>
          <p:cNvPr id="66" name="object 66"/>
          <p:cNvSpPr/>
          <p:nvPr/>
        </p:nvSpPr>
        <p:spPr>
          <a:xfrm>
            <a:off x="2483832" y="4813222"/>
            <a:ext cx="406228" cy="429199"/>
          </a:xfrm>
          <a:prstGeom prst="rect">
            <a:avLst/>
          </a:prstGeom>
          <a:blipFill>
            <a:blip r:embed="rId13" cstate="print"/>
            <a:stretch>
              <a:fillRect/>
            </a:stretch>
          </a:blipFill>
        </p:spPr>
        <p:txBody>
          <a:bodyPr wrap="square" lIns="0" tIns="0" rIns="0" bIns="0" rtlCol="0"/>
          <a:lstStyle/>
          <a:p>
            <a:endParaRPr sz="1428"/>
          </a:p>
        </p:txBody>
      </p:sp>
      <p:sp>
        <p:nvSpPr>
          <p:cNvPr id="67" name="object 67"/>
          <p:cNvSpPr/>
          <p:nvPr/>
        </p:nvSpPr>
        <p:spPr>
          <a:xfrm>
            <a:off x="2483832" y="4465027"/>
            <a:ext cx="405019" cy="285327"/>
          </a:xfrm>
          <a:prstGeom prst="rect">
            <a:avLst/>
          </a:prstGeom>
          <a:blipFill>
            <a:blip r:embed="rId14" cstate="print"/>
            <a:stretch>
              <a:fillRect/>
            </a:stretch>
          </a:blipFill>
        </p:spPr>
        <p:txBody>
          <a:bodyPr wrap="square" lIns="0" tIns="0" rIns="0" bIns="0" rtlCol="0"/>
          <a:lstStyle/>
          <a:p>
            <a:endParaRPr sz="1428"/>
          </a:p>
        </p:txBody>
      </p:sp>
      <p:sp>
        <p:nvSpPr>
          <p:cNvPr id="68" name="object 68"/>
          <p:cNvSpPr txBox="1"/>
          <p:nvPr/>
        </p:nvSpPr>
        <p:spPr>
          <a:xfrm>
            <a:off x="2517482" y="4590757"/>
            <a:ext cx="288652" cy="122021"/>
          </a:xfrm>
          <a:prstGeom prst="rect">
            <a:avLst/>
          </a:prstGeom>
        </p:spPr>
        <p:txBody>
          <a:bodyPr vert="horz" wrap="square" lIns="0" tIns="0" rIns="0" bIns="0" rtlCol="0">
            <a:spAutoFit/>
          </a:bodyPr>
          <a:lstStyle/>
          <a:p>
            <a:pPr marL="10074"/>
            <a:r>
              <a:rPr sz="793" b="1" spc="-8" dirty="0">
                <a:cs typeface="Arial"/>
              </a:rPr>
              <a:t>Log 0</a:t>
            </a:r>
            <a:endParaRPr sz="793">
              <a:cs typeface="Arial"/>
            </a:endParaRPr>
          </a:p>
        </p:txBody>
      </p:sp>
      <p:sp>
        <p:nvSpPr>
          <p:cNvPr id="69" name="object 69"/>
          <p:cNvSpPr txBox="1"/>
          <p:nvPr/>
        </p:nvSpPr>
        <p:spPr>
          <a:xfrm>
            <a:off x="2528867" y="5010064"/>
            <a:ext cx="321901" cy="122021"/>
          </a:xfrm>
          <a:prstGeom prst="rect">
            <a:avLst/>
          </a:prstGeom>
        </p:spPr>
        <p:txBody>
          <a:bodyPr vert="horz" wrap="square" lIns="0" tIns="0" rIns="0" bIns="0" rtlCol="0">
            <a:spAutoFit/>
          </a:bodyPr>
          <a:lstStyle/>
          <a:p>
            <a:pPr marL="10074"/>
            <a:r>
              <a:rPr sz="793" b="1" spc="-8" dirty="0">
                <a:cs typeface="Arial"/>
              </a:rPr>
              <a:t>Data</a:t>
            </a:r>
            <a:r>
              <a:rPr sz="793" b="1" spc="-4" dirty="0">
                <a:cs typeface="Arial"/>
              </a:rPr>
              <a:t> </a:t>
            </a:r>
            <a:r>
              <a:rPr sz="793" b="1" spc="-8" dirty="0">
                <a:cs typeface="Arial"/>
              </a:rPr>
              <a:t>0</a:t>
            </a:r>
            <a:endParaRPr sz="793">
              <a:cs typeface="Arial"/>
            </a:endParaRPr>
          </a:p>
        </p:txBody>
      </p:sp>
      <p:sp>
        <p:nvSpPr>
          <p:cNvPr id="70" name="object 70"/>
          <p:cNvSpPr txBox="1"/>
          <p:nvPr/>
        </p:nvSpPr>
        <p:spPr>
          <a:xfrm>
            <a:off x="1476116" y="2589837"/>
            <a:ext cx="349607" cy="244041"/>
          </a:xfrm>
          <a:prstGeom prst="rect">
            <a:avLst/>
          </a:prstGeom>
        </p:spPr>
        <p:txBody>
          <a:bodyPr vert="horz" wrap="square" lIns="0" tIns="0" rIns="0" bIns="0" rtlCol="0">
            <a:spAutoFit/>
          </a:bodyPr>
          <a:lstStyle/>
          <a:p>
            <a:pPr marL="10074"/>
            <a:r>
              <a:rPr sz="793" b="1" spc="-8" dirty="0">
                <a:cs typeface="Arial"/>
              </a:rPr>
              <a:t>H</a:t>
            </a:r>
            <a:r>
              <a:rPr sz="793" b="1" spc="-36" dirty="0">
                <a:cs typeface="Arial"/>
              </a:rPr>
              <a:t>A</a:t>
            </a:r>
            <a:r>
              <a:rPr sz="793" b="1" dirty="0">
                <a:cs typeface="Arial"/>
              </a:rPr>
              <a:t>N</a:t>
            </a:r>
            <a:r>
              <a:rPr sz="793" b="1" spc="-8" dirty="0">
                <a:cs typeface="Arial"/>
              </a:rPr>
              <a:t>A</a:t>
            </a:r>
            <a:endParaRPr sz="793">
              <a:cs typeface="Arial"/>
            </a:endParaRPr>
          </a:p>
          <a:p>
            <a:pPr marL="10074"/>
            <a:r>
              <a:rPr sz="793" b="1" spc="-8" dirty="0">
                <a:cs typeface="Arial"/>
              </a:rPr>
              <a:t>master</a:t>
            </a:r>
            <a:endParaRPr sz="793">
              <a:cs typeface="Arial"/>
            </a:endParaRPr>
          </a:p>
        </p:txBody>
      </p:sp>
      <p:sp>
        <p:nvSpPr>
          <p:cNvPr id="71" name="object 71"/>
          <p:cNvSpPr txBox="1"/>
          <p:nvPr/>
        </p:nvSpPr>
        <p:spPr>
          <a:xfrm>
            <a:off x="2609367" y="2589837"/>
            <a:ext cx="353133" cy="244041"/>
          </a:xfrm>
          <a:prstGeom prst="rect">
            <a:avLst/>
          </a:prstGeom>
        </p:spPr>
        <p:txBody>
          <a:bodyPr vert="horz" wrap="square" lIns="0" tIns="0" rIns="0" bIns="0" rtlCol="0">
            <a:spAutoFit/>
          </a:bodyPr>
          <a:lstStyle/>
          <a:p>
            <a:pPr marL="10074"/>
            <a:r>
              <a:rPr sz="793" b="1" spc="-8" dirty="0">
                <a:cs typeface="Arial"/>
              </a:rPr>
              <a:t>H</a:t>
            </a:r>
            <a:r>
              <a:rPr sz="793" b="1" spc="-36" dirty="0">
                <a:cs typeface="Arial"/>
              </a:rPr>
              <a:t>A</a:t>
            </a:r>
            <a:r>
              <a:rPr sz="793" b="1" dirty="0">
                <a:cs typeface="Arial"/>
              </a:rPr>
              <a:t>N</a:t>
            </a:r>
            <a:r>
              <a:rPr sz="793" b="1" spc="-8" dirty="0">
                <a:cs typeface="Arial"/>
              </a:rPr>
              <a:t>A</a:t>
            </a:r>
            <a:endParaRPr sz="793">
              <a:cs typeface="Arial"/>
            </a:endParaRPr>
          </a:p>
          <a:p>
            <a:pPr marL="10074"/>
            <a:r>
              <a:rPr sz="793" b="1" spc="-4" dirty="0">
                <a:cs typeface="Arial"/>
              </a:rPr>
              <a:t>sl</a:t>
            </a:r>
            <a:r>
              <a:rPr sz="793" b="1" spc="-12" dirty="0">
                <a:cs typeface="Arial"/>
              </a:rPr>
              <a:t>a</a:t>
            </a:r>
            <a:r>
              <a:rPr sz="793" b="1" spc="-4" dirty="0">
                <a:cs typeface="Arial"/>
              </a:rPr>
              <a:t>v</a:t>
            </a:r>
            <a:r>
              <a:rPr sz="793" b="1" spc="-8" dirty="0">
                <a:cs typeface="Arial"/>
              </a:rPr>
              <a:t>e</a:t>
            </a:r>
            <a:r>
              <a:rPr sz="793" b="1" spc="-24" dirty="0">
                <a:cs typeface="Arial"/>
              </a:rPr>
              <a:t> </a:t>
            </a:r>
            <a:r>
              <a:rPr sz="793" b="1" spc="-8" dirty="0">
                <a:cs typeface="Arial"/>
              </a:rPr>
              <a:t>1</a:t>
            </a:r>
            <a:endParaRPr sz="793">
              <a:cs typeface="Arial"/>
            </a:endParaRPr>
          </a:p>
        </p:txBody>
      </p:sp>
      <p:sp>
        <p:nvSpPr>
          <p:cNvPr id="72" name="object 72"/>
          <p:cNvSpPr txBox="1"/>
          <p:nvPr/>
        </p:nvSpPr>
        <p:spPr>
          <a:xfrm>
            <a:off x="3124205" y="2672444"/>
            <a:ext cx="151127" cy="158633"/>
          </a:xfrm>
          <a:prstGeom prst="rect">
            <a:avLst/>
          </a:prstGeom>
        </p:spPr>
        <p:txBody>
          <a:bodyPr vert="horz" wrap="square" lIns="0" tIns="0" rIns="0" bIns="0" rtlCol="0">
            <a:spAutoFit/>
          </a:bodyPr>
          <a:lstStyle/>
          <a:p>
            <a:pPr marL="10074"/>
            <a:r>
              <a:rPr sz="1031" b="1" spc="-12" dirty="0">
                <a:cs typeface="Arial"/>
              </a:rPr>
              <a:t>…</a:t>
            </a:r>
            <a:endParaRPr sz="1031">
              <a:cs typeface="Arial"/>
            </a:endParaRPr>
          </a:p>
        </p:txBody>
      </p:sp>
      <p:sp>
        <p:nvSpPr>
          <p:cNvPr id="73" name="object 73"/>
          <p:cNvSpPr txBox="1"/>
          <p:nvPr/>
        </p:nvSpPr>
        <p:spPr>
          <a:xfrm>
            <a:off x="4087791" y="2589837"/>
            <a:ext cx="406026" cy="244041"/>
          </a:xfrm>
          <a:prstGeom prst="rect">
            <a:avLst/>
          </a:prstGeom>
        </p:spPr>
        <p:txBody>
          <a:bodyPr vert="horz" wrap="square" lIns="0" tIns="0" rIns="0" bIns="0" rtlCol="0">
            <a:spAutoFit/>
          </a:bodyPr>
          <a:lstStyle/>
          <a:p>
            <a:pPr marL="10074"/>
            <a:r>
              <a:rPr sz="793" b="1" spc="-8" dirty="0">
                <a:cs typeface="Arial"/>
              </a:rPr>
              <a:t>H</a:t>
            </a:r>
            <a:r>
              <a:rPr sz="793" b="1" spc="-36" dirty="0">
                <a:cs typeface="Arial"/>
              </a:rPr>
              <a:t>A</a:t>
            </a:r>
            <a:r>
              <a:rPr sz="793" b="1" dirty="0">
                <a:cs typeface="Arial"/>
              </a:rPr>
              <a:t>N</a:t>
            </a:r>
            <a:r>
              <a:rPr sz="793" b="1" spc="-8" dirty="0">
                <a:cs typeface="Arial"/>
              </a:rPr>
              <a:t>A</a:t>
            </a:r>
            <a:endParaRPr sz="793">
              <a:cs typeface="Arial"/>
            </a:endParaRPr>
          </a:p>
          <a:p>
            <a:pPr marL="10074"/>
            <a:r>
              <a:rPr sz="793" b="1" spc="-8" dirty="0">
                <a:cs typeface="Arial"/>
              </a:rPr>
              <a:t>standby</a:t>
            </a:r>
            <a:endParaRPr sz="793">
              <a:cs typeface="Arial"/>
            </a:endParaRPr>
          </a:p>
        </p:txBody>
      </p:sp>
      <p:sp>
        <p:nvSpPr>
          <p:cNvPr id="74" name="object 74"/>
          <p:cNvSpPr/>
          <p:nvPr/>
        </p:nvSpPr>
        <p:spPr>
          <a:xfrm>
            <a:off x="3755715" y="4145846"/>
            <a:ext cx="911295" cy="328450"/>
          </a:xfrm>
          <a:custGeom>
            <a:avLst/>
            <a:gdLst/>
            <a:ahLst/>
            <a:cxnLst/>
            <a:rect l="l" t="t" r="r" b="b"/>
            <a:pathLst>
              <a:path w="1148714" h="414020">
                <a:moveTo>
                  <a:pt x="0" y="0"/>
                </a:moveTo>
                <a:lnTo>
                  <a:pt x="1148206" y="414020"/>
                </a:lnTo>
              </a:path>
            </a:pathLst>
          </a:custGeom>
          <a:ln w="12191">
            <a:solidFill>
              <a:srgbClr val="7E7E7E"/>
            </a:solidFill>
          </a:ln>
        </p:spPr>
        <p:txBody>
          <a:bodyPr wrap="square" lIns="0" tIns="0" rIns="0" bIns="0" rtlCol="0"/>
          <a:lstStyle/>
          <a:p>
            <a:endParaRPr sz="1428"/>
          </a:p>
        </p:txBody>
      </p:sp>
      <p:sp>
        <p:nvSpPr>
          <p:cNvPr id="75" name="object 75"/>
          <p:cNvSpPr/>
          <p:nvPr/>
        </p:nvSpPr>
        <p:spPr>
          <a:xfrm>
            <a:off x="3055695" y="4822895"/>
            <a:ext cx="405019" cy="429200"/>
          </a:xfrm>
          <a:prstGeom prst="rect">
            <a:avLst/>
          </a:prstGeom>
          <a:blipFill>
            <a:blip r:embed="rId13" cstate="print"/>
            <a:stretch>
              <a:fillRect/>
            </a:stretch>
          </a:blipFill>
        </p:spPr>
        <p:txBody>
          <a:bodyPr wrap="square" lIns="0" tIns="0" rIns="0" bIns="0" rtlCol="0"/>
          <a:lstStyle/>
          <a:p>
            <a:endParaRPr sz="1428"/>
          </a:p>
        </p:txBody>
      </p:sp>
      <p:sp>
        <p:nvSpPr>
          <p:cNvPr id="76" name="object 76"/>
          <p:cNvSpPr/>
          <p:nvPr/>
        </p:nvSpPr>
        <p:spPr>
          <a:xfrm>
            <a:off x="3055694" y="4474698"/>
            <a:ext cx="403810" cy="285327"/>
          </a:xfrm>
          <a:prstGeom prst="rect">
            <a:avLst/>
          </a:prstGeom>
          <a:blipFill>
            <a:blip r:embed="rId14" cstate="print"/>
            <a:stretch>
              <a:fillRect/>
            </a:stretch>
          </a:blipFill>
        </p:spPr>
        <p:txBody>
          <a:bodyPr wrap="square" lIns="0" tIns="0" rIns="0" bIns="0" rtlCol="0"/>
          <a:lstStyle/>
          <a:p>
            <a:endParaRPr sz="1428"/>
          </a:p>
        </p:txBody>
      </p:sp>
      <p:sp>
        <p:nvSpPr>
          <p:cNvPr id="77" name="object 77"/>
          <p:cNvSpPr txBox="1"/>
          <p:nvPr/>
        </p:nvSpPr>
        <p:spPr>
          <a:xfrm>
            <a:off x="3088943" y="4600228"/>
            <a:ext cx="288652" cy="122021"/>
          </a:xfrm>
          <a:prstGeom prst="rect">
            <a:avLst/>
          </a:prstGeom>
        </p:spPr>
        <p:txBody>
          <a:bodyPr vert="horz" wrap="square" lIns="0" tIns="0" rIns="0" bIns="0" rtlCol="0">
            <a:spAutoFit/>
          </a:bodyPr>
          <a:lstStyle/>
          <a:p>
            <a:pPr marL="10074"/>
            <a:r>
              <a:rPr sz="793" b="1" spc="-8" dirty="0">
                <a:cs typeface="Arial"/>
              </a:rPr>
              <a:t>Log 1</a:t>
            </a:r>
            <a:endParaRPr sz="793">
              <a:cs typeface="Arial"/>
            </a:endParaRPr>
          </a:p>
        </p:txBody>
      </p:sp>
      <p:sp>
        <p:nvSpPr>
          <p:cNvPr id="78" name="object 78"/>
          <p:cNvSpPr txBox="1"/>
          <p:nvPr/>
        </p:nvSpPr>
        <p:spPr>
          <a:xfrm>
            <a:off x="3100227" y="5019494"/>
            <a:ext cx="321901" cy="122021"/>
          </a:xfrm>
          <a:prstGeom prst="rect">
            <a:avLst/>
          </a:prstGeom>
        </p:spPr>
        <p:txBody>
          <a:bodyPr vert="horz" wrap="square" lIns="0" tIns="0" rIns="0" bIns="0" rtlCol="0">
            <a:spAutoFit/>
          </a:bodyPr>
          <a:lstStyle/>
          <a:p>
            <a:pPr marL="10074"/>
            <a:r>
              <a:rPr sz="793" b="1" spc="-8" dirty="0">
                <a:cs typeface="Arial"/>
              </a:rPr>
              <a:t>Data</a:t>
            </a:r>
            <a:r>
              <a:rPr sz="793" b="1" spc="-4" dirty="0">
                <a:cs typeface="Arial"/>
              </a:rPr>
              <a:t> </a:t>
            </a:r>
            <a:r>
              <a:rPr sz="793" b="1" spc="-8" dirty="0">
                <a:cs typeface="Arial"/>
              </a:rPr>
              <a:t>1</a:t>
            </a:r>
            <a:endParaRPr sz="793">
              <a:cs typeface="Arial"/>
            </a:endParaRPr>
          </a:p>
        </p:txBody>
      </p:sp>
      <p:sp>
        <p:nvSpPr>
          <p:cNvPr id="79" name="object 79"/>
          <p:cNvSpPr/>
          <p:nvPr/>
        </p:nvSpPr>
        <p:spPr>
          <a:xfrm>
            <a:off x="4464197" y="4822895"/>
            <a:ext cx="406228" cy="429200"/>
          </a:xfrm>
          <a:prstGeom prst="rect">
            <a:avLst/>
          </a:prstGeom>
          <a:blipFill>
            <a:blip r:embed="rId13" cstate="print"/>
            <a:stretch>
              <a:fillRect/>
            </a:stretch>
          </a:blipFill>
        </p:spPr>
        <p:txBody>
          <a:bodyPr wrap="square" lIns="0" tIns="0" rIns="0" bIns="0" rtlCol="0"/>
          <a:lstStyle/>
          <a:p>
            <a:endParaRPr sz="1428"/>
          </a:p>
        </p:txBody>
      </p:sp>
      <p:sp>
        <p:nvSpPr>
          <p:cNvPr id="80" name="object 80"/>
          <p:cNvSpPr/>
          <p:nvPr/>
        </p:nvSpPr>
        <p:spPr>
          <a:xfrm>
            <a:off x="4464198" y="4474698"/>
            <a:ext cx="405019" cy="285327"/>
          </a:xfrm>
          <a:prstGeom prst="rect">
            <a:avLst/>
          </a:prstGeom>
          <a:blipFill>
            <a:blip r:embed="rId14" cstate="print"/>
            <a:stretch>
              <a:fillRect/>
            </a:stretch>
          </a:blipFill>
        </p:spPr>
        <p:txBody>
          <a:bodyPr wrap="square" lIns="0" tIns="0" rIns="0" bIns="0" rtlCol="0"/>
          <a:lstStyle/>
          <a:p>
            <a:endParaRPr sz="1428"/>
          </a:p>
        </p:txBody>
      </p:sp>
      <p:sp>
        <p:nvSpPr>
          <p:cNvPr id="81" name="object 81"/>
          <p:cNvSpPr txBox="1"/>
          <p:nvPr/>
        </p:nvSpPr>
        <p:spPr>
          <a:xfrm>
            <a:off x="4498150" y="4600228"/>
            <a:ext cx="316863" cy="122021"/>
          </a:xfrm>
          <a:prstGeom prst="rect">
            <a:avLst/>
          </a:prstGeom>
        </p:spPr>
        <p:txBody>
          <a:bodyPr vert="horz" wrap="square" lIns="0" tIns="0" rIns="0" bIns="0" rtlCol="0">
            <a:spAutoFit/>
          </a:bodyPr>
          <a:lstStyle/>
          <a:p>
            <a:pPr marL="10074"/>
            <a:r>
              <a:rPr sz="793" b="1" spc="-8" dirty="0">
                <a:cs typeface="Arial"/>
              </a:rPr>
              <a:t>Log M</a:t>
            </a:r>
            <a:endParaRPr sz="793">
              <a:cs typeface="Arial"/>
            </a:endParaRPr>
          </a:p>
        </p:txBody>
      </p:sp>
      <p:sp>
        <p:nvSpPr>
          <p:cNvPr id="82" name="object 82"/>
          <p:cNvSpPr txBox="1"/>
          <p:nvPr/>
        </p:nvSpPr>
        <p:spPr>
          <a:xfrm>
            <a:off x="4509736" y="5019494"/>
            <a:ext cx="349607" cy="122021"/>
          </a:xfrm>
          <a:prstGeom prst="rect">
            <a:avLst/>
          </a:prstGeom>
        </p:spPr>
        <p:txBody>
          <a:bodyPr vert="horz" wrap="square" lIns="0" tIns="0" rIns="0" bIns="0" rtlCol="0">
            <a:spAutoFit/>
          </a:bodyPr>
          <a:lstStyle/>
          <a:p>
            <a:pPr marL="10074"/>
            <a:r>
              <a:rPr sz="793" b="1" spc="-8" dirty="0">
                <a:cs typeface="Arial"/>
              </a:rPr>
              <a:t>Data</a:t>
            </a:r>
            <a:r>
              <a:rPr sz="793" b="1" spc="-4" dirty="0">
                <a:cs typeface="Arial"/>
              </a:rPr>
              <a:t> </a:t>
            </a:r>
            <a:r>
              <a:rPr sz="793" b="1" spc="-8" dirty="0">
                <a:cs typeface="Arial"/>
              </a:rPr>
              <a:t>M</a:t>
            </a:r>
            <a:endParaRPr sz="793">
              <a:cs typeface="Arial"/>
            </a:endParaRPr>
          </a:p>
        </p:txBody>
      </p:sp>
      <p:sp>
        <p:nvSpPr>
          <p:cNvPr id="83" name="object 83"/>
          <p:cNvSpPr txBox="1"/>
          <p:nvPr/>
        </p:nvSpPr>
        <p:spPr>
          <a:xfrm>
            <a:off x="3792589" y="4809548"/>
            <a:ext cx="171277" cy="183127"/>
          </a:xfrm>
          <a:prstGeom prst="rect">
            <a:avLst/>
          </a:prstGeom>
        </p:spPr>
        <p:txBody>
          <a:bodyPr vert="horz" wrap="square" lIns="0" tIns="0" rIns="0" bIns="0" rtlCol="0">
            <a:spAutoFit/>
          </a:bodyPr>
          <a:lstStyle/>
          <a:p>
            <a:pPr marL="10074"/>
            <a:r>
              <a:rPr sz="1190" b="1" dirty="0">
                <a:cs typeface="Arial"/>
              </a:rPr>
              <a:t>…</a:t>
            </a:r>
            <a:endParaRPr sz="1190">
              <a:cs typeface="Arial"/>
            </a:endParaRPr>
          </a:p>
        </p:txBody>
      </p:sp>
      <p:sp>
        <p:nvSpPr>
          <p:cNvPr id="84" name="object 84"/>
          <p:cNvSpPr/>
          <p:nvPr/>
        </p:nvSpPr>
        <p:spPr>
          <a:xfrm>
            <a:off x="3257599" y="4191790"/>
            <a:ext cx="13098" cy="282607"/>
          </a:xfrm>
          <a:custGeom>
            <a:avLst/>
            <a:gdLst/>
            <a:ahLst/>
            <a:cxnLst/>
            <a:rect l="l" t="t" r="r" b="b"/>
            <a:pathLst>
              <a:path w="16510" h="356235">
                <a:moveTo>
                  <a:pt x="16001" y="0"/>
                </a:moveTo>
                <a:lnTo>
                  <a:pt x="0" y="355980"/>
                </a:lnTo>
              </a:path>
            </a:pathLst>
          </a:custGeom>
          <a:ln w="12192">
            <a:solidFill>
              <a:srgbClr val="7E7E7E"/>
            </a:solidFill>
          </a:ln>
        </p:spPr>
        <p:txBody>
          <a:bodyPr wrap="square" lIns="0" tIns="0" rIns="0" bIns="0" rtlCol="0"/>
          <a:lstStyle/>
          <a:p>
            <a:endParaRPr sz="1428"/>
          </a:p>
        </p:txBody>
      </p:sp>
      <p:sp>
        <p:nvSpPr>
          <p:cNvPr id="85" name="object 85"/>
          <p:cNvSpPr/>
          <p:nvPr/>
        </p:nvSpPr>
        <p:spPr>
          <a:xfrm>
            <a:off x="4090712" y="2922524"/>
            <a:ext cx="348095" cy="653876"/>
          </a:xfrm>
          <a:custGeom>
            <a:avLst/>
            <a:gdLst/>
            <a:ahLst/>
            <a:cxnLst/>
            <a:rect l="l" t="t" r="r" b="b"/>
            <a:pathLst>
              <a:path w="438785" h="824229">
                <a:moveTo>
                  <a:pt x="383158" y="822959"/>
                </a:moveTo>
                <a:lnTo>
                  <a:pt x="55499" y="822959"/>
                </a:lnTo>
                <a:lnTo>
                  <a:pt x="59436" y="824229"/>
                </a:lnTo>
                <a:lnTo>
                  <a:pt x="379221" y="824229"/>
                </a:lnTo>
                <a:lnTo>
                  <a:pt x="383158" y="822959"/>
                </a:lnTo>
                <a:close/>
              </a:path>
              <a:path w="438785" h="824229">
                <a:moveTo>
                  <a:pt x="394334" y="821689"/>
                </a:moveTo>
                <a:lnTo>
                  <a:pt x="44450" y="821689"/>
                </a:lnTo>
                <a:lnTo>
                  <a:pt x="51562" y="822959"/>
                </a:lnTo>
                <a:lnTo>
                  <a:pt x="387095" y="822959"/>
                </a:lnTo>
                <a:lnTo>
                  <a:pt x="394334" y="821689"/>
                </a:lnTo>
                <a:close/>
              </a:path>
              <a:path w="438785" h="824229">
                <a:moveTo>
                  <a:pt x="401319" y="820419"/>
                </a:moveTo>
                <a:lnTo>
                  <a:pt x="37337" y="820419"/>
                </a:lnTo>
                <a:lnTo>
                  <a:pt x="40639" y="821689"/>
                </a:lnTo>
                <a:lnTo>
                  <a:pt x="398017" y="821689"/>
                </a:lnTo>
                <a:lnTo>
                  <a:pt x="401319" y="820419"/>
                </a:lnTo>
                <a:close/>
              </a:path>
              <a:path w="438785" h="824229">
                <a:moveTo>
                  <a:pt x="407796" y="819149"/>
                </a:moveTo>
                <a:lnTo>
                  <a:pt x="30861" y="819149"/>
                </a:lnTo>
                <a:lnTo>
                  <a:pt x="34036" y="820419"/>
                </a:lnTo>
                <a:lnTo>
                  <a:pt x="404749" y="820419"/>
                </a:lnTo>
                <a:lnTo>
                  <a:pt x="407796" y="819149"/>
                </a:lnTo>
                <a:close/>
              </a:path>
              <a:path w="438785" h="824229">
                <a:moveTo>
                  <a:pt x="416813" y="816609"/>
                </a:moveTo>
                <a:lnTo>
                  <a:pt x="21843" y="816609"/>
                </a:lnTo>
                <a:lnTo>
                  <a:pt x="24891" y="817879"/>
                </a:lnTo>
                <a:lnTo>
                  <a:pt x="27812" y="819149"/>
                </a:lnTo>
                <a:lnTo>
                  <a:pt x="411099" y="819149"/>
                </a:lnTo>
                <a:lnTo>
                  <a:pt x="413892" y="817879"/>
                </a:lnTo>
                <a:lnTo>
                  <a:pt x="416813" y="816609"/>
                </a:lnTo>
                <a:close/>
              </a:path>
              <a:path w="438785" h="824229">
                <a:moveTo>
                  <a:pt x="416813" y="7619"/>
                </a:moveTo>
                <a:lnTo>
                  <a:pt x="21843" y="7619"/>
                </a:lnTo>
                <a:lnTo>
                  <a:pt x="19176" y="8889"/>
                </a:lnTo>
                <a:lnTo>
                  <a:pt x="14604" y="11429"/>
                </a:lnTo>
                <a:lnTo>
                  <a:pt x="12064" y="11429"/>
                </a:lnTo>
                <a:lnTo>
                  <a:pt x="10032" y="12700"/>
                </a:lnTo>
                <a:lnTo>
                  <a:pt x="8254" y="13969"/>
                </a:lnTo>
                <a:lnTo>
                  <a:pt x="6730" y="15239"/>
                </a:lnTo>
                <a:lnTo>
                  <a:pt x="5079" y="16509"/>
                </a:lnTo>
                <a:lnTo>
                  <a:pt x="3682" y="17779"/>
                </a:lnTo>
                <a:lnTo>
                  <a:pt x="2539" y="17779"/>
                </a:lnTo>
                <a:lnTo>
                  <a:pt x="1524" y="19050"/>
                </a:lnTo>
                <a:lnTo>
                  <a:pt x="762" y="20319"/>
                </a:lnTo>
                <a:lnTo>
                  <a:pt x="253" y="21589"/>
                </a:lnTo>
                <a:lnTo>
                  <a:pt x="0" y="22859"/>
                </a:lnTo>
                <a:lnTo>
                  <a:pt x="0" y="802639"/>
                </a:lnTo>
                <a:lnTo>
                  <a:pt x="253" y="803909"/>
                </a:lnTo>
                <a:lnTo>
                  <a:pt x="762" y="805179"/>
                </a:lnTo>
                <a:lnTo>
                  <a:pt x="1524" y="805179"/>
                </a:lnTo>
                <a:lnTo>
                  <a:pt x="2539" y="806449"/>
                </a:lnTo>
                <a:lnTo>
                  <a:pt x="3682" y="807719"/>
                </a:lnTo>
                <a:lnTo>
                  <a:pt x="5079" y="808989"/>
                </a:lnTo>
                <a:lnTo>
                  <a:pt x="6730" y="810259"/>
                </a:lnTo>
                <a:lnTo>
                  <a:pt x="8254" y="811529"/>
                </a:lnTo>
                <a:lnTo>
                  <a:pt x="10032" y="812799"/>
                </a:lnTo>
                <a:lnTo>
                  <a:pt x="12064" y="812799"/>
                </a:lnTo>
                <a:lnTo>
                  <a:pt x="19176" y="816609"/>
                </a:lnTo>
                <a:lnTo>
                  <a:pt x="419226" y="816609"/>
                </a:lnTo>
                <a:lnTo>
                  <a:pt x="422020" y="815339"/>
                </a:lnTo>
                <a:lnTo>
                  <a:pt x="424306" y="814069"/>
                </a:lnTo>
                <a:lnTo>
                  <a:pt x="428625" y="812799"/>
                </a:lnTo>
                <a:lnTo>
                  <a:pt x="430529" y="811529"/>
                </a:lnTo>
                <a:lnTo>
                  <a:pt x="433831" y="808989"/>
                </a:lnTo>
                <a:lnTo>
                  <a:pt x="436117" y="806449"/>
                </a:lnTo>
                <a:lnTo>
                  <a:pt x="437895" y="805179"/>
                </a:lnTo>
                <a:lnTo>
                  <a:pt x="438403" y="803909"/>
                </a:lnTo>
                <a:lnTo>
                  <a:pt x="438657" y="802639"/>
                </a:lnTo>
                <a:lnTo>
                  <a:pt x="438657" y="748029"/>
                </a:lnTo>
                <a:lnTo>
                  <a:pt x="137159" y="748029"/>
                </a:lnTo>
                <a:lnTo>
                  <a:pt x="129158" y="746759"/>
                </a:lnTo>
                <a:lnTo>
                  <a:pt x="116712" y="746759"/>
                </a:lnTo>
                <a:lnTo>
                  <a:pt x="114426" y="745489"/>
                </a:lnTo>
                <a:lnTo>
                  <a:pt x="109981" y="745489"/>
                </a:lnTo>
                <a:lnTo>
                  <a:pt x="107823" y="744219"/>
                </a:lnTo>
                <a:lnTo>
                  <a:pt x="103886" y="744219"/>
                </a:lnTo>
                <a:lnTo>
                  <a:pt x="101853" y="742949"/>
                </a:lnTo>
                <a:lnTo>
                  <a:pt x="98298" y="742949"/>
                </a:lnTo>
                <a:lnTo>
                  <a:pt x="96774" y="741679"/>
                </a:lnTo>
                <a:lnTo>
                  <a:pt x="95123" y="741679"/>
                </a:lnTo>
                <a:lnTo>
                  <a:pt x="93725" y="740409"/>
                </a:lnTo>
                <a:lnTo>
                  <a:pt x="92455" y="740409"/>
                </a:lnTo>
                <a:lnTo>
                  <a:pt x="90931" y="739139"/>
                </a:lnTo>
                <a:lnTo>
                  <a:pt x="89788" y="739139"/>
                </a:lnTo>
                <a:lnTo>
                  <a:pt x="88900" y="737869"/>
                </a:lnTo>
                <a:lnTo>
                  <a:pt x="87756" y="737869"/>
                </a:lnTo>
                <a:lnTo>
                  <a:pt x="86994" y="736599"/>
                </a:lnTo>
                <a:lnTo>
                  <a:pt x="86359" y="736599"/>
                </a:lnTo>
                <a:lnTo>
                  <a:pt x="85851" y="735329"/>
                </a:lnTo>
                <a:lnTo>
                  <a:pt x="85216" y="735329"/>
                </a:lnTo>
                <a:lnTo>
                  <a:pt x="84836" y="734059"/>
                </a:lnTo>
                <a:lnTo>
                  <a:pt x="84708" y="732789"/>
                </a:lnTo>
                <a:lnTo>
                  <a:pt x="84708" y="383539"/>
                </a:lnTo>
                <a:lnTo>
                  <a:pt x="84836" y="382269"/>
                </a:lnTo>
                <a:lnTo>
                  <a:pt x="85216" y="382269"/>
                </a:lnTo>
                <a:lnTo>
                  <a:pt x="85851" y="381000"/>
                </a:lnTo>
                <a:lnTo>
                  <a:pt x="86359" y="381000"/>
                </a:lnTo>
                <a:lnTo>
                  <a:pt x="87756" y="379729"/>
                </a:lnTo>
                <a:lnTo>
                  <a:pt x="88900" y="378459"/>
                </a:lnTo>
                <a:lnTo>
                  <a:pt x="89788" y="378459"/>
                </a:lnTo>
                <a:lnTo>
                  <a:pt x="90931" y="377189"/>
                </a:lnTo>
                <a:lnTo>
                  <a:pt x="92455" y="377189"/>
                </a:lnTo>
                <a:lnTo>
                  <a:pt x="93725" y="375919"/>
                </a:lnTo>
                <a:lnTo>
                  <a:pt x="95123" y="375919"/>
                </a:lnTo>
                <a:lnTo>
                  <a:pt x="96774" y="374650"/>
                </a:lnTo>
                <a:lnTo>
                  <a:pt x="98298" y="374650"/>
                </a:lnTo>
                <a:lnTo>
                  <a:pt x="99949" y="373379"/>
                </a:lnTo>
                <a:lnTo>
                  <a:pt x="103886" y="373379"/>
                </a:lnTo>
                <a:lnTo>
                  <a:pt x="105790" y="372109"/>
                </a:lnTo>
                <a:lnTo>
                  <a:pt x="109981" y="372109"/>
                </a:lnTo>
                <a:lnTo>
                  <a:pt x="114426" y="370839"/>
                </a:lnTo>
                <a:lnTo>
                  <a:pt x="121538" y="370839"/>
                </a:lnTo>
                <a:lnTo>
                  <a:pt x="124078" y="369569"/>
                </a:lnTo>
                <a:lnTo>
                  <a:pt x="438657" y="369569"/>
                </a:lnTo>
                <a:lnTo>
                  <a:pt x="438657" y="180339"/>
                </a:lnTo>
                <a:lnTo>
                  <a:pt x="215900" y="180339"/>
                </a:lnTo>
                <a:lnTo>
                  <a:pt x="205231" y="179069"/>
                </a:lnTo>
                <a:lnTo>
                  <a:pt x="194563" y="179069"/>
                </a:lnTo>
                <a:lnTo>
                  <a:pt x="184657" y="177800"/>
                </a:lnTo>
                <a:lnTo>
                  <a:pt x="179958" y="176529"/>
                </a:lnTo>
                <a:lnTo>
                  <a:pt x="175132" y="176529"/>
                </a:lnTo>
                <a:lnTo>
                  <a:pt x="170687" y="175259"/>
                </a:lnTo>
                <a:lnTo>
                  <a:pt x="165988" y="175259"/>
                </a:lnTo>
                <a:lnTo>
                  <a:pt x="161925" y="173989"/>
                </a:lnTo>
                <a:lnTo>
                  <a:pt x="157606" y="172719"/>
                </a:lnTo>
                <a:lnTo>
                  <a:pt x="153669" y="171450"/>
                </a:lnTo>
                <a:lnTo>
                  <a:pt x="149859" y="171450"/>
                </a:lnTo>
                <a:lnTo>
                  <a:pt x="131063" y="163829"/>
                </a:lnTo>
                <a:lnTo>
                  <a:pt x="128396" y="162559"/>
                </a:lnTo>
                <a:lnTo>
                  <a:pt x="126237" y="161289"/>
                </a:lnTo>
                <a:lnTo>
                  <a:pt x="122681" y="158750"/>
                </a:lnTo>
                <a:lnTo>
                  <a:pt x="121284" y="157479"/>
                </a:lnTo>
                <a:lnTo>
                  <a:pt x="119761" y="154939"/>
                </a:lnTo>
                <a:lnTo>
                  <a:pt x="118871" y="153669"/>
                </a:lnTo>
                <a:lnTo>
                  <a:pt x="118237" y="152400"/>
                </a:lnTo>
                <a:lnTo>
                  <a:pt x="117855" y="151129"/>
                </a:lnTo>
                <a:lnTo>
                  <a:pt x="117601" y="149859"/>
                </a:lnTo>
                <a:lnTo>
                  <a:pt x="117855" y="147319"/>
                </a:lnTo>
                <a:lnTo>
                  <a:pt x="118237" y="146050"/>
                </a:lnTo>
                <a:lnTo>
                  <a:pt x="118871" y="144779"/>
                </a:lnTo>
                <a:lnTo>
                  <a:pt x="119761" y="143509"/>
                </a:lnTo>
                <a:lnTo>
                  <a:pt x="121284" y="140969"/>
                </a:lnTo>
                <a:lnTo>
                  <a:pt x="122681" y="139700"/>
                </a:lnTo>
                <a:lnTo>
                  <a:pt x="124459" y="138429"/>
                </a:lnTo>
                <a:lnTo>
                  <a:pt x="128396" y="135889"/>
                </a:lnTo>
                <a:lnTo>
                  <a:pt x="131063" y="134619"/>
                </a:lnTo>
                <a:lnTo>
                  <a:pt x="133603" y="133350"/>
                </a:lnTo>
                <a:lnTo>
                  <a:pt x="153669" y="125729"/>
                </a:lnTo>
                <a:lnTo>
                  <a:pt x="157606" y="125729"/>
                </a:lnTo>
                <a:lnTo>
                  <a:pt x="161925" y="124459"/>
                </a:lnTo>
                <a:lnTo>
                  <a:pt x="165988" y="123189"/>
                </a:lnTo>
                <a:lnTo>
                  <a:pt x="170687" y="123189"/>
                </a:lnTo>
                <a:lnTo>
                  <a:pt x="175132" y="121919"/>
                </a:lnTo>
                <a:lnTo>
                  <a:pt x="179958" y="120650"/>
                </a:lnTo>
                <a:lnTo>
                  <a:pt x="184657" y="120650"/>
                </a:lnTo>
                <a:lnTo>
                  <a:pt x="189611" y="119379"/>
                </a:lnTo>
                <a:lnTo>
                  <a:pt x="205231" y="119379"/>
                </a:lnTo>
                <a:lnTo>
                  <a:pt x="210565" y="118109"/>
                </a:lnTo>
                <a:lnTo>
                  <a:pt x="438657" y="118109"/>
                </a:lnTo>
                <a:lnTo>
                  <a:pt x="438657" y="22859"/>
                </a:lnTo>
                <a:lnTo>
                  <a:pt x="438403" y="21589"/>
                </a:lnTo>
                <a:lnTo>
                  <a:pt x="437895" y="20319"/>
                </a:lnTo>
                <a:lnTo>
                  <a:pt x="436117" y="17779"/>
                </a:lnTo>
                <a:lnTo>
                  <a:pt x="433831" y="16509"/>
                </a:lnTo>
                <a:lnTo>
                  <a:pt x="430529" y="13969"/>
                </a:lnTo>
                <a:lnTo>
                  <a:pt x="428625" y="12700"/>
                </a:lnTo>
                <a:lnTo>
                  <a:pt x="424306" y="11429"/>
                </a:lnTo>
                <a:lnTo>
                  <a:pt x="422020" y="10159"/>
                </a:lnTo>
                <a:lnTo>
                  <a:pt x="419226" y="8889"/>
                </a:lnTo>
                <a:lnTo>
                  <a:pt x="416813" y="7619"/>
                </a:lnTo>
                <a:close/>
              </a:path>
              <a:path w="438785" h="824229">
                <a:moveTo>
                  <a:pt x="438657" y="369569"/>
                </a:moveTo>
                <a:lnTo>
                  <a:pt x="316864" y="369569"/>
                </a:lnTo>
                <a:lnTo>
                  <a:pt x="319404" y="370839"/>
                </a:lnTo>
                <a:lnTo>
                  <a:pt x="326516" y="370839"/>
                </a:lnTo>
                <a:lnTo>
                  <a:pt x="328929" y="372109"/>
                </a:lnTo>
                <a:lnTo>
                  <a:pt x="335152" y="372109"/>
                </a:lnTo>
                <a:lnTo>
                  <a:pt x="337057" y="373379"/>
                </a:lnTo>
                <a:lnTo>
                  <a:pt x="339089" y="373379"/>
                </a:lnTo>
                <a:lnTo>
                  <a:pt x="344424" y="374650"/>
                </a:lnTo>
                <a:lnTo>
                  <a:pt x="345820" y="375919"/>
                </a:lnTo>
                <a:lnTo>
                  <a:pt x="347344" y="375919"/>
                </a:lnTo>
                <a:lnTo>
                  <a:pt x="348741" y="377189"/>
                </a:lnTo>
                <a:lnTo>
                  <a:pt x="350012" y="377189"/>
                </a:lnTo>
                <a:lnTo>
                  <a:pt x="351027" y="378459"/>
                </a:lnTo>
                <a:lnTo>
                  <a:pt x="352298" y="378459"/>
                </a:lnTo>
                <a:lnTo>
                  <a:pt x="353187" y="379729"/>
                </a:lnTo>
                <a:lnTo>
                  <a:pt x="353949" y="379729"/>
                </a:lnTo>
                <a:lnTo>
                  <a:pt x="354711" y="381000"/>
                </a:lnTo>
                <a:lnTo>
                  <a:pt x="355345" y="381000"/>
                </a:lnTo>
                <a:lnTo>
                  <a:pt x="355726" y="382269"/>
                </a:lnTo>
                <a:lnTo>
                  <a:pt x="356107" y="382269"/>
                </a:lnTo>
                <a:lnTo>
                  <a:pt x="356107" y="734059"/>
                </a:lnTo>
                <a:lnTo>
                  <a:pt x="355726" y="735329"/>
                </a:lnTo>
                <a:lnTo>
                  <a:pt x="355345" y="735329"/>
                </a:lnTo>
                <a:lnTo>
                  <a:pt x="354711" y="736599"/>
                </a:lnTo>
                <a:lnTo>
                  <a:pt x="353949" y="736599"/>
                </a:lnTo>
                <a:lnTo>
                  <a:pt x="353187" y="737869"/>
                </a:lnTo>
                <a:lnTo>
                  <a:pt x="352298" y="737869"/>
                </a:lnTo>
                <a:lnTo>
                  <a:pt x="351027" y="739139"/>
                </a:lnTo>
                <a:lnTo>
                  <a:pt x="350012" y="739139"/>
                </a:lnTo>
                <a:lnTo>
                  <a:pt x="348741" y="740409"/>
                </a:lnTo>
                <a:lnTo>
                  <a:pt x="347344" y="740409"/>
                </a:lnTo>
                <a:lnTo>
                  <a:pt x="345820" y="741679"/>
                </a:lnTo>
                <a:lnTo>
                  <a:pt x="344296" y="741679"/>
                </a:lnTo>
                <a:lnTo>
                  <a:pt x="342645" y="742949"/>
                </a:lnTo>
                <a:lnTo>
                  <a:pt x="339089" y="742949"/>
                </a:lnTo>
                <a:lnTo>
                  <a:pt x="337057" y="744219"/>
                </a:lnTo>
                <a:lnTo>
                  <a:pt x="333120" y="744219"/>
                </a:lnTo>
                <a:lnTo>
                  <a:pt x="331088" y="745489"/>
                </a:lnTo>
                <a:lnTo>
                  <a:pt x="326516" y="745489"/>
                </a:lnTo>
                <a:lnTo>
                  <a:pt x="324230" y="746759"/>
                </a:lnTo>
                <a:lnTo>
                  <a:pt x="137159" y="748029"/>
                </a:lnTo>
                <a:lnTo>
                  <a:pt x="438657" y="748029"/>
                </a:lnTo>
                <a:lnTo>
                  <a:pt x="438657" y="369569"/>
                </a:lnTo>
                <a:close/>
              </a:path>
              <a:path w="438785" h="824229">
                <a:moveTo>
                  <a:pt x="438657" y="118109"/>
                </a:moveTo>
                <a:lnTo>
                  <a:pt x="243839" y="118109"/>
                </a:lnTo>
                <a:lnTo>
                  <a:pt x="249174" y="119379"/>
                </a:lnTo>
                <a:lnTo>
                  <a:pt x="264794" y="119379"/>
                </a:lnTo>
                <a:lnTo>
                  <a:pt x="269748" y="120650"/>
                </a:lnTo>
                <a:lnTo>
                  <a:pt x="274700" y="120650"/>
                </a:lnTo>
                <a:lnTo>
                  <a:pt x="279526" y="121919"/>
                </a:lnTo>
                <a:lnTo>
                  <a:pt x="288416" y="123189"/>
                </a:lnTo>
                <a:lnTo>
                  <a:pt x="292734" y="124459"/>
                </a:lnTo>
                <a:lnTo>
                  <a:pt x="296799" y="125729"/>
                </a:lnTo>
                <a:lnTo>
                  <a:pt x="304673" y="127000"/>
                </a:lnTo>
                <a:lnTo>
                  <a:pt x="315087" y="130809"/>
                </a:lnTo>
                <a:lnTo>
                  <a:pt x="318007" y="132079"/>
                </a:lnTo>
                <a:lnTo>
                  <a:pt x="320801" y="133350"/>
                </a:lnTo>
                <a:lnTo>
                  <a:pt x="323723" y="134619"/>
                </a:lnTo>
                <a:lnTo>
                  <a:pt x="334644" y="143509"/>
                </a:lnTo>
                <a:lnTo>
                  <a:pt x="335533" y="144779"/>
                </a:lnTo>
                <a:lnTo>
                  <a:pt x="336803" y="147319"/>
                </a:lnTo>
                <a:lnTo>
                  <a:pt x="336803" y="151129"/>
                </a:lnTo>
                <a:lnTo>
                  <a:pt x="335533" y="153669"/>
                </a:lnTo>
                <a:lnTo>
                  <a:pt x="334644" y="154939"/>
                </a:lnTo>
                <a:lnTo>
                  <a:pt x="333375" y="157479"/>
                </a:lnTo>
                <a:lnTo>
                  <a:pt x="320801" y="165100"/>
                </a:lnTo>
                <a:lnTo>
                  <a:pt x="318007" y="166369"/>
                </a:lnTo>
                <a:lnTo>
                  <a:pt x="315087" y="167639"/>
                </a:lnTo>
                <a:lnTo>
                  <a:pt x="311657" y="168909"/>
                </a:lnTo>
                <a:lnTo>
                  <a:pt x="308355" y="170179"/>
                </a:lnTo>
                <a:lnTo>
                  <a:pt x="304673" y="171450"/>
                </a:lnTo>
                <a:lnTo>
                  <a:pt x="296799" y="172719"/>
                </a:lnTo>
                <a:lnTo>
                  <a:pt x="292734" y="173989"/>
                </a:lnTo>
                <a:lnTo>
                  <a:pt x="288416" y="175259"/>
                </a:lnTo>
                <a:lnTo>
                  <a:pt x="279526" y="176529"/>
                </a:lnTo>
                <a:lnTo>
                  <a:pt x="274700" y="176529"/>
                </a:lnTo>
                <a:lnTo>
                  <a:pt x="269748" y="177800"/>
                </a:lnTo>
                <a:lnTo>
                  <a:pt x="259841" y="179069"/>
                </a:lnTo>
                <a:lnTo>
                  <a:pt x="249174" y="179069"/>
                </a:lnTo>
                <a:lnTo>
                  <a:pt x="238505" y="180339"/>
                </a:lnTo>
                <a:lnTo>
                  <a:pt x="438657" y="180339"/>
                </a:lnTo>
                <a:lnTo>
                  <a:pt x="438657" y="118109"/>
                </a:lnTo>
                <a:close/>
              </a:path>
              <a:path w="438785" h="824229">
                <a:moveTo>
                  <a:pt x="411099" y="6350"/>
                </a:moveTo>
                <a:lnTo>
                  <a:pt x="27812" y="6350"/>
                </a:lnTo>
                <a:lnTo>
                  <a:pt x="24891" y="7619"/>
                </a:lnTo>
                <a:lnTo>
                  <a:pt x="413892" y="7619"/>
                </a:lnTo>
                <a:lnTo>
                  <a:pt x="411099" y="6350"/>
                </a:lnTo>
                <a:close/>
              </a:path>
              <a:path w="438785" h="824229">
                <a:moveTo>
                  <a:pt x="404749" y="5079"/>
                </a:moveTo>
                <a:lnTo>
                  <a:pt x="34036" y="5079"/>
                </a:lnTo>
                <a:lnTo>
                  <a:pt x="30861" y="6350"/>
                </a:lnTo>
                <a:lnTo>
                  <a:pt x="407796" y="6350"/>
                </a:lnTo>
                <a:lnTo>
                  <a:pt x="404749" y="5079"/>
                </a:lnTo>
                <a:close/>
              </a:path>
              <a:path w="438785" h="824229">
                <a:moveTo>
                  <a:pt x="383158" y="1269"/>
                </a:moveTo>
                <a:lnTo>
                  <a:pt x="55499" y="1269"/>
                </a:lnTo>
                <a:lnTo>
                  <a:pt x="51562" y="2539"/>
                </a:lnTo>
                <a:lnTo>
                  <a:pt x="44450" y="3809"/>
                </a:lnTo>
                <a:lnTo>
                  <a:pt x="40639" y="3809"/>
                </a:lnTo>
                <a:lnTo>
                  <a:pt x="37337" y="5079"/>
                </a:lnTo>
                <a:lnTo>
                  <a:pt x="401319" y="5079"/>
                </a:lnTo>
                <a:lnTo>
                  <a:pt x="398017" y="3809"/>
                </a:lnTo>
                <a:lnTo>
                  <a:pt x="387095" y="2539"/>
                </a:lnTo>
                <a:lnTo>
                  <a:pt x="383158" y="1269"/>
                </a:lnTo>
                <a:close/>
              </a:path>
              <a:path w="438785" h="824229">
                <a:moveTo>
                  <a:pt x="358393" y="0"/>
                </a:moveTo>
                <a:lnTo>
                  <a:pt x="71627" y="1269"/>
                </a:lnTo>
                <a:lnTo>
                  <a:pt x="367029" y="1269"/>
                </a:lnTo>
                <a:lnTo>
                  <a:pt x="358393" y="0"/>
                </a:lnTo>
                <a:close/>
              </a:path>
            </a:pathLst>
          </a:custGeom>
          <a:solidFill>
            <a:srgbClr val="006FC0"/>
          </a:solidFill>
        </p:spPr>
        <p:txBody>
          <a:bodyPr wrap="square" lIns="0" tIns="0" rIns="0" bIns="0" rtlCol="0"/>
          <a:lstStyle/>
          <a:p>
            <a:endParaRPr sz="1428"/>
          </a:p>
        </p:txBody>
      </p:sp>
      <p:sp>
        <p:nvSpPr>
          <p:cNvPr id="86" name="object 86"/>
          <p:cNvSpPr/>
          <p:nvPr/>
        </p:nvSpPr>
        <p:spPr>
          <a:xfrm>
            <a:off x="3014285" y="3416206"/>
            <a:ext cx="1054866" cy="1010535"/>
          </a:xfrm>
          <a:custGeom>
            <a:avLst/>
            <a:gdLst/>
            <a:ahLst/>
            <a:cxnLst/>
            <a:rect l="l" t="t" r="r" b="b"/>
            <a:pathLst>
              <a:path w="1329689" h="1273810">
                <a:moveTo>
                  <a:pt x="16383" y="1140714"/>
                </a:moveTo>
                <a:lnTo>
                  <a:pt x="9398" y="1144524"/>
                </a:lnTo>
                <a:lnTo>
                  <a:pt x="2412" y="1148460"/>
                </a:lnTo>
                <a:lnTo>
                  <a:pt x="0" y="1157351"/>
                </a:lnTo>
                <a:lnTo>
                  <a:pt x="3810" y="1164335"/>
                </a:lnTo>
                <a:lnTo>
                  <a:pt x="65150" y="1273683"/>
                </a:lnTo>
                <a:lnTo>
                  <a:pt x="82177" y="1245615"/>
                </a:lnTo>
                <a:lnTo>
                  <a:pt x="80137" y="1245615"/>
                </a:lnTo>
                <a:lnTo>
                  <a:pt x="51181" y="1244219"/>
                </a:lnTo>
                <a:lnTo>
                  <a:pt x="52460" y="1216168"/>
                </a:lnTo>
                <a:lnTo>
                  <a:pt x="54237" y="1195026"/>
                </a:lnTo>
                <a:lnTo>
                  <a:pt x="29083" y="1150112"/>
                </a:lnTo>
                <a:lnTo>
                  <a:pt x="25146" y="1143127"/>
                </a:lnTo>
                <a:lnTo>
                  <a:pt x="16383" y="1140714"/>
                </a:lnTo>
                <a:close/>
              </a:path>
              <a:path w="1329689" h="1273810">
                <a:moveTo>
                  <a:pt x="54237" y="1195026"/>
                </a:moveTo>
                <a:lnTo>
                  <a:pt x="52460" y="1216168"/>
                </a:lnTo>
                <a:lnTo>
                  <a:pt x="51181" y="1244219"/>
                </a:lnTo>
                <a:lnTo>
                  <a:pt x="80137" y="1245615"/>
                </a:lnTo>
                <a:lnTo>
                  <a:pt x="80489" y="1237869"/>
                </a:lnTo>
                <a:lnTo>
                  <a:pt x="78232" y="1237869"/>
                </a:lnTo>
                <a:lnTo>
                  <a:pt x="53212" y="1237360"/>
                </a:lnTo>
                <a:lnTo>
                  <a:pt x="66078" y="1216168"/>
                </a:lnTo>
                <a:lnTo>
                  <a:pt x="54237" y="1195026"/>
                </a:lnTo>
                <a:close/>
              </a:path>
              <a:path w="1329689" h="1273810">
                <a:moveTo>
                  <a:pt x="118491" y="1142364"/>
                </a:moveTo>
                <a:lnTo>
                  <a:pt x="84057" y="1186554"/>
                </a:lnTo>
                <a:lnTo>
                  <a:pt x="80137" y="1245615"/>
                </a:lnTo>
                <a:lnTo>
                  <a:pt x="82177" y="1245615"/>
                </a:lnTo>
                <a:lnTo>
                  <a:pt x="130175" y="1166495"/>
                </a:lnTo>
                <a:lnTo>
                  <a:pt x="134366" y="1159637"/>
                </a:lnTo>
                <a:lnTo>
                  <a:pt x="132207" y="1150746"/>
                </a:lnTo>
                <a:lnTo>
                  <a:pt x="118491" y="1142364"/>
                </a:lnTo>
                <a:close/>
              </a:path>
              <a:path w="1329689" h="1273810">
                <a:moveTo>
                  <a:pt x="66078" y="1216168"/>
                </a:moveTo>
                <a:lnTo>
                  <a:pt x="53212" y="1237360"/>
                </a:lnTo>
                <a:lnTo>
                  <a:pt x="78232" y="1237869"/>
                </a:lnTo>
                <a:lnTo>
                  <a:pt x="66078" y="1216168"/>
                </a:lnTo>
                <a:close/>
              </a:path>
              <a:path w="1329689" h="1273810">
                <a:moveTo>
                  <a:pt x="84057" y="1186554"/>
                </a:moveTo>
                <a:lnTo>
                  <a:pt x="66078" y="1216168"/>
                </a:lnTo>
                <a:lnTo>
                  <a:pt x="78232" y="1237869"/>
                </a:lnTo>
                <a:lnTo>
                  <a:pt x="80489" y="1237869"/>
                </a:lnTo>
                <a:lnTo>
                  <a:pt x="81407" y="1217676"/>
                </a:lnTo>
                <a:lnTo>
                  <a:pt x="83693" y="1189863"/>
                </a:lnTo>
                <a:lnTo>
                  <a:pt x="84057" y="1186554"/>
                </a:lnTo>
                <a:close/>
              </a:path>
              <a:path w="1329689" h="1273810">
                <a:moveTo>
                  <a:pt x="1250145" y="54138"/>
                </a:moveTo>
                <a:lnTo>
                  <a:pt x="1209039" y="57912"/>
                </a:lnTo>
                <a:lnTo>
                  <a:pt x="1149477" y="66675"/>
                </a:lnTo>
                <a:lnTo>
                  <a:pt x="1090041" y="78485"/>
                </a:lnTo>
                <a:lnTo>
                  <a:pt x="1031239" y="93471"/>
                </a:lnTo>
                <a:lnTo>
                  <a:pt x="973074" y="111506"/>
                </a:lnTo>
                <a:lnTo>
                  <a:pt x="915670" y="132460"/>
                </a:lnTo>
                <a:lnTo>
                  <a:pt x="859155" y="156082"/>
                </a:lnTo>
                <a:lnTo>
                  <a:pt x="803401" y="182499"/>
                </a:lnTo>
                <a:lnTo>
                  <a:pt x="748792" y="211454"/>
                </a:lnTo>
                <a:lnTo>
                  <a:pt x="695451" y="242824"/>
                </a:lnTo>
                <a:lnTo>
                  <a:pt x="643255" y="276732"/>
                </a:lnTo>
                <a:lnTo>
                  <a:pt x="592582" y="312546"/>
                </a:lnTo>
                <a:lnTo>
                  <a:pt x="543306" y="350646"/>
                </a:lnTo>
                <a:lnTo>
                  <a:pt x="495808" y="390778"/>
                </a:lnTo>
                <a:lnTo>
                  <a:pt x="450088" y="432688"/>
                </a:lnTo>
                <a:lnTo>
                  <a:pt x="406019" y="476503"/>
                </a:lnTo>
                <a:lnTo>
                  <a:pt x="364109" y="522096"/>
                </a:lnTo>
                <a:lnTo>
                  <a:pt x="324485" y="568959"/>
                </a:lnTo>
                <a:lnTo>
                  <a:pt x="286766" y="617346"/>
                </a:lnTo>
                <a:lnTo>
                  <a:pt x="251460" y="667257"/>
                </a:lnTo>
                <a:lnTo>
                  <a:pt x="218694" y="718312"/>
                </a:lnTo>
                <a:lnTo>
                  <a:pt x="188341" y="770635"/>
                </a:lnTo>
                <a:lnTo>
                  <a:pt x="160782" y="823849"/>
                </a:lnTo>
                <a:lnTo>
                  <a:pt x="135889" y="878077"/>
                </a:lnTo>
                <a:lnTo>
                  <a:pt x="114046" y="932941"/>
                </a:lnTo>
                <a:lnTo>
                  <a:pt x="95123" y="988694"/>
                </a:lnTo>
                <a:lnTo>
                  <a:pt x="79375" y="1044956"/>
                </a:lnTo>
                <a:lnTo>
                  <a:pt x="67056" y="1101725"/>
                </a:lnTo>
                <a:lnTo>
                  <a:pt x="58038" y="1158875"/>
                </a:lnTo>
                <a:lnTo>
                  <a:pt x="54237" y="1195026"/>
                </a:lnTo>
                <a:lnTo>
                  <a:pt x="66078" y="1216168"/>
                </a:lnTo>
                <a:lnTo>
                  <a:pt x="84057" y="1186554"/>
                </a:lnTo>
                <a:lnTo>
                  <a:pt x="86741" y="1162177"/>
                </a:lnTo>
                <a:lnTo>
                  <a:pt x="90677" y="1134364"/>
                </a:lnTo>
                <a:lnTo>
                  <a:pt x="101219" y="1079119"/>
                </a:lnTo>
                <a:lnTo>
                  <a:pt x="114808" y="1024127"/>
                </a:lnTo>
                <a:lnTo>
                  <a:pt x="131699" y="969644"/>
                </a:lnTo>
                <a:lnTo>
                  <a:pt x="151637" y="915796"/>
                </a:lnTo>
                <a:lnTo>
                  <a:pt x="174371" y="862583"/>
                </a:lnTo>
                <a:lnTo>
                  <a:pt x="200025" y="810132"/>
                </a:lnTo>
                <a:lnTo>
                  <a:pt x="228346" y="758570"/>
                </a:lnTo>
                <a:lnTo>
                  <a:pt x="259207" y="708025"/>
                </a:lnTo>
                <a:lnTo>
                  <a:pt x="292608" y="658749"/>
                </a:lnTo>
                <a:lnTo>
                  <a:pt x="328295" y="610488"/>
                </a:lnTo>
                <a:lnTo>
                  <a:pt x="386207" y="540765"/>
                </a:lnTo>
                <a:lnTo>
                  <a:pt x="427355" y="496188"/>
                </a:lnTo>
                <a:lnTo>
                  <a:pt x="470408" y="453263"/>
                </a:lnTo>
                <a:lnTo>
                  <a:pt x="515366" y="412114"/>
                </a:lnTo>
                <a:lnTo>
                  <a:pt x="561975" y="372871"/>
                </a:lnTo>
                <a:lnTo>
                  <a:pt x="610235" y="335533"/>
                </a:lnTo>
                <a:lnTo>
                  <a:pt x="660019" y="300354"/>
                </a:lnTo>
                <a:lnTo>
                  <a:pt x="710819" y="267334"/>
                </a:lnTo>
                <a:lnTo>
                  <a:pt x="763143" y="236600"/>
                </a:lnTo>
                <a:lnTo>
                  <a:pt x="816737" y="208279"/>
                </a:lnTo>
                <a:lnTo>
                  <a:pt x="871220" y="182371"/>
                </a:lnTo>
                <a:lnTo>
                  <a:pt x="926592" y="159257"/>
                </a:lnTo>
                <a:lnTo>
                  <a:pt x="982726" y="138810"/>
                </a:lnTo>
                <a:lnTo>
                  <a:pt x="1039495" y="121284"/>
                </a:lnTo>
                <a:lnTo>
                  <a:pt x="1096899" y="106679"/>
                </a:lnTo>
                <a:lnTo>
                  <a:pt x="1154684" y="95122"/>
                </a:lnTo>
                <a:lnTo>
                  <a:pt x="1212850" y="86613"/>
                </a:lnTo>
                <a:lnTo>
                  <a:pt x="1243298" y="83591"/>
                </a:lnTo>
                <a:lnTo>
                  <a:pt x="1271847" y="66327"/>
                </a:lnTo>
                <a:lnTo>
                  <a:pt x="1250145" y="54138"/>
                </a:lnTo>
                <a:close/>
              </a:path>
              <a:path w="1329689" h="1273810">
                <a:moveTo>
                  <a:pt x="1304405" y="51307"/>
                </a:moveTo>
                <a:lnTo>
                  <a:pt x="1300352" y="51307"/>
                </a:lnTo>
                <a:lnTo>
                  <a:pt x="1300734" y="80263"/>
                </a:lnTo>
                <a:lnTo>
                  <a:pt x="1300226" y="80263"/>
                </a:lnTo>
                <a:lnTo>
                  <a:pt x="1271016" y="81533"/>
                </a:lnTo>
                <a:lnTo>
                  <a:pt x="1243298" y="83591"/>
                </a:lnTo>
                <a:lnTo>
                  <a:pt x="1207008" y="105537"/>
                </a:lnTo>
                <a:lnTo>
                  <a:pt x="1200150" y="109600"/>
                </a:lnTo>
                <a:lnTo>
                  <a:pt x="1197991" y="118490"/>
                </a:lnTo>
                <a:lnTo>
                  <a:pt x="1202182" y="125349"/>
                </a:lnTo>
                <a:lnTo>
                  <a:pt x="1206246" y="132206"/>
                </a:lnTo>
                <a:lnTo>
                  <a:pt x="1215136" y="134365"/>
                </a:lnTo>
                <a:lnTo>
                  <a:pt x="1221994" y="130301"/>
                </a:lnTo>
                <a:lnTo>
                  <a:pt x="1329309" y="65277"/>
                </a:lnTo>
                <a:lnTo>
                  <a:pt x="1304405" y="51307"/>
                </a:lnTo>
                <a:close/>
              </a:path>
              <a:path w="1329689" h="1273810">
                <a:moveTo>
                  <a:pt x="1271847" y="66327"/>
                </a:moveTo>
                <a:lnTo>
                  <a:pt x="1243298" y="83591"/>
                </a:lnTo>
                <a:lnTo>
                  <a:pt x="1271016" y="81533"/>
                </a:lnTo>
                <a:lnTo>
                  <a:pt x="1300226" y="80263"/>
                </a:lnTo>
                <a:lnTo>
                  <a:pt x="1300734" y="80263"/>
                </a:lnTo>
                <a:lnTo>
                  <a:pt x="1300710" y="78485"/>
                </a:lnTo>
                <a:lnTo>
                  <a:pt x="1293495" y="78485"/>
                </a:lnTo>
                <a:lnTo>
                  <a:pt x="1271847" y="66327"/>
                </a:lnTo>
                <a:close/>
              </a:path>
              <a:path w="1329689" h="1273810">
                <a:moveTo>
                  <a:pt x="1293114" y="53466"/>
                </a:moveTo>
                <a:lnTo>
                  <a:pt x="1271847" y="66327"/>
                </a:lnTo>
                <a:lnTo>
                  <a:pt x="1293495" y="78485"/>
                </a:lnTo>
                <a:lnTo>
                  <a:pt x="1293114" y="53466"/>
                </a:lnTo>
                <a:close/>
              </a:path>
              <a:path w="1329689" h="1273810">
                <a:moveTo>
                  <a:pt x="1300381" y="53466"/>
                </a:moveTo>
                <a:lnTo>
                  <a:pt x="1293114" y="53466"/>
                </a:lnTo>
                <a:lnTo>
                  <a:pt x="1293495" y="78485"/>
                </a:lnTo>
                <a:lnTo>
                  <a:pt x="1300710" y="78485"/>
                </a:lnTo>
                <a:lnTo>
                  <a:pt x="1300381" y="53466"/>
                </a:lnTo>
                <a:close/>
              </a:path>
              <a:path w="1329689" h="1273810">
                <a:moveTo>
                  <a:pt x="1300352" y="51307"/>
                </a:moveTo>
                <a:lnTo>
                  <a:pt x="1298956" y="51307"/>
                </a:lnTo>
                <a:lnTo>
                  <a:pt x="1268857" y="52704"/>
                </a:lnTo>
                <a:lnTo>
                  <a:pt x="1250145" y="54138"/>
                </a:lnTo>
                <a:lnTo>
                  <a:pt x="1271847" y="66327"/>
                </a:lnTo>
                <a:lnTo>
                  <a:pt x="1293114" y="53466"/>
                </a:lnTo>
                <a:lnTo>
                  <a:pt x="1300381" y="53466"/>
                </a:lnTo>
                <a:lnTo>
                  <a:pt x="1300352" y="51307"/>
                </a:lnTo>
                <a:close/>
              </a:path>
              <a:path w="1329689" h="1273810">
                <a:moveTo>
                  <a:pt x="1212977" y="0"/>
                </a:moveTo>
                <a:lnTo>
                  <a:pt x="1204214" y="2412"/>
                </a:lnTo>
                <a:lnTo>
                  <a:pt x="1196339" y="16382"/>
                </a:lnTo>
                <a:lnTo>
                  <a:pt x="1198752" y="25272"/>
                </a:lnTo>
                <a:lnTo>
                  <a:pt x="1250145" y="54138"/>
                </a:lnTo>
                <a:lnTo>
                  <a:pt x="1268857" y="52704"/>
                </a:lnTo>
                <a:lnTo>
                  <a:pt x="1298956" y="51307"/>
                </a:lnTo>
                <a:lnTo>
                  <a:pt x="1304405" y="51307"/>
                </a:lnTo>
                <a:lnTo>
                  <a:pt x="1212977" y="0"/>
                </a:lnTo>
                <a:close/>
              </a:path>
            </a:pathLst>
          </a:custGeom>
          <a:solidFill>
            <a:srgbClr val="006FC0"/>
          </a:solidFill>
        </p:spPr>
        <p:txBody>
          <a:bodyPr wrap="square" lIns="0" tIns="0" rIns="0" bIns="0" rtlCol="0"/>
          <a:lstStyle/>
          <a:p>
            <a:endParaRPr sz="1428"/>
          </a:p>
        </p:txBody>
      </p:sp>
      <p:sp>
        <p:nvSpPr>
          <p:cNvPr id="87" name="object 87"/>
          <p:cNvSpPr/>
          <p:nvPr/>
        </p:nvSpPr>
        <p:spPr>
          <a:xfrm>
            <a:off x="6862983" y="2823182"/>
            <a:ext cx="345576" cy="652868"/>
          </a:xfrm>
          <a:custGeom>
            <a:avLst/>
            <a:gdLst/>
            <a:ahLst/>
            <a:cxnLst/>
            <a:rect l="l" t="t" r="r" b="b"/>
            <a:pathLst>
              <a:path w="435609" h="822960">
                <a:moveTo>
                  <a:pt x="380492" y="821690"/>
                </a:moveTo>
                <a:lnTo>
                  <a:pt x="55118" y="821690"/>
                </a:lnTo>
                <a:lnTo>
                  <a:pt x="59054" y="822960"/>
                </a:lnTo>
                <a:lnTo>
                  <a:pt x="376554" y="822960"/>
                </a:lnTo>
                <a:lnTo>
                  <a:pt x="380492" y="821690"/>
                </a:lnTo>
                <a:close/>
              </a:path>
              <a:path w="435609" h="822960">
                <a:moveTo>
                  <a:pt x="398525" y="819150"/>
                </a:moveTo>
                <a:lnTo>
                  <a:pt x="37083" y="819150"/>
                </a:lnTo>
                <a:lnTo>
                  <a:pt x="40386" y="820420"/>
                </a:lnTo>
                <a:lnTo>
                  <a:pt x="44196" y="820420"/>
                </a:lnTo>
                <a:lnTo>
                  <a:pt x="51180" y="821690"/>
                </a:lnTo>
                <a:lnTo>
                  <a:pt x="388112" y="821690"/>
                </a:lnTo>
                <a:lnTo>
                  <a:pt x="395224" y="820420"/>
                </a:lnTo>
                <a:lnTo>
                  <a:pt x="398525" y="819150"/>
                </a:lnTo>
                <a:close/>
              </a:path>
              <a:path w="435609" h="822960">
                <a:moveTo>
                  <a:pt x="405002" y="817880"/>
                </a:moveTo>
                <a:lnTo>
                  <a:pt x="30606" y="817880"/>
                </a:lnTo>
                <a:lnTo>
                  <a:pt x="33781" y="819150"/>
                </a:lnTo>
                <a:lnTo>
                  <a:pt x="401954" y="819150"/>
                </a:lnTo>
                <a:lnTo>
                  <a:pt x="405002" y="817880"/>
                </a:lnTo>
                <a:close/>
              </a:path>
              <a:path w="435609" h="822960">
                <a:moveTo>
                  <a:pt x="413893" y="815340"/>
                </a:moveTo>
                <a:lnTo>
                  <a:pt x="21717" y="815340"/>
                </a:lnTo>
                <a:lnTo>
                  <a:pt x="24765" y="816610"/>
                </a:lnTo>
                <a:lnTo>
                  <a:pt x="27558" y="817880"/>
                </a:lnTo>
                <a:lnTo>
                  <a:pt x="408177" y="817880"/>
                </a:lnTo>
                <a:lnTo>
                  <a:pt x="410972" y="816610"/>
                </a:lnTo>
                <a:lnTo>
                  <a:pt x="413893" y="815340"/>
                </a:lnTo>
                <a:close/>
              </a:path>
              <a:path w="435609" h="822960">
                <a:moveTo>
                  <a:pt x="423418" y="811530"/>
                </a:moveTo>
                <a:lnTo>
                  <a:pt x="11938" y="811530"/>
                </a:lnTo>
                <a:lnTo>
                  <a:pt x="19050" y="815340"/>
                </a:lnTo>
                <a:lnTo>
                  <a:pt x="416305" y="815340"/>
                </a:lnTo>
                <a:lnTo>
                  <a:pt x="418973" y="814070"/>
                </a:lnTo>
                <a:lnTo>
                  <a:pt x="421386" y="812800"/>
                </a:lnTo>
                <a:lnTo>
                  <a:pt x="423418" y="811530"/>
                </a:lnTo>
                <a:close/>
              </a:path>
              <a:path w="435609" h="822960">
                <a:moveTo>
                  <a:pt x="433958" y="803910"/>
                </a:moveTo>
                <a:lnTo>
                  <a:pt x="1524" y="803910"/>
                </a:lnTo>
                <a:lnTo>
                  <a:pt x="3555" y="806450"/>
                </a:lnTo>
                <a:lnTo>
                  <a:pt x="6603" y="808990"/>
                </a:lnTo>
                <a:lnTo>
                  <a:pt x="8254" y="810260"/>
                </a:lnTo>
                <a:lnTo>
                  <a:pt x="10032" y="811530"/>
                </a:lnTo>
                <a:lnTo>
                  <a:pt x="425576" y="811530"/>
                </a:lnTo>
                <a:lnTo>
                  <a:pt x="427608" y="810260"/>
                </a:lnTo>
                <a:lnTo>
                  <a:pt x="429132" y="808990"/>
                </a:lnTo>
                <a:lnTo>
                  <a:pt x="430783" y="807720"/>
                </a:lnTo>
                <a:lnTo>
                  <a:pt x="432053" y="806450"/>
                </a:lnTo>
                <a:lnTo>
                  <a:pt x="433070" y="805180"/>
                </a:lnTo>
                <a:lnTo>
                  <a:pt x="433958" y="803910"/>
                </a:lnTo>
                <a:close/>
              </a:path>
              <a:path w="435609" h="822960">
                <a:moveTo>
                  <a:pt x="435355" y="21589"/>
                </a:moveTo>
                <a:lnTo>
                  <a:pt x="253" y="21589"/>
                </a:lnTo>
                <a:lnTo>
                  <a:pt x="0" y="22860"/>
                </a:lnTo>
                <a:lnTo>
                  <a:pt x="0" y="801370"/>
                </a:lnTo>
                <a:lnTo>
                  <a:pt x="253" y="802640"/>
                </a:lnTo>
                <a:lnTo>
                  <a:pt x="762" y="803910"/>
                </a:lnTo>
                <a:lnTo>
                  <a:pt x="434848" y="803910"/>
                </a:lnTo>
                <a:lnTo>
                  <a:pt x="435355" y="802640"/>
                </a:lnTo>
                <a:lnTo>
                  <a:pt x="435610" y="801370"/>
                </a:lnTo>
                <a:lnTo>
                  <a:pt x="435610" y="745489"/>
                </a:lnTo>
                <a:lnTo>
                  <a:pt x="115950" y="745489"/>
                </a:lnTo>
                <a:lnTo>
                  <a:pt x="113665" y="744220"/>
                </a:lnTo>
                <a:lnTo>
                  <a:pt x="107061" y="744220"/>
                </a:lnTo>
                <a:lnTo>
                  <a:pt x="105155" y="742950"/>
                </a:lnTo>
                <a:lnTo>
                  <a:pt x="101219" y="742950"/>
                </a:lnTo>
                <a:lnTo>
                  <a:pt x="99187" y="741680"/>
                </a:lnTo>
                <a:lnTo>
                  <a:pt x="97663" y="741680"/>
                </a:lnTo>
                <a:lnTo>
                  <a:pt x="96012" y="740410"/>
                </a:lnTo>
                <a:lnTo>
                  <a:pt x="94488" y="740410"/>
                </a:lnTo>
                <a:lnTo>
                  <a:pt x="92964" y="739139"/>
                </a:lnTo>
                <a:lnTo>
                  <a:pt x="90297" y="739139"/>
                </a:lnTo>
                <a:lnTo>
                  <a:pt x="89153" y="737870"/>
                </a:lnTo>
                <a:lnTo>
                  <a:pt x="88265" y="736600"/>
                </a:lnTo>
                <a:lnTo>
                  <a:pt x="87122" y="736600"/>
                </a:lnTo>
                <a:lnTo>
                  <a:pt x="85725" y="735330"/>
                </a:lnTo>
                <a:lnTo>
                  <a:pt x="85217" y="734060"/>
                </a:lnTo>
                <a:lnTo>
                  <a:pt x="84708" y="734060"/>
                </a:lnTo>
                <a:lnTo>
                  <a:pt x="84327" y="732789"/>
                </a:lnTo>
                <a:lnTo>
                  <a:pt x="84074" y="732789"/>
                </a:lnTo>
                <a:lnTo>
                  <a:pt x="84074" y="383539"/>
                </a:lnTo>
                <a:lnTo>
                  <a:pt x="84327" y="382270"/>
                </a:lnTo>
                <a:lnTo>
                  <a:pt x="84708" y="382270"/>
                </a:lnTo>
                <a:lnTo>
                  <a:pt x="85725" y="379730"/>
                </a:lnTo>
                <a:lnTo>
                  <a:pt x="87122" y="378460"/>
                </a:lnTo>
                <a:lnTo>
                  <a:pt x="88265" y="378460"/>
                </a:lnTo>
                <a:lnTo>
                  <a:pt x="89153" y="377189"/>
                </a:lnTo>
                <a:lnTo>
                  <a:pt x="90297" y="377189"/>
                </a:lnTo>
                <a:lnTo>
                  <a:pt x="91821" y="375920"/>
                </a:lnTo>
                <a:lnTo>
                  <a:pt x="92964" y="375920"/>
                </a:lnTo>
                <a:lnTo>
                  <a:pt x="94488" y="374650"/>
                </a:lnTo>
                <a:lnTo>
                  <a:pt x="96012" y="374650"/>
                </a:lnTo>
                <a:lnTo>
                  <a:pt x="97663" y="373380"/>
                </a:lnTo>
                <a:lnTo>
                  <a:pt x="101219" y="373380"/>
                </a:lnTo>
                <a:lnTo>
                  <a:pt x="103124" y="372110"/>
                </a:lnTo>
                <a:lnTo>
                  <a:pt x="107061" y="372110"/>
                </a:lnTo>
                <a:lnTo>
                  <a:pt x="111505" y="370839"/>
                </a:lnTo>
                <a:lnTo>
                  <a:pt x="115950" y="370839"/>
                </a:lnTo>
                <a:lnTo>
                  <a:pt x="118237" y="369570"/>
                </a:lnTo>
                <a:lnTo>
                  <a:pt x="435610" y="369570"/>
                </a:lnTo>
                <a:lnTo>
                  <a:pt x="435610" y="180339"/>
                </a:lnTo>
                <a:lnTo>
                  <a:pt x="214375" y="180339"/>
                </a:lnTo>
                <a:lnTo>
                  <a:pt x="198627" y="179070"/>
                </a:lnTo>
                <a:lnTo>
                  <a:pt x="193294" y="179070"/>
                </a:lnTo>
                <a:lnTo>
                  <a:pt x="183261" y="177800"/>
                </a:lnTo>
                <a:lnTo>
                  <a:pt x="178689" y="176530"/>
                </a:lnTo>
                <a:lnTo>
                  <a:pt x="173863" y="176530"/>
                </a:lnTo>
                <a:lnTo>
                  <a:pt x="164846" y="173989"/>
                </a:lnTo>
                <a:lnTo>
                  <a:pt x="160781" y="173989"/>
                </a:lnTo>
                <a:lnTo>
                  <a:pt x="156464" y="172720"/>
                </a:lnTo>
                <a:lnTo>
                  <a:pt x="152526" y="171450"/>
                </a:lnTo>
                <a:lnTo>
                  <a:pt x="145161" y="170180"/>
                </a:lnTo>
                <a:lnTo>
                  <a:pt x="141731" y="168910"/>
                </a:lnTo>
                <a:lnTo>
                  <a:pt x="138556" y="167639"/>
                </a:lnTo>
                <a:lnTo>
                  <a:pt x="135508" y="166370"/>
                </a:lnTo>
                <a:lnTo>
                  <a:pt x="132715" y="165100"/>
                </a:lnTo>
                <a:lnTo>
                  <a:pt x="130175" y="163830"/>
                </a:lnTo>
                <a:lnTo>
                  <a:pt x="127507" y="162560"/>
                </a:lnTo>
                <a:lnTo>
                  <a:pt x="125349" y="161289"/>
                </a:lnTo>
                <a:lnTo>
                  <a:pt x="121793" y="158750"/>
                </a:lnTo>
                <a:lnTo>
                  <a:pt x="120396" y="156210"/>
                </a:lnTo>
                <a:lnTo>
                  <a:pt x="118999" y="154939"/>
                </a:lnTo>
                <a:lnTo>
                  <a:pt x="118110" y="153670"/>
                </a:lnTo>
                <a:lnTo>
                  <a:pt x="117348" y="152400"/>
                </a:lnTo>
                <a:lnTo>
                  <a:pt x="116967" y="151130"/>
                </a:lnTo>
                <a:lnTo>
                  <a:pt x="116967" y="147320"/>
                </a:lnTo>
                <a:lnTo>
                  <a:pt x="117348" y="146050"/>
                </a:lnTo>
                <a:lnTo>
                  <a:pt x="118110" y="144780"/>
                </a:lnTo>
                <a:lnTo>
                  <a:pt x="118999" y="142239"/>
                </a:lnTo>
                <a:lnTo>
                  <a:pt x="121793" y="139700"/>
                </a:lnTo>
                <a:lnTo>
                  <a:pt x="123571" y="138430"/>
                </a:lnTo>
                <a:lnTo>
                  <a:pt x="127507" y="135889"/>
                </a:lnTo>
                <a:lnTo>
                  <a:pt x="130175" y="134620"/>
                </a:lnTo>
                <a:lnTo>
                  <a:pt x="132715" y="133350"/>
                </a:lnTo>
                <a:lnTo>
                  <a:pt x="152526" y="125730"/>
                </a:lnTo>
                <a:lnTo>
                  <a:pt x="156464" y="125730"/>
                </a:lnTo>
                <a:lnTo>
                  <a:pt x="160781" y="124460"/>
                </a:lnTo>
                <a:lnTo>
                  <a:pt x="164846" y="123189"/>
                </a:lnTo>
                <a:lnTo>
                  <a:pt x="169418" y="123189"/>
                </a:lnTo>
                <a:lnTo>
                  <a:pt x="173863" y="121920"/>
                </a:lnTo>
                <a:lnTo>
                  <a:pt x="178689" y="120650"/>
                </a:lnTo>
                <a:lnTo>
                  <a:pt x="183261" y="120650"/>
                </a:lnTo>
                <a:lnTo>
                  <a:pt x="188341" y="119380"/>
                </a:lnTo>
                <a:lnTo>
                  <a:pt x="198627" y="119380"/>
                </a:lnTo>
                <a:lnTo>
                  <a:pt x="203707" y="118110"/>
                </a:lnTo>
                <a:lnTo>
                  <a:pt x="435610" y="118110"/>
                </a:lnTo>
                <a:lnTo>
                  <a:pt x="435610" y="22860"/>
                </a:lnTo>
                <a:lnTo>
                  <a:pt x="435355" y="21589"/>
                </a:lnTo>
                <a:close/>
              </a:path>
              <a:path w="435609" h="822960">
                <a:moveTo>
                  <a:pt x="435610" y="369570"/>
                </a:moveTo>
                <a:lnTo>
                  <a:pt x="317119" y="369570"/>
                </a:lnTo>
                <a:lnTo>
                  <a:pt x="321945" y="370839"/>
                </a:lnTo>
                <a:lnTo>
                  <a:pt x="326644" y="370839"/>
                </a:lnTo>
                <a:lnTo>
                  <a:pt x="332867" y="372110"/>
                </a:lnTo>
                <a:lnTo>
                  <a:pt x="334772" y="372110"/>
                </a:lnTo>
                <a:lnTo>
                  <a:pt x="336676" y="373380"/>
                </a:lnTo>
                <a:lnTo>
                  <a:pt x="340232" y="373380"/>
                </a:lnTo>
                <a:lnTo>
                  <a:pt x="342011" y="374650"/>
                </a:lnTo>
                <a:lnTo>
                  <a:pt x="343535" y="374650"/>
                </a:lnTo>
                <a:lnTo>
                  <a:pt x="346328" y="375920"/>
                </a:lnTo>
                <a:lnTo>
                  <a:pt x="347599" y="377189"/>
                </a:lnTo>
                <a:lnTo>
                  <a:pt x="348615" y="377189"/>
                </a:lnTo>
                <a:lnTo>
                  <a:pt x="349885" y="378460"/>
                </a:lnTo>
                <a:lnTo>
                  <a:pt x="351536" y="379730"/>
                </a:lnTo>
                <a:lnTo>
                  <a:pt x="352171" y="379730"/>
                </a:lnTo>
                <a:lnTo>
                  <a:pt x="352932" y="381000"/>
                </a:lnTo>
                <a:lnTo>
                  <a:pt x="353314" y="382270"/>
                </a:lnTo>
                <a:lnTo>
                  <a:pt x="353822" y="383539"/>
                </a:lnTo>
                <a:lnTo>
                  <a:pt x="353822" y="732789"/>
                </a:lnTo>
                <a:lnTo>
                  <a:pt x="353314" y="734060"/>
                </a:lnTo>
                <a:lnTo>
                  <a:pt x="352932" y="734060"/>
                </a:lnTo>
                <a:lnTo>
                  <a:pt x="352171" y="735330"/>
                </a:lnTo>
                <a:lnTo>
                  <a:pt x="351536" y="735330"/>
                </a:lnTo>
                <a:lnTo>
                  <a:pt x="349885" y="736600"/>
                </a:lnTo>
                <a:lnTo>
                  <a:pt x="348615" y="737870"/>
                </a:lnTo>
                <a:lnTo>
                  <a:pt x="347599" y="739139"/>
                </a:lnTo>
                <a:lnTo>
                  <a:pt x="344931" y="739139"/>
                </a:lnTo>
                <a:lnTo>
                  <a:pt x="343535" y="740410"/>
                </a:lnTo>
                <a:lnTo>
                  <a:pt x="341883" y="740410"/>
                </a:lnTo>
                <a:lnTo>
                  <a:pt x="340232" y="741680"/>
                </a:lnTo>
                <a:lnTo>
                  <a:pt x="336676" y="742950"/>
                </a:lnTo>
                <a:lnTo>
                  <a:pt x="332867" y="742950"/>
                </a:lnTo>
                <a:lnTo>
                  <a:pt x="330835" y="744220"/>
                </a:lnTo>
                <a:lnTo>
                  <a:pt x="324230" y="744220"/>
                </a:lnTo>
                <a:lnTo>
                  <a:pt x="321945" y="745489"/>
                </a:lnTo>
                <a:lnTo>
                  <a:pt x="435610" y="745489"/>
                </a:lnTo>
                <a:lnTo>
                  <a:pt x="435610" y="369570"/>
                </a:lnTo>
                <a:close/>
              </a:path>
              <a:path w="435609" h="822960">
                <a:moveTo>
                  <a:pt x="435610" y="118110"/>
                </a:moveTo>
                <a:lnTo>
                  <a:pt x="247523" y="118110"/>
                </a:lnTo>
                <a:lnTo>
                  <a:pt x="252602" y="119380"/>
                </a:lnTo>
                <a:lnTo>
                  <a:pt x="263017" y="119380"/>
                </a:lnTo>
                <a:lnTo>
                  <a:pt x="267970" y="120650"/>
                </a:lnTo>
                <a:lnTo>
                  <a:pt x="277495" y="121920"/>
                </a:lnTo>
                <a:lnTo>
                  <a:pt x="281940" y="123189"/>
                </a:lnTo>
                <a:lnTo>
                  <a:pt x="286385" y="123189"/>
                </a:lnTo>
                <a:lnTo>
                  <a:pt x="290702" y="124460"/>
                </a:lnTo>
                <a:lnTo>
                  <a:pt x="294767" y="125730"/>
                </a:lnTo>
                <a:lnTo>
                  <a:pt x="302641" y="127000"/>
                </a:lnTo>
                <a:lnTo>
                  <a:pt x="306197" y="128270"/>
                </a:lnTo>
                <a:lnTo>
                  <a:pt x="309499" y="129539"/>
                </a:lnTo>
                <a:lnTo>
                  <a:pt x="312927" y="130810"/>
                </a:lnTo>
                <a:lnTo>
                  <a:pt x="315722" y="132080"/>
                </a:lnTo>
                <a:lnTo>
                  <a:pt x="318643" y="133350"/>
                </a:lnTo>
                <a:lnTo>
                  <a:pt x="323723" y="135889"/>
                </a:lnTo>
                <a:lnTo>
                  <a:pt x="333121" y="144780"/>
                </a:lnTo>
                <a:lnTo>
                  <a:pt x="333882" y="146050"/>
                </a:lnTo>
                <a:lnTo>
                  <a:pt x="334391" y="147320"/>
                </a:lnTo>
                <a:lnTo>
                  <a:pt x="334391" y="151130"/>
                </a:lnTo>
                <a:lnTo>
                  <a:pt x="333882" y="152400"/>
                </a:lnTo>
                <a:lnTo>
                  <a:pt x="333121" y="153670"/>
                </a:lnTo>
                <a:lnTo>
                  <a:pt x="332231" y="154939"/>
                </a:lnTo>
                <a:lnTo>
                  <a:pt x="331089" y="156210"/>
                </a:lnTo>
                <a:lnTo>
                  <a:pt x="329438" y="158750"/>
                </a:lnTo>
                <a:lnTo>
                  <a:pt x="315722" y="166370"/>
                </a:lnTo>
                <a:lnTo>
                  <a:pt x="312927" y="167639"/>
                </a:lnTo>
                <a:lnTo>
                  <a:pt x="309499" y="168910"/>
                </a:lnTo>
                <a:lnTo>
                  <a:pt x="306197" y="170180"/>
                </a:lnTo>
                <a:lnTo>
                  <a:pt x="302641" y="171450"/>
                </a:lnTo>
                <a:lnTo>
                  <a:pt x="294767" y="172720"/>
                </a:lnTo>
                <a:lnTo>
                  <a:pt x="290702" y="173989"/>
                </a:lnTo>
                <a:lnTo>
                  <a:pt x="286385" y="173989"/>
                </a:lnTo>
                <a:lnTo>
                  <a:pt x="277495" y="176530"/>
                </a:lnTo>
                <a:lnTo>
                  <a:pt x="267970" y="177800"/>
                </a:lnTo>
                <a:lnTo>
                  <a:pt x="263017" y="177800"/>
                </a:lnTo>
                <a:lnTo>
                  <a:pt x="252602" y="179070"/>
                </a:lnTo>
                <a:lnTo>
                  <a:pt x="236854" y="180339"/>
                </a:lnTo>
                <a:lnTo>
                  <a:pt x="435610" y="180339"/>
                </a:lnTo>
                <a:lnTo>
                  <a:pt x="435610" y="118110"/>
                </a:lnTo>
                <a:close/>
              </a:path>
              <a:path w="435609" h="822960">
                <a:moveTo>
                  <a:pt x="425576" y="12700"/>
                </a:moveTo>
                <a:lnTo>
                  <a:pt x="10032" y="12700"/>
                </a:lnTo>
                <a:lnTo>
                  <a:pt x="8254" y="13970"/>
                </a:lnTo>
                <a:lnTo>
                  <a:pt x="6603" y="15239"/>
                </a:lnTo>
                <a:lnTo>
                  <a:pt x="3555" y="17780"/>
                </a:lnTo>
                <a:lnTo>
                  <a:pt x="1524" y="20320"/>
                </a:lnTo>
                <a:lnTo>
                  <a:pt x="762" y="21589"/>
                </a:lnTo>
                <a:lnTo>
                  <a:pt x="434848" y="21589"/>
                </a:lnTo>
                <a:lnTo>
                  <a:pt x="433070" y="19050"/>
                </a:lnTo>
                <a:lnTo>
                  <a:pt x="430783" y="16510"/>
                </a:lnTo>
                <a:lnTo>
                  <a:pt x="429132" y="15239"/>
                </a:lnTo>
                <a:lnTo>
                  <a:pt x="427608" y="13970"/>
                </a:lnTo>
                <a:lnTo>
                  <a:pt x="425576" y="12700"/>
                </a:lnTo>
                <a:close/>
              </a:path>
              <a:path w="435609" h="822960">
                <a:moveTo>
                  <a:pt x="416305" y="8890"/>
                </a:moveTo>
                <a:lnTo>
                  <a:pt x="19050" y="8890"/>
                </a:lnTo>
                <a:lnTo>
                  <a:pt x="14477" y="11430"/>
                </a:lnTo>
                <a:lnTo>
                  <a:pt x="11938" y="12700"/>
                </a:lnTo>
                <a:lnTo>
                  <a:pt x="423418" y="12700"/>
                </a:lnTo>
                <a:lnTo>
                  <a:pt x="421386" y="11430"/>
                </a:lnTo>
                <a:lnTo>
                  <a:pt x="418973" y="10160"/>
                </a:lnTo>
                <a:lnTo>
                  <a:pt x="416305" y="8890"/>
                </a:lnTo>
                <a:close/>
              </a:path>
              <a:path w="435609" h="822960">
                <a:moveTo>
                  <a:pt x="408177" y="6350"/>
                </a:moveTo>
                <a:lnTo>
                  <a:pt x="27558" y="6350"/>
                </a:lnTo>
                <a:lnTo>
                  <a:pt x="24765" y="7620"/>
                </a:lnTo>
                <a:lnTo>
                  <a:pt x="21717" y="8890"/>
                </a:lnTo>
                <a:lnTo>
                  <a:pt x="413893" y="8890"/>
                </a:lnTo>
                <a:lnTo>
                  <a:pt x="410972" y="7620"/>
                </a:lnTo>
                <a:lnTo>
                  <a:pt x="408177" y="6350"/>
                </a:lnTo>
                <a:close/>
              </a:path>
              <a:path w="435609" h="822960">
                <a:moveTo>
                  <a:pt x="401954" y="5079"/>
                </a:moveTo>
                <a:lnTo>
                  <a:pt x="33781" y="5079"/>
                </a:lnTo>
                <a:lnTo>
                  <a:pt x="30606" y="6350"/>
                </a:lnTo>
                <a:lnTo>
                  <a:pt x="405002" y="6350"/>
                </a:lnTo>
                <a:lnTo>
                  <a:pt x="401954" y="5079"/>
                </a:lnTo>
                <a:close/>
              </a:path>
              <a:path w="435609" h="822960">
                <a:moveTo>
                  <a:pt x="388112" y="2540"/>
                </a:moveTo>
                <a:lnTo>
                  <a:pt x="51180" y="2540"/>
                </a:lnTo>
                <a:lnTo>
                  <a:pt x="44196" y="3810"/>
                </a:lnTo>
                <a:lnTo>
                  <a:pt x="40386" y="3810"/>
                </a:lnTo>
                <a:lnTo>
                  <a:pt x="37083" y="5079"/>
                </a:lnTo>
                <a:lnTo>
                  <a:pt x="398525" y="5079"/>
                </a:lnTo>
                <a:lnTo>
                  <a:pt x="395224" y="3810"/>
                </a:lnTo>
                <a:lnTo>
                  <a:pt x="388112" y="2540"/>
                </a:lnTo>
                <a:close/>
              </a:path>
              <a:path w="435609" h="822960">
                <a:moveTo>
                  <a:pt x="376554" y="1270"/>
                </a:moveTo>
                <a:lnTo>
                  <a:pt x="59054" y="1270"/>
                </a:lnTo>
                <a:lnTo>
                  <a:pt x="55118" y="2540"/>
                </a:lnTo>
                <a:lnTo>
                  <a:pt x="380492" y="2540"/>
                </a:lnTo>
                <a:lnTo>
                  <a:pt x="376554" y="1270"/>
                </a:lnTo>
                <a:close/>
              </a:path>
              <a:path w="435609" h="822960">
                <a:moveTo>
                  <a:pt x="355980" y="0"/>
                </a:moveTo>
                <a:lnTo>
                  <a:pt x="71120" y="1270"/>
                </a:lnTo>
                <a:lnTo>
                  <a:pt x="364490" y="1270"/>
                </a:lnTo>
                <a:lnTo>
                  <a:pt x="355980" y="0"/>
                </a:lnTo>
                <a:close/>
              </a:path>
            </a:pathLst>
          </a:custGeom>
          <a:solidFill>
            <a:srgbClr val="7E7E7E"/>
          </a:solidFill>
        </p:spPr>
        <p:txBody>
          <a:bodyPr wrap="square" lIns="0" tIns="0" rIns="0" bIns="0" rtlCol="0"/>
          <a:lstStyle/>
          <a:p>
            <a:endParaRPr sz="1428"/>
          </a:p>
        </p:txBody>
      </p:sp>
      <p:sp>
        <p:nvSpPr>
          <p:cNvPr id="88" name="object 88"/>
          <p:cNvSpPr/>
          <p:nvPr/>
        </p:nvSpPr>
        <p:spPr>
          <a:xfrm>
            <a:off x="6617452" y="3677957"/>
            <a:ext cx="1849792" cy="467889"/>
          </a:xfrm>
          <a:prstGeom prst="rect">
            <a:avLst/>
          </a:prstGeom>
          <a:blipFill>
            <a:blip r:embed="rId5" cstate="print"/>
            <a:stretch>
              <a:fillRect/>
            </a:stretch>
          </a:blipFill>
        </p:spPr>
        <p:txBody>
          <a:bodyPr wrap="square" lIns="0" tIns="0" rIns="0" bIns="0" rtlCol="0"/>
          <a:lstStyle/>
          <a:p>
            <a:endParaRPr sz="1428"/>
          </a:p>
        </p:txBody>
      </p:sp>
      <p:sp>
        <p:nvSpPr>
          <p:cNvPr id="89" name="object 89"/>
          <p:cNvSpPr txBox="1"/>
          <p:nvPr/>
        </p:nvSpPr>
        <p:spPr>
          <a:xfrm>
            <a:off x="6877694" y="3835818"/>
            <a:ext cx="1262916" cy="158633"/>
          </a:xfrm>
          <a:prstGeom prst="rect">
            <a:avLst/>
          </a:prstGeom>
        </p:spPr>
        <p:txBody>
          <a:bodyPr vert="horz" wrap="square" lIns="0" tIns="0" rIns="0" bIns="0" rtlCol="0">
            <a:spAutoFit/>
          </a:bodyPr>
          <a:lstStyle/>
          <a:p>
            <a:pPr marL="10074"/>
            <a:r>
              <a:rPr sz="1031" b="1" spc="-12" dirty="0">
                <a:cs typeface="Arial"/>
              </a:rPr>
              <a:t>Storag</a:t>
            </a:r>
            <a:r>
              <a:rPr sz="1031" b="1" spc="-8" dirty="0">
                <a:cs typeface="Arial"/>
              </a:rPr>
              <a:t>e</a:t>
            </a:r>
            <a:r>
              <a:rPr sz="1031" b="1" spc="16" dirty="0">
                <a:cs typeface="Arial"/>
              </a:rPr>
              <a:t> </a:t>
            </a:r>
            <a:r>
              <a:rPr sz="1031" b="1" spc="-12" dirty="0">
                <a:cs typeface="Arial"/>
              </a:rPr>
              <a:t>Connection</a:t>
            </a:r>
            <a:endParaRPr sz="1031">
              <a:cs typeface="Arial"/>
            </a:endParaRPr>
          </a:p>
        </p:txBody>
      </p:sp>
      <p:sp>
        <p:nvSpPr>
          <p:cNvPr id="90" name="object 90"/>
          <p:cNvSpPr txBox="1"/>
          <p:nvPr/>
        </p:nvSpPr>
        <p:spPr>
          <a:xfrm>
            <a:off x="6804951" y="2547522"/>
            <a:ext cx="460433" cy="244041"/>
          </a:xfrm>
          <a:prstGeom prst="rect">
            <a:avLst/>
          </a:prstGeom>
        </p:spPr>
        <p:txBody>
          <a:bodyPr vert="horz" wrap="square" lIns="0" tIns="0" rIns="0" bIns="0" rtlCol="0">
            <a:spAutoFit/>
          </a:bodyPr>
          <a:lstStyle/>
          <a:p>
            <a:pPr marL="10074"/>
            <a:r>
              <a:rPr sz="793" b="1" spc="-8" dirty="0">
                <a:cs typeface="Arial"/>
              </a:rPr>
              <a:t>H</a:t>
            </a:r>
            <a:r>
              <a:rPr sz="793" b="1" spc="-36" dirty="0">
                <a:cs typeface="Arial"/>
              </a:rPr>
              <a:t>A</a:t>
            </a:r>
            <a:r>
              <a:rPr sz="793" b="1" dirty="0">
                <a:cs typeface="Arial"/>
              </a:rPr>
              <a:t>N</a:t>
            </a:r>
            <a:r>
              <a:rPr sz="793" b="1" spc="-8" dirty="0">
                <a:cs typeface="Arial"/>
              </a:rPr>
              <a:t>A</a:t>
            </a:r>
            <a:endParaRPr sz="793">
              <a:cs typeface="Arial"/>
            </a:endParaRPr>
          </a:p>
          <a:p>
            <a:pPr marL="10074"/>
            <a:r>
              <a:rPr sz="793" b="1" spc="-8" dirty="0">
                <a:cs typeface="Arial"/>
              </a:rPr>
              <a:t>master M</a:t>
            </a:r>
            <a:endParaRPr sz="793">
              <a:cs typeface="Arial"/>
            </a:endParaRPr>
          </a:p>
        </p:txBody>
      </p:sp>
      <p:sp>
        <p:nvSpPr>
          <p:cNvPr id="91" name="object 91"/>
          <p:cNvSpPr txBox="1"/>
          <p:nvPr/>
        </p:nvSpPr>
        <p:spPr>
          <a:xfrm>
            <a:off x="7653378" y="2547522"/>
            <a:ext cx="406026" cy="244041"/>
          </a:xfrm>
          <a:prstGeom prst="rect">
            <a:avLst/>
          </a:prstGeom>
        </p:spPr>
        <p:txBody>
          <a:bodyPr vert="horz" wrap="square" lIns="0" tIns="0" rIns="0" bIns="0" rtlCol="0">
            <a:spAutoFit/>
          </a:bodyPr>
          <a:lstStyle/>
          <a:p>
            <a:pPr marL="10074"/>
            <a:r>
              <a:rPr sz="793" b="1" spc="-8" dirty="0">
                <a:cs typeface="Arial"/>
              </a:rPr>
              <a:t>H</a:t>
            </a:r>
            <a:r>
              <a:rPr sz="793" b="1" spc="-36" dirty="0">
                <a:cs typeface="Arial"/>
              </a:rPr>
              <a:t>A</a:t>
            </a:r>
            <a:r>
              <a:rPr sz="793" b="1" dirty="0">
                <a:cs typeface="Arial"/>
              </a:rPr>
              <a:t>N</a:t>
            </a:r>
            <a:r>
              <a:rPr sz="793" b="1" spc="-8" dirty="0">
                <a:cs typeface="Arial"/>
              </a:rPr>
              <a:t>A</a:t>
            </a:r>
            <a:endParaRPr sz="793">
              <a:cs typeface="Arial"/>
            </a:endParaRPr>
          </a:p>
          <a:p>
            <a:pPr marL="10074"/>
            <a:r>
              <a:rPr sz="793" b="1" spc="-8" dirty="0">
                <a:cs typeface="Arial"/>
              </a:rPr>
              <a:t>standby</a:t>
            </a:r>
            <a:endParaRPr sz="793">
              <a:cs typeface="Arial"/>
            </a:endParaRPr>
          </a:p>
        </p:txBody>
      </p:sp>
      <p:sp>
        <p:nvSpPr>
          <p:cNvPr id="92" name="object 92"/>
          <p:cNvSpPr/>
          <p:nvPr/>
        </p:nvSpPr>
        <p:spPr>
          <a:xfrm>
            <a:off x="7698413" y="2823182"/>
            <a:ext cx="345576" cy="652868"/>
          </a:xfrm>
          <a:custGeom>
            <a:avLst/>
            <a:gdLst/>
            <a:ahLst/>
            <a:cxnLst/>
            <a:rect l="l" t="t" r="r" b="b"/>
            <a:pathLst>
              <a:path w="435609" h="822960">
                <a:moveTo>
                  <a:pt x="380492" y="821690"/>
                </a:moveTo>
                <a:lnTo>
                  <a:pt x="55118" y="821690"/>
                </a:lnTo>
                <a:lnTo>
                  <a:pt x="59055" y="822960"/>
                </a:lnTo>
                <a:lnTo>
                  <a:pt x="376555" y="822960"/>
                </a:lnTo>
                <a:lnTo>
                  <a:pt x="380492" y="821690"/>
                </a:lnTo>
                <a:close/>
              </a:path>
              <a:path w="435609" h="822960">
                <a:moveTo>
                  <a:pt x="398526" y="819150"/>
                </a:moveTo>
                <a:lnTo>
                  <a:pt x="37084" y="819150"/>
                </a:lnTo>
                <a:lnTo>
                  <a:pt x="40386" y="820420"/>
                </a:lnTo>
                <a:lnTo>
                  <a:pt x="44196" y="820420"/>
                </a:lnTo>
                <a:lnTo>
                  <a:pt x="51181" y="821690"/>
                </a:lnTo>
                <a:lnTo>
                  <a:pt x="388112" y="821690"/>
                </a:lnTo>
                <a:lnTo>
                  <a:pt x="395224" y="820420"/>
                </a:lnTo>
                <a:lnTo>
                  <a:pt x="398526" y="819150"/>
                </a:lnTo>
                <a:close/>
              </a:path>
              <a:path w="435609" h="822960">
                <a:moveTo>
                  <a:pt x="405003" y="817880"/>
                </a:moveTo>
                <a:lnTo>
                  <a:pt x="30607" y="817880"/>
                </a:lnTo>
                <a:lnTo>
                  <a:pt x="33782" y="819150"/>
                </a:lnTo>
                <a:lnTo>
                  <a:pt x="401955" y="819150"/>
                </a:lnTo>
                <a:lnTo>
                  <a:pt x="405003" y="817880"/>
                </a:lnTo>
                <a:close/>
              </a:path>
              <a:path w="435609" h="822960">
                <a:moveTo>
                  <a:pt x="413893" y="815340"/>
                </a:moveTo>
                <a:lnTo>
                  <a:pt x="21717" y="815340"/>
                </a:lnTo>
                <a:lnTo>
                  <a:pt x="24765" y="816610"/>
                </a:lnTo>
                <a:lnTo>
                  <a:pt x="27559" y="817880"/>
                </a:lnTo>
                <a:lnTo>
                  <a:pt x="408178" y="817880"/>
                </a:lnTo>
                <a:lnTo>
                  <a:pt x="410972" y="816610"/>
                </a:lnTo>
                <a:lnTo>
                  <a:pt x="413893" y="815340"/>
                </a:lnTo>
                <a:close/>
              </a:path>
              <a:path w="435609" h="822960">
                <a:moveTo>
                  <a:pt x="423418" y="811530"/>
                </a:moveTo>
                <a:lnTo>
                  <a:pt x="11938" y="811530"/>
                </a:lnTo>
                <a:lnTo>
                  <a:pt x="19050" y="815340"/>
                </a:lnTo>
                <a:lnTo>
                  <a:pt x="416306" y="815340"/>
                </a:lnTo>
                <a:lnTo>
                  <a:pt x="418973" y="814070"/>
                </a:lnTo>
                <a:lnTo>
                  <a:pt x="421386" y="812800"/>
                </a:lnTo>
                <a:lnTo>
                  <a:pt x="423418" y="811530"/>
                </a:lnTo>
                <a:close/>
              </a:path>
              <a:path w="435609" h="822960">
                <a:moveTo>
                  <a:pt x="433959" y="803910"/>
                </a:moveTo>
                <a:lnTo>
                  <a:pt x="1524" y="803910"/>
                </a:lnTo>
                <a:lnTo>
                  <a:pt x="3556" y="806450"/>
                </a:lnTo>
                <a:lnTo>
                  <a:pt x="6604" y="808990"/>
                </a:lnTo>
                <a:lnTo>
                  <a:pt x="8255" y="810260"/>
                </a:lnTo>
                <a:lnTo>
                  <a:pt x="10033" y="811530"/>
                </a:lnTo>
                <a:lnTo>
                  <a:pt x="425577" y="811530"/>
                </a:lnTo>
                <a:lnTo>
                  <a:pt x="427609" y="810260"/>
                </a:lnTo>
                <a:lnTo>
                  <a:pt x="429133" y="808990"/>
                </a:lnTo>
                <a:lnTo>
                  <a:pt x="430784" y="807720"/>
                </a:lnTo>
                <a:lnTo>
                  <a:pt x="432054" y="806450"/>
                </a:lnTo>
                <a:lnTo>
                  <a:pt x="433070" y="805180"/>
                </a:lnTo>
                <a:lnTo>
                  <a:pt x="433959" y="803910"/>
                </a:lnTo>
                <a:close/>
              </a:path>
              <a:path w="435609" h="822960">
                <a:moveTo>
                  <a:pt x="435356" y="21589"/>
                </a:moveTo>
                <a:lnTo>
                  <a:pt x="254" y="21589"/>
                </a:lnTo>
                <a:lnTo>
                  <a:pt x="0" y="22860"/>
                </a:lnTo>
                <a:lnTo>
                  <a:pt x="0" y="801370"/>
                </a:lnTo>
                <a:lnTo>
                  <a:pt x="254" y="802640"/>
                </a:lnTo>
                <a:lnTo>
                  <a:pt x="762" y="803910"/>
                </a:lnTo>
                <a:lnTo>
                  <a:pt x="434848" y="803910"/>
                </a:lnTo>
                <a:lnTo>
                  <a:pt x="435356" y="802640"/>
                </a:lnTo>
                <a:lnTo>
                  <a:pt x="435610" y="801370"/>
                </a:lnTo>
                <a:lnTo>
                  <a:pt x="435610" y="745489"/>
                </a:lnTo>
                <a:lnTo>
                  <a:pt x="115951" y="745489"/>
                </a:lnTo>
                <a:lnTo>
                  <a:pt x="113665" y="744220"/>
                </a:lnTo>
                <a:lnTo>
                  <a:pt x="107061" y="744220"/>
                </a:lnTo>
                <a:lnTo>
                  <a:pt x="105156" y="742950"/>
                </a:lnTo>
                <a:lnTo>
                  <a:pt x="101219" y="742950"/>
                </a:lnTo>
                <a:lnTo>
                  <a:pt x="99187" y="741680"/>
                </a:lnTo>
                <a:lnTo>
                  <a:pt x="97663" y="741680"/>
                </a:lnTo>
                <a:lnTo>
                  <a:pt x="96012" y="740410"/>
                </a:lnTo>
                <a:lnTo>
                  <a:pt x="94488" y="740410"/>
                </a:lnTo>
                <a:lnTo>
                  <a:pt x="92964" y="739139"/>
                </a:lnTo>
                <a:lnTo>
                  <a:pt x="90297" y="739139"/>
                </a:lnTo>
                <a:lnTo>
                  <a:pt x="89154" y="737870"/>
                </a:lnTo>
                <a:lnTo>
                  <a:pt x="88265" y="736600"/>
                </a:lnTo>
                <a:lnTo>
                  <a:pt x="87122" y="736600"/>
                </a:lnTo>
                <a:lnTo>
                  <a:pt x="85725" y="735330"/>
                </a:lnTo>
                <a:lnTo>
                  <a:pt x="85217" y="734060"/>
                </a:lnTo>
                <a:lnTo>
                  <a:pt x="84709" y="734060"/>
                </a:lnTo>
                <a:lnTo>
                  <a:pt x="84328" y="732789"/>
                </a:lnTo>
                <a:lnTo>
                  <a:pt x="84074" y="732789"/>
                </a:lnTo>
                <a:lnTo>
                  <a:pt x="84074" y="383539"/>
                </a:lnTo>
                <a:lnTo>
                  <a:pt x="84328" y="382270"/>
                </a:lnTo>
                <a:lnTo>
                  <a:pt x="84709" y="382270"/>
                </a:lnTo>
                <a:lnTo>
                  <a:pt x="85725" y="379730"/>
                </a:lnTo>
                <a:lnTo>
                  <a:pt x="87122" y="378460"/>
                </a:lnTo>
                <a:lnTo>
                  <a:pt x="88265" y="378460"/>
                </a:lnTo>
                <a:lnTo>
                  <a:pt x="89154" y="377189"/>
                </a:lnTo>
                <a:lnTo>
                  <a:pt x="90297" y="377189"/>
                </a:lnTo>
                <a:lnTo>
                  <a:pt x="91821" y="375920"/>
                </a:lnTo>
                <a:lnTo>
                  <a:pt x="92964" y="375920"/>
                </a:lnTo>
                <a:lnTo>
                  <a:pt x="94488" y="374650"/>
                </a:lnTo>
                <a:lnTo>
                  <a:pt x="96012" y="374650"/>
                </a:lnTo>
                <a:lnTo>
                  <a:pt x="97663" y="373380"/>
                </a:lnTo>
                <a:lnTo>
                  <a:pt x="101219" y="373380"/>
                </a:lnTo>
                <a:lnTo>
                  <a:pt x="103124" y="372110"/>
                </a:lnTo>
                <a:lnTo>
                  <a:pt x="107061" y="372110"/>
                </a:lnTo>
                <a:lnTo>
                  <a:pt x="111506" y="370839"/>
                </a:lnTo>
                <a:lnTo>
                  <a:pt x="115951" y="370839"/>
                </a:lnTo>
                <a:lnTo>
                  <a:pt x="118237" y="369570"/>
                </a:lnTo>
                <a:lnTo>
                  <a:pt x="435610" y="369570"/>
                </a:lnTo>
                <a:lnTo>
                  <a:pt x="435610" y="180339"/>
                </a:lnTo>
                <a:lnTo>
                  <a:pt x="214376" y="180339"/>
                </a:lnTo>
                <a:lnTo>
                  <a:pt x="198628" y="179070"/>
                </a:lnTo>
                <a:lnTo>
                  <a:pt x="193294" y="179070"/>
                </a:lnTo>
                <a:lnTo>
                  <a:pt x="183261" y="177800"/>
                </a:lnTo>
                <a:lnTo>
                  <a:pt x="178689" y="176530"/>
                </a:lnTo>
                <a:lnTo>
                  <a:pt x="173863" y="176530"/>
                </a:lnTo>
                <a:lnTo>
                  <a:pt x="164846" y="173989"/>
                </a:lnTo>
                <a:lnTo>
                  <a:pt x="160782" y="173989"/>
                </a:lnTo>
                <a:lnTo>
                  <a:pt x="156464" y="172720"/>
                </a:lnTo>
                <a:lnTo>
                  <a:pt x="152527" y="171450"/>
                </a:lnTo>
                <a:lnTo>
                  <a:pt x="145161" y="170180"/>
                </a:lnTo>
                <a:lnTo>
                  <a:pt x="141732" y="168910"/>
                </a:lnTo>
                <a:lnTo>
                  <a:pt x="138557" y="167639"/>
                </a:lnTo>
                <a:lnTo>
                  <a:pt x="135509" y="166370"/>
                </a:lnTo>
                <a:lnTo>
                  <a:pt x="132715" y="165100"/>
                </a:lnTo>
                <a:lnTo>
                  <a:pt x="130175" y="163830"/>
                </a:lnTo>
                <a:lnTo>
                  <a:pt x="127508" y="162560"/>
                </a:lnTo>
                <a:lnTo>
                  <a:pt x="125349" y="161289"/>
                </a:lnTo>
                <a:lnTo>
                  <a:pt x="121793" y="158750"/>
                </a:lnTo>
                <a:lnTo>
                  <a:pt x="120396" y="156210"/>
                </a:lnTo>
                <a:lnTo>
                  <a:pt x="118999" y="154939"/>
                </a:lnTo>
                <a:lnTo>
                  <a:pt x="118110" y="153670"/>
                </a:lnTo>
                <a:lnTo>
                  <a:pt x="117348" y="152400"/>
                </a:lnTo>
                <a:lnTo>
                  <a:pt x="116967" y="151130"/>
                </a:lnTo>
                <a:lnTo>
                  <a:pt x="116967" y="147320"/>
                </a:lnTo>
                <a:lnTo>
                  <a:pt x="117348" y="146050"/>
                </a:lnTo>
                <a:lnTo>
                  <a:pt x="118110" y="144780"/>
                </a:lnTo>
                <a:lnTo>
                  <a:pt x="118999" y="142239"/>
                </a:lnTo>
                <a:lnTo>
                  <a:pt x="121793" y="139700"/>
                </a:lnTo>
                <a:lnTo>
                  <a:pt x="123571" y="138430"/>
                </a:lnTo>
                <a:lnTo>
                  <a:pt x="127508" y="135889"/>
                </a:lnTo>
                <a:lnTo>
                  <a:pt x="130175" y="134620"/>
                </a:lnTo>
                <a:lnTo>
                  <a:pt x="132715" y="133350"/>
                </a:lnTo>
                <a:lnTo>
                  <a:pt x="152527" y="125730"/>
                </a:lnTo>
                <a:lnTo>
                  <a:pt x="156464" y="125730"/>
                </a:lnTo>
                <a:lnTo>
                  <a:pt x="160782" y="124460"/>
                </a:lnTo>
                <a:lnTo>
                  <a:pt x="164846" y="123189"/>
                </a:lnTo>
                <a:lnTo>
                  <a:pt x="169418" y="123189"/>
                </a:lnTo>
                <a:lnTo>
                  <a:pt x="173863" y="121920"/>
                </a:lnTo>
                <a:lnTo>
                  <a:pt x="178689" y="120650"/>
                </a:lnTo>
                <a:lnTo>
                  <a:pt x="183261" y="120650"/>
                </a:lnTo>
                <a:lnTo>
                  <a:pt x="188341" y="119380"/>
                </a:lnTo>
                <a:lnTo>
                  <a:pt x="198628" y="119380"/>
                </a:lnTo>
                <a:lnTo>
                  <a:pt x="203708" y="118110"/>
                </a:lnTo>
                <a:lnTo>
                  <a:pt x="435610" y="118110"/>
                </a:lnTo>
                <a:lnTo>
                  <a:pt x="435610" y="22860"/>
                </a:lnTo>
                <a:lnTo>
                  <a:pt x="435356" y="21589"/>
                </a:lnTo>
                <a:close/>
              </a:path>
              <a:path w="435609" h="822960">
                <a:moveTo>
                  <a:pt x="435610" y="369570"/>
                </a:moveTo>
                <a:lnTo>
                  <a:pt x="317119" y="369570"/>
                </a:lnTo>
                <a:lnTo>
                  <a:pt x="321945" y="370839"/>
                </a:lnTo>
                <a:lnTo>
                  <a:pt x="326644" y="370839"/>
                </a:lnTo>
                <a:lnTo>
                  <a:pt x="332867" y="372110"/>
                </a:lnTo>
                <a:lnTo>
                  <a:pt x="334772" y="372110"/>
                </a:lnTo>
                <a:lnTo>
                  <a:pt x="336677" y="373380"/>
                </a:lnTo>
                <a:lnTo>
                  <a:pt x="340233" y="373380"/>
                </a:lnTo>
                <a:lnTo>
                  <a:pt x="342011" y="374650"/>
                </a:lnTo>
                <a:lnTo>
                  <a:pt x="343535" y="374650"/>
                </a:lnTo>
                <a:lnTo>
                  <a:pt x="346329" y="375920"/>
                </a:lnTo>
                <a:lnTo>
                  <a:pt x="347599" y="377189"/>
                </a:lnTo>
                <a:lnTo>
                  <a:pt x="348615" y="377189"/>
                </a:lnTo>
                <a:lnTo>
                  <a:pt x="349885" y="378460"/>
                </a:lnTo>
                <a:lnTo>
                  <a:pt x="351536" y="379730"/>
                </a:lnTo>
                <a:lnTo>
                  <a:pt x="352171" y="379730"/>
                </a:lnTo>
                <a:lnTo>
                  <a:pt x="352933" y="381000"/>
                </a:lnTo>
                <a:lnTo>
                  <a:pt x="353314" y="382270"/>
                </a:lnTo>
                <a:lnTo>
                  <a:pt x="353822" y="383539"/>
                </a:lnTo>
                <a:lnTo>
                  <a:pt x="353822" y="732789"/>
                </a:lnTo>
                <a:lnTo>
                  <a:pt x="353314" y="734060"/>
                </a:lnTo>
                <a:lnTo>
                  <a:pt x="352933" y="734060"/>
                </a:lnTo>
                <a:lnTo>
                  <a:pt x="352171" y="735330"/>
                </a:lnTo>
                <a:lnTo>
                  <a:pt x="351536" y="735330"/>
                </a:lnTo>
                <a:lnTo>
                  <a:pt x="349885" y="736600"/>
                </a:lnTo>
                <a:lnTo>
                  <a:pt x="348615" y="737870"/>
                </a:lnTo>
                <a:lnTo>
                  <a:pt x="347599" y="739139"/>
                </a:lnTo>
                <a:lnTo>
                  <a:pt x="344932" y="739139"/>
                </a:lnTo>
                <a:lnTo>
                  <a:pt x="343535" y="740410"/>
                </a:lnTo>
                <a:lnTo>
                  <a:pt x="341884" y="740410"/>
                </a:lnTo>
                <a:lnTo>
                  <a:pt x="340233" y="741680"/>
                </a:lnTo>
                <a:lnTo>
                  <a:pt x="336677" y="742950"/>
                </a:lnTo>
                <a:lnTo>
                  <a:pt x="332867" y="742950"/>
                </a:lnTo>
                <a:lnTo>
                  <a:pt x="330835" y="744220"/>
                </a:lnTo>
                <a:lnTo>
                  <a:pt x="324231" y="744220"/>
                </a:lnTo>
                <a:lnTo>
                  <a:pt x="321945" y="745489"/>
                </a:lnTo>
                <a:lnTo>
                  <a:pt x="435610" y="745489"/>
                </a:lnTo>
                <a:lnTo>
                  <a:pt x="435610" y="369570"/>
                </a:lnTo>
                <a:close/>
              </a:path>
              <a:path w="435609" h="822960">
                <a:moveTo>
                  <a:pt x="435610" y="118110"/>
                </a:moveTo>
                <a:lnTo>
                  <a:pt x="247523" y="118110"/>
                </a:lnTo>
                <a:lnTo>
                  <a:pt x="252603" y="119380"/>
                </a:lnTo>
                <a:lnTo>
                  <a:pt x="263017" y="119380"/>
                </a:lnTo>
                <a:lnTo>
                  <a:pt x="267970" y="120650"/>
                </a:lnTo>
                <a:lnTo>
                  <a:pt x="277495" y="121920"/>
                </a:lnTo>
                <a:lnTo>
                  <a:pt x="281940" y="123189"/>
                </a:lnTo>
                <a:lnTo>
                  <a:pt x="286385" y="123189"/>
                </a:lnTo>
                <a:lnTo>
                  <a:pt x="290703" y="124460"/>
                </a:lnTo>
                <a:lnTo>
                  <a:pt x="294767" y="125730"/>
                </a:lnTo>
                <a:lnTo>
                  <a:pt x="302641" y="127000"/>
                </a:lnTo>
                <a:lnTo>
                  <a:pt x="306197" y="128270"/>
                </a:lnTo>
                <a:lnTo>
                  <a:pt x="309499" y="129539"/>
                </a:lnTo>
                <a:lnTo>
                  <a:pt x="312928" y="130810"/>
                </a:lnTo>
                <a:lnTo>
                  <a:pt x="315722" y="132080"/>
                </a:lnTo>
                <a:lnTo>
                  <a:pt x="318643" y="133350"/>
                </a:lnTo>
                <a:lnTo>
                  <a:pt x="323723" y="135889"/>
                </a:lnTo>
                <a:lnTo>
                  <a:pt x="333121" y="144780"/>
                </a:lnTo>
                <a:lnTo>
                  <a:pt x="333883" y="146050"/>
                </a:lnTo>
                <a:lnTo>
                  <a:pt x="334391" y="147320"/>
                </a:lnTo>
                <a:lnTo>
                  <a:pt x="334391" y="151130"/>
                </a:lnTo>
                <a:lnTo>
                  <a:pt x="333883" y="152400"/>
                </a:lnTo>
                <a:lnTo>
                  <a:pt x="333121" y="153670"/>
                </a:lnTo>
                <a:lnTo>
                  <a:pt x="332232" y="154939"/>
                </a:lnTo>
                <a:lnTo>
                  <a:pt x="331089" y="156210"/>
                </a:lnTo>
                <a:lnTo>
                  <a:pt x="329438" y="158750"/>
                </a:lnTo>
                <a:lnTo>
                  <a:pt x="315722" y="166370"/>
                </a:lnTo>
                <a:lnTo>
                  <a:pt x="312928" y="167639"/>
                </a:lnTo>
                <a:lnTo>
                  <a:pt x="309499" y="168910"/>
                </a:lnTo>
                <a:lnTo>
                  <a:pt x="306197" y="170180"/>
                </a:lnTo>
                <a:lnTo>
                  <a:pt x="302641" y="171450"/>
                </a:lnTo>
                <a:lnTo>
                  <a:pt x="294767" y="172720"/>
                </a:lnTo>
                <a:lnTo>
                  <a:pt x="290703" y="173989"/>
                </a:lnTo>
                <a:lnTo>
                  <a:pt x="286385" y="173989"/>
                </a:lnTo>
                <a:lnTo>
                  <a:pt x="277495" y="176530"/>
                </a:lnTo>
                <a:lnTo>
                  <a:pt x="267970" y="177800"/>
                </a:lnTo>
                <a:lnTo>
                  <a:pt x="263017" y="177800"/>
                </a:lnTo>
                <a:lnTo>
                  <a:pt x="252603" y="179070"/>
                </a:lnTo>
                <a:lnTo>
                  <a:pt x="236855" y="180339"/>
                </a:lnTo>
                <a:lnTo>
                  <a:pt x="435610" y="180339"/>
                </a:lnTo>
                <a:lnTo>
                  <a:pt x="435610" y="118110"/>
                </a:lnTo>
                <a:close/>
              </a:path>
              <a:path w="435609" h="822960">
                <a:moveTo>
                  <a:pt x="425577" y="12700"/>
                </a:moveTo>
                <a:lnTo>
                  <a:pt x="10033" y="12700"/>
                </a:lnTo>
                <a:lnTo>
                  <a:pt x="8255" y="13970"/>
                </a:lnTo>
                <a:lnTo>
                  <a:pt x="6604" y="15239"/>
                </a:lnTo>
                <a:lnTo>
                  <a:pt x="3556" y="17780"/>
                </a:lnTo>
                <a:lnTo>
                  <a:pt x="1524" y="20320"/>
                </a:lnTo>
                <a:lnTo>
                  <a:pt x="762" y="21589"/>
                </a:lnTo>
                <a:lnTo>
                  <a:pt x="434848" y="21589"/>
                </a:lnTo>
                <a:lnTo>
                  <a:pt x="433070" y="19050"/>
                </a:lnTo>
                <a:lnTo>
                  <a:pt x="430784" y="16510"/>
                </a:lnTo>
                <a:lnTo>
                  <a:pt x="429133" y="15239"/>
                </a:lnTo>
                <a:lnTo>
                  <a:pt x="427609" y="13970"/>
                </a:lnTo>
                <a:lnTo>
                  <a:pt x="425577" y="12700"/>
                </a:lnTo>
                <a:close/>
              </a:path>
              <a:path w="435609" h="822960">
                <a:moveTo>
                  <a:pt x="416306" y="8890"/>
                </a:moveTo>
                <a:lnTo>
                  <a:pt x="19050" y="8890"/>
                </a:lnTo>
                <a:lnTo>
                  <a:pt x="14478" y="11430"/>
                </a:lnTo>
                <a:lnTo>
                  <a:pt x="11938" y="12700"/>
                </a:lnTo>
                <a:lnTo>
                  <a:pt x="423418" y="12700"/>
                </a:lnTo>
                <a:lnTo>
                  <a:pt x="421386" y="11430"/>
                </a:lnTo>
                <a:lnTo>
                  <a:pt x="418973" y="10160"/>
                </a:lnTo>
                <a:lnTo>
                  <a:pt x="416306" y="8890"/>
                </a:lnTo>
                <a:close/>
              </a:path>
              <a:path w="435609" h="822960">
                <a:moveTo>
                  <a:pt x="408178" y="6350"/>
                </a:moveTo>
                <a:lnTo>
                  <a:pt x="27559" y="6350"/>
                </a:lnTo>
                <a:lnTo>
                  <a:pt x="24765" y="7620"/>
                </a:lnTo>
                <a:lnTo>
                  <a:pt x="21717" y="8890"/>
                </a:lnTo>
                <a:lnTo>
                  <a:pt x="413893" y="8890"/>
                </a:lnTo>
                <a:lnTo>
                  <a:pt x="410972" y="7620"/>
                </a:lnTo>
                <a:lnTo>
                  <a:pt x="408178" y="6350"/>
                </a:lnTo>
                <a:close/>
              </a:path>
              <a:path w="435609" h="822960">
                <a:moveTo>
                  <a:pt x="401955" y="5079"/>
                </a:moveTo>
                <a:lnTo>
                  <a:pt x="33782" y="5079"/>
                </a:lnTo>
                <a:lnTo>
                  <a:pt x="30607" y="6350"/>
                </a:lnTo>
                <a:lnTo>
                  <a:pt x="405003" y="6350"/>
                </a:lnTo>
                <a:lnTo>
                  <a:pt x="401955" y="5079"/>
                </a:lnTo>
                <a:close/>
              </a:path>
              <a:path w="435609" h="822960">
                <a:moveTo>
                  <a:pt x="388112" y="2540"/>
                </a:moveTo>
                <a:lnTo>
                  <a:pt x="51181" y="2540"/>
                </a:lnTo>
                <a:lnTo>
                  <a:pt x="44196" y="3810"/>
                </a:lnTo>
                <a:lnTo>
                  <a:pt x="40386" y="3810"/>
                </a:lnTo>
                <a:lnTo>
                  <a:pt x="37084" y="5079"/>
                </a:lnTo>
                <a:lnTo>
                  <a:pt x="398526" y="5079"/>
                </a:lnTo>
                <a:lnTo>
                  <a:pt x="395224" y="3810"/>
                </a:lnTo>
                <a:lnTo>
                  <a:pt x="388112" y="2540"/>
                </a:lnTo>
                <a:close/>
              </a:path>
              <a:path w="435609" h="822960">
                <a:moveTo>
                  <a:pt x="376555" y="1270"/>
                </a:moveTo>
                <a:lnTo>
                  <a:pt x="59055" y="1270"/>
                </a:lnTo>
                <a:lnTo>
                  <a:pt x="55118" y="2540"/>
                </a:lnTo>
                <a:lnTo>
                  <a:pt x="380492" y="2540"/>
                </a:lnTo>
                <a:lnTo>
                  <a:pt x="376555" y="1270"/>
                </a:lnTo>
                <a:close/>
              </a:path>
              <a:path w="435609" h="822960">
                <a:moveTo>
                  <a:pt x="355981" y="0"/>
                </a:moveTo>
                <a:lnTo>
                  <a:pt x="71120" y="1270"/>
                </a:lnTo>
                <a:lnTo>
                  <a:pt x="364490" y="1270"/>
                </a:lnTo>
                <a:lnTo>
                  <a:pt x="355981" y="0"/>
                </a:lnTo>
                <a:close/>
              </a:path>
            </a:pathLst>
          </a:custGeom>
          <a:solidFill>
            <a:srgbClr val="7E7E7E"/>
          </a:solidFill>
        </p:spPr>
        <p:txBody>
          <a:bodyPr wrap="square" lIns="0" tIns="0" rIns="0" bIns="0" rtlCol="0"/>
          <a:lstStyle/>
          <a:p>
            <a:endParaRPr sz="1428"/>
          </a:p>
        </p:txBody>
      </p:sp>
      <p:sp>
        <p:nvSpPr>
          <p:cNvPr id="93" name="object 93"/>
          <p:cNvSpPr/>
          <p:nvPr/>
        </p:nvSpPr>
        <p:spPr>
          <a:xfrm>
            <a:off x="7363414" y="4591367"/>
            <a:ext cx="1423011" cy="692161"/>
          </a:xfrm>
          <a:prstGeom prst="rect">
            <a:avLst/>
          </a:prstGeom>
          <a:blipFill>
            <a:blip r:embed="rId15" cstate="print"/>
            <a:stretch>
              <a:fillRect/>
            </a:stretch>
          </a:blipFill>
        </p:spPr>
        <p:txBody>
          <a:bodyPr wrap="square" lIns="0" tIns="0" rIns="0" bIns="0" rtlCol="0"/>
          <a:lstStyle/>
          <a:p>
            <a:endParaRPr sz="1428"/>
          </a:p>
        </p:txBody>
      </p:sp>
      <p:sp>
        <p:nvSpPr>
          <p:cNvPr id="94" name="object 94"/>
          <p:cNvSpPr txBox="1"/>
          <p:nvPr/>
        </p:nvSpPr>
        <p:spPr>
          <a:xfrm>
            <a:off x="6508439" y="5344281"/>
            <a:ext cx="905754" cy="122021"/>
          </a:xfrm>
          <a:prstGeom prst="rect">
            <a:avLst/>
          </a:prstGeom>
        </p:spPr>
        <p:txBody>
          <a:bodyPr vert="horz" wrap="square" lIns="0" tIns="0" rIns="0" bIns="0" rtlCol="0">
            <a:spAutoFit/>
          </a:bodyPr>
          <a:lstStyle/>
          <a:p>
            <a:pPr marL="10074"/>
            <a:r>
              <a:rPr sz="793" b="1" spc="-16" dirty="0">
                <a:cs typeface="Arial"/>
              </a:rPr>
              <a:t>S</a:t>
            </a:r>
            <a:r>
              <a:rPr sz="793" b="1" spc="-8" dirty="0">
                <a:cs typeface="Arial"/>
              </a:rPr>
              <a:t>ha</a:t>
            </a:r>
            <a:r>
              <a:rPr sz="793" b="1" spc="-12" dirty="0">
                <a:cs typeface="Arial"/>
              </a:rPr>
              <a:t>re</a:t>
            </a:r>
            <a:r>
              <a:rPr sz="793" b="1" spc="-8" dirty="0">
                <a:cs typeface="Arial"/>
              </a:rPr>
              <a:t>d</a:t>
            </a:r>
            <a:r>
              <a:rPr sz="793" b="1" dirty="0">
                <a:cs typeface="Arial"/>
              </a:rPr>
              <a:t> </a:t>
            </a:r>
            <a:r>
              <a:rPr sz="793" b="1" spc="-4" dirty="0">
                <a:cs typeface="Arial"/>
              </a:rPr>
              <a:t>fi</a:t>
            </a:r>
            <a:r>
              <a:rPr sz="793" b="1" spc="-8" dirty="0">
                <a:cs typeface="Arial"/>
              </a:rPr>
              <a:t>le</a:t>
            </a:r>
            <a:r>
              <a:rPr sz="793" b="1" spc="-4" dirty="0">
                <a:cs typeface="Arial"/>
              </a:rPr>
              <a:t> </a:t>
            </a:r>
            <a:r>
              <a:rPr sz="793" b="1" spc="-12" dirty="0">
                <a:cs typeface="Arial"/>
              </a:rPr>
              <a:t>s</a:t>
            </a:r>
            <a:r>
              <a:rPr sz="793" b="1" spc="-20" dirty="0">
                <a:cs typeface="Arial"/>
              </a:rPr>
              <a:t>y</a:t>
            </a:r>
            <a:r>
              <a:rPr sz="793" b="1" spc="-12" dirty="0">
                <a:cs typeface="Arial"/>
              </a:rPr>
              <a:t>s</a:t>
            </a:r>
            <a:r>
              <a:rPr sz="793" b="1" spc="-4" dirty="0">
                <a:cs typeface="Arial"/>
              </a:rPr>
              <a:t>t</a:t>
            </a:r>
            <a:r>
              <a:rPr sz="793" b="1" spc="-12" dirty="0">
                <a:cs typeface="Arial"/>
              </a:rPr>
              <a:t>e</a:t>
            </a:r>
            <a:r>
              <a:rPr sz="793" b="1" spc="-8" dirty="0">
                <a:cs typeface="Arial"/>
              </a:rPr>
              <a:t>m</a:t>
            </a:r>
            <a:endParaRPr sz="793">
              <a:cs typeface="Arial"/>
            </a:endParaRPr>
          </a:p>
        </p:txBody>
      </p:sp>
      <p:sp>
        <p:nvSpPr>
          <p:cNvPr id="95" name="object 95"/>
          <p:cNvSpPr/>
          <p:nvPr/>
        </p:nvSpPr>
        <p:spPr>
          <a:xfrm>
            <a:off x="6172535" y="4591367"/>
            <a:ext cx="1124283" cy="692161"/>
          </a:xfrm>
          <a:prstGeom prst="rect">
            <a:avLst/>
          </a:prstGeom>
          <a:blipFill>
            <a:blip r:embed="rId16" cstate="print"/>
            <a:stretch>
              <a:fillRect/>
            </a:stretch>
          </a:blipFill>
        </p:spPr>
        <p:txBody>
          <a:bodyPr wrap="square" lIns="0" tIns="0" rIns="0" bIns="0" rtlCol="0"/>
          <a:lstStyle/>
          <a:p>
            <a:endParaRPr sz="1428"/>
          </a:p>
        </p:txBody>
      </p:sp>
      <p:sp>
        <p:nvSpPr>
          <p:cNvPr id="96" name="object 96"/>
          <p:cNvSpPr/>
          <p:nvPr/>
        </p:nvSpPr>
        <p:spPr>
          <a:xfrm>
            <a:off x="6561837" y="4546029"/>
            <a:ext cx="405021" cy="182562"/>
          </a:xfrm>
          <a:prstGeom prst="rect">
            <a:avLst/>
          </a:prstGeom>
          <a:blipFill>
            <a:blip r:embed="rId11" cstate="print"/>
            <a:stretch>
              <a:fillRect/>
            </a:stretch>
          </a:blipFill>
        </p:spPr>
        <p:txBody>
          <a:bodyPr wrap="square" lIns="0" tIns="0" rIns="0" bIns="0" rtlCol="0"/>
          <a:lstStyle/>
          <a:p>
            <a:endParaRPr sz="1428"/>
          </a:p>
        </p:txBody>
      </p:sp>
      <p:sp>
        <p:nvSpPr>
          <p:cNvPr id="97" name="object 97"/>
          <p:cNvSpPr/>
          <p:nvPr/>
        </p:nvSpPr>
        <p:spPr>
          <a:xfrm>
            <a:off x="6569091" y="4842239"/>
            <a:ext cx="405021" cy="403811"/>
          </a:xfrm>
          <a:prstGeom prst="rect">
            <a:avLst/>
          </a:prstGeom>
          <a:blipFill>
            <a:blip r:embed="rId12" cstate="print"/>
            <a:stretch>
              <a:fillRect/>
            </a:stretch>
          </a:blipFill>
        </p:spPr>
        <p:txBody>
          <a:bodyPr wrap="square" lIns="0" tIns="0" rIns="0" bIns="0" rtlCol="0"/>
          <a:lstStyle/>
          <a:p>
            <a:endParaRPr sz="1428"/>
          </a:p>
        </p:txBody>
      </p:sp>
      <p:sp>
        <p:nvSpPr>
          <p:cNvPr id="98" name="object 98"/>
          <p:cNvSpPr/>
          <p:nvPr/>
        </p:nvSpPr>
        <p:spPr>
          <a:xfrm>
            <a:off x="7519378" y="4870046"/>
            <a:ext cx="406229" cy="429200"/>
          </a:xfrm>
          <a:prstGeom prst="rect">
            <a:avLst/>
          </a:prstGeom>
          <a:blipFill>
            <a:blip r:embed="rId13" cstate="print"/>
            <a:stretch>
              <a:fillRect/>
            </a:stretch>
          </a:blipFill>
        </p:spPr>
        <p:txBody>
          <a:bodyPr wrap="square" lIns="0" tIns="0" rIns="0" bIns="0" rtlCol="0"/>
          <a:lstStyle/>
          <a:p>
            <a:endParaRPr sz="1428"/>
          </a:p>
        </p:txBody>
      </p:sp>
      <p:sp>
        <p:nvSpPr>
          <p:cNvPr id="99" name="object 99"/>
          <p:cNvSpPr/>
          <p:nvPr/>
        </p:nvSpPr>
        <p:spPr>
          <a:xfrm>
            <a:off x="7519376" y="4521849"/>
            <a:ext cx="405021" cy="285328"/>
          </a:xfrm>
          <a:prstGeom prst="rect">
            <a:avLst/>
          </a:prstGeom>
          <a:blipFill>
            <a:blip r:embed="rId14" cstate="print"/>
            <a:stretch>
              <a:fillRect/>
            </a:stretch>
          </a:blipFill>
        </p:spPr>
        <p:txBody>
          <a:bodyPr wrap="square" lIns="0" tIns="0" rIns="0" bIns="0" rtlCol="0"/>
          <a:lstStyle/>
          <a:p>
            <a:endParaRPr sz="1428"/>
          </a:p>
        </p:txBody>
      </p:sp>
      <p:sp>
        <p:nvSpPr>
          <p:cNvPr id="100" name="object 100"/>
          <p:cNvSpPr/>
          <p:nvPr/>
        </p:nvSpPr>
        <p:spPr>
          <a:xfrm>
            <a:off x="8090033" y="4879718"/>
            <a:ext cx="406229" cy="429199"/>
          </a:xfrm>
          <a:prstGeom prst="rect">
            <a:avLst/>
          </a:prstGeom>
          <a:blipFill>
            <a:blip r:embed="rId13" cstate="print"/>
            <a:stretch>
              <a:fillRect/>
            </a:stretch>
          </a:blipFill>
        </p:spPr>
        <p:txBody>
          <a:bodyPr wrap="square" lIns="0" tIns="0" rIns="0" bIns="0" rtlCol="0"/>
          <a:lstStyle/>
          <a:p>
            <a:endParaRPr sz="1428"/>
          </a:p>
        </p:txBody>
      </p:sp>
      <p:sp>
        <p:nvSpPr>
          <p:cNvPr id="101" name="object 101"/>
          <p:cNvSpPr/>
          <p:nvPr/>
        </p:nvSpPr>
        <p:spPr>
          <a:xfrm>
            <a:off x="8090032" y="4531520"/>
            <a:ext cx="405021" cy="285328"/>
          </a:xfrm>
          <a:prstGeom prst="rect">
            <a:avLst/>
          </a:prstGeom>
          <a:blipFill>
            <a:blip r:embed="rId14" cstate="print"/>
            <a:stretch>
              <a:fillRect/>
            </a:stretch>
          </a:blipFill>
        </p:spPr>
        <p:txBody>
          <a:bodyPr wrap="square" lIns="0" tIns="0" rIns="0" bIns="0" rtlCol="0"/>
          <a:lstStyle/>
          <a:p>
            <a:endParaRPr sz="1428"/>
          </a:p>
        </p:txBody>
      </p:sp>
      <p:sp>
        <p:nvSpPr>
          <p:cNvPr id="102" name="object 102"/>
          <p:cNvSpPr txBox="1"/>
          <p:nvPr/>
        </p:nvSpPr>
        <p:spPr>
          <a:xfrm>
            <a:off x="7564917" y="5067128"/>
            <a:ext cx="899709" cy="396775"/>
          </a:xfrm>
          <a:prstGeom prst="rect">
            <a:avLst/>
          </a:prstGeom>
        </p:spPr>
        <p:txBody>
          <a:bodyPr vert="horz" wrap="square" lIns="0" tIns="0" rIns="0" bIns="0" rtlCol="0">
            <a:spAutoFit/>
          </a:bodyPr>
          <a:lstStyle/>
          <a:p>
            <a:pPr marL="219110" indent="-209539">
              <a:tabLst>
                <a:tab pos="581269" algn="l"/>
              </a:tabLst>
            </a:pPr>
            <a:r>
              <a:rPr sz="1190" b="1" spc="-12" baseline="5555" dirty="0">
                <a:cs typeface="Arial"/>
              </a:rPr>
              <a:t>Data</a:t>
            </a:r>
            <a:r>
              <a:rPr sz="1190" b="1" spc="-6" baseline="5555" dirty="0">
                <a:cs typeface="Arial"/>
              </a:rPr>
              <a:t> </a:t>
            </a:r>
            <a:r>
              <a:rPr sz="1190" b="1" spc="-12" baseline="5555" dirty="0">
                <a:cs typeface="Arial"/>
              </a:rPr>
              <a:t>0</a:t>
            </a:r>
            <a:r>
              <a:rPr sz="1190" b="1" baseline="5555" dirty="0">
                <a:cs typeface="Arial"/>
              </a:rPr>
              <a:t>	</a:t>
            </a:r>
            <a:r>
              <a:rPr sz="793" b="1" spc="-8" dirty="0">
                <a:cs typeface="Arial"/>
              </a:rPr>
              <a:t>Data</a:t>
            </a:r>
            <a:r>
              <a:rPr sz="793" b="1" spc="-4" dirty="0">
                <a:cs typeface="Arial"/>
              </a:rPr>
              <a:t> </a:t>
            </a:r>
            <a:r>
              <a:rPr sz="793" b="1" spc="-8" dirty="0">
                <a:cs typeface="Arial"/>
              </a:rPr>
              <a:t>1</a:t>
            </a:r>
            <a:endParaRPr sz="793">
              <a:cs typeface="Arial"/>
            </a:endParaRPr>
          </a:p>
          <a:p>
            <a:pPr>
              <a:spcBef>
                <a:spcPts val="15"/>
              </a:spcBef>
            </a:pPr>
            <a:endParaRPr sz="992">
              <a:latin typeface="Times New Roman"/>
              <a:cs typeface="Times New Roman"/>
            </a:endParaRPr>
          </a:p>
          <a:p>
            <a:pPr marL="219110"/>
            <a:r>
              <a:rPr sz="793" b="1" spc="-8" dirty="0">
                <a:cs typeface="Arial"/>
              </a:rPr>
              <a:t>Blo</a:t>
            </a:r>
            <a:r>
              <a:rPr sz="793" b="1" spc="-12" dirty="0">
                <a:cs typeface="Arial"/>
              </a:rPr>
              <a:t>c</a:t>
            </a:r>
            <a:r>
              <a:rPr sz="793" b="1" spc="-8" dirty="0">
                <a:cs typeface="Arial"/>
              </a:rPr>
              <a:t>k</a:t>
            </a:r>
            <a:r>
              <a:rPr sz="793" b="1" spc="-4" dirty="0">
                <a:cs typeface="Arial"/>
              </a:rPr>
              <a:t> </a:t>
            </a:r>
            <a:r>
              <a:rPr sz="793" b="1" spc="-8" dirty="0">
                <a:cs typeface="Arial"/>
              </a:rPr>
              <a:t>de</a:t>
            </a:r>
            <a:r>
              <a:rPr sz="793" b="1" spc="-4" dirty="0">
                <a:cs typeface="Arial"/>
              </a:rPr>
              <a:t>vi</a:t>
            </a:r>
            <a:r>
              <a:rPr sz="793" b="1" spc="-12" dirty="0">
                <a:cs typeface="Arial"/>
              </a:rPr>
              <a:t>ce</a:t>
            </a:r>
            <a:r>
              <a:rPr sz="793" b="1" spc="-8" dirty="0">
                <a:cs typeface="Arial"/>
              </a:rPr>
              <a:t>s</a:t>
            </a:r>
            <a:endParaRPr sz="793">
              <a:cs typeface="Arial"/>
            </a:endParaRPr>
          </a:p>
        </p:txBody>
      </p:sp>
      <p:sp>
        <p:nvSpPr>
          <p:cNvPr id="103" name="object 103"/>
          <p:cNvSpPr txBox="1"/>
          <p:nvPr/>
        </p:nvSpPr>
        <p:spPr>
          <a:xfrm>
            <a:off x="5769732" y="4695941"/>
            <a:ext cx="393938" cy="244041"/>
          </a:xfrm>
          <a:prstGeom prst="rect">
            <a:avLst/>
          </a:prstGeom>
        </p:spPr>
        <p:txBody>
          <a:bodyPr vert="horz" wrap="square" lIns="0" tIns="0" rIns="0" bIns="0" rtlCol="0">
            <a:spAutoFit/>
          </a:bodyPr>
          <a:lstStyle/>
          <a:p>
            <a:pPr marL="90666" marR="4029" indent="-81095"/>
            <a:r>
              <a:rPr sz="793" b="1" spc="-12" dirty="0">
                <a:cs typeface="Arial"/>
              </a:rPr>
              <a:t>S</a:t>
            </a:r>
            <a:r>
              <a:rPr sz="793" b="1" spc="-4" dirty="0">
                <a:cs typeface="Arial"/>
              </a:rPr>
              <a:t>to</a:t>
            </a:r>
            <a:r>
              <a:rPr sz="793" b="1" spc="-8" dirty="0">
                <a:cs typeface="Arial"/>
              </a:rPr>
              <a:t>rage</a:t>
            </a:r>
            <a:r>
              <a:rPr sz="793" b="1" spc="-4" dirty="0">
                <a:cs typeface="Arial"/>
              </a:rPr>
              <a:t> pool</a:t>
            </a:r>
            <a:endParaRPr sz="793">
              <a:cs typeface="Arial"/>
            </a:endParaRPr>
          </a:p>
        </p:txBody>
      </p:sp>
      <p:sp>
        <p:nvSpPr>
          <p:cNvPr id="104" name="object 104"/>
          <p:cNvSpPr txBox="1"/>
          <p:nvPr/>
        </p:nvSpPr>
        <p:spPr>
          <a:xfrm>
            <a:off x="6492320" y="4425785"/>
            <a:ext cx="519373" cy="97719"/>
          </a:xfrm>
          <a:prstGeom prst="rect">
            <a:avLst/>
          </a:prstGeom>
        </p:spPr>
        <p:txBody>
          <a:bodyPr vert="horz" wrap="square" lIns="0" tIns="0" rIns="0" bIns="0" rtlCol="0">
            <a:spAutoFit/>
          </a:bodyPr>
          <a:lstStyle/>
          <a:p>
            <a:pPr marL="10074"/>
            <a:r>
              <a:rPr sz="635" b="1" dirty="0">
                <a:cs typeface="Arial"/>
              </a:rPr>
              <a:t>/han</a:t>
            </a:r>
            <a:r>
              <a:rPr sz="635" b="1" spc="-4" dirty="0">
                <a:cs typeface="Arial"/>
              </a:rPr>
              <a:t>a</a:t>
            </a:r>
            <a:r>
              <a:rPr sz="635" b="1" dirty="0">
                <a:cs typeface="Arial"/>
              </a:rPr>
              <a:t>/</a:t>
            </a:r>
            <a:r>
              <a:rPr sz="635" b="1" spc="-4" dirty="0">
                <a:cs typeface="Arial"/>
              </a:rPr>
              <a:t>s</a:t>
            </a:r>
            <a:r>
              <a:rPr sz="635" b="1" dirty="0">
                <a:cs typeface="Arial"/>
              </a:rPr>
              <a:t>ha</a:t>
            </a:r>
            <a:r>
              <a:rPr sz="635" b="1" spc="-4" dirty="0">
                <a:cs typeface="Arial"/>
              </a:rPr>
              <a:t>re</a:t>
            </a:r>
            <a:r>
              <a:rPr sz="635" b="1" dirty="0">
                <a:cs typeface="Arial"/>
              </a:rPr>
              <a:t>d</a:t>
            </a:r>
            <a:endParaRPr sz="635">
              <a:cs typeface="Arial"/>
            </a:endParaRPr>
          </a:p>
        </p:txBody>
      </p:sp>
      <p:sp>
        <p:nvSpPr>
          <p:cNvPr id="105" name="object 105"/>
          <p:cNvSpPr txBox="1"/>
          <p:nvPr/>
        </p:nvSpPr>
        <p:spPr>
          <a:xfrm>
            <a:off x="6347439" y="4738719"/>
            <a:ext cx="772762" cy="97719"/>
          </a:xfrm>
          <a:prstGeom prst="rect">
            <a:avLst/>
          </a:prstGeom>
        </p:spPr>
        <p:txBody>
          <a:bodyPr vert="horz" wrap="square" lIns="0" tIns="0" rIns="0" bIns="0" rtlCol="0">
            <a:spAutoFit/>
          </a:bodyPr>
          <a:lstStyle/>
          <a:p>
            <a:pPr marL="10074"/>
            <a:r>
              <a:rPr sz="635" b="1" dirty="0">
                <a:cs typeface="Arial"/>
              </a:rPr>
              <a:t>/han</a:t>
            </a:r>
            <a:r>
              <a:rPr sz="635" b="1" spc="-4" dirty="0">
                <a:cs typeface="Arial"/>
              </a:rPr>
              <a:t>a</a:t>
            </a:r>
            <a:r>
              <a:rPr sz="635" b="1" dirty="0">
                <a:cs typeface="Arial"/>
              </a:rPr>
              <a:t>/</a:t>
            </a:r>
            <a:r>
              <a:rPr sz="635" b="1" spc="-4" dirty="0">
                <a:cs typeface="Arial"/>
              </a:rPr>
              <a:t>s</a:t>
            </a:r>
            <a:r>
              <a:rPr sz="635" b="1" dirty="0">
                <a:cs typeface="Arial"/>
              </a:rPr>
              <a:t>ha</a:t>
            </a:r>
            <a:r>
              <a:rPr sz="635" b="1" spc="-4" dirty="0">
                <a:cs typeface="Arial"/>
              </a:rPr>
              <a:t>re</a:t>
            </a:r>
            <a:r>
              <a:rPr sz="635" b="1" dirty="0">
                <a:cs typeface="Arial"/>
              </a:rPr>
              <a:t>d/&lt;S</a:t>
            </a:r>
            <a:r>
              <a:rPr sz="635" b="1" spc="4" dirty="0">
                <a:cs typeface="Arial"/>
              </a:rPr>
              <a:t>I</a:t>
            </a:r>
            <a:r>
              <a:rPr sz="635" b="1" dirty="0">
                <a:cs typeface="Arial"/>
              </a:rPr>
              <a:t>D&gt;</a:t>
            </a:r>
            <a:endParaRPr sz="635">
              <a:cs typeface="Arial"/>
            </a:endParaRPr>
          </a:p>
        </p:txBody>
      </p:sp>
      <p:sp>
        <p:nvSpPr>
          <p:cNvPr id="106" name="object 106"/>
          <p:cNvSpPr txBox="1"/>
          <p:nvPr/>
        </p:nvSpPr>
        <p:spPr>
          <a:xfrm>
            <a:off x="7553533" y="4647882"/>
            <a:ext cx="288652" cy="122021"/>
          </a:xfrm>
          <a:prstGeom prst="rect">
            <a:avLst/>
          </a:prstGeom>
        </p:spPr>
        <p:txBody>
          <a:bodyPr vert="horz" wrap="square" lIns="0" tIns="0" rIns="0" bIns="0" rtlCol="0">
            <a:spAutoFit/>
          </a:bodyPr>
          <a:lstStyle/>
          <a:p>
            <a:pPr marL="10074"/>
            <a:r>
              <a:rPr sz="793" b="1" spc="-8" dirty="0">
                <a:cs typeface="Arial"/>
              </a:rPr>
              <a:t>Log 0</a:t>
            </a:r>
            <a:endParaRPr sz="793">
              <a:cs typeface="Arial"/>
            </a:endParaRPr>
          </a:p>
        </p:txBody>
      </p:sp>
      <p:sp>
        <p:nvSpPr>
          <p:cNvPr id="107" name="object 107"/>
          <p:cNvSpPr txBox="1"/>
          <p:nvPr/>
        </p:nvSpPr>
        <p:spPr>
          <a:xfrm>
            <a:off x="8124692" y="4657253"/>
            <a:ext cx="288652" cy="122021"/>
          </a:xfrm>
          <a:prstGeom prst="rect">
            <a:avLst/>
          </a:prstGeom>
        </p:spPr>
        <p:txBody>
          <a:bodyPr vert="horz" wrap="square" lIns="0" tIns="0" rIns="0" bIns="0" rtlCol="0">
            <a:spAutoFit/>
          </a:bodyPr>
          <a:lstStyle/>
          <a:p>
            <a:pPr marL="10074"/>
            <a:r>
              <a:rPr sz="793" b="1" spc="-8" dirty="0">
                <a:cs typeface="Arial"/>
              </a:rPr>
              <a:t>Log 1</a:t>
            </a:r>
            <a:endParaRPr sz="793">
              <a:cs typeface="Arial"/>
            </a:endParaRPr>
          </a:p>
        </p:txBody>
      </p:sp>
      <p:sp>
        <p:nvSpPr>
          <p:cNvPr id="108" name="object 108"/>
          <p:cNvSpPr txBox="1"/>
          <p:nvPr/>
        </p:nvSpPr>
        <p:spPr>
          <a:xfrm>
            <a:off x="8828338" y="4866634"/>
            <a:ext cx="171277" cy="183127"/>
          </a:xfrm>
          <a:prstGeom prst="rect">
            <a:avLst/>
          </a:prstGeom>
        </p:spPr>
        <p:txBody>
          <a:bodyPr vert="horz" wrap="square" lIns="0" tIns="0" rIns="0" bIns="0" rtlCol="0">
            <a:spAutoFit/>
          </a:bodyPr>
          <a:lstStyle/>
          <a:p>
            <a:pPr marL="10074"/>
            <a:r>
              <a:rPr sz="1190" b="1" dirty="0">
                <a:cs typeface="Arial"/>
              </a:rPr>
              <a:t>…</a:t>
            </a:r>
            <a:endParaRPr sz="1190">
              <a:cs typeface="Arial"/>
            </a:endParaRPr>
          </a:p>
        </p:txBody>
      </p:sp>
      <p:sp>
        <p:nvSpPr>
          <p:cNvPr id="109" name="object 109"/>
          <p:cNvSpPr/>
          <p:nvPr/>
        </p:nvSpPr>
        <p:spPr>
          <a:xfrm>
            <a:off x="5736081" y="2105029"/>
            <a:ext cx="3177291" cy="423155"/>
          </a:xfrm>
          <a:prstGeom prst="rect">
            <a:avLst/>
          </a:prstGeom>
          <a:blipFill>
            <a:blip r:embed="rId17" cstate="print"/>
            <a:stretch>
              <a:fillRect/>
            </a:stretch>
          </a:blipFill>
        </p:spPr>
        <p:txBody>
          <a:bodyPr wrap="square" lIns="0" tIns="0" rIns="0" bIns="0" rtlCol="0"/>
          <a:lstStyle/>
          <a:p>
            <a:endParaRPr sz="1428"/>
          </a:p>
        </p:txBody>
      </p:sp>
      <p:sp>
        <p:nvSpPr>
          <p:cNvPr id="110" name="object 110"/>
          <p:cNvSpPr/>
          <p:nvPr/>
        </p:nvSpPr>
        <p:spPr>
          <a:xfrm>
            <a:off x="6751653" y="2086893"/>
            <a:ext cx="1160654" cy="534384"/>
          </a:xfrm>
          <a:prstGeom prst="rect">
            <a:avLst/>
          </a:prstGeom>
          <a:blipFill>
            <a:blip r:embed="rId18" cstate="print"/>
            <a:stretch>
              <a:fillRect/>
            </a:stretch>
          </a:blipFill>
        </p:spPr>
        <p:txBody>
          <a:bodyPr wrap="square" lIns="0" tIns="0" rIns="0" bIns="0" rtlCol="0"/>
          <a:lstStyle/>
          <a:p>
            <a:endParaRPr sz="1428"/>
          </a:p>
        </p:txBody>
      </p:sp>
      <p:sp>
        <p:nvSpPr>
          <p:cNvPr id="111" name="object 111"/>
          <p:cNvSpPr/>
          <p:nvPr/>
        </p:nvSpPr>
        <p:spPr>
          <a:xfrm>
            <a:off x="5756634" y="2125581"/>
            <a:ext cx="3093064" cy="338524"/>
          </a:xfrm>
          <a:custGeom>
            <a:avLst/>
            <a:gdLst/>
            <a:ahLst/>
            <a:cxnLst/>
            <a:rect l="l" t="t" r="r" b="b"/>
            <a:pathLst>
              <a:path w="3898900" h="426719">
                <a:moveTo>
                  <a:pt x="0" y="426720"/>
                </a:moveTo>
                <a:lnTo>
                  <a:pt x="3898391" y="426720"/>
                </a:lnTo>
                <a:lnTo>
                  <a:pt x="3898391" y="0"/>
                </a:lnTo>
                <a:lnTo>
                  <a:pt x="0" y="0"/>
                </a:lnTo>
                <a:lnTo>
                  <a:pt x="0" y="426720"/>
                </a:lnTo>
                <a:close/>
              </a:path>
            </a:pathLst>
          </a:custGeom>
          <a:solidFill>
            <a:srgbClr val="92D050"/>
          </a:solidFill>
        </p:spPr>
        <p:txBody>
          <a:bodyPr wrap="square" lIns="0" tIns="0" rIns="0" bIns="0" rtlCol="0"/>
          <a:lstStyle/>
          <a:p>
            <a:endParaRPr sz="1428"/>
          </a:p>
        </p:txBody>
      </p:sp>
      <p:sp>
        <p:nvSpPr>
          <p:cNvPr id="112" name="object 112"/>
          <p:cNvSpPr/>
          <p:nvPr/>
        </p:nvSpPr>
        <p:spPr>
          <a:xfrm>
            <a:off x="6772206" y="2106238"/>
            <a:ext cx="1078441" cy="452172"/>
          </a:xfrm>
          <a:prstGeom prst="rect">
            <a:avLst/>
          </a:prstGeom>
          <a:blipFill>
            <a:blip r:embed="rId19" cstate="print"/>
            <a:stretch>
              <a:fillRect/>
            </a:stretch>
          </a:blipFill>
        </p:spPr>
        <p:txBody>
          <a:bodyPr wrap="square" lIns="0" tIns="0" rIns="0" bIns="0" rtlCol="0"/>
          <a:lstStyle/>
          <a:p>
            <a:endParaRPr sz="1428"/>
          </a:p>
        </p:txBody>
      </p:sp>
      <p:sp>
        <p:nvSpPr>
          <p:cNvPr id="113" name="object 113"/>
          <p:cNvSpPr txBox="1"/>
          <p:nvPr/>
        </p:nvSpPr>
        <p:spPr>
          <a:xfrm>
            <a:off x="6889281" y="2194734"/>
            <a:ext cx="828175" cy="244234"/>
          </a:xfrm>
          <a:prstGeom prst="rect">
            <a:avLst/>
          </a:prstGeom>
        </p:spPr>
        <p:txBody>
          <a:bodyPr vert="horz" wrap="square" lIns="0" tIns="0" rIns="0" bIns="0" rtlCol="0">
            <a:spAutoFit/>
          </a:bodyPr>
          <a:lstStyle/>
          <a:p>
            <a:pPr marL="10074"/>
            <a:r>
              <a:rPr sz="1587" b="1" dirty="0">
                <a:solidFill>
                  <a:srgbClr val="FFFFFF"/>
                </a:solidFill>
                <a:latin typeface="微软雅黑"/>
                <a:cs typeface="微软雅黑"/>
              </a:rPr>
              <a:t>容灾站点</a:t>
            </a:r>
            <a:endParaRPr sz="1587">
              <a:latin typeface="微软雅黑"/>
              <a:cs typeface="微软雅黑"/>
            </a:endParaRPr>
          </a:p>
        </p:txBody>
      </p:sp>
      <p:sp>
        <p:nvSpPr>
          <p:cNvPr id="114" name="object 114"/>
          <p:cNvSpPr/>
          <p:nvPr/>
        </p:nvSpPr>
        <p:spPr>
          <a:xfrm>
            <a:off x="4878185" y="3009572"/>
            <a:ext cx="1360141" cy="118383"/>
          </a:xfrm>
          <a:custGeom>
            <a:avLst/>
            <a:gdLst/>
            <a:ahLst/>
            <a:cxnLst/>
            <a:rect l="l" t="t" r="r" b="b"/>
            <a:pathLst>
              <a:path w="1714500" h="149225">
                <a:moveTo>
                  <a:pt x="115316" y="14350"/>
                </a:moveTo>
                <a:lnTo>
                  <a:pt x="0" y="81534"/>
                </a:lnTo>
                <a:lnTo>
                  <a:pt x="108331" y="144779"/>
                </a:lnTo>
                <a:lnTo>
                  <a:pt x="115316" y="148716"/>
                </a:lnTo>
                <a:lnTo>
                  <a:pt x="124079" y="146431"/>
                </a:lnTo>
                <a:lnTo>
                  <a:pt x="128143" y="139573"/>
                </a:lnTo>
                <a:lnTo>
                  <a:pt x="132207" y="132587"/>
                </a:lnTo>
                <a:lnTo>
                  <a:pt x="129921" y="123825"/>
                </a:lnTo>
                <a:lnTo>
                  <a:pt x="82232" y="96012"/>
                </a:lnTo>
                <a:lnTo>
                  <a:pt x="28829" y="96012"/>
                </a:lnTo>
                <a:lnTo>
                  <a:pt x="28829" y="67056"/>
                </a:lnTo>
                <a:lnTo>
                  <a:pt x="82457" y="67051"/>
                </a:lnTo>
                <a:lnTo>
                  <a:pt x="129921" y="39370"/>
                </a:lnTo>
                <a:lnTo>
                  <a:pt x="132207" y="30479"/>
                </a:lnTo>
                <a:lnTo>
                  <a:pt x="128143" y="23622"/>
                </a:lnTo>
                <a:lnTo>
                  <a:pt x="124079" y="16637"/>
                </a:lnTo>
                <a:lnTo>
                  <a:pt x="115316" y="14350"/>
                </a:lnTo>
                <a:close/>
              </a:path>
              <a:path w="1714500" h="149225">
                <a:moveTo>
                  <a:pt x="82457" y="67051"/>
                </a:moveTo>
                <a:lnTo>
                  <a:pt x="80391" y="67056"/>
                </a:lnTo>
                <a:lnTo>
                  <a:pt x="28829" y="67056"/>
                </a:lnTo>
                <a:lnTo>
                  <a:pt x="28829" y="96012"/>
                </a:lnTo>
                <a:lnTo>
                  <a:pt x="82132" y="95953"/>
                </a:lnTo>
                <a:lnTo>
                  <a:pt x="78966" y="94107"/>
                </a:lnTo>
                <a:lnTo>
                  <a:pt x="36068" y="94107"/>
                </a:lnTo>
                <a:lnTo>
                  <a:pt x="36068" y="69087"/>
                </a:lnTo>
                <a:lnTo>
                  <a:pt x="78966" y="69087"/>
                </a:lnTo>
                <a:lnTo>
                  <a:pt x="82457" y="67051"/>
                </a:lnTo>
                <a:close/>
              </a:path>
              <a:path w="1714500" h="149225">
                <a:moveTo>
                  <a:pt x="82132" y="95953"/>
                </a:moveTo>
                <a:lnTo>
                  <a:pt x="28829" y="96012"/>
                </a:lnTo>
                <a:lnTo>
                  <a:pt x="82232" y="96012"/>
                </a:lnTo>
                <a:close/>
              </a:path>
              <a:path w="1714500" h="149225">
                <a:moveTo>
                  <a:pt x="144525" y="66928"/>
                </a:moveTo>
                <a:lnTo>
                  <a:pt x="82450" y="67056"/>
                </a:lnTo>
                <a:lnTo>
                  <a:pt x="57517" y="81597"/>
                </a:lnTo>
                <a:lnTo>
                  <a:pt x="82132" y="95953"/>
                </a:lnTo>
                <a:lnTo>
                  <a:pt x="144652" y="95885"/>
                </a:lnTo>
                <a:lnTo>
                  <a:pt x="144525" y="66928"/>
                </a:lnTo>
                <a:close/>
              </a:path>
              <a:path w="1714500" h="149225">
                <a:moveTo>
                  <a:pt x="36068" y="69087"/>
                </a:moveTo>
                <a:lnTo>
                  <a:pt x="36068" y="94107"/>
                </a:lnTo>
                <a:lnTo>
                  <a:pt x="57517" y="81597"/>
                </a:lnTo>
                <a:lnTo>
                  <a:pt x="36068" y="69087"/>
                </a:lnTo>
                <a:close/>
              </a:path>
              <a:path w="1714500" h="149225">
                <a:moveTo>
                  <a:pt x="57517" y="81597"/>
                </a:moveTo>
                <a:lnTo>
                  <a:pt x="36068" y="94107"/>
                </a:lnTo>
                <a:lnTo>
                  <a:pt x="78966" y="94107"/>
                </a:lnTo>
                <a:lnTo>
                  <a:pt x="57517" y="81597"/>
                </a:lnTo>
                <a:close/>
              </a:path>
              <a:path w="1714500" h="149225">
                <a:moveTo>
                  <a:pt x="78966" y="69087"/>
                </a:moveTo>
                <a:lnTo>
                  <a:pt x="36068" y="69087"/>
                </a:lnTo>
                <a:lnTo>
                  <a:pt x="57517" y="81597"/>
                </a:lnTo>
                <a:lnTo>
                  <a:pt x="78966" y="69087"/>
                </a:lnTo>
                <a:close/>
              </a:path>
              <a:path w="1714500" h="149225">
                <a:moveTo>
                  <a:pt x="347218" y="66294"/>
                </a:moveTo>
                <a:lnTo>
                  <a:pt x="231394" y="66675"/>
                </a:lnTo>
                <a:lnTo>
                  <a:pt x="231521" y="95631"/>
                </a:lnTo>
                <a:lnTo>
                  <a:pt x="276987" y="95631"/>
                </a:lnTo>
                <a:lnTo>
                  <a:pt x="347345" y="95250"/>
                </a:lnTo>
                <a:lnTo>
                  <a:pt x="347218" y="66294"/>
                </a:lnTo>
                <a:close/>
              </a:path>
              <a:path w="1714500" h="149225">
                <a:moveTo>
                  <a:pt x="549910" y="65277"/>
                </a:moveTo>
                <a:lnTo>
                  <a:pt x="434086" y="66039"/>
                </a:lnTo>
                <a:lnTo>
                  <a:pt x="434213" y="94996"/>
                </a:lnTo>
                <a:lnTo>
                  <a:pt x="550037" y="94234"/>
                </a:lnTo>
                <a:lnTo>
                  <a:pt x="549910" y="65277"/>
                </a:lnTo>
                <a:close/>
              </a:path>
              <a:path w="1714500" h="149225">
                <a:moveTo>
                  <a:pt x="752475" y="63119"/>
                </a:moveTo>
                <a:lnTo>
                  <a:pt x="636651" y="64515"/>
                </a:lnTo>
                <a:lnTo>
                  <a:pt x="637031" y="93472"/>
                </a:lnTo>
                <a:lnTo>
                  <a:pt x="752855" y="92075"/>
                </a:lnTo>
                <a:lnTo>
                  <a:pt x="752475" y="63119"/>
                </a:lnTo>
                <a:close/>
              </a:path>
              <a:path w="1714500" h="149225">
                <a:moveTo>
                  <a:pt x="852361" y="60765"/>
                </a:moveTo>
                <a:lnTo>
                  <a:pt x="849249" y="60960"/>
                </a:lnTo>
                <a:lnTo>
                  <a:pt x="845693" y="61087"/>
                </a:lnTo>
                <a:lnTo>
                  <a:pt x="838835" y="61468"/>
                </a:lnTo>
                <a:lnTo>
                  <a:pt x="840231" y="90297"/>
                </a:lnTo>
                <a:lnTo>
                  <a:pt x="850011" y="89915"/>
                </a:lnTo>
                <a:lnTo>
                  <a:pt x="853313" y="89662"/>
                </a:lnTo>
                <a:lnTo>
                  <a:pt x="855726" y="89535"/>
                </a:lnTo>
                <a:lnTo>
                  <a:pt x="857885" y="89281"/>
                </a:lnTo>
                <a:lnTo>
                  <a:pt x="858393" y="89153"/>
                </a:lnTo>
                <a:lnTo>
                  <a:pt x="860805" y="89026"/>
                </a:lnTo>
                <a:lnTo>
                  <a:pt x="861459" y="88773"/>
                </a:lnTo>
                <a:lnTo>
                  <a:pt x="859027" y="88773"/>
                </a:lnTo>
                <a:lnTo>
                  <a:pt x="865631" y="86487"/>
                </a:lnTo>
                <a:lnTo>
                  <a:pt x="931164" y="86487"/>
                </a:lnTo>
                <a:lnTo>
                  <a:pt x="949832" y="86106"/>
                </a:lnTo>
                <a:lnTo>
                  <a:pt x="955294" y="86106"/>
                </a:lnTo>
                <a:lnTo>
                  <a:pt x="954986" y="62737"/>
                </a:lnTo>
                <a:lnTo>
                  <a:pt x="848995" y="62737"/>
                </a:lnTo>
                <a:lnTo>
                  <a:pt x="849249" y="62611"/>
                </a:lnTo>
                <a:lnTo>
                  <a:pt x="849502" y="62357"/>
                </a:lnTo>
                <a:lnTo>
                  <a:pt x="851535" y="61087"/>
                </a:lnTo>
                <a:lnTo>
                  <a:pt x="852361" y="60765"/>
                </a:lnTo>
                <a:close/>
              </a:path>
              <a:path w="1714500" h="149225">
                <a:moveTo>
                  <a:pt x="865243" y="86621"/>
                </a:moveTo>
                <a:lnTo>
                  <a:pt x="859027" y="88773"/>
                </a:lnTo>
                <a:lnTo>
                  <a:pt x="859917" y="88773"/>
                </a:lnTo>
                <a:lnTo>
                  <a:pt x="861822" y="88519"/>
                </a:lnTo>
                <a:lnTo>
                  <a:pt x="862183" y="88491"/>
                </a:lnTo>
                <a:lnTo>
                  <a:pt x="863092" y="88137"/>
                </a:lnTo>
                <a:lnTo>
                  <a:pt x="864997" y="86868"/>
                </a:lnTo>
                <a:lnTo>
                  <a:pt x="865243" y="86621"/>
                </a:lnTo>
                <a:close/>
              </a:path>
              <a:path w="1714500" h="149225">
                <a:moveTo>
                  <a:pt x="862183" y="88491"/>
                </a:moveTo>
                <a:lnTo>
                  <a:pt x="861822" y="88519"/>
                </a:lnTo>
                <a:lnTo>
                  <a:pt x="859917" y="88773"/>
                </a:lnTo>
                <a:lnTo>
                  <a:pt x="861459" y="88773"/>
                </a:lnTo>
                <a:lnTo>
                  <a:pt x="862183" y="88491"/>
                </a:lnTo>
                <a:close/>
              </a:path>
              <a:path w="1714500" h="149225">
                <a:moveTo>
                  <a:pt x="931164" y="86487"/>
                </a:moveTo>
                <a:lnTo>
                  <a:pt x="865631" y="86487"/>
                </a:lnTo>
                <a:lnTo>
                  <a:pt x="865243" y="86621"/>
                </a:lnTo>
                <a:lnTo>
                  <a:pt x="864997" y="86868"/>
                </a:lnTo>
                <a:lnTo>
                  <a:pt x="863092" y="88137"/>
                </a:lnTo>
                <a:lnTo>
                  <a:pt x="862183" y="88491"/>
                </a:lnTo>
                <a:lnTo>
                  <a:pt x="863473" y="88391"/>
                </a:lnTo>
                <a:lnTo>
                  <a:pt x="865886" y="88137"/>
                </a:lnTo>
                <a:lnTo>
                  <a:pt x="868679" y="88137"/>
                </a:lnTo>
                <a:lnTo>
                  <a:pt x="877189" y="87757"/>
                </a:lnTo>
                <a:lnTo>
                  <a:pt x="914653" y="86740"/>
                </a:lnTo>
                <a:lnTo>
                  <a:pt x="931164" y="86487"/>
                </a:lnTo>
                <a:close/>
              </a:path>
              <a:path w="1714500" h="149225">
                <a:moveTo>
                  <a:pt x="855599" y="60451"/>
                </a:moveTo>
                <a:lnTo>
                  <a:pt x="854201" y="60578"/>
                </a:lnTo>
                <a:lnTo>
                  <a:pt x="853313" y="60706"/>
                </a:lnTo>
                <a:lnTo>
                  <a:pt x="852361" y="60765"/>
                </a:lnTo>
                <a:lnTo>
                  <a:pt x="851535" y="61087"/>
                </a:lnTo>
                <a:lnTo>
                  <a:pt x="849502" y="62357"/>
                </a:lnTo>
                <a:lnTo>
                  <a:pt x="849249" y="62611"/>
                </a:lnTo>
                <a:lnTo>
                  <a:pt x="848995" y="62737"/>
                </a:lnTo>
                <a:lnTo>
                  <a:pt x="855599" y="60451"/>
                </a:lnTo>
                <a:close/>
              </a:path>
              <a:path w="1714500" h="149225">
                <a:moveTo>
                  <a:pt x="954956" y="60451"/>
                </a:moveTo>
                <a:lnTo>
                  <a:pt x="855599" y="60451"/>
                </a:lnTo>
                <a:lnTo>
                  <a:pt x="848995" y="62737"/>
                </a:lnTo>
                <a:lnTo>
                  <a:pt x="954986" y="62737"/>
                </a:lnTo>
                <a:lnTo>
                  <a:pt x="954956" y="60451"/>
                </a:lnTo>
                <a:close/>
              </a:path>
              <a:path w="1714500" h="149225">
                <a:moveTo>
                  <a:pt x="954913" y="57150"/>
                </a:moveTo>
                <a:lnTo>
                  <a:pt x="949198" y="57150"/>
                </a:lnTo>
                <a:lnTo>
                  <a:pt x="875792" y="58800"/>
                </a:lnTo>
                <a:lnTo>
                  <a:pt x="867791" y="59182"/>
                </a:lnTo>
                <a:lnTo>
                  <a:pt x="863853" y="59309"/>
                </a:lnTo>
                <a:lnTo>
                  <a:pt x="858266" y="59816"/>
                </a:lnTo>
                <a:lnTo>
                  <a:pt x="857123" y="59944"/>
                </a:lnTo>
                <a:lnTo>
                  <a:pt x="853821" y="60198"/>
                </a:lnTo>
                <a:lnTo>
                  <a:pt x="852361" y="60765"/>
                </a:lnTo>
                <a:lnTo>
                  <a:pt x="853313" y="60706"/>
                </a:lnTo>
                <a:lnTo>
                  <a:pt x="854201" y="60578"/>
                </a:lnTo>
                <a:lnTo>
                  <a:pt x="855599" y="60451"/>
                </a:lnTo>
                <a:lnTo>
                  <a:pt x="954956" y="60451"/>
                </a:lnTo>
                <a:lnTo>
                  <a:pt x="954913" y="57150"/>
                </a:lnTo>
                <a:close/>
              </a:path>
              <a:path w="1714500" h="149225">
                <a:moveTo>
                  <a:pt x="1157731" y="54990"/>
                </a:moveTo>
                <a:lnTo>
                  <a:pt x="1155827" y="54990"/>
                </a:lnTo>
                <a:lnTo>
                  <a:pt x="1041780" y="56007"/>
                </a:lnTo>
                <a:lnTo>
                  <a:pt x="1042162" y="84962"/>
                </a:lnTo>
                <a:lnTo>
                  <a:pt x="1157986" y="83947"/>
                </a:lnTo>
                <a:lnTo>
                  <a:pt x="1157731" y="54990"/>
                </a:lnTo>
                <a:close/>
              </a:path>
              <a:path w="1714500" h="149225">
                <a:moveTo>
                  <a:pt x="1360424" y="53721"/>
                </a:moveTo>
                <a:lnTo>
                  <a:pt x="1244600" y="54356"/>
                </a:lnTo>
                <a:lnTo>
                  <a:pt x="1244853" y="83312"/>
                </a:lnTo>
                <a:lnTo>
                  <a:pt x="1360551" y="82676"/>
                </a:lnTo>
                <a:lnTo>
                  <a:pt x="1360424" y="53721"/>
                </a:lnTo>
                <a:close/>
              </a:path>
              <a:path w="1714500" h="149225">
                <a:moveTo>
                  <a:pt x="1563116" y="52832"/>
                </a:moveTo>
                <a:lnTo>
                  <a:pt x="1554479" y="52959"/>
                </a:lnTo>
                <a:lnTo>
                  <a:pt x="1447292" y="53339"/>
                </a:lnTo>
                <a:lnTo>
                  <a:pt x="1447419" y="82296"/>
                </a:lnTo>
                <a:lnTo>
                  <a:pt x="1554606" y="81914"/>
                </a:lnTo>
                <a:lnTo>
                  <a:pt x="1563243" y="81787"/>
                </a:lnTo>
                <a:lnTo>
                  <a:pt x="1563116" y="52832"/>
                </a:lnTo>
                <a:close/>
              </a:path>
              <a:path w="1714500" h="149225">
                <a:moveTo>
                  <a:pt x="1650065" y="71223"/>
                </a:moveTo>
                <a:lnTo>
                  <a:pt x="1584705" y="109474"/>
                </a:lnTo>
                <a:lnTo>
                  <a:pt x="1582420" y="118363"/>
                </a:lnTo>
                <a:lnTo>
                  <a:pt x="1590548" y="132079"/>
                </a:lnTo>
                <a:lnTo>
                  <a:pt x="1599311" y="134493"/>
                </a:lnTo>
                <a:lnTo>
                  <a:pt x="1689563" y="81661"/>
                </a:lnTo>
                <a:lnTo>
                  <a:pt x="1650111" y="81661"/>
                </a:lnTo>
                <a:lnTo>
                  <a:pt x="1650065" y="71223"/>
                </a:lnTo>
                <a:close/>
              </a:path>
              <a:path w="1714500" h="149225">
                <a:moveTo>
                  <a:pt x="1657002" y="67160"/>
                </a:moveTo>
                <a:lnTo>
                  <a:pt x="1650065" y="71223"/>
                </a:lnTo>
                <a:lnTo>
                  <a:pt x="1650111" y="81661"/>
                </a:lnTo>
                <a:lnTo>
                  <a:pt x="1685798" y="81661"/>
                </a:lnTo>
                <a:lnTo>
                  <a:pt x="1685798" y="79628"/>
                </a:lnTo>
                <a:lnTo>
                  <a:pt x="1678431" y="79628"/>
                </a:lnTo>
                <a:lnTo>
                  <a:pt x="1657002" y="67160"/>
                </a:lnTo>
                <a:close/>
              </a:path>
              <a:path w="1714500" h="149225">
                <a:moveTo>
                  <a:pt x="1689820" y="52704"/>
                </a:moveTo>
                <a:lnTo>
                  <a:pt x="1685798" y="52704"/>
                </a:lnTo>
                <a:lnTo>
                  <a:pt x="1685798" y="81661"/>
                </a:lnTo>
                <a:lnTo>
                  <a:pt x="1689563" y="81661"/>
                </a:lnTo>
                <a:lnTo>
                  <a:pt x="1714500" y="67056"/>
                </a:lnTo>
                <a:lnTo>
                  <a:pt x="1689820" y="52704"/>
                </a:lnTo>
                <a:close/>
              </a:path>
              <a:path w="1714500" h="149225">
                <a:moveTo>
                  <a:pt x="1678431" y="54610"/>
                </a:moveTo>
                <a:lnTo>
                  <a:pt x="1657002" y="67160"/>
                </a:lnTo>
                <a:lnTo>
                  <a:pt x="1678431" y="79628"/>
                </a:lnTo>
                <a:lnTo>
                  <a:pt x="1678431" y="54610"/>
                </a:lnTo>
                <a:close/>
              </a:path>
              <a:path w="1714500" h="149225">
                <a:moveTo>
                  <a:pt x="1685798" y="54610"/>
                </a:moveTo>
                <a:lnTo>
                  <a:pt x="1678431" y="54610"/>
                </a:lnTo>
                <a:lnTo>
                  <a:pt x="1678431" y="79628"/>
                </a:lnTo>
                <a:lnTo>
                  <a:pt x="1685798" y="79628"/>
                </a:lnTo>
                <a:lnTo>
                  <a:pt x="1685798" y="54610"/>
                </a:lnTo>
                <a:close/>
              </a:path>
              <a:path w="1714500" h="149225">
                <a:moveTo>
                  <a:pt x="1650029" y="63102"/>
                </a:moveTo>
                <a:lnTo>
                  <a:pt x="1650065" y="71223"/>
                </a:lnTo>
                <a:lnTo>
                  <a:pt x="1657002" y="67160"/>
                </a:lnTo>
                <a:lnTo>
                  <a:pt x="1650029" y="63102"/>
                </a:lnTo>
                <a:close/>
              </a:path>
              <a:path w="1714500" h="149225">
                <a:moveTo>
                  <a:pt x="1685798" y="52704"/>
                </a:moveTo>
                <a:lnTo>
                  <a:pt x="1649983" y="52704"/>
                </a:lnTo>
                <a:lnTo>
                  <a:pt x="1650029" y="63102"/>
                </a:lnTo>
                <a:lnTo>
                  <a:pt x="1657002" y="67160"/>
                </a:lnTo>
                <a:lnTo>
                  <a:pt x="1678431" y="54610"/>
                </a:lnTo>
                <a:lnTo>
                  <a:pt x="1685798" y="54610"/>
                </a:lnTo>
                <a:lnTo>
                  <a:pt x="1685798" y="52704"/>
                </a:lnTo>
                <a:close/>
              </a:path>
              <a:path w="1714500" h="149225">
                <a:moveTo>
                  <a:pt x="1599183" y="0"/>
                </a:moveTo>
                <a:lnTo>
                  <a:pt x="1590294" y="2412"/>
                </a:lnTo>
                <a:lnTo>
                  <a:pt x="1586356" y="9271"/>
                </a:lnTo>
                <a:lnTo>
                  <a:pt x="1582293" y="16128"/>
                </a:lnTo>
                <a:lnTo>
                  <a:pt x="1584705" y="25019"/>
                </a:lnTo>
                <a:lnTo>
                  <a:pt x="1591564" y="29083"/>
                </a:lnTo>
                <a:lnTo>
                  <a:pt x="1650029" y="63102"/>
                </a:lnTo>
                <a:lnTo>
                  <a:pt x="1649983" y="52704"/>
                </a:lnTo>
                <a:lnTo>
                  <a:pt x="1689820" y="52704"/>
                </a:lnTo>
                <a:lnTo>
                  <a:pt x="1599183" y="0"/>
                </a:lnTo>
                <a:close/>
              </a:path>
            </a:pathLst>
          </a:custGeom>
          <a:solidFill>
            <a:srgbClr val="00AF50"/>
          </a:solidFill>
        </p:spPr>
        <p:txBody>
          <a:bodyPr wrap="square" lIns="0" tIns="0" rIns="0" bIns="0" rtlCol="0"/>
          <a:lstStyle/>
          <a:p>
            <a:endParaRPr sz="1428"/>
          </a:p>
        </p:txBody>
      </p:sp>
      <p:sp>
        <p:nvSpPr>
          <p:cNvPr id="115" name="object 115"/>
          <p:cNvSpPr txBox="1"/>
          <p:nvPr/>
        </p:nvSpPr>
        <p:spPr>
          <a:xfrm>
            <a:off x="5075757" y="2681410"/>
            <a:ext cx="680575" cy="317266"/>
          </a:xfrm>
          <a:prstGeom prst="rect">
            <a:avLst/>
          </a:prstGeom>
        </p:spPr>
        <p:txBody>
          <a:bodyPr vert="horz" wrap="square" lIns="0" tIns="0" rIns="0" bIns="0" rtlCol="0">
            <a:spAutoFit/>
          </a:bodyPr>
          <a:lstStyle/>
          <a:p>
            <a:pPr marL="1007" algn="ctr"/>
            <a:r>
              <a:rPr sz="1031" b="1" spc="-8" dirty="0">
                <a:solidFill>
                  <a:srgbClr val="C00000"/>
                </a:solidFill>
                <a:cs typeface="Arial"/>
              </a:rPr>
              <a:t>S</a:t>
            </a:r>
            <a:r>
              <a:rPr sz="1031" b="1" spc="-40" dirty="0">
                <a:solidFill>
                  <a:srgbClr val="C00000"/>
                </a:solidFill>
                <a:cs typeface="Arial"/>
              </a:rPr>
              <a:t>y</a:t>
            </a:r>
            <a:r>
              <a:rPr sz="1031" b="1" spc="-8" dirty="0">
                <a:solidFill>
                  <a:srgbClr val="C00000"/>
                </a:solidFill>
                <a:cs typeface="Arial"/>
              </a:rPr>
              <a:t>stem</a:t>
            </a:r>
            <a:endParaRPr sz="1031">
              <a:cs typeface="Arial"/>
            </a:endParaRPr>
          </a:p>
          <a:p>
            <a:pPr algn="ctr">
              <a:lnSpc>
                <a:spcPct val="100000"/>
              </a:lnSpc>
            </a:pPr>
            <a:r>
              <a:rPr sz="1031" b="1" spc="-12" dirty="0">
                <a:solidFill>
                  <a:srgbClr val="C00000"/>
                </a:solidFill>
                <a:cs typeface="Arial"/>
              </a:rPr>
              <a:t>replication</a:t>
            </a:r>
            <a:endParaRPr sz="1031">
              <a:cs typeface="Arial"/>
            </a:endParaRPr>
          </a:p>
        </p:txBody>
      </p:sp>
      <p:sp>
        <p:nvSpPr>
          <p:cNvPr id="116" name="object 116"/>
          <p:cNvSpPr/>
          <p:nvPr/>
        </p:nvSpPr>
        <p:spPr>
          <a:xfrm>
            <a:off x="7038190" y="3418017"/>
            <a:ext cx="217623" cy="238277"/>
          </a:xfrm>
          <a:custGeom>
            <a:avLst/>
            <a:gdLst/>
            <a:ahLst/>
            <a:cxnLst/>
            <a:rect l="l" t="t" r="r" b="b"/>
            <a:pathLst>
              <a:path w="274320" h="300354">
                <a:moveTo>
                  <a:pt x="0" y="0"/>
                </a:moveTo>
                <a:lnTo>
                  <a:pt x="274066" y="299973"/>
                </a:lnTo>
              </a:path>
            </a:pathLst>
          </a:custGeom>
          <a:ln w="12192">
            <a:solidFill>
              <a:srgbClr val="7E7E7E"/>
            </a:solidFill>
          </a:ln>
        </p:spPr>
        <p:txBody>
          <a:bodyPr wrap="square" lIns="0" tIns="0" rIns="0" bIns="0" rtlCol="0"/>
          <a:lstStyle/>
          <a:p>
            <a:endParaRPr sz="1428"/>
          </a:p>
        </p:txBody>
      </p:sp>
      <p:sp>
        <p:nvSpPr>
          <p:cNvPr id="117" name="object 117"/>
          <p:cNvSpPr/>
          <p:nvPr/>
        </p:nvSpPr>
        <p:spPr>
          <a:xfrm>
            <a:off x="7694685" y="3425271"/>
            <a:ext cx="162209" cy="228705"/>
          </a:xfrm>
          <a:custGeom>
            <a:avLst/>
            <a:gdLst/>
            <a:ahLst/>
            <a:cxnLst/>
            <a:rect l="l" t="t" r="r" b="b"/>
            <a:pathLst>
              <a:path w="204470" h="288289">
                <a:moveTo>
                  <a:pt x="204088" y="0"/>
                </a:moveTo>
                <a:lnTo>
                  <a:pt x="0" y="288036"/>
                </a:lnTo>
              </a:path>
            </a:pathLst>
          </a:custGeom>
          <a:ln w="12192">
            <a:solidFill>
              <a:srgbClr val="7E7E7E"/>
            </a:solidFill>
          </a:ln>
        </p:spPr>
        <p:txBody>
          <a:bodyPr wrap="square" lIns="0" tIns="0" rIns="0" bIns="0" rtlCol="0"/>
          <a:lstStyle/>
          <a:p>
            <a:endParaRPr sz="1428"/>
          </a:p>
        </p:txBody>
      </p:sp>
      <p:sp>
        <p:nvSpPr>
          <p:cNvPr id="118" name="object 118"/>
          <p:cNvSpPr/>
          <p:nvPr/>
        </p:nvSpPr>
        <p:spPr>
          <a:xfrm>
            <a:off x="6553375" y="4064842"/>
            <a:ext cx="298727" cy="323916"/>
          </a:xfrm>
          <a:custGeom>
            <a:avLst/>
            <a:gdLst/>
            <a:ahLst/>
            <a:cxnLst/>
            <a:rect l="l" t="t" r="r" b="b"/>
            <a:pathLst>
              <a:path w="376554" h="408304">
                <a:moveTo>
                  <a:pt x="0" y="408050"/>
                </a:moveTo>
                <a:lnTo>
                  <a:pt x="376047" y="0"/>
                </a:lnTo>
              </a:path>
            </a:pathLst>
          </a:custGeom>
          <a:ln w="12192">
            <a:solidFill>
              <a:srgbClr val="7E7E7E"/>
            </a:solidFill>
          </a:ln>
        </p:spPr>
        <p:txBody>
          <a:bodyPr wrap="square" lIns="0" tIns="0" rIns="0" bIns="0" rtlCol="0"/>
          <a:lstStyle/>
          <a:p>
            <a:endParaRPr sz="1428"/>
          </a:p>
        </p:txBody>
      </p:sp>
      <p:sp>
        <p:nvSpPr>
          <p:cNvPr id="119" name="object 119"/>
          <p:cNvSpPr/>
          <p:nvPr/>
        </p:nvSpPr>
        <p:spPr>
          <a:xfrm>
            <a:off x="7264275" y="4084185"/>
            <a:ext cx="236765" cy="403005"/>
          </a:xfrm>
          <a:custGeom>
            <a:avLst/>
            <a:gdLst/>
            <a:ahLst/>
            <a:cxnLst/>
            <a:rect l="l" t="t" r="r" b="b"/>
            <a:pathLst>
              <a:path w="298450" h="508000">
                <a:moveTo>
                  <a:pt x="0" y="0"/>
                </a:moveTo>
                <a:lnTo>
                  <a:pt x="298069" y="508000"/>
                </a:lnTo>
              </a:path>
            </a:pathLst>
          </a:custGeom>
          <a:ln w="12192">
            <a:solidFill>
              <a:srgbClr val="7E7E7E"/>
            </a:solidFill>
          </a:ln>
        </p:spPr>
        <p:txBody>
          <a:bodyPr wrap="square" lIns="0" tIns="0" rIns="0" bIns="0" rtlCol="0"/>
          <a:lstStyle/>
          <a:p>
            <a:endParaRPr sz="1428"/>
          </a:p>
        </p:txBody>
      </p:sp>
      <p:sp>
        <p:nvSpPr>
          <p:cNvPr id="120" name="object 120"/>
          <p:cNvSpPr/>
          <p:nvPr/>
        </p:nvSpPr>
        <p:spPr>
          <a:xfrm>
            <a:off x="8254459" y="3999556"/>
            <a:ext cx="38286" cy="531967"/>
          </a:xfrm>
          <a:custGeom>
            <a:avLst/>
            <a:gdLst/>
            <a:ahLst/>
            <a:cxnLst/>
            <a:rect l="l" t="t" r="r" b="b"/>
            <a:pathLst>
              <a:path w="48259" h="670560">
                <a:moveTo>
                  <a:pt x="0" y="0"/>
                </a:moveTo>
                <a:lnTo>
                  <a:pt x="48005" y="670052"/>
                </a:lnTo>
              </a:path>
            </a:pathLst>
          </a:custGeom>
          <a:ln w="12192">
            <a:solidFill>
              <a:srgbClr val="7E7E7E"/>
            </a:solidFill>
          </a:ln>
        </p:spPr>
        <p:txBody>
          <a:bodyPr wrap="square" lIns="0" tIns="0" rIns="0" bIns="0" rtlCol="0"/>
          <a:lstStyle/>
          <a:p>
            <a:endParaRPr sz="1428"/>
          </a:p>
        </p:txBody>
      </p:sp>
      <p:sp>
        <p:nvSpPr>
          <p:cNvPr id="121" name="object 121"/>
          <p:cNvSpPr/>
          <p:nvPr/>
        </p:nvSpPr>
        <p:spPr>
          <a:xfrm>
            <a:off x="1749957" y="1848717"/>
            <a:ext cx="1021617" cy="362705"/>
          </a:xfrm>
          <a:prstGeom prst="rect">
            <a:avLst/>
          </a:prstGeom>
          <a:blipFill>
            <a:blip r:embed="rId20" cstate="print"/>
            <a:stretch>
              <a:fillRect/>
            </a:stretch>
          </a:blipFill>
        </p:spPr>
        <p:txBody>
          <a:bodyPr wrap="square" lIns="0" tIns="0" rIns="0" bIns="0" rtlCol="0"/>
          <a:lstStyle/>
          <a:p>
            <a:endParaRPr sz="1428"/>
          </a:p>
        </p:txBody>
      </p:sp>
      <p:sp>
        <p:nvSpPr>
          <p:cNvPr id="122" name="object 122"/>
          <p:cNvSpPr txBox="1"/>
          <p:nvPr/>
        </p:nvSpPr>
        <p:spPr>
          <a:xfrm>
            <a:off x="1841944" y="1917686"/>
            <a:ext cx="824145" cy="195310"/>
          </a:xfrm>
          <a:prstGeom prst="rect">
            <a:avLst/>
          </a:prstGeom>
        </p:spPr>
        <p:txBody>
          <a:bodyPr vert="horz" wrap="square" lIns="0" tIns="0" rIns="0" bIns="0" rtlCol="0">
            <a:spAutoFit/>
          </a:bodyPr>
          <a:lstStyle/>
          <a:p>
            <a:pPr marL="10074"/>
            <a:r>
              <a:rPr sz="1269" b="1" spc="-20" dirty="0">
                <a:solidFill>
                  <a:srgbClr val="C00000"/>
                </a:solidFill>
                <a:latin typeface="微软雅黑"/>
                <a:cs typeface="微软雅黑"/>
              </a:rPr>
              <a:t>本地高可用</a:t>
            </a:r>
            <a:endParaRPr sz="1269">
              <a:latin typeface="微软雅黑"/>
              <a:cs typeface="微软雅黑"/>
            </a:endParaRPr>
          </a:p>
        </p:txBody>
      </p:sp>
      <p:sp>
        <p:nvSpPr>
          <p:cNvPr id="123" name="object 123"/>
          <p:cNvSpPr/>
          <p:nvPr/>
        </p:nvSpPr>
        <p:spPr>
          <a:xfrm>
            <a:off x="7147002" y="1862016"/>
            <a:ext cx="539219" cy="362705"/>
          </a:xfrm>
          <a:prstGeom prst="rect">
            <a:avLst/>
          </a:prstGeom>
          <a:blipFill>
            <a:blip r:embed="rId21" cstate="print"/>
            <a:stretch>
              <a:fillRect/>
            </a:stretch>
          </a:blipFill>
        </p:spPr>
        <p:txBody>
          <a:bodyPr wrap="square" lIns="0" tIns="0" rIns="0" bIns="0" rtlCol="0"/>
          <a:lstStyle/>
          <a:p>
            <a:endParaRPr sz="1428"/>
          </a:p>
        </p:txBody>
      </p:sp>
      <p:sp>
        <p:nvSpPr>
          <p:cNvPr id="124" name="object 124"/>
          <p:cNvSpPr txBox="1"/>
          <p:nvPr/>
        </p:nvSpPr>
        <p:spPr>
          <a:xfrm>
            <a:off x="7239188" y="1930776"/>
            <a:ext cx="342050" cy="195310"/>
          </a:xfrm>
          <a:prstGeom prst="rect">
            <a:avLst/>
          </a:prstGeom>
        </p:spPr>
        <p:txBody>
          <a:bodyPr vert="horz" wrap="square" lIns="0" tIns="0" rIns="0" bIns="0" rtlCol="0">
            <a:spAutoFit/>
          </a:bodyPr>
          <a:lstStyle/>
          <a:p>
            <a:pPr marL="10074"/>
            <a:r>
              <a:rPr sz="1269" b="1" spc="-16" dirty="0">
                <a:solidFill>
                  <a:srgbClr val="C00000"/>
                </a:solidFill>
                <a:latin typeface="微软雅黑"/>
                <a:cs typeface="微软雅黑"/>
              </a:rPr>
              <a:t>容灾</a:t>
            </a:r>
            <a:endParaRPr sz="1269">
              <a:latin typeface="微软雅黑"/>
              <a:cs typeface="微软雅黑"/>
            </a:endParaRPr>
          </a:p>
        </p:txBody>
      </p:sp>
      <p:sp>
        <p:nvSpPr>
          <p:cNvPr id="125" name="object 125"/>
          <p:cNvSpPr/>
          <p:nvPr/>
        </p:nvSpPr>
        <p:spPr>
          <a:xfrm>
            <a:off x="2119311" y="1630088"/>
            <a:ext cx="5247125" cy="288148"/>
          </a:xfrm>
          <a:custGeom>
            <a:avLst/>
            <a:gdLst/>
            <a:ahLst/>
            <a:cxnLst/>
            <a:rect l="l" t="t" r="r" b="b"/>
            <a:pathLst>
              <a:path w="6614159" h="363219">
                <a:moveTo>
                  <a:pt x="0" y="363220"/>
                </a:moveTo>
                <a:lnTo>
                  <a:pt x="147023" y="336305"/>
                </a:lnTo>
                <a:lnTo>
                  <a:pt x="294136" y="309522"/>
                </a:lnTo>
                <a:lnTo>
                  <a:pt x="441431" y="283002"/>
                </a:lnTo>
                <a:lnTo>
                  <a:pt x="589000" y="256877"/>
                </a:lnTo>
                <a:lnTo>
                  <a:pt x="736935" y="231278"/>
                </a:lnTo>
                <a:lnTo>
                  <a:pt x="885327" y="206338"/>
                </a:lnTo>
                <a:lnTo>
                  <a:pt x="1034269" y="182188"/>
                </a:lnTo>
                <a:lnTo>
                  <a:pt x="1183853" y="158959"/>
                </a:lnTo>
                <a:lnTo>
                  <a:pt x="1334170" y="136783"/>
                </a:lnTo>
                <a:lnTo>
                  <a:pt x="1485312" y="115792"/>
                </a:lnTo>
                <a:lnTo>
                  <a:pt x="1637372" y="96117"/>
                </a:lnTo>
                <a:lnTo>
                  <a:pt x="1790440" y="77890"/>
                </a:lnTo>
                <a:lnTo>
                  <a:pt x="1944610" y="61243"/>
                </a:lnTo>
                <a:lnTo>
                  <a:pt x="2099973" y="46307"/>
                </a:lnTo>
                <a:lnTo>
                  <a:pt x="2256621" y="33214"/>
                </a:lnTo>
                <a:lnTo>
                  <a:pt x="2414645" y="22095"/>
                </a:lnTo>
                <a:lnTo>
                  <a:pt x="2574139" y="13083"/>
                </a:lnTo>
                <a:lnTo>
                  <a:pt x="2735193" y="6309"/>
                </a:lnTo>
                <a:lnTo>
                  <a:pt x="2897899" y="1904"/>
                </a:lnTo>
                <a:lnTo>
                  <a:pt x="3062351" y="0"/>
                </a:lnTo>
                <a:lnTo>
                  <a:pt x="3228607" y="685"/>
                </a:lnTo>
                <a:lnTo>
                  <a:pt x="3396609" y="3874"/>
                </a:lnTo>
                <a:lnTo>
                  <a:pt x="3566263" y="9433"/>
                </a:lnTo>
                <a:lnTo>
                  <a:pt x="3737477" y="17232"/>
                </a:lnTo>
                <a:lnTo>
                  <a:pt x="3910161" y="27138"/>
                </a:lnTo>
                <a:lnTo>
                  <a:pt x="4084221" y="39019"/>
                </a:lnTo>
                <a:lnTo>
                  <a:pt x="4259566" y="52744"/>
                </a:lnTo>
                <a:lnTo>
                  <a:pt x="4436104" y="68181"/>
                </a:lnTo>
                <a:lnTo>
                  <a:pt x="4613744" y="85198"/>
                </a:lnTo>
                <a:lnTo>
                  <a:pt x="4792392" y="103663"/>
                </a:lnTo>
                <a:lnTo>
                  <a:pt x="4971958" y="123445"/>
                </a:lnTo>
                <a:lnTo>
                  <a:pt x="5152349" y="144411"/>
                </a:lnTo>
                <a:lnTo>
                  <a:pt x="5333473" y="166429"/>
                </a:lnTo>
                <a:lnTo>
                  <a:pt x="5515239" y="189369"/>
                </a:lnTo>
                <a:lnTo>
                  <a:pt x="5697555" y="213098"/>
                </a:lnTo>
                <a:lnTo>
                  <a:pt x="5880328" y="237483"/>
                </a:lnTo>
                <a:lnTo>
                  <a:pt x="6063467" y="262395"/>
                </a:lnTo>
                <a:lnTo>
                  <a:pt x="6246880" y="287699"/>
                </a:lnTo>
                <a:lnTo>
                  <a:pt x="6430475" y="313266"/>
                </a:lnTo>
                <a:lnTo>
                  <a:pt x="6614159" y="338963"/>
                </a:lnTo>
              </a:path>
            </a:pathLst>
          </a:custGeom>
          <a:ln w="28956">
            <a:solidFill>
              <a:srgbClr val="006FC0"/>
            </a:solidFill>
          </a:ln>
        </p:spPr>
        <p:txBody>
          <a:bodyPr wrap="square" lIns="0" tIns="0" rIns="0" bIns="0" rtlCol="0"/>
          <a:lstStyle/>
          <a:p>
            <a:endParaRPr sz="1428"/>
          </a:p>
        </p:txBody>
      </p:sp>
      <p:sp>
        <p:nvSpPr>
          <p:cNvPr id="126" name="object 126"/>
          <p:cNvSpPr/>
          <p:nvPr/>
        </p:nvSpPr>
        <p:spPr>
          <a:xfrm>
            <a:off x="4188542" y="1633512"/>
            <a:ext cx="1021617" cy="362705"/>
          </a:xfrm>
          <a:prstGeom prst="rect">
            <a:avLst/>
          </a:prstGeom>
          <a:blipFill>
            <a:blip r:embed="rId22" cstate="print"/>
            <a:stretch>
              <a:fillRect/>
            </a:stretch>
          </a:blipFill>
        </p:spPr>
        <p:txBody>
          <a:bodyPr wrap="square" lIns="0" tIns="0" rIns="0" bIns="0" rtlCol="0"/>
          <a:lstStyle/>
          <a:p>
            <a:endParaRPr sz="1428"/>
          </a:p>
        </p:txBody>
      </p:sp>
      <p:sp>
        <p:nvSpPr>
          <p:cNvPr id="127" name="object 127"/>
          <p:cNvSpPr txBox="1"/>
          <p:nvPr/>
        </p:nvSpPr>
        <p:spPr>
          <a:xfrm>
            <a:off x="4280024" y="1702273"/>
            <a:ext cx="824145" cy="195310"/>
          </a:xfrm>
          <a:prstGeom prst="rect">
            <a:avLst/>
          </a:prstGeom>
        </p:spPr>
        <p:txBody>
          <a:bodyPr vert="horz" wrap="square" lIns="0" tIns="0" rIns="0" bIns="0" rtlCol="0">
            <a:spAutoFit/>
          </a:bodyPr>
          <a:lstStyle/>
          <a:p>
            <a:pPr marL="10074"/>
            <a:r>
              <a:rPr sz="1269" b="1" spc="-16" dirty="0">
                <a:solidFill>
                  <a:srgbClr val="C00000"/>
                </a:solidFill>
                <a:latin typeface="微软雅黑"/>
                <a:cs typeface="微软雅黑"/>
              </a:rPr>
              <a:t>业务连续性</a:t>
            </a:r>
            <a:endParaRPr sz="1269">
              <a:latin typeface="微软雅黑"/>
              <a:cs typeface="微软雅黑"/>
            </a:endParaRPr>
          </a:p>
        </p:txBody>
      </p:sp>
      <p:sp>
        <p:nvSpPr>
          <p:cNvPr id="128" name="object 128"/>
          <p:cNvSpPr txBox="1">
            <a:spLocks noGrp="1"/>
          </p:cNvSpPr>
          <p:nvPr>
            <p:ph type="title"/>
          </p:nvPr>
        </p:nvSpPr>
        <p:spPr>
          <a:xfrm>
            <a:off x="362425" y="400581"/>
            <a:ext cx="8424000" cy="695775"/>
          </a:xfrm>
          <a:prstGeom prst="rect">
            <a:avLst/>
          </a:prstGeom>
        </p:spPr>
        <p:txBody>
          <a:bodyPr vert="horz" wrap="square" lIns="0" tIns="0" rIns="0" bIns="0" rtlCol="0" anchor="ctr" anchorCtr="0">
            <a:noAutofit/>
          </a:bodyPr>
          <a:lstStyle/>
          <a:p>
            <a:pPr marL="15111"/>
            <a:r>
              <a:rPr sz="2800" dirty="0" err="1">
                <a:latin typeface="微软雅黑" pitchFamily="34" charset="-122"/>
                <a:ea typeface="微软雅黑" pitchFamily="34" charset="-122"/>
              </a:rPr>
              <a:t>业务连续性方案</a:t>
            </a:r>
            <a:br>
              <a:rPr lang="en-US" sz="2800" dirty="0">
                <a:latin typeface="微软雅黑" pitchFamily="34" charset="-122"/>
                <a:ea typeface="微软雅黑" pitchFamily="34" charset="-122"/>
              </a:rPr>
            </a:br>
            <a:r>
              <a:rPr lang="zh-CN" altLang="en-US" sz="2000" b="0" dirty="0">
                <a:latin typeface="微软雅黑" pitchFamily="34" charset="-122"/>
                <a:ea typeface="微软雅黑" pitchFamily="34" charset="-122"/>
              </a:rPr>
              <a:t>多层次复制与容灾</a:t>
            </a:r>
            <a:endParaRPr sz="2800" b="0" dirty="0">
              <a:latin typeface="微软雅黑" pitchFamily="34" charset="-122"/>
              <a:ea typeface="微软雅黑" pitchFamily="34" charset="-122"/>
            </a:endParaRPr>
          </a:p>
        </p:txBody>
      </p:sp>
      <p:sp>
        <p:nvSpPr>
          <p:cNvPr id="129" name="object 129"/>
          <p:cNvSpPr txBox="1"/>
          <p:nvPr/>
        </p:nvSpPr>
        <p:spPr>
          <a:xfrm>
            <a:off x="7322913" y="3005424"/>
            <a:ext cx="151127" cy="158633"/>
          </a:xfrm>
          <a:prstGeom prst="rect">
            <a:avLst/>
          </a:prstGeom>
        </p:spPr>
        <p:txBody>
          <a:bodyPr vert="horz" wrap="square" lIns="0" tIns="0" rIns="0" bIns="0" rtlCol="0">
            <a:spAutoFit/>
          </a:bodyPr>
          <a:lstStyle/>
          <a:p>
            <a:pPr marL="10074"/>
            <a:r>
              <a:rPr sz="1031" b="1" spc="-12" dirty="0">
                <a:cs typeface="Arial"/>
              </a:rPr>
              <a:t>…</a:t>
            </a:r>
            <a:endParaRPr sz="1031">
              <a:cs typeface="Arial"/>
            </a:endParaRPr>
          </a:p>
        </p:txBody>
      </p:sp>
      <p:sp>
        <p:nvSpPr>
          <p:cNvPr id="130" name="object 130"/>
          <p:cNvSpPr txBox="1"/>
          <p:nvPr/>
        </p:nvSpPr>
        <p:spPr>
          <a:xfrm>
            <a:off x="4997473" y="3266005"/>
            <a:ext cx="910288" cy="158633"/>
          </a:xfrm>
          <a:prstGeom prst="rect">
            <a:avLst/>
          </a:prstGeom>
        </p:spPr>
        <p:txBody>
          <a:bodyPr vert="horz" wrap="square" lIns="0" tIns="0" rIns="0" bIns="0" rtlCol="0">
            <a:spAutoFit/>
          </a:bodyPr>
          <a:lstStyle/>
          <a:p>
            <a:pPr marL="10074"/>
            <a:r>
              <a:rPr sz="1031" b="1" spc="-8" dirty="0">
                <a:solidFill>
                  <a:srgbClr val="C00000"/>
                </a:solidFill>
                <a:latin typeface="Adobe 繁黑體 Std B"/>
                <a:cs typeface="Adobe 繁黑體 Std B"/>
              </a:rPr>
              <a:t>跨</a:t>
            </a:r>
            <a:r>
              <a:rPr sz="1031" b="1" spc="-12" dirty="0">
                <a:solidFill>
                  <a:srgbClr val="C00000"/>
                </a:solidFill>
                <a:cs typeface="Arial"/>
              </a:rPr>
              <a:t>1000K</a:t>
            </a:r>
            <a:r>
              <a:rPr sz="1031" b="1" spc="-4" dirty="0">
                <a:solidFill>
                  <a:srgbClr val="C00000"/>
                </a:solidFill>
                <a:cs typeface="Arial"/>
              </a:rPr>
              <a:t>M</a:t>
            </a:r>
            <a:r>
              <a:rPr sz="1031" b="1" spc="-8" dirty="0">
                <a:solidFill>
                  <a:srgbClr val="C00000"/>
                </a:solidFill>
                <a:latin typeface="Adobe 繁黑體 Std B"/>
                <a:cs typeface="Adobe 繁黑體 Std B"/>
              </a:rPr>
              <a:t>容灾</a:t>
            </a:r>
            <a:endParaRPr sz="1031">
              <a:latin typeface="Adobe 繁黑體 Std B"/>
              <a:cs typeface="Adobe 繁黑體 Std B"/>
            </a:endParaRPr>
          </a:p>
        </p:txBody>
      </p:sp>
    </p:spTree>
    <p:extLst>
      <p:ext uri="{BB962C8B-B14F-4D97-AF65-F5344CB8AC3E}">
        <p14:creationId xmlns:p14="http://schemas.microsoft.com/office/powerpoint/2010/main" val="260851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813734">
              <a:spcBef>
                <a:spcPts val="0"/>
              </a:spcBef>
            </a:pPr>
            <a:r>
              <a:rPr lang="en-US" altLang="zh-CN" sz="2800" dirty="0">
                <a:latin typeface="微软雅黑" panose="020B0503020204020204" pitchFamily="34" charset="-122"/>
                <a:ea typeface="微软雅黑" panose="020B0503020204020204" pitchFamily="34" charset="-122"/>
              </a:rPr>
              <a:t>SAP HANA</a:t>
            </a:r>
            <a:r>
              <a:rPr lang="zh-CN" altLang="en-US" sz="2800" dirty="0">
                <a:latin typeface="微软雅黑" panose="020B0503020204020204" pitchFamily="34" charset="-122"/>
                <a:ea typeface="微软雅黑" panose="020B0503020204020204" pitchFamily="34" charset="-122"/>
              </a:rPr>
              <a:t>容灾及数据中心设计</a:t>
            </a:r>
            <a:endParaRPr lang="en-US" sz="2800" dirty="0">
              <a:latin typeface="微软雅黑" panose="020B0503020204020204" pitchFamily="34" charset="-122"/>
              <a:ea typeface="微软雅黑" panose="020B0503020204020204" pitchFamily="34" charset="-122"/>
            </a:endParaRPr>
          </a:p>
        </p:txBody>
      </p:sp>
      <p:sp>
        <p:nvSpPr>
          <p:cNvPr id="3" name="Text Placeholder 2"/>
          <p:cNvSpPr txBox="1">
            <a:spLocks/>
          </p:cNvSpPr>
          <p:nvPr/>
        </p:nvSpPr>
        <p:spPr bwMode="gray">
          <a:xfrm>
            <a:off x="994824" y="1825525"/>
            <a:ext cx="1849925" cy="2472236"/>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013" dirty="0">
                <a:latin typeface="微软雅黑" panose="020B0503020204020204" pitchFamily="34" charset="-122"/>
                <a:ea typeface="微软雅黑" panose="020B0503020204020204" pitchFamily="34" charset="-122"/>
              </a:rPr>
              <a:t>主机级自动故障切换</a:t>
            </a:r>
            <a:endParaRPr lang="en-US" sz="1013" dirty="0">
              <a:latin typeface="微软雅黑" panose="020B0503020204020204" pitchFamily="34" charset="-122"/>
              <a:ea typeface="微软雅黑" panose="020B0503020204020204" pitchFamily="34" charset="-122"/>
            </a:endParaRPr>
          </a:p>
          <a:p>
            <a:pPr lvl="1">
              <a:spcBef>
                <a:spcPts val="675"/>
              </a:spcBef>
            </a:pPr>
            <a:r>
              <a:rPr lang="zh-CN" altLang="en-US" sz="1013" dirty="0">
                <a:latin typeface="微软雅黑" panose="020B0503020204020204" pitchFamily="34" charset="-122"/>
                <a:ea typeface="微软雅黑" panose="020B0503020204020204" pitchFamily="34" charset="-122"/>
              </a:rPr>
              <a:t>集群切换解决方案</a:t>
            </a:r>
            <a:br>
              <a:rPr lang="en-US" sz="1013" dirty="0">
                <a:latin typeface="微软雅黑" panose="020B0503020204020204" pitchFamily="34" charset="-122"/>
                <a:ea typeface="微软雅黑" panose="020B0503020204020204" pitchFamily="34" charset="-122"/>
              </a:rPr>
            </a:br>
            <a:endParaRPr lang="en-US" sz="1013" dirty="0">
              <a:latin typeface="微软雅黑" panose="020B0503020204020204" pitchFamily="34" charset="-122"/>
              <a:ea typeface="微软雅黑" panose="020B0503020204020204" pitchFamily="34" charset="-122"/>
            </a:endParaRPr>
          </a:p>
          <a:p>
            <a:pPr lvl="2">
              <a:spcBef>
                <a:spcPts val="169"/>
              </a:spcBef>
            </a:pPr>
            <a:r>
              <a:rPr lang="zh-CN" altLang="en-US" sz="900" dirty="0">
                <a:latin typeface="微软雅黑" panose="020B0503020204020204" pitchFamily="34" charset="-122"/>
                <a:ea typeface="微软雅黑" panose="020B0503020204020204" pitchFamily="34" charset="-122"/>
              </a:rPr>
              <a:t>在数据中心内部</a:t>
            </a:r>
            <a:br>
              <a:rPr lang="en-US" sz="900" dirty="0">
                <a:latin typeface="微软雅黑" panose="020B0503020204020204" pitchFamily="34" charset="-122"/>
                <a:ea typeface="微软雅黑" panose="020B0503020204020204" pitchFamily="34" charset="-122"/>
              </a:rPr>
            </a:br>
            <a:br>
              <a:rPr lang="en-US" sz="900" dirty="0">
                <a:latin typeface="微软雅黑" panose="020B0503020204020204" pitchFamily="34" charset="-122"/>
                <a:ea typeface="微软雅黑" panose="020B0503020204020204" pitchFamily="34" charset="-122"/>
              </a:rPr>
            </a:br>
            <a:br>
              <a:rPr lang="en-US" sz="900" dirty="0">
                <a:latin typeface="微软雅黑" panose="020B0503020204020204" pitchFamily="34" charset="-122"/>
                <a:ea typeface="微软雅黑" panose="020B0503020204020204" pitchFamily="34" charset="-122"/>
              </a:rPr>
            </a:br>
            <a:endParaRPr lang="en-US" sz="900" dirty="0">
              <a:latin typeface="微软雅黑" panose="020B0503020204020204" pitchFamily="34" charset="-122"/>
              <a:ea typeface="微软雅黑" panose="020B0503020204020204" pitchFamily="34" charset="-122"/>
            </a:endParaRPr>
          </a:p>
        </p:txBody>
      </p:sp>
      <p:cxnSp>
        <p:nvCxnSpPr>
          <p:cNvPr id="4" name="Straight Connector 3"/>
          <p:cNvCxnSpPr/>
          <p:nvPr/>
        </p:nvCxnSpPr>
        <p:spPr>
          <a:xfrm>
            <a:off x="994825" y="2007904"/>
            <a:ext cx="1841790" cy="0"/>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Placeholder 2"/>
          <p:cNvSpPr txBox="1">
            <a:spLocks/>
          </p:cNvSpPr>
          <p:nvPr/>
        </p:nvSpPr>
        <p:spPr bwMode="gray">
          <a:xfrm>
            <a:off x="3540676" y="1825523"/>
            <a:ext cx="1841790" cy="2655200"/>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013" dirty="0">
                <a:latin typeface="微软雅黑" panose="020B0503020204020204" pitchFamily="34" charset="-122"/>
                <a:ea typeface="微软雅黑" panose="020B0503020204020204" pitchFamily="34" charset="-122"/>
              </a:rPr>
              <a:t>系统复制</a:t>
            </a:r>
            <a:endParaRPr lang="en-US" sz="1013" dirty="0">
              <a:latin typeface="微软雅黑" panose="020B0503020204020204" pitchFamily="34" charset="-122"/>
              <a:ea typeface="微软雅黑" panose="020B0503020204020204" pitchFamily="34" charset="-122"/>
            </a:endParaRPr>
          </a:p>
          <a:p>
            <a:pPr lvl="1">
              <a:spcBef>
                <a:spcPts val="675"/>
              </a:spcBef>
            </a:pPr>
            <a:r>
              <a:rPr lang="zh-CN" altLang="en-US" sz="1013" dirty="0">
                <a:latin typeface="微软雅黑" panose="020B0503020204020204" pitchFamily="34" charset="-122"/>
                <a:ea typeface="微软雅黑" panose="020B0503020204020204" pitchFamily="34" charset="-122"/>
              </a:rPr>
              <a:t>类似于经典的影子数据库解决方案</a:t>
            </a:r>
            <a:endParaRPr lang="en-US" sz="1013" dirty="0">
              <a:latin typeface="微软雅黑" panose="020B0503020204020204" pitchFamily="34" charset="-122"/>
              <a:ea typeface="微软雅黑" panose="020B0503020204020204" pitchFamily="34" charset="-122"/>
            </a:endParaRPr>
          </a:p>
          <a:p>
            <a:pPr lvl="2">
              <a:spcBef>
                <a:spcPts val="169"/>
              </a:spcBef>
            </a:pPr>
            <a:r>
              <a:rPr lang="zh-CN" altLang="en-US" sz="900" dirty="0">
                <a:latin typeface="微软雅黑" panose="020B0503020204020204" pitchFamily="34" charset="-122"/>
                <a:ea typeface="微软雅黑" panose="020B0503020204020204" pitchFamily="34" charset="-122"/>
              </a:rPr>
              <a:t>单一或多个数据中心</a:t>
            </a:r>
            <a:br>
              <a:rPr lang="en-US" sz="900" dirty="0">
                <a:latin typeface="微软雅黑" panose="020B0503020204020204" pitchFamily="34" charset="-122"/>
                <a:ea typeface="微软雅黑" panose="020B0503020204020204" pitchFamily="34" charset="-122"/>
              </a:rPr>
            </a:br>
            <a:br>
              <a:rPr lang="en-US" sz="900" dirty="0">
                <a:latin typeface="微软雅黑" panose="020B0503020204020204" pitchFamily="34" charset="-122"/>
                <a:ea typeface="微软雅黑" panose="020B0503020204020204" pitchFamily="34" charset="-122"/>
              </a:rPr>
            </a:br>
            <a:br>
              <a:rPr lang="en-US" sz="900" dirty="0">
                <a:latin typeface="微软雅黑" panose="020B0503020204020204" pitchFamily="34" charset="-122"/>
                <a:ea typeface="微软雅黑" panose="020B0503020204020204" pitchFamily="34" charset="-122"/>
              </a:rPr>
            </a:br>
            <a:br>
              <a:rPr lang="en-US" sz="900" dirty="0">
                <a:latin typeface="微软雅黑" panose="020B0503020204020204" pitchFamily="34" charset="-122"/>
                <a:ea typeface="微软雅黑" panose="020B0503020204020204" pitchFamily="34" charset="-122"/>
              </a:rPr>
            </a:br>
            <a:br>
              <a:rPr lang="en-US" sz="900" dirty="0">
                <a:latin typeface="微软雅黑" panose="020B0503020204020204" pitchFamily="34" charset="-122"/>
                <a:ea typeface="微软雅黑" panose="020B0503020204020204" pitchFamily="34" charset="-122"/>
              </a:rPr>
            </a:br>
            <a:endParaRPr lang="en-US" sz="900" dirty="0">
              <a:latin typeface="微软雅黑" panose="020B0503020204020204" pitchFamily="34" charset="-122"/>
              <a:ea typeface="微软雅黑" panose="020B0503020204020204" pitchFamily="34" charset="-122"/>
            </a:endParaRPr>
          </a:p>
        </p:txBody>
      </p:sp>
      <p:sp>
        <p:nvSpPr>
          <p:cNvPr id="6" name="Text Placeholder 2"/>
          <p:cNvSpPr txBox="1">
            <a:spLocks/>
          </p:cNvSpPr>
          <p:nvPr/>
        </p:nvSpPr>
        <p:spPr bwMode="gray">
          <a:xfrm>
            <a:off x="6198507" y="1825525"/>
            <a:ext cx="1841790" cy="2472236"/>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013" dirty="0">
                <a:latin typeface="微软雅黑" panose="020B0503020204020204" pitchFamily="34" charset="-122"/>
                <a:ea typeface="微软雅黑" panose="020B0503020204020204" pitchFamily="34" charset="-122"/>
              </a:rPr>
              <a:t>存储复制</a:t>
            </a:r>
            <a:endParaRPr lang="en-US" sz="1013" dirty="0">
              <a:latin typeface="微软雅黑" panose="020B0503020204020204" pitchFamily="34" charset="-122"/>
              <a:ea typeface="微软雅黑" panose="020B0503020204020204" pitchFamily="34" charset="-122"/>
            </a:endParaRPr>
          </a:p>
          <a:p>
            <a:pPr lvl="1">
              <a:spcBef>
                <a:spcPts val="675"/>
              </a:spcBef>
            </a:pPr>
            <a:r>
              <a:rPr lang="zh-CN" altLang="en-US" sz="1013" dirty="0">
                <a:latin typeface="微软雅黑" panose="020B0503020204020204" pitchFamily="34" charset="-122"/>
                <a:ea typeface="微软雅黑" panose="020B0503020204020204" pitchFamily="34" charset="-122"/>
              </a:rPr>
              <a:t>普遍采用</a:t>
            </a:r>
            <a:endParaRPr lang="en-US" sz="1013" dirty="0">
              <a:latin typeface="微软雅黑" panose="020B0503020204020204" pitchFamily="34" charset="-122"/>
              <a:ea typeface="微软雅黑" panose="020B0503020204020204" pitchFamily="34" charset="-122"/>
            </a:endParaRPr>
          </a:p>
          <a:p>
            <a:pPr lvl="2"/>
            <a:r>
              <a:rPr lang="zh-CN" altLang="en-US" sz="900" dirty="0">
                <a:latin typeface="微软雅黑" panose="020B0503020204020204" pitchFamily="34" charset="-122"/>
                <a:ea typeface="微软雅黑" panose="020B0503020204020204" pitchFamily="34" charset="-122"/>
              </a:rPr>
              <a:t>单一或多个数据中心</a:t>
            </a:r>
            <a:br>
              <a:rPr lang="en-US" sz="900" dirty="0">
                <a:latin typeface="微软雅黑" panose="020B0503020204020204" pitchFamily="34" charset="-122"/>
                <a:ea typeface="微软雅黑" panose="020B0503020204020204" pitchFamily="34" charset="-122"/>
              </a:rPr>
            </a:br>
            <a:br>
              <a:rPr lang="en-US" sz="900" dirty="0">
                <a:latin typeface="微软雅黑" panose="020B0503020204020204" pitchFamily="34" charset="-122"/>
                <a:ea typeface="微软雅黑" panose="020B0503020204020204" pitchFamily="34" charset="-122"/>
              </a:rPr>
            </a:br>
            <a:br>
              <a:rPr lang="en-US" sz="900" dirty="0">
                <a:latin typeface="微软雅黑" panose="020B0503020204020204" pitchFamily="34" charset="-122"/>
                <a:ea typeface="微软雅黑" panose="020B0503020204020204" pitchFamily="34" charset="-122"/>
              </a:rPr>
            </a:br>
            <a:br>
              <a:rPr lang="en-US" sz="900" dirty="0">
                <a:latin typeface="微软雅黑" panose="020B0503020204020204" pitchFamily="34" charset="-122"/>
                <a:ea typeface="微软雅黑" panose="020B0503020204020204" pitchFamily="34" charset="-122"/>
              </a:rPr>
            </a:br>
            <a:br>
              <a:rPr lang="en-US" sz="900" dirty="0">
                <a:latin typeface="微软雅黑" panose="020B0503020204020204" pitchFamily="34" charset="-122"/>
                <a:ea typeface="微软雅黑" panose="020B0503020204020204" pitchFamily="34" charset="-122"/>
              </a:rPr>
            </a:br>
            <a:br>
              <a:rPr lang="en-US" sz="900" dirty="0">
                <a:latin typeface="微软雅黑" panose="020B0503020204020204" pitchFamily="34" charset="-122"/>
                <a:ea typeface="微软雅黑" panose="020B0503020204020204" pitchFamily="34" charset="-122"/>
              </a:rPr>
            </a:br>
            <a:br>
              <a:rPr lang="en-US" sz="900" dirty="0">
                <a:latin typeface="微软雅黑" panose="020B0503020204020204" pitchFamily="34" charset="-122"/>
                <a:ea typeface="微软雅黑" panose="020B0503020204020204" pitchFamily="34" charset="-122"/>
              </a:rPr>
            </a:br>
            <a:endParaRPr lang="en-US" sz="900" dirty="0">
              <a:latin typeface="微软雅黑" panose="020B0503020204020204" pitchFamily="34" charset="-122"/>
              <a:ea typeface="微软雅黑" panose="020B0503020204020204" pitchFamily="34" charset="-122"/>
            </a:endParaRPr>
          </a:p>
        </p:txBody>
      </p:sp>
      <p:cxnSp>
        <p:nvCxnSpPr>
          <p:cNvPr id="7" name="Straight Connector 6"/>
          <p:cNvCxnSpPr/>
          <p:nvPr/>
        </p:nvCxnSpPr>
        <p:spPr>
          <a:xfrm>
            <a:off x="3540676" y="2007904"/>
            <a:ext cx="1841790" cy="0"/>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198507" y="2007904"/>
            <a:ext cx="1841790" cy="0"/>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994824" y="2669500"/>
            <a:ext cx="1343028" cy="831254"/>
            <a:chOff x="324000" y="2949816"/>
            <a:chExt cx="2388848" cy="1478556"/>
          </a:xfrm>
        </p:grpSpPr>
        <p:grpSp>
          <p:nvGrpSpPr>
            <p:cNvPr id="10" name="Group 10"/>
            <p:cNvGrpSpPr>
              <a:grpSpLocks/>
            </p:cNvGrpSpPr>
            <p:nvPr/>
          </p:nvGrpSpPr>
          <p:grpSpPr bwMode="auto">
            <a:xfrm>
              <a:off x="324000" y="3350378"/>
              <a:ext cx="1832068" cy="1077994"/>
              <a:chOff x="1239521" y="2524262"/>
              <a:chExt cx="2738183" cy="1609630"/>
            </a:xfrm>
          </p:grpSpPr>
          <p:sp>
            <p:nvSpPr>
              <p:cNvPr id="13" name="Oval 12"/>
              <p:cNvSpPr/>
              <p:nvPr/>
            </p:nvSpPr>
            <p:spPr bwMode="gray">
              <a:xfrm>
                <a:off x="1239521" y="3082200"/>
                <a:ext cx="2738183" cy="983243"/>
              </a:xfrm>
              <a:prstGeom prst="ellipse">
                <a:avLst/>
              </a:prstGeom>
              <a:solidFill>
                <a:schemeClr val="bg1">
                  <a:lumMod val="95000"/>
                </a:schemeClr>
              </a:solidFill>
              <a:effectLst>
                <a:outerShdw blurRad="50800" dist="38100" dir="5400000" algn="t" rotWithShape="0">
                  <a:prstClr val="black">
                    <a:alpha val="40000"/>
                  </a:prstClr>
                </a:outerShdw>
              </a:effectLst>
            </p:spPr>
            <p:txBody>
              <a:bodyPr anchor="ctr" anchorCtr="1"/>
              <a:lstStyle/>
              <a:p>
                <a:pPr algn="ctr">
                  <a:defRPr/>
                </a:pPr>
                <a:endParaRPr lang="en-US" sz="675" dirty="0">
                  <a:solidFill>
                    <a:schemeClr val="bg1"/>
                  </a:solidFill>
                  <a:latin typeface="微软雅黑" panose="020B0503020204020204" pitchFamily="34" charset="-122"/>
                  <a:ea typeface="微软雅黑" panose="020B0503020204020204" pitchFamily="34" charset="-122"/>
                  <a:cs typeface="Arial"/>
                </a:endParaRPr>
              </a:p>
            </p:txBody>
          </p:sp>
          <p:sp>
            <p:nvSpPr>
              <p:cNvPr id="14" name="Oval 13"/>
              <p:cNvSpPr/>
              <p:nvPr/>
            </p:nvSpPr>
            <p:spPr bwMode="gray">
              <a:xfrm>
                <a:off x="1595418" y="3216422"/>
                <a:ext cx="1179209" cy="573639"/>
              </a:xfrm>
              <a:prstGeom prst="ellipse">
                <a:avLst/>
              </a:prstGeom>
              <a:solidFill>
                <a:schemeClr val="tx2">
                  <a:lumMod val="40000"/>
                  <a:lumOff val="60000"/>
                </a:schemeClr>
              </a:solidFill>
              <a:effectLst>
                <a:outerShdw blurRad="50800" dist="38100" dir="5400000" algn="t" rotWithShape="0">
                  <a:prstClr val="black">
                    <a:alpha val="40000"/>
                  </a:prstClr>
                </a:outerShdw>
              </a:effectLst>
            </p:spPr>
            <p:txBody>
              <a:bodyPr anchor="ctr" anchorCtr="1"/>
              <a:lstStyle/>
              <a:p>
                <a:pPr algn="ctr">
                  <a:defRPr/>
                </a:pPr>
                <a:endParaRPr lang="en-US" sz="675" dirty="0">
                  <a:solidFill>
                    <a:schemeClr val="bg1"/>
                  </a:solidFill>
                  <a:latin typeface="微软雅黑" panose="020B0503020204020204" pitchFamily="34" charset="-122"/>
                  <a:ea typeface="微软雅黑" panose="020B0503020204020204" pitchFamily="34" charset="-122"/>
                  <a:cs typeface="Arial"/>
                </a:endParaRPr>
              </a:p>
            </p:txBody>
          </p:sp>
          <p:pic>
            <p:nvPicPr>
              <p:cNvPr id="15" name="Picture 13" descr="datacenter-0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3048" y="2524262"/>
                <a:ext cx="757352" cy="160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TextBox 10"/>
            <p:cNvSpPr txBox="1"/>
            <p:nvPr/>
          </p:nvSpPr>
          <p:spPr>
            <a:xfrm>
              <a:off x="1255281" y="2949816"/>
              <a:ext cx="1457567" cy="379905"/>
            </a:xfrm>
            <a:prstGeom prst="rect">
              <a:avLst/>
            </a:prstGeom>
            <a:noFill/>
          </p:spPr>
          <p:txBody>
            <a:bodyPr wrap="none">
              <a:spAutoFit/>
            </a:bodyPr>
            <a:lstStyle/>
            <a:p>
              <a:pPr>
                <a:spcBef>
                  <a:spcPct val="50000"/>
                </a:spcBef>
                <a:buClr>
                  <a:srgbClr val="F0AB00"/>
                </a:buClr>
                <a:buSzPct val="80000"/>
                <a:defRPr/>
              </a:pPr>
              <a:r>
                <a:rPr lang="en-US" sz="788" b="1" kern="0" dirty="0">
                  <a:solidFill>
                    <a:schemeClr val="accent3">
                      <a:lumMod val="60000"/>
                      <a:lumOff val="40000"/>
                    </a:schemeClr>
                  </a:solidFill>
                  <a:latin typeface="微软雅黑" panose="020B0503020204020204" pitchFamily="34" charset="-122"/>
                  <a:ea typeface="微软雅黑" panose="020B0503020204020204" pitchFamily="34" charset="-122"/>
                  <a:cs typeface="Arial Unicode MS" pitchFamily="34" charset="-128"/>
                </a:rPr>
                <a:t>Data Center </a:t>
              </a:r>
            </a:p>
          </p:txBody>
        </p:sp>
        <p:cxnSp>
          <p:nvCxnSpPr>
            <p:cNvPr id="12" name="Straight Connector 11"/>
            <p:cNvCxnSpPr/>
            <p:nvPr/>
          </p:nvCxnSpPr>
          <p:spPr>
            <a:xfrm flipV="1">
              <a:off x="1904569" y="3294815"/>
              <a:ext cx="0" cy="711200"/>
            </a:xfrm>
            <a:prstGeom prst="line">
              <a:avLst/>
            </a:prstGeom>
            <a:ln w="6350">
              <a:solidFill>
                <a:schemeClr val="bg2">
                  <a:lumMod val="75000"/>
                </a:schemeClr>
              </a:solidFill>
              <a:headEnd type="oval"/>
            </a:ln>
          </p:spPr>
          <p:style>
            <a:lnRef idx="1">
              <a:schemeClr val="accent1"/>
            </a:lnRef>
            <a:fillRef idx="0">
              <a:schemeClr val="accent1"/>
            </a:fillRef>
            <a:effectRef idx="0">
              <a:schemeClr val="accent1"/>
            </a:effectRef>
            <a:fontRef idx="minor">
              <a:schemeClr val="tx1"/>
            </a:fontRef>
          </p:style>
        </p:cxnSp>
      </p:grpSp>
      <p:sp>
        <p:nvSpPr>
          <p:cNvPr id="35" name="Text Placeholder 2"/>
          <p:cNvSpPr txBox="1">
            <a:spLocks/>
          </p:cNvSpPr>
          <p:nvPr/>
        </p:nvSpPr>
        <p:spPr bwMode="gray">
          <a:xfrm>
            <a:off x="995633" y="3683523"/>
            <a:ext cx="2017309" cy="614237"/>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0643" lvl="1" indent="-160643">
              <a:spcBef>
                <a:spcPts val="169"/>
              </a:spcBef>
              <a:buFont typeface="Wingdings" panose="05000000000000000000" pitchFamily="2" charset="2"/>
              <a:buChar char="§"/>
            </a:pPr>
            <a:r>
              <a:rPr lang="zh-CN" altLang="en-US" sz="1013" dirty="0">
                <a:latin typeface="微软雅黑" panose="020B0503020204020204" pitchFamily="34" charset="-122"/>
                <a:ea typeface="微软雅黑" panose="020B0503020204020204" pitchFamily="34" charset="-122"/>
              </a:rPr>
              <a:t>系统的冗余由</a:t>
            </a:r>
            <a:r>
              <a:rPr lang="en-US" altLang="zh-CN" sz="1013" dirty="0">
                <a:latin typeface="微软雅黑" panose="020B0503020204020204" pitchFamily="34" charset="-122"/>
                <a:ea typeface="微软雅黑" panose="020B0503020204020204" pitchFamily="34" charset="-122"/>
              </a:rPr>
              <a:t>SAP HANA</a:t>
            </a:r>
            <a:r>
              <a:rPr lang="zh-CN" altLang="en-US" sz="1013" dirty="0">
                <a:latin typeface="微软雅黑" panose="020B0503020204020204" pitchFamily="34" charset="-122"/>
                <a:ea typeface="微软雅黑" panose="020B0503020204020204" pitchFamily="34" charset="-122"/>
              </a:rPr>
              <a:t>备用节点提供，防止服务器单点故障造成的系统中断</a:t>
            </a:r>
            <a:endParaRPr lang="en-US" sz="1013" dirty="0">
              <a:latin typeface="微软雅黑" panose="020B0503020204020204" pitchFamily="34" charset="-122"/>
              <a:ea typeface="微软雅黑" panose="020B0503020204020204" pitchFamily="34" charset="-122"/>
            </a:endParaRPr>
          </a:p>
        </p:txBody>
      </p:sp>
      <p:sp>
        <p:nvSpPr>
          <p:cNvPr id="36" name="Text Placeholder 2"/>
          <p:cNvSpPr txBox="1">
            <a:spLocks/>
          </p:cNvSpPr>
          <p:nvPr/>
        </p:nvSpPr>
        <p:spPr bwMode="gray">
          <a:xfrm>
            <a:off x="3423656" y="4121870"/>
            <a:ext cx="2296688" cy="797595"/>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0643" lvl="1" indent="-160643">
              <a:spcBef>
                <a:spcPts val="0"/>
              </a:spcBef>
              <a:buFont typeface="Wingdings" panose="05000000000000000000" pitchFamily="2" charset="2"/>
              <a:buChar char="§"/>
            </a:pPr>
            <a:r>
              <a:rPr lang="zh-CN" altLang="en-US" sz="1013" dirty="0">
                <a:latin typeface="微软雅黑" panose="020B0503020204020204" pitchFamily="34" charset="-122"/>
                <a:ea typeface="微软雅黑" panose="020B0503020204020204" pitchFamily="34" charset="-122"/>
              </a:rPr>
              <a:t>由</a:t>
            </a:r>
            <a:r>
              <a:rPr lang="en-US" altLang="zh-CN" sz="1013" dirty="0">
                <a:latin typeface="微软雅黑" panose="020B0503020204020204" pitchFamily="34" charset="-122"/>
                <a:ea typeface="微软雅黑" panose="020B0503020204020204" pitchFamily="34" charset="-122"/>
              </a:rPr>
              <a:t>SAP HANA</a:t>
            </a:r>
            <a:r>
              <a:rPr lang="zh-CN" altLang="en-US" sz="1013" dirty="0">
                <a:latin typeface="微软雅黑" panose="020B0503020204020204" pitchFamily="34" charset="-122"/>
                <a:ea typeface="微软雅黑" panose="020B0503020204020204" pitchFamily="34" charset="-122"/>
              </a:rPr>
              <a:t>自身功能实现</a:t>
            </a:r>
            <a:endParaRPr lang="en-US" altLang="zh-CN" sz="1013" dirty="0">
              <a:latin typeface="微软雅黑" panose="020B0503020204020204" pitchFamily="34" charset="-122"/>
              <a:ea typeface="微软雅黑" panose="020B0503020204020204" pitchFamily="34" charset="-122"/>
            </a:endParaRPr>
          </a:p>
          <a:p>
            <a:pPr marL="160643" lvl="1" indent="-160643">
              <a:spcBef>
                <a:spcPts val="0"/>
              </a:spcBef>
              <a:buFont typeface="Wingdings" panose="05000000000000000000" pitchFamily="2" charset="2"/>
              <a:buChar char="§"/>
            </a:pPr>
            <a:r>
              <a:rPr lang="zh-CN" altLang="en-US" sz="1013" dirty="0">
                <a:latin typeface="微软雅黑" panose="020B0503020204020204" pitchFamily="34" charset="-122"/>
                <a:ea typeface="微软雅黑" panose="020B0503020204020204" pitchFamily="34" charset="-122"/>
              </a:rPr>
              <a:t>影子实例可与装载数据，实现系统的快速切换</a:t>
            </a:r>
            <a:endParaRPr lang="en-US" altLang="zh-CN" sz="1013" dirty="0">
              <a:latin typeface="微软雅黑" panose="020B0503020204020204" pitchFamily="34" charset="-122"/>
              <a:ea typeface="微软雅黑" panose="020B0503020204020204" pitchFamily="34" charset="-122"/>
            </a:endParaRPr>
          </a:p>
          <a:p>
            <a:pPr marL="160643" lvl="1" indent="-160643">
              <a:spcBef>
                <a:spcPts val="0"/>
              </a:spcBef>
              <a:buFont typeface="Wingdings" panose="05000000000000000000" pitchFamily="2" charset="2"/>
              <a:buChar char="§"/>
            </a:pPr>
            <a:r>
              <a:rPr lang="en-US" sz="1013" dirty="0">
                <a:latin typeface="微软雅黑" panose="020B0503020204020204" pitchFamily="34" charset="-122"/>
                <a:ea typeface="微软雅黑" panose="020B0503020204020204" pitchFamily="34" charset="-122"/>
              </a:rPr>
              <a:t>HANA2.0</a:t>
            </a:r>
            <a:r>
              <a:rPr lang="zh-CN" altLang="en-US" sz="1013" dirty="0">
                <a:latin typeface="微软雅黑" panose="020B0503020204020204" pitchFamily="34" charset="-122"/>
                <a:ea typeface="微软雅黑" panose="020B0503020204020204" pitchFamily="34" charset="-122"/>
              </a:rPr>
              <a:t>现已支持</a:t>
            </a:r>
            <a:r>
              <a:rPr lang="en-US" altLang="zh-CN" sz="1013" dirty="0">
                <a:latin typeface="微软雅黑" panose="020B0503020204020204" pitchFamily="34" charset="-122"/>
                <a:ea typeface="微软雅黑" panose="020B0503020204020204" pitchFamily="34" charset="-122"/>
              </a:rPr>
              <a:t>active-active</a:t>
            </a:r>
            <a:r>
              <a:rPr lang="zh-CN" altLang="en-US" sz="1013" dirty="0">
                <a:latin typeface="微软雅黑" panose="020B0503020204020204" pitchFamily="34" charset="-122"/>
                <a:ea typeface="微软雅黑" panose="020B0503020204020204" pitchFamily="34" charset="-122"/>
              </a:rPr>
              <a:t>模式</a:t>
            </a:r>
            <a:endParaRPr lang="en-US" sz="1013" dirty="0">
              <a:latin typeface="微软雅黑" panose="020B0503020204020204" pitchFamily="34" charset="-122"/>
              <a:ea typeface="微软雅黑" panose="020B0503020204020204" pitchFamily="34" charset="-122"/>
            </a:endParaRPr>
          </a:p>
        </p:txBody>
      </p:sp>
      <p:sp>
        <p:nvSpPr>
          <p:cNvPr id="37" name="Text Placeholder 2"/>
          <p:cNvSpPr txBox="1">
            <a:spLocks/>
          </p:cNvSpPr>
          <p:nvPr/>
        </p:nvSpPr>
        <p:spPr bwMode="gray">
          <a:xfrm>
            <a:off x="6190629" y="3691380"/>
            <a:ext cx="1841790" cy="422929"/>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0643" lvl="1" indent="-160643">
              <a:buFont typeface="Wingdings" panose="05000000000000000000" pitchFamily="2" charset="2"/>
              <a:buChar char="§"/>
            </a:pPr>
            <a:r>
              <a:rPr lang="zh-CN" altLang="en-US" sz="1013" dirty="0">
                <a:latin typeface="微软雅黑" panose="020B0503020204020204" pitchFamily="34" charset="-122"/>
                <a:ea typeface="微软雅黑" panose="020B0503020204020204" pitchFamily="34" charset="-122"/>
              </a:rPr>
              <a:t>由存储合作伙伴的工具来提供</a:t>
            </a:r>
            <a:endParaRPr lang="en-US" sz="1013" dirty="0">
              <a:latin typeface="微软雅黑" panose="020B0503020204020204" pitchFamily="34" charset="-122"/>
              <a:ea typeface="微软雅黑" panose="020B0503020204020204" pitchFamily="34" charset="-122"/>
            </a:endParaRPr>
          </a:p>
          <a:p>
            <a:pPr marL="160643" lvl="1" indent="-160643">
              <a:buFont typeface="Wingdings" panose="05000000000000000000" pitchFamily="2" charset="2"/>
              <a:buChar char="§"/>
            </a:pPr>
            <a:r>
              <a:rPr lang="zh-CN" altLang="en-US" sz="1013" dirty="0">
                <a:latin typeface="微软雅黑" panose="020B0503020204020204" pitchFamily="34" charset="-122"/>
                <a:ea typeface="微软雅黑" panose="020B0503020204020204" pitchFamily="34" charset="-122"/>
              </a:rPr>
              <a:t>数据的物理传输比较可靠</a:t>
            </a:r>
            <a:endParaRPr lang="en-US" sz="1013" dirty="0">
              <a:latin typeface="微软雅黑" panose="020B0503020204020204" pitchFamily="34" charset="-122"/>
              <a:ea typeface="微软雅黑" panose="020B0503020204020204" pitchFamily="34" charset="-122"/>
            </a:endParaRPr>
          </a:p>
        </p:txBody>
      </p:sp>
      <p:grpSp>
        <p:nvGrpSpPr>
          <p:cNvPr id="38" name="Group 37"/>
          <p:cNvGrpSpPr/>
          <p:nvPr/>
        </p:nvGrpSpPr>
        <p:grpSpPr>
          <a:xfrm>
            <a:off x="6198772" y="2668926"/>
            <a:ext cx="1992551" cy="958907"/>
            <a:chOff x="8584507" y="3190849"/>
            <a:chExt cx="3544158" cy="1705612"/>
          </a:xfrm>
        </p:grpSpPr>
        <p:grpSp>
          <p:nvGrpSpPr>
            <p:cNvPr id="39" name="Group 3"/>
            <p:cNvGrpSpPr>
              <a:grpSpLocks/>
            </p:cNvGrpSpPr>
            <p:nvPr/>
          </p:nvGrpSpPr>
          <p:grpSpPr bwMode="auto">
            <a:xfrm>
              <a:off x="8611986" y="3701930"/>
              <a:ext cx="1789629" cy="817869"/>
              <a:chOff x="1239520" y="2524262"/>
              <a:chExt cx="3637280" cy="1661658"/>
            </a:xfrm>
          </p:grpSpPr>
          <p:sp>
            <p:nvSpPr>
              <p:cNvPr id="56" name="Oval 55"/>
              <p:cNvSpPr/>
              <p:nvPr/>
            </p:nvSpPr>
            <p:spPr bwMode="gray">
              <a:xfrm>
                <a:off x="1239520" y="2881352"/>
                <a:ext cx="3637280" cy="1304568"/>
              </a:xfrm>
              <a:prstGeom prst="ellipse">
                <a:avLst/>
              </a:prstGeom>
              <a:solidFill>
                <a:schemeClr val="bg1">
                  <a:lumMod val="95000"/>
                </a:schemeClr>
              </a:solidFill>
              <a:effectLst>
                <a:outerShdw blurRad="50800" dist="38100" dir="5400000" algn="t" rotWithShape="0">
                  <a:prstClr val="black">
                    <a:alpha val="40000"/>
                  </a:prstClr>
                </a:outerShdw>
              </a:effectLst>
            </p:spPr>
            <p:txBody>
              <a:bodyPr anchor="ctr" anchorCtr="1"/>
              <a:lstStyle/>
              <a:p>
                <a:pPr algn="ctr">
                  <a:defRPr/>
                </a:pPr>
                <a:endParaRPr lang="en-US" sz="675" dirty="0">
                  <a:solidFill>
                    <a:schemeClr val="bg1"/>
                  </a:solidFill>
                  <a:latin typeface="微软雅黑" panose="020B0503020204020204" pitchFamily="34" charset="-122"/>
                  <a:ea typeface="微软雅黑" panose="020B0503020204020204" pitchFamily="34" charset="-122"/>
                  <a:cs typeface="Arial"/>
                </a:endParaRPr>
              </a:p>
            </p:txBody>
          </p:sp>
          <p:cxnSp>
            <p:nvCxnSpPr>
              <p:cNvPr id="57" name="Straight Connector 56"/>
              <p:cNvCxnSpPr/>
              <p:nvPr/>
            </p:nvCxnSpPr>
            <p:spPr>
              <a:xfrm>
                <a:off x="2620765" y="3514591"/>
                <a:ext cx="1097059" cy="0"/>
              </a:xfrm>
              <a:prstGeom prst="line">
                <a:avLst/>
              </a:prstGeom>
              <a:ln w="76200"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gray">
              <a:xfrm>
                <a:off x="1595151" y="3216223"/>
                <a:ext cx="1178028" cy="572931"/>
              </a:xfrm>
              <a:prstGeom prst="ellipse">
                <a:avLst/>
              </a:prstGeom>
              <a:solidFill>
                <a:schemeClr val="tx2">
                  <a:lumMod val="40000"/>
                  <a:lumOff val="60000"/>
                </a:schemeClr>
              </a:solidFill>
              <a:effectLst>
                <a:outerShdw blurRad="50800" dist="38100" dir="5400000" algn="t" rotWithShape="0">
                  <a:prstClr val="black">
                    <a:alpha val="40000"/>
                  </a:prstClr>
                </a:outerShdw>
              </a:effectLst>
            </p:spPr>
            <p:txBody>
              <a:bodyPr anchor="ctr" anchorCtr="1"/>
              <a:lstStyle/>
              <a:p>
                <a:pPr algn="ctr">
                  <a:defRPr/>
                </a:pPr>
                <a:endParaRPr lang="en-US" sz="675" dirty="0">
                  <a:solidFill>
                    <a:schemeClr val="bg1"/>
                  </a:solidFill>
                  <a:latin typeface="微软雅黑" panose="020B0503020204020204" pitchFamily="34" charset="-122"/>
                  <a:ea typeface="微软雅黑" panose="020B0503020204020204" pitchFamily="34" charset="-122"/>
                  <a:cs typeface="Arial"/>
                </a:endParaRPr>
              </a:p>
            </p:txBody>
          </p:sp>
          <p:pic>
            <p:nvPicPr>
              <p:cNvPr id="59" name="Picture 7" descr="datacenter-0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3048" y="2524262"/>
                <a:ext cx="757352" cy="160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Oval 59"/>
              <p:cNvSpPr/>
              <p:nvPr/>
            </p:nvSpPr>
            <p:spPr bwMode="gray">
              <a:xfrm>
                <a:off x="3508256" y="3228919"/>
                <a:ext cx="1179615" cy="572931"/>
              </a:xfrm>
              <a:prstGeom prst="ellipse">
                <a:avLst/>
              </a:prstGeom>
              <a:solidFill>
                <a:schemeClr val="tx2">
                  <a:lumMod val="40000"/>
                  <a:lumOff val="60000"/>
                </a:schemeClr>
              </a:solidFill>
              <a:effectLst>
                <a:outerShdw blurRad="50800" dist="38100" dir="5400000" algn="t" rotWithShape="0">
                  <a:prstClr val="black">
                    <a:alpha val="40000"/>
                  </a:prstClr>
                </a:outerShdw>
              </a:effectLst>
            </p:spPr>
            <p:txBody>
              <a:bodyPr anchor="ctr" anchorCtr="1"/>
              <a:lstStyle/>
              <a:p>
                <a:pPr algn="ctr">
                  <a:defRPr/>
                </a:pPr>
                <a:endParaRPr lang="en-US" sz="675" dirty="0">
                  <a:solidFill>
                    <a:schemeClr val="bg1"/>
                  </a:solidFill>
                  <a:latin typeface="微软雅黑" panose="020B0503020204020204" pitchFamily="34" charset="-122"/>
                  <a:ea typeface="微软雅黑" panose="020B0503020204020204" pitchFamily="34" charset="-122"/>
                  <a:cs typeface="Arial"/>
                </a:endParaRPr>
              </a:p>
            </p:txBody>
          </p:sp>
          <p:pic>
            <p:nvPicPr>
              <p:cNvPr id="61" name="Picture 9" descr="datacenter-0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6447" y="2536766"/>
                <a:ext cx="757352" cy="160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 name="Group 10"/>
            <p:cNvGrpSpPr>
              <a:grpSpLocks/>
            </p:cNvGrpSpPr>
            <p:nvPr/>
          </p:nvGrpSpPr>
          <p:grpSpPr bwMode="auto">
            <a:xfrm>
              <a:off x="10924990" y="3451960"/>
              <a:ext cx="901500" cy="530444"/>
              <a:chOff x="1239521" y="2524262"/>
              <a:chExt cx="2738183" cy="1609630"/>
            </a:xfrm>
          </p:grpSpPr>
          <p:sp>
            <p:nvSpPr>
              <p:cNvPr id="53" name="Oval 52"/>
              <p:cNvSpPr/>
              <p:nvPr/>
            </p:nvSpPr>
            <p:spPr bwMode="gray">
              <a:xfrm>
                <a:off x="1239521" y="3082200"/>
                <a:ext cx="2738183" cy="983243"/>
              </a:xfrm>
              <a:prstGeom prst="ellipse">
                <a:avLst/>
              </a:prstGeom>
              <a:solidFill>
                <a:schemeClr val="bg1">
                  <a:lumMod val="95000"/>
                </a:schemeClr>
              </a:solidFill>
              <a:effectLst>
                <a:outerShdw blurRad="50800" dist="38100" dir="5400000" algn="t" rotWithShape="0">
                  <a:prstClr val="black">
                    <a:alpha val="40000"/>
                  </a:prstClr>
                </a:outerShdw>
              </a:effectLst>
            </p:spPr>
            <p:txBody>
              <a:bodyPr anchor="ctr" anchorCtr="1"/>
              <a:lstStyle/>
              <a:p>
                <a:pPr algn="ctr">
                  <a:defRPr/>
                </a:pPr>
                <a:endParaRPr lang="en-US" sz="675" dirty="0">
                  <a:solidFill>
                    <a:schemeClr val="bg1"/>
                  </a:solidFill>
                  <a:latin typeface="微软雅黑" panose="020B0503020204020204" pitchFamily="34" charset="-122"/>
                  <a:ea typeface="微软雅黑" panose="020B0503020204020204" pitchFamily="34" charset="-122"/>
                  <a:cs typeface="Arial"/>
                </a:endParaRPr>
              </a:p>
            </p:txBody>
          </p:sp>
          <p:sp>
            <p:nvSpPr>
              <p:cNvPr id="54" name="Oval 53"/>
              <p:cNvSpPr/>
              <p:nvPr/>
            </p:nvSpPr>
            <p:spPr bwMode="gray">
              <a:xfrm>
                <a:off x="1595418" y="3216422"/>
                <a:ext cx="1179209" cy="573639"/>
              </a:xfrm>
              <a:prstGeom prst="ellipse">
                <a:avLst/>
              </a:prstGeom>
              <a:solidFill>
                <a:schemeClr val="tx2">
                  <a:lumMod val="40000"/>
                  <a:lumOff val="60000"/>
                </a:schemeClr>
              </a:solidFill>
              <a:effectLst>
                <a:outerShdw blurRad="50800" dist="38100" dir="5400000" algn="t" rotWithShape="0">
                  <a:prstClr val="black">
                    <a:alpha val="40000"/>
                  </a:prstClr>
                </a:outerShdw>
              </a:effectLst>
            </p:spPr>
            <p:txBody>
              <a:bodyPr anchor="ctr" anchorCtr="1"/>
              <a:lstStyle/>
              <a:p>
                <a:pPr algn="ctr">
                  <a:defRPr/>
                </a:pPr>
                <a:endParaRPr lang="en-US" sz="675" dirty="0">
                  <a:solidFill>
                    <a:schemeClr val="bg1"/>
                  </a:solidFill>
                  <a:latin typeface="微软雅黑" panose="020B0503020204020204" pitchFamily="34" charset="-122"/>
                  <a:ea typeface="微软雅黑" panose="020B0503020204020204" pitchFamily="34" charset="-122"/>
                  <a:cs typeface="Arial"/>
                </a:endParaRPr>
              </a:p>
            </p:txBody>
          </p:sp>
          <p:pic>
            <p:nvPicPr>
              <p:cNvPr id="55" name="Picture 13" descr="datacenter-0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03048" y="2524262"/>
                <a:ext cx="757352" cy="160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41" name="Straight Connector 40"/>
            <p:cNvCxnSpPr/>
            <p:nvPr/>
          </p:nvCxnSpPr>
          <p:spPr>
            <a:xfrm flipV="1">
              <a:off x="8711974" y="3424620"/>
              <a:ext cx="0" cy="745222"/>
            </a:xfrm>
            <a:prstGeom prst="line">
              <a:avLst/>
            </a:prstGeom>
            <a:ln w="6350">
              <a:solidFill>
                <a:schemeClr val="bg2">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0907752" y="3190849"/>
              <a:ext cx="1220913" cy="333712"/>
            </a:xfrm>
            <a:prstGeom prst="rect">
              <a:avLst/>
            </a:prstGeom>
            <a:noFill/>
          </p:spPr>
          <p:txBody>
            <a:bodyPr wrap="none">
              <a:spAutoFit/>
            </a:bodyPr>
            <a:lstStyle/>
            <a:p>
              <a:pPr>
                <a:spcBef>
                  <a:spcPct val="50000"/>
                </a:spcBef>
                <a:buClr>
                  <a:srgbClr val="F0AB00"/>
                </a:buClr>
                <a:buSzPct val="80000"/>
                <a:defRPr/>
              </a:pPr>
              <a:r>
                <a:rPr lang="en-US" sz="619" b="1" kern="0" dirty="0">
                  <a:solidFill>
                    <a:schemeClr val="accent3">
                      <a:lumMod val="60000"/>
                      <a:lumOff val="40000"/>
                    </a:schemeClr>
                  </a:solidFill>
                  <a:latin typeface="微软雅黑" panose="020B0503020204020204" pitchFamily="34" charset="-122"/>
                  <a:ea typeface="微软雅黑" panose="020B0503020204020204" pitchFamily="34" charset="-122"/>
                  <a:cs typeface="Arial Unicode MS" pitchFamily="34" charset="-128"/>
                </a:rPr>
                <a:t>Data Center </a:t>
              </a:r>
            </a:p>
          </p:txBody>
        </p:sp>
        <p:sp>
          <p:nvSpPr>
            <p:cNvPr id="43" name="TextBox 42"/>
            <p:cNvSpPr txBox="1"/>
            <p:nvPr/>
          </p:nvSpPr>
          <p:spPr>
            <a:xfrm>
              <a:off x="8584507" y="3220856"/>
              <a:ext cx="1220913" cy="333712"/>
            </a:xfrm>
            <a:prstGeom prst="rect">
              <a:avLst/>
            </a:prstGeom>
            <a:noFill/>
          </p:spPr>
          <p:txBody>
            <a:bodyPr wrap="none">
              <a:spAutoFit/>
            </a:bodyPr>
            <a:lstStyle/>
            <a:p>
              <a:pPr>
                <a:spcBef>
                  <a:spcPct val="50000"/>
                </a:spcBef>
                <a:buClr>
                  <a:srgbClr val="F0AB00"/>
                </a:buClr>
                <a:buSzPct val="80000"/>
                <a:defRPr/>
              </a:pPr>
              <a:r>
                <a:rPr lang="en-US" sz="619" b="1" kern="0" dirty="0">
                  <a:solidFill>
                    <a:schemeClr val="accent3">
                      <a:lumMod val="60000"/>
                      <a:lumOff val="40000"/>
                    </a:schemeClr>
                  </a:solidFill>
                  <a:latin typeface="微软雅黑" panose="020B0503020204020204" pitchFamily="34" charset="-122"/>
                  <a:ea typeface="微软雅黑" panose="020B0503020204020204" pitchFamily="34" charset="-122"/>
                  <a:cs typeface="Arial Unicode MS" pitchFamily="34" charset="-128"/>
                </a:rPr>
                <a:t>Data Center </a:t>
              </a:r>
            </a:p>
          </p:txBody>
        </p:sp>
        <p:cxnSp>
          <p:nvCxnSpPr>
            <p:cNvPr id="44" name="Straight Connector 43"/>
            <p:cNvCxnSpPr/>
            <p:nvPr/>
          </p:nvCxnSpPr>
          <p:spPr>
            <a:xfrm flipV="1">
              <a:off x="11702735" y="3424620"/>
              <a:ext cx="0" cy="349957"/>
            </a:xfrm>
            <a:prstGeom prst="line">
              <a:avLst/>
            </a:prstGeom>
            <a:ln w="6350">
              <a:solidFill>
                <a:schemeClr val="bg2">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54" idx="3"/>
            </p:cNvCxnSpPr>
            <p:nvPr/>
          </p:nvCxnSpPr>
          <p:spPr>
            <a:xfrm flipV="1">
              <a:off x="10307094" y="3840975"/>
              <a:ext cx="792092" cy="341365"/>
            </a:xfrm>
            <a:prstGeom prst="line">
              <a:avLst/>
            </a:prstGeom>
            <a:ln w="12700" cmpd="sng">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6" name="Group 10"/>
            <p:cNvGrpSpPr>
              <a:grpSpLocks/>
            </p:cNvGrpSpPr>
            <p:nvPr/>
          </p:nvGrpSpPr>
          <p:grpSpPr bwMode="auto">
            <a:xfrm>
              <a:off x="10528897" y="4366017"/>
              <a:ext cx="901500" cy="530444"/>
              <a:chOff x="1239521" y="2524262"/>
              <a:chExt cx="2738183" cy="1609630"/>
            </a:xfrm>
          </p:grpSpPr>
          <p:sp>
            <p:nvSpPr>
              <p:cNvPr id="50" name="Oval 49"/>
              <p:cNvSpPr/>
              <p:nvPr/>
            </p:nvSpPr>
            <p:spPr bwMode="gray">
              <a:xfrm>
                <a:off x="1239521" y="3082200"/>
                <a:ext cx="2738183" cy="983243"/>
              </a:xfrm>
              <a:prstGeom prst="ellipse">
                <a:avLst/>
              </a:prstGeom>
              <a:solidFill>
                <a:schemeClr val="bg1">
                  <a:lumMod val="95000"/>
                </a:schemeClr>
              </a:solidFill>
              <a:effectLst>
                <a:outerShdw blurRad="50800" dist="38100" dir="5400000" algn="t" rotWithShape="0">
                  <a:prstClr val="black">
                    <a:alpha val="40000"/>
                  </a:prstClr>
                </a:outerShdw>
              </a:effectLst>
            </p:spPr>
            <p:txBody>
              <a:bodyPr anchor="ctr" anchorCtr="1"/>
              <a:lstStyle/>
              <a:p>
                <a:pPr algn="ctr">
                  <a:defRPr/>
                </a:pPr>
                <a:endParaRPr lang="en-US" sz="675" dirty="0">
                  <a:solidFill>
                    <a:schemeClr val="bg1"/>
                  </a:solidFill>
                  <a:latin typeface="微软雅黑" panose="020B0503020204020204" pitchFamily="34" charset="-122"/>
                  <a:ea typeface="微软雅黑" panose="020B0503020204020204" pitchFamily="34" charset="-122"/>
                  <a:cs typeface="Arial"/>
                </a:endParaRPr>
              </a:p>
            </p:txBody>
          </p:sp>
          <p:sp>
            <p:nvSpPr>
              <p:cNvPr id="51" name="Oval 50"/>
              <p:cNvSpPr/>
              <p:nvPr/>
            </p:nvSpPr>
            <p:spPr bwMode="gray">
              <a:xfrm>
                <a:off x="1595418" y="3216422"/>
                <a:ext cx="1179209" cy="573639"/>
              </a:xfrm>
              <a:prstGeom prst="ellipse">
                <a:avLst/>
              </a:prstGeom>
              <a:solidFill>
                <a:schemeClr val="tx2">
                  <a:lumMod val="40000"/>
                  <a:lumOff val="60000"/>
                </a:schemeClr>
              </a:solidFill>
              <a:effectLst>
                <a:outerShdw blurRad="50800" dist="38100" dir="5400000" algn="t" rotWithShape="0">
                  <a:prstClr val="black">
                    <a:alpha val="40000"/>
                  </a:prstClr>
                </a:outerShdw>
              </a:effectLst>
            </p:spPr>
            <p:txBody>
              <a:bodyPr anchor="ctr" anchorCtr="1"/>
              <a:lstStyle/>
              <a:p>
                <a:pPr algn="ctr">
                  <a:defRPr/>
                </a:pPr>
                <a:endParaRPr lang="en-US" sz="675" dirty="0">
                  <a:solidFill>
                    <a:schemeClr val="bg1"/>
                  </a:solidFill>
                  <a:latin typeface="微软雅黑" panose="020B0503020204020204" pitchFamily="34" charset="-122"/>
                  <a:ea typeface="微软雅黑" panose="020B0503020204020204" pitchFamily="34" charset="-122"/>
                  <a:cs typeface="Arial"/>
                </a:endParaRPr>
              </a:p>
            </p:txBody>
          </p:sp>
          <p:pic>
            <p:nvPicPr>
              <p:cNvPr id="52" name="Picture 13" descr="datacenter-0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03048" y="2524262"/>
                <a:ext cx="757352" cy="160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 name="TextBox 46"/>
            <p:cNvSpPr txBox="1"/>
            <p:nvPr/>
          </p:nvSpPr>
          <p:spPr>
            <a:xfrm>
              <a:off x="10511660" y="4104906"/>
              <a:ext cx="1220913" cy="333712"/>
            </a:xfrm>
            <a:prstGeom prst="rect">
              <a:avLst/>
            </a:prstGeom>
            <a:noFill/>
          </p:spPr>
          <p:txBody>
            <a:bodyPr wrap="none">
              <a:spAutoFit/>
            </a:bodyPr>
            <a:lstStyle/>
            <a:p>
              <a:pPr>
                <a:spcBef>
                  <a:spcPct val="50000"/>
                </a:spcBef>
                <a:buClr>
                  <a:srgbClr val="F0AB00"/>
                </a:buClr>
                <a:buSzPct val="80000"/>
                <a:defRPr/>
              </a:pPr>
              <a:r>
                <a:rPr lang="en-US" sz="619" b="1" kern="0" dirty="0">
                  <a:solidFill>
                    <a:schemeClr val="accent3">
                      <a:lumMod val="60000"/>
                      <a:lumOff val="40000"/>
                    </a:schemeClr>
                  </a:solidFill>
                  <a:latin typeface="微软雅黑" panose="020B0503020204020204" pitchFamily="34" charset="-122"/>
                  <a:ea typeface="微软雅黑" panose="020B0503020204020204" pitchFamily="34" charset="-122"/>
                  <a:cs typeface="Arial Unicode MS" pitchFamily="34" charset="-128"/>
                </a:rPr>
                <a:t>Data Center </a:t>
              </a:r>
            </a:p>
          </p:txBody>
        </p:sp>
        <p:cxnSp>
          <p:nvCxnSpPr>
            <p:cNvPr id="48" name="Straight Connector 47"/>
            <p:cNvCxnSpPr/>
            <p:nvPr/>
          </p:nvCxnSpPr>
          <p:spPr>
            <a:xfrm flipV="1">
              <a:off x="11306642" y="4338677"/>
              <a:ext cx="0" cy="349957"/>
            </a:xfrm>
            <a:prstGeom prst="line">
              <a:avLst/>
            </a:prstGeom>
            <a:ln w="6350">
              <a:solidFill>
                <a:schemeClr val="bg2">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51" idx="2"/>
            </p:cNvCxnSpPr>
            <p:nvPr/>
          </p:nvCxnSpPr>
          <p:spPr>
            <a:xfrm>
              <a:off x="9261890" y="4338677"/>
              <a:ext cx="1384180" cy="349957"/>
            </a:xfrm>
            <a:prstGeom prst="line">
              <a:avLst/>
            </a:prstGeom>
            <a:ln w="12700" cmpd="sng">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2" name="TextBox 61"/>
          <p:cNvSpPr txBox="1"/>
          <p:nvPr/>
        </p:nvSpPr>
        <p:spPr>
          <a:xfrm>
            <a:off x="3528455" y="5190204"/>
            <a:ext cx="4961295" cy="630942"/>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zh-CN" altLang="en-US" sz="1800" b="1" kern="0" dirty="0">
                <a:solidFill>
                  <a:schemeClr val="accent1"/>
                </a:solidFill>
                <a:latin typeface="微软雅黑" panose="020B0503020204020204" pitchFamily="34" charset="-122"/>
                <a:ea typeface="微软雅黑" panose="020B0503020204020204" pitchFamily="34" charset="-122"/>
                <a:cs typeface="Arial Unicode MS" pitchFamily="34" charset="-128"/>
              </a:rPr>
              <a:t>本地数据中心 内存复制</a:t>
            </a:r>
            <a:r>
              <a:rPr lang="en-US" altLang="zh-CN" sz="1800" b="1" kern="0" dirty="0">
                <a:solidFill>
                  <a:schemeClr val="accent1"/>
                </a:solidFill>
                <a:latin typeface="微软雅黑" panose="020B0503020204020204" pitchFamily="34" charset="-122"/>
                <a:ea typeface="微软雅黑" panose="020B0503020204020204" pitchFamily="34" charset="-122"/>
                <a:cs typeface="Arial Unicode MS" pitchFamily="34" charset="-128"/>
              </a:rPr>
              <a:t>+</a:t>
            </a:r>
            <a:r>
              <a:rPr lang="zh-CN" altLang="en-US" sz="1800" b="1" kern="0" dirty="0">
                <a:solidFill>
                  <a:schemeClr val="accent1"/>
                </a:solidFill>
                <a:latin typeface="微软雅黑" panose="020B0503020204020204" pitchFamily="34" charset="-122"/>
                <a:ea typeface="微软雅黑" panose="020B0503020204020204" pitchFamily="34" charset="-122"/>
                <a:cs typeface="Arial Unicode MS" pitchFamily="34" charset="-128"/>
              </a:rPr>
              <a:t>磁盘复制高可用性</a:t>
            </a:r>
            <a:endParaRPr lang="en-US" altLang="zh-CN" sz="1800" b="1" kern="0" dirty="0">
              <a:solidFill>
                <a:schemeClr val="accent1"/>
              </a:solidFill>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zh-CN" altLang="en-US" sz="1800" b="1" kern="0" dirty="0">
                <a:solidFill>
                  <a:schemeClr val="accent1"/>
                </a:solidFill>
                <a:latin typeface="微软雅黑" panose="020B0503020204020204" pitchFamily="34" charset="-122"/>
                <a:ea typeface="微软雅黑" panose="020B0503020204020204" pitchFamily="34" charset="-122"/>
                <a:cs typeface="Arial Unicode MS" pitchFamily="34" charset="-128"/>
              </a:rPr>
              <a:t>异地数据中心 </a:t>
            </a:r>
            <a:r>
              <a:rPr lang="en-US" altLang="zh-CN" sz="1800" b="1" kern="0" dirty="0">
                <a:solidFill>
                  <a:schemeClr val="accent1"/>
                </a:solidFill>
                <a:latin typeface="微软雅黑" panose="020B0503020204020204" pitchFamily="34" charset="-122"/>
                <a:ea typeface="微软雅黑" panose="020B0503020204020204" pitchFamily="34" charset="-122"/>
                <a:cs typeface="Arial Unicode MS" pitchFamily="34" charset="-128"/>
              </a:rPr>
              <a:t>1000KM</a:t>
            </a:r>
            <a:r>
              <a:rPr lang="zh-CN" altLang="en-US" sz="1800" b="1" kern="0" dirty="0">
                <a:solidFill>
                  <a:schemeClr val="accent1"/>
                </a:solidFill>
                <a:latin typeface="微软雅黑" panose="020B0503020204020204" pitchFamily="34" charset="-122"/>
                <a:ea typeface="微软雅黑" panose="020B0503020204020204" pitchFamily="34" charset="-122"/>
                <a:cs typeface="Arial Unicode MS" pitchFamily="34" charset="-128"/>
              </a:rPr>
              <a:t>距离准实时容灾已经实现</a:t>
            </a:r>
            <a:endParaRPr lang="en-US" sz="1800" b="1" kern="0" dirty="0" err="1">
              <a:solidFill>
                <a:schemeClr val="accent1"/>
              </a:solidFill>
              <a:latin typeface="微软雅黑" panose="020B0503020204020204" pitchFamily="34" charset="-122"/>
              <a:ea typeface="微软雅黑" panose="020B0503020204020204" pitchFamily="34" charset="-122"/>
              <a:cs typeface="Arial Unicode MS" pitchFamily="34" charset="-128"/>
            </a:endParaRPr>
          </a:p>
        </p:txBody>
      </p:sp>
      <p:pic>
        <p:nvPicPr>
          <p:cNvPr id="6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7098" y="5124149"/>
            <a:ext cx="723900"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08692" y="5167693"/>
            <a:ext cx="667262" cy="725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5" name="Group 64"/>
          <p:cNvGrpSpPr/>
          <p:nvPr/>
        </p:nvGrpSpPr>
        <p:grpSpPr>
          <a:xfrm>
            <a:off x="3190128" y="2625806"/>
            <a:ext cx="2454051" cy="1274991"/>
            <a:chOff x="531902" y="1308425"/>
            <a:chExt cx="7794846" cy="3293750"/>
          </a:xfrm>
        </p:grpSpPr>
        <p:grpSp>
          <p:nvGrpSpPr>
            <p:cNvPr id="66" name="Group 3"/>
            <p:cNvGrpSpPr>
              <a:grpSpLocks/>
            </p:cNvGrpSpPr>
            <p:nvPr/>
          </p:nvGrpSpPr>
          <p:grpSpPr bwMode="auto">
            <a:xfrm>
              <a:off x="1167063" y="2679119"/>
              <a:ext cx="3397995" cy="1246549"/>
              <a:chOff x="1239520" y="2524262"/>
              <a:chExt cx="3637280" cy="1661658"/>
            </a:xfrm>
          </p:grpSpPr>
          <p:sp>
            <p:nvSpPr>
              <p:cNvPr id="90" name="Oval 89"/>
              <p:cNvSpPr/>
              <p:nvPr/>
            </p:nvSpPr>
            <p:spPr bwMode="gray">
              <a:xfrm>
                <a:off x="1239520" y="2881352"/>
                <a:ext cx="3637280" cy="1304568"/>
              </a:xfrm>
              <a:prstGeom prst="ellipse">
                <a:avLst/>
              </a:prstGeom>
              <a:solidFill>
                <a:schemeClr val="bg1">
                  <a:lumMod val="95000"/>
                </a:schemeClr>
              </a:solidFill>
              <a:effectLst>
                <a:outerShdw blurRad="50800" dist="38100" dir="5400000" algn="t" rotWithShape="0">
                  <a:prstClr val="black">
                    <a:alpha val="40000"/>
                  </a:prstClr>
                </a:outerShdw>
              </a:effectLst>
            </p:spPr>
            <p:txBody>
              <a:bodyPr anchor="ctr" anchorCtr="1"/>
              <a:lstStyle/>
              <a:p>
                <a:pPr algn="ctr">
                  <a:defRPr/>
                </a:pPr>
                <a:endParaRPr lang="en-US" sz="800" b="1" dirty="0">
                  <a:solidFill>
                    <a:schemeClr val="bg1"/>
                  </a:solidFill>
                  <a:latin typeface="微软雅黑" panose="020B0503020204020204" pitchFamily="34" charset="-122"/>
                  <a:ea typeface="微软雅黑" panose="020B0503020204020204" pitchFamily="34" charset="-122"/>
                  <a:cs typeface="Arial"/>
                </a:endParaRPr>
              </a:p>
            </p:txBody>
          </p:sp>
          <p:cxnSp>
            <p:nvCxnSpPr>
              <p:cNvPr id="91" name="Straight Connector 90"/>
              <p:cNvCxnSpPr/>
              <p:nvPr/>
            </p:nvCxnSpPr>
            <p:spPr>
              <a:xfrm>
                <a:off x="2620765" y="3514591"/>
                <a:ext cx="1097059" cy="0"/>
              </a:xfrm>
              <a:prstGeom prst="line">
                <a:avLst/>
              </a:prstGeom>
              <a:ln w="76200"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92" name="Oval 91"/>
              <p:cNvSpPr/>
              <p:nvPr/>
            </p:nvSpPr>
            <p:spPr bwMode="gray">
              <a:xfrm>
                <a:off x="1595151" y="3216223"/>
                <a:ext cx="1178028" cy="572931"/>
              </a:xfrm>
              <a:prstGeom prst="ellipse">
                <a:avLst/>
              </a:prstGeom>
              <a:solidFill>
                <a:schemeClr val="tx2">
                  <a:lumMod val="40000"/>
                  <a:lumOff val="60000"/>
                </a:schemeClr>
              </a:solidFill>
              <a:effectLst>
                <a:outerShdw blurRad="50800" dist="38100" dir="5400000" algn="t" rotWithShape="0">
                  <a:prstClr val="black">
                    <a:alpha val="40000"/>
                  </a:prstClr>
                </a:outerShdw>
              </a:effectLst>
            </p:spPr>
            <p:txBody>
              <a:bodyPr anchor="ctr" anchorCtr="1"/>
              <a:lstStyle/>
              <a:p>
                <a:pPr algn="ctr">
                  <a:defRPr/>
                </a:pPr>
                <a:endParaRPr lang="en-US" sz="800" b="1" dirty="0">
                  <a:solidFill>
                    <a:schemeClr val="bg1"/>
                  </a:solidFill>
                  <a:latin typeface="微软雅黑" panose="020B0503020204020204" pitchFamily="34" charset="-122"/>
                  <a:ea typeface="微软雅黑" panose="020B0503020204020204" pitchFamily="34" charset="-122"/>
                  <a:cs typeface="Arial"/>
                </a:endParaRPr>
              </a:p>
            </p:txBody>
          </p:sp>
          <p:pic>
            <p:nvPicPr>
              <p:cNvPr id="93" name="Picture 7" descr="datacenter-01.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03048" y="2524262"/>
                <a:ext cx="757352" cy="160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Oval 93"/>
              <p:cNvSpPr/>
              <p:nvPr/>
            </p:nvSpPr>
            <p:spPr bwMode="gray">
              <a:xfrm>
                <a:off x="3508256" y="3228919"/>
                <a:ext cx="1179615" cy="572931"/>
              </a:xfrm>
              <a:prstGeom prst="ellipse">
                <a:avLst/>
              </a:prstGeom>
              <a:solidFill>
                <a:schemeClr val="tx2">
                  <a:lumMod val="40000"/>
                  <a:lumOff val="60000"/>
                </a:schemeClr>
              </a:solidFill>
              <a:effectLst>
                <a:outerShdw blurRad="50800" dist="38100" dir="5400000" algn="t" rotWithShape="0">
                  <a:prstClr val="black">
                    <a:alpha val="40000"/>
                  </a:prstClr>
                </a:outerShdw>
              </a:effectLst>
            </p:spPr>
            <p:txBody>
              <a:bodyPr anchor="ctr" anchorCtr="1"/>
              <a:lstStyle/>
              <a:p>
                <a:pPr algn="ctr">
                  <a:defRPr/>
                </a:pPr>
                <a:endParaRPr lang="en-US" sz="800" b="1" dirty="0">
                  <a:solidFill>
                    <a:schemeClr val="bg1"/>
                  </a:solidFill>
                  <a:latin typeface="微软雅黑" panose="020B0503020204020204" pitchFamily="34" charset="-122"/>
                  <a:ea typeface="微软雅黑" panose="020B0503020204020204" pitchFamily="34" charset="-122"/>
                  <a:cs typeface="Arial"/>
                </a:endParaRPr>
              </a:p>
            </p:txBody>
          </p:sp>
          <p:pic>
            <p:nvPicPr>
              <p:cNvPr id="95" name="Picture 9" descr="datacenter-01.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6447" y="2536766"/>
                <a:ext cx="757352" cy="160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10"/>
            <p:cNvGrpSpPr>
              <a:grpSpLocks/>
            </p:cNvGrpSpPr>
            <p:nvPr/>
          </p:nvGrpSpPr>
          <p:grpSpPr bwMode="auto">
            <a:xfrm>
              <a:off x="5362755" y="2298130"/>
              <a:ext cx="2253234" cy="1228519"/>
              <a:chOff x="1239521" y="2524262"/>
              <a:chExt cx="2738183" cy="1609630"/>
            </a:xfrm>
          </p:grpSpPr>
          <p:sp>
            <p:nvSpPr>
              <p:cNvPr id="87" name="Oval 86"/>
              <p:cNvSpPr/>
              <p:nvPr/>
            </p:nvSpPr>
            <p:spPr bwMode="gray">
              <a:xfrm>
                <a:off x="1239521" y="3082200"/>
                <a:ext cx="2738183" cy="983243"/>
              </a:xfrm>
              <a:prstGeom prst="ellipse">
                <a:avLst/>
              </a:prstGeom>
              <a:solidFill>
                <a:schemeClr val="bg1">
                  <a:lumMod val="95000"/>
                </a:schemeClr>
              </a:solidFill>
              <a:effectLst>
                <a:outerShdw blurRad="50800" dist="38100" dir="5400000" algn="t" rotWithShape="0">
                  <a:prstClr val="black">
                    <a:alpha val="40000"/>
                  </a:prstClr>
                </a:outerShdw>
              </a:effectLst>
            </p:spPr>
            <p:txBody>
              <a:bodyPr anchor="ctr" anchorCtr="1"/>
              <a:lstStyle/>
              <a:p>
                <a:pPr algn="ctr">
                  <a:defRPr/>
                </a:pPr>
                <a:endParaRPr lang="en-US" sz="800" b="1" dirty="0">
                  <a:solidFill>
                    <a:schemeClr val="bg1"/>
                  </a:solidFill>
                  <a:latin typeface="微软雅黑" panose="020B0503020204020204" pitchFamily="34" charset="-122"/>
                  <a:ea typeface="微软雅黑" panose="020B0503020204020204" pitchFamily="34" charset="-122"/>
                  <a:cs typeface="Arial"/>
                </a:endParaRPr>
              </a:p>
            </p:txBody>
          </p:sp>
          <p:sp>
            <p:nvSpPr>
              <p:cNvPr id="88" name="Oval 87"/>
              <p:cNvSpPr/>
              <p:nvPr/>
            </p:nvSpPr>
            <p:spPr bwMode="gray">
              <a:xfrm>
                <a:off x="1595418" y="3216422"/>
                <a:ext cx="1179209" cy="573639"/>
              </a:xfrm>
              <a:prstGeom prst="ellipse">
                <a:avLst/>
              </a:prstGeom>
              <a:solidFill>
                <a:schemeClr val="tx2">
                  <a:lumMod val="40000"/>
                  <a:lumOff val="60000"/>
                </a:schemeClr>
              </a:solidFill>
              <a:effectLst>
                <a:outerShdw blurRad="50800" dist="38100" dir="5400000" algn="t" rotWithShape="0">
                  <a:prstClr val="black">
                    <a:alpha val="40000"/>
                  </a:prstClr>
                </a:outerShdw>
              </a:effectLst>
            </p:spPr>
            <p:txBody>
              <a:bodyPr anchor="ctr" anchorCtr="1"/>
              <a:lstStyle/>
              <a:p>
                <a:pPr algn="ctr">
                  <a:defRPr/>
                </a:pPr>
                <a:endParaRPr lang="en-US" sz="800" b="1" dirty="0">
                  <a:solidFill>
                    <a:schemeClr val="bg1"/>
                  </a:solidFill>
                  <a:latin typeface="微软雅黑" panose="020B0503020204020204" pitchFamily="34" charset="-122"/>
                  <a:ea typeface="微软雅黑" panose="020B0503020204020204" pitchFamily="34" charset="-122"/>
                  <a:cs typeface="Arial"/>
                </a:endParaRPr>
              </a:p>
            </p:txBody>
          </p:sp>
          <p:pic>
            <p:nvPicPr>
              <p:cNvPr id="89" name="Picture 13" descr="datacenter-01.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03048" y="2524262"/>
                <a:ext cx="757352" cy="160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68" name="Straight Connector 67"/>
            <p:cNvCxnSpPr/>
            <p:nvPr/>
          </p:nvCxnSpPr>
          <p:spPr>
            <a:xfrm flipV="1">
              <a:off x="2457440" y="2111207"/>
              <a:ext cx="0" cy="1135824"/>
            </a:xfrm>
            <a:prstGeom prst="line">
              <a:avLst/>
            </a:prstGeom>
            <a:ln w="6350">
              <a:solidFill>
                <a:schemeClr val="bg2">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2017024" y="4329306"/>
              <a:ext cx="482199" cy="272869"/>
            </a:xfrm>
            <a:prstGeom prst="rect">
              <a:avLst/>
            </a:prstGeom>
            <a:noFill/>
          </p:spPr>
          <p:txBody>
            <a:bodyPr wrap="none">
              <a:spAutoFit/>
            </a:bodyPr>
            <a:lstStyle/>
            <a:p>
              <a:pPr>
                <a:spcBef>
                  <a:spcPct val="50000"/>
                </a:spcBef>
                <a:buClr>
                  <a:srgbClr val="F0AB00"/>
                </a:buClr>
                <a:buSzPct val="80000"/>
                <a:defRPr/>
              </a:pPr>
              <a:r>
                <a:rPr lang="zh-CN" altLang="en-US" sz="800" b="1" kern="0" dirty="0">
                  <a:latin typeface="微软雅黑" panose="020B0503020204020204" pitchFamily="34" charset="-122"/>
                  <a:ea typeface="微软雅黑" panose="020B0503020204020204" pitchFamily="34" charset="-122"/>
                  <a:cs typeface="Arial Unicode MS" pitchFamily="34" charset="-128"/>
                </a:rPr>
                <a:t>生产</a:t>
              </a:r>
              <a:endParaRPr lang="en-US" sz="800" b="1" kern="0" dirty="0">
                <a:latin typeface="微软雅黑" panose="020B0503020204020204" pitchFamily="34" charset="-122"/>
                <a:ea typeface="微软雅黑" panose="020B0503020204020204" pitchFamily="34" charset="-122"/>
                <a:cs typeface="Arial Unicode MS" pitchFamily="34" charset="-128"/>
              </a:endParaRPr>
            </a:p>
          </p:txBody>
        </p:sp>
        <p:sp>
          <p:nvSpPr>
            <p:cNvPr id="70" name="TextBox 69"/>
            <p:cNvSpPr txBox="1"/>
            <p:nvPr/>
          </p:nvSpPr>
          <p:spPr>
            <a:xfrm>
              <a:off x="3165326" y="4311175"/>
              <a:ext cx="735989" cy="272869"/>
            </a:xfrm>
            <a:prstGeom prst="rect">
              <a:avLst/>
            </a:prstGeom>
            <a:noFill/>
          </p:spPr>
          <p:txBody>
            <a:bodyPr wrap="none">
              <a:spAutoFit/>
            </a:bodyPr>
            <a:lstStyle/>
            <a:p>
              <a:pPr>
                <a:spcBef>
                  <a:spcPct val="50000"/>
                </a:spcBef>
                <a:buClr>
                  <a:srgbClr val="F0AB00"/>
                </a:buClr>
                <a:buSzPct val="80000"/>
                <a:defRPr/>
              </a:pPr>
              <a:r>
                <a:rPr lang="zh-CN" altLang="en-US" sz="800" b="1" kern="0" dirty="0">
                  <a:latin typeface="微软雅黑" panose="020B0503020204020204" pitchFamily="34" charset="-122"/>
                  <a:ea typeface="微软雅黑" panose="020B0503020204020204" pitchFamily="34" charset="-122"/>
                  <a:cs typeface="Arial Unicode MS" pitchFamily="34" charset="-128"/>
                </a:rPr>
                <a:t>本地热备</a:t>
              </a:r>
              <a:endParaRPr lang="en-US" sz="800" b="1" kern="0" dirty="0">
                <a:latin typeface="微软雅黑" panose="020B0503020204020204" pitchFamily="34" charset="-122"/>
                <a:ea typeface="微软雅黑" panose="020B0503020204020204" pitchFamily="34" charset="-122"/>
                <a:cs typeface="Arial Unicode MS" pitchFamily="34" charset="-128"/>
              </a:endParaRPr>
            </a:p>
          </p:txBody>
        </p:sp>
        <p:sp>
          <p:nvSpPr>
            <p:cNvPr id="71" name="TextBox 70"/>
            <p:cNvSpPr txBox="1"/>
            <p:nvPr/>
          </p:nvSpPr>
          <p:spPr>
            <a:xfrm>
              <a:off x="5775647" y="4298397"/>
              <a:ext cx="2551101" cy="272869"/>
            </a:xfrm>
            <a:prstGeom prst="rect">
              <a:avLst/>
            </a:prstGeom>
            <a:noFill/>
          </p:spPr>
          <p:txBody>
            <a:bodyPr wrap="square">
              <a:spAutoFit/>
            </a:bodyPr>
            <a:lstStyle/>
            <a:p>
              <a:pPr>
                <a:spcBef>
                  <a:spcPct val="50000"/>
                </a:spcBef>
                <a:buClr>
                  <a:srgbClr val="F0AB00"/>
                </a:buClr>
                <a:buSzPct val="80000"/>
                <a:defRPr/>
              </a:pPr>
              <a:r>
                <a:rPr lang="zh-CN" altLang="en-US" sz="800" b="1" kern="0" dirty="0">
                  <a:latin typeface="微软雅黑" panose="020B0503020204020204" pitchFamily="34" charset="-122"/>
                  <a:ea typeface="微软雅黑" panose="020B0503020204020204" pitchFamily="34" charset="-122"/>
                  <a:cs typeface="Arial Unicode MS" pitchFamily="34" charset="-128"/>
                </a:rPr>
                <a:t>远程容灾</a:t>
              </a:r>
              <a:endParaRPr lang="en-US" sz="800" b="1" kern="0" dirty="0">
                <a:latin typeface="微软雅黑" panose="020B0503020204020204" pitchFamily="34" charset="-122"/>
                <a:ea typeface="微软雅黑" panose="020B0503020204020204" pitchFamily="34" charset="-122"/>
                <a:cs typeface="Arial Unicode MS" pitchFamily="34" charset="-128"/>
              </a:endParaRPr>
            </a:p>
          </p:txBody>
        </p:sp>
        <p:sp>
          <p:nvSpPr>
            <p:cNvPr id="72" name="TextBox 71"/>
            <p:cNvSpPr txBox="1"/>
            <p:nvPr/>
          </p:nvSpPr>
          <p:spPr>
            <a:xfrm>
              <a:off x="6863526" y="1308425"/>
              <a:ext cx="989778" cy="272869"/>
            </a:xfrm>
            <a:prstGeom prst="rect">
              <a:avLst/>
            </a:prstGeom>
            <a:noFill/>
          </p:spPr>
          <p:txBody>
            <a:bodyPr wrap="none">
              <a:spAutoFit/>
            </a:bodyPr>
            <a:lstStyle/>
            <a:p>
              <a:pPr>
                <a:spcBef>
                  <a:spcPct val="50000"/>
                </a:spcBef>
                <a:buClr>
                  <a:srgbClr val="F0AB00"/>
                </a:buClr>
                <a:buSzPct val="80000"/>
                <a:defRPr/>
              </a:pPr>
              <a:r>
                <a:rPr lang="zh-CN" altLang="en-US" sz="800" b="1" kern="0" dirty="0">
                  <a:solidFill>
                    <a:schemeClr val="accent3">
                      <a:lumMod val="60000"/>
                      <a:lumOff val="40000"/>
                    </a:schemeClr>
                  </a:solidFill>
                  <a:latin typeface="微软雅黑" panose="020B0503020204020204" pitchFamily="34" charset="-122"/>
                  <a:ea typeface="微软雅黑" panose="020B0503020204020204" pitchFamily="34" charset="-122"/>
                  <a:cs typeface="Arial Unicode MS" pitchFamily="34" charset="-128"/>
                </a:rPr>
                <a:t>异地数据中心</a:t>
              </a:r>
              <a:endParaRPr lang="en-US" sz="800" b="1" kern="0" dirty="0">
                <a:solidFill>
                  <a:schemeClr val="accent3">
                    <a:lumMod val="60000"/>
                    <a:lumOff val="40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73" name="TextBox 72"/>
            <p:cNvSpPr txBox="1"/>
            <p:nvPr/>
          </p:nvSpPr>
          <p:spPr>
            <a:xfrm>
              <a:off x="1958561" y="1738343"/>
              <a:ext cx="735989" cy="272869"/>
            </a:xfrm>
            <a:prstGeom prst="rect">
              <a:avLst/>
            </a:prstGeom>
            <a:noFill/>
          </p:spPr>
          <p:txBody>
            <a:bodyPr wrap="none">
              <a:spAutoFit/>
            </a:bodyPr>
            <a:lstStyle/>
            <a:p>
              <a:pPr>
                <a:spcBef>
                  <a:spcPct val="50000"/>
                </a:spcBef>
                <a:buClr>
                  <a:srgbClr val="F0AB00"/>
                </a:buClr>
                <a:buSzPct val="80000"/>
                <a:defRPr/>
              </a:pPr>
              <a:r>
                <a:rPr lang="zh-CN" altLang="en-US" sz="800" b="1" kern="0" dirty="0">
                  <a:solidFill>
                    <a:schemeClr val="accent3">
                      <a:lumMod val="60000"/>
                      <a:lumOff val="40000"/>
                    </a:schemeClr>
                  </a:solidFill>
                  <a:latin typeface="微软雅黑" panose="020B0503020204020204" pitchFamily="34" charset="-122"/>
                  <a:ea typeface="微软雅黑" panose="020B0503020204020204" pitchFamily="34" charset="-122"/>
                  <a:cs typeface="Arial Unicode MS" pitchFamily="34" charset="-128"/>
                </a:rPr>
                <a:t>生产系统</a:t>
              </a:r>
              <a:endParaRPr lang="en-US" sz="800" b="1" kern="0" dirty="0">
                <a:solidFill>
                  <a:schemeClr val="accent3">
                    <a:lumMod val="60000"/>
                    <a:lumOff val="40000"/>
                  </a:schemeClr>
                </a:solidFill>
                <a:latin typeface="微软雅黑" panose="020B0503020204020204" pitchFamily="34" charset="-122"/>
                <a:ea typeface="微软雅黑" panose="020B0503020204020204" pitchFamily="34" charset="-122"/>
                <a:cs typeface="Arial Unicode MS" pitchFamily="34" charset="-128"/>
              </a:endParaRPr>
            </a:p>
          </p:txBody>
        </p:sp>
        <p:cxnSp>
          <p:nvCxnSpPr>
            <p:cNvPr id="74" name="Straight Connector 73"/>
            <p:cNvCxnSpPr/>
            <p:nvPr/>
          </p:nvCxnSpPr>
          <p:spPr>
            <a:xfrm flipV="1">
              <a:off x="6505894" y="1997989"/>
              <a:ext cx="0" cy="914400"/>
            </a:xfrm>
            <a:prstGeom prst="line">
              <a:avLst/>
            </a:prstGeom>
            <a:ln w="6350">
              <a:solidFill>
                <a:schemeClr val="bg2">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88" idx="3"/>
            </p:cNvCxnSpPr>
            <p:nvPr/>
          </p:nvCxnSpPr>
          <p:spPr>
            <a:xfrm flipV="1">
              <a:off x="4420997" y="3200110"/>
              <a:ext cx="1376730" cy="211226"/>
            </a:xfrm>
            <a:prstGeom prst="line">
              <a:avLst/>
            </a:prstGeom>
            <a:ln w="12700"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734561" y="3070327"/>
              <a:ext cx="253789" cy="155925"/>
            </a:xfrm>
            <a:prstGeom prst="rect">
              <a:avLst/>
            </a:prstGeom>
            <a:noFill/>
          </p:spPr>
          <p:txBody>
            <a:bodyPr wrap="none" lIns="0" tIns="0" rIns="0" bIns="0" rtlCol="0">
              <a:spAutoFit/>
            </a:bodyPr>
            <a:lstStyle/>
            <a:p>
              <a:pPr fontAlgn="base">
                <a:spcBef>
                  <a:spcPts val="450"/>
                </a:spcBef>
                <a:spcAft>
                  <a:spcPct val="0"/>
                </a:spcAft>
                <a:buClr>
                  <a:srgbClr val="F0AB00"/>
                </a:buClr>
                <a:buSzPct val="80000"/>
              </a:pPr>
              <a:r>
                <a:rPr lang="zh-CN" altLang="en-US" sz="800" b="1" kern="0" dirty="0">
                  <a:latin typeface="微软雅黑" panose="020B0503020204020204" pitchFamily="34" charset="-122"/>
                  <a:ea typeface="微软雅黑" panose="020B0503020204020204" pitchFamily="34" charset="-122"/>
                  <a:cs typeface="Arial Unicode MS" pitchFamily="34" charset="-128"/>
                </a:rPr>
                <a:t>同步</a:t>
              </a:r>
              <a:endParaRPr lang="en-US" sz="800" b="1" kern="0" dirty="0">
                <a:latin typeface="微软雅黑" panose="020B0503020204020204" pitchFamily="34" charset="-122"/>
                <a:ea typeface="微软雅黑" panose="020B0503020204020204" pitchFamily="34" charset="-122"/>
                <a:cs typeface="Arial Unicode MS" pitchFamily="34" charset="-128"/>
              </a:endParaRPr>
            </a:p>
          </p:txBody>
        </p:sp>
        <p:sp>
          <p:nvSpPr>
            <p:cNvPr id="77" name="TextBox 76"/>
            <p:cNvSpPr txBox="1"/>
            <p:nvPr/>
          </p:nvSpPr>
          <p:spPr>
            <a:xfrm>
              <a:off x="4730191" y="2861180"/>
              <a:ext cx="253789" cy="155925"/>
            </a:xfrm>
            <a:prstGeom prst="rect">
              <a:avLst/>
            </a:prstGeom>
            <a:noFill/>
          </p:spPr>
          <p:txBody>
            <a:bodyPr wrap="none" lIns="0" tIns="0" rIns="0" bIns="0" rtlCol="0">
              <a:spAutoFit/>
            </a:bodyPr>
            <a:lstStyle/>
            <a:p>
              <a:pPr fontAlgn="base">
                <a:spcBef>
                  <a:spcPts val="450"/>
                </a:spcBef>
                <a:spcAft>
                  <a:spcPct val="0"/>
                </a:spcAft>
                <a:buClr>
                  <a:srgbClr val="F0AB00"/>
                </a:buClr>
                <a:buSzPct val="80000"/>
              </a:pPr>
              <a:r>
                <a:rPr lang="zh-CN" altLang="en-US" sz="800" b="1" kern="0" dirty="0">
                  <a:latin typeface="微软雅黑" panose="020B0503020204020204" pitchFamily="34" charset="-122"/>
                  <a:ea typeface="微软雅黑" panose="020B0503020204020204" pitchFamily="34" charset="-122"/>
                  <a:cs typeface="Arial Unicode MS" pitchFamily="34" charset="-128"/>
                </a:rPr>
                <a:t>异步</a:t>
              </a:r>
              <a:endParaRPr lang="en-US" sz="800" b="1" kern="0" dirty="0">
                <a:latin typeface="微软雅黑" panose="020B0503020204020204" pitchFamily="34" charset="-122"/>
                <a:ea typeface="微软雅黑" panose="020B0503020204020204" pitchFamily="34" charset="-122"/>
                <a:cs typeface="Arial Unicode MS" pitchFamily="34" charset="-128"/>
              </a:endParaRPr>
            </a:p>
          </p:txBody>
        </p:sp>
        <p:sp>
          <p:nvSpPr>
            <p:cNvPr id="78" name="TextBox 77"/>
            <p:cNvSpPr txBox="1"/>
            <p:nvPr/>
          </p:nvSpPr>
          <p:spPr>
            <a:xfrm>
              <a:off x="3750684" y="1738343"/>
              <a:ext cx="735989" cy="272869"/>
            </a:xfrm>
            <a:prstGeom prst="rect">
              <a:avLst/>
            </a:prstGeom>
            <a:noFill/>
          </p:spPr>
          <p:txBody>
            <a:bodyPr wrap="none">
              <a:spAutoFit/>
            </a:bodyPr>
            <a:lstStyle/>
            <a:p>
              <a:pPr>
                <a:spcBef>
                  <a:spcPct val="50000"/>
                </a:spcBef>
                <a:buClr>
                  <a:srgbClr val="F0AB00"/>
                </a:buClr>
                <a:buSzPct val="80000"/>
                <a:defRPr/>
              </a:pPr>
              <a:r>
                <a:rPr lang="zh-CN" altLang="en-US" sz="800" b="1" kern="0" dirty="0">
                  <a:solidFill>
                    <a:schemeClr val="accent3">
                      <a:lumMod val="60000"/>
                      <a:lumOff val="40000"/>
                    </a:schemeClr>
                  </a:solidFill>
                  <a:latin typeface="微软雅黑" panose="020B0503020204020204" pitchFamily="34" charset="-122"/>
                  <a:ea typeface="微软雅黑" panose="020B0503020204020204" pitchFamily="34" charset="-122"/>
                  <a:cs typeface="Arial Unicode MS" pitchFamily="34" charset="-128"/>
                </a:rPr>
                <a:t>备份系统</a:t>
              </a:r>
              <a:endParaRPr lang="en-US" sz="800" b="1" kern="0" dirty="0">
                <a:solidFill>
                  <a:schemeClr val="accent3">
                    <a:lumMod val="60000"/>
                    <a:lumOff val="40000"/>
                  </a:schemeClr>
                </a:solidFill>
                <a:latin typeface="微软雅黑" panose="020B0503020204020204" pitchFamily="34" charset="-122"/>
                <a:ea typeface="微软雅黑" panose="020B0503020204020204" pitchFamily="34" charset="-122"/>
                <a:cs typeface="Arial Unicode MS" pitchFamily="34" charset="-128"/>
              </a:endParaRPr>
            </a:p>
          </p:txBody>
        </p:sp>
        <p:cxnSp>
          <p:nvCxnSpPr>
            <p:cNvPr id="79" name="Straight Connector 78"/>
            <p:cNvCxnSpPr/>
            <p:nvPr/>
          </p:nvCxnSpPr>
          <p:spPr>
            <a:xfrm flipV="1">
              <a:off x="4238089" y="2147054"/>
              <a:ext cx="0" cy="1135824"/>
            </a:xfrm>
            <a:prstGeom prst="line">
              <a:avLst/>
            </a:prstGeom>
            <a:ln w="6350">
              <a:solidFill>
                <a:schemeClr val="bg2">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31902" y="1335632"/>
              <a:ext cx="989778" cy="272869"/>
            </a:xfrm>
            <a:prstGeom prst="rect">
              <a:avLst/>
            </a:prstGeom>
            <a:noFill/>
          </p:spPr>
          <p:txBody>
            <a:bodyPr wrap="none">
              <a:spAutoFit/>
            </a:bodyPr>
            <a:lstStyle/>
            <a:p>
              <a:pPr>
                <a:spcBef>
                  <a:spcPct val="50000"/>
                </a:spcBef>
                <a:buClr>
                  <a:srgbClr val="F0AB00"/>
                </a:buClr>
                <a:buSzPct val="80000"/>
                <a:defRPr/>
              </a:pPr>
              <a:r>
                <a:rPr lang="zh-CN" altLang="en-US" sz="800" b="1" kern="0" dirty="0">
                  <a:solidFill>
                    <a:schemeClr val="accent3">
                      <a:lumMod val="60000"/>
                      <a:lumOff val="40000"/>
                    </a:schemeClr>
                  </a:solidFill>
                  <a:latin typeface="微软雅黑" panose="020B0503020204020204" pitchFamily="34" charset="-122"/>
                  <a:ea typeface="微软雅黑" panose="020B0503020204020204" pitchFamily="34" charset="-122"/>
                  <a:cs typeface="Arial Unicode MS" pitchFamily="34" charset="-128"/>
                </a:rPr>
                <a:t>同城数据中心</a:t>
              </a:r>
              <a:endParaRPr lang="en-US" sz="800" b="1" kern="0" dirty="0">
                <a:solidFill>
                  <a:schemeClr val="accent3">
                    <a:lumMod val="60000"/>
                    <a:lumOff val="40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81" name="TextBox 80"/>
            <p:cNvSpPr txBox="1"/>
            <p:nvPr/>
          </p:nvSpPr>
          <p:spPr>
            <a:xfrm>
              <a:off x="6020608" y="1683914"/>
              <a:ext cx="735989" cy="272869"/>
            </a:xfrm>
            <a:prstGeom prst="rect">
              <a:avLst/>
            </a:prstGeom>
            <a:noFill/>
          </p:spPr>
          <p:txBody>
            <a:bodyPr wrap="none">
              <a:spAutoFit/>
            </a:bodyPr>
            <a:lstStyle/>
            <a:p>
              <a:pPr>
                <a:spcBef>
                  <a:spcPct val="50000"/>
                </a:spcBef>
                <a:buClr>
                  <a:srgbClr val="F0AB00"/>
                </a:buClr>
                <a:buSzPct val="80000"/>
                <a:defRPr/>
              </a:pPr>
              <a:r>
                <a:rPr lang="zh-CN" altLang="en-US" sz="800" b="1" kern="0" dirty="0">
                  <a:solidFill>
                    <a:schemeClr val="accent3">
                      <a:lumMod val="60000"/>
                      <a:lumOff val="40000"/>
                    </a:schemeClr>
                  </a:solidFill>
                  <a:latin typeface="微软雅黑" panose="020B0503020204020204" pitchFamily="34" charset="-122"/>
                  <a:ea typeface="微软雅黑" panose="020B0503020204020204" pitchFamily="34" charset="-122"/>
                  <a:cs typeface="Arial Unicode MS" pitchFamily="34" charset="-128"/>
                </a:rPr>
                <a:t>灾备系统</a:t>
              </a:r>
              <a:endParaRPr lang="en-US" sz="800" b="1" kern="0" dirty="0">
                <a:solidFill>
                  <a:schemeClr val="accent3">
                    <a:lumMod val="60000"/>
                    <a:lumOff val="40000"/>
                  </a:schemeClr>
                </a:solidFill>
                <a:latin typeface="微软雅黑" panose="020B0503020204020204" pitchFamily="34" charset="-122"/>
                <a:ea typeface="微软雅黑" panose="020B0503020204020204" pitchFamily="34" charset="-122"/>
                <a:cs typeface="Arial Unicode MS" pitchFamily="34" charset="-128"/>
              </a:endParaRPr>
            </a:p>
          </p:txBody>
        </p:sp>
        <p:cxnSp>
          <p:nvCxnSpPr>
            <p:cNvPr id="82" name="Straight Connector 81"/>
            <p:cNvCxnSpPr/>
            <p:nvPr/>
          </p:nvCxnSpPr>
          <p:spPr>
            <a:xfrm flipV="1">
              <a:off x="7536342" y="1674185"/>
              <a:ext cx="0" cy="1250334"/>
            </a:xfrm>
            <a:prstGeom prst="line">
              <a:avLst/>
            </a:prstGeom>
            <a:ln w="6350">
              <a:solidFill>
                <a:schemeClr val="bg2">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90" idx="2"/>
            </p:cNvCxnSpPr>
            <p:nvPr/>
          </p:nvCxnSpPr>
          <p:spPr>
            <a:xfrm flipV="1">
              <a:off x="1167063" y="1683914"/>
              <a:ext cx="0" cy="1752421"/>
            </a:xfrm>
            <a:prstGeom prst="line">
              <a:avLst/>
            </a:prstGeom>
            <a:ln w="6350">
              <a:solidFill>
                <a:schemeClr val="bg2">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444972" y="2285912"/>
              <a:ext cx="630905" cy="272869"/>
            </a:xfrm>
            <a:prstGeom prst="rect">
              <a:avLst/>
            </a:prstGeom>
            <a:noFill/>
          </p:spPr>
          <p:txBody>
            <a:bodyPr wrap="none">
              <a:spAutoFit/>
            </a:bodyPr>
            <a:lstStyle/>
            <a:p>
              <a:pPr>
                <a:spcBef>
                  <a:spcPct val="50000"/>
                </a:spcBef>
                <a:buClr>
                  <a:srgbClr val="F0AB00"/>
                </a:buClr>
                <a:buSzPct val="80000"/>
                <a:defRPr/>
              </a:pPr>
              <a:r>
                <a:rPr lang="en-US" sz="800" b="1" kern="0" dirty="0">
                  <a:solidFill>
                    <a:schemeClr val="accent1"/>
                  </a:solidFill>
                  <a:latin typeface="微软雅黑" panose="020B0503020204020204" pitchFamily="34" charset="-122"/>
                  <a:ea typeface="微软雅黑" panose="020B0503020204020204" pitchFamily="34" charset="-122"/>
                  <a:cs typeface="Arial Unicode MS" pitchFamily="34" charset="-128"/>
                </a:rPr>
                <a:t>HANA</a:t>
              </a:r>
            </a:p>
          </p:txBody>
        </p:sp>
        <p:sp>
          <p:nvSpPr>
            <p:cNvPr id="85" name="TextBox 84"/>
            <p:cNvSpPr txBox="1"/>
            <p:nvPr/>
          </p:nvSpPr>
          <p:spPr>
            <a:xfrm>
              <a:off x="3250284" y="2285912"/>
              <a:ext cx="630905" cy="272869"/>
            </a:xfrm>
            <a:prstGeom prst="rect">
              <a:avLst/>
            </a:prstGeom>
            <a:noFill/>
          </p:spPr>
          <p:txBody>
            <a:bodyPr wrap="none">
              <a:spAutoFit/>
            </a:bodyPr>
            <a:lstStyle/>
            <a:p>
              <a:pPr>
                <a:spcBef>
                  <a:spcPct val="50000"/>
                </a:spcBef>
                <a:buClr>
                  <a:srgbClr val="F0AB00"/>
                </a:buClr>
                <a:buSzPct val="80000"/>
                <a:defRPr/>
              </a:pPr>
              <a:r>
                <a:rPr lang="en-US" sz="800" b="1" kern="0" dirty="0">
                  <a:solidFill>
                    <a:schemeClr val="accent1"/>
                  </a:solidFill>
                  <a:latin typeface="微软雅黑" panose="020B0503020204020204" pitchFamily="34" charset="-122"/>
                  <a:ea typeface="微软雅黑" panose="020B0503020204020204" pitchFamily="34" charset="-122"/>
                  <a:cs typeface="Arial Unicode MS" pitchFamily="34" charset="-128"/>
                </a:rPr>
                <a:t>HANA</a:t>
              </a:r>
            </a:p>
          </p:txBody>
        </p:sp>
        <p:sp>
          <p:nvSpPr>
            <p:cNvPr id="86" name="TextBox 85"/>
            <p:cNvSpPr txBox="1"/>
            <p:nvPr/>
          </p:nvSpPr>
          <p:spPr>
            <a:xfrm>
              <a:off x="5419978" y="1960797"/>
              <a:ext cx="630905" cy="272869"/>
            </a:xfrm>
            <a:prstGeom prst="rect">
              <a:avLst/>
            </a:prstGeom>
            <a:noFill/>
          </p:spPr>
          <p:txBody>
            <a:bodyPr wrap="none">
              <a:spAutoFit/>
            </a:bodyPr>
            <a:lstStyle/>
            <a:p>
              <a:pPr>
                <a:spcBef>
                  <a:spcPct val="50000"/>
                </a:spcBef>
                <a:buClr>
                  <a:srgbClr val="F0AB00"/>
                </a:buClr>
                <a:buSzPct val="80000"/>
                <a:defRPr/>
              </a:pPr>
              <a:r>
                <a:rPr lang="en-US" sz="800" b="1" kern="0" dirty="0">
                  <a:solidFill>
                    <a:schemeClr val="accent1"/>
                  </a:solidFill>
                  <a:latin typeface="微软雅黑" panose="020B0503020204020204" pitchFamily="34" charset="-122"/>
                  <a:ea typeface="微软雅黑" panose="020B0503020204020204" pitchFamily="34" charset="-122"/>
                  <a:cs typeface="Arial Unicode MS" pitchFamily="34" charset="-128"/>
                </a:rPr>
                <a:t>HANA</a:t>
              </a:r>
            </a:p>
          </p:txBody>
        </p:sp>
      </p:grpSp>
    </p:spTree>
    <p:extLst>
      <p:ext uri="{BB962C8B-B14F-4D97-AF65-F5344CB8AC3E}">
        <p14:creationId xmlns:p14="http://schemas.microsoft.com/office/powerpoint/2010/main" val="183182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sz="2800" dirty="0">
                <a:latin typeface="微软雅黑" panose="020B0503020204020204" pitchFamily="34" charset="-122"/>
                <a:ea typeface="微软雅黑" panose="020B0503020204020204" pitchFamily="34" charset="-122"/>
              </a:rPr>
              <a:t>SAP HANA</a:t>
            </a:r>
            <a:r>
              <a:rPr lang="zh-CN" altLang="en-US" sz="2800" dirty="0">
                <a:latin typeface="微软雅黑" panose="020B0503020204020204" pitchFamily="34" charset="-122"/>
                <a:ea typeface="微软雅黑" panose="020B0503020204020204" pitchFamily="34" charset="-122"/>
              </a:rPr>
              <a:t>双活数据中心</a:t>
            </a:r>
            <a:br>
              <a:rPr lang="en-US" sz="2399" dirty="0">
                <a:solidFill>
                  <a:srgbClr val="666666"/>
                </a:solidFill>
                <a:latin typeface="微软雅黑" panose="020B0503020204020204" pitchFamily="34" charset="-122"/>
                <a:ea typeface="微软雅黑" panose="020B0503020204020204" pitchFamily="34" charset="-122"/>
              </a:rPr>
            </a:br>
            <a:r>
              <a:rPr lang="zh-CN" altLang="en-US" sz="2000" b="0" dirty="0">
                <a:solidFill>
                  <a:srgbClr val="666666"/>
                </a:solidFill>
                <a:latin typeface="微软雅黑" panose="020B0503020204020204" pitchFamily="34" charset="-122"/>
                <a:ea typeface="微软雅黑" panose="020B0503020204020204" pitchFamily="34" charset="-122"/>
              </a:rPr>
              <a:t>高可用性和灾备</a:t>
            </a:r>
            <a:endParaRPr lang="en-US" dirty="0">
              <a:latin typeface="微软雅黑" panose="020B0503020204020204" pitchFamily="34" charset="-122"/>
              <a:ea typeface="微软雅黑" panose="020B0503020204020204" pitchFamily="34" charset="-122"/>
            </a:endParaRPr>
          </a:p>
        </p:txBody>
      </p:sp>
      <p:sp>
        <p:nvSpPr>
          <p:cNvPr id="8" name="Text Placeholder 7"/>
          <p:cNvSpPr>
            <a:spLocks noGrp="1"/>
          </p:cNvSpPr>
          <p:nvPr>
            <p:ph type="body" sz="quarter" idx="4294967295"/>
          </p:nvPr>
        </p:nvSpPr>
        <p:spPr>
          <a:xfrm>
            <a:off x="3120297" y="1948575"/>
            <a:ext cx="2646515" cy="1115748"/>
          </a:xfrm>
        </p:spPr>
        <p:txBody>
          <a:bodyPr/>
          <a:lstStyle/>
          <a:p>
            <a:pPr marL="130934" lvl="1" indent="-130934">
              <a:spcBef>
                <a:spcPts val="0"/>
              </a:spcBef>
              <a:defRPr/>
            </a:pPr>
            <a:r>
              <a:rPr lang="zh-CN" altLang="en-US" sz="1050" b="1" dirty="0">
                <a:latin typeface="微软雅黑" panose="020B0503020204020204" pitchFamily="34" charset="-122"/>
                <a:ea typeface="微软雅黑" panose="020B0503020204020204" pitchFamily="34" charset="-122"/>
              </a:rPr>
              <a:t>系统复制 </a:t>
            </a:r>
            <a:r>
              <a:rPr lang="en-US" sz="1050" b="1" dirty="0">
                <a:latin typeface="微软雅黑" panose="020B0503020204020204" pitchFamily="34" charset="-122"/>
                <a:ea typeface="微软雅黑" panose="020B0503020204020204" pitchFamily="34" charset="-122"/>
              </a:rPr>
              <a:t>System Replication</a:t>
            </a:r>
          </a:p>
          <a:p>
            <a:pPr marL="173750" lvl="2" indent="-173750">
              <a:defRPr/>
            </a:pPr>
            <a:r>
              <a:rPr lang="en-US" sz="105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050" dirty="0">
                <a:solidFill>
                  <a:schemeClr val="tx1">
                    <a:lumMod val="85000"/>
                    <a:lumOff val="15000"/>
                  </a:schemeClr>
                </a:solidFill>
                <a:latin typeface="微软雅黑" panose="020B0503020204020204" pitchFamily="34" charset="-122"/>
                <a:ea typeface="微软雅黑" panose="020B0503020204020204" pitchFamily="34" charset="-122"/>
              </a:rPr>
              <a:t>双活”功能可以利用备份系统读取强大的工作负载</a:t>
            </a:r>
            <a:endParaRPr lang="en-US" sz="1050" dirty="0">
              <a:latin typeface="微软雅黑" panose="020B0503020204020204" pitchFamily="34" charset="-122"/>
              <a:ea typeface="微软雅黑" panose="020B0503020204020204" pitchFamily="34" charset="-122"/>
            </a:endParaRPr>
          </a:p>
          <a:p>
            <a:pPr lvl="1">
              <a:defRPr/>
            </a:pPr>
            <a:r>
              <a:rPr lang="en-US" sz="1050" b="1" dirty="0">
                <a:latin typeface="微软雅黑" panose="020B0503020204020204" pitchFamily="34" charset="-122"/>
                <a:ea typeface="微软雅黑" panose="020B0503020204020204" pitchFamily="34" charset="-122"/>
              </a:rPr>
              <a:t>SAP</a:t>
            </a:r>
            <a:r>
              <a:rPr lang="zh-CN" altLang="en-US" sz="1050" b="1" dirty="0">
                <a:latin typeface="微软雅黑" panose="020B0503020204020204" pitchFamily="34" charset="-122"/>
                <a:ea typeface="微软雅黑" panose="020B0503020204020204" pitchFamily="34" charset="-122"/>
              </a:rPr>
              <a:t> </a:t>
            </a:r>
            <a:r>
              <a:rPr lang="en-US" sz="1050" b="1" dirty="0">
                <a:latin typeface="微软雅黑" panose="020B0503020204020204" pitchFamily="34" charset="-122"/>
                <a:ea typeface="微软雅黑" panose="020B0503020204020204" pitchFamily="34" charset="-122"/>
              </a:rPr>
              <a:t>Landscape Management</a:t>
            </a:r>
            <a:r>
              <a:rPr lang="zh-CN" altLang="en-US" sz="1050" b="1" dirty="0">
                <a:latin typeface="微软雅黑" panose="020B0503020204020204" pitchFamily="34" charset="-122"/>
                <a:ea typeface="微软雅黑" panose="020B0503020204020204" pitchFamily="34" charset="-122"/>
              </a:rPr>
              <a:t>*</a:t>
            </a:r>
            <a:endParaRPr lang="en-US" sz="1050" dirty="0">
              <a:latin typeface="微软雅黑" panose="020B0503020204020204" pitchFamily="34" charset="-122"/>
              <a:ea typeface="微软雅黑" panose="020B0503020204020204" pitchFamily="34" charset="-122"/>
            </a:endParaRPr>
          </a:p>
          <a:p>
            <a:pPr marL="173750" lvl="2" indent="-173750">
              <a:defRPr/>
            </a:pPr>
            <a:r>
              <a:rPr lang="zh-CN" altLang="en-US" sz="1050" dirty="0">
                <a:latin typeface="微软雅黑" panose="020B0503020204020204" pitchFamily="34" charset="-122"/>
                <a:ea typeface="微软雅黑" panose="020B0503020204020204" pitchFamily="34" charset="-122"/>
              </a:rPr>
              <a:t>通过</a:t>
            </a:r>
            <a:r>
              <a:rPr lang="en-US" altLang="zh-CN" sz="1050" dirty="0">
                <a:latin typeface="微软雅黑" panose="020B0503020204020204" pitchFamily="34" charset="-122"/>
                <a:ea typeface="微软雅黑" panose="020B0503020204020204" pitchFamily="34" charset="-122"/>
              </a:rPr>
              <a:t>HA / DR </a:t>
            </a:r>
            <a:r>
              <a:rPr lang="zh-CN" altLang="en-US" sz="1050" dirty="0">
                <a:latin typeface="微软雅黑" panose="020B0503020204020204" pitchFamily="34" charset="-122"/>
                <a:ea typeface="微软雅黑" panose="020B0503020204020204" pitchFamily="34" charset="-122"/>
              </a:rPr>
              <a:t>流程的自动编排来扩展支持（如接管，零停机更新，</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a:t>
            </a:r>
            <a:endParaRPr lang="en-US" sz="1050" dirty="0">
              <a:latin typeface="微软雅黑" panose="020B0503020204020204" pitchFamily="34" charset="-122"/>
              <a:ea typeface="微软雅黑" panose="020B0503020204020204" pitchFamily="34" charset="-122"/>
            </a:endParaRPr>
          </a:p>
        </p:txBody>
      </p:sp>
      <p:sp>
        <p:nvSpPr>
          <p:cNvPr id="11" name="矩形 3"/>
          <p:cNvSpPr/>
          <p:nvPr/>
        </p:nvSpPr>
        <p:spPr>
          <a:xfrm>
            <a:off x="260385" y="5490104"/>
            <a:ext cx="8649888" cy="566690"/>
          </a:xfrm>
          <a:prstGeom prst="rect">
            <a:avLst/>
          </a:prstGeom>
          <a:gradFill>
            <a:gsLst>
              <a:gs pos="100000">
                <a:schemeClr val="bg1">
                  <a:lumMod val="76000"/>
                </a:schemeClr>
              </a:gs>
              <a:gs pos="0">
                <a:schemeClr val="bg1">
                  <a:lumMod val="88000"/>
                </a:schemeClr>
              </a:gs>
            </a:gsLst>
            <a:lin ang="5400000" scaled="0"/>
          </a:gradFill>
          <a:ln w="6350" algn="ctr">
            <a:noFill/>
            <a:miter lim="800000"/>
            <a:headEnd/>
            <a:tailEnd/>
          </a:ln>
          <a:effectLst/>
        </p:spPr>
        <p:txBody>
          <a:bodyPr lIns="0" tIns="68546" rIns="0" bIns="53973" rtlCol="0" anchor="ctr" anchorCtr="1"/>
          <a:lstStyle/>
          <a:p>
            <a:pPr algn="ctr" fontAlgn="base">
              <a:lnSpc>
                <a:spcPct val="90000"/>
              </a:lnSpc>
              <a:spcBef>
                <a:spcPct val="50000"/>
              </a:spcBef>
              <a:spcAft>
                <a:spcPct val="0"/>
              </a:spcAft>
              <a:buClr>
                <a:srgbClr val="F0AB00"/>
              </a:buClr>
              <a:buSzPct val="80000"/>
            </a:pPr>
            <a:r>
              <a:rPr lang="zh-CN" altLang="en-US" sz="1350" b="1" kern="0" dirty="0">
                <a:latin typeface="微软雅黑" panose="020B0503020204020204" pitchFamily="34" charset="-122"/>
                <a:ea typeface="微软雅黑" panose="020B0503020204020204" pitchFamily="34" charset="-122"/>
                <a:cs typeface="Arial Unicode MS" pitchFamily="34" charset="-128"/>
              </a:rPr>
              <a:t>确保业务连续性和可用性，以满足最苛刻的</a:t>
            </a:r>
            <a:r>
              <a:rPr lang="en-US" altLang="zh-CN" sz="1350" b="1" kern="0" dirty="0">
                <a:latin typeface="微软雅黑" panose="020B0503020204020204" pitchFamily="34" charset="-122"/>
                <a:ea typeface="微软雅黑" panose="020B0503020204020204" pitchFamily="34" charset="-122"/>
                <a:cs typeface="Arial Unicode MS" pitchFamily="34" charset="-128"/>
              </a:rPr>
              <a:t>SLA</a:t>
            </a:r>
            <a:endParaRPr lang="en-US" sz="1350" b="1" kern="0" dirty="0">
              <a:latin typeface="微软雅黑" panose="020B0503020204020204" pitchFamily="34" charset="-122"/>
              <a:ea typeface="微软雅黑" panose="020B0503020204020204" pitchFamily="34" charset="-122"/>
              <a:cs typeface="Arial Unicode MS" pitchFamily="34" charset="-128"/>
            </a:endParaRPr>
          </a:p>
        </p:txBody>
      </p:sp>
      <p:grpSp>
        <p:nvGrpSpPr>
          <p:cNvPr id="2" name="Group 1"/>
          <p:cNvGrpSpPr/>
          <p:nvPr/>
        </p:nvGrpSpPr>
        <p:grpSpPr>
          <a:xfrm>
            <a:off x="177037" y="4725133"/>
            <a:ext cx="899643" cy="360450"/>
            <a:chOff x="10641492" y="5000131"/>
            <a:chExt cx="1200113" cy="480836"/>
          </a:xfrm>
        </p:grpSpPr>
        <p:sp>
          <p:nvSpPr>
            <p:cNvPr id="4" name="TextBox 3"/>
            <p:cNvSpPr txBox="1"/>
            <p:nvPr/>
          </p:nvSpPr>
          <p:spPr>
            <a:xfrm>
              <a:off x="10885745" y="5013336"/>
              <a:ext cx="784790" cy="123171"/>
            </a:xfrm>
            <a:prstGeom prst="rect">
              <a:avLst/>
            </a:prstGeom>
            <a:noFill/>
          </p:spPr>
          <p:txBody>
            <a:bodyPr wrap="none" lIns="0" tIns="0" rIns="0" bIns="0" rtlCol="0">
              <a:spAutoFit/>
            </a:bodyPr>
            <a:lstStyle/>
            <a:p>
              <a:pPr fontAlgn="base">
                <a:spcBef>
                  <a:spcPts val="450"/>
                </a:spcBef>
                <a:spcAft>
                  <a:spcPct val="0"/>
                </a:spcAft>
                <a:buClr>
                  <a:srgbClr val="F0AB00"/>
                </a:buClr>
                <a:buSzPct val="80000"/>
              </a:pPr>
              <a:r>
                <a:rPr lang="en-US" altLang="zh-CN" sz="600" kern="0" dirty="0">
                  <a:latin typeface="微软雅黑" panose="020B0503020204020204" pitchFamily="34" charset="-122"/>
                  <a:ea typeface="微软雅黑" panose="020B0503020204020204" pitchFamily="34" charset="-122"/>
                  <a:cs typeface="Arial Unicode MS" pitchFamily="34" charset="-128"/>
                </a:rPr>
                <a:t>Read</a:t>
              </a:r>
              <a:r>
                <a:rPr lang="zh-CN" altLang="en-US" sz="600" kern="0" dirty="0">
                  <a:latin typeface="微软雅黑" panose="020B0503020204020204" pitchFamily="34" charset="-122"/>
                  <a:ea typeface="微软雅黑" panose="020B0503020204020204" pitchFamily="34" charset="-122"/>
                  <a:cs typeface="Arial Unicode MS" pitchFamily="34" charset="-128"/>
                </a:rPr>
                <a:t> </a:t>
              </a:r>
              <a:r>
                <a:rPr lang="en-US" altLang="zh-CN" sz="600" kern="0" dirty="0">
                  <a:latin typeface="微软雅黑" panose="020B0503020204020204" pitchFamily="34" charset="-122"/>
                  <a:ea typeface="微软雅黑" panose="020B0503020204020204" pitchFamily="34" charset="-122"/>
                  <a:cs typeface="Arial Unicode MS" pitchFamily="34" charset="-128"/>
                </a:rPr>
                <a:t>workloads</a:t>
              </a:r>
              <a:endParaRPr lang="en-US" sz="600" kern="0" dirty="0">
                <a:latin typeface="微软雅黑" panose="020B0503020204020204" pitchFamily="34" charset="-122"/>
                <a:ea typeface="微软雅黑" panose="020B0503020204020204" pitchFamily="34" charset="-122"/>
                <a:cs typeface="Arial Unicode MS" pitchFamily="34" charset="-128"/>
              </a:endParaRPr>
            </a:p>
          </p:txBody>
        </p:sp>
        <p:sp>
          <p:nvSpPr>
            <p:cNvPr id="87" name="TextBox 86"/>
            <p:cNvSpPr txBox="1"/>
            <p:nvPr/>
          </p:nvSpPr>
          <p:spPr>
            <a:xfrm>
              <a:off x="10885745" y="5193427"/>
              <a:ext cx="804034" cy="123171"/>
            </a:xfrm>
            <a:prstGeom prst="rect">
              <a:avLst/>
            </a:prstGeom>
            <a:noFill/>
          </p:spPr>
          <p:txBody>
            <a:bodyPr wrap="none" lIns="0" tIns="0" rIns="0" bIns="0" rtlCol="0">
              <a:spAutoFit/>
            </a:bodyPr>
            <a:lstStyle/>
            <a:p>
              <a:pPr fontAlgn="base">
                <a:spcBef>
                  <a:spcPts val="450"/>
                </a:spcBef>
                <a:spcAft>
                  <a:spcPct val="0"/>
                </a:spcAft>
                <a:buClr>
                  <a:srgbClr val="F0AB00"/>
                </a:buClr>
                <a:buSzPct val="80000"/>
              </a:pPr>
              <a:r>
                <a:rPr lang="en-US" sz="600" kern="0" dirty="0">
                  <a:latin typeface="微软雅黑" panose="020B0503020204020204" pitchFamily="34" charset="-122"/>
                  <a:ea typeface="微软雅黑" panose="020B0503020204020204" pitchFamily="34" charset="-122"/>
                  <a:cs typeface="Arial Unicode MS" pitchFamily="34" charset="-128"/>
                </a:rPr>
                <a:t>Write workloads</a:t>
              </a:r>
            </a:p>
          </p:txBody>
        </p:sp>
        <p:sp>
          <p:nvSpPr>
            <p:cNvPr id="88" name="TextBox 87"/>
            <p:cNvSpPr txBox="1"/>
            <p:nvPr/>
          </p:nvSpPr>
          <p:spPr>
            <a:xfrm>
              <a:off x="10885745" y="5356619"/>
              <a:ext cx="955860" cy="123171"/>
            </a:xfrm>
            <a:prstGeom prst="rect">
              <a:avLst/>
            </a:prstGeom>
            <a:noFill/>
          </p:spPr>
          <p:txBody>
            <a:bodyPr wrap="none" lIns="0" tIns="0" rIns="0" bIns="0" rtlCol="0">
              <a:spAutoFit/>
            </a:bodyPr>
            <a:lstStyle/>
            <a:p>
              <a:pPr fontAlgn="base">
                <a:spcBef>
                  <a:spcPts val="450"/>
                </a:spcBef>
                <a:spcAft>
                  <a:spcPct val="0"/>
                </a:spcAft>
                <a:buClr>
                  <a:srgbClr val="F0AB00"/>
                </a:buClr>
                <a:buSzPct val="80000"/>
              </a:pPr>
              <a:r>
                <a:rPr lang="en-US" sz="600" kern="0" dirty="0">
                  <a:latin typeface="微软雅黑" panose="020B0503020204020204" pitchFamily="34" charset="-122"/>
                  <a:ea typeface="微软雅黑" panose="020B0503020204020204" pitchFamily="34" charset="-122"/>
                  <a:cs typeface="Arial Unicode MS" pitchFamily="34" charset="-128"/>
                </a:rPr>
                <a:t>Replication process</a:t>
              </a:r>
            </a:p>
          </p:txBody>
        </p:sp>
        <p:sp>
          <p:nvSpPr>
            <p:cNvPr id="100" name="Down Arrow 99"/>
            <p:cNvSpPr/>
            <p:nvPr/>
          </p:nvSpPr>
          <p:spPr bwMode="gray">
            <a:xfrm rot="16200000">
              <a:off x="10675863" y="4965760"/>
              <a:ext cx="140972" cy="209714"/>
            </a:xfrm>
            <a:prstGeom prst="downArrow">
              <a:avLst>
                <a:gd name="adj1" fmla="val 60332"/>
                <a:gd name="adj2" fmla="val 54227"/>
              </a:avLst>
            </a:prstGeom>
            <a:gradFill flip="none" rotWithShape="1">
              <a:gsLst>
                <a:gs pos="0">
                  <a:schemeClr val="bg2">
                    <a:lumMod val="70000"/>
                  </a:schemeClr>
                </a:gs>
                <a:gs pos="100000">
                  <a:schemeClr val="bg2">
                    <a:lumMod val="87000"/>
                  </a:schemeClr>
                </a:gs>
              </a:gsLst>
              <a:lin ang="16200000" scaled="1"/>
              <a:tileRect/>
            </a:gradFill>
            <a:ln w="6350" algn="ctr">
              <a:noFill/>
              <a:miter lim="800000"/>
              <a:headEnd/>
              <a:tailEnd/>
            </a:ln>
          </p:spPr>
          <p:txBody>
            <a:bodyPr lIns="67467" tIns="0" rIns="67467" bIns="53973" rtlCol="0" anchor="ctr"/>
            <a:lstStyle/>
            <a:p>
              <a:pPr algn="ctr" fontAlgn="base">
                <a:spcBef>
                  <a:spcPct val="50000"/>
                </a:spcBef>
                <a:spcAft>
                  <a:spcPct val="0"/>
                </a:spcAft>
                <a:buClr>
                  <a:srgbClr val="F0AB00"/>
                </a:buClr>
                <a:buSzPct val="80000"/>
              </a:pPr>
              <a:endParaRPr lang="en-US" sz="1350"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101" name="Down Arrow 100"/>
            <p:cNvSpPr/>
            <p:nvPr/>
          </p:nvSpPr>
          <p:spPr bwMode="gray">
            <a:xfrm rot="16200000">
              <a:off x="10675863" y="5142431"/>
              <a:ext cx="140972" cy="209714"/>
            </a:xfrm>
            <a:prstGeom prst="downArrow">
              <a:avLst>
                <a:gd name="adj1" fmla="val 60332"/>
                <a:gd name="adj2" fmla="val 54227"/>
              </a:avLst>
            </a:prstGeom>
            <a:gradFill>
              <a:gsLst>
                <a:gs pos="0">
                  <a:schemeClr val="bg2">
                    <a:lumMod val="48000"/>
                  </a:schemeClr>
                </a:gs>
                <a:gs pos="100000">
                  <a:schemeClr val="bg2">
                    <a:lumMod val="63000"/>
                  </a:schemeClr>
                </a:gs>
              </a:gsLst>
              <a:lin ang="16200000" scaled="1"/>
            </a:gradFill>
            <a:ln w="6350" algn="ctr">
              <a:noFill/>
              <a:miter lim="800000"/>
              <a:headEnd/>
              <a:tailEnd/>
            </a:ln>
          </p:spPr>
          <p:txBody>
            <a:bodyPr lIns="67467" tIns="0" rIns="67467" bIns="53973" rtlCol="0" anchor="ctr"/>
            <a:lstStyle/>
            <a:p>
              <a:pPr algn="ctr" fontAlgn="base">
                <a:spcBef>
                  <a:spcPct val="50000"/>
                </a:spcBef>
                <a:spcAft>
                  <a:spcPct val="0"/>
                </a:spcAft>
                <a:buClr>
                  <a:srgbClr val="F0AB00"/>
                </a:buClr>
                <a:buSzPct val="80000"/>
              </a:pPr>
              <a:endParaRPr lang="en-US" sz="1350"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102" name="Down Arrow 101"/>
            <p:cNvSpPr/>
            <p:nvPr/>
          </p:nvSpPr>
          <p:spPr bwMode="gray">
            <a:xfrm rot="16200000">
              <a:off x="10675863" y="5305624"/>
              <a:ext cx="140972" cy="209714"/>
            </a:xfrm>
            <a:prstGeom prst="downArrow">
              <a:avLst>
                <a:gd name="adj1" fmla="val 60332"/>
                <a:gd name="adj2" fmla="val 54227"/>
              </a:avLst>
            </a:prstGeom>
            <a:solidFill>
              <a:schemeClr val="tx1">
                <a:lumMod val="85000"/>
                <a:lumOff val="15000"/>
              </a:schemeClr>
            </a:solidFill>
            <a:ln w="6350" algn="ctr">
              <a:noFill/>
              <a:miter lim="800000"/>
              <a:headEnd/>
              <a:tailEnd/>
            </a:ln>
          </p:spPr>
          <p:txBody>
            <a:bodyPr lIns="67467" tIns="0" rIns="67467" bIns="53973" rtlCol="0" anchor="ctr"/>
            <a:lstStyle/>
            <a:p>
              <a:pPr algn="ctr" fontAlgn="base">
                <a:spcBef>
                  <a:spcPct val="50000"/>
                </a:spcBef>
                <a:spcAft>
                  <a:spcPct val="0"/>
                </a:spcAft>
                <a:buClr>
                  <a:srgbClr val="F0AB00"/>
                </a:buClr>
                <a:buSzPct val="80000"/>
              </a:pPr>
              <a:endParaRPr lang="en-US" sz="1350"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grpSp>
      <p:grpSp>
        <p:nvGrpSpPr>
          <p:cNvPr id="28" name="Group 27"/>
          <p:cNvGrpSpPr/>
          <p:nvPr/>
        </p:nvGrpSpPr>
        <p:grpSpPr>
          <a:xfrm>
            <a:off x="226455" y="2491244"/>
            <a:ext cx="2520339" cy="2570907"/>
            <a:chOff x="8077337" y="1541701"/>
            <a:chExt cx="3881857" cy="3879466"/>
          </a:xfrm>
        </p:grpSpPr>
        <p:sp>
          <p:nvSpPr>
            <p:cNvPr id="44" name="Rounded Rectangle 43"/>
            <p:cNvSpPr/>
            <p:nvPr/>
          </p:nvSpPr>
          <p:spPr bwMode="gray">
            <a:xfrm>
              <a:off x="10621568" y="3428986"/>
              <a:ext cx="1203653" cy="1285247"/>
            </a:xfrm>
            <a:prstGeom prst="roundRect">
              <a:avLst>
                <a:gd name="adj" fmla="val 0"/>
              </a:avLst>
            </a:prstGeom>
            <a:gradFill>
              <a:gsLst>
                <a:gs pos="0">
                  <a:schemeClr val="accent1">
                    <a:lumMod val="95000"/>
                    <a:lumOff val="5000"/>
                  </a:schemeClr>
                </a:gs>
                <a:gs pos="100000">
                  <a:srgbClr val="F0A000"/>
                </a:gs>
              </a:gsLst>
              <a:lin ang="5400000" scaled="0"/>
            </a:gradFill>
            <a:ln w="6350" algn="ctr">
              <a:noFill/>
              <a:miter lim="800000"/>
              <a:headEnd/>
              <a:tailEnd/>
            </a:ln>
          </p:spPr>
          <p:txBody>
            <a:bodyPr lIns="0" tIns="68546" rIns="0" bIns="0" rtlCol="0" anchor="t" anchorCtr="0"/>
            <a:lstStyle/>
            <a:p>
              <a:pPr algn="ctr" fontAlgn="base">
                <a:spcBef>
                  <a:spcPts val="150"/>
                </a:spcBef>
                <a:spcAft>
                  <a:spcPct val="0"/>
                </a:spcAft>
                <a:buClr>
                  <a:srgbClr val="F0AB00"/>
                </a:buClr>
                <a:buSzPct val="80000"/>
              </a:pPr>
              <a:r>
                <a:rPr lang="en-US" sz="787" b="1" kern="0" noProof="1">
                  <a:latin typeface="微软雅黑" panose="020B0503020204020204" pitchFamily="34" charset="-122"/>
                  <a:ea typeface="微软雅黑" panose="020B0503020204020204" pitchFamily="34" charset="-122"/>
                  <a:cs typeface="Arial Unicode MS" pitchFamily="34" charset="-128"/>
                </a:rPr>
                <a:t>SAP HANA</a:t>
              </a:r>
            </a:p>
          </p:txBody>
        </p:sp>
        <p:sp>
          <p:nvSpPr>
            <p:cNvPr id="103" name="Rectangle 102"/>
            <p:cNvSpPr/>
            <p:nvPr/>
          </p:nvSpPr>
          <p:spPr bwMode="gray">
            <a:xfrm>
              <a:off x="10684953" y="3735282"/>
              <a:ext cx="1075331" cy="914400"/>
            </a:xfrm>
            <a:prstGeom prst="rect">
              <a:avLst/>
            </a:prstGeom>
            <a:gradFill>
              <a:gsLst>
                <a:gs pos="100000">
                  <a:schemeClr val="accent1">
                    <a:lumMod val="6000"/>
                    <a:lumOff val="94000"/>
                  </a:schemeClr>
                </a:gs>
                <a:gs pos="0">
                  <a:schemeClr val="accent1">
                    <a:lumMod val="20000"/>
                    <a:lumOff val="80000"/>
                  </a:schemeClr>
                </a:gs>
              </a:gsLst>
              <a:lin ang="16200000" scaled="1"/>
            </a:gradFill>
            <a:ln w="6350" algn="ctr">
              <a:noFill/>
              <a:miter lim="800000"/>
              <a:headEnd/>
              <a:tailEnd/>
            </a:ln>
          </p:spPr>
          <p:txBody>
            <a:bodyPr lIns="80333" tIns="64266" rIns="80333" bIns="64266" rtlCol="0" anchor="ctr"/>
            <a:lstStyle/>
            <a:p>
              <a:pPr algn="ctr" fontAlgn="base">
                <a:spcBef>
                  <a:spcPct val="50000"/>
                </a:spcBef>
                <a:spcAft>
                  <a:spcPct val="0"/>
                </a:spcAft>
                <a:buClr>
                  <a:srgbClr val="F0AB00"/>
                </a:buClr>
                <a:buSzPct val="80000"/>
              </a:pPr>
              <a:endParaRPr lang="de-DE" sz="1350" kern="0" dirty="0">
                <a:latin typeface="微软雅黑" panose="020B0503020204020204" pitchFamily="34" charset="-122"/>
                <a:ea typeface="微软雅黑" panose="020B0503020204020204" pitchFamily="34" charset="-122"/>
                <a:cs typeface="Arial Unicode MS" pitchFamily="34" charset="-128"/>
              </a:endParaRPr>
            </a:p>
          </p:txBody>
        </p:sp>
        <p:sp>
          <p:nvSpPr>
            <p:cNvPr id="45" name="Rounded Rectangle 44"/>
            <p:cNvSpPr/>
            <p:nvPr/>
          </p:nvSpPr>
          <p:spPr bwMode="gray">
            <a:xfrm>
              <a:off x="8175848" y="3224364"/>
              <a:ext cx="1353595" cy="1325035"/>
            </a:xfrm>
            <a:prstGeom prst="roundRect">
              <a:avLst>
                <a:gd name="adj" fmla="val 12051"/>
              </a:avLst>
            </a:prstGeom>
            <a:noFill/>
            <a:ln w="6350" algn="ctr">
              <a:noFill/>
              <a:miter lim="800000"/>
              <a:headEnd/>
              <a:tailEnd/>
            </a:ln>
            <a:effectLst/>
          </p:spPr>
          <p:txBody>
            <a:bodyPr lIns="20240" tIns="0" rIns="20240" bIns="40480" rtlCol="0" anchor="t"/>
            <a:lstStyle/>
            <a:p>
              <a:pPr algn="ctr" defTabSz="514213" fontAlgn="base">
                <a:spcBef>
                  <a:spcPct val="50000"/>
                </a:spcBef>
                <a:spcAft>
                  <a:spcPct val="0"/>
                </a:spcAft>
                <a:buClr>
                  <a:srgbClr val="F0AB00"/>
                </a:buClr>
                <a:buSzPct val="80000"/>
              </a:pPr>
              <a:r>
                <a:rPr lang="en-US" sz="675" b="1" kern="0" noProof="1">
                  <a:latin typeface="微软雅黑" panose="020B0503020204020204" pitchFamily="34" charset="-122"/>
                  <a:ea typeface="微软雅黑" panose="020B0503020204020204" pitchFamily="34" charset="-122"/>
                  <a:cs typeface="Arial" pitchFamily="34" charset="0"/>
                </a:rPr>
                <a:t>Primary</a:t>
              </a:r>
              <a:endParaRPr lang="en-US" sz="1200" b="1" kern="0" noProof="1">
                <a:latin typeface="微软雅黑" panose="020B0503020204020204" pitchFamily="34" charset="-122"/>
                <a:ea typeface="微软雅黑" panose="020B0503020204020204" pitchFamily="34" charset="-122"/>
                <a:cs typeface="Arial" pitchFamily="34" charset="0"/>
              </a:endParaRPr>
            </a:p>
          </p:txBody>
        </p:sp>
        <p:sp>
          <p:nvSpPr>
            <p:cNvPr id="46" name="Rounded Rectangle 45"/>
            <p:cNvSpPr/>
            <p:nvPr/>
          </p:nvSpPr>
          <p:spPr bwMode="gray">
            <a:xfrm>
              <a:off x="8248732" y="3428988"/>
              <a:ext cx="1203653" cy="1285248"/>
            </a:xfrm>
            <a:prstGeom prst="roundRect">
              <a:avLst>
                <a:gd name="adj" fmla="val 0"/>
              </a:avLst>
            </a:prstGeom>
            <a:gradFill>
              <a:gsLst>
                <a:gs pos="0">
                  <a:schemeClr val="accent1">
                    <a:lumMod val="95000"/>
                    <a:lumOff val="5000"/>
                  </a:schemeClr>
                </a:gs>
                <a:gs pos="100000">
                  <a:srgbClr val="F0A000"/>
                </a:gs>
              </a:gsLst>
              <a:lin ang="5400000" scaled="0"/>
            </a:gradFill>
            <a:ln w="6350" algn="ctr">
              <a:noFill/>
              <a:miter lim="800000"/>
              <a:headEnd/>
              <a:tailEnd/>
            </a:ln>
          </p:spPr>
          <p:txBody>
            <a:bodyPr lIns="0" tIns="68546" rIns="0" bIns="0" rtlCol="0" anchor="t" anchorCtr="0"/>
            <a:lstStyle/>
            <a:p>
              <a:pPr algn="ctr" fontAlgn="base">
                <a:spcBef>
                  <a:spcPts val="150"/>
                </a:spcBef>
                <a:spcAft>
                  <a:spcPct val="0"/>
                </a:spcAft>
                <a:buClr>
                  <a:srgbClr val="F0AB00"/>
                </a:buClr>
                <a:buSzPct val="80000"/>
              </a:pPr>
              <a:r>
                <a:rPr lang="en-US" sz="787" b="1" kern="0" noProof="1">
                  <a:latin typeface="微软雅黑" panose="020B0503020204020204" pitchFamily="34" charset="-122"/>
                  <a:ea typeface="微软雅黑" panose="020B0503020204020204" pitchFamily="34" charset="-122"/>
                  <a:cs typeface="Arial Unicode MS" pitchFamily="34" charset="-128"/>
                </a:rPr>
                <a:t>SAP HANA</a:t>
              </a:r>
            </a:p>
          </p:txBody>
        </p:sp>
        <p:sp>
          <p:nvSpPr>
            <p:cNvPr id="43" name="Rounded Rectangle 42"/>
            <p:cNvSpPr/>
            <p:nvPr/>
          </p:nvSpPr>
          <p:spPr bwMode="gray">
            <a:xfrm>
              <a:off x="10548683" y="3221379"/>
              <a:ext cx="1353595" cy="1328020"/>
            </a:xfrm>
            <a:prstGeom prst="roundRect">
              <a:avLst>
                <a:gd name="adj" fmla="val 12051"/>
              </a:avLst>
            </a:prstGeom>
            <a:noFill/>
            <a:ln w="6350" algn="ctr">
              <a:noFill/>
              <a:miter lim="800000"/>
              <a:headEnd/>
              <a:tailEnd/>
            </a:ln>
            <a:effectLst/>
          </p:spPr>
          <p:txBody>
            <a:bodyPr lIns="0" tIns="0" rIns="0" bIns="40480" rtlCol="0" anchor="t"/>
            <a:lstStyle/>
            <a:p>
              <a:pPr algn="ctr" defTabSz="514213" fontAlgn="base">
                <a:spcBef>
                  <a:spcPct val="50000"/>
                </a:spcBef>
                <a:spcAft>
                  <a:spcPct val="0"/>
                </a:spcAft>
                <a:buClr>
                  <a:srgbClr val="F0AB00"/>
                </a:buClr>
                <a:buSzPct val="80000"/>
              </a:pPr>
              <a:r>
                <a:rPr lang="en-US" sz="675" b="1" kern="0" noProof="1">
                  <a:latin typeface="微软雅黑" panose="020B0503020204020204" pitchFamily="34" charset="-122"/>
                  <a:ea typeface="微软雅黑" panose="020B0503020204020204" pitchFamily="34" charset="-122"/>
                  <a:cs typeface="Arial" pitchFamily="34" charset="0"/>
                </a:rPr>
                <a:t>Secondary</a:t>
              </a:r>
              <a:endParaRPr lang="en-US" sz="900" b="1" kern="0" noProof="1">
                <a:latin typeface="微软雅黑" panose="020B0503020204020204" pitchFamily="34" charset="-122"/>
                <a:ea typeface="微软雅黑" panose="020B0503020204020204" pitchFamily="34" charset="-122"/>
                <a:cs typeface="Arial" pitchFamily="34" charset="0"/>
              </a:endParaRPr>
            </a:p>
          </p:txBody>
        </p:sp>
        <p:sp>
          <p:nvSpPr>
            <p:cNvPr id="27" name="Rectangle 26"/>
            <p:cNvSpPr/>
            <p:nvPr/>
          </p:nvSpPr>
          <p:spPr bwMode="gray">
            <a:xfrm>
              <a:off x="8232883" y="2369217"/>
              <a:ext cx="3590251" cy="343021"/>
            </a:xfrm>
            <a:prstGeom prst="rect">
              <a:avLst/>
            </a:prstGeom>
            <a:gradFill>
              <a:gsLst>
                <a:gs pos="99582">
                  <a:schemeClr val="accent1">
                    <a:lumMod val="31000"/>
                    <a:lumOff val="69000"/>
                  </a:schemeClr>
                </a:gs>
                <a:gs pos="0">
                  <a:schemeClr val="accent1">
                    <a:lumMod val="60000"/>
                    <a:lumOff val="40000"/>
                  </a:schemeClr>
                </a:gs>
              </a:gsLst>
              <a:lin ang="16200000" scaled="1"/>
            </a:gradFill>
            <a:ln w="6350" algn="ctr">
              <a:noFill/>
              <a:miter lim="800000"/>
              <a:headEnd/>
              <a:tailEnd/>
            </a:ln>
          </p:spPr>
          <p:txBody>
            <a:bodyPr lIns="0" tIns="0" rIns="0" bIns="0" rtlCol="0" anchor="ctr"/>
            <a:lstStyle/>
            <a:p>
              <a:pPr algn="ctr" fontAlgn="base">
                <a:spcBef>
                  <a:spcPct val="50000"/>
                </a:spcBef>
                <a:spcAft>
                  <a:spcPct val="0"/>
                </a:spcAft>
                <a:buClr>
                  <a:srgbClr val="F0AB00"/>
                </a:buClr>
                <a:buSzPct val="80000"/>
              </a:pPr>
              <a:r>
                <a:rPr lang="en-US" sz="787" kern="0" noProof="1">
                  <a:latin typeface="微软雅黑" panose="020B0503020204020204" pitchFamily="34" charset="-122"/>
                  <a:ea typeface="微软雅黑" panose="020B0503020204020204" pitchFamily="34" charset="-122"/>
                  <a:cs typeface="Arial Unicode MS" pitchFamily="34" charset="-128"/>
                </a:rPr>
                <a:t>SAP HANA Client Library</a:t>
              </a:r>
            </a:p>
          </p:txBody>
        </p:sp>
        <p:sp>
          <p:nvSpPr>
            <p:cNvPr id="37" name="Down Arrow 36"/>
            <p:cNvSpPr/>
            <p:nvPr/>
          </p:nvSpPr>
          <p:spPr bwMode="gray">
            <a:xfrm rot="10800000">
              <a:off x="8482728" y="2789949"/>
              <a:ext cx="273596" cy="377131"/>
            </a:xfrm>
            <a:prstGeom prst="downArrow">
              <a:avLst>
                <a:gd name="adj1" fmla="val 60332"/>
                <a:gd name="adj2" fmla="val 54227"/>
              </a:avLst>
            </a:prstGeom>
            <a:gradFill>
              <a:gsLst>
                <a:gs pos="0">
                  <a:schemeClr val="bg2">
                    <a:lumMod val="48000"/>
                  </a:schemeClr>
                </a:gs>
                <a:gs pos="100000">
                  <a:schemeClr val="bg2">
                    <a:lumMod val="63000"/>
                  </a:schemeClr>
                </a:gs>
              </a:gsLst>
              <a:lin ang="16200000" scaled="1"/>
            </a:gradFill>
            <a:ln w="6350" algn="ctr">
              <a:noFill/>
              <a:miter lim="800000"/>
              <a:headEnd/>
              <a:tailEnd/>
            </a:ln>
          </p:spPr>
          <p:txBody>
            <a:bodyPr lIns="67467" tIns="0" rIns="67467" bIns="53973" rtlCol="0" anchor="ctr"/>
            <a:lstStyle/>
            <a:p>
              <a:pPr algn="ctr" fontAlgn="base">
                <a:spcBef>
                  <a:spcPct val="50000"/>
                </a:spcBef>
                <a:spcAft>
                  <a:spcPct val="0"/>
                </a:spcAft>
                <a:buClr>
                  <a:srgbClr val="F0AB00"/>
                </a:buClr>
                <a:buSzPct val="80000"/>
              </a:pPr>
              <a:endParaRPr lang="en-US" sz="1050"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30" name="TextBox 29"/>
            <p:cNvSpPr txBox="1"/>
            <p:nvPr/>
          </p:nvSpPr>
          <p:spPr>
            <a:xfrm>
              <a:off x="9958114" y="2928694"/>
              <a:ext cx="1113504" cy="191578"/>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825" b="1" kern="0" dirty="0">
                  <a:latin typeface="微软雅黑" panose="020B0503020204020204" pitchFamily="34" charset="-122"/>
                  <a:ea typeface="微软雅黑" panose="020B0503020204020204" pitchFamily="34" charset="-122"/>
                  <a:cs typeface="Calibri" panose="020F0502020204030204" pitchFamily="34" charset="0"/>
                </a:rPr>
                <a:t>R</a:t>
              </a:r>
              <a:r>
                <a:rPr lang="en-US" altLang="zh-CN" sz="825" b="1" kern="0" dirty="0">
                  <a:latin typeface="微软雅黑" panose="020B0503020204020204" pitchFamily="34" charset="-122"/>
                  <a:ea typeface="微软雅黑" panose="020B0503020204020204" pitchFamily="34" charset="-122"/>
                  <a:cs typeface="Calibri" panose="020F0502020204030204" pitchFamily="34" charset="0"/>
                </a:rPr>
                <a:t>ead</a:t>
              </a:r>
              <a:r>
                <a:rPr lang="zh-CN" altLang="en-US" sz="825" b="1" kern="0" dirty="0">
                  <a:latin typeface="微软雅黑" panose="020B0503020204020204" pitchFamily="34" charset="-122"/>
                  <a:ea typeface="微软雅黑" panose="020B0503020204020204" pitchFamily="34" charset="-122"/>
                  <a:cs typeface="Calibri" panose="020F0502020204030204" pitchFamily="34" charset="0"/>
                </a:rPr>
                <a:t> </a:t>
              </a:r>
              <a:r>
                <a:rPr lang="en-US" altLang="zh-CN" sz="825" b="1" kern="0" dirty="0">
                  <a:latin typeface="微软雅黑" panose="020B0503020204020204" pitchFamily="34" charset="-122"/>
                  <a:ea typeface="微软雅黑" panose="020B0503020204020204" pitchFamily="34" charset="-122"/>
                  <a:cs typeface="Calibri" panose="020F0502020204030204" pitchFamily="34" charset="0"/>
                </a:rPr>
                <a:t>enabled</a:t>
              </a:r>
              <a:endParaRPr lang="en-US" sz="825" b="1" kern="0" dirty="0">
                <a:latin typeface="微软雅黑" panose="020B0503020204020204" pitchFamily="34" charset="-122"/>
                <a:ea typeface="微软雅黑" panose="020B0503020204020204" pitchFamily="34" charset="-122"/>
                <a:cs typeface="Calibri" panose="020F0502020204030204" pitchFamily="34" charset="0"/>
              </a:endParaRPr>
            </a:p>
          </p:txBody>
        </p:sp>
        <p:sp>
          <p:nvSpPr>
            <p:cNvPr id="31" name="TextBox 30"/>
            <p:cNvSpPr txBox="1"/>
            <p:nvPr/>
          </p:nvSpPr>
          <p:spPr>
            <a:xfrm>
              <a:off x="8077337" y="2920282"/>
              <a:ext cx="311090" cy="208993"/>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900" b="1" kern="0" dirty="0">
                  <a:latin typeface="微软雅黑" panose="020B0503020204020204" pitchFamily="34" charset="-122"/>
                  <a:ea typeface="微软雅黑" panose="020B0503020204020204" pitchFamily="34" charset="-122"/>
                  <a:cs typeface="Calibri" panose="020F0502020204030204" pitchFamily="34" charset="0"/>
                </a:rPr>
                <a:t>r/w</a:t>
              </a:r>
            </a:p>
          </p:txBody>
        </p:sp>
        <p:sp>
          <p:nvSpPr>
            <p:cNvPr id="35" name="Right Arrow 34"/>
            <p:cNvSpPr/>
            <p:nvPr/>
          </p:nvSpPr>
          <p:spPr bwMode="gray">
            <a:xfrm>
              <a:off x="9448800" y="4191056"/>
              <a:ext cx="1177951" cy="365058"/>
            </a:xfrm>
            <a:prstGeom prst="rightArrow">
              <a:avLst>
                <a:gd name="adj1" fmla="val 66412"/>
                <a:gd name="adj2" fmla="val 55861"/>
              </a:avLst>
            </a:prstGeom>
            <a:solidFill>
              <a:schemeClr val="tx1">
                <a:lumMod val="85000"/>
                <a:lumOff val="15000"/>
              </a:schemeClr>
            </a:solidFill>
            <a:ln w="6350" algn="ctr">
              <a:noFill/>
              <a:miter lim="800000"/>
              <a:headEnd/>
              <a:tailEnd/>
            </a:ln>
          </p:spPr>
          <p:txBody>
            <a:bodyPr lIns="67467" tIns="0" rIns="67467" bIns="53973" rtlCol="0" anchor="ctr"/>
            <a:lstStyle/>
            <a:p>
              <a:pPr algn="ctr" fontAlgn="base">
                <a:spcBef>
                  <a:spcPct val="50000"/>
                </a:spcBef>
                <a:spcAft>
                  <a:spcPct val="0"/>
                </a:spcAft>
                <a:buClr>
                  <a:srgbClr val="F0AB00"/>
                </a:buClr>
                <a:buSzPct val="80000"/>
              </a:pPr>
              <a:endParaRPr lang="en-US" sz="1050"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36" name="TextBox 35"/>
            <p:cNvSpPr txBox="1"/>
            <p:nvPr/>
          </p:nvSpPr>
          <p:spPr>
            <a:xfrm>
              <a:off x="9544694" y="4285965"/>
              <a:ext cx="852458" cy="222880"/>
            </a:xfrm>
            <a:prstGeom prst="rect">
              <a:avLst/>
            </a:prstGeom>
            <a:noFill/>
            <a:ln w="6350" algn="ctr">
              <a:noFill/>
              <a:miter lim="800000"/>
              <a:headEnd/>
              <a:tailEnd/>
            </a:ln>
          </p:spPr>
          <p:txBody>
            <a:bodyPr lIns="67467" tIns="0" rIns="67467" bIns="53973" rtlCol="0" anchor="ctr"/>
            <a:lstStyle>
              <a:defPPr>
                <a:defRPr lang="de-DE"/>
              </a:defPPr>
              <a:lvl1pPr algn="ctr" fontAlgn="base">
                <a:spcBef>
                  <a:spcPct val="50000"/>
                </a:spcBef>
                <a:spcAft>
                  <a:spcPct val="0"/>
                </a:spcAft>
                <a:buClr>
                  <a:srgbClr val="F0AB00"/>
                </a:buClr>
                <a:buSzPct val="80000"/>
                <a:defRPr sz="1600" kern="0">
                  <a:solidFill>
                    <a:schemeClr val="bg1"/>
                  </a:solidFill>
                  <a:ea typeface="Arial Unicode MS" pitchFamily="34" charset="-128"/>
                  <a:cs typeface="Arial Unicode MS" pitchFamily="34" charset="-128"/>
                </a:defRPr>
              </a:lvl1pPr>
            </a:lstStyle>
            <a:p>
              <a:r>
                <a:rPr lang="en-US" sz="900" dirty="0">
                  <a:latin typeface="微软雅黑" panose="020B0503020204020204" pitchFamily="34" charset="-122"/>
                  <a:ea typeface="微软雅黑" panose="020B0503020204020204" pitchFamily="34" charset="-122"/>
                </a:rPr>
                <a:t>Log</a:t>
              </a:r>
            </a:p>
          </p:txBody>
        </p:sp>
        <p:sp>
          <p:nvSpPr>
            <p:cNvPr id="33" name="Rectangle 32"/>
            <p:cNvSpPr/>
            <p:nvPr/>
          </p:nvSpPr>
          <p:spPr bwMode="gray">
            <a:xfrm>
              <a:off x="8232885" y="1541701"/>
              <a:ext cx="3590250" cy="343021"/>
            </a:xfrm>
            <a:prstGeom prst="rect">
              <a:avLst/>
            </a:prstGeom>
            <a:gradFill>
              <a:gsLst>
                <a:gs pos="99582">
                  <a:schemeClr val="accent1">
                    <a:lumMod val="31000"/>
                    <a:lumOff val="69000"/>
                  </a:schemeClr>
                </a:gs>
                <a:gs pos="0">
                  <a:schemeClr val="accent1">
                    <a:lumMod val="60000"/>
                    <a:lumOff val="40000"/>
                  </a:schemeClr>
                </a:gs>
              </a:gsLst>
              <a:lin ang="16200000" scaled="1"/>
            </a:gradFill>
            <a:ln w="6350" algn="ctr">
              <a:noFill/>
              <a:miter lim="800000"/>
              <a:headEnd/>
              <a:tailEnd/>
            </a:ln>
          </p:spPr>
          <p:txBody>
            <a:bodyPr lIns="0" tIns="0" rIns="0" bIns="0" rtlCol="0" anchor="ctr"/>
            <a:lstStyle/>
            <a:p>
              <a:pPr algn="ctr" fontAlgn="base">
                <a:spcBef>
                  <a:spcPct val="50000"/>
                </a:spcBef>
                <a:spcAft>
                  <a:spcPct val="0"/>
                </a:spcAft>
                <a:buClr>
                  <a:srgbClr val="F0AB00"/>
                </a:buClr>
                <a:buSzPct val="80000"/>
              </a:pPr>
              <a:r>
                <a:rPr lang="zh-CN" altLang="en-US" sz="787" kern="0" noProof="1">
                  <a:latin typeface="微软雅黑" panose="020B0503020204020204" pitchFamily="34" charset="-122"/>
                  <a:ea typeface="微软雅黑" panose="020B0503020204020204" pitchFamily="34" charset="-122"/>
                  <a:cs typeface="Arial Unicode MS" pitchFamily="34" charset="-128"/>
                </a:rPr>
                <a:t>应用</a:t>
              </a:r>
              <a:endParaRPr lang="en-US" sz="787" kern="0" noProof="1">
                <a:latin typeface="微软雅黑" panose="020B0503020204020204" pitchFamily="34" charset="-122"/>
                <a:ea typeface="微软雅黑" panose="020B0503020204020204" pitchFamily="34" charset="-122"/>
                <a:cs typeface="Arial Unicode MS" pitchFamily="34" charset="-128"/>
              </a:endParaRPr>
            </a:p>
          </p:txBody>
        </p:sp>
        <p:grpSp>
          <p:nvGrpSpPr>
            <p:cNvPr id="6" name="Group 5"/>
            <p:cNvGrpSpPr/>
            <p:nvPr/>
          </p:nvGrpSpPr>
          <p:grpSpPr>
            <a:xfrm>
              <a:off x="10747485" y="3826176"/>
              <a:ext cx="420398" cy="416109"/>
              <a:chOff x="10647218" y="3918729"/>
              <a:chExt cx="346848" cy="299438"/>
            </a:xfrm>
          </p:grpSpPr>
          <p:sp>
            <p:nvSpPr>
              <p:cNvPr id="22" name="Freeform 4"/>
              <p:cNvSpPr>
                <a:spLocks/>
              </p:cNvSpPr>
              <p:nvPr/>
            </p:nvSpPr>
            <p:spPr bwMode="gray">
              <a:xfrm>
                <a:off x="10668127" y="3918729"/>
                <a:ext cx="180803" cy="132770"/>
              </a:xfrm>
              <a:custGeom>
                <a:avLst/>
                <a:gdLst/>
                <a:ahLst/>
                <a:cxnLst>
                  <a:cxn ang="0">
                    <a:pos x="455" y="879"/>
                  </a:cxn>
                  <a:cxn ang="0">
                    <a:pos x="471" y="838"/>
                  </a:cxn>
                  <a:cxn ang="0">
                    <a:pos x="490" y="799"/>
                  </a:cxn>
                  <a:cxn ang="0">
                    <a:pos x="514" y="762"/>
                  </a:cxn>
                  <a:cxn ang="0">
                    <a:pos x="541" y="728"/>
                  </a:cxn>
                  <a:cxn ang="0">
                    <a:pos x="570" y="696"/>
                  </a:cxn>
                  <a:cxn ang="0">
                    <a:pos x="603" y="667"/>
                  </a:cxn>
                  <a:cxn ang="0">
                    <a:pos x="639" y="642"/>
                  </a:cxn>
                  <a:cxn ang="0">
                    <a:pos x="676" y="621"/>
                  </a:cxn>
                  <a:cxn ang="0">
                    <a:pos x="713" y="605"/>
                  </a:cxn>
                  <a:cxn ang="0">
                    <a:pos x="753" y="591"/>
                  </a:cxn>
                  <a:cxn ang="0">
                    <a:pos x="793" y="581"/>
                  </a:cxn>
                  <a:cxn ang="0">
                    <a:pos x="834" y="575"/>
                  </a:cxn>
                  <a:cxn ang="0">
                    <a:pos x="833" y="711"/>
                  </a:cxn>
                  <a:cxn ang="0">
                    <a:pos x="1056" y="374"/>
                  </a:cxn>
                  <a:cxn ang="0">
                    <a:pos x="818" y="0"/>
                  </a:cxn>
                  <a:cxn ang="0">
                    <a:pos x="819" y="137"/>
                  </a:cxn>
                  <a:cxn ang="0">
                    <a:pos x="757" y="143"/>
                  </a:cxn>
                  <a:cxn ang="0">
                    <a:pos x="694" y="154"/>
                  </a:cxn>
                  <a:cxn ang="0">
                    <a:pos x="634" y="168"/>
                  </a:cxn>
                  <a:cxn ang="0">
                    <a:pos x="574" y="188"/>
                  </a:cxn>
                  <a:cxn ang="0">
                    <a:pos x="516" y="211"/>
                  </a:cxn>
                  <a:cxn ang="0">
                    <a:pos x="460" y="238"/>
                  </a:cxn>
                  <a:cxn ang="0">
                    <a:pos x="405" y="270"/>
                  </a:cxn>
                  <a:cxn ang="0">
                    <a:pos x="352" y="306"/>
                  </a:cxn>
                  <a:cxn ang="0">
                    <a:pos x="302" y="346"/>
                  </a:cxn>
                  <a:cxn ang="0">
                    <a:pos x="255" y="390"/>
                  </a:cxn>
                  <a:cxn ang="0">
                    <a:pos x="211" y="437"/>
                  </a:cxn>
                  <a:cxn ang="0">
                    <a:pos x="170" y="486"/>
                  </a:cxn>
                  <a:cxn ang="0">
                    <a:pos x="134" y="539"/>
                  </a:cxn>
                  <a:cxn ang="0">
                    <a:pos x="101" y="595"/>
                  </a:cxn>
                  <a:cxn ang="0">
                    <a:pos x="72" y="653"/>
                  </a:cxn>
                  <a:cxn ang="0">
                    <a:pos x="47" y="711"/>
                  </a:cxn>
                  <a:cxn ang="0">
                    <a:pos x="27" y="773"/>
                  </a:cxn>
                  <a:cxn ang="0">
                    <a:pos x="11" y="835"/>
                  </a:cxn>
                  <a:cxn ang="0">
                    <a:pos x="0" y="899"/>
                  </a:cxn>
                  <a:cxn ang="0">
                    <a:pos x="238" y="741"/>
                  </a:cxn>
                  <a:cxn ang="0">
                    <a:pos x="455" y="879"/>
                  </a:cxn>
                </a:cxnLst>
                <a:rect l="0" t="0" r="r" b="b"/>
                <a:pathLst>
                  <a:path w="1057" h="900">
                    <a:moveTo>
                      <a:pt x="455" y="879"/>
                    </a:moveTo>
                    <a:lnTo>
                      <a:pt x="471" y="838"/>
                    </a:lnTo>
                    <a:lnTo>
                      <a:pt x="490" y="799"/>
                    </a:lnTo>
                    <a:lnTo>
                      <a:pt x="514" y="762"/>
                    </a:lnTo>
                    <a:lnTo>
                      <a:pt x="541" y="728"/>
                    </a:lnTo>
                    <a:lnTo>
                      <a:pt x="570" y="696"/>
                    </a:lnTo>
                    <a:lnTo>
                      <a:pt x="603" y="667"/>
                    </a:lnTo>
                    <a:lnTo>
                      <a:pt x="639" y="642"/>
                    </a:lnTo>
                    <a:lnTo>
                      <a:pt x="676" y="621"/>
                    </a:lnTo>
                    <a:lnTo>
                      <a:pt x="713" y="605"/>
                    </a:lnTo>
                    <a:lnTo>
                      <a:pt x="753" y="591"/>
                    </a:lnTo>
                    <a:lnTo>
                      <a:pt x="793" y="581"/>
                    </a:lnTo>
                    <a:lnTo>
                      <a:pt x="834" y="575"/>
                    </a:lnTo>
                    <a:lnTo>
                      <a:pt x="833" y="711"/>
                    </a:lnTo>
                    <a:lnTo>
                      <a:pt x="1056" y="374"/>
                    </a:lnTo>
                    <a:lnTo>
                      <a:pt x="818" y="0"/>
                    </a:lnTo>
                    <a:lnTo>
                      <a:pt x="819" y="137"/>
                    </a:lnTo>
                    <a:lnTo>
                      <a:pt x="757" y="143"/>
                    </a:lnTo>
                    <a:lnTo>
                      <a:pt x="694" y="154"/>
                    </a:lnTo>
                    <a:lnTo>
                      <a:pt x="634" y="168"/>
                    </a:lnTo>
                    <a:lnTo>
                      <a:pt x="574" y="188"/>
                    </a:lnTo>
                    <a:lnTo>
                      <a:pt x="516" y="211"/>
                    </a:lnTo>
                    <a:lnTo>
                      <a:pt x="460" y="238"/>
                    </a:lnTo>
                    <a:lnTo>
                      <a:pt x="405" y="270"/>
                    </a:lnTo>
                    <a:lnTo>
                      <a:pt x="352" y="306"/>
                    </a:lnTo>
                    <a:lnTo>
                      <a:pt x="302" y="346"/>
                    </a:lnTo>
                    <a:lnTo>
                      <a:pt x="255" y="390"/>
                    </a:lnTo>
                    <a:lnTo>
                      <a:pt x="211" y="437"/>
                    </a:lnTo>
                    <a:lnTo>
                      <a:pt x="170" y="486"/>
                    </a:lnTo>
                    <a:lnTo>
                      <a:pt x="134" y="539"/>
                    </a:lnTo>
                    <a:lnTo>
                      <a:pt x="101" y="595"/>
                    </a:lnTo>
                    <a:lnTo>
                      <a:pt x="72" y="653"/>
                    </a:lnTo>
                    <a:lnTo>
                      <a:pt x="47" y="711"/>
                    </a:lnTo>
                    <a:lnTo>
                      <a:pt x="27" y="773"/>
                    </a:lnTo>
                    <a:lnTo>
                      <a:pt x="11" y="835"/>
                    </a:lnTo>
                    <a:lnTo>
                      <a:pt x="0" y="899"/>
                    </a:lnTo>
                    <a:lnTo>
                      <a:pt x="238" y="741"/>
                    </a:lnTo>
                    <a:lnTo>
                      <a:pt x="455" y="879"/>
                    </a:lnTo>
                  </a:path>
                </a:pathLst>
              </a:custGeom>
              <a:solidFill>
                <a:schemeClr val="accent3"/>
              </a:solidFill>
              <a:ln w="12700" cap="rnd" cmpd="sng">
                <a:noFill/>
                <a:prstDash val="solid"/>
                <a:round/>
                <a:headEnd type="none" w="med" len="med"/>
                <a:tailEnd type="none" w="med" len="med"/>
              </a:ln>
              <a:effectLst/>
            </p:spPr>
            <p:txBody>
              <a:bodyPr/>
              <a:lstStyle/>
              <a:p>
                <a:endParaRPr lang="de-DE" sz="1500">
                  <a:latin typeface="微软雅黑" panose="020B0503020204020204" pitchFamily="34" charset="-122"/>
                  <a:ea typeface="微软雅黑" panose="020B0503020204020204" pitchFamily="34" charset="-122"/>
                </a:endParaRPr>
              </a:p>
            </p:txBody>
          </p:sp>
          <p:sp>
            <p:nvSpPr>
              <p:cNvPr id="23" name="Freeform 5"/>
              <p:cNvSpPr>
                <a:spLocks/>
              </p:cNvSpPr>
              <p:nvPr/>
            </p:nvSpPr>
            <p:spPr bwMode="gray">
              <a:xfrm>
                <a:off x="10788839" y="4084769"/>
                <a:ext cx="176586" cy="133398"/>
              </a:xfrm>
              <a:custGeom>
                <a:avLst/>
                <a:gdLst/>
                <a:ahLst/>
                <a:cxnLst>
                  <a:cxn ang="0">
                    <a:pos x="585" y="1"/>
                  </a:cxn>
                  <a:cxn ang="0">
                    <a:pos x="573" y="41"/>
                  </a:cxn>
                  <a:cxn ang="0">
                    <a:pos x="556" y="78"/>
                  </a:cxn>
                  <a:cxn ang="0">
                    <a:pos x="537" y="116"/>
                  </a:cxn>
                  <a:cxn ang="0">
                    <a:pos x="514" y="150"/>
                  </a:cxn>
                  <a:cxn ang="0">
                    <a:pos x="488" y="182"/>
                  </a:cxn>
                  <a:cxn ang="0">
                    <a:pos x="459" y="212"/>
                  </a:cxn>
                  <a:cxn ang="0">
                    <a:pos x="427" y="239"/>
                  </a:cxn>
                  <a:cxn ang="0">
                    <a:pos x="393" y="262"/>
                  </a:cxn>
                  <a:cxn ang="0">
                    <a:pos x="356" y="283"/>
                  </a:cxn>
                  <a:cxn ang="0">
                    <a:pos x="317" y="301"/>
                  </a:cxn>
                  <a:cxn ang="0">
                    <a:pos x="277" y="314"/>
                  </a:cxn>
                  <a:cxn ang="0">
                    <a:pos x="236" y="323"/>
                  </a:cxn>
                  <a:cxn ang="0">
                    <a:pos x="235" y="187"/>
                  </a:cxn>
                  <a:cxn ang="0">
                    <a:pos x="159" y="298"/>
                  </a:cxn>
                  <a:cxn ang="0">
                    <a:pos x="80" y="409"/>
                  </a:cxn>
                  <a:cxn ang="0">
                    <a:pos x="0" y="517"/>
                  </a:cxn>
                  <a:cxn ang="0">
                    <a:pos x="236" y="903"/>
                  </a:cxn>
                  <a:cxn ang="0">
                    <a:pos x="236" y="766"/>
                  </a:cxn>
                  <a:cxn ang="0">
                    <a:pos x="295" y="759"/>
                  </a:cxn>
                  <a:cxn ang="0">
                    <a:pos x="353" y="747"/>
                  </a:cxn>
                  <a:cxn ang="0">
                    <a:pos x="411" y="733"/>
                  </a:cxn>
                  <a:cxn ang="0">
                    <a:pos x="467" y="713"/>
                  </a:cxn>
                  <a:cxn ang="0">
                    <a:pos x="522" y="691"/>
                  </a:cxn>
                  <a:cxn ang="0">
                    <a:pos x="575" y="665"/>
                  </a:cxn>
                  <a:cxn ang="0">
                    <a:pos x="626" y="635"/>
                  </a:cxn>
                  <a:cxn ang="0">
                    <a:pos x="676" y="601"/>
                  </a:cxn>
                  <a:cxn ang="0">
                    <a:pos x="724" y="564"/>
                  </a:cxn>
                  <a:cxn ang="0">
                    <a:pos x="768" y="525"/>
                  </a:cxn>
                  <a:cxn ang="0">
                    <a:pos x="811" y="481"/>
                  </a:cxn>
                  <a:cxn ang="0">
                    <a:pos x="849" y="435"/>
                  </a:cxn>
                  <a:cxn ang="0">
                    <a:pos x="884" y="387"/>
                  </a:cxn>
                  <a:cxn ang="0">
                    <a:pos x="916" y="337"/>
                  </a:cxn>
                  <a:cxn ang="0">
                    <a:pos x="945" y="284"/>
                  </a:cxn>
                  <a:cxn ang="0">
                    <a:pos x="970" y="231"/>
                  </a:cxn>
                  <a:cxn ang="0">
                    <a:pos x="991" y="174"/>
                  </a:cxn>
                  <a:cxn ang="0">
                    <a:pos x="1009" y="117"/>
                  </a:cxn>
                  <a:cxn ang="0">
                    <a:pos x="1023" y="58"/>
                  </a:cxn>
                  <a:cxn ang="0">
                    <a:pos x="1032" y="0"/>
                  </a:cxn>
                  <a:cxn ang="0">
                    <a:pos x="812" y="132"/>
                  </a:cxn>
                  <a:cxn ang="0">
                    <a:pos x="585" y="1"/>
                  </a:cxn>
                </a:cxnLst>
                <a:rect l="0" t="0" r="r" b="b"/>
                <a:pathLst>
                  <a:path w="1033" h="904">
                    <a:moveTo>
                      <a:pt x="585" y="1"/>
                    </a:moveTo>
                    <a:lnTo>
                      <a:pt x="573" y="41"/>
                    </a:lnTo>
                    <a:lnTo>
                      <a:pt x="556" y="78"/>
                    </a:lnTo>
                    <a:lnTo>
                      <a:pt x="537" y="116"/>
                    </a:lnTo>
                    <a:lnTo>
                      <a:pt x="514" y="150"/>
                    </a:lnTo>
                    <a:lnTo>
                      <a:pt x="488" y="182"/>
                    </a:lnTo>
                    <a:lnTo>
                      <a:pt x="459" y="212"/>
                    </a:lnTo>
                    <a:lnTo>
                      <a:pt x="427" y="239"/>
                    </a:lnTo>
                    <a:lnTo>
                      <a:pt x="393" y="262"/>
                    </a:lnTo>
                    <a:lnTo>
                      <a:pt x="356" y="283"/>
                    </a:lnTo>
                    <a:lnTo>
                      <a:pt x="317" y="301"/>
                    </a:lnTo>
                    <a:lnTo>
                      <a:pt x="277" y="314"/>
                    </a:lnTo>
                    <a:lnTo>
                      <a:pt x="236" y="323"/>
                    </a:lnTo>
                    <a:lnTo>
                      <a:pt x="235" y="187"/>
                    </a:lnTo>
                    <a:lnTo>
                      <a:pt x="159" y="298"/>
                    </a:lnTo>
                    <a:lnTo>
                      <a:pt x="80" y="409"/>
                    </a:lnTo>
                    <a:lnTo>
                      <a:pt x="0" y="517"/>
                    </a:lnTo>
                    <a:lnTo>
                      <a:pt x="236" y="903"/>
                    </a:lnTo>
                    <a:lnTo>
                      <a:pt x="236" y="766"/>
                    </a:lnTo>
                    <a:lnTo>
                      <a:pt x="295" y="759"/>
                    </a:lnTo>
                    <a:lnTo>
                      <a:pt x="353" y="747"/>
                    </a:lnTo>
                    <a:lnTo>
                      <a:pt x="411" y="733"/>
                    </a:lnTo>
                    <a:lnTo>
                      <a:pt x="467" y="713"/>
                    </a:lnTo>
                    <a:lnTo>
                      <a:pt x="522" y="691"/>
                    </a:lnTo>
                    <a:lnTo>
                      <a:pt x="575" y="665"/>
                    </a:lnTo>
                    <a:lnTo>
                      <a:pt x="626" y="635"/>
                    </a:lnTo>
                    <a:lnTo>
                      <a:pt x="676" y="601"/>
                    </a:lnTo>
                    <a:lnTo>
                      <a:pt x="724" y="564"/>
                    </a:lnTo>
                    <a:lnTo>
                      <a:pt x="768" y="525"/>
                    </a:lnTo>
                    <a:lnTo>
                      <a:pt x="811" y="481"/>
                    </a:lnTo>
                    <a:lnTo>
                      <a:pt x="849" y="435"/>
                    </a:lnTo>
                    <a:lnTo>
                      <a:pt x="884" y="387"/>
                    </a:lnTo>
                    <a:lnTo>
                      <a:pt x="916" y="337"/>
                    </a:lnTo>
                    <a:lnTo>
                      <a:pt x="945" y="284"/>
                    </a:lnTo>
                    <a:lnTo>
                      <a:pt x="970" y="231"/>
                    </a:lnTo>
                    <a:lnTo>
                      <a:pt x="991" y="174"/>
                    </a:lnTo>
                    <a:lnTo>
                      <a:pt x="1009" y="117"/>
                    </a:lnTo>
                    <a:lnTo>
                      <a:pt x="1023" y="58"/>
                    </a:lnTo>
                    <a:lnTo>
                      <a:pt x="1032" y="0"/>
                    </a:lnTo>
                    <a:lnTo>
                      <a:pt x="812" y="132"/>
                    </a:lnTo>
                    <a:lnTo>
                      <a:pt x="585" y="1"/>
                    </a:lnTo>
                  </a:path>
                </a:pathLst>
              </a:custGeom>
              <a:solidFill>
                <a:schemeClr val="accent3"/>
              </a:solidFill>
              <a:ln w="12700" cap="rnd" cmpd="sng">
                <a:noFill/>
                <a:prstDash val="solid"/>
                <a:round/>
                <a:headEnd type="none" w="med" len="med"/>
                <a:tailEnd type="none" w="med" len="med"/>
              </a:ln>
              <a:effectLst/>
            </p:spPr>
            <p:txBody>
              <a:bodyPr/>
              <a:lstStyle/>
              <a:p>
                <a:endParaRPr lang="de-DE" sz="1500">
                  <a:latin typeface="微软雅黑" panose="020B0503020204020204" pitchFamily="34" charset="-122"/>
                  <a:ea typeface="微软雅黑" panose="020B0503020204020204" pitchFamily="34" charset="-122"/>
                </a:endParaRPr>
              </a:p>
            </p:txBody>
          </p:sp>
          <p:sp>
            <p:nvSpPr>
              <p:cNvPr id="24" name="Freeform 6"/>
              <p:cNvSpPr>
                <a:spLocks/>
              </p:cNvSpPr>
              <p:nvPr/>
            </p:nvSpPr>
            <p:spPr bwMode="gray">
              <a:xfrm>
                <a:off x="10647218" y="4036119"/>
                <a:ext cx="159016" cy="158665"/>
              </a:xfrm>
              <a:custGeom>
                <a:avLst/>
                <a:gdLst/>
                <a:ahLst/>
                <a:cxnLst>
                  <a:cxn ang="0">
                    <a:pos x="929" y="645"/>
                  </a:cxn>
                  <a:cxn ang="0">
                    <a:pos x="887" y="634"/>
                  </a:cxn>
                  <a:cxn ang="0">
                    <a:pos x="847" y="620"/>
                  </a:cxn>
                  <a:cxn ang="0">
                    <a:pos x="807" y="603"/>
                  </a:cxn>
                  <a:cxn ang="0">
                    <a:pos x="771" y="582"/>
                  </a:cxn>
                  <a:cxn ang="0">
                    <a:pos x="735" y="557"/>
                  </a:cxn>
                  <a:cxn ang="0">
                    <a:pos x="703" y="529"/>
                  </a:cxn>
                  <a:cxn ang="0">
                    <a:pos x="673" y="497"/>
                  </a:cxn>
                  <a:cxn ang="0">
                    <a:pos x="648" y="465"/>
                  </a:cxn>
                  <a:cxn ang="0">
                    <a:pos x="624" y="428"/>
                  </a:cxn>
                  <a:cxn ang="0">
                    <a:pos x="607" y="398"/>
                  </a:cxn>
                  <a:cxn ang="0">
                    <a:pos x="594" y="366"/>
                  </a:cxn>
                  <a:cxn ang="0">
                    <a:pos x="583" y="332"/>
                  </a:cxn>
                  <a:cxn ang="0">
                    <a:pos x="577" y="298"/>
                  </a:cxn>
                  <a:cxn ang="0">
                    <a:pos x="575" y="264"/>
                  </a:cxn>
                  <a:cxn ang="0">
                    <a:pos x="576" y="229"/>
                  </a:cxn>
                  <a:cxn ang="0">
                    <a:pos x="748" y="229"/>
                  </a:cxn>
                  <a:cxn ang="0">
                    <a:pos x="360" y="0"/>
                  </a:cxn>
                  <a:cxn ang="0">
                    <a:pos x="0" y="236"/>
                  </a:cxn>
                  <a:cxn ang="0">
                    <a:pos x="136" y="237"/>
                  </a:cxn>
                  <a:cxn ang="0">
                    <a:pos x="141" y="299"/>
                  </a:cxn>
                  <a:cxn ang="0">
                    <a:pos x="150" y="362"/>
                  </a:cxn>
                  <a:cxn ang="0">
                    <a:pos x="165" y="422"/>
                  </a:cxn>
                  <a:cxn ang="0">
                    <a:pos x="182" y="483"/>
                  </a:cxn>
                  <a:cxn ang="0">
                    <a:pos x="204" y="541"/>
                  </a:cxn>
                  <a:cxn ang="0">
                    <a:pos x="231" y="598"/>
                  </a:cxn>
                  <a:cxn ang="0">
                    <a:pos x="262" y="653"/>
                  </a:cxn>
                  <a:cxn ang="0">
                    <a:pos x="296" y="704"/>
                  </a:cxn>
                  <a:cxn ang="0">
                    <a:pos x="333" y="752"/>
                  </a:cxn>
                  <a:cxn ang="0">
                    <a:pos x="374" y="797"/>
                  </a:cxn>
                  <a:cxn ang="0">
                    <a:pos x="419" y="841"/>
                  </a:cxn>
                  <a:cxn ang="0">
                    <a:pos x="465" y="880"/>
                  </a:cxn>
                  <a:cxn ang="0">
                    <a:pos x="514" y="917"/>
                  </a:cxn>
                  <a:cxn ang="0">
                    <a:pos x="566" y="951"/>
                  </a:cxn>
                  <a:cxn ang="0">
                    <a:pos x="620" y="980"/>
                  </a:cxn>
                  <a:cxn ang="0">
                    <a:pos x="675" y="1007"/>
                  </a:cxn>
                  <a:cxn ang="0">
                    <a:pos x="732" y="1029"/>
                  </a:cxn>
                  <a:cxn ang="0">
                    <a:pos x="790" y="1048"/>
                  </a:cxn>
                  <a:cxn ang="0">
                    <a:pos x="849" y="1062"/>
                  </a:cxn>
                  <a:cxn ang="0">
                    <a:pos x="910" y="1074"/>
                  </a:cxn>
                  <a:cxn ang="0">
                    <a:pos x="772" y="845"/>
                  </a:cxn>
                  <a:cxn ang="0">
                    <a:pos x="929" y="645"/>
                  </a:cxn>
                </a:cxnLst>
                <a:rect l="0" t="0" r="r" b="b"/>
                <a:pathLst>
                  <a:path w="930" h="1075">
                    <a:moveTo>
                      <a:pt x="929" y="645"/>
                    </a:moveTo>
                    <a:lnTo>
                      <a:pt x="887" y="634"/>
                    </a:lnTo>
                    <a:lnTo>
                      <a:pt x="847" y="620"/>
                    </a:lnTo>
                    <a:lnTo>
                      <a:pt x="807" y="603"/>
                    </a:lnTo>
                    <a:lnTo>
                      <a:pt x="771" y="582"/>
                    </a:lnTo>
                    <a:lnTo>
                      <a:pt x="735" y="557"/>
                    </a:lnTo>
                    <a:lnTo>
                      <a:pt x="703" y="529"/>
                    </a:lnTo>
                    <a:lnTo>
                      <a:pt x="673" y="497"/>
                    </a:lnTo>
                    <a:lnTo>
                      <a:pt x="648" y="465"/>
                    </a:lnTo>
                    <a:lnTo>
                      <a:pt x="624" y="428"/>
                    </a:lnTo>
                    <a:lnTo>
                      <a:pt x="607" y="398"/>
                    </a:lnTo>
                    <a:lnTo>
                      <a:pt x="594" y="366"/>
                    </a:lnTo>
                    <a:lnTo>
                      <a:pt x="583" y="332"/>
                    </a:lnTo>
                    <a:lnTo>
                      <a:pt x="577" y="298"/>
                    </a:lnTo>
                    <a:lnTo>
                      <a:pt x="575" y="264"/>
                    </a:lnTo>
                    <a:lnTo>
                      <a:pt x="576" y="229"/>
                    </a:lnTo>
                    <a:lnTo>
                      <a:pt x="748" y="229"/>
                    </a:lnTo>
                    <a:lnTo>
                      <a:pt x="360" y="0"/>
                    </a:lnTo>
                    <a:lnTo>
                      <a:pt x="0" y="236"/>
                    </a:lnTo>
                    <a:lnTo>
                      <a:pt x="136" y="237"/>
                    </a:lnTo>
                    <a:lnTo>
                      <a:pt x="141" y="299"/>
                    </a:lnTo>
                    <a:lnTo>
                      <a:pt x="150" y="362"/>
                    </a:lnTo>
                    <a:lnTo>
                      <a:pt x="165" y="422"/>
                    </a:lnTo>
                    <a:lnTo>
                      <a:pt x="182" y="483"/>
                    </a:lnTo>
                    <a:lnTo>
                      <a:pt x="204" y="541"/>
                    </a:lnTo>
                    <a:lnTo>
                      <a:pt x="231" y="598"/>
                    </a:lnTo>
                    <a:lnTo>
                      <a:pt x="262" y="653"/>
                    </a:lnTo>
                    <a:lnTo>
                      <a:pt x="296" y="704"/>
                    </a:lnTo>
                    <a:lnTo>
                      <a:pt x="333" y="752"/>
                    </a:lnTo>
                    <a:lnTo>
                      <a:pt x="374" y="797"/>
                    </a:lnTo>
                    <a:lnTo>
                      <a:pt x="419" y="841"/>
                    </a:lnTo>
                    <a:lnTo>
                      <a:pt x="465" y="880"/>
                    </a:lnTo>
                    <a:lnTo>
                      <a:pt x="514" y="917"/>
                    </a:lnTo>
                    <a:lnTo>
                      <a:pt x="566" y="951"/>
                    </a:lnTo>
                    <a:lnTo>
                      <a:pt x="620" y="980"/>
                    </a:lnTo>
                    <a:lnTo>
                      <a:pt x="675" y="1007"/>
                    </a:lnTo>
                    <a:lnTo>
                      <a:pt x="732" y="1029"/>
                    </a:lnTo>
                    <a:lnTo>
                      <a:pt x="790" y="1048"/>
                    </a:lnTo>
                    <a:lnTo>
                      <a:pt x="849" y="1062"/>
                    </a:lnTo>
                    <a:lnTo>
                      <a:pt x="910" y="1074"/>
                    </a:lnTo>
                    <a:lnTo>
                      <a:pt x="772" y="845"/>
                    </a:lnTo>
                    <a:lnTo>
                      <a:pt x="929" y="645"/>
                    </a:lnTo>
                  </a:path>
                </a:pathLst>
              </a:custGeom>
              <a:solidFill>
                <a:schemeClr val="accent3"/>
              </a:solidFill>
              <a:ln w="12700" cap="rnd" cmpd="sng">
                <a:noFill/>
                <a:prstDash val="solid"/>
                <a:round/>
                <a:headEnd type="none" w="med" len="med"/>
                <a:tailEnd type="none" w="med" len="med"/>
              </a:ln>
              <a:effectLst/>
            </p:spPr>
            <p:txBody>
              <a:bodyPr/>
              <a:lstStyle/>
              <a:p>
                <a:endParaRPr lang="de-DE" sz="1500">
                  <a:latin typeface="微软雅黑" panose="020B0503020204020204" pitchFamily="34" charset="-122"/>
                  <a:ea typeface="微软雅黑" panose="020B0503020204020204" pitchFamily="34" charset="-122"/>
                </a:endParaRPr>
              </a:p>
            </p:txBody>
          </p:sp>
          <p:sp>
            <p:nvSpPr>
              <p:cNvPr id="25" name="Freeform 7"/>
              <p:cNvSpPr>
                <a:spLocks/>
              </p:cNvSpPr>
              <p:nvPr/>
            </p:nvSpPr>
            <p:spPr bwMode="gray">
              <a:xfrm>
                <a:off x="10832942" y="3939759"/>
                <a:ext cx="161124" cy="157096"/>
              </a:xfrm>
              <a:custGeom>
                <a:avLst/>
                <a:gdLst/>
                <a:ahLst/>
                <a:cxnLst>
                  <a:cxn ang="0">
                    <a:pos x="554" y="1064"/>
                  </a:cxn>
                  <a:cxn ang="0">
                    <a:pos x="942" y="840"/>
                  </a:cxn>
                  <a:cxn ang="0">
                    <a:pos x="781" y="840"/>
                  </a:cxn>
                  <a:cxn ang="0">
                    <a:pos x="776" y="778"/>
                  </a:cxn>
                  <a:cxn ang="0">
                    <a:pos x="767" y="716"/>
                  </a:cxn>
                  <a:cxn ang="0">
                    <a:pos x="754" y="655"/>
                  </a:cxn>
                  <a:cxn ang="0">
                    <a:pos x="737" y="595"/>
                  </a:cxn>
                  <a:cxn ang="0">
                    <a:pos x="714" y="536"/>
                  </a:cxn>
                  <a:cxn ang="0">
                    <a:pos x="688" y="480"/>
                  </a:cxn>
                  <a:cxn ang="0">
                    <a:pos x="658" y="425"/>
                  </a:cxn>
                  <a:cxn ang="0">
                    <a:pos x="624" y="372"/>
                  </a:cxn>
                  <a:cxn ang="0">
                    <a:pos x="586" y="323"/>
                  </a:cxn>
                  <a:cxn ang="0">
                    <a:pos x="547" y="275"/>
                  </a:cxn>
                  <a:cxn ang="0">
                    <a:pos x="502" y="232"/>
                  </a:cxn>
                  <a:cxn ang="0">
                    <a:pos x="455" y="191"/>
                  </a:cxn>
                  <a:cxn ang="0">
                    <a:pos x="405" y="153"/>
                  </a:cxn>
                  <a:cxn ang="0">
                    <a:pos x="352" y="120"/>
                  </a:cxn>
                  <a:cxn ang="0">
                    <a:pos x="298" y="89"/>
                  </a:cxn>
                  <a:cxn ang="0">
                    <a:pos x="241" y="63"/>
                  </a:cxn>
                  <a:cxn ang="0">
                    <a:pos x="182" y="41"/>
                  </a:cxn>
                  <a:cxn ang="0">
                    <a:pos x="122" y="23"/>
                  </a:cxn>
                  <a:cxn ang="0">
                    <a:pos x="61" y="9"/>
                  </a:cxn>
                  <a:cxn ang="0">
                    <a:pos x="0" y="0"/>
                  </a:cxn>
                  <a:cxn ang="0">
                    <a:pos x="137" y="226"/>
                  </a:cxn>
                  <a:cxn ang="0">
                    <a:pos x="5" y="451"/>
                  </a:cxn>
                  <a:cxn ang="0">
                    <a:pos x="48" y="465"/>
                  </a:cxn>
                  <a:cxn ang="0">
                    <a:pos x="90" y="483"/>
                  </a:cxn>
                  <a:cxn ang="0">
                    <a:pos x="130" y="505"/>
                  </a:cxn>
                  <a:cxn ang="0">
                    <a:pos x="168" y="531"/>
                  </a:cxn>
                  <a:cxn ang="0">
                    <a:pos x="202" y="561"/>
                  </a:cxn>
                  <a:cxn ang="0">
                    <a:pos x="233" y="594"/>
                  </a:cxn>
                  <a:cxn ang="0">
                    <a:pos x="262" y="629"/>
                  </a:cxn>
                  <a:cxn ang="0">
                    <a:pos x="285" y="668"/>
                  </a:cxn>
                  <a:cxn ang="0">
                    <a:pos x="305" y="709"/>
                  </a:cxn>
                  <a:cxn ang="0">
                    <a:pos x="321" y="751"/>
                  </a:cxn>
                  <a:cxn ang="0">
                    <a:pos x="333" y="795"/>
                  </a:cxn>
                  <a:cxn ang="0">
                    <a:pos x="340" y="840"/>
                  </a:cxn>
                  <a:cxn ang="0">
                    <a:pos x="188" y="841"/>
                  </a:cxn>
                  <a:cxn ang="0">
                    <a:pos x="554" y="1064"/>
                  </a:cxn>
                </a:cxnLst>
                <a:rect l="0" t="0" r="r" b="b"/>
                <a:pathLst>
                  <a:path w="943" h="1065">
                    <a:moveTo>
                      <a:pt x="554" y="1064"/>
                    </a:moveTo>
                    <a:lnTo>
                      <a:pt x="942" y="840"/>
                    </a:lnTo>
                    <a:lnTo>
                      <a:pt x="781" y="840"/>
                    </a:lnTo>
                    <a:lnTo>
                      <a:pt x="776" y="778"/>
                    </a:lnTo>
                    <a:lnTo>
                      <a:pt x="767" y="716"/>
                    </a:lnTo>
                    <a:lnTo>
                      <a:pt x="754" y="655"/>
                    </a:lnTo>
                    <a:lnTo>
                      <a:pt x="737" y="595"/>
                    </a:lnTo>
                    <a:lnTo>
                      <a:pt x="714" y="536"/>
                    </a:lnTo>
                    <a:lnTo>
                      <a:pt x="688" y="480"/>
                    </a:lnTo>
                    <a:lnTo>
                      <a:pt x="658" y="425"/>
                    </a:lnTo>
                    <a:lnTo>
                      <a:pt x="624" y="372"/>
                    </a:lnTo>
                    <a:lnTo>
                      <a:pt x="586" y="323"/>
                    </a:lnTo>
                    <a:lnTo>
                      <a:pt x="547" y="275"/>
                    </a:lnTo>
                    <a:lnTo>
                      <a:pt x="502" y="232"/>
                    </a:lnTo>
                    <a:lnTo>
                      <a:pt x="455" y="191"/>
                    </a:lnTo>
                    <a:lnTo>
                      <a:pt x="405" y="153"/>
                    </a:lnTo>
                    <a:lnTo>
                      <a:pt x="352" y="120"/>
                    </a:lnTo>
                    <a:lnTo>
                      <a:pt x="298" y="89"/>
                    </a:lnTo>
                    <a:lnTo>
                      <a:pt x="241" y="63"/>
                    </a:lnTo>
                    <a:lnTo>
                      <a:pt x="182" y="41"/>
                    </a:lnTo>
                    <a:lnTo>
                      <a:pt x="122" y="23"/>
                    </a:lnTo>
                    <a:lnTo>
                      <a:pt x="61" y="9"/>
                    </a:lnTo>
                    <a:lnTo>
                      <a:pt x="0" y="0"/>
                    </a:lnTo>
                    <a:lnTo>
                      <a:pt x="137" y="226"/>
                    </a:lnTo>
                    <a:lnTo>
                      <a:pt x="5" y="451"/>
                    </a:lnTo>
                    <a:lnTo>
                      <a:pt x="48" y="465"/>
                    </a:lnTo>
                    <a:lnTo>
                      <a:pt x="90" y="483"/>
                    </a:lnTo>
                    <a:lnTo>
                      <a:pt x="130" y="505"/>
                    </a:lnTo>
                    <a:lnTo>
                      <a:pt x="168" y="531"/>
                    </a:lnTo>
                    <a:lnTo>
                      <a:pt x="202" y="561"/>
                    </a:lnTo>
                    <a:lnTo>
                      <a:pt x="233" y="594"/>
                    </a:lnTo>
                    <a:lnTo>
                      <a:pt x="262" y="629"/>
                    </a:lnTo>
                    <a:lnTo>
                      <a:pt x="285" y="668"/>
                    </a:lnTo>
                    <a:lnTo>
                      <a:pt x="305" y="709"/>
                    </a:lnTo>
                    <a:lnTo>
                      <a:pt x="321" y="751"/>
                    </a:lnTo>
                    <a:lnTo>
                      <a:pt x="333" y="795"/>
                    </a:lnTo>
                    <a:lnTo>
                      <a:pt x="340" y="840"/>
                    </a:lnTo>
                    <a:lnTo>
                      <a:pt x="188" y="841"/>
                    </a:lnTo>
                    <a:lnTo>
                      <a:pt x="554" y="1064"/>
                    </a:lnTo>
                  </a:path>
                </a:pathLst>
              </a:custGeom>
              <a:solidFill>
                <a:schemeClr val="accent3"/>
              </a:solidFill>
              <a:ln w="12700" cap="rnd" cmpd="sng">
                <a:noFill/>
                <a:prstDash val="solid"/>
                <a:round/>
                <a:headEnd/>
                <a:tailEnd/>
              </a:ln>
              <a:effectLst/>
            </p:spPr>
            <p:txBody>
              <a:bodyPr/>
              <a:lstStyle/>
              <a:p>
                <a:endParaRPr lang="de-DE" sz="1500">
                  <a:latin typeface="微软雅黑" panose="020B0503020204020204" pitchFamily="34" charset="-122"/>
                  <a:ea typeface="微软雅黑" panose="020B0503020204020204" pitchFamily="34" charset="-122"/>
                </a:endParaRPr>
              </a:p>
            </p:txBody>
          </p:sp>
        </p:grpSp>
        <p:sp>
          <p:nvSpPr>
            <p:cNvPr id="21" name="TextBox 20"/>
            <p:cNvSpPr txBox="1"/>
            <p:nvPr/>
          </p:nvSpPr>
          <p:spPr>
            <a:xfrm>
              <a:off x="10849525" y="3746066"/>
              <a:ext cx="207393" cy="104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450" b="1" kern="0" dirty="0">
                  <a:ln w="0"/>
                  <a:solidFill>
                    <a:sysClr val="windowText" lastClr="000000"/>
                  </a:solidFill>
                  <a:latin typeface="微软雅黑" panose="020B0503020204020204" pitchFamily="34" charset="-122"/>
                  <a:ea typeface="微软雅黑" panose="020B0503020204020204" pitchFamily="34" charset="-122"/>
                  <a:cs typeface="Arial Unicode MS" pitchFamily="34" charset="-128"/>
                </a:rPr>
                <a:t>redo</a:t>
              </a:r>
              <a:endParaRPr lang="de-DE" sz="450" b="1" kern="0" dirty="0">
                <a:ln w="6600">
                  <a:solidFill>
                    <a:schemeClr val="accent2"/>
                  </a:solidFill>
                  <a:prstDash val="solid"/>
                </a:ln>
                <a:solidFill>
                  <a:sysClr val="windowText" lastClr="000000"/>
                </a:solidFill>
                <a:latin typeface="微软雅黑" panose="020B0503020204020204" pitchFamily="34" charset="-122"/>
                <a:ea typeface="微软雅黑" panose="020B0503020204020204" pitchFamily="34" charset="-122"/>
                <a:cs typeface="Arial Unicode MS" pitchFamily="34" charset="-128"/>
              </a:endParaRPr>
            </a:p>
          </p:txBody>
        </p:sp>
        <p:grpSp>
          <p:nvGrpSpPr>
            <p:cNvPr id="9" name="Group 8"/>
            <p:cNvGrpSpPr/>
            <p:nvPr/>
          </p:nvGrpSpPr>
          <p:grpSpPr>
            <a:xfrm>
              <a:off x="10792741" y="4375706"/>
              <a:ext cx="340428" cy="225780"/>
              <a:chOff x="10684556" y="4363649"/>
              <a:chExt cx="280869" cy="225780"/>
            </a:xfrm>
          </p:grpSpPr>
          <p:sp>
            <p:nvSpPr>
              <p:cNvPr id="18" name="Flowchart: Magnetic Disk 17"/>
              <p:cNvSpPr/>
              <p:nvPr/>
            </p:nvSpPr>
            <p:spPr bwMode="gray">
              <a:xfrm>
                <a:off x="10684556" y="4363649"/>
                <a:ext cx="280869" cy="225780"/>
              </a:xfrm>
              <a:prstGeom prst="flowChartMagneticDisk">
                <a:avLst/>
              </a:prstGeom>
              <a:solidFill>
                <a:schemeClr val="accent3"/>
              </a:solidFill>
              <a:ln>
                <a:solidFill>
                  <a:schemeClr val="bg1"/>
                </a:solidFill>
                <a:headEnd/>
                <a:tailEnd/>
              </a:ln>
              <a:effectLst/>
            </p:spPr>
            <p:style>
              <a:lnRef idx="1">
                <a:schemeClr val="accent3"/>
              </a:lnRef>
              <a:fillRef idx="3">
                <a:schemeClr val="accent3"/>
              </a:fillRef>
              <a:effectRef idx="2">
                <a:schemeClr val="accent3"/>
              </a:effectRef>
              <a:fontRef idx="minor">
                <a:schemeClr val="lt1"/>
              </a:fontRef>
            </p:style>
            <p:txBody>
              <a:bodyPr lIns="0" tIns="40470" rIns="0" bIns="40470" rtlCol="0" anchor="ctr"/>
              <a:lstStyle/>
              <a:p>
                <a:pPr algn="ctr" defTabSz="514076" fontAlgn="base">
                  <a:spcBef>
                    <a:spcPct val="50000"/>
                  </a:spcBef>
                  <a:spcAft>
                    <a:spcPct val="0"/>
                  </a:spcAft>
                  <a:buClr>
                    <a:srgbClr val="F0AB00"/>
                  </a:buClr>
                  <a:buSzPct val="80000"/>
                </a:pPr>
                <a:r>
                  <a:rPr lang="en-US" sz="300" kern="0" dirty="0">
                    <a:latin typeface="微软雅黑" panose="020B0503020204020204" pitchFamily="34" charset="-122"/>
                    <a:ea typeface="微软雅黑" panose="020B0503020204020204" pitchFamily="34" charset="-122"/>
                    <a:cs typeface="Arial Unicode MS" pitchFamily="34" charset="-128"/>
                  </a:rPr>
                  <a:t>Log</a:t>
                </a:r>
              </a:p>
            </p:txBody>
          </p:sp>
          <p:sp>
            <p:nvSpPr>
              <p:cNvPr id="19" name="Can 18"/>
              <p:cNvSpPr/>
              <p:nvPr/>
            </p:nvSpPr>
            <p:spPr bwMode="gray">
              <a:xfrm>
                <a:off x="10684556" y="4363651"/>
                <a:ext cx="280869" cy="169775"/>
              </a:xfrm>
              <a:prstGeom prst="can">
                <a:avLst>
                  <a:gd name="adj" fmla="val 37686"/>
                </a:avLst>
              </a:prstGeom>
              <a:solidFill>
                <a:schemeClr val="accent3"/>
              </a:solidFill>
              <a:ln>
                <a:solidFill>
                  <a:schemeClr val="bg1"/>
                </a:solidFill>
                <a:headEnd/>
                <a:tailEnd/>
              </a:ln>
              <a:effectLst/>
            </p:spPr>
            <p:style>
              <a:lnRef idx="1">
                <a:schemeClr val="accent3"/>
              </a:lnRef>
              <a:fillRef idx="2">
                <a:schemeClr val="accent3"/>
              </a:fillRef>
              <a:effectRef idx="1">
                <a:schemeClr val="accent3"/>
              </a:effectRef>
              <a:fontRef idx="minor">
                <a:schemeClr val="dk1"/>
              </a:fontRef>
            </p:style>
            <p:txBody>
              <a:bodyPr lIns="0" tIns="40470" rIns="0" bIns="40470" rtlCol="0" anchor="ctr"/>
              <a:lstStyle/>
              <a:p>
                <a:pPr algn="ctr" defTabSz="514076" fontAlgn="base">
                  <a:spcBef>
                    <a:spcPct val="50000"/>
                  </a:spcBef>
                  <a:spcAft>
                    <a:spcPct val="0"/>
                  </a:spcAft>
                  <a:buClr>
                    <a:srgbClr val="F0AB00"/>
                  </a:buClr>
                  <a:buSzPct val="80000"/>
                </a:pPr>
                <a:endParaRPr lang="en-US" sz="825" kern="0" dirty="0">
                  <a:latin typeface="微软雅黑" panose="020B0503020204020204" pitchFamily="34" charset="-122"/>
                  <a:ea typeface="微软雅黑" panose="020B0503020204020204" pitchFamily="34" charset="-122"/>
                  <a:cs typeface="Arial Unicode MS" pitchFamily="34" charset="-128"/>
                </a:endParaRPr>
              </a:p>
            </p:txBody>
          </p:sp>
        </p:grpSp>
        <p:sp>
          <p:nvSpPr>
            <p:cNvPr id="13" name="Up Arrow 12"/>
            <p:cNvSpPr/>
            <p:nvPr/>
          </p:nvSpPr>
          <p:spPr bwMode="gray">
            <a:xfrm>
              <a:off x="10862220" y="4234244"/>
              <a:ext cx="182007" cy="135177"/>
            </a:xfrm>
            <a:prstGeom prst="upArrow">
              <a:avLst>
                <a:gd name="adj1" fmla="val 55684"/>
                <a:gd name="adj2" fmla="val 57928"/>
              </a:avLst>
            </a:prstGeom>
            <a:solidFill>
              <a:schemeClr val="accent3"/>
            </a:solidFill>
            <a:ln w="6350" algn="ctr">
              <a:noFill/>
              <a:miter lim="800000"/>
              <a:headEnd/>
              <a:tailEnd/>
            </a:ln>
          </p:spPr>
          <p:txBody>
            <a:bodyPr lIns="50610" tIns="40489" rIns="50610" bIns="40489" rtlCol="0" anchor="ctr"/>
            <a:lstStyle/>
            <a:p>
              <a:pPr algn="ctr" defTabSz="514213" fontAlgn="base">
                <a:spcBef>
                  <a:spcPct val="50000"/>
                </a:spcBef>
                <a:spcAft>
                  <a:spcPct val="0"/>
                </a:spcAft>
                <a:buClr>
                  <a:srgbClr val="F0AB00"/>
                </a:buClr>
                <a:buSzPct val="80000"/>
              </a:pPr>
              <a:endParaRPr lang="de-DE" sz="900" kern="0" dirty="0">
                <a:latin typeface="微软雅黑" panose="020B0503020204020204" pitchFamily="34" charset="-122"/>
                <a:ea typeface="微软雅黑" panose="020B0503020204020204" pitchFamily="34" charset="-122"/>
                <a:cs typeface="Arial Unicode MS" pitchFamily="34" charset="-128"/>
              </a:endParaRPr>
            </a:p>
          </p:txBody>
        </p:sp>
        <p:sp>
          <p:nvSpPr>
            <p:cNvPr id="14" name="Right Brace 13"/>
            <p:cNvSpPr/>
            <p:nvPr/>
          </p:nvSpPr>
          <p:spPr>
            <a:xfrm rot="5400000">
              <a:off x="9986684" y="4007610"/>
              <a:ext cx="123236" cy="1590308"/>
            </a:xfrm>
            <a:prstGeom prst="rightBrace">
              <a:avLst>
                <a:gd name="adj1" fmla="val 0"/>
                <a:gd name="adj2"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lIns="68560" tIns="34280" rIns="68560" bIns="34280" rtlCol="0" anchor="ctr"/>
            <a:lstStyle/>
            <a:p>
              <a:pPr algn="ctr"/>
              <a:endParaRPr lang="de-DE" sz="1500">
                <a:latin typeface="微软雅黑" panose="020B0503020204020204" pitchFamily="34" charset="-122"/>
                <a:ea typeface="微软雅黑" panose="020B0503020204020204" pitchFamily="34" charset="-122"/>
              </a:endParaRPr>
            </a:p>
          </p:txBody>
        </p:sp>
        <p:sp>
          <p:nvSpPr>
            <p:cNvPr id="15" name="TextBox 14"/>
            <p:cNvSpPr txBox="1"/>
            <p:nvPr/>
          </p:nvSpPr>
          <p:spPr>
            <a:xfrm>
              <a:off x="9231574" y="4898682"/>
              <a:ext cx="1638378" cy="52248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750" kern="0" dirty="0">
                  <a:latin typeface="微软雅黑" panose="020B0503020204020204" pitchFamily="34" charset="-122"/>
                  <a:ea typeface="微软雅黑" panose="020B0503020204020204" pitchFamily="34" charset="-122"/>
                  <a:cs typeface="Arial Unicode MS" pitchFamily="34" charset="-128"/>
                </a:rPr>
                <a:t>SYNC</a:t>
              </a:r>
              <a:br>
                <a:rPr lang="de-DE" sz="750" kern="0" dirty="0">
                  <a:latin typeface="微软雅黑" panose="020B0503020204020204" pitchFamily="34" charset="-122"/>
                  <a:ea typeface="微软雅黑" panose="020B0503020204020204" pitchFamily="34" charset="-122"/>
                  <a:cs typeface="Arial Unicode MS" pitchFamily="34" charset="-128"/>
                </a:rPr>
              </a:br>
              <a:r>
                <a:rPr lang="de-DE" sz="750" kern="0" dirty="0">
                  <a:latin typeface="微软雅黑" panose="020B0503020204020204" pitchFamily="34" charset="-122"/>
                  <a:ea typeface="微软雅黑" panose="020B0503020204020204" pitchFamily="34" charset="-122"/>
                  <a:cs typeface="Arial Unicode MS" pitchFamily="34" charset="-128"/>
                </a:rPr>
                <a:t>SYNCMEM</a:t>
              </a:r>
              <a:br>
                <a:rPr lang="de-DE" sz="750" kern="0" dirty="0">
                  <a:latin typeface="微软雅黑" panose="020B0503020204020204" pitchFamily="34" charset="-122"/>
                  <a:ea typeface="微软雅黑" panose="020B0503020204020204" pitchFamily="34" charset="-122"/>
                  <a:cs typeface="Arial Unicode MS" pitchFamily="34" charset="-128"/>
                </a:rPr>
              </a:br>
              <a:r>
                <a:rPr lang="de-DE" sz="750" kern="0" dirty="0">
                  <a:latin typeface="微软雅黑" panose="020B0503020204020204" pitchFamily="34" charset="-122"/>
                  <a:ea typeface="微软雅黑" panose="020B0503020204020204" pitchFamily="34" charset="-122"/>
                  <a:cs typeface="Arial Unicode MS" pitchFamily="34" charset="-128"/>
                </a:rPr>
                <a:t>ASYNC</a:t>
              </a:r>
            </a:p>
          </p:txBody>
        </p:sp>
        <p:sp>
          <p:nvSpPr>
            <p:cNvPr id="16" name="Right Brace 15"/>
            <p:cNvSpPr/>
            <p:nvPr/>
          </p:nvSpPr>
          <p:spPr>
            <a:xfrm>
              <a:off x="11133411" y="3906442"/>
              <a:ext cx="167062" cy="604050"/>
            </a:xfrm>
            <a:prstGeom prst="rightBrace">
              <a:avLst>
                <a:gd name="adj1" fmla="val 0"/>
                <a:gd name="adj2"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lIns="68560" tIns="34280" rIns="68560" bIns="34280" rtlCol="0" anchor="ctr"/>
            <a:lstStyle/>
            <a:p>
              <a:pPr algn="ctr"/>
              <a:endParaRPr lang="de-DE" sz="1500">
                <a:latin typeface="微软雅黑" panose="020B0503020204020204" pitchFamily="34" charset="-122"/>
                <a:ea typeface="微软雅黑" panose="020B0503020204020204" pitchFamily="34" charset="-122"/>
              </a:endParaRPr>
            </a:p>
          </p:txBody>
        </p:sp>
        <p:sp>
          <p:nvSpPr>
            <p:cNvPr id="17" name="TextBox 16"/>
            <p:cNvSpPr txBox="1"/>
            <p:nvPr/>
          </p:nvSpPr>
          <p:spPr>
            <a:xfrm>
              <a:off x="11313961" y="4111850"/>
              <a:ext cx="645233" cy="17416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750" kern="0" dirty="0">
                  <a:latin typeface="微软雅黑" panose="020B0503020204020204" pitchFamily="34" charset="-122"/>
                  <a:ea typeface="微软雅黑" panose="020B0503020204020204" pitchFamily="34" charset="-122"/>
                  <a:cs typeface="Arial Unicode MS" pitchFamily="34" charset="-128"/>
                </a:rPr>
                <a:t>ASYNC</a:t>
              </a:r>
            </a:p>
          </p:txBody>
        </p:sp>
        <p:sp>
          <p:nvSpPr>
            <p:cNvPr id="95" name="Down Arrow 94"/>
            <p:cNvSpPr/>
            <p:nvPr/>
          </p:nvSpPr>
          <p:spPr bwMode="gray">
            <a:xfrm rot="10800000">
              <a:off x="11091741" y="2789949"/>
              <a:ext cx="273596" cy="377131"/>
            </a:xfrm>
            <a:prstGeom prst="downArrow">
              <a:avLst>
                <a:gd name="adj1" fmla="val 60332"/>
                <a:gd name="adj2" fmla="val 54227"/>
              </a:avLst>
            </a:prstGeom>
            <a:gradFill>
              <a:gsLst>
                <a:gs pos="0">
                  <a:schemeClr val="bg2">
                    <a:lumMod val="48000"/>
                  </a:schemeClr>
                </a:gs>
                <a:gs pos="100000">
                  <a:schemeClr val="bg2">
                    <a:lumMod val="63000"/>
                  </a:schemeClr>
                </a:gs>
              </a:gsLst>
              <a:lin ang="16200000" scaled="1"/>
            </a:gradFill>
            <a:ln w="6350" algn="ctr">
              <a:noFill/>
              <a:miter lim="800000"/>
              <a:headEnd/>
              <a:tailEnd/>
            </a:ln>
          </p:spPr>
          <p:txBody>
            <a:bodyPr lIns="67467" tIns="0" rIns="67467" bIns="53973" rtlCol="0" anchor="ctr"/>
            <a:lstStyle/>
            <a:p>
              <a:pPr algn="ctr" fontAlgn="base">
                <a:spcBef>
                  <a:spcPct val="50000"/>
                </a:spcBef>
                <a:spcAft>
                  <a:spcPct val="0"/>
                </a:spcAft>
                <a:buClr>
                  <a:srgbClr val="F0AB00"/>
                </a:buClr>
                <a:buSzPct val="80000"/>
              </a:pPr>
              <a:endParaRPr lang="en-US" sz="1050"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96" name="Down Arrow 95"/>
            <p:cNvSpPr/>
            <p:nvPr/>
          </p:nvSpPr>
          <p:spPr bwMode="gray">
            <a:xfrm rot="10800000">
              <a:off x="11051390" y="1941033"/>
              <a:ext cx="273596" cy="377131"/>
            </a:xfrm>
            <a:prstGeom prst="downArrow">
              <a:avLst>
                <a:gd name="adj1" fmla="val 60332"/>
                <a:gd name="adj2" fmla="val 54227"/>
              </a:avLst>
            </a:prstGeom>
            <a:gradFill>
              <a:gsLst>
                <a:gs pos="0">
                  <a:schemeClr val="bg2">
                    <a:lumMod val="48000"/>
                  </a:schemeClr>
                </a:gs>
                <a:gs pos="100000">
                  <a:schemeClr val="bg2">
                    <a:lumMod val="63000"/>
                  </a:schemeClr>
                </a:gs>
              </a:gsLst>
              <a:lin ang="16200000" scaled="1"/>
            </a:gradFill>
            <a:ln w="6350" algn="ctr">
              <a:noFill/>
              <a:miter lim="800000"/>
              <a:headEnd/>
              <a:tailEnd/>
            </a:ln>
          </p:spPr>
          <p:txBody>
            <a:bodyPr lIns="67467" tIns="0" rIns="67467" bIns="53973" rtlCol="0" anchor="ctr"/>
            <a:lstStyle/>
            <a:p>
              <a:pPr algn="ctr" fontAlgn="base">
                <a:spcBef>
                  <a:spcPct val="50000"/>
                </a:spcBef>
                <a:spcAft>
                  <a:spcPct val="0"/>
                </a:spcAft>
                <a:buClr>
                  <a:srgbClr val="F0AB00"/>
                </a:buClr>
                <a:buSzPct val="80000"/>
              </a:pPr>
              <a:endParaRPr lang="en-US" sz="1050"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97" name="Down Arrow 96"/>
            <p:cNvSpPr/>
            <p:nvPr/>
          </p:nvSpPr>
          <p:spPr bwMode="gray">
            <a:xfrm rot="10800000">
              <a:off x="8482726" y="1941033"/>
              <a:ext cx="273596" cy="377131"/>
            </a:xfrm>
            <a:prstGeom prst="downArrow">
              <a:avLst>
                <a:gd name="adj1" fmla="val 60332"/>
                <a:gd name="adj2" fmla="val 54227"/>
              </a:avLst>
            </a:prstGeom>
            <a:gradFill>
              <a:gsLst>
                <a:gs pos="0">
                  <a:schemeClr val="bg2">
                    <a:lumMod val="48000"/>
                  </a:schemeClr>
                </a:gs>
                <a:gs pos="100000">
                  <a:schemeClr val="bg2">
                    <a:lumMod val="63000"/>
                  </a:schemeClr>
                </a:gs>
              </a:gsLst>
              <a:lin ang="16200000" scaled="1"/>
            </a:gradFill>
            <a:ln w="6350" algn="ctr">
              <a:noFill/>
              <a:miter lim="800000"/>
              <a:headEnd/>
              <a:tailEnd/>
            </a:ln>
          </p:spPr>
          <p:txBody>
            <a:bodyPr lIns="67467" tIns="0" rIns="67467" bIns="53973" rtlCol="0" anchor="ctr"/>
            <a:lstStyle/>
            <a:p>
              <a:pPr algn="ctr" fontAlgn="base">
                <a:spcBef>
                  <a:spcPct val="50000"/>
                </a:spcBef>
                <a:spcAft>
                  <a:spcPct val="0"/>
                </a:spcAft>
                <a:buClr>
                  <a:srgbClr val="F0AB00"/>
                </a:buClr>
                <a:buSzPct val="80000"/>
              </a:pPr>
              <a:endParaRPr lang="en-US" sz="1050"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98" name="Down Arrow 97"/>
            <p:cNvSpPr/>
            <p:nvPr/>
          </p:nvSpPr>
          <p:spPr bwMode="gray">
            <a:xfrm>
              <a:off x="8934543" y="2811381"/>
              <a:ext cx="273596" cy="377131"/>
            </a:xfrm>
            <a:prstGeom prst="downArrow">
              <a:avLst>
                <a:gd name="adj1" fmla="val 60332"/>
                <a:gd name="adj2" fmla="val 54227"/>
              </a:avLst>
            </a:prstGeom>
            <a:gradFill flip="none" rotWithShape="1">
              <a:gsLst>
                <a:gs pos="0">
                  <a:schemeClr val="bg2">
                    <a:lumMod val="70000"/>
                  </a:schemeClr>
                </a:gs>
                <a:gs pos="100000">
                  <a:schemeClr val="bg2">
                    <a:lumMod val="87000"/>
                  </a:schemeClr>
                </a:gs>
              </a:gsLst>
              <a:lin ang="16200000" scaled="1"/>
              <a:tileRect/>
            </a:gradFill>
            <a:ln w="6350" algn="ctr">
              <a:noFill/>
              <a:miter lim="800000"/>
              <a:headEnd/>
              <a:tailEnd/>
            </a:ln>
          </p:spPr>
          <p:txBody>
            <a:bodyPr lIns="67467" tIns="0" rIns="67467" bIns="53973" rtlCol="0" anchor="ctr"/>
            <a:lstStyle/>
            <a:p>
              <a:pPr algn="ctr" fontAlgn="base">
                <a:spcBef>
                  <a:spcPct val="50000"/>
                </a:spcBef>
                <a:spcAft>
                  <a:spcPct val="0"/>
                </a:spcAft>
                <a:buClr>
                  <a:srgbClr val="F0AB00"/>
                </a:buClr>
                <a:buSzPct val="80000"/>
              </a:pPr>
              <a:endParaRPr lang="en-US" sz="1050"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99" name="Down Arrow 98"/>
            <p:cNvSpPr/>
            <p:nvPr/>
          </p:nvSpPr>
          <p:spPr bwMode="gray">
            <a:xfrm>
              <a:off x="8949794" y="1941034"/>
              <a:ext cx="273596" cy="377131"/>
            </a:xfrm>
            <a:prstGeom prst="downArrow">
              <a:avLst>
                <a:gd name="adj1" fmla="val 60332"/>
                <a:gd name="adj2" fmla="val 54227"/>
              </a:avLst>
            </a:prstGeom>
            <a:gradFill flip="none" rotWithShape="1">
              <a:gsLst>
                <a:gs pos="0">
                  <a:schemeClr val="bg2">
                    <a:lumMod val="70000"/>
                  </a:schemeClr>
                </a:gs>
                <a:gs pos="100000">
                  <a:schemeClr val="bg2">
                    <a:lumMod val="87000"/>
                  </a:schemeClr>
                </a:gs>
              </a:gsLst>
              <a:lin ang="16200000" scaled="1"/>
              <a:tileRect/>
            </a:gradFill>
            <a:ln w="6350" algn="ctr">
              <a:noFill/>
              <a:miter lim="800000"/>
              <a:headEnd/>
              <a:tailEnd/>
            </a:ln>
          </p:spPr>
          <p:txBody>
            <a:bodyPr lIns="67467" tIns="0" rIns="67467" bIns="53973" rtlCol="0" anchor="ctr"/>
            <a:lstStyle/>
            <a:p>
              <a:pPr algn="ctr" fontAlgn="base">
                <a:spcBef>
                  <a:spcPct val="50000"/>
                </a:spcBef>
                <a:spcAft>
                  <a:spcPct val="0"/>
                </a:spcAft>
                <a:buClr>
                  <a:srgbClr val="F0AB00"/>
                </a:buClr>
                <a:buSzPct val="80000"/>
              </a:pPr>
              <a:endParaRPr lang="en-US" sz="1050"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104" name="TextBox 103"/>
            <p:cNvSpPr txBox="1"/>
            <p:nvPr/>
          </p:nvSpPr>
          <p:spPr>
            <a:xfrm>
              <a:off x="10661074" y="4409190"/>
              <a:ext cx="610181" cy="222880"/>
            </a:xfrm>
            <a:prstGeom prst="rect">
              <a:avLst/>
            </a:prstGeom>
            <a:noFill/>
            <a:ln w="6350" algn="ctr">
              <a:noFill/>
              <a:miter lim="800000"/>
              <a:headEnd/>
              <a:tailEnd/>
            </a:ln>
          </p:spPr>
          <p:txBody>
            <a:bodyPr lIns="67467" tIns="0" rIns="67467" bIns="53973" rtlCol="0" anchor="ctr"/>
            <a:lstStyle>
              <a:defPPr>
                <a:defRPr lang="de-DE"/>
              </a:defPPr>
              <a:lvl1pPr algn="ctr" fontAlgn="base">
                <a:spcBef>
                  <a:spcPct val="50000"/>
                </a:spcBef>
                <a:spcAft>
                  <a:spcPct val="0"/>
                </a:spcAft>
                <a:buClr>
                  <a:srgbClr val="F0AB00"/>
                </a:buClr>
                <a:buSzPct val="80000"/>
                <a:defRPr sz="1600" kern="0">
                  <a:solidFill>
                    <a:schemeClr val="bg1"/>
                  </a:solidFill>
                  <a:ea typeface="Arial Unicode MS" pitchFamily="34" charset="-128"/>
                  <a:cs typeface="Arial Unicode MS" pitchFamily="34" charset="-128"/>
                </a:defRPr>
              </a:lvl1pPr>
            </a:lstStyle>
            <a:p>
              <a:r>
                <a:rPr lang="en-US" sz="450" dirty="0">
                  <a:latin typeface="微软雅黑" panose="020B0503020204020204" pitchFamily="34" charset="-122"/>
                  <a:ea typeface="微软雅黑" panose="020B0503020204020204" pitchFamily="34" charset="-122"/>
                </a:rPr>
                <a:t>Log</a:t>
              </a:r>
            </a:p>
          </p:txBody>
        </p:sp>
        <p:sp>
          <p:nvSpPr>
            <p:cNvPr id="47" name="Rectangle 46"/>
            <p:cNvSpPr/>
            <p:nvPr/>
          </p:nvSpPr>
          <p:spPr bwMode="gray">
            <a:xfrm>
              <a:off x="8313200" y="3735282"/>
              <a:ext cx="1075331" cy="914400"/>
            </a:xfrm>
            <a:prstGeom prst="rect">
              <a:avLst/>
            </a:prstGeom>
            <a:gradFill>
              <a:gsLst>
                <a:gs pos="100000">
                  <a:schemeClr val="accent1">
                    <a:lumMod val="6000"/>
                    <a:lumOff val="94000"/>
                  </a:schemeClr>
                </a:gs>
                <a:gs pos="0">
                  <a:schemeClr val="accent1">
                    <a:lumMod val="20000"/>
                    <a:lumOff val="80000"/>
                  </a:schemeClr>
                </a:gs>
              </a:gsLst>
              <a:lin ang="16200000" scaled="1"/>
            </a:gradFill>
            <a:ln w="6350" algn="ctr">
              <a:noFill/>
              <a:miter lim="800000"/>
              <a:headEnd/>
              <a:tailEnd/>
            </a:ln>
          </p:spPr>
          <p:txBody>
            <a:bodyPr lIns="80333" tIns="64266" rIns="80333" bIns="64266" rtlCol="0" anchor="ctr"/>
            <a:lstStyle/>
            <a:p>
              <a:pPr algn="ctr" fontAlgn="base">
                <a:spcBef>
                  <a:spcPct val="50000"/>
                </a:spcBef>
                <a:spcAft>
                  <a:spcPct val="0"/>
                </a:spcAft>
                <a:buClr>
                  <a:srgbClr val="F0AB00"/>
                </a:buClr>
                <a:buSzPct val="80000"/>
              </a:pPr>
              <a:endParaRPr lang="de-DE" sz="1350" kern="0" dirty="0">
                <a:latin typeface="微软雅黑" panose="020B0503020204020204" pitchFamily="34" charset="-122"/>
                <a:ea typeface="微软雅黑" panose="020B0503020204020204" pitchFamily="34" charset="-122"/>
                <a:cs typeface="Arial Unicode MS" pitchFamily="34" charset="-128"/>
              </a:endParaRPr>
            </a:p>
          </p:txBody>
        </p:sp>
      </p:grpSp>
      <p:sp>
        <p:nvSpPr>
          <p:cNvPr id="3" name="Rectangle 2"/>
          <p:cNvSpPr/>
          <p:nvPr/>
        </p:nvSpPr>
        <p:spPr>
          <a:xfrm>
            <a:off x="259307" y="5247418"/>
            <a:ext cx="1151277" cy="213456"/>
          </a:xfrm>
          <a:prstGeom prst="rect">
            <a:avLst/>
          </a:prstGeom>
        </p:spPr>
        <p:txBody>
          <a:bodyPr wrap="none">
            <a:spAutoFit/>
          </a:bodyPr>
          <a:lstStyle/>
          <a:p>
            <a:r>
              <a:rPr lang="zh-CN" altLang="en-US" sz="787">
                <a:latin typeface="微软雅黑" panose="020B0503020204020204" pitchFamily="34" charset="-122"/>
                <a:ea typeface="微软雅黑" panose="020B0503020204020204" pitchFamily="34" charset="-122"/>
              </a:rPr>
              <a:t>* </a:t>
            </a:r>
            <a:r>
              <a:rPr lang="en-US" altLang="zh-CN" sz="787" dirty="0">
                <a:latin typeface="微软雅黑" panose="020B0503020204020204" pitchFamily="34" charset="-122"/>
                <a:ea typeface="微软雅黑" panose="020B0503020204020204" pitchFamily="34" charset="-122"/>
              </a:rPr>
              <a:t>License</a:t>
            </a:r>
            <a:r>
              <a:rPr lang="zh-CN" altLang="en-US" sz="787" dirty="0">
                <a:latin typeface="微软雅黑" panose="020B0503020204020204" pitchFamily="34" charset="-122"/>
                <a:ea typeface="微软雅黑" panose="020B0503020204020204" pitchFamily="34" charset="-122"/>
              </a:rPr>
              <a:t> </a:t>
            </a:r>
            <a:r>
              <a:rPr lang="en-US" altLang="zh-CN" sz="787" dirty="0">
                <a:latin typeface="微软雅黑" panose="020B0503020204020204" pitchFamily="34" charset="-122"/>
                <a:ea typeface="微软雅黑" panose="020B0503020204020204" pitchFamily="34" charset="-122"/>
              </a:rPr>
              <a:t>Separately</a:t>
            </a:r>
            <a:endParaRPr lang="en-US" sz="787" dirty="0">
              <a:latin typeface="微软雅黑" panose="020B0503020204020204" pitchFamily="34" charset="-122"/>
              <a:ea typeface="微软雅黑" panose="020B0503020204020204" pitchFamily="34" charset="-122"/>
            </a:endParaRPr>
          </a:p>
        </p:txBody>
      </p:sp>
      <p:grpSp>
        <p:nvGrpSpPr>
          <p:cNvPr id="76" name="Group 75"/>
          <p:cNvGrpSpPr/>
          <p:nvPr/>
        </p:nvGrpSpPr>
        <p:grpSpPr>
          <a:xfrm>
            <a:off x="6179192" y="2315013"/>
            <a:ext cx="2787017" cy="2584448"/>
            <a:chOff x="7473950" y="1513424"/>
            <a:chExt cx="4390345" cy="4018210"/>
          </a:xfrm>
        </p:grpSpPr>
        <p:sp>
          <p:nvSpPr>
            <p:cNvPr id="77" name="Rounded Rectangle 5"/>
            <p:cNvSpPr/>
            <p:nvPr/>
          </p:nvSpPr>
          <p:spPr bwMode="gray">
            <a:xfrm>
              <a:off x="7473950" y="2598383"/>
              <a:ext cx="3077878" cy="2856579"/>
            </a:xfrm>
            <a:prstGeom prst="roundRect">
              <a:avLst>
                <a:gd name="adj" fmla="val 0"/>
              </a:avLst>
            </a:prstGeom>
            <a:gradFill>
              <a:gsLst>
                <a:gs pos="100000">
                  <a:schemeClr val="bg1">
                    <a:lumMod val="76000"/>
                  </a:schemeClr>
                </a:gs>
                <a:gs pos="0">
                  <a:schemeClr val="bg1">
                    <a:lumMod val="88000"/>
                  </a:schemeClr>
                </a:gs>
              </a:gsLst>
              <a:lin ang="5400000" scaled="0"/>
            </a:gradFill>
            <a:ln w="6350" algn="ctr">
              <a:noFill/>
              <a:miter lim="800000"/>
              <a:headEnd/>
              <a:tailEnd/>
            </a:ln>
            <a:effectLst/>
          </p:spPr>
          <p:txBody>
            <a:bodyPr lIns="0" tIns="68546" rIns="0" bIns="53973" rtlCol="0" anchor="ctr" anchorCtr="1"/>
            <a:lstStyle/>
            <a:p>
              <a:pPr algn="ctr" fontAlgn="base">
                <a:lnSpc>
                  <a:spcPct val="90000"/>
                </a:lnSpc>
                <a:spcBef>
                  <a:spcPct val="50000"/>
                </a:spcBef>
                <a:spcAft>
                  <a:spcPct val="0"/>
                </a:spcAft>
                <a:buClr>
                  <a:srgbClr val="F0AB00"/>
                </a:buClr>
                <a:buSzPct val="80000"/>
              </a:pPr>
              <a:endParaRPr lang="en-US" sz="1050" kern="0" dirty="0">
                <a:latin typeface="微软雅黑" panose="020B0503020204020204" pitchFamily="34" charset="-122"/>
                <a:ea typeface="微软雅黑" panose="020B0503020204020204" pitchFamily="34" charset="-122"/>
                <a:cs typeface="Arial Unicode MS" pitchFamily="34" charset="-128"/>
              </a:endParaRPr>
            </a:p>
          </p:txBody>
        </p:sp>
        <p:sp>
          <p:nvSpPr>
            <p:cNvPr id="78" name="Can 7"/>
            <p:cNvSpPr/>
            <p:nvPr/>
          </p:nvSpPr>
          <p:spPr bwMode="gray">
            <a:xfrm>
              <a:off x="10837897" y="2762628"/>
              <a:ext cx="1026398" cy="1002121"/>
            </a:xfrm>
            <a:prstGeom prst="can">
              <a:avLst/>
            </a:prstGeom>
            <a:gradFill flip="none" rotWithShape="1">
              <a:gsLst>
                <a:gs pos="100000">
                  <a:srgbClr val="5C5C54"/>
                </a:gs>
                <a:gs pos="0">
                  <a:schemeClr val="accent2">
                    <a:lumMod val="57000"/>
                  </a:schemeClr>
                </a:gs>
              </a:gsLst>
              <a:lin ang="16200000" scaled="1"/>
              <a:tileRect/>
            </a:gradFill>
            <a:ln w="6350" algn="ctr">
              <a:noFill/>
              <a:miter lim="800000"/>
              <a:headEnd/>
              <a:tailEnd/>
            </a:ln>
          </p:spPr>
          <p:txBody>
            <a:bodyPr lIns="67467" tIns="0" rIns="67467" bIns="0" rtlCol="0" anchor="ctr"/>
            <a:lstStyle/>
            <a:p>
              <a:pPr algn="ctr" fontAlgn="base">
                <a:spcBef>
                  <a:spcPct val="50000"/>
                </a:spcBef>
                <a:spcAft>
                  <a:spcPct val="0"/>
                </a:spcAft>
                <a:buClr>
                  <a:srgbClr val="F0AB00"/>
                </a:buClr>
                <a:buSzPct val="80000"/>
              </a:pPr>
              <a:r>
                <a:rPr lang="en-US" sz="825" kern="0" dirty="0">
                  <a:solidFill>
                    <a:schemeClr val="bg1"/>
                  </a:solidFill>
                  <a:latin typeface="微软雅黑" panose="020B0503020204020204" pitchFamily="34" charset="-122"/>
                  <a:ea typeface="微软雅黑" panose="020B0503020204020204" pitchFamily="34" charset="-122"/>
                  <a:cs typeface="Arial Unicode MS" pitchFamily="34" charset="-128"/>
                </a:rPr>
                <a:t>3rd Party Backup </a:t>
              </a:r>
              <a:br>
                <a:rPr lang="en-US" sz="825" kern="0" dirty="0">
                  <a:solidFill>
                    <a:schemeClr val="bg1"/>
                  </a:solidFill>
                  <a:latin typeface="微软雅黑" panose="020B0503020204020204" pitchFamily="34" charset="-122"/>
                  <a:ea typeface="微软雅黑" panose="020B0503020204020204" pitchFamily="34" charset="-122"/>
                  <a:cs typeface="Arial Unicode MS" pitchFamily="34" charset="-128"/>
                </a:rPr>
              </a:br>
              <a:r>
                <a:rPr lang="en-US" sz="825" kern="0" dirty="0">
                  <a:solidFill>
                    <a:schemeClr val="bg1"/>
                  </a:solidFill>
                  <a:latin typeface="微软雅黑" panose="020B0503020204020204" pitchFamily="34" charset="-122"/>
                  <a:ea typeface="微软雅黑" panose="020B0503020204020204" pitchFamily="34" charset="-122"/>
                  <a:cs typeface="Arial Unicode MS" pitchFamily="34" charset="-128"/>
                </a:rPr>
                <a:t>Server</a:t>
              </a:r>
            </a:p>
          </p:txBody>
        </p:sp>
        <p:sp>
          <p:nvSpPr>
            <p:cNvPr id="79" name="Rounded Rectangle 8"/>
            <p:cNvSpPr/>
            <p:nvPr/>
          </p:nvSpPr>
          <p:spPr bwMode="gray">
            <a:xfrm>
              <a:off x="9411456" y="2949091"/>
              <a:ext cx="973129" cy="722918"/>
            </a:xfrm>
            <a:prstGeom prst="roundRect">
              <a:avLst>
                <a:gd name="adj" fmla="val 0"/>
              </a:avLst>
            </a:prstGeom>
            <a:gradFill flip="none" rotWithShape="1">
              <a:gsLst>
                <a:gs pos="100000">
                  <a:srgbClr val="5C5C54"/>
                </a:gs>
                <a:gs pos="0">
                  <a:schemeClr val="accent2">
                    <a:lumMod val="57000"/>
                  </a:schemeClr>
                </a:gs>
              </a:gsLst>
              <a:lin ang="16200000" scaled="1"/>
              <a:tileRect/>
            </a:gradFill>
            <a:ln w="6350" algn="ctr">
              <a:noFill/>
              <a:miter lim="800000"/>
              <a:headEnd/>
              <a:tailEnd/>
            </a:ln>
          </p:spPr>
          <p:txBody>
            <a:bodyPr lIns="67467" tIns="0" rIns="67467" bIns="0" rtlCol="0" anchor="ctr"/>
            <a:lstStyle/>
            <a:p>
              <a:pPr algn="ctr" fontAlgn="base">
                <a:spcBef>
                  <a:spcPct val="50000"/>
                </a:spcBef>
                <a:spcAft>
                  <a:spcPct val="0"/>
                </a:spcAft>
                <a:buClr>
                  <a:srgbClr val="F0AB00"/>
                </a:buClr>
                <a:buSzPct val="80000"/>
              </a:pPr>
              <a:r>
                <a:rPr lang="en-US" sz="825" kern="0" dirty="0">
                  <a:solidFill>
                    <a:schemeClr val="bg1"/>
                  </a:solidFill>
                  <a:latin typeface="微软雅黑" panose="020B0503020204020204" pitchFamily="34" charset="-122"/>
                  <a:ea typeface="微软雅黑" panose="020B0503020204020204" pitchFamily="34" charset="-122"/>
                  <a:cs typeface="Arial Unicode MS" pitchFamily="34" charset="-128"/>
                </a:rPr>
                <a:t>3rd Party</a:t>
              </a:r>
              <a:br>
                <a:rPr lang="en-US" sz="825" kern="0" dirty="0">
                  <a:solidFill>
                    <a:schemeClr val="bg1"/>
                  </a:solidFill>
                  <a:latin typeface="微软雅黑" panose="020B0503020204020204" pitchFamily="34" charset="-122"/>
                  <a:ea typeface="微软雅黑" panose="020B0503020204020204" pitchFamily="34" charset="-122"/>
                  <a:cs typeface="Arial Unicode MS" pitchFamily="34" charset="-128"/>
                </a:rPr>
              </a:br>
              <a:r>
                <a:rPr lang="en-US" sz="825" kern="0" dirty="0">
                  <a:solidFill>
                    <a:schemeClr val="bg1"/>
                  </a:solidFill>
                  <a:latin typeface="微软雅黑" panose="020B0503020204020204" pitchFamily="34" charset="-122"/>
                  <a:ea typeface="微软雅黑" panose="020B0503020204020204" pitchFamily="34" charset="-122"/>
                  <a:cs typeface="Arial Unicode MS" pitchFamily="34" charset="-128"/>
                </a:rPr>
                <a:t>Backup Agent</a:t>
              </a:r>
            </a:p>
          </p:txBody>
        </p:sp>
        <p:cxnSp>
          <p:nvCxnSpPr>
            <p:cNvPr id="80" name="Straight Arrow Connector 79"/>
            <p:cNvCxnSpPr>
              <a:stCxn id="79" idx="3"/>
            </p:cNvCxnSpPr>
            <p:nvPr/>
          </p:nvCxnSpPr>
          <p:spPr>
            <a:xfrm>
              <a:off x="10384585" y="3310550"/>
              <a:ext cx="4621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107" idx="3"/>
              <a:endCxn id="79" idx="1"/>
            </p:cNvCxnSpPr>
            <p:nvPr/>
          </p:nvCxnSpPr>
          <p:spPr>
            <a:xfrm>
              <a:off x="9200305" y="3306244"/>
              <a:ext cx="211151" cy="430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84" idx="2"/>
            </p:cNvCxnSpPr>
            <p:nvPr/>
          </p:nvCxnSpPr>
          <p:spPr>
            <a:xfrm>
              <a:off x="8486685" y="1961462"/>
              <a:ext cx="0" cy="774779"/>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3" name="Rounded Rectangle 14"/>
            <p:cNvSpPr/>
            <p:nvPr/>
          </p:nvSpPr>
          <p:spPr bwMode="gray">
            <a:xfrm>
              <a:off x="8926587" y="1710384"/>
              <a:ext cx="1625241" cy="452283"/>
            </a:xfrm>
            <a:prstGeom prst="roundRect">
              <a:avLst>
                <a:gd name="adj" fmla="val 0"/>
              </a:avLst>
            </a:prstGeom>
            <a:gradFill flip="none" rotWithShape="1">
              <a:gsLst>
                <a:gs pos="0">
                  <a:schemeClr val="bg2">
                    <a:lumMod val="70000"/>
                  </a:schemeClr>
                </a:gs>
                <a:gs pos="100000">
                  <a:schemeClr val="bg2">
                    <a:lumMod val="87000"/>
                  </a:schemeClr>
                </a:gs>
              </a:gsLst>
              <a:lin ang="16200000" scaled="1"/>
              <a:tileRect/>
            </a:gradFill>
            <a:ln w="6350" algn="ctr">
              <a:noFill/>
              <a:miter lim="800000"/>
              <a:headEnd/>
              <a:tailEnd/>
            </a:ln>
          </p:spPr>
          <p:txBody>
            <a:bodyPr lIns="67467" tIns="0" rIns="67467" bIns="0" rtlCol="0" anchor="ctr"/>
            <a:lstStyle/>
            <a:p>
              <a:pPr algn="ctr" fontAlgn="base">
                <a:spcBef>
                  <a:spcPct val="50000"/>
                </a:spcBef>
                <a:spcAft>
                  <a:spcPct val="0"/>
                </a:spcAft>
                <a:buClr>
                  <a:srgbClr val="F0AB00"/>
                </a:buClr>
                <a:buSzPct val="80000"/>
              </a:pPr>
              <a:r>
                <a:rPr lang="en-US" sz="900" kern="0" dirty="0">
                  <a:solidFill>
                    <a:schemeClr val="bg1"/>
                  </a:solidFill>
                  <a:latin typeface="微软雅黑" panose="020B0503020204020204" pitchFamily="34" charset="-122"/>
                  <a:ea typeface="微软雅黑" panose="020B0503020204020204" pitchFamily="34" charset="-122"/>
                  <a:cs typeface="Arial Unicode MS" pitchFamily="34" charset="-128"/>
                </a:rPr>
                <a:t>hdbsql</a:t>
              </a:r>
            </a:p>
          </p:txBody>
        </p:sp>
        <p:sp>
          <p:nvSpPr>
            <p:cNvPr id="84" name="Rounded Rectangle 15"/>
            <p:cNvSpPr/>
            <p:nvPr/>
          </p:nvSpPr>
          <p:spPr bwMode="gray">
            <a:xfrm>
              <a:off x="7577896" y="1513424"/>
              <a:ext cx="1817577" cy="448038"/>
            </a:xfrm>
            <a:prstGeom prst="roundRect">
              <a:avLst>
                <a:gd name="adj" fmla="val 0"/>
              </a:avLst>
            </a:prstGeom>
            <a:gradFill>
              <a:gsLst>
                <a:gs pos="99582">
                  <a:schemeClr val="accent1">
                    <a:lumMod val="31000"/>
                    <a:lumOff val="69000"/>
                  </a:schemeClr>
                </a:gs>
                <a:gs pos="0">
                  <a:schemeClr val="accent1">
                    <a:lumMod val="60000"/>
                    <a:lumOff val="40000"/>
                  </a:schemeClr>
                </a:gs>
              </a:gsLst>
              <a:lin ang="16200000" scaled="1"/>
            </a:gradFill>
            <a:ln w="6350" algn="ctr">
              <a:noFill/>
              <a:miter lim="800000"/>
              <a:headEnd/>
              <a:tailEnd/>
            </a:ln>
          </p:spPr>
          <p:txBody>
            <a:bodyPr lIns="68546" tIns="0" rIns="68546" bIns="0" rtlCol="0" anchor="ctr"/>
            <a:lstStyle/>
            <a:p>
              <a:pPr algn="ctr" fontAlgn="base">
                <a:spcBef>
                  <a:spcPct val="50000"/>
                </a:spcBef>
                <a:spcAft>
                  <a:spcPct val="0"/>
                </a:spcAft>
                <a:buClr>
                  <a:srgbClr val="F0AB00"/>
                </a:buClr>
                <a:buSzPct val="80000"/>
              </a:pPr>
              <a:r>
                <a:rPr lang="en-US" sz="825" kern="0" dirty="0">
                  <a:latin typeface="微软雅黑" panose="020B0503020204020204" pitchFamily="34" charset="-122"/>
                  <a:ea typeface="微软雅黑" panose="020B0503020204020204" pitchFamily="34" charset="-122"/>
                  <a:cs typeface="Arial Unicode MS" pitchFamily="34" charset="-128"/>
                </a:rPr>
                <a:t>SAP HANA </a:t>
              </a:r>
              <a:r>
                <a:rPr lang="zh-CN" altLang="en-US" sz="825" kern="0" dirty="0">
                  <a:latin typeface="微软雅黑" panose="020B0503020204020204" pitchFamily="34" charset="-122"/>
                  <a:ea typeface="微软雅黑" panose="020B0503020204020204" pitchFamily="34" charset="-122"/>
                  <a:cs typeface="Arial Unicode MS" pitchFamily="34" charset="-128"/>
                </a:rPr>
                <a:t>管理工具</a:t>
              </a:r>
              <a:endParaRPr lang="en-US" sz="825" kern="0" dirty="0">
                <a:latin typeface="微软雅黑" panose="020B0503020204020204" pitchFamily="34" charset="-122"/>
                <a:ea typeface="微软雅黑" panose="020B0503020204020204" pitchFamily="34" charset="-122"/>
                <a:cs typeface="Arial Unicode MS" pitchFamily="34" charset="-128"/>
              </a:endParaRPr>
            </a:p>
          </p:txBody>
        </p:sp>
        <p:sp>
          <p:nvSpPr>
            <p:cNvPr id="85" name="TextBox 84"/>
            <p:cNvSpPr txBox="1"/>
            <p:nvPr/>
          </p:nvSpPr>
          <p:spPr>
            <a:xfrm>
              <a:off x="7802603" y="2284032"/>
              <a:ext cx="1333698" cy="246221"/>
            </a:xfrm>
            <a:prstGeom prst="rect">
              <a:avLst/>
            </a:prstGeom>
            <a:gradFill>
              <a:gsLst>
                <a:gs pos="99582">
                  <a:schemeClr val="accent1">
                    <a:lumMod val="31000"/>
                    <a:lumOff val="69000"/>
                  </a:schemeClr>
                </a:gs>
                <a:gs pos="0">
                  <a:schemeClr val="accent1">
                    <a:lumMod val="60000"/>
                    <a:lumOff val="40000"/>
                  </a:schemeClr>
                </a:gs>
              </a:gsLst>
              <a:lin ang="16200000" scaled="1"/>
            </a:gradFill>
            <a:ln w="6350" algn="ctr">
              <a:noFill/>
              <a:miter lim="800000"/>
              <a:headEnd/>
              <a:tailEnd/>
            </a:ln>
          </p:spPr>
          <p:txBody>
            <a:bodyPr lIns="0" tIns="0" rIns="0" bIns="0" rtlCol="0" anchor="ctr"/>
            <a:lstStyle>
              <a:defPPr>
                <a:defRPr lang="de-DE"/>
              </a:defPPr>
              <a:lvl1pPr algn="ctr" fontAlgn="base">
                <a:spcBef>
                  <a:spcPct val="50000"/>
                </a:spcBef>
                <a:spcAft>
                  <a:spcPct val="0"/>
                </a:spcAft>
                <a:buClr>
                  <a:srgbClr val="F0AB00"/>
                </a:buClr>
                <a:buSzPct val="80000"/>
                <a:defRPr sz="1100" kern="0">
                  <a:ea typeface="Arial Unicode MS" pitchFamily="34" charset="-128"/>
                  <a:cs typeface="Arial Unicode MS" pitchFamily="34" charset="-128"/>
                </a:defRPr>
              </a:lvl1pPr>
            </a:lstStyle>
            <a:p>
              <a:r>
                <a:rPr lang="en-US" sz="900" dirty="0">
                  <a:latin typeface="微软雅黑" panose="020B0503020204020204" pitchFamily="34" charset="-122"/>
                  <a:ea typeface="微软雅黑" panose="020B0503020204020204" pitchFamily="34" charset="-122"/>
                </a:rPr>
                <a:t>Create backup</a:t>
              </a:r>
            </a:p>
          </p:txBody>
        </p:sp>
        <p:cxnSp>
          <p:nvCxnSpPr>
            <p:cNvPr id="86" name="Straight Arrow Connector 85"/>
            <p:cNvCxnSpPr/>
            <p:nvPr/>
          </p:nvCxnSpPr>
          <p:spPr>
            <a:xfrm>
              <a:off x="8396532" y="3908029"/>
              <a:ext cx="0" cy="36821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8525626" y="3895150"/>
              <a:ext cx="0" cy="47511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Can 20"/>
            <p:cNvSpPr>
              <a:spLocks noChangeAspect="1"/>
            </p:cNvSpPr>
            <p:nvPr/>
          </p:nvSpPr>
          <p:spPr bwMode="gray">
            <a:xfrm>
              <a:off x="7760019" y="4276244"/>
              <a:ext cx="1361601" cy="1118136"/>
            </a:xfrm>
            <a:prstGeom prst="can">
              <a:avLst/>
            </a:prstGeom>
            <a:gradFill>
              <a:gsLst>
                <a:gs pos="0">
                  <a:schemeClr val="bg2">
                    <a:lumMod val="48000"/>
                  </a:schemeClr>
                </a:gs>
                <a:gs pos="100000">
                  <a:schemeClr val="bg2">
                    <a:lumMod val="63000"/>
                  </a:schemeClr>
                </a:gs>
              </a:gsLst>
              <a:lin ang="16200000" scaled="1"/>
            </a:gradFill>
            <a:ln w="6350" algn="ctr">
              <a:noFill/>
              <a:miter lim="800000"/>
              <a:headEnd/>
              <a:tailEnd/>
            </a:ln>
          </p:spPr>
          <p:txBody>
            <a:bodyPr lIns="67467" tIns="0" rIns="67467" bIns="53973" rtlCol="0" anchor="t" anchorCtr="0"/>
            <a:lstStyle/>
            <a:p>
              <a:pPr algn="ctr" fontAlgn="base">
                <a:spcBef>
                  <a:spcPct val="50000"/>
                </a:spcBef>
                <a:spcAft>
                  <a:spcPct val="0"/>
                </a:spcAft>
                <a:buClr>
                  <a:srgbClr val="F0AB00"/>
                </a:buClr>
                <a:buSzPct val="80000"/>
              </a:pPr>
              <a:r>
                <a:rPr lang="en-US" sz="750" kern="0" dirty="0">
                  <a:solidFill>
                    <a:schemeClr val="bg1"/>
                  </a:solidFill>
                  <a:latin typeface="微软雅黑" panose="020B0503020204020204" pitchFamily="34" charset="-122"/>
                  <a:ea typeface="微软雅黑" panose="020B0503020204020204" pitchFamily="34" charset="-122"/>
                  <a:cs typeface="Arial Unicode MS" pitchFamily="34" charset="-128"/>
                </a:rPr>
                <a:t>Log Area</a:t>
              </a:r>
            </a:p>
          </p:txBody>
        </p:sp>
        <p:grpSp>
          <p:nvGrpSpPr>
            <p:cNvPr id="91" name="Group 90"/>
            <p:cNvGrpSpPr/>
            <p:nvPr/>
          </p:nvGrpSpPr>
          <p:grpSpPr>
            <a:xfrm>
              <a:off x="8117901" y="4743175"/>
              <a:ext cx="645839" cy="542259"/>
              <a:chOff x="1340076" y="2890103"/>
              <a:chExt cx="1856681" cy="1332282"/>
            </a:xfrm>
            <a:solidFill>
              <a:schemeClr val="bg2"/>
            </a:solidFill>
          </p:grpSpPr>
          <p:sp>
            <p:nvSpPr>
              <p:cNvPr id="113" name="Can 31"/>
              <p:cNvSpPr/>
              <p:nvPr/>
            </p:nvSpPr>
            <p:spPr bwMode="gray">
              <a:xfrm>
                <a:off x="1340076" y="2890103"/>
                <a:ext cx="1481544" cy="1144714"/>
              </a:xfrm>
              <a:prstGeom prst="can">
                <a:avLst/>
              </a:prstGeom>
              <a:gradFill flip="none" rotWithShape="1">
                <a:gsLst>
                  <a:gs pos="0">
                    <a:schemeClr val="bg2">
                      <a:lumMod val="70000"/>
                    </a:schemeClr>
                  </a:gs>
                  <a:gs pos="100000">
                    <a:schemeClr val="bg2">
                      <a:lumMod val="87000"/>
                    </a:schemeClr>
                  </a:gs>
                </a:gsLst>
                <a:lin ang="16200000" scaled="1"/>
                <a:tileRect/>
              </a:gradFill>
              <a:ln w="6350" algn="ctr">
                <a:noFill/>
                <a:miter lim="800000"/>
                <a:headEnd/>
                <a:tailEnd/>
              </a:ln>
            </p:spPr>
            <p:txBody>
              <a:bodyPr lIns="67467" tIns="0" rIns="67467" bIns="53973" rtlCol="0" anchor="ctr"/>
              <a:lstStyle/>
              <a:p>
                <a:pPr algn="ctr" fontAlgn="base">
                  <a:spcBef>
                    <a:spcPct val="50000"/>
                  </a:spcBef>
                  <a:spcAft>
                    <a:spcPct val="0"/>
                  </a:spcAft>
                  <a:buClr>
                    <a:srgbClr val="F0AB00"/>
                  </a:buClr>
                  <a:buSzPct val="80000"/>
                </a:pPr>
                <a:endParaRPr lang="en-US" sz="675"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114" name="Can 32"/>
              <p:cNvSpPr/>
              <p:nvPr/>
            </p:nvSpPr>
            <p:spPr bwMode="gray">
              <a:xfrm>
                <a:off x="1527643" y="3077669"/>
                <a:ext cx="1481545" cy="1144713"/>
              </a:xfrm>
              <a:prstGeom prst="can">
                <a:avLst/>
              </a:prstGeom>
              <a:gradFill flip="none" rotWithShape="1">
                <a:gsLst>
                  <a:gs pos="0">
                    <a:schemeClr val="bg2">
                      <a:lumMod val="70000"/>
                    </a:schemeClr>
                  </a:gs>
                  <a:gs pos="100000">
                    <a:schemeClr val="bg2">
                      <a:lumMod val="87000"/>
                    </a:schemeClr>
                  </a:gs>
                </a:gsLst>
                <a:lin ang="16200000" scaled="1"/>
                <a:tileRect/>
              </a:gradFill>
              <a:ln w="6350" algn="ctr">
                <a:noFill/>
                <a:miter lim="800000"/>
                <a:headEnd/>
                <a:tailEnd/>
              </a:ln>
            </p:spPr>
            <p:txBody>
              <a:bodyPr lIns="67467" tIns="0" rIns="67467" bIns="53973" rtlCol="0" anchor="ctr"/>
              <a:lstStyle/>
              <a:p>
                <a:pPr algn="ctr" fontAlgn="base">
                  <a:spcBef>
                    <a:spcPct val="50000"/>
                  </a:spcBef>
                  <a:spcAft>
                    <a:spcPct val="0"/>
                  </a:spcAft>
                  <a:buClr>
                    <a:srgbClr val="F0AB00"/>
                  </a:buClr>
                  <a:buSzPct val="80000"/>
                </a:pPr>
                <a:endParaRPr lang="en-US" sz="675"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115" name="Can 33"/>
              <p:cNvSpPr/>
              <p:nvPr/>
            </p:nvSpPr>
            <p:spPr bwMode="gray">
              <a:xfrm>
                <a:off x="1715213" y="3265241"/>
                <a:ext cx="1481544" cy="957144"/>
              </a:xfrm>
              <a:prstGeom prst="can">
                <a:avLst/>
              </a:prstGeom>
              <a:gradFill flip="none" rotWithShape="1">
                <a:gsLst>
                  <a:gs pos="0">
                    <a:schemeClr val="bg2">
                      <a:lumMod val="70000"/>
                    </a:schemeClr>
                  </a:gs>
                  <a:gs pos="100000">
                    <a:schemeClr val="bg2">
                      <a:lumMod val="87000"/>
                    </a:schemeClr>
                  </a:gs>
                </a:gsLst>
                <a:lin ang="16200000" scaled="1"/>
                <a:tileRect/>
              </a:gradFill>
              <a:ln w="6350" algn="ctr">
                <a:noFill/>
                <a:miter lim="800000"/>
                <a:headEnd/>
                <a:tailEnd/>
              </a:ln>
            </p:spPr>
            <p:txBody>
              <a:bodyPr wrap="none" lIns="67467" tIns="0" rIns="67467" bIns="53973" rtlCol="0" anchor="ctr"/>
              <a:lstStyle/>
              <a:p>
                <a:pPr algn="ctr" fontAlgn="base">
                  <a:spcBef>
                    <a:spcPct val="50000"/>
                  </a:spcBef>
                  <a:spcAft>
                    <a:spcPct val="0"/>
                  </a:spcAft>
                  <a:buClr>
                    <a:srgbClr val="F0AB00"/>
                  </a:buClr>
                  <a:buSzPct val="80000"/>
                </a:pPr>
                <a:endParaRPr lang="en-US" sz="675"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grpSp>
        <p:cxnSp>
          <p:nvCxnSpPr>
            <p:cNvPr id="92" name="Straight Connector 91"/>
            <p:cNvCxnSpPr/>
            <p:nvPr/>
          </p:nvCxnSpPr>
          <p:spPr>
            <a:xfrm flipV="1">
              <a:off x="8763740" y="4514953"/>
              <a:ext cx="588102" cy="521332"/>
            </a:xfrm>
            <a:prstGeom prst="line">
              <a:avLst/>
            </a:prstGeom>
            <a:solidFill>
              <a:schemeClr val="bg2"/>
            </a:solidFill>
            <a:ln w="127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763740" y="5036282"/>
              <a:ext cx="588102" cy="118443"/>
            </a:xfrm>
            <a:prstGeom prst="line">
              <a:avLst/>
            </a:prstGeom>
            <a:solidFill>
              <a:schemeClr val="bg2"/>
            </a:solidFill>
            <a:ln w="127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4" name="Can 24"/>
            <p:cNvSpPr/>
            <p:nvPr/>
          </p:nvSpPr>
          <p:spPr bwMode="gray">
            <a:xfrm>
              <a:off x="9365223" y="4426683"/>
              <a:ext cx="1059030" cy="800560"/>
            </a:xfrm>
            <a:prstGeom prst="can">
              <a:avLst/>
            </a:prstGeom>
            <a:gradFill>
              <a:gsLst>
                <a:gs pos="0">
                  <a:schemeClr val="bg2">
                    <a:lumMod val="48000"/>
                  </a:schemeClr>
                </a:gs>
                <a:gs pos="100000">
                  <a:schemeClr val="bg2">
                    <a:lumMod val="63000"/>
                  </a:schemeClr>
                </a:gs>
              </a:gsLst>
              <a:lin ang="16200000" scaled="1"/>
            </a:gradFill>
            <a:ln w="6350" algn="ctr">
              <a:noFill/>
              <a:miter lim="800000"/>
              <a:headEnd/>
              <a:tailEnd/>
            </a:ln>
          </p:spPr>
          <p:txBody>
            <a:bodyPr lIns="67467" tIns="0" rIns="67467" bIns="53973" rtlCol="0" anchor="t" anchorCtr="0"/>
            <a:lstStyle/>
            <a:p>
              <a:pPr algn="ctr" fontAlgn="base">
                <a:spcBef>
                  <a:spcPct val="50000"/>
                </a:spcBef>
                <a:spcAft>
                  <a:spcPct val="0"/>
                </a:spcAft>
                <a:buClr>
                  <a:srgbClr val="F0AB00"/>
                </a:buClr>
                <a:buSzPct val="80000"/>
              </a:pPr>
              <a:r>
                <a:rPr lang="en-US" sz="750" kern="0" dirty="0">
                  <a:solidFill>
                    <a:schemeClr val="bg1"/>
                  </a:solidFill>
                  <a:latin typeface="微软雅黑" panose="020B0503020204020204" pitchFamily="34" charset="-122"/>
                  <a:ea typeface="微软雅黑" panose="020B0503020204020204" pitchFamily="34" charset="-122"/>
                  <a:cs typeface="Arial Unicode MS" pitchFamily="34" charset="-128"/>
                </a:rPr>
                <a:t>Log Volume</a:t>
              </a:r>
            </a:p>
          </p:txBody>
        </p:sp>
        <p:grpSp>
          <p:nvGrpSpPr>
            <p:cNvPr id="105" name="Group 104"/>
            <p:cNvGrpSpPr/>
            <p:nvPr/>
          </p:nvGrpSpPr>
          <p:grpSpPr>
            <a:xfrm>
              <a:off x="9545049" y="4797803"/>
              <a:ext cx="622106" cy="350790"/>
              <a:chOff x="4000488" y="5582389"/>
              <a:chExt cx="1260229" cy="710632"/>
            </a:xfrm>
            <a:solidFill>
              <a:schemeClr val="bg2"/>
            </a:solidFill>
          </p:grpSpPr>
          <p:sp>
            <p:nvSpPr>
              <p:cNvPr id="111" name="Rectangle 110"/>
              <p:cNvSpPr/>
              <p:nvPr/>
            </p:nvSpPr>
            <p:spPr bwMode="gray">
              <a:xfrm>
                <a:off x="4000488" y="5582389"/>
                <a:ext cx="1044503" cy="572193"/>
              </a:xfrm>
              <a:prstGeom prst="rect">
                <a:avLst/>
              </a:prstGeom>
              <a:gradFill flip="none" rotWithShape="1">
                <a:gsLst>
                  <a:gs pos="0">
                    <a:schemeClr val="bg2">
                      <a:lumMod val="70000"/>
                    </a:schemeClr>
                  </a:gs>
                  <a:gs pos="100000">
                    <a:schemeClr val="bg2">
                      <a:lumMod val="87000"/>
                    </a:schemeClr>
                  </a:gs>
                </a:gsLst>
                <a:lin ang="16200000" scaled="1"/>
                <a:tileRect/>
              </a:gradFill>
              <a:ln w="6350" algn="ctr">
                <a:noFill/>
                <a:miter lim="800000"/>
                <a:headEnd/>
                <a:tailEnd/>
              </a:ln>
            </p:spPr>
            <p:txBody>
              <a:bodyPr lIns="67467" tIns="0" rIns="67467" bIns="53973" rtlCol="0" anchor="ctr"/>
              <a:lstStyle/>
              <a:p>
                <a:pPr algn="ctr" fontAlgn="base">
                  <a:spcBef>
                    <a:spcPct val="50000"/>
                  </a:spcBef>
                  <a:spcAft>
                    <a:spcPct val="0"/>
                  </a:spcAft>
                  <a:buClr>
                    <a:srgbClr val="F0AB00"/>
                  </a:buClr>
                  <a:buSzPct val="80000"/>
                </a:pPr>
                <a:endParaRPr lang="en-US" sz="525"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112" name="Rectangle 111"/>
              <p:cNvSpPr/>
              <p:nvPr/>
            </p:nvSpPr>
            <p:spPr bwMode="gray">
              <a:xfrm>
                <a:off x="4152886" y="5734789"/>
                <a:ext cx="1107831" cy="558232"/>
              </a:xfrm>
              <a:prstGeom prst="rect">
                <a:avLst/>
              </a:prstGeom>
              <a:solidFill>
                <a:schemeClr val="bg2">
                  <a:lumMod val="75000"/>
                </a:schemeClr>
              </a:solidFill>
              <a:ln w="6350" algn="ctr">
                <a:noFill/>
                <a:miter lim="800000"/>
                <a:headEnd/>
                <a:tailEnd/>
              </a:ln>
            </p:spPr>
            <p:txBody>
              <a:bodyPr wrap="none" lIns="67467" tIns="68546" rIns="67467" bIns="53973" rtlCol="0" anchor="ctr"/>
              <a:lstStyle/>
              <a:p>
                <a:pPr algn="ctr" fontAlgn="base">
                  <a:spcBef>
                    <a:spcPct val="50000"/>
                  </a:spcBef>
                  <a:spcAft>
                    <a:spcPct val="0"/>
                  </a:spcAft>
                  <a:buClr>
                    <a:srgbClr val="F0AB00"/>
                  </a:buClr>
                  <a:buSzPct val="80000"/>
                </a:pPr>
                <a:r>
                  <a:rPr lang="en-US" sz="525" kern="0" dirty="0">
                    <a:solidFill>
                      <a:schemeClr val="bg1"/>
                    </a:solidFill>
                    <a:latin typeface="微软雅黑" panose="020B0503020204020204" pitchFamily="34" charset="-122"/>
                    <a:ea typeface="微软雅黑" panose="020B0503020204020204" pitchFamily="34" charset="-122"/>
                    <a:cs typeface="Arial Unicode MS" pitchFamily="34" charset="-128"/>
                  </a:rPr>
                  <a:t>Log</a:t>
                </a:r>
                <a:br>
                  <a:rPr lang="en-US" sz="525" kern="0" dirty="0">
                    <a:solidFill>
                      <a:schemeClr val="bg1"/>
                    </a:solidFill>
                    <a:latin typeface="微软雅黑" panose="020B0503020204020204" pitchFamily="34" charset="-122"/>
                    <a:ea typeface="微软雅黑" panose="020B0503020204020204" pitchFamily="34" charset="-122"/>
                    <a:cs typeface="Arial Unicode MS" pitchFamily="34" charset="-128"/>
                  </a:rPr>
                </a:br>
                <a:r>
                  <a:rPr lang="en-US" sz="525" kern="0" dirty="0">
                    <a:solidFill>
                      <a:schemeClr val="bg1"/>
                    </a:solidFill>
                    <a:latin typeface="微软雅黑" panose="020B0503020204020204" pitchFamily="34" charset="-122"/>
                    <a:ea typeface="微软雅黑" panose="020B0503020204020204" pitchFamily="34" charset="-122"/>
                    <a:cs typeface="Arial Unicode MS" pitchFamily="34" charset="-128"/>
                  </a:rPr>
                  <a:t>Segment</a:t>
                </a:r>
              </a:p>
            </p:txBody>
          </p:sp>
        </p:grpSp>
        <p:grpSp>
          <p:nvGrpSpPr>
            <p:cNvPr id="106" name="Group 105"/>
            <p:cNvGrpSpPr/>
            <p:nvPr/>
          </p:nvGrpSpPr>
          <p:grpSpPr>
            <a:xfrm>
              <a:off x="10052747" y="4764425"/>
              <a:ext cx="212986" cy="217945"/>
              <a:chOff x="5733592" y="4564543"/>
              <a:chExt cx="190348" cy="194787"/>
            </a:xfrm>
            <a:solidFill>
              <a:schemeClr val="bg2"/>
            </a:solidFill>
          </p:grpSpPr>
          <p:sp>
            <p:nvSpPr>
              <p:cNvPr id="109" name="Oval 108"/>
              <p:cNvSpPr/>
              <p:nvPr/>
            </p:nvSpPr>
            <p:spPr bwMode="gray">
              <a:xfrm>
                <a:off x="5733592" y="4574126"/>
                <a:ext cx="190348" cy="185204"/>
              </a:xfrm>
              <a:prstGeom prst="ellipse">
                <a:avLst/>
              </a:prstGeom>
              <a:solidFill>
                <a:schemeClr val="bg1"/>
              </a:solidFill>
              <a:ln w="38100" algn="ctr">
                <a:solidFill>
                  <a:schemeClr val="bg2"/>
                </a:solidFill>
                <a:miter lim="800000"/>
                <a:headEnd/>
                <a:tailEnd/>
              </a:ln>
            </p:spPr>
            <p:txBody>
              <a:bodyPr lIns="67467" tIns="53973" rIns="67467" bIns="53973" rtlCol="0" anchor="ctr"/>
              <a:lstStyle/>
              <a:p>
                <a:pPr algn="ctr" defTabSz="685617" fontAlgn="base">
                  <a:spcBef>
                    <a:spcPct val="50000"/>
                  </a:spcBef>
                  <a:spcAft>
                    <a:spcPct val="0"/>
                  </a:spcAft>
                  <a:buClr>
                    <a:srgbClr val="F0AB00"/>
                  </a:buClr>
                  <a:buSzPct val="80000"/>
                </a:pPr>
                <a:endParaRPr lang="en-US" sz="1350" kern="0" dirty="0" err="1">
                  <a:latin typeface="微软雅黑" panose="020B0503020204020204" pitchFamily="34" charset="-122"/>
                  <a:ea typeface="微软雅黑" panose="020B0503020204020204" pitchFamily="34" charset="-122"/>
                  <a:cs typeface="Arial Unicode MS" pitchFamily="34" charset="-128"/>
                </a:endParaRPr>
              </a:p>
            </p:txBody>
          </p:sp>
          <p:cxnSp>
            <p:nvCxnSpPr>
              <p:cNvPr id="110" name="Straight Arrow Connector 109"/>
              <p:cNvCxnSpPr>
                <a:stCxn id="109" idx="7"/>
              </p:cNvCxnSpPr>
              <p:nvPr/>
            </p:nvCxnSpPr>
            <p:spPr>
              <a:xfrm flipH="1" flipV="1">
                <a:off x="5828767" y="4564543"/>
                <a:ext cx="67298" cy="36706"/>
              </a:xfrm>
              <a:prstGeom prst="straightConnector1">
                <a:avLst/>
              </a:prstGeom>
              <a:grpFill/>
              <a:ln w="38100">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7" name="Rectangle 106"/>
            <p:cNvSpPr/>
            <p:nvPr/>
          </p:nvSpPr>
          <p:spPr bwMode="gray">
            <a:xfrm>
              <a:off x="7802603" y="2736241"/>
              <a:ext cx="1397702" cy="1140006"/>
            </a:xfrm>
            <a:prstGeom prst="rect">
              <a:avLst/>
            </a:prstGeom>
            <a:gradFill>
              <a:gsLst>
                <a:gs pos="0">
                  <a:schemeClr val="accent1">
                    <a:lumMod val="65000"/>
                    <a:lumOff val="35000"/>
                  </a:schemeClr>
                </a:gs>
                <a:gs pos="100000">
                  <a:srgbClr val="F0A000"/>
                </a:gs>
              </a:gsLst>
              <a:lin ang="5400000" scaled="0"/>
            </a:gradFill>
            <a:ln w="6350" algn="ctr">
              <a:noFill/>
              <a:miter lim="800000"/>
              <a:headEnd/>
              <a:tailEnd/>
            </a:ln>
          </p:spPr>
          <p:txBody>
            <a:bodyPr lIns="0" tIns="68546" rIns="0" bIns="0" rtlCol="0" anchor="ctr" anchorCtr="0"/>
            <a:lstStyle/>
            <a:p>
              <a:pPr algn="ctr" fontAlgn="base">
                <a:spcBef>
                  <a:spcPct val="50000"/>
                </a:spcBef>
                <a:spcAft>
                  <a:spcPct val="0"/>
                </a:spcAft>
                <a:buClr>
                  <a:srgbClr val="F0AB00"/>
                </a:buClr>
                <a:buSzPct val="80000"/>
              </a:pPr>
              <a:r>
                <a:rPr lang="en-US" sz="1050" b="1" kern="0" dirty="0">
                  <a:latin typeface="微软雅黑" panose="020B0503020204020204" pitchFamily="34" charset="-122"/>
                  <a:ea typeface="微软雅黑" panose="020B0503020204020204" pitchFamily="34" charset="-122"/>
                  <a:cs typeface="Arial Unicode MS" pitchFamily="34" charset="-128"/>
                </a:rPr>
                <a:t>SAP HANA Database</a:t>
              </a:r>
            </a:p>
          </p:txBody>
        </p:sp>
        <p:sp>
          <p:nvSpPr>
            <p:cNvPr id="108" name="Rectangle 107"/>
            <p:cNvSpPr/>
            <p:nvPr/>
          </p:nvSpPr>
          <p:spPr>
            <a:xfrm>
              <a:off x="8099217" y="4957409"/>
              <a:ext cx="724127" cy="574225"/>
            </a:xfrm>
            <a:prstGeom prst="rect">
              <a:avLst/>
            </a:prstGeom>
          </p:spPr>
          <p:txBody>
            <a:bodyPr wrap="square">
              <a:spAutoFit/>
            </a:bodyPr>
            <a:lstStyle/>
            <a:p>
              <a:pPr algn="ctr" fontAlgn="base">
                <a:spcAft>
                  <a:spcPct val="0"/>
                </a:spcAft>
                <a:buClr>
                  <a:srgbClr val="F0AB00"/>
                </a:buClr>
                <a:buSzPct val="80000"/>
              </a:pPr>
              <a:r>
                <a:rPr lang="en-US" sz="600" kern="0">
                  <a:solidFill>
                    <a:schemeClr val="bg1"/>
                  </a:solidFill>
                  <a:latin typeface="微软雅黑" panose="020B0503020204020204" pitchFamily="34" charset="-122"/>
                  <a:ea typeface="微软雅黑" panose="020B0503020204020204" pitchFamily="34" charset="-122"/>
                  <a:cs typeface="Arial Unicode MS" pitchFamily="34" charset="-128"/>
                </a:rPr>
                <a:t>Log </a:t>
              </a:r>
              <a:br>
                <a:rPr lang="en-US" sz="600" kern="0">
                  <a:solidFill>
                    <a:schemeClr val="bg1"/>
                  </a:solidFill>
                  <a:latin typeface="微软雅黑" panose="020B0503020204020204" pitchFamily="34" charset="-122"/>
                  <a:ea typeface="微软雅黑" panose="020B0503020204020204" pitchFamily="34" charset="-122"/>
                  <a:cs typeface="Arial Unicode MS" pitchFamily="34" charset="-128"/>
                </a:rPr>
              </a:br>
              <a:r>
                <a:rPr lang="en-US" sz="600" kern="0">
                  <a:solidFill>
                    <a:schemeClr val="bg1"/>
                  </a:solidFill>
                  <a:latin typeface="微软雅黑" panose="020B0503020204020204" pitchFamily="34" charset="-122"/>
                  <a:ea typeface="微软雅黑" panose="020B0503020204020204" pitchFamily="34" charset="-122"/>
                  <a:cs typeface="Arial Unicode MS" pitchFamily="34" charset="-128"/>
                </a:rPr>
                <a:t>Volume</a:t>
              </a:r>
              <a:endParaRPr lang="en-US" sz="600"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grpSp>
      <p:sp>
        <p:nvSpPr>
          <p:cNvPr id="5" name="Speech Bubble: Rectangle with Corners Rounded 4"/>
          <p:cNvSpPr/>
          <p:nvPr/>
        </p:nvSpPr>
        <p:spPr bwMode="gray">
          <a:xfrm>
            <a:off x="3029409" y="1838640"/>
            <a:ext cx="2803390" cy="1370426"/>
          </a:xfrm>
          <a:prstGeom prst="wedgeRoundRectCallout">
            <a:avLst>
              <a:gd name="adj1" fmla="val -60952"/>
              <a:gd name="adj2" fmla="val 35148"/>
              <a:gd name="adj3" fmla="val 16667"/>
            </a:avLst>
          </a:prstGeom>
          <a:noFill/>
          <a:ln w="12700" algn="ctr">
            <a:solidFill>
              <a:schemeClr val="accent3"/>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zh-CN" altLang="en-US" sz="1350" kern="0" dirty="0" err="1">
              <a:ea typeface="Arial Unicode MS" pitchFamily="34" charset="-128"/>
              <a:cs typeface="Arial Unicode MS" pitchFamily="34" charset="-128"/>
            </a:endParaRPr>
          </a:p>
        </p:txBody>
      </p:sp>
      <p:sp>
        <p:nvSpPr>
          <p:cNvPr id="116" name="Text Placeholder 4"/>
          <p:cNvSpPr txBox="1">
            <a:spLocks/>
          </p:cNvSpPr>
          <p:nvPr/>
        </p:nvSpPr>
        <p:spPr bwMode="gray">
          <a:xfrm>
            <a:off x="3120297" y="3369986"/>
            <a:ext cx="2646515" cy="1987381"/>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spcBef>
                <a:spcPts val="0"/>
              </a:spcBef>
              <a:defRPr/>
            </a:pPr>
            <a:r>
              <a:rPr lang="zh-CN" altLang="en-US" sz="1050" b="1" dirty="0"/>
              <a:t>备份与恢复 </a:t>
            </a:r>
            <a:r>
              <a:rPr lang="en-US" sz="1050" b="1" dirty="0"/>
              <a:t>Backup and Recovery</a:t>
            </a:r>
          </a:p>
          <a:p>
            <a:pPr marL="173750" lvl="2" indent="-173750">
              <a:defRPr/>
            </a:pPr>
            <a:r>
              <a:rPr lang="zh-CN" altLang="en-US" sz="1050" dirty="0"/>
              <a:t>整合来自</a:t>
            </a:r>
            <a:r>
              <a:rPr lang="en-US" altLang="zh-CN" sz="1050" dirty="0"/>
              <a:t>SAP HANA</a:t>
            </a:r>
            <a:r>
              <a:rPr lang="zh-CN" altLang="en-US" sz="1050" dirty="0"/>
              <a:t>的日志备份文件，以简化经认证的第三方备份工具的工作负载</a:t>
            </a:r>
          </a:p>
          <a:p>
            <a:pPr marL="173750" lvl="2" indent="-173750">
              <a:defRPr/>
            </a:pPr>
            <a:r>
              <a:rPr lang="zh-CN" altLang="en-US" sz="1050" dirty="0"/>
              <a:t>新选项，用于定义备份目录的位置（与</a:t>
            </a:r>
            <a:r>
              <a:rPr lang="en-US" altLang="zh-CN" sz="1050" dirty="0"/>
              <a:t>redo logs</a:t>
            </a:r>
            <a:r>
              <a:rPr lang="zh-CN" altLang="en-US" sz="1050" dirty="0"/>
              <a:t>无关），以允许选择备份目录进行恢复并提高性能</a:t>
            </a:r>
          </a:p>
          <a:p>
            <a:pPr marL="173750" lvl="2" indent="-173750">
              <a:defRPr/>
            </a:pPr>
            <a:r>
              <a:rPr lang="zh-CN" altLang="en-US" sz="1050" dirty="0"/>
              <a:t>从单数据库（非</a:t>
            </a:r>
            <a:r>
              <a:rPr lang="en-US" altLang="zh-CN" sz="1050" dirty="0"/>
              <a:t>MDC</a:t>
            </a:r>
            <a:r>
              <a:rPr lang="zh-CN" altLang="en-US" sz="1050" dirty="0"/>
              <a:t>）系统将备份恢复到</a:t>
            </a:r>
            <a:r>
              <a:rPr lang="en-US" altLang="zh-CN" sz="1050" dirty="0"/>
              <a:t>MDC</a:t>
            </a:r>
            <a:r>
              <a:rPr lang="zh-CN" altLang="en-US" sz="1050" dirty="0"/>
              <a:t>系统的租户数据库，以支持从单个数据库转发到</a:t>
            </a:r>
            <a:r>
              <a:rPr lang="en-US" altLang="zh-CN" sz="1050" dirty="0"/>
              <a:t>MDC</a:t>
            </a:r>
            <a:r>
              <a:rPr lang="zh-CN" altLang="en-US" sz="1050" dirty="0"/>
              <a:t>的测试方案</a:t>
            </a:r>
          </a:p>
          <a:p>
            <a:pPr marL="173750" lvl="2" indent="-173750">
              <a:defRPr/>
            </a:pPr>
            <a:r>
              <a:rPr lang="zh-CN" altLang="en-US" sz="1050" dirty="0"/>
              <a:t>将</a:t>
            </a:r>
            <a:r>
              <a:rPr lang="en-US" altLang="zh-CN" sz="1050" dirty="0"/>
              <a:t>SAP HANA 1.0</a:t>
            </a:r>
            <a:r>
              <a:rPr lang="zh-CN" altLang="en-US" sz="1050" dirty="0"/>
              <a:t>（</a:t>
            </a:r>
            <a:r>
              <a:rPr lang="en-US" altLang="zh-CN" sz="1050" dirty="0"/>
              <a:t>SPS10 +</a:t>
            </a:r>
            <a:r>
              <a:rPr lang="zh-CN" altLang="en-US" sz="1050" dirty="0"/>
              <a:t>）备份恢复到</a:t>
            </a:r>
            <a:r>
              <a:rPr lang="en-US" altLang="zh-CN" sz="1050" dirty="0"/>
              <a:t>SAP HANA 2.0</a:t>
            </a:r>
            <a:r>
              <a:rPr lang="zh-CN" altLang="en-US" sz="1050" dirty="0"/>
              <a:t>系统</a:t>
            </a:r>
            <a:endParaRPr lang="en-US" sz="1050" dirty="0"/>
          </a:p>
        </p:txBody>
      </p:sp>
      <p:sp>
        <p:nvSpPr>
          <p:cNvPr id="117" name="Speech Bubble: Rectangle with Corners Rounded 116"/>
          <p:cNvSpPr/>
          <p:nvPr/>
        </p:nvSpPr>
        <p:spPr bwMode="gray">
          <a:xfrm>
            <a:off x="3032040" y="3301470"/>
            <a:ext cx="2803390" cy="2055896"/>
          </a:xfrm>
          <a:prstGeom prst="wedgeRoundRectCallout">
            <a:avLst>
              <a:gd name="adj1" fmla="val 59109"/>
              <a:gd name="adj2" fmla="val -36603"/>
              <a:gd name="adj3" fmla="val 16667"/>
            </a:avLst>
          </a:prstGeom>
          <a:noFill/>
          <a:ln w="12700" algn="ctr">
            <a:solidFill>
              <a:schemeClr val="accent3"/>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zh-CN" altLang="en-US" sz="135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84153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800" dirty="0">
                <a:latin typeface="微软雅黑" pitchFamily="34" charset="-122"/>
                <a:ea typeface="微软雅黑" pitchFamily="34" charset="-122"/>
              </a:rPr>
              <a:t>SAP HANA</a:t>
            </a:r>
            <a:r>
              <a:rPr lang="zh-CN" altLang="en-US" sz="2800" dirty="0">
                <a:latin typeface="微软雅黑" pitchFamily="34" charset="-122"/>
                <a:ea typeface="微软雅黑" pitchFamily="34" charset="-122"/>
              </a:rPr>
              <a:t>支持多种第三方软件备份</a:t>
            </a:r>
            <a:endParaRPr lang="en-US" sz="2800" dirty="0">
              <a:solidFill>
                <a:schemeClr val="tx1"/>
              </a:solidFill>
              <a:latin typeface="微软雅黑" panose="020B0503020204020204" pitchFamily="34" charset="-122"/>
              <a:ea typeface="微软雅黑" panose="020B0503020204020204" pitchFamily="34" charset="-122"/>
            </a:endParaRPr>
          </a:p>
        </p:txBody>
      </p:sp>
      <p:sp>
        <p:nvSpPr>
          <p:cNvPr id="20" name="Text Placeholder 2"/>
          <p:cNvSpPr txBox="1">
            <a:spLocks/>
          </p:cNvSpPr>
          <p:nvPr/>
        </p:nvSpPr>
        <p:spPr bwMode="gray">
          <a:xfrm>
            <a:off x="111692" y="5741093"/>
            <a:ext cx="8801311" cy="396245"/>
          </a:xfrm>
          <a:prstGeom prst="rect">
            <a:avLst/>
          </a:prstGeom>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2" fontAlgn="ctr">
              <a:buClr>
                <a:srgbClr val="F0AB00"/>
              </a:buClr>
              <a:defRPr/>
            </a:pPr>
            <a:r>
              <a:rPr lang="en-US" sz="1050" dirty="0">
                <a:solidFill>
                  <a:srgbClr val="000000"/>
                </a:solidFill>
                <a:latin typeface="微软雅黑" panose="020B0503020204020204" pitchFamily="34" charset="-122"/>
                <a:ea typeface="微软雅黑" panose="020B0503020204020204" pitchFamily="34" charset="-122"/>
              </a:rPr>
              <a:t>SAP Note </a:t>
            </a:r>
            <a:r>
              <a:rPr lang="en-US" sz="1050" dirty="0">
                <a:solidFill>
                  <a:srgbClr val="000000"/>
                </a:solidFill>
                <a:latin typeface="微软雅黑" panose="020B0503020204020204" pitchFamily="34" charset="-122"/>
                <a:ea typeface="微软雅黑" panose="020B0503020204020204" pitchFamily="34" charset="-122"/>
                <a:hlinkClick r:id="rId3"/>
              </a:rPr>
              <a:t>1730932</a:t>
            </a:r>
            <a:r>
              <a:rPr lang="en-US" sz="1050" dirty="0">
                <a:solidFill>
                  <a:srgbClr val="000000"/>
                </a:solidFill>
                <a:latin typeface="微软雅黑" panose="020B0503020204020204" pitchFamily="34" charset="-122"/>
                <a:ea typeface="微软雅黑" panose="020B0503020204020204" pitchFamily="34" charset="-122"/>
              </a:rPr>
              <a:t> (Using backup tools with </a:t>
            </a:r>
            <a:r>
              <a:rPr lang="en-US" sz="1050" dirty="0" err="1">
                <a:solidFill>
                  <a:srgbClr val="000000"/>
                </a:solidFill>
                <a:latin typeface="微软雅黑" panose="020B0503020204020204" pitchFamily="34" charset="-122"/>
                <a:ea typeface="微软雅黑" panose="020B0503020204020204" pitchFamily="34" charset="-122"/>
              </a:rPr>
              <a:t>Backint</a:t>
            </a:r>
            <a:r>
              <a:rPr lang="en-US" sz="1050" dirty="0">
                <a:solidFill>
                  <a:srgbClr val="000000"/>
                </a:solidFill>
                <a:latin typeface="微软雅黑" panose="020B0503020204020204" pitchFamily="34" charset="-122"/>
                <a:ea typeface="微软雅黑" panose="020B0503020204020204" pitchFamily="34" charset="-122"/>
              </a:rPr>
              <a:t>)</a:t>
            </a:r>
          </a:p>
          <a:p>
            <a:pPr lvl="2">
              <a:buClr>
                <a:srgbClr val="F0AB00"/>
              </a:buClr>
              <a:defRPr/>
            </a:pPr>
            <a:r>
              <a:rPr lang="zh-CN" altLang="en-US" sz="900" dirty="0">
                <a:solidFill>
                  <a:srgbClr val="000000"/>
                </a:solidFill>
                <a:latin typeface="微软雅黑" panose="020B0503020204020204" pitchFamily="34" charset="-122"/>
                <a:ea typeface="微软雅黑" panose="020B0503020204020204" pitchFamily="34" charset="-122"/>
              </a:rPr>
              <a:t>认证详情</a:t>
            </a:r>
            <a:r>
              <a:rPr lang="en-US" sz="1050" dirty="0">
                <a:solidFill>
                  <a:srgbClr val="000000"/>
                </a:solidFill>
                <a:latin typeface="微软雅黑" panose="020B0503020204020204" pitchFamily="34" charset="-122"/>
                <a:ea typeface="微软雅黑" panose="020B0503020204020204" pitchFamily="34" charset="-122"/>
              </a:rPr>
              <a:t>: </a:t>
            </a:r>
            <a:r>
              <a:rPr lang="en-US" sz="1050" dirty="0">
                <a:solidFill>
                  <a:srgbClr val="000000"/>
                </a:solidFill>
                <a:latin typeface="微软雅黑" panose="020B0503020204020204" pitchFamily="34" charset="-122"/>
                <a:ea typeface="微软雅黑" panose="020B0503020204020204" pitchFamily="34" charset="-122"/>
                <a:hlinkClick r:id="rId4"/>
              </a:rPr>
              <a:t>Application Development Partner Directory</a:t>
            </a:r>
            <a:r>
              <a:rPr lang="en-US" sz="1050" dirty="0">
                <a:solidFill>
                  <a:srgbClr val="000000"/>
                </a:solidFill>
                <a:latin typeface="微软雅黑" panose="020B0503020204020204" pitchFamily="34" charset="-122"/>
                <a:ea typeface="微软雅黑" panose="020B0503020204020204" pitchFamily="34" charset="-122"/>
              </a:rPr>
              <a:t> (</a:t>
            </a:r>
            <a:r>
              <a:rPr lang="zh-CN" altLang="en-US" sz="1050" dirty="0">
                <a:solidFill>
                  <a:srgbClr val="000000"/>
                </a:solidFill>
                <a:latin typeface="微软雅黑" panose="020B0503020204020204" pitchFamily="34" charset="-122"/>
                <a:ea typeface="微软雅黑" panose="020B0503020204020204" pitchFamily="34" charset="-122"/>
              </a:rPr>
              <a:t>搜索条件</a:t>
            </a:r>
            <a:r>
              <a:rPr lang="en-US" altLang="zh-CN" sz="1050" dirty="0">
                <a:solidFill>
                  <a:srgbClr val="000000"/>
                </a:solidFill>
                <a:latin typeface="微软雅黑" panose="020B0503020204020204" pitchFamily="34" charset="-122"/>
                <a:ea typeface="微软雅黑" panose="020B0503020204020204" pitchFamily="34" charset="-122"/>
              </a:rPr>
              <a:t> “</a:t>
            </a:r>
            <a:r>
              <a:rPr lang="en-US" sz="1050" b="1" dirty="0">
                <a:solidFill>
                  <a:srgbClr val="000000"/>
                </a:solidFill>
                <a:latin typeface="微软雅黑" panose="020B0503020204020204" pitchFamily="34" charset="-122"/>
                <a:ea typeface="微软雅黑" panose="020B0503020204020204" pitchFamily="34" charset="-122"/>
              </a:rPr>
              <a:t>HANA-BRINT” </a:t>
            </a:r>
            <a:r>
              <a:rPr lang="zh-CN" altLang="en-US" sz="1050" dirty="0">
                <a:solidFill>
                  <a:srgbClr val="000000"/>
                </a:solidFill>
                <a:latin typeface="微软雅黑" panose="020B0503020204020204" pitchFamily="34" charset="-122"/>
                <a:ea typeface="微软雅黑" panose="020B0503020204020204" pitchFamily="34" charset="-122"/>
              </a:rPr>
              <a:t>，然后点击合作伙伴名称</a:t>
            </a:r>
            <a:r>
              <a:rPr lang="en-US" sz="1050" dirty="0">
                <a:solidFill>
                  <a:srgbClr val="000000"/>
                </a:solidFill>
                <a:latin typeface="微软雅黑" panose="020B0503020204020204" pitchFamily="34" charset="-122"/>
                <a:ea typeface="微软雅黑" panose="020B0503020204020204" pitchFamily="34" charset="-122"/>
              </a:rPr>
              <a:t> </a:t>
            </a:r>
            <a:r>
              <a:rPr lang="en-US" sz="105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”SAP Certified Solutions”</a:t>
            </a:r>
            <a:r>
              <a:rPr lang="en-US" sz="1050" dirty="0">
                <a:solidFill>
                  <a:srgbClr val="000000"/>
                </a:solidFill>
                <a:latin typeface="微软雅黑" panose="020B0503020204020204" pitchFamily="34" charset="-122"/>
                <a:ea typeface="微软雅黑" panose="020B0503020204020204" pitchFamily="34" charset="-122"/>
              </a:rPr>
              <a:t>)</a:t>
            </a:r>
          </a:p>
        </p:txBody>
      </p:sp>
      <p:graphicFrame>
        <p:nvGraphicFramePr>
          <p:cNvPr id="21" name="Table 20"/>
          <p:cNvGraphicFramePr>
            <a:graphicFrameLocks noGrp="1"/>
          </p:cNvGraphicFramePr>
          <p:nvPr>
            <p:extLst/>
          </p:nvPr>
        </p:nvGraphicFramePr>
        <p:xfrm>
          <a:off x="2770552" y="2655772"/>
          <a:ext cx="6175934" cy="2703895"/>
        </p:xfrm>
        <a:graphic>
          <a:graphicData uri="http://schemas.openxmlformats.org/drawingml/2006/table">
            <a:tbl>
              <a:tblPr firstRow="1" bandRow="1"/>
              <a:tblGrid>
                <a:gridCol w="817475">
                  <a:extLst>
                    <a:ext uri="{9D8B030D-6E8A-4147-A177-3AD203B41FA5}">
                      <a16:colId xmlns:a16="http://schemas.microsoft.com/office/drawing/2014/main" val="20000"/>
                    </a:ext>
                  </a:extLst>
                </a:gridCol>
                <a:gridCol w="3048377">
                  <a:extLst>
                    <a:ext uri="{9D8B030D-6E8A-4147-A177-3AD203B41FA5}">
                      <a16:colId xmlns:a16="http://schemas.microsoft.com/office/drawing/2014/main" val="20001"/>
                    </a:ext>
                  </a:extLst>
                </a:gridCol>
                <a:gridCol w="2310082">
                  <a:extLst>
                    <a:ext uri="{9D8B030D-6E8A-4147-A177-3AD203B41FA5}">
                      <a16:colId xmlns:a16="http://schemas.microsoft.com/office/drawing/2014/main" val="20002"/>
                    </a:ext>
                  </a:extLst>
                </a:gridCol>
              </a:tblGrid>
              <a:tr h="229355">
                <a:tc>
                  <a:txBody>
                    <a:bodyPr/>
                    <a:lstStyle>
                      <a:lvl1pPr marL="0" algn="l" defTabSz="957816" rtl="0" eaLnBrk="1" latinLnBrk="0" hangingPunct="1">
                        <a:defRPr sz="1900" b="1" kern="1200">
                          <a:solidFill>
                            <a:schemeClr val="bg1"/>
                          </a:solidFill>
                          <a:latin typeface="Arial"/>
                        </a:defRPr>
                      </a:lvl1pPr>
                      <a:lvl2pPr marL="478908" algn="l" defTabSz="957816" rtl="0" eaLnBrk="1" latinLnBrk="0" hangingPunct="1">
                        <a:defRPr sz="1900" b="1" kern="1200">
                          <a:solidFill>
                            <a:schemeClr val="bg1"/>
                          </a:solidFill>
                          <a:latin typeface="Arial"/>
                        </a:defRPr>
                      </a:lvl2pPr>
                      <a:lvl3pPr marL="957816" algn="l" defTabSz="957816" rtl="0" eaLnBrk="1" latinLnBrk="0" hangingPunct="1">
                        <a:defRPr sz="1900" b="1" kern="1200">
                          <a:solidFill>
                            <a:schemeClr val="bg1"/>
                          </a:solidFill>
                          <a:latin typeface="Arial"/>
                        </a:defRPr>
                      </a:lvl3pPr>
                      <a:lvl4pPr marL="1436724" algn="l" defTabSz="957816" rtl="0" eaLnBrk="1" latinLnBrk="0" hangingPunct="1">
                        <a:defRPr sz="1900" b="1" kern="1200">
                          <a:solidFill>
                            <a:schemeClr val="bg1"/>
                          </a:solidFill>
                          <a:latin typeface="Arial"/>
                        </a:defRPr>
                      </a:lvl4pPr>
                      <a:lvl5pPr marL="1915631" algn="l" defTabSz="957816" rtl="0" eaLnBrk="1" latinLnBrk="0" hangingPunct="1">
                        <a:defRPr sz="1900" b="1" kern="1200">
                          <a:solidFill>
                            <a:schemeClr val="bg1"/>
                          </a:solidFill>
                          <a:latin typeface="Arial"/>
                        </a:defRPr>
                      </a:lvl5pPr>
                      <a:lvl6pPr marL="2394539" algn="l" defTabSz="957816" rtl="0" eaLnBrk="1" latinLnBrk="0" hangingPunct="1">
                        <a:defRPr sz="1900" b="1" kern="1200">
                          <a:solidFill>
                            <a:schemeClr val="bg1"/>
                          </a:solidFill>
                          <a:latin typeface="Arial"/>
                        </a:defRPr>
                      </a:lvl6pPr>
                      <a:lvl7pPr marL="2873447" algn="l" defTabSz="957816" rtl="0" eaLnBrk="1" latinLnBrk="0" hangingPunct="1">
                        <a:defRPr sz="1900" b="1" kern="1200">
                          <a:solidFill>
                            <a:schemeClr val="bg1"/>
                          </a:solidFill>
                          <a:latin typeface="Arial"/>
                        </a:defRPr>
                      </a:lvl7pPr>
                      <a:lvl8pPr marL="3352355" algn="l" defTabSz="957816" rtl="0" eaLnBrk="1" latinLnBrk="0" hangingPunct="1">
                        <a:defRPr sz="1900" b="1" kern="1200">
                          <a:solidFill>
                            <a:schemeClr val="bg1"/>
                          </a:solidFill>
                          <a:latin typeface="Arial"/>
                        </a:defRPr>
                      </a:lvl8pPr>
                      <a:lvl9pPr marL="3831263" algn="l" defTabSz="957816" rtl="0" eaLnBrk="1" latinLnBrk="0" hangingPunct="1">
                        <a:defRPr sz="1900" b="1" kern="1200">
                          <a:solidFill>
                            <a:schemeClr val="bg1"/>
                          </a:solidFill>
                          <a:latin typeface="Arial"/>
                        </a:defRPr>
                      </a:lvl9pPr>
                    </a:lstStyle>
                    <a:p>
                      <a:r>
                        <a:rPr lang="en-US" sz="1100" dirty="0"/>
                        <a:t>Vendor</a:t>
                      </a:r>
                    </a:p>
                  </a:txBody>
                  <a:tcPr marL="27000" marR="27000" marT="27000" marB="27000">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0AB00"/>
                    </a:solidFill>
                  </a:tcPr>
                </a:tc>
                <a:tc>
                  <a:txBody>
                    <a:bodyPr/>
                    <a:lstStyle>
                      <a:lvl1pPr marL="0" algn="l" defTabSz="957816" rtl="0" eaLnBrk="1" latinLnBrk="0" hangingPunct="1">
                        <a:defRPr sz="1900" b="1" kern="1200">
                          <a:solidFill>
                            <a:schemeClr val="bg1"/>
                          </a:solidFill>
                          <a:latin typeface="Arial"/>
                        </a:defRPr>
                      </a:lvl1pPr>
                      <a:lvl2pPr marL="478908" algn="l" defTabSz="957816" rtl="0" eaLnBrk="1" latinLnBrk="0" hangingPunct="1">
                        <a:defRPr sz="1900" b="1" kern="1200">
                          <a:solidFill>
                            <a:schemeClr val="bg1"/>
                          </a:solidFill>
                          <a:latin typeface="Arial"/>
                        </a:defRPr>
                      </a:lvl2pPr>
                      <a:lvl3pPr marL="957816" algn="l" defTabSz="957816" rtl="0" eaLnBrk="1" latinLnBrk="0" hangingPunct="1">
                        <a:defRPr sz="1900" b="1" kern="1200">
                          <a:solidFill>
                            <a:schemeClr val="bg1"/>
                          </a:solidFill>
                          <a:latin typeface="Arial"/>
                        </a:defRPr>
                      </a:lvl3pPr>
                      <a:lvl4pPr marL="1436724" algn="l" defTabSz="957816" rtl="0" eaLnBrk="1" latinLnBrk="0" hangingPunct="1">
                        <a:defRPr sz="1900" b="1" kern="1200">
                          <a:solidFill>
                            <a:schemeClr val="bg1"/>
                          </a:solidFill>
                          <a:latin typeface="Arial"/>
                        </a:defRPr>
                      </a:lvl4pPr>
                      <a:lvl5pPr marL="1915631" algn="l" defTabSz="957816" rtl="0" eaLnBrk="1" latinLnBrk="0" hangingPunct="1">
                        <a:defRPr sz="1900" b="1" kern="1200">
                          <a:solidFill>
                            <a:schemeClr val="bg1"/>
                          </a:solidFill>
                          <a:latin typeface="Arial"/>
                        </a:defRPr>
                      </a:lvl5pPr>
                      <a:lvl6pPr marL="2394539" algn="l" defTabSz="957816" rtl="0" eaLnBrk="1" latinLnBrk="0" hangingPunct="1">
                        <a:defRPr sz="1900" b="1" kern="1200">
                          <a:solidFill>
                            <a:schemeClr val="bg1"/>
                          </a:solidFill>
                          <a:latin typeface="Arial"/>
                        </a:defRPr>
                      </a:lvl6pPr>
                      <a:lvl7pPr marL="2873447" algn="l" defTabSz="957816" rtl="0" eaLnBrk="1" latinLnBrk="0" hangingPunct="1">
                        <a:defRPr sz="1900" b="1" kern="1200">
                          <a:solidFill>
                            <a:schemeClr val="bg1"/>
                          </a:solidFill>
                          <a:latin typeface="Arial"/>
                        </a:defRPr>
                      </a:lvl7pPr>
                      <a:lvl8pPr marL="3352355" algn="l" defTabSz="957816" rtl="0" eaLnBrk="1" latinLnBrk="0" hangingPunct="1">
                        <a:defRPr sz="1900" b="1" kern="1200">
                          <a:solidFill>
                            <a:schemeClr val="bg1"/>
                          </a:solidFill>
                          <a:latin typeface="Arial"/>
                        </a:defRPr>
                      </a:lvl8pPr>
                      <a:lvl9pPr marL="3831263" algn="l" defTabSz="957816" rtl="0" eaLnBrk="1" latinLnBrk="0" hangingPunct="1">
                        <a:defRPr sz="1900" b="1" kern="1200">
                          <a:solidFill>
                            <a:schemeClr val="bg1"/>
                          </a:solidFill>
                          <a:latin typeface="Arial"/>
                        </a:defRPr>
                      </a:lvl9pPr>
                    </a:lstStyle>
                    <a:p>
                      <a:r>
                        <a:rPr lang="en-US" sz="1100" dirty="0"/>
                        <a:t>Backup</a:t>
                      </a:r>
                      <a:r>
                        <a:rPr lang="en-US" sz="1100" baseline="0" dirty="0"/>
                        <a:t> tool</a:t>
                      </a:r>
                      <a:endParaRPr lang="en-US" sz="1100" dirty="0"/>
                    </a:p>
                  </a:txBody>
                  <a:tcPr marL="27000" marR="27000" marT="27000" marB="27000">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0AB00"/>
                    </a:solidFill>
                  </a:tcPr>
                </a:tc>
                <a:tc>
                  <a:txBody>
                    <a:bodyPr/>
                    <a:lstStyle>
                      <a:lvl1pPr marL="0" algn="l" defTabSz="957816" rtl="0" eaLnBrk="1" latinLnBrk="0" hangingPunct="1">
                        <a:defRPr sz="1900" b="1" kern="1200">
                          <a:solidFill>
                            <a:schemeClr val="bg1"/>
                          </a:solidFill>
                          <a:latin typeface="Arial"/>
                        </a:defRPr>
                      </a:lvl1pPr>
                      <a:lvl2pPr marL="478908" algn="l" defTabSz="957816" rtl="0" eaLnBrk="1" latinLnBrk="0" hangingPunct="1">
                        <a:defRPr sz="1900" b="1" kern="1200">
                          <a:solidFill>
                            <a:schemeClr val="bg1"/>
                          </a:solidFill>
                          <a:latin typeface="Arial"/>
                        </a:defRPr>
                      </a:lvl2pPr>
                      <a:lvl3pPr marL="957816" algn="l" defTabSz="957816" rtl="0" eaLnBrk="1" latinLnBrk="0" hangingPunct="1">
                        <a:defRPr sz="1900" b="1" kern="1200">
                          <a:solidFill>
                            <a:schemeClr val="bg1"/>
                          </a:solidFill>
                          <a:latin typeface="Arial"/>
                        </a:defRPr>
                      </a:lvl3pPr>
                      <a:lvl4pPr marL="1436724" algn="l" defTabSz="957816" rtl="0" eaLnBrk="1" latinLnBrk="0" hangingPunct="1">
                        <a:defRPr sz="1900" b="1" kern="1200">
                          <a:solidFill>
                            <a:schemeClr val="bg1"/>
                          </a:solidFill>
                          <a:latin typeface="Arial"/>
                        </a:defRPr>
                      </a:lvl4pPr>
                      <a:lvl5pPr marL="1915631" algn="l" defTabSz="957816" rtl="0" eaLnBrk="1" latinLnBrk="0" hangingPunct="1">
                        <a:defRPr sz="1900" b="1" kern="1200">
                          <a:solidFill>
                            <a:schemeClr val="bg1"/>
                          </a:solidFill>
                          <a:latin typeface="Arial"/>
                        </a:defRPr>
                      </a:lvl5pPr>
                      <a:lvl6pPr marL="2394539" algn="l" defTabSz="957816" rtl="0" eaLnBrk="1" latinLnBrk="0" hangingPunct="1">
                        <a:defRPr sz="1900" b="1" kern="1200">
                          <a:solidFill>
                            <a:schemeClr val="bg1"/>
                          </a:solidFill>
                          <a:latin typeface="Arial"/>
                        </a:defRPr>
                      </a:lvl6pPr>
                      <a:lvl7pPr marL="2873447" algn="l" defTabSz="957816" rtl="0" eaLnBrk="1" latinLnBrk="0" hangingPunct="1">
                        <a:defRPr sz="1900" b="1" kern="1200">
                          <a:solidFill>
                            <a:schemeClr val="bg1"/>
                          </a:solidFill>
                          <a:latin typeface="Arial"/>
                        </a:defRPr>
                      </a:lvl7pPr>
                      <a:lvl8pPr marL="3352355" algn="l" defTabSz="957816" rtl="0" eaLnBrk="1" latinLnBrk="0" hangingPunct="1">
                        <a:defRPr sz="1900" b="1" kern="1200">
                          <a:solidFill>
                            <a:schemeClr val="bg1"/>
                          </a:solidFill>
                          <a:latin typeface="Arial"/>
                        </a:defRPr>
                      </a:lvl8pPr>
                      <a:lvl9pPr marL="3831263" algn="l" defTabSz="957816" rtl="0" eaLnBrk="1" latinLnBrk="0" hangingPunct="1">
                        <a:defRPr sz="1900" b="1" kern="1200">
                          <a:solidFill>
                            <a:schemeClr val="bg1"/>
                          </a:solidFill>
                          <a:latin typeface="Arial"/>
                        </a:defRPr>
                      </a:lvl9pPr>
                    </a:lstStyle>
                    <a:p>
                      <a:r>
                        <a:rPr lang="en-US" sz="900" dirty="0"/>
                        <a:t>Support process</a:t>
                      </a:r>
                      <a:r>
                        <a:rPr lang="en-US" sz="900" baseline="0" dirty="0"/>
                        <a:t> </a:t>
                      </a:r>
                      <a:r>
                        <a:rPr lang="en-US" sz="900" dirty="0"/>
                        <a:t>(SAP Notes)</a:t>
                      </a:r>
                    </a:p>
                  </a:txBody>
                  <a:tcPr marL="27000" marR="27000" marT="27000" marB="27000">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0AB00"/>
                    </a:solidFill>
                  </a:tcPr>
                </a:tc>
                <a:extLst>
                  <a:ext uri="{0D108BD9-81ED-4DB2-BD59-A6C34878D82A}">
                    <a16:rowId xmlns:a16="http://schemas.microsoft.com/office/drawing/2014/main" val="10000"/>
                  </a:ext>
                </a:extLst>
              </a:tr>
              <a:tr h="374040">
                <a:tc>
                  <a:txBody>
                    <a:bodyPr/>
                    <a:lstStyle>
                      <a:lvl1pPr marL="0" algn="l" defTabSz="957816" rtl="0" eaLnBrk="1" latinLnBrk="0" hangingPunct="1">
                        <a:defRPr sz="1900" kern="1200">
                          <a:solidFill>
                            <a:schemeClr val="tx1"/>
                          </a:solidFill>
                          <a:latin typeface="Arial"/>
                        </a:defRPr>
                      </a:lvl1pPr>
                      <a:lvl2pPr marL="478908" algn="l" defTabSz="957816" rtl="0" eaLnBrk="1" latinLnBrk="0" hangingPunct="1">
                        <a:defRPr sz="1900" kern="1200">
                          <a:solidFill>
                            <a:schemeClr val="tx1"/>
                          </a:solidFill>
                          <a:latin typeface="Arial"/>
                        </a:defRPr>
                      </a:lvl2pPr>
                      <a:lvl3pPr marL="957816" algn="l" defTabSz="957816" rtl="0" eaLnBrk="1" latinLnBrk="0" hangingPunct="1">
                        <a:defRPr sz="1900" kern="1200">
                          <a:solidFill>
                            <a:schemeClr val="tx1"/>
                          </a:solidFill>
                          <a:latin typeface="Arial"/>
                        </a:defRPr>
                      </a:lvl3pPr>
                      <a:lvl4pPr marL="1436724" algn="l" defTabSz="957816" rtl="0" eaLnBrk="1" latinLnBrk="0" hangingPunct="1">
                        <a:defRPr sz="1900" kern="1200">
                          <a:solidFill>
                            <a:schemeClr val="tx1"/>
                          </a:solidFill>
                          <a:latin typeface="Arial"/>
                        </a:defRPr>
                      </a:lvl4pPr>
                      <a:lvl5pPr marL="1915631" algn="l" defTabSz="957816" rtl="0" eaLnBrk="1" latinLnBrk="0" hangingPunct="1">
                        <a:defRPr sz="1900" kern="1200">
                          <a:solidFill>
                            <a:schemeClr val="tx1"/>
                          </a:solidFill>
                          <a:latin typeface="Arial"/>
                        </a:defRPr>
                      </a:lvl5pPr>
                      <a:lvl6pPr marL="2394539" algn="l" defTabSz="957816" rtl="0" eaLnBrk="1" latinLnBrk="0" hangingPunct="1">
                        <a:defRPr sz="1900" kern="1200">
                          <a:solidFill>
                            <a:schemeClr val="tx1"/>
                          </a:solidFill>
                          <a:latin typeface="Arial"/>
                        </a:defRPr>
                      </a:lvl6pPr>
                      <a:lvl7pPr marL="2873447" algn="l" defTabSz="957816" rtl="0" eaLnBrk="1" latinLnBrk="0" hangingPunct="1">
                        <a:defRPr sz="1900" kern="1200">
                          <a:solidFill>
                            <a:schemeClr val="tx1"/>
                          </a:solidFill>
                          <a:latin typeface="Arial"/>
                        </a:defRPr>
                      </a:lvl7pPr>
                      <a:lvl8pPr marL="3352355" algn="l" defTabSz="957816" rtl="0" eaLnBrk="1" latinLnBrk="0" hangingPunct="1">
                        <a:defRPr sz="1900" kern="1200">
                          <a:solidFill>
                            <a:schemeClr val="tx1"/>
                          </a:solidFill>
                          <a:latin typeface="Arial"/>
                        </a:defRPr>
                      </a:lvl8pPr>
                      <a:lvl9pPr marL="3831263" algn="l" defTabSz="957816" rtl="0" eaLnBrk="1" latinLnBrk="0" hangingPunct="1">
                        <a:defRPr sz="1900" kern="1200">
                          <a:solidFill>
                            <a:schemeClr val="tx1"/>
                          </a:solidFill>
                          <a:latin typeface="Arial"/>
                        </a:defRPr>
                      </a:lvl9pPr>
                    </a:lstStyle>
                    <a:p>
                      <a:r>
                        <a:rPr lang="en-US" sz="1100" b="1" dirty="0"/>
                        <a:t>Allen Systems</a:t>
                      </a:r>
                    </a:p>
                  </a:txBody>
                  <a:tcPr marL="27000" marR="27000" marT="27000" marB="27000">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7816" rtl="0" eaLnBrk="1" latinLnBrk="0" hangingPunct="1">
                        <a:defRPr sz="1900" kern="1200">
                          <a:solidFill>
                            <a:schemeClr val="tx1"/>
                          </a:solidFill>
                          <a:latin typeface="Arial"/>
                        </a:defRPr>
                      </a:lvl1pPr>
                      <a:lvl2pPr marL="478908" algn="l" defTabSz="957816" rtl="0" eaLnBrk="1" latinLnBrk="0" hangingPunct="1">
                        <a:defRPr sz="1900" kern="1200">
                          <a:solidFill>
                            <a:schemeClr val="tx1"/>
                          </a:solidFill>
                          <a:latin typeface="Arial"/>
                        </a:defRPr>
                      </a:lvl2pPr>
                      <a:lvl3pPr marL="957816" algn="l" defTabSz="957816" rtl="0" eaLnBrk="1" latinLnBrk="0" hangingPunct="1">
                        <a:defRPr sz="1900" kern="1200">
                          <a:solidFill>
                            <a:schemeClr val="tx1"/>
                          </a:solidFill>
                          <a:latin typeface="Arial"/>
                        </a:defRPr>
                      </a:lvl3pPr>
                      <a:lvl4pPr marL="1436724" algn="l" defTabSz="957816" rtl="0" eaLnBrk="1" latinLnBrk="0" hangingPunct="1">
                        <a:defRPr sz="1900" kern="1200">
                          <a:solidFill>
                            <a:schemeClr val="tx1"/>
                          </a:solidFill>
                          <a:latin typeface="Arial"/>
                        </a:defRPr>
                      </a:lvl4pPr>
                      <a:lvl5pPr marL="1915631" algn="l" defTabSz="957816" rtl="0" eaLnBrk="1" latinLnBrk="0" hangingPunct="1">
                        <a:defRPr sz="1900" kern="1200">
                          <a:solidFill>
                            <a:schemeClr val="tx1"/>
                          </a:solidFill>
                          <a:latin typeface="Arial"/>
                        </a:defRPr>
                      </a:lvl5pPr>
                      <a:lvl6pPr marL="2394539" algn="l" defTabSz="957816" rtl="0" eaLnBrk="1" latinLnBrk="0" hangingPunct="1">
                        <a:defRPr sz="1900" kern="1200">
                          <a:solidFill>
                            <a:schemeClr val="tx1"/>
                          </a:solidFill>
                          <a:latin typeface="Arial"/>
                        </a:defRPr>
                      </a:lvl6pPr>
                      <a:lvl7pPr marL="2873447" algn="l" defTabSz="957816" rtl="0" eaLnBrk="1" latinLnBrk="0" hangingPunct="1">
                        <a:defRPr sz="1900" kern="1200">
                          <a:solidFill>
                            <a:schemeClr val="tx1"/>
                          </a:solidFill>
                          <a:latin typeface="Arial"/>
                        </a:defRPr>
                      </a:lvl7pPr>
                      <a:lvl8pPr marL="3352355" algn="l" defTabSz="957816" rtl="0" eaLnBrk="1" latinLnBrk="0" hangingPunct="1">
                        <a:defRPr sz="1900" kern="1200">
                          <a:solidFill>
                            <a:schemeClr val="tx1"/>
                          </a:solidFill>
                          <a:latin typeface="Arial"/>
                        </a:defRPr>
                      </a:lvl8pPr>
                      <a:lvl9pPr marL="3831263" algn="l" defTabSz="957816" rtl="0" eaLnBrk="1" latinLnBrk="0" hangingPunct="1">
                        <a:defRPr sz="1900" kern="1200">
                          <a:solidFill>
                            <a:schemeClr val="tx1"/>
                          </a:solidFill>
                          <a:latin typeface="Arial"/>
                        </a:defRPr>
                      </a:lvl9pPr>
                    </a:lstStyle>
                    <a:p>
                      <a:r>
                        <a:rPr lang="en-US" sz="1100" dirty="0">
                          <a:solidFill>
                            <a:schemeClr val="tx1"/>
                          </a:solidFill>
                        </a:rPr>
                        <a:t>ASG-Time Navigator 4.4</a:t>
                      </a:r>
                    </a:p>
                  </a:txBody>
                  <a:tcPr marL="27000" marR="27000" marT="27000" marB="27000">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7816" rtl="0" eaLnBrk="1" latinLnBrk="0" hangingPunct="1">
                        <a:defRPr sz="1900" kern="1200">
                          <a:solidFill>
                            <a:schemeClr val="tx1"/>
                          </a:solidFill>
                          <a:latin typeface="Arial"/>
                        </a:defRPr>
                      </a:lvl1pPr>
                      <a:lvl2pPr marL="478908" algn="l" defTabSz="957816" rtl="0" eaLnBrk="1" latinLnBrk="0" hangingPunct="1">
                        <a:defRPr sz="1900" kern="1200">
                          <a:solidFill>
                            <a:schemeClr val="tx1"/>
                          </a:solidFill>
                          <a:latin typeface="Arial"/>
                        </a:defRPr>
                      </a:lvl2pPr>
                      <a:lvl3pPr marL="957816" algn="l" defTabSz="957816" rtl="0" eaLnBrk="1" latinLnBrk="0" hangingPunct="1">
                        <a:defRPr sz="1900" kern="1200">
                          <a:solidFill>
                            <a:schemeClr val="tx1"/>
                          </a:solidFill>
                          <a:latin typeface="Arial"/>
                        </a:defRPr>
                      </a:lvl3pPr>
                      <a:lvl4pPr marL="1436724" algn="l" defTabSz="957816" rtl="0" eaLnBrk="1" latinLnBrk="0" hangingPunct="1">
                        <a:defRPr sz="1900" kern="1200">
                          <a:solidFill>
                            <a:schemeClr val="tx1"/>
                          </a:solidFill>
                          <a:latin typeface="Arial"/>
                        </a:defRPr>
                      </a:lvl4pPr>
                      <a:lvl5pPr marL="1915631" algn="l" defTabSz="957816" rtl="0" eaLnBrk="1" latinLnBrk="0" hangingPunct="1">
                        <a:defRPr sz="1900" kern="1200">
                          <a:solidFill>
                            <a:schemeClr val="tx1"/>
                          </a:solidFill>
                          <a:latin typeface="Arial"/>
                        </a:defRPr>
                      </a:lvl5pPr>
                      <a:lvl6pPr marL="2394539" algn="l" defTabSz="957816" rtl="0" eaLnBrk="1" latinLnBrk="0" hangingPunct="1">
                        <a:defRPr sz="1900" kern="1200">
                          <a:solidFill>
                            <a:schemeClr val="tx1"/>
                          </a:solidFill>
                          <a:latin typeface="Arial"/>
                        </a:defRPr>
                      </a:lvl6pPr>
                      <a:lvl7pPr marL="2873447" algn="l" defTabSz="957816" rtl="0" eaLnBrk="1" latinLnBrk="0" hangingPunct="1">
                        <a:defRPr sz="1900" kern="1200">
                          <a:solidFill>
                            <a:schemeClr val="tx1"/>
                          </a:solidFill>
                          <a:latin typeface="Arial"/>
                        </a:defRPr>
                      </a:lvl7pPr>
                      <a:lvl8pPr marL="3352355" algn="l" defTabSz="957816" rtl="0" eaLnBrk="1" latinLnBrk="0" hangingPunct="1">
                        <a:defRPr sz="1900" kern="1200">
                          <a:solidFill>
                            <a:schemeClr val="tx1"/>
                          </a:solidFill>
                          <a:latin typeface="Arial"/>
                        </a:defRPr>
                      </a:lvl8pPr>
                      <a:lvl9pPr marL="3831263" algn="l" defTabSz="957816" rtl="0" eaLnBrk="1" latinLnBrk="0" hangingPunct="1">
                        <a:defRPr sz="1900" kern="1200">
                          <a:solidFill>
                            <a:schemeClr val="tx1"/>
                          </a:solidFill>
                          <a:latin typeface="Arial"/>
                        </a:defRPr>
                      </a:lvl9pPr>
                    </a:lstStyle>
                    <a:p>
                      <a:pPr marL="0" algn="l" defTabSz="1088776" rtl="0" eaLnBrk="1" latinLnBrk="0" hangingPunct="1"/>
                      <a:r>
                        <a:rPr lang="en-US" sz="1100" kern="1200" dirty="0">
                          <a:solidFill>
                            <a:schemeClr val="tx1"/>
                          </a:solidFill>
                          <a:latin typeface="+mn-lt"/>
                          <a:ea typeface="+mn-ea"/>
                          <a:cs typeface="+mn-cs"/>
                          <a:hlinkClick r:id="rId5"/>
                        </a:rPr>
                        <a:t>2212571</a:t>
                      </a:r>
                      <a:endParaRPr lang="en-US" sz="1100" kern="1200" dirty="0">
                        <a:solidFill>
                          <a:schemeClr val="tx1"/>
                        </a:solidFill>
                        <a:latin typeface="+mn-lt"/>
                        <a:ea typeface="+mn-ea"/>
                        <a:cs typeface="+mn-cs"/>
                      </a:endParaRPr>
                    </a:p>
                  </a:txBody>
                  <a:tcPr marL="27000" marR="27000" marT="27000" marB="27000">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4040">
                <a:tc>
                  <a:txBody>
                    <a:bodyPr/>
                    <a:lstStyle>
                      <a:lvl1pPr marL="0" algn="l" defTabSz="957816" rtl="0" eaLnBrk="1" latinLnBrk="0" hangingPunct="1">
                        <a:defRPr sz="1900" kern="1200">
                          <a:solidFill>
                            <a:schemeClr val="tx1"/>
                          </a:solidFill>
                          <a:latin typeface="Arial"/>
                        </a:defRPr>
                      </a:lvl1pPr>
                      <a:lvl2pPr marL="478908" algn="l" defTabSz="957816" rtl="0" eaLnBrk="1" latinLnBrk="0" hangingPunct="1">
                        <a:defRPr sz="1900" kern="1200">
                          <a:solidFill>
                            <a:schemeClr val="tx1"/>
                          </a:solidFill>
                          <a:latin typeface="Arial"/>
                        </a:defRPr>
                      </a:lvl2pPr>
                      <a:lvl3pPr marL="957816" algn="l" defTabSz="957816" rtl="0" eaLnBrk="1" latinLnBrk="0" hangingPunct="1">
                        <a:defRPr sz="1900" kern="1200">
                          <a:solidFill>
                            <a:schemeClr val="tx1"/>
                          </a:solidFill>
                          <a:latin typeface="Arial"/>
                        </a:defRPr>
                      </a:lvl3pPr>
                      <a:lvl4pPr marL="1436724" algn="l" defTabSz="957816" rtl="0" eaLnBrk="1" latinLnBrk="0" hangingPunct="1">
                        <a:defRPr sz="1900" kern="1200">
                          <a:solidFill>
                            <a:schemeClr val="tx1"/>
                          </a:solidFill>
                          <a:latin typeface="Arial"/>
                        </a:defRPr>
                      </a:lvl4pPr>
                      <a:lvl5pPr marL="1915631" algn="l" defTabSz="957816" rtl="0" eaLnBrk="1" latinLnBrk="0" hangingPunct="1">
                        <a:defRPr sz="1900" kern="1200">
                          <a:solidFill>
                            <a:schemeClr val="tx1"/>
                          </a:solidFill>
                          <a:latin typeface="Arial"/>
                        </a:defRPr>
                      </a:lvl5pPr>
                      <a:lvl6pPr marL="2394539" algn="l" defTabSz="957816" rtl="0" eaLnBrk="1" latinLnBrk="0" hangingPunct="1">
                        <a:defRPr sz="1900" kern="1200">
                          <a:solidFill>
                            <a:schemeClr val="tx1"/>
                          </a:solidFill>
                          <a:latin typeface="Arial"/>
                        </a:defRPr>
                      </a:lvl6pPr>
                      <a:lvl7pPr marL="2873447" algn="l" defTabSz="957816" rtl="0" eaLnBrk="1" latinLnBrk="0" hangingPunct="1">
                        <a:defRPr sz="1900" kern="1200">
                          <a:solidFill>
                            <a:schemeClr val="tx1"/>
                          </a:solidFill>
                          <a:latin typeface="Arial"/>
                        </a:defRPr>
                      </a:lvl7pPr>
                      <a:lvl8pPr marL="3352355" algn="l" defTabSz="957816" rtl="0" eaLnBrk="1" latinLnBrk="0" hangingPunct="1">
                        <a:defRPr sz="1900" kern="1200">
                          <a:solidFill>
                            <a:schemeClr val="tx1"/>
                          </a:solidFill>
                          <a:latin typeface="Arial"/>
                        </a:defRPr>
                      </a:lvl8pPr>
                      <a:lvl9pPr marL="3831263" algn="l" defTabSz="957816" rtl="0" eaLnBrk="1" latinLnBrk="0" hangingPunct="1">
                        <a:defRPr sz="1900" kern="1200">
                          <a:solidFill>
                            <a:schemeClr val="tx1"/>
                          </a:solidFill>
                          <a:latin typeface="Arial"/>
                        </a:defRPr>
                      </a:lvl9pPr>
                    </a:lstStyle>
                    <a:p>
                      <a:r>
                        <a:rPr lang="en-US" sz="1100" b="1" dirty="0"/>
                        <a:t>Commvault</a:t>
                      </a:r>
                    </a:p>
                  </a:txBody>
                  <a:tcPr marL="27000" marR="27000" marT="27000" marB="27000">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7816" rtl="0" eaLnBrk="1" latinLnBrk="0" hangingPunct="1">
                        <a:defRPr sz="1900" kern="1200">
                          <a:solidFill>
                            <a:schemeClr val="tx1"/>
                          </a:solidFill>
                          <a:latin typeface="Arial"/>
                        </a:defRPr>
                      </a:lvl1pPr>
                      <a:lvl2pPr marL="478908" algn="l" defTabSz="957816" rtl="0" eaLnBrk="1" latinLnBrk="0" hangingPunct="1">
                        <a:defRPr sz="1900" kern="1200">
                          <a:solidFill>
                            <a:schemeClr val="tx1"/>
                          </a:solidFill>
                          <a:latin typeface="Arial"/>
                        </a:defRPr>
                      </a:lvl2pPr>
                      <a:lvl3pPr marL="957816" algn="l" defTabSz="957816" rtl="0" eaLnBrk="1" latinLnBrk="0" hangingPunct="1">
                        <a:defRPr sz="1900" kern="1200">
                          <a:solidFill>
                            <a:schemeClr val="tx1"/>
                          </a:solidFill>
                          <a:latin typeface="Arial"/>
                        </a:defRPr>
                      </a:lvl3pPr>
                      <a:lvl4pPr marL="1436724" algn="l" defTabSz="957816" rtl="0" eaLnBrk="1" latinLnBrk="0" hangingPunct="1">
                        <a:defRPr sz="1900" kern="1200">
                          <a:solidFill>
                            <a:schemeClr val="tx1"/>
                          </a:solidFill>
                          <a:latin typeface="Arial"/>
                        </a:defRPr>
                      </a:lvl4pPr>
                      <a:lvl5pPr marL="1915631" algn="l" defTabSz="957816" rtl="0" eaLnBrk="1" latinLnBrk="0" hangingPunct="1">
                        <a:defRPr sz="1900" kern="1200">
                          <a:solidFill>
                            <a:schemeClr val="tx1"/>
                          </a:solidFill>
                          <a:latin typeface="Arial"/>
                        </a:defRPr>
                      </a:lvl5pPr>
                      <a:lvl6pPr marL="2394539" algn="l" defTabSz="957816" rtl="0" eaLnBrk="1" latinLnBrk="0" hangingPunct="1">
                        <a:defRPr sz="1900" kern="1200">
                          <a:solidFill>
                            <a:schemeClr val="tx1"/>
                          </a:solidFill>
                          <a:latin typeface="Arial"/>
                        </a:defRPr>
                      </a:lvl6pPr>
                      <a:lvl7pPr marL="2873447" algn="l" defTabSz="957816" rtl="0" eaLnBrk="1" latinLnBrk="0" hangingPunct="1">
                        <a:defRPr sz="1900" kern="1200">
                          <a:solidFill>
                            <a:schemeClr val="tx1"/>
                          </a:solidFill>
                          <a:latin typeface="Arial"/>
                        </a:defRPr>
                      </a:lvl7pPr>
                      <a:lvl8pPr marL="3352355" algn="l" defTabSz="957816" rtl="0" eaLnBrk="1" latinLnBrk="0" hangingPunct="1">
                        <a:defRPr sz="1900" kern="1200">
                          <a:solidFill>
                            <a:schemeClr val="tx1"/>
                          </a:solidFill>
                          <a:latin typeface="Arial"/>
                        </a:defRPr>
                      </a:lvl8pPr>
                      <a:lvl9pPr marL="3831263" algn="l" defTabSz="957816" rtl="0" eaLnBrk="1" latinLnBrk="0" hangingPunct="1">
                        <a:defRPr sz="1900" kern="1200">
                          <a:solidFill>
                            <a:schemeClr val="tx1"/>
                          </a:solidFill>
                          <a:latin typeface="Arial"/>
                        </a:defRPr>
                      </a:lvl9pPr>
                    </a:lstStyle>
                    <a:p>
                      <a:r>
                        <a:rPr lang="en-US" sz="1100" dirty="0">
                          <a:solidFill>
                            <a:schemeClr val="tx1"/>
                          </a:solidFill>
                        </a:rPr>
                        <a:t>Simpana 10.0, Hitachi Data Protection Suite 10 (via Simpana</a:t>
                      </a:r>
                      <a:r>
                        <a:rPr lang="en-US" sz="1100" baseline="0" dirty="0">
                          <a:solidFill>
                            <a:schemeClr val="tx1"/>
                          </a:solidFill>
                        </a:rPr>
                        <a:t> Backint interface)</a:t>
                      </a:r>
                      <a:endParaRPr lang="en-US" sz="1100" dirty="0">
                        <a:solidFill>
                          <a:schemeClr val="tx1"/>
                        </a:solidFill>
                      </a:endParaRPr>
                    </a:p>
                  </a:txBody>
                  <a:tcPr marL="27000" marR="27000" marT="27000" marB="27000">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7816" rtl="0" eaLnBrk="1" latinLnBrk="0" hangingPunct="1">
                        <a:defRPr sz="1900" kern="1200">
                          <a:solidFill>
                            <a:schemeClr val="tx1"/>
                          </a:solidFill>
                          <a:latin typeface="Arial"/>
                        </a:defRPr>
                      </a:lvl1pPr>
                      <a:lvl2pPr marL="478908" algn="l" defTabSz="957816" rtl="0" eaLnBrk="1" latinLnBrk="0" hangingPunct="1">
                        <a:defRPr sz="1900" kern="1200">
                          <a:solidFill>
                            <a:schemeClr val="tx1"/>
                          </a:solidFill>
                          <a:latin typeface="Arial"/>
                        </a:defRPr>
                      </a:lvl2pPr>
                      <a:lvl3pPr marL="957816" algn="l" defTabSz="957816" rtl="0" eaLnBrk="1" latinLnBrk="0" hangingPunct="1">
                        <a:defRPr sz="1900" kern="1200">
                          <a:solidFill>
                            <a:schemeClr val="tx1"/>
                          </a:solidFill>
                          <a:latin typeface="Arial"/>
                        </a:defRPr>
                      </a:lvl3pPr>
                      <a:lvl4pPr marL="1436724" algn="l" defTabSz="957816" rtl="0" eaLnBrk="1" latinLnBrk="0" hangingPunct="1">
                        <a:defRPr sz="1900" kern="1200">
                          <a:solidFill>
                            <a:schemeClr val="tx1"/>
                          </a:solidFill>
                          <a:latin typeface="Arial"/>
                        </a:defRPr>
                      </a:lvl4pPr>
                      <a:lvl5pPr marL="1915631" algn="l" defTabSz="957816" rtl="0" eaLnBrk="1" latinLnBrk="0" hangingPunct="1">
                        <a:defRPr sz="1900" kern="1200">
                          <a:solidFill>
                            <a:schemeClr val="tx1"/>
                          </a:solidFill>
                          <a:latin typeface="Arial"/>
                        </a:defRPr>
                      </a:lvl5pPr>
                      <a:lvl6pPr marL="2394539" algn="l" defTabSz="957816" rtl="0" eaLnBrk="1" latinLnBrk="0" hangingPunct="1">
                        <a:defRPr sz="1900" kern="1200">
                          <a:solidFill>
                            <a:schemeClr val="tx1"/>
                          </a:solidFill>
                          <a:latin typeface="Arial"/>
                        </a:defRPr>
                      </a:lvl6pPr>
                      <a:lvl7pPr marL="2873447" algn="l" defTabSz="957816" rtl="0" eaLnBrk="1" latinLnBrk="0" hangingPunct="1">
                        <a:defRPr sz="1900" kern="1200">
                          <a:solidFill>
                            <a:schemeClr val="tx1"/>
                          </a:solidFill>
                          <a:latin typeface="Arial"/>
                        </a:defRPr>
                      </a:lvl7pPr>
                      <a:lvl8pPr marL="3352355" algn="l" defTabSz="957816" rtl="0" eaLnBrk="1" latinLnBrk="0" hangingPunct="1">
                        <a:defRPr sz="1900" kern="1200">
                          <a:solidFill>
                            <a:schemeClr val="tx1"/>
                          </a:solidFill>
                          <a:latin typeface="Arial"/>
                        </a:defRPr>
                      </a:lvl8pPr>
                      <a:lvl9pPr marL="3831263" algn="l" defTabSz="957816" rtl="0" eaLnBrk="1" latinLnBrk="0" hangingPunct="1">
                        <a:defRPr sz="1900" kern="1200">
                          <a:solidFill>
                            <a:schemeClr val="tx1"/>
                          </a:solidFill>
                          <a:latin typeface="Arial"/>
                        </a:defRPr>
                      </a:lvl9pPr>
                    </a:lstStyle>
                    <a:p>
                      <a:pPr algn="l"/>
                      <a:r>
                        <a:rPr lang="en-US" sz="1100" kern="1200" dirty="0">
                          <a:solidFill>
                            <a:schemeClr val="tx1"/>
                          </a:solidFill>
                          <a:latin typeface="+mn-lt"/>
                          <a:ea typeface="+mn-ea"/>
                          <a:cs typeface="+mn-cs"/>
                          <a:hlinkClick r:id="rId6"/>
                        </a:rPr>
                        <a:t>1957450</a:t>
                      </a:r>
                      <a:endParaRPr lang="en-US" sz="1100" kern="1200" dirty="0">
                        <a:solidFill>
                          <a:schemeClr val="tx1"/>
                        </a:solidFill>
                        <a:latin typeface="+mn-lt"/>
                        <a:ea typeface="+mn-ea"/>
                        <a:cs typeface="+mn-cs"/>
                      </a:endParaRPr>
                    </a:p>
                  </a:txBody>
                  <a:tcPr marL="27000" marR="27000" marT="27000" marB="27000">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4040">
                <a:tc>
                  <a:txBody>
                    <a:bodyPr/>
                    <a:lstStyle>
                      <a:lvl1pPr marL="0" algn="l" defTabSz="957816" rtl="0" eaLnBrk="1" latinLnBrk="0" hangingPunct="1">
                        <a:defRPr sz="1900" kern="1200">
                          <a:solidFill>
                            <a:schemeClr val="tx1"/>
                          </a:solidFill>
                          <a:latin typeface="Arial"/>
                        </a:defRPr>
                      </a:lvl1pPr>
                      <a:lvl2pPr marL="478908" algn="l" defTabSz="957816" rtl="0" eaLnBrk="1" latinLnBrk="0" hangingPunct="1">
                        <a:defRPr sz="1900" kern="1200">
                          <a:solidFill>
                            <a:schemeClr val="tx1"/>
                          </a:solidFill>
                          <a:latin typeface="Arial"/>
                        </a:defRPr>
                      </a:lvl2pPr>
                      <a:lvl3pPr marL="957816" algn="l" defTabSz="957816" rtl="0" eaLnBrk="1" latinLnBrk="0" hangingPunct="1">
                        <a:defRPr sz="1900" kern="1200">
                          <a:solidFill>
                            <a:schemeClr val="tx1"/>
                          </a:solidFill>
                          <a:latin typeface="Arial"/>
                        </a:defRPr>
                      </a:lvl3pPr>
                      <a:lvl4pPr marL="1436724" algn="l" defTabSz="957816" rtl="0" eaLnBrk="1" latinLnBrk="0" hangingPunct="1">
                        <a:defRPr sz="1900" kern="1200">
                          <a:solidFill>
                            <a:schemeClr val="tx1"/>
                          </a:solidFill>
                          <a:latin typeface="Arial"/>
                        </a:defRPr>
                      </a:lvl4pPr>
                      <a:lvl5pPr marL="1915631" algn="l" defTabSz="957816" rtl="0" eaLnBrk="1" latinLnBrk="0" hangingPunct="1">
                        <a:defRPr sz="1900" kern="1200">
                          <a:solidFill>
                            <a:schemeClr val="tx1"/>
                          </a:solidFill>
                          <a:latin typeface="Arial"/>
                        </a:defRPr>
                      </a:lvl5pPr>
                      <a:lvl6pPr marL="2394539" algn="l" defTabSz="957816" rtl="0" eaLnBrk="1" latinLnBrk="0" hangingPunct="1">
                        <a:defRPr sz="1900" kern="1200">
                          <a:solidFill>
                            <a:schemeClr val="tx1"/>
                          </a:solidFill>
                          <a:latin typeface="Arial"/>
                        </a:defRPr>
                      </a:lvl6pPr>
                      <a:lvl7pPr marL="2873447" algn="l" defTabSz="957816" rtl="0" eaLnBrk="1" latinLnBrk="0" hangingPunct="1">
                        <a:defRPr sz="1900" kern="1200">
                          <a:solidFill>
                            <a:schemeClr val="tx1"/>
                          </a:solidFill>
                          <a:latin typeface="Arial"/>
                        </a:defRPr>
                      </a:lvl7pPr>
                      <a:lvl8pPr marL="3352355" algn="l" defTabSz="957816" rtl="0" eaLnBrk="1" latinLnBrk="0" hangingPunct="1">
                        <a:defRPr sz="1900" kern="1200">
                          <a:solidFill>
                            <a:schemeClr val="tx1"/>
                          </a:solidFill>
                          <a:latin typeface="Arial"/>
                        </a:defRPr>
                      </a:lvl8pPr>
                      <a:lvl9pPr marL="3831263" algn="l" defTabSz="957816" rtl="0" eaLnBrk="1" latinLnBrk="0" hangingPunct="1">
                        <a:defRPr sz="1900" kern="1200">
                          <a:solidFill>
                            <a:schemeClr val="tx1"/>
                          </a:solidFill>
                          <a:latin typeface="Arial"/>
                        </a:defRPr>
                      </a:lvl9pPr>
                    </a:lstStyle>
                    <a:p>
                      <a:pPr marL="0" algn="l" defTabSz="1088776" rtl="0" eaLnBrk="1" latinLnBrk="0" hangingPunct="1"/>
                      <a:r>
                        <a:rPr lang="en-US" sz="1100" b="1" kern="1200" dirty="0">
                          <a:solidFill>
                            <a:schemeClr val="tx1"/>
                          </a:solidFill>
                          <a:latin typeface="+mn-lt"/>
                          <a:ea typeface="+mn-ea"/>
                          <a:cs typeface="+mn-cs"/>
                        </a:rPr>
                        <a:t>EMC</a:t>
                      </a:r>
                    </a:p>
                  </a:txBody>
                  <a:tcPr marL="27000" marR="27000" marT="27000" marB="27000">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7816" rtl="0" eaLnBrk="1" latinLnBrk="0" hangingPunct="1">
                        <a:defRPr sz="1900" kern="1200">
                          <a:solidFill>
                            <a:schemeClr val="tx1"/>
                          </a:solidFill>
                          <a:latin typeface="Arial"/>
                        </a:defRPr>
                      </a:lvl1pPr>
                      <a:lvl2pPr marL="478908" algn="l" defTabSz="957816" rtl="0" eaLnBrk="1" latinLnBrk="0" hangingPunct="1">
                        <a:defRPr sz="1900" kern="1200">
                          <a:solidFill>
                            <a:schemeClr val="tx1"/>
                          </a:solidFill>
                          <a:latin typeface="Arial"/>
                        </a:defRPr>
                      </a:lvl2pPr>
                      <a:lvl3pPr marL="957816" algn="l" defTabSz="957816" rtl="0" eaLnBrk="1" latinLnBrk="0" hangingPunct="1">
                        <a:defRPr sz="1900" kern="1200">
                          <a:solidFill>
                            <a:schemeClr val="tx1"/>
                          </a:solidFill>
                          <a:latin typeface="Arial"/>
                        </a:defRPr>
                      </a:lvl3pPr>
                      <a:lvl4pPr marL="1436724" algn="l" defTabSz="957816" rtl="0" eaLnBrk="1" latinLnBrk="0" hangingPunct="1">
                        <a:defRPr sz="1900" kern="1200">
                          <a:solidFill>
                            <a:schemeClr val="tx1"/>
                          </a:solidFill>
                          <a:latin typeface="Arial"/>
                        </a:defRPr>
                      </a:lvl4pPr>
                      <a:lvl5pPr marL="1915631" algn="l" defTabSz="957816" rtl="0" eaLnBrk="1" latinLnBrk="0" hangingPunct="1">
                        <a:defRPr sz="1900" kern="1200">
                          <a:solidFill>
                            <a:schemeClr val="tx1"/>
                          </a:solidFill>
                          <a:latin typeface="Arial"/>
                        </a:defRPr>
                      </a:lvl5pPr>
                      <a:lvl6pPr marL="2394539" algn="l" defTabSz="957816" rtl="0" eaLnBrk="1" latinLnBrk="0" hangingPunct="1">
                        <a:defRPr sz="1900" kern="1200">
                          <a:solidFill>
                            <a:schemeClr val="tx1"/>
                          </a:solidFill>
                          <a:latin typeface="Arial"/>
                        </a:defRPr>
                      </a:lvl6pPr>
                      <a:lvl7pPr marL="2873447" algn="l" defTabSz="957816" rtl="0" eaLnBrk="1" latinLnBrk="0" hangingPunct="1">
                        <a:defRPr sz="1900" kern="1200">
                          <a:solidFill>
                            <a:schemeClr val="tx1"/>
                          </a:solidFill>
                          <a:latin typeface="Arial"/>
                        </a:defRPr>
                      </a:lvl7pPr>
                      <a:lvl8pPr marL="3352355" algn="l" defTabSz="957816" rtl="0" eaLnBrk="1" latinLnBrk="0" hangingPunct="1">
                        <a:defRPr sz="1900" kern="1200">
                          <a:solidFill>
                            <a:schemeClr val="tx1"/>
                          </a:solidFill>
                          <a:latin typeface="Arial"/>
                        </a:defRPr>
                      </a:lvl8pPr>
                      <a:lvl9pPr marL="3831263" algn="l" defTabSz="957816" rtl="0" eaLnBrk="1" latinLnBrk="0" hangingPunct="1">
                        <a:defRPr sz="1900" kern="1200">
                          <a:solidFill>
                            <a:schemeClr val="tx1"/>
                          </a:solidFill>
                          <a:latin typeface="Arial"/>
                        </a:defRPr>
                      </a:lvl9pPr>
                    </a:lstStyle>
                    <a:p>
                      <a:pPr marL="0" algn="l" defTabSz="1088776" rtl="0" eaLnBrk="1" latinLnBrk="0" hangingPunct="1"/>
                      <a:r>
                        <a:rPr lang="en-US" sz="1100" kern="1200" dirty="0">
                          <a:solidFill>
                            <a:schemeClr val="tx1"/>
                          </a:solidFill>
                          <a:latin typeface="+mn-lt"/>
                          <a:ea typeface="+mn-ea"/>
                          <a:cs typeface="+mn-cs"/>
                        </a:rPr>
                        <a:t>Networker 8.2, Interface for Data Domain Boost 1.0</a:t>
                      </a:r>
                    </a:p>
                  </a:txBody>
                  <a:tcPr marL="27000" marR="27000" marT="27000" marB="27000">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7816" rtl="0" eaLnBrk="1" latinLnBrk="0" hangingPunct="1">
                        <a:defRPr sz="1900" kern="1200">
                          <a:solidFill>
                            <a:schemeClr val="tx1"/>
                          </a:solidFill>
                          <a:latin typeface="Arial"/>
                        </a:defRPr>
                      </a:lvl1pPr>
                      <a:lvl2pPr marL="478908" algn="l" defTabSz="957816" rtl="0" eaLnBrk="1" latinLnBrk="0" hangingPunct="1">
                        <a:defRPr sz="1900" kern="1200">
                          <a:solidFill>
                            <a:schemeClr val="tx1"/>
                          </a:solidFill>
                          <a:latin typeface="Arial"/>
                        </a:defRPr>
                      </a:lvl2pPr>
                      <a:lvl3pPr marL="957816" algn="l" defTabSz="957816" rtl="0" eaLnBrk="1" latinLnBrk="0" hangingPunct="1">
                        <a:defRPr sz="1900" kern="1200">
                          <a:solidFill>
                            <a:schemeClr val="tx1"/>
                          </a:solidFill>
                          <a:latin typeface="Arial"/>
                        </a:defRPr>
                      </a:lvl3pPr>
                      <a:lvl4pPr marL="1436724" algn="l" defTabSz="957816" rtl="0" eaLnBrk="1" latinLnBrk="0" hangingPunct="1">
                        <a:defRPr sz="1900" kern="1200">
                          <a:solidFill>
                            <a:schemeClr val="tx1"/>
                          </a:solidFill>
                          <a:latin typeface="Arial"/>
                        </a:defRPr>
                      </a:lvl4pPr>
                      <a:lvl5pPr marL="1915631" algn="l" defTabSz="957816" rtl="0" eaLnBrk="1" latinLnBrk="0" hangingPunct="1">
                        <a:defRPr sz="1900" kern="1200">
                          <a:solidFill>
                            <a:schemeClr val="tx1"/>
                          </a:solidFill>
                          <a:latin typeface="Arial"/>
                        </a:defRPr>
                      </a:lvl5pPr>
                      <a:lvl6pPr marL="2394539" algn="l" defTabSz="957816" rtl="0" eaLnBrk="1" latinLnBrk="0" hangingPunct="1">
                        <a:defRPr sz="1900" kern="1200">
                          <a:solidFill>
                            <a:schemeClr val="tx1"/>
                          </a:solidFill>
                          <a:latin typeface="Arial"/>
                        </a:defRPr>
                      </a:lvl6pPr>
                      <a:lvl7pPr marL="2873447" algn="l" defTabSz="957816" rtl="0" eaLnBrk="1" latinLnBrk="0" hangingPunct="1">
                        <a:defRPr sz="1900" kern="1200">
                          <a:solidFill>
                            <a:schemeClr val="tx1"/>
                          </a:solidFill>
                          <a:latin typeface="Arial"/>
                        </a:defRPr>
                      </a:lvl7pPr>
                      <a:lvl8pPr marL="3352355" algn="l" defTabSz="957816" rtl="0" eaLnBrk="1" latinLnBrk="0" hangingPunct="1">
                        <a:defRPr sz="1900" kern="1200">
                          <a:solidFill>
                            <a:schemeClr val="tx1"/>
                          </a:solidFill>
                          <a:latin typeface="Arial"/>
                        </a:defRPr>
                      </a:lvl8pPr>
                      <a:lvl9pPr marL="3831263" algn="l" defTabSz="957816" rtl="0" eaLnBrk="1" latinLnBrk="0" hangingPunct="1">
                        <a:defRPr sz="1900" kern="1200">
                          <a:solidFill>
                            <a:schemeClr val="tx1"/>
                          </a:solidFill>
                          <a:latin typeface="Arial"/>
                        </a:defRPr>
                      </a:lvl9pPr>
                    </a:lstStyle>
                    <a:p>
                      <a:pPr algn="l"/>
                      <a:r>
                        <a:rPr lang="en-US" sz="1100" dirty="0">
                          <a:solidFill>
                            <a:schemeClr val="tx1"/>
                          </a:solidFill>
                          <a:hlinkClick r:id="rId7"/>
                        </a:rPr>
                        <a:t>1999166</a:t>
                      </a:r>
                      <a:r>
                        <a:rPr lang="en-US" sz="1100" dirty="0">
                          <a:solidFill>
                            <a:schemeClr val="tx1"/>
                          </a:solidFill>
                        </a:rPr>
                        <a:t>, </a:t>
                      </a:r>
                      <a:r>
                        <a:rPr lang="en-US" sz="1100" baseline="0" dirty="0">
                          <a:solidFill>
                            <a:schemeClr val="tx1"/>
                          </a:solidFill>
                          <a:hlinkClick r:id="rId8"/>
                        </a:rPr>
                        <a:t>1970559</a:t>
                      </a:r>
                      <a:endParaRPr lang="en-US" sz="1100" dirty="0">
                        <a:solidFill>
                          <a:schemeClr val="tx1"/>
                        </a:solidFill>
                      </a:endParaRPr>
                    </a:p>
                  </a:txBody>
                  <a:tcPr marL="27000" marR="27000" marT="27000" marB="27000">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4040">
                <a:tc>
                  <a:txBody>
                    <a:bodyPr/>
                    <a:lstStyle>
                      <a:lvl1pPr marL="0" algn="l" defTabSz="957816" rtl="0" eaLnBrk="1" latinLnBrk="0" hangingPunct="1">
                        <a:defRPr sz="1900" kern="1200">
                          <a:solidFill>
                            <a:schemeClr val="tx1"/>
                          </a:solidFill>
                          <a:latin typeface="Arial"/>
                        </a:defRPr>
                      </a:lvl1pPr>
                      <a:lvl2pPr marL="478908" algn="l" defTabSz="957816" rtl="0" eaLnBrk="1" latinLnBrk="0" hangingPunct="1">
                        <a:defRPr sz="1900" kern="1200">
                          <a:solidFill>
                            <a:schemeClr val="tx1"/>
                          </a:solidFill>
                          <a:latin typeface="Arial"/>
                        </a:defRPr>
                      </a:lvl2pPr>
                      <a:lvl3pPr marL="957816" algn="l" defTabSz="957816" rtl="0" eaLnBrk="1" latinLnBrk="0" hangingPunct="1">
                        <a:defRPr sz="1900" kern="1200">
                          <a:solidFill>
                            <a:schemeClr val="tx1"/>
                          </a:solidFill>
                          <a:latin typeface="Arial"/>
                        </a:defRPr>
                      </a:lvl3pPr>
                      <a:lvl4pPr marL="1436724" algn="l" defTabSz="957816" rtl="0" eaLnBrk="1" latinLnBrk="0" hangingPunct="1">
                        <a:defRPr sz="1900" kern="1200">
                          <a:solidFill>
                            <a:schemeClr val="tx1"/>
                          </a:solidFill>
                          <a:latin typeface="Arial"/>
                        </a:defRPr>
                      </a:lvl4pPr>
                      <a:lvl5pPr marL="1915631" algn="l" defTabSz="957816" rtl="0" eaLnBrk="1" latinLnBrk="0" hangingPunct="1">
                        <a:defRPr sz="1900" kern="1200">
                          <a:solidFill>
                            <a:schemeClr val="tx1"/>
                          </a:solidFill>
                          <a:latin typeface="Arial"/>
                        </a:defRPr>
                      </a:lvl5pPr>
                      <a:lvl6pPr marL="2394539" algn="l" defTabSz="957816" rtl="0" eaLnBrk="1" latinLnBrk="0" hangingPunct="1">
                        <a:defRPr sz="1900" kern="1200">
                          <a:solidFill>
                            <a:schemeClr val="tx1"/>
                          </a:solidFill>
                          <a:latin typeface="Arial"/>
                        </a:defRPr>
                      </a:lvl6pPr>
                      <a:lvl7pPr marL="2873447" algn="l" defTabSz="957816" rtl="0" eaLnBrk="1" latinLnBrk="0" hangingPunct="1">
                        <a:defRPr sz="1900" kern="1200">
                          <a:solidFill>
                            <a:schemeClr val="tx1"/>
                          </a:solidFill>
                          <a:latin typeface="Arial"/>
                        </a:defRPr>
                      </a:lvl7pPr>
                      <a:lvl8pPr marL="3352355" algn="l" defTabSz="957816" rtl="0" eaLnBrk="1" latinLnBrk="0" hangingPunct="1">
                        <a:defRPr sz="1900" kern="1200">
                          <a:solidFill>
                            <a:schemeClr val="tx1"/>
                          </a:solidFill>
                          <a:latin typeface="Arial"/>
                        </a:defRPr>
                      </a:lvl8pPr>
                      <a:lvl9pPr marL="3831263" algn="l" defTabSz="957816" rtl="0" eaLnBrk="1" latinLnBrk="0" hangingPunct="1">
                        <a:defRPr sz="1900" kern="1200">
                          <a:solidFill>
                            <a:schemeClr val="tx1"/>
                          </a:solidFill>
                          <a:latin typeface="Arial"/>
                        </a:defRPr>
                      </a:lvl9pPr>
                    </a:lstStyle>
                    <a:p>
                      <a:r>
                        <a:rPr lang="en-US" sz="1100" b="1" dirty="0">
                          <a:solidFill>
                            <a:schemeClr val="tx1"/>
                          </a:solidFill>
                        </a:rPr>
                        <a:t>HP</a:t>
                      </a:r>
                    </a:p>
                  </a:txBody>
                  <a:tcPr marL="27000" marR="27000" marT="27000" marB="27000">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7816" rtl="0" eaLnBrk="1" latinLnBrk="0" hangingPunct="1">
                        <a:defRPr sz="1900" kern="1200">
                          <a:solidFill>
                            <a:schemeClr val="tx1"/>
                          </a:solidFill>
                          <a:latin typeface="Arial"/>
                        </a:defRPr>
                      </a:lvl1pPr>
                      <a:lvl2pPr marL="478908" algn="l" defTabSz="957816" rtl="0" eaLnBrk="1" latinLnBrk="0" hangingPunct="1">
                        <a:defRPr sz="1900" kern="1200">
                          <a:solidFill>
                            <a:schemeClr val="tx1"/>
                          </a:solidFill>
                          <a:latin typeface="Arial"/>
                        </a:defRPr>
                      </a:lvl2pPr>
                      <a:lvl3pPr marL="957816" algn="l" defTabSz="957816" rtl="0" eaLnBrk="1" latinLnBrk="0" hangingPunct="1">
                        <a:defRPr sz="1900" kern="1200">
                          <a:solidFill>
                            <a:schemeClr val="tx1"/>
                          </a:solidFill>
                          <a:latin typeface="Arial"/>
                        </a:defRPr>
                      </a:lvl3pPr>
                      <a:lvl4pPr marL="1436724" algn="l" defTabSz="957816" rtl="0" eaLnBrk="1" latinLnBrk="0" hangingPunct="1">
                        <a:defRPr sz="1900" kern="1200">
                          <a:solidFill>
                            <a:schemeClr val="tx1"/>
                          </a:solidFill>
                          <a:latin typeface="Arial"/>
                        </a:defRPr>
                      </a:lvl4pPr>
                      <a:lvl5pPr marL="1915631" algn="l" defTabSz="957816" rtl="0" eaLnBrk="1" latinLnBrk="0" hangingPunct="1">
                        <a:defRPr sz="1900" kern="1200">
                          <a:solidFill>
                            <a:schemeClr val="tx1"/>
                          </a:solidFill>
                          <a:latin typeface="Arial"/>
                        </a:defRPr>
                      </a:lvl5pPr>
                      <a:lvl6pPr marL="2394539" algn="l" defTabSz="957816" rtl="0" eaLnBrk="1" latinLnBrk="0" hangingPunct="1">
                        <a:defRPr sz="1900" kern="1200">
                          <a:solidFill>
                            <a:schemeClr val="tx1"/>
                          </a:solidFill>
                          <a:latin typeface="Arial"/>
                        </a:defRPr>
                      </a:lvl6pPr>
                      <a:lvl7pPr marL="2873447" algn="l" defTabSz="957816" rtl="0" eaLnBrk="1" latinLnBrk="0" hangingPunct="1">
                        <a:defRPr sz="1900" kern="1200">
                          <a:solidFill>
                            <a:schemeClr val="tx1"/>
                          </a:solidFill>
                          <a:latin typeface="Arial"/>
                        </a:defRPr>
                      </a:lvl7pPr>
                      <a:lvl8pPr marL="3352355" algn="l" defTabSz="957816" rtl="0" eaLnBrk="1" latinLnBrk="0" hangingPunct="1">
                        <a:defRPr sz="1900" kern="1200">
                          <a:solidFill>
                            <a:schemeClr val="tx1"/>
                          </a:solidFill>
                          <a:latin typeface="Arial"/>
                        </a:defRPr>
                      </a:lvl8pPr>
                      <a:lvl9pPr marL="3831263" algn="l" defTabSz="957816" rtl="0" eaLnBrk="1" latinLnBrk="0" hangingPunct="1">
                        <a:defRPr sz="1900" kern="1200">
                          <a:solidFill>
                            <a:schemeClr val="tx1"/>
                          </a:solidFill>
                          <a:latin typeface="Arial"/>
                        </a:defRPr>
                      </a:lvl9pPr>
                    </a:lstStyle>
                    <a:p>
                      <a:pPr marL="0" algn="l" defTabSz="1088776" rtl="0" eaLnBrk="1" latinLnBrk="0" hangingPunct="1"/>
                      <a:r>
                        <a:rPr lang="en-US" sz="1100" kern="1200" dirty="0">
                          <a:solidFill>
                            <a:schemeClr val="tx1"/>
                          </a:solidFill>
                          <a:latin typeface="+mn-lt"/>
                          <a:ea typeface="+mn-ea"/>
                          <a:cs typeface="+mn-cs"/>
                        </a:rPr>
                        <a:t>Data Protector 7.0, 8.1, 9.0; StoreOnce Plug-in for SAP HANA 1.0</a:t>
                      </a:r>
                    </a:p>
                  </a:txBody>
                  <a:tcPr marL="27000" marR="27000" marT="27000" marB="27000">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7816" rtl="0" eaLnBrk="1" latinLnBrk="0" hangingPunct="1">
                        <a:defRPr sz="1900" kern="1200">
                          <a:solidFill>
                            <a:schemeClr val="tx1"/>
                          </a:solidFill>
                          <a:latin typeface="Arial"/>
                        </a:defRPr>
                      </a:lvl1pPr>
                      <a:lvl2pPr marL="478908" algn="l" defTabSz="957816" rtl="0" eaLnBrk="1" latinLnBrk="0" hangingPunct="1">
                        <a:defRPr sz="1900" kern="1200">
                          <a:solidFill>
                            <a:schemeClr val="tx1"/>
                          </a:solidFill>
                          <a:latin typeface="Arial"/>
                        </a:defRPr>
                      </a:lvl2pPr>
                      <a:lvl3pPr marL="957816" algn="l" defTabSz="957816" rtl="0" eaLnBrk="1" latinLnBrk="0" hangingPunct="1">
                        <a:defRPr sz="1900" kern="1200">
                          <a:solidFill>
                            <a:schemeClr val="tx1"/>
                          </a:solidFill>
                          <a:latin typeface="Arial"/>
                        </a:defRPr>
                      </a:lvl3pPr>
                      <a:lvl4pPr marL="1436724" algn="l" defTabSz="957816" rtl="0" eaLnBrk="1" latinLnBrk="0" hangingPunct="1">
                        <a:defRPr sz="1900" kern="1200">
                          <a:solidFill>
                            <a:schemeClr val="tx1"/>
                          </a:solidFill>
                          <a:latin typeface="Arial"/>
                        </a:defRPr>
                      </a:lvl4pPr>
                      <a:lvl5pPr marL="1915631" algn="l" defTabSz="957816" rtl="0" eaLnBrk="1" latinLnBrk="0" hangingPunct="1">
                        <a:defRPr sz="1900" kern="1200">
                          <a:solidFill>
                            <a:schemeClr val="tx1"/>
                          </a:solidFill>
                          <a:latin typeface="Arial"/>
                        </a:defRPr>
                      </a:lvl5pPr>
                      <a:lvl6pPr marL="2394539" algn="l" defTabSz="957816" rtl="0" eaLnBrk="1" latinLnBrk="0" hangingPunct="1">
                        <a:defRPr sz="1900" kern="1200">
                          <a:solidFill>
                            <a:schemeClr val="tx1"/>
                          </a:solidFill>
                          <a:latin typeface="Arial"/>
                        </a:defRPr>
                      </a:lvl6pPr>
                      <a:lvl7pPr marL="2873447" algn="l" defTabSz="957816" rtl="0" eaLnBrk="1" latinLnBrk="0" hangingPunct="1">
                        <a:defRPr sz="1900" kern="1200">
                          <a:solidFill>
                            <a:schemeClr val="tx1"/>
                          </a:solidFill>
                          <a:latin typeface="Arial"/>
                        </a:defRPr>
                      </a:lvl7pPr>
                      <a:lvl8pPr marL="3352355" algn="l" defTabSz="957816" rtl="0" eaLnBrk="1" latinLnBrk="0" hangingPunct="1">
                        <a:defRPr sz="1900" kern="1200">
                          <a:solidFill>
                            <a:schemeClr val="tx1"/>
                          </a:solidFill>
                          <a:latin typeface="Arial"/>
                        </a:defRPr>
                      </a:lvl8pPr>
                      <a:lvl9pPr marL="3831263" algn="l" defTabSz="957816" rtl="0" eaLnBrk="1" latinLnBrk="0" hangingPunct="1">
                        <a:defRPr sz="1900" kern="1200">
                          <a:solidFill>
                            <a:schemeClr val="tx1"/>
                          </a:solidFill>
                          <a:latin typeface="Arial"/>
                        </a:defRPr>
                      </a:lvl9pPr>
                    </a:lstStyle>
                    <a:p>
                      <a:pPr algn="l"/>
                      <a:r>
                        <a:rPr lang="en-US" sz="1100" dirty="0">
                          <a:solidFill>
                            <a:schemeClr val="tx1"/>
                          </a:solidFill>
                          <a:hlinkClick r:id="rId9"/>
                        </a:rPr>
                        <a:t>1970558</a:t>
                      </a:r>
                      <a:endParaRPr lang="en-US" sz="1100" dirty="0">
                        <a:solidFill>
                          <a:srgbClr val="FF0000"/>
                        </a:solidFill>
                      </a:endParaRPr>
                    </a:p>
                  </a:txBody>
                  <a:tcPr marL="27000" marR="27000" marT="27000" marB="27000">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29355">
                <a:tc>
                  <a:txBody>
                    <a:bodyPr/>
                    <a:lstStyle>
                      <a:lvl1pPr marL="0" algn="l" defTabSz="957816" rtl="0" eaLnBrk="1" latinLnBrk="0" hangingPunct="1">
                        <a:defRPr sz="1900" kern="1200">
                          <a:solidFill>
                            <a:schemeClr val="tx1"/>
                          </a:solidFill>
                          <a:latin typeface="Arial"/>
                        </a:defRPr>
                      </a:lvl1pPr>
                      <a:lvl2pPr marL="478908" algn="l" defTabSz="957816" rtl="0" eaLnBrk="1" latinLnBrk="0" hangingPunct="1">
                        <a:defRPr sz="1900" kern="1200">
                          <a:solidFill>
                            <a:schemeClr val="tx1"/>
                          </a:solidFill>
                          <a:latin typeface="Arial"/>
                        </a:defRPr>
                      </a:lvl2pPr>
                      <a:lvl3pPr marL="957816" algn="l" defTabSz="957816" rtl="0" eaLnBrk="1" latinLnBrk="0" hangingPunct="1">
                        <a:defRPr sz="1900" kern="1200">
                          <a:solidFill>
                            <a:schemeClr val="tx1"/>
                          </a:solidFill>
                          <a:latin typeface="Arial"/>
                        </a:defRPr>
                      </a:lvl3pPr>
                      <a:lvl4pPr marL="1436724" algn="l" defTabSz="957816" rtl="0" eaLnBrk="1" latinLnBrk="0" hangingPunct="1">
                        <a:defRPr sz="1900" kern="1200">
                          <a:solidFill>
                            <a:schemeClr val="tx1"/>
                          </a:solidFill>
                          <a:latin typeface="Arial"/>
                        </a:defRPr>
                      </a:lvl4pPr>
                      <a:lvl5pPr marL="1915631" algn="l" defTabSz="957816" rtl="0" eaLnBrk="1" latinLnBrk="0" hangingPunct="1">
                        <a:defRPr sz="1900" kern="1200">
                          <a:solidFill>
                            <a:schemeClr val="tx1"/>
                          </a:solidFill>
                          <a:latin typeface="Arial"/>
                        </a:defRPr>
                      </a:lvl5pPr>
                      <a:lvl6pPr marL="2394539" algn="l" defTabSz="957816" rtl="0" eaLnBrk="1" latinLnBrk="0" hangingPunct="1">
                        <a:defRPr sz="1900" kern="1200">
                          <a:solidFill>
                            <a:schemeClr val="tx1"/>
                          </a:solidFill>
                          <a:latin typeface="Arial"/>
                        </a:defRPr>
                      </a:lvl6pPr>
                      <a:lvl7pPr marL="2873447" algn="l" defTabSz="957816" rtl="0" eaLnBrk="1" latinLnBrk="0" hangingPunct="1">
                        <a:defRPr sz="1900" kern="1200">
                          <a:solidFill>
                            <a:schemeClr val="tx1"/>
                          </a:solidFill>
                          <a:latin typeface="Arial"/>
                        </a:defRPr>
                      </a:lvl7pPr>
                      <a:lvl8pPr marL="3352355" algn="l" defTabSz="957816" rtl="0" eaLnBrk="1" latinLnBrk="0" hangingPunct="1">
                        <a:defRPr sz="1900" kern="1200">
                          <a:solidFill>
                            <a:schemeClr val="tx1"/>
                          </a:solidFill>
                          <a:latin typeface="Arial"/>
                        </a:defRPr>
                      </a:lvl8pPr>
                      <a:lvl9pPr marL="3831263" algn="l" defTabSz="957816" rtl="0" eaLnBrk="1" latinLnBrk="0" hangingPunct="1">
                        <a:defRPr sz="1900" kern="1200">
                          <a:solidFill>
                            <a:schemeClr val="tx1"/>
                          </a:solidFill>
                          <a:latin typeface="Arial"/>
                        </a:defRPr>
                      </a:lvl9pPr>
                    </a:lstStyle>
                    <a:p>
                      <a:r>
                        <a:rPr lang="en-US" sz="1100" b="1" dirty="0"/>
                        <a:t>IBM</a:t>
                      </a:r>
                    </a:p>
                  </a:txBody>
                  <a:tcPr marL="27000" marR="27000" marT="27000" marB="27000">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7816" rtl="0" eaLnBrk="1" latinLnBrk="0" hangingPunct="1">
                        <a:defRPr sz="1900" kern="1200">
                          <a:solidFill>
                            <a:schemeClr val="tx1"/>
                          </a:solidFill>
                          <a:latin typeface="Arial"/>
                        </a:defRPr>
                      </a:lvl1pPr>
                      <a:lvl2pPr marL="478908" algn="l" defTabSz="957816" rtl="0" eaLnBrk="1" latinLnBrk="0" hangingPunct="1">
                        <a:defRPr sz="1900" kern="1200">
                          <a:solidFill>
                            <a:schemeClr val="tx1"/>
                          </a:solidFill>
                          <a:latin typeface="Arial"/>
                        </a:defRPr>
                      </a:lvl2pPr>
                      <a:lvl3pPr marL="957816" algn="l" defTabSz="957816" rtl="0" eaLnBrk="1" latinLnBrk="0" hangingPunct="1">
                        <a:defRPr sz="1900" kern="1200">
                          <a:solidFill>
                            <a:schemeClr val="tx1"/>
                          </a:solidFill>
                          <a:latin typeface="Arial"/>
                        </a:defRPr>
                      </a:lvl3pPr>
                      <a:lvl4pPr marL="1436724" algn="l" defTabSz="957816" rtl="0" eaLnBrk="1" latinLnBrk="0" hangingPunct="1">
                        <a:defRPr sz="1900" kern="1200">
                          <a:solidFill>
                            <a:schemeClr val="tx1"/>
                          </a:solidFill>
                          <a:latin typeface="Arial"/>
                        </a:defRPr>
                      </a:lvl4pPr>
                      <a:lvl5pPr marL="1915631" algn="l" defTabSz="957816" rtl="0" eaLnBrk="1" latinLnBrk="0" hangingPunct="1">
                        <a:defRPr sz="1900" kern="1200">
                          <a:solidFill>
                            <a:schemeClr val="tx1"/>
                          </a:solidFill>
                          <a:latin typeface="Arial"/>
                        </a:defRPr>
                      </a:lvl5pPr>
                      <a:lvl6pPr marL="2394539" algn="l" defTabSz="957816" rtl="0" eaLnBrk="1" latinLnBrk="0" hangingPunct="1">
                        <a:defRPr sz="1900" kern="1200">
                          <a:solidFill>
                            <a:schemeClr val="tx1"/>
                          </a:solidFill>
                          <a:latin typeface="Arial"/>
                        </a:defRPr>
                      </a:lvl6pPr>
                      <a:lvl7pPr marL="2873447" algn="l" defTabSz="957816" rtl="0" eaLnBrk="1" latinLnBrk="0" hangingPunct="1">
                        <a:defRPr sz="1900" kern="1200">
                          <a:solidFill>
                            <a:schemeClr val="tx1"/>
                          </a:solidFill>
                          <a:latin typeface="Arial"/>
                        </a:defRPr>
                      </a:lvl7pPr>
                      <a:lvl8pPr marL="3352355" algn="l" defTabSz="957816" rtl="0" eaLnBrk="1" latinLnBrk="0" hangingPunct="1">
                        <a:defRPr sz="1900" kern="1200">
                          <a:solidFill>
                            <a:schemeClr val="tx1"/>
                          </a:solidFill>
                          <a:latin typeface="Arial"/>
                        </a:defRPr>
                      </a:lvl8pPr>
                      <a:lvl9pPr marL="3831263" algn="l" defTabSz="957816" rtl="0" eaLnBrk="1" latinLnBrk="0" hangingPunct="1">
                        <a:defRPr sz="1900" kern="1200">
                          <a:solidFill>
                            <a:schemeClr val="tx1"/>
                          </a:solidFill>
                          <a:latin typeface="Arial"/>
                        </a:defRPr>
                      </a:lvl9pPr>
                    </a:lstStyle>
                    <a:p>
                      <a:r>
                        <a:rPr lang="en-US" sz="1100" dirty="0"/>
                        <a:t>Tivoli Storage Manager for Enterprise 6.4</a:t>
                      </a:r>
                    </a:p>
                  </a:txBody>
                  <a:tcPr marL="27000" marR="27000" marT="27000" marB="27000">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7816" rtl="0" eaLnBrk="1" latinLnBrk="0" hangingPunct="1">
                        <a:defRPr sz="1900" kern="1200">
                          <a:solidFill>
                            <a:schemeClr val="tx1"/>
                          </a:solidFill>
                          <a:latin typeface="Arial"/>
                        </a:defRPr>
                      </a:lvl1pPr>
                      <a:lvl2pPr marL="478908" algn="l" defTabSz="957816" rtl="0" eaLnBrk="1" latinLnBrk="0" hangingPunct="1">
                        <a:defRPr sz="1900" kern="1200">
                          <a:solidFill>
                            <a:schemeClr val="tx1"/>
                          </a:solidFill>
                          <a:latin typeface="Arial"/>
                        </a:defRPr>
                      </a:lvl2pPr>
                      <a:lvl3pPr marL="957816" algn="l" defTabSz="957816" rtl="0" eaLnBrk="1" latinLnBrk="0" hangingPunct="1">
                        <a:defRPr sz="1900" kern="1200">
                          <a:solidFill>
                            <a:schemeClr val="tx1"/>
                          </a:solidFill>
                          <a:latin typeface="Arial"/>
                        </a:defRPr>
                      </a:lvl3pPr>
                      <a:lvl4pPr marL="1436724" algn="l" defTabSz="957816" rtl="0" eaLnBrk="1" latinLnBrk="0" hangingPunct="1">
                        <a:defRPr sz="1900" kern="1200">
                          <a:solidFill>
                            <a:schemeClr val="tx1"/>
                          </a:solidFill>
                          <a:latin typeface="Arial"/>
                        </a:defRPr>
                      </a:lvl4pPr>
                      <a:lvl5pPr marL="1915631" algn="l" defTabSz="957816" rtl="0" eaLnBrk="1" latinLnBrk="0" hangingPunct="1">
                        <a:defRPr sz="1900" kern="1200">
                          <a:solidFill>
                            <a:schemeClr val="tx1"/>
                          </a:solidFill>
                          <a:latin typeface="Arial"/>
                        </a:defRPr>
                      </a:lvl5pPr>
                      <a:lvl6pPr marL="2394539" algn="l" defTabSz="957816" rtl="0" eaLnBrk="1" latinLnBrk="0" hangingPunct="1">
                        <a:defRPr sz="1900" kern="1200">
                          <a:solidFill>
                            <a:schemeClr val="tx1"/>
                          </a:solidFill>
                          <a:latin typeface="Arial"/>
                        </a:defRPr>
                      </a:lvl6pPr>
                      <a:lvl7pPr marL="2873447" algn="l" defTabSz="957816" rtl="0" eaLnBrk="1" latinLnBrk="0" hangingPunct="1">
                        <a:defRPr sz="1900" kern="1200">
                          <a:solidFill>
                            <a:schemeClr val="tx1"/>
                          </a:solidFill>
                          <a:latin typeface="Arial"/>
                        </a:defRPr>
                      </a:lvl7pPr>
                      <a:lvl8pPr marL="3352355" algn="l" defTabSz="957816" rtl="0" eaLnBrk="1" latinLnBrk="0" hangingPunct="1">
                        <a:defRPr sz="1900" kern="1200">
                          <a:solidFill>
                            <a:schemeClr val="tx1"/>
                          </a:solidFill>
                          <a:latin typeface="Arial"/>
                        </a:defRPr>
                      </a:lvl8pPr>
                      <a:lvl9pPr marL="3831263" algn="l" defTabSz="957816" rtl="0" eaLnBrk="1" latinLnBrk="0" hangingPunct="1">
                        <a:defRPr sz="1900" kern="1200">
                          <a:solidFill>
                            <a:schemeClr val="tx1"/>
                          </a:solidFill>
                          <a:latin typeface="Arial"/>
                        </a:defRPr>
                      </a:lvl9pPr>
                    </a:lstStyle>
                    <a:p>
                      <a:pPr algn="l"/>
                      <a:r>
                        <a:rPr lang="en-US" sz="1100" dirty="0">
                          <a:hlinkClick r:id="rId10"/>
                        </a:rPr>
                        <a:t>1913500</a:t>
                      </a:r>
                      <a:r>
                        <a:rPr lang="en-US" sz="1100" dirty="0"/>
                        <a:t> </a:t>
                      </a:r>
                    </a:p>
                  </a:txBody>
                  <a:tcPr marL="27000" marR="27000" marT="27000" marB="27000">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29355">
                <a:tc>
                  <a:txBody>
                    <a:bodyPr/>
                    <a:lstStyle>
                      <a:lvl1pPr marL="0" algn="l" defTabSz="957816" rtl="0" eaLnBrk="1" latinLnBrk="0" hangingPunct="1">
                        <a:defRPr sz="1900" kern="1200">
                          <a:solidFill>
                            <a:schemeClr val="tx1"/>
                          </a:solidFill>
                          <a:latin typeface="Arial"/>
                        </a:defRPr>
                      </a:lvl1pPr>
                      <a:lvl2pPr marL="478908" algn="l" defTabSz="957816" rtl="0" eaLnBrk="1" latinLnBrk="0" hangingPunct="1">
                        <a:defRPr sz="1900" kern="1200">
                          <a:solidFill>
                            <a:schemeClr val="tx1"/>
                          </a:solidFill>
                          <a:latin typeface="Arial"/>
                        </a:defRPr>
                      </a:lvl2pPr>
                      <a:lvl3pPr marL="957816" algn="l" defTabSz="957816" rtl="0" eaLnBrk="1" latinLnBrk="0" hangingPunct="1">
                        <a:defRPr sz="1900" kern="1200">
                          <a:solidFill>
                            <a:schemeClr val="tx1"/>
                          </a:solidFill>
                          <a:latin typeface="Arial"/>
                        </a:defRPr>
                      </a:lvl3pPr>
                      <a:lvl4pPr marL="1436724" algn="l" defTabSz="957816" rtl="0" eaLnBrk="1" latinLnBrk="0" hangingPunct="1">
                        <a:defRPr sz="1900" kern="1200">
                          <a:solidFill>
                            <a:schemeClr val="tx1"/>
                          </a:solidFill>
                          <a:latin typeface="Arial"/>
                        </a:defRPr>
                      </a:lvl4pPr>
                      <a:lvl5pPr marL="1915631" algn="l" defTabSz="957816" rtl="0" eaLnBrk="1" latinLnBrk="0" hangingPunct="1">
                        <a:defRPr sz="1900" kern="1200">
                          <a:solidFill>
                            <a:schemeClr val="tx1"/>
                          </a:solidFill>
                          <a:latin typeface="Arial"/>
                        </a:defRPr>
                      </a:lvl5pPr>
                      <a:lvl6pPr marL="2394539" algn="l" defTabSz="957816" rtl="0" eaLnBrk="1" latinLnBrk="0" hangingPunct="1">
                        <a:defRPr sz="1900" kern="1200">
                          <a:solidFill>
                            <a:schemeClr val="tx1"/>
                          </a:solidFill>
                          <a:latin typeface="Arial"/>
                        </a:defRPr>
                      </a:lvl6pPr>
                      <a:lvl7pPr marL="2873447" algn="l" defTabSz="957816" rtl="0" eaLnBrk="1" latinLnBrk="0" hangingPunct="1">
                        <a:defRPr sz="1900" kern="1200">
                          <a:solidFill>
                            <a:schemeClr val="tx1"/>
                          </a:solidFill>
                          <a:latin typeface="Arial"/>
                        </a:defRPr>
                      </a:lvl7pPr>
                      <a:lvl8pPr marL="3352355" algn="l" defTabSz="957816" rtl="0" eaLnBrk="1" latinLnBrk="0" hangingPunct="1">
                        <a:defRPr sz="1900" kern="1200">
                          <a:solidFill>
                            <a:schemeClr val="tx1"/>
                          </a:solidFill>
                          <a:latin typeface="Arial"/>
                        </a:defRPr>
                      </a:lvl8pPr>
                      <a:lvl9pPr marL="3831263" algn="l" defTabSz="957816" rtl="0" eaLnBrk="1" latinLnBrk="0" hangingPunct="1">
                        <a:defRPr sz="1900" kern="1200">
                          <a:solidFill>
                            <a:schemeClr val="tx1"/>
                          </a:solidFill>
                          <a:latin typeface="Arial"/>
                        </a:defRPr>
                      </a:lvl9pPr>
                    </a:lstStyle>
                    <a:p>
                      <a:r>
                        <a:rPr lang="en-US" sz="1100" b="1" dirty="0" err="1"/>
                        <a:t>Libelle</a:t>
                      </a:r>
                      <a:endParaRPr lang="en-US" sz="1100" b="1" dirty="0"/>
                    </a:p>
                  </a:txBody>
                  <a:tcPr marL="27000" marR="27000" marT="27000" marB="27000">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7816" rtl="0" eaLnBrk="1" latinLnBrk="0" hangingPunct="1">
                        <a:defRPr sz="1900" kern="1200">
                          <a:solidFill>
                            <a:schemeClr val="tx1"/>
                          </a:solidFill>
                          <a:latin typeface="Arial"/>
                        </a:defRPr>
                      </a:lvl1pPr>
                      <a:lvl2pPr marL="478908" algn="l" defTabSz="957816" rtl="0" eaLnBrk="1" latinLnBrk="0" hangingPunct="1">
                        <a:defRPr sz="1900" kern="1200">
                          <a:solidFill>
                            <a:schemeClr val="tx1"/>
                          </a:solidFill>
                          <a:latin typeface="Arial"/>
                        </a:defRPr>
                      </a:lvl2pPr>
                      <a:lvl3pPr marL="957816" algn="l" defTabSz="957816" rtl="0" eaLnBrk="1" latinLnBrk="0" hangingPunct="1">
                        <a:defRPr sz="1900" kern="1200">
                          <a:solidFill>
                            <a:schemeClr val="tx1"/>
                          </a:solidFill>
                          <a:latin typeface="Arial"/>
                        </a:defRPr>
                      </a:lvl3pPr>
                      <a:lvl4pPr marL="1436724" algn="l" defTabSz="957816" rtl="0" eaLnBrk="1" latinLnBrk="0" hangingPunct="1">
                        <a:defRPr sz="1900" kern="1200">
                          <a:solidFill>
                            <a:schemeClr val="tx1"/>
                          </a:solidFill>
                          <a:latin typeface="Arial"/>
                        </a:defRPr>
                      </a:lvl4pPr>
                      <a:lvl5pPr marL="1915631" algn="l" defTabSz="957816" rtl="0" eaLnBrk="1" latinLnBrk="0" hangingPunct="1">
                        <a:defRPr sz="1900" kern="1200">
                          <a:solidFill>
                            <a:schemeClr val="tx1"/>
                          </a:solidFill>
                          <a:latin typeface="Arial"/>
                        </a:defRPr>
                      </a:lvl5pPr>
                      <a:lvl6pPr marL="2394539" algn="l" defTabSz="957816" rtl="0" eaLnBrk="1" latinLnBrk="0" hangingPunct="1">
                        <a:defRPr sz="1900" kern="1200">
                          <a:solidFill>
                            <a:schemeClr val="tx1"/>
                          </a:solidFill>
                          <a:latin typeface="Arial"/>
                        </a:defRPr>
                      </a:lvl6pPr>
                      <a:lvl7pPr marL="2873447" algn="l" defTabSz="957816" rtl="0" eaLnBrk="1" latinLnBrk="0" hangingPunct="1">
                        <a:defRPr sz="1900" kern="1200">
                          <a:solidFill>
                            <a:schemeClr val="tx1"/>
                          </a:solidFill>
                          <a:latin typeface="Arial"/>
                        </a:defRPr>
                      </a:lvl7pPr>
                      <a:lvl8pPr marL="3352355" algn="l" defTabSz="957816" rtl="0" eaLnBrk="1" latinLnBrk="0" hangingPunct="1">
                        <a:defRPr sz="1900" kern="1200">
                          <a:solidFill>
                            <a:schemeClr val="tx1"/>
                          </a:solidFill>
                          <a:latin typeface="Arial"/>
                        </a:defRPr>
                      </a:lvl8pPr>
                      <a:lvl9pPr marL="3831263" algn="l" defTabSz="957816" rtl="0" eaLnBrk="1" latinLnBrk="0" hangingPunct="1">
                        <a:defRPr sz="1900" kern="1200">
                          <a:solidFill>
                            <a:schemeClr val="tx1"/>
                          </a:solidFill>
                          <a:latin typeface="Arial"/>
                        </a:defRPr>
                      </a:lvl9pPr>
                    </a:lstStyle>
                    <a:p>
                      <a:pPr marL="0" marR="0" lvl="2" indent="0" algn="l" defTabSz="1088776" rtl="0" eaLnBrk="1" fontAlgn="auto" latinLnBrk="0" hangingPunct="1">
                        <a:lnSpc>
                          <a:spcPct val="100000"/>
                        </a:lnSpc>
                        <a:spcBef>
                          <a:spcPts val="0"/>
                        </a:spcBef>
                        <a:spcAft>
                          <a:spcPts val="0"/>
                        </a:spcAft>
                        <a:buClrTx/>
                        <a:buSzTx/>
                        <a:buFontTx/>
                        <a:buNone/>
                        <a:tabLst/>
                        <a:defRPr/>
                      </a:pPr>
                      <a:r>
                        <a:rPr lang="en-US" sz="1100" dirty="0" err="1"/>
                        <a:t>BusinessShadow</a:t>
                      </a:r>
                      <a:r>
                        <a:rPr lang="en-US" sz="1100" dirty="0"/>
                        <a:t> 6.0.6</a:t>
                      </a:r>
                    </a:p>
                  </a:txBody>
                  <a:tcPr marL="27000" marR="27000" marT="27000" marB="27000">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7816" rtl="0" eaLnBrk="1" latinLnBrk="0" hangingPunct="1">
                        <a:defRPr sz="1900" kern="1200">
                          <a:solidFill>
                            <a:schemeClr val="tx1"/>
                          </a:solidFill>
                          <a:latin typeface="Arial"/>
                        </a:defRPr>
                      </a:lvl1pPr>
                      <a:lvl2pPr marL="478908" algn="l" defTabSz="957816" rtl="0" eaLnBrk="1" latinLnBrk="0" hangingPunct="1">
                        <a:defRPr sz="1900" kern="1200">
                          <a:solidFill>
                            <a:schemeClr val="tx1"/>
                          </a:solidFill>
                          <a:latin typeface="Arial"/>
                        </a:defRPr>
                      </a:lvl2pPr>
                      <a:lvl3pPr marL="957816" algn="l" defTabSz="957816" rtl="0" eaLnBrk="1" latinLnBrk="0" hangingPunct="1">
                        <a:defRPr sz="1900" kern="1200">
                          <a:solidFill>
                            <a:schemeClr val="tx1"/>
                          </a:solidFill>
                          <a:latin typeface="Arial"/>
                        </a:defRPr>
                      </a:lvl3pPr>
                      <a:lvl4pPr marL="1436724" algn="l" defTabSz="957816" rtl="0" eaLnBrk="1" latinLnBrk="0" hangingPunct="1">
                        <a:defRPr sz="1900" kern="1200">
                          <a:solidFill>
                            <a:schemeClr val="tx1"/>
                          </a:solidFill>
                          <a:latin typeface="Arial"/>
                        </a:defRPr>
                      </a:lvl4pPr>
                      <a:lvl5pPr marL="1915631" algn="l" defTabSz="957816" rtl="0" eaLnBrk="1" latinLnBrk="0" hangingPunct="1">
                        <a:defRPr sz="1900" kern="1200">
                          <a:solidFill>
                            <a:schemeClr val="tx1"/>
                          </a:solidFill>
                          <a:latin typeface="Arial"/>
                        </a:defRPr>
                      </a:lvl5pPr>
                      <a:lvl6pPr marL="2394539" algn="l" defTabSz="957816" rtl="0" eaLnBrk="1" latinLnBrk="0" hangingPunct="1">
                        <a:defRPr sz="1900" kern="1200">
                          <a:solidFill>
                            <a:schemeClr val="tx1"/>
                          </a:solidFill>
                          <a:latin typeface="Arial"/>
                        </a:defRPr>
                      </a:lvl6pPr>
                      <a:lvl7pPr marL="2873447" algn="l" defTabSz="957816" rtl="0" eaLnBrk="1" latinLnBrk="0" hangingPunct="1">
                        <a:defRPr sz="1900" kern="1200">
                          <a:solidFill>
                            <a:schemeClr val="tx1"/>
                          </a:solidFill>
                          <a:latin typeface="Arial"/>
                        </a:defRPr>
                      </a:lvl7pPr>
                      <a:lvl8pPr marL="3352355" algn="l" defTabSz="957816" rtl="0" eaLnBrk="1" latinLnBrk="0" hangingPunct="1">
                        <a:defRPr sz="1900" kern="1200">
                          <a:solidFill>
                            <a:schemeClr val="tx1"/>
                          </a:solidFill>
                          <a:latin typeface="Arial"/>
                        </a:defRPr>
                      </a:lvl8pPr>
                      <a:lvl9pPr marL="3831263" algn="l" defTabSz="957816" rtl="0" eaLnBrk="1" latinLnBrk="0" hangingPunct="1">
                        <a:defRPr sz="1900" kern="1200">
                          <a:solidFill>
                            <a:schemeClr val="tx1"/>
                          </a:solidFill>
                          <a:latin typeface="Arial"/>
                        </a:defRPr>
                      </a:lvl9pPr>
                    </a:lstStyle>
                    <a:p>
                      <a:pPr marL="0" marR="0" indent="0" algn="l" defTabSz="1088776"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hlinkClick r:id="rId11"/>
                        </a:rPr>
                        <a:t>2212575</a:t>
                      </a:r>
                      <a:endParaRPr lang="en-US" sz="1100" kern="1200" dirty="0">
                        <a:solidFill>
                          <a:schemeClr val="tx1"/>
                        </a:solidFill>
                        <a:latin typeface="+mn-lt"/>
                        <a:ea typeface="+mn-ea"/>
                        <a:cs typeface="+mn-cs"/>
                      </a:endParaRPr>
                    </a:p>
                  </a:txBody>
                  <a:tcPr marL="27000" marR="27000" marT="27000" marB="27000">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29355">
                <a:tc>
                  <a:txBody>
                    <a:bodyPr/>
                    <a:lstStyle>
                      <a:lvl1pPr marL="0" algn="l" defTabSz="957816" rtl="0" eaLnBrk="1" latinLnBrk="0" hangingPunct="1">
                        <a:defRPr sz="1900" kern="1200">
                          <a:solidFill>
                            <a:schemeClr val="tx1"/>
                          </a:solidFill>
                          <a:latin typeface="Arial"/>
                        </a:defRPr>
                      </a:lvl1pPr>
                      <a:lvl2pPr marL="478908" algn="l" defTabSz="957816" rtl="0" eaLnBrk="1" latinLnBrk="0" hangingPunct="1">
                        <a:defRPr sz="1900" kern="1200">
                          <a:solidFill>
                            <a:schemeClr val="tx1"/>
                          </a:solidFill>
                          <a:latin typeface="Arial"/>
                        </a:defRPr>
                      </a:lvl2pPr>
                      <a:lvl3pPr marL="957816" algn="l" defTabSz="957816" rtl="0" eaLnBrk="1" latinLnBrk="0" hangingPunct="1">
                        <a:defRPr sz="1900" kern="1200">
                          <a:solidFill>
                            <a:schemeClr val="tx1"/>
                          </a:solidFill>
                          <a:latin typeface="Arial"/>
                        </a:defRPr>
                      </a:lvl3pPr>
                      <a:lvl4pPr marL="1436724" algn="l" defTabSz="957816" rtl="0" eaLnBrk="1" latinLnBrk="0" hangingPunct="1">
                        <a:defRPr sz="1900" kern="1200">
                          <a:solidFill>
                            <a:schemeClr val="tx1"/>
                          </a:solidFill>
                          <a:latin typeface="Arial"/>
                        </a:defRPr>
                      </a:lvl4pPr>
                      <a:lvl5pPr marL="1915631" algn="l" defTabSz="957816" rtl="0" eaLnBrk="1" latinLnBrk="0" hangingPunct="1">
                        <a:defRPr sz="1900" kern="1200">
                          <a:solidFill>
                            <a:schemeClr val="tx1"/>
                          </a:solidFill>
                          <a:latin typeface="Arial"/>
                        </a:defRPr>
                      </a:lvl5pPr>
                      <a:lvl6pPr marL="2394539" algn="l" defTabSz="957816" rtl="0" eaLnBrk="1" latinLnBrk="0" hangingPunct="1">
                        <a:defRPr sz="1900" kern="1200">
                          <a:solidFill>
                            <a:schemeClr val="tx1"/>
                          </a:solidFill>
                          <a:latin typeface="Arial"/>
                        </a:defRPr>
                      </a:lvl6pPr>
                      <a:lvl7pPr marL="2873447" algn="l" defTabSz="957816" rtl="0" eaLnBrk="1" latinLnBrk="0" hangingPunct="1">
                        <a:defRPr sz="1900" kern="1200">
                          <a:solidFill>
                            <a:schemeClr val="tx1"/>
                          </a:solidFill>
                          <a:latin typeface="Arial"/>
                        </a:defRPr>
                      </a:lvl7pPr>
                      <a:lvl8pPr marL="3352355" algn="l" defTabSz="957816" rtl="0" eaLnBrk="1" latinLnBrk="0" hangingPunct="1">
                        <a:defRPr sz="1900" kern="1200">
                          <a:solidFill>
                            <a:schemeClr val="tx1"/>
                          </a:solidFill>
                          <a:latin typeface="Arial"/>
                        </a:defRPr>
                      </a:lvl8pPr>
                      <a:lvl9pPr marL="3831263" algn="l" defTabSz="957816" rtl="0" eaLnBrk="1" latinLnBrk="0" hangingPunct="1">
                        <a:defRPr sz="1900" kern="1200">
                          <a:solidFill>
                            <a:schemeClr val="tx1"/>
                          </a:solidFill>
                          <a:latin typeface="Arial"/>
                        </a:defRPr>
                      </a:lvl9pPr>
                    </a:lstStyle>
                    <a:p>
                      <a:r>
                        <a:rPr lang="en-US" sz="1100" b="1" dirty="0"/>
                        <a:t>SEP</a:t>
                      </a:r>
                    </a:p>
                  </a:txBody>
                  <a:tcPr marL="27000" marR="27000" marT="27000" marB="27000">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7816" rtl="0" eaLnBrk="1" latinLnBrk="0" hangingPunct="1">
                        <a:defRPr sz="1900" kern="1200">
                          <a:solidFill>
                            <a:schemeClr val="tx1"/>
                          </a:solidFill>
                          <a:latin typeface="Arial"/>
                        </a:defRPr>
                      </a:lvl1pPr>
                      <a:lvl2pPr marL="478908" algn="l" defTabSz="957816" rtl="0" eaLnBrk="1" latinLnBrk="0" hangingPunct="1">
                        <a:defRPr sz="1900" kern="1200">
                          <a:solidFill>
                            <a:schemeClr val="tx1"/>
                          </a:solidFill>
                          <a:latin typeface="Arial"/>
                        </a:defRPr>
                      </a:lvl2pPr>
                      <a:lvl3pPr marL="957816" algn="l" defTabSz="957816" rtl="0" eaLnBrk="1" latinLnBrk="0" hangingPunct="1">
                        <a:defRPr sz="1900" kern="1200">
                          <a:solidFill>
                            <a:schemeClr val="tx1"/>
                          </a:solidFill>
                          <a:latin typeface="Arial"/>
                        </a:defRPr>
                      </a:lvl3pPr>
                      <a:lvl4pPr marL="1436724" algn="l" defTabSz="957816" rtl="0" eaLnBrk="1" latinLnBrk="0" hangingPunct="1">
                        <a:defRPr sz="1900" kern="1200">
                          <a:solidFill>
                            <a:schemeClr val="tx1"/>
                          </a:solidFill>
                          <a:latin typeface="Arial"/>
                        </a:defRPr>
                      </a:lvl4pPr>
                      <a:lvl5pPr marL="1915631" algn="l" defTabSz="957816" rtl="0" eaLnBrk="1" latinLnBrk="0" hangingPunct="1">
                        <a:defRPr sz="1900" kern="1200">
                          <a:solidFill>
                            <a:schemeClr val="tx1"/>
                          </a:solidFill>
                          <a:latin typeface="Arial"/>
                        </a:defRPr>
                      </a:lvl5pPr>
                      <a:lvl6pPr marL="2394539" algn="l" defTabSz="957816" rtl="0" eaLnBrk="1" latinLnBrk="0" hangingPunct="1">
                        <a:defRPr sz="1900" kern="1200">
                          <a:solidFill>
                            <a:schemeClr val="tx1"/>
                          </a:solidFill>
                          <a:latin typeface="Arial"/>
                        </a:defRPr>
                      </a:lvl6pPr>
                      <a:lvl7pPr marL="2873447" algn="l" defTabSz="957816" rtl="0" eaLnBrk="1" latinLnBrk="0" hangingPunct="1">
                        <a:defRPr sz="1900" kern="1200">
                          <a:solidFill>
                            <a:schemeClr val="tx1"/>
                          </a:solidFill>
                          <a:latin typeface="Arial"/>
                        </a:defRPr>
                      </a:lvl7pPr>
                      <a:lvl8pPr marL="3352355" algn="l" defTabSz="957816" rtl="0" eaLnBrk="1" latinLnBrk="0" hangingPunct="1">
                        <a:defRPr sz="1900" kern="1200">
                          <a:solidFill>
                            <a:schemeClr val="tx1"/>
                          </a:solidFill>
                          <a:latin typeface="Arial"/>
                        </a:defRPr>
                      </a:lvl8pPr>
                      <a:lvl9pPr marL="3831263" algn="l" defTabSz="957816" rtl="0" eaLnBrk="1" latinLnBrk="0" hangingPunct="1">
                        <a:defRPr sz="1900" kern="1200">
                          <a:solidFill>
                            <a:schemeClr val="tx1"/>
                          </a:solidFill>
                          <a:latin typeface="Arial"/>
                        </a:defRPr>
                      </a:lvl9pPr>
                    </a:lstStyle>
                    <a:p>
                      <a:pPr marL="0" marR="0" lvl="2" indent="0" algn="l" defTabSz="1088776" rtl="0" eaLnBrk="1" fontAlgn="auto" latinLnBrk="0" hangingPunct="1">
                        <a:lnSpc>
                          <a:spcPct val="100000"/>
                        </a:lnSpc>
                        <a:spcBef>
                          <a:spcPts val="0"/>
                        </a:spcBef>
                        <a:spcAft>
                          <a:spcPts val="0"/>
                        </a:spcAft>
                        <a:buClrTx/>
                        <a:buSzTx/>
                        <a:buFontTx/>
                        <a:buNone/>
                        <a:tabLst/>
                        <a:defRPr/>
                      </a:pPr>
                      <a:r>
                        <a:rPr lang="en-US" sz="1100" dirty="0" err="1"/>
                        <a:t>Sesam</a:t>
                      </a:r>
                      <a:r>
                        <a:rPr lang="en-US" sz="1100" dirty="0"/>
                        <a:t> 4.4</a:t>
                      </a:r>
                    </a:p>
                  </a:txBody>
                  <a:tcPr marL="27000" marR="27000" marT="27000" marB="27000">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7816" rtl="0" eaLnBrk="1" latinLnBrk="0" hangingPunct="1">
                        <a:defRPr sz="1900" kern="1200">
                          <a:solidFill>
                            <a:schemeClr val="tx1"/>
                          </a:solidFill>
                          <a:latin typeface="Arial"/>
                        </a:defRPr>
                      </a:lvl1pPr>
                      <a:lvl2pPr marL="478908" algn="l" defTabSz="957816" rtl="0" eaLnBrk="1" latinLnBrk="0" hangingPunct="1">
                        <a:defRPr sz="1900" kern="1200">
                          <a:solidFill>
                            <a:schemeClr val="tx1"/>
                          </a:solidFill>
                          <a:latin typeface="Arial"/>
                        </a:defRPr>
                      </a:lvl2pPr>
                      <a:lvl3pPr marL="957816" algn="l" defTabSz="957816" rtl="0" eaLnBrk="1" latinLnBrk="0" hangingPunct="1">
                        <a:defRPr sz="1900" kern="1200">
                          <a:solidFill>
                            <a:schemeClr val="tx1"/>
                          </a:solidFill>
                          <a:latin typeface="Arial"/>
                        </a:defRPr>
                      </a:lvl3pPr>
                      <a:lvl4pPr marL="1436724" algn="l" defTabSz="957816" rtl="0" eaLnBrk="1" latinLnBrk="0" hangingPunct="1">
                        <a:defRPr sz="1900" kern="1200">
                          <a:solidFill>
                            <a:schemeClr val="tx1"/>
                          </a:solidFill>
                          <a:latin typeface="Arial"/>
                        </a:defRPr>
                      </a:lvl4pPr>
                      <a:lvl5pPr marL="1915631" algn="l" defTabSz="957816" rtl="0" eaLnBrk="1" latinLnBrk="0" hangingPunct="1">
                        <a:defRPr sz="1900" kern="1200">
                          <a:solidFill>
                            <a:schemeClr val="tx1"/>
                          </a:solidFill>
                          <a:latin typeface="Arial"/>
                        </a:defRPr>
                      </a:lvl5pPr>
                      <a:lvl6pPr marL="2394539" algn="l" defTabSz="957816" rtl="0" eaLnBrk="1" latinLnBrk="0" hangingPunct="1">
                        <a:defRPr sz="1900" kern="1200">
                          <a:solidFill>
                            <a:schemeClr val="tx1"/>
                          </a:solidFill>
                          <a:latin typeface="Arial"/>
                        </a:defRPr>
                      </a:lvl6pPr>
                      <a:lvl7pPr marL="2873447" algn="l" defTabSz="957816" rtl="0" eaLnBrk="1" latinLnBrk="0" hangingPunct="1">
                        <a:defRPr sz="1900" kern="1200">
                          <a:solidFill>
                            <a:schemeClr val="tx1"/>
                          </a:solidFill>
                          <a:latin typeface="Arial"/>
                        </a:defRPr>
                      </a:lvl7pPr>
                      <a:lvl8pPr marL="3352355" algn="l" defTabSz="957816" rtl="0" eaLnBrk="1" latinLnBrk="0" hangingPunct="1">
                        <a:defRPr sz="1900" kern="1200">
                          <a:solidFill>
                            <a:schemeClr val="tx1"/>
                          </a:solidFill>
                          <a:latin typeface="Arial"/>
                        </a:defRPr>
                      </a:lvl8pPr>
                      <a:lvl9pPr marL="3831263" algn="l" defTabSz="957816" rtl="0" eaLnBrk="1" latinLnBrk="0" hangingPunct="1">
                        <a:defRPr sz="1900" kern="1200">
                          <a:solidFill>
                            <a:schemeClr val="tx1"/>
                          </a:solidFill>
                          <a:latin typeface="Arial"/>
                        </a:defRPr>
                      </a:lvl9pPr>
                    </a:lstStyle>
                    <a:p>
                      <a:pPr algn="l"/>
                      <a:r>
                        <a:rPr lang="en-US" sz="1100" dirty="0">
                          <a:hlinkClick r:id="rId12"/>
                        </a:rPr>
                        <a:t>2024234</a:t>
                      </a:r>
                      <a:endParaRPr lang="en-US" sz="1100" dirty="0"/>
                    </a:p>
                  </a:txBody>
                  <a:tcPr marL="27000" marR="27000" marT="27000" marB="27000">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9355">
                <a:tc>
                  <a:txBody>
                    <a:bodyPr/>
                    <a:lstStyle>
                      <a:lvl1pPr marL="0" algn="l" defTabSz="957816" rtl="0" eaLnBrk="1" latinLnBrk="0" hangingPunct="1">
                        <a:defRPr sz="1900" kern="1200">
                          <a:solidFill>
                            <a:schemeClr val="tx1"/>
                          </a:solidFill>
                          <a:latin typeface="Arial"/>
                        </a:defRPr>
                      </a:lvl1pPr>
                      <a:lvl2pPr marL="478908" algn="l" defTabSz="957816" rtl="0" eaLnBrk="1" latinLnBrk="0" hangingPunct="1">
                        <a:defRPr sz="1900" kern="1200">
                          <a:solidFill>
                            <a:schemeClr val="tx1"/>
                          </a:solidFill>
                          <a:latin typeface="Arial"/>
                        </a:defRPr>
                      </a:lvl2pPr>
                      <a:lvl3pPr marL="957816" algn="l" defTabSz="957816" rtl="0" eaLnBrk="1" latinLnBrk="0" hangingPunct="1">
                        <a:defRPr sz="1900" kern="1200">
                          <a:solidFill>
                            <a:schemeClr val="tx1"/>
                          </a:solidFill>
                          <a:latin typeface="Arial"/>
                        </a:defRPr>
                      </a:lvl3pPr>
                      <a:lvl4pPr marL="1436724" algn="l" defTabSz="957816" rtl="0" eaLnBrk="1" latinLnBrk="0" hangingPunct="1">
                        <a:defRPr sz="1900" kern="1200">
                          <a:solidFill>
                            <a:schemeClr val="tx1"/>
                          </a:solidFill>
                          <a:latin typeface="Arial"/>
                        </a:defRPr>
                      </a:lvl4pPr>
                      <a:lvl5pPr marL="1915631" algn="l" defTabSz="957816" rtl="0" eaLnBrk="1" latinLnBrk="0" hangingPunct="1">
                        <a:defRPr sz="1900" kern="1200">
                          <a:solidFill>
                            <a:schemeClr val="tx1"/>
                          </a:solidFill>
                          <a:latin typeface="Arial"/>
                        </a:defRPr>
                      </a:lvl5pPr>
                      <a:lvl6pPr marL="2394539" algn="l" defTabSz="957816" rtl="0" eaLnBrk="1" latinLnBrk="0" hangingPunct="1">
                        <a:defRPr sz="1900" kern="1200">
                          <a:solidFill>
                            <a:schemeClr val="tx1"/>
                          </a:solidFill>
                          <a:latin typeface="Arial"/>
                        </a:defRPr>
                      </a:lvl6pPr>
                      <a:lvl7pPr marL="2873447" algn="l" defTabSz="957816" rtl="0" eaLnBrk="1" latinLnBrk="0" hangingPunct="1">
                        <a:defRPr sz="1900" kern="1200">
                          <a:solidFill>
                            <a:schemeClr val="tx1"/>
                          </a:solidFill>
                          <a:latin typeface="Arial"/>
                        </a:defRPr>
                      </a:lvl7pPr>
                      <a:lvl8pPr marL="3352355" algn="l" defTabSz="957816" rtl="0" eaLnBrk="1" latinLnBrk="0" hangingPunct="1">
                        <a:defRPr sz="1900" kern="1200">
                          <a:solidFill>
                            <a:schemeClr val="tx1"/>
                          </a:solidFill>
                          <a:latin typeface="Arial"/>
                        </a:defRPr>
                      </a:lvl8pPr>
                      <a:lvl9pPr marL="3831263" algn="l" defTabSz="957816" rtl="0" eaLnBrk="1" latinLnBrk="0" hangingPunct="1">
                        <a:defRPr sz="1900" kern="1200">
                          <a:solidFill>
                            <a:schemeClr val="tx1"/>
                          </a:solidFill>
                          <a:latin typeface="Arial"/>
                        </a:defRPr>
                      </a:lvl9pPr>
                    </a:lstStyle>
                    <a:p>
                      <a:r>
                        <a:rPr lang="en-US" sz="1100" b="1" dirty="0"/>
                        <a:t>Symantec</a:t>
                      </a:r>
                    </a:p>
                  </a:txBody>
                  <a:tcPr marL="27000" marR="27000" marT="27000" marB="27000">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7816" rtl="0" eaLnBrk="1" latinLnBrk="0" hangingPunct="1">
                        <a:defRPr sz="1900" kern="1200">
                          <a:solidFill>
                            <a:schemeClr val="tx1"/>
                          </a:solidFill>
                          <a:latin typeface="Arial"/>
                        </a:defRPr>
                      </a:lvl1pPr>
                      <a:lvl2pPr marL="478908" algn="l" defTabSz="957816" rtl="0" eaLnBrk="1" latinLnBrk="0" hangingPunct="1">
                        <a:defRPr sz="1900" kern="1200">
                          <a:solidFill>
                            <a:schemeClr val="tx1"/>
                          </a:solidFill>
                          <a:latin typeface="Arial"/>
                        </a:defRPr>
                      </a:lvl2pPr>
                      <a:lvl3pPr marL="957816" algn="l" defTabSz="957816" rtl="0" eaLnBrk="1" latinLnBrk="0" hangingPunct="1">
                        <a:defRPr sz="1900" kern="1200">
                          <a:solidFill>
                            <a:schemeClr val="tx1"/>
                          </a:solidFill>
                          <a:latin typeface="Arial"/>
                        </a:defRPr>
                      </a:lvl3pPr>
                      <a:lvl4pPr marL="1436724" algn="l" defTabSz="957816" rtl="0" eaLnBrk="1" latinLnBrk="0" hangingPunct="1">
                        <a:defRPr sz="1900" kern="1200">
                          <a:solidFill>
                            <a:schemeClr val="tx1"/>
                          </a:solidFill>
                          <a:latin typeface="Arial"/>
                        </a:defRPr>
                      </a:lvl4pPr>
                      <a:lvl5pPr marL="1915631" algn="l" defTabSz="957816" rtl="0" eaLnBrk="1" latinLnBrk="0" hangingPunct="1">
                        <a:defRPr sz="1900" kern="1200">
                          <a:solidFill>
                            <a:schemeClr val="tx1"/>
                          </a:solidFill>
                          <a:latin typeface="Arial"/>
                        </a:defRPr>
                      </a:lvl5pPr>
                      <a:lvl6pPr marL="2394539" algn="l" defTabSz="957816" rtl="0" eaLnBrk="1" latinLnBrk="0" hangingPunct="1">
                        <a:defRPr sz="1900" kern="1200">
                          <a:solidFill>
                            <a:schemeClr val="tx1"/>
                          </a:solidFill>
                          <a:latin typeface="Arial"/>
                        </a:defRPr>
                      </a:lvl6pPr>
                      <a:lvl7pPr marL="2873447" algn="l" defTabSz="957816" rtl="0" eaLnBrk="1" latinLnBrk="0" hangingPunct="1">
                        <a:defRPr sz="1900" kern="1200">
                          <a:solidFill>
                            <a:schemeClr val="tx1"/>
                          </a:solidFill>
                          <a:latin typeface="Arial"/>
                        </a:defRPr>
                      </a:lvl7pPr>
                      <a:lvl8pPr marL="3352355" algn="l" defTabSz="957816" rtl="0" eaLnBrk="1" latinLnBrk="0" hangingPunct="1">
                        <a:defRPr sz="1900" kern="1200">
                          <a:solidFill>
                            <a:schemeClr val="tx1"/>
                          </a:solidFill>
                          <a:latin typeface="Arial"/>
                        </a:defRPr>
                      </a:lvl8pPr>
                      <a:lvl9pPr marL="3831263" algn="l" defTabSz="957816" rtl="0" eaLnBrk="1" latinLnBrk="0" hangingPunct="1">
                        <a:defRPr sz="1900" kern="1200">
                          <a:solidFill>
                            <a:schemeClr val="tx1"/>
                          </a:solidFill>
                          <a:latin typeface="Arial"/>
                        </a:defRPr>
                      </a:lvl9pPr>
                    </a:lstStyle>
                    <a:p>
                      <a:pPr marL="0" marR="0" lvl="2" indent="0" algn="l" defTabSz="1088776" rtl="0" eaLnBrk="1" fontAlgn="auto" latinLnBrk="0" hangingPunct="1">
                        <a:lnSpc>
                          <a:spcPct val="100000"/>
                        </a:lnSpc>
                        <a:spcBef>
                          <a:spcPts val="0"/>
                        </a:spcBef>
                        <a:spcAft>
                          <a:spcPts val="0"/>
                        </a:spcAft>
                        <a:buClrTx/>
                        <a:buSzTx/>
                        <a:buFontTx/>
                        <a:buNone/>
                        <a:tabLst/>
                        <a:defRPr/>
                      </a:pPr>
                      <a:r>
                        <a:rPr lang="en-US" sz="1100" dirty="0"/>
                        <a:t>NetBackup 7.5</a:t>
                      </a:r>
                    </a:p>
                  </a:txBody>
                  <a:tcPr marL="27000" marR="27000" marT="27000" marB="27000">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7816" rtl="0" eaLnBrk="1" latinLnBrk="0" hangingPunct="1">
                        <a:defRPr sz="1900" kern="1200">
                          <a:solidFill>
                            <a:schemeClr val="tx1"/>
                          </a:solidFill>
                          <a:latin typeface="Arial"/>
                        </a:defRPr>
                      </a:lvl1pPr>
                      <a:lvl2pPr marL="478908" algn="l" defTabSz="957816" rtl="0" eaLnBrk="1" latinLnBrk="0" hangingPunct="1">
                        <a:defRPr sz="1900" kern="1200">
                          <a:solidFill>
                            <a:schemeClr val="tx1"/>
                          </a:solidFill>
                          <a:latin typeface="Arial"/>
                        </a:defRPr>
                      </a:lvl2pPr>
                      <a:lvl3pPr marL="957816" algn="l" defTabSz="957816" rtl="0" eaLnBrk="1" latinLnBrk="0" hangingPunct="1">
                        <a:defRPr sz="1900" kern="1200">
                          <a:solidFill>
                            <a:schemeClr val="tx1"/>
                          </a:solidFill>
                          <a:latin typeface="Arial"/>
                        </a:defRPr>
                      </a:lvl3pPr>
                      <a:lvl4pPr marL="1436724" algn="l" defTabSz="957816" rtl="0" eaLnBrk="1" latinLnBrk="0" hangingPunct="1">
                        <a:defRPr sz="1900" kern="1200">
                          <a:solidFill>
                            <a:schemeClr val="tx1"/>
                          </a:solidFill>
                          <a:latin typeface="Arial"/>
                        </a:defRPr>
                      </a:lvl4pPr>
                      <a:lvl5pPr marL="1915631" algn="l" defTabSz="957816" rtl="0" eaLnBrk="1" latinLnBrk="0" hangingPunct="1">
                        <a:defRPr sz="1900" kern="1200">
                          <a:solidFill>
                            <a:schemeClr val="tx1"/>
                          </a:solidFill>
                          <a:latin typeface="Arial"/>
                        </a:defRPr>
                      </a:lvl5pPr>
                      <a:lvl6pPr marL="2394539" algn="l" defTabSz="957816" rtl="0" eaLnBrk="1" latinLnBrk="0" hangingPunct="1">
                        <a:defRPr sz="1900" kern="1200">
                          <a:solidFill>
                            <a:schemeClr val="tx1"/>
                          </a:solidFill>
                          <a:latin typeface="Arial"/>
                        </a:defRPr>
                      </a:lvl6pPr>
                      <a:lvl7pPr marL="2873447" algn="l" defTabSz="957816" rtl="0" eaLnBrk="1" latinLnBrk="0" hangingPunct="1">
                        <a:defRPr sz="1900" kern="1200">
                          <a:solidFill>
                            <a:schemeClr val="tx1"/>
                          </a:solidFill>
                          <a:latin typeface="Arial"/>
                        </a:defRPr>
                      </a:lvl7pPr>
                      <a:lvl8pPr marL="3352355" algn="l" defTabSz="957816" rtl="0" eaLnBrk="1" latinLnBrk="0" hangingPunct="1">
                        <a:defRPr sz="1900" kern="1200">
                          <a:solidFill>
                            <a:schemeClr val="tx1"/>
                          </a:solidFill>
                          <a:latin typeface="Arial"/>
                        </a:defRPr>
                      </a:lvl8pPr>
                      <a:lvl9pPr marL="3831263" algn="l" defTabSz="957816" rtl="0" eaLnBrk="1" latinLnBrk="0" hangingPunct="1">
                        <a:defRPr sz="1900" kern="1200">
                          <a:solidFill>
                            <a:schemeClr val="tx1"/>
                          </a:solidFill>
                          <a:latin typeface="Arial"/>
                        </a:defRPr>
                      </a:lvl9pPr>
                    </a:lstStyle>
                    <a:p>
                      <a:pPr algn="l"/>
                      <a:r>
                        <a:rPr lang="en-US" sz="1100" dirty="0">
                          <a:hlinkClick r:id="rId13"/>
                        </a:rPr>
                        <a:t>1913568</a:t>
                      </a:r>
                      <a:endParaRPr lang="en-US" sz="1100" dirty="0"/>
                    </a:p>
                  </a:txBody>
                  <a:tcPr marL="27000" marR="27000" marT="27000" marB="27000">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
        <p:nvSpPr>
          <p:cNvPr id="22" name="TextBox 2"/>
          <p:cNvSpPr txBox="1"/>
          <p:nvPr/>
        </p:nvSpPr>
        <p:spPr>
          <a:xfrm>
            <a:off x="670561" y="1628077"/>
            <a:ext cx="7802877" cy="495007"/>
          </a:xfrm>
          <a:prstGeom prst="rect">
            <a:avLst/>
          </a:prstGeom>
          <a:no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214313" indent="-214313">
              <a:spcBef>
                <a:spcPts val="450"/>
              </a:spcBef>
              <a:buClr>
                <a:srgbClr val="F0AB00"/>
              </a:buClr>
              <a:buSzPct val="80000"/>
              <a:buFont typeface="Wingdings" panose="05000000000000000000" pitchFamily="2" charset="2"/>
              <a:buChar char="§"/>
            </a:pPr>
            <a:r>
              <a:rPr lang="en-US" sz="1400" kern="0" dirty="0">
                <a:solidFill>
                  <a:prstClr val="black"/>
                </a:solidFill>
                <a:latin typeface="微软雅黑" panose="020B0503020204020204" pitchFamily="34" charset="-122"/>
                <a:ea typeface="微软雅黑" panose="020B0503020204020204" pitchFamily="34" charset="-122"/>
                <a:cs typeface="Arial Unicode MS" pitchFamily="34" charset="-128"/>
              </a:rPr>
              <a:t>HANA</a:t>
            </a:r>
            <a:r>
              <a:rPr lang="zh-CN" altLang="en-US" sz="1400" kern="0" dirty="0">
                <a:solidFill>
                  <a:prstClr val="black"/>
                </a:solidFill>
                <a:latin typeface="微软雅黑" panose="020B0503020204020204" pitchFamily="34" charset="-122"/>
                <a:ea typeface="微软雅黑" panose="020B0503020204020204" pitchFamily="34" charset="-122"/>
                <a:cs typeface="Arial Unicode MS" pitchFamily="34" charset="-128"/>
              </a:rPr>
              <a:t>自带备份管理工具，支持各种备份模式。</a:t>
            </a:r>
            <a:endParaRPr lang="en-US" altLang="zh-CN" sz="1400" kern="0" dirty="0">
              <a:solidFill>
                <a:prstClr val="black"/>
              </a:solidFill>
              <a:latin typeface="微软雅黑" panose="020B0503020204020204" pitchFamily="34" charset="-122"/>
              <a:ea typeface="微软雅黑" panose="020B0503020204020204" pitchFamily="34" charset="-122"/>
              <a:cs typeface="Arial Unicode MS" pitchFamily="34" charset="-128"/>
            </a:endParaRPr>
          </a:p>
          <a:p>
            <a:pPr marL="214313" indent="-214313">
              <a:spcBef>
                <a:spcPts val="450"/>
              </a:spcBef>
              <a:buClr>
                <a:srgbClr val="F0AB00"/>
              </a:buClr>
              <a:buSzPct val="80000"/>
              <a:buFont typeface="Wingdings" panose="05000000000000000000" pitchFamily="2" charset="2"/>
              <a:buChar char="§"/>
            </a:pPr>
            <a:r>
              <a:rPr lang="zh-CN" altLang="en-US" sz="1400" kern="0" dirty="0">
                <a:solidFill>
                  <a:prstClr val="black"/>
                </a:solidFill>
                <a:latin typeface="微软雅黑" panose="020B0503020204020204" pitchFamily="34" charset="-122"/>
                <a:ea typeface="微软雅黑" panose="020B0503020204020204" pitchFamily="34" charset="-122"/>
                <a:cs typeface="Arial Unicode MS" pitchFamily="34" charset="-128"/>
              </a:rPr>
              <a:t>支持使用第三方管理软件集中管理备份。</a:t>
            </a:r>
            <a:endParaRPr lang="en-US" altLang="zh-CN" sz="1400" kern="0" dirty="0">
              <a:solidFill>
                <a:prstClr val="black"/>
              </a:solidFill>
              <a:latin typeface="微软雅黑" panose="020B0503020204020204" pitchFamily="34" charset="-122"/>
              <a:ea typeface="微软雅黑" panose="020B0503020204020204" pitchFamily="34" charset="-122"/>
              <a:cs typeface="Arial Unicode MS" pitchFamily="34" charset="-128"/>
            </a:endParaRPr>
          </a:p>
        </p:txBody>
      </p:sp>
      <p:pic>
        <p:nvPicPr>
          <p:cNvPr id="3" name="Picture 2"/>
          <p:cNvPicPr>
            <a:picLocks noChangeAspect="1"/>
          </p:cNvPicPr>
          <p:nvPr/>
        </p:nvPicPr>
        <p:blipFill>
          <a:blip r:embed="rId14"/>
          <a:stretch>
            <a:fillRect/>
          </a:stretch>
        </p:blipFill>
        <p:spPr>
          <a:xfrm>
            <a:off x="305526" y="2816164"/>
            <a:ext cx="2177280" cy="1848060"/>
          </a:xfrm>
          <a:prstGeom prst="rect">
            <a:avLst/>
          </a:prstGeom>
        </p:spPr>
      </p:pic>
    </p:spTree>
    <p:extLst>
      <p:ext uri="{BB962C8B-B14F-4D97-AF65-F5344CB8AC3E}">
        <p14:creationId xmlns:p14="http://schemas.microsoft.com/office/powerpoint/2010/main" val="8929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42496" y="1856303"/>
            <a:ext cx="7750655" cy="402088"/>
          </a:xfrm>
        </p:spPr>
        <p:txBody>
          <a:bodyPr/>
          <a:lstStyle/>
          <a:p>
            <a:pPr algn="ctr"/>
            <a:r>
              <a:rPr lang="en-US" sz="1600" dirty="0">
                <a:latin typeface="微软雅黑" panose="020B0503020204020204" pitchFamily="34" charset="-122"/>
                <a:ea typeface="微软雅黑" panose="020B0503020204020204" pitchFamily="34" charset="-122"/>
              </a:rPr>
              <a:t>HANA </a:t>
            </a:r>
            <a:r>
              <a:rPr lang="zh-CN" altLang="en-US" sz="1600" dirty="0">
                <a:latin typeface="微软雅黑" panose="020B0503020204020204" pitchFamily="34" charset="-122"/>
                <a:ea typeface="微软雅黑" panose="020B0503020204020204" pitchFamily="34" charset="-122"/>
              </a:rPr>
              <a:t>自带备份管理工具，可以使用</a:t>
            </a:r>
            <a:r>
              <a:rPr lang="en-US" altLang="zh-CN" sz="1600" dirty="0">
                <a:latin typeface="微软雅黑" panose="020B0503020204020204" pitchFamily="34" charset="-122"/>
                <a:ea typeface="微软雅黑" panose="020B0503020204020204" pitchFamily="34" charset="-122"/>
              </a:rPr>
              <a:t>HANA Studio</a:t>
            </a:r>
            <a:r>
              <a:rPr lang="zh-CN" altLang="en-US" sz="1600" dirty="0">
                <a:latin typeface="微软雅黑" panose="020B0503020204020204" pitchFamily="34" charset="-122"/>
                <a:ea typeface="微软雅黑" panose="020B0503020204020204" pitchFamily="34" charset="-122"/>
              </a:rPr>
              <a:t>进行备份</a:t>
            </a:r>
            <a:endParaRPr lang="en-US" sz="1600" dirty="0">
              <a:latin typeface="微软雅黑" panose="020B0503020204020204" pitchFamily="34" charset="-122"/>
              <a:ea typeface="微软雅黑" panose="020B0503020204020204" pitchFamily="34" charset="-122"/>
            </a:endParaRPr>
          </a:p>
        </p:txBody>
      </p:sp>
      <p:pic>
        <p:nvPicPr>
          <p:cNvPr id="1026" name="Picture 2" descr="C:\Users\d041273\AppData\Local\Temp\SNAGHTML13a82a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15" y="2513968"/>
            <a:ext cx="5424501" cy="326236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nvPr>
        </p:nvSpPr>
        <p:spPr>
          <a:xfrm>
            <a:off x="302626" y="380307"/>
            <a:ext cx="8596958" cy="887550"/>
          </a:xfrm>
        </p:spPr>
        <p:txBody>
          <a:bodyPr vert="horz" wrap="square" lIns="0" tIns="0" rIns="0" bIns="0" numCol="1" rtlCol="0" anchor="ctr" anchorCtr="0" compatLnSpc="1">
            <a:prstTxWarp prst="textNoShape">
              <a:avLst/>
            </a:prstTxWarp>
            <a:noAutofit/>
          </a:bodyPr>
          <a:lstStyle/>
          <a:p>
            <a:br>
              <a:rPr lang="en-US" sz="2800" dirty="0">
                <a:latin typeface="微软雅黑" panose="020B0503020204020204" pitchFamily="34" charset="-122"/>
                <a:ea typeface="微软雅黑" panose="020B0503020204020204" pitchFamily="34" charset="-122"/>
              </a:rPr>
            </a:br>
            <a:r>
              <a:rPr lang="en-US" sz="2800" dirty="0">
                <a:latin typeface="微软雅黑" panose="020B0503020204020204" pitchFamily="34" charset="-122"/>
                <a:ea typeface="微软雅黑" panose="020B0503020204020204" pitchFamily="34" charset="-122"/>
              </a:rPr>
              <a:t>SAP HANA </a:t>
            </a:r>
            <a:r>
              <a:rPr lang="zh-CN" altLang="en-US" sz="2800" dirty="0">
                <a:latin typeface="微软雅黑" panose="020B0503020204020204" pitchFamily="34" charset="-122"/>
                <a:ea typeface="微软雅黑" panose="020B0503020204020204" pitchFamily="34" charset="-122"/>
              </a:rPr>
              <a:t>的备份</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恢复能力 </a:t>
            </a:r>
            <a:br>
              <a:rPr lang="en-US" sz="2800" dirty="0">
                <a:latin typeface="微软雅黑" panose="020B0503020204020204" pitchFamily="34" charset="-122"/>
                <a:ea typeface="微软雅黑" panose="020B0503020204020204" pitchFamily="34" charset="-122"/>
              </a:rPr>
            </a:br>
            <a:endParaRPr lang="en-US" sz="2800" dirty="0">
              <a:latin typeface="微软雅黑" panose="020B0503020204020204" pitchFamily="34" charset="-122"/>
              <a:ea typeface="微软雅黑" panose="020B0503020204020204" pitchFamily="34" charset="-122"/>
            </a:endParaRPr>
          </a:p>
        </p:txBody>
      </p:sp>
      <p:pic>
        <p:nvPicPr>
          <p:cNvPr id="9" name="Picture 4" descr="C:\Users\d041273\AppData\Local\Temp\SNAGHTML1e744d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104" y="3102414"/>
            <a:ext cx="2668315" cy="31657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C:\Users\d041273\AppData\Local\Temp\SNAGHTML1e7ff3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575" y="3102414"/>
            <a:ext cx="2668315" cy="3165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62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t>SAP HANA</a:t>
            </a:r>
            <a:r>
              <a:rPr lang="zh-CN" altLang="en-US" dirty="0"/>
              <a:t>与友商比较</a:t>
            </a:r>
            <a:endParaRPr lang="en-AU"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97" y="1473573"/>
            <a:ext cx="8647863" cy="4012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141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p:nvPr/>
        </p:nvSpPr>
        <p:spPr bwMode="auto">
          <a:xfrm>
            <a:off x="3705829" y="1872936"/>
            <a:ext cx="1020004" cy="617203"/>
          </a:xfrm>
          <a:prstGeom prst="rect">
            <a:avLst/>
          </a:prstGeom>
          <a:solidFill>
            <a:schemeClr val="bg2">
              <a:lumMod val="60000"/>
              <a:lumOff val="40000"/>
            </a:schemeClr>
          </a:solidFill>
          <a:ln w="9525" cap="flat" cmpd="sng" algn="ctr">
            <a:solidFill>
              <a:srgbClr val="000000"/>
            </a:solidFill>
            <a:prstDash val="solid"/>
            <a:round/>
            <a:headEnd type="none" w="med" len="med"/>
            <a:tailEnd type="none" w="med" len="med"/>
          </a:ln>
          <a:effectLst/>
        </p:spPr>
        <p:txBody>
          <a:bodyPr lIns="81637" tIns="40819" rIns="81637" bIns="40819" anchor="ctr"/>
          <a:lstStyle/>
          <a:p>
            <a:pPr algn="ctr">
              <a:spcBef>
                <a:spcPct val="50000"/>
              </a:spcBef>
            </a:pPr>
            <a:r>
              <a:rPr lang="zh-CN" altLang="en-US" sz="1350" b="1" dirty="0">
                <a:solidFill>
                  <a:schemeClr val="bg1"/>
                </a:solidFill>
                <a:latin typeface="微软雅黑" panose="020B0503020204020204" pitchFamily="34" charset="-122"/>
                <a:ea typeface="微软雅黑" panose="020B0503020204020204" pitchFamily="34" charset="-122"/>
              </a:rPr>
              <a:t>内存计算</a:t>
            </a:r>
            <a:endParaRPr lang="en-US" altLang="zh-CN" sz="1350" b="1" dirty="0">
              <a:solidFill>
                <a:schemeClr val="bg1"/>
              </a:solidFill>
              <a:latin typeface="微软雅黑" panose="020B0503020204020204" pitchFamily="34" charset="-122"/>
              <a:ea typeface="微软雅黑" panose="020B0503020204020204" pitchFamily="34" charset="-122"/>
            </a:endParaRPr>
          </a:p>
        </p:txBody>
      </p:sp>
      <p:sp>
        <p:nvSpPr>
          <p:cNvPr id="4" name="Rectangle 8"/>
          <p:cNvSpPr>
            <a:spLocks noChangeArrowheads="1"/>
          </p:cNvSpPr>
          <p:nvPr/>
        </p:nvSpPr>
        <p:spPr bwMode="auto">
          <a:xfrm>
            <a:off x="4806796" y="1872937"/>
            <a:ext cx="4253890" cy="617202"/>
          </a:xfrm>
          <a:prstGeom prst="rect">
            <a:avLst/>
          </a:prstGeom>
          <a:noFill/>
          <a:ln w="9525"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32140" tIns="32140" rIns="32140" bIns="32140" anchor="ctr"/>
          <a:lstStyle>
            <a:lvl1pPr marL="61913" eaLnBrk="0" hangingPunct="0">
              <a:spcBef>
                <a:spcPct val="10000"/>
              </a:spcBef>
              <a:spcAft>
                <a:spcPct val="10000"/>
              </a:spcAft>
              <a:buClr>
                <a:schemeClr val="tx1"/>
              </a:buClr>
              <a:buBlip>
                <a:blip r:embed="rId2"/>
              </a:buBlip>
              <a:defRPr kumimoji="1" sz="2000">
                <a:solidFill>
                  <a:schemeClr val="tx1"/>
                </a:solidFill>
                <a:latin typeface="微软雅黑" pitchFamily="34" charset="-122"/>
                <a:ea typeface="微软雅黑" pitchFamily="34" charset="-122"/>
              </a:defRPr>
            </a:lvl1pPr>
            <a:lvl2pPr marL="742950" indent="-285750" eaLnBrk="0" hangingPunct="0">
              <a:spcBef>
                <a:spcPct val="10000"/>
              </a:spcBef>
              <a:spcAft>
                <a:spcPct val="10000"/>
              </a:spcAft>
              <a:buClr>
                <a:schemeClr val="tx1"/>
              </a:buClr>
              <a:buSzPct val="95000"/>
              <a:buBlip>
                <a:blip r:embed="rId3"/>
              </a:buBlip>
              <a:defRPr kumimoji="1" sz="2800">
                <a:solidFill>
                  <a:schemeClr val="tx1"/>
                </a:solidFill>
                <a:latin typeface="微软雅黑" pitchFamily="34" charset="-122"/>
                <a:ea typeface="微软雅黑" pitchFamily="34" charset="-122"/>
              </a:defRPr>
            </a:lvl2pPr>
            <a:lvl3pPr marL="1143000" indent="-228600" eaLnBrk="0" hangingPunct="0">
              <a:spcBef>
                <a:spcPct val="10000"/>
              </a:spcBef>
              <a:spcAft>
                <a:spcPct val="10000"/>
              </a:spcAft>
              <a:buClr>
                <a:srgbClr val="003366"/>
              </a:buClr>
              <a:buSzPct val="135000"/>
              <a:buFont typeface="Wingdings" pitchFamily="2" charset="2"/>
              <a:buChar char="w"/>
              <a:defRPr kumimoji="1" sz="2000">
                <a:solidFill>
                  <a:schemeClr val="tx1"/>
                </a:solidFill>
                <a:latin typeface="微软雅黑" pitchFamily="34" charset="-122"/>
                <a:ea typeface="微软雅黑" pitchFamily="34" charset="-122"/>
              </a:defRPr>
            </a:lvl3pPr>
            <a:lvl4pPr marL="1600200" indent="-228600" eaLnBrk="0" hangingPunct="0">
              <a:spcBef>
                <a:spcPct val="10000"/>
              </a:spcBef>
              <a:spcAft>
                <a:spcPct val="10000"/>
              </a:spcAft>
              <a:buClr>
                <a:schemeClr val="tx1"/>
              </a:buClr>
              <a:buBlip>
                <a:blip r:embed="rId4"/>
              </a:buBlip>
              <a:defRPr kumimoji="1" sz="1400">
                <a:solidFill>
                  <a:schemeClr val="tx1"/>
                </a:solidFill>
                <a:latin typeface="微软雅黑" pitchFamily="34" charset="-122"/>
                <a:ea typeface="微软雅黑" pitchFamily="34" charset="-122"/>
              </a:defRPr>
            </a:lvl4pPr>
            <a:lvl5pPr marL="2057400" indent="-228600" eaLnBrk="0" hangingPunct="0">
              <a:spcBef>
                <a:spcPct val="10000"/>
              </a:spcBef>
              <a:spcAft>
                <a:spcPct val="10000"/>
              </a:spcAft>
              <a:buClr>
                <a:srgbClr val="003366"/>
              </a:buClr>
              <a:buFont typeface="Arial" pitchFamily="34" charset="0"/>
              <a:buChar char="–"/>
              <a:defRPr kumimoji="1" sz="1200">
                <a:solidFill>
                  <a:schemeClr val="tx1"/>
                </a:solidFill>
                <a:latin typeface="微软雅黑" pitchFamily="34" charset="-122"/>
                <a:ea typeface="微软雅黑" pitchFamily="34" charset="-122"/>
              </a:defRPr>
            </a:lvl5pPr>
            <a:lvl6pPr marL="2514600" indent="-228600" eaLnBrk="0" fontAlgn="base" hangingPunct="0">
              <a:spcBef>
                <a:spcPct val="10000"/>
              </a:spcBef>
              <a:spcAft>
                <a:spcPct val="10000"/>
              </a:spcAft>
              <a:buClr>
                <a:srgbClr val="003366"/>
              </a:buClr>
              <a:buFont typeface="Arial" pitchFamily="34" charset="0"/>
              <a:buChar char="–"/>
              <a:defRPr kumimoji="1" sz="1200">
                <a:solidFill>
                  <a:schemeClr val="tx1"/>
                </a:solidFill>
                <a:latin typeface="微软雅黑" pitchFamily="34" charset="-122"/>
                <a:ea typeface="微软雅黑" pitchFamily="34" charset="-122"/>
              </a:defRPr>
            </a:lvl6pPr>
            <a:lvl7pPr marL="2971800" indent="-228600" eaLnBrk="0" fontAlgn="base" hangingPunct="0">
              <a:spcBef>
                <a:spcPct val="10000"/>
              </a:spcBef>
              <a:spcAft>
                <a:spcPct val="10000"/>
              </a:spcAft>
              <a:buClr>
                <a:srgbClr val="003366"/>
              </a:buClr>
              <a:buFont typeface="Arial" pitchFamily="34" charset="0"/>
              <a:buChar char="–"/>
              <a:defRPr kumimoji="1" sz="1200">
                <a:solidFill>
                  <a:schemeClr val="tx1"/>
                </a:solidFill>
                <a:latin typeface="微软雅黑" pitchFamily="34" charset="-122"/>
                <a:ea typeface="微软雅黑" pitchFamily="34" charset="-122"/>
              </a:defRPr>
            </a:lvl7pPr>
            <a:lvl8pPr marL="3429000" indent="-228600" eaLnBrk="0" fontAlgn="base" hangingPunct="0">
              <a:spcBef>
                <a:spcPct val="10000"/>
              </a:spcBef>
              <a:spcAft>
                <a:spcPct val="10000"/>
              </a:spcAft>
              <a:buClr>
                <a:srgbClr val="003366"/>
              </a:buClr>
              <a:buFont typeface="Arial" pitchFamily="34" charset="0"/>
              <a:buChar char="–"/>
              <a:defRPr kumimoji="1" sz="1200">
                <a:solidFill>
                  <a:schemeClr val="tx1"/>
                </a:solidFill>
                <a:latin typeface="微软雅黑" pitchFamily="34" charset="-122"/>
                <a:ea typeface="微软雅黑" pitchFamily="34" charset="-122"/>
              </a:defRPr>
            </a:lvl8pPr>
            <a:lvl9pPr marL="3886200" indent="-228600" eaLnBrk="0" fontAlgn="base" hangingPunct="0">
              <a:spcBef>
                <a:spcPct val="10000"/>
              </a:spcBef>
              <a:spcAft>
                <a:spcPct val="10000"/>
              </a:spcAft>
              <a:buClr>
                <a:srgbClr val="003366"/>
              </a:buClr>
              <a:buFont typeface="Arial" pitchFamily="34" charset="0"/>
              <a:buChar char="–"/>
              <a:defRPr kumimoji="1" sz="1200">
                <a:solidFill>
                  <a:schemeClr val="tx1"/>
                </a:solidFill>
                <a:latin typeface="微软雅黑" pitchFamily="34" charset="-122"/>
                <a:ea typeface="微软雅黑" pitchFamily="34" charset="-122"/>
              </a:defRPr>
            </a:lvl9pPr>
          </a:lstStyle>
          <a:p>
            <a:pPr eaLnBrk="1" hangingPunct="1">
              <a:spcBef>
                <a:spcPct val="0"/>
              </a:spcBef>
              <a:spcAft>
                <a:spcPct val="0"/>
              </a:spcAft>
              <a:buClrTx/>
              <a:buSzPct val="70000"/>
              <a:buNone/>
              <a:defRPr/>
            </a:pPr>
            <a:r>
              <a:rPr lang="zh-CN" altLang="en-US" sz="900" dirty="0">
                <a:latin typeface="+mj-ea"/>
                <a:ea typeface="+mj-ea"/>
              </a:rPr>
              <a:t>真正的内存计算平台，并且保证高可用性和数据安全性</a:t>
            </a:r>
            <a:endParaRPr lang="en-US" altLang="zh-CN" sz="900" dirty="0">
              <a:latin typeface="+mj-ea"/>
              <a:ea typeface="+mj-ea"/>
            </a:endParaRPr>
          </a:p>
          <a:p>
            <a:pPr eaLnBrk="1" hangingPunct="1">
              <a:spcBef>
                <a:spcPct val="0"/>
              </a:spcBef>
              <a:spcAft>
                <a:spcPct val="0"/>
              </a:spcAft>
              <a:buClrTx/>
              <a:buSzPct val="70000"/>
              <a:buNone/>
              <a:defRPr/>
            </a:pPr>
            <a:r>
              <a:rPr lang="zh-CN" altLang="en-US" sz="900" dirty="0">
                <a:latin typeface="+mj-ea"/>
                <a:ea typeface="+mj-ea"/>
              </a:rPr>
              <a:t>数据完全加载到内存，消除传统数据库的</a:t>
            </a:r>
            <a:r>
              <a:rPr lang="en-US" altLang="zh-CN" sz="900" dirty="0">
                <a:latin typeface="+mj-ea"/>
                <a:ea typeface="+mj-ea"/>
              </a:rPr>
              <a:t>IO</a:t>
            </a:r>
            <a:r>
              <a:rPr lang="zh-CN" altLang="en-US" sz="900" dirty="0">
                <a:latin typeface="+mj-ea"/>
                <a:ea typeface="+mj-ea"/>
              </a:rPr>
              <a:t>瓶颈，性能极大提升</a:t>
            </a:r>
            <a:endParaRPr lang="en-US" altLang="zh-CN" sz="900" dirty="0">
              <a:latin typeface="+mj-ea"/>
              <a:ea typeface="+mj-ea"/>
            </a:endParaRPr>
          </a:p>
          <a:p>
            <a:pPr eaLnBrk="1" hangingPunct="1">
              <a:spcBef>
                <a:spcPct val="0"/>
              </a:spcBef>
              <a:spcAft>
                <a:spcPct val="0"/>
              </a:spcAft>
              <a:buClrTx/>
              <a:buSzPct val="70000"/>
              <a:buNone/>
              <a:defRPr/>
            </a:pPr>
            <a:r>
              <a:rPr lang="zh-CN" altLang="en-US" sz="900" dirty="0">
                <a:latin typeface="+mj-ea"/>
                <a:ea typeface="+mj-ea"/>
              </a:rPr>
              <a:t>磁盘作为辅助设备，保证数据的一致性和仅作为数据恢复目的</a:t>
            </a:r>
            <a:endParaRPr lang="en-US" altLang="zh-CN" sz="900" dirty="0">
              <a:latin typeface="+mj-ea"/>
              <a:ea typeface="+mj-ea"/>
            </a:endParaRPr>
          </a:p>
          <a:p>
            <a:pPr eaLnBrk="1" hangingPunct="1">
              <a:spcBef>
                <a:spcPct val="0"/>
              </a:spcBef>
              <a:spcAft>
                <a:spcPct val="0"/>
              </a:spcAft>
              <a:buClrTx/>
              <a:buSzPct val="70000"/>
              <a:buNone/>
              <a:defRPr/>
            </a:pPr>
            <a:r>
              <a:rPr lang="zh-CN" altLang="en-US" sz="900" dirty="0">
                <a:latin typeface="+mj-ea"/>
                <a:ea typeface="+mj-ea"/>
              </a:rPr>
              <a:t>强大的集群能力，保证大数据量下的数据分析需求</a:t>
            </a:r>
          </a:p>
        </p:txBody>
      </p:sp>
      <p:sp>
        <p:nvSpPr>
          <p:cNvPr id="6" name="Rectangle 7"/>
          <p:cNvSpPr/>
          <p:nvPr/>
        </p:nvSpPr>
        <p:spPr bwMode="auto">
          <a:xfrm>
            <a:off x="3705828" y="2625389"/>
            <a:ext cx="1020004" cy="617203"/>
          </a:xfrm>
          <a:prstGeom prst="rect">
            <a:avLst/>
          </a:prstGeom>
          <a:solidFill>
            <a:schemeClr val="bg2">
              <a:lumMod val="60000"/>
              <a:lumOff val="40000"/>
            </a:schemeClr>
          </a:solidFill>
          <a:ln w="9525" cap="flat" cmpd="sng" algn="ctr">
            <a:solidFill>
              <a:srgbClr val="000000"/>
            </a:solidFill>
            <a:prstDash val="solid"/>
            <a:round/>
            <a:headEnd type="none" w="med" len="med"/>
            <a:tailEnd type="none" w="med" len="med"/>
          </a:ln>
          <a:effectLst/>
        </p:spPr>
        <p:txBody>
          <a:bodyPr anchor="ctr"/>
          <a:lstStyle/>
          <a:p>
            <a:pPr marL="55275" algn="ctr">
              <a:buSzPct val="70000"/>
              <a:defRPr/>
            </a:pPr>
            <a:r>
              <a:rPr lang="zh-CN" altLang="en-US" sz="1350" b="1" dirty="0">
                <a:solidFill>
                  <a:schemeClr val="bg1"/>
                </a:solidFill>
                <a:latin typeface="微软雅黑" panose="020B0503020204020204" pitchFamily="34" charset="-122"/>
                <a:ea typeface="微软雅黑" panose="020B0503020204020204" pitchFamily="34" charset="-122"/>
              </a:rPr>
              <a:t>大并发</a:t>
            </a:r>
            <a:endParaRPr lang="en-US" altLang="zh-CN" sz="1350" b="1" dirty="0">
              <a:solidFill>
                <a:schemeClr val="bg1"/>
              </a:solidFill>
              <a:latin typeface="微软雅黑" panose="020B0503020204020204" pitchFamily="34" charset="-122"/>
              <a:ea typeface="微软雅黑" panose="020B0503020204020204" pitchFamily="34" charset="-122"/>
            </a:endParaRPr>
          </a:p>
          <a:p>
            <a:pPr marL="55275" algn="ctr">
              <a:buSzPct val="70000"/>
              <a:defRPr/>
            </a:pPr>
            <a:r>
              <a:rPr lang="zh-CN" altLang="en-US" sz="1350" b="1" dirty="0">
                <a:solidFill>
                  <a:schemeClr val="bg1"/>
                </a:solidFill>
                <a:latin typeface="微软雅黑" panose="020B0503020204020204" pitchFamily="34" charset="-122"/>
                <a:ea typeface="微软雅黑" panose="020B0503020204020204" pitchFamily="34" charset="-122"/>
              </a:rPr>
              <a:t>支持</a:t>
            </a:r>
            <a:endParaRPr lang="en-US" sz="1350" b="1" dirty="0">
              <a:solidFill>
                <a:schemeClr val="bg1"/>
              </a:solidFill>
              <a:latin typeface="微软雅黑" panose="020B0503020204020204" pitchFamily="34" charset="-122"/>
              <a:ea typeface="微软雅黑" panose="020B0503020204020204" pitchFamily="34" charset="-122"/>
            </a:endParaRPr>
          </a:p>
        </p:txBody>
      </p:sp>
      <p:sp>
        <p:nvSpPr>
          <p:cNvPr id="7" name="Rectangle 8"/>
          <p:cNvSpPr>
            <a:spLocks noChangeArrowheads="1"/>
          </p:cNvSpPr>
          <p:nvPr/>
        </p:nvSpPr>
        <p:spPr bwMode="auto">
          <a:xfrm>
            <a:off x="4806796" y="2625389"/>
            <a:ext cx="4253890" cy="617203"/>
          </a:xfrm>
          <a:prstGeom prst="rect">
            <a:avLst/>
          </a:prstGeom>
          <a:noFill/>
          <a:ln w="9525"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26993" tIns="26993" rIns="26993" bIns="26993" anchor="ctr"/>
          <a:lstStyle>
            <a:lvl1pPr marL="61913" eaLnBrk="0" hangingPunct="0">
              <a:spcBef>
                <a:spcPct val="10000"/>
              </a:spcBef>
              <a:spcAft>
                <a:spcPct val="10000"/>
              </a:spcAft>
              <a:buClr>
                <a:schemeClr val="tx1"/>
              </a:buClr>
              <a:buBlip>
                <a:blip r:embed="rId2"/>
              </a:buBlip>
              <a:defRPr kumimoji="1" sz="2000">
                <a:solidFill>
                  <a:schemeClr val="tx1"/>
                </a:solidFill>
                <a:latin typeface="微软雅黑" pitchFamily="34" charset="-122"/>
                <a:ea typeface="微软雅黑" pitchFamily="34" charset="-122"/>
              </a:defRPr>
            </a:lvl1pPr>
            <a:lvl2pPr marL="742950" indent="-285750" eaLnBrk="0" hangingPunct="0">
              <a:spcBef>
                <a:spcPct val="10000"/>
              </a:spcBef>
              <a:spcAft>
                <a:spcPct val="10000"/>
              </a:spcAft>
              <a:buClr>
                <a:schemeClr val="tx1"/>
              </a:buClr>
              <a:buSzPct val="95000"/>
              <a:buBlip>
                <a:blip r:embed="rId3"/>
              </a:buBlip>
              <a:defRPr kumimoji="1" sz="2800">
                <a:solidFill>
                  <a:schemeClr val="tx1"/>
                </a:solidFill>
                <a:latin typeface="微软雅黑" pitchFamily="34" charset="-122"/>
                <a:ea typeface="微软雅黑" pitchFamily="34" charset="-122"/>
              </a:defRPr>
            </a:lvl2pPr>
            <a:lvl3pPr marL="1143000" indent="-228600" eaLnBrk="0" hangingPunct="0">
              <a:spcBef>
                <a:spcPct val="10000"/>
              </a:spcBef>
              <a:spcAft>
                <a:spcPct val="10000"/>
              </a:spcAft>
              <a:buClr>
                <a:srgbClr val="003366"/>
              </a:buClr>
              <a:buSzPct val="135000"/>
              <a:buFont typeface="Wingdings" pitchFamily="2" charset="2"/>
              <a:buChar char="w"/>
              <a:defRPr kumimoji="1" sz="2000">
                <a:solidFill>
                  <a:schemeClr val="tx1"/>
                </a:solidFill>
                <a:latin typeface="微软雅黑" pitchFamily="34" charset="-122"/>
                <a:ea typeface="微软雅黑" pitchFamily="34" charset="-122"/>
              </a:defRPr>
            </a:lvl3pPr>
            <a:lvl4pPr marL="1600200" indent="-228600" eaLnBrk="0" hangingPunct="0">
              <a:spcBef>
                <a:spcPct val="10000"/>
              </a:spcBef>
              <a:spcAft>
                <a:spcPct val="10000"/>
              </a:spcAft>
              <a:buClr>
                <a:schemeClr val="tx1"/>
              </a:buClr>
              <a:buBlip>
                <a:blip r:embed="rId4"/>
              </a:buBlip>
              <a:defRPr kumimoji="1" sz="1400">
                <a:solidFill>
                  <a:schemeClr val="tx1"/>
                </a:solidFill>
                <a:latin typeface="微软雅黑" pitchFamily="34" charset="-122"/>
                <a:ea typeface="微软雅黑" pitchFamily="34" charset="-122"/>
              </a:defRPr>
            </a:lvl4pPr>
            <a:lvl5pPr marL="2057400" indent="-228600" eaLnBrk="0" hangingPunct="0">
              <a:spcBef>
                <a:spcPct val="10000"/>
              </a:spcBef>
              <a:spcAft>
                <a:spcPct val="10000"/>
              </a:spcAft>
              <a:buClr>
                <a:srgbClr val="003366"/>
              </a:buClr>
              <a:buFont typeface="Arial" pitchFamily="34" charset="0"/>
              <a:buChar char="–"/>
              <a:defRPr kumimoji="1" sz="1200">
                <a:solidFill>
                  <a:schemeClr val="tx1"/>
                </a:solidFill>
                <a:latin typeface="微软雅黑" pitchFamily="34" charset="-122"/>
                <a:ea typeface="微软雅黑" pitchFamily="34" charset="-122"/>
              </a:defRPr>
            </a:lvl5pPr>
            <a:lvl6pPr marL="2514600" indent="-228600" eaLnBrk="0" fontAlgn="base" hangingPunct="0">
              <a:spcBef>
                <a:spcPct val="10000"/>
              </a:spcBef>
              <a:spcAft>
                <a:spcPct val="10000"/>
              </a:spcAft>
              <a:buClr>
                <a:srgbClr val="003366"/>
              </a:buClr>
              <a:buFont typeface="Arial" pitchFamily="34" charset="0"/>
              <a:buChar char="–"/>
              <a:defRPr kumimoji="1" sz="1200">
                <a:solidFill>
                  <a:schemeClr val="tx1"/>
                </a:solidFill>
                <a:latin typeface="微软雅黑" pitchFamily="34" charset="-122"/>
                <a:ea typeface="微软雅黑" pitchFamily="34" charset="-122"/>
              </a:defRPr>
            </a:lvl6pPr>
            <a:lvl7pPr marL="2971800" indent="-228600" eaLnBrk="0" fontAlgn="base" hangingPunct="0">
              <a:spcBef>
                <a:spcPct val="10000"/>
              </a:spcBef>
              <a:spcAft>
                <a:spcPct val="10000"/>
              </a:spcAft>
              <a:buClr>
                <a:srgbClr val="003366"/>
              </a:buClr>
              <a:buFont typeface="Arial" pitchFamily="34" charset="0"/>
              <a:buChar char="–"/>
              <a:defRPr kumimoji="1" sz="1200">
                <a:solidFill>
                  <a:schemeClr val="tx1"/>
                </a:solidFill>
                <a:latin typeface="微软雅黑" pitchFamily="34" charset="-122"/>
                <a:ea typeface="微软雅黑" pitchFamily="34" charset="-122"/>
              </a:defRPr>
            </a:lvl7pPr>
            <a:lvl8pPr marL="3429000" indent="-228600" eaLnBrk="0" fontAlgn="base" hangingPunct="0">
              <a:spcBef>
                <a:spcPct val="10000"/>
              </a:spcBef>
              <a:spcAft>
                <a:spcPct val="10000"/>
              </a:spcAft>
              <a:buClr>
                <a:srgbClr val="003366"/>
              </a:buClr>
              <a:buFont typeface="Arial" pitchFamily="34" charset="0"/>
              <a:buChar char="–"/>
              <a:defRPr kumimoji="1" sz="1200">
                <a:solidFill>
                  <a:schemeClr val="tx1"/>
                </a:solidFill>
                <a:latin typeface="微软雅黑" pitchFamily="34" charset="-122"/>
                <a:ea typeface="微软雅黑" pitchFamily="34" charset="-122"/>
              </a:defRPr>
            </a:lvl8pPr>
            <a:lvl9pPr marL="3886200" indent="-228600" eaLnBrk="0" fontAlgn="base" hangingPunct="0">
              <a:spcBef>
                <a:spcPct val="10000"/>
              </a:spcBef>
              <a:spcAft>
                <a:spcPct val="10000"/>
              </a:spcAft>
              <a:buClr>
                <a:srgbClr val="003366"/>
              </a:buClr>
              <a:buFont typeface="Arial" pitchFamily="34" charset="0"/>
              <a:buChar char="–"/>
              <a:defRPr kumimoji="1" sz="1200">
                <a:solidFill>
                  <a:schemeClr val="tx1"/>
                </a:solidFill>
                <a:latin typeface="微软雅黑" pitchFamily="34" charset="-122"/>
                <a:ea typeface="微软雅黑" pitchFamily="34" charset="-122"/>
              </a:defRPr>
            </a:lvl9pPr>
          </a:lstStyle>
          <a:p>
            <a:pPr lvl="0" eaLnBrk="1" hangingPunct="1">
              <a:spcBef>
                <a:spcPct val="0"/>
              </a:spcBef>
              <a:spcAft>
                <a:spcPct val="0"/>
              </a:spcAft>
              <a:buClrTx/>
              <a:buSzPct val="70000"/>
              <a:buNone/>
              <a:defRPr/>
            </a:pPr>
            <a:r>
              <a:rPr lang="zh-CN" altLang="en-US" sz="1050" dirty="0">
                <a:latin typeface="+mj-ea"/>
                <a:ea typeface="+mj-ea"/>
              </a:rPr>
              <a:t>完全的</a:t>
            </a:r>
            <a:r>
              <a:rPr lang="en-US" altLang="zh-CN" sz="1050" dirty="0">
                <a:latin typeface="+mj-ea"/>
                <a:ea typeface="+mj-ea"/>
              </a:rPr>
              <a:t>MPP</a:t>
            </a:r>
            <a:r>
              <a:rPr lang="zh-CN" altLang="en-US" sz="1050" dirty="0">
                <a:latin typeface="+mj-ea"/>
                <a:ea typeface="+mj-ea"/>
              </a:rPr>
              <a:t>架构设计，节点动态扩展，节点数量性能线性扩展</a:t>
            </a:r>
            <a:endParaRPr lang="en-US" altLang="zh-CN" sz="1050" dirty="0">
              <a:latin typeface="+mj-ea"/>
              <a:ea typeface="+mj-ea"/>
            </a:endParaRPr>
          </a:p>
          <a:p>
            <a:pPr lvl="0" eaLnBrk="1" hangingPunct="1">
              <a:spcBef>
                <a:spcPct val="0"/>
              </a:spcBef>
              <a:spcAft>
                <a:spcPct val="0"/>
              </a:spcAft>
              <a:buClrTx/>
              <a:buSzPct val="70000"/>
              <a:buNone/>
              <a:defRPr/>
            </a:pPr>
            <a:r>
              <a:rPr lang="zh-CN" altLang="en-US" sz="1050" dirty="0">
                <a:latin typeface="+mj-ea"/>
                <a:ea typeface="+mj-ea"/>
              </a:rPr>
              <a:t>无共享架构保证高并发查询，没有节点间的数据同步成本</a:t>
            </a:r>
            <a:endParaRPr lang="en-US" altLang="zh-CN" sz="1050" dirty="0">
              <a:latin typeface="+mj-ea"/>
              <a:ea typeface="+mj-ea"/>
            </a:endParaRPr>
          </a:p>
        </p:txBody>
      </p:sp>
      <p:sp>
        <p:nvSpPr>
          <p:cNvPr id="9" name="Rectangle 7"/>
          <p:cNvSpPr/>
          <p:nvPr/>
        </p:nvSpPr>
        <p:spPr bwMode="auto">
          <a:xfrm>
            <a:off x="3705828" y="3377842"/>
            <a:ext cx="1020004" cy="617203"/>
          </a:xfrm>
          <a:prstGeom prst="rect">
            <a:avLst/>
          </a:prstGeom>
          <a:solidFill>
            <a:schemeClr val="bg2">
              <a:lumMod val="60000"/>
              <a:lumOff val="40000"/>
            </a:schemeClr>
          </a:solidFill>
          <a:ln w="9525" cap="flat" cmpd="sng" algn="ctr">
            <a:solidFill>
              <a:srgbClr val="000000"/>
            </a:solidFill>
            <a:prstDash val="solid"/>
            <a:round/>
            <a:headEnd type="none" w="med" len="med"/>
            <a:tailEnd type="none" w="med" len="med"/>
          </a:ln>
          <a:effectLst/>
        </p:spPr>
        <p:txBody>
          <a:bodyPr anchor="ctr"/>
          <a:lstStyle/>
          <a:p>
            <a:pPr algn="ctr">
              <a:spcBef>
                <a:spcPct val="50000"/>
              </a:spcBef>
            </a:pPr>
            <a:r>
              <a:rPr lang="zh-CN" altLang="en-US" sz="1350" b="1" dirty="0">
                <a:solidFill>
                  <a:schemeClr val="bg1"/>
                </a:solidFill>
                <a:latin typeface="微软雅黑" panose="020B0503020204020204" pitchFamily="34" charset="-122"/>
                <a:ea typeface="微软雅黑" panose="020B0503020204020204" pitchFamily="34" charset="-122"/>
              </a:rPr>
              <a:t>应用平台</a:t>
            </a:r>
            <a:endParaRPr lang="en-US" altLang="zh-CN" sz="1350" b="1" dirty="0">
              <a:solidFill>
                <a:schemeClr val="bg1"/>
              </a:solidFill>
              <a:latin typeface="微软雅黑" panose="020B0503020204020204" pitchFamily="34" charset="-122"/>
              <a:ea typeface="微软雅黑" panose="020B0503020204020204" pitchFamily="34" charset="-122"/>
            </a:endParaRPr>
          </a:p>
        </p:txBody>
      </p:sp>
      <p:sp>
        <p:nvSpPr>
          <p:cNvPr id="10" name="Rectangle 8"/>
          <p:cNvSpPr>
            <a:spLocks noChangeArrowheads="1"/>
          </p:cNvSpPr>
          <p:nvPr/>
        </p:nvSpPr>
        <p:spPr bwMode="auto">
          <a:xfrm>
            <a:off x="4806796" y="3377842"/>
            <a:ext cx="4253890" cy="617203"/>
          </a:xfrm>
          <a:prstGeom prst="rect">
            <a:avLst/>
          </a:prstGeom>
          <a:noFill/>
          <a:ln w="9525"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26993" tIns="26993" rIns="26993" bIns="26993" anchor="ctr"/>
          <a:lstStyle>
            <a:lvl1pPr marL="61913" eaLnBrk="0" hangingPunct="0">
              <a:spcBef>
                <a:spcPct val="10000"/>
              </a:spcBef>
              <a:spcAft>
                <a:spcPct val="10000"/>
              </a:spcAft>
              <a:buClr>
                <a:schemeClr val="tx1"/>
              </a:buClr>
              <a:buBlip>
                <a:blip r:embed="rId2"/>
              </a:buBlip>
              <a:defRPr kumimoji="1" sz="2000">
                <a:solidFill>
                  <a:schemeClr val="tx1"/>
                </a:solidFill>
                <a:latin typeface="微软雅黑" pitchFamily="34" charset="-122"/>
                <a:ea typeface="微软雅黑" pitchFamily="34" charset="-122"/>
              </a:defRPr>
            </a:lvl1pPr>
            <a:lvl2pPr marL="742950" indent="-285750" eaLnBrk="0" hangingPunct="0">
              <a:spcBef>
                <a:spcPct val="10000"/>
              </a:spcBef>
              <a:spcAft>
                <a:spcPct val="10000"/>
              </a:spcAft>
              <a:buClr>
                <a:schemeClr val="tx1"/>
              </a:buClr>
              <a:buSzPct val="95000"/>
              <a:buBlip>
                <a:blip r:embed="rId3"/>
              </a:buBlip>
              <a:defRPr kumimoji="1" sz="2800">
                <a:solidFill>
                  <a:schemeClr val="tx1"/>
                </a:solidFill>
                <a:latin typeface="微软雅黑" pitchFamily="34" charset="-122"/>
                <a:ea typeface="微软雅黑" pitchFamily="34" charset="-122"/>
              </a:defRPr>
            </a:lvl2pPr>
            <a:lvl3pPr marL="1143000" indent="-228600" eaLnBrk="0" hangingPunct="0">
              <a:spcBef>
                <a:spcPct val="10000"/>
              </a:spcBef>
              <a:spcAft>
                <a:spcPct val="10000"/>
              </a:spcAft>
              <a:buClr>
                <a:srgbClr val="003366"/>
              </a:buClr>
              <a:buSzPct val="135000"/>
              <a:buFont typeface="Wingdings" pitchFamily="2" charset="2"/>
              <a:buChar char="w"/>
              <a:defRPr kumimoji="1" sz="2000">
                <a:solidFill>
                  <a:schemeClr val="tx1"/>
                </a:solidFill>
                <a:latin typeface="微软雅黑" pitchFamily="34" charset="-122"/>
                <a:ea typeface="微软雅黑" pitchFamily="34" charset="-122"/>
              </a:defRPr>
            </a:lvl3pPr>
            <a:lvl4pPr marL="1600200" indent="-228600" eaLnBrk="0" hangingPunct="0">
              <a:spcBef>
                <a:spcPct val="10000"/>
              </a:spcBef>
              <a:spcAft>
                <a:spcPct val="10000"/>
              </a:spcAft>
              <a:buClr>
                <a:schemeClr val="tx1"/>
              </a:buClr>
              <a:buBlip>
                <a:blip r:embed="rId4"/>
              </a:buBlip>
              <a:defRPr kumimoji="1" sz="1400">
                <a:solidFill>
                  <a:schemeClr val="tx1"/>
                </a:solidFill>
                <a:latin typeface="微软雅黑" pitchFamily="34" charset="-122"/>
                <a:ea typeface="微软雅黑" pitchFamily="34" charset="-122"/>
              </a:defRPr>
            </a:lvl4pPr>
            <a:lvl5pPr marL="2057400" indent="-228600" eaLnBrk="0" hangingPunct="0">
              <a:spcBef>
                <a:spcPct val="10000"/>
              </a:spcBef>
              <a:spcAft>
                <a:spcPct val="10000"/>
              </a:spcAft>
              <a:buClr>
                <a:srgbClr val="003366"/>
              </a:buClr>
              <a:buFont typeface="Arial" pitchFamily="34" charset="0"/>
              <a:buChar char="–"/>
              <a:defRPr kumimoji="1" sz="1200">
                <a:solidFill>
                  <a:schemeClr val="tx1"/>
                </a:solidFill>
                <a:latin typeface="微软雅黑" pitchFamily="34" charset="-122"/>
                <a:ea typeface="微软雅黑" pitchFamily="34" charset="-122"/>
              </a:defRPr>
            </a:lvl5pPr>
            <a:lvl6pPr marL="2514600" indent="-228600" eaLnBrk="0" fontAlgn="base" hangingPunct="0">
              <a:spcBef>
                <a:spcPct val="10000"/>
              </a:spcBef>
              <a:spcAft>
                <a:spcPct val="10000"/>
              </a:spcAft>
              <a:buClr>
                <a:srgbClr val="003366"/>
              </a:buClr>
              <a:buFont typeface="Arial" pitchFamily="34" charset="0"/>
              <a:buChar char="–"/>
              <a:defRPr kumimoji="1" sz="1200">
                <a:solidFill>
                  <a:schemeClr val="tx1"/>
                </a:solidFill>
                <a:latin typeface="微软雅黑" pitchFamily="34" charset="-122"/>
                <a:ea typeface="微软雅黑" pitchFamily="34" charset="-122"/>
              </a:defRPr>
            </a:lvl6pPr>
            <a:lvl7pPr marL="2971800" indent="-228600" eaLnBrk="0" fontAlgn="base" hangingPunct="0">
              <a:spcBef>
                <a:spcPct val="10000"/>
              </a:spcBef>
              <a:spcAft>
                <a:spcPct val="10000"/>
              </a:spcAft>
              <a:buClr>
                <a:srgbClr val="003366"/>
              </a:buClr>
              <a:buFont typeface="Arial" pitchFamily="34" charset="0"/>
              <a:buChar char="–"/>
              <a:defRPr kumimoji="1" sz="1200">
                <a:solidFill>
                  <a:schemeClr val="tx1"/>
                </a:solidFill>
                <a:latin typeface="微软雅黑" pitchFamily="34" charset="-122"/>
                <a:ea typeface="微软雅黑" pitchFamily="34" charset="-122"/>
              </a:defRPr>
            </a:lvl7pPr>
            <a:lvl8pPr marL="3429000" indent="-228600" eaLnBrk="0" fontAlgn="base" hangingPunct="0">
              <a:spcBef>
                <a:spcPct val="10000"/>
              </a:spcBef>
              <a:spcAft>
                <a:spcPct val="10000"/>
              </a:spcAft>
              <a:buClr>
                <a:srgbClr val="003366"/>
              </a:buClr>
              <a:buFont typeface="Arial" pitchFamily="34" charset="0"/>
              <a:buChar char="–"/>
              <a:defRPr kumimoji="1" sz="1200">
                <a:solidFill>
                  <a:schemeClr val="tx1"/>
                </a:solidFill>
                <a:latin typeface="微软雅黑" pitchFamily="34" charset="-122"/>
                <a:ea typeface="微软雅黑" pitchFamily="34" charset="-122"/>
              </a:defRPr>
            </a:lvl8pPr>
            <a:lvl9pPr marL="3886200" indent="-228600" eaLnBrk="0" fontAlgn="base" hangingPunct="0">
              <a:spcBef>
                <a:spcPct val="10000"/>
              </a:spcBef>
              <a:spcAft>
                <a:spcPct val="10000"/>
              </a:spcAft>
              <a:buClr>
                <a:srgbClr val="003366"/>
              </a:buClr>
              <a:buFont typeface="Arial" pitchFamily="34" charset="0"/>
              <a:buChar char="–"/>
              <a:defRPr kumimoji="1" sz="1200">
                <a:solidFill>
                  <a:schemeClr val="tx1"/>
                </a:solidFill>
                <a:latin typeface="微软雅黑" pitchFamily="34" charset="-122"/>
                <a:ea typeface="微软雅黑" pitchFamily="34" charset="-122"/>
              </a:defRPr>
            </a:lvl9pPr>
          </a:lstStyle>
          <a:p>
            <a:pPr eaLnBrk="1" hangingPunct="1">
              <a:spcBef>
                <a:spcPct val="0"/>
              </a:spcBef>
              <a:spcAft>
                <a:spcPct val="0"/>
              </a:spcAft>
              <a:buClrTx/>
              <a:buSzPct val="70000"/>
              <a:buNone/>
              <a:defRPr/>
            </a:pPr>
            <a:r>
              <a:rPr lang="zh-CN" altLang="en-US" sz="1050" dirty="0">
                <a:latin typeface="+mj-ea"/>
                <a:ea typeface="+mj-ea"/>
              </a:rPr>
              <a:t>提供数据分析的工具，例如数据导入工具、数据清洗工具、展现工具等</a:t>
            </a:r>
            <a:endParaRPr lang="en-US" altLang="zh-CN" sz="1050" dirty="0">
              <a:latin typeface="+mj-ea"/>
              <a:ea typeface="+mj-ea"/>
            </a:endParaRPr>
          </a:p>
          <a:p>
            <a:pPr eaLnBrk="1" hangingPunct="1">
              <a:spcBef>
                <a:spcPct val="0"/>
              </a:spcBef>
              <a:spcAft>
                <a:spcPct val="0"/>
              </a:spcAft>
              <a:buClrTx/>
              <a:buSzPct val="70000"/>
              <a:buNone/>
              <a:defRPr/>
            </a:pPr>
            <a:r>
              <a:rPr lang="zh-CN" altLang="en-US" sz="1050" dirty="0">
                <a:latin typeface="+mj-ea"/>
                <a:ea typeface="+mj-ea"/>
              </a:rPr>
              <a:t>提供数据分析的大量预测分析库，集成</a:t>
            </a:r>
            <a:r>
              <a:rPr lang="en-US" altLang="zh-CN" sz="1050" dirty="0">
                <a:latin typeface="+mj-ea"/>
                <a:ea typeface="+mj-ea"/>
              </a:rPr>
              <a:t>3500</a:t>
            </a:r>
            <a:r>
              <a:rPr lang="en-US" altLang="zh-CN" sz="1050" baseline="30000" dirty="0">
                <a:latin typeface="+mj-ea"/>
                <a:ea typeface="+mj-ea"/>
              </a:rPr>
              <a:t>+</a:t>
            </a:r>
            <a:r>
              <a:rPr lang="zh-CN" altLang="en-US" sz="1050" dirty="0">
                <a:latin typeface="+mj-ea"/>
                <a:ea typeface="+mj-ea"/>
              </a:rPr>
              <a:t>的</a:t>
            </a:r>
            <a:r>
              <a:rPr lang="en-US" altLang="zh-CN" sz="1050" dirty="0">
                <a:latin typeface="+mj-ea"/>
                <a:ea typeface="+mj-ea"/>
              </a:rPr>
              <a:t>R</a:t>
            </a:r>
            <a:r>
              <a:rPr lang="zh-CN" altLang="en-US" sz="1050" dirty="0">
                <a:latin typeface="+mj-ea"/>
                <a:ea typeface="+mj-ea"/>
              </a:rPr>
              <a:t>函数库</a:t>
            </a:r>
            <a:endParaRPr lang="en-US" altLang="zh-CN" sz="1050" dirty="0">
              <a:latin typeface="+mj-ea"/>
              <a:ea typeface="+mj-ea"/>
            </a:endParaRPr>
          </a:p>
          <a:p>
            <a:pPr eaLnBrk="1" hangingPunct="1">
              <a:spcBef>
                <a:spcPct val="0"/>
              </a:spcBef>
              <a:spcAft>
                <a:spcPct val="0"/>
              </a:spcAft>
              <a:buClrTx/>
              <a:buSzPct val="70000"/>
              <a:buNone/>
              <a:defRPr/>
            </a:pPr>
            <a:r>
              <a:rPr lang="zh-CN" altLang="en-US" sz="1050" dirty="0">
                <a:latin typeface="+mj-ea"/>
                <a:ea typeface="+mj-ea"/>
              </a:rPr>
              <a:t>提供大量应用，例如精准营销、行为分析、销售预测等应用</a:t>
            </a:r>
            <a:endParaRPr lang="en-US" altLang="zh-CN" sz="1050" dirty="0">
              <a:latin typeface="+mj-ea"/>
              <a:ea typeface="+mj-ea"/>
            </a:endParaRPr>
          </a:p>
        </p:txBody>
      </p:sp>
      <p:sp>
        <p:nvSpPr>
          <p:cNvPr id="12" name="Rectangle 7"/>
          <p:cNvSpPr/>
          <p:nvPr/>
        </p:nvSpPr>
        <p:spPr bwMode="auto">
          <a:xfrm>
            <a:off x="3705828" y="4130296"/>
            <a:ext cx="1020004" cy="617203"/>
          </a:xfrm>
          <a:prstGeom prst="rect">
            <a:avLst/>
          </a:prstGeom>
          <a:solidFill>
            <a:schemeClr val="bg2">
              <a:lumMod val="60000"/>
              <a:lumOff val="40000"/>
            </a:schemeClr>
          </a:solidFill>
          <a:ln w="9525" cap="flat" cmpd="sng" algn="ctr">
            <a:solidFill>
              <a:srgbClr val="000000"/>
            </a:solidFill>
            <a:prstDash val="solid"/>
            <a:round/>
            <a:headEnd type="none" w="med" len="med"/>
            <a:tailEnd type="none" w="med" len="med"/>
          </a:ln>
          <a:effectLst/>
        </p:spPr>
        <p:txBody>
          <a:bodyPr anchor="ctr"/>
          <a:lstStyle/>
          <a:p>
            <a:pPr algn="ctr">
              <a:spcBef>
                <a:spcPct val="50000"/>
              </a:spcBef>
            </a:pPr>
            <a:r>
              <a:rPr kumimoji="1" lang="zh-CN" altLang="en-US" sz="1200" b="1" dirty="0">
                <a:solidFill>
                  <a:schemeClr val="bg1"/>
                </a:solidFill>
                <a:latin typeface="微软雅黑" panose="020B0503020204020204" pitchFamily="34" charset="-122"/>
                <a:ea typeface="微软雅黑" panose="020B0503020204020204" pitchFamily="34" charset="-122"/>
              </a:rPr>
              <a:t>大数据</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13" name="Rectangle 8"/>
          <p:cNvSpPr>
            <a:spLocks noChangeArrowheads="1"/>
          </p:cNvSpPr>
          <p:nvPr/>
        </p:nvSpPr>
        <p:spPr bwMode="auto">
          <a:xfrm>
            <a:off x="4806796" y="4130296"/>
            <a:ext cx="4253890" cy="617203"/>
          </a:xfrm>
          <a:prstGeom prst="rect">
            <a:avLst/>
          </a:prstGeom>
          <a:noFill/>
          <a:ln w="9525"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26993" tIns="26993" rIns="26993" bIns="26993" anchor="ctr"/>
          <a:lstStyle>
            <a:lvl1pPr marL="61913" eaLnBrk="0" hangingPunct="0">
              <a:spcBef>
                <a:spcPct val="10000"/>
              </a:spcBef>
              <a:spcAft>
                <a:spcPct val="10000"/>
              </a:spcAft>
              <a:buClr>
                <a:schemeClr val="tx1"/>
              </a:buClr>
              <a:buBlip>
                <a:blip r:embed="rId2"/>
              </a:buBlip>
              <a:defRPr kumimoji="1" sz="2000">
                <a:solidFill>
                  <a:schemeClr val="tx1"/>
                </a:solidFill>
                <a:latin typeface="微软雅黑" pitchFamily="34" charset="-122"/>
                <a:ea typeface="微软雅黑" pitchFamily="34" charset="-122"/>
              </a:defRPr>
            </a:lvl1pPr>
            <a:lvl2pPr marL="742950" indent="-285750" eaLnBrk="0" hangingPunct="0">
              <a:spcBef>
                <a:spcPct val="10000"/>
              </a:spcBef>
              <a:spcAft>
                <a:spcPct val="10000"/>
              </a:spcAft>
              <a:buClr>
                <a:schemeClr val="tx1"/>
              </a:buClr>
              <a:buSzPct val="95000"/>
              <a:buBlip>
                <a:blip r:embed="rId3"/>
              </a:buBlip>
              <a:defRPr kumimoji="1" sz="2800">
                <a:solidFill>
                  <a:schemeClr val="tx1"/>
                </a:solidFill>
                <a:latin typeface="微软雅黑" pitchFamily="34" charset="-122"/>
                <a:ea typeface="微软雅黑" pitchFamily="34" charset="-122"/>
              </a:defRPr>
            </a:lvl2pPr>
            <a:lvl3pPr marL="1143000" indent="-228600" eaLnBrk="0" hangingPunct="0">
              <a:spcBef>
                <a:spcPct val="10000"/>
              </a:spcBef>
              <a:spcAft>
                <a:spcPct val="10000"/>
              </a:spcAft>
              <a:buClr>
                <a:srgbClr val="003366"/>
              </a:buClr>
              <a:buSzPct val="135000"/>
              <a:buFont typeface="Wingdings" pitchFamily="2" charset="2"/>
              <a:buChar char="w"/>
              <a:defRPr kumimoji="1" sz="2000">
                <a:solidFill>
                  <a:schemeClr val="tx1"/>
                </a:solidFill>
                <a:latin typeface="微软雅黑" pitchFamily="34" charset="-122"/>
                <a:ea typeface="微软雅黑" pitchFamily="34" charset="-122"/>
              </a:defRPr>
            </a:lvl3pPr>
            <a:lvl4pPr marL="1600200" indent="-228600" eaLnBrk="0" hangingPunct="0">
              <a:spcBef>
                <a:spcPct val="10000"/>
              </a:spcBef>
              <a:spcAft>
                <a:spcPct val="10000"/>
              </a:spcAft>
              <a:buClr>
                <a:schemeClr val="tx1"/>
              </a:buClr>
              <a:buBlip>
                <a:blip r:embed="rId4"/>
              </a:buBlip>
              <a:defRPr kumimoji="1" sz="1400">
                <a:solidFill>
                  <a:schemeClr val="tx1"/>
                </a:solidFill>
                <a:latin typeface="微软雅黑" pitchFamily="34" charset="-122"/>
                <a:ea typeface="微软雅黑" pitchFamily="34" charset="-122"/>
              </a:defRPr>
            </a:lvl4pPr>
            <a:lvl5pPr marL="2057400" indent="-228600" eaLnBrk="0" hangingPunct="0">
              <a:spcBef>
                <a:spcPct val="10000"/>
              </a:spcBef>
              <a:spcAft>
                <a:spcPct val="10000"/>
              </a:spcAft>
              <a:buClr>
                <a:srgbClr val="003366"/>
              </a:buClr>
              <a:buFont typeface="Arial" pitchFamily="34" charset="0"/>
              <a:buChar char="–"/>
              <a:defRPr kumimoji="1" sz="1200">
                <a:solidFill>
                  <a:schemeClr val="tx1"/>
                </a:solidFill>
                <a:latin typeface="微软雅黑" pitchFamily="34" charset="-122"/>
                <a:ea typeface="微软雅黑" pitchFamily="34" charset="-122"/>
              </a:defRPr>
            </a:lvl5pPr>
            <a:lvl6pPr marL="2514600" indent="-228600" eaLnBrk="0" fontAlgn="base" hangingPunct="0">
              <a:spcBef>
                <a:spcPct val="10000"/>
              </a:spcBef>
              <a:spcAft>
                <a:spcPct val="10000"/>
              </a:spcAft>
              <a:buClr>
                <a:srgbClr val="003366"/>
              </a:buClr>
              <a:buFont typeface="Arial" pitchFamily="34" charset="0"/>
              <a:buChar char="–"/>
              <a:defRPr kumimoji="1" sz="1200">
                <a:solidFill>
                  <a:schemeClr val="tx1"/>
                </a:solidFill>
                <a:latin typeface="微软雅黑" pitchFamily="34" charset="-122"/>
                <a:ea typeface="微软雅黑" pitchFamily="34" charset="-122"/>
              </a:defRPr>
            </a:lvl6pPr>
            <a:lvl7pPr marL="2971800" indent="-228600" eaLnBrk="0" fontAlgn="base" hangingPunct="0">
              <a:spcBef>
                <a:spcPct val="10000"/>
              </a:spcBef>
              <a:spcAft>
                <a:spcPct val="10000"/>
              </a:spcAft>
              <a:buClr>
                <a:srgbClr val="003366"/>
              </a:buClr>
              <a:buFont typeface="Arial" pitchFamily="34" charset="0"/>
              <a:buChar char="–"/>
              <a:defRPr kumimoji="1" sz="1200">
                <a:solidFill>
                  <a:schemeClr val="tx1"/>
                </a:solidFill>
                <a:latin typeface="微软雅黑" pitchFamily="34" charset="-122"/>
                <a:ea typeface="微软雅黑" pitchFamily="34" charset="-122"/>
              </a:defRPr>
            </a:lvl7pPr>
            <a:lvl8pPr marL="3429000" indent="-228600" eaLnBrk="0" fontAlgn="base" hangingPunct="0">
              <a:spcBef>
                <a:spcPct val="10000"/>
              </a:spcBef>
              <a:spcAft>
                <a:spcPct val="10000"/>
              </a:spcAft>
              <a:buClr>
                <a:srgbClr val="003366"/>
              </a:buClr>
              <a:buFont typeface="Arial" pitchFamily="34" charset="0"/>
              <a:buChar char="–"/>
              <a:defRPr kumimoji="1" sz="1200">
                <a:solidFill>
                  <a:schemeClr val="tx1"/>
                </a:solidFill>
                <a:latin typeface="微软雅黑" pitchFamily="34" charset="-122"/>
                <a:ea typeface="微软雅黑" pitchFamily="34" charset="-122"/>
              </a:defRPr>
            </a:lvl8pPr>
            <a:lvl9pPr marL="3886200" indent="-228600" eaLnBrk="0" fontAlgn="base" hangingPunct="0">
              <a:spcBef>
                <a:spcPct val="10000"/>
              </a:spcBef>
              <a:spcAft>
                <a:spcPct val="10000"/>
              </a:spcAft>
              <a:buClr>
                <a:srgbClr val="003366"/>
              </a:buClr>
              <a:buFont typeface="Arial" pitchFamily="34" charset="0"/>
              <a:buChar char="–"/>
              <a:defRPr kumimoji="1" sz="1200">
                <a:solidFill>
                  <a:schemeClr val="tx1"/>
                </a:solidFill>
                <a:latin typeface="微软雅黑" pitchFamily="34" charset="-122"/>
                <a:ea typeface="微软雅黑" pitchFamily="34" charset="-122"/>
              </a:defRPr>
            </a:lvl9pPr>
          </a:lstStyle>
          <a:p>
            <a:pPr marL="55563" eaLnBrk="1" hangingPunct="1">
              <a:spcBef>
                <a:spcPts val="0"/>
              </a:spcBef>
              <a:spcAft>
                <a:spcPts val="0"/>
              </a:spcAft>
              <a:buClrTx/>
              <a:buNone/>
              <a:defRPr/>
            </a:pPr>
            <a:r>
              <a:rPr lang="zh-CN" altLang="en-US" sz="1050" dirty="0">
                <a:latin typeface="+mj-ea"/>
                <a:ea typeface="+mj-ea"/>
              </a:rPr>
              <a:t>集群后的容量可支持</a:t>
            </a:r>
            <a:r>
              <a:rPr lang="en-US" altLang="zh-CN" sz="1050" dirty="0">
                <a:latin typeface="+mj-ea"/>
                <a:ea typeface="+mj-ea"/>
              </a:rPr>
              <a:t>PB</a:t>
            </a:r>
            <a:r>
              <a:rPr lang="zh-CN" altLang="en-US" sz="1050" dirty="0">
                <a:latin typeface="+mj-ea"/>
                <a:ea typeface="+mj-ea"/>
              </a:rPr>
              <a:t>级别的数据仓库应用</a:t>
            </a:r>
            <a:endParaRPr lang="en-US" altLang="zh-CN" sz="1050" dirty="0">
              <a:latin typeface="+mj-ea"/>
              <a:ea typeface="+mj-ea"/>
            </a:endParaRPr>
          </a:p>
          <a:p>
            <a:pPr marL="55563" eaLnBrk="1" hangingPunct="1">
              <a:spcBef>
                <a:spcPts val="0"/>
              </a:spcBef>
              <a:spcAft>
                <a:spcPts val="0"/>
              </a:spcAft>
              <a:buClrTx/>
              <a:buNone/>
              <a:defRPr/>
            </a:pPr>
            <a:r>
              <a:rPr lang="zh-CN" altLang="en-US" sz="1050" dirty="0">
                <a:latin typeface="+mj-ea"/>
                <a:ea typeface="+mj-ea"/>
              </a:rPr>
              <a:t>可集成</a:t>
            </a:r>
            <a:r>
              <a:rPr lang="en-US" altLang="zh-CN" sz="1050" dirty="0">
                <a:latin typeface="+mj-ea"/>
                <a:ea typeface="+mj-ea"/>
              </a:rPr>
              <a:t>Hadoop</a:t>
            </a:r>
            <a:r>
              <a:rPr lang="zh-CN" altLang="en-US" sz="1050" dirty="0">
                <a:latin typeface="+mj-ea"/>
                <a:ea typeface="+mj-ea"/>
              </a:rPr>
              <a:t>应用，可实现内存计算与分布式文件系统的大数据分析</a:t>
            </a:r>
            <a:endParaRPr lang="en-US" altLang="zh-CN" sz="1050" dirty="0">
              <a:latin typeface="+mj-ea"/>
              <a:ea typeface="+mj-ea"/>
            </a:endParaRPr>
          </a:p>
          <a:p>
            <a:pPr marL="55563" eaLnBrk="1" hangingPunct="1">
              <a:spcBef>
                <a:spcPts val="0"/>
              </a:spcBef>
              <a:spcAft>
                <a:spcPts val="0"/>
              </a:spcAft>
              <a:buClrTx/>
              <a:buNone/>
              <a:defRPr/>
            </a:pPr>
            <a:r>
              <a:rPr lang="zh-CN" altLang="en-US" sz="1050" dirty="0">
                <a:latin typeface="+mj-ea"/>
                <a:ea typeface="+mj-ea"/>
              </a:rPr>
              <a:t>提供多种预测分析函数以及数据挖掘方法，可对海量数据进行深入分析</a:t>
            </a:r>
            <a:endParaRPr lang="en-US" altLang="zh-CN" sz="1050" dirty="0">
              <a:latin typeface="+mj-ea"/>
              <a:ea typeface="+mj-ea"/>
            </a:endParaRPr>
          </a:p>
        </p:txBody>
      </p:sp>
      <p:sp>
        <p:nvSpPr>
          <p:cNvPr id="15" name="Rectangle 7"/>
          <p:cNvSpPr/>
          <p:nvPr/>
        </p:nvSpPr>
        <p:spPr bwMode="auto">
          <a:xfrm>
            <a:off x="3705828" y="4882749"/>
            <a:ext cx="1020004" cy="617203"/>
          </a:xfrm>
          <a:prstGeom prst="rect">
            <a:avLst/>
          </a:prstGeom>
          <a:solidFill>
            <a:schemeClr val="bg2">
              <a:lumMod val="60000"/>
              <a:lumOff val="40000"/>
            </a:schemeClr>
          </a:solidFill>
          <a:ln w="9525" cap="flat" cmpd="sng" algn="ctr">
            <a:solidFill>
              <a:srgbClr val="000000"/>
            </a:solidFill>
            <a:prstDash val="solid"/>
            <a:round/>
            <a:headEnd type="none" w="med" len="med"/>
            <a:tailEnd type="none" w="med" len="med"/>
          </a:ln>
          <a:effectLst/>
        </p:spPr>
        <p:txBody>
          <a:bodyPr anchor="ctr"/>
          <a:lstStyle/>
          <a:p>
            <a:pPr algn="ctr">
              <a:spcBef>
                <a:spcPct val="50000"/>
              </a:spcBef>
            </a:pPr>
            <a:r>
              <a:rPr lang="zh-CN" altLang="en-US" sz="1350" b="1" dirty="0">
                <a:solidFill>
                  <a:schemeClr val="bg1"/>
                </a:solidFill>
                <a:latin typeface="微软雅黑" panose="020B0503020204020204" pitchFamily="34" charset="-122"/>
                <a:ea typeface="微软雅黑" panose="020B0503020204020204" pitchFamily="34" charset="-122"/>
              </a:rPr>
              <a:t>云计算</a:t>
            </a:r>
            <a:endParaRPr lang="en-US" altLang="zh-CN" sz="1350" b="1" dirty="0">
              <a:solidFill>
                <a:schemeClr val="bg1"/>
              </a:solidFill>
              <a:latin typeface="微软雅黑" panose="020B0503020204020204" pitchFamily="34" charset="-122"/>
              <a:ea typeface="微软雅黑" panose="020B0503020204020204" pitchFamily="34" charset="-122"/>
            </a:endParaRPr>
          </a:p>
        </p:txBody>
      </p:sp>
      <p:sp>
        <p:nvSpPr>
          <p:cNvPr id="16" name="Rectangle 8"/>
          <p:cNvSpPr>
            <a:spLocks noChangeArrowheads="1"/>
          </p:cNvSpPr>
          <p:nvPr/>
        </p:nvSpPr>
        <p:spPr bwMode="auto">
          <a:xfrm>
            <a:off x="4806796" y="4882749"/>
            <a:ext cx="4253890" cy="617203"/>
          </a:xfrm>
          <a:prstGeom prst="rect">
            <a:avLst/>
          </a:prstGeom>
          <a:noFill/>
          <a:ln w="9525"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26993" tIns="26993" rIns="26993" bIns="26993" anchor="ctr"/>
          <a:lstStyle>
            <a:lvl1pPr marL="61913" eaLnBrk="0" hangingPunct="0">
              <a:spcBef>
                <a:spcPct val="10000"/>
              </a:spcBef>
              <a:spcAft>
                <a:spcPct val="10000"/>
              </a:spcAft>
              <a:buClr>
                <a:schemeClr val="tx1"/>
              </a:buClr>
              <a:buBlip>
                <a:blip r:embed="rId2"/>
              </a:buBlip>
              <a:defRPr kumimoji="1" sz="2000">
                <a:solidFill>
                  <a:schemeClr val="tx1"/>
                </a:solidFill>
                <a:latin typeface="微软雅黑" pitchFamily="34" charset="-122"/>
                <a:ea typeface="微软雅黑" pitchFamily="34" charset="-122"/>
              </a:defRPr>
            </a:lvl1pPr>
            <a:lvl2pPr marL="742950" indent="-285750" eaLnBrk="0" hangingPunct="0">
              <a:spcBef>
                <a:spcPct val="10000"/>
              </a:spcBef>
              <a:spcAft>
                <a:spcPct val="10000"/>
              </a:spcAft>
              <a:buClr>
                <a:schemeClr val="tx1"/>
              </a:buClr>
              <a:buSzPct val="95000"/>
              <a:buBlip>
                <a:blip r:embed="rId3"/>
              </a:buBlip>
              <a:defRPr kumimoji="1" sz="2800">
                <a:solidFill>
                  <a:schemeClr val="tx1"/>
                </a:solidFill>
                <a:latin typeface="微软雅黑" pitchFamily="34" charset="-122"/>
                <a:ea typeface="微软雅黑" pitchFamily="34" charset="-122"/>
              </a:defRPr>
            </a:lvl2pPr>
            <a:lvl3pPr marL="1143000" indent="-228600" eaLnBrk="0" hangingPunct="0">
              <a:spcBef>
                <a:spcPct val="10000"/>
              </a:spcBef>
              <a:spcAft>
                <a:spcPct val="10000"/>
              </a:spcAft>
              <a:buClr>
                <a:srgbClr val="003366"/>
              </a:buClr>
              <a:buSzPct val="135000"/>
              <a:buFont typeface="Wingdings" pitchFamily="2" charset="2"/>
              <a:buChar char="w"/>
              <a:defRPr kumimoji="1" sz="2000">
                <a:solidFill>
                  <a:schemeClr val="tx1"/>
                </a:solidFill>
                <a:latin typeface="微软雅黑" pitchFamily="34" charset="-122"/>
                <a:ea typeface="微软雅黑" pitchFamily="34" charset="-122"/>
              </a:defRPr>
            </a:lvl3pPr>
            <a:lvl4pPr marL="1600200" indent="-228600" eaLnBrk="0" hangingPunct="0">
              <a:spcBef>
                <a:spcPct val="10000"/>
              </a:spcBef>
              <a:spcAft>
                <a:spcPct val="10000"/>
              </a:spcAft>
              <a:buClr>
                <a:schemeClr val="tx1"/>
              </a:buClr>
              <a:buBlip>
                <a:blip r:embed="rId4"/>
              </a:buBlip>
              <a:defRPr kumimoji="1" sz="1400">
                <a:solidFill>
                  <a:schemeClr val="tx1"/>
                </a:solidFill>
                <a:latin typeface="微软雅黑" pitchFamily="34" charset="-122"/>
                <a:ea typeface="微软雅黑" pitchFamily="34" charset="-122"/>
              </a:defRPr>
            </a:lvl4pPr>
            <a:lvl5pPr marL="2057400" indent="-228600" eaLnBrk="0" hangingPunct="0">
              <a:spcBef>
                <a:spcPct val="10000"/>
              </a:spcBef>
              <a:spcAft>
                <a:spcPct val="10000"/>
              </a:spcAft>
              <a:buClr>
                <a:srgbClr val="003366"/>
              </a:buClr>
              <a:buFont typeface="Arial" pitchFamily="34" charset="0"/>
              <a:buChar char="–"/>
              <a:defRPr kumimoji="1" sz="1200">
                <a:solidFill>
                  <a:schemeClr val="tx1"/>
                </a:solidFill>
                <a:latin typeface="微软雅黑" pitchFamily="34" charset="-122"/>
                <a:ea typeface="微软雅黑" pitchFamily="34" charset="-122"/>
              </a:defRPr>
            </a:lvl5pPr>
            <a:lvl6pPr marL="2514600" indent="-228600" eaLnBrk="0" fontAlgn="base" hangingPunct="0">
              <a:spcBef>
                <a:spcPct val="10000"/>
              </a:spcBef>
              <a:spcAft>
                <a:spcPct val="10000"/>
              </a:spcAft>
              <a:buClr>
                <a:srgbClr val="003366"/>
              </a:buClr>
              <a:buFont typeface="Arial" pitchFamily="34" charset="0"/>
              <a:buChar char="–"/>
              <a:defRPr kumimoji="1" sz="1200">
                <a:solidFill>
                  <a:schemeClr val="tx1"/>
                </a:solidFill>
                <a:latin typeface="微软雅黑" pitchFamily="34" charset="-122"/>
                <a:ea typeface="微软雅黑" pitchFamily="34" charset="-122"/>
              </a:defRPr>
            </a:lvl6pPr>
            <a:lvl7pPr marL="2971800" indent="-228600" eaLnBrk="0" fontAlgn="base" hangingPunct="0">
              <a:spcBef>
                <a:spcPct val="10000"/>
              </a:spcBef>
              <a:spcAft>
                <a:spcPct val="10000"/>
              </a:spcAft>
              <a:buClr>
                <a:srgbClr val="003366"/>
              </a:buClr>
              <a:buFont typeface="Arial" pitchFamily="34" charset="0"/>
              <a:buChar char="–"/>
              <a:defRPr kumimoji="1" sz="1200">
                <a:solidFill>
                  <a:schemeClr val="tx1"/>
                </a:solidFill>
                <a:latin typeface="微软雅黑" pitchFamily="34" charset="-122"/>
                <a:ea typeface="微软雅黑" pitchFamily="34" charset="-122"/>
              </a:defRPr>
            </a:lvl7pPr>
            <a:lvl8pPr marL="3429000" indent="-228600" eaLnBrk="0" fontAlgn="base" hangingPunct="0">
              <a:spcBef>
                <a:spcPct val="10000"/>
              </a:spcBef>
              <a:spcAft>
                <a:spcPct val="10000"/>
              </a:spcAft>
              <a:buClr>
                <a:srgbClr val="003366"/>
              </a:buClr>
              <a:buFont typeface="Arial" pitchFamily="34" charset="0"/>
              <a:buChar char="–"/>
              <a:defRPr kumimoji="1" sz="1200">
                <a:solidFill>
                  <a:schemeClr val="tx1"/>
                </a:solidFill>
                <a:latin typeface="微软雅黑" pitchFamily="34" charset="-122"/>
                <a:ea typeface="微软雅黑" pitchFamily="34" charset="-122"/>
              </a:defRPr>
            </a:lvl8pPr>
            <a:lvl9pPr marL="3886200" indent="-228600" eaLnBrk="0" fontAlgn="base" hangingPunct="0">
              <a:spcBef>
                <a:spcPct val="10000"/>
              </a:spcBef>
              <a:spcAft>
                <a:spcPct val="10000"/>
              </a:spcAft>
              <a:buClr>
                <a:srgbClr val="003366"/>
              </a:buClr>
              <a:buFont typeface="Arial" pitchFamily="34" charset="0"/>
              <a:buChar char="–"/>
              <a:defRPr kumimoji="1" sz="1200">
                <a:solidFill>
                  <a:schemeClr val="tx1"/>
                </a:solidFill>
                <a:latin typeface="微软雅黑" pitchFamily="34" charset="-122"/>
                <a:ea typeface="微软雅黑" pitchFamily="34" charset="-122"/>
              </a:defRPr>
            </a:lvl9pPr>
          </a:lstStyle>
          <a:p>
            <a:pPr eaLnBrk="1" hangingPunct="1">
              <a:spcBef>
                <a:spcPct val="0"/>
              </a:spcBef>
              <a:spcAft>
                <a:spcPct val="0"/>
              </a:spcAft>
              <a:buClrTx/>
              <a:buSzPct val="70000"/>
              <a:buNone/>
              <a:defRPr/>
            </a:pPr>
            <a:r>
              <a:rPr lang="en-US" altLang="zh-CN" sz="1050" dirty="0">
                <a:latin typeface="+mj-ea"/>
                <a:ea typeface="+mj-ea"/>
              </a:rPr>
              <a:t>X86</a:t>
            </a:r>
            <a:r>
              <a:rPr lang="zh-CN" altLang="en-US" sz="1050" dirty="0">
                <a:latin typeface="+mj-ea"/>
                <a:ea typeface="+mj-ea"/>
              </a:rPr>
              <a:t>架构，可扩展成为云数据库架构</a:t>
            </a:r>
            <a:endParaRPr lang="en-US" altLang="zh-CN" sz="1050" dirty="0">
              <a:latin typeface="+mj-ea"/>
              <a:ea typeface="+mj-ea"/>
            </a:endParaRPr>
          </a:p>
          <a:p>
            <a:pPr eaLnBrk="1" hangingPunct="1">
              <a:spcBef>
                <a:spcPct val="0"/>
              </a:spcBef>
              <a:spcAft>
                <a:spcPct val="0"/>
              </a:spcAft>
              <a:buClrTx/>
              <a:buSzPct val="70000"/>
              <a:buNone/>
              <a:defRPr/>
            </a:pPr>
            <a:r>
              <a:rPr lang="zh-CN" altLang="en-US" sz="1050" dirty="0">
                <a:latin typeface="+mj-ea"/>
                <a:ea typeface="+mj-ea"/>
              </a:rPr>
              <a:t>可运行于</a:t>
            </a:r>
            <a:r>
              <a:rPr lang="en-US" altLang="zh-CN" sz="1050" dirty="0">
                <a:latin typeface="+mj-ea"/>
                <a:ea typeface="+mj-ea"/>
              </a:rPr>
              <a:t>VMWare</a:t>
            </a:r>
            <a:r>
              <a:rPr lang="zh-CN" altLang="en-US" sz="1050" dirty="0">
                <a:latin typeface="+mj-ea"/>
                <a:ea typeface="+mj-ea"/>
              </a:rPr>
              <a:t>之上，虚拟化计算资源，动态分配资源</a:t>
            </a:r>
            <a:endParaRPr lang="en-US" altLang="zh-CN" sz="1050" dirty="0">
              <a:latin typeface="+mj-ea"/>
              <a:ea typeface="+mj-ea"/>
            </a:endParaRPr>
          </a:p>
          <a:p>
            <a:pPr eaLnBrk="1" hangingPunct="1">
              <a:spcBef>
                <a:spcPct val="0"/>
              </a:spcBef>
              <a:spcAft>
                <a:spcPct val="0"/>
              </a:spcAft>
              <a:buClrTx/>
              <a:buSzPct val="70000"/>
              <a:buNone/>
              <a:defRPr/>
            </a:pPr>
            <a:r>
              <a:rPr lang="zh-CN" altLang="en-US" sz="1050" dirty="0">
                <a:latin typeface="+mj-ea"/>
                <a:ea typeface="+mj-ea"/>
              </a:rPr>
              <a:t>企业云架构，已经实现基于</a:t>
            </a:r>
            <a:r>
              <a:rPr lang="en-US" altLang="zh-CN" sz="1050" dirty="0">
                <a:latin typeface="+mj-ea"/>
                <a:ea typeface="+mj-ea"/>
              </a:rPr>
              <a:t>HANA</a:t>
            </a:r>
            <a:r>
              <a:rPr lang="zh-CN" altLang="en-US" sz="1050" dirty="0">
                <a:latin typeface="+mj-ea"/>
                <a:ea typeface="+mj-ea"/>
              </a:rPr>
              <a:t>的公有云，企业也可部署私有云架构</a:t>
            </a:r>
            <a:endParaRPr lang="en-US" altLang="zh-CN" sz="1050" dirty="0">
              <a:latin typeface="+mj-ea"/>
              <a:ea typeface="+mj-ea"/>
            </a:endParaRPr>
          </a:p>
        </p:txBody>
      </p:sp>
      <p:sp>
        <p:nvSpPr>
          <p:cNvPr id="17" name="Oval 27"/>
          <p:cNvSpPr/>
          <p:nvPr/>
        </p:nvSpPr>
        <p:spPr bwMode="auto">
          <a:xfrm>
            <a:off x="3385244" y="2028957"/>
            <a:ext cx="324000" cy="310072"/>
          </a:xfrm>
          <a:prstGeom prst="ellipse">
            <a:avLst/>
          </a:prstGeom>
          <a:solidFill>
            <a:srgbClr val="00B050"/>
          </a:solidFill>
          <a:ln w="9525" cap="flat" cmpd="sng" algn="ctr">
            <a:noFill/>
            <a:prstDash val="solid"/>
            <a:round/>
            <a:headEnd type="none" w="med" len="med"/>
            <a:tailEnd type="none" w="med" len="med"/>
          </a:ln>
          <a:effectLst/>
        </p:spPr>
        <p:txBody>
          <a:bodyPr vert="horz" wrap="square" lIns="81637" tIns="40819" rIns="81637" bIns="40819" numCol="1" rtlCol="0" anchor="ctr" anchorCtr="0" compatLnSpc="1">
            <a:prstTxWarp prst="textNoShape">
              <a:avLst/>
            </a:prstTxWarp>
          </a:bodyPr>
          <a:lstStyle/>
          <a:p>
            <a:pPr algn="ctr" fontAlgn="base">
              <a:lnSpc>
                <a:spcPct val="90000"/>
              </a:lnSpc>
              <a:spcBef>
                <a:spcPct val="50000"/>
              </a:spcBef>
              <a:spcAft>
                <a:spcPct val="0"/>
              </a:spcAft>
              <a:buClr>
                <a:srgbClr val="EEECE1"/>
              </a:buClr>
            </a:pPr>
            <a:r>
              <a:rPr lang="en-US" sz="1350" b="1" dirty="0">
                <a:solidFill>
                  <a:prstClr val="white"/>
                </a:solidFill>
                <a:latin typeface="+mj-ea"/>
                <a:ea typeface="+mj-ea"/>
              </a:rPr>
              <a:t>1</a:t>
            </a:r>
          </a:p>
        </p:txBody>
      </p:sp>
      <p:sp>
        <p:nvSpPr>
          <p:cNvPr id="18" name="Oval 27"/>
          <p:cNvSpPr/>
          <p:nvPr/>
        </p:nvSpPr>
        <p:spPr bwMode="auto">
          <a:xfrm>
            <a:off x="3385245" y="2802287"/>
            <a:ext cx="324000" cy="310072"/>
          </a:xfrm>
          <a:prstGeom prst="ellipse">
            <a:avLst/>
          </a:prstGeom>
          <a:solidFill>
            <a:srgbClr val="00B050"/>
          </a:solidFill>
          <a:ln w="9525" cap="flat" cmpd="sng" algn="ctr">
            <a:noFill/>
            <a:prstDash val="solid"/>
            <a:round/>
            <a:headEnd type="none" w="med" len="med"/>
            <a:tailEnd type="none" w="med" len="med"/>
          </a:ln>
          <a:effectLst/>
        </p:spPr>
        <p:txBody>
          <a:bodyPr vert="horz" wrap="square" lIns="81637" tIns="40819" rIns="81637" bIns="40819" numCol="1" rtlCol="0" anchor="ctr" anchorCtr="0" compatLnSpc="1">
            <a:prstTxWarp prst="textNoShape">
              <a:avLst/>
            </a:prstTxWarp>
          </a:bodyPr>
          <a:lstStyle/>
          <a:p>
            <a:pPr algn="ctr" fontAlgn="base">
              <a:lnSpc>
                <a:spcPct val="90000"/>
              </a:lnSpc>
              <a:spcBef>
                <a:spcPct val="50000"/>
              </a:spcBef>
              <a:spcAft>
                <a:spcPct val="0"/>
              </a:spcAft>
              <a:buClr>
                <a:srgbClr val="EEECE1"/>
              </a:buClr>
            </a:pPr>
            <a:r>
              <a:rPr lang="en-US" altLang="zh-CN" sz="1350" b="1" dirty="0">
                <a:solidFill>
                  <a:prstClr val="white"/>
                </a:solidFill>
                <a:latin typeface="+mj-ea"/>
                <a:ea typeface="+mj-ea"/>
              </a:rPr>
              <a:t>2</a:t>
            </a:r>
            <a:endParaRPr lang="en-US" sz="1350" b="1" dirty="0">
              <a:solidFill>
                <a:prstClr val="white"/>
              </a:solidFill>
              <a:latin typeface="+mj-ea"/>
              <a:ea typeface="+mj-ea"/>
            </a:endParaRPr>
          </a:p>
        </p:txBody>
      </p:sp>
      <p:sp>
        <p:nvSpPr>
          <p:cNvPr id="19" name="Oval 27"/>
          <p:cNvSpPr/>
          <p:nvPr/>
        </p:nvSpPr>
        <p:spPr bwMode="auto">
          <a:xfrm>
            <a:off x="3374190" y="3510728"/>
            <a:ext cx="324000" cy="310072"/>
          </a:xfrm>
          <a:prstGeom prst="ellipse">
            <a:avLst/>
          </a:prstGeom>
          <a:solidFill>
            <a:srgbClr val="00B050"/>
          </a:solidFill>
          <a:ln w="9525" cap="flat" cmpd="sng" algn="ctr">
            <a:noFill/>
            <a:prstDash val="solid"/>
            <a:round/>
            <a:headEnd type="none" w="med" len="med"/>
            <a:tailEnd type="none" w="med" len="med"/>
          </a:ln>
          <a:effectLst/>
        </p:spPr>
        <p:txBody>
          <a:bodyPr vert="horz" wrap="square" lIns="81637" tIns="40819" rIns="81637" bIns="40819" numCol="1" rtlCol="0" anchor="ctr" anchorCtr="0" compatLnSpc="1">
            <a:prstTxWarp prst="textNoShape">
              <a:avLst/>
            </a:prstTxWarp>
          </a:bodyPr>
          <a:lstStyle/>
          <a:p>
            <a:pPr algn="ctr" fontAlgn="base">
              <a:lnSpc>
                <a:spcPct val="90000"/>
              </a:lnSpc>
              <a:spcBef>
                <a:spcPct val="50000"/>
              </a:spcBef>
              <a:spcAft>
                <a:spcPct val="0"/>
              </a:spcAft>
              <a:buClr>
                <a:srgbClr val="EEECE1"/>
              </a:buClr>
            </a:pPr>
            <a:r>
              <a:rPr lang="en-US" altLang="zh-CN" sz="1350" b="1" dirty="0">
                <a:solidFill>
                  <a:prstClr val="white"/>
                </a:solidFill>
                <a:latin typeface="+mj-ea"/>
                <a:ea typeface="+mj-ea"/>
              </a:rPr>
              <a:t>3</a:t>
            </a:r>
            <a:endParaRPr lang="en-US" sz="1350" b="1" dirty="0">
              <a:solidFill>
                <a:prstClr val="white"/>
              </a:solidFill>
              <a:latin typeface="+mj-ea"/>
              <a:ea typeface="+mj-ea"/>
            </a:endParaRPr>
          </a:p>
        </p:txBody>
      </p:sp>
      <p:sp>
        <p:nvSpPr>
          <p:cNvPr id="20" name="Oval 19"/>
          <p:cNvSpPr/>
          <p:nvPr/>
        </p:nvSpPr>
        <p:spPr bwMode="auto">
          <a:xfrm>
            <a:off x="3375709" y="4266322"/>
            <a:ext cx="324000" cy="310072"/>
          </a:xfrm>
          <a:prstGeom prst="ellipse">
            <a:avLst/>
          </a:prstGeom>
          <a:solidFill>
            <a:srgbClr val="00B050"/>
          </a:solidFill>
          <a:ln w="9525" cap="flat" cmpd="sng" algn="ctr">
            <a:noFill/>
            <a:prstDash val="solid"/>
            <a:round/>
            <a:headEnd type="none" w="med" len="med"/>
            <a:tailEnd type="none" w="med" len="med"/>
          </a:ln>
          <a:effectLst/>
        </p:spPr>
        <p:txBody>
          <a:bodyPr vert="horz" wrap="square" lIns="81637" tIns="40819" rIns="81637" bIns="40819" numCol="1" rtlCol="0" anchor="ctr" anchorCtr="0" compatLnSpc="1">
            <a:prstTxWarp prst="textNoShape">
              <a:avLst/>
            </a:prstTxWarp>
          </a:bodyPr>
          <a:lstStyle/>
          <a:p>
            <a:pPr algn="ctr" fontAlgn="base">
              <a:lnSpc>
                <a:spcPct val="90000"/>
              </a:lnSpc>
              <a:spcBef>
                <a:spcPct val="50000"/>
              </a:spcBef>
              <a:spcAft>
                <a:spcPct val="0"/>
              </a:spcAft>
              <a:buClr>
                <a:srgbClr val="EEECE1"/>
              </a:buClr>
            </a:pPr>
            <a:r>
              <a:rPr lang="en-US" altLang="zh-CN" sz="1350" b="1" dirty="0">
                <a:solidFill>
                  <a:prstClr val="white"/>
                </a:solidFill>
                <a:latin typeface="+mj-ea"/>
                <a:ea typeface="+mj-ea"/>
              </a:rPr>
              <a:t>4</a:t>
            </a:r>
            <a:endParaRPr lang="en-US" sz="1350" b="1" dirty="0">
              <a:solidFill>
                <a:prstClr val="white"/>
              </a:solidFill>
              <a:latin typeface="+mj-ea"/>
              <a:ea typeface="+mj-ea"/>
            </a:endParaRPr>
          </a:p>
        </p:txBody>
      </p:sp>
      <p:sp>
        <p:nvSpPr>
          <p:cNvPr id="21" name="Oval 27"/>
          <p:cNvSpPr/>
          <p:nvPr/>
        </p:nvSpPr>
        <p:spPr bwMode="auto">
          <a:xfrm>
            <a:off x="3377229" y="5040779"/>
            <a:ext cx="324000" cy="310072"/>
          </a:xfrm>
          <a:prstGeom prst="ellipse">
            <a:avLst/>
          </a:prstGeom>
          <a:solidFill>
            <a:srgbClr val="00B050"/>
          </a:solidFill>
          <a:ln w="9525" cap="flat" cmpd="sng" algn="ctr">
            <a:noFill/>
            <a:prstDash val="solid"/>
            <a:round/>
            <a:headEnd type="none" w="med" len="med"/>
            <a:tailEnd type="none" w="med" len="med"/>
          </a:ln>
          <a:effectLst/>
        </p:spPr>
        <p:txBody>
          <a:bodyPr vert="horz" wrap="square" lIns="81637" tIns="40819" rIns="81637" bIns="40819" numCol="1" rtlCol="0" anchor="ctr" anchorCtr="0" compatLnSpc="1">
            <a:prstTxWarp prst="textNoShape">
              <a:avLst/>
            </a:prstTxWarp>
          </a:bodyPr>
          <a:lstStyle/>
          <a:p>
            <a:pPr algn="ctr" fontAlgn="base">
              <a:lnSpc>
                <a:spcPct val="90000"/>
              </a:lnSpc>
              <a:spcBef>
                <a:spcPct val="50000"/>
              </a:spcBef>
              <a:spcAft>
                <a:spcPct val="0"/>
              </a:spcAft>
              <a:buClr>
                <a:srgbClr val="EEECE1"/>
              </a:buClr>
            </a:pPr>
            <a:r>
              <a:rPr lang="en-US" altLang="zh-CN" sz="1350" b="1" dirty="0">
                <a:solidFill>
                  <a:prstClr val="white"/>
                </a:solidFill>
                <a:latin typeface="+mj-ea"/>
                <a:ea typeface="+mj-ea"/>
              </a:rPr>
              <a:t>5</a:t>
            </a:r>
            <a:endParaRPr lang="en-US" sz="1350" b="1" dirty="0">
              <a:solidFill>
                <a:prstClr val="white"/>
              </a:solidFill>
              <a:latin typeface="+mj-ea"/>
              <a:ea typeface="+mj-ea"/>
            </a:endParaRPr>
          </a:p>
        </p:txBody>
      </p:sp>
      <p:grpSp>
        <p:nvGrpSpPr>
          <p:cNvPr id="2" name="Group 1"/>
          <p:cNvGrpSpPr/>
          <p:nvPr/>
        </p:nvGrpSpPr>
        <p:grpSpPr>
          <a:xfrm>
            <a:off x="145449" y="1910532"/>
            <a:ext cx="3158831" cy="3474721"/>
            <a:chOff x="288452" y="1332546"/>
            <a:chExt cx="4885228" cy="4679075"/>
          </a:xfrm>
        </p:grpSpPr>
        <p:sp>
          <p:nvSpPr>
            <p:cNvPr id="23" name="Rectangle 22"/>
            <p:cNvSpPr/>
            <p:nvPr/>
          </p:nvSpPr>
          <p:spPr bwMode="gray">
            <a:xfrm>
              <a:off x="288452" y="2592615"/>
              <a:ext cx="4769344" cy="2046682"/>
            </a:xfrm>
            <a:prstGeom prst="rect">
              <a:avLst/>
            </a:prstGeom>
            <a:solidFill>
              <a:schemeClr val="bg1">
                <a:lumMod val="95000"/>
              </a:schemeClr>
            </a:solidFill>
            <a:ln w="6350" algn="ctr">
              <a:solidFill>
                <a:schemeClr val="accent1"/>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微软雅黑"/>
                <a:cs typeface="Arial Unicode MS" pitchFamily="34" charset="-128"/>
              </a:endParaRPr>
            </a:p>
          </p:txBody>
        </p:sp>
        <p:grpSp>
          <p:nvGrpSpPr>
            <p:cNvPr id="24" name="Group 23"/>
            <p:cNvGrpSpPr/>
            <p:nvPr/>
          </p:nvGrpSpPr>
          <p:grpSpPr>
            <a:xfrm>
              <a:off x="1349836" y="2844741"/>
              <a:ext cx="2839976" cy="394442"/>
              <a:chOff x="7849932" y="3303878"/>
              <a:chExt cx="2839976" cy="394442"/>
            </a:xfrm>
          </p:grpSpPr>
          <p:pic>
            <p:nvPicPr>
              <p:cNvPr id="25" name="Picture 24" descr="HANA_Chip.em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9932" y="3303878"/>
                <a:ext cx="406840" cy="394442"/>
              </a:xfrm>
              <a:prstGeom prst="rect">
                <a:avLst/>
              </a:prstGeom>
            </p:spPr>
          </p:pic>
          <p:sp>
            <p:nvSpPr>
              <p:cNvPr id="26" name="TextBox 25"/>
              <p:cNvSpPr txBox="1"/>
              <p:nvPr/>
            </p:nvSpPr>
            <p:spPr>
              <a:xfrm>
                <a:off x="8414877" y="3371545"/>
                <a:ext cx="2275031" cy="279756"/>
              </a:xfrm>
              <a:prstGeom prst="rect">
                <a:avLst/>
              </a:prstGeom>
              <a:noFill/>
            </p:spPr>
            <p:txBody>
              <a:bodyPr wrap="square" lIns="0" tIns="0" rIns="0" bIns="0" rtlCol="0">
                <a:spAutoFit/>
              </a:bodyPr>
              <a:lstStyle/>
              <a:p>
                <a:pPr defTabSz="816227">
                  <a:spcBef>
                    <a:spcPts val="450"/>
                  </a:spcBef>
                  <a:spcAft>
                    <a:spcPct val="0"/>
                  </a:spcAft>
                </a:pPr>
                <a:r>
                  <a:rPr lang="en-US" altLang="zh-CN" sz="1350" kern="0" dirty="0">
                    <a:solidFill>
                      <a:srgbClr val="F0AB00"/>
                    </a:solidFill>
                    <a:ea typeface="微软雅黑"/>
                    <a:cs typeface="Arial Unicode MS"/>
                  </a:rPr>
                  <a:t>SAP HANA </a:t>
                </a:r>
                <a:r>
                  <a:rPr lang="zh-CN" altLang="en-US" sz="1350" kern="0" dirty="0">
                    <a:solidFill>
                      <a:srgbClr val="F0AB00"/>
                    </a:solidFill>
                    <a:ea typeface="微软雅黑"/>
                    <a:cs typeface="Arial Unicode MS"/>
                  </a:rPr>
                  <a:t>平台</a:t>
                </a:r>
              </a:p>
            </p:txBody>
          </p:sp>
        </p:grpSp>
        <p:grpSp>
          <p:nvGrpSpPr>
            <p:cNvPr id="27" name="Group 26"/>
            <p:cNvGrpSpPr/>
            <p:nvPr/>
          </p:nvGrpSpPr>
          <p:grpSpPr>
            <a:xfrm>
              <a:off x="422579" y="3513161"/>
              <a:ext cx="4534713" cy="970717"/>
              <a:chOff x="6904402" y="3515449"/>
              <a:chExt cx="4534713" cy="970717"/>
            </a:xfrm>
          </p:grpSpPr>
          <p:sp>
            <p:nvSpPr>
              <p:cNvPr id="28" name="Rectangle 27"/>
              <p:cNvSpPr/>
              <p:nvPr/>
            </p:nvSpPr>
            <p:spPr bwMode="gray">
              <a:xfrm>
                <a:off x="6907325" y="4066047"/>
                <a:ext cx="4531790" cy="420119"/>
              </a:xfrm>
              <a:prstGeom prst="rect">
                <a:avLst/>
              </a:prstGeom>
              <a:solidFill>
                <a:schemeClr val="accent1"/>
              </a:solidFill>
              <a:ln w="6350" algn="ctr">
                <a:noFill/>
                <a:miter lim="800000"/>
                <a:headEnd/>
                <a:tailEnd/>
              </a:ln>
            </p:spPr>
            <p:txBody>
              <a:bodyPr lIns="67482" tIns="53986" rIns="67482" bIns="53986" rtlCol="0" anchor="ctr"/>
              <a:lstStyle/>
              <a:p>
                <a:pPr algn="ctr" defTabSz="685617">
                  <a:lnSpc>
                    <a:spcPts val="1035"/>
                  </a:lnSpc>
                  <a:spcBef>
                    <a:spcPct val="50000"/>
                  </a:spcBef>
                  <a:spcAft>
                    <a:spcPct val="0"/>
                  </a:spcAft>
                </a:pPr>
                <a:r>
                  <a:rPr lang="zh-CN" altLang="en-US" sz="1050" kern="0" dirty="0">
                    <a:solidFill>
                      <a:srgbClr val="FFFFFF"/>
                    </a:solidFill>
                    <a:ea typeface="微软雅黑"/>
                    <a:cs typeface="Arial Unicode MS"/>
                  </a:rPr>
                  <a:t>数据库服务</a:t>
                </a:r>
              </a:p>
            </p:txBody>
          </p:sp>
          <p:grpSp>
            <p:nvGrpSpPr>
              <p:cNvPr id="29" name="Group 28"/>
              <p:cNvGrpSpPr/>
              <p:nvPr/>
            </p:nvGrpSpPr>
            <p:grpSpPr>
              <a:xfrm>
                <a:off x="6904402" y="3515449"/>
                <a:ext cx="4534713" cy="462131"/>
                <a:chOff x="6904402" y="3533723"/>
                <a:chExt cx="4410085" cy="462131"/>
              </a:xfrm>
            </p:grpSpPr>
            <p:sp>
              <p:nvSpPr>
                <p:cNvPr id="30" name="Rectangle 29"/>
                <p:cNvSpPr/>
                <p:nvPr/>
              </p:nvSpPr>
              <p:spPr bwMode="gray">
                <a:xfrm>
                  <a:off x="6904402" y="3533723"/>
                  <a:ext cx="1409971" cy="462131"/>
                </a:xfrm>
                <a:prstGeom prst="rect">
                  <a:avLst/>
                </a:prstGeom>
                <a:solidFill>
                  <a:schemeClr val="accent1"/>
                </a:solidFill>
                <a:ln w="6350" algn="ctr">
                  <a:noFill/>
                  <a:miter lim="800000"/>
                  <a:headEnd/>
                  <a:tailEnd/>
                </a:ln>
              </p:spPr>
              <p:txBody>
                <a:bodyPr lIns="67482" tIns="53986" rIns="67482" bIns="53986" rtlCol="0" anchor="ctr"/>
                <a:lstStyle/>
                <a:p>
                  <a:pPr algn="ctr" defTabSz="685617">
                    <a:lnSpc>
                      <a:spcPts val="1035"/>
                    </a:lnSpc>
                    <a:spcBef>
                      <a:spcPct val="50000"/>
                    </a:spcBef>
                    <a:spcAft>
                      <a:spcPct val="0"/>
                    </a:spcAft>
                  </a:pPr>
                  <a:r>
                    <a:rPr lang="zh-CN" altLang="en-US" sz="1050" kern="0" dirty="0">
                      <a:solidFill>
                        <a:srgbClr val="FFFFFF"/>
                      </a:solidFill>
                      <a:ea typeface="微软雅黑"/>
                      <a:cs typeface="Arial Unicode MS"/>
                    </a:rPr>
                    <a:t>应用服务</a:t>
                  </a:r>
                </a:p>
              </p:txBody>
            </p:sp>
            <p:sp>
              <p:nvSpPr>
                <p:cNvPr id="31" name="Rectangle 30"/>
                <p:cNvSpPr/>
                <p:nvPr/>
              </p:nvSpPr>
              <p:spPr bwMode="gray">
                <a:xfrm>
                  <a:off x="8404459" y="3533723"/>
                  <a:ext cx="1409971" cy="462131"/>
                </a:xfrm>
                <a:prstGeom prst="rect">
                  <a:avLst/>
                </a:prstGeom>
                <a:solidFill>
                  <a:schemeClr val="accent1"/>
                </a:solidFill>
                <a:ln w="6350" algn="ctr">
                  <a:noFill/>
                  <a:miter lim="800000"/>
                  <a:headEnd/>
                  <a:tailEnd/>
                </a:ln>
              </p:spPr>
              <p:txBody>
                <a:bodyPr lIns="67482" tIns="53986" rIns="67482" bIns="53986" rtlCol="0" anchor="ctr"/>
                <a:lstStyle/>
                <a:p>
                  <a:pPr algn="ctr" defTabSz="685617">
                    <a:lnSpc>
                      <a:spcPts val="1035"/>
                    </a:lnSpc>
                    <a:spcBef>
                      <a:spcPct val="50000"/>
                    </a:spcBef>
                    <a:spcAft>
                      <a:spcPct val="0"/>
                    </a:spcAft>
                  </a:pPr>
                  <a:r>
                    <a:rPr lang="zh-CN" altLang="en-US" sz="1050" kern="0" dirty="0">
                      <a:solidFill>
                        <a:srgbClr val="FFFFFF"/>
                      </a:solidFill>
                      <a:ea typeface="微软雅黑"/>
                      <a:cs typeface="Arial Unicode MS"/>
                    </a:rPr>
                    <a:t>处理服务</a:t>
                  </a:r>
                </a:p>
              </p:txBody>
            </p:sp>
            <p:sp>
              <p:nvSpPr>
                <p:cNvPr id="32" name="Rectangle 31"/>
                <p:cNvSpPr/>
                <p:nvPr/>
              </p:nvSpPr>
              <p:spPr bwMode="gray">
                <a:xfrm>
                  <a:off x="9904516" y="3533723"/>
                  <a:ext cx="1409971" cy="462131"/>
                </a:xfrm>
                <a:prstGeom prst="rect">
                  <a:avLst/>
                </a:prstGeom>
                <a:solidFill>
                  <a:schemeClr val="accent1"/>
                </a:solidFill>
                <a:ln w="6350" algn="ctr">
                  <a:noFill/>
                  <a:miter lim="800000"/>
                  <a:headEnd/>
                  <a:tailEnd/>
                </a:ln>
              </p:spPr>
              <p:txBody>
                <a:bodyPr lIns="67482" tIns="53986" rIns="67482" bIns="53986" rtlCol="0" anchor="ctr"/>
                <a:lstStyle/>
                <a:p>
                  <a:pPr algn="ctr" defTabSz="685617">
                    <a:lnSpc>
                      <a:spcPts val="1035"/>
                    </a:lnSpc>
                    <a:spcBef>
                      <a:spcPct val="50000"/>
                    </a:spcBef>
                    <a:spcAft>
                      <a:spcPct val="0"/>
                    </a:spcAft>
                  </a:pPr>
                  <a:r>
                    <a:rPr lang="zh-CN" altLang="en-US" sz="1050" kern="0" dirty="0">
                      <a:solidFill>
                        <a:srgbClr val="FFFFFF"/>
                      </a:solidFill>
                      <a:ea typeface="微软雅黑"/>
                      <a:cs typeface="Arial Unicode MS"/>
                    </a:rPr>
                    <a:t>集成服务</a:t>
                  </a:r>
                </a:p>
              </p:txBody>
            </p:sp>
          </p:grpSp>
        </p:grpSp>
        <p:cxnSp>
          <p:nvCxnSpPr>
            <p:cNvPr id="33" name="Straight Connector 32"/>
            <p:cNvCxnSpPr/>
            <p:nvPr/>
          </p:nvCxnSpPr>
          <p:spPr>
            <a:xfrm>
              <a:off x="288452" y="5674349"/>
              <a:ext cx="4723660" cy="0"/>
            </a:xfrm>
            <a:prstGeom prst="line">
              <a:avLst/>
            </a:prstGeom>
            <a:ln w="1270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872394" y="5778491"/>
              <a:ext cx="1635082" cy="233130"/>
            </a:xfrm>
            <a:prstGeom prst="rect">
              <a:avLst/>
            </a:prstGeom>
            <a:noFill/>
          </p:spPr>
          <p:txBody>
            <a:bodyPr wrap="square" lIns="0" tIns="0" rIns="0" bIns="0" rtlCol="0">
              <a:spAutoFit/>
            </a:bodyPr>
            <a:lstStyle/>
            <a:p>
              <a:pPr algn="ctr" defTabSz="816227">
                <a:spcBef>
                  <a:spcPts val="450"/>
                </a:spcBef>
                <a:spcAft>
                  <a:spcPct val="0"/>
                </a:spcAft>
              </a:pPr>
              <a:r>
                <a:rPr lang="zh-CN" altLang="en-US" sz="1125" b="1" kern="0" dirty="0">
                  <a:solidFill>
                    <a:srgbClr val="0076CB"/>
                  </a:solidFill>
                  <a:ea typeface="微软雅黑"/>
                  <a:cs typeface="Arial Unicode MS"/>
                </a:rPr>
                <a:t>处理任意数据</a:t>
              </a:r>
            </a:p>
          </p:txBody>
        </p:sp>
        <p:cxnSp>
          <p:nvCxnSpPr>
            <p:cNvPr id="35" name="Straight Connector 34"/>
            <p:cNvCxnSpPr/>
            <p:nvPr/>
          </p:nvCxnSpPr>
          <p:spPr>
            <a:xfrm>
              <a:off x="303802" y="1694261"/>
              <a:ext cx="4723660" cy="0"/>
            </a:xfrm>
            <a:prstGeom prst="line">
              <a:avLst/>
            </a:prstGeom>
            <a:ln w="1270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345804" y="1332546"/>
              <a:ext cx="2839976" cy="248672"/>
            </a:xfrm>
            <a:prstGeom prst="rect">
              <a:avLst/>
            </a:prstGeom>
            <a:solidFill>
              <a:schemeClr val="accent4"/>
            </a:solidFill>
          </p:spPr>
          <p:txBody>
            <a:bodyPr wrap="square" lIns="0" tIns="0" rIns="0" bIns="0" rtlCol="0">
              <a:spAutoFit/>
            </a:bodyPr>
            <a:lstStyle/>
            <a:p>
              <a:pPr algn="ctr" defTabSz="816227">
                <a:spcBef>
                  <a:spcPts val="450"/>
                </a:spcBef>
                <a:spcAft>
                  <a:spcPct val="0"/>
                </a:spcAft>
              </a:pPr>
              <a:r>
                <a:rPr lang="zh-CN" altLang="en-US" sz="1200" kern="0" dirty="0">
                  <a:ea typeface="微软雅黑"/>
                  <a:cs typeface="Arial Unicode MS"/>
                </a:rPr>
                <a:t>把握任何设备上的业务机会</a:t>
              </a:r>
            </a:p>
          </p:txBody>
        </p:sp>
        <p:sp>
          <p:nvSpPr>
            <p:cNvPr id="37" name="TextBox 36"/>
            <p:cNvSpPr txBox="1"/>
            <p:nvPr/>
          </p:nvSpPr>
          <p:spPr>
            <a:xfrm>
              <a:off x="305379" y="5407476"/>
              <a:ext cx="859501" cy="155420"/>
            </a:xfrm>
            <a:prstGeom prst="rect">
              <a:avLst/>
            </a:prstGeom>
            <a:noFill/>
          </p:spPr>
          <p:txBody>
            <a:bodyPr wrap="square" lIns="0" tIns="0" rIns="0" bIns="0" rtlCol="0">
              <a:spAutoFit/>
            </a:bodyPr>
            <a:lstStyle/>
            <a:p>
              <a:pPr algn="ctr" defTabSz="816227">
                <a:spcBef>
                  <a:spcPts val="450"/>
                </a:spcBef>
                <a:spcAft>
                  <a:spcPct val="0"/>
                </a:spcAft>
              </a:pPr>
              <a:r>
                <a:rPr lang="zh-CN" altLang="en-US" sz="750" kern="0" dirty="0">
                  <a:ea typeface="微软雅黑"/>
                  <a:cs typeface="Arial Unicode MS"/>
                </a:rPr>
                <a:t>结构化数据</a:t>
              </a:r>
            </a:p>
          </p:txBody>
        </p:sp>
        <p:sp>
          <p:nvSpPr>
            <p:cNvPr id="38" name="TextBox 37"/>
            <p:cNvSpPr txBox="1"/>
            <p:nvPr/>
          </p:nvSpPr>
          <p:spPr>
            <a:xfrm>
              <a:off x="1168098" y="5408805"/>
              <a:ext cx="859501" cy="155420"/>
            </a:xfrm>
            <a:prstGeom prst="rect">
              <a:avLst/>
            </a:prstGeom>
            <a:noFill/>
          </p:spPr>
          <p:txBody>
            <a:bodyPr wrap="square" lIns="0" tIns="0" rIns="0" bIns="0" rtlCol="0">
              <a:spAutoFit/>
            </a:bodyPr>
            <a:lstStyle/>
            <a:p>
              <a:pPr algn="ctr" defTabSz="816227">
                <a:spcBef>
                  <a:spcPts val="450"/>
                </a:spcBef>
                <a:spcAft>
                  <a:spcPct val="0"/>
                </a:spcAft>
              </a:pPr>
              <a:r>
                <a:rPr lang="zh-CN" altLang="en-US" sz="750" kern="0" dirty="0">
                  <a:ea typeface="微软雅黑"/>
                  <a:cs typeface="Arial Unicode MS"/>
                </a:rPr>
                <a:t>社交网络</a:t>
              </a:r>
            </a:p>
          </p:txBody>
        </p:sp>
        <p:sp>
          <p:nvSpPr>
            <p:cNvPr id="39" name="TextBox 38"/>
            <p:cNvSpPr txBox="1"/>
            <p:nvPr/>
          </p:nvSpPr>
          <p:spPr>
            <a:xfrm>
              <a:off x="1953756" y="5408805"/>
              <a:ext cx="859501" cy="155420"/>
            </a:xfrm>
            <a:prstGeom prst="rect">
              <a:avLst/>
            </a:prstGeom>
            <a:noFill/>
          </p:spPr>
          <p:txBody>
            <a:bodyPr wrap="square" lIns="0" tIns="0" rIns="0" bIns="0" rtlCol="0">
              <a:spAutoFit/>
            </a:bodyPr>
            <a:lstStyle/>
            <a:p>
              <a:pPr algn="ctr" defTabSz="816227">
                <a:spcBef>
                  <a:spcPts val="450"/>
                </a:spcBef>
                <a:spcAft>
                  <a:spcPct val="0"/>
                </a:spcAft>
              </a:pPr>
              <a:r>
                <a:rPr lang="zh-CN" altLang="en-US" sz="750" kern="0" dirty="0">
                  <a:ea typeface="微软雅黑"/>
                  <a:cs typeface="Arial Unicode MS"/>
                </a:rPr>
                <a:t>文本数据</a:t>
              </a:r>
            </a:p>
          </p:txBody>
        </p:sp>
        <p:sp>
          <p:nvSpPr>
            <p:cNvPr id="40" name="TextBox 39"/>
            <p:cNvSpPr txBox="1"/>
            <p:nvPr/>
          </p:nvSpPr>
          <p:spPr>
            <a:xfrm>
              <a:off x="2735757" y="5408805"/>
              <a:ext cx="859501" cy="155420"/>
            </a:xfrm>
            <a:prstGeom prst="rect">
              <a:avLst/>
            </a:prstGeom>
            <a:noFill/>
          </p:spPr>
          <p:txBody>
            <a:bodyPr wrap="square" lIns="0" tIns="0" rIns="0" bIns="0" rtlCol="0">
              <a:spAutoFit/>
            </a:bodyPr>
            <a:lstStyle/>
            <a:p>
              <a:pPr algn="ctr" defTabSz="816227">
                <a:spcBef>
                  <a:spcPts val="450"/>
                </a:spcBef>
                <a:spcAft>
                  <a:spcPct val="0"/>
                </a:spcAft>
              </a:pPr>
              <a:r>
                <a:rPr lang="zh-CN" altLang="en-US" sz="750" kern="0" dirty="0">
                  <a:ea typeface="微软雅黑"/>
                  <a:cs typeface="Arial Unicode MS"/>
                </a:rPr>
                <a:t>空间数据</a:t>
              </a:r>
            </a:p>
          </p:txBody>
        </p:sp>
        <p:sp>
          <p:nvSpPr>
            <p:cNvPr id="41" name="TextBox 40"/>
            <p:cNvSpPr txBox="1"/>
            <p:nvPr/>
          </p:nvSpPr>
          <p:spPr>
            <a:xfrm>
              <a:off x="3548321" y="5408805"/>
              <a:ext cx="859501" cy="155420"/>
            </a:xfrm>
            <a:prstGeom prst="rect">
              <a:avLst/>
            </a:prstGeom>
            <a:noFill/>
          </p:spPr>
          <p:txBody>
            <a:bodyPr wrap="square" lIns="0" tIns="0" rIns="0" bIns="0" rtlCol="0">
              <a:spAutoFit/>
            </a:bodyPr>
            <a:lstStyle/>
            <a:p>
              <a:pPr algn="ctr" defTabSz="816227">
                <a:spcBef>
                  <a:spcPts val="450"/>
                </a:spcBef>
                <a:spcAft>
                  <a:spcPct val="0"/>
                </a:spcAft>
              </a:pPr>
              <a:r>
                <a:rPr lang="zh-CN" altLang="en-US" sz="750" kern="0" dirty="0">
                  <a:ea typeface="微软雅黑"/>
                  <a:cs typeface="Arial Unicode MS"/>
                </a:rPr>
                <a:t>机器数据</a:t>
              </a:r>
            </a:p>
          </p:txBody>
        </p:sp>
        <p:sp>
          <p:nvSpPr>
            <p:cNvPr id="42" name="TextBox 41"/>
            <p:cNvSpPr txBox="1"/>
            <p:nvPr/>
          </p:nvSpPr>
          <p:spPr>
            <a:xfrm>
              <a:off x="4314179" y="5408805"/>
              <a:ext cx="859501" cy="155420"/>
            </a:xfrm>
            <a:prstGeom prst="rect">
              <a:avLst/>
            </a:prstGeom>
            <a:noFill/>
          </p:spPr>
          <p:txBody>
            <a:bodyPr wrap="square" lIns="0" tIns="0" rIns="0" bIns="0" rtlCol="0">
              <a:spAutoFit/>
            </a:bodyPr>
            <a:lstStyle/>
            <a:p>
              <a:pPr algn="ctr" defTabSz="816227">
                <a:spcBef>
                  <a:spcPts val="450"/>
                </a:spcBef>
                <a:spcAft>
                  <a:spcPct val="0"/>
                </a:spcAft>
              </a:pPr>
              <a:r>
                <a:rPr lang="en-US" altLang="zh-CN" sz="750" kern="0" dirty="0">
                  <a:ea typeface="微软雅黑"/>
                  <a:cs typeface="Arial Unicode MS"/>
                </a:rPr>
                <a:t>RFID</a:t>
              </a:r>
            </a:p>
          </p:txBody>
        </p:sp>
        <p:pic>
          <p:nvPicPr>
            <p:cNvPr id="43" name="Picture 42" descr="HANA_Icons.emf"/>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5235" y="4981572"/>
              <a:ext cx="4321115" cy="386965"/>
            </a:xfrm>
            <a:prstGeom prst="rect">
              <a:avLst/>
            </a:prstGeom>
          </p:spPr>
        </p:pic>
        <p:pic>
          <p:nvPicPr>
            <p:cNvPr id="44" name="Picture 43" descr="Devices.emf"/>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79979" y="1877137"/>
              <a:ext cx="2378745" cy="547437"/>
            </a:xfrm>
            <a:prstGeom prst="rect">
              <a:avLst/>
            </a:prstGeom>
          </p:spPr>
        </p:pic>
      </p:grpSp>
      <p:sp>
        <p:nvSpPr>
          <p:cNvPr id="5" name="Title 4"/>
          <p:cNvSpPr>
            <a:spLocks noGrp="1"/>
          </p:cNvSpPr>
          <p:nvPr>
            <p:ph type="title"/>
          </p:nvPr>
        </p:nvSpPr>
        <p:spPr>
          <a:xfrm>
            <a:off x="359999" y="473223"/>
            <a:ext cx="8424000" cy="430887"/>
          </a:xfrm>
        </p:spPr>
        <p:txBody>
          <a:bodyPr anchor="ctr" anchorCtr="0"/>
          <a:lstStyle/>
          <a:p>
            <a:r>
              <a:rPr lang="en-US" altLang="zh-CN" sz="2800" dirty="0">
                <a:latin typeface="微软雅黑" panose="020B0503020204020204" pitchFamily="34" charset="-122"/>
                <a:ea typeface="微软雅黑" panose="020B0503020204020204" pitchFamily="34" charset="-122"/>
              </a:rPr>
              <a:t>SAP</a:t>
            </a:r>
            <a:r>
              <a:rPr lang="zh-CN" altLang="en-US" sz="2800" dirty="0">
                <a:latin typeface="微软雅黑" panose="020B0503020204020204" pitchFamily="34" charset="-122"/>
                <a:ea typeface="微软雅黑" panose="020B0503020204020204" pitchFamily="34" charset="-122"/>
              </a:rPr>
              <a:t>内存计算平台的功能特征</a:t>
            </a:r>
            <a:endParaRPr lang="en-US" sz="2800" dirty="0"/>
          </a:p>
        </p:txBody>
      </p:sp>
    </p:spTree>
    <p:extLst>
      <p:ext uri="{BB962C8B-B14F-4D97-AF65-F5344CB8AC3E}">
        <p14:creationId xmlns:p14="http://schemas.microsoft.com/office/powerpoint/2010/main" val="37773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99" y="504000"/>
            <a:ext cx="8424000" cy="430887"/>
          </a:xfrm>
        </p:spPr>
        <p:txBody>
          <a:bodyPr/>
          <a:lstStyle/>
          <a:p>
            <a:r>
              <a:rPr lang="zh-CN" altLang="en-US" sz="2800" dirty="0">
                <a:latin typeface="微软雅黑" panose="020B0503020204020204" pitchFamily="34" charset="-122"/>
                <a:ea typeface="微软雅黑" panose="020B0503020204020204" pitchFamily="34" charset="-122"/>
              </a:rPr>
              <a:t>今日话题</a:t>
            </a:r>
            <a:endParaRPr lang="en-US" sz="2800" dirty="0">
              <a:latin typeface="微软雅黑" panose="020B0503020204020204" pitchFamily="34" charset="-122"/>
              <a:ea typeface="微软雅黑" panose="020B0503020204020204" pitchFamily="34" charset="-122"/>
            </a:endParaRPr>
          </a:p>
        </p:txBody>
      </p:sp>
      <p:graphicFrame>
        <p:nvGraphicFramePr>
          <p:cNvPr id="7" name="Diagram 6"/>
          <p:cNvGraphicFramePr/>
          <p:nvPr>
            <p:extLst/>
          </p:nvPr>
        </p:nvGraphicFramePr>
        <p:xfrm>
          <a:off x="1568605" y="821094"/>
          <a:ext cx="5731727" cy="5475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040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p:cNvSpPr txBox="1">
            <a:spLocks/>
          </p:cNvSpPr>
          <p:nvPr/>
        </p:nvSpPr>
        <p:spPr bwMode="gray">
          <a:xfrm>
            <a:off x="395630" y="606189"/>
            <a:ext cx="6865782" cy="566984"/>
          </a:xfrm>
          <a:prstGeom prst="rect">
            <a:avLst/>
          </a:prstGeom>
        </p:spPr>
        <p:txBody>
          <a:bodyPr vert="horz" lIns="0" tIns="0" rIns="0" bIns="0" rtlCol="0" anchor="ctr" anchorCtr="0">
            <a:no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r>
              <a:rPr lang="en-US" altLang="zh-CN" sz="2800" dirty="0">
                <a:solidFill>
                  <a:schemeClr val="tx1"/>
                </a:solidFill>
                <a:latin typeface="微软雅黑" pitchFamily="34" charset="-122"/>
                <a:ea typeface="微软雅黑" panose="020B0503020204020204" pitchFamily="34" charset="-122"/>
              </a:rPr>
              <a:t>HANA </a:t>
            </a:r>
            <a:r>
              <a:rPr lang="zh-CN" altLang="en-US" sz="2800" dirty="0">
                <a:solidFill>
                  <a:schemeClr val="tx1"/>
                </a:solidFill>
                <a:latin typeface="微软雅黑" pitchFamily="34" charset="-122"/>
                <a:ea typeface="微软雅黑" panose="020B0503020204020204" pitchFamily="34" charset="-122"/>
              </a:rPr>
              <a:t>真正实现</a:t>
            </a:r>
            <a:r>
              <a:rPr lang="zh-CN" altLang="en-US" sz="2800" dirty="0">
                <a:latin typeface="微软雅黑" pitchFamily="34" charset="-122"/>
                <a:ea typeface="微软雅黑" panose="020B0503020204020204" pitchFamily="34" charset="-122"/>
              </a:rPr>
              <a:t>“</a:t>
            </a:r>
            <a:r>
              <a:rPr lang="zh-CN" altLang="en-US" sz="2800" dirty="0">
                <a:solidFill>
                  <a:srgbClr val="FF0000"/>
                </a:solidFill>
                <a:latin typeface="微软雅黑" pitchFamily="34" charset="-122"/>
                <a:ea typeface="微软雅黑" panose="020B0503020204020204" pitchFamily="34" charset="-122"/>
              </a:rPr>
              <a:t>实时</a:t>
            </a:r>
            <a:r>
              <a:rPr lang="zh-CN" altLang="en-US" sz="2800" dirty="0">
                <a:latin typeface="微软雅黑" pitchFamily="34" charset="-122"/>
                <a:ea typeface="微软雅黑" panose="020B0503020204020204" pitchFamily="34" charset="-122"/>
              </a:rPr>
              <a:t>”，</a:t>
            </a:r>
            <a:r>
              <a:rPr lang="zh-CN" altLang="en-US" sz="2800" dirty="0">
                <a:solidFill>
                  <a:schemeClr val="tx1"/>
                </a:solidFill>
                <a:latin typeface="微软雅黑" pitchFamily="34" charset="-122"/>
                <a:ea typeface="微软雅黑" panose="020B0503020204020204" pitchFamily="34" charset="-122"/>
              </a:rPr>
              <a:t>业务洞察力</a:t>
            </a:r>
            <a:endParaRPr lang="en-US" altLang="en-US" sz="2800" dirty="0">
              <a:solidFill>
                <a:schemeClr val="tx1"/>
              </a:solidFill>
              <a:latin typeface="微软雅黑" pitchFamily="34" charset="-122"/>
              <a:ea typeface="微软雅黑" panose="020B0503020204020204" pitchFamily="34" charset="-122"/>
            </a:endParaRPr>
          </a:p>
        </p:txBody>
      </p:sp>
      <p:grpSp>
        <p:nvGrpSpPr>
          <p:cNvPr id="2" name="Group 154"/>
          <p:cNvGrpSpPr/>
          <p:nvPr/>
        </p:nvGrpSpPr>
        <p:grpSpPr>
          <a:xfrm>
            <a:off x="714632" y="1903280"/>
            <a:ext cx="3252277" cy="3588444"/>
            <a:chOff x="283029" y="1382229"/>
            <a:chExt cx="4336500" cy="4784730"/>
          </a:xfrm>
        </p:grpSpPr>
        <p:cxnSp>
          <p:nvCxnSpPr>
            <p:cNvPr id="57" name="Straight Connector 56"/>
            <p:cNvCxnSpPr/>
            <p:nvPr/>
          </p:nvCxnSpPr>
          <p:spPr>
            <a:xfrm rot="5400000">
              <a:off x="2405529" y="3917469"/>
              <a:ext cx="4428000" cy="0"/>
            </a:xfrm>
            <a:prstGeom prst="line">
              <a:avLst/>
            </a:prstGeom>
            <a:ln w="3175">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Rectangle 15"/>
            <p:cNvSpPr>
              <a:spLocks noChangeArrowheads="1"/>
            </p:cNvSpPr>
            <p:nvPr/>
          </p:nvSpPr>
          <p:spPr bwMode="gray">
            <a:xfrm>
              <a:off x="1837094" y="2376492"/>
              <a:ext cx="2375381" cy="3021236"/>
            </a:xfrm>
            <a:prstGeom prst="roundRect">
              <a:avLst>
                <a:gd name="adj" fmla="val 9711"/>
              </a:avLst>
            </a:prstGeom>
            <a:solidFill>
              <a:schemeClr val="tx2">
                <a:lumMod val="75000"/>
              </a:schemeClr>
            </a:solidFill>
            <a:ln w="12700" algn="ctr">
              <a:noFill/>
              <a:miter lim="800000"/>
              <a:headEnd/>
              <a:tailEnd/>
            </a:ln>
            <a:effectLst/>
            <a:scene3d>
              <a:camera prst="orthographicFront"/>
              <a:lightRig rig="balanced" dir="t"/>
            </a:scene3d>
            <a:sp3d extrusionH="127000"/>
          </p:spPr>
          <p:txBody>
            <a:bodyPr wrap="none" lIns="0" tIns="0" rIns="0" bIns="0" anchor="ctr"/>
            <a:lstStyle/>
            <a:p>
              <a:pPr algn="ctr">
                <a:defRPr/>
              </a:pPr>
              <a:endParaRPr lang="en-US" sz="825" dirty="0">
                <a:solidFill>
                  <a:schemeClr val="bg1"/>
                </a:solidFill>
                <a:latin typeface="微软雅黑" panose="020B0503020204020204" pitchFamily="34" charset="-122"/>
                <a:ea typeface="微软雅黑" panose="020B0503020204020204" pitchFamily="34" charset="-122"/>
              </a:endParaRPr>
            </a:p>
          </p:txBody>
        </p:sp>
        <p:sp>
          <p:nvSpPr>
            <p:cNvPr id="65" name="Rectangle 64"/>
            <p:cNvSpPr/>
            <p:nvPr/>
          </p:nvSpPr>
          <p:spPr bwMode="auto">
            <a:xfrm rot="16200000">
              <a:off x="2459029" y="3494690"/>
              <a:ext cx="1201116" cy="2140076"/>
            </a:xfrm>
            <a:prstGeom prst="rect">
              <a:avLst/>
            </a:prstGeom>
            <a:solidFill>
              <a:schemeClr val="accent1"/>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7498" tIns="35099" rIns="67498" bIns="35099" numCol="1" rtlCol="0" anchor="b" anchorCtr="0" compatLnSpc="1">
              <a:prstTxWarp prst="textNoShape">
                <a:avLst/>
              </a:prstTxWarp>
            </a:bodyPr>
            <a:lstStyle/>
            <a:p>
              <a:pPr marL="183344" indent="-183344" algn="ctr" fontAlgn="base">
                <a:spcBef>
                  <a:spcPct val="0"/>
                </a:spcBef>
                <a:spcAft>
                  <a:spcPct val="0"/>
                </a:spcAft>
                <a:buClr>
                  <a:srgbClr val="F0AB00"/>
                </a:buClr>
                <a:buSzPct val="80000"/>
              </a:pPr>
              <a:r>
                <a:rPr lang="en-US" sz="825" b="1" dirty="0">
                  <a:solidFill>
                    <a:srgbClr val="002060"/>
                  </a:solidFill>
                  <a:latin typeface="微软雅黑" panose="020B0503020204020204" pitchFamily="34" charset="-122"/>
                  <a:ea typeface="微软雅黑" panose="020B0503020204020204" pitchFamily="34" charset="-122"/>
                  <a:cs typeface="Arial Unicode MS" pitchFamily="34" charset="-128"/>
                </a:rPr>
                <a:t>SAP HANA </a:t>
              </a:r>
            </a:p>
          </p:txBody>
        </p:sp>
        <p:sp>
          <p:nvSpPr>
            <p:cNvPr id="66" name="AutoShape 7"/>
            <p:cNvSpPr>
              <a:spLocks noChangeArrowheads="1"/>
            </p:cNvSpPr>
            <p:nvPr/>
          </p:nvSpPr>
          <p:spPr bwMode="gray">
            <a:xfrm>
              <a:off x="2447884" y="3485960"/>
              <a:ext cx="1190250" cy="378340"/>
            </a:xfrm>
            <a:prstGeom prst="roundRect">
              <a:avLst>
                <a:gd name="adj" fmla="val 20407"/>
              </a:avLst>
            </a:prstGeom>
            <a:noFill/>
            <a:ln w="12700" algn="ctr">
              <a:noFill/>
              <a:round/>
              <a:headEnd/>
              <a:tailEnd/>
            </a:ln>
            <a:scene3d>
              <a:camera prst="orthographicFront"/>
              <a:lightRig rig="balanced" dir="t"/>
            </a:scene3d>
          </p:spPr>
          <p:txBody>
            <a:bodyPr wrap="none" lIns="0" tIns="0" rIns="0" bIns="0" anchor="ctr" anchorCtr="1"/>
            <a:lstStyle/>
            <a:p>
              <a:pPr algn="ctr">
                <a:lnSpc>
                  <a:spcPct val="90000"/>
                </a:lnSpc>
                <a:buClr>
                  <a:schemeClr val="accent1"/>
                </a:buClr>
                <a:buSzPct val="80000"/>
                <a:buFont typeface="Wingdings" pitchFamily="2" charset="2"/>
                <a:buNone/>
                <a:defRPr/>
              </a:pPr>
              <a:r>
                <a:rPr lang="zh-CN" altLang="en-US" sz="825" dirty="0">
                  <a:solidFill>
                    <a:schemeClr val="bg1"/>
                  </a:solidFill>
                  <a:latin typeface="微软雅黑" pitchFamily="34" charset="-122"/>
                  <a:ea typeface="微软雅黑" panose="020B0503020204020204" pitchFamily="34" charset="-122"/>
                </a:rPr>
                <a:t>实时，可信的数据</a:t>
              </a:r>
              <a:endParaRPr lang="en-US" sz="825" dirty="0">
                <a:solidFill>
                  <a:schemeClr val="bg1"/>
                </a:solidFill>
                <a:latin typeface="微软雅黑" pitchFamily="34" charset="-122"/>
                <a:ea typeface="微软雅黑" panose="020B0503020204020204" pitchFamily="34" charset="-122"/>
              </a:endParaRPr>
            </a:p>
          </p:txBody>
        </p:sp>
        <p:sp>
          <p:nvSpPr>
            <p:cNvPr id="67" name="Text Box 34"/>
            <p:cNvSpPr txBox="1">
              <a:spLocks noChangeArrowheads="1"/>
            </p:cNvSpPr>
            <p:nvPr/>
          </p:nvSpPr>
          <p:spPr bwMode="gray">
            <a:xfrm>
              <a:off x="2503923" y="2418951"/>
              <a:ext cx="928446" cy="194934"/>
            </a:xfrm>
            <a:prstGeom prst="rect">
              <a:avLst/>
            </a:prstGeom>
            <a:noFill/>
            <a:ln w="12700" algn="ctr">
              <a:noFill/>
              <a:miter lim="800000"/>
              <a:headEnd/>
              <a:tailEnd/>
            </a:ln>
            <a:effectLst>
              <a:prstShdw prst="shdw17" dist="17961" dir="2700000">
                <a:srgbClr val="7A5C00"/>
              </a:prstShdw>
            </a:effectLst>
            <a:scene3d>
              <a:camera prst="orthographicFront"/>
              <a:lightRig rig="balanced" dir="t"/>
            </a:scene3d>
          </p:spPr>
          <p:txBody>
            <a:bodyPr wrap="none" lIns="51420" tIns="0" rIns="0" bIns="0" anchor="ctr"/>
            <a:lstStyle/>
            <a:p>
              <a:pPr algn="ctr">
                <a:spcBef>
                  <a:spcPct val="75000"/>
                </a:spcBef>
                <a:buClr>
                  <a:srgbClr val="777777"/>
                </a:buClr>
                <a:buFont typeface="Wingdings" pitchFamily="2" charset="2"/>
                <a:buNone/>
                <a:defRPr/>
              </a:pPr>
              <a:r>
                <a:rPr lang="zh-CN" altLang="en-US" sz="825" b="1" dirty="0">
                  <a:solidFill>
                    <a:schemeClr val="bg1"/>
                  </a:solidFill>
                  <a:latin typeface="微软雅黑" pitchFamily="34" charset="-122"/>
                  <a:ea typeface="微软雅黑" panose="020B0503020204020204" pitchFamily="34" charset="-122"/>
                </a:rPr>
                <a:t>实时业务</a:t>
              </a:r>
              <a:endParaRPr lang="en-US" sz="825" b="1" dirty="0">
                <a:solidFill>
                  <a:schemeClr val="bg1"/>
                </a:solidFill>
                <a:latin typeface="微软雅黑" pitchFamily="34" charset="-122"/>
                <a:ea typeface="微软雅黑" panose="020B0503020204020204" pitchFamily="34" charset="-122"/>
              </a:endParaRPr>
            </a:p>
          </p:txBody>
        </p:sp>
        <p:sp>
          <p:nvSpPr>
            <p:cNvPr id="68" name="AutoShape 10"/>
            <p:cNvSpPr>
              <a:spLocks noChangeArrowheads="1"/>
            </p:cNvSpPr>
            <p:nvPr/>
          </p:nvSpPr>
          <p:spPr bwMode="white">
            <a:xfrm>
              <a:off x="3242861" y="2675529"/>
              <a:ext cx="884975" cy="637872"/>
            </a:xfrm>
            <a:prstGeom prst="roundRect">
              <a:avLst>
                <a:gd name="adj" fmla="val 16667"/>
              </a:avLst>
            </a:prstGeom>
            <a:solidFill>
              <a:srgbClr val="FFEFC9"/>
            </a:solidFill>
            <a:ln w="12700" algn="ctr">
              <a:noFill/>
              <a:round/>
              <a:headEnd/>
              <a:tailEnd/>
            </a:ln>
            <a:effectLst/>
            <a:scene3d>
              <a:camera prst="orthographicFront"/>
              <a:lightRig rig="balanced" dir="t"/>
            </a:scene3d>
          </p:spPr>
          <p:txBody>
            <a:bodyPr wrap="none" lIns="0" tIns="0" rIns="0" bIns="0" anchor="ctr" anchorCtr="1"/>
            <a:lstStyle/>
            <a:p>
              <a:pPr algn="ctr">
                <a:buClr>
                  <a:srgbClr val="44697D"/>
                </a:buClr>
                <a:buSzPct val="80000"/>
                <a:defRPr/>
              </a:pPr>
              <a:r>
                <a:rPr lang="zh-CN" altLang="en-US" sz="825" dirty="0">
                  <a:latin typeface="微软雅黑" pitchFamily="34" charset="-122"/>
                  <a:ea typeface="微软雅黑" panose="020B0503020204020204" pitchFamily="34" charset="-122"/>
                </a:rPr>
                <a:t>实时应用</a:t>
              </a:r>
              <a:endParaRPr lang="en-US" sz="825" dirty="0">
                <a:latin typeface="微软雅黑" pitchFamily="34" charset="-122"/>
                <a:ea typeface="微软雅黑" panose="020B0503020204020204" pitchFamily="34" charset="-122"/>
              </a:endParaRPr>
            </a:p>
          </p:txBody>
        </p:sp>
        <p:sp>
          <p:nvSpPr>
            <p:cNvPr id="69" name="AutoShape 36"/>
            <p:cNvSpPr>
              <a:spLocks noChangeArrowheads="1"/>
            </p:cNvSpPr>
            <p:nvPr/>
          </p:nvSpPr>
          <p:spPr bwMode="auto">
            <a:xfrm>
              <a:off x="2172193" y="3485959"/>
              <a:ext cx="207691" cy="394830"/>
            </a:xfrm>
            <a:prstGeom prst="upDownArrow">
              <a:avLst>
                <a:gd name="adj1" fmla="val 50544"/>
                <a:gd name="adj2" fmla="val 47925"/>
              </a:avLst>
            </a:prstGeom>
            <a:gradFill rotWithShape="1">
              <a:gsLst>
                <a:gs pos="0">
                  <a:schemeClr val="accent1">
                    <a:lumMod val="60000"/>
                    <a:lumOff val="40000"/>
                  </a:schemeClr>
                </a:gs>
                <a:gs pos="100000">
                  <a:srgbClr val="336699">
                    <a:alpha val="95686"/>
                  </a:srgbClr>
                </a:gs>
              </a:gsLst>
              <a:lin ang="5400000" scaled="1"/>
            </a:gradFill>
            <a:ln w="762000" algn="ctr">
              <a:noFill/>
              <a:miter lim="800000"/>
              <a:headEnd/>
              <a:tailEnd/>
            </a:ln>
            <a:effectLst>
              <a:outerShdw blurRad="50800" dist="38100" dir="2700000" algn="tl" rotWithShape="0">
                <a:prstClr val="black">
                  <a:alpha val="40000"/>
                </a:prstClr>
              </a:outerShdw>
            </a:effectLst>
            <a:scene3d>
              <a:camera prst="orthographicFront"/>
              <a:lightRig rig="balanced" dir="t"/>
            </a:scene3d>
            <a:sp3d extrusionH="127000"/>
          </p:spPr>
          <p:txBody>
            <a:bodyPr wrap="none" lIns="50610" tIns="26317" rIns="50610" bIns="26317" anchor="ctr"/>
            <a:lstStyle/>
            <a:p>
              <a:pPr algn="ctr">
                <a:defRPr/>
              </a:pPr>
              <a:endParaRPr lang="en-US" sz="825" dirty="0">
                <a:solidFill>
                  <a:schemeClr val="bg1"/>
                </a:solidFill>
                <a:latin typeface="微软雅黑" panose="020B0503020204020204" pitchFamily="34" charset="-122"/>
                <a:ea typeface="微软雅黑" panose="020B0503020204020204" pitchFamily="34" charset="-122"/>
              </a:endParaRPr>
            </a:p>
          </p:txBody>
        </p:sp>
        <p:sp>
          <p:nvSpPr>
            <p:cNvPr id="70" name="AutoShape 36"/>
            <p:cNvSpPr>
              <a:spLocks noChangeArrowheads="1"/>
            </p:cNvSpPr>
            <p:nvPr/>
          </p:nvSpPr>
          <p:spPr bwMode="auto">
            <a:xfrm>
              <a:off x="3699594" y="3485959"/>
              <a:ext cx="207691" cy="394830"/>
            </a:xfrm>
            <a:prstGeom prst="upDownArrow">
              <a:avLst>
                <a:gd name="adj1" fmla="val 50544"/>
                <a:gd name="adj2" fmla="val 47925"/>
              </a:avLst>
            </a:prstGeom>
            <a:gradFill rotWithShape="1">
              <a:gsLst>
                <a:gs pos="0">
                  <a:schemeClr val="accent1">
                    <a:lumMod val="60000"/>
                    <a:lumOff val="40000"/>
                  </a:schemeClr>
                </a:gs>
                <a:gs pos="100000">
                  <a:srgbClr val="336699">
                    <a:alpha val="95686"/>
                  </a:srgbClr>
                </a:gs>
              </a:gsLst>
              <a:lin ang="5400000" scaled="1"/>
            </a:gradFill>
            <a:ln w="762000" algn="ctr">
              <a:noFill/>
              <a:miter lim="800000"/>
              <a:headEnd/>
              <a:tailEnd/>
            </a:ln>
            <a:effectLst>
              <a:outerShdw blurRad="50800" dist="38100" dir="2700000" algn="tl" rotWithShape="0">
                <a:prstClr val="black">
                  <a:alpha val="40000"/>
                </a:prstClr>
              </a:outerShdw>
            </a:effectLst>
            <a:scene3d>
              <a:camera prst="orthographicFront"/>
              <a:lightRig rig="balanced" dir="t"/>
            </a:scene3d>
            <a:sp3d extrusionH="127000"/>
          </p:spPr>
          <p:txBody>
            <a:bodyPr wrap="none" lIns="50610" tIns="26317" rIns="50610" bIns="26317" anchor="ctr"/>
            <a:lstStyle/>
            <a:p>
              <a:pPr algn="ctr">
                <a:defRPr/>
              </a:pPr>
              <a:endParaRPr lang="en-US" sz="825" dirty="0">
                <a:solidFill>
                  <a:schemeClr val="bg1"/>
                </a:solidFill>
                <a:latin typeface="微软雅黑" panose="020B0503020204020204" pitchFamily="34" charset="-122"/>
                <a:ea typeface="微软雅黑" panose="020B0503020204020204" pitchFamily="34" charset="-122"/>
              </a:endParaRPr>
            </a:p>
          </p:txBody>
        </p:sp>
        <p:grpSp>
          <p:nvGrpSpPr>
            <p:cNvPr id="3" name="Group 42"/>
            <p:cNvGrpSpPr/>
            <p:nvPr/>
          </p:nvGrpSpPr>
          <p:grpSpPr>
            <a:xfrm>
              <a:off x="2447340" y="4206282"/>
              <a:ext cx="1232124" cy="687256"/>
              <a:chOff x="4462585" y="1539547"/>
              <a:chExt cx="1195753" cy="1195753"/>
            </a:xfrm>
            <a:effectLst>
              <a:outerShdw blurRad="50800" dist="38100" dir="2700000" algn="tl" rotWithShape="0">
                <a:prstClr val="black">
                  <a:alpha val="40000"/>
                </a:prstClr>
              </a:outerShdw>
            </a:effectLst>
          </p:grpSpPr>
          <p:grpSp>
            <p:nvGrpSpPr>
              <p:cNvPr id="4" name="Group 133"/>
              <p:cNvGrpSpPr/>
              <p:nvPr/>
            </p:nvGrpSpPr>
            <p:grpSpPr>
              <a:xfrm>
                <a:off x="4462585" y="1737487"/>
                <a:ext cx="1195753" cy="799734"/>
                <a:chOff x="4462585" y="1570892"/>
                <a:chExt cx="1195753" cy="799734"/>
              </a:xfrm>
            </p:grpSpPr>
            <p:cxnSp>
              <p:nvCxnSpPr>
                <p:cNvPr id="116" name="Straight Connector 115"/>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134"/>
              <p:cNvGrpSpPr/>
              <p:nvPr/>
            </p:nvGrpSpPr>
            <p:grpSpPr>
              <a:xfrm rot="16200000">
                <a:off x="4462655" y="1737557"/>
                <a:ext cx="1195753" cy="799734"/>
                <a:chOff x="4462585" y="1570892"/>
                <a:chExt cx="1195753" cy="799734"/>
              </a:xfrm>
            </p:grpSpPr>
            <p:cxnSp>
              <p:nvCxnSpPr>
                <p:cNvPr id="105" name="Straight Connector 104"/>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04" name="Rectangle 103"/>
              <p:cNvSpPr/>
              <p:nvPr/>
            </p:nvSpPr>
            <p:spPr bwMode="gray">
              <a:xfrm>
                <a:off x="4572487" y="1649381"/>
                <a:ext cx="975946" cy="975945"/>
              </a:xfrm>
              <a:prstGeom prst="rect">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path path="circle">
                  <a:fillToRect l="100000" t="100000"/>
                </a:path>
                <a:tileRect r="-100000" b="-100000"/>
              </a:gradFill>
              <a:ln w="9525" algn="ctr">
                <a:noFill/>
                <a:miter lim="800000"/>
                <a:headEnd/>
                <a:tailEnd/>
              </a:ln>
              <a:effectLst/>
            </p:spPr>
            <p:txBody>
              <a:bodyPr lIns="67498" tIns="53999" rIns="67498" bIns="53999" rtlCol="0" anchor="ctr"/>
              <a:lstStyle/>
              <a:p>
                <a:pPr algn="ctr" defTabSz="685754" fontAlgn="base">
                  <a:spcBef>
                    <a:spcPct val="50000"/>
                  </a:spcBef>
                  <a:spcAft>
                    <a:spcPct val="0"/>
                  </a:spcAft>
                  <a:buClr>
                    <a:srgbClr val="F0AB00"/>
                  </a:buClr>
                  <a:buSzPct val="80000"/>
                </a:pPr>
                <a:r>
                  <a:rPr lang="zh-CN" altLang="en-US" sz="825" kern="0" dirty="0">
                    <a:solidFill>
                      <a:schemeClr val="bg1">
                        <a:lumMod val="95000"/>
                      </a:schemeClr>
                    </a:solidFill>
                    <a:latin typeface="微软雅黑" pitchFamily="34" charset="-122"/>
                    <a:ea typeface="微软雅黑" panose="020B0503020204020204" pitchFamily="34" charset="-122"/>
                    <a:cs typeface="Arial Unicode MS" pitchFamily="34" charset="-128"/>
                  </a:rPr>
                  <a:t>内存数据库</a:t>
                </a:r>
                <a:endParaRPr lang="en-US" sz="825" kern="0" dirty="0">
                  <a:solidFill>
                    <a:schemeClr val="bg1">
                      <a:lumMod val="95000"/>
                    </a:schemeClr>
                  </a:solidFill>
                  <a:latin typeface="微软雅黑" pitchFamily="34" charset="-122"/>
                  <a:ea typeface="微软雅黑" panose="020B0503020204020204" pitchFamily="34" charset="-122"/>
                  <a:cs typeface="Arial Unicode MS" pitchFamily="34" charset="-128"/>
                </a:endParaRPr>
              </a:p>
            </p:txBody>
          </p:sp>
        </p:grpSp>
        <p:sp>
          <p:nvSpPr>
            <p:cNvPr id="72" name="Rounded Rectangle 71"/>
            <p:cNvSpPr/>
            <p:nvPr/>
          </p:nvSpPr>
          <p:spPr bwMode="auto">
            <a:xfrm>
              <a:off x="283029" y="3368857"/>
              <a:ext cx="992505" cy="955492"/>
            </a:xfrm>
            <a:prstGeom prst="roundRect">
              <a:avLst/>
            </a:prstGeom>
            <a:solidFill>
              <a:schemeClr val="accent3"/>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none" lIns="67498" tIns="35099" rIns="67498" bIns="35099" numCol="1" rtlCol="0" anchor="ctr" anchorCtr="0" compatLnSpc="1">
              <a:prstTxWarp prst="textNoShape">
                <a:avLst/>
              </a:prstTxWarp>
            </a:bodyPr>
            <a:lstStyle/>
            <a:p>
              <a:pPr marL="183344" indent="-183344" algn="ctr" fontAlgn="base">
                <a:spcBef>
                  <a:spcPct val="0"/>
                </a:spcBef>
                <a:spcAft>
                  <a:spcPct val="0"/>
                </a:spcAft>
                <a:buClr>
                  <a:srgbClr val="F0AB00"/>
                </a:buClr>
                <a:buSzPct val="80000"/>
              </a:pPr>
              <a:r>
                <a:rPr lang="en-US" altLang="zh-CN" sz="900" b="1" dirty="0">
                  <a:solidFill>
                    <a:srgbClr val="FFFFFF"/>
                  </a:solidFill>
                  <a:latin typeface="微软雅黑" pitchFamily="34" charset="-122"/>
                  <a:ea typeface="微软雅黑" panose="020B0503020204020204" pitchFamily="34" charset="-122"/>
                  <a:cs typeface="Arial Unicode MS" pitchFamily="34" charset="-128"/>
                </a:rPr>
                <a:t>SAP </a:t>
              </a:r>
            </a:p>
            <a:p>
              <a:pPr marL="183344" indent="-183344" algn="ctr" fontAlgn="base">
                <a:spcBef>
                  <a:spcPct val="0"/>
                </a:spcBef>
                <a:spcAft>
                  <a:spcPct val="0"/>
                </a:spcAft>
                <a:buClr>
                  <a:srgbClr val="F0AB00"/>
                </a:buClr>
                <a:buSzPct val="80000"/>
              </a:pPr>
              <a:r>
                <a:rPr lang="zh-CN" altLang="en-US" sz="900" b="1" dirty="0">
                  <a:solidFill>
                    <a:srgbClr val="FFFFFF"/>
                  </a:solidFill>
                  <a:latin typeface="微软雅黑" pitchFamily="34" charset="-122"/>
                  <a:ea typeface="微软雅黑" panose="020B0503020204020204" pitchFamily="34" charset="-122"/>
                  <a:cs typeface="Arial Unicode MS" pitchFamily="34" charset="-128"/>
                </a:rPr>
                <a:t>商务套件</a:t>
              </a:r>
            </a:p>
            <a:p>
              <a:pPr marL="183344" indent="-183344" algn="ctr" fontAlgn="base">
                <a:spcBef>
                  <a:spcPct val="0"/>
                </a:spcBef>
                <a:spcAft>
                  <a:spcPct val="0"/>
                </a:spcAft>
                <a:buClr>
                  <a:srgbClr val="F0AB00"/>
                </a:buClr>
                <a:buSzPct val="80000"/>
              </a:pPr>
              <a:r>
                <a:rPr lang="en-US" altLang="zh-CN" sz="900" b="1" dirty="0">
                  <a:solidFill>
                    <a:srgbClr val="FFFFFF"/>
                  </a:solidFill>
                  <a:latin typeface="微软雅黑" pitchFamily="34" charset="-122"/>
                  <a:ea typeface="微软雅黑" panose="020B0503020204020204" pitchFamily="34" charset="-122"/>
                  <a:cs typeface="Arial Unicode MS" pitchFamily="34" charset="-128"/>
                </a:rPr>
                <a:t>ERP/CRM</a:t>
              </a:r>
            </a:p>
            <a:p>
              <a:pPr marL="183344" indent="-183344" algn="ctr" fontAlgn="base">
                <a:spcBef>
                  <a:spcPct val="0"/>
                </a:spcBef>
                <a:spcAft>
                  <a:spcPct val="0"/>
                </a:spcAft>
                <a:buClr>
                  <a:srgbClr val="F0AB00"/>
                </a:buClr>
                <a:buSzPct val="80000"/>
              </a:pPr>
              <a:r>
                <a:rPr lang="zh-CN" altLang="en-US" sz="900" b="1" dirty="0">
                  <a:solidFill>
                    <a:srgbClr val="FFFFFF"/>
                  </a:solidFill>
                  <a:latin typeface="微软雅黑" pitchFamily="34" charset="-122"/>
                  <a:ea typeface="微软雅黑" panose="020B0503020204020204" pitchFamily="34" charset="-122"/>
                  <a:cs typeface="Arial Unicode MS" pitchFamily="34" charset="-128"/>
                </a:rPr>
                <a:t>等等</a:t>
              </a:r>
              <a:r>
                <a:rPr lang="en-US" altLang="zh-CN" sz="900" b="1" dirty="0">
                  <a:solidFill>
                    <a:srgbClr val="FFFFFF"/>
                  </a:solidFill>
                  <a:latin typeface="微软雅黑" pitchFamily="34" charset="-122"/>
                  <a:ea typeface="微软雅黑" panose="020B0503020204020204" pitchFamily="34" charset="-122"/>
                  <a:cs typeface="Arial Unicode MS" pitchFamily="34" charset="-128"/>
                </a:rPr>
                <a:t>…</a:t>
              </a:r>
              <a:endParaRPr lang="en-US" sz="900" b="1" dirty="0">
                <a:solidFill>
                  <a:srgbClr val="FFFFFF"/>
                </a:solidFill>
                <a:latin typeface="微软雅黑" panose="020B0503020204020204" pitchFamily="34" charset="-122"/>
                <a:ea typeface="微软雅黑" panose="020B0503020204020204" pitchFamily="34" charset="-122"/>
                <a:cs typeface="Arial Unicode MS" pitchFamily="34" charset="-128"/>
              </a:endParaRPr>
            </a:p>
          </p:txBody>
        </p:sp>
        <p:sp>
          <p:nvSpPr>
            <p:cNvPr id="73" name="Rounded Rectangle 72"/>
            <p:cNvSpPr/>
            <p:nvPr/>
          </p:nvSpPr>
          <p:spPr bwMode="auto">
            <a:xfrm>
              <a:off x="283029" y="4458945"/>
              <a:ext cx="992505" cy="462337"/>
            </a:xfrm>
            <a:prstGeom prst="roundRect">
              <a:avLst/>
            </a:prstGeom>
            <a:solidFill>
              <a:schemeClr val="accent3"/>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26999" tIns="26999" rIns="26999" bIns="26999" numCol="1" rtlCol="0" anchor="ctr" anchorCtr="1" compatLnSpc="1">
              <a:prstTxWarp prst="textNoShape">
                <a:avLst/>
              </a:prstTxWarp>
            </a:bodyPr>
            <a:lstStyle/>
            <a:p>
              <a:pPr marL="183344" indent="-183344" algn="ctr" fontAlgn="base">
                <a:spcBef>
                  <a:spcPct val="0"/>
                </a:spcBef>
                <a:spcAft>
                  <a:spcPct val="0"/>
                </a:spcAft>
                <a:buClr>
                  <a:srgbClr val="F0AB00"/>
                </a:buClr>
                <a:buSzPct val="80000"/>
              </a:pPr>
              <a:r>
                <a:rPr lang="en-US" altLang="zh-CN" sz="750" b="1" dirty="0">
                  <a:solidFill>
                    <a:srgbClr val="FFFFFF"/>
                  </a:solidFill>
                  <a:latin typeface="微软雅黑" pitchFamily="34" charset="-122"/>
                  <a:ea typeface="微软雅黑" panose="020B0503020204020204" pitchFamily="34" charset="-122"/>
                  <a:cs typeface="Arial Unicode MS" pitchFamily="34" charset="-128"/>
                </a:rPr>
                <a:t>EDW</a:t>
              </a:r>
              <a:r>
                <a:rPr lang="zh-CN" altLang="en-US" sz="750" b="1" dirty="0">
                  <a:solidFill>
                    <a:srgbClr val="FFFFFF"/>
                  </a:solidFill>
                  <a:latin typeface="微软雅黑" pitchFamily="34" charset="-122"/>
                  <a:ea typeface="微软雅黑" panose="020B0503020204020204" pitchFamily="34" charset="-122"/>
                  <a:cs typeface="Arial Unicode MS" pitchFamily="34" charset="-128"/>
                </a:rPr>
                <a:t>数据仓库</a:t>
              </a:r>
              <a:endParaRPr lang="en-US" altLang="zh-CN" sz="750" b="1" dirty="0">
                <a:solidFill>
                  <a:srgbClr val="FFFFFF"/>
                </a:solidFill>
                <a:latin typeface="微软雅黑" pitchFamily="34" charset="-122"/>
                <a:ea typeface="微软雅黑" panose="020B0503020204020204" pitchFamily="34" charset="-122"/>
                <a:cs typeface="Arial Unicode MS" pitchFamily="34" charset="-128"/>
              </a:endParaRPr>
            </a:p>
          </p:txBody>
        </p:sp>
        <p:sp>
          <p:nvSpPr>
            <p:cNvPr id="74" name="Rounded Rectangle 73"/>
            <p:cNvSpPr/>
            <p:nvPr/>
          </p:nvSpPr>
          <p:spPr bwMode="auto">
            <a:xfrm>
              <a:off x="283029" y="5086506"/>
              <a:ext cx="992505" cy="1080453"/>
            </a:xfrm>
            <a:prstGeom prst="roundRect">
              <a:avLst/>
            </a:prstGeom>
            <a:solidFill>
              <a:schemeClr val="bg1">
                <a:lumMod val="75000"/>
              </a:schemeClr>
            </a:solidFill>
            <a:ln>
              <a:solidFill>
                <a:schemeClr val="bg2"/>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26999" tIns="26999" rIns="26999" bIns="26999" numCol="1" rtlCol="0" anchor="ctr" anchorCtr="0" compatLnSpc="1">
              <a:prstTxWarp prst="textNoShape">
                <a:avLst/>
              </a:prstTxWarp>
            </a:bodyPr>
            <a:lstStyle/>
            <a:p>
              <a:pPr marL="183344" indent="-183344" algn="ctr" fontAlgn="base">
                <a:spcBef>
                  <a:spcPct val="0"/>
                </a:spcBef>
                <a:spcAft>
                  <a:spcPct val="0"/>
                </a:spcAft>
                <a:buClr>
                  <a:srgbClr val="F0AB00"/>
                </a:buClr>
                <a:buSzPct val="80000"/>
              </a:pPr>
              <a:r>
                <a:rPr lang="zh-CN" altLang="en-US" sz="787" b="1" dirty="0">
                  <a:solidFill>
                    <a:schemeClr val="tx1"/>
                  </a:solidFill>
                  <a:latin typeface="微软雅黑" pitchFamily="34" charset="-122"/>
                  <a:ea typeface="微软雅黑" panose="020B0503020204020204" pitchFamily="34" charset="-122"/>
                  <a:cs typeface="Arial Unicode MS" pitchFamily="34" charset="-128"/>
                </a:rPr>
                <a:t>其他信息系统</a:t>
              </a:r>
              <a:endParaRPr lang="en-US" altLang="zh-CN" sz="787" b="1" dirty="0">
                <a:solidFill>
                  <a:schemeClr val="tx1"/>
                </a:solidFill>
                <a:latin typeface="微软雅黑" pitchFamily="34" charset="-122"/>
                <a:ea typeface="微软雅黑" panose="020B0503020204020204" pitchFamily="34" charset="-122"/>
                <a:cs typeface="Arial Unicode MS" pitchFamily="34" charset="-128"/>
              </a:endParaRPr>
            </a:p>
            <a:p>
              <a:pPr marL="183344" indent="-183344" algn="ctr" fontAlgn="base">
                <a:spcBef>
                  <a:spcPct val="0"/>
                </a:spcBef>
                <a:spcAft>
                  <a:spcPct val="0"/>
                </a:spcAft>
                <a:buClr>
                  <a:srgbClr val="F0AB00"/>
                </a:buClr>
                <a:buSzPct val="80000"/>
              </a:pPr>
              <a:r>
                <a:rPr lang="zh-CN" altLang="en-US" sz="750" dirty="0">
                  <a:solidFill>
                    <a:schemeClr val="tx1"/>
                  </a:solidFill>
                  <a:latin typeface="微软雅黑" pitchFamily="34" charset="-122"/>
                  <a:ea typeface="微软雅黑" panose="020B0503020204020204" pitchFamily="34" charset="-122"/>
                  <a:cs typeface="Arial Unicode MS" pitchFamily="34" charset="-128"/>
                </a:rPr>
                <a:t>基于（</a:t>
              </a:r>
              <a:r>
                <a:rPr lang="en-US" altLang="zh-CN" sz="750" dirty="0">
                  <a:solidFill>
                    <a:schemeClr val="tx1"/>
                  </a:solidFill>
                  <a:latin typeface="微软雅黑" pitchFamily="34" charset="-122"/>
                  <a:ea typeface="微软雅黑" panose="020B0503020204020204" pitchFamily="34" charset="-122"/>
                  <a:cs typeface="Arial Unicode MS" pitchFamily="34" charset="-128"/>
                </a:rPr>
                <a:t>DB2</a:t>
              </a:r>
            </a:p>
            <a:p>
              <a:pPr marL="183344" indent="-183344" algn="ctr" fontAlgn="base">
                <a:spcBef>
                  <a:spcPct val="0"/>
                </a:spcBef>
                <a:spcAft>
                  <a:spcPct val="0"/>
                </a:spcAft>
                <a:buClr>
                  <a:srgbClr val="F0AB00"/>
                </a:buClr>
                <a:buSzPct val="80000"/>
              </a:pPr>
              <a:r>
                <a:rPr lang="en-US" altLang="zh-CN" sz="750" dirty="0">
                  <a:solidFill>
                    <a:schemeClr val="tx1"/>
                  </a:solidFill>
                  <a:latin typeface="微软雅黑" pitchFamily="34" charset="-122"/>
                  <a:ea typeface="微软雅黑" panose="020B0503020204020204" pitchFamily="34" charset="-122"/>
                  <a:cs typeface="Arial Unicode MS" pitchFamily="34" charset="-128"/>
                </a:rPr>
                <a:t>Sybase</a:t>
              </a:r>
              <a:br>
                <a:rPr lang="en-US" altLang="zh-CN" sz="750" dirty="0">
                  <a:solidFill>
                    <a:schemeClr val="tx1"/>
                  </a:solidFill>
                  <a:latin typeface="微软雅黑" pitchFamily="34" charset="-122"/>
                  <a:ea typeface="微软雅黑" panose="020B0503020204020204" pitchFamily="34" charset="-122"/>
                  <a:cs typeface="Arial Unicode MS" pitchFamily="34" charset="-128"/>
                </a:rPr>
              </a:br>
              <a:r>
                <a:rPr lang="en-US" altLang="zh-CN" sz="750" dirty="0">
                  <a:solidFill>
                    <a:schemeClr val="tx1"/>
                  </a:solidFill>
                  <a:latin typeface="微软雅黑" pitchFamily="34" charset="-122"/>
                  <a:ea typeface="微软雅黑" panose="020B0503020204020204" pitchFamily="34" charset="-122"/>
                  <a:cs typeface="Arial Unicode MS" pitchFamily="34" charset="-128"/>
                </a:rPr>
                <a:t>Oracle</a:t>
              </a:r>
            </a:p>
            <a:p>
              <a:pPr marL="183344" indent="-183344" algn="ctr" fontAlgn="base">
                <a:spcBef>
                  <a:spcPct val="0"/>
                </a:spcBef>
                <a:spcAft>
                  <a:spcPct val="0"/>
                </a:spcAft>
                <a:buClr>
                  <a:srgbClr val="F0AB00"/>
                </a:buClr>
                <a:buSzPct val="80000"/>
              </a:pPr>
              <a:r>
                <a:rPr lang="en-US" altLang="zh-CN" sz="750" dirty="0">
                  <a:solidFill>
                    <a:schemeClr val="tx1"/>
                  </a:solidFill>
                  <a:latin typeface="微软雅黑" pitchFamily="34" charset="-122"/>
                  <a:ea typeface="微软雅黑" panose="020B0503020204020204" pitchFamily="34" charset="-122"/>
                  <a:cs typeface="Arial Unicode MS" pitchFamily="34" charset="-128"/>
                </a:rPr>
                <a:t>SQL-Server</a:t>
              </a:r>
              <a:r>
                <a:rPr lang="zh-CN" altLang="en-US" sz="750" dirty="0">
                  <a:solidFill>
                    <a:schemeClr val="tx1"/>
                  </a:solidFill>
                  <a:latin typeface="微软雅黑" pitchFamily="34" charset="-122"/>
                  <a:ea typeface="微软雅黑" panose="020B0503020204020204" pitchFamily="34" charset="-122"/>
                  <a:cs typeface="Arial Unicode MS" pitchFamily="34" charset="-128"/>
                </a:rPr>
                <a:t>）</a:t>
              </a:r>
              <a:endParaRPr lang="en-US" altLang="zh-CN" sz="750" dirty="0">
                <a:solidFill>
                  <a:schemeClr val="tx1"/>
                </a:solidFill>
                <a:latin typeface="微软雅黑" pitchFamily="34" charset="-122"/>
                <a:ea typeface="微软雅黑" panose="020B0503020204020204" pitchFamily="34" charset="-122"/>
                <a:cs typeface="Arial Unicode MS" pitchFamily="34" charset="-128"/>
              </a:endParaRPr>
            </a:p>
          </p:txBody>
        </p:sp>
        <p:cxnSp>
          <p:nvCxnSpPr>
            <p:cNvPr id="75" name="Straight Arrow Connector 74"/>
            <p:cNvCxnSpPr/>
            <p:nvPr/>
          </p:nvCxnSpPr>
          <p:spPr bwMode="auto">
            <a:xfrm>
              <a:off x="1266009" y="3687354"/>
              <a:ext cx="576000" cy="1588"/>
            </a:xfrm>
            <a:prstGeom prst="straightConnector1">
              <a:avLst/>
            </a:prstGeom>
            <a:solidFill>
              <a:schemeClr val="bg2"/>
            </a:solidFill>
            <a:ln w="19050" cap="flat" cmpd="sng" algn="ctr">
              <a:solidFill>
                <a:schemeClr val="accent2"/>
              </a:solidFill>
              <a:prstDash val="solid"/>
              <a:round/>
              <a:headEnd type="none" w="med" len="med"/>
              <a:tailEnd type="triangle"/>
            </a:ln>
            <a:effectLst/>
          </p:spPr>
        </p:cxnSp>
        <p:cxnSp>
          <p:nvCxnSpPr>
            <p:cNvPr id="76" name="Straight Arrow Connector 75"/>
            <p:cNvCxnSpPr/>
            <p:nvPr/>
          </p:nvCxnSpPr>
          <p:spPr bwMode="auto">
            <a:xfrm>
              <a:off x="1266009" y="3851741"/>
              <a:ext cx="576000" cy="1588"/>
            </a:xfrm>
            <a:prstGeom prst="straightConnector1">
              <a:avLst/>
            </a:prstGeom>
            <a:solidFill>
              <a:schemeClr val="bg2"/>
            </a:solidFill>
            <a:ln w="19050" cap="flat" cmpd="sng" algn="ctr">
              <a:solidFill>
                <a:schemeClr val="accent2"/>
              </a:solidFill>
              <a:prstDash val="solid"/>
              <a:round/>
              <a:headEnd type="none" w="med" len="med"/>
              <a:tailEnd type="triangle"/>
            </a:ln>
            <a:effectLst/>
          </p:spPr>
        </p:cxnSp>
        <p:cxnSp>
          <p:nvCxnSpPr>
            <p:cNvPr id="77" name="Straight Arrow Connector 76"/>
            <p:cNvCxnSpPr/>
            <p:nvPr/>
          </p:nvCxnSpPr>
          <p:spPr bwMode="auto">
            <a:xfrm>
              <a:off x="1266009" y="4016129"/>
              <a:ext cx="576000" cy="1588"/>
            </a:xfrm>
            <a:prstGeom prst="straightConnector1">
              <a:avLst/>
            </a:prstGeom>
            <a:solidFill>
              <a:schemeClr val="bg2"/>
            </a:solidFill>
            <a:ln w="19050" cap="flat" cmpd="sng" algn="ctr">
              <a:solidFill>
                <a:schemeClr val="accent2"/>
              </a:solidFill>
              <a:prstDash val="solid"/>
              <a:round/>
              <a:headEnd type="none" w="med" len="med"/>
              <a:tailEnd type="triangle"/>
            </a:ln>
            <a:effectLst/>
          </p:spPr>
        </p:cxnSp>
        <p:sp>
          <p:nvSpPr>
            <p:cNvPr id="85" name="TextBox 84"/>
            <p:cNvSpPr txBox="1"/>
            <p:nvPr/>
          </p:nvSpPr>
          <p:spPr>
            <a:xfrm>
              <a:off x="1191622" y="3995579"/>
              <a:ext cx="707908" cy="261618"/>
            </a:xfrm>
            <a:prstGeom prst="rect">
              <a:avLst/>
            </a:prstGeom>
            <a:noFill/>
          </p:spPr>
          <p:txBody>
            <a:bodyPr wrap="none" rtlCol="0">
              <a:spAutoFit/>
            </a:bodyPr>
            <a:lstStyle/>
            <a:p>
              <a:pPr algn="ctr" fontAlgn="base">
                <a:spcBef>
                  <a:spcPct val="0"/>
                </a:spcBef>
                <a:spcAft>
                  <a:spcPct val="0"/>
                </a:spcAft>
              </a:pPr>
              <a:r>
                <a:rPr lang="zh-CN" altLang="en-US" sz="675" dirty="0">
                  <a:solidFill>
                    <a:srgbClr val="000000"/>
                  </a:solidFill>
                  <a:latin typeface="微软雅黑" pitchFamily="34" charset="-122"/>
                  <a:ea typeface="微软雅黑" panose="020B0503020204020204" pitchFamily="34" charset="-122"/>
                  <a:cs typeface="Arial Unicode MS" pitchFamily="34" charset="-128"/>
                </a:rPr>
                <a:t>实时复制</a:t>
              </a:r>
              <a:endParaRPr lang="en-US" sz="675" dirty="0">
                <a:solidFill>
                  <a:srgbClr val="000000"/>
                </a:solidFill>
                <a:latin typeface="微软雅黑" pitchFamily="34" charset="-122"/>
                <a:ea typeface="微软雅黑" panose="020B0503020204020204" pitchFamily="34" charset="-122"/>
                <a:cs typeface="Arial Unicode MS" pitchFamily="34" charset="-128"/>
              </a:endParaRPr>
            </a:p>
          </p:txBody>
        </p:sp>
        <p:sp>
          <p:nvSpPr>
            <p:cNvPr id="90" name="AutoShape 10"/>
            <p:cNvSpPr>
              <a:spLocks noChangeArrowheads="1"/>
            </p:cNvSpPr>
            <p:nvPr/>
          </p:nvSpPr>
          <p:spPr bwMode="white">
            <a:xfrm>
              <a:off x="1932484" y="2675529"/>
              <a:ext cx="884975" cy="637872"/>
            </a:xfrm>
            <a:prstGeom prst="roundRect">
              <a:avLst>
                <a:gd name="adj" fmla="val 16667"/>
              </a:avLst>
            </a:prstGeom>
            <a:solidFill>
              <a:srgbClr val="FFEFC9"/>
            </a:solidFill>
            <a:ln w="12700" algn="ctr">
              <a:noFill/>
              <a:round/>
              <a:headEnd/>
              <a:tailEnd/>
            </a:ln>
            <a:effectLst/>
            <a:scene3d>
              <a:camera prst="orthographicFront"/>
              <a:lightRig rig="balanced" dir="t"/>
            </a:scene3d>
          </p:spPr>
          <p:txBody>
            <a:bodyPr wrap="none" lIns="0" tIns="0" rIns="0" bIns="0" anchor="ctr" anchorCtr="1"/>
            <a:lstStyle/>
            <a:p>
              <a:pPr algn="ctr">
                <a:buClr>
                  <a:srgbClr val="44697D"/>
                </a:buClr>
                <a:buSzPct val="80000"/>
                <a:defRPr/>
              </a:pPr>
              <a:r>
                <a:rPr lang="zh-CN" altLang="en-US" sz="825" dirty="0">
                  <a:latin typeface="微软雅黑" pitchFamily="34" charset="-122"/>
                  <a:ea typeface="微软雅黑" panose="020B0503020204020204" pitchFamily="34" charset="-122"/>
                </a:rPr>
                <a:t>实时分析</a:t>
              </a:r>
              <a:endParaRPr lang="en-US" sz="825" dirty="0">
                <a:latin typeface="微软雅黑" pitchFamily="34" charset="-122"/>
                <a:ea typeface="微软雅黑" panose="020B0503020204020204" pitchFamily="34" charset="-122"/>
              </a:endParaRPr>
            </a:p>
          </p:txBody>
        </p:sp>
        <p:sp>
          <p:nvSpPr>
            <p:cNvPr id="91" name="Rounded Rectangle 90"/>
            <p:cNvSpPr/>
            <p:nvPr/>
          </p:nvSpPr>
          <p:spPr bwMode="auto">
            <a:xfrm>
              <a:off x="3038761" y="1382230"/>
              <a:ext cx="919265" cy="554806"/>
            </a:xfrm>
            <a:prstGeom prst="roundRect">
              <a:avLst/>
            </a:prstGeom>
            <a:solidFill>
              <a:schemeClr val="accent3"/>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26999" tIns="26999" rIns="26999" bIns="26999" numCol="1" rtlCol="0" anchor="ctr" anchorCtr="0" compatLnSpc="1">
              <a:prstTxWarp prst="textNoShape">
                <a:avLst/>
              </a:prstTxWarp>
            </a:bodyPr>
            <a:lstStyle/>
            <a:p>
              <a:pPr algn="ctr" fontAlgn="base">
                <a:spcBef>
                  <a:spcPct val="0"/>
                </a:spcBef>
                <a:spcAft>
                  <a:spcPct val="0"/>
                </a:spcAft>
              </a:pPr>
              <a:r>
                <a:rPr lang="en-US" sz="825" b="1" dirty="0">
                  <a:solidFill>
                    <a:srgbClr val="FFFFFF"/>
                  </a:solidFill>
                  <a:latin typeface="微软雅黑" pitchFamily="34" charset="-122"/>
                  <a:ea typeface="微软雅黑" panose="020B0503020204020204" pitchFamily="34" charset="-122"/>
                  <a:cs typeface="Arial Unicode MS" pitchFamily="34" charset="-128"/>
                </a:rPr>
                <a:t>B</a:t>
              </a:r>
              <a:r>
                <a:rPr lang="en-US" altLang="zh-CN" sz="825" b="1" dirty="0">
                  <a:solidFill>
                    <a:srgbClr val="FFFFFF"/>
                  </a:solidFill>
                  <a:latin typeface="微软雅黑" pitchFamily="34" charset="-122"/>
                  <a:ea typeface="微软雅黑" panose="020B0503020204020204" pitchFamily="34" charset="-122"/>
                  <a:cs typeface="Arial Unicode MS" pitchFamily="34" charset="-128"/>
                </a:rPr>
                <a:t>I</a:t>
              </a:r>
              <a:r>
                <a:rPr lang="zh-CN" altLang="en-US" sz="825" b="1" dirty="0">
                  <a:solidFill>
                    <a:srgbClr val="FFFFFF"/>
                  </a:solidFill>
                  <a:latin typeface="微软雅黑" pitchFamily="34" charset="-122"/>
                  <a:ea typeface="微软雅黑" panose="020B0503020204020204" pitchFamily="34" charset="-122"/>
                  <a:cs typeface="Arial Unicode MS" pitchFamily="34" charset="-128"/>
                </a:rPr>
                <a:t>客户端</a:t>
              </a:r>
              <a:endParaRPr lang="en-US" altLang="zh-CN" sz="825" b="1" dirty="0">
                <a:solidFill>
                  <a:srgbClr val="FFFFFF"/>
                </a:solidFill>
                <a:latin typeface="微软雅黑" pitchFamily="34" charset="-122"/>
                <a:ea typeface="微软雅黑" panose="020B0503020204020204" pitchFamily="34" charset="-122"/>
                <a:cs typeface="Arial Unicode MS" pitchFamily="34" charset="-128"/>
              </a:endParaRPr>
            </a:p>
            <a:p>
              <a:pPr algn="ctr" fontAlgn="base">
                <a:spcBef>
                  <a:spcPct val="0"/>
                </a:spcBef>
                <a:spcAft>
                  <a:spcPct val="0"/>
                </a:spcAft>
              </a:pPr>
              <a:r>
                <a:rPr lang="zh-CN" altLang="en-US" sz="825" b="1" dirty="0">
                  <a:solidFill>
                    <a:srgbClr val="FFFFFF"/>
                  </a:solidFill>
                  <a:latin typeface="微软雅黑" pitchFamily="34" charset="-122"/>
                  <a:ea typeface="微软雅黑" panose="020B0503020204020204" pitchFamily="34" charset="-122"/>
                  <a:cs typeface="Arial Unicode MS" pitchFamily="34" charset="-128"/>
                </a:rPr>
                <a:t>工具</a:t>
              </a:r>
              <a:endParaRPr lang="en-US" sz="825" b="1" dirty="0">
                <a:solidFill>
                  <a:srgbClr val="FFFFFF"/>
                </a:solidFill>
                <a:latin typeface="微软雅黑" pitchFamily="34" charset="-122"/>
                <a:ea typeface="微软雅黑" panose="020B0503020204020204" pitchFamily="34" charset="-122"/>
                <a:cs typeface="Arial Unicode MS" pitchFamily="34" charset="-128"/>
              </a:endParaRPr>
            </a:p>
          </p:txBody>
        </p:sp>
        <p:cxnSp>
          <p:nvCxnSpPr>
            <p:cNvPr id="92" name="Straight Arrow Connector 91"/>
            <p:cNvCxnSpPr/>
            <p:nvPr/>
          </p:nvCxnSpPr>
          <p:spPr bwMode="auto">
            <a:xfrm rot="5400000">
              <a:off x="2465612" y="2154083"/>
              <a:ext cx="396000" cy="1588"/>
            </a:xfrm>
            <a:prstGeom prst="straightConnector1">
              <a:avLst/>
            </a:prstGeom>
            <a:solidFill>
              <a:schemeClr val="bg2"/>
            </a:solidFill>
            <a:ln w="19050" cap="flat" cmpd="sng" algn="ctr">
              <a:solidFill>
                <a:schemeClr val="accent2"/>
              </a:solidFill>
              <a:prstDash val="solid"/>
              <a:round/>
              <a:headEnd type="triangle" w="med" len="med"/>
              <a:tailEnd type="none"/>
            </a:ln>
            <a:effectLst/>
          </p:spPr>
        </p:cxnSp>
        <p:cxnSp>
          <p:nvCxnSpPr>
            <p:cNvPr id="93" name="Straight Arrow Connector 92"/>
            <p:cNvCxnSpPr/>
            <p:nvPr/>
          </p:nvCxnSpPr>
          <p:spPr bwMode="auto">
            <a:xfrm rot="5400000">
              <a:off x="2825208" y="2154084"/>
              <a:ext cx="396000" cy="1588"/>
            </a:xfrm>
            <a:prstGeom prst="straightConnector1">
              <a:avLst/>
            </a:prstGeom>
            <a:solidFill>
              <a:schemeClr val="bg2"/>
            </a:solidFill>
            <a:ln w="19050" cap="flat" cmpd="sng" algn="ctr">
              <a:solidFill>
                <a:schemeClr val="accent2"/>
              </a:solidFill>
              <a:prstDash val="solid"/>
              <a:round/>
              <a:headEnd type="triangle" w="med" len="med"/>
              <a:tailEnd type="none"/>
            </a:ln>
            <a:effectLst/>
          </p:spPr>
        </p:cxnSp>
        <p:cxnSp>
          <p:nvCxnSpPr>
            <p:cNvPr id="94" name="Straight Arrow Connector 93"/>
            <p:cNvCxnSpPr/>
            <p:nvPr/>
          </p:nvCxnSpPr>
          <p:spPr bwMode="auto">
            <a:xfrm rot="5400000">
              <a:off x="3164255" y="2154085"/>
              <a:ext cx="396000" cy="1588"/>
            </a:xfrm>
            <a:prstGeom prst="straightConnector1">
              <a:avLst/>
            </a:prstGeom>
            <a:solidFill>
              <a:schemeClr val="bg2"/>
            </a:solidFill>
            <a:ln w="19050" cap="flat" cmpd="sng" algn="ctr">
              <a:solidFill>
                <a:schemeClr val="accent2"/>
              </a:solidFill>
              <a:prstDash val="solid"/>
              <a:round/>
              <a:headEnd type="triangle" w="med" len="med"/>
              <a:tailEnd type="none"/>
            </a:ln>
            <a:effectLst/>
          </p:spPr>
        </p:cxnSp>
        <p:sp>
          <p:nvSpPr>
            <p:cNvPr id="95" name="Rounded Rectangle 94"/>
            <p:cNvSpPr/>
            <p:nvPr/>
          </p:nvSpPr>
          <p:spPr bwMode="auto">
            <a:xfrm>
              <a:off x="2106919" y="1382229"/>
              <a:ext cx="893852" cy="555600"/>
            </a:xfrm>
            <a:prstGeom prst="roundRect">
              <a:avLst/>
            </a:prstGeom>
            <a:solidFill>
              <a:schemeClr val="bg1">
                <a:lumMod val="75000"/>
              </a:schemeClr>
            </a:solidFill>
            <a:ln>
              <a:solidFill>
                <a:schemeClr val="bg2"/>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26999" tIns="26999" rIns="26999" bIns="26999" numCol="1" rtlCol="0" anchor="ctr" anchorCtr="1" compatLnSpc="1">
              <a:prstTxWarp prst="textNoShape">
                <a:avLst/>
              </a:prstTxWarp>
            </a:bodyPr>
            <a:lstStyle/>
            <a:p>
              <a:pPr algn="ctr" fontAlgn="base">
                <a:spcBef>
                  <a:spcPct val="0"/>
                </a:spcBef>
                <a:spcAft>
                  <a:spcPct val="0"/>
                </a:spcAft>
                <a:buClr>
                  <a:srgbClr val="F0AB00"/>
                </a:buClr>
                <a:buSzPct val="80000"/>
                <a:buFont typeface="Wingdings" pitchFamily="2" charset="2"/>
                <a:buNone/>
              </a:pPr>
              <a:r>
                <a:rPr lang="zh-CN" altLang="en-US" sz="825" dirty="0">
                  <a:solidFill>
                    <a:srgbClr val="000000"/>
                  </a:solidFill>
                  <a:latin typeface="微软雅黑" pitchFamily="34" charset="-122"/>
                  <a:ea typeface="微软雅黑" panose="020B0503020204020204" pitchFamily="34" charset="-122"/>
                  <a:cs typeface="Arial Unicode MS" pitchFamily="34" charset="-128"/>
                </a:rPr>
                <a:t>第三方查询工具</a:t>
              </a:r>
              <a:endParaRPr lang="en-US" sz="825" dirty="0">
                <a:solidFill>
                  <a:srgbClr val="000000"/>
                </a:solidFill>
                <a:latin typeface="微软雅黑" pitchFamily="34" charset="-122"/>
                <a:ea typeface="微软雅黑" panose="020B0503020204020204" pitchFamily="34" charset="-122"/>
                <a:cs typeface="Arial Unicode MS" pitchFamily="34" charset="-128"/>
              </a:endParaRPr>
            </a:p>
          </p:txBody>
        </p:sp>
        <p:sp>
          <p:nvSpPr>
            <p:cNvPr id="96" name="Freeform 95"/>
            <p:cNvSpPr/>
            <p:nvPr/>
          </p:nvSpPr>
          <p:spPr bwMode="gray">
            <a:xfrm>
              <a:off x="1275534" y="5196387"/>
              <a:ext cx="1763227" cy="393829"/>
            </a:xfrm>
            <a:custGeom>
              <a:avLst/>
              <a:gdLst>
                <a:gd name="connsiteX0" fmla="*/ 0 w 1222310"/>
                <a:gd name="connsiteY0" fmla="*/ 727788 h 727788"/>
                <a:gd name="connsiteX1" fmla="*/ 1222310 w 1222310"/>
                <a:gd name="connsiteY1" fmla="*/ 727788 h 727788"/>
                <a:gd name="connsiteX2" fmla="*/ 1222310 w 1222310"/>
                <a:gd name="connsiteY2" fmla="*/ 0 h 727788"/>
              </a:gdLst>
              <a:ahLst/>
              <a:cxnLst>
                <a:cxn ang="0">
                  <a:pos x="connsiteX0" y="connsiteY0"/>
                </a:cxn>
                <a:cxn ang="0">
                  <a:pos x="connsiteX1" y="connsiteY1"/>
                </a:cxn>
                <a:cxn ang="0">
                  <a:pos x="connsiteX2" y="connsiteY2"/>
                </a:cxn>
              </a:cxnLst>
              <a:rect l="l" t="t" r="r" b="b"/>
              <a:pathLst>
                <a:path w="1222310" h="727788">
                  <a:moveTo>
                    <a:pt x="0" y="727788"/>
                  </a:moveTo>
                  <a:lnTo>
                    <a:pt x="1222310" y="727788"/>
                  </a:lnTo>
                  <a:lnTo>
                    <a:pt x="1222310" y="0"/>
                  </a:lnTo>
                </a:path>
              </a:pathLst>
            </a:custGeom>
            <a:noFill/>
            <a:ln w="19050" cap="flat" cmpd="sng" algn="ctr">
              <a:solidFill>
                <a:schemeClr val="accent2"/>
              </a:solidFill>
              <a:prstDash val="solid"/>
              <a:round/>
              <a:headEnd type="none" w="med" len="med"/>
              <a:tailEnd type="triangle"/>
            </a:ln>
            <a:effectLst/>
          </p:spPr>
          <p:txBody>
            <a:bodyPr rtlCol="0" anchor="ctr"/>
            <a:lstStyle/>
            <a:p>
              <a:pPr algn="ctr"/>
              <a:endParaRPr lang="de-DE" sz="1575">
                <a:latin typeface="微软雅黑" panose="020B0503020204020204" pitchFamily="34" charset="-122"/>
                <a:ea typeface="微软雅黑" panose="020B0503020204020204" pitchFamily="34" charset="-122"/>
              </a:endParaRPr>
            </a:p>
          </p:txBody>
        </p:sp>
        <p:sp>
          <p:nvSpPr>
            <p:cNvPr id="97" name="Freeform 96"/>
            <p:cNvSpPr/>
            <p:nvPr/>
          </p:nvSpPr>
          <p:spPr bwMode="gray">
            <a:xfrm flipH="1" flipV="1">
              <a:off x="809554" y="2994463"/>
              <a:ext cx="1044000" cy="374394"/>
            </a:xfrm>
            <a:custGeom>
              <a:avLst/>
              <a:gdLst>
                <a:gd name="connsiteX0" fmla="*/ 0 w 1222310"/>
                <a:gd name="connsiteY0" fmla="*/ 727788 h 727788"/>
                <a:gd name="connsiteX1" fmla="*/ 1222310 w 1222310"/>
                <a:gd name="connsiteY1" fmla="*/ 727788 h 727788"/>
                <a:gd name="connsiteX2" fmla="*/ 1222310 w 1222310"/>
                <a:gd name="connsiteY2" fmla="*/ 0 h 727788"/>
              </a:gdLst>
              <a:ahLst/>
              <a:cxnLst>
                <a:cxn ang="0">
                  <a:pos x="connsiteX0" y="connsiteY0"/>
                </a:cxn>
                <a:cxn ang="0">
                  <a:pos x="connsiteX1" y="connsiteY1"/>
                </a:cxn>
                <a:cxn ang="0">
                  <a:pos x="connsiteX2" y="connsiteY2"/>
                </a:cxn>
              </a:cxnLst>
              <a:rect l="l" t="t" r="r" b="b"/>
              <a:pathLst>
                <a:path w="1222310" h="727788">
                  <a:moveTo>
                    <a:pt x="0" y="727788"/>
                  </a:moveTo>
                  <a:lnTo>
                    <a:pt x="1222310" y="727788"/>
                  </a:lnTo>
                  <a:lnTo>
                    <a:pt x="1222310" y="0"/>
                  </a:lnTo>
                </a:path>
              </a:pathLst>
            </a:custGeom>
            <a:noFill/>
            <a:ln w="19050" cap="flat" cmpd="sng" algn="ctr">
              <a:solidFill>
                <a:schemeClr val="accent2"/>
              </a:solidFill>
              <a:prstDash val="solid"/>
              <a:round/>
              <a:headEnd type="none" w="med" len="med"/>
              <a:tailEnd type="triangle"/>
            </a:ln>
            <a:effectLst/>
          </p:spPr>
          <p:txBody>
            <a:bodyPr rtlCol="0" anchor="ctr"/>
            <a:lstStyle/>
            <a:p>
              <a:pPr algn="ctr"/>
              <a:endParaRPr lang="de-DE" sz="1575">
                <a:latin typeface="微软雅黑" panose="020B0503020204020204" pitchFamily="34" charset="-122"/>
                <a:ea typeface="微软雅黑" panose="020B0503020204020204" pitchFamily="34" charset="-122"/>
              </a:endParaRPr>
            </a:p>
          </p:txBody>
        </p:sp>
        <p:cxnSp>
          <p:nvCxnSpPr>
            <p:cNvPr id="98" name="Straight Arrow Connector 97"/>
            <p:cNvCxnSpPr/>
            <p:nvPr/>
          </p:nvCxnSpPr>
          <p:spPr bwMode="auto">
            <a:xfrm>
              <a:off x="1261094" y="4685639"/>
              <a:ext cx="576000" cy="1588"/>
            </a:xfrm>
            <a:prstGeom prst="straightConnector1">
              <a:avLst/>
            </a:prstGeom>
            <a:solidFill>
              <a:schemeClr val="bg2"/>
            </a:solidFill>
            <a:ln w="19050" cap="flat" cmpd="sng" algn="ctr">
              <a:solidFill>
                <a:schemeClr val="accent2"/>
              </a:solidFill>
              <a:prstDash val="solid"/>
              <a:round/>
              <a:headEnd type="none" w="med" len="med"/>
              <a:tailEnd type="triangle"/>
            </a:ln>
            <a:effectLst/>
          </p:spPr>
        </p:cxnSp>
        <p:sp>
          <p:nvSpPr>
            <p:cNvPr id="99" name="TextBox 98"/>
            <p:cNvSpPr txBox="1"/>
            <p:nvPr/>
          </p:nvSpPr>
          <p:spPr>
            <a:xfrm rot="16200000">
              <a:off x="2319623" y="2030696"/>
              <a:ext cx="442869" cy="246229"/>
            </a:xfrm>
            <a:prstGeom prst="rect">
              <a:avLst/>
            </a:prstGeom>
            <a:noFill/>
          </p:spPr>
          <p:txBody>
            <a:bodyPr wrap="none" rtlCol="0">
              <a:spAutoFit/>
            </a:bodyPr>
            <a:lstStyle/>
            <a:p>
              <a:r>
                <a:rPr sz="600" dirty="0">
                  <a:solidFill>
                    <a:srgbClr val="000000"/>
                  </a:solidFill>
                  <a:latin typeface="微软雅黑" pitchFamily="34" charset="-122"/>
                  <a:ea typeface="微软雅黑" panose="020B0503020204020204" pitchFamily="34" charset="-122"/>
                </a:rPr>
                <a:t>SQL</a:t>
              </a:r>
              <a:endParaRPr lang="en-US" sz="600" dirty="0">
                <a:solidFill>
                  <a:srgbClr val="000000"/>
                </a:solidFill>
                <a:latin typeface="微软雅黑" pitchFamily="34" charset="-122"/>
                <a:ea typeface="微软雅黑" panose="020B0503020204020204" pitchFamily="34" charset="-122"/>
              </a:endParaRPr>
            </a:p>
          </p:txBody>
        </p:sp>
        <p:sp>
          <p:nvSpPr>
            <p:cNvPr id="100" name="TextBox 99"/>
            <p:cNvSpPr txBox="1"/>
            <p:nvPr/>
          </p:nvSpPr>
          <p:spPr>
            <a:xfrm rot="16200000">
              <a:off x="2654639" y="2051244"/>
              <a:ext cx="492030" cy="246229"/>
            </a:xfrm>
            <a:prstGeom prst="rect">
              <a:avLst/>
            </a:prstGeom>
            <a:noFill/>
          </p:spPr>
          <p:txBody>
            <a:bodyPr wrap="none" rtlCol="0">
              <a:spAutoFit/>
            </a:bodyPr>
            <a:lstStyle/>
            <a:p>
              <a:r>
                <a:rPr sz="600" dirty="0">
                  <a:solidFill>
                    <a:srgbClr val="000000"/>
                  </a:solidFill>
                  <a:latin typeface="微软雅黑" pitchFamily="34" charset="-122"/>
                  <a:ea typeface="微软雅黑" panose="020B0503020204020204" pitchFamily="34" charset="-122"/>
                </a:rPr>
                <a:t>MDX</a:t>
              </a:r>
              <a:endParaRPr lang="en-US" sz="600" dirty="0">
                <a:solidFill>
                  <a:srgbClr val="000000"/>
                </a:solidFill>
                <a:latin typeface="微软雅黑" pitchFamily="34" charset="-122"/>
                <a:ea typeface="微软雅黑" panose="020B0503020204020204" pitchFamily="34" charset="-122"/>
              </a:endParaRPr>
            </a:p>
          </p:txBody>
        </p:sp>
        <p:sp>
          <p:nvSpPr>
            <p:cNvPr id="101" name="TextBox 100"/>
            <p:cNvSpPr txBox="1"/>
            <p:nvPr/>
          </p:nvSpPr>
          <p:spPr>
            <a:xfrm rot="16200000">
              <a:off x="3005443" y="2040969"/>
              <a:ext cx="468518" cy="246229"/>
            </a:xfrm>
            <a:prstGeom prst="rect">
              <a:avLst/>
            </a:prstGeom>
            <a:noFill/>
          </p:spPr>
          <p:txBody>
            <a:bodyPr wrap="none" rtlCol="0">
              <a:spAutoFit/>
            </a:bodyPr>
            <a:lstStyle/>
            <a:p>
              <a:r>
                <a:rPr sz="600" dirty="0">
                  <a:solidFill>
                    <a:srgbClr val="000000"/>
                  </a:solidFill>
                  <a:latin typeface="微软雅黑" pitchFamily="34" charset="-122"/>
                  <a:ea typeface="微软雅黑" panose="020B0503020204020204" pitchFamily="34" charset="-122"/>
                </a:rPr>
                <a:t>BICS</a:t>
              </a:r>
              <a:endParaRPr lang="en-US" sz="600" dirty="0">
                <a:solidFill>
                  <a:srgbClr val="000000"/>
                </a:solidFill>
                <a:latin typeface="微软雅黑" pitchFamily="34" charset="-122"/>
                <a:ea typeface="微软雅黑" panose="020B0503020204020204" pitchFamily="34" charset="-122"/>
              </a:endParaRPr>
            </a:p>
          </p:txBody>
        </p:sp>
        <p:sp>
          <p:nvSpPr>
            <p:cNvPr id="127" name="TextBox 126"/>
            <p:cNvSpPr txBox="1"/>
            <p:nvPr/>
          </p:nvSpPr>
          <p:spPr>
            <a:xfrm>
              <a:off x="1190795" y="4678467"/>
              <a:ext cx="707908" cy="261618"/>
            </a:xfrm>
            <a:prstGeom prst="rect">
              <a:avLst/>
            </a:prstGeom>
            <a:noFill/>
          </p:spPr>
          <p:txBody>
            <a:bodyPr wrap="none" rtlCol="0">
              <a:spAutoFit/>
            </a:bodyPr>
            <a:lstStyle/>
            <a:p>
              <a:pPr algn="ctr" fontAlgn="base">
                <a:spcBef>
                  <a:spcPct val="0"/>
                </a:spcBef>
                <a:spcAft>
                  <a:spcPct val="0"/>
                </a:spcAft>
              </a:pPr>
              <a:r>
                <a:rPr lang="zh-CN" altLang="en-US" sz="675" dirty="0">
                  <a:solidFill>
                    <a:srgbClr val="000000"/>
                  </a:solidFill>
                  <a:latin typeface="微软雅黑" pitchFamily="34" charset="-122"/>
                  <a:ea typeface="微软雅黑" panose="020B0503020204020204" pitchFamily="34" charset="-122"/>
                  <a:cs typeface="Arial Unicode MS" pitchFamily="34" charset="-128"/>
                </a:rPr>
                <a:t>数据抽取</a:t>
              </a:r>
              <a:endParaRPr lang="en-US" sz="675" dirty="0">
                <a:solidFill>
                  <a:srgbClr val="000000"/>
                </a:solidFill>
                <a:latin typeface="微软雅黑" pitchFamily="34" charset="-122"/>
                <a:ea typeface="微软雅黑" panose="020B0503020204020204" pitchFamily="34" charset="-122"/>
                <a:cs typeface="Arial Unicode MS" pitchFamily="34" charset="-128"/>
              </a:endParaRPr>
            </a:p>
          </p:txBody>
        </p:sp>
        <p:sp>
          <p:nvSpPr>
            <p:cNvPr id="128" name="TextBox 127"/>
            <p:cNvSpPr txBox="1"/>
            <p:nvPr/>
          </p:nvSpPr>
          <p:spPr>
            <a:xfrm>
              <a:off x="1529560" y="5591142"/>
              <a:ext cx="1218747" cy="261618"/>
            </a:xfrm>
            <a:prstGeom prst="rect">
              <a:avLst/>
            </a:prstGeom>
            <a:noFill/>
          </p:spPr>
          <p:txBody>
            <a:bodyPr wrap="none" rtlCol="0">
              <a:spAutoFit/>
            </a:bodyPr>
            <a:lstStyle/>
            <a:p>
              <a:pPr algn="ctr" fontAlgn="base">
                <a:spcBef>
                  <a:spcPct val="0"/>
                </a:spcBef>
                <a:spcAft>
                  <a:spcPct val="0"/>
                </a:spcAft>
              </a:pPr>
              <a:r>
                <a:rPr lang="zh-CN" altLang="en-US" sz="675" dirty="0">
                  <a:solidFill>
                    <a:srgbClr val="000000"/>
                  </a:solidFill>
                  <a:latin typeface="微软雅黑" pitchFamily="34" charset="-122"/>
                  <a:ea typeface="微软雅黑" panose="020B0503020204020204" pitchFamily="34" charset="-122"/>
                  <a:cs typeface="Arial Unicode MS" pitchFamily="34" charset="-128"/>
                </a:rPr>
                <a:t>实时复制</a:t>
              </a:r>
              <a:r>
                <a:rPr lang="en-US" altLang="zh-CN" sz="675" dirty="0">
                  <a:solidFill>
                    <a:srgbClr val="000000"/>
                  </a:solidFill>
                  <a:latin typeface="微软雅黑" pitchFamily="34" charset="-122"/>
                  <a:ea typeface="微软雅黑" panose="020B0503020204020204" pitchFamily="34" charset="-122"/>
                  <a:cs typeface="Arial Unicode MS" pitchFamily="34" charset="-128"/>
                </a:rPr>
                <a:t>/</a:t>
              </a:r>
              <a:r>
                <a:rPr lang="zh-CN" altLang="en-US" sz="675" dirty="0">
                  <a:solidFill>
                    <a:srgbClr val="000000"/>
                  </a:solidFill>
                  <a:latin typeface="微软雅黑" pitchFamily="34" charset="-122"/>
                  <a:ea typeface="微软雅黑" panose="020B0503020204020204" pitchFamily="34" charset="-122"/>
                  <a:cs typeface="Arial Unicode MS" pitchFamily="34" charset="-128"/>
                </a:rPr>
                <a:t>数据抽取</a:t>
              </a:r>
              <a:endParaRPr lang="en-US" sz="675" dirty="0">
                <a:solidFill>
                  <a:srgbClr val="000000"/>
                </a:solidFill>
                <a:latin typeface="微软雅黑" pitchFamily="34" charset="-122"/>
                <a:ea typeface="微软雅黑" panose="020B0503020204020204" pitchFamily="34" charset="-122"/>
                <a:cs typeface="Arial Unicode MS" pitchFamily="34" charset="-128"/>
              </a:endParaRPr>
            </a:p>
          </p:txBody>
        </p:sp>
      </p:grpSp>
      <p:sp>
        <p:nvSpPr>
          <p:cNvPr id="132" name="Content Placeholder 2"/>
          <p:cNvSpPr txBox="1">
            <a:spLocks/>
          </p:cNvSpPr>
          <p:nvPr/>
        </p:nvSpPr>
        <p:spPr bwMode="gray">
          <a:xfrm>
            <a:off x="4256763" y="2063805"/>
            <a:ext cx="4288664" cy="1154162"/>
          </a:xfrm>
          <a:prstGeom prst="rect">
            <a:avLst/>
          </a:prstGeom>
        </p:spPr>
        <p:txBody>
          <a:bodyPr vert="horz" wrap="square" lIns="0" tIns="0" rIns="0" bIns="0" rtlCol="0">
            <a:spAutoFit/>
          </a:bodyPr>
          <a:lstStyle/>
          <a:p>
            <a:pPr indent="-130960">
              <a:spcBef>
                <a:spcPts val="1215"/>
              </a:spcBef>
              <a:buClr>
                <a:srgbClr val="F0AB00"/>
              </a:buClr>
              <a:buSzPct val="80000"/>
              <a:defRPr/>
            </a:pPr>
            <a:r>
              <a:rPr lang="zh-CN" altLang="en-US" sz="1350" b="1" kern="0" dirty="0">
                <a:solidFill>
                  <a:schemeClr val="accent1"/>
                </a:solidFill>
                <a:latin typeface="微软雅黑" pitchFamily="34" charset="-122"/>
                <a:ea typeface="微软雅黑" panose="020B0503020204020204" pitchFamily="34" charset="-122"/>
                <a:cs typeface="Arial Unicode MS" pitchFamily="34" charset="-128"/>
              </a:rPr>
              <a:t>什么是</a:t>
            </a:r>
            <a:r>
              <a:rPr lang="en-US" sz="1350" b="1" kern="0" dirty="0">
                <a:solidFill>
                  <a:schemeClr val="accent1"/>
                </a:solidFill>
                <a:latin typeface="微软雅黑" pitchFamily="34" charset="-122"/>
                <a:ea typeface="微软雅黑" panose="020B0503020204020204" pitchFamily="34" charset="-122"/>
                <a:cs typeface="Arial Unicode MS" pitchFamily="34" charset="-128"/>
              </a:rPr>
              <a:t>SAP HANA</a:t>
            </a:r>
            <a:r>
              <a:rPr lang="zh-CN" altLang="en-US" sz="1350" b="1" kern="0" dirty="0">
                <a:solidFill>
                  <a:schemeClr val="accent1"/>
                </a:solidFill>
                <a:latin typeface="微软雅黑" pitchFamily="34" charset="-122"/>
                <a:ea typeface="微软雅黑" panose="020B0503020204020204" pitchFamily="34" charset="-122"/>
                <a:cs typeface="Arial Unicode MS" pitchFamily="34" charset="-128"/>
              </a:rPr>
              <a:t>？</a:t>
            </a:r>
            <a:endParaRPr lang="en-US" sz="1350" b="1" dirty="0">
              <a:solidFill>
                <a:srgbClr val="008FCC"/>
              </a:solidFill>
              <a:latin typeface="微软雅黑" pitchFamily="34" charset="-122"/>
              <a:ea typeface="微软雅黑" panose="020B0503020204020204" pitchFamily="34" charset="-122"/>
            </a:endParaRPr>
          </a:p>
          <a:p>
            <a:pPr marL="134991" lvl="2" indent="-134991">
              <a:spcBef>
                <a:spcPts val="300"/>
              </a:spcBef>
              <a:buClr>
                <a:schemeClr val="accent1"/>
              </a:buClr>
              <a:buSzPct val="100000"/>
              <a:buFont typeface="Wingdings" pitchFamily="2" charset="2"/>
              <a:buChar char=""/>
              <a:defRPr/>
            </a:pPr>
            <a:r>
              <a:rPr lang="en-US" altLang="zh-CN" sz="1350" dirty="0">
                <a:latin typeface="微软雅黑" pitchFamily="34" charset="-122"/>
                <a:ea typeface="微软雅黑" panose="020B0503020204020204" pitchFamily="34" charset="-122"/>
                <a:sym typeface="Wingdings" pitchFamily="2" charset="2"/>
              </a:rPr>
              <a:t>SAP HANA ™ </a:t>
            </a:r>
            <a:r>
              <a:rPr lang="zh-CN" altLang="en-US" sz="1350" dirty="0">
                <a:latin typeface="微软雅黑" pitchFamily="34" charset="-122"/>
                <a:ea typeface="微软雅黑" panose="020B0503020204020204" pitchFamily="34" charset="-122"/>
                <a:sym typeface="Wingdings" pitchFamily="2" charset="2"/>
              </a:rPr>
              <a:t>是一个先进的平台，使用内存计算技术来实现企业应用</a:t>
            </a:r>
            <a:endParaRPr lang="en-US" altLang="zh-CN" sz="1350" dirty="0">
              <a:latin typeface="微软雅黑" pitchFamily="34" charset="-122"/>
              <a:ea typeface="微软雅黑" panose="020B0503020204020204" pitchFamily="34" charset="-122"/>
              <a:sym typeface="Wingdings" pitchFamily="2" charset="2"/>
            </a:endParaRPr>
          </a:p>
          <a:p>
            <a:pPr marL="134991" lvl="2" indent="-134991">
              <a:spcBef>
                <a:spcPts val="300"/>
              </a:spcBef>
              <a:buClr>
                <a:schemeClr val="accent1"/>
              </a:buClr>
              <a:buSzPct val="100000"/>
              <a:buFont typeface="Wingdings" pitchFamily="2" charset="2"/>
              <a:buChar char=""/>
              <a:defRPr/>
            </a:pPr>
            <a:r>
              <a:rPr lang="zh-CN" altLang="en-US" sz="1350" dirty="0">
                <a:latin typeface="微软雅黑" pitchFamily="34" charset="-122"/>
                <a:ea typeface="微软雅黑" panose="020B0503020204020204" pitchFamily="34" charset="-122"/>
                <a:sym typeface="Wingdings" pitchFamily="2" charset="2"/>
              </a:rPr>
              <a:t>数据驱动业务，在大数据下实现实时处理</a:t>
            </a:r>
            <a:endParaRPr lang="en-US" altLang="zh-CN" sz="1350" dirty="0">
              <a:latin typeface="微软雅黑" pitchFamily="34" charset="-122"/>
              <a:ea typeface="微软雅黑" panose="020B0503020204020204" pitchFamily="34" charset="-122"/>
              <a:sym typeface="Wingdings" pitchFamily="2" charset="2"/>
            </a:endParaRPr>
          </a:p>
          <a:p>
            <a:pPr marL="134991" lvl="2" indent="-134991">
              <a:spcBef>
                <a:spcPts val="300"/>
              </a:spcBef>
              <a:buClr>
                <a:schemeClr val="accent1"/>
              </a:buClr>
              <a:buSzPct val="100000"/>
              <a:buFont typeface="Wingdings" pitchFamily="2" charset="2"/>
              <a:buChar char=""/>
              <a:defRPr/>
            </a:pPr>
            <a:r>
              <a:rPr lang="zh-CN" altLang="en-US" sz="1350" dirty="0">
                <a:latin typeface="微软雅黑" pitchFamily="34" charset="-122"/>
                <a:ea typeface="微软雅黑" panose="020B0503020204020204" pitchFamily="34" charset="-122"/>
                <a:sym typeface="Wingdings" pitchFamily="2" charset="2"/>
              </a:rPr>
              <a:t>简化</a:t>
            </a:r>
            <a:r>
              <a:rPr lang="en-US" altLang="zh-CN" sz="1350" dirty="0">
                <a:latin typeface="微软雅黑" pitchFamily="34" charset="-122"/>
                <a:ea typeface="微软雅黑" panose="020B0503020204020204" pitchFamily="34" charset="-122"/>
                <a:sym typeface="Wingdings" pitchFamily="2" charset="2"/>
              </a:rPr>
              <a:t>IT</a:t>
            </a:r>
            <a:r>
              <a:rPr lang="zh-CN" altLang="en-US" sz="1350" dirty="0">
                <a:latin typeface="微软雅黑" pitchFamily="34" charset="-122"/>
                <a:ea typeface="微软雅黑" panose="020B0503020204020204" pitchFamily="34" charset="-122"/>
                <a:sym typeface="Wingdings" pitchFamily="2" charset="2"/>
              </a:rPr>
              <a:t>的系统部署，可通过云方式交付</a:t>
            </a:r>
            <a:endParaRPr lang="en-US" altLang="zh-CN" sz="1350" dirty="0">
              <a:latin typeface="微软雅黑" pitchFamily="34" charset="-122"/>
              <a:ea typeface="微软雅黑" panose="020B0503020204020204" pitchFamily="34" charset="-122"/>
              <a:sym typeface="Wingdings" pitchFamily="2" charset="2"/>
            </a:endParaRPr>
          </a:p>
        </p:txBody>
      </p:sp>
      <p:sp>
        <p:nvSpPr>
          <p:cNvPr id="133" name="Content Placeholder 2"/>
          <p:cNvSpPr txBox="1">
            <a:spLocks/>
          </p:cNvSpPr>
          <p:nvPr/>
        </p:nvSpPr>
        <p:spPr bwMode="gray">
          <a:xfrm>
            <a:off x="4263228" y="3397038"/>
            <a:ext cx="4282199" cy="1608133"/>
          </a:xfrm>
          <a:prstGeom prst="rect">
            <a:avLst/>
          </a:prstGeom>
        </p:spPr>
        <p:txBody>
          <a:bodyPr vert="horz" wrap="square" lIns="0" tIns="0" rIns="0" bIns="0" rtlCol="0">
            <a:spAutoFit/>
          </a:bodyPr>
          <a:lstStyle/>
          <a:p>
            <a:pPr indent="-130960">
              <a:spcBef>
                <a:spcPts val="1215"/>
              </a:spcBef>
              <a:buClr>
                <a:srgbClr val="F0AB00"/>
              </a:buClr>
              <a:buSzPct val="80000"/>
              <a:defRPr/>
            </a:pPr>
            <a:r>
              <a:rPr lang="en-US" sz="1350" b="1" kern="0" dirty="0">
                <a:solidFill>
                  <a:schemeClr val="accent1"/>
                </a:solidFill>
                <a:latin typeface="微软雅黑" pitchFamily="34" charset="-122"/>
                <a:ea typeface="微软雅黑" panose="020B0503020204020204" pitchFamily="34" charset="-122"/>
                <a:cs typeface="Arial Unicode MS" pitchFamily="34" charset="-128"/>
              </a:rPr>
              <a:t>SAP HANA</a:t>
            </a:r>
            <a:r>
              <a:rPr lang="zh-CN" altLang="en-US" sz="1350" b="1" kern="0" dirty="0">
                <a:solidFill>
                  <a:schemeClr val="accent1"/>
                </a:solidFill>
                <a:latin typeface="微软雅黑" pitchFamily="34" charset="-122"/>
                <a:ea typeface="微软雅黑" panose="020B0503020204020204" pitchFamily="34" charset="-122"/>
                <a:cs typeface="Arial Unicode MS" pitchFamily="34" charset="-128"/>
              </a:rPr>
              <a:t>为企业带来的好处</a:t>
            </a:r>
            <a:endParaRPr lang="en-US" sz="1350" b="1" dirty="0">
              <a:solidFill>
                <a:srgbClr val="008FCC"/>
              </a:solidFill>
              <a:latin typeface="微软雅黑" pitchFamily="34" charset="-122"/>
              <a:ea typeface="微软雅黑" panose="020B0503020204020204" pitchFamily="34" charset="-122"/>
            </a:endParaRPr>
          </a:p>
          <a:p>
            <a:pPr marL="134991" lvl="2" indent="-134991">
              <a:spcBef>
                <a:spcPts val="300"/>
              </a:spcBef>
              <a:buClr>
                <a:schemeClr val="accent1"/>
              </a:buClr>
              <a:buSzPct val="100000"/>
              <a:buFont typeface="Wingdings" pitchFamily="2" charset="2"/>
              <a:buChar char=""/>
              <a:defRPr/>
            </a:pPr>
            <a:r>
              <a:rPr lang="zh-CN" altLang="en-US" sz="1350" b="1" i="1" dirty="0">
                <a:solidFill>
                  <a:schemeClr val="accent3"/>
                </a:solidFill>
                <a:latin typeface="微软雅黑" pitchFamily="34" charset="-122"/>
                <a:ea typeface="微软雅黑" panose="020B0503020204020204" pitchFamily="34" charset="-122"/>
                <a:sym typeface="Wingdings" pitchFamily="2" charset="2"/>
              </a:rPr>
              <a:t>创新平台</a:t>
            </a:r>
            <a:r>
              <a:rPr lang="zh-CN" altLang="en-US" sz="1350" b="1" dirty="0">
                <a:latin typeface="微软雅黑" pitchFamily="34" charset="-122"/>
                <a:ea typeface="微软雅黑" panose="020B0503020204020204" pitchFamily="34" charset="-122"/>
                <a:sym typeface="Wingdings" pitchFamily="2" charset="2"/>
              </a:rPr>
              <a:t>，</a:t>
            </a:r>
            <a:r>
              <a:rPr lang="zh-CN" altLang="en-US" sz="1350" dirty="0">
                <a:latin typeface="微软雅黑" pitchFamily="34" charset="-122"/>
                <a:ea typeface="微软雅黑" panose="020B0503020204020204" pitchFamily="34" charset="-122"/>
                <a:sym typeface="Wingdings" pitchFamily="2" charset="2"/>
              </a:rPr>
              <a:t>并且在应用中不会中断原有系统应用，实现大量数据的高速处理</a:t>
            </a:r>
            <a:endParaRPr lang="en-US" altLang="zh-CN" sz="1350" dirty="0">
              <a:latin typeface="微软雅黑" pitchFamily="34" charset="-122"/>
              <a:ea typeface="微软雅黑" panose="020B0503020204020204" pitchFamily="34" charset="-122"/>
              <a:sym typeface="Wingdings" pitchFamily="2" charset="2"/>
            </a:endParaRPr>
          </a:p>
          <a:p>
            <a:pPr marL="134991" lvl="2" indent="-134991">
              <a:spcBef>
                <a:spcPts val="300"/>
              </a:spcBef>
              <a:buClr>
                <a:schemeClr val="accent1"/>
              </a:buClr>
              <a:buSzPct val="100000"/>
              <a:buFont typeface="Wingdings" pitchFamily="2" charset="2"/>
              <a:buChar char=""/>
              <a:defRPr/>
            </a:pPr>
            <a:r>
              <a:rPr lang="zh-CN" altLang="en-US" sz="1350" b="1" i="1" dirty="0">
                <a:solidFill>
                  <a:schemeClr val="accent3"/>
                </a:solidFill>
                <a:latin typeface="微软雅黑" pitchFamily="34" charset="-122"/>
                <a:ea typeface="微软雅黑" panose="020B0503020204020204" pitchFamily="34" charset="-122"/>
                <a:sym typeface="Wingdings" pitchFamily="2" charset="2"/>
              </a:rPr>
              <a:t>提供实时访问</a:t>
            </a:r>
            <a:r>
              <a:rPr lang="zh-CN" altLang="en-US" sz="1350" b="1" dirty="0">
                <a:latin typeface="微软雅黑" pitchFamily="34" charset="-122"/>
                <a:ea typeface="微软雅黑" panose="020B0503020204020204" pitchFamily="34" charset="-122"/>
                <a:sym typeface="Wingdings" pitchFamily="2" charset="2"/>
              </a:rPr>
              <a:t>，</a:t>
            </a:r>
            <a:r>
              <a:rPr lang="zh-CN" altLang="en-US" sz="1350" dirty="0">
                <a:latin typeface="微软雅黑" pitchFamily="34" charset="-122"/>
                <a:ea typeface="微软雅黑" panose="020B0503020204020204" pitchFamily="34" charset="-122"/>
                <a:sym typeface="Wingdings" pitchFamily="2" charset="2"/>
              </a:rPr>
              <a:t>实时复制服务和数据集成功能</a:t>
            </a:r>
            <a:endParaRPr lang="en-US" altLang="zh-CN" sz="1350" dirty="0">
              <a:latin typeface="微软雅黑" pitchFamily="34" charset="-122"/>
              <a:ea typeface="微软雅黑" panose="020B0503020204020204" pitchFamily="34" charset="-122"/>
              <a:sym typeface="Wingdings" pitchFamily="2" charset="2"/>
            </a:endParaRPr>
          </a:p>
          <a:p>
            <a:pPr marL="134991" lvl="2" indent="-134991">
              <a:spcBef>
                <a:spcPts val="300"/>
              </a:spcBef>
              <a:buClr>
                <a:schemeClr val="accent1"/>
              </a:buClr>
              <a:buSzPct val="100000"/>
              <a:buFont typeface="Wingdings" pitchFamily="2" charset="2"/>
              <a:buChar char=""/>
              <a:defRPr/>
            </a:pPr>
            <a:r>
              <a:rPr lang="zh-CN" altLang="en-US" sz="1350" dirty="0">
                <a:latin typeface="微软雅黑" pitchFamily="34" charset="-122"/>
                <a:ea typeface="微软雅黑" panose="020B0503020204020204" pitchFamily="34" charset="-122"/>
                <a:sym typeface="Wingdings" pitchFamily="2" charset="2"/>
              </a:rPr>
              <a:t>完整和即时的</a:t>
            </a:r>
            <a:r>
              <a:rPr lang="zh-CN" altLang="en-US" sz="1350" b="1" i="1" dirty="0">
                <a:solidFill>
                  <a:schemeClr val="accent3"/>
                </a:solidFill>
                <a:latin typeface="微软雅黑" pitchFamily="34" charset="-122"/>
                <a:ea typeface="微软雅黑" panose="020B0503020204020204" pitchFamily="34" charset="-122"/>
                <a:sym typeface="Wingdings" pitchFamily="2" charset="2"/>
              </a:rPr>
              <a:t>洞察力</a:t>
            </a:r>
            <a:r>
              <a:rPr lang="zh-CN" altLang="en-US" sz="1350" dirty="0">
                <a:latin typeface="微软雅黑" pitchFamily="34" charset="-122"/>
                <a:ea typeface="微软雅黑" panose="020B0503020204020204" pitchFamily="34" charset="-122"/>
                <a:sym typeface="Wingdings" pitchFamily="2" charset="2"/>
              </a:rPr>
              <a:t>与</a:t>
            </a:r>
            <a:r>
              <a:rPr lang="zh-CN" altLang="en-US" sz="1350" b="1" i="1" dirty="0">
                <a:solidFill>
                  <a:schemeClr val="accent3"/>
                </a:solidFill>
                <a:latin typeface="微软雅黑" pitchFamily="34" charset="-122"/>
                <a:ea typeface="微软雅黑" panose="020B0503020204020204" pitchFamily="34" charset="-122"/>
                <a:sym typeface="Wingdings" pitchFamily="2" charset="2"/>
              </a:rPr>
              <a:t>灵活</a:t>
            </a:r>
            <a:r>
              <a:rPr lang="zh-CN" altLang="en-US" sz="1350" dirty="0">
                <a:latin typeface="微软雅黑" pitchFamily="34" charset="-122"/>
                <a:ea typeface="微软雅黑" panose="020B0503020204020204" pitchFamily="34" charset="-122"/>
                <a:sym typeface="Wingdings" pitchFamily="2" charset="2"/>
              </a:rPr>
              <a:t>的数据计算引擎，提供预置的报告和分析模型</a:t>
            </a:r>
            <a:endParaRPr lang="en-US" altLang="zh-CN" sz="1350" dirty="0">
              <a:latin typeface="微软雅黑" pitchFamily="34" charset="-122"/>
              <a:ea typeface="微软雅黑" panose="020B0503020204020204" pitchFamily="34" charset="-122"/>
              <a:sym typeface="Wingdings" pitchFamily="2" charset="2"/>
            </a:endParaRPr>
          </a:p>
          <a:p>
            <a:pPr marL="134991" lvl="2" indent="-134991">
              <a:spcBef>
                <a:spcPts val="300"/>
              </a:spcBef>
              <a:buClr>
                <a:schemeClr val="accent1"/>
              </a:buClr>
              <a:buSzPct val="100000"/>
              <a:buFont typeface="Wingdings" pitchFamily="2" charset="2"/>
              <a:buChar char=""/>
              <a:defRPr/>
            </a:pPr>
            <a:r>
              <a:rPr lang="zh-CN" altLang="en-US" sz="1350" b="1" i="1" dirty="0">
                <a:solidFill>
                  <a:schemeClr val="accent3"/>
                </a:solidFill>
                <a:latin typeface="微软雅黑" pitchFamily="34" charset="-122"/>
                <a:ea typeface="微软雅黑" panose="020B0503020204020204" pitchFamily="34" charset="-122"/>
                <a:sym typeface="Wingdings" pitchFamily="2" charset="2"/>
              </a:rPr>
              <a:t>简化</a:t>
            </a:r>
            <a:r>
              <a:rPr lang="en-US" altLang="zh-CN" sz="1350" b="1" i="1" dirty="0">
                <a:solidFill>
                  <a:schemeClr val="accent3"/>
                </a:solidFill>
                <a:latin typeface="微软雅黑" pitchFamily="34" charset="-122"/>
                <a:ea typeface="微软雅黑" panose="020B0503020204020204" pitchFamily="34" charset="-122"/>
                <a:sym typeface="Wingdings" pitchFamily="2" charset="2"/>
              </a:rPr>
              <a:t>IT</a:t>
            </a:r>
            <a:r>
              <a:rPr lang="zh-CN" altLang="en-US" sz="1350" b="1" i="1" dirty="0">
                <a:solidFill>
                  <a:schemeClr val="accent3"/>
                </a:solidFill>
                <a:latin typeface="微软雅黑" pitchFamily="34" charset="-122"/>
                <a:ea typeface="微软雅黑" panose="020B0503020204020204" pitchFamily="34" charset="-122"/>
                <a:sym typeface="Wingdings" pitchFamily="2" charset="2"/>
              </a:rPr>
              <a:t>架构</a:t>
            </a:r>
            <a:r>
              <a:rPr lang="zh-CN" altLang="en-US" sz="1350" b="1" dirty="0">
                <a:latin typeface="微软雅黑" pitchFamily="34" charset="-122"/>
                <a:ea typeface="微软雅黑" panose="020B0503020204020204" pitchFamily="34" charset="-122"/>
                <a:sym typeface="Wingdings" pitchFamily="2" charset="2"/>
              </a:rPr>
              <a:t>，</a:t>
            </a:r>
            <a:r>
              <a:rPr lang="zh-CN" altLang="en-US" sz="1350" dirty="0">
                <a:latin typeface="微软雅黑" pitchFamily="34" charset="-122"/>
                <a:ea typeface="微软雅黑" panose="020B0503020204020204" pitchFamily="34" charset="-122"/>
                <a:sym typeface="Wingdings" pitchFamily="2" charset="2"/>
              </a:rPr>
              <a:t>多用途的内存计算平台减少数据处理层次</a:t>
            </a:r>
            <a:endParaRPr lang="en-US" sz="1350" dirty="0">
              <a:latin typeface="微软雅黑" pitchFamily="34" charset="-122"/>
              <a:ea typeface="微软雅黑" panose="020B0503020204020204" pitchFamily="34" charset="-122"/>
              <a:sym typeface="Wingdings" pitchFamily="2" charset="2"/>
            </a:endParaRPr>
          </a:p>
        </p:txBody>
      </p:sp>
    </p:spTree>
    <p:extLst>
      <p:ext uri="{BB962C8B-B14F-4D97-AF65-F5344CB8AC3E}">
        <p14:creationId xmlns:p14="http://schemas.microsoft.com/office/powerpoint/2010/main" val="279943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067" y="469152"/>
            <a:ext cx="8424000" cy="430887"/>
          </a:xfrm>
        </p:spPr>
        <p:txBody>
          <a:bodyPr/>
          <a:lstStyle/>
          <a:p>
            <a:r>
              <a:rPr lang="zh-CN" altLang="en-US" sz="2800" dirty="0"/>
              <a:t>技术之道</a:t>
            </a:r>
            <a:endParaRPr lang="en-US" sz="2800" dirty="0"/>
          </a:p>
        </p:txBody>
      </p:sp>
      <p:sp>
        <p:nvSpPr>
          <p:cNvPr id="13" name="Freeform 12"/>
          <p:cNvSpPr/>
          <p:nvPr/>
        </p:nvSpPr>
        <p:spPr>
          <a:xfrm>
            <a:off x="5616180" y="1684906"/>
            <a:ext cx="1542939" cy="1542939"/>
          </a:xfrm>
          <a:custGeom>
            <a:avLst/>
            <a:gdLst>
              <a:gd name="connsiteX0" fmla="*/ 0 w 1542939"/>
              <a:gd name="connsiteY0" fmla="*/ 771470 h 1542939"/>
              <a:gd name="connsiteX1" fmla="*/ 225959 w 1542939"/>
              <a:gd name="connsiteY1" fmla="*/ 225958 h 1542939"/>
              <a:gd name="connsiteX2" fmla="*/ 771471 w 1542939"/>
              <a:gd name="connsiteY2" fmla="*/ 0 h 1542939"/>
              <a:gd name="connsiteX3" fmla="*/ 1316983 w 1542939"/>
              <a:gd name="connsiteY3" fmla="*/ 225959 h 1542939"/>
              <a:gd name="connsiteX4" fmla="*/ 1542941 w 1542939"/>
              <a:gd name="connsiteY4" fmla="*/ 771471 h 1542939"/>
              <a:gd name="connsiteX5" fmla="*/ 1316983 w 1542939"/>
              <a:gd name="connsiteY5" fmla="*/ 1316983 h 1542939"/>
              <a:gd name="connsiteX6" fmla="*/ 771471 w 1542939"/>
              <a:gd name="connsiteY6" fmla="*/ 1542941 h 1542939"/>
              <a:gd name="connsiteX7" fmla="*/ 225959 w 1542939"/>
              <a:gd name="connsiteY7" fmla="*/ 1316982 h 1542939"/>
              <a:gd name="connsiteX8" fmla="*/ 1 w 1542939"/>
              <a:gd name="connsiteY8" fmla="*/ 771470 h 1542939"/>
              <a:gd name="connsiteX9" fmla="*/ 0 w 1542939"/>
              <a:gd name="connsiteY9" fmla="*/ 771470 h 154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2939" h="1542939">
                <a:moveTo>
                  <a:pt x="0" y="771470"/>
                </a:moveTo>
                <a:cubicBezTo>
                  <a:pt x="0" y="566863"/>
                  <a:pt x="81280" y="370637"/>
                  <a:pt x="225959" y="225958"/>
                </a:cubicBezTo>
                <a:cubicBezTo>
                  <a:pt x="370638" y="81279"/>
                  <a:pt x="566865" y="0"/>
                  <a:pt x="771471" y="0"/>
                </a:cubicBezTo>
                <a:cubicBezTo>
                  <a:pt x="976078" y="0"/>
                  <a:pt x="1172304" y="81280"/>
                  <a:pt x="1316983" y="225959"/>
                </a:cubicBezTo>
                <a:cubicBezTo>
                  <a:pt x="1461662" y="370638"/>
                  <a:pt x="1542941" y="566865"/>
                  <a:pt x="1542941" y="771471"/>
                </a:cubicBezTo>
                <a:cubicBezTo>
                  <a:pt x="1542941" y="976078"/>
                  <a:pt x="1461661" y="1172304"/>
                  <a:pt x="1316983" y="1316983"/>
                </a:cubicBezTo>
                <a:cubicBezTo>
                  <a:pt x="1172304" y="1461662"/>
                  <a:pt x="976078" y="1542941"/>
                  <a:pt x="771471" y="1542941"/>
                </a:cubicBezTo>
                <a:cubicBezTo>
                  <a:pt x="566864" y="1542941"/>
                  <a:pt x="370638" y="1461661"/>
                  <a:pt x="225959" y="1316982"/>
                </a:cubicBezTo>
                <a:cubicBezTo>
                  <a:pt x="81280" y="1172303"/>
                  <a:pt x="1" y="976077"/>
                  <a:pt x="1" y="771470"/>
                </a:cubicBezTo>
                <a:lnTo>
                  <a:pt x="0" y="77147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5008" tIns="245008" rIns="245008" bIns="245008" numCol="1" spcCol="1270" anchor="ctr" anchorCtr="0">
            <a:noAutofit/>
          </a:bodyPr>
          <a:lstStyle/>
          <a:p>
            <a:pPr lvl="0" algn="ctr" defTabSz="666750">
              <a:lnSpc>
                <a:spcPct val="90000"/>
              </a:lnSpc>
              <a:spcBef>
                <a:spcPct val="0"/>
              </a:spcBef>
              <a:spcAft>
                <a:spcPct val="35000"/>
              </a:spcAft>
            </a:pPr>
            <a:r>
              <a:rPr lang="zh-CN" altLang="en-US" sz="1500" kern="1200" dirty="0"/>
              <a:t>内存计算</a:t>
            </a:r>
            <a:endParaRPr lang="en-US" sz="1500" kern="1200" dirty="0"/>
          </a:p>
        </p:txBody>
      </p:sp>
      <p:sp>
        <p:nvSpPr>
          <p:cNvPr id="14" name="Freeform 13"/>
          <p:cNvSpPr/>
          <p:nvPr/>
        </p:nvSpPr>
        <p:spPr>
          <a:xfrm rot="2700000">
            <a:off x="7014692" y="2923662"/>
            <a:ext cx="411437" cy="520741"/>
          </a:xfrm>
          <a:custGeom>
            <a:avLst/>
            <a:gdLst>
              <a:gd name="connsiteX0" fmla="*/ 0 w 411437"/>
              <a:gd name="connsiteY0" fmla="*/ 104148 h 520741"/>
              <a:gd name="connsiteX1" fmla="*/ 205719 w 411437"/>
              <a:gd name="connsiteY1" fmla="*/ 104148 h 520741"/>
              <a:gd name="connsiteX2" fmla="*/ 205719 w 411437"/>
              <a:gd name="connsiteY2" fmla="*/ 0 h 520741"/>
              <a:gd name="connsiteX3" fmla="*/ 411437 w 411437"/>
              <a:gd name="connsiteY3" fmla="*/ 260371 h 520741"/>
              <a:gd name="connsiteX4" fmla="*/ 205719 w 411437"/>
              <a:gd name="connsiteY4" fmla="*/ 520741 h 520741"/>
              <a:gd name="connsiteX5" fmla="*/ 205719 w 411437"/>
              <a:gd name="connsiteY5" fmla="*/ 416593 h 520741"/>
              <a:gd name="connsiteX6" fmla="*/ 0 w 411437"/>
              <a:gd name="connsiteY6" fmla="*/ 416593 h 520741"/>
              <a:gd name="connsiteX7" fmla="*/ 0 w 411437"/>
              <a:gd name="connsiteY7" fmla="*/ 104148 h 52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437" h="520741">
                <a:moveTo>
                  <a:pt x="0" y="104148"/>
                </a:moveTo>
                <a:lnTo>
                  <a:pt x="205719" y="104148"/>
                </a:lnTo>
                <a:lnTo>
                  <a:pt x="205719" y="0"/>
                </a:lnTo>
                <a:lnTo>
                  <a:pt x="411437" y="260371"/>
                </a:lnTo>
                <a:lnTo>
                  <a:pt x="205719" y="520741"/>
                </a:lnTo>
                <a:lnTo>
                  <a:pt x="205719" y="416593"/>
                </a:lnTo>
                <a:lnTo>
                  <a:pt x="0" y="416593"/>
                </a:lnTo>
                <a:lnTo>
                  <a:pt x="0" y="104148"/>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0" tIns="104147" rIns="123430" bIns="104148" numCol="1" spcCol="1270" anchor="ctr" anchorCtr="0">
            <a:noAutofit/>
          </a:bodyPr>
          <a:lstStyle/>
          <a:p>
            <a:pPr lvl="0" algn="ctr" defTabSz="533400">
              <a:lnSpc>
                <a:spcPct val="90000"/>
              </a:lnSpc>
              <a:spcBef>
                <a:spcPct val="0"/>
              </a:spcBef>
              <a:spcAft>
                <a:spcPct val="35000"/>
              </a:spcAft>
            </a:pPr>
            <a:endParaRPr lang="en-US" sz="1200" kern="1200"/>
          </a:p>
        </p:txBody>
      </p:sp>
      <p:sp>
        <p:nvSpPr>
          <p:cNvPr id="15" name="Freeform 14"/>
          <p:cNvSpPr/>
          <p:nvPr/>
        </p:nvSpPr>
        <p:spPr>
          <a:xfrm>
            <a:off x="7256128" y="3093633"/>
            <a:ext cx="1542939" cy="1542939"/>
          </a:xfrm>
          <a:custGeom>
            <a:avLst/>
            <a:gdLst>
              <a:gd name="connsiteX0" fmla="*/ 0 w 1542939"/>
              <a:gd name="connsiteY0" fmla="*/ 771470 h 1542939"/>
              <a:gd name="connsiteX1" fmla="*/ 225959 w 1542939"/>
              <a:gd name="connsiteY1" fmla="*/ 225958 h 1542939"/>
              <a:gd name="connsiteX2" fmla="*/ 771471 w 1542939"/>
              <a:gd name="connsiteY2" fmla="*/ 0 h 1542939"/>
              <a:gd name="connsiteX3" fmla="*/ 1316983 w 1542939"/>
              <a:gd name="connsiteY3" fmla="*/ 225959 h 1542939"/>
              <a:gd name="connsiteX4" fmla="*/ 1542941 w 1542939"/>
              <a:gd name="connsiteY4" fmla="*/ 771471 h 1542939"/>
              <a:gd name="connsiteX5" fmla="*/ 1316983 w 1542939"/>
              <a:gd name="connsiteY5" fmla="*/ 1316983 h 1542939"/>
              <a:gd name="connsiteX6" fmla="*/ 771471 w 1542939"/>
              <a:gd name="connsiteY6" fmla="*/ 1542941 h 1542939"/>
              <a:gd name="connsiteX7" fmla="*/ 225959 w 1542939"/>
              <a:gd name="connsiteY7" fmla="*/ 1316982 h 1542939"/>
              <a:gd name="connsiteX8" fmla="*/ 1 w 1542939"/>
              <a:gd name="connsiteY8" fmla="*/ 771470 h 1542939"/>
              <a:gd name="connsiteX9" fmla="*/ 0 w 1542939"/>
              <a:gd name="connsiteY9" fmla="*/ 771470 h 154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2939" h="1542939">
                <a:moveTo>
                  <a:pt x="0" y="771470"/>
                </a:moveTo>
                <a:cubicBezTo>
                  <a:pt x="0" y="566863"/>
                  <a:pt x="81280" y="370637"/>
                  <a:pt x="225959" y="225958"/>
                </a:cubicBezTo>
                <a:cubicBezTo>
                  <a:pt x="370638" y="81279"/>
                  <a:pt x="566865" y="0"/>
                  <a:pt x="771471" y="0"/>
                </a:cubicBezTo>
                <a:cubicBezTo>
                  <a:pt x="976078" y="0"/>
                  <a:pt x="1172304" y="81280"/>
                  <a:pt x="1316983" y="225959"/>
                </a:cubicBezTo>
                <a:cubicBezTo>
                  <a:pt x="1461662" y="370638"/>
                  <a:pt x="1542941" y="566865"/>
                  <a:pt x="1542941" y="771471"/>
                </a:cubicBezTo>
                <a:cubicBezTo>
                  <a:pt x="1542941" y="976078"/>
                  <a:pt x="1461661" y="1172304"/>
                  <a:pt x="1316983" y="1316983"/>
                </a:cubicBezTo>
                <a:cubicBezTo>
                  <a:pt x="1172304" y="1461662"/>
                  <a:pt x="976078" y="1542941"/>
                  <a:pt x="771471" y="1542941"/>
                </a:cubicBezTo>
                <a:cubicBezTo>
                  <a:pt x="566864" y="1542941"/>
                  <a:pt x="370638" y="1461661"/>
                  <a:pt x="225959" y="1316982"/>
                </a:cubicBezTo>
                <a:cubicBezTo>
                  <a:pt x="81280" y="1172303"/>
                  <a:pt x="1" y="976077"/>
                  <a:pt x="1" y="771470"/>
                </a:cubicBezTo>
                <a:lnTo>
                  <a:pt x="0" y="77147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5008" tIns="245008" rIns="245008" bIns="245008" numCol="1" spcCol="1270" anchor="ctr" anchorCtr="0">
            <a:noAutofit/>
          </a:bodyPr>
          <a:lstStyle/>
          <a:p>
            <a:pPr lvl="0" algn="ctr" defTabSz="666750">
              <a:lnSpc>
                <a:spcPct val="90000"/>
              </a:lnSpc>
              <a:spcBef>
                <a:spcPct val="0"/>
              </a:spcBef>
              <a:spcAft>
                <a:spcPct val="35000"/>
              </a:spcAft>
            </a:pPr>
            <a:r>
              <a:rPr lang="zh-CN" altLang="en-US" sz="1500" kern="1200" dirty="0"/>
              <a:t>列式数据库</a:t>
            </a:r>
            <a:endParaRPr lang="en-US" sz="1500" kern="1200" dirty="0"/>
          </a:p>
        </p:txBody>
      </p:sp>
      <p:sp>
        <p:nvSpPr>
          <p:cNvPr id="16" name="Freeform 15"/>
          <p:cNvSpPr/>
          <p:nvPr/>
        </p:nvSpPr>
        <p:spPr>
          <a:xfrm rot="18900000">
            <a:off x="7062690" y="4342892"/>
            <a:ext cx="411437" cy="520742"/>
          </a:xfrm>
          <a:custGeom>
            <a:avLst/>
            <a:gdLst>
              <a:gd name="connsiteX0" fmla="*/ 0 w 411437"/>
              <a:gd name="connsiteY0" fmla="*/ 104148 h 520741"/>
              <a:gd name="connsiteX1" fmla="*/ 205719 w 411437"/>
              <a:gd name="connsiteY1" fmla="*/ 104148 h 520741"/>
              <a:gd name="connsiteX2" fmla="*/ 205719 w 411437"/>
              <a:gd name="connsiteY2" fmla="*/ 0 h 520741"/>
              <a:gd name="connsiteX3" fmla="*/ 411437 w 411437"/>
              <a:gd name="connsiteY3" fmla="*/ 260371 h 520741"/>
              <a:gd name="connsiteX4" fmla="*/ 205719 w 411437"/>
              <a:gd name="connsiteY4" fmla="*/ 520741 h 520741"/>
              <a:gd name="connsiteX5" fmla="*/ 205719 w 411437"/>
              <a:gd name="connsiteY5" fmla="*/ 416593 h 520741"/>
              <a:gd name="connsiteX6" fmla="*/ 0 w 411437"/>
              <a:gd name="connsiteY6" fmla="*/ 416593 h 520741"/>
              <a:gd name="connsiteX7" fmla="*/ 0 w 411437"/>
              <a:gd name="connsiteY7" fmla="*/ 104148 h 52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437" h="520741">
                <a:moveTo>
                  <a:pt x="411437" y="416593"/>
                </a:moveTo>
                <a:lnTo>
                  <a:pt x="205718" y="416593"/>
                </a:lnTo>
                <a:lnTo>
                  <a:pt x="205718" y="520741"/>
                </a:lnTo>
                <a:lnTo>
                  <a:pt x="0" y="260370"/>
                </a:lnTo>
                <a:lnTo>
                  <a:pt x="205718" y="0"/>
                </a:lnTo>
                <a:lnTo>
                  <a:pt x="205718" y="104148"/>
                </a:lnTo>
                <a:lnTo>
                  <a:pt x="411437" y="104148"/>
                </a:lnTo>
                <a:lnTo>
                  <a:pt x="411437" y="416593"/>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23430" tIns="104149" rIns="0" bIns="104147" numCol="1" spcCol="1270" anchor="ctr" anchorCtr="0">
            <a:noAutofit/>
          </a:bodyPr>
          <a:lstStyle/>
          <a:p>
            <a:pPr lvl="0" algn="ctr" defTabSz="533400">
              <a:lnSpc>
                <a:spcPct val="90000"/>
              </a:lnSpc>
              <a:spcBef>
                <a:spcPct val="0"/>
              </a:spcBef>
              <a:spcAft>
                <a:spcPct val="35000"/>
              </a:spcAft>
            </a:pPr>
            <a:endParaRPr lang="en-US" sz="1200" kern="1200"/>
          </a:p>
        </p:txBody>
      </p:sp>
      <p:sp>
        <p:nvSpPr>
          <p:cNvPr id="17" name="Freeform 16"/>
          <p:cNvSpPr/>
          <p:nvPr/>
        </p:nvSpPr>
        <p:spPr>
          <a:xfrm>
            <a:off x="5616180" y="4512871"/>
            <a:ext cx="1542939" cy="1542939"/>
          </a:xfrm>
          <a:custGeom>
            <a:avLst/>
            <a:gdLst>
              <a:gd name="connsiteX0" fmla="*/ 0 w 1542939"/>
              <a:gd name="connsiteY0" fmla="*/ 771470 h 1542939"/>
              <a:gd name="connsiteX1" fmla="*/ 225959 w 1542939"/>
              <a:gd name="connsiteY1" fmla="*/ 225958 h 1542939"/>
              <a:gd name="connsiteX2" fmla="*/ 771471 w 1542939"/>
              <a:gd name="connsiteY2" fmla="*/ 0 h 1542939"/>
              <a:gd name="connsiteX3" fmla="*/ 1316983 w 1542939"/>
              <a:gd name="connsiteY3" fmla="*/ 225959 h 1542939"/>
              <a:gd name="connsiteX4" fmla="*/ 1542941 w 1542939"/>
              <a:gd name="connsiteY4" fmla="*/ 771471 h 1542939"/>
              <a:gd name="connsiteX5" fmla="*/ 1316983 w 1542939"/>
              <a:gd name="connsiteY5" fmla="*/ 1316983 h 1542939"/>
              <a:gd name="connsiteX6" fmla="*/ 771471 w 1542939"/>
              <a:gd name="connsiteY6" fmla="*/ 1542941 h 1542939"/>
              <a:gd name="connsiteX7" fmla="*/ 225959 w 1542939"/>
              <a:gd name="connsiteY7" fmla="*/ 1316982 h 1542939"/>
              <a:gd name="connsiteX8" fmla="*/ 1 w 1542939"/>
              <a:gd name="connsiteY8" fmla="*/ 771470 h 1542939"/>
              <a:gd name="connsiteX9" fmla="*/ 0 w 1542939"/>
              <a:gd name="connsiteY9" fmla="*/ 771470 h 154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2939" h="1542939">
                <a:moveTo>
                  <a:pt x="0" y="771470"/>
                </a:moveTo>
                <a:cubicBezTo>
                  <a:pt x="0" y="566863"/>
                  <a:pt x="81280" y="370637"/>
                  <a:pt x="225959" y="225958"/>
                </a:cubicBezTo>
                <a:cubicBezTo>
                  <a:pt x="370638" y="81279"/>
                  <a:pt x="566865" y="0"/>
                  <a:pt x="771471" y="0"/>
                </a:cubicBezTo>
                <a:cubicBezTo>
                  <a:pt x="976078" y="0"/>
                  <a:pt x="1172304" y="81280"/>
                  <a:pt x="1316983" y="225959"/>
                </a:cubicBezTo>
                <a:cubicBezTo>
                  <a:pt x="1461662" y="370638"/>
                  <a:pt x="1542941" y="566865"/>
                  <a:pt x="1542941" y="771471"/>
                </a:cubicBezTo>
                <a:cubicBezTo>
                  <a:pt x="1542941" y="976078"/>
                  <a:pt x="1461661" y="1172304"/>
                  <a:pt x="1316983" y="1316983"/>
                </a:cubicBezTo>
                <a:cubicBezTo>
                  <a:pt x="1172304" y="1461662"/>
                  <a:pt x="976078" y="1542941"/>
                  <a:pt x="771471" y="1542941"/>
                </a:cubicBezTo>
                <a:cubicBezTo>
                  <a:pt x="566864" y="1542941"/>
                  <a:pt x="370638" y="1461661"/>
                  <a:pt x="225959" y="1316982"/>
                </a:cubicBezTo>
                <a:cubicBezTo>
                  <a:pt x="81280" y="1172303"/>
                  <a:pt x="1" y="976077"/>
                  <a:pt x="1" y="771470"/>
                </a:cubicBezTo>
                <a:lnTo>
                  <a:pt x="0" y="77147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5008" tIns="245008" rIns="245008" bIns="245008" numCol="1" spcCol="1270" anchor="ctr" anchorCtr="0">
            <a:noAutofit/>
          </a:bodyPr>
          <a:lstStyle/>
          <a:p>
            <a:pPr lvl="0" algn="ctr" defTabSz="666750">
              <a:lnSpc>
                <a:spcPct val="90000"/>
              </a:lnSpc>
              <a:spcBef>
                <a:spcPct val="0"/>
              </a:spcBef>
              <a:spcAft>
                <a:spcPct val="35000"/>
              </a:spcAft>
            </a:pPr>
            <a:r>
              <a:rPr lang="zh-CN" altLang="en-US" sz="1500" kern="1200" dirty="0"/>
              <a:t>硬件加速</a:t>
            </a:r>
            <a:endParaRPr lang="en-US" sz="1500" kern="1200" dirty="0"/>
          </a:p>
        </p:txBody>
      </p:sp>
      <p:sp>
        <p:nvSpPr>
          <p:cNvPr id="18" name="Freeform 17"/>
          <p:cNvSpPr/>
          <p:nvPr/>
        </p:nvSpPr>
        <p:spPr>
          <a:xfrm rot="24300000">
            <a:off x="5286110" y="4369870"/>
            <a:ext cx="411438" cy="520742"/>
          </a:xfrm>
          <a:custGeom>
            <a:avLst/>
            <a:gdLst>
              <a:gd name="connsiteX0" fmla="*/ 0 w 411437"/>
              <a:gd name="connsiteY0" fmla="*/ 104148 h 520741"/>
              <a:gd name="connsiteX1" fmla="*/ 205719 w 411437"/>
              <a:gd name="connsiteY1" fmla="*/ 104148 h 520741"/>
              <a:gd name="connsiteX2" fmla="*/ 205719 w 411437"/>
              <a:gd name="connsiteY2" fmla="*/ 0 h 520741"/>
              <a:gd name="connsiteX3" fmla="*/ 411437 w 411437"/>
              <a:gd name="connsiteY3" fmla="*/ 260371 h 520741"/>
              <a:gd name="connsiteX4" fmla="*/ 205719 w 411437"/>
              <a:gd name="connsiteY4" fmla="*/ 520741 h 520741"/>
              <a:gd name="connsiteX5" fmla="*/ 205719 w 411437"/>
              <a:gd name="connsiteY5" fmla="*/ 416593 h 520741"/>
              <a:gd name="connsiteX6" fmla="*/ 0 w 411437"/>
              <a:gd name="connsiteY6" fmla="*/ 416593 h 520741"/>
              <a:gd name="connsiteX7" fmla="*/ 0 w 411437"/>
              <a:gd name="connsiteY7" fmla="*/ 104148 h 52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437" h="520741">
                <a:moveTo>
                  <a:pt x="411437" y="416593"/>
                </a:moveTo>
                <a:lnTo>
                  <a:pt x="205718" y="416593"/>
                </a:lnTo>
                <a:lnTo>
                  <a:pt x="205718" y="520741"/>
                </a:lnTo>
                <a:lnTo>
                  <a:pt x="0" y="260370"/>
                </a:lnTo>
                <a:lnTo>
                  <a:pt x="205718" y="0"/>
                </a:lnTo>
                <a:lnTo>
                  <a:pt x="205718" y="104148"/>
                </a:lnTo>
                <a:lnTo>
                  <a:pt x="411437" y="104148"/>
                </a:lnTo>
                <a:lnTo>
                  <a:pt x="411437" y="416593"/>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23431" tIns="104148" rIns="0" bIns="104148" numCol="1" spcCol="1270" anchor="ctr" anchorCtr="0">
            <a:noAutofit/>
          </a:bodyPr>
          <a:lstStyle/>
          <a:p>
            <a:pPr lvl="0" algn="ctr" defTabSz="533400">
              <a:lnSpc>
                <a:spcPct val="90000"/>
              </a:lnSpc>
              <a:spcBef>
                <a:spcPct val="0"/>
              </a:spcBef>
              <a:spcAft>
                <a:spcPct val="35000"/>
              </a:spcAft>
            </a:pPr>
            <a:endParaRPr lang="en-US" sz="1200" kern="1200"/>
          </a:p>
        </p:txBody>
      </p:sp>
      <p:sp>
        <p:nvSpPr>
          <p:cNvPr id="19" name="Freeform 18"/>
          <p:cNvSpPr/>
          <p:nvPr/>
        </p:nvSpPr>
        <p:spPr>
          <a:xfrm>
            <a:off x="3976233" y="3093633"/>
            <a:ext cx="1542939" cy="1542939"/>
          </a:xfrm>
          <a:custGeom>
            <a:avLst/>
            <a:gdLst>
              <a:gd name="connsiteX0" fmla="*/ 0 w 1542939"/>
              <a:gd name="connsiteY0" fmla="*/ 771470 h 1542939"/>
              <a:gd name="connsiteX1" fmla="*/ 225959 w 1542939"/>
              <a:gd name="connsiteY1" fmla="*/ 225958 h 1542939"/>
              <a:gd name="connsiteX2" fmla="*/ 771471 w 1542939"/>
              <a:gd name="connsiteY2" fmla="*/ 0 h 1542939"/>
              <a:gd name="connsiteX3" fmla="*/ 1316983 w 1542939"/>
              <a:gd name="connsiteY3" fmla="*/ 225959 h 1542939"/>
              <a:gd name="connsiteX4" fmla="*/ 1542941 w 1542939"/>
              <a:gd name="connsiteY4" fmla="*/ 771471 h 1542939"/>
              <a:gd name="connsiteX5" fmla="*/ 1316983 w 1542939"/>
              <a:gd name="connsiteY5" fmla="*/ 1316983 h 1542939"/>
              <a:gd name="connsiteX6" fmla="*/ 771471 w 1542939"/>
              <a:gd name="connsiteY6" fmla="*/ 1542941 h 1542939"/>
              <a:gd name="connsiteX7" fmla="*/ 225959 w 1542939"/>
              <a:gd name="connsiteY7" fmla="*/ 1316982 h 1542939"/>
              <a:gd name="connsiteX8" fmla="*/ 1 w 1542939"/>
              <a:gd name="connsiteY8" fmla="*/ 771470 h 1542939"/>
              <a:gd name="connsiteX9" fmla="*/ 0 w 1542939"/>
              <a:gd name="connsiteY9" fmla="*/ 771470 h 154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2939" h="1542939">
                <a:moveTo>
                  <a:pt x="0" y="771470"/>
                </a:moveTo>
                <a:cubicBezTo>
                  <a:pt x="0" y="566863"/>
                  <a:pt x="81280" y="370637"/>
                  <a:pt x="225959" y="225958"/>
                </a:cubicBezTo>
                <a:cubicBezTo>
                  <a:pt x="370638" y="81279"/>
                  <a:pt x="566865" y="0"/>
                  <a:pt x="771471" y="0"/>
                </a:cubicBezTo>
                <a:cubicBezTo>
                  <a:pt x="976078" y="0"/>
                  <a:pt x="1172304" y="81280"/>
                  <a:pt x="1316983" y="225959"/>
                </a:cubicBezTo>
                <a:cubicBezTo>
                  <a:pt x="1461662" y="370638"/>
                  <a:pt x="1542941" y="566865"/>
                  <a:pt x="1542941" y="771471"/>
                </a:cubicBezTo>
                <a:cubicBezTo>
                  <a:pt x="1542941" y="976078"/>
                  <a:pt x="1461661" y="1172304"/>
                  <a:pt x="1316983" y="1316983"/>
                </a:cubicBezTo>
                <a:cubicBezTo>
                  <a:pt x="1172304" y="1461662"/>
                  <a:pt x="976078" y="1542941"/>
                  <a:pt x="771471" y="1542941"/>
                </a:cubicBezTo>
                <a:cubicBezTo>
                  <a:pt x="566864" y="1542941"/>
                  <a:pt x="370638" y="1461661"/>
                  <a:pt x="225959" y="1316982"/>
                </a:cubicBezTo>
                <a:cubicBezTo>
                  <a:pt x="81280" y="1172303"/>
                  <a:pt x="1" y="976077"/>
                  <a:pt x="1" y="771470"/>
                </a:cubicBezTo>
                <a:lnTo>
                  <a:pt x="0" y="77147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5008" tIns="245008" rIns="245008" bIns="245008" numCol="1" spcCol="1270" anchor="ctr" anchorCtr="0">
            <a:noAutofit/>
          </a:bodyPr>
          <a:lstStyle/>
          <a:p>
            <a:pPr lvl="0" algn="ctr" defTabSz="666750">
              <a:lnSpc>
                <a:spcPct val="90000"/>
              </a:lnSpc>
              <a:spcBef>
                <a:spcPct val="0"/>
              </a:spcBef>
              <a:spcAft>
                <a:spcPct val="35000"/>
              </a:spcAft>
            </a:pPr>
            <a:r>
              <a:rPr lang="zh-CN" altLang="en-US" sz="1500" kern="1200" dirty="0"/>
              <a:t>计算引擎</a:t>
            </a:r>
            <a:endParaRPr lang="en-US" sz="1500" kern="1200" dirty="0"/>
          </a:p>
        </p:txBody>
      </p:sp>
      <p:sp>
        <p:nvSpPr>
          <p:cNvPr id="20" name="Freeform 19"/>
          <p:cNvSpPr/>
          <p:nvPr/>
        </p:nvSpPr>
        <p:spPr>
          <a:xfrm rot="18900000">
            <a:off x="5364233" y="2898088"/>
            <a:ext cx="411437" cy="520741"/>
          </a:xfrm>
          <a:custGeom>
            <a:avLst/>
            <a:gdLst>
              <a:gd name="connsiteX0" fmla="*/ 0 w 411437"/>
              <a:gd name="connsiteY0" fmla="*/ 104148 h 520741"/>
              <a:gd name="connsiteX1" fmla="*/ 205719 w 411437"/>
              <a:gd name="connsiteY1" fmla="*/ 104148 h 520741"/>
              <a:gd name="connsiteX2" fmla="*/ 205719 w 411437"/>
              <a:gd name="connsiteY2" fmla="*/ 0 h 520741"/>
              <a:gd name="connsiteX3" fmla="*/ 411437 w 411437"/>
              <a:gd name="connsiteY3" fmla="*/ 260371 h 520741"/>
              <a:gd name="connsiteX4" fmla="*/ 205719 w 411437"/>
              <a:gd name="connsiteY4" fmla="*/ 520741 h 520741"/>
              <a:gd name="connsiteX5" fmla="*/ 205719 w 411437"/>
              <a:gd name="connsiteY5" fmla="*/ 416593 h 520741"/>
              <a:gd name="connsiteX6" fmla="*/ 0 w 411437"/>
              <a:gd name="connsiteY6" fmla="*/ 416593 h 520741"/>
              <a:gd name="connsiteX7" fmla="*/ 0 w 411437"/>
              <a:gd name="connsiteY7" fmla="*/ 104148 h 52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437" h="520741">
                <a:moveTo>
                  <a:pt x="0" y="104148"/>
                </a:moveTo>
                <a:lnTo>
                  <a:pt x="205719" y="104148"/>
                </a:lnTo>
                <a:lnTo>
                  <a:pt x="205719" y="0"/>
                </a:lnTo>
                <a:lnTo>
                  <a:pt x="411437" y="260371"/>
                </a:lnTo>
                <a:lnTo>
                  <a:pt x="205719" y="520741"/>
                </a:lnTo>
                <a:lnTo>
                  <a:pt x="205719" y="416593"/>
                </a:lnTo>
                <a:lnTo>
                  <a:pt x="0" y="416593"/>
                </a:lnTo>
                <a:lnTo>
                  <a:pt x="0" y="104148"/>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 tIns="104147" rIns="123431" bIns="104148" numCol="1" spcCol="1270" anchor="ctr" anchorCtr="0">
            <a:noAutofit/>
          </a:bodyPr>
          <a:lstStyle/>
          <a:p>
            <a:pPr lvl="0" algn="ctr" defTabSz="533400">
              <a:lnSpc>
                <a:spcPct val="90000"/>
              </a:lnSpc>
              <a:spcBef>
                <a:spcPct val="0"/>
              </a:spcBef>
              <a:spcAft>
                <a:spcPct val="35000"/>
              </a:spcAft>
            </a:pPr>
            <a:endParaRPr lang="en-US" sz="1200" kern="1200"/>
          </a:p>
        </p:txBody>
      </p:sp>
      <p:sp>
        <p:nvSpPr>
          <p:cNvPr id="5" name="TextBox 4"/>
          <p:cNvSpPr txBox="1"/>
          <p:nvPr/>
        </p:nvSpPr>
        <p:spPr>
          <a:xfrm>
            <a:off x="7378250" y="1808751"/>
            <a:ext cx="1505555" cy="830997"/>
          </a:xfrm>
          <a:prstGeom prst="rect">
            <a:avLst/>
          </a:prstGeom>
          <a:noFill/>
        </p:spPr>
        <p:txBody>
          <a:bodyPr wrap="square" rtlCol="0">
            <a:spAutoFit/>
          </a:bodyPr>
          <a:lstStyle/>
          <a:p>
            <a:r>
              <a:rPr lang="zh-CN" altLang="en-US" sz="1200" dirty="0"/>
              <a:t>列式存储增加了可以存储在有限内存中的数据量（与磁盘相比）</a:t>
            </a:r>
            <a:endParaRPr lang="en-US" sz="1200" dirty="0"/>
          </a:p>
        </p:txBody>
      </p:sp>
      <p:sp>
        <p:nvSpPr>
          <p:cNvPr id="6" name="TextBox 5"/>
          <p:cNvSpPr txBox="1"/>
          <p:nvPr/>
        </p:nvSpPr>
        <p:spPr>
          <a:xfrm>
            <a:off x="7378250" y="5276572"/>
            <a:ext cx="1441900" cy="461665"/>
          </a:xfrm>
          <a:prstGeom prst="rect">
            <a:avLst/>
          </a:prstGeom>
          <a:noFill/>
        </p:spPr>
        <p:txBody>
          <a:bodyPr wrap="square" rtlCol="0">
            <a:spAutoFit/>
          </a:bodyPr>
          <a:lstStyle/>
          <a:p>
            <a:r>
              <a:rPr lang="zh-CN" altLang="en-US" sz="1200" dirty="0"/>
              <a:t>列式数据库使查询更容易并行化</a:t>
            </a:r>
            <a:endParaRPr lang="en-US" sz="1200" dirty="0"/>
          </a:p>
        </p:txBody>
      </p:sp>
      <p:sp>
        <p:nvSpPr>
          <p:cNvPr id="8" name="TextBox 7"/>
          <p:cNvSpPr txBox="1"/>
          <p:nvPr/>
        </p:nvSpPr>
        <p:spPr>
          <a:xfrm>
            <a:off x="5884464" y="3676750"/>
            <a:ext cx="1351651" cy="646331"/>
          </a:xfrm>
          <a:prstGeom prst="rect">
            <a:avLst/>
          </a:prstGeom>
          <a:noFill/>
        </p:spPr>
        <p:txBody>
          <a:bodyPr wrap="square" rtlCol="0">
            <a:spAutoFit/>
          </a:bodyPr>
          <a:lstStyle/>
          <a:p>
            <a:pPr algn="r"/>
            <a:r>
              <a:rPr lang="zh-CN" altLang="en-US" sz="1200" dirty="0"/>
              <a:t>内存处理为列数据的更新提供了更多的时间</a:t>
            </a:r>
            <a:endParaRPr lang="en-US" sz="1200" dirty="0"/>
          </a:p>
        </p:txBody>
      </p:sp>
      <p:sp>
        <p:nvSpPr>
          <p:cNvPr id="9" name="TextBox 8"/>
          <p:cNvSpPr txBox="1"/>
          <p:nvPr/>
        </p:nvSpPr>
        <p:spPr>
          <a:xfrm>
            <a:off x="4133384" y="2341562"/>
            <a:ext cx="1339865" cy="461665"/>
          </a:xfrm>
          <a:prstGeom prst="rect">
            <a:avLst/>
          </a:prstGeom>
          <a:noFill/>
        </p:spPr>
        <p:txBody>
          <a:bodyPr wrap="square" rtlCol="0">
            <a:spAutoFit/>
          </a:bodyPr>
          <a:lstStyle/>
          <a:p>
            <a:pPr algn="r"/>
            <a:r>
              <a:rPr lang="zh-CN" altLang="en-US" sz="1200" dirty="0"/>
              <a:t>内存中允许实时复杂的计算</a:t>
            </a:r>
            <a:endParaRPr lang="en-US" sz="1200" dirty="0"/>
          </a:p>
        </p:txBody>
      </p:sp>
      <p:sp>
        <p:nvSpPr>
          <p:cNvPr id="10" name="TextBox 9"/>
          <p:cNvSpPr txBox="1"/>
          <p:nvPr/>
        </p:nvSpPr>
        <p:spPr>
          <a:xfrm>
            <a:off x="3644450" y="5237162"/>
            <a:ext cx="1828800" cy="461665"/>
          </a:xfrm>
          <a:prstGeom prst="rect">
            <a:avLst/>
          </a:prstGeom>
          <a:noFill/>
        </p:spPr>
        <p:txBody>
          <a:bodyPr wrap="square" rtlCol="0">
            <a:spAutoFit/>
          </a:bodyPr>
          <a:lstStyle/>
          <a:p>
            <a:pPr algn="r"/>
            <a:r>
              <a:rPr lang="zh-CN" altLang="en-US" sz="1200" dirty="0"/>
              <a:t>硬件加速使得可进行复杂的计算，如分配</a:t>
            </a:r>
            <a:endParaRPr lang="en-US" sz="1200" dirty="0"/>
          </a:p>
        </p:txBody>
      </p:sp>
      <p:sp>
        <p:nvSpPr>
          <p:cNvPr id="11" name="TextBox 10"/>
          <p:cNvSpPr txBox="1"/>
          <p:nvPr/>
        </p:nvSpPr>
        <p:spPr>
          <a:xfrm>
            <a:off x="338789" y="3093633"/>
            <a:ext cx="2885207" cy="1778204"/>
          </a:xfrm>
          <a:prstGeom prst="rect">
            <a:avLst/>
          </a:prstGeom>
          <a:noFill/>
        </p:spPr>
        <p:txBody>
          <a:bodyPr wrap="square" rtlCol="0">
            <a:noAutofit/>
          </a:bodyPr>
          <a:lstStyle/>
          <a:p>
            <a:r>
              <a:rPr lang="zh-CN" altLang="en-US" sz="1800" dirty="0"/>
              <a:t>每种技术都可以独立工作，但将它们结合在一起才是真正的机会 </a:t>
            </a:r>
            <a:endParaRPr lang="en-US" altLang="zh-CN" sz="1800" dirty="0"/>
          </a:p>
          <a:p>
            <a:pPr marL="342900" indent="-342900">
              <a:buClr>
                <a:schemeClr val="accent1"/>
              </a:buClr>
              <a:buFont typeface="Wingdings" panose="05000000000000000000" pitchFamily="2" charset="2"/>
              <a:buChar char="§"/>
            </a:pPr>
            <a:r>
              <a:rPr lang="zh-CN" altLang="en-US" sz="1800" dirty="0"/>
              <a:t>提供所有的优势，同时规避缺点</a:t>
            </a:r>
            <a:endParaRPr lang="en-US" sz="1800" dirty="0"/>
          </a:p>
        </p:txBody>
      </p:sp>
    </p:spTree>
    <p:extLst>
      <p:ext uri="{BB962C8B-B14F-4D97-AF65-F5344CB8AC3E}">
        <p14:creationId xmlns:p14="http://schemas.microsoft.com/office/powerpoint/2010/main" val="384979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2033" y="568706"/>
            <a:ext cx="6316355" cy="738664"/>
          </a:xfrm>
        </p:spPr>
        <p:txBody>
          <a:bodyPr/>
          <a:lstStyle/>
          <a:p>
            <a:r>
              <a:rPr lang="en-US" altLang="zh-CN" sz="2800" dirty="0">
                <a:latin typeface="微软雅黑" pitchFamily="34" charset="-122"/>
                <a:ea typeface="微软雅黑" pitchFamily="34" charset="-122"/>
              </a:rPr>
              <a:t>SAP HANA</a:t>
            </a:r>
            <a:r>
              <a:rPr lang="zh-CN" altLang="en-US" sz="2800" dirty="0">
                <a:latin typeface="微软雅黑" pitchFamily="34" charset="-122"/>
                <a:ea typeface="微软雅黑" pitchFamily="34" charset="-122"/>
              </a:rPr>
              <a:t>实时数据计算平台</a:t>
            </a:r>
            <a:br>
              <a:rPr lang="en-US" altLang="zh-CN" sz="2800" dirty="0">
                <a:latin typeface="微软雅黑" pitchFamily="34" charset="-122"/>
                <a:ea typeface="微软雅黑" pitchFamily="34" charset="-122"/>
              </a:rPr>
            </a:br>
            <a:r>
              <a:rPr lang="zh-CN" altLang="en-US" sz="2000" b="0" dirty="0">
                <a:latin typeface="微软雅黑" pitchFamily="34" charset="-122"/>
                <a:ea typeface="微软雅黑" pitchFamily="34" charset="-122"/>
              </a:rPr>
              <a:t>主要功能</a:t>
            </a:r>
          </a:p>
        </p:txBody>
      </p:sp>
      <p:sp>
        <p:nvSpPr>
          <p:cNvPr id="6" name="Rectangle 5"/>
          <p:cNvSpPr/>
          <p:nvPr/>
        </p:nvSpPr>
        <p:spPr bwMode="auto">
          <a:xfrm>
            <a:off x="5115901" y="2675236"/>
            <a:ext cx="2954215" cy="203968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80351" tIns="41783" rIns="80351" bIns="41783" numCol="1" rtlCol="0" anchor="b" anchorCtr="0" compatLnSpc="1">
            <a:prstTxWarp prst="textNoShape">
              <a:avLst/>
            </a:prstTxWarp>
          </a:bodyPr>
          <a:lstStyle/>
          <a:p>
            <a:pPr marL="218264" indent="-218264" algn="ctr" fontAlgn="base">
              <a:spcBef>
                <a:spcPct val="0"/>
              </a:spcBef>
              <a:spcAft>
                <a:spcPct val="0"/>
              </a:spcAft>
              <a:buClr>
                <a:srgbClr val="F0AB00"/>
              </a:buClr>
              <a:buSzPct val="80000"/>
              <a:defRPr/>
            </a:pPr>
            <a:r>
              <a:rPr sz="1425" b="1" kern="0" dirty="0">
                <a:solidFill>
                  <a:schemeClr val="bg1"/>
                </a:solidFill>
                <a:latin typeface="微软雅黑" pitchFamily="34" charset="-122"/>
                <a:ea typeface="微软雅黑" pitchFamily="34" charset="-122"/>
                <a:cs typeface="Arial Unicode MS" pitchFamily="34" charset="-128"/>
              </a:rPr>
              <a:t>SAP HANA</a:t>
            </a:r>
            <a:endParaRPr lang="en-US" sz="1425" b="1" kern="0" dirty="0">
              <a:solidFill>
                <a:schemeClr val="bg1"/>
              </a:solidFill>
              <a:latin typeface="微软雅黑" pitchFamily="34" charset="-122"/>
              <a:ea typeface="微软雅黑" pitchFamily="34" charset="-122"/>
              <a:cs typeface="Arial Unicode MS" pitchFamily="34" charset="-128"/>
            </a:endParaRPr>
          </a:p>
        </p:txBody>
      </p:sp>
      <p:sp>
        <p:nvSpPr>
          <p:cNvPr id="7" name="Rounded Rectangle 6"/>
          <p:cNvSpPr/>
          <p:nvPr/>
        </p:nvSpPr>
        <p:spPr bwMode="auto">
          <a:xfrm>
            <a:off x="7126040" y="3090595"/>
            <a:ext cx="797538" cy="165783"/>
          </a:xfrm>
          <a:prstGeom prst="roundRect">
            <a:avLst>
              <a:gd name="adj" fmla="val 9259"/>
            </a:avLst>
          </a:prstGeom>
          <a:solidFill>
            <a:srgbClr val="666666"/>
          </a:solidFill>
          <a:ln w="10000" cap="flat" cmpd="sng" algn="ctr">
            <a:solidFill>
              <a:srgbClr val="666666"/>
            </a:solidFill>
            <a:prstDash val="solid"/>
            <a:headEnd type="none" w="med" len="med"/>
            <a:tailEnd type="none" w="med" len="med"/>
          </a:ln>
          <a:effectLst>
            <a:outerShdw blurRad="38100" dist="30000" dir="5400000" rotWithShape="0">
              <a:srgbClr val="000000">
                <a:alpha val="45000"/>
              </a:srgbClr>
            </a:outerShdw>
          </a:effectLst>
        </p:spPr>
        <p:txBody>
          <a:bodyPr vert="horz" wrap="none" lIns="80351" tIns="41783" rIns="80351" bIns="41783" numCol="1" rtlCol="0" anchor="ctr" anchorCtr="0" compatLnSpc="1">
            <a:prstTxWarp prst="textNoShape">
              <a:avLst/>
            </a:prstTxWarp>
          </a:bodyPr>
          <a:lstStyle/>
          <a:p>
            <a:pPr algn="ctr">
              <a:defRPr/>
            </a:pPr>
            <a:r>
              <a:rPr lang="zh-CN" altLang="en-US" sz="1050" kern="0" dirty="0">
                <a:solidFill>
                  <a:srgbClr val="FFFFFF"/>
                </a:solidFill>
                <a:latin typeface="微软雅黑" pitchFamily="34" charset="-122"/>
                <a:ea typeface="微软雅黑" pitchFamily="34" charset="-122"/>
                <a:cs typeface="Arial Unicode MS" pitchFamily="34" charset="-128"/>
              </a:rPr>
              <a:t>建模工具</a:t>
            </a:r>
            <a:endParaRPr lang="en-US" sz="1050" kern="0" dirty="0">
              <a:solidFill>
                <a:srgbClr val="FFFFFF"/>
              </a:solidFill>
              <a:latin typeface="微软雅黑" pitchFamily="34" charset="-122"/>
              <a:ea typeface="微软雅黑" pitchFamily="34" charset="-122"/>
              <a:cs typeface="Arial Unicode MS" pitchFamily="34" charset="-128"/>
            </a:endParaRPr>
          </a:p>
        </p:txBody>
      </p:sp>
      <p:grpSp>
        <p:nvGrpSpPr>
          <p:cNvPr id="8" name="Group 42"/>
          <p:cNvGrpSpPr/>
          <p:nvPr/>
        </p:nvGrpSpPr>
        <p:grpSpPr>
          <a:xfrm>
            <a:off x="6153394" y="3220460"/>
            <a:ext cx="878230" cy="578409"/>
            <a:chOff x="4462585" y="1539507"/>
            <a:chExt cx="1195753" cy="1195753"/>
          </a:xfrm>
          <a:effectLst>
            <a:outerShdw blurRad="50800" dist="38100" dir="2700000" algn="tl" rotWithShape="0">
              <a:prstClr val="black">
                <a:alpha val="40000"/>
              </a:prstClr>
            </a:outerShdw>
          </a:effectLst>
        </p:grpSpPr>
        <p:grpSp>
          <p:nvGrpSpPr>
            <p:cNvPr id="9" name="Group 29"/>
            <p:cNvGrpSpPr/>
            <p:nvPr/>
          </p:nvGrpSpPr>
          <p:grpSpPr>
            <a:xfrm>
              <a:off x="4462585" y="1737487"/>
              <a:ext cx="1195753" cy="799734"/>
              <a:chOff x="4462585" y="1570892"/>
              <a:chExt cx="1195753" cy="799734"/>
            </a:xfrm>
          </p:grpSpPr>
          <p:cxnSp>
            <p:nvCxnSpPr>
              <p:cNvPr id="23" name="Straight Connector 22"/>
              <p:cNvCxnSpPr/>
              <p:nvPr/>
            </p:nvCxnSpPr>
            <p:spPr>
              <a:xfrm>
                <a:off x="4462585" y="1570892"/>
                <a:ext cx="1195753" cy="0"/>
              </a:xfrm>
              <a:prstGeom prst="line">
                <a:avLst/>
              </a:prstGeom>
              <a:noFill/>
              <a:ln w="28575" cap="flat" cmpd="sng" algn="ctr">
                <a:solidFill>
                  <a:srgbClr val="FFFFFF">
                    <a:lumMod val="85000"/>
                  </a:srgbClr>
                </a:solidFill>
                <a:prstDash val="solid"/>
              </a:ln>
              <a:effectLst/>
            </p:spPr>
          </p:cxnSp>
          <p:cxnSp>
            <p:nvCxnSpPr>
              <p:cNvPr id="24" name="Straight Connector 23"/>
              <p:cNvCxnSpPr/>
              <p:nvPr/>
            </p:nvCxnSpPr>
            <p:spPr>
              <a:xfrm>
                <a:off x="4462585" y="1650865"/>
                <a:ext cx="1195753" cy="0"/>
              </a:xfrm>
              <a:prstGeom prst="line">
                <a:avLst/>
              </a:prstGeom>
              <a:noFill/>
              <a:ln w="28575" cap="flat" cmpd="sng" algn="ctr">
                <a:solidFill>
                  <a:srgbClr val="FFFFFF">
                    <a:lumMod val="85000"/>
                  </a:srgbClr>
                </a:solidFill>
                <a:prstDash val="solid"/>
              </a:ln>
              <a:effectLst/>
            </p:spPr>
          </p:cxnSp>
          <p:cxnSp>
            <p:nvCxnSpPr>
              <p:cNvPr id="25" name="Straight Connector 24"/>
              <p:cNvCxnSpPr/>
              <p:nvPr/>
            </p:nvCxnSpPr>
            <p:spPr>
              <a:xfrm>
                <a:off x="4462585" y="1730838"/>
                <a:ext cx="1195753" cy="0"/>
              </a:xfrm>
              <a:prstGeom prst="line">
                <a:avLst/>
              </a:prstGeom>
              <a:noFill/>
              <a:ln w="28575" cap="flat" cmpd="sng" algn="ctr">
                <a:solidFill>
                  <a:srgbClr val="FFFFFF">
                    <a:lumMod val="85000"/>
                  </a:srgbClr>
                </a:solidFill>
                <a:prstDash val="solid"/>
              </a:ln>
              <a:effectLst/>
            </p:spPr>
          </p:cxnSp>
          <p:cxnSp>
            <p:nvCxnSpPr>
              <p:cNvPr id="26" name="Straight Connector 25"/>
              <p:cNvCxnSpPr/>
              <p:nvPr/>
            </p:nvCxnSpPr>
            <p:spPr>
              <a:xfrm>
                <a:off x="4462585" y="1810811"/>
                <a:ext cx="1195753" cy="0"/>
              </a:xfrm>
              <a:prstGeom prst="line">
                <a:avLst/>
              </a:prstGeom>
              <a:noFill/>
              <a:ln w="28575" cap="flat" cmpd="sng" algn="ctr">
                <a:solidFill>
                  <a:srgbClr val="FFFFFF">
                    <a:lumMod val="85000"/>
                  </a:srgbClr>
                </a:solidFill>
                <a:prstDash val="solid"/>
              </a:ln>
              <a:effectLst/>
            </p:spPr>
          </p:cxnSp>
          <p:cxnSp>
            <p:nvCxnSpPr>
              <p:cNvPr id="27" name="Straight Connector 26"/>
              <p:cNvCxnSpPr/>
              <p:nvPr/>
            </p:nvCxnSpPr>
            <p:spPr>
              <a:xfrm>
                <a:off x="4462585" y="1890784"/>
                <a:ext cx="1195753" cy="0"/>
              </a:xfrm>
              <a:prstGeom prst="line">
                <a:avLst/>
              </a:prstGeom>
              <a:noFill/>
              <a:ln w="28575" cap="flat" cmpd="sng" algn="ctr">
                <a:solidFill>
                  <a:srgbClr val="FFFFFF">
                    <a:lumMod val="85000"/>
                  </a:srgbClr>
                </a:solidFill>
                <a:prstDash val="solid"/>
              </a:ln>
              <a:effectLst/>
            </p:spPr>
          </p:cxnSp>
          <p:cxnSp>
            <p:nvCxnSpPr>
              <p:cNvPr id="28" name="Straight Connector 27"/>
              <p:cNvCxnSpPr/>
              <p:nvPr/>
            </p:nvCxnSpPr>
            <p:spPr>
              <a:xfrm>
                <a:off x="4462585" y="1970757"/>
                <a:ext cx="1195753" cy="0"/>
              </a:xfrm>
              <a:prstGeom prst="line">
                <a:avLst/>
              </a:prstGeom>
              <a:noFill/>
              <a:ln w="28575" cap="flat" cmpd="sng" algn="ctr">
                <a:solidFill>
                  <a:srgbClr val="FFFFFF">
                    <a:lumMod val="85000"/>
                  </a:srgbClr>
                </a:solidFill>
                <a:prstDash val="solid"/>
              </a:ln>
              <a:effectLst/>
            </p:spPr>
          </p:cxnSp>
          <p:cxnSp>
            <p:nvCxnSpPr>
              <p:cNvPr id="29" name="Straight Connector 28"/>
              <p:cNvCxnSpPr/>
              <p:nvPr/>
            </p:nvCxnSpPr>
            <p:spPr>
              <a:xfrm>
                <a:off x="4462585" y="2050730"/>
                <a:ext cx="1195753" cy="0"/>
              </a:xfrm>
              <a:prstGeom prst="line">
                <a:avLst/>
              </a:prstGeom>
              <a:noFill/>
              <a:ln w="28575" cap="flat" cmpd="sng" algn="ctr">
                <a:solidFill>
                  <a:srgbClr val="FFFFFF">
                    <a:lumMod val="85000"/>
                  </a:srgbClr>
                </a:solidFill>
                <a:prstDash val="solid"/>
              </a:ln>
              <a:effectLst/>
            </p:spPr>
          </p:cxnSp>
          <p:cxnSp>
            <p:nvCxnSpPr>
              <p:cNvPr id="30" name="Straight Connector 29"/>
              <p:cNvCxnSpPr/>
              <p:nvPr/>
            </p:nvCxnSpPr>
            <p:spPr>
              <a:xfrm>
                <a:off x="4462585" y="2130703"/>
                <a:ext cx="1195753" cy="0"/>
              </a:xfrm>
              <a:prstGeom prst="line">
                <a:avLst/>
              </a:prstGeom>
              <a:noFill/>
              <a:ln w="28575" cap="flat" cmpd="sng" algn="ctr">
                <a:solidFill>
                  <a:srgbClr val="FFFFFF">
                    <a:lumMod val="85000"/>
                  </a:srgbClr>
                </a:solidFill>
                <a:prstDash val="solid"/>
              </a:ln>
              <a:effectLst/>
            </p:spPr>
          </p:cxnSp>
          <p:cxnSp>
            <p:nvCxnSpPr>
              <p:cNvPr id="31" name="Straight Connector 30"/>
              <p:cNvCxnSpPr/>
              <p:nvPr/>
            </p:nvCxnSpPr>
            <p:spPr>
              <a:xfrm>
                <a:off x="4462585" y="2210676"/>
                <a:ext cx="1195753" cy="0"/>
              </a:xfrm>
              <a:prstGeom prst="line">
                <a:avLst/>
              </a:prstGeom>
              <a:noFill/>
              <a:ln w="28575" cap="flat" cmpd="sng" algn="ctr">
                <a:solidFill>
                  <a:srgbClr val="FFFFFF">
                    <a:lumMod val="85000"/>
                  </a:srgbClr>
                </a:solidFill>
                <a:prstDash val="solid"/>
              </a:ln>
              <a:effectLst/>
            </p:spPr>
          </p:cxnSp>
          <p:cxnSp>
            <p:nvCxnSpPr>
              <p:cNvPr id="32" name="Straight Connector 31"/>
              <p:cNvCxnSpPr/>
              <p:nvPr/>
            </p:nvCxnSpPr>
            <p:spPr>
              <a:xfrm>
                <a:off x="4462585" y="2290649"/>
                <a:ext cx="1195753" cy="0"/>
              </a:xfrm>
              <a:prstGeom prst="line">
                <a:avLst/>
              </a:prstGeom>
              <a:noFill/>
              <a:ln w="28575" cap="flat" cmpd="sng" algn="ctr">
                <a:solidFill>
                  <a:srgbClr val="FFFFFF">
                    <a:lumMod val="85000"/>
                  </a:srgbClr>
                </a:solidFill>
                <a:prstDash val="solid"/>
              </a:ln>
              <a:effectLst/>
            </p:spPr>
          </p:cxnSp>
          <p:cxnSp>
            <p:nvCxnSpPr>
              <p:cNvPr id="33" name="Straight Connector 32"/>
              <p:cNvCxnSpPr/>
              <p:nvPr/>
            </p:nvCxnSpPr>
            <p:spPr>
              <a:xfrm>
                <a:off x="4462585" y="2370626"/>
                <a:ext cx="1195753" cy="0"/>
              </a:xfrm>
              <a:prstGeom prst="line">
                <a:avLst/>
              </a:prstGeom>
              <a:noFill/>
              <a:ln w="28575" cap="flat" cmpd="sng" algn="ctr">
                <a:solidFill>
                  <a:srgbClr val="FFFFFF">
                    <a:lumMod val="85000"/>
                  </a:srgbClr>
                </a:solidFill>
                <a:prstDash val="solid"/>
              </a:ln>
              <a:effectLst/>
            </p:spPr>
          </p:cxnSp>
        </p:grpSp>
        <p:grpSp>
          <p:nvGrpSpPr>
            <p:cNvPr id="10" name="Group 30"/>
            <p:cNvGrpSpPr/>
            <p:nvPr/>
          </p:nvGrpSpPr>
          <p:grpSpPr>
            <a:xfrm rot="16200000">
              <a:off x="4462615" y="1737517"/>
              <a:ext cx="1195753" cy="799734"/>
              <a:chOff x="4462585" y="1570892"/>
              <a:chExt cx="1195753" cy="799734"/>
            </a:xfrm>
          </p:grpSpPr>
          <p:cxnSp>
            <p:nvCxnSpPr>
              <p:cNvPr id="12" name="Straight Connector 11"/>
              <p:cNvCxnSpPr/>
              <p:nvPr/>
            </p:nvCxnSpPr>
            <p:spPr>
              <a:xfrm>
                <a:off x="4462585" y="1570892"/>
                <a:ext cx="1195753" cy="0"/>
              </a:xfrm>
              <a:prstGeom prst="line">
                <a:avLst/>
              </a:prstGeom>
              <a:noFill/>
              <a:ln w="28575" cap="flat" cmpd="sng" algn="ctr">
                <a:solidFill>
                  <a:srgbClr val="FFFFFF">
                    <a:lumMod val="85000"/>
                  </a:srgbClr>
                </a:solidFill>
                <a:prstDash val="solid"/>
              </a:ln>
              <a:effectLst/>
            </p:spPr>
          </p:cxnSp>
          <p:cxnSp>
            <p:nvCxnSpPr>
              <p:cNvPr id="13" name="Straight Connector 12"/>
              <p:cNvCxnSpPr/>
              <p:nvPr/>
            </p:nvCxnSpPr>
            <p:spPr>
              <a:xfrm>
                <a:off x="4462585" y="1650865"/>
                <a:ext cx="1195753" cy="0"/>
              </a:xfrm>
              <a:prstGeom prst="line">
                <a:avLst/>
              </a:prstGeom>
              <a:noFill/>
              <a:ln w="28575" cap="flat" cmpd="sng" algn="ctr">
                <a:solidFill>
                  <a:srgbClr val="FFFFFF">
                    <a:lumMod val="85000"/>
                  </a:srgbClr>
                </a:solidFill>
                <a:prstDash val="solid"/>
              </a:ln>
              <a:effectLst/>
            </p:spPr>
          </p:cxnSp>
          <p:cxnSp>
            <p:nvCxnSpPr>
              <p:cNvPr id="14" name="Straight Connector 13"/>
              <p:cNvCxnSpPr/>
              <p:nvPr/>
            </p:nvCxnSpPr>
            <p:spPr>
              <a:xfrm>
                <a:off x="4462585" y="1730838"/>
                <a:ext cx="1195753" cy="0"/>
              </a:xfrm>
              <a:prstGeom prst="line">
                <a:avLst/>
              </a:prstGeom>
              <a:noFill/>
              <a:ln w="28575" cap="flat" cmpd="sng" algn="ctr">
                <a:solidFill>
                  <a:srgbClr val="FFFFFF">
                    <a:lumMod val="85000"/>
                  </a:srgbClr>
                </a:solidFill>
                <a:prstDash val="solid"/>
              </a:ln>
              <a:effectLst/>
            </p:spPr>
          </p:cxnSp>
          <p:cxnSp>
            <p:nvCxnSpPr>
              <p:cNvPr id="15" name="Straight Connector 14"/>
              <p:cNvCxnSpPr/>
              <p:nvPr/>
            </p:nvCxnSpPr>
            <p:spPr>
              <a:xfrm>
                <a:off x="4462585" y="1810811"/>
                <a:ext cx="1195753" cy="0"/>
              </a:xfrm>
              <a:prstGeom prst="line">
                <a:avLst/>
              </a:prstGeom>
              <a:noFill/>
              <a:ln w="28575" cap="flat" cmpd="sng" algn="ctr">
                <a:solidFill>
                  <a:srgbClr val="FFFFFF">
                    <a:lumMod val="85000"/>
                  </a:srgbClr>
                </a:solidFill>
                <a:prstDash val="solid"/>
              </a:ln>
              <a:effectLst/>
            </p:spPr>
          </p:cxnSp>
          <p:cxnSp>
            <p:nvCxnSpPr>
              <p:cNvPr id="16" name="Straight Connector 15"/>
              <p:cNvCxnSpPr/>
              <p:nvPr/>
            </p:nvCxnSpPr>
            <p:spPr>
              <a:xfrm>
                <a:off x="4462585" y="1890784"/>
                <a:ext cx="1195753" cy="0"/>
              </a:xfrm>
              <a:prstGeom prst="line">
                <a:avLst/>
              </a:prstGeom>
              <a:noFill/>
              <a:ln w="28575" cap="flat" cmpd="sng" algn="ctr">
                <a:solidFill>
                  <a:srgbClr val="FFFFFF">
                    <a:lumMod val="85000"/>
                  </a:srgbClr>
                </a:solidFill>
                <a:prstDash val="solid"/>
              </a:ln>
              <a:effectLst/>
            </p:spPr>
          </p:cxnSp>
          <p:cxnSp>
            <p:nvCxnSpPr>
              <p:cNvPr id="17" name="Straight Connector 16"/>
              <p:cNvCxnSpPr/>
              <p:nvPr/>
            </p:nvCxnSpPr>
            <p:spPr>
              <a:xfrm>
                <a:off x="4462585" y="1970757"/>
                <a:ext cx="1195753" cy="0"/>
              </a:xfrm>
              <a:prstGeom prst="line">
                <a:avLst/>
              </a:prstGeom>
              <a:noFill/>
              <a:ln w="28575" cap="flat" cmpd="sng" algn="ctr">
                <a:solidFill>
                  <a:srgbClr val="FFFFFF">
                    <a:lumMod val="85000"/>
                  </a:srgbClr>
                </a:solidFill>
                <a:prstDash val="solid"/>
              </a:ln>
              <a:effectLst/>
            </p:spPr>
          </p:cxnSp>
          <p:cxnSp>
            <p:nvCxnSpPr>
              <p:cNvPr id="18" name="Straight Connector 17"/>
              <p:cNvCxnSpPr/>
              <p:nvPr/>
            </p:nvCxnSpPr>
            <p:spPr>
              <a:xfrm>
                <a:off x="4462585" y="2050730"/>
                <a:ext cx="1195753" cy="0"/>
              </a:xfrm>
              <a:prstGeom prst="line">
                <a:avLst/>
              </a:prstGeom>
              <a:noFill/>
              <a:ln w="28575" cap="flat" cmpd="sng" algn="ctr">
                <a:solidFill>
                  <a:srgbClr val="FFFFFF">
                    <a:lumMod val="85000"/>
                  </a:srgbClr>
                </a:solidFill>
                <a:prstDash val="solid"/>
              </a:ln>
              <a:effectLst/>
            </p:spPr>
          </p:cxnSp>
          <p:cxnSp>
            <p:nvCxnSpPr>
              <p:cNvPr id="19" name="Straight Connector 18"/>
              <p:cNvCxnSpPr/>
              <p:nvPr/>
            </p:nvCxnSpPr>
            <p:spPr>
              <a:xfrm>
                <a:off x="4462585" y="2130703"/>
                <a:ext cx="1195753" cy="0"/>
              </a:xfrm>
              <a:prstGeom prst="line">
                <a:avLst/>
              </a:prstGeom>
              <a:noFill/>
              <a:ln w="28575" cap="flat" cmpd="sng" algn="ctr">
                <a:solidFill>
                  <a:srgbClr val="FFFFFF">
                    <a:lumMod val="85000"/>
                  </a:srgbClr>
                </a:solidFill>
                <a:prstDash val="solid"/>
              </a:ln>
              <a:effectLst/>
            </p:spPr>
          </p:cxnSp>
          <p:cxnSp>
            <p:nvCxnSpPr>
              <p:cNvPr id="20" name="Straight Connector 19"/>
              <p:cNvCxnSpPr/>
              <p:nvPr/>
            </p:nvCxnSpPr>
            <p:spPr>
              <a:xfrm>
                <a:off x="4462585" y="2210676"/>
                <a:ext cx="1195753" cy="0"/>
              </a:xfrm>
              <a:prstGeom prst="line">
                <a:avLst/>
              </a:prstGeom>
              <a:noFill/>
              <a:ln w="28575" cap="flat" cmpd="sng" algn="ctr">
                <a:solidFill>
                  <a:srgbClr val="FFFFFF">
                    <a:lumMod val="85000"/>
                  </a:srgbClr>
                </a:solidFill>
                <a:prstDash val="solid"/>
              </a:ln>
              <a:effectLst/>
            </p:spPr>
          </p:cxnSp>
          <p:cxnSp>
            <p:nvCxnSpPr>
              <p:cNvPr id="21" name="Straight Connector 20"/>
              <p:cNvCxnSpPr/>
              <p:nvPr/>
            </p:nvCxnSpPr>
            <p:spPr>
              <a:xfrm>
                <a:off x="4462585" y="2290649"/>
                <a:ext cx="1195753" cy="0"/>
              </a:xfrm>
              <a:prstGeom prst="line">
                <a:avLst/>
              </a:prstGeom>
              <a:noFill/>
              <a:ln w="28575" cap="flat" cmpd="sng" algn="ctr">
                <a:solidFill>
                  <a:srgbClr val="FFFFFF">
                    <a:lumMod val="85000"/>
                  </a:srgbClr>
                </a:solidFill>
                <a:prstDash val="solid"/>
              </a:ln>
              <a:effectLst/>
            </p:spPr>
          </p:cxnSp>
          <p:cxnSp>
            <p:nvCxnSpPr>
              <p:cNvPr id="22" name="Straight Connector 21"/>
              <p:cNvCxnSpPr/>
              <p:nvPr/>
            </p:nvCxnSpPr>
            <p:spPr>
              <a:xfrm>
                <a:off x="4462585" y="2370626"/>
                <a:ext cx="1195753" cy="0"/>
              </a:xfrm>
              <a:prstGeom prst="line">
                <a:avLst/>
              </a:prstGeom>
              <a:noFill/>
              <a:ln w="28575" cap="flat" cmpd="sng" algn="ctr">
                <a:solidFill>
                  <a:srgbClr val="FFFFFF">
                    <a:lumMod val="85000"/>
                  </a:srgbClr>
                </a:solidFill>
                <a:prstDash val="solid"/>
              </a:ln>
              <a:effectLst/>
            </p:spPr>
          </p:cxnSp>
        </p:grpSp>
        <p:sp>
          <p:nvSpPr>
            <p:cNvPr id="11" name="Rectangle 10"/>
            <p:cNvSpPr/>
            <p:nvPr/>
          </p:nvSpPr>
          <p:spPr bwMode="gray">
            <a:xfrm>
              <a:off x="4572485" y="1649380"/>
              <a:ext cx="975946" cy="975945"/>
            </a:xfrm>
            <a:prstGeom prst="rect">
              <a:avLst/>
            </a:prstGeom>
            <a:gradFill flip="none" rotWithShape="1">
              <a:gsLst>
                <a:gs pos="0">
                  <a:srgbClr val="000000">
                    <a:lumMod val="65000"/>
                    <a:lumOff val="35000"/>
                    <a:shade val="30000"/>
                    <a:satMod val="115000"/>
                  </a:srgbClr>
                </a:gs>
                <a:gs pos="50000">
                  <a:srgbClr val="000000">
                    <a:lumMod val="65000"/>
                    <a:lumOff val="35000"/>
                    <a:shade val="67500"/>
                    <a:satMod val="115000"/>
                  </a:srgbClr>
                </a:gs>
                <a:gs pos="100000">
                  <a:srgbClr val="000000">
                    <a:lumMod val="65000"/>
                    <a:lumOff val="35000"/>
                    <a:shade val="100000"/>
                    <a:satMod val="115000"/>
                  </a:srgbClr>
                </a:gs>
              </a:gsLst>
              <a:path path="circle">
                <a:fillToRect l="100000" t="100000"/>
              </a:path>
              <a:tileRect r="-100000" b="-100000"/>
            </a:gradFill>
            <a:ln w="9525" algn="ctr">
              <a:noFill/>
              <a:miter lim="800000"/>
              <a:headEnd/>
              <a:tailEnd/>
            </a:ln>
            <a:effectLst/>
          </p:spPr>
          <p:txBody>
            <a:bodyPr lIns="67482" tIns="53986" rIns="67482" bIns="53986" rtlCol="0" anchor="ctr"/>
            <a:lstStyle/>
            <a:p>
              <a:pPr algn="ctr" fontAlgn="base">
                <a:spcBef>
                  <a:spcPct val="50000"/>
                </a:spcBef>
                <a:spcAft>
                  <a:spcPct val="0"/>
                </a:spcAft>
                <a:buClr>
                  <a:srgbClr val="F0AB00"/>
                </a:buClr>
                <a:buSzPct val="80000"/>
                <a:defRPr/>
              </a:pPr>
              <a:r>
                <a:rPr lang="zh-CN" altLang="en-US" sz="1275" kern="0" dirty="0">
                  <a:solidFill>
                    <a:srgbClr val="FFFFFF">
                      <a:lumMod val="95000"/>
                    </a:srgbClr>
                  </a:solidFill>
                  <a:latin typeface="微软雅黑" pitchFamily="34" charset="-122"/>
                  <a:ea typeface="微软雅黑" pitchFamily="34" charset="-122"/>
                  <a:cs typeface="Arial Unicode MS" pitchFamily="34" charset="-128"/>
                </a:rPr>
                <a:t>内存</a:t>
              </a:r>
              <a:br>
                <a:rPr lang="en-US" altLang="zh-CN" sz="1275" kern="0" dirty="0">
                  <a:solidFill>
                    <a:srgbClr val="FFFFFF">
                      <a:lumMod val="95000"/>
                    </a:srgbClr>
                  </a:solidFill>
                  <a:latin typeface="微软雅黑" pitchFamily="34" charset="-122"/>
                  <a:ea typeface="微软雅黑" pitchFamily="34" charset="-122"/>
                  <a:cs typeface="Arial Unicode MS" pitchFamily="34" charset="-128"/>
                </a:rPr>
              </a:br>
              <a:r>
                <a:rPr lang="zh-CN" altLang="en-US" sz="1275" kern="0" dirty="0">
                  <a:solidFill>
                    <a:srgbClr val="FFFFFF">
                      <a:lumMod val="95000"/>
                    </a:srgbClr>
                  </a:solidFill>
                  <a:latin typeface="微软雅黑" pitchFamily="34" charset="-122"/>
                  <a:ea typeface="微软雅黑" pitchFamily="34" charset="-122"/>
                  <a:cs typeface="Arial Unicode MS" pitchFamily="34" charset="-128"/>
                </a:rPr>
                <a:t>数据库</a:t>
              </a:r>
              <a:endParaRPr lang="en-US" sz="1275" kern="0" dirty="0" err="1">
                <a:solidFill>
                  <a:srgbClr val="FFFFFF">
                    <a:lumMod val="95000"/>
                  </a:srgbClr>
                </a:solidFill>
                <a:latin typeface="微软雅黑" pitchFamily="34" charset="-122"/>
                <a:ea typeface="微软雅黑" pitchFamily="34" charset="-122"/>
                <a:cs typeface="Arial Unicode MS" pitchFamily="34" charset="-128"/>
              </a:endParaRPr>
            </a:p>
          </p:txBody>
        </p:sp>
      </p:grpSp>
      <p:sp>
        <p:nvSpPr>
          <p:cNvPr id="34" name="AutoShape 20"/>
          <p:cNvSpPr>
            <a:spLocks noChangeArrowheads="1"/>
          </p:cNvSpPr>
          <p:nvPr/>
        </p:nvSpPr>
        <p:spPr bwMode="gray">
          <a:xfrm>
            <a:off x="7123578" y="3778608"/>
            <a:ext cx="797538" cy="165783"/>
          </a:xfrm>
          <a:prstGeom prst="roundRect">
            <a:avLst>
              <a:gd name="adj" fmla="val 0"/>
            </a:avLst>
          </a:prstGeom>
          <a:solidFill>
            <a:srgbClr val="666666"/>
          </a:solidFill>
          <a:ln w="10000" cap="flat" cmpd="sng" algn="ctr">
            <a:solidFill>
              <a:srgbClr val="666666"/>
            </a:solidFill>
            <a:prstDash val="solid"/>
            <a:headEnd type="none" w="med" len="med"/>
            <a:tailEnd type="none" w="med" len="med"/>
          </a:ln>
          <a:effectLst>
            <a:outerShdw blurRad="38100" dist="30000" dir="5400000" rotWithShape="0">
              <a:srgbClr val="000000">
                <a:alpha val="45000"/>
              </a:srgbClr>
            </a:outerShdw>
          </a:effectLst>
        </p:spPr>
        <p:txBody>
          <a:bodyPr vert="horz" wrap="none" lIns="80351" tIns="41783" rIns="80351" bIns="41783" numCol="1" rtlCol="0" anchor="ctr" anchorCtr="0" compatLnSpc="1">
            <a:prstTxWarp prst="textNoShape">
              <a:avLst/>
            </a:prstTxWarp>
          </a:bodyPr>
          <a:lstStyle/>
          <a:p>
            <a:pPr algn="ctr"/>
            <a:r>
              <a:rPr lang="zh-CN" altLang="en-US" sz="1050" kern="0" dirty="0">
                <a:solidFill>
                  <a:srgbClr val="FFFFFF"/>
                </a:solidFill>
                <a:latin typeface="微软雅黑" pitchFamily="34" charset="-122"/>
                <a:ea typeface="微软雅黑" pitchFamily="34" charset="-122"/>
                <a:cs typeface="Arial Unicode MS" pitchFamily="34" charset="-128"/>
              </a:rPr>
              <a:t>数据服务</a:t>
            </a:r>
            <a:endParaRPr lang="en-US" sz="1050" kern="0" dirty="0">
              <a:solidFill>
                <a:srgbClr val="FFFFFF"/>
              </a:solidFill>
              <a:latin typeface="微软雅黑" pitchFamily="34" charset="-122"/>
              <a:ea typeface="微软雅黑" pitchFamily="34" charset="-122"/>
              <a:cs typeface="Arial Unicode MS" pitchFamily="34" charset="-128"/>
            </a:endParaRPr>
          </a:p>
        </p:txBody>
      </p:sp>
      <p:sp>
        <p:nvSpPr>
          <p:cNvPr id="35" name="AutoShape 20"/>
          <p:cNvSpPr>
            <a:spLocks noChangeArrowheads="1"/>
          </p:cNvSpPr>
          <p:nvPr/>
        </p:nvSpPr>
        <p:spPr bwMode="gray">
          <a:xfrm>
            <a:off x="5262070" y="3316658"/>
            <a:ext cx="797538" cy="165783"/>
          </a:xfrm>
          <a:prstGeom prst="roundRect">
            <a:avLst>
              <a:gd name="adj" fmla="val 0"/>
            </a:avLst>
          </a:prstGeom>
          <a:solidFill>
            <a:srgbClr val="666666"/>
          </a:solidFill>
          <a:ln w="10000" cap="flat" cmpd="sng" algn="ctr">
            <a:solidFill>
              <a:srgbClr val="666666"/>
            </a:solidFill>
            <a:prstDash val="solid"/>
            <a:headEnd type="none" w="med" len="med"/>
            <a:tailEnd type="none" w="med" len="med"/>
          </a:ln>
          <a:effectLst>
            <a:outerShdw blurRad="38100" dist="30000" dir="5400000" rotWithShape="0">
              <a:srgbClr val="000000">
                <a:alpha val="45000"/>
              </a:srgbClr>
            </a:outerShdw>
          </a:effectLst>
        </p:spPr>
        <p:txBody>
          <a:bodyPr vert="horz" wrap="none" lIns="80351" tIns="41783" rIns="80351" bIns="41783" numCol="1" rtlCol="0" anchor="ctr" anchorCtr="0" compatLnSpc="1">
            <a:prstTxWarp prst="textNoShape">
              <a:avLst/>
            </a:prstTxWarp>
          </a:bodyPr>
          <a:lstStyle/>
          <a:p>
            <a:pPr algn="ctr"/>
            <a:r>
              <a:rPr lang="zh-CN" altLang="en-US" sz="1050" kern="0" dirty="0">
                <a:solidFill>
                  <a:srgbClr val="FFFFFF"/>
                </a:solidFill>
                <a:latin typeface="微软雅黑" pitchFamily="34" charset="-122"/>
                <a:ea typeface="微软雅黑" pitchFamily="34" charset="-122"/>
                <a:cs typeface="Arial Unicode MS" pitchFamily="34" charset="-128"/>
              </a:rPr>
              <a:t>计算引擎</a:t>
            </a:r>
            <a:endParaRPr lang="en-US" sz="1050" kern="0" dirty="0">
              <a:solidFill>
                <a:srgbClr val="FFFFFF"/>
              </a:solidFill>
              <a:latin typeface="微软雅黑" pitchFamily="34" charset="-122"/>
              <a:ea typeface="微软雅黑" pitchFamily="34" charset="-122"/>
              <a:cs typeface="Arial Unicode MS" pitchFamily="34" charset="-128"/>
            </a:endParaRPr>
          </a:p>
        </p:txBody>
      </p:sp>
      <p:sp>
        <p:nvSpPr>
          <p:cNvPr id="39" name="AutoShape 20"/>
          <p:cNvSpPr>
            <a:spLocks noChangeArrowheads="1"/>
          </p:cNvSpPr>
          <p:nvPr/>
        </p:nvSpPr>
        <p:spPr bwMode="gray">
          <a:xfrm>
            <a:off x="5262069" y="3536262"/>
            <a:ext cx="797539" cy="165783"/>
          </a:xfrm>
          <a:prstGeom prst="roundRect">
            <a:avLst>
              <a:gd name="adj" fmla="val 0"/>
            </a:avLst>
          </a:prstGeom>
          <a:solidFill>
            <a:srgbClr val="666666"/>
          </a:solidFill>
          <a:ln w="10000" cap="flat" cmpd="sng" algn="ctr">
            <a:solidFill>
              <a:srgbClr val="666666"/>
            </a:solidFill>
            <a:prstDash val="solid"/>
            <a:headEnd type="none" w="med" len="med"/>
            <a:tailEnd type="none" w="med" len="med"/>
          </a:ln>
          <a:effectLst>
            <a:outerShdw blurRad="38100" dist="30000" dir="5400000" rotWithShape="0">
              <a:srgbClr val="000000">
                <a:alpha val="45000"/>
              </a:srgbClr>
            </a:outerShdw>
          </a:effectLst>
        </p:spPr>
        <p:txBody>
          <a:bodyPr vert="horz" wrap="none" lIns="80351" tIns="41783" rIns="80351" bIns="41783" numCol="1" rtlCol="0" anchor="ctr" anchorCtr="0" compatLnSpc="1">
            <a:prstTxWarp prst="textNoShape">
              <a:avLst/>
            </a:prstTxWarp>
          </a:bodyPr>
          <a:lstStyle/>
          <a:p>
            <a:pPr algn="ctr"/>
            <a:r>
              <a:rPr lang="zh-CN" altLang="en-US" sz="1050" kern="0" dirty="0">
                <a:solidFill>
                  <a:srgbClr val="FFFFFF"/>
                </a:solidFill>
                <a:latin typeface="微软雅黑" pitchFamily="34" charset="-122"/>
                <a:ea typeface="微软雅黑" pitchFamily="34" charset="-122"/>
                <a:cs typeface="Arial Unicode MS" pitchFamily="34" charset="-128"/>
              </a:rPr>
              <a:t>列存储</a:t>
            </a:r>
            <a:endParaRPr lang="en-US" sz="1050" kern="0" dirty="0">
              <a:solidFill>
                <a:srgbClr val="FFFFFF"/>
              </a:solidFill>
              <a:latin typeface="微软雅黑" pitchFamily="34" charset="-122"/>
              <a:ea typeface="微软雅黑" pitchFamily="34" charset="-122"/>
              <a:cs typeface="Arial Unicode MS" pitchFamily="34" charset="-128"/>
            </a:endParaRPr>
          </a:p>
        </p:txBody>
      </p:sp>
      <p:sp>
        <p:nvSpPr>
          <p:cNvPr id="40" name="AutoShape 20"/>
          <p:cNvSpPr>
            <a:spLocks noChangeArrowheads="1"/>
          </p:cNvSpPr>
          <p:nvPr/>
        </p:nvSpPr>
        <p:spPr bwMode="gray">
          <a:xfrm>
            <a:off x="7126040" y="3540017"/>
            <a:ext cx="797538" cy="165783"/>
          </a:xfrm>
          <a:prstGeom prst="roundRect">
            <a:avLst>
              <a:gd name="adj" fmla="val 0"/>
            </a:avLst>
          </a:prstGeom>
          <a:solidFill>
            <a:srgbClr val="666666"/>
          </a:solidFill>
          <a:ln w="10000" cap="flat" cmpd="sng" algn="ctr">
            <a:solidFill>
              <a:srgbClr val="666666"/>
            </a:solidFill>
            <a:prstDash val="solid"/>
            <a:headEnd type="none" w="med" len="med"/>
            <a:tailEnd type="none" w="med" len="med"/>
          </a:ln>
          <a:effectLst>
            <a:outerShdw blurRad="38100" dist="30000" dir="5400000" rotWithShape="0">
              <a:srgbClr val="000000">
                <a:alpha val="45000"/>
              </a:srgbClr>
            </a:outerShdw>
          </a:effectLst>
        </p:spPr>
        <p:txBody>
          <a:bodyPr vert="horz" wrap="none" lIns="80351" tIns="41783" rIns="80351" bIns="41783" numCol="1" rtlCol="0" anchor="ctr" anchorCtr="0" compatLnSpc="1">
            <a:prstTxWarp prst="textNoShape">
              <a:avLst/>
            </a:prstTxWarp>
          </a:bodyPr>
          <a:lstStyle/>
          <a:p>
            <a:pPr algn="ctr"/>
            <a:r>
              <a:rPr lang="zh-CN" altLang="en-US" sz="1050" kern="0" dirty="0">
                <a:solidFill>
                  <a:srgbClr val="FFFFFF"/>
                </a:solidFill>
                <a:latin typeface="微软雅黑" pitchFamily="34" charset="-122"/>
                <a:ea typeface="微软雅黑" pitchFamily="34" charset="-122"/>
                <a:cs typeface="Arial Unicode MS" pitchFamily="34" charset="-128"/>
              </a:rPr>
              <a:t>行存储</a:t>
            </a:r>
            <a:endParaRPr lang="en-US" sz="1050" kern="0" dirty="0">
              <a:solidFill>
                <a:srgbClr val="FFFFFF"/>
              </a:solidFill>
              <a:latin typeface="微软雅黑" pitchFamily="34" charset="-122"/>
              <a:ea typeface="微软雅黑" pitchFamily="34" charset="-122"/>
              <a:cs typeface="Arial Unicode MS" pitchFamily="34" charset="-128"/>
            </a:endParaRPr>
          </a:p>
        </p:txBody>
      </p:sp>
      <p:cxnSp>
        <p:nvCxnSpPr>
          <p:cNvPr id="45" name="Straight Arrow Connector 44"/>
          <p:cNvCxnSpPr/>
          <p:nvPr/>
        </p:nvCxnSpPr>
        <p:spPr bwMode="auto">
          <a:xfrm>
            <a:off x="3965567" y="2914100"/>
            <a:ext cx="1157906" cy="0"/>
          </a:xfrm>
          <a:prstGeom prst="straightConnector1">
            <a:avLst/>
          </a:prstGeom>
          <a:solidFill>
            <a:schemeClr val="bg2"/>
          </a:solidFill>
          <a:ln w="19050" cap="flat" cmpd="sng" algn="ctr">
            <a:solidFill>
              <a:schemeClr val="accent2"/>
            </a:solidFill>
            <a:prstDash val="solid"/>
            <a:round/>
            <a:headEnd type="none" w="med" len="med"/>
            <a:tailEnd type="triangle"/>
          </a:ln>
          <a:effectLst/>
        </p:spPr>
      </p:cxnSp>
      <p:cxnSp>
        <p:nvCxnSpPr>
          <p:cNvPr id="46" name="Straight Arrow Connector 45"/>
          <p:cNvCxnSpPr/>
          <p:nvPr/>
        </p:nvCxnSpPr>
        <p:spPr bwMode="auto">
          <a:xfrm>
            <a:off x="3965567" y="3037386"/>
            <a:ext cx="1157906" cy="0"/>
          </a:xfrm>
          <a:prstGeom prst="straightConnector1">
            <a:avLst/>
          </a:prstGeom>
          <a:solidFill>
            <a:schemeClr val="bg2"/>
          </a:solidFill>
          <a:ln w="19050" cap="flat" cmpd="sng" algn="ctr">
            <a:solidFill>
              <a:schemeClr val="accent2"/>
            </a:solidFill>
            <a:prstDash val="solid"/>
            <a:round/>
            <a:headEnd type="none" w="med" len="med"/>
            <a:tailEnd type="triangle"/>
          </a:ln>
          <a:effectLst/>
        </p:spPr>
      </p:cxnSp>
      <p:cxnSp>
        <p:nvCxnSpPr>
          <p:cNvPr id="47" name="Straight Arrow Connector 46"/>
          <p:cNvCxnSpPr/>
          <p:nvPr/>
        </p:nvCxnSpPr>
        <p:spPr bwMode="auto">
          <a:xfrm>
            <a:off x="3965568" y="3160673"/>
            <a:ext cx="1154448" cy="0"/>
          </a:xfrm>
          <a:prstGeom prst="straightConnector1">
            <a:avLst/>
          </a:prstGeom>
          <a:solidFill>
            <a:schemeClr val="bg2"/>
          </a:solidFill>
          <a:ln w="19050" cap="flat" cmpd="sng" algn="ctr">
            <a:solidFill>
              <a:schemeClr val="accent2"/>
            </a:solidFill>
            <a:prstDash val="solid"/>
            <a:round/>
            <a:headEnd type="none" w="med" len="med"/>
            <a:tailEnd type="triangle"/>
          </a:ln>
          <a:effectLst/>
        </p:spPr>
      </p:cxnSp>
      <p:sp>
        <p:nvSpPr>
          <p:cNvPr id="48" name="TextBox 47"/>
          <p:cNvSpPr txBox="1"/>
          <p:nvPr/>
        </p:nvSpPr>
        <p:spPr>
          <a:xfrm>
            <a:off x="4179772" y="3176161"/>
            <a:ext cx="568825" cy="244018"/>
          </a:xfrm>
          <a:prstGeom prst="rect">
            <a:avLst/>
          </a:prstGeom>
          <a:noFill/>
        </p:spPr>
        <p:txBody>
          <a:bodyPr wrap="none" lIns="81637" tIns="40819" rIns="81637" bIns="40819" rtlCol="0">
            <a:spAutoFit/>
          </a:bodyPr>
          <a:lstStyle/>
          <a:p>
            <a:r>
              <a:rPr lang="zh-CN" altLang="en-US" sz="1050" dirty="0">
                <a:solidFill>
                  <a:srgbClr val="000000"/>
                </a:solidFill>
                <a:latin typeface="微软雅黑" pitchFamily="34" charset="-122"/>
                <a:ea typeface="微软雅黑" pitchFamily="34" charset="-122"/>
              </a:rPr>
              <a:t>准实时</a:t>
            </a:r>
            <a:endParaRPr lang="en-US" sz="1050" dirty="0">
              <a:solidFill>
                <a:srgbClr val="000000"/>
              </a:solidFill>
              <a:latin typeface="微软雅黑" pitchFamily="34" charset="-122"/>
              <a:ea typeface="微软雅黑" pitchFamily="34" charset="-122"/>
            </a:endParaRPr>
          </a:p>
        </p:txBody>
      </p:sp>
      <p:sp>
        <p:nvSpPr>
          <p:cNvPr id="49" name="TextBox 48"/>
          <p:cNvSpPr txBox="1"/>
          <p:nvPr/>
        </p:nvSpPr>
        <p:spPr>
          <a:xfrm>
            <a:off x="4212105" y="4081017"/>
            <a:ext cx="568825" cy="567183"/>
          </a:xfrm>
          <a:prstGeom prst="rect">
            <a:avLst/>
          </a:prstGeom>
          <a:noFill/>
        </p:spPr>
        <p:txBody>
          <a:bodyPr wrap="none" lIns="81637" tIns="40819" rIns="81637" bIns="40819" rtlCol="0">
            <a:spAutoFit/>
          </a:bodyPr>
          <a:lstStyle/>
          <a:p>
            <a:r>
              <a:rPr lang="en-US" altLang="zh-CN" sz="1050" dirty="0">
                <a:solidFill>
                  <a:srgbClr val="000000"/>
                </a:solidFill>
                <a:latin typeface="微软雅黑" pitchFamily="34" charset="-122"/>
                <a:ea typeface="微软雅黑" pitchFamily="34" charset="-122"/>
              </a:rPr>
              <a:t>ETL </a:t>
            </a:r>
            <a:r>
              <a:rPr lang="zh-CN" altLang="en-US" sz="1050" dirty="0">
                <a:solidFill>
                  <a:srgbClr val="000000"/>
                </a:solidFill>
                <a:latin typeface="微软雅黑" pitchFamily="34" charset="-122"/>
                <a:ea typeface="微软雅黑" pitchFamily="34" charset="-122"/>
              </a:rPr>
              <a:t>或</a:t>
            </a:r>
            <a:endParaRPr lang="en-US" altLang="zh-CN" sz="1050" dirty="0">
              <a:solidFill>
                <a:srgbClr val="000000"/>
              </a:solidFill>
              <a:latin typeface="微软雅黑" pitchFamily="34" charset="-122"/>
              <a:ea typeface="微软雅黑" pitchFamily="34" charset="-122"/>
            </a:endParaRPr>
          </a:p>
          <a:p>
            <a:endParaRPr lang="en-US" altLang="zh-CN" sz="1050" dirty="0">
              <a:solidFill>
                <a:srgbClr val="000000"/>
              </a:solidFill>
              <a:latin typeface="微软雅黑" pitchFamily="34" charset="-122"/>
              <a:ea typeface="微软雅黑" pitchFamily="34" charset="-122"/>
            </a:endParaRPr>
          </a:p>
          <a:p>
            <a:r>
              <a:rPr lang="zh-CN" altLang="en-US" sz="1050" dirty="0">
                <a:solidFill>
                  <a:srgbClr val="000000"/>
                </a:solidFill>
                <a:latin typeface="微软雅黑" pitchFamily="34" charset="-122"/>
                <a:ea typeface="微软雅黑" pitchFamily="34" charset="-122"/>
              </a:rPr>
              <a:t>准实时</a:t>
            </a:r>
            <a:endParaRPr lang="en-US" sz="1050" dirty="0">
              <a:solidFill>
                <a:srgbClr val="000000"/>
              </a:solidFill>
              <a:latin typeface="微软雅黑" pitchFamily="34" charset="-122"/>
              <a:ea typeface="微软雅黑" pitchFamily="34" charset="-122"/>
            </a:endParaRPr>
          </a:p>
        </p:txBody>
      </p:sp>
      <p:sp>
        <p:nvSpPr>
          <p:cNvPr id="50" name="Rounded Rectangle 49"/>
          <p:cNvSpPr/>
          <p:nvPr/>
        </p:nvSpPr>
        <p:spPr bwMode="auto">
          <a:xfrm>
            <a:off x="8166164" y="2675236"/>
            <a:ext cx="825094" cy="377962"/>
          </a:xfrm>
          <a:prstGeom prst="roundRect">
            <a:avLst>
              <a:gd name="adj" fmla="val 9259"/>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80351" tIns="41783" rIns="80351" bIns="41783" numCol="1" rtlCol="0" anchor="ctr" anchorCtr="0" compatLnSpc="1">
            <a:prstTxWarp prst="textNoShape">
              <a:avLst/>
            </a:prstTxWarp>
          </a:bodyPr>
          <a:lstStyle/>
          <a:p>
            <a:pPr algn="ctr"/>
            <a:r>
              <a:rPr sz="1275" dirty="0">
                <a:solidFill>
                  <a:srgbClr val="FFFFFF"/>
                </a:solidFill>
                <a:latin typeface="微软雅黑" pitchFamily="34" charset="-122"/>
                <a:ea typeface="微软雅黑" pitchFamily="34" charset="-122"/>
                <a:cs typeface="Arial Unicode MS" pitchFamily="34" charset="-128"/>
              </a:rPr>
              <a:t>HANA</a:t>
            </a:r>
            <a:br>
              <a:rPr sz="1275" dirty="0">
                <a:solidFill>
                  <a:srgbClr val="FFFFFF"/>
                </a:solidFill>
                <a:latin typeface="微软雅黑" pitchFamily="34" charset="-122"/>
                <a:ea typeface="微软雅黑" pitchFamily="34" charset="-122"/>
                <a:cs typeface="Arial Unicode MS" pitchFamily="34" charset="-128"/>
              </a:rPr>
            </a:br>
            <a:r>
              <a:rPr lang="zh-CN" altLang="en-US" sz="1275" dirty="0">
                <a:solidFill>
                  <a:srgbClr val="FFFFFF"/>
                </a:solidFill>
                <a:latin typeface="微软雅黑" pitchFamily="34" charset="-122"/>
                <a:ea typeface="微软雅黑" pitchFamily="34" charset="-122"/>
                <a:cs typeface="Arial Unicode MS" pitchFamily="34" charset="-128"/>
              </a:rPr>
              <a:t>建模</a:t>
            </a:r>
            <a:endParaRPr lang="en-US" sz="1275" dirty="0">
              <a:solidFill>
                <a:srgbClr val="FFFFFF"/>
              </a:solidFill>
              <a:latin typeface="微软雅黑" pitchFamily="34" charset="-122"/>
              <a:ea typeface="微软雅黑" pitchFamily="34" charset="-122"/>
              <a:cs typeface="Arial Unicode MS" pitchFamily="34" charset="-128"/>
            </a:endParaRPr>
          </a:p>
        </p:txBody>
      </p:sp>
      <p:sp>
        <p:nvSpPr>
          <p:cNvPr id="51" name="Rounded Rectangle 50"/>
          <p:cNvSpPr/>
          <p:nvPr/>
        </p:nvSpPr>
        <p:spPr bwMode="auto">
          <a:xfrm>
            <a:off x="6226915" y="1899513"/>
            <a:ext cx="1202585" cy="416091"/>
          </a:xfrm>
          <a:prstGeom prst="roundRect">
            <a:avLst/>
          </a:prstGeom>
          <a:solidFill>
            <a:schemeClr val="accent3"/>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80351" tIns="41783" rIns="80351" bIns="41783" numCol="1" rtlCol="0" anchor="ctr" anchorCtr="0" compatLnSpc="1">
            <a:prstTxWarp prst="textNoShape">
              <a:avLst/>
            </a:prstTxWarp>
          </a:bodyPr>
          <a:lstStyle/>
          <a:p>
            <a:pPr marL="218264" indent="-218264" algn="ctr"/>
            <a:r>
              <a:rPr lang="en-US" sz="1425" b="1" dirty="0">
                <a:solidFill>
                  <a:srgbClr val="FFFFFF"/>
                </a:solidFill>
                <a:latin typeface="微软雅黑" pitchFamily="34" charset="-122"/>
                <a:ea typeface="微软雅黑" pitchFamily="34" charset="-122"/>
                <a:cs typeface="Arial Unicode MS" pitchFamily="34" charset="-128"/>
              </a:rPr>
              <a:t>SAP BI/PA</a:t>
            </a:r>
          </a:p>
        </p:txBody>
      </p:sp>
      <p:cxnSp>
        <p:nvCxnSpPr>
          <p:cNvPr id="52" name="Straight Arrow Connector 51"/>
          <p:cNvCxnSpPr/>
          <p:nvPr/>
        </p:nvCxnSpPr>
        <p:spPr bwMode="auto">
          <a:xfrm rot="5400000">
            <a:off x="5840666" y="2492689"/>
            <a:ext cx="354448" cy="1466"/>
          </a:xfrm>
          <a:prstGeom prst="straightConnector1">
            <a:avLst/>
          </a:prstGeom>
          <a:solidFill>
            <a:schemeClr val="bg2"/>
          </a:solidFill>
          <a:ln w="19050" cap="flat" cmpd="sng" algn="ctr">
            <a:solidFill>
              <a:schemeClr val="accent2"/>
            </a:solidFill>
            <a:prstDash val="solid"/>
            <a:round/>
            <a:headEnd type="triangle" w="med" len="med"/>
            <a:tailEnd type="none"/>
          </a:ln>
          <a:effectLst/>
        </p:spPr>
      </p:cxnSp>
      <p:cxnSp>
        <p:nvCxnSpPr>
          <p:cNvPr id="53" name="Straight Arrow Connector 52"/>
          <p:cNvCxnSpPr/>
          <p:nvPr/>
        </p:nvCxnSpPr>
        <p:spPr bwMode="auto">
          <a:xfrm rot="5400000">
            <a:off x="6172601" y="2492690"/>
            <a:ext cx="354448" cy="1466"/>
          </a:xfrm>
          <a:prstGeom prst="straightConnector1">
            <a:avLst/>
          </a:prstGeom>
          <a:solidFill>
            <a:schemeClr val="bg2"/>
          </a:solidFill>
          <a:ln w="19050" cap="flat" cmpd="sng" algn="ctr">
            <a:solidFill>
              <a:schemeClr val="accent2"/>
            </a:solidFill>
            <a:prstDash val="solid"/>
            <a:round/>
            <a:headEnd type="triangle" w="med" len="med"/>
            <a:tailEnd type="none"/>
          </a:ln>
          <a:effectLst/>
        </p:spPr>
      </p:cxnSp>
      <p:cxnSp>
        <p:nvCxnSpPr>
          <p:cNvPr id="54" name="Straight Arrow Connector 53"/>
          <p:cNvCxnSpPr/>
          <p:nvPr/>
        </p:nvCxnSpPr>
        <p:spPr bwMode="auto">
          <a:xfrm rot="5400000">
            <a:off x="6485568" y="2492691"/>
            <a:ext cx="354448" cy="1466"/>
          </a:xfrm>
          <a:prstGeom prst="straightConnector1">
            <a:avLst/>
          </a:prstGeom>
          <a:solidFill>
            <a:schemeClr val="bg2"/>
          </a:solidFill>
          <a:ln w="19050" cap="flat" cmpd="sng" algn="ctr">
            <a:solidFill>
              <a:schemeClr val="accent2"/>
            </a:solidFill>
            <a:prstDash val="solid"/>
            <a:round/>
            <a:headEnd type="triangle" w="med" len="med"/>
            <a:tailEnd type="none"/>
          </a:ln>
          <a:effectLst/>
        </p:spPr>
      </p:cxnSp>
      <p:sp>
        <p:nvSpPr>
          <p:cNvPr id="55" name="TextBox 54"/>
          <p:cNvSpPr txBox="1"/>
          <p:nvPr/>
        </p:nvSpPr>
        <p:spPr>
          <a:xfrm rot="16200000">
            <a:off x="5759952" y="2409178"/>
            <a:ext cx="349214" cy="197851"/>
          </a:xfrm>
          <a:prstGeom prst="rect">
            <a:avLst/>
          </a:prstGeom>
          <a:noFill/>
        </p:spPr>
        <p:txBody>
          <a:bodyPr wrap="none" lIns="81637" tIns="40819" rIns="81637" bIns="40819" rtlCol="0">
            <a:spAutoFit/>
          </a:bodyPr>
          <a:lstStyle/>
          <a:p>
            <a:r>
              <a:rPr sz="750" dirty="0">
                <a:solidFill>
                  <a:srgbClr val="000000"/>
                </a:solidFill>
                <a:latin typeface="微软雅黑" pitchFamily="34" charset="-122"/>
                <a:ea typeface="微软雅黑" pitchFamily="34" charset="-122"/>
              </a:rPr>
              <a:t>SQL</a:t>
            </a:r>
            <a:endParaRPr lang="en-US" sz="750" dirty="0">
              <a:solidFill>
                <a:srgbClr val="000000"/>
              </a:solidFill>
              <a:latin typeface="微软雅黑" pitchFamily="34" charset="-122"/>
              <a:ea typeface="微软雅黑" pitchFamily="34" charset="-122"/>
            </a:endParaRPr>
          </a:p>
        </p:txBody>
      </p:sp>
      <p:sp>
        <p:nvSpPr>
          <p:cNvPr id="56" name="TextBox 55"/>
          <p:cNvSpPr txBox="1"/>
          <p:nvPr/>
        </p:nvSpPr>
        <p:spPr>
          <a:xfrm rot="16200000">
            <a:off x="6068644" y="2409178"/>
            <a:ext cx="395701" cy="197851"/>
          </a:xfrm>
          <a:prstGeom prst="rect">
            <a:avLst/>
          </a:prstGeom>
          <a:noFill/>
        </p:spPr>
        <p:txBody>
          <a:bodyPr wrap="none" lIns="81637" tIns="40819" rIns="81637" bIns="40819" rtlCol="0">
            <a:spAutoFit/>
          </a:bodyPr>
          <a:lstStyle/>
          <a:p>
            <a:r>
              <a:rPr sz="750" dirty="0">
                <a:solidFill>
                  <a:srgbClr val="000000"/>
                </a:solidFill>
                <a:latin typeface="微软雅黑" pitchFamily="34" charset="-122"/>
                <a:ea typeface="微软雅黑" pitchFamily="34" charset="-122"/>
              </a:rPr>
              <a:t>MDX</a:t>
            </a:r>
            <a:endParaRPr lang="en-US" sz="750" dirty="0">
              <a:solidFill>
                <a:srgbClr val="000000"/>
              </a:solidFill>
              <a:latin typeface="微软雅黑" pitchFamily="34" charset="-122"/>
              <a:ea typeface="微软雅黑" pitchFamily="34" charset="-122"/>
            </a:endParaRPr>
          </a:p>
        </p:txBody>
      </p:sp>
      <p:sp>
        <p:nvSpPr>
          <p:cNvPr id="57" name="TextBox 56"/>
          <p:cNvSpPr txBox="1"/>
          <p:nvPr/>
        </p:nvSpPr>
        <p:spPr>
          <a:xfrm rot="16200000">
            <a:off x="6392031" y="2409178"/>
            <a:ext cx="374862" cy="197851"/>
          </a:xfrm>
          <a:prstGeom prst="rect">
            <a:avLst/>
          </a:prstGeom>
          <a:noFill/>
        </p:spPr>
        <p:txBody>
          <a:bodyPr wrap="none" lIns="81637" tIns="40819" rIns="81637" bIns="40819" rtlCol="0">
            <a:spAutoFit/>
          </a:bodyPr>
          <a:lstStyle/>
          <a:p>
            <a:r>
              <a:rPr sz="750" dirty="0">
                <a:solidFill>
                  <a:srgbClr val="000000"/>
                </a:solidFill>
                <a:latin typeface="微软雅黑" pitchFamily="34" charset="-122"/>
                <a:ea typeface="微软雅黑" pitchFamily="34" charset="-122"/>
              </a:rPr>
              <a:t>BICS</a:t>
            </a:r>
            <a:endParaRPr lang="en-US" sz="750" dirty="0">
              <a:solidFill>
                <a:srgbClr val="000000"/>
              </a:solidFill>
              <a:latin typeface="微软雅黑" pitchFamily="34" charset="-122"/>
              <a:ea typeface="微软雅黑" pitchFamily="34" charset="-122"/>
            </a:endParaRPr>
          </a:p>
        </p:txBody>
      </p:sp>
      <p:sp>
        <p:nvSpPr>
          <p:cNvPr id="85" name="Rounded Rectangle 84"/>
          <p:cNvSpPr/>
          <p:nvPr/>
        </p:nvSpPr>
        <p:spPr bwMode="auto">
          <a:xfrm>
            <a:off x="5099743" y="1899513"/>
            <a:ext cx="1055415" cy="41609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80351" tIns="41783" rIns="80351" bIns="41783" numCol="1" rtlCol="0" anchor="ctr" anchorCtr="0" compatLnSpc="1">
            <a:prstTxWarp prst="textNoShape">
              <a:avLst/>
            </a:prstTxWarp>
          </a:bodyPr>
          <a:lstStyle/>
          <a:p>
            <a:pPr marL="218264" indent="-218264" algn="ctr" fontAlgn="base">
              <a:spcBef>
                <a:spcPct val="0"/>
              </a:spcBef>
              <a:spcAft>
                <a:spcPct val="0"/>
              </a:spcAft>
              <a:buClr>
                <a:srgbClr val="F0AB00"/>
              </a:buClr>
              <a:buSzPct val="80000"/>
            </a:pPr>
            <a:r>
              <a:rPr lang="zh-CN" altLang="en-US" sz="1425" b="1" dirty="0">
                <a:solidFill>
                  <a:schemeClr val="bg1"/>
                </a:solidFill>
                <a:latin typeface="微软雅黑" pitchFamily="34" charset="-122"/>
                <a:ea typeface="微软雅黑" pitchFamily="34" charset="-122"/>
                <a:cs typeface="Arial Unicode MS" pitchFamily="34" charset="-128"/>
              </a:rPr>
              <a:t>其他</a:t>
            </a:r>
            <a:r>
              <a:rPr lang="en-US" altLang="zh-CN" sz="1425" b="1" dirty="0">
                <a:solidFill>
                  <a:schemeClr val="bg1"/>
                </a:solidFill>
                <a:latin typeface="微软雅黑" pitchFamily="34" charset="-122"/>
                <a:ea typeface="微软雅黑" pitchFamily="34" charset="-122"/>
                <a:cs typeface="Arial Unicode MS" pitchFamily="34" charset="-128"/>
              </a:rPr>
              <a:t>BI</a:t>
            </a:r>
            <a:endParaRPr lang="en-US" sz="1425" b="1" dirty="0">
              <a:solidFill>
                <a:schemeClr val="bg1"/>
              </a:solidFill>
              <a:latin typeface="微软雅黑" pitchFamily="34" charset="-122"/>
              <a:ea typeface="微软雅黑" pitchFamily="34" charset="-122"/>
              <a:cs typeface="Arial Unicode MS" pitchFamily="34" charset="-128"/>
            </a:endParaRPr>
          </a:p>
        </p:txBody>
      </p:sp>
      <p:cxnSp>
        <p:nvCxnSpPr>
          <p:cNvPr id="86" name="Straight Arrow Connector 85"/>
          <p:cNvCxnSpPr/>
          <p:nvPr/>
        </p:nvCxnSpPr>
        <p:spPr bwMode="auto">
          <a:xfrm>
            <a:off x="3977668" y="3785484"/>
            <a:ext cx="1154448" cy="0"/>
          </a:xfrm>
          <a:prstGeom prst="straightConnector1">
            <a:avLst/>
          </a:prstGeom>
          <a:solidFill>
            <a:schemeClr val="bg2"/>
          </a:solidFill>
          <a:ln w="19050" cap="flat" cmpd="sng" algn="ctr">
            <a:solidFill>
              <a:schemeClr val="accent2"/>
            </a:solidFill>
            <a:prstDash val="sysDash"/>
            <a:round/>
            <a:headEnd type="none" w="med" len="med"/>
            <a:tailEnd type="triangle"/>
          </a:ln>
          <a:effectLst/>
        </p:spPr>
      </p:cxnSp>
      <p:cxnSp>
        <p:nvCxnSpPr>
          <p:cNvPr id="87" name="Straight Arrow Connector 86"/>
          <p:cNvCxnSpPr/>
          <p:nvPr/>
        </p:nvCxnSpPr>
        <p:spPr bwMode="auto">
          <a:xfrm>
            <a:off x="3977668" y="4317780"/>
            <a:ext cx="1154448" cy="0"/>
          </a:xfrm>
          <a:prstGeom prst="straightConnector1">
            <a:avLst/>
          </a:prstGeom>
          <a:solidFill>
            <a:schemeClr val="bg2"/>
          </a:solidFill>
          <a:ln w="19050" cap="flat" cmpd="sng" algn="ctr">
            <a:solidFill>
              <a:schemeClr val="accent2"/>
            </a:solidFill>
            <a:prstDash val="sysDash"/>
            <a:round/>
            <a:headEnd type="none" w="med" len="med"/>
            <a:tailEnd type="triangle"/>
          </a:ln>
          <a:effectLst/>
        </p:spPr>
      </p:cxnSp>
      <p:sp>
        <p:nvSpPr>
          <p:cNvPr id="88" name="Rounded Rectangle 87"/>
          <p:cNvSpPr/>
          <p:nvPr/>
        </p:nvSpPr>
        <p:spPr bwMode="auto">
          <a:xfrm>
            <a:off x="7514849" y="1899513"/>
            <a:ext cx="968752" cy="416091"/>
          </a:xfrm>
          <a:prstGeom prst="roundRect">
            <a:avLst/>
          </a:prstGeom>
          <a:solidFill>
            <a:srgbClr val="FFC00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80351" tIns="41783" rIns="80351" bIns="41783" numCol="1" rtlCol="0" anchor="ctr" anchorCtr="0" compatLnSpc="1">
            <a:prstTxWarp prst="textNoShape">
              <a:avLst/>
            </a:prstTxWarp>
          </a:bodyPr>
          <a:lstStyle/>
          <a:p>
            <a:pPr marL="218264" indent="-218264" algn="ctr"/>
            <a:r>
              <a:rPr lang="zh-CN" altLang="en-US" sz="1425" b="1" dirty="0">
                <a:solidFill>
                  <a:srgbClr val="FFFFFF"/>
                </a:solidFill>
                <a:latin typeface="微软雅黑" pitchFamily="34" charset="-122"/>
                <a:ea typeface="微软雅黑" pitchFamily="34" charset="-122"/>
                <a:cs typeface="Arial Unicode MS" pitchFamily="34" charset="-128"/>
              </a:rPr>
              <a:t>新应用</a:t>
            </a:r>
            <a:endParaRPr lang="en-US" sz="1425" b="1" dirty="0">
              <a:solidFill>
                <a:srgbClr val="FFFFFF"/>
              </a:solidFill>
              <a:latin typeface="微软雅黑" pitchFamily="34" charset="-122"/>
              <a:ea typeface="微软雅黑" pitchFamily="34" charset="-122"/>
              <a:cs typeface="Arial Unicode MS" pitchFamily="34" charset="-128"/>
            </a:endParaRPr>
          </a:p>
        </p:txBody>
      </p:sp>
      <p:sp>
        <p:nvSpPr>
          <p:cNvPr id="43" name="Rounded Rectangle 42"/>
          <p:cNvSpPr/>
          <p:nvPr/>
        </p:nvSpPr>
        <p:spPr bwMode="auto">
          <a:xfrm>
            <a:off x="3063323" y="2675235"/>
            <a:ext cx="1089814" cy="716598"/>
          </a:xfrm>
          <a:prstGeom prst="roundRect">
            <a:avLst/>
          </a:prstGeom>
          <a:solidFill>
            <a:schemeClr val="accent3"/>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80351" tIns="41783" rIns="80351" bIns="41783" numCol="1" rtlCol="0" anchor="ctr" anchorCtr="0" compatLnSpc="1">
            <a:prstTxWarp prst="textNoShape">
              <a:avLst/>
            </a:prstTxWarp>
          </a:bodyPr>
          <a:lstStyle/>
          <a:p>
            <a:pPr marL="218264" indent="-218264" algn="ctr" fontAlgn="base">
              <a:spcBef>
                <a:spcPct val="0"/>
              </a:spcBef>
              <a:spcAft>
                <a:spcPct val="0"/>
              </a:spcAft>
              <a:buClr>
                <a:srgbClr val="F0AB00"/>
              </a:buClr>
              <a:buSzPct val="80000"/>
            </a:pPr>
            <a:r>
              <a:rPr sz="1050" b="1" dirty="0">
                <a:solidFill>
                  <a:srgbClr val="FFFFFF"/>
                </a:solidFill>
                <a:latin typeface="微软雅黑" pitchFamily="34" charset="-122"/>
                <a:ea typeface="微软雅黑" pitchFamily="34" charset="-122"/>
                <a:cs typeface="Arial Unicode MS" pitchFamily="34" charset="-128"/>
              </a:rPr>
              <a:t>SAP </a:t>
            </a:r>
          </a:p>
          <a:p>
            <a:pPr marL="218264" indent="-218264" algn="ctr" fontAlgn="base">
              <a:spcBef>
                <a:spcPct val="0"/>
              </a:spcBef>
              <a:spcAft>
                <a:spcPct val="0"/>
              </a:spcAft>
              <a:buClr>
                <a:srgbClr val="F0AB00"/>
              </a:buClr>
              <a:buSzPct val="80000"/>
            </a:pPr>
            <a:r>
              <a:rPr lang="zh-CN" altLang="en-US" sz="1050" b="1" dirty="0">
                <a:solidFill>
                  <a:srgbClr val="FFFFFF"/>
                </a:solidFill>
                <a:latin typeface="微软雅黑" pitchFamily="34" charset="-122"/>
                <a:ea typeface="微软雅黑" pitchFamily="34" charset="-122"/>
                <a:cs typeface="Arial Unicode MS" pitchFamily="34" charset="-128"/>
              </a:rPr>
              <a:t>商务套件</a:t>
            </a:r>
            <a:endParaRPr lang="en-US" altLang="zh-CN" sz="1050" b="1" dirty="0">
              <a:solidFill>
                <a:srgbClr val="FFFFFF"/>
              </a:solidFill>
              <a:latin typeface="微软雅黑" pitchFamily="34" charset="-122"/>
              <a:ea typeface="微软雅黑" pitchFamily="34" charset="-122"/>
              <a:cs typeface="Arial Unicode MS" pitchFamily="34" charset="-128"/>
            </a:endParaRPr>
          </a:p>
          <a:p>
            <a:pPr marL="218264" indent="-218264" algn="ctr" fontAlgn="base">
              <a:spcBef>
                <a:spcPct val="0"/>
              </a:spcBef>
              <a:spcAft>
                <a:spcPct val="0"/>
              </a:spcAft>
              <a:buClr>
                <a:srgbClr val="F0AB00"/>
              </a:buClr>
              <a:buSzPct val="80000"/>
            </a:pPr>
            <a:r>
              <a:rPr lang="en-US" altLang="zh-CN" sz="1050" b="1" dirty="0">
                <a:solidFill>
                  <a:srgbClr val="FFFFFF"/>
                </a:solidFill>
                <a:latin typeface="微软雅黑" pitchFamily="34" charset="-122"/>
                <a:ea typeface="微软雅黑" pitchFamily="34" charset="-122"/>
                <a:cs typeface="Arial Unicode MS" pitchFamily="34" charset="-128"/>
              </a:rPr>
              <a:t>ERP/CRM</a:t>
            </a:r>
          </a:p>
          <a:p>
            <a:pPr marL="218264" indent="-218264" algn="ctr" fontAlgn="base">
              <a:spcBef>
                <a:spcPct val="0"/>
              </a:spcBef>
              <a:spcAft>
                <a:spcPct val="0"/>
              </a:spcAft>
              <a:buClr>
                <a:srgbClr val="F0AB00"/>
              </a:buClr>
              <a:buSzPct val="80000"/>
            </a:pPr>
            <a:r>
              <a:rPr lang="zh-CN" altLang="en-US" sz="1050" b="1" dirty="0">
                <a:solidFill>
                  <a:srgbClr val="FFFFFF"/>
                </a:solidFill>
                <a:latin typeface="微软雅黑" pitchFamily="34" charset="-122"/>
                <a:ea typeface="微软雅黑" pitchFamily="34" charset="-122"/>
                <a:cs typeface="Arial Unicode MS" pitchFamily="34" charset="-128"/>
              </a:rPr>
              <a:t>等等</a:t>
            </a:r>
            <a:r>
              <a:rPr lang="en-US" altLang="zh-CN" sz="1050" b="1" dirty="0">
                <a:solidFill>
                  <a:srgbClr val="FFFFFF"/>
                </a:solidFill>
                <a:latin typeface="微软雅黑" pitchFamily="34" charset="-122"/>
                <a:ea typeface="微软雅黑" pitchFamily="34" charset="-122"/>
                <a:cs typeface="Arial Unicode MS" pitchFamily="34" charset="-128"/>
              </a:rPr>
              <a:t>…</a:t>
            </a:r>
            <a:endParaRPr lang="en-US" sz="1050" b="1" dirty="0">
              <a:solidFill>
                <a:srgbClr val="FFFFFF"/>
              </a:solidFill>
              <a:latin typeface="微软雅黑" pitchFamily="34" charset="-122"/>
              <a:ea typeface="微软雅黑" pitchFamily="34" charset="-122"/>
              <a:cs typeface="Arial Unicode MS" pitchFamily="34" charset="-128"/>
            </a:endParaRPr>
          </a:p>
        </p:txBody>
      </p:sp>
      <p:sp>
        <p:nvSpPr>
          <p:cNvPr id="44" name="Rounded Rectangle 43"/>
          <p:cNvSpPr/>
          <p:nvPr/>
        </p:nvSpPr>
        <p:spPr bwMode="auto">
          <a:xfrm>
            <a:off x="3063323" y="4039638"/>
            <a:ext cx="1089814" cy="1104958"/>
          </a:xfrm>
          <a:prstGeom prst="roundRect">
            <a:avLst/>
          </a:prstGeom>
          <a:ln>
            <a:solidFill>
              <a:schemeClr val="bg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vert="horz" wrap="none" lIns="80351" tIns="41783" rIns="80351" bIns="41783" numCol="1" rtlCol="0" anchor="ctr" anchorCtr="0" compatLnSpc="1">
            <a:prstTxWarp prst="textNoShape">
              <a:avLst/>
            </a:prstTxWarp>
          </a:bodyPr>
          <a:lstStyle/>
          <a:p>
            <a:pPr marL="218264" indent="-218264" algn="ctr" fontAlgn="base">
              <a:spcBef>
                <a:spcPct val="0"/>
              </a:spcBef>
              <a:spcAft>
                <a:spcPct val="0"/>
              </a:spcAft>
              <a:buClr>
                <a:srgbClr val="F0AB00"/>
              </a:buClr>
              <a:buSzPct val="80000"/>
            </a:pPr>
            <a:r>
              <a:rPr lang="zh-CN" altLang="en-US" sz="1275" b="1" dirty="0">
                <a:solidFill>
                  <a:schemeClr val="tx1"/>
                </a:solidFill>
                <a:latin typeface="微软雅黑" pitchFamily="34" charset="-122"/>
                <a:ea typeface="微软雅黑" pitchFamily="34" charset="-122"/>
                <a:cs typeface="Arial Unicode MS" pitchFamily="34" charset="-128"/>
              </a:rPr>
              <a:t>其他信息系统</a:t>
            </a:r>
            <a:endParaRPr lang="en-US" altLang="zh-CN" sz="1275" b="1" dirty="0">
              <a:solidFill>
                <a:schemeClr val="tx1"/>
              </a:solidFill>
              <a:latin typeface="微软雅黑" pitchFamily="34" charset="-122"/>
              <a:ea typeface="微软雅黑" pitchFamily="34" charset="-122"/>
              <a:cs typeface="Arial Unicode MS" pitchFamily="34" charset="-128"/>
            </a:endParaRPr>
          </a:p>
          <a:p>
            <a:pPr marL="218264" indent="-218264" algn="ctr" fontAlgn="base">
              <a:spcBef>
                <a:spcPct val="0"/>
              </a:spcBef>
              <a:spcAft>
                <a:spcPct val="0"/>
              </a:spcAft>
              <a:buClr>
                <a:srgbClr val="F0AB00"/>
              </a:buClr>
              <a:buSzPct val="80000"/>
            </a:pPr>
            <a:r>
              <a:rPr lang="zh-CN" altLang="en-US" sz="1050" dirty="0">
                <a:solidFill>
                  <a:schemeClr val="tx1"/>
                </a:solidFill>
                <a:latin typeface="微软雅黑" pitchFamily="34" charset="-122"/>
                <a:ea typeface="微软雅黑" pitchFamily="34" charset="-122"/>
                <a:cs typeface="Arial Unicode MS" pitchFamily="34" charset="-128"/>
              </a:rPr>
              <a:t>基于（</a:t>
            </a:r>
            <a:r>
              <a:rPr lang="en-US" altLang="zh-CN" sz="1050" dirty="0">
                <a:solidFill>
                  <a:schemeClr val="tx1"/>
                </a:solidFill>
                <a:latin typeface="微软雅黑" pitchFamily="34" charset="-122"/>
                <a:ea typeface="微软雅黑" pitchFamily="34" charset="-122"/>
                <a:cs typeface="Arial Unicode MS" pitchFamily="34" charset="-128"/>
              </a:rPr>
              <a:t>DB2,</a:t>
            </a:r>
          </a:p>
          <a:p>
            <a:pPr marL="218264" indent="-218264" algn="ctr" fontAlgn="base">
              <a:spcBef>
                <a:spcPct val="0"/>
              </a:spcBef>
              <a:spcAft>
                <a:spcPct val="0"/>
              </a:spcAft>
              <a:buClr>
                <a:srgbClr val="F0AB00"/>
              </a:buClr>
              <a:buSzPct val="80000"/>
            </a:pPr>
            <a:r>
              <a:rPr lang="en-US" altLang="zh-CN" sz="1050" dirty="0">
                <a:solidFill>
                  <a:schemeClr val="tx1"/>
                </a:solidFill>
                <a:latin typeface="微软雅黑" pitchFamily="34" charset="-122"/>
                <a:ea typeface="微软雅黑" pitchFamily="34" charset="-122"/>
                <a:cs typeface="Arial Unicode MS" pitchFamily="34" charset="-128"/>
              </a:rPr>
              <a:t>Oracle,</a:t>
            </a:r>
          </a:p>
          <a:p>
            <a:pPr marL="218264" indent="-218264" algn="ctr" fontAlgn="base">
              <a:spcBef>
                <a:spcPct val="0"/>
              </a:spcBef>
              <a:spcAft>
                <a:spcPct val="0"/>
              </a:spcAft>
              <a:buClr>
                <a:srgbClr val="F0AB00"/>
              </a:buClr>
              <a:buSzPct val="80000"/>
            </a:pPr>
            <a:r>
              <a:rPr lang="en-US" altLang="zh-CN" sz="1050" dirty="0">
                <a:solidFill>
                  <a:schemeClr val="tx1"/>
                </a:solidFill>
                <a:latin typeface="微软雅黑" pitchFamily="34" charset="-122"/>
                <a:ea typeface="微软雅黑" pitchFamily="34" charset="-122"/>
                <a:cs typeface="Arial Unicode MS" pitchFamily="34" charset="-128"/>
              </a:rPr>
              <a:t>SQL Server</a:t>
            </a:r>
            <a:r>
              <a:rPr lang="zh-CN" altLang="en-US" sz="1050" dirty="0">
                <a:solidFill>
                  <a:schemeClr val="tx1"/>
                </a:solidFill>
                <a:latin typeface="微软雅黑" pitchFamily="34" charset="-122"/>
                <a:ea typeface="微软雅黑" pitchFamily="34" charset="-122"/>
                <a:cs typeface="Arial Unicode MS" pitchFamily="34" charset="-128"/>
              </a:rPr>
              <a:t>）</a:t>
            </a:r>
            <a:endParaRPr lang="en-US" sz="1050" dirty="0">
              <a:solidFill>
                <a:schemeClr val="tx1"/>
              </a:solidFill>
              <a:latin typeface="微软雅黑" pitchFamily="34" charset="-122"/>
              <a:ea typeface="微软雅黑" pitchFamily="34" charset="-122"/>
              <a:cs typeface="Arial Unicode MS" pitchFamily="34" charset="-128"/>
            </a:endParaRPr>
          </a:p>
        </p:txBody>
      </p:sp>
      <p:sp>
        <p:nvSpPr>
          <p:cNvPr id="84" name="Rounded Rectangle 83"/>
          <p:cNvSpPr/>
          <p:nvPr/>
        </p:nvSpPr>
        <p:spPr bwMode="auto">
          <a:xfrm>
            <a:off x="3063325" y="3577985"/>
            <a:ext cx="1089813" cy="346743"/>
          </a:xfrm>
          <a:prstGeom prst="roundRect">
            <a:avLst/>
          </a:prstGeom>
          <a:solidFill>
            <a:schemeClr val="accent3"/>
          </a:solidFill>
          <a:ln>
            <a:solidFill>
              <a:schemeClr val="bg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vert="horz" wrap="none" lIns="80351" tIns="41783" rIns="80351" bIns="41783" numCol="1" rtlCol="0" anchor="ctr" anchorCtr="0" compatLnSpc="1">
            <a:prstTxWarp prst="textNoShape">
              <a:avLst/>
            </a:prstTxWarp>
          </a:bodyPr>
          <a:lstStyle/>
          <a:p>
            <a:pPr marL="218264" indent="-218264" algn="ctr"/>
            <a:r>
              <a:rPr lang="en-US" altLang="zh-CN" sz="1275" b="1" dirty="0">
                <a:solidFill>
                  <a:schemeClr val="bg1"/>
                </a:solidFill>
                <a:latin typeface="微软雅黑" pitchFamily="34" charset="-122"/>
                <a:ea typeface="微软雅黑" pitchFamily="34" charset="-122"/>
                <a:cs typeface="Arial Unicode MS" pitchFamily="34" charset="-128"/>
              </a:rPr>
              <a:t>DW</a:t>
            </a:r>
            <a:r>
              <a:rPr lang="zh-CN" altLang="en-US" sz="1275" b="1" dirty="0">
                <a:solidFill>
                  <a:schemeClr val="bg1"/>
                </a:solidFill>
                <a:latin typeface="微软雅黑" pitchFamily="34" charset="-122"/>
                <a:ea typeface="微软雅黑" pitchFamily="34" charset="-122"/>
                <a:cs typeface="Arial Unicode MS" pitchFamily="34" charset="-128"/>
              </a:rPr>
              <a:t>数据仓库</a:t>
            </a:r>
            <a:endParaRPr lang="en-US" sz="1275" b="1" dirty="0">
              <a:solidFill>
                <a:schemeClr val="bg1"/>
              </a:solidFill>
              <a:latin typeface="微软雅黑" pitchFamily="34" charset="-122"/>
              <a:ea typeface="微软雅黑" pitchFamily="34" charset="-122"/>
              <a:cs typeface="Arial Unicode MS" pitchFamily="34" charset="-128"/>
            </a:endParaRPr>
          </a:p>
        </p:txBody>
      </p:sp>
      <p:cxnSp>
        <p:nvCxnSpPr>
          <p:cNvPr id="92" name="Straight Arrow Connector 91"/>
          <p:cNvCxnSpPr/>
          <p:nvPr/>
        </p:nvCxnSpPr>
        <p:spPr bwMode="auto">
          <a:xfrm rot="5400000">
            <a:off x="7520741" y="2492691"/>
            <a:ext cx="354448" cy="1466"/>
          </a:xfrm>
          <a:prstGeom prst="straightConnector1">
            <a:avLst/>
          </a:prstGeom>
          <a:solidFill>
            <a:schemeClr val="bg2"/>
          </a:solidFill>
          <a:ln w="19050" cap="flat" cmpd="sng" algn="ctr">
            <a:solidFill>
              <a:schemeClr val="accent2"/>
            </a:solidFill>
            <a:prstDash val="solid"/>
            <a:round/>
            <a:headEnd type="triangle" w="med" len="med"/>
            <a:tailEnd type="none"/>
          </a:ln>
          <a:effectLst/>
        </p:spPr>
      </p:cxnSp>
      <p:sp>
        <p:nvSpPr>
          <p:cNvPr id="93" name="Rectangle 225"/>
          <p:cNvSpPr>
            <a:spLocks noChangeArrowheads="1"/>
          </p:cNvSpPr>
          <p:nvPr/>
        </p:nvSpPr>
        <p:spPr bwMode="auto">
          <a:xfrm>
            <a:off x="82062" y="1787640"/>
            <a:ext cx="2907322" cy="3921775"/>
          </a:xfrm>
          <a:prstGeom prst="rect">
            <a:avLst/>
          </a:prstGeom>
          <a:noFill/>
          <a:ln w="6350" algn="ctr">
            <a:noFill/>
            <a:miter lim="800000"/>
            <a:headEnd/>
            <a:tailEnd/>
          </a:ln>
        </p:spPr>
        <p:txBody>
          <a:bodyPr lIns="80342" tIns="106051" rIns="80342" bIns="41778"/>
          <a:lstStyle/>
          <a:p>
            <a:pPr marL="75117">
              <a:spcBef>
                <a:spcPct val="75000"/>
              </a:spcBef>
              <a:spcAft>
                <a:spcPts val="268"/>
              </a:spcAft>
              <a:buClr>
                <a:schemeClr val="tx1"/>
              </a:buClr>
              <a:buSzPct val="80000"/>
              <a:defRPr/>
            </a:pPr>
            <a:r>
              <a:rPr lang="zh-CN" altLang="en-US" sz="1200" b="1" dirty="0">
                <a:latin typeface="微软雅黑" pitchFamily="34" charset="-122"/>
                <a:ea typeface="微软雅黑" pitchFamily="34" charset="-122"/>
              </a:rPr>
              <a:t>实时</a:t>
            </a:r>
          </a:p>
          <a:p>
            <a:pPr marL="480465" lvl="1" indent="-245193">
              <a:spcBef>
                <a:spcPct val="25000"/>
              </a:spcBef>
              <a:spcAft>
                <a:spcPts val="268"/>
              </a:spcAft>
              <a:buClr>
                <a:srgbClr val="F0AB00"/>
              </a:buClr>
              <a:buSzPct val="80000"/>
              <a:buFont typeface="Wingdings" pitchFamily="2" charset="2"/>
              <a:buChar char="n"/>
              <a:defRPr/>
            </a:pPr>
            <a:r>
              <a:rPr lang="zh-CN" altLang="en-US" sz="1050" dirty="0">
                <a:solidFill>
                  <a:srgbClr val="000000"/>
                </a:solidFill>
                <a:latin typeface="微软雅黑" pitchFamily="34" charset="-122"/>
                <a:ea typeface="微软雅黑" pitchFamily="34" charset="-122"/>
                <a:cs typeface="Arial" charset="0"/>
              </a:rPr>
              <a:t>业务无延迟，实时计算</a:t>
            </a:r>
            <a:endParaRPr lang="en-US" altLang="zh-CN" sz="1050" dirty="0">
              <a:solidFill>
                <a:srgbClr val="000000"/>
              </a:solidFill>
              <a:latin typeface="微软雅黑" pitchFamily="34" charset="-122"/>
              <a:ea typeface="微软雅黑" pitchFamily="34" charset="-122"/>
              <a:cs typeface="Arial" charset="0"/>
            </a:endParaRPr>
          </a:p>
          <a:p>
            <a:pPr marL="480465" lvl="1" indent="-245193">
              <a:spcBef>
                <a:spcPct val="25000"/>
              </a:spcBef>
              <a:spcAft>
                <a:spcPts val="268"/>
              </a:spcAft>
              <a:buClr>
                <a:srgbClr val="F0AB00"/>
              </a:buClr>
              <a:buSzPct val="80000"/>
              <a:buFont typeface="Wingdings" pitchFamily="2" charset="2"/>
              <a:buChar char="n"/>
              <a:defRPr/>
            </a:pPr>
            <a:r>
              <a:rPr lang="zh-CN" altLang="en-US" sz="1050" dirty="0">
                <a:solidFill>
                  <a:srgbClr val="000000"/>
                </a:solidFill>
                <a:latin typeface="微软雅黑" pitchFamily="34" charset="-122"/>
                <a:ea typeface="微软雅黑" pitchFamily="34" charset="-122"/>
                <a:cs typeface="Arial" charset="0"/>
              </a:rPr>
              <a:t>海量数据，瞬间得到结果</a:t>
            </a:r>
          </a:p>
          <a:p>
            <a:pPr marL="75117">
              <a:spcBef>
                <a:spcPct val="75000"/>
              </a:spcBef>
              <a:spcAft>
                <a:spcPts val="268"/>
              </a:spcAft>
              <a:buSzPct val="80000"/>
              <a:defRPr/>
            </a:pPr>
            <a:r>
              <a:rPr lang="zh-CN" altLang="en-US" sz="1200" b="1" dirty="0">
                <a:latin typeface="微软雅黑" pitchFamily="34" charset="-122"/>
                <a:ea typeface="微软雅黑" pitchFamily="34" charset="-122"/>
              </a:rPr>
              <a:t>迅捷</a:t>
            </a:r>
          </a:p>
          <a:p>
            <a:pPr marL="480465" lvl="1" indent="-245193">
              <a:spcBef>
                <a:spcPct val="25000"/>
              </a:spcBef>
              <a:spcAft>
                <a:spcPts val="268"/>
              </a:spcAft>
              <a:buClr>
                <a:srgbClr val="F0AB00"/>
              </a:buClr>
              <a:buSzPct val="80000"/>
              <a:buFont typeface="Wingdings" pitchFamily="2" charset="2"/>
              <a:buChar char="n"/>
              <a:defRPr/>
            </a:pPr>
            <a:r>
              <a:rPr lang="zh-CN" altLang="en-US" sz="1050" dirty="0">
                <a:solidFill>
                  <a:srgbClr val="000000"/>
                </a:solidFill>
                <a:latin typeface="微软雅黑" pitchFamily="34" charset="-122"/>
                <a:ea typeface="微软雅黑" pitchFamily="34" charset="-122"/>
                <a:cs typeface="Arial" charset="0"/>
              </a:rPr>
              <a:t>多处理器，海量内存</a:t>
            </a:r>
            <a:endParaRPr lang="en-US" altLang="zh-CN" sz="1050" dirty="0">
              <a:solidFill>
                <a:srgbClr val="000000"/>
              </a:solidFill>
              <a:latin typeface="微软雅黑" pitchFamily="34" charset="-122"/>
              <a:ea typeface="微软雅黑" pitchFamily="34" charset="-122"/>
              <a:cs typeface="Arial" charset="0"/>
            </a:endParaRPr>
          </a:p>
          <a:p>
            <a:pPr marL="480465" lvl="1" indent="-245193">
              <a:spcBef>
                <a:spcPct val="25000"/>
              </a:spcBef>
              <a:spcAft>
                <a:spcPts val="268"/>
              </a:spcAft>
              <a:buClr>
                <a:srgbClr val="F0AB00"/>
              </a:buClr>
              <a:buSzPct val="80000"/>
              <a:buFont typeface="Wingdings" pitchFamily="2" charset="2"/>
              <a:buChar char="n"/>
              <a:defRPr/>
            </a:pPr>
            <a:r>
              <a:rPr lang="zh-CN" altLang="en-US" sz="1050" dirty="0">
                <a:solidFill>
                  <a:srgbClr val="000000"/>
                </a:solidFill>
                <a:latin typeface="微软雅黑" pitchFamily="34" charset="-122"/>
                <a:ea typeface="微软雅黑" pitchFamily="34" charset="-122"/>
                <a:cs typeface="Arial" charset="0"/>
              </a:rPr>
              <a:t>实时的计算引擎</a:t>
            </a:r>
          </a:p>
          <a:p>
            <a:pPr marL="480465" lvl="1" indent="-245193">
              <a:spcBef>
                <a:spcPct val="25000"/>
              </a:spcBef>
              <a:spcAft>
                <a:spcPts val="268"/>
              </a:spcAft>
              <a:buClr>
                <a:srgbClr val="F0AB00"/>
              </a:buClr>
              <a:buSzPct val="80000"/>
              <a:buFont typeface="Wingdings" pitchFamily="2" charset="2"/>
              <a:buChar char="n"/>
              <a:defRPr/>
            </a:pPr>
            <a:r>
              <a:rPr lang="zh-CN" altLang="en-US" sz="1050" dirty="0">
                <a:solidFill>
                  <a:srgbClr val="000000"/>
                </a:solidFill>
                <a:latin typeface="微软雅黑" pitchFamily="34" charset="-122"/>
                <a:ea typeface="微软雅黑" pitchFamily="34" charset="-122"/>
                <a:cs typeface="Arial" charset="0"/>
              </a:rPr>
              <a:t>支持</a:t>
            </a:r>
            <a:r>
              <a:rPr lang="en-US" altLang="zh-CN" sz="1050" dirty="0">
                <a:solidFill>
                  <a:srgbClr val="000000"/>
                </a:solidFill>
                <a:latin typeface="微软雅黑" pitchFamily="34" charset="-122"/>
                <a:ea typeface="微软雅黑" pitchFamily="34" charset="-122"/>
                <a:cs typeface="Arial" charset="0"/>
              </a:rPr>
              <a:t>OLTP+OLAP</a:t>
            </a:r>
            <a:r>
              <a:rPr lang="zh-CN" altLang="en-US" sz="1050" dirty="0">
                <a:solidFill>
                  <a:srgbClr val="000000"/>
                </a:solidFill>
                <a:latin typeface="微软雅黑" pitchFamily="34" charset="-122"/>
                <a:ea typeface="微软雅黑" pitchFamily="34" charset="-122"/>
                <a:cs typeface="Arial" charset="0"/>
              </a:rPr>
              <a:t>混合负载</a:t>
            </a:r>
            <a:endParaRPr lang="en-US" altLang="zh-CN" sz="1050" dirty="0">
              <a:solidFill>
                <a:srgbClr val="000000"/>
              </a:solidFill>
              <a:latin typeface="微软雅黑" pitchFamily="34" charset="-122"/>
              <a:ea typeface="微软雅黑" pitchFamily="34" charset="-122"/>
              <a:cs typeface="Arial" charset="0"/>
            </a:endParaRPr>
          </a:p>
          <a:p>
            <a:pPr marL="75117">
              <a:spcBef>
                <a:spcPct val="75000"/>
              </a:spcBef>
              <a:spcAft>
                <a:spcPts val="268"/>
              </a:spcAft>
              <a:buSzPct val="80000"/>
              <a:defRPr/>
            </a:pPr>
            <a:r>
              <a:rPr lang="zh-CN" altLang="en-US" sz="1200" b="1" dirty="0">
                <a:latin typeface="微软雅黑" pitchFamily="34" charset="-122"/>
                <a:ea typeface="微软雅黑" pitchFamily="34" charset="-122"/>
              </a:rPr>
              <a:t>开放式硬件架构</a:t>
            </a:r>
          </a:p>
          <a:p>
            <a:pPr marL="480465" lvl="1" indent="-245193">
              <a:spcBef>
                <a:spcPct val="25000"/>
              </a:spcBef>
              <a:spcAft>
                <a:spcPts val="268"/>
              </a:spcAft>
              <a:buClr>
                <a:srgbClr val="F0AB00"/>
              </a:buClr>
              <a:buSzPct val="80000"/>
              <a:buFont typeface="Wingdings" pitchFamily="2" charset="2"/>
              <a:buChar char="n"/>
              <a:defRPr/>
            </a:pPr>
            <a:r>
              <a:rPr lang="en-US" altLang="zh-CN" sz="1050" dirty="0">
                <a:solidFill>
                  <a:srgbClr val="000000"/>
                </a:solidFill>
                <a:latin typeface="微软雅黑" pitchFamily="34" charset="-122"/>
                <a:ea typeface="微软雅黑" pitchFamily="34" charset="-122"/>
                <a:cs typeface="Arial" charset="0"/>
              </a:rPr>
              <a:t>x86</a:t>
            </a:r>
            <a:r>
              <a:rPr lang="zh-CN" altLang="en-US" sz="1050" dirty="0">
                <a:solidFill>
                  <a:srgbClr val="000000"/>
                </a:solidFill>
                <a:latin typeface="微软雅黑" pitchFamily="34" charset="-122"/>
                <a:ea typeface="微软雅黑" pitchFamily="34" charset="-122"/>
                <a:cs typeface="Arial" charset="0"/>
              </a:rPr>
              <a:t>架构的一体机</a:t>
            </a:r>
          </a:p>
          <a:p>
            <a:pPr marL="480465" lvl="1" indent="-245193">
              <a:spcBef>
                <a:spcPct val="25000"/>
              </a:spcBef>
              <a:spcAft>
                <a:spcPts val="268"/>
              </a:spcAft>
              <a:buClr>
                <a:srgbClr val="F0AB00"/>
              </a:buClr>
              <a:buSzPct val="80000"/>
              <a:buFont typeface="Wingdings" pitchFamily="2" charset="2"/>
              <a:buChar char="n"/>
              <a:defRPr/>
            </a:pPr>
            <a:r>
              <a:rPr lang="zh-CN" altLang="en-US" sz="1050" dirty="0">
                <a:solidFill>
                  <a:srgbClr val="000000"/>
                </a:solidFill>
                <a:latin typeface="微软雅黑" pitchFamily="34" charset="-122"/>
                <a:ea typeface="微软雅黑" pitchFamily="34" charset="-122"/>
                <a:cs typeface="Arial" charset="0"/>
              </a:rPr>
              <a:t>内置</a:t>
            </a:r>
            <a:r>
              <a:rPr lang="en-US" altLang="zh-CN" sz="1050" dirty="0">
                <a:solidFill>
                  <a:srgbClr val="000000"/>
                </a:solidFill>
                <a:latin typeface="微软雅黑" pitchFamily="34" charset="-122"/>
                <a:ea typeface="微软雅黑" pitchFamily="34" charset="-122"/>
                <a:cs typeface="Arial" charset="0"/>
              </a:rPr>
              <a:t>BAE</a:t>
            </a:r>
            <a:r>
              <a:rPr lang="zh-CN" altLang="en-US" sz="1050" dirty="0">
                <a:solidFill>
                  <a:srgbClr val="000000"/>
                </a:solidFill>
                <a:latin typeface="微软雅黑" pitchFamily="34" charset="-122"/>
                <a:ea typeface="微软雅黑" pitchFamily="34" charset="-122"/>
                <a:cs typeface="Arial" charset="0"/>
              </a:rPr>
              <a:t> </a:t>
            </a:r>
            <a:r>
              <a:rPr lang="en-US" altLang="zh-CN" sz="1050" dirty="0">
                <a:solidFill>
                  <a:srgbClr val="000000"/>
                </a:solidFill>
                <a:latin typeface="微软雅黑" pitchFamily="34" charset="-122"/>
                <a:ea typeface="微软雅黑" pitchFamily="34" charset="-122"/>
                <a:cs typeface="Arial" charset="0"/>
              </a:rPr>
              <a:t>(</a:t>
            </a:r>
            <a:r>
              <a:rPr lang="zh-CN" altLang="en-US" sz="1050" dirty="0">
                <a:solidFill>
                  <a:srgbClr val="000000"/>
                </a:solidFill>
                <a:latin typeface="微软雅黑" pitchFamily="34" charset="-122"/>
                <a:ea typeface="微软雅黑" pitchFamily="34" charset="-122"/>
                <a:cs typeface="Arial" charset="0"/>
              </a:rPr>
              <a:t>业务分析引擎</a:t>
            </a:r>
            <a:r>
              <a:rPr lang="en-US" altLang="zh-CN" sz="1050" dirty="0">
                <a:solidFill>
                  <a:srgbClr val="000000"/>
                </a:solidFill>
                <a:latin typeface="微软雅黑" pitchFamily="34" charset="-122"/>
                <a:ea typeface="微软雅黑" pitchFamily="34" charset="-122"/>
                <a:cs typeface="Arial" charset="0"/>
              </a:rPr>
              <a:t>), BFL</a:t>
            </a:r>
            <a:r>
              <a:rPr lang="zh-CN" altLang="en-US" sz="1050" dirty="0">
                <a:solidFill>
                  <a:srgbClr val="000000"/>
                </a:solidFill>
                <a:latin typeface="微软雅黑" pitchFamily="34" charset="-122"/>
                <a:ea typeface="微软雅黑" pitchFamily="34" charset="-122"/>
                <a:cs typeface="Arial" charset="0"/>
              </a:rPr>
              <a:t>、</a:t>
            </a:r>
            <a:r>
              <a:rPr lang="en-US" altLang="zh-CN" sz="1050" dirty="0">
                <a:solidFill>
                  <a:srgbClr val="000000"/>
                </a:solidFill>
                <a:latin typeface="微软雅黑" pitchFamily="34" charset="-122"/>
                <a:ea typeface="微软雅黑" pitchFamily="34" charset="-122"/>
                <a:cs typeface="Arial" charset="0"/>
              </a:rPr>
              <a:t>PAL</a:t>
            </a:r>
            <a:r>
              <a:rPr lang="zh-CN" altLang="en-US" sz="1050" dirty="0">
                <a:solidFill>
                  <a:srgbClr val="000000"/>
                </a:solidFill>
                <a:latin typeface="微软雅黑" pitchFamily="34" charset="-122"/>
                <a:ea typeface="微软雅黑" pitchFamily="34" charset="-122"/>
                <a:cs typeface="Arial" charset="0"/>
              </a:rPr>
              <a:t>库，集成</a:t>
            </a:r>
            <a:r>
              <a:rPr lang="en-US" altLang="zh-CN" sz="1050" dirty="0">
                <a:solidFill>
                  <a:srgbClr val="000000"/>
                </a:solidFill>
                <a:latin typeface="微软雅黑" pitchFamily="34" charset="-122"/>
                <a:ea typeface="微软雅黑" pitchFamily="34" charset="-122"/>
                <a:cs typeface="Arial" charset="0"/>
              </a:rPr>
              <a:t>R</a:t>
            </a:r>
            <a:r>
              <a:rPr lang="zh-CN" altLang="en-US" sz="1050" dirty="0">
                <a:solidFill>
                  <a:srgbClr val="000000"/>
                </a:solidFill>
                <a:latin typeface="微软雅黑" pitchFamily="34" charset="-122"/>
                <a:ea typeface="微软雅黑" pitchFamily="34" charset="-122"/>
                <a:cs typeface="Arial" charset="0"/>
              </a:rPr>
              <a:t>。</a:t>
            </a:r>
            <a:endParaRPr lang="en-US" altLang="zh-CN" sz="1050" dirty="0">
              <a:solidFill>
                <a:srgbClr val="000000"/>
              </a:solidFill>
              <a:latin typeface="微软雅黑" pitchFamily="34" charset="-122"/>
              <a:ea typeface="微软雅黑" pitchFamily="34" charset="-122"/>
              <a:cs typeface="Arial" charset="0"/>
            </a:endParaRPr>
          </a:p>
          <a:p>
            <a:pPr marL="75117">
              <a:spcBef>
                <a:spcPct val="75000"/>
              </a:spcBef>
              <a:spcAft>
                <a:spcPts val="268"/>
              </a:spcAft>
              <a:buSzPct val="80000"/>
              <a:defRPr/>
            </a:pPr>
            <a:r>
              <a:rPr lang="zh-CN" altLang="en-US" sz="1200" b="1" dirty="0">
                <a:latin typeface="微软雅黑" pitchFamily="34" charset="-122"/>
                <a:ea typeface="微软雅黑" pitchFamily="34" charset="-122"/>
              </a:rPr>
              <a:t>开放式软件架构</a:t>
            </a:r>
          </a:p>
          <a:p>
            <a:pPr marL="480465" lvl="1" indent="-245193">
              <a:spcBef>
                <a:spcPct val="25000"/>
              </a:spcBef>
              <a:spcAft>
                <a:spcPts val="268"/>
              </a:spcAft>
              <a:buClr>
                <a:srgbClr val="F0AB00"/>
              </a:buClr>
              <a:buSzPct val="80000"/>
              <a:buFont typeface="Wingdings" pitchFamily="2" charset="2"/>
              <a:buChar char="n"/>
              <a:defRPr/>
            </a:pPr>
            <a:r>
              <a:rPr lang="en-US" altLang="zh-CN" sz="1050" dirty="0">
                <a:solidFill>
                  <a:srgbClr val="000000"/>
                </a:solidFill>
                <a:latin typeface="微软雅黑" pitchFamily="34" charset="-122"/>
                <a:ea typeface="微软雅黑" pitchFamily="34" charset="-122"/>
                <a:cs typeface="Arial" charset="0"/>
              </a:rPr>
              <a:t>SQL/ODBC/JDBC/ODBO..</a:t>
            </a:r>
          </a:p>
          <a:p>
            <a:pPr marL="480465" lvl="1" indent="-245193">
              <a:spcBef>
                <a:spcPct val="25000"/>
              </a:spcBef>
              <a:spcAft>
                <a:spcPts val="268"/>
              </a:spcAft>
              <a:buClr>
                <a:srgbClr val="F0AB00"/>
              </a:buClr>
              <a:buSzPct val="80000"/>
              <a:buFont typeface="Wingdings" pitchFamily="2" charset="2"/>
              <a:buChar char="n"/>
              <a:defRPr/>
            </a:pPr>
            <a:r>
              <a:rPr lang="en-US" altLang="zh-CN" sz="1050" dirty="0">
                <a:solidFill>
                  <a:srgbClr val="000000"/>
                </a:solidFill>
                <a:latin typeface="微软雅黑" pitchFamily="34" charset="-122"/>
                <a:ea typeface="微软雅黑" pitchFamily="34" charset="-122"/>
                <a:cs typeface="Arial" charset="0"/>
              </a:rPr>
              <a:t>Python/</a:t>
            </a:r>
            <a:r>
              <a:rPr lang="en-US" altLang="zh-CN" sz="1050" dirty="0" err="1">
                <a:solidFill>
                  <a:srgbClr val="000000"/>
                </a:solidFill>
                <a:latin typeface="微软雅黑" pitchFamily="34" charset="-122"/>
                <a:ea typeface="微软雅黑" pitchFamily="34" charset="-122"/>
                <a:cs typeface="Arial" charset="0"/>
              </a:rPr>
              <a:t>OData</a:t>
            </a:r>
            <a:r>
              <a:rPr lang="en-US" altLang="zh-CN" sz="1050" dirty="0">
                <a:solidFill>
                  <a:srgbClr val="000000"/>
                </a:solidFill>
                <a:latin typeface="微软雅黑" pitchFamily="34" charset="-122"/>
                <a:ea typeface="微软雅黑" pitchFamily="34" charset="-122"/>
                <a:cs typeface="Arial" charset="0"/>
              </a:rPr>
              <a:t>/Web</a:t>
            </a:r>
            <a:r>
              <a:rPr lang="zh-CN" altLang="en-US" sz="1050" dirty="0">
                <a:solidFill>
                  <a:srgbClr val="000000"/>
                </a:solidFill>
                <a:latin typeface="微软雅黑" pitchFamily="34" charset="-122"/>
                <a:ea typeface="微软雅黑" pitchFamily="34" charset="-122"/>
                <a:cs typeface="Arial" charset="0"/>
              </a:rPr>
              <a:t>服务</a:t>
            </a:r>
            <a:endParaRPr lang="en-US" altLang="zh-CN" sz="1050" dirty="0">
              <a:solidFill>
                <a:srgbClr val="000000"/>
              </a:solidFill>
              <a:latin typeface="微软雅黑" pitchFamily="34" charset="-122"/>
              <a:ea typeface="微软雅黑" pitchFamily="34" charset="-122"/>
              <a:cs typeface="Arial" charset="0"/>
            </a:endParaRPr>
          </a:p>
        </p:txBody>
      </p:sp>
      <p:grpSp>
        <p:nvGrpSpPr>
          <p:cNvPr id="42" name="Group 41"/>
          <p:cNvGrpSpPr/>
          <p:nvPr/>
        </p:nvGrpSpPr>
        <p:grpSpPr>
          <a:xfrm>
            <a:off x="5262069" y="2871603"/>
            <a:ext cx="2661509" cy="1529069"/>
            <a:chOff x="5262068" y="2774682"/>
            <a:chExt cx="2661509" cy="2038817"/>
          </a:xfrm>
        </p:grpSpPr>
        <p:grpSp>
          <p:nvGrpSpPr>
            <p:cNvPr id="41" name="Group 40"/>
            <p:cNvGrpSpPr/>
            <p:nvPr/>
          </p:nvGrpSpPr>
          <p:grpSpPr>
            <a:xfrm>
              <a:off x="5262068" y="2774682"/>
              <a:ext cx="2661509" cy="1723123"/>
              <a:chOff x="5262068" y="2774682"/>
              <a:chExt cx="2661509" cy="1723123"/>
            </a:xfrm>
          </p:grpSpPr>
          <p:grpSp>
            <p:nvGrpSpPr>
              <p:cNvPr id="5" name="Group 4"/>
              <p:cNvGrpSpPr/>
              <p:nvPr/>
            </p:nvGrpSpPr>
            <p:grpSpPr>
              <a:xfrm>
                <a:off x="5262068" y="2774682"/>
                <a:ext cx="2661509" cy="1723123"/>
                <a:chOff x="5262068" y="2774682"/>
                <a:chExt cx="2661509" cy="1723123"/>
              </a:xfrm>
            </p:grpSpPr>
            <p:grpSp>
              <p:nvGrpSpPr>
                <p:cNvPr id="3" name="Group 2"/>
                <p:cNvGrpSpPr/>
                <p:nvPr/>
              </p:nvGrpSpPr>
              <p:grpSpPr>
                <a:xfrm>
                  <a:off x="5262068" y="3060329"/>
                  <a:ext cx="2659305" cy="1437476"/>
                  <a:chOff x="5262068" y="3060329"/>
                  <a:chExt cx="2659305" cy="1437476"/>
                </a:xfrm>
              </p:grpSpPr>
              <p:sp>
                <p:nvSpPr>
                  <p:cNvPr id="36" name="AutoShape 20"/>
                  <p:cNvSpPr>
                    <a:spLocks noChangeArrowheads="1"/>
                  </p:cNvSpPr>
                  <p:nvPr/>
                </p:nvSpPr>
                <p:spPr bwMode="gray">
                  <a:xfrm>
                    <a:off x="5262069" y="3976749"/>
                    <a:ext cx="797539" cy="221051"/>
                  </a:xfrm>
                  <a:prstGeom prst="roundRect">
                    <a:avLst>
                      <a:gd name="adj" fmla="val 0"/>
                    </a:avLst>
                  </a:prstGeom>
                  <a:solidFill>
                    <a:srgbClr val="666666"/>
                  </a:solidFill>
                  <a:ln w="10000" cap="flat" cmpd="sng" algn="ctr">
                    <a:solidFill>
                      <a:srgbClr val="666666"/>
                    </a:solidFill>
                    <a:prstDash val="solid"/>
                    <a:headEnd type="none" w="med" len="med"/>
                    <a:tailEnd type="none" w="med" len="med"/>
                  </a:ln>
                  <a:effectLst>
                    <a:outerShdw blurRad="38100" dist="30000" dir="5400000" rotWithShape="0">
                      <a:srgbClr val="000000">
                        <a:alpha val="45000"/>
                      </a:srgbClr>
                    </a:outerShdw>
                  </a:effectLst>
                </p:spPr>
                <p:txBody>
                  <a:bodyPr vert="horz" wrap="none" lIns="67482" tIns="35091" rIns="67482" bIns="35091" numCol="1" rtlCol="0" anchor="ctr" anchorCtr="0" compatLnSpc="1">
                    <a:prstTxWarp prst="textNoShape">
                      <a:avLst/>
                    </a:prstTxWarp>
                  </a:bodyPr>
                  <a:lstStyle/>
                  <a:p>
                    <a:pPr algn="ctr"/>
                    <a:r>
                      <a:rPr lang="zh-CN" altLang="en-US" sz="1050" kern="0" dirty="0">
                        <a:solidFill>
                          <a:srgbClr val="FFFFFF"/>
                        </a:solidFill>
                        <a:latin typeface="微软雅黑" pitchFamily="34" charset="-122"/>
                        <a:ea typeface="微软雅黑" pitchFamily="34" charset="-122"/>
                        <a:cs typeface="Arial Unicode MS" pitchFamily="34" charset="-128"/>
                      </a:rPr>
                      <a:t>业务功能库</a:t>
                    </a:r>
                    <a:endParaRPr lang="en-US" sz="1050" kern="0" dirty="0">
                      <a:solidFill>
                        <a:srgbClr val="FFFFFF"/>
                      </a:solidFill>
                      <a:latin typeface="微软雅黑" pitchFamily="34" charset="-122"/>
                      <a:ea typeface="微软雅黑" pitchFamily="34" charset="-122"/>
                      <a:cs typeface="Arial Unicode MS" pitchFamily="34" charset="-128"/>
                    </a:endParaRPr>
                  </a:p>
                </p:txBody>
              </p:sp>
              <p:grpSp>
                <p:nvGrpSpPr>
                  <p:cNvPr id="2" name="Group 1"/>
                  <p:cNvGrpSpPr/>
                  <p:nvPr/>
                </p:nvGrpSpPr>
                <p:grpSpPr>
                  <a:xfrm>
                    <a:off x="5262068" y="3060329"/>
                    <a:ext cx="2659305" cy="1437476"/>
                    <a:chOff x="5262068" y="3060329"/>
                    <a:chExt cx="2659305" cy="1437476"/>
                  </a:xfrm>
                </p:grpSpPr>
                <p:sp>
                  <p:nvSpPr>
                    <p:cNvPr id="37" name="AutoShape 20"/>
                    <p:cNvSpPr>
                      <a:spLocks noChangeArrowheads="1"/>
                    </p:cNvSpPr>
                    <p:nvPr/>
                  </p:nvSpPr>
                  <p:spPr bwMode="gray">
                    <a:xfrm>
                      <a:off x="7123835" y="3374455"/>
                      <a:ext cx="797538" cy="221051"/>
                    </a:xfrm>
                    <a:prstGeom prst="roundRect">
                      <a:avLst>
                        <a:gd name="adj" fmla="val 0"/>
                      </a:avLst>
                    </a:prstGeom>
                    <a:solidFill>
                      <a:srgbClr val="666666"/>
                    </a:solidFill>
                    <a:ln w="10000" cap="flat" cmpd="sng" algn="ctr">
                      <a:solidFill>
                        <a:srgbClr val="666666"/>
                      </a:solidFill>
                      <a:prstDash val="solid"/>
                      <a:headEnd type="none" w="med" len="med"/>
                      <a:tailEnd type="none" w="med" len="med"/>
                    </a:ln>
                    <a:effectLst>
                      <a:outerShdw blurRad="38100" dist="30000" dir="5400000" rotWithShape="0">
                        <a:srgbClr val="000000">
                          <a:alpha val="45000"/>
                        </a:srgbClr>
                      </a:outerShdw>
                    </a:effectLst>
                  </p:spPr>
                  <p:txBody>
                    <a:bodyPr vert="horz" wrap="none" lIns="67482" tIns="35091" rIns="67482" bIns="35091" numCol="1" rtlCol="0" anchor="ctr" anchorCtr="0" compatLnSpc="1">
                      <a:prstTxWarp prst="textNoShape">
                        <a:avLst/>
                      </a:prstTxWarp>
                    </a:bodyPr>
                    <a:lstStyle/>
                    <a:p>
                      <a:pPr algn="ctr"/>
                      <a:r>
                        <a:rPr lang="zh-CN" altLang="en-US" sz="1050" kern="0" dirty="0">
                          <a:solidFill>
                            <a:srgbClr val="FFFFFF"/>
                          </a:solidFill>
                          <a:latin typeface="微软雅黑" pitchFamily="34" charset="-122"/>
                          <a:ea typeface="微软雅黑" pitchFamily="34" charset="-122"/>
                          <a:cs typeface="Arial Unicode MS" pitchFamily="34" charset="-128"/>
                        </a:rPr>
                        <a:t>预测分析库</a:t>
                      </a:r>
                      <a:endParaRPr lang="en-US" sz="1050" kern="0" dirty="0">
                        <a:solidFill>
                          <a:srgbClr val="FFFFFF"/>
                        </a:solidFill>
                        <a:latin typeface="微软雅黑" pitchFamily="34" charset="-122"/>
                        <a:ea typeface="微软雅黑" pitchFamily="34" charset="-122"/>
                        <a:cs typeface="Arial Unicode MS" pitchFamily="34" charset="-128"/>
                      </a:endParaRPr>
                    </a:p>
                  </p:txBody>
                </p:sp>
                <p:sp>
                  <p:nvSpPr>
                    <p:cNvPr id="38" name="AutoShape 20"/>
                    <p:cNvSpPr>
                      <a:spLocks noChangeArrowheads="1"/>
                    </p:cNvSpPr>
                    <p:nvPr/>
                  </p:nvSpPr>
                  <p:spPr bwMode="gray">
                    <a:xfrm>
                      <a:off x="5262069" y="3060329"/>
                      <a:ext cx="797539" cy="221051"/>
                    </a:xfrm>
                    <a:prstGeom prst="roundRect">
                      <a:avLst>
                        <a:gd name="adj" fmla="val 0"/>
                      </a:avLst>
                    </a:prstGeom>
                    <a:solidFill>
                      <a:srgbClr val="666666"/>
                    </a:solidFill>
                    <a:ln w="10000" cap="flat" cmpd="sng" algn="ctr">
                      <a:solidFill>
                        <a:srgbClr val="666666"/>
                      </a:solidFill>
                      <a:prstDash val="solid"/>
                      <a:headEnd type="none" w="med" len="med"/>
                      <a:tailEnd type="none" w="med" len="med"/>
                    </a:ln>
                    <a:effectLst>
                      <a:outerShdw blurRad="38100" dist="30000" dir="5400000" rotWithShape="0">
                        <a:srgbClr val="000000">
                          <a:alpha val="45000"/>
                        </a:srgbClr>
                      </a:outerShdw>
                    </a:effectLst>
                  </p:spPr>
                  <p:txBody>
                    <a:bodyPr vert="horz" wrap="none" lIns="67482" tIns="35091" rIns="67482" bIns="35091" numCol="1" rtlCol="0" anchor="ctr" anchorCtr="0" compatLnSpc="1">
                      <a:prstTxWarp prst="textNoShape">
                        <a:avLst/>
                      </a:prstTxWarp>
                    </a:bodyPr>
                    <a:lstStyle/>
                    <a:p>
                      <a:pPr algn="ctr"/>
                      <a:r>
                        <a:rPr lang="zh-CN" altLang="en-US" sz="1050" kern="0" dirty="0">
                          <a:solidFill>
                            <a:srgbClr val="FFFFFF"/>
                          </a:solidFill>
                          <a:latin typeface="微软雅黑" pitchFamily="34" charset="-122"/>
                          <a:ea typeface="微软雅黑" pitchFamily="34" charset="-122"/>
                          <a:cs typeface="Arial Unicode MS" pitchFamily="34" charset="-128"/>
                        </a:rPr>
                        <a:t>应用服务</a:t>
                      </a:r>
                      <a:endParaRPr lang="en-US" sz="1050" kern="0" dirty="0">
                        <a:solidFill>
                          <a:srgbClr val="FFFFFF"/>
                        </a:solidFill>
                        <a:latin typeface="微软雅黑" pitchFamily="34" charset="-122"/>
                        <a:ea typeface="微软雅黑" pitchFamily="34" charset="-122"/>
                        <a:cs typeface="Arial Unicode MS" pitchFamily="34" charset="-128"/>
                      </a:endParaRPr>
                    </a:p>
                  </p:txBody>
                </p:sp>
                <p:sp>
                  <p:nvSpPr>
                    <p:cNvPr id="90" name="AutoShape 20"/>
                    <p:cNvSpPr>
                      <a:spLocks noChangeArrowheads="1"/>
                    </p:cNvSpPr>
                    <p:nvPr/>
                  </p:nvSpPr>
                  <p:spPr bwMode="gray">
                    <a:xfrm>
                      <a:off x="7123577" y="4276754"/>
                      <a:ext cx="797538" cy="221051"/>
                    </a:xfrm>
                    <a:prstGeom prst="roundRect">
                      <a:avLst>
                        <a:gd name="adj" fmla="val 0"/>
                      </a:avLst>
                    </a:prstGeom>
                    <a:solidFill>
                      <a:srgbClr val="666666"/>
                    </a:solidFill>
                    <a:ln w="10000" cap="flat" cmpd="sng" algn="ctr">
                      <a:solidFill>
                        <a:srgbClr val="666666"/>
                      </a:solidFill>
                      <a:prstDash val="solid"/>
                      <a:headEnd type="none" w="med" len="med"/>
                      <a:tailEnd type="none" w="med" len="med"/>
                    </a:ln>
                    <a:effectLst>
                      <a:outerShdw blurRad="38100" dist="30000" dir="5400000" rotWithShape="0">
                        <a:srgbClr val="000000">
                          <a:alpha val="45000"/>
                        </a:srgbClr>
                      </a:outerShdw>
                    </a:effectLst>
                  </p:spPr>
                  <p:txBody>
                    <a:bodyPr vert="horz" wrap="none" lIns="67482" tIns="35091" rIns="67482" bIns="35091" numCol="1" rtlCol="0" anchor="ctr" anchorCtr="0" compatLnSpc="1">
                      <a:prstTxWarp prst="textNoShape">
                        <a:avLst/>
                      </a:prstTxWarp>
                    </a:bodyPr>
                    <a:lstStyle/>
                    <a:p>
                      <a:pPr algn="ctr"/>
                      <a:r>
                        <a:rPr lang="en-US" sz="1050" kern="0" dirty="0">
                          <a:solidFill>
                            <a:srgbClr val="FFFFFF"/>
                          </a:solidFill>
                          <a:latin typeface="微软雅黑" pitchFamily="34" charset="-122"/>
                          <a:ea typeface="微软雅黑" pitchFamily="34" charset="-122"/>
                          <a:cs typeface="Arial Unicode MS" pitchFamily="34" charset="-128"/>
                        </a:rPr>
                        <a:t>A</a:t>
                      </a:r>
                      <a:r>
                        <a:rPr lang="en-US" altLang="zh-CN" sz="1050" kern="0" dirty="0">
                          <a:solidFill>
                            <a:srgbClr val="FFFFFF"/>
                          </a:solidFill>
                          <a:latin typeface="微软雅黑" pitchFamily="34" charset="-122"/>
                          <a:ea typeface="微软雅黑" pitchFamily="34" charset="-122"/>
                          <a:cs typeface="Arial Unicode MS" pitchFamily="34" charset="-128"/>
                        </a:rPr>
                        <a:t>pp</a:t>
                      </a:r>
                      <a:r>
                        <a:rPr lang="zh-CN" altLang="en-US" sz="1050" kern="0" dirty="0">
                          <a:solidFill>
                            <a:srgbClr val="FFFFFF"/>
                          </a:solidFill>
                          <a:latin typeface="微软雅黑" pitchFamily="34" charset="-122"/>
                          <a:ea typeface="微软雅黑" pitchFamily="34" charset="-122"/>
                          <a:cs typeface="Arial Unicode MS" pitchFamily="34" charset="-128"/>
                        </a:rPr>
                        <a:t>引擎</a:t>
                      </a:r>
                      <a:endParaRPr lang="en-US" sz="1050" kern="0" dirty="0">
                        <a:solidFill>
                          <a:srgbClr val="FFFFFF"/>
                        </a:solidFill>
                        <a:latin typeface="微软雅黑" pitchFamily="34" charset="-122"/>
                        <a:ea typeface="微软雅黑" pitchFamily="34" charset="-122"/>
                        <a:cs typeface="Arial Unicode MS" pitchFamily="34" charset="-128"/>
                      </a:endParaRPr>
                    </a:p>
                  </p:txBody>
                </p:sp>
                <p:sp>
                  <p:nvSpPr>
                    <p:cNvPr id="91" name="AutoShape 20"/>
                    <p:cNvSpPr>
                      <a:spLocks noChangeArrowheads="1"/>
                    </p:cNvSpPr>
                    <p:nvPr/>
                  </p:nvSpPr>
                  <p:spPr bwMode="gray">
                    <a:xfrm>
                      <a:off x="5262068" y="4276754"/>
                      <a:ext cx="797539" cy="221051"/>
                    </a:xfrm>
                    <a:prstGeom prst="roundRect">
                      <a:avLst>
                        <a:gd name="adj" fmla="val 0"/>
                      </a:avLst>
                    </a:prstGeom>
                    <a:solidFill>
                      <a:srgbClr val="666666"/>
                    </a:solidFill>
                    <a:ln w="10000" cap="flat" cmpd="sng" algn="ctr">
                      <a:solidFill>
                        <a:srgbClr val="666666"/>
                      </a:solidFill>
                      <a:prstDash val="solid"/>
                      <a:headEnd type="none" w="med" len="med"/>
                      <a:tailEnd type="none" w="med" len="med"/>
                    </a:ln>
                    <a:effectLst>
                      <a:outerShdw blurRad="38100" dist="30000" dir="5400000" rotWithShape="0">
                        <a:srgbClr val="000000">
                          <a:alpha val="45000"/>
                        </a:srgbClr>
                      </a:outerShdw>
                    </a:effectLst>
                  </p:spPr>
                  <p:txBody>
                    <a:bodyPr vert="horz" wrap="none" lIns="67482" tIns="35091" rIns="67482" bIns="35091" numCol="1" rtlCol="0" anchor="ctr" anchorCtr="0" compatLnSpc="1">
                      <a:prstTxWarp prst="textNoShape">
                        <a:avLst/>
                      </a:prstTxWarp>
                    </a:bodyPr>
                    <a:lstStyle/>
                    <a:p>
                      <a:pPr algn="ctr"/>
                      <a:r>
                        <a:rPr lang="en-US" sz="1050" kern="0" dirty="0">
                          <a:solidFill>
                            <a:srgbClr val="FFFFFF"/>
                          </a:solidFill>
                          <a:latin typeface="微软雅黑" pitchFamily="34" charset="-122"/>
                          <a:ea typeface="微软雅黑" pitchFamily="34" charset="-122"/>
                          <a:cs typeface="Arial Unicode MS" pitchFamily="34" charset="-128"/>
                        </a:rPr>
                        <a:t>HTML5</a:t>
                      </a:r>
                    </a:p>
                  </p:txBody>
                </p:sp>
              </p:grpSp>
            </p:grpSp>
            <p:sp>
              <p:nvSpPr>
                <p:cNvPr id="65" name="Rounded Rectangle 64"/>
                <p:cNvSpPr/>
                <p:nvPr/>
              </p:nvSpPr>
              <p:spPr bwMode="auto">
                <a:xfrm>
                  <a:off x="7126039" y="2774682"/>
                  <a:ext cx="797538" cy="221051"/>
                </a:xfrm>
                <a:prstGeom prst="roundRect">
                  <a:avLst>
                    <a:gd name="adj" fmla="val 9259"/>
                  </a:avLst>
                </a:prstGeom>
                <a:solidFill>
                  <a:srgbClr val="666666"/>
                </a:solidFill>
                <a:ln w="10000" cap="flat" cmpd="sng" algn="ctr">
                  <a:solidFill>
                    <a:srgbClr val="666666"/>
                  </a:solidFill>
                  <a:prstDash val="solid"/>
                  <a:headEnd type="none" w="med" len="med"/>
                  <a:tailEnd type="none" w="med" len="med"/>
                </a:ln>
                <a:effectLst>
                  <a:outerShdw blurRad="38100" dist="30000" dir="5400000" rotWithShape="0">
                    <a:srgbClr val="000000">
                      <a:alpha val="45000"/>
                    </a:srgbClr>
                  </a:outerShdw>
                </a:effectLst>
              </p:spPr>
              <p:txBody>
                <a:bodyPr vert="horz" wrap="none" lIns="67482" tIns="35091" rIns="67482" bIns="35091" numCol="1" rtlCol="0" anchor="ctr" anchorCtr="0" compatLnSpc="1">
                  <a:prstTxWarp prst="textNoShape">
                    <a:avLst/>
                  </a:prstTxWarp>
                </a:bodyPr>
                <a:lstStyle/>
                <a:p>
                  <a:pPr algn="ctr">
                    <a:defRPr/>
                  </a:pPr>
                  <a:r>
                    <a:rPr lang="en-US" sz="1050" kern="0" dirty="0">
                      <a:solidFill>
                        <a:srgbClr val="FFFFFF"/>
                      </a:solidFill>
                      <a:latin typeface="微软雅黑" pitchFamily="34" charset="-122"/>
                      <a:ea typeface="微软雅黑" pitchFamily="34" charset="-122"/>
                      <a:cs typeface="Arial Unicode MS" pitchFamily="34" charset="-128"/>
                    </a:rPr>
                    <a:t>R/H</a:t>
                  </a:r>
                  <a:r>
                    <a:rPr lang="en-US" altLang="zh-CN" sz="1050" kern="0" dirty="0">
                      <a:solidFill>
                        <a:srgbClr val="FFFFFF"/>
                      </a:solidFill>
                      <a:latin typeface="微软雅黑" pitchFamily="34" charset="-122"/>
                      <a:ea typeface="微软雅黑" pitchFamily="34" charset="-122"/>
                      <a:cs typeface="Arial Unicode MS" pitchFamily="34" charset="-128"/>
                    </a:rPr>
                    <a:t>adoop</a:t>
                  </a:r>
                  <a:endParaRPr lang="en-US" sz="1050" kern="0" dirty="0">
                    <a:solidFill>
                      <a:srgbClr val="FFFFFF"/>
                    </a:solidFill>
                    <a:latin typeface="微软雅黑" pitchFamily="34" charset="-122"/>
                    <a:ea typeface="微软雅黑" pitchFamily="34" charset="-122"/>
                    <a:cs typeface="Arial Unicode MS" pitchFamily="34" charset="-128"/>
                  </a:endParaRPr>
                </a:p>
              </p:txBody>
            </p:sp>
          </p:grpSp>
          <p:sp>
            <p:nvSpPr>
              <p:cNvPr id="67" name="Rounded Rectangle 66"/>
              <p:cNvSpPr/>
              <p:nvPr/>
            </p:nvSpPr>
            <p:spPr bwMode="auto">
              <a:xfrm>
                <a:off x="5262068" y="2774682"/>
                <a:ext cx="797539" cy="221051"/>
              </a:xfrm>
              <a:prstGeom prst="roundRect">
                <a:avLst>
                  <a:gd name="adj" fmla="val 9259"/>
                </a:avLst>
              </a:prstGeom>
              <a:solidFill>
                <a:srgbClr val="666666"/>
              </a:solidFill>
              <a:ln w="10000" cap="flat" cmpd="sng" algn="ctr">
                <a:solidFill>
                  <a:srgbClr val="666666"/>
                </a:solidFill>
                <a:prstDash val="solid"/>
                <a:headEnd type="none" w="med" len="med"/>
                <a:tailEnd type="none" w="med" len="med"/>
              </a:ln>
              <a:effectLst>
                <a:outerShdw blurRad="38100" dist="30000" dir="5400000" rotWithShape="0">
                  <a:srgbClr val="000000">
                    <a:alpha val="45000"/>
                  </a:srgbClr>
                </a:outerShdw>
              </a:effectLst>
            </p:spPr>
            <p:txBody>
              <a:bodyPr vert="horz" wrap="none" lIns="67482" tIns="35091" rIns="67482" bIns="35091" numCol="1" rtlCol="0" anchor="ctr" anchorCtr="0" compatLnSpc="1">
                <a:prstTxWarp prst="textNoShape">
                  <a:avLst/>
                </a:prstTxWarp>
              </a:bodyPr>
              <a:lstStyle/>
              <a:p>
                <a:pPr algn="ctr">
                  <a:defRPr/>
                </a:pPr>
                <a:r>
                  <a:rPr lang="zh-CN" altLang="en-US" sz="1050" kern="0" dirty="0">
                    <a:solidFill>
                      <a:srgbClr val="FFFFFF"/>
                    </a:solidFill>
                    <a:latin typeface="微软雅黑" pitchFamily="34" charset="-122"/>
                    <a:ea typeface="微软雅黑" pitchFamily="34" charset="-122"/>
                    <a:cs typeface="Arial Unicode MS" pitchFamily="34" charset="-128"/>
                  </a:rPr>
                  <a:t>更多</a:t>
                </a:r>
                <a:r>
                  <a:rPr lang="en-US" altLang="zh-CN" sz="1050" kern="0" dirty="0">
                    <a:solidFill>
                      <a:srgbClr val="FFFFFF"/>
                    </a:solidFill>
                    <a:latin typeface="微软雅黑" pitchFamily="34" charset="-122"/>
                    <a:ea typeface="微软雅黑" pitchFamily="34" charset="-122"/>
                    <a:cs typeface="Arial Unicode MS" pitchFamily="34" charset="-128"/>
                  </a:rPr>
                  <a:t>…</a:t>
                </a:r>
                <a:endParaRPr lang="en-US" sz="1050" kern="0" dirty="0">
                  <a:solidFill>
                    <a:srgbClr val="FFFFFF"/>
                  </a:solidFill>
                  <a:latin typeface="微软雅黑" pitchFamily="34" charset="-122"/>
                  <a:ea typeface="微软雅黑" pitchFamily="34" charset="-122"/>
                  <a:cs typeface="Arial Unicode MS" pitchFamily="34" charset="-128"/>
                </a:endParaRPr>
              </a:p>
            </p:txBody>
          </p:sp>
        </p:grpSp>
        <p:sp>
          <p:nvSpPr>
            <p:cNvPr id="69" name="Rounded Rectangle 68"/>
            <p:cNvSpPr/>
            <p:nvPr/>
          </p:nvSpPr>
          <p:spPr bwMode="auto">
            <a:xfrm>
              <a:off x="7123577" y="4592448"/>
              <a:ext cx="790040" cy="221051"/>
            </a:xfrm>
            <a:prstGeom prst="roundRect">
              <a:avLst>
                <a:gd name="adj" fmla="val 9259"/>
              </a:avLst>
            </a:prstGeom>
            <a:solidFill>
              <a:srgbClr val="666666"/>
            </a:solidFill>
            <a:ln w="10000" cap="flat" cmpd="sng" algn="ctr">
              <a:solidFill>
                <a:srgbClr val="666666"/>
              </a:solidFill>
              <a:prstDash val="solid"/>
              <a:headEnd type="none" w="med" len="med"/>
              <a:tailEnd type="none" w="med" len="med"/>
            </a:ln>
            <a:effectLst>
              <a:outerShdw blurRad="38100" dist="30000" dir="5400000" rotWithShape="0">
                <a:srgbClr val="000000">
                  <a:alpha val="45000"/>
                </a:srgbClr>
              </a:outerShdw>
            </a:effectLst>
          </p:spPr>
          <p:txBody>
            <a:bodyPr vert="horz" wrap="none" lIns="67482" tIns="35091" rIns="67482" bIns="35091" numCol="1" rtlCol="0" anchor="ctr" anchorCtr="0" compatLnSpc="1">
              <a:prstTxWarp prst="textNoShape">
                <a:avLst/>
              </a:prstTxWarp>
            </a:bodyPr>
            <a:lstStyle/>
            <a:p>
              <a:pPr algn="ctr">
                <a:defRPr/>
              </a:pPr>
              <a:r>
                <a:rPr lang="en-US" sz="1050" kern="0" dirty="0">
                  <a:solidFill>
                    <a:srgbClr val="FFFFFF"/>
                  </a:solidFill>
                  <a:latin typeface="微软雅黑" pitchFamily="34" charset="-122"/>
                  <a:ea typeface="微软雅黑" pitchFamily="34" charset="-122"/>
                  <a:cs typeface="Arial Unicode MS" pitchFamily="34" charset="-128"/>
                </a:rPr>
                <a:t>ESP</a:t>
              </a:r>
              <a:r>
                <a:rPr lang="zh-CN" altLang="en-US" sz="1050" kern="0" dirty="0">
                  <a:solidFill>
                    <a:srgbClr val="FFFFFF"/>
                  </a:solidFill>
                  <a:latin typeface="微软雅黑" pitchFamily="34" charset="-122"/>
                  <a:ea typeface="微软雅黑" pitchFamily="34" charset="-122"/>
                  <a:cs typeface="Arial Unicode MS" pitchFamily="34" charset="-128"/>
                </a:rPr>
                <a:t>集成</a:t>
              </a:r>
              <a:endParaRPr lang="en-US" sz="1050" kern="0" dirty="0">
                <a:solidFill>
                  <a:srgbClr val="FFFFFF"/>
                </a:solidFill>
                <a:latin typeface="微软雅黑" pitchFamily="34" charset="-122"/>
                <a:ea typeface="微软雅黑" pitchFamily="34" charset="-122"/>
                <a:cs typeface="Arial Unicode MS" pitchFamily="34" charset="-128"/>
              </a:endParaRPr>
            </a:p>
          </p:txBody>
        </p:sp>
      </p:grpSp>
      <p:sp>
        <p:nvSpPr>
          <p:cNvPr id="70" name="AutoShape 20"/>
          <p:cNvSpPr>
            <a:spLocks noChangeArrowheads="1"/>
          </p:cNvSpPr>
          <p:nvPr/>
        </p:nvSpPr>
        <p:spPr bwMode="gray">
          <a:xfrm>
            <a:off x="5262069" y="4226664"/>
            <a:ext cx="797539" cy="165783"/>
          </a:xfrm>
          <a:prstGeom prst="roundRect">
            <a:avLst>
              <a:gd name="adj" fmla="val 0"/>
            </a:avLst>
          </a:prstGeom>
          <a:solidFill>
            <a:srgbClr val="666666"/>
          </a:solidFill>
          <a:ln w="10000" cap="flat" cmpd="sng" algn="ctr">
            <a:solidFill>
              <a:srgbClr val="666666"/>
            </a:solidFill>
            <a:prstDash val="solid"/>
            <a:headEnd type="none" w="med" len="med"/>
            <a:tailEnd type="none" w="med" len="med"/>
          </a:ln>
          <a:effectLst>
            <a:outerShdw blurRad="38100" dist="30000" dir="5400000" rotWithShape="0">
              <a:srgbClr val="000000">
                <a:alpha val="45000"/>
              </a:srgbClr>
            </a:outerShdw>
          </a:effectLst>
        </p:spPr>
        <p:txBody>
          <a:bodyPr vert="horz" wrap="none" lIns="67482" tIns="35091" rIns="67482" bIns="35091" numCol="1" rtlCol="0" anchor="ctr" anchorCtr="0" compatLnSpc="1">
            <a:prstTxWarp prst="textNoShape">
              <a:avLst/>
            </a:prstTxWarp>
          </a:bodyPr>
          <a:lstStyle/>
          <a:p>
            <a:pPr algn="ctr"/>
            <a:r>
              <a:rPr lang="zh-CN" altLang="en-US" sz="1050" kern="0" dirty="0">
                <a:solidFill>
                  <a:srgbClr val="FFFFFF"/>
                </a:solidFill>
                <a:latin typeface="微软雅黑" pitchFamily="34" charset="-122"/>
                <a:ea typeface="微软雅黑" pitchFamily="34" charset="-122"/>
                <a:cs typeface="Arial Unicode MS" pitchFamily="34" charset="-128"/>
              </a:rPr>
              <a:t>文本分析</a:t>
            </a:r>
            <a:endParaRPr lang="en-US" sz="1050" kern="0" dirty="0">
              <a:solidFill>
                <a:srgbClr val="FFFFFF"/>
              </a:solidFill>
              <a:latin typeface="微软雅黑" pitchFamily="34" charset="-122"/>
              <a:ea typeface="微软雅黑" pitchFamily="34" charset="-122"/>
              <a:cs typeface="Arial Unicode MS" pitchFamily="34" charset="-128"/>
            </a:endParaRPr>
          </a:p>
        </p:txBody>
      </p:sp>
      <p:sp>
        <p:nvSpPr>
          <p:cNvPr id="71" name="AutoShape 20"/>
          <p:cNvSpPr>
            <a:spLocks noChangeArrowheads="1"/>
          </p:cNvSpPr>
          <p:nvPr/>
        </p:nvSpPr>
        <p:spPr bwMode="gray">
          <a:xfrm>
            <a:off x="5262070" y="4446414"/>
            <a:ext cx="797539" cy="165783"/>
          </a:xfrm>
          <a:prstGeom prst="roundRect">
            <a:avLst>
              <a:gd name="adj" fmla="val 0"/>
            </a:avLst>
          </a:prstGeom>
          <a:solidFill>
            <a:srgbClr val="666666"/>
          </a:solidFill>
          <a:ln w="10000" cap="flat" cmpd="sng" algn="ctr">
            <a:solidFill>
              <a:srgbClr val="666666"/>
            </a:solidFill>
            <a:prstDash val="solid"/>
            <a:headEnd type="none" w="med" len="med"/>
            <a:tailEnd type="none" w="med" len="med"/>
          </a:ln>
          <a:effectLst>
            <a:outerShdw blurRad="38100" dist="30000" dir="5400000" rotWithShape="0">
              <a:srgbClr val="000000">
                <a:alpha val="45000"/>
              </a:srgbClr>
            </a:outerShdw>
          </a:effectLst>
        </p:spPr>
        <p:txBody>
          <a:bodyPr vert="horz" wrap="none" lIns="67482" tIns="35091" rIns="67482" bIns="35091" numCol="1" rtlCol="0" anchor="ctr" anchorCtr="0" compatLnSpc="1">
            <a:prstTxWarp prst="textNoShape">
              <a:avLst/>
            </a:prstTxWarp>
          </a:bodyPr>
          <a:lstStyle/>
          <a:p>
            <a:pPr algn="ctr"/>
            <a:r>
              <a:rPr lang="zh-CN" altLang="en-US" sz="1050" kern="0" dirty="0">
                <a:solidFill>
                  <a:srgbClr val="FFFFFF"/>
                </a:solidFill>
                <a:latin typeface="微软雅黑" pitchFamily="34" charset="-122"/>
                <a:ea typeface="微软雅黑" pitchFamily="34" charset="-122"/>
                <a:cs typeface="Arial Unicode MS" pitchFamily="34" charset="-128"/>
              </a:rPr>
              <a:t>空间数据</a:t>
            </a:r>
            <a:endParaRPr lang="en-US" sz="1050" kern="0" dirty="0">
              <a:solidFill>
                <a:srgbClr val="FFFFFF"/>
              </a:solidFill>
              <a:latin typeface="微软雅黑" pitchFamily="34" charset="-122"/>
              <a:ea typeface="微软雅黑" pitchFamily="34" charset="-122"/>
              <a:cs typeface="Arial Unicode MS" pitchFamily="34" charset="-128"/>
            </a:endParaRPr>
          </a:p>
        </p:txBody>
      </p:sp>
    </p:spTree>
    <p:extLst>
      <p:ext uri="{BB962C8B-B14F-4D97-AF65-F5344CB8AC3E}">
        <p14:creationId xmlns:p14="http://schemas.microsoft.com/office/powerpoint/2010/main" val="131388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3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9999" y="504000"/>
            <a:ext cx="8424000" cy="430887"/>
          </a:xfrm>
        </p:spPr>
        <p:txBody>
          <a:bodyPr/>
          <a:lstStyle/>
          <a:p>
            <a:r>
              <a:rPr lang="en-US" altLang="zh-CN" sz="2800" dirty="0">
                <a:latin typeface="微软雅黑" panose="020B0503020204020204" pitchFamily="34" charset="-122"/>
                <a:ea typeface="微软雅黑" panose="020B0503020204020204" pitchFamily="34" charset="-122"/>
              </a:rPr>
              <a:t>SAP HANA </a:t>
            </a:r>
            <a:r>
              <a:rPr lang="zh-CN" altLang="en-US" sz="2800" dirty="0">
                <a:latin typeface="微软雅黑" panose="020B0503020204020204" pitchFamily="34" charset="-122"/>
                <a:ea typeface="微软雅黑" panose="020B0503020204020204" pitchFamily="34" charset="-122"/>
              </a:rPr>
              <a:t>全方位的数据服务及创新平台</a:t>
            </a:r>
            <a:endParaRPr lang="en-US" sz="3600" dirty="0"/>
          </a:p>
        </p:txBody>
      </p:sp>
      <p:sp>
        <p:nvSpPr>
          <p:cNvPr id="211" name="TextBox 132"/>
          <p:cNvSpPr txBox="1"/>
          <p:nvPr/>
        </p:nvSpPr>
        <p:spPr>
          <a:xfrm>
            <a:off x="388281" y="2425781"/>
            <a:ext cx="8401753" cy="2306456"/>
          </a:xfrm>
          <a:prstGeom prst="rect">
            <a:avLst/>
          </a:prstGeom>
          <a:solidFill>
            <a:schemeClr val="bg1">
              <a:lumMod val="95000"/>
              <a:alpha val="85000"/>
            </a:schemeClr>
          </a:solidFill>
          <a:ln>
            <a:solidFill>
              <a:schemeClr val="accent1">
                <a:lumMod val="75000"/>
              </a:schemeClr>
            </a:solidFill>
          </a:ln>
        </p:spPr>
        <p:txBody>
          <a:bodyPr wrap="square" lIns="0" tIns="0" rIns="0" bIns="0" rtlCol="0">
            <a:noAutofit/>
          </a:bodyPr>
          <a:lstStyle/>
          <a:p>
            <a:pPr algn="ctr" fontAlgn="base">
              <a:spcAft>
                <a:spcPct val="0"/>
              </a:spcAft>
              <a:buClr>
                <a:srgbClr val="F0AB00"/>
              </a:buClr>
              <a:buSzPct val="80000"/>
            </a:pPr>
            <a:endParaRPr lang="en-US" sz="2399" b="1" kern="0" spc="450" dirty="0">
              <a:latin typeface="微软雅黑" panose="020B0503020204020204" pitchFamily="34" charset="-122"/>
              <a:ea typeface="微软雅黑" panose="020B0503020204020204" pitchFamily="34" charset="-122"/>
              <a:cs typeface="Arial Unicode MS" pitchFamily="34" charset="-128"/>
            </a:endParaRPr>
          </a:p>
        </p:txBody>
      </p:sp>
      <p:sp>
        <p:nvSpPr>
          <p:cNvPr id="212" name="Freeform 139"/>
          <p:cNvSpPr/>
          <p:nvPr/>
        </p:nvSpPr>
        <p:spPr>
          <a:xfrm>
            <a:off x="1424222" y="2471743"/>
            <a:ext cx="6243945" cy="2147720"/>
          </a:xfrm>
          <a:custGeom>
            <a:avLst/>
            <a:gdLst>
              <a:gd name="connsiteX0" fmla="*/ 8686762 w 8686762"/>
              <a:gd name="connsiteY0" fmla="*/ 2650032 h 2650032"/>
              <a:gd name="connsiteX1" fmla="*/ 8118932 w 8686762"/>
              <a:gd name="connsiteY1" fmla="*/ 1977529 h 2650032"/>
              <a:gd name="connsiteX2" fmla="*/ 7823124 w 8686762"/>
              <a:gd name="connsiteY2" fmla="*/ 1977529 h 2650032"/>
              <a:gd name="connsiteX3" fmla="*/ 7823848 w 8686762"/>
              <a:gd name="connsiteY3" fmla="*/ 1966925 h 2650032"/>
              <a:gd name="connsiteX4" fmla="*/ 6918477 w 8686762"/>
              <a:gd name="connsiteY4" fmla="*/ 1277099 h 2650032"/>
              <a:gd name="connsiteX5" fmla="*/ 6499656 w 8686762"/>
              <a:gd name="connsiteY5" fmla="*/ 1282814 h 2650032"/>
              <a:gd name="connsiteX6" fmla="*/ 6499936 w 8686762"/>
              <a:gd name="connsiteY6" fmla="*/ 1277099 h 2650032"/>
              <a:gd name="connsiteX7" fmla="*/ 5063286 w 8686762"/>
              <a:gd name="connsiteY7" fmla="*/ 0 h 2650032"/>
              <a:gd name="connsiteX8" fmla="*/ 4153331 w 8686762"/>
              <a:gd name="connsiteY8" fmla="*/ 691362 h 2650032"/>
              <a:gd name="connsiteX9" fmla="*/ 3106521 w 8686762"/>
              <a:gd name="connsiteY9" fmla="*/ 375666 h 2650032"/>
              <a:gd name="connsiteX10" fmla="*/ 1873504 w 8686762"/>
              <a:gd name="connsiteY10" fmla="*/ 1471726 h 2650032"/>
              <a:gd name="connsiteX11" fmla="*/ 1873682 w 8686762"/>
              <a:gd name="connsiteY11" fmla="*/ 1476603 h 2650032"/>
              <a:gd name="connsiteX12" fmla="*/ 1514932 w 8686762"/>
              <a:gd name="connsiteY12" fmla="*/ 1471726 h 2650032"/>
              <a:gd name="connsiteX13" fmla="*/ 739292 w 8686762"/>
              <a:gd name="connsiteY13" fmla="*/ 2062619 h 2650032"/>
              <a:gd name="connsiteX14" fmla="*/ 739787 w 8686762"/>
              <a:gd name="connsiteY14" fmla="*/ 2071712 h 2650032"/>
              <a:gd name="connsiteX15" fmla="*/ 486524 w 8686762"/>
              <a:gd name="connsiteY15" fmla="*/ 2071712 h 2650032"/>
              <a:gd name="connsiteX16" fmla="*/ 0 w 8686762"/>
              <a:gd name="connsiteY16" fmla="*/ 2650032 h 2650032"/>
              <a:gd name="connsiteX17" fmla="*/ 8686762 w 8686762"/>
              <a:gd name="connsiteY17" fmla="*/ 2650032 h 26500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8686762" h="2650032">
                <a:moveTo>
                  <a:pt x="8686762" y="2650032"/>
                </a:moveTo>
                <a:cubicBezTo>
                  <a:pt x="8686686" y="2247353"/>
                  <a:pt x="8450707" y="1977529"/>
                  <a:pt x="8118932" y="1977529"/>
                </a:cubicBezTo>
                <a:lnTo>
                  <a:pt x="7823124" y="1977529"/>
                </a:lnTo>
                <a:cubicBezTo>
                  <a:pt x="7823314" y="1973834"/>
                  <a:pt x="7823848" y="1970417"/>
                  <a:pt x="7823848" y="1966925"/>
                </a:cubicBezTo>
                <a:cubicBezTo>
                  <a:pt x="7823848" y="1585950"/>
                  <a:pt x="7463536" y="1277099"/>
                  <a:pt x="6918477" y="1277099"/>
                </a:cubicBezTo>
                <a:cubicBezTo>
                  <a:pt x="6802958" y="1277099"/>
                  <a:pt x="6650101" y="1283220"/>
                  <a:pt x="6499656" y="1282814"/>
                </a:cubicBezTo>
                <a:cubicBezTo>
                  <a:pt x="6499656" y="1280934"/>
                  <a:pt x="6499936" y="1278978"/>
                  <a:pt x="6499936" y="1277099"/>
                </a:cubicBezTo>
                <a:cubicBezTo>
                  <a:pt x="6499936" y="571055"/>
                  <a:pt x="6046508" y="901"/>
                  <a:pt x="5063286" y="0"/>
                </a:cubicBezTo>
                <a:cubicBezTo>
                  <a:pt x="4632922" y="6578"/>
                  <a:pt x="4270908" y="347992"/>
                  <a:pt x="4153331" y="691362"/>
                </a:cubicBezTo>
                <a:cubicBezTo>
                  <a:pt x="3849877" y="501764"/>
                  <a:pt x="3491395" y="375666"/>
                  <a:pt x="3106521" y="375666"/>
                </a:cubicBezTo>
                <a:cubicBezTo>
                  <a:pt x="2262593" y="375666"/>
                  <a:pt x="1873504" y="866381"/>
                  <a:pt x="1873504" y="1471726"/>
                </a:cubicBezTo>
                <a:cubicBezTo>
                  <a:pt x="1873504" y="1473428"/>
                  <a:pt x="1873682" y="1474952"/>
                  <a:pt x="1873682" y="1476603"/>
                </a:cubicBezTo>
                <a:cubicBezTo>
                  <a:pt x="1744827" y="1476984"/>
                  <a:pt x="1613916" y="1471726"/>
                  <a:pt x="1514932" y="1471726"/>
                </a:cubicBezTo>
                <a:cubicBezTo>
                  <a:pt x="1048004" y="1471726"/>
                  <a:pt x="739292" y="1736318"/>
                  <a:pt x="739292" y="2062619"/>
                </a:cubicBezTo>
                <a:cubicBezTo>
                  <a:pt x="739292" y="2065693"/>
                  <a:pt x="739711" y="2068766"/>
                  <a:pt x="739787" y="2071712"/>
                </a:cubicBezTo>
                <a:lnTo>
                  <a:pt x="486524" y="2071712"/>
                </a:lnTo>
                <a:cubicBezTo>
                  <a:pt x="202336" y="2071712"/>
                  <a:pt x="0" y="2305113"/>
                  <a:pt x="0" y="2650032"/>
                </a:cubicBezTo>
                <a:lnTo>
                  <a:pt x="8686762" y="2650032"/>
                </a:lnTo>
              </a:path>
            </a:pathLst>
          </a:custGeom>
          <a:solidFill>
            <a:schemeClr val="accent1">
              <a:lumMod val="20000"/>
              <a:lumOff val="80000"/>
            </a:schemeClr>
          </a:solid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1616" tIns="40808" rIns="81616" bIns="40808" rtlCol="0" anchor="ctr"/>
          <a:lstStyle/>
          <a:p>
            <a:pPr algn="ctr"/>
            <a:endParaRPr lang="zh-CN" altLang="en-US" sz="1349">
              <a:latin typeface="微软雅黑" panose="020B0503020204020204" pitchFamily="34" charset="-122"/>
              <a:ea typeface="微软雅黑" panose="020B0503020204020204" pitchFamily="34" charset="-122"/>
            </a:endParaRPr>
          </a:p>
        </p:txBody>
      </p:sp>
      <p:sp>
        <p:nvSpPr>
          <p:cNvPr id="213" name="TextBox 140"/>
          <p:cNvSpPr txBox="1"/>
          <p:nvPr/>
        </p:nvSpPr>
        <p:spPr>
          <a:xfrm>
            <a:off x="2831591" y="4053366"/>
            <a:ext cx="3442688" cy="145424"/>
          </a:xfrm>
          <a:prstGeom prst="rect">
            <a:avLst/>
          </a:prstGeom>
          <a:noFill/>
        </p:spPr>
        <p:txBody>
          <a:bodyPr wrap="square" lIns="0" tIns="0" rIns="0" bIns="0" rtlCol="0">
            <a:spAutoFit/>
          </a:bodyPr>
          <a:lstStyle/>
          <a:p>
            <a:pPr algn="ctr" fontAlgn="base">
              <a:lnSpc>
                <a:spcPct val="90000"/>
              </a:lnSpc>
              <a:spcAft>
                <a:spcPts val="535"/>
              </a:spcAft>
              <a:buClr>
                <a:srgbClr val="F0AB00"/>
              </a:buClr>
              <a:buSzPct val="80000"/>
            </a:pPr>
            <a:r>
              <a:rPr lang="zh-CN" altLang="en-US" sz="1050" b="1" kern="0" dirty="0">
                <a:solidFill>
                  <a:srgbClr val="4B4B4B"/>
                </a:solidFill>
                <a:latin typeface="微软雅黑" panose="020B0503020204020204" pitchFamily="34" charset="-122"/>
                <a:ea typeface="微软雅黑" panose="020B0503020204020204" pitchFamily="34" charset="-122"/>
                <a:cs typeface="Arial Unicode MS" pitchFamily="34" charset="-128"/>
              </a:rPr>
              <a:t>数据库服务</a:t>
            </a:r>
            <a:endParaRPr lang="en-US" sz="1050" b="1"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grpSp>
        <p:nvGrpSpPr>
          <p:cNvPr id="214" name="Group 142"/>
          <p:cNvGrpSpPr/>
          <p:nvPr/>
        </p:nvGrpSpPr>
        <p:grpSpPr>
          <a:xfrm>
            <a:off x="1139181" y="3114856"/>
            <a:ext cx="94106" cy="169605"/>
            <a:chOff x="5994400" y="3495675"/>
            <a:chExt cx="492125" cy="914400"/>
          </a:xfrm>
          <a:solidFill>
            <a:schemeClr val="accent6"/>
          </a:solidFill>
        </p:grpSpPr>
        <p:sp>
          <p:nvSpPr>
            <p:cNvPr id="215" name="Freeform 62"/>
            <p:cNvSpPr>
              <a:spLocks noEditPoints="1"/>
            </p:cNvSpPr>
            <p:nvPr/>
          </p:nvSpPr>
          <p:spPr bwMode="auto">
            <a:xfrm>
              <a:off x="5994400" y="3495675"/>
              <a:ext cx="492125" cy="914400"/>
            </a:xfrm>
            <a:custGeom>
              <a:avLst/>
              <a:gdLst>
                <a:gd name="T0" fmla="*/ 147 w 153"/>
                <a:gd name="T1" fmla="*/ 0 h 284"/>
                <a:gd name="T2" fmla="*/ 6 w 153"/>
                <a:gd name="T3" fmla="*/ 0 h 284"/>
                <a:gd name="T4" fmla="*/ 0 w 153"/>
                <a:gd name="T5" fmla="*/ 6 h 284"/>
                <a:gd name="T6" fmla="*/ 0 w 153"/>
                <a:gd name="T7" fmla="*/ 278 h 284"/>
                <a:gd name="T8" fmla="*/ 6 w 153"/>
                <a:gd name="T9" fmla="*/ 284 h 284"/>
                <a:gd name="T10" fmla="*/ 147 w 153"/>
                <a:gd name="T11" fmla="*/ 284 h 284"/>
                <a:gd name="T12" fmla="*/ 153 w 153"/>
                <a:gd name="T13" fmla="*/ 278 h 284"/>
                <a:gd name="T14" fmla="*/ 153 w 153"/>
                <a:gd name="T15" fmla="*/ 6 h 284"/>
                <a:gd name="T16" fmla="*/ 147 w 153"/>
                <a:gd name="T17" fmla="*/ 0 h 284"/>
                <a:gd name="T18" fmla="*/ 144 w 153"/>
                <a:gd name="T19" fmla="*/ 249 h 284"/>
                <a:gd name="T20" fmla="*/ 139 w 153"/>
                <a:gd name="T21" fmla="*/ 254 h 284"/>
                <a:gd name="T22" fmla="*/ 15 w 153"/>
                <a:gd name="T23" fmla="*/ 254 h 284"/>
                <a:gd name="T24" fmla="*/ 9 w 153"/>
                <a:gd name="T25" fmla="*/ 249 h 284"/>
                <a:gd name="T26" fmla="*/ 9 w 153"/>
                <a:gd name="T27" fmla="*/ 22 h 284"/>
                <a:gd name="T28" fmla="*/ 15 w 153"/>
                <a:gd name="T29" fmla="*/ 16 h 284"/>
                <a:gd name="T30" fmla="*/ 139 w 153"/>
                <a:gd name="T31" fmla="*/ 16 h 284"/>
                <a:gd name="T32" fmla="*/ 144 w 153"/>
                <a:gd name="T33" fmla="*/ 22 h 284"/>
                <a:gd name="T34" fmla="*/ 144 w 153"/>
                <a:gd name="T35" fmla="*/ 24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284">
                  <a:moveTo>
                    <a:pt x="147" y="0"/>
                  </a:moveTo>
                  <a:cubicBezTo>
                    <a:pt x="6" y="0"/>
                    <a:pt x="6" y="0"/>
                    <a:pt x="6" y="0"/>
                  </a:cubicBezTo>
                  <a:cubicBezTo>
                    <a:pt x="3" y="0"/>
                    <a:pt x="0" y="2"/>
                    <a:pt x="0" y="6"/>
                  </a:cubicBezTo>
                  <a:cubicBezTo>
                    <a:pt x="0" y="278"/>
                    <a:pt x="0" y="278"/>
                    <a:pt x="0" y="278"/>
                  </a:cubicBezTo>
                  <a:cubicBezTo>
                    <a:pt x="0" y="281"/>
                    <a:pt x="3" y="284"/>
                    <a:pt x="6" y="284"/>
                  </a:cubicBezTo>
                  <a:cubicBezTo>
                    <a:pt x="147" y="284"/>
                    <a:pt x="147" y="284"/>
                    <a:pt x="147" y="284"/>
                  </a:cubicBezTo>
                  <a:cubicBezTo>
                    <a:pt x="151" y="284"/>
                    <a:pt x="153" y="281"/>
                    <a:pt x="153" y="278"/>
                  </a:cubicBezTo>
                  <a:cubicBezTo>
                    <a:pt x="153" y="6"/>
                    <a:pt x="153" y="6"/>
                    <a:pt x="153" y="6"/>
                  </a:cubicBezTo>
                  <a:cubicBezTo>
                    <a:pt x="153" y="2"/>
                    <a:pt x="151" y="0"/>
                    <a:pt x="147" y="0"/>
                  </a:cubicBezTo>
                  <a:close/>
                  <a:moveTo>
                    <a:pt x="144" y="249"/>
                  </a:moveTo>
                  <a:cubicBezTo>
                    <a:pt x="144" y="252"/>
                    <a:pt x="142" y="254"/>
                    <a:pt x="139" y="254"/>
                  </a:cubicBezTo>
                  <a:cubicBezTo>
                    <a:pt x="15" y="254"/>
                    <a:pt x="15" y="254"/>
                    <a:pt x="15" y="254"/>
                  </a:cubicBezTo>
                  <a:cubicBezTo>
                    <a:pt x="12" y="254"/>
                    <a:pt x="9" y="252"/>
                    <a:pt x="9" y="249"/>
                  </a:cubicBezTo>
                  <a:cubicBezTo>
                    <a:pt x="9" y="22"/>
                    <a:pt x="9" y="22"/>
                    <a:pt x="9" y="22"/>
                  </a:cubicBezTo>
                  <a:cubicBezTo>
                    <a:pt x="9" y="19"/>
                    <a:pt x="12" y="16"/>
                    <a:pt x="15" y="16"/>
                  </a:cubicBezTo>
                  <a:cubicBezTo>
                    <a:pt x="139" y="16"/>
                    <a:pt x="139" y="16"/>
                    <a:pt x="139" y="16"/>
                  </a:cubicBezTo>
                  <a:cubicBezTo>
                    <a:pt x="142" y="16"/>
                    <a:pt x="144" y="19"/>
                    <a:pt x="144" y="22"/>
                  </a:cubicBezTo>
                  <a:lnTo>
                    <a:pt x="144"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825">
                <a:solidFill>
                  <a:srgbClr val="4B4B4B"/>
                </a:solidFill>
                <a:latin typeface="微软雅黑" panose="020B0503020204020204" pitchFamily="34" charset="-122"/>
                <a:ea typeface="微软雅黑" panose="020B0503020204020204" pitchFamily="34" charset="-122"/>
              </a:endParaRPr>
            </a:p>
          </p:txBody>
        </p:sp>
        <p:sp>
          <p:nvSpPr>
            <p:cNvPr id="216" name="Freeform 63"/>
            <p:cNvSpPr>
              <a:spLocks noEditPoints="1"/>
            </p:cNvSpPr>
            <p:nvPr/>
          </p:nvSpPr>
          <p:spPr bwMode="auto">
            <a:xfrm>
              <a:off x="6048377" y="3571875"/>
              <a:ext cx="379412" cy="106365"/>
            </a:xfrm>
            <a:custGeom>
              <a:avLst/>
              <a:gdLst>
                <a:gd name="T0" fmla="*/ 2 w 118"/>
                <a:gd name="T1" fmla="*/ 0 h 33"/>
                <a:gd name="T2" fmla="*/ 0 w 118"/>
                <a:gd name="T3" fmla="*/ 31 h 33"/>
                <a:gd name="T4" fmla="*/ 117 w 118"/>
                <a:gd name="T5" fmla="*/ 33 h 33"/>
                <a:gd name="T6" fmla="*/ 118 w 118"/>
                <a:gd name="T7" fmla="*/ 2 h 33"/>
                <a:gd name="T8" fmla="*/ 7 w 118"/>
                <a:gd name="T9" fmla="*/ 10 h 33"/>
                <a:gd name="T10" fmla="*/ 12 w 118"/>
                <a:gd name="T11" fmla="*/ 6 h 33"/>
                <a:gd name="T12" fmla="*/ 8 w 118"/>
                <a:gd name="T13" fmla="*/ 11 h 33"/>
                <a:gd name="T14" fmla="*/ 6 w 118"/>
                <a:gd name="T15" fmla="*/ 11 h 33"/>
                <a:gd name="T16" fmla="*/ 6 w 118"/>
                <a:gd name="T17" fmla="*/ 15 h 33"/>
                <a:gd name="T18" fmla="*/ 18 w 118"/>
                <a:gd name="T19" fmla="*/ 6 h 33"/>
                <a:gd name="T20" fmla="*/ 7 w 118"/>
                <a:gd name="T21" fmla="*/ 17 h 33"/>
                <a:gd name="T22" fmla="*/ 6 w 118"/>
                <a:gd name="T23" fmla="*/ 17 h 33"/>
                <a:gd name="T24" fmla="*/ 6 w 118"/>
                <a:gd name="T25" fmla="*/ 22 h 33"/>
                <a:gd name="T26" fmla="*/ 24 w 118"/>
                <a:gd name="T27" fmla="*/ 5 h 33"/>
                <a:gd name="T28" fmla="*/ 25 w 118"/>
                <a:gd name="T29" fmla="*/ 7 h 33"/>
                <a:gd name="T30" fmla="*/ 6 w 118"/>
                <a:gd name="T31" fmla="*/ 23 h 33"/>
                <a:gd name="T32" fmla="*/ 8 w 118"/>
                <a:gd name="T33" fmla="*/ 27 h 33"/>
                <a:gd name="T34" fmla="*/ 7 w 118"/>
                <a:gd name="T35" fmla="*/ 25 h 33"/>
                <a:gd name="T36" fmla="*/ 32 w 118"/>
                <a:gd name="T37" fmla="*/ 5 h 33"/>
                <a:gd name="T38" fmla="*/ 8 w 118"/>
                <a:gd name="T39" fmla="*/ 27 h 33"/>
                <a:gd name="T40" fmla="*/ 15 w 118"/>
                <a:gd name="T41" fmla="*/ 27 h 33"/>
                <a:gd name="T42" fmla="*/ 14 w 118"/>
                <a:gd name="T43" fmla="*/ 26 h 33"/>
                <a:gd name="T44" fmla="*/ 39 w 118"/>
                <a:gd name="T45" fmla="*/ 6 h 33"/>
                <a:gd name="T46" fmla="*/ 15 w 118"/>
                <a:gd name="T47" fmla="*/ 27 h 33"/>
                <a:gd name="T48" fmla="*/ 22 w 118"/>
                <a:gd name="T49" fmla="*/ 27 h 33"/>
                <a:gd name="T50" fmla="*/ 21 w 118"/>
                <a:gd name="T51" fmla="*/ 26 h 33"/>
                <a:gd name="T52" fmla="*/ 46 w 118"/>
                <a:gd name="T53" fmla="*/ 6 h 33"/>
                <a:gd name="T54" fmla="*/ 22 w 118"/>
                <a:gd name="T55" fmla="*/ 27 h 33"/>
                <a:gd name="T56" fmla="*/ 29 w 118"/>
                <a:gd name="T57" fmla="*/ 27 h 33"/>
                <a:gd name="T58" fmla="*/ 29 w 118"/>
                <a:gd name="T59" fmla="*/ 26 h 33"/>
                <a:gd name="T60" fmla="*/ 53 w 118"/>
                <a:gd name="T61" fmla="*/ 6 h 33"/>
                <a:gd name="T62" fmla="*/ 29 w 118"/>
                <a:gd name="T63" fmla="*/ 27 h 33"/>
                <a:gd name="T64" fmla="*/ 35 w 118"/>
                <a:gd name="T65" fmla="*/ 27 h 33"/>
                <a:gd name="T66" fmla="*/ 35 w 118"/>
                <a:gd name="T67" fmla="*/ 26 h 33"/>
                <a:gd name="T68" fmla="*/ 59 w 118"/>
                <a:gd name="T69" fmla="*/ 6 h 33"/>
                <a:gd name="T70" fmla="*/ 36 w 118"/>
                <a:gd name="T71" fmla="*/ 27 h 33"/>
                <a:gd name="T72" fmla="*/ 42 w 118"/>
                <a:gd name="T73" fmla="*/ 27 h 33"/>
                <a:gd name="T74" fmla="*/ 42 w 118"/>
                <a:gd name="T75" fmla="*/ 26 h 33"/>
                <a:gd name="T76" fmla="*/ 66 w 118"/>
                <a:gd name="T77" fmla="*/ 6 h 33"/>
                <a:gd name="T78" fmla="*/ 43 w 118"/>
                <a:gd name="T79" fmla="*/ 27 h 33"/>
                <a:gd name="T80" fmla="*/ 68 w 118"/>
                <a:gd name="T81" fmla="*/ 23 h 33"/>
                <a:gd name="T82" fmla="*/ 62 w 118"/>
                <a:gd name="T83" fmla="*/ 27 h 33"/>
                <a:gd name="T84" fmla="*/ 62 w 118"/>
                <a:gd name="T85" fmla="*/ 25 h 33"/>
                <a:gd name="T86" fmla="*/ 68 w 118"/>
                <a:gd name="T87" fmla="*/ 22 h 33"/>
                <a:gd name="T88" fmla="*/ 68 w 118"/>
                <a:gd name="T89" fmla="*/ 17 h 33"/>
                <a:gd name="T90" fmla="*/ 56 w 118"/>
                <a:gd name="T91" fmla="*/ 26 h 33"/>
                <a:gd name="T92" fmla="*/ 56 w 118"/>
                <a:gd name="T93" fmla="*/ 25 h 33"/>
                <a:gd name="T94" fmla="*/ 68 w 118"/>
                <a:gd name="T95" fmla="*/ 15 h 33"/>
                <a:gd name="T96" fmla="*/ 68 w 118"/>
                <a:gd name="T97" fmla="*/ 11 h 33"/>
                <a:gd name="T98" fmla="*/ 49 w 118"/>
                <a:gd name="T99" fmla="*/ 27 h 33"/>
                <a:gd name="T100" fmla="*/ 49 w 118"/>
                <a:gd name="T101" fmla="*/ 25 h 33"/>
                <a:gd name="T102" fmla="*/ 68 w 118"/>
                <a:gd name="T103" fmla="*/ 9 h 33"/>
                <a:gd name="T104" fmla="*/ 101 w 118"/>
                <a:gd name="T105" fmla="*/ 23 h 33"/>
                <a:gd name="T106" fmla="*/ 101 w 118"/>
                <a:gd name="T107" fmla="*/ 11 h 33"/>
                <a:gd name="T108" fmla="*/ 101 w 118"/>
                <a:gd name="T109"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8" h="33">
                  <a:moveTo>
                    <a:pt x="117" y="0"/>
                  </a:moveTo>
                  <a:cubicBezTo>
                    <a:pt x="2" y="0"/>
                    <a:pt x="2" y="0"/>
                    <a:pt x="2" y="0"/>
                  </a:cubicBezTo>
                  <a:cubicBezTo>
                    <a:pt x="1" y="0"/>
                    <a:pt x="0" y="1"/>
                    <a:pt x="0" y="2"/>
                  </a:cubicBezTo>
                  <a:cubicBezTo>
                    <a:pt x="0" y="31"/>
                    <a:pt x="0" y="31"/>
                    <a:pt x="0" y="31"/>
                  </a:cubicBezTo>
                  <a:cubicBezTo>
                    <a:pt x="0" y="32"/>
                    <a:pt x="1" y="33"/>
                    <a:pt x="2" y="33"/>
                  </a:cubicBezTo>
                  <a:cubicBezTo>
                    <a:pt x="117" y="33"/>
                    <a:pt x="117" y="33"/>
                    <a:pt x="117" y="33"/>
                  </a:cubicBezTo>
                  <a:cubicBezTo>
                    <a:pt x="118" y="33"/>
                    <a:pt x="118" y="32"/>
                    <a:pt x="118" y="31"/>
                  </a:cubicBezTo>
                  <a:cubicBezTo>
                    <a:pt x="118" y="2"/>
                    <a:pt x="118" y="2"/>
                    <a:pt x="118" y="2"/>
                  </a:cubicBezTo>
                  <a:cubicBezTo>
                    <a:pt x="118" y="1"/>
                    <a:pt x="118" y="0"/>
                    <a:pt x="117" y="0"/>
                  </a:cubicBezTo>
                  <a:close/>
                  <a:moveTo>
                    <a:pt x="7" y="10"/>
                  </a:moveTo>
                  <a:cubicBezTo>
                    <a:pt x="11" y="6"/>
                    <a:pt x="11" y="6"/>
                    <a:pt x="11" y="6"/>
                  </a:cubicBezTo>
                  <a:cubicBezTo>
                    <a:pt x="11" y="6"/>
                    <a:pt x="12" y="6"/>
                    <a:pt x="12" y="6"/>
                  </a:cubicBezTo>
                  <a:cubicBezTo>
                    <a:pt x="13" y="7"/>
                    <a:pt x="12" y="7"/>
                    <a:pt x="12" y="8"/>
                  </a:cubicBezTo>
                  <a:cubicBezTo>
                    <a:pt x="8" y="11"/>
                    <a:pt x="8" y="11"/>
                    <a:pt x="8" y="11"/>
                  </a:cubicBezTo>
                  <a:cubicBezTo>
                    <a:pt x="7" y="11"/>
                    <a:pt x="7" y="11"/>
                    <a:pt x="7" y="11"/>
                  </a:cubicBezTo>
                  <a:cubicBezTo>
                    <a:pt x="7" y="11"/>
                    <a:pt x="7" y="11"/>
                    <a:pt x="6" y="11"/>
                  </a:cubicBezTo>
                  <a:cubicBezTo>
                    <a:pt x="6" y="11"/>
                    <a:pt x="6" y="10"/>
                    <a:pt x="7" y="10"/>
                  </a:cubicBezTo>
                  <a:close/>
                  <a:moveTo>
                    <a:pt x="6" y="15"/>
                  </a:moveTo>
                  <a:cubicBezTo>
                    <a:pt x="17" y="6"/>
                    <a:pt x="17" y="6"/>
                    <a:pt x="17" y="6"/>
                  </a:cubicBezTo>
                  <a:cubicBezTo>
                    <a:pt x="18" y="6"/>
                    <a:pt x="18" y="6"/>
                    <a:pt x="18" y="6"/>
                  </a:cubicBezTo>
                  <a:cubicBezTo>
                    <a:pt x="19" y="6"/>
                    <a:pt x="19" y="7"/>
                    <a:pt x="18" y="7"/>
                  </a:cubicBezTo>
                  <a:cubicBezTo>
                    <a:pt x="7" y="17"/>
                    <a:pt x="7" y="17"/>
                    <a:pt x="7" y="17"/>
                  </a:cubicBezTo>
                  <a:cubicBezTo>
                    <a:pt x="7" y="17"/>
                    <a:pt x="7" y="17"/>
                    <a:pt x="7" y="17"/>
                  </a:cubicBezTo>
                  <a:cubicBezTo>
                    <a:pt x="6" y="17"/>
                    <a:pt x="6" y="17"/>
                    <a:pt x="6" y="17"/>
                  </a:cubicBezTo>
                  <a:cubicBezTo>
                    <a:pt x="6" y="16"/>
                    <a:pt x="6" y="16"/>
                    <a:pt x="6" y="15"/>
                  </a:cubicBezTo>
                  <a:close/>
                  <a:moveTo>
                    <a:pt x="6" y="22"/>
                  </a:moveTo>
                  <a:cubicBezTo>
                    <a:pt x="5" y="22"/>
                    <a:pt x="6" y="22"/>
                    <a:pt x="6" y="21"/>
                  </a:cubicBezTo>
                  <a:cubicBezTo>
                    <a:pt x="24" y="5"/>
                    <a:pt x="24" y="5"/>
                    <a:pt x="24" y="5"/>
                  </a:cubicBezTo>
                  <a:cubicBezTo>
                    <a:pt x="25" y="5"/>
                    <a:pt x="25" y="5"/>
                    <a:pt x="25" y="5"/>
                  </a:cubicBezTo>
                  <a:cubicBezTo>
                    <a:pt x="26" y="6"/>
                    <a:pt x="26" y="6"/>
                    <a:pt x="25" y="7"/>
                  </a:cubicBezTo>
                  <a:cubicBezTo>
                    <a:pt x="7" y="22"/>
                    <a:pt x="7" y="22"/>
                    <a:pt x="7" y="22"/>
                  </a:cubicBezTo>
                  <a:cubicBezTo>
                    <a:pt x="7" y="23"/>
                    <a:pt x="7" y="23"/>
                    <a:pt x="6" y="23"/>
                  </a:cubicBezTo>
                  <a:cubicBezTo>
                    <a:pt x="6" y="23"/>
                    <a:pt x="6" y="23"/>
                    <a:pt x="6" y="22"/>
                  </a:cubicBezTo>
                  <a:close/>
                  <a:moveTo>
                    <a:pt x="8" y="27"/>
                  </a:moveTo>
                  <a:cubicBezTo>
                    <a:pt x="7" y="27"/>
                    <a:pt x="7" y="27"/>
                    <a:pt x="7" y="27"/>
                  </a:cubicBezTo>
                  <a:cubicBezTo>
                    <a:pt x="7" y="26"/>
                    <a:pt x="7" y="26"/>
                    <a:pt x="7" y="25"/>
                  </a:cubicBezTo>
                  <a:cubicBezTo>
                    <a:pt x="30" y="6"/>
                    <a:pt x="30" y="6"/>
                    <a:pt x="30" y="6"/>
                  </a:cubicBezTo>
                  <a:cubicBezTo>
                    <a:pt x="31" y="5"/>
                    <a:pt x="31" y="5"/>
                    <a:pt x="32" y="5"/>
                  </a:cubicBezTo>
                  <a:cubicBezTo>
                    <a:pt x="32" y="6"/>
                    <a:pt x="32" y="6"/>
                    <a:pt x="31" y="7"/>
                  </a:cubicBezTo>
                  <a:cubicBezTo>
                    <a:pt x="8" y="27"/>
                    <a:pt x="8" y="27"/>
                    <a:pt x="8" y="27"/>
                  </a:cubicBezTo>
                  <a:cubicBezTo>
                    <a:pt x="8" y="27"/>
                    <a:pt x="8" y="27"/>
                    <a:pt x="8" y="27"/>
                  </a:cubicBezTo>
                  <a:close/>
                  <a:moveTo>
                    <a:pt x="15" y="27"/>
                  </a:moveTo>
                  <a:cubicBezTo>
                    <a:pt x="14" y="27"/>
                    <a:pt x="14" y="27"/>
                    <a:pt x="14" y="27"/>
                  </a:cubicBezTo>
                  <a:cubicBezTo>
                    <a:pt x="14" y="26"/>
                    <a:pt x="14" y="26"/>
                    <a:pt x="14" y="26"/>
                  </a:cubicBezTo>
                  <a:cubicBezTo>
                    <a:pt x="37" y="6"/>
                    <a:pt x="37" y="6"/>
                    <a:pt x="37" y="6"/>
                  </a:cubicBezTo>
                  <a:cubicBezTo>
                    <a:pt x="38" y="5"/>
                    <a:pt x="38" y="5"/>
                    <a:pt x="39" y="6"/>
                  </a:cubicBezTo>
                  <a:cubicBezTo>
                    <a:pt x="39" y="6"/>
                    <a:pt x="39" y="6"/>
                    <a:pt x="38" y="7"/>
                  </a:cubicBezTo>
                  <a:cubicBezTo>
                    <a:pt x="15" y="27"/>
                    <a:pt x="15" y="27"/>
                    <a:pt x="15" y="27"/>
                  </a:cubicBezTo>
                  <a:cubicBezTo>
                    <a:pt x="15" y="27"/>
                    <a:pt x="15" y="27"/>
                    <a:pt x="15" y="27"/>
                  </a:cubicBezTo>
                  <a:close/>
                  <a:moveTo>
                    <a:pt x="22" y="27"/>
                  </a:moveTo>
                  <a:cubicBezTo>
                    <a:pt x="21" y="27"/>
                    <a:pt x="21" y="27"/>
                    <a:pt x="21" y="27"/>
                  </a:cubicBezTo>
                  <a:cubicBezTo>
                    <a:pt x="21" y="26"/>
                    <a:pt x="21" y="26"/>
                    <a:pt x="21" y="26"/>
                  </a:cubicBezTo>
                  <a:cubicBezTo>
                    <a:pt x="44" y="6"/>
                    <a:pt x="44" y="6"/>
                    <a:pt x="44" y="6"/>
                  </a:cubicBezTo>
                  <a:cubicBezTo>
                    <a:pt x="45" y="5"/>
                    <a:pt x="45" y="5"/>
                    <a:pt x="46" y="6"/>
                  </a:cubicBezTo>
                  <a:cubicBezTo>
                    <a:pt x="46" y="6"/>
                    <a:pt x="46" y="6"/>
                    <a:pt x="45" y="7"/>
                  </a:cubicBezTo>
                  <a:cubicBezTo>
                    <a:pt x="22" y="27"/>
                    <a:pt x="22" y="27"/>
                    <a:pt x="22" y="27"/>
                  </a:cubicBezTo>
                  <a:cubicBezTo>
                    <a:pt x="22" y="27"/>
                    <a:pt x="22" y="27"/>
                    <a:pt x="22" y="27"/>
                  </a:cubicBezTo>
                  <a:close/>
                  <a:moveTo>
                    <a:pt x="29" y="27"/>
                  </a:moveTo>
                  <a:cubicBezTo>
                    <a:pt x="29" y="27"/>
                    <a:pt x="28" y="27"/>
                    <a:pt x="28" y="27"/>
                  </a:cubicBezTo>
                  <a:cubicBezTo>
                    <a:pt x="28" y="26"/>
                    <a:pt x="28" y="26"/>
                    <a:pt x="29" y="26"/>
                  </a:cubicBezTo>
                  <a:cubicBezTo>
                    <a:pt x="52" y="6"/>
                    <a:pt x="52" y="6"/>
                    <a:pt x="52" y="6"/>
                  </a:cubicBezTo>
                  <a:cubicBezTo>
                    <a:pt x="52" y="5"/>
                    <a:pt x="53" y="5"/>
                    <a:pt x="53" y="6"/>
                  </a:cubicBezTo>
                  <a:cubicBezTo>
                    <a:pt x="53" y="6"/>
                    <a:pt x="53" y="6"/>
                    <a:pt x="53" y="7"/>
                  </a:cubicBezTo>
                  <a:cubicBezTo>
                    <a:pt x="29" y="27"/>
                    <a:pt x="29" y="27"/>
                    <a:pt x="29" y="27"/>
                  </a:cubicBezTo>
                  <a:cubicBezTo>
                    <a:pt x="29" y="27"/>
                    <a:pt x="29" y="27"/>
                    <a:pt x="29" y="27"/>
                  </a:cubicBezTo>
                  <a:close/>
                  <a:moveTo>
                    <a:pt x="35" y="27"/>
                  </a:moveTo>
                  <a:cubicBezTo>
                    <a:pt x="35" y="27"/>
                    <a:pt x="35" y="27"/>
                    <a:pt x="34" y="27"/>
                  </a:cubicBezTo>
                  <a:cubicBezTo>
                    <a:pt x="34" y="26"/>
                    <a:pt x="34" y="26"/>
                    <a:pt x="35" y="26"/>
                  </a:cubicBezTo>
                  <a:cubicBezTo>
                    <a:pt x="58" y="6"/>
                    <a:pt x="58" y="6"/>
                    <a:pt x="58" y="6"/>
                  </a:cubicBezTo>
                  <a:cubicBezTo>
                    <a:pt x="58" y="5"/>
                    <a:pt x="59" y="5"/>
                    <a:pt x="59" y="6"/>
                  </a:cubicBezTo>
                  <a:cubicBezTo>
                    <a:pt x="59" y="6"/>
                    <a:pt x="59" y="6"/>
                    <a:pt x="59" y="7"/>
                  </a:cubicBezTo>
                  <a:cubicBezTo>
                    <a:pt x="36" y="27"/>
                    <a:pt x="36" y="27"/>
                    <a:pt x="36" y="27"/>
                  </a:cubicBezTo>
                  <a:cubicBezTo>
                    <a:pt x="35" y="27"/>
                    <a:pt x="35" y="27"/>
                    <a:pt x="35" y="27"/>
                  </a:cubicBezTo>
                  <a:close/>
                  <a:moveTo>
                    <a:pt x="42" y="27"/>
                  </a:moveTo>
                  <a:cubicBezTo>
                    <a:pt x="42" y="27"/>
                    <a:pt x="42" y="27"/>
                    <a:pt x="42" y="27"/>
                  </a:cubicBezTo>
                  <a:cubicBezTo>
                    <a:pt x="41" y="26"/>
                    <a:pt x="41" y="26"/>
                    <a:pt x="42" y="26"/>
                  </a:cubicBezTo>
                  <a:cubicBezTo>
                    <a:pt x="65" y="6"/>
                    <a:pt x="65" y="6"/>
                    <a:pt x="65" y="6"/>
                  </a:cubicBezTo>
                  <a:cubicBezTo>
                    <a:pt x="65" y="5"/>
                    <a:pt x="66" y="5"/>
                    <a:pt x="66" y="6"/>
                  </a:cubicBezTo>
                  <a:cubicBezTo>
                    <a:pt x="66" y="6"/>
                    <a:pt x="66" y="6"/>
                    <a:pt x="66" y="7"/>
                  </a:cubicBezTo>
                  <a:cubicBezTo>
                    <a:pt x="43" y="27"/>
                    <a:pt x="43" y="27"/>
                    <a:pt x="43" y="27"/>
                  </a:cubicBezTo>
                  <a:cubicBezTo>
                    <a:pt x="43" y="27"/>
                    <a:pt x="42" y="27"/>
                    <a:pt x="42" y="27"/>
                  </a:cubicBezTo>
                  <a:close/>
                  <a:moveTo>
                    <a:pt x="68" y="23"/>
                  </a:moveTo>
                  <a:cubicBezTo>
                    <a:pt x="63" y="26"/>
                    <a:pt x="63" y="26"/>
                    <a:pt x="63" y="26"/>
                  </a:cubicBezTo>
                  <a:cubicBezTo>
                    <a:pt x="63" y="27"/>
                    <a:pt x="63" y="27"/>
                    <a:pt x="62" y="27"/>
                  </a:cubicBezTo>
                  <a:cubicBezTo>
                    <a:pt x="62" y="27"/>
                    <a:pt x="62" y="27"/>
                    <a:pt x="62" y="26"/>
                  </a:cubicBezTo>
                  <a:cubicBezTo>
                    <a:pt x="62" y="26"/>
                    <a:pt x="62" y="26"/>
                    <a:pt x="62" y="25"/>
                  </a:cubicBezTo>
                  <a:cubicBezTo>
                    <a:pt x="67" y="22"/>
                    <a:pt x="67" y="22"/>
                    <a:pt x="67" y="22"/>
                  </a:cubicBezTo>
                  <a:cubicBezTo>
                    <a:pt x="67" y="21"/>
                    <a:pt x="68" y="21"/>
                    <a:pt x="68" y="22"/>
                  </a:cubicBezTo>
                  <a:cubicBezTo>
                    <a:pt x="68" y="22"/>
                    <a:pt x="68" y="22"/>
                    <a:pt x="68" y="23"/>
                  </a:cubicBezTo>
                  <a:close/>
                  <a:moveTo>
                    <a:pt x="68" y="17"/>
                  </a:moveTo>
                  <a:cubicBezTo>
                    <a:pt x="57" y="26"/>
                    <a:pt x="57" y="26"/>
                    <a:pt x="57" y="26"/>
                  </a:cubicBezTo>
                  <a:cubicBezTo>
                    <a:pt x="56" y="26"/>
                    <a:pt x="56" y="26"/>
                    <a:pt x="56" y="26"/>
                  </a:cubicBezTo>
                  <a:cubicBezTo>
                    <a:pt x="56" y="26"/>
                    <a:pt x="56" y="26"/>
                    <a:pt x="55" y="26"/>
                  </a:cubicBezTo>
                  <a:cubicBezTo>
                    <a:pt x="55" y="26"/>
                    <a:pt x="55" y="25"/>
                    <a:pt x="56" y="25"/>
                  </a:cubicBezTo>
                  <a:cubicBezTo>
                    <a:pt x="67" y="15"/>
                    <a:pt x="67" y="15"/>
                    <a:pt x="67" y="15"/>
                  </a:cubicBezTo>
                  <a:cubicBezTo>
                    <a:pt x="67" y="15"/>
                    <a:pt x="68" y="15"/>
                    <a:pt x="68" y="15"/>
                  </a:cubicBezTo>
                  <a:cubicBezTo>
                    <a:pt x="68" y="16"/>
                    <a:pt x="68" y="16"/>
                    <a:pt x="68" y="17"/>
                  </a:cubicBezTo>
                  <a:close/>
                  <a:moveTo>
                    <a:pt x="68" y="11"/>
                  </a:moveTo>
                  <a:cubicBezTo>
                    <a:pt x="50" y="26"/>
                    <a:pt x="50" y="26"/>
                    <a:pt x="50" y="26"/>
                  </a:cubicBezTo>
                  <a:cubicBezTo>
                    <a:pt x="50" y="26"/>
                    <a:pt x="49" y="27"/>
                    <a:pt x="49" y="27"/>
                  </a:cubicBezTo>
                  <a:cubicBezTo>
                    <a:pt x="49" y="27"/>
                    <a:pt x="49" y="26"/>
                    <a:pt x="49" y="26"/>
                  </a:cubicBezTo>
                  <a:cubicBezTo>
                    <a:pt x="48" y="26"/>
                    <a:pt x="48" y="25"/>
                    <a:pt x="49" y="25"/>
                  </a:cubicBezTo>
                  <a:cubicBezTo>
                    <a:pt x="67" y="9"/>
                    <a:pt x="67" y="9"/>
                    <a:pt x="67" y="9"/>
                  </a:cubicBezTo>
                  <a:cubicBezTo>
                    <a:pt x="67" y="9"/>
                    <a:pt x="68" y="9"/>
                    <a:pt x="68" y="9"/>
                  </a:cubicBezTo>
                  <a:cubicBezTo>
                    <a:pt x="68" y="10"/>
                    <a:pt x="68" y="10"/>
                    <a:pt x="68" y="11"/>
                  </a:cubicBezTo>
                  <a:close/>
                  <a:moveTo>
                    <a:pt x="101" y="23"/>
                  </a:moveTo>
                  <a:cubicBezTo>
                    <a:pt x="97" y="23"/>
                    <a:pt x="94" y="21"/>
                    <a:pt x="94" y="17"/>
                  </a:cubicBezTo>
                  <a:cubicBezTo>
                    <a:pt x="94" y="14"/>
                    <a:pt x="97" y="11"/>
                    <a:pt x="101" y="11"/>
                  </a:cubicBezTo>
                  <a:cubicBezTo>
                    <a:pt x="104" y="11"/>
                    <a:pt x="107" y="14"/>
                    <a:pt x="107" y="17"/>
                  </a:cubicBezTo>
                  <a:cubicBezTo>
                    <a:pt x="107" y="21"/>
                    <a:pt x="104" y="23"/>
                    <a:pt x="10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825">
                <a:solidFill>
                  <a:srgbClr val="4B4B4B"/>
                </a:solidFill>
                <a:latin typeface="微软雅黑" panose="020B0503020204020204" pitchFamily="34" charset="-122"/>
                <a:ea typeface="微软雅黑" panose="020B0503020204020204" pitchFamily="34" charset="-122"/>
              </a:endParaRPr>
            </a:p>
          </p:txBody>
        </p:sp>
        <p:sp>
          <p:nvSpPr>
            <p:cNvPr id="217" name="Freeform 64"/>
            <p:cNvSpPr>
              <a:spLocks noEditPoints="1"/>
            </p:cNvSpPr>
            <p:nvPr/>
          </p:nvSpPr>
          <p:spPr bwMode="auto">
            <a:xfrm>
              <a:off x="6048377" y="3714748"/>
              <a:ext cx="379412" cy="104776"/>
            </a:xfrm>
            <a:custGeom>
              <a:avLst/>
              <a:gdLst>
                <a:gd name="T0" fmla="*/ 2 w 118"/>
                <a:gd name="T1" fmla="*/ 0 h 33"/>
                <a:gd name="T2" fmla="*/ 0 w 118"/>
                <a:gd name="T3" fmla="*/ 31 h 33"/>
                <a:gd name="T4" fmla="*/ 117 w 118"/>
                <a:gd name="T5" fmla="*/ 33 h 33"/>
                <a:gd name="T6" fmla="*/ 118 w 118"/>
                <a:gd name="T7" fmla="*/ 2 h 33"/>
                <a:gd name="T8" fmla="*/ 7 w 118"/>
                <a:gd name="T9" fmla="*/ 10 h 33"/>
                <a:gd name="T10" fmla="*/ 12 w 118"/>
                <a:gd name="T11" fmla="*/ 6 h 33"/>
                <a:gd name="T12" fmla="*/ 8 w 118"/>
                <a:gd name="T13" fmla="*/ 11 h 33"/>
                <a:gd name="T14" fmla="*/ 6 w 118"/>
                <a:gd name="T15" fmla="*/ 11 h 33"/>
                <a:gd name="T16" fmla="*/ 6 w 118"/>
                <a:gd name="T17" fmla="*/ 15 h 33"/>
                <a:gd name="T18" fmla="*/ 18 w 118"/>
                <a:gd name="T19" fmla="*/ 6 h 33"/>
                <a:gd name="T20" fmla="*/ 7 w 118"/>
                <a:gd name="T21" fmla="*/ 16 h 33"/>
                <a:gd name="T22" fmla="*/ 6 w 118"/>
                <a:gd name="T23" fmla="*/ 16 h 33"/>
                <a:gd name="T24" fmla="*/ 6 w 118"/>
                <a:gd name="T25" fmla="*/ 22 h 33"/>
                <a:gd name="T26" fmla="*/ 24 w 118"/>
                <a:gd name="T27" fmla="*/ 5 h 33"/>
                <a:gd name="T28" fmla="*/ 25 w 118"/>
                <a:gd name="T29" fmla="*/ 6 h 33"/>
                <a:gd name="T30" fmla="*/ 6 w 118"/>
                <a:gd name="T31" fmla="*/ 22 h 33"/>
                <a:gd name="T32" fmla="*/ 8 w 118"/>
                <a:gd name="T33" fmla="*/ 27 h 33"/>
                <a:gd name="T34" fmla="*/ 7 w 118"/>
                <a:gd name="T35" fmla="*/ 25 h 33"/>
                <a:gd name="T36" fmla="*/ 32 w 118"/>
                <a:gd name="T37" fmla="*/ 5 h 33"/>
                <a:gd name="T38" fmla="*/ 8 w 118"/>
                <a:gd name="T39" fmla="*/ 26 h 33"/>
                <a:gd name="T40" fmla="*/ 15 w 118"/>
                <a:gd name="T41" fmla="*/ 27 h 33"/>
                <a:gd name="T42" fmla="*/ 14 w 118"/>
                <a:gd name="T43" fmla="*/ 25 h 33"/>
                <a:gd name="T44" fmla="*/ 39 w 118"/>
                <a:gd name="T45" fmla="*/ 5 h 33"/>
                <a:gd name="T46" fmla="*/ 15 w 118"/>
                <a:gd name="T47" fmla="*/ 26 h 33"/>
                <a:gd name="T48" fmla="*/ 22 w 118"/>
                <a:gd name="T49" fmla="*/ 27 h 33"/>
                <a:gd name="T50" fmla="*/ 21 w 118"/>
                <a:gd name="T51" fmla="*/ 25 h 33"/>
                <a:gd name="T52" fmla="*/ 46 w 118"/>
                <a:gd name="T53" fmla="*/ 5 h 33"/>
                <a:gd name="T54" fmla="*/ 22 w 118"/>
                <a:gd name="T55" fmla="*/ 26 h 33"/>
                <a:gd name="T56" fmla="*/ 29 w 118"/>
                <a:gd name="T57" fmla="*/ 27 h 33"/>
                <a:gd name="T58" fmla="*/ 29 w 118"/>
                <a:gd name="T59" fmla="*/ 25 h 33"/>
                <a:gd name="T60" fmla="*/ 53 w 118"/>
                <a:gd name="T61" fmla="*/ 5 h 33"/>
                <a:gd name="T62" fmla="*/ 29 w 118"/>
                <a:gd name="T63" fmla="*/ 26 h 33"/>
                <a:gd name="T64" fmla="*/ 35 w 118"/>
                <a:gd name="T65" fmla="*/ 27 h 33"/>
                <a:gd name="T66" fmla="*/ 35 w 118"/>
                <a:gd name="T67" fmla="*/ 25 h 33"/>
                <a:gd name="T68" fmla="*/ 59 w 118"/>
                <a:gd name="T69" fmla="*/ 5 h 33"/>
                <a:gd name="T70" fmla="*/ 36 w 118"/>
                <a:gd name="T71" fmla="*/ 26 h 33"/>
                <a:gd name="T72" fmla="*/ 42 w 118"/>
                <a:gd name="T73" fmla="*/ 27 h 33"/>
                <a:gd name="T74" fmla="*/ 42 w 118"/>
                <a:gd name="T75" fmla="*/ 25 h 33"/>
                <a:gd name="T76" fmla="*/ 66 w 118"/>
                <a:gd name="T77" fmla="*/ 5 h 33"/>
                <a:gd name="T78" fmla="*/ 43 w 118"/>
                <a:gd name="T79" fmla="*/ 26 h 33"/>
                <a:gd name="T80" fmla="*/ 68 w 118"/>
                <a:gd name="T81" fmla="*/ 22 h 33"/>
                <a:gd name="T82" fmla="*/ 62 w 118"/>
                <a:gd name="T83" fmla="*/ 26 h 33"/>
                <a:gd name="T84" fmla="*/ 62 w 118"/>
                <a:gd name="T85" fmla="*/ 25 h 33"/>
                <a:gd name="T86" fmla="*/ 68 w 118"/>
                <a:gd name="T87" fmla="*/ 21 h 33"/>
                <a:gd name="T88" fmla="*/ 68 w 118"/>
                <a:gd name="T89" fmla="*/ 16 h 33"/>
                <a:gd name="T90" fmla="*/ 56 w 118"/>
                <a:gd name="T91" fmla="*/ 26 h 33"/>
                <a:gd name="T92" fmla="*/ 56 w 118"/>
                <a:gd name="T93" fmla="*/ 25 h 33"/>
                <a:gd name="T94" fmla="*/ 68 w 118"/>
                <a:gd name="T95" fmla="*/ 15 h 33"/>
                <a:gd name="T96" fmla="*/ 68 w 118"/>
                <a:gd name="T97" fmla="*/ 10 h 33"/>
                <a:gd name="T98" fmla="*/ 49 w 118"/>
                <a:gd name="T99" fmla="*/ 26 h 33"/>
                <a:gd name="T100" fmla="*/ 49 w 118"/>
                <a:gd name="T101" fmla="*/ 25 h 33"/>
                <a:gd name="T102" fmla="*/ 68 w 118"/>
                <a:gd name="T103" fmla="*/ 9 h 33"/>
                <a:gd name="T104" fmla="*/ 101 w 118"/>
                <a:gd name="T105" fmla="*/ 23 h 33"/>
                <a:gd name="T106" fmla="*/ 101 w 118"/>
                <a:gd name="T107" fmla="*/ 10 h 33"/>
                <a:gd name="T108" fmla="*/ 101 w 118"/>
                <a:gd name="T109"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8" h="33">
                  <a:moveTo>
                    <a:pt x="117" y="0"/>
                  </a:moveTo>
                  <a:cubicBezTo>
                    <a:pt x="2" y="0"/>
                    <a:pt x="2" y="0"/>
                    <a:pt x="2" y="0"/>
                  </a:cubicBezTo>
                  <a:cubicBezTo>
                    <a:pt x="1" y="0"/>
                    <a:pt x="0" y="1"/>
                    <a:pt x="0" y="2"/>
                  </a:cubicBezTo>
                  <a:cubicBezTo>
                    <a:pt x="0" y="31"/>
                    <a:pt x="0" y="31"/>
                    <a:pt x="0" y="31"/>
                  </a:cubicBezTo>
                  <a:cubicBezTo>
                    <a:pt x="0" y="32"/>
                    <a:pt x="1" y="33"/>
                    <a:pt x="2" y="33"/>
                  </a:cubicBezTo>
                  <a:cubicBezTo>
                    <a:pt x="117" y="33"/>
                    <a:pt x="117" y="33"/>
                    <a:pt x="117" y="33"/>
                  </a:cubicBezTo>
                  <a:cubicBezTo>
                    <a:pt x="118" y="33"/>
                    <a:pt x="118" y="32"/>
                    <a:pt x="118" y="31"/>
                  </a:cubicBezTo>
                  <a:cubicBezTo>
                    <a:pt x="118" y="2"/>
                    <a:pt x="118" y="2"/>
                    <a:pt x="118" y="2"/>
                  </a:cubicBezTo>
                  <a:cubicBezTo>
                    <a:pt x="118" y="1"/>
                    <a:pt x="118" y="0"/>
                    <a:pt x="117" y="0"/>
                  </a:cubicBezTo>
                  <a:close/>
                  <a:moveTo>
                    <a:pt x="7" y="10"/>
                  </a:moveTo>
                  <a:cubicBezTo>
                    <a:pt x="11" y="6"/>
                    <a:pt x="11" y="6"/>
                    <a:pt x="11" y="6"/>
                  </a:cubicBezTo>
                  <a:cubicBezTo>
                    <a:pt x="11" y="6"/>
                    <a:pt x="12" y="6"/>
                    <a:pt x="12" y="6"/>
                  </a:cubicBezTo>
                  <a:cubicBezTo>
                    <a:pt x="13" y="6"/>
                    <a:pt x="12" y="7"/>
                    <a:pt x="12" y="7"/>
                  </a:cubicBezTo>
                  <a:cubicBezTo>
                    <a:pt x="8" y="11"/>
                    <a:pt x="8" y="11"/>
                    <a:pt x="8" y="11"/>
                  </a:cubicBezTo>
                  <a:cubicBezTo>
                    <a:pt x="7" y="11"/>
                    <a:pt x="7" y="11"/>
                    <a:pt x="7" y="11"/>
                  </a:cubicBezTo>
                  <a:cubicBezTo>
                    <a:pt x="7" y="11"/>
                    <a:pt x="7" y="11"/>
                    <a:pt x="6" y="11"/>
                  </a:cubicBezTo>
                  <a:cubicBezTo>
                    <a:pt x="6" y="10"/>
                    <a:pt x="6" y="10"/>
                    <a:pt x="7" y="10"/>
                  </a:cubicBezTo>
                  <a:close/>
                  <a:moveTo>
                    <a:pt x="6" y="15"/>
                  </a:moveTo>
                  <a:cubicBezTo>
                    <a:pt x="17" y="6"/>
                    <a:pt x="17" y="6"/>
                    <a:pt x="17" y="6"/>
                  </a:cubicBezTo>
                  <a:cubicBezTo>
                    <a:pt x="18" y="5"/>
                    <a:pt x="18" y="5"/>
                    <a:pt x="18" y="6"/>
                  </a:cubicBezTo>
                  <a:cubicBezTo>
                    <a:pt x="19" y="6"/>
                    <a:pt x="19" y="7"/>
                    <a:pt x="18" y="7"/>
                  </a:cubicBezTo>
                  <a:cubicBezTo>
                    <a:pt x="7" y="16"/>
                    <a:pt x="7" y="16"/>
                    <a:pt x="7" y="16"/>
                  </a:cubicBezTo>
                  <a:cubicBezTo>
                    <a:pt x="7" y="17"/>
                    <a:pt x="7" y="17"/>
                    <a:pt x="7" y="17"/>
                  </a:cubicBezTo>
                  <a:cubicBezTo>
                    <a:pt x="6" y="17"/>
                    <a:pt x="6" y="17"/>
                    <a:pt x="6" y="16"/>
                  </a:cubicBezTo>
                  <a:cubicBezTo>
                    <a:pt x="6" y="16"/>
                    <a:pt x="6" y="15"/>
                    <a:pt x="6" y="15"/>
                  </a:cubicBezTo>
                  <a:close/>
                  <a:moveTo>
                    <a:pt x="6" y="22"/>
                  </a:moveTo>
                  <a:cubicBezTo>
                    <a:pt x="5" y="22"/>
                    <a:pt x="6" y="21"/>
                    <a:pt x="6" y="21"/>
                  </a:cubicBezTo>
                  <a:cubicBezTo>
                    <a:pt x="24" y="5"/>
                    <a:pt x="24" y="5"/>
                    <a:pt x="24" y="5"/>
                  </a:cubicBezTo>
                  <a:cubicBezTo>
                    <a:pt x="25" y="5"/>
                    <a:pt x="25" y="5"/>
                    <a:pt x="25" y="5"/>
                  </a:cubicBezTo>
                  <a:cubicBezTo>
                    <a:pt x="26" y="5"/>
                    <a:pt x="26" y="6"/>
                    <a:pt x="25" y="6"/>
                  </a:cubicBezTo>
                  <a:cubicBezTo>
                    <a:pt x="7" y="22"/>
                    <a:pt x="7" y="22"/>
                    <a:pt x="7" y="22"/>
                  </a:cubicBezTo>
                  <a:cubicBezTo>
                    <a:pt x="7" y="22"/>
                    <a:pt x="7" y="22"/>
                    <a:pt x="6" y="22"/>
                  </a:cubicBezTo>
                  <a:cubicBezTo>
                    <a:pt x="6" y="22"/>
                    <a:pt x="6" y="22"/>
                    <a:pt x="6" y="22"/>
                  </a:cubicBezTo>
                  <a:close/>
                  <a:moveTo>
                    <a:pt x="8" y="27"/>
                  </a:moveTo>
                  <a:cubicBezTo>
                    <a:pt x="7" y="27"/>
                    <a:pt x="7" y="27"/>
                    <a:pt x="7" y="26"/>
                  </a:cubicBezTo>
                  <a:cubicBezTo>
                    <a:pt x="7" y="26"/>
                    <a:pt x="7" y="25"/>
                    <a:pt x="7" y="25"/>
                  </a:cubicBezTo>
                  <a:cubicBezTo>
                    <a:pt x="30" y="5"/>
                    <a:pt x="30" y="5"/>
                    <a:pt x="30" y="5"/>
                  </a:cubicBezTo>
                  <a:cubicBezTo>
                    <a:pt x="31" y="5"/>
                    <a:pt x="31" y="5"/>
                    <a:pt x="32" y="5"/>
                  </a:cubicBezTo>
                  <a:cubicBezTo>
                    <a:pt x="32" y="5"/>
                    <a:pt x="32" y="6"/>
                    <a:pt x="31" y="6"/>
                  </a:cubicBezTo>
                  <a:cubicBezTo>
                    <a:pt x="8" y="26"/>
                    <a:pt x="8" y="26"/>
                    <a:pt x="8" y="26"/>
                  </a:cubicBezTo>
                  <a:cubicBezTo>
                    <a:pt x="8" y="27"/>
                    <a:pt x="8" y="27"/>
                    <a:pt x="8" y="27"/>
                  </a:cubicBezTo>
                  <a:close/>
                  <a:moveTo>
                    <a:pt x="15" y="27"/>
                  </a:moveTo>
                  <a:cubicBezTo>
                    <a:pt x="14" y="27"/>
                    <a:pt x="14" y="27"/>
                    <a:pt x="14" y="26"/>
                  </a:cubicBezTo>
                  <a:cubicBezTo>
                    <a:pt x="14" y="26"/>
                    <a:pt x="14" y="25"/>
                    <a:pt x="14" y="25"/>
                  </a:cubicBezTo>
                  <a:cubicBezTo>
                    <a:pt x="37" y="5"/>
                    <a:pt x="37" y="5"/>
                    <a:pt x="37" y="5"/>
                  </a:cubicBezTo>
                  <a:cubicBezTo>
                    <a:pt x="38" y="5"/>
                    <a:pt x="38" y="5"/>
                    <a:pt x="39" y="5"/>
                  </a:cubicBezTo>
                  <a:cubicBezTo>
                    <a:pt x="39" y="5"/>
                    <a:pt x="39" y="6"/>
                    <a:pt x="38" y="6"/>
                  </a:cubicBezTo>
                  <a:cubicBezTo>
                    <a:pt x="15" y="26"/>
                    <a:pt x="15" y="26"/>
                    <a:pt x="15" y="26"/>
                  </a:cubicBezTo>
                  <a:cubicBezTo>
                    <a:pt x="15" y="27"/>
                    <a:pt x="15" y="27"/>
                    <a:pt x="15" y="27"/>
                  </a:cubicBezTo>
                  <a:close/>
                  <a:moveTo>
                    <a:pt x="22" y="27"/>
                  </a:moveTo>
                  <a:cubicBezTo>
                    <a:pt x="21" y="27"/>
                    <a:pt x="21" y="27"/>
                    <a:pt x="21" y="26"/>
                  </a:cubicBezTo>
                  <a:cubicBezTo>
                    <a:pt x="21" y="26"/>
                    <a:pt x="21" y="26"/>
                    <a:pt x="21" y="25"/>
                  </a:cubicBezTo>
                  <a:cubicBezTo>
                    <a:pt x="44" y="5"/>
                    <a:pt x="44" y="5"/>
                    <a:pt x="44" y="5"/>
                  </a:cubicBezTo>
                  <a:cubicBezTo>
                    <a:pt x="45" y="5"/>
                    <a:pt x="45" y="5"/>
                    <a:pt x="46" y="5"/>
                  </a:cubicBezTo>
                  <a:cubicBezTo>
                    <a:pt x="46" y="5"/>
                    <a:pt x="46" y="6"/>
                    <a:pt x="45" y="6"/>
                  </a:cubicBezTo>
                  <a:cubicBezTo>
                    <a:pt x="22" y="26"/>
                    <a:pt x="22" y="26"/>
                    <a:pt x="22" y="26"/>
                  </a:cubicBezTo>
                  <a:cubicBezTo>
                    <a:pt x="22" y="27"/>
                    <a:pt x="22" y="27"/>
                    <a:pt x="22" y="27"/>
                  </a:cubicBezTo>
                  <a:close/>
                  <a:moveTo>
                    <a:pt x="29" y="27"/>
                  </a:moveTo>
                  <a:cubicBezTo>
                    <a:pt x="29" y="27"/>
                    <a:pt x="28" y="27"/>
                    <a:pt x="28" y="26"/>
                  </a:cubicBezTo>
                  <a:cubicBezTo>
                    <a:pt x="28" y="26"/>
                    <a:pt x="28" y="26"/>
                    <a:pt x="29" y="25"/>
                  </a:cubicBezTo>
                  <a:cubicBezTo>
                    <a:pt x="52" y="5"/>
                    <a:pt x="52" y="5"/>
                    <a:pt x="52" y="5"/>
                  </a:cubicBezTo>
                  <a:cubicBezTo>
                    <a:pt x="52" y="5"/>
                    <a:pt x="53" y="5"/>
                    <a:pt x="53" y="5"/>
                  </a:cubicBezTo>
                  <a:cubicBezTo>
                    <a:pt x="53" y="6"/>
                    <a:pt x="53" y="6"/>
                    <a:pt x="53" y="6"/>
                  </a:cubicBezTo>
                  <a:cubicBezTo>
                    <a:pt x="29" y="26"/>
                    <a:pt x="29" y="26"/>
                    <a:pt x="29" y="26"/>
                  </a:cubicBezTo>
                  <a:cubicBezTo>
                    <a:pt x="29" y="27"/>
                    <a:pt x="29" y="27"/>
                    <a:pt x="29" y="27"/>
                  </a:cubicBezTo>
                  <a:close/>
                  <a:moveTo>
                    <a:pt x="35" y="27"/>
                  </a:moveTo>
                  <a:cubicBezTo>
                    <a:pt x="35" y="27"/>
                    <a:pt x="35" y="27"/>
                    <a:pt x="34" y="26"/>
                  </a:cubicBezTo>
                  <a:cubicBezTo>
                    <a:pt x="34" y="26"/>
                    <a:pt x="34" y="26"/>
                    <a:pt x="35" y="25"/>
                  </a:cubicBezTo>
                  <a:cubicBezTo>
                    <a:pt x="58" y="5"/>
                    <a:pt x="58" y="5"/>
                    <a:pt x="58" y="5"/>
                  </a:cubicBezTo>
                  <a:cubicBezTo>
                    <a:pt x="58" y="5"/>
                    <a:pt x="59" y="5"/>
                    <a:pt x="59" y="5"/>
                  </a:cubicBezTo>
                  <a:cubicBezTo>
                    <a:pt x="59" y="6"/>
                    <a:pt x="59" y="6"/>
                    <a:pt x="59" y="6"/>
                  </a:cubicBezTo>
                  <a:cubicBezTo>
                    <a:pt x="36" y="26"/>
                    <a:pt x="36" y="26"/>
                    <a:pt x="36" y="26"/>
                  </a:cubicBezTo>
                  <a:cubicBezTo>
                    <a:pt x="35" y="27"/>
                    <a:pt x="35" y="27"/>
                    <a:pt x="35" y="27"/>
                  </a:cubicBezTo>
                  <a:close/>
                  <a:moveTo>
                    <a:pt x="42" y="27"/>
                  </a:moveTo>
                  <a:cubicBezTo>
                    <a:pt x="42" y="27"/>
                    <a:pt x="42" y="27"/>
                    <a:pt x="42" y="26"/>
                  </a:cubicBezTo>
                  <a:cubicBezTo>
                    <a:pt x="41" y="26"/>
                    <a:pt x="41" y="26"/>
                    <a:pt x="42" y="25"/>
                  </a:cubicBezTo>
                  <a:cubicBezTo>
                    <a:pt x="65" y="5"/>
                    <a:pt x="65" y="5"/>
                    <a:pt x="65" y="5"/>
                  </a:cubicBezTo>
                  <a:cubicBezTo>
                    <a:pt x="65" y="5"/>
                    <a:pt x="66" y="5"/>
                    <a:pt x="66" y="5"/>
                  </a:cubicBezTo>
                  <a:cubicBezTo>
                    <a:pt x="66" y="6"/>
                    <a:pt x="66" y="6"/>
                    <a:pt x="66" y="6"/>
                  </a:cubicBezTo>
                  <a:cubicBezTo>
                    <a:pt x="43" y="26"/>
                    <a:pt x="43" y="26"/>
                    <a:pt x="43" y="26"/>
                  </a:cubicBezTo>
                  <a:cubicBezTo>
                    <a:pt x="43" y="27"/>
                    <a:pt x="42" y="27"/>
                    <a:pt x="42" y="27"/>
                  </a:cubicBezTo>
                  <a:close/>
                  <a:moveTo>
                    <a:pt x="68" y="22"/>
                  </a:moveTo>
                  <a:cubicBezTo>
                    <a:pt x="63" y="26"/>
                    <a:pt x="63" y="26"/>
                    <a:pt x="63" y="26"/>
                  </a:cubicBezTo>
                  <a:cubicBezTo>
                    <a:pt x="63" y="26"/>
                    <a:pt x="63" y="26"/>
                    <a:pt x="62" y="26"/>
                  </a:cubicBezTo>
                  <a:cubicBezTo>
                    <a:pt x="62" y="26"/>
                    <a:pt x="62" y="26"/>
                    <a:pt x="62" y="26"/>
                  </a:cubicBezTo>
                  <a:cubicBezTo>
                    <a:pt x="62" y="26"/>
                    <a:pt x="62" y="25"/>
                    <a:pt x="62" y="25"/>
                  </a:cubicBezTo>
                  <a:cubicBezTo>
                    <a:pt x="67" y="21"/>
                    <a:pt x="67" y="21"/>
                    <a:pt x="67" y="21"/>
                  </a:cubicBezTo>
                  <a:cubicBezTo>
                    <a:pt x="67" y="21"/>
                    <a:pt x="68" y="21"/>
                    <a:pt x="68" y="21"/>
                  </a:cubicBezTo>
                  <a:cubicBezTo>
                    <a:pt x="68" y="22"/>
                    <a:pt x="68" y="22"/>
                    <a:pt x="68" y="22"/>
                  </a:cubicBezTo>
                  <a:close/>
                  <a:moveTo>
                    <a:pt x="68" y="16"/>
                  </a:moveTo>
                  <a:cubicBezTo>
                    <a:pt x="57" y="26"/>
                    <a:pt x="57" y="26"/>
                    <a:pt x="57" y="26"/>
                  </a:cubicBezTo>
                  <a:cubicBezTo>
                    <a:pt x="56" y="26"/>
                    <a:pt x="56" y="26"/>
                    <a:pt x="56" y="26"/>
                  </a:cubicBezTo>
                  <a:cubicBezTo>
                    <a:pt x="56" y="26"/>
                    <a:pt x="56" y="26"/>
                    <a:pt x="55" y="26"/>
                  </a:cubicBezTo>
                  <a:cubicBezTo>
                    <a:pt x="55" y="25"/>
                    <a:pt x="55" y="25"/>
                    <a:pt x="56" y="25"/>
                  </a:cubicBezTo>
                  <a:cubicBezTo>
                    <a:pt x="67" y="15"/>
                    <a:pt x="67" y="15"/>
                    <a:pt x="67" y="15"/>
                  </a:cubicBezTo>
                  <a:cubicBezTo>
                    <a:pt x="67" y="15"/>
                    <a:pt x="68" y="15"/>
                    <a:pt x="68" y="15"/>
                  </a:cubicBezTo>
                  <a:cubicBezTo>
                    <a:pt x="68" y="15"/>
                    <a:pt x="68" y="16"/>
                    <a:pt x="68" y="16"/>
                  </a:cubicBezTo>
                  <a:close/>
                  <a:moveTo>
                    <a:pt x="68" y="10"/>
                  </a:moveTo>
                  <a:cubicBezTo>
                    <a:pt x="50" y="26"/>
                    <a:pt x="50" y="26"/>
                    <a:pt x="50" y="26"/>
                  </a:cubicBezTo>
                  <a:cubicBezTo>
                    <a:pt x="50" y="26"/>
                    <a:pt x="49" y="26"/>
                    <a:pt x="49" y="26"/>
                  </a:cubicBezTo>
                  <a:cubicBezTo>
                    <a:pt x="49" y="26"/>
                    <a:pt x="49" y="26"/>
                    <a:pt x="49" y="26"/>
                  </a:cubicBezTo>
                  <a:cubicBezTo>
                    <a:pt x="48" y="26"/>
                    <a:pt x="48" y="25"/>
                    <a:pt x="49" y="25"/>
                  </a:cubicBezTo>
                  <a:cubicBezTo>
                    <a:pt x="67" y="9"/>
                    <a:pt x="67" y="9"/>
                    <a:pt x="67" y="9"/>
                  </a:cubicBezTo>
                  <a:cubicBezTo>
                    <a:pt x="67" y="9"/>
                    <a:pt x="68" y="9"/>
                    <a:pt x="68" y="9"/>
                  </a:cubicBezTo>
                  <a:cubicBezTo>
                    <a:pt x="68" y="9"/>
                    <a:pt x="68" y="10"/>
                    <a:pt x="68" y="10"/>
                  </a:cubicBezTo>
                  <a:close/>
                  <a:moveTo>
                    <a:pt x="101" y="23"/>
                  </a:moveTo>
                  <a:cubicBezTo>
                    <a:pt x="97" y="23"/>
                    <a:pt x="94" y="20"/>
                    <a:pt x="94" y="17"/>
                  </a:cubicBezTo>
                  <a:cubicBezTo>
                    <a:pt x="94" y="13"/>
                    <a:pt x="97" y="10"/>
                    <a:pt x="101" y="10"/>
                  </a:cubicBezTo>
                  <a:cubicBezTo>
                    <a:pt x="104" y="10"/>
                    <a:pt x="107" y="13"/>
                    <a:pt x="107" y="17"/>
                  </a:cubicBezTo>
                  <a:cubicBezTo>
                    <a:pt x="107" y="20"/>
                    <a:pt x="104" y="23"/>
                    <a:pt x="10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825">
                <a:solidFill>
                  <a:srgbClr val="4B4B4B"/>
                </a:solidFill>
                <a:latin typeface="微软雅黑" panose="020B0503020204020204" pitchFamily="34" charset="-122"/>
                <a:ea typeface="微软雅黑" panose="020B0503020204020204" pitchFamily="34" charset="-122"/>
              </a:endParaRPr>
            </a:p>
          </p:txBody>
        </p:sp>
        <p:sp>
          <p:nvSpPr>
            <p:cNvPr id="218" name="Freeform 65"/>
            <p:cNvSpPr>
              <a:spLocks noEditPoints="1"/>
            </p:cNvSpPr>
            <p:nvPr/>
          </p:nvSpPr>
          <p:spPr bwMode="auto">
            <a:xfrm>
              <a:off x="6048377" y="3852863"/>
              <a:ext cx="379412" cy="106365"/>
            </a:xfrm>
            <a:custGeom>
              <a:avLst/>
              <a:gdLst>
                <a:gd name="T0" fmla="*/ 2 w 118"/>
                <a:gd name="T1" fmla="*/ 0 h 33"/>
                <a:gd name="T2" fmla="*/ 0 w 118"/>
                <a:gd name="T3" fmla="*/ 31 h 33"/>
                <a:gd name="T4" fmla="*/ 117 w 118"/>
                <a:gd name="T5" fmla="*/ 33 h 33"/>
                <a:gd name="T6" fmla="*/ 118 w 118"/>
                <a:gd name="T7" fmla="*/ 2 h 33"/>
                <a:gd name="T8" fmla="*/ 7 w 118"/>
                <a:gd name="T9" fmla="*/ 10 h 33"/>
                <a:gd name="T10" fmla="*/ 12 w 118"/>
                <a:gd name="T11" fmla="*/ 7 h 33"/>
                <a:gd name="T12" fmla="*/ 8 w 118"/>
                <a:gd name="T13" fmla="*/ 11 h 33"/>
                <a:gd name="T14" fmla="*/ 6 w 118"/>
                <a:gd name="T15" fmla="*/ 11 h 33"/>
                <a:gd name="T16" fmla="*/ 6 w 118"/>
                <a:gd name="T17" fmla="*/ 16 h 33"/>
                <a:gd name="T18" fmla="*/ 18 w 118"/>
                <a:gd name="T19" fmla="*/ 6 h 33"/>
                <a:gd name="T20" fmla="*/ 7 w 118"/>
                <a:gd name="T21" fmla="*/ 17 h 33"/>
                <a:gd name="T22" fmla="*/ 6 w 118"/>
                <a:gd name="T23" fmla="*/ 17 h 33"/>
                <a:gd name="T24" fmla="*/ 6 w 118"/>
                <a:gd name="T25" fmla="*/ 23 h 33"/>
                <a:gd name="T26" fmla="*/ 24 w 118"/>
                <a:gd name="T27" fmla="*/ 6 h 33"/>
                <a:gd name="T28" fmla="*/ 25 w 118"/>
                <a:gd name="T29" fmla="*/ 7 h 33"/>
                <a:gd name="T30" fmla="*/ 6 w 118"/>
                <a:gd name="T31" fmla="*/ 23 h 33"/>
                <a:gd name="T32" fmla="*/ 8 w 118"/>
                <a:gd name="T33" fmla="*/ 27 h 33"/>
                <a:gd name="T34" fmla="*/ 7 w 118"/>
                <a:gd name="T35" fmla="*/ 26 h 33"/>
                <a:gd name="T36" fmla="*/ 32 w 118"/>
                <a:gd name="T37" fmla="*/ 6 h 33"/>
                <a:gd name="T38" fmla="*/ 8 w 118"/>
                <a:gd name="T39" fmla="*/ 27 h 33"/>
                <a:gd name="T40" fmla="*/ 15 w 118"/>
                <a:gd name="T41" fmla="*/ 27 h 33"/>
                <a:gd name="T42" fmla="*/ 14 w 118"/>
                <a:gd name="T43" fmla="*/ 26 h 33"/>
                <a:gd name="T44" fmla="*/ 39 w 118"/>
                <a:gd name="T45" fmla="*/ 6 h 33"/>
                <a:gd name="T46" fmla="*/ 15 w 118"/>
                <a:gd name="T47" fmla="*/ 27 h 33"/>
                <a:gd name="T48" fmla="*/ 22 w 118"/>
                <a:gd name="T49" fmla="*/ 27 h 33"/>
                <a:gd name="T50" fmla="*/ 21 w 118"/>
                <a:gd name="T51" fmla="*/ 26 h 33"/>
                <a:gd name="T52" fmla="*/ 46 w 118"/>
                <a:gd name="T53" fmla="*/ 6 h 33"/>
                <a:gd name="T54" fmla="*/ 22 w 118"/>
                <a:gd name="T55" fmla="*/ 27 h 33"/>
                <a:gd name="T56" fmla="*/ 29 w 118"/>
                <a:gd name="T57" fmla="*/ 27 h 33"/>
                <a:gd name="T58" fmla="*/ 29 w 118"/>
                <a:gd name="T59" fmla="*/ 26 h 33"/>
                <a:gd name="T60" fmla="*/ 53 w 118"/>
                <a:gd name="T61" fmla="*/ 6 h 33"/>
                <a:gd name="T62" fmla="*/ 29 w 118"/>
                <a:gd name="T63" fmla="*/ 27 h 33"/>
                <a:gd name="T64" fmla="*/ 35 w 118"/>
                <a:gd name="T65" fmla="*/ 27 h 33"/>
                <a:gd name="T66" fmla="*/ 35 w 118"/>
                <a:gd name="T67" fmla="*/ 26 h 33"/>
                <a:gd name="T68" fmla="*/ 59 w 118"/>
                <a:gd name="T69" fmla="*/ 6 h 33"/>
                <a:gd name="T70" fmla="*/ 36 w 118"/>
                <a:gd name="T71" fmla="*/ 27 h 33"/>
                <a:gd name="T72" fmla="*/ 42 w 118"/>
                <a:gd name="T73" fmla="*/ 27 h 33"/>
                <a:gd name="T74" fmla="*/ 42 w 118"/>
                <a:gd name="T75" fmla="*/ 26 h 33"/>
                <a:gd name="T76" fmla="*/ 66 w 118"/>
                <a:gd name="T77" fmla="*/ 6 h 33"/>
                <a:gd name="T78" fmla="*/ 43 w 118"/>
                <a:gd name="T79" fmla="*/ 27 h 33"/>
                <a:gd name="T80" fmla="*/ 68 w 118"/>
                <a:gd name="T81" fmla="*/ 23 h 33"/>
                <a:gd name="T82" fmla="*/ 62 w 118"/>
                <a:gd name="T83" fmla="*/ 27 h 33"/>
                <a:gd name="T84" fmla="*/ 62 w 118"/>
                <a:gd name="T85" fmla="*/ 25 h 33"/>
                <a:gd name="T86" fmla="*/ 68 w 118"/>
                <a:gd name="T87" fmla="*/ 22 h 33"/>
                <a:gd name="T88" fmla="*/ 68 w 118"/>
                <a:gd name="T89" fmla="*/ 17 h 33"/>
                <a:gd name="T90" fmla="*/ 56 w 118"/>
                <a:gd name="T91" fmla="*/ 27 h 33"/>
                <a:gd name="T92" fmla="*/ 56 w 118"/>
                <a:gd name="T93" fmla="*/ 25 h 33"/>
                <a:gd name="T94" fmla="*/ 68 w 118"/>
                <a:gd name="T95" fmla="*/ 16 h 33"/>
                <a:gd name="T96" fmla="*/ 68 w 118"/>
                <a:gd name="T97" fmla="*/ 11 h 33"/>
                <a:gd name="T98" fmla="*/ 49 w 118"/>
                <a:gd name="T99" fmla="*/ 27 h 33"/>
                <a:gd name="T100" fmla="*/ 49 w 118"/>
                <a:gd name="T101" fmla="*/ 25 h 33"/>
                <a:gd name="T102" fmla="*/ 68 w 118"/>
                <a:gd name="T103" fmla="*/ 10 h 33"/>
                <a:gd name="T104" fmla="*/ 101 w 118"/>
                <a:gd name="T105" fmla="*/ 24 h 33"/>
                <a:gd name="T106" fmla="*/ 101 w 118"/>
                <a:gd name="T107" fmla="*/ 11 h 33"/>
                <a:gd name="T108" fmla="*/ 101 w 118"/>
                <a:gd name="T109" fmla="*/ 2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8" h="33">
                  <a:moveTo>
                    <a:pt x="117" y="0"/>
                  </a:moveTo>
                  <a:cubicBezTo>
                    <a:pt x="2" y="0"/>
                    <a:pt x="2" y="0"/>
                    <a:pt x="2" y="0"/>
                  </a:cubicBezTo>
                  <a:cubicBezTo>
                    <a:pt x="1" y="0"/>
                    <a:pt x="0" y="1"/>
                    <a:pt x="0" y="2"/>
                  </a:cubicBezTo>
                  <a:cubicBezTo>
                    <a:pt x="0" y="31"/>
                    <a:pt x="0" y="31"/>
                    <a:pt x="0" y="31"/>
                  </a:cubicBezTo>
                  <a:cubicBezTo>
                    <a:pt x="0" y="32"/>
                    <a:pt x="1" y="33"/>
                    <a:pt x="2" y="33"/>
                  </a:cubicBezTo>
                  <a:cubicBezTo>
                    <a:pt x="117" y="33"/>
                    <a:pt x="117" y="33"/>
                    <a:pt x="117" y="33"/>
                  </a:cubicBezTo>
                  <a:cubicBezTo>
                    <a:pt x="118" y="33"/>
                    <a:pt x="118" y="32"/>
                    <a:pt x="118" y="31"/>
                  </a:cubicBezTo>
                  <a:cubicBezTo>
                    <a:pt x="118" y="2"/>
                    <a:pt x="118" y="2"/>
                    <a:pt x="118" y="2"/>
                  </a:cubicBezTo>
                  <a:cubicBezTo>
                    <a:pt x="118" y="1"/>
                    <a:pt x="118" y="0"/>
                    <a:pt x="117" y="0"/>
                  </a:cubicBezTo>
                  <a:close/>
                  <a:moveTo>
                    <a:pt x="7" y="10"/>
                  </a:moveTo>
                  <a:cubicBezTo>
                    <a:pt x="11" y="7"/>
                    <a:pt x="11" y="7"/>
                    <a:pt x="11" y="7"/>
                  </a:cubicBezTo>
                  <a:cubicBezTo>
                    <a:pt x="11" y="6"/>
                    <a:pt x="12" y="6"/>
                    <a:pt x="12" y="7"/>
                  </a:cubicBezTo>
                  <a:cubicBezTo>
                    <a:pt x="13" y="7"/>
                    <a:pt x="12" y="7"/>
                    <a:pt x="12" y="8"/>
                  </a:cubicBezTo>
                  <a:cubicBezTo>
                    <a:pt x="8" y="11"/>
                    <a:pt x="8" y="11"/>
                    <a:pt x="8" y="11"/>
                  </a:cubicBezTo>
                  <a:cubicBezTo>
                    <a:pt x="7" y="12"/>
                    <a:pt x="7" y="12"/>
                    <a:pt x="7" y="12"/>
                  </a:cubicBezTo>
                  <a:cubicBezTo>
                    <a:pt x="7" y="12"/>
                    <a:pt x="7" y="12"/>
                    <a:pt x="6" y="11"/>
                  </a:cubicBezTo>
                  <a:cubicBezTo>
                    <a:pt x="6" y="11"/>
                    <a:pt x="6" y="10"/>
                    <a:pt x="7" y="10"/>
                  </a:cubicBezTo>
                  <a:close/>
                  <a:moveTo>
                    <a:pt x="6" y="16"/>
                  </a:moveTo>
                  <a:cubicBezTo>
                    <a:pt x="17" y="6"/>
                    <a:pt x="17" y="6"/>
                    <a:pt x="17" y="6"/>
                  </a:cubicBezTo>
                  <a:cubicBezTo>
                    <a:pt x="18" y="6"/>
                    <a:pt x="18" y="6"/>
                    <a:pt x="18" y="6"/>
                  </a:cubicBezTo>
                  <a:cubicBezTo>
                    <a:pt x="19" y="7"/>
                    <a:pt x="19" y="7"/>
                    <a:pt x="18" y="8"/>
                  </a:cubicBezTo>
                  <a:cubicBezTo>
                    <a:pt x="7" y="17"/>
                    <a:pt x="7" y="17"/>
                    <a:pt x="7" y="17"/>
                  </a:cubicBezTo>
                  <a:cubicBezTo>
                    <a:pt x="7" y="17"/>
                    <a:pt x="7" y="17"/>
                    <a:pt x="7" y="17"/>
                  </a:cubicBezTo>
                  <a:cubicBezTo>
                    <a:pt x="6" y="17"/>
                    <a:pt x="6" y="17"/>
                    <a:pt x="6" y="17"/>
                  </a:cubicBezTo>
                  <a:cubicBezTo>
                    <a:pt x="6" y="17"/>
                    <a:pt x="6" y="16"/>
                    <a:pt x="6" y="16"/>
                  </a:cubicBezTo>
                  <a:close/>
                  <a:moveTo>
                    <a:pt x="6" y="23"/>
                  </a:moveTo>
                  <a:cubicBezTo>
                    <a:pt x="5" y="22"/>
                    <a:pt x="6" y="22"/>
                    <a:pt x="6" y="21"/>
                  </a:cubicBezTo>
                  <a:cubicBezTo>
                    <a:pt x="24" y="6"/>
                    <a:pt x="24" y="6"/>
                    <a:pt x="24" y="6"/>
                  </a:cubicBezTo>
                  <a:cubicBezTo>
                    <a:pt x="25" y="5"/>
                    <a:pt x="25" y="5"/>
                    <a:pt x="25" y="6"/>
                  </a:cubicBezTo>
                  <a:cubicBezTo>
                    <a:pt x="26" y="6"/>
                    <a:pt x="26" y="7"/>
                    <a:pt x="25" y="7"/>
                  </a:cubicBezTo>
                  <a:cubicBezTo>
                    <a:pt x="7" y="23"/>
                    <a:pt x="7" y="23"/>
                    <a:pt x="7" y="23"/>
                  </a:cubicBezTo>
                  <a:cubicBezTo>
                    <a:pt x="7" y="23"/>
                    <a:pt x="7" y="23"/>
                    <a:pt x="6" y="23"/>
                  </a:cubicBezTo>
                  <a:cubicBezTo>
                    <a:pt x="6" y="23"/>
                    <a:pt x="6" y="23"/>
                    <a:pt x="6" y="23"/>
                  </a:cubicBezTo>
                  <a:close/>
                  <a:moveTo>
                    <a:pt x="8" y="27"/>
                  </a:moveTo>
                  <a:cubicBezTo>
                    <a:pt x="7" y="27"/>
                    <a:pt x="7" y="27"/>
                    <a:pt x="7" y="27"/>
                  </a:cubicBezTo>
                  <a:cubicBezTo>
                    <a:pt x="7" y="27"/>
                    <a:pt x="7" y="26"/>
                    <a:pt x="7" y="26"/>
                  </a:cubicBezTo>
                  <a:cubicBezTo>
                    <a:pt x="30" y="6"/>
                    <a:pt x="30" y="6"/>
                    <a:pt x="30" y="6"/>
                  </a:cubicBezTo>
                  <a:cubicBezTo>
                    <a:pt x="31" y="5"/>
                    <a:pt x="31" y="5"/>
                    <a:pt x="32" y="6"/>
                  </a:cubicBezTo>
                  <a:cubicBezTo>
                    <a:pt x="32" y="6"/>
                    <a:pt x="32" y="7"/>
                    <a:pt x="31" y="7"/>
                  </a:cubicBezTo>
                  <a:cubicBezTo>
                    <a:pt x="8" y="27"/>
                    <a:pt x="8" y="27"/>
                    <a:pt x="8" y="27"/>
                  </a:cubicBezTo>
                  <a:cubicBezTo>
                    <a:pt x="8" y="27"/>
                    <a:pt x="8" y="27"/>
                    <a:pt x="8" y="27"/>
                  </a:cubicBezTo>
                  <a:close/>
                  <a:moveTo>
                    <a:pt x="15" y="27"/>
                  </a:moveTo>
                  <a:cubicBezTo>
                    <a:pt x="14" y="27"/>
                    <a:pt x="14" y="27"/>
                    <a:pt x="14" y="27"/>
                  </a:cubicBezTo>
                  <a:cubicBezTo>
                    <a:pt x="14" y="27"/>
                    <a:pt x="14" y="26"/>
                    <a:pt x="14" y="26"/>
                  </a:cubicBezTo>
                  <a:cubicBezTo>
                    <a:pt x="37" y="6"/>
                    <a:pt x="37" y="6"/>
                    <a:pt x="37" y="6"/>
                  </a:cubicBezTo>
                  <a:cubicBezTo>
                    <a:pt x="38" y="5"/>
                    <a:pt x="38" y="5"/>
                    <a:pt x="39" y="6"/>
                  </a:cubicBezTo>
                  <a:cubicBezTo>
                    <a:pt x="39" y="6"/>
                    <a:pt x="39" y="7"/>
                    <a:pt x="38" y="7"/>
                  </a:cubicBezTo>
                  <a:cubicBezTo>
                    <a:pt x="15" y="27"/>
                    <a:pt x="15" y="27"/>
                    <a:pt x="15" y="27"/>
                  </a:cubicBezTo>
                  <a:cubicBezTo>
                    <a:pt x="15" y="27"/>
                    <a:pt x="15" y="27"/>
                    <a:pt x="15" y="27"/>
                  </a:cubicBezTo>
                  <a:close/>
                  <a:moveTo>
                    <a:pt x="22" y="27"/>
                  </a:moveTo>
                  <a:cubicBezTo>
                    <a:pt x="21" y="27"/>
                    <a:pt x="21" y="27"/>
                    <a:pt x="21" y="27"/>
                  </a:cubicBezTo>
                  <a:cubicBezTo>
                    <a:pt x="21" y="27"/>
                    <a:pt x="21" y="26"/>
                    <a:pt x="21" y="26"/>
                  </a:cubicBezTo>
                  <a:cubicBezTo>
                    <a:pt x="44" y="6"/>
                    <a:pt x="44" y="6"/>
                    <a:pt x="44" y="6"/>
                  </a:cubicBezTo>
                  <a:cubicBezTo>
                    <a:pt x="45" y="5"/>
                    <a:pt x="45" y="5"/>
                    <a:pt x="46" y="6"/>
                  </a:cubicBezTo>
                  <a:cubicBezTo>
                    <a:pt x="46" y="6"/>
                    <a:pt x="46" y="7"/>
                    <a:pt x="45" y="7"/>
                  </a:cubicBezTo>
                  <a:cubicBezTo>
                    <a:pt x="22" y="27"/>
                    <a:pt x="22" y="27"/>
                    <a:pt x="22" y="27"/>
                  </a:cubicBezTo>
                  <a:cubicBezTo>
                    <a:pt x="22" y="27"/>
                    <a:pt x="22" y="27"/>
                    <a:pt x="22" y="27"/>
                  </a:cubicBezTo>
                  <a:close/>
                  <a:moveTo>
                    <a:pt x="29" y="27"/>
                  </a:moveTo>
                  <a:cubicBezTo>
                    <a:pt x="29" y="27"/>
                    <a:pt x="28" y="27"/>
                    <a:pt x="28" y="27"/>
                  </a:cubicBezTo>
                  <a:cubicBezTo>
                    <a:pt x="28" y="27"/>
                    <a:pt x="28" y="26"/>
                    <a:pt x="29" y="26"/>
                  </a:cubicBezTo>
                  <a:cubicBezTo>
                    <a:pt x="52" y="6"/>
                    <a:pt x="52" y="6"/>
                    <a:pt x="52" y="6"/>
                  </a:cubicBezTo>
                  <a:cubicBezTo>
                    <a:pt x="52" y="5"/>
                    <a:pt x="53" y="5"/>
                    <a:pt x="53" y="6"/>
                  </a:cubicBezTo>
                  <a:cubicBezTo>
                    <a:pt x="53" y="6"/>
                    <a:pt x="53" y="7"/>
                    <a:pt x="53" y="7"/>
                  </a:cubicBezTo>
                  <a:cubicBezTo>
                    <a:pt x="29" y="27"/>
                    <a:pt x="29" y="27"/>
                    <a:pt x="29" y="27"/>
                  </a:cubicBezTo>
                  <a:cubicBezTo>
                    <a:pt x="29" y="27"/>
                    <a:pt x="29" y="27"/>
                    <a:pt x="29" y="27"/>
                  </a:cubicBezTo>
                  <a:close/>
                  <a:moveTo>
                    <a:pt x="35" y="27"/>
                  </a:moveTo>
                  <a:cubicBezTo>
                    <a:pt x="35" y="27"/>
                    <a:pt x="35" y="27"/>
                    <a:pt x="34" y="27"/>
                  </a:cubicBezTo>
                  <a:cubicBezTo>
                    <a:pt x="34" y="27"/>
                    <a:pt x="34" y="26"/>
                    <a:pt x="35" y="26"/>
                  </a:cubicBezTo>
                  <a:cubicBezTo>
                    <a:pt x="58" y="6"/>
                    <a:pt x="58" y="6"/>
                    <a:pt x="58" y="6"/>
                  </a:cubicBezTo>
                  <a:cubicBezTo>
                    <a:pt x="58" y="5"/>
                    <a:pt x="59" y="5"/>
                    <a:pt x="59" y="6"/>
                  </a:cubicBezTo>
                  <a:cubicBezTo>
                    <a:pt x="59" y="6"/>
                    <a:pt x="59" y="7"/>
                    <a:pt x="59" y="7"/>
                  </a:cubicBezTo>
                  <a:cubicBezTo>
                    <a:pt x="36" y="27"/>
                    <a:pt x="36" y="27"/>
                    <a:pt x="36" y="27"/>
                  </a:cubicBezTo>
                  <a:cubicBezTo>
                    <a:pt x="35" y="27"/>
                    <a:pt x="35" y="27"/>
                    <a:pt x="35" y="27"/>
                  </a:cubicBezTo>
                  <a:close/>
                  <a:moveTo>
                    <a:pt x="42" y="27"/>
                  </a:moveTo>
                  <a:cubicBezTo>
                    <a:pt x="42" y="27"/>
                    <a:pt x="42" y="27"/>
                    <a:pt x="42" y="27"/>
                  </a:cubicBezTo>
                  <a:cubicBezTo>
                    <a:pt x="41" y="27"/>
                    <a:pt x="41" y="26"/>
                    <a:pt x="42" y="26"/>
                  </a:cubicBezTo>
                  <a:cubicBezTo>
                    <a:pt x="65" y="6"/>
                    <a:pt x="65" y="6"/>
                    <a:pt x="65" y="6"/>
                  </a:cubicBezTo>
                  <a:cubicBezTo>
                    <a:pt x="65" y="5"/>
                    <a:pt x="66" y="5"/>
                    <a:pt x="66" y="6"/>
                  </a:cubicBezTo>
                  <a:cubicBezTo>
                    <a:pt x="66" y="6"/>
                    <a:pt x="66" y="7"/>
                    <a:pt x="66" y="7"/>
                  </a:cubicBezTo>
                  <a:cubicBezTo>
                    <a:pt x="43" y="27"/>
                    <a:pt x="43" y="27"/>
                    <a:pt x="43" y="27"/>
                  </a:cubicBezTo>
                  <a:cubicBezTo>
                    <a:pt x="43" y="27"/>
                    <a:pt x="42" y="27"/>
                    <a:pt x="42" y="27"/>
                  </a:cubicBezTo>
                  <a:close/>
                  <a:moveTo>
                    <a:pt x="68" y="23"/>
                  </a:moveTo>
                  <a:cubicBezTo>
                    <a:pt x="63" y="27"/>
                    <a:pt x="63" y="27"/>
                    <a:pt x="63" y="27"/>
                  </a:cubicBezTo>
                  <a:cubicBezTo>
                    <a:pt x="63" y="27"/>
                    <a:pt x="63" y="27"/>
                    <a:pt x="62" y="27"/>
                  </a:cubicBezTo>
                  <a:cubicBezTo>
                    <a:pt x="62" y="27"/>
                    <a:pt x="62" y="27"/>
                    <a:pt x="62" y="27"/>
                  </a:cubicBezTo>
                  <a:cubicBezTo>
                    <a:pt x="62" y="26"/>
                    <a:pt x="62" y="26"/>
                    <a:pt x="62" y="25"/>
                  </a:cubicBezTo>
                  <a:cubicBezTo>
                    <a:pt x="67" y="22"/>
                    <a:pt x="67" y="22"/>
                    <a:pt x="67" y="22"/>
                  </a:cubicBezTo>
                  <a:cubicBezTo>
                    <a:pt x="67" y="22"/>
                    <a:pt x="68" y="22"/>
                    <a:pt x="68" y="22"/>
                  </a:cubicBezTo>
                  <a:cubicBezTo>
                    <a:pt x="68" y="22"/>
                    <a:pt x="68" y="23"/>
                    <a:pt x="68" y="23"/>
                  </a:cubicBezTo>
                  <a:close/>
                  <a:moveTo>
                    <a:pt x="68" y="17"/>
                  </a:moveTo>
                  <a:cubicBezTo>
                    <a:pt x="57" y="26"/>
                    <a:pt x="57" y="26"/>
                    <a:pt x="57" y="26"/>
                  </a:cubicBezTo>
                  <a:cubicBezTo>
                    <a:pt x="56" y="27"/>
                    <a:pt x="56" y="27"/>
                    <a:pt x="56" y="27"/>
                  </a:cubicBezTo>
                  <a:cubicBezTo>
                    <a:pt x="56" y="27"/>
                    <a:pt x="56" y="27"/>
                    <a:pt x="55" y="26"/>
                  </a:cubicBezTo>
                  <a:cubicBezTo>
                    <a:pt x="55" y="26"/>
                    <a:pt x="55" y="26"/>
                    <a:pt x="56" y="25"/>
                  </a:cubicBezTo>
                  <a:cubicBezTo>
                    <a:pt x="67" y="16"/>
                    <a:pt x="67" y="16"/>
                    <a:pt x="67" y="16"/>
                  </a:cubicBezTo>
                  <a:cubicBezTo>
                    <a:pt x="67" y="15"/>
                    <a:pt x="68" y="15"/>
                    <a:pt x="68" y="16"/>
                  </a:cubicBezTo>
                  <a:cubicBezTo>
                    <a:pt x="68" y="16"/>
                    <a:pt x="68" y="17"/>
                    <a:pt x="68" y="17"/>
                  </a:cubicBezTo>
                  <a:close/>
                  <a:moveTo>
                    <a:pt x="68" y="11"/>
                  </a:moveTo>
                  <a:cubicBezTo>
                    <a:pt x="50" y="27"/>
                    <a:pt x="50" y="27"/>
                    <a:pt x="50" y="27"/>
                  </a:cubicBezTo>
                  <a:cubicBezTo>
                    <a:pt x="50" y="27"/>
                    <a:pt x="49" y="27"/>
                    <a:pt x="49" y="27"/>
                  </a:cubicBezTo>
                  <a:cubicBezTo>
                    <a:pt x="49" y="27"/>
                    <a:pt x="49" y="27"/>
                    <a:pt x="49" y="27"/>
                  </a:cubicBezTo>
                  <a:cubicBezTo>
                    <a:pt x="48" y="26"/>
                    <a:pt x="48" y="26"/>
                    <a:pt x="49" y="25"/>
                  </a:cubicBezTo>
                  <a:cubicBezTo>
                    <a:pt x="67" y="10"/>
                    <a:pt x="67" y="10"/>
                    <a:pt x="67" y="10"/>
                  </a:cubicBezTo>
                  <a:cubicBezTo>
                    <a:pt x="67" y="9"/>
                    <a:pt x="68" y="9"/>
                    <a:pt x="68" y="10"/>
                  </a:cubicBezTo>
                  <a:cubicBezTo>
                    <a:pt x="68" y="10"/>
                    <a:pt x="68" y="11"/>
                    <a:pt x="68" y="11"/>
                  </a:cubicBezTo>
                  <a:close/>
                  <a:moveTo>
                    <a:pt x="101" y="24"/>
                  </a:moveTo>
                  <a:cubicBezTo>
                    <a:pt x="97" y="24"/>
                    <a:pt x="94" y="21"/>
                    <a:pt x="94" y="17"/>
                  </a:cubicBezTo>
                  <a:cubicBezTo>
                    <a:pt x="94" y="14"/>
                    <a:pt x="97" y="11"/>
                    <a:pt x="101" y="11"/>
                  </a:cubicBezTo>
                  <a:cubicBezTo>
                    <a:pt x="104" y="11"/>
                    <a:pt x="107" y="14"/>
                    <a:pt x="107" y="17"/>
                  </a:cubicBezTo>
                  <a:cubicBezTo>
                    <a:pt x="107" y="21"/>
                    <a:pt x="104" y="24"/>
                    <a:pt x="101"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825">
                <a:solidFill>
                  <a:srgbClr val="4B4B4B"/>
                </a:solidFill>
                <a:latin typeface="微软雅黑" panose="020B0503020204020204" pitchFamily="34" charset="-122"/>
                <a:ea typeface="微软雅黑" panose="020B0503020204020204" pitchFamily="34" charset="-122"/>
              </a:endParaRPr>
            </a:p>
          </p:txBody>
        </p:sp>
        <p:sp>
          <p:nvSpPr>
            <p:cNvPr id="219" name="Freeform 66"/>
            <p:cNvSpPr>
              <a:spLocks noEditPoints="1"/>
            </p:cNvSpPr>
            <p:nvPr/>
          </p:nvSpPr>
          <p:spPr bwMode="auto">
            <a:xfrm>
              <a:off x="6048377" y="3994152"/>
              <a:ext cx="379412" cy="106365"/>
            </a:xfrm>
            <a:custGeom>
              <a:avLst/>
              <a:gdLst>
                <a:gd name="T0" fmla="*/ 2 w 118"/>
                <a:gd name="T1" fmla="*/ 0 h 33"/>
                <a:gd name="T2" fmla="*/ 0 w 118"/>
                <a:gd name="T3" fmla="*/ 31 h 33"/>
                <a:gd name="T4" fmla="*/ 117 w 118"/>
                <a:gd name="T5" fmla="*/ 33 h 33"/>
                <a:gd name="T6" fmla="*/ 118 w 118"/>
                <a:gd name="T7" fmla="*/ 2 h 33"/>
                <a:gd name="T8" fmla="*/ 7 w 118"/>
                <a:gd name="T9" fmla="*/ 10 h 33"/>
                <a:gd name="T10" fmla="*/ 12 w 118"/>
                <a:gd name="T11" fmla="*/ 6 h 33"/>
                <a:gd name="T12" fmla="*/ 8 w 118"/>
                <a:gd name="T13" fmla="*/ 11 h 33"/>
                <a:gd name="T14" fmla="*/ 6 w 118"/>
                <a:gd name="T15" fmla="*/ 11 h 33"/>
                <a:gd name="T16" fmla="*/ 6 w 118"/>
                <a:gd name="T17" fmla="*/ 15 h 33"/>
                <a:gd name="T18" fmla="*/ 18 w 118"/>
                <a:gd name="T19" fmla="*/ 6 h 33"/>
                <a:gd name="T20" fmla="*/ 7 w 118"/>
                <a:gd name="T21" fmla="*/ 17 h 33"/>
                <a:gd name="T22" fmla="*/ 6 w 118"/>
                <a:gd name="T23" fmla="*/ 17 h 33"/>
                <a:gd name="T24" fmla="*/ 6 w 118"/>
                <a:gd name="T25" fmla="*/ 22 h 33"/>
                <a:gd name="T26" fmla="*/ 24 w 118"/>
                <a:gd name="T27" fmla="*/ 5 h 33"/>
                <a:gd name="T28" fmla="*/ 25 w 118"/>
                <a:gd name="T29" fmla="*/ 7 h 33"/>
                <a:gd name="T30" fmla="*/ 6 w 118"/>
                <a:gd name="T31" fmla="*/ 23 h 33"/>
                <a:gd name="T32" fmla="*/ 8 w 118"/>
                <a:gd name="T33" fmla="*/ 27 h 33"/>
                <a:gd name="T34" fmla="*/ 7 w 118"/>
                <a:gd name="T35" fmla="*/ 25 h 33"/>
                <a:gd name="T36" fmla="*/ 32 w 118"/>
                <a:gd name="T37" fmla="*/ 5 h 33"/>
                <a:gd name="T38" fmla="*/ 8 w 118"/>
                <a:gd name="T39" fmla="*/ 27 h 33"/>
                <a:gd name="T40" fmla="*/ 15 w 118"/>
                <a:gd name="T41" fmla="*/ 27 h 33"/>
                <a:gd name="T42" fmla="*/ 14 w 118"/>
                <a:gd name="T43" fmla="*/ 25 h 33"/>
                <a:gd name="T44" fmla="*/ 39 w 118"/>
                <a:gd name="T45" fmla="*/ 5 h 33"/>
                <a:gd name="T46" fmla="*/ 15 w 118"/>
                <a:gd name="T47" fmla="*/ 27 h 33"/>
                <a:gd name="T48" fmla="*/ 22 w 118"/>
                <a:gd name="T49" fmla="*/ 27 h 33"/>
                <a:gd name="T50" fmla="*/ 21 w 118"/>
                <a:gd name="T51" fmla="*/ 25 h 33"/>
                <a:gd name="T52" fmla="*/ 46 w 118"/>
                <a:gd name="T53" fmla="*/ 5 h 33"/>
                <a:gd name="T54" fmla="*/ 22 w 118"/>
                <a:gd name="T55" fmla="*/ 27 h 33"/>
                <a:gd name="T56" fmla="*/ 29 w 118"/>
                <a:gd name="T57" fmla="*/ 27 h 33"/>
                <a:gd name="T58" fmla="*/ 29 w 118"/>
                <a:gd name="T59" fmla="*/ 25 h 33"/>
                <a:gd name="T60" fmla="*/ 53 w 118"/>
                <a:gd name="T61" fmla="*/ 5 h 33"/>
                <a:gd name="T62" fmla="*/ 29 w 118"/>
                <a:gd name="T63" fmla="*/ 27 h 33"/>
                <a:gd name="T64" fmla="*/ 35 w 118"/>
                <a:gd name="T65" fmla="*/ 27 h 33"/>
                <a:gd name="T66" fmla="*/ 35 w 118"/>
                <a:gd name="T67" fmla="*/ 25 h 33"/>
                <a:gd name="T68" fmla="*/ 59 w 118"/>
                <a:gd name="T69" fmla="*/ 5 h 33"/>
                <a:gd name="T70" fmla="*/ 36 w 118"/>
                <a:gd name="T71" fmla="*/ 27 h 33"/>
                <a:gd name="T72" fmla="*/ 42 w 118"/>
                <a:gd name="T73" fmla="*/ 27 h 33"/>
                <a:gd name="T74" fmla="*/ 42 w 118"/>
                <a:gd name="T75" fmla="*/ 25 h 33"/>
                <a:gd name="T76" fmla="*/ 66 w 118"/>
                <a:gd name="T77" fmla="*/ 5 h 33"/>
                <a:gd name="T78" fmla="*/ 43 w 118"/>
                <a:gd name="T79" fmla="*/ 27 h 33"/>
                <a:gd name="T80" fmla="*/ 68 w 118"/>
                <a:gd name="T81" fmla="*/ 23 h 33"/>
                <a:gd name="T82" fmla="*/ 62 w 118"/>
                <a:gd name="T83" fmla="*/ 27 h 33"/>
                <a:gd name="T84" fmla="*/ 62 w 118"/>
                <a:gd name="T85" fmla="*/ 25 h 33"/>
                <a:gd name="T86" fmla="*/ 68 w 118"/>
                <a:gd name="T87" fmla="*/ 22 h 33"/>
                <a:gd name="T88" fmla="*/ 68 w 118"/>
                <a:gd name="T89" fmla="*/ 17 h 33"/>
                <a:gd name="T90" fmla="*/ 56 w 118"/>
                <a:gd name="T91" fmla="*/ 26 h 33"/>
                <a:gd name="T92" fmla="*/ 56 w 118"/>
                <a:gd name="T93" fmla="*/ 25 h 33"/>
                <a:gd name="T94" fmla="*/ 68 w 118"/>
                <a:gd name="T95" fmla="*/ 15 h 33"/>
                <a:gd name="T96" fmla="*/ 68 w 118"/>
                <a:gd name="T97" fmla="*/ 11 h 33"/>
                <a:gd name="T98" fmla="*/ 49 w 118"/>
                <a:gd name="T99" fmla="*/ 26 h 33"/>
                <a:gd name="T100" fmla="*/ 49 w 118"/>
                <a:gd name="T101" fmla="*/ 25 h 33"/>
                <a:gd name="T102" fmla="*/ 68 w 118"/>
                <a:gd name="T103" fmla="*/ 9 h 33"/>
                <a:gd name="T104" fmla="*/ 101 w 118"/>
                <a:gd name="T105" fmla="*/ 23 h 33"/>
                <a:gd name="T106" fmla="*/ 101 w 118"/>
                <a:gd name="T107" fmla="*/ 11 h 33"/>
                <a:gd name="T108" fmla="*/ 101 w 118"/>
                <a:gd name="T109"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8" h="33">
                  <a:moveTo>
                    <a:pt x="117" y="0"/>
                  </a:moveTo>
                  <a:cubicBezTo>
                    <a:pt x="2" y="0"/>
                    <a:pt x="2" y="0"/>
                    <a:pt x="2" y="0"/>
                  </a:cubicBezTo>
                  <a:cubicBezTo>
                    <a:pt x="1" y="0"/>
                    <a:pt x="0" y="1"/>
                    <a:pt x="0" y="2"/>
                  </a:cubicBezTo>
                  <a:cubicBezTo>
                    <a:pt x="0" y="31"/>
                    <a:pt x="0" y="31"/>
                    <a:pt x="0" y="31"/>
                  </a:cubicBezTo>
                  <a:cubicBezTo>
                    <a:pt x="0" y="32"/>
                    <a:pt x="1" y="33"/>
                    <a:pt x="2" y="33"/>
                  </a:cubicBezTo>
                  <a:cubicBezTo>
                    <a:pt x="117" y="33"/>
                    <a:pt x="117" y="33"/>
                    <a:pt x="117" y="33"/>
                  </a:cubicBezTo>
                  <a:cubicBezTo>
                    <a:pt x="118" y="33"/>
                    <a:pt x="118" y="32"/>
                    <a:pt x="118" y="31"/>
                  </a:cubicBezTo>
                  <a:cubicBezTo>
                    <a:pt x="118" y="2"/>
                    <a:pt x="118" y="2"/>
                    <a:pt x="118" y="2"/>
                  </a:cubicBezTo>
                  <a:cubicBezTo>
                    <a:pt x="118" y="1"/>
                    <a:pt x="118" y="0"/>
                    <a:pt x="117" y="0"/>
                  </a:cubicBezTo>
                  <a:close/>
                  <a:moveTo>
                    <a:pt x="7" y="10"/>
                  </a:moveTo>
                  <a:cubicBezTo>
                    <a:pt x="11" y="6"/>
                    <a:pt x="11" y="6"/>
                    <a:pt x="11" y="6"/>
                  </a:cubicBezTo>
                  <a:cubicBezTo>
                    <a:pt x="11" y="6"/>
                    <a:pt x="12" y="6"/>
                    <a:pt x="12" y="6"/>
                  </a:cubicBezTo>
                  <a:cubicBezTo>
                    <a:pt x="13" y="7"/>
                    <a:pt x="12" y="7"/>
                    <a:pt x="12" y="7"/>
                  </a:cubicBezTo>
                  <a:cubicBezTo>
                    <a:pt x="8" y="11"/>
                    <a:pt x="8" y="11"/>
                    <a:pt x="8" y="11"/>
                  </a:cubicBezTo>
                  <a:cubicBezTo>
                    <a:pt x="7" y="11"/>
                    <a:pt x="7" y="11"/>
                    <a:pt x="7" y="11"/>
                  </a:cubicBezTo>
                  <a:cubicBezTo>
                    <a:pt x="7" y="11"/>
                    <a:pt x="7" y="11"/>
                    <a:pt x="6" y="11"/>
                  </a:cubicBezTo>
                  <a:cubicBezTo>
                    <a:pt x="6" y="11"/>
                    <a:pt x="6" y="10"/>
                    <a:pt x="7" y="10"/>
                  </a:cubicBezTo>
                  <a:close/>
                  <a:moveTo>
                    <a:pt x="6" y="15"/>
                  </a:moveTo>
                  <a:cubicBezTo>
                    <a:pt x="17" y="6"/>
                    <a:pt x="17" y="6"/>
                    <a:pt x="17" y="6"/>
                  </a:cubicBezTo>
                  <a:cubicBezTo>
                    <a:pt x="18" y="6"/>
                    <a:pt x="18" y="6"/>
                    <a:pt x="18" y="6"/>
                  </a:cubicBezTo>
                  <a:cubicBezTo>
                    <a:pt x="19" y="6"/>
                    <a:pt x="19" y="7"/>
                    <a:pt x="18" y="7"/>
                  </a:cubicBezTo>
                  <a:cubicBezTo>
                    <a:pt x="7" y="17"/>
                    <a:pt x="7" y="17"/>
                    <a:pt x="7" y="17"/>
                  </a:cubicBezTo>
                  <a:cubicBezTo>
                    <a:pt x="7" y="17"/>
                    <a:pt x="7" y="17"/>
                    <a:pt x="7" y="17"/>
                  </a:cubicBezTo>
                  <a:cubicBezTo>
                    <a:pt x="6" y="17"/>
                    <a:pt x="6" y="17"/>
                    <a:pt x="6" y="17"/>
                  </a:cubicBezTo>
                  <a:cubicBezTo>
                    <a:pt x="6" y="16"/>
                    <a:pt x="6" y="16"/>
                    <a:pt x="6" y="15"/>
                  </a:cubicBezTo>
                  <a:close/>
                  <a:moveTo>
                    <a:pt x="6" y="22"/>
                  </a:moveTo>
                  <a:cubicBezTo>
                    <a:pt x="5" y="22"/>
                    <a:pt x="6" y="21"/>
                    <a:pt x="6" y="21"/>
                  </a:cubicBezTo>
                  <a:cubicBezTo>
                    <a:pt x="24" y="5"/>
                    <a:pt x="24" y="5"/>
                    <a:pt x="24" y="5"/>
                  </a:cubicBezTo>
                  <a:cubicBezTo>
                    <a:pt x="25" y="5"/>
                    <a:pt x="25" y="5"/>
                    <a:pt x="25" y="5"/>
                  </a:cubicBezTo>
                  <a:cubicBezTo>
                    <a:pt x="26" y="6"/>
                    <a:pt x="26" y="6"/>
                    <a:pt x="25" y="7"/>
                  </a:cubicBezTo>
                  <a:cubicBezTo>
                    <a:pt x="7" y="22"/>
                    <a:pt x="7" y="22"/>
                    <a:pt x="7" y="22"/>
                  </a:cubicBezTo>
                  <a:cubicBezTo>
                    <a:pt x="7" y="22"/>
                    <a:pt x="7" y="23"/>
                    <a:pt x="6" y="23"/>
                  </a:cubicBezTo>
                  <a:cubicBezTo>
                    <a:pt x="6" y="23"/>
                    <a:pt x="6" y="22"/>
                    <a:pt x="6" y="22"/>
                  </a:cubicBezTo>
                  <a:close/>
                  <a:moveTo>
                    <a:pt x="8" y="27"/>
                  </a:moveTo>
                  <a:cubicBezTo>
                    <a:pt x="7" y="27"/>
                    <a:pt x="7" y="27"/>
                    <a:pt x="7" y="27"/>
                  </a:cubicBezTo>
                  <a:cubicBezTo>
                    <a:pt x="7" y="26"/>
                    <a:pt x="7" y="26"/>
                    <a:pt x="7" y="25"/>
                  </a:cubicBezTo>
                  <a:cubicBezTo>
                    <a:pt x="30" y="5"/>
                    <a:pt x="30" y="5"/>
                    <a:pt x="30" y="5"/>
                  </a:cubicBezTo>
                  <a:cubicBezTo>
                    <a:pt x="31" y="5"/>
                    <a:pt x="31" y="5"/>
                    <a:pt x="32" y="5"/>
                  </a:cubicBezTo>
                  <a:cubicBezTo>
                    <a:pt x="32" y="6"/>
                    <a:pt x="32" y="6"/>
                    <a:pt x="31" y="7"/>
                  </a:cubicBezTo>
                  <a:cubicBezTo>
                    <a:pt x="8" y="27"/>
                    <a:pt x="8" y="27"/>
                    <a:pt x="8" y="27"/>
                  </a:cubicBezTo>
                  <a:cubicBezTo>
                    <a:pt x="8" y="27"/>
                    <a:pt x="8" y="27"/>
                    <a:pt x="8" y="27"/>
                  </a:cubicBezTo>
                  <a:close/>
                  <a:moveTo>
                    <a:pt x="15" y="27"/>
                  </a:moveTo>
                  <a:cubicBezTo>
                    <a:pt x="14" y="27"/>
                    <a:pt x="14" y="27"/>
                    <a:pt x="14" y="27"/>
                  </a:cubicBezTo>
                  <a:cubicBezTo>
                    <a:pt x="14" y="26"/>
                    <a:pt x="14" y="26"/>
                    <a:pt x="14" y="25"/>
                  </a:cubicBezTo>
                  <a:cubicBezTo>
                    <a:pt x="37" y="5"/>
                    <a:pt x="37" y="5"/>
                    <a:pt x="37" y="5"/>
                  </a:cubicBezTo>
                  <a:cubicBezTo>
                    <a:pt x="38" y="5"/>
                    <a:pt x="38" y="5"/>
                    <a:pt x="39" y="5"/>
                  </a:cubicBezTo>
                  <a:cubicBezTo>
                    <a:pt x="39" y="6"/>
                    <a:pt x="39" y="6"/>
                    <a:pt x="38" y="7"/>
                  </a:cubicBezTo>
                  <a:cubicBezTo>
                    <a:pt x="15" y="27"/>
                    <a:pt x="15" y="27"/>
                    <a:pt x="15" y="27"/>
                  </a:cubicBezTo>
                  <a:cubicBezTo>
                    <a:pt x="15" y="27"/>
                    <a:pt x="15" y="27"/>
                    <a:pt x="15" y="27"/>
                  </a:cubicBezTo>
                  <a:close/>
                  <a:moveTo>
                    <a:pt x="22" y="27"/>
                  </a:moveTo>
                  <a:cubicBezTo>
                    <a:pt x="21" y="27"/>
                    <a:pt x="21" y="27"/>
                    <a:pt x="21" y="27"/>
                  </a:cubicBezTo>
                  <a:cubicBezTo>
                    <a:pt x="21" y="26"/>
                    <a:pt x="21" y="26"/>
                    <a:pt x="21" y="25"/>
                  </a:cubicBezTo>
                  <a:cubicBezTo>
                    <a:pt x="44" y="5"/>
                    <a:pt x="44" y="5"/>
                    <a:pt x="44" y="5"/>
                  </a:cubicBezTo>
                  <a:cubicBezTo>
                    <a:pt x="45" y="5"/>
                    <a:pt x="45" y="5"/>
                    <a:pt x="46" y="5"/>
                  </a:cubicBezTo>
                  <a:cubicBezTo>
                    <a:pt x="46" y="6"/>
                    <a:pt x="46" y="6"/>
                    <a:pt x="45" y="7"/>
                  </a:cubicBezTo>
                  <a:cubicBezTo>
                    <a:pt x="22" y="27"/>
                    <a:pt x="22" y="27"/>
                    <a:pt x="22" y="27"/>
                  </a:cubicBezTo>
                  <a:cubicBezTo>
                    <a:pt x="22" y="27"/>
                    <a:pt x="22" y="27"/>
                    <a:pt x="22" y="27"/>
                  </a:cubicBezTo>
                  <a:close/>
                  <a:moveTo>
                    <a:pt x="29" y="27"/>
                  </a:moveTo>
                  <a:cubicBezTo>
                    <a:pt x="29" y="27"/>
                    <a:pt x="28" y="27"/>
                    <a:pt x="28" y="27"/>
                  </a:cubicBezTo>
                  <a:cubicBezTo>
                    <a:pt x="28" y="26"/>
                    <a:pt x="28" y="26"/>
                    <a:pt x="29" y="25"/>
                  </a:cubicBezTo>
                  <a:cubicBezTo>
                    <a:pt x="52" y="5"/>
                    <a:pt x="52" y="5"/>
                    <a:pt x="52" y="5"/>
                  </a:cubicBezTo>
                  <a:cubicBezTo>
                    <a:pt x="52" y="5"/>
                    <a:pt x="53" y="5"/>
                    <a:pt x="53" y="5"/>
                  </a:cubicBezTo>
                  <a:cubicBezTo>
                    <a:pt x="53" y="6"/>
                    <a:pt x="53" y="6"/>
                    <a:pt x="53" y="7"/>
                  </a:cubicBezTo>
                  <a:cubicBezTo>
                    <a:pt x="29" y="27"/>
                    <a:pt x="29" y="27"/>
                    <a:pt x="29" y="27"/>
                  </a:cubicBezTo>
                  <a:cubicBezTo>
                    <a:pt x="29" y="27"/>
                    <a:pt x="29" y="27"/>
                    <a:pt x="29" y="27"/>
                  </a:cubicBezTo>
                  <a:close/>
                  <a:moveTo>
                    <a:pt x="35" y="27"/>
                  </a:moveTo>
                  <a:cubicBezTo>
                    <a:pt x="35" y="27"/>
                    <a:pt x="35" y="27"/>
                    <a:pt x="34" y="27"/>
                  </a:cubicBezTo>
                  <a:cubicBezTo>
                    <a:pt x="34" y="26"/>
                    <a:pt x="34" y="26"/>
                    <a:pt x="35" y="25"/>
                  </a:cubicBezTo>
                  <a:cubicBezTo>
                    <a:pt x="58" y="5"/>
                    <a:pt x="58" y="5"/>
                    <a:pt x="58" y="5"/>
                  </a:cubicBezTo>
                  <a:cubicBezTo>
                    <a:pt x="58" y="5"/>
                    <a:pt x="59" y="5"/>
                    <a:pt x="59" y="5"/>
                  </a:cubicBezTo>
                  <a:cubicBezTo>
                    <a:pt x="59" y="6"/>
                    <a:pt x="59" y="6"/>
                    <a:pt x="59" y="7"/>
                  </a:cubicBezTo>
                  <a:cubicBezTo>
                    <a:pt x="36" y="27"/>
                    <a:pt x="36" y="27"/>
                    <a:pt x="36" y="27"/>
                  </a:cubicBezTo>
                  <a:cubicBezTo>
                    <a:pt x="35" y="27"/>
                    <a:pt x="35" y="27"/>
                    <a:pt x="35" y="27"/>
                  </a:cubicBezTo>
                  <a:close/>
                  <a:moveTo>
                    <a:pt x="42" y="27"/>
                  </a:moveTo>
                  <a:cubicBezTo>
                    <a:pt x="42" y="27"/>
                    <a:pt x="42" y="27"/>
                    <a:pt x="42" y="27"/>
                  </a:cubicBezTo>
                  <a:cubicBezTo>
                    <a:pt x="41" y="26"/>
                    <a:pt x="41" y="26"/>
                    <a:pt x="42" y="25"/>
                  </a:cubicBezTo>
                  <a:cubicBezTo>
                    <a:pt x="65" y="5"/>
                    <a:pt x="65" y="5"/>
                    <a:pt x="65" y="5"/>
                  </a:cubicBezTo>
                  <a:cubicBezTo>
                    <a:pt x="65" y="5"/>
                    <a:pt x="66" y="5"/>
                    <a:pt x="66" y="5"/>
                  </a:cubicBezTo>
                  <a:cubicBezTo>
                    <a:pt x="66" y="6"/>
                    <a:pt x="66" y="6"/>
                    <a:pt x="66" y="7"/>
                  </a:cubicBezTo>
                  <a:cubicBezTo>
                    <a:pt x="43" y="27"/>
                    <a:pt x="43" y="27"/>
                    <a:pt x="43" y="27"/>
                  </a:cubicBezTo>
                  <a:cubicBezTo>
                    <a:pt x="43" y="27"/>
                    <a:pt x="42" y="27"/>
                    <a:pt x="42" y="27"/>
                  </a:cubicBezTo>
                  <a:close/>
                  <a:moveTo>
                    <a:pt x="68" y="23"/>
                  </a:moveTo>
                  <a:cubicBezTo>
                    <a:pt x="63" y="26"/>
                    <a:pt x="63" y="26"/>
                    <a:pt x="63" y="26"/>
                  </a:cubicBezTo>
                  <a:cubicBezTo>
                    <a:pt x="63" y="27"/>
                    <a:pt x="63" y="27"/>
                    <a:pt x="62" y="27"/>
                  </a:cubicBezTo>
                  <a:cubicBezTo>
                    <a:pt x="62" y="27"/>
                    <a:pt x="62" y="27"/>
                    <a:pt x="62" y="26"/>
                  </a:cubicBezTo>
                  <a:cubicBezTo>
                    <a:pt x="62" y="26"/>
                    <a:pt x="62" y="25"/>
                    <a:pt x="62" y="25"/>
                  </a:cubicBezTo>
                  <a:cubicBezTo>
                    <a:pt x="67" y="21"/>
                    <a:pt x="67" y="21"/>
                    <a:pt x="67" y="21"/>
                  </a:cubicBezTo>
                  <a:cubicBezTo>
                    <a:pt x="67" y="21"/>
                    <a:pt x="68" y="21"/>
                    <a:pt x="68" y="22"/>
                  </a:cubicBezTo>
                  <a:cubicBezTo>
                    <a:pt x="68" y="22"/>
                    <a:pt x="68" y="22"/>
                    <a:pt x="68" y="23"/>
                  </a:cubicBezTo>
                  <a:close/>
                  <a:moveTo>
                    <a:pt x="68" y="17"/>
                  </a:moveTo>
                  <a:cubicBezTo>
                    <a:pt x="57" y="26"/>
                    <a:pt x="57" y="26"/>
                    <a:pt x="57" y="26"/>
                  </a:cubicBezTo>
                  <a:cubicBezTo>
                    <a:pt x="56" y="26"/>
                    <a:pt x="56" y="26"/>
                    <a:pt x="56" y="26"/>
                  </a:cubicBezTo>
                  <a:cubicBezTo>
                    <a:pt x="56" y="26"/>
                    <a:pt x="56" y="26"/>
                    <a:pt x="55" y="26"/>
                  </a:cubicBezTo>
                  <a:cubicBezTo>
                    <a:pt x="55" y="26"/>
                    <a:pt x="55" y="25"/>
                    <a:pt x="56" y="25"/>
                  </a:cubicBezTo>
                  <a:cubicBezTo>
                    <a:pt x="67" y="15"/>
                    <a:pt x="67" y="15"/>
                    <a:pt x="67" y="15"/>
                  </a:cubicBezTo>
                  <a:cubicBezTo>
                    <a:pt x="67" y="15"/>
                    <a:pt x="68" y="15"/>
                    <a:pt x="68" y="15"/>
                  </a:cubicBezTo>
                  <a:cubicBezTo>
                    <a:pt x="68" y="16"/>
                    <a:pt x="68" y="16"/>
                    <a:pt x="68" y="17"/>
                  </a:cubicBezTo>
                  <a:close/>
                  <a:moveTo>
                    <a:pt x="68" y="11"/>
                  </a:moveTo>
                  <a:cubicBezTo>
                    <a:pt x="50" y="26"/>
                    <a:pt x="50" y="26"/>
                    <a:pt x="50" y="26"/>
                  </a:cubicBezTo>
                  <a:cubicBezTo>
                    <a:pt x="50" y="26"/>
                    <a:pt x="49" y="27"/>
                    <a:pt x="49" y="26"/>
                  </a:cubicBezTo>
                  <a:cubicBezTo>
                    <a:pt x="49" y="26"/>
                    <a:pt x="49" y="26"/>
                    <a:pt x="49" y="26"/>
                  </a:cubicBezTo>
                  <a:cubicBezTo>
                    <a:pt x="48" y="26"/>
                    <a:pt x="48" y="25"/>
                    <a:pt x="49" y="25"/>
                  </a:cubicBezTo>
                  <a:cubicBezTo>
                    <a:pt x="67" y="9"/>
                    <a:pt x="67" y="9"/>
                    <a:pt x="67" y="9"/>
                  </a:cubicBezTo>
                  <a:cubicBezTo>
                    <a:pt x="67" y="9"/>
                    <a:pt x="68" y="9"/>
                    <a:pt x="68" y="9"/>
                  </a:cubicBezTo>
                  <a:cubicBezTo>
                    <a:pt x="68" y="10"/>
                    <a:pt x="68" y="10"/>
                    <a:pt x="68" y="11"/>
                  </a:cubicBezTo>
                  <a:close/>
                  <a:moveTo>
                    <a:pt x="101" y="23"/>
                  </a:moveTo>
                  <a:cubicBezTo>
                    <a:pt x="97" y="23"/>
                    <a:pt x="94" y="20"/>
                    <a:pt x="94" y="17"/>
                  </a:cubicBezTo>
                  <a:cubicBezTo>
                    <a:pt x="94" y="14"/>
                    <a:pt x="97" y="11"/>
                    <a:pt x="101" y="11"/>
                  </a:cubicBezTo>
                  <a:cubicBezTo>
                    <a:pt x="104" y="11"/>
                    <a:pt x="107" y="14"/>
                    <a:pt x="107" y="17"/>
                  </a:cubicBezTo>
                  <a:cubicBezTo>
                    <a:pt x="107" y="20"/>
                    <a:pt x="104" y="23"/>
                    <a:pt x="10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825">
                <a:solidFill>
                  <a:srgbClr val="4B4B4B"/>
                </a:solidFill>
                <a:latin typeface="微软雅黑" panose="020B0503020204020204" pitchFamily="34" charset="-122"/>
                <a:ea typeface="微软雅黑" panose="020B0503020204020204" pitchFamily="34" charset="-122"/>
              </a:endParaRPr>
            </a:p>
          </p:txBody>
        </p:sp>
        <p:sp>
          <p:nvSpPr>
            <p:cNvPr id="220" name="Freeform 67"/>
            <p:cNvSpPr>
              <a:spLocks noEditPoints="1"/>
            </p:cNvSpPr>
            <p:nvPr/>
          </p:nvSpPr>
          <p:spPr bwMode="auto">
            <a:xfrm>
              <a:off x="6048377" y="4135440"/>
              <a:ext cx="379412" cy="106365"/>
            </a:xfrm>
            <a:custGeom>
              <a:avLst/>
              <a:gdLst>
                <a:gd name="T0" fmla="*/ 2 w 118"/>
                <a:gd name="T1" fmla="*/ 0 h 33"/>
                <a:gd name="T2" fmla="*/ 0 w 118"/>
                <a:gd name="T3" fmla="*/ 31 h 33"/>
                <a:gd name="T4" fmla="*/ 117 w 118"/>
                <a:gd name="T5" fmla="*/ 33 h 33"/>
                <a:gd name="T6" fmla="*/ 118 w 118"/>
                <a:gd name="T7" fmla="*/ 2 h 33"/>
                <a:gd name="T8" fmla="*/ 7 w 118"/>
                <a:gd name="T9" fmla="*/ 9 h 33"/>
                <a:gd name="T10" fmla="*/ 12 w 118"/>
                <a:gd name="T11" fmla="*/ 6 h 33"/>
                <a:gd name="T12" fmla="*/ 8 w 118"/>
                <a:gd name="T13" fmla="*/ 11 h 33"/>
                <a:gd name="T14" fmla="*/ 6 w 118"/>
                <a:gd name="T15" fmla="*/ 11 h 33"/>
                <a:gd name="T16" fmla="*/ 6 w 118"/>
                <a:gd name="T17" fmla="*/ 15 h 33"/>
                <a:gd name="T18" fmla="*/ 18 w 118"/>
                <a:gd name="T19" fmla="*/ 6 h 33"/>
                <a:gd name="T20" fmla="*/ 7 w 118"/>
                <a:gd name="T21" fmla="*/ 16 h 33"/>
                <a:gd name="T22" fmla="*/ 6 w 118"/>
                <a:gd name="T23" fmla="*/ 16 h 33"/>
                <a:gd name="T24" fmla="*/ 6 w 118"/>
                <a:gd name="T25" fmla="*/ 22 h 33"/>
                <a:gd name="T26" fmla="*/ 24 w 118"/>
                <a:gd name="T27" fmla="*/ 5 h 33"/>
                <a:gd name="T28" fmla="*/ 25 w 118"/>
                <a:gd name="T29" fmla="*/ 6 h 33"/>
                <a:gd name="T30" fmla="*/ 6 w 118"/>
                <a:gd name="T31" fmla="*/ 22 h 33"/>
                <a:gd name="T32" fmla="*/ 8 w 118"/>
                <a:gd name="T33" fmla="*/ 27 h 33"/>
                <a:gd name="T34" fmla="*/ 7 w 118"/>
                <a:gd name="T35" fmla="*/ 25 h 33"/>
                <a:gd name="T36" fmla="*/ 32 w 118"/>
                <a:gd name="T37" fmla="*/ 5 h 33"/>
                <a:gd name="T38" fmla="*/ 8 w 118"/>
                <a:gd name="T39" fmla="*/ 26 h 33"/>
                <a:gd name="T40" fmla="*/ 15 w 118"/>
                <a:gd name="T41" fmla="*/ 27 h 33"/>
                <a:gd name="T42" fmla="*/ 14 w 118"/>
                <a:gd name="T43" fmla="*/ 25 h 33"/>
                <a:gd name="T44" fmla="*/ 39 w 118"/>
                <a:gd name="T45" fmla="*/ 5 h 33"/>
                <a:gd name="T46" fmla="*/ 15 w 118"/>
                <a:gd name="T47" fmla="*/ 26 h 33"/>
                <a:gd name="T48" fmla="*/ 22 w 118"/>
                <a:gd name="T49" fmla="*/ 27 h 33"/>
                <a:gd name="T50" fmla="*/ 21 w 118"/>
                <a:gd name="T51" fmla="*/ 25 h 33"/>
                <a:gd name="T52" fmla="*/ 46 w 118"/>
                <a:gd name="T53" fmla="*/ 5 h 33"/>
                <a:gd name="T54" fmla="*/ 22 w 118"/>
                <a:gd name="T55" fmla="*/ 26 h 33"/>
                <a:gd name="T56" fmla="*/ 29 w 118"/>
                <a:gd name="T57" fmla="*/ 27 h 33"/>
                <a:gd name="T58" fmla="*/ 29 w 118"/>
                <a:gd name="T59" fmla="*/ 25 h 33"/>
                <a:gd name="T60" fmla="*/ 53 w 118"/>
                <a:gd name="T61" fmla="*/ 5 h 33"/>
                <a:gd name="T62" fmla="*/ 29 w 118"/>
                <a:gd name="T63" fmla="*/ 26 h 33"/>
                <a:gd name="T64" fmla="*/ 35 w 118"/>
                <a:gd name="T65" fmla="*/ 27 h 33"/>
                <a:gd name="T66" fmla="*/ 35 w 118"/>
                <a:gd name="T67" fmla="*/ 25 h 33"/>
                <a:gd name="T68" fmla="*/ 59 w 118"/>
                <a:gd name="T69" fmla="*/ 5 h 33"/>
                <a:gd name="T70" fmla="*/ 36 w 118"/>
                <a:gd name="T71" fmla="*/ 26 h 33"/>
                <a:gd name="T72" fmla="*/ 42 w 118"/>
                <a:gd name="T73" fmla="*/ 27 h 33"/>
                <a:gd name="T74" fmla="*/ 42 w 118"/>
                <a:gd name="T75" fmla="*/ 25 h 33"/>
                <a:gd name="T76" fmla="*/ 66 w 118"/>
                <a:gd name="T77" fmla="*/ 5 h 33"/>
                <a:gd name="T78" fmla="*/ 43 w 118"/>
                <a:gd name="T79" fmla="*/ 26 h 33"/>
                <a:gd name="T80" fmla="*/ 68 w 118"/>
                <a:gd name="T81" fmla="*/ 22 h 33"/>
                <a:gd name="T82" fmla="*/ 62 w 118"/>
                <a:gd name="T83" fmla="*/ 26 h 33"/>
                <a:gd name="T84" fmla="*/ 62 w 118"/>
                <a:gd name="T85" fmla="*/ 25 h 33"/>
                <a:gd name="T86" fmla="*/ 68 w 118"/>
                <a:gd name="T87" fmla="*/ 21 h 33"/>
                <a:gd name="T88" fmla="*/ 68 w 118"/>
                <a:gd name="T89" fmla="*/ 16 h 33"/>
                <a:gd name="T90" fmla="*/ 56 w 118"/>
                <a:gd name="T91" fmla="*/ 26 h 33"/>
                <a:gd name="T92" fmla="*/ 56 w 118"/>
                <a:gd name="T93" fmla="*/ 24 h 33"/>
                <a:gd name="T94" fmla="*/ 68 w 118"/>
                <a:gd name="T95" fmla="*/ 15 h 33"/>
                <a:gd name="T96" fmla="*/ 68 w 118"/>
                <a:gd name="T97" fmla="*/ 10 h 33"/>
                <a:gd name="T98" fmla="*/ 49 w 118"/>
                <a:gd name="T99" fmla="*/ 26 h 33"/>
                <a:gd name="T100" fmla="*/ 49 w 118"/>
                <a:gd name="T101" fmla="*/ 25 h 33"/>
                <a:gd name="T102" fmla="*/ 68 w 118"/>
                <a:gd name="T103" fmla="*/ 9 h 33"/>
                <a:gd name="T104" fmla="*/ 101 w 118"/>
                <a:gd name="T105" fmla="*/ 23 h 33"/>
                <a:gd name="T106" fmla="*/ 101 w 118"/>
                <a:gd name="T107" fmla="*/ 10 h 33"/>
                <a:gd name="T108" fmla="*/ 101 w 118"/>
                <a:gd name="T109"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8" h="33">
                  <a:moveTo>
                    <a:pt x="117" y="0"/>
                  </a:moveTo>
                  <a:cubicBezTo>
                    <a:pt x="2" y="0"/>
                    <a:pt x="2" y="0"/>
                    <a:pt x="2" y="0"/>
                  </a:cubicBezTo>
                  <a:cubicBezTo>
                    <a:pt x="1" y="0"/>
                    <a:pt x="0" y="1"/>
                    <a:pt x="0" y="2"/>
                  </a:cubicBezTo>
                  <a:cubicBezTo>
                    <a:pt x="0" y="31"/>
                    <a:pt x="0" y="31"/>
                    <a:pt x="0" y="31"/>
                  </a:cubicBezTo>
                  <a:cubicBezTo>
                    <a:pt x="0" y="32"/>
                    <a:pt x="1" y="33"/>
                    <a:pt x="2" y="33"/>
                  </a:cubicBezTo>
                  <a:cubicBezTo>
                    <a:pt x="117" y="33"/>
                    <a:pt x="117" y="33"/>
                    <a:pt x="117" y="33"/>
                  </a:cubicBezTo>
                  <a:cubicBezTo>
                    <a:pt x="118" y="33"/>
                    <a:pt x="118" y="32"/>
                    <a:pt x="118" y="31"/>
                  </a:cubicBezTo>
                  <a:cubicBezTo>
                    <a:pt x="118" y="2"/>
                    <a:pt x="118" y="2"/>
                    <a:pt x="118" y="2"/>
                  </a:cubicBezTo>
                  <a:cubicBezTo>
                    <a:pt x="118" y="1"/>
                    <a:pt x="118" y="0"/>
                    <a:pt x="117" y="0"/>
                  </a:cubicBezTo>
                  <a:close/>
                  <a:moveTo>
                    <a:pt x="7" y="9"/>
                  </a:moveTo>
                  <a:cubicBezTo>
                    <a:pt x="11" y="6"/>
                    <a:pt x="11" y="6"/>
                    <a:pt x="11" y="6"/>
                  </a:cubicBezTo>
                  <a:cubicBezTo>
                    <a:pt x="11" y="5"/>
                    <a:pt x="12" y="5"/>
                    <a:pt x="12" y="6"/>
                  </a:cubicBezTo>
                  <a:cubicBezTo>
                    <a:pt x="13" y="6"/>
                    <a:pt x="12" y="7"/>
                    <a:pt x="12" y="7"/>
                  </a:cubicBezTo>
                  <a:cubicBezTo>
                    <a:pt x="8" y="11"/>
                    <a:pt x="8" y="11"/>
                    <a:pt x="8" y="11"/>
                  </a:cubicBezTo>
                  <a:cubicBezTo>
                    <a:pt x="7" y="11"/>
                    <a:pt x="7" y="11"/>
                    <a:pt x="7" y="11"/>
                  </a:cubicBezTo>
                  <a:cubicBezTo>
                    <a:pt x="7" y="11"/>
                    <a:pt x="7" y="11"/>
                    <a:pt x="6" y="11"/>
                  </a:cubicBezTo>
                  <a:cubicBezTo>
                    <a:pt x="6" y="10"/>
                    <a:pt x="6" y="10"/>
                    <a:pt x="7" y="9"/>
                  </a:cubicBezTo>
                  <a:close/>
                  <a:moveTo>
                    <a:pt x="6" y="15"/>
                  </a:moveTo>
                  <a:cubicBezTo>
                    <a:pt x="17" y="6"/>
                    <a:pt x="17" y="6"/>
                    <a:pt x="17" y="6"/>
                  </a:cubicBezTo>
                  <a:cubicBezTo>
                    <a:pt x="18" y="5"/>
                    <a:pt x="18" y="5"/>
                    <a:pt x="18" y="6"/>
                  </a:cubicBezTo>
                  <a:cubicBezTo>
                    <a:pt x="19" y="6"/>
                    <a:pt x="19" y="6"/>
                    <a:pt x="18" y="7"/>
                  </a:cubicBezTo>
                  <a:cubicBezTo>
                    <a:pt x="7" y="16"/>
                    <a:pt x="7" y="16"/>
                    <a:pt x="7" y="16"/>
                  </a:cubicBezTo>
                  <a:cubicBezTo>
                    <a:pt x="7" y="16"/>
                    <a:pt x="7" y="17"/>
                    <a:pt x="7" y="17"/>
                  </a:cubicBezTo>
                  <a:cubicBezTo>
                    <a:pt x="6" y="17"/>
                    <a:pt x="6" y="16"/>
                    <a:pt x="6" y="16"/>
                  </a:cubicBezTo>
                  <a:cubicBezTo>
                    <a:pt x="6" y="16"/>
                    <a:pt x="6" y="15"/>
                    <a:pt x="6" y="15"/>
                  </a:cubicBezTo>
                  <a:close/>
                  <a:moveTo>
                    <a:pt x="6" y="22"/>
                  </a:moveTo>
                  <a:cubicBezTo>
                    <a:pt x="5" y="22"/>
                    <a:pt x="6" y="21"/>
                    <a:pt x="6" y="21"/>
                  </a:cubicBezTo>
                  <a:cubicBezTo>
                    <a:pt x="24" y="5"/>
                    <a:pt x="24" y="5"/>
                    <a:pt x="24" y="5"/>
                  </a:cubicBezTo>
                  <a:cubicBezTo>
                    <a:pt x="25" y="5"/>
                    <a:pt x="25" y="5"/>
                    <a:pt x="25" y="5"/>
                  </a:cubicBezTo>
                  <a:cubicBezTo>
                    <a:pt x="26" y="5"/>
                    <a:pt x="26" y="6"/>
                    <a:pt x="25" y="6"/>
                  </a:cubicBezTo>
                  <a:cubicBezTo>
                    <a:pt x="7" y="22"/>
                    <a:pt x="7" y="22"/>
                    <a:pt x="7" y="22"/>
                  </a:cubicBezTo>
                  <a:cubicBezTo>
                    <a:pt x="7" y="22"/>
                    <a:pt x="7" y="22"/>
                    <a:pt x="6" y="22"/>
                  </a:cubicBezTo>
                  <a:cubicBezTo>
                    <a:pt x="6" y="22"/>
                    <a:pt x="6" y="22"/>
                    <a:pt x="6" y="22"/>
                  </a:cubicBezTo>
                  <a:close/>
                  <a:moveTo>
                    <a:pt x="8" y="27"/>
                  </a:moveTo>
                  <a:cubicBezTo>
                    <a:pt x="7" y="27"/>
                    <a:pt x="7" y="26"/>
                    <a:pt x="7" y="26"/>
                  </a:cubicBezTo>
                  <a:cubicBezTo>
                    <a:pt x="7" y="26"/>
                    <a:pt x="7" y="25"/>
                    <a:pt x="7" y="25"/>
                  </a:cubicBezTo>
                  <a:cubicBezTo>
                    <a:pt x="30" y="5"/>
                    <a:pt x="30" y="5"/>
                    <a:pt x="30" y="5"/>
                  </a:cubicBezTo>
                  <a:cubicBezTo>
                    <a:pt x="31" y="5"/>
                    <a:pt x="31" y="5"/>
                    <a:pt x="32" y="5"/>
                  </a:cubicBezTo>
                  <a:cubicBezTo>
                    <a:pt x="32" y="5"/>
                    <a:pt x="32" y="6"/>
                    <a:pt x="31" y="6"/>
                  </a:cubicBezTo>
                  <a:cubicBezTo>
                    <a:pt x="8" y="26"/>
                    <a:pt x="8" y="26"/>
                    <a:pt x="8" y="26"/>
                  </a:cubicBezTo>
                  <a:cubicBezTo>
                    <a:pt x="8" y="26"/>
                    <a:pt x="8" y="27"/>
                    <a:pt x="8" y="27"/>
                  </a:cubicBezTo>
                  <a:close/>
                  <a:moveTo>
                    <a:pt x="15" y="27"/>
                  </a:moveTo>
                  <a:cubicBezTo>
                    <a:pt x="14" y="27"/>
                    <a:pt x="14" y="26"/>
                    <a:pt x="14" y="26"/>
                  </a:cubicBezTo>
                  <a:cubicBezTo>
                    <a:pt x="14" y="26"/>
                    <a:pt x="14" y="25"/>
                    <a:pt x="14" y="25"/>
                  </a:cubicBezTo>
                  <a:cubicBezTo>
                    <a:pt x="37" y="5"/>
                    <a:pt x="37" y="5"/>
                    <a:pt x="37" y="5"/>
                  </a:cubicBezTo>
                  <a:cubicBezTo>
                    <a:pt x="38" y="5"/>
                    <a:pt x="38" y="5"/>
                    <a:pt x="39" y="5"/>
                  </a:cubicBezTo>
                  <a:cubicBezTo>
                    <a:pt x="39" y="5"/>
                    <a:pt x="39" y="6"/>
                    <a:pt x="38" y="6"/>
                  </a:cubicBezTo>
                  <a:cubicBezTo>
                    <a:pt x="15" y="26"/>
                    <a:pt x="15" y="26"/>
                    <a:pt x="15" y="26"/>
                  </a:cubicBezTo>
                  <a:cubicBezTo>
                    <a:pt x="15" y="26"/>
                    <a:pt x="15" y="27"/>
                    <a:pt x="15" y="27"/>
                  </a:cubicBezTo>
                  <a:close/>
                  <a:moveTo>
                    <a:pt x="22" y="27"/>
                  </a:moveTo>
                  <a:cubicBezTo>
                    <a:pt x="21" y="27"/>
                    <a:pt x="21" y="26"/>
                    <a:pt x="21" y="26"/>
                  </a:cubicBezTo>
                  <a:cubicBezTo>
                    <a:pt x="21" y="26"/>
                    <a:pt x="21" y="25"/>
                    <a:pt x="21" y="25"/>
                  </a:cubicBezTo>
                  <a:cubicBezTo>
                    <a:pt x="44" y="5"/>
                    <a:pt x="44" y="5"/>
                    <a:pt x="44" y="5"/>
                  </a:cubicBezTo>
                  <a:cubicBezTo>
                    <a:pt x="45" y="5"/>
                    <a:pt x="45" y="5"/>
                    <a:pt x="46" y="5"/>
                  </a:cubicBezTo>
                  <a:cubicBezTo>
                    <a:pt x="46" y="5"/>
                    <a:pt x="46" y="6"/>
                    <a:pt x="45" y="6"/>
                  </a:cubicBezTo>
                  <a:cubicBezTo>
                    <a:pt x="22" y="26"/>
                    <a:pt x="22" y="26"/>
                    <a:pt x="22" y="26"/>
                  </a:cubicBezTo>
                  <a:cubicBezTo>
                    <a:pt x="22" y="26"/>
                    <a:pt x="22" y="27"/>
                    <a:pt x="22" y="27"/>
                  </a:cubicBezTo>
                  <a:close/>
                  <a:moveTo>
                    <a:pt x="29" y="27"/>
                  </a:moveTo>
                  <a:cubicBezTo>
                    <a:pt x="29" y="27"/>
                    <a:pt x="28" y="27"/>
                    <a:pt x="28" y="26"/>
                  </a:cubicBezTo>
                  <a:cubicBezTo>
                    <a:pt x="28" y="26"/>
                    <a:pt x="28" y="25"/>
                    <a:pt x="29" y="25"/>
                  </a:cubicBezTo>
                  <a:cubicBezTo>
                    <a:pt x="52" y="5"/>
                    <a:pt x="52" y="5"/>
                    <a:pt x="52" y="5"/>
                  </a:cubicBezTo>
                  <a:cubicBezTo>
                    <a:pt x="52" y="5"/>
                    <a:pt x="53" y="5"/>
                    <a:pt x="53" y="5"/>
                  </a:cubicBezTo>
                  <a:cubicBezTo>
                    <a:pt x="53" y="5"/>
                    <a:pt x="53" y="6"/>
                    <a:pt x="53" y="6"/>
                  </a:cubicBezTo>
                  <a:cubicBezTo>
                    <a:pt x="29" y="26"/>
                    <a:pt x="29" y="26"/>
                    <a:pt x="29" y="26"/>
                  </a:cubicBezTo>
                  <a:cubicBezTo>
                    <a:pt x="29" y="26"/>
                    <a:pt x="29" y="27"/>
                    <a:pt x="29" y="27"/>
                  </a:cubicBezTo>
                  <a:close/>
                  <a:moveTo>
                    <a:pt x="35" y="27"/>
                  </a:moveTo>
                  <a:cubicBezTo>
                    <a:pt x="35" y="27"/>
                    <a:pt x="35" y="27"/>
                    <a:pt x="34" y="26"/>
                  </a:cubicBezTo>
                  <a:cubicBezTo>
                    <a:pt x="34" y="26"/>
                    <a:pt x="34" y="25"/>
                    <a:pt x="35" y="25"/>
                  </a:cubicBezTo>
                  <a:cubicBezTo>
                    <a:pt x="58" y="5"/>
                    <a:pt x="58" y="5"/>
                    <a:pt x="58" y="5"/>
                  </a:cubicBezTo>
                  <a:cubicBezTo>
                    <a:pt x="58" y="5"/>
                    <a:pt x="59" y="5"/>
                    <a:pt x="59" y="5"/>
                  </a:cubicBezTo>
                  <a:cubicBezTo>
                    <a:pt x="59" y="5"/>
                    <a:pt x="59" y="6"/>
                    <a:pt x="59" y="6"/>
                  </a:cubicBezTo>
                  <a:cubicBezTo>
                    <a:pt x="36" y="26"/>
                    <a:pt x="36" y="26"/>
                    <a:pt x="36" y="26"/>
                  </a:cubicBezTo>
                  <a:cubicBezTo>
                    <a:pt x="35" y="27"/>
                    <a:pt x="35" y="27"/>
                    <a:pt x="35" y="27"/>
                  </a:cubicBezTo>
                  <a:close/>
                  <a:moveTo>
                    <a:pt x="42" y="27"/>
                  </a:moveTo>
                  <a:cubicBezTo>
                    <a:pt x="42" y="27"/>
                    <a:pt x="42" y="27"/>
                    <a:pt x="42" y="26"/>
                  </a:cubicBezTo>
                  <a:cubicBezTo>
                    <a:pt x="41" y="26"/>
                    <a:pt x="41" y="25"/>
                    <a:pt x="42" y="25"/>
                  </a:cubicBezTo>
                  <a:cubicBezTo>
                    <a:pt x="65" y="5"/>
                    <a:pt x="65" y="5"/>
                    <a:pt x="65" y="5"/>
                  </a:cubicBezTo>
                  <a:cubicBezTo>
                    <a:pt x="65" y="5"/>
                    <a:pt x="66" y="5"/>
                    <a:pt x="66" y="5"/>
                  </a:cubicBezTo>
                  <a:cubicBezTo>
                    <a:pt x="66" y="5"/>
                    <a:pt x="66" y="6"/>
                    <a:pt x="66" y="6"/>
                  </a:cubicBezTo>
                  <a:cubicBezTo>
                    <a:pt x="43" y="26"/>
                    <a:pt x="43" y="26"/>
                    <a:pt x="43" y="26"/>
                  </a:cubicBezTo>
                  <a:cubicBezTo>
                    <a:pt x="43" y="27"/>
                    <a:pt x="42" y="27"/>
                    <a:pt x="42" y="27"/>
                  </a:cubicBezTo>
                  <a:close/>
                  <a:moveTo>
                    <a:pt x="68" y="22"/>
                  </a:moveTo>
                  <a:cubicBezTo>
                    <a:pt x="63" y="26"/>
                    <a:pt x="63" y="26"/>
                    <a:pt x="63" y="26"/>
                  </a:cubicBezTo>
                  <a:cubicBezTo>
                    <a:pt x="63" y="26"/>
                    <a:pt x="63" y="26"/>
                    <a:pt x="62" y="26"/>
                  </a:cubicBezTo>
                  <a:cubicBezTo>
                    <a:pt x="62" y="26"/>
                    <a:pt x="62" y="26"/>
                    <a:pt x="62" y="26"/>
                  </a:cubicBezTo>
                  <a:cubicBezTo>
                    <a:pt x="62" y="26"/>
                    <a:pt x="62" y="25"/>
                    <a:pt x="62" y="25"/>
                  </a:cubicBezTo>
                  <a:cubicBezTo>
                    <a:pt x="67" y="21"/>
                    <a:pt x="67" y="21"/>
                    <a:pt x="67" y="21"/>
                  </a:cubicBezTo>
                  <a:cubicBezTo>
                    <a:pt x="67" y="21"/>
                    <a:pt x="68" y="21"/>
                    <a:pt x="68" y="21"/>
                  </a:cubicBezTo>
                  <a:cubicBezTo>
                    <a:pt x="68" y="21"/>
                    <a:pt x="68" y="22"/>
                    <a:pt x="68" y="22"/>
                  </a:cubicBezTo>
                  <a:close/>
                  <a:moveTo>
                    <a:pt x="68" y="16"/>
                  </a:moveTo>
                  <a:cubicBezTo>
                    <a:pt x="57" y="26"/>
                    <a:pt x="57" y="26"/>
                    <a:pt x="57" y="26"/>
                  </a:cubicBezTo>
                  <a:cubicBezTo>
                    <a:pt x="56" y="26"/>
                    <a:pt x="56" y="26"/>
                    <a:pt x="56" y="26"/>
                  </a:cubicBezTo>
                  <a:cubicBezTo>
                    <a:pt x="56" y="26"/>
                    <a:pt x="56" y="26"/>
                    <a:pt x="55" y="26"/>
                  </a:cubicBezTo>
                  <a:cubicBezTo>
                    <a:pt x="55" y="25"/>
                    <a:pt x="55" y="25"/>
                    <a:pt x="56" y="24"/>
                  </a:cubicBezTo>
                  <a:cubicBezTo>
                    <a:pt x="67" y="15"/>
                    <a:pt x="67" y="15"/>
                    <a:pt x="67" y="15"/>
                  </a:cubicBezTo>
                  <a:cubicBezTo>
                    <a:pt x="67" y="15"/>
                    <a:pt x="68" y="15"/>
                    <a:pt x="68" y="15"/>
                  </a:cubicBezTo>
                  <a:cubicBezTo>
                    <a:pt x="68" y="15"/>
                    <a:pt x="68" y="16"/>
                    <a:pt x="68" y="16"/>
                  </a:cubicBezTo>
                  <a:close/>
                  <a:moveTo>
                    <a:pt x="68" y="10"/>
                  </a:moveTo>
                  <a:cubicBezTo>
                    <a:pt x="50" y="26"/>
                    <a:pt x="50" y="26"/>
                    <a:pt x="50" y="26"/>
                  </a:cubicBezTo>
                  <a:cubicBezTo>
                    <a:pt x="50" y="26"/>
                    <a:pt x="49" y="26"/>
                    <a:pt x="49" y="26"/>
                  </a:cubicBezTo>
                  <a:cubicBezTo>
                    <a:pt x="49" y="26"/>
                    <a:pt x="49" y="26"/>
                    <a:pt x="49" y="26"/>
                  </a:cubicBezTo>
                  <a:cubicBezTo>
                    <a:pt x="48" y="26"/>
                    <a:pt x="48" y="25"/>
                    <a:pt x="49" y="25"/>
                  </a:cubicBezTo>
                  <a:cubicBezTo>
                    <a:pt x="67" y="9"/>
                    <a:pt x="67" y="9"/>
                    <a:pt x="67" y="9"/>
                  </a:cubicBezTo>
                  <a:cubicBezTo>
                    <a:pt x="67" y="9"/>
                    <a:pt x="68" y="9"/>
                    <a:pt x="68" y="9"/>
                  </a:cubicBezTo>
                  <a:cubicBezTo>
                    <a:pt x="68" y="9"/>
                    <a:pt x="68" y="10"/>
                    <a:pt x="68" y="10"/>
                  </a:cubicBezTo>
                  <a:close/>
                  <a:moveTo>
                    <a:pt x="101" y="23"/>
                  </a:moveTo>
                  <a:cubicBezTo>
                    <a:pt x="97" y="23"/>
                    <a:pt x="94" y="20"/>
                    <a:pt x="94" y="17"/>
                  </a:cubicBezTo>
                  <a:cubicBezTo>
                    <a:pt x="94" y="13"/>
                    <a:pt x="97" y="10"/>
                    <a:pt x="101" y="10"/>
                  </a:cubicBezTo>
                  <a:cubicBezTo>
                    <a:pt x="104" y="10"/>
                    <a:pt x="107" y="13"/>
                    <a:pt x="107" y="17"/>
                  </a:cubicBezTo>
                  <a:cubicBezTo>
                    <a:pt x="107" y="20"/>
                    <a:pt x="104" y="23"/>
                    <a:pt x="10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825">
                <a:solidFill>
                  <a:srgbClr val="4B4B4B"/>
                </a:solidFill>
                <a:latin typeface="微软雅黑" panose="020B0503020204020204" pitchFamily="34" charset="-122"/>
                <a:ea typeface="微软雅黑" panose="020B0503020204020204" pitchFamily="34" charset="-122"/>
              </a:endParaRPr>
            </a:p>
          </p:txBody>
        </p:sp>
      </p:grpSp>
      <p:sp>
        <p:nvSpPr>
          <p:cNvPr id="221" name="Freeform 288"/>
          <p:cNvSpPr>
            <a:spLocks noEditPoints="1"/>
          </p:cNvSpPr>
          <p:nvPr/>
        </p:nvSpPr>
        <p:spPr bwMode="auto">
          <a:xfrm>
            <a:off x="5510180" y="3147773"/>
            <a:ext cx="139661" cy="136690"/>
          </a:xfrm>
          <a:custGeom>
            <a:avLst/>
            <a:gdLst>
              <a:gd name="T0" fmla="*/ 290 w 294"/>
              <a:gd name="T1" fmla="*/ 245 h 284"/>
              <a:gd name="T2" fmla="*/ 289 w 294"/>
              <a:gd name="T3" fmla="*/ 244 h 284"/>
              <a:gd name="T4" fmla="*/ 288 w 294"/>
              <a:gd name="T5" fmla="*/ 243 h 284"/>
              <a:gd name="T6" fmla="*/ 217 w 294"/>
              <a:gd name="T7" fmla="*/ 177 h 284"/>
              <a:gd name="T8" fmla="*/ 206 w 294"/>
              <a:gd name="T9" fmla="*/ 177 h 284"/>
              <a:gd name="T10" fmla="*/ 205 w 294"/>
              <a:gd name="T11" fmla="*/ 178 h 284"/>
              <a:gd name="T12" fmla="*/ 176 w 294"/>
              <a:gd name="T13" fmla="*/ 152 h 284"/>
              <a:gd name="T14" fmla="*/ 194 w 294"/>
              <a:gd name="T15" fmla="*/ 96 h 284"/>
              <a:gd name="T16" fmla="*/ 97 w 294"/>
              <a:gd name="T17" fmla="*/ 0 h 284"/>
              <a:gd name="T18" fmla="*/ 0 w 294"/>
              <a:gd name="T19" fmla="*/ 96 h 284"/>
              <a:gd name="T20" fmla="*/ 97 w 294"/>
              <a:gd name="T21" fmla="*/ 193 h 284"/>
              <a:gd name="T22" fmla="*/ 154 w 294"/>
              <a:gd name="T23" fmla="*/ 175 h 284"/>
              <a:gd name="T24" fmla="*/ 183 w 294"/>
              <a:gd name="T25" fmla="*/ 201 h 284"/>
              <a:gd name="T26" fmla="*/ 183 w 294"/>
              <a:gd name="T27" fmla="*/ 202 h 284"/>
              <a:gd name="T28" fmla="*/ 183 w 294"/>
              <a:gd name="T29" fmla="*/ 213 h 284"/>
              <a:gd name="T30" fmla="*/ 185 w 294"/>
              <a:gd name="T31" fmla="*/ 214 h 284"/>
              <a:gd name="T32" fmla="*/ 186 w 294"/>
              <a:gd name="T33" fmla="*/ 216 h 284"/>
              <a:gd name="T34" fmla="*/ 257 w 294"/>
              <a:gd name="T35" fmla="*/ 281 h 284"/>
              <a:gd name="T36" fmla="*/ 268 w 294"/>
              <a:gd name="T37" fmla="*/ 281 h 284"/>
              <a:gd name="T38" fmla="*/ 291 w 294"/>
              <a:gd name="T39" fmla="*/ 256 h 284"/>
              <a:gd name="T40" fmla="*/ 290 w 294"/>
              <a:gd name="T41" fmla="*/ 245 h 284"/>
              <a:gd name="T42" fmla="*/ 20 w 294"/>
              <a:gd name="T43" fmla="*/ 96 h 284"/>
              <a:gd name="T44" fmla="*/ 97 w 294"/>
              <a:gd name="T45" fmla="*/ 20 h 284"/>
              <a:gd name="T46" fmla="*/ 174 w 294"/>
              <a:gd name="T47" fmla="*/ 96 h 284"/>
              <a:gd name="T48" fmla="*/ 97 w 294"/>
              <a:gd name="T49" fmla="*/ 173 h 284"/>
              <a:gd name="T50" fmla="*/ 20 w 294"/>
              <a:gd name="T51" fmla="*/ 9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4" h="284">
                <a:moveTo>
                  <a:pt x="290" y="245"/>
                </a:moveTo>
                <a:cubicBezTo>
                  <a:pt x="289" y="244"/>
                  <a:pt x="289" y="244"/>
                  <a:pt x="289" y="244"/>
                </a:cubicBezTo>
                <a:cubicBezTo>
                  <a:pt x="288" y="243"/>
                  <a:pt x="288" y="243"/>
                  <a:pt x="288" y="243"/>
                </a:cubicBezTo>
                <a:cubicBezTo>
                  <a:pt x="217" y="177"/>
                  <a:pt x="217" y="177"/>
                  <a:pt x="217" y="177"/>
                </a:cubicBezTo>
                <a:cubicBezTo>
                  <a:pt x="214" y="174"/>
                  <a:pt x="208" y="174"/>
                  <a:pt x="206" y="177"/>
                </a:cubicBezTo>
                <a:cubicBezTo>
                  <a:pt x="205" y="178"/>
                  <a:pt x="205" y="178"/>
                  <a:pt x="205" y="178"/>
                </a:cubicBezTo>
                <a:cubicBezTo>
                  <a:pt x="176" y="152"/>
                  <a:pt x="176" y="152"/>
                  <a:pt x="176" y="152"/>
                </a:cubicBezTo>
                <a:cubicBezTo>
                  <a:pt x="187" y="136"/>
                  <a:pt x="194" y="117"/>
                  <a:pt x="194" y="96"/>
                </a:cubicBezTo>
                <a:cubicBezTo>
                  <a:pt x="194" y="43"/>
                  <a:pt x="150" y="0"/>
                  <a:pt x="97" y="0"/>
                </a:cubicBezTo>
                <a:cubicBezTo>
                  <a:pt x="43" y="0"/>
                  <a:pt x="0" y="43"/>
                  <a:pt x="0" y="96"/>
                </a:cubicBezTo>
                <a:cubicBezTo>
                  <a:pt x="0" y="150"/>
                  <a:pt x="43" y="193"/>
                  <a:pt x="97" y="193"/>
                </a:cubicBezTo>
                <a:cubicBezTo>
                  <a:pt x="118" y="193"/>
                  <a:pt x="138" y="186"/>
                  <a:pt x="154" y="175"/>
                </a:cubicBezTo>
                <a:cubicBezTo>
                  <a:pt x="183" y="201"/>
                  <a:pt x="183" y="201"/>
                  <a:pt x="183" y="201"/>
                </a:cubicBezTo>
                <a:cubicBezTo>
                  <a:pt x="183" y="202"/>
                  <a:pt x="183" y="202"/>
                  <a:pt x="183" y="202"/>
                </a:cubicBezTo>
                <a:cubicBezTo>
                  <a:pt x="180" y="205"/>
                  <a:pt x="180" y="210"/>
                  <a:pt x="183" y="213"/>
                </a:cubicBezTo>
                <a:cubicBezTo>
                  <a:pt x="185" y="214"/>
                  <a:pt x="185" y="214"/>
                  <a:pt x="185" y="214"/>
                </a:cubicBezTo>
                <a:cubicBezTo>
                  <a:pt x="185" y="215"/>
                  <a:pt x="186" y="215"/>
                  <a:pt x="186" y="216"/>
                </a:cubicBezTo>
                <a:cubicBezTo>
                  <a:pt x="257" y="281"/>
                  <a:pt x="257" y="281"/>
                  <a:pt x="257" y="281"/>
                </a:cubicBezTo>
                <a:cubicBezTo>
                  <a:pt x="260" y="284"/>
                  <a:pt x="265" y="284"/>
                  <a:pt x="268" y="281"/>
                </a:cubicBezTo>
                <a:cubicBezTo>
                  <a:pt x="291" y="256"/>
                  <a:pt x="291" y="256"/>
                  <a:pt x="291" y="256"/>
                </a:cubicBezTo>
                <a:cubicBezTo>
                  <a:pt x="294" y="253"/>
                  <a:pt x="294" y="248"/>
                  <a:pt x="290" y="245"/>
                </a:cubicBezTo>
                <a:close/>
                <a:moveTo>
                  <a:pt x="20" y="96"/>
                </a:moveTo>
                <a:cubicBezTo>
                  <a:pt x="20" y="54"/>
                  <a:pt x="55" y="20"/>
                  <a:pt x="97" y="20"/>
                </a:cubicBezTo>
                <a:cubicBezTo>
                  <a:pt x="139" y="20"/>
                  <a:pt x="174" y="54"/>
                  <a:pt x="174" y="96"/>
                </a:cubicBezTo>
                <a:cubicBezTo>
                  <a:pt x="174" y="139"/>
                  <a:pt x="139" y="173"/>
                  <a:pt x="97" y="173"/>
                </a:cubicBezTo>
                <a:cubicBezTo>
                  <a:pt x="55" y="173"/>
                  <a:pt x="20" y="139"/>
                  <a:pt x="20" y="96"/>
                </a:cubicBezTo>
                <a:close/>
              </a:path>
            </a:pathLst>
          </a:custGeom>
          <a:solidFill>
            <a:srgbClr val="348B26"/>
          </a:solidFill>
          <a:ln>
            <a:noFill/>
          </a:ln>
          <a:extLst/>
        </p:spPr>
        <p:txBody>
          <a:bodyPr vert="horz" wrap="square" lIns="68544" tIns="34272" rIns="68544" bIns="34272" numCol="1" anchor="t" anchorCtr="0" compatLnSpc="1">
            <a:prstTxWarp prst="textNoShape">
              <a:avLst/>
            </a:prstTxWarp>
          </a:bodyPr>
          <a:lstStyle/>
          <a:p>
            <a:pPr>
              <a:lnSpc>
                <a:spcPct val="90000"/>
              </a:lnSpc>
            </a:pPr>
            <a:endParaRPr lang="en-US" sz="2099">
              <a:solidFill>
                <a:srgbClr val="4B4B4B"/>
              </a:solidFill>
              <a:latin typeface="微软雅黑" panose="020B0503020204020204" pitchFamily="34" charset="-122"/>
              <a:ea typeface="微软雅黑" panose="020B0503020204020204" pitchFamily="34" charset="-122"/>
            </a:endParaRPr>
          </a:p>
        </p:txBody>
      </p:sp>
      <p:grpSp>
        <p:nvGrpSpPr>
          <p:cNvPr id="222" name="Group 150"/>
          <p:cNvGrpSpPr>
            <a:grpSpLocks noChangeAspect="1"/>
          </p:cNvGrpSpPr>
          <p:nvPr/>
        </p:nvGrpSpPr>
        <p:grpSpPr>
          <a:xfrm>
            <a:off x="7220606" y="4231617"/>
            <a:ext cx="199482" cy="211844"/>
            <a:chOff x="9548952" y="5105298"/>
            <a:chExt cx="538037" cy="563665"/>
          </a:xfrm>
          <a:solidFill>
            <a:schemeClr val="accent1"/>
          </a:solidFill>
        </p:grpSpPr>
        <p:sp>
          <p:nvSpPr>
            <p:cNvPr id="223" name="Freeform 237"/>
            <p:cNvSpPr>
              <a:spLocks noEditPoints="1"/>
            </p:cNvSpPr>
            <p:nvPr/>
          </p:nvSpPr>
          <p:spPr bwMode="auto">
            <a:xfrm>
              <a:off x="9891118" y="5419802"/>
              <a:ext cx="195871" cy="249161"/>
            </a:xfrm>
            <a:custGeom>
              <a:avLst/>
              <a:gdLst>
                <a:gd name="T0" fmla="*/ 185 w 197"/>
                <a:gd name="T1" fmla="*/ 102 h 250"/>
                <a:gd name="T2" fmla="*/ 175 w 197"/>
                <a:gd name="T3" fmla="*/ 102 h 250"/>
                <a:gd name="T4" fmla="*/ 99 w 197"/>
                <a:gd name="T5" fmla="*/ 0 h 250"/>
                <a:gd name="T6" fmla="*/ 23 w 197"/>
                <a:gd name="T7" fmla="*/ 102 h 250"/>
                <a:gd name="T8" fmla="*/ 13 w 197"/>
                <a:gd name="T9" fmla="*/ 102 h 250"/>
                <a:gd name="T10" fmla="*/ 0 w 197"/>
                <a:gd name="T11" fmla="*/ 114 h 250"/>
                <a:gd name="T12" fmla="*/ 0 w 197"/>
                <a:gd name="T13" fmla="*/ 238 h 250"/>
                <a:gd name="T14" fmla="*/ 13 w 197"/>
                <a:gd name="T15" fmla="*/ 250 h 250"/>
                <a:gd name="T16" fmla="*/ 185 w 197"/>
                <a:gd name="T17" fmla="*/ 250 h 250"/>
                <a:gd name="T18" fmla="*/ 197 w 197"/>
                <a:gd name="T19" fmla="*/ 238 h 250"/>
                <a:gd name="T20" fmla="*/ 197 w 197"/>
                <a:gd name="T21" fmla="*/ 114 h 250"/>
                <a:gd name="T22" fmla="*/ 185 w 197"/>
                <a:gd name="T23" fmla="*/ 102 h 250"/>
                <a:gd name="T24" fmla="*/ 99 w 197"/>
                <a:gd name="T25" fmla="*/ 29 h 250"/>
                <a:gd name="T26" fmla="*/ 148 w 197"/>
                <a:gd name="T27" fmla="*/ 102 h 250"/>
                <a:gd name="T28" fmla="*/ 52 w 197"/>
                <a:gd name="T29" fmla="*/ 102 h 250"/>
                <a:gd name="T30" fmla="*/ 99 w 197"/>
                <a:gd name="T31" fmla="*/ 29 h 250"/>
                <a:gd name="T32" fmla="*/ 116 w 197"/>
                <a:gd name="T33" fmla="*/ 219 h 250"/>
                <a:gd name="T34" fmla="*/ 82 w 197"/>
                <a:gd name="T35" fmla="*/ 219 h 250"/>
                <a:gd name="T36" fmla="*/ 88 w 197"/>
                <a:gd name="T37" fmla="*/ 172 h 250"/>
                <a:gd name="T38" fmla="*/ 78 w 197"/>
                <a:gd name="T39" fmla="*/ 154 h 250"/>
                <a:gd name="T40" fmla="*/ 99 w 197"/>
                <a:gd name="T41" fmla="*/ 134 h 250"/>
                <a:gd name="T42" fmla="*/ 119 w 197"/>
                <a:gd name="T43" fmla="*/ 154 h 250"/>
                <a:gd name="T44" fmla="*/ 110 w 197"/>
                <a:gd name="T45" fmla="*/ 172 h 250"/>
                <a:gd name="T46" fmla="*/ 116 w 197"/>
                <a:gd name="T47" fmla="*/ 219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7" h="250">
                  <a:moveTo>
                    <a:pt x="185" y="102"/>
                  </a:moveTo>
                  <a:cubicBezTo>
                    <a:pt x="175" y="102"/>
                    <a:pt x="175" y="102"/>
                    <a:pt x="175" y="102"/>
                  </a:cubicBezTo>
                  <a:cubicBezTo>
                    <a:pt x="175" y="74"/>
                    <a:pt x="176" y="0"/>
                    <a:pt x="99" y="0"/>
                  </a:cubicBezTo>
                  <a:cubicBezTo>
                    <a:pt x="22" y="0"/>
                    <a:pt x="23" y="73"/>
                    <a:pt x="23" y="102"/>
                  </a:cubicBezTo>
                  <a:cubicBezTo>
                    <a:pt x="13" y="102"/>
                    <a:pt x="13" y="102"/>
                    <a:pt x="13" y="102"/>
                  </a:cubicBezTo>
                  <a:cubicBezTo>
                    <a:pt x="6" y="102"/>
                    <a:pt x="0" y="108"/>
                    <a:pt x="0" y="114"/>
                  </a:cubicBezTo>
                  <a:cubicBezTo>
                    <a:pt x="0" y="238"/>
                    <a:pt x="0" y="238"/>
                    <a:pt x="0" y="238"/>
                  </a:cubicBezTo>
                  <a:cubicBezTo>
                    <a:pt x="0" y="245"/>
                    <a:pt x="6" y="250"/>
                    <a:pt x="13" y="250"/>
                  </a:cubicBezTo>
                  <a:cubicBezTo>
                    <a:pt x="185" y="250"/>
                    <a:pt x="185" y="250"/>
                    <a:pt x="185" y="250"/>
                  </a:cubicBezTo>
                  <a:cubicBezTo>
                    <a:pt x="192" y="250"/>
                    <a:pt x="197" y="245"/>
                    <a:pt x="197" y="238"/>
                  </a:cubicBezTo>
                  <a:cubicBezTo>
                    <a:pt x="197" y="114"/>
                    <a:pt x="197" y="114"/>
                    <a:pt x="197" y="114"/>
                  </a:cubicBezTo>
                  <a:cubicBezTo>
                    <a:pt x="197" y="108"/>
                    <a:pt x="192" y="102"/>
                    <a:pt x="185" y="102"/>
                  </a:cubicBezTo>
                  <a:close/>
                  <a:moveTo>
                    <a:pt x="99" y="29"/>
                  </a:moveTo>
                  <a:cubicBezTo>
                    <a:pt x="154" y="29"/>
                    <a:pt x="148" y="81"/>
                    <a:pt x="148" y="102"/>
                  </a:cubicBezTo>
                  <a:cubicBezTo>
                    <a:pt x="52" y="102"/>
                    <a:pt x="52" y="102"/>
                    <a:pt x="52" y="102"/>
                  </a:cubicBezTo>
                  <a:cubicBezTo>
                    <a:pt x="51" y="80"/>
                    <a:pt x="45" y="29"/>
                    <a:pt x="99" y="29"/>
                  </a:cubicBezTo>
                  <a:close/>
                  <a:moveTo>
                    <a:pt x="116" y="219"/>
                  </a:moveTo>
                  <a:cubicBezTo>
                    <a:pt x="82" y="219"/>
                    <a:pt x="82" y="219"/>
                    <a:pt x="82" y="219"/>
                  </a:cubicBezTo>
                  <a:cubicBezTo>
                    <a:pt x="88" y="172"/>
                    <a:pt x="88" y="172"/>
                    <a:pt x="88" y="172"/>
                  </a:cubicBezTo>
                  <a:cubicBezTo>
                    <a:pt x="82" y="168"/>
                    <a:pt x="78" y="162"/>
                    <a:pt x="78" y="154"/>
                  </a:cubicBezTo>
                  <a:cubicBezTo>
                    <a:pt x="78" y="143"/>
                    <a:pt x="88" y="134"/>
                    <a:pt x="99" y="134"/>
                  </a:cubicBezTo>
                  <a:cubicBezTo>
                    <a:pt x="110" y="134"/>
                    <a:pt x="119" y="143"/>
                    <a:pt x="119" y="154"/>
                  </a:cubicBezTo>
                  <a:cubicBezTo>
                    <a:pt x="119" y="162"/>
                    <a:pt x="115" y="168"/>
                    <a:pt x="110" y="172"/>
                  </a:cubicBezTo>
                  <a:lnTo>
                    <a:pt x="11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grpSp>
          <p:nvGrpSpPr>
            <p:cNvPr id="224" name="Group 165"/>
            <p:cNvGrpSpPr/>
            <p:nvPr/>
          </p:nvGrpSpPr>
          <p:grpSpPr>
            <a:xfrm flipH="1">
              <a:off x="9548952" y="5105298"/>
              <a:ext cx="468396" cy="470512"/>
              <a:chOff x="2622550" y="2435225"/>
              <a:chExt cx="352425" cy="354018"/>
            </a:xfrm>
            <a:grpFill/>
          </p:grpSpPr>
          <p:sp>
            <p:nvSpPr>
              <p:cNvPr id="225" name="Freeform 260"/>
              <p:cNvSpPr>
                <a:spLocks noEditPoints="1"/>
              </p:cNvSpPr>
              <p:nvPr/>
            </p:nvSpPr>
            <p:spPr bwMode="auto">
              <a:xfrm>
                <a:off x="2803525" y="2617792"/>
                <a:ext cx="171450" cy="171451"/>
              </a:xfrm>
              <a:custGeom>
                <a:avLst/>
                <a:gdLst>
                  <a:gd name="T0" fmla="*/ 157 w 157"/>
                  <a:gd name="T1" fmla="*/ 89 h 156"/>
                  <a:gd name="T2" fmla="*/ 157 w 157"/>
                  <a:gd name="T3" fmla="*/ 68 h 156"/>
                  <a:gd name="T4" fmla="*/ 133 w 157"/>
                  <a:gd name="T5" fmla="*/ 64 h 156"/>
                  <a:gd name="T6" fmla="*/ 128 w 157"/>
                  <a:gd name="T7" fmla="*/ 50 h 156"/>
                  <a:gd name="T8" fmla="*/ 142 w 157"/>
                  <a:gd name="T9" fmla="*/ 31 h 156"/>
                  <a:gd name="T10" fmla="*/ 127 w 157"/>
                  <a:gd name="T11" fmla="*/ 16 h 156"/>
                  <a:gd name="T12" fmla="*/ 107 w 157"/>
                  <a:gd name="T13" fmla="*/ 29 h 156"/>
                  <a:gd name="T14" fmla="*/ 94 w 157"/>
                  <a:gd name="T15" fmla="*/ 24 h 156"/>
                  <a:gd name="T16" fmla="*/ 90 w 157"/>
                  <a:gd name="T17" fmla="*/ 0 h 156"/>
                  <a:gd name="T18" fmla="*/ 69 w 157"/>
                  <a:gd name="T19" fmla="*/ 0 h 156"/>
                  <a:gd name="T20" fmla="*/ 64 w 157"/>
                  <a:gd name="T21" fmla="*/ 23 h 156"/>
                  <a:gd name="T22" fmla="*/ 51 w 157"/>
                  <a:gd name="T23" fmla="*/ 29 h 156"/>
                  <a:gd name="T24" fmla="*/ 31 w 157"/>
                  <a:gd name="T25" fmla="*/ 15 h 156"/>
                  <a:gd name="T26" fmla="*/ 16 w 157"/>
                  <a:gd name="T27" fmla="*/ 30 h 156"/>
                  <a:gd name="T28" fmla="*/ 30 w 157"/>
                  <a:gd name="T29" fmla="*/ 50 h 156"/>
                  <a:gd name="T30" fmla="*/ 24 w 157"/>
                  <a:gd name="T31" fmla="*/ 63 h 156"/>
                  <a:gd name="T32" fmla="*/ 0 w 157"/>
                  <a:gd name="T33" fmla="*/ 67 h 156"/>
                  <a:gd name="T34" fmla="*/ 0 w 157"/>
                  <a:gd name="T35" fmla="*/ 88 h 156"/>
                  <a:gd name="T36" fmla="*/ 24 w 157"/>
                  <a:gd name="T37" fmla="*/ 92 h 156"/>
                  <a:gd name="T38" fmla="*/ 29 w 157"/>
                  <a:gd name="T39" fmla="*/ 106 h 156"/>
                  <a:gd name="T40" fmla="*/ 15 w 157"/>
                  <a:gd name="T41" fmla="*/ 125 h 156"/>
                  <a:gd name="T42" fmla="*/ 30 w 157"/>
                  <a:gd name="T43" fmla="*/ 141 h 156"/>
                  <a:gd name="T44" fmla="*/ 50 w 157"/>
                  <a:gd name="T45" fmla="*/ 127 h 156"/>
                  <a:gd name="T46" fmla="*/ 63 w 157"/>
                  <a:gd name="T47" fmla="*/ 132 h 156"/>
                  <a:gd name="T48" fmla="*/ 67 w 157"/>
                  <a:gd name="T49" fmla="*/ 156 h 156"/>
                  <a:gd name="T50" fmla="*/ 89 w 157"/>
                  <a:gd name="T51" fmla="*/ 156 h 156"/>
                  <a:gd name="T52" fmla="*/ 93 w 157"/>
                  <a:gd name="T53" fmla="*/ 133 h 156"/>
                  <a:gd name="T54" fmla="*/ 106 w 157"/>
                  <a:gd name="T55" fmla="*/ 127 h 156"/>
                  <a:gd name="T56" fmla="*/ 126 w 157"/>
                  <a:gd name="T57" fmla="*/ 141 h 156"/>
                  <a:gd name="T58" fmla="*/ 141 w 157"/>
                  <a:gd name="T59" fmla="*/ 126 h 156"/>
                  <a:gd name="T60" fmla="*/ 127 w 157"/>
                  <a:gd name="T61" fmla="*/ 107 h 156"/>
                  <a:gd name="T62" fmla="*/ 133 w 157"/>
                  <a:gd name="T63" fmla="*/ 93 h 156"/>
                  <a:gd name="T64" fmla="*/ 157 w 157"/>
                  <a:gd name="T65" fmla="*/ 89 h 156"/>
                  <a:gd name="T66" fmla="*/ 79 w 157"/>
                  <a:gd name="T67" fmla="*/ 100 h 156"/>
                  <a:gd name="T68" fmla="*/ 57 w 157"/>
                  <a:gd name="T69" fmla="*/ 77 h 156"/>
                  <a:gd name="T70" fmla="*/ 79 w 157"/>
                  <a:gd name="T71" fmla="*/ 55 h 156"/>
                  <a:gd name="T72" fmla="*/ 102 w 157"/>
                  <a:gd name="T73" fmla="*/ 77 h 156"/>
                  <a:gd name="T74" fmla="*/ 79 w 157"/>
                  <a:gd name="T75" fmla="*/ 10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56">
                    <a:moveTo>
                      <a:pt x="157" y="89"/>
                    </a:moveTo>
                    <a:cubicBezTo>
                      <a:pt x="157" y="68"/>
                      <a:pt x="157" y="68"/>
                      <a:pt x="157" y="68"/>
                    </a:cubicBezTo>
                    <a:cubicBezTo>
                      <a:pt x="133" y="64"/>
                      <a:pt x="133" y="64"/>
                      <a:pt x="133" y="64"/>
                    </a:cubicBezTo>
                    <a:cubicBezTo>
                      <a:pt x="128" y="50"/>
                      <a:pt x="128" y="50"/>
                      <a:pt x="128" y="50"/>
                    </a:cubicBezTo>
                    <a:cubicBezTo>
                      <a:pt x="142" y="31"/>
                      <a:pt x="142" y="31"/>
                      <a:pt x="142" y="31"/>
                    </a:cubicBezTo>
                    <a:cubicBezTo>
                      <a:pt x="127" y="16"/>
                      <a:pt x="127" y="16"/>
                      <a:pt x="127" y="16"/>
                    </a:cubicBezTo>
                    <a:cubicBezTo>
                      <a:pt x="107" y="29"/>
                      <a:pt x="107" y="29"/>
                      <a:pt x="107" y="29"/>
                    </a:cubicBezTo>
                    <a:cubicBezTo>
                      <a:pt x="94" y="24"/>
                      <a:pt x="94" y="24"/>
                      <a:pt x="94" y="24"/>
                    </a:cubicBezTo>
                    <a:cubicBezTo>
                      <a:pt x="90" y="0"/>
                      <a:pt x="90" y="0"/>
                      <a:pt x="90" y="0"/>
                    </a:cubicBezTo>
                    <a:cubicBezTo>
                      <a:pt x="69" y="0"/>
                      <a:pt x="69" y="0"/>
                      <a:pt x="69" y="0"/>
                    </a:cubicBezTo>
                    <a:cubicBezTo>
                      <a:pt x="64" y="23"/>
                      <a:pt x="64" y="23"/>
                      <a:pt x="64" y="23"/>
                    </a:cubicBezTo>
                    <a:cubicBezTo>
                      <a:pt x="51" y="29"/>
                      <a:pt x="51" y="29"/>
                      <a:pt x="51" y="29"/>
                    </a:cubicBezTo>
                    <a:cubicBezTo>
                      <a:pt x="31" y="15"/>
                      <a:pt x="31" y="15"/>
                      <a:pt x="31" y="15"/>
                    </a:cubicBezTo>
                    <a:cubicBezTo>
                      <a:pt x="16" y="30"/>
                      <a:pt x="16" y="30"/>
                      <a:pt x="16" y="30"/>
                    </a:cubicBezTo>
                    <a:cubicBezTo>
                      <a:pt x="30" y="50"/>
                      <a:pt x="30" y="50"/>
                      <a:pt x="30" y="50"/>
                    </a:cubicBezTo>
                    <a:cubicBezTo>
                      <a:pt x="24" y="63"/>
                      <a:pt x="24" y="63"/>
                      <a:pt x="24" y="63"/>
                    </a:cubicBezTo>
                    <a:cubicBezTo>
                      <a:pt x="0" y="67"/>
                      <a:pt x="0" y="67"/>
                      <a:pt x="0" y="67"/>
                    </a:cubicBezTo>
                    <a:cubicBezTo>
                      <a:pt x="0" y="88"/>
                      <a:pt x="0" y="88"/>
                      <a:pt x="0" y="88"/>
                    </a:cubicBezTo>
                    <a:cubicBezTo>
                      <a:pt x="24" y="92"/>
                      <a:pt x="24" y="92"/>
                      <a:pt x="24" y="92"/>
                    </a:cubicBezTo>
                    <a:cubicBezTo>
                      <a:pt x="29" y="106"/>
                      <a:pt x="29" y="106"/>
                      <a:pt x="29" y="106"/>
                    </a:cubicBezTo>
                    <a:cubicBezTo>
                      <a:pt x="15" y="125"/>
                      <a:pt x="15" y="125"/>
                      <a:pt x="15" y="125"/>
                    </a:cubicBezTo>
                    <a:cubicBezTo>
                      <a:pt x="30" y="141"/>
                      <a:pt x="30" y="141"/>
                      <a:pt x="30" y="141"/>
                    </a:cubicBezTo>
                    <a:cubicBezTo>
                      <a:pt x="50" y="127"/>
                      <a:pt x="50" y="127"/>
                      <a:pt x="50" y="127"/>
                    </a:cubicBezTo>
                    <a:cubicBezTo>
                      <a:pt x="63" y="132"/>
                      <a:pt x="63" y="132"/>
                      <a:pt x="63" y="132"/>
                    </a:cubicBezTo>
                    <a:cubicBezTo>
                      <a:pt x="67" y="156"/>
                      <a:pt x="67" y="156"/>
                      <a:pt x="67" y="156"/>
                    </a:cubicBezTo>
                    <a:cubicBezTo>
                      <a:pt x="89" y="156"/>
                      <a:pt x="89" y="156"/>
                      <a:pt x="89" y="156"/>
                    </a:cubicBezTo>
                    <a:cubicBezTo>
                      <a:pt x="93" y="133"/>
                      <a:pt x="93" y="133"/>
                      <a:pt x="93" y="133"/>
                    </a:cubicBezTo>
                    <a:cubicBezTo>
                      <a:pt x="106" y="127"/>
                      <a:pt x="106" y="127"/>
                      <a:pt x="106" y="127"/>
                    </a:cubicBezTo>
                    <a:cubicBezTo>
                      <a:pt x="126" y="141"/>
                      <a:pt x="126" y="141"/>
                      <a:pt x="126" y="141"/>
                    </a:cubicBezTo>
                    <a:cubicBezTo>
                      <a:pt x="141" y="126"/>
                      <a:pt x="141" y="126"/>
                      <a:pt x="141" y="126"/>
                    </a:cubicBezTo>
                    <a:cubicBezTo>
                      <a:pt x="127" y="107"/>
                      <a:pt x="127" y="107"/>
                      <a:pt x="127" y="107"/>
                    </a:cubicBezTo>
                    <a:cubicBezTo>
                      <a:pt x="133" y="93"/>
                      <a:pt x="133" y="93"/>
                      <a:pt x="133" y="93"/>
                    </a:cubicBezTo>
                    <a:lnTo>
                      <a:pt x="157" y="89"/>
                    </a:lnTo>
                    <a:close/>
                    <a:moveTo>
                      <a:pt x="79" y="100"/>
                    </a:moveTo>
                    <a:cubicBezTo>
                      <a:pt x="67" y="100"/>
                      <a:pt x="57" y="90"/>
                      <a:pt x="57" y="77"/>
                    </a:cubicBezTo>
                    <a:cubicBezTo>
                      <a:pt x="57" y="65"/>
                      <a:pt x="67" y="55"/>
                      <a:pt x="79" y="55"/>
                    </a:cubicBezTo>
                    <a:cubicBezTo>
                      <a:pt x="92" y="55"/>
                      <a:pt x="102" y="65"/>
                      <a:pt x="102" y="77"/>
                    </a:cubicBezTo>
                    <a:cubicBezTo>
                      <a:pt x="102" y="90"/>
                      <a:pt x="92" y="100"/>
                      <a:pt x="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26" name="Freeform 261"/>
              <p:cNvSpPr>
                <a:spLocks noEditPoints="1"/>
              </p:cNvSpPr>
              <p:nvPr/>
            </p:nvSpPr>
            <p:spPr bwMode="auto">
              <a:xfrm>
                <a:off x="2622550" y="2435225"/>
                <a:ext cx="233363" cy="233364"/>
              </a:xfrm>
              <a:custGeom>
                <a:avLst/>
                <a:gdLst>
                  <a:gd name="T0" fmla="*/ 168 w 213"/>
                  <a:gd name="T1" fmla="*/ 155 h 213"/>
                  <a:gd name="T2" fmla="*/ 201 w 213"/>
                  <a:gd name="T3" fmla="*/ 163 h 213"/>
                  <a:gd name="T4" fmla="*/ 213 w 213"/>
                  <a:gd name="T5" fmla="*/ 136 h 213"/>
                  <a:gd name="T6" fmla="*/ 185 w 213"/>
                  <a:gd name="T7" fmla="*/ 117 h 213"/>
                  <a:gd name="T8" fmla="*/ 185 w 213"/>
                  <a:gd name="T9" fmla="*/ 97 h 213"/>
                  <a:gd name="T10" fmla="*/ 213 w 213"/>
                  <a:gd name="T11" fmla="*/ 80 h 213"/>
                  <a:gd name="T12" fmla="*/ 202 w 213"/>
                  <a:gd name="T13" fmla="*/ 52 h 213"/>
                  <a:gd name="T14" fmla="*/ 170 w 213"/>
                  <a:gd name="T15" fmla="*/ 59 h 213"/>
                  <a:gd name="T16" fmla="*/ 156 w 213"/>
                  <a:gd name="T17" fmla="*/ 45 h 213"/>
                  <a:gd name="T18" fmla="*/ 163 w 213"/>
                  <a:gd name="T19" fmla="*/ 12 h 213"/>
                  <a:gd name="T20" fmla="*/ 136 w 213"/>
                  <a:gd name="T21" fmla="*/ 0 h 213"/>
                  <a:gd name="T22" fmla="*/ 118 w 213"/>
                  <a:gd name="T23" fmla="*/ 28 h 213"/>
                  <a:gd name="T24" fmla="*/ 98 w 213"/>
                  <a:gd name="T25" fmla="*/ 28 h 213"/>
                  <a:gd name="T26" fmla="*/ 80 w 213"/>
                  <a:gd name="T27" fmla="*/ 0 h 213"/>
                  <a:gd name="T28" fmla="*/ 53 w 213"/>
                  <a:gd name="T29" fmla="*/ 11 h 213"/>
                  <a:gd name="T30" fmla="*/ 60 w 213"/>
                  <a:gd name="T31" fmla="*/ 43 h 213"/>
                  <a:gd name="T32" fmla="*/ 45 w 213"/>
                  <a:gd name="T33" fmla="*/ 57 h 213"/>
                  <a:gd name="T34" fmla="*/ 13 w 213"/>
                  <a:gd name="T35" fmla="*/ 50 h 213"/>
                  <a:gd name="T36" fmla="*/ 1 w 213"/>
                  <a:gd name="T37" fmla="*/ 77 h 213"/>
                  <a:gd name="T38" fmla="*/ 29 w 213"/>
                  <a:gd name="T39" fmla="*/ 95 h 213"/>
                  <a:gd name="T40" fmla="*/ 29 w 213"/>
                  <a:gd name="T41" fmla="*/ 115 h 213"/>
                  <a:gd name="T42" fmla="*/ 0 w 213"/>
                  <a:gd name="T43" fmla="*/ 133 h 213"/>
                  <a:gd name="T44" fmla="*/ 11 w 213"/>
                  <a:gd name="T45" fmla="*/ 160 h 213"/>
                  <a:gd name="T46" fmla="*/ 44 w 213"/>
                  <a:gd name="T47" fmla="*/ 153 h 213"/>
                  <a:gd name="T48" fmla="*/ 58 w 213"/>
                  <a:gd name="T49" fmla="*/ 168 h 213"/>
                  <a:gd name="T50" fmla="*/ 50 w 213"/>
                  <a:gd name="T51" fmla="*/ 200 h 213"/>
                  <a:gd name="T52" fmla="*/ 77 w 213"/>
                  <a:gd name="T53" fmla="*/ 212 h 213"/>
                  <a:gd name="T54" fmla="*/ 96 w 213"/>
                  <a:gd name="T55" fmla="*/ 184 h 213"/>
                  <a:gd name="T56" fmla="*/ 116 w 213"/>
                  <a:gd name="T57" fmla="*/ 184 h 213"/>
                  <a:gd name="T58" fmla="*/ 133 w 213"/>
                  <a:gd name="T59" fmla="*/ 213 h 213"/>
                  <a:gd name="T60" fmla="*/ 161 w 213"/>
                  <a:gd name="T61" fmla="*/ 202 h 213"/>
                  <a:gd name="T62" fmla="*/ 154 w 213"/>
                  <a:gd name="T63" fmla="*/ 169 h 213"/>
                  <a:gd name="T64" fmla="*/ 168 w 213"/>
                  <a:gd name="T65" fmla="*/ 155 h 213"/>
                  <a:gd name="T66" fmla="*/ 106 w 213"/>
                  <a:gd name="T67" fmla="*/ 128 h 213"/>
                  <a:gd name="T68" fmla="*/ 83 w 213"/>
                  <a:gd name="T69" fmla="*/ 106 h 213"/>
                  <a:gd name="T70" fmla="*/ 106 w 213"/>
                  <a:gd name="T71" fmla="*/ 83 h 213"/>
                  <a:gd name="T72" fmla="*/ 128 w 213"/>
                  <a:gd name="T73" fmla="*/ 106 h 213"/>
                  <a:gd name="T74" fmla="*/ 106 w 213"/>
                  <a:gd name="T75" fmla="*/ 12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68" y="155"/>
                    </a:moveTo>
                    <a:cubicBezTo>
                      <a:pt x="201" y="163"/>
                      <a:pt x="201" y="163"/>
                      <a:pt x="201" y="163"/>
                    </a:cubicBezTo>
                    <a:cubicBezTo>
                      <a:pt x="213" y="136"/>
                      <a:pt x="213" y="136"/>
                      <a:pt x="213" y="136"/>
                    </a:cubicBezTo>
                    <a:cubicBezTo>
                      <a:pt x="185" y="117"/>
                      <a:pt x="185" y="117"/>
                      <a:pt x="185" y="117"/>
                    </a:cubicBezTo>
                    <a:cubicBezTo>
                      <a:pt x="185" y="97"/>
                      <a:pt x="185" y="97"/>
                      <a:pt x="185" y="97"/>
                    </a:cubicBezTo>
                    <a:cubicBezTo>
                      <a:pt x="213" y="80"/>
                      <a:pt x="213" y="80"/>
                      <a:pt x="213" y="80"/>
                    </a:cubicBezTo>
                    <a:cubicBezTo>
                      <a:pt x="202" y="52"/>
                      <a:pt x="202" y="52"/>
                      <a:pt x="202" y="52"/>
                    </a:cubicBezTo>
                    <a:cubicBezTo>
                      <a:pt x="170" y="59"/>
                      <a:pt x="170" y="59"/>
                      <a:pt x="170" y="59"/>
                    </a:cubicBezTo>
                    <a:cubicBezTo>
                      <a:pt x="156" y="45"/>
                      <a:pt x="156" y="45"/>
                      <a:pt x="156" y="45"/>
                    </a:cubicBezTo>
                    <a:cubicBezTo>
                      <a:pt x="163" y="12"/>
                      <a:pt x="163" y="12"/>
                      <a:pt x="163" y="12"/>
                    </a:cubicBezTo>
                    <a:cubicBezTo>
                      <a:pt x="136" y="0"/>
                      <a:pt x="136" y="0"/>
                      <a:pt x="136" y="0"/>
                    </a:cubicBezTo>
                    <a:cubicBezTo>
                      <a:pt x="118" y="28"/>
                      <a:pt x="118" y="28"/>
                      <a:pt x="118" y="28"/>
                    </a:cubicBezTo>
                    <a:cubicBezTo>
                      <a:pt x="98" y="28"/>
                      <a:pt x="98" y="28"/>
                      <a:pt x="98" y="28"/>
                    </a:cubicBezTo>
                    <a:cubicBezTo>
                      <a:pt x="80" y="0"/>
                      <a:pt x="80" y="0"/>
                      <a:pt x="80" y="0"/>
                    </a:cubicBezTo>
                    <a:cubicBezTo>
                      <a:pt x="53" y="11"/>
                      <a:pt x="53" y="11"/>
                      <a:pt x="53" y="11"/>
                    </a:cubicBezTo>
                    <a:cubicBezTo>
                      <a:pt x="60" y="43"/>
                      <a:pt x="60" y="43"/>
                      <a:pt x="60" y="43"/>
                    </a:cubicBezTo>
                    <a:cubicBezTo>
                      <a:pt x="45" y="57"/>
                      <a:pt x="45" y="57"/>
                      <a:pt x="45" y="57"/>
                    </a:cubicBezTo>
                    <a:cubicBezTo>
                      <a:pt x="13" y="50"/>
                      <a:pt x="13" y="50"/>
                      <a:pt x="13" y="50"/>
                    </a:cubicBezTo>
                    <a:cubicBezTo>
                      <a:pt x="1" y="77"/>
                      <a:pt x="1" y="77"/>
                      <a:pt x="1" y="77"/>
                    </a:cubicBezTo>
                    <a:cubicBezTo>
                      <a:pt x="29" y="95"/>
                      <a:pt x="29" y="95"/>
                      <a:pt x="29" y="95"/>
                    </a:cubicBezTo>
                    <a:cubicBezTo>
                      <a:pt x="29" y="115"/>
                      <a:pt x="29" y="115"/>
                      <a:pt x="29" y="115"/>
                    </a:cubicBezTo>
                    <a:cubicBezTo>
                      <a:pt x="0" y="133"/>
                      <a:pt x="0" y="133"/>
                      <a:pt x="0" y="133"/>
                    </a:cubicBezTo>
                    <a:cubicBezTo>
                      <a:pt x="11" y="160"/>
                      <a:pt x="11" y="160"/>
                      <a:pt x="11" y="160"/>
                    </a:cubicBezTo>
                    <a:cubicBezTo>
                      <a:pt x="44" y="153"/>
                      <a:pt x="44" y="153"/>
                      <a:pt x="44" y="153"/>
                    </a:cubicBezTo>
                    <a:cubicBezTo>
                      <a:pt x="58" y="168"/>
                      <a:pt x="58" y="168"/>
                      <a:pt x="58" y="168"/>
                    </a:cubicBezTo>
                    <a:cubicBezTo>
                      <a:pt x="50" y="200"/>
                      <a:pt x="50" y="200"/>
                      <a:pt x="50" y="200"/>
                    </a:cubicBezTo>
                    <a:cubicBezTo>
                      <a:pt x="77" y="212"/>
                      <a:pt x="77" y="212"/>
                      <a:pt x="77" y="212"/>
                    </a:cubicBezTo>
                    <a:cubicBezTo>
                      <a:pt x="96" y="184"/>
                      <a:pt x="96" y="184"/>
                      <a:pt x="96" y="184"/>
                    </a:cubicBezTo>
                    <a:cubicBezTo>
                      <a:pt x="116" y="184"/>
                      <a:pt x="116" y="184"/>
                      <a:pt x="116" y="184"/>
                    </a:cubicBezTo>
                    <a:cubicBezTo>
                      <a:pt x="133" y="213"/>
                      <a:pt x="133" y="213"/>
                      <a:pt x="133" y="213"/>
                    </a:cubicBezTo>
                    <a:cubicBezTo>
                      <a:pt x="161" y="202"/>
                      <a:pt x="161" y="202"/>
                      <a:pt x="161" y="202"/>
                    </a:cubicBezTo>
                    <a:cubicBezTo>
                      <a:pt x="154" y="169"/>
                      <a:pt x="154" y="169"/>
                      <a:pt x="154" y="169"/>
                    </a:cubicBezTo>
                    <a:lnTo>
                      <a:pt x="168" y="155"/>
                    </a:lnTo>
                    <a:close/>
                    <a:moveTo>
                      <a:pt x="106" y="128"/>
                    </a:moveTo>
                    <a:cubicBezTo>
                      <a:pt x="93" y="128"/>
                      <a:pt x="83" y="118"/>
                      <a:pt x="83" y="106"/>
                    </a:cubicBezTo>
                    <a:cubicBezTo>
                      <a:pt x="83" y="93"/>
                      <a:pt x="93" y="83"/>
                      <a:pt x="106" y="83"/>
                    </a:cubicBezTo>
                    <a:cubicBezTo>
                      <a:pt x="118" y="83"/>
                      <a:pt x="128" y="93"/>
                      <a:pt x="128" y="106"/>
                    </a:cubicBezTo>
                    <a:cubicBezTo>
                      <a:pt x="128" y="118"/>
                      <a:pt x="118" y="128"/>
                      <a:pt x="106"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grpSp>
      </p:grpSp>
      <p:grpSp>
        <p:nvGrpSpPr>
          <p:cNvPr id="227" name="Group 170"/>
          <p:cNvGrpSpPr>
            <a:grpSpLocks noChangeAspect="1"/>
          </p:cNvGrpSpPr>
          <p:nvPr/>
        </p:nvGrpSpPr>
        <p:grpSpPr>
          <a:xfrm>
            <a:off x="6289111" y="4276090"/>
            <a:ext cx="179356" cy="162625"/>
            <a:chOff x="3797300" y="1771650"/>
            <a:chExt cx="631826" cy="565150"/>
          </a:xfrm>
          <a:solidFill>
            <a:schemeClr val="accent1"/>
          </a:solidFill>
        </p:grpSpPr>
        <p:sp>
          <p:nvSpPr>
            <p:cNvPr id="228" name="Freeform 10"/>
            <p:cNvSpPr>
              <a:spLocks/>
            </p:cNvSpPr>
            <p:nvPr/>
          </p:nvSpPr>
          <p:spPr bwMode="auto">
            <a:xfrm>
              <a:off x="3930649" y="1873249"/>
              <a:ext cx="365126" cy="231774"/>
            </a:xfrm>
            <a:custGeom>
              <a:avLst/>
              <a:gdLst>
                <a:gd name="T0" fmla="*/ 115 w 230"/>
                <a:gd name="T1" fmla="*/ 0 h 146"/>
                <a:gd name="T2" fmla="*/ 112 w 230"/>
                <a:gd name="T3" fmla="*/ 3 h 146"/>
                <a:gd name="T4" fmla="*/ 0 w 230"/>
                <a:gd name="T5" fmla="*/ 73 h 146"/>
                <a:gd name="T6" fmla="*/ 115 w 230"/>
                <a:gd name="T7" fmla="*/ 146 h 146"/>
                <a:gd name="T8" fmla="*/ 230 w 230"/>
                <a:gd name="T9" fmla="*/ 73 h 146"/>
                <a:gd name="T10" fmla="*/ 115 w 230"/>
                <a:gd name="T11" fmla="*/ 0 h 146"/>
              </a:gdLst>
              <a:ahLst/>
              <a:cxnLst>
                <a:cxn ang="0">
                  <a:pos x="T0" y="T1"/>
                </a:cxn>
                <a:cxn ang="0">
                  <a:pos x="T2" y="T3"/>
                </a:cxn>
                <a:cxn ang="0">
                  <a:pos x="T4" y="T5"/>
                </a:cxn>
                <a:cxn ang="0">
                  <a:pos x="T6" y="T7"/>
                </a:cxn>
                <a:cxn ang="0">
                  <a:pos x="T8" y="T9"/>
                </a:cxn>
                <a:cxn ang="0">
                  <a:pos x="T10" y="T11"/>
                </a:cxn>
              </a:cxnLst>
              <a:rect l="0" t="0" r="r" b="b"/>
              <a:pathLst>
                <a:path w="230" h="146">
                  <a:moveTo>
                    <a:pt x="115" y="0"/>
                  </a:moveTo>
                  <a:lnTo>
                    <a:pt x="112" y="3"/>
                  </a:lnTo>
                  <a:lnTo>
                    <a:pt x="0" y="73"/>
                  </a:lnTo>
                  <a:lnTo>
                    <a:pt x="115" y="146"/>
                  </a:lnTo>
                  <a:lnTo>
                    <a:pt x="230" y="73"/>
                  </a:ln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29" name="Freeform 11"/>
            <p:cNvSpPr>
              <a:spLocks/>
            </p:cNvSpPr>
            <p:nvPr/>
          </p:nvSpPr>
          <p:spPr bwMode="auto">
            <a:xfrm>
              <a:off x="4117975" y="2117724"/>
              <a:ext cx="190500" cy="214311"/>
            </a:xfrm>
            <a:custGeom>
              <a:avLst/>
              <a:gdLst>
                <a:gd name="T0" fmla="*/ 81 w 120"/>
                <a:gd name="T1" fmla="*/ 65 h 135"/>
                <a:gd name="T2" fmla="*/ 0 w 120"/>
                <a:gd name="T3" fmla="*/ 0 h 135"/>
                <a:gd name="T4" fmla="*/ 0 w 120"/>
                <a:gd name="T5" fmla="*/ 135 h 135"/>
                <a:gd name="T6" fmla="*/ 120 w 120"/>
                <a:gd name="T7" fmla="*/ 62 h 135"/>
                <a:gd name="T8" fmla="*/ 118 w 120"/>
                <a:gd name="T9" fmla="*/ 42 h 135"/>
                <a:gd name="T10" fmla="*/ 81 w 120"/>
                <a:gd name="T11" fmla="*/ 65 h 135"/>
              </a:gdLst>
              <a:ahLst/>
              <a:cxnLst>
                <a:cxn ang="0">
                  <a:pos x="T0" y="T1"/>
                </a:cxn>
                <a:cxn ang="0">
                  <a:pos x="T2" y="T3"/>
                </a:cxn>
                <a:cxn ang="0">
                  <a:pos x="T4" y="T5"/>
                </a:cxn>
                <a:cxn ang="0">
                  <a:pos x="T6" y="T7"/>
                </a:cxn>
                <a:cxn ang="0">
                  <a:pos x="T8" y="T9"/>
                </a:cxn>
                <a:cxn ang="0">
                  <a:pos x="T10" y="T11"/>
                </a:cxn>
              </a:cxnLst>
              <a:rect l="0" t="0" r="r" b="b"/>
              <a:pathLst>
                <a:path w="120" h="135">
                  <a:moveTo>
                    <a:pt x="81" y="65"/>
                  </a:moveTo>
                  <a:lnTo>
                    <a:pt x="0" y="0"/>
                  </a:lnTo>
                  <a:lnTo>
                    <a:pt x="0" y="135"/>
                  </a:lnTo>
                  <a:lnTo>
                    <a:pt x="120" y="62"/>
                  </a:lnTo>
                  <a:lnTo>
                    <a:pt x="118" y="42"/>
                  </a:lnTo>
                  <a:lnTo>
                    <a:pt x="8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30" name="Freeform 12"/>
            <p:cNvSpPr>
              <a:spLocks/>
            </p:cNvSpPr>
            <p:nvPr/>
          </p:nvSpPr>
          <p:spPr bwMode="auto">
            <a:xfrm>
              <a:off x="3917951" y="2122489"/>
              <a:ext cx="190500" cy="214311"/>
            </a:xfrm>
            <a:custGeom>
              <a:avLst/>
              <a:gdLst>
                <a:gd name="T0" fmla="*/ 0 w 120"/>
                <a:gd name="T1" fmla="*/ 39 h 135"/>
                <a:gd name="T2" fmla="*/ 0 w 120"/>
                <a:gd name="T3" fmla="*/ 65 h 135"/>
                <a:gd name="T4" fmla="*/ 120 w 120"/>
                <a:gd name="T5" fmla="*/ 135 h 135"/>
                <a:gd name="T6" fmla="*/ 120 w 120"/>
                <a:gd name="T7" fmla="*/ 0 h 135"/>
                <a:gd name="T8" fmla="*/ 39 w 120"/>
                <a:gd name="T9" fmla="*/ 62 h 135"/>
                <a:gd name="T10" fmla="*/ 0 w 120"/>
                <a:gd name="T11" fmla="*/ 39 h 135"/>
              </a:gdLst>
              <a:ahLst/>
              <a:cxnLst>
                <a:cxn ang="0">
                  <a:pos x="T0" y="T1"/>
                </a:cxn>
                <a:cxn ang="0">
                  <a:pos x="T2" y="T3"/>
                </a:cxn>
                <a:cxn ang="0">
                  <a:pos x="T4" y="T5"/>
                </a:cxn>
                <a:cxn ang="0">
                  <a:pos x="T6" y="T7"/>
                </a:cxn>
                <a:cxn ang="0">
                  <a:pos x="T8" y="T9"/>
                </a:cxn>
                <a:cxn ang="0">
                  <a:pos x="T10" y="T11"/>
                </a:cxn>
              </a:cxnLst>
              <a:rect l="0" t="0" r="r" b="b"/>
              <a:pathLst>
                <a:path w="120" h="135">
                  <a:moveTo>
                    <a:pt x="0" y="39"/>
                  </a:moveTo>
                  <a:lnTo>
                    <a:pt x="0" y="65"/>
                  </a:lnTo>
                  <a:lnTo>
                    <a:pt x="120" y="135"/>
                  </a:lnTo>
                  <a:lnTo>
                    <a:pt x="120" y="0"/>
                  </a:lnTo>
                  <a:lnTo>
                    <a:pt x="39" y="62"/>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31" name="Freeform 13"/>
            <p:cNvSpPr>
              <a:spLocks/>
            </p:cNvSpPr>
            <p:nvPr/>
          </p:nvSpPr>
          <p:spPr bwMode="auto">
            <a:xfrm>
              <a:off x="3797300" y="1771650"/>
              <a:ext cx="306389" cy="212725"/>
            </a:xfrm>
            <a:custGeom>
              <a:avLst/>
              <a:gdLst>
                <a:gd name="T0" fmla="*/ 188 w 193"/>
                <a:gd name="T1" fmla="*/ 64 h 134"/>
                <a:gd name="T2" fmla="*/ 193 w 193"/>
                <a:gd name="T3" fmla="*/ 61 h 134"/>
                <a:gd name="T4" fmla="*/ 115 w 193"/>
                <a:gd name="T5" fmla="*/ 0 h 134"/>
                <a:gd name="T6" fmla="*/ 0 w 193"/>
                <a:gd name="T7" fmla="*/ 72 h 134"/>
                <a:gd name="T8" fmla="*/ 76 w 193"/>
                <a:gd name="T9" fmla="*/ 134 h 134"/>
                <a:gd name="T10" fmla="*/ 188 w 193"/>
                <a:gd name="T11" fmla="*/ 64 h 134"/>
              </a:gdLst>
              <a:ahLst/>
              <a:cxnLst>
                <a:cxn ang="0">
                  <a:pos x="T0" y="T1"/>
                </a:cxn>
                <a:cxn ang="0">
                  <a:pos x="T2" y="T3"/>
                </a:cxn>
                <a:cxn ang="0">
                  <a:pos x="T4" y="T5"/>
                </a:cxn>
                <a:cxn ang="0">
                  <a:pos x="T6" y="T7"/>
                </a:cxn>
                <a:cxn ang="0">
                  <a:pos x="T8" y="T9"/>
                </a:cxn>
                <a:cxn ang="0">
                  <a:pos x="T10" y="T11"/>
                </a:cxn>
              </a:cxnLst>
              <a:rect l="0" t="0" r="r" b="b"/>
              <a:pathLst>
                <a:path w="193" h="134">
                  <a:moveTo>
                    <a:pt x="188" y="64"/>
                  </a:moveTo>
                  <a:lnTo>
                    <a:pt x="193" y="61"/>
                  </a:lnTo>
                  <a:lnTo>
                    <a:pt x="115" y="0"/>
                  </a:lnTo>
                  <a:lnTo>
                    <a:pt x="0" y="72"/>
                  </a:lnTo>
                  <a:lnTo>
                    <a:pt x="76" y="134"/>
                  </a:lnTo>
                  <a:lnTo>
                    <a:pt x="188"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32" name="Freeform 14"/>
            <p:cNvSpPr>
              <a:spLocks/>
            </p:cNvSpPr>
            <p:nvPr/>
          </p:nvSpPr>
          <p:spPr bwMode="auto">
            <a:xfrm>
              <a:off x="4122737" y="1998662"/>
              <a:ext cx="306389" cy="212725"/>
            </a:xfrm>
            <a:custGeom>
              <a:avLst/>
              <a:gdLst>
                <a:gd name="T0" fmla="*/ 112 w 193"/>
                <a:gd name="T1" fmla="*/ 0 h 134"/>
                <a:gd name="T2" fmla="*/ 0 w 193"/>
                <a:gd name="T3" fmla="*/ 70 h 134"/>
                <a:gd name="T4" fmla="*/ 78 w 193"/>
                <a:gd name="T5" fmla="*/ 134 h 134"/>
                <a:gd name="T6" fmla="*/ 115 w 193"/>
                <a:gd name="T7" fmla="*/ 109 h 134"/>
                <a:gd name="T8" fmla="*/ 193 w 193"/>
                <a:gd name="T9" fmla="*/ 61 h 134"/>
                <a:gd name="T10" fmla="*/ 115 w 193"/>
                <a:gd name="T11" fmla="*/ 0 h 134"/>
                <a:gd name="T12" fmla="*/ 112 w 19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93" h="134">
                  <a:moveTo>
                    <a:pt x="112" y="0"/>
                  </a:moveTo>
                  <a:lnTo>
                    <a:pt x="0" y="70"/>
                  </a:lnTo>
                  <a:lnTo>
                    <a:pt x="78" y="134"/>
                  </a:lnTo>
                  <a:lnTo>
                    <a:pt x="115" y="109"/>
                  </a:lnTo>
                  <a:lnTo>
                    <a:pt x="193" y="61"/>
                  </a:lnTo>
                  <a:lnTo>
                    <a:pt x="115" y="0"/>
                  </a:lnTo>
                  <a:lnTo>
                    <a:pt x="1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33" name="Freeform 15"/>
            <p:cNvSpPr>
              <a:spLocks/>
            </p:cNvSpPr>
            <p:nvPr/>
          </p:nvSpPr>
          <p:spPr bwMode="auto">
            <a:xfrm>
              <a:off x="4117975" y="1771650"/>
              <a:ext cx="311151" cy="212725"/>
            </a:xfrm>
            <a:custGeom>
              <a:avLst/>
              <a:gdLst>
                <a:gd name="T0" fmla="*/ 196 w 196"/>
                <a:gd name="T1" fmla="*/ 72 h 134"/>
                <a:gd name="T2" fmla="*/ 78 w 196"/>
                <a:gd name="T3" fmla="*/ 0 h 134"/>
                <a:gd name="T4" fmla="*/ 0 w 196"/>
                <a:gd name="T5" fmla="*/ 61 h 134"/>
                <a:gd name="T6" fmla="*/ 118 w 196"/>
                <a:gd name="T7" fmla="*/ 134 h 134"/>
                <a:gd name="T8" fmla="*/ 196 w 196"/>
                <a:gd name="T9" fmla="*/ 72 h 134"/>
              </a:gdLst>
              <a:ahLst/>
              <a:cxnLst>
                <a:cxn ang="0">
                  <a:pos x="T0" y="T1"/>
                </a:cxn>
                <a:cxn ang="0">
                  <a:pos x="T2" y="T3"/>
                </a:cxn>
                <a:cxn ang="0">
                  <a:pos x="T4" y="T5"/>
                </a:cxn>
                <a:cxn ang="0">
                  <a:pos x="T6" y="T7"/>
                </a:cxn>
                <a:cxn ang="0">
                  <a:pos x="T8" y="T9"/>
                </a:cxn>
              </a:cxnLst>
              <a:rect l="0" t="0" r="r" b="b"/>
              <a:pathLst>
                <a:path w="196" h="134">
                  <a:moveTo>
                    <a:pt x="196" y="72"/>
                  </a:moveTo>
                  <a:lnTo>
                    <a:pt x="78" y="0"/>
                  </a:lnTo>
                  <a:lnTo>
                    <a:pt x="0" y="61"/>
                  </a:lnTo>
                  <a:lnTo>
                    <a:pt x="118" y="134"/>
                  </a:lnTo>
                  <a:lnTo>
                    <a:pt x="19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34" name="Freeform 16"/>
            <p:cNvSpPr>
              <a:spLocks/>
            </p:cNvSpPr>
            <p:nvPr/>
          </p:nvSpPr>
          <p:spPr bwMode="auto">
            <a:xfrm>
              <a:off x="3797300" y="1998662"/>
              <a:ext cx="306389" cy="212725"/>
            </a:xfrm>
            <a:custGeom>
              <a:avLst/>
              <a:gdLst>
                <a:gd name="T0" fmla="*/ 0 w 193"/>
                <a:gd name="T1" fmla="*/ 61 h 134"/>
                <a:gd name="T2" fmla="*/ 76 w 193"/>
                <a:gd name="T3" fmla="*/ 109 h 134"/>
                <a:gd name="T4" fmla="*/ 115 w 193"/>
                <a:gd name="T5" fmla="*/ 134 h 134"/>
                <a:gd name="T6" fmla="*/ 193 w 193"/>
                <a:gd name="T7" fmla="*/ 72 h 134"/>
                <a:gd name="T8" fmla="*/ 76 w 193"/>
                <a:gd name="T9" fmla="*/ 0 h 134"/>
                <a:gd name="T10" fmla="*/ 76 w 193"/>
                <a:gd name="T11" fmla="*/ 0 h 134"/>
                <a:gd name="T12" fmla="*/ 0 w 193"/>
                <a:gd name="T13" fmla="*/ 61 h 134"/>
              </a:gdLst>
              <a:ahLst/>
              <a:cxnLst>
                <a:cxn ang="0">
                  <a:pos x="T0" y="T1"/>
                </a:cxn>
                <a:cxn ang="0">
                  <a:pos x="T2" y="T3"/>
                </a:cxn>
                <a:cxn ang="0">
                  <a:pos x="T4" y="T5"/>
                </a:cxn>
                <a:cxn ang="0">
                  <a:pos x="T6" y="T7"/>
                </a:cxn>
                <a:cxn ang="0">
                  <a:pos x="T8" y="T9"/>
                </a:cxn>
                <a:cxn ang="0">
                  <a:pos x="T10" y="T11"/>
                </a:cxn>
                <a:cxn ang="0">
                  <a:pos x="T12" y="T13"/>
                </a:cxn>
              </a:cxnLst>
              <a:rect l="0" t="0" r="r" b="b"/>
              <a:pathLst>
                <a:path w="193" h="134">
                  <a:moveTo>
                    <a:pt x="0" y="61"/>
                  </a:moveTo>
                  <a:lnTo>
                    <a:pt x="76" y="109"/>
                  </a:lnTo>
                  <a:lnTo>
                    <a:pt x="115" y="134"/>
                  </a:lnTo>
                  <a:lnTo>
                    <a:pt x="193" y="72"/>
                  </a:lnTo>
                  <a:lnTo>
                    <a:pt x="76" y="0"/>
                  </a:lnTo>
                  <a:lnTo>
                    <a:pt x="76" y="0"/>
                  </a:lnTo>
                  <a:lnTo>
                    <a:pt x="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grpSp>
      <p:grpSp>
        <p:nvGrpSpPr>
          <p:cNvPr id="235" name="Group 189"/>
          <p:cNvGrpSpPr>
            <a:grpSpLocks noChangeAspect="1"/>
          </p:cNvGrpSpPr>
          <p:nvPr/>
        </p:nvGrpSpPr>
        <p:grpSpPr>
          <a:xfrm>
            <a:off x="1627199" y="4276090"/>
            <a:ext cx="155674" cy="162625"/>
            <a:chOff x="-1357313" y="4083051"/>
            <a:chExt cx="415926" cy="428625"/>
          </a:xfrm>
          <a:solidFill>
            <a:schemeClr val="accent1"/>
          </a:solidFill>
        </p:grpSpPr>
        <p:sp>
          <p:nvSpPr>
            <p:cNvPr id="236" name="Rectangle 7"/>
            <p:cNvSpPr>
              <a:spLocks noChangeArrowheads="1"/>
            </p:cNvSpPr>
            <p:nvPr/>
          </p:nvSpPr>
          <p:spPr bwMode="auto">
            <a:xfrm>
              <a:off x="-1317624" y="4083051"/>
              <a:ext cx="52387" cy="301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37" name="Freeform 8"/>
            <p:cNvSpPr>
              <a:spLocks noEditPoints="1"/>
            </p:cNvSpPr>
            <p:nvPr/>
          </p:nvSpPr>
          <p:spPr bwMode="auto">
            <a:xfrm>
              <a:off x="-1314451" y="4125916"/>
              <a:ext cx="330201" cy="342900"/>
            </a:xfrm>
            <a:custGeom>
              <a:avLst/>
              <a:gdLst>
                <a:gd name="T0" fmla="*/ 0 w 208"/>
                <a:gd name="T1" fmla="*/ 0 h 216"/>
                <a:gd name="T2" fmla="*/ 0 w 208"/>
                <a:gd name="T3" fmla="*/ 216 h 216"/>
                <a:gd name="T4" fmla="*/ 208 w 208"/>
                <a:gd name="T5" fmla="*/ 216 h 216"/>
                <a:gd name="T6" fmla="*/ 208 w 208"/>
                <a:gd name="T7" fmla="*/ 0 h 216"/>
                <a:gd name="T8" fmla="*/ 0 w 208"/>
                <a:gd name="T9" fmla="*/ 0 h 216"/>
                <a:gd name="T10" fmla="*/ 95 w 208"/>
                <a:gd name="T11" fmla="*/ 163 h 216"/>
                <a:gd name="T12" fmla="*/ 47 w 208"/>
                <a:gd name="T13" fmla="*/ 163 h 216"/>
                <a:gd name="T14" fmla="*/ 47 w 208"/>
                <a:gd name="T15" fmla="*/ 113 h 216"/>
                <a:gd name="T16" fmla="*/ 95 w 208"/>
                <a:gd name="T17" fmla="*/ 113 h 216"/>
                <a:gd name="T18" fmla="*/ 95 w 208"/>
                <a:gd name="T19" fmla="*/ 163 h 216"/>
                <a:gd name="T20" fmla="*/ 95 w 208"/>
                <a:gd name="T21" fmla="*/ 101 h 216"/>
                <a:gd name="T22" fmla="*/ 47 w 208"/>
                <a:gd name="T23" fmla="*/ 101 h 216"/>
                <a:gd name="T24" fmla="*/ 47 w 208"/>
                <a:gd name="T25" fmla="*/ 53 h 216"/>
                <a:gd name="T26" fmla="*/ 95 w 208"/>
                <a:gd name="T27" fmla="*/ 53 h 216"/>
                <a:gd name="T28" fmla="*/ 95 w 208"/>
                <a:gd name="T29" fmla="*/ 101 h 216"/>
                <a:gd name="T30" fmla="*/ 156 w 208"/>
                <a:gd name="T31" fmla="*/ 163 h 216"/>
                <a:gd name="T32" fmla="*/ 110 w 208"/>
                <a:gd name="T33" fmla="*/ 163 h 216"/>
                <a:gd name="T34" fmla="*/ 110 w 208"/>
                <a:gd name="T35" fmla="*/ 113 h 216"/>
                <a:gd name="T36" fmla="*/ 156 w 208"/>
                <a:gd name="T37" fmla="*/ 113 h 216"/>
                <a:gd name="T38" fmla="*/ 156 w 208"/>
                <a:gd name="T39" fmla="*/ 163 h 216"/>
                <a:gd name="T40" fmla="*/ 156 w 208"/>
                <a:gd name="T41" fmla="*/ 101 h 216"/>
                <a:gd name="T42" fmla="*/ 110 w 208"/>
                <a:gd name="T43" fmla="*/ 101 h 216"/>
                <a:gd name="T44" fmla="*/ 110 w 208"/>
                <a:gd name="T45" fmla="*/ 53 h 216"/>
                <a:gd name="T46" fmla="*/ 156 w 208"/>
                <a:gd name="T47" fmla="*/ 53 h 216"/>
                <a:gd name="T48" fmla="*/ 156 w 208"/>
                <a:gd name="T49" fmla="*/ 1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8" h="216">
                  <a:moveTo>
                    <a:pt x="0" y="0"/>
                  </a:moveTo>
                  <a:lnTo>
                    <a:pt x="0" y="216"/>
                  </a:lnTo>
                  <a:lnTo>
                    <a:pt x="208" y="216"/>
                  </a:lnTo>
                  <a:lnTo>
                    <a:pt x="208" y="0"/>
                  </a:lnTo>
                  <a:lnTo>
                    <a:pt x="0" y="0"/>
                  </a:lnTo>
                  <a:close/>
                  <a:moveTo>
                    <a:pt x="95" y="163"/>
                  </a:moveTo>
                  <a:lnTo>
                    <a:pt x="47" y="163"/>
                  </a:lnTo>
                  <a:lnTo>
                    <a:pt x="47" y="113"/>
                  </a:lnTo>
                  <a:lnTo>
                    <a:pt x="95" y="113"/>
                  </a:lnTo>
                  <a:lnTo>
                    <a:pt x="95" y="163"/>
                  </a:lnTo>
                  <a:close/>
                  <a:moveTo>
                    <a:pt x="95" y="101"/>
                  </a:moveTo>
                  <a:lnTo>
                    <a:pt x="47" y="101"/>
                  </a:lnTo>
                  <a:lnTo>
                    <a:pt x="47" y="53"/>
                  </a:lnTo>
                  <a:lnTo>
                    <a:pt x="95" y="53"/>
                  </a:lnTo>
                  <a:lnTo>
                    <a:pt x="95" y="101"/>
                  </a:lnTo>
                  <a:close/>
                  <a:moveTo>
                    <a:pt x="156" y="163"/>
                  </a:moveTo>
                  <a:lnTo>
                    <a:pt x="110" y="163"/>
                  </a:lnTo>
                  <a:lnTo>
                    <a:pt x="110" y="113"/>
                  </a:lnTo>
                  <a:lnTo>
                    <a:pt x="156" y="113"/>
                  </a:lnTo>
                  <a:lnTo>
                    <a:pt x="156" y="163"/>
                  </a:lnTo>
                  <a:close/>
                  <a:moveTo>
                    <a:pt x="156" y="101"/>
                  </a:moveTo>
                  <a:lnTo>
                    <a:pt x="110" y="101"/>
                  </a:lnTo>
                  <a:lnTo>
                    <a:pt x="110" y="53"/>
                  </a:lnTo>
                  <a:lnTo>
                    <a:pt x="156" y="53"/>
                  </a:lnTo>
                  <a:lnTo>
                    <a:pt x="156"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38" name="Rectangle 9"/>
            <p:cNvSpPr>
              <a:spLocks noChangeArrowheads="1"/>
            </p:cNvSpPr>
            <p:nvPr/>
          </p:nvSpPr>
          <p:spPr bwMode="auto">
            <a:xfrm>
              <a:off x="-1258887" y="4083051"/>
              <a:ext cx="49214" cy="301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39" name="Rectangle 10"/>
            <p:cNvSpPr>
              <a:spLocks noChangeArrowheads="1"/>
            </p:cNvSpPr>
            <p:nvPr/>
          </p:nvSpPr>
          <p:spPr bwMode="auto">
            <a:xfrm>
              <a:off x="-1203324" y="4083051"/>
              <a:ext cx="50801" cy="301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40" name="Rectangle 11"/>
            <p:cNvSpPr>
              <a:spLocks noChangeArrowheads="1"/>
            </p:cNvSpPr>
            <p:nvPr/>
          </p:nvSpPr>
          <p:spPr bwMode="auto">
            <a:xfrm>
              <a:off x="-1146174" y="4083051"/>
              <a:ext cx="49214" cy="301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41" name="Rectangle 12"/>
            <p:cNvSpPr>
              <a:spLocks noChangeArrowheads="1"/>
            </p:cNvSpPr>
            <p:nvPr/>
          </p:nvSpPr>
          <p:spPr bwMode="auto">
            <a:xfrm>
              <a:off x="-1087438" y="4083051"/>
              <a:ext cx="49214" cy="301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42" name="Rectangle 13"/>
            <p:cNvSpPr>
              <a:spLocks noChangeArrowheads="1"/>
            </p:cNvSpPr>
            <p:nvPr/>
          </p:nvSpPr>
          <p:spPr bwMode="auto">
            <a:xfrm>
              <a:off x="-1030288" y="4083051"/>
              <a:ext cx="49214" cy="301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43" name="Rectangle 14"/>
            <p:cNvSpPr>
              <a:spLocks noChangeArrowheads="1"/>
            </p:cNvSpPr>
            <p:nvPr/>
          </p:nvSpPr>
          <p:spPr bwMode="auto">
            <a:xfrm>
              <a:off x="-1317624" y="4481510"/>
              <a:ext cx="52387" cy="301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44" name="Rectangle 15"/>
            <p:cNvSpPr>
              <a:spLocks noChangeArrowheads="1"/>
            </p:cNvSpPr>
            <p:nvPr/>
          </p:nvSpPr>
          <p:spPr bwMode="auto">
            <a:xfrm>
              <a:off x="-1258887" y="4481512"/>
              <a:ext cx="49214" cy="301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45" name="Rectangle 16"/>
            <p:cNvSpPr>
              <a:spLocks noChangeArrowheads="1"/>
            </p:cNvSpPr>
            <p:nvPr/>
          </p:nvSpPr>
          <p:spPr bwMode="auto">
            <a:xfrm>
              <a:off x="-1203324" y="4481512"/>
              <a:ext cx="50801" cy="301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46" name="Rectangle 17"/>
            <p:cNvSpPr>
              <a:spLocks noChangeArrowheads="1"/>
            </p:cNvSpPr>
            <p:nvPr/>
          </p:nvSpPr>
          <p:spPr bwMode="auto">
            <a:xfrm>
              <a:off x="-1146174" y="4481512"/>
              <a:ext cx="49214" cy="301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47" name="Rectangle 18"/>
            <p:cNvSpPr>
              <a:spLocks noChangeArrowheads="1"/>
            </p:cNvSpPr>
            <p:nvPr/>
          </p:nvSpPr>
          <p:spPr bwMode="auto">
            <a:xfrm>
              <a:off x="-1087438" y="4481512"/>
              <a:ext cx="49214" cy="301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48" name="Rectangle 19"/>
            <p:cNvSpPr>
              <a:spLocks noChangeArrowheads="1"/>
            </p:cNvSpPr>
            <p:nvPr/>
          </p:nvSpPr>
          <p:spPr bwMode="auto">
            <a:xfrm>
              <a:off x="-1030288" y="4481512"/>
              <a:ext cx="49214" cy="301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49" name="Rectangle 20"/>
            <p:cNvSpPr>
              <a:spLocks noChangeArrowheads="1"/>
            </p:cNvSpPr>
            <p:nvPr/>
          </p:nvSpPr>
          <p:spPr bwMode="auto">
            <a:xfrm>
              <a:off x="-968375" y="4129087"/>
              <a:ext cx="26988" cy="508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50" name="Rectangle 21"/>
            <p:cNvSpPr>
              <a:spLocks noChangeArrowheads="1"/>
            </p:cNvSpPr>
            <p:nvPr/>
          </p:nvSpPr>
          <p:spPr bwMode="auto">
            <a:xfrm>
              <a:off x="-968375" y="4186237"/>
              <a:ext cx="26988" cy="49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51" name="Rectangle 22"/>
            <p:cNvSpPr>
              <a:spLocks noChangeArrowheads="1"/>
            </p:cNvSpPr>
            <p:nvPr/>
          </p:nvSpPr>
          <p:spPr bwMode="auto">
            <a:xfrm>
              <a:off x="-968375" y="4246563"/>
              <a:ext cx="26988" cy="49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52" name="Rectangle 23"/>
            <p:cNvSpPr>
              <a:spLocks noChangeArrowheads="1"/>
            </p:cNvSpPr>
            <p:nvPr/>
          </p:nvSpPr>
          <p:spPr bwMode="auto">
            <a:xfrm>
              <a:off x="-968375" y="4302126"/>
              <a:ext cx="26988" cy="49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53" name="Rectangle 24"/>
            <p:cNvSpPr>
              <a:spLocks noChangeArrowheads="1"/>
            </p:cNvSpPr>
            <p:nvPr/>
          </p:nvSpPr>
          <p:spPr bwMode="auto">
            <a:xfrm>
              <a:off x="-968375" y="4359276"/>
              <a:ext cx="26988" cy="49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54" name="Rectangle 25"/>
            <p:cNvSpPr>
              <a:spLocks noChangeArrowheads="1"/>
            </p:cNvSpPr>
            <p:nvPr/>
          </p:nvSpPr>
          <p:spPr bwMode="auto">
            <a:xfrm>
              <a:off x="-968375" y="4414837"/>
              <a:ext cx="26988" cy="539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55" name="Rectangle 26"/>
            <p:cNvSpPr>
              <a:spLocks noChangeArrowheads="1"/>
            </p:cNvSpPr>
            <p:nvPr/>
          </p:nvSpPr>
          <p:spPr bwMode="auto">
            <a:xfrm>
              <a:off x="-1357313" y="4129087"/>
              <a:ext cx="28575" cy="508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56" name="Rectangle 27"/>
            <p:cNvSpPr>
              <a:spLocks noChangeArrowheads="1"/>
            </p:cNvSpPr>
            <p:nvPr/>
          </p:nvSpPr>
          <p:spPr bwMode="auto">
            <a:xfrm>
              <a:off x="-1357313" y="4186237"/>
              <a:ext cx="28575" cy="49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57" name="Rectangle 28"/>
            <p:cNvSpPr>
              <a:spLocks noChangeArrowheads="1"/>
            </p:cNvSpPr>
            <p:nvPr/>
          </p:nvSpPr>
          <p:spPr bwMode="auto">
            <a:xfrm>
              <a:off x="-1357313" y="4246563"/>
              <a:ext cx="28575" cy="49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58" name="Rectangle 29"/>
            <p:cNvSpPr>
              <a:spLocks noChangeArrowheads="1"/>
            </p:cNvSpPr>
            <p:nvPr/>
          </p:nvSpPr>
          <p:spPr bwMode="auto">
            <a:xfrm>
              <a:off x="-1357313" y="4302126"/>
              <a:ext cx="28575" cy="49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59" name="Rectangle 30"/>
            <p:cNvSpPr>
              <a:spLocks noChangeArrowheads="1"/>
            </p:cNvSpPr>
            <p:nvPr/>
          </p:nvSpPr>
          <p:spPr bwMode="auto">
            <a:xfrm>
              <a:off x="-1357313" y="4359276"/>
              <a:ext cx="28575" cy="49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60" name="Rectangle 31"/>
            <p:cNvSpPr>
              <a:spLocks noChangeArrowheads="1"/>
            </p:cNvSpPr>
            <p:nvPr/>
          </p:nvSpPr>
          <p:spPr bwMode="auto">
            <a:xfrm>
              <a:off x="-1357313" y="4414837"/>
              <a:ext cx="28575" cy="539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grpSp>
      <p:grpSp>
        <p:nvGrpSpPr>
          <p:cNvPr id="261" name="Group 218"/>
          <p:cNvGrpSpPr>
            <a:grpSpLocks noChangeAspect="1"/>
          </p:cNvGrpSpPr>
          <p:nvPr/>
        </p:nvGrpSpPr>
        <p:grpSpPr>
          <a:xfrm>
            <a:off x="680562" y="4294598"/>
            <a:ext cx="161654" cy="144118"/>
            <a:chOff x="-1800225" y="4195763"/>
            <a:chExt cx="355600" cy="312740"/>
          </a:xfrm>
          <a:solidFill>
            <a:schemeClr val="accent1"/>
          </a:solidFill>
        </p:grpSpPr>
        <p:sp>
          <p:nvSpPr>
            <p:cNvPr id="262" name="Rectangle 32"/>
            <p:cNvSpPr>
              <a:spLocks noChangeArrowheads="1"/>
            </p:cNvSpPr>
            <p:nvPr/>
          </p:nvSpPr>
          <p:spPr bwMode="auto">
            <a:xfrm>
              <a:off x="-1800225" y="4195765"/>
              <a:ext cx="73025"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63" name="Rectangle 33"/>
            <p:cNvSpPr>
              <a:spLocks noChangeArrowheads="1"/>
            </p:cNvSpPr>
            <p:nvPr/>
          </p:nvSpPr>
          <p:spPr bwMode="auto">
            <a:xfrm>
              <a:off x="-1516064" y="4195763"/>
              <a:ext cx="71439"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64" name="Rectangle 34"/>
            <p:cNvSpPr>
              <a:spLocks noChangeArrowheads="1"/>
            </p:cNvSpPr>
            <p:nvPr/>
          </p:nvSpPr>
          <p:spPr bwMode="auto">
            <a:xfrm>
              <a:off x="-1612899" y="4195763"/>
              <a:ext cx="73025" cy="249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65" name="Rectangle 35"/>
            <p:cNvSpPr>
              <a:spLocks noChangeArrowheads="1"/>
            </p:cNvSpPr>
            <p:nvPr/>
          </p:nvSpPr>
          <p:spPr bwMode="auto">
            <a:xfrm>
              <a:off x="-1708150" y="4195763"/>
              <a:ext cx="73025" cy="1825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grpSp>
      <p:grpSp>
        <p:nvGrpSpPr>
          <p:cNvPr id="266" name="Group 223"/>
          <p:cNvGrpSpPr>
            <a:grpSpLocks noChangeAspect="1"/>
          </p:cNvGrpSpPr>
          <p:nvPr/>
        </p:nvGrpSpPr>
        <p:grpSpPr>
          <a:xfrm>
            <a:off x="3479291" y="4303244"/>
            <a:ext cx="199040" cy="135472"/>
            <a:chOff x="-2995613" y="4168499"/>
            <a:chExt cx="501650" cy="336827"/>
          </a:xfrm>
          <a:solidFill>
            <a:schemeClr val="accent1"/>
          </a:solidFill>
        </p:grpSpPr>
        <p:sp>
          <p:nvSpPr>
            <p:cNvPr id="267" name="Freeform 37"/>
            <p:cNvSpPr>
              <a:spLocks noEditPoints="1"/>
            </p:cNvSpPr>
            <p:nvPr/>
          </p:nvSpPr>
          <p:spPr bwMode="auto">
            <a:xfrm>
              <a:off x="-2995613" y="4286250"/>
              <a:ext cx="501650" cy="219076"/>
            </a:xfrm>
            <a:custGeom>
              <a:avLst/>
              <a:gdLst>
                <a:gd name="T0" fmla="*/ 160 w 316"/>
                <a:gd name="T1" fmla="*/ 138 h 138"/>
                <a:gd name="T2" fmla="*/ 0 w 316"/>
                <a:gd name="T3" fmla="*/ 67 h 138"/>
                <a:gd name="T4" fmla="*/ 160 w 316"/>
                <a:gd name="T5" fmla="*/ 0 h 138"/>
                <a:gd name="T6" fmla="*/ 316 w 316"/>
                <a:gd name="T7" fmla="*/ 67 h 138"/>
                <a:gd name="T8" fmla="*/ 160 w 316"/>
                <a:gd name="T9" fmla="*/ 138 h 138"/>
                <a:gd name="T10" fmla="*/ 33 w 316"/>
                <a:gd name="T11" fmla="*/ 67 h 138"/>
                <a:gd name="T12" fmla="*/ 160 w 316"/>
                <a:gd name="T13" fmla="*/ 123 h 138"/>
                <a:gd name="T14" fmla="*/ 283 w 316"/>
                <a:gd name="T15" fmla="*/ 67 h 138"/>
                <a:gd name="T16" fmla="*/ 160 w 316"/>
                <a:gd name="T17" fmla="*/ 14 h 138"/>
                <a:gd name="T18" fmla="*/ 33 w 316"/>
                <a:gd name="T19" fmla="*/ 6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6" h="138">
                  <a:moveTo>
                    <a:pt x="160" y="138"/>
                  </a:moveTo>
                  <a:lnTo>
                    <a:pt x="0" y="67"/>
                  </a:lnTo>
                  <a:lnTo>
                    <a:pt x="160" y="0"/>
                  </a:lnTo>
                  <a:lnTo>
                    <a:pt x="316" y="67"/>
                  </a:lnTo>
                  <a:lnTo>
                    <a:pt x="160" y="138"/>
                  </a:lnTo>
                  <a:close/>
                  <a:moveTo>
                    <a:pt x="33" y="67"/>
                  </a:moveTo>
                  <a:lnTo>
                    <a:pt x="160" y="123"/>
                  </a:lnTo>
                  <a:lnTo>
                    <a:pt x="283" y="67"/>
                  </a:lnTo>
                  <a:lnTo>
                    <a:pt x="160" y="14"/>
                  </a:lnTo>
                  <a:lnTo>
                    <a:pt x="33"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68" name="Freeform 38"/>
            <p:cNvSpPr>
              <a:spLocks noEditPoints="1"/>
            </p:cNvSpPr>
            <p:nvPr/>
          </p:nvSpPr>
          <p:spPr bwMode="auto">
            <a:xfrm>
              <a:off x="-2995613" y="4229101"/>
              <a:ext cx="501650" cy="222249"/>
            </a:xfrm>
            <a:custGeom>
              <a:avLst/>
              <a:gdLst>
                <a:gd name="T0" fmla="*/ 160 w 316"/>
                <a:gd name="T1" fmla="*/ 140 h 140"/>
                <a:gd name="T2" fmla="*/ 0 w 316"/>
                <a:gd name="T3" fmla="*/ 69 h 140"/>
                <a:gd name="T4" fmla="*/ 160 w 316"/>
                <a:gd name="T5" fmla="*/ 0 h 140"/>
                <a:gd name="T6" fmla="*/ 316 w 316"/>
                <a:gd name="T7" fmla="*/ 69 h 140"/>
                <a:gd name="T8" fmla="*/ 160 w 316"/>
                <a:gd name="T9" fmla="*/ 140 h 140"/>
                <a:gd name="T10" fmla="*/ 33 w 316"/>
                <a:gd name="T11" fmla="*/ 69 h 140"/>
                <a:gd name="T12" fmla="*/ 160 w 316"/>
                <a:gd name="T13" fmla="*/ 124 h 140"/>
                <a:gd name="T14" fmla="*/ 283 w 316"/>
                <a:gd name="T15" fmla="*/ 69 h 140"/>
                <a:gd name="T16" fmla="*/ 160 w 316"/>
                <a:gd name="T17" fmla="*/ 15 h 140"/>
                <a:gd name="T18" fmla="*/ 33 w 316"/>
                <a:gd name="T19" fmla="*/ 6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6" h="140">
                  <a:moveTo>
                    <a:pt x="160" y="140"/>
                  </a:moveTo>
                  <a:lnTo>
                    <a:pt x="0" y="69"/>
                  </a:lnTo>
                  <a:lnTo>
                    <a:pt x="160" y="0"/>
                  </a:lnTo>
                  <a:lnTo>
                    <a:pt x="316" y="69"/>
                  </a:lnTo>
                  <a:lnTo>
                    <a:pt x="160" y="140"/>
                  </a:lnTo>
                  <a:close/>
                  <a:moveTo>
                    <a:pt x="33" y="69"/>
                  </a:moveTo>
                  <a:lnTo>
                    <a:pt x="160" y="124"/>
                  </a:lnTo>
                  <a:lnTo>
                    <a:pt x="283" y="69"/>
                  </a:lnTo>
                  <a:lnTo>
                    <a:pt x="160" y="15"/>
                  </a:lnTo>
                  <a:lnTo>
                    <a:pt x="33"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69" name="Freeform 39"/>
            <p:cNvSpPr>
              <a:spLocks/>
            </p:cNvSpPr>
            <p:nvPr/>
          </p:nvSpPr>
          <p:spPr bwMode="auto">
            <a:xfrm>
              <a:off x="-2995613" y="4168499"/>
              <a:ext cx="497381" cy="216177"/>
            </a:xfrm>
            <a:custGeom>
              <a:avLst/>
              <a:gdLst>
                <a:gd name="T0" fmla="*/ 0 w 283"/>
                <a:gd name="T1" fmla="*/ 61 h 123"/>
                <a:gd name="T2" fmla="*/ 144 w 283"/>
                <a:gd name="T3" fmla="*/ 0 h 123"/>
                <a:gd name="T4" fmla="*/ 283 w 283"/>
                <a:gd name="T5" fmla="*/ 61 h 123"/>
                <a:gd name="T6" fmla="*/ 144 w 283"/>
                <a:gd name="T7" fmla="*/ 123 h 123"/>
                <a:gd name="T8" fmla="*/ 0 w 283"/>
                <a:gd name="T9" fmla="*/ 61 h 123"/>
              </a:gdLst>
              <a:ahLst/>
              <a:cxnLst>
                <a:cxn ang="0">
                  <a:pos x="T0" y="T1"/>
                </a:cxn>
                <a:cxn ang="0">
                  <a:pos x="T2" y="T3"/>
                </a:cxn>
                <a:cxn ang="0">
                  <a:pos x="T4" y="T5"/>
                </a:cxn>
                <a:cxn ang="0">
                  <a:pos x="T6" y="T7"/>
                </a:cxn>
                <a:cxn ang="0">
                  <a:pos x="T8" y="T9"/>
                </a:cxn>
              </a:cxnLst>
              <a:rect l="0" t="0" r="r" b="b"/>
              <a:pathLst>
                <a:path w="283" h="123">
                  <a:moveTo>
                    <a:pt x="0" y="61"/>
                  </a:moveTo>
                  <a:lnTo>
                    <a:pt x="144" y="0"/>
                  </a:lnTo>
                  <a:lnTo>
                    <a:pt x="283" y="61"/>
                  </a:lnTo>
                  <a:lnTo>
                    <a:pt x="144" y="123"/>
                  </a:lnTo>
                  <a:lnTo>
                    <a:pt x="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grpSp>
      <p:grpSp>
        <p:nvGrpSpPr>
          <p:cNvPr id="270" name="Group 227"/>
          <p:cNvGrpSpPr>
            <a:grpSpLocks noChangeAspect="1"/>
          </p:cNvGrpSpPr>
          <p:nvPr/>
        </p:nvGrpSpPr>
        <p:grpSpPr>
          <a:xfrm>
            <a:off x="5452022" y="4250319"/>
            <a:ext cx="173195" cy="188205"/>
            <a:chOff x="-133350" y="4059238"/>
            <a:chExt cx="396875" cy="425452"/>
          </a:xfrm>
          <a:solidFill>
            <a:schemeClr val="accent1"/>
          </a:solidFill>
        </p:grpSpPr>
        <p:sp>
          <p:nvSpPr>
            <p:cNvPr id="271" name="Freeform 71"/>
            <p:cNvSpPr>
              <a:spLocks noEditPoints="1"/>
            </p:cNvSpPr>
            <p:nvPr/>
          </p:nvSpPr>
          <p:spPr bwMode="auto">
            <a:xfrm>
              <a:off x="-133350" y="4395789"/>
              <a:ext cx="176213" cy="88901"/>
            </a:xfrm>
            <a:custGeom>
              <a:avLst/>
              <a:gdLst>
                <a:gd name="T0" fmla="*/ 0 w 111"/>
                <a:gd name="T1" fmla="*/ 56 h 56"/>
                <a:gd name="T2" fmla="*/ 111 w 111"/>
                <a:gd name="T3" fmla="*/ 56 h 56"/>
                <a:gd name="T4" fmla="*/ 111 w 111"/>
                <a:gd name="T5" fmla="*/ 0 h 56"/>
                <a:gd name="T6" fmla="*/ 0 w 111"/>
                <a:gd name="T7" fmla="*/ 0 h 56"/>
                <a:gd name="T8" fmla="*/ 0 w 111"/>
                <a:gd name="T9" fmla="*/ 56 h 56"/>
                <a:gd name="T10" fmla="*/ 11 w 111"/>
                <a:gd name="T11" fmla="*/ 10 h 56"/>
                <a:gd name="T12" fmla="*/ 100 w 111"/>
                <a:gd name="T13" fmla="*/ 10 h 56"/>
                <a:gd name="T14" fmla="*/ 100 w 111"/>
                <a:gd name="T15" fmla="*/ 46 h 56"/>
                <a:gd name="T16" fmla="*/ 11 w 111"/>
                <a:gd name="T17" fmla="*/ 46 h 56"/>
                <a:gd name="T18" fmla="*/ 11 w 111"/>
                <a:gd name="T19"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56">
                  <a:moveTo>
                    <a:pt x="0" y="56"/>
                  </a:moveTo>
                  <a:lnTo>
                    <a:pt x="111" y="56"/>
                  </a:lnTo>
                  <a:lnTo>
                    <a:pt x="111" y="0"/>
                  </a:lnTo>
                  <a:lnTo>
                    <a:pt x="0" y="0"/>
                  </a:lnTo>
                  <a:lnTo>
                    <a:pt x="0" y="56"/>
                  </a:lnTo>
                  <a:close/>
                  <a:moveTo>
                    <a:pt x="11" y="10"/>
                  </a:moveTo>
                  <a:lnTo>
                    <a:pt x="100" y="10"/>
                  </a:lnTo>
                  <a:lnTo>
                    <a:pt x="100" y="46"/>
                  </a:lnTo>
                  <a:lnTo>
                    <a:pt x="11" y="46"/>
                  </a:lnTo>
                  <a:lnTo>
                    <a:pt x="1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72" name="Freeform 72"/>
            <p:cNvSpPr>
              <a:spLocks noEditPoints="1"/>
            </p:cNvSpPr>
            <p:nvPr/>
          </p:nvSpPr>
          <p:spPr bwMode="auto">
            <a:xfrm>
              <a:off x="-133350" y="4159251"/>
              <a:ext cx="396875" cy="236538"/>
            </a:xfrm>
            <a:custGeom>
              <a:avLst/>
              <a:gdLst>
                <a:gd name="T0" fmla="*/ 194 w 250"/>
                <a:gd name="T1" fmla="*/ 88 h 149"/>
                <a:gd name="T2" fmla="*/ 194 w 250"/>
                <a:gd name="T3" fmla="*/ 86 h 149"/>
                <a:gd name="T4" fmla="*/ 142 w 250"/>
                <a:gd name="T5" fmla="*/ 55 h 149"/>
                <a:gd name="T6" fmla="*/ 181 w 250"/>
                <a:gd name="T7" fmla="*/ 55 h 149"/>
                <a:gd name="T8" fmla="*/ 181 w 250"/>
                <a:gd name="T9" fmla="*/ 0 h 149"/>
                <a:gd name="T10" fmla="*/ 71 w 250"/>
                <a:gd name="T11" fmla="*/ 0 h 149"/>
                <a:gd name="T12" fmla="*/ 71 w 250"/>
                <a:gd name="T13" fmla="*/ 55 h 149"/>
                <a:gd name="T14" fmla="*/ 113 w 250"/>
                <a:gd name="T15" fmla="*/ 55 h 149"/>
                <a:gd name="T16" fmla="*/ 59 w 250"/>
                <a:gd name="T17" fmla="*/ 88 h 149"/>
                <a:gd name="T18" fmla="*/ 0 w 250"/>
                <a:gd name="T19" fmla="*/ 88 h 149"/>
                <a:gd name="T20" fmla="*/ 0 w 250"/>
                <a:gd name="T21" fmla="*/ 142 h 149"/>
                <a:gd name="T22" fmla="*/ 50 w 250"/>
                <a:gd name="T23" fmla="*/ 142 h 149"/>
                <a:gd name="T24" fmla="*/ 54 w 250"/>
                <a:gd name="T25" fmla="*/ 149 h 149"/>
                <a:gd name="T26" fmla="*/ 61 w 250"/>
                <a:gd name="T27" fmla="*/ 142 h 149"/>
                <a:gd name="T28" fmla="*/ 111 w 250"/>
                <a:gd name="T29" fmla="*/ 142 h 149"/>
                <a:gd name="T30" fmla="*/ 111 w 250"/>
                <a:gd name="T31" fmla="*/ 88 h 149"/>
                <a:gd name="T32" fmla="*/ 77 w 250"/>
                <a:gd name="T33" fmla="*/ 88 h 149"/>
                <a:gd name="T34" fmla="*/ 125 w 250"/>
                <a:gd name="T35" fmla="*/ 59 h 149"/>
                <a:gd name="T36" fmla="*/ 175 w 250"/>
                <a:gd name="T37" fmla="*/ 88 h 149"/>
                <a:gd name="T38" fmla="*/ 138 w 250"/>
                <a:gd name="T39" fmla="*/ 88 h 149"/>
                <a:gd name="T40" fmla="*/ 138 w 250"/>
                <a:gd name="T41" fmla="*/ 142 h 149"/>
                <a:gd name="T42" fmla="*/ 190 w 250"/>
                <a:gd name="T43" fmla="*/ 142 h 149"/>
                <a:gd name="T44" fmla="*/ 196 w 250"/>
                <a:gd name="T45" fmla="*/ 149 h 149"/>
                <a:gd name="T46" fmla="*/ 202 w 250"/>
                <a:gd name="T47" fmla="*/ 142 h 149"/>
                <a:gd name="T48" fmla="*/ 250 w 250"/>
                <a:gd name="T49" fmla="*/ 142 h 149"/>
                <a:gd name="T50" fmla="*/ 250 w 250"/>
                <a:gd name="T51" fmla="*/ 88 h 149"/>
                <a:gd name="T52" fmla="*/ 194 w 250"/>
                <a:gd name="T53" fmla="*/ 88 h 149"/>
                <a:gd name="T54" fmla="*/ 100 w 250"/>
                <a:gd name="T55" fmla="*/ 96 h 149"/>
                <a:gd name="T56" fmla="*/ 100 w 250"/>
                <a:gd name="T57" fmla="*/ 132 h 149"/>
                <a:gd name="T58" fmla="*/ 11 w 250"/>
                <a:gd name="T59" fmla="*/ 132 h 149"/>
                <a:gd name="T60" fmla="*/ 11 w 250"/>
                <a:gd name="T61" fmla="*/ 96 h 149"/>
                <a:gd name="T62" fmla="*/ 61 w 250"/>
                <a:gd name="T63" fmla="*/ 96 h 149"/>
                <a:gd name="T64" fmla="*/ 61 w 250"/>
                <a:gd name="T65" fmla="*/ 98 h 149"/>
                <a:gd name="T66" fmla="*/ 61 w 250"/>
                <a:gd name="T67" fmla="*/ 96 h 149"/>
                <a:gd name="T68" fmla="*/ 100 w 250"/>
                <a:gd name="T69" fmla="*/ 96 h 149"/>
                <a:gd name="T70" fmla="*/ 81 w 250"/>
                <a:gd name="T71" fmla="*/ 44 h 149"/>
                <a:gd name="T72" fmla="*/ 81 w 250"/>
                <a:gd name="T73" fmla="*/ 11 h 149"/>
                <a:gd name="T74" fmla="*/ 171 w 250"/>
                <a:gd name="T75" fmla="*/ 11 h 149"/>
                <a:gd name="T76" fmla="*/ 171 w 250"/>
                <a:gd name="T77" fmla="*/ 44 h 149"/>
                <a:gd name="T78" fmla="*/ 81 w 250"/>
                <a:gd name="T79" fmla="*/ 44 h 149"/>
                <a:gd name="T80" fmla="*/ 240 w 250"/>
                <a:gd name="T81" fmla="*/ 132 h 149"/>
                <a:gd name="T82" fmla="*/ 148 w 250"/>
                <a:gd name="T83" fmla="*/ 132 h 149"/>
                <a:gd name="T84" fmla="*/ 148 w 250"/>
                <a:gd name="T85" fmla="*/ 96 h 149"/>
                <a:gd name="T86" fmla="*/ 240 w 250"/>
                <a:gd name="T87" fmla="*/ 96 h 149"/>
                <a:gd name="T88" fmla="*/ 240 w 250"/>
                <a:gd name="T89" fmla="*/ 13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0" h="149">
                  <a:moveTo>
                    <a:pt x="194" y="88"/>
                  </a:moveTo>
                  <a:lnTo>
                    <a:pt x="194" y="86"/>
                  </a:lnTo>
                  <a:lnTo>
                    <a:pt x="142" y="55"/>
                  </a:lnTo>
                  <a:lnTo>
                    <a:pt x="181" y="55"/>
                  </a:lnTo>
                  <a:lnTo>
                    <a:pt x="181" y="0"/>
                  </a:lnTo>
                  <a:lnTo>
                    <a:pt x="71" y="0"/>
                  </a:lnTo>
                  <a:lnTo>
                    <a:pt x="71" y="55"/>
                  </a:lnTo>
                  <a:lnTo>
                    <a:pt x="113" y="55"/>
                  </a:lnTo>
                  <a:lnTo>
                    <a:pt x="59" y="88"/>
                  </a:lnTo>
                  <a:lnTo>
                    <a:pt x="0" y="88"/>
                  </a:lnTo>
                  <a:lnTo>
                    <a:pt x="0" y="142"/>
                  </a:lnTo>
                  <a:lnTo>
                    <a:pt x="50" y="142"/>
                  </a:lnTo>
                  <a:lnTo>
                    <a:pt x="54" y="149"/>
                  </a:lnTo>
                  <a:lnTo>
                    <a:pt x="61" y="142"/>
                  </a:lnTo>
                  <a:lnTo>
                    <a:pt x="111" y="142"/>
                  </a:lnTo>
                  <a:lnTo>
                    <a:pt x="111" y="88"/>
                  </a:lnTo>
                  <a:lnTo>
                    <a:pt x="77" y="88"/>
                  </a:lnTo>
                  <a:lnTo>
                    <a:pt x="125" y="59"/>
                  </a:lnTo>
                  <a:lnTo>
                    <a:pt x="175" y="88"/>
                  </a:lnTo>
                  <a:lnTo>
                    <a:pt x="138" y="88"/>
                  </a:lnTo>
                  <a:lnTo>
                    <a:pt x="138" y="142"/>
                  </a:lnTo>
                  <a:lnTo>
                    <a:pt x="190" y="142"/>
                  </a:lnTo>
                  <a:lnTo>
                    <a:pt x="196" y="149"/>
                  </a:lnTo>
                  <a:lnTo>
                    <a:pt x="202" y="142"/>
                  </a:lnTo>
                  <a:lnTo>
                    <a:pt x="250" y="142"/>
                  </a:lnTo>
                  <a:lnTo>
                    <a:pt x="250" y="88"/>
                  </a:lnTo>
                  <a:lnTo>
                    <a:pt x="194" y="88"/>
                  </a:lnTo>
                  <a:close/>
                  <a:moveTo>
                    <a:pt x="100" y="96"/>
                  </a:moveTo>
                  <a:lnTo>
                    <a:pt x="100" y="132"/>
                  </a:lnTo>
                  <a:lnTo>
                    <a:pt x="11" y="132"/>
                  </a:lnTo>
                  <a:lnTo>
                    <a:pt x="11" y="96"/>
                  </a:lnTo>
                  <a:lnTo>
                    <a:pt x="61" y="96"/>
                  </a:lnTo>
                  <a:lnTo>
                    <a:pt x="61" y="98"/>
                  </a:lnTo>
                  <a:lnTo>
                    <a:pt x="61" y="96"/>
                  </a:lnTo>
                  <a:lnTo>
                    <a:pt x="100" y="96"/>
                  </a:lnTo>
                  <a:close/>
                  <a:moveTo>
                    <a:pt x="81" y="44"/>
                  </a:moveTo>
                  <a:lnTo>
                    <a:pt x="81" y="11"/>
                  </a:lnTo>
                  <a:lnTo>
                    <a:pt x="171" y="11"/>
                  </a:lnTo>
                  <a:lnTo>
                    <a:pt x="171" y="44"/>
                  </a:lnTo>
                  <a:lnTo>
                    <a:pt x="81" y="44"/>
                  </a:lnTo>
                  <a:close/>
                  <a:moveTo>
                    <a:pt x="240" y="132"/>
                  </a:moveTo>
                  <a:lnTo>
                    <a:pt x="148" y="132"/>
                  </a:lnTo>
                  <a:lnTo>
                    <a:pt x="148" y="96"/>
                  </a:lnTo>
                  <a:lnTo>
                    <a:pt x="240" y="96"/>
                  </a:lnTo>
                  <a:lnTo>
                    <a:pt x="24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73" name="Freeform 73"/>
            <p:cNvSpPr>
              <a:spLocks noEditPoints="1"/>
            </p:cNvSpPr>
            <p:nvPr/>
          </p:nvSpPr>
          <p:spPr bwMode="auto">
            <a:xfrm>
              <a:off x="85724" y="4395787"/>
              <a:ext cx="177801" cy="88901"/>
            </a:xfrm>
            <a:custGeom>
              <a:avLst/>
              <a:gdLst>
                <a:gd name="T0" fmla="*/ 0 w 112"/>
                <a:gd name="T1" fmla="*/ 56 h 56"/>
                <a:gd name="T2" fmla="*/ 112 w 112"/>
                <a:gd name="T3" fmla="*/ 56 h 56"/>
                <a:gd name="T4" fmla="*/ 112 w 112"/>
                <a:gd name="T5" fmla="*/ 0 h 56"/>
                <a:gd name="T6" fmla="*/ 0 w 112"/>
                <a:gd name="T7" fmla="*/ 0 h 56"/>
                <a:gd name="T8" fmla="*/ 0 w 112"/>
                <a:gd name="T9" fmla="*/ 56 h 56"/>
                <a:gd name="T10" fmla="*/ 10 w 112"/>
                <a:gd name="T11" fmla="*/ 10 h 56"/>
                <a:gd name="T12" fmla="*/ 102 w 112"/>
                <a:gd name="T13" fmla="*/ 10 h 56"/>
                <a:gd name="T14" fmla="*/ 102 w 112"/>
                <a:gd name="T15" fmla="*/ 46 h 56"/>
                <a:gd name="T16" fmla="*/ 10 w 112"/>
                <a:gd name="T17" fmla="*/ 46 h 56"/>
                <a:gd name="T18" fmla="*/ 10 w 112"/>
                <a:gd name="T19"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56">
                  <a:moveTo>
                    <a:pt x="0" y="56"/>
                  </a:moveTo>
                  <a:lnTo>
                    <a:pt x="112" y="56"/>
                  </a:lnTo>
                  <a:lnTo>
                    <a:pt x="112" y="0"/>
                  </a:lnTo>
                  <a:lnTo>
                    <a:pt x="0" y="0"/>
                  </a:lnTo>
                  <a:lnTo>
                    <a:pt x="0" y="56"/>
                  </a:lnTo>
                  <a:close/>
                  <a:moveTo>
                    <a:pt x="10" y="10"/>
                  </a:moveTo>
                  <a:lnTo>
                    <a:pt x="102" y="10"/>
                  </a:lnTo>
                  <a:lnTo>
                    <a:pt x="102" y="46"/>
                  </a:lnTo>
                  <a:lnTo>
                    <a:pt x="10" y="46"/>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74" name="Freeform 74"/>
            <p:cNvSpPr>
              <a:spLocks noEditPoints="1"/>
            </p:cNvSpPr>
            <p:nvPr/>
          </p:nvSpPr>
          <p:spPr bwMode="auto">
            <a:xfrm>
              <a:off x="-20638" y="4059238"/>
              <a:ext cx="174625" cy="96837"/>
            </a:xfrm>
            <a:custGeom>
              <a:avLst/>
              <a:gdLst>
                <a:gd name="T0" fmla="*/ 58 w 110"/>
                <a:gd name="T1" fmla="*/ 61 h 61"/>
                <a:gd name="T2" fmla="*/ 62 w 110"/>
                <a:gd name="T3" fmla="*/ 57 h 61"/>
                <a:gd name="T4" fmla="*/ 110 w 110"/>
                <a:gd name="T5" fmla="*/ 57 h 61"/>
                <a:gd name="T6" fmla="*/ 110 w 110"/>
                <a:gd name="T7" fmla="*/ 0 h 61"/>
                <a:gd name="T8" fmla="*/ 0 w 110"/>
                <a:gd name="T9" fmla="*/ 0 h 61"/>
                <a:gd name="T10" fmla="*/ 0 w 110"/>
                <a:gd name="T11" fmla="*/ 57 h 61"/>
                <a:gd name="T12" fmla="*/ 52 w 110"/>
                <a:gd name="T13" fmla="*/ 57 h 61"/>
                <a:gd name="T14" fmla="*/ 58 w 110"/>
                <a:gd name="T15" fmla="*/ 61 h 61"/>
                <a:gd name="T16" fmla="*/ 10 w 110"/>
                <a:gd name="T17" fmla="*/ 11 h 61"/>
                <a:gd name="T18" fmla="*/ 100 w 110"/>
                <a:gd name="T19" fmla="*/ 11 h 61"/>
                <a:gd name="T20" fmla="*/ 100 w 110"/>
                <a:gd name="T21" fmla="*/ 46 h 61"/>
                <a:gd name="T22" fmla="*/ 10 w 110"/>
                <a:gd name="T23" fmla="*/ 46 h 61"/>
                <a:gd name="T24" fmla="*/ 10 w 110"/>
                <a:gd name="T25" fmla="*/ 1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61">
                  <a:moveTo>
                    <a:pt x="58" y="61"/>
                  </a:moveTo>
                  <a:lnTo>
                    <a:pt x="62" y="57"/>
                  </a:lnTo>
                  <a:lnTo>
                    <a:pt x="110" y="57"/>
                  </a:lnTo>
                  <a:lnTo>
                    <a:pt x="110" y="0"/>
                  </a:lnTo>
                  <a:lnTo>
                    <a:pt x="0" y="0"/>
                  </a:lnTo>
                  <a:lnTo>
                    <a:pt x="0" y="57"/>
                  </a:lnTo>
                  <a:lnTo>
                    <a:pt x="52" y="57"/>
                  </a:lnTo>
                  <a:lnTo>
                    <a:pt x="58" y="61"/>
                  </a:lnTo>
                  <a:close/>
                  <a:moveTo>
                    <a:pt x="10" y="11"/>
                  </a:moveTo>
                  <a:lnTo>
                    <a:pt x="100" y="11"/>
                  </a:lnTo>
                  <a:lnTo>
                    <a:pt x="100" y="46"/>
                  </a:lnTo>
                  <a:lnTo>
                    <a:pt x="10" y="46"/>
                  </a:lnTo>
                  <a:lnTo>
                    <a:pt x="1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grpSp>
      <p:grpSp>
        <p:nvGrpSpPr>
          <p:cNvPr id="275" name="Group 232"/>
          <p:cNvGrpSpPr>
            <a:grpSpLocks noChangeAspect="1"/>
          </p:cNvGrpSpPr>
          <p:nvPr/>
        </p:nvGrpSpPr>
        <p:grpSpPr>
          <a:xfrm>
            <a:off x="8202421" y="4270085"/>
            <a:ext cx="164211" cy="162625"/>
            <a:chOff x="-795338" y="8636000"/>
            <a:chExt cx="1309688" cy="1279525"/>
          </a:xfrm>
          <a:solidFill>
            <a:schemeClr val="accent1"/>
          </a:solidFill>
        </p:grpSpPr>
        <p:sp>
          <p:nvSpPr>
            <p:cNvPr id="276" name="Freeform 148"/>
            <p:cNvSpPr>
              <a:spLocks/>
            </p:cNvSpPr>
            <p:nvPr/>
          </p:nvSpPr>
          <p:spPr bwMode="auto">
            <a:xfrm>
              <a:off x="-795338" y="8636000"/>
              <a:ext cx="1309688" cy="1279525"/>
            </a:xfrm>
            <a:custGeom>
              <a:avLst/>
              <a:gdLst>
                <a:gd name="T0" fmla="*/ 141 w 141"/>
                <a:gd name="T1" fmla="*/ 103 h 137"/>
                <a:gd name="T2" fmla="*/ 130 w 141"/>
                <a:gd name="T3" fmla="*/ 62 h 137"/>
                <a:gd name="T4" fmla="*/ 93 w 141"/>
                <a:gd name="T5" fmla="*/ 82 h 137"/>
                <a:gd name="T6" fmla="*/ 106 w 141"/>
                <a:gd name="T7" fmla="*/ 88 h 137"/>
                <a:gd name="T8" fmla="*/ 69 w 141"/>
                <a:gd name="T9" fmla="*/ 111 h 137"/>
                <a:gd name="T10" fmla="*/ 27 w 141"/>
                <a:gd name="T11" fmla="*/ 69 h 137"/>
                <a:gd name="T12" fmla="*/ 69 w 141"/>
                <a:gd name="T13" fmla="*/ 27 h 137"/>
                <a:gd name="T14" fmla="*/ 110 w 141"/>
                <a:gd name="T15" fmla="*/ 61 h 137"/>
                <a:gd name="T16" fmla="*/ 134 w 141"/>
                <a:gd name="T17" fmla="*/ 47 h 137"/>
                <a:gd name="T18" fmla="*/ 69 w 141"/>
                <a:gd name="T19" fmla="*/ 0 h 137"/>
                <a:gd name="T20" fmla="*/ 0 w 141"/>
                <a:gd name="T21" fmla="*/ 69 h 137"/>
                <a:gd name="T22" fmla="*/ 69 w 141"/>
                <a:gd name="T23" fmla="*/ 137 h 137"/>
                <a:gd name="T24" fmla="*/ 131 w 141"/>
                <a:gd name="T25" fmla="*/ 98 h 137"/>
                <a:gd name="T26" fmla="*/ 141 w 141"/>
                <a:gd name="T27" fmla="*/ 10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 h="137">
                  <a:moveTo>
                    <a:pt x="141" y="103"/>
                  </a:moveTo>
                  <a:cubicBezTo>
                    <a:pt x="130" y="62"/>
                    <a:pt x="130" y="62"/>
                    <a:pt x="130" y="62"/>
                  </a:cubicBezTo>
                  <a:cubicBezTo>
                    <a:pt x="93" y="82"/>
                    <a:pt x="93" y="82"/>
                    <a:pt x="93" y="82"/>
                  </a:cubicBezTo>
                  <a:cubicBezTo>
                    <a:pt x="106" y="88"/>
                    <a:pt x="106" y="88"/>
                    <a:pt x="106" y="88"/>
                  </a:cubicBezTo>
                  <a:cubicBezTo>
                    <a:pt x="99" y="101"/>
                    <a:pt x="85" y="111"/>
                    <a:pt x="69" y="111"/>
                  </a:cubicBezTo>
                  <a:cubicBezTo>
                    <a:pt x="46" y="111"/>
                    <a:pt x="27" y="92"/>
                    <a:pt x="27" y="69"/>
                  </a:cubicBezTo>
                  <a:cubicBezTo>
                    <a:pt x="27" y="45"/>
                    <a:pt x="46" y="27"/>
                    <a:pt x="69" y="27"/>
                  </a:cubicBezTo>
                  <a:cubicBezTo>
                    <a:pt x="90" y="27"/>
                    <a:pt x="107" y="42"/>
                    <a:pt x="110" y="61"/>
                  </a:cubicBezTo>
                  <a:cubicBezTo>
                    <a:pt x="134" y="47"/>
                    <a:pt x="134" y="47"/>
                    <a:pt x="134" y="47"/>
                  </a:cubicBezTo>
                  <a:cubicBezTo>
                    <a:pt x="125" y="20"/>
                    <a:pt x="99" y="0"/>
                    <a:pt x="69" y="0"/>
                  </a:cubicBezTo>
                  <a:cubicBezTo>
                    <a:pt x="31" y="0"/>
                    <a:pt x="0" y="31"/>
                    <a:pt x="0" y="69"/>
                  </a:cubicBezTo>
                  <a:cubicBezTo>
                    <a:pt x="0" y="107"/>
                    <a:pt x="31" y="137"/>
                    <a:pt x="69" y="137"/>
                  </a:cubicBezTo>
                  <a:cubicBezTo>
                    <a:pt x="96" y="137"/>
                    <a:pt x="120" y="121"/>
                    <a:pt x="131" y="98"/>
                  </a:cubicBezTo>
                  <a:lnTo>
                    <a:pt x="141"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77" name="Freeform 149"/>
            <p:cNvSpPr>
              <a:spLocks/>
            </p:cNvSpPr>
            <p:nvPr/>
          </p:nvSpPr>
          <p:spPr bwMode="auto">
            <a:xfrm>
              <a:off x="-320675" y="9037636"/>
              <a:ext cx="388935" cy="569916"/>
            </a:xfrm>
            <a:custGeom>
              <a:avLst/>
              <a:gdLst>
                <a:gd name="T0" fmla="*/ 81 w 245"/>
                <a:gd name="T1" fmla="*/ 0 h 359"/>
                <a:gd name="T2" fmla="*/ 245 w 245"/>
                <a:gd name="T3" fmla="*/ 0 h 359"/>
                <a:gd name="T4" fmla="*/ 163 w 245"/>
                <a:gd name="T5" fmla="*/ 130 h 359"/>
                <a:gd name="T6" fmla="*/ 228 w 245"/>
                <a:gd name="T7" fmla="*/ 130 h 359"/>
                <a:gd name="T8" fmla="*/ 17 w 245"/>
                <a:gd name="T9" fmla="*/ 359 h 359"/>
                <a:gd name="T10" fmla="*/ 64 w 245"/>
                <a:gd name="T11" fmla="*/ 200 h 359"/>
                <a:gd name="T12" fmla="*/ 0 w 245"/>
                <a:gd name="T13" fmla="*/ 200 h 359"/>
                <a:gd name="T14" fmla="*/ 81 w 245"/>
                <a:gd name="T15" fmla="*/ 0 h 3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359">
                  <a:moveTo>
                    <a:pt x="81" y="0"/>
                  </a:moveTo>
                  <a:lnTo>
                    <a:pt x="245" y="0"/>
                  </a:lnTo>
                  <a:lnTo>
                    <a:pt x="163" y="130"/>
                  </a:lnTo>
                  <a:lnTo>
                    <a:pt x="228" y="130"/>
                  </a:lnTo>
                  <a:lnTo>
                    <a:pt x="17" y="359"/>
                  </a:lnTo>
                  <a:lnTo>
                    <a:pt x="64" y="200"/>
                  </a:lnTo>
                  <a:lnTo>
                    <a:pt x="0" y="200"/>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grpSp>
      <p:grpSp>
        <p:nvGrpSpPr>
          <p:cNvPr id="278" name="Group 235"/>
          <p:cNvGrpSpPr>
            <a:grpSpLocks noChangeAspect="1"/>
          </p:cNvGrpSpPr>
          <p:nvPr/>
        </p:nvGrpSpPr>
        <p:grpSpPr>
          <a:xfrm>
            <a:off x="4489974" y="4276090"/>
            <a:ext cx="153807" cy="162625"/>
            <a:chOff x="4400550" y="8085138"/>
            <a:chExt cx="679450" cy="655637"/>
          </a:xfrm>
          <a:solidFill>
            <a:schemeClr val="accent1"/>
          </a:solidFill>
        </p:grpSpPr>
        <p:sp>
          <p:nvSpPr>
            <p:cNvPr id="279" name="Rectangle 45"/>
            <p:cNvSpPr>
              <a:spLocks noChangeArrowheads="1"/>
            </p:cNvSpPr>
            <p:nvPr/>
          </p:nvSpPr>
          <p:spPr bwMode="auto">
            <a:xfrm>
              <a:off x="4462461" y="8085138"/>
              <a:ext cx="71440"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80" name="Rectangle 46"/>
            <p:cNvSpPr>
              <a:spLocks noChangeArrowheads="1"/>
            </p:cNvSpPr>
            <p:nvPr/>
          </p:nvSpPr>
          <p:spPr bwMode="auto">
            <a:xfrm>
              <a:off x="4462461" y="8651876"/>
              <a:ext cx="71440"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81" name="Rectangle 47"/>
            <p:cNvSpPr>
              <a:spLocks noChangeArrowheads="1"/>
            </p:cNvSpPr>
            <p:nvPr/>
          </p:nvSpPr>
          <p:spPr bwMode="auto">
            <a:xfrm>
              <a:off x="4400550" y="8151813"/>
              <a:ext cx="41275" cy="730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82" name="Rectangle 48"/>
            <p:cNvSpPr>
              <a:spLocks noChangeArrowheads="1"/>
            </p:cNvSpPr>
            <p:nvPr/>
          </p:nvSpPr>
          <p:spPr bwMode="auto">
            <a:xfrm>
              <a:off x="4400550" y="8234363"/>
              <a:ext cx="4127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83" name="Rectangle 49"/>
            <p:cNvSpPr>
              <a:spLocks noChangeArrowheads="1"/>
            </p:cNvSpPr>
            <p:nvPr/>
          </p:nvSpPr>
          <p:spPr bwMode="auto">
            <a:xfrm>
              <a:off x="4400550" y="8312152"/>
              <a:ext cx="41275" cy="714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84" name="Rectangle 50"/>
            <p:cNvSpPr>
              <a:spLocks noChangeArrowheads="1"/>
            </p:cNvSpPr>
            <p:nvPr/>
          </p:nvSpPr>
          <p:spPr bwMode="auto">
            <a:xfrm>
              <a:off x="4400550" y="8394701"/>
              <a:ext cx="41275" cy="714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85" name="Rectangle 51"/>
            <p:cNvSpPr>
              <a:spLocks noChangeArrowheads="1"/>
            </p:cNvSpPr>
            <p:nvPr/>
          </p:nvSpPr>
          <p:spPr bwMode="auto">
            <a:xfrm>
              <a:off x="4400550" y="8477251"/>
              <a:ext cx="41275" cy="714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86" name="Rectangle 52"/>
            <p:cNvSpPr>
              <a:spLocks noChangeArrowheads="1"/>
            </p:cNvSpPr>
            <p:nvPr/>
          </p:nvSpPr>
          <p:spPr bwMode="auto">
            <a:xfrm>
              <a:off x="4400550" y="8559801"/>
              <a:ext cx="41275" cy="714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87" name="Freeform 53"/>
            <p:cNvSpPr>
              <a:spLocks/>
            </p:cNvSpPr>
            <p:nvPr/>
          </p:nvSpPr>
          <p:spPr bwMode="auto">
            <a:xfrm>
              <a:off x="5075237" y="869950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88" name="Freeform 54"/>
            <p:cNvSpPr>
              <a:spLocks/>
            </p:cNvSpPr>
            <p:nvPr/>
          </p:nvSpPr>
          <p:spPr bwMode="auto">
            <a:xfrm>
              <a:off x="4838702" y="86995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89" name="Freeform 55"/>
            <p:cNvSpPr>
              <a:spLocks/>
            </p:cNvSpPr>
            <p:nvPr/>
          </p:nvSpPr>
          <p:spPr bwMode="auto">
            <a:xfrm>
              <a:off x="5075237" y="8461376"/>
              <a:ext cx="0" cy="476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90" name="Freeform 56"/>
            <p:cNvSpPr>
              <a:spLocks/>
            </p:cNvSpPr>
            <p:nvPr/>
          </p:nvSpPr>
          <p:spPr bwMode="auto">
            <a:xfrm>
              <a:off x="4838702" y="8461376"/>
              <a:ext cx="0" cy="476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91" name="Freeform 57"/>
            <p:cNvSpPr>
              <a:spLocks/>
            </p:cNvSpPr>
            <p:nvPr/>
          </p:nvSpPr>
          <p:spPr bwMode="auto">
            <a:xfrm>
              <a:off x="4462461" y="8147049"/>
              <a:ext cx="468313" cy="484188"/>
            </a:xfrm>
            <a:custGeom>
              <a:avLst/>
              <a:gdLst>
                <a:gd name="T0" fmla="*/ 70 w 91"/>
                <a:gd name="T1" fmla="*/ 55 h 94"/>
                <a:gd name="T2" fmla="*/ 70 w 91"/>
                <a:gd name="T3" fmla="*/ 56 h 94"/>
                <a:gd name="T4" fmla="*/ 70 w 91"/>
                <a:gd name="T5" fmla="*/ 54 h 94"/>
                <a:gd name="T6" fmla="*/ 78 w 91"/>
                <a:gd name="T7" fmla="*/ 44 h 94"/>
                <a:gd name="T8" fmla="*/ 91 w 91"/>
                <a:gd name="T9" fmla="*/ 40 h 94"/>
                <a:gd name="T10" fmla="*/ 91 w 91"/>
                <a:gd name="T11" fmla="*/ 0 h 94"/>
                <a:gd name="T12" fmla="*/ 0 w 91"/>
                <a:gd name="T13" fmla="*/ 0 h 94"/>
                <a:gd name="T14" fmla="*/ 0 w 91"/>
                <a:gd name="T15" fmla="*/ 94 h 94"/>
                <a:gd name="T16" fmla="*/ 70 w 91"/>
                <a:gd name="T17" fmla="*/ 94 h 94"/>
                <a:gd name="T18" fmla="*/ 70 w 91"/>
                <a:gd name="T19" fmla="*/ 92 h 94"/>
                <a:gd name="T20" fmla="*/ 70 w 91"/>
                <a:gd name="T21" fmla="*/ 78 h 94"/>
                <a:gd name="T22" fmla="*/ 70 w 91"/>
                <a:gd name="T23" fmla="*/ 78 h 94"/>
                <a:gd name="T24" fmla="*/ 70 w 91"/>
                <a:gd name="T25" fmla="*/ 77 h 94"/>
                <a:gd name="T26" fmla="*/ 71 w 91"/>
                <a:gd name="T27" fmla="*/ 74 h 94"/>
                <a:gd name="T28" fmla="*/ 70 w 91"/>
                <a:gd name="T29" fmla="*/ 70 h 94"/>
                <a:gd name="T30" fmla="*/ 70 w 91"/>
                <a:gd name="T31" fmla="*/ 5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 h="94">
                  <a:moveTo>
                    <a:pt x="70" y="55"/>
                  </a:moveTo>
                  <a:cubicBezTo>
                    <a:pt x="70" y="56"/>
                    <a:pt x="70" y="56"/>
                    <a:pt x="70" y="56"/>
                  </a:cubicBezTo>
                  <a:cubicBezTo>
                    <a:pt x="70" y="55"/>
                    <a:pt x="70" y="55"/>
                    <a:pt x="70" y="54"/>
                  </a:cubicBezTo>
                  <a:cubicBezTo>
                    <a:pt x="70" y="50"/>
                    <a:pt x="73" y="47"/>
                    <a:pt x="78" y="44"/>
                  </a:cubicBezTo>
                  <a:cubicBezTo>
                    <a:pt x="81" y="42"/>
                    <a:pt x="86" y="40"/>
                    <a:pt x="91" y="40"/>
                  </a:cubicBezTo>
                  <a:cubicBezTo>
                    <a:pt x="91" y="0"/>
                    <a:pt x="91" y="0"/>
                    <a:pt x="91" y="0"/>
                  </a:cubicBezTo>
                  <a:cubicBezTo>
                    <a:pt x="0" y="0"/>
                    <a:pt x="0" y="0"/>
                    <a:pt x="0" y="0"/>
                  </a:cubicBezTo>
                  <a:cubicBezTo>
                    <a:pt x="0" y="94"/>
                    <a:pt x="0" y="94"/>
                    <a:pt x="0" y="94"/>
                  </a:cubicBezTo>
                  <a:cubicBezTo>
                    <a:pt x="70" y="94"/>
                    <a:pt x="70" y="94"/>
                    <a:pt x="70" y="94"/>
                  </a:cubicBezTo>
                  <a:cubicBezTo>
                    <a:pt x="70" y="93"/>
                    <a:pt x="70" y="93"/>
                    <a:pt x="70" y="92"/>
                  </a:cubicBezTo>
                  <a:cubicBezTo>
                    <a:pt x="70" y="78"/>
                    <a:pt x="70" y="78"/>
                    <a:pt x="70" y="78"/>
                  </a:cubicBezTo>
                  <a:cubicBezTo>
                    <a:pt x="70" y="78"/>
                    <a:pt x="70" y="78"/>
                    <a:pt x="70" y="78"/>
                  </a:cubicBezTo>
                  <a:cubicBezTo>
                    <a:pt x="70" y="78"/>
                    <a:pt x="70" y="77"/>
                    <a:pt x="70" y="77"/>
                  </a:cubicBezTo>
                  <a:cubicBezTo>
                    <a:pt x="70" y="76"/>
                    <a:pt x="70" y="75"/>
                    <a:pt x="71" y="74"/>
                  </a:cubicBezTo>
                  <a:cubicBezTo>
                    <a:pt x="70" y="72"/>
                    <a:pt x="70" y="71"/>
                    <a:pt x="70" y="70"/>
                  </a:cubicBezTo>
                  <a:lnTo>
                    <a:pt x="70"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92" name="Rectangle 58"/>
            <p:cNvSpPr>
              <a:spLocks noChangeArrowheads="1"/>
            </p:cNvSpPr>
            <p:nvPr/>
          </p:nvSpPr>
          <p:spPr bwMode="auto">
            <a:xfrm>
              <a:off x="4545010" y="8085138"/>
              <a:ext cx="66673"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93" name="Rectangle 59"/>
            <p:cNvSpPr>
              <a:spLocks noChangeArrowheads="1"/>
            </p:cNvSpPr>
            <p:nvPr/>
          </p:nvSpPr>
          <p:spPr bwMode="auto">
            <a:xfrm>
              <a:off x="4621213" y="8085138"/>
              <a:ext cx="730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94" name="Rectangle 60"/>
            <p:cNvSpPr>
              <a:spLocks noChangeArrowheads="1"/>
            </p:cNvSpPr>
            <p:nvPr/>
          </p:nvSpPr>
          <p:spPr bwMode="auto">
            <a:xfrm>
              <a:off x="4703763" y="8085138"/>
              <a:ext cx="730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95" name="Rectangle 61"/>
            <p:cNvSpPr>
              <a:spLocks noChangeArrowheads="1"/>
            </p:cNvSpPr>
            <p:nvPr/>
          </p:nvSpPr>
          <p:spPr bwMode="auto">
            <a:xfrm>
              <a:off x="4786313" y="8085138"/>
              <a:ext cx="730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96" name="Rectangle 62"/>
            <p:cNvSpPr>
              <a:spLocks noChangeArrowheads="1"/>
            </p:cNvSpPr>
            <p:nvPr/>
          </p:nvSpPr>
          <p:spPr bwMode="auto">
            <a:xfrm>
              <a:off x="4868863" y="8085138"/>
              <a:ext cx="71440"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97" name="Rectangle 63"/>
            <p:cNvSpPr>
              <a:spLocks noChangeArrowheads="1"/>
            </p:cNvSpPr>
            <p:nvPr/>
          </p:nvSpPr>
          <p:spPr bwMode="auto">
            <a:xfrm>
              <a:off x="4545010" y="8651876"/>
              <a:ext cx="66673"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98" name="Rectangle 64"/>
            <p:cNvSpPr>
              <a:spLocks noChangeArrowheads="1"/>
            </p:cNvSpPr>
            <p:nvPr/>
          </p:nvSpPr>
          <p:spPr bwMode="auto">
            <a:xfrm>
              <a:off x="4621213" y="8651876"/>
              <a:ext cx="730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299" name="Rectangle 65"/>
            <p:cNvSpPr>
              <a:spLocks noChangeArrowheads="1"/>
            </p:cNvSpPr>
            <p:nvPr/>
          </p:nvSpPr>
          <p:spPr bwMode="auto">
            <a:xfrm>
              <a:off x="4703763" y="8651876"/>
              <a:ext cx="730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300" name="Freeform 66"/>
            <p:cNvSpPr>
              <a:spLocks/>
            </p:cNvSpPr>
            <p:nvPr/>
          </p:nvSpPr>
          <p:spPr bwMode="auto">
            <a:xfrm>
              <a:off x="4786313" y="8651876"/>
              <a:ext cx="36512" cy="41275"/>
            </a:xfrm>
            <a:custGeom>
              <a:avLst/>
              <a:gdLst>
                <a:gd name="T0" fmla="*/ 0 w 7"/>
                <a:gd name="T1" fmla="*/ 0 h 8"/>
                <a:gd name="T2" fmla="*/ 0 w 7"/>
                <a:gd name="T3" fmla="*/ 8 h 8"/>
                <a:gd name="T4" fmla="*/ 7 w 7"/>
                <a:gd name="T5" fmla="*/ 8 h 8"/>
                <a:gd name="T6" fmla="*/ 7 w 7"/>
                <a:gd name="T7" fmla="*/ 2 h 8"/>
                <a:gd name="T8" fmla="*/ 7 w 7"/>
                <a:gd name="T9" fmla="*/ 3 h 8"/>
                <a:gd name="T10" fmla="*/ 7 w 7"/>
                <a:gd name="T11" fmla="*/ 2 h 8"/>
                <a:gd name="T12" fmla="*/ 7 w 7"/>
                <a:gd name="T13" fmla="*/ 0 h 8"/>
                <a:gd name="T14" fmla="*/ 0 w 7"/>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8">
                  <a:moveTo>
                    <a:pt x="0" y="0"/>
                  </a:moveTo>
                  <a:cubicBezTo>
                    <a:pt x="0" y="8"/>
                    <a:pt x="0" y="8"/>
                    <a:pt x="0" y="8"/>
                  </a:cubicBezTo>
                  <a:cubicBezTo>
                    <a:pt x="7" y="8"/>
                    <a:pt x="7" y="8"/>
                    <a:pt x="7" y="8"/>
                  </a:cubicBezTo>
                  <a:cubicBezTo>
                    <a:pt x="7" y="2"/>
                    <a:pt x="7" y="2"/>
                    <a:pt x="7" y="2"/>
                  </a:cubicBezTo>
                  <a:cubicBezTo>
                    <a:pt x="7" y="3"/>
                    <a:pt x="7" y="3"/>
                    <a:pt x="7" y="3"/>
                  </a:cubicBezTo>
                  <a:cubicBezTo>
                    <a:pt x="7" y="2"/>
                    <a:pt x="7" y="2"/>
                    <a:pt x="7" y="2"/>
                  </a:cubicBezTo>
                  <a:cubicBezTo>
                    <a:pt x="7" y="1"/>
                    <a:pt x="7" y="0"/>
                    <a:pt x="7"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301" name="Rectangle 67"/>
            <p:cNvSpPr>
              <a:spLocks noChangeArrowheads="1"/>
            </p:cNvSpPr>
            <p:nvPr/>
          </p:nvSpPr>
          <p:spPr bwMode="auto">
            <a:xfrm>
              <a:off x="4956175" y="8151813"/>
              <a:ext cx="41275" cy="730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302" name="Rectangle 68"/>
            <p:cNvSpPr>
              <a:spLocks noChangeArrowheads="1"/>
            </p:cNvSpPr>
            <p:nvPr/>
          </p:nvSpPr>
          <p:spPr bwMode="auto">
            <a:xfrm>
              <a:off x="4956175" y="8234363"/>
              <a:ext cx="4127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303" name="Freeform 69"/>
            <p:cNvSpPr>
              <a:spLocks/>
            </p:cNvSpPr>
            <p:nvPr/>
          </p:nvSpPr>
          <p:spPr bwMode="auto">
            <a:xfrm>
              <a:off x="4956175" y="8312152"/>
              <a:ext cx="41275" cy="41275"/>
            </a:xfrm>
            <a:custGeom>
              <a:avLst/>
              <a:gdLst>
                <a:gd name="T0" fmla="*/ 8 w 8"/>
                <a:gd name="T1" fmla="*/ 8 h 8"/>
                <a:gd name="T2" fmla="*/ 8 w 8"/>
                <a:gd name="T3" fmla="*/ 0 h 8"/>
                <a:gd name="T4" fmla="*/ 0 w 8"/>
                <a:gd name="T5" fmla="*/ 0 h 8"/>
                <a:gd name="T6" fmla="*/ 0 w 8"/>
                <a:gd name="T7" fmla="*/ 7 h 8"/>
                <a:gd name="T8" fmla="*/ 0 w 8"/>
                <a:gd name="T9" fmla="*/ 7 h 8"/>
                <a:gd name="T10" fmla="*/ 8 w 8"/>
                <a:gd name="T11" fmla="*/ 8 h 8"/>
              </a:gdLst>
              <a:ahLst/>
              <a:cxnLst>
                <a:cxn ang="0">
                  <a:pos x="T0" y="T1"/>
                </a:cxn>
                <a:cxn ang="0">
                  <a:pos x="T2" y="T3"/>
                </a:cxn>
                <a:cxn ang="0">
                  <a:pos x="T4" y="T5"/>
                </a:cxn>
                <a:cxn ang="0">
                  <a:pos x="T6" y="T7"/>
                </a:cxn>
                <a:cxn ang="0">
                  <a:pos x="T8" y="T9"/>
                </a:cxn>
                <a:cxn ang="0">
                  <a:pos x="T10" y="T11"/>
                </a:cxn>
              </a:cxnLst>
              <a:rect l="0" t="0" r="r" b="b"/>
              <a:pathLst>
                <a:path w="8" h="8">
                  <a:moveTo>
                    <a:pt x="8" y="8"/>
                  </a:moveTo>
                  <a:cubicBezTo>
                    <a:pt x="8" y="0"/>
                    <a:pt x="8" y="0"/>
                    <a:pt x="8" y="0"/>
                  </a:cubicBezTo>
                  <a:cubicBezTo>
                    <a:pt x="0" y="0"/>
                    <a:pt x="0" y="0"/>
                    <a:pt x="0" y="0"/>
                  </a:cubicBezTo>
                  <a:cubicBezTo>
                    <a:pt x="0" y="7"/>
                    <a:pt x="0" y="7"/>
                    <a:pt x="0" y="7"/>
                  </a:cubicBezTo>
                  <a:cubicBezTo>
                    <a:pt x="0" y="7"/>
                    <a:pt x="0" y="7"/>
                    <a:pt x="0" y="7"/>
                  </a:cubicBezTo>
                  <a:cubicBezTo>
                    <a:pt x="3" y="7"/>
                    <a:pt x="5" y="8"/>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304" name="Freeform 70"/>
            <p:cNvSpPr>
              <a:spLocks/>
            </p:cNvSpPr>
            <p:nvPr/>
          </p:nvSpPr>
          <p:spPr bwMode="auto">
            <a:xfrm>
              <a:off x="4832350" y="8631237"/>
              <a:ext cx="247650" cy="109538"/>
            </a:xfrm>
            <a:custGeom>
              <a:avLst/>
              <a:gdLst>
                <a:gd name="T0" fmla="*/ 48 w 48"/>
                <a:gd name="T1" fmla="*/ 0 h 21"/>
                <a:gd name="T2" fmla="*/ 47 w 48"/>
                <a:gd name="T3" fmla="*/ 1 h 21"/>
                <a:gd name="T4" fmla="*/ 46 w 48"/>
                <a:gd name="T5" fmla="*/ 2 h 21"/>
                <a:gd name="T6" fmla="*/ 46 w 48"/>
                <a:gd name="T7" fmla="*/ 2 h 21"/>
                <a:gd name="T8" fmla="*/ 45 w 48"/>
                <a:gd name="T9" fmla="*/ 2 h 21"/>
                <a:gd name="T10" fmla="*/ 45 w 48"/>
                <a:gd name="T11" fmla="*/ 3 h 21"/>
                <a:gd name="T12" fmla="*/ 44 w 48"/>
                <a:gd name="T13" fmla="*/ 3 h 21"/>
                <a:gd name="T14" fmla="*/ 44 w 48"/>
                <a:gd name="T15" fmla="*/ 3 h 21"/>
                <a:gd name="T16" fmla="*/ 43 w 48"/>
                <a:gd name="T17" fmla="*/ 4 h 21"/>
                <a:gd name="T18" fmla="*/ 41 w 48"/>
                <a:gd name="T19" fmla="*/ 5 h 21"/>
                <a:gd name="T20" fmla="*/ 24 w 48"/>
                <a:gd name="T21" fmla="*/ 8 h 21"/>
                <a:gd name="T22" fmla="*/ 7 w 48"/>
                <a:gd name="T23" fmla="*/ 5 h 21"/>
                <a:gd name="T24" fmla="*/ 5 w 48"/>
                <a:gd name="T25" fmla="*/ 4 h 21"/>
                <a:gd name="T26" fmla="*/ 4 w 48"/>
                <a:gd name="T27" fmla="*/ 3 h 21"/>
                <a:gd name="T28" fmla="*/ 4 w 48"/>
                <a:gd name="T29" fmla="*/ 3 h 21"/>
                <a:gd name="T30" fmla="*/ 3 w 48"/>
                <a:gd name="T31" fmla="*/ 3 h 21"/>
                <a:gd name="T32" fmla="*/ 3 w 48"/>
                <a:gd name="T33" fmla="*/ 2 h 21"/>
                <a:gd name="T34" fmla="*/ 2 w 48"/>
                <a:gd name="T35" fmla="*/ 2 h 21"/>
                <a:gd name="T36" fmla="*/ 2 w 48"/>
                <a:gd name="T37" fmla="*/ 2 h 21"/>
                <a:gd name="T38" fmla="*/ 1 w 48"/>
                <a:gd name="T39" fmla="*/ 1 h 21"/>
                <a:gd name="T40" fmla="*/ 0 w 48"/>
                <a:gd name="T41" fmla="*/ 0 h 21"/>
                <a:gd name="T42" fmla="*/ 0 w 48"/>
                <a:gd name="T43" fmla="*/ 0 h 21"/>
                <a:gd name="T44" fmla="*/ 0 w 48"/>
                <a:gd name="T45" fmla="*/ 0 h 21"/>
                <a:gd name="T46" fmla="*/ 0 w 48"/>
                <a:gd name="T47" fmla="*/ 7 h 21"/>
                <a:gd name="T48" fmla="*/ 7 w 48"/>
                <a:gd name="T49" fmla="*/ 17 h 21"/>
                <a:gd name="T50" fmla="*/ 24 w 48"/>
                <a:gd name="T51" fmla="*/ 21 h 21"/>
                <a:gd name="T52" fmla="*/ 41 w 48"/>
                <a:gd name="T53" fmla="*/ 17 h 21"/>
                <a:gd name="T54" fmla="*/ 48 w 48"/>
                <a:gd name="T55" fmla="*/ 8 h 21"/>
                <a:gd name="T56" fmla="*/ 48 w 48"/>
                <a:gd name="T57" fmla="*/ 0 h 21"/>
                <a:gd name="T58" fmla="*/ 48 w 48"/>
                <a:gd name="T5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21">
                  <a:moveTo>
                    <a:pt x="48" y="0"/>
                  </a:moveTo>
                  <a:cubicBezTo>
                    <a:pt x="48" y="0"/>
                    <a:pt x="47" y="1"/>
                    <a:pt x="47" y="1"/>
                  </a:cubicBezTo>
                  <a:cubicBezTo>
                    <a:pt x="47" y="1"/>
                    <a:pt x="46" y="1"/>
                    <a:pt x="46" y="2"/>
                  </a:cubicBezTo>
                  <a:cubicBezTo>
                    <a:pt x="46" y="2"/>
                    <a:pt x="46" y="2"/>
                    <a:pt x="46" y="2"/>
                  </a:cubicBezTo>
                  <a:cubicBezTo>
                    <a:pt x="46" y="2"/>
                    <a:pt x="46" y="2"/>
                    <a:pt x="45" y="2"/>
                  </a:cubicBezTo>
                  <a:cubicBezTo>
                    <a:pt x="45" y="3"/>
                    <a:pt x="45" y="3"/>
                    <a:pt x="45" y="3"/>
                  </a:cubicBezTo>
                  <a:cubicBezTo>
                    <a:pt x="45" y="3"/>
                    <a:pt x="45" y="3"/>
                    <a:pt x="44" y="3"/>
                  </a:cubicBezTo>
                  <a:cubicBezTo>
                    <a:pt x="44" y="3"/>
                    <a:pt x="44" y="3"/>
                    <a:pt x="44" y="3"/>
                  </a:cubicBezTo>
                  <a:cubicBezTo>
                    <a:pt x="44" y="4"/>
                    <a:pt x="43" y="4"/>
                    <a:pt x="43" y="4"/>
                  </a:cubicBezTo>
                  <a:cubicBezTo>
                    <a:pt x="42" y="4"/>
                    <a:pt x="42" y="5"/>
                    <a:pt x="41" y="5"/>
                  </a:cubicBezTo>
                  <a:cubicBezTo>
                    <a:pt x="36" y="7"/>
                    <a:pt x="30" y="8"/>
                    <a:pt x="24" y="8"/>
                  </a:cubicBezTo>
                  <a:cubicBezTo>
                    <a:pt x="18" y="8"/>
                    <a:pt x="12" y="7"/>
                    <a:pt x="7" y="5"/>
                  </a:cubicBezTo>
                  <a:cubicBezTo>
                    <a:pt x="6" y="4"/>
                    <a:pt x="6" y="4"/>
                    <a:pt x="5" y="4"/>
                  </a:cubicBezTo>
                  <a:cubicBezTo>
                    <a:pt x="5" y="4"/>
                    <a:pt x="4" y="3"/>
                    <a:pt x="4" y="3"/>
                  </a:cubicBezTo>
                  <a:cubicBezTo>
                    <a:pt x="4" y="3"/>
                    <a:pt x="4" y="3"/>
                    <a:pt x="4" y="3"/>
                  </a:cubicBezTo>
                  <a:cubicBezTo>
                    <a:pt x="4" y="3"/>
                    <a:pt x="3" y="3"/>
                    <a:pt x="3" y="3"/>
                  </a:cubicBezTo>
                  <a:cubicBezTo>
                    <a:pt x="3" y="2"/>
                    <a:pt x="3" y="2"/>
                    <a:pt x="3" y="2"/>
                  </a:cubicBezTo>
                  <a:cubicBezTo>
                    <a:pt x="3" y="2"/>
                    <a:pt x="2" y="2"/>
                    <a:pt x="2" y="2"/>
                  </a:cubicBezTo>
                  <a:cubicBezTo>
                    <a:pt x="2" y="2"/>
                    <a:pt x="2" y="2"/>
                    <a:pt x="2" y="2"/>
                  </a:cubicBezTo>
                  <a:cubicBezTo>
                    <a:pt x="2" y="1"/>
                    <a:pt x="1" y="1"/>
                    <a:pt x="1" y="1"/>
                  </a:cubicBezTo>
                  <a:cubicBezTo>
                    <a:pt x="1" y="1"/>
                    <a:pt x="0" y="0"/>
                    <a:pt x="0" y="0"/>
                  </a:cubicBezTo>
                  <a:cubicBezTo>
                    <a:pt x="0" y="0"/>
                    <a:pt x="0" y="0"/>
                    <a:pt x="0" y="0"/>
                  </a:cubicBezTo>
                  <a:cubicBezTo>
                    <a:pt x="0" y="0"/>
                    <a:pt x="0" y="0"/>
                    <a:pt x="0" y="0"/>
                  </a:cubicBezTo>
                  <a:cubicBezTo>
                    <a:pt x="0" y="7"/>
                    <a:pt x="0" y="7"/>
                    <a:pt x="0" y="7"/>
                  </a:cubicBezTo>
                  <a:cubicBezTo>
                    <a:pt x="0" y="11"/>
                    <a:pt x="2" y="14"/>
                    <a:pt x="7" y="17"/>
                  </a:cubicBezTo>
                  <a:cubicBezTo>
                    <a:pt x="11" y="19"/>
                    <a:pt x="17" y="21"/>
                    <a:pt x="24" y="21"/>
                  </a:cubicBezTo>
                  <a:cubicBezTo>
                    <a:pt x="31" y="21"/>
                    <a:pt x="37" y="19"/>
                    <a:pt x="41" y="17"/>
                  </a:cubicBezTo>
                  <a:cubicBezTo>
                    <a:pt x="46" y="14"/>
                    <a:pt x="48" y="11"/>
                    <a:pt x="48" y="8"/>
                  </a:cubicBezTo>
                  <a:cubicBezTo>
                    <a:pt x="48" y="0"/>
                    <a:pt x="48" y="0"/>
                    <a:pt x="48" y="0"/>
                  </a:cubicBezTo>
                  <a:cubicBezTo>
                    <a:pt x="48" y="0"/>
                    <a:pt x="48"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305" name="Freeform 71"/>
            <p:cNvSpPr>
              <a:spLocks/>
            </p:cNvSpPr>
            <p:nvPr/>
          </p:nvSpPr>
          <p:spPr bwMode="auto">
            <a:xfrm>
              <a:off x="4832350" y="8543926"/>
              <a:ext cx="247650" cy="114299"/>
            </a:xfrm>
            <a:custGeom>
              <a:avLst/>
              <a:gdLst>
                <a:gd name="T0" fmla="*/ 48 w 48"/>
                <a:gd name="T1" fmla="*/ 1 h 22"/>
                <a:gd name="T2" fmla="*/ 47 w 48"/>
                <a:gd name="T3" fmla="*/ 2 h 22"/>
                <a:gd name="T4" fmla="*/ 46 w 48"/>
                <a:gd name="T5" fmla="*/ 2 h 22"/>
                <a:gd name="T6" fmla="*/ 46 w 48"/>
                <a:gd name="T7" fmla="*/ 3 h 22"/>
                <a:gd name="T8" fmla="*/ 45 w 48"/>
                <a:gd name="T9" fmla="*/ 3 h 22"/>
                <a:gd name="T10" fmla="*/ 45 w 48"/>
                <a:gd name="T11" fmla="*/ 3 h 22"/>
                <a:gd name="T12" fmla="*/ 44 w 48"/>
                <a:gd name="T13" fmla="*/ 4 h 22"/>
                <a:gd name="T14" fmla="*/ 44 w 48"/>
                <a:gd name="T15" fmla="*/ 4 h 22"/>
                <a:gd name="T16" fmla="*/ 43 w 48"/>
                <a:gd name="T17" fmla="*/ 5 h 22"/>
                <a:gd name="T18" fmla="*/ 41 w 48"/>
                <a:gd name="T19" fmla="*/ 6 h 22"/>
                <a:gd name="T20" fmla="*/ 24 w 48"/>
                <a:gd name="T21" fmla="*/ 9 h 22"/>
                <a:gd name="T22" fmla="*/ 7 w 48"/>
                <a:gd name="T23" fmla="*/ 6 h 22"/>
                <a:gd name="T24" fmla="*/ 5 w 48"/>
                <a:gd name="T25" fmla="*/ 5 h 22"/>
                <a:gd name="T26" fmla="*/ 4 w 48"/>
                <a:gd name="T27" fmla="*/ 4 h 22"/>
                <a:gd name="T28" fmla="*/ 4 w 48"/>
                <a:gd name="T29" fmla="*/ 4 h 22"/>
                <a:gd name="T30" fmla="*/ 3 w 48"/>
                <a:gd name="T31" fmla="*/ 3 h 22"/>
                <a:gd name="T32" fmla="*/ 3 w 48"/>
                <a:gd name="T33" fmla="*/ 3 h 22"/>
                <a:gd name="T34" fmla="*/ 2 w 48"/>
                <a:gd name="T35" fmla="*/ 3 h 22"/>
                <a:gd name="T36" fmla="*/ 2 w 48"/>
                <a:gd name="T37" fmla="*/ 2 h 22"/>
                <a:gd name="T38" fmla="*/ 1 w 48"/>
                <a:gd name="T39" fmla="*/ 2 h 22"/>
                <a:gd name="T40" fmla="*/ 0 w 48"/>
                <a:gd name="T41" fmla="*/ 1 h 22"/>
                <a:gd name="T42" fmla="*/ 0 w 48"/>
                <a:gd name="T43" fmla="*/ 1 h 22"/>
                <a:gd name="T44" fmla="*/ 0 w 48"/>
                <a:gd name="T45" fmla="*/ 0 h 22"/>
                <a:gd name="T46" fmla="*/ 0 w 48"/>
                <a:gd name="T47" fmla="*/ 8 h 22"/>
                <a:gd name="T48" fmla="*/ 7 w 48"/>
                <a:gd name="T49" fmla="*/ 18 h 22"/>
                <a:gd name="T50" fmla="*/ 24 w 48"/>
                <a:gd name="T51" fmla="*/ 22 h 22"/>
                <a:gd name="T52" fmla="*/ 41 w 48"/>
                <a:gd name="T53" fmla="*/ 18 h 22"/>
                <a:gd name="T54" fmla="*/ 48 w 48"/>
                <a:gd name="T55" fmla="*/ 9 h 22"/>
                <a:gd name="T56" fmla="*/ 48 w 48"/>
                <a:gd name="T57" fmla="*/ 1 h 22"/>
                <a:gd name="T58" fmla="*/ 48 w 48"/>
                <a:gd name="T59"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22">
                  <a:moveTo>
                    <a:pt x="48" y="1"/>
                  </a:moveTo>
                  <a:cubicBezTo>
                    <a:pt x="48" y="1"/>
                    <a:pt x="47" y="1"/>
                    <a:pt x="47" y="2"/>
                  </a:cubicBezTo>
                  <a:cubicBezTo>
                    <a:pt x="47" y="2"/>
                    <a:pt x="46" y="2"/>
                    <a:pt x="46" y="2"/>
                  </a:cubicBezTo>
                  <a:cubicBezTo>
                    <a:pt x="46" y="3"/>
                    <a:pt x="46" y="3"/>
                    <a:pt x="46" y="3"/>
                  </a:cubicBezTo>
                  <a:cubicBezTo>
                    <a:pt x="46" y="3"/>
                    <a:pt x="46" y="3"/>
                    <a:pt x="45" y="3"/>
                  </a:cubicBezTo>
                  <a:cubicBezTo>
                    <a:pt x="45" y="3"/>
                    <a:pt x="45" y="3"/>
                    <a:pt x="45" y="3"/>
                  </a:cubicBezTo>
                  <a:cubicBezTo>
                    <a:pt x="45" y="4"/>
                    <a:pt x="45" y="4"/>
                    <a:pt x="44" y="4"/>
                  </a:cubicBezTo>
                  <a:cubicBezTo>
                    <a:pt x="44" y="4"/>
                    <a:pt x="44" y="4"/>
                    <a:pt x="44" y="4"/>
                  </a:cubicBezTo>
                  <a:cubicBezTo>
                    <a:pt x="44" y="4"/>
                    <a:pt x="43" y="5"/>
                    <a:pt x="43" y="5"/>
                  </a:cubicBezTo>
                  <a:cubicBezTo>
                    <a:pt x="42" y="5"/>
                    <a:pt x="42" y="6"/>
                    <a:pt x="41" y="6"/>
                  </a:cubicBezTo>
                  <a:cubicBezTo>
                    <a:pt x="36" y="8"/>
                    <a:pt x="30" y="9"/>
                    <a:pt x="24" y="9"/>
                  </a:cubicBezTo>
                  <a:cubicBezTo>
                    <a:pt x="18" y="9"/>
                    <a:pt x="12" y="8"/>
                    <a:pt x="7" y="6"/>
                  </a:cubicBezTo>
                  <a:cubicBezTo>
                    <a:pt x="6" y="5"/>
                    <a:pt x="6" y="5"/>
                    <a:pt x="5" y="5"/>
                  </a:cubicBezTo>
                  <a:cubicBezTo>
                    <a:pt x="5" y="5"/>
                    <a:pt x="4" y="4"/>
                    <a:pt x="4" y="4"/>
                  </a:cubicBezTo>
                  <a:cubicBezTo>
                    <a:pt x="4" y="4"/>
                    <a:pt x="4" y="4"/>
                    <a:pt x="4" y="4"/>
                  </a:cubicBezTo>
                  <a:cubicBezTo>
                    <a:pt x="4" y="4"/>
                    <a:pt x="3" y="4"/>
                    <a:pt x="3" y="3"/>
                  </a:cubicBezTo>
                  <a:cubicBezTo>
                    <a:pt x="3" y="3"/>
                    <a:pt x="3" y="3"/>
                    <a:pt x="3" y="3"/>
                  </a:cubicBezTo>
                  <a:cubicBezTo>
                    <a:pt x="3" y="3"/>
                    <a:pt x="2" y="3"/>
                    <a:pt x="2" y="3"/>
                  </a:cubicBezTo>
                  <a:cubicBezTo>
                    <a:pt x="2" y="2"/>
                    <a:pt x="2" y="2"/>
                    <a:pt x="2" y="2"/>
                  </a:cubicBezTo>
                  <a:cubicBezTo>
                    <a:pt x="2" y="2"/>
                    <a:pt x="1" y="2"/>
                    <a:pt x="1" y="2"/>
                  </a:cubicBezTo>
                  <a:cubicBezTo>
                    <a:pt x="1" y="1"/>
                    <a:pt x="0" y="1"/>
                    <a:pt x="0" y="1"/>
                  </a:cubicBezTo>
                  <a:cubicBezTo>
                    <a:pt x="0" y="1"/>
                    <a:pt x="0" y="1"/>
                    <a:pt x="0" y="1"/>
                  </a:cubicBezTo>
                  <a:cubicBezTo>
                    <a:pt x="0" y="1"/>
                    <a:pt x="0" y="1"/>
                    <a:pt x="0" y="0"/>
                  </a:cubicBezTo>
                  <a:cubicBezTo>
                    <a:pt x="0" y="8"/>
                    <a:pt x="0" y="8"/>
                    <a:pt x="0" y="8"/>
                  </a:cubicBezTo>
                  <a:cubicBezTo>
                    <a:pt x="0" y="12"/>
                    <a:pt x="2" y="15"/>
                    <a:pt x="7" y="18"/>
                  </a:cubicBezTo>
                  <a:cubicBezTo>
                    <a:pt x="11" y="20"/>
                    <a:pt x="17" y="22"/>
                    <a:pt x="24" y="22"/>
                  </a:cubicBezTo>
                  <a:cubicBezTo>
                    <a:pt x="31" y="22"/>
                    <a:pt x="37" y="20"/>
                    <a:pt x="41" y="18"/>
                  </a:cubicBezTo>
                  <a:cubicBezTo>
                    <a:pt x="46" y="15"/>
                    <a:pt x="48" y="12"/>
                    <a:pt x="48" y="9"/>
                  </a:cubicBezTo>
                  <a:cubicBezTo>
                    <a:pt x="48" y="1"/>
                    <a:pt x="48" y="1"/>
                    <a:pt x="48" y="1"/>
                  </a:cubicBezTo>
                  <a:cubicBezTo>
                    <a:pt x="48" y="1"/>
                    <a:pt x="48" y="1"/>
                    <a:pt x="4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306" name="Freeform 72"/>
            <p:cNvSpPr>
              <a:spLocks/>
            </p:cNvSpPr>
            <p:nvPr/>
          </p:nvSpPr>
          <p:spPr bwMode="auto">
            <a:xfrm>
              <a:off x="4832350" y="8466137"/>
              <a:ext cx="247650" cy="109538"/>
            </a:xfrm>
            <a:custGeom>
              <a:avLst/>
              <a:gdLst>
                <a:gd name="T0" fmla="*/ 48 w 48"/>
                <a:gd name="T1" fmla="*/ 0 h 21"/>
                <a:gd name="T2" fmla="*/ 47 w 48"/>
                <a:gd name="T3" fmla="*/ 1 h 21"/>
                <a:gd name="T4" fmla="*/ 46 w 48"/>
                <a:gd name="T5" fmla="*/ 2 h 21"/>
                <a:gd name="T6" fmla="*/ 46 w 48"/>
                <a:gd name="T7" fmla="*/ 2 h 21"/>
                <a:gd name="T8" fmla="*/ 45 w 48"/>
                <a:gd name="T9" fmla="*/ 3 h 21"/>
                <a:gd name="T10" fmla="*/ 45 w 48"/>
                <a:gd name="T11" fmla="*/ 3 h 21"/>
                <a:gd name="T12" fmla="*/ 44 w 48"/>
                <a:gd name="T13" fmla="*/ 3 h 21"/>
                <a:gd name="T14" fmla="*/ 44 w 48"/>
                <a:gd name="T15" fmla="*/ 4 h 21"/>
                <a:gd name="T16" fmla="*/ 43 w 48"/>
                <a:gd name="T17" fmla="*/ 4 h 21"/>
                <a:gd name="T18" fmla="*/ 41 w 48"/>
                <a:gd name="T19" fmla="*/ 5 h 21"/>
                <a:gd name="T20" fmla="*/ 24 w 48"/>
                <a:gd name="T21" fmla="*/ 9 h 21"/>
                <a:gd name="T22" fmla="*/ 7 w 48"/>
                <a:gd name="T23" fmla="*/ 5 h 21"/>
                <a:gd name="T24" fmla="*/ 5 w 48"/>
                <a:gd name="T25" fmla="*/ 4 h 21"/>
                <a:gd name="T26" fmla="*/ 4 w 48"/>
                <a:gd name="T27" fmla="*/ 4 h 21"/>
                <a:gd name="T28" fmla="*/ 4 w 48"/>
                <a:gd name="T29" fmla="*/ 3 h 21"/>
                <a:gd name="T30" fmla="*/ 3 w 48"/>
                <a:gd name="T31" fmla="*/ 3 h 21"/>
                <a:gd name="T32" fmla="*/ 3 w 48"/>
                <a:gd name="T33" fmla="*/ 3 h 21"/>
                <a:gd name="T34" fmla="*/ 2 w 48"/>
                <a:gd name="T35" fmla="*/ 2 h 21"/>
                <a:gd name="T36" fmla="*/ 2 w 48"/>
                <a:gd name="T37" fmla="*/ 2 h 21"/>
                <a:gd name="T38" fmla="*/ 1 w 48"/>
                <a:gd name="T39" fmla="*/ 1 h 21"/>
                <a:gd name="T40" fmla="*/ 0 w 48"/>
                <a:gd name="T41" fmla="*/ 0 h 21"/>
                <a:gd name="T42" fmla="*/ 0 w 48"/>
                <a:gd name="T43" fmla="*/ 0 h 21"/>
                <a:gd name="T44" fmla="*/ 0 w 48"/>
                <a:gd name="T45" fmla="*/ 0 h 21"/>
                <a:gd name="T46" fmla="*/ 0 w 48"/>
                <a:gd name="T47" fmla="*/ 8 h 21"/>
                <a:gd name="T48" fmla="*/ 7 w 48"/>
                <a:gd name="T49" fmla="*/ 17 h 21"/>
                <a:gd name="T50" fmla="*/ 24 w 48"/>
                <a:gd name="T51" fmla="*/ 21 h 21"/>
                <a:gd name="T52" fmla="*/ 41 w 48"/>
                <a:gd name="T53" fmla="*/ 17 h 21"/>
                <a:gd name="T54" fmla="*/ 48 w 48"/>
                <a:gd name="T55" fmla="*/ 8 h 21"/>
                <a:gd name="T56" fmla="*/ 48 w 48"/>
                <a:gd name="T57" fmla="*/ 0 h 21"/>
                <a:gd name="T58" fmla="*/ 48 w 48"/>
                <a:gd name="T5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21">
                  <a:moveTo>
                    <a:pt x="48" y="0"/>
                  </a:moveTo>
                  <a:cubicBezTo>
                    <a:pt x="48" y="1"/>
                    <a:pt x="47" y="1"/>
                    <a:pt x="47" y="1"/>
                  </a:cubicBezTo>
                  <a:cubicBezTo>
                    <a:pt x="47" y="2"/>
                    <a:pt x="46" y="2"/>
                    <a:pt x="46" y="2"/>
                  </a:cubicBezTo>
                  <a:cubicBezTo>
                    <a:pt x="46" y="2"/>
                    <a:pt x="46" y="2"/>
                    <a:pt x="46" y="2"/>
                  </a:cubicBezTo>
                  <a:cubicBezTo>
                    <a:pt x="46" y="2"/>
                    <a:pt x="46" y="3"/>
                    <a:pt x="45" y="3"/>
                  </a:cubicBezTo>
                  <a:cubicBezTo>
                    <a:pt x="45" y="3"/>
                    <a:pt x="45" y="3"/>
                    <a:pt x="45" y="3"/>
                  </a:cubicBezTo>
                  <a:cubicBezTo>
                    <a:pt x="45" y="3"/>
                    <a:pt x="45" y="3"/>
                    <a:pt x="44" y="3"/>
                  </a:cubicBezTo>
                  <a:cubicBezTo>
                    <a:pt x="44" y="4"/>
                    <a:pt x="44" y="4"/>
                    <a:pt x="44" y="4"/>
                  </a:cubicBezTo>
                  <a:cubicBezTo>
                    <a:pt x="44" y="4"/>
                    <a:pt x="43" y="4"/>
                    <a:pt x="43" y="4"/>
                  </a:cubicBezTo>
                  <a:cubicBezTo>
                    <a:pt x="42" y="5"/>
                    <a:pt x="42" y="5"/>
                    <a:pt x="41" y="5"/>
                  </a:cubicBezTo>
                  <a:cubicBezTo>
                    <a:pt x="36" y="8"/>
                    <a:pt x="30" y="9"/>
                    <a:pt x="24" y="9"/>
                  </a:cubicBezTo>
                  <a:cubicBezTo>
                    <a:pt x="18" y="9"/>
                    <a:pt x="12" y="7"/>
                    <a:pt x="7" y="5"/>
                  </a:cubicBezTo>
                  <a:cubicBezTo>
                    <a:pt x="6" y="5"/>
                    <a:pt x="6" y="5"/>
                    <a:pt x="5" y="4"/>
                  </a:cubicBezTo>
                  <a:cubicBezTo>
                    <a:pt x="5" y="4"/>
                    <a:pt x="4" y="4"/>
                    <a:pt x="4" y="4"/>
                  </a:cubicBezTo>
                  <a:cubicBezTo>
                    <a:pt x="4" y="3"/>
                    <a:pt x="4" y="3"/>
                    <a:pt x="4" y="3"/>
                  </a:cubicBezTo>
                  <a:cubicBezTo>
                    <a:pt x="4" y="3"/>
                    <a:pt x="3" y="3"/>
                    <a:pt x="3" y="3"/>
                  </a:cubicBezTo>
                  <a:cubicBezTo>
                    <a:pt x="3" y="3"/>
                    <a:pt x="3" y="3"/>
                    <a:pt x="3" y="3"/>
                  </a:cubicBezTo>
                  <a:cubicBezTo>
                    <a:pt x="3" y="2"/>
                    <a:pt x="2" y="2"/>
                    <a:pt x="2" y="2"/>
                  </a:cubicBezTo>
                  <a:cubicBezTo>
                    <a:pt x="2" y="2"/>
                    <a:pt x="2" y="2"/>
                    <a:pt x="2" y="2"/>
                  </a:cubicBezTo>
                  <a:cubicBezTo>
                    <a:pt x="2" y="2"/>
                    <a:pt x="1" y="1"/>
                    <a:pt x="1" y="1"/>
                  </a:cubicBezTo>
                  <a:cubicBezTo>
                    <a:pt x="1" y="1"/>
                    <a:pt x="0" y="1"/>
                    <a:pt x="0" y="0"/>
                  </a:cubicBezTo>
                  <a:cubicBezTo>
                    <a:pt x="0" y="0"/>
                    <a:pt x="0" y="0"/>
                    <a:pt x="0" y="0"/>
                  </a:cubicBezTo>
                  <a:cubicBezTo>
                    <a:pt x="0" y="0"/>
                    <a:pt x="0" y="0"/>
                    <a:pt x="0" y="0"/>
                  </a:cubicBezTo>
                  <a:cubicBezTo>
                    <a:pt x="0" y="8"/>
                    <a:pt x="0" y="8"/>
                    <a:pt x="0" y="8"/>
                  </a:cubicBezTo>
                  <a:cubicBezTo>
                    <a:pt x="0" y="11"/>
                    <a:pt x="2" y="15"/>
                    <a:pt x="7" y="17"/>
                  </a:cubicBezTo>
                  <a:cubicBezTo>
                    <a:pt x="11" y="20"/>
                    <a:pt x="17" y="21"/>
                    <a:pt x="24" y="21"/>
                  </a:cubicBezTo>
                  <a:cubicBezTo>
                    <a:pt x="31" y="21"/>
                    <a:pt x="37" y="20"/>
                    <a:pt x="41" y="17"/>
                  </a:cubicBezTo>
                  <a:cubicBezTo>
                    <a:pt x="46" y="15"/>
                    <a:pt x="48" y="11"/>
                    <a:pt x="48" y="8"/>
                  </a:cubicBezTo>
                  <a:cubicBezTo>
                    <a:pt x="48" y="0"/>
                    <a:pt x="48" y="0"/>
                    <a:pt x="48" y="0"/>
                  </a:cubicBezTo>
                  <a:cubicBezTo>
                    <a:pt x="48" y="0"/>
                    <a:pt x="48"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307" name="Freeform 73"/>
            <p:cNvSpPr>
              <a:spLocks/>
            </p:cNvSpPr>
            <p:nvPr/>
          </p:nvSpPr>
          <p:spPr bwMode="auto">
            <a:xfrm>
              <a:off x="4832350" y="8358187"/>
              <a:ext cx="247650" cy="139699"/>
            </a:xfrm>
            <a:custGeom>
              <a:avLst/>
              <a:gdLst>
                <a:gd name="T0" fmla="*/ 7 w 48"/>
                <a:gd name="T1" fmla="*/ 4 h 27"/>
                <a:gd name="T2" fmla="*/ 0 w 48"/>
                <a:gd name="T3" fmla="*/ 13 h 27"/>
                <a:gd name="T4" fmla="*/ 7 w 48"/>
                <a:gd name="T5" fmla="*/ 23 h 27"/>
                <a:gd name="T6" fmla="*/ 24 w 48"/>
                <a:gd name="T7" fmla="*/ 27 h 27"/>
                <a:gd name="T8" fmla="*/ 41 w 48"/>
                <a:gd name="T9" fmla="*/ 23 h 27"/>
                <a:gd name="T10" fmla="*/ 48 w 48"/>
                <a:gd name="T11" fmla="*/ 14 h 27"/>
                <a:gd name="T12" fmla="*/ 41 w 48"/>
                <a:gd name="T13" fmla="*/ 4 h 27"/>
                <a:gd name="T14" fmla="*/ 24 w 48"/>
                <a:gd name="T15" fmla="*/ 0 h 27"/>
                <a:gd name="T16" fmla="*/ 7 w 48"/>
                <a:gd name="T17"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7">
                  <a:moveTo>
                    <a:pt x="7" y="4"/>
                  </a:moveTo>
                  <a:cubicBezTo>
                    <a:pt x="2" y="7"/>
                    <a:pt x="0" y="10"/>
                    <a:pt x="0" y="13"/>
                  </a:cubicBezTo>
                  <a:cubicBezTo>
                    <a:pt x="0" y="17"/>
                    <a:pt x="2" y="20"/>
                    <a:pt x="7" y="23"/>
                  </a:cubicBezTo>
                  <a:cubicBezTo>
                    <a:pt x="11" y="25"/>
                    <a:pt x="17" y="27"/>
                    <a:pt x="24" y="27"/>
                  </a:cubicBezTo>
                  <a:cubicBezTo>
                    <a:pt x="31" y="27"/>
                    <a:pt x="37" y="25"/>
                    <a:pt x="41" y="23"/>
                  </a:cubicBezTo>
                  <a:cubicBezTo>
                    <a:pt x="46" y="20"/>
                    <a:pt x="48" y="17"/>
                    <a:pt x="48" y="14"/>
                  </a:cubicBezTo>
                  <a:cubicBezTo>
                    <a:pt x="48" y="10"/>
                    <a:pt x="46" y="7"/>
                    <a:pt x="41" y="4"/>
                  </a:cubicBezTo>
                  <a:cubicBezTo>
                    <a:pt x="37" y="2"/>
                    <a:pt x="31" y="0"/>
                    <a:pt x="24" y="0"/>
                  </a:cubicBezTo>
                  <a:cubicBezTo>
                    <a:pt x="17" y="0"/>
                    <a:pt x="11" y="2"/>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grpSp>
      <p:sp>
        <p:nvSpPr>
          <p:cNvPr id="308" name="Freeform 77"/>
          <p:cNvSpPr>
            <a:spLocks noEditPoints="1"/>
          </p:cNvSpPr>
          <p:nvPr/>
        </p:nvSpPr>
        <p:spPr bwMode="auto">
          <a:xfrm>
            <a:off x="3456993" y="3110284"/>
            <a:ext cx="172435" cy="174180"/>
          </a:xfrm>
          <a:custGeom>
            <a:avLst/>
            <a:gdLst>
              <a:gd name="T0" fmla="*/ 176 w 176"/>
              <a:gd name="T1" fmla="*/ 87 h 175"/>
              <a:gd name="T2" fmla="*/ 159 w 176"/>
              <a:gd name="T3" fmla="*/ 78 h 175"/>
              <a:gd name="T4" fmla="*/ 159 w 176"/>
              <a:gd name="T5" fmla="*/ 82 h 175"/>
              <a:gd name="T6" fmla="*/ 136 w 176"/>
              <a:gd name="T7" fmla="*/ 82 h 175"/>
              <a:gd name="T8" fmla="*/ 127 w 176"/>
              <a:gd name="T9" fmla="*/ 58 h 175"/>
              <a:gd name="T10" fmla="*/ 143 w 176"/>
              <a:gd name="T11" fmla="*/ 42 h 175"/>
              <a:gd name="T12" fmla="*/ 146 w 176"/>
              <a:gd name="T13" fmla="*/ 44 h 175"/>
              <a:gd name="T14" fmla="*/ 151 w 176"/>
              <a:gd name="T15" fmla="*/ 26 h 175"/>
              <a:gd name="T16" fmla="*/ 132 w 176"/>
              <a:gd name="T17" fmla="*/ 31 h 175"/>
              <a:gd name="T18" fmla="*/ 135 w 176"/>
              <a:gd name="T19" fmla="*/ 33 h 175"/>
              <a:gd name="T20" fmla="*/ 118 w 176"/>
              <a:gd name="T21" fmla="*/ 49 h 175"/>
              <a:gd name="T22" fmla="*/ 94 w 176"/>
              <a:gd name="T23" fmla="*/ 39 h 175"/>
              <a:gd name="T24" fmla="*/ 94 w 176"/>
              <a:gd name="T25" fmla="*/ 16 h 175"/>
              <a:gd name="T26" fmla="*/ 97 w 176"/>
              <a:gd name="T27" fmla="*/ 16 h 175"/>
              <a:gd name="T28" fmla="*/ 88 w 176"/>
              <a:gd name="T29" fmla="*/ 0 h 175"/>
              <a:gd name="T30" fmla="*/ 79 w 176"/>
              <a:gd name="T31" fmla="*/ 16 h 175"/>
              <a:gd name="T32" fmla="*/ 82 w 176"/>
              <a:gd name="T33" fmla="*/ 16 h 175"/>
              <a:gd name="T34" fmla="*/ 82 w 176"/>
              <a:gd name="T35" fmla="*/ 39 h 175"/>
              <a:gd name="T36" fmla="*/ 57 w 176"/>
              <a:gd name="T37" fmla="*/ 49 h 175"/>
              <a:gd name="T38" fmla="*/ 41 w 176"/>
              <a:gd name="T39" fmla="*/ 33 h 175"/>
              <a:gd name="T40" fmla="*/ 43 w 176"/>
              <a:gd name="T41" fmla="*/ 31 h 175"/>
              <a:gd name="T42" fmla="*/ 25 w 176"/>
              <a:gd name="T43" fmla="*/ 26 h 175"/>
              <a:gd name="T44" fmla="*/ 30 w 176"/>
              <a:gd name="T45" fmla="*/ 44 h 175"/>
              <a:gd name="T46" fmla="*/ 33 w 176"/>
              <a:gd name="T47" fmla="*/ 42 h 175"/>
              <a:gd name="T48" fmla="*/ 49 w 176"/>
              <a:gd name="T49" fmla="*/ 58 h 175"/>
              <a:gd name="T50" fmla="*/ 39 w 176"/>
              <a:gd name="T51" fmla="*/ 82 h 175"/>
              <a:gd name="T52" fmla="*/ 16 w 176"/>
              <a:gd name="T53" fmla="*/ 82 h 175"/>
              <a:gd name="T54" fmla="*/ 16 w 176"/>
              <a:gd name="T55" fmla="*/ 78 h 175"/>
              <a:gd name="T56" fmla="*/ 0 w 176"/>
              <a:gd name="T57" fmla="*/ 88 h 175"/>
              <a:gd name="T58" fmla="*/ 17 w 176"/>
              <a:gd name="T59" fmla="*/ 97 h 175"/>
              <a:gd name="T60" fmla="*/ 17 w 176"/>
              <a:gd name="T61" fmla="*/ 93 h 175"/>
              <a:gd name="T62" fmla="*/ 39 w 176"/>
              <a:gd name="T63" fmla="*/ 93 h 175"/>
              <a:gd name="T64" fmla="*/ 49 w 176"/>
              <a:gd name="T65" fmla="*/ 116 h 175"/>
              <a:gd name="T66" fmla="*/ 32 w 176"/>
              <a:gd name="T67" fmla="*/ 132 h 175"/>
              <a:gd name="T68" fmla="*/ 30 w 176"/>
              <a:gd name="T69" fmla="*/ 130 h 175"/>
              <a:gd name="T70" fmla="*/ 24 w 176"/>
              <a:gd name="T71" fmla="*/ 148 h 175"/>
              <a:gd name="T72" fmla="*/ 43 w 176"/>
              <a:gd name="T73" fmla="*/ 143 h 175"/>
              <a:gd name="T74" fmla="*/ 40 w 176"/>
              <a:gd name="T75" fmla="*/ 141 h 175"/>
              <a:gd name="T76" fmla="*/ 57 w 176"/>
              <a:gd name="T77" fmla="*/ 125 h 175"/>
              <a:gd name="T78" fmla="*/ 82 w 176"/>
              <a:gd name="T79" fmla="*/ 136 h 175"/>
              <a:gd name="T80" fmla="*/ 82 w 176"/>
              <a:gd name="T81" fmla="*/ 159 h 175"/>
              <a:gd name="T82" fmla="*/ 79 w 176"/>
              <a:gd name="T83" fmla="*/ 159 h 175"/>
              <a:gd name="T84" fmla="*/ 88 w 176"/>
              <a:gd name="T85" fmla="*/ 175 h 175"/>
              <a:gd name="T86" fmla="*/ 97 w 176"/>
              <a:gd name="T87" fmla="*/ 159 h 175"/>
              <a:gd name="T88" fmla="*/ 94 w 176"/>
              <a:gd name="T89" fmla="*/ 159 h 175"/>
              <a:gd name="T90" fmla="*/ 94 w 176"/>
              <a:gd name="T91" fmla="*/ 136 h 175"/>
              <a:gd name="T92" fmla="*/ 119 w 176"/>
              <a:gd name="T93" fmla="*/ 125 h 175"/>
              <a:gd name="T94" fmla="*/ 136 w 176"/>
              <a:gd name="T95" fmla="*/ 141 h 175"/>
              <a:gd name="T96" fmla="*/ 134 w 176"/>
              <a:gd name="T97" fmla="*/ 143 h 175"/>
              <a:gd name="T98" fmla="*/ 152 w 176"/>
              <a:gd name="T99" fmla="*/ 147 h 175"/>
              <a:gd name="T100" fmla="*/ 146 w 176"/>
              <a:gd name="T101" fmla="*/ 129 h 175"/>
              <a:gd name="T102" fmla="*/ 144 w 176"/>
              <a:gd name="T103" fmla="*/ 132 h 175"/>
              <a:gd name="T104" fmla="*/ 127 w 176"/>
              <a:gd name="T105" fmla="*/ 116 h 175"/>
              <a:gd name="T106" fmla="*/ 136 w 176"/>
              <a:gd name="T107" fmla="*/ 93 h 175"/>
              <a:gd name="T108" fmla="*/ 159 w 176"/>
              <a:gd name="T109" fmla="*/ 93 h 175"/>
              <a:gd name="T110" fmla="*/ 159 w 176"/>
              <a:gd name="T111" fmla="*/ 97 h 175"/>
              <a:gd name="T112" fmla="*/ 176 w 176"/>
              <a:gd name="T113" fmla="*/ 87 h 175"/>
              <a:gd name="T114" fmla="*/ 88 w 176"/>
              <a:gd name="T115" fmla="*/ 124 h 175"/>
              <a:gd name="T116" fmla="*/ 51 w 176"/>
              <a:gd name="T117" fmla="*/ 87 h 175"/>
              <a:gd name="T118" fmla="*/ 88 w 176"/>
              <a:gd name="T119" fmla="*/ 50 h 175"/>
              <a:gd name="T120" fmla="*/ 125 w 176"/>
              <a:gd name="T121" fmla="*/ 87 h 175"/>
              <a:gd name="T122" fmla="*/ 88 w 176"/>
              <a:gd name="T123" fmla="*/ 12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6" h="175">
                <a:moveTo>
                  <a:pt x="176" y="87"/>
                </a:moveTo>
                <a:cubicBezTo>
                  <a:pt x="159" y="78"/>
                  <a:pt x="159" y="78"/>
                  <a:pt x="159" y="78"/>
                </a:cubicBezTo>
                <a:cubicBezTo>
                  <a:pt x="159" y="82"/>
                  <a:pt x="159" y="82"/>
                  <a:pt x="159" y="82"/>
                </a:cubicBezTo>
                <a:cubicBezTo>
                  <a:pt x="136" y="82"/>
                  <a:pt x="136" y="82"/>
                  <a:pt x="136" y="82"/>
                </a:cubicBezTo>
                <a:cubicBezTo>
                  <a:pt x="135" y="73"/>
                  <a:pt x="132" y="64"/>
                  <a:pt x="127" y="58"/>
                </a:cubicBezTo>
                <a:cubicBezTo>
                  <a:pt x="143" y="42"/>
                  <a:pt x="143" y="42"/>
                  <a:pt x="143" y="42"/>
                </a:cubicBezTo>
                <a:cubicBezTo>
                  <a:pt x="146" y="44"/>
                  <a:pt x="146" y="44"/>
                  <a:pt x="146" y="44"/>
                </a:cubicBezTo>
                <a:cubicBezTo>
                  <a:pt x="151" y="26"/>
                  <a:pt x="151" y="26"/>
                  <a:pt x="151" y="26"/>
                </a:cubicBezTo>
                <a:cubicBezTo>
                  <a:pt x="132" y="31"/>
                  <a:pt x="132" y="31"/>
                  <a:pt x="132" y="31"/>
                </a:cubicBezTo>
                <a:cubicBezTo>
                  <a:pt x="135" y="33"/>
                  <a:pt x="135" y="33"/>
                  <a:pt x="135" y="33"/>
                </a:cubicBezTo>
                <a:cubicBezTo>
                  <a:pt x="118" y="49"/>
                  <a:pt x="118" y="49"/>
                  <a:pt x="118" y="49"/>
                </a:cubicBezTo>
                <a:cubicBezTo>
                  <a:pt x="112" y="44"/>
                  <a:pt x="103" y="40"/>
                  <a:pt x="94" y="39"/>
                </a:cubicBezTo>
                <a:cubicBezTo>
                  <a:pt x="94" y="16"/>
                  <a:pt x="94" y="16"/>
                  <a:pt x="94" y="16"/>
                </a:cubicBezTo>
                <a:cubicBezTo>
                  <a:pt x="97" y="16"/>
                  <a:pt x="97" y="16"/>
                  <a:pt x="97" y="16"/>
                </a:cubicBezTo>
                <a:cubicBezTo>
                  <a:pt x="88" y="0"/>
                  <a:pt x="88" y="0"/>
                  <a:pt x="88" y="0"/>
                </a:cubicBezTo>
                <a:cubicBezTo>
                  <a:pt x="79" y="16"/>
                  <a:pt x="79" y="16"/>
                  <a:pt x="79" y="16"/>
                </a:cubicBezTo>
                <a:cubicBezTo>
                  <a:pt x="82" y="16"/>
                  <a:pt x="82" y="16"/>
                  <a:pt x="82" y="16"/>
                </a:cubicBezTo>
                <a:cubicBezTo>
                  <a:pt x="82" y="39"/>
                  <a:pt x="82" y="39"/>
                  <a:pt x="82" y="39"/>
                </a:cubicBezTo>
                <a:cubicBezTo>
                  <a:pt x="73" y="40"/>
                  <a:pt x="64" y="44"/>
                  <a:pt x="57" y="49"/>
                </a:cubicBezTo>
                <a:cubicBezTo>
                  <a:pt x="41" y="33"/>
                  <a:pt x="41" y="33"/>
                  <a:pt x="41" y="33"/>
                </a:cubicBezTo>
                <a:cubicBezTo>
                  <a:pt x="43" y="31"/>
                  <a:pt x="43" y="31"/>
                  <a:pt x="43" y="31"/>
                </a:cubicBezTo>
                <a:cubicBezTo>
                  <a:pt x="25" y="26"/>
                  <a:pt x="25" y="26"/>
                  <a:pt x="25" y="26"/>
                </a:cubicBezTo>
                <a:cubicBezTo>
                  <a:pt x="30" y="44"/>
                  <a:pt x="30" y="44"/>
                  <a:pt x="30" y="44"/>
                </a:cubicBezTo>
                <a:cubicBezTo>
                  <a:pt x="33" y="42"/>
                  <a:pt x="33" y="42"/>
                  <a:pt x="33" y="42"/>
                </a:cubicBezTo>
                <a:cubicBezTo>
                  <a:pt x="49" y="58"/>
                  <a:pt x="49" y="58"/>
                  <a:pt x="49" y="58"/>
                </a:cubicBezTo>
                <a:cubicBezTo>
                  <a:pt x="44" y="64"/>
                  <a:pt x="41" y="73"/>
                  <a:pt x="39" y="82"/>
                </a:cubicBezTo>
                <a:cubicBezTo>
                  <a:pt x="16" y="82"/>
                  <a:pt x="16" y="82"/>
                  <a:pt x="16" y="82"/>
                </a:cubicBezTo>
                <a:cubicBezTo>
                  <a:pt x="16" y="78"/>
                  <a:pt x="16" y="78"/>
                  <a:pt x="16" y="78"/>
                </a:cubicBezTo>
                <a:cubicBezTo>
                  <a:pt x="0" y="88"/>
                  <a:pt x="0" y="88"/>
                  <a:pt x="0" y="88"/>
                </a:cubicBezTo>
                <a:cubicBezTo>
                  <a:pt x="17" y="97"/>
                  <a:pt x="17" y="97"/>
                  <a:pt x="17" y="97"/>
                </a:cubicBezTo>
                <a:cubicBezTo>
                  <a:pt x="17" y="93"/>
                  <a:pt x="17" y="93"/>
                  <a:pt x="17" y="93"/>
                </a:cubicBezTo>
                <a:cubicBezTo>
                  <a:pt x="39" y="93"/>
                  <a:pt x="39" y="93"/>
                  <a:pt x="39" y="93"/>
                </a:cubicBezTo>
                <a:cubicBezTo>
                  <a:pt x="41" y="102"/>
                  <a:pt x="44" y="110"/>
                  <a:pt x="49" y="116"/>
                </a:cubicBezTo>
                <a:cubicBezTo>
                  <a:pt x="32" y="132"/>
                  <a:pt x="32" y="132"/>
                  <a:pt x="32" y="132"/>
                </a:cubicBezTo>
                <a:cubicBezTo>
                  <a:pt x="30" y="130"/>
                  <a:pt x="30" y="130"/>
                  <a:pt x="30" y="130"/>
                </a:cubicBezTo>
                <a:cubicBezTo>
                  <a:pt x="24" y="148"/>
                  <a:pt x="24" y="148"/>
                  <a:pt x="24" y="148"/>
                </a:cubicBezTo>
                <a:cubicBezTo>
                  <a:pt x="43" y="143"/>
                  <a:pt x="43" y="143"/>
                  <a:pt x="43" y="143"/>
                </a:cubicBezTo>
                <a:cubicBezTo>
                  <a:pt x="40" y="141"/>
                  <a:pt x="40" y="141"/>
                  <a:pt x="40" y="141"/>
                </a:cubicBezTo>
                <a:cubicBezTo>
                  <a:pt x="57" y="125"/>
                  <a:pt x="57" y="125"/>
                  <a:pt x="57" y="125"/>
                </a:cubicBezTo>
                <a:cubicBezTo>
                  <a:pt x="64" y="131"/>
                  <a:pt x="73" y="135"/>
                  <a:pt x="82" y="136"/>
                </a:cubicBezTo>
                <a:cubicBezTo>
                  <a:pt x="82" y="159"/>
                  <a:pt x="82" y="159"/>
                  <a:pt x="82" y="159"/>
                </a:cubicBezTo>
                <a:cubicBezTo>
                  <a:pt x="79" y="159"/>
                  <a:pt x="79" y="159"/>
                  <a:pt x="79" y="159"/>
                </a:cubicBezTo>
                <a:cubicBezTo>
                  <a:pt x="88" y="175"/>
                  <a:pt x="88" y="175"/>
                  <a:pt x="88" y="175"/>
                </a:cubicBezTo>
                <a:cubicBezTo>
                  <a:pt x="97" y="159"/>
                  <a:pt x="97" y="159"/>
                  <a:pt x="97" y="159"/>
                </a:cubicBezTo>
                <a:cubicBezTo>
                  <a:pt x="94" y="159"/>
                  <a:pt x="94" y="159"/>
                  <a:pt x="94" y="159"/>
                </a:cubicBezTo>
                <a:cubicBezTo>
                  <a:pt x="94" y="136"/>
                  <a:pt x="94" y="136"/>
                  <a:pt x="94" y="136"/>
                </a:cubicBezTo>
                <a:cubicBezTo>
                  <a:pt x="103" y="135"/>
                  <a:pt x="112" y="131"/>
                  <a:pt x="119" y="125"/>
                </a:cubicBezTo>
                <a:cubicBezTo>
                  <a:pt x="136" y="141"/>
                  <a:pt x="136" y="141"/>
                  <a:pt x="136" y="141"/>
                </a:cubicBezTo>
                <a:cubicBezTo>
                  <a:pt x="134" y="143"/>
                  <a:pt x="134" y="143"/>
                  <a:pt x="134" y="143"/>
                </a:cubicBezTo>
                <a:cubicBezTo>
                  <a:pt x="152" y="147"/>
                  <a:pt x="152" y="147"/>
                  <a:pt x="152" y="147"/>
                </a:cubicBezTo>
                <a:cubicBezTo>
                  <a:pt x="146" y="129"/>
                  <a:pt x="146" y="129"/>
                  <a:pt x="146" y="129"/>
                </a:cubicBezTo>
                <a:cubicBezTo>
                  <a:pt x="144" y="132"/>
                  <a:pt x="144" y="132"/>
                  <a:pt x="144" y="132"/>
                </a:cubicBezTo>
                <a:cubicBezTo>
                  <a:pt x="127" y="116"/>
                  <a:pt x="127" y="116"/>
                  <a:pt x="127" y="116"/>
                </a:cubicBezTo>
                <a:cubicBezTo>
                  <a:pt x="132" y="110"/>
                  <a:pt x="135" y="102"/>
                  <a:pt x="136" y="93"/>
                </a:cubicBezTo>
                <a:cubicBezTo>
                  <a:pt x="159" y="93"/>
                  <a:pt x="159" y="93"/>
                  <a:pt x="159" y="93"/>
                </a:cubicBezTo>
                <a:cubicBezTo>
                  <a:pt x="159" y="97"/>
                  <a:pt x="159" y="97"/>
                  <a:pt x="159" y="97"/>
                </a:cubicBezTo>
                <a:lnTo>
                  <a:pt x="176" y="87"/>
                </a:lnTo>
                <a:close/>
                <a:moveTo>
                  <a:pt x="88" y="124"/>
                </a:moveTo>
                <a:cubicBezTo>
                  <a:pt x="67" y="124"/>
                  <a:pt x="51" y="108"/>
                  <a:pt x="51" y="87"/>
                </a:cubicBezTo>
                <a:cubicBezTo>
                  <a:pt x="51" y="67"/>
                  <a:pt x="67" y="50"/>
                  <a:pt x="88" y="50"/>
                </a:cubicBezTo>
                <a:cubicBezTo>
                  <a:pt x="108" y="50"/>
                  <a:pt x="125" y="67"/>
                  <a:pt x="125" y="87"/>
                </a:cubicBezTo>
                <a:cubicBezTo>
                  <a:pt x="125" y="108"/>
                  <a:pt x="108" y="124"/>
                  <a:pt x="88" y="124"/>
                </a:cubicBezTo>
                <a:close/>
              </a:path>
            </a:pathLst>
          </a:custGeom>
          <a:solidFill>
            <a:srgbClr val="348B26"/>
          </a:solidFill>
          <a:ln>
            <a:noFill/>
          </a:ln>
        </p:spPr>
        <p:txBody>
          <a:bodyPr vert="horz" wrap="square" lIns="68544" tIns="34272" rIns="68544" bIns="34272" numCol="1" anchor="t" anchorCtr="0" compatLnSpc="1">
            <a:prstTxWarp prst="textNoShape">
              <a:avLst/>
            </a:prstTxWarp>
          </a:bodyPr>
          <a:lstStyle/>
          <a:p>
            <a:pPr>
              <a:lnSpc>
                <a:spcPct val="90000"/>
              </a:lnSpc>
            </a:pPr>
            <a:endParaRPr lang="en-US" sz="2099">
              <a:solidFill>
                <a:srgbClr val="4B4B4B"/>
              </a:solidFill>
              <a:latin typeface="微软雅黑" panose="020B0503020204020204" pitchFamily="34" charset="-122"/>
              <a:ea typeface="微软雅黑" panose="020B0503020204020204" pitchFamily="34" charset="-122"/>
            </a:endParaRPr>
          </a:p>
        </p:txBody>
      </p:sp>
      <p:grpSp>
        <p:nvGrpSpPr>
          <p:cNvPr id="309" name="Group 266"/>
          <p:cNvGrpSpPr/>
          <p:nvPr/>
        </p:nvGrpSpPr>
        <p:grpSpPr>
          <a:xfrm>
            <a:off x="3485116" y="3497172"/>
            <a:ext cx="127267" cy="129320"/>
            <a:chOff x="3422650" y="8027988"/>
            <a:chExt cx="658813" cy="660400"/>
          </a:xfrm>
          <a:solidFill>
            <a:srgbClr val="348B26"/>
          </a:solidFill>
        </p:grpSpPr>
        <p:sp>
          <p:nvSpPr>
            <p:cNvPr id="310" name="Freeform 78"/>
            <p:cNvSpPr>
              <a:spLocks/>
            </p:cNvSpPr>
            <p:nvPr/>
          </p:nvSpPr>
          <p:spPr bwMode="auto">
            <a:xfrm>
              <a:off x="3422650" y="8027988"/>
              <a:ext cx="658813" cy="660400"/>
            </a:xfrm>
            <a:custGeom>
              <a:avLst/>
              <a:gdLst>
                <a:gd name="T0" fmla="*/ 347 w 415"/>
                <a:gd name="T1" fmla="*/ 137 h 416"/>
                <a:gd name="T2" fmla="*/ 347 w 415"/>
                <a:gd name="T3" fmla="*/ 202 h 416"/>
                <a:gd name="T4" fmla="*/ 275 w 415"/>
                <a:gd name="T5" fmla="*/ 202 h 416"/>
                <a:gd name="T6" fmla="*/ 275 w 415"/>
                <a:gd name="T7" fmla="*/ 133 h 416"/>
                <a:gd name="T8" fmla="*/ 343 w 415"/>
                <a:gd name="T9" fmla="*/ 133 h 416"/>
                <a:gd name="T10" fmla="*/ 343 w 415"/>
                <a:gd name="T11" fmla="*/ 68 h 416"/>
                <a:gd name="T12" fmla="*/ 411 w 415"/>
                <a:gd name="T13" fmla="*/ 68 h 416"/>
                <a:gd name="T14" fmla="*/ 411 w 415"/>
                <a:gd name="T15" fmla="*/ 0 h 416"/>
                <a:gd name="T16" fmla="*/ 343 w 415"/>
                <a:gd name="T17" fmla="*/ 0 h 416"/>
                <a:gd name="T18" fmla="*/ 343 w 415"/>
                <a:gd name="T19" fmla="*/ 68 h 416"/>
                <a:gd name="T20" fmla="*/ 275 w 415"/>
                <a:gd name="T21" fmla="*/ 68 h 416"/>
                <a:gd name="T22" fmla="*/ 240 w 415"/>
                <a:gd name="T23" fmla="*/ 68 h 416"/>
                <a:gd name="T24" fmla="*/ 210 w 415"/>
                <a:gd name="T25" fmla="*/ 68 h 416"/>
                <a:gd name="T26" fmla="*/ 210 w 415"/>
                <a:gd name="T27" fmla="*/ 0 h 416"/>
                <a:gd name="T28" fmla="*/ 142 w 415"/>
                <a:gd name="T29" fmla="*/ 0 h 416"/>
                <a:gd name="T30" fmla="*/ 142 w 415"/>
                <a:gd name="T31" fmla="*/ 68 h 416"/>
                <a:gd name="T32" fmla="*/ 210 w 415"/>
                <a:gd name="T33" fmla="*/ 68 h 416"/>
                <a:gd name="T34" fmla="*/ 210 w 415"/>
                <a:gd name="T35" fmla="*/ 137 h 416"/>
                <a:gd name="T36" fmla="*/ 142 w 415"/>
                <a:gd name="T37" fmla="*/ 137 h 416"/>
                <a:gd name="T38" fmla="*/ 142 w 415"/>
                <a:gd name="T39" fmla="*/ 68 h 416"/>
                <a:gd name="T40" fmla="*/ 68 w 415"/>
                <a:gd name="T41" fmla="*/ 68 h 416"/>
                <a:gd name="T42" fmla="*/ 68 w 415"/>
                <a:gd name="T43" fmla="*/ 137 h 416"/>
                <a:gd name="T44" fmla="*/ 0 w 415"/>
                <a:gd name="T45" fmla="*/ 137 h 416"/>
                <a:gd name="T46" fmla="*/ 0 w 415"/>
                <a:gd name="T47" fmla="*/ 205 h 416"/>
                <a:gd name="T48" fmla="*/ 68 w 415"/>
                <a:gd name="T49" fmla="*/ 205 h 416"/>
                <a:gd name="T50" fmla="*/ 68 w 415"/>
                <a:gd name="T51" fmla="*/ 280 h 416"/>
                <a:gd name="T52" fmla="*/ 142 w 415"/>
                <a:gd name="T53" fmla="*/ 280 h 416"/>
                <a:gd name="T54" fmla="*/ 142 w 415"/>
                <a:gd name="T55" fmla="*/ 205 h 416"/>
                <a:gd name="T56" fmla="*/ 210 w 415"/>
                <a:gd name="T57" fmla="*/ 205 h 416"/>
                <a:gd name="T58" fmla="*/ 210 w 415"/>
                <a:gd name="T59" fmla="*/ 205 h 416"/>
                <a:gd name="T60" fmla="*/ 210 w 415"/>
                <a:gd name="T61" fmla="*/ 205 h 416"/>
                <a:gd name="T62" fmla="*/ 210 w 415"/>
                <a:gd name="T63" fmla="*/ 280 h 416"/>
                <a:gd name="T64" fmla="*/ 275 w 415"/>
                <a:gd name="T65" fmla="*/ 280 h 416"/>
                <a:gd name="T66" fmla="*/ 275 w 415"/>
                <a:gd name="T67" fmla="*/ 348 h 416"/>
                <a:gd name="T68" fmla="*/ 347 w 415"/>
                <a:gd name="T69" fmla="*/ 348 h 416"/>
                <a:gd name="T70" fmla="*/ 347 w 415"/>
                <a:gd name="T71" fmla="*/ 416 h 416"/>
                <a:gd name="T72" fmla="*/ 415 w 415"/>
                <a:gd name="T73" fmla="*/ 416 h 416"/>
                <a:gd name="T74" fmla="*/ 415 w 415"/>
                <a:gd name="T75" fmla="*/ 137 h 416"/>
                <a:gd name="T76" fmla="*/ 347 w 415"/>
                <a:gd name="T77" fmla="*/ 137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5" h="416">
                  <a:moveTo>
                    <a:pt x="347" y="137"/>
                  </a:moveTo>
                  <a:lnTo>
                    <a:pt x="347" y="202"/>
                  </a:lnTo>
                  <a:lnTo>
                    <a:pt x="275" y="202"/>
                  </a:lnTo>
                  <a:lnTo>
                    <a:pt x="275" y="133"/>
                  </a:lnTo>
                  <a:lnTo>
                    <a:pt x="343" y="133"/>
                  </a:lnTo>
                  <a:lnTo>
                    <a:pt x="343" y="68"/>
                  </a:lnTo>
                  <a:lnTo>
                    <a:pt x="411" y="68"/>
                  </a:lnTo>
                  <a:lnTo>
                    <a:pt x="411" y="0"/>
                  </a:lnTo>
                  <a:lnTo>
                    <a:pt x="343" y="0"/>
                  </a:lnTo>
                  <a:lnTo>
                    <a:pt x="343" y="68"/>
                  </a:lnTo>
                  <a:lnTo>
                    <a:pt x="275" y="68"/>
                  </a:lnTo>
                  <a:lnTo>
                    <a:pt x="240" y="68"/>
                  </a:lnTo>
                  <a:lnTo>
                    <a:pt x="210" y="68"/>
                  </a:lnTo>
                  <a:lnTo>
                    <a:pt x="210" y="0"/>
                  </a:lnTo>
                  <a:lnTo>
                    <a:pt x="142" y="0"/>
                  </a:lnTo>
                  <a:lnTo>
                    <a:pt x="142" y="68"/>
                  </a:lnTo>
                  <a:lnTo>
                    <a:pt x="210" y="68"/>
                  </a:lnTo>
                  <a:lnTo>
                    <a:pt x="210" y="137"/>
                  </a:lnTo>
                  <a:lnTo>
                    <a:pt x="142" y="137"/>
                  </a:lnTo>
                  <a:lnTo>
                    <a:pt x="142" y="68"/>
                  </a:lnTo>
                  <a:lnTo>
                    <a:pt x="68" y="68"/>
                  </a:lnTo>
                  <a:lnTo>
                    <a:pt x="68" y="137"/>
                  </a:lnTo>
                  <a:lnTo>
                    <a:pt x="0" y="137"/>
                  </a:lnTo>
                  <a:lnTo>
                    <a:pt x="0" y="205"/>
                  </a:lnTo>
                  <a:lnTo>
                    <a:pt x="68" y="205"/>
                  </a:lnTo>
                  <a:lnTo>
                    <a:pt x="68" y="280"/>
                  </a:lnTo>
                  <a:lnTo>
                    <a:pt x="142" y="280"/>
                  </a:lnTo>
                  <a:lnTo>
                    <a:pt x="142" y="205"/>
                  </a:lnTo>
                  <a:lnTo>
                    <a:pt x="210" y="205"/>
                  </a:lnTo>
                  <a:lnTo>
                    <a:pt x="210" y="205"/>
                  </a:lnTo>
                  <a:lnTo>
                    <a:pt x="210" y="205"/>
                  </a:lnTo>
                  <a:lnTo>
                    <a:pt x="210" y="280"/>
                  </a:lnTo>
                  <a:lnTo>
                    <a:pt x="275" y="280"/>
                  </a:lnTo>
                  <a:lnTo>
                    <a:pt x="275" y="348"/>
                  </a:lnTo>
                  <a:lnTo>
                    <a:pt x="347" y="348"/>
                  </a:lnTo>
                  <a:lnTo>
                    <a:pt x="347" y="416"/>
                  </a:lnTo>
                  <a:lnTo>
                    <a:pt x="415" y="416"/>
                  </a:lnTo>
                  <a:lnTo>
                    <a:pt x="415" y="137"/>
                  </a:lnTo>
                  <a:lnTo>
                    <a:pt x="347"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311" name="Rectangle 79"/>
            <p:cNvSpPr>
              <a:spLocks noChangeArrowheads="1"/>
            </p:cNvSpPr>
            <p:nvPr/>
          </p:nvSpPr>
          <p:spPr bwMode="auto">
            <a:xfrm>
              <a:off x="3422650" y="8027988"/>
              <a:ext cx="107949" cy="1079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312" name="Rectangle 80"/>
            <p:cNvSpPr>
              <a:spLocks noChangeArrowheads="1"/>
            </p:cNvSpPr>
            <p:nvPr/>
          </p:nvSpPr>
          <p:spPr bwMode="auto">
            <a:xfrm>
              <a:off x="3751262" y="8580439"/>
              <a:ext cx="107949" cy="1079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313" name="Rectangle 81"/>
            <p:cNvSpPr>
              <a:spLocks noChangeArrowheads="1"/>
            </p:cNvSpPr>
            <p:nvPr/>
          </p:nvSpPr>
          <p:spPr bwMode="auto">
            <a:xfrm>
              <a:off x="3422650" y="8580439"/>
              <a:ext cx="225426" cy="1079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grpSp>
      <p:sp>
        <p:nvSpPr>
          <p:cNvPr id="314" name="Freeform 82"/>
          <p:cNvSpPr>
            <a:spLocks noEditPoints="1"/>
          </p:cNvSpPr>
          <p:nvPr/>
        </p:nvSpPr>
        <p:spPr bwMode="auto">
          <a:xfrm>
            <a:off x="4165773" y="3141193"/>
            <a:ext cx="168289" cy="143268"/>
          </a:xfrm>
          <a:custGeom>
            <a:avLst/>
            <a:gdLst>
              <a:gd name="T0" fmla="*/ 131 w 150"/>
              <a:gd name="T1" fmla="*/ 69 h 126"/>
              <a:gd name="T2" fmla="*/ 118 w 150"/>
              <a:gd name="T3" fmla="*/ 54 h 126"/>
              <a:gd name="T4" fmla="*/ 133 w 150"/>
              <a:gd name="T5" fmla="*/ 17 h 126"/>
              <a:gd name="T6" fmla="*/ 150 w 150"/>
              <a:gd name="T7" fmla="*/ 10 h 126"/>
              <a:gd name="T8" fmla="*/ 130 w 150"/>
              <a:gd name="T9" fmla="*/ 9 h 126"/>
              <a:gd name="T10" fmla="*/ 44 w 150"/>
              <a:gd name="T11" fmla="*/ 25 h 126"/>
              <a:gd name="T12" fmla="*/ 24 w 150"/>
              <a:gd name="T13" fmla="*/ 26 h 126"/>
              <a:gd name="T14" fmla="*/ 16 w 150"/>
              <a:gd name="T15" fmla="*/ 54 h 126"/>
              <a:gd name="T16" fmla="*/ 0 w 150"/>
              <a:gd name="T17" fmla="*/ 62 h 126"/>
              <a:gd name="T18" fmla="*/ 12 w 150"/>
              <a:gd name="T19" fmla="*/ 72 h 126"/>
              <a:gd name="T20" fmla="*/ 24 w 150"/>
              <a:gd name="T21" fmla="*/ 113 h 126"/>
              <a:gd name="T22" fmla="*/ 44 w 150"/>
              <a:gd name="T23" fmla="*/ 113 h 126"/>
              <a:gd name="T24" fmla="*/ 79 w 150"/>
              <a:gd name="T25" fmla="*/ 70 h 126"/>
              <a:gd name="T26" fmla="*/ 94 w 150"/>
              <a:gd name="T27" fmla="*/ 106 h 126"/>
              <a:gd name="T28" fmla="*/ 95 w 150"/>
              <a:gd name="T29" fmla="*/ 126 h 126"/>
              <a:gd name="T30" fmla="*/ 104 w 150"/>
              <a:gd name="T31" fmla="*/ 111 h 126"/>
              <a:gd name="T32" fmla="*/ 140 w 150"/>
              <a:gd name="T33" fmla="*/ 84 h 126"/>
              <a:gd name="T34" fmla="*/ 140 w 150"/>
              <a:gd name="T35" fmla="*/ 64 h 126"/>
              <a:gd name="T36" fmla="*/ 148 w 150"/>
              <a:gd name="T37" fmla="*/ 10 h 126"/>
              <a:gd name="T38" fmla="*/ 133 w 150"/>
              <a:gd name="T39" fmla="*/ 10 h 126"/>
              <a:gd name="T40" fmla="*/ 130 w 150"/>
              <a:gd name="T41" fmla="*/ 11 h 126"/>
              <a:gd name="T42" fmla="*/ 108 w 150"/>
              <a:gd name="T43" fmla="*/ 35 h 126"/>
              <a:gd name="T44" fmla="*/ 75 w 150"/>
              <a:gd name="T45" fmla="*/ 44 h 126"/>
              <a:gd name="T46" fmla="*/ 44 w 150"/>
              <a:gd name="T47" fmla="*/ 28 h 126"/>
              <a:gd name="T48" fmla="*/ 26 w 150"/>
              <a:gd name="T49" fmla="*/ 26 h 126"/>
              <a:gd name="T50" fmla="*/ 41 w 150"/>
              <a:gd name="T51" fmla="*/ 26 h 126"/>
              <a:gd name="T52" fmla="*/ 26 w 150"/>
              <a:gd name="T53" fmla="*/ 26 h 126"/>
              <a:gd name="T54" fmla="*/ 10 w 150"/>
              <a:gd name="T55" fmla="*/ 55 h 126"/>
              <a:gd name="T56" fmla="*/ 10 w 150"/>
              <a:gd name="T57" fmla="*/ 69 h 126"/>
              <a:gd name="T58" fmla="*/ 14 w 150"/>
              <a:gd name="T59" fmla="*/ 71 h 126"/>
              <a:gd name="T60" fmla="*/ 18 w 150"/>
              <a:gd name="T61" fmla="*/ 56 h 126"/>
              <a:gd name="T62" fmla="*/ 31 w 150"/>
              <a:gd name="T63" fmla="*/ 36 h 126"/>
              <a:gd name="T64" fmla="*/ 41 w 150"/>
              <a:gd name="T65" fmla="*/ 33 h 126"/>
              <a:gd name="T66" fmla="*/ 72 w 150"/>
              <a:gd name="T67" fmla="*/ 54 h 126"/>
              <a:gd name="T68" fmla="*/ 39 w 150"/>
              <a:gd name="T69" fmla="*/ 105 h 126"/>
              <a:gd name="T70" fmla="*/ 30 w 150"/>
              <a:gd name="T71" fmla="*/ 104 h 126"/>
              <a:gd name="T72" fmla="*/ 34 w 150"/>
              <a:gd name="T73" fmla="*/ 120 h 126"/>
              <a:gd name="T74" fmla="*/ 34 w 150"/>
              <a:gd name="T75" fmla="*/ 106 h 126"/>
              <a:gd name="T76" fmla="*/ 34 w 150"/>
              <a:gd name="T77" fmla="*/ 120 h 126"/>
              <a:gd name="T78" fmla="*/ 95 w 150"/>
              <a:gd name="T79" fmla="*/ 36 h 126"/>
              <a:gd name="T80" fmla="*/ 95 w 150"/>
              <a:gd name="T81" fmla="*/ 71 h 126"/>
              <a:gd name="T82" fmla="*/ 95 w 150"/>
              <a:gd name="T83" fmla="*/ 123 h 126"/>
              <a:gd name="T84" fmla="*/ 95 w 150"/>
              <a:gd name="T85" fmla="*/ 109 h 126"/>
              <a:gd name="T86" fmla="*/ 95 w 150"/>
              <a:gd name="T87" fmla="*/ 123 h 126"/>
              <a:gd name="T88" fmla="*/ 97 w 150"/>
              <a:gd name="T89" fmla="*/ 76 h 126"/>
              <a:gd name="T90" fmla="*/ 130 w 150"/>
              <a:gd name="T91" fmla="*/ 72 h 126"/>
              <a:gd name="T92" fmla="*/ 132 w 150"/>
              <a:gd name="T93" fmla="*/ 80 h 126"/>
              <a:gd name="T94" fmla="*/ 97 w 150"/>
              <a:gd name="T95" fmla="*/ 106 h 126"/>
              <a:gd name="T96" fmla="*/ 133 w 150"/>
              <a:gd name="T97" fmla="*/ 74 h 126"/>
              <a:gd name="T98" fmla="*/ 147 w 150"/>
              <a:gd name="T99" fmla="*/ 7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0" h="126">
                <a:moveTo>
                  <a:pt x="140" y="64"/>
                </a:moveTo>
                <a:cubicBezTo>
                  <a:pt x="136" y="64"/>
                  <a:pt x="133" y="66"/>
                  <a:pt x="131" y="69"/>
                </a:cubicBezTo>
                <a:cubicBezTo>
                  <a:pt x="116" y="61"/>
                  <a:pt x="116" y="61"/>
                  <a:pt x="116" y="61"/>
                </a:cubicBezTo>
                <a:cubicBezTo>
                  <a:pt x="117" y="59"/>
                  <a:pt x="118" y="56"/>
                  <a:pt x="118" y="54"/>
                </a:cubicBezTo>
                <a:cubicBezTo>
                  <a:pt x="118" y="47"/>
                  <a:pt x="115" y="41"/>
                  <a:pt x="111" y="37"/>
                </a:cubicBezTo>
                <a:cubicBezTo>
                  <a:pt x="133" y="17"/>
                  <a:pt x="133" y="17"/>
                  <a:pt x="133" y="17"/>
                </a:cubicBezTo>
                <a:cubicBezTo>
                  <a:pt x="135" y="19"/>
                  <a:pt x="137" y="20"/>
                  <a:pt x="140" y="20"/>
                </a:cubicBezTo>
                <a:cubicBezTo>
                  <a:pt x="146" y="20"/>
                  <a:pt x="150" y="16"/>
                  <a:pt x="150" y="10"/>
                </a:cubicBezTo>
                <a:cubicBezTo>
                  <a:pt x="150" y="5"/>
                  <a:pt x="146" y="0"/>
                  <a:pt x="140" y="0"/>
                </a:cubicBezTo>
                <a:cubicBezTo>
                  <a:pt x="135" y="0"/>
                  <a:pt x="131" y="4"/>
                  <a:pt x="130" y="9"/>
                </a:cubicBezTo>
                <a:cubicBezTo>
                  <a:pt x="130" y="8"/>
                  <a:pt x="130" y="8"/>
                  <a:pt x="130" y="8"/>
                </a:cubicBezTo>
                <a:cubicBezTo>
                  <a:pt x="44" y="25"/>
                  <a:pt x="44" y="25"/>
                  <a:pt x="44" y="25"/>
                </a:cubicBezTo>
                <a:cubicBezTo>
                  <a:pt x="43" y="20"/>
                  <a:pt x="39" y="16"/>
                  <a:pt x="34" y="16"/>
                </a:cubicBezTo>
                <a:cubicBezTo>
                  <a:pt x="28" y="16"/>
                  <a:pt x="24" y="21"/>
                  <a:pt x="24" y="26"/>
                </a:cubicBezTo>
                <a:cubicBezTo>
                  <a:pt x="24" y="30"/>
                  <a:pt x="26" y="33"/>
                  <a:pt x="29" y="35"/>
                </a:cubicBezTo>
                <a:cubicBezTo>
                  <a:pt x="16" y="54"/>
                  <a:pt x="16" y="54"/>
                  <a:pt x="16" y="54"/>
                </a:cubicBezTo>
                <a:cubicBezTo>
                  <a:pt x="14" y="53"/>
                  <a:pt x="12" y="52"/>
                  <a:pt x="10" y="52"/>
                </a:cubicBezTo>
                <a:cubicBezTo>
                  <a:pt x="4" y="52"/>
                  <a:pt x="0" y="57"/>
                  <a:pt x="0" y="62"/>
                </a:cubicBezTo>
                <a:cubicBezTo>
                  <a:pt x="0" y="68"/>
                  <a:pt x="4" y="72"/>
                  <a:pt x="10" y="72"/>
                </a:cubicBezTo>
                <a:cubicBezTo>
                  <a:pt x="10" y="72"/>
                  <a:pt x="11" y="72"/>
                  <a:pt x="12" y="72"/>
                </a:cubicBezTo>
                <a:cubicBezTo>
                  <a:pt x="28" y="105"/>
                  <a:pt x="28" y="105"/>
                  <a:pt x="28" y="105"/>
                </a:cubicBezTo>
                <a:cubicBezTo>
                  <a:pt x="25" y="107"/>
                  <a:pt x="24" y="110"/>
                  <a:pt x="24" y="113"/>
                </a:cubicBezTo>
                <a:cubicBezTo>
                  <a:pt x="24" y="119"/>
                  <a:pt x="28" y="123"/>
                  <a:pt x="34" y="123"/>
                </a:cubicBezTo>
                <a:cubicBezTo>
                  <a:pt x="39" y="123"/>
                  <a:pt x="44" y="119"/>
                  <a:pt x="44" y="113"/>
                </a:cubicBezTo>
                <a:cubicBezTo>
                  <a:pt x="44" y="111"/>
                  <a:pt x="43" y="108"/>
                  <a:pt x="41" y="107"/>
                </a:cubicBezTo>
                <a:cubicBezTo>
                  <a:pt x="79" y="70"/>
                  <a:pt x="79" y="70"/>
                  <a:pt x="79" y="70"/>
                </a:cubicBezTo>
                <a:cubicBezTo>
                  <a:pt x="83" y="74"/>
                  <a:pt x="89" y="76"/>
                  <a:pt x="94" y="76"/>
                </a:cubicBezTo>
                <a:cubicBezTo>
                  <a:pt x="94" y="106"/>
                  <a:pt x="94" y="106"/>
                  <a:pt x="94" y="106"/>
                </a:cubicBezTo>
                <a:cubicBezTo>
                  <a:pt x="89" y="106"/>
                  <a:pt x="85" y="111"/>
                  <a:pt x="85" y="116"/>
                </a:cubicBezTo>
                <a:cubicBezTo>
                  <a:pt x="85" y="121"/>
                  <a:pt x="89" y="126"/>
                  <a:pt x="95" y="126"/>
                </a:cubicBezTo>
                <a:cubicBezTo>
                  <a:pt x="100" y="126"/>
                  <a:pt x="105" y="121"/>
                  <a:pt x="105" y="116"/>
                </a:cubicBezTo>
                <a:cubicBezTo>
                  <a:pt x="105" y="114"/>
                  <a:pt x="104" y="113"/>
                  <a:pt x="104" y="111"/>
                </a:cubicBezTo>
                <a:cubicBezTo>
                  <a:pt x="134" y="82"/>
                  <a:pt x="134" y="82"/>
                  <a:pt x="134" y="82"/>
                </a:cubicBezTo>
                <a:cubicBezTo>
                  <a:pt x="136" y="83"/>
                  <a:pt x="138" y="84"/>
                  <a:pt x="140" y="84"/>
                </a:cubicBezTo>
                <a:cubicBezTo>
                  <a:pt x="145" y="84"/>
                  <a:pt x="150" y="79"/>
                  <a:pt x="150" y="74"/>
                </a:cubicBezTo>
                <a:cubicBezTo>
                  <a:pt x="150" y="68"/>
                  <a:pt x="145" y="64"/>
                  <a:pt x="140" y="64"/>
                </a:cubicBezTo>
                <a:close/>
                <a:moveTo>
                  <a:pt x="140" y="3"/>
                </a:moveTo>
                <a:cubicBezTo>
                  <a:pt x="144" y="3"/>
                  <a:pt x="148" y="6"/>
                  <a:pt x="148" y="10"/>
                </a:cubicBezTo>
                <a:cubicBezTo>
                  <a:pt x="148" y="14"/>
                  <a:pt x="144" y="17"/>
                  <a:pt x="140" y="17"/>
                </a:cubicBezTo>
                <a:cubicBezTo>
                  <a:pt x="136" y="17"/>
                  <a:pt x="133" y="14"/>
                  <a:pt x="133" y="10"/>
                </a:cubicBezTo>
                <a:cubicBezTo>
                  <a:pt x="133" y="6"/>
                  <a:pt x="136" y="3"/>
                  <a:pt x="140" y="3"/>
                </a:cubicBezTo>
                <a:close/>
                <a:moveTo>
                  <a:pt x="130" y="11"/>
                </a:moveTo>
                <a:cubicBezTo>
                  <a:pt x="131" y="12"/>
                  <a:pt x="131" y="13"/>
                  <a:pt x="131" y="14"/>
                </a:cubicBezTo>
                <a:cubicBezTo>
                  <a:pt x="108" y="35"/>
                  <a:pt x="108" y="35"/>
                  <a:pt x="108" y="35"/>
                </a:cubicBezTo>
                <a:cubicBezTo>
                  <a:pt x="105" y="33"/>
                  <a:pt x="100" y="31"/>
                  <a:pt x="95" y="31"/>
                </a:cubicBezTo>
                <a:cubicBezTo>
                  <a:pt x="86" y="31"/>
                  <a:pt x="78" y="36"/>
                  <a:pt x="75" y="44"/>
                </a:cubicBezTo>
                <a:cubicBezTo>
                  <a:pt x="43" y="31"/>
                  <a:pt x="43" y="31"/>
                  <a:pt x="43" y="31"/>
                </a:cubicBezTo>
                <a:cubicBezTo>
                  <a:pt x="43" y="30"/>
                  <a:pt x="43" y="29"/>
                  <a:pt x="44" y="28"/>
                </a:cubicBezTo>
                <a:lnTo>
                  <a:pt x="130" y="11"/>
                </a:lnTo>
                <a:close/>
                <a:moveTo>
                  <a:pt x="26" y="26"/>
                </a:moveTo>
                <a:cubicBezTo>
                  <a:pt x="26" y="22"/>
                  <a:pt x="30" y="19"/>
                  <a:pt x="34" y="19"/>
                </a:cubicBezTo>
                <a:cubicBezTo>
                  <a:pt x="38" y="19"/>
                  <a:pt x="41" y="22"/>
                  <a:pt x="41" y="26"/>
                </a:cubicBezTo>
                <a:cubicBezTo>
                  <a:pt x="41" y="30"/>
                  <a:pt x="38" y="34"/>
                  <a:pt x="34" y="34"/>
                </a:cubicBezTo>
                <a:cubicBezTo>
                  <a:pt x="30" y="34"/>
                  <a:pt x="26" y="30"/>
                  <a:pt x="26" y="26"/>
                </a:cubicBezTo>
                <a:close/>
                <a:moveTo>
                  <a:pt x="3" y="62"/>
                </a:moveTo>
                <a:cubicBezTo>
                  <a:pt x="3" y="58"/>
                  <a:pt x="6" y="55"/>
                  <a:pt x="10" y="55"/>
                </a:cubicBezTo>
                <a:cubicBezTo>
                  <a:pt x="14" y="55"/>
                  <a:pt x="17" y="58"/>
                  <a:pt x="17" y="62"/>
                </a:cubicBezTo>
                <a:cubicBezTo>
                  <a:pt x="17" y="66"/>
                  <a:pt x="14" y="69"/>
                  <a:pt x="10" y="69"/>
                </a:cubicBezTo>
                <a:cubicBezTo>
                  <a:pt x="6" y="69"/>
                  <a:pt x="3" y="66"/>
                  <a:pt x="3" y="62"/>
                </a:cubicBezTo>
                <a:close/>
                <a:moveTo>
                  <a:pt x="14" y="71"/>
                </a:moveTo>
                <a:cubicBezTo>
                  <a:pt x="18" y="70"/>
                  <a:pt x="20" y="66"/>
                  <a:pt x="20" y="62"/>
                </a:cubicBezTo>
                <a:cubicBezTo>
                  <a:pt x="20" y="60"/>
                  <a:pt x="19" y="58"/>
                  <a:pt x="18" y="56"/>
                </a:cubicBezTo>
                <a:cubicBezTo>
                  <a:pt x="31" y="36"/>
                  <a:pt x="31" y="36"/>
                  <a:pt x="31" y="36"/>
                </a:cubicBezTo>
                <a:cubicBezTo>
                  <a:pt x="31" y="36"/>
                  <a:pt x="31" y="36"/>
                  <a:pt x="31" y="36"/>
                </a:cubicBezTo>
                <a:cubicBezTo>
                  <a:pt x="32" y="36"/>
                  <a:pt x="33" y="36"/>
                  <a:pt x="34" y="36"/>
                </a:cubicBezTo>
                <a:cubicBezTo>
                  <a:pt x="37" y="36"/>
                  <a:pt x="39" y="35"/>
                  <a:pt x="41" y="33"/>
                </a:cubicBezTo>
                <a:cubicBezTo>
                  <a:pt x="74" y="46"/>
                  <a:pt x="74" y="46"/>
                  <a:pt x="74" y="46"/>
                </a:cubicBezTo>
                <a:cubicBezTo>
                  <a:pt x="73" y="49"/>
                  <a:pt x="72" y="51"/>
                  <a:pt x="72" y="54"/>
                </a:cubicBezTo>
                <a:cubicBezTo>
                  <a:pt x="72" y="59"/>
                  <a:pt x="74" y="64"/>
                  <a:pt x="78" y="68"/>
                </a:cubicBezTo>
                <a:cubicBezTo>
                  <a:pt x="39" y="105"/>
                  <a:pt x="39" y="105"/>
                  <a:pt x="39" y="105"/>
                </a:cubicBezTo>
                <a:cubicBezTo>
                  <a:pt x="38" y="104"/>
                  <a:pt x="36" y="103"/>
                  <a:pt x="34" y="103"/>
                </a:cubicBezTo>
                <a:cubicBezTo>
                  <a:pt x="32" y="103"/>
                  <a:pt x="31" y="103"/>
                  <a:pt x="30" y="104"/>
                </a:cubicBezTo>
                <a:lnTo>
                  <a:pt x="14" y="71"/>
                </a:lnTo>
                <a:close/>
                <a:moveTo>
                  <a:pt x="34" y="120"/>
                </a:moveTo>
                <a:cubicBezTo>
                  <a:pt x="30" y="120"/>
                  <a:pt x="26" y="117"/>
                  <a:pt x="26" y="113"/>
                </a:cubicBezTo>
                <a:cubicBezTo>
                  <a:pt x="26" y="109"/>
                  <a:pt x="30" y="106"/>
                  <a:pt x="34" y="106"/>
                </a:cubicBezTo>
                <a:cubicBezTo>
                  <a:pt x="38" y="106"/>
                  <a:pt x="41" y="109"/>
                  <a:pt x="41" y="113"/>
                </a:cubicBezTo>
                <a:cubicBezTo>
                  <a:pt x="41" y="117"/>
                  <a:pt x="38" y="120"/>
                  <a:pt x="34" y="120"/>
                </a:cubicBezTo>
                <a:close/>
                <a:moveTo>
                  <a:pt x="78" y="54"/>
                </a:moveTo>
                <a:cubicBezTo>
                  <a:pt x="78" y="44"/>
                  <a:pt x="85" y="36"/>
                  <a:pt x="95" y="36"/>
                </a:cubicBezTo>
                <a:cubicBezTo>
                  <a:pt x="105" y="36"/>
                  <a:pt x="112" y="44"/>
                  <a:pt x="112" y="54"/>
                </a:cubicBezTo>
                <a:cubicBezTo>
                  <a:pt x="112" y="63"/>
                  <a:pt x="105" y="71"/>
                  <a:pt x="95" y="71"/>
                </a:cubicBezTo>
                <a:cubicBezTo>
                  <a:pt x="85" y="71"/>
                  <a:pt x="78" y="63"/>
                  <a:pt x="78" y="54"/>
                </a:cubicBezTo>
                <a:close/>
                <a:moveTo>
                  <a:pt x="95" y="123"/>
                </a:moveTo>
                <a:cubicBezTo>
                  <a:pt x="91" y="123"/>
                  <a:pt x="88" y="120"/>
                  <a:pt x="88" y="116"/>
                </a:cubicBezTo>
                <a:cubicBezTo>
                  <a:pt x="88" y="112"/>
                  <a:pt x="91" y="109"/>
                  <a:pt x="95" y="109"/>
                </a:cubicBezTo>
                <a:cubicBezTo>
                  <a:pt x="99" y="109"/>
                  <a:pt x="102" y="112"/>
                  <a:pt x="102" y="116"/>
                </a:cubicBezTo>
                <a:cubicBezTo>
                  <a:pt x="102" y="120"/>
                  <a:pt x="99" y="123"/>
                  <a:pt x="95" y="123"/>
                </a:cubicBezTo>
                <a:close/>
                <a:moveTo>
                  <a:pt x="97" y="106"/>
                </a:moveTo>
                <a:cubicBezTo>
                  <a:pt x="97" y="76"/>
                  <a:pt x="97" y="76"/>
                  <a:pt x="97" y="76"/>
                </a:cubicBezTo>
                <a:cubicBezTo>
                  <a:pt x="105" y="76"/>
                  <a:pt x="112" y="71"/>
                  <a:pt x="115" y="64"/>
                </a:cubicBezTo>
                <a:cubicBezTo>
                  <a:pt x="130" y="72"/>
                  <a:pt x="130" y="72"/>
                  <a:pt x="130" y="72"/>
                </a:cubicBezTo>
                <a:cubicBezTo>
                  <a:pt x="130" y="73"/>
                  <a:pt x="130" y="73"/>
                  <a:pt x="130" y="74"/>
                </a:cubicBezTo>
                <a:cubicBezTo>
                  <a:pt x="130" y="76"/>
                  <a:pt x="131" y="78"/>
                  <a:pt x="132" y="80"/>
                </a:cubicBezTo>
                <a:cubicBezTo>
                  <a:pt x="102" y="109"/>
                  <a:pt x="102" y="109"/>
                  <a:pt x="102" y="109"/>
                </a:cubicBezTo>
                <a:cubicBezTo>
                  <a:pt x="101" y="108"/>
                  <a:pt x="99" y="107"/>
                  <a:pt x="97" y="106"/>
                </a:cubicBezTo>
                <a:close/>
                <a:moveTo>
                  <a:pt x="140" y="81"/>
                </a:moveTo>
                <a:cubicBezTo>
                  <a:pt x="136" y="81"/>
                  <a:pt x="133" y="78"/>
                  <a:pt x="133" y="74"/>
                </a:cubicBezTo>
                <a:cubicBezTo>
                  <a:pt x="133" y="70"/>
                  <a:pt x="136" y="67"/>
                  <a:pt x="140" y="67"/>
                </a:cubicBezTo>
                <a:cubicBezTo>
                  <a:pt x="144" y="67"/>
                  <a:pt x="147" y="70"/>
                  <a:pt x="147" y="74"/>
                </a:cubicBezTo>
                <a:cubicBezTo>
                  <a:pt x="147" y="78"/>
                  <a:pt x="144" y="81"/>
                  <a:pt x="140" y="81"/>
                </a:cubicBezTo>
                <a:close/>
              </a:path>
            </a:pathLst>
          </a:custGeom>
          <a:solidFill>
            <a:srgbClr val="348B26"/>
          </a:solidFill>
          <a:ln>
            <a:noFill/>
          </a:ln>
        </p:spPr>
        <p:txBody>
          <a:bodyPr vert="horz" wrap="square" lIns="68544" tIns="34272" rIns="68544" bIns="34272" numCol="1" anchor="t" anchorCtr="0" compatLnSpc="1">
            <a:prstTxWarp prst="textNoShape">
              <a:avLst/>
            </a:prstTxWarp>
          </a:bodyPr>
          <a:lstStyle/>
          <a:p>
            <a:pPr>
              <a:lnSpc>
                <a:spcPct val="90000"/>
              </a:lnSpc>
            </a:pPr>
            <a:endParaRPr lang="en-US" sz="2099">
              <a:solidFill>
                <a:srgbClr val="4B4B4B"/>
              </a:solidFill>
              <a:latin typeface="微软雅黑" panose="020B0503020204020204" pitchFamily="34" charset="-122"/>
              <a:ea typeface="微软雅黑" panose="020B0503020204020204" pitchFamily="34" charset="-122"/>
            </a:endParaRPr>
          </a:p>
        </p:txBody>
      </p:sp>
      <p:grpSp>
        <p:nvGrpSpPr>
          <p:cNvPr id="315" name="Group 272"/>
          <p:cNvGrpSpPr/>
          <p:nvPr/>
        </p:nvGrpSpPr>
        <p:grpSpPr>
          <a:xfrm>
            <a:off x="5511737" y="3503126"/>
            <a:ext cx="145272" cy="123366"/>
            <a:chOff x="2495550" y="7083425"/>
            <a:chExt cx="900113" cy="754062"/>
          </a:xfrm>
          <a:solidFill>
            <a:srgbClr val="348B26"/>
          </a:solidFill>
        </p:grpSpPr>
        <p:sp>
          <p:nvSpPr>
            <p:cNvPr id="316" name="Freeform 88"/>
            <p:cNvSpPr>
              <a:spLocks noEditPoints="1"/>
            </p:cNvSpPr>
            <p:nvPr/>
          </p:nvSpPr>
          <p:spPr bwMode="auto">
            <a:xfrm>
              <a:off x="2495550" y="7108826"/>
              <a:ext cx="225424" cy="728661"/>
            </a:xfrm>
            <a:custGeom>
              <a:avLst/>
              <a:gdLst>
                <a:gd name="T0" fmla="*/ 42 w 44"/>
                <a:gd name="T1" fmla="*/ 0 h 141"/>
                <a:gd name="T2" fmla="*/ 2 w 44"/>
                <a:gd name="T3" fmla="*/ 0 h 141"/>
                <a:gd name="T4" fmla="*/ 0 w 44"/>
                <a:gd name="T5" fmla="*/ 3 h 141"/>
                <a:gd name="T6" fmla="*/ 0 w 44"/>
                <a:gd name="T7" fmla="*/ 138 h 141"/>
                <a:gd name="T8" fmla="*/ 2 w 44"/>
                <a:gd name="T9" fmla="*/ 141 h 141"/>
                <a:gd name="T10" fmla="*/ 42 w 44"/>
                <a:gd name="T11" fmla="*/ 141 h 141"/>
                <a:gd name="T12" fmla="*/ 44 w 44"/>
                <a:gd name="T13" fmla="*/ 138 h 141"/>
                <a:gd name="T14" fmla="*/ 44 w 44"/>
                <a:gd name="T15" fmla="*/ 3 h 141"/>
                <a:gd name="T16" fmla="*/ 42 w 44"/>
                <a:gd name="T17" fmla="*/ 0 h 141"/>
                <a:gd name="T18" fmla="*/ 17 w 44"/>
                <a:gd name="T19" fmla="*/ 36 h 141"/>
                <a:gd name="T20" fmla="*/ 21 w 44"/>
                <a:gd name="T21" fmla="*/ 36 h 141"/>
                <a:gd name="T22" fmla="*/ 21 w 44"/>
                <a:gd name="T23" fmla="*/ 22 h 141"/>
                <a:gd name="T24" fmla="*/ 17 w 44"/>
                <a:gd name="T25" fmla="*/ 22 h 141"/>
                <a:gd name="T26" fmla="*/ 17 w 44"/>
                <a:gd name="T27" fmla="*/ 20 h 141"/>
                <a:gd name="T28" fmla="*/ 27 w 44"/>
                <a:gd name="T29" fmla="*/ 20 h 141"/>
                <a:gd name="T30" fmla="*/ 27 w 44"/>
                <a:gd name="T31" fmla="*/ 22 h 141"/>
                <a:gd name="T32" fmla="*/ 23 w 44"/>
                <a:gd name="T33" fmla="*/ 22 h 141"/>
                <a:gd name="T34" fmla="*/ 23 w 44"/>
                <a:gd name="T35" fmla="*/ 36 h 141"/>
                <a:gd name="T36" fmla="*/ 27 w 44"/>
                <a:gd name="T37" fmla="*/ 36 h 141"/>
                <a:gd name="T38" fmla="*/ 27 w 44"/>
                <a:gd name="T39" fmla="*/ 38 h 141"/>
                <a:gd name="T40" fmla="*/ 17 w 44"/>
                <a:gd name="T41" fmla="*/ 38 h 141"/>
                <a:gd name="T42" fmla="*/ 17 w 44"/>
                <a:gd name="T43" fmla="*/ 36 h 141"/>
                <a:gd name="T44" fmla="*/ 37 w 44"/>
                <a:gd name="T45" fmla="*/ 123 h 141"/>
                <a:gd name="T46" fmla="*/ 7 w 44"/>
                <a:gd name="T47" fmla="*/ 123 h 141"/>
                <a:gd name="T48" fmla="*/ 7 w 44"/>
                <a:gd name="T49" fmla="*/ 117 h 141"/>
                <a:gd name="T50" fmla="*/ 37 w 44"/>
                <a:gd name="T51" fmla="*/ 117 h 141"/>
                <a:gd name="T52" fmla="*/ 37 w 44"/>
                <a:gd name="T53" fmla="*/ 123 h 141"/>
                <a:gd name="T54" fmla="*/ 37 w 44"/>
                <a:gd name="T55" fmla="*/ 105 h 141"/>
                <a:gd name="T56" fmla="*/ 7 w 44"/>
                <a:gd name="T57" fmla="*/ 105 h 141"/>
                <a:gd name="T58" fmla="*/ 7 w 44"/>
                <a:gd name="T59" fmla="*/ 99 h 141"/>
                <a:gd name="T60" fmla="*/ 37 w 44"/>
                <a:gd name="T61" fmla="*/ 99 h 141"/>
                <a:gd name="T62" fmla="*/ 37 w 44"/>
                <a:gd name="T63" fmla="*/ 105 h 141"/>
                <a:gd name="T64" fmla="*/ 37 w 44"/>
                <a:gd name="T65" fmla="*/ 88 h 141"/>
                <a:gd name="T66" fmla="*/ 7 w 44"/>
                <a:gd name="T67" fmla="*/ 88 h 141"/>
                <a:gd name="T68" fmla="*/ 7 w 44"/>
                <a:gd name="T69" fmla="*/ 82 h 141"/>
                <a:gd name="T70" fmla="*/ 37 w 44"/>
                <a:gd name="T71" fmla="*/ 82 h 141"/>
                <a:gd name="T72" fmla="*/ 37 w 44"/>
                <a:gd name="T73" fmla="*/ 8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41">
                  <a:moveTo>
                    <a:pt x="42" y="0"/>
                  </a:moveTo>
                  <a:cubicBezTo>
                    <a:pt x="2" y="0"/>
                    <a:pt x="2" y="0"/>
                    <a:pt x="2" y="0"/>
                  </a:cubicBezTo>
                  <a:cubicBezTo>
                    <a:pt x="1" y="0"/>
                    <a:pt x="0" y="1"/>
                    <a:pt x="0" y="3"/>
                  </a:cubicBezTo>
                  <a:cubicBezTo>
                    <a:pt x="0" y="138"/>
                    <a:pt x="0" y="138"/>
                    <a:pt x="0" y="138"/>
                  </a:cubicBezTo>
                  <a:cubicBezTo>
                    <a:pt x="0" y="140"/>
                    <a:pt x="1" y="141"/>
                    <a:pt x="2" y="141"/>
                  </a:cubicBezTo>
                  <a:cubicBezTo>
                    <a:pt x="42" y="141"/>
                    <a:pt x="42" y="141"/>
                    <a:pt x="42" y="141"/>
                  </a:cubicBezTo>
                  <a:cubicBezTo>
                    <a:pt x="43" y="141"/>
                    <a:pt x="44" y="140"/>
                    <a:pt x="44" y="138"/>
                  </a:cubicBezTo>
                  <a:cubicBezTo>
                    <a:pt x="44" y="3"/>
                    <a:pt x="44" y="3"/>
                    <a:pt x="44" y="3"/>
                  </a:cubicBezTo>
                  <a:cubicBezTo>
                    <a:pt x="44" y="1"/>
                    <a:pt x="43" y="0"/>
                    <a:pt x="42" y="0"/>
                  </a:cubicBezTo>
                  <a:close/>
                  <a:moveTo>
                    <a:pt x="17" y="36"/>
                  </a:moveTo>
                  <a:cubicBezTo>
                    <a:pt x="21" y="36"/>
                    <a:pt x="21" y="36"/>
                    <a:pt x="21" y="36"/>
                  </a:cubicBezTo>
                  <a:cubicBezTo>
                    <a:pt x="21" y="22"/>
                    <a:pt x="21" y="22"/>
                    <a:pt x="21" y="22"/>
                  </a:cubicBezTo>
                  <a:cubicBezTo>
                    <a:pt x="17" y="22"/>
                    <a:pt x="17" y="22"/>
                    <a:pt x="17" y="22"/>
                  </a:cubicBezTo>
                  <a:cubicBezTo>
                    <a:pt x="17" y="20"/>
                    <a:pt x="17" y="20"/>
                    <a:pt x="17" y="20"/>
                  </a:cubicBezTo>
                  <a:cubicBezTo>
                    <a:pt x="27" y="20"/>
                    <a:pt x="27" y="20"/>
                    <a:pt x="27" y="20"/>
                  </a:cubicBezTo>
                  <a:cubicBezTo>
                    <a:pt x="27" y="22"/>
                    <a:pt x="27" y="22"/>
                    <a:pt x="27" y="22"/>
                  </a:cubicBezTo>
                  <a:cubicBezTo>
                    <a:pt x="23" y="22"/>
                    <a:pt x="23" y="22"/>
                    <a:pt x="23" y="22"/>
                  </a:cubicBezTo>
                  <a:cubicBezTo>
                    <a:pt x="23" y="36"/>
                    <a:pt x="23" y="36"/>
                    <a:pt x="23" y="36"/>
                  </a:cubicBezTo>
                  <a:cubicBezTo>
                    <a:pt x="27" y="36"/>
                    <a:pt x="27" y="36"/>
                    <a:pt x="27" y="36"/>
                  </a:cubicBezTo>
                  <a:cubicBezTo>
                    <a:pt x="27" y="38"/>
                    <a:pt x="27" y="38"/>
                    <a:pt x="27" y="38"/>
                  </a:cubicBezTo>
                  <a:cubicBezTo>
                    <a:pt x="17" y="38"/>
                    <a:pt x="17" y="38"/>
                    <a:pt x="17" y="38"/>
                  </a:cubicBezTo>
                  <a:lnTo>
                    <a:pt x="17" y="36"/>
                  </a:lnTo>
                  <a:close/>
                  <a:moveTo>
                    <a:pt x="37" y="123"/>
                  </a:moveTo>
                  <a:cubicBezTo>
                    <a:pt x="7" y="123"/>
                    <a:pt x="7" y="123"/>
                    <a:pt x="7" y="123"/>
                  </a:cubicBezTo>
                  <a:cubicBezTo>
                    <a:pt x="7" y="117"/>
                    <a:pt x="7" y="117"/>
                    <a:pt x="7" y="117"/>
                  </a:cubicBezTo>
                  <a:cubicBezTo>
                    <a:pt x="37" y="117"/>
                    <a:pt x="37" y="117"/>
                    <a:pt x="37" y="117"/>
                  </a:cubicBezTo>
                  <a:lnTo>
                    <a:pt x="37" y="123"/>
                  </a:lnTo>
                  <a:close/>
                  <a:moveTo>
                    <a:pt x="37" y="105"/>
                  </a:moveTo>
                  <a:cubicBezTo>
                    <a:pt x="7" y="105"/>
                    <a:pt x="7" y="105"/>
                    <a:pt x="7" y="105"/>
                  </a:cubicBezTo>
                  <a:cubicBezTo>
                    <a:pt x="7" y="99"/>
                    <a:pt x="7" y="99"/>
                    <a:pt x="7" y="99"/>
                  </a:cubicBezTo>
                  <a:cubicBezTo>
                    <a:pt x="37" y="99"/>
                    <a:pt x="37" y="99"/>
                    <a:pt x="37" y="99"/>
                  </a:cubicBezTo>
                  <a:lnTo>
                    <a:pt x="37" y="105"/>
                  </a:lnTo>
                  <a:close/>
                  <a:moveTo>
                    <a:pt x="37" y="88"/>
                  </a:moveTo>
                  <a:cubicBezTo>
                    <a:pt x="7" y="88"/>
                    <a:pt x="7" y="88"/>
                    <a:pt x="7" y="88"/>
                  </a:cubicBezTo>
                  <a:cubicBezTo>
                    <a:pt x="7" y="82"/>
                    <a:pt x="7" y="82"/>
                    <a:pt x="7" y="82"/>
                  </a:cubicBezTo>
                  <a:cubicBezTo>
                    <a:pt x="37" y="82"/>
                    <a:pt x="37" y="82"/>
                    <a:pt x="37" y="82"/>
                  </a:cubicBezTo>
                  <a:lnTo>
                    <a:pt x="37"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317" name="Freeform 89"/>
            <p:cNvSpPr>
              <a:spLocks noEditPoints="1"/>
            </p:cNvSpPr>
            <p:nvPr/>
          </p:nvSpPr>
          <p:spPr bwMode="auto">
            <a:xfrm>
              <a:off x="2778125" y="7108826"/>
              <a:ext cx="227014" cy="728661"/>
            </a:xfrm>
            <a:custGeom>
              <a:avLst/>
              <a:gdLst>
                <a:gd name="T0" fmla="*/ 42 w 44"/>
                <a:gd name="T1" fmla="*/ 0 h 141"/>
                <a:gd name="T2" fmla="*/ 2 w 44"/>
                <a:gd name="T3" fmla="*/ 0 h 141"/>
                <a:gd name="T4" fmla="*/ 0 w 44"/>
                <a:gd name="T5" fmla="*/ 3 h 141"/>
                <a:gd name="T6" fmla="*/ 0 w 44"/>
                <a:gd name="T7" fmla="*/ 138 h 141"/>
                <a:gd name="T8" fmla="*/ 2 w 44"/>
                <a:gd name="T9" fmla="*/ 141 h 141"/>
                <a:gd name="T10" fmla="*/ 42 w 44"/>
                <a:gd name="T11" fmla="*/ 141 h 141"/>
                <a:gd name="T12" fmla="*/ 44 w 44"/>
                <a:gd name="T13" fmla="*/ 138 h 141"/>
                <a:gd name="T14" fmla="*/ 44 w 44"/>
                <a:gd name="T15" fmla="*/ 3 h 141"/>
                <a:gd name="T16" fmla="*/ 42 w 44"/>
                <a:gd name="T17" fmla="*/ 0 h 141"/>
                <a:gd name="T18" fmla="*/ 14 w 44"/>
                <a:gd name="T19" fmla="*/ 36 h 141"/>
                <a:gd name="T20" fmla="*/ 18 w 44"/>
                <a:gd name="T21" fmla="*/ 36 h 141"/>
                <a:gd name="T22" fmla="*/ 18 w 44"/>
                <a:gd name="T23" fmla="*/ 22 h 141"/>
                <a:gd name="T24" fmla="*/ 14 w 44"/>
                <a:gd name="T25" fmla="*/ 22 h 141"/>
                <a:gd name="T26" fmla="*/ 14 w 44"/>
                <a:gd name="T27" fmla="*/ 20 h 141"/>
                <a:gd name="T28" fmla="*/ 20 w 44"/>
                <a:gd name="T29" fmla="*/ 20 h 141"/>
                <a:gd name="T30" fmla="*/ 24 w 44"/>
                <a:gd name="T31" fmla="*/ 20 h 141"/>
                <a:gd name="T32" fmla="*/ 30 w 44"/>
                <a:gd name="T33" fmla="*/ 20 h 141"/>
                <a:gd name="T34" fmla="*/ 30 w 44"/>
                <a:gd name="T35" fmla="*/ 22 h 141"/>
                <a:gd name="T36" fmla="*/ 26 w 44"/>
                <a:gd name="T37" fmla="*/ 22 h 141"/>
                <a:gd name="T38" fmla="*/ 26 w 44"/>
                <a:gd name="T39" fmla="*/ 36 h 141"/>
                <a:gd name="T40" fmla="*/ 30 w 44"/>
                <a:gd name="T41" fmla="*/ 36 h 141"/>
                <a:gd name="T42" fmla="*/ 30 w 44"/>
                <a:gd name="T43" fmla="*/ 38 h 141"/>
                <a:gd name="T44" fmla="*/ 24 w 44"/>
                <a:gd name="T45" fmla="*/ 38 h 141"/>
                <a:gd name="T46" fmla="*/ 20 w 44"/>
                <a:gd name="T47" fmla="*/ 38 h 141"/>
                <a:gd name="T48" fmla="*/ 14 w 44"/>
                <a:gd name="T49" fmla="*/ 38 h 141"/>
                <a:gd name="T50" fmla="*/ 14 w 44"/>
                <a:gd name="T51" fmla="*/ 36 h 141"/>
                <a:gd name="T52" fmla="*/ 37 w 44"/>
                <a:gd name="T53" fmla="*/ 123 h 141"/>
                <a:gd name="T54" fmla="*/ 7 w 44"/>
                <a:gd name="T55" fmla="*/ 123 h 141"/>
                <a:gd name="T56" fmla="*/ 7 w 44"/>
                <a:gd name="T57" fmla="*/ 117 h 141"/>
                <a:gd name="T58" fmla="*/ 37 w 44"/>
                <a:gd name="T59" fmla="*/ 117 h 141"/>
                <a:gd name="T60" fmla="*/ 37 w 44"/>
                <a:gd name="T61" fmla="*/ 123 h 141"/>
                <a:gd name="T62" fmla="*/ 37 w 44"/>
                <a:gd name="T63" fmla="*/ 105 h 141"/>
                <a:gd name="T64" fmla="*/ 7 w 44"/>
                <a:gd name="T65" fmla="*/ 105 h 141"/>
                <a:gd name="T66" fmla="*/ 7 w 44"/>
                <a:gd name="T67" fmla="*/ 99 h 141"/>
                <a:gd name="T68" fmla="*/ 37 w 44"/>
                <a:gd name="T69" fmla="*/ 99 h 141"/>
                <a:gd name="T70" fmla="*/ 37 w 44"/>
                <a:gd name="T71" fmla="*/ 105 h 141"/>
                <a:gd name="T72" fmla="*/ 37 w 44"/>
                <a:gd name="T73" fmla="*/ 88 h 141"/>
                <a:gd name="T74" fmla="*/ 7 w 44"/>
                <a:gd name="T75" fmla="*/ 88 h 141"/>
                <a:gd name="T76" fmla="*/ 7 w 44"/>
                <a:gd name="T77" fmla="*/ 82 h 141"/>
                <a:gd name="T78" fmla="*/ 37 w 44"/>
                <a:gd name="T79" fmla="*/ 82 h 141"/>
                <a:gd name="T80" fmla="*/ 37 w 44"/>
                <a:gd name="T81" fmla="*/ 8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 h="141">
                  <a:moveTo>
                    <a:pt x="42" y="0"/>
                  </a:moveTo>
                  <a:cubicBezTo>
                    <a:pt x="2" y="0"/>
                    <a:pt x="2" y="0"/>
                    <a:pt x="2" y="0"/>
                  </a:cubicBezTo>
                  <a:cubicBezTo>
                    <a:pt x="1" y="0"/>
                    <a:pt x="0" y="1"/>
                    <a:pt x="0" y="3"/>
                  </a:cubicBezTo>
                  <a:cubicBezTo>
                    <a:pt x="0" y="138"/>
                    <a:pt x="0" y="138"/>
                    <a:pt x="0" y="138"/>
                  </a:cubicBezTo>
                  <a:cubicBezTo>
                    <a:pt x="0" y="140"/>
                    <a:pt x="1" y="141"/>
                    <a:pt x="2" y="141"/>
                  </a:cubicBezTo>
                  <a:cubicBezTo>
                    <a:pt x="42" y="141"/>
                    <a:pt x="42" y="141"/>
                    <a:pt x="42" y="141"/>
                  </a:cubicBezTo>
                  <a:cubicBezTo>
                    <a:pt x="43" y="141"/>
                    <a:pt x="44" y="140"/>
                    <a:pt x="44" y="138"/>
                  </a:cubicBezTo>
                  <a:cubicBezTo>
                    <a:pt x="44" y="3"/>
                    <a:pt x="44" y="3"/>
                    <a:pt x="44" y="3"/>
                  </a:cubicBezTo>
                  <a:cubicBezTo>
                    <a:pt x="44" y="1"/>
                    <a:pt x="43" y="0"/>
                    <a:pt x="42" y="0"/>
                  </a:cubicBezTo>
                  <a:close/>
                  <a:moveTo>
                    <a:pt x="14" y="36"/>
                  </a:moveTo>
                  <a:cubicBezTo>
                    <a:pt x="18" y="36"/>
                    <a:pt x="18" y="36"/>
                    <a:pt x="18" y="36"/>
                  </a:cubicBezTo>
                  <a:cubicBezTo>
                    <a:pt x="18" y="22"/>
                    <a:pt x="18" y="22"/>
                    <a:pt x="18" y="22"/>
                  </a:cubicBezTo>
                  <a:cubicBezTo>
                    <a:pt x="14" y="22"/>
                    <a:pt x="14" y="22"/>
                    <a:pt x="14" y="22"/>
                  </a:cubicBezTo>
                  <a:cubicBezTo>
                    <a:pt x="14" y="20"/>
                    <a:pt x="14" y="20"/>
                    <a:pt x="14" y="20"/>
                  </a:cubicBezTo>
                  <a:cubicBezTo>
                    <a:pt x="20" y="20"/>
                    <a:pt x="20" y="20"/>
                    <a:pt x="20" y="20"/>
                  </a:cubicBezTo>
                  <a:cubicBezTo>
                    <a:pt x="24" y="20"/>
                    <a:pt x="24" y="20"/>
                    <a:pt x="24" y="20"/>
                  </a:cubicBezTo>
                  <a:cubicBezTo>
                    <a:pt x="30" y="20"/>
                    <a:pt x="30" y="20"/>
                    <a:pt x="30" y="20"/>
                  </a:cubicBezTo>
                  <a:cubicBezTo>
                    <a:pt x="30" y="22"/>
                    <a:pt x="30" y="22"/>
                    <a:pt x="30" y="22"/>
                  </a:cubicBezTo>
                  <a:cubicBezTo>
                    <a:pt x="26" y="22"/>
                    <a:pt x="26" y="22"/>
                    <a:pt x="26" y="22"/>
                  </a:cubicBezTo>
                  <a:cubicBezTo>
                    <a:pt x="26" y="36"/>
                    <a:pt x="26" y="36"/>
                    <a:pt x="26" y="36"/>
                  </a:cubicBezTo>
                  <a:cubicBezTo>
                    <a:pt x="30" y="36"/>
                    <a:pt x="30" y="36"/>
                    <a:pt x="30" y="36"/>
                  </a:cubicBezTo>
                  <a:cubicBezTo>
                    <a:pt x="30" y="38"/>
                    <a:pt x="30" y="38"/>
                    <a:pt x="30" y="38"/>
                  </a:cubicBezTo>
                  <a:cubicBezTo>
                    <a:pt x="24" y="38"/>
                    <a:pt x="24" y="38"/>
                    <a:pt x="24" y="38"/>
                  </a:cubicBezTo>
                  <a:cubicBezTo>
                    <a:pt x="20" y="38"/>
                    <a:pt x="20" y="38"/>
                    <a:pt x="20" y="38"/>
                  </a:cubicBezTo>
                  <a:cubicBezTo>
                    <a:pt x="14" y="38"/>
                    <a:pt x="14" y="38"/>
                    <a:pt x="14" y="38"/>
                  </a:cubicBezTo>
                  <a:lnTo>
                    <a:pt x="14" y="36"/>
                  </a:lnTo>
                  <a:close/>
                  <a:moveTo>
                    <a:pt x="37" y="123"/>
                  </a:moveTo>
                  <a:cubicBezTo>
                    <a:pt x="7" y="123"/>
                    <a:pt x="7" y="123"/>
                    <a:pt x="7" y="123"/>
                  </a:cubicBezTo>
                  <a:cubicBezTo>
                    <a:pt x="7" y="117"/>
                    <a:pt x="7" y="117"/>
                    <a:pt x="7" y="117"/>
                  </a:cubicBezTo>
                  <a:cubicBezTo>
                    <a:pt x="37" y="117"/>
                    <a:pt x="37" y="117"/>
                    <a:pt x="37" y="117"/>
                  </a:cubicBezTo>
                  <a:lnTo>
                    <a:pt x="37" y="123"/>
                  </a:lnTo>
                  <a:close/>
                  <a:moveTo>
                    <a:pt x="37" y="105"/>
                  </a:moveTo>
                  <a:cubicBezTo>
                    <a:pt x="7" y="105"/>
                    <a:pt x="7" y="105"/>
                    <a:pt x="7" y="105"/>
                  </a:cubicBezTo>
                  <a:cubicBezTo>
                    <a:pt x="7" y="99"/>
                    <a:pt x="7" y="99"/>
                    <a:pt x="7" y="99"/>
                  </a:cubicBezTo>
                  <a:cubicBezTo>
                    <a:pt x="37" y="99"/>
                    <a:pt x="37" y="99"/>
                    <a:pt x="37" y="99"/>
                  </a:cubicBezTo>
                  <a:lnTo>
                    <a:pt x="37" y="105"/>
                  </a:lnTo>
                  <a:close/>
                  <a:moveTo>
                    <a:pt x="37" y="88"/>
                  </a:moveTo>
                  <a:cubicBezTo>
                    <a:pt x="7" y="88"/>
                    <a:pt x="7" y="88"/>
                    <a:pt x="7" y="88"/>
                  </a:cubicBezTo>
                  <a:cubicBezTo>
                    <a:pt x="7" y="82"/>
                    <a:pt x="7" y="82"/>
                    <a:pt x="7" y="82"/>
                  </a:cubicBezTo>
                  <a:cubicBezTo>
                    <a:pt x="37" y="82"/>
                    <a:pt x="37" y="82"/>
                    <a:pt x="37" y="82"/>
                  </a:cubicBezTo>
                  <a:lnTo>
                    <a:pt x="37"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318" name="Rectangle 90"/>
            <p:cNvSpPr>
              <a:spLocks noChangeArrowheads="1"/>
            </p:cNvSpPr>
            <p:nvPr/>
          </p:nvSpPr>
          <p:spPr bwMode="auto">
            <a:xfrm>
              <a:off x="2881311" y="7223123"/>
              <a:ext cx="20638" cy="714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319" name="Freeform 91"/>
            <p:cNvSpPr>
              <a:spLocks/>
            </p:cNvSpPr>
            <p:nvPr/>
          </p:nvSpPr>
          <p:spPr bwMode="auto">
            <a:xfrm>
              <a:off x="3154364" y="7212012"/>
              <a:ext cx="30165" cy="77789"/>
            </a:xfrm>
            <a:custGeom>
              <a:avLst/>
              <a:gdLst>
                <a:gd name="T0" fmla="*/ 19 w 19"/>
                <a:gd name="T1" fmla="*/ 46 h 49"/>
                <a:gd name="T2" fmla="*/ 13 w 19"/>
                <a:gd name="T3" fmla="*/ 0 h 49"/>
                <a:gd name="T4" fmla="*/ 0 w 19"/>
                <a:gd name="T5" fmla="*/ 3 h 49"/>
                <a:gd name="T6" fmla="*/ 10 w 19"/>
                <a:gd name="T7" fmla="*/ 49 h 49"/>
                <a:gd name="T8" fmla="*/ 19 w 19"/>
                <a:gd name="T9" fmla="*/ 46 h 49"/>
              </a:gdLst>
              <a:ahLst/>
              <a:cxnLst>
                <a:cxn ang="0">
                  <a:pos x="T0" y="T1"/>
                </a:cxn>
                <a:cxn ang="0">
                  <a:pos x="T2" y="T3"/>
                </a:cxn>
                <a:cxn ang="0">
                  <a:pos x="T4" y="T5"/>
                </a:cxn>
                <a:cxn ang="0">
                  <a:pos x="T6" y="T7"/>
                </a:cxn>
                <a:cxn ang="0">
                  <a:pos x="T8" y="T9"/>
                </a:cxn>
              </a:cxnLst>
              <a:rect l="0" t="0" r="r" b="b"/>
              <a:pathLst>
                <a:path w="19" h="49">
                  <a:moveTo>
                    <a:pt x="19" y="46"/>
                  </a:moveTo>
                  <a:lnTo>
                    <a:pt x="13" y="0"/>
                  </a:lnTo>
                  <a:lnTo>
                    <a:pt x="0" y="3"/>
                  </a:lnTo>
                  <a:lnTo>
                    <a:pt x="10" y="49"/>
                  </a:lnTo>
                  <a:lnTo>
                    <a:pt x="19"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320" name="Freeform 92"/>
            <p:cNvSpPr>
              <a:spLocks/>
            </p:cNvSpPr>
            <p:nvPr/>
          </p:nvSpPr>
          <p:spPr bwMode="auto">
            <a:xfrm>
              <a:off x="3184524" y="7207249"/>
              <a:ext cx="31749" cy="77789"/>
            </a:xfrm>
            <a:custGeom>
              <a:avLst/>
              <a:gdLst>
                <a:gd name="T0" fmla="*/ 20 w 20"/>
                <a:gd name="T1" fmla="*/ 45 h 49"/>
                <a:gd name="T2" fmla="*/ 13 w 20"/>
                <a:gd name="T3" fmla="*/ 0 h 49"/>
                <a:gd name="T4" fmla="*/ 0 w 20"/>
                <a:gd name="T5" fmla="*/ 3 h 49"/>
                <a:gd name="T6" fmla="*/ 10 w 20"/>
                <a:gd name="T7" fmla="*/ 49 h 49"/>
                <a:gd name="T8" fmla="*/ 20 w 20"/>
                <a:gd name="T9" fmla="*/ 45 h 49"/>
              </a:gdLst>
              <a:ahLst/>
              <a:cxnLst>
                <a:cxn ang="0">
                  <a:pos x="T0" y="T1"/>
                </a:cxn>
                <a:cxn ang="0">
                  <a:pos x="T2" y="T3"/>
                </a:cxn>
                <a:cxn ang="0">
                  <a:pos x="T4" y="T5"/>
                </a:cxn>
                <a:cxn ang="0">
                  <a:pos x="T6" y="T7"/>
                </a:cxn>
                <a:cxn ang="0">
                  <a:pos x="T8" y="T9"/>
                </a:cxn>
              </a:cxnLst>
              <a:rect l="0" t="0" r="r" b="b"/>
              <a:pathLst>
                <a:path w="20" h="49">
                  <a:moveTo>
                    <a:pt x="20" y="45"/>
                  </a:moveTo>
                  <a:lnTo>
                    <a:pt x="13" y="0"/>
                  </a:lnTo>
                  <a:lnTo>
                    <a:pt x="0" y="3"/>
                  </a:lnTo>
                  <a:lnTo>
                    <a:pt x="10" y="49"/>
                  </a:ln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321" name="Freeform 93"/>
            <p:cNvSpPr>
              <a:spLocks noEditPoints="1"/>
            </p:cNvSpPr>
            <p:nvPr/>
          </p:nvSpPr>
          <p:spPr bwMode="auto">
            <a:xfrm>
              <a:off x="3051174" y="7083425"/>
              <a:ext cx="344489" cy="754062"/>
            </a:xfrm>
            <a:custGeom>
              <a:avLst/>
              <a:gdLst>
                <a:gd name="T0" fmla="*/ 41 w 67"/>
                <a:gd name="T1" fmla="*/ 0 h 146"/>
                <a:gd name="T2" fmla="*/ 2 w 67"/>
                <a:gd name="T3" fmla="*/ 7 h 146"/>
                <a:gd name="T4" fmla="*/ 0 w 67"/>
                <a:gd name="T5" fmla="*/ 10 h 146"/>
                <a:gd name="T6" fmla="*/ 23 w 67"/>
                <a:gd name="T7" fmla="*/ 144 h 146"/>
                <a:gd name="T8" fmla="*/ 26 w 67"/>
                <a:gd name="T9" fmla="*/ 146 h 146"/>
                <a:gd name="T10" fmla="*/ 65 w 67"/>
                <a:gd name="T11" fmla="*/ 139 h 146"/>
                <a:gd name="T12" fmla="*/ 67 w 67"/>
                <a:gd name="T13" fmla="*/ 136 h 146"/>
                <a:gd name="T14" fmla="*/ 44 w 67"/>
                <a:gd name="T15" fmla="*/ 2 h 146"/>
                <a:gd name="T16" fmla="*/ 41 w 67"/>
                <a:gd name="T17" fmla="*/ 0 h 146"/>
                <a:gd name="T18" fmla="*/ 17 w 67"/>
                <a:gd name="T19" fmla="*/ 41 h 146"/>
                <a:gd name="T20" fmla="*/ 21 w 67"/>
                <a:gd name="T21" fmla="*/ 40 h 146"/>
                <a:gd name="T22" fmla="*/ 18 w 67"/>
                <a:gd name="T23" fmla="*/ 26 h 146"/>
                <a:gd name="T24" fmla="*/ 14 w 67"/>
                <a:gd name="T25" fmla="*/ 27 h 146"/>
                <a:gd name="T26" fmla="*/ 14 w 67"/>
                <a:gd name="T27" fmla="*/ 25 h 146"/>
                <a:gd name="T28" fmla="*/ 20 w 67"/>
                <a:gd name="T29" fmla="*/ 24 h 146"/>
                <a:gd name="T30" fmla="*/ 24 w 67"/>
                <a:gd name="T31" fmla="*/ 23 h 146"/>
                <a:gd name="T32" fmla="*/ 26 w 67"/>
                <a:gd name="T33" fmla="*/ 23 h 146"/>
                <a:gd name="T34" fmla="*/ 30 w 67"/>
                <a:gd name="T35" fmla="*/ 22 h 146"/>
                <a:gd name="T36" fmla="*/ 36 w 67"/>
                <a:gd name="T37" fmla="*/ 21 h 146"/>
                <a:gd name="T38" fmla="*/ 36 w 67"/>
                <a:gd name="T39" fmla="*/ 23 h 146"/>
                <a:gd name="T40" fmla="*/ 32 w 67"/>
                <a:gd name="T41" fmla="*/ 24 h 146"/>
                <a:gd name="T42" fmla="*/ 34 w 67"/>
                <a:gd name="T43" fmla="*/ 38 h 146"/>
                <a:gd name="T44" fmla="*/ 38 w 67"/>
                <a:gd name="T45" fmla="*/ 37 h 146"/>
                <a:gd name="T46" fmla="*/ 39 w 67"/>
                <a:gd name="T47" fmla="*/ 39 h 146"/>
                <a:gd name="T48" fmla="*/ 33 w 67"/>
                <a:gd name="T49" fmla="*/ 40 h 146"/>
                <a:gd name="T50" fmla="*/ 29 w 67"/>
                <a:gd name="T51" fmla="*/ 40 h 146"/>
                <a:gd name="T52" fmla="*/ 27 w 67"/>
                <a:gd name="T53" fmla="*/ 41 h 146"/>
                <a:gd name="T54" fmla="*/ 23 w 67"/>
                <a:gd name="T55" fmla="*/ 41 h 146"/>
                <a:gd name="T56" fmla="*/ 17 w 67"/>
                <a:gd name="T57" fmla="*/ 42 h 146"/>
                <a:gd name="T58" fmla="*/ 17 w 67"/>
                <a:gd name="T59" fmla="*/ 41 h 146"/>
                <a:gd name="T60" fmla="*/ 57 w 67"/>
                <a:gd name="T61" fmla="*/ 122 h 146"/>
                <a:gd name="T62" fmla="*/ 28 w 67"/>
                <a:gd name="T63" fmla="*/ 127 h 146"/>
                <a:gd name="T64" fmla="*/ 27 w 67"/>
                <a:gd name="T65" fmla="*/ 121 h 146"/>
                <a:gd name="T66" fmla="*/ 56 w 67"/>
                <a:gd name="T67" fmla="*/ 116 h 146"/>
                <a:gd name="T68" fmla="*/ 57 w 67"/>
                <a:gd name="T69" fmla="*/ 122 h 146"/>
                <a:gd name="T70" fmla="*/ 54 w 67"/>
                <a:gd name="T71" fmla="*/ 105 h 146"/>
                <a:gd name="T72" fmla="*/ 25 w 67"/>
                <a:gd name="T73" fmla="*/ 110 h 146"/>
                <a:gd name="T74" fmla="*/ 24 w 67"/>
                <a:gd name="T75" fmla="*/ 104 h 146"/>
                <a:gd name="T76" fmla="*/ 53 w 67"/>
                <a:gd name="T77" fmla="*/ 99 h 146"/>
                <a:gd name="T78" fmla="*/ 54 w 67"/>
                <a:gd name="T79" fmla="*/ 105 h 146"/>
                <a:gd name="T80" fmla="*/ 51 w 67"/>
                <a:gd name="T81" fmla="*/ 87 h 146"/>
                <a:gd name="T82" fmla="*/ 22 w 67"/>
                <a:gd name="T83" fmla="*/ 92 h 146"/>
                <a:gd name="T84" fmla="*/ 21 w 67"/>
                <a:gd name="T85" fmla="*/ 86 h 146"/>
                <a:gd name="T86" fmla="*/ 50 w 67"/>
                <a:gd name="T87" fmla="*/ 81 h 146"/>
                <a:gd name="T88" fmla="*/ 51 w 67"/>
                <a:gd name="T89" fmla="*/ 8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7" h="146">
                  <a:moveTo>
                    <a:pt x="41" y="0"/>
                  </a:moveTo>
                  <a:cubicBezTo>
                    <a:pt x="2" y="7"/>
                    <a:pt x="2" y="7"/>
                    <a:pt x="2" y="7"/>
                  </a:cubicBezTo>
                  <a:cubicBezTo>
                    <a:pt x="1" y="7"/>
                    <a:pt x="0" y="9"/>
                    <a:pt x="0" y="10"/>
                  </a:cubicBezTo>
                  <a:cubicBezTo>
                    <a:pt x="23" y="144"/>
                    <a:pt x="23" y="144"/>
                    <a:pt x="23" y="144"/>
                  </a:cubicBezTo>
                  <a:cubicBezTo>
                    <a:pt x="23" y="145"/>
                    <a:pt x="25" y="146"/>
                    <a:pt x="26" y="146"/>
                  </a:cubicBezTo>
                  <a:cubicBezTo>
                    <a:pt x="65" y="139"/>
                    <a:pt x="65" y="139"/>
                    <a:pt x="65" y="139"/>
                  </a:cubicBezTo>
                  <a:cubicBezTo>
                    <a:pt x="66" y="139"/>
                    <a:pt x="67" y="137"/>
                    <a:pt x="67" y="136"/>
                  </a:cubicBezTo>
                  <a:cubicBezTo>
                    <a:pt x="44" y="2"/>
                    <a:pt x="44" y="2"/>
                    <a:pt x="44" y="2"/>
                  </a:cubicBezTo>
                  <a:cubicBezTo>
                    <a:pt x="43" y="1"/>
                    <a:pt x="42" y="0"/>
                    <a:pt x="41" y="0"/>
                  </a:cubicBezTo>
                  <a:close/>
                  <a:moveTo>
                    <a:pt x="17" y="41"/>
                  </a:moveTo>
                  <a:cubicBezTo>
                    <a:pt x="21" y="40"/>
                    <a:pt x="21" y="40"/>
                    <a:pt x="21" y="40"/>
                  </a:cubicBezTo>
                  <a:cubicBezTo>
                    <a:pt x="18" y="26"/>
                    <a:pt x="18" y="26"/>
                    <a:pt x="18" y="26"/>
                  </a:cubicBezTo>
                  <a:cubicBezTo>
                    <a:pt x="14" y="27"/>
                    <a:pt x="14" y="27"/>
                    <a:pt x="14" y="27"/>
                  </a:cubicBezTo>
                  <a:cubicBezTo>
                    <a:pt x="14" y="25"/>
                    <a:pt x="14" y="25"/>
                    <a:pt x="14" y="25"/>
                  </a:cubicBezTo>
                  <a:cubicBezTo>
                    <a:pt x="20" y="24"/>
                    <a:pt x="20" y="24"/>
                    <a:pt x="20" y="24"/>
                  </a:cubicBezTo>
                  <a:cubicBezTo>
                    <a:pt x="24" y="23"/>
                    <a:pt x="24" y="23"/>
                    <a:pt x="24" y="23"/>
                  </a:cubicBezTo>
                  <a:cubicBezTo>
                    <a:pt x="26" y="23"/>
                    <a:pt x="26" y="23"/>
                    <a:pt x="26" y="23"/>
                  </a:cubicBezTo>
                  <a:cubicBezTo>
                    <a:pt x="30" y="22"/>
                    <a:pt x="30" y="22"/>
                    <a:pt x="30" y="22"/>
                  </a:cubicBezTo>
                  <a:cubicBezTo>
                    <a:pt x="36" y="21"/>
                    <a:pt x="36" y="21"/>
                    <a:pt x="36" y="21"/>
                  </a:cubicBezTo>
                  <a:cubicBezTo>
                    <a:pt x="36" y="23"/>
                    <a:pt x="36" y="23"/>
                    <a:pt x="36" y="23"/>
                  </a:cubicBezTo>
                  <a:cubicBezTo>
                    <a:pt x="32" y="24"/>
                    <a:pt x="32" y="24"/>
                    <a:pt x="32" y="24"/>
                  </a:cubicBezTo>
                  <a:cubicBezTo>
                    <a:pt x="34" y="38"/>
                    <a:pt x="34" y="38"/>
                    <a:pt x="34" y="38"/>
                  </a:cubicBezTo>
                  <a:cubicBezTo>
                    <a:pt x="38" y="37"/>
                    <a:pt x="38" y="37"/>
                    <a:pt x="38" y="37"/>
                  </a:cubicBezTo>
                  <a:cubicBezTo>
                    <a:pt x="39" y="39"/>
                    <a:pt x="39" y="39"/>
                    <a:pt x="39" y="39"/>
                  </a:cubicBezTo>
                  <a:cubicBezTo>
                    <a:pt x="33" y="40"/>
                    <a:pt x="33" y="40"/>
                    <a:pt x="33" y="40"/>
                  </a:cubicBezTo>
                  <a:cubicBezTo>
                    <a:pt x="29" y="40"/>
                    <a:pt x="29" y="40"/>
                    <a:pt x="29" y="40"/>
                  </a:cubicBezTo>
                  <a:cubicBezTo>
                    <a:pt x="27" y="41"/>
                    <a:pt x="27" y="41"/>
                    <a:pt x="27" y="41"/>
                  </a:cubicBezTo>
                  <a:cubicBezTo>
                    <a:pt x="23" y="41"/>
                    <a:pt x="23" y="41"/>
                    <a:pt x="23" y="41"/>
                  </a:cubicBezTo>
                  <a:cubicBezTo>
                    <a:pt x="17" y="42"/>
                    <a:pt x="17" y="42"/>
                    <a:pt x="17" y="42"/>
                  </a:cubicBezTo>
                  <a:lnTo>
                    <a:pt x="17" y="41"/>
                  </a:lnTo>
                  <a:close/>
                  <a:moveTo>
                    <a:pt x="57" y="122"/>
                  </a:moveTo>
                  <a:cubicBezTo>
                    <a:pt x="28" y="127"/>
                    <a:pt x="28" y="127"/>
                    <a:pt x="28" y="127"/>
                  </a:cubicBezTo>
                  <a:cubicBezTo>
                    <a:pt x="27" y="121"/>
                    <a:pt x="27" y="121"/>
                    <a:pt x="27" y="121"/>
                  </a:cubicBezTo>
                  <a:cubicBezTo>
                    <a:pt x="56" y="116"/>
                    <a:pt x="56" y="116"/>
                    <a:pt x="56" y="116"/>
                  </a:cubicBezTo>
                  <a:lnTo>
                    <a:pt x="57" y="122"/>
                  </a:lnTo>
                  <a:close/>
                  <a:moveTo>
                    <a:pt x="54" y="105"/>
                  </a:moveTo>
                  <a:cubicBezTo>
                    <a:pt x="25" y="110"/>
                    <a:pt x="25" y="110"/>
                    <a:pt x="25" y="110"/>
                  </a:cubicBezTo>
                  <a:cubicBezTo>
                    <a:pt x="24" y="104"/>
                    <a:pt x="24" y="104"/>
                    <a:pt x="24" y="104"/>
                  </a:cubicBezTo>
                  <a:cubicBezTo>
                    <a:pt x="53" y="99"/>
                    <a:pt x="53" y="99"/>
                    <a:pt x="53" y="99"/>
                  </a:cubicBezTo>
                  <a:lnTo>
                    <a:pt x="54" y="105"/>
                  </a:lnTo>
                  <a:close/>
                  <a:moveTo>
                    <a:pt x="51" y="87"/>
                  </a:moveTo>
                  <a:cubicBezTo>
                    <a:pt x="22" y="92"/>
                    <a:pt x="22" y="92"/>
                    <a:pt x="22" y="92"/>
                  </a:cubicBezTo>
                  <a:cubicBezTo>
                    <a:pt x="21" y="86"/>
                    <a:pt x="21" y="86"/>
                    <a:pt x="21" y="86"/>
                  </a:cubicBezTo>
                  <a:cubicBezTo>
                    <a:pt x="50" y="81"/>
                    <a:pt x="50" y="81"/>
                    <a:pt x="50" y="81"/>
                  </a:cubicBezTo>
                  <a:lnTo>
                    <a:pt x="51"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grpSp>
      <p:sp>
        <p:nvSpPr>
          <p:cNvPr id="322" name="Freeform 94"/>
          <p:cNvSpPr>
            <a:spLocks/>
          </p:cNvSpPr>
          <p:nvPr/>
        </p:nvSpPr>
        <p:spPr bwMode="auto">
          <a:xfrm>
            <a:off x="4885187" y="3484706"/>
            <a:ext cx="137259" cy="141787"/>
          </a:xfrm>
          <a:custGeom>
            <a:avLst/>
            <a:gdLst>
              <a:gd name="T0" fmla="*/ 169 w 178"/>
              <a:gd name="T1" fmla="*/ 91 h 181"/>
              <a:gd name="T2" fmla="*/ 159 w 178"/>
              <a:gd name="T3" fmla="*/ 100 h 181"/>
              <a:gd name="T4" fmla="*/ 159 w 178"/>
              <a:gd name="T5" fmla="*/ 104 h 181"/>
              <a:gd name="T6" fmla="*/ 117 w 178"/>
              <a:gd name="T7" fmla="*/ 121 h 181"/>
              <a:gd name="T8" fmla="*/ 165 w 178"/>
              <a:gd name="T9" fmla="*/ 19 h 181"/>
              <a:gd name="T10" fmla="*/ 168 w 178"/>
              <a:gd name="T11" fmla="*/ 20 h 181"/>
              <a:gd name="T12" fmla="*/ 178 w 178"/>
              <a:gd name="T13" fmla="*/ 10 h 181"/>
              <a:gd name="T14" fmla="*/ 168 w 178"/>
              <a:gd name="T15" fmla="*/ 0 h 181"/>
              <a:gd name="T16" fmla="*/ 158 w 178"/>
              <a:gd name="T17" fmla="*/ 10 h 181"/>
              <a:gd name="T18" fmla="*/ 162 w 178"/>
              <a:gd name="T19" fmla="*/ 18 h 181"/>
              <a:gd name="T20" fmla="*/ 113 w 178"/>
              <a:gd name="T21" fmla="*/ 123 h 181"/>
              <a:gd name="T22" fmla="*/ 100 w 178"/>
              <a:gd name="T23" fmla="*/ 128 h 181"/>
              <a:gd name="T24" fmla="*/ 92 w 178"/>
              <a:gd name="T25" fmla="*/ 125 h 181"/>
              <a:gd name="T26" fmla="*/ 88 w 178"/>
              <a:gd name="T27" fmla="*/ 125 h 181"/>
              <a:gd name="T28" fmla="*/ 49 w 178"/>
              <a:gd name="T29" fmla="*/ 54 h 181"/>
              <a:gd name="T30" fmla="*/ 53 w 178"/>
              <a:gd name="T31" fmla="*/ 46 h 181"/>
              <a:gd name="T32" fmla="*/ 44 w 178"/>
              <a:gd name="T33" fmla="*/ 36 h 181"/>
              <a:gd name="T34" fmla="*/ 34 w 178"/>
              <a:gd name="T35" fmla="*/ 46 h 181"/>
              <a:gd name="T36" fmla="*/ 34 w 178"/>
              <a:gd name="T37" fmla="*/ 49 h 181"/>
              <a:gd name="T38" fmla="*/ 16 w 178"/>
              <a:gd name="T39" fmla="*/ 58 h 181"/>
              <a:gd name="T40" fmla="*/ 9 w 178"/>
              <a:gd name="T41" fmla="*/ 55 h 181"/>
              <a:gd name="T42" fmla="*/ 0 w 178"/>
              <a:gd name="T43" fmla="*/ 65 h 181"/>
              <a:gd name="T44" fmla="*/ 9 w 178"/>
              <a:gd name="T45" fmla="*/ 74 h 181"/>
              <a:gd name="T46" fmla="*/ 19 w 178"/>
              <a:gd name="T47" fmla="*/ 65 h 181"/>
              <a:gd name="T48" fmla="*/ 18 w 178"/>
              <a:gd name="T49" fmla="*/ 60 h 181"/>
              <a:gd name="T50" fmla="*/ 36 w 178"/>
              <a:gd name="T51" fmla="*/ 51 h 181"/>
              <a:gd name="T52" fmla="*/ 44 w 178"/>
              <a:gd name="T53" fmla="*/ 55 h 181"/>
              <a:gd name="T54" fmla="*/ 46 w 178"/>
              <a:gd name="T55" fmla="*/ 55 h 181"/>
              <a:gd name="T56" fmla="*/ 86 w 178"/>
              <a:gd name="T57" fmla="*/ 126 h 181"/>
              <a:gd name="T58" fmla="*/ 82 w 178"/>
              <a:gd name="T59" fmla="*/ 134 h 181"/>
              <a:gd name="T60" fmla="*/ 92 w 178"/>
              <a:gd name="T61" fmla="*/ 144 h 181"/>
              <a:gd name="T62" fmla="*/ 102 w 178"/>
              <a:gd name="T63" fmla="*/ 134 h 181"/>
              <a:gd name="T64" fmla="*/ 101 w 178"/>
              <a:gd name="T65" fmla="*/ 131 h 181"/>
              <a:gd name="T66" fmla="*/ 111 w 178"/>
              <a:gd name="T67" fmla="*/ 126 h 181"/>
              <a:gd name="T68" fmla="*/ 94 w 178"/>
              <a:gd name="T69" fmla="*/ 162 h 181"/>
              <a:gd name="T70" fmla="*/ 92 w 178"/>
              <a:gd name="T71" fmla="*/ 162 h 181"/>
              <a:gd name="T72" fmla="*/ 86 w 178"/>
              <a:gd name="T73" fmla="*/ 164 h 181"/>
              <a:gd name="T74" fmla="*/ 49 w 178"/>
              <a:gd name="T75" fmla="*/ 91 h 181"/>
              <a:gd name="T76" fmla="*/ 53 w 178"/>
              <a:gd name="T77" fmla="*/ 83 h 181"/>
              <a:gd name="T78" fmla="*/ 43 w 178"/>
              <a:gd name="T79" fmla="*/ 73 h 181"/>
              <a:gd name="T80" fmla="*/ 33 w 178"/>
              <a:gd name="T81" fmla="*/ 83 h 181"/>
              <a:gd name="T82" fmla="*/ 36 w 178"/>
              <a:gd name="T83" fmla="*/ 89 h 181"/>
              <a:gd name="T84" fmla="*/ 13 w 178"/>
              <a:gd name="T85" fmla="*/ 126 h 181"/>
              <a:gd name="T86" fmla="*/ 10 w 178"/>
              <a:gd name="T87" fmla="*/ 125 h 181"/>
              <a:gd name="T88" fmla="*/ 0 w 178"/>
              <a:gd name="T89" fmla="*/ 135 h 181"/>
              <a:gd name="T90" fmla="*/ 10 w 178"/>
              <a:gd name="T91" fmla="*/ 145 h 181"/>
              <a:gd name="T92" fmla="*/ 20 w 178"/>
              <a:gd name="T93" fmla="*/ 135 h 181"/>
              <a:gd name="T94" fmla="*/ 15 w 178"/>
              <a:gd name="T95" fmla="*/ 127 h 181"/>
              <a:gd name="T96" fmla="*/ 38 w 178"/>
              <a:gd name="T97" fmla="*/ 91 h 181"/>
              <a:gd name="T98" fmla="*/ 43 w 178"/>
              <a:gd name="T99" fmla="*/ 93 h 181"/>
              <a:gd name="T100" fmla="*/ 47 w 178"/>
              <a:gd name="T101" fmla="*/ 92 h 181"/>
              <a:gd name="T102" fmla="*/ 84 w 178"/>
              <a:gd name="T103" fmla="*/ 165 h 181"/>
              <a:gd name="T104" fmla="*/ 82 w 178"/>
              <a:gd name="T105" fmla="*/ 171 h 181"/>
              <a:gd name="T106" fmla="*/ 92 w 178"/>
              <a:gd name="T107" fmla="*/ 181 h 181"/>
              <a:gd name="T108" fmla="*/ 102 w 178"/>
              <a:gd name="T109" fmla="*/ 171 h 181"/>
              <a:gd name="T110" fmla="*/ 97 w 178"/>
              <a:gd name="T111" fmla="*/ 163 h 181"/>
              <a:gd name="T112" fmla="*/ 115 w 178"/>
              <a:gd name="T113" fmla="*/ 125 h 181"/>
              <a:gd name="T114" fmla="*/ 160 w 178"/>
              <a:gd name="T115" fmla="*/ 106 h 181"/>
              <a:gd name="T116" fmla="*/ 169 w 178"/>
              <a:gd name="T117" fmla="*/ 110 h 181"/>
              <a:gd name="T118" fmla="*/ 178 w 178"/>
              <a:gd name="T119" fmla="*/ 100 h 181"/>
              <a:gd name="T120" fmla="*/ 169 w 178"/>
              <a:gd name="T121" fmla="*/ 9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 h="181">
                <a:moveTo>
                  <a:pt x="169" y="91"/>
                </a:moveTo>
                <a:cubicBezTo>
                  <a:pt x="163" y="91"/>
                  <a:pt x="159" y="95"/>
                  <a:pt x="159" y="100"/>
                </a:cubicBezTo>
                <a:cubicBezTo>
                  <a:pt x="159" y="102"/>
                  <a:pt x="159" y="103"/>
                  <a:pt x="159" y="104"/>
                </a:cubicBezTo>
                <a:cubicBezTo>
                  <a:pt x="117" y="121"/>
                  <a:pt x="117" y="121"/>
                  <a:pt x="117" y="121"/>
                </a:cubicBezTo>
                <a:cubicBezTo>
                  <a:pt x="165" y="19"/>
                  <a:pt x="165" y="19"/>
                  <a:pt x="165" y="19"/>
                </a:cubicBezTo>
                <a:cubicBezTo>
                  <a:pt x="166" y="20"/>
                  <a:pt x="167" y="20"/>
                  <a:pt x="168" y="20"/>
                </a:cubicBezTo>
                <a:cubicBezTo>
                  <a:pt x="174" y="20"/>
                  <a:pt x="178" y="15"/>
                  <a:pt x="178" y="10"/>
                </a:cubicBezTo>
                <a:cubicBezTo>
                  <a:pt x="178" y="5"/>
                  <a:pt x="174" y="0"/>
                  <a:pt x="168" y="0"/>
                </a:cubicBezTo>
                <a:cubicBezTo>
                  <a:pt x="163" y="0"/>
                  <a:pt x="158" y="5"/>
                  <a:pt x="158" y="10"/>
                </a:cubicBezTo>
                <a:cubicBezTo>
                  <a:pt x="158" y="13"/>
                  <a:pt x="160" y="16"/>
                  <a:pt x="162" y="18"/>
                </a:cubicBezTo>
                <a:cubicBezTo>
                  <a:pt x="113" y="123"/>
                  <a:pt x="113" y="123"/>
                  <a:pt x="113" y="123"/>
                </a:cubicBezTo>
                <a:cubicBezTo>
                  <a:pt x="100" y="128"/>
                  <a:pt x="100" y="128"/>
                  <a:pt x="100" y="128"/>
                </a:cubicBezTo>
                <a:cubicBezTo>
                  <a:pt x="98" y="126"/>
                  <a:pt x="95" y="125"/>
                  <a:pt x="92" y="125"/>
                </a:cubicBezTo>
                <a:cubicBezTo>
                  <a:pt x="91" y="125"/>
                  <a:pt x="90" y="125"/>
                  <a:pt x="88" y="125"/>
                </a:cubicBezTo>
                <a:cubicBezTo>
                  <a:pt x="49" y="54"/>
                  <a:pt x="49" y="54"/>
                  <a:pt x="49" y="54"/>
                </a:cubicBezTo>
                <a:cubicBezTo>
                  <a:pt x="51" y="52"/>
                  <a:pt x="53" y="49"/>
                  <a:pt x="53" y="46"/>
                </a:cubicBezTo>
                <a:cubicBezTo>
                  <a:pt x="53" y="40"/>
                  <a:pt x="49" y="36"/>
                  <a:pt x="44" y="36"/>
                </a:cubicBezTo>
                <a:cubicBezTo>
                  <a:pt x="38" y="36"/>
                  <a:pt x="34" y="40"/>
                  <a:pt x="34" y="46"/>
                </a:cubicBezTo>
                <a:cubicBezTo>
                  <a:pt x="34" y="47"/>
                  <a:pt x="34" y="48"/>
                  <a:pt x="34" y="49"/>
                </a:cubicBezTo>
                <a:cubicBezTo>
                  <a:pt x="16" y="58"/>
                  <a:pt x="16" y="58"/>
                  <a:pt x="16" y="58"/>
                </a:cubicBezTo>
                <a:cubicBezTo>
                  <a:pt x="15" y="56"/>
                  <a:pt x="12" y="55"/>
                  <a:pt x="9" y="55"/>
                </a:cubicBezTo>
                <a:cubicBezTo>
                  <a:pt x="4" y="55"/>
                  <a:pt x="0" y="59"/>
                  <a:pt x="0" y="65"/>
                </a:cubicBezTo>
                <a:cubicBezTo>
                  <a:pt x="0" y="70"/>
                  <a:pt x="4" y="74"/>
                  <a:pt x="9" y="74"/>
                </a:cubicBezTo>
                <a:cubicBezTo>
                  <a:pt x="15" y="74"/>
                  <a:pt x="19" y="70"/>
                  <a:pt x="19" y="65"/>
                </a:cubicBezTo>
                <a:cubicBezTo>
                  <a:pt x="19" y="63"/>
                  <a:pt x="19" y="61"/>
                  <a:pt x="18" y="60"/>
                </a:cubicBezTo>
                <a:cubicBezTo>
                  <a:pt x="36" y="51"/>
                  <a:pt x="36" y="51"/>
                  <a:pt x="36" y="51"/>
                </a:cubicBezTo>
                <a:cubicBezTo>
                  <a:pt x="37" y="54"/>
                  <a:pt x="40" y="55"/>
                  <a:pt x="44" y="55"/>
                </a:cubicBezTo>
                <a:cubicBezTo>
                  <a:pt x="44" y="55"/>
                  <a:pt x="45" y="55"/>
                  <a:pt x="46" y="55"/>
                </a:cubicBezTo>
                <a:cubicBezTo>
                  <a:pt x="86" y="126"/>
                  <a:pt x="86" y="126"/>
                  <a:pt x="86" y="126"/>
                </a:cubicBezTo>
                <a:cubicBezTo>
                  <a:pt x="84" y="128"/>
                  <a:pt x="82" y="131"/>
                  <a:pt x="82" y="134"/>
                </a:cubicBezTo>
                <a:cubicBezTo>
                  <a:pt x="82" y="140"/>
                  <a:pt x="87" y="144"/>
                  <a:pt x="92" y="144"/>
                </a:cubicBezTo>
                <a:cubicBezTo>
                  <a:pt x="97" y="144"/>
                  <a:pt x="102" y="140"/>
                  <a:pt x="102" y="134"/>
                </a:cubicBezTo>
                <a:cubicBezTo>
                  <a:pt x="102" y="133"/>
                  <a:pt x="101" y="132"/>
                  <a:pt x="101" y="131"/>
                </a:cubicBezTo>
                <a:cubicBezTo>
                  <a:pt x="111" y="126"/>
                  <a:pt x="111" y="126"/>
                  <a:pt x="111" y="126"/>
                </a:cubicBezTo>
                <a:cubicBezTo>
                  <a:pt x="94" y="162"/>
                  <a:pt x="94" y="162"/>
                  <a:pt x="94" y="162"/>
                </a:cubicBezTo>
                <a:cubicBezTo>
                  <a:pt x="94" y="162"/>
                  <a:pt x="93" y="162"/>
                  <a:pt x="92" y="162"/>
                </a:cubicBezTo>
                <a:cubicBezTo>
                  <a:pt x="90" y="162"/>
                  <a:pt x="88" y="162"/>
                  <a:pt x="86" y="164"/>
                </a:cubicBezTo>
                <a:cubicBezTo>
                  <a:pt x="49" y="91"/>
                  <a:pt x="49" y="91"/>
                  <a:pt x="49" y="91"/>
                </a:cubicBezTo>
                <a:cubicBezTo>
                  <a:pt x="52" y="89"/>
                  <a:pt x="53" y="86"/>
                  <a:pt x="53" y="83"/>
                </a:cubicBezTo>
                <a:cubicBezTo>
                  <a:pt x="53" y="78"/>
                  <a:pt x="49" y="73"/>
                  <a:pt x="43" y="73"/>
                </a:cubicBezTo>
                <a:cubicBezTo>
                  <a:pt x="38" y="73"/>
                  <a:pt x="33" y="78"/>
                  <a:pt x="33" y="83"/>
                </a:cubicBezTo>
                <a:cubicBezTo>
                  <a:pt x="33" y="86"/>
                  <a:pt x="34" y="88"/>
                  <a:pt x="36" y="89"/>
                </a:cubicBezTo>
                <a:cubicBezTo>
                  <a:pt x="13" y="126"/>
                  <a:pt x="13" y="126"/>
                  <a:pt x="13" y="126"/>
                </a:cubicBezTo>
                <a:cubicBezTo>
                  <a:pt x="12" y="126"/>
                  <a:pt x="11" y="125"/>
                  <a:pt x="10" y="125"/>
                </a:cubicBezTo>
                <a:cubicBezTo>
                  <a:pt x="4" y="125"/>
                  <a:pt x="0" y="130"/>
                  <a:pt x="0" y="135"/>
                </a:cubicBezTo>
                <a:cubicBezTo>
                  <a:pt x="0" y="141"/>
                  <a:pt x="4" y="145"/>
                  <a:pt x="10" y="145"/>
                </a:cubicBezTo>
                <a:cubicBezTo>
                  <a:pt x="15" y="145"/>
                  <a:pt x="20" y="141"/>
                  <a:pt x="20" y="135"/>
                </a:cubicBezTo>
                <a:cubicBezTo>
                  <a:pt x="20" y="132"/>
                  <a:pt x="18" y="129"/>
                  <a:pt x="15" y="127"/>
                </a:cubicBezTo>
                <a:cubicBezTo>
                  <a:pt x="38" y="91"/>
                  <a:pt x="38" y="91"/>
                  <a:pt x="38" y="91"/>
                </a:cubicBezTo>
                <a:cubicBezTo>
                  <a:pt x="39" y="92"/>
                  <a:pt x="41" y="93"/>
                  <a:pt x="43" y="93"/>
                </a:cubicBezTo>
                <a:cubicBezTo>
                  <a:pt x="45" y="93"/>
                  <a:pt x="46" y="93"/>
                  <a:pt x="47" y="92"/>
                </a:cubicBezTo>
                <a:cubicBezTo>
                  <a:pt x="84" y="165"/>
                  <a:pt x="84" y="165"/>
                  <a:pt x="84" y="165"/>
                </a:cubicBezTo>
                <a:cubicBezTo>
                  <a:pt x="83" y="167"/>
                  <a:pt x="82" y="169"/>
                  <a:pt x="82" y="171"/>
                </a:cubicBezTo>
                <a:cubicBezTo>
                  <a:pt x="82" y="177"/>
                  <a:pt x="87" y="181"/>
                  <a:pt x="92" y="181"/>
                </a:cubicBezTo>
                <a:cubicBezTo>
                  <a:pt x="97" y="181"/>
                  <a:pt x="102" y="177"/>
                  <a:pt x="102" y="171"/>
                </a:cubicBezTo>
                <a:cubicBezTo>
                  <a:pt x="102" y="168"/>
                  <a:pt x="100" y="165"/>
                  <a:pt x="97" y="163"/>
                </a:cubicBezTo>
                <a:cubicBezTo>
                  <a:pt x="115" y="125"/>
                  <a:pt x="115" y="125"/>
                  <a:pt x="115" y="125"/>
                </a:cubicBezTo>
                <a:cubicBezTo>
                  <a:pt x="160" y="106"/>
                  <a:pt x="160" y="106"/>
                  <a:pt x="160" y="106"/>
                </a:cubicBezTo>
                <a:cubicBezTo>
                  <a:pt x="162" y="108"/>
                  <a:pt x="165" y="110"/>
                  <a:pt x="169" y="110"/>
                </a:cubicBezTo>
                <a:cubicBezTo>
                  <a:pt x="174" y="110"/>
                  <a:pt x="178" y="106"/>
                  <a:pt x="178" y="100"/>
                </a:cubicBezTo>
                <a:cubicBezTo>
                  <a:pt x="178" y="95"/>
                  <a:pt x="174" y="91"/>
                  <a:pt x="169" y="91"/>
                </a:cubicBezTo>
                <a:close/>
              </a:path>
            </a:pathLst>
          </a:custGeom>
          <a:solidFill>
            <a:srgbClr val="348B26"/>
          </a:solidFill>
          <a:ln>
            <a:noFill/>
          </a:ln>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grpSp>
        <p:nvGrpSpPr>
          <p:cNvPr id="323" name="Group 280"/>
          <p:cNvGrpSpPr/>
          <p:nvPr/>
        </p:nvGrpSpPr>
        <p:grpSpPr>
          <a:xfrm>
            <a:off x="4170837" y="3530663"/>
            <a:ext cx="169847" cy="95830"/>
            <a:chOff x="1017587" y="7092950"/>
            <a:chExt cx="1177926" cy="655637"/>
          </a:xfrm>
          <a:solidFill>
            <a:srgbClr val="348B26"/>
          </a:solidFill>
        </p:grpSpPr>
        <p:sp>
          <p:nvSpPr>
            <p:cNvPr id="324" name="Freeform 95"/>
            <p:cNvSpPr>
              <a:spLocks/>
            </p:cNvSpPr>
            <p:nvPr/>
          </p:nvSpPr>
          <p:spPr bwMode="auto">
            <a:xfrm>
              <a:off x="1279527" y="7196137"/>
              <a:ext cx="638177" cy="88900"/>
            </a:xfrm>
            <a:custGeom>
              <a:avLst/>
              <a:gdLst>
                <a:gd name="T0" fmla="*/ 116 w 124"/>
                <a:gd name="T1" fmla="*/ 0 h 17"/>
                <a:gd name="T2" fmla="*/ 8 w 124"/>
                <a:gd name="T3" fmla="*/ 0 h 17"/>
                <a:gd name="T4" fmla="*/ 0 w 124"/>
                <a:gd name="T5" fmla="*/ 8 h 17"/>
                <a:gd name="T6" fmla="*/ 8 w 124"/>
                <a:gd name="T7" fmla="*/ 17 h 17"/>
                <a:gd name="T8" fmla="*/ 116 w 124"/>
                <a:gd name="T9" fmla="*/ 17 h 17"/>
                <a:gd name="T10" fmla="*/ 124 w 124"/>
                <a:gd name="T11" fmla="*/ 8 h 17"/>
                <a:gd name="T12" fmla="*/ 116 w 124"/>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4" h="17">
                  <a:moveTo>
                    <a:pt x="116" y="0"/>
                  </a:moveTo>
                  <a:cubicBezTo>
                    <a:pt x="8" y="0"/>
                    <a:pt x="8" y="0"/>
                    <a:pt x="8" y="0"/>
                  </a:cubicBezTo>
                  <a:cubicBezTo>
                    <a:pt x="3" y="0"/>
                    <a:pt x="0" y="4"/>
                    <a:pt x="0" y="8"/>
                  </a:cubicBezTo>
                  <a:cubicBezTo>
                    <a:pt x="0" y="13"/>
                    <a:pt x="3" y="17"/>
                    <a:pt x="8" y="17"/>
                  </a:cubicBezTo>
                  <a:cubicBezTo>
                    <a:pt x="116" y="17"/>
                    <a:pt x="116" y="17"/>
                    <a:pt x="116" y="17"/>
                  </a:cubicBezTo>
                  <a:cubicBezTo>
                    <a:pt x="121" y="17"/>
                    <a:pt x="124" y="13"/>
                    <a:pt x="124" y="8"/>
                  </a:cubicBezTo>
                  <a:cubicBezTo>
                    <a:pt x="124" y="4"/>
                    <a:pt x="121" y="0"/>
                    <a:pt x="1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325" name="Freeform 96"/>
            <p:cNvSpPr>
              <a:spLocks/>
            </p:cNvSpPr>
            <p:nvPr/>
          </p:nvSpPr>
          <p:spPr bwMode="auto">
            <a:xfrm>
              <a:off x="1279527" y="7377114"/>
              <a:ext cx="638177" cy="88900"/>
            </a:xfrm>
            <a:custGeom>
              <a:avLst/>
              <a:gdLst>
                <a:gd name="T0" fmla="*/ 116 w 124"/>
                <a:gd name="T1" fmla="*/ 0 h 17"/>
                <a:gd name="T2" fmla="*/ 8 w 124"/>
                <a:gd name="T3" fmla="*/ 0 h 17"/>
                <a:gd name="T4" fmla="*/ 0 w 124"/>
                <a:gd name="T5" fmla="*/ 9 h 17"/>
                <a:gd name="T6" fmla="*/ 8 w 124"/>
                <a:gd name="T7" fmla="*/ 17 h 17"/>
                <a:gd name="T8" fmla="*/ 116 w 124"/>
                <a:gd name="T9" fmla="*/ 17 h 17"/>
                <a:gd name="T10" fmla="*/ 124 w 124"/>
                <a:gd name="T11" fmla="*/ 9 h 17"/>
                <a:gd name="T12" fmla="*/ 116 w 124"/>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4" h="17">
                  <a:moveTo>
                    <a:pt x="116" y="0"/>
                  </a:moveTo>
                  <a:cubicBezTo>
                    <a:pt x="8" y="0"/>
                    <a:pt x="8" y="0"/>
                    <a:pt x="8" y="0"/>
                  </a:cubicBezTo>
                  <a:cubicBezTo>
                    <a:pt x="3" y="0"/>
                    <a:pt x="0" y="4"/>
                    <a:pt x="0" y="9"/>
                  </a:cubicBezTo>
                  <a:cubicBezTo>
                    <a:pt x="0" y="13"/>
                    <a:pt x="3" y="17"/>
                    <a:pt x="8" y="17"/>
                  </a:cubicBezTo>
                  <a:cubicBezTo>
                    <a:pt x="116" y="17"/>
                    <a:pt x="116" y="17"/>
                    <a:pt x="116" y="17"/>
                  </a:cubicBezTo>
                  <a:cubicBezTo>
                    <a:pt x="121" y="17"/>
                    <a:pt x="124" y="13"/>
                    <a:pt x="124" y="9"/>
                  </a:cubicBezTo>
                  <a:cubicBezTo>
                    <a:pt x="124" y="4"/>
                    <a:pt x="121" y="0"/>
                    <a:pt x="1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326" name="Freeform 97"/>
            <p:cNvSpPr>
              <a:spLocks/>
            </p:cNvSpPr>
            <p:nvPr/>
          </p:nvSpPr>
          <p:spPr bwMode="auto">
            <a:xfrm>
              <a:off x="1279527" y="7569201"/>
              <a:ext cx="638177" cy="82550"/>
            </a:xfrm>
            <a:custGeom>
              <a:avLst/>
              <a:gdLst>
                <a:gd name="T0" fmla="*/ 116 w 124"/>
                <a:gd name="T1" fmla="*/ 0 h 16"/>
                <a:gd name="T2" fmla="*/ 8 w 124"/>
                <a:gd name="T3" fmla="*/ 0 h 16"/>
                <a:gd name="T4" fmla="*/ 0 w 124"/>
                <a:gd name="T5" fmla="*/ 8 h 16"/>
                <a:gd name="T6" fmla="*/ 8 w 124"/>
                <a:gd name="T7" fmla="*/ 16 h 16"/>
                <a:gd name="T8" fmla="*/ 116 w 124"/>
                <a:gd name="T9" fmla="*/ 16 h 16"/>
                <a:gd name="T10" fmla="*/ 124 w 124"/>
                <a:gd name="T11" fmla="*/ 8 h 16"/>
                <a:gd name="T12" fmla="*/ 116 w 124"/>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24" h="16">
                  <a:moveTo>
                    <a:pt x="116" y="0"/>
                  </a:moveTo>
                  <a:cubicBezTo>
                    <a:pt x="8" y="0"/>
                    <a:pt x="8" y="0"/>
                    <a:pt x="8" y="0"/>
                  </a:cubicBezTo>
                  <a:cubicBezTo>
                    <a:pt x="3" y="0"/>
                    <a:pt x="0" y="3"/>
                    <a:pt x="0" y="8"/>
                  </a:cubicBezTo>
                  <a:cubicBezTo>
                    <a:pt x="0" y="13"/>
                    <a:pt x="3" y="16"/>
                    <a:pt x="8" y="16"/>
                  </a:cubicBezTo>
                  <a:cubicBezTo>
                    <a:pt x="116" y="16"/>
                    <a:pt x="116" y="16"/>
                    <a:pt x="116" y="16"/>
                  </a:cubicBezTo>
                  <a:cubicBezTo>
                    <a:pt x="121" y="16"/>
                    <a:pt x="124" y="13"/>
                    <a:pt x="124" y="8"/>
                  </a:cubicBezTo>
                  <a:cubicBezTo>
                    <a:pt x="124" y="3"/>
                    <a:pt x="121" y="0"/>
                    <a:pt x="1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327" name="Freeform 98"/>
            <p:cNvSpPr>
              <a:spLocks/>
            </p:cNvSpPr>
            <p:nvPr/>
          </p:nvSpPr>
          <p:spPr bwMode="auto">
            <a:xfrm>
              <a:off x="1017587" y="7273927"/>
              <a:ext cx="174627" cy="474660"/>
            </a:xfrm>
            <a:custGeom>
              <a:avLst/>
              <a:gdLst>
                <a:gd name="T0" fmla="*/ 24 w 34"/>
                <a:gd name="T1" fmla="*/ 7 h 92"/>
                <a:gd name="T2" fmla="*/ 17 w 34"/>
                <a:gd name="T3" fmla="*/ 0 h 92"/>
                <a:gd name="T4" fmla="*/ 10 w 34"/>
                <a:gd name="T5" fmla="*/ 7 h 92"/>
                <a:gd name="T6" fmla="*/ 10 w 34"/>
                <a:gd name="T7" fmla="*/ 62 h 92"/>
                <a:gd name="T8" fmla="*/ 0 w 34"/>
                <a:gd name="T9" fmla="*/ 62 h 92"/>
                <a:gd name="T10" fmla="*/ 17 w 34"/>
                <a:gd name="T11" fmla="*/ 92 h 92"/>
                <a:gd name="T12" fmla="*/ 34 w 34"/>
                <a:gd name="T13" fmla="*/ 62 h 92"/>
                <a:gd name="T14" fmla="*/ 24 w 34"/>
                <a:gd name="T15" fmla="*/ 62 h 92"/>
                <a:gd name="T16" fmla="*/ 24 w 34"/>
                <a:gd name="T17" fmla="*/ 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92">
                  <a:moveTo>
                    <a:pt x="24" y="7"/>
                  </a:moveTo>
                  <a:cubicBezTo>
                    <a:pt x="24" y="3"/>
                    <a:pt x="21" y="0"/>
                    <a:pt x="17" y="0"/>
                  </a:cubicBezTo>
                  <a:cubicBezTo>
                    <a:pt x="13" y="0"/>
                    <a:pt x="10" y="3"/>
                    <a:pt x="10" y="7"/>
                  </a:cubicBezTo>
                  <a:cubicBezTo>
                    <a:pt x="10" y="62"/>
                    <a:pt x="10" y="62"/>
                    <a:pt x="10" y="62"/>
                  </a:cubicBezTo>
                  <a:cubicBezTo>
                    <a:pt x="0" y="62"/>
                    <a:pt x="0" y="62"/>
                    <a:pt x="0" y="62"/>
                  </a:cubicBezTo>
                  <a:cubicBezTo>
                    <a:pt x="17" y="92"/>
                    <a:pt x="17" y="92"/>
                    <a:pt x="17" y="92"/>
                  </a:cubicBezTo>
                  <a:cubicBezTo>
                    <a:pt x="34" y="62"/>
                    <a:pt x="34" y="62"/>
                    <a:pt x="34" y="62"/>
                  </a:cubicBezTo>
                  <a:cubicBezTo>
                    <a:pt x="24" y="62"/>
                    <a:pt x="24" y="62"/>
                    <a:pt x="24" y="62"/>
                  </a:cubicBezTo>
                  <a:lnTo>
                    <a:pt x="2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328" name="Freeform 99"/>
            <p:cNvSpPr>
              <a:spLocks/>
            </p:cNvSpPr>
            <p:nvPr/>
          </p:nvSpPr>
          <p:spPr bwMode="auto">
            <a:xfrm>
              <a:off x="2016127" y="7092950"/>
              <a:ext cx="179386" cy="476251"/>
            </a:xfrm>
            <a:custGeom>
              <a:avLst/>
              <a:gdLst>
                <a:gd name="T0" fmla="*/ 35 w 35"/>
                <a:gd name="T1" fmla="*/ 30 h 92"/>
                <a:gd name="T2" fmla="*/ 18 w 35"/>
                <a:gd name="T3" fmla="*/ 0 h 92"/>
                <a:gd name="T4" fmla="*/ 0 w 35"/>
                <a:gd name="T5" fmla="*/ 30 h 92"/>
                <a:gd name="T6" fmla="*/ 11 w 35"/>
                <a:gd name="T7" fmla="*/ 30 h 92"/>
                <a:gd name="T8" fmla="*/ 11 w 35"/>
                <a:gd name="T9" fmla="*/ 85 h 92"/>
                <a:gd name="T10" fmla="*/ 18 w 35"/>
                <a:gd name="T11" fmla="*/ 92 h 92"/>
                <a:gd name="T12" fmla="*/ 25 w 35"/>
                <a:gd name="T13" fmla="*/ 85 h 92"/>
                <a:gd name="T14" fmla="*/ 25 w 35"/>
                <a:gd name="T15" fmla="*/ 30 h 92"/>
                <a:gd name="T16" fmla="*/ 35 w 35"/>
                <a:gd name="T17" fmla="*/ 3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92">
                  <a:moveTo>
                    <a:pt x="35" y="30"/>
                  </a:moveTo>
                  <a:cubicBezTo>
                    <a:pt x="18" y="0"/>
                    <a:pt x="18" y="0"/>
                    <a:pt x="18" y="0"/>
                  </a:cubicBezTo>
                  <a:cubicBezTo>
                    <a:pt x="0" y="30"/>
                    <a:pt x="0" y="30"/>
                    <a:pt x="0" y="30"/>
                  </a:cubicBezTo>
                  <a:cubicBezTo>
                    <a:pt x="11" y="30"/>
                    <a:pt x="11" y="30"/>
                    <a:pt x="11" y="30"/>
                  </a:cubicBezTo>
                  <a:cubicBezTo>
                    <a:pt x="11" y="85"/>
                    <a:pt x="11" y="85"/>
                    <a:pt x="11" y="85"/>
                  </a:cubicBezTo>
                  <a:cubicBezTo>
                    <a:pt x="11" y="88"/>
                    <a:pt x="14" y="92"/>
                    <a:pt x="18" y="92"/>
                  </a:cubicBezTo>
                  <a:cubicBezTo>
                    <a:pt x="22" y="92"/>
                    <a:pt x="25" y="88"/>
                    <a:pt x="25" y="85"/>
                  </a:cubicBezTo>
                  <a:cubicBezTo>
                    <a:pt x="25" y="30"/>
                    <a:pt x="25" y="30"/>
                    <a:pt x="25" y="30"/>
                  </a:cubicBezTo>
                  <a:lnTo>
                    <a:pt x="3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grpSp>
      <p:grpSp>
        <p:nvGrpSpPr>
          <p:cNvPr id="329" name="Group 286"/>
          <p:cNvGrpSpPr/>
          <p:nvPr/>
        </p:nvGrpSpPr>
        <p:grpSpPr>
          <a:xfrm>
            <a:off x="4873273" y="3131658"/>
            <a:ext cx="161082" cy="152804"/>
            <a:chOff x="11106150" y="7816850"/>
            <a:chExt cx="766763" cy="717554"/>
          </a:xfrm>
          <a:solidFill>
            <a:srgbClr val="348B26"/>
          </a:solidFill>
        </p:grpSpPr>
        <p:sp>
          <p:nvSpPr>
            <p:cNvPr id="330" name="Freeform 100"/>
            <p:cNvSpPr>
              <a:spLocks noEditPoints="1"/>
            </p:cNvSpPr>
            <p:nvPr/>
          </p:nvSpPr>
          <p:spPr bwMode="auto">
            <a:xfrm>
              <a:off x="11331573" y="7975604"/>
              <a:ext cx="541340" cy="558800"/>
            </a:xfrm>
            <a:custGeom>
              <a:avLst/>
              <a:gdLst>
                <a:gd name="T0" fmla="*/ 102 w 105"/>
                <a:gd name="T1" fmla="*/ 19 h 108"/>
                <a:gd name="T2" fmla="*/ 85 w 105"/>
                <a:gd name="T3" fmla="*/ 2 h 108"/>
                <a:gd name="T4" fmla="*/ 80 w 105"/>
                <a:gd name="T5" fmla="*/ 0 h 108"/>
                <a:gd name="T6" fmla="*/ 75 w 105"/>
                <a:gd name="T7" fmla="*/ 3 h 108"/>
                <a:gd name="T8" fmla="*/ 2 w 105"/>
                <a:gd name="T9" fmla="*/ 79 h 108"/>
                <a:gd name="T10" fmla="*/ 0 w 105"/>
                <a:gd name="T11" fmla="*/ 84 h 108"/>
                <a:gd name="T12" fmla="*/ 2 w 105"/>
                <a:gd name="T13" fmla="*/ 89 h 108"/>
                <a:gd name="T14" fmla="*/ 20 w 105"/>
                <a:gd name="T15" fmla="*/ 106 h 108"/>
                <a:gd name="T16" fmla="*/ 25 w 105"/>
                <a:gd name="T17" fmla="*/ 108 h 108"/>
                <a:gd name="T18" fmla="*/ 30 w 105"/>
                <a:gd name="T19" fmla="*/ 106 h 108"/>
                <a:gd name="T20" fmla="*/ 103 w 105"/>
                <a:gd name="T21" fmla="*/ 29 h 108"/>
                <a:gd name="T22" fmla="*/ 102 w 105"/>
                <a:gd name="T23" fmla="*/ 19 h 108"/>
                <a:gd name="T24" fmla="*/ 98 w 105"/>
                <a:gd name="T25" fmla="*/ 25 h 108"/>
                <a:gd name="T26" fmla="*/ 92 w 105"/>
                <a:gd name="T27" fmla="*/ 31 h 108"/>
                <a:gd name="T28" fmla="*/ 84 w 105"/>
                <a:gd name="T29" fmla="*/ 23 h 108"/>
                <a:gd name="T30" fmla="*/ 79 w 105"/>
                <a:gd name="T31" fmla="*/ 23 h 108"/>
                <a:gd name="T32" fmla="*/ 79 w 105"/>
                <a:gd name="T33" fmla="*/ 28 h 108"/>
                <a:gd name="T34" fmla="*/ 88 w 105"/>
                <a:gd name="T35" fmla="*/ 36 h 108"/>
                <a:gd name="T36" fmla="*/ 83 w 105"/>
                <a:gd name="T37" fmla="*/ 41 h 108"/>
                <a:gd name="T38" fmla="*/ 71 w 105"/>
                <a:gd name="T39" fmla="*/ 30 h 108"/>
                <a:gd name="T40" fmla="*/ 67 w 105"/>
                <a:gd name="T41" fmla="*/ 31 h 108"/>
                <a:gd name="T42" fmla="*/ 67 w 105"/>
                <a:gd name="T43" fmla="*/ 35 h 108"/>
                <a:gd name="T44" fmla="*/ 79 w 105"/>
                <a:gd name="T45" fmla="*/ 46 h 108"/>
                <a:gd name="T46" fmla="*/ 73 w 105"/>
                <a:gd name="T47" fmla="*/ 52 h 108"/>
                <a:gd name="T48" fmla="*/ 64 w 105"/>
                <a:gd name="T49" fmla="*/ 44 h 108"/>
                <a:gd name="T50" fmla="*/ 60 w 105"/>
                <a:gd name="T51" fmla="*/ 44 h 108"/>
                <a:gd name="T52" fmla="*/ 60 w 105"/>
                <a:gd name="T53" fmla="*/ 48 h 108"/>
                <a:gd name="T54" fmla="*/ 69 w 105"/>
                <a:gd name="T55" fmla="*/ 56 h 108"/>
                <a:gd name="T56" fmla="*/ 63 w 105"/>
                <a:gd name="T57" fmla="*/ 62 h 108"/>
                <a:gd name="T58" fmla="*/ 52 w 105"/>
                <a:gd name="T59" fmla="*/ 51 h 108"/>
                <a:gd name="T60" fmla="*/ 48 w 105"/>
                <a:gd name="T61" fmla="*/ 52 h 108"/>
                <a:gd name="T62" fmla="*/ 48 w 105"/>
                <a:gd name="T63" fmla="*/ 56 h 108"/>
                <a:gd name="T64" fmla="*/ 59 w 105"/>
                <a:gd name="T65" fmla="*/ 66 h 108"/>
                <a:gd name="T66" fmla="*/ 53 w 105"/>
                <a:gd name="T67" fmla="*/ 72 h 108"/>
                <a:gd name="T68" fmla="*/ 45 w 105"/>
                <a:gd name="T69" fmla="*/ 64 h 108"/>
                <a:gd name="T70" fmla="*/ 41 w 105"/>
                <a:gd name="T71" fmla="*/ 64 h 108"/>
                <a:gd name="T72" fmla="*/ 41 w 105"/>
                <a:gd name="T73" fmla="*/ 68 h 108"/>
                <a:gd name="T74" fmla="*/ 49 w 105"/>
                <a:gd name="T75" fmla="*/ 77 h 108"/>
                <a:gd name="T76" fmla="*/ 44 w 105"/>
                <a:gd name="T77" fmla="*/ 82 h 108"/>
                <a:gd name="T78" fmla="*/ 32 w 105"/>
                <a:gd name="T79" fmla="*/ 71 h 108"/>
                <a:gd name="T80" fmla="*/ 28 w 105"/>
                <a:gd name="T81" fmla="*/ 72 h 108"/>
                <a:gd name="T82" fmla="*/ 28 w 105"/>
                <a:gd name="T83" fmla="*/ 76 h 108"/>
                <a:gd name="T84" fmla="*/ 40 w 105"/>
                <a:gd name="T85" fmla="*/ 87 h 108"/>
                <a:gd name="T86" fmla="*/ 34 w 105"/>
                <a:gd name="T87" fmla="*/ 93 h 108"/>
                <a:gd name="T88" fmla="*/ 26 w 105"/>
                <a:gd name="T89" fmla="*/ 85 h 108"/>
                <a:gd name="T90" fmla="*/ 22 w 105"/>
                <a:gd name="T91" fmla="*/ 85 h 108"/>
                <a:gd name="T92" fmla="*/ 22 w 105"/>
                <a:gd name="T93" fmla="*/ 89 h 108"/>
                <a:gd name="T94" fmla="*/ 30 w 105"/>
                <a:gd name="T95" fmla="*/ 97 h 108"/>
                <a:gd name="T96" fmla="*/ 25 w 105"/>
                <a:gd name="T97" fmla="*/ 102 h 108"/>
                <a:gd name="T98" fmla="*/ 24 w 105"/>
                <a:gd name="T99" fmla="*/ 102 h 108"/>
                <a:gd name="T100" fmla="*/ 6 w 105"/>
                <a:gd name="T101" fmla="*/ 85 h 108"/>
                <a:gd name="T102" fmla="*/ 6 w 105"/>
                <a:gd name="T103" fmla="*/ 84 h 108"/>
                <a:gd name="T104" fmla="*/ 6 w 105"/>
                <a:gd name="T105" fmla="*/ 83 h 108"/>
                <a:gd name="T106" fmla="*/ 79 w 105"/>
                <a:gd name="T107" fmla="*/ 7 h 108"/>
                <a:gd name="T108" fmla="*/ 80 w 105"/>
                <a:gd name="T109" fmla="*/ 6 h 108"/>
                <a:gd name="T110" fmla="*/ 80 w 105"/>
                <a:gd name="T111" fmla="*/ 6 h 108"/>
                <a:gd name="T112" fmla="*/ 80 w 105"/>
                <a:gd name="T113" fmla="*/ 7 h 108"/>
                <a:gd name="T114" fmla="*/ 98 w 105"/>
                <a:gd name="T115" fmla="*/ 24 h 108"/>
                <a:gd name="T116" fmla="*/ 98 w 105"/>
                <a:gd name="T117"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5" h="108">
                  <a:moveTo>
                    <a:pt x="102" y="19"/>
                  </a:moveTo>
                  <a:cubicBezTo>
                    <a:pt x="85" y="2"/>
                    <a:pt x="85" y="2"/>
                    <a:pt x="85" y="2"/>
                  </a:cubicBezTo>
                  <a:cubicBezTo>
                    <a:pt x="83" y="1"/>
                    <a:pt x="81" y="0"/>
                    <a:pt x="80" y="0"/>
                  </a:cubicBezTo>
                  <a:cubicBezTo>
                    <a:pt x="78" y="0"/>
                    <a:pt x="76" y="1"/>
                    <a:pt x="75" y="3"/>
                  </a:cubicBezTo>
                  <a:cubicBezTo>
                    <a:pt x="2" y="79"/>
                    <a:pt x="2" y="79"/>
                    <a:pt x="2" y="79"/>
                  </a:cubicBezTo>
                  <a:cubicBezTo>
                    <a:pt x="0" y="80"/>
                    <a:pt x="0" y="82"/>
                    <a:pt x="0" y="84"/>
                  </a:cubicBezTo>
                  <a:cubicBezTo>
                    <a:pt x="0" y="86"/>
                    <a:pt x="0" y="88"/>
                    <a:pt x="2" y="89"/>
                  </a:cubicBezTo>
                  <a:cubicBezTo>
                    <a:pt x="20" y="106"/>
                    <a:pt x="20" y="106"/>
                    <a:pt x="20" y="106"/>
                  </a:cubicBezTo>
                  <a:cubicBezTo>
                    <a:pt x="21" y="108"/>
                    <a:pt x="23" y="108"/>
                    <a:pt x="25" y="108"/>
                  </a:cubicBezTo>
                  <a:cubicBezTo>
                    <a:pt x="26" y="108"/>
                    <a:pt x="28" y="107"/>
                    <a:pt x="30" y="106"/>
                  </a:cubicBezTo>
                  <a:cubicBezTo>
                    <a:pt x="103" y="29"/>
                    <a:pt x="103" y="29"/>
                    <a:pt x="103" y="29"/>
                  </a:cubicBezTo>
                  <a:cubicBezTo>
                    <a:pt x="105" y="27"/>
                    <a:pt x="105" y="22"/>
                    <a:pt x="102" y="19"/>
                  </a:cubicBezTo>
                  <a:close/>
                  <a:moveTo>
                    <a:pt x="98" y="25"/>
                  </a:moveTo>
                  <a:cubicBezTo>
                    <a:pt x="92" y="31"/>
                    <a:pt x="92" y="31"/>
                    <a:pt x="92" y="31"/>
                  </a:cubicBezTo>
                  <a:cubicBezTo>
                    <a:pt x="84" y="23"/>
                    <a:pt x="84" y="23"/>
                    <a:pt x="84" y="23"/>
                  </a:cubicBezTo>
                  <a:cubicBezTo>
                    <a:pt x="82" y="22"/>
                    <a:pt x="81" y="22"/>
                    <a:pt x="79" y="23"/>
                  </a:cubicBezTo>
                  <a:cubicBezTo>
                    <a:pt x="78" y="24"/>
                    <a:pt x="78" y="26"/>
                    <a:pt x="79" y="28"/>
                  </a:cubicBezTo>
                  <a:cubicBezTo>
                    <a:pt x="88" y="36"/>
                    <a:pt x="88" y="36"/>
                    <a:pt x="88" y="36"/>
                  </a:cubicBezTo>
                  <a:cubicBezTo>
                    <a:pt x="83" y="41"/>
                    <a:pt x="83" y="41"/>
                    <a:pt x="83" y="41"/>
                  </a:cubicBezTo>
                  <a:cubicBezTo>
                    <a:pt x="71" y="30"/>
                    <a:pt x="71" y="30"/>
                    <a:pt x="71" y="30"/>
                  </a:cubicBezTo>
                  <a:cubicBezTo>
                    <a:pt x="70" y="29"/>
                    <a:pt x="68" y="29"/>
                    <a:pt x="67" y="31"/>
                  </a:cubicBezTo>
                  <a:cubicBezTo>
                    <a:pt x="66" y="32"/>
                    <a:pt x="66" y="34"/>
                    <a:pt x="67" y="35"/>
                  </a:cubicBezTo>
                  <a:cubicBezTo>
                    <a:pt x="79" y="46"/>
                    <a:pt x="79" y="46"/>
                    <a:pt x="79" y="46"/>
                  </a:cubicBezTo>
                  <a:cubicBezTo>
                    <a:pt x="73" y="52"/>
                    <a:pt x="73" y="52"/>
                    <a:pt x="73" y="52"/>
                  </a:cubicBezTo>
                  <a:cubicBezTo>
                    <a:pt x="64" y="44"/>
                    <a:pt x="64" y="44"/>
                    <a:pt x="64" y="44"/>
                  </a:cubicBezTo>
                  <a:cubicBezTo>
                    <a:pt x="63" y="42"/>
                    <a:pt x="61" y="42"/>
                    <a:pt x="60" y="44"/>
                  </a:cubicBezTo>
                  <a:cubicBezTo>
                    <a:pt x="59" y="45"/>
                    <a:pt x="59" y="47"/>
                    <a:pt x="60" y="48"/>
                  </a:cubicBezTo>
                  <a:cubicBezTo>
                    <a:pt x="69" y="56"/>
                    <a:pt x="69" y="56"/>
                    <a:pt x="69" y="56"/>
                  </a:cubicBezTo>
                  <a:cubicBezTo>
                    <a:pt x="63" y="62"/>
                    <a:pt x="63" y="62"/>
                    <a:pt x="63" y="62"/>
                  </a:cubicBezTo>
                  <a:cubicBezTo>
                    <a:pt x="52" y="51"/>
                    <a:pt x="52" y="51"/>
                    <a:pt x="52" y="51"/>
                  </a:cubicBezTo>
                  <a:cubicBezTo>
                    <a:pt x="51" y="50"/>
                    <a:pt x="49" y="50"/>
                    <a:pt x="48" y="52"/>
                  </a:cubicBezTo>
                  <a:cubicBezTo>
                    <a:pt x="47" y="53"/>
                    <a:pt x="47" y="55"/>
                    <a:pt x="48" y="56"/>
                  </a:cubicBezTo>
                  <a:cubicBezTo>
                    <a:pt x="59" y="66"/>
                    <a:pt x="59" y="66"/>
                    <a:pt x="59" y="66"/>
                  </a:cubicBezTo>
                  <a:cubicBezTo>
                    <a:pt x="53" y="72"/>
                    <a:pt x="53" y="72"/>
                    <a:pt x="53" y="72"/>
                  </a:cubicBezTo>
                  <a:cubicBezTo>
                    <a:pt x="45" y="64"/>
                    <a:pt x="45" y="64"/>
                    <a:pt x="45" y="64"/>
                  </a:cubicBezTo>
                  <a:cubicBezTo>
                    <a:pt x="44" y="63"/>
                    <a:pt x="42" y="63"/>
                    <a:pt x="41" y="64"/>
                  </a:cubicBezTo>
                  <a:cubicBezTo>
                    <a:pt x="39" y="65"/>
                    <a:pt x="39" y="67"/>
                    <a:pt x="41" y="68"/>
                  </a:cubicBezTo>
                  <a:cubicBezTo>
                    <a:pt x="49" y="77"/>
                    <a:pt x="49" y="77"/>
                    <a:pt x="49" y="77"/>
                  </a:cubicBezTo>
                  <a:cubicBezTo>
                    <a:pt x="44" y="82"/>
                    <a:pt x="44" y="82"/>
                    <a:pt x="44" y="82"/>
                  </a:cubicBezTo>
                  <a:cubicBezTo>
                    <a:pt x="32" y="71"/>
                    <a:pt x="32" y="71"/>
                    <a:pt x="32" y="71"/>
                  </a:cubicBezTo>
                  <a:cubicBezTo>
                    <a:pt x="31" y="70"/>
                    <a:pt x="29" y="70"/>
                    <a:pt x="28" y="72"/>
                  </a:cubicBezTo>
                  <a:cubicBezTo>
                    <a:pt x="27" y="73"/>
                    <a:pt x="27" y="75"/>
                    <a:pt x="28" y="76"/>
                  </a:cubicBezTo>
                  <a:cubicBezTo>
                    <a:pt x="40" y="87"/>
                    <a:pt x="40" y="87"/>
                    <a:pt x="40" y="87"/>
                  </a:cubicBezTo>
                  <a:cubicBezTo>
                    <a:pt x="34" y="93"/>
                    <a:pt x="34" y="93"/>
                    <a:pt x="34" y="93"/>
                  </a:cubicBezTo>
                  <a:cubicBezTo>
                    <a:pt x="26" y="85"/>
                    <a:pt x="26" y="85"/>
                    <a:pt x="26" y="85"/>
                  </a:cubicBezTo>
                  <a:cubicBezTo>
                    <a:pt x="25" y="84"/>
                    <a:pt x="23" y="84"/>
                    <a:pt x="22" y="85"/>
                  </a:cubicBezTo>
                  <a:cubicBezTo>
                    <a:pt x="20" y="86"/>
                    <a:pt x="20" y="88"/>
                    <a:pt x="22" y="89"/>
                  </a:cubicBezTo>
                  <a:cubicBezTo>
                    <a:pt x="30" y="97"/>
                    <a:pt x="30" y="97"/>
                    <a:pt x="30" y="97"/>
                  </a:cubicBezTo>
                  <a:cubicBezTo>
                    <a:pt x="25" y="102"/>
                    <a:pt x="25" y="102"/>
                    <a:pt x="25" y="102"/>
                  </a:cubicBezTo>
                  <a:cubicBezTo>
                    <a:pt x="25" y="102"/>
                    <a:pt x="24" y="102"/>
                    <a:pt x="24" y="102"/>
                  </a:cubicBezTo>
                  <a:cubicBezTo>
                    <a:pt x="6" y="85"/>
                    <a:pt x="6" y="85"/>
                    <a:pt x="6" y="85"/>
                  </a:cubicBezTo>
                  <a:cubicBezTo>
                    <a:pt x="6" y="84"/>
                    <a:pt x="6" y="84"/>
                    <a:pt x="6" y="84"/>
                  </a:cubicBezTo>
                  <a:cubicBezTo>
                    <a:pt x="6" y="84"/>
                    <a:pt x="6" y="84"/>
                    <a:pt x="6" y="83"/>
                  </a:cubicBezTo>
                  <a:cubicBezTo>
                    <a:pt x="79" y="7"/>
                    <a:pt x="79" y="7"/>
                    <a:pt x="79" y="7"/>
                  </a:cubicBezTo>
                  <a:cubicBezTo>
                    <a:pt x="79" y="7"/>
                    <a:pt x="80" y="6"/>
                    <a:pt x="80" y="6"/>
                  </a:cubicBezTo>
                  <a:cubicBezTo>
                    <a:pt x="80" y="6"/>
                    <a:pt x="80" y="6"/>
                    <a:pt x="80" y="6"/>
                  </a:cubicBezTo>
                  <a:cubicBezTo>
                    <a:pt x="80" y="6"/>
                    <a:pt x="80" y="6"/>
                    <a:pt x="80" y="7"/>
                  </a:cubicBezTo>
                  <a:cubicBezTo>
                    <a:pt x="98" y="24"/>
                    <a:pt x="98" y="24"/>
                    <a:pt x="98" y="24"/>
                  </a:cubicBezTo>
                  <a:cubicBezTo>
                    <a:pt x="99" y="24"/>
                    <a:pt x="99" y="25"/>
                    <a:pt x="9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099">
                <a:solidFill>
                  <a:srgbClr val="4B4B4B"/>
                </a:solidFill>
                <a:latin typeface="微软雅黑" panose="020B0503020204020204" pitchFamily="34" charset="-122"/>
                <a:ea typeface="微软雅黑" panose="020B0503020204020204" pitchFamily="34" charset="-122"/>
              </a:endParaRPr>
            </a:p>
          </p:txBody>
        </p:sp>
        <p:sp>
          <p:nvSpPr>
            <p:cNvPr id="331" name="Freeform 101"/>
            <p:cNvSpPr>
              <a:spLocks/>
            </p:cNvSpPr>
            <p:nvPr/>
          </p:nvSpPr>
          <p:spPr bwMode="auto">
            <a:xfrm>
              <a:off x="11106150" y="7816850"/>
              <a:ext cx="596899" cy="490537"/>
            </a:xfrm>
            <a:custGeom>
              <a:avLst/>
              <a:gdLst>
                <a:gd name="T0" fmla="*/ 116 w 116"/>
                <a:gd name="T1" fmla="*/ 0 h 95"/>
                <a:gd name="T2" fmla="*/ 93 w 116"/>
                <a:gd name="T3" fmla="*/ 6 h 95"/>
                <a:gd name="T4" fmla="*/ 98 w 116"/>
                <a:gd name="T5" fmla="*/ 11 h 95"/>
                <a:gd name="T6" fmla="*/ 67 w 116"/>
                <a:gd name="T7" fmla="*/ 42 h 95"/>
                <a:gd name="T8" fmla="*/ 62 w 116"/>
                <a:gd name="T9" fmla="*/ 32 h 95"/>
                <a:gd name="T10" fmla="*/ 58 w 116"/>
                <a:gd name="T11" fmla="*/ 29 h 95"/>
                <a:gd name="T12" fmla="*/ 54 w 116"/>
                <a:gd name="T13" fmla="*/ 31 h 95"/>
                <a:gd name="T14" fmla="*/ 2 w 116"/>
                <a:gd name="T15" fmla="*/ 86 h 95"/>
                <a:gd name="T16" fmla="*/ 2 w 116"/>
                <a:gd name="T17" fmla="*/ 93 h 95"/>
                <a:gd name="T18" fmla="*/ 5 w 116"/>
                <a:gd name="T19" fmla="*/ 95 h 95"/>
                <a:gd name="T20" fmla="*/ 9 w 116"/>
                <a:gd name="T21" fmla="*/ 93 h 95"/>
                <a:gd name="T22" fmla="*/ 56 w 116"/>
                <a:gd name="T23" fmla="*/ 43 h 95"/>
                <a:gd name="T24" fmla="*/ 60 w 116"/>
                <a:gd name="T25" fmla="*/ 53 h 95"/>
                <a:gd name="T26" fmla="*/ 64 w 116"/>
                <a:gd name="T27" fmla="*/ 56 h 95"/>
                <a:gd name="T28" fmla="*/ 69 w 116"/>
                <a:gd name="T29" fmla="*/ 55 h 95"/>
                <a:gd name="T30" fmla="*/ 105 w 116"/>
                <a:gd name="T31" fmla="*/ 18 h 95"/>
                <a:gd name="T32" fmla="*/ 110 w 116"/>
                <a:gd name="T33" fmla="*/ 22 h 95"/>
                <a:gd name="T34" fmla="*/ 116 w 116"/>
                <a:gd name="T3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95">
                  <a:moveTo>
                    <a:pt x="116" y="0"/>
                  </a:moveTo>
                  <a:cubicBezTo>
                    <a:pt x="93" y="6"/>
                    <a:pt x="93" y="6"/>
                    <a:pt x="93" y="6"/>
                  </a:cubicBezTo>
                  <a:cubicBezTo>
                    <a:pt x="98" y="11"/>
                    <a:pt x="98" y="11"/>
                    <a:pt x="98" y="11"/>
                  </a:cubicBezTo>
                  <a:cubicBezTo>
                    <a:pt x="67" y="42"/>
                    <a:pt x="67" y="42"/>
                    <a:pt x="67" y="42"/>
                  </a:cubicBezTo>
                  <a:cubicBezTo>
                    <a:pt x="62" y="32"/>
                    <a:pt x="62" y="32"/>
                    <a:pt x="62" y="32"/>
                  </a:cubicBezTo>
                  <a:cubicBezTo>
                    <a:pt x="62" y="31"/>
                    <a:pt x="60" y="29"/>
                    <a:pt x="58" y="29"/>
                  </a:cubicBezTo>
                  <a:cubicBezTo>
                    <a:pt x="57" y="29"/>
                    <a:pt x="55" y="29"/>
                    <a:pt x="54" y="31"/>
                  </a:cubicBezTo>
                  <a:cubicBezTo>
                    <a:pt x="2" y="86"/>
                    <a:pt x="2" y="86"/>
                    <a:pt x="2" y="86"/>
                  </a:cubicBezTo>
                  <a:cubicBezTo>
                    <a:pt x="0" y="88"/>
                    <a:pt x="0" y="91"/>
                    <a:pt x="2" y="93"/>
                  </a:cubicBezTo>
                  <a:cubicBezTo>
                    <a:pt x="3" y="94"/>
                    <a:pt x="4" y="95"/>
                    <a:pt x="5" y="95"/>
                  </a:cubicBezTo>
                  <a:cubicBezTo>
                    <a:pt x="7" y="95"/>
                    <a:pt x="8" y="94"/>
                    <a:pt x="9" y="93"/>
                  </a:cubicBezTo>
                  <a:cubicBezTo>
                    <a:pt x="56" y="43"/>
                    <a:pt x="56" y="43"/>
                    <a:pt x="56" y="43"/>
                  </a:cubicBezTo>
                  <a:cubicBezTo>
                    <a:pt x="60" y="53"/>
                    <a:pt x="60" y="53"/>
                    <a:pt x="60" y="53"/>
                  </a:cubicBezTo>
                  <a:cubicBezTo>
                    <a:pt x="61" y="55"/>
                    <a:pt x="62" y="56"/>
                    <a:pt x="64" y="56"/>
                  </a:cubicBezTo>
                  <a:cubicBezTo>
                    <a:pt x="66" y="56"/>
                    <a:pt x="67" y="56"/>
                    <a:pt x="69" y="55"/>
                  </a:cubicBezTo>
                  <a:cubicBezTo>
                    <a:pt x="105" y="18"/>
                    <a:pt x="105" y="18"/>
                    <a:pt x="105" y="18"/>
                  </a:cubicBezTo>
                  <a:cubicBezTo>
                    <a:pt x="110" y="22"/>
                    <a:pt x="110" y="22"/>
                    <a:pt x="110" y="22"/>
                  </a:cubicBezTo>
                  <a:lnTo>
                    <a:pt x="1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099">
                <a:solidFill>
                  <a:srgbClr val="4B4B4B"/>
                </a:solidFill>
                <a:latin typeface="微软雅黑" panose="020B0503020204020204" pitchFamily="34" charset="-122"/>
                <a:ea typeface="微软雅黑" panose="020B0503020204020204" pitchFamily="34" charset="-122"/>
              </a:endParaRPr>
            </a:p>
          </p:txBody>
        </p:sp>
      </p:grpSp>
      <p:grpSp>
        <p:nvGrpSpPr>
          <p:cNvPr id="332" name="Group 289"/>
          <p:cNvGrpSpPr/>
          <p:nvPr/>
        </p:nvGrpSpPr>
        <p:grpSpPr>
          <a:xfrm>
            <a:off x="1600555" y="3488720"/>
            <a:ext cx="194981" cy="137771"/>
            <a:chOff x="877887" y="7851775"/>
            <a:chExt cx="1358900" cy="955676"/>
          </a:xfrm>
          <a:solidFill>
            <a:schemeClr val="accent6"/>
          </a:solidFill>
        </p:grpSpPr>
        <p:sp>
          <p:nvSpPr>
            <p:cNvPr id="333" name="Freeform 102"/>
            <p:cNvSpPr>
              <a:spLocks noEditPoints="1"/>
            </p:cNvSpPr>
            <p:nvPr/>
          </p:nvSpPr>
          <p:spPr bwMode="auto">
            <a:xfrm>
              <a:off x="2078036" y="8147047"/>
              <a:ext cx="117477" cy="119064"/>
            </a:xfrm>
            <a:custGeom>
              <a:avLst/>
              <a:gdLst>
                <a:gd name="T0" fmla="*/ 3 w 74"/>
                <a:gd name="T1" fmla="*/ 45 h 75"/>
                <a:gd name="T2" fmla="*/ 3 w 74"/>
                <a:gd name="T3" fmla="*/ 52 h 75"/>
                <a:gd name="T4" fmla="*/ 6 w 74"/>
                <a:gd name="T5" fmla="*/ 55 h 75"/>
                <a:gd name="T6" fmla="*/ 6 w 74"/>
                <a:gd name="T7" fmla="*/ 58 h 75"/>
                <a:gd name="T8" fmla="*/ 13 w 74"/>
                <a:gd name="T9" fmla="*/ 62 h 75"/>
                <a:gd name="T10" fmla="*/ 13 w 74"/>
                <a:gd name="T11" fmla="*/ 65 h 75"/>
                <a:gd name="T12" fmla="*/ 19 w 74"/>
                <a:gd name="T13" fmla="*/ 68 h 75"/>
                <a:gd name="T14" fmla="*/ 23 w 74"/>
                <a:gd name="T15" fmla="*/ 71 h 75"/>
                <a:gd name="T16" fmla="*/ 29 w 74"/>
                <a:gd name="T17" fmla="*/ 71 h 75"/>
                <a:gd name="T18" fmla="*/ 32 w 74"/>
                <a:gd name="T19" fmla="*/ 75 h 75"/>
                <a:gd name="T20" fmla="*/ 35 w 74"/>
                <a:gd name="T21" fmla="*/ 71 h 75"/>
                <a:gd name="T22" fmla="*/ 42 w 74"/>
                <a:gd name="T23" fmla="*/ 75 h 75"/>
                <a:gd name="T24" fmla="*/ 45 w 74"/>
                <a:gd name="T25" fmla="*/ 71 h 75"/>
                <a:gd name="T26" fmla="*/ 52 w 74"/>
                <a:gd name="T27" fmla="*/ 71 h 75"/>
                <a:gd name="T28" fmla="*/ 55 w 74"/>
                <a:gd name="T29" fmla="*/ 68 h 75"/>
                <a:gd name="T30" fmla="*/ 58 w 74"/>
                <a:gd name="T31" fmla="*/ 65 h 75"/>
                <a:gd name="T32" fmla="*/ 61 w 74"/>
                <a:gd name="T33" fmla="*/ 62 h 75"/>
                <a:gd name="T34" fmla="*/ 65 w 74"/>
                <a:gd name="T35" fmla="*/ 58 h 75"/>
                <a:gd name="T36" fmla="*/ 65 w 74"/>
                <a:gd name="T37" fmla="*/ 55 h 75"/>
                <a:gd name="T38" fmla="*/ 71 w 74"/>
                <a:gd name="T39" fmla="*/ 52 h 75"/>
                <a:gd name="T40" fmla="*/ 71 w 74"/>
                <a:gd name="T41" fmla="*/ 45 h 75"/>
                <a:gd name="T42" fmla="*/ 74 w 74"/>
                <a:gd name="T43" fmla="*/ 42 h 75"/>
                <a:gd name="T44" fmla="*/ 71 w 74"/>
                <a:gd name="T45" fmla="*/ 36 h 75"/>
                <a:gd name="T46" fmla="*/ 74 w 74"/>
                <a:gd name="T47" fmla="*/ 32 h 75"/>
                <a:gd name="T48" fmla="*/ 71 w 74"/>
                <a:gd name="T49" fmla="*/ 29 h 75"/>
                <a:gd name="T50" fmla="*/ 71 w 74"/>
                <a:gd name="T51" fmla="*/ 23 h 75"/>
                <a:gd name="T52" fmla="*/ 65 w 74"/>
                <a:gd name="T53" fmla="*/ 19 h 75"/>
                <a:gd name="T54" fmla="*/ 65 w 74"/>
                <a:gd name="T55" fmla="*/ 16 h 75"/>
                <a:gd name="T56" fmla="*/ 61 w 74"/>
                <a:gd name="T57" fmla="*/ 13 h 75"/>
                <a:gd name="T58" fmla="*/ 58 w 74"/>
                <a:gd name="T59" fmla="*/ 6 h 75"/>
                <a:gd name="T60" fmla="*/ 55 w 74"/>
                <a:gd name="T61" fmla="*/ 6 h 75"/>
                <a:gd name="T62" fmla="*/ 52 w 74"/>
                <a:gd name="T63" fmla="*/ 3 h 75"/>
                <a:gd name="T64" fmla="*/ 45 w 74"/>
                <a:gd name="T65" fmla="*/ 3 h 75"/>
                <a:gd name="T66" fmla="*/ 42 w 74"/>
                <a:gd name="T67" fmla="*/ 0 h 75"/>
                <a:gd name="T68" fmla="*/ 35 w 74"/>
                <a:gd name="T69" fmla="*/ 3 h 75"/>
                <a:gd name="T70" fmla="*/ 32 w 74"/>
                <a:gd name="T71" fmla="*/ 0 h 75"/>
                <a:gd name="T72" fmla="*/ 29 w 74"/>
                <a:gd name="T73" fmla="*/ 3 h 75"/>
                <a:gd name="T74" fmla="*/ 23 w 74"/>
                <a:gd name="T75" fmla="*/ 3 h 75"/>
                <a:gd name="T76" fmla="*/ 19 w 74"/>
                <a:gd name="T77" fmla="*/ 6 h 75"/>
                <a:gd name="T78" fmla="*/ 13 w 74"/>
                <a:gd name="T79" fmla="*/ 6 h 75"/>
                <a:gd name="T80" fmla="*/ 13 w 74"/>
                <a:gd name="T81" fmla="*/ 13 h 75"/>
                <a:gd name="T82" fmla="*/ 6 w 74"/>
                <a:gd name="T83" fmla="*/ 16 h 75"/>
                <a:gd name="T84" fmla="*/ 6 w 74"/>
                <a:gd name="T85" fmla="*/ 19 h 75"/>
                <a:gd name="T86" fmla="*/ 3 w 74"/>
                <a:gd name="T87" fmla="*/ 23 h 75"/>
                <a:gd name="T88" fmla="*/ 3 w 74"/>
                <a:gd name="T89" fmla="*/ 29 h 75"/>
                <a:gd name="T90" fmla="*/ 0 w 74"/>
                <a:gd name="T91" fmla="*/ 32 h 75"/>
                <a:gd name="T92" fmla="*/ 3 w 74"/>
                <a:gd name="T93" fmla="*/ 36 h 75"/>
                <a:gd name="T94" fmla="*/ 0 w 74"/>
                <a:gd name="T95" fmla="*/ 42 h 75"/>
                <a:gd name="T96" fmla="*/ 3 w 74"/>
                <a:gd name="T97" fmla="*/ 45 h 75"/>
                <a:gd name="T98" fmla="*/ 13 w 74"/>
                <a:gd name="T99" fmla="*/ 42 h 75"/>
                <a:gd name="T100" fmla="*/ 19 w 74"/>
                <a:gd name="T101" fmla="*/ 36 h 75"/>
                <a:gd name="T102" fmla="*/ 29 w 74"/>
                <a:gd name="T103" fmla="*/ 45 h 75"/>
                <a:gd name="T104" fmla="*/ 55 w 74"/>
                <a:gd name="T105" fmla="*/ 19 h 75"/>
                <a:gd name="T106" fmla="*/ 61 w 74"/>
                <a:gd name="T107" fmla="*/ 23 h 75"/>
                <a:gd name="T108" fmla="*/ 29 w 74"/>
                <a:gd name="T109" fmla="*/ 55 h 75"/>
                <a:gd name="T110" fmla="*/ 13 w 74"/>
                <a:gd name="T111" fmla="*/ 42 h 75"/>
                <a:gd name="T112" fmla="*/ 13 w 74"/>
                <a:gd name="T113" fmla="*/ 4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 h="75">
                  <a:moveTo>
                    <a:pt x="3" y="45"/>
                  </a:moveTo>
                  <a:lnTo>
                    <a:pt x="3" y="52"/>
                  </a:lnTo>
                  <a:lnTo>
                    <a:pt x="6" y="55"/>
                  </a:lnTo>
                  <a:lnTo>
                    <a:pt x="6" y="58"/>
                  </a:lnTo>
                  <a:lnTo>
                    <a:pt x="13" y="62"/>
                  </a:lnTo>
                  <a:lnTo>
                    <a:pt x="13" y="65"/>
                  </a:lnTo>
                  <a:lnTo>
                    <a:pt x="19" y="68"/>
                  </a:lnTo>
                  <a:lnTo>
                    <a:pt x="23" y="71"/>
                  </a:lnTo>
                  <a:lnTo>
                    <a:pt x="29" y="71"/>
                  </a:lnTo>
                  <a:lnTo>
                    <a:pt x="32" y="75"/>
                  </a:lnTo>
                  <a:lnTo>
                    <a:pt x="35" y="71"/>
                  </a:lnTo>
                  <a:lnTo>
                    <a:pt x="42" y="75"/>
                  </a:lnTo>
                  <a:lnTo>
                    <a:pt x="45" y="71"/>
                  </a:lnTo>
                  <a:lnTo>
                    <a:pt x="52" y="71"/>
                  </a:lnTo>
                  <a:lnTo>
                    <a:pt x="55" y="68"/>
                  </a:lnTo>
                  <a:lnTo>
                    <a:pt x="58" y="65"/>
                  </a:lnTo>
                  <a:lnTo>
                    <a:pt x="61" y="62"/>
                  </a:lnTo>
                  <a:lnTo>
                    <a:pt x="65" y="58"/>
                  </a:lnTo>
                  <a:lnTo>
                    <a:pt x="65" y="55"/>
                  </a:lnTo>
                  <a:lnTo>
                    <a:pt x="71" y="52"/>
                  </a:lnTo>
                  <a:lnTo>
                    <a:pt x="71" y="45"/>
                  </a:lnTo>
                  <a:lnTo>
                    <a:pt x="74" y="42"/>
                  </a:lnTo>
                  <a:lnTo>
                    <a:pt x="71" y="36"/>
                  </a:lnTo>
                  <a:lnTo>
                    <a:pt x="74" y="32"/>
                  </a:lnTo>
                  <a:lnTo>
                    <a:pt x="71" y="29"/>
                  </a:lnTo>
                  <a:lnTo>
                    <a:pt x="71" y="23"/>
                  </a:lnTo>
                  <a:lnTo>
                    <a:pt x="65" y="19"/>
                  </a:lnTo>
                  <a:lnTo>
                    <a:pt x="65" y="16"/>
                  </a:lnTo>
                  <a:lnTo>
                    <a:pt x="61" y="13"/>
                  </a:lnTo>
                  <a:lnTo>
                    <a:pt x="58" y="6"/>
                  </a:lnTo>
                  <a:lnTo>
                    <a:pt x="55" y="6"/>
                  </a:lnTo>
                  <a:lnTo>
                    <a:pt x="52" y="3"/>
                  </a:lnTo>
                  <a:lnTo>
                    <a:pt x="45" y="3"/>
                  </a:lnTo>
                  <a:lnTo>
                    <a:pt x="42" y="0"/>
                  </a:lnTo>
                  <a:lnTo>
                    <a:pt x="35" y="3"/>
                  </a:lnTo>
                  <a:lnTo>
                    <a:pt x="32" y="0"/>
                  </a:lnTo>
                  <a:lnTo>
                    <a:pt x="29" y="3"/>
                  </a:lnTo>
                  <a:lnTo>
                    <a:pt x="23" y="3"/>
                  </a:lnTo>
                  <a:lnTo>
                    <a:pt x="19" y="6"/>
                  </a:lnTo>
                  <a:lnTo>
                    <a:pt x="13" y="6"/>
                  </a:lnTo>
                  <a:lnTo>
                    <a:pt x="13" y="13"/>
                  </a:lnTo>
                  <a:lnTo>
                    <a:pt x="6" y="16"/>
                  </a:lnTo>
                  <a:lnTo>
                    <a:pt x="6" y="19"/>
                  </a:lnTo>
                  <a:lnTo>
                    <a:pt x="3" y="23"/>
                  </a:lnTo>
                  <a:lnTo>
                    <a:pt x="3" y="29"/>
                  </a:lnTo>
                  <a:lnTo>
                    <a:pt x="0" y="32"/>
                  </a:lnTo>
                  <a:lnTo>
                    <a:pt x="3" y="36"/>
                  </a:lnTo>
                  <a:lnTo>
                    <a:pt x="0" y="42"/>
                  </a:lnTo>
                  <a:lnTo>
                    <a:pt x="3" y="45"/>
                  </a:lnTo>
                  <a:close/>
                  <a:moveTo>
                    <a:pt x="13" y="42"/>
                  </a:moveTo>
                  <a:lnTo>
                    <a:pt x="19" y="36"/>
                  </a:lnTo>
                  <a:lnTo>
                    <a:pt x="29" y="45"/>
                  </a:lnTo>
                  <a:lnTo>
                    <a:pt x="55" y="19"/>
                  </a:lnTo>
                  <a:lnTo>
                    <a:pt x="61" y="23"/>
                  </a:lnTo>
                  <a:lnTo>
                    <a:pt x="29" y="55"/>
                  </a:lnTo>
                  <a:lnTo>
                    <a:pt x="13" y="42"/>
                  </a:lnTo>
                  <a:lnTo>
                    <a:pt x="1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1799">
                <a:solidFill>
                  <a:srgbClr val="4B4B4B"/>
                </a:solidFill>
                <a:latin typeface="微软雅黑" panose="020B0503020204020204" pitchFamily="34" charset="-122"/>
                <a:ea typeface="微软雅黑" panose="020B0503020204020204" pitchFamily="34" charset="-122"/>
              </a:endParaRPr>
            </a:p>
          </p:txBody>
        </p:sp>
        <p:sp>
          <p:nvSpPr>
            <p:cNvPr id="334" name="Freeform 103"/>
            <p:cNvSpPr>
              <a:spLocks noEditPoints="1"/>
            </p:cNvSpPr>
            <p:nvPr/>
          </p:nvSpPr>
          <p:spPr bwMode="auto">
            <a:xfrm>
              <a:off x="2078036" y="8642356"/>
              <a:ext cx="117477" cy="112713"/>
            </a:xfrm>
            <a:custGeom>
              <a:avLst/>
              <a:gdLst>
                <a:gd name="T0" fmla="*/ 71 w 74"/>
                <a:gd name="T1" fmla="*/ 29 h 71"/>
                <a:gd name="T2" fmla="*/ 71 w 74"/>
                <a:gd name="T3" fmla="*/ 23 h 71"/>
                <a:gd name="T4" fmla="*/ 65 w 74"/>
                <a:gd name="T5" fmla="*/ 19 h 71"/>
                <a:gd name="T6" fmla="*/ 65 w 74"/>
                <a:gd name="T7" fmla="*/ 13 h 71"/>
                <a:gd name="T8" fmla="*/ 61 w 74"/>
                <a:gd name="T9" fmla="*/ 13 h 71"/>
                <a:gd name="T10" fmla="*/ 58 w 74"/>
                <a:gd name="T11" fmla="*/ 6 h 71"/>
                <a:gd name="T12" fmla="*/ 55 w 74"/>
                <a:gd name="T13" fmla="*/ 6 h 71"/>
                <a:gd name="T14" fmla="*/ 52 w 74"/>
                <a:gd name="T15" fmla="*/ 3 h 71"/>
                <a:gd name="T16" fmla="*/ 45 w 74"/>
                <a:gd name="T17" fmla="*/ 3 h 71"/>
                <a:gd name="T18" fmla="*/ 42 w 74"/>
                <a:gd name="T19" fmla="*/ 0 h 71"/>
                <a:gd name="T20" fmla="*/ 35 w 74"/>
                <a:gd name="T21" fmla="*/ 3 h 71"/>
                <a:gd name="T22" fmla="*/ 32 w 74"/>
                <a:gd name="T23" fmla="*/ 0 h 71"/>
                <a:gd name="T24" fmla="*/ 29 w 74"/>
                <a:gd name="T25" fmla="*/ 3 h 71"/>
                <a:gd name="T26" fmla="*/ 23 w 74"/>
                <a:gd name="T27" fmla="*/ 3 h 71"/>
                <a:gd name="T28" fmla="*/ 19 w 74"/>
                <a:gd name="T29" fmla="*/ 6 h 71"/>
                <a:gd name="T30" fmla="*/ 13 w 74"/>
                <a:gd name="T31" fmla="*/ 6 h 71"/>
                <a:gd name="T32" fmla="*/ 13 w 74"/>
                <a:gd name="T33" fmla="*/ 13 h 71"/>
                <a:gd name="T34" fmla="*/ 6 w 74"/>
                <a:gd name="T35" fmla="*/ 13 h 71"/>
                <a:gd name="T36" fmla="*/ 6 w 74"/>
                <a:gd name="T37" fmla="*/ 19 h 71"/>
                <a:gd name="T38" fmla="*/ 3 w 74"/>
                <a:gd name="T39" fmla="*/ 23 h 71"/>
                <a:gd name="T40" fmla="*/ 3 w 74"/>
                <a:gd name="T41" fmla="*/ 29 h 71"/>
                <a:gd name="T42" fmla="*/ 0 w 74"/>
                <a:gd name="T43" fmla="*/ 32 h 71"/>
                <a:gd name="T44" fmla="*/ 3 w 74"/>
                <a:gd name="T45" fmla="*/ 36 h 71"/>
                <a:gd name="T46" fmla="*/ 0 w 74"/>
                <a:gd name="T47" fmla="*/ 42 h 71"/>
                <a:gd name="T48" fmla="*/ 3 w 74"/>
                <a:gd name="T49" fmla="*/ 45 h 71"/>
                <a:gd name="T50" fmla="*/ 3 w 74"/>
                <a:gd name="T51" fmla="*/ 52 h 71"/>
                <a:gd name="T52" fmla="*/ 6 w 74"/>
                <a:gd name="T53" fmla="*/ 52 h 71"/>
                <a:gd name="T54" fmla="*/ 6 w 74"/>
                <a:gd name="T55" fmla="*/ 58 h 71"/>
                <a:gd name="T56" fmla="*/ 13 w 74"/>
                <a:gd name="T57" fmla="*/ 62 h 71"/>
                <a:gd name="T58" fmla="*/ 13 w 74"/>
                <a:gd name="T59" fmla="*/ 65 h 71"/>
                <a:gd name="T60" fmla="*/ 19 w 74"/>
                <a:gd name="T61" fmla="*/ 65 h 71"/>
                <a:gd name="T62" fmla="*/ 23 w 74"/>
                <a:gd name="T63" fmla="*/ 71 h 71"/>
                <a:gd name="T64" fmla="*/ 29 w 74"/>
                <a:gd name="T65" fmla="*/ 68 h 71"/>
                <a:gd name="T66" fmla="*/ 32 w 74"/>
                <a:gd name="T67" fmla="*/ 71 h 71"/>
                <a:gd name="T68" fmla="*/ 35 w 74"/>
                <a:gd name="T69" fmla="*/ 71 h 71"/>
                <a:gd name="T70" fmla="*/ 42 w 74"/>
                <a:gd name="T71" fmla="*/ 71 h 71"/>
                <a:gd name="T72" fmla="*/ 45 w 74"/>
                <a:gd name="T73" fmla="*/ 68 h 71"/>
                <a:gd name="T74" fmla="*/ 52 w 74"/>
                <a:gd name="T75" fmla="*/ 71 h 71"/>
                <a:gd name="T76" fmla="*/ 55 w 74"/>
                <a:gd name="T77" fmla="*/ 65 h 71"/>
                <a:gd name="T78" fmla="*/ 58 w 74"/>
                <a:gd name="T79" fmla="*/ 65 h 71"/>
                <a:gd name="T80" fmla="*/ 61 w 74"/>
                <a:gd name="T81" fmla="*/ 62 h 71"/>
                <a:gd name="T82" fmla="*/ 65 w 74"/>
                <a:gd name="T83" fmla="*/ 58 h 71"/>
                <a:gd name="T84" fmla="*/ 65 w 74"/>
                <a:gd name="T85" fmla="*/ 52 h 71"/>
                <a:gd name="T86" fmla="*/ 71 w 74"/>
                <a:gd name="T87" fmla="*/ 52 h 71"/>
                <a:gd name="T88" fmla="*/ 71 w 74"/>
                <a:gd name="T89" fmla="*/ 45 h 71"/>
                <a:gd name="T90" fmla="*/ 74 w 74"/>
                <a:gd name="T91" fmla="*/ 42 h 71"/>
                <a:gd name="T92" fmla="*/ 71 w 74"/>
                <a:gd name="T93" fmla="*/ 36 h 71"/>
                <a:gd name="T94" fmla="*/ 74 w 74"/>
                <a:gd name="T95" fmla="*/ 32 h 71"/>
                <a:gd name="T96" fmla="*/ 71 w 74"/>
                <a:gd name="T97" fmla="*/ 29 h 71"/>
                <a:gd name="T98" fmla="*/ 29 w 74"/>
                <a:gd name="T99" fmla="*/ 55 h 71"/>
                <a:gd name="T100" fmla="*/ 13 w 74"/>
                <a:gd name="T101" fmla="*/ 42 h 71"/>
                <a:gd name="T102" fmla="*/ 13 w 74"/>
                <a:gd name="T103" fmla="*/ 42 h 71"/>
                <a:gd name="T104" fmla="*/ 19 w 74"/>
                <a:gd name="T105" fmla="*/ 36 h 71"/>
                <a:gd name="T106" fmla="*/ 29 w 74"/>
                <a:gd name="T107" fmla="*/ 45 h 71"/>
                <a:gd name="T108" fmla="*/ 55 w 74"/>
                <a:gd name="T109" fmla="*/ 16 h 71"/>
                <a:gd name="T110" fmla="*/ 61 w 74"/>
                <a:gd name="T111" fmla="*/ 23 h 71"/>
                <a:gd name="T112" fmla="*/ 29 w 74"/>
                <a:gd name="T113" fmla="*/ 5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 h="71">
                  <a:moveTo>
                    <a:pt x="71" y="29"/>
                  </a:moveTo>
                  <a:lnTo>
                    <a:pt x="71" y="23"/>
                  </a:lnTo>
                  <a:lnTo>
                    <a:pt x="65" y="19"/>
                  </a:lnTo>
                  <a:lnTo>
                    <a:pt x="65" y="13"/>
                  </a:lnTo>
                  <a:lnTo>
                    <a:pt x="61" y="13"/>
                  </a:lnTo>
                  <a:lnTo>
                    <a:pt x="58" y="6"/>
                  </a:lnTo>
                  <a:lnTo>
                    <a:pt x="55" y="6"/>
                  </a:lnTo>
                  <a:lnTo>
                    <a:pt x="52" y="3"/>
                  </a:lnTo>
                  <a:lnTo>
                    <a:pt x="45" y="3"/>
                  </a:lnTo>
                  <a:lnTo>
                    <a:pt x="42" y="0"/>
                  </a:lnTo>
                  <a:lnTo>
                    <a:pt x="35" y="3"/>
                  </a:lnTo>
                  <a:lnTo>
                    <a:pt x="32" y="0"/>
                  </a:lnTo>
                  <a:lnTo>
                    <a:pt x="29" y="3"/>
                  </a:lnTo>
                  <a:lnTo>
                    <a:pt x="23" y="3"/>
                  </a:lnTo>
                  <a:lnTo>
                    <a:pt x="19" y="6"/>
                  </a:lnTo>
                  <a:lnTo>
                    <a:pt x="13" y="6"/>
                  </a:lnTo>
                  <a:lnTo>
                    <a:pt x="13" y="13"/>
                  </a:lnTo>
                  <a:lnTo>
                    <a:pt x="6" y="13"/>
                  </a:lnTo>
                  <a:lnTo>
                    <a:pt x="6" y="19"/>
                  </a:lnTo>
                  <a:lnTo>
                    <a:pt x="3" y="23"/>
                  </a:lnTo>
                  <a:lnTo>
                    <a:pt x="3" y="29"/>
                  </a:lnTo>
                  <a:lnTo>
                    <a:pt x="0" y="32"/>
                  </a:lnTo>
                  <a:lnTo>
                    <a:pt x="3" y="36"/>
                  </a:lnTo>
                  <a:lnTo>
                    <a:pt x="0" y="42"/>
                  </a:lnTo>
                  <a:lnTo>
                    <a:pt x="3" y="45"/>
                  </a:lnTo>
                  <a:lnTo>
                    <a:pt x="3" y="52"/>
                  </a:lnTo>
                  <a:lnTo>
                    <a:pt x="6" y="52"/>
                  </a:lnTo>
                  <a:lnTo>
                    <a:pt x="6" y="58"/>
                  </a:lnTo>
                  <a:lnTo>
                    <a:pt x="13" y="62"/>
                  </a:lnTo>
                  <a:lnTo>
                    <a:pt x="13" y="65"/>
                  </a:lnTo>
                  <a:lnTo>
                    <a:pt x="19" y="65"/>
                  </a:lnTo>
                  <a:lnTo>
                    <a:pt x="23" y="71"/>
                  </a:lnTo>
                  <a:lnTo>
                    <a:pt x="29" y="68"/>
                  </a:lnTo>
                  <a:lnTo>
                    <a:pt x="32" y="71"/>
                  </a:lnTo>
                  <a:lnTo>
                    <a:pt x="35" y="71"/>
                  </a:lnTo>
                  <a:lnTo>
                    <a:pt x="42" y="71"/>
                  </a:lnTo>
                  <a:lnTo>
                    <a:pt x="45" y="68"/>
                  </a:lnTo>
                  <a:lnTo>
                    <a:pt x="52" y="71"/>
                  </a:lnTo>
                  <a:lnTo>
                    <a:pt x="55" y="65"/>
                  </a:lnTo>
                  <a:lnTo>
                    <a:pt x="58" y="65"/>
                  </a:lnTo>
                  <a:lnTo>
                    <a:pt x="61" y="62"/>
                  </a:lnTo>
                  <a:lnTo>
                    <a:pt x="65" y="58"/>
                  </a:lnTo>
                  <a:lnTo>
                    <a:pt x="65" y="52"/>
                  </a:lnTo>
                  <a:lnTo>
                    <a:pt x="71" y="52"/>
                  </a:lnTo>
                  <a:lnTo>
                    <a:pt x="71" y="45"/>
                  </a:lnTo>
                  <a:lnTo>
                    <a:pt x="74" y="42"/>
                  </a:lnTo>
                  <a:lnTo>
                    <a:pt x="71" y="36"/>
                  </a:lnTo>
                  <a:lnTo>
                    <a:pt x="74" y="32"/>
                  </a:lnTo>
                  <a:lnTo>
                    <a:pt x="71" y="29"/>
                  </a:lnTo>
                  <a:close/>
                  <a:moveTo>
                    <a:pt x="29" y="55"/>
                  </a:moveTo>
                  <a:lnTo>
                    <a:pt x="13" y="42"/>
                  </a:lnTo>
                  <a:lnTo>
                    <a:pt x="13" y="42"/>
                  </a:lnTo>
                  <a:lnTo>
                    <a:pt x="19" y="36"/>
                  </a:lnTo>
                  <a:lnTo>
                    <a:pt x="29" y="45"/>
                  </a:lnTo>
                  <a:lnTo>
                    <a:pt x="55" y="16"/>
                  </a:lnTo>
                  <a:lnTo>
                    <a:pt x="61" y="23"/>
                  </a:lnTo>
                  <a:lnTo>
                    <a:pt x="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1799">
                <a:solidFill>
                  <a:srgbClr val="4B4B4B"/>
                </a:solidFill>
                <a:latin typeface="微软雅黑" panose="020B0503020204020204" pitchFamily="34" charset="-122"/>
                <a:ea typeface="微软雅黑" panose="020B0503020204020204" pitchFamily="34" charset="-122"/>
              </a:endParaRPr>
            </a:p>
          </p:txBody>
        </p:sp>
        <p:sp>
          <p:nvSpPr>
            <p:cNvPr id="335" name="Freeform 104"/>
            <p:cNvSpPr>
              <a:spLocks noEditPoints="1"/>
            </p:cNvSpPr>
            <p:nvPr/>
          </p:nvSpPr>
          <p:spPr bwMode="auto">
            <a:xfrm>
              <a:off x="1598611" y="8642351"/>
              <a:ext cx="119060" cy="112713"/>
            </a:xfrm>
            <a:custGeom>
              <a:avLst/>
              <a:gdLst>
                <a:gd name="T0" fmla="*/ 3 w 75"/>
                <a:gd name="T1" fmla="*/ 45 h 71"/>
                <a:gd name="T2" fmla="*/ 3 w 75"/>
                <a:gd name="T3" fmla="*/ 52 h 71"/>
                <a:gd name="T4" fmla="*/ 7 w 75"/>
                <a:gd name="T5" fmla="*/ 52 h 71"/>
                <a:gd name="T6" fmla="*/ 7 w 75"/>
                <a:gd name="T7" fmla="*/ 58 h 71"/>
                <a:gd name="T8" fmla="*/ 13 w 75"/>
                <a:gd name="T9" fmla="*/ 62 h 71"/>
                <a:gd name="T10" fmla="*/ 16 w 75"/>
                <a:gd name="T11" fmla="*/ 65 h 71"/>
                <a:gd name="T12" fmla="*/ 20 w 75"/>
                <a:gd name="T13" fmla="*/ 65 h 71"/>
                <a:gd name="T14" fmla="*/ 23 w 75"/>
                <a:gd name="T15" fmla="*/ 71 h 71"/>
                <a:gd name="T16" fmla="*/ 29 w 75"/>
                <a:gd name="T17" fmla="*/ 68 h 71"/>
                <a:gd name="T18" fmla="*/ 33 w 75"/>
                <a:gd name="T19" fmla="*/ 71 h 71"/>
                <a:gd name="T20" fmla="*/ 36 w 75"/>
                <a:gd name="T21" fmla="*/ 71 h 71"/>
                <a:gd name="T22" fmla="*/ 42 w 75"/>
                <a:gd name="T23" fmla="*/ 71 h 71"/>
                <a:gd name="T24" fmla="*/ 46 w 75"/>
                <a:gd name="T25" fmla="*/ 68 h 71"/>
                <a:gd name="T26" fmla="*/ 52 w 75"/>
                <a:gd name="T27" fmla="*/ 71 h 71"/>
                <a:gd name="T28" fmla="*/ 55 w 75"/>
                <a:gd name="T29" fmla="*/ 65 h 71"/>
                <a:gd name="T30" fmla="*/ 59 w 75"/>
                <a:gd name="T31" fmla="*/ 65 h 71"/>
                <a:gd name="T32" fmla="*/ 62 w 75"/>
                <a:gd name="T33" fmla="*/ 62 h 71"/>
                <a:gd name="T34" fmla="*/ 65 w 75"/>
                <a:gd name="T35" fmla="*/ 58 h 71"/>
                <a:gd name="T36" fmla="*/ 68 w 75"/>
                <a:gd name="T37" fmla="*/ 52 h 71"/>
                <a:gd name="T38" fmla="*/ 71 w 75"/>
                <a:gd name="T39" fmla="*/ 52 h 71"/>
                <a:gd name="T40" fmla="*/ 71 w 75"/>
                <a:gd name="T41" fmla="*/ 45 h 71"/>
                <a:gd name="T42" fmla="*/ 75 w 75"/>
                <a:gd name="T43" fmla="*/ 42 h 71"/>
                <a:gd name="T44" fmla="*/ 71 w 75"/>
                <a:gd name="T45" fmla="*/ 36 h 71"/>
                <a:gd name="T46" fmla="*/ 75 w 75"/>
                <a:gd name="T47" fmla="*/ 32 h 71"/>
                <a:gd name="T48" fmla="*/ 71 w 75"/>
                <a:gd name="T49" fmla="*/ 29 h 71"/>
                <a:gd name="T50" fmla="*/ 71 w 75"/>
                <a:gd name="T51" fmla="*/ 23 h 71"/>
                <a:gd name="T52" fmla="*/ 68 w 75"/>
                <a:gd name="T53" fmla="*/ 19 h 71"/>
                <a:gd name="T54" fmla="*/ 65 w 75"/>
                <a:gd name="T55" fmla="*/ 13 h 71"/>
                <a:gd name="T56" fmla="*/ 62 w 75"/>
                <a:gd name="T57" fmla="*/ 13 h 71"/>
                <a:gd name="T58" fmla="*/ 59 w 75"/>
                <a:gd name="T59" fmla="*/ 6 h 71"/>
                <a:gd name="T60" fmla="*/ 55 w 75"/>
                <a:gd name="T61" fmla="*/ 6 h 71"/>
                <a:gd name="T62" fmla="*/ 52 w 75"/>
                <a:gd name="T63" fmla="*/ 3 h 71"/>
                <a:gd name="T64" fmla="*/ 46 w 75"/>
                <a:gd name="T65" fmla="*/ 3 h 71"/>
                <a:gd name="T66" fmla="*/ 42 w 75"/>
                <a:gd name="T67" fmla="*/ 0 h 71"/>
                <a:gd name="T68" fmla="*/ 36 w 75"/>
                <a:gd name="T69" fmla="*/ 3 h 71"/>
                <a:gd name="T70" fmla="*/ 33 w 75"/>
                <a:gd name="T71" fmla="*/ 0 h 71"/>
                <a:gd name="T72" fmla="*/ 29 w 75"/>
                <a:gd name="T73" fmla="*/ 3 h 71"/>
                <a:gd name="T74" fmla="*/ 23 w 75"/>
                <a:gd name="T75" fmla="*/ 3 h 71"/>
                <a:gd name="T76" fmla="*/ 20 w 75"/>
                <a:gd name="T77" fmla="*/ 6 h 71"/>
                <a:gd name="T78" fmla="*/ 16 w 75"/>
                <a:gd name="T79" fmla="*/ 6 h 71"/>
                <a:gd name="T80" fmla="*/ 13 w 75"/>
                <a:gd name="T81" fmla="*/ 13 h 71"/>
                <a:gd name="T82" fmla="*/ 7 w 75"/>
                <a:gd name="T83" fmla="*/ 13 h 71"/>
                <a:gd name="T84" fmla="*/ 7 w 75"/>
                <a:gd name="T85" fmla="*/ 19 h 71"/>
                <a:gd name="T86" fmla="*/ 3 w 75"/>
                <a:gd name="T87" fmla="*/ 23 h 71"/>
                <a:gd name="T88" fmla="*/ 3 w 75"/>
                <a:gd name="T89" fmla="*/ 29 h 71"/>
                <a:gd name="T90" fmla="*/ 0 w 75"/>
                <a:gd name="T91" fmla="*/ 32 h 71"/>
                <a:gd name="T92" fmla="*/ 3 w 75"/>
                <a:gd name="T93" fmla="*/ 36 h 71"/>
                <a:gd name="T94" fmla="*/ 0 w 75"/>
                <a:gd name="T95" fmla="*/ 42 h 71"/>
                <a:gd name="T96" fmla="*/ 3 w 75"/>
                <a:gd name="T97" fmla="*/ 45 h 71"/>
                <a:gd name="T98" fmla="*/ 13 w 75"/>
                <a:gd name="T99" fmla="*/ 42 h 71"/>
                <a:gd name="T100" fmla="*/ 20 w 75"/>
                <a:gd name="T101" fmla="*/ 36 h 71"/>
                <a:gd name="T102" fmla="*/ 29 w 75"/>
                <a:gd name="T103" fmla="*/ 45 h 71"/>
                <a:gd name="T104" fmla="*/ 55 w 75"/>
                <a:gd name="T105" fmla="*/ 16 h 71"/>
                <a:gd name="T106" fmla="*/ 62 w 75"/>
                <a:gd name="T107" fmla="*/ 23 h 71"/>
                <a:gd name="T108" fmla="*/ 29 w 75"/>
                <a:gd name="T109" fmla="*/ 55 h 71"/>
                <a:gd name="T110" fmla="*/ 13 w 75"/>
                <a:gd name="T111" fmla="*/ 42 h 71"/>
                <a:gd name="T112" fmla="*/ 13 w 75"/>
                <a:gd name="T113" fmla="*/ 4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 h="71">
                  <a:moveTo>
                    <a:pt x="3" y="45"/>
                  </a:moveTo>
                  <a:lnTo>
                    <a:pt x="3" y="52"/>
                  </a:lnTo>
                  <a:lnTo>
                    <a:pt x="7" y="52"/>
                  </a:lnTo>
                  <a:lnTo>
                    <a:pt x="7" y="58"/>
                  </a:lnTo>
                  <a:lnTo>
                    <a:pt x="13" y="62"/>
                  </a:lnTo>
                  <a:lnTo>
                    <a:pt x="16" y="65"/>
                  </a:lnTo>
                  <a:lnTo>
                    <a:pt x="20" y="65"/>
                  </a:lnTo>
                  <a:lnTo>
                    <a:pt x="23" y="71"/>
                  </a:lnTo>
                  <a:lnTo>
                    <a:pt x="29" y="68"/>
                  </a:lnTo>
                  <a:lnTo>
                    <a:pt x="33" y="71"/>
                  </a:lnTo>
                  <a:lnTo>
                    <a:pt x="36" y="71"/>
                  </a:lnTo>
                  <a:lnTo>
                    <a:pt x="42" y="71"/>
                  </a:lnTo>
                  <a:lnTo>
                    <a:pt x="46" y="68"/>
                  </a:lnTo>
                  <a:lnTo>
                    <a:pt x="52" y="71"/>
                  </a:lnTo>
                  <a:lnTo>
                    <a:pt x="55" y="65"/>
                  </a:lnTo>
                  <a:lnTo>
                    <a:pt x="59" y="65"/>
                  </a:lnTo>
                  <a:lnTo>
                    <a:pt x="62" y="62"/>
                  </a:lnTo>
                  <a:lnTo>
                    <a:pt x="65" y="58"/>
                  </a:lnTo>
                  <a:lnTo>
                    <a:pt x="68" y="52"/>
                  </a:lnTo>
                  <a:lnTo>
                    <a:pt x="71" y="52"/>
                  </a:lnTo>
                  <a:lnTo>
                    <a:pt x="71" y="45"/>
                  </a:lnTo>
                  <a:lnTo>
                    <a:pt x="75" y="42"/>
                  </a:lnTo>
                  <a:lnTo>
                    <a:pt x="71" y="36"/>
                  </a:lnTo>
                  <a:lnTo>
                    <a:pt x="75" y="32"/>
                  </a:lnTo>
                  <a:lnTo>
                    <a:pt x="71" y="29"/>
                  </a:lnTo>
                  <a:lnTo>
                    <a:pt x="71" y="23"/>
                  </a:lnTo>
                  <a:lnTo>
                    <a:pt x="68" y="19"/>
                  </a:lnTo>
                  <a:lnTo>
                    <a:pt x="65" y="13"/>
                  </a:lnTo>
                  <a:lnTo>
                    <a:pt x="62" y="13"/>
                  </a:lnTo>
                  <a:lnTo>
                    <a:pt x="59" y="6"/>
                  </a:lnTo>
                  <a:lnTo>
                    <a:pt x="55" y="6"/>
                  </a:lnTo>
                  <a:lnTo>
                    <a:pt x="52" y="3"/>
                  </a:lnTo>
                  <a:lnTo>
                    <a:pt x="46" y="3"/>
                  </a:lnTo>
                  <a:lnTo>
                    <a:pt x="42" y="0"/>
                  </a:lnTo>
                  <a:lnTo>
                    <a:pt x="36" y="3"/>
                  </a:lnTo>
                  <a:lnTo>
                    <a:pt x="33" y="0"/>
                  </a:lnTo>
                  <a:lnTo>
                    <a:pt x="29" y="3"/>
                  </a:lnTo>
                  <a:lnTo>
                    <a:pt x="23" y="3"/>
                  </a:lnTo>
                  <a:lnTo>
                    <a:pt x="20" y="6"/>
                  </a:lnTo>
                  <a:lnTo>
                    <a:pt x="16" y="6"/>
                  </a:lnTo>
                  <a:lnTo>
                    <a:pt x="13" y="13"/>
                  </a:lnTo>
                  <a:lnTo>
                    <a:pt x="7" y="13"/>
                  </a:lnTo>
                  <a:lnTo>
                    <a:pt x="7" y="19"/>
                  </a:lnTo>
                  <a:lnTo>
                    <a:pt x="3" y="23"/>
                  </a:lnTo>
                  <a:lnTo>
                    <a:pt x="3" y="29"/>
                  </a:lnTo>
                  <a:lnTo>
                    <a:pt x="0" y="32"/>
                  </a:lnTo>
                  <a:lnTo>
                    <a:pt x="3" y="36"/>
                  </a:lnTo>
                  <a:lnTo>
                    <a:pt x="0" y="42"/>
                  </a:lnTo>
                  <a:lnTo>
                    <a:pt x="3" y="45"/>
                  </a:lnTo>
                  <a:close/>
                  <a:moveTo>
                    <a:pt x="13" y="42"/>
                  </a:moveTo>
                  <a:lnTo>
                    <a:pt x="20" y="36"/>
                  </a:lnTo>
                  <a:lnTo>
                    <a:pt x="29" y="45"/>
                  </a:lnTo>
                  <a:lnTo>
                    <a:pt x="55" y="16"/>
                  </a:lnTo>
                  <a:lnTo>
                    <a:pt x="62" y="23"/>
                  </a:lnTo>
                  <a:lnTo>
                    <a:pt x="29" y="55"/>
                  </a:lnTo>
                  <a:lnTo>
                    <a:pt x="13" y="42"/>
                  </a:lnTo>
                  <a:lnTo>
                    <a:pt x="1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1799">
                <a:solidFill>
                  <a:srgbClr val="4B4B4B"/>
                </a:solidFill>
                <a:latin typeface="微软雅黑" panose="020B0503020204020204" pitchFamily="34" charset="-122"/>
                <a:ea typeface="微软雅黑" panose="020B0503020204020204" pitchFamily="34" charset="-122"/>
              </a:endParaRPr>
            </a:p>
          </p:txBody>
        </p:sp>
        <p:sp>
          <p:nvSpPr>
            <p:cNvPr id="336" name="Freeform 105"/>
            <p:cNvSpPr>
              <a:spLocks noEditPoints="1"/>
            </p:cNvSpPr>
            <p:nvPr/>
          </p:nvSpPr>
          <p:spPr bwMode="auto">
            <a:xfrm>
              <a:off x="1135061" y="8245475"/>
              <a:ext cx="114298" cy="117476"/>
            </a:xfrm>
            <a:custGeom>
              <a:avLst/>
              <a:gdLst>
                <a:gd name="T0" fmla="*/ 3 w 72"/>
                <a:gd name="T1" fmla="*/ 45 h 74"/>
                <a:gd name="T2" fmla="*/ 0 w 72"/>
                <a:gd name="T3" fmla="*/ 52 h 74"/>
                <a:gd name="T4" fmla="*/ 7 w 72"/>
                <a:gd name="T5" fmla="*/ 55 h 74"/>
                <a:gd name="T6" fmla="*/ 7 w 72"/>
                <a:gd name="T7" fmla="*/ 58 h 74"/>
                <a:gd name="T8" fmla="*/ 13 w 72"/>
                <a:gd name="T9" fmla="*/ 61 h 74"/>
                <a:gd name="T10" fmla="*/ 13 w 72"/>
                <a:gd name="T11" fmla="*/ 68 h 74"/>
                <a:gd name="T12" fmla="*/ 20 w 72"/>
                <a:gd name="T13" fmla="*/ 68 h 74"/>
                <a:gd name="T14" fmla="*/ 23 w 72"/>
                <a:gd name="T15" fmla="*/ 71 h 74"/>
                <a:gd name="T16" fmla="*/ 26 w 72"/>
                <a:gd name="T17" fmla="*/ 71 h 74"/>
                <a:gd name="T18" fmla="*/ 29 w 72"/>
                <a:gd name="T19" fmla="*/ 74 h 74"/>
                <a:gd name="T20" fmla="*/ 36 w 72"/>
                <a:gd name="T21" fmla="*/ 71 h 74"/>
                <a:gd name="T22" fmla="*/ 39 w 72"/>
                <a:gd name="T23" fmla="*/ 74 h 74"/>
                <a:gd name="T24" fmla="*/ 46 w 72"/>
                <a:gd name="T25" fmla="*/ 71 h 74"/>
                <a:gd name="T26" fmla="*/ 49 w 72"/>
                <a:gd name="T27" fmla="*/ 71 h 74"/>
                <a:gd name="T28" fmla="*/ 52 w 72"/>
                <a:gd name="T29" fmla="*/ 68 h 74"/>
                <a:gd name="T30" fmla="*/ 59 w 72"/>
                <a:gd name="T31" fmla="*/ 68 h 74"/>
                <a:gd name="T32" fmla="*/ 59 w 72"/>
                <a:gd name="T33" fmla="*/ 61 h 74"/>
                <a:gd name="T34" fmla="*/ 65 w 72"/>
                <a:gd name="T35" fmla="*/ 58 h 74"/>
                <a:gd name="T36" fmla="*/ 65 w 72"/>
                <a:gd name="T37" fmla="*/ 55 h 74"/>
                <a:gd name="T38" fmla="*/ 68 w 72"/>
                <a:gd name="T39" fmla="*/ 52 h 74"/>
                <a:gd name="T40" fmla="*/ 68 w 72"/>
                <a:gd name="T41" fmla="*/ 45 h 74"/>
                <a:gd name="T42" fmla="*/ 72 w 72"/>
                <a:gd name="T43" fmla="*/ 42 h 74"/>
                <a:gd name="T44" fmla="*/ 68 w 72"/>
                <a:gd name="T45" fmla="*/ 39 h 74"/>
                <a:gd name="T46" fmla="*/ 72 w 72"/>
                <a:gd name="T47" fmla="*/ 32 h 74"/>
                <a:gd name="T48" fmla="*/ 68 w 72"/>
                <a:gd name="T49" fmla="*/ 29 h 74"/>
                <a:gd name="T50" fmla="*/ 68 w 72"/>
                <a:gd name="T51" fmla="*/ 22 h 74"/>
                <a:gd name="T52" fmla="*/ 65 w 72"/>
                <a:gd name="T53" fmla="*/ 19 h 74"/>
                <a:gd name="T54" fmla="*/ 65 w 72"/>
                <a:gd name="T55" fmla="*/ 16 h 74"/>
                <a:gd name="T56" fmla="*/ 59 w 72"/>
                <a:gd name="T57" fmla="*/ 13 h 74"/>
                <a:gd name="T58" fmla="*/ 59 w 72"/>
                <a:gd name="T59" fmla="*/ 9 h 74"/>
                <a:gd name="T60" fmla="*/ 52 w 72"/>
                <a:gd name="T61" fmla="*/ 6 h 74"/>
                <a:gd name="T62" fmla="*/ 49 w 72"/>
                <a:gd name="T63" fmla="*/ 3 h 74"/>
                <a:gd name="T64" fmla="*/ 46 w 72"/>
                <a:gd name="T65" fmla="*/ 3 h 74"/>
                <a:gd name="T66" fmla="*/ 39 w 72"/>
                <a:gd name="T67" fmla="*/ 0 h 74"/>
                <a:gd name="T68" fmla="*/ 36 w 72"/>
                <a:gd name="T69" fmla="*/ 3 h 74"/>
                <a:gd name="T70" fmla="*/ 29 w 72"/>
                <a:gd name="T71" fmla="*/ 0 h 74"/>
                <a:gd name="T72" fmla="*/ 26 w 72"/>
                <a:gd name="T73" fmla="*/ 3 h 74"/>
                <a:gd name="T74" fmla="*/ 23 w 72"/>
                <a:gd name="T75" fmla="*/ 3 h 74"/>
                <a:gd name="T76" fmla="*/ 20 w 72"/>
                <a:gd name="T77" fmla="*/ 6 h 74"/>
                <a:gd name="T78" fmla="*/ 13 w 72"/>
                <a:gd name="T79" fmla="*/ 9 h 74"/>
                <a:gd name="T80" fmla="*/ 13 w 72"/>
                <a:gd name="T81" fmla="*/ 13 h 74"/>
                <a:gd name="T82" fmla="*/ 7 w 72"/>
                <a:gd name="T83" fmla="*/ 16 h 74"/>
                <a:gd name="T84" fmla="*/ 7 w 72"/>
                <a:gd name="T85" fmla="*/ 19 h 74"/>
                <a:gd name="T86" fmla="*/ 0 w 72"/>
                <a:gd name="T87" fmla="*/ 22 h 74"/>
                <a:gd name="T88" fmla="*/ 3 w 72"/>
                <a:gd name="T89" fmla="*/ 29 h 74"/>
                <a:gd name="T90" fmla="*/ 0 w 72"/>
                <a:gd name="T91" fmla="*/ 32 h 74"/>
                <a:gd name="T92" fmla="*/ 0 w 72"/>
                <a:gd name="T93" fmla="*/ 39 h 74"/>
                <a:gd name="T94" fmla="*/ 0 w 72"/>
                <a:gd name="T95" fmla="*/ 42 h 74"/>
                <a:gd name="T96" fmla="*/ 3 w 72"/>
                <a:gd name="T97" fmla="*/ 45 h 74"/>
                <a:gd name="T98" fmla="*/ 13 w 72"/>
                <a:gd name="T99" fmla="*/ 42 h 74"/>
                <a:gd name="T100" fmla="*/ 20 w 72"/>
                <a:gd name="T101" fmla="*/ 35 h 74"/>
                <a:gd name="T102" fmla="*/ 26 w 72"/>
                <a:gd name="T103" fmla="*/ 45 h 74"/>
                <a:gd name="T104" fmla="*/ 52 w 72"/>
                <a:gd name="T105" fmla="*/ 19 h 74"/>
                <a:gd name="T106" fmla="*/ 59 w 72"/>
                <a:gd name="T107" fmla="*/ 26 h 74"/>
                <a:gd name="T108" fmla="*/ 26 w 72"/>
                <a:gd name="T109" fmla="*/ 55 h 74"/>
                <a:gd name="T110" fmla="*/ 13 w 72"/>
                <a:gd name="T111" fmla="*/ 42 h 74"/>
                <a:gd name="T112" fmla="*/ 13 w 72"/>
                <a:gd name="T113" fmla="*/ 4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 h="74">
                  <a:moveTo>
                    <a:pt x="3" y="45"/>
                  </a:moveTo>
                  <a:lnTo>
                    <a:pt x="0" y="52"/>
                  </a:lnTo>
                  <a:lnTo>
                    <a:pt x="7" y="55"/>
                  </a:lnTo>
                  <a:lnTo>
                    <a:pt x="7" y="58"/>
                  </a:lnTo>
                  <a:lnTo>
                    <a:pt x="13" y="61"/>
                  </a:lnTo>
                  <a:lnTo>
                    <a:pt x="13" y="68"/>
                  </a:lnTo>
                  <a:lnTo>
                    <a:pt x="20" y="68"/>
                  </a:lnTo>
                  <a:lnTo>
                    <a:pt x="23" y="71"/>
                  </a:lnTo>
                  <a:lnTo>
                    <a:pt x="26" y="71"/>
                  </a:lnTo>
                  <a:lnTo>
                    <a:pt x="29" y="74"/>
                  </a:lnTo>
                  <a:lnTo>
                    <a:pt x="36" y="71"/>
                  </a:lnTo>
                  <a:lnTo>
                    <a:pt x="39" y="74"/>
                  </a:lnTo>
                  <a:lnTo>
                    <a:pt x="46" y="71"/>
                  </a:lnTo>
                  <a:lnTo>
                    <a:pt x="49" y="71"/>
                  </a:lnTo>
                  <a:lnTo>
                    <a:pt x="52" y="68"/>
                  </a:lnTo>
                  <a:lnTo>
                    <a:pt x="59" y="68"/>
                  </a:lnTo>
                  <a:lnTo>
                    <a:pt x="59" y="61"/>
                  </a:lnTo>
                  <a:lnTo>
                    <a:pt x="65" y="58"/>
                  </a:lnTo>
                  <a:lnTo>
                    <a:pt x="65" y="55"/>
                  </a:lnTo>
                  <a:lnTo>
                    <a:pt x="68" y="52"/>
                  </a:lnTo>
                  <a:lnTo>
                    <a:pt x="68" y="45"/>
                  </a:lnTo>
                  <a:lnTo>
                    <a:pt x="72" y="42"/>
                  </a:lnTo>
                  <a:lnTo>
                    <a:pt x="68" y="39"/>
                  </a:lnTo>
                  <a:lnTo>
                    <a:pt x="72" y="32"/>
                  </a:lnTo>
                  <a:lnTo>
                    <a:pt x="68" y="29"/>
                  </a:lnTo>
                  <a:lnTo>
                    <a:pt x="68" y="22"/>
                  </a:lnTo>
                  <a:lnTo>
                    <a:pt x="65" y="19"/>
                  </a:lnTo>
                  <a:lnTo>
                    <a:pt x="65" y="16"/>
                  </a:lnTo>
                  <a:lnTo>
                    <a:pt x="59" y="13"/>
                  </a:lnTo>
                  <a:lnTo>
                    <a:pt x="59" y="9"/>
                  </a:lnTo>
                  <a:lnTo>
                    <a:pt x="52" y="6"/>
                  </a:lnTo>
                  <a:lnTo>
                    <a:pt x="49" y="3"/>
                  </a:lnTo>
                  <a:lnTo>
                    <a:pt x="46" y="3"/>
                  </a:lnTo>
                  <a:lnTo>
                    <a:pt x="39" y="0"/>
                  </a:lnTo>
                  <a:lnTo>
                    <a:pt x="36" y="3"/>
                  </a:lnTo>
                  <a:lnTo>
                    <a:pt x="29" y="0"/>
                  </a:lnTo>
                  <a:lnTo>
                    <a:pt x="26" y="3"/>
                  </a:lnTo>
                  <a:lnTo>
                    <a:pt x="23" y="3"/>
                  </a:lnTo>
                  <a:lnTo>
                    <a:pt x="20" y="6"/>
                  </a:lnTo>
                  <a:lnTo>
                    <a:pt x="13" y="9"/>
                  </a:lnTo>
                  <a:lnTo>
                    <a:pt x="13" y="13"/>
                  </a:lnTo>
                  <a:lnTo>
                    <a:pt x="7" y="16"/>
                  </a:lnTo>
                  <a:lnTo>
                    <a:pt x="7" y="19"/>
                  </a:lnTo>
                  <a:lnTo>
                    <a:pt x="0" y="22"/>
                  </a:lnTo>
                  <a:lnTo>
                    <a:pt x="3" y="29"/>
                  </a:lnTo>
                  <a:lnTo>
                    <a:pt x="0" y="32"/>
                  </a:lnTo>
                  <a:lnTo>
                    <a:pt x="0" y="39"/>
                  </a:lnTo>
                  <a:lnTo>
                    <a:pt x="0" y="42"/>
                  </a:lnTo>
                  <a:lnTo>
                    <a:pt x="3" y="45"/>
                  </a:lnTo>
                  <a:close/>
                  <a:moveTo>
                    <a:pt x="13" y="42"/>
                  </a:moveTo>
                  <a:lnTo>
                    <a:pt x="20" y="35"/>
                  </a:lnTo>
                  <a:lnTo>
                    <a:pt x="26" y="45"/>
                  </a:lnTo>
                  <a:lnTo>
                    <a:pt x="52" y="19"/>
                  </a:lnTo>
                  <a:lnTo>
                    <a:pt x="59" y="26"/>
                  </a:lnTo>
                  <a:lnTo>
                    <a:pt x="26" y="55"/>
                  </a:lnTo>
                  <a:lnTo>
                    <a:pt x="13" y="42"/>
                  </a:lnTo>
                  <a:lnTo>
                    <a:pt x="1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1799">
                <a:solidFill>
                  <a:srgbClr val="4B4B4B"/>
                </a:solidFill>
                <a:latin typeface="微软雅黑" panose="020B0503020204020204" pitchFamily="34" charset="-122"/>
                <a:ea typeface="微软雅黑" panose="020B0503020204020204" pitchFamily="34" charset="-122"/>
              </a:endParaRPr>
            </a:p>
          </p:txBody>
        </p:sp>
        <p:sp>
          <p:nvSpPr>
            <p:cNvPr id="337" name="Freeform 106"/>
            <p:cNvSpPr>
              <a:spLocks noEditPoints="1"/>
            </p:cNvSpPr>
            <p:nvPr/>
          </p:nvSpPr>
          <p:spPr bwMode="auto">
            <a:xfrm>
              <a:off x="1820862" y="7851775"/>
              <a:ext cx="415925" cy="449263"/>
            </a:xfrm>
            <a:custGeom>
              <a:avLst/>
              <a:gdLst>
                <a:gd name="T0" fmla="*/ 0 w 262"/>
                <a:gd name="T1" fmla="*/ 0 h 283"/>
                <a:gd name="T2" fmla="*/ 0 w 262"/>
                <a:gd name="T3" fmla="*/ 283 h 283"/>
                <a:gd name="T4" fmla="*/ 262 w 262"/>
                <a:gd name="T5" fmla="*/ 283 h 283"/>
                <a:gd name="T6" fmla="*/ 262 w 262"/>
                <a:gd name="T7" fmla="*/ 0 h 283"/>
                <a:gd name="T8" fmla="*/ 0 w 262"/>
                <a:gd name="T9" fmla="*/ 0 h 283"/>
                <a:gd name="T10" fmla="*/ 243 w 262"/>
                <a:gd name="T11" fmla="*/ 264 h 283"/>
                <a:gd name="T12" fmla="*/ 16 w 262"/>
                <a:gd name="T13" fmla="*/ 264 h 283"/>
                <a:gd name="T14" fmla="*/ 16 w 262"/>
                <a:gd name="T15" fmla="*/ 20 h 283"/>
                <a:gd name="T16" fmla="*/ 243 w 262"/>
                <a:gd name="T17" fmla="*/ 20 h 283"/>
                <a:gd name="T18" fmla="*/ 243 w 262"/>
                <a:gd name="T19" fmla="*/ 26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283">
                  <a:moveTo>
                    <a:pt x="0" y="0"/>
                  </a:moveTo>
                  <a:lnTo>
                    <a:pt x="0" y="283"/>
                  </a:lnTo>
                  <a:lnTo>
                    <a:pt x="262" y="283"/>
                  </a:lnTo>
                  <a:lnTo>
                    <a:pt x="262" y="0"/>
                  </a:lnTo>
                  <a:lnTo>
                    <a:pt x="0" y="0"/>
                  </a:lnTo>
                  <a:close/>
                  <a:moveTo>
                    <a:pt x="243" y="264"/>
                  </a:moveTo>
                  <a:lnTo>
                    <a:pt x="16" y="264"/>
                  </a:lnTo>
                  <a:lnTo>
                    <a:pt x="16" y="20"/>
                  </a:lnTo>
                  <a:lnTo>
                    <a:pt x="243" y="20"/>
                  </a:lnTo>
                  <a:lnTo>
                    <a:pt x="243"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1799">
                <a:solidFill>
                  <a:srgbClr val="4B4B4B"/>
                </a:solidFill>
                <a:latin typeface="微软雅黑" panose="020B0503020204020204" pitchFamily="34" charset="-122"/>
                <a:ea typeface="微软雅黑" panose="020B0503020204020204" pitchFamily="34" charset="-122"/>
              </a:endParaRPr>
            </a:p>
          </p:txBody>
        </p:sp>
        <p:sp>
          <p:nvSpPr>
            <p:cNvPr id="338" name="Freeform 107"/>
            <p:cNvSpPr>
              <a:spLocks noEditPoints="1"/>
            </p:cNvSpPr>
            <p:nvPr/>
          </p:nvSpPr>
          <p:spPr bwMode="auto">
            <a:xfrm>
              <a:off x="1820862" y="8358188"/>
              <a:ext cx="415925" cy="449263"/>
            </a:xfrm>
            <a:custGeom>
              <a:avLst/>
              <a:gdLst>
                <a:gd name="T0" fmla="*/ 0 w 262"/>
                <a:gd name="T1" fmla="*/ 283 h 283"/>
                <a:gd name="T2" fmla="*/ 262 w 262"/>
                <a:gd name="T3" fmla="*/ 283 h 283"/>
                <a:gd name="T4" fmla="*/ 262 w 262"/>
                <a:gd name="T5" fmla="*/ 0 h 283"/>
                <a:gd name="T6" fmla="*/ 0 w 262"/>
                <a:gd name="T7" fmla="*/ 0 h 283"/>
                <a:gd name="T8" fmla="*/ 0 w 262"/>
                <a:gd name="T9" fmla="*/ 283 h 283"/>
                <a:gd name="T10" fmla="*/ 16 w 262"/>
                <a:gd name="T11" fmla="*/ 16 h 283"/>
                <a:gd name="T12" fmla="*/ 243 w 262"/>
                <a:gd name="T13" fmla="*/ 16 h 283"/>
                <a:gd name="T14" fmla="*/ 243 w 262"/>
                <a:gd name="T15" fmla="*/ 263 h 283"/>
                <a:gd name="T16" fmla="*/ 16 w 262"/>
                <a:gd name="T17" fmla="*/ 263 h 283"/>
                <a:gd name="T18" fmla="*/ 16 w 262"/>
                <a:gd name="T19" fmla="*/ 1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283">
                  <a:moveTo>
                    <a:pt x="0" y="283"/>
                  </a:moveTo>
                  <a:lnTo>
                    <a:pt x="262" y="283"/>
                  </a:lnTo>
                  <a:lnTo>
                    <a:pt x="262" y="0"/>
                  </a:lnTo>
                  <a:lnTo>
                    <a:pt x="0" y="0"/>
                  </a:lnTo>
                  <a:lnTo>
                    <a:pt x="0" y="283"/>
                  </a:lnTo>
                  <a:close/>
                  <a:moveTo>
                    <a:pt x="16" y="16"/>
                  </a:moveTo>
                  <a:lnTo>
                    <a:pt x="243" y="16"/>
                  </a:lnTo>
                  <a:lnTo>
                    <a:pt x="243" y="263"/>
                  </a:lnTo>
                  <a:lnTo>
                    <a:pt x="16" y="263"/>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1799">
                <a:solidFill>
                  <a:srgbClr val="4B4B4B"/>
                </a:solidFill>
                <a:latin typeface="微软雅黑" panose="020B0503020204020204" pitchFamily="34" charset="-122"/>
                <a:ea typeface="微软雅黑" panose="020B0503020204020204" pitchFamily="34" charset="-122"/>
              </a:endParaRPr>
            </a:p>
          </p:txBody>
        </p:sp>
        <p:sp>
          <p:nvSpPr>
            <p:cNvPr id="339" name="Freeform 108"/>
            <p:cNvSpPr>
              <a:spLocks noEditPoints="1"/>
            </p:cNvSpPr>
            <p:nvPr/>
          </p:nvSpPr>
          <p:spPr bwMode="auto">
            <a:xfrm>
              <a:off x="1350961" y="7851775"/>
              <a:ext cx="463550" cy="944561"/>
            </a:xfrm>
            <a:custGeom>
              <a:avLst/>
              <a:gdLst>
                <a:gd name="T0" fmla="*/ 292 w 292"/>
                <a:gd name="T1" fmla="*/ 157 h 595"/>
                <a:gd name="T2" fmla="*/ 266 w 292"/>
                <a:gd name="T3" fmla="*/ 127 h 595"/>
                <a:gd name="T4" fmla="*/ 266 w 292"/>
                <a:gd name="T5" fmla="*/ 0 h 595"/>
                <a:gd name="T6" fmla="*/ 0 w 292"/>
                <a:gd name="T7" fmla="*/ 0 h 595"/>
                <a:gd name="T8" fmla="*/ 0 w 292"/>
                <a:gd name="T9" fmla="*/ 595 h 595"/>
                <a:gd name="T10" fmla="*/ 266 w 292"/>
                <a:gd name="T11" fmla="*/ 595 h 595"/>
                <a:gd name="T12" fmla="*/ 266 w 292"/>
                <a:gd name="T13" fmla="*/ 482 h 595"/>
                <a:gd name="T14" fmla="*/ 292 w 292"/>
                <a:gd name="T15" fmla="*/ 456 h 595"/>
                <a:gd name="T16" fmla="*/ 266 w 292"/>
                <a:gd name="T17" fmla="*/ 426 h 595"/>
                <a:gd name="T18" fmla="*/ 266 w 292"/>
                <a:gd name="T19" fmla="*/ 183 h 595"/>
                <a:gd name="T20" fmla="*/ 292 w 292"/>
                <a:gd name="T21" fmla="*/ 157 h 595"/>
                <a:gd name="T22" fmla="*/ 247 w 292"/>
                <a:gd name="T23" fmla="*/ 579 h 595"/>
                <a:gd name="T24" fmla="*/ 20 w 292"/>
                <a:gd name="T25" fmla="*/ 579 h 595"/>
                <a:gd name="T26" fmla="*/ 20 w 292"/>
                <a:gd name="T27" fmla="*/ 20 h 595"/>
                <a:gd name="T28" fmla="*/ 247 w 292"/>
                <a:gd name="T29" fmla="*/ 20 h 595"/>
                <a:gd name="T30" fmla="*/ 247 w 292"/>
                <a:gd name="T31" fmla="*/ 579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2" h="595">
                  <a:moveTo>
                    <a:pt x="292" y="157"/>
                  </a:moveTo>
                  <a:lnTo>
                    <a:pt x="266" y="127"/>
                  </a:lnTo>
                  <a:lnTo>
                    <a:pt x="266" y="0"/>
                  </a:lnTo>
                  <a:lnTo>
                    <a:pt x="0" y="0"/>
                  </a:lnTo>
                  <a:lnTo>
                    <a:pt x="0" y="595"/>
                  </a:lnTo>
                  <a:lnTo>
                    <a:pt x="266" y="595"/>
                  </a:lnTo>
                  <a:lnTo>
                    <a:pt x="266" y="482"/>
                  </a:lnTo>
                  <a:lnTo>
                    <a:pt x="292" y="456"/>
                  </a:lnTo>
                  <a:lnTo>
                    <a:pt x="266" y="426"/>
                  </a:lnTo>
                  <a:lnTo>
                    <a:pt x="266" y="183"/>
                  </a:lnTo>
                  <a:lnTo>
                    <a:pt x="292" y="157"/>
                  </a:lnTo>
                  <a:close/>
                  <a:moveTo>
                    <a:pt x="247" y="579"/>
                  </a:moveTo>
                  <a:lnTo>
                    <a:pt x="20" y="579"/>
                  </a:lnTo>
                  <a:lnTo>
                    <a:pt x="20" y="20"/>
                  </a:lnTo>
                  <a:lnTo>
                    <a:pt x="247" y="20"/>
                  </a:lnTo>
                  <a:lnTo>
                    <a:pt x="247" y="5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1799">
                <a:solidFill>
                  <a:srgbClr val="4B4B4B"/>
                </a:solidFill>
                <a:latin typeface="微软雅黑" panose="020B0503020204020204" pitchFamily="34" charset="-122"/>
                <a:ea typeface="微软雅黑" panose="020B0503020204020204" pitchFamily="34" charset="-122"/>
              </a:endParaRPr>
            </a:p>
          </p:txBody>
        </p:sp>
        <p:sp>
          <p:nvSpPr>
            <p:cNvPr id="340" name="Freeform 109"/>
            <p:cNvSpPr>
              <a:spLocks noEditPoints="1"/>
            </p:cNvSpPr>
            <p:nvPr/>
          </p:nvSpPr>
          <p:spPr bwMode="auto">
            <a:xfrm>
              <a:off x="877887" y="7851775"/>
              <a:ext cx="463550" cy="552448"/>
            </a:xfrm>
            <a:custGeom>
              <a:avLst/>
              <a:gdLst>
                <a:gd name="T0" fmla="*/ 266 w 292"/>
                <a:gd name="T1" fmla="*/ 127 h 348"/>
                <a:gd name="T2" fmla="*/ 266 w 292"/>
                <a:gd name="T3" fmla="*/ 0 h 348"/>
                <a:gd name="T4" fmla="*/ 0 w 292"/>
                <a:gd name="T5" fmla="*/ 0 h 348"/>
                <a:gd name="T6" fmla="*/ 0 w 292"/>
                <a:gd name="T7" fmla="*/ 348 h 348"/>
                <a:gd name="T8" fmla="*/ 266 w 292"/>
                <a:gd name="T9" fmla="*/ 348 h 348"/>
                <a:gd name="T10" fmla="*/ 266 w 292"/>
                <a:gd name="T11" fmla="*/ 183 h 348"/>
                <a:gd name="T12" fmla="*/ 292 w 292"/>
                <a:gd name="T13" fmla="*/ 157 h 348"/>
                <a:gd name="T14" fmla="*/ 266 w 292"/>
                <a:gd name="T15" fmla="*/ 127 h 348"/>
                <a:gd name="T16" fmla="*/ 246 w 292"/>
                <a:gd name="T17" fmla="*/ 329 h 348"/>
                <a:gd name="T18" fmla="*/ 19 w 292"/>
                <a:gd name="T19" fmla="*/ 329 h 348"/>
                <a:gd name="T20" fmla="*/ 19 w 292"/>
                <a:gd name="T21" fmla="*/ 20 h 348"/>
                <a:gd name="T22" fmla="*/ 246 w 292"/>
                <a:gd name="T23" fmla="*/ 20 h 348"/>
                <a:gd name="T24" fmla="*/ 246 w 292"/>
                <a:gd name="T25" fmla="*/ 32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2" h="348">
                  <a:moveTo>
                    <a:pt x="266" y="127"/>
                  </a:moveTo>
                  <a:lnTo>
                    <a:pt x="266" y="0"/>
                  </a:lnTo>
                  <a:lnTo>
                    <a:pt x="0" y="0"/>
                  </a:lnTo>
                  <a:lnTo>
                    <a:pt x="0" y="348"/>
                  </a:lnTo>
                  <a:lnTo>
                    <a:pt x="266" y="348"/>
                  </a:lnTo>
                  <a:lnTo>
                    <a:pt x="266" y="183"/>
                  </a:lnTo>
                  <a:lnTo>
                    <a:pt x="292" y="157"/>
                  </a:lnTo>
                  <a:lnTo>
                    <a:pt x="266" y="127"/>
                  </a:lnTo>
                  <a:close/>
                  <a:moveTo>
                    <a:pt x="246" y="329"/>
                  </a:moveTo>
                  <a:lnTo>
                    <a:pt x="19" y="329"/>
                  </a:lnTo>
                  <a:lnTo>
                    <a:pt x="19" y="20"/>
                  </a:lnTo>
                  <a:lnTo>
                    <a:pt x="246" y="20"/>
                  </a:lnTo>
                  <a:lnTo>
                    <a:pt x="246"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1799">
                <a:solidFill>
                  <a:srgbClr val="4B4B4B"/>
                </a:solidFill>
                <a:latin typeface="微软雅黑" panose="020B0503020204020204" pitchFamily="34" charset="-122"/>
                <a:ea typeface="微软雅黑" panose="020B0503020204020204" pitchFamily="34" charset="-122"/>
              </a:endParaRPr>
            </a:p>
          </p:txBody>
        </p:sp>
      </p:grpSp>
      <p:grpSp>
        <p:nvGrpSpPr>
          <p:cNvPr id="341" name="Group 298"/>
          <p:cNvGrpSpPr>
            <a:grpSpLocks noChangeAspect="1"/>
          </p:cNvGrpSpPr>
          <p:nvPr/>
        </p:nvGrpSpPr>
        <p:grpSpPr>
          <a:xfrm>
            <a:off x="2606682" y="4276090"/>
            <a:ext cx="99442" cy="162625"/>
            <a:chOff x="6316663" y="9028113"/>
            <a:chExt cx="406400" cy="655638"/>
          </a:xfrm>
          <a:solidFill>
            <a:schemeClr val="accent1"/>
          </a:solidFill>
        </p:grpSpPr>
        <p:sp>
          <p:nvSpPr>
            <p:cNvPr id="342" name="Freeform 74"/>
            <p:cNvSpPr>
              <a:spLocks/>
            </p:cNvSpPr>
            <p:nvPr/>
          </p:nvSpPr>
          <p:spPr bwMode="auto">
            <a:xfrm>
              <a:off x="6316663" y="9193213"/>
              <a:ext cx="396874" cy="490538"/>
            </a:xfrm>
            <a:custGeom>
              <a:avLst/>
              <a:gdLst>
                <a:gd name="T0" fmla="*/ 29 w 77"/>
                <a:gd name="T1" fmla="*/ 71 h 95"/>
                <a:gd name="T2" fmla="*/ 29 w 77"/>
                <a:gd name="T3" fmla="*/ 27 h 95"/>
                <a:gd name="T4" fmla="*/ 33 w 77"/>
                <a:gd name="T5" fmla="*/ 22 h 95"/>
                <a:gd name="T6" fmla="*/ 33 w 77"/>
                <a:gd name="T7" fmla="*/ 0 h 95"/>
                <a:gd name="T8" fmla="*/ 24 w 77"/>
                <a:gd name="T9" fmla="*/ 0 h 95"/>
                <a:gd name="T10" fmla="*/ 0 w 77"/>
                <a:gd name="T11" fmla="*/ 24 h 95"/>
                <a:gd name="T12" fmla="*/ 0 w 77"/>
                <a:gd name="T13" fmla="*/ 70 h 95"/>
                <a:gd name="T14" fmla="*/ 24 w 77"/>
                <a:gd name="T15" fmla="*/ 95 h 95"/>
                <a:gd name="T16" fmla="*/ 53 w 77"/>
                <a:gd name="T17" fmla="*/ 95 h 95"/>
                <a:gd name="T18" fmla="*/ 77 w 77"/>
                <a:gd name="T19" fmla="*/ 76 h 95"/>
                <a:gd name="T20" fmla="*/ 34 w 77"/>
                <a:gd name="T21" fmla="*/ 76 h 95"/>
                <a:gd name="T22" fmla="*/ 29 w 77"/>
                <a:gd name="T23" fmla="*/ 7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95">
                  <a:moveTo>
                    <a:pt x="29" y="71"/>
                  </a:moveTo>
                  <a:cubicBezTo>
                    <a:pt x="29" y="27"/>
                    <a:pt x="29" y="27"/>
                    <a:pt x="29" y="27"/>
                  </a:cubicBezTo>
                  <a:cubicBezTo>
                    <a:pt x="29" y="24"/>
                    <a:pt x="31" y="22"/>
                    <a:pt x="33" y="22"/>
                  </a:cubicBezTo>
                  <a:cubicBezTo>
                    <a:pt x="33" y="0"/>
                    <a:pt x="33" y="0"/>
                    <a:pt x="33" y="0"/>
                  </a:cubicBezTo>
                  <a:cubicBezTo>
                    <a:pt x="24" y="0"/>
                    <a:pt x="24" y="0"/>
                    <a:pt x="24" y="0"/>
                  </a:cubicBezTo>
                  <a:cubicBezTo>
                    <a:pt x="11" y="0"/>
                    <a:pt x="0" y="11"/>
                    <a:pt x="0" y="24"/>
                  </a:cubicBezTo>
                  <a:cubicBezTo>
                    <a:pt x="0" y="70"/>
                    <a:pt x="0" y="70"/>
                    <a:pt x="0" y="70"/>
                  </a:cubicBezTo>
                  <a:cubicBezTo>
                    <a:pt x="0" y="84"/>
                    <a:pt x="11" y="95"/>
                    <a:pt x="24" y="95"/>
                  </a:cubicBezTo>
                  <a:cubicBezTo>
                    <a:pt x="53" y="95"/>
                    <a:pt x="53" y="95"/>
                    <a:pt x="53" y="95"/>
                  </a:cubicBezTo>
                  <a:cubicBezTo>
                    <a:pt x="64" y="95"/>
                    <a:pt x="74" y="87"/>
                    <a:pt x="77" y="76"/>
                  </a:cubicBezTo>
                  <a:cubicBezTo>
                    <a:pt x="34" y="76"/>
                    <a:pt x="34" y="76"/>
                    <a:pt x="34" y="76"/>
                  </a:cubicBezTo>
                  <a:cubicBezTo>
                    <a:pt x="31" y="76"/>
                    <a:pt x="29" y="74"/>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343" name="Freeform 75"/>
            <p:cNvSpPr>
              <a:spLocks/>
            </p:cNvSpPr>
            <p:nvPr/>
          </p:nvSpPr>
          <p:spPr bwMode="auto">
            <a:xfrm>
              <a:off x="6615112" y="9197974"/>
              <a:ext cx="98425" cy="109538"/>
            </a:xfrm>
            <a:custGeom>
              <a:avLst/>
              <a:gdLst>
                <a:gd name="T0" fmla="*/ 0 w 19"/>
                <a:gd name="T1" fmla="*/ 21 h 21"/>
                <a:gd name="T2" fmla="*/ 19 w 19"/>
                <a:gd name="T3" fmla="*/ 21 h 21"/>
                <a:gd name="T4" fmla="*/ 0 w 19"/>
                <a:gd name="T5" fmla="*/ 0 h 21"/>
                <a:gd name="T6" fmla="*/ 0 w 19"/>
                <a:gd name="T7" fmla="*/ 21 h 21"/>
              </a:gdLst>
              <a:ahLst/>
              <a:cxnLst>
                <a:cxn ang="0">
                  <a:pos x="T0" y="T1"/>
                </a:cxn>
                <a:cxn ang="0">
                  <a:pos x="T2" y="T3"/>
                </a:cxn>
                <a:cxn ang="0">
                  <a:pos x="T4" y="T5"/>
                </a:cxn>
                <a:cxn ang="0">
                  <a:pos x="T6" y="T7"/>
                </a:cxn>
              </a:cxnLst>
              <a:rect l="0" t="0" r="r" b="b"/>
              <a:pathLst>
                <a:path w="19" h="21">
                  <a:moveTo>
                    <a:pt x="0" y="21"/>
                  </a:moveTo>
                  <a:cubicBezTo>
                    <a:pt x="19" y="21"/>
                    <a:pt x="19" y="21"/>
                    <a:pt x="19" y="21"/>
                  </a:cubicBezTo>
                  <a:cubicBezTo>
                    <a:pt x="18" y="11"/>
                    <a:pt x="10" y="2"/>
                    <a:pt x="0" y="0"/>
                  </a:cubicBez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sp>
          <p:nvSpPr>
            <p:cNvPr id="344" name="Freeform 76"/>
            <p:cNvSpPr>
              <a:spLocks/>
            </p:cNvSpPr>
            <p:nvPr/>
          </p:nvSpPr>
          <p:spPr bwMode="auto">
            <a:xfrm>
              <a:off x="6389688" y="9028113"/>
              <a:ext cx="333375" cy="495299"/>
            </a:xfrm>
            <a:custGeom>
              <a:avLst/>
              <a:gdLst>
                <a:gd name="T0" fmla="*/ 61 w 65"/>
                <a:gd name="T1" fmla="*/ 0 h 96"/>
                <a:gd name="T2" fmla="*/ 49 w 65"/>
                <a:gd name="T3" fmla="*/ 0 h 96"/>
                <a:gd name="T4" fmla="*/ 45 w 65"/>
                <a:gd name="T5" fmla="*/ 4 h 96"/>
                <a:gd name="T6" fmla="*/ 19 w 65"/>
                <a:gd name="T7" fmla="*/ 4 h 96"/>
                <a:gd name="T8" fmla="*/ 15 w 65"/>
                <a:gd name="T9" fmla="*/ 0 h 96"/>
                <a:gd name="T10" fmla="*/ 3 w 65"/>
                <a:gd name="T11" fmla="*/ 0 h 96"/>
                <a:gd name="T12" fmla="*/ 0 w 65"/>
                <a:gd name="T13" fmla="*/ 4 h 96"/>
                <a:gd name="T14" fmla="*/ 0 w 65"/>
                <a:gd name="T15" fmla="*/ 9 h 96"/>
                <a:gd name="T16" fmla="*/ 3 w 65"/>
                <a:gd name="T17" fmla="*/ 12 h 96"/>
                <a:gd name="T18" fmla="*/ 15 w 65"/>
                <a:gd name="T19" fmla="*/ 12 h 96"/>
                <a:gd name="T20" fmla="*/ 19 w 65"/>
                <a:gd name="T21" fmla="*/ 9 h 96"/>
                <a:gd name="T22" fmla="*/ 28 w 65"/>
                <a:gd name="T23" fmla="*/ 9 h 96"/>
                <a:gd name="T24" fmla="*/ 28 w 65"/>
                <a:gd name="T25" fmla="*/ 28 h 96"/>
                <a:gd name="T26" fmla="*/ 24 w 65"/>
                <a:gd name="T27" fmla="*/ 28 h 96"/>
                <a:gd name="T28" fmla="*/ 20 w 65"/>
                <a:gd name="T29" fmla="*/ 32 h 96"/>
                <a:gd name="T30" fmla="*/ 20 w 65"/>
                <a:gd name="T31" fmla="*/ 56 h 96"/>
                <a:gd name="T32" fmla="*/ 24 w 65"/>
                <a:gd name="T33" fmla="*/ 60 h 96"/>
                <a:gd name="T34" fmla="*/ 28 w 65"/>
                <a:gd name="T35" fmla="*/ 60 h 96"/>
                <a:gd name="T36" fmla="*/ 28 w 65"/>
                <a:gd name="T37" fmla="*/ 85 h 96"/>
                <a:gd name="T38" fmla="*/ 21 w 65"/>
                <a:gd name="T39" fmla="*/ 85 h 96"/>
                <a:gd name="T40" fmla="*/ 17 w 65"/>
                <a:gd name="T41" fmla="*/ 89 h 96"/>
                <a:gd name="T42" fmla="*/ 17 w 65"/>
                <a:gd name="T43" fmla="*/ 96 h 96"/>
                <a:gd name="T44" fmla="*/ 47 w 65"/>
                <a:gd name="T45" fmla="*/ 96 h 96"/>
                <a:gd name="T46" fmla="*/ 47 w 65"/>
                <a:gd name="T47" fmla="*/ 89 h 96"/>
                <a:gd name="T48" fmla="*/ 43 w 65"/>
                <a:gd name="T49" fmla="*/ 85 h 96"/>
                <a:gd name="T50" fmla="*/ 36 w 65"/>
                <a:gd name="T51" fmla="*/ 85 h 96"/>
                <a:gd name="T52" fmla="*/ 36 w 65"/>
                <a:gd name="T53" fmla="*/ 60 h 96"/>
                <a:gd name="T54" fmla="*/ 39 w 65"/>
                <a:gd name="T55" fmla="*/ 60 h 96"/>
                <a:gd name="T56" fmla="*/ 43 w 65"/>
                <a:gd name="T57" fmla="*/ 56 h 96"/>
                <a:gd name="T58" fmla="*/ 43 w 65"/>
                <a:gd name="T59" fmla="*/ 32 h 96"/>
                <a:gd name="T60" fmla="*/ 39 w 65"/>
                <a:gd name="T61" fmla="*/ 28 h 96"/>
                <a:gd name="T62" fmla="*/ 36 w 65"/>
                <a:gd name="T63" fmla="*/ 28 h 96"/>
                <a:gd name="T64" fmla="*/ 36 w 65"/>
                <a:gd name="T65" fmla="*/ 9 h 96"/>
                <a:gd name="T66" fmla="*/ 45 w 65"/>
                <a:gd name="T67" fmla="*/ 9 h 96"/>
                <a:gd name="T68" fmla="*/ 49 w 65"/>
                <a:gd name="T69" fmla="*/ 12 h 96"/>
                <a:gd name="T70" fmla="*/ 61 w 65"/>
                <a:gd name="T71" fmla="*/ 12 h 96"/>
                <a:gd name="T72" fmla="*/ 65 w 65"/>
                <a:gd name="T73" fmla="*/ 9 h 96"/>
                <a:gd name="T74" fmla="*/ 65 w 65"/>
                <a:gd name="T75" fmla="*/ 4 h 96"/>
                <a:gd name="T76" fmla="*/ 61 w 65"/>
                <a:gd name="T7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96">
                  <a:moveTo>
                    <a:pt x="61" y="0"/>
                  </a:moveTo>
                  <a:cubicBezTo>
                    <a:pt x="49" y="0"/>
                    <a:pt x="49" y="0"/>
                    <a:pt x="49" y="0"/>
                  </a:cubicBezTo>
                  <a:cubicBezTo>
                    <a:pt x="47" y="0"/>
                    <a:pt x="46" y="2"/>
                    <a:pt x="45" y="4"/>
                  </a:cubicBezTo>
                  <a:cubicBezTo>
                    <a:pt x="19" y="4"/>
                    <a:pt x="19" y="4"/>
                    <a:pt x="19" y="4"/>
                  </a:cubicBezTo>
                  <a:cubicBezTo>
                    <a:pt x="19" y="2"/>
                    <a:pt x="17" y="0"/>
                    <a:pt x="15" y="0"/>
                  </a:cubicBezTo>
                  <a:cubicBezTo>
                    <a:pt x="3" y="0"/>
                    <a:pt x="3" y="0"/>
                    <a:pt x="3" y="0"/>
                  </a:cubicBezTo>
                  <a:cubicBezTo>
                    <a:pt x="1" y="0"/>
                    <a:pt x="0" y="2"/>
                    <a:pt x="0" y="4"/>
                  </a:cubicBezTo>
                  <a:cubicBezTo>
                    <a:pt x="0" y="9"/>
                    <a:pt x="0" y="9"/>
                    <a:pt x="0" y="9"/>
                  </a:cubicBezTo>
                  <a:cubicBezTo>
                    <a:pt x="0" y="11"/>
                    <a:pt x="1" y="12"/>
                    <a:pt x="3" y="12"/>
                  </a:cubicBezTo>
                  <a:cubicBezTo>
                    <a:pt x="15" y="12"/>
                    <a:pt x="15" y="12"/>
                    <a:pt x="15" y="12"/>
                  </a:cubicBezTo>
                  <a:cubicBezTo>
                    <a:pt x="17" y="12"/>
                    <a:pt x="19" y="11"/>
                    <a:pt x="19" y="9"/>
                  </a:cubicBezTo>
                  <a:cubicBezTo>
                    <a:pt x="28" y="9"/>
                    <a:pt x="28" y="9"/>
                    <a:pt x="28" y="9"/>
                  </a:cubicBezTo>
                  <a:cubicBezTo>
                    <a:pt x="28" y="28"/>
                    <a:pt x="28" y="28"/>
                    <a:pt x="28" y="28"/>
                  </a:cubicBezTo>
                  <a:cubicBezTo>
                    <a:pt x="24" y="28"/>
                    <a:pt x="24" y="28"/>
                    <a:pt x="24" y="28"/>
                  </a:cubicBezTo>
                  <a:cubicBezTo>
                    <a:pt x="22" y="28"/>
                    <a:pt x="20" y="30"/>
                    <a:pt x="20" y="32"/>
                  </a:cubicBezTo>
                  <a:cubicBezTo>
                    <a:pt x="20" y="56"/>
                    <a:pt x="20" y="56"/>
                    <a:pt x="20" y="56"/>
                  </a:cubicBezTo>
                  <a:cubicBezTo>
                    <a:pt x="20" y="58"/>
                    <a:pt x="22" y="60"/>
                    <a:pt x="24" y="60"/>
                  </a:cubicBezTo>
                  <a:cubicBezTo>
                    <a:pt x="28" y="60"/>
                    <a:pt x="28" y="60"/>
                    <a:pt x="28" y="60"/>
                  </a:cubicBezTo>
                  <a:cubicBezTo>
                    <a:pt x="28" y="85"/>
                    <a:pt x="28" y="85"/>
                    <a:pt x="28" y="85"/>
                  </a:cubicBezTo>
                  <a:cubicBezTo>
                    <a:pt x="21" y="85"/>
                    <a:pt x="21" y="85"/>
                    <a:pt x="21" y="85"/>
                  </a:cubicBezTo>
                  <a:cubicBezTo>
                    <a:pt x="19" y="85"/>
                    <a:pt x="17" y="87"/>
                    <a:pt x="17" y="89"/>
                  </a:cubicBezTo>
                  <a:cubicBezTo>
                    <a:pt x="17" y="96"/>
                    <a:pt x="17" y="96"/>
                    <a:pt x="17" y="96"/>
                  </a:cubicBezTo>
                  <a:cubicBezTo>
                    <a:pt x="47" y="96"/>
                    <a:pt x="47" y="96"/>
                    <a:pt x="47" y="96"/>
                  </a:cubicBezTo>
                  <a:cubicBezTo>
                    <a:pt x="47" y="89"/>
                    <a:pt x="47" y="89"/>
                    <a:pt x="47" y="89"/>
                  </a:cubicBezTo>
                  <a:cubicBezTo>
                    <a:pt x="47" y="87"/>
                    <a:pt x="46" y="85"/>
                    <a:pt x="43" y="85"/>
                  </a:cubicBezTo>
                  <a:cubicBezTo>
                    <a:pt x="36" y="85"/>
                    <a:pt x="36" y="85"/>
                    <a:pt x="36" y="85"/>
                  </a:cubicBezTo>
                  <a:cubicBezTo>
                    <a:pt x="36" y="60"/>
                    <a:pt x="36" y="60"/>
                    <a:pt x="36" y="60"/>
                  </a:cubicBezTo>
                  <a:cubicBezTo>
                    <a:pt x="39" y="60"/>
                    <a:pt x="39" y="60"/>
                    <a:pt x="39" y="60"/>
                  </a:cubicBezTo>
                  <a:cubicBezTo>
                    <a:pt x="42" y="60"/>
                    <a:pt x="43" y="58"/>
                    <a:pt x="43" y="56"/>
                  </a:cubicBezTo>
                  <a:cubicBezTo>
                    <a:pt x="43" y="32"/>
                    <a:pt x="43" y="32"/>
                    <a:pt x="43" y="32"/>
                  </a:cubicBezTo>
                  <a:cubicBezTo>
                    <a:pt x="43" y="30"/>
                    <a:pt x="42" y="28"/>
                    <a:pt x="39" y="28"/>
                  </a:cubicBezTo>
                  <a:cubicBezTo>
                    <a:pt x="36" y="28"/>
                    <a:pt x="36" y="28"/>
                    <a:pt x="36" y="28"/>
                  </a:cubicBezTo>
                  <a:cubicBezTo>
                    <a:pt x="36" y="9"/>
                    <a:pt x="36" y="9"/>
                    <a:pt x="36" y="9"/>
                  </a:cubicBezTo>
                  <a:cubicBezTo>
                    <a:pt x="45" y="9"/>
                    <a:pt x="45" y="9"/>
                    <a:pt x="45" y="9"/>
                  </a:cubicBezTo>
                  <a:cubicBezTo>
                    <a:pt x="46" y="11"/>
                    <a:pt x="47" y="12"/>
                    <a:pt x="49" y="12"/>
                  </a:cubicBezTo>
                  <a:cubicBezTo>
                    <a:pt x="61" y="12"/>
                    <a:pt x="61" y="12"/>
                    <a:pt x="61" y="12"/>
                  </a:cubicBezTo>
                  <a:cubicBezTo>
                    <a:pt x="63" y="12"/>
                    <a:pt x="65" y="11"/>
                    <a:pt x="65" y="9"/>
                  </a:cubicBezTo>
                  <a:cubicBezTo>
                    <a:pt x="65" y="4"/>
                    <a:pt x="65" y="4"/>
                    <a:pt x="65" y="4"/>
                  </a:cubicBezTo>
                  <a:cubicBezTo>
                    <a:pt x="65" y="2"/>
                    <a:pt x="63" y="0"/>
                    <a:pt x="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grpSp>
      <p:grpSp>
        <p:nvGrpSpPr>
          <p:cNvPr id="345" name="Group 302"/>
          <p:cNvGrpSpPr/>
          <p:nvPr/>
        </p:nvGrpSpPr>
        <p:grpSpPr>
          <a:xfrm>
            <a:off x="661803" y="3484328"/>
            <a:ext cx="199170" cy="142164"/>
            <a:chOff x="-322263" y="8074025"/>
            <a:chExt cx="917575" cy="646112"/>
          </a:xfrm>
          <a:solidFill>
            <a:schemeClr val="accent6"/>
          </a:solidFill>
        </p:grpSpPr>
        <p:sp>
          <p:nvSpPr>
            <p:cNvPr id="346" name="Freeform 110"/>
            <p:cNvSpPr>
              <a:spLocks noEditPoints="1"/>
            </p:cNvSpPr>
            <p:nvPr/>
          </p:nvSpPr>
          <p:spPr bwMode="auto">
            <a:xfrm>
              <a:off x="-322263" y="8074025"/>
              <a:ext cx="917575" cy="646112"/>
            </a:xfrm>
            <a:custGeom>
              <a:avLst/>
              <a:gdLst>
                <a:gd name="T0" fmla="*/ 435 w 578"/>
                <a:gd name="T1" fmla="*/ 147 h 407"/>
                <a:gd name="T2" fmla="*/ 435 w 578"/>
                <a:gd name="T3" fmla="*/ 0 h 407"/>
                <a:gd name="T4" fmla="*/ 0 w 578"/>
                <a:gd name="T5" fmla="*/ 0 h 407"/>
                <a:gd name="T6" fmla="*/ 0 w 578"/>
                <a:gd name="T7" fmla="*/ 384 h 407"/>
                <a:gd name="T8" fmla="*/ 273 w 578"/>
                <a:gd name="T9" fmla="*/ 384 h 407"/>
                <a:gd name="T10" fmla="*/ 273 w 578"/>
                <a:gd name="T11" fmla="*/ 407 h 407"/>
                <a:gd name="T12" fmla="*/ 578 w 578"/>
                <a:gd name="T13" fmla="*/ 407 h 407"/>
                <a:gd name="T14" fmla="*/ 578 w 578"/>
                <a:gd name="T15" fmla="*/ 147 h 407"/>
                <a:gd name="T16" fmla="*/ 435 w 578"/>
                <a:gd name="T17" fmla="*/ 147 h 407"/>
                <a:gd name="T18" fmla="*/ 522 w 578"/>
                <a:gd name="T19" fmla="*/ 176 h 407"/>
                <a:gd name="T20" fmla="*/ 532 w 578"/>
                <a:gd name="T21" fmla="*/ 176 h 407"/>
                <a:gd name="T22" fmla="*/ 535 w 578"/>
                <a:gd name="T23" fmla="*/ 182 h 407"/>
                <a:gd name="T24" fmla="*/ 539 w 578"/>
                <a:gd name="T25" fmla="*/ 176 h 407"/>
                <a:gd name="T26" fmla="*/ 548 w 578"/>
                <a:gd name="T27" fmla="*/ 176 h 407"/>
                <a:gd name="T28" fmla="*/ 542 w 578"/>
                <a:gd name="T29" fmla="*/ 186 h 407"/>
                <a:gd name="T30" fmla="*/ 548 w 578"/>
                <a:gd name="T31" fmla="*/ 199 h 407"/>
                <a:gd name="T32" fmla="*/ 539 w 578"/>
                <a:gd name="T33" fmla="*/ 199 h 407"/>
                <a:gd name="T34" fmla="*/ 535 w 578"/>
                <a:gd name="T35" fmla="*/ 192 h 407"/>
                <a:gd name="T36" fmla="*/ 529 w 578"/>
                <a:gd name="T37" fmla="*/ 199 h 407"/>
                <a:gd name="T38" fmla="*/ 522 w 578"/>
                <a:gd name="T39" fmla="*/ 199 h 407"/>
                <a:gd name="T40" fmla="*/ 529 w 578"/>
                <a:gd name="T41" fmla="*/ 186 h 407"/>
                <a:gd name="T42" fmla="*/ 522 w 578"/>
                <a:gd name="T43" fmla="*/ 176 h 407"/>
                <a:gd name="T44" fmla="*/ 509 w 578"/>
                <a:gd name="T45" fmla="*/ 173 h 407"/>
                <a:gd name="T46" fmla="*/ 509 w 578"/>
                <a:gd name="T47" fmla="*/ 205 h 407"/>
                <a:gd name="T48" fmla="*/ 302 w 578"/>
                <a:gd name="T49" fmla="*/ 205 h 407"/>
                <a:gd name="T50" fmla="*/ 302 w 578"/>
                <a:gd name="T51" fmla="*/ 173 h 407"/>
                <a:gd name="T52" fmla="*/ 509 w 578"/>
                <a:gd name="T53" fmla="*/ 173 h 407"/>
                <a:gd name="T54" fmla="*/ 20 w 578"/>
                <a:gd name="T55" fmla="*/ 364 h 407"/>
                <a:gd name="T56" fmla="*/ 20 w 578"/>
                <a:gd name="T57" fmla="*/ 20 h 407"/>
                <a:gd name="T58" fmla="*/ 415 w 578"/>
                <a:gd name="T59" fmla="*/ 20 h 407"/>
                <a:gd name="T60" fmla="*/ 415 w 578"/>
                <a:gd name="T61" fmla="*/ 147 h 407"/>
                <a:gd name="T62" fmla="*/ 273 w 578"/>
                <a:gd name="T63" fmla="*/ 147 h 407"/>
                <a:gd name="T64" fmla="*/ 273 w 578"/>
                <a:gd name="T65" fmla="*/ 364 h 407"/>
                <a:gd name="T66" fmla="*/ 20 w 578"/>
                <a:gd name="T67" fmla="*/ 364 h 407"/>
                <a:gd name="T68" fmla="*/ 292 w 578"/>
                <a:gd name="T69" fmla="*/ 387 h 407"/>
                <a:gd name="T70" fmla="*/ 292 w 578"/>
                <a:gd name="T71" fmla="*/ 221 h 407"/>
                <a:gd name="T72" fmla="*/ 558 w 578"/>
                <a:gd name="T73" fmla="*/ 221 h 407"/>
                <a:gd name="T74" fmla="*/ 558 w 578"/>
                <a:gd name="T75" fmla="*/ 387 h 407"/>
                <a:gd name="T76" fmla="*/ 292 w 578"/>
                <a:gd name="T77" fmla="*/ 3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8" h="407">
                  <a:moveTo>
                    <a:pt x="435" y="147"/>
                  </a:moveTo>
                  <a:lnTo>
                    <a:pt x="435" y="0"/>
                  </a:lnTo>
                  <a:lnTo>
                    <a:pt x="0" y="0"/>
                  </a:lnTo>
                  <a:lnTo>
                    <a:pt x="0" y="384"/>
                  </a:lnTo>
                  <a:lnTo>
                    <a:pt x="273" y="384"/>
                  </a:lnTo>
                  <a:lnTo>
                    <a:pt x="273" y="407"/>
                  </a:lnTo>
                  <a:lnTo>
                    <a:pt x="578" y="407"/>
                  </a:lnTo>
                  <a:lnTo>
                    <a:pt x="578" y="147"/>
                  </a:lnTo>
                  <a:lnTo>
                    <a:pt x="435" y="147"/>
                  </a:lnTo>
                  <a:close/>
                  <a:moveTo>
                    <a:pt x="522" y="176"/>
                  </a:moveTo>
                  <a:lnTo>
                    <a:pt x="532" y="176"/>
                  </a:lnTo>
                  <a:lnTo>
                    <a:pt x="535" y="182"/>
                  </a:lnTo>
                  <a:lnTo>
                    <a:pt x="539" y="176"/>
                  </a:lnTo>
                  <a:lnTo>
                    <a:pt x="548" y="176"/>
                  </a:lnTo>
                  <a:lnTo>
                    <a:pt x="542" y="186"/>
                  </a:lnTo>
                  <a:lnTo>
                    <a:pt x="548" y="199"/>
                  </a:lnTo>
                  <a:lnTo>
                    <a:pt x="539" y="199"/>
                  </a:lnTo>
                  <a:lnTo>
                    <a:pt x="535" y="192"/>
                  </a:lnTo>
                  <a:lnTo>
                    <a:pt x="529" y="199"/>
                  </a:lnTo>
                  <a:lnTo>
                    <a:pt x="522" y="199"/>
                  </a:lnTo>
                  <a:lnTo>
                    <a:pt x="529" y="186"/>
                  </a:lnTo>
                  <a:lnTo>
                    <a:pt x="522" y="176"/>
                  </a:lnTo>
                  <a:close/>
                  <a:moveTo>
                    <a:pt x="509" y="173"/>
                  </a:moveTo>
                  <a:lnTo>
                    <a:pt x="509" y="205"/>
                  </a:lnTo>
                  <a:lnTo>
                    <a:pt x="302" y="205"/>
                  </a:lnTo>
                  <a:lnTo>
                    <a:pt x="302" y="173"/>
                  </a:lnTo>
                  <a:lnTo>
                    <a:pt x="509" y="173"/>
                  </a:lnTo>
                  <a:close/>
                  <a:moveTo>
                    <a:pt x="20" y="364"/>
                  </a:moveTo>
                  <a:lnTo>
                    <a:pt x="20" y="20"/>
                  </a:lnTo>
                  <a:lnTo>
                    <a:pt x="415" y="20"/>
                  </a:lnTo>
                  <a:lnTo>
                    <a:pt x="415" y="147"/>
                  </a:lnTo>
                  <a:lnTo>
                    <a:pt x="273" y="147"/>
                  </a:lnTo>
                  <a:lnTo>
                    <a:pt x="273" y="364"/>
                  </a:lnTo>
                  <a:lnTo>
                    <a:pt x="20" y="364"/>
                  </a:lnTo>
                  <a:close/>
                  <a:moveTo>
                    <a:pt x="292" y="387"/>
                  </a:moveTo>
                  <a:lnTo>
                    <a:pt x="292" y="221"/>
                  </a:lnTo>
                  <a:lnTo>
                    <a:pt x="558" y="221"/>
                  </a:lnTo>
                  <a:lnTo>
                    <a:pt x="558" y="387"/>
                  </a:lnTo>
                  <a:lnTo>
                    <a:pt x="292" y="3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1799">
                <a:solidFill>
                  <a:srgbClr val="4B4B4B"/>
                </a:solidFill>
                <a:latin typeface="微软雅黑" panose="020B0503020204020204" pitchFamily="34" charset="-122"/>
                <a:ea typeface="微软雅黑" panose="020B0503020204020204" pitchFamily="34" charset="-122"/>
              </a:endParaRPr>
            </a:p>
          </p:txBody>
        </p:sp>
        <p:sp>
          <p:nvSpPr>
            <p:cNvPr id="347" name="Freeform 111"/>
            <p:cNvSpPr>
              <a:spLocks noEditPoints="1"/>
            </p:cNvSpPr>
            <p:nvPr/>
          </p:nvSpPr>
          <p:spPr bwMode="auto">
            <a:xfrm>
              <a:off x="-285751" y="8121652"/>
              <a:ext cx="608012" cy="149226"/>
            </a:xfrm>
            <a:custGeom>
              <a:avLst/>
              <a:gdLst>
                <a:gd name="T0" fmla="*/ 0 w 383"/>
                <a:gd name="T1" fmla="*/ 0 h 94"/>
                <a:gd name="T2" fmla="*/ 383 w 383"/>
                <a:gd name="T3" fmla="*/ 94 h 94"/>
                <a:gd name="T4" fmla="*/ 61 w 383"/>
                <a:gd name="T5" fmla="*/ 78 h 94"/>
                <a:gd name="T6" fmla="*/ 45 w 383"/>
                <a:gd name="T7" fmla="*/ 39 h 94"/>
                <a:gd name="T8" fmla="*/ 45 w 383"/>
                <a:gd name="T9" fmla="*/ 32 h 94"/>
                <a:gd name="T10" fmla="*/ 39 w 383"/>
                <a:gd name="T11" fmla="*/ 78 h 94"/>
                <a:gd name="T12" fmla="*/ 23 w 383"/>
                <a:gd name="T13" fmla="*/ 19 h 94"/>
                <a:gd name="T14" fmla="*/ 35 w 383"/>
                <a:gd name="T15" fmla="*/ 55 h 94"/>
                <a:gd name="T16" fmla="*/ 35 w 383"/>
                <a:gd name="T17" fmla="*/ 61 h 94"/>
                <a:gd name="T18" fmla="*/ 42 w 383"/>
                <a:gd name="T19" fmla="*/ 19 h 94"/>
                <a:gd name="T20" fmla="*/ 55 w 383"/>
                <a:gd name="T21" fmla="*/ 58 h 94"/>
                <a:gd name="T22" fmla="*/ 58 w 383"/>
                <a:gd name="T23" fmla="*/ 61 h 94"/>
                <a:gd name="T24" fmla="*/ 61 w 383"/>
                <a:gd name="T25" fmla="*/ 19 h 94"/>
                <a:gd name="T26" fmla="*/ 61 w 383"/>
                <a:gd name="T27" fmla="*/ 78 h 94"/>
                <a:gd name="T28" fmla="*/ 100 w 383"/>
                <a:gd name="T29" fmla="*/ 78 h 94"/>
                <a:gd name="T30" fmla="*/ 91 w 383"/>
                <a:gd name="T31" fmla="*/ 32 h 94"/>
                <a:gd name="T32" fmla="*/ 91 w 383"/>
                <a:gd name="T33" fmla="*/ 39 h 94"/>
                <a:gd name="T34" fmla="*/ 78 w 383"/>
                <a:gd name="T35" fmla="*/ 78 h 94"/>
                <a:gd name="T36" fmla="*/ 78 w 383"/>
                <a:gd name="T37" fmla="*/ 19 h 94"/>
                <a:gd name="T38" fmla="*/ 81 w 383"/>
                <a:gd name="T39" fmla="*/ 61 h 94"/>
                <a:gd name="T40" fmla="*/ 84 w 383"/>
                <a:gd name="T41" fmla="*/ 55 h 94"/>
                <a:gd name="T42" fmla="*/ 97 w 383"/>
                <a:gd name="T43" fmla="*/ 19 h 94"/>
                <a:gd name="T44" fmla="*/ 104 w 383"/>
                <a:gd name="T45" fmla="*/ 61 h 94"/>
                <a:gd name="T46" fmla="*/ 104 w 383"/>
                <a:gd name="T47" fmla="*/ 58 h 94"/>
                <a:gd name="T48" fmla="*/ 113 w 383"/>
                <a:gd name="T49" fmla="*/ 19 h 94"/>
                <a:gd name="T50" fmla="*/ 152 w 383"/>
                <a:gd name="T51" fmla="*/ 78 h 94"/>
                <a:gd name="T52" fmla="*/ 139 w 383"/>
                <a:gd name="T53" fmla="*/ 39 h 94"/>
                <a:gd name="T54" fmla="*/ 139 w 383"/>
                <a:gd name="T55" fmla="*/ 32 h 94"/>
                <a:gd name="T56" fmla="*/ 130 w 383"/>
                <a:gd name="T57" fmla="*/ 78 h 94"/>
                <a:gd name="T58" fmla="*/ 117 w 383"/>
                <a:gd name="T59" fmla="*/ 19 h 94"/>
                <a:gd name="T60" fmla="*/ 126 w 383"/>
                <a:gd name="T61" fmla="*/ 55 h 94"/>
                <a:gd name="T62" fmla="*/ 130 w 383"/>
                <a:gd name="T63" fmla="*/ 61 h 94"/>
                <a:gd name="T64" fmla="*/ 136 w 383"/>
                <a:gd name="T65" fmla="*/ 19 h 94"/>
                <a:gd name="T66" fmla="*/ 149 w 383"/>
                <a:gd name="T67" fmla="*/ 58 h 94"/>
                <a:gd name="T68" fmla="*/ 149 w 383"/>
                <a:gd name="T69" fmla="*/ 61 h 94"/>
                <a:gd name="T70" fmla="*/ 156 w 383"/>
                <a:gd name="T71" fmla="*/ 19 h 94"/>
                <a:gd name="T72" fmla="*/ 152 w 383"/>
                <a:gd name="T73" fmla="*/ 78 h 94"/>
                <a:gd name="T74" fmla="*/ 292 w 383"/>
                <a:gd name="T75" fmla="*/ 84 h 94"/>
                <a:gd name="T76" fmla="*/ 366 w 383"/>
                <a:gd name="T77" fmla="*/ 2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 h="94">
                  <a:moveTo>
                    <a:pt x="383" y="0"/>
                  </a:moveTo>
                  <a:lnTo>
                    <a:pt x="0" y="0"/>
                  </a:lnTo>
                  <a:lnTo>
                    <a:pt x="0" y="94"/>
                  </a:lnTo>
                  <a:lnTo>
                    <a:pt x="383" y="94"/>
                  </a:lnTo>
                  <a:lnTo>
                    <a:pt x="383" y="0"/>
                  </a:lnTo>
                  <a:close/>
                  <a:moveTo>
                    <a:pt x="61" y="78"/>
                  </a:moveTo>
                  <a:lnTo>
                    <a:pt x="55" y="78"/>
                  </a:lnTo>
                  <a:lnTo>
                    <a:pt x="45" y="39"/>
                  </a:lnTo>
                  <a:lnTo>
                    <a:pt x="45" y="32"/>
                  </a:lnTo>
                  <a:lnTo>
                    <a:pt x="45" y="32"/>
                  </a:lnTo>
                  <a:lnTo>
                    <a:pt x="45" y="39"/>
                  </a:lnTo>
                  <a:lnTo>
                    <a:pt x="39" y="78"/>
                  </a:lnTo>
                  <a:lnTo>
                    <a:pt x="32" y="78"/>
                  </a:lnTo>
                  <a:lnTo>
                    <a:pt x="23" y="19"/>
                  </a:lnTo>
                  <a:lnTo>
                    <a:pt x="32" y="19"/>
                  </a:lnTo>
                  <a:lnTo>
                    <a:pt x="35" y="55"/>
                  </a:lnTo>
                  <a:lnTo>
                    <a:pt x="35" y="61"/>
                  </a:lnTo>
                  <a:lnTo>
                    <a:pt x="35" y="61"/>
                  </a:lnTo>
                  <a:lnTo>
                    <a:pt x="35" y="55"/>
                  </a:lnTo>
                  <a:lnTo>
                    <a:pt x="42" y="19"/>
                  </a:lnTo>
                  <a:lnTo>
                    <a:pt x="48" y="19"/>
                  </a:lnTo>
                  <a:lnTo>
                    <a:pt x="55" y="58"/>
                  </a:lnTo>
                  <a:lnTo>
                    <a:pt x="58" y="61"/>
                  </a:lnTo>
                  <a:lnTo>
                    <a:pt x="58" y="61"/>
                  </a:lnTo>
                  <a:lnTo>
                    <a:pt x="58" y="58"/>
                  </a:lnTo>
                  <a:lnTo>
                    <a:pt x="61" y="19"/>
                  </a:lnTo>
                  <a:lnTo>
                    <a:pt x="68" y="19"/>
                  </a:lnTo>
                  <a:lnTo>
                    <a:pt x="61" y="78"/>
                  </a:lnTo>
                  <a:close/>
                  <a:moveTo>
                    <a:pt x="107" y="78"/>
                  </a:moveTo>
                  <a:lnTo>
                    <a:pt x="100" y="78"/>
                  </a:lnTo>
                  <a:lnTo>
                    <a:pt x="94" y="39"/>
                  </a:lnTo>
                  <a:lnTo>
                    <a:pt x="91" y="32"/>
                  </a:lnTo>
                  <a:lnTo>
                    <a:pt x="91" y="32"/>
                  </a:lnTo>
                  <a:lnTo>
                    <a:pt x="91" y="39"/>
                  </a:lnTo>
                  <a:lnTo>
                    <a:pt x="84" y="78"/>
                  </a:lnTo>
                  <a:lnTo>
                    <a:pt x="78" y="78"/>
                  </a:lnTo>
                  <a:lnTo>
                    <a:pt x="71" y="19"/>
                  </a:lnTo>
                  <a:lnTo>
                    <a:pt x="78" y="19"/>
                  </a:lnTo>
                  <a:lnTo>
                    <a:pt x="81" y="55"/>
                  </a:lnTo>
                  <a:lnTo>
                    <a:pt x="81" y="61"/>
                  </a:lnTo>
                  <a:lnTo>
                    <a:pt x="81" y="61"/>
                  </a:lnTo>
                  <a:lnTo>
                    <a:pt x="84" y="55"/>
                  </a:lnTo>
                  <a:lnTo>
                    <a:pt x="87" y="19"/>
                  </a:lnTo>
                  <a:lnTo>
                    <a:pt x="97" y="19"/>
                  </a:lnTo>
                  <a:lnTo>
                    <a:pt x="104" y="58"/>
                  </a:lnTo>
                  <a:lnTo>
                    <a:pt x="104" y="61"/>
                  </a:lnTo>
                  <a:lnTo>
                    <a:pt x="104" y="61"/>
                  </a:lnTo>
                  <a:lnTo>
                    <a:pt x="104" y="58"/>
                  </a:lnTo>
                  <a:lnTo>
                    <a:pt x="110" y="19"/>
                  </a:lnTo>
                  <a:lnTo>
                    <a:pt x="113" y="19"/>
                  </a:lnTo>
                  <a:lnTo>
                    <a:pt x="107" y="78"/>
                  </a:lnTo>
                  <a:close/>
                  <a:moveTo>
                    <a:pt x="152" y="78"/>
                  </a:moveTo>
                  <a:lnTo>
                    <a:pt x="146" y="78"/>
                  </a:lnTo>
                  <a:lnTo>
                    <a:pt x="139" y="39"/>
                  </a:lnTo>
                  <a:lnTo>
                    <a:pt x="139" y="32"/>
                  </a:lnTo>
                  <a:lnTo>
                    <a:pt x="139" y="32"/>
                  </a:lnTo>
                  <a:lnTo>
                    <a:pt x="136" y="39"/>
                  </a:lnTo>
                  <a:lnTo>
                    <a:pt x="130" y="78"/>
                  </a:lnTo>
                  <a:lnTo>
                    <a:pt x="123" y="78"/>
                  </a:lnTo>
                  <a:lnTo>
                    <a:pt x="117" y="19"/>
                  </a:lnTo>
                  <a:lnTo>
                    <a:pt x="123" y="19"/>
                  </a:lnTo>
                  <a:lnTo>
                    <a:pt x="126" y="55"/>
                  </a:lnTo>
                  <a:lnTo>
                    <a:pt x="130" y="61"/>
                  </a:lnTo>
                  <a:lnTo>
                    <a:pt x="130" y="61"/>
                  </a:lnTo>
                  <a:lnTo>
                    <a:pt x="130" y="55"/>
                  </a:lnTo>
                  <a:lnTo>
                    <a:pt x="136" y="19"/>
                  </a:lnTo>
                  <a:lnTo>
                    <a:pt x="143" y="19"/>
                  </a:lnTo>
                  <a:lnTo>
                    <a:pt x="149" y="58"/>
                  </a:lnTo>
                  <a:lnTo>
                    <a:pt x="149" y="61"/>
                  </a:lnTo>
                  <a:lnTo>
                    <a:pt x="149" y="61"/>
                  </a:lnTo>
                  <a:lnTo>
                    <a:pt x="149" y="58"/>
                  </a:lnTo>
                  <a:lnTo>
                    <a:pt x="156" y="19"/>
                  </a:lnTo>
                  <a:lnTo>
                    <a:pt x="162" y="19"/>
                  </a:lnTo>
                  <a:lnTo>
                    <a:pt x="152" y="78"/>
                  </a:lnTo>
                  <a:close/>
                  <a:moveTo>
                    <a:pt x="366" y="84"/>
                  </a:moveTo>
                  <a:lnTo>
                    <a:pt x="292" y="84"/>
                  </a:lnTo>
                  <a:lnTo>
                    <a:pt x="292" y="22"/>
                  </a:lnTo>
                  <a:lnTo>
                    <a:pt x="366" y="22"/>
                  </a:lnTo>
                  <a:lnTo>
                    <a:pt x="36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1799">
                <a:solidFill>
                  <a:srgbClr val="4B4B4B"/>
                </a:solidFill>
                <a:latin typeface="微软雅黑" panose="020B0503020204020204" pitchFamily="34" charset="-122"/>
                <a:ea typeface="微软雅黑" panose="020B0503020204020204" pitchFamily="34" charset="-122"/>
              </a:endParaRPr>
            </a:p>
          </p:txBody>
        </p:sp>
        <p:sp>
          <p:nvSpPr>
            <p:cNvPr id="348" name="Freeform 112"/>
            <p:cNvSpPr>
              <a:spLocks noEditPoints="1"/>
            </p:cNvSpPr>
            <p:nvPr/>
          </p:nvSpPr>
          <p:spPr bwMode="auto">
            <a:xfrm>
              <a:off x="192087" y="8162924"/>
              <a:ext cx="98425" cy="82550"/>
            </a:xfrm>
            <a:custGeom>
              <a:avLst/>
              <a:gdLst>
                <a:gd name="T0" fmla="*/ 6 w 19"/>
                <a:gd name="T1" fmla="*/ 13 h 16"/>
                <a:gd name="T2" fmla="*/ 9 w 19"/>
                <a:gd name="T3" fmla="*/ 12 h 16"/>
                <a:gd name="T4" fmla="*/ 15 w 19"/>
                <a:gd name="T5" fmla="*/ 16 h 16"/>
                <a:gd name="T6" fmla="*/ 16 w 19"/>
                <a:gd name="T7" fmla="*/ 16 h 16"/>
                <a:gd name="T8" fmla="*/ 18 w 19"/>
                <a:gd name="T9" fmla="*/ 16 h 16"/>
                <a:gd name="T10" fmla="*/ 18 w 19"/>
                <a:gd name="T11" fmla="*/ 13 h 16"/>
                <a:gd name="T12" fmla="*/ 12 w 19"/>
                <a:gd name="T13" fmla="*/ 9 h 16"/>
                <a:gd name="T14" fmla="*/ 12 w 19"/>
                <a:gd name="T15" fmla="*/ 6 h 16"/>
                <a:gd name="T16" fmla="*/ 6 w 19"/>
                <a:gd name="T17" fmla="*/ 0 h 16"/>
                <a:gd name="T18" fmla="*/ 0 w 19"/>
                <a:gd name="T19" fmla="*/ 6 h 16"/>
                <a:gd name="T20" fmla="*/ 6 w 19"/>
                <a:gd name="T21" fmla="*/ 13 h 16"/>
                <a:gd name="T22" fmla="*/ 6 w 19"/>
                <a:gd name="T23" fmla="*/ 4 h 16"/>
                <a:gd name="T24" fmla="*/ 9 w 19"/>
                <a:gd name="T25" fmla="*/ 6 h 16"/>
                <a:gd name="T26" fmla="*/ 6 w 19"/>
                <a:gd name="T27" fmla="*/ 9 h 16"/>
                <a:gd name="T28" fmla="*/ 4 w 19"/>
                <a:gd name="T29" fmla="*/ 6 h 16"/>
                <a:gd name="T30" fmla="*/ 6 w 19"/>
                <a:gd name="T31"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16">
                  <a:moveTo>
                    <a:pt x="6" y="13"/>
                  </a:moveTo>
                  <a:cubicBezTo>
                    <a:pt x="7" y="13"/>
                    <a:pt x="8" y="12"/>
                    <a:pt x="9" y="12"/>
                  </a:cubicBezTo>
                  <a:cubicBezTo>
                    <a:pt x="15" y="16"/>
                    <a:pt x="15" y="16"/>
                    <a:pt x="15" y="16"/>
                  </a:cubicBezTo>
                  <a:cubicBezTo>
                    <a:pt x="16" y="16"/>
                    <a:pt x="16" y="16"/>
                    <a:pt x="16" y="16"/>
                  </a:cubicBezTo>
                  <a:cubicBezTo>
                    <a:pt x="17" y="16"/>
                    <a:pt x="18" y="16"/>
                    <a:pt x="18" y="16"/>
                  </a:cubicBezTo>
                  <a:cubicBezTo>
                    <a:pt x="19" y="15"/>
                    <a:pt x="18" y="14"/>
                    <a:pt x="18" y="13"/>
                  </a:cubicBezTo>
                  <a:cubicBezTo>
                    <a:pt x="12" y="9"/>
                    <a:pt x="12" y="9"/>
                    <a:pt x="12" y="9"/>
                  </a:cubicBezTo>
                  <a:cubicBezTo>
                    <a:pt x="12" y="8"/>
                    <a:pt x="12" y="7"/>
                    <a:pt x="12" y="6"/>
                  </a:cubicBezTo>
                  <a:cubicBezTo>
                    <a:pt x="12" y="3"/>
                    <a:pt x="10" y="0"/>
                    <a:pt x="6" y="0"/>
                  </a:cubicBezTo>
                  <a:cubicBezTo>
                    <a:pt x="3" y="0"/>
                    <a:pt x="0" y="3"/>
                    <a:pt x="0" y="6"/>
                  </a:cubicBezTo>
                  <a:cubicBezTo>
                    <a:pt x="0" y="10"/>
                    <a:pt x="3" y="13"/>
                    <a:pt x="6" y="13"/>
                  </a:cubicBezTo>
                  <a:close/>
                  <a:moveTo>
                    <a:pt x="6" y="4"/>
                  </a:moveTo>
                  <a:cubicBezTo>
                    <a:pt x="8" y="4"/>
                    <a:pt x="9" y="5"/>
                    <a:pt x="9" y="6"/>
                  </a:cubicBezTo>
                  <a:cubicBezTo>
                    <a:pt x="9" y="8"/>
                    <a:pt x="8" y="9"/>
                    <a:pt x="6" y="9"/>
                  </a:cubicBezTo>
                  <a:cubicBezTo>
                    <a:pt x="5" y="9"/>
                    <a:pt x="4" y="8"/>
                    <a:pt x="4" y="6"/>
                  </a:cubicBezTo>
                  <a:cubicBezTo>
                    <a:pt x="4" y="5"/>
                    <a:pt x="5"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1799">
                <a:solidFill>
                  <a:srgbClr val="4B4B4B"/>
                </a:solidFill>
                <a:latin typeface="微软雅黑" panose="020B0503020204020204" pitchFamily="34" charset="-122"/>
                <a:ea typeface="微软雅黑" panose="020B0503020204020204" pitchFamily="34" charset="-122"/>
              </a:endParaRPr>
            </a:p>
          </p:txBody>
        </p:sp>
        <p:sp>
          <p:nvSpPr>
            <p:cNvPr id="349" name="Rectangle 113"/>
            <p:cNvSpPr>
              <a:spLocks noChangeArrowheads="1"/>
            </p:cNvSpPr>
            <p:nvPr/>
          </p:nvSpPr>
          <p:spPr bwMode="auto">
            <a:xfrm>
              <a:off x="-280988" y="8312146"/>
              <a:ext cx="303211" cy="1333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1799">
                <a:solidFill>
                  <a:srgbClr val="4B4B4B"/>
                </a:solidFill>
                <a:latin typeface="微软雅黑" panose="020B0503020204020204" pitchFamily="34" charset="-122"/>
                <a:ea typeface="微软雅黑" panose="020B0503020204020204" pitchFamily="34" charset="-122"/>
              </a:endParaRPr>
            </a:p>
          </p:txBody>
        </p:sp>
        <p:sp>
          <p:nvSpPr>
            <p:cNvPr id="350" name="Rectangle 114"/>
            <p:cNvSpPr>
              <a:spLocks noChangeArrowheads="1"/>
            </p:cNvSpPr>
            <p:nvPr/>
          </p:nvSpPr>
          <p:spPr bwMode="auto">
            <a:xfrm>
              <a:off x="-280988" y="8461378"/>
              <a:ext cx="160337"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1799">
                <a:solidFill>
                  <a:srgbClr val="4B4B4B"/>
                </a:solidFill>
                <a:latin typeface="微软雅黑" panose="020B0503020204020204" pitchFamily="34" charset="-122"/>
                <a:ea typeface="微软雅黑" panose="020B0503020204020204" pitchFamily="34" charset="-122"/>
              </a:endParaRPr>
            </a:p>
          </p:txBody>
        </p:sp>
        <p:sp>
          <p:nvSpPr>
            <p:cNvPr id="351" name="Rectangle 115"/>
            <p:cNvSpPr>
              <a:spLocks noChangeArrowheads="1"/>
            </p:cNvSpPr>
            <p:nvPr/>
          </p:nvSpPr>
          <p:spPr bwMode="auto">
            <a:xfrm>
              <a:off x="-280988" y="8513765"/>
              <a:ext cx="160337" cy="349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1799">
                <a:solidFill>
                  <a:srgbClr val="4B4B4B"/>
                </a:solidFill>
                <a:latin typeface="微软雅黑" panose="020B0503020204020204" pitchFamily="34" charset="-122"/>
                <a:ea typeface="微软雅黑" panose="020B0503020204020204" pitchFamily="34" charset="-122"/>
              </a:endParaRPr>
            </a:p>
          </p:txBody>
        </p:sp>
        <p:sp>
          <p:nvSpPr>
            <p:cNvPr id="352" name="Rectangle 116"/>
            <p:cNvSpPr>
              <a:spLocks noChangeArrowheads="1"/>
            </p:cNvSpPr>
            <p:nvPr/>
          </p:nvSpPr>
          <p:spPr bwMode="auto">
            <a:xfrm>
              <a:off x="-280988" y="8564563"/>
              <a:ext cx="160337"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1799">
                <a:solidFill>
                  <a:srgbClr val="4B4B4B"/>
                </a:solidFill>
                <a:latin typeface="微软雅黑" panose="020B0503020204020204" pitchFamily="34" charset="-122"/>
                <a:ea typeface="微软雅黑" panose="020B0503020204020204" pitchFamily="34" charset="-122"/>
              </a:endParaRPr>
            </a:p>
          </p:txBody>
        </p:sp>
      </p:grpSp>
      <p:grpSp>
        <p:nvGrpSpPr>
          <p:cNvPr id="353" name="Group 310"/>
          <p:cNvGrpSpPr/>
          <p:nvPr/>
        </p:nvGrpSpPr>
        <p:grpSpPr>
          <a:xfrm>
            <a:off x="7868836" y="3153204"/>
            <a:ext cx="192794" cy="131259"/>
            <a:chOff x="5618163" y="1881188"/>
            <a:chExt cx="531813" cy="357188"/>
          </a:xfrm>
          <a:solidFill>
            <a:schemeClr val="accent5"/>
          </a:solidFill>
        </p:grpSpPr>
        <p:sp>
          <p:nvSpPr>
            <p:cNvPr id="354" name="Freeform 21"/>
            <p:cNvSpPr>
              <a:spLocks/>
            </p:cNvSpPr>
            <p:nvPr/>
          </p:nvSpPr>
          <p:spPr bwMode="auto">
            <a:xfrm>
              <a:off x="5618163" y="1881188"/>
              <a:ext cx="230189" cy="357188"/>
            </a:xfrm>
            <a:custGeom>
              <a:avLst/>
              <a:gdLst>
                <a:gd name="T0" fmla="*/ 205 w 209"/>
                <a:gd name="T1" fmla="*/ 187 h 326"/>
                <a:gd name="T2" fmla="*/ 199 w 209"/>
                <a:gd name="T3" fmla="*/ 186 h 326"/>
                <a:gd name="T4" fmla="*/ 194 w 209"/>
                <a:gd name="T5" fmla="*/ 194 h 326"/>
                <a:gd name="T6" fmla="*/ 185 w 209"/>
                <a:gd name="T7" fmla="*/ 205 h 326"/>
                <a:gd name="T8" fmla="*/ 169 w 209"/>
                <a:gd name="T9" fmla="*/ 203 h 326"/>
                <a:gd name="T10" fmla="*/ 168 w 209"/>
                <a:gd name="T11" fmla="*/ 202 h 326"/>
                <a:gd name="T12" fmla="*/ 153 w 209"/>
                <a:gd name="T13" fmla="*/ 166 h 326"/>
                <a:gd name="T14" fmla="*/ 154 w 209"/>
                <a:gd name="T15" fmla="*/ 153 h 326"/>
                <a:gd name="T16" fmla="*/ 169 w 209"/>
                <a:gd name="T17" fmla="*/ 123 h 326"/>
                <a:gd name="T18" fmla="*/ 170 w 209"/>
                <a:gd name="T19" fmla="*/ 122 h 326"/>
                <a:gd name="T20" fmla="*/ 186 w 209"/>
                <a:gd name="T21" fmla="*/ 120 h 326"/>
                <a:gd name="T22" fmla="*/ 194 w 209"/>
                <a:gd name="T23" fmla="*/ 132 h 326"/>
                <a:gd name="T24" fmla="*/ 200 w 209"/>
                <a:gd name="T25" fmla="*/ 139 h 326"/>
                <a:gd name="T26" fmla="*/ 205 w 209"/>
                <a:gd name="T27" fmla="*/ 139 h 326"/>
                <a:gd name="T28" fmla="*/ 209 w 209"/>
                <a:gd name="T29" fmla="*/ 131 h 326"/>
                <a:gd name="T30" fmla="*/ 209 w 209"/>
                <a:gd name="T31" fmla="*/ 55 h 326"/>
                <a:gd name="T32" fmla="*/ 136 w 209"/>
                <a:gd name="T33" fmla="*/ 55 h 326"/>
                <a:gd name="T34" fmla="*/ 125 w 209"/>
                <a:gd name="T35" fmla="*/ 40 h 326"/>
                <a:gd name="T36" fmla="*/ 143 w 209"/>
                <a:gd name="T37" fmla="*/ 13 h 326"/>
                <a:gd name="T38" fmla="*/ 116 w 209"/>
                <a:gd name="T39" fmla="*/ 1 h 326"/>
                <a:gd name="T40" fmla="*/ 116 w 209"/>
                <a:gd name="T41" fmla="*/ 1 h 326"/>
                <a:gd name="T42" fmla="*/ 104 w 209"/>
                <a:gd name="T43" fmla="*/ 0 h 326"/>
                <a:gd name="T44" fmla="*/ 72 w 209"/>
                <a:gd name="T45" fmla="*/ 13 h 326"/>
                <a:gd name="T46" fmla="*/ 90 w 209"/>
                <a:gd name="T47" fmla="*/ 39 h 326"/>
                <a:gd name="T48" fmla="*/ 75 w 209"/>
                <a:gd name="T49" fmla="*/ 55 h 326"/>
                <a:gd name="T50" fmla="*/ 71 w 209"/>
                <a:gd name="T51" fmla="*/ 55 h 326"/>
                <a:gd name="T52" fmla="*/ 0 w 209"/>
                <a:gd name="T53" fmla="*/ 55 h 326"/>
                <a:gd name="T54" fmla="*/ 1 w 209"/>
                <a:gd name="T55" fmla="*/ 131 h 326"/>
                <a:gd name="T56" fmla="*/ 17 w 209"/>
                <a:gd name="T57" fmla="*/ 145 h 326"/>
                <a:gd name="T58" fmla="*/ 43 w 209"/>
                <a:gd name="T59" fmla="*/ 128 h 326"/>
                <a:gd name="T60" fmla="*/ 56 w 209"/>
                <a:gd name="T61" fmla="*/ 160 h 326"/>
                <a:gd name="T62" fmla="*/ 55 w 209"/>
                <a:gd name="T63" fmla="*/ 172 h 326"/>
                <a:gd name="T64" fmla="*/ 55 w 209"/>
                <a:gd name="T65" fmla="*/ 172 h 326"/>
                <a:gd name="T66" fmla="*/ 43 w 209"/>
                <a:gd name="T67" fmla="*/ 198 h 326"/>
                <a:gd name="T68" fmla="*/ 16 w 209"/>
                <a:gd name="T69" fmla="*/ 181 h 326"/>
                <a:gd name="T70" fmla="*/ 0 w 209"/>
                <a:gd name="T71" fmla="*/ 195 h 326"/>
                <a:gd name="T72" fmla="*/ 0 w 209"/>
                <a:gd name="T73" fmla="*/ 270 h 326"/>
                <a:gd name="T74" fmla="*/ 76 w 209"/>
                <a:gd name="T75" fmla="*/ 270 h 326"/>
                <a:gd name="T76" fmla="*/ 78 w 209"/>
                <a:gd name="T77" fmla="*/ 270 h 326"/>
                <a:gd name="T78" fmla="*/ 90 w 209"/>
                <a:gd name="T79" fmla="*/ 286 h 326"/>
                <a:gd name="T80" fmla="*/ 72 w 209"/>
                <a:gd name="T81" fmla="*/ 312 h 326"/>
                <a:gd name="T82" fmla="*/ 99 w 209"/>
                <a:gd name="T83" fmla="*/ 325 h 326"/>
                <a:gd name="T84" fmla="*/ 99 w 209"/>
                <a:gd name="T85" fmla="*/ 325 h 326"/>
                <a:gd name="T86" fmla="*/ 111 w 209"/>
                <a:gd name="T87" fmla="*/ 326 h 326"/>
                <a:gd name="T88" fmla="*/ 143 w 209"/>
                <a:gd name="T89" fmla="*/ 313 h 326"/>
                <a:gd name="T90" fmla="*/ 125 w 209"/>
                <a:gd name="T91" fmla="*/ 286 h 326"/>
                <a:gd name="T92" fmla="*/ 140 w 209"/>
                <a:gd name="T93" fmla="*/ 270 h 326"/>
                <a:gd name="T94" fmla="*/ 209 w 209"/>
                <a:gd name="T95" fmla="*/ 270 h 326"/>
                <a:gd name="T96" fmla="*/ 208 w 209"/>
                <a:gd name="T97" fmla="*/ 195 h 326"/>
                <a:gd name="T98" fmla="*/ 205 w 209"/>
                <a:gd name="T99" fmla="*/ 187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326">
                  <a:moveTo>
                    <a:pt x="205" y="187"/>
                  </a:moveTo>
                  <a:cubicBezTo>
                    <a:pt x="204" y="187"/>
                    <a:pt x="203" y="186"/>
                    <a:pt x="199" y="186"/>
                  </a:cubicBezTo>
                  <a:cubicBezTo>
                    <a:pt x="197" y="187"/>
                    <a:pt x="196" y="189"/>
                    <a:pt x="194" y="194"/>
                  </a:cubicBezTo>
                  <a:cubicBezTo>
                    <a:pt x="192" y="198"/>
                    <a:pt x="191" y="203"/>
                    <a:pt x="185" y="205"/>
                  </a:cubicBezTo>
                  <a:cubicBezTo>
                    <a:pt x="181" y="207"/>
                    <a:pt x="176" y="206"/>
                    <a:pt x="169" y="203"/>
                  </a:cubicBezTo>
                  <a:cubicBezTo>
                    <a:pt x="168" y="202"/>
                    <a:pt x="168" y="202"/>
                    <a:pt x="168" y="202"/>
                  </a:cubicBezTo>
                  <a:cubicBezTo>
                    <a:pt x="159" y="195"/>
                    <a:pt x="154" y="182"/>
                    <a:pt x="153" y="166"/>
                  </a:cubicBezTo>
                  <a:cubicBezTo>
                    <a:pt x="153" y="162"/>
                    <a:pt x="153" y="157"/>
                    <a:pt x="154" y="153"/>
                  </a:cubicBezTo>
                  <a:cubicBezTo>
                    <a:pt x="155" y="146"/>
                    <a:pt x="158" y="132"/>
                    <a:pt x="169" y="123"/>
                  </a:cubicBezTo>
                  <a:cubicBezTo>
                    <a:pt x="170" y="122"/>
                    <a:pt x="170" y="122"/>
                    <a:pt x="170" y="122"/>
                  </a:cubicBezTo>
                  <a:cubicBezTo>
                    <a:pt x="176" y="119"/>
                    <a:pt x="182" y="119"/>
                    <a:pt x="186" y="120"/>
                  </a:cubicBezTo>
                  <a:cubicBezTo>
                    <a:pt x="191" y="123"/>
                    <a:pt x="193" y="128"/>
                    <a:pt x="194" y="132"/>
                  </a:cubicBezTo>
                  <a:cubicBezTo>
                    <a:pt x="196" y="137"/>
                    <a:pt x="197" y="139"/>
                    <a:pt x="200" y="139"/>
                  </a:cubicBezTo>
                  <a:cubicBezTo>
                    <a:pt x="204" y="140"/>
                    <a:pt x="205" y="139"/>
                    <a:pt x="205" y="139"/>
                  </a:cubicBezTo>
                  <a:cubicBezTo>
                    <a:pt x="208" y="137"/>
                    <a:pt x="209" y="133"/>
                    <a:pt x="209" y="131"/>
                  </a:cubicBezTo>
                  <a:cubicBezTo>
                    <a:pt x="209" y="55"/>
                    <a:pt x="209" y="55"/>
                    <a:pt x="209" y="55"/>
                  </a:cubicBezTo>
                  <a:cubicBezTo>
                    <a:pt x="136" y="55"/>
                    <a:pt x="136" y="55"/>
                    <a:pt x="136" y="55"/>
                  </a:cubicBezTo>
                  <a:cubicBezTo>
                    <a:pt x="131" y="54"/>
                    <a:pt x="123" y="51"/>
                    <a:pt x="125" y="40"/>
                  </a:cubicBezTo>
                  <a:cubicBezTo>
                    <a:pt x="128" y="25"/>
                    <a:pt x="153" y="35"/>
                    <a:pt x="143" y="13"/>
                  </a:cubicBezTo>
                  <a:cubicBezTo>
                    <a:pt x="137" y="6"/>
                    <a:pt x="126" y="2"/>
                    <a:pt x="116" y="1"/>
                  </a:cubicBezTo>
                  <a:cubicBezTo>
                    <a:pt x="116" y="1"/>
                    <a:pt x="116" y="1"/>
                    <a:pt x="116" y="1"/>
                  </a:cubicBezTo>
                  <a:cubicBezTo>
                    <a:pt x="112" y="0"/>
                    <a:pt x="108" y="0"/>
                    <a:pt x="104" y="0"/>
                  </a:cubicBezTo>
                  <a:cubicBezTo>
                    <a:pt x="92" y="0"/>
                    <a:pt x="79" y="4"/>
                    <a:pt x="72" y="13"/>
                  </a:cubicBezTo>
                  <a:cubicBezTo>
                    <a:pt x="62" y="34"/>
                    <a:pt x="87" y="24"/>
                    <a:pt x="90" y="39"/>
                  </a:cubicBezTo>
                  <a:cubicBezTo>
                    <a:pt x="93" y="54"/>
                    <a:pt x="75" y="55"/>
                    <a:pt x="75" y="55"/>
                  </a:cubicBezTo>
                  <a:cubicBezTo>
                    <a:pt x="71" y="55"/>
                    <a:pt x="71" y="55"/>
                    <a:pt x="71" y="55"/>
                  </a:cubicBezTo>
                  <a:cubicBezTo>
                    <a:pt x="0" y="55"/>
                    <a:pt x="0" y="55"/>
                    <a:pt x="0" y="55"/>
                  </a:cubicBezTo>
                  <a:cubicBezTo>
                    <a:pt x="1" y="131"/>
                    <a:pt x="1" y="131"/>
                    <a:pt x="1" y="131"/>
                  </a:cubicBezTo>
                  <a:cubicBezTo>
                    <a:pt x="1" y="131"/>
                    <a:pt x="2" y="148"/>
                    <a:pt x="17" y="145"/>
                  </a:cubicBezTo>
                  <a:cubicBezTo>
                    <a:pt x="32" y="143"/>
                    <a:pt x="22" y="118"/>
                    <a:pt x="43" y="128"/>
                  </a:cubicBezTo>
                  <a:cubicBezTo>
                    <a:pt x="52" y="135"/>
                    <a:pt x="56" y="148"/>
                    <a:pt x="56" y="160"/>
                  </a:cubicBezTo>
                  <a:cubicBezTo>
                    <a:pt x="56" y="164"/>
                    <a:pt x="56" y="168"/>
                    <a:pt x="55" y="172"/>
                  </a:cubicBezTo>
                  <a:cubicBezTo>
                    <a:pt x="55" y="172"/>
                    <a:pt x="55" y="172"/>
                    <a:pt x="55" y="172"/>
                  </a:cubicBezTo>
                  <a:cubicBezTo>
                    <a:pt x="54" y="182"/>
                    <a:pt x="50" y="192"/>
                    <a:pt x="43" y="198"/>
                  </a:cubicBezTo>
                  <a:cubicBezTo>
                    <a:pt x="21" y="209"/>
                    <a:pt x="31" y="184"/>
                    <a:pt x="16" y="181"/>
                  </a:cubicBezTo>
                  <a:cubicBezTo>
                    <a:pt x="2" y="178"/>
                    <a:pt x="1" y="193"/>
                    <a:pt x="0" y="195"/>
                  </a:cubicBezTo>
                  <a:cubicBezTo>
                    <a:pt x="0" y="270"/>
                    <a:pt x="0" y="270"/>
                    <a:pt x="0" y="270"/>
                  </a:cubicBezTo>
                  <a:cubicBezTo>
                    <a:pt x="76" y="270"/>
                    <a:pt x="76" y="270"/>
                    <a:pt x="76" y="270"/>
                  </a:cubicBezTo>
                  <a:cubicBezTo>
                    <a:pt x="78" y="270"/>
                    <a:pt x="78" y="270"/>
                    <a:pt x="78" y="270"/>
                  </a:cubicBezTo>
                  <a:cubicBezTo>
                    <a:pt x="83" y="271"/>
                    <a:pt x="92" y="274"/>
                    <a:pt x="90" y="286"/>
                  </a:cubicBezTo>
                  <a:cubicBezTo>
                    <a:pt x="87" y="301"/>
                    <a:pt x="62" y="291"/>
                    <a:pt x="72" y="312"/>
                  </a:cubicBezTo>
                  <a:cubicBezTo>
                    <a:pt x="78" y="319"/>
                    <a:pt x="89" y="323"/>
                    <a:pt x="99" y="325"/>
                  </a:cubicBezTo>
                  <a:cubicBezTo>
                    <a:pt x="99" y="325"/>
                    <a:pt x="99" y="325"/>
                    <a:pt x="99" y="325"/>
                  </a:cubicBezTo>
                  <a:cubicBezTo>
                    <a:pt x="103" y="325"/>
                    <a:pt x="107" y="326"/>
                    <a:pt x="111" y="326"/>
                  </a:cubicBezTo>
                  <a:cubicBezTo>
                    <a:pt x="123" y="325"/>
                    <a:pt x="136" y="321"/>
                    <a:pt x="143" y="313"/>
                  </a:cubicBezTo>
                  <a:cubicBezTo>
                    <a:pt x="153" y="291"/>
                    <a:pt x="128" y="301"/>
                    <a:pt x="125" y="286"/>
                  </a:cubicBezTo>
                  <a:cubicBezTo>
                    <a:pt x="123" y="271"/>
                    <a:pt x="140" y="270"/>
                    <a:pt x="140" y="270"/>
                  </a:cubicBezTo>
                  <a:cubicBezTo>
                    <a:pt x="209" y="270"/>
                    <a:pt x="209" y="270"/>
                    <a:pt x="209" y="270"/>
                  </a:cubicBezTo>
                  <a:cubicBezTo>
                    <a:pt x="208" y="195"/>
                    <a:pt x="208" y="195"/>
                    <a:pt x="208" y="195"/>
                  </a:cubicBezTo>
                  <a:cubicBezTo>
                    <a:pt x="208" y="194"/>
                    <a:pt x="207" y="189"/>
                    <a:pt x="205" y="18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1349">
                <a:solidFill>
                  <a:srgbClr val="4B4B4B"/>
                </a:solidFill>
                <a:latin typeface="微软雅黑" panose="020B0503020204020204" pitchFamily="34" charset="-122"/>
                <a:ea typeface="微软雅黑" panose="020B0503020204020204" pitchFamily="34" charset="-122"/>
              </a:endParaRPr>
            </a:p>
          </p:txBody>
        </p:sp>
        <p:sp>
          <p:nvSpPr>
            <p:cNvPr id="355" name="Freeform 22"/>
            <p:cNvSpPr>
              <a:spLocks/>
            </p:cNvSpPr>
            <p:nvPr/>
          </p:nvSpPr>
          <p:spPr bwMode="auto">
            <a:xfrm>
              <a:off x="5799138" y="1941514"/>
              <a:ext cx="350838" cy="234950"/>
            </a:xfrm>
            <a:custGeom>
              <a:avLst/>
              <a:gdLst>
                <a:gd name="T0" fmla="*/ 307 w 320"/>
                <a:gd name="T1" fmla="*/ 72 h 215"/>
                <a:gd name="T2" fmla="*/ 280 w 320"/>
                <a:gd name="T3" fmla="*/ 90 h 215"/>
                <a:gd name="T4" fmla="*/ 265 w 320"/>
                <a:gd name="T5" fmla="*/ 75 h 215"/>
                <a:gd name="T6" fmla="*/ 264 w 320"/>
                <a:gd name="T7" fmla="*/ 0 h 215"/>
                <a:gd name="T8" fmla="*/ 189 w 320"/>
                <a:gd name="T9" fmla="*/ 0 h 215"/>
                <a:gd name="T10" fmla="*/ 175 w 320"/>
                <a:gd name="T11" fmla="*/ 16 h 215"/>
                <a:gd name="T12" fmla="*/ 192 w 320"/>
                <a:gd name="T13" fmla="*/ 43 h 215"/>
                <a:gd name="T14" fmla="*/ 160 w 320"/>
                <a:gd name="T15" fmla="*/ 55 h 215"/>
                <a:gd name="T16" fmla="*/ 148 w 320"/>
                <a:gd name="T17" fmla="*/ 54 h 215"/>
                <a:gd name="T18" fmla="*/ 148 w 320"/>
                <a:gd name="T19" fmla="*/ 54 h 215"/>
                <a:gd name="T20" fmla="*/ 122 w 320"/>
                <a:gd name="T21" fmla="*/ 42 h 215"/>
                <a:gd name="T22" fmla="*/ 139 w 320"/>
                <a:gd name="T23" fmla="*/ 15 h 215"/>
                <a:gd name="T24" fmla="*/ 128 w 320"/>
                <a:gd name="T25" fmla="*/ 0 h 215"/>
                <a:gd name="T26" fmla="*/ 55 w 320"/>
                <a:gd name="T27" fmla="*/ 0 h 215"/>
                <a:gd name="T28" fmla="*/ 55 w 320"/>
                <a:gd name="T29" fmla="*/ 76 h 215"/>
                <a:gd name="T30" fmla="*/ 47 w 320"/>
                <a:gd name="T31" fmla="*/ 93 h 215"/>
                <a:gd name="T32" fmla="*/ 33 w 320"/>
                <a:gd name="T33" fmla="*/ 96 h 215"/>
                <a:gd name="T34" fmla="*/ 18 w 320"/>
                <a:gd name="T35" fmla="*/ 81 h 215"/>
                <a:gd name="T36" fmla="*/ 16 w 320"/>
                <a:gd name="T37" fmla="*/ 76 h 215"/>
                <a:gd name="T38" fmla="*/ 10 w 320"/>
                <a:gd name="T39" fmla="*/ 78 h 215"/>
                <a:gd name="T40" fmla="*/ 1 w 320"/>
                <a:gd name="T41" fmla="*/ 100 h 215"/>
                <a:gd name="T42" fmla="*/ 1 w 320"/>
                <a:gd name="T43" fmla="*/ 100 h 215"/>
                <a:gd name="T44" fmla="*/ 0 w 320"/>
                <a:gd name="T45" fmla="*/ 111 h 215"/>
                <a:gd name="T46" fmla="*/ 10 w 320"/>
                <a:gd name="T47" fmla="*/ 138 h 215"/>
                <a:gd name="T48" fmla="*/ 16 w 320"/>
                <a:gd name="T49" fmla="*/ 140 h 215"/>
                <a:gd name="T50" fmla="*/ 18 w 320"/>
                <a:gd name="T51" fmla="*/ 135 h 215"/>
                <a:gd name="T52" fmla="*/ 32 w 320"/>
                <a:gd name="T53" fmla="*/ 120 h 215"/>
                <a:gd name="T54" fmla="*/ 47 w 320"/>
                <a:gd name="T55" fmla="*/ 123 h 215"/>
                <a:gd name="T56" fmla="*/ 55 w 320"/>
                <a:gd name="T57" fmla="*/ 140 h 215"/>
                <a:gd name="T58" fmla="*/ 55 w 320"/>
                <a:gd name="T59" fmla="*/ 215 h 215"/>
                <a:gd name="T60" fmla="*/ 50 w 320"/>
                <a:gd name="T61" fmla="*/ 215 h 215"/>
                <a:gd name="T62" fmla="*/ 124 w 320"/>
                <a:gd name="T63" fmla="*/ 215 h 215"/>
                <a:gd name="T64" fmla="*/ 139 w 320"/>
                <a:gd name="T65" fmla="*/ 199 h 215"/>
                <a:gd name="T66" fmla="*/ 121 w 320"/>
                <a:gd name="T67" fmla="*/ 172 h 215"/>
                <a:gd name="T68" fmla="*/ 153 w 320"/>
                <a:gd name="T69" fmla="*/ 160 h 215"/>
                <a:gd name="T70" fmla="*/ 165 w 320"/>
                <a:gd name="T71" fmla="*/ 161 h 215"/>
                <a:gd name="T72" fmla="*/ 166 w 320"/>
                <a:gd name="T73" fmla="*/ 161 h 215"/>
                <a:gd name="T74" fmla="*/ 192 w 320"/>
                <a:gd name="T75" fmla="*/ 173 h 215"/>
                <a:gd name="T76" fmla="*/ 174 w 320"/>
                <a:gd name="T77" fmla="*/ 200 h 215"/>
                <a:gd name="T78" fmla="*/ 186 w 320"/>
                <a:gd name="T79" fmla="*/ 215 h 215"/>
                <a:gd name="T80" fmla="*/ 264 w 320"/>
                <a:gd name="T81" fmla="*/ 215 h 215"/>
                <a:gd name="T82" fmla="*/ 264 w 320"/>
                <a:gd name="T83" fmla="*/ 139 h 215"/>
                <a:gd name="T84" fmla="*/ 280 w 320"/>
                <a:gd name="T85" fmla="*/ 125 h 215"/>
                <a:gd name="T86" fmla="*/ 307 w 320"/>
                <a:gd name="T87" fmla="*/ 143 h 215"/>
                <a:gd name="T88" fmla="*/ 319 w 320"/>
                <a:gd name="T89" fmla="*/ 117 h 215"/>
                <a:gd name="T90" fmla="*/ 319 w 320"/>
                <a:gd name="T91" fmla="*/ 116 h 215"/>
                <a:gd name="T92" fmla="*/ 320 w 320"/>
                <a:gd name="T93" fmla="*/ 104 h 215"/>
                <a:gd name="T94" fmla="*/ 307 w 320"/>
                <a:gd name="T95" fmla="*/ 7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0" h="215">
                  <a:moveTo>
                    <a:pt x="307" y="72"/>
                  </a:moveTo>
                  <a:cubicBezTo>
                    <a:pt x="285" y="62"/>
                    <a:pt x="295" y="87"/>
                    <a:pt x="280" y="90"/>
                  </a:cubicBezTo>
                  <a:cubicBezTo>
                    <a:pt x="265" y="93"/>
                    <a:pt x="265" y="75"/>
                    <a:pt x="265" y="75"/>
                  </a:cubicBezTo>
                  <a:cubicBezTo>
                    <a:pt x="264" y="0"/>
                    <a:pt x="264" y="0"/>
                    <a:pt x="264" y="0"/>
                  </a:cubicBezTo>
                  <a:cubicBezTo>
                    <a:pt x="189" y="0"/>
                    <a:pt x="189" y="0"/>
                    <a:pt x="189" y="0"/>
                  </a:cubicBezTo>
                  <a:cubicBezTo>
                    <a:pt x="189" y="0"/>
                    <a:pt x="172" y="1"/>
                    <a:pt x="175" y="16"/>
                  </a:cubicBezTo>
                  <a:cubicBezTo>
                    <a:pt x="177" y="31"/>
                    <a:pt x="202" y="21"/>
                    <a:pt x="192" y="43"/>
                  </a:cubicBezTo>
                  <a:cubicBezTo>
                    <a:pt x="185" y="51"/>
                    <a:pt x="172" y="55"/>
                    <a:pt x="160" y="55"/>
                  </a:cubicBezTo>
                  <a:cubicBezTo>
                    <a:pt x="156" y="56"/>
                    <a:pt x="152" y="55"/>
                    <a:pt x="148" y="54"/>
                  </a:cubicBezTo>
                  <a:cubicBezTo>
                    <a:pt x="148" y="54"/>
                    <a:pt x="148" y="54"/>
                    <a:pt x="148" y="54"/>
                  </a:cubicBezTo>
                  <a:cubicBezTo>
                    <a:pt x="138" y="53"/>
                    <a:pt x="128" y="49"/>
                    <a:pt x="122" y="42"/>
                  </a:cubicBezTo>
                  <a:cubicBezTo>
                    <a:pt x="111" y="20"/>
                    <a:pt x="136" y="30"/>
                    <a:pt x="139" y="15"/>
                  </a:cubicBezTo>
                  <a:cubicBezTo>
                    <a:pt x="141" y="5"/>
                    <a:pt x="133" y="1"/>
                    <a:pt x="128" y="0"/>
                  </a:cubicBezTo>
                  <a:cubicBezTo>
                    <a:pt x="55" y="0"/>
                    <a:pt x="55" y="0"/>
                    <a:pt x="55" y="0"/>
                  </a:cubicBezTo>
                  <a:cubicBezTo>
                    <a:pt x="55" y="76"/>
                    <a:pt x="55" y="76"/>
                    <a:pt x="55" y="76"/>
                  </a:cubicBezTo>
                  <a:cubicBezTo>
                    <a:pt x="55" y="80"/>
                    <a:pt x="54" y="88"/>
                    <a:pt x="47" y="93"/>
                  </a:cubicBezTo>
                  <a:cubicBezTo>
                    <a:pt x="45" y="95"/>
                    <a:pt x="40" y="97"/>
                    <a:pt x="33" y="96"/>
                  </a:cubicBezTo>
                  <a:cubicBezTo>
                    <a:pt x="23" y="94"/>
                    <a:pt x="20" y="86"/>
                    <a:pt x="18" y="81"/>
                  </a:cubicBezTo>
                  <a:cubicBezTo>
                    <a:pt x="18" y="79"/>
                    <a:pt x="17" y="76"/>
                    <a:pt x="16" y="76"/>
                  </a:cubicBezTo>
                  <a:cubicBezTo>
                    <a:pt x="16" y="76"/>
                    <a:pt x="15" y="76"/>
                    <a:pt x="10" y="78"/>
                  </a:cubicBezTo>
                  <a:cubicBezTo>
                    <a:pt x="5" y="82"/>
                    <a:pt x="2" y="90"/>
                    <a:pt x="1" y="100"/>
                  </a:cubicBezTo>
                  <a:cubicBezTo>
                    <a:pt x="1" y="100"/>
                    <a:pt x="1" y="100"/>
                    <a:pt x="1" y="100"/>
                  </a:cubicBezTo>
                  <a:cubicBezTo>
                    <a:pt x="0" y="104"/>
                    <a:pt x="0" y="107"/>
                    <a:pt x="0" y="111"/>
                  </a:cubicBezTo>
                  <a:cubicBezTo>
                    <a:pt x="0" y="120"/>
                    <a:pt x="3" y="132"/>
                    <a:pt x="10" y="138"/>
                  </a:cubicBezTo>
                  <a:cubicBezTo>
                    <a:pt x="14" y="140"/>
                    <a:pt x="16" y="140"/>
                    <a:pt x="16" y="140"/>
                  </a:cubicBezTo>
                  <a:cubicBezTo>
                    <a:pt x="16" y="139"/>
                    <a:pt x="17" y="136"/>
                    <a:pt x="18" y="135"/>
                  </a:cubicBezTo>
                  <a:cubicBezTo>
                    <a:pt x="20" y="130"/>
                    <a:pt x="23" y="122"/>
                    <a:pt x="32" y="120"/>
                  </a:cubicBezTo>
                  <a:cubicBezTo>
                    <a:pt x="39" y="118"/>
                    <a:pt x="44" y="121"/>
                    <a:pt x="47" y="123"/>
                  </a:cubicBezTo>
                  <a:cubicBezTo>
                    <a:pt x="54" y="129"/>
                    <a:pt x="55" y="139"/>
                    <a:pt x="55" y="140"/>
                  </a:cubicBezTo>
                  <a:cubicBezTo>
                    <a:pt x="55" y="215"/>
                    <a:pt x="55" y="215"/>
                    <a:pt x="55" y="215"/>
                  </a:cubicBezTo>
                  <a:cubicBezTo>
                    <a:pt x="50" y="215"/>
                    <a:pt x="50" y="215"/>
                    <a:pt x="50" y="215"/>
                  </a:cubicBezTo>
                  <a:cubicBezTo>
                    <a:pt x="124" y="215"/>
                    <a:pt x="124" y="215"/>
                    <a:pt x="124" y="215"/>
                  </a:cubicBezTo>
                  <a:cubicBezTo>
                    <a:pt x="124" y="215"/>
                    <a:pt x="142" y="214"/>
                    <a:pt x="139" y="199"/>
                  </a:cubicBezTo>
                  <a:cubicBezTo>
                    <a:pt x="136" y="184"/>
                    <a:pt x="111" y="194"/>
                    <a:pt x="121" y="172"/>
                  </a:cubicBezTo>
                  <a:cubicBezTo>
                    <a:pt x="128" y="164"/>
                    <a:pt x="141" y="160"/>
                    <a:pt x="153" y="160"/>
                  </a:cubicBezTo>
                  <a:cubicBezTo>
                    <a:pt x="157" y="160"/>
                    <a:pt x="161" y="160"/>
                    <a:pt x="165" y="161"/>
                  </a:cubicBezTo>
                  <a:cubicBezTo>
                    <a:pt x="165" y="161"/>
                    <a:pt x="165" y="161"/>
                    <a:pt x="166" y="161"/>
                  </a:cubicBezTo>
                  <a:cubicBezTo>
                    <a:pt x="176" y="162"/>
                    <a:pt x="186" y="166"/>
                    <a:pt x="192" y="173"/>
                  </a:cubicBezTo>
                  <a:cubicBezTo>
                    <a:pt x="202" y="195"/>
                    <a:pt x="177" y="185"/>
                    <a:pt x="174" y="200"/>
                  </a:cubicBezTo>
                  <a:cubicBezTo>
                    <a:pt x="172" y="211"/>
                    <a:pt x="181" y="214"/>
                    <a:pt x="186" y="215"/>
                  </a:cubicBezTo>
                  <a:cubicBezTo>
                    <a:pt x="264" y="215"/>
                    <a:pt x="264" y="215"/>
                    <a:pt x="264" y="215"/>
                  </a:cubicBezTo>
                  <a:cubicBezTo>
                    <a:pt x="264" y="139"/>
                    <a:pt x="264" y="139"/>
                    <a:pt x="264" y="139"/>
                  </a:cubicBezTo>
                  <a:cubicBezTo>
                    <a:pt x="264" y="137"/>
                    <a:pt x="266" y="123"/>
                    <a:pt x="280" y="125"/>
                  </a:cubicBezTo>
                  <a:cubicBezTo>
                    <a:pt x="295" y="128"/>
                    <a:pt x="285" y="153"/>
                    <a:pt x="307" y="143"/>
                  </a:cubicBezTo>
                  <a:cubicBezTo>
                    <a:pt x="314" y="137"/>
                    <a:pt x="317" y="127"/>
                    <a:pt x="319" y="117"/>
                  </a:cubicBezTo>
                  <a:cubicBezTo>
                    <a:pt x="319" y="116"/>
                    <a:pt x="319" y="116"/>
                    <a:pt x="319" y="116"/>
                  </a:cubicBezTo>
                  <a:cubicBezTo>
                    <a:pt x="320" y="113"/>
                    <a:pt x="320" y="108"/>
                    <a:pt x="320" y="104"/>
                  </a:cubicBezTo>
                  <a:cubicBezTo>
                    <a:pt x="319" y="92"/>
                    <a:pt x="315" y="79"/>
                    <a:pt x="307" y="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1349">
                <a:solidFill>
                  <a:srgbClr val="4B4B4B"/>
                </a:solidFill>
                <a:latin typeface="微软雅黑" panose="020B0503020204020204" pitchFamily="34" charset="-122"/>
                <a:ea typeface="微软雅黑" panose="020B0503020204020204" pitchFamily="34" charset="-122"/>
              </a:endParaRPr>
            </a:p>
          </p:txBody>
        </p:sp>
      </p:grpSp>
      <p:sp>
        <p:nvSpPr>
          <p:cNvPr id="356" name="Freeform 83"/>
          <p:cNvSpPr>
            <a:spLocks noEditPoints="1"/>
          </p:cNvSpPr>
          <p:nvPr/>
        </p:nvSpPr>
        <p:spPr bwMode="auto">
          <a:xfrm>
            <a:off x="6327961" y="3491522"/>
            <a:ext cx="131761" cy="134972"/>
          </a:xfrm>
          <a:custGeom>
            <a:avLst/>
            <a:gdLst>
              <a:gd name="T0" fmla="*/ 369 w 379"/>
              <a:gd name="T1" fmla="*/ 192 h 383"/>
              <a:gd name="T2" fmla="*/ 379 w 379"/>
              <a:gd name="T3" fmla="*/ 166 h 383"/>
              <a:gd name="T4" fmla="*/ 363 w 379"/>
              <a:gd name="T5" fmla="*/ 146 h 383"/>
              <a:gd name="T6" fmla="*/ 366 w 379"/>
              <a:gd name="T7" fmla="*/ 117 h 383"/>
              <a:gd name="T8" fmla="*/ 343 w 379"/>
              <a:gd name="T9" fmla="*/ 104 h 383"/>
              <a:gd name="T10" fmla="*/ 343 w 379"/>
              <a:gd name="T11" fmla="*/ 75 h 383"/>
              <a:gd name="T12" fmla="*/ 317 w 379"/>
              <a:gd name="T13" fmla="*/ 65 h 383"/>
              <a:gd name="T14" fmla="*/ 308 w 379"/>
              <a:gd name="T15" fmla="*/ 39 h 383"/>
              <a:gd name="T16" fmla="*/ 278 w 379"/>
              <a:gd name="T17" fmla="*/ 35 h 383"/>
              <a:gd name="T18" fmla="*/ 262 w 379"/>
              <a:gd name="T19" fmla="*/ 13 h 383"/>
              <a:gd name="T20" fmla="*/ 236 w 379"/>
              <a:gd name="T21" fmla="*/ 19 h 383"/>
              <a:gd name="T22" fmla="*/ 214 w 379"/>
              <a:gd name="T23" fmla="*/ 0 h 383"/>
              <a:gd name="T24" fmla="*/ 188 w 379"/>
              <a:gd name="T25" fmla="*/ 13 h 383"/>
              <a:gd name="T26" fmla="*/ 165 w 379"/>
              <a:gd name="T27" fmla="*/ 0 h 383"/>
              <a:gd name="T28" fmla="*/ 142 w 379"/>
              <a:gd name="T29" fmla="*/ 19 h 383"/>
              <a:gd name="T30" fmla="*/ 116 w 379"/>
              <a:gd name="T31" fmla="*/ 13 h 383"/>
              <a:gd name="T32" fmla="*/ 100 w 379"/>
              <a:gd name="T33" fmla="*/ 35 h 383"/>
              <a:gd name="T34" fmla="*/ 71 w 379"/>
              <a:gd name="T35" fmla="*/ 39 h 383"/>
              <a:gd name="T36" fmla="*/ 61 w 379"/>
              <a:gd name="T37" fmla="*/ 65 h 383"/>
              <a:gd name="T38" fmla="*/ 35 w 379"/>
              <a:gd name="T39" fmla="*/ 75 h 383"/>
              <a:gd name="T40" fmla="*/ 35 w 379"/>
              <a:gd name="T41" fmla="*/ 104 h 383"/>
              <a:gd name="T42" fmla="*/ 12 w 379"/>
              <a:gd name="T43" fmla="*/ 117 h 383"/>
              <a:gd name="T44" fmla="*/ 16 w 379"/>
              <a:gd name="T45" fmla="*/ 146 h 383"/>
              <a:gd name="T46" fmla="*/ 0 w 379"/>
              <a:gd name="T47" fmla="*/ 166 h 383"/>
              <a:gd name="T48" fmla="*/ 9 w 379"/>
              <a:gd name="T49" fmla="*/ 192 h 383"/>
              <a:gd name="T50" fmla="*/ 0 w 379"/>
              <a:gd name="T51" fmla="*/ 218 h 383"/>
              <a:gd name="T52" fmla="*/ 16 w 379"/>
              <a:gd name="T53" fmla="*/ 237 h 383"/>
              <a:gd name="T54" fmla="*/ 12 w 379"/>
              <a:gd name="T55" fmla="*/ 266 h 383"/>
              <a:gd name="T56" fmla="*/ 35 w 379"/>
              <a:gd name="T57" fmla="*/ 283 h 383"/>
              <a:gd name="T58" fmla="*/ 35 w 379"/>
              <a:gd name="T59" fmla="*/ 309 h 383"/>
              <a:gd name="T60" fmla="*/ 61 w 379"/>
              <a:gd name="T61" fmla="*/ 318 h 383"/>
              <a:gd name="T62" fmla="*/ 71 w 379"/>
              <a:gd name="T63" fmla="*/ 344 h 383"/>
              <a:gd name="T64" fmla="*/ 100 w 379"/>
              <a:gd name="T65" fmla="*/ 348 h 383"/>
              <a:gd name="T66" fmla="*/ 116 w 379"/>
              <a:gd name="T67" fmla="*/ 370 h 383"/>
              <a:gd name="T68" fmla="*/ 142 w 379"/>
              <a:gd name="T69" fmla="*/ 364 h 383"/>
              <a:gd name="T70" fmla="*/ 165 w 379"/>
              <a:gd name="T71" fmla="*/ 383 h 383"/>
              <a:gd name="T72" fmla="*/ 188 w 379"/>
              <a:gd name="T73" fmla="*/ 370 h 383"/>
              <a:gd name="T74" fmla="*/ 214 w 379"/>
              <a:gd name="T75" fmla="*/ 383 h 383"/>
              <a:gd name="T76" fmla="*/ 236 w 379"/>
              <a:gd name="T77" fmla="*/ 364 h 383"/>
              <a:gd name="T78" fmla="*/ 262 w 379"/>
              <a:gd name="T79" fmla="*/ 370 h 383"/>
              <a:gd name="T80" fmla="*/ 278 w 379"/>
              <a:gd name="T81" fmla="*/ 348 h 383"/>
              <a:gd name="T82" fmla="*/ 308 w 379"/>
              <a:gd name="T83" fmla="*/ 344 h 383"/>
              <a:gd name="T84" fmla="*/ 317 w 379"/>
              <a:gd name="T85" fmla="*/ 318 h 383"/>
              <a:gd name="T86" fmla="*/ 343 w 379"/>
              <a:gd name="T87" fmla="*/ 309 h 383"/>
              <a:gd name="T88" fmla="*/ 343 w 379"/>
              <a:gd name="T89" fmla="*/ 283 h 383"/>
              <a:gd name="T90" fmla="*/ 366 w 379"/>
              <a:gd name="T91" fmla="*/ 266 h 383"/>
              <a:gd name="T92" fmla="*/ 363 w 379"/>
              <a:gd name="T93" fmla="*/ 237 h 383"/>
              <a:gd name="T94" fmla="*/ 379 w 379"/>
              <a:gd name="T95" fmla="*/ 218 h 383"/>
              <a:gd name="T96" fmla="*/ 369 w 379"/>
              <a:gd name="T97" fmla="*/ 192 h 383"/>
              <a:gd name="T98" fmla="*/ 142 w 379"/>
              <a:gd name="T99" fmla="*/ 292 h 383"/>
              <a:gd name="T100" fmla="*/ 68 w 379"/>
              <a:gd name="T101" fmla="*/ 218 h 383"/>
              <a:gd name="T102" fmla="*/ 71 w 379"/>
              <a:gd name="T103" fmla="*/ 214 h 383"/>
              <a:gd name="T104" fmla="*/ 97 w 379"/>
              <a:gd name="T105" fmla="*/ 188 h 383"/>
              <a:gd name="T106" fmla="*/ 142 w 379"/>
              <a:gd name="T107" fmla="*/ 231 h 383"/>
              <a:gd name="T108" fmla="*/ 282 w 379"/>
              <a:gd name="T109" fmla="*/ 91 h 383"/>
              <a:gd name="T110" fmla="*/ 311 w 379"/>
              <a:gd name="T111" fmla="*/ 123 h 383"/>
              <a:gd name="T112" fmla="*/ 142 w 379"/>
              <a:gd name="T113" fmla="*/ 29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9" h="383">
                <a:moveTo>
                  <a:pt x="369" y="192"/>
                </a:moveTo>
                <a:lnTo>
                  <a:pt x="379" y="166"/>
                </a:lnTo>
                <a:lnTo>
                  <a:pt x="363" y="146"/>
                </a:lnTo>
                <a:lnTo>
                  <a:pt x="366" y="117"/>
                </a:lnTo>
                <a:lnTo>
                  <a:pt x="343" y="104"/>
                </a:lnTo>
                <a:lnTo>
                  <a:pt x="343" y="75"/>
                </a:lnTo>
                <a:lnTo>
                  <a:pt x="317" y="65"/>
                </a:lnTo>
                <a:lnTo>
                  <a:pt x="308" y="39"/>
                </a:lnTo>
                <a:lnTo>
                  <a:pt x="278" y="35"/>
                </a:lnTo>
                <a:lnTo>
                  <a:pt x="262" y="13"/>
                </a:lnTo>
                <a:lnTo>
                  <a:pt x="236" y="19"/>
                </a:lnTo>
                <a:lnTo>
                  <a:pt x="214" y="0"/>
                </a:lnTo>
                <a:lnTo>
                  <a:pt x="188" y="13"/>
                </a:lnTo>
                <a:lnTo>
                  <a:pt x="165" y="0"/>
                </a:lnTo>
                <a:lnTo>
                  <a:pt x="142" y="19"/>
                </a:lnTo>
                <a:lnTo>
                  <a:pt x="116" y="13"/>
                </a:lnTo>
                <a:lnTo>
                  <a:pt x="100" y="35"/>
                </a:lnTo>
                <a:lnTo>
                  <a:pt x="71" y="39"/>
                </a:lnTo>
                <a:lnTo>
                  <a:pt x="61" y="65"/>
                </a:lnTo>
                <a:lnTo>
                  <a:pt x="35" y="75"/>
                </a:lnTo>
                <a:lnTo>
                  <a:pt x="35" y="104"/>
                </a:lnTo>
                <a:lnTo>
                  <a:pt x="12" y="117"/>
                </a:lnTo>
                <a:lnTo>
                  <a:pt x="16" y="146"/>
                </a:lnTo>
                <a:lnTo>
                  <a:pt x="0" y="166"/>
                </a:lnTo>
                <a:lnTo>
                  <a:pt x="9" y="192"/>
                </a:lnTo>
                <a:lnTo>
                  <a:pt x="0" y="218"/>
                </a:lnTo>
                <a:lnTo>
                  <a:pt x="16" y="237"/>
                </a:lnTo>
                <a:lnTo>
                  <a:pt x="12" y="266"/>
                </a:lnTo>
                <a:lnTo>
                  <a:pt x="35" y="283"/>
                </a:lnTo>
                <a:lnTo>
                  <a:pt x="35" y="309"/>
                </a:lnTo>
                <a:lnTo>
                  <a:pt x="61" y="318"/>
                </a:lnTo>
                <a:lnTo>
                  <a:pt x="71" y="344"/>
                </a:lnTo>
                <a:lnTo>
                  <a:pt x="100" y="348"/>
                </a:lnTo>
                <a:lnTo>
                  <a:pt x="116" y="370"/>
                </a:lnTo>
                <a:lnTo>
                  <a:pt x="142" y="364"/>
                </a:lnTo>
                <a:lnTo>
                  <a:pt x="165" y="383"/>
                </a:lnTo>
                <a:lnTo>
                  <a:pt x="188" y="370"/>
                </a:lnTo>
                <a:lnTo>
                  <a:pt x="214" y="383"/>
                </a:lnTo>
                <a:lnTo>
                  <a:pt x="236" y="364"/>
                </a:lnTo>
                <a:lnTo>
                  <a:pt x="262" y="370"/>
                </a:lnTo>
                <a:lnTo>
                  <a:pt x="278" y="348"/>
                </a:lnTo>
                <a:lnTo>
                  <a:pt x="308" y="344"/>
                </a:lnTo>
                <a:lnTo>
                  <a:pt x="317" y="318"/>
                </a:lnTo>
                <a:lnTo>
                  <a:pt x="343" y="309"/>
                </a:lnTo>
                <a:lnTo>
                  <a:pt x="343" y="283"/>
                </a:lnTo>
                <a:lnTo>
                  <a:pt x="366" y="266"/>
                </a:lnTo>
                <a:lnTo>
                  <a:pt x="363" y="237"/>
                </a:lnTo>
                <a:lnTo>
                  <a:pt x="379" y="218"/>
                </a:lnTo>
                <a:lnTo>
                  <a:pt x="369" y="192"/>
                </a:lnTo>
                <a:close/>
                <a:moveTo>
                  <a:pt x="142" y="292"/>
                </a:moveTo>
                <a:lnTo>
                  <a:pt x="68" y="218"/>
                </a:lnTo>
                <a:lnTo>
                  <a:pt x="71" y="214"/>
                </a:lnTo>
                <a:lnTo>
                  <a:pt x="97" y="188"/>
                </a:lnTo>
                <a:lnTo>
                  <a:pt x="142" y="231"/>
                </a:lnTo>
                <a:lnTo>
                  <a:pt x="282" y="91"/>
                </a:lnTo>
                <a:lnTo>
                  <a:pt x="311" y="123"/>
                </a:lnTo>
                <a:lnTo>
                  <a:pt x="142" y="292"/>
                </a:lnTo>
                <a:close/>
              </a:path>
            </a:pathLst>
          </a:custGeom>
          <a:solidFill>
            <a:schemeClr val="accent5"/>
          </a:solidFill>
          <a:ln>
            <a:noFill/>
          </a:ln>
        </p:spPr>
        <p:txBody>
          <a:bodyPr vert="horz" wrap="square" lIns="68544" tIns="34272" rIns="68544" bIns="34272" numCol="1" anchor="t" anchorCtr="0" compatLnSpc="1">
            <a:prstTxWarp prst="textNoShape">
              <a:avLst/>
            </a:prstTxWarp>
          </a:bodyPr>
          <a:lstStyle/>
          <a:p>
            <a:pPr>
              <a:lnSpc>
                <a:spcPct val="90000"/>
              </a:lnSpc>
            </a:pPr>
            <a:endParaRPr lang="en-US" sz="1799">
              <a:solidFill>
                <a:srgbClr val="4B4B4B"/>
              </a:solidFill>
              <a:latin typeface="微软雅黑" panose="020B0503020204020204" pitchFamily="34" charset="-122"/>
              <a:ea typeface="微软雅黑" panose="020B0503020204020204" pitchFamily="34" charset="-122"/>
            </a:endParaRPr>
          </a:p>
        </p:txBody>
      </p:sp>
      <p:sp>
        <p:nvSpPr>
          <p:cNvPr id="357" name="Freeform 84"/>
          <p:cNvSpPr>
            <a:spLocks noEditPoints="1"/>
          </p:cNvSpPr>
          <p:nvPr/>
        </p:nvSpPr>
        <p:spPr bwMode="auto">
          <a:xfrm>
            <a:off x="6831912" y="3142650"/>
            <a:ext cx="139503" cy="141812"/>
          </a:xfrm>
          <a:custGeom>
            <a:avLst/>
            <a:gdLst>
              <a:gd name="T0" fmla="*/ 54 w 108"/>
              <a:gd name="T1" fmla="*/ 0 h 108"/>
              <a:gd name="T2" fmla="*/ 45 w 108"/>
              <a:gd name="T3" fmla="*/ 107 h 108"/>
              <a:gd name="T4" fmla="*/ 47 w 108"/>
              <a:gd name="T5" fmla="*/ 107 h 108"/>
              <a:gd name="T6" fmla="*/ 61 w 108"/>
              <a:gd name="T7" fmla="*/ 107 h 108"/>
              <a:gd name="T8" fmla="*/ 62 w 108"/>
              <a:gd name="T9" fmla="*/ 107 h 108"/>
              <a:gd name="T10" fmla="*/ 72 w 108"/>
              <a:gd name="T11" fmla="*/ 28 h 108"/>
              <a:gd name="T12" fmla="*/ 56 w 108"/>
              <a:gd name="T13" fmla="*/ 5 h 108"/>
              <a:gd name="T14" fmla="*/ 72 w 108"/>
              <a:gd name="T15" fmla="*/ 28 h 108"/>
              <a:gd name="T16" fmla="*/ 79 w 108"/>
              <a:gd name="T17" fmla="*/ 32 h 108"/>
              <a:gd name="T18" fmla="*/ 103 w 108"/>
              <a:gd name="T19" fmla="*/ 52 h 108"/>
              <a:gd name="T20" fmla="*/ 78 w 108"/>
              <a:gd name="T21" fmla="*/ 52 h 108"/>
              <a:gd name="T22" fmla="*/ 56 w 108"/>
              <a:gd name="T23" fmla="*/ 36 h 108"/>
              <a:gd name="T24" fmla="*/ 78 w 108"/>
              <a:gd name="T25" fmla="*/ 52 h 108"/>
              <a:gd name="T26" fmla="*/ 50 w 108"/>
              <a:gd name="T27" fmla="*/ 30 h 108"/>
              <a:gd name="T28" fmla="*/ 50 w 108"/>
              <a:gd name="T29" fmla="*/ 6 h 108"/>
              <a:gd name="T30" fmla="*/ 50 w 108"/>
              <a:gd name="T31" fmla="*/ 52 h 108"/>
              <a:gd name="T32" fmla="*/ 33 w 108"/>
              <a:gd name="T33" fmla="*/ 33 h 108"/>
              <a:gd name="T34" fmla="*/ 24 w 108"/>
              <a:gd name="T35" fmla="*/ 52 h 108"/>
              <a:gd name="T36" fmla="*/ 14 w 108"/>
              <a:gd name="T37" fmla="*/ 26 h 108"/>
              <a:gd name="T38" fmla="*/ 24 w 108"/>
              <a:gd name="T39" fmla="*/ 52 h 108"/>
              <a:gd name="T40" fmla="*/ 28 w 108"/>
              <a:gd name="T41" fmla="*/ 76 h 108"/>
              <a:gd name="T42" fmla="*/ 5 w 108"/>
              <a:gd name="T43" fmla="*/ 57 h 108"/>
              <a:gd name="T44" fmla="*/ 30 w 108"/>
              <a:gd name="T45" fmla="*/ 57 h 108"/>
              <a:gd name="T46" fmla="*/ 50 w 108"/>
              <a:gd name="T47" fmla="*/ 73 h 108"/>
              <a:gd name="T48" fmla="*/ 30 w 108"/>
              <a:gd name="T49" fmla="*/ 57 h 108"/>
              <a:gd name="T50" fmla="*/ 50 w 108"/>
              <a:gd name="T51" fmla="*/ 102 h 108"/>
              <a:gd name="T52" fmla="*/ 35 w 108"/>
              <a:gd name="T53" fmla="*/ 80 h 108"/>
              <a:gd name="T54" fmla="*/ 56 w 108"/>
              <a:gd name="T55" fmla="*/ 78 h 108"/>
              <a:gd name="T56" fmla="*/ 59 w 108"/>
              <a:gd name="T57" fmla="*/ 102 h 108"/>
              <a:gd name="T58" fmla="*/ 56 w 108"/>
              <a:gd name="T59" fmla="*/ 78 h 108"/>
              <a:gd name="T60" fmla="*/ 56 w 108"/>
              <a:gd name="T61" fmla="*/ 57 h 108"/>
              <a:gd name="T62" fmla="*/ 74 w 108"/>
              <a:gd name="T63" fmla="*/ 75 h 108"/>
              <a:gd name="T64" fmla="*/ 83 w 108"/>
              <a:gd name="T65" fmla="*/ 57 h 108"/>
              <a:gd name="T66" fmla="*/ 94 w 108"/>
              <a:gd name="T67" fmla="*/ 82 h 108"/>
              <a:gd name="T68" fmla="*/ 83 w 108"/>
              <a:gd name="T69" fmla="*/ 57 h 108"/>
              <a:gd name="T70" fmla="*/ 77 w 108"/>
              <a:gd name="T71" fmla="*/ 27 h 108"/>
              <a:gd name="T72" fmla="*/ 91 w 108"/>
              <a:gd name="T73" fmla="*/ 22 h 108"/>
              <a:gd name="T74" fmla="*/ 30 w 108"/>
              <a:gd name="T75" fmla="*/ 27 h 108"/>
              <a:gd name="T76" fmla="*/ 43 w 108"/>
              <a:gd name="T77" fmla="*/ 6 h 108"/>
              <a:gd name="T78" fmla="*/ 30 w 108"/>
              <a:gd name="T79" fmla="*/ 81 h 108"/>
              <a:gd name="T80" fmla="*/ 18 w 108"/>
              <a:gd name="T81" fmla="*/ 86 h 108"/>
              <a:gd name="T82" fmla="*/ 77 w 108"/>
              <a:gd name="T83" fmla="*/ 81 h 108"/>
              <a:gd name="T84" fmla="*/ 66 w 108"/>
              <a:gd name="T85"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 h="108">
                <a:moveTo>
                  <a:pt x="108" y="54"/>
                </a:moveTo>
                <a:cubicBezTo>
                  <a:pt x="108" y="24"/>
                  <a:pt x="84" y="0"/>
                  <a:pt x="54" y="0"/>
                </a:cubicBezTo>
                <a:cubicBezTo>
                  <a:pt x="24" y="0"/>
                  <a:pt x="0" y="24"/>
                  <a:pt x="0" y="54"/>
                </a:cubicBezTo>
                <a:cubicBezTo>
                  <a:pt x="0" y="81"/>
                  <a:pt x="20" y="103"/>
                  <a:pt x="45" y="107"/>
                </a:cubicBezTo>
                <a:cubicBezTo>
                  <a:pt x="45" y="107"/>
                  <a:pt x="46" y="108"/>
                  <a:pt x="46" y="108"/>
                </a:cubicBezTo>
                <a:cubicBezTo>
                  <a:pt x="47" y="107"/>
                  <a:pt x="47" y="107"/>
                  <a:pt x="47" y="107"/>
                </a:cubicBezTo>
                <a:cubicBezTo>
                  <a:pt x="49" y="108"/>
                  <a:pt x="52" y="108"/>
                  <a:pt x="54" y="108"/>
                </a:cubicBezTo>
                <a:cubicBezTo>
                  <a:pt x="56" y="108"/>
                  <a:pt x="59" y="108"/>
                  <a:pt x="61" y="107"/>
                </a:cubicBezTo>
                <a:cubicBezTo>
                  <a:pt x="62" y="108"/>
                  <a:pt x="62" y="108"/>
                  <a:pt x="62" y="108"/>
                </a:cubicBezTo>
                <a:cubicBezTo>
                  <a:pt x="62" y="108"/>
                  <a:pt x="62" y="107"/>
                  <a:pt x="62" y="107"/>
                </a:cubicBezTo>
                <a:cubicBezTo>
                  <a:pt x="88" y="103"/>
                  <a:pt x="108" y="81"/>
                  <a:pt x="108" y="54"/>
                </a:cubicBezTo>
                <a:close/>
                <a:moveTo>
                  <a:pt x="72" y="28"/>
                </a:moveTo>
                <a:cubicBezTo>
                  <a:pt x="67" y="30"/>
                  <a:pt x="61" y="30"/>
                  <a:pt x="56" y="30"/>
                </a:cubicBezTo>
                <a:cubicBezTo>
                  <a:pt x="56" y="5"/>
                  <a:pt x="56" y="5"/>
                  <a:pt x="56" y="5"/>
                </a:cubicBezTo>
                <a:cubicBezTo>
                  <a:pt x="56" y="5"/>
                  <a:pt x="56" y="5"/>
                  <a:pt x="56" y="5"/>
                </a:cubicBezTo>
                <a:cubicBezTo>
                  <a:pt x="58" y="7"/>
                  <a:pt x="67" y="15"/>
                  <a:pt x="72" y="28"/>
                </a:cubicBezTo>
                <a:close/>
                <a:moveTo>
                  <a:pt x="83" y="52"/>
                </a:moveTo>
                <a:cubicBezTo>
                  <a:pt x="83" y="45"/>
                  <a:pt x="81" y="38"/>
                  <a:pt x="79" y="32"/>
                </a:cubicBezTo>
                <a:cubicBezTo>
                  <a:pt x="84" y="30"/>
                  <a:pt x="89" y="28"/>
                  <a:pt x="94" y="26"/>
                </a:cubicBezTo>
                <a:cubicBezTo>
                  <a:pt x="99" y="33"/>
                  <a:pt x="103" y="42"/>
                  <a:pt x="103" y="52"/>
                </a:cubicBezTo>
                <a:lnTo>
                  <a:pt x="83" y="52"/>
                </a:lnTo>
                <a:close/>
                <a:moveTo>
                  <a:pt x="78" y="52"/>
                </a:moveTo>
                <a:cubicBezTo>
                  <a:pt x="56" y="52"/>
                  <a:pt x="56" y="52"/>
                  <a:pt x="56" y="52"/>
                </a:cubicBezTo>
                <a:cubicBezTo>
                  <a:pt x="56" y="36"/>
                  <a:pt x="56" y="36"/>
                  <a:pt x="56" y="36"/>
                </a:cubicBezTo>
                <a:cubicBezTo>
                  <a:pt x="62" y="35"/>
                  <a:pt x="68" y="35"/>
                  <a:pt x="74" y="33"/>
                </a:cubicBezTo>
                <a:cubicBezTo>
                  <a:pt x="76" y="39"/>
                  <a:pt x="78" y="46"/>
                  <a:pt x="78" y="52"/>
                </a:cubicBezTo>
                <a:close/>
                <a:moveTo>
                  <a:pt x="50" y="6"/>
                </a:moveTo>
                <a:cubicBezTo>
                  <a:pt x="50" y="30"/>
                  <a:pt x="50" y="30"/>
                  <a:pt x="50" y="30"/>
                </a:cubicBezTo>
                <a:cubicBezTo>
                  <a:pt x="45" y="30"/>
                  <a:pt x="39" y="29"/>
                  <a:pt x="35" y="28"/>
                </a:cubicBezTo>
                <a:cubicBezTo>
                  <a:pt x="40" y="17"/>
                  <a:pt x="47" y="9"/>
                  <a:pt x="50" y="6"/>
                </a:cubicBezTo>
                <a:close/>
                <a:moveTo>
                  <a:pt x="50" y="36"/>
                </a:moveTo>
                <a:cubicBezTo>
                  <a:pt x="50" y="52"/>
                  <a:pt x="50" y="52"/>
                  <a:pt x="50" y="52"/>
                </a:cubicBezTo>
                <a:cubicBezTo>
                  <a:pt x="29" y="52"/>
                  <a:pt x="29" y="52"/>
                  <a:pt x="29" y="52"/>
                </a:cubicBezTo>
                <a:cubicBezTo>
                  <a:pt x="30" y="45"/>
                  <a:pt x="31" y="39"/>
                  <a:pt x="33" y="33"/>
                </a:cubicBezTo>
                <a:cubicBezTo>
                  <a:pt x="38" y="34"/>
                  <a:pt x="44" y="35"/>
                  <a:pt x="50" y="36"/>
                </a:cubicBezTo>
                <a:close/>
                <a:moveTo>
                  <a:pt x="24" y="52"/>
                </a:moveTo>
                <a:cubicBezTo>
                  <a:pt x="5" y="52"/>
                  <a:pt x="5" y="52"/>
                  <a:pt x="5" y="52"/>
                </a:cubicBezTo>
                <a:cubicBezTo>
                  <a:pt x="6" y="42"/>
                  <a:pt x="9" y="34"/>
                  <a:pt x="14" y="26"/>
                </a:cubicBezTo>
                <a:cubicBezTo>
                  <a:pt x="17" y="28"/>
                  <a:pt x="21" y="30"/>
                  <a:pt x="28" y="32"/>
                </a:cubicBezTo>
                <a:cubicBezTo>
                  <a:pt x="26" y="38"/>
                  <a:pt x="25" y="45"/>
                  <a:pt x="24" y="52"/>
                </a:cubicBezTo>
                <a:close/>
                <a:moveTo>
                  <a:pt x="25" y="57"/>
                </a:moveTo>
                <a:cubicBezTo>
                  <a:pt x="25" y="63"/>
                  <a:pt x="26" y="70"/>
                  <a:pt x="28" y="76"/>
                </a:cubicBezTo>
                <a:cubicBezTo>
                  <a:pt x="22" y="78"/>
                  <a:pt x="17" y="80"/>
                  <a:pt x="14" y="82"/>
                </a:cubicBezTo>
                <a:cubicBezTo>
                  <a:pt x="9" y="75"/>
                  <a:pt x="6" y="66"/>
                  <a:pt x="5" y="57"/>
                </a:cubicBezTo>
                <a:lnTo>
                  <a:pt x="25" y="57"/>
                </a:lnTo>
                <a:close/>
                <a:moveTo>
                  <a:pt x="30" y="57"/>
                </a:moveTo>
                <a:cubicBezTo>
                  <a:pt x="50" y="57"/>
                  <a:pt x="50" y="57"/>
                  <a:pt x="50" y="57"/>
                </a:cubicBezTo>
                <a:cubicBezTo>
                  <a:pt x="50" y="73"/>
                  <a:pt x="50" y="73"/>
                  <a:pt x="50" y="73"/>
                </a:cubicBezTo>
                <a:cubicBezTo>
                  <a:pt x="44" y="73"/>
                  <a:pt x="38" y="74"/>
                  <a:pt x="33" y="75"/>
                </a:cubicBezTo>
                <a:cubicBezTo>
                  <a:pt x="31" y="69"/>
                  <a:pt x="30" y="63"/>
                  <a:pt x="30" y="57"/>
                </a:cubicBezTo>
                <a:close/>
                <a:moveTo>
                  <a:pt x="50" y="78"/>
                </a:moveTo>
                <a:cubicBezTo>
                  <a:pt x="50" y="102"/>
                  <a:pt x="50" y="102"/>
                  <a:pt x="50" y="102"/>
                </a:cubicBezTo>
                <a:cubicBezTo>
                  <a:pt x="50" y="102"/>
                  <a:pt x="49" y="102"/>
                  <a:pt x="48" y="102"/>
                </a:cubicBezTo>
                <a:cubicBezTo>
                  <a:pt x="42" y="94"/>
                  <a:pt x="38" y="87"/>
                  <a:pt x="35" y="80"/>
                </a:cubicBezTo>
                <a:cubicBezTo>
                  <a:pt x="40" y="79"/>
                  <a:pt x="45" y="78"/>
                  <a:pt x="50" y="78"/>
                </a:cubicBezTo>
                <a:close/>
                <a:moveTo>
                  <a:pt x="56" y="78"/>
                </a:moveTo>
                <a:cubicBezTo>
                  <a:pt x="61" y="78"/>
                  <a:pt x="66" y="79"/>
                  <a:pt x="72" y="80"/>
                </a:cubicBezTo>
                <a:cubicBezTo>
                  <a:pt x="69" y="87"/>
                  <a:pt x="65" y="95"/>
                  <a:pt x="59" y="102"/>
                </a:cubicBezTo>
                <a:cubicBezTo>
                  <a:pt x="58" y="102"/>
                  <a:pt x="57" y="102"/>
                  <a:pt x="56" y="103"/>
                </a:cubicBezTo>
                <a:lnTo>
                  <a:pt x="56" y="78"/>
                </a:lnTo>
                <a:close/>
                <a:moveTo>
                  <a:pt x="56" y="73"/>
                </a:moveTo>
                <a:cubicBezTo>
                  <a:pt x="56" y="57"/>
                  <a:pt x="56" y="57"/>
                  <a:pt x="56" y="57"/>
                </a:cubicBezTo>
                <a:cubicBezTo>
                  <a:pt x="78" y="57"/>
                  <a:pt x="78" y="57"/>
                  <a:pt x="78" y="57"/>
                </a:cubicBezTo>
                <a:cubicBezTo>
                  <a:pt x="77" y="63"/>
                  <a:pt x="76" y="69"/>
                  <a:pt x="74" y="75"/>
                </a:cubicBezTo>
                <a:cubicBezTo>
                  <a:pt x="68" y="73"/>
                  <a:pt x="61" y="73"/>
                  <a:pt x="56" y="73"/>
                </a:cubicBezTo>
                <a:close/>
                <a:moveTo>
                  <a:pt x="83" y="57"/>
                </a:moveTo>
                <a:cubicBezTo>
                  <a:pt x="103" y="57"/>
                  <a:pt x="103" y="57"/>
                  <a:pt x="103" y="57"/>
                </a:cubicBezTo>
                <a:cubicBezTo>
                  <a:pt x="102" y="67"/>
                  <a:pt x="99" y="75"/>
                  <a:pt x="94" y="82"/>
                </a:cubicBezTo>
                <a:cubicBezTo>
                  <a:pt x="89" y="80"/>
                  <a:pt x="84" y="78"/>
                  <a:pt x="79" y="76"/>
                </a:cubicBezTo>
                <a:cubicBezTo>
                  <a:pt x="81" y="70"/>
                  <a:pt x="82" y="63"/>
                  <a:pt x="83" y="57"/>
                </a:cubicBezTo>
                <a:close/>
                <a:moveTo>
                  <a:pt x="91" y="22"/>
                </a:moveTo>
                <a:cubicBezTo>
                  <a:pt x="86" y="24"/>
                  <a:pt x="82" y="26"/>
                  <a:pt x="77" y="27"/>
                </a:cubicBezTo>
                <a:cubicBezTo>
                  <a:pt x="73" y="18"/>
                  <a:pt x="68" y="10"/>
                  <a:pt x="64" y="6"/>
                </a:cubicBezTo>
                <a:cubicBezTo>
                  <a:pt x="75" y="8"/>
                  <a:pt x="84" y="14"/>
                  <a:pt x="91" y="22"/>
                </a:cubicBezTo>
                <a:close/>
                <a:moveTo>
                  <a:pt x="43" y="6"/>
                </a:moveTo>
                <a:cubicBezTo>
                  <a:pt x="39" y="11"/>
                  <a:pt x="34" y="18"/>
                  <a:pt x="30" y="27"/>
                </a:cubicBezTo>
                <a:cubicBezTo>
                  <a:pt x="24" y="25"/>
                  <a:pt x="20" y="23"/>
                  <a:pt x="17" y="22"/>
                </a:cubicBezTo>
                <a:cubicBezTo>
                  <a:pt x="24" y="14"/>
                  <a:pt x="33" y="9"/>
                  <a:pt x="43" y="6"/>
                </a:cubicBezTo>
                <a:close/>
                <a:moveTo>
                  <a:pt x="18" y="86"/>
                </a:moveTo>
                <a:cubicBezTo>
                  <a:pt x="20" y="85"/>
                  <a:pt x="25" y="83"/>
                  <a:pt x="30" y="81"/>
                </a:cubicBezTo>
                <a:cubicBezTo>
                  <a:pt x="33" y="87"/>
                  <a:pt x="36" y="94"/>
                  <a:pt x="41" y="101"/>
                </a:cubicBezTo>
                <a:cubicBezTo>
                  <a:pt x="32" y="98"/>
                  <a:pt x="24" y="93"/>
                  <a:pt x="18" y="86"/>
                </a:cubicBezTo>
                <a:close/>
                <a:moveTo>
                  <a:pt x="66" y="101"/>
                </a:moveTo>
                <a:cubicBezTo>
                  <a:pt x="71" y="94"/>
                  <a:pt x="75" y="88"/>
                  <a:pt x="77" y="81"/>
                </a:cubicBezTo>
                <a:cubicBezTo>
                  <a:pt x="81" y="82"/>
                  <a:pt x="86" y="84"/>
                  <a:pt x="90" y="86"/>
                </a:cubicBezTo>
                <a:cubicBezTo>
                  <a:pt x="84" y="93"/>
                  <a:pt x="76" y="98"/>
                  <a:pt x="66" y="101"/>
                </a:cubicBezTo>
                <a:close/>
              </a:path>
            </a:pathLst>
          </a:custGeom>
          <a:solidFill>
            <a:schemeClr val="accent5"/>
          </a:solidFill>
          <a:ln>
            <a:noFill/>
          </a:ln>
        </p:spPr>
        <p:txBody>
          <a:bodyPr vert="horz" wrap="square" lIns="68544" tIns="34272" rIns="68544" bIns="34272" numCol="1" anchor="t" anchorCtr="0" compatLnSpc="1">
            <a:prstTxWarp prst="textNoShape">
              <a:avLst/>
            </a:prstTxWarp>
          </a:bodyPr>
          <a:lstStyle/>
          <a:p>
            <a:pPr>
              <a:lnSpc>
                <a:spcPct val="90000"/>
              </a:lnSpc>
            </a:pPr>
            <a:endParaRPr lang="en-US" sz="1499">
              <a:solidFill>
                <a:srgbClr val="4B4B4B"/>
              </a:solidFill>
              <a:latin typeface="微软雅黑" panose="020B0503020204020204" pitchFamily="34" charset="-122"/>
              <a:ea typeface="微软雅黑" panose="020B0503020204020204" pitchFamily="34" charset="-122"/>
            </a:endParaRPr>
          </a:p>
        </p:txBody>
      </p:sp>
      <p:grpSp>
        <p:nvGrpSpPr>
          <p:cNvPr id="358" name="Group 315"/>
          <p:cNvGrpSpPr/>
          <p:nvPr/>
        </p:nvGrpSpPr>
        <p:grpSpPr>
          <a:xfrm>
            <a:off x="8202614" y="3470808"/>
            <a:ext cx="163824" cy="155687"/>
            <a:chOff x="8937625" y="7058025"/>
            <a:chExt cx="787400" cy="738188"/>
          </a:xfrm>
          <a:solidFill>
            <a:schemeClr val="accent5"/>
          </a:solidFill>
        </p:grpSpPr>
        <p:sp>
          <p:nvSpPr>
            <p:cNvPr id="359" name="Freeform 85"/>
            <p:cNvSpPr>
              <a:spLocks noEditPoints="1"/>
            </p:cNvSpPr>
            <p:nvPr/>
          </p:nvSpPr>
          <p:spPr bwMode="auto">
            <a:xfrm>
              <a:off x="9096376" y="7186612"/>
              <a:ext cx="469901" cy="465138"/>
            </a:xfrm>
            <a:custGeom>
              <a:avLst/>
              <a:gdLst>
                <a:gd name="T0" fmla="*/ 45 w 91"/>
                <a:gd name="T1" fmla="*/ 0 h 90"/>
                <a:gd name="T2" fmla="*/ 38 w 91"/>
                <a:gd name="T3" fmla="*/ 90 h 90"/>
                <a:gd name="T4" fmla="*/ 39 w 91"/>
                <a:gd name="T5" fmla="*/ 90 h 90"/>
                <a:gd name="T6" fmla="*/ 51 w 91"/>
                <a:gd name="T7" fmla="*/ 90 h 90"/>
                <a:gd name="T8" fmla="*/ 52 w 91"/>
                <a:gd name="T9" fmla="*/ 90 h 90"/>
                <a:gd name="T10" fmla="*/ 61 w 91"/>
                <a:gd name="T11" fmla="*/ 24 h 90"/>
                <a:gd name="T12" fmla="*/ 47 w 91"/>
                <a:gd name="T13" fmla="*/ 4 h 90"/>
                <a:gd name="T14" fmla="*/ 61 w 91"/>
                <a:gd name="T15" fmla="*/ 24 h 90"/>
                <a:gd name="T16" fmla="*/ 66 w 91"/>
                <a:gd name="T17" fmla="*/ 27 h 90"/>
                <a:gd name="T18" fmla="*/ 86 w 91"/>
                <a:gd name="T19" fmla="*/ 44 h 90"/>
                <a:gd name="T20" fmla="*/ 65 w 91"/>
                <a:gd name="T21" fmla="*/ 44 h 90"/>
                <a:gd name="T22" fmla="*/ 47 w 91"/>
                <a:gd name="T23" fmla="*/ 30 h 90"/>
                <a:gd name="T24" fmla="*/ 65 w 91"/>
                <a:gd name="T25" fmla="*/ 44 h 90"/>
                <a:gd name="T26" fmla="*/ 42 w 91"/>
                <a:gd name="T27" fmla="*/ 25 h 90"/>
                <a:gd name="T28" fmla="*/ 42 w 91"/>
                <a:gd name="T29" fmla="*/ 5 h 90"/>
                <a:gd name="T30" fmla="*/ 42 w 91"/>
                <a:gd name="T31" fmla="*/ 44 h 90"/>
                <a:gd name="T32" fmla="*/ 28 w 91"/>
                <a:gd name="T33" fmla="*/ 28 h 90"/>
                <a:gd name="T34" fmla="*/ 21 w 91"/>
                <a:gd name="T35" fmla="*/ 44 h 90"/>
                <a:gd name="T36" fmla="*/ 12 w 91"/>
                <a:gd name="T37" fmla="*/ 22 h 90"/>
                <a:gd name="T38" fmla="*/ 21 w 91"/>
                <a:gd name="T39" fmla="*/ 44 h 90"/>
                <a:gd name="T40" fmla="*/ 24 w 91"/>
                <a:gd name="T41" fmla="*/ 64 h 90"/>
                <a:gd name="T42" fmla="*/ 5 w 91"/>
                <a:gd name="T43" fmla="*/ 48 h 90"/>
                <a:gd name="T44" fmla="*/ 25 w 91"/>
                <a:gd name="T45" fmla="*/ 48 h 90"/>
                <a:gd name="T46" fmla="*/ 42 w 91"/>
                <a:gd name="T47" fmla="*/ 61 h 90"/>
                <a:gd name="T48" fmla="*/ 25 w 91"/>
                <a:gd name="T49" fmla="*/ 48 h 90"/>
                <a:gd name="T50" fmla="*/ 42 w 91"/>
                <a:gd name="T51" fmla="*/ 86 h 90"/>
                <a:gd name="T52" fmla="*/ 30 w 91"/>
                <a:gd name="T53" fmla="*/ 67 h 90"/>
                <a:gd name="T54" fmla="*/ 47 w 91"/>
                <a:gd name="T55" fmla="*/ 65 h 90"/>
                <a:gd name="T56" fmla="*/ 50 w 91"/>
                <a:gd name="T57" fmla="*/ 86 h 90"/>
                <a:gd name="T58" fmla="*/ 47 w 91"/>
                <a:gd name="T59" fmla="*/ 65 h 90"/>
                <a:gd name="T60" fmla="*/ 47 w 91"/>
                <a:gd name="T61" fmla="*/ 48 h 90"/>
                <a:gd name="T62" fmla="*/ 62 w 91"/>
                <a:gd name="T63" fmla="*/ 63 h 90"/>
                <a:gd name="T64" fmla="*/ 69 w 91"/>
                <a:gd name="T65" fmla="*/ 48 h 90"/>
                <a:gd name="T66" fmla="*/ 79 w 91"/>
                <a:gd name="T67" fmla="*/ 69 h 90"/>
                <a:gd name="T68" fmla="*/ 69 w 91"/>
                <a:gd name="T69" fmla="*/ 48 h 90"/>
                <a:gd name="T70" fmla="*/ 65 w 91"/>
                <a:gd name="T71" fmla="*/ 23 h 90"/>
                <a:gd name="T72" fmla="*/ 76 w 91"/>
                <a:gd name="T73" fmla="*/ 18 h 90"/>
                <a:gd name="T74" fmla="*/ 25 w 91"/>
                <a:gd name="T75" fmla="*/ 23 h 90"/>
                <a:gd name="T76" fmla="*/ 36 w 91"/>
                <a:gd name="T77" fmla="*/ 5 h 90"/>
                <a:gd name="T78" fmla="*/ 25 w 91"/>
                <a:gd name="T79" fmla="*/ 68 h 90"/>
                <a:gd name="T80" fmla="*/ 15 w 91"/>
                <a:gd name="T81" fmla="*/ 72 h 90"/>
                <a:gd name="T82" fmla="*/ 65 w 91"/>
                <a:gd name="T83" fmla="*/ 68 h 90"/>
                <a:gd name="T84" fmla="*/ 56 w 91"/>
                <a:gd name="T85" fmla="*/ 8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1" h="90">
                  <a:moveTo>
                    <a:pt x="91" y="45"/>
                  </a:moveTo>
                  <a:cubicBezTo>
                    <a:pt x="91" y="20"/>
                    <a:pt x="70" y="0"/>
                    <a:pt x="45" y="0"/>
                  </a:cubicBezTo>
                  <a:cubicBezTo>
                    <a:pt x="20" y="0"/>
                    <a:pt x="0" y="20"/>
                    <a:pt x="0" y="45"/>
                  </a:cubicBezTo>
                  <a:cubicBezTo>
                    <a:pt x="0" y="67"/>
                    <a:pt x="17" y="86"/>
                    <a:pt x="38" y="90"/>
                  </a:cubicBezTo>
                  <a:cubicBezTo>
                    <a:pt x="38" y="90"/>
                    <a:pt x="38" y="90"/>
                    <a:pt x="38" y="90"/>
                  </a:cubicBezTo>
                  <a:cubicBezTo>
                    <a:pt x="39" y="90"/>
                    <a:pt x="39" y="90"/>
                    <a:pt x="39" y="90"/>
                  </a:cubicBezTo>
                  <a:cubicBezTo>
                    <a:pt x="41" y="90"/>
                    <a:pt x="43" y="90"/>
                    <a:pt x="45" y="90"/>
                  </a:cubicBezTo>
                  <a:cubicBezTo>
                    <a:pt x="47" y="90"/>
                    <a:pt x="49" y="90"/>
                    <a:pt x="51" y="90"/>
                  </a:cubicBezTo>
                  <a:cubicBezTo>
                    <a:pt x="52" y="90"/>
                    <a:pt x="52" y="90"/>
                    <a:pt x="52" y="90"/>
                  </a:cubicBezTo>
                  <a:cubicBezTo>
                    <a:pt x="52" y="90"/>
                    <a:pt x="52" y="90"/>
                    <a:pt x="52" y="90"/>
                  </a:cubicBezTo>
                  <a:cubicBezTo>
                    <a:pt x="74" y="87"/>
                    <a:pt x="91" y="68"/>
                    <a:pt x="91" y="45"/>
                  </a:cubicBezTo>
                  <a:close/>
                  <a:moveTo>
                    <a:pt x="61" y="24"/>
                  </a:moveTo>
                  <a:cubicBezTo>
                    <a:pt x="56" y="25"/>
                    <a:pt x="51" y="25"/>
                    <a:pt x="47" y="25"/>
                  </a:cubicBezTo>
                  <a:cubicBezTo>
                    <a:pt x="47" y="4"/>
                    <a:pt x="47" y="4"/>
                    <a:pt x="47" y="4"/>
                  </a:cubicBezTo>
                  <a:cubicBezTo>
                    <a:pt x="47" y="4"/>
                    <a:pt x="47" y="4"/>
                    <a:pt x="47" y="4"/>
                  </a:cubicBezTo>
                  <a:cubicBezTo>
                    <a:pt x="49" y="6"/>
                    <a:pt x="56" y="13"/>
                    <a:pt x="61" y="24"/>
                  </a:cubicBezTo>
                  <a:close/>
                  <a:moveTo>
                    <a:pt x="69" y="44"/>
                  </a:moveTo>
                  <a:cubicBezTo>
                    <a:pt x="69" y="37"/>
                    <a:pt x="68" y="32"/>
                    <a:pt x="66" y="27"/>
                  </a:cubicBezTo>
                  <a:cubicBezTo>
                    <a:pt x="71" y="25"/>
                    <a:pt x="75" y="24"/>
                    <a:pt x="79" y="22"/>
                  </a:cubicBezTo>
                  <a:cubicBezTo>
                    <a:pt x="83" y="28"/>
                    <a:pt x="86" y="35"/>
                    <a:pt x="86" y="44"/>
                  </a:cubicBezTo>
                  <a:lnTo>
                    <a:pt x="69" y="44"/>
                  </a:lnTo>
                  <a:close/>
                  <a:moveTo>
                    <a:pt x="65" y="44"/>
                  </a:moveTo>
                  <a:cubicBezTo>
                    <a:pt x="47" y="44"/>
                    <a:pt x="47" y="44"/>
                    <a:pt x="47" y="44"/>
                  </a:cubicBezTo>
                  <a:cubicBezTo>
                    <a:pt x="47" y="30"/>
                    <a:pt x="47" y="30"/>
                    <a:pt x="47" y="30"/>
                  </a:cubicBezTo>
                  <a:cubicBezTo>
                    <a:pt x="52" y="30"/>
                    <a:pt x="57" y="29"/>
                    <a:pt x="62" y="28"/>
                  </a:cubicBezTo>
                  <a:cubicBezTo>
                    <a:pt x="64" y="33"/>
                    <a:pt x="65" y="38"/>
                    <a:pt x="65" y="44"/>
                  </a:cubicBezTo>
                  <a:close/>
                  <a:moveTo>
                    <a:pt x="42" y="5"/>
                  </a:moveTo>
                  <a:cubicBezTo>
                    <a:pt x="42" y="25"/>
                    <a:pt x="42" y="25"/>
                    <a:pt x="42" y="25"/>
                  </a:cubicBezTo>
                  <a:cubicBezTo>
                    <a:pt x="38" y="25"/>
                    <a:pt x="33" y="24"/>
                    <a:pt x="29" y="24"/>
                  </a:cubicBezTo>
                  <a:cubicBezTo>
                    <a:pt x="33" y="14"/>
                    <a:pt x="40" y="7"/>
                    <a:pt x="42" y="5"/>
                  </a:cubicBezTo>
                  <a:close/>
                  <a:moveTo>
                    <a:pt x="42" y="30"/>
                  </a:moveTo>
                  <a:cubicBezTo>
                    <a:pt x="42" y="44"/>
                    <a:pt x="42" y="44"/>
                    <a:pt x="42" y="44"/>
                  </a:cubicBezTo>
                  <a:cubicBezTo>
                    <a:pt x="25" y="44"/>
                    <a:pt x="25" y="44"/>
                    <a:pt x="25" y="44"/>
                  </a:cubicBezTo>
                  <a:cubicBezTo>
                    <a:pt x="25" y="38"/>
                    <a:pt x="26" y="32"/>
                    <a:pt x="28" y="28"/>
                  </a:cubicBezTo>
                  <a:cubicBezTo>
                    <a:pt x="32" y="29"/>
                    <a:pt x="37" y="30"/>
                    <a:pt x="42" y="30"/>
                  </a:cubicBezTo>
                  <a:close/>
                  <a:moveTo>
                    <a:pt x="21" y="44"/>
                  </a:moveTo>
                  <a:cubicBezTo>
                    <a:pt x="5" y="44"/>
                    <a:pt x="5" y="44"/>
                    <a:pt x="5" y="44"/>
                  </a:cubicBezTo>
                  <a:cubicBezTo>
                    <a:pt x="5" y="36"/>
                    <a:pt x="7" y="28"/>
                    <a:pt x="12" y="22"/>
                  </a:cubicBezTo>
                  <a:cubicBezTo>
                    <a:pt x="14" y="23"/>
                    <a:pt x="18" y="25"/>
                    <a:pt x="24" y="27"/>
                  </a:cubicBezTo>
                  <a:cubicBezTo>
                    <a:pt x="22" y="32"/>
                    <a:pt x="21" y="37"/>
                    <a:pt x="21" y="44"/>
                  </a:cubicBezTo>
                  <a:close/>
                  <a:moveTo>
                    <a:pt x="21" y="48"/>
                  </a:moveTo>
                  <a:cubicBezTo>
                    <a:pt x="21" y="53"/>
                    <a:pt x="22" y="58"/>
                    <a:pt x="24" y="64"/>
                  </a:cubicBezTo>
                  <a:cubicBezTo>
                    <a:pt x="19" y="65"/>
                    <a:pt x="14" y="67"/>
                    <a:pt x="12" y="69"/>
                  </a:cubicBezTo>
                  <a:cubicBezTo>
                    <a:pt x="8" y="63"/>
                    <a:pt x="5" y="56"/>
                    <a:pt x="5" y="48"/>
                  </a:cubicBezTo>
                  <a:lnTo>
                    <a:pt x="21" y="48"/>
                  </a:lnTo>
                  <a:close/>
                  <a:moveTo>
                    <a:pt x="25" y="48"/>
                  </a:moveTo>
                  <a:cubicBezTo>
                    <a:pt x="42" y="48"/>
                    <a:pt x="42" y="48"/>
                    <a:pt x="42" y="48"/>
                  </a:cubicBezTo>
                  <a:cubicBezTo>
                    <a:pt x="42" y="61"/>
                    <a:pt x="42" y="61"/>
                    <a:pt x="42" y="61"/>
                  </a:cubicBezTo>
                  <a:cubicBezTo>
                    <a:pt x="37" y="61"/>
                    <a:pt x="32" y="62"/>
                    <a:pt x="28" y="63"/>
                  </a:cubicBezTo>
                  <a:cubicBezTo>
                    <a:pt x="26" y="58"/>
                    <a:pt x="25" y="53"/>
                    <a:pt x="25" y="48"/>
                  </a:cubicBezTo>
                  <a:close/>
                  <a:moveTo>
                    <a:pt x="42" y="65"/>
                  </a:moveTo>
                  <a:cubicBezTo>
                    <a:pt x="42" y="86"/>
                    <a:pt x="42" y="86"/>
                    <a:pt x="42" y="86"/>
                  </a:cubicBezTo>
                  <a:cubicBezTo>
                    <a:pt x="42" y="86"/>
                    <a:pt x="41" y="86"/>
                    <a:pt x="40" y="86"/>
                  </a:cubicBezTo>
                  <a:cubicBezTo>
                    <a:pt x="36" y="79"/>
                    <a:pt x="32" y="73"/>
                    <a:pt x="30" y="67"/>
                  </a:cubicBezTo>
                  <a:cubicBezTo>
                    <a:pt x="33" y="66"/>
                    <a:pt x="38" y="65"/>
                    <a:pt x="42" y="65"/>
                  </a:cubicBezTo>
                  <a:close/>
                  <a:moveTo>
                    <a:pt x="47" y="65"/>
                  </a:moveTo>
                  <a:cubicBezTo>
                    <a:pt x="51" y="65"/>
                    <a:pt x="56" y="66"/>
                    <a:pt x="60" y="67"/>
                  </a:cubicBezTo>
                  <a:cubicBezTo>
                    <a:pt x="58" y="73"/>
                    <a:pt x="54" y="79"/>
                    <a:pt x="50" y="86"/>
                  </a:cubicBezTo>
                  <a:cubicBezTo>
                    <a:pt x="49" y="86"/>
                    <a:pt x="48" y="86"/>
                    <a:pt x="47" y="86"/>
                  </a:cubicBezTo>
                  <a:lnTo>
                    <a:pt x="47" y="65"/>
                  </a:lnTo>
                  <a:close/>
                  <a:moveTo>
                    <a:pt x="47" y="61"/>
                  </a:moveTo>
                  <a:cubicBezTo>
                    <a:pt x="47" y="48"/>
                    <a:pt x="47" y="48"/>
                    <a:pt x="47" y="48"/>
                  </a:cubicBezTo>
                  <a:cubicBezTo>
                    <a:pt x="65" y="48"/>
                    <a:pt x="65" y="48"/>
                    <a:pt x="65" y="48"/>
                  </a:cubicBezTo>
                  <a:cubicBezTo>
                    <a:pt x="65" y="53"/>
                    <a:pt x="64" y="58"/>
                    <a:pt x="62" y="63"/>
                  </a:cubicBezTo>
                  <a:cubicBezTo>
                    <a:pt x="57" y="61"/>
                    <a:pt x="52" y="61"/>
                    <a:pt x="47" y="61"/>
                  </a:cubicBezTo>
                  <a:close/>
                  <a:moveTo>
                    <a:pt x="69" y="48"/>
                  </a:moveTo>
                  <a:cubicBezTo>
                    <a:pt x="86" y="48"/>
                    <a:pt x="86" y="48"/>
                    <a:pt x="86" y="48"/>
                  </a:cubicBezTo>
                  <a:cubicBezTo>
                    <a:pt x="86" y="56"/>
                    <a:pt x="83" y="63"/>
                    <a:pt x="79" y="69"/>
                  </a:cubicBezTo>
                  <a:cubicBezTo>
                    <a:pt x="74" y="67"/>
                    <a:pt x="70" y="65"/>
                    <a:pt x="66" y="64"/>
                  </a:cubicBezTo>
                  <a:cubicBezTo>
                    <a:pt x="68" y="58"/>
                    <a:pt x="69" y="53"/>
                    <a:pt x="69" y="48"/>
                  </a:cubicBezTo>
                  <a:close/>
                  <a:moveTo>
                    <a:pt x="76" y="18"/>
                  </a:moveTo>
                  <a:cubicBezTo>
                    <a:pt x="72" y="20"/>
                    <a:pt x="69" y="21"/>
                    <a:pt x="65" y="23"/>
                  </a:cubicBezTo>
                  <a:cubicBezTo>
                    <a:pt x="62" y="15"/>
                    <a:pt x="57" y="9"/>
                    <a:pt x="54" y="5"/>
                  </a:cubicBezTo>
                  <a:cubicBezTo>
                    <a:pt x="63" y="7"/>
                    <a:pt x="70" y="12"/>
                    <a:pt x="76" y="18"/>
                  </a:cubicBezTo>
                  <a:close/>
                  <a:moveTo>
                    <a:pt x="36" y="5"/>
                  </a:moveTo>
                  <a:cubicBezTo>
                    <a:pt x="33" y="9"/>
                    <a:pt x="28" y="15"/>
                    <a:pt x="25" y="23"/>
                  </a:cubicBezTo>
                  <a:cubicBezTo>
                    <a:pt x="20" y="21"/>
                    <a:pt x="17" y="19"/>
                    <a:pt x="14" y="18"/>
                  </a:cubicBezTo>
                  <a:cubicBezTo>
                    <a:pt x="20" y="12"/>
                    <a:pt x="27" y="7"/>
                    <a:pt x="36" y="5"/>
                  </a:cubicBezTo>
                  <a:close/>
                  <a:moveTo>
                    <a:pt x="15" y="72"/>
                  </a:moveTo>
                  <a:cubicBezTo>
                    <a:pt x="17" y="71"/>
                    <a:pt x="21" y="69"/>
                    <a:pt x="25" y="68"/>
                  </a:cubicBezTo>
                  <a:cubicBezTo>
                    <a:pt x="27" y="73"/>
                    <a:pt x="30" y="79"/>
                    <a:pt x="34" y="84"/>
                  </a:cubicBezTo>
                  <a:cubicBezTo>
                    <a:pt x="27" y="82"/>
                    <a:pt x="20" y="78"/>
                    <a:pt x="15" y="72"/>
                  </a:cubicBezTo>
                  <a:close/>
                  <a:moveTo>
                    <a:pt x="56" y="84"/>
                  </a:moveTo>
                  <a:cubicBezTo>
                    <a:pt x="60" y="79"/>
                    <a:pt x="63" y="73"/>
                    <a:pt x="65" y="68"/>
                  </a:cubicBezTo>
                  <a:cubicBezTo>
                    <a:pt x="68" y="69"/>
                    <a:pt x="72" y="70"/>
                    <a:pt x="76" y="72"/>
                  </a:cubicBezTo>
                  <a:cubicBezTo>
                    <a:pt x="70" y="78"/>
                    <a:pt x="64" y="82"/>
                    <a:pt x="5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1799">
                <a:solidFill>
                  <a:srgbClr val="4B4B4B"/>
                </a:solidFill>
                <a:latin typeface="微软雅黑" panose="020B0503020204020204" pitchFamily="34" charset="-122"/>
                <a:ea typeface="微软雅黑" panose="020B0503020204020204" pitchFamily="34" charset="-122"/>
              </a:endParaRPr>
            </a:p>
          </p:txBody>
        </p:sp>
        <p:sp>
          <p:nvSpPr>
            <p:cNvPr id="360" name="Freeform 86"/>
            <p:cNvSpPr>
              <a:spLocks/>
            </p:cNvSpPr>
            <p:nvPr/>
          </p:nvSpPr>
          <p:spPr bwMode="auto">
            <a:xfrm>
              <a:off x="8937625" y="7058025"/>
              <a:ext cx="761999" cy="366711"/>
            </a:xfrm>
            <a:custGeom>
              <a:avLst/>
              <a:gdLst>
                <a:gd name="T0" fmla="*/ 75 w 148"/>
                <a:gd name="T1" fmla="*/ 0 h 71"/>
                <a:gd name="T2" fmla="*/ 7 w 148"/>
                <a:gd name="T3" fmla="*/ 48 h 71"/>
                <a:gd name="T4" fmla="*/ 0 w 148"/>
                <a:gd name="T5" fmla="*/ 46 h 71"/>
                <a:gd name="T6" fmla="*/ 9 w 148"/>
                <a:gd name="T7" fmla="*/ 71 h 71"/>
                <a:gd name="T8" fmla="*/ 26 w 148"/>
                <a:gd name="T9" fmla="*/ 52 h 71"/>
                <a:gd name="T10" fmla="*/ 18 w 148"/>
                <a:gd name="T11" fmla="*/ 50 h 71"/>
                <a:gd name="T12" fmla="*/ 76 w 148"/>
                <a:gd name="T13" fmla="*/ 10 h 71"/>
                <a:gd name="T14" fmla="*/ 137 w 148"/>
                <a:gd name="T15" fmla="*/ 63 h 71"/>
                <a:gd name="T16" fmla="*/ 148 w 148"/>
                <a:gd name="T17" fmla="*/ 63 h 71"/>
                <a:gd name="T18" fmla="*/ 75 w 148"/>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71">
                  <a:moveTo>
                    <a:pt x="75" y="0"/>
                  </a:moveTo>
                  <a:cubicBezTo>
                    <a:pt x="44" y="0"/>
                    <a:pt x="17" y="20"/>
                    <a:pt x="7" y="48"/>
                  </a:cubicBezTo>
                  <a:cubicBezTo>
                    <a:pt x="0" y="46"/>
                    <a:pt x="0" y="46"/>
                    <a:pt x="0" y="46"/>
                  </a:cubicBezTo>
                  <a:cubicBezTo>
                    <a:pt x="9" y="71"/>
                    <a:pt x="9" y="71"/>
                    <a:pt x="9" y="71"/>
                  </a:cubicBezTo>
                  <a:cubicBezTo>
                    <a:pt x="26" y="52"/>
                    <a:pt x="26" y="52"/>
                    <a:pt x="26" y="52"/>
                  </a:cubicBezTo>
                  <a:cubicBezTo>
                    <a:pt x="18" y="50"/>
                    <a:pt x="18" y="50"/>
                    <a:pt x="18" y="50"/>
                  </a:cubicBezTo>
                  <a:cubicBezTo>
                    <a:pt x="27" y="27"/>
                    <a:pt x="50" y="10"/>
                    <a:pt x="76" y="10"/>
                  </a:cubicBezTo>
                  <a:cubicBezTo>
                    <a:pt x="107" y="10"/>
                    <a:pt x="133" y="33"/>
                    <a:pt x="137" y="63"/>
                  </a:cubicBezTo>
                  <a:cubicBezTo>
                    <a:pt x="148" y="63"/>
                    <a:pt x="148" y="63"/>
                    <a:pt x="148" y="63"/>
                  </a:cubicBezTo>
                  <a:cubicBezTo>
                    <a:pt x="143" y="28"/>
                    <a:pt x="112" y="0"/>
                    <a:pt x="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1799">
                <a:solidFill>
                  <a:srgbClr val="4B4B4B"/>
                </a:solidFill>
                <a:latin typeface="微软雅黑" panose="020B0503020204020204" pitchFamily="34" charset="-122"/>
                <a:ea typeface="微软雅黑" panose="020B0503020204020204" pitchFamily="34" charset="-122"/>
              </a:endParaRPr>
            </a:p>
          </p:txBody>
        </p:sp>
        <p:sp>
          <p:nvSpPr>
            <p:cNvPr id="361" name="Freeform 87"/>
            <p:cNvSpPr>
              <a:spLocks/>
            </p:cNvSpPr>
            <p:nvPr/>
          </p:nvSpPr>
          <p:spPr bwMode="auto">
            <a:xfrm>
              <a:off x="8953501" y="7424739"/>
              <a:ext cx="771524" cy="371474"/>
            </a:xfrm>
            <a:custGeom>
              <a:avLst/>
              <a:gdLst>
                <a:gd name="T0" fmla="*/ 150 w 150"/>
                <a:gd name="T1" fmla="*/ 25 h 72"/>
                <a:gd name="T2" fmla="*/ 139 w 150"/>
                <a:gd name="T3" fmla="*/ 0 h 72"/>
                <a:gd name="T4" fmla="*/ 123 w 150"/>
                <a:gd name="T5" fmla="*/ 20 h 72"/>
                <a:gd name="T6" fmla="*/ 131 w 150"/>
                <a:gd name="T7" fmla="*/ 21 h 72"/>
                <a:gd name="T8" fmla="*/ 73 w 150"/>
                <a:gd name="T9" fmla="*/ 62 h 72"/>
                <a:gd name="T10" fmla="*/ 12 w 150"/>
                <a:gd name="T11" fmla="*/ 9 h 72"/>
                <a:gd name="T12" fmla="*/ 0 w 150"/>
                <a:gd name="T13" fmla="*/ 9 h 72"/>
                <a:gd name="T14" fmla="*/ 72 w 150"/>
                <a:gd name="T15" fmla="*/ 72 h 72"/>
                <a:gd name="T16" fmla="*/ 141 w 150"/>
                <a:gd name="T17" fmla="*/ 23 h 72"/>
                <a:gd name="T18" fmla="*/ 150 w 150"/>
                <a:gd name="T19"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72">
                  <a:moveTo>
                    <a:pt x="150" y="25"/>
                  </a:moveTo>
                  <a:cubicBezTo>
                    <a:pt x="139" y="0"/>
                    <a:pt x="139" y="0"/>
                    <a:pt x="139" y="0"/>
                  </a:cubicBezTo>
                  <a:cubicBezTo>
                    <a:pt x="123" y="20"/>
                    <a:pt x="123" y="20"/>
                    <a:pt x="123" y="20"/>
                  </a:cubicBezTo>
                  <a:cubicBezTo>
                    <a:pt x="131" y="21"/>
                    <a:pt x="131" y="21"/>
                    <a:pt x="131" y="21"/>
                  </a:cubicBezTo>
                  <a:cubicBezTo>
                    <a:pt x="123" y="45"/>
                    <a:pt x="100" y="62"/>
                    <a:pt x="73" y="62"/>
                  </a:cubicBezTo>
                  <a:cubicBezTo>
                    <a:pt x="42" y="62"/>
                    <a:pt x="16" y="39"/>
                    <a:pt x="12" y="9"/>
                  </a:cubicBezTo>
                  <a:cubicBezTo>
                    <a:pt x="0" y="9"/>
                    <a:pt x="0" y="9"/>
                    <a:pt x="0" y="9"/>
                  </a:cubicBezTo>
                  <a:cubicBezTo>
                    <a:pt x="5" y="44"/>
                    <a:pt x="35" y="72"/>
                    <a:pt x="72" y="72"/>
                  </a:cubicBezTo>
                  <a:cubicBezTo>
                    <a:pt x="104" y="72"/>
                    <a:pt x="131" y="51"/>
                    <a:pt x="141" y="23"/>
                  </a:cubicBezTo>
                  <a:lnTo>
                    <a:pt x="15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1799">
                <a:solidFill>
                  <a:srgbClr val="4B4B4B"/>
                </a:solidFill>
                <a:latin typeface="微软雅黑" panose="020B0503020204020204" pitchFamily="34" charset="-122"/>
                <a:ea typeface="微软雅黑" panose="020B0503020204020204" pitchFamily="34" charset="-122"/>
              </a:endParaRPr>
            </a:p>
          </p:txBody>
        </p:sp>
      </p:grpSp>
      <p:sp>
        <p:nvSpPr>
          <p:cNvPr id="362" name="TextBox 319"/>
          <p:cNvSpPr txBox="1"/>
          <p:nvPr/>
        </p:nvSpPr>
        <p:spPr>
          <a:xfrm>
            <a:off x="759615" y="3303891"/>
            <a:ext cx="834023" cy="109004"/>
          </a:xfrm>
          <a:prstGeom prst="rect">
            <a:avLst/>
          </a:prstGeom>
          <a:noFill/>
        </p:spPr>
        <p:txBody>
          <a:bodyPr wrap="square" lIns="0" tIns="0" rIns="0" bIns="0" rtlCol="0">
            <a:spAutoFit/>
          </a:bodyPr>
          <a:lstStyle/>
          <a:p>
            <a:pPr algn="ctr" fontAlgn="base">
              <a:lnSpc>
                <a:spcPct val="90000"/>
              </a:lnSpc>
              <a:spcBef>
                <a:spcPts val="450"/>
              </a:spcBef>
              <a:spcAft>
                <a:spcPct val="0"/>
              </a:spcAft>
              <a:buClr>
                <a:srgbClr val="F0AB00"/>
              </a:buClr>
              <a:buSzPct val="80000"/>
            </a:pPr>
            <a:r>
              <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Web </a:t>
            </a:r>
            <a:r>
              <a:rPr lang="zh-CN" alt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服务器</a:t>
            </a:r>
            <a:endPar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63" name="TextBox 320"/>
          <p:cNvSpPr txBox="1"/>
          <p:nvPr/>
        </p:nvSpPr>
        <p:spPr>
          <a:xfrm>
            <a:off x="1787509" y="3303891"/>
            <a:ext cx="834023" cy="109004"/>
          </a:xfrm>
          <a:prstGeom prst="rect">
            <a:avLst/>
          </a:prstGeom>
          <a:noFill/>
        </p:spPr>
        <p:txBody>
          <a:bodyPr wrap="square" lIns="0" tIns="0" rIns="0" bIns="0" rtlCol="0">
            <a:spAutoFit/>
          </a:bodyPr>
          <a:lstStyle/>
          <a:p>
            <a:pPr algn="ctr" fontAlgn="base">
              <a:lnSpc>
                <a:spcPct val="90000"/>
              </a:lnSpc>
              <a:spcBef>
                <a:spcPts val="450"/>
              </a:spcBef>
              <a:spcAft>
                <a:spcPct val="0"/>
              </a:spcAft>
              <a:buClr>
                <a:srgbClr val="F0AB00"/>
              </a:buClr>
              <a:buSzPct val="80000"/>
            </a:pPr>
            <a:r>
              <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Java</a:t>
            </a:r>
            <a:r>
              <a:rPr lang="zh-CN" alt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脚本</a:t>
            </a:r>
            <a:endPar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64" name="TextBox 321"/>
          <p:cNvSpPr txBox="1"/>
          <p:nvPr/>
        </p:nvSpPr>
        <p:spPr>
          <a:xfrm>
            <a:off x="1423424" y="3642109"/>
            <a:ext cx="549248" cy="109004"/>
          </a:xfrm>
          <a:prstGeom prst="rect">
            <a:avLst/>
          </a:prstGeom>
          <a:noFill/>
        </p:spPr>
        <p:txBody>
          <a:bodyPr wrap="square" lIns="0" tIns="0" rIns="0" bIns="0" rtlCol="0">
            <a:spAutoFit/>
          </a:bodyPr>
          <a:lstStyle/>
          <a:p>
            <a:pPr algn="ctr" fontAlgn="base">
              <a:lnSpc>
                <a:spcPct val="90000"/>
              </a:lnSpc>
              <a:spcAft>
                <a:spcPct val="0"/>
              </a:spcAft>
              <a:buClr>
                <a:srgbClr val="F0AB00"/>
              </a:buClr>
              <a:buSzPct val="80000"/>
            </a:pPr>
            <a:r>
              <a:rPr lang="zh-CN" alt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图像</a:t>
            </a:r>
            <a:r>
              <a:rPr lang="zh-CN" altLang="en-US" sz="787" dirty="0"/>
              <a:t>建模器</a:t>
            </a:r>
            <a:endPar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65" name="TextBox 322"/>
          <p:cNvSpPr txBox="1"/>
          <p:nvPr/>
        </p:nvSpPr>
        <p:spPr>
          <a:xfrm>
            <a:off x="6367874" y="3303891"/>
            <a:ext cx="1051782" cy="109004"/>
          </a:xfrm>
          <a:prstGeom prst="rect">
            <a:avLst/>
          </a:prstGeom>
          <a:noFill/>
        </p:spPr>
        <p:txBody>
          <a:bodyPr wrap="square" lIns="0" tIns="0" rIns="0" bIns="0" rtlCol="0">
            <a:spAutoFit/>
          </a:bodyPr>
          <a:lstStyle/>
          <a:p>
            <a:pPr algn="ctr" fontAlgn="base">
              <a:lnSpc>
                <a:spcPct val="90000"/>
              </a:lnSpc>
              <a:spcBef>
                <a:spcPts val="450"/>
              </a:spcBef>
              <a:spcAft>
                <a:spcPct val="0"/>
              </a:spcAft>
              <a:buClr>
                <a:srgbClr val="F0AB00"/>
              </a:buClr>
              <a:buSzPct val="80000"/>
            </a:pPr>
            <a:r>
              <a:rPr lang="zh-CN" alt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数据展示</a:t>
            </a:r>
            <a:endPar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66" name="TextBox 323"/>
          <p:cNvSpPr txBox="1"/>
          <p:nvPr/>
        </p:nvSpPr>
        <p:spPr>
          <a:xfrm>
            <a:off x="7546238" y="3303891"/>
            <a:ext cx="834023" cy="109004"/>
          </a:xfrm>
          <a:prstGeom prst="rect">
            <a:avLst/>
          </a:prstGeom>
          <a:noFill/>
        </p:spPr>
        <p:txBody>
          <a:bodyPr wrap="square" lIns="0" tIns="0" rIns="0" bIns="0" rtlCol="0">
            <a:spAutoFit/>
          </a:bodyPr>
          <a:lstStyle/>
          <a:p>
            <a:pPr algn="ctr" fontAlgn="base">
              <a:lnSpc>
                <a:spcPct val="90000"/>
              </a:lnSpc>
              <a:spcBef>
                <a:spcPts val="450"/>
              </a:spcBef>
              <a:spcAft>
                <a:spcPct val="0"/>
              </a:spcAft>
              <a:buClr>
                <a:srgbClr val="F0AB00"/>
              </a:buClr>
              <a:buSzPct val="80000"/>
            </a:pPr>
            <a:r>
              <a:rPr lang="en-US" altLang="zh-CN" sz="787" kern="0" dirty="0">
                <a:solidFill>
                  <a:srgbClr val="4B4B4B"/>
                </a:solidFill>
                <a:latin typeface="微软雅黑" panose="020B0503020204020204" pitchFamily="34" charset="-122"/>
                <a:ea typeface="微软雅黑" panose="020B0503020204020204" pitchFamily="34" charset="-122"/>
                <a:cs typeface="Arial Unicode MS" pitchFamily="34" charset="-128"/>
              </a:rPr>
              <a:t>ETL</a:t>
            </a:r>
            <a:r>
              <a:rPr lang="zh-CN" alt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及复制</a:t>
            </a:r>
            <a:endPar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67" name="TextBox 324"/>
          <p:cNvSpPr txBox="1"/>
          <p:nvPr/>
        </p:nvSpPr>
        <p:spPr>
          <a:xfrm>
            <a:off x="371126" y="4460026"/>
            <a:ext cx="780526" cy="218008"/>
          </a:xfrm>
          <a:prstGeom prst="rect">
            <a:avLst/>
          </a:prstGeom>
          <a:noFill/>
        </p:spPr>
        <p:txBody>
          <a:bodyPr wrap="square" lIns="0" tIns="0" rIns="0" bIns="0" rtlCol="0">
            <a:spAutoFit/>
          </a:bodyPr>
          <a:lstStyle/>
          <a:p>
            <a:pPr algn="ctr" fontAlgn="base">
              <a:lnSpc>
                <a:spcPct val="90000"/>
              </a:lnSpc>
              <a:spcBef>
                <a:spcPts val="450"/>
              </a:spcBef>
              <a:spcAft>
                <a:spcPct val="0"/>
              </a:spcAft>
              <a:buClr>
                <a:srgbClr val="F0AB00"/>
              </a:buClr>
              <a:buSzPct val="80000"/>
            </a:pPr>
            <a:r>
              <a:rPr lang="zh-CN" altLang="en-US" sz="787" dirty="0"/>
              <a:t>多栏式</a:t>
            </a:r>
            <a:br>
              <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br>
            <a:r>
              <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OLTP+OLAP</a:t>
            </a:r>
          </a:p>
        </p:txBody>
      </p:sp>
      <p:sp>
        <p:nvSpPr>
          <p:cNvPr id="368" name="TextBox 325"/>
          <p:cNvSpPr txBox="1"/>
          <p:nvPr/>
        </p:nvSpPr>
        <p:spPr>
          <a:xfrm>
            <a:off x="1115923" y="4460024"/>
            <a:ext cx="1164246" cy="109004"/>
          </a:xfrm>
          <a:prstGeom prst="rect">
            <a:avLst/>
          </a:prstGeom>
          <a:noFill/>
        </p:spPr>
        <p:txBody>
          <a:bodyPr wrap="square" lIns="0" tIns="0" rIns="0" bIns="0" rtlCol="0">
            <a:spAutoFit/>
          </a:bodyPr>
          <a:lstStyle/>
          <a:p>
            <a:pPr algn="ctr" fontAlgn="base">
              <a:lnSpc>
                <a:spcPct val="90000"/>
              </a:lnSpc>
              <a:spcBef>
                <a:spcPts val="450"/>
              </a:spcBef>
              <a:spcAft>
                <a:spcPct val="0"/>
              </a:spcAft>
              <a:buClr>
                <a:srgbClr val="F0AB00"/>
              </a:buClr>
              <a:buSzPct val="80000"/>
            </a:pPr>
            <a:r>
              <a:rPr lang="zh-CN" alt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多核心及并行</a:t>
            </a:r>
            <a:endPar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69" name="TextBox 326"/>
          <p:cNvSpPr txBox="1"/>
          <p:nvPr/>
        </p:nvSpPr>
        <p:spPr>
          <a:xfrm>
            <a:off x="2172556" y="4460024"/>
            <a:ext cx="963100" cy="109004"/>
          </a:xfrm>
          <a:prstGeom prst="rect">
            <a:avLst/>
          </a:prstGeom>
          <a:noFill/>
        </p:spPr>
        <p:txBody>
          <a:bodyPr wrap="square" lIns="0" tIns="0" rIns="0" bIns="0" rtlCol="0">
            <a:spAutoFit/>
          </a:bodyPr>
          <a:lstStyle/>
          <a:p>
            <a:pPr algn="ctr" fontAlgn="base">
              <a:lnSpc>
                <a:spcPct val="90000"/>
              </a:lnSpc>
              <a:spcBef>
                <a:spcPts val="450"/>
              </a:spcBef>
              <a:spcAft>
                <a:spcPct val="0"/>
              </a:spcAft>
              <a:buClr>
                <a:srgbClr val="F0AB00"/>
              </a:buClr>
              <a:buSzPct val="80000"/>
            </a:pPr>
            <a:r>
              <a:rPr lang="zh-CN" altLang="en-US" sz="787" dirty="0"/>
              <a:t>高级压缩</a:t>
            </a:r>
            <a:endPar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70" name="TextBox 327"/>
          <p:cNvSpPr txBox="1"/>
          <p:nvPr/>
        </p:nvSpPr>
        <p:spPr>
          <a:xfrm>
            <a:off x="3167898" y="4460024"/>
            <a:ext cx="821828" cy="109004"/>
          </a:xfrm>
          <a:prstGeom prst="rect">
            <a:avLst/>
          </a:prstGeom>
          <a:noFill/>
        </p:spPr>
        <p:txBody>
          <a:bodyPr wrap="square" lIns="0" tIns="0" rIns="0" bIns="0" rtlCol="0">
            <a:spAutoFit/>
          </a:bodyPr>
          <a:lstStyle/>
          <a:p>
            <a:pPr algn="ctr" fontAlgn="base">
              <a:lnSpc>
                <a:spcPct val="90000"/>
              </a:lnSpc>
              <a:spcBef>
                <a:spcPts val="450"/>
              </a:spcBef>
              <a:spcAft>
                <a:spcPct val="0"/>
              </a:spcAft>
              <a:buClr>
                <a:srgbClr val="F0AB00"/>
              </a:buClr>
              <a:buSzPct val="80000"/>
            </a:pPr>
            <a:r>
              <a:rPr lang="zh-CN" alt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多租户</a:t>
            </a:r>
            <a:endPar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71" name="TextBox 328"/>
          <p:cNvSpPr txBox="1"/>
          <p:nvPr/>
        </p:nvSpPr>
        <p:spPr>
          <a:xfrm>
            <a:off x="4167877" y="4460024"/>
            <a:ext cx="784334" cy="109004"/>
          </a:xfrm>
          <a:prstGeom prst="rect">
            <a:avLst/>
          </a:prstGeom>
          <a:noFill/>
        </p:spPr>
        <p:txBody>
          <a:bodyPr wrap="square" lIns="0" tIns="0" rIns="0" bIns="0" rtlCol="0">
            <a:spAutoFit/>
          </a:bodyPr>
          <a:lstStyle/>
          <a:p>
            <a:pPr algn="ctr" fontAlgn="base">
              <a:lnSpc>
                <a:spcPct val="90000"/>
              </a:lnSpc>
              <a:spcBef>
                <a:spcPts val="450"/>
              </a:spcBef>
              <a:spcAft>
                <a:spcPct val="0"/>
              </a:spcAft>
              <a:buClr>
                <a:srgbClr val="F0AB00"/>
              </a:buClr>
              <a:buSzPct val="80000"/>
            </a:pPr>
            <a:r>
              <a:rPr lang="zh-CN" alt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多层存储</a:t>
            </a:r>
            <a:endPar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72" name="TextBox 329"/>
          <p:cNvSpPr txBox="1"/>
          <p:nvPr/>
        </p:nvSpPr>
        <p:spPr>
          <a:xfrm>
            <a:off x="3928408" y="3303891"/>
            <a:ext cx="654704" cy="109004"/>
          </a:xfrm>
          <a:prstGeom prst="rect">
            <a:avLst/>
          </a:prstGeom>
          <a:noFill/>
        </p:spPr>
        <p:txBody>
          <a:bodyPr wrap="square" lIns="0" tIns="0" rIns="0" bIns="0" rtlCol="0">
            <a:spAutoFit/>
          </a:bodyPr>
          <a:lstStyle/>
          <a:p>
            <a:pPr algn="ctr" fontAlgn="base">
              <a:lnSpc>
                <a:spcPct val="90000"/>
              </a:lnSpc>
              <a:spcBef>
                <a:spcPts val="450"/>
              </a:spcBef>
              <a:spcAft>
                <a:spcPct val="0"/>
              </a:spcAft>
              <a:buClr>
                <a:srgbClr val="F0AB00"/>
              </a:buClr>
              <a:buSzPct val="80000"/>
            </a:pPr>
            <a:r>
              <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Graph*</a:t>
            </a:r>
          </a:p>
        </p:txBody>
      </p:sp>
      <p:sp>
        <p:nvSpPr>
          <p:cNvPr id="373" name="TextBox 330"/>
          <p:cNvSpPr txBox="1"/>
          <p:nvPr/>
        </p:nvSpPr>
        <p:spPr>
          <a:xfrm>
            <a:off x="4626463" y="3306779"/>
            <a:ext cx="654704" cy="109004"/>
          </a:xfrm>
          <a:prstGeom prst="rect">
            <a:avLst/>
          </a:prstGeom>
          <a:noFill/>
        </p:spPr>
        <p:txBody>
          <a:bodyPr wrap="square" lIns="0" tIns="0" rIns="0" bIns="0" rtlCol="0" anchor="ctr">
            <a:spAutoFit/>
          </a:bodyPr>
          <a:lstStyle/>
          <a:p>
            <a:pPr algn="ctr" fontAlgn="base">
              <a:lnSpc>
                <a:spcPct val="90000"/>
              </a:lnSpc>
              <a:spcBef>
                <a:spcPts val="450"/>
              </a:spcBef>
              <a:spcAft>
                <a:spcPct val="0"/>
              </a:spcAft>
              <a:buClr>
                <a:srgbClr val="F0AB00"/>
              </a:buClr>
              <a:buSzPct val="80000"/>
            </a:pPr>
            <a:r>
              <a:rPr lang="zh-CN" alt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预测性</a:t>
            </a:r>
            <a:endPar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74" name="TextBox 331"/>
          <p:cNvSpPr txBox="1"/>
          <p:nvPr/>
        </p:nvSpPr>
        <p:spPr>
          <a:xfrm>
            <a:off x="5257022" y="3303891"/>
            <a:ext cx="654704" cy="109004"/>
          </a:xfrm>
          <a:prstGeom prst="rect">
            <a:avLst/>
          </a:prstGeom>
          <a:noFill/>
        </p:spPr>
        <p:txBody>
          <a:bodyPr wrap="square" lIns="0" tIns="0" rIns="0" bIns="0" rtlCol="0">
            <a:spAutoFit/>
          </a:bodyPr>
          <a:lstStyle/>
          <a:p>
            <a:pPr algn="ctr" fontAlgn="base">
              <a:lnSpc>
                <a:spcPct val="90000"/>
              </a:lnSpc>
              <a:spcBef>
                <a:spcPts val="450"/>
              </a:spcBef>
              <a:spcAft>
                <a:spcPct val="0"/>
              </a:spcAft>
              <a:buClr>
                <a:srgbClr val="F0AB00"/>
              </a:buClr>
              <a:buSzPct val="80000"/>
            </a:pPr>
            <a:r>
              <a:rPr lang="zh-CN" alt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查询</a:t>
            </a:r>
            <a:endPar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75" name="TextBox 332"/>
          <p:cNvSpPr txBox="1"/>
          <p:nvPr/>
        </p:nvSpPr>
        <p:spPr>
          <a:xfrm>
            <a:off x="6165454" y="3642109"/>
            <a:ext cx="456772" cy="109004"/>
          </a:xfrm>
          <a:prstGeom prst="rect">
            <a:avLst/>
          </a:prstGeom>
          <a:noFill/>
        </p:spPr>
        <p:txBody>
          <a:bodyPr wrap="square" lIns="0" tIns="0" rIns="0" bIns="0" rtlCol="0">
            <a:spAutoFit/>
          </a:bodyPr>
          <a:lstStyle/>
          <a:p>
            <a:pPr algn="ctr" fontAlgn="base">
              <a:lnSpc>
                <a:spcPct val="90000"/>
              </a:lnSpc>
              <a:spcBef>
                <a:spcPts val="450"/>
              </a:spcBef>
              <a:spcAft>
                <a:spcPct val="0"/>
              </a:spcAft>
              <a:buClr>
                <a:srgbClr val="F0AB00"/>
              </a:buClr>
              <a:buSzPct val="80000"/>
            </a:pPr>
            <a:r>
              <a:rPr lang="zh-CN" alt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数据质量</a:t>
            </a:r>
            <a:endPar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76" name="TextBox 333"/>
          <p:cNvSpPr txBox="1"/>
          <p:nvPr/>
        </p:nvSpPr>
        <p:spPr>
          <a:xfrm>
            <a:off x="4626463" y="3642111"/>
            <a:ext cx="654704" cy="218008"/>
          </a:xfrm>
          <a:prstGeom prst="rect">
            <a:avLst/>
          </a:prstGeom>
          <a:noFill/>
        </p:spPr>
        <p:txBody>
          <a:bodyPr wrap="square" lIns="0" tIns="0" rIns="0" bIns="0" rtlCol="0">
            <a:spAutoFit/>
          </a:bodyPr>
          <a:lstStyle/>
          <a:p>
            <a:pPr algn="ctr" fontAlgn="base">
              <a:lnSpc>
                <a:spcPct val="90000"/>
              </a:lnSpc>
              <a:spcBef>
                <a:spcPts val="450"/>
              </a:spcBef>
              <a:spcAft>
                <a:spcPct val="0"/>
              </a:spcAft>
              <a:buClr>
                <a:srgbClr val="F0AB00"/>
              </a:buClr>
              <a:buSzPct val="80000"/>
            </a:pPr>
            <a:r>
              <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Series</a:t>
            </a:r>
            <a:br>
              <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br>
            <a:r>
              <a:rPr lang="zh-CN" alt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数据</a:t>
            </a:r>
            <a:endPar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77" name="TextBox 334"/>
          <p:cNvSpPr txBox="1"/>
          <p:nvPr/>
        </p:nvSpPr>
        <p:spPr>
          <a:xfrm>
            <a:off x="5257022" y="3642109"/>
            <a:ext cx="654704" cy="109004"/>
          </a:xfrm>
          <a:prstGeom prst="rect">
            <a:avLst/>
          </a:prstGeom>
          <a:noFill/>
        </p:spPr>
        <p:txBody>
          <a:bodyPr wrap="square" lIns="0" tIns="0" rIns="0" bIns="0" rtlCol="0">
            <a:spAutoFit/>
          </a:bodyPr>
          <a:lstStyle/>
          <a:p>
            <a:pPr algn="ctr" fontAlgn="base">
              <a:lnSpc>
                <a:spcPct val="90000"/>
              </a:lnSpc>
              <a:spcBef>
                <a:spcPts val="450"/>
              </a:spcBef>
              <a:spcAft>
                <a:spcPct val="0"/>
              </a:spcAft>
              <a:buClr>
                <a:srgbClr val="F0AB00"/>
              </a:buClr>
              <a:buSzPct val="80000"/>
            </a:pPr>
            <a:r>
              <a:rPr lang="zh-CN" alt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业务功能</a:t>
            </a:r>
            <a:endPar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78" name="TextBox 335"/>
          <p:cNvSpPr txBox="1"/>
          <p:nvPr/>
        </p:nvSpPr>
        <p:spPr>
          <a:xfrm>
            <a:off x="6860827" y="3642111"/>
            <a:ext cx="933775" cy="218008"/>
          </a:xfrm>
          <a:prstGeom prst="rect">
            <a:avLst/>
          </a:prstGeom>
          <a:noFill/>
        </p:spPr>
        <p:txBody>
          <a:bodyPr wrap="square" lIns="0" tIns="0" rIns="0" bIns="0" rtlCol="0">
            <a:spAutoFit/>
          </a:bodyPr>
          <a:lstStyle/>
          <a:p>
            <a:pPr algn="ctr" fontAlgn="base">
              <a:lnSpc>
                <a:spcPct val="90000"/>
              </a:lnSpc>
              <a:spcBef>
                <a:spcPts val="450"/>
              </a:spcBef>
              <a:spcAft>
                <a:spcPct val="0"/>
              </a:spcAft>
              <a:buClr>
                <a:srgbClr val="F0AB00"/>
              </a:buClr>
              <a:buSzPct val="80000"/>
            </a:pPr>
            <a:r>
              <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Hadoop &amp; </a:t>
            </a:r>
            <a:br>
              <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br>
            <a:r>
              <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Spark </a:t>
            </a:r>
            <a:r>
              <a:rPr lang="zh-CN" alt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集成</a:t>
            </a:r>
            <a:endPar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79" name="TextBox 336"/>
          <p:cNvSpPr txBox="1"/>
          <p:nvPr/>
        </p:nvSpPr>
        <p:spPr>
          <a:xfrm>
            <a:off x="3995009" y="3642109"/>
            <a:ext cx="521504" cy="109004"/>
          </a:xfrm>
          <a:prstGeom prst="rect">
            <a:avLst/>
          </a:prstGeom>
          <a:noFill/>
        </p:spPr>
        <p:txBody>
          <a:bodyPr wrap="square" lIns="0" tIns="0" rIns="0" bIns="0" rtlCol="0">
            <a:spAutoFit/>
          </a:bodyPr>
          <a:lstStyle/>
          <a:p>
            <a:pPr algn="ctr" fontAlgn="base">
              <a:lnSpc>
                <a:spcPct val="90000"/>
              </a:lnSpc>
              <a:spcBef>
                <a:spcPts val="450"/>
              </a:spcBef>
              <a:spcAft>
                <a:spcPct val="0"/>
              </a:spcAft>
              <a:buClr>
                <a:srgbClr val="F0AB00"/>
              </a:buClr>
              <a:buSzPct val="80000"/>
            </a:pPr>
            <a:r>
              <a:rPr lang="zh-CN" alt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流数据分析</a:t>
            </a:r>
            <a:endPar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80" name="TextBox 337"/>
          <p:cNvSpPr txBox="1"/>
          <p:nvPr/>
        </p:nvSpPr>
        <p:spPr>
          <a:xfrm>
            <a:off x="2116629" y="3642111"/>
            <a:ext cx="1074957" cy="218008"/>
          </a:xfrm>
          <a:prstGeom prst="rect">
            <a:avLst/>
          </a:prstGeom>
          <a:noFill/>
        </p:spPr>
        <p:txBody>
          <a:bodyPr wrap="square" lIns="0" tIns="0" rIns="0" bIns="0" rtlCol="0">
            <a:spAutoFit/>
          </a:bodyPr>
          <a:lstStyle/>
          <a:p>
            <a:pPr algn="ctr" fontAlgn="base">
              <a:lnSpc>
                <a:spcPct val="90000"/>
              </a:lnSpc>
              <a:spcAft>
                <a:spcPct val="0"/>
              </a:spcAft>
              <a:buClr>
                <a:srgbClr val="F0AB00"/>
              </a:buClr>
              <a:buSzPct val="80000"/>
            </a:pPr>
            <a:r>
              <a:rPr lang="zh-CN" alt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应用</a:t>
            </a:r>
            <a:endParaRPr lang="en-US" altLang="zh-CN" sz="787"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a:p>
            <a:pPr algn="ctr" fontAlgn="base">
              <a:lnSpc>
                <a:spcPct val="90000"/>
              </a:lnSpc>
              <a:spcAft>
                <a:spcPct val="0"/>
              </a:spcAft>
              <a:buClr>
                <a:srgbClr val="F0AB00"/>
              </a:buClr>
              <a:buSzPct val="80000"/>
            </a:pPr>
            <a:r>
              <a:rPr lang="zh-CN" alt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生命周期管理</a:t>
            </a:r>
            <a:endPar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81" name="TextBox 338"/>
          <p:cNvSpPr txBox="1"/>
          <p:nvPr/>
        </p:nvSpPr>
        <p:spPr>
          <a:xfrm>
            <a:off x="7796176" y="4460024"/>
            <a:ext cx="976702" cy="109004"/>
          </a:xfrm>
          <a:prstGeom prst="rect">
            <a:avLst/>
          </a:prstGeom>
          <a:noFill/>
        </p:spPr>
        <p:txBody>
          <a:bodyPr wrap="square" lIns="0" tIns="0" rIns="0" bIns="0" rtlCol="0">
            <a:spAutoFit/>
          </a:bodyPr>
          <a:lstStyle/>
          <a:p>
            <a:pPr algn="ctr" fontAlgn="base">
              <a:lnSpc>
                <a:spcPct val="90000"/>
              </a:lnSpc>
              <a:spcBef>
                <a:spcPts val="450"/>
              </a:spcBef>
              <a:spcAft>
                <a:spcPct val="0"/>
              </a:spcAft>
              <a:buClr>
                <a:srgbClr val="F0AB00"/>
              </a:buClr>
              <a:buSzPct val="80000"/>
            </a:pPr>
            <a:r>
              <a:rPr lang="zh-CN" alt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高可用性及灾备</a:t>
            </a:r>
            <a:endPar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82" name="TextBox 339"/>
          <p:cNvSpPr txBox="1"/>
          <p:nvPr/>
        </p:nvSpPr>
        <p:spPr>
          <a:xfrm>
            <a:off x="5851546" y="4460024"/>
            <a:ext cx="1047045" cy="109004"/>
          </a:xfrm>
          <a:prstGeom prst="rect">
            <a:avLst/>
          </a:prstGeom>
          <a:noFill/>
        </p:spPr>
        <p:txBody>
          <a:bodyPr wrap="square" lIns="0" tIns="0" rIns="0" bIns="0" rtlCol="0">
            <a:spAutoFit/>
          </a:bodyPr>
          <a:lstStyle/>
          <a:p>
            <a:pPr algn="ctr" fontAlgn="base">
              <a:lnSpc>
                <a:spcPct val="90000"/>
              </a:lnSpc>
              <a:spcBef>
                <a:spcPts val="450"/>
              </a:spcBef>
              <a:spcAft>
                <a:spcPct val="0"/>
              </a:spcAft>
              <a:buClr>
                <a:srgbClr val="F0AB00"/>
              </a:buClr>
              <a:buSzPct val="80000"/>
            </a:pPr>
            <a:r>
              <a:rPr lang="zh-CN" alt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开发</a:t>
            </a:r>
            <a:endPar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83" name="TextBox 340"/>
          <p:cNvSpPr txBox="1"/>
          <p:nvPr/>
        </p:nvSpPr>
        <p:spPr>
          <a:xfrm>
            <a:off x="5097504" y="4460024"/>
            <a:ext cx="865325" cy="109004"/>
          </a:xfrm>
          <a:prstGeom prst="rect">
            <a:avLst/>
          </a:prstGeom>
          <a:noFill/>
        </p:spPr>
        <p:txBody>
          <a:bodyPr wrap="square" lIns="0" tIns="0" rIns="0" bIns="0" rtlCol="0">
            <a:spAutoFit/>
          </a:bodyPr>
          <a:lstStyle/>
          <a:p>
            <a:pPr algn="ctr" fontAlgn="base">
              <a:lnSpc>
                <a:spcPct val="90000"/>
              </a:lnSpc>
              <a:spcBef>
                <a:spcPts val="450"/>
              </a:spcBef>
              <a:spcAft>
                <a:spcPct val="0"/>
              </a:spcAft>
              <a:buClr>
                <a:srgbClr val="F0AB00"/>
              </a:buClr>
              <a:buSzPct val="80000"/>
            </a:pPr>
            <a:r>
              <a:rPr lang="zh-CN" alt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数据模型</a:t>
            </a:r>
            <a:endPar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84" name="TextBox 341"/>
          <p:cNvSpPr txBox="1"/>
          <p:nvPr/>
        </p:nvSpPr>
        <p:spPr>
          <a:xfrm>
            <a:off x="6935174" y="4460024"/>
            <a:ext cx="785079" cy="109004"/>
          </a:xfrm>
          <a:prstGeom prst="rect">
            <a:avLst/>
          </a:prstGeom>
          <a:noFill/>
        </p:spPr>
        <p:txBody>
          <a:bodyPr wrap="square" lIns="0" tIns="0" rIns="0" bIns="0" rtlCol="0">
            <a:spAutoFit/>
          </a:bodyPr>
          <a:lstStyle/>
          <a:p>
            <a:pPr algn="ctr" fontAlgn="base">
              <a:lnSpc>
                <a:spcPct val="90000"/>
              </a:lnSpc>
              <a:spcBef>
                <a:spcPts val="378"/>
              </a:spcBef>
              <a:spcAft>
                <a:spcPct val="0"/>
              </a:spcAft>
              <a:buClr>
                <a:srgbClr val="F0AB00"/>
              </a:buClr>
              <a:buSzPct val="80000"/>
            </a:pPr>
            <a:r>
              <a:rPr lang="zh-CN" alt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行政与安全</a:t>
            </a:r>
            <a:endPar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85" name="TextBox 342"/>
          <p:cNvSpPr txBox="1"/>
          <p:nvPr/>
        </p:nvSpPr>
        <p:spPr>
          <a:xfrm>
            <a:off x="7913927" y="3642110"/>
            <a:ext cx="713908" cy="109004"/>
          </a:xfrm>
          <a:prstGeom prst="rect">
            <a:avLst/>
          </a:prstGeom>
          <a:noFill/>
        </p:spPr>
        <p:txBody>
          <a:bodyPr wrap="square" lIns="0" tIns="0" rIns="0" bIns="0" rtlCol="0">
            <a:spAutoFit/>
          </a:bodyPr>
          <a:lstStyle/>
          <a:p>
            <a:pPr algn="ctr" fontAlgn="base">
              <a:lnSpc>
                <a:spcPct val="90000"/>
              </a:lnSpc>
              <a:spcAft>
                <a:spcPct val="0"/>
              </a:spcAft>
              <a:buClr>
                <a:srgbClr val="F0AB00"/>
              </a:buClr>
              <a:buSzPct val="80000"/>
            </a:pPr>
            <a:r>
              <a:rPr lang="zh-CN" alt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远程数据同步</a:t>
            </a:r>
            <a:endPar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86" name="TextBox 343"/>
          <p:cNvSpPr txBox="1"/>
          <p:nvPr/>
        </p:nvSpPr>
        <p:spPr>
          <a:xfrm>
            <a:off x="3221398" y="3303891"/>
            <a:ext cx="654704" cy="109004"/>
          </a:xfrm>
          <a:prstGeom prst="rect">
            <a:avLst/>
          </a:prstGeom>
          <a:noFill/>
        </p:spPr>
        <p:txBody>
          <a:bodyPr wrap="square" lIns="0" tIns="0" rIns="0" bIns="0" rtlCol="0">
            <a:spAutoFit/>
          </a:bodyPr>
          <a:lstStyle/>
          <a:p>
            <a:pPr algn="ctr" fontAlgn="base">
              <a:lnSpc>
                <a:spcPct val="90000"/>
              </a:lnSpc>
              <a:spcBef>
                <a:spcPts val="450"/>
              </a:spcBef>
              <a:spcAft>
                <a:spcPct val="0"/>
              </a:spcAft>
              <a:buClr>
                <a:srgbClr val="F0AB00"/>
              </a:buClr>
              <a:buSzPct val="80000"/>
            </a:pPr>
            <a:r>
              <a:rPr lang="zh-CN" alt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空间</a:t>
            </a:r>
            <a:endPar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87" name="TextBox 344"/>
          <p:cNvSpPr txBox="1"/>
          <p:nvPr/>
        </p:nvSpPr>
        <p:spPr>
          <a:xfrm>
            <a:off x="3218581" y="3642109"/>
            <a:ext cx="660338" cy="109004"/>
          </a:xfrm>
          <a:prstGeom prst="rect">
            <a:avLst/>
          </a:prstGeom>
          <a:noFill/>
        </p:spPr>
        <p:txBody>
          <a:bodyPr wrap="square" lIns="0" tIns="0" rIns="0" bIns="0" rtlCol="0">
            <a:spAutoFit/>
          </a:bodyPr>
          <a:lstStyle/>
          <a:p>
            <a:pPr algn="ctr" fontAlgn="base">
              <a:lnSpc>
                <a:spcPct val="90000"/>
              </a:lnSpc>
              <a:spcBef>
                <a:spcPts val="450"/>
              </a:spcBef>
              <a:spcAft>
                <a:spcPct val="0"/>
              </a:spcAft>
              <a:buClr>
                <a:srgbClr val="F0AB00"/>
              </a:buClr>
              <a:buSzPct val="80000"/>
            </a:pPr>
            <a:r>
              <a:rPr lang="zh-CN" alt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文本分析</a:t>
            </a:r>
            <a:endPar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88" name="TextBox 345"/>
          <p:cNvSpPr txBox="1"/>
          <p:nvPr/>
        </p:nvSpPr>
        <p:spPr>
          <a:xfrm>
            <a:off x="503386" y="3642111"/>
            <a:ext cx="516002" cy="230128"/>
          </a:xfrm>
          <a:prstGeom prst="rect">
            <a:avLst/>
          </a:prstGeom>
          <a:noFill/>
        </p:spPr>
        <p:txBody>
          <a:bodyPr wrap="square" lIns="0" tIns="0" rIns="0" bIns="0" rtlCol="0">
            <a:spAutoFit/>
          </a:bodyPr>
          <a:lstStyle/>
          <a:p>
            <a:pPr algn="ctr" fontAlgn="base">
              <a:lnSpc>
                <a:spcPct val="90000"/>
              </a:lnSpc>
              <a:spcBef>
                <a:spcPts val="450"/>
              </a:spcBef>
              <a:spcAft>
                <a:spcPct val="0"/>
              </a:spcAft>
              <a:buClr>
                <a:srgbClr val="F0AB00"/>
              </a:buClr>
              <a:buSzPct val="80000"/>
            </a:pPr>
            <a:r>
              <a:rPr lang="en-US" sz="787" kern="0" dirty="0" err="1">
                <a:solidFill>
                  <a:srgbClr val="4B4B4B"/>
                </a:solidFill>
                <a:latin typeface="微软雅黑" panose="020B0503020204020204" pitchFamily="34" charset="-122"/>
                <a:ea typeface="微软雅黑" panose="020B0503020204020204" pitchFamily="34" charset="-122"/>
                <a:cs typeface="Arial Unicode MS" pitchFamily="34" charset="-128"/>
              </a:rPr>
              <a:t>Fiori</a:t>
            </a:r>
            <a:r>
              <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 </a:t>
            </a:r>
          </a:p>
          <a:p>
            <a:pPr algn="ctr" fontAlgn="base">
              <a:spcAft>
                <a:spcPct val="0"/>
              </a:spcAft>
              <a:buClr>
                <a:srgbClr val="F0AB00"/>
              </a:buClr>
              <a:buSzPct val="80000"/>
            </a:pPr>
            <a:r>
              <a:rPr lang="zh-CN" alt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rPr>
              <a:t>用户体验</a:t>
            </a:r>
            <a:endParaRPr lang="en-US" sz="787"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89" name="Freeform 116"/>
          <p:cNvSpPr>
            <a:spLocks noEditPoints="1"/>
          </p:cNvSpPr>
          <p:nvPr/>
        </p:nvSpPr>
        <p:spPr bwMode="auto">
          <a:xfrm>
            <a:off x="7229894" y="3473896"/>
            <a:ext cx="195638" cy="152598"/>
          </a:xfrm>
          <a:custGeom>
            <a:avLst/>
            <a:gdLst>
              <a:gd name="T0" fmla="*/ 127 w 194"/>
              <a:gd name="T1" fmla="*/ 28 h 149"/>
              <a:gd name="T2" fmla="*/ 175 w 194"/>
              <a:gd name="T3" fmla="*/ 40 h 149"/>
              <a:gd name="T4" fmla="*/ 88 w 194"/>
              <a:gd name="T5" fmla="*/ 33 h 149"/>
              <a:gd name="T6" fmla="*/ 101 w 194"/>
              <a:gd name="T7" fmla="*/ 29 h 149"/>
              <a:gd name="T8" fmla="*/ 139 w 194"/>
              <a:gd name="T9" fmla="*/ 39 h 149"/>
              <a:gd name="T10" fmla="*/ 129 w 194"/>
              <a:gd name="T11" fmla="*/ 56 h 149"/>
              <a:gd name="T12" fmla="*/ 166 w 194"/>
              <a:gd name="T13" fmla="*/ 37 h 149"/>
              <a:gd name="T14" fmla="*/ 33 w 194"/>
              <a:gd name="T15" fmla="*/ 119 h 149"/>
              <a:gd name="T16" fmla="*/ 22 w 194"/>
              <a:gd name="T17" fmla="*/ 101 h 149"/>
              <a:gd name="T18" fmla="*/ 14 w 194"/>
              <a:gd name="T19" fmla="*/ 68 h 149"/>
              <a:gd name="T20" fmla="*/ 20 w 194"/>
              <a:gd name="T21" fmla="*/ 66 h 149"/>
              <a:gd name="T22" fmla="*/ 19 w 194"/>
              <a:gd name="T23" fmla="*/ 52 h 149"/>
              <a:gd name="T24" fmla="*/ 114 w 194"/>
              <a:gd name="T25" fmla="*/ 131 h 149"/>
              <a:gd name="T26" fmla="*/ 125 w 194"/>
              <a:gd name="T27" fmla="*/ 107 h 149"/>
              <a:gd name="T28" fmla="*/ 76 w 194"/>
              <a:gd name="T29" fmla="*/ 136 h 149"/>
              <a:gd name="T30" fmla="*/ 62 w 194"/>
              <a:gd name="T31" fmla="*/ 127 h 149"/>
              <a:gd name="T32" fmla="*/ 32 w 194"/>
              <a:gd name="T33" fmla="*/ 126 h 149"/>
              <a:gd name="T34" fmla="*/ 22 w 194"/>
              <a:gd name="T35" fmla="*/ 92 h 149"/>
              <a:gd name="T36" fmla="*/ 22 w 194"/>
              <a:gd name="T37" fmla="*/ 46 h 149"/>
              <a:gd name="T38" fmla="*/ 19 w 194"/>
              <a:gd name="T39" fmla="*/ 64 h 149"/>
              <a:gd name="T40" fmla="*/ 86 w 194"/>
              <a:gd name="T41" fmla="*/ 22 h 149"/>
              <a:gd name="T42" fmla="*/ 168 w 194"/>
              <a:gd name="T43" fmla="*/ 36 h 149"/>
              <a:gd name="T44" fmla="*/ 178 w 194"/>
              <a:gd name="T45" fmla="*/ 89 h 149"/>
              <a:gd name="T46" fmla="*/ 125 w 194"/>
              <a:gd name="T47" fmla="*/ 95 h 149"/>
              <a:gd name="T48" fmla="*/ 131 w 194"/>
              <a:gd name="T49" fmla="*/ 128 h 149"/>
              <a:gd name="T50" fmla="*/ 87 w 194"/>
              <a:gd name="T51" fmla="*/ 119 h 149"/>
              <a:gd name="T52" fmla="*/ 63 w 194"/>
              <a:gd name="T53" fmla="*/ 116 h 149"/>
              <a:gd name="T54" fmla="*/ 56 w 194"/>
              <a:gd name="T55" fmla="*/ 139 h 149"/>
              <a:gd name="T56" fmla="*/ 25 w 194"/>
              <a:gd name="T57" fmla="*/ 69 h 149"/>
              <a:gd name="T58" fmla="*/ 52 w 194"/>
              <a:gd name="T59" fmla="*/ 72 h 149"/>
              <a:gd name="T60" fmla="*/ 101 w 194"/>
              <a:gd name="T61" fmla="*/ 89 h 149"/>
              <a:gd name="T62" fmla="*/ 77 w 194"/>
              <a:gd name="T63" fmla="*/ 95 h 149"/>
              <a:gd name="T64" fmla="*/ 61 w 194"/>
              <a:gd name="T65" fmla="*/ 79 h 149"/>
              <a:gd name="T66" fmla="*/ 89 w 194"/>
              <a:gd name="T67" fmla="*/ 24 h 149"/>
              <a:gd name="T68" fmla="*/ 143 w 194"/>
              <a:gd name="T69" fmla="*/ 14 h 149"/>
              <a:gd name="T70" fmla="*/ 161 w 194"/>
              <a:gd name="T71" fmla="*/ 28 h 149"/>
              <a:gd name="T72" fmla="*/ 159 w 194"/>
              <a:gd name="T73" fmla="*/ 35 h 149"/>
              <a:gd name="T74" fmla="*/ 157 w 194"/>
              <a:gd name="T75" fmla="*/ 41 h 149"/>
              <a:gd name="T76" fmla="*/ 165 w 194"/>
              <a:gd name="T77" fmla="*/ 46 h 149"/>
              <a:gd name="T78" fmla="*/ 159 w 194"/>
              <a:gd name="T79" fmla="*/ 47 h 149"/>
              <a:gd name="T80" fmla="*/ 164 w 194"/>
              <a:gd name="T81" fmla="*/ 47 h 149"/>
              <a:gd name="T82" fmla="*/ 167 w 194"/>
              <a:gd name="T83" fmla="*/ 42 h 149"/>
              <a:gd name="T84" fmla="*/ 177 w 194"/>
              <a:gd name="T85" fmla="*/ 86 h 149"/>
              <a:gd name="T86" fmla="*/ 145 w 194"/>
              <a:gd name="T87" fmla="*/ 99 h 149"/>
              <a:gd name="T88" fmla="*/ 150 w 194"/>
              <a:gd name="T89" fmla="*/ 90 h 149"/>
              <a:gd name="T90" fmla="*/ 126 w 194"/>
              <a:gd name="T91" fmla="*/ 93 h 149"/>
              <a:gd name="T92" fmla="*/ 96 w 194"/>
              <a:gd name="T93" fmla="*/ 137 h 149"/>
              <a:gd name="T94" fmla="*/ 87 w 194"/>
              <a:gd name="T95" fmla="*/ 122 h 149"/>
              <a:gd name="T96" fmla="*/ 98 w 194"/>
              <a:gd name="T97" fmla="*/ 1 h 149"/>
              <a:gd name="T98" fmla="*/ 136 w 194"/>
              <a:gd name="T99" fmla="*/ 80 h 149"/>
              <a:gd name="T100" fmla="*/ 134 w 194"/>
              <a:gd name="T101" fmla="*/ 8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4" h="149">
                <a:moveTo>
                  <a:pt x="2" y="63"/>
                </a:moveTo>
                <a:cubicBezTo>
                  <a:pt x="3" y="55"/>
                  <a:pt x="5" y="51"/>
                  <a:pt x="11" y="44"/>
                </a:cubicBezTo>
                <a:cubicBezTo>
                  <a:pt x="3" y="50"/>
                  <a:pt x="1" y="52"/>
                  <a:pt x="2" y="63"/>
                </a:cubicBezTo>
                <a:moveTo>
                  <a:pt x="118" y="40"/>
                </a:moveTo>
                <a:cubicBezTo>
                  <a:pt x="119" y="36"/>
                  <a:pt x="121" y="31"/>
                  <a:pt x="127" y="28"/>
                </a:cubicBezTo>
                <a:cubicBezTo>
                  <a:pt x="119" y="30"/>
                  <a:pt x="117" y="34"/>
                  <a:pt x="118" y="40"/>
                </a:cubicBezTo>
                <a:close/>
                <a:moveTo>
                  <a:pt x="168" y="39"/>
                </a:moveTo>
                <a:cubicBezTo>
                  <a:pt x="170" y="40"/>
                  <a:pt x="172" y="40"/>
                  <a:pt x="174" y="39"/>
                </a:cubicBezTo>
                <a:cubicBezTo>
                  <a:pt x="179" y="37"/>
                  <a:pt x="182" y="33"/>
                  <a:pt x="184" y="29"/>
                </a:cubicBezTo>
                <a:cubicBezTo>
                  <a:pt x="183" y="34"/>
                  <a:pt x="180" y="38"/>
                  <a:pt x="175" y="40"/>
                </a:cubicBezTo>
                <a:cubicBezTo>
                  <a:pt x="172" y="41"/>
                  <a:pt x="171" y="40"/>
                  <a:pt x="168" y="39"/>
                </a:cubicBezTo>
                <a:close/>
                <a:moveTo>
                  <a:pt x="101" y="29"/>
                </a:moveTo>
                <a:cubicBezTo>
                  <a:pt x="98" y="30"/>
                  <a:pt x="95" y="31"/>
                  <a:pt x="92" y="32"/>
                </a:cubicBezTo>
                <a:cubicBezTo>
                  <a:pt x="89" y="35"/>
                  <a:pt x="87" y="37"/>
                  <a:pt x="86" y="42"/>
                </a:cubicBezTo>
                <a:cubicBezTo>
                  <a:pt x="86" y="37"/>
                  <a:pt x="86" y="36"/>
                  <a:pt x="88" y="33"/>
                </a:cubicBezTo>
                <a:cubicBezTo>
                  <a:pt x="87" y="33"/>
                  <a:pt x="87" y="34"/>
                  <a:pt x="86" y="34"/>
                </a:cubicBezTo>
                <a:cubicBezTo>
                  <a:pt x="83" y="37"/>
                  <a:pt x="79" y="47"/>
                  <a:pt x="77" y="51"/>
                </a:cubicBezTo>
                <a:cubicBezTo>
                  <a:pt x="78" y="46"/>
                  <a:pt x="81" y="35"/>
                  <a:pt x="84" y="32"/>
                </a:cubicBezTo>
                <a:cubicBezTo>
                  <a:pt x="87" y="30"/>
                  <a:pt x="87" y="30"/>
                  <a:pt x="90" y="30"/>
                </a:cubicBezTo>
                <a:cubicBezTo>
                  <a:pt x="94" y="29"/>
                  <a:pt x="97" y="29"/>
                  <a:pt x="101" y="29"/>
                </a:cubicBezTo>
                <a:close/>
                <a:moveTo>
                  <a:pt x="128" y="50"/>
                </a:moveTo>
                <a:cubicBezTo>
                  <a:pt x="128" y="49"/>
                  <a:pt x="127" y="48"/>
                  <a:pt x="127" y="47"/>
                </a:cubicBezTo>
                <a:cubicBezTo>
                  <a:pt x="126" y="48"/>
                  <a:pt x="124" y="49"/>
                  <a:pt x="123" y="50"/>
                </a:cubicBezTo>
                <a:cubicBezTo>
                  <a:pt x="125" y="48"/>
                  <a:pt x="128" y="43"/>
                  <a:pt x="130" y="42"/>
                </a:cubicBezTo>
                <a:cubicBezTo>
                  <a:pt x="133" y="40"/>
                  <a:pt x="136" y="40"/>
                  <a:pt x="139" y="39"/>
                </a:cubicBezTo>
                <a:cubicBezTo>
                  <a:pt x="138" y="40"/>
                  <a:pt x="137" y="41"/>
                  <a:pt x="135" y="41"/>
                </a:cubicBezTo>
                <a:cubicBezTo>
                  <a:pt x="137" y="42"/>
                  <a:pt x="138" y="43"/>
                  <a:pt x="139" y="44"/>
                </a:cubicBezTo>
                <a:cubicBezTo>
                  <a:pt x="139" y="45"/>
                  <a:pt x="139" y="46"/>
                  <a:pt x="139" y="46"/>
                </a:cubicBezTo>
                <a:cubicBezTo>
                  <a:pt x="141" y="46"/>
                  <a:pt x="143" y="45"/>
                  <a:pt x="145" y="45"/>
                </a:cubicBezTo>
                <a:cubicBezTo>
                  <a:pt x="139" y="47"/>
                  <a:pt x="133" y="51"/>
                  <a:pt x="129" y="56"/>
                </a:cubicBezTo>
                <a:cubicBezTo>
                  <a:pt x="129" y="55"/>
                  <a:pt x="130" y="53"/>
                  <a:pt x="131" y="52"/>
                </a:cubicBezTo>
                <a:cubicBezTo>
                  <a:pt x="129" y="52"/>
                  <a:pt x="128" y="51"/>
                  <a:pt x="128" y="50"/>
                </a:cubicBezTo>
                <a:close/>
                <a:moveTo>
                  <a:pt x="165" y="36"/>
                </a:moveTo>
                <a:cubicBezTo>
                  <a:pt x="165" y="36"/>
                  <a:pt x="165" y="37"/>
                  <a:pt x="166" y="37"/>
                </a:cubicBezTo>
                <a:cubicBezTo>
                  <a:pt x="166" y="37"/>
                  <a:pt x="166" y="37"/>
                  <a:pt x="166" y="37"/>
                </a:cubicBezTo>
                <a:cubicBezTo>
                  <a:pt x="166" y="37"/>
                  <a:pt x="166" y="36"/>
                  <a:pt x="165" y="36"/>
                </a:cubicBezTo>
                <a:cubicBezTo>
                  <a:pt x="165" y="36"/>
                  <a:pt x="165" y="36"/>
                  <a:pt x="165" y="36"/>
                </a:cubicBezTo>
                <a:close/>
                <a:moveTo>
                  <a:pt x="23" y="97"/>
                </a:moveTo>
                <a:cubicBezTo>
                  <a:pt x="25" y="105"/>
                  <a:pt x="29" y="113"/>
                  <a:pt x="33" y="119"/>
                </a:cubicBezTo>
                <a:cubicBezTo>
                  <a:pt x="33" y="119"/>
                  <a:pt x="33" y="119"/>
                  <a:pt x="33" y="119"/>
                </a:cubicBezTo>
                <a:cubicBezTo>
                  <a:pt x="33" y="120"/>
                  <a:pt x="33" y="121"/>
                  <a:pt x="32" y="122"/>
                </a:cubicBezTo>
                <a:cubicBezTo>
                  <a:pt x="29" y="126"/>
                  <a:pt x="21" y="120"/>
                  <a:pt x="19" y="118"/>
                </a:cubicBezTo>
                <a:cubicBezTo>
                  <a:pt x="17" y="115"/>
                  <a:pt x="15" y="113"/>
                  <a:pt x="15" y="110"/>
                </a:cubicBezTo>
                <a:cubicBezTo>
                  <a:pt x="14" y="108"/>
                  <a:pt x="15" y="108"/>
                  <a:pt x="16" y="106"/>
                </a:cubicBezTo>
                <a:cubicBezTo>
                  <a:pt x="18" y="104"/>
                  <a:pt x="20" y="103"/>
                  <a:pt x="22" y="101"/>
                </a:cubicBezTo>
                <a:cubicBezTo>
                  <a:pt x="22" y="100"/>
                  <a:pt x="22" y="98"/>
                  <a:pt x="23" y="97"/>
                </a:cubicBezTo>
                <a:close/>
                <a:moveTo>
                  <a:pt x="24" y="64"/>
                </a:moveTo>
                <a:cubicBezTo>
                  <a:pt x="23" y="65"/>
                  <a:pt x="23" y="67"/>
                  <a:pt x="22" y="68"/>
                </a:cubicBezTo>
                <a:cubicBezTo>
                  <a:pt x="22" y="68"/>
                  <a:pt x="22" y="69"/>
                  <a:pt x="22" y="69"/>
                </a:cubicBezTo>
                <a:cubicBezTo>
                  <a:pt x="19" y="70"/>
                  <a:pt x="15" y="71"/>
                  <a:pt x="14" y="68"/>
                </a:cubicBezTo>
                <a:cubicBezTo>
                  <a:pt x="13" y="66"/>
                  <a:pt x="13" y="65"/>
                  <a:pt x="12" y="63"/>
                </a:cubicBezTo>
                <a:cubicBezTo>
                  <a:pt x="8" y="58"/>
                  <a:pt x="15" y="52"/>
                  <a:pt x="19" y="49"/>
                </a:cubicBezTo>
                <a:cubicBezTo>
                  <a:pt x="18" y="50"/>
                  <a:pt x="18" y="51"/>
                  <a:pt x="17" y="52"/>
                </a:cubicBezTo>
                <a:cubicBezTo>
                  <a:pt x="16" y="56"/>
                  <a:pt x="18" y="60"/>
                  <a:pt x="14" y="63"/>
                </a:cubicBezTo>
                <a:cubicBezTo>
                  <a:pt x="16" y="67"/>
                  <a:pt x="16" y="68"/>
                  <a:pt x="20" y="66"/>
                </a:cubicBezTo>
                <a:cubicBezTo>
                  <a:pt x="22" y="66"/>
                  <a:pt x="23" y="65"/>
                  <a:pt x="24" y="64"/>
                </a:cubicBezTo>
                <a:close/>
                <a:moveTo>
                  <a:pt x="19" y="54"/>
                </a:moveTo>
                <a:cubicBezTo>
                  <a:pt x="20" y="53"/>
                  <a:pt x="20" y="54"/>
                  <a:pt x="21" y="54"/>
                </a:cubicBezTo>
                <a:cubicBezTo>
                  <a:pt x="21" y="53"/>
                  <a:pt x="21" y="52"/>
                  <a:pt x="20" y="51"/>
                </a:cubicBezTo>
                <a:cubicBezTo>
                  <a:pt x="20" y="52"/>
                  <a:pt x="20" y="52"/>
                  <a:pt x="19" y="52"/>
                </a:cubicBezTo>
                <a:cubicBezTo>
                  <a:pt x="19" y="53"/>
                  <a:pt x="19" y="53"/>
                  <a:pt x="19" y="54"/>
                </a:cubicBezTo>
                <a:close/>
                <a:moveTo>
                  <a:pt x="124" y="102"/>
                </a:moveTo>
                <a:cubicBezTo>
                  <a:pt x="123" y="106"/>
                  <a:pt x="121" y="109"/>
                  <a:pt x="120" y="113"/>
                </a:cubicBezTo>
                <a:cubicBezTo>
                  <a:pt x="119" y="117"/>
                  <a:pt x="113" y="127"/>
                  <a:pt x="109" y="130"/>
                </a:cubicBezTo>
                <a:cubicBezTo>
                  <a:pt x="110" y="130"/>
                  <a:pt x="111" y="131"/>
                  <a:pt x="114" y="131"/>
                </a:cubicBezTo>
                <a:cubicBezTo>
                  <a:pt x="115" y="131"/>
                  <a:pt x="121" y="131"/>
                  <a:pt x="123" y="131"/>
                </a:cubicBezTo>
                <a:cubicBezTo>
                  <a:pt x="126" y="131"/>
                  <a:pt x="128" y="131"/>
                  <a:pt x="128" y="127"/>
                </a:cubicBezTo>
                <a:cubicBezTo>
                  <a:pt x="128" y="125"/>
                  <a:pt x="128" y="125"/>
                  <a:pt x="127" y="123"/>
                </a:cubicBezTo>
                <a:cubicBezTo>
                  <a:pt x="127" y="120"/>
                  <a:pt x="127" y="117"/>
                  <a:pt x="127" y="114"/>
                </a:cubicBezTo>
                <a:cubicBezTo>
                  <a:pt x="127" y="111"/>
                  <a:pt x="126" y="110"/>
                  <a:pt x="125" y="107"/>
                </a:cubicBezTo>
                <a:cubicBezTo>
                  <a:pt x="124" y="105"/>
                  <a:pt x="124" y="104"/>
                  <a:pt x="124" y="102"/>
                </a:cubicBezTo>
                <a:close/>
                <a:moveTo>
                  <a:pt x="107" y="132"/>
                </a:moveTo>
                <a:cubicBezTo>
                  <a:pt x="104" y="134"/>
                  <a:pt x="99" y="138"/>
                  <a:pt x="98" y="139"/>
                </a:cubicBezTo>
                <a:cubicBezTo>
                  <a:pt x="97" y="141"/>
                  <a:pt x="96" y="143"/>
                  <a:pt x="94" y="144"/>
                </a:cubicBezTo>
                <a:cubicBezTo>
                  <a:pt x="86" y="149"/>
                  <a:pt x="81" y="144"/>
                  <a:pt x="76" y="136"/>
                </a:cubicBezTo>
                <a:cubicBezTo>
                  <a:pt x="74" y="133"/>
                  <a:pt x="69" y="125"/>
                  <a:pt x="74" y="122"/>
                </a:cubicBezTo>
                <a:cubicBezTo>
                  <a:pt x="77" y="121"/>
                  <a:pt x="78" y="120"/>
                  <a:pt x="80" y="119"/>
                </a:cubicBezTo>
                <a:cubicBezTo>
                  <a:pt x="75" y="120"/>
                  <a:pt x="69" y="120"/>
                  <a:pt x="63" y="119"/>
                </a:cubicBezTo>
                <a:cubicBezTo>
                  <a:pt x="64" y="120"/>
                  <a:pt x="64" y="120"/>
                  <a:pt x="64" y="121"/>
                </a:cubicBezTo>
                <a:cubicBezTo>
                  <a:pt x="64" y="124"/>
                  <a:pt x="64" y="125"/>
                  <a:pt x="62" y="127"/>
                </a:cubicBezTo>
                <a:cubicBezTo>
                  <a:pt x="61" y="129"/>
                  <a:pt x="61" y="130"/>
                  <a:pt x="59" y="133"/>
                </a:cubicBezTo>
                <a:cubicBezTo>
                  <a:pt x="60" y="136"/>
                  <a:pt x="59" y="137"/>
                  <a:pt x="59" y="140"/>
                </a:cubicBezTo>
                <a:cubicBezTo>
                  <a:pt x="57" y="146"/>
                  <a:pt x="45" y="143"/>
                  <a:pt x="41" y="141"/>
                </a:cubicBezTo>
                <a:cubicBezTo>
                  <a:pt x="35" y="140"/>
                  <a:pt x="27" y="138"/>
                  <a:pt x="30" y="131"/>
                </a:cubicBezTo>
                <a:cubicBezTo>
                  <a:pt x="31" y="129"/>
                  <a:pt x="31" y="128"/>
                  <a:pt x="32" y="126"/>
                </a:cubicBezTo>
                <a:cubicBezTo>
                  <a:pt x="27" y="128"/>
                  <a:pt x="20" y="123"/>
                  <a:pt x="17" y="120"/>
                </a:cubicBezTo>
                <a:cubicBezTo>
                  <a:pt x="14" y="117"/>
                  <a:pt x="12" y="113"/>
                  <a:pt x="11" y="110"/>
                </a:cubicBezTo>
                <a:cubicBezTo>
                  <a:pt x="11" y="107"/>
                  <a:pt x="11" y="107"/>
                  <a:pt x="13" y="105"/>
                </a:cubicBezTo>
                <a:cubicBezTo>
                  <a:pt x="15" y="103"/>
                  <a:pt x="17" y="101"/>
                  <a:pt x="19" y="99"/>
                </a:cubicBezTo>
                <a:cubicBezTo>
                  <a:pt x="20" y="97"/>
                  <a:pt x="21" y="94"/>
                  <a:pt x="22" y="92"/>
                </a:cubicBezTo>
                <a:cubicBezTo>
                  <a:pt x="21" y="91"/>
                  <a:pt x="21" y="89"/>
                  <a:pt x="21" y="87"/>
                </a:cubicBezTo>
                <a:cubicBezTo>
                  <a:pt x="20" y="81"/>
                  <a:pt x="21" y="76"/>
                  <a:pt x="22" y="72"/>
                </a:cubicBezTo>
                <a:cubicBezTo>
                  <a:pt x="18" y="73"/>
                  <a:pt x="14" y="72"/>
                  <a:pt x="12" y="69"/>
                </a:cubicBezTo>
                <a:cubicBezTo>
                  <a:pt x="12" y="67"/>
                  <a:pt x="11" y="66"/>
                  <a:pt x="11" y="64"/>
                </a:cubicBezTo>
                <a:cubicBezTo>
                  <a:pt x="3" y="56"/>
                  <a:pt x="18" y="46"/>
                  <a:pt x="22" y="46"/>
                </a:cubicBezTo>
                <a:cubicBezTo>
                  <a:pt x="21" y="47"/>
                  <a:pt x="21" y="48"/>
                  <a:pt x="20" y="50"/>
                </a:cubicBezTo>
                <a:cubicBezTo>
                  <a:pt x="23" y="51"/>
                  <a:pt x="23" y="55"/>
                  <a:pt x="22" y="58"/>
                </a:cubicBezTo>
                <a:cubicBezTo>
                  <a:pt x="21" y="57"/>
                  <a:pt x="21" y="55"/>
                  <a:pt x="19" y="55"/>
                </a:cubicBezTo>
                <a:cubicBezTo>
                  <a:pt x="19" y="58"/>
                  <a:pt x="19" y="62"/>
                  <a:pt x="16" y="63"/>
                </a:cubicBezTo>
                <a:cubicBezTo>
                  <a:pt x="17" y="65"/>
                  <a:pt x="17" y="65"/>
                  <a:pt x="19" y="64"/>
                </a:cubicBezTo>
                <a:cubicBezTo>
                  <a:pt x="22" y="63"/>
                  <a:pt x="24" y="61"/>
                  <a:pt x="26" y="58"/>
                </a:cubicBezTo>
                <a:cubicBezTo>
                  <a:pt x="29" y="54"/>
                  <a:pt x="32" y="50"/>
                  <a:pt x="36" y="46"/>
                </a:cubicBezTo>
                <a:cubicBezTo>
                  <a:pt x="46" y="37"/>
                  <a:pt x="56" y="34"/>
                  <a:pt x="71" y="32"/>
                </a:cubicBezTo>
                <a:cubicBezTo>
                  <a:pt x="73" y="30"/>
                  <a:pt x="75" y="27"/>
                  <a:pt x="78" y="25"/>
                </a:cubicBezTo>
                <a:cubicBezTo>
                  <a:pt x="81" y="23"/>
                  <a:pt x="83" y="22"/>
                  <a:pt x="86" y="22"/>
                </a:cubicBezTo>
                <a:cubicBezTo>
                  <a:pt x="91" y="15"/>
                  <a:pt x="94" y="11"/>
                  <a:pt x="102" y="8"/>
                </a:cubicBezTo>
                <a:cubicBezTo>
                  <a:pt x="119" y="1"/>
                  <a:pt x="130" y="0"/>
                  <a:pt x="144" y="11"/>
                </a:cubicBezTo>
                <a:cubicBezTo>
                  <a:pt x="148" y="15"/>
                  <a:pt x="152" y="19"/>
                  <a:pt x="157" y="22"/>
                </a:cubicBezTo>
                <a:cubicBezTo>
                  <a:pt x="159" y="23"/>
                  <a:pt x="161" y="24"/>
                  <a:pt x="163" y="27"/>
                </a:cubicBezTo>
                <a:cubicBezTo>
                  <a:pt x="165" y="29"/>
                  <a:pt x="167" y="32"/>
                  <a:pt x="168" y="36"/>
                </a:cubicBezTo>
                <a:cubicBezTo>
                  <a:pt x="170" y="35"/>
                  <a:pt x="172" y="34"/>
                  <a:pt x="174" y="33"/>
                </a:cubicBezTo>
                <a:cubicBezTo>
                  <a:pt x="176" y="31"/>
                  <a:pt x="177" y="28"/>
                  <a:pt x="179" y="26"/>
                </a:cubicBezTo>
                <a:cubicBezTo>
                  <a:pt x="181" y="24"/>
                  <a:pt x="187" y="27"/>
                  <a:pt x="188" y="29"/>
                </a:cubicBezTo>
                <a:cubicBezTo>
                  <a:pt x="193" y="38"/>
                  <a:pt x="194" y="53"/>
                  <a:pt x="193" y="62"/>
                </a:cubicBezTo>
                <a:cubicBezTo>
                  <a:pt x="192" y="73"/>
                  <a:pt x="188" y="84"/>
                  <a:pt x="178" y="89"/>
                </a:cubicBezTo>
                <a:cubicBezTo>
                  <a:pt x="171" y="92"/>
                  <a:pt x="162" y="93"/>
                  <a:pt x="155" y="91"/>
                </a:cubicBezTo>
                <a:cubicBezTo>
                  <a:pt x="154" y="93"/>
                  <a:pt x="154" y="95"/>
                  <a:pt x="153" y="96"/>
                </a:cubicBezTo>
                <a:cubicBezTo>
                  <a:pt x="152" y="101"/>
                  <a:pt x="146" y="105"/>
                  <a:pt x="141" y="105"/>
                </a:cubicBezTo>
                <a:cubicBezTo>
                  <a:pt x="136" y="106"/>
                  <a:pt x="133" y="103"/>
                  <a:pt x="130" y="100"/>
                </a:cubicBezTo>
                <a:cubicBezTo>
                  <a:pt x="128" y="98"/>
                  <a:pt x="127" y="97"/>
                  <a:pt x="125" y="95"/>
                </a:cubicBezTo>
                <a:cubicBezTo>
                  <a:pt x="125" y="96"/>
                  <a:pt x="125" y="97"/>
                  <a:pt x="124" y="98"/>
                </a:cubicBezTo>
                <a:cubicBezTo>
                  <a:pt x="126" y="101"/>
                  <a:pt x="126" y="103"/>
                  <a:pt x="128" y="106"/>
                </a:cubicBezTo>
                <a:cubicBezTo>
                  <a:pt x="129" y="109"/>
                  <a:pt x="129" y="111"/>
                  <a:pt x="129" y="114"/>
                </a:cubicBezTo>
                <a:cubicBezTo>
                  <a:pt x="130" y="117"/>
                  <a:pt x="130" y="120"/>
                  <a:pt x="130" y="122"/>
                </a:cubicBezTo>
                <a:cubicBezTo>
                  <a:pt x="131" y="125"/>
                  <a:pt x="131" y="125"/>
                  <a:pt x="131" y="128"/>
                </a:cubicBezTo>
                <a:cubicBezTo>
                  <a:pt x="131" y="133"/>
                  <a:pt x="128" y="134"/>
                  <a:pt x="123" y="134"/>
                </a:cubicBezTo>
                <a:cubicBezTo>
                  <a:pt x="121" y="134"/>
                  <a:pt x="115" y="134"/>
                  <a:pt x="113" y="134"/>
                </a:cubicBezTo>
                <a:cubicBezTo>
                  <a:pt x="110" y="133"/>
                  <a:pt x="108" y="133"/>
                  <a:pt x="107" y="132"/>
                </a:cubicBezTo>
                <a:close/>
                <a:moveTo>
                  <a:pt x="87" y="122"/>
                </a:moveTo>
                <a:cubicBezTo>
                  <a:pt x="87" y="121"/>
                  <a:pt x="87" y="120"/>
                  <a:pt x="87" y="119"/>
                </a:cubicBezTo>
                <a:cubicBezTo>
                  <a:pt x="87" y="117"/>
                  <a:pt x="87" y="116"/>
                  <a:pt x="87" y="114"/>
                </a:cubicBezTo>
                <a:cubicBezTo>
                  <a:pt x="87" y="112"/>
                  <a:pt x="87" y="111"/>
                  <a:pt x="87" y="109"/>
                </a:cubicBezTo>
                <a:cubicBezTo>
                  <a:pt x="87" y="111"/>
                  <a:pt x="86" y="112"/>
                  <a:pt x="85" y="114"/>
                </a:cubicBezTo>
                <a:cubicBezTo>
                  <a:pt x="85" y="115"/>
                  <a:pt x="85" y="115"/>
                  <a:pt x="85" y="116"/>
                </a:cubicBezTo>
                <a:cubicBezTo>
                  <a:pt x="77" y="117"/>
                  <a:pt x="70" y="117"/>
                  <a:pt x="63" y="116"/>
                </a:cubicBezTo>
                <a:cubicBezTo>
                  <a:pt x="62" y="113"/>
                  <a:pt x="62" y="110"/>
                  <a:pt x="61" y="108"/>
                </a:cubicBezTo>
                <a:cubicBezTo>
                  <a:pt x="61" y="111"/>
                  <a:pt x="61" y="117"/>
                  <a:pt x="61" y="120"/>
                </a:cubicBezTo>
                <a:cubicBezTo>
                  <a:pt x="61" y="123"/>
                  <a:pt x="61" y="124"/>
                  <a:pt x="60" y="126"/>
                </a:cubicBezTo>
                <a:cubicBezTo>
                  <a:pt x="59" y="128"/>
                  <a:pt x="58" y="129"/>
                  <a:pt x="56" y="133"/>
                </a:cubicBezTo>
                <a:cubicBezTo>
                  <a:pt x="56" y="135"/>
                  <a:pt x="56" y="136"/>
                  <a:pt x="56" y="139"/>
                </a:cubicBezTo>
                <a:cubicBezTo>
                  <a:pt x="55" y="142"/>
                  <a:pt x="45" y="139"/>
                  <a:pt x="42" y="139"/>
                </a:cubicBezTo>
                <a:cubicBezTo>
                  <a:pt x="38" y="138"/>
                  <a:pt x="32" y="136"/>
                  <a:pt x="33" y="132"/>
                </a:cubicBezTo>
                <a:cubicBezTo>
                  <a:pt x="35" y="128"/>
                  <a:pt x="36" y="124"/>
                  <a:pt x="37" y="119"/>
                </a:cubicBezTo>
                <a:cubicBezTo>
                  <a:pt x="30" y="110"/>
                  <a:pt x="25" y="98"/>
                  <a:pt x="24" y="87"/>
                </a:cubicBezTo>
                <a:cubicBezTo>
                  <a:pt x="23" y="79"/>
                  <a:pt x="23" y="74"/>
                  <a:pt x="25" y="69"/>
                </a:cubicBezTo>
                <a:cubicBezTo>
                  <a:pt x="28" y="61"/>
                  <a:pt x="32" y="54"/>
                  <a:pt x="38" y="48"/>
                </a:cubicBezTo>
                <a:cubicBezTo>
                  <a:pt x="47" y="41"/>
                  <a:pt x="55" y="38"/>
                  <a:pt x="68" y="36"/>
                </a:cubicBezTo>
                <a:cubicBezTo>
                  <a:pt x="64" y="39"/>
                  <a:pt x="62" y="43"/>
                  <a:pt x="58" y="47"/>
                </a:cubicBezTo>
                <a:cubicBezTo>
                  <a:pt x="55" y="50"/>
                  <a:pt x="53" y="54"/>
                  <a:pt x="51" y="59"/>
                </a:cubicBezTo>
                <a:cubicBezTo>
                  <a:pt x="48" y="64"/>
                  <a:pt x="48" y="67"/>
                  <a:pt x="52" y="72"/>
                </a:cubicBezTo>
                <a:cubicBezTo>
                  <a:pt x="55" y="76"/>
                  <a:pt x="57" y="78"/>
                  <a:pt x="58" y="83"/>
                </a:cubicBezTo>
                <a:cubicBezTo>
                  <a:pt x="57" y="85"/>
                  <a:pt x="57" y="87"/>
                  <a:pt x="56" y="90"/>
                </a:cubicBezTo>
                <a:cubicBezTo>
                  <a:pt x="60" y="95"/>
                  <a:pt x="63" y="98"/>
                  <a:pt x="67" y="99"/>
                </a:cubicBezTo>
                <a:cubicBezTo>
                  <a:pt x="71" y="100"/>
                  <a:pt x="74" y="100"/>
                  <a:pt x="78" y="98"/>
                </a:cubicBezTo>
                <a:cubicBezTo>
                  <a:pt x="86" y="94"/>
                  <a:pt x="93" y="89"/>
                  <a:pt x="101" y="89"/>
                </a:cubicBezTo>
                <a:cubicBezTo>
                  <a:pt x="105" y="79"/>
                  <a:pt x="105" y="71"/>
                  <a:pt x="103" y="61"/>
                </a:cubicBezTo>
                <a:cubicBezTo>
                  <a:pt x="102" y="55"/>
                  <a:pt x="101" y="48"/>
                  <a:pt x="101" y="42"/>
                </a:cubicBezTo>
                <a:cubicBezTo>
                  <a:pt x="99" y="49"/>
                  <a:pt x="99" y="55"/>
                  <a:pt x="100" y="61"/>
                </a:cubicBezTo>
                <a:cubicBezTo>
                  <a:pt x="101" y="70"/>
                  <a:pt x="103" y="79"/>
                  <a:pt x="99" y="86"/>
                </a:cubicBezTo>
                <a:cubicBezTo>
                  <a:pt x="91" y="86"/>
                  <a:pt x="84" y="91"/>
                  <a:pt x="77" y="95"/>
                </a:cubicBezTo>
                <a:cubicBezTo>
                  <a:pt x="74" y="96"/>
                  <a:pt x="71" y="96"/>
                  <a:pt x="68" y="96"/>
                </a:cubicBezTo>
                <a:cubicBezTo>
                  <a:pt x="65" y="95"/>
                  <a:pt x="63" y="93"/>
                  <a:pt x="60" y="89"/>
                </a:cubicBezTo>
                <a:cubicBezTo>
                  <a:pt x="60" y="86"/>
                  <a:pt x="61" y="84"/>
                  <a:pt x="63" y="81"/>
                </a:cubicBezTo>
                <a:cubicBezTo>
                  <a:pt x="65" y="75"/>
                  <a:pt x="68" y="71"/>
                  <a:pt x="71" y="65"/>
                </a:cubicBezTo>
                <a:cubicBezTo>
                  <a:pt x="67" y="70"/>
                  <a:pt x="64" y="74"/>
                  <a:pt x="61" y="79"/>
                </a:cubicBezTo>
                <a:cubicBezTo>
                  <a:pt x="59" y="76"/>
                  <a:pt x="58" y="74"/>
                  <a:pt x="55" y="70"/>
                </a:cubicBezTo>
                <a:cubicBezTo>
                  <a:pt x="52" y="66"/>
                  <a:pt x="52" y="65"/>
                  <a:pt x="54" y="60"/>
                </a:cubicBezTo>
                <a:cubicBezTo>
                  <a:pt x="56" y="56"/>
                  <a:pt x="58" y="52"/>
                  <a:pt x="61" y="48"/>
                </a:cubicBezTo>
                <a:cubicBezTo>
                  <a:pt x="67" y="42"/>
                  <a:pt x="73" y="34"/>
                  <a:pt x="80" y="28"/>
                </a:cubicBezTo>
                <a:cubicBezTo>
                  <a:pt x="83" y="24"/>
                  <a:pt x="85" y="24"/>
                  <a:pt x="89" y="24"/>
                </a:cubicBezTo>
                <a:cubicBezTo>
                  <a:pt x="94" y="23"/>
                  <a:pt x="98" y="22"/>
                  <a:pt x="102" y="21"/>
                </a:cubicBezTo>
                <a:cubicBezTo>
                  <a:pt x="98" y="22"/>
                  <a:pt x="94" y="22"/>
                  <a:pt x="90" y="22"/>
                </a:cubicBezTo>
                <a:cubicBezTo>
                  <a:pt x="90" y="22"/>
                  <a:pt x="90" y="22"/>
                  <a:pt x="90" y="22"/>
                </a:cubicBezTo>
                <a:cubicBezTo>
                  <a:pt x="94" y="17"/>
                  <a:pt x="96" y="14"/>
                  <a:pt x="103" y="11"/>
                </a:cubicBezTo>
                <a:cubicBezTo>
                  <a:pt x="119" y="4"/>
                  <a:pt x="130" y="3"/>
                  <a:pt x="143" y="14"/>
                </a:cubicBezTo>
                <a:cubicBezTo>
                  <a:pt x="146" y="17"/>
                  <a:pt x="149" y="19"/>
                  <a:pt x="152" y="22"/>
                </a:cubicBezTo>
                <a:cubicBezTo>
                  <a:pt x="151" y="22"/>
                  <a:pt x="150" y="22"/>
                  <a:pt x="149" y="23"/>
                </a:cubicBezTo>
                <a:cubicBezTo>
                  <a:pt x="150" y="22"/>
                  <a:pt x="152" y="23"/>
                  <a:pt x="154" y="23"/>
                </a:cubicBezTo>
                <a:cubicBezTo>
                  <a:pt x="155" y="23"/>
                  <a:pt x="155" y="24"/>
                  <a:pt x="156" y="24"/>
                </a:cubicBezTo>
                <a:cubicBezTo>
                  <a:pt x="158" y="25"/>
                  <a:pt x="159" y="26"/>
                  <a:pt x="161" y="28"/>
                </a:cubicBezTo>
                <a:cubicBezTo>
                  <a:pt x="163" y="31"/>
                  <a:pt x="164" y="33"/>
                  <a:pt x="165" y="36"/>
                </a:cubicBezTo>
                <a:cubicBezTo>
                  <a:pt x="165" y="35"/>
                  <a:pt x="164" y="35"/>
                  <a:pt x="163" y="35"/>
                </a:cubicBezTo>
                <a:cubicBezTo>
                  <a:pt x="163" y="35"/>
                  <a:pt x="162" y="35"/>
                  <a:pt x="162" y="35"/>
                </a:cubicBezTo>
                <a:cubicBezTo>
                  <a:pt x="161" y="34"/>
                  <a:pt x="160" y="35"/>
                  <a:pt x="159" y="35"/>
                </a:cubicBezTo>
                <a:cubicBezTo>
                  <a:pt x="159" y="35"/>
                  <a:pt x="159" y="35"/>
                  <a:pt x="159" y="35"/>
                </a:cubicBezTo>
                <a:cubicBezTo>
                  <a:pt x="157" y="36"/>
                  <a:pt x="155" y="37"/>
                  <a:pt x="154" y="37"/>
                </a:cubicBezTo>
                <a:cubicBezTo>
                  <a:pt x="155" y="37"/>
                  <a:pt x="156" y="37"/>
                  <a:pt x="157" y="37"/>
                </a:cubicBezTo>
                <a:cubicBezTo>
                  <a:pt x="157" y="37"/>
                  <a:pt x="157" y="37"/>
                  <a:pt x="157" y="37"/>
                </a:cubicBezTo>
                <a:cubicBezTo>
                  <a:pt x="157" y="37"/>
                  <a:pt x="157" y="38"/>
                  <a:pt x="157" y="39"/>
                </a:cubicBezTo>
                <a:cubicBezTo>
                  <a:pt x="157" y="40"/>
                  <a:pt x="157" y="40"/>
                  <a:pt x="157" y="41"/>
                </a:cubicBezTo>
                <a:cubicBezTo>
                  <a:pt x="157" y="41"/>
                  <a:pt x="157" y="41"/>
                  <a:pt x="157" y="41"/>
                </a:cubicBezTo>
                <a:cubicBezTo>
                  <a:pt x="157" y="42"/>
                  <a:pt x="157" y="42"/>
                  <a:pt x="158" y="42"/>
                </a:cubicBezTo>
                <a:cubicBezTo>
                  <a:pt x="157" y="42"/>
                  <a:pt x="156" y="42"/>
                  <a:pt x="156" y="43"/>
                </a:cubicBezTo>
                <a:cubicBezTo>
                  <a:pt x="159" y="42"/>
                  <a:pt x="162" y="42"/>
                  <a:pt x="165" y="43"/>
                </a:cubicBezTo>
                <a:cubicBezTo>
                  <a:pt x="165" y="44"/>
                  <a:pt x="165" y="45"/>
                  <a:pt x="165" y="46"/>
                </a:cubicBezTo>
                <a:cubicBezTo>
                  <a:pt x="165" y="46"/>
                  <a:pt x="164" y="46"/>
                  <a:pt x="164" y="46"/>
                </a:cubicBezTo>
                <a:cubicBezTo>
                  <a:pt x="164" y="46"/>
                  <a:pt x="164" y="46"/>
                  <a:pt x="164" y="46"/>
                </a:cubicBezTo>
                <a:cubicBezTo>
                  <a:pt x="163" y="45"/>
                  <a:pt x="161" y="45"/>
                  <a:pt x="159" y="45"/>
                </a:cubicBezTo>
                <a:cubicBezTo>
                  <a:pt x="152" y="47"/>
                  <a:pt x="154" y="50"/>
                  <a:pt x="151" y="56"/>
                </a:cubicBezTo>
                <a:cubicBezTo>
                  <a:pt x="154" y="52"/>
                  <a:pt x="154" y="48"/>
                  <a:pt x="159" y="47"/>
                </a:cubicBezTo>
                <a:cubicBezTo>
                  <a:pt x="160" y="47"/>
                  <a:pt x="161" y="46"/>
                  <a:pt x="162" y="46"/>
                </a:cubicBezTo>
                <a:cubicBezTo>
                  <a:pt x="160" y="47"/>
                  <a:pt x="159" y="48"/>
                  <a:pt x="158" y="50"/>
                </a:cubicBezTo>
                <a:cubicBezTo>
                  <a:pt x="157" y="54"/>
                  <a:pt x="158" y="57"/>
                  <a:pt x="156" y="61"/>
                </a:cubicBezTo>
                <a:cubicBezTo>
                  <a:pt x="158" y="57"/>
                  <a:pt x="158" y="54"/>
                  <a:pt x="160" y="51"/>
                </a:cubicBezTo>
                <a:cubicBezTo>
                  <a:pt x="161" y="49"/>
                  <a:pt x="163" y="47"/>
                  <a:pt x="164" y="47"/>
                </a:cubicBezTo>
                <a:cubicBezTo>
                  <a:pt x="165" y="47"/>
                  <a:pt x="165" y="47"/>
                  <a:pt x="165" y="47"/>
                </a:cubicBezTo>
                <a:cubicBezTo>
                  <a:pt x="166" y="50"/>
                  <a:pt x="166" y="52"/>
                  <a:pt x="166" y="54"/>
                </a:cubicBezTo>
                <a:cubicBezTo>
                  <a:pt x="166" y="57"/>
                  <a:pt x="165" y="62"/>
                  <a:pt x="164" y="64"/>
                </a:cubicBezTo>
                <a:cubicBezTo>
                  <a:pt x="166" y="61"/>
                  <a:pt x="167" y="57"/>
                  <a:pt x="168" y="53"/>
                </a:cubicBezTo>
                <a:cubicBezTo>
                  <a:pt x="168" y="50"/>
                  <a:pt x="168" y="46"/>
                  <a:pt x="167" y="42"/>
                </a:cubicBezTo>
                <a:cubicBezTo>
                  <a:pt x="166" y="37"/>
                  <a:pt x="172" y="38"/>
                  <a:pt x="175" y="36"/>
                </a:cubicBezTo>
                <a:cubicBezTo>
                  <a:pt x="177" y="34"/>
                  <a:pt x="178" y="31"/>
                  <a:pt x="181" y="29"/>
                </a:cubicBezTo>
                <a:cubicBezTo>
                  <a:pt x="183" y="27"/>
                  <a:pt x="186" y="30"/>
                  <a:pt x="187" y="32"/>
                </a:cubicBezTo>
                <a:cubicBezTo>
                  <a:pt x="190" y="40"/>
                  <a:pt x="192" y="53"/>
                  <a:pt x="191" y="62"/>
                </a:cubicBezTo>
                <a:cubicBezTo>
                  <a:pt x="190" y="71"/>
                  <a:pt x="185" y="82"/>
                  <a:pt x="177" y="86"/>
                </a:cubicBezTo>
                <a:cubicBezTo>
                  <a:pt x="166" y="92"/>
                  <a:pt x="154" y="88"/>
                  <a:pt x="143" y="85"/>
                </a:cubicBezTo>
                <a:cubicBezTo>
                  <a:pt x="141" y="84"/>
                  <a:pt x="139" y="83"/>
                  <a:pt x="137" y="82"/>
                </a:cubicBezTo>
                <a:cubicBezTo>
                  <a:pt x="138" y="84"/>
                  <a:pt x="138" y="87"/>
                  <a:pt x="137" y="89"/>
                </a:cubicBezTo>
                <a:cubicBezTo>
                  <a:pt x="136" y="93"/>
                  <a:pt x="134" y="99"/>
                  <a:pt x="140" y="101"/>
                </a:cubicBezTo>
                <a:cubicBezTo>
                  <a:pt x="142" y="101"/>
                  <a:pt x="142" y="101"/>
                  <a:pt x="145" y="99"/>
                </a:cubicBezTo>
                <a:cubicBezTo>
                  <a:pt x="143" y="100"/>
                  <a:pt x="142" y="100"/>
                  <a:pt x="140" y="100"/>
                </a:cubicBezTo>
                <a:cubicBezTo>
                  <a:pt x="139" y="99"/>
                  <a:pt x="138" y="98"/>
                  <a:pt x="138" y="97"/>
                </a:cubicBezTo>
                <a:cubicBezTo>
                  <a:pt x="138" y="98"/>
                  <a:pt x="139" y="98"/>
                  <a:pt x="140" y="98"/>
                </a:cubicBezTo>
                <a:cubicBezTo>
                  <a:pt x="144" y="99"/>
                  <a:pt x="148" y="97"/>
                  <a:pt x="149" y="95"/>
                </a:cubicBezTo>
                <a:cubicBezTo>
                  <a:pt x="149" y="93"/>
                  <a:pt x="149" y="92"/>
                  <a:pt x="150" y="90"/>
                </a:cubicBezTo>
                <a:cubicBezTo>
                  <a:pt x="151" y="90"/>
                  <a:pt x="152" y="91"/>
                  <a:pt x="152" y="91"/>
                </a:cubicBezTo>
                <a:cubicBezTo>
                  <a:pt x="152" y="92"/>
                  <a:pt x="151" y="94"/>
                  <a:pt x="151" y="95"/>
                </a:cubicBezTo>
                <a:cubicBezTo>
                  <a:pt x="150" y="100"/>
                  <a:pt x="145" y="103"/>
                  <a:pt x="141" y="103"/>
                </a:cubicBezTo>
                <a:cubicBezTo>
                  <a:pt x="137" y="103"/>
                  <a:pt x="134" y="100"/>
                  <a:pt x="131" y="98"/>
                </a:cubicBezTo>
                <a:cubicBezTo>
                  <a:pt x="129" y="96"/>
                  <a:pt x="128" y="94"/>
                  <a:pt x="126" y="93"/>
                </a:cubicBezTo>
                <a:cubicBezTo>
                  <a:pt x="121" y="91"/>
                  <a:pt x="117" y="90"/>
                  <a:pt x="112" y="86"/>
                </a:cubicBezTo>
                <a:cubicBezTo>
                  <a:pt x="116" y="90"/>
                  <a:pt x="118" y="92"/>
                  <a:pt x="122" y="94"/>
                </a:cubicBezTo>
                <a:cubicBezTo>
                  <a:pt x="122" y="101"/>
                  <a:pt x="119" y="106"/>
                  <a:pt x="117" y="112"/>
                </a:cubicBezTo>
                <a:cubicBezTo>
                  <a:pt x="117" y="115"/>
                  <a:pt x="109" y="127"/>
                  <a:pt x="107" y="128"/>
                </a:cubicBezTo>
                <a:cubicBezTo>
                  <a:pt x="106" y="129"/>
                  <a:pt x="97" y="136"/>
                  <a:pt x="96" y="137"/>
                </a:cubicBezTo>
                <a:cubicBezTo>
                  <a:pt x="94" y="139"/>
                  <a:pt x="93" y="141"/>
                  <a:pt x="91" y="142"/>
                </a:cubicBezTo>
                <a:cubicBezTo>
                  <a:pt x="86" y="145"/>
                  <a:pt x="82" y="139"/>
                  <a:pt x="79" y="134"/>
                </a:cubicBezTo>
                <a:cubicBezTo>
                  <a:pt x="78" y="132"/>
                  <a:pt x="74" y="126"/>
                  <a:pt x="77" y="124"/>
                </a:cubicBezTo>
                <a:cubicBezTo>
                  <a:pt x="80" y="122"/>
                  <a:pt x="82" y="121"/>
                  <a:pt x="85" y="119"/>
                </a:cubicBezTo>
                <a:cubicBezTo>
                  <a:pt x="86" y="120"/>
                  <a:pt x="87" y="121"/>
                  <a:pt x="87" y="122"/>
                </a:cubicBezTo>
                <a:close/>
                <a:moveTo>
                  <a:pt x="0" y="56"/>
                </a:moveTo>
                <a:cubicBezTo>
                  <a:pt x="1" y="52"/>
                  <a:pt x="2" y="51"/>
                  <a:pt x="4" y="48"/>
                </a:cubicBezTo>
                <a:cubicBezTo>
                  <a:pt x="0" y="50"/>
                  <a:pt x="0" y="51"/>
                  <a:pt x="0" y="56"/>
                </a:cubicBezTo>
                <a:close/>
                <a:moveTo>
                  <a:pt x="83" y="16"/>
                </a:moveTo>
                <a:cubicBezTo>
                  <a:pt x="87" y="8"/>
                  <a:pt x="90" y="5"/>
                  <a:pt x="98" y="1"/>
                </a:cubicBezTo>
                <a:cubicBezTo>
                  <a:pt x="89" y="3"/>
                  <a:pt x="86" y="5"/>
                  <a:pt x="83" y="16"/>
                </a:cubicBezTo>
                <a:close/>
                <a:moveTo>
                  <a:pt x="84" y="8"/>
                </a:moveTo>
                <a:cubicBezTo>
                  <a:pt x="86" y="5"/>
                  <a:pt x="87" y="4"/>
                  <a:pt x="91" y="2"/>
                </a:cubicBezTo>
                <a:cubicBezTo>
                  <a:pt x="86" y="3"/>
                  <a:pt x="85" y="4"/>
                  <a:pt x="84" y="8"/>
                </a:cubicBezTo>
                <a:close/>
                <a:moveTo>
                  <a:pt x="136" y="80"/>
                </a:moveTo>
                <a:cubicBezTo>
                  <a:pt x="137" y="79"/>
                  <a:pt x="139" y="78"/>
                  <a:pt x="140" y="78"/>
                </a:cubicBezTo>
                <a:cubicBezTo>
                  <a:pt x="139" y="78"/>
                  <a:pt x="137" y="78"/>
                  <a:pt x="136" y="79"/>
                </a:cubicBezTo>
                <a:cubicBezTo>
                  <a:pt x="133" y="79"/>
                  <a:pt x="133" y="80"/>
                  <a:pt x="133" y="83"/>
                </a:cubicBezTo>
                <a:cubicBezTo>
                  <a:pt x="132" y="84"/>
                  <a:pt x="132" y="86"/>
                  <a:pt x="132" y="87"/>
                </a:cubicBezTo>
                <a:cubicBezTo>
                  <a:pt x="132" y="85"/>
                  <a:pt x="133" y="84"/>
                  <a:pt x="134" y="82"/>
                </a:cubicBezTo>
                <a:cubicBezTo>
                  <a:pt x="134" y="81"/>
                  <a:pt x="135" y="81"/>
                  <a:pt x="136" y="80"/>
                </a:cubicBezTo>
                <a:close/>
              </a:path>
            </a:pathLst>
          </a:custGeom>
          <a:solidFill>
            <a:schemeClr val="accent5"/>
          </a:solidFill>
          <a:ln>
            <a:noFill/>
          </a:ln>
          <a:extLst/>
        </p:spPr>
        <p:txBody>
          <a:bodyPr vert="horz" wrap="square" lIns="68544" tIns="34272" rIns="68544" bIns="34272" numCol="1" anchor="t" anchorCtr="0" compatLnSpc="1">
            <a:prstTxWarp prst="textNoShape">
              <a:avLst/>
            </a:prstTxWarp>
          </a:bodyPr>
          <a:lstStyle/>
          <a:p>
            <a:pPr>
              <a:lnSpc>
                <a:spcPct val="90000"/>
              </a:lnSpc>
            </a:pPr>
            <a:endParaRPr lang="en-US" sz="2399">
              <a:solidFill>
                <a:srgbClr val="4B4B4B"/>
              </a:solidFill>
              <a:latin typeface="微软雅黑" panose="020B0503020204020204" pitchFamily="34" charset="-122"/>
              <a:ea typeface="微软雅黑" panose="020B0503020204020204" pitchFamily="34" charset="-122"/>
            </a:endParaRPr>
          </a:p>
        </p:txBody>
      </p:sp>
      <p:grpSp>
        <p:nvGrpSpPr>
          <p:cNvPr id="390" name="Group 347"/>
          <p:cNvGrpSpPr/>
          <p:nvPr/>
        </p:nvGrpSpPr>
        <p:grpSpPr>
          <a:xfrm>
            <a:off x="2574530" y="3459040"/>
            <a:ext cx="159154" cy="167461"/>
            <a:chOff x="2639032" y="3620710"/>
            <a:chExt cx="530548" cy="550696"/>
          </a:xfrm>
          <a:solidFill>
            <a:schemeClr val="accent6"/>
          </a:solidFill>
        </p:grpSpPr>
        <p:sp>
          <p:nvSpPr>
            <p:cNvPr id="391" name="TextBox 348"/>
            <p:cNvSpPr txBox="1"/>
            <p:nvPr/>
          </p:nvSpPr>
          <p:spPr>
            <a:xfrm>
              <a:off x="2639032" y="3797625"/>
              <a:ext cx="530548" cy="170795"/>
            </a:xfrm>
            <a:prstGeom prst="rect">
              <a:avLst/>
            </a:prstGeom>
            <a:noFill/>
          </p:spPr>
          <p:txBody>
            <a:bodyPr wrap="square" lIns="0" tIns="0" rIns="0" bIns="0" rtlCol="0">
              <a:spAutoFit/>
            </a:bodyPr>
            <a:lstStyle/>
            <a:p>
              <a:pPr algn="ctr" fontAlgn="base">
                <a:lnSpc>
                  <a:spcPct val="90000"/>
                </a:lnSpc>
                <a:spcBef>
                  <a:spcPts val="450"/>
                </a:spcBef>
                <a:spcAft>
                  <a:spcPct val="0"/>
                </a:spcAft>
                <a:buClr>
                  <a:srgbClr val="F0AB00"/>
                </a:buClr>
                <a:buSzPct val="80000"/>
              </a:pPr>
              <a:r>
                <a:rPr lang="en-US" sz="375" b="1" kern="0" dirty="0">
                  <a:solidFill>
                    <a:schemeClr val="accent6"/>
                  </a:solidFill>
                  <a:latin typeface="微软雅黑" panose="020B0503020204020204" pitchFamily="34" charset="-122"/>
                  <a:ea typeface="微软雅黑" panose="020B0503020204020204" pitchFamily="34" charset="-122"/>
                  <a:cs typeface="Arial Unicode MS" pitchFamily="34" charset="-128"/>
                </a:rPr>
                <a:t>ALM</a:t>
              </a:r>
            </a:p>
          </p:txBody>
        </p:sp>
        <p:grpSp>
          <p:nvGrpSpPr>
            <p:cNvPr id="392" name="Group 349"/>
            <p:cNvGrpSpPr/>
            <p:nvPr/>
          </p:nvGrpSpPr>
          <p:grpSpPr>
            <a:xfrm>
              <a:off x="2639032" y="3620710"/>
              <a:ext cx="530548" cy="550696"/>
              <a:chOff x="1068388" y="5189490"/>
              <a:chExt cx="376237" cy="390525"/>
            </a:xfrm>
            <a:grpFill/>
          </p:grpSpPr>
          <p:sp>
            <p:nvSpPr>
              <p:cNvPr id="393" name="Freeform 190"/>
              <p:cNvSpPr>
                <a:spLocks/>
              </p:cNvSpPr>
              <p:nvPr/>
            </p:nvSpPr>
            <p:spPr bwMode="auto">
              <a:xfrm>
                <a:off x="1069976" y="5424440"/>
                <a:ext cx="342899" cy="155575"/>
              </a:xfrm>
              <a:custGeom>
                <a:avLst/>
                <a:gdLst>
                  <a:gd name="T0" fmla="*/ 267 w 313"/>
                  <a:gd name="T1" fmla="*/ 41 h 141"/>
                  <a:gd name="T2" fmla="*/ 167 w 313"/>
                  <a:gd name="T3" fmla="*/ 94 h 141"/>
                  <a:gd name="T4" fmla="*/ 65 w 313"/>
                  <a:gd name="T5" fmla="*/ 38 h 141"/>
                  <a:gd name="T6" fmla="*/ 64 w 313"/>
                  <a:gd name="T7" fmla="*/ 37 h 141"/>
                  <a:gd name="T8" fmla="*/ 62 w 313"/>
                  <a:gd name="T9" fmla="*/ 33 h 141"/>
                  <a:gd name="T10" fmla="*/ 67 w 313"/>
                  <a:gd name="T11" fmla="*/ 31 h 141"/>
                  <a:gd name="T12" fmla="*/ 83 w 313"/>
                  <a:gd name="T13" fmla="*/ 25 h 141"/>
                  <a:gd name="T14" fmla="*/ 64 w 313"/>
                  <a:gd name="T15" fmla="*/ 16 h 141"/>
                  <a:gd name="T16" fmla="*/ 58 w 313"/>
                  <a:gd name="T17" fmla="*/ 14 h 141"/>
                  <a:gd name="T18" fmla="*/ 26 w 313"/>
                  <a:gd name="T19" fmla="*/ 0 h 141"/>
                  <a:gd name="T20" fmla="*/ 8 w 313"/>
                  <a:gd name="T21" fmla="*/ 41 h 141"/>
                  <a:gd name="T22" fmla="*/ 0 w 313"/>
                  <a:gd name="T23" fmla="*/ 57 h 141"/>
                  <a:gd name="T24" fmla="*/ 13 w 313"/>
                  <a:gd name="T25" fmla="*/ 52 h 141"/>
                  <a:gd name="T26" fmla="*/ 17 w 313"/>
                  <a:gd name="T27" fmla="*/ 50 h 141"/>
                  <a:gd name="T28" fmla="*/ 19 w 313"/>
                  <a:gd name="T29" fmla="*/ 54 h 141"/>
                  <a:gd name="T30" fmla="*/ 20 w 313"/>
                  <a:gd name="T31" fmla="*/ 55 h 141"/>
                  <a:gd name="T32" fmla="*/ 167 w 313"/>
                  <a:gd name="T33" fmla="*/ 141 h 141"/>
                  <a:gd name="T34" fmla="*/ 313 w 313"/>
                  <a:gd name="T35" fmla="*/ 58 h 141"/>
                  <a:gd name="T36" fmla="*/ 281 w 313"/>
                  <a:gd name="T37" fmla="*/ 72 h 141"/>
                  <a:gd name="T38" fmla="*/ 267 w 313"/>
                  <a:gd name="T39" fmla="*/ 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3" h="141">
                    <a:moveTo>
                      <a:pt x="267" y="41"/>
                    </a:moveTo>
                    <a:cubicBezTo>
                      <a:pt x="245" y="74"/>
                      <a:pt x="207" y="94"/>
                      <a:pt x="167" y="94"/>
                    </a:cubicBezTo>
                    <a:cubicBezTo>
                      <a:pt x="125" y="94"/>
                      <a:pt x="87" y="73"/>
                      <a:pt x="65" y="38"/>
                    </a:cubicBezTo>
                    <a:cubicBezTo>
                      <a:pt x="64" y="37"/>
                      <a:pt x="64" y="37"/>
                      <a:pt x="64" y="37"/>
                    </a:cubicBezTo>
                    <a:cubicBezTo>
                      <a:pt x="62" y="33"/>
                      <a:pt x="62" y="33"/>
                      <a:pt x="62" y="33"/>
                    </a:cubicBezTo>
                    <a:cubicBezTo>
                      <a:pt x="67" y="31"/>
                      <a:pt x="67" y="31"/>
                      <a:pt x="67" y="31"/>
                    </a:cubicBezTo>
                    <a:cubicBezTo>
                      <a:pt x="83" y="25"/>
                      <a:pt x="83" y="25"/>
                      <a:pt x="83" y="25"/>
                    </a:cubicBezTo>
                    <a:cubicBezTo>
                      <a:pt x="64" y="16"/>
                      <a:pt x="64" y="16"/>
                      <a:pt x="64" y="16"/>
                    </a:cubicBezTo>
                    <a:cubicBezTo>
                      <a:pt x="58" y="14"/>
                      <a:pt x="58" y="14"/>
                      <a:pt x="58" y="14"/>
                    </a:cubicBezTo>
                    <a:cubicBezTo>
                      <a:pt x="26" y="0"/>
                      <a:pt x="26" y="0"/>
                      <a:pt x="26" y="0"/>
                    </a:cubicBezTo>
                    <a:cubicBezTo>
                      <a:pt x="8" y="41"/>
                      <a:pt x="8" y="41"/>
                      <a:pt x="8" y="41"/>
                    </a:cubicBezTo>
                    <a:cubicBezTo>
                      <a:pt x="0" y="57"/>
                      <a:pt x="0" y="57"/>
                      <a:pt x="0" y="57"/>
                    </a:cubicBezTo>
                    <a:cubicBezTo>
                      <a:pt x="13" y="52"/>
                      <a:pt x="13" y="52"/>
                      <a:pt x="13" y="52"/>
                    </a:cubicBezTo>
                    <a:cubicBezTo>
                      <a:pt x="17" y="50"/>
                      <a:pt x="17" y="50"/>
                      <a:pt x="17" y="50"/>
                    </a:cubicBezTo>
                    <a:cubicBezTo>
                      <a:pt x="19" y="54"/>
                      <a:pt x="19" y="54"/>
                      <a:pt x="19" y="54"/>
                    </a:cubicBezTo>
                    <a:cubicBezTo>
                      <a:pt x="20" y="54"/>
                      <a:pt x="20" y="54"/>
                      <a:pt x="20" y="55"/>
                    </a:cubicBezTo>
                    <a:cubicBezTo>
                      <a:pt x="50" y="108"/>
                      <a:pt x="106" y="141"/>
                      <a:pt x="167" y="141"/>
                    </a:cubicBezTo>
                    <a:cubicBezTo>
                      <a:pt x="227" y="141"/>
                      <a:pt x="283" y="109"/>
                      <a:pt x="313" y="58"/>
                    </a:cubicBezTo>
                    <a:cubicBezTo>
                      <a:pt x="281" y="72"/>
                      <a:pt x="281" y="72"/>
                      <a:pt x="281" y="72"/>
                    </a:cubicBezTo>
                    <a:lnTo>
                      <a:pt x="267"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1200">
                  <a:solidFill>
                    <a:srgbClr val="4B4B4B"/>
                  </a:solidFill>
                  <a:latin typeface="微软雅黑" panose="020B0503020204020204" pitchFamily="34" charset="-122"/>
                  <a:ea typeface="微软雅黑" panose="020B0503020204020204" pitchFamily="34" charset="-122"/>
                </a:endParaRPr>
              </a:p>
            </p:txBody>
          </p:sp>
          <p:sp>
            <p:nvSpPr>
              <p:cNvPr id="394" name="Freeform 191"/>
              <p:cNvSpPr>
                <a:spLocks/>
              </p:cNvSpPr>
              <p:nvPr/>
            </p:nvSpPr>
            <p:spPr bwMode="auto">
              <a:xfrm>
                <a:off x="1273174" y="5211714"/>
                <a:ext cx="171451" cy="277813"/>
              </a:xfrm>
              <a:custGeom>
                <a:avLst/>
                <a:gdLst>
                  <a:gd name="T0" fmla="*/ 145 w 157"/>
                  <a:gd name="T1" fmla="*/ 224 h 254"/>
                  <a:gd name="T2" fmla="*/ 141 w 157"/>
                  <a:gd name="T3" fmla="*/ 222 h 254"/>
                  <a:gd name="T4" fmla="*/ 142 w 157"/>
                  <a:gd name="T5" fmla="*/ 218 h 254"/>
                  <a:gd name="T6" fmla="*/ 142 w 157"/>
                  <a:gd name="T7" fmla="*/ 217 h 254"/>
                  <a:gd name="T8" fmla="*/ 150 w 157"/>
                  <a:gd name="T9" fmla="*/ 168 h 254"/>
                  <a:gd name="T10" fmla="*/ 0 w 157"/>
                  <a:gd name="T11" fmla="*/ 0 h 254"/>
                  <a:gd name="T12" fmla="*/ 24 w 157"/>
                  <a:gd name="T13" fmla="*/ 24 h 254"/>
                  <a:gd name="T14" fmla="*/ 0 w 157"/>
                  <a:gd name="T15" fmla="*/ 48 h 254"/>
                  <a:gd name="T16" fmla="*/ 102 w 157"/>
                  <a:gd name="T17" fmla="*/ 168 h 254"/>
                  <a:gd name="T18" fmla="*/ 98 w 157"/>
                  <a:gd name="T19" fmla="*/ 200 h 254"/>
                  <a:gd name="T20" fmla="*/ 98 w 157"/>
                  <a:gd name="T21" fmla="*/ 200 h 254"/>
                  <a:gd name="T22" fmla="*/ 97 w 157"/>
                  <a:gd name="T23" fmla="*/ 205 h 254"/>
                  <a:gd name="T24" fmla="*/ 92 w 157"/>
                  <a:gd name="T25" fmla="*/ 203 h 254"/>
                  <a:gd name="T26" fmla="*/ 75 w 157"/>
                  <a:gd name="T27" fmla="*/ 197 h 254"/>
                  <a:gd name="T28" fmla="*/ 83 w 157"/>
                  <a:gd name="T29" fmla="*/ 215 h 254"/>
                  <a:gd name="T30" fmla="*/ 85 w 157"/>
                  <a:gd name="T31" fmla="*/ 220 h 254"/>
                  <a:gd name="T32" fmla="*/ 100 w 157"/>
                  <a:gd name="T33" fmla="*/ 254 h 254"/>
                  <a:gd name="T34" fmla="*/ 141 w 157"/>
                  <a:gd name="T35" fmla="*/ 236 h 254"/>
                  <a:gd name="T36" fmla="*/ 148 w 157"/>
                  <a:gd name="T37" fmla="*/ 232 h 254"/>
                  <a:gd name="T38" fmla="*/ 157 w 157"/>
                  <a:gd name="T39" fmla="*/ 228 h 254"/>
                  <a:gd name="T40" fmla="*/ 145 w 157"/>
                  <a:gd name="T41" fmla="*/ 22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254">
                    <a:moveTo>
                      <a:pt x="145" y="224"/>
                    </a:moveTo>
                    <a:cubicBezTo>
                      <a:pt x="141" y="222"/>
                      <a:pt x="141" y="222"/>
                      <a:pt x="141" y="222"/>
                    </a:cubicBezTo>
                    <a:cubicBezTo>
                      <a:pt x="142" y="218"/>
                      <a:pt x="142" y="218"/>
                      <a:pt x="142" y="218"/>
                    </a:cubicBezTo>
                    <a:cubicBezTo>
                      <a:pt x="142" y="217"/>
                      <a:pt x="142" y="217"/>
                      <a:pt x="142" y="217"/>
                    </a:cubicBezTo>
                    <a:cubicBezTo>
                      <a:pt x="147" y="201"/>
                      <a:pt x="150" y="185"/>
                      <a:pt x="150" y="168"/>
                    </a:cubicBezTo>
                    <a:cubicBezTo>
                      <a:pt x="150" y="81"/>
                      <a:pt x="85" y="10"/>
                      <a:pt x="0" y="0"/>
                    </a:cubicBezTo>
                    <a:cubicBezTo>
                      <a:pt x="24" y="24"/>
                      <a:pt x="24" y="24"/>
                      <a:pt x="24" y="24"/>
                    </a:cubicBezTo>
                    <a:cubicBezTo>
                      <a:pt x="0" y="48"/>
                      <a:pt x="0" y="48"/>
                      <a:pt x="0" y="48"/>
                    </a:cubicBezTo>
                    <a:cubicBezTo>
                      <a:pt x="58" y="57"/>
                      <a:pt x="102" y="108"/>
                      <a:pt x="102" y="168"/>
                    </a:cubicBezTo>
                    <a:cubicBezTo>
                      <a:pt x="102" y="179"/>
                      <a:pt x="101" y="189"/>
                      <a:pt x="98" y="200"/>
                    </a:cubicBezTo>
                    <a:cubicBezTo>
                      <a:pt x="98" y="200"/>
                      <a:pt x="98" y="200"/>
                      <a:pt x="98" y="200"/>
                    </a:cubicBezTo>
                    <a:cubicBezTo>
                      <a:pt x="97" y="205"/>
                      <a:pt x="97" y="205"/>
                      <a:pt x="97" y="205"/>
                    </a:cubicBezTo>
                    <a:cubicBezTo>
                      <a:pt x="92" y="203"/>
                      <a:pt x="92" y="203"/>
                      <a:pt x="92" y="203"/>
                    </a:cubicBezTo>
                    <a:cubicBezTo>
                      <a:pt x="75" y="197"/>
                      <a:pt x="75" y="197"/>
                      <a:pt x="75" y="197"/>
                    </a:cubicBezTo>
                    <a:cubicBezTo>
                      <a:pt x="83" y="215"/>
                      <a:pt x="83" y="215"/>
                      <a:pt x="83" y="215"/>
                    </a:cubicBezTo>
                    <a:cubicBezTo>
                      <a:pt x="85" y="220"/>
                      <a:pt x="85" y="220"/>
                      <a:pt x="85" y="220"/>
                    </a:cubicBezTo>
                    <a:cubicBezTo>
                      <a:pt x="100" y="254"/>
                      <a:pt x="100" y="254"/>
                      <a:pt x="100" y="254"/>
                    </a:cubicBezTo>
                    <a:cubicBezTo>
                      <a:pt x="141" y="236"/>
                      <a:pt x="141" y="236"/>
                      <a:pt x="141" y="236"/>
                    </a:cubicBezTo>
                    <a:cubicBezTo>
                      <a:pt x="148" y="232"/>
                      <a:pt x="148" y="232"/>
                      <a:pt x="148" y="232"/>
                    </a:cubicBezTo>
                    <a:cubicBezTo>
                      <a:pt x="157" y="228"/>
                      <a:pt x="157" y="228"/>
                      <a:pt x="157" y="228"/>
                    </a:cubicBezTo>
                    <a:lnTo>
                      <a:pt x="145"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1200">
                  <a:solidFill>
                    <a:srgbClr val="4B4B4B"/>
                  </a:solidFill>
                  <a:latin typeface="微软雅黑" panose="020B0503020204020204" pitchFamily="34" charset="-122"/>
                  <a:ea typeface="微软雅黑" panose="020B0503020204020204" pitchFamily="34" charset="-122"/>
                </a:endParaRPr>
              </a:p>
            </p:txBody>
          </p:sp>
          <p:sp>
            <p:nvSpPr>
              <p:cNvPr id="395" name="Freeform 192"/>
              <p:cNvSpPr>
                <a:spLocks/>
              </p:cNvSpPr>
              <p:nvPr/>
            </p:nvSpPr>
            <p:spPr bwMode="auto">
              <a:xfrm>
                <a:off x="1068388" y="5189490"/>
                <a:ext cx="215900" cy="258762"/>
              </a:xfrm>
              <a:custGeom>
                <a:avLst/>
                <a:gdLst>
                  <a:gd name="T0" fmla="*/ 22 w 197"/>
                  <a:gd name="T1" fmla="*/ 202 h 236"/>
                  <a:gd name="T2" fmla="*/ 49 w 197"/>
                  <a:gd name="T3" fmla="*/ 214 h 236"/>
                  <a:gd name="T4" fmla="*/ 47 w 197"/>
                  <a:gd name="T5" fmla="*/ 188 h 236"/>
                  <a:gd name="T6" fmla="*/ 147 w 197"/>
                  <a:gd name="T7" fmla="*/ 68 h 236"/>
                  <a:gd name="T8" fmla="*/ 148 w 197"/>
                  <a:gd name="T9" fmla="*/ 68 h 236"/>
                  <a:gd name="T10" fmla="*/ 153 w 197"/>
                  <a:gd name="T11" fmla="*/ 67 h 236"/>
                  <a:gd name="T12" fmla="*/ 153 w 197"/>
                  <a:gd name="T13" fmla="*/ 72 h 236"/>
                  <a:gd name="T14" fmla="*/ 153 w 197"/>
                  <a:gd name="T15" fmla="*/ 88 h 236"/>
                  <a:gd name="T16" fmla="*/ 170 w 197"/>
                  <a:gd name="T17" fmla="*/ 71 h 236"/>
                  <a:gd name="T18" fmla="*/ 197 w 197"/>
                  <a:gd name="T19" fmla="*/ 44 h 236"/>
                  <a:gd name="T20" fmla="*/ 167 w 197"/>
                  <a:gd name="T21" fmla="*/ 14 h 236"/>
                  <a:gd name="T22" fmla="*/ 153 w 197"/>
                  <a:gd name="T23" fmla="*/ 0 h 236"/>
                  <a:gd name="T24" fmla="*/ 153 w 197"/>
                  <a:gd name="T25" fmla="*/ 15 h 236"/>
                  <a:gd name="T26" fmla="*/ 153 w 197"/>
                  <a:gd name="T27" fmla="*/ 20 h 236"/>
                  <a:gd name="T28" fmla="*/ 148 w 197"/>
                  <a:gd name="T29" fmla="*/ 20 h 236"/>
                  <a:gd name="T30" fmla="*/ 148 w 197"/>
                  <a:gd name="T31" fmla="*/ 20 h 236"/>
                  <a:gd name="T32" fmla="*/ 0 w 197"/>
                  <a:gd name="T33" fmla="*/ 188 h 236"/>
                  <a:gd name="T34" fmla="*/ 7 w 197"/>
                  <a:gd name="T35" fmla="*/ 236 h 236"/>
                  <a:gd name="T36" fmla="*/ 22 w 197"/>
                  <a:gd name="T37"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 h="236">
                    <a:moveTo>
                      <a:pt x="22" y="202"/>
                    </a:moveTo>
                    <a:cubicBezTo>
                      <a:pt x="49" y="214"/>
                      <a:pt x="49" y="214"/>
                      <a:pt x="49" y="214"/>
                    </a:cubicBezTo>
                    <a:cubicBezTo>
                      <a:pt x="48" y="205"/>
                      <a:pt x="47" y="197"/>
                      <a:pt x="47" y="188"/>
                    </a:cubicBezTo>
                    <a:cubicBezTo>
                      <a:pt x="47" y="129"/>
                      <a:pt x="89" y="78"/>
                      <a:pt x="147" y="68"/>
                    </a:cubicBezTo>
                    <a:cubicBezTo>
                      <a:pt x="148" y="68"/>
                      <a:pt x="148" y="68"/>
                      <a:pt x="148" y="68"/>
                    </a:cubicBezTo>
                    <a:cubicBezTo>
                      <a:pt x="153" y="67"/>
                      <a:pt x="153" y="67"/>
                      <a:pt x="153" y="67"/>
                    </a:cubicBezTo>
                    <a:cubicBezTo>
                      <a:pt x="153" y="72"/>
                      <a:pt x="153" y="72"/>
                      <a:pt x="153" y="72"/>
                    </a:cubicBezTo>
                    <a:cubicBezTo>
                      <a:pt x="153" y="88"/>
                      <a:pt x="153" y="88"/>
                      <a:pt x="153" y="88"/>
                    </a:cubicBezTo>
                    <a:cubicBezTo>
                      <a:pt x="170" y="71"/>
                      <a:pt x="170" y="71"/>
                      <a:pt x="170" y="71"/>
                    </a:cubicBezTo>
                    <a:cubicBezTo>
                      <a:pt x="197" y="44"/>
                      <a:pt x="197" y="44"/>
                      <a:pt x="197" y="44"/>
                    </a:cubicBezTo>
                    <a:cubicBezTo>
                      <a:pt x="167" y="14"/>
                      <a:pt x="167" y="14"/>
                      <a:pt x="167" y="14"/>
                    </a:cubicBezTo>
                    <a:cubicBezTo>
                      <a:pt x="153" y="0"/>
                      <a:pt x="153" y="0"/>
                      <a:pt x="153" y="0"/>
                    </a:cubicBezTo>
                    <a:cubicBezTo>
                      <a:pt x="153" y="15"/>
                      <a:pt x="153" y="15"/>
                      <a:pt x="153" y="15"/>
                    </a:cubicBezTo>
                    <a:cubicBezTo>
                      <a:pt x="153" y="20"/>
                      <a:pt x="153" y="20"/>
                      <a:pt x="153" y="20"/>
                    </a:cubicBezTo>
                    <a:cubicBezTo>
                      <a:pt x="148" y="20"/>
                      <a:pt x="148" y="20"/>
                      <a:pt x="148" y="20"/>
                    </a:cubicBezTo>
                    <a:cubicBezTo>
                      <a:pt x="148" y="20"/>
                      <a:pt x="148" y="20"/>
                      <a:pt x="148" y="20"/>
                    </a:cubicBezTo>
                    <a:cubicBezTo>
                      <a:pt x="63" y="31"/>
                      <a:pt x="0" y="102"/>
                      <a:pt x="0" y="188"/>
                    </a:cubicBezTo>
                    <a:cubicBezTo>
                      <a:pt x="0" y="204"/>
                      <a:pt x="2" y="220"/>
                      <a:pt x="7" y="236"/>
                    </a:cubicBezTo>
                    <a:lnTo>
                      <a:pt x="22"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a:lnSpc>
                    <a:spcPct val="90000"/>
                  </a:lnSpc>
                </a:pPr>
                <a:endParaRPr lang="en-US" sz="1200">
                  <a:solidFill>
                    <a:srgbClr val="4B4B4B"/>
                  </a:solidFill>
                  <a:latin typeface="微软雅黑" panose="020B0503020204020204" pitchFamily="34" charset="-122"/>
                  <a:ea typeface="微软雅黑" panose="020B0503020204020204" pitchFamily="34" charset="-122"/>
                </a:endParaRPr>
              </a:p>
            </p:txBody>
          </p:sp>
        </p:grpSp>
      </p:grpSp>
      <p:sp>
        <p:nvSpPr>
          <p:cNvPr id="396" name="TextBox 353"/>
          <p:cNvSpPr txBox="1"/>
          <p:nvPr/>
        </p:nvSpPr>
        <p:spPr>
          <a:xfrm>
            <a:off x="2062796" y="3139757"/>
            <a:ext cx="359618" cy="145424"/>
          </a:xfrm>
          <a:prstGeom prst="rect">
            <a:avLst/>
          </a:prstGeom>
          <a:noFill/>
        </p:spPr>
        <p:txBody>
          <a:bodyPr wrap="square" lIns="0" tIns="0" rIns="0" bIns="0" rtlCol="0">
            <a:spAutoFit/>
          </a:bodyPr>
          <a:lstStyle/>
          <a:p>
            <a:pPr fontAlgn="base">
              <a:lnSpc>
                <a:spcPct val="90000"/>
              </a:lnSpc>
              <a:spcBef>
                <a:spcPts val="450"/>
              </a:spcBef>
              <a:spcAft>
                <a:spcPct val="0"/>
              </a:spcAft>
              <a:buClr>
                <a:srgbClr val="F0AB00"/>
              </a:buClr>
              <a:buSzPct val="80000"/>
            </a:pPr>
            <a:r>
              <a:rPr lang="en-US" sz="1050" b="1" kern="0" dirty="0">
                <a:solidFill>
                  <a:schemeClr val="accent6"/>
                </a:solidFill>
                <a:latin typeface="微软雅黑" panose="020B0503020204020204" pitchFamily="34" charset="-122"/>
                <a:ea typeface="微软雅黑" panose="020B0503020204020204" pitchFamily="34" charset="-122"/>
                <a:cs typeface="Arial Unicode MS" pitchFamily="34" charset="-128"/>
              </a:rPr>
              <a:t>&lt;/&gt;</a:t>
            </a:r>
          </a:p>
        </p:txBody>
      </p:sp>
      <p:grpSp>
        <p:nvGrpSpPr>
          <p:cNvPr id="397" name="Group 354"/>
          <p:cNvGrpSpPr/>
          <p:nvPr/>
        </p:nvGrpSpPr>
        <p:grpSpPr>
          <a:xfrm>
            <a:off x="524856" y="2909016"/>
            <a:ext cx="8084839" cy="1052346"/>
            <a:chOff x="698584" y="2093446"/>
            <a:chExt cx="10785400" cy="1403859"/>
          </a:xfrm>
        </p:grpSpPr>
        <p:sp>
          <p:nvSpPr>
            <p:cNvPr id="398" name="TextBox 355"/>
            <p:cNvSpPr txBox="1"/>
            <p:nvPr/>
          </p:nvSpPr>
          <p:spPr>
            <a:xfrm>
              <a:off x="744729" y="2093446"/>
              <a:ext cx="3489546" cy="194000"/>
            </a:xfrm>
            <a:prstGeom prst="rect">
              <a:avLst/>
            </a:prstGeom>
            <a:noFill/>
          </p:spPr>
          <p:txBody>
            <a:bodyPr wrap="square" lIns="0" tIns="0" rIns="0" bIns="0" rtlCol="0">
              <a:spAutoFit/>
            </a:bodyPr>
            <a:lstStyle/>
            <a:p>
              <a:pPr algn="ctr" fontAlgn="base">
                <a:lnSpc>
                  <a:spcPct val="90000"/>
                </a:lnSpc>
                <a:spcAft>
                  <a:spcPts val="535"/>
                </a:spcAft>
                <a:buClr>
                  <a:srgbClr val="F0AB00"/>
                </a:buClr>
                <a:buSzPct val="80000"/>
              </a:pPr>
              <a:r>
                <a:rPr lang="zh-CN" altLang="en-US" sz="1050" b="1" kern="0" dirty="0">
                  <a:solidFill>
                    <a:srgbClr val="4B4B4B"/>
                  </a:solidFill>
                  <a:latin typeface="微软雅黑" panose="020B0503020204020204" pitchFamily="34" charset="-122"/>
                  <a:ea typeface="微软雅黑" panose="020B0503020204020204" pitchFamily="34" charset="-122"/>
                  <a:cs typeface="Arial Unicode MS" pitchFamily="34" charset="-128"/>
                </a:rPr>
                <a:t>应用服务</a:t>
              </a:r>
              <a:endParaRPr lang="en-US" sz="1050" b="1"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99" name="TextBox 356"/>
            <p:cNvSpPr txBox="1"/>
            <p:nvPr/>
          </p:nvSpPr>
          <p:spPr>
            <a:xfrm>
              <a:off x="7974724" y="2093446"/>
              <a:ext cx="3509260" cy="194000"/>
            </a:xfrm>
            <a:prstGeom prst="rect">
              <a:avLst/>
            </a:prstGeom>
            <a:noFill/>
          </p:spPr>
          <p:txBody>
            <a:bodyPr wrap="square" lIns="0" tIns="0" rIns="0" bIns="0" rtlCol="0">
              <a:spAutoFit/>
            </a:bodyPr>
            <a:lstStyle/>
            <a:p>
              <a:pPr algn="ctr" fontAlgn="base">
                <a:lnSpc>
                  <a:spcPct val="90000"/>
                </a:lnSpc>
                <a:spcAft>
                  <a:spcPts val="535"/>
                </a:spcAft>
                <a:buClr>
                  <a:srgbClr val="F0AB00"/>
                </a:buClr>
                <a:buSzPct val="80000"/>
              </a:pPr>
              <a:r>
                <a:rPr lang="zh-CN" altLang="en-US" sz="1050" b="1" kern="0" dirty="0">
                  <a:solidFill>
                    <a:srgbClr val="4B4B4B"/>
                  </a:solidFill>
                  <a:latin typeface="微软雅黑" panose="020B0503020204020204" pitchFamily="34" charset="-122"/>
                  <a:ea typeface="微软雅黑" panose="020B0503020204020204" pitchFamily="34" charset="-122"/>
                  <a:cs typeface="Arial Unicode MS" pitchFamily="34" charset="-128"/>
                </a:rPr>
                <a:t>集成和质量服务</a:t>
              </a:r>
              <a:endParaRPr lang="en-US" sz="1050" b="1"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400" name="TextBox 357"/>
            <p:cNvSpPr txBox="1"/>
            <p:nvPr/>
          </p:nvSpPr>
          <p:spPr>
            <a:xfrm>
              <a:off x="4284650" y="2093446"/>
              <a:ext cx="3648912" cy="194000"/>
            </a:xfrm>
            <a:prstGeom prst="rect">
              <a:avLst/>
            </a:prstGeom>
            <a:noFill/>
          </p:spPr>
          <p:txBody>
            <a:bodyPr wrap="square" lIns="0" tIns="0" rIns="0" bIns="0" rtlCol="0">
              <a:spAutoFit/>
            </a:bodyPr>
            <a:lstStyle/>
            <a:p>
              <a:pPr algn="ctr" fontAlgn="base">
                <a:lnSpc>
                  <a:spcPct val="90000"/>
                </a:lnSpc>
                <a:spcAft>
                  <a:spcPts val="535"/>
                </a:spcAft>
                <a:buClr>
                  <a:srgbClr val="F0AB00"/>
                </a:buClr>
                <a:buSzPct val="80000"/>
              </a:pPr>
              <a:r>
                <a:rPr lang="zh-CN" altLang="en-US" sz="1050" b="1" kern="0" dirty="0">
                  <a:solidFill>
                    <a:srgbClr val="4B4B4B"/>
                  </a:solidFill>
                  <a:latin typeface="微软雅黑" panose="020B0503020204020204" pitchFamily="34" charset="-122"/>
                  <a:ea typeface="微软雅黑" panose="020B0503020204020204" pitchFamily="34" charset="-122"/>
                  <a:cs typeface="Arial Unicode MS" pitchFamily="34" charset="-128"/>
                </a:rPr>
                <a:t>数据处理服务</a:t>
              </a:r>
              <a:endParaRPr lang="en-US" sz="1050" b="1"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grpSp>
          <p:nvGrpSpPr>
            <p:cNvPr id="401" name="Group 358"/>
            <p:cNvGrpSpPr/>
            <p:nvPr/>
          </p:nvGrpSpPr>
          <p:grpSpPr>
            <a:xfrm>
              <a:off x="698584" y="2097237"/>
              <a:ext cx="10785400" cy="1400068"/>
              <a:chOff x="1643162" y="3107682"/>
              <a:chExt cx="8532965" cy="1519473"/>
            </a:xfrm>
          </p:grpSpPr>
          <p:cxnSp>
            <p:nvCxnSpPr>
              <p:cNvPr id="402" name="Straight Connector 359"/>
              <p:cNvCxnSpPr/>
              <p:nvPr/>
            </p:nvCxnSpPr>
            <p:spPr>
              <a:xfrm>
                <a:off x="4491028" y="3107682"/>
                <a:ext cx="0" cy="151947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3" name="Straight Connector 360"/>
              <p:cNvCxnSpPr/>
              <p:nvPr/>
            </p:nvCxnSpPr>
            <p:spPr>
              <a:xfrm>
                <a:off x="1643162" y="4627155"/>
                <a:ext cx="8532965"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4" name="Straight Connector 361"/>
              <p:cNvCxnSpPr/>
              <p:nvPr/>
            </p:nvCxnSpPr>
            <p:spPr>
              <a:xfrm>
                <a:off x="7337026" y="3107682"/>
                <a:ext cx="0" cy="1458402"/>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405" name="Rounded Rectangle 362"/>
          <p:cNvSpPr/>
          <p:nvPr/>
        </p:nvSpPr>
        <p:spPr>
          <a:xfrm>
            <a:off x="1587849" y="2082807"/>
            <a:ext cx="5968304" cy="266983"/>
          </a:xfrm>
          <a:prstGeom prst="roundRect">
            <a:avLst>
              <a:gd name="adj" fmla="val 0"/>
            </a:avLst>
          </a:prstGeom>
          <a:noFill/>
          <a:ln w="12700">
            <a:noFill/>
          </a:ln>
        </p:spPr>
        <p:txBody>
          <a:bodyPr wrap="square" lIns="137088" tIns="40808" rIns="81616" bIns="40808">
            <a:noAutofit/>
          </a:bodyPr>
          <a:lstStyle/>
          <a:p>
            <a:pPr algn="ctr"/>
            <a:r>
              <a:rPr lang="en-US" sz="1050" dirty="0">
                <a:latin typeface="微软雅黑" panose="020B0503020204020204" pitchFamily="34" charset="-122"/>
                <a:ea typeface="微软雅黑" panose="020B0503020204020204" pitchFamily="34" charset="-122"/>
              </a:rPr>
              <a:t>SAP</a:t>
            </a:r>
            <a:r>
              <a:rPr lang="zh-CN" altLang="en-US" sz="1050" dirty="0">
                <a:latin typeface="微软雅黑" panose="020B0503020204020204" pitchFamily="34" charset="-122"/>
                <a:ea typeface="微软雅黑" panose="020B0503020204020204" pitchFamily="34" charset="-122"/>
              </a:rPr>
              <a:t>应用、第三方应用和企业开发应用</a:t>
            </a:r>
            <a:endParaRPr lang="en-US" sz="1050" dirty="0">
              <a:latin typeface="微软雅黑" panose="020B0503020204020204" pitchFamily="34" charset="-122"/>
              <a:ea typeface="微软雅黑" panose="020B0503020204020204" pitchFamily="34" charset="-122"/>
            </a:endParaRPr>
          </a:p>
        </p:txBody>
      </p:sp>
      <p:sp>
        <p:nvSpPr>
          <p:cNvPr id="406" name="Rounded Rectangle 363"/>
          <p:cNvSpPr/>
          <p:nvPr/>
        </p:nvSpPr>
        <p:spPr>
          <a:xfrm>
            <a:off x="1587849" y="1858789"/>
            <a:ext cx="5968304" cy="266983"/>
          </a:xfrm>
          <a:prstGeom prst="roundRect">
            <a:avLst>
              <a:gd name="adj" fmla="val 0"/>
            </a:avLst>
          </a:prstGeom>
          <a:noFill/>
          <a:ln w="12700">
            <a:noFill/>
          </a:ln>
        </p:spPr>
        <p:txBody>
          <a:bodyPr wrap="square" lIns="137088" tIns="40808" rIns="81616" bIns="40808">
            <a:noAutofit/>
          </a:bodyPr>
          <a:lstStyle/>
          <a:p>
            <a:pPr algn="ctr"/>
            <a:r>
              <a:rPr lang="zh-CN" altLang="en-US" sz="1050" dirty="0">
                <a:latin typeface="微软雅黑" panose="020B0503020204020204" pitchFamily="34" charset="-122"/>
                <a:ea typeface="微软雅黑" panose="020B0503020204020204" pitchFamily="34" charset="-122"/>
              </a:rPr>
              <a:t>所有设备</a:t>
            </a:r>
            <a:endParaRPr lang="en-US" sz="1050" dirty="0">
              <a:latin typeface="微软雅黑" panose="020B0503020204020204" pitchFamily="34" charset="-122"/>
              <a:ea typeface="微软雅黑" panose="020B0503020204020204" pitchFamily="34" charset="-122"/>
            </a:endParaRPr>
          </a:p>
        </p:txBody>
      </p:sp>
      <p:cxnSp>
        <p:nvCxnSpPr>
          <p:cNvPr id="407" name="Straight Connector 364"/>
          <p:cNvCxnSpPr/>
          <p:nvPr/>
        </p:nvCxnSpPr>
        <p:spPr>
          <a:xfrm>
            <a:off x="1571723" y="1992281"/>
            <a:ext cx="2538234" cy="1"/>
          </a:xfrm>
          <a:prstGeom prst="line">
            <a:avLst/>
          </a:prstGeom>
          <a:ln w="6350">
            <a:gradFill flip="none" rotWithShape="1">
              <a:gsLst>
                <a:gs pos="0">
                  <a:schemeClr val="bg1">
                    <a:alpha val="0"/>
                  </a:schemeClr>
                </a:gs>
                <a:gs pos="19000">
                  <a:schemeClr val="bg2">
                    <a:lumMod val="7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08" name="Straight Connector 365"/>
          <p:cNvCxnSpPr/>
          <p:nvPr/>
        </p:nvCxnSpPr>
        <p:spPr>
          <a:xfrm>
            <a:off x="5118830" y="1992280"/>
            <a:ext cx="2448736" cy="0"/>
          </a:xfrm>
          <a:prstGeom prst="line">
            <a:avLst/>
          </a:prstGeom>
          <a:ln w="6350">
            <a:gradFill flip="none" rotWithShape="1">
              <a:gsLst>
                <a:gs pos="0">
                  <a:schemeClr val="bg1">
                    <a:alpha val="0"/>
                  </a:schemeClr>
                </a:gs>
                <a:gs pos="19000">
                  <a:schemeClr val="bg2">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409" name="Straight Connector 366"/>
          <p:cNvCxnSpPr/>
          <p:nvPr/>
        </p:nvCxnSpPr>
        <p:spPr>
          <a:xfrm>
            <a:off x="1571721" y="2216299"/>
            <a:ext cx="1634843" cy="1"/>
          </a:xfrm>
          <a:prstGeom prst="line">
            <a:avLst/>
          </a:prstGeom>
          <a:ln w="6350">
            <a:gradFill flip="none" rotWithShape="1">
              <a:gsLst>
                <a:gs pos="0">
                  <a:schemeClr val="bg1">
                    <a:alpha val="0"/>
                  </a:schemeClr>
                </a:gs>
                <a:gs pos="19000">
                  <a:schemeClr val="bg2">
                    <a:lumMod val="7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10" name="Straight Connector 367"/>
          <p:cNvCxnSpPr/>
          <p:nvPr/>
        </p:nvCxnSpPr>
        <p:spPr>
          <a:xfrm>
            <a:off x="5984156" y="2216297"/>
            <a:ext cx="1583410" cy="0"/>
          </a:xfrm>
          <a:prstGeom prst="line">
            <a:avLst/>
          </a:prstGeom>
          <a:ln w="6350">
            <a:gradFill flip="none" rotWithShape="1">
              <a:gsLst>
                <a:gs pos="0">
                  <a:schemeClr val="bg1">
                    <a:alpha val="0"/>
                  </a:schemeClr>
                </a:gs>
                <a:gs pos="19000">
                  <a:schemeClr val="bg2">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411" name="TextBox 372"/>
          <p:cNvSpPr txBox="1"/>
          <p:nvPr/>
        </p:nvSpPr>
        <p:spPr>
          <a:xfrm>
            <a:off x="2172587" y="2491221"/>
            <a:ext cx="4798828" cy="276871"/>
          </a:xfrm>
          <a:prstGeom prst="rect">
            <a:avLst/>
          </a:prstGeom>
          <a:noFill/>
        </p:spPr>
        <p:txBody>
          <a:bodyPr wrap="square" lIns="0" tIns="0" rIns="0" bIns="0" rtlCol="0">
            <a:spAutoFit/>
          </a:bodyPr>
          <a:lstStyle/>
          <a:p>
            <a:pPr algn="ctr" fontAlgn="base">
              <a:spcAft>
                <a:spcPct val="0"/>
              </a:spcAft>
              <a:buClr>
                <a:srgbClr val="F0AB00"/>
              </a:buClr>
              <a:buSzPct val="80000"/>
            </a:pPr>
            <a:r>
              <a:rPr lang="zh-CN" altLang="en-US" sz="1799" b="1" kern="0" spc="450" dirty="0">
                <a:latin typeface="微软雅黑" panose="020B0503020204020204" pitchFamily="34" charset="-122"/>
                <a:ea typeface="微软雅黑" panose="020B0503020204020204" pitchFamily="34" charset="-122"/>
                <a:cs typeface="Arial Unicode MS" pitchFamily="34" charset="-128"/>
              </a:rPr>
              <a:t>一体化数据应用平台</a:t>
            </a:r>
            <a:endParaRPr lang="en-US" sz="1799" b="1" kern="0" spc="450" dirty="0">
              <a:latin typeface="微软雅黑" panose="020B0503020204020204" pitchFamily="34" charset="-122"/>
              <a:ea typeface="微软雅黑" panose="020B0503020204020204" pitchFamily="34" charset="-122"/>
              <a:cs typeface="Arial Unicode MS" pitchFamily="34" charset="-128"/>
            </a:endParaRPr>
          </a:p>
        </p:txBody>
      </p:sp>
      <p:grpSp>
        <p:nvGrpSpPr>
          <p:cNvPr id="412" name="Group 84"/>
          <p:cNvGrpSpPr/>
          <p:nvPr/>
        </p:nvGrpSpPr>
        <p:grpSpPr>
          <a:xfrm>
            <a:off x="3174969" y="4927143"/>
            <a:ext cx="1505471" cy="808610"/>
            <a:chOff x="4042525" y="5273080"/>
            <a:chExt cx="2008340" cy="1078708"/>
          </a:xfrm>
        </p:grpSpPr>
        <p:sp>
          <p:nvSpPr>
            <p:cNvPr id="413" name="Rectangle 368"/>
            <p:cNvSpPr/>
            <p:nvPr/>
          </p:nvSpPr>
          <p:spPr>
            <a:xfrm>
              <a:off x="4042525" y="5273080"/>
              <a:ext cx="2008340" cy="356291"/>
            </a:xfrm>
            <a:prstGeom prst="rect">
              <a:avLst/>
            </a:prstGeom>
          </p:spPr>
          <p:txBody>
            <a:bodyPr wrap="square" lIns="81616" tIns="40808" rIns="81616" bIns="40808" anchor="ctr">
              <a:spAutoFit/>
            </a:bodyPr>
            <a:lstStyle/>
            <a:p>
              <a:pPr algn="ctr" fontAlgn="base">
                <a:spcAft>
                  <a:spcPct val="0"/>
                </a:spcAft>
                <a:buClr>
                  <a:srgbClr val="F0AB00"/>
                </a:buClr>
                <a:buSzPct val="80000"/>
              </a:pPr>
              <a:r>
                <a:rPr lang="zh-CN" altLang="en-US" sz="1200" b="1" kern="0" dirty="0">
                  <a:latin typeface="微软雅黑" panose="020B0503020204020204" pitchFamily="34" charset="-122"/>
                  <a:ea typeface="微软雅黑" panose="020B0503020204020204" pitchFamily="34" charset="-122"/>
                  <a:cs typeface="Arial Unicode MS" pitchFamily="34" charset="-128"/>
                </a:rPr>
                <a:t>多数据格式</a:t>
              </a:r>
              <a:endParaRPr lang="en-US" sz="1200" b="1" kern="0" dirty="0">
                <a:latin typeface="微软雅黑" panose="020B0503020204020204" pitchFamily="34" charset="-122"/>
                <a:ea typeface="微软雅黑" panose="020B0503020204020204" pitchFamily="34" charset="-122"/>
                <a:cs typeface="Arial Unicode MS" pitchFamily="34" charset="-128"/>
              </a:endParaRPr>
            </a:p>
          </p:txBody>
        </p:sp>
        <p:sp>
          <p:nvSpPr>
            <p:cNvPr id="414" name="Rounded Rectangle 374"/>
            <p:cNvSpPr/>
            <p:nvPr/>
          </p:nvSpPr>
          <p:spPr>
            <a:xfrm>
              <a:off x="4060804" y="5632962"/>
              <a:ext cx="1971782" cy="718826"/>
            </a:xfrm>
            <a:prstGeom prst="roundRect">
              <a:avLst>
                <a:gd name="adj" fmla="val 0"/>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lIns="137088" tIns="68544" rIns="80330" bIns="68544" rtlCol="0" anchor="t"/>
            <a:lstStyle/>
            <a:p>
              <a:pPr defTabSz="555415">
                <a:lnSpc>
                  <a:spcPct val="90000"/>
                </a:lnSpc>
                <a:spcBef>
                  <a:spcPct val="0"/>
                </a:spcBef>
                <a:spcAft>
                  <a:spcPct val="35000"/>
                </a:spcAft>
              </a:pPr>
              <a:r>
                <a:rPr lang="zh-CN" altLang="en-US" sz="1050" dirty="0">
                  <a:solidFill>
                    <a:schemeClr val="tx1"/>
                  </a:solidFill>
                  <a:latin typeface="微软雅黑" panose="020B0503020204020204" pitchFamily="34" charset="-122"/>
                  <a:ea typeface="微软雅黑" panose="020B0503020204020204" pitchFamily="34" charset="-122"/>
                </a:rPr>
                <a:t>在单一平台上处理多元化数据格式</a:t>
              </a:r>
              <a:endParaRPr lang="en-US" sz="1050" dirty="0">
                <a:solidFill>
                  <a:schemeClr val="tx1"/>
                </a:solidFill>
                <a:latin typeface="微软雅黑" panose="020B0503020204020204" pitchFamily="34" charset="-122"/>
                <a:ea typeface="微软雅黑" panose="020B0503020204020204" pitchFamily="34" charset="-122"/>
              </a:endParaRPr>
            </a:p>
          </p:txBody>
        </p:sp>
      </p:grpSp>
      <p:grpSp>
        <p:nvGrpSpPr>
          <p:cNvPr id="415" name="Group 85"/>
          <p:cNvGrpSpPr/>
          <p:nvPr/>
        </p:nvGrpSpPr>
        <p:grpSpPr>
          <a:xfrm>
            <a:off x="4968585" y="4945947"/>
            <a:ext cx="1361727" cy="771004"/>
            <a:chOff x="6328369" y="5273080"/>
            <a:chExt cx="1816582" cy="1028541"/>
          </a:xfrm>
        </p:grpSpPr>
        <p:sp>
          <p:nvSpPr>
            <p:cNvPr id="416" name="Rectangle 370"/>
            <p:cNvSpPr/>
            <p:nvPr/>
          </p:nvSpPr>
          <p:spPr>
            <a:xfrm>
              <a:off x="6716135" y="5273080"/>
              <a:ext cx="1041047" cy="356291"/>
            </a:xfrm>
            <a:prstGeom prst="rect">
              <a:avLst/>
            </a:prstGeom>
          </p:spPr>
          <p:txBody>
            <a:bodyPr wrap="none" lIns="81616" tIns="40808" rIns="81616" bIns="40808" anchor="ctr">
              <a:spAutoFit/>
            </a:bodyPr>
            <a:lstStyle/>
            <a:p>
              <a:pPr algn="ctr" fontAlgn="base">
                <a:spcAft>
                  <a:spcPct val="0"/>
                </a:spcAft>
                <a:buClr>
                  <a:srgbClr val="F0AB00"/>
                </a:buClr>
                <a:buSzPct val="80000"/>
              </a:pPr>
              <a:r>
                <a:rPr lang="zh-CN" altLang="en-US" sz="1200" b="1" kern="0" dirty="0">
                  <a:latin typeface="微软雅黑" panose="020B0503020204020204" pitchFamily="34" charset="-122"/>
                  <a:ea typeface="微软雅黑" panose="020B0503020204020204" pitchFamily="34" charset="-122"/>
                  <a:cs typeface="Arial Unicode MS" pitchFamily="34" charset="-128"/>
                </a:rPr>
                <a:t>唯一数据</a:t>
              </a:r>
              <a:endParaRPr lang="en-US" sz="1200" b="1" kern="0" dirty="0">
                <a:latin typeface="微软雅黑" panose="020B0503020204020204" pitchFamily="34" charset="-122"/>
                <a:ea typeface="微软雅黑" panose="020B0503020204020204" pitchFamily="34" charset="-122"/>
                <a:cs typeface="Arial Unicode MS" pitchFamily="34" charset="-128"/>
              </a:endParaRPr>
            </a:p>
          </p:txBody>
        </p:sp>
        <p:sp>
          <p:nvSpPr>
            <p:cNvPr id="417" name="Rectangle 375"/>
            <p:cNvSpPr/>
            <p:nvPr/>
          </p:nvSpPr>
          <p:spPr>
            <a:xfrm>
              <a:off x="6328369" y="5633643"/>
              <a:ext cx="1816582" cy="667978"/>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lIns="137088" tIns="68544" rIns="80330" bIns="68544" rtlCol="0" anchor="t"/>
            <a:lstStyle/>
            <a:p>
              <a:pPr defTabSz="555415">
                <a:lnSpc>
                  <a:spcPct val="90000"/>
                </a:lnSpc>
                <a:spcBef>
                  <a:spcPct val="0"/>
                </a:spcBef>
                <a:spcAft>
                  <a:spcPct val="35000"/>
                </a:spcAft>
              </a:pPr>
              <a:r>
                <a:rPr lang="zh-CN" altLang="en-US" sz="1050" dirty="0">
                  <a:solidFill>
                    <a:schemeClr val="tx1"/>
                  </a:solidFill>
                  <a:latin typeface="微软雅黑" panose="020B0503020204020204" pitchFamily="34" charset="-122"/>
                  <a:ea typeface="微软雅黑" panose="020B0503020204020204" pitchFamily="34" charset="-122"/>
                </a:rPr>
                <a:t>在单一平台上维护唯一的数据副本</a:t>
              </a:r>
              <a:endParaRPr lang="en-US" sz="1050" dirty="0">
                <a:solidFill>
                  <a:schemeClr val="tx1"/>
                </a:solidFill>
                <a:latin typeface="微软雅黑" panose="020B0503020204020204" pitchFamily="34" charset="-122"/>
                <a:ea typeface="微软雅黑" panose="020B0503020204020204" pitchFamily="34" charset="-122"/>
              </a:endParaRPr>
            </a:p>
          </p:txBody>
        </p:sp>
      </p:grpSp>
      <p:grpSp>
        <p:nvGrpSpPr>
          <p:cNvPr id="418" name="Group 83"/>
          <p:cNvGrpSpPr/>
          <p:nvPr/>
        </p:nvGrpSpPr>
        <p:grpSpPr>
          <a:xfrm>
            <a:off x="1399227" y="4927143"/>
            <a:ext cx="1401601" cy="808610"/>
            <a:chOff x="1865019" y="5273080"/>
            <a:chExt cx="1869775" cy="1078708"/>
          </a:xfrm>
        </p:grpSpPr>
        <p:sp>
          <p:nvSpPr>
            <p:cNvPr id="419" name="Rectangle 369"/>
            <p:cNvSpPr/>
            <p:nvPr/>
          </p:nvSpPr>
          <p:spPr>
            <a:xfrm>
              <a:off x="1916865" y="5273080"/>
              <a:ext cx="1766082" cy="356291"/>
            </a:xfrm>
            <a:prstGeom prst="rect">
              <a:avLst/>
            </a:prstGeom>
          </p:spPr>
          <p:txBody>
            <a:bodyPr wrap="square" lIns="81616" tIns="40808" rIns="81616" bIns="40808" anchor="ctr">
              <a:spAutoFit/>
            </a:bodyPr>
            <a:lstStyle/>
            <a:p>
              <a:pPr algn="ctr" fontAlgn="base">
                <a:spcAft>
                  <a:spcPct val="0"/>
                </a:spcAft>
                <a:buClr>
                  <a:srgbClr val="F0AB00"/>
                </a:buClr>
                <a:buSzPct val="80000"/>
              </a:pPr>
              <a:r>
                <a:rPr lang="zh-CN" altLang="en-US" sz="1200" b="1" kern="0" dirty="0">
                  <a:latin typeface="微软雅黑" panose="020B0503020204020204" pitchFamily="34" charset="-122"/>
                  <a:ea typeface="微软雅黑" panose="020B0503020204020204" pitchFamily="34" charset="-122"/>
                  <a:cs typeface="Arial Unicode MS" pitchFamily="34" charset="-128"/>
                </a:rPr>
                <a:t>单一开放平台</a:t>
              </a:r>
              <a:endParaRPr lang="en-US" sz="1200" b="1" kern="0" dirty="0">
                <a:latin typeface="微软雅黑" panose="020B0503020204020204" pitchFamily="34" charset="-122"/>
                <a:ea typeface="微软雅黑" panose="020B0503020204020204" pitchFamily="34" charset="-122"/>
                <a:cs typeface="Arial Unicode MS" pitchFamily="34" charset="-128"/>
              </a:endParaRPr>
            </a:p>
          </p:txBody>
        </p:sp>
        <p:sp>
          <p:nvSpPr>
            <p:cNvPr id="420" name="Rounded Rectangle 376"/>
            <p:cNvSpPr/>
            <p:nvPr/>
          </p:nvSpPr>
          <p:spPr>
            <a:xfrm>
              <a:off x="1865019" y="5632962"/>
              <a:ext cx="1869775" cy="718826"/>
            </a:xfrm>
            <a:prstGeom prst="roundRect">
              <a:avLst>
                <a:gd name="adj" fmla="val 0"/>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lIns="137088" tIns="68544" rIns="80330" bIns="68544" rtlCol="0" anchor="t"/>
            <a:lstStyle/>
            <a:p>
              <a:pPr defTabSz="555415">
                <a:lnSpc>
                  <a:spcPct val="90000"/>
                </a:lnSpc>
                <a:spcBef>
                  <a:spcPct val="0"/>
                </a:spcBef>
                <a:spcAft>
                  <a:spcPct val="35000"/>
                </a:spcAft>
              </a:pPr>
              <a:r>
                <a:rPr lang="zh-CN" altLang="en-US" sz="1050" dirty="0">
                  <a:solidFill>
                    <a:schemeClr val="tx1"/>
                  </a:solidFill>
                  <a:latin typeface="微软雅黑" panose="020B0503020204020204" pitchFamily="34" charset="-122"/>
                  <a:ea typeface="微软雅黑" panose="020B0503020204020204" pitchFamily="34" charset="-122"/>
                </a:rPr>
                <a:t>无延时的数据访问及处理</a:t>
              </a:r>
              <a:endParaRPr lang="en-US" sz="1050" dirty="0">
                <a:solidFill>
                  <a:schemeClr val="tx1"/>
                </a:solidFill>
                <a:latin typeface="微软雅黑" panose="020B0503020204020204" pitchFamily="34" charset="-122"/>
                <a:ea typeface="微软雅黑" panose="020B0503020204020204" pitchFamily="34" charset="-122"/>
              </a:endParaRPr>
            </a:p>
          </p:txBody>
        </p:sp>
      </p:grpSp>
      <p:sp>
        <p:nvSpPr>
          <p:cNvPr id="421" name="Rounded Rectangle 377"/>
          <p:cNvSpPr/>
          <p:nvPr/>
        </p:nvSpPr>
        <p:spPr>
          <a:xfrm>
            <a:off x="6618455" y="5038993"/>
            <a:ext cx="1342938" cy="561896"/>
          </a:xfrm>
          <a:prstGeom prst="roundRect">
            <a:avLst>
              <a:gd name="adj" fmla="val 0"/>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lIns="137088" tIns="68544" rIns="80330" bIns="68544" rtlCol="0" anchor="ctr"/>
          <a:lstStyle/>
          <a:p>
            <a:pPr defTabSz="555415">
              <a:spcBef>
                <a:spcPts val="450"/>
              </a:spcBef>
            </a:pPr>
            <a:r>
              <a:rPr lang="zh-CN" altLang="en-US" sz="1200" b="1" dirty="0">
                <a:solidFill>
                  <a:schemeClr val="tx1"/>
                </a:solidFill>
              </a:rPr>
              <a:t>敏捷 </a:t>
            </a:r>
            <a:r>
              <a:rPr lang="en-US" sz="1200" b="1" dirty="0">
                <a:solidFill>
                  <a:schemeClr val="tx1"/>
                </a:solidFill>
              </a:rPr>
              <a:t>Speed</a:t>
            </a:r>
          </a:p>
          <a:p>
            <a:pPr defTabSz="555415">
              <a:spcBef>
                <a:spcPts val="450"/>
              </a:spcBef>
            </a:pPr>
            <a:r>
              <a:rPr lang="zh-CN" altLang="en-US" sz="1200" b="1" dirty="0">
                <a:solidFill>
                  <a:schemeClr val="tx1"/>
                </a:solidFill>
              </a:rPr>
              <a:t>简约 </a:t>
            </a:r>
            <a:r>
              <a:rPr lang="en-US" sz="1200" b="1" dirty="0">
                <a:solidFill>
                  <a:schemeClr val="tx1"/>
                </a:solidFill>
              </a:rPr>
              <a:t>Simplicity</a:t>
            </a:r>
          </a:p>
          <a:p>
            <a:pPr defTabSz="555415">
              <a:spcBef>
                <a:spcPts val="450"/>
              </a:spcBef>
            </a:pPr>
            <a:r>
              <a:rPr lang="zh-CN" altLang="en-US" sz="1200" b="1" dirty="0">
                <a:solidFill>
                  <a:schemeClr val="tx1"/>
                </a:solidFill>
              </a:rPr>
              <a:t>创新 </a:t>
            </a:r>
            <a:r>
              <a:rPr lang="en-US" sz="1200" b="1" dirty="0">
                <a:solidFill>
                  <a:schemeClr val="tx1"/>
                </a:solidFill>
              </a:rPr>
              <a:t>Innovation</a:t>
            </a:r>
          </a:p>
        </p:txBody>
      </p:sp>
      <p:sp>
        <p:nvSpPr>
          <p:cNvPr id="422" name="Chevron 86"/>
          <p:cNvSpPr/>
          <p:nvPr/>
        </p:nvSpPr>
        <p:spPr bwMode="gray">
          <a:xfrm>
            <a:off x="6323368" y="4968688"/>
            <a:ext cx="216037" cy="725566"/>
          </a:xfrm>
          <a:prstGeom prst="chevron">
            <a:avLst>
              <a:gd name="adj" fmla="val 72136"/>
            </a:avLst>
          </a:prstGeom>
          <a:solidFill>
            <a:schemeClr val="accent1"/>
          </a:solidFill>
          <a:ln w="9525" algn="ctr">
            <a:noFill/>
            <a:miter lim="800000"/>
            <a:headEnd/>
            <a:tailEnd/>
          </a:ln>
          <a:effectLst/>
        </p:spPr>
        <p:txBody>
          <a:bodyPr wrap="none" lIns="67465" tIns="35082" rIns="67465" bIns="35082" rtlCol="0" anchor="ctr"/>
          <a:lstStyle/>
          <a:p>
            <a:pPr algn="ctr">
              <a:lnSpc>
                <a:spcPts val="1050"/>
              </a:lnSpc>
            </a:pPr>
            <a:endParaRPr lang="en-US" sz="1050" dirty="0">
              <a:latin typeface="BentonSans Regular" pitchFamily="2" charset="0"/>
            </a:endParaRPr>
          </a:p>
        </p:txBody>
      </p:sp>
      <p:sp>
        <p:nvSpPr>
          <p:cNvPr id="423" name="Chevron 382"/>
          <p:cNvSpPr/>
          <p:nvPr/>
        </p:nvSpPr>
        <p:spPr bwMode="gray">
          <a:xfrm>
            <a:off x="4759490" y="4968688"/>
            <a:ext cx="216037" cy="725566"/>
          </a:xfrm>
          <a:prstGeom prst="chevron">
            <a:avLst>
              <a:gd name="adj" fmla="val 72136"/>
            </a:avLst>
          </a:prstGeom>
          <a:solidFill>
            <a:schemeClr val="accent1"/>
          </a:solidFill>
          <a:ln w="9525" algn="ctr">
            <a:noFill/>
            <a:miter lim="800000"/>
            <a:headEnd/>
            <a:tailEnd/>
          </a:ln>
          <a:effectLst/>
        </p:spPr>
        <p:txBody>
          <a:bodyPr wrap="none" lIns="67465" tIns="35082" rIns="67465" bIns="35082" rtlCol="0" anchor="ctr"/>
          <a:lstStyle/>
          <a:p>
            <a:pPr algn="ctr">
              <a:lnSpc>
                <a:spcPts val="1050"/>
              </a:lnSpc>
            </a:pPr>
            <a:endParaRPr lang="en-US" sz="1050" dirty="0">
              <a:latin typeface="BentonSans Regular" pitchFamily="2" charset="0"/>
            </a:endParaRPr>
          </a:p>
        </p:txBody>
      </p:sp>
      <p:sp>
        <p:nvSpPr>
          <p:cNvPr id="424" name="Chevron 383"/>
          <p:cNvSpPr/>
          <p:nvPr/>
        </p:nvSpPr>
        <p:spPr bwMode="gray">
          <a:xfrm>
            <a:off x="2879880" y="4968688"/>
            <a:ext cx="216037" cy="725566"/>
          </a:xfrm>
          <a:prstGeom prst="chevron">
            <a:avLst>
              <a:gd name="adj" fmla="val 72136"/>
            </a:avLst>
          </a:prstGeom>
          <a:solidFill>
            <a:schemeClr val="accent1"/>
          </a:solidFill>
          <a:ln w="9525" algn="ctr">
            <a:noFill/>
            <a:miter lim="800000"/>
            <a:headEnd/>
            <a:tailEnd/>
          </a:ln>
          <a:effectLst/>
        </p:spPr>
        <p:txBody>
          <a:bodyPr wrap="none" lIns="67465" tIns="35082" rIns="67465" bIns="35082" rtlCol="0" anchor="ctr"/>
          <a:lstStyle/>
          <a:p>
            <a:pPr algn="ctr">
              <a:lnSpc>
                <a:spcPts val="1050"/>
              </a:lnSpc>
            </a:pPr>
            <a:endParaRPr lang="en-US" sz="1050" dirty="0">
              <a:latin typeface="BentonSans Regular" pitchFamily="2" charset="0"/>
            </a:endParaRPr>
          </a:p>
        </p:txBody>
      </p:sp>
    </p:spTree>
    <p:extLst>
      <p:ext uri="{BB962C8B-B14F-4D97-AF65-F5344CB8AC3E}">
        <p14:creationId xmlns:p14="http://schemas.microsoft.com/office/powerpoint/2010/main" val="126626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lvl="0">
              <a:lnSpc>
                <a:spcPct val="100000"/>
              </a:lnSpc>
              <a:spcAft>
                <a:spcPts val="0"/>
              </a:spcAft>
              <a:buClr>
                <a:schemeClr val="accent1"/>
              </a:buClr>
            </a:pPr>
            <a:r>
              <a:rPr lang="zh-CN" altLang="en-US" sz="3600" dirty="0">
                <a:latin typeface="微软雅黑" panose="020B0503020204020204" pitchFamily="34" charset="-122"/>
                <a:ea typeface="微软雅黑" panose="020B0503020204020204" pitchFamily="34" charset="-122"/>
              </a:rPr>
              <a:t>应用开发服务</a:t>
            </a:r>
            <a:endParaRPr lang="en-US" altLang="zh-CN" sz="3200" dirty="0">
              <a:latin typeface="微软雅黑" panose="020B0503020204020204" pitchFamily="34" charset="-122"/>
              <a:ea typeface="微软雅黑" panose="020B0503020204020204" pitchFamily="34" charset="-122"/>
            </a:endParaRPr>
          </a:p>
        </p:txBody>
      </p:sp>
      <p:pic>
        <p:nvPicPr>
          <p:cNvPr id="4" name="Picture Placeholder 3"/>
          <p:cNvPicPr>
            <a:picLocks noGrp="1" noChangeAspect="1"/>
          </p:cNvPicPr>
          <p:nvPr>
            <p:ph type="pic" sz="quarter" idx="12"/>
          </p:nvPr>
        </p:nvPicPr>
        <p:blipFill>
          <a:blip r:embed="rId2"/>
          <a:srcRect t="3112" b="3112"/>
          <a:stretch>
            <a:fillRect/>
          </a:stretch>
        </p:blipFill>
        <p:spPr/>
      </p:pic>
    </p:spTree>
    <p:extLst>
      <p:ext uri="{BB962C8B-B14F-4D97-AF65-F5344CB8AC3E}">
        <p14:creationId xmlns:p14="http://schemas.microsoft.com/office/powerpoint/2010/main" val="3550282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9999" y="504000"/>
            <a:ext cx="8424000" cy="738664"/>
          </a:xfrm>
        </p:spPr>
        <p:txBody>
          <a:bodyPr/>
          <a:lstStyle/>
          <a:p>
            <a:r>
              <a:rPr lang="en-US" altLang="zh-CN" sz="2800" dirty="0"/>
              <a:t>SAP </a:t>
            </a:r>
            <a:r>
              <a:rPr lang="en-US" sz="2800" dirty="0"/>
              <a:t>HANA </a:t>
            </a:r>
            <a:r>
              <a:rPr lang="zh-CN" altLang="en-US" sz="2800" dirty="0"/>
              <a:t>组件</a:t>
            </a:r>
            <a:br>
              <a:rPr lang="en-US" altLang="zh-CN" sz="2800" dirty="0"/>
            </a:br>
            <a:r>
              <a:rPr lang="zh-CN" altLang="en-US" sz="2000" b="0" dirty="0"/>
              <a:t>服务与接口</a:t>
            </a:r>
            <a:endParaRPr lang="en-US" sz="2800" b="0" dirty="0"/>
          </a:p>
        </p:txBody>
      </p:sp>
      <p:sp>
        <p:nvSpPr>
          <p:cNvPr id="5" name="Text Placeholder 4"/>
          <p:cNvSpPr>
            <a:spLocks noGrp="1"/>
          </p:cNvSpPr>
          <p:nvPr>
            <p:ph type="body" sz="quarter" idx="10"/>
          </p:nvPr>
        </p:nvSpPr>
        <p:spPr>
          <a:xfrm>
            <a:off x="579863" y="1690688"/>
            <a:ext cx="8238850" cy="732844"/>
          </a:xfrm>
        </p:spPr>
        <p:txBody>
          <a:bodyPr/>
          <a:lstStyle/>
          <a:p>
            <a:pPr marL="285750" lvl="1" indent="-285750">
              <a:buFont typeface="Wingdings" pitchFamily="2" charset="2"/>
              <a:buChar char="§"/>
            </a:pPr>
            <a:r>
              <a:rPr lang="zh-CN" altLang="en-US" dirty="0"/>
              <a:t>一个 </a:t>
            </a:r>
            <a:r>
              <a:rPr lang="en-US" dirty="0"/>
              <a:t>HANA </a:t>
            </a:r>
            <a:r>
              <a:rPr lang="zh-CN" altLang="en-US" dirty="0"/>
              <a:t>包含多服务器后台进程</a:t>
            </a:r>
            <a:endParaRPr lang="en-US" dirty="0"/>
          </a:p>
          <a:p>
            <a:pPr marL="285750" lvl="1" indent="-285750"/>
            <a:r>
              <a:rPr lang="zh-CN" altLang="en-US" dirty="0"/>
              <a:t>客户与</a:t>
            </a:r>
            <a:r>
              <a:rPr lang="en-US" altLang="zh-CN" dirty="0"/>
              <a:t>HANA</a:t>
            </a:r>
            <a:r>
              <a:rPr lang="zh-CN" altLang="en-US" dirty="0"/>
              <a:t>的交互可以通过多个接口进行</a:t>
            </a:r>
            <a:endParaRPr lang="en-US" dirty="0"/>
          </a:p>
        </p:txBody>
      </p:sp>
      <p:sp>
        <p:nvSpPr>
          <p:cNvPr id="7" name="Text Placeholder 4"/>
          <p:cNvSpPr txBox="1">
            <a:spLocks/>
          </p:cNvSpPr>
          <p:nvPr/>
        </p:nvSpPr>
        <p:spPr bwMode="gray">
          <a:xfrm>
            <a:off x="579863" y="5715000"/>
            <a:ext cx="8229636" cy="609989"/>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a:buFont typeface="Wingdings" pitchFamily="2" charset="2"/>
              <a:buChar char="§"/>
            </a:pPr>
            <a:r>
              <a:rPr lang="en-US" altLang="zh-CN" dirty="0"/>
              <a:t>HANA </a:t>
            </a:r>
            <a:r>
              <a:rPr lang="zh-CN" altLang="en-US" dirty="0"/>
              <a:t>提供比此页更多的接口</a:t>
            </a:r>
            <a:endParaRPr lang="en-US" dirty="0"/>
          </a:p>
          <a:p>
            <a:pPr marL="465750" lvl="2" indent="-285750">
              <a:buFont typeface="Wingdings" pitchFamily="2" charset="2"/>
              <a:buChar char="§"/>
            </a:pPr>
            <a:r>
              <a:rPr lang="zh-CN" altLang="en-US" dirty="0"/>
              <a:t>例如</a:t>
            </a:r>
            <a:r>
              <a:rPr lang="en-US" dirty="0"/>
              <a:t> </a:t>
            </a:r>
            <a:r>
              <a:rPr lang="zh-CN" altLang="en-US" dirty="0"/>
              <a:t>微软的 </a:t>
            </a:r>
            <a:r>
              <a:rPr lang="en-US" dirty="0"/>
              <a:t>ODBO (</a:t>
            </a:r>
            <a:r>
              <a:rPr lang="de-DE" dirty="0"/>
              <a:t>OLE DB for OLAP) </a:t>
            </a:r>
            <a:r>
              <a:rPr lang="en-US" dirty="0"/>
              <a:t> </a:t>
            </a:r>
          </a:p>
        </p:txBody>
      </p:sp>
      <p:pic>
        <p:nvPicPr>
          <p:cNvPr id="8" name="Picture 7"/>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4786" y="2562226"/>
            <a:ext cx="8494710" cy="2822673"/>
          </a:xfrm>
          <a:prstGeom prst="rect">
            <a:avLst/>
          </a:prstGeom>
        </p:spPr>
      </p:pic>
    </p:spTree>
    <p:extLst>
      <p:ext uri="{BB962C8B-B14F-4D97-AF65-F5344CB8AC3E}">
        <p14:creationId xmlns:p14="http://schemas.microsoft.com/office/powerpoint/2010/main" val="245676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p:cNvSpPr>
            <a:spLocks noChangeArrowheads="1"/>
          </p:cNvSpPr>
          <p:nvPr/>
        </p:nvSpPr>
        <p:spPr bwMode="auto">
          <a:xfrm>
            <a:off x="1587785" y="2366580"/>
            <a:ext cx="6261816" cy="3336690"/>
          </a:xfrm>
          <a:prstGeom prst="rect">
            <a:avLst/>
          </a:prstGeom>
          <a:solidFill>
            <a:schemeClr val="bg1"/>
          </a:solidFill>
          <a:ln w="17780">
            <a:solidFill>
              <a:schemeClr val="tx1"/>
            </a:solidFill>
            <a:miter lim="800000"/>
            <a:headEnd/>
            <a:tailEnd/>
          </a:ln>
        </p:spPr>
        <p:txBody>
          <a:bodyPr lIns="80964" tIns="26988" rIns="80964" bIns="26988" anchor="ctr" anchorCtr="0"/>
          <a:lstStyle/>
          <a:p>
            <a:pPr algn="ctr">
              <a:buClrTx/>
              <a:buSzTx/>
              <a:buFontTx/>
              <a:buNone/>
            </a:pPr>
            <a:r>
              <a:rPr lang="en-US" sz="825" dirty="0"/>
              <a:t>HANA Database</a:t>
            </a:r>
          </a:p>
        </p:txBody>
      </p:sp>
      <p:graphicFrame>
        <p:nvGraphicFramePr>
          <p:cNvPr id="27651" name="Objekt 11284" hidden="1"/>
          <p:cNvGraphicFramePr>
            <a:graphicFrameLocks noChangeAspect="1"/>
          </p:cNvGraphicFramePr>
          <p:nvPr>
            <p:custDataLst>
              <p:tags r:id="rId2"/>
            </p:custDataLst>
          </p:nvPr>
        </p:nvGraphicFramePr>
        <p:xfrm>
          <a:off x="1589" y="858516"/>
          <a:ext cx="1587" cy="1190"/>
        </p:xfrm>
        <a:graphic>
          <a:graphicData uri="http://schemas.openxmlformats.org/presentationml/2006/ole">
            <mc:AlternateContent xmlns:mc="http://schemas.openxmlformats.org/markup-compatibility/2006">
              <mc:Choice xmlns:v="urn:schemas-microsoft-com:vml" Requires="v">
                <p:oleObj spid="_x0000_s8212" name="think-cell Slide" r:id="rId5" imgW="360" imgH="360" progId="">
                  <p:embed/>
                </p:oleObj>
              </mc:Choice>
              <mc:Fallback>
                <p:oleObj name="think-cell Slide" r:id="rId5" imgW="360" imgH="360" progId="">
                  <p:embed/>
                  <p:pic>
                    <p:nvPicPr>
                      <p:cNvPr id="27651" name="Objekt 11284"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9" y="858516"/>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 name="Title 1"/>
          <p:cNvSpPr txBox="1">
            <a:spLocks/>
          </p:cNvSpPr>
          <p:nvPr/>
        </p:nvSpPr>
        <p:spPr>
          <a:xfrm>
            <a:off x="278460" y="428876"/>
            <a:ext cx="8656646" cy="566984"/>
          </a:xfrm>
          <a:prstGeom prst="rect">
            <a:avLst/>
          </a:prstGeom>
        </p:spPr>
        <p:txBody>
          <a:bodyPr vert="horz" lIns="0" tIns="0" rIns="0" bIns="0" rtlCol="0" anchor="ctr" anchorCtr="0">
            <a:noAutofit/>
          </a:bodyPr>
          <a:lstStyle>
            <a:lvl1pPr>
              <a:spcBef>
                <a:spcPct val="0"/>
              </a:spcBef>
              <a:buNone/>
              <a:defRPr sz="2800" b="1">
                <a:solidFill>
                  <a:schemeClr val="accent2"/>
                </a:solidFill>
                <a:latin typeface="+mj-lt"/>
                <a:ea typeface="+mj-ea"/>
                <a:cs typeface="+mj-cs"/>
              </a:defRPr>
            </a:lvl1pPr>
          </a:lstStyle>
          <a:p>
            <a:r>
              <a:rPr lang="en-US" dirty="0">
                <a:solidFill>
                  <a:schemeClr val="tx1"/>
                </a:solidFill>
                <a:latin typeface="微软雅黑" panose="020B0503020204020204" pitchFamily="34" charset="-122"/>
                <a:ea typeface="微软雅黑" panose="020B0503020204020204" pitchFamily="34" charset="-122"/>
                <a:cs typeface="SimSun"/>
              </a:rPr>
              <a:t>HANA XS </a:t>
            </a:r>
            <a:r>
              <a:rPr lang="zh-CN" altLang="en-US" dirty="0">
                <a:solidFill>
                  <a:schemeClr val="tx1"/>
                </a:solidFill>
                <a:latin typeface="微软雅黑" panose="020B0503020204020204" pitchFamily="34" charset="-122"/>
                <a:ea typeface="微软雅黑" panose="020B0503020204020204" pitchFamily="34" charset="-122"/>
                <a:cs typeface="SimSun"/>
              </a:rPr>
              <a:t>架构</a:t>
            </a:r>
            <a:endParaRPr lang="en-US" dirty="0">
              <a:solidFill>
                <a:schemeClr val="tx1"/>
              </a:solidFill>
              <a:latin typeface="微软雅黑" panose="020B0503020204020204" pitchFamily="34" charset="-122"/>
              <a:ea typeface="微软雅黑" panose="020B0503020204020204" pitchFamily="34" charset="-122"/>
              <a:cs typeface="SimSun"/>
            </a:endParaRPr>
          </a:p>
        </p:txBody>
      </p:sp>
      <p:grpSp>
        <p:nvGrpSpPr>
          <p:cNvPr id="2" name="Group 1"/>
          <p:cNvGrpSpPr/>
          <p:nvPr/>
        </p:nvGrpSpPr>
        <p:grpSpPr>
          <a:xfrm>
            <a:off x="323718" y="1901049"/>
            <a:ext cx="7525884" cy="3727055"/>
            <a:chOff x="1327027" y="1674943"/>
            <a:chExt cx="8318774" cy="4132613"/>
          </a:xfrm>
        </p:grpSpPr>
        <p:sp>
          <p:nvSpPr>
            <p:cNvPr id="5" name="Rectangle 6"/>
            <p:cNvSpPr>
              <a:spLocks noChangeArrowheads="1"/>
            </p:cNvSpPr>
            <p:nvPr/>
          </p:nvSpPr>
          <p:spPr bwMode="auto">
            <a:xfrm>
              <a:off x="2790796" y="2257726"/>
              <a:ext cx="5937123" cy="2443848"/>
            </a:xfrm>
            <a:prstGeom prst="rect">
              <a:avLst/>
            </a:prstGeom>
            <a:solidFill>
              <a:schemeClr val="bg1"/>
            </a:solidFill>
            <a:ln w="17780">
              <a:solidFill>
                <a:schemeClr val="tx1"/>
              </a:solidFill>
              <a:miter lim="800000"/>
              <a:headEnd/>
              <a:tailEnd/>
            </a:ln>
          </p:spPr>
          <p:txBody>
            <a:bodyPr lIns="80964" tIns="26988" rIns="80964" bIns="26988" anchor="t" anchorCtr="0"/>
            <a:lstStyle/>
            <a:p>
              <a:pPr>
                <a:buClrTx/>
                <a:buSzTx/>
                <a:buFontTx/>
                <a:buNone/>
              </a:pPr>
              <a:r>
                <a:rPr lang="en-US" sz="825" dirty="0"/>
                <a:t>HANA XS Adv. (New in SAP HANA SPS 11)</a:t>
              </a:r>
            </a:p>
          </p:txBody>
        </p:sp>
        <p:cxnSp>
          <p:nvCxnSpPr>
            <p:cNvPr id="6" name="Straight Connector 5"/>
            <p:cNvCxnSpPr/>
            <p:nvPr/>
          </p:nvCxnSpPr>
          <p:spPr bwMode="auto">
            <a:xfrm>
              <a:off x="4313011" y="3108706"/>
              <a:ext cx="3977222" cy="0"/>
            </a:xfrm>
            <a:prstGeom prst="line">
              <a:avLst/>
            </a:prstGeom>
            <a:solidFill>
              <a:schemeClr val="bg2"/>
            </a:solidFill>
            <a:ln w="17780" cap="flat" cmpd="sng" algn="ctr">
              <a:solidFill>
                <a:schemeClr val="bg2">
                  <a:lumMod val="75000"/>
                </a:schemeClr>
              </a:solidFill>
              <a:prstDash val="dash"/>
              <a:round/>
              <a:headEnd type="none" w="med" len="med"/>
              <a:tailEnd type="none" w="med" len="med"/>
            </a:ln>
            <a:effectLst/>
          </p:spPr>
        </p:cxnSp>
        <p:cxnSp>
          <p:nvCxnSpPr>
            <p:cNvPr id="7" name="Straight Connector 6"/>
            <p:cNvCxnSpPr/>
            <p:nvPr/>
          </p:nvCxnSpPr>
          <p:spPr bwMode="auto">
            <a:xfrm>
              <a:off x="2736190" y="2131006"/>
              <a:ext cx="6909611" cy="1525"/>
            </a:xfrm>
            <a:prstGeom prst="line">
              <a:avLst/>
            </a:prstGeom>
            <a:solidFill>
              <a:schemeClr val="bg2"/>
            </a:solidFill>
            <a:ln w="17780" cap="flat" cmpd="sng" algn="ctr">
              <a:solidFill>
                <a:schemeClr val="bg2">
                  <a:lumMod val="75000"/>
                </a:schemeClr>
              </a:solidFill>
              <a:prstDash val="dash"/>
              <a:round/>
              <a:headEnd type="none" w="med" len="med"/>
              <a:tailEnd type="none" w="med" len="med"/>
            </a:ln>
            <a:effectLst/>
          </p:spPr>
        </p:cxnSp>
        <p:sp>
          <p:nvSpPr>
            <p:cNvPr id="8" name="Rectangle 7"/>
            <p:cNvSpPr>
              <a:spLocks noChangeArrowheads="1"/>
            </p:cNvSpPr>
            <p:nvPr/>
          </p:nvSpPr>
          <p:spPr bwMode="auto">
            <a:xfrm>
              <a:off x="2792822" y="5010145"/>
              <a:ext cx="6781704" cy="789654"/>
            </a:xfrm>
            <a:prstGeom prst="rect">
              <a:avLst/>
            </a:prstGeom>
            <a:solidFill>
              <a:schemeClr val="bg1"/>
            </a:solidFill>
            <a:ln w="17780">
              <a:solidFill>
                <a:schemeClr val="tx1"/>
              </a:solidFill>
              <a:miter lim="800000"/>
              <a:headEnd/>
              <a:tailEnd/>
            </a:ln>
          </p:spPr>
          <p:txBody>
            <a:bodyPr lIns="80964" tIns="26988" rIns="80964" bIns="26988" anchor="ctr" anchorCtr="0"/>
            <a:lstStyle/>
            <a:p>
              <a:pPr algn="ctr">
                <a:buClrTx/>
                <a:buSzTx/>
                <a:buFontTx/>
                <a:buNone/>
              </a:pPr>
              <a:r>
                <a:rPr lang="en-US" sz="825" dirty="0"/>
                <a:t>SAP HANA Database</a:t>
              </a:r>
            </a:p>
          </p:txBody>
        </p:sp>
        <p:cxnSp>
          <p:nvCxnSpPr>
            <p:cNvPr id="9" name="Straight Connector 8"/>
            <p:cNvCxnSpPr/>
            <p:nvPr/>
          </p:nvCxnSpPr>
          <p:spPr bwMode="auto">
            <a:xfrm flipV="1">
              <a:off x="2756039" y="4853636"/>
              <a:ext cx="6857364" cy="2127"/>
            </a:xfrm>
            <a:prstGeom prst="line">
              <a:avLst/>
            </a:prstGeom>
            <a:solidFill>
              <a:schemeClr val="bg2"/>
            </a:solidFill>
            <a:ln w="17780" cap="flat" cmpd="sng" algn="ctr">
              <a:solidFill>
                <a:schemeClr val="bg2">
                  <a:lumMod val="75000"/>
                </a:schemeClr>
              </a:solidFill>
              <a:prstDash val="dash"/>
              <a:round/>
              <a:headEnd type="none" w="med" len="med"/>
              <a:tailEnd type="none" w="med" len="med"/>
            </a:ln>
            <a:effectLst/>
          </p:spPr>
        </p:cxnSp>
        <p:sp>
          <p:nvSpPr>
            <p:cNvPr id="10" name="Rectangle 6"/>
            <p:cNvSpPr>
              <a:spLocks noChangeArrowheads="1"/>
            </p:cNvSpPr>
            <p:nvPr/>
          </p:nvSpPr>
          <p:spPr bwMode="auto">
            <a:xfrm>
              <a:off x="6115123" y="3288614"/>
              <a:ext cx="1138152" cy="882653"/>
            </a:xfrm>
            <a:prstGeom prst="rect">
              <a:avLst/>
            </a:prstGeom>
            <a:solidFill>
              <a:schemeClr val="bg1"/>
            </a:solidFill>
            <a:ln w="17780">
              <a:solidFill>
                <a:schemeClr val="tx1"/>
              </a:solidFill>
              <a:miter lim="800000"/>
              <a:headEnd/>
              <a:tailEnd/>
            </a:ln>
          </p:spPr>
          <p:txBody>
            <a:bodyPr lIns="26988" tIns="26988" rIns="26988" bIns="26988" anchor="t" anchorCtr="0"/>
            <a:lstStyle/>
            <a:p>
              <a:pPr algn="ctr">
                <a:buClrTx/>
                <a:buSzTx/>
                <a:buFontTx/>
                <a:buNone/>
              </a:pPr>
              <a:r>
                <a:rPr lang="en-US" sz="825" dirty="0"/>
                <a:t>Tomcat / TomEE</a:t>
              </a:r>
            </a:p>
          </p:txBody>
        </p:sp>
        <p:sp>
          <p:nvSpPr>
            <p:cNvPr id="11" name="Rectangle 6"/>
            <p:cNvSpPr>
              <a:spLocks noChangeArrowheads="1"/>
            </p:cNvSpPr>
            <p:nvPr/>
          </p:nvSpPr>
          <p:spPr bwMode="auto">
            <a:xfrm>
              <a:off x="6244627" y="3876682"/>
              <a:ext cx="918050" cy="239004"/>
            </a:xfrm>
            <a:prstGeom prst="rect">
              <a:avLst/>
            </a:prstGeom>
            <a:solidFill>
              <a:schemeClr val="bg1"/>
            </a:solidFill>
            <a:ln w="17780">
              <a:solidFill>
                <a:schemeClr val="tx1"/>
              </a:solidFill>
              <a:miter lim="800000"/>
              <a:headEnd/>
              <a:tailEnd/>
            </a:ln>
          </p:spPr>
          <p:txBody>
            <a:bodyPr lIns="26988" tIns="26988" rIns="26988" bIns="26988" anchor="ctr"/>
            <a:lstStyle/>
            <a:p>
              <a:pPr algn="ctr">
                <a:buClrTx/>
                <a:buSzTx/>
                <a:buFontTx/>
                <a:buNone/>
              </a:pPr>
              <a:r>
                <a:rPr lang="en-US" sz="825" dirty="0"/>
                <a:t>OData (Java)</a:t>
              </a:r>
            </a:p>
          </p:txBody>
        </p:sp>
        <p:sp>
          <p:nvSpPr>
            <p:cNvPr id="12" name="Rectangle 6"/>
            <p:cNvSpPr>
              <a:spLocks noChangeArrowheads="1"/>
            </p:cNvSpPr>
            <p:nvPr/>
          </p:nvSpPr>
          <p:spPr bwMode="auto">
            <a:xfrm>
              <a:off x="7345485" y="3294038"/>
              <a:ext cx="835898" cy="882653"/>
            </a:xfrm>
            <a:prstGeom prst="rect">
              <a:avLst/>
            </a:prstGeom>
            <a:solidFill>
              <a:schemeClr val="bg1"/>
            </a:solidFill>
            <a:ln w="17780">
              <a:solidFill>
                <a:schemeClr val="tx1"/>
              </a:solidFill>
              <a:miter lim="800000"/>
              <a:headEnd/>
              <a:tailEnd/>
            </a:ln>
          </p:spPr>
          <p:txBody>
            <a:bodyPr lIns="26988" tIns="26988" rIns="26988" bIns="26988" anchor="t" anchorCtr="0"/>
            <a:lstStyle/>
            <a:p>
              <a:pPr algn="ctr">
                <a:buClrTx/>
                <a:buSzTx/>
                <a:buFontTx/>
                <a:buNone/>
              </a:pPr>
              <a:r>
                <a:rPr lang="en-US" sz="825" dirty="0"/>
                <a:t>Other Containers</a:t>
              </a:r>
            </a:p>
          </p:txBody>
        </p:sp>
        <p:sp>
          <p:nvSpPr>
            <p:cNvPr id="13" name="Rectangle 6"/>
            <p:cNvSpPr>
              <a:spLocks noChangeArrowheads="1"/>
            </p:cNvSpPr>
            <p:nvPr/>
          </p:nvSpPr>
          <p:spPr bwMode="auto">
            <a:xfrm>
              <a:off x="7410634" y="3696562"/>
              <a:ext cx="705600" cy="239004"/>
            </a:xfrm>
            <a:prstGeom prst="rect">
              <a:avLst/>
            </a:prstGeom>
            <a:solidFill>
              <a:schemeClr val="bg1"/>
            </a:solidFill>
            <a:ln w="17780">
              <a:solidFill>
                <a:schemeClr val="tx1"/>
              </a:solidFill>
              <a:miter lim="800000"/>
              <a:headEnd/>
              <a:tailEnd/>
            </a:ln>
          </p:spPr>
          <p:txBody>
            <a:bodyPr lIns="26988" tIns="26988" rIns="26988" bIns="26988" anchor="ctr"/>
            <a:lstStyle/>
            <a:p>
              <a:pPr algn="ctr">
                <a:buClrTx/>
                <a:buSzTx/>
                <a:buFontTx/>
                <a:buNone/>
              </a:pPr>
              <a:r>
                <a:rPr lang="en-US" sz="825" dirty="0"/>
                <a:t>C++ App</a:t>
              </a:r>
            </a:p>
          </p:txBody>
        </p:sp>
        <p:sp>
          <p:nvSpPr>
            <p:cNvPr id="14" name="AutoShape 7"/>
            <p:cNvSpPr>
              <a:spLocks noChangeArrowheads="1"/>
            </p:cNvSpPr>
            <p:nvPr/>
          </p:nvSpPr>
          <p:spPr bwMode="auto">
            <a:xfrm>
              <a:off x="6612434" y="3039735"/>
              <a:ext cx="144464" cy="144463"/>
            </a:xfrm>
            <a:prstGeom prst="flowChartConnector">
              <a:avLst/>
            </a:prstGeom>
            <a:solidFill>
              <a:schemeClr val="bg1"/>
            </a:solidFill>
            <a:ln w="17780">
              <a:solidFill>
                <a:schemeClr val="tx1"/>
              </a:solidFill>
              <a:round/>
              <a:headEnd/>
              <a:tailEnd/>
            </a:ln>
          </p:spPr>
          <p:txBody>
            <a:bodyPr wrap="none" lIns="67470" tIns="35085" rIns="67470" bIns="35085" anchor="ctr"/>
            <a:lstStyle/>
            <a:p>
              <a:pPr>
                <a:buClrTx/>
                <a:buSzTx/>
                <a:buFontTx/>
                <a:buNone/>
              </a:pPr>
              <a:endParaRPr lang="en-US" sz="1200" b="1"/>
            </a:p>
          </p:txBody>
        </p:sp>
        <p:cxnSp>
          <p:nvCxnSpPr>
            <p:cNvPr id="15" name="AutoShape 8"/>
            <p:cNvCxnSpPr>
              <a:cxnSpLocks noChangeShapeType="1"/>
              <a:stCxn id="14" idx="0"/>
            </p:cNvCxnSpPr>
            <p:nvPr/>
          </p:nvCxnSpPr>
          <p:spPr bwMode="auto">
            <a:xfrm flipV="1">
              <a:off x="6684668" y="2953766"/>
              <a:ext cx="2587" cy="85968"/>
            </a:xfrm>
            <a:prstGeom prst="straightConnector1">
              <a:avLst/>
            </a:prstGeom>
            <a:noFill/>
            <a:ln w="8890">
              <a:solidFill>
                <a:schemeClr val="tx1"/>
              </a:solidFill>
              <a:round/>
              <a:headEnd/>
              <a:tailEnd/>
            </a:ln>
          </p:spPr>
        </p:cxnSp>
        <p:cxnSp>
          <p:nvCxnSpPr>
            <p:cNvPr id="16" name="AutoShape 9"/>
            <p:cNvCxnSpPr>
              <a:cxnSpLocks noChangeShapeType="1"/>
              <a:stCxn id="10" idx="0"/>
              <a:endCxn id="14" idx="4"/>
            </p:cNvCxnSpPr>
            <p:nvPr/>
          </p:nvCxnSpPr>
          <p:spPr bwMode="auto">
            <a:xfrm flipV="1">
              <a:off x="6684199" y="3184198"/>
              <a:ext cx="467" cy="104416"/>
            </a:xfrm>
            <a:prstGeom prst="straightConnector1">
              <a:avLst/>
            </a:prstGeom>
            <a:noFill/>
            <a:ln w="8890">
              <a:solidFill>
                <a:schemeClr val="tx1"/>
              </a:solidFill>
              <a:round/>
              <a:headEnd/>
              <a:tailEnd/>
            </a:ln>
          </p:spPr>
        </p:cxnSp>
        <p:sp>
          <p:nvSpPr>
            <p:cNvPr id="17" name="AutoShape 7"/>
            <p:cNvSpPr>
              <a:spLocks noChangeArrowheads="1"/>
            </p:cNvSpPr>
            <p:nvPr/>
          </p:nvSpPr>
          <p:spPr bwMode="auto">
            <a:xfrm>
              <a:off x="7687230" y="3039735"/>
              <a:ext cx="144464" cy="144463"/>
            </a:xfrm>
            <a:prstGeom prst="flowChartConnector">
              <a:avLst/>
            </a:prstGeom>
            <a:solidFill>
              <a:schemeClr val="bg1"/>
            </a:solidFill>
            <a:ln w="17780">
              <a:solidFill>
                <a:schemeClr val="tx1"/>
              </a:solidFill>
              <a:round/>
              <a:headEnd/>
              <a:tailEnd/>
            </a:ln>
          </p:spPr>
          <p:txBody>
            <a:bodyPr wrap="none" lIns="67470" tIns="35085" rIns="67470" bIns="35085" anchor="ctr"/>
            <a:lstStyle/>
            <a:p>
              <a:pPr>
                <a:buClrTx/>
                <a:buSzTx/>
                <a:buFontTx/>
                <a:buNone/>
              </a:pPr>
              <a:endParaRPr lang="en-US" sz="1200" b="1"/>
            </a:p>
          </p:txBody>
        </p:sp>
        <p:cxnSp>
          <p:nvCxnSpPr>
            <p:cNvPr id="18" name="AutoShape 8"/>
            <p:cNvCxnSpPr>
              <a:cxnSpLocks noChangeShapeType="1"/>
              <a:stCxn id="17" idx="0"/>
            </p:cNvCxnSpPr>
            <p:nvPr/>
          </p:nvCxnSpPr>
          <p:spPr bwMode="auto">
            <a:xfrm flipH="1" flipV="1">
              <a:off x="7757182" y="2953766"/>
              <a:ext cx="2280" cy="85968"/>
            </a:xfrm>
            <a:prstGeom prst="straightConnector1">
              <a:avLst/>
            </a:prstGeom>
            <a:noFill/>
            <a:ln w="8890">
              <a:solidFill>
                <a:schemeClr val="tx1"/>
              </a:solidFill>
              <a:round/>
              <a:headEnd/>
              <a:tailEnd/>
            </a:ln>
          </p:spPr>
        </p:cxnSp>
        <p:cxnSp>
          <p:nvCxnSpPr>
            <p:cNvPr id="19" name="AutoShape 9"/>
            <p:cNvCxnSpPr>
              <a:cxnSpLocks noChangeShapeType="1"/>
              <a:stCxn id="12" idx="0"/>
              <a:endCxn id="17" idx="4"/>
            </p:cNvCxnSpPr>
            <p:nvPr/>
          </p:nvCxnSpPr>
          <p:spPr bwMode="auto">
            <a:xfrm flipH="1" flipV="1">
              <a:off x="7759462" y="3184198"/>
              <a:ext cx="3972" cy="109840"/>
            </a:xfrm>
            <a:prstGeom prst="straightConnector1">
              <a:avLst/>
            </a:prstGeom>
            <a:noFill/>
            <a:ln w="8890">
              <a:solidFill>
                <a:schemeClr val="tx1"/>
              </a:solidFill>
              <a:round/>
              <a:headEnd/>
              <a:tailEnd/>
            </a:ln>
          </p:spPr>
        </p:cxnSp>
        <p:cxnSp>
          <p:nvCxnSpPr>
            <p:cNvPr id="20" name="AutoShape 8"/>
            <p:cNvCxnSpPr>
              <a:cxnSpLocks noChangeShapeType="1"/>
              <a:endCxn id="12" idx="2"/>
            </p:cNvCxnSpPr>
            <p:nvPr/>
          </p:nvCxnSpPr>
          <p:spPr bwMode="auto">
            <a:xfrm flipV="1">
              <a:off x="7760209" y="4176691"/>
              <a:ext cx="3225" cy="597309"/>
            </a:xfrm>
            <a:prstGeom prst="straightConnector1">
              <a:avLst/>
            </a:prstGeom>
            <a:noFill/>
            <a:ln w="8890">
              <a:solidFill>
                <a:schemeClr val="tx1"/>
              </a:solidFill>
              <a:round/>
              <a:headEnd/>
              <a:tailEnd/>
            </a:ln>
          </p:spPr>
        </p:cxnSp>
        <p:cxnSp>
          <p:nvCxnSpPr>
            <p:cNvPr id="21" name="AutoShape 8"/>
            <p:cNvCxnSpPr>
              <a:cxnSpLocks noChangeShapeType="1"/>
              <a:endCxn id="10" idx="2"/>
            </p:cNvCxnSpPr>
            <p:nvPr/>
          </p:nvCxnSpPr>
          <p:spPr bwMode="auto">
            <a:xfrm flipH="1" flipV="1">
              <a:off x="6684199" y="4171267"/>
              <a:ext cx="381" cy="615693"/>
            </a:xfrm>
            <a:prstGeom prst="straightConnector1">
              <a:avLst/>
            </a:prstGeom>
            <a:noFill/>
            <a:ln w="8890">
              <a:solidFill>
                <a:schemeClr val="tx1"/>
              </a:solidFill>
              <a:round/>
              <a:headEnd/>
              <a:tailEnd/>
            </a:ln>
          </p:spPr>
        </p:cxnSp>
        <p:sp>
          <p:nvSpPr>
            <p:cNvPr id="22" name="Rectangle 6"/>
            <p:cNvSpPr>
              <a:spLocks noChangeArrowheads="1"/>
            </p:cNvSpPr>
            <p:nvPr/>
          </p:nvSpPr>
          <p:spPr bwMode="auto">
            <a:xfrm>
              <a:off x="4313001" y="3288614"/>
              <a:ext cx="1717120" cy="882653"/>
            </a:xfrm>
            <a:prstGeom prst="rect">
              <a:avLst/>
            </a:prstGeom>
            <a:solidFill>
              <a:schemeClr val="bg1"/>
            </a:solidFill>
            <a:ln w="17780">
              <a:solidFill>
                <a:schemeClr val="tx1"/>
              </a:solidFill>
              <a:miter lim="800000"/>
              <a:headEnd/>
              <a:tailEnd/>
            </a:ln>
          </p:spPr>
          <p:txBody>
            <a:bodyPr lIns="26988" tIns="26988" rIns="26988" bIns="26988" anchor="t" anchorCtr="0"/>
            <a:lstStyle/>
            <a:p>
              <a:pPr marL="602296" algn="ctr"/>
              <a:r>
                <a:rPr lang="en-US" sz="825" dirty="0"/>
                <a:t>Node.js</a:t>
              </a:r>
            </a:p>
          </p:txBody>
        </p:sp>
        <p:sp>
          <p:nvSpPr>
            <p:cNvPr id="23" name="Rectangle 6"/>
            <p:cNvSpPr>
              <a:spLocks noChangeArrowheads="1"/>
            </p:cNvSpPr>
            <p:nvPr/>
          </p:nvSpPr>
          <p:spPr bwMode="auto">
            <a:xfrm>
              <a:off x="4383408" y="3354936"/>
              <a:ext cx="810832" cy="479502"/>
            </a:xfrm>
            <a:prstGeom prst="rect">
              <a:avLst/>
            </a:prstGeom>
            <a:solidFill>
              <a:schemeClr val="bg1"/>
            </a:solidFill>
            <a:ln w="17780">
              <a:solidFill>
                <a:schemeClr val="tx1"/>
              </a:solidFill>
              <a:prstDash val="dash"/>
              <a:miter lim="800000"/>
              <a:headEnd/>
              <a:tailEnd/>
            </a:ln>
          </p:spPr>
          <p:txBody>
            <a:bodyPr lIns="26988" tIns="0" rIns="26988" bIns="26988" anchor="t" anchorCtr="0"/>
            <a:lstStyle/>
            <a:p>
              <a:pPr algn="ctr">
                <a:buClrTx/>
                <a:buSzTx/>
                <a:buFontTx/>
                <a:buNone/>
              </a:pPr>
              <a:r>
                <a:rPr lang="en-US" sz="825" dirty="0"/>
                <a:t>XSJS Compt.</a:t>
              </a:r>
            </a:p>
          </p:txBody>
        </p:sp>
        <p:sp>
          <p:nvSpPr>
            <p:cNvPr id="24" name="AutoShape 7"/>
            <p:cNvSpPr>
              <a:spLocks noChangeArrowheads="1"/>
            </p:cNvSpPr>
            <p:nvPr/>
          </p:nvSpPr>
          <p:spPr bwMode="auto">
            <a:xfrm>
              <a:off x="5100366" y="3039735"/>
              <a:ext cx="144464" cy="144463"/>
            </a:xfrm>
            <a:prstGeom prst="flowChartConnector">
              <a:avLst/>
            </a:prstGeom>
            <a:solidFill>
              <a:schemeClr val="bg1"/>
            </a:solidFill>
            <a:ln w="17780">
              <a:solidFill>
                <a:schemeClr val="tx1"/>
              </a:solidFill>
              <a:round/>
              <a:headEnd/>
              <a:tailEnd/>
            </a:ln>
          </p:spPr>
          <p:txBody>
            <a:bodyPr wrap="none" lIns="67470" tIns="35085" rIns="67470" bIns="35085" anchor="ctr"/>
            <a:lstStyle/>
            <a:p>
              <a:pPr>
                <a:buClrTx/>
                <a:buSzTx/>
                <a:buFontTx/>
                <a:buNone/>
              </a:pPr>
              <a:endParaRPr lang="en-US" sz="1200" b="1"/>
            </a:p>
          </p:txBody>
        </p:sp>
        <p:cxnSp>
          <p:nvCxnSpPr>
            <p:cNvPr id="25" name="AutoShape 8"/>
            <p:cNvCxnSpPr>
              <a:cxnSpLocks noChangeShapeType="1"/>
              <a:stCxn id="24" idx="0"/>
            </p:cNvCxnSpPr>
            <p:nvPr/>
          </p:nvCxnSpPr>
          <p:spPr bwMode="auto">
            <a:xfrm flipV="1">
              <a:off x="5172598" y="2950057"/>
              <a:ext cx="378" cy="89681"/>
            </a:xfrm>
            <a:prstGeom prst="straightConnector1">
              <a:avLst/>
            </a:prstGeom>
            <a:noFill/>
            <a:ln w="8890">
              <a:solidFill>
                <a:schemeClr val="tx1"/>
              </a:solidFill>
              <a:round/>
              <a:headEnd/>
              <a:tailEnd/>
            </a:ln>
          </p:spPr>
        </p:cxnSp>
        <p:cxnSp>
          <p:nvCxnSpPr>
            <p:cNvPr id="26" name="AutoShape 9"/>
            <p:cNvCxnSpPr>
              <a:cxnSpLocks noChangeShapeType="1"/>
              <a:stCxn id="22" idx="0"/>
              <a:endCxn id="24" idx="4"/>
            </p:cNvCxnSpPr>
            <p:nvPr/>
          </p:nvCxnSpPr>
          <p:spPr bwMode="auto">
            <a:xfrm flipV="1">
              <a:off x="5171561" y="3184198"/>
              <a:ext cx="1037" cy="104416"/>
            </a:xfrm>
            <a:prstGeom prst="straightConnector1">
              <a:avLst/>
            </a:prstGeom>
            <a:noFill/>
            <a:ln w="8890">
              <a:solidFill>
                <a:schemeClr val="tx1"/>
              </a:solidFill>
              <a:round/>
              <a:headEnd/>
              <a:tailEnd/>
            </a:ln>
          </p:spPr>
        </p:cxnSp>
        <p:cxnSp>
          <p:nvCxnSpPr>
            <p:cNvPr id="27" name="AutoShape 8"/>
            <p:cNvCxnSpPr>
              <a:cxnSpLocks noChangeShapeType="1"/>
              <a:endCxn id="22" idx="2"/>
            </p:cNvCxnSpPr>
            <p:nvPr/>
          </p:nvCxnSpPr>
          <p:spPr bwMode="auto">
            <a:xfrm flipH="1" flipV="1">
              <a:off x="5171561" y="4171267"/>
              <a:ext cx="3249" cy="609213"/>
            </a:xfrm>
            <a:prstGeom prst="straightConnector1">
              <a:avLst/>
            </a:prstGeom>
            <a:noFill/>
            <a:ln w="8890">
              <a:solidFill>
                <a:schemeClr val="tx1"/>
              </a:solidFill>
              <a:round/>
              <a:headEnd/>
              <a:tailEnd/>
            </a:ln>
          </p:spPr>
        </p:cxnSp>
        <p:grpSp>
          <p:nvGrpSpPr>
            <p:cNvPr id="28" name="Group 27"/>
            <p:cNvGrpSpPr/>
            <p:nvPr/>
          </p:nvGrpSpPr>
          <p:grpSpPr>
            <a:xfrm>
              <a:off x="5285457" y="3045749"/>
              <a:ext cx="85725" cy="187326"/>
              <a:chOff x="6510047" y="3087599"/>
              <a:chExt cx="85725" cy="187326"/>
            </a:xfrm>
          </p:grpSpPr>
          <p:sp>
            <p:nvSpPr>
              <p:cNvPr id="29" name="Line 104"/>
              <p:cNvSpPr>
                <a:spLocks noChangeShapeType="1"/>
              </p:cNvSpPr>
              <p:nvPr/>
            </p:nvSpPr>
            <p:spPr bwMode="auto">
              <a:xfrm flipH="1">
                <a:off x="6546560" y="3216187"/>
                <a:ext cx="0" cy="58738"/>
              </a:xfrm>
              <a:prstGeom prst="line">
                <a:avLst/>
              </a:prstGeom>
              <a:noFill/>
              <a:ln w="8890">
                <a:solidFill>
                  <a:schemeClr val="tx1"/>
                </a:solidFill>
                <a:round/>
                <a:headEnd/>
                <a:tailEnd type="stealth" w="med" len="med"/>
              </a:ln>
            </p:spPr>
            <p:txBody>
              <a:bodyPr lIns="67482" tIns="35091" rIns="67482" bIns="35091" anchor="ctr"/>
              <a:lstStyle/>
              <a:p>
                <a:endParaRPr lang="en-US" sz="1575"/>
              </a:p>
            </p:txBody>
          </p:sp>
          <p:sp>
            <p:nvSpPr>
              <p:cNvPr id="30" name="Text Box 105"/>
              <p:cNvSpPr txBox="1">
                <a:spLocks noChangeArrowheads="1"/>
              </p:cNvSpPr>
              <p:nvPr/>
            </p:nvSpPr>
            <p:spPr bwMode="auto">
              <a:xfrm>
                <a:off x="6510047" y="3087599"/>
                <a:ext cx="85725" cy="102380"/>
              </a:xfrm>
              <a:prstGeom prst="rect">
                <a:avLst/>
              </a:prstGeom>
              <a:noFill/>
              <a:ln w="12700">
                <a:noFill/>
                <a:miter lim="800000"/>
                <a:headEnd/>
                <a:tailEnd/>
              </a:ln>
            </p:spPr>
            <p:txBody>
              <a:bodyPr lIns="0" tIns="0" rIns="0" bIns="0">
                <a:spAutoFit/>
              </a:bodyPr>
              <a:lstStyle/>
              <a:p>
                <a:pPr algn="l">
                  <a:buClrTx/>
                  <a:buSzTx/>
                  <a:buFontTx/>
                  <a:buNone/>
                </a:pPr>
                <a:r>
                  <a:rPr lang="en-US" sz="600" b="1" dirty="0"/>
                  <a:t>R</a:t>
                </a:r>
              </a:p>
            </p:txBody>
          </p:sp>
        </p:grpSp>
        <p:grpSp>
          <p:nvGrpSpPr>
            <p:cNvPr id="31" name="Group 30"/>
            <p:cNvGrpSpPr/>
            <p:nvPr/>
          </p:nvGrpSpPr>
          <p:grpSpPr>
            <a:xfrm>
              <a:off x="6793667" y="3044389"/>
              <a:ext cx="85725" cy="187326"/>
              <a:chOff x="6510047" y="3087599"/>
              <a:chExt cx="85725" cy="187326"/>
            </a:xfrm>
          </p:grpSpPr>
          <p:sp>
            <p:nvSpPr>
              <p:cNvPr id="32" name="Line 104"/>
              <p:cNvSpPr>
                <a:spLocks noChangeShapeType="1"/>
              </p:cNvSpPr>
              <p:nvPr/>
            </p:nvSpPr>
            <p:spPr bwMode="auto">
              <a:xfrm flipH="1">
                <a:off x="6546560" y="3216187"/>
                <a:ext cx="0" cy="58738"/>
              </a:xfrm>
              <a:prstGeom prst="line">
                <a:avLst/>
              </a:prstGeom>
              <a:noFill/>
              <a:ln w="8890">
                <a:solidFill>
                  <a:schemeClr val="tx1"/>
                </a:solidFill>
                <a:round/>
                <a:headEnd/>
                <a:tailEnd type="stealth" w="med" len="med"/>
              </a:ln>
            </p:spPr>
            <p:txBody>
              <a:bodyPr lIns="67482" tIns="35091" rIns="67482" bIns="35091" anchor="ctr"/>
              <a:lstStyle/>
              <a:p>
                <a:endParaRPr lang="en-US" sz="1575"/>
              </a:p>
            </p:txBody>
          </p:sp>
          <p:sp>
            <p:nvSpPr>
              <p:cNvPr id="33" name="Text Box 105"/>
              <p:cNvSpPr txBox="1">
                <a:spLocks noChangeArrowheads="1"/>
              </p:cNvSpPr>
              <p:nvPr/>
            </p:nvSpPr>
            <p:spPr bwMode="auto">
              <a:xfrm>
                <a:off x="6510047" y="3087599"/>
                <a:ext cx="85725" cy="102380"/>
              </a:xfrm>
              <a:prstGeom prst="rect">
                <a:avLst/>
              </a:prstGeom>
              <a:noFill/>
              <a:ln w="12700">
                <a:noFill/>
                <a:miter lim="800000"/>
                <a:headEnd/>
                <a:tailEnd/>
              </a:ln>
            </p:spPr>
            <p:txBody>
              <a:bodyPr lIns="0" tIns="0" rIns="0" bIns="0">
                <a:spAutoFit/>
              </a:bodyPr>
              <a:lstStyle/>
              <a:p>
                <a:pPr algn="l">
                  <a:buClrTx/>
                  <a:buSzTx/>
                  <a:buFontTx/>
                  <a:buNone/>
                </a:pPr>
                <a:r>
                  <a:rPr lang="en-US" sz="600" b="1" dirty="0"/>
                  <a:t>R</a:t>
                </a:r>
              </a:p>
            </p:txBody>
          </p:sp>
        </p:grpSp>
        <p:grpSp>
          <p:nvGrpSpPr>
            <p:cNvPr id="34" name="Group 33"/>
            <p:cNvGrpSpPr/>
            <p:nvPr/>
          </p:nvGrpSpPr>
          <p:grpSpPr>
            <a:xfrm>
              <a:off x="7866932" y="3043025"/>
              <a:ext cx="85725" cy="187326"/>
              <a:chOff x="6510047" y="3087599"/>
              <a:chExt cx="85725" cy="187326"/>
            </a:xfrm>
          </p:grpSpPr>
          <p:sp>
            <p:nvSpPr>
              <p:cNvPr id="35" name="Line 104"/>
              <p:cNvSpPr>
                <a:spLocks noChangeShapeType="1"/>
              </p:cNvSpPr>
              <p:nvPr/>
            </p:nvSpPr>
            <p:spPr bwMode="auto">
              <a:xfrm flipH="1">
                <a:off x="6546560" y="3216187"/>
                <a:ext cx="0" cy="58738"/>
              </a:xfrm>
              <a:prstGeom prst="line">
                <a:avLst/>
              </a:prstGeom>
              <a:noFill/>
              <a:ln w="8890">
                <a:solidFill>
                  <a:schemeClr val="tx1"/>
                </a:solidFill>
                <a:round/>
                <a:headEnd/>
                <a:tailEnd type="stealth" w="med" len="med"/>
              </a:ln>
            </p:spPr>
            <p:txBody>
              <a:bodyPr lIns="67482" tIns="35091" rIns="67482" bIns="35091" anchor="ctr"/>
              <a:lstStyle/>
              <a:p>
                <a:endParaRPr lang="en-US" sz="1575"/>
              </a:p>
            </p:txBody>
          </p:sp>
          <p:sp>
            <p:nvSpPr>
              <p:cNvPr id="36" name="Text Box 105"/>
              <p:cNvSpPr txBox="1">
                <a:spLocks noChangeArrowheads="1"/>
              </p:cNvSpPr>
              <p:nvPr/>
            </p:nvSpPr>
            <p:spPr bwMode="auto">
              <a:xfrm>
                <a:off x="6510047" y="3087599"/>
                <a:ext cx="85725" cy="102380"/>
              </a:xfrm>
              <a:prstGeom prst="rect">
                <a:avLst/>
              </a:prstGeom>
              <a:noFill/>
              <a:ln w="12700">
                <a:noFill/>
                <a:miter lim="800000"/>
                <a:headEnd/>
                <a:tailEnd/>
              </a:ln>
            </p:spPr>
            <p:txBody>
              <a:bodyPr lIns="0" tIns="0" rIns="0" bIns="0">
                <a:spAutoFit/>
              </a:bodyPr>
              <a:lstStyle/>
              <a:p>
                <a:pPr algn="l">
                  <a:buClrTx/>
                  <a:buSzTx/>
                  <a:buFontTx/>
                  <a:buNone/>
                </a:pPr>
                <a:r>
                  <a:rPr lang="en-US" sz="600" b="1" dirty="0"/>
                  <a:t>R</a:t>
                </a:r>
              </a:p>
            </p:txBody>
          </p:sp>
        </p:grpSp>
        <p:sp>
          <p:nvSpPr>
            <p:cNvPr id="37" name="Rectangle 36"/>
            <p:cNvSpPr>
              <a:spLocks noChangeArrowheads="1"/>
            </p:cNvSpPr>
            <p:nvPr/>
          </p:nvSpPr>
          <p:spPr bwMode="auto">
            <a:xfrm>
              <a:off x="2792822" y="1674943"/>
              <a:ext cx="6781702" cy="323245"/>
            </a:xfrm>
            <a:prstGeom prst="rect">
              <a:avLst/>
            </a:prstGeom>
            <a:solidFill>
              <a:schemeClr val="bg1"/>
            </a:solidFill>
            <a:ln w="17780">
              <a:solidFill>
                <a:schemeClr val="tx1"/>
              </a:solidFill>
              <a:miter lim="800000"/>
              <a:headEnd/>
              <a:tailEnd/>
            </a:ln>
          </p:spPr>
          <p:txBody>
            <a:bodyPr lIns="80964" tIns="26988" rIns="80964" bIns="26988" anchor="ctr" anchorCtr="0"/>
            <a:lstStyle/>
            <a:p>
              <a:pPr algn="ctr">
                <a:buClrTx/>
                <a:buSzTx/>
                <a:buFontTx/>
                <a:buNone/>
              </a:pPr>
              <a:r>
                <a:rPr lang="en-US" sz="825" dirty="0"/>
                <a:t>Browser</a:t>
              </a:r>
            </a:p>
          </p:txBody>
        </p:sp>
        <p:sp>
          <p:nvSpPr>
            <p:cNvPr id="38" name="AutoShape 7"/>
            <p:cNvSpPr>
              <a:spLocks noChangeArrowheads="1"/>
            </p:cNvSpPr>
            <p:nvPr/>
          </p:nvSpPr>
          <p:spPr bwMode="auto">
            <a:xfrm>
              <a:off x="6115731" y="2058262"/>
              <a:ext cx="144464" cy="144463"/>
            </a:xfrm>
            <a:prstGeom prst="flowChartConnector">
              <a:avLst/>
            </a:prstGeom>
            <a:solidFill>
              <a:schemeClr val="bg1"/>
            </a:solidFill>
            <a:ln w="17780">
              <a:solidFill>
                <a:schemeClr val="tx1"/>
              </a:solidFill>
              <a:round/>
              <a:headEnd/>
              <a:tailEnd/>
            </a:ln>
          </p:spPr>
          <p:txBody>
            <a:bodyPr wrap="none" lIns="67470" tIns="35085" rIns="67470" bIns="35085" anchor="ctr"/>
            <a:lstStyle/>
            <a:p>
              <a:pPr>
                <a:buClrTx/>
                <a:buSzTx/>
                <a:buFontTx/>
                <a:buNone/>
              </a:pPr>
              <a:endParaRPr lang="en-US" sz="1200" b="1"/>
            </a:p>
          </p:txBody>
        </p:sp>
        <p:cxnSp>
          <p:nvCxnSpPr>
            <p:cNvPr id="39" name="AutoShape 8"/>
            <p:cNvCxnSpPr>
              <a:cxnSpLocks noChangeShapeType="1"/>
              <a:stCxn id="38" idx="0"/>
              <a:endCxn id="37" idx="2"/>
            </p:cNvCxnSpPr>
            <p:nvPr/>
          </p:nvCxnSpPr>
          <p:spPr bwMode="auto">
            <a:xfrm flipH="1" flipV="1">
              <a:off x="6183673" y="1998188"/>
              <a:ext cx="4290" cy="60074"/>
            </a:xfrm>
            <a:prstGeom prst="straightConnector1">
              <a:avLst/>
            </a:prstGeom>
            <a:noFill/>
            <a:ln w="8890">
              <a:solidFill>
                <a:schemeClr val="tx1"/>
              </a:solidFill>
              <a:round/>
              <a:headEnd/>
              <a:tailEnd/>
            </a:ln>
          </p:spPr>
        </p:cxnSp>
        <p:cxnSp>
          <p:nvCxnSpPr>
            <p:cNvPr id="40" name="AutoShape 9"/>
            <p:cNvCxnSpPr>
              <a:cxnSpLocks noChangeShapeType="1"/>
              <a:endCxn id="38" idx="4"/>
            </p:cNvCxnSpPr>
            <p:nvPr/>
          </p:nvCxnSpPr>
          <p:spPr bwMode="auto">
            <a:xfrm flipV="1">
              <a:off x="6187218" y="2202725"/>
              <a:ext cx="746" cy="346857"/>
            </a:xfrm>
            <a:prstGeom prst="straightConnector1">
              <a:avLst/>
            </a:prstGeom>
            <a:noFill/>
            <a:ln w="8890">
              <a:solidFill>
                <a:schemeClr val="tx1"/>
              </a:solidFill>
              <a:round/>
              <a:headEnd/>
              <a:tailEnd/>
            </a:ln>
          </p:spPr>
        </p:cxnSp>
        <p:grpSp>
          <p:nvGrpSpPr>
            <p:cNvPr id="41" name="Group 40"/>
            <p:cNvGrpSpPr/>
            <p:nvPr/>
          </p:nvGrpSpPr>
          <p:grpSpPr>
            <a:xfrm>
              <a:off x="6295434" y="2045123"/>
              <a:ext cx="85725" cy="187326"/>
              <a:chOff x="6510047" y="3087599"/>
              <a:chExt cx="85725" cy="187326"/>
            </a:xfrm>
          </p:grpSpPr>
          <p:sp>
            <p:nvSpPr>
              <p:cNvPr id="42" name="Line 104"/>
              <p:cNvSpPr>
                <a:spLocks noChangeShapeType="1"/>
              </p:cNvSpPr>
              <p:nvPr/>
            </p:nvSpPr>
            <p:spPr bwMode="auto">
              <a:xfrm flipH="1">
                <a:off x="6546560" y="3216187"/>
                <a:ext cx="0" cy="58738"/>
              </a:xfrm>
              <a:prstGeom prst="line">
                <a:avLst/>
              </a:prstGeom>
              <a:noFill/>
              <a:ln w="8890">
                <a:solidFill>
                  <a:schemeClr val="tx1"/>
                </a:solidFill>
                <a:round/>
                <a:headEnd/>
                <a:tailEnd type="stealth" w="med" len="med"/>
              </a:ln>
            </p:spPr>
            <p:txBody>
              <a:bodyPr lIns="67482" tIns="35091" rIns="67482" bIns="35091" anchor="ctr"/>
              <a:lstStyle/>
              <a:p>
                <a:endParaRPr lang="en-US" sz="1575"/>
              </a:p>
            </p:txBody>
          </p:sp>
          <p:sp>
            <p:nvSpPr>
              <p:cNvPr id="43" name="Text Box 105"/>
              <p:cNvSpPr txBox="1">
                <a:spLocks noChangeArrowheads="1"/>
              </p:cNvSpPr>
              <p:nvPr/>
            </p:nvSpPr>
            <p:spPr bwMode="auto">
              <a:xfrm>
                <a:off x="6510047" y="3087599"/>
                <a:ext cx="85725" cy="102380"/>
              </a:xfrm>
              <a:prstGeom prst="rect">
                <a:avLst/>
              </a:prstGeom>
              <a:noFill/>
              <a:ln w="12700">
                <a:noFill/>
                <a:miter lim="800000"/>
                <a:headEnd/>
                <a:tailEnd/>
              </a:ln>
            </p:spPr>
            <p:txBody>
              <a:bodyPr lIns="0" tIns="0" rIns="0" bIns="0">
                <a:spAutoFit/>
              </a:bodyPr>
              <a:lstStyle/>
              <a:p>
                <a:pPr algn="l">
                  <a:buClrTx/>
                  <a:buSzTx/>
                  <a:buFontTx/>
                  <a:buNone/>
                </a:pPr>
                <a:r>
                  <a:rPr lang="en-US" sz="600" b="1" dirty="0"/>
                  <a:t>R</a:t>
                </a:r>
              </a:p>
            </p:txBody>
          </p:sp>
        </p:grpSp>
        <p:sp>
          <p:nvSpPr>
            <p:cNvPr id="44" name="Rectangle 6"/>
            <p:cNvSpPr>
              <a:spLocks noChangeArrowheads="1"/>
            </p:cNvSpPr>
            <p:nvPr/>
          </p:nvSpPr>
          <p:spPr bwMode="auto">
            <a:xfrm>
              <a:off x="4436332" y="3545749"/>
              <a:ext cx="706071" cy="239471"/>
            </a:xfrm>
            <a:prstGeom prst="rect">
              <a:avLst/>
            </a:prstGeom>
            <a:solidFill>
              <a:schemeClr val="bg1"/>
            </a:solidFill>
            <a:ln w="17780">
              <a:solidFill>
                <a:schemeClr val="tx1"/>
              </a:solidFill>
              <a:miter lim="800000"/>
              <a:headEnd/>
              <a:tailEnd/>
            </a:ln>
          </p:spPr>
          <p:txBody>
            <a:bodyPr lIns="26988" tIns="26988" rIns="26988" bIns="26988" anchor="ctr"/>
            <a:lstStyle/>
            <a:p>
              <a:pPr algn="ctr">
                <a:buClrTx/>
                <a:buSzTx/>
                <a:buFontTx/>
                <a:buNone/>
              </a:pPr>
              <a:r>
                <a:rPr lang="en-US" sz="825" dirty="0"/>
                <a:t>XSJS App</a:t>
              </a:r>
            </a:p>
          </p:txBody>
        </p:sp>
        <p:grpSp>
          <p:nvGrpSpPr>
            <p:cNvPr id="45" name="Group 49"/>
            <p:cNvGrpSpPr>
              <a:grpSpLocks/>
            </p:cNvGrpSpPr>
            <p:nvPr/>
          </p:nvGrpSpPr>
          <p:grpSpPr bwMode="auto">
            <a:xfrm>
              <a:off x="5702771" y="1729366"/>
              <a:ext cx="130809" cy="229870"/>
              <a:chOff x="1348" y="521"/>
              <a:chExt cx="103" cy="181"/>
            </a:xfrm>
          </p:grpSpPr>
          <p:sp>
            <p:nvSpPr>
              <p:cNvPr id="46" name="Oval 50"/>
              <p:cNvSpPr>
                <a:spLocks noChangeArrowheads="1"/>
              </p:cNvSpPr>
              <p:nvPr/>
            </p:nvSpPr>
            <p:spPr bwMode="auto">
              <a:xfrm>
                <a:off x="1374" y="522"/>
                <a:ext cx="52" cy="52"/>
              </a:xfrm>
              <a:prstGeom prst="ellipse">
                <a:avLst/>
              </a:prstGeom>
              <a:noFill/>
              <a:ln w="7200">
                <a:solidFill>
                  <a:srgbClr val="000000"/>
                </a:solidFill>
                <a:round/>
                <a:headEnd/>
                <a:tailEnd/>
              </a:ln>
            </p:spPr>
            <p:txBody>
              <a:bodyPr wrap="none" anchor="ctr"/>
              <a:lstStyle/>
              <a:p>
                <a:endParaRPr lang="en-US" sz="1575"/>
              </a:p>
            </p:txBody>
          </p:sp>
          <p:sp>
            <p:nvSpPr>
              <p:cNvPr id="47" name="Line 51"/>
              <p:cNvSpPr>
                <a:spLocks noChangeShapeType="1"/>
              </p:cNvSpPr>
              <p:nvPr/>
            </p:nvSpPr>
            <p:spPr bwMode="auto">
              <a:xfrm>
                <a:off x="1400" y="574"/>
                <a:ext cx="1" cy="78"/>
              </a:xfrm>
              <a:prstGeom prst="line">
                <a:avLst/>
              </a:prstGeom>
              <a:noFill/>
              <a:ln w="7200">
                <a:solidFill>
                  <a:srgbClr val="000000"/>
                </a:solidFill>
                <a:round/>
                <a:headEnd/>
                <a:tailEnd/>
              </a:ln>
            </p:spPr>
            <p:txBody>
              <a:bodyPr/>
              <a:lstStyle/>
              <a:p>
                <a:endParaRPr lang="en-US" sz="1575"/>
              </a:p>
            </p:txBody>
          </p:sp>
          <p:sp>
            <p:nvSpPr>
              <p:cNvPr id="48" name="Line 52"/>
              <p:cNvSpPr>
                <a:spLocks noChangeShapeType="1"/>
              </p:cNvSpPr>
              <p:nvPr/>
            </p:nvSpPr>
            <p:spPr bwMode="auto">
              <a:xfrm flipV="1">
                <a:off x="1400" y="572"/>
                <a:ext cx="52" cy="28"/>
              </a:xfrm>
              <a:prstGeom prst="line">
                <a:avLst/>
              </a:prstGeom>
              <a:noFill/>
              <a:ln w="7200">
                <a:solidFill>
                  <a:srgbClr val="000000"/>
                </a:solidFill>
                <a:round/>
                <a:headEnd/>
                <a:tailEnd/>
              </a:ln>
            </p:spPr>
            <p:txBody>
              <a:bodyPr/>
              <a:lstStyle/>
              <a:p>
                <a:endParaRPr lang="en-US" sz="1575"/>
              </a:p>
            </p:txBody>
          </p:sp>
          <p:sp>
            <p:nvSpPr>
              <p:cNvPr id="49" name="Line 53"/>
              <p:cNvSpPr>
                <a:spLocks noChangeShapeType="1"/>
              </p:cNvSpPr>
              <p:nvPr/>
            </p:nvSpPr>
            <p:spPr bwMode="auto">
              <a:xfrm flipH="1" flipV="1">
                <a:off x="1347" y="572"/>
                <a:ext cx="54" cy="28"/>
              </a:xfrm>
              <a:prstGeom prst="line">
                <a:avLst/>
              </a:prstGeom>
              <a:noFill/>
              <a:ln w="7200">
                <a:solidFill>
                  <a:srgbClr val="000000"/>
                </a:solidFill>
                <a:round/>
                <a:headEnd/>
                <a:tailEnd/>
              </a:ln>
            </p:spPr>
            <p:txBody>
              <a:bodyPr/>
              <a:lstStyle/>
              <a:p>
                <a:endParaRPr lang="en-US" sz="1575"/>
              </a:p>
            </p:txBody>
          </p:sp>
          <p:sp>
            <p:nvSpPr>
              <p:cNvPr id="50" name="Line 54"/>
              <p:cNvSpPr>
                <a:spLocks noChangeShapeType="1"/>
              </p:cNvSpPr>
              <p:nvPr/>
            </p:nvSpPr>
            <p:spPr bwMode="auto">
              <a:xfrm flipH="1">
                <a:off x="1347" y="651"/>
                <a:ext cx="54" cy="52"/>
              </a:xfrm>
              <a:prstGeom prst="line">
                <a:avLst/>
              </a:prstGeom>
              <a:noFill/>
              <a:ln w="7200">
                <a:solidFill>
                  <a:srgbClr val="000000"/>
                </a:solidFill>
                <a:round/>
                <a:headEnd/>
                <a:tailEnd/>
              </a:ln>
            </p:spPr>
            <p:txBody>
              <a:bodyPr/>
              <a:lstStyle/>
              <a:p>
                <a:endParaRPr lang="en-US" sz="1575"/>
              </a:p>
            </p:txBody>
          </p:sp>
          <p:sp>
            <p:nvSpPr>
              <p:cNvPr id="51" name="Line 55"/>
              <p:cNvSpPr>
                <a:spLocks noChangeShapeType="1"/>
              </p:cNvSpPr>
              <p:nvPr/>
            </p:nvSpPr>
            <p:spPr bwMode="auto">
              <a:xfrm>
                <a:off x="1400" y="651"/>
                <a:ext cx="52" cy="52"/>
              </a:xfrm>
              <a:prstGeom prst="line">
                <a:avLst/>
              </a:prstGeom>
              <a:noFill/>
              <a:ln w="7200">
                <a:solidFill>
                  <a:srgbClr val="000000"/>
                </a:solidFill>
                <a:round/>
                <a:headEnd/>
                <a:tailEnd/>
              </a:ln>
            </p:spPr>
            <p:txBody>
              <a:bodyPr/>
              <a:lstStyle/>
              <a:p>
                <a:endParaRPr lang="en-US" sz="1575"/>
              </a:p>
            </p:txBody>
          </p:sp>
        </p:grpSp>
        <p:sp>
          <p:nvSpPr>
            <p:cNvPr id="53" name="L-Shape 52"/>
            <p:cNvSpPr/>
            <p:nvPr/>
          </p:nvSpPr>
          <p:spPr bwMode="gray">
            <a:xfrm flipV="1">
              <a:off x="3250341" y="2514085"/>
              <a:ext cx="5150259" cy="1657128"/>
            </a:xfrm>
            <a:prstGeom prst="corner">
              <a:avLst>
                <a:gd name="adj1" fmla="val 27765"/>
                <a:gd name="adj2" fmla="val 58951"/>
              </a:avLst>
            </a:prstGeom>
            <a:solidFill>
              <a:schemeClr val="bg1"/>
            </a:solidFill>
            <a:ln w="17780">
              <a:solidFill>
                <a:schemeClr val="tx1"/>
              </a:solidFill>
              <a:miter lim="800000"/>
              <a:headEnd/>
              <a:tailEnd/>
            </a:ln>
          </p:spPr>
          <p:txBody>
            <a:bodyPr lIns="26988" tIns="26988" rIns="26988" bIns="26988" anchor="ctr"/>
            <a:lstStyle/>
            <a:p>
              <a:pPr algn="ctr"/>
              <a:endParaRPr lang="en-US" sz="825" dirty="0"/>
            </a:p>
          </p:txBody>
        </p:sp>
        <p:sp>
          <p:nvSpPr>
            <p:cNvPr id="54" name="Rectangle 6"/>
            <p:cNvSpPr>
              <a:spLocks noChangeArrowheads="1"/>
            </p:cNvSpPr>
            <p:nvPr/>
          </p:nvSpPr>
          <p:spPr bwMode="auto">
            <a:xfrm>
              <a:off x="3341838" y="2859406"/>
              <a:ext cx="803245" cy="566871"/>
            </a:xfrm>
            <a:prstGeom prst="rect">
              <a:avLst/>
            </a:prstGeom>
            <a:solidFill>
              <a:schemeClr val="bg1"/>
            </a:solidFill>
            <a:ln w="17780">
              <a:solidFill>
                <a:schemeClr val="tx1"/>
              </a:solidFill>
              <a:miter lim="800000"/>
              <a:headEnd/>
              <a:tailEnd/>
            </a:ln>
          </p:spPr>
          <p:txBody>
            <a:bodyPr lIns="26988" tIns="26988" rIns="26988" bIns="26988" anchor="t" anchorCtr="0"/>
            <a:lstStyle/>
            <a:p>
              <a:pPr algn="ctr">
                <a:buClrTx/>
                <a:buSzTx/>
                <a:buFontTx/>
                <a:buNone/>
              </a:pPr>
              <a:endParaRPr lang="en-US" sz="825" dirty="0"/>
            </a:p>
          </p:txBody>
        </p:sp>
        <p:sp>
          <p:nvSpPr>
            <p:cNvPr id="55" name="Rectangle 54"/>
            <p:cNvSpPr>
              <a:spLocks noChangeArrowheads="1"/>
            </p:cNvSpPr>
            <p:nvPr/>
          </p:nvSpPr>
          <p:spPr bwMode="auto">
            <a:xfrm>
              <a:off x="1327027" y="5017902"/>
              <a:ext cx="1036751" cy="789654"/>
            </a:xfrm>
            <a:prstGeom prst="rect">
              <a:avLst/>
            </a:prstGeom>
            <a:solidFill>
              <a:schemeClr val="bg1"/>
            </a:solidFill>
            <a:ln w="17780">
              <a:solidFill>
                <a:schemeClr val="tx1"/>
              </a:solidFill>
              <a:miter lim="800000"/>
              <a:headEnd/>
              <a:tailEnd/>
            </a:ln>
          </p:spPr>
          <p:txBody>
            <a:bodyPr lIns="26993" tIns="26988" rIns="26993" bIns="26988" anchor="ctr" anchorCtr="0"/>
            <a:lstStyle/>
            <a:p>
              <a:pPr algn="ctr">
                <a:buClrTx/>
                <a:buSzTx/>
                <a:buFontTx/>
                <a:buNone/>
              </a:pPr>
              <a:r>
                <a:rPr lang="en-US" sz="825" dirty="0"/>
                <a:t>User Account</a:t>
              </a:r>
            </a:p>
            <a:p>
              <a:pPr algn="ctr">
                <a:buClrTx/>
                <a:buSzTx/>
                <a:buFontTx/>
                <a:buNone/>
              </a:pPr>
              <a:r>
                <a:rPr lang="en-US" sz="825" dirty="0"/>
                <a:t>and Authentication</a:t>
              </a:r>
            </a:p>
          </p:txBody>
        </p:sp>
        <p:sp>
          <p:nvSpPr>
            <p:cNvPr id="56" name="Rectangle 6"/>
            <p:cNvSpPr>
              <a:spLocks noChangeArrowheads="1"/>
            </p:cNvSpPr>
            <p:nvPr/>
          </p:nvSpPr>
          <p:spPr bwMode="auto">
            <a:xfrm>
              <a:off x="6241515" y="3546216"/>
              <a:ext cx="918050" cy="239004"/>
            </a:xfrm>
            <a:prstGeom prst="rect">
              <a:avLst/>
            </a:prstGeom>
            <a:solidFill>
              <a:schemeClr val="bg1"/>
            </a:solidFill>
            <a:ln w="17780">
              <a:solidFill>
                <a:schemeClr val="tx1"/>
              </a:solidFill>
              <a:miter lim="800000"/>
              <a:headEnd/>
              <a:tailEnd/>
            </a:ln>
          </p:spPr>
          <p:txBody>
            <a:bodyPr lIns="26988" tIns="26988" rIns="26988" bIns="26988" anchor="ctr"/>
            <a:lstStyle/>
            <a:p>
              <a:pPr algn="ctr">
                <a:buClrTx/>
                <a:buSzTx/>
                <a:buFontTx/>
                <a:buNone/>
              </a:pPr>
              <a:r>
                <a:rPr lang="en-US" sz="825" dirty="0"/>
                <a:t>Java App</a:t>
              </a:r>
            </a:p>
          </p:txBody>
        </p:sp>
        <p:sp>
          <p:nvSpPr>
            <p:cNvPr id="60" name="Rectangle 6"/>
            <p:cNvSpPr>
              <a:spLocks noChangeArrowheads="1"/>
            </p:cNvSpPr>
            <p:nvPr/>
          </p:nvSpPr>
          <p:spPr bwMode="auto">
            <a:xfrm>
              <a:off x="3334574" y="3516443"/>
              <a:ext cx="818814" cy="599243"/>
            </a:xfrm>
            <a:prstGeom prst="rect">
              <a:avLst/>
            </a:prstGeom>
            <a:solidFill>
              <a:schemeClr val="bg1"/>
            </a:solidFill>
            <a:ln w="17780">
              <a:solidFill>
                <a:schemeClr val="tx1"/>
              </a:solidFill>
              <a:miter lim="800000"/>
              <a:headEnd/>
              <a:tailEnd/>
            </a:ln>
          </p:spPr>
          <p:txBody>
            <a:bodyPr lIns="26988" tIns="26988" rIns="26988" bIns="26988" anchor="ctr"/>
            <a:lstStyle/>
            <a:p>
              <a:pPr algn="ctr">
                <a:buClrTx/>
                <a:buSzTx/>
                <a:buFontTx/>
                <a:buNone/>
              </a:pPr>
              <a:r>
                <a:rPr lang="en-US" sz="825" dirty="0"/>
                <a:t>Central Security Service</a:t>
              </a:r>
            </a:p>
          </p:txBody>
        </p:sp>
        <p:sp>
          <p:nvSpPr>
            <p:cNvPr id="61" name="Rectangle 6"/>
            <p:cNvSpPr>
              <a:spLocks noChangeArrowheads="1"/>
            </p:cNvSpPr>
            <p:nvPr/>
          </p:nvSpPr>
          <p:spPr bwMode="auto">
            <a:xfrm>
              <a:off x="5249661" y="3545749"/>
              <a:ext cx="706071" cy="239471"/>
            </a:xfrm>
            <a:prstGeom prst="rect">
              <a:avLst/>
            </a:prstGeom>
            <a:solidFill>
              <a:schemeClr val="bg1"/>
            </a:solidFill>
            <a:ln w="17780">
              <a:solidFill>
                <a:schemeClr val="tx1"/>
              </a:solidFill>
              <a:miter lim="800000"/>
              <a:headEnd/>
              <a:tailEnd/>
            </a:ln>
          </p:spPr>
          <p:txBody>
            <a:bodyPr lIns="26988" tIns="26988" rIns="26988" bIns="26988" anchor="ctr"/>
            <a:lstStyle/>
            <a:p>
              <a:pPr algn="ctr">
                <a:buClrTx/>
                <a:buSzTx/>
                <a:buFontTx/>
                <a:buNone/>
              </a:pPr>
              <a:r>
                <a:rPr lang="en-US" sz="825" dirty="0"/>
                <a:t>Node App</a:t>
              </a:r>
            </a:p>
          </p:txBody>
        </p:sp>
        <p:sp>
          <p:nvSpPr>
            <p:cNvPr id="62" name="Rectangle 6"/>
            <p:cNvSpPr>
              <a:spLocks noChangeArrowheads="1"/>
            </p:cNvSpPr>
            <p:nvPr/>
          </p:nvSpPr>
          <p:spPr bwMode="auto">
            <a:xfrm>
              <a:off x="4384278" y="3876682"/>
              <a:ext cx="1574565" cy="239004"/>
            </a:xfrm>
            <a:prstGeom prst="rect">
              <a:avLst/>
            </a:prstGeom>
            <a:solidFill>
              <a:schemeClr val="bg1"/>
            </a:solidFill>
            <a:ln w="17780">
              <a:solidFill>
                <a:schemeClr val="tx1"/>
              </a:solidFill>
              <a:miter lim="800000"/>
              <a:headEnd/>
              <a:tailEnd/>
            </a:ln>
          </p:spPr>
          <p:txBody>
            <a:bodyPr lIns="26988" tIns="26988" rIns="26988" bIns="26988" anchor="ctr"/>
            <a:lstStyle/>
            <a:p>
              <a:pPr algn="ctr">
                <a:buClrTx/>
                <a:buSzTx/>
                <a:buFontTx/>
                <a:buNone/>
              </a:pPr>
              <a:r>
                <a:rPr lang="en-US" sz="825" dirty="0"/>
                <a:t>OData (JavaScript)</a:t>
              </a:r>
            </a:p>
          </p:txBody>
        </p:sp>
        <p:sp>
          <p:nvSpPr>
            <p:cNvPr id="63" name="Rectangle 6"/>
            <p:cNvSpPr>
              <a:spLocks noChangeArrowheads="1"/>
            </p:cNvSpPr>
            <p:nvPr/>
          </p:nvSpPr>
          <p:spPr bwMode="auto">
            <a:xfrm>
              <a:off x="4052264" y="5198788"/>
              <a:ext cx="755845" cy="427882"/>
            </a:xfrm>
            <a:prstGeom prst="rect">
              <a:avLst/>
            </a:prstGeom>
            <a:solidFill>
              <a:schemeClr val="bg1"/>
            </a:solidFill>
            <a:ln w="17780">
              <a:solidFill>
                <a:schemeClr val="tx1"/>
              </a:solidFill>
              <a:miter lim="800000"/>
              <a:headEnd/>
              <a:tailEnd/>
            </a:ln>
          </p:spPr>
          <p:txBody>
            <a:bodyPr lIns="26988" tIns="26988" rIns="26988" bIns="26988" anchor="ctr"/>
            <a:lstStyle/>
            <a:p>
              <a:pPr algn="ctr">
                <a:buClrTx/>
                <a:buSzTx/>
                <a:buFontTx/>
                <a:buNone/>
              </a:pPr>
              <a:r>
                <a:rPr lang="en-US" sz="825" dirty="0"/>
                <a:t>SAP HANA DI</a:t>
              </a:r>
            </a:p>
          </p:txBody>
        </p:sp>
        <p:sp>
          <p:nvSpPr>
            <p:cNvPr id="69" name="Text Box 105"/>
            <p:cNvSpPr txBox="1">
              <a:spLocks noChangeArrowheads="1"/>
            </p:cNvSpPr>
            <p:nvPr/>
          </p:nvSpPr>
          <p:spPr bwMode="auto">
            <a:xfrm>
              <a:off x="8799262" y="3040963"/>
              <a:ext cx="85725" cy="102380"/>
            </a:xfrm>
            <a:prstGeom prst="rect">
              <a:avLst/>
            </a:prstGeom>
            <a:noFill/>
            <a:ln w="12700">
              <a:noFill/>
              <a:miter lim="800000"/>
              <a:headEnd/>
              <a:tailEnd/>
            </a:ln>
          </p:spPr>
          <p:txBody>
            <a:bodyPr lIns="0" tIns="0" rIns="0" bIns="0">
              <a:spAutoFit/>
            </a:bodyPr>
            <a:lstStyle/>
            <a:p>
              <a:pPr algn="l">
                <a:buClrTx/>
                <a:buSzTx/>
                <a:buFontTx/>
                <a:buNone/>
              </a:pPr>
              <a:endParaRPr lang="en-US" sz="600" b="1" dirty="0"/>
            </a:p>
          </p:txBody>
        </p:sp>
        <p:cxnSp>
          <p:nvCxnSpPr>
            <p:cNvPr id="70" name="AutoShape 8"/>
            <p:cNvCxnSpPr>
              <a:cxnSpLocks noChangeShapeType="1"/>
            </p:cNvCxnSpPr>
            <p:nvPr/>
          </p:nvCxnSpPr>
          <p:spPr bwMode="auto">
            <a:xfrm flipV="1">
              <a:off x="4099181" y="4177863"/>
              <a:ext cx="0" cy="596137"/>
            </a:xfrm>
            <a:prstGeom prst="straightConnector1">
              <a:avLst/>
            </a:prstGeom>
            <a:noFill/>
            <a:ln w="8890">
              <a:solidFill>
                <a:schemeClr val="tx1"/>
              </a:solidFill>
              <a:round/>
              <a:headEnd/>
              <a:tailEnd/>
            </a:ln>
          </p:spPr>
        </p:cxnSp>
        <p:cxnSp>
          <p:nvCxnSpPr>
            <p:cNvPr id="71" name="AutoShape 8"/>
            <p:cNvCxnSpPr>
              <a:cxnSpLocks noChangeShapeType="1"/>
            </p:cNvCxnSpPr>
            <p:nvPr/>
          </p:nvCxnSpPr>
          <p:spPr bwMode="auto">
            <a:xfrm flipV="1">
              <a:off x="3441619" y="4181229"/>
              <a:ext cx="0" cy="596137"/>
            </a:xfrm>
            <a:prstGeom prst="straightConnector1">
              <a:avLst/>
            </a:prstGeom>
            <a:noFill/>
            <a:ln w="8890">
              <a:solidFill>
                <a:schemeClr val="tx1"/>
              </a:solidFill>
              <a:round/>
              <a:headEnd/>
              <a:tailEnd/>
            </a:ln>
          </p:spPr>
        </p:cxnSp>
        <p:sp>
          <p:nvSpPr>
            <p:cNvPr id="72" name="AutoShape 7"/>
            <p:cNvSpPr>
              <a:spLocks noChangeArrowheads="1"/>
            </p:cNvSpPr>
            <p:nvPr/>
          </p:nvSpPr>
          <p:spPr bwMode="auto">
            <a:xfrm>
              <a:off x="4028104" y="4766713"/>
              <a:ext cx="144464" cy="144463"/>
            </a:xfrm>
            <a:prstGeom prst="flowChartConnector">
              <a:avLst/>
            </a:prstGeom>
            <a:solidFill>
              <a:schemeClr val="bg1"/>
            </a:solidFill>
            <a:ln w="17780">
              <a:solidFill>
                <a:schemeClr val="tx1"/>
              </a:solidFill>
              <a:round/>
              <a:headEnd/>
              <a:tailEnd/>
            </a:ln>
          </p:spPr>
          <p:txBody>
            <a:bodyPr wrap="none" lIns="67470" tIns="35085" rIns="67470" bIns="35085" anchor="ctr"/>
            <a:lstStyle/>
            <a:p>
              <a:pPr>
                <a:buClrTx/>
                <a:buSzTx/>
                <a:buFontTx/>
                <a:buNone/>
              </a:pPr>
              <a:endParaRPr lang="en-US" sz="1200" b="1"/>
            </a:p>
          </p:txBody>
        </p:sp>
        <p:cxnSp>
          <p:nvCxnSpPr>
            <p:cNvPr id="73" name="AutoShape 9"/>
            <p:cNvCxnSpPr>
              <a:cxnSpLocks noChangeShapeType="1"/>
              <a:endCxn id="72" idx="4"/>
            </p:cNvCxnSpPr>
            <p:nvPr/>
          </p:nvCxnSpPr>
          <p:spPr bwMode="auto">
            <a:xfrm flipV="1">
              <a:off x="4099299" y="4911176"/>
              <a:ext cx="1037" cy="104416"/>
            </a:xfrm>
            <a:prstGeom prst="straightConnector1">
              <a:avLst/>
            </a:prstGeom>
            <a:noFill/>
            <a:ln w="8890">
              <a:solidFill>
                <a:schemeClr val="tx1"/>
              </a:solidFill>
              <a:round/>
              <a:headEnd/>
              <a:tailEnd/>
            </a:ln>
          </p:spPr>
        </p:cxnSp>
        <p:grpSp>
          <p:nvGrpSpPr>
            <p:cNvPr id="74" name="Group 73"/>
            <p:cNvGrpSpPr/>
            <p:nvPr/>
          </p:nvGrpSpPr>
          <p:grpSpPr>
            <a:xfrm>
              <a:off x="4213195" y="4772727"/>
              <a:ext cx="85725" cy="187326"/>
              <a:chOff x="6510047" y="3087599"/>
              <a:chExt cx="85725" cy="187326"/>
            </a:xfrm>
          </p:grpSpPr>
          <p:sp>
            <p:nvSpPr>
              <p:cNvPr id="76" name="Line 104"/>
              <p:cNvSpPr>
                <a:spLocks noChangeShapeType="1"/>
              </p:cNvSpPr>
              <p:nvPr/>
            </p:nvSpPr>
            <p:spPr bwMode="auto">
              <a:xfrm flipH="1">
                <a:off x="6546560" y="3216187"/>
                <a:ext cx="0" cy="58738"/>
              </a:xfrm>
              <a:prstGeom prst="line">
                <a:avLst/>
              </a:prstGeom>
              <a:noFill/>
              <a:ln w="8890">
                <a:solidFill>
                  <a:schemeClr val="tx1"/>
                </a:solidFill>
                <a:round/>
                <a:headEnd/>
                <a:tailEnd type="stealth" w="med" len="med"/>
              </a:ln>
            </p:spPr>
            <p:txBody>
              <a:bodyPr lIns="67482" tIns="35091" rIns="67482" bIns="35091" anchor="ctr"/>
              <a:lstStyle/>
              <a:p>
                <a:endParaRPr lang="en-US" sz="1575"/>
              </a:p>
            </p:txBody>
          </p:sp>
          <p:sp>
            <p:nvSpPr>
              <p:cNvPr id="77" name="Text Box 105"/>
              <p:cNvSpPr txBox="1">
                <a:spLocks noChangeArrowheads="1"/>
              </p:cNvSpPr>
              <p:nvPr/>
            </p:nvSpPr>
            <p:spPr bwMode="auto">
              <a:xfrm>
                <a:off x="6510047" y="3087599"/>
                <a:ext cx="85725" cy="102380"/>
              </a:xfrm>
              <a:prstGeom prst="rect">
                <a:avLst/>
              </a:prstGeom>
              <a:noFill/>
              <a:ln w="12700">
                <a:noFill/>
                <a:miter lim="800000"/>
                <a:headEnd/>
                <a:tailEnd/>
              </a:ln>
            </p:spPr>
            <p:txBody>
              <a:bodyPr lIns="0" tIns="0" rIns="0" bIns="0">
                <a:spAutoFit/>
              </a:bodyPr>
              <a:lstStyle/>
              <a:p>
                <a:pPr algn="l">
                  <a:buClrTx/>
                  <a:buSzTx/>
                  <a:buFontTx/>
                  <a:buNone/>
                </a:pPr>
                <a:r>
                  <a:rPr lang="en-US" sz="600" b="1" dirty="0"/>
                  <a:t>R</a:t>
                </a:r>
              </a:p>
            </p:txBody>
          </p:sp>
        </p:grpSp>
        <p:sp>
          <p:nvSpPr>
            <p:cNvPr id="78" name="AutoShape 7"/>
            <p:cNvSpPr>
              <a:spLocks noChangeArrowheads="1"/>
            </p:cNvSpPr>
            <p:nvPr/>
          </p:nvSpPr>
          <p:spPr bwMode="auto">
            <a:xfrm>
              <a:off x="3370542" y="4770079"/>
              <a:ext cx="144464" cy="144463"/>
            </a:xfrm>
            <a:prstGeom prst="flowChartConnector">
              <a:avLst/>
            </a:prstGeom>
            <a:solidFill>
              <a:schemeClr val="bg1"/>
            </a:solidFill>
            <a:ln w="17780">
              <a:solidFill>
                <a:schemeClr val="tx1"/>
              </a:solidFill>
              <a:round/>
              <a:headEnd/>
              <a:tailEnd/>
            </a:ln>
          </p:spPr>
          <p:txBody>
            <a:bodyPr wrap="none" lIns="67470" tIns="35085" rIns="67470" bIns="35085" anchor="ctr"/>
            <a:lstStyle/>
            <a:p>
              <a:pPr>
                <a:buClrTx/>
                <a:buSzTx/>
                <a:buFontTx/>
                <a:buNone/>
              </a:pPr>
              <a:endParaRPr lang="en-US" sz="1200" b="1"/>
            </a:p>
          </p:txBody>
        </p:sp>
        <p:cxnSp>
          <p:nvCxnSpPr>
            <p:cNvPr id="79" name="AutoShape 9"/>
            <p:cNvCxnSpPr>
              <a:cxnSpLocks noChangeShapeType="1"/>
              <a:endCxn id="78" idx="4"/>
            </p:cNvCxnSpPr>
            <p:nvPr/>
          </p:nvCxnSpPr>
          <p:spPr bwMode="auto">
            <a:xfrm flipV="1">
              <a:off x="3441737" y="4914542"/>
              <a:ext cx="1037" cy="104416"/>
            </a:xfrm>
            <a:prstGeom prst="straightConnector1">
              <a:avLst/>
            </a:prstGeom>
            <a:noFill/>
            <a:ln w="8890">
              <a:solidFill>
                <a:schemeClr val="tx1"/>
              </a:solidFill>
              <a:round/>
              <a:headEnd/>
              <a:tailEnd/>
            </a:ln>
          </p:spPr>
        </p:cxnSp>
        <p:grpSp>
          <p:nvGrpSpPr>
            <p:cNvPr id="80" name="Group 79"/>
            <p:cNvGrpSpPr/>
            <p:nvPr/>
          </p:nvGrpSpPr>
          <p:grpSpPr>
            <a:xfrm>
              <a:off x="3555633" y="4776093"/>
              <a:ext cx="85725" cy="187326"/>
              <a:chOff x="6510047" y="3087599"/>
              <a:chExt cx="85725" cy="187326"/>
            </a:xfrm>
          </p:grpSpPr>
          <p:sp>
            <p:nvSpPr>
              <p:cNvPr id="81" name="Line 104"/>
              <p:cNvSpPr>
                <a:spLocks noChangeShapeType="1"/>
              </p:cNvSpPr>
              <p:nvPr/>
            </p:nvSpPr>
            <p:spPr bwMode="auto">
              <a:xfrm flipH="1">
                <a:off x="6546560" y="3216187"/>
                <a:ext cx="0" cy="58738"/>
              </a:xfrm>
              <a:prstGeom prst="line">
                <a:avLst/>
              </a:prstGeom>
              <a:noFill/>
              <a:ln w="8890">
                <a:solidFill>
                  <a:schemeClr val="tx1"/>
                </a:solidFill>
                <a:round/>
                <a:headEnd/>
                <a:tailEnd type="stealth" w="med" len="med"/>
              </a:ln>
            </p:spPr>
            <p:txBody>
              <a:bodyPr lIns="67482" tIns="35091" rIns="67482" bIns="35091" anchor="ctr"/>
              <a:lstStyle/>
              <a:p>
                <a:endParaRPr lang="en-US" sz="1575"/>
              </a:p>
            </p:txBody>
          </p:sp>
          <p:sp>
            <p:nvSpPr>
              <p:cNvPr id="82" name="Text Box 105"/>
              <p:cNvSpPr txBox="1">
                <a:spLocks noChangeArrowheads="1"/>
              </p:cNvSpPr>
              <p:nvPr/>
            </p:nvSpPr>
            <p:spPr bwMode="auto">
              <a:xfrm>
                <a:off x="6510047" y="3087599"/>
                <a:ext cx="85725" cy="102380"/>
              </a:xfrm>
              <a:prstGeom prst="rect">
                <a:avLst/>
              </a:prstGeom>
              <a:noFill/>
              <a:ln w="12700">
                <a:noFill/>
                <a:miter lim="800000"/>
                <a:headEnd/>
                <a:tailEnd/>
              </a:ln>
            </p:spPr>
            <p:txBody>
              <a:bodyPr lIns="0" tIns="0" rIns="0" bIns="0">
                <a:spAutoFit/>
              </a:bodyPr>
              <a:lstStyle/>
              <a:p>
                <a:pPr algn="l">
                  <a:buClrTx/>
                  <a:buSzTx/>
                  <a:buFontTx/>
                  <a:buNone/>
                </a:pPr>
                <a:r>
                  <a:rPr lang="en-US" sz="600" b="1" dirty="0"/>
                  <a:t>R</a:t>
                </a:r>
              </a:p>
            </p:txBody>
          </p:sp>
        </p:grpSp>
        <p:sp>
          <p:nvSpPr>
            <p:cNvPr id="83" name="AutoShape 7"/>
            <p:cNvSpPr>
              <a:spLocks noChangeArrowheads="1"/>
            </p:cNvSpPr>
            <p:nvPr/>
          </p:nvSpPr>
          <p:spPr bwMode="auto">
            <a:xfrm>
              <a:off x="5107100" y="4770079"/>
              <a:ext cx="144464" cy="144463"/>
            </a:xfrm>
            <a:prstGeom prst="flowChartConnector">
              <a:avLst/>
            </a:prstGeom>
            <a:solidFill>
              <a:schemeClr val="bg1"/>
            </a:solidFill>
            <a:ln w="17780">
              <a:solidFill>
                <a:schemeClr val="tx1"/>
              </a:solidFill>
              <a:round/>
              <a:headEnd/>
              <a:tailEnd/>
            </a:ln>
          </p:spPr>
          <p:txBody>
            <a:bodyPr wrap="none" lIns="67470" tIns="35085" rIns="67470" bIns="35085" anchor="ctr"/>
            <a:lstStyle/>
            <a:p>
              <a:pPr>
                <a:buClrTx/>
                <a:buSzTx/>
                <a:buFontTx/>
                <a:buNone/>
              </a:pPr>
              <a:endParaRPr lang="en-US" sz="1200" b="1"/>
            </a:p>
          </p:txBody>
        </p:sp>
        <p:cxnSp>
          <p:nvCxnSpPr>
            <p:cNvPr id="84" name="AutoShape 9"/>
            <p:cNvCxnSpPr>
              <a:cxnSpLocks noChangeShapeType="1"/>
              <a:endCxn id="83" idx="4"/>
            </p:cNvCxnSpPr>
            <p:nvPr/>
          </p:nvCxnSpPr>
          <p:spPr bwMode="auto">
            <a:xfrm flipV="1">
              <a:off x="5178295" y="4914542"/>
              <a:ext cx="1037" cy="104416"/>
            </a:xfrm>
            <a:prstGeom prst="straightConnector1">
              <a:avLst/>
            </a:prstGeom>
            <a:noFill/>
            <a:ln w="8890">
              <a:solidFill>
                <a:schemeClr val="tx1"/>
              </a:solidFill>
              <a:round/>
              <a:headEnd/>
              <a:tailEnd/>
            </a:ln>
          </p:spPr>
        </p:cxnSp>
        <p:grpSp>
          <p:nvGrpSpPr>
            <p:cNvPr id="85" name="Group 84"/>
            <p:cNvGrpSpPr/>
            <p:nvPr/>
          </p:nvGrpSpPr>
          <p:grpSpPr>
            <a:xfrm>
              <a:off x="5292191" y="4776093"/>
              <a:ext cx="85725" cy="187326"/>
              <a:chOff x="6510047" y="3087599"/>
              <a:chExt cx="85725" cy="187326"/>
            </a:xfrm>
          </p:grpSpPr>
          <p:sp>
            <p:nvSpPr>
              <p:cNvPr id="86" name="Line 104"/>
              <p:cNvSpPr>
                <a:spLocks noChangeShapeType="1"/>
              </p:cNvSpPr>
              <p:nvPr/>
            </p:nvSpPr>
            <p:spPr bwMode="auto">
              <a:xfrm flipH="1">
                <a:off x="6546560" y="3216187"/>
                <a:ext cx="0" cy="58738"/>
              </a:xfrm>
              <a:prstGeom prst="line">
                <a:avLst/>
              </a:prstGeom>
              <a:noFill/>
              <a:ln w="8890">
                <a:solidFill>
                  <a:schemeClr val="tx1"/>
                </a:solidFill>
                <a:round/>
                <a:headEnd/>
                <a:tailEnd type="stealth" w="med" len="med"/>
              </a:ln>
            </p:spPr>
            <p:txBody>
              <a:bodyPr lIns="67482" tIns="35091" rIns="67482" bIns="35091" anchor="ctr"/>
              <a:lstStyle/>
              <a:p>
                <a:endParaRPr lang="en-US" sz="1575"/>
              </a:p>
            </p:txBody>
          </p:sp>
          <p:sp>
            <p:nvSpPr>
              <p:cNvPr id="87" name="Text Box 105"/>
              <p:cNvSpPr txBox="1">
                <a:spLocks noChangeArrowheads="1"/>
              </p:cNvSpPr>
              <p:nvPr/>
            </p:nvSpPr>
            <p:spPr bwMode="auto">
              <a:xfrm>
                <a:off x="6510047" y="3087599"/>
                <a:ext cx="85725" cy="102380"/>
              </a:xfrm>
              <a:prstGeom prst="rect">
                <a:avLst/>
              </a:prstGeom>
              <a:noFill/>
              <a:ln w="12700">
                <a:noFill/>
                <a:miter lim="800000"/>
                <a:headEnd/>
                <a:tailEnd/>
              </a:ln>
            </p:spPr>
            <p:txBody>
              <a:bodyPr lIns="0" tIns="0" rIns="0" bIns="0">
                <a:spAutoFit/>
              </a:bodyPr>
              <a:lstStyle/>
              <a:p>
                <a:pPr algn="l">
                  <a:buClrTx/>
                  <a:buSzTx/>
                  <a:buFontTx/>
                  <a:buNone/>
                </a:pPr>
                <a:r>
                  <a:rPr lang="en-US" sz="600" b="1" dirty="0"/>
                  <a:t>R</a:t>
                </a:r>
              </a:p>
            </p:txBody>
          </p:sp>
        </p:grpSp>
        <p:sp>
          <p:nvSpPr>
            <p:cNvPr id="88" name="AutoShape 7"/>
            <p:cNvSpPr>
              <a:spLocks noChangeArrowheads="1"/>
            </p:cNvSpPr>
            <p:nvPr/>
          </p:nvSpPr>
          <p:spPr bwMode="auto">
            <a:xfrm>
              <a:off x="6610390" y="4770078"/>
              <a:ext cx="144464" cy="144463"/>
            </a:xfrm>
            <a:prstGeom prst="flowChartConnector">
              <a:avLst/>
            </a:prstGeom>
            <a:solidFill>
              <a:schemeClr val="bg1"/>
            </a:solidFill>
            <a:ln w="17780">
              <a:solidFill>
                <a:schemeClr val="tx1"/>
              </a:solidFill>
              <a:round/>
              <a:headEnd/>
              <a:tailEnd/>
            </a:ln>
          </p:spPr>
          <p:txBody>
            <a:bodyPr wrap="none" lIns="67470" tIns="35085" rIns="67470" bIns="35085" anchor="ctr"/>
            <a:lstStyle/>
            <a:p>
              <a:pPr>
                <a:buClrTx/>
                <a:buSzTx/>
                <a:buFontTx/>
                <a:buNone/>
              </a:pPr>
              <a:endParaRPr lang="en-US" sz="1200" b="1"/>
            </a:p>
          </p:txBody>
        </p:sp>
        <p:cxnSp>
          <p:nvCxnSpPr>
            <p:cNvPr id="89" name="AutoShape 9"/>
            <p:cNvCxnSpPr>
              <a:cxnSpLocks noChangeShapeType="1"/>
              <a:endCxn id="88" idx="4"/>
            </p:cNvCxnSpPr>
            <p:nvPr/>
          </p:nvCxnSpPr>
          <p:spPr bwMode="auto">
            <a:xfrm flipV="1">
              <a:off x="6681585" y="4914541"/>
              <a:ext cx="1037" cy="104416"/>
            </a:xfrm>
            <a:prstGeom prst="straightConnector1">
              <a:avLst/>
            </a:prstGeom>
            <a:noFill/>
            <a:ln w="8890">
              <a:solidFill>
                <a:schemeClr val="tx1"/>
              </a:solidFill>
              <a:round/>
              <a:headEnd/>
              <a:tailEnd/>
            </a:ln>
          </p:spPr>
        </p:cxnSp>
        <p:grpSp>
          <p:nvGrpSpPr>
            <p:cNvPr id="90" name="Group 89"/>
            <p:cNvGrpSpPr/>
            <p:nvPr/>
          </p:nvGrpSpPr>
          <p:grpSpPr>
            <a:xfrm>
              <a:off x="6795481" y="4776092"/>
              <a:ext cx="85725" cy="187326"/>
              <a:chOff x="6510047" y="3087599"/>
              <a:chExt cx="85725" cy="187326"/>
            </a:xfrm>
          </p:grpSpPr>
          <p:sp>
            <p:nvSpPr>
              <p:cNvPr id="91" name="Line 104"/>
              <p:cNvSpPr>
                <a:spLocks noChangeShapeType="1"/>
              </p:cNvSpPr>
              <p:nvPr/>
            </p:nvSpPr>
            <p:spPr bwMode="auto">
              <a:xfrm flipH="1">
                <a:off x="6546560" y="3216187"/>
                <a:ext cx="0" cy="58738"/>
              </a:xfrm>
              <a:prstGeom prst="line">
                <a:avLst/>
              </a:prstGeom>
              <a:noFill/>
              <a:ln w="8890">
                <a:solidFill>
                  <a:schemeClr val="tx1"/>
                </a:solidFill>
                <a:round/>
                <a:headEnd/>
                <a:tailEnd type="stealth" w="med" len="med"/>
              </a:ln>
            </p:spPr>
            <p:txBody>
              <a:bodyPr lIns="67482" tIns="35091" rIns="67482" bIns="35091" anchor="ctr"/>
              <a:lstStyle/>
              <a:p>
                <a:endParaRPr lang="en-US" sz="1575"/>
              </a:p>
            </p:txBody>
          </p:sp>
          <p:sp>
            <p:nvSpPr>
              <p:cNvPr id="92" name="Text Box 105"/>
              <p:cNvSpPr txBox="1">
                <a:spLocks noChangeArrowheads="1"/>
              </p:cNvSpPr>
              <p:nvPr/>
            </p:nvSpPr>
            <p:spPr bwMode="auto">
              <a:xfrm>
                <a:off x="6510047" y="3087599"/>
                <a:ext cx="85725" cy="102380"/>
              </a:xfrm>
              <a:prstGeom prst="rect">
                <a:avLst/>
              </a:prstGeom>
              <a:noFill/>
              <a:ln w="12700">
                <a:noFill/>
                <a:miter lim="800000"/>
                <a:headEnd/>
                <a:tailEnd/>
              </a:ln>
            </p:spPr>
            <p:txBody>
              <a:bodyPr lIns="0" tIns="0" rIns="0" bIns="0">
                <a:spAutoFit/>
              </a:bodyPr>
              <a:lstStyle/>
              <a:p>
                <a:pPr algn="l">
                  <a:buClrTx/>
                  <a:buSzTx/>
                  <a:buFontTx/>
                  <a:buNone/>
                </a:pPr>
                <a:r>
                  <a:rPr lang="en-US" sz="600" b="1" dirty="0"/>
                  <a:t>R</a:t>
                </a:r>
              </a:p>
            </p:txBody>
          </p:sp>
        </p:grpSp>
        <p:sp>
          <p:nvSpPr>
            <p:cNvPr id="93" name="AutoShape 7"/>
            <p:cNvSpPr>
              <a:spLocks noChangeArrowheads="1"/>
            </p:cNvSpPr>
            <p:nvPr/>
          </p:nvSpPr>
          <p:spPr bwMode="auto">
            <a:xfrm>
              <a:off x="7686020" y="4770078"/>
              <a:ext cx="144464" cy="144463"/>
            </a:xfrm>
            <a:prstGeom prst="flowChartConnector">
              <a:avLst/>
            </a:prstGeom>
            <a:solidFill>
              <a:schemeClr val="bg1"/>
            </a:solidFill>
            <a:ln w="17780">
              <a:solidFill>
                <a:schemeClr val="tx1"/>
              </a:solidFill>
              <a:round/>
              <a:headEnd/>
              <a:tailEnd/>
            </a:ln>
          </p:spPr>
          <p:txBody>
            <a:bodyPr wrap="none" lIns="67470" tIns="35085" rIns="67470" bIns="35085" anchor="ctr"/>
            <a:lstStyle/>
            <a:p>
              <a:pPr>
                <a:buClrTx/>
                <a:buSzTx/>
                <a:buFontTx/>
                <a:buNone/>
              </a:pPr>
              <a:endParaRPr lang="en-US" sz="1200" b="1"/>
            </a:p>
          </p:txBody>
        </p:sp>
        <p:cxnSp>
          <p:nvCxnSpPr>
            <p:cNvPr id="94" name="AutoShape 9"/>
            <p:cNvCxnSpPr>
              <a:cxnSpLocks noChangeShapeType="1"/>
              <a:endCxn id="93" idx="4"/>
            </p:cNvCxnSpPr>
            <p:nvPr/>
          </p:nvCxnSpPr>
          <p:spPr bwMode="auto">
            <a:xfrm flipV="1">
              <a:off x="7757215" y="4914541"/>
              <a:ext cx="1037" cy="104416"/>
            </a:xfrm>
            <a:prstGeom prst="straightConnector1">
              <a:avLst/>
            </a:prstGeom>
            <a:noFill/>
            <a:ln w="8890">
              <a:solidFill>
                <a:schemeClr val="tx1"/>
              </a:solidFill>
              <a:round/>
              <a:headEnd/>
              <a:tailEnd/>
            </a:ln>
          </p:spPr>
        </p:cxnSp>
        <p:grpSp>
          <p:nvGrpSpPr>
            <p:cNvPr id="95" name="Group 94"/>
            <p:cNvGrpSpPr/>
            <p:nvPr/>
          </p:nvGrpSpPr>
          <p:grpSpPr>
            <a:xfrm>
              <a:off x="7871111" y="4776092"/>
              <a:ext cx="85725" cy="187326"/>
              <a:chOff x="6510047" y="3087599"/>
              <a:chExt cx="85725" cy="187326"/>
            </a:xfrm>
          </p:grpSpPr>
          <p:sp>
            <p:nvSpPr>
              <p:cNvPr id="96" name="Line 104"/>
              <p:cNvSpPr>
                <a:spLocks noChangeShapeType="1"/>
              </p:cNvSpPr>
              <p:nvPr/>
            </p:nvSpPr>
            <p:spPr bwMode="auto">
              <a:xfrm flipH="1">
                <a:off x="6546560" y="3216187"/>
                <a:ext cx="0" cy="58738"/>
              </a:xfrm>
              <a:prstGeom prst="line">
                <a:avLst/>
              </a:prstGeom>
              <a:noFill/>
              <a:ln w="8890">
                <a:solidFill>
                  <a:schemeClr val="tx1"/>
                </a:solidFill>
                <a:round/>
                <a:headEnd/>
                <a:tailEnd type="stealth" w="med" len="med"/>
              </a:ln>
            </p:spPr>
            <p:txBody>
              <a:bodyPr lIns="67482" tIns="35091" rIns="67482" bIns="35091" anchor="ctr"/>
              <a:lstStyle/>
              <a:p>
                <a:endParaRPr lang="en-US" sz="1575"/>
              </a:p>
            </p:txBody>
          </p:sp>
          <p:sp>
            <p:nvSpPr>
              <p:cNvPr id="97" name="Text Box 105"/>
              <p:cNvSpPr txBox="1">
                <a:spLocks noChangeArrowheads="1"/>
              </p:cNvSpPr>
              <p:nvPr/>
            </p:nvSpPr>
            <p:spPr bwMode="auto">
              <a:xfrm>
                <a:off x="6510047" y="3087599"/>
                <a:ext cx="85725" cy="102380"/>
              </a:xfrm>
              <a:prstGeom prst="rect">
                <a:avLst/>
              </a:prstGeom>
              <a:noFill/>
              <a:ln w="12700">
                <a:noFill/>
                <a:miter lim="800000"/>
                <a:headEnd/>
                <a:tailEnd/>
              </a:ln>
            </p:spPr>
            <p:txBody>
              <a:bodyPr lIns="0" tIns="0" rIns="0" bIns="0">
                <a:spAutoFit/>
              </a:bodyPr>
              <a:lstStyle/>
              <a:p>
                <a:pPr algn="l">
                  <a:buClrTx/>
                  <a:buSzTx/>
                  <a:buFontTx/>
                  <a:buNone/>
                </a:pPr>
                <a:r>
                  <a:rPr lang="en-US" sz="600" b="1" dirty="0"/>
                  <a:t>R</a:t>
                </a:r>
              </a:p>
            </p:txBody>
          </p:sp>
        </p:grpSp>
        <p:sp>
          <p:nvSpPr>
            <p:cNvPr id="98" name="AutoShape 7"/>
            <p:cNvSpPr>
              <a:spLocks noChangeArrowheads="1"/>
            </p:cNvSpPr>
            <p:nvPr/>
          </p:nvSpPr>
          <p:spPr bwMode="auto">
            <a:xfrm>
              <a:off x="8457103" y="4757119"/>
              <a:ext cx="144464" cy="144463"/>
            </a:xfrm>
            <a:prstGeom prst="flowChartConnector">
              <a:avLst/>
            </a:prstGeom>
            <a:solidFill>
              <a:schemeClr val="bg1"/>
            </a:solidFill>
            <a:ln w="17780">
              <a:solidFill>
                <a:schemeClr val="tx1"/>
              </a:solidFill>
              <a:round/>
              <a:headEnd/>
              <a:tailEnd/>
            </a:ln>
          </p:spPr>
          <p:txBody>
            <a:bodyPr wrap="none" lIns="67470" tIns="35085" rIns="67470" bIns="35085" anchor="ctr"/>
            <a:lstStyle/>
            <a:p>
              <a:pPr>
                <a:buClrTx/>
                <a:buSzTx/>
                <a:buFontTx/>
                <a:buNone/>
              </a:pPr>
              <a:endParaRPr lang="en-US" sz="1200" b="1"/>
            </a:p>
          </p:txBody>
        </p:sp>
        <p:cxnSp>
          <p:nvCxnSpPr>
            <p:cNvPr id="99" name="AutoShape 9"/>
            <p:cNvCxnSpPr>
              <a:cxnSpLocks noChangeShapeType="1"/>
              <a:endCxn id="98" idx="4"/>
            </p:cNvCxnSpPr>
            <p:nvPr/>
          </p:nvCxnSpPr>
          <p:spPr bwMode="auto">
            <a:xfrm flipV="1">
              <a:off x="8528298" y="4901582"/>
              <a:ext cx="1037" cy="104416"/>
            </a:xfrm>
            <a:prstGeom prst="straightConnector1">
              <a:avLst/>
            </a:prstGeom>
            <a:noFill/>
            <a:ln w="8890">
              <a:solidFill>
                <a:schemeClr val="tx1"/>
              </a:solidFill>
              <a:round/>
              <a:headEnd/>
              <a:tailEnd/>
            </a:ln>
          </p:spPr>
        </p:cxnSp>
        <p:grpSp>
          <p:nvGrpSpPr>
            <p:cNvPr id="100" name="Group 99"/>
            <p:cNvGrpSpPr/>
            <p:nvPr/>
          </p:nvGrpSpPr>
          <p:grpSpPr>
            <a:xfrm>
              <a:off x="8642194" y="4763133"/>
              <a:ext cx="85725" cy="187326"/>
              <a:chOff x="6510047" y="3087599"/>
              <a:chExt cx="85725" cy="187326"/>
            </a:xfrm>
          </p:grpSpPr>
          <p:sp>
            <p:nvSpPr>
              <p:cNvPr id="101" name="Line 104"/>
              <p:cNvSpPr>
                <a:spLocks noChangeShapeType="1"/>
              </p:cNvSpPr>
              <p:nvPr/>
            </p:nvSpPr>
            <p:spPr bwMode="auto">
              <a:xfrm flipH="1">
                <a:off x="6546560" y="3216187"/>
                <a:ext cx="0" cy="58738"/>
              </a:xfrm>
              <a:prstGeom prst="line">
                <a:avLst/>
              </a:prstGeom>
              <a:noFill/>
              <a:ln w="8890">
                <a:solidFill>
                  <a:schemeClr val="tx1"/>
                </a:solidFill>
                <a:round/>
                <a:headEnd/>
                <a:tailEnd type="stealth" w="med" len="med"/>
              </a:ln>
            </p:spPr>
            <p:txBody>
              <a:bodyPr lIns="67482" tIns="35091" rIns="67482" bIns="35091" anchor="ctr"/>
              <a:lstStyle/>
              <a:p>
                <a:endParaRPr lang="en-US" sz="1575"/>
              </a:p>
            </p:txBody>
          </p:sp>
          <p:sp>
            <p:nvSpPr>
              <p:cNvPr id="102" name="Text Box 105"/>
              <p:cNvSpPr txBox="1">
                <a:spLocks noChangeArrowheads="1"/>
              </p:cNvSpPr>
              <p:nvPr/>
            </p:nvSpPr>
            <p:spPr bwMode="auto">
              <a:xfrm>
                <a:off x="6510047" y="3087599"/>
                <a:ext cx="85725" cy="102380"/>
              </a:xfrm>
              <a:prstGeom prst="rect">
                <a:avLst/>
              </a:prstGeom>
              <a:noFill/>
              <a:ln w="12700">
                <a:noFill/>
                <a:miter lim="800000"/>
                <a:headEnd/>
                <a:tailEnd/>
              </a:ln>
            </p:spPr>
            <p:txBody>
              <a:bodyPr lIns="0" tIns="0" rIns="0" bIns="0">
                <a:spAutoFit/>
              </a:bodyPr>
              <a:lstStyle/>
              <a:p>
                <a:pPr algn="l">
                  <a:buClrTx/>
                  <a:buSzTx/>
                  <a:buFontTx/>
                  <a:buNone/>
                </a:pPr>
                <a:r>
                  <a:rPr lang="en-US" sz="600" b="1" dirty="0"/>
                  <a:t>R</a:t>
                </a:r>
              </a:p>
            </p:txBody>
          </p:sp>
        </p:grpSp>
        <p:cxnSp>
          <p:nvCxnSpPr>
            <p:cNvPr id="103" name="AutoShape 8"/>
            <p:cNvCxnSpPr>
              <a:cxnSpLocks noChangeShapeType="1"/>
              <a:stCxn id="98" idx="0"/>
            </p:cNvCxnSpPr>
            <p:nvPr/>
          </p:nvCxnSpPr>
          <p:spPr bwMode="auto">
            <a:xfrm flipV="1">
              <a:off x="8529335" y="4190823"/>
              <a:ext cx="1958" cy="566296"/>
            </a:xfrm>
            <a:prstGeom prst="straightConnector1">
              <a:avLst/>
            </a:prstGeom>
            <a:noFill/>
            <a:ln w="8890">
              <a:solidFill>
                <a:schemeClr val="tx1"/>
              </a:solidFill>
              <a:round/>
              <a:headEnd/>
              <a:tailEnd/>
            </a:ln>
          </p:spPr>
        </p:cxnSp>
        <p:sp>
          <p:nvSpPr>
            <p:cNvPr id="104" name="AutoShape 7"/>
            <p:cNvSpPr>
              <a:spLocks noChangeArrowheads="1"/>
            </p:cNvSpPr>
            <p:nvPr/>
          </p:nvSpPr>
          <p:spPr bwMode="auto">
            <a:xfrm>
              <a:off x="9063803" y="4770078"/>
              <a:ext cx="144464" cy="144463"/>
            </a:xfrm>
            <a:prstGeom prst="flowChartConnector">
              <a:avLst/>
            </a:prstGeom>
            <a:solidFill>
              <a:schemeClr val="bg1"/>
            </a:solidFill>
            <a:ln w="17780">
              <a:solidFill>
                <a:schemeClr val="tx1"/>
              </a:solidFill>
              <a:round/>
              <a:headEnd/>
              <a:tailEnd/>
            </a:ln>
          </p:spPr>
          <p:txBody>
            <a:bodyPr wrap="none" lIns="67470" tIns="35085" rIns="67470" bIns="35085" anchor="ctr"/>
            <a:lstStyle/>
            <a:p>
              <a:pPr>
                <a:buClrTx/>
                <a:buSzTx/>
                <a:buFontTx/>
                <a:buNone/>
              </a:pPr>
              <a:endParaRPr lang="en-US" sz="1200" b="1"/>
            </a:p>
          </p:txBody>
        </p:sp>
        <p:cxnSp>
          <p:nvCxnSpPr>
            <p:cNvPr id="105" name="AutoShape 9"/>
            <p:cNvCxnSpPr>
              <a:cxnSpLocks noChangeShapeType="1"/>
              <a:endCxn id="104" idx="4"/>
            </p:cNvCxnSpPr>
            <p:nvPr/>
          </p:nvCxnSpPr>
          <p:spPr bwMode="auto">
            <a:xfrm flipV="1">
              <a:off x="9135693" y="4914541"/>
              <a:ext cx="342" cy="79770"/>
            </a:xfrm>
            <a:prstGeom prst="straightConnector1">
              <a:avLst/>
            </a:prstGeom>
            <a:noFill/>
            <a:ln w="8890">
              <a:solidFill>
                <a:schemeClr val="tx1"/>
              </a:solidFill>
              <a:round/>
              <a:headEnd/>
              <a:tailEnd/>
            </a:ln>
          </p:spPr>
        </p:cxnSp>
        <p:grpSp>
          <p:nvGrpSpPr>
            <p:cNvPr id="107" name="Group 106"/>
            <p:cNvGrpSpPr/>
            <p:nvPr/>
          </p:nvGrpSpPr>
          <p:grpSpPr>
            <a:xfrm>
              <a:off x="2879092" y="3969925"/>
              <a:ext cx="5800282" cy="585756"/>
              <a:chOff x="3257382" y="4567633"/>
              <a:chExt cx="5800282" cy="585756"/>
            </a:xfrm>
          </p:grpSpPr>
          <p:sp>
            <p:nvSpPr>
              <p:cNvPr id="108" name="L-Shape 177"/>
              <p:cNvSpPr/>
              <p:nvPr/>
            </p:nvSpPr>
            <p:spPr bwMode="gray">
              <a:xfrm flipH="1">
                <a:off x="3257382" y="4567633"/>
                <a:ext cx="5722475" cy="585756"/>
              </a:xfrm>
              <a:custGeom>
                <a:avLst/>
                <a:gdLst/>
                <a:ahLst/>
                <a:cxnLst/>
                <a:rect l="l" t="t" r="r" b="b"/>
                <a:pathLst>
                  <a:path w="6765188" h="585756">
                    <a:moveTo>
                      <a:pt x="6765188" y="0"/>
                    </a:moveTo>
                    <a:lnTo>
                      <a:pt x="6477787" y="0"/>
                    </a:lnTo>
                    <a:lnTo>
                      <a:pt x="6477787" y="292878"/>
                    </a:lnTo>
                    <a:lnTo>
                      <a:pt x="3536309" y="292878"/>
                    </a:lnTo>
                    <a:lnTo>
                      <a:pt x="3228879" y="292878"/>
                    </a:lnTo>
                    <a:lnTo>
                      <a:pt x="287401" y="292878"/>
                    </a:lnTo>
                    <a:lnTo>
                      <a:pt x="287401" y="0"/>
                    </a:lnTo>
                    <a:lnTo>
                      <a:pt x="0" y="0"/>
                    </a:lnTo>
                    <a:lnTo>
                      <a:pt x="0" y="585756"/>
                    </a:lnTo>
                    <a:lnTo>
                      <a:pt x="3228879" y="585756"/>
                    </a:lnTo>
                    <a:lnTo>
                      <a:pt x="3536309" y="585756"/>
                    </a:lnTo>
                    <a:lnTo>
                      <a:pt x="6765188" y="585756"/>
                    </a:lnTo>
                    <a:close/>
                  </a:path>
                </a:pathLst>
              </a:custGeom>
              <a:solidFill>
                <a:schemeClr val="bg1"/>
              </a:solidFill>
              <a:ln w="17780">
                <a:solidFill>
                  <a:schemeClr val="tx1"/>
                </a:solidFill>
                <a:miter lim="800000"/>
                <a:headEnd/>
                <a:tailEnd/>
              </a:ln>
            </p:spPr>
            <p:txBody>
              <a:bodyPr lIns="26988" tIns="26988" rIns="26988" bIns="26988" anchor="ctr" anchorCtr="0"/>
              <a:lstStyle/>
              <a:p>
                <a:pPr algn="ctr"/>
                <a:endParaRPr lang="en-US" sz="825" dirty="0"/>
              </a:p>
            </p:txBody>
          </p:sp>
          <p:sp>
            <p:nvSpPr>
              <p:cNvPr id="109" name="TextBox 108"/>
              <p:cNvSpPr txBox="1"/>
              <p:nvPr/>
            </p:nvSpPr>
            <p:spPr>
              <a:xfrm>
                <a:off x="4055339" y="4924941"/>
                <a:ext cx="5002325" cy="14077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825" kern="0" dirty="0">
                    <a:ea typeface="Arial Unicode MS" pitchFamily="34" charset="-128"/>
                    <a:cs typeface="Arial Unicode MS" pitchFamily="34" charset="-128"/>
                  </a:rPr>
                  <a:t>XS Adv. Runtime Platform / HCP</a:t>
                </a:r>
              </a:p>
            </p:txBody>
          </p:sp>
        </p:grpSp>
        <p:sp>
          <p:nvSpPr>
            <p:cNvPr id="113" name="Line 107"/>
            <p:cNvSpPr>
              <a:spLocks noChangeShapeType="1"/>
            </p:cNvSpPr>
            <p:nvPr/>
          </p:nvSpPr>
          <p:spPr bwMode="auto">
            <a:xfrm rot="10800000" flipH="1">
              <a:off x="6828091" y="4728251"/>
              <a:ext cx="0" cy="58738"/>
            </a:xfrm>
            <a:prstGeom prst="line">
              <a:avLst/>
            </a:prstGeom>
            <a:noFill/>
            <a:ln w="8890">
              <a:solidFill>
                <a:schemeClr val="tx1"/>
              </a:solidFill>
              <a:round/>
              <a:headEnd/>
              <a:tailEnd type="stealth" w="med" len="med"/>
            </a:ln>
          </p:spPr>
          <p:txBody>
            <a:bodyPr lIns="67482" tIns="35091" rIns="67482" bIns="35091" anchor="ctr"/>
            <a:lstStyle/>
            <a:p>
              <a:endParaRPr lang="en-US" sz="1575"/>
            </a:p>
          </p:txBody>
        </p:sp>
        <p:sp>
          <p:nvSpPr>
            <p:cNvPr id="115" name="Rectangle 6"/>
            <p:cNvSpPr>
              <a:spLocks noChangeArrowheads="1"/>
            </p:cNvSpPr>
            <p:nvPr/>
          </p:nvSpPr>
          <p:spPr bwMode="auto">
            <a:xfrm>
              <a:off x="3415730" y="2938896"/>
              <a:ext cx="652025" cy="414952"/>
            </a:xfrm>
            <a:prstGeom prst="rect">
              <a:avLst/>
            </a:prstGeom>
            <a:solidFill>
              <a:schemeClr val="bg1"/>
            </a:solidFill>
            <a:ln w="17780">
              <a:solidFill>
                <a:schemeClr val="tx1"/>
              </a:solidFill>
              <a:miter lim="800000"/>
              <a:headEnd/>
              <a:tailEnd/>
            </a:ln>
          </p:spPr>
          <p:txBody>
            <a:bodyPr lIns="26988" tIns="26988" rIns="26988" bIns="26988" anchor="ctr"/>
            <a:lstStyle/>
            <a:p>
              <a:pPr algn="ctr">
                <a:buClrTx/>
                <a:buSzTx/>
                <a:buFontTx/>
                <a:buNone/>
              </a:pPr>
              <a:r>
                <a:rPr lang="en-US" sz="825" dirty="0"/>
                <a:t>HTML5</a:t>
              </a:r>
            </a:p>
            <a:p>
              <a:pPr algn="ctr">
                <a:buClrTx/>
                <a:buSzTx/>
                <a:buFontTx/>
                <a:buNone/>
              </a:pPr>
              <a:r>
                <a:rPr lang="en-US" sz="825" dirty="0"/>
                <a:t>App</a:t>
              </a:r>
            </a:p>
          </p:txBody>
        </p:sp>
        <p:sp>
          <p:nvSpPr>
            <p:cNvPr id="116" name="Rectangle 6"/>
            <p:cNvSpPr>
              <a:spLocks noChangeArrowheads="1"/>
            </p:cNvSpPr>
            <p:nvPr/>
          </p:nvSpPr>
          <p:spPr bwMode="auto">
            <a:xfrm>
              <a:off x="3341073" y="2618395"/>
              <a:ext cx="4949161" cy="264339"/>
            </a:xfrm>
            <a:prstGeom prst="rect">
              <a:avLst/>
            </a:prstGeom>
            <a:solidFill>
              <a:schemeClr val="bg1"/>
            </a:solidFill>
            <a:ln w="17780">
              <a:solidFill>
                <a:schemeClr val="tx1"/>
              </a:solidFill>
              <a:miter lim="800000"/>
              <a:headEnd/>
              <a:tailEnd/>
            </a:ln>
          </p:spPr>
          <p:txBody>
            <a:bodyPr lIns="26988" tIns="26988" rIns="26988" bIns="26988" anchor="ctr"/>
            <a:lstStyle/>
            <a:p>
              <a:pPr algn="ctr">
                <a:buClrTx/>
                <a:buSzTx/>
                <a:buFontTx/>
                <a:buNone/>
              </a:pPr>
              <a:r>
                <a:rPr lang="en-US" sz="825" dirty="0"/>
                <a:t>Application Router</a:t>
              </a:r>
            </a:p>
          </p:txBody>
        </p:sp>
      </p:grpSp>
      <p:sp>
        <p:nvSpPr>
          <p:cNvPr id="117" name="Rectangle 6"/>
          <p:cNvSpPr>
            <a:spLocks noChangeArrowheads="1"/>
          </p:cNvSpPr>
          <p:nvPr/>
        </p:nvSpPr>
        <p:spPr bwMode="auto">
          <a:xfrm>
            <a:off x="7062666" y="3137329"/>
            <a:ext cx="687854" cy="1493994"/>
          </a:xfrm>
          <a:prstGeom prst="rect">
            <a:avLst/>
          </a:prstGeom>
          <a:solidFill>
            <a:schemeClr val="bg1"/>
          </a:solidFill>
          <a:ln w="17780">
            <a:solidFill>
              <a:schemeClr val="tx1"/>
            </a:solidFill>
            <a:miter lim="800000"/>
            <a:headEnd/>
            <a:tailEnd/>
          </a:ln>
        </p:spPr>
        <p:txBody>
          <a:bodyPr lIns="80964" tIns="26988" rIns="80964" bIns="26988" anchor="t" anchorCtr="0"/>
          <a:lstStyle/>
          <a:p>
            <a:pPr>
              <a:buClrTx/>
              <a:buSzTx/>
              <a:buFontTx/>
              <a:buNone/>
            </a:pPr>
            <a:r>
              <a:rPr lang="en-US" sz="825" dirty="0"/>
              <a:t>HANA XS Classic (existing runtime</a:t>
            </a:r>
          </a:p>
          <a:p>
            <a:pPr>
              <a:buClrTx/>
              <a:buSzTx/>
              <a:buFontTx/>
              <a:buNone/>
            </a:pPr>
            <a:r>
              <a:rPr lang="en-US" sz="825" dirty="0"/>
              <a:t>still for several SPS levels)</a:t>
            </a:r>
          </a:p>
        </p:txBody>
      </p:sp>
      <p:cxnSp>
        <p:nvCxnSpPr>
          <p:cNvPr id="123" name="AutoShape 8"/>
          <p:cNvCxnSpPr>
            <a:cxnSpLocks noChangeShapeType="1"/>
            <a:stCxn id="118" idx="0"/>
          </p:cNvCxnSpPr>
          <p:nvPr/>
        </p:nvCxnSpPr>
        <p:spPr bwMode="auto">
          <a:xfrm flipH="1" flipV="1">
            <a:off x="7335604" y="2187027"/>
            <a:ext cx="5642" cy="52432"/>
          </a:xfrm>
          <a:prstGeom prst="straightConnector1">
            <a:avLst/>
          </a:prstGeom>
          <a:noFill/>
          <a:ln w="8890">
            <a:solidFill>
              <a:schemeClr val="tx1"/>
            </a:solidFill>
            <a:round/>
            <a:headEnd/>
            <a:tailEnd/>
          </a:ln>
        </p:spPr>
      </p:cxnSp>
      <p:sp>
        <p:nvSpPr>
          <p:cNvPr id="125" name="Line 104"/>
          <p:cNvSpPr>
            <a:spLocks noChangeShapeType="1"/>
          </p:cNvSpPr>
          <p:nvPr/>
        </p:nvSpPr>
        <p:spPr bwMode="auto">
          <a:xfrm flipH="1">
            <a:off x="7455409" y="2345322"/>
            <a:ext cx="0" cy="52974"/>
          </a:xfrm>
          <a:prstGeom prst="line">
            <a:avLst/>
          </a:prstGeom>
          <a:noFill/>
          <a:ln w="8890">
            <a:solidFill>
              <a:schemeClr val="tx1"/>
            </a:solidFill>
            <a:round/>
            <a:headEnd/>
            <a:tailEnd type="stealth" w="med" len="med"/>
          </a:ln>
        </p:spPr>
        <p:txBody>
          <a:bodyPr lIns="67482" tIns="35091" rIns="67482" bIns="35091" anchor="ctr"/>
          <a:lstStyle/>
          <a:p>
            <a:endParaRPr lang="en-US" sz="1575"/>
          </a:p>
        </p:txBody>
      </p:sp>
      <p:sp>
        <p:nvSpPr>
          <p:cNvPr id="126" name="Text Box 105"/>
          <p:cNvSpPr txBox="1">
            <a:spLocks noChangeArrowheads="1"/>
          </p:cNvSpPr>
          <p:nvPr/>
        </p:nvSpPr>
        <p:spPr bwMode="auto">
          <a:xfrm>
            <a:off x="7422377" y="2229354"/>
            <a:ext cx="77555" cy="92333"/>
          </a:xfrm>
          <a:prstGeom prst="rect">
            <a:avLst/>
          </a:prstGeom>
          <a:noFill/>
          <a:ln w="12700">
            <a:noFill/>
            <a:miter lim="800000"/>
            <a:headEnd/>
            <a:tailEnd/>
          </a:ln>
        </p:spPr>
        <p:txBody>
          <a:bodyPr lIns="0" tIns="0" rIns="0" bIns="0">
            <a:spAutoFit/>
          </a:bodyPr>
          <a:lstStyle/>
          <a:p>
            <a:pPr algn="l">
              <a:buClrTx/>
              <a:buSzTx/>
              <a:buFontTx/>
              <a:buNone/>
            </a:pPr>
            <a:r>
              <a:rPr lang="en-US" sz="600" b="1" dirty="0"/>
              <a:t>R</a:t>
            </a:r>
          </a:p>
        </p:txBody>
      </p:sp>
      <p:sp>
        <p:nvSpPr>
          <p:cNvPr id="132" name="Text Box 105"/>
          <p:cNvSpPr txBox="1">
            <a:spLocks noChangeArrowheads="1"/>
          </p:cNvSpPr>
          <p:nvPr/>
        </p:nvSpPr>
        <p:spPr bwMode="auto">
          <a:xfrm>
            <a:off x="7510703" y="4686178"/>
            <a:ext cx="44522" cy="92333"/>
          </a:xfrm>
          <a:prstGeom prst="rect">
            <a:avLst/>
          </a:prstGeom>
          <a:noFill/>
          <a:ln w="12700">
            <a:noFill/>
            <a:miter lim="800000"/>
            <a:headEnd/>
            <a:tailEnd/>
          </a:ln>
        </p:spPr>
        <p:txBody>
          <a:bodyPr wrap="square" lIns="0" tIns="0" rIns="0" bIns="0">
            <a:spAutoFit/>
          </a:bodyPr>
          <a:lstStyle/>
          <a:p>
            <a:pPr algn="l">
              <a:buClrTx/>
              <a:buSzTx/>
              <a:buFontTx/>
              <a:buNone/>
            </a:pPr>
            <a:r>
              <a:rPr lang="en-US" sz="600" b="1" dirty="0"/>
              <a:t>R</a:t>
            </a:r>
          </a:p>
        </p:txBody>
      </p:sp>
      <p:cxnSp>
        <p:nvCxnSpPr>
          <p:cNvPr id="133" name="AutoShape 8"/>
          <p:cNvCxnSpPr>
            <a:cxnSpLocks noChangeShapeType="1"/>
          </p:cNvCxnSpPr>
          <p:nvPr/>
        </p:nvCxnSpPr>
        <p:spPr bwMode="auto">
          <a:xfrm flipV="1">
            <a:off x="7386497" y="4485127"/>
            <a:ext cx="0" cy="210149"/>
          </a:xfrm>
          <a:prstGeom prst="straightConnector1">
            <a:avLst/>
          </a:prstGeom>
          <a:noFill/>
          <a:ln w="8890">
            <a:solidFill>
              <a:schemeClr val="tx1"/>
            </a:solidFill>
            <a:round/>
            <a:headEnd/>
            <a:tailEnd/>
          </a:ln>
        </p:spPr>
      </p:cxnSp>
      <p:sp>
        <p:nvSpPr>
          <p:cNvPr id="137" name="Line 104"/>
          <p:cNvSpPr>
            <a:spLocks noChangeShapeType="1"/>
          </p:cNvSpPr>
          <p:nvPr/>
        </p:nvSpPr>
        <p:spPr bwMode="auto">
          <a:xfrm flipH="1">
            <a:off x="7555224" y="4769716"/>
            <a:ext cx="1" cy="88406"/>
          </a:xfrm>
          <a:prstGeom prst="line">
            <a:avLst/>
          </a:prstGeom>
          <a:noFill/>
          <a:ln w="8890">
            <a:solidFill>
              <a:schemeClr val="tx1"/>
            </a:solidFill>
            <a:round/>
            <a:headEnd/>
            <a:tailEnd type="stealth" w="med" len="med"/>
          </a:ln>
        </p:spPr>
        <p:txBody>
          <a:bodyPr lIns="67482" tIns="35091" rIns="67482" bIns="35091" anchor="ctr"/>
          <a:lstStyle/>
          <a:p>
            <a:endParaRPr lang="en-US" sz="1575"/>
          </a:p>
        </p:txBody>
      </p:sp>
      <p:cxnSp>
        <p:nvCxnSpPr>
          <p:cNvPr id="138" name="AutoShape 9"/>
          <p:cNvCxnSpPr>
            <a:cxnSpLocks noChangeShapeType="1"/>
            <a:endCxn id="60" idx="1"/>
          </p:cNvCxnSpPr>
          <p:nvPr/>
        </p:nvCxnSpPr>
        <p:spPr bwMode="auto">
          <a:xfrm>
            <a:off x="792684" y="3832049"/>
            <a:ext cx="1347234" cy="1"/>
          </a:xfrm>
          <a:prstGeom prst="straightConnector1">
            <a:avLst/>
          </a:prstGeom>
          <a:noFill/>
          <a:ln w="8890">
            <a:solidFill>
              <a:schemeClr val="tx1"/>
            </a:solidFill>
            <a:round/>
            <a:headEnd/>
            <a:tailEnd/>
          </a:ln>
        </p:spPr>
      </p:cxnSp>
      <p:cxnSp>
        <p:nvCxnSpPr>
          <p:cNvPr id="146" name="AutoShape 9"/>
          <p:cNvCxnSpPr>
            <a:cxnSpLocks noChangeShapeType="1"/>
            <a:stCxn id="55" idx="0"/>
          </p:cNvCxnSpPr>
          <p:nvPr/>
        </p:nvCxnSpPr>
        <p:spPr bwMode="auto">
          <a:xfrm flipV="1">
            <a:off x="792685" y="3832050"/>
            <a:ext cx="0" cy="1083893"/>
          </a:xfrm>
          <a:prstGeom prst="straightConnector1">
            <a:avLst/>
          </a:prstGeom>
          <a:noFill/>
          <a:ln w="8890">
            <a:solidFill>
              <a:schemeClr val="tx1"/>
            </a:solidFill>
            <a:round/>
            <a:headEnd/>
            <a:tailEnd/>
          </a:ln>
        </p:spPr>
      </p:cxnSp>
      <p:sp>
        <p:nvSpPr>
          <p:cNvPr id="149" name="AutoShape 7"/>
          <p:cNvSpPr>
            <a:spLocks noChangeArrowheads="1"/>
          </p:cNvSpPr>
          <p:nvPr/>
        </p:nvSpPr>
        <p:spPr bwMode="auto">
          <a:xfrm>
            <a:off x="727337" y="3783476"/>
            <a:ext cx="130695" cy="130286"/>
          </a:xfrm>
          <a:prstGeom prst="flowChartConnector">
            <a:avLst/>
          </a:prstGeom>
          <a:solidFill>
            <a:schemeClr val="bg1"/>
          </a:solidFill>
          <a:ln w="17780">
            <a:solidFill>
              <a:schemeClr val="tx1"/>
            </a:solidFill>
            <a:round/>
            <a:headEnd/>
            <a:tailEnd/>
          </a:ln>
        </p:spPr>
        <p:txBody>
          <a:bodyPr wrap="none" lIns="67470" tIns="35085" rIns="67470" bIns="35085" anchor="ctr"/>
          <a:lstStyle/>
          <a:p>
            <a:pPr>
              <a:buClrTx/>
              <a:buSzTx/>
              <a:buFontTx/>
              <a:buNone/>
            </a:pPr>
            <a:endParaRPr lang="en-US" sz="1200" b="1"/>
          </a:p>
        </p:txBody>
      </p:sp>
      <p:sp>
        <p:nvSpPr>
          <p:cNvPr id="153" name="Line 104"/>
          <p:cNvSpPr>
            <a:spLocks noChangeShapeType="1"/>
          </p:cNvSpPr>
          <p:nvPr/>
        </p:nvSpPr>
        <p:spPr bwMode="auto">
          <a:xfrm flipH="1">
            <a:off x="924256" y="3869605"/>
            <a:ext cx="0" cy="65914"/>
          </a:xfrm>
          <a:prstGeom prst="line">
            <a:avLst/>
          </a:prstGeom>
          <a:noFill/>
          <a:ln w="8890">
            <a:solidFill>
              <a:schemeClr val="tx1"/>
            </a:solidFill>
            <a:round/>
            <a:headEnd/>
            <a:tailEnd type="stealth" w="med" len="med"/>
          </a:ln>
        </p:spPr>
        <p:txBody>
          <a:bodyPr lIns="67482" tIns="35091" rIns="67482" bIns="35091" anchor="ctr"/>
          <a:lstStyle/>
          <a:p>
            <a:endParaRPr lang="en-US" sz="1575"/>
          </a:p>
        </p:txBody>
      </p:sp>
      <p:sp>
        <p:nvSpPr>
          <p:cNvPr id="154" name="Text Box 105"/>
          <p:cNvSpPr txBox="1">
            <a:spLocks noChangeArrowheads="1"/>
          </p:cNvSpPr>
          <p:nvPr/>
        </p:nvSpPr>
        <p:spPr bwMode="auto">
          <a:xfrm>
            <a:off x="891224" y="3759269"/>
            <a:ext cx="140287" cy="92333"/>
          </a:xfrm>
          <a:prstGeom prst="rect">
            <a:avLst/>
          </a:prstGeom>
          <a:noFill/>
          <a:ln w="12700">
            <a:noFill/>
            <a:miter lim="800000"/>
            <a:headEnd/>
            <a:tailEnd/>
          </a:ln>
        </p:spPr>
        <p:txBody>
          <a:bodyPr wrap="square" lIns="0" tIns="0" rIns="0" bIns="0">
            <a:spAutoFit/>
          </a:bodyPr>
          <a:lstStyle/>
          <a:p>
            <a:pPr algn="l">
              <a:buClrTx/>
              <a:buSzTx/>
              <a:buFontTx/>
              <a:buNone/>
            </a:pPr>
            <a:r>
              <a:rPr lang="en-US" sz="600" b="1" dirty="0"/>
              <a:t>R</a:t>
            </a:r>
          </a:p>
        </p:txBody>
      </p:sp>
      <p:sp>
        <p:nvSpPr>
          <p:cNvPr id="156" name="Rectangle 6"/>
          <p:cNvSpPr>
            <a:spLocks noChangeArrowheads="1"/>
          </p:cNvSpPr>
          <p:nvPr/>
        </p:nvSpPr>
        <p:spPr bwMode="auto">
          <a:xfrm>
            <a:off x="7063778" y="2433297"/>
            <a:ext cx="687854" cy="481051"/>
          </a:xfrm>
          <a:prstGeom prst="rect">
            <a:avLst/>
          </a:prstGeom>
          <a:solidFill>
            <a:schemeClr val="bg1"/>
          </a:solidFill>
          <a:ln w="17780">
            <a:solidFill>
              <a:schemeClr val="tx1"/>
            </a:solidFill>
            <a:miter lim="800000"/>
            <a:headEnd/>
            <a:tailEnd/>
          </a:ln>
        </p:spPr>
        <p:txBody>
          <a:bodyPr lIns="80964" tIns="26988" rIns="80964" bIns="26988" anchor="t" anchorCtr="0"/>
          <a:lstStyle/>
          <a:p>
            <a:pPr>
              <a:buClrTx/>
              <a:buSzTx/>
              <a:buFontTx/>
              <a:buNone/>
            </a:pPr>
            <a:r>
              <a:rPr lang="en-US" sz="825" dirty="0"/>
              <a:t>SAP Web Dispatcher</a:t>
            </a:r>
          </a:p>
        </p:txBody>
      </p:sp>
      <p:sp>
        <p:nvSpPr>
          <p:cNvPr id="162" name="Text Box 105"/>
          <p:cNvSpPr txBox="1">
            <a:spLocks noChangeArrowheads="1"/>
          </p:cNvSpPr>
          <p:nvPr/>
        </p:nvSpPr>
        <p:spPr bwMode="auto">
          <a:xfrm>
            <a:off x="7510703" y="2933238"/>
            <a:ext cx="34280" cy="92333"/>
          </a:xfrm>
          <a:prstGeom prst="rect">
            <a:avLst/>
          </a:prstGeom>
          <a:noFill/>
          <a:ln w="12700">
            <a:noFill/>
            <a:miter lim="800000"/>
            <a:headEnd/>
            <a:tailEnd/>
          </a:ln>
        </p:spPr>
        <p:txBody>
          <a:bodyPr wrap="square" lIns="0" tIns="0" rIns="0" bIns="0">
            <a:spAutoFit/>
          </a:bodyPr>
          <a:lstStyle/>
          <a:p>
            <a:pPr algn="l">
              <a:buClrTx/>
              <a:buSzTx/>
              <a:buFontTx/>
              <a:buNone/>
            </a:pPr>
            <a:r>
              <a:rPr lang="en-US" sz="600" b="1" dirty="0"/>
              <a:t>R</a:t>
            </a:r>
          </a:p>
        </p:txBody>
      </p:sp>
      <p:sp>
        <p:nvSpPr>
          <p:cNvPr id="163" name="Line 104"/>
          <p:cNvSpPr>
            <a:spLocks noChangeShapeType="1"/>
          </p:cNvSpPr>
          <p:nvPr/>
        </p:nvSpPr>
        <p:spPr bwMode="auto">
          <a:xfrm flipH="1">
            <a:off x="7544983" y="3025548"/>
            <a:ext cx="0" cy="67591"/>
          </a:xfrm>
          <a:prstGeom prst="line">
            <a:avLst/>
          </a:prstGeom>
          <a:noFill/>
          <a:ln w="8890">
            <a:solidFill>
              <a:schemeClr val="tx1"/>
            </a:solidFill>
            <a:round/>
            <a:headEnd/>
            <a:tailEnd type="stealth" w="med" len="med"/>
          </a:ln>
        </p:spPr>
        <p:txBody>
          <a:bodyPr lIns="67482" tIns="35091" rIns="67482" bIns="35091" anchor="ctr"/>
          <a:lstStyle/>
          <a:p>
            <a:endParaRPr lang="en-US" sz="1575"/>
          </a:p>
        </p:txBody>
      </p:sp>
      <p:cxnSp>
        <p:nvCxnSpPr>
          <p:cNvPr id="164" name="AutoShape 8"/>
          <p:cNvCxnSpPr>
            <a:cxnSpLocks noChangeShapeType="1"/>
          </p:cNvCxnSpPr>
          <p:nvPr/>
        </p:nvCxnSpPr>
        <p:spPr bwMode="auto">
          <a:xfrm flipV="1">
            <a:off x="7394259" y="2915235"/>
            <a:ext cx="0" cy="210149"/>
          </a:xfrm>
          <a:prstGeom prst="straightConnector1">
            <a:avLst/>
          </a:prstGeom>
          <a:noFill/>
          <a:ln w="8890">
            <a:solidFill>
              <a:schemeClr val="tx1"/>
            </a:solidFill>
            <a:round/>
            <a:headEnd/>
            <a:tailEnd/>
          </a:ln>
        </p:spPr>
      </p:cxnSp>
      <p:sp>
        <p:nvSpPr>
          <p:cNvPr id="161" name="AutoShape 7"/>
          <p:cNvSpPr>
            <a:spLocks noChangeArrowheads="1"/>
          </p:cNvSpPr>
          <p:nvPr/>
        </p:nvSpPr>
        <p:spPr bwMode="auto">
          <a:xfrm>
            <a:off x="7330459" y="2960404"/>
            <a:ext cx="130695" cy="130286"/>
          </a:xfrm>
          <a:prstGeom prst="flowChartConnector">
            <a:avLst/>
          </a:prstGeom>
          <a:solidFill>
            <a:schemeClr val="bg1"/>
          </a:solidFill>
          <a:ln w="17780">
            <a:solidFill>
              <a:schemeClr val="tx1"/>
            </a:solidFill>
            <a:round/>
            <a:headEnd/>
            <a:tailEnd/>
          </a:ln>
        </p:spPr>
        <p:txBody>
          <a:bodyPr wrap="none" lIns="67470" tIns="35085" rIns="67470" bIns="35085" anchor="ctr"/>
          <a:lstStyle/>
          <a:p>
            <a:pPr>
              <a:buClrTx/>
              <a:buSzTx/>
              <a:buFontTx/>
              <a:buNone/>
            </a:pPr>
            <a:endParaRPr lang="en-US" sz="1200" b="1"/>
          </a:p>
        </p:txBody>
      </p:sp>
      <p:cxnSp>
        <p:nvCxnSpPr>
          <p:cNvPr id="165" name="AutoShape 8"/>
          <p:cNvCxnSpPr>
            <a:cxnSpLocks noChangeShapeType="1"/>
          </p:cNvCxnSpPr>
          <p:nvPr/>
        </p:nvCxnSpPr>
        <p:spPr bwMode="auto">
          <a:xfrm flipV="1">
            <a:off x="7341246" y="2216491"/>
            <a:ext cx="0" cy="210149"/>
          </a:xfrm>
          <a:prstGeom prst="straightConnector1">
            <a:avLst/>
          </a:prstGeom>
          <a:noFill/>
          <a:ln w="8890">
            <a:solidFill>
              <a:schemeClr val="tx1"/>
            </a:solidFill>
            <a:round/>
            <a:headEnd/>
            <a:tailEnd/>
          </a:ln>
        </p:spPr>
      </p:cxnSp>
      <p:sp>
        <p:nvSpPr>
          <p:cNvPr id="118" name="AutoShape 7"/>
          <p:cNvSpPr>
            <a:spLocks noChangeArrowheads="1"/>
          </p:cNvSpPr>
          <p:nvPr/>
        </p:nvSpPr>
        <p:spPr bwMode="auto">
          <a:xfrm>
            <a:off x="7275898" y="2239459"/>
            <a:ext cx="130695" cy="130286"/>
          </a:xfrm>
          <a:prstGeom prst="flowChartConnector">
            <a:avLst/>
          </a:prstGeom>
          <a:solidFill>
            <a:schemeClr val="bg1"/>
          </a:solidFill>
          <a:ln w="17780">
            <a:solidFill>
              <a:schemeClr val="tx1"/>
            </a:solidFill>
            <a:round/>
            <a:headEnd/>
            <a:tailEnd/>
          </a:ln>
        </p:spPr>
        <p:txBody>
          <a:bodyPr wrap="none" lIns="67470" tIns="35085" rIns="67470" bIns="35085" anchor="ctr"/>
          <a:lstStyle/>
          <a:p>
            <a:pPr>
              <a:buClrTx/>
              <a:buSzTx/>
              <a:buFontTx/>
              <a:buNone/>
            </a:pPr>
            <a:endParaRPr lang="en-US" sz="1200" b="1"/>
          </a:p>
        </p:txBody>
      </p:sp>
    </p:spTree>
    <p:extLst>
      <p:ext uri="{BB962C8B-B14F-4D97-AF65-F5344CB8AC3E}">
        <p14:creationId xmlns:p14="http://schemas.microsoft.com/office/powerpoint/2010/main" val="332882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99" y="504000"/>
            <a:ext cx="8424000" cy="369332"/>
          </a:xfrm>
        </p:spPr>
        <p:txBody>
          <a:bodyPr/>
          <a:lstStyle/>
          <a:p>
            <a:r>
              <a:rPr lang="en-US" dirty="0">
                <a:latin typeface="微软雅黑" panose="020B0503020204020204" pitchFamily="34" charset="-122"/>
                <a:ea typeface="微软雅黑" panose="020B0503020204020204" pitchFamily="34" charset="-122"/>
                <a:cs typeface="SimSun"/>
              </a:rPr>
              <a:t>HANA XS</a:t>
            </a:r>
            <a:r>
              <a:rPr lang="en-US" altLang="zh-CN" dirty="0">
                <a:latin typeface="微软雅黑" panose="020B0503020204020204" pitchFamily="34" charset="-122"/>
                <a:ea typeface="微软雅黑" panose="020B0503020204020204" pitchFamily="34" charset="-122"/>
                <a:cs typeface="SimSun"/>
              </a:rPr>
              <a:t>A</a:t>
            </a:r>
            <a:r>
              <a:rPr lang="en-US" dirty="0">
                <a:latin typeface="微软雅黑" panose="020B0503020204020204" pitchFamily="34" charset="-122"/>
                <a:ea typeface="微软雅黑" panose="020B0503020204020204" pitchFamily="34" charset="-122"/>
                <a:cs typeface="SimSun"/>
              </a:rPr>
              <a:t> </a:t>
            </a:r>
            <a:r>
              <a:rPr lang="zh-CN" altLang="en-US" dirty="0">
                <a:latin typeface="微软雅黑" panose="020B0503020204020204" pitchFamily="34" charset="-122"/>
                <a:ea typeface="微软雅黑" panose="020B0503020204020204" pitchFamily="34" charset="-122"/>
                <a:cs typeface="SimSun"/>
              </a:rPr>
              <a:t>创新</a:t>
            </a:r>
            <a:endParaRPr lang="en-US" dirty="0"/>
          </a:p>
        </p:txBody>
      </p:sp>
      <p:sp>
        <p:nvSpPr>
          <p:cNvPr id="35" name="TextBox 34"/>
          <p:cNvSpPr txBox="1"/>
          <p:nvPr/>
        </p:nvSpPr>
        <p:spPr>
          <a:xfrm>
            <a:off x="6143920" y="2007124"/>
            <a:ext cx="1105183" cy="207621"/>
          </a:xfrm>
          <a:prstGeom prst="rect">
            <a:avLst/>
          </a:prstGeom>
          <a:noFill/>
        </p:spPr>
        <p:txBody>
          <a:bodyPr wrap="square" lIns="0" tIns="0" rIns="0" bIns="0" rtlCol="0">
            <a:spAutoFit/>
          </a:bodyPr>
          <a:lstStyle/>
          <a:p>
            <a:pPr algn="ctr" defTabSz="816283" fontAlgn="base">
              <a:spcBef>
                <a:spcPct val="50000"/>
              </a:spcBef>
              <a:spcAft>
                <a:spcPct val="0"/>
              </a:spcAft>
              <a:buClr>
                <a:srgbClr val="F0AB00"/>
              </a:buClr>
              <a:buSzPct val="80000"/>
            </a:pPr>
            <a:r>
              <a:rPr lang="en-US" sz="1349" b="1" kern="0" dirty="0">
                <a:solidFill>
                  <a:srgbClr val="000000"/>
                </a:solidFill>
                <a:ea typeface="Arial Unicode MS" pitchFamily="34" charset="-128"/>
                <a:cs typeface="Arial Unicode MS" pitchFamily="34" charset="-128"/>
              </a:rPr>
              <a:t>XSA</a:t>
            </a:r>
          </a:p>
        </p:txBody>
      </p:sp>
      <p:cxnSp>
        <p:nvCxnSpPr>
          <p:cNvPr id="38" name="Straight Connector 37"/>
          <p:cNvCxnSpPr/>
          <p:nvPr/>
        </p:nvCxnSpPr>
        <p:spPr>
          <a:xfrm>
            <a:off x="4559477" y="1885040"/>
            <a:ext cx="0" cy="3632178"/>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6" name="Text Placeholder 2"/>
          <p:cNvSpPr>
            <a:spLocks noGrp="1"/>
          </p:cNvSpPr>
          <p:nvPr>
            <p:ph type="body" sz="quarter" idx="4294967295"/>
          </p:nvPr>
        </p:nvSpPr>
        <p:spPr>
          <a:xfrm>
            <a:off x="534048" y="2121227"/>
            <a:ext cx="3570780" cy="3292984"/>
          </a:xfrm>
          <a:prstGeom prst="rect">
            <a:avLst/>
          </a:prstGeom>
        </p:spPr>
        <p:txBody>
          <a:bodyPr/>
          <a:lstStyle/>
          <a:p>
            <a:pPr lvl="1"/>
            <a:r>
              <a:rPr lang="zh-CN" altLang="en-US" sz="1348" dirty="0"/>
              <a:t>以</a:t>
            </a:r>
            <a:r>
              <a:rPr lang="en-US" altLang="zh-CN" sz="1348" dirty="0"/>
              <a:t>Web</a:t>
            </a:r>
            <a:r>
              <a:rPr lang="zh-CN" altLang="en-US" sz="1348" dirty="0"/>
              <a:t>和云为中心</a:t>
            </a:r>
          </a:p>
          <a:p>
            <a:pPr lvl="1"/>
            <a:r>
              <a:rPr lang="zh-CN" altLang="en-US" sz="1348" dirty="0"/>
              <a:t>可扩展的</a:t>
            </a:r>
            <a:r>
              <a:rPr lang="en-US" altLang="zh-CN" sz="1348" dirty="0"/>
              <a:t>PaaS</a:t>
            </a:r>
            <a:r>
              <a:rPr lang="zh-CN" altLang="en-US" sz="1348" dirty="0"/>
              <a:t>架构</a:t>
            </a:r>
          </a:p>
          <a:p>
            <a:pPr lvl="1"/>
            <a:r>
              <a:rPr lang="zh-CN" altLang="en-US" sz="1348" dirty="0"/>
              <a:t>像 </a:t>
            </a:r>
            <a:r>
              <a:rPr lang="en-US" altLang="zh-CN" sz="1348" dirty="0"/>
              <a:t>Cloud Foundry </a:t>
            </a:r>
            <a:r>
              <a:rPr lang="zh-CN" altLang="en-US" sz="1348" dirty="0"/>
              <a:t>一样的应用程序运行环境（</a:t>
            </a:r>
            <a:r>
              <a:rPr lang="en-US" altLang="zh-CN" sz="1348" dirty="0"/>
              <a:t>Java</a:t>
            </a:r>
            <a:r>
              <a:rPr lang="zh-CN" altLang="en-US" sz="1348" dirty="0"/>
              <a:t>，</a:t>
            </a:r>
            <a:r>
              <a:rPr lang="en-US" altLang="zh-CN" sz="1348" dirty="0"/>
              <a:t>Node.JS</a:t>
            </a:r>
            <a:r>
              <a:rPr lang="zh-CN" altLang="en-US" sz="1348" dirty="0"/>
              <a:t>，</a:t>
            </a:r>
            <a:r>
              <a:rPr lang="en-US" altLang="zh-CN" sz="1348" dirty="0"/>
              <a:t>...</a:t>
            </a:r>
            <a:r>
              <a:rPr lang="zh-CN" altLang="en-US" sz="1348" dirty="0"/>
              <a:t>）</a:t>
            </a:r>
            <a:r>
              <a:rPr lang="en-US" altLang="zh-CN" sz="1348" dirty="0"/>
              <a:t>; </a:t>
            </a:r>
            <a:r>
              <a:rPr lang="zh-CN" altLang="en-US" sz="1348" dirty="0"/>
              <a:t>单独的进程</a:t>
            </a:r>
          </a:p>
          <a:p>
            <a:pPr lvl="1"/>
            <a:r>
              <a:rPr lang="zh-CN" altLang="en-US" sz="1348" dirty="0"/>
              <a:t>基于</a:t>
            </a:r>
            <a:r>
              <a:rPr lang="en-US" altLang="zh-CN" sz="1348" dirty="0"/>
              <a:t>Web</a:t>
            </a:r>
            <a:r>
              <a:rPr lang="zh-CN" altLang="en-US" sz="1348" dirty="0"/>
              <a:t>的开发人员和管理员工具（不支持</a:t>
            </a:r>
            <a:r>
              <a:rPr lang="en-US" altLang="zh-CN" sz="1348" dirty="0"/>
              <a:t>Eclipse</a:t>
            </a:r>
            <a:r>
              <a:rPr lang="zh-CN" altLang="en-US" sz="1348" dirty="0"/>
              <a:t>）</a:t>
            </a:r>
          </a:p>
          <a:p>
            <a:pPr lvl="1"/>
            <a:r>
              <a:rPr lang="zh-CN" altLang="en-US" sz="1348" dirty="0"/>
              <a:t>开发：</a:t>
            </a:r>
            <a:r>
              <a:rPr lang="en-US" altLang="zh-CN" sz="1348" dirty="0"/>
              <a:t>SAP Web IDE +</a:t>
            </a:r>
            <a:r>
              <a:rPr lang="zh-CN" altLang="en-US" sz="1348" dirty="0"/>
              <a:t>服务器端开发基础架构（</a:t>
            </a:r>
            <a:r>
              <a:rPr lang="en-US" altLang="zh-CN" sz="1348" dirty="0"/>
              <a:t>DI</a:t>
            </a:r>
            <a:r>
              <a:rPr lang="zh-CN" altLang="en-US" sz="1348" dirty="0"/>
              <a:t>）</a:t>
            </a:r>
          </a:p>
          <a:p>
            <a:pPr lvl="1"/>
            <a:r>
              <a:rPr lang="en-US" altLang="zh-CN" sz="1348" dirty="0"/>
              <a:t>SAP HANA</a:t>
            </a:r>
            <a:r>
              <a:rPr lang="zh-CN" altLang="en-US" sz="1348" dirty="0"/>
              <a:t>容器隔离和激活：</a:t>
            </a:r>
            <a:r>
              <a:rPr lang="en-US" altLang="zh-CN" sz="1348" dirty="0"/>
              <a:t>HDI</a:t>
            </a:r>
          </a:p>
          <a:p>
            <a:pPr lvl="1"/>
            <a:r>
              <a:rPr lang="zh-CN" altLang="en-US" sz="1348" dirty="0"/>
              <a:t>部署</a:t>
            </a:r>
            <a:r>
              <a:rPr lang="en-US" altLang="zh-CN" sz="1348" dirty="0"/>
              <a:t>MTA</a:t>
            </a:r>
            <a:r>
              <a:rPr lang="zh-CN" altLang="en-US" sz="1348" dirty="0"/>
              <a:t>归档</a:t>
            </a:r>
            <a:endParaRPr lang="en-US" altLang="zh-CN" sz="1348" dirty="0"/>
          </a:p>
          <a:p>
            <a:pPr marL="214255" lvl="1" indent="-214255">
              <a:buFont typeface="Arial" panose="020B0604020202020204" pitchFamily="34" charset="0"/>
              <a:buChar char="•"/>
            </a:pPr>
            <a:endParaRPr lang="en-US" sz="1348" dirty="0"/>
          </a:p>
          <a:p>
            <a:pPr marL="0" lvl="1" indent="0">
              <a:buNone/>
            </a:pPr>
            <a:r>
              <a:rPr lang="zh-CN" altLang="en-US" sz="1348" b="1" dirty="0"/>
              <a:t>注意：在</a:t>
            </a:r>
            <a:r>
              <a:rPr lang="en-US" altLang="zh-CN" sz="1348" b="1" dirty="0"/>
              <a:t>HANA SPS11</a:t>
            </a:r>
            <a:r>
              <a:rPr lang="zh-CN" altLang="en-US" sz="1348" b="1" dirty="0"/>
              <a:t>中，</a:t>
            </a:r>
            <a:r>
              <a:rPr lang="en-US" altLang="zh-CN" sz="1348" b="1" dirty="0"/>
              <a:t>XSA</a:t>
            </a:r>
            <a:r>
              <a:rPr lang="zh-CN" altLang="en-US" sz="1348" b="1" dirty="0"/>
              <a:t>堆栈与</a:t>
            </a:r>
            <a:r>
              <a:rPr lang="en-US" altLang="zh-CN" sz="1348" b="1" dirty="0"/>
              <a:t>XSC</a:t>
            </a:r>
            <a:r>
              <a:rPr lang="zh-CN" altLang="en-US" sz="1348" b="1" dirty="0"/>
              <a:t>堆栈</a:t>
            </a:r>
            <a:r>
              <a:rPr lang="zh-CN" altLang="en-US" sz="1348" b="1" dirty="0">
                <a:solidFill>
                  <a:schemeClr val="accent5"/>
                </a:solidFill>
              </a:rPr>
              <a:t>并排运行</a:t>
            </a:r>
            <a:endParaRPr lang="en-US" sz="1348" dirty="0">
              <a:solidFill>
                <a:schemeClr val="accent5"/>
              </a:solidFill>
            </a:endParaRPr>
          </a:p>
        </p:txBody>
      </p:sp>
      <p:sp>
        <p:nvSpPr>
          <p:cNvPr id="48" name="Rectangle 47"/>
          <p:cNvSpPr/>
          <p:nvPr/>
        </p:nvSpPr>
        <p:spPr bwMode="gray">
          <a:xfrm>
            <a:off x="5790617" y="3753130"/>
            <a:ext cx="2570088" cy="825096"/>
          </a:xfrm>
          <a:prstGeom prst="rect">
            <a:avLst/>
          </a:prstGeom>
          <a:gradFill>
            <a:gsLst>
              <a:gs pos="0">
                <a:srgbClr val="FFF6E1"/>
              </a:gs>
              <a:gs pos="74000">
                <a:schemeClr val="accent6">
                  <a:lumMod val="40000"/>
                  <a:lumOff val="60000"/>
                </a:schemeClr>
              </a:gs>
              <a:gs pos="83000">
                <a:schemeClr val="accent6">
                  <a:lumMod val="40000"/>
                  <a:lumOff val="60000"/>
                </a:schemeClr>
              </a:gs>
              <a:gs pos="100000">
                <a:schemeClr val="accent6">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t"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1050" kern="0" dirty="0">
                <a:solidFill>
                  <a:srgbClr val="000000"/>
                </a:solidFill>
                <a:ea typeface="Arial Unicode MS" pitchFamily="34" charset="-128"/>
                <a:cs typeface="Arial Unicode MS" pitchFamily="34" charset="-128"/>
              </a:rPr>
              <a:t>XSA</a:t>
            </a:r>
          </a:p>
        </p:txBody>
      </p:sp>
      <p:sp>
        <p:nvSpPr>
          <p:cNvPr id="49" name="Rectangle 48"/>
          <p:cNvSpPr/>
          <p:nvPr/>
        </p:nvSpPr>
        <p:spPr bwMode="gray">
          <a:xfrm>
            <a:off x="5888675" y="3990600"/>
            <a:ext cx="2394087" cy="670652"/>
          </a:xfrm>
          <a:prstGeom prst="rect">
            <a:avLst/>
          </a:prstGeom>
          <a:solidFill>
            <a:schemeClr val="bg1"/>
          </a:solidFill>
          <a:ln w="6350" algn="ctr">
            <a:noFill/>
            <a:miter lim="800000"/>
            <a:headEnd/>
            <a:tailEnd/>
          </a:ln>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685686" fontAlgn="base">
              <a:spcBef>
                <a:spcPct val="50000"/>
              </a:spcBef>
              <a:spcAft>
                <a:spcPct val="0"/>
              </a:spcAft>
              <a:buClr>
                <a:srgbClr val="F0AB00"/>
              </a:buClr>
              <a:buSzPct val="80000"/>
            </a:pPr>
            <a:endParaRPr lang="en-US" sz="1200" kern="0" dirty="0" err="1">
              <a:solidFill>
                <a:srgbClr val="000000"/>
              </a:solidFill>
              <a:ea typeface="Arial Unicode MS" pitchFamily="34" charset="-128"/>
              <a:cs typeface="Arial Unicode MS" pitchFamily="34" charset="-128"/>
            </a:endParaRPr>
          </a:p>
        </p:txBody>
      </p:sp>
      <p:sp>
        <p:nvSpPr>
          <p:cNvPr id="50" name="Rectangle 49"/>
          <p:cNvSpPr/>
          <p:nvPr/>
        </p:nvSpPr>
        <p:spPr bwMode="gray">
          <a:xfrm>
            <a:off x="5090802" y="2605716"/>
            <a:ext cx="3004980" cy="626242"/>
          </a:xfrm>
          <a:prstGeom prst="rect">
            <a:avLst/>
          </a:prstGeom>
          <a:solidFill>
            <a:schemeClr val="bg1"/>
          </a:solidFill>
          <a:ln w="6350" algn="ctr">
            <a:solidFill>
              <a:schemeClr val="tx2">
                <a:lumMod val="75000"/>
              </a:schemeClr>
            </a:solid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t"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1050" kern="0" dirty="0">
                <a:solidFill>
                  <a:srgbClr val="000000"/>
                </a:solidFill>
                <a:ea typeface="Arial Unicode MS" pitchFamily="34" charset="-128"/>
                <a:cs typeface="Arial Unicode MS" pitchFamily="34" charset="-128"/>
              </a:rPr>
              <a:t>browser</a:t>
            </a:r>
          </a:p>
        </p:txBody>
      </p:sp>
      <p:sp>
        <p:nvSpPr>
          <p:cNvPr id="51" name="Rectangle 50"/>
          <p:cNvSpPr/>
          <p:nvPr/>
        </p:nvSpPr>
        <p:spPr bwMode="gray">
          <a:xfrm>
            <a:off x="7847949" y="4117993"/>
            <a:ext cx="284881" cy="667790"/>
          </a:xfrm>
          <a:prstGeom prst="rect">
            <a:avLst/>
          </a:prstGeom>
          <a:gradFill>
            <a:gsLst>
              <a:gs pos="0">
                <a:srgbClr val="FFF6E1"/>
              </a:gs>
              <a:gs pos="74000">
                <a:schemeClr val="accent6">
                  <a:lumMod val="40000"/>
                  <a:lumOff val="60000"/>
                </a:schemeClr>
              </a:gs>
              <a:gs pos="83000">
                <a:schemeClr val="accent6">
                  <a:lumMod val="40000"/>
                  <a:lumOff val="60000"/>
                </a:schemeClr>
              </a:gs>
              <a:gs pos="100000">
                <a:schemeClr val="accent6">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endParaRPr lang="en-US" sz="1050" kern="0" dirty="0">
              <a:solidFill>
                <a:srgbClr val="000000"/>
              </a:solidFill>
              <a:ea typeface="Arial Unicode MS" pitchFamily="34" charset="-128"/>
              <a:cs typeface="Arial Unicode MS" pitchFamily="34" charset="-128"/>
            </a:endParaRPr>
          </a:p>
        </p:txBody>
      </p:sp>
      <p:sp>
        <p:nvSpPr>
          <p:cNvPr id="52" name="Rectangle 51"/>
          <p:cNvSpPr/>
          <p:nvPr/>
        </p:nvSpPr>
        <p:spPr bwMode="gray">
          <a:xfrm>
            <a:off x="7306202" y="4065751"/>
            <a:ext cx="286330" cy="667790"/>
          </a:xfrm>
          <a:prstGeom prst="rect">
            <a:avLst/>
          </a:prstGeom>
          <a:gradFill>
            <a:gsLst>
              <a:gs pos="0">
                <a:srgbClr val="FFF6E1"/>
              </a:gs>
              <a:gs pos="74000">
                <a:schemeClr val="accent6">
                  <a:lumMod val="40000"/>
                  <a:lumOff val="60000"/>
                </a:schemeClr>
              </a:gs>
              <a:gs pos="83000">
                <a:schemeClr val="accent6">
                  <a:lumMod val="40000"/>
                  <a:lumOff val="60000"/>
                </a:schemeClr>
              </a:gs>
              <a:gs pos="100000">
                <a:schemeClr val="accent6">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endParaRPr lang="en-US" sz="1050" kern="0" dirty="0">
              <a:solidFill>
                <a:srgbClr val="000000"/>
              </a:solidFill>
              <a:ea typeface="Arial Unicode MS" pitchFamily="34" charset="-128"/>
              <a:cs typeface="Arial Unicode MS" pitchFamily="34" charset="-128"/>
            </a:endParaRPr>
          </a:p>
        </p:txBody>
      </p:sp>
      <p:sp>
        <p:nvSpPr>
          <p:cNvPr id="53" name="Rectangle 52"/>
          <p:cNvSpPr/>
          <p:nvPr/>
        </p:nvSpPr>
        <p:spPr bwMode="gray">
          <a:xfrm>
            <a:off x="6091903" y="4075805"/>
            <a:ext cx="283437" cy="668472"/>
          </a:xfrm>
          <a:prstGeom prst="rect">
            <a:avLst/>
          </a:prstGeom>
          <a:gradFill>
            <a:gsLst>
              <a:gs pos="0">
                <a:srgbClr val="FFF6E1"/>
              </a:gs>
              <a:gs pos="74000">
                <a:schemeClr val="accent6">
                  <a:lumMod val="40000"/>
                  <a:lumOff val="60000"/>
                </a:schemeClr>
              </a:gs>
              <a:gs pos="83000">
                <a:schemeClr val="accent6">
                  <a:lumMod val="40000"/>
                  <a:lumOff val="60000"/>
                </a:schemeClr>
              </a:gs>
              <a:gs pos="100000">
                <a:schemeClr val="accent6">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endParaRPr lang="en-US" sz="1050" kern="0" dirty="0">
              <a:solidFill>
                <a:srgbClr val="000000"/>
              </a:solidFill>
              <a:ea typeface="Arial Unicode MS" pitchFamily="34" charset="-128"/>
              <a:cs typeface="Arial Unicode MS" pitchFamily="34" charset="-128"/>
            </a:endParaRPr>
          </a:p>
        </p:txBody>
      </p:sp>
      <p:sp>
        <p:nvSpPr>
          <p:cNvPr id="54" name="Rectangle 53"/>
          <p:cNvSpPr/>
          <p:nvPr/>
        </p:nvSpPr>
        <p:spPr bwMode="gray">
          <a:xfrm>
            <a:off x="4772805" y="3767719"/>
            <a:ext cx="834024" cy="1123894"/>
          </a:xfrm>
          <a:prstGeom prst="rect">
            <a:avLst/>
          </a:prstGeom>
          <a:gradFill>
            <a:gsLst>
              <a:gs pos="0">
                <a:srgbClr val="E7F9E7"/>
              </a:gs>
              <a:gs pos="74000">
                <a:schemeClr val="accent3">
                  <a:lumMod val="40000"/>
                  <a:lumOff val="60000"/>
                </a:schemeClr>
              </a:gs>
              <a:gs pos="83000">
                <a:schemeClr val="accent3">
                  <a:lumMod val="40000"/>
                  <a:lumOff val="60000"/>
                </a:schemeClr>
              </a:gs>
              <a:gs pos="100000">
                <a:schemeClr val="accent3">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b"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1050" kern="0" dirty="0">
                <a:solidFill>
                  <a:srgbClr val="000000"/>
                </a:solidFill>
                <a:ea typeface="Arial Unicode MS" pitchFamily="34" charset="-128"/>
                <a:cs typeface="Arial Unicode MS" pitchFamily="34" charset="-128"/>
              </a:rPr>
              <a:t>index</a:t>
            </a:r>
            <a:r>
              <a:rPr lang="en-US" sz="787" kern="0" dirty="0">
                <a:solidFill>
                  <a:srgbClr val="000000"/>
                </a:solidFill>
                <a:ea typeface="Arial Unicode MS" pitchFamily="34" charset="-128"/>
                <a:cs typeface="Arial Unicode MS" pitchFamily="34" charset="-128"/>
              </a:rPr>
              <a:t> </a:t>
            </a:r>
            <a:r>
              <a:rPr lang="en-US" sz="1050" kern="0" dirty="0">
                <a:solidFill>
                  <a:srgbClr val="000000"/>
                </a:solidFill>
                <a:ea typeface="Arial Unicode MS" pitchFamily="34" charset="-128"/>
                <a:cs typeface="Arial Unicode MS" pitchFamily="34" charset="-128"/>
              </a:rPr>
              <a:t>server</a:t>
            </a:r>
          </a:p>
        </p:txBody>
      </p:sp>
      <p:sp>
        <p:nvSpPr>
          <p:cNvPr id="55" name="Rectangle 54"/>
          <p:cNvSpPr/>
          <p:nvPr/>
        </p:nvSpPr>
        <p:spPr bwMode="gray">
          <a:xfrm>
            <a:off x="4748724" y="5006074"/>
            <a:ext cx="3734223" cy="180725"/>
          </a:xfrm>
          <a:prstGeom prst="rect">
            <a:avLst/>
          </a:prstGeom>
          <a:solidFill>
            <a:schemeClr val="bg1">
              <a:lumMod val="75000"/>
            </a:schemeClr>
          </a:soli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685686" fontAlgn="base">
              <a:spcBef>
                <a:spcPct val="50000"/>
              </a:spcBef>
              <a:spcAft>
                <a:spcPct val="0"/>
              </a:spcAft>
              <a:buClr>
                <a:srgbClr val="F0AB00"/>
              </a:buClr>
              <a:buSzPct val="80000"/>
            </a:pPr>
            <a:r>
              <a:rPr lang="en-US" sz="1050" kern="0" dirty="0">
                <a:solidFill>
                  <a:srgbClr val="000000"/>
                </a:solidFill>
                <a:ea typeface="Arial Unicode MS" pitchFamily="34" charset="-128"/>
                <a:cs typeface="Arial Unicode MS" pitchFamily="34" charset="-128"/>
              </a:rPr>
              <a:t>Unix</a:t>
            </a:r>
          </a:p>
        </p:txBody>
      </p:sp>
      <p:sp>
        <p:nvSpPr>
          <p:cNvPr id="56" name="Rectangle 55"/>
          <p:cNvSpPr/>
          <p:nvPr/>
        </p:nvSpPr>
        <p:spPr bwMode="gray">
          <a:xfrm>
            <a:off x="5968841" y="4125034"/>
            <a:ext cx="332212" cy="668472"/>
          </a:xfrm>
          <a:prstGeom prst="rect">
            <a:avLst/>
          </a:prstGeom>
          <a:gradFill>
            <a:gsLst>
              <a:gs pos="0">
                <a:srgbClr val="FFF6E1"/>
              </a:gs>
              <a:gs pos="74000">
                <a:schemeClr val="accent6">
                  <a:lumMod val="40000"/>
                  <a:lumOff val="60000"/>
                </a:schemeClr>
              </a:gs>
              <a:gs pos="83000">
                <a:schemeClr val="accent6">
                  <a:lumMod val="40000"/>
                  <a:lumOff val="60000"/>
                </a:schemeClr>
              </a:gs>
              <a:gs pos="100000">
                <a:schemeClr val="accent6">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1050" kern="0" dirty="0">
                <a:solidFill>
                  <a:srgbClr val="000000"/>
                </a:solidFill>
                <a:ea typeface="Arial Unicode MS" pitchFamily="34" charset="-128"/>
                <a:cs typeface="Arial Unicode MS" pitchFamily="34" charset="-128"/>
              </a:rPr>
              <a:t>UAA etc.</a:t>
            </a:r>
          </a:p>
        </p:txBody>
      </p:sp>
      <p:sp>
        <p:nvSpPr>
          <p:cNvPr id="57" name="Rectangle 56"/>
          <p:cNvSpPr/>
          <p:nvPr/>
        </p:nvSpPr>
        <p:spPr bwMode="gray">
          <a:xfrm>
            <a:off x="6903891" y="4132672"/>
            <a:ext cx="212508" cy="667790"/>
          </a:xfrm>
          <a:prstGeom prst="rect">
            <a:avLst/>
          </a:prstGeom>
          <a:gradFill>
            <a:gsLst>
              <a:gs pos="0">
                <a:srgbClr val="FFF6E1"/>
              </a:gs>
              <a:gs pos="74000">
                <a:schemeClr val="accent6">
                  <a:lumMod val="40000"/>
                  <a:lumOff val="60000"/>
                </a:schemeClr>
              </a:gs>
              <a:gs pos="83000">
                <a:schemeClr val="accent6">
                  <a:lumMod val="40000"/>
                  <a:lumOff val="60000"/>
                </a:schemeClr>
              </a:gs>
              <a:gs pos="100000">
                <a:schemeClr val="accent6">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vert270"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1050" kern="0" dirty="0">
                <a:solidFill>
                  <a:srgbClr val="000000"/>
                </a:solidFill>
                <a:ea typeface="Arial Unicode MS" pitchFamily="34" charset="-128"/>
                <a:cs typeface="Arial Unicode MS" pitchFamily="34" charset="-128"/>
              </a:rPr>
              <a:t>RTT</a:t>
            </a:r>
          </a:p>
        </p:txBody>
      </p:sp>
      <p:sp>
        <p:nvSpPr>
          <p:cNvPr id="58" name="Rectangle 57"/>
          <p:cNvSpPr/>
          <p:nvPr/>
        </p:nvSpPr>
        <p:spPr bwMode="gray">
          <a:xfrm>
            <a:off x="6506981" y="4497626"/>
            <a:ext cx="304914" cy="302837"/>
          </a:xfrm>
          <a:prstGeom prst="rect">
            <a:avLst/>
          </a:prstGeom>
          <a:gradFill>
            <a:gsLst>
              <a:gs pos="0">
                <a:srgbClr val="FFF6E1"/>
              </a:gs>
              <a:gs pos="74000">
                <a:schemeClr val="accent6">
                  <a:lumMod val="40000"/>
                  <a:lumOff val="60000"/>
                </a:schemeClr>
              </a:gs>
              <a:gs pos="83000">
                <a:schemeClr val="accent6">
                  <a:lumMod val="40000"/>
                  <a:lumOff val="60000"/>
                </a:schemeClr>
              </a:gs>
              <a:gs pos="100000">
                <a:schemeClr val="accent6">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1050" kern="0" dirty="0">
                <a:solidFill>
                  <a:srgbClr val="000000"/>
                </a:solidFill>
                <a:ea typeface="Arial Unicode MS" pitchFamily="34" charset="-128"/>
                <a:cs typeface="Arial Unicode MS" pitchFamily="34" charset="-128"/>
              </a:rPr>
              <a:t>DI</a:t>
            </a:r>
          </a:p>
        </p:txBody>
      </p:sp>
      <p:sp>
        <p:nvSpPr>
          <p:cNvPr id="59" name="Rectangle 58"/>
          <p:cNvSpPr/>
          <p:nvPr/>
        </p:nvSpPr>
        <p:spPr bwMode="gray">
          <a:xfrm>
            <a:off x="4956593" y="4232031"/>
            <a:ext cx="512879" cy="230508"/>
          </a:xfrm>
          <a:prstGeom prst="rect">
            <a:avLst/>
          </a:prstGeom>
          <a:solidFill>
            <a:schemeClr val="accent3">
              <a:lumMod val="60000"/>
              <a:lumOff val="40000"/>
            </a:schemeClr>
          </a:soli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685686" fontAlgn="base">
              <a:spcBef>
                <a:spcPct val="50000"/>
              </a:spcBef>
              <a:spcAft>
                <a:spcPct val="0"/>
              </a:spcAft>
              <a:buClr>
                <a:srgbClr val="F0AB00"/>
              </a:buClr>
              <a:buSzPct val="80000"/>
            </a:pPr>
            <a:r>
              <a:rPr lang="en-US" sz="1050" kern="0" dirty="0">
                <a:solidFill>
                  <a:srgbClr val="000000"/>
                </a:solidFill>
                <a:ea typeface="Arial Unicode MS" pitchFamily="34" charset="-128"/>
                <a:cs typeface="Arial Unicode MS" pitchFamily="34" charset="-128"/>
              </a:rPr>
              <a:t>HDI</a:t>
            </a:r>
          </a:p>
        </p:txBody>
      </p:sp>
      <p:sp>
        <p:nvSpPr>
          <p:cNvPr id="60" name="Rectangle 59"/>
          <p:cNvSpPr/>
          <p:nvPr/>
        </p:nvSpPr>
        <p:spPr bwMode="gray">
          <a:xfrm>
            <a:off x="7238525" y="4166717"/>
            <a:ext cx="274857" cy="667790"/>
          </a:xfrm>
          <a:prstGeom prst="rect">
            <a:avLst/>
          </a:prstGeom>
          <a:gradFill>
            <a:gsLst>
              <a:gs pos="0">
                <a:srgbClr val="FFF6E1"/>
              </a:gs>
              <a:gs pos="74000">
                <a:schemeClr val="accent6">
                  <a:lumMod val="40000"/>
                  <a:lumOff val="60000"/>
                </a:schemeClr>
              </a:gs>
              <a:gs pos="83000">
                <a:schemeClr val="accent6">
                  <a:lumMod val="40000"/>
                  <a:lumOff val="60000"/>
                </a:schemeClr>
              </a:gs>
              <a:gs pos="100000">
                <a:schemeClr val="accent6">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vert270"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1050" kern="0" dirty="0">
                <a:solidFill>
                  <a:srgbClr val="000000"/>
                </a:solidFill>
                <a:ea typeface="Arial Unicode MS" pitchFamily="34" charset="-128"/>
                <a:cs typeface="Arial Unicode MS" pitchFamily="34" charset="-128"/>
              </a:rPr>
              <a:t>Java apps</a:t>
            </a:r>
          </a:p>
        </p:txBody>
      </p:sp>
      <p:sp>
        <p:nvSpPr>
          <p:cNvPr id="61" name="Rectangle 60"/>
          <p:cNvSpPr/>
          <p:nvPr/>
        </p:nvSpPr>
        <p:spPr bwMode="gray">
          <a:xfrm>
            <a:off x="7719312" y="4196570"/>
            <a:ext cx="345841" cy="667790"/>
          </a:xfrm>
          <a:prstGeom prst="rect">
            <a:avLst/>
          </a:prstGeom>
          <a:gradFill>
            <a:gsLst>
              <a:gs pos="0">
                <a:srgbClr val="FFF6E1"/>
              </a:gs>
              <a:gs pos="74000">
                <a:schemeClr val="accent6">
                  <a:lumMod val="40000"/>
                  <a:lumOff val="60000"/>
                </a:schemeClr>
              </a:gs>
              <a:gs pos="83000">
                <a:schemeClr val="accent6">
                  <a:lumMod val="40000"/>
                  <a:lumOff val="60000"/>
                </a:schemeClr>
              </a:gs>
              <a:gs pos="100000">
                <a:schemeClr val="accent6">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vert270"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1050" kern="0" dirty="0">
                <a:solidFill>
                  <a:srgbClr val="000000"/>
                </a:solidFill>
                <a:ea typeface="Arial Unicode MS" pitchFamily="34" charset="-128"/>
                <a:cs typeface="Arial Unicode MS" pitchFamily="34" charset="-128"/>
              </a:rPr>
              <a:t>Node.js apps</a:t>
            </a:r>
          </a:p>
        </p:txBody>
      </p:sp>
      <p:sp>
        <p:nvSpPr>
          <p:cNvPr id="62" name="Rectangle 61"/>
          <p:cNvSpPr/>
          <p:nvPr/>
        </p:nvSpPr>
        <p:spPr bwMode="gray">
          <a:xfrm>
            <a:off x="5253536" y="2843654"/>
            <a:ext cx="790537" cy="290864"/>
          </a:xfrm>
          <a:prstGeom prst="rect">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900" kern="0" dirty="0">
                <a:solidFill>
                  <a:srgbClr val="000000"/>
                </a:solidFill>
                <a:ea typeface="Arial Unicode MS" pitchFamily="34" charset="-128"/>
                <a:cs typeface="Arial Unicode MS" pitchFamily="34" charset="-128"/>
              </a:rPr>
              <a:t>Web IDE</a:t>
            </a:r>
          </a:p>
        </p:txBody>
      </p:sp>
      <p:sp>
        <p:nvSpPr>
          <p:cNvPr id="63" name="Rectangle 62"/>
          <p:cNvSpPr/>
          <p:nvPr/>
        </p:nvSpPr>
        <p:spPr bwMode="gray">
          <a:xfrm>
            <a:off x="6347173" y="2851676"/>
            <a:ext cx="795682" cy="290864"/>
          </a:xfrm>
          <a:prstGeom prst="rect">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900" kern="0" dirty="0">
                <a:solidFill>
                  <a:srgbClr val="000000"/>
                </a:solidFill>
                <a:ea typeface="Arial Unicode MS" pitchFamily="34" charset="-128"/>
                <a:cs typeface="Arial Unicode MS" pitchFamily="34" charset="-128"/>
              </a:rPr>
              <a:t>Run-time tools</a:t>
            </a:r>
          </a:p>
        </p:txBody>
      </p:sp>
      <p:sp>
        <p:nvSpPr>
          <p:cNvPr id="64" name="Rectangle 63"/>
          <p:cNvSpPr/>
          <p:nvPr/>
        </p:nvSpPr>
        <p:spPr bwMode="gray">
          <a:xfrm>
            <a:off x="7402742" y="2789073"/>
            <a:ext cx="495691" cy="290864"/>
          </a:xfrm>
          <a:prstGeom prst="rect">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t" anchorCtr="0" forceAA="0" compatLnSpc="1">
            <a:prstTxWarp prst="textNoShape">
              <a:avLst/>
            </a:prstTxWarp>
            <a:noAutofit/>
          </a:bodyPr>
          <a:lstStyle/>
          <a:p>
            <a:pPr algn="ctr" defTabSz="816283" fontAlgn="base">
              <a:spcBef>
                <a:spcPct val="50000"/>
              </a:spcBef>
              <a:spcAft>
                <a:spcPct val="0"/>
              </a:spcAft>
              <a:buClr>
                <a:srgbClr val="F0AB00"/>
              </a:buClr>
              <a:buSzPct val="80000"/>
            </a:pPr>
            <a:endParaRPr lang="en-US" sz="900" kern="0" dirty="0">
              <a:solidFill>
                <a:srgbClr val="000000"/>
              </a:solidFill>
              <a:ea typeface="Arial Unicode MS" pitchFamily="34" charset="-128"/>
              <a:cs typeface="Arial Unicode MS" pitchFamily="34" charset="-128"/>
            </a:endParaRPr>
          </a:p>
        </p:txBody>
      </p:sp>
      <p:sp>
        <p:nvSpPr>
          <p:cNvPr id="65" name="Rectangle 64"/>
          <p:cNvSpPr/>
          <p:nvPr/>
        </p:nvSpPr>
        <p:spPr bwMode="gray">
          <a:xfrm>
            <a:off x="7300102" y="2860787"/>
            <a:ext cx="495691" cy="290864"/>
          </a:xfrm>
          <a:prstGeom prst="rect">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900" kern="0" dirty="0">
                <a:solidFill>
                  <a:srgbClr val="000000"/>
                </a:solidFill>
                <a:ea typeface="Arial Unicode MS" pitchFamily="34" charset="-128"/>
                <a:cs typeface="Arial Unicode MS" pitchFamily="34" charset="-128"/>
              </a:rPr>
              <a:t>admin</a:t>
            </a:r>
          </a:p>
        </p:txBody>
      </p:sp>
      <p:sp>
        <p:nvSpPr>
          <p:cNvPr id="66" name="Rectangle 65"/>
          <p:cNvSpPr/>
          <p:nvPr/>
        </p:nvSpPr>
        <p:spPr bwMode="gray">
          <a:xfrm>
            <a:off x="6508843" y="4133110"/>
            <a:ext cx="312288" cy="302837"/>
          </a:xfrm>
          <a:prstGeom prst="rect">
            <a:avLst/>
          </a:prstGeom>
          <a:gradFill>
            <a:gsLst>
              <a:gs pos="0">
                <a:srgbClr val="FFF6E1"/>
              </a:gs>
              <a:gs pos="74000">
                <a:schemeClr val="accent6">
                  <a:lumMod val="40000"/>
                  <a:lumOff val="60000"/>
                </a:schemeClr>
              </a:gs>
              <a:gs pos="83000">
                <a:schemeClr val="accent6">
                  <a:lumMod val="40000"/>
                  <a:lumOff val="60000"/>
                </a:schemeClr>
              </a:gs>
              <a:gs pos="100000">
                <a:schemeClr val="accent6">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1050" kern="0" dirty="0" err="1">
                <a:solidFill>
                  <a:srgbClr val="000000"/>
                </a:solidFill>
                <a:ea typeface="Arial Unicode MS" pitchFamily="34" charset="-128"/>
                <a:cs typeface="Arial Unicode MS" pitchFamily="34" charset="-128"/>
              </a:rPr>
              <a:t>Git</a:t>
            </a:r>
            <a:endParaRPr lang="en-US" sz="1050" kern="0" dirty="0">
              <a:solidFill>
                <a:srgbClr val="000000"/>
              </a:solidFill>
              <a:ea typeface="Arial Unicode MS" pitchFamily="34" charset="-128"/>
              <a:cs typeface="Arial Unicode MS" pitchFamily="34" charset="-128"/>
            </a:endParaRPr>
          </a:p>
        </p:txBody>
      </p:sp>
      <p:sp>
        <p:nvSpPr>
          <p:cNvPr id="67" name="Rectangle 66"/>
          <p:cNvSpPr/>
          <p:nvPr/>
        </p:nvSpPr>
        <p:spPr bwMode="gray">
          <a:xfrm>
            <a:off x="6429689" y="4062696"/>
            <a:ext cx="763577" cy="792759"/>
          </a:xfrm>
          <a:prstGeom prst="rect">
            <a:avLst/>
          </a:prstGeom>
          <a:noFill/>
          <a:ln w="6350" algn="ctr">
            <a:solidFill>
              <a:schemeClr val="tx1"/>
            </a:solidFill>
            <a:miter lim="800000"/>
            <a:headEnd/>
            <a:tailEnd/>
          </a:ln>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685686" fontAlgn="base">
              <a:spcBef>
                <a:spcPct val="50000"/>
              </a:spcBef>
              <a:spcAft>
                <a:spcPct val="0"/>
              </a:spcAft>
              <a:buClr>
                <a:srgbClr val="F0AB00"/>
              </a:buClr>
              <a:buSzPct val="80000"/>
            </a:pPr>
            <a:endParaRPr lang="en-US" sz="1200" kern="0" dirty="0" err="1">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306651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gray">
          <a:xfrm>
            <a:off x="1986865" y="3724643"/>
            <a:ext cx="1637565" cy="1166970"/>
          </a:xfrm>
          <a:prstGeom prst="rect">
            <a:avLst/>
          </a:prstGeom>
          <a:gradFill>
            <a:gsLst>
              <a:gs pos="0">
                <a:srgbClr val="FFF6E1"/>
              </a:gs>
              <a:gs pos="74000">
                <a:schemeClr val="accent6">
                  <a:lumMod val="40000"/>
                  <a:lumOff val="60000"/>
                </a:schemeClr>
              </a:gs>
              <a:gs pos="83000">
                <a:schemeClr val="accent6">
                  <a:lumMod val="40000"/>
                  <a:lumOff val="60000"/>
                </a:schemeClr>
              </a:gs>
              <a:gs pos="100000">
                <a:schemeClr val="accent6">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b"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1050" dirty="0">
                <a:solidFill>
                  <a:srgbClr val="000000"/>
                </a:solidFill>
              </a:rPr>
              <a:t>XS Engine</a:t>
            </a:r>
          </a:p>
        </p:txBody>
      </p:sp>
      <p:sp>
        <p:nvSpPr>
          <p:cNvPr id="44" name="Rectangle 43"/>
          <p:cNvSpPr/>
          <p:nvPr/>
        </p:nvSpPr>
        <p:spPr bwMode="gray">
          <a:xfrm>
            <a:off x="2068306" y="3792957"/>
            <a:ext cx="1438789" cy="890968"/>
          </a:xfrm>
          <a:prstGeom prst="rect">
            <a:avLst/>
          </a:prstGeom>
          <a:solidFill>
            <a:schemeClr val="bg1"/>
          </a:solidFill>
          <a:ln w="6350" algn="ctr">
            <a:noFill/>
            <a:miter lim="800000"/>
            <a:headEnd/>
            <a:tailEnd/>
          </a:ln>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685686" fontAlgn="base">
              <a:spcBef>
                <a:spcPct val="50000"/>
              </a:spcBef>
              <a:spcAft>
                <a:spcPct val="0"/>
              </a:spcAft>
              <a:buClr>
                <a:srgbClr val="F0AB00"/>
              </a:buClr>
              <a:buSzPct val="80000"/>
            </a:pPr>
            <a:endParaRPr lang="en-US" sz="1200" kern="0" dirty="0" err="1">
              <a:solidFill>
                <a:srgbClr val="000000"/>
              </a:solidFill>
              <a:ea typeface="Arial Unicode MS" pitchFamily="34" charset="-128"/>
              <a:cs typeface="Arial Unicode MS" pitchFamily="34" charset="-128"/>
            </a:endParaRPr>
          </a:p>
        </p:txBody>
      </p:sp>
      <p:sp>
        <p:nvSpPr>
          <p:cNvPr id="42" name="Rectangle 41"/>
          <p:cNvSpPr/>
          <p:nvPr/>
        </p:nvSpPr>
        <p:spPr bwMode="gray">
          <a:xfrm>
            <a:off x="5790617" y="3753130"/>
            <a:ext cx="2570088" cy="825096"/>
          </a:xfrm>
          <a:prstGeom prst="rect">
            <a:avLst/>
          </a:prstGeom>
          <a:gradFill>
            <a:gsLst>
              <a:gs pos="0">
                <a:srgbClr val="FFF6E1"/>
              </a:gs>
              <a:gs pos="74000">
                <a:schemeClr val="accent6">
                  <a:lumMod val="40000"/>
                  <a:lumOff val="60000"/>
                </a:schemeClr>
              </a:gs>
              <a:gs pos="83000">
                <a:schemeClr val="accent6">
                  <a:lumMod val="40000"/>
                  <a:lumOff val="60000"/>
                </a:schemeClr>
              </a:gs>
              <a:gs pos="100000">
                <a:schemeClr val="accent6">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t"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1050" kern="0" dirty="0">
                <a:solidFill>
                  <a:srgbClr val="000000"/>
                </a:solidFill>
                <a:ea typeface="Arial Unicode MS" pitchFamily="34" charset="-128"/>
                <a:cs typeface="Arial Unicode MS" pitchFamily="34" charset="-128"/>
              </a:rPr>
              <a:t>XSA</a:t>
            </a:r>
          </a:p>
        </p:txBody>
      </p:sp>
      <p:sp>
        <p:nvSpPr>
          <p:cNvPr id="43" name="Rectangle 42"/>
          <p:cNvSpPr/>
          <p:nvPr/>
        </p:nvSpPr>
        <p:spPr bwMode="gray">
          <a:xfrm>
            <a:off x="5888675" y="3990600"/>
            <a:ext cx="2394087" cy="670652"/>
          </a:xfrm>
          <a:prstGeom prst="rect">
            <a:avLst/>
          </a:prstGeom>
          <a:solidFill>
            <a:schemeClr val="bg1"/>
          </a:solidFill>
          <a:ln w="6350" algn="ctr">
            <a:noFill/>
            <a:miter lim="800000"/>
            <a:headEnd/>
            <a:tailEnd/>
          </a:ln>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685686" fontAlgn="base">
              <a:spcBef>
                <a:spcPct val="50000"/>
              </a:spcBef>
              <a:spcAft>
                <a:spcPct val="0"/>
              </a:spcAft>
              <a:buClr>
                <a:srgbClr val="F0AB00"/>
              </a:buClr>
              <a:buSzPct val="80000"/>
            </a:pPr>
            <a:endParaRPr lang="en-US" sz="1200" kern="0" dirty="0" err="1">
              <a:solidFill>
                <a:srgbClr val="000000"/>
              </a:solidFill>
              <a:ea typeface="Arial Unicode MS" pitchFamily="34" charset="-128"/>
              <a:cs typeface="Arial Unicode MS" pitchFamily="34" charset="-128"/>
            </a:endParaRPr>
          </a:p>
        </p:txBody>
      </p:sp>
      <p:sp>
        <p:nvSpPr>
          <p:cNvPr id="26" name="Rectangle 25"/>
          <p:cNvSpPr/>
          <p:nvPr/>
        </p:nvSpPr>
        <p:spPr bwMode="gray">
          <a:xfrm>
            <a:off x="5090802" y="2605716"/>
            <a:ext cx="3004980" cy="626242"/>
          </a:xfrm>
          <a:prstGeom prst="rect">
            <a:avLst/>
          </a:prstGeom>
          <a:solidFill>
            <a:schemeClr val="bg1"/>
          </a:solidFill>
          <a:ln w="6350" algn="ctr">
            <a:solidFill>
              <a:schemeClr val="tx2">
                <a:lumMod val="75000"/>
              </a:schemeClr>
            </a:solid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t"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1050" kern="0" dirty="0">
                <a:solidFill>
                  <a:srgbClr val="000000"/>
                </a:solidFill>
                <a:ea typeface="Arial Unicode MS" pitchFamily="34" charset="-128"/>
                <a:cs typeface="Arial Unicode MS" pitchFamily="34" charset="-128"/>
              </a:rPr>
              <a:t>browser</a:t>
            </a:r>
          </a:p>
        </p:txBody>
      </p:sp>
      <p:sp>
        <p:nvSpPr>
          <p:cNvPr id="33" name="Rectangle 32"/>
          <p:cNvSpPr/>
          <p:nvPr/>
        </p:nvSpPr>
        <p:spPr bwMode="gray">
          <a:xfrm>
            <a:off x="3069931" y="3792958"/>
            <a:ext cx="220849" cy="785268"/>
          </a:xfrm>
          <a:prstGeom prst="rect">
            <a:avLst/>
          </a:prstGeom>
          <a:gradFill>
            <a:gsLst>
              <a:gs pos="0">
                <a:srgbClr val="FFF6E1"/>
              </a:gs>
              <a:gs pos="74000">
                <a:schemeClr val="accent6">
                  <a:lumMod val="40000"/>
                  <a:lumOff val="60000"/>
                </a:schemeClr>
              </a:gs>
              <a:gs pos="83000">
                <a:schemeClr val="accent6">
                  <a:lumMod val="40000"/>
                  <a:lumOff val="60000"/>
                </a:schemeClr>
              </a:gs>
              <a:gs pos="100000">
                <a:schemeClr val="accent6">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vert270"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endParaRPr lang="en-US" sz="1050" kern="0" dirty="0">
              <a:solidFill>
                <a:srgbClr val="000000"/>
              </a:solidFill>
              <a:ea typeface="Arial Unicode MS" pitchFamily="34" charset="-128"/>
              <a:cs typeface="Arial Unicode MS" pitchFamily="34" charset="-128"/>
            </a:endParaRPr>
          </a:p>
        </p:txBody>
      </p:sp>
      <p:sp>
        <p:nvSpPr>
          <p:cNvPr id="25" name="Rectangle 24"/>
          <p:cNvSpPr/>
          <p:nvPr/>
        </p:nvSpPr>
        <p:spPr bwMode="gray">
          <a:xfrm>
            <a:off x="7847949" y="4117993"/>
            <a:ext cx="284881" cy="667790"/>
          </a:xfrm>
          <a:prstGeom prst="rect">
            <a:avLst/>
          </a:prstGeom>
          <a:gradFill>
            <a:gsLst>
              <a:gs pos="0">
                <a:srgbClr val="FFF6E1"/>
              </a:gs>
              <a:gs pos="74000">
                <a:schemeClr val="accent6">
                  <a:lumMod val="40000"/>
                  <a:lumOff val="60000"/>
                </a:schemeClr>
              </a:gs>
              <a:gs pos="83000">
                <a:schemeClr val="accent6">
                  <a:lumMod val="40000"/>
                  <a:lumOff val="60000"/>
                </a:schemeClr>
              </a:gs>
              <a:gs pos="100000">
                <a:schemeClr val="accent6">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endParaRPr lang="en-US" sz="1050" kern="0" dirty="0">
              <a:solidFill>
                <a:srgbClr val="000000"/>
              </a:solidFill>
              <a:ea typeface="Arial Unicode MS" pitchFamily="34" charset="-128"/>
              <a:cs typeface="Arial Unicode MS" pitchFamily="34" charset="-128"/>
            </a:endParaRPr>
          </a:p>
        </p:txBody>
      </p:sp>
      <p:sp>
        <p:nvSpPr>
          <p:cNvPr id="24" name="Rectangle 23"/>
          <p:cNvSpPr/>
          <p:nvPr/>
        </p:nvSpPr>
        <p:spPr bwMode="gray">
          <a:xfrm>
            <a:off x="7306202" y="4065751"/>
            <a:ext cx="286330" cy="667790"/>
          </a:xfrm>
          <a:prstGeom prst="rect">
            <a:avLst/>
          </a:prstGeom>
          <a:gradFill>
            <a:gsLst>
              <a:gs pos="0">
                <a:srgbClr val="FFF6E1"/>
              </a:gs>
              <a:gs pos="74000">
                <a:schemeClr val="accent6">
                  <a:lumMod val="40000"/>
                  <a:lumOff val="60000"/>
                </a:schemeClr>
              </a:gs>
              <a:gs pos="83000">
                <a:schemeClr val="accent6">
                  <a:lumMod val="40000"/>
                  <a:lumOff val="60000"/>
                </a:schemeClr>
              </a:gs>
              <a:gs pos="100000">
                <a:schemeClr val="accent6">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endParaRPr lang="en-US" sz="1050" kern="0" dirty="0">
              <a:solidFill>
                <a:srgbClr val="000000"/>
              </a:solidFill>
              <a:ea typeface="Arial Unicode MS" pitchFamily="34" charset="-128"/>
              <a:cs typeface="Arial Unicode MS" pitchFamily="34" charset="-128"/>
            </a:endParaRPr>
          </a:p>
        </p:txBody>
      </p:sp>
      <p:sp>
        <p:nvSpPr>
          <p:cNvPr id="18" name="Rectangle 17"/>
          <p:cNvSpPr/>
          <p:nvPr/>
        </p:nvSpPr>
        <p:spPr bwMode="gray">
          <a:xfrm>
            <a:off x="6091903" y="4075805"/>
            <a:ext cx="283437" cy="668472"/>
          </a:xfrm>
          <a:prstGeom prst="rect">
            <a:avLst/>
          </a:prstGeom>
          <a:gradFill>
            <a:gsLst>
              <a:gs pos="0">
                <a:srgbClr val="FFF6E1"/>
              </a:gs>
              <a:gs pos="74000">
                <a:schemeClr val="accent6">
                  <a:lumMod val="40000"/>
                  <a:lumOff val="60000"/>
                </a:schemeClr>
              </a:gs>
              <a:gs pos="83000">
                <a:schemeClr val="accent6">
                  <a:lumMod val="40000"/>
                  <a:lumOff val="60000"/>
                </a:schemeClr>
              </a:gs>
              <a:gs pos="100000">
                <a:schemeClr val="accent6">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endParaRPr lang="en-US" sz="1050" kern="0" dirty="0">
              <a:solidFill>
                <a:srgbClr val="000000"/>
              </a:solidFill>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altLang="zh-CN" dirty="0"/>
              <a:t>HANA XSC</a:t>
            </a:r>
            <a:r>
              <a:rPr lang="zh-CN" altLang="en-US" dirty="0"/>
              <a:t>和</a:t>
            </a:r>
            <a:r>
              <a:rPr lang="en-US" altLang="zh-CN" dirty="0"/>
              <a:t>XSA</a:t>
            </a:r>
            <a:r>
              <a:rPr lang="zh-CN" altLang="en-US" dirty="0"/>
              <a:t>架构比较</a:t>
            </a:r>
            <a:endParaRPr lang="en-US" dirty="0"/>
          </a:p>
        </p:txBody>
      </p:sp>
      <p:sp>
        <p:nvSpPr>
          <p:cNvPr id="4" name="Rectangle 3"/>
          <p:cNvSpPr/>
          <p:nvPr/>
        </p:nvSpPr>
        <p:spPr bwMode="gray">
          <a:xfrm>
            <a:off x="990880" y="3724644"/>
            <a:ext cx="806777" cy="1158574"/>
          </a:xfrm>
          <a:prstGeom prst="rect">
            <a:avLst/>
          </a:prstGeom>
          <a:gradFill>
            <a:gsLst>
              <a:gs pos="0">
                <a:srgbClr val="E7F9E7"/>
              </a:gs>
              <a:gs pos="74000">
                <a:schemeClr val="accent3">
                  <a:lumMod val="40000"/>
                  <a:lumOff val="60000"/>
                </a:schemeClr>
              </a:gs>
              <a:gs pos="83000">
                <a:schemeClr val="accent3">
                  <a:lumMod val="40000"/>
                  <a:lumOff val="60000"/>
                </a:schemeClr>
              </a:gs>
              <a:gs pos="100000">
                <a:schemeClr val="accent3">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b"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1050" kern="0" dirty="0">
                <a:solidFill>
                  <a:srgbClr val="000000"/>
                </a:solidFill>
                <a:ea typeface="Arial Unicode MS" pitchFamily="34" charset="-128"/>
                <a:cs typeface="Arial Unicode MS" pitchFamily="34" charset="-128"/>
              </a:rPr>
              <a:t>index server</a:t>
            </a:r>
          </a:p>
        </p:txBody>
      </p:sp>
      <p:sp>
        <p:nvSpPr>
          <p:cNvPr id="6" name="Rectangle 5"/>
          <p:cNvSpPr/>
          <p:nvPr/>
        </p:nvSpPr>
        <p:spPr bwMode="gray">
          <a:xfrm>
            <a:off x="1159598" y="4148075"/>
            <a:ext cx="512879" cy="230508"/>
          </a:xfrm>
          <a:prstGeom prst="rect">
            <a:avLst/>
          </a:prstGeom>
          <a:solidFill>
            <a:schemeClr val="accent3">
              <a:lumMod val="60000"/>
              <a:lumOff val="40000"/>
            </a:schemeClr>
          </a:soli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685686" fontAlgn="base">
              <a:spcBef>
                <a:spcPct val="50000"/>
              </a:spcBef>
              <a:spcAft>
                <a:spcPct val="0"/>
              </a:spcAft>
              <a:buClr>
                <a:srgbClr val="F0AB00"/>
              </a:buClr>
              <a:buSzPct val="80000"/>
            </a:pPr>
            <a:r>
              <a:rPr lang="en-US" sz="1050" kern="0" dirty="0">
                <a:solidFill>
                  <a:srgbClr val="000000"/>
                </a:solidFill>
                <a:ea typeface="Arial Unicode MS" pitchFamily="34" charset="-128"/>
                <a:cs typeface="Arial Unicode MS" pitchFamily="34" charset="-128"/>
              </a:rPr>
              <a:t>repo</a:t>
            </a:r>
          </a:p>
        </p:txBody>
      </p:sp>
      <p:sp>
        <p:nvSpPr>
          <p:cNvPr id="7" name="Rectangle 6"/>
          <p:cNvSpPr/>
          <p:nvPr/>
        </p:nvSpPr>
        <p:spPr bwMode="gray">
          <a:xfrm>
            <a:off x="455963" y="2599692"/>
            <a:ext cx="1907007" cy="632265"/>
          </a:xfrm>
          <a:prstGeom prst="rect">
            <a:avLst/>
          </a:prstGeom>
          <a:solidFill>
            <a:schemeClr val="bg1"/>
          </a:solidFill>
          <a:ln w="6350" algn="ctr">
            <a:solidFill>
              <a:schemeClr val="tx2">
                <a:lumMod val="75000"/>
              </a:schemeClr>
            </a:solid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t" anchorCtr="0" forceAA="0" compatLnSpc="1">
            <a:prstTxWarp prst="textNoShape">
              <a:avLst/>
            </a:prstTxWarp>
            <a:noAutofit/>
          </a:bodyPr>
          <a:lstStyle/>
          <a:p>
            <a:pPr algn="ctr" defTabSz="685686" fontAlgn="base">
              <a:spcBef>
                <a:spcPct val="50000"/>
              </a:spcBef>
              <a:spcAft>
                <a:spcPct val="0"/>
              </a:spcAft>
              <a:buClr>
                <a:srgbClr val="F0AB00"/>
              </a:buClr>
              <a:buSzPct val="80000"/>
            </a:pPr>
            <a:r>
              <a:rPr lang="en-US" sz="1050" kern="0" dirty="0">
                <a:solidFill>
                  <a:srgbClr val="000000"/>
                </a:solidFill>
                <a:ea typeface="Arial Unicode MS" pitchFamily="34" charset="-128"/>
                <a:cs typeface="Arial Unicode MS" pitchFamily="34" charset="-128"/>
              </a:rPr>
              <a:t>studio</a:t>
            </a:r>
          </a:p>
        </p:txBody>
      </p:sp>
      <p:sp>
        <p:nvSpPr>
          <p:cNvPr id="8" name="Rectangle 7"/>
          <p:cNvSpPr/>
          <p:nvPr/>
        </p:nvSpPr>
        <p:spPr bwMode="gray">
          <a:xfrm>
            <a:off x="2180967" y="3830520"/>
            <a:ext cx="280118" cy="800555"/>
          </a:xfrm>
          <a:prstGeom prst="rect">
            <a:avLst/>
          </a:prstGeom>
          <a:gradFill>
            <a:gsLst>
              <a:gs pos="0">
                <a:srgbClr val="FFF6E1"/>
              </a:gs>
              <a:gs pos="74000">
                <a:schemeClr val="accent6">
                  <a:lumMod val="40000"/>
                  <a:lumOff val="60000"/>
                </a:schemeClr>
              </a:gs>
              <a:gs pos="83000">
                <a:schemeClr val="accent6">
                  <a:lumMod val="40000"/>
                  <a:lumOff val="60000"/>
                </a:schemeClr>
              </a:gs>
              <a:gs pos="100000">
                <a:schemeClr val="accent6">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vert270"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1050" kern="0" dirty="0">
                <a:solidFill>
                  <a:srgbClr val="000000"/>
                </a:solidFill>
                <a:ea typeface="Arial Unicode MS" pitchFamily="34" charset="-128"/>
                <a:cs typeface="Arial Unicode MS" pitchFamily="34" charset="-128"/>
              </a:rPr>
              <a:t>Work bench</a:t>
            </a:r>
          </a:p>
        </p:txBody>
      </p:sp>
      <p:sp>
        <p:nvSpPr>
          <p:cNvPr id="9" name="Rectangle 8"/>
          <p:cNvSpPr/>
          <p:nvPr/>
        </p:nvSpPr>
        <p:spPr bwMode="gray">
          <a:xfrm>
            <a:off x="2586903" y="3830520"/>
            <a:ext cx="244967" cy="812081"/>
          </a:xfrm>
          <a:prstGeom prst="rect">
            <a:avLst/>
          </a:prstGeom>
          <a:gradFill>
            <a:gsLst>
              <a:gs pos="0">
                <a:srgbClr val="FFF6E1"/>
              </a:gs>
              <a:gs pos="74000">
                <a:schemeClr val="accent6">
                  <a:lumMod val="40000"/>
                  <a:lumOff val="60000"/>
                </a:schemeClr>
              </a:gs>
              <a:gs pos="83000">
                <a:schemeClr val="accent6">
                  <a:lumMod val="40000"/>
                  <a:lumOff val="60000"/>
                </a:schemeClr>
              </a:gs>
              <a:gs pos="100000">
                <a:schemeClr val="accent6">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vert270"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1050" kern="0" dirty="0">
                <a:solidFill>
                  <a:srgbClr val="000000"/>
                </a:solidFill>
                <a:ea typeface="Arial Unicode MS" pitchFamily="34" charset="-128"/>
                <a:cs typeface="Arial Unicode MS" pitchFamily="34" charset="-128"/>
              </a:rPr>
              <a:t>Cock pit</a:t>
            </a:r>
          </a:p>
        </p:txBody>
      </p:sp>
      <p:sp>
        <p:nvSpPr>
          <p:cNvPr id="10" name="Rectangle 9"/>
          <p:cNvSpPr/>
          <p:nvPr/>
        </p:nvSpPr>
        <p:spPr bwMode="gray">
          <a:xfrm>
            <a:off x="2975870" y="3890411"/>
            <a:ext cx="220849" cy="740665"/>
          </a:xfrm>
          <a:prstGeom prst="rect">
            <a:avLst/>
          </a:prstGeom>
          <a:gradFill>
            <a:gsLst>
              <a:gs pos="0">
                <a:srgbClr val="FFF6E1"/>
              </a:gs>
              <a:gs pos="74000">
                <a:schemeClr val="accent6">
                  <a:lumMod val="40000"/>
                  <a:lumOff val="60000"/>
                </a:schemeClr>
              </a:gs>
              <a:gs pos="83000">
                <a:schemeClr val="accent6">
                  <a:lumMod val="40000"/>
                  <a:lumOff val="60000"/>
                </a:schemeClr>
              </a:gs>
              <a:gs pos="100000">
                <a:schemeClr val="accent6">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vert270"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1050" kern="0" dirty="0">
                <a:solidFill>
                  <a:srgbClr val="000000"/>
                </a:solidFill>
                <a:ea typeface="Arial Unicode MS" pitchFamily="34" charset="-128"/>
                <a:cs typeface="Arial Unicode MS" pitchFamily="34" charset="-128"/>
              </a:rPr>
              <a:t>apps…</a:t>
            </a:r>
          </a:p>
        </p:txBody>
      </p:sp>
      <p:sp>
        <p:nvSpPr>
          <p:cNvPr id="11" name="Rectangle 10"/>
          <p:cNvSpPr/>
          <p:nvPr/>
        </p:nvSpPr>
        <p:spPr bwMode="gray">
          <a:xfrm>
            <a:off x="1166732" y="2900601"/>
            <a:ext cx="512879" cy="230508"/>
          </a:xfrm>
          <a:prstGeom prst="rect">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t"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900" kern="0" dirty="0">
                <a:solidFill>
                  <a:srgbClr val="000000"/>
                </a:solidFill>
                <a:ea typeface="Arial Unicode MS" pitchFamily="34" charset="-128"/>
                <a:cs typeface="Arial Unicode MS" pitchFamily="34" charset="-128"/>
              </a:rPr>
              <a:t>model</a:t>
            </a:r>
          </a:p>
        </p:txBody>
      </p:sp>
      <p:sp>
        <p:nvSpPr>
          <p:cNvPr id="12" name="Rectangle 11"/>
          <p:cNvSpPr/>
          <p:nvPr/>
        </p:nvSpPr>
        <p:spPr bwMode="gray">
          <a:xfrm>
            <a:off x="528994" y="2900601"/>
            <a:ext cx="512879" cy="230508"/>
          </a:xfrm>
          <a:prstGeom prst="rect">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t"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900" kern="0" dirty="0" err="1">
                <a:solidFill>
                  <a:srgbClr val="000000"/>
                </a:solidFill>
                <a:ea typeface="Arial Unicode MS" pitchFamily="34" charset="-128"/>
                <a:cs typeface="Arial Unicode MS" pitchFamily="34" charset="-128"/>
              </a:rPr>
              <a:t>dev</a:t>
            </a:r>
            <a:endParaRPr lang="en-US" sz="900" kern="0" dirty="0">
              <a:solidFill>
                <a:srgbClr val="000000"/>
              </a:solidFill>
              <a:ea typeface="Arial Unicode MS" pitchFamily="34" charset="-128"/>
              <a:cs typeface="Arial Unicode MS" pitchFamily="34" charset="-128"/>
            </a:endParaRPr>
          </a:p>
        </p:txBody>
      </p:sp>
      <p:sp>
        <p:nvSpPr>
          <p:cNvPr id="13" name="Rectangle 12"/>
          <p:cNvSpPr/>
          <p:nvPr/>
        </p:nvSpPr>
        <p:spPr bwMode="gray">
          <a:xfrm>
            <a:off x="1775175" y="2900601"/>
            <a:ext cx="512879" cy="230508"/>
          </a:xfrm>
          <a:prstGeom prst="rect">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t"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900" kern="0" dirty="0">
                <a:solidFill>
                  <a:srgbClr val="000000"/>
                </a:solidFill>
                <a:ea typeface="Arial Unicode MS" pitchFamily="34" charset="-128"/>
                <a:cs typeface="Arial Unicode MS" pitchFamily="34" charset="-128"/>
              </a:rPr>
              <a:t>admin</a:t>
            </a:r>
          </a:p>
        </p:txBody>
      </p:sp>
      <p:sp>
        <p:nvSpPr>
          <p:cNvPr id="14" name="Rectangle 13"/>
          <p:cNvSpPr/>
          <p:nvPr/>
        </p:nvSpPr>
        <p:spPr bwMode="gray">
          <a:xfrm>
            <a:off x="722433" y="5015364"/>
            <a:ext cx="3173534" cy="171435"/>
          </a:xfrm>
          <a:prstGeom prst="rect">
            <a:avLst/>
          </a:prstGeom>
          <a:solidFill>
            <a:schemeClr val="bg1">
              <a:lumMod val="75000"/>
            </a:schemeClr>
          </a:soli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685686" fontAlgn="base">
              <a:spcBef>
                <a:spcPct val="50000"/>
              </a:spcBef>
              <a:spcAft>
                <a:spcPct val="0"/>
              </a:spcAft>
              <a:buClr>
                <a:srgbClr val="F0AB00"/>
              </a:buClr>
              <a:buSzPct val="80000"/>
            </a:pPr>
            <a:r>
              <a:rPr lang="en-US" sz="1050" kern="0" dirty="0" err="1">
                <a:solidFill>
                  <a:srgbClr val="000000"/>
                </a:solidFill>
                <a:ea typeface="Arial Unicode MS" pitchFamily="34" charset="-128"/>
                <a:cs typeface="Arial Unicode MS" pitchFamily="34" charset="-128"/>
              </a:rPr>
              <a:t>U</a:t>
            </a:r>
            <a:r>
              <a:rPr lang="en-US" sz="1050" kern="0" dirty="0">
                <a:solidFill>
                  <a:srgbClr val="000000"/>
                </a:solidFill>
                <a:ea typeface="Arial Unicode MS" pitchFamily="34" charset="-128"/>
                <a:cs typeface="Arial Unicode MS" pitchFamily="34" charset="-128"/>
              </a:rPr>
              <a:t>nix</a:t>
            </a:r>
          </a:p>
        </p:txBody>
      </p:sp>
      <p:sp>
        <p:nvSpPr>
          <p:cNvPr id="15" name="Rectangle 14"/>
          <p:cNvSpPr/>
          <p:nvPr/>
        </p:nvSpPr>
        <p:spPr bwMode="gray">
          <a:xfrm>
            <a:off x="4772805" y="3767719"/>
            <a:ext cx="834024" cy="1123894"/>
          </a:xfrm>
          <a:prstGeom prst="rect">
            <a:avLst/>
          </a:prstGeom>
          <a:gradFill>
            <a:gsLst>
              <a:gs pos="0">
                <a:srgbClr val="E7F9E7"/>
              </a:gs>
              <a:gs pos="74000">
                <a:schemeClr val="accent3">
                  <a:lumMod val="40000"/>
                  <a:lumOff val="60000"/>
                </a:schemeClr>
              </a:gs>
              <a:gs pos="83000">
                <a:schemeClr val="accent3">
                  <a:lumMod val="40000"/>
                  <a:lumOff val="60000"/>
                </a:schemeClr>
              </a:gs>
              <a:gs pos="100000">
                <a:schemeClr val="accent3">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b"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1050" kern="0" dirty="0">
                <a:solidFill>
                  <a:srgbClr val="000000"/>
                </a:solidFill>
                <a:ea typeface="Arial Unicode MS" pitchFamily="34" charset="-128"/>
                <a:cs typeface="Arial Unicode MS" pitchFamily="34" charset="-128"/>
              </a:rPr>
              <a:t>index</a:t>
            </a:r>
            <a:r>
              <a:rPr lang="en-US" sz="787" kern="0" dirty="0">
                <a:solidFill>
                  <a:srgbClr val="000000"/>
                </a:solidFill>
                <a:ea typeface="Arial Unicode MS" pitchFamily="34" charset="-128"/>
                <a:cs typeface="Arial Unicode MS" pitchFamily="34" charset="-128"/>
              </a:rPr>
              <a:t> </a:t>
            </a:r>
            <a:r>
              <a:rPr lang="en-US" sz="1050" kern="0" dirty="0">
                <a:solidFill>
                  <a:srgbClr val="000000"/>
                </a:solidFill>
                <a:ea typeface="Arial Unicode MS" pitchFamily="34" charset="-128"/>
                <a:cs typeface="Arial Unicode MS" pitchFamily="34" charset="-128"/>
              </a:rPr>
              <a:t>server</a:t>
            </a:r>
          </a:p>
        </p:txBody>
      </p:sp>
      <p:sp>
        <p:nvSpPr>
          <p:cNvPr id="16" name="Rectangle 15"/>
          <p:cNvSpPr/>
          <p:nvPr/>
        </p:nvSpPr>
        <p:spPr bwMode="gray">
          <a:xfrm>
            <a:off x="4748724" y="5006074"/>
            <a:ext cx="3734223" cy="180725"/>
          </a:xfrm>
          <a:prstGeom prst="rect">
            <a:avLst/>
          </a:prstGeom>
          <a:solidFill>
            <a:schemeClr val="bg1">
              <a:lumMod val="75000"/>
            </a:schemeClr>
          </a:soli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685686" fontAlgn="base">
              <a:spcBef>
                <a:spcPct val="50000"/>
              </a:spcBef>
              <a:spcAft>
                <a:spcPct val="0"/>
              </a:spcAft>
              <a:buClr>
                <a:srgbClr val="F0AB00"/>
              </a:buClr>
              <a:buSzPct val="80000"/>
            </a:pPr>
            <a:r>
              <a:rPr lang="en-US" sz="1050" kern="0" dirty="0">
                <a:solidFill>
                  <a:srgbClr val="000000"/>
                </a:solidFill>
                <a:ea typeface="Arial Unicode MS" pitchFamily="34" charset="-128"/>
                <a:cs typeface="Arial Unicode MS" pitchFamily="34" charset="-128"/>
              </a:rPr>
              <a:t>Unix</a:t>
            </a:r>
          </a:p>
        </p:txBody>
      </p:sp>
      <p:sp>
        <p:nvSpPr>
          <p:cNvPr id="17" name="Rectangle 16"/>
          <p:cNvSpPr/>
          <p:nvPr/>
        </p:nvSpPr>
        <p:spPr bwMode="gray">
          <a:xfrm>
            <a:off x="5968841" y="4125034"/>
            <a:ext cx="332212" cy="668472"/>
          </a:xfrm>
          <a:prstGeom prst="rect">
            <a:avLst/>
          </a:prstGeom>
          <a:gradFill>
            <a:gsLst>
              <a:gs pos="0">
                <a:srgbClr val="FFF6E1"/>
              </a:gs>
              <a:gs pos="74000">
                <a:schemeClr val="accent6">
                  <a:lumMod val="40000"/>
                  <a:lumOff val="60000"/>
                </a:schemeClr>
              </a:gs>
              <a:gs pos="83000">
                <a:schemeClr val="accent6">
                  <a:lumMod val="40000"/>
                  <a:lumOff val="60000"/>
                </a:schemeClr>
              </a:gs>
              <a:gs pos="100000">
                <a:schemeClr val="accent6">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1050" kern="0" dirty="0">
                <a:solidFill>
                  <a:srgbClr val="000000"/>
                </a:solidFill>
                <a:ea typeface="Arial Unicode MS" pitchFamily="34" charset="-128"/>
                <a:cs typeface="Arial Unicode MS" pitchFamily="34" charset="-128"/>
              </a:rPr>
              <a:t>UAA etc.</a:t>
            </a:r>
          </a:p>
        </p:txBody>
      </p:sp>
      <p:sp>
        <p:nvSpPr>
          <p:cNvPr id="19" name="Rectangle 18"/>
          <p:cNvSpPr/>
          <p:nvPr/>
        </p:nvSpPr>
        <p:spPr bwMode="gray">
          <a:xfrm>
            <a:off x="6903891" y="4132672"/>
            <a:ext cx="212508" cy="667790"/>
          </a:xfrm>
          <a:prstGeom prst="rect">
            <a:avLst/>
          </a:prstGeom>
          <a:gradFill>
            <a:gsLst>
              <a:gs pos="0">
                <a:srgbClr val="FFF6E1"/>
              </a:gs>
              <a:gs pos="74000">
                <a:schemeClr val="accent6">
                  <a:lumMod val="40000"/>
                  <a:lumOff val="60000"/>
                </a:schemeClr>
              </a:gs>
              <a:gs pos="83000">
                <a:schemeClr val="accent6">
                  <a:lumMod val="40000"/>
                  <a:lumOff val="60000"/>
                </a:schemeClr>
              </a:gs>
              <a:gs pos="100000">
                <a:schemeClr val="accent6">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vert270"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1050" kern="0" dirty="0">
                <a:solidFill>
                  <a:srgbClr val="000000"/>
                </a:solidFill>
                <a:ea typeface="Arial Unicode MS" pitchFamily="34" charset="-128"/>
                <a:cs typeface="Arial Unicode MS" pitchFamily="34" charset="-128"/>
              </a:rPr>
              <a:t>RTT</a:t>
            </a:r>
          </a:p>
        </p:txBody>
      </p:sp>
      <p:sp>
        <p:nvSpPr>
          <p:cNvPr id="20" name="Rectangle 19"/>
          <p:cNvSpPr/>
          <p:nvPr/>
        </p:nvSpPr>
        <p:spPr bwMode="gray">
          <a:xfrm>
            <a:off x="6506981" y="4497626"/>
            <a:ext cx="304914" cy="302837"/>
          </a:xfrm>
          <a:prstGeom prst="rect">
            <a:avLst/>
          </a:prstGeom>
          <a:gradFill>
            <a:gsLst>
              <a:gs pos="0">
                <a:srgbClr val="FFF6E1"/>
              </a:gs>
              <a:gs pos="74000">
                <a:schemeClr val="accent6">
                  <a:lumMod val="40000"/>
                  <a:lumOff val="60000"/>
                </a:schemeClr>
              </a:gs>
              <a:gs pos="83000">
                <a:schemeClr val="accent6">
                  <a:lumMod val="40000"/>
                  <a:lumOff val="60000"/>
                </a:schemeClr>
              </a:gs>
              <a:gs pos="100000">
                <a:schemeClr val="accent6">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1050" kern="0" dirty="0">
                <a:solidFill>
                  <a:srgbClr val="000000"/>
                </a:solidFill>
                <a:ea typeface="Arial Unicode MS" pitchFamily="34" charset="-128"/>
                <a:cs typeface="Arial Unicode MS" pitchFamily="34" charset="-128"/>
              </a:rPr>
              <a:t>DI</a:t>
            </a:r>
          </a:p>
        </p:txBody>
      </p:sp>
      <p:sp>
        <p:nvSpPr>
          <p:cNvPr id="21" name="Rectangle 20"/>
          <p:cNvSpPr/>
          <p:nvPr/>
        </p:nvSpPr>
        <p:spPr bwMode="gray">
          <a:xfrm>
            <a:off x="4956593" y="4232031"/>
            <a:ext cx="512879" cy="230508"/>
          </a:xfrm>
          <a:prstGeom prst="rect">
            <a:avLst/>
          </a:prstGeom>
          <a:solidFill>
            <a:schemeClr val="accent3">
              <a:lumMod val="60000"/>
              <a:lumOff val="40000"/>
            </a:schemeClr>
          </a:soli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685686" fontAlgn="base">
              <a:spcBef>
                <a:spcPct val="50000"/>
              </a:spcBef>
              <a:spcAft>
                <a:spcPct val="0"/>
              </a:spcAft>
              <a:buClr>
                <a:srgbClr val="F0AB00"/>
              </a:buClr>
              <a:buSzPct val="80000"/>
            </a:pPr>
            <a:r>
              <a:rPr lang="en-US" sz="1050" kern="0" dirty="0">
                <a:solidFill>
                  <a:srgbClr val="000000"/>
                </a:solidFill>
                <a:ea typeface="Arial Unicode MS" pitchFamily="34" charset="-128"/>
                <a:cs typeface="Arial Unicode MS" pitchFamily="34" charset="-128"/>
              </a:rPr>
              <a:t>HDI</a:t>
            </a:r>
          </a:p>
        </p:txBody>
      </p:sp>
      <p:sp>
        <p:nvSpPr>
          <p:cNvPr id="22" name="Rectangle 21"/>
          <p:cNvSpPr/>
          <p:nvPr/>
        </p:nvSpPr>
        <p:spPr bwMode="gray">
          <a:xfrm>
            <a:off x="7238525" y="4166717"/>
            <a:ext cx="274857" cy="667790"/>
          </a:xfrm>
          <a:prstGeom prst="rect">
            <a:avLst/>
          </a:prstGeom>
          <a:gradFill>
            <a:gsLst>
              <a:gs pos="0">
                <a:srgbClr val="FFF6E1"/>
              </a:gs>
              <a:gs pos="74000">
                <a:schemeClr val="accent6">
                  <a:lumMod val="40000"/>
                  <a:lumOff val="60000"/>
                </a:schemeClr>
              </a:gs>
              <a:gs pos="83000">
                <a:schemeClr val="accent6">
                  <a:lumMod val="40000"/>
                  <a:lumOff val="60000"/>
                </a:schemeClr>
              </a:gs>
              <a:gs pos="100000">
                <a:schemeClr val="accent6">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vert270"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1050" kern="0" dirty="0">
                <a:solidFill>
                  <a:srgbClr val="000000"/>
                </a:solidFill>
                <a:ea typeface="Arial Unicode MS" pitchFamily="34" charset="-128"/>
                <a:cs typeface="Arial Unicode MS" pitchFamily="34" charset="-128"/>
              </a:rPr>
              <a:t>Java apps</a:t>
            </a:r>
          </a:p>
        </p:txBody>
      </p:sp>
      <p:sp>
        <p:nvSpPr>
          <p:cNvPr id="23" name="Rectangle 22"/>
          <p:cNvSpPr/>
          <p:nvPr/>
        </p:nvSpPr>
        <p:spPr bwMode="gray">
          <a:xfrm>
            <a:off x="7719312" y="4196570"/>
            <a:ext cx="345841" cy="667790"/>
          </a:xfrm>
          <a:prstGeom prst="rect">
            <a:avLst/>
          </a:prstGeom>
          <a:gradFill>
            <a:gsLst>
              <a:gs pos="0">
                <a:srgbClr val="FFF6E1"/>
              </a:gs>
              <a:gs pos="74000">
                <a:schemeClr val="accent6">
                  <a:lumMod val="40000"/>
                  <a:lumOff val="60000"/>
                </a:schemeClr>
              </a:gs>
              <a:gs pos="83000">
                <a:schemeClr val="accent6">
                  <a:lumMod val="40000"/>
                  <a:lumOff val="60000"/>
                </a:schemeClr>
              </a:gs>
              <a:gs pos="100000">
                <a:schemeClr val="accent6">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vert270"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1050" kern="0" dirty="0">
                <a:solidFill>
                  <a:srgbClr val="000000"/>
                </a:solidFill>
                <a:ea typeface="Arial Unicode MS" pitchFamily="34" charset="-128"/>
                <a:cs typeface="Arial Unicode MS" pitchFamily="34" charset="-128"/>
              </a:rPr>
              <a:t>Node.js apps</a:t>
            </a:r>
          </a:p>
        </p:txBody>
      </p:sp>
      <p:sp>
        <p:nvSpPr>
          <p:cNvPr id="27" name="Rectangle 26"/>
          <p:cNvSpPr/>
          <p:nvPr/>
        </p:nvSpPr>
        <p:spPr bwMode="gray">
          <a:xfrm>
            <a:off x="5253536" y="2843654"/>
            <a:ext cx="790537" cy="290864"/>
          </a:xfrm>
          <a:prstGeom prst="rect">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900" kern="0" dirty="0">
                <a:solidFill>
                  <a:srgbClr val="000000"/>
                </a:solidFill>
                <a:ea typeface="Arial Unicode MS" pitchFamily="34" charset="-128"/>
                <a:cs typeface="Arial Unicode MS" pitchFamily="34" charset="-128"/>
              </a:rPr>
              <a:t>Web IDE</a:t>
            </a:r>
          </a:p>
        </p:txBody>
      </p:sp>
      <p:sp>
        <p:nvSpPr>
          <p:cNvPr id="28" name="Rectangle 27"/>
          <p:cNvSpPr/>
          <p:nvPr/>
        </p:nvSpPr>
        <p:spPr bwMode="gray">
          <a:xfrm>
            <a:off x="6347173" y="2851676"/>
            <a:ext cx="795682" cy="290864"/>
          </a:xfrm>
          <a:prstGeom prst="rect">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900" kern="0" dirty="0">
                <a:solidFill>
                  <a:srgbClr val="000000"/>
                </a:solidFill>
                <a:ea typeface="Arial Unicode MS" pitchFamily="34" charset="-128"/>
                <a:cs typeface="Arial Unicode MS" pitchFamily="34" charset="-128"/>
              </a:rPr>
              <a:t>Run-time tools</a:t>
            </a:r>
          </a:p>
        </p:txBody>
      </p:sp>
      <p:sp>
        <p:nvSpPr>
          <p:cNvPr id="30" name="Rectangle 29"/>
          <p:cNvSpPr/>
          <p:nvPr/>
        </p:nvSpPr>
        <p:spPr bwMode="gray">
          <a:xfrm>
            <a:off x="2470215" y="2599691"/>
            <a:ext cx="1719526" cy="632265"/>
          </a:xfrm>
          <a:prstGeom prst="rect">
            <a:avLst/>
          </a:prstGeom>
          <a:solidFill>
            <a:schemeClr val="bg1"/>
          </a:solidFill>
          <a:ln w="6350" algn="ctr">
            <a:solidFill>
              <a:schemeClr val="tx2">
                <a:lumMod val="75000"/>
              </a:schemeClr>
            </a:solid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t"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1050" kern="0" dirty="0">
                <a:solidFill>
                  <a:srgbClr val="000000"/>
                </a:solidFill>
                <a:ea typeface="Arial Unicode MS" pitchFamily="34" charset="-128"/>
                <a:cs typeface="Arial Unicode MS" pitchFamily="34" charset="-128"/>
              </a:rPr>
              <a:t>browser</a:t>
            </a:r>
          </a:p>
        </p:txBody>
      </p:sp>
      <p:sp>
        <p:nvSpPr>
          <p:cNvPr id="31" name="Rectangle 30"/>
          <p:cNvSpPr/>
          <p:nvPr/>
        </p:nvSpPr>
        <p:spPr bwMode="gray">
          <a:xfrm rot="5400000">
            <a:off x="2865052" y="2610732"/>
            <a:ext cx="286770" cy="760771"/>
          </a:xfrm>
          <a:prstGeom prst="rect">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vert270"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900" kern="0" dirty="0">
                <a:solidFill>
                  <a:srgbClr val="000000"/>
                </a:solidFill>
                <a:ea typeface="Arial Unicode MS" pitchFamily="34" charset="-128"/>
                <a:cs typeface="Arial Unicode MS" pitchFamily="34" charset="-128"/>
              </a:rPr>
              <a:t>Workbench</a:t>
            </a:r>
          </a:p>
        </p:txBody>
      </p:sp>
      <p:sp>
        <p:nvSpPr>
          <p:cNvPr id="32" name="Rectangle 31"/>
          <p:cNvSpPr/>
          <p:nvPr/>
        </p:nvSpPr>
        <p:spPr bwMode="gray">
          <a:xfrm rot="5400000">
            <a:off x="3644005" y="2730251"/>
            <a:ext cx="318405" cy="538395"/>
          </a:xfrm>
          <a:prstGeom prst="rect">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vert270"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900" kern="0" dirty="0">
                <a:solidFill>
                  <a:srgbClr val="000000"/>
                </a:solidFill>
                <a:ea typeface="Arial Unicode MS" pitchFamily="34" charset="-128"/>
                <a:cs typeface="Arial Unicode MS" pitchFamily="34" charset="-128"/>
              </a:rPr>
              <a:t>Cockpit</a:t>
            </a:r>
          </a:p>
        </p:txBody>
      </p:sp>
      <p:sp>
        <p:nvSpPr>
          <p:cNvPr id="34" name="TextBox 33"/>
          <p:cNvSpPr txBox="1"/>
          <p:nvPr/>
        </p:nvSpPr>
        <p:spPr>
          <a:xfrm>
            <a:off x="1726686" y="2025718"/>
            <a:ext cx="1105183" cy="207621"/>
          </a:xfrm>
          <a:prstGeom prst="rect">
            <a:avLst/>
          </a:prstGeom>
          <a:noFill/>
        </p:spPr>
        <p:txBody>
          <a:bodyPr wrap="square" lIns="0" tIns="0" rIns="0" bIns="0" rtlCol="0">
            <a:spAutoFit/>
          </a:bodyPr>
          <a:lstStyle/>
          <a:p>
            <a:pPr algn="ctr" defTabSz="816283" fontAlgn="base">
              <a:spcBef>
                <a:spcPct val="50000"/>
              </a:spcBef>
              <a:spcAft>
                <a:spcPct val="0"/>
              </a:spcAft>
              <a:buClr>
                <a:srgbClr val="F0AB00"/>
              </a:buClr>
              <a:buSzPct val="80000"/>
            </a:pPr>
            <a:r>
              <a:rPr lang="en-US" sz="1349" b="1" kern="0" dirty="0">
                <a:solidFill>
                  <a:srgbClr val="000000"/>
                </a:solidFill>
                <a:ea typeface="Arial Unicode MS" pitchFamily="34" charset="-128"/>
                <a:cs typeface="Arial Unicode MS" pitchFamily="34" charset="-128"/>
              </a:rPr>
              <a:t>XSC</a:t>
            </a:r>
          </a:p>
        </p:txBody>
      </p:sp>
      <p:sp>
        <p:nvSpPr>
          <p:cNvPr id="35" name="TextBox 34"/>
          <p:cNvSpPr txBox="1"/>
          <p:nvPr/>
        </p:nvSpPr>
        <p:spPr>
          <a:xfrm>
            <a:off x="6143920" y="2007124"/>
            <a:ext cx="1105183" cy="207621"/>
          </a:xfrm>
          <a:prstGeom prst="rect">
            <a:avLst/>
          </a:prstGeom>
          <a:noFill/>
        </p:spPr>
        <p:txBody>
          <a:bodyPr wrap="square" lIns="0" tIns="0" rIns="0" bIns="0" rtlCol="0">
            <a:spAutoFit/>
          </a:bodyPr>
          <a:lstStyle/>
          <a:p>
            <a:pPr algn="ctr" defTabSz="816283" fontAlgn="base">
              <a:spcBef>
                <a:spcPct val="50000"/>
              </a:spcBef>
              <a:spcAft>
                <a:spcPct val="0"/>
              </a:spcAft>
              <a:buClr>
                <a:srgbClr val="F0AB00"/>
              </a:buClr>
              <a:buSzPct val="80000"/>
            </a:pPr>
            <a:r>
              <a:rPr lang="en-US" sz="1349" b="1" kern="0" dirty="0">
                <a:solidFill>
                  <a:srgbClr val="000000"/>
                </a:solidFill>
                <a:ea typeface="Arial Unicode MS" pitchFamily="34" charset="-128"/>
                <a:cs typeface="Arial Unicode MS" pitchFamily="34" charset="-128"/>
              </a:rPr>
              <a:t>XSA</a:t>
            </a:r>
          </a:p>
        </p:txBody>
      </p:sp>
      <p:sp>
        <p:nvSpPr>
          <p:cNvPr id="36" name="Rectangle 35"/>
          <p:cNvSpPr/>
          <p:nvPr/>
        </p:nvSpPr>
        <p:spPr bwMode="gray">
          <a:xfrm>
            <a:off x="7402742" y="2789073"/>
            <a:ext cx="495691" cy="290864"/>
          </a:xfrm>
          <a:prstGeom prst="rect">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t" anchorCtr="0" forceAA="0" compatLnSpc="1">
            <a:prstTxWarp prst="textNoShape">
              <a:avLst/>
            </a:prstTxWarp>
            <a:noAutofit/>
          </a:bodyPr>
          <a:lstStyle/>
          <a:p>
            <a:pPr algn="ctr" defTabSz="816283" fontAlgn="base">
              <a:spcBef>
                <a:spcPct val="50000"/>
              </a:spcBef>
              <a:spcAft>
                <a:spcPct val="0"/>
              </a:spcAft>
              <a:buClr>
                <a:srgbClr val="F0AB00"/>
              </a:buClr>
              <a:buSzPct val="80000"/>
            </a:pPr>
            <a:endParaRPr lang="en-US" sz="900" kern="0" dirty="0">
              <a:solidFill>
                <a:srgbClr val="000000"/>
              </a:solidFill>
              <a:ea typeface="Arial Unicode MS" pitchFamily="34" charset="-128"/>
              <a:cs typeface="Arial Unicode MS" pitchFamily="34" charset="-128"/>
            </a:endParaRPr>
          </a:p>
        </p:txBody>
      </p:sp>
      <p:sp>
        <p:nvSpPr>
          <p:cNvPr id="29" name="Rectangle 28"/>
          <p:cNvSpPr/>
          <p:nvPr/>
        </p:nvSpPr>
        <p:spPr bwMode="gray">
          <a:xfrm>
            <a:off x="7300102" y="2860787"/>
            <a:ext cx="495691" cy="290864"/>
          </a:xfrm>
          <a:prstGeom prst="rect">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900" kern="0" dirty="0">
                <a:solidFill>
                  <a:srgbClr val="000000"/>
                </a:solidFill>
                <a:ea typeface="Arial Unicode MS" pitchFamily="34" charset="-128"/>
                <a:cs typeface="Arial Unicode MS" pitchFamily="34" charset="-128"/>
              </a:rPr>
              <a:t>admin</a:t>
            </a:r>
          </a:p>
        </p:txBody>
      </p:sp>
      <p:cxnSp>
        <p:nvCxnSpPr>
          <p:cNvPr id="38" name="Straight Connector 37"/>
          <p:cNvCxnSpPr/>
          <p:nvPr/>
        </p:nvCxnSpPr>
        <p:spPr>
          <a:xfrm>
            <a:off x="4529740" y="1905291"/>
            <a:ext cx="0" cy="3632178"/>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gray">
          <a:xfrm>
            <a:off x="6508843" y="4133110"/>
            <a:ext cx="312288" cy="302837"/>
          </a:xfrm>
          <a:prstGeom prst="rect">
            <a:avLst/>
          </a:prstGeom>
          <a:gradFill>
            <a:gsLst>
              <a:gs pos="0">
                <a:srgbClr val="FFF6E1"/>
              </a:gs>
              <a:gs pos="74000">
                <a:schemeClr val="accent6">
                  <a:lumMod val="40000"/>
                  <a:lumOff val="60000"/>
                </a:schemeClr>
              </a:gs>
              <a:gs pos="83000">
                <a:schemeClr val="accent6">
                  <a:lumMod val="40000"/>
                  <a:lumOff val="60000"/>
                </a:schemeClr>
              </a:gs>
              <a:gs pos="100000">
                <a:schemeClr val="accent6">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1050" kern="0" dirty="0" err="1">
                <a:solidFill>
                  <a:srgbClr val="000000"/>
                </a:solidFill>
                <a:ea typeface="Arial Unicode MS" pitchFamily="34" charset="-128"/>
                <a:cs typeface="Arial Unicode MS" pitchFamily="34" charset="-128"/>
              </a:rPr>
              <a:t>Git</a:t>
            </a:r>
            <a:endParaRPr lang="en-US" sz="1050" kern="0" dirty="0">
              <a:solidFill>
                <a:srgbClr val="000000"/>
              </a:solidFill>
              <a:ea typeface="Arial Unicode MS" pitchFamily="34" charset="-128"/>
              <a:cs typeface="Arial Unicode MS" pitchFamily="34" charset="-128"/>
            </a:endParaRPr>
          </a:p>
        </p:txBody>
      </p:sp>
      <p:sp>
        <p:nvSpPr>
          <p:cNvPr id="3" name="Rectangle 2"/>
          <p:cNvSpPr/>
          <p:nvPr/>
        </p:nvSpPr>
        <p:spPr bwMode="gray">
          <a:xfrm>
            <a:off x="6429689" y="4062696"/>
            <a:ext cx="763577" cy="792759"/>
          </a:xfrm>
          <a:prstGeom prst="rect">
            <a:avLst/>
          </a:prstGeom>
          <a:noFill/>
          <a:ln w="6350" algn="ctr">
            <a:solidFill>
              <a:schemeClr val="tx1"/>
            </a:solidFill>
            <a:miter lim="800000"/>
            <a:headEnd/>
            <a:tailEnd/>
          </a:ln>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685686" fontAlgn="base">
              <a:spcBef>
                <a:spcPct val="50000"/>
              </a:spcBef>
              <a:spcAft>
                <a:spcPct val="0"/>
              </a:spcAft>
              <a:buClr>
                <a:srgbClr val="F0AB00"/>
              </a:buClr>
              <a:buSzPct val="80000"/>
            </a:pPr>
            <a:endParaRPr lang="en-US" sz="1200" kern="0" dirty="0" err="1">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34127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微软雅黑" pitchFamily="34" charset="-122"/>
                <a:ea typeface="微软雅黑" pitchFamily="34" charset="-122"/>
              </a:rPr>
              <a:t>XS</a:t>
            </a:r>
            <a:r>
              <a:rPr lang="en-US" altLang="zh-CN" dirty="0">
                <a:latin typeface="微软雅黑" pitchFamily="34" charset="-122"/>
                <a:ea typeface="微软雅黑" pitchFamily="34" charset="-122"/>
              </a:rPr>
              <a:t>A</a:t>
            </a:r>
            <a:r>
              <a:rPr lang="en-US" dirty="0">
                <a:latin typeface="微软雅黑" pitchFamily="34" charset="-122"/>
                <a:ea typeface="微软雅黑" pitchFamily="34" charset="-122"/>
              </a:rPr>
              <a:t> = XS</a:t>
            </a:r>
            <a:r>
              <a:rPr lang="en-US" altLang="zh-CN" dirty="0">
                <a:latin typeface="微软雅黑" pitchFamily="34" charset="-122"/>
                <a:ea typeface="微软雅黑" pitchFamily="34" charset="-122"/>
              </a:rPr>
              <a:t>C</a:t>
            </a:r>
            <a:r>
              <a:rPr lang="en-US" dirty="0">
                <a:latin typeface="微软雅黑" pitchFamily="34" charset="-122"/>
                <a:ea typeface="微软雅黑" pitchFamily="34" charset="-122"/>
              </a:rPr>
              <a:t> + </a:t>
            </a:r>
            <a:r>
              <a:rPr lang="zh-CN" altLang="en-US" dirty="0">
                <a:latin typeface="微软雅黑" pitchFamily="34" charset="-122"/>
                <a:ea typeface="微软雅黑" pitchFamily="34" charset="-122"/>
              </a:rPr>
              <a:t>解耦</a:t>
            </a:r>
            <a:r>
              <a:rPr lang="en-US" dirty="0">
                <a:latin typeface="微软雅黑" pitchFamily="34" charset="-122"/>
                <a:ea typeface="微软雅黑" pitchFamily="34" charset="-122"/>
              </a:rPr>
              <a:t> + </a:t>
            </a:r>
            <a:r>
              <a:rPr lang="zh-CN" altLang="en-US" dirty="0">
                <a:latin typeface="微软雅黑" panose="020B0503020204020204" pitchFamily="34" charset="-122"/>
                <a:ea typeface="微软雅黑" panose="020B0503020204020204" pitchFamily="34" charset="-122"/>
              </a:rPr>
              <a:t>开放</a:t>
            </a:r>
            <a:r>
              <a:rPr lang="en-US" dirty="0">
                <a:latin typeface="微软雅黑" pitchFamily="34" charset="-122"/>
                <a:ea typeface="微软雅黑" pitchFamily="34" charset="-122"/>
              </a:rPr>
              <a:t> + </a:t>
            </a:r>
            <a:r>
              <a:rPr lang="zh-CN" altLang="en-US" dirty="0">
                <a:latin typeface="微软雅黑" pitchFamily="34" charset="-122"/>
                <a:ea typeface="微软雅黑" pitchFamily="34" charset="-122"/>
              </a:rPr>
              <a:t>云</a:t>
            </a:r>
            <a:endParaRPr lang="en-US" dirty="0">
              <a:latin typeface="微软雅黑" pitchFamily="34" charset="-122"/>
              <a:ea typeface="微软雅黑" pitchFamily="34" charset="-122"/>
            </a:endParaRPr>
          </a:p>
        </p:txBody>
      </p:sp>
      <p:sp>
        <p:nvSpPr>
          <p:cNvPr id="4" name="Rectangle 6"/>
          <p:cNvSpPr>
            <a:spLocks noChangeArrowheads="1"/>
          </p:cNvSpPr>
          <p:nvPr/>
        </p:nvSpPr>
        <p:spPr bwMode="auto">
          <a:xfrm>
            <a:off x="4257283" y="3465211"/>
            <a:ext cx="4348110" cy="1748059"/>
          </a:xfrm>
          <a:prstGeom prst="rect">
            <a:avLst/>
          </a:prstGeom>
          <a:solidFill>
            <a:schemeClr val="bg1"/>
          </a:solidFill>
          <a:ln w="17780">
            <a:solidFill>
              <a:schemeClr val="tx1"/>
            </a:solidFill>
            <a:miter lim="800000"/>
            <a:headEnd/>
            <a:tailEnd/>
          </a:ln>
          <a:effectLst>
            <a:outerShdw blurRad="50800" dist="38100" dir="2700000" algn="tl" rotWithShape="0">
              <a:prstClr val="black">
                <a:alpha val="40000"/>
              </a:prstClr>
            </a:outerShdw>
          </a:effectLst>
        </p:spPr>
        <p:txBody>
          <a:bodyPr lIns="80962" tIns="26988" rIns="80962" bIns="26988" anchor="t" anchorCtr="0"/>
          <a:lstStyle/>
          <a:p>
            <a:pPr>
              <a:buClrTx/>
              <a:buSzTx/>
              <a:buFontTx/>
              <a:buNone/>
            </a:pPr>
            <a:r>
              <a:rPr lang="en-US" sz="825" dirty="0">
                <a:latin typeface="微软雅黑" panose="020B0503020204020204" pitchFamily="34" charset="-122"/>
                <a:ea typeface="微软雅黑" panose="020B0503020204020204" pitchFamily="34" charset="-122"/>
              </a:rPr>
              <a:t>HANA XS Advanced</a:t>
            </a:r>
          </a:p>
        </p:txBody>
      </p:sp>
      <p:cxnSp>
        <p:nvCxnSpPr>
          <p:cNvPr id="5" name="Straight Connector 4"/>
          <p:cNvCxnSpPr/>
          <p:nvPr/>
        </p:nvCxnSpPr>
        <p:spPr bwMode="auto">
          <a:xfrm>
            <a:off x="4331470" y="4018450"/>
            <a:ext cx="4189849" cy="0"/>
          </a:xfrm>
          <a:prstGeom prst="line">
            <a:avLst/>
          </a:prstGeom>
          <a:solidFill>
            <a:schemeClr val="bg2"/>
          </a:solidFill>
          <a:ln w="17780" cap="flat" cmpd="sng" algn="ctr">
            <a:solidFill>
              <a:schemeClr val="bg2">
                <a:lumMod val="75000"/>
              </a:schemeClr>
            </a:solidFill>
            <a:prstDash val="dash"/>
            <a:round/>
            <a:headEnd type="none" w="med" len="med"/>
            <a:tailEnd type="none" w="med" len="med"/>
          </a:ln>
          <a:effectLst/>
        </p:spPr>
      </p:cxnSp>
      <p:sp>
        <p:nvSpPr>
          <p:cNvPr id="6" name="Rectangle 6"/>
          <p:cNvSpPr>
            <a:spLocks noChangeArrowheads="1"/>
          </p:cNvSpPr>
          <p:nvPr/>
        </p:nvSpPr>
        <p:spPr bwMode="auto">
          <a:xfrm>
            <a:off x="4628099" y="4156382"/>
            <a:ext cx="853367" cy="661798"/>
          </a:xfrm>
          <a:prstGeom prst="rect">
            <a:avLst/>
          </a:prstGeom>
          <a:solidFill>
            <a:schemeClr val="bg1"/>
          </a:solidFill>
          <a:ln w="17780">
            <a:solidFill>
              <a:schemeClr val="tx1"/>
            </a:solidFill>
            <a:miter lim="800000"/>
            <a:headEnd/>
            <a:tailEnd/>
          </a:ln>
        </p:spPr>
        <p:txBody>
          <a:bodyPr lIns="26988" tIns="26988" rIns="26988" bIns="26988" anchor="t" anchorCtr="0"/>
          <a:lstStyle/>
          <a:p>
            <a:pPr algn="ctr">
              <a:buClrTx/>
              <a:buSzTx/>
              <a:buFontTx/>
              <a:buNone/>
            </a:pPr>
            <a:r>
              <a:rPr lang="en-US" sz="825" dirty="0">
                <a:latin typeface="微软雅黑" panose="020B0503020204020204" pitchFamily="34" charset="-122"/>
                <a:ea typeface="微软雅黑" panose="020B0503020204020204" pitchFamily="34" charset="-122"/>
              </a:rPr>
              <a:t>JavaScript</a:t>
            </a:r>
          </a:p>
          <a:p>
            <a:pPr algn="ctr">
              <a:buClrTx/>
              <a:buSzTx/>
              <a:buFontTx/>
              <a:buNone/>
            </a:pPr>
            <a:r>
              <a:rPr lang="en-US" sz="825" dirty="0">
                <a:latin typeface="微软雅黑" panose="020B0503020204020204" pitchFamily="34" charset="-122"/>
                <a:ea typeface="微软雅黑" panose="020B0503020204020204" pitchFamily="34" charset="-122"/>
              </a:rPr>
              <a:t>(XS JS)</a:t>
            </a:r>
          </a:p>
        </p:txBody>
      </p:sp>
      <p:cxnSp>
        <p:nvCxnSpPr>
          <p:cNvPr id="7" name="Straight Connector 6"/>
          <p:cNvCxnSpPr/>
          <p:nvPr/>
        </p:nvCxnSpPr>
        <p:spPr bwMode="auto">
          <a:xfrm>
            <a:off x="4221199" y="3361937"/>
            <a:ext cx="4404716" cy="661"/>
          </a:xfrm>
          <a:prstGeom prst="line">
            <a:avLst/>
          </a:prstGeom>
          <a:solidFill>
            <a:schemeClr val="bg2"/>
          </a:solidFill>
          <a:ln w="17780" cap="flat" cmpd="sng" algn="ctr">
            <a:solidFill>
              <a:schemeClr val="bg2">
                <a:lumMod val="75000"/>
              </a:schemeClr>
            </a:solidFill>
            <a:prstDash val="dash"/>
            <a:round/>
            <a:headEnd type="none" w="med" len="med"/>
            <a:tailEnd type="none" w="med" len="med"/>
          </a:ln>
          <a:effectLst/>
        </p:spPr>
      </p:cxnSp>
      <p:sp>
        <p:nvSpPr>
          <p:cNvPr id="8" name="Rectangle 7"/>
          <p:cNvSpPr>
            <a:spLocks noChangeArrowheads="1"/>
          </p:cNvSpPr>
          <p:nvPr/>
        </p:nvSpPr>
        <p:spPr bwMode="auto">
          <a:xfrm>
            <a:off x="4258799" y="5427731"/>
            <a:ext cx="4346596" cy="592069"/>
          </a:xfrm>
          <a:prstGeom prst="rect">
            <a:avLst/>
          </a:prstGeom>
          <a:solidFill>
            <a:schemeClr val="bg1"/>
          </a:solidFill>
          <a:ln w="17780">
            <a:solidFill>
              <a:schemeClr val="tx1"/>
            </a:solidFill>
            <a:miter lim="800000"/>
            <a:headEnd/>
            <a:tailEnd/>
          </a:ln>
          <a:effectLst>
            <a:outerShdw blurRad="50800" dist="38100" dir="2700000" algn="tl" rotWithShape="0">
              <a:prstClr val="black">
                <a:alpha val="40000"/>
              </a:prstClr>
            </a:outerShdw>
          </a:effectLst>
        </p:spPr>
        <p:txBody>
          <a:bodyPr lIns="80962" tIns="26988" rIns="80962" bIns="26988" anchor="ctr" anchorCtr="0"/>
          <a:lstStyle/>
          <a:p>
            <a:pPr algn="ctr">
              <a:buClrTx/>
              <a:buSzTx/>
              <a:buFontTx/>
              <a:buNone/>
            </a:pPr>
            <a:r>
              <a:rPr lang="en-US" sz="825" dirty="0">
                <a:latin typeface="微软雅黑" panose="020B0503020204020204" pitchFamily="34" charset="-122"/>
                <a:ea typeface="微软雅黑" panose="020B0503020204020204" pitchFamily="34" charset="-122"/>
              </a:rPr>
              <a:t>HANA Database</a:t>
            </a:r>
          </a:p>
        </p:txBody>
      </p:sp>
      <p:cxnSp>
        <p:nvCxnSpPr>
          <p:cNvPr id="9" name="Straight Connector 8"/>
          <p:cNvCxnSpPr/>
          <p:nvPr/>
        </p:nvCxnSpPr>
        <p:spPr bwMode="auto">
          <a:xfrm>
            <a:off x="4234826" y="5328431"/>
            <a:ext cx="4423925" cy="259"/>
          </a:xfrm>
          <a:prstGeom prst="line">
            <a:avLst/>
          </a:prstGeom>
          <a:solidFill>
            <a:schemeClr val="bg2"/>
          </a:solidFill>
          <a:ln w="17780" cap="flat" cmpd="sng" algn="ctr">
            <a:solidFill>
              <a:schemeClr val="bg2">
                <a:lumMod val="75000"/>
              </a:schemeClr>
            </a:solidFill>
            <a:prstDash val="dash"/>
            <a:round/>
            <a:headEnd type="none" w="med" len="med"/>
            <a:tailEnd type="none" w="med" len="med"/>
          </a:ln>
          <a:effectLst/>
        </p:spPr>
      </p:cxnSp>
      <p:sp>
        <p:nvSpPr>
          <p:cNvPr id="10" name="Rectangle 6"/>
          <p:cNvSpPr>
            <a:spLocks noChangeArrowheads="1"/>
          </p:cNvSpPr>
          <p:nvPr/>
        </p:nvSpPr>
        <p:spPr bwMode="auto">
          <a:xfrm>
            <a:off x="6472868" y="4153858"/>
            <a:ext cx="853367" cy="661798"/>
          </a:xfrm>
          <a:prstGeom prst="rect">
            <a:avLst/>
          </a:prstGeom>
          <a:solidFill>
            <a:schemeClr val="bg1"/>
          </a:solidFill>
          <a:ln w="17780">
            <a:solidFill>
              <a:schemeClr val="tx1"/>
            </a:solidFill>
            <a:miter lim="800000"/>
            <a:headEnd/>
            <a:tailEnd/>
          </a:ln>
        </p:spPr>
        <p:txBody>
          <a:bodyPr lIns="26988" tIns="26988" rIns="26988" bIns="26988" anchor="t" anchorCtr="0"/>
          <a:lstStyle/>
          <a:p>
            <a:pPr algn="ctr">
              <a:buClrTx/>
              <a:buSzTx/>
              <a:buFontTx/>
              <a:buNone/>
            </a:pPr>
            <a:r>
              <a:rPr lang="en-US" sz="825" dirty="0">
                <a:latin typeface="微软雅黑" panose="020B0503020204020204" pitchFamily="34" charset="-122"/>
                <a:ea typeface="微软雅黑" panose="020B0503020204020204" pitchFamily="34" charset="-122"/>
              </a:rPr>
              <a:t>Java</a:t>
            </a:r>
            <a:br>
              <a:rPr lang="en-US" sz="825" dirty="0">
                <a:latin typeface="微软雅黑" panose="020B0503020204020204" pitchFamily="34" charset="-122"/>
                <a:ea typeface="微软雅黑" panose="020B0503020204020204" pitchFamily="34" charset="-122"/>
              </a:rPr>
            </a:br>
            <a:r>
              <a:rPr lang="en-US" sz="825" dirty="0">
                <a:latin typeface="微软雅黑" panose="020B0503020204020204" pitchFamily="34" charset="-122"/>
                <a:ea typeface="微软雅黑" panose="020B0503020204020204" pitchFamily="34" charset="-122"/>
              </a:rPr>
              <a:t>(Tomcat)</a:t>
            </a:r>
          </a:p>
        </p:txBody>
      </p:sp>
      <p:sp>
        <p:nvSpPr>
          <p:cNvPr id="12" name="Rectangle 6"/>
          <p:cNvSpPr>
            <a:spLocks noChangeArrowheads="1"/>
          </p:cNvSpPr>
          <p:nvPr/>
        </p:nvSpPr>
        <p:spPr bwMode="auto">
          <a:xfrm>
            <a:off x="7395372" y="4157925"/>
            <a:ext cx="853367" cy="661798"/>
          </a:xfrm>
          <a:prstGeom prst="rect">
            <a:avLst/>
          </a:prstGeom>
          <a:solidFill>
            <a:schemeClr val="bg1"/>
          </a:solidFill>
          <a:ln w="17780">
            <a:solidFill>
              <a:schemeClr val="tx1"/>
            </a:solidFill>
            <a:miter lim="800000"/>
            <a:headEnd/>
            <a:tailEnd/>
          </a:ln>
        </p:spPr>
        <p:txBody>
          <a:bodyPr lIns="26988" tIns="26988" rIns="26988" bIns="26988" anchor="t" anchorCtr="0"/>
          <a:lstStyle/>
          <a:p>
            <a:pPr algn="ctr">
              <a:buClrTx/>
              <a:buSzTx/>
              <a:buFontTx/>
              <a:buNone/>
            </a:pPr>
            <a:r>
              <a:rPr lang="en-US" sz="825" dirty="0">
                <a:latin typeface="微软雅黑" panose="020B0503020204020204" pitchFamily="34" charset="-122"/>
                <a:ea typeface="微软雅黑" panose="020B0503020204020204" pitchFamily="34" charset="-122"/>
              </a:rPr>
              <a:t>C++</a:t>
            </a:r>
          </a:p>
        </p:txBody>
      </p:sp>
      <p:sp>
        <p:nvSpPr>
          <p:cNvPr id="14" name="AutoShape 7"/>
          <p:cNvSpPr>
            <a:spLocks noChangeArrowheads="1"/>
          </p:cNvSpPr>
          <p:nvPr/>
        </p:nvSpPr>
        <p:spPr bwMode="auto">
          <a:xfrm>
            <a:off x="6845745" y="3967258"/>
            <a:ext cx="108315" cy="108315"/>
          </a:xfrm>
          <a:prstGeom prst="flowChartConnector">
            <a:avLst/>
          </a:prstGeom>
          <a:solidFill>
            <a:schemeClr val="bg1"/>
          </a:solidFill>
          <a:ln w="17780">
            <a:solidFill>
              <a:schemeClr val="tx1"/>
            </a:solidFill>
            <a:round/>
            <a:headEnd/>
            <a:tailEnd/>
          </a:ln>
        </p:spPr>
        <p:txBody>
          <a:bodyPr wrap="none" lIns="67468" tIns="35084" rIns="67468" bIns="35084" anchor="ctr"/>
          <a:lstStyle/>
          <a:p>
            <a:pPr>
              <a:buClrTx/>
              <a:buSzTx/>
              <a:buFontTx/>
              <a:buNone/>
            </a:pPr>
            <a:endParaRPr lang="en-US" sz="1200" b="1">
              <a:latin typeface="微软雅黑" panose="020B0503020204020204" pitchFamily="34" charset="-122"/>
              <a:ea typeface="微软雅黑" panose="020B0503020204020204" pitchFamily="34" charset="-122"/>
            </a:endParaRPr>
          </a:p>
        </p:txBody>
      </p:sp>
      <p:cxnSp>
        <p:nvCxnSpPr>
          <p:cNvPr id="15" name="AutoShape 8"/>
          <p:cNvCxnSpPr>
            <a:cxnSpLocks noChangeShapeType="1"/>
            <a:stCxn id="14" idx="0"/>
          </p:cNvCxnSpPr>
          <p:nvPr/>
        </p:nvCxnSpPr>
        <p:spPr bwMode="auto">
          <a:xfrm flipV="1">
            <a:off x="6899903" y="3902799"/>
            <a:ext cx="1940" cy="64458"/>
          </a:xfrm>
          <a:prstGeom prst="straightConnector1">
            <a:avLst/>
          </a:prstGeom>
          <a:noFill/>
          <a:ln w="8890">
            <a:solidFill>
              <a:schemeClr val="tx1"/>
            </a:solidFill>
            <a:round/>
            <a:headEnd/>
            <a:tailEnd/>
          </a:ln>
        </p:spPr>
      </p:cxnSp>
      <p:cxnSp>
        <p:nvCxnSpPr>
          <p:cNvPr id="16" name="AutoShape 9"/>
          <p:cNvCxnSpPr>
            <a:cxnSpLocks noChangeShapeType="1"/>
            <a:stCxn id="10" idx="0"/>
            <a:endCxn id="14" idx="4"/>
          </p:cNvCxnSpPr>
          <p:nvPr/>
        </p:nvCxnSpPr>
        <p:spPr bwMode="auto">
          <a:xfrm flipV="1">
            <a:off x="6899551" y="4075573"/>
            <a:ext cx="351" cy="78284"/>
          </a:xfrm>
          <a:prstGeom prst="straightConnector1">
            <a:avLst/>
          </a:prstGeom>
          <a:noFill/>
          <a:ln w="8890">
            <a:solidFill>
              <a:schemeClr val="tx1"/>
            </a:solidFill>
            <a:round/>
            <a:headEnd/>
            <a:tailEnd/>
          </a:ln>
        </p:spPr>
      </p:cxnSp>
      <p:sp>
        <p:nvSpPr>
          <p:cNvPr id="17" name="AutoShape 7"/>
          <p:cNvSpPr>
            <a:spLocks noChangeArrowheads="1"/>
          </p:cNvSpPr>
          <p:nvPr/>
        </p:nvSpPr>
        <p:spPr bwMode="auto">
          <a:xfrm>
            <a:off x="7768213" y="3967258"/>
            <a:ext cx="108315" cy="108315"/>
          </a:xfrm>
          <a:prstGeom prst="flowChartConnector">
            <a:avLst/>
          </a:prstGeom>
          <a:solidFill>
            <a:schemeClr val="bg1"/>
          </a:solidFill>
          <a:ln w="17780">
            <a:solidFill>
              <a:schemeClr val="tx1"/>
            </a:solidFill>
            <a:round/>
            <a:headEnd/>
            <a:tailEnd/>
          </a:ln>
        </p:spPr>
        <p:txBody>
          <a:bodyPr wrap="none" lIns="67468" tIns="35084" rIns="67468" bIns="35084" anchor="ctr"/>
          <a:lstStyle/>
          <a:p>
            <a:pPr>
              <a:buClrTx/>
              <a:buSzTx/>
              <a:buFontTx/>
              <a:buNone/>
            </a:pPr>
            <a:endParaRPr lang="en-US" sz="1200" b="1">
              <a:latin typeface="微软雅黑" panose="020B0503020204020204" pitchFamily="34" charset="-122"/>
              <a:ea typeface="微软雅黑" panose="020B0503020204020204" pitchFamily="34" charset="-122"/>
            </a:endParaRPr>
          </a:p>
        </p:txBody>
      </p:sp>
      <p:cxnSp>
        <p:nvCxnSpPr>
          <p:cNvPr id="18" name="AutoShape 8"/>
          <p:cNvCxnSpPr>
            <a:cxnSpLocks noChangeShapeType="1"/>
            <a:stCxn id="17" idx="0"/>
          </p:cNvCxnSpPr>
          <p:nvPr/>
        </p:nvCxnSpPr>
        <p:spPr bwMode="auto">
          <a:xfrm flipH="1" flipV="1">
            <a:off x="7820661" y="3902799"/>
            <a:ext cx="1710" cy="64458"/>
          </a:xfrm>
          <a:prstGeom prst="straightConnector1">
            <a:avLst/>
          </a:prstGeom>
          <a:noFill/>
          <a:ln w="8890">
            <a:solidFill>
              <a:schemeClr val="tx1"/>
            </a:solidFill>
            <a:round/>
            <a:headEnd/>
            <a:tailEnd/>
          </a:ln>
        </p:spPr>
      </p:cxnSp>
      <p:cxnSp>
        <p:nvCxnSpPr>
          <p:cNvPr id="19" name="AutoShape 9"/>
          <p:cNvCxnSpPr>
            <a:cxnSpLocks noChangeShapeType="1"/>
            <a:stCxn id="12" idx="0"/>
            <a:endCxn id="17" idx="4"/>
          </p:cNvCxnSpPr>
          <p:nvPr/>
        </p:nvCxnSpPr>
        <p:spPr bwMode="auto">
          <a:xfrm flipV="1">
            <a:off x="7822056" y="4075574"/>
            <a:ext cx="316" cy="82350"/>
          </a:xfrm>
          <a:prstGeom prst="straightConnector1">
            <a:avLst/>
          </a:prstGeom>
          <a:noFill/>
          <a:ln w="8890">
            <a:solidFill>
              <a:schemeClr val="tx1"/>
            </a:solidFill>
            <a:round/>
            <a:headEnd/>
            <a:tailEnd/>
          </a:ln>
        </p:spPr>
      </p:cxnSp>
      <p:cxnSp>
        <p:nvCxnSpPr>
          <p:cNvPr id="20" name="AutoShape 8"/>
          <p:cNvCxnSpPr>
            <a:cxnSpLocks noChangeShapeType="1"/>
            <a:stCxn id="108" idx="0"/>
            <a:endCxn id="12" idx="2"/>
          </p:cNvCxnSpPr>
          <p:nvPr/>
        </p:nvCxnSpPr>
        <p:spPr bwMode="auto">
          <a:xfrm flipH="1" flipV="1">
            <a:off x="7822056" y="4819722"/>
            <a:ext cx="1214" cy="450569"/>
          </a:xfrm>
          <a:prstGeom prst="straightConnector1">
            <a:avLst/>
          </a:prstGeom>
          <a:noFill/>
          <a:ln w="8890">
            <a:solidFill>
              <a:schemeClr val="tx1"/>
            </a:solidFill>
            <a:round/>
            <a:headEnd/>
            <a:tailEnd/>
          </a:ln>
        </p:spPr>
      </p:cxnSp>
      <p:cxnSp>
        <p:nvCxnSpPr>
          <p:cNvPr id="21" name="AutoShape 8"/>
          <p:cNvCxnSpPr>
            <a:cxnSpLocks noChangeShapeType="1"/>
            <a:stCxn id="105" idx="0"/>
            <a:endCxn id="10" idx="2"/>
          </p:cNvCxnSpPr>
          <p:nvPr/>
        </p:nvCxnSpPr>
        <p:spPr bwMode="auto">
          <a:xfrm flipH="1" flipV="1">
            <a:off x="6899552" y="4815655"/>
            <a:ext cx="7" cy="454635"/>
          </a:xfrm>
          <a:prstGeom prst="straightConnector1">
            <a:avLst/>
          </a:prstGeom>
          <a:noFill/>
          <a:ln w="8890">
            <a:solidFill>
              <a:schemeClr val="tx1"/>
            </a:solidFill>
            <a:round/>
            <a:headEnd/>
            <a:tailEnd/>
          </a:ln>
        </p:spPr>
      </p:cxnSp>
      <p:sp>
        <p:nvSpPr>
          <p:cNvPr id="36" name="Rectangle 6"/>
          <p:cNvSpPr>
            <a:spLocks noChangeArrowheads="1"/>
          </p:cNvSpPr>
          <p:nvPr/>
        </p:nvSpPr>
        <p:spPr bwMode="auto">
          <a:xfrm>
            <a:off x="5553522" y="4153858"/>
            <a:ext cx="853367" cy="661798"/>
          </a:xfrm>
          <a:prstGeom prst="rect">
            <a:avLst/>
          </a:prstGeom>
          <a:solidFill>
            <a:schemeClr val="bg1"/>
          </a:solidFill>
          <a:ln w="17780">
            <a:solidFill>
              <a:schemeClr val="tx1"/>
            </a:solidFill>
            <a:miter lim="800000"/>
            <a:headEnd/>
            <a:tailEnd/>
          </a:ln>
        </p:spPr>
        <p:txBody>
          <a:bodyPr lIns="26988" tIns="26988" rIns="26988" bIns="26988" anchor="t" anchorCtr="0"/>
          <a:lstStyle/>
          <a:p>
            <a:pPr algn="ctr">
              <a:buClrTx/>
              <a:buSzTx/>
              <a:buFontTx/>
              <a:buNone/>
            </a:pPr>
            <a:r>
              <a:rPr lang="en-US" sz="825" dirty="0">
                <a:latin typeface="微软雅黑" panose="020B0503020204020204" pitchFamily="34" charset="-122"/>
                <a:ea typeface="微软雅黑" panose="020B0503020204020204" pitchFamily="34" charset="-122"/>
              </a:rPr>
              <a:t>JavaScript</a:t>
            </a:r>
            <a:br>
              <a:rPr lang="en-US" sz="825" dirty="0">
                <a:latin typeface="微软雅黑" panose="020B0503020204020204" pitchFamily="34" charset="-122"/>
                <a:ea typeface="微软雅黑" panose="020B0503020204020204" pitchFamily="34" charset="-122"/>
              </a:rPr>
            </a:br>
            <a:r>
              <a:rPr lang="en-US" sz="825" dirty="0">
                <a:latin typeface="微软雅黑" panose="020B0503020204020204" pitchFamily="34" charset="-122"/>
                <a:ea typeface="微软雅黑" panose="020B0503020204020204" pitchFamily="34" charset="-122"/>
              </a:rPr>
              <a:t>(Node.js)</a:t>
            </a:r>
          </a:p>
        </p:txBody>
      </p:sp>
      <p:sp>
        <p:nvSpPr>
          <p:cNvPr id="38" name="AutoShape 7"/>
          <p:cNvSpPr>
            <a:spLocks noChangeArrowheads="1"/>
          </p:cNvSpPr>
          <p:nvPr/>
        </p:nvSpPr>
        <p:spPr bwMode="auto">
          <a:xfrm>
            <a:off x="5925799" y="3967258"/>
            <a:ext cx="108315" cy="108315"/>
          </a:xfrm>
          <a:prstGeom prst="flowChartConnector">
            <a:avLst/>
          </a:prstGeom>
          <a:solidFill>
            <a:schemeClr val="bg1"/>
          </a:solidFill>
          <a:ln w="17780">
            <a:solidFill>
              <a:schemeClr val="tx1"/>
            </a:solidFill>
            <a:round/>
            <a:headEnd/>
            <a:tailEnd/>
          </a:ln>
        </p:spPr>
        <p:txBody>
          <a:bodyPr wrap="none" lIns="67468" tIns="35084" rIns="67468" bIns="35084" anchor="ctr"/>
          <a:lstStyle/>
          <a:p>
            <a:pPr>
              <a:buClrTx/>
              <a:buSzTx/>
              <a:buFontTx/>
              <a:buNone/>
            </a:pPr>
            <a:endParaRPr lang="en-US" sz="1200" b="1">
              <a:latin typeface="微软雅黑" panose="020B0503020204020204" pitchFamily="34" charset="-122"/>
              <a:ea typeface="微软雅黑" panose="020B0503020204020204" pitchFamily="34" charset="-122"/>
            </a:endParaRPr>
          </a:p>
        </p:txBody>
      </p:sp>
      <p:cxnSp>
        <p:nvCxnSpPr>
          <p:cNvPr id="39" name="AutoShape 8"/>
          <p:cNvCxnSpPr>
            <a:cxnSpLocks noChangeShapeType="1"/>
            <a:stCxn id="38" idx="0"/>
          </p:cNvCxnSpPr>
          <p:nvPr/>
        </p:nvCxnSpPr>
        <p:spPr bwMode="auto">
          <a:xfrm flipV="1">
            <a:off x="5979957" y="3900016"/>
            <a:ext cx="284" cy="67242"/>
          </a:xfrm>
          <a:prstGeom prst="straightConnector1">
            <a:avLst/>
          </a:prstGeom>
          <a:noFill/>
          <a:ln w="8890">
            <a:solidFill>
              <a:schemeClr val="tx1"/>
            </a:solidFill>
            <a:round/>
            <a:headEnd/>
            <a:tailEnd/>
          </a:ln>
        </p:spPr>
      </p:cxnSp>
      <p:cxnSp>
        <p:nvCxnSpPr>
          <p:cNvPr id="40" name="AutoShape 9"/>
          <p:cNvCxnSpPr>
            <a:cxnSpLocks noChangeShapeType="1"/>
            <a:stCxn id="36" idx="0"/>
            <a:endCxn id="38" idx="4"/>
          </p:cNvCxnSpPr>
          <p:nvPr/>
        </p:nvCxnSpPr>
        <p:spPr bwMode="auto">
          <a:xfrm flipH="1" flipV="1">
            <a:off x="5979957" y="4075573"/>
            <a:ext cx="250" cy="78284"/>
          </a:xfrm>
          <a:prstGeom prst="straightConnector1">
            <a:avLst/>
          </a:prstGeom>
          <a:noFill/>
          <a:ln w="8890">
            <a:solidFill>
              <a:schemeClr val="tx1"/>
            </a:solidFill>
            <a:round/>
            <a:headEnd/>
            <a:tailEnd/>
          </a:ln>
        </p:spPr>
      </p:cxnSp>
      <p:cxnSp>
        <p:nvCxnSpPr>
          <p:cNvPr id="41" name="AutoShape 8"/>
          <p:cNvCxnSpPr>
            <a:cxnSpLocks noChangeShapeType="1"/>
            <a:stCxn id="98" idx="0"/>
            <a:endCxn id="36" idx="2"/>
          </p:cNvCxnSpPr>
          <p:nvPr/>
        </p:nvCxnSpPr>
        <p:spPr bwMode="auto">
          <a:xfrm flipH="1" flipV="1">
            <a:off x="5980206" y="4815655"/>
            <a:ext cx="2831" cy="457586"/>
          </a:xfrm>
          <a:prstGeom prst="straightConnector1">
            <a:avLst/>
          </a:prstGeom>
          <a:noFill/>
          <a:ln w="8890">
            <a:solidFill>
              <a:schemeClr val="tx1"/>
            </a:solidFill>
            <a:round/>
            <a:headEnd/>
            <a:tailEnd/>
          </a:ln>
        </p:spPr>
      </p:cxnSp>
      <p:grpSp>
        <p:nvGrpSpPr>
          <p:cNvPr id="49" name="Group 48"/>
          <p:cNvGrpSpPr/>
          <p:nvPr/>
        </p:nvGrpSpPr>
        <p:grpSpPr>
          <a:xfrm>
            <a:off x="6064570" y="3971767"/>
            <a:ext cx="64276" cy="140453"/>
            <a:chOff x="6510047" y="3087599"/>
            <a:chExt cx="85725" cy="187326"/>
          </a:xfrm>
        </p:grpSpPr>
        <p:sp>
          <p:nvSpPr>
            <p:cNvPr id="50" name="Line 104"/>
            <p:cNvSpPr>
              <a:spLocks noChangeShapeType="1"/>
            </p:cNvSpPr>
            <p:nvPr/>
          </p:nvSpPr>
          <p:spPr bwMode="auto">
            <a:xfrm flipH="1">
              <a:off x="6546560" y="3216187"/>
              <a:ext cx="0" cy="58738"/>
            </a:xfrm>
            <a:prstGeom prst="line">
              <a:avLst/>
            </a:prstGeom>
            <a:noFill/>
            <a:ln w="8890">
              <a:solidFill>
                <a:schemeClr val="tx1"/>
              </a:solidFill>
              <a:round/>
              <a:headEnd/>
              <a:tailEnd type="stealth" w="med" len="med"/>
            </a:ln>
          </p:spPr>
          <p:txBody>
            <a:bodyPr lIns="67481" tIns="35090" rIns="67481" bIns="35090" anchor="ctr"/>
            <a:lstStyle/>
            <a:p>
              <a:endParaRPr lang="en-US" sz="1349">
                <a:latin typeface="微软雅黑" panose="020B0503020204020204" pitchFamily="34" charset="-122"/>
                <a:ea typeface="微软雅黑" panose="020B0503020204020204" pitchFamily="34" charset="-122"/>
              </a:endParaRPr>
            </a:p>
          </p:txBody>
        </p:sp>
        <p:sp>
          <p:nvSpPr>
            <p:cNvPr id="51" name="Text Box 105"/>
            <p:cNvSpPr txBox="1">
              <a:spLocks noChangeArrowheads="1"/>
            </p:cNvSpPr>
            <p:nvPr/>
          </p:nvSpPr>
          <p:spPr bwMode="auto">
            <a:xfrm>
              <a:off x="6510047" y="3087599"/>
              <a:ext cx="85725" cy="123147"/>
            </a:xfrm>
            <a:prstGeom prst="rect">
              <a:avLst/>
            </a:prstGeom>
            <a:noFill/>
            <a:ln w="12700">
              <a:noFill/>
              <a:miter lim="800000"/>
              <a:headEnd/>
              <a:tailEnd/>
            </a:ln>
          </p:spPr>
          <p:txBody>
            <a:bodyPr lIns="0" tIns="0" rIns="0" bIns="0">
              <a:spAutoFit/>
            </a:bodyPr>
            <a:lstStyle/>
            <a:p>
              <a:pPr algn="l">
                <a:buClrTx/>
                <a:buSzTx/>
                <a:buFontTx/>
                <a:buNone/>
              </a:pPr>
              <a:r>
                <a:rPr lang="en-US" sz="600" b="1" dirty="0">
                  <a:latin typeface="微软雅黑" panose="020B0503020204020204" pitchFamily="34" charset="-122"/>
                  <a:ea typeface="微软雅黑" panose="020B0503020204020204" pitchFamily="34" charset="-122"/>
                </a:rPr>
                <a:t>R</a:t>
              </a:r>
            </a:p>
          </p:txBody>
        </p:sp>
      </p:grpSp>
      <p:grpSp>
        <p:nvGrpSpPr>
          <p:cNvPr id="52" name="Group 51"/>
          <p:cNvGrpSpPr/>
          <p:nvPr/>
        </p:nvGrpSpPr>
        <p:grpSpPr>
          <a:xfrm>
            <a:off x="6981624" y="3970748"/>
            <a:ext cx="64276" cy="140453"/>
            <a:chOff x="6510047" y="3087599"/>
            <a:chExt cx="85725" cy="187326"/>
          </a:xfrm>
        </p:grpSpPr>
        <p:sp>
          <p:nvSpPr>
            <p:cNvPr id="53" name="Line 104"/>
            <p:cNvSpPr>
              <a:spLocks noChangeShapeType="1"/>
            </p:cNvSpPr>
            <p:nvPr/>
          </p:nvSpPr>
          <p:spPr bwMode="auto">
            <a:xfrm flipH="1">
              <a:off x="6546560" y="3216187"/>
              <a:ext cx="0" cy="58738"/>
            </a:xfrm>
            <a:prstGeom prst="line">
              <a:avLst/>
            </a:prstGeom>
            <a:noFill/>
            <a:ln w="8890">
              <a:solidFill>
                <a:schemeClr val="tx1"/>
              </a:solidFill>
              <a:round/>
              <a:headEnd/>
              <a:tailEnd type="stealth" w="med" len="med"/>
            </a:ln>
          </p:spPr>
          <p:txBody>
            <a:bodyPr lIns="67481" tIns="35090" rIns="67481" bIns="35090" anchor="ctr"/>
            <a:lstStyle/>
            <a:p>
              <a:endParaRPr lang="en-US" sz="1349">
                <a:latin typeface="微软雅黑" panose="020B0503020204020204" pitchFamily="34" charset="-122"/>
                <a:ea typeface="微软雅黑" panose="020B0503020204020204" pitchFamily="34" charset="-122"/>
              </a:endParaRPr>
            </a:p>
          </p:txBody>
        </p:sp>
        <p:sp>
          <p:nvSpPr>
            <p:cNvPr id="54" name="Text Box 105"/>
            <p:cNvSpPr txBox="1">
              <a:spLocks noChangeArrowheads="1"/>
            </p:cNvSpPr>
            <p:nvPr/>
          </p:nvSpPr>
          <p:spPr bwMode="auto">
            <a:xfrm>
              <a:off x="6510047" y="3087599"/>
              <a:ext cx="85725" cy="123147"/>
            </a:xfrm>
            <a:prstGeom prst="rect">
              <a:avLst/>
            </a:prstGeom>
            <a:noFill/>
            <a:ln w="12700">
              <a:noFill/>
              <a:miter lim="800000"/>
              <a:headEnd/>
              <a:tailEnd/>
            </a:ln>
          </p:spPr>
          <p:txBody>
            <a:bodyPr lIns="0" tIns="0" rIns="0" bIns="0">
              <a:spAutoFit/>
            </a:bodyPr>
            <a:lstStyle/>
            <a:p>
              <a:pPr algn="l">
                <a:buClrTx/>
                <a:buSzTx/>
                <a:buFontTx/>
                <a:buNone/>
              </a:pPr>
              <a:r>
                <a:rPr lang="en-US" sz="600" b="1" dirty="0">
                  <a:latin typeface="微软雅黑" panose="020B0503020204020204" pitchFamily="34" charset="-122"/>
                  <a:ea typeface="微软雅黑" panose="020B0503020204020204" pitchFamily="34" charset="-122"/>
                </a:rPr>
                <a:t>R</a:t>
              </a:r>
            </a:p>
          </p:txBody>
        </p:sp>
      </p:grpSp>
      <p:grpSp>
        <p:nvGrpSpPr>
          <p:cNvPr id="55" name="Group 54"/>
          <p:cNvGrpSpPr/>
          <p:nvPr/>
        </p:nvGrpSpPr>
        <p:grpSpPr>
          <a:xfrm>
            <a:off x="7902946" y="3969725"/>
            <a:ext cx="64276" cy="140453"/>
            <a:chOff x="6510047" y="3087599"/>
            <a:chExt cx="85725" cy="187326"/>
          </a:xfrm>
        </p:grpSpPr>
        <p:sp>
          <p:nvSpPr>
            <p:cNvPr id="56" name="Line 104"/>
            <p:cNvSpPr>
              <a:spLocks noChangeShapeType="1"/>
            </p:cNvSpPr>
            <p:nvPr/>
          </p:nvSpPr>
          <p:spPr bwMode="auto">
            <a:xfrm flipH="1">
              <a:off x="6546560" y="3216187"/>
              <a:ext cx="0" cy="58738"/>
            </a:xfrm>
            <a:prstGeom prst="line">
              <a:avLst/>
            </a:prstGeom>
            <a:noFill/>
            <a:ln w="8890">
              <a:solidFill>
                <a:schemeClr val="tx1"/>
              </a:solidFill>
              <a:round/>
              <a:headEnd/>
              <a:tailEnd type="stealth" w="med" len="med"/>
            </a:ln>
          </p:spPr>
          <p:txBody>
            <a:bodyPr lIns="67481" tIns="35090" rIns="67481" bIns="35090" anchor="ctr"/>
            <a:lstStyle/>
            <a:p>
              <a:endParaRPr lang="en-US" sz="1349">
                <a:latin typeface="微软雅黑" panose="020B0503020204020204" pitchFamily="34" charset="-122"/>
                <a:ea typeface="微软雅黑" panose="020B0503020204020204" pitchFamily="34" charset="-122"/>
              </a:endParaRPr>
            </a:p>
          </p:txBody>
        </p:sp>
        <p:sp>
          <p:nvSpPr>
            <p:cNvPr id="57" name="Text Box 105"/>
            <p:cNvSpPr txBox="1">
              <a:spLocks noChangeArrowheads="1"/>
            </p:cNvSpPr>
            <p:nvPr/>
          </p:nvSpPr>
          <p:spPr bwMode="auto">
            <a:xfrm>
              <a:off x="6510047" y="3087599"/>
              <a:ext cx="85725" cy="123147"/>
            </a:xfrm>
            <a:prstGeom prst="rect">
              <a:avLst/>
            </a:prstGeom>
            <a:noFill/>
            <a:ln w="12700">
              <a:noFill/>
              <a:miter lim="800000"/>
              <a:headEnd/>
              <a:tailEnd/>
            </a:ln>
          </p:spPr>
          <p:txBody>
            <a:bodyPr lIns="0" tIns="0" rIns="0" bIns="0">
              <a:spAutoFit/>
            </a:bodyPr>
            <a:lstStyle/>
            <a:p>
              <a:pPr algn="l">
                <a:buClrTx/>
                <a:buSzTx/>
                <a:buFontTx/>
                <a:buNone/>
              </a:pPr>
              <a:r>
                <a:rPr lang="en-US" sz="600" b="1" dirty="0">
                  <a:latin typeface="微软雅黑" panose="020B0503020204020204" pitchFamily="34" charset="-122"/>
                  <a:ea typeface="微软雅黑" panose="020B0503020204020204" pitchFamily="34" charset="-122"/>
                </a:rPr>
                <a:t>R</a:t>
              </a:r>
            </a:p>
          </p:txBody>
        </p:sp>
      </p:grpSp>
      <p:sp>
        <p:nvSpPr>
          <p:cNvPr id="58" name="Rectangle 57"/>
          <p:cNvSpPr>
            <a:spLocks noChangeArrowheads="1"/>
          </p:cNvSpPr>
          <p:nvPr/>
        </p:nvSpPr>
        <p:spPr bwMode="auto">
          <a:xfrm>
            <a:off x="4258797" y="3005507"/>
            <a:ext cx="4346598" cy="242364"/>
          </a:xfrm>
          <a:prstGeom prst="rect">
            <a:avLst/>
          </a:prstGeom>
          <a:solidFill>
            <a:schemeClr val="bg1"/>
          </a:solidFill>
          <a:ln w="17780">
            <a:solidFill>
              <a:schemeClr val="tx1"/>
            </a:solidFill>
            <a:miter lim="800000"/>
            <a:headEnd/>
            <a:tailEnd/>
          </a:ln>
          <a:effectLst>
            <a:outerShdw blurRad="50800" dist="38100" dir="2700000" algn="tl" rotWithShape="0">
              <a:prstClr val="black">
                <a:alpha val="40000"/>
              </a:prstClr>
            </a:outerShdw>
          </a:effectLst>
        </p:spPr>
        <p:txBody>
          <a:bodyPr lIns="80962" tIns="26988" rIns="80962" bIns="26988" anchor="ctr" anchorCtr="0"/>
          <a:lstStyle/>
          <a:p>
            <a:pPr algn="ctr">
              <a:buClrTx/>
              <a:buSzTx/>
              <a:buFontTx/>
              <a:buNone/>
            </a:pPr>
            <a:r>
              <a:rPr lang="en-US" sz="825" dirty="0">
                <a:latin typeface="微软雅黑" panose="020B0503020204020204" pitchFamily="34" charset="-122"/>
                <a:ea typeface="微软雅黑" panose="020B0503020204020204" pitchFamily="34" charset="-122"/>
              </a:rPr>
              <a:t>Browser</a:t>
            </a:r>
          </a:p>
        </p:txBody>
      </p:sp>
      <p:sp>
        <p:nvSpPr>
          <p:cNvPr id="59" name="AutoShape 7"/>
          <p:cNvSpPr>
            <a:spLocks noChangeArrowheads="1"/>
          </p:cNvSpPr>
          <p:nvPr/>
        </p:nvSpPr>
        <p:spPr bwMode="auto">
          <a:xfrm>
            <a:off x="6376153" y="3309871"/>
            <a:ext cx="108315" cy="108315"/>
          </a:xfrm>
          <a:prstGeom prst="flowChartConnector">
            <a:avLst/>
          </a:prstGeom>
          <a:solidFill>
            <a:schemeClr val="bg1"/>
          </a:solidFill>
          <a:ln w="17780">
            <a:solidFill>
              <a:schemeClr val="tx1"/>
            </a:solidFill>
            <a:round/>
            <a:headEnd/>
            <a:tailEnd/>
          </a:ln>
        </p:spPr>
        <p:txBody>
          <a:bodyPr wrap="none" lIns="67468" tIns="35084" rIns="67468" bIns="35084" anchor="ctr"/>
          <a:lstStyle/>
          <a:p>
            <a:pPr>
              <a:buClrTx/>
              <a:buSzTx/>
              <a:buFontTx/>
              <a:buNone/>
            </a:pPr>
            <a:endParaRPr lang="en-US" sz="1200" b="1">
              <a:latin typeface="微软雅黑" panose="020B0503020204020204" pitchFamily="34" charset="-122"/>
              <a:ea typeface="微软雅黑" panose="020B0503020204020204" pitchFamily="34" charset="-122"/>
            </a:endParaRPr>
          </a:p>
        </p:txBody>
      </p:sp>
      <p:cxnSp>
        <p:nvCxnSpPr>
          <p:cNvPr id="60" name="AutoShape 8"/>
          <p:cNvCxnSpPr>
            <a:cxnSpLocks noChangeShapeType="1"/>
            <a:stCxn id="59" idx="0"/>
            <a:endCxn id="58" idx="2"/>
          </p:cNvCxnSpPr>
          <p:nvPr/>
        </p:nvCxnSpPr>
        <p:spPr bwMode="auto">
          <a:xfrm flipV="1">
            <a:off x="6430311" y="3247869"/>
            <a:ext cx="1785" cy="62001"/>
          </a:xfrm>
          <a:prstGeom prst="straightConnector1">
            <a:avLst/>
          </a:prstGeom>
          <a:noFill/>
          <a:ln w="8890">
            <a:solidFill>
              <a:schemeClr val="tx1"/>
            </a:solidFill>
            <a:round/>
            <a:headEnd/>
            <a:tailEnd/>
          </a:ln>
        </p:spPr>
      </p:cxnSp>
      <p:cxnSp>
        <p:nvCxnSpPr>
          <p:cNvPr id="61" name="AutoShape 9"/>
          <p:cNvCxnSpPr>
            <a:cxnSpLocks noChangeShapeType="1"/>
            <a:endCxn id="59" idx="4"/>
          </p:cNvCxnSpPr>
          <p:nvPr/>
        </p:nvCxnSpPr>
        <p:spPr bwMode="auto">
          <a:xfrm flipV="1">
            <a:off x="6429750" y="3418187"/>
            <a:ext cx="560" cy="260068"/>
          </a:xfrm>
          <a:prstGeom prst="straightConnector1">
            <a:avLst/>
          </a:prstGeom>
          <a:noFill/>
          <a:ln w="8890">
            <a:solidFill>
              <a:schemeClr val="tx1"/>
            </a:solidFill>
            <a:round/>
            <a:headEnd/>
            <a:tailEnd/>
          </a:ln>
        </p:spPr>
      </p:cxnSp>
      <p:grpSp>
        <p:nvGrpSpPr>
          <p:cNvPr id="62" name="Group 61"/>
          <p:cNvGrpSpPr/>
          <p:nvPr/>
        </p:nvGrpSpPr>
        <p:grpSpPr>
          <a:xfrm>
            <a:off x="6510885" y="3300026"/>
            <a:ext cx="64276" cy="140453"/>
            <a:chOff x="6510047" y="3087599"/>
            <a:chExt cx="85725" cy="187326"/>
          </a:xfrm>
        </p:grpSpPr>
        <p:sp>
          <p:nvSpPr>
            <p:cNvPr id="63" name="Line 104"/>
            <p:cNvSpPr>
              <a:spLocks noChangeShapeType="1"/>
            </p:cNvSpPr>
            <p:nvPr/>
          </p:nvSpPr>
          <p:spPr bwMode="auto">
            <a:xfrm flipH="1">
              <a:off x="6546560" y="3216187"/>
              <a:ext cx="0" cy="58738"/>
            </a:xfrm>
            <a:prstGeom prst="line">
              <a:avLst/>
            </a:prstGeom>
            <a:noFill/>
            <a:ln w="8890">
              <a:solidFill>
                <a:schemeClr val="tx1"/>
              </a:solidFill>
              <a:round/>
              <a:headEnd/>
              <a:tailEnd type="stealth" w="med" len="med"/>
            </a:ln>
          </p:spPr>
          <p:txBody>
            <a:bodyPr lIns="67481" tIns="35090" rIns="67481" bIns="35090" anchor="ctr"/>
            <a:lstStyle/>
            <a:p>
              <a:endParaRPr lang="en-US" sz="1349">
                <a:latin typeface="微软雅黑" panose="020B0503020204020204" pitchFamily="34" charset="-122"/>
                <a:ea typeface="微软雅黑" panose="020B0503020204020204" pitchFamily="34" charset="-122"/>
              </a:endParaRPr>
            </a:p>
          </p:txBody>
        </p:sp>
        <p:sp>
          <p:nvSpPr>
            <p:cNvPr id="64" name="Text Box 105"/>
            <p:cNvSpPr txBox="1">
              <a:spLocks noChangeArrowheads="1"/>
            </p:cNvSpPr>
            <p:nvPr/>
          </p:nvSpPr>
          <p:spPr bwMode="auto">
            <a:xfrm>
              <a:off x="6510047" y="3087599"/>
              <a:ext cx="85725" cy="123147"/>
            </a:xfrm>
            <a:prstGeom prst="rect">
              <a:avLst/>
            </a:prstGeom>
            <a:noFill/>
            <a:ln w="12700">
              <a:noFill/>
              <a:miter lim="800000"/>
              <a:headEnd/>
              <a:tailEnd/>
            </a:ln>
          </p:spPr>
          <p:txBody>
            <a:bodyPr lIns="0" tIns="0" rIns="0" bIns="0">
              <a:spAutoFit/>
            </a:bodyPr>
            <a:lstStyle/>
            <a:p>
              <a:pPr algn="l">
                <a:buClrTx/>
                <a:buSzTx/>
                <a:buFontTx/>
                <a:buNone/>
              </a:pPr>
              <a:r>
                <a:rPr lang="en-US" sz="600" b="1" dirty="0">
                  <a:latin typeface="微软雅黑" panose="020B0503020204020204" pitchFamily="34" charset="-122"/>
                  <a:ea typeface="微软雅黑" panose="020B0503020204020204" pitchFamily="34" charset="-122"/>
                </a:rPr>
                <a:t>R</a:t>
              </a:r>
            </a:p>
          </p:txBody>
        </p:sp>
      </p:grpSp>
      <p:sp>
        <p:nvSpPr>
          <p:cNvPr id="67" name="AutoShape 7"/>
          <p:cNvSpPr>
            <a:spLocks noChangeArrowheads="1"/>
          </p:cNvSpPr>
          <p:nvPr/>
        </p:nvSpPr>
        <p:spPr bwMode="auto">
          <a:xfrm>
            <a:off x="5000374" y="3969781"/>
            <a:ext cx="108315" cy="108315"/>
          </a:xfrm>
          <a:prstGeom prst="flowChartConnector">
            <a:avLst/>
          </a:prstGeom>
          <a:solidFill>
            <a:schemeClr val="bg1"/>
          </a:solidFill>
          <a:ln w="17780">
            <a:solidFill>
              <a:schemeClr val="tx1"/>
            </a:solidFill>
            <a:round/>
            <a:headEnd/>
            <a:tailEnd/>
          </a:ln>
        </p:spPr>
        <p:txBody>
          <a:bodyPr wrap="none" lIns="67468" tIns="35084" rIns="67468" bIns="35084" anchor="ctr"/>
          <a:lstStyle/>
          <a:p>
            <a:pPr>
              <a:buClrTx/>
              <a:buSzTx/>
              <a:buFontTx/>
              <a:buNone/>
            </a:pPr>
            <a:endParaRPr lang="en-US" sz="1200" b="1">
              <a:latin typeface="微软雅黑" panose="020B0503020204020204" pitchFamily="34" charset="-122"/>
              <a:ea typeface="微软雅黑" panose="020B0503020204020204" pitchFamily="34" charset="-122"/>
            </a:endParaRPr>
          </a:p>
        </p:txBody>
      </p:sp>
      <p:cxnSp>
        <p:nvCxnSpPr>
          <p:cNvPr id="68" name="AutoShape 8"/>
          <p:cNvCxnSpPr>
            <a:cxnSpLocks noChangeShapeType="1"/>
            <a:stCxn id="67" idx="0"/>
          </p:cNvCxnSpPr>
          <p:nvPr/>
        </p:nvCxnSpPr>
        <p:spPr bwMode="auto">
          <a:xfrm flipV="1">
            <a:off x="5054533" y="3900016"/>
            <a:ext cx="1322" cy="69766"/>
          </a:xfrm>
          <a:prstGeom prst="straightConnector1">
            <a:avLst/>
          </a:prstGeom>
          <a:noFill/>
          <a:ln w="8890">
            <a:solidFill>
              <a:schemeClr val="tx1"/>
            </a:solidFill>
            <a:round/>
            <a:headEnd/>
            <a:tailEnd/>
          </a:ln>
        </p:spPr>
      </p:cxnSp>
      <p:cxnSp>
        <p:nvCxnSpPr>
          <p:cNvPr id="69" name="AutoShape 9"/>
          <p:cNvCxnSpPr>
            <a:cxnSpLocks noChangeShapeType="1"/>
            <a:stCxn id="6" idx="0"/>
            <a:endCxn id="67" idx="4"/>
          </p:cNvCxnSpPr>
          <p:nvPr/>
        </p:nvCxnSpPr>
        <p:spPr bwMode="auto">
          <a:xfrm flipH="1" flipV="1">
            <a:off x="5054532" y="4078097"/>
            <a:ext cx="251" cy="78285"/>
          </a:xfrm>
          <a:prstGeom prst="straightConnector1">
            <a:avLst/>
          </a:prstGeom>
          <a:noFill/>
          <a:ln w="8890">
            <a:solidFill>
              <a:schemeClr val="tx1"/>
            </a:solidFill>
            <a:round/>
            <a:headEnd/>
            <a:tailEnd/>
          </a:ln>
        </p:spPr>
      </p:cxnSp>
      <p:grpSp>
        <p:nvGrpSpPr>
          <p:cNvPr id="70" name="Group 69"/>
          <p:cNvGrpSpPr/>
          <p:nvPr/>
        </p:nvGrpSpPr>
        <p:grpSpPr>
          <a:xfrm>
            <a:off x="5139146" y="3974291"/>
            <a:ext cx="64276" cy="140453"/>
            <a:chOff x="6510047" y="3087599"/>
            <a:chExt cx="85725" cy="187326"/>
          </a:xfrm>
        </p:grpSpPr>
        <p:sp>
          <p:nvSpPr>
            <p:cNvPr id="71" name="Line 104"/>
            <p:cNvSpPr>
              <a:spLocks noChangeShapeType="1"/>
            </p:cNvSpPr>
            <p:nvPr/>
          </p:nvSpPr>
          <p:spPr bwMode="auto">
            <a:xfrm flipH="1">
              <a:off x="6546560" y="3216187"/>
              <a:ext cx="0" cy="58738"/>
            </a:xfrm>
            <a:prstGeom prst="line">
              <a:avLst/>
            </a:prstGeom>
            <a:noFill/>
            <a:ln w="8890">
              <a:solidFill>
                <a:schemeClr val="tx1"/>
              </a:solidFill>
              <a:round/>
              <a:headEnd/>
              <a:tailEnd type="stealth" w="med" len="med"/>
            </a:ln>
          </p:spPr>
          <p:txBody>
            <a:bodyPr lIns="67481" tIns="35090" rIns="67481" bIns="35090" anchor="ctr"/>
            <a:lstStyle/>
            <a:p>
              <a:endParaRPr lang="en-US" sz="1349">
                <a:latin typeface="微软雅黑" panose="020B0503020204020204" pitchFamily="34" charset="-122"/>
                <a:ea typeface="微软雅黑" panose="020B0503020204020204" pitchFamily="34" charset="-122"/>
              </a:endParaRPr>
            </a:p>
          </p:txBody>
        </p:sp>
        <p:sp>
          <p:nvSpPr>
            <p:cNvPr id="72" name="Text Box 105"/>
            <p:cNvSpPr txBox="1">
              <a:spLocks noChangeArrowheads="1"/>
            </p:cNvSpPr>
            <p:nvPr/>
          </p:nvSpPr>
          <p:spPr bwMode="auto">
            <a:xfrm>
              <a:off x="6510047" y="3087599"/>
              <a:ext cx="85725" cy="123147"/>
            </a:xfrm>
            <a:prstGeom prst="rect">
              <a:avLst/>
            </a:prstGeom>
            <a:noFill/>
            <a:ln w="12700">
              <a:noFill/>
              <a:miter lim="800000"/>
              <a:headEnd/>
              <a:tailEnd/>
            </a:ln>
          </p:spPr>
          <p:txBody>
            <a:bodyPr lIns="0" tIns="0" rIns="0" bIns="0">
              <a:spAutoFit/>
            </a:bodyPr>
            <a:lstStyle/>
            <a:p>
              <a:pPr algn="l">
                <a:buClrTx/>
                <a:buSzTx/>
                <a:buFontTx/>
                <a:buNone/>
              </a:pPr>
              <a:r>
                <a:rPr lang="en-US" sz="600" b="1" dirty="0">
                  <a:latin typeface="微软雅黑" panose="020B0503020204020204" pitchFamily="34" charset="-122"/>
                  <a:ea typeface="微软雅黑" panose="020B0503020204020204" pitchFamily="34" charset="-122"/>
                </a:rPr>
                <a:t>R</a:t>
              </a:r>
            </a:p>
          </p:txBody>
        </p:sp>
      </p:grpSp>
      <p:sp>
        <p:nvSpPr>
          <p:cNvPr id="73" name="Rectangle 6"/>
          <p:cNvSpPr>
            <a:spLocks noChangeArrowheads="1"/>
          </p:cNvSpPr>
          <p:nvPr/>
        </p:nvSpPr>
        <p:spPr bwMode="auto">
          <a:xfrm>
            <a:off x="4332677" y="3687638"/>
            <a:ext cx="4204442" cy="215938"/>
          </a:xfrm>
          <a:prstGeom prst="rect">
            <a:avLst/>
          </a:prstGeom>
          <a:noFill/>
          <a:ln w="17780">
            <a:solidFill>
              <a:schemeClr val="tx1"/>
            </a:solidFill>
            <a:miter lim="800000"/>
            <a:headEnd/>
            <a:tailEnd/>
          </a:ln>
        </p:spPr>
        <p:txBody>
          <a:bodyPr lIns="26988" tIns="26988" rIns="26988" bIns="26988" anchor="ctr"/>
          <a:lstStyle/>
          <a:p>
            <a:pPr algn="ctr">
              <a:buClrTx/>
              <a:buSzTx/>
              <a:buFontTx/>
              <a:buNone/>
            </a:pPr>
            <a:r>
              <a:rPr lang="en-US" sz="825" dirty="0">
                <a:latin typeface="微软雅黑" panose="020B0503020204020204" pitchFamily="34" charset="-122"/>
                <a:ea typeface="微软雅黑" panose="020B0503020204020204" pitchFamily="34" charset="-122"/>
              </a:rPr>
              <a:t>Application Router</a:t>
            </a:r>
            <a:endParaRPr lang="en-US" sz="600" dirty="0">
              <a:latin typeface="微软雅黑" panose="020B0503020204020204" pitchFamily="34" charset="-122"/>
              <a:ea typeface="微软雅黑" panose="020B0503020204020204" pitchFamily="34" charset="-122"/>
            </a:endParaRPr>
          </a:p>
        </p:txBody>
      </p:sp>
      <p:grpSp>
        <p:nvGrpSpPr>
          <p:cNvPr id="74" name="Group 49"/>
          <p:cNvGrpSpPr>
            <a:grpSpLocks/>
          </p:cNvGrpSpPr>
          <p:nvPr/>
        </p:nvGrpSpPr>
        <p:grpSpPr bwMode="auto">
          <a:xfrm>
            <a:off x="6093493" y="3042697"/>
            <a:ext cx="98079" cy="172352"/>
            <a:chOff x="1348" y="521"/>
            <a:chExt cx="103" cy="181"/>
          </a:xfrm>
        </p:grpSpPr>
        <p:sp>
          <p:nvSpPr>
            <p:cNvPr id="75" name="Oval 50"/>
            <p:cNvSpPr>
              <a:spLocks noChangeArrowheads="1"/>
            </p:cNvSpPr>
            <p:nvPr/>
          </p:nvSpPr>
          <p:spPr bwMode="auto">
            <a:xfrm>
              <a:off x="1374" y="522"/>
              <a:ext cx="52" cy="52"/>
            </a:xfrm>
            <a:prstGeom prst="ellipse">
              <a:avLst/>
            </a:prstGeom>
            <a:noFill/>
            <a:ln w="7200">
              <a:solidFill>
                <a:srgbClr val="000000"/>
              </a:solidFill>
              <a:round/>
              <a:headEnd/>
              <a:tailEnd/>
            </a:ln>
          </p:spPr>
          <p:txBody>
            <a:bodyPr wrap="none" anchor="ctr"/>
            <a:lstStyle/>
            <a:p>
              <a:endParaRPr lang="en-US" sz="1349">
                <a:latin typeface="微软雅黑" panose="020B0503020204020204" pitchFamily="34" charset="-122"/>
                <a:ea typeface="微软雅黑" panose="020B0503020204020204" pitchFamily="34" charset="-122"/>
              </a:endParaRPr>
            </a:p>
          </p:txBody>
        </p:sp>
        <p:sp>
          <p:nvSpPr>
            <p:cNvPr id="76" name="Line 51"/>
            <p:cNvSpPr>
              <a:spLocks noChangeShapeType="1"/>
            </p:cNvSpPr>
            <p:nvPr/>
          </p:nvSpPr>
          <p:spPr bwMode="auto">
            <a:xfrm>
              <a:off x="1400" y="574"/>
              <a:ext cx="1" cy="78"/>
            </a:xfrm>
            <a:prstGeom prst="line">
              <a:avLst/>
            </a:prstGeom>
            <a:noFill/>
            <a:ln w="7200">
              <a:solidFill>
                <a:srgbClr val="000000"/>
              </a:solidFill>
              <a:round/>
              <a:headEnd/>
              <a:tailEnd/>
            </a:ln>
          </p:spPr>
          <p:txBody>
            <a:bodyPr/>
            <a:lstStyle/>
            <a:p>
              <a:endParaRPr lang="en-US" sz="1349">
                <a:latin typeface="微软雅黑" panose="020B0503020204020204" pitchFamily="34" charset="-122"/>
                <a:ea typeface="微软雅黑" panose="020B0503020204020204" pitchFamily="34" charset="-122"/>
              </a:endParaRPr>
            </a:p>
          </p:txBody>
        </p:sp>
        <p:sp>
          <p:nvSpPr>
            <p:cNvPr id="77" name="Line 52"/>
            <p:cNvSpPr>
              <a:spLocks noChangeShapeType="1"/>
            </p:cNvSpPr>
            <p:nvPr/>
          </p:nvSpPr>
          <p:spPr bwMode="auto">
            <a:xfrm flipV="1">
              <a:off x="1400" y="572"/>
              <a:ext cx="52" cy="28"/>
            </a:xfrm>
            <a:prstGeom prst="line">
              <a:avLst/>
            </a:prstGeom>
            <a:noFill/>
            <a:ln w="7200">
              <a:solidFill>
                <a:srgbClr val="000000"/>
              </a:solidFill>
              <a:round/>
              <a:headEnd/>
              <a:tailEnd/>
            </a:ln>
          </p:spPr>
          <p:txBody>
            <a:bodyPr/>
            <a:lstStyle/>
            <a:p>
              <a:endParaRPr lang="en-US" sz="1349">
                <a:latin typeface="微软雅黑" panose="020B0503020204020204" pitchFamily="34" charset="-122"/>
                <a:ea typeface="微软雅黑" panose="020B0503020204020204" pitchFamily="34" charset="-122"/>
              </a:endParaRPr>
            </a:p>
          </p:txBody>
        </p:sp>
        <p:sp>
          <p:nvSpPr>
            <p:cNvPr id="78" name="Line 53"/>
            <p:cNvSpPr>
              <a:spLocks noChangeShapeType="1"/>
            </p:cNvSpPr>
            <p:nvPr/>
          </p:nvSpPr>
          <p:spPr bwMode="auto">
            <a:xfrm flipH="1" flipV="1">
              <a:off x="1347" y="572"/>
              <a:ext cx="54" cy="28"/>
            </a:xfrm>
            <a:prstGeom prst="line">
              <a:avLst/>
            </a:prstGeom>
            <a:noFill/>
            <a:ln w="7200">
              <a:solidFill>
                <a:srgbClr val="000000"/>
              </a:solidFill>
              <a:round/>
              <a:headEnd/>
              <a:tailEnd/>
            </a:ln>
          </p:spPr>
          <p:txBody>
            <a:bodyPr/>
            <a:lstStyle/>
            <a:p>
              <a:endParaRPr lang="en-US" sz="1349">
                <a:latin typeface="微软雅黑" panose="020B0503020204020204" pitchFamily="34" charset="-122"/>
                <a:ea typeface="微软雅黑" panose="020B0503020204020204" pitchFamily="34" charset="-122"/>
              </a:endParaRPr>
            </a:p>
          </p:txBody>
        </p:sp>
        <p:sp>
          <p:nvSpPr>
            <p:cNvPr id="79" name="Line 54"/>
            <p:cNvSpPr>
              <a:spLocks noChangeShapeType="1"/>
            </p:cNvSpPr>
            <p:nvPr/>
          </p:nvSpPr>
          <p:spPr bwMode="auto">
            <a:xfrm flipH="1">
              <a:off x="1347" y="651"/>
              <a:ext cx="54" cy="52"/>
            </a:xfrm>
            <a:prstGeom prst="line">
              <a:avLst/>
            </a:prstGeom>
            <a:noFill/>
            <a:ln w="7200">
              <a:solidFill>
                <a:srgbClr val="000000"/>
              </a:solidFill>
              <a:round/>
              <a:headEnd/>
              <a:tailEnd/>
            </a:ln>
          </p:spPr>
          <p:txBody>
            <a:bodyPr/>
            <a:lstStyle/>
            <a:p>
              <a:endParaRPr lang="en-US" sz="1349">
                <a:latin typeface="微软雅黑" panose="020B0503020204020204" pitchFamily="34" charset="-122"/>
                <a:ea typeface="微软雅黑" panose="020B0503020204020204" pitchFamily="34" charset="-122"/>
              </a:endParaRPr>
            </a:p>
          </p:txBody>
        </p:sp>
        <p:sp>
          <p:nvSpPr>
            <p:cNvPr id="80" name="Line 55"/>
            <p:cNvSpPr>
              <a:spLocks noChangeShapeType="1"/>
            </p:cNvSpPr>
            <p:nvPr/>
          </p:nvSpPr>
          <p:spPr bwMode="auto">
            <a:xfrm>
              <a:off x="1400" y="651"/>
              <a:ext cx="52" cy="52"/>
            </a:xfrm>
            <a:prstGeom prst="line">
              <a:avLst/>
            </a:prstGeom>
            <a:noFill/>
            <a:ln w="7200">
              <a:solidFill>
                <a:srgbClr val="000000"/>
              </a:solidFill>
              <a:round/>
              <a:headEnd/>
              <a:tailEnd/>
            </a:ln>
          </p:spPr>
          <p:txBody>
            <a:bodyPr/>
            <a:lstStyle/>
            <a:p>
              <a:endParaRPr lang="en-US" sz="1349">
                <a:latin typeface="微软雅黑" panose="020B0503020204020204" pitchFamily="34" charset="-122"/>
                <a:ea typeface="微软雅黑" panose="020B0503020204020204" pitchFamily="34" charset="-122"/>
              </a:endParaRPr>
            </a:p>
          </p:txBody>
        </p:sp>
      </p:grpSp>
      <p:cxnSp>
        <p:nvCxnSpPr>
          <p:cNvPr id="90" name="AutoShape 8"/>
          <p:cNvCxnSpPr>
            <a:cxnSpLocks noChangeShapeType="1"/>
            <a:endCxn id="6" idx="2"/>
          </p:cNvCxnSpPr>
          <p:nvPr/>
        </p:nvCxnSpPr>
        <p:spPr bwMode="auto">
          <a:xfrm flipH="1" flipV="1">
            <a:off x="5054782" y="4818180"/>
            <a:ext cx="973" cy="456999"/>
          </a:xfrm>
          <a:prstGeom prst="straightConnector1">
            <a:avLst/>
          </a:prstGeom>
          <a:noFill/>
          <a:ln w="8890">
            <a:solidFill>
              <a:schemeClr val="tx1"/>
            </a:solidFill>
            <a:round/>
            <a:headEnd/>
            <a:tailEnd/>
          </a:ln>
        </p:spPr>
      </p:cxnSp>
      <p:sp>
        <p:nvSpPr>
          <p:cNvPr id="93" name="AutoShape 7"/>
          <p:cNvSpPr>
            <a:spLocks noChangeArrowheads="1"/>
          </p:cNvSpPr>
          <p:nvPr/>
        </p:nvSpPr>
        <p:spPr bwMode="auto">
          <a:xfrm>
            <a:off x="5000602" y="5270065"/>
            <a:ext cx="108315" cy="108315"/>
          </a:xfrm>
          <a:prstGeom prst="flowChartConnector">
            <a:avLst/>
          </a:prstGeom>
          <a:solidFill>
            <a:schemeClr val="bg1"/>
          </a:solidFill>
          <a:ln w="17780">
            <a:solidFill>
              <a:schemeClr val="tx1"/>
            </a:solidFill>
            <a:round/>
            <a:headEnd/>
            <a:tailEnd/>
          </a:ln>
        </p:spPr>
        <p:txBody>
          <a:bodyPr wrap="none" lIns="67468" tIns="35084" rIns="67468" bIns="35084" anchor="ctr"/>
          <a:lstStyle/>
          <a:p>
            <a:pPr>
              <a:buClrTx/>
              <a:buSzTx/>
              <a:buFontTx/>
              <a:buNone/>
            </a:pPr>
            <a:endParaRPr lang="en-US" sz="1200" b="1">
              <a:latin typeface="微软雅黑" panose="020B0503020204020204" pitchFamily="34" charset="-122"/>
              <a:ea typeface="微软雅黑" panose="020B0503020204020204" pitchFamily="34" charset="-122"/>
            </a:endParaRPr>
          </a:p>
        </p:txBody>
      </p:sp>
      <p:cxnSp>
        <p:nvCxnSpPr>
          <p:cNvPr id="94" name="AutoShape 9"/>
          <p:cNvCxnSpPr>
            <a:cxnSpLocks noChangeShapeType="1"/>
            <a:endCxn id="93" idx="4"/>
          </p:cNvCxnSpPr>
          <p:nvPr/>
        </p:nvCxnSpPr>
        <p:spPr bwMode="auto">
          <a:xfrm flipV="1">
            <a:off x="5054140" y="5378380"/>
            <a:ext cx="620" cy="56423"/>
          </a:xfrm>
          <a:prstGeom prst="straightConnector1">
            <a:avLst/>
          </a:prstGeom>
          <a:noFill/>
          <a:ln w="8890">
            <a:solidFill>
              <a:schemeClr val="tx1"/>
            </a:solidFill>
            <a:round/>
            <a:headEnd/>
            <a:tailEnd/>
          </a:ln>
        </p:spPr>
      </p:cxnSp>
      <p:sp>
        <p:nvSpPr>
          <p:cNvPr id="98" name="AutoShape 7"/>
          <p:cNvSpPr>
            <a:spLocks noChangeArrowheads="1"/>
          </p:cNvSpPr>
          <p:nvPr/>
        </p:nvSpPr>
        <p:spPr bwMode="auto">
          <a:xfrm>
            <a:off x="5928879" y="5273242"/>
            <a:ext cx="108315" cy="108315"/>
          </a:xfrm>
          <a:prstGeom prst="flowChartConnector">
            <a:avLst/>
          </a:prstGeom>
          <a:solidFill>
            <a:schemeClr val="bg1"/>
          </a:solidFill>
          <a:ln w="17780">
            <a:solidFill>
              <a:schemeClr val="tx1"/>
            </a:solidFill>
            <a:round/>
            <a:headEnd/>
            <a:tailEnd/>
          </a:ln>
        </p:spPr>
        <p:txBody>
          <a:bodyPr wrap="none" lIns="67468" tIns="35084" rIns="67468" bIns="35084" anchor="ctr"/>
          <a:lstStyle/>
          <a:p>
            <a:pPr>
              <a:buClrTx/>
              <a:buSzTx/>
              <a:buFontTx/>
              <a:buNone/>
            </a:pPr>
            <a:endParaRPr lang="en-US" sz="1200" b="1">
              <a:latin typeface="微软雅黑" panose="020B0503020204020204" pitchFamily="34" charset="-122"/>
              <a:ea typeface="微软雅黑" panose="020B0503020204020204" pitchFamily="34" charset="-122"/>
            </a:endParaRPr>
          </a:p>
        </p:txBody>
      </p:sp>
      <p:cxnSp>
        <p:nvCxnSpPr>
          <p:cNvPr id="100" name="AutoShape 9"/>
          <p:cNvCxnSpPr>
            <a:cxnSpLocks noChangeShapeType="1"/>
            <a:endCxn id="98" idx="4"/>
          </p:cNvCxnSpPr>
          <p:nvPr/>
        </p:nvCxnSpPr>
        <p:spPr bwMode="auto">
          <a:xfrm flipV="1">
            <a:off x="5980701" y="5381558"/>
            <a:ext cx="2335" cy="53245"/>
          </a:xfrm>
          <a:prstGeom prst="straightConnector1">
            <a:avLst/>
          </a:prstGeom>
          <a:noFill/>
          <a:ln w="8890">
            <a:solidFill>
              <a:schemeClr val="tx1"/>
            </a:solidFill>
            <a:round/>
            <a:headEnd/>
            <a:tailEnd/>
          </a:ln>
        </p:spPr>
      </p:cxnSp>
      <p:sp>
        <p:nvSpPr>
          <p:cNvPr id="105" name="AutoShape 7"/>
          <p:cNvSpPr>
            <a:spLocks noChangeArrowheads="1"/>
          </p:cNvSpPr>
          <p:nvPr/>
        </p:nvSpPr>
        <p:spPr bwMode="auto">
          <a:xfrm>
            <a:off x="6845400" y="5270291"/>
            <a:ext cx="108315" cy="108315"/>
          </a:xfrm>
          <a:prstGeom prst="flowChartConnector">
            <a:avLst/>
          </a:prstGeom>
          <a:solidFill>
            <a:schemeClr val="bg1"/>
          </a:solidFill>
          <a:ln w="17780">
            <a:solidFill>
              <a:schemeClr val="tx1"/>
            </a:solidFill>
            <a:round/>
            <a:headEnd/>
            <a:tailEnd/>
          </a:ln>
        </p:spPr>
        <p:txBody>
          <a:bodyPr wrap="none" lIns="67468" tIns="35084" rIns="67468" bIns="35084" anchor="ctr"/>
          <a:lstStyle/>
          <a:p>
            <a:pPr>
              <a:buClrTx/>
              <a:buSzTx/>
              <a:buFontTx/>
              <a:buNone/>
            </a:pPr>
            <a:endParaRPr lang="en-US" sz="1200" b="1">
              <a:latin typeface="微软雅黑" panose="020B0503020204020204" pitchFamily="34" charset="-122"/>
              <a:ea typeface="微软雅黑" panose="020B0503020204020204" pitchFamily="34" charset="-122"/>
            </a:endParaRPr>
          </a:p>
        </p:txBody>
      </p:sp>
      <p:cxnSp>
        <p:nvCxnSpPr>
          <p:cNvPr id="106" name="AutoShape 9"/>
          <p:cNvCxnSpPr>
            <a:cxnSpLocks noChangeShapeType="1"/>
            <a:endCxn id="105" idx="4"/>
          </p:cNvCxnSpPr>
          <p:nvPr/>
        </p:nvCxnSpPr>
        <p:spPr bwMode="auto">
          <a:xfrm flipV="1">
            <a:off x="6898938" y="5378607"/>
            <a:ext cx="620" cy="56423"/>
          </a:xfrm>
          <a:prstGeom prst="straightConnector1">
            <a:avLst/>
          </a:prstGeom>
          <a:noFill/>
          <a:ln w="8890">
            <a:solidFill>
              <a:schemeClr val="tx1"/>
            </a:solidFill>
            <a:round/>
            <a:headEnd/>
            <a:tailEnd/>
          </a:ln>
        </p:spPr>
      </p:cxnSp>
      <p:sp>
        <p:nvSpPr>
          <p:cNvPr id="108" name="AutoShape 7"/>
          <p:cNvSpPr>
            <a:spLocks noChangeArrowheads="1"/>
          </p:cNvSpPr>
          <p:nvPr/>
        </p:nvSpPr>
        <p:spPr bwMode="auto">
          <a:xfrm>
            <a:off x="7769112" y="5270291"/>
            <a:ext cx="108315" cy="108315"/>
          </a:xfrm>
          <a:prstGeom prst="flowChartConnector">
            <a:avLst/>
          </a:prstGeom>
          <a:solidFill>
            <a:schemeClr val="bg1"/>
          </a:solidFill>
          <a:ln w="17780">
            <a:solidFill>
              <a:schemeClr val="tx1"/>
            </a:solidFill>
            <a:round/>
            <a:headEnd/>
            <a:tailEnd/>
          </a:ln>
        </p:spPr>
        <p:txBody>
          <a:bodyPr wrap="none" lIns="67468" tIns="35084" rIns="67468" bIns="35084" anchor="ctr"/>
          <a:lstStyle/>
          <a:p>
            <a:pPr>
              <a:buClrTx/>
              <a:buSzTx/>
              <a:buFontTx/>
              <a:buNone/>
            </a:pPr>
            <a:endParaRPr lang="en-US" sz="1200" b="1">
              <a:latin typeface="微软雅黑" panose="020B0503020204020204" pitchFamily="34" charset="-122"/>
              <a:ea typeface="微软雅黑" panose="020B0503020204020204" pitchFamily="34" charset="-122"/>
            </a:endParaRPr>
          </a:p>
        </p:txBody>
      </p:sp>
      <p:cxnSp>
        <p:nvCxnSpPr>
          <p:cNvPr id="109" name="AutoShape 9"/>
          <p:cNvCxnSpPr>
            <a:cxnSpLocks noChangeShapeType="1"/>
            <a:endCxn id="108" idx="4"/>
          </p:cNvCxnSpPr>
          <p:nvPr/>
        </p:nvCxnSpPr>
        <p:spPr bwMode="auto">
          <a:xfrm flipV="1">
            <a:off x="7822650" y="5378607"/>
            <a:ext cx="620" cy="56423"/>
          </a:xfrm>
          <a:prstGeom prst="straightConnector1">
            <a:avLst/>
          </a:prstGeom>
          <a:noFill/>
          <a:ln w="8890">
            <a:solidFill>
              <a:schemeClr val="tx1"/>
            </a:solidFill>
            <a:round/>
            <a:headEnd/>
            <a:tailEnd/>
          </a:ln>
        </p:spPr>
      </p:cxnSp>
      <p:sp>
        <p:nvSpPr>
          <p:cNvPr id="81" name="L-Shape 273"/>
          <p:cNvSpPr/>
          <p:nvPr/>
        </p:nvSpPr>
        <p:spPr bwMode="gray">
          <a:xfrm flipH="1">
            <a:off x="4337815" y="4700879"/>
            <a:ext cx="4204925" cy="420566"/>
          </a:xfrm>
          <a:custGeom>
            <a:avLst/>
            <a:gdLst/>
            <a:ahLst/>
            <a:cxnLst/>
            <a:rect l="l" t="t" r="r" b="b"/>
            <a:pathLst>
              <a:path w="5608189" h="560917">
                <a:moveTo>
                  <a:pt x="5608189" y="0"/>
                </a:moveTo>
                <a:lnTo>
                  <a:pt x="5295983" y="0"/>
                </a:lnTo>
                <a:lnTo>
                  <a:pt x="5295983" y="238120"/>
                </a:lnTo>
                <a:lnTo>
                  <a:pt x="2915752" y="238120"/>
                </a:lnTo>
                <a:lnTo>
                  <a:pt x="2692437" y="238120"/>
                </a:lnTo>
                <a:lnTo>
                  <a:pt x="312206" y="238120"/>
                </a:lnTo>
                <a:lnTo>
                  <a:pt x="312206" y="0"/>
                </a:lnTo>
                <a:lnTo>
                  <a:pt x="0" y="0"/>
                </a:lnTo>
                <a:lnTo>
                  <a:pt x="0" y="560917"/>
                </a:lnTo>
                <a:lnTo>
                  <a:pt x="2692437" y="560917"/>
                </a:lnTo>
                <a:lnTo>
                  <a:pt x="2915752" y="560917"/>
                </a:lnTo>
                <a:lnTo>
                  <a:pt x="5608189" y="560917"/>
                </a:lnTo>
                <a:close/>
              </a:path>
            </a:pathLst>
          </a:custGeom>
          <a:solidFill>
            <a:schemeClr val="bg1"/>
          </a:solidFill>
          <a:ln w="17780">
            <a:solidFill>
              <a:schemeClr val="tx1"/>
            </a:solidFill>
            <a:miter lim="800000"/>
            <a:headEnd/>
            <a:tailEnd/>
          </a:ln>
        </p:spPr>
        <p:txBody>
          <a:bodyPr lIns="80962" tIns="26988" rIns="80962" bIns="26988" anchor="ctr" anchorCtr="0"/>
          <a:lstStyle/>
          <a:p>
            <a:pPr algn="ctr"/>
            <a:endParaRPr lang="en-US" sz="825" dirty="0">
              <a:latin typeface="微软雅黑" panose="020B0503020204020204" pitchFamily="34" charset="-122"/>
              <a:ea typeface="微软雅黑" panose="020B0503020204020204" pitchFamily="34" charset="-122"/>
            </a:endParaRPr>
          </a:p>
        </p:txBody>
      </p:sp>
      <p:sp>
        <p:nvSpPr>
          <p:cNvPr id="82" name="TextBox 81"/>
          <p:cNvSpPr txBox="1"/>
          <p:nvPr/>
        </p:nvSpPr>
        <p:spPr>
          <a:xfrm>
            <a:off x="4642876" y="4942316"/>
            <a:ext cx="3668594" cy="12695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825" kern="0" dirty="0">
                <a:latin typeface="微软雅黑" panose="020B0503020204020204" pitchFamily="34" charset="-122"/>
                <a:ea typeface="微软雅黑" panose="020B0503020204020204" pitchFamily="34" charset="-122"/>
                <a:cs typeface="Arial Unicode MS" pitchFamily="34" charset="-128"/>
              </a:rPr>
              <a:t>XS Runtime Platform (Cloud Foundry / On Premise)</a:t>
            </a:r>
          </a:p>
        </p:txBody>
      </p:sp>
      <p:sp>
        <p:nvSpPr>
          <p:cNvPr id="83" name="TextBox 82"/>
          <p:cNvSpPr txBox="1"/>
          <p:nvPr/>
        </p:nvSpPr>
        <p:spPr>
          <a:xfrm>
            <a:off x="587837" y="2159368"/>
            <a:ext cx="3079265" cy="2051459"/>
          </a:xfrm>
          <a:prstGeom prst="rect">
            <a:avLst/>
          </a:prstGeom>
          <a:solidFill>
            <a:schemeClr val="bg1"/>
          </a:solidFill>
        </p:spPr>
        <p:txBody>
          <a:bodyPr wrap="square" lIns="0" tIns="0" rIns="0" bIns="0" rtlCol="0">
            <a:spAutoFit/>
          </a:bodyPr>
          <a:lstStyle/>
          <a:p>
            <a:pPr marL="139252" indent="-139252" fontAlgn="base">
              <a:spcBef>
                <a:spcPts val="450"/>
              </a:spcBef>
              <a:spcAft>
                <a:spcPct val="0"/>
              </a:spcAft>
              <a:buClr>
                <a:srgbClr val="F0AB00"/>
              </a:buClr>
              <a:buSzPct val="100000"/>
              <a:buFont typeface="Wingdings" charset="2"/>
              <a:buChar char="§"/>
            </a:pPr>
            <a:r>
              <a:rPr lang="en-US" sz="1499" b="1" kern="0" dirty="0">
                <a:latin typeface="微软雅黑" panose="020B0503020204020204" pitchFamily="34" charset="-122"/>
                <a:ea typeface="微软雅黑" panose="020B0503020204020204" pitchFamily="34" charset="-122"/>
                <a:cs typeface="Arial Unicode MS" pitchFamily="34" charset="-128"/>
              </a:rPr>
              <a:t>XSA</a:t>
            </a:r>
            <a:r>
              <a:rPr lang="en-US" sz="1499" kern="0" dirty="0">
                <a:latin typeface="微软雅黑" panose="020B0503020204020204" pitchFamily="34" charset="-122"/>
                <a:ea typeface="微软雅黑" panose="020B0503020204020204" pitchFamily="34" charset="-122"/>
                <a:cs typeface="Arial Unicode MS" pitchFamily="34" charset="-128"/>
              </a:rPr>
              <a:t> </a:t>
            </a:r>
            <a:r>
              <a:rPr lang="en-US" altLang="zh-CN" sz="1600" dirty="0">
                <a:latin typeface="微软雅黑" panose="020B0503020204020204" pitchFamily="34" charset="-122"/>
                <a:ea typeface="微软雅黑" panose="020B0503020204020204" pitchFamily="34" charset="-122"/>
              </a:rPr>
              <a:t>HANA XS</a:t>
            </a:r>
            <a:r>
              <a:rPr lang="zh-CN" altLang="en-US" sz="1600" dirty="0">
                <a:latin typeface="微软雅黑" panose="020B0503020204020204" pitchFamily="34" charset="-122"/>
                <a:ea typeface="微软雅黑" panose="020B0503020204020204" pitchFamily="34" charset="-122"/>
              </a:rPr>
              <a:t>向云架构的演进，保持最佳的</a:t>
            </a:r>
            <a:r>
              <a:rPr lang="en-US" altLang="zh-CN" sz="1600" dirty="0">
                <a:latin typeface="微软雅黑" panose="020B0503020204020204" pitchFamily="34" charset="-122"/>
                <a:ea typeface="微软雅黑" panose="020B0503020204020204" pitchFamily="34" charset="-122"/>
              </a:rPr>
              <a:t>HANA</a:t>
            </a:r>
            <a:r>
              <a:rPr lang="zh-CN" altLang="en-US" sz="1600" dirty="0">
                <a:latin typeface="微软雅黑" panose="020B0503020204020204" pitchFamily="34" charset="-122"/>
                <a:ea typeface="微软雅黑" panose="020B0503020204020204" pitchFamily="34" charset="-122"/>
              </a:rPr>
              <a:t>类支持</a:t>
            </a:r>
            <a:endParaRPr lang="en-US" sz="1499" b="1" kern="0" dirty="0">
              <a:latin typeface="微软雅黑" panose="020B0503020204020204" pitchFamily="34" charset="-122"/>
              <a:ea typeface="微软雅黑" panose="020B0503020204020204" pitchFamily="34" charset="-122"/>
              <a:cs typeface="Arial Unicode MS" pitchFamily="34" charset="-128"/>
            </a:endParaRPr>
          </a:p>
          <a:p>
            <a:pPr marL="139252" indent="-139252" fontAlgn="base">
              <a:spcBef>
                <a:spcPts val="450"/>
              </a:spcBef>
              <a:spcAft>
                <a:spcPct val="0"/>
              </a:spcAft>
              <a:buClr>
                <a:srgbClr val="F0AB00"/>
              </a:buClr>
              <a:buSzPct val="100000"/>
              <a:buFont typeface="Wingdings" charset="2"/>
              <a:buChar char="§"/>
            </a:pPr>
            <a:r>
              <a:rPr lang="en-US" sz="1499" b="1" kern="0" dirty="0">
                <a:latin typeface="微软雅黑" panose="020B0503020204020204" pitchFamily="34" charset="-122"/>
                <a:ea typeface="微软雅黑" panose="020B0503020204020204" pitchFamily="34" charset="-122"/>
                <a:cs typeface="Arial Unicode MS" pitchFamily="34" charset="-128"/>
              </a:rPr>
              <a:t>XSA</a:t>
            </a:r>
            <a:r>
              <a:rPr lang="en-US" sz="1499" kern="0" dirty="0">
                <a:latin typeface="微软雅黑" panose="020B0503020204020204" pitchFamily="34" charset="-122"/>
                <a:ea typeface="微软雅黑" panose="020B0503020204020204" pitchFamily="34" charset="-122"/>
                <a:cs typeface="Arial Unicode MS" pitchFamily="34" charset="-128"/>
              </a:rPr>
              <a:t> </a:t>
            </a:r>
            <a:r>
              <a:rPr lang="zh-CN" altLang="en-US" sz="1600" dirty="0">
                <a:latin typeface="微软雅黑" panose="020B0503020204020204" pitchFamily="34" charset="-122"/>
                <a:ea typeface="微软雅黑" panose="020B0503020204020204" pitchFamily="34" charset="-122"/>
              </a:rPr>
              <a:t>是基于微服务体系结构，它与</a:t>
            </a:r>
            <a:r>
              <a:rPr lang="en-US" altLang="zh-CN" sz="1600" dirty="0">
                <a:latin typeface="微软雅黑" panose="020B0503020204020204" pitchFamily="34" charset="-122"/>
                <a:ea typeface="微软雅黑" panose="020B0503020204020204" pitchFamily="34" charset="-122"/>
              </a:rPr>
              <a:t>HANA DB</a:t>
            </a:r>
            <a:r>
              <a:rPr lang="zh-CN" altLang="en-US" sz="1600" dirty="0">
                <a:latin typeface="微软雅黑" panose="020B0503020204020204" pitchFamily="34" charset="-122"/>
                <a:ea typeface="微软雅黑" panose="020B0503020204020204" pitchFamily="34" charset="-122"/>
              </a:rPr>
              <a:t>分离，并支持独立的可伸缩性</a:t>
            </a:r>
            <a:endParaRPr lang="en-US" sz="1499" b="1" kern="0" dirty="0">
              <a:latin typeface="微软雅黑" panose="020B0503020204020204" pitchFamily="34" charset="-122"/>
              <a:ea typeface="微软雅黑" panose="020B0503020204020204" pitchFamily="34" charset="-122"/>
              <a:cs typeface="Arial Unicode MS" pitchFamily="34" charset="-128"/>
            </a:endParaRPr>
          </a:p>
          <a:p>
            <a:pPr marL="139252" indent="-139252" fontAlgn="base">
              <a:spcBef>
                <a:spcPts val="450"/>
              </a:spcBef>
              <a:spcAft>
                <a:spcPct val="0"/>
              </a:spcAft>
              <a:buClr>
                <a:srgbClr val="F0AB00"/>
              </a:buClr>
              <a:buSzPct val="100000"/>
              <a:buFont typeface="Wingdings" charset="2"/>
              <a:buChar char="§"/>
            </a:pPr>
            <a:r>
              <a:rPr lang="en-US" sz="1499" b="1" kern="0" dirty="0">
                <a:latin typeface="微软雅黑" panose="020B0503020204020204" pitchFamily="34" charset="-122"/>
                <a:ea typeface="微软雅黑" panose="020B0503020204020204" pitchFamily="34" charset="-122"/>
                <a:cs typeface="Arial Unicode MS" pitchFamily="34" charset="-128"/>
              </a:rPr>
              <a:t>XSA</a:t>
            </a:r>
            <a:r>
              <a:rPr lang="en-US" sz="1499" kern="0" dirty="0">
                <a:latin typeface="微软雅黑" panose="020B0503020204020204" pitchFamily="34" charset="-122"/>
                <a:ea typeface="微软雅黑" panose="020B0503020204020204" pitchFamily="34" charset="-122"/>
                <a:cs typeface="Arial Unicode MS" pitchFamily="34" charset="-128"/>
              </a:rPr>
              <a:t> </a:t>
            </a:r>
            <a:r>
              <a:rPr lang="zh-CN" altLang="en-US" sz="1499" kern="0" dirty="0">
                <a:latin typeface="微软雅黑" panose="020B0503020204020204" pitchFamily="34" charset="-122"/>
                <a:ea typeface="微软雅黑" panose="020B0503020204020204" pitchFamily="34" charset="-122"/>
                <a:cs typeface="Arial Unicode MS" pitchFamily="34" charset="-128"/>
              </a:rPr>
              <a:t>提供多种运行态</a:t>
            </a:r>
            <a:r>
              <a:rPr lang="en-US" sz="1499" kern="0" dirty="0">
                <a:latin typeface="微软雅黑" panose="020B0503020204020204" pitchFamily="34" charset="-122"/>
                <a:ea typeface="微软雅黑" panose="020B0503020204020204" pitchFamily="34" charset="-122"/>
                <a:cs typeface="Arial Unicode MS" pitchFamily="34" charset="-128"/>
              </a:rPr>
              <a:t> (</a:t>
            </a:r>
            <a:r>
              <a:rPr lang="zh-CN" altLang="en-US" sz="1499" kern="0" dirty="0">
                <a:latin typeface="微软雅黑" panose="020B0503020204020204" pitchFamily="34" charset="-122"/>
                <a:ea typeface="微软雅黑" panose="020B0503020204020204" pitchFamily="34" charset="-122"/>
                <a:cs typeface="Arial Unicode MS" pitchFamily="34" charset="-128"/>
              </a:rPr>
              <a:t>例如</a:t>
            </a:r>
            <a:r>
              <a:rPr lang="en-US" sz="1499" kern="0" dirty="0">
                <a:latin typeface="微软雅黑" panose="020B0503020204020204" pitchFamily="34" charset="-122"/>
                <a:ea typeface="微软雅黑" panose="020B0503020204020204" pitchFamily="34" charset="-122"/>
                <a:cs typeface="Arial Unicode MS" pitchFamily="34" charset="-128"/>
              </a:rPr>
              <a:t> JavaScript, Java </a:t>
            </a:r>
            <a:r>
              <a:rPr lang="zh-CN" altLang="en-US" sz="1499" kern="0" dirty="0">
                <a:latin typeface="微软雅黑" panose="020B0503020204020204" pitchFamily="34" charset="-122"/>
                <a:ea typeface="微软雅黑" panose="020B0503020204020204" pitchFamily="34" charset="-122"/>
                <a:cs typeface="Arial Unicode MS" pitchFamily="34" charset="-128"/>
              </a:rPr>
              <a:t>或者</a:t>
            </a:r>
            <a:r>
              <a:rPr lang="en-US" sz="1499" kern="0" dirty="0">
                <a:latin typeface="微软雅黑" panose="020B0503020204020204" pitchFamily="34" charset="-122"/>
                <a:ea typeface="微软雅黑" panose="020B0503020204020204" pitchFamily="34" charset="-122"/>
                <a:cs typeface="Arial Unicode MS" pitchFamily="34" charset="-128"/>
              </a:rPr>
              <a:t>C++) </a:t>
            </a:r>
            <a:r>
              <a:rPr lang="zh-CN" altLang="en-US" sz="1499" kern="0" dirty="0">
                <a:latin typeface="微软雅黑" panose="020B0503020204020204" pitchFamily="34" charset="-122"/>
                <a:ea typeface="微软雅黑" panose="020B0503020204020204" pitchFamily="34" charset="-122"/>
                <a:cs typeface="Arial Unicode MS" pitchFamily="34" charset="-128"/>
              </a:rPr>
              <a:t>同时运行云和</a:t>
            </a:r>
            <a:r>
              <a:rPr lang="en-US" sz="1499" kern="0" dirty="0">
                <a:latin typeface="微软雅黑" panose="020B0503020204020204" pitchFamily="34" charset="-122"/>
                <a:ea typeface="微软雅黑" panose="020B0503020204020204" pitchFamily="34" charset="-122"/>
                <a:cs typeface="Arial Unicode MS" pitchFamily="34" charset="-128"/>
              </a:rPr>
              <a:t>On Premise </a:t>
            </a:r>
            <a:r>
              <a:rPr lang="zh-CN" altLang="en-US" sz="1499" kern="0" dirty="0">
                <a:latin typeface="微软雅黑" panose="020B0503020204020204" pitchFamily="34" charset="-122"/>
                <a:ea typeface="微软雅黑" panose="020B0503020204020204" pitchFamily="34" charset="-122"/>
                <a:cs typeface="Arial Unicode MS" pitchFamily="34" charset="-128"/>
              </a:rPr>
              <a:t>部署</a:t>
            </a:r>
            <a:endParaRPr lang="en-US" sz="1499" kern="0" dirty="0">
              <a:latin typeface="微软雅黑" panose="020B0503020204020204" pitchFamily="34" charset="-122"/>
              <a:ea typeface="微软雅黑" panose="020B0503020204020204" pitchFamily="34" charset="-122"/>
              <a:cs typeface="Arial Unicode MS" pitchFamily="34" charset="-128"/>
            </a:endParaRPr>
          </a:p>
        </p:txBody>
      </p:sp>
      <p:pic>
        <p:nvPicPr>
          <p:cNvPr id="88" name="Picture 2" descr="C:\Users\d039261\Pictures\xsa_clou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2481" y="975899"/>
            <a:ext cx="1332516" cy="76486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7157" y="1602355"/>
            <a:ext cx="4378758" cy="1273140"/>
          </a:xfrm>
          <a:prstGeom prst="rect">
            <a:avLst/>
          </a:prstGeom>
        </p:spPr>
      </p:pic>
    </p:spTree>
    <p:extLst>
      <p:ext uri="{BB962C8B-B14F-4D97-AF65-F5344CB8AC3E}">
        <p14:creationId xmlns:p14="http://schemas.microsoft.com/office/powerpoint/2010/main" val="60411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bwMode="gray">
          <a:xfrm>
            <a:off x="984553" y="3781422"/>
            <a:ext cx="2951929" cy="1536811"/>
          </a:xfrm>
          <a:prstGeom prst="roundRect">
            <a:avLst/>
          </a:prstGeom>
          <a:solidFill>
            <a:schemeClr val="accent1"/>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21" name="Rounded Rectangle 20"/>
          <p:cNvSpPr/>
          <p:nvPr/>
        </p:nvSpPr>
        <p:spPr bwMode="gray">
          <a:xfrm>
            <a:off x="1247450" y="2799919"/>
            <a:ext cx="2419473" cy="681483"/>
          </a:xfrm>
          <a:prstGeom prst="roundRect">
            <a:avLst/>
          </a:prstGeom>
          <a:solidFill>
            <a:schemeClr val="bg2">
              <a:lumMod val="90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a:latin typeface="微软雅黑" panose="020B0503020204020204" pitchFamily="34" charset="-122"/>
              <a:ea typeface="微软雅黑" panose="020B0503020204020204" pitchFamily="34" charset="-122"/>
              <a:cs typeface="Arial Unicode MS" pitchFamily="34" charset="-128"/>
            </a:endParaRPr>
          </a:p>
        </p:txBody>
      </p:sp>
      <p:sp>
        <p:nvSpPr>
          <p:cNvPr id="20" name="Rounded Rectangle 19"/>
          <p:cNvSpPr/>
          <p:nvPr/>
        </p:nvSpPr>
        <p:spPr bwMode="gray">
          <a:xfrm>
            <a:off x="5560545" y="2147087"/>
            <a:ext cx="3021970" cy="3171146"/>
          </a:xfrm>
          <a:prstGeom prst="roundRect">
            <a:avLst/>
          </a:prstGeom>
          <a:solidFill>
            <a:schemeClr val="accent1"/>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200" kern="0" dirty="0" err="1">
              <a:latin typeface="微软雅黑" panose="020B0503020204020204" pitchFamily="34" charset="-122"/>
              <a:ea typeface="微软雅黑" panose="020B0503020204020204" pitchFamily="34" charset="-122"/>
              <a:cs typeface="Arial Unicode MS" pitchFamily="34" charset="-128"/>
            </a:endParaRPr>
          </a:p>
        </p:txBody>
      </p:sp>
      <p:grpSp>
        <p:nvGrpSpPr>
          <p:cNvPr id="2" name="Group 27"/>
          <p:cNvGrpSpPr/>
          <p:nvPr/>
        </p:nvGrpSpPr>
        <p:grpSpPr>
          <a:xfrm>
            <a:off x="893007" y="2423488"/>
            <a:ext cx="2902159" cy="2502340"/>
            <a:chOff x="4819007" y="2481902"/>
            <a:chExt cx="3546866" cy="3337322"/>
          </a:xfrm>
        </p:grpSpPr>
        <p:grpSp>
          <p:nvGrpSpPr>
            <p:cNvPr id="4" name="Group 3"/>
            <p:cNvGrpSpPr/>
            <p:nvPr/>
          </p:nvGrpSpPr>
          <p:grpSpPr>
            <a:xfrm>
              <a:off x="5267893" y="3550975"/>
              <a:ext cx="2980285" cy="2268249"/>
              <a:chOff x="1093458" y="2875113"/>
              <a:chExt cx="2980285" cy="2268249"/>
            </a:xfrm>
          </p:grpSpPr>
          <p:sp>
            <p:nvSpPr>
              <p:cNvPr id="5" name="Can 5"/>
              <p:cNvSpPr/>
              <p:nvPr/>
            </p:nvSpPr>
            <p:spPr bwMode="gray">
              <a:xfrm>
                <a:off x="1093458" y="3950372"/>
                <a:ext cx="2635972" cy="1192990"/>
              </a:xfrm>
              <a:prstGeom prst="can">
                <a:avLst/>
              </a:prstGeom>
              <a:solidFill>
                <a:schemeClr val="bg2">
                  <a:lumMod val="90000"/>
                </a:schemeClr>
              </a:solidFill>
              <a:ln w="9525" algn="ctr">
                <a:noFill/>
                <a:miter lim="800000"/>
                <a:headEnd/>
                <a:tailEnd/>
              </a:ln>
            </p:spPr>
            <p:txBody>
              <a:bodyPr lIns="67482" tIns="53986" rIns="67482" bIns="53986" rtlCol="0" anchor="ctr"/>
              <a:lstStyle/>
              <a:p>
                <a:pPr marL="138076" indent="-138076" algn="ctr" defTabSz="685617" fontAlgn="base">
                  <a:spcBef>
                    <a:spcPct val="50000"/>
                  </a:spcBef>
                  <a:spcAft>
                    <a:spcPct val="0"/>
                  </a:spcAft>
                  <a:buClr>
                    <a:srgbClr val="F0AB00"/>
                  </a:buClr>
                  <a:buSzPct val="80000"/>
                </a:pPr>
                <a:r>
                  <a:rPr lang="en-US" sz="1500" kern="0" dirty="0">
                    <a:latin typeface="微软雅黑" panose="020B0503020204020204" pitchFamily="34" charset="-122"/>
                    <a:ea typeface="微软雅黑" panose="020B0503020204020204" pitchFamily="34" charset="-122"/>
                    <a:cs typeface="Arial Unicode MS" pitchFamily="34" charset="-128"/>
                  </a:rPr>
                  <a:t>DB Layer</a:t>
                </a:r>
              </a:p>
            </p:txBody>
          </p:sp>
          <p:cxnSp>
            <p:nvCxnSpPr>
              <p:cNvPr id="7" name="Straight Arrow Connector 10"/>
              <p:cNvCxnSpPr/>
              <p:nvPr/>
            </p:nvCxnSpPr>
            <p:spPr>
              <a:xfrm flipV="1">
                <a:off x="1759456" y="3216957"/>
                <a:ext cx="0" cy="733415"/>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11"/>
              <p:cNvCxnSpPr/>
              <p:nvPr/>
            </p:nvCxnSpPr>
            <p:spPr>
              <a:xfrm>
                <a:off x="3198003" y="3216959"/>
                <a:ext cx="0" cy="733413"/>
              </a:xfrm>
              <a:prstGeom prst="straightConnector1">
                <a:avLst/>
              </a:prstGeom>
              <a:ln w="952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18"/>
              <p:cNvSpPr/>
              <p:nvPr/>
            </p:nvSpPr>
            <p:spPr>
              <a:xfrm>
                <a:off x="3248088" y="2875113"/>
                <a:ext cx="825655" cy="400213"/>
              </a:xfrm>
              <a:prstGeom prst="rect">
                <a:avLst/>
              </a:prstGeom>
            </p:spPr>
            <p:txBody>
              <a:bodyPr wrap="none">
                <a:spAutoFit/>
              </a:bodyPr>
              <a:lstStyle/>
              <a:p>
                <a:r>
                  <a:rPr lang="en-US" sz="1350" kern="0" dirty="0">
                    <a:latin typeface="微软雅黑" panose="020B0503020204020204" pitchFamily="34" charset="-122"/>
                    <a:ea typeface="微软雅黑" panose="020B0503020204020204" pitchFamily="34" charset="-122"/>
                    <a:cs typeface="Arial Unicode MS" pitchFamily="34" charset="-128"/>
                  </a:rPr>
                  <a:t>Code</a:t>
                </a:r>
                <a:endParaRPr lang="en-US" sz="1350" dirty="0">
                  <a:latin typeface="微软雅黑" panose="020B0503020204020204" pitchFamily="34" charset="-122"/>
                  <a:ea typeface="微软雅黑" panose="020B0503020204020204" pitchFamily="34" charset="-122"/>
                </a:endParaRPr>
              </a:p>
            </p:txBody>
          </p:sp>
        </p:grpSp>
        <p:sp>
          <p:nvSpPr>
            <p:cNvPr id="22" name="Rectangle 4"/>
            <p:cNvSpPr/>
            <p:nvPr/>
          </p:nvSpPr>
          <p:spPr>
            <a:xfrm>
              <a:off x="4819007" y="2481902"/>
              <a:ext cx="3546866" cy="430999"/>
            </a:xfrm>
            <a:prstGeom prst="rect">
              <a:avLst/>
            </a:prstGeom>
          </p:spPr>
          <p:txBody>
            <a:bodyPr wrap="square">
              <a:spAutoFit/>
            </a:bodyPr>
            <a:lstStyle/>
            <a:p>
              <a:r>
                <a:rPr lang="zh-CN" altLang="en-US" sz="1500" b="1" dirty="0">
                  <a:latin typeface="微软雅黑" panose="020B0503020204020204" pitchFamily="34" charset="-122"/>
                  <a:ea typeface="微软雅黑" panose="020B0503020204020204" pitchFamily="34" charset="-122"/>
                </a:rPr>
                <a:t>传统</a:t>
              </a:r>
              <a:r>
                <a:rPr lang="en-US" sz="1500" b="1" dirty="0">
                  <a:latin typeface="微软雅黑" panose="020B0503020204020204" pitchFamily="34" charset="-122"/>
                  <a:ea typeface="微软雅黑" panose="020B0503020204020204" pitchFamily="34" charset="-122"/>
                </a:rPr>
                <a:t>: “Data to Code”</a:t>
              </a:r>
            </a:p>
          </p:txBody>
        </p:sp>
      </p:grpSp>
      <p:sp>
        <p:nvSpPr>
          <p:cNvPr id="14" name="Can 20"/>
          <p:cNvSpPr/>
          <p:nvPr/>
        </p:nvSpPr>
        <p:spPr bwMode="gray">
          <a:xfrm>
            <a:off x="6001244" y="3986700"/>
            <a:ext cx="2188124" cy="983745"/>
          </a:xfrm>
          <a:prstGeom prst="can">
            <a:avLst/>
          </a:prstGeom>
          <a:solidFill>
            <a:schemeClr val="bg2">
              <a:lumMod val="90000"/>
            </a:schemeClr>
          </a:solidFill>
          <a:ln w="9525" algn="ctr">
            <a:noFill/>
            <a:miter lim="800000"/>
            <a:headEnd/>
            <a:tailEnd/>
          </a:ln>
        </p:spPr>
        <p:txBody>
          <a:bodyPr lIns="67482" tIns="53986" rIns="67482" bIns="53986" rtlCol="0" anchor="ctr"/>
          <a:lstStyle/>
          <a:p>
            <a:pPr marL="138076" indent="-138076" algn="ctr" defTabSz="685617" fontAlgn="base">
              <a:spcBef>
                <a:spcPct val="50000"/>
              </a:spcBef>
              <a:spcAft>
                <a:spcPct val="0"/>
              </a:spcAft>
              <a:buClr>
                <a:srgbClr val="F0AB00"/>
              </a:buClr>
              <a:buSzPct val="80000"/>
            </a:pPr>
            <a:endParaRPr lang="en-US" sz="1500" kern="0" dirty="0">
              <a:latin typeface="微软雅黑" panose="020B0503020204020204" pitchFamily="34" charset="-122"/>
              <a:ea typeface="微软雅黑" panose="020B0503020204020204" pitchFamily="34" charset="-122"/>
              <a:cs typeface="Arial Unicode MS" pitchFamily="34" charset="-128"/>
            </a:endParaRPr>
          </a:p>
        </p:txBody>
      </p:sp>
      <p:cxnSp>
        <p:nvCxnSpPr>
          <p:cNvPr id="16" name="Straight Arrow Connector 22"/>
          <p:cNvCxnSpPr/>
          <p:nvPr/>
        </p:nvCxnSpPr>
        <p:spPr>
          <a:xfrm flipV="1">
            <a:off x="6560624" y="3366764"/>
            <a:ext cx="0" cy="619936"/>
          </a:xfrm>
          <a:prstGeom prst="straightConnector1">
            <a:avLst/>
          </a:prstGeom>
          <a:ln w="952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23"/>
          <p:cNvCxnSpPr/>
          <p:nvPr/>
        </p:nvCxnSpPr>
        <p:spPr>
          <a:xfrm flipH="1">
            <a:off x="7717194" y="3410750"/>
            <a:ext cx="1191" cy="575951"/>
          </a:xfrm>
          <a:prstGeom prst="straightConnector1">
            <a:avLst/>
          </a:prstGeom>
          <a:ln w="952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19"/>
          <p:cNvSpPr/>
          <p:nvPr/>
        </p:nvSpPr>
        <p:spPr>
          <a:xfrm>
            <a:off x="5793903" y="2368221"/>
            <a:ext cx="2623573" cy="307777"/>
          </a:xfrm>
          <a:prstGeom prst="rect">
            <a:avLst/>
          </a:prstGeom>
        </p:spPr>
        <p:txBody>
          <a:bodyPr wrap="square">
            <a:spAutoFit/>
          </a:bodyPr>
          <a:lstStyle/>
          <a:p>
            <a:r>
              <a:rPr lang="zh-CN" altLang="en-US" sz="1400" b="1" dirty="0">
                <a:latin typeface="微软雅黑" panose="020B0503020204020204" pitchFamily="34" charset="-122"/>
                <a:ea typeface="微软雅黑" panose="020B0503020204020204" pitchFamily="34" charset="-122"/>
              </a:rPr>
              <a:t>新模式</a:t>
            </a:r>
            <a:r>
              <a:rPr lang="en-US" sz="1400" b="1" dirty="0">
                <a:latin typeface="微软雅黑" panose="020B0503020204020204" pitchFamily="34" charset="-122"/>
                <a:ea typeface="微软雅黑" panose="020B0503020204020204" pitchFamily="34" charset="-122"/>
              </a:rPr>
              <a:t>: “Code to Data”</a:t>
            </a:r>
          </a:p>
        </p:txBody>
      </p:sp>
      <p:sp>
        <p:nvSpPr>
          <p:cNvPr id="31" name="Right Arrow 30"/>
          <p:cNvSpPr/>
          <p:nvPr/>
        </p:nvSpPr>
        <p:spPr bwMode="gray">
          <a:xfrm>
            <a:off x="4028027" y="2162925"/>
            <a:ext cx="1519839" cy="1010600"/>
          </a:xfrm>
          <a:prstGeom prst="rightArrow">
            <a:avLst/>
          </a:prstGeom>
          <a:solidFill>
            <a:schemeClr val="bg2">
              <a:lumMod val="50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altLang="ja-JP" sz="1500" kern="0" dirty="0" err="1">
              <a:latin typeface="微软雅黑" panose="020B0503020204020204" pitchFamily="34" charset="-122"/>
              <a:ea typeface="微软雅黑" panose="020B0503020204020204" pitchFamily="34" charset="-122"/>
              <a:cs typeface="Arial Unicode MS" pitchFamily="34" charset="-128"/>
            </a:endParaRPr>
          </a:p>
        </p:txBody>
      </p:sp>
      <p:graphicFrame>
        <p:nvGraphicFramePr>
          <p:cNvPr id="25" name="Diagram 24"/>
          <p:cNvGraphicFramePr/>
          <p:nvPr>
            <p:extLst/>
          </p:nvPr>
        </p:nvGraphicFramePr>
        <p:xfrm>
          <a:off x="173961" y="3362758"/>
          <a:ext cx="1357988" cy="938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8" name="Diagram 27"/>
          <p:cNvGraphicFramePr/>
          <p:nvPr>
            <p:extLst/>
          </p:nvPr>
        </p:nvGraphicFramePr>
        <p:xfrm>
          <a:off x="4787947" y="3471944"/>
          <a:ext cx="1346885" cy="6413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6" name="Title 1"/>
          <p:cNvSpPr>
            <a:spLocks noGrp="1"/>
          </p:cNvSpPr>
          <p:nvPr>
            <p:ph type="title"/>
          </p:nvPr>
        </p:nvSpPr>
        <p:spPr>
          <a:xfrm>
            <a:off x="359999" y="504000"/>
            <a:ext cx="8424000" cy="430887"/>
          </a:xfrm>
        </p:spPr>
        <p:txBody>
          <a:bodyPr/>
          <a:lstStyle/>
          <a:p>
            <a:r>
              <a:rPr lang="zh-CN" altLang="en-US" sz="2800" dirty="0">
                <a:latin typeface="微软雅黑" panose="020B0503020204020204" pitchFamily="34" charset="-122"/>
                <a:ea typeface="微软雅黑" panose="020B0503020204020204" pitchFamily="34" charset="-122"/>
              </a:rPr>
              <a:t>传统编程模式</a:t>
            </a:r>
            <a:r>
              <a:rPr lang="en-US" sz="2800" dirty="0">
                <a:latin typeface="微软雅黑" panose="020B0503020204020204" pitchFamily="34" charset="-122"/>
                <a:ea typeface="微软雅黑" panose="020B0503020204020204" pitchFamily="34" charset="-122"/>
              </a:rPr>
              <a:t> vs. </a:t>
            </a:r>
            <a:r>
              <a:rPr lang="zh-CN" altLang="en-US" sz="2800" dirty="0">
                <a:latin typeface="微软雅黑" panose="020B0503020204020204" pitchFamily="34" charset="-122"/>
                <a:ea typeface="微软雅黑" panose="020B0503020204020204" pitchFamily="34" charset="-122"/>
              </a:rPr>
              <a:t>新型编程模式</a:t>
            </a:r>
            <a:endParaRPr lang="en-US" sz="2800" dirty="0">
              <a:latin typeface="微软雅黑" panose="020B0503020204020204" pitchFamily="34" charset="-122"/>
              <a:ea typeface="微软雅黑" panose="020B0503020204020204" pitchFamily="34" charset="-122"/>
            </a:endParaRPr>
          </a:p>
        </p:txBody>
      </p:sp>
      <p:sp>
        <p:nvSpPr>
          <p:cNvPr id="38" name="Rounded Rectangle 37"/>
          <p:cNvSpPr/>
          <p:nvPr/>
        </p:nvSpPr>
        <p:spPr bwMode="gray">
          <a:xfrm>
            <a:off x="5895027" y="2799919"/>
            <a:ext cx="2327647" cy="562839"/>
          </a:xfrm>
          <a:prstGeom prst="roundRect">
            <a:avLst/>
          </a:prstGeom>
          <a:solidFill>
            <a:schemeClr val="bg2">
              <a:lumMod val="90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en-US" sz="1500" kern="0" dirty="0">
                <a:latin typeface="微软雅黑" panose="020B0503020204020204" pitchFamily="34" charset="-122"/>
                <a:ea typeface="微软雅黑" panose="020B0503020204020204" pitchFamily="34" charset="-122"/>
                <a:cs typeface="Arial Unicode MS" pitchFamily="34" charset="-128"/>
              </a:rPr>
              <a:t>Application Layer</a:t>
            </a:r>
          </a:p>
        </p:txBody>
      </p:sp>
      <p:sp>
        <p:nvSpPr>
          <p:cNvPr id="39" name="TextBox 38"/>
          <p:cNvSpPr txBox="1"/>
          <p:nvPr/>
        </p:nvSpPr>
        <p:spPr>
          <a:xfrm>
            <a:off x="1360826" y="2994314"/>
            <a:ext cx="1689458"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kern="0" dirty="0">
                <a:latin typeface="微软雅黑" panose="020B0503020204020204" pitchFamily="34" charset="-122"/>
                <a:ea typeface="微软雅黑" panose="020B0503020204020204" pitchFamily="34" charset="-122"/>
                <a:cs typeface="Arial Unicode MS" pitchFamily="34" charset="-128"/>
              </a:rPr>
              <a:t>Application Layer</a:t>
            </a:r>
          </a:p>
        </p:txBody>
      </p:sp>
      <p:pic>
        <p:nvPicPr>
          <p:cNvPr id="1033" name="Picture 9" descr="http://game-icons.net/icons/lorc/originals/png/cycle.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160149" y="2846663"/>
            <a:ext cx="391463" cy="391463"/>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6350182" y="4488010"/>
            <a:ext cx="1058583" cy="2308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500" kern="0" dirty="0">
                <a:latin typeface="微软雅黑" panose="020B0503020204020204" pitchFamily="34" charset="-122"/>
                <a:ea typeface="微软雅黑" panose="020B0503020204020204" pitchFamily="34" charset="-122"/>
                <a:cs typeface="Arial Unicode MS" pitchFamily="34" charset="-128"/>
              </a:rPr>
              <a:t>DB Layer</a:t>
            </a:r>
          </a:p>
        </p:txBody>
      </p:sp>
      <p:pic>
        <p:nvPicPr>
          <p:cNvPr id="47" name="Picture 9" descr="http://game-icons.net/icons/lorc/originals/png/cycle.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522653" y="4345824"/>
            <a:ext cx="391463" cy="39146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18"/>
          <p:cNvSpPr/>
          <p:nvPr/>
        </p:nvSpPr>
        <p:spPr>
          <a:xfrm>
            <a:off x="7408765" y="4671412"/>
            <a:ext cx="619080" cy="300082"/>
          </a:xfrm>
          <a:prstGeom prst="rect">
            <a:avLst/>
          </a:prstGeom>
        </p:spPr>
        <p:txBody>
          <a:bodyPr wrap="none">
            <a:spAutoFit/>
          </a:bodyPr>
          <a:lstStyle/>
          <a:p>
            <a:r>
              <a:rPr lang="en-US" sz="1350" kern="0" dirty="0">
                <a:latin typeface="微软雅黑" panose="020B0503020204020204" pitchFamily="34" charset="-122"/>
                <a:ea typeface="微软雅黑" panose="020B0503020204020204" pitchFamily="34" charset="-122"/>
                <a:cs typeface="Arial Unicode MS" pitchFamily="34" charset="-128"/>
              </a:rPr>
              <a:t>Code</a:t>
            </a:r>
            <a:endParaRPr lang="en-US" sz="1350" dirty="0">
              <a:latin typeface="微软雅黑" panose="020B0503020204020204" pitchFamily="34" charset="-122"/>
              <a:ea typeface="微软雅黑" panose="020B0503020204020204" pitchFamily="34" charset="-122"/>
            </a:endParaRPr>
          </a:p>
        </p:txBody>
      </p:sp>
      <p:sp>
        <p:nvSpPr>
          <p:cNvPr id="57" name="Right Arrow 56"/>
          <p:cNvSpPr/>
          <p:nvPr/>
        </p:nvSpPr>
        <p:spPr bwMode="gray">
          <a:xfrm>
            <a:off x="4028027" y="4213483"/>
            <a:ext cx="1519839" cy="1010600"/>
          </a:xfrm>
          <a:prstGeom prst="rightArrow">
            <a:avLst/>
          </a:prstGeom>
          <a:solidFill>
            <a:schemeClr val="bg2">
              <a:lumMod val="50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altLang="ja-JP"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27" name="Rectangle 19"/>
          <p:cNvSpPr/>
          <p:nvPr/>
        </p:nvSpPr>
        <p:spPr>
          <a:xfrm>
            <a:off x="1574529" y="4988487"/>
            <a:ext cx="2031031" cy="307777"/>
          </a:xfrm>
          <a:prstGeom prst="rect">
            <a:avLst/>
          </a:prstGeom>
        </p:spPr>
        <p:txBody>
          <a:bodyPr wrap="square">
            <a:spAutoFit/>
          </a:bodyPr>
          <a:lstStyle/>
          <a:p>
            <a:r>
              <a:rPr lang="en-US" altLang="zh-CN" sz="1400" b="1" dirty="0">
                <a:latin typeface="微软雅黑" panose="020B0503020204020204" pitchFamily="34" charset="-122"/>
                <a:ea typeface="微软雅黑" panose="020B0503020204020204" pitchFamily="34" charset="-122"/>
              </a:rPr>
              <a:t>Database</a:t>
            </a:r>
            <a:r>
              <a:rPr lang="zh-CN" altLang="en-US" sz="1400" b="1" dirty="0">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Instance</a:t>
            </a:r>
            <a:endParaRPr lang="en-US" sz="1400" b="1" dirty="0">
              <a:latin typeface="微软雅黑" panose="020B0503020204020204" pitchFamily="34" charset="-122"/>
              <a:ea typeface="微软雅黑" panose="020B0503020204020204" pitchFamily="34" charset="-122"/>
            </a:endParaRPr>
          </a:p>
        </p:txBody>
      </p:sp>
      <p:sp>
        <p:nvSpPr>
          <p:cNvPr id="29" name="Rectangle 19"/>
          <p:cNvSpPr/>
          <p:nvPr/>
        </p:nvSpPr>
        <p:spPr>
          <a:xfrm>
            <a:off x="6560624" y="4988487"/>
            <a:ext cx="1628744" cy="307777"/>
          </a:xfrm>
          <a:prstGeom prst="rect">
            <a:avLst/>
          </a:prstGeom>
        </p:spPr>
        <p:txBody>
          <a:bodyPr wrap="square">
            <a:spAutoFit/>
          </a:bodyPr>
          <a:lstStyle/>
          <a:p>
            <a:r>
              <a:rPr lang="en-US" altLang="zh-CN" sz="1400" b="1" dirty="0">
                <a:latin typeface="微软雅黑" panose="020B0503020204020204" pitchFamily="34" charset="-122"/>
                <a:ea typeface="微软雅黑" panose="020B0503020204020204" pitchFamily="34" charset="-122"/>
              </a:rPr>
              <a:t>Hana</a:t>
            </a:r>
            <a:r>
              <a:rPr lang="zh-CN" altLang="en-US" sz="1400" b="1" dirty="0">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Instance</a:t>
            </a:r>
            <a:endParaRPr lang="en-US"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994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SAP HANA</a:t>
            </a:r>
            <a:r>
              <a:rPr lang="zh-CN" altLang="en-US" dirty="0"/>
              <a:t>扩展应用服务</a:t>
            </a:r>
            <a:endParaRPr lang="en-US" dirty="0"/>
          </a:p>
        </p:txBody>
      </p:sp>
      <p:sp>
        <p:nvSpPr>
          <p:cNvPr id="4" name="Text Placeholder 2"/>
          <p:cNvSpPr txBox="1">
            <a:spLocks/>
          </p:cNvSpPr>
          <p:nvPr/>
        </p:nvSpPr>
        <p:spPr bwMode="gray">
          <a:xfrm>
            <a:off x="1251456" y="1810521"/>
            <a:ext cx="2852617" cy="4081042"/>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br>
              <a:rPr lang="en-US" sz="1425" dirty="0"/>
            </a:br>
            <a:r>
              <a:rPr lang="zh-CN" altLang="en-US" sz="1425" dirty="0"/>
              <a:t>前端技术</a:t>
            </a:r>
            <a:endParaRPr lang="en-US" sz="1425" dirty="0"/>
          </a:p>
          <a:p>
            <a:pPr lvl="2"/>
            <a:r>
              <a:rPr lang="en-US" sz="1200" dirty="0"/>
              <a:t>http/s</a:t>
            </a:r>
          </a:p>
          <a:p>
            <a:pPr lvl="2"/>
            <a:r>
              <a:rPr lang="en-US" sz="1200" dirty="0"/>
              <a:t>HTML5 / SAPUI5</a:t>
            </a:r>
          </a:p>
          <a:p>
            <a:pPr lvl="2"/>
            <a:r>
              <a:rPr lang="en-US" sz="1200" dirty="0"/>
              <a:t>Client-side JavaScript</a:t>
            </a:r>
          </a:p>
          <a:p>
            <a:pPr marL="70860" lvl="2" indent="0">
              <a:buNone/>
            </a:pPr>
            <a:endParaRPr lang="en-US" sz="1200" dirty="0"/>
          </a:p>
          <a:p>
            <a:pPr marL="0" lvl="2" indent="0">
              <a:spcBef>
                <a:spcPts val="1291"/>
              </a:spcBef>
              <a:buSzPct val="80000"/>
              <a:buNone/>
            </a:pPr>
            <a:r>
              <a:rPr lang="zh-CN" altLang="en-US" sz="1575" b="1" dirty="0"/>
              <a:t>控制流程技术</a:t>
            </a:r>
            <a:endParaRPr lang="en-US" sz="1575" b="1" dirty="0"/>
          </a:p>
          <a:p>
            <a:pPr lvl="2"/>
            <a:r>
              <a:rPr lang="en-US" sz="1200" dirty="0"/>
              <a:t>OData</a:t>
            </a:r>
          </a:p>
          <a:p>
            <a:pPr lvl="2"/>
            <a:r>
              <a:rPr lang="en-US" sz="1200" dirty="0"/>
              <a:t>Server-Side JavaScript</a:t>
            </a:r>
          </a:p>
          <a:p>
            <a:pPr lvl="2"/>
            <a:r>
              <a:rPr lang="en-US" sz="1200" dirty="0"/>
              <a:t>XMLA</a:t>
            </a:r>
          </a:p>
          <a:p>
            <a:pPr lvl="2"/>
            <a:endParaRPr lang="en-US" sz="1200" dirty="0"/>
          </a:p>
          <a:p>
            <a:pPr marL="0" lvl="2" indent="0">
              <a:spcBef>
                <a:spcPts val="1291"/>
              </a:spcBef>
              <a:buSzPct val="80000"/>
              <a:buNone/>
            </a:pPr>
            <a:r>
              <a:rPr lang="zh-CN" altLang="en-US" sz="1575" b="1" dirty="0"/>
              <a:t>数据处理技术</a:t>
            </a:r>
            <a:endParaRPr lang="en-US" sz="1575" b="1" dirty="0"/>
          </a:p>
          <a:p>
            <a:pPr lvl="2"/>
            <a:r>
              <a:rPr lang="en-US" sz="1200" dirty="0"/>
              <a:t>SQL / SqlScript</a:t>
            </a:r>
          </a:p>
          <a:p>
            <a:pPr lvl="2"/>
            <a:r>
              <a:rPr lang="en-US" sz="1200" dirty="0"/>
              <a:t>Calculation Engine Functions</a:t>
            </a:r>
          </a:p>
          <a:p>
            <a:pPr lvl="2"/>
            <a:r>
              <a:rPr lang="en-US" sz="1200" dirty="0"/>
              <a:t>Application Function Library (AFL)</a:t>
            </a:r>
          </a:p>
          <a:p>
            <a:pPr lvl="2"/>
            <a:endParaRPr lang="en-US" sz="1200" dirty="0"/>
          </a:p>
          <a:p>
            <a:pPr marL="70860" lvl="2" indent="0">
              <a:buNone/>
            </a:pPr>
            <a:endParaRPr lang="en-US" sz="1200" b="1" dirty="0"/>
          </a:p>
          <a:p>
            <a:pPr lvl="2"/>
            <a:endParaRPr lang="en-US" sz="1200" dirty="0"/>
          </a:p>
          <a:p>
            <a:pPr lvl="2"/>
            <a:endParaRPr lang="en-US" sz="1200" dirty="0"/>
          </a:p>
          <a:p>
            <a:pPr lvl="2"/>
            <a:endParaRPr lang="en-US" sz="1200" dirty="0"/>
          </a:p>
        </p:txBody>
      </p:sp>
      <p:grpSp>
        <p:nvGrpSpPr>
          <p:cNvPr id="3" name="Group 2"/>
          <p:cNvGrpSpPr/>
          <p:nvPr/>
        </p:nvGrpSpPr>
        <p:grpSpPr>
          <a:xfrm>
            <a:off x="4447388" y="2110332"/>
            <a:ext cx="4346630" cy="1090152"/>
            <a:chOff x="4244783" y="2010586"/>
            <a:chExt cx="4549234" cy="1175893"/>
          </a:xfrm>
        </p:grpSpPr>
        <p:sp>
          <p:nvSpPr>
            <p:cNvPr id="29" name="Rounded Rectangle 28"/>
            <p:cNvSpPr/>
            <p:nvPr/>
          </p:nvSpPr>
          <p:spPr bwMode="gray">
            <a:xfrm>
              <a:off x="5708293" y="2516881"/>
              <a:ext cx="2717987" cy="463619"/>
            </a:xfrm>
            <a:prstGeom prst="roundRect">
              <a:avLst/>
            </a:prstGeom>
            <a:solidFill>
              <a:schemeClr val="accent1"/>
            </a:solidFill>
            <a:ln w="6350" algn="ctr">
              <a:noFill/>
              <a:miter lim="800000"/>
              <a:headEnd/>
              <a:tailEnd/>
            </a:ln>
          </p:spPr>
          <p:txBody>
            <a:bodyPr lIns="60248" tIns="48198" rIns="60248" bIns="48198" rtlCol="0" anchor="t"/>
            <a:lstStyle/>
            <a:p>
              <a:pPr algn="ctr" fontAlgn="base">
                <a:spcBef>
                  <a:spcPct val="50000"/>
                </a:spcBef>
                <a:spcAft>
                  <a:spcPct val="0"/>
                </a:spcAft>
                <a:buClr>
                  <a:srgbClr val="F0AB00"/>
                </a:buClr>
                <a:buSzPct val="80000"/>
              </a:pPr>
              <a:r>
                <a:rPr lang="en-US" sz="1350" b="1" kern="0" dirty="0">
                  <a:ea typeface="Arial Unicode MS" pitchFamily="34" charset="-128"/>
                  <a:cs typeface="Arial Unicode MS" pitchFamily="34" charset="-128"/>
                </a:rPr>
                <a:t>Presentation logic</a:t>
              </a:r>
            </a:p>
          </p:txBody>
        </p:sp>
        <p:pic>
          <p:nvPicPr>
            <p:cNvPr id="33" name="Picture 3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4452132" y="2369512"/>
              <a:ext cx="753668" cy="758355"/>
            </a:xfrm>
            <a:prstGeom prst="rect">
              <a:avLst/>
            </a:prstGeom>
          </p:spPr>
        </p:pic>
        <p:sp>
          <p:nvSpPr>
            <p:cNvPr id="34" name="Rectangle 33"/>
            <p:cNvSpPr/>
            <p:nvPr/>
          </p:nvSpPr>
          <p:spPr bwMode="gray">
            <a:xfrm>
              <a:off x="4244783" y="2010586"/>
              <a:ext cx="4549234" cy="1175893"/>
            </a:xfrm>
            <a:prstGeom prst="rect">
              <a:avLst/>
            </a:prstGeom>
            <a:noFill/>
            <a:ln w="28575" algn="ctr">
              <a:solidFill>
                <a:schemeClr val="tx1"/>
              </a:solidFill>
              <a:prstDash val="dash"/>
              <a:miter lim="800000"/>
              <a:headEnd/>
              <a:tailEnd/>
            </a:ln>
          </p:spPr>
          <p:txBody>
            <a:bodyPr lIns="60248" tIns="48198" rIns="60248" bIns="48198" rtlCol="0" anchor="t"/>
            <a:lstStyle/>
            <a:p>
              <a:pPr fontAlgn="base">
                <a:spcBef>
                  <a:spcPct val="50000"/>
                </a:spcBef>
                <a:spcAft>
                  <a:spcPct val="0"/>
                </a:spcAft>
                <a:buClr>
                  <a:srgbClr val="F0AB00"/>
                </a:buClr>
                <a:buSzPct val="80000"/>
              </a:pPr>
              <a:r>
                <a:rPr lang="en-US" sz="1949" b="1" kern="0" dirty="0">
                  <a:ea typeface="Arial Unicode MS" pitchFamily="34" charset="-128"/>
                  <a:cs typeface="Arial Unicode MS" pitchFamily="34" charset="-128"/>
                </a:rPr>
                <a:t>Client: </a:t>
              </a:r>
              <a:r>
                <a:rPr lang="en-US" sz="1350" b="1" kern="0" dirty="0">
                  <a:ea typeface="Arial Unicode MS" pitchFamily="34" charset="-128"/>
                  <a:cs typeface="Arial Unicode MS" pitchFamily="34" charset="-128"/>
                </a:rPr>
                <a:t>Browser or Mobile</a:t>
              </a:r>
            </a:p>
          </p:txBody>
        </p:sp>
      </p:grpSp>
      <p:grpSp>
        <p:nvGrpSpPr>
          <p:cNvPr id="5" name="Group 4"/>
          <p:cNvGrpSpPr/>
          <p:nvPr/>
        </p:nvGrpSpPr>
        <p:grpSpPr>
          <a:xfrm>
            <a:off x="4447388" y="3410361"/>
            <a:ext cx="4346631" cy="1959198"/>
            <a:chOff x="4244783" y="3404148"/>
            <a:chExt cx="4549235" cy="2144874"/>
          </a:xfrm>
        </p:grpSpPr>
        <p:sp>
          <p:nvSpPr>
            <p:cNvPr id="30" name="Rounded Rectangle 29"/>
            <p:cNvSpPr/>
            <p:nvPr/>
          </p:nvSpPr>
          <p:spPr bwMode="gray">
            <a:xfrm>
              <a:off x="5780488" y="3892769"/>
              <a:ext cx="2653810" cy="400342"/>
            </a:xfrm>
            <a:prstGeom prst="roundRect">
              <a:avLst/>
            </a:prstGeom>
            <a:solidFill>
              <a:schemeClr val="accent1"/>
            </a:solidFill>
            <a:ln w="6350" algn="ctr">
              <a:noFill/>
              <a:miter lim="800000"/>
              <a:headEnd/>
              <a:tailEnd/>
            </a:ln>
          </p:spPr>
          <p:txBody>
            <a:bodyPr lIns="60248" tIns="48198" rIns="60248" bIns="48198" rtlCol="0" anchor="t"/>
            <a:lstStyle/>
            <a:p>
              <a:pPr algn="ctr" fontAlgn="base">
                <a:spcBef>
                  <a:spcPct val="50000"/>
                </a:spcBef>
                <a:spcAft>
                  <a:spcPct val="0"/>
                </a:spcAft>
                <a:buClr>
                  <a:srgbClr val="F0AB00"/>
                </a:buClr>
                <a:buSzPct val="80000"/>
              </a:pPr>
              <a:r>
                <a:rPr lang="en-US" sz="1350" b="1" kern="0" dirty="0">
                  <a:ea typeface="Arial Unicode MS" pitchFamily="34" charset="-128"/>
                  <a:cs typeface="Arial Unicode MS" pitchFamily="34" charset="-128"/>
                </a:rPr>
                <a:t>Control flow logic</a:t>
              </a:r>
            </a:p>
          </p:txBody>
        </p:sp>
        <p:sp>
          <p:nvSpPr>
            <p:cNvPr id="32" name="Can 31"/>
            <p:cNvSpPr/>
            <p:nvPr/>
          </p:nvSpPr>
          <p:spPr bwMode="gray">
            <a:xfrm>
              <a:off x="4447387" y="4749147"/>
              <a:ext cx="763161" cy="700163"/>
            </a:xfrm>
            <a:prstGeom prst="can">
              <a:avLst/>
            </a:prstGeom>
            <a:solidFill>
              <a:schemeClr val="accent1"/>
            </a:solidFill>
            <a:ln w="6350" algn="ctr">
              <a:noFill/>
              <a:miter lim="800000"/>
              <a:headEnd/>
              <a:tailEnd/>
            </a:ln>
          </p:spPr>
          <p:txBody>
            <a:bodyPr lIns="60248" tIns="48198" rIns="60248" bIns="48198" rtlCol="0" anchor="ctr"/>
            <a:lstStyle/>
            <a:p>
              <a:pPr algn="ctr" fontAlgn="base">
                <a:spcBef>
                  <a:spcPct val="50000"/>
                </a:spcBef>
                <a:spcAft>
                  <a:spcPct val="0"/>
                </a:spcAft>
                <a:buClr>
                  <a:srgbClr val="F0AB00"/>
                </a:buClr>
                <a:buSzPct val="80000"/>
              </a:pPr>
              <a:r>
                <a:rPr lang="en-US" sz="1350" b="1" kern="0" dirty="0">
                  <a:ea typeface="Arial Unicode MS" pitchFamily="34" charset="-128"/>
                  <a:cs typeface="Arial Unicode MS" pitchFamily="34" charset="-128"/>
                </a:rPr>
                <a:t>Data</a:t>
              </a:r>
            </a:p>
          </p:txBody>
        </p:sp>
        <p:sp>
          <p:nvSpPr>
            <p:cNvPr id="39" name="Rectangle 38"/>
            <p:cNvSpPr/>
            <p:nvPr/>
          </p:nvSpPr>
          <p:spPr bwMode="gray">
            <a:xfrm>
              <a:off x="4244783" y="3404148"/>
              <a:ext cx="4549235" cy="2144874"/>
            </a:xfrm>
            <a:prstGeom prst="rect">
              <a:avLst/>
            </a:prstGeom>
            <a:noFill/>
            <a:ln w="28575" algn="ctr">
              <a:solidFill>
                <a:schemeClr val="tx1"/>
              </a:solidFill>
              <a:prstDash val="dash"/>
              <a:miter lim="800000"/>
              <a:headEnd/>
              <a:tailEnd/>
            </a:ln>
          </p:spPr>
          <p:txBody>
            <a:bodyPr lIns="60248" tIns="48198" rIns="60248" bIns="48198" rtlCol="0" anchor="t"/>
            <a:lstStyle/>
            <a:p>
              <a:pPr fontAlgn="base">
                <a:spcBef>
                  <a:spcPct val="50000"/>
                </a:spcBef>
                <a:spcAft>
                  <a:spcPct val="0"/>
                </a:spcAft>
                <a:buClr>
                  <a:srgbClr val="F0AB00"/>
                </a:buClr>
                <a:buSzPct val="80000"/>
              </a:pPr>
              <a:r>
                <a:rPr lang="en-US" sz="1949" b="1" kern="0" dirty="0">
                  <a:ea typeface="Arial Unicode MS" pitchFamily="34" charset="-128"/>
                  <a:cs typeface="Arial Unicode MS" pitchFamily="34" charset="-128"/>
                </a:rPr>
                <a:t>SAP HANA</a:t>
              </a:r>
            </a:p>
          </p:txBody>
        </p:sp>
        <p:sp>
          <p:nvSpPr>
            <p:cNvPr id="40" name="Rectangle 39"/>
            <p:cNvSpPr/>
            <p:nvPr/>
          </p:nvSpPr>
          <p:spPr bwMode="gray">
            <a:xfrm>
              <a:off x="4364853" y="3754061"/>
              <a:ext cx="4309094" cy="722524"/>
            </a:xfrm>
            <a:prstGeom prst="rect">
              <a:avLst/>
            </a:prstGeom>
            <a:noFill/>
            <a:ln w="28575" algn="ctr">
              <a:solidFill>
                <a:srgbClr val="999999"/>
              </a:solidFill>
              <a:prstDash val="dash"/>
              <a:miter lim="800000"/>
              <a:headEnd/>
              <a:tailEnd/>
            </a:ln>
          </p:spPr>
          <p:txBody>
            <a:bodyPr lIns="60248" tIns="48198" rIns="60248" bIns="48198" rtlCol="0" anchor="t"/>
            <a:lstStyle/>
            <a:p>
              <a:pPr fontAlgn="base">
                <a:spcBef>
                  <a:spcPct val="50000"/>
                </a:spcBef>
                <a:spcAft>
                  <a:spcPct val="0"/>
                </a:spcAft>
                <a:buClr>
                  <a:srgbClr val="F0AB00"/>
                </a:buClr>
                <a:buSzPct val="80000"/>
              </a:pPr>
              <a:r>
                <a:rPr lang="de-DE" sz="1949" b="1" kern="0" dirty="0">
                  <a:ea typeface="Arial Unicode MS" pitchFamily="34" charset="-128"/>
                  <a:cs typeface="Arial Unicode MS" pitchFamily="34" charset="-128"/>
                </a:rPr>
                <a:t>XS</a:t>
              </a:r>
              <a:endParaRPr lang="en-US" sz="1350" b="1" kern="0" dirty="0" err="1">
                <a:ea typeface="Arial Unicode MS" pitchFamily="34" charset="-128"/>
                <a:cs typeface="Arial Unicode MS" pitchFamily="34" charset="-128"/>
              </a:endParaRPr>
            </a:p>
          </p:txBody>
        </p:sp>
        <p:grpSp>
          <p:nvGrpSpPr>
            <p:cNvPr id="41" name="Group 40"/>
            <p:cNvGrpSpPr/>
            <p:nvPr/>
          </p:nvGrpSpPr>
          <p:grpSpPr bwMode="gray">
            <a:xfrm>
              <a:off x="4522283" y="3947676"/>
              <a:ext cx="1009990" cy="466394"/>
              <a:chOff x="3771695" y="2373144"/>
              <a:chExt cx="8557231" cy="5024953"/>
            </a:xfrm>
          </p:grpSpPr>
          <p:grpSp>
            <p:nvGrpSpPr>
              <p:cNvPr id="42" name="Group 41"/>
              <p:cNvGrpSpPr/>
              <p:nvPr/>
            </p:nvGrpSpPr>
            <p:grpSpPr bwMode="gray">
              <a:xfrm>
                <a:off x="3771695" y="4427053"/>
                <a:ext cx="2830198" cy="2971044"/>
                <a:chOff x="3771695" y="4427053"/>
                <a:chExt cx="2830198" cy="2971044"/>
              </a:xfrm>
            </p:grpSpPr>
            <p:sp>
              <p:nvSpPr>
                <p:cNvPr id="60" name="Shape 59"/>
                <p:cNvSpPr/>
                <p:nvPr/>
              </p:nvSpPr>
              <p:spPr bwMode="gray">
                <a:xfrm rot="167224">
                  <a:off x="3771695" y="4427053"/>
                  <a:ext cx="2830198" cy="2971044"/>
                </a:xfrm>
                <a:prstGeom prst="gear9">
                  <a:avLst>
                    <a:gd name="adj1" fmla="val 13983"/>
                    <a:gd name="adj2" fmla="val 1763"/>
                  </a:avLst>
                </a:pr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200"/>
                </a:p>
              </p:txBody>
            </p:sp>
            <p:sp>
              <p:nvSpPr>
                <p:cNvPr id="61" name="Oval 60"/>
                <p:cNvSpPr/>
                <p:nvPr/>
              </p:nvSpPr>
              <p:spPr bwMode="gray">
                <a:xfrm>
                  <a:off x="4851782" y="5625959"/>
                  <a:ext cx="633517" cy="633517"/>
                </a:xfrm>
                <a:prstGeom prst="ellipse">
                  <a:avLst/>
                </a:prstGeom>
                <a:solidFill>
                  <a:schemeClr val="bg1"/>
                </a:solidFill>
                <a:ln w="6350" algn="ctr">
                  <a:noFill/>
                  <a:miter lim="800000"/>
                  <a:headEnd/>
                  <a:tailEnd/>
                </a:ln>
              </p:spPr>
              <p:txBody>
                <a:bodyPr lIns="50598" tIns="40479" rIns="50598" bIns="40479" rtlCol="0" anchor="ctr"/>
                <a:lstStyle/>
                <a:p>
                  <a:pPr algn="ctr" fontAlgn="base">
                    <a:spcBef>
                      <a:spcPct val="50000"/>
                    </a:spcBef>
                    <a:spcAft>
                      <a:spcPct val="0"/>
                    </a:spcAft>
                    <a:buClr>
                      <a:srgbClr val="F0AB00"/>
                    </a:buClr>
                    <a:buSzPct val="80000"/>
                  </a:pPr>
                  <a:endParaRPr lang="en-US" sz="1350" kern="0" dirty="0" err="1">
                    <a:ea typeface="Arial Unicode MS" pitchFamily="34" charset="-128"/>
                    <a:cs typeface="Arial Unicode MS" pitchFamily="34" charset="-128"/>
                  </a:endParaRPr>
                </a:p>
              </p:txBody>
            </p:sp>
          </p:grpSp>
          <p:grpSp>
            <p:nvGrpSpPr>
              <p:cNvPr id="51" name="Group 50"/>
              <p:cNvGrpSpPr/>
              <p:nvPr/>
            </p:nvGrpSpPr>
            <p:grpSpPr bwMode="gray">
              <a:xfrm>
                <a:off x="5905685" y="2978147"/>
                <a:ext cx="3227092" cy="3227092"/>
                <a:chOff x="5905685" y="2978147"/>
                <a:chExt cx="3227092" cy="3227092"/>
              </a:xfrm>
            </p:grpSpPr>
            <p:sp>
              <p:nvSpPr>
                <p:cNvPr id="58" name="Shape 57"/>
                <p:cNvSpPr/>
                <p:nvPr/>
              </p:nvSpPr>
              <p:spPr bwMode="gray">
                <a:xfrm>
                  <a:off x="5905685" y="2978147"/>
                  <a:ext cx="3227092" cy="3227092"/>
                </a:xfrm>
                <a:prstGeom prst="gear9">
                  <a:avLst>
                    <a:gd name="adj1" fmla="val 13983"/>
                    <a:gd name="adj2" fmla="val 1763"/>
                  </a:avLst>
                </a:prstGeom>
                <a:solidFill>
                  <a:srgbClr val="FCB71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200"/>
                </a:p>
              </p:txBody>
            </p:sp>
            <p:sp>
              <p:nvSpPr>
                <p:cNvPr id="59" name="Oval 58"/>
                <p:cNvSpPr/>
                <p:nvPr/>
              </p:nvSpPr>
              <p:spPr bwMode="gray">
                <a:xfrm>
                  <a:off x="7202472" y="4274934"/>
                  <a:ext cx="633517" cy="633517"/>
                </a:xfrm>
                <a:prstGeom prst="ellipse">
                  <a:avLst/>
                </a:prstGeom>
                <a:solidFill>
                  <a:schemeClr val="bg1"/>
                </a:solidFill>
                <a:ln w="6350" algn="ctr">
                  <a:noFill/>
                  <a:miter lim="800000"/>
                  <a:headEnd/>
                  <a:tailEnd/>
                </a:ln>
              </p:spPr>
              <p:txBody>
                <a:bodyPr lIns="50598" tIns="40479" rIns="50598" bIns="40479" rtlCol="0" anchor="ctr"/>
                <a:lstStyle/>
                <a:p>
                  <a:pPr algn="ctr" fontAlgn="base">
                    <a:spcBef>
                      <a:spcPct val="50000"/>
                    </a:spcBef>
                    <a:spcAft>
                      <a:spcPct val="0"/>
                    </a:spcAft>
                    <a:buClr>
                      <a:srgbClr val="F0AB00"/>
                    </a:buClr>
                    <a:buSzPct val="80000"/>
                  </a:pPr>
                  <a:endParaRPr lang="en-US" sz="1350" kern="0" dirty="0" err="1">
                    <a:ea typeface="Arial Unicode MS" pitchFamily="34" charset="-128"/>
                    <a:cs typeface="Arial Unicode MS" pitchFamily="34" charset="-128"/>
                  </a:endParaRPr>
                </a:p>
              </p:txBody>
            </p:sp>
          </p:grpSp>
          <p:grpSp>
            <p:nvGrpSpPr>
              <p:cNvPr id="52" name="Group 51"/>
              <p:cNvGrpSpPr/>
              <p:nvPr/>
            </p:nvGrpSpPr>
            <p:grpSpPr bwMode="gray">
              <a:xfrm>
                <a:off x="8673619" y="2373144"/>
                <a:ext cx="2738298" cy="2874571"/>
                <a:chOff x="8673619" y="2373144"/>
                <a:chExt cx="2738298" cy="2874571"/>
              </a:xfrm>
            </p:grpSpPr>
            <p:sp>
              <p:nvSpPr>
                <p:cNvPr id="56" name="Shape 55"/>
                <p:cNvSpPr/>
                <p:nvPr/>
              </p:nvSpPr>
              <p:spPr bwMode="gray">
                <a:xfrm rot="1577908">
                  <a:off x="8673619" y="2373144"/>
                  <a:ext cx="2738298" cy="2874571"/>
                </a:xfrm>
                <a:prstGeom prst="gear9">
                  <a:avLst>
                    <a:gd name="adj1" fmla="val 13983"/>
                    <a:gd name="adj2" fmla="val 1763"/>
                  </a:avLst>
                </a:pr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200"/>
                </a:p>
              </p:txBody>
            </p:sp>
            <p:sp>
              <p:nvSpPr>
                <p:cNvPr id="57" name="Oval 56"/>
                <p:cNvSpPr/>
                <p:nvPr/>
              </p:nvSpPr>
              <p:spPr bwMode="gray">
                <a:xfrm>
                  <a:off x="9726009" y="3493670"/>
                  <a:ext cx="633517" cy="633517"/>
                </a:xfrm>
                <a:prstGeom prst="ellipse">
                  <a:avLst/>
                </a:prstGeom>
                <a:solidFill>
                  <a:schemeClr val="bg1"/>
                </a:solidFill>
                <a:ln w="6350" algn="ctr">
                  <a:noFill/>
                  <a:miter lim="800000"/>
                  <a:headEnd/>
                  <a:tailEnd/>
                </a:ln>
              </p:spPr>
              <p:txBody>
                <a:bodyPr lIns="50598" tIns="40479" rIns="50598" bIns="40479" rtlCol="0" anchor="ctr"/>
                <a:lstStyle/>
                <a:p>
                  <a:pPr algn="ctr" fontAlgn="base">
                    <a:spcBef>
                      <a:spcPct val="50000"/>
                    </a:spcBef>
                    <a:spcAft>
                      <a:spcPct val="0"/>
                    </a:spcAft>
                    <a:buClr>
                      <a:srgbClr val="F0AB00"/>
                    </a:buClr>
                    <a:buSzPct val="80000"/>
                  </a:pPr>
                  <a:endParaRPr lang="en-US" sz="1350" kern="0" dirty="0" err="1">
                    <a:ea typeface="Arial Unicode MS" pitchFamily="34" charset="-128"/>
                    <a:cs typeface="Arial Unicode MS" pitchFamily="34" charset="-128"/>
                  </a:endParaRPr>
                </a:p>
              </p:txBody>
            </p:sp>
          </p:grpSp>
          <p:grpSp>
            <p:nvGrpSpPr>
              <p:cNvPr id="53" name="Group 52"/>
              <p:cNvGrpSpPr/>
              <p:nvPr/>
            </p:nvGrpSpPr>
            <p:grpSpPr bwMode="gray">
              <a:xfrm>
                <a:off x="9942152" y="4686645"/>
                <a:ext cx="2386774" cy="2230803"/>
                <a:chOff x="9942152" y="4686645"/>
                <a:chExt cx="2386774" cy="2230803"/>
              </a:xfrm>
            </p:grpSpPr>
            <p:sp>
              <p:nvSpPr>
                <p:cNvPr id="54" name="Shape 53"/>
                <p:cNvSpPr/>
                <p:nvPr/>
              </p:nvSpPr>
              <p:spPr bwMode="gray">
                <a:xfrm rot="21448218">
                  <a:off x="9942152" y="4686645"/>
                  <a:ext cx="2386774" cy="2230803"/>
                </a:xfrm>
                <a:prstGeom prst="gear9">
                  <a:avLst>
                    <a:gd name="adj1" fmla="val 13983"/>
                    <a:gd name="adj2" fmla="val 1763"/>
                  </a:avLst>
                </a:prstGeom>
                <a:solidFill>
                  <a:srgbClr val="FCB71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200"/>
                </a:p>
              </p:txBody>
            </p:sp>
            <p:sp>
              <p:nvSpPr>
                <p:cNvPr id="55" name="Oval 54"/>
                <p:cNvSpPr/>
                <p:nvPr/>
              </p:nvSpPr>
              <p:spPr bwMode="gray">
                <a:xfrm>
                  <a:off x="10818780" y="5485287"/>
                  <a:ext cx="633517" cy="633517"/>
                </a:xfrm>
                <a:prstGeom prst="ellipse">
                  <a:avLst/>
                </a:prstGeom>
                <a:solidFill>
                  <a:schemeClr val="bg1"/>
                </a:solidFill>
                <a:ln w="6350" algn="ctr">
                  <a:noFill/>
                  <a:miter lim="800000"/>
                  <a:headEnd/>
                  <a:tailEnd/>
                </a:ln>
              </p:spPr>
              <p:txBody>
                <a:bodyPr lIns="50598" tIns="40479" rIns="50598" bIns="40479" rtlCol="0" anchor="ctr"/>
                <a:lstStyle/>
                <a:p>
                  <a:pPr algn="ctr" fontAlgn="base">
                    <a:spcBef>
                      <a:spcPct val="50000"/>
                    </a:spcBef>
                    <a:spcAft>
                      <a:spcPct val="0"/>
                    </a:spcAft>
                    <a:buClr>
                      <a:srgbClr val="F0AB00"/>
                    </a:buClr>
                    <a:buSzPct val="80000"/>
                  </a:pPr>
                  <a:endParaRPr lang="en-US" sz="1350" kern="0" dirty="0" err="1">
                    <a:ea typeface="Arial Unicode MS" pitchFamily="34" charset="-128"/>
                    <a:cs typeface="Arial Unicode MS" pitchFamily="34" charset="-128"/>
                  </a:endParaRPr>
                </a:p>
              </p:txBody>
            </p:sp>
          </p:grpSp>
        </p:grpSp>
        <p:sp>
          <p:nvSpPr>
            <p:cNvPr id="62" name="Rounded Rectangle 61"/>
            <p:cNvSpPr/>
            <p:nvPr/>
          </p:nvSpPr>
          <p:spPr bwMode="gray">
            <a:xfrm>
              <a:off x="5772470" y="4868835"/>
              <a:ext cx="2653810" cy="400342"/>
            </a:xfrm>
            <a:prstGeom prst="roundRect">
              <a:avLst/>
            </a:prstGeom>
            <a:solidFill>
              <a:schemeClr val="accent1"/>
            </a:solidFill>
            <a:ln w="6350" algn="ctr">
              <a:noFill/>
              <a:miter lim="800000"/>
              <a:headEnd/>
              <a:tailEnd/>
            </a:ln>
          </p:spPr>
          <p:txBody>
            <a:bodyPr lIns="60248" tIns="48198" rIns="60248" bIns="48198" rtlCol="0" anchor="t"/>
            <a:lstStyle/>
            <a:p>
              <a:pPr algn="ctr" fontAlgn="base">
                <a:spcBef>
                  <a:spcPct val="50000"/>
                </a:spcBef>
                <a:spcAft>
                  <a:spcPct val="0"/>
                </a:spcAft>
                <a:buClr>
                  <a:srgbClr val="F0AB00"/>
                </a:buClr>
                <a:buSzPct val="80000"/>
              </a:pPr>
              <a:r>
                <a:rPr lang="en-US" sz="1350" b="1" kern="0" dirty="0">
                  <a:ea typeface="Arial Unicode MS" pitchFamily="34" charset="-128"/>
                  <a:cs typeface="Arial Unicode MS" pitchFamily="34" charset="-128"/>
                </a:rPr>
                <a:t>Calculation logic</a:t>
              </a:r>
            </a:p>
          </p:txBody>
        </p:sp>
      </p:grpSp>
      <p:sp>
        <p:nvSpPr>
          <p:cNvPr id="64" name="Right Brace 63"/>
          <p:cNvSpPr/>
          <p:nvPr/>
        </p:nvSpPr>
        <p:spPr>
          <a:xfrm>
            <a:off x="3874423" y="4638927"/>
            <a:ext cx="459300" cy="712539"/>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lIns="72885" tIns="36443" rIns="72885" bIns="36443" rtlCol="0" anchor="ctr"/>
          <a:lstStyle/>
          <a:p>
            <a:pPr algn="ctr"/>
            <a:endParaRPr lang="en-US" sz="1200"/>
          </a:p>
        </p:txBody>
      </p:sp>
      <p:sp>
        <p:nvSpPr>
          <p:cNvPr id="65" name="Right Brace 64"/>
          <p:cNvSpPr/>
          <p:nvPr/>
        </p:nvSpPr>
        <p:spPr>
          <a:xfrm>
            <a:off x="3874423" y="3422288"/>
            <a:ext cx="440232" cy="760325"/>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lIns="72885" tIns="36443" rIns="72885" bIns="36443" rtlCol="0" anchor="ctr"/>
          <a:lstStyle/>
          <a:p>
            <a:pPr algn="ctr"/>
            <a:endParaRPr lang="en-US" sz="1200"/>
          </a:p>
        </p:txBody>
      </p:sp>
      <p:sp>
        <p:nvSpPr>
          <p:cNvPr id="66" name="Right Brace 65"/>
          <p:cNvSpPr/>
          <p:nvPr/>
        </p:nvSpPr>
        <p:spPr>
          <a:xfrm>
            <a:off x="3876326" y="2260831"/>
            <a:ext cx="459300" cy="637758"/>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lIns="72885" tIns="36443" rIns="72885" bIns="36443" rtlCol="0" anchor="ctr"/>
          <a:lstStyle/>
          <a:p>
            <a:pPr algn="ctr"/>
            <a:endParaRPr lang="en-US" sz="1200"/>
          </a:p>
        </p:txBody>
      </p:sp>
    </p:spTree>
    <p:extLst>
      <p:ext uri="{BB962C8B-B14F-4D97-AF65-F5344CB8AC3E}">
        <p14:creationId xmlns:p14="http://schemas.microsoft.com/office/powerpoint/2010/main" val="428764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zh-CN" altLang="en-US" dirty="0">
                <a:latin typeface="微软雅黑" panose="020B0503020204020204" pitchFamily="34" charset="-122"/>
                <a:ea typeface="微软雅黑" panose="020B0503020204020204" pitchFamily="34" charset="-122"/>
              </a:rPr>
              <a:t>内存计算技术</a:t>
            </a:r>
            <a:endParaRPr lang="en-US" dirty="0"/>
          </a:p>
        </p:txBody>
      </p:sp>
      <p:pic>
        <p:nvPicPr>
          <p:cNvPr id="4" name="Picture Placeholder 3"/>
          <p:cNvPicPr>
            <a:picLocks noGrp="1" noChangeAspect="1"/>
          </p:cNvPicPr>
          <p:nvPr>
            <p:ph type="pic" sz="quarter" idx="12"/>
          </p:nvPr>
        </p:nvPicPr>
        <p:blipFill>
          <a:blip r:embed="rId2"/>
          <a:srcRect t="3112" b="3112"/>
          <a:stretch>
            <a:fillRect/>
          </a:stretch>
        </p:blipFill>
        <p:spPr/>
      </p:pic>
    </p:spTree>
    <p:extLst>
      <p:ext uri="{BB962C8B-B14F-4D97-AF65-F5344CB8AC3E}">
        <p14:creationId xmlns:p14="http://schemas.microsoft.com/office/powerpoint/2010/main" val="15154238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99" y="504000"/>
            <a:ext cx="8424000" cy="738664"/>
          </a:xfrm>
        </p:spPr>
        <p:txBody>
          <a:bodyPr/>
          <a:lstStyle/>
          <a:p>
            <a:r>
              <a:rPr lang="en-US" sz="2800" dirty="0"/>
              <a:t>SAP HANA Web-based Development Workbench</a:t>
            </a:r>
            <a:br>
              <a:rPr lang="en-US" sz="2800" dirty="0"/>
            </a:br>
            <a:r>
              <a:rPr lang="zh-CN" altLang="en-US" sz="2000" b="0" dirty="0"/>
              <a:t>基于</a:t>
            </a:r>
            <a:r>
              <a:rPr lang="en-US" altLang="zh-CN" sz="2000" b="0" dirty="0"/>
              <a:t>Web</a:t>
            </a:r>
            <a:r>
              <a:rPr lang="zh-CN" altLang="en-US" sz="2000" b="0" dirty="0"/>
              <a:t>的开发工作台</a:t>
            </a:r>
            <a:endParaRPr lang="en-US" sz="2800" b="0" dirty="0"/>
          </a:p>
        </p:txBody>
      </p:sp>
      <p:sp>
        <p:nvSpPr>
          <p:cNvPr id="3" name="Text Placeholder 2"/>
          <p:cNvSpPr>
            <a:spLocks noGrp="1"/>
          </p:cNvSpPr>
          <p:nvPr>
            <p:ph type="body" sz="quarter" idx="10"/>
          </p:nvPr>
        </p:nvSpPr>
        <p:spPr>
          <a:xfrm>
            <a:off x="242938" y="2453268"/>
            <a:ext cx="2648946" cy="2850939"/>
          </a:xfrm>
        </p:spPr>
        <p:txBody>
          <a:bodyPr/>
          <a:lstStyle/>
          <a:p>
            <a:pPr marL="257106" indent="-257106">
              <a:buFont typeface="Arial" pitchFamily="34" charset="0"/>
              <a:buChar char="•"/>
            </a:pPr>
            <a:r>
              <a:rPr lang="zh-CN" altLang="en-US" sz="1800" dirty="0"/>
              <a:t>全功能开发工具</a:t>
            </a:r>
            <a:r>
              <a:rPr lang="en-US" sz="1800" dirty="0"/>
              <a:t>:</a:t>
            </a:r>
          </a:p>
          <a:p>
            <a:pPr marL="392070" lvl="2" indent="-257106">
              <a:buFont typeface="Arial" pitchFamily="34" charset="0"/>
              <a:buChar char="•"/>
            </a:pPr>
            <a:r>
              <a:rPr lang="en-US" sz="1600" dirty="0"/>
              <a:t>Editor</a:t>
            </a:r>
          </a:p>
          <a:p>
            <a:pPr marL="392070" lvl="2" indent="-257106">
              <a:buFont typeface="Arial" pitchFamily="34" charset="0"/>
              <a:buChar char="•"/>
            </a:pPr>
            <a:r>
              <a:rPr lang="en-US" sz="1600" dirty="0"/>
              <a:t>Catalog </a:t>
            </a:r>
          </a:p>
          <a:p>
            <a:pPr marL="392070" lvl="2" indent="-257106">
              <a:buFont typeface="Arial" pitchFamily="34" charset="0"/>
              <a:buChar char="•"/>
            </a:pPr>
            <a:r>
              <a:rPr lang="en-US" sz="1600" dirty="0"/>
              <a:t>Security</a:t>
            </a:r>
          </a:p>
          <a:p>
            <a:pPr marL="392070" lvl="2" indent="-257106">
              <a:buFont typeface="Arial" pitchFamily="34" charset="0"/>
              <a:buChar char="•"/>
            </a:pPr>
            <a:r>
              <a:rPr lang="en-US" sz="1600" dirty="0"/>
              <a:t>Traces</a:t>
            </a:r>
          </a:p>
          <a:p>
            <a:pPr marL="392070" lvl="2" indent="-257106">
              <a:buFont typeface="Arial" pitchFamily="34" charset="0"/>
              <a:buChar char="•"/>
            </a:pPr>
            <a:r>
              <a:rPr lang="en-US" altLang="zh-CN" sz="1600" dirty="0"/>
              <a:t>Debugger</a:t>
            </a:r>
          </a:p>
          <a:p>
            <a:pPr marL="392070" lvl="2" indent="-257106">
              <a:buFont typeface="Arial" pitchFamily="34" charset="0"/>
              <a:buChar char="•"/>
            </a:pPr>
            <a:r>
              <a:rPr lang="en-US" altLang="zh-CN" sz="1600" dirty="0"/>
              <a:t>Interactive</a:t>
            </a:r>
            <a:r>
              <a:rPr lang="zh-CN" altLang="en-US" sz="1600" dirty="0"/>
              <a:t> </a:t>
            </a:r>
            <a:r>
              <a:rPr lang="en-US" altLang="zh-CN" sz="1600" dirty="0"/>
              <a:t>Testing</a:t>
            </a:r>
          </a:p>
          <a:p>
            <a:pPr marL="392070" lvl="2" indent="-257106">
              <a:buFont typeface="Arial" pitchFamily="34" charset="0"/>
              <a:buChar char="•"/>
            </a:pPr>
            <a:r>
              <a:rPr lang="en-US" altLang="zh-CN" sz="1600" dirty="0"/>
              <a:t>LCM</a:t>
            </a:r>
            <a:endParaRPr lang="en-US" sz="1600" dirty="0"/>
          </a:p>
        </p:txBody>
      </p:sp>
      <p:pic>
        <p:nvPicPr>
          <p:cNvPr id="512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52775" y="1721263"/>
            <a:ext cx="5403553" cy="375445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2962" y="2260917"/>
            <a:ext cx="6001038" cy="4597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024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824" y="539688"/>
            <a:ext cx="8656145" cy="430887"/>
          </a:xfrm>
        </p:spPr>
        <p:txBody>
          <a:bodyPr/>
          <a:lstStyle/>
          <a:p>
            <a:r>
              <a:rPr lang="en-US" sz="2800" dirty="0">
                <a:latin typeface="微软雅黑" panose="020B0503020204020204" pitchFamily="34" charset="-122"/>
                <a:ea typeface="微软雅黑" panose="020B0503020204020204" pitchFamily="34" charset="-122"/>
                <a:cs typeface="SimSun"/>
              </a:rPr>
              <a:t>SAP HANA </a:t>
            </a:r>
            <a:r>
              <a:rPr lang="zh-CN" altLang="en-US" sz="2800" dirty="0">
                <a:latin typeface="微软雅黑" panose="020B0503020204020204" pitchFamily="34" charset="-122"/>
                <a:ea typeface="微软雅黑" panose="020B0503020204020204" pitchFamily="34" charset="-122"/>
                <a:cs typeface="SimSun"/>
              </a:rPr>
              <a:t>开发工具 </a:t>
            </a:r>
            <a:r>
              <a:rPr lang="en-US" altLang="zh-CN" sz="2800" dirty="0">
                <a:latin typeface="微软雅黑" panose="020B0503020204020204" pitchFamily="34" charset="-122"/>
                <a:ea typeface="微软雅黑" panose="020B0503020204020204" pitchFamily="34" charset="-122"/>
                <a:cs typeface="SimSun"/>
              </a:rPr>
              <a:t>Web IDE </a:t>
            </a:r>
            <a:r>
              <a:rPr lang="zh-CN" altLang="en-US" sz="2800" dirty="0">
                <a:latin typeface="微软雅黑" panose="020B0503020204020204" pitchFamily="34" charset="-122"/>
                <a:ea typeface="微软雅黑" panose="020B0503020204020204" pitchFamily="34" charset="-122"/>
                <a:cs typeface="SimSun"/>
              </a:rPr>
              <a:t>愿景</a:t>
            </a:r>
            <a:endParaRPr lang="en-US" sz="2800" dirty="0">
              <a:latin typeface="微软雅黑" panose="020B0503020204020204" pitchFamily="34" charset="-122"/>
              <a:ea typeface="微软雅黑" panose="020B0503020204020204" pitchFamily="34" charset="-122"/>
              <a:cs typeface="SimSun"/>
            </a:endParaRPr>
          </a:p>
        </p:txBody>
      </p:sp>
      <p:sp>
        <p:nvSpPr>
          <p:cNvPr id="4" name="Text Placeholder 2"/>
          <p:cNvSpPr>
            <a:spLocks noGrp="1"/>
          </p:cNvSpPr>
          <p:nvPr>
            <p:ph type="body" sz="quarter" idx="4294967295"/>
          </p:nvPr>
        </p:nvSpPr>
        <p:spPr>
          <a:xfrm>
            <a:off x="243188" y="2015191"/>
            <a:ext cx="8616863" cy="4006467"/>
          </a:xfrm>
          <a:prstGeom prst="rect">
            <a:avLst/>
          </a:prstGeom>
        </p:spPr>
        <p:txBody>
          <a:bodyPr/>
          <a:lstStyle/>
          <a:p>
            <a:pPr>
              <a:buClr>
                <a:schemeClr val="tx1">
                  <a:lumMod val="75000"/>
                  <a:lumOff val="25000"/>
                </a:schemeClr>
              </a:buClr>
              <a:buSzPct val="100000"/>
            </a:pPr>
            <a:r>
              <a:rPr lang="zh-CN" altLang="en-US" kern="0" dirty="0">
                <a:solidFill>
                  <a:prstClr val="black"/>
                </a:solidFill>
                <a:latin typeface="微软雅黑" panose="020B0503020204020204" pitchFamily="34" charset="-122"/>
                <a:ea typeface="微软雅黑" panose="020B0503020204020204" pitchFamily="34" charset="-122"/>
                <a:cs typeface="Arial Unicode MS" pitchFamily="34" charset="-128"/>
              </a:rPr>
              <a:t>用于</a:t>
            </a:r>
            <a:r>
              <a:rPr lang="en-US" kern="0" dirty="0">
                <a:solidFill>
                  <a:prstClr val="black"/>
                </a:solidFill>
                <a:latin typeface="微软雅黑" panose="020B0503020204020204" pitchFamily="34" charset="-122"/>
                <a:ea typeface="微软雅黑" panose="020B0503020204020204" pitchFamily="34" charset="-122"/>
                <a:cs typeface="Arial Unicode MS" pitchFamily="34" charset="-128"/>
              </a:rPr>
              <a:t>SAP HANA</a:t>
            </a:r>
            <a:r>
              <a:rPr lang="zh-CN" altLang="en-US" kern="0" dirty="0">
                <a:solidFill>
                  <a:prstClr val="black"/>
                </a:solidFill>
                <a:latin typeface="微软雅黑" panose="020B0503020204020204" pitchFamily="34" charset="-122"/>
                <a:ea typeface="微软雅黑" panose="020B0503020204020204" pitchFamily="34" charset="-122"/>
                <a:cs typeface="Arial Unicode MS" pitchFamily="34" charset="-128"/>
              </a:rPr>
              <a:t>的</a:t>
            </a:r>
            <a:r>
              <a:rPr lang="en-US" kern="0" dirty="0">
                <a:solidFill>
                  <a:prstClr val="black"/>
                </a:solidFill>
                <a:latin typeface="微软雅黑" panose="020B0503020204020204" pitchFamily="34" charset="-122"/>
                <a:ea typeface="微软雅黑" panose="020B0503020204020204" pitchFamily="34" charset="-122"/>
                <a:cs typeface="Arial Unicode MS" pitchFamily="34" charset="-128"/>
              </a:rPr>
              <a:t>SAP Web IDE</a:t>
            </a:r>
            <a:r>
              <a:rPr lang="zh-CN" altLang="en-US" kern="0" dirty="0">
                <a:solidFill>
                  <a:prstClr val="black"/>
                </a:solidFill>
                <a:latin typeface="微软雅黑" panose="020B0503020204020204" pitchFamily="34" charset="-122"/>
                <a:ea typeface="微软雅黑" panose="020B0503020204020204" pitchFamily="34" charset="-122"/>
                <a:cs typeface="Arial Unicode MS" pitchFamily="34" charset="-128"/>
              </a:rPr>
              <a:t>为创建</a:t>
            </a:r>
            <a:r>
              <a:rPr lang="en-US" kern="0" dirty="0">
                <a:solidFill>
                  <a:prstClr val="black"/>
                </a:solidFill>
                <a:latin typeface="微软雅黑" panose="020B0503020204020204" pitchFamily="34" charset="-122"/>
                <a:ea typeface="微软雅黑" panose="020B0503020204020204" pitchFamily="34" charset="-122"/>
                <a:cs typeface="Arial Unicode MS" pitchFamily="34" charset="-128"/>
              </a:rPr>
              <a:t>SAP HANA </a:t>
            </a:r>
            <a:r>
              <a:rPr lang="zh-CN" altLang="en-US" kern="0" dirty="0">
                <a:solidFill>
                  <a:prstClr val="black"/>
                </a:solidFill>
                <a:latin typeface="微软雅黑" panose="020B0503020204020204" pitchFamily="34" charset="-122"/>
                <a:ea typeface="微软雅黑" panose="020B0503020204020204" pitchFamily="34" charset="-122"/>
                <a:cs typeface="Arial Unicode MS" pitchFamily="34" charset="-128"/>
              </a:rPr>
              <a:t>本机应用程序提供了全面的基于</a:t>
            </a:r>
            <a:r>
              <a:rPr lang="en-US" kern="0" dirty="0">
                <a:solidFill>
                  <a:prstClr val="black"/>
                </a:solidFill>
                <a:latin typeface="微软雅黑" panose="020B0503020204020204" pitchFamily="34" charset="-122"/>
                <a:ea typeface="微软雅黑" panose="020B0503020204020204" pitchFamily="34" charset="-122"/>
                <a:cs typeface="Arial Unicode MS" pitchFamily="34" charset="-128"/>
              </a:rPr>
              <a:t>Web</a:t>
            </a:r>
            <a:r>
              <a:rPr lang="zh-CN" altLang="en-US" kern="0" dirty="0">
                <a:solidFill>
                  <a:prstClr val="black"/>
                </a:solidFill>
                <a:latin typeface="微软雅黑" panose="020B0503020204020204" pitchFamily="34" charset="-122"/>
                <a:ea typeface="微软雅黑" panose="020B0503020204020204" pitchFamily="34" charset="-122"/>
                <a:cs typeface="Arial Unicode MS" pitchFamily="34" charset="-128"/>
              </a:rPr>
              <a:t>的端到端开发体验</a:t>
            </a:r>
            <a:r>
              <a:rPr lang="en-US" b="0" kern="0" dirty="0">
                <a:solidFill>
                  <a:prstClr val="black"/>
                </a:solidFill>
                <a:latin typeface="微软雅黑" panose="020B0503020204020204" pitchFamily="34" charset="-122"/>
                <a:ea typeface="微软雅黑" panose="020B0503020204020204" pitchFamily="34" charset="-122"/>
                <a:cs typeface="Arial Unicode MS" pitchFamily="34" charset="-128"/>
              </a:rPr>
              <a:t>:</a:t>
            </a:r>
          </a:p>
          <a:p>
            <a:pPr marL="512763" lvl="1" indent="-255588">
              <a:buFont typeface="Arial" panose="020B0604020202020204" pitchFamily="34" charset="0"/>
              <a:buChar char="•"/>
            </a:pPr>
            <a:r>
              <a:rPr lang="zh-CN" altLang="en-US" kern="0" dirty="0">
                <a:solidFill>
                  <a:prstClr val="black"/>
                </a:solidFill>
                <a:latin typeface="微软雅黑" panose="020B0503020204020204" pitchFamily="34" charset="-122"/>
                <a:ea typeface="微软雅黑" panose="020B0503020204020204" pitchFamily="34" charset="-122"/>
                <a:cs typeface="Arial Unicode MS" pitchFamily="34" charset="-128"/>
              </a:rPr>
              <a:t>开发</a:t>
            </a:r>
            <a:r>
              <a:rPr lang="en-US" altLang="zh-CN" kern="0" dirty="0">
                <a:solidFill>
                  <a:prstClr val="black"/>
                </a:solidFill>
                <a:latin typeface="微软雅黑" panose="020B0503020204020204" pitchFamily="34" charset="-122"/>
                <a:ea typeface="微软雅黑" panose="020B0503020204020204" pitchFamily="34" charset="-122"/>
                <a:cs typeface="Arial Unicode MS" pitchFamily="34" charset="-128"/>
              </a:rPr>
              <a:t>SAP HANA</a:t>
            </a:r>
            <a:r>
              <a:rPr lang="zh-CN" altLang="en-US" kern="0" dirty="0">
                <a:solidFill>
                  <a:prstClr val="black"/>
                </a:solidFill>
                <a:latin typeface="微软雅黑" panose="020B0503020204020204" pitchFamily="34" charset="-122"/>
                <a:ea typeface="微软雅黑" panose="020B0503020204020204" pitchFamily="34" charset="-122"/>
                <a:cs typeface="Arial Unicode MS" pitchFamily="34" charset="-128"/>
              </a:rPr>
              <a:t>内容和模型</a:t>
            </a:r>
          </a:p>
          <a:p>
            <a:pPr marL="512763" lvl="1" indent="-255588">
              <a:buFont typeface="Arial" panose="020B0604020202020204" pitchFamily="34" charset="0"/>
              <a:buChar char="•"/>
            </a:pPr>
            <a:r>
              <a:rPr lang="zh-CN" altLang="en-US" kern="0" dirty="0">
                <a:solidFill>
                  <a:prstClr val="black"/>
                </a:solidFill>
                <a:latin typeface="微软雅黑" panose="020B0503020204020204" pitchFamily="34" charset="-122"/>
                <a:ea typeface="微软雅黑" panose="020B0503020204020204" pitchFamily="34" charset="-122"/>
                <a:cs typeface="Arial Unicode MS" pitchFamily="34" charset="-128"/>
              </a:rPr>
              <a:t>使用</a:t>
            </a:r>
            <a:r>
              <a:rPr lang="en-US" altLang="zh-CN" kern="0" dirty="0">
                <a:solidFill>
                  <a:prstClr val="black"/>
                </a:solidFill>
                <a:latin typeface="微软雅黑" panose="020B0503020204020204" pitchFamily="34" charset="-122"/>
                <a:ea typeface="微软雅黑" panose="020B0503020204020204" pitchFamily="34" charset="-122"/>
                <a:cs typeface="Arial Unicode MS" pitchFamily="34" charset="-128"/>
              </a:rPr>
              <a:t>SAPUI5</a:t>
            </a:r>
            <a:r>
              <a:rPr lang="zh-CN" altLang="en-US" kern="0" dirty="0">
                <a:solidFill>
                  <a:prstClr val="black"/>
                </a:solidFill>
                <a:latin typeface="微软雅黑" panose="020B0503020204020204" pitchFamily="34" charset="-122"/>
                <a:ea typeface="微软雅黑" panose="020B0503020204020204" pitchFamily="34" charset="-122"/>
                <a:cs typeface="Arial Unicode MS" pitchFamily="34" charset="-128"/>
              </a:rPr>
              <a:t>开发</a:t>
            </a:r>
            <a:r>
              <a:rPr lang="en-US" altLang="zh-CN" kern="0" dirty="0">
                <a:solidFill>
                  <a:prstClr val="black"/>
                </a:solidFill>
                <a:latin typeface="微软雅黑" panose="020B0503020204020204" pitchFamily="34" charset="-122"/>
                <a:ea typeface="微软雅黑" panose="020B0503020204020204" pitchFamily="34" charset="-122"/>
                <a:cs typeface="Arial Unicode MS" pitchFamily="34" charset="-128"/>
              </a:rPr>
              <a:t>UI</a:t>
            </a:r>
          </a:p>
          <a:p>
            <a:pPr marL="512763" lvl="1" indent="-255588">
              <a:buFont typeface="Arial" panose="020B0604020202020204" pitchFamily="34" charset="0"/>
              <a:buChar char="•"/>
            </a:pPr>
            <a:r>
              <a:rPr lang="en-US" altLang="zh-CN" kern="0" dirty="0">
                <a:solidFill>
                  <a:prstClr val="black"/>
                </a:solidFill>
                <a:latin typeface="微软雅黑" panose="020B0503020204020204" pitchFamily="34" charset="-122"/>
                <a:ea typeface="微软雅黑" panose="020B0503020204020204" pitchFamily="34" charset="-122"/>
                <a:cs typeface="Arial Unicode MS" pitchFamily="34" charset="-128"/>
              </a:rPr>
              <a:t>Node.js</a:t>
            </a:r>
            <a:r>
              <a:rPr lang="zh-CN" altLang="en-US" kern="0" dirty="0">
                <a:solidFill>
                  <a:prstClr val="black"/>
                </a:solidFill>
                <a:latin typeface="微软雅黑" panose="020B0503020204020204" pitchFamily="34" charset="-122"/>
                <a:ea typeface="微软雅黑" panose="020B0503020204020204" pitchFamily="34" charset="-122"/>
                <a:cs typeface="Arial Unicode MS" pitchFamily="34" charset="-128"/>
              </a:rPr>
              <a:t>或</a:t>
            </a:r>
            <a:r>
              <a:rPr lang="en-US" altLang="zh-CN" kern="0" dirty="0">
                <a:solidFill>
                  <a:prstClr val="black"/>
                </a:solidFill>
                <a:latin typeface="微软雅黑" panose="020B0503020204020204" pitchFamily="34" charset="-122"/>
                <a:ea typeface="微软雅黑" panose="020B0503020204020204" pitchFamily="34" charset="-122"/>
                <a:cs typeface="Arial Unicode MS" pitchFamily="34" charset="-128"/>
              </a:rPr>
              <a:t>XSJS</a:t>
            </a:r>
            <a:r>
              <a:rPr lang="zh-CN" altLang="en-US" kern="0" dirty="0">
                <a:solidFill>
                  <a:prstClr val="black"/>
                </a:solidFill>
                <a:latin typeface="微软雅黑" panose="020B0503020204020204" pitchFamily="34" charset="-122"/>
                <a:ea typeface="微软雅黑" panose="020B0503020204020204" pitchFamily="34" charset="-122"/>
                <a:cs typeface="Arial Unicode MS" pitchFamily="34" charset="-128"/>
              </a:rPr>
              <a:t>业务代码</a:t>
            </a:r>
          </a:p>
          <a:p>
            <a:pPr marL="512763" lvl="1" indent="-255588">
              <a:buFont typeface="Arial" panose="020B0604020202020204" pitchFamily="34" charset="0"/>
              <a:buChar char="•"/>
            </a:pPr>
            <a:r>
              <a:rPr lang="en-US" altLang="zh-CN" kern="0" dirty="0" err="1">
                <a:solidFill>
                  <a:prstClr val="black"/>
                </a:solidFill>
                <a:latin typeface="微软雅黑" panose="020B0503020204020204" pitchFamily="34" charset="-122"/>
                <a:ea typeface="微软雅黑" panose="020B0503020204020204" pitchFamily="34" charset="-122"/>
                <a:cs typeface="Arial Unicode MS" pitchFamily="34" charset="-128"/>
              </a:rPr>
              <a:t>Git</a:t>
            </a:r>
            <a:r>
              <a:rPr lang="zh-CN" altLang="en-US" kern="0" dirty="0">
                <a:solidFill>
                  <a:prstClr val="black"/>
                </a:solidFill>
                <a:latin typeface="微软雅黑" panose="020B0503020204020204" pitchFamily="34" charset="-122"/>
                <a:ea typeface="微软雅黑" panose="020B0503020204020204" pitchFamily="34" charset="-122"/>
                <a:cs typeface="Arial Unicode MS" pitchFamily="34" charset="-128"/>
              </a:rPr>
              <a:t>集成</a:t>
            </a:r>
            <a:endParaRPr lang="en-US" altLang="zh-CN" kern="0" dirty="0">
              <a:solidFill>
                <a:prstClr val="black"/>
              </a:solidFill>
              <a:latin typeface="微软雅黑" panose="020B0503020204020204" pitchFamily="34" charset="-122"/>
              <a:ea typeface="微软雅黑" panose="020B0503020204020204" pitchFamily="34" charset="-122"/>
              <a:cs typeface="Arial Unicode MS" pitchFamily="34" charset="-128"/>
            </a:endParaRPr>
          </a:p>
          <a:p>
            <a:pPr marL="257133" lvl="1" indent="-257133">
              <a:buFont typeface="Arial" panose="020B0604020202020204" pitchFamily="34" charset="0"/>
              <a:buChar char="•"/>
            </a:pPr>
            <a:endParaRPr lang="en-US" kern="0" dirty="0">
              <a:solidFill>
                <a:prstClr val="black"/>
              </a:solidFill>
              <a:latin typeface="微软雅黑" panose="020B0503020204020204" pitchFamily="34" charset="-122"/>
              <a:ea typeface="微软雅黑" panose="020B0503020204020204" pitchFamily="34" charset="-122"/>
              <a:cs typeface="Arial Unicode MS" pitchFamily="34" charset="-128"/>
            </a:endParaRPr>
          </a:p>
          <a:p>
            <a:pPr lvl="1">
              <a:buClr>
                <a:schemeClr val="tx1">
                  <a:lumMod val="75000"/>
                  <a:lumOff val="25000"/>
                </a:schemeClr>
              </a:buClr>
            </a:pPr>
            <a:r>
              <a:rPr lang="zh-CN" altLang="en-US" kern="0" dirty="0">
                <a:solidFill>
                  <a:prstClr val="black"/>
                </a:solidFill>
                <a:latin typeface="微软雅黑" panose="020B0503020204020204" pitchFamily="34" charset="-122"/>
                <a:ea typeface="微软雅黑" panose="020B0503020204020204" pitchFamily="34" charset="-122"/>
                <a:cs typeface="Arial Unicode MS" pitchFamily="34" charset="-128"/>
              </a:rPr>
              <a:t>用于</a:t>
            </a:r>
            <a:r>
              <a:rPr lang="en-US" kern="0" dirty="0">
                <a:solidFill>
                  <a:prstClr val="black"/>
                </a:solidFill>
                <a:latin typeface="微软雅黑" panose="020B0503020204020204" pitchFamily="34" charset="-122"/>
                <a:ea typeface="微软雅黑" panose="020B0503020204020204" pitchFamily="34" charset="-122"/>
                <a:cs typeface="Arial Unicode MS" pitchFamily="34" charset="-128"/>
              </a:rPr>
              <a:t>SAP HANA</a:t>
            </a:r>
            <a:r>
              <a:rPr lang="zh-CN" altLang="en-US" kern="0" dirty="0">
                <a:solidFill>
                  <a:prstClr val="black"/>
                </a:solidFill>
                <a:latin typeface="微软雅黑" panose="020B0503020204020204" pitchFamily="34" charset="-122"/>
                <a:ea typeface="微软雅黑" panose="020B0503020204020204" pitchFamily="34" charset="-122"/>
                <a:cs typeface="Arial Unicode MS" pitchFamily="34" charset="-128"/>
              </a:rPr>
              <a:t>的</a:t>
            </a:r>
            <a:r>
              <a:rPr lang="en-US" kern="0" dirty="0">
                <a:solidFill>
                  <a:prstClr val="black"/>
                </a:solidFill>
                <a:latin typeface="微软雅黑" panose="020B0503020204020204" pitchFamily="34" charset="-122"/>
                <a:ea typeface="微软雅黑" panose="020B0503020204020204" pitchFamily="34" charset="-122"/>
                <a:cs typeface="Arial Unicode MS" pitchFamily="34" charset="-128"/>
              </a:rPr>
              <a:t>SAP Web IDE </a:t>
            </a:r>
            <a:r>
              <a:rPr lang="zh-CN" altLang="en-US" kern="0" dirty="0">
                <a:solidFill>
                  <a:prstClr val="black"/>
                </a:solidFill>
                <a:latin typeface="微软雅黑" panose="020B0503020204020204" pitchFamily="34" charset="-122"/>
                <a:ea typeface="微软雅黑" panose="020B0503020204020204" pitchFamily="34" charset="-122"/>
                <a:cs typeface="Arial Unicode MS" pitchFamily="34" charset="-128"/>
              </a:rPr>
              <a:t>包括 </a:t>
            </a:r>
            <a:r>
              <a:rPr lang="en-US" kern="0" dirty="0">
                <a:solidFill>
                  <a:prstClr val="black"/>
                </a:solidFill>
                <a:latin typeface="微软雅黑" panose="020B0503020204020204" pitchFamily="34" charset="-122"/>
                <a:ea typeface="微软雅黑" panose="020B0503020204020204" pitchFamily="34" charset="-122"/>
                <a:cs typeface="Arial Unicode MS" pitchFamily="34" charset="-128"/>
              </a:rPr>
              <a:t>SAP HANA Studio </a:t>
            </a:r>
            <a:r>
              <a:rPr lang="zh-CN" altLang="en-US" kern="0" dirty="0">
                <a:solidFill>
                  <a:prstClr val="black"/>
                </a:solidFill>
                <a:latin typeface="微软雅黑" panose="020B0503020204020204" pitchFamily="34" charset="-122"/>
                <a:ea typeface="微软雅黑" panose="020B0503020204020204" pitchFamily="34" charset="-122"/>
                <a:cs typeface="Arial Unicode MS" pitchFamily="34" charset="-128"/>
              </a:rPr>
              <a:t>和 </a:t>
            </a:r>
            <a:r>
              <a:rPr lang="en-US" kern="0" dirty="0">
                <a:solidFill>
                  <a:prstClr val="black"/>
                </a:solidFill>
                <a:latin typeface="微软雅黑" panose="020B0503020204020204" pitchFamily="34" charset="-122"/>
                <a:ea typeface="微软雅黑" panose="020B0503020204020204" pitchFamily="34" charset="-122"/>
                <a:cs typeface="Arial Unicode MS" pitchFamily="34" charset="-128"/>
              </a:rPr>
              <a:t>SAP HANA </a:t>
            </a:r>
            <a:r>
              <a:rPr lang="zh-CN" altLang="en-US" kern="0" dirty="0">
                <a:solidFill>
                  <a:prstClr val="black"/>
                </a:solidFill>
                <a:latin typeface="微软雅黑" panose="020B0503020204020204" pitchFamily="34" charset="-122"/>
                <a:ea typeface="微软雅黑" panose="020B0503020204020204" pitchFamily="34" charset="-122"/>
                <a:cs typeface="Arial Unicode MS" pitchFamily="34" charset="-128"/>
              </a:rPr>
              <a:t>基于</a:t>
            </a:r>
            <a:r>
              <a:rPr lang="en-US" kern="0" dirty="0">
                <a:solidFill>
                  <a:prstClr val="black"/>
                </a:solidFill>
                <a:latin typeface="微软雅黑" panose="020B0503020204020204" pitchFamily="34" charset="-122"/>
                <a:ea typeface="微软雅黑" panose="020B0503020204020204" pitchFamily="34" charset="-122"/>
                <a:cs typeface="Arial Unicode MS" pitchFamily="34" charset="-128"/>
              </a:rPr>
              <a:t>Web</a:t>
            </a:r>
            <a:r>
              <a:rPr lang="zh-CN" altLang="en-US" kern="0" dirty="0">
                <a:solidFill>
                  <a:prstClr val="black"/>
                </a:solidFill>
                <a:latin typeface="微软雅黑" panose="020B0503020204020204" pitchFamily="34" charset="-122"/>
                <a:ea typeface="微软雅黑" panose="020B0503020204020204" pitchFamily="34" charset="-122"/>
                <a:cs typeface="Arial Unicode MS" pitchFamily="34" charset="-128"/>
              </a:rPr>
              <a:t>的开发工作台的功能</a:t>
            </a:r>
            <a:r>
              <a:rPr lang="de-DE" dirty="0">
                <a:latin typeface="微软雅黑" panose="020B0503020204020204" pitchFamily="34" charset="-122"/>
                <a:ea typeface="微软雅黑" panose="020B0503020204020204" pitchFamily="34" charset="-122"/>
              </a:rPr>
              <a:t> </a:t>
            </a:r>
          </a:p>
          <a:p>
            <a:pPr lvl="1">
              <a:buClr>
                <a:schemeClr val="tx1">
                  <a:lumMod val="75000"/>
                  <a:lumOff val="25000"/>
                </a:schemeClr>
              </a:buClr>
            </a:pPr>
            <a:r>
              <a:rPr lang="zh-CN" altLang="en-US" dirty="0">
                <a:latin typeface="微软雅黑" panose="020B0503020204020204" pitchFamily="34" charset="-122"/>
                <a:ea typeface="微软雅黑" panose="020B0503020204020204" pitchFamily="34" charset="-122"/>
              </a:rPr>
              <a:t>它综合了各种技术，遵循行业发展趋势，并在可能的情况下利用行业标准，同时保留了</a:t>
            </a:r>
            <a:r>
              <a:rPr lang="en-US" altLang="zh-CN" dirty="0">
                <a:latin typeface="微软雅黑" panose="020B0503020204020204" pitchFamily="34" charset="-122"/>
                <a:ea typeface="微软雅黑" panose="020B0503020204020204" pitchFamily="34" charset="-122"/>
              </a:rPr>
              <a:t>SAP</a:t>
            </a:r>
            <a:r>
              <a:rPr lang="zh-CN" altLang="en-US" dirty="0">
                <a:latin typeface="微软雅黑" panose="020B0503020204020204" pitchFamily="34" charset="-122"/>
                <a:ea typeface="微软雅黑" panose="020B0503020204020204" pitchFamily="34" charset="-122"/>
              </a:rPr>
              <a:t>当前产品的竞争性创新重点</a:t>
            </a:r>
            <a:endParaRPr lang="en-US" kern="0" dirty="0">
              <a:solidFill>
                <a:prstClr val="black"/>
              </a:solidFill>
              <a:latin typeface="微软雅黑" panose="020B0503020204020204" pitchFamily="34" charset="-122"/>
              <a:ea typeface="微软雅黑" panose="020B0503020204020204" pitchFamily="34" charset="-122"/>
              <a:cs typeface="Arial Unicode MS" pitchFamily="34" charset="-128"/>
            </a:endParaRPr>
          </a:p>
        </p:txBody>
      </p:sp>
      <p:grpSp>
        <p:nvGrpSpPr>
          <p:cNvPr id="9" name="Group 8"/>
          <p:cNvGrpSpPr/>
          <p:nvPr/>
        </p:nvGrpSpPr>
        <p:grpSpPr>
          <a:xfrm>
            <a:off x="5602892" y="3070491"/>
            <a:ext cx="2932168" cy="660982"/>
            <a:chOff x="6677892" y="1448706"/>
            <a:chExt cx="3909784" cy="1190536"/>
          </a:xfrm>
        </p:grpSpPr>
        <p:sp>
          <p:nvSpPr>
            <p:cNvPr id="6" name="Rectangle 30"/>
            <p:cNvSpPr/>
            <p:nvPr/>
          </p:nvSpPr>
          <p:spPr bwMode="gray">
            <a:xfrm>
              <a:off x="6677892" y="1448706"/>
              <a:ext cx="3909784" cy="1190536"/>
            </a:xfrm>
            <a:prstGeom prst="rect">
              <a:avLst/>
            </a:prstGeom>
            <a:ln w="28575">
              <a:headEnd type="none"/>
              <a:tailEnd type="none"/>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64276" tIns="22496" rIns="64276" bIns="22496" numCol="1" spcCol="0" rtlCol="0" fromWordArt="0" anchor="t" anchorCtr="0" forceAA="0" compatLnSpc="1">
              <a:prstTxWarp prst="textNoShape">
                <a:avLst/>
              </a:prstTxWarp>
              <a:noAutofit/>
            </a:bodyPr>
            <a:lstStyle/>
            <a:p>
              <a:pPr algn="ctr" defTabSz="816119" fontAlgn="base">
                <a:spcBef>
                  <a:spcPct val="50000"/>
                </a:spcBef>
                <a:spcAft>
                  <a:spcPct val="0"/>
                </a:spcAft>
                <a:buClr>
                  <a:srgbClr val="F0AB00"/>
                </a:buClr>
                <a:buSzPct val="80000"/>
              </a:pPr>
              <a:r>
                <a:rPr lang="de-DE" sz="900" b="1"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Calibri"/>
                </a:rPr>
                <a:t>SAP Web IDE </a:t>
              </a:r>
              <a:r>
                <a:rPr lang="de-DE" sz="900" b="1" kern="0" dirty="0" err="1">
                  <a:solidFill>
                    <a:sysClr val="windowText" lastClr="000000">
                      <a:lumMod val="75000"/>
                      <a:lumOff val="25000"/>
                    </a:sysClr>
                  </a:solidFill>
                  <a:latin typeface="微软雅黑" panose="020B0503020204020204" pitchFamily="34" charset="-122"/>
                  <a:ea typeface="微软雅黑" panose="020B0503020204020204" pitchFamily="34" charset="-122"/>
                  <a:cs typeface="Calibri"/>
                </a:rPr>
                <a:t>for</a:t>
              </a:r>
              <a:r>
                <a:rPr lang="de-DE" sz="900" b="1"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Calibri"/>
                </a:rPr>
                <a:t> SAP HANA</a:t>
              </a:r>
              <a:endParaRPr lang="en-US" sz="900" b="1"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Calibri"/>
              </a:endParaRPr>
            </a:p>
          </p:txBody>
        </p:sp>
        <p:sp>
          <p:nvSpPr>
            <p:cNvPr id="7" name="Rectangle 6"/>
            <p:cNvSpPr/>
            <p:nvPr/>
          </p:nvSpPr>
          <p:spPr bwMode="gray">
            <a:xfrm>
              <a:off x="6792654" y="1809409"/>
              <a:ext cx="1901084" cy="655744"/>
            </a:xfrm>
            <a:prstGeom prst="rect">
              <a:avLst/>
            </a:prstGeom>
            <a:ln>
              <a:headEnd type="none"/>
              <a:tailEnd type="none"/>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64276" tIns="22496" rIns="64276" bIns="22496" numCol="1" spcCol="0" rtlCol="0" fromWordArt="0" anchor="ctr" anchorCtr="1" forceAA="0" compatLnSpc="1">
              <a:prstTxWarp prst="textNoShape">
                <a:avLst/>
              </a:prstTxWarp>
              <a:noAutofit/>
            </a:bodyPr>
            <a:lstStyle/>
            <a:p>
              <a:pPr algn="ctr" defTabSz="816119" fontAlgn="base">
                <a:spcBef>
                  <a:spcPct val="50000"/>
                </a:spcBef>
                <a:spcAft>
                  <a:spcPct val="0"/>
                </a:spcAft>
                <a:buClr>
                  <a:srgbClr val="F0AB00"/>
                </a:buClr>
                <a:buSzPct val="80000"/>
              </a:pPr>
              <a:r>
                <a:rPr lang="de-DE" sz="9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Calibri"/>
                </a:rPr>
                <a:t>HANA </a:t>
              </a:r>
              <a:r>
                <a:rPr lang="de-DE" sz="900" kern="0" dirty="0" err="1">
                  <a:solidFill>
                    <a:sysClr val="windowText" lastClr="000000">
                      <a:lumMod val="75000"/>
                      <a:lumOff val="25000"/>
                    </a:sysClr>
                  </a:solidFill>
                  <a:latin typeface="微软雅黑" panose="020B0503020204020204" pitchFamily="34" charset="-122"/>
                  <a:ea typeface="微软雅黑" panose="020B0503020204020204" pitchFamily="34" charset="-122"/>
                  <a:cs typeface="Calibri"/>
                </a:rPr>
                <a:t>Dev</a:t>
              </a:r>
              <a:r>
                <a:rPr lang="de-DE" sz="9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Calibri"/>
                </a:rPr>
                <a:t> &amp; </a:t>
              </a:r>
              <a:r>
                <a:rPr lang="de-DE" sz="900" kern="0" dirty="0" err="1">
                  <a:solidFill>
                    <a:sysClr val="windowText" lastClr="000000">
                      <a:lumMod val="75000"/>
                      <a:lumOff val="25000"/>
                    </a:sysClr>
                  </a:solidFill>
                  <a:latin typeface="微软雅黑" panose="020B0503020204020204" pitchFamily="34" charset="-122"/>
                  <a:ea typeface="微软雅黑" panose="020B0503020204020204" pitchFamily="34" charset="-122"/>
                  <a:cs typeface="Calibri"/>
                </a:rPr>
                <a:t>Modelling</a:t>
              </a:r>
              <a:r>
                <a:rPr lang="de-DE" sz="9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Calibri"/>
                </a:rPr>
                <a:t> Tools</a:t>
              </a:r>
              <a:endParaRPr lang="en-US" sz="9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Calibri"/>
              </a:endParaRPr>
            </a:p>
          </p:txBody>
        </p:sp>
        <p:sp>
          <p:nvSpPr>
            <p:cNvPr id="8" name="Rectangle 7"/>
            <p:cNvSpPr/>
            <p:nvPr/>
          </p:nvSpPr>
          <p:spPr bwMode="gray">
            <a:xfrm>
              <a:off x="8818112" y="1809409"/>
              <a:ext cx="1646687" cy="655744"/>
            </a:xfrm>
            <a:prstGeom prst="rect">
              <a:avLst/>
            </a:prstGeom>
            <a:noFill/>
            <a:ln w="19050" algn="ctr">
              <a:solidFill>
                <a:schemeClr val="accent5"/>
              </a:solidFill>
              <a:miter lim="800000"/>
              <a:headEnd/>
              <a:tailEnd/>
            </a:ln>
          </p:spPr>
          <p:txBody>
            <a:bodyPr lIns="67478" tIns="53981" rIns="67478" bIns="53981" rtlCol="0" anchor="ctr"/>
            <a:lstStyle/>
            <a:p>
              <a:pPr algn="ctr" defTabSz="816201" fontAlgn="base">
                <a:spcBef>
                  <a:spcPct val="50000"/>
                </a:spcBef>
                <a:spcAft>
                  <a:spcPct val="0"/>
                </a:spcAft>
                <a:buClr>
                  <a:srgbClr val="F0AB00"/>
                </a:buClr>
                <a:buSzPct val="80000"/>
              </a:pPr>
              <a:r>
                <a:rPr lang="en-US" sz="9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Calibri"/>
                </a:rPr>
                <a:t>SAPUI5 &amp; </a:t>
              </a:r>
              <a:r>
                <a:rPr lang="en-US" sz="900" kern="0" dirty="0" err="1">
                  <a:solidFill>
                    <a:sysClr val="windowText" lastClr="000000">
                      <a:lumMod val="75000"/>
                      <a:lumOff val="25000"/>
                    </a:sysClr>
                  </a:solidFill>
                  <a:latin typeface="微软雅黑" panose="020B0503020204020204" pitchFamily="34" charset="-122"/>
                  <a:ea typeface="微软雅黑" panose="020B0503020204020204" pitchFamily="34" charset="-122"/>
                  <a:cs typeface="Calibri"/>
                </a:rPr>
                <a:t>NodeJS</a:t>
              </a:r>
              <a:r>
                <a:rPr lang="en-US" sz="9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Calibri"/>
                </a:rPr>
                <a:t> Dev Tools </a:t>
              </a:r>
            </a:p>
          </p:txBody>
        </p:sp>
      </p:grpSp>
    </p:spTree>
    <p:extLst>
      <p:ext uri="{BB962C8B-B14F-4D97-AF65-F5344CB8AC3E}">
        <p14:creationId xmlns:p14="http://schemas.microsoft.com/office/powerpoint/2010/main" val="419690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p:nvPr/>
        </p:nvPicPr>
        <p:blipFill>
          <a:blip r:embed="rId2"/>
          <a:stretch>
            <a:fillRect/>
          </a:stretch>
        </p:blipFill>
        <p:spPr>
          <a:xfrm>
            <a:off x="98933" y="3864506"/>
            <a:ext cx="2948293" cy="1883935"/>
          </a:xfrm>
          <a:prstGeom prst="rect">
            <a:avLst/>
          </a:prstGeom>
        </p:spPr>
      </p:pic>
      <p:sp>
        <p:nvSpPr>
          <p:cNvPr id="15" name="Rectangle 14"/>
          <p:cNvSpPr/>
          <p:nvPr/>
        </p:nvSpPr>
        <p:spPr bwMode="gray">
          <a:xfrm>
            <a:off x="98932" y="5075563"/>
            <a:ext cx="3347548" cy="710427"/>
          </a:xfrm>
          <a:prstGeom prst="rect">
            <a:avLst/>
          </a:prstGeom>
          <a:solidFill>
            <a:schemeClr val="bg1"/>
          </a:solidFill>
          <a:ln w="6350" algn="ctr">
            <a:noFill/>
            <a:miter lim="800000"/>
            <a:headEnd/>
            <a:tailEnd/>
          </a:ln>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685686" fontAlgn="base">
              <a:spcBef>
                <a:spcPct val="50000"/>
              </a:spcBef>
              <a:spcAft>
                <a:spcPct val="0"/>
              </a:spcAft>
              <a:buClr>
                <a:srgbClr val="F0AB00"/>
              </a:buClr>
              <a:buSzPct val="80000"/>
            </a:pPr>
            <a:endParaRPr lang="en-US" sz="1200" kern="0" dirty="0" err="1">
              <a:solidFill>
                <a:srgbClr val="000000"/>
              </a:solidFill>
              <a:ea typeface="Arial Unicode MS" pitchFamily="34" charset="-128"/>
              <a:cs typeface="Arial Unicode MS" pitchFamily="34" charset="-128"/>
            </a:endParaRPr>
          </a:p>
        </p:txBody>
      </p:sp>
      <p:pic>
        <p:nvPicPr>
          <p:cNvPr id="32" name="Picture 31"/>
          <p:cNvPicPr/>
          <p:nvPr/>
        </p:nvPicPr>
        <p:blipFill>
          <a:blip r:embed="rId3"/>
          <a:stretch>
            <a:fillRect/>
          </a:stretch>
        </p:blipFill>
        <p:spPr>
          <a:xfrm>
            <a:off x="3461284" y="3661096"/>
            <a:ext cx="4590308" cy="2257771"/>
          </a:xfrm>
          <a:prstGeom prst="rect">
            <a:avLst/>
          </a:prstGeom>
          <a:ln w="6350">
            <a:solidFill>
              <a:schemeClr val="bg2">
                <a:lumMod val="50000"/>
              </a:schemeClr>
            </a:solidFill>
          </a:ln>
        </p:spPr>
      </p:pic>
      <p:pic>
        <p:nvPicPr>
          <p:cNvPr id="23" name="Picture 22"/>
          <p:cNvPicPr/>
          <p:nvPr/>
        </p:nvPicPr>
        <p:blipFill>
          <a:blip r:embed="rId4"/>
          <a:stretch>
            <a:fillRect/>
          </a:stretch>
        </p:blipFill>
        <p:spPr>
          <a:xfrm>
            <a:off x="5605417" y="2025696"/>
            <a:ext cx="2223845" cy="1069758"/>
          </a:xfrm>
          <a:prstGeom prst="rect">
            <a:avLst/>
          </a:prstGeom>
        </p:spPr>
      </p:pic>
      <p:sp>
        <p:nvSpPr>
          <p:cNvPr id="2" name="Title 1"/>
          <p:cNvSpPr>
            <a:spLocks noGrp="1"/>
          </p:cNvSpPr>
          <p:nvPr>
            <p:ph type="title"/>
          </p:nvPr>
        </p:nvSpPr>
        <p:spPr/>
        <p:txBody>
          <a:bodyPr/>
          <a:lstStyle/>
          <a:p>
            <a:r>
              <a:rPr lang="en-US" dirty="0"/>
              <a:t>SAP Web IDE</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3653" y="2143488"/>
            <a:ext cx="138105" cy="11715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277487" y="2132751"/>
            <a:ext cx="138556" cy="311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76" tIns="34289" rIns="68576" bIns="34289" numCol="1" anchor="ctr" anchorCtr="0" compatLnSpc="1">
            <a:prstTxWarp prst="textNoShape">
              <a:avLst/>
            </a:prstTxWarp>
            <a:spAutoFit/>
          </a:bodyPr>
          <a:lstStyle/>
          <a:p>
            <a:pPr defTabSz="816283"/>
            <a:endParaRPr lang="en-US" sz="1574">
              <a:solidFill>
                <a:srgbClr val="000000"/>
              </a:solidFill>
            </a:endParaRPr>
          </a:p>
        </p:txBody>
      </p:sp>
      <p:sp>
        <p:nvSpPr>
          <p:cNvPr id="6" name="Rectangle 5"/>
          <p:cNvSpPr>
            <a:spLocks noChangeArrowheads="1"/>
          </p:cNvSpPr>
          <p:nvPr/>
        </p:nvSpPr>
        <p:spPr bwMode="auto">
          <a:xfrm>
            <a:off x="277487" y="2304190"/>
            <a:ext cx="138556" cy="311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76" tIns="34289" rIns="68576" bIns="34289" numCol="1" anchor="ctr" anchorCtr="0" compatLnSpc="1">
            <a:prstTxWarp prst="textNoShape">
              <a:avLst/>
            </a:prstTxWarp>
            <a:spAutoFit/>
          </a:bodyPr>
          <a:lstStyle/>
          <a:p>
            <a:pPr defTabSz="816283"/>
            <a:endParaRPr lang="en-US" sz="1574">
              <a:solidFill>
                <a:srgbClr val="000000"/>
              </a:solidFill>
            </a:endParaRPr>
          </a:p>
        </p:txBody>
      </p:sp>
      <p:grpSp>
        <p:nvGrpSpPr>
          <p:cNvPr id="14" name="Group 13"/>
          <p:cNvGrpSpPr/>
          <p:nvPr/>
        </p:nvGrpSpPr>
        <p:grpSpPr>
          <a:xfrm>
            <a:off x="184264" y="1515723"/>
            <a:ext cx="2868386" cy="1712287"/>
            <a:chOff x="227569" y="1141439"/>
            <a:chExt cx="3824736" cy="2283182"/>
          </a:xfrm>
        </p:grpSpPr>
        <p:pic>
          <p:nvPicPr>
            <p:cNvPr id="4" name="Picture 3"/>
            <p:cNvPicPr/>
            <p:nvPr/>
          </p:nvPicPr>
          <p:blipFill>
            <a:blip r:embed="rId6"/>
            <a:stretch>
              <a:fillRect/>
            </a:stretch>
          </p:blipFill>
          <p:spPr>
            <a:xfrm>
              <a:off x="369651" y="1679642"/>
              <a:ext cx="3111500" cy="1632585"/>
            </a:xfrm>
            <a:prstGeom prst="rect">
              <a:avLst/>
            </a:prstGeom>
            <a:ln>
              <a:solidFill>
                <a:schemeClr val="accent1"/>
              </a:solidFill>
            </a:ln>
            <a:effectLst>
              <a:outerShdw blurRad="203200" dist="152400" dir="2700000" sx="55000" sy="55000" algn="tl" rotWithShape="0">
                <a:srgbClr val="333333">
                  <a:alpha val="65000"/>
                </a:srgbClr>
              </a:outerShdw>
            </a:effectLst>
          </p:spPr>
        </p:pic>
        <p:pic>
          <p:nvPicPr>
            <p:cNvPr id="2051"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569" y="3129346"/>
              <a:ext cx="3395663" cy="29527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p:cNvSpPr/>
            <p:nvPr/>
          </p:nvSpPr>
          <p:spPr bwMode="gray">
            <a:xfrm>
              <a:off x="2933974" y="1141439"/>
              <a:ext cx="1118331" cy="628156"/>
            </a:xfrm>
            <a:prstGeom prst="wedgeRoundRectCallout">
              <a:avLst>
                <a:gd name="adj1" fmla="val -83745"/>
                <a:gd name="adj2" fmla="val 204007"/>
                <a:gd name="adj3" fmla="val 16667"/>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685686" fontAlgn="base">
                <a:spcBef>
                  <a:spcPct val="50000"/>
                </a:spcBef>
                <a:spcAft>
                  <a:spcPct val="0"/>
                </a:spcAft>
                <a:buClr>
                  <a:srgbClr val="F0AB00"/>
                </a:buClr>
                <a:buSzPct val="80000"/>
              </a:pPr>
              <a:r>
                <a:rPr lang="en-US" sz="900" i="1" kern="0" dirty="0">
                  <a:solidFill>
                    <a:srgbClr val="000000"/>
                  </a:solidFill>
                  <a:ea typeface="Arial Unicode MS" pitchFamily="34" charset="-128"/>
                  <a:cs typeface="Arial Unicode MS" pitchFamily="34" charset="-128"/>
                </a:rPr>
                <a:t>project wizard</a:t>
              </a:r>
            </a:p>
          </p:txBody>
        </p:sp>
      </p:grpSp>
      <p:grpSp>
        <p:nvGrpSpPr>
          <p:cNvPr id="13" name="Group 12"/>
          <p:cNvGrpSpPr/>
          <p:nvPr/>
        </p:nvGrpSpPr>
        <p:grpSpPr>
          <a:xfrm>
            <a:off x="2872996" y="1432431"/>
            <a:ext cx="4971755" cy="1953466"/>
            <a:chOff x="3418048" y="1491514"/>
            <a:chExt cx="6629389" cy="2604771"/>
          </a:xfrm>
        </p:grpSpPr>
        <p:pic>
          <p:nvPicPr>
            <p:cNvPr id="17" name="Picture 16"/>
            <p:cNvPicPr/>
            <p:nvPr/>
          </p:nvPicPr>
          <p:blipFill>
            <a:blip r:embed="rId8"/>
            <a:stretch>
              <a:fillRect/>
            </a:stretch>
          </p:blipFill>
          <p:spPr>
            <a:xfrm>
              <a:off x="3418048" y="2345288"/>
              <a:ext cx="3292475" cy="1604645"/>
            </a:xfrm>
            <a:prstGeom prst="rect">
              <a:avLst/>
            </a:prstGeom>
            <a:ln>
              <a:noFill/>
            </a:ln>
            <a:effectLst>
              <a:outerShdw blurRad="203200" dist="152400" dir="2700000" sx="55000" sy="55000" algn="tl" rotWithShape="0">
                <a:srgbClr val="333333">
                  <a:alpha val="65000"/>
                </a:srgbClr>
              </a:outerShdw>
            </a:effectLst>
          </p:spPr>
        </p:pic>
        <p:pic>
          <p:nvPicPr>
            <p:cNvPr id="18"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8048" y="3801010"/>
              <a:ext cx="3292475" cy="2952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9548" y="2348296"/>
              <a:ext cx="184150" cy="1562100"/>
            </a:xfrm>
            <a:prstGeom prst="rect">
              <a:avLst/>
            </a:prstGeom>
            <a:noFill/>
            <a:extLst>
              <a:ext uri="{909E8E84-426E-40DD-AFC4-6F175D3DCCD1}">
                <a14:hiddenFill xmlns:a14="http://schemas.microsoft.com/office/drawing/2010/main">
                  <a:solidFill>
                    <a:srgbClr val="FFFFFF"/>
                  </a:solidFill>
                </a14:hiddenFill>
              </a:ext>
            </a:extLst>
          </p:spPr>
        </p:pic>
        <p:sp>
          <p:nvSpPr>
            <p:cNvPr id="20" name="Rounded Rectangular Callout 19"/>
            <p:cNvSpPr/>
            <p:nvPr/>
          </p:nvSpPr>
          <p:spPr bwMode="gray">
            <a:xfrm>
              <a:off x="6184808" y="1917384"/>
              <a:ext cx="1368312" cy="654470"/>
            </a:xfrm>
            <a:prstGeom prst="wedgeRoundRectCallout">
              <a:avLst>
                <a:gd name="adj1" fmla="val -83745"/>
                <a:gd name="adj2" fmla="val 204007"/>
                <a:gd name="adj3" fmla="val 16667"/>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685686" fontAlgn="base">
                <a:spcBef>
                  <a:spcPct val="50000"/>
                </a:spcBef>
                <a:spcAft>
                  <a:spcPct val="0"/>
                </a:spcAft>
                <a:buClr>
                  <a:srgbClr val="F0AB00"/>
                </a:buClr>
                <a:buSzPct val="80000"/>
              </a:pPr>
              <a:r>
                <a:rPr lang="en-US" sz="900" i="1" kern="0" dirty="0">
                  <a:solidFill>
                    <a:srgbClr val="000000"/>
                  </a:solidFill>
                  <a:ea typeface="Arial Unicode MS" pitchFamily="34" charset="-128"/>
                  <a:cs typeface="Arial Unicode MS" pitchFamily="34" charset="-128"/>
                </a:rPr>
                <a:t>module </a:t>
              </a:r>
              <a:br>
                <a:rPr lang="en-US" sz="900" i="1" kern="0" dirty="0">
                  <a:solidFill>
                    <a:srgbClr val="000000"/>
                  </a:solidFill>
                  <a:ea typeface="Arial Unicode MS" pitchFamily="34" charset="-128"/>
                  <a:cs typeface="Arial Unicode MS" pitchFamily="34" charset="-128"/>
                </a:rPr>
              </a:br>
              <a:r>
                <a:rPr lang="en-US" sz="900" i="1" kern="0" dirty="0">
                  <a:solidFill>
                    <a:srgbClr val="000000"/>
                  </a:solidFill>
                  <a:ea typeface="Arial Unicode MS" pitchFamily="34" charset="-128"/>
                  <a:cs typeface="Arial Unicode MS" pitchFamily="34" charset="-128"/>
                </a:rPr>
                <a:t>(DB, JS, UI) </a:t>
              </a:r>
              <a:r>
                <a:rPr lang="en-US" sz="900" kern="0" dirty="0">
                  <a:solidFill>
                    <a:srgbClr val="000000"/>
                  </a:solidFill>
                  <a:ea typeface="Arial Unicode MS" pitchFamily="34" charset="-128"/>
                  <a:cs typeface="Arial Unicode MS" pitchFamily="34" charset="-128"/>
                </a:rPr>
                <a:t>wizards</a:t>
              </a:r>
            </a:p>
          </p:txBody>
        </p:sp>
        <p:pic>
          <p:nvPicPr>
            <p:cNvPr id="2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0601" y="3579437"/>
              <a:ext cx="2856600" cy="295275"/>
            </a:xfrm>
            <a:prstGeom prst="rect">
              <a:avLst/>
            </a:prstGeom>
            <a:noFill/>
            <a:extLst>
              <a:ext uri="{909E8E84-426E-40DD-AFC4-6F175D3DCCD1}">
                <a14:hiddenFill xmlns:a14="http://schemas.microsoft.com/office/drawing/2010/main">
                  <a:solidFill>
                    <a:srgbClr val="FFFFFF"/>
                  </a:solidFill>
                </a14:hiddenFill>
              </a:ext>
            </a:extLst>
          </p:spPr>
        </p:pic>
        <p:sp>
          <p:nvSpPr>
            <p:cNvPr id="25" name="Rounded Rectangular Callout 24"/>
            <p:cNvSpPr/>
            <p:nvPr/>
          </p:nvSpPr>
          <p:spPr bwMode="gray">
            <a:xfrm>
              <a:off x="8679125" y="1491514"/>
              <a:ext cx="1368312" cy="654470"/>
            </a:xfrm>
            <a:prstGeom prst="wedgeRoundRectCallout">
              <a:avLst>
                <a:gd name="adj1" fmla="val -83745"/>
                <a:gd name="adj2" fmla="val 204007"/>
                <a:gd name="adj3" fmla="val 16667"/>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685686" fontAlgn="base">
                <a:spcBef>
                  <a:spcPct val="50000"/>
                </a:spcBef>
                <a:spcAft>
                  <a:spcPct val="0"/>
                </a:spcAft>
                <a:buClr>
                  <a:srgbClr val="F0AB00"/>
                </a:buClr>
                <a:buSzPct val="80000"/>
              </a:pPr>
              <a:r>
                <a:rPr lang="en-US" sz="900" i="1" kern="0" dirty="0">
                  <a:solidFill>
                    <a:srgbClr val="000000"/>
                  </a:solidFill>
                  <a:ea typeface="Arial Unicode MS" pitchFamily="34" charset="-128"/>
                  <a:cs typeface="Arial Unicode MS" pitchFamily="34" charset="-128"/>
                </a:rPr>
                <a:t>modeler</a:t>
              </a:r>
              <a:endParaRPr lang="en-US" sz="900" kern="0" dirty="0">
                <a:solidFill>
                  <a:srgbClr val="000000"/>
                </a:solidFill>
                <a:ea typeface="Arial Unicode MS" pitchFamily="34" charset="-128"/>
                <a:cs typeface="Arial Unicode MS" pitchFamily="34" charset="-128"/>
              </a:endParaRPr>
            </a:p>
          </p:txBody>
        </p:sp>
      </p:grpSp>
      <p:pic>
        <p:nvPicPr>
          <p:cNvPr id="28"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931" y="4910865"/>
            <a:ext cx="3039053" cy="221443"/>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ular Callout 28"/>
          <p:cNvSpPr/>
          <p:nvPr/>
        </p:nvSpPr>
        <p:spPr bwMode="gray">
          <a:xfrm>
            <a:off x="2149233" y="3454395"/>
            <a:ext cx="1026175" cy="490824"/>
          </a:xfrm>
          <a:prstGeom prst="wedgeRoundRectCallout">
            <a:avLst>
              <a:gd name="adj1" fmla="val -83745"/>
              <a:gd name="adj2" fmla="val 204007"/>
              <a:gd name="adj3" fmla="val 16667"/>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685686" fontAlgn="base">
              <a:spcBef>
                <a:spcPct val="50000"/>
              </a:spcBef>
              <a:spcAft>
                <a:spcPct val="0"/>
              </a:spcAft>
              <a:buClr>
                <a:srgbClr val="F0AB00"/>
              </a:buClr>
              <a:buSzPct val="80000"/>
            </a:pPr>
            <a:r>
              <a:rPr lang="en-US" sz="900" i="1" kern="0" dirty="0">
                <a:solidFill>
                  <a:srgbClr val="000000"/>
                </a:solidFill>
                <a:ea typeface="Arial Unicode MS" pitchFamily="34" charset="-128"/>
                <a:cs typeface="Arial Unicode MS" pitchFamily="34" charset="-128"/>
              </a:rPr>
              <a:t>run configurations</a:t>
            </a:r>
            <a:endParaRPr lang="en-US" sz="900" kern="0" dirty="0">
              <a:solidFill>
                <a:srgbClr val="000000"/>
              </a:solidFill>
              <a:ea typeface="Arial Unicode MS" pitchFamily="34" charset="-128"/>
              <a:cs typeface="Arial Unicode MS" pitchFamily="34" charset="-128"/>
            </a:endParaRPr>
          </a:p>
        </p:txBody>
      </p:sp>
      <p:sp>
        <p:nvSpPr>
          <p:cNvPr id="31" name="Rounded Rectangular Callout 30"/>
          <p:cNvSpPr/>
          <p:nvPr/>
        </p:nvSpPr>
        <p:spPr bwMode="gray">
          <a:xfrm>
            <a:off x="7175213" y="3292191"/>
            <a:ext cx="1026175" cy="490824"/>
          </a:xfrm>
          <a:prstGeom prst="wedgeRoundRectCallout">
            <a:avLst>
              <a:gd name="adj1" fmla="val -83745"/>
              <a:gd name="adj2" fmla="val 204007"/>
              <a:gd name="adj3" fmla="val 16667"/>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685686" fontAlgn="base">
              <a:spcBef>
                <a:spcPct val="50000"/>
              </a:spcBef>
              <a:spcAft>
                <a:spcPct val="0"/>
              </a:spcAft>
              <a:buClr>
                <a:srgbClr val="F0AB00"/>
              </a:buClr>
              <a:buSzPct val="80000"/>
            </a:pPr>
            <a:r>
              <a:rPr lang="en-US" sz="900" i="1" kern="0" dirty="0">
                <a:solidFill>
                  <a:srgbClr val="000000"/>
                </a:solidFill>
                <a:ea typeface="Arial Unicode MS" pitchFamily="34" charset="-128"/>
                <a:cs typeface="Arial Unicode MS" pitchFamily="34" charset="-128"/>
              </a:rPr>
              <a:t>debugger</a:t>
            </a:r>
            <a:endParaRPr lang="en-US" sz="900" kern="0" dirty="0">
              <a:solidFill>
                <a:srgbClr val="000000"/>
              </a:solidFill>
              <a:ea typeface="Arial Unicode MS" pitchFamily="34" charset="-128"/>
              <a:cs typeface="Arial Unicode MS" pitchFamily="34" charset="-128"/>
            </a:endParaRPr>
          </a:p>
        </p:txBody>
      </p:sp>
      <p:sp>
        <p:nvSpPr>
          <p:cNvPr id="33" name="Rounded Rectangular Callout 32"/>
          <p:cNvSpPr/>
          <p:nvPr/>
        </p:nvSpPr>
        <p:spPr bwMode="gray">
          <a:xfrm>
            <a:off x="4369944" y="5155766"/>
            <a:ext cx="1026175" cy="490824"/>
          </a:xfrm>
          <a:prstGeom prst="wedgeRoundRectCallout">
            <a:avLst>
              <a:gd name="adj1" fmla="val -99610"/>
              <a:gd name="adj2" fmla="val -162874"/>
              <a:gd name="adj3" fmla="val 16667"/>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685686" fontAlgn="base">
              <a:spcBef>
                <a:spcPct val="50000"/>
              </a:spcBef>
              <a:spcAft>
                <a:spcPct val="0"/>
              </a:spcAft>
              <a:buClr>
                <a:srgbClr val="F0AB00"/>
              </a:buClr>
              <a:buSzPct val="80000"/>
            </a:pPr>
            <a:r>
              <a:rPr lang="en-US" sz="900" i="1" kern="0" dirty="0">
                <a:solidFill>
                  <a:srgbClr val="000000"/>
                </a:solidFill>
                <a:ea typeface="Arial Unicode MS" pitchFamily="34" charset="-128"/>
                <a:cs typeface="Arial Unicode MS" pitchFamily="34" charset="-128"/>
              </a:rPr>
              <a:t>Text editor</a:t>
            </a:r>
            <a:endParaRPr lang="en-US" sz="900" kern="0" dirty="0">
              <a:solidFill>
                <a:srgbClr val="000000"/>
              </a:solidFill>
              <a:ea typeface="Arial Unicode MS" pitchFamily="34" charset="-128"/>
              <a:cs typeface="Arial Unicode MS" pitchFamily="34" charset="-128"/>
            </a:endParaRPr>
          </a:p>
        </p:txBody>
      </p:sp>
      <p:pic>
        <p:nvPicPr>
          <p:cNvPr id="34" name="Picture 33"/>
          <p:cNvPicPr/>
          <p:nvPr/>
        </p:nvPicPr>
        <p:blipFill>
          <a:blip r:embed="rId9"/>
          <a:stretch>
            <a:fillRect/>
          </a:stretch>
        </p:blipFill>
        <p:spPr>
          <a:xfrm>
            <a:off x="7175213" y="4561910"/>
            <a:ext cx="1869173" cy="1394857"/>
          </a:xfrm>
          <a:prstGeom prst="rect">
            <a:avLst/>
          </a:prstGeom>
        </p:spPr>
      </p:pic>
      <p:sp>
        <p:nvSpPr>
          <p:cNvPr id="35" name="Rounded Rectangular Callout 34"/>
          <p:cNvSpPr/>
          <p:nvPr/>
        </p:nvSpPr>
        <p:spPr bwMode="gray">
          <a:xfrm>
            <a:off x="8416863" y="3734339"/>
            <a:ext cx="675707" cy="490824"/>
          </a:xfrm>
          <a:prstGeom prst="wedgeRoundRectCallout">
            <a:avLst>
              <a:gd name="adj1" fmla="val -83745"/>
              <a:gd name="adj2" fmla="val 204007"/>
              <a:gd name="adj3" fmla="val 16667"/>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685686" fontAlgn="base">
              <a:spcBef>
                <a:spcPct val="50000"/>
              </a:spcBef>
              <a:spcAft>
                <a:spcPct val="0"/>
              </a:spcAft>
              <a:buClr>
                <a:srgbClr val="F0AB00"/>
              </a:buClr>
              <a:buSzPct val="80000"/>
            </a:pPr>
            <a:r>
              <a:rPr lang="en-US" sz="900" i="1" kern="0" dirty="0">
                <a:solidFill>
                  <a:srgbClr val="000000"/>
                </a:solidFill>
                <a:ea typeface="Arial Unicode MS" pitchFamily="34" charset="-128"/>
                <a:cs typeface="Arial Unicode MS" pitchFamily="34" charset="-128"/>
              </a:rPr>
              <a:t>Version control</a:t>
            </a:r>
            <a:endParaRPr lang="en-US" sz="900"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3264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SAP Web IDE </a:t>
            </a:r>
            <a:r>
              <a:rPr lang="zh-CN" altLang="en-US" dirty="0"/>
              <a:t>特征</a:t>
            </a:r>
            <a:endParaRPr lang="en-US" dirty="0"/>
          </a:p>
        </p:txBody>
      </p:sp>
      <p:sp>
        <p:nvSpPr>
          <p:cNvPr id="3" name="Text Placeholder 2"/>
          <p:cNvSpPr>
            <a:spLocks noGrp="1"/>
          </p:cNvSpPr>
          <p:nvPr>
            <p:ph type="body" sz="quarter" idx="4294967295"/>
          </p:nvPr>
        </p:nvSpPr>
        <p:spPr>
          <a:xfrm>
            <a:off x="242937" y="1930649"/>
            <a:ext cx="5253799" cy="4566795"/>
          </a:xfrm>
          <a:prstGeom prst="rect">
            <a:avLst/>
          </a:prstGeom>
        </p:spPr>
        <p:txBody>
          <a:bodyPr/>
          <a:lstStyle/>
          <a:p>
            <a:pPr lvl="1"/>
            <a:r>
              <a:rPr lang="zh-CN" altLang="en-US" sz="1600" b="1" dirty="0"/>
              <a:t>云就绪</a:t>
            </a:r>
            <a:endParaRPr lang="en-US" sz="1600" b="1" dirty="0"/>
          </a:p>
          <a:p>
            <a:pPr lvl="2"/>
            <a:r>
              <a:rPr lang="zh-CN" altLang="en-US" sz="1600" dirty="0"/>
              <a:t>基于浏览器</a:t>
            </a:r>
            <a:r>
              <a:rPr lang="en-US" altLang="zh-CN" sz="1600" dirty="0"/>
              <a:t>; </a:t>
            </a:r>
            <a:r>
              <a:rPr lang="zh-CN" altLang="en-US" sz="1600" dirty="0"/>
              <a:t>服务器端工作区和项目</a:t>
            </a:r>
            <a:endParaRPr lang="en-US" sz="1600" dirty="0"/>
          </a:p>
          <a:p>
            <a:pPr lvl="1"/>
            <a:endParaRPr lang="en-US" sz="800" dirty="0"/>
          </a:p>
          <a:p>
            <a:pPr lvl="1"/>
            <a:r>
              <a:rPr lang="zh-CN" altLang="en-US" sz="1600" b="1" dirty="0"/>
              <a:t>多模块应用</a:t>
            </a:r>
            <a:endParaRPr lang="en-US" sz="1600" b="1" dirty="0"/>
          </a:p>
          <a:p>
            <a:pPr lvl="2"/>
            <a:r>
              <a:rPr lang="en-US" sz="1600" dirty="0"/>
              <a:t>SAP HANA </a:t>
            </a:r>
            <a:r>
              <a:rPr lang="zh-CN" altLang="en-US" sz="1600" dirty="0"/>
              <a:t>对象</a:t>
            </a:r>
            <a:r>
              <a:rPr lang="en-US" sz="1600" dirty="0"/>
              <a:t> (CDS, modeling, SQLScript, …)</a:t>
            </a:r>
          </a:p>
          <a:p>
            <a:pPr lvl="2"/>
            <a:r>
              <a:rPr lang="en-US" sz="1600" dirty="0"/>
              <a:t>Node.js </a:t>
            </a:r>
            <a:r>
              <a:rPr lang="zh-CN" altLang="en-US" sz="1600" dirty="0"/>
              <a:t>和</a:t>
            </a:r>
            <a:r>
              <a:rPr lang="en-US" sz="1600" dirty="0"/>
              <a:t> XSJS </a:t>
            </a:r>
            <a:r>
              <a:rPr lang="zh-CN" altLang="en-US" sz="1600" dirty="0"/>
              <a:t>模块</a:t>
            </a:r>
            <a:endParaRPr lang="en-US" sz="1600" dirty="0"/>
          </a:p>
          <a:p>
            <a:pPr lvl="2"/>
            <a:r>
              <a:rPr lang="en-US" sz="1600" dirty="0"/>
              <a:t>HTML5, UI5 </a:t>
            </a:r>
            <a:r>
              <a:rPr lang="zh-CN" altLang="en-US" sz="1600" dirty="0"/>
              <a:t>模块</a:t>
            </a:r>
            <a:endParaRPr lang="en-US" sz="1600" dirty="0"/>
          </a:p>
          <a:p>
            <a:pPr lvl="2"/>
            <a:r>
              <a:rPr lang="en-US" sz="1600" dirty="0"/>
              <a:t>OData </a:t>
            </a:r>
            <a:r>
              <a:rPr lang="zh-CN" altLang="en-US" sz="1600" dirty="0"/>
              <a:t>接口</a:t>
            </a:r>
            <a:endParaRPr lang="en-US" sz="1600" dirty="0"/>
          </a:p>
          <a:p>
            <a:pPr lvl="1"/>
            <a:endParaRPr lang="en-US" sz="800" dirty="0"/>
          </a:p>
          <a:p>
            <a:pPr lvl="1"/>
            <a:r>
              <a:rPr lang="zh-CN" altLang="en-US" sz="1600" b="1" dirty="0"/>
              <a:t>语法敏感编辑器，代码辅助，调试</a:t>
            </a:r>
          </a:p>
          <a:p>
            <a:pPr lvl="1"/>
            <a:r>
              <a:rPr lang="en-US" altLang="zh-CN" sz="1600" b="1" dirty="0" err="1"/>
              <a:t>Git</a:t>
            </a:r>
            <a:r>
              <a:rPr lang="zh-CN" altLang="en-US" sz="1600" b="1" dirty="0"/>
              <a:t>版本控制（</a:t>
            </a:r>
            <a:r>
              <a:rPr lang="en-US" altLang="zh-CN" sz="1600" b="1" dirty="0"/>
              <a:t>commit, clone, push, pull, branch, …</a:t>
            </a:r>
            <a:r>
              <a:rPr lang="zh-CN" altLang="en-US" sz="1600" b="1" dirty="0"/>
              <a:t>）</a:t>
            </a:r>
          </a:p>
          <a:p>
            <a:pPr lvl="1"/>
            <a:r>
              <a:rPr lang="zh-CN" altLang="en-US" sz="1600" b="1" dirty="0"/>
              <a:t>构建服务</a:t>
            </a:r>
          </a:p>
          <a:p>
            <a:pPr lvl="1"/>
            <a:r>
              <a:rPr lang="zh-CN" altLang="en-US" sz="1600" b="1" dirty="0"/>
              <a:t>调试，运行，测试（测试驱动开发）</a:t>
            </a:r>
          </a:p>
          <a:p>
            <a:pPr lvl="1"/>
            <a:r>
              <a:rPr lang="zh-CN" altLang="en-US" sz="1600" b="1" dirty="0"/>
              <a:t>包（</a:t>
            </a:r>
            <a:r>
              <a:rPr lang="en-US" altLang="zh-CN" sz="1600" b="1" dirty="0"/>
              <a:t>MTA</a:t>
            </a:r>
            <a:r>
              <a:rPr lang="zh-CN" altLang="en-US" sz="1600" b="1" dirty="0"/>
              <a:t>归档）</a:t>
            </a:r>
            <a:r>
              <a:rPr lang="en-US" altLang="zh-CN" sz="1600" b="1" dirty="0"/>
              <a:t>=&gt; </a:t>
            </a:r>
            <a:r>
              <a:rPr lang="zh-CN" altLang="en-US" sz="1600" b="1" dirty="0"/>
              <a:t>有效部署</a:t>
            </a:r>
            <a:endParaRPr lang="en-US" altLang="zh-CN" sz="1600" b="1" dirty="0"/>
          </a:p>
          <a:p>
            <a:pPr lvl="1"/>
            <a:r>
              <a:rPr lang="en-US" sz="1600" dirty="0"/>
              <a:t>…</a:t>
            </a:r>
          </a:p>
          <a:p>
            <a:pPr lvl="1"/>
            <a:endParaRPr lang="en-US" sz="1600" dirty="0"/>
          </a:p>
        </p:txBody>
      </p:sp>
      <p:sp>
        <p:nvSpPr>
          <p:cNvPr id="22" name="Oval 21"/>
          <p:cNvSpPr/>
          <p:nvPr/>
        </p:nvSpPr>
        <p:spPr bwMode="gray">
          <a:xfrm>
            <a:off x="6193460" y="3787458"/>
            <a:ext cx="964352" cy="1007864"/>
          </a:xfrm>
          <a:prstGeom prst="ellipse">
            <a:avLst/>
          </a:prstGeom>
          <a:solidFill>
            <a:schemeClr val="bg1"/>
          </a:solidFill>
          <a:ln w="9525" algn="ctr">
            <a:solidFill>
              <a:schemeClr val="tx1"/>
            </a:solidFill>
            <a:miter lim="800000"/>
            <a:headEnd/>
            <a:tailEnd/>
          </a:ln>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685686" fontAlgn="base">
              <a:spcBef>
                <a:spcPct val="50000"/>
              </a:spcBef>
              <a:spcAft>
                <a:spcPct val="0"/>
              </a:spcAft>
              <a:buClr>
                <a:srgbClr val="F0AB00"/>
              </a:buClr>
              <a:buSzPct val="80000"/>
            </a:pPr>
            <a:endParaRPr lang="en-US" sz="1050" kern="0" dirty="0">
              <a:solidFill>
                <a:srgbClr val="000000"/>
              </a:solidFill>
              <a:ea typeface="Arial Unicode MS" pitchFamily="34" charset="-128"/>
              <a:cs typeface="Arial Unicode MS" pitchFamily="34" charset="-128"/>
            </a:endParaRPr>
          </a:p>
        </p:txBody>
      </p:sp>
      <p:sp>
        <p:nvSpPr>
          <p:cNvPr id="23" name="Rounded Rectangle 22"/>
          <p:cNvSpPr/>
          <p:nvPr/>
        </p:nvSpPr>
        <p:spPr bwMode="gray">
          <a:xfrm>
            <a:off x="5705244" y="2128410"/>
            <a:ext cx="850057" cy="374788"/>
          </a:xfrm>
          <a:prstGeom prst="roundRect">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787" kern="0" dirty="0">
                <a:solidFill>
                  <a:srgbClr val="000000"/>
                </a:solidFill>
                <a:ea typeface="Arial Unicode MS" pitchFamily="34" charset="-128"/>
                <a:cs typeface="Arial Unicode MS" pitchFamily="34" charset="-128"/>
              </a:rPr>
              <a:t>create project</a:t>
            </a:r>
          </a:p>
        </p:txBody>
      </p:sp>
      <p:sp>
        <p:nvSpPr>
          <p:cNvPr id="24" name="Rounded Rectangle 23"/>
          <p:cNvSpPr/>
          <p:nvPr/>
        </p:nvSpPr>
        <p:spPr bwMode="gray">
          <a:xfrm>
            <a:off x="5280919" y="2952691"/>
            <a:ext cx="497130" cy="374788"/>
          </a:xfrm>
          <a:prstGeom prst="roundRect">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787" kern="0" dirty="0">
                <a:solidFill>
                  <a:srgbClr val="000000"/>
                </a:solidFill>
                <a:ea typeface="Arial Unicode MS" pitchFamily="34" charset="-128"/>
                <a:cs typeface="Arial Unicode MS" pitchFamily="34" charset="-128"/>
              </a:rPr>
              <a:t>create modules</a:t>
            </a:r>
          </a:p>
        </p:txBody>
      </p:sp>
      <p:sp>
        <p:nvSpPr>
          <p:cNvPr id="27" name="Rounded Rectangle 26"/>
          <p:cNvSpPr/>
          <p:nvPr/>
        </p:nvSpPr>
        <p:spPr bwMode="gray">
          <a:xfrm>
            <a:off x="5918952" y="2952691"/>
            <a:ext cx="421457" cy="374788"/>
          </a:xfrm>
          <a:prstGeom prst="roundRect">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787" kern="0" dirty="0">
                <a:solidFill>
                  <a:srgbClr val="000000"/>
                </a:solidFill>
                <a:ea typeface="Arial Unicode MS" pitchFamily="34" charset="-128"/>
                <a:cs typeface="Arial Unicode MS" pitchFamily="34" charset="-128"/>
              </a:rPr>
              <a:t>Git clone</a:t>
            </a:r>
          </a:p>
        </p:txBody>
      </p:sp>
      <p:sp>
        <p:nvSpPr>
          <p:cNvPr id="35" name="Rounded Rectangle 34"/>
          <p:cNvSpPr/>
          <p:nvPr/>
        </p:nvSpPr>
        <p:spPr bwMode="gray">
          <a:xfrm>
            <a:off x="5918443" y="3967529"/>
            <a:ext cx="407172" cy="374788"/>
          </a:xfrm>
          <a:prstGeom prst="roundRect">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787" kern="0" dirty="0">
                <a:solidFill>
                  <a:srgbClr val="000000"/>
                </a:solidFill>
                <a:ea typeface="Arial Unicode MS" pitchFamily="34" charset="-128"/>
                <a:cs typeface="Arial Unicode MS" pitchFamily="34" charset="-128"/>
              </a:rPr>
              <a:t>edit</a:t>
            </a:r>
          </a:p>
        </p:txBody>
      </p:sp>
      <p:sp>
        <p:nvSpPr>
          <p:cNvPr id="43" name="Rounded Rectangle 42"/>
          <p:cNvSpPr/>
          <p:nvPr/>
        </p:nvSpPr>
        <p:spPr bwMode="gray">
          <a:xfrm>
            <a:off x="6407762" y="4572212"/>
            <a:ext cx="489320" cy="374788"/>
          </a:xfrm>
          <a:prstGeom prst="roundRect">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787" kern="0" dirty="0">
                <a:solidFill>
                  <a:srgbClr val="000000"/>
                </a:solidFill>
                <a:ea typeface="Arial Unicode MS" pitchFamily="34" charset="-128"/>
                <a:cs typeface="Arial Unicode MS" pitchFamily="34" charset="-128"/>
              </a:rPr>
              <a:t>run / debug</a:t>
            </a:r>
          </a:p>
        </p:txBody>
      </p:sp>
      <p:sp>
        <p:nvSpPr>
          <p:cNvPr id="44" name="Rounded Rectangle 43"/>
          <p:cNvSpPr/>
          <p:nvPr/>
        </p:nvSpPr>
        <p:spPr bwMode="gray">
          <a:xfrm>
            <a:off x="6947083" y="3967529"/>
            <a:ext cx="425028" cy="374788"/>
          </a:xfrm>
          <a:prstGeom prst="roundRect">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787" kern="0" dirty="0">
                <a:solidFill>
                  <a:srgbClr val="000000"/>
                </a:solidFill>
                <a:ea typeface="Arial Unicode MS" pitchFamily="34" charset="-128"/>
                <a:cs typeface="Arial Unicode MS" pitchFamily="34" charset="-128"/>
              </a:rPr>
              <a:t>build</a:t>
            </a:r>
          </a:p>
        </p:txBody>
      </p:sp>
      <p:sp>
        <p:nvSpPr>
          <p:cNvPr id="45" name="Rounded Rectangle 44"/>
          <p:cNvSpPr/>
          <p:nvPr/>
        </p:nvSpPr>
        <p:spPr bwMode="gray">
          <a:xfrm>
            <a:off x="7597797" y="3967529"/>
            <a:ext cx="596461" cy="374788"/>
          </a:xfrm>
          <a:prstGeom prst="roundRect">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787" kern="0" dirty="0">
                <a:solidFill>
                  <a:srgbClr val="000000"/>
                </a:solidFill>
                <a:ea typeface="Arial Unicode MS" pitchFamily="34" charset="-128"/>
                <a:cs typeface="Arial Unicode MS" pitchFamily="34" charset="-128"/>
              </a:rPr>
              <a:t>package</a:t>
            </a:r>
          </a:p>
        </p:txBody>
      </p:sp>
      <p:sp>
        <p:nvSpPr>
          <p:cNvPr id="46" name="Rounded Rectangle 45"/>
          <p:cNvSpPr/>
          <p:nvPr/>
        </p:nvSpPr>
        <p:spPr bwMode="gray">
          <a:xfrm>
            <a:off x="8432897" y="3967529"/>
            <a:ext cx="535751" cy="374788"/>
          </a:xfrm>
          <a:prstGeom prst="roundRect">
            <a:avLst/>
          </a:prstGeom>
          <a:gradFill>
            <a:gsLst>
              <a:gs pos="0">
                <a:srgbClr val="E7F9E7"/>
              </a:gs>
              <a:gs pos="74000">
                <a:schemeClr val="accent3">
                  <a:lumMod val="40000"/>
                  <a:lumOff val="60000"/>
                </a:schemeClr>
              </a:gs>
              <a:gs pos="83000">
                <a:schemeClr val="accent3">
                  <a:lumMod val="40000"/>
                  <a:lumOff val="60000"/>
                </a:schemeClr>
              </a:gs>
              <a:gs pos="100000">
                <a:schemeClr val="accent3">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787" kern="0" dirty="0">
                <a:solidFill>
                  <a:srgbClr val="000000"/>
                </a:solidFill>
                <a:ea typeface="Arial Unicode MS" pitchFamily="34" charset="-128"/>
                <a:cs typeface="Arial Unicode MS" pitchFamily="34" charset="-128"/>
              </a:rPr>
              <a:t>deploy</a:t>
            </a:r>
          </a:p>
        </p:txBody>
      </p:sp>
      <p:cxnSp>
        <p:nvCxnSpPr>
          <p:cNvPr id="47" name="Straight Connector 46"/>
          <p:cNvCxnSpPr>
            <a:stCxn id="23" idx="2"/>
            <a:endCxn id="24" idx="0"/>
          </p:cNvCxnSpPr>
          <p:nvPr/>
        </p:nvCxnSpPr>
        <p:spPr>
          <a:xfrm flipH="1">
            <a:off x="5529484" y="2503198"/>
            <a:ext cx="600789" cy="449494"/>
          </a:xfrm>
          <a:prstGeom prst="line">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3" idx="2"/>
            <a:endCxn id="27" idx="0"/>
          </p:cNvCxnSpPr>
          <p:nvPr/>
        </p:nvCxnSpPr>
        <p:spPr>
          <a:xfrm flipH="1">
            <a:off x="6129681" y="2503198"/>
            <a:ext cx="593" cy="449494"/>
          </a:xfrm>
          <a:prstGeom prst="line">
            <a:avLst/>
          </a:prstGeom>
          <a:ln w="6350">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4" idx="3"/>
            <a:endCxn id="45" idx="1"/>
          </p:cNvCxnSpPr>
          <p:nvPr/>
        </p:nvCxnSpPr>
        <p:spPr>
          <a:xfrm>
            <a:off x="7372112" y="4154923"/>
            <a:ext cx="225687" cy="0"/>
          </a:xfrm>
          <a:prstGeom prst="line">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45" idx="3"/>
          </p:cNvCxnSpPr>
          <p:nvPr/>
        </p:nvCxnSpPr>
        <p:spPr>
          <a:xfrm>
            <a:off x="8194258" y="4154923"/>
            <a:ext cx="238639" cy="0"/>
          </a:xfrm>
          <a:prstGeom prst="line">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536863" y="4091448"/>
            <a:ext cx="262892" cy="276999"/>
          </a:xfrm>
          <a:prstGeom prst="rect">
            <a:avLst/>
          </a:prstGeom>
          <a:noFill/>
        </p:spPr>
        <p:txBody>
          <a:bodyPr wrap="none" lIns="0" tIns="0" rIns="0" bIns="0" rtlCol="0">
            <a:spAutoFit/>
          </a:bodyPr>
          <a:lstStyle/>
          <a:p>
            <a:pPr algn="ctr" defTabSz="816283" fontAlgn="base">
              <a:spcBef>
                <a:spcPct val="50000"/>
              </a:spcBef>
              <a:spcAft>
                <a:spcPct val="0"/>
              </a:spcAft>
              <a:buClr>
                <a:srgbClr val="F0AB00"/>
              </a:buClr>
              <a:buSzPct val="80000"/>
            </a:pPr>
            <a:r>
              <a:rPr lang="en-US" sz="900" i="1" kern="0" dirty="0">
                <a:solidFill>
                  <a:srgbClr val="0076CB">
                    <a:lumMod val="50000"/>
                  </a:srgbClr>
                </a:solidFill>
                <a:ea typeface="Arial Unicode MS" pitchFamily="34" charset="-128"/>
                <a:cs typeface="Arial Unicode MS" pitchFamily="34" charset="-128"/>
              </a:rPr>
              <a:t>dev</a:t>
            </a:r>
            <a:br>
              <a:rPr lang="en-US" sz="900" i="1" kern="0" dirty="0">
                <a:solidFill>
                  <a:srgbClr val="0076CB">
                    <a:lumMod val="50000"/>
                  </a:srgbClr>
                </a:solidFill>
                <a:ea typeface="Arial Unicode MS" pitchFamily="34" charset="-128"/>
                <a:cs typeface="Arial Unicode MS" pitchFamily="34" charset="-128"/>
              </a:rPr>
            </a:br>
            <a:r>
              <a:rPr lang="en-US" sz="900" i="1" kern="0" dirty="0">
                <a:solidFill>
                  <a:srgbClr val="0076CB">
                    <a:lumMod val="50000"/>
                  </a:srgbClr>
                </a:solidFill>
                <a:ea typeface="Arial Unicode MS" pitchFamily="34" charset="-128"/>
                <a:cs typeface="Arial Unicode MS" pitchFamily="34" charset="-128"/>
              </a:rPr>
              <a:t>cycle</a:t>
            </a:r>
          </a:p>
        </p:txBody>
      </p:sp>
      <p:sp>
        <p:nvSpPr>
          <p:cNvPr id="55" name="Rounded Rectangle 54"/>
          <p:cNvSpPr/>
          <p:nvPr/>
        </p:nvSpPr>
        <p:spPr bwMode="gray">
          <a:xfrm>
            <a:off x="6481312" y="2952691"/>
            <a:ext cx="497130" cy="374788"/>
          </a:xfrm>
          <a:prstGeom prst="roundRect">
            <a:avLst/>
          </a:prstGeom>
          <a:gradFill>
            <a:gsLst>
              <a:gs pos="0">
                <a:srgbClr val="E5F6FF"/>
              </a:gs>
              <a:gs pos="74000">
                <a:schemeClr val="tx2">
                  <a:lumMod val="40000"/>
                  <a:lumOff val="60000"/>
                </a:schemeClr>
              </a:gs>
              <a:gs pos="83000">
                <a:schemeClr val="tx2">
                  <a:lumMod val="40000"/>
                  <a:lumOff val="60000"/>
                </a:schemeClr>
              </a:gs>
              <a:gs pos="100000">
                <a:schemeClr val="tx2">
                  <a:lumMod val="60000"/>
                  <a:lumOff val="40000"/>
                </a:schemeClr>
              </a:gs>
            </a:gsLst>
            <a:lin ang="5400000" scaled="1"/>
          </a:gradFill>
          <a:ln w="635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13499" tIns="13499" rIns="13499" bIns="13499" numCol="1" spcCol="0" rtlCol="0" fromWordArt="0" anchor="ctr" anchorCtr="0" forceAA="0" compatLnSpc="1">
            <a:prstTxWarp prst="textNoShape">
              <a:avLst/>
            </a:prstTxWarp>
            <a:noAutofit/>
          </a:bodyPr>
          <a:lstStyle/>
          <a:p>
            <a:pPr algn="ctr" defTabSz="816283" fontAlgn="base">
              <a:spcBef>
                <a:spcPct val="50000"/>
              </a:spcBef>
              <a:spcAft>
                <a:spcPct val="0"/>
              </a:spcAft>
              <a:buClr>
                <a:srgbClr val="F0AB00"/>
              </a:buClr>
              <a:buSzPct val="80000"/>
            </a:pPr>
            <a:r>
              <a:rPr lang="en-US" sz="787" kern="0" dirty="0">
                <a:solidFill>
                  <a:srgbClr val="000000"/>
                </a:solidFill>
                <a:ea typeface="Arial Unicode MS" pitchFamily="34" charset="-128"/>
                <a:cs typeface="Arial Unicode MS" pitchFamily="34" charset="-128"/>
              </a:rPr>
              <a:t>import</a:t>
            </a:r>
          </a:p>
        </p:txBody>
      </p:sp>
      <p:cxnSp>
        <p:nvCxnSpPr>
          <p:cNvPr id="56" name="Straight Connector 55"/>
          <p:cNvCxnSpPr>
            <a:stCxn id="23" idx="2"/>
            <a:endCxn id="55" idx="0"/>
          </p:cNvCxnSpPr>
          <p:nvPr/>
        </p:nvCxnSpPr>
        <p:spPr>
          <a:xfrm>
            <a:off x="6130273" y="2503198"/>
            <a:ext cx="599602" cy="449494"/>
          </a:xfrm>
          <a:prstGeom prst="line">
            <a:avLst/>
          </a:prstGeom>
          <a:ln w="6350">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24" idx="2"/>
            <a:endCxn id="35" idx="0"/>
          </p:cNvCxnSpPr>
          <p:nvPr/>
        </p:nvCxnSpPr>
        <p:spPr>
          <a:xfrm>
            <a:off x="5529484" y="3327480"/>
            <a:ext cx="592545" cy="640051"/>
          </a:xfrm>
          <a:prstGeom prst="line">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27" idx="2"/>
            <a:endCxn id="35" idx="0"/>
          </p:cNvCxnSpPr>
          <p:nvPr/>
        </p:nvCxnSpPr>
        <p:spPr>
          <a:xfrm flipH="1">
            <a:off x="6122030" y="3327480"/>
            <a:ext cx="7650" cy="640051"/>
          </a:xfrm>
          <a:prstGeom prst="line">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55" idx="2"/>
            <a:endCxn id="35" idx="0"/>
          </p:cNvCxnSpPr>
          <p:nvPr/>
        </p:nvCxnSpPr>
        <p:spPr>
          <a:xfrm flipH="1">
            <a:off x="6122029" y="3327480"/>
            <a:ext cx="607847" cy="640051"/>
          </a:xfrm>
          <a:prstGeom prst="line">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72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99" y="504000"/>
            <a:ext cx="8424000" cy="738664"/>
          </a:xfrm>
        </p:spPr>
        <p:txBody>
          <a:bodyPr/>
          <a:lstStyle/>
          <a:p>
            <a:r>
              <a:rPr sz="2800" dirty="0">
                <a:latin typeface="微软雅黑" panose="020B0503020204020204" pitchFamily="34" charset="-122"/>
                <a:ea typeface="微软雅黑" panose="020B0503020204020204" pitchFamily="34" charset="-122"/>
                <a:cs typeface="SimSun"/>
              </a:rPr>
              <a:t>SAP HANA Cockpit</a:t>
            </a:r>
            <a:br>
              <a:rPr sz="2800" dirty="0">
                <a:latin typeface="微软雅黑" panose="020B0503020204020204" pitchFamily="34" charset="-122"/>
                <a:ea typeface="微软雅黑" panose="020B0503020204020204" pitchFamily="34" charset="-122"/>
              </a:rPr>
            </a:br>
            <a:r>
              <a:rPr lang="en-US" sz="2000" b="0" dirty="0">
                <a:latin typeface="微软雅黑" panose="020B0503020204020204" pitchFamily="34" charset="-122"/>
                <a:ea typeface="微软雅黑" panose="020B0503020204020204" pitchFamily="34" charset="-122"/>
                <a:cs typeface="SimSun"/>
              </a:rPr>
              <a:t>简化管理和监控</a:t>
            </a:r>
          </a:p>
        </p:txBody>
      </p:sp>
      <p:sp>
        <p:nvSpPr>
          <p:cNvPr id="8" name="TextBox 7"/>
          <p:cNvSpPr txBox="1"/>
          <p:nvPr/>
        </p:nvSpPr>
        <p:spPr>
          <a:xfrm>
            <a:off x="4990160" y="1872080"/>
            <a:ext cx="1537280" cy="196208"/>
          </a:xfrm>
          <a:prstGeom prst="rect">
            <a:avLst/>
          </a:prstGeom>
          <a:noFill/>
        </p:spPr>
        <p:txBody>
          <a:bodyPr wrap="none" lIns="0" tIns="0" rIns="0" bIns="0" rtlCol="0">
            <a:spAutoFit/>
          </a:bodyPr>
          <a:lstStyle/>
          <a:p>
            <a:pPr fontAlgn="base">
              <a:spcBef>
                <a:spcPts val="535"/>
              </a:spcBef>
              <a:spcAft>
                <a:spcPct val="0"/>
              </a:spcAft>
              <a:buClr>
                <a:srgbClr val="F0AB00"/>
              </a:buClr>
              <a:buSzPct val="80000"/>
            </a:pPr>
            <a:r>
              <a:rPr lang="en-US" sz="1275" dirty="0">
                <a:latin typeface="微软雅黑" panose="020B0503020204020204" pitchFamily="34" charset="-122"/>
                <a:ea typeface="微软雅黑" panose="020B0503020204020204" pitchFamily="34" charset="-122"/>
                <a:cs typeface="SimSun"/>
              </a:rPr>
              <a:t>SAP HANA Cockpit </a:t>
            </a:r>
          </a:p>
        </p:txBody>
      </p:sp>
      <p:sp>
        <p:nvSpPr>
          <p:cNvPr id="9" name="Rectangle 8"/>
          <p:cNvSpPr/>
          <p:nvPr/>
        </p:nvSpPr>
        <p:spPr>
          <a:xfrm>
            <a:off x="299166" y="1995244"/>
            <a:ext cx="4690994" cy="3829615"/>
          </a:xfrm>
          <a:prstGeom prst="rect">
            <a:avLst/>
          </a:prstGeom>
        </p:spPr>
        <p:txBody>
          <a:bodyPr wrap="square" lIns="81637" tIns="40819" rIns="81637" bIns="40819">
            <a:spAutoFit/>
          </a:bodyPr>
          <a:lstStyle/>
          <a:p>
            <a:pPr marL="0" lvl="2" fontAlgn="base">
              <a:spcBef>
                <a:spcPts val="1071"/>
              </a:spcBef>
              <a:spcAft>
                <a:spcPts val="313"/>
              </a:spcAft>
              <a:buClr>
                <a:srgbClr val="F0AB00"/>
              </a:buClr>
              <a:buNone/>
            </a:pPr>
            <a:r>
              <a:rPr lang="en-US" sz="1800" b="1" dirty="0">
                <a:latin typeface="微软雅黑" panose="020B0503020204020204" pitchFamily="34" charset="-122"/>
                <a:ea typeface="微软雅黑" panose="020B0503020204020204" pitchFamily="34" charset="-122"/>
                <a:cs typeface="SimSun"/>
              </a:rPr>
              <a:t>基于 Fiori 用户体验的 Web 管理工具</a:t>
            </a:r>
            <a:br>
              <a:rPr sz="1100" dirty="0">
                <a:latin typeface="微软雅黑" panose="020B0503020204020204" pitchFamily="34" charset="-122"/>
                <a:ea typeface="微软雅黑" panose="020B0503020204020204" pitchFamily="34" charset="-122"/>
              </a:rPr>
            </a:br>
            <a:r>
              <a:rPr lang="en-US" sz="1800" b="1" dirty="0">
                <a:latin typeface="微软雅黑" panose="020B0503020204020204" pitchFamily="34" charset="-122"/>
                <a:ea typeface="微软雅黑" panose="020B0503020204020204" pitchFamily="34" charset="-122"/>
                <a:cs typeface="SimSun"/>
              </a:rPr>
              <a:t>支持从任何设备上管理 SAP HANA</a:t>
            </a:r>
          </a:p>
          <a:p>
            <a:pPr indent="-816364" fontAlgn="base">
              <a:spcBef>
                <a:spcPts val="1071"/>
              </a:spcBef>
              <a:spcAft>
                <a:spcPts val="313"/>
              </a:spcAft>
              <a:buClr>
                <a:srgbClr val="F0AB00"/>
              </a:buClr>
            </a:pPr>
            <a:r>
              <a:rPr lang="en-US" sz="1425" b="1" dirty="0">
                <a:solidFill>
                  <a:srgbClr val="000000"/>
                </a:solidFill>
                <a:latin typeface="微软雅黑" panose="020B0503020204020204" pitchFamily="34" charset="-122"/>
                <a:ea typeface="微软雅黑" panose="020B0503020204020204" pitchFamily="34" charset="-122"/>
                <a:cs typeface="SimSun"/>
              </a:rPr>
              <a:t>SAP HANA Cockpit</a:t>
            </a:r>
          </a:p>
          <a:p>
            <a:pPr marL="134964" lvl="2" indent="-134964" fontAlgn="base">
              <a:spcBef>
                <a:spcPts val="750"/>
              </a:spcBef>
              <a:spcAft>
                <a:spcPts val="313"/>
              </a:spcAft>
              <a:buClr>
                <a:schemeClr val="accent1"/>
              </a:buClr>
              <a:buSzPct val="100000"/>
              <a:buFont typeface="Wingdings" pitchFamily="2" charset="2"/>
              <a:buChar char=""/>
            </a:pPr>
            <a:r>
              <a:rPr lang="en-US" dirty="0">
                <a:latin typeface="微软雅黑" panose="020B0503020204020204" pitchFamily="34" charset="-122"/>
                <a:ea typeface="微软雅黑" panose="020B0503020204020204" pitchFamily="34" charset="-122"/>
                <a:cs typeface="SimSun"/>
              </a:rPr>
              <a:t>Fiori Tiles 目录可管理硬件资源利用率和 SAP HANA 流程</a:t>
            </a:r>
          </a:p>
          <a:p>
            <a:pPr marL="134964" lvl="2" indent="-134964" fontAlgn="base">
              <a:spcBef>
                <a:spcPts val="750"/>
              </a:spcBef>
              <a:spcAft>
                <a:spcPts val="313"/>
              </a:spcAft>
              <a:buClr>
                <a:schemeClr val="accent1"/>
              </a:buClr>
              <a:buSzPct val="100000"/>
              <a:buFont typeface="Wingdings" pitchFamily="2" charset="2"/>
              <a:buChar char=""/>
            </a:pPr>
            <a:r>
              <a:rPr lang="en-US" dirty="0">
                <a:latin typeface="微软雅黑" panose="020B0503020204020204" pitchFamily="34" charset="-122"/>
                <a:ea typeface="微软雅黑" panose="020B0503020204020204" pitchFamily="34" charset="-122"/>
                <a:cs typeface="SimSun"/>
              </a:rPr>
              <a:t>分析诊断文件，同时暂停数据库以进行更快速的故障检测和修复</a:t>
            </a:r>
          </a:p>
          <a:p>
            <a:pPr marL="134964" lvl="2" indent="-134964" fontAlgn="base">
              <a:spcBef>
                <a:spcPts val="750"/>
              </a:spcBef>
              <a:spcAft>
                <a:spcPts val="313"/>
              </a:spcAft>
              <a:buClr>
                <a:schemeClr val="accent1"/>
              </a:buClr>
              <a:buSzPct val="100000"/>
              <a:buFont typeface="Wingdings" pitchFamily="2" charset="2"/>
              <a:buChar char=""/>
            </a:pPr>
            <a:r>
              <a:rPr lang="en-US" dirty="0">
                <a:latin typeface="微软雅黑" panose="020B0503020204020204" pitchFamily="34" charset="-122"/>
                <a:ea typeface="微软雅黑" panose="020B0503020204020204" pitchFamily="34" charset="-122"/>
                <a:cs typeface="SimSun"/>
              </a:rPr>
              <a:t>SAP HANA Cockpit 中的安全仪表盘可提供安全 KPI 的可视性</a:t>
            </a:r>
          </a:p>
          <a:p>
            <a:pPr marL="134964" lvl="2" indent="-134964" fontAlgn="base">
              <a:spcBef>
                <a:spcPts val="750"/>
              </a:spcBef>
              <a:spcAft>
                <a:spcPts val="313"/>
              </a:spcAft>
              <a:buClr>
                <a:schemeClr val="accent1"/>
              </a:buClr>
              <a:buSzPct val="100000"/>
              <a:buFont typeface="Wingdings" pitchFamily="2" charset="2"/>
              <a:buChar char=""/>
            </a:pPr>
            <a:r>
              <a:rPr lang="en-US" dirty="0">
                <a:latin typeface="微软雅黑" panose="020B0503020204020204" pitchFamily="34" charset="-122"/>
                <a:ea typeface="微软雅黑" panose="020B0503020204020204" pitchFamily="34" charset="-122"/>
                <a:cs typeface="SimSun"/>
              </a:rPr>
              <a:t>SAP HANA Cockpit </a:t>
            </a:r>
            <a:r>
              <a:rPr lang="en-US" dirty="0" err="1">
                <a:latin typeface="微软雅黑" panose="020B0503020204020204" pitchFamily="34" charset="-122"/>
                <a:ea typeface="微软雅黑" panose="020B0503020204020204" pitchFamily="34" charset="-122"/>
                <a:cs typeface="SimSun"/>
              </a:rPr>
              <a:t>集成</a:t>
            </a:r>
            <a:r>
              <a:rPr lang="zh-CN" altLang="en-US" dirty="0">
                <a:latin typeface="微软雅黑" panose="020B0503020204020204" pitchFamily="34" charset="-122"/>
                <a:ea typeface="微软雅黑" panose="020B0503020204020204" pitchFamily="34" charset="-122"/>
                <a:cs typeface="SimSun"/>
              </a:rPr>
              <a:t>增量</a:t>
            </a:r>
            <a:r>
              <a:rPr lang="en-US" dirty="0" err="1">
                <a:latin typeface="微软雅黑" panose="020B0503020204020204" pitchFamily="34" charset="-122"/>
                <a:ea typeface="微软雅黑" panose="020B0503020204020204" pitchFamily="34" charset="-122"/>
                <a:cs typeface="SimSun"/>
              </a:rPr>
              <a:t>备份功能</a:t>
            </a:r>
            <a:endParaRPr lang="en-US" dirty="0">
              <a:latin typeface="微软雅黑" panose="020B0503020204020204" pitchFamily="34" charset="-122"/>
              <a:ea typeface="微软雅黑" panose="020B0503020204020204" pitchFamily="34" charset="-122"/>
              <a:cs typeface="SimSun"/>
            </a:endParaRPr>
          </a:p>
          <a:p>
            <a:pPr marL="153069" lvl="2" indent="-153069" fontAlgn="base">
              <a:spcBef>
                <a:spcPts val="1071"/>
              </a:spcBef>
              <a:spcAft>
                <a:spcPts val="313"/>
              </a:spcAft>
              <a:buClr>
                <a:srgbClr val="F0AB00"/>
              </a:buClr>
              <a:buSzPct val="100000"/>
              <a:buFont typeface="Wingdings" pitchFamily="2" charset="2"/>
              <a:buChar char=""/>
            </a:pPr>
            <a:endParaRPr lang="zh-CN" altLang="en-US" sz="1425" dirty="0">
              <a:solidFill>
                <a:srgbClr val="000000"/>
              </a:solidFill>
              <a:latin typeface="微软雅黑" panose="020B0503020204020204" pitchFamily="34" charset="-122"/>
              <a:ea typeface="微软雅黑" panose="020B0503020204020204" pitchFamily="34" charset="-122"/>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90160" y="2141333"/>
            <a:ext cx="3909424" cy="2574227"/>
          </a:xfrm>
          <a:prstGeom prst="rect">
            <a:avLst/>
          </a:prstGeom>
          <a:noFill/>
          <a:ln w="9525">
            <a:solidFill>
              <a:schemeClr val="bg2"/>
            </a:solidFill>
            <a:miter lim="800000"/>
            <a:headEnd/>
            <a:tailEnd/>
          </a:ln>
        </p:spPr>
      </p:pic>
      <p:pic>
        <p:nvPicPr>
          <p:cNvPr id="12" name="Picture 11"/>
          <p:cNvPicPr>
            <a:picLocks noChangeAspect="1"/>
          </p:cNvPicPr>
          <p:nvPr/>
        </p:nvPicPr>
        <p:blipFill rotWithShape="1">
          <a:blip r:embed="rId4" cstate="email">
            <a:extLst>
              <a:ext uri="{28A0092B-C50C-407E-A947-70E740481C1C}">
                <a14:useLocalDpi xmlns:a14="http://schemas.microsoft.com/office/drawing/2010/main"/>
              </a:ext>
            </a:extLst>
          </a:blip>
          <a:srcRect l="3883" t="32271" r="73576" b="8998"/>
          <a:stretch/>
        </p:blipFill>
        <p:spPr>
          <a:xfrm>
            <a:off x="5278510" y="4852698"/>
            <a:ext cx="873301" cy="777355"/>
          </a:xfrm>
          <a:prstGeom prst="rect">
            <a:avLst/>
          </a:prstGeom>
          <a:ln>
            <a:solidFill>
              <a:schemeClr val="bg1">
                <a:lumMod val="75000"/>
              </a:schemeClr>
            </a:solidFill>
          </a:ln>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39354" y="4837735"/>
            <a:ext cx="880771" cy="805892"/>
          </a:xfrm>
          <a:prstGeom prst="rect">
            <a:avLst/>
          </a:prstGeom>
          <a:ln>
            <a:solidFill>
              <a:schemeClr val="bg1">
                <a:lumMod val="75000"/>
              </a:schemeClr>
            </a:solidFill>
          </a:ln>
        </p:spPr>
      </p:pic>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91723" y="4841636"/>
            <a:ext cx="882855" cy="807971"/>
          </a:xfrm>
          <a:prstGeom prst="rect">
            <a:avLst/>
          </a:prstGeom>
          <a:ln>
            <a:solidFill>
              <a:schemeClr val="bg1">
                <a:lumMod val="75000"/>
              </a:schemeClr>
            </a:solidFill>
          </a:ln>
        </p:spPr>
      </p:pic>
    </p:spTree>
    <p:extLst>
      <p:ext uri="{BB962C8B-B14F-4D97-AF65-F5344CB8AC3E}">
        <p14:creationId xmlns:p14="http://schemas.microsoft.com/office/powerpoint/2010/main" val="321146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bwMode="gray">
          <a:xfrm flipH="1">
            <a:off x="5790479" y="2113078"/>
            <a:ext cx="3095570" cy="2722226"/>
          </a:xfrm>
          <a:prstGeom prst="rect">
            <a:avLst/>
          </a:prstGeom>
          <a:gradFill>
            <a:gsLst>
              <a:gs pos="0">
                <a:schemeClr val="accent1">
                  <a:lumMod val="65000"/>
                  <a:lumOff val="35000"/>
                </a:schemeClr>
              </a:gs>
              <a:gs pos="100000">
                <a:srgbClr val="F0A000"/>
              </a:gs>
            </a:gsLst>
            <a:lin ang="5400000" scaled="0"/>
          </a:gradFill>
          <a:ln w="6350" algn="ctr">
            <a:noFill/>
            <a:miter lim="800000"/>
            <a:headEnd/>
            <a:tailEnd/>
          </a:ln>
        </p:spPr>
        <p:txBody>
          <a:bodyPr lIns="0" tIns="0" rIns="0" bIns="0" rtlCol="0" anchor="ctr" anchorCtr="0"/>
          <a:lstStyle/>
          <a:p>
            <a:pPr algn="ctr" fontAlgn="base">
              <a:spcBef>
                <a:spcPct val="50000"/>
              </a:spcBef>
              <a:spcAft>
                <a:spcPct val="0"/>
              </a:spcAft>
              <a:buClr>
                <a:srgbClr val="F0AB00"/>
              </a:buClr>
              <a:buSzPct val="80000"/>
            </a:pPr>
            <a:endParaRPr lang="en-US" sz="1200" kern="0" dirty="0">
              <a:latin typeface="微软雅黑" panose="020B0503020204020204" pitchFamily="34" charset="-122"/>
              <a:ea typeface="微软雅黑" panose="020B0503020204020204" pitchFamily="34" charset="-122"/>
              <a:cs typeface="Arial Unicode MS" pitchFamily="34" charset="-128"/>
            </a:endParaRPr>
          </a:p>
        </p:txBody>
      </p:sp>
      <p:sp>
        <p:nvSpPr>
          <p:cNvPr id="119" name="Rectangle 118"/>
          <p:cNvSpPr/>
          <p:nvPr/>
        </p:nvSpPr>
        <p:spPr bwMode="gray">
          <a:xfrm>
            <a:off x="7711668" y="2489161"/>
            <a:ext cx="1056275" cy="2135039"/>
          </a:xfrm>
          <a:prstGeom prst="rect">
            <a:avLst/>
          </a:prstGeom>
          <a:gradFill>
            <a:gsLst>
              <a:gs pos="100000">
                <a:schemeClr val="accent1">
                  <a:lumMod val="6000"/>
                  <a:lumOff val="94000"/>
                </a:schemeClr>
              </a:gs>
              <a:gs pos="0">
                <a:schemeClr val="accent1">
                  <a:lumMod val="20000"/>
                  <a:lumOff val="80000"/>
                </a:schemeClr>
              </a:gs>
            </a:gsLst>
            <a:lin ang="16200000" scaled="1"/>
          </a:gradFill>
          <a:ln w="6350" algn="ctr">
            <a:noFill/>
            <a:miter lim="800000"/>
            <a:headEnd/>
            <a:tailEnd/>
          </a:ln>
          <a:effectLst/>
        </p:spPr>
        <p:txBody>
          <a:bodyPr lIns="0" tIns="68546" rIns="0" bIns="53973" rtlCol="0" anchor="ctr" anchorCtr="1"/>
          <a:lstStyle/>
          <a:p>
            <a:pPr algn="ctr" fontAlgn="base">
              <a:lnSpc>
                <a:spcPct val="90000"/>
              </a:lnSpc>
              <a:spcBef>
                <a:spcPct val="50000"/>
              </a:spcBef>
              <a:spcAft>
                <a:spcPct val="0"/>
              </a:spcAft>
              <a:buClr>
                <a:srgbClr val="F0AB00"/>
              </a:buClr>
              <a:buSzPct val="80000"/>
            </a:pPr>
            <a:endParaRPr lang="en-US" sz="1200" kern="0" dirty="0">
              <a:latin typeface="微软雅黑" panose="020B0503020204020204" pitchFamily="34" charset="-122"/>
              <a:ea typeface="微软雅黑" panose="020B0503020204020204" pitchFamily="34" charset="-122"/>
              <a:cs typeface="Arial Unicode MS" pitchFamily="34" charset="-128"/>
            </a:endParaRPr>
          </a:p>
        </p:txBody>
      </p:sp>
      <p:sp>
        <p:nvSpPr>
          <p:cNvPr id="2" name="Title 1"/>
          <p:cNvSpPr>
            <a:spLocks noGrp="1"/>
          </p:cNvSpPr>
          <p:nvPr>
            <p:ph type="title"/>
          </p:nvPr>
        </p:nvSpPr>
        <p:spPr/>
        <p:txBody>
          <a:bodyPr/>
          <a:lstStyle/>
          <a:p>
            <a:r>
              <a:rPr lang="en-US" altLang="zh-CN" sz="2800" dirty="0">
                <a:latin typeface="微软雅黑" panose="020B0503020204020204" pitchFamily="34" charset="-122"/>
                <a:ea typeface="微软雅黑" panose="020B0503020204020204" pitchFamily="34" charset="-122"/>
              </a:rPr>
              <a:t>SAP HANA</a:t>
            </a:r>
            <a:r>
              <a:rPr lang="zh-CN" altLang="en-US" sz="2800" dirty="0">
                <a:latin typeface="微软雅黑" panose="020B0503020204020204" pitchFamily="34" charset="-122"/>
                <a:ea typeface="微软雅黑" panose="020B0503020204020204" pitchFamily="34" charset="-122"/>
              </a:rPr>
              <a:t>数据库工作负载管理</a:t>
            </a:r>
            <a:endParaRPr lang="en-US" sz="2800" b="0" dirty="0">
              <a:latin typeface="微软雅黑" panose="020B0503020204020204" pitchFamily="34" charset="-122"/>
              <a:ea typeface="微软雅黑" panose="020B0503020204020204" pitchFamily="34" charset="-122"/>
            </a:endParaRPr>
          </a:p>
        </p:txBody>
      </p:sp>
      <p:sp>
        <p:nvSpPr>
          <p:cNvPr id="4" name="Text Placeholder 3"/>
          <p:cNvSpPr>
            <a:spLocks noGrp="1"/>
          </p:cNvSpPr>
          <p:nvPr>
            <p:ph type="body" sz="quarter" idx="4294967295"/>
          </p:nvPr>
        </p:nvSpPr>
        <p:spPr>
          <a:xfrm>
            <a:off x="584707" y="1998282"/>
            <a:ext cx="3250364" cy="2951818"/>
          </a:xfrm>
        </p:spPr>
        <p:txBody>
          <a:bodyPr/>
          <a:lstStyle/>
          <a:p>
            <a:pPr marL="0" lvl="2" indent="0" fontAlgn="base">
              <a:spcBef>
                <a:spcPts val="0"/>
              </a:spcBef>
              <a:buSzPct val="80000"/>
              <a:buNone/>
              <a:defRPr/>
            </a:pPr>
            <a:r>
              <a:rPr lang="en-US" sz="2000" b="1" dirty="0">
                <a:latin typeface="微软雅黑" panose="020B0503020204020204" pitchFamily="34" charset="-122"/>
                <a:ea typeface="微软雅黑" panose="020B0503020204020204" pitchFamily="34" charset="-122"/>
              </a:rPr>
              <a:t>Workload Management</a:t>
            </a:r>
          </a:p>
          <a:p>
            <a:pPr lvl="2" fontAlgn="base">
              <a:defRPr/>
            </a:pPr>
            <a:r>
              <a:rPr lang="zh-CN" altLang="en-US" sz="1400" dirty="0">
                <a:latin typeface="微软雅黑" panose="020B0503020204020204" pitchFamily="34" charset="-122"/>
                <a:ea typeface="微软雅黑" panose="020B0503020204020204" pitchFamily="34" charset="-122"/>
              </a:rPr>
              <a:t>初始准入控制提供自动拒绝来自数据库的请求（应用程序，分析，</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），如果超出阈值，以避免系统过载情况</a:t>
            </a:r>
          </a:p>
          <a:p>
            <a:pPr lvl="2" fontAlgn="base">
              <a:defRPr/>
            </a:pPr>
            <a:r>
              <a:rPr lang="zh-CN" altLang="en-US" sz="1400" dirty="0">
                <a:latin typeface="微软雅黑" panose="020B0503020204020204" pitchFamily="34" charset="-122"/>
                <a:ea typeface="微软雅黑" panose="020B0503020204020204" pitchFamily="34" charset="-122"/>
              </a:rPr>
              <a:t>客户端定义查询超时参数的新选项，以避免丢失查询</a:t>
            </a:r>
          </a:p>
          <a:p>
            <a:pPr lvl="2" fontAlgn="base">
              <a:defRPr/>
            </a:pPr>
            <a:r>
              <a:rPr lang="zh-CN" altLang="en-US" sz="1400" dirty="0">
                <a:latin typeface="微软雅黑" panose="020B0503020204020204" pitchFamily="34" charset="-122"/>
                <a:ea typeface="微软雅黑" panose="020B0503020204020204" pitchFamily="34" charset="-122"/>
              </a:rPr>
              <a:t>支持</a:t>
            </a:r>
            <a:r>
              <a:rPr lang="en-US" altLang="zh-CN" sz="1400" dirty="0">
                <a:latin typeface="微软雅黑" panose="020B0503020204020204" pitchFamily="34" charset="-122"/>
                <a:ea typeface="微软雅黑" panose="020B0503020204020204" pitchFamily="34" charset="-122"/>
              </a:rPr>
              <a:t>BI</a:t>
            </a:r>
            <a:r>
              <a:rPr lang="zh-CN" altLang="en-US" sz="1400" dirty="0">
                <a:latin typeface="微软雅黑" panose="020B0503020204020204" pitchFamily="34" charset="-122"/>
                <a:ea typeface="微软雅黑" panose="020B0503020204020204" pitchFamily="34" charset="-122"/>
              </a:rPr>
              <a:t>客户端，可在会话级别启用工作负载类</a:t>
            </a:r>
            <a:r>
              <a:rPr lang="en-US" altLang="zh-CN" sz="1400" dirty="0">
                <a:latin typeface="微软雅黑" panose="020B0503020204020204" pitchFamily="34" charset="-122"/>
                <a:ea typeface="微软雅黑" panose="020B0503020204020204" pitchFamily="34" charset="-122"/>
              </a:rPr>
              <a:t>(Classes)</a:t>
            </a:r>
            <a:r>
              <a:rPr lang="zh-CN" altLang="en-US" sz="1400" dirty="0">
                <a:latin typeface="微软雅黑" panose="020B0503020204020204" pitchFamily="34" charset="-122"/>
                <a:ea typeface="微软雅黑" panose="020B0503020204020204" pitchFamily="34" charset="-122"/>
              </a:rPr>
              <a:t>，以改善非</a:t>
            </a:r>
            <a:r>
              <a:rPr lang="en-US" altLang="zh-CN" sz="1400" dirty="0">
                <a:latin typeface="微软雅黑" panose="020B0503020204020204" pitchFamily="34" charset="-122"/>
                <a:ea typeface="微软雅黑" panose="020B0503020204020204" pitchFamily="34" charset="-122"/>
              </a:rPr>
              <a:t>SAP</a:t>
            </a:r>
            <a:r>
              <a:rPr lang="zh-CN" altLang="en-US" sz="1400" dirty="0">
                <a:latin typeface="微软雅黑" panose="020B0503020204020204" pitchFamily="34" charset="-122"/>
                <a:ea typeface="微软雅黑" panose="020B0503020204020204" pitchFamily="34" charset="-122"/>
              </a:rPr>
              <a:t>客户端的工作负载管理</a:t>
            </a:r>
          </a:p>
          <a:p>
            <a:pPr lvl="2" fontAlgn="base">
              <a:defRPr/>
            </a:pPr>
            <a:r>
              <a:rPr lang="zh-CN" altLang="en-US" sz="1400" dirty="0">
                <a:latin typeface="微软雅黑" panose="020B0503020204020204" pitchFamily="34" charset="-122"/>
                <a:ea typeface="微软雅黑" panose="020B0503020204020204" pitchFamily="34" charset="-122"/>
              </a:rPr>
              <a:t>通过</a:t>
            </a:r>
            <a:r>
              <a:rPr lang="en-US" altLang="zh-CN" sz="1400" dirty="0">
                <a:latin typeface="微软雅黑" panose="020B0503020204020204" pitchFamily="34" charset="-122"/>
                <a:ea typeface="微软雅黑" panose="020B0503020204020204" pitchFamily="34" charset="-122"/>
              </a:rPr>
              <a:t>SAP HANA Cockpit </a:t>
            </a:r>
            <a:r>
              <a:rPr lang="zh-CN" altLang="en-US" sz="1400" dirty="0">
                <a:latin typeface="微软雅黑" panose="020B0503020204020204" pitchFamily="34" charset="-122"/>
                <a:ea typeface="微软雅黑" panose="020B0503020204020204" pitchFamily="34" charset="-122"/>
              </a:rPr>
              <a:t>简化 启用</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禁用 工作负载类</a:t>
            </a:r>
            <a:r>
              <a:rPr lang="en-US" altLang="zh-CN" sz="1400" dirty="0">
                <a:latin typeface="微软雅黑" panose="020B0503020204020204" pitchFamily="34" charset="-122"/>
                <a:ea typeface="微软雅黑" panose="020B0503020204020204" pitchFamily="34" charset="-122"/>
              </a:rPr>
              <a:t>(Classes)</a:t>
            </a:r>
            <a:r>
              <a:rPr lang="zh-CN" altLang="en-US" sz="1400" dirty="0">
                <a:latin typeface="微软雅黑" panose="020B0503020204020204" pitchFamily="34" charset="-122"/>
                <a:ea typeface="微软雅黑" panose="020B0503020204020204" pitchFamily="34" charset="-122"/>
              </a:rPr>
              <a:t>，以管理业务流程</a:t>
            </a:r>
            <a:endParaRPr lang="en-US" sz="1400" dirty="0">
              <a:latin typeface="微软雅黑" panose="020B0503020204020204" pitchFamily="34" charset="-122"/>
              <a:ea typeface="微软雅黑" panose="020B0503020204020204" pitchFamily="34" charset="-122"/>
            </a:endParaRPr>
          </a:p>
        </p:txBody>
      </p:sp>
      <p:sp>
        <p:nvSpPr>
          <p:cNvPr id="42" name="TextBox 41"/>
          <p:cNvSpPr txBox="1"/>
          <p:nvPr/>
        </p:nvSpPr>
        <p:spPr>
          <a:xfrm>
            <a:off x="4263268" y="2617346"/>
            <a:ext cx="976229" cy="126958"/>
          </a:xfrm>
          <a:prstGeom prst="rect">
            <a:avLst/>
          </a:prstGeom>
          <a:noFill/>
        </p:spPr>
        <p:txBody>
          <a:bodyPr wrap="none" lIns="0" tIns="0" rIns="0" bIns="0" rtlCol="0">
            <a:spAutoFit/>
          </a:bodyPr>
          <a:lstStyle/>
          <a:p>
            <a:pPr algn="ctr" fontAlgn="base">
              <a:spcBef>
                <a:spcPts val="450"/>
              </a:spcBef>
              <a:spcAft>
                <a:spcPct val="0"/>
              </a:spcAft>
              <a:buClr>
                <a:srgbClr val="F0AB00"/>
              </a:buClr>
              <a:buSzPct val="80000"/>
            </a:pPr>
            <a:r>
              <a:rPr lang="en-US" sz="825" b="1" kern="0" dirty="0">
                <a:latin typeface="微软雅黑" panose="020B0503020204020204" pitchFamily="34" charset="-122"/>
                <a:ea typeface="微软雅黑" panose="020B0503020204020204" pitchFamily="34" charset="-122"/>
                <a:cs typeface="Arial Unicode MS" pitchFamily="34" charset="-128"/>
              </a:rPr>
              <a:t>Desktop </a:t>
            </a:r>
            <a:r>
              <a:rPr lang="en-US" sz="825" b="1" kern="0" dirty="0" err="1">
                <a:latin typeface="微软雅黑" panose="020B0503020204020204" pitchFamily="34" charset="-122"/>
                <a:ea typeface="微软雅黑" panose="020B0503020204020204" pitchFamily="34" charset="-122"/>
                <a:cs typeface="Arial Unicode MS" pitchFamily="34" charset="-128"/>
              </a:rPr>
              <a:t>Datamart</a:t>
            </a:r>
            <a:endParaRPr lang="en-US" sz="825" b="1" kern="0" dirty="0">
              <a:latin typeface="微软雅黑" panose="020B0503020204020204" pitchFamily="34" charset="-122"/>
              <a:ea typeface="微软雅黑" panose="020B0503020204020204" pitchFamily="34" charset="-122"/>
              <a:cs typeface="Arial Unicode MS" pitchFamily="34" charset="-128"/>
            </a:endParaRPr>
          </a:p>
        </p:txBody>
      </p:sp>
      <p:pic>
        <p:nvPicPr>
          <p:cNvPr id="43" name="Picture 42"/>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350908" y="2849322"/>
            <a:ext cx="800947" cy="543932"/>
          </a:xfrm>
          <a:prstGeom prst="rect">
            <a:avLst/>
          </a:prstGeom>
          <a:solidFill>
            <a:srgbClr val="006699"/>
          </a:solidFill>
          <a:ln w="6350" algn="ctr">
            <a:solidFill>
              <a:schemeClr val="bg2"/>
            </a:solidFill>
            <a:miter lim="800000"/>
            <a:headEnd/>
            <a:tailEnd/>
          </a:ln>
          <a:extLst/>
        </p:spPr>
      </p:pic>
      <p:pic>
        <p:nvPicPr>
          <p:cNvPr id="4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20407" y="3738070"/>
            <a:ext cx="861949" cy="636688"/>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4257655" y="3572399"/>
            <a:ext cx="987451" cy="126958"/>
          </a:xfrm>
          <a:prstGeom prst="rect">
            <a:avLst/>
          </a:prstGeom>
          <a:noFill/>
        </p:spPr>
        <p:txBody>
          <a:bodyPr wrap="none" lIns="0" tIns="0" rIns="0" bIns="0" rtlCol="0">
            <a:spAutoFit/>
          </a:bodyPr>
          <a:lstStyle/>
          <a:p>
            <a:pPr algn="ctr" fontAlgn="base">
              <a:spcBef>
                <a:spcPts val="450"/>
              </a:spcBef>
              <a:spcAft>
                <a:spcPct val="0"/>
              </a:spcAft>
              <a:buClr>
                <a:srgbClr val="F0AB00"/>
              </a:buClr>
              <a:buSzPct val="80000"/>
            </a:pPr>
            <a:r>
              <a:rPr lang="en-US" sz="825" b="1" kern="0" dirty="0">
                <a:latin typeface="微软雅黑" panose="020B0503020204020204" pitchFamily="34" charset="-122"/>
                <a:ea typeface="微软雅黑" panose="020B0503020204020204" pitchFamily="34" charset="-122"/>
                <a:cs typeface="Arial Unicode MS" pitchFamily="34" charset="-128"/>
              </a:rPr>
              <a:t>Mobile Dashboard</a:t>
            </a:r>
          </a:p>
        </p:txBody>
      </p:sp>
      <p:sp>
        <p:nvSpPr>
          <p:cNvPr id="47" name="TextBox 46"/>
          <p:cNvSpPr txBox="1"/>
          <p:nvPr/>
        </p:nvSpPr>
        <p:spPr>
          <a:xfrm>
            <a:off x="5188626" y="2871355"/>
            <a:ext cx="607539" cy="126958"/>
          </a:xfrm>
          <a:prstGeom prst="rect">
            <a:avLst/>
          </a:prstGeom>
          <a:noFill/>
        </p:spPr>
        <p:txBody>
          <a:bodyPr wrap="none" lIns="0" tIns="0" rIns="0" bIns="0" rtlCol="0">
            <a:spAutoFit/>
          </a:bodyPr>
          <a:lstStyle/>
          <a:p>
            <a:pPr algn="ctr" fontAlgn="base">
              <a:spcBef>
                <a:spcPts val="450"/>
              </a:spcBef>
              <a:spcAft>
                <a:spcPct val="0"/>
              </a:spcAft>
              <a:buClr>
                <a:srgbClr val="F0AB00"/>
              </a:buClr>
              <a:buSzPct val="80000"/>
            </a:pPr>
            <a:r>
              <a:rPr lang="en-US" sz="825" b="1" kern="0" dirty="0" err="1">
                <a:latin typeface="微软雅黑" panose="020B0503020204020204" pitchFamily="34" charset="-122"/>
                <a:ea typeface="微软雅黑" panose="020B0503020204020204" pitchFamily="34" charset="-122"/>
                <a:cs typeface="Arial Unicode MS" pitchFamily="34" charset="-128"/>
              </a:rPr>
              <a:t>db</a:t>
            </a:r>
            <a:r>
              <a:rPr lang="en-US" sz="825" b="1" kern="0" dirty="0">
                <a:latin typeface="微软雅黑" panose="020B0503020204020204" pitchFamily="34" charset="-122"/>
                <a:ea typeface="微软雅黑" panose="020B0503020204020204" pitchFamily="34" charset="-122"/>
                <a:cs typeface="Arial Unicode MS" pitchFamily="34" charset="-128"/>
              </a:rPr>
              <a:t>-connect</a:t>
            </a:r>
          </a:p>
        </p:txBody>
      </p:sp>
      <p:sp>
        <p:nvSpPr>
          <p:cNvPr id="49" name="Rectangle 48"/>
          <p:cNvSpPr/>
          <p:nvPr/>
        </p:nvSpPr>
        <p:spPr bwMode="gray">
          <a:xfrm>
            <a:off x="7801362" y="2576910"/>
            <a:ext cx="876885" cy="412041"/>
          </a:xfrm>
          <a:prstGeom prst="rect">
            <a:avLst/>
          </a:prstGeom>
          <a:gradFill>
            <a:gsLst>
              <a:gs pos="99582">
                <a:schemeClr val="accent1">
                  <a:lumMod val="31000"/>
                  <a:lumOff val="69000"/>
                </a:schemeClr>
              </a:gs>
              <a:gs pos="0">
                <a:schemeClr val="accent1">
                  <a:lumMod val="60000"/>
                  <a:lumOff val="40000"/>
                </a:schemeClr>
              </a:gs>
            </a:gsLst>
            <a:lin ang="16200000" scaled="1"/>
          </a:gradFill>
          <a:ln w="6350" algn="ctr">
            <a:noFill/>
            <a:miter lim="800000"/>
            <a:headEnd/>
            <a:tailEnd/>
          </a:ln>
        </p:spPr>
        <p:txBody>
          <a:bodyPr lIns="0" tIns="0" rIns="0" bIns="0" rtlCol="0" anchor="ctr" anchorCtr="0"/>
          <a:lstStyle/>
          <a:p>
            <a:pPr algn="ctr" fontAlgn="base">
              <a:spcBef>
                <a:spcPct val="50000"/>
              </a:spcBef>
              <a:spcAft>
                <a:spcPct val="0"/>
              </a:spcAft>
              <a:buClr>
                <a:srgbClr val="F0AB00"/>
              </a:buClr>
              <a:buSzPct val="80000"/>
            </a:pPr>
            <a:r>
              <a:rPr lang="en-US" sz="787" kern="0" dirty="0">
                <a:latin typeface="微软雅黑" panose="020B0503020204020204" pitchFamily="34" charset="-122"/>
                <a:ea typeface="微软雅黑" panose="020B0503020204020204" pitchFamily="34" charset="-122"/>
                <a:cs typeface="Arial Unicode MS" pitchFamily="34" charset="-128"/>
              </a:rPr>
              <a:t>Workload  Class</a:t>
            </a:r>
            <a:br>
              <a:rPr lang="en-US" sz="787" kern="0" dirty="0">
                <a:latin typeface="微软雅黑" panose="020B0503020204020204" pitchFamily="34" charset="-122"/>
                <a:ea typeface="微软雅黑" panose="020B0503020204020204" pitchFamily="34" charset="-122"/>
                <a:cs typeface="Arial Unicode MS" pitchFamily="34" charset="-128"/>
              </a:rPr>
            </a:br>
            <a:r>
              <a:rPr lang="en-US" sz="787" kern="0" dirty="0">
                <a:latin typeface="微软雅黑" panose="020B0503020204020204" pitchFamily="34" charset="-122"/>
                <a:ea typeface="微软雅黑" panose="020B0503020204020204" pitchFamily="34" charset="-122"/>
                <a:cs typeface="Arial Unicode MS" pitchFamily="34" charset="-128"/>
              </a:rPr>
              <a:t>“DATAMART”</a:t>
            </a:r>
          </a:p>
        </p:txBody>
      </p:sp>
      <p:sp>
        <p:nvSpPr>
          <p:cNvPr id="50" name="TextBox 49"/>
          <p:cNvSpPr txBox="1"/>
          <p:nvPr/>
        </p:nvSpPr>
        <p:spPr>
          <a:xfrm>
            <a:off x="6512723" y="2225618"/>
            <a:ext cx="1689565" cy="161583"/>
          </a:xfrm>
          <a:prstGeom prst="rect">
            <a:avLst/>
          </a:prstGeom>
          <a:noFill/>
        </p:spPr>
        <p:txBody>
          <a:bodyPr wrap="none" lIns="0" tIns="0" rIns="0" bIns="0" rtlCol="0">
            <a:spAutoFit/>
          </a:bodyPr>
          <a:lstStyle/>
          <a:p>
            <a:pPr fontAlgn="base">
              <a:spcBef>
                <a:spcPts val="450"/>
              </a:spcBef>
              <a:spcAft>
                <a:spcPct val="0"/>
              </a:spcAft>
              <a:buClr>
                <a:srgbClr val="F0AB00"/>
              </a:buClr>
              <a:buSzPct val="80000"/>
            </a:pPr>
            <a:r>
              <a:rPr lang="en-US" sz="1050" b="1" kern="0" dirty="0">
                <a:latin typeface="微软雅黑" panose="020B0503020204020204" pitchFamily="34" charset="-122"/>
                <a:ea typeface="微软雅黑" panose="020B0503020204020204" pitchFamily="34" charset="-122"/>
                <a:cs typeface="Arial Unicode MS" pitchFamily="34" charset="-128"/>
              </a:rPr>
              <a:t>SAP HANA Session Layer</a:t>
            </a:r>
          </a:p>
        </p:txBody>
      </p:sp>
      <p:sp>
        <p:nvSpPr>
          <p:cNvPr id="52" name="Rectangle 51"/>
          <p:cNvSpPr/>
          <p:nvPr/>
        </p:nvSpPr>
        <p:spPr bwMode="gray">
          <a:xfrm>
            <a:off x="7801362" y="4137396"/>
            <a:ext cx="876885" cy="412041"/>
          </a:xfrm>
          <a:prstGeom prst="rect">
            <a:avLst/>
          </a:prstGeom>
          <a:gradFill>
            <a:gsLst>
              <a:gs pos="99582">
                <a:schemeClr val="accent1">
                  <a:lumMod val="31000"/>
                  <a:lumOff val="69000"/>
                </a:schemeClr>
              </a:gs>
              <a:gs pos="0">
                <a:schemeClr val="accent1">
                  <a:lumMod val="60000"/>
                  <a:lumOff val="40000"/>
                </a:schemeClr>
              </a:gs>
            </a:gsLst>
            <a:lin ang="16200000" scaled="1"/>
          </a:gradFill>
          <a:ln w="6350" algn="ctr">
            <a:noFill/>
            <a:miter lim="800000"/>
            <a:headEnd/>
            <a:tailEnd/>
          </a:ln>
        </p:spPr>
        <p:txBody>
          <a:bodyPr lIns="0" tIns="0" rIns="0" bIns="0" rtlCol="0" anchor="ctr" anchorCtr="0"/>
          <a:lstStyle/>
          <a:p>
            <a:pPr algn="ctr" fontAlgn="base">
              <a:spcBef>
                <a:spcPct val="50000"/>
              </a:spcBef>
              <a:spcAft>
                <a:spcPct val="0"/>
              </a:spcAft>
              <a:buClr>
                <a:srgbClr val="F0AB00"/>
              </a:buClr>
              <a:buSzPct val="80000"/>
            </a:pPr>
            <a:r>
              <a:rPr lang="en-US" sz="787" kern="0" dirty="0">
                <a:latin typeface="微软雅黑" panose="020B0503020204020204" pitchFamily="34" charset="-122"/>
                <a:ea typeface="微软雅黑" panose="020B0503020204020204" pitchFamily="34" charset="-122"/>
                <a:cs typeface="Arial Unicode MS" pitchFamily="34" charset="-128"/>
              </a:rPr>
              <a:t>Workload  Class</a:t>
            </a:r>
            <a:br>
              <a:rPr lang="en-US" sz="787" kern="0" dirty="0">
                <a:latin typeface="微软雅黑" panose="020B0503020204020204" pitchFamily="34" charset="-122"/>
                <a:ea typeface="微软雅黑" panose="020B0503020204020204" pitchFamily="34" charset="-122"/>
                <a:cs typeface="Arial Unicode MS" pitchFamily="34" charset="-128"/>
              </a:rPr>
            </a:br>
            <a:r>
              <a:rPr lang="en-US" sz="787" kern="0" dirty="0">
                <a:latin typeface="微软雅黑" panose="020B0503020204020204" pitchFamily="34" charset="-122"/>
                <a:ea typeface="微软雅黑" panose="020B0503020204020204" pitchFamily="34" charset="-122"/>
                <a:cs typeface="Arial Unicode MS" pitchFamily="34" charset="-128"/>
              </a:rPr>
              <a:t>“MOBILE”</a:t>
            </a:r>
          </a:p>
        </p:txBody>
      </p:sp>
      <p:sp>
        <p:nvSpPr>
          <p:cNvPr id="53" name="Rectangle 52"/>
          <p:cNvSpPr/>
          <p:nvPr/>
        </p:nvSpPr>
        <p:spPr bwMode="gray">
          <a:xfrm>
            <a:off x="7801362" y="3097072"/>
            <a:ext cx="876885" cy="412041"/>
          </a:xfrm>
          <a:prstGeom prst="rect">
            <a:avLst/>
          </a:prstGeom>
          <a:gradFill>
            <a:gsLst>
              <a:gs pos="99582">
                <a:schemeClr val="accent1">
                  <a:lumMod val="31000"/>
                  <a:lumOff val="69000"/>
                </a:schemeClr>
              </a:gs>
              <a:gs pos="0">
                <a:schemeClr val="accent1">
                  <a:lumMod val="60000"/>
                  <a:lumOff val="40000"/>
                </a:schemeClr>
              </a:gs>
            </a:gsLst>
            <a:lin ang="16200000" scaled="1"/>
          </a:gradFill>
          <a:ln w="6350" algn="ctr">
            <a:noFill/>
            <a:miter lim="800000"/>
            <a:headEnd/>
            <a:tailEnd/>
          </a:ln>
        </p:spPr>
        <p:txBody>
          <a:bodyPr lIns="0" tIns="0" rIns="0" bIns="0" rtlCol="0" anchor="ctr" anchorCtr="0"/>
          <a:lstStyle/>
          <a:p>
            <a:pPr algn="ctr" fontAlgn="base">
              <a:spcBef>
                <a:spcPct val="50000"/>
              </a:spcBef>
              <a:spcAft>
                <a:spcPct val="0"/>
              </a:spcAft>
              <a:buClr>
                <a:srgbClr val="F0AB00"/>
              </a:buClr>
              <a:buSzPct val="80000"/>
            </a:pPr>
            <a:r>
              <a:rPr lang="en-US" sz="787" kern="0" dirty="0">
                <a:latin typeface="微软雅黑" panose="020B0503020204020204" pitchFamily="34" charset="-122"/>
                <a:ea typeface="微软雅黑" panose="020B0503020204020204" pitchFamily="34" charset="-122"/>
                <a:cs typeface="Arial Unicode MS" pitchFamily="34" charset="-128"/>
              </a:rPr>
              <a:t>Workload  Class</a:t>
            </a:r>
            <a:br>
              <a:rPr lang="en-US" sz="787" kern="0" dirty="0">
                <a:latin typeface="微软雅黑" panose="020B0503020204020204" pitchFamily="34" charset="-122"/>
                <a:ea typeface="微软雅黑" panose="020B0503020204020204" pitchFamily="34" charset="-122"/>
                <a:cs typeface="Arial Unicode MS" pitchFamily="34" charset="-128"/>
              </a:rPr>
            </a:br>
            <a:r>
              <a:rPr lang="en-US" sz="787" kern="0" dirty="0">
                <a:latin typeface="微软雅黑" panose="020B0503020204020204" pitchFamily="34" charset="-122"/>
                <a:ea typeface="微软雅黑" panose="020B0503020204020204" pitchFamily="34" charset="-122"/>
                <a:cs typeface="Arial Unicode MS" pitchFamily="34" charset="-128"/>
              </a:rPr>
              <a:t>“BW”</a:t>
            </a:r>
          </a:p>
        </p:txBody>
      </p:sp>
      <p:sp>
        <p:nvSpPr>
          <p:cNvPr id="54" name="Rectangle 53"/>
          <p:cNvSpPr/>
          <p:nvPr/>
        </p:nvSpPr>
        <p:spPr bwMode="gray">
          <a:xfrm>
            <a:off x="7801362" y="3617234"/>
            <a:ext cx="876885" cy="412041"/>
          </a:xfrm>
          <a:prstGeom prst="rect">
            <a:avLst/>
          </a:prstGeom>
          <a:gradFill>
            <a:gsLst>
              <a:gs pos="99582">
                <a:schemeClr val="accent1">
                  <a:lumMod val="31000"/>
                  <a:lumOff val="69000"/>
                </a:schemeClr>
              </a:gs>
              <a:gs pos="0">
                <a:schemeClr val="accent1">
                  <a:lumMod val="60000"/>
                  <a:lumOff val="40000"/>
                </a:schemeClr>
              </a:gs>
            </a:gsLst>
            <a:lin ang="16200000" scaled="1"/>
          </a:gradFill>
          <a:ln w="6350" algn="ctr">
            <a:noFill/>
            <a:miter lim="800000"/>
            <a:headEnd/>
            <a:tailEnd/>
          </a:ln>
        </p:spPr>
        <p:txBody>
          <a:bodyPr lIns="0" tIns="0" rIns="0" bIns="0" rtlCol="0" anchor="ctr" anchorCtr="0"/>
          <a:lstStyle/>
          <a:p>
            <a:pPr algn="ctr" fontAlgn="base">
              <a:spcBef>
                <a:spcPct val="50000"/>
              </a:spcBef>
              <a:spcAft>
                <a:spcPct val="0"/>
              </a:spcAft>
              <a:buClr>
                <a:srgbClr val="F0AB00"/>
              </a:buClr>
              <a:buSzPct val="80000"/>
            </a:pPr>
            <a:r>
              <a:rPr lang="en-US" sz="787" kern="0" dirty="0">
                <a:latin typeface="微软雅黑" panose="020B0503020204020204" pitchFamily="34" charset="-122"/>
                <a:ea typeface="微软雅黑" panose="020B0503020204020204" pitchFamily="34" charset="-122"/>
                <a:cs typeface="Arial Unicode MS" pitchFamily="34" charset="-128"/>
              </a:rPr>
              <a:t>Workload  Class</a:t>
            </a:r>
            <a:br>
              <a:rPr lang="en-US" sz="787" kern="0" dirty="0">
                <a:latin typeface="微软雅黑" panose="020B0503020204020204" pitchFamily="34" charset="-122"/>
                <a:ea typeface="微软雅黑" panose="020B0503020204020204" pitchFamily="34" charset="-122"/>
                <a:cs typeface="Arial Unicode MS" pitchFamily="34" charset="-128"/>
              </a:rPr>
            </a:br>
            <a:r>
              <a:rPr lang="en-US" sz="787" kern="0" dirty="0">
                <a:latin typeface="微软雅黑" panose="020B0503020204020204" pitchFamily="34" charset="-122"/>
                <a:ea typeface="微软雅黑" panose="020B0503020204020204" pitchFamily="34" charset="-122"/>
                <a:cs typeface="Arial Unicode MS" pitchFamily="34" charset="-128"/>
              </a:rPr>
              <a:t>“CRM”</a:t>
            </a:r>
          </a:p>
        </p:txBody>
      </p:sp>
      <p:sp>
        <p:nvSpPr>
          <p:cNvPr id="55" name="TextBox 54"/>
          <p:cNvSpPr txBox="1"/>
          <p:nvPr/>
        </p:nvSpPr>
        <p:spPr>
          <a:xfrm>
            <a:off x="5188626" y="3925364"/>
            <a:ext cx="607539" cy="126958"/>
          </a:xfrm>
          <a:prstGeom prst="rect">
            <a:avLst/>
          </a:prstGeom>
          <a:noFill/>
        </p:spPr>
        <p:txBody>
          <a:bodyPr wrap="none" lIns="0" tIns="0" rIns="0" bIns="0" rtlCol="0">
            <a:spAutoFit/>
          </a:bodyPr>
          <a:lstStyle/>
          <a:p>
            <a:pPr algn="ctr" fontAlgn="base">
              <a:spcBef>
                <a:spcPts val="450"/>
              </a:spcBef>
              <a:spcAft>
                <a:spcPct val="0"/>
              </a:spcAft>
              <a:buClr>
                <a:srgbClr val="F0AB00"/>
              </a:buClr>
              <a:buSzPct val="80000"/>
            </a:pPr>
            <a:r>
              <a:rPr lang="en-US" sz="825" b="1" kern="0" dirty="0" err="1">
                <a:latin typeface="微软雅黑" panose="020B0503020204020204" pitchFamily="34" charset="-122"/>
                <a:ea typeface="微软雅黑" panose="020B0503020204020204" pitchFamily="34" charset="-122"/>
                <a:cs typeface="Arial Unicode MS" pitchFamily="34" charset="-128"/>
              </a:rPr>
              <a:t>db</a:t>
            </a:r>
            <a:r>
              <a:rPr lang="en-US" sz="825" b="1" kern="0" dirty="0">
                <a:latin typeface="微软雅黑" panose="020B0503020204020204" pitchFamily="34" charset="-122"/>
                <a:ea typeface="微软雅黑" panose="020B0503020204020204" pitchFamily="34" charset="-122"/>
                <a:cs typeface="Arial Unicode MS" pitchFamily="34" charset="-128"/>
              </a:rPr>
              <a:t>-connect</a:t>
            </a:r>
          </a:p>
        </p:txBody>
      </p:sp>
      <p:sp>
        <p:nvSpPr>
          <p:cNvPr id="57" name="Rectangle 56"/>
          <p:cNvSpPr/>
          <p:nvPr/>
        </p:nvSpPr>
        <p:spPr bwMode="gray">
          <a:xfrm>
            <a:off x="5814741" y="4042786"/>
            <a:ext cx="218573" cy="89723"/>
          </a:xfrm>
          <a:prstGeom prst="rect">
            <a:avLst/>
          </a:prstGeom>
          <a:solidFill>
            <a:schemeClr val="tx1"/>
          </a:solidFill>
          <a:ln w="6350" algn="ctr">
            <a:noFill/>
            <a:miter lim="800000"/>
            <a:headEnd/>
            <a:tailEnd/>
          </a:ln>
        </p:spPr>
        <p:txBody>
          <a:bodyPr lIns="0" tIns="0" rIns="0" bIns="0" rtlCol="0" anchor="ctr" anchorCtr="0"/>
          <a:lstStyle/>
          <a:p>
            <a:pPr algn="ctr" fontAlgn="base">
              <a:spcBef>
                <a:spcPct val="50000"/>
              </a:spcBef>
              <a:spcAft>
                <a:spcPct val="0"/>
              </a:spcAft>
              <a:buClr>
                <a:srgbClr val="F0AB00"/>
              </a:buClr>
              <a:buSzPct val="80000"/>
            </a:pPr>
            <a:endParaRPr lang="en-US" sz="825" kern="0" dirty="0" err="1">
              <a:latin typeface="微软雅黑" panose="020B0503020204020204" pitchFamily="34" charset="-122"/>
              <a:ea typeface="微软雅黑" panose="020B0503020204020204" pitchFamily="34" charset="-122"/>
              <a:cs typeface="Arial Unicode MS" pitchFamily="34" charset="-128"/>
            </a:endParaRPr>
          </a:p>
        </p:txBody>
      </p:sp>
      <p:sp>
        <p:nvSpPr>
          <p:cNvPr id="59" name="TextBox 58"/>
          <p:cNvSpPr txBox="1"/>
          <p:nvPr/>
        </p:nvSpPr>
        <p:spPr>
          <a:xfrm>
            <a:off x="6161005" y="2955027"/>
            <a:ext cx="370294" cy="230832"/>
          </a:xfrm>
          <a:prstGeom prst="rect">
            <a:avLst/>
          </a:prstGeom>
          <a:noFill/>
        </p:spPr>
        <p:txBody>
          <a:bodyPr wrap="none" lIns="0" tIns="0" rIns="0" bIns="0" rtlCol="0">
            <a:spAutoFit/>
          </a:bodyPr>
          <a:lstStyle/>
          <a:p>
            <a:pPr algn="ctr" fontAlgn="base">
              <a:spcBef>
                <a:spcPts val="450"/>
              </a:spcBef>
              <a:spcAft>
                <a:spcPct val="0"/>
              </a:spcAft>
              <a:buClr>
                <a:srgbClr val="F0AB00"/>
              </a:buClr>
              <a:buSzPct val="80000"/>
            </a:pPr>
            <a:r>
              <a:rPr lang="en-US" sz="750" kern="0" dirty="0">
                <a:latin typeface="微软雅黑" panose="020B0503020204020204" pitchFamily="34" charset="-122"/>
                <a:ea typeface="微软雅黑" panose="020B0503020204020204" pitchFamily="34" charset="-122"/>
                <a:cs typeface="Arial Unicode MS" pitchFamily="34" charset="-128"/>
              </a:rPr>
              <a:t>session</a:t>
            </a:r>
            <a:br>
              <a:rPr lang="en-US" sz="750" kern="0" dirty="0">
                <a:latin typeface="微软雅黑" panose="020B0503020204020204" pitchFamily="34" charset="-122"/>
                <a:ea typeface="微软雅黑" panose="020B0503020204020204" pitchFamily="34" charset="-122"/>
                <a:cs typeface="Arial Unicode MS" pitchFamily="34" charset="-128"/>
              </a:rPr>
            </a:br>
            <a:r>
              <a:rPr lang="en-US" sz="750" kern="0" dirty="0">
                <a:latin typeface="微软雅黑" panose="020B0503020204020204" pitchFamily="34" charset="-122"/>
                <a:ea typeface="微软雅黑" panose="020B0503020204020204" pitchFamily="34" charset="-122"/>
                <a:cs typeface="Arial Unicode MS" pitchFamily="34" charset="-128"/>
              </a:rPr>
              <a:t>context </a:t>
            </a:r>
          </a:p>
        </p:txBody>
      </p:sp>
      <p:sp>
        <p:nvSpPr>
          <p:cNvPr id="60" name="Rectangle 59"/>
          <p:cNvSpPr/>
          <p:nvPr/>
        </p:nvSpPr>
        <p:spPr bwMode="gray">
          <a:xfrm>
            <a:off x="5814741" y="3009891"/>
            <a:ext cx="218573" cy="89723"/>
          </a:xfrm>
          <a:prstGeom prst="rect">
            <a:avLst/>
          </a:prstGeom>
          <a:solidFill>
            <a:schemeClr val="tx1"/>
          </a:solidFill>
          <a:ln w="6350" algn="ctr">
            <a:noFill/>
            <a:miter lim="800000"/>
            <a:headEnd/>
            <a:tailEnd/>
          </a:ln>
        </p:spPr>
        <p:txBody>
          <a:bodyPr lIns="0" tIns="0" rIns="0" bIns="0" rtlCol="0" anchor="ctr" anchorCtr="0"/>
          <a:lstStyle/>
          <a:p>
            <a:pPr algn="ctr" fontAlgn="base">
              <a:spcBef>
                <a:spcPct val="50000"/>
              </a:spcBef>
              <a:spcAft>
                <a:spcPct val="0"/>
              </a:spcAft>
              <a:buClr>
                <a:srgbClr val="F0AB00"/>
              </a:buClr>
              <a:buSzPct val="80000"/>
            </a:pPr>
            <a:endParaRPr lang="en-US" sz="825" kern="0" dirty="0" err="1">
              <a:latin typeface="微软雅黑" panose="020B0503020204020204" pitchFamily="34" charset="-122"/>
              <a:ea typeface="微软雅黑" panose="020B0503020204020204" pitchFamily="34" charset="-122"/>
              <a:cs typeface="Arial Unicode MS" pitchFamily="34" charset="-128"/>
            </a:endParaRPr>
          </a:p>
        </p:txBody>
      </p:sp>
      <p:sp>
        <p:nvSpPr>
          <p:cNvPr id="64" name="Rectangle 63"/>
          <p:cNvSpPr/>
          <p:nvPr/>
        </p:nvSpPr>
        <p:spPr bwMode="gray">
          <a:xfrm>
            <a:off x="6768196" y="2504066"/>
            <a:ext cx="865865" cy="2087680"/>
          </a:xfrm>
          <a:prstGeom prst="rect">
            <a:avLst/>
          </a:prstGeom>
          <a:gradFill flip="none" rotWithShape="1">
            <a:gsLst>
              <a:gs pos="100000">
                <a:srgbClr val="5C5C54"/>
              </a:gs>
              <a:gs pos="0">
                <a:schemeClr val="accent2">
                  <a:lumMod val="57000"/>
                </a:schemeClr>
              </a:gs>
            </a:gsLst>
            <a:lin ang="16200000" scaled="1"/>
            <a:tileRect/>
          </a:gradFill>
          <a:ln w="6350" algn="ctr">
            <a:noFill/>
            <a:miter lim="800000"/>
            <a:headEnd/>
            <a:tailEnd/>
          </a:ln>
        </p:spPr>
        <p:txBody>
          <a:bodyPr lIns="67467" tIns="0" rIns="67467" bIns="53973" rtlCol="0" anchor="ctr"/>
          <a:lstStyle/>
          <a:p>
            <a:pPr algn="ctr" fontAlgn="base">
              <a:spcBef>
                <a:spcPct val="50000"/>
              </a:spcBef>
              <a:spcAft>
                <a:spcPct val="0"/>
              </a:spcAft>
              <a:buClr>
                <a:srgbClr val="F0AB00"/>
              </a:buClr>
              <a:buSzPct val="80000"/>
            </a:pPr>
            <a:endParaRPr lang="de-DE" sz="1050" kern="0" dirty="0" err="1">
              <a:latin typeface="微软雅黑" panose="020B0503020204020204" pitchFamily="34" charset="-122"/>
              <a:ea typeface="微软雅黑" panose="020B0503020204020204" pitchFamily="34" charset="-122"/>
              <a:cs typeface="Arial Unicode MS" pitchFamily="34" charset="-128"/>
            </a:endParaRPr>
          </a:p>
        </p:txBody>
      </p:sp>
      <p:sp>
        <p:nvSpPr>
          <p:cNvPr id="65" name="TextBox 64"/>
          <p:cNvSpPr txBox="1"/>
          <p:nvPr/>
        </p:nvSpPr>
        <p:spPr>
          <a:xfrm>
            <a:off x="6824046" y="3375534"/>
            <a:ext cx="774910" cy="126958"/>
          </a:xfrm>
          <a:prstGeom prst="rect">
            <a:avLst/>
          </a:prstGeom>
          <a:noFill/>
        </p:spPr>
        <p:txBody>
          <a:bodyPr wrap="square" lIns="0" tIns="0" rIns="0" bIns="0" rtlCol="0">
            <a:spAutoFit/>
          </a:bodyPr>
          <a:lstStyle/>
          <a:p>
            <a:pPr algn="ctr" fontAlgn="base">
              <a:spcBef>
                <a:spcPts val="450"/>
              </a:spcBef>
              <a:spcAft>
                <a:spcPct val="0"/>
              </a:spcAft>
              <a:buClr>
                <a:srgbClr val="F0AB00"/>
              </a:buClr>
              <a:buSzPct val="80000"/>
            </a:pPr>
            <a:r>
              <a:rPr lang="de-DE" sz="825" kern="0" dirty="0">
                <a:solidFill>
                  <a:schemeClr val="bg1"/>
                </a:solidFill>
                <a:latin typeface="微软雅黑" panose="020B0503020204020204" pitchFamily="34" charset="-122"/>
                <a:ea typeface="微软雅黑" panose="020B0503020204020204" pitchFamily="34" charset="-122"/>
                <a:cs typeface="Arial Unicode MS" pitchFamily="34" charset="-128"/>
              </a:rPr>
              <a:t>Mapping Rules</a:t>
            </a:r>
          </a:p>
        </p:txBody>
      </p:sp>
      <p:cxnSp>
        <p:nvCxnSpPr>
          <p:cNvPr id="66" name="Straight Connector 65"/>
          <p:cNvCxnSpPr/>
          <p:nvPr/>
        </p:nvCxnSpPr>
        <p:spPr>
          <a:xfrm>
            <a:off x="6646825" y="3055578"/>
            <a:ext cx="43144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646825" y="4084433"/>
            <a:ext cx="43144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7078267" y="2699082"/>
            <a:ext cx="674815" cy="35649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7078268" y="4087308"/>
            <a:ext cx="688349" cy="29842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0" name="矩形 3"/>
          <p:cNvSpPr/>
          <p:nvPr/>
        </p:nvSpPr>
        <p:spPr>
          <a:xfrm>
            <a:off x="245017" y="5090535"/>
            <a:ext cx="8649888" cy="566690"/>
          </a:xfrm>
          <a:prstGeom prst="rect">
            <a:avLst/>
          </a:prstGeom>
          <a:gradFill>
            <a:gsLst>
              <a:gs pos="100000">
                <a:schemeClr val="bg1">
                  <a:lumMod val="76000"/>
                </a:schemeClr>
              </a:gs>
              <a:gs pos="0">
                <a:schemeClr val="bg1">
                  <a:lumMod val="88000"/>
                </a:schemeClr>
              </a:gs>
            </a:gsLst>
            <a:lin ang="5400000" scaled="0"/>
          </a:gradFill>
          <a:ln w="6350" algn="ctr">
            <a:noFill/>
            <a:miter lim="800000"/>
            <a:headEnd/>
            <a:tailEnd/>
          </a:ln>
          <a:effectLst/>
        </p:spPr>
        <p:txBody>
          <a:bodyPr lIns="0" tIns="68546" rIns="0" bIns="53973" rtlCol="0" anchor="ctr" anchorCtr="1"/>
          <a:lstStyle/>
          <a:p>
            <a:pPr algn="ctr" fontAlgn="base">
              <a:lnSpc>
                <a:spcPct val="90000"/>
              </a:lnSpc>
              <a:spcBef>
                <a:spcPct val="50000"/>
              </a:spcBef>
              <a:spcAft>
                <a:spcPct val="0"/>
              </a:spcAft>
              <a:buClr>
                <a:srgbClr val="F0AB00"/>
              </a:buClr>
              <a:buSzPct val="80000"/>
            </a:pPr>
            <a:r>
              <a:rPr lang="zh-CN" altLang="en-US" sz="1350" b="1" kern="0" dirty="0">
                <a:latin typeface="微软雅黑" panose="020B0503020204020204" pitchFamily="34" charset="-122"/>
                <a:ea typeface="微软雅黑" panose="020B0503020204020204" pitchFamily="34" charset="-122"/>
                <a:cs typeface="Arial Unicode MS" pitchFamily="34" charset="-128"/>
              </a:rPr>
              <a:t>根据工作负载分类影响动态资源消耗，提高用户和应用程序的性能</a:t>
            </a:r>
            <a:endParaRPr lang="en-US" sz="1350" b="1" kern="0" dirty="0">
              <a:latin typeface="微软雅黑" panose="020B0503020204020204" pitchFamily="34" charset="-122"/>
              <a:ea typeface="微软雅黑" panose="020B0503020204020204" pitchFamily="34" charset="-122"/>
              <a:cs typeface="Arial Unicode MS" pitchFamily="34" charset="-128"/>
            </a:endParaRPr>
          </a:p>
        </p:txBody>
      </p:sp>
      <p:cxnSp>
        <p:nvCxnSpPr>
          <p:cNvPr id="117" name="Straight Arrow Connector 116"/>
          <p:cNvCxnSpPr/>
          <p:nvPr/>
        </p:nvCxnSpPr>
        <p:spPr>
          <a:xfrm>
            <a:off x="5200972" y="4087308"/>
            <a:ext cx="592919"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bwMode="gray">
          <a:xfrm>
            <a:off x="5991960" y="2866737"/>
            <a:ext cx="654865" cy="377682"/>
          </a:xfrm>
          <a:prstGeom prst="rect">
            <a:avLst/>
          </a:prstGeom>
          <a:gradFill>
            <a:gsLst>
              <a:gs pos="100000">
                <a:schemeClr val="accent1">
                  <a:lumMod val="6000"/>
                  <a:lumOff val="94000"/>
                </a:schemeClr>
              </a:gs>
              <a:gs pos="0">
                <a:schemeClr val="accent1">
                  <a:lumMod val="20000"/>
                  <a:lumOff val="80000"/>
                </a:schemeClr>
              </a:gs>
            </a:gsLst>
            <a:lin ang="16200000" scaled="1"/>
          </a:gradFill>
          <a:ln w="6350" algn="ctr">
            <a:noFill/>
            <a:miter lim="800000"/>
            <a:headEnd/>
            <a:tailEnd/>
          </a:ln>
          <a:effectLst/>
        </p:spPr>
        <p:txBody>
          <a:bodyPr lIns="0" tIns="0" rIns="0" bIns="0" rtlCol="0" anchor="ctr" anchorCtr="1"/>
          <a:lstStyle/>
          <a:p>
            <a:pPr algn="ctr" fontAlgn="base">
              <a:lnSpc>
                <a:spcPct val="90000"/>
              </a:lnSpc>
              <a:spcBef>
                <a:spcPct val="50000"/>
              </a:spcBef>
              <a:spcAft>
                <a:spcPct val="0"/>
              </a:spcAft>
              <a:buClr>
                <a:srgbClr val="F0AB00"/>
              </a:buClr>
              <a:buSzPct val="80000"/>
            </a:pPr>
            <a:r>
              <a:rPr lang="en-US" sz="825" kern="0" dirty="0">
                <a:latin typeface="微软雅黑" panose="020B0503020204020204" pitchFamily="34" charset="-122"/>
                <a:ea typeface="微软雅黑" panose="020B0503020204020204" pitchFamily="34" charset="-122"/>
                <a:cs typeface="Arial Unicode MS" pitchFamily="34" charset="-128"/>
              </a:rPr>
              <a:t>Session</a:t>
            </a:r>
            <a:br>
              <a:rPr lang="en-US" sz="825" kern="0" dirty="0">
                <a:latin typeface="微软雅黑" panose="020B0503020204020204" pitchFamily="34" charset="-122"/>
                <a:ea typeface="微软雅黑" panose="020B0503020204020204" pitchFamily="34" charset="-122"/>
                <a:cs typeface="Arial Unicode MS" pitchFamily="34" charset="-128"/>
              </a:rPr>
            </a:br>
            <a:r>
              <a:rPr lang="en-US" sz="825" kern="0" dirty="0">
                <a:latin typeface="微软雅黑" panose="020B0503020204020204" pitchFamily="34" charset="-122"/>
                <a:ea typeface="微软雅黑" panose="020B0503020204020204" pitchFamily="34" charset="-122"/>
                <a:cs typeface="Arial Unicode MS" pitchFamily="34" charset="-128"/>
              </a:rPr>
              <a:t>Context </a:t>
            </a:r>
          </a:p>
        </p:txBody>
      </p:sp>
      <p:sp>
        <p:nvSpPr>
          <p:cNvPr id="121" name="Rectangle 120"/>
          <p:cNvSpPr/>
          <p:nvPr/>
        </p:nvSpPr>
        <p:spPr bwMode="gray">
          <a:xfrm>
            <a:off x="5991960" y="3895820"/>
            <a:ext cx="654865" cy="377682"/>
          </a:xfrm>
          <a:prstGeom prst="rect">
            <a:avLst/>
          </a:prstGeom>
          <a:gradFill>
            <a:gsLst>
              <a:gs pos="100000">
                <a:schemeClr val="accent1">
                  <a:lumMod val="6000"/>
                  <a:lumOff val="94000"/>
                </a:schemeClr>
              </a:gs>
              <a:gs pos="0">
                <a:schemeClr val="accent1">
                  <a:lumMod val="20000"/>
                  <a:lumOff val="80000"/>
                </a:schemeClr>
              </a:gs>
            </a:gsLst>
            <a:lin ang="16200000" scaled="1"/>
          </a:gradFill>
          <a:ln w="6350" algn="ctr">
            <a:noFill/>
            <a:miter lim="800000"/>
            <a:headEnd/>
            <a:tailEnd/>
          </a:ln>
          <a:effectLst/>
        </p:spPr>
        <p:txBody>
          <a:bodyPr lIns="0" tIns="0" rIns="0" bIns="0" rtlCol="0" anchor="ctr" anchorCtr="1"/>
          <a:lstStyle/>
          <a:p>
            <a:pPr algn="ctr" fontAlgn="base">
              <a:lnSpc>
                <a:spcPct val="90000"/>
              </a:lnSpc>
              <a:spcBef>
                <a:spcPct val="50000"/>
              </a:spcBef>
              <a:spcAft>
                <a:spcPct val="0"/>
              </a:spcAft>
              <a:buClr>
                <a:srgbClr val="F0AB00"/>
              </a:buClr>
              <a:buSzPct val="80000"/>
            </a:pPr>
            <a:r>
              <a:rPr lang="en-US" sz="825" kern="0" dirty="0">
                <a:latin typeface="微软雅黑" panose="020B0503020204020204" pitchFamily="34" charset="-122"/>
                <a:ea typeface="微软雅黑" panose="020B0503020204020204" pitchFamily="34" charset="-122"/>
                <a:cs typeface="Arial Unicode MS" pitchFamily="34" charset="-128"/>
              </a:rPr>
              <a:t>Session</a:t>
            </a:r>
            <a:br>
              <a:rPr lang="en-US" sz="825" kern="0" dirty="0">
                <a:latin typeface="微软雅黑" panose="020B0503020204020204" pitchFamily="34" charset="-122"/>
                <a:ea typeface="微软雅黑" panose="020B0503020204020204" pitchFamily="34" charset="-122"/>
                <a:cs typeface="Arial Unicode MS" pitchFamily="34" charset="-128"/>
              </a:rPr>
            </a:br>
            <a:r>
              <a:rPr lang="en-US" sz="825" kern="0" dirty="0">
                <a:latin typeface="微软雅黑" panose="020B0503020204020204" pitchFamily="34" charset="-122"/>
                <a:ea typeface="微软雅黑" panose="020B0503020204020204" pitchFamily="34" charset="-122"/>
                <a:cs typeface="Arial Unicode MS" pitchFamily="34" charset="-128"/>
              </a:rPr>
              <a:t>Context</a:t>
            </a:r>
          </a:p>
        </p:txBody>
      </p:sp>
      <p:cxnSp>
        <p:nvCxnSpPr>
          <p:cNvPr id="122" name="Straight Arrow Connector 121"/>
          <p:cNvCxnSpPr/>
          <p:nvPr/>
        </p:nvCxnSpPr>
        <p:spPr>
          <a:xfrm>
            <a:off x="5200972" y="3046053"/>
            <a:ext cx="592919"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03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5935" y="5033630"/>
            <a:ext cx="2672305" cy="1151912"/>
          </a:xfrm>
          <a:prstGeom prst="rect">
            <a:avLst/>
          </a:prstGeom>
        </p:spPr>
      </p:pic>
      <p:sp>
        <p:nvSpPr>
          <p:cNvPr id="2" name="Title 1"/>
          <p:cNvSpPr>
            <a:spLocks noGrp="1"/>
          </p:cNvSpPr>
          <p:nvPr>
            <p:ph type="title"/>
          </p:nvPr>
        </p:nvSpPr>
        <p:spPr>
          <a:xfrm>
            <a:off x="322442" y="441078"/>
            <a:ext cx="7456378" cy="738664"/>
          </a:xfrm>
        </p:spPr>
        <p:txBody>
          <a:bodyPr/>
          <a:lstStyle/>
          <a:p>
            <a:r>
              <a:rPr lang="en-US" altLang="zh-CN" sz="2800" dirty="0">
                <a:latin typeface="微软雅黑" panose="020B0503020204020204" pitchFamily="34" charset="-122"/>
                <a:ea typeface="微软雅黑" panose="020B0503020204020204" pitchFamily="34" charset="-122"/>
                <a:cs typeface="SimSun"/>
              </a:rPr>
              <a:t>HANA</a:t>
            </a:r>
            <a:r>
              <a:rPr lang="zh-CN" altLang="en-US" sz="2800" dirty="0">
                <a:latin typeface="微软雅黑" panose="020B0503020204020204" pitchFamily="34" charset="-122"/>
                <a:ea typeface="微软雅黑" panose="020B0503020204020204" pitchFamily="34" charset="-122"/>
                <a:cs typeface="SimSun"/>
              </a:rPr>
              <a:t>的</a:t>
            </a:r>
            <a:r>
              <a:rPr lang="en-US" sz="2800" dirty="0" err="1">
                <a:latin typeface="微软雅黑" panose="020B0503020204020204" pitchFamily="34" charset="-122"/>
                <a:ea typeface="微软雅黑" panose="020B0503020204020204" pitchFamily="34" charset="-122"/>
                <a:cs typeface="SimSun"/>
              </a:rPr>
              <a:t>建模工具</a:t>
            </a:r>
            <a:br>
              <a:rPr lang="en-US" sz="2800" dirty="0">
                <a:latin typeface="微软雅黑" panose="020B0503020204020204" pitchFamily="34" charset="-122"/>
                <a:ea typeface="微软雅黑" panose="020B0503020204020204" pitchFamily="34" charset="-122"/>
                <a:cs typeface="SimSun"/>
              </a:rPr>
            </a:br>
            <a:r>
              <a:rPr lang="zh-CN" altLang="en-US" sz="2000" b="0" dirty="0">
                <a:latin typeface="微软雅黑" panose="020B0503020204020204" pitchFamily="34" charset="-122"/>
                <a:ea typeface="微软雅黑" panose="020B0503020204020204" pitchFamily="34" charset="-122"/>
                <a:cs typeface="SimSun"/>
              </a:rPr>
              <a:t>简化</a:t>
            </a:r>
            <a:r>
              <a:rPr lang="en-US" altLang="zh-CN" sz="2000" b="0" dirty="0">
                <a:latin typeface="微软雅黑" panose="020B0503020204020204" pitchFamily="34" charset="-122"/>
                <a:ea typeface="微软雅黑" panose="020B0503020204020204" pitchFamily="34" charset="-122"/>
                <a:cs typeface="SimSun"/>
              </a:rPr>
              <a:t>IT</a:t>
            </a:r>
            <a:endParaRPr lang="zh-CN" sz="2800" b="0" dirty="0">
              <a:latin typeface="微软雅黑" panose="020B0503020204020204" pitchFamily="34" charset="-122"/>
              <a:ea typeface="微软雅黑" panose="020B0503020204020204" pitchFamily="34" charset="-122"/>
            </a:endParaRPr>
          </a:p>
        </p:txBody>
      </p:sp>
      <p:sp>
        <p:nvSpPr>
          <p:cNvPr id="3" name="Text Placeholder 2"/>
          <p:cNvSpPr>
            <a:spLocks noGrp="1"/>
          </p:cNvSpPr>
          <p:nvPr>
            <p:ph type="body" sz="quarter" idx="10"/>
          </p:nvPr>
        </p:nvSpPr>
        <p:spPr>
          <a:xfrm>
            <a:off x="263597" y="2519919"/>
            <a:ext cx="4180791" cy="2951613"/>
          </a:xfrm>
        </p:spPr>
        <p:txBody>
          <a:bodyPr/>
          <a:lstStyle/>
          <a:p>
            <a:pPr>
              <a:spcBef>
                <a:spcPts val="675"/>
              </a:spcBef>
            </a:pPr>
            <a:r>
              <a:rPr lang="en-US" dirty="0">
                <a:solidFill>
                  <a:schemeClr val="accent1"/>
                </a:solidFill>
                <a:latin typeface="微软雅黑" panose="020B0503020204020204" pitchFamily="34" charset="-122"/>
                <a:ea typeface="微软雅黑" panose="020B0503020204020204" pitchFamily="34" charset="-122"/>
                <a:cs typeface="SimSun"/>
              </a:rPr>
              <a:t>特性与功能</a:t>
            </a:r>
          </a:p>
          <a:p>
            <a:pPr marR="3810" lvl="3">
              <a:spcAft>
                <a:spcPts val="263"/>
              </a:spcAft>
              <a:buFont typeface="Wingdings" pitchFamily="2" charset="2"/>
              <a:buChar char="§"/>
              <a:tabLst>
                <a:tab pos="180971" algn="l"/>
              </a:tabLst>
              <a:defRPr/>
            </a:pPr>
            <a:r>
              <a:rPr lang="en-US" sz="1400" dirty="0">
                <a:latin typeface="微软雅黑" panose="020B0503020204020204" pitchFamily="34" charset="-122"/>
                <a:ea typeface="微软雅黑" panose="020B0503020204020204" pitchFamily="34" charset="-122"/>
                <a:cs typeface="SimSun"/>
              </a:rPr>
              <a:t>持续增强 Web 工作台</a:t>
            </a:r>
          </a:p>
          <a:p>
            <a:pPr marR="3810" lvl="3">
              <a:spcAft>
                <a:spcPts val="263"/>
              </a:spcAft>
              <a:buFont typeface="Wingdings" pitchFamily="2" charset="2"/>
              <a:buChar char="§"/>
              <a:tabLst>
                <a:tab pos="180971" algn="l"/>
              </a:tabLst>
              <a:defRPr/>
            </a:pPr>
            <a:r>
              <a:rPr lang="en-US" sz="1400" dirty="0">
                <a:latin typeface="微软雅黑" panose="020B0503020204020204" pitchFamily="34" charset="-122"/>
                <a:ea typeface="微软雅黑" panose="020B0503020204020204" pitchFamily="34" charset="-122"/>
                <a:cs typeface="SimSun"/>
              </a:rPr>
              <a:t>借助属性和分析视图功能，丰富计算视图 </a:t>
            </a:r>
            <a:endParaRPr lang="zh-CN" altLang="en-US" sz="1400" dirty="0">
              <a:latin typeface="微软雅黑" panose="020B0503020204020204" pitchFamily="34" charset="-122"/>
              <a:ea typeface="微软雅黑" panose="020B0503020204020204" pitchFamily="34" charset="-122"/>
            </a:endParaRPr>
          </a:p>
          <a:p>
            <a:pPr marR="3810" lvl="3">
              <a:spcAft>
                <a:spcPts val="263"/>
              </a:spcAft>
              <a:buFont typeface="Wingdings" pitchFamily="2" charset="2"/>
              <a:buChar char="§"/>
              <a:tabLst>
                <a:tab pos="180971" algn="l"/>
              </a:tabLst>
              <a:defRPr/>
            </a:pPr>
            <a:r>
              <a:rPr lang="en-US" sz="1400" dirty="0">
                <a:latin typeface="微软雅黑" panose="020B0503020204020204" pitchFamily="34" charset="-122"/>
                <a:ea typeface="微软雅黑" panose="020B0503020204020204" pitchFamily="34" charset="-122"/>
                <a:cs typeface="SimSun"/>
              </a:rPr>
              <a:t>在计算视图中添加联合节点修剪</a:t>
            </a:r>
          </a:p>
          <a:p>
            <a:pPr marR="3810" lvl="3">
              <a:spcAft>
                <a:spcPts val="263"/>
              </a:spcAft>
              <a:buFont typeface="Wingdings" pitchFamily="2" charset="2"/>
              <a:buChar char="§"/>
              <a:tabLst>
                <a:tab pos="180971" algn="l"/>
              </a:tabLst>
              <a:defRPr/>
            </a:pPr>
            <a:r>
              <a:rPr lang="en-US" sz="1400" dirty="0">
                <a:latin typeface="微软雅黑" panose="020B0503020204020204" pitchFamily="34" charset="-122"/>
                <a:ea typeface="微软雅黑" panose="020B0503020204020204" pitchFamily="34" charset="-122"/>
                <a:cs typeface="SimSun"/>
              </a:rPr>
              <a:t>SAP PowerDesigner 中的计算视图编辑支持</a:t>
            </a:r>
            <a:endParaRPr lang="zh-CN" altLang="en-US" sz="1400" dirty="0">
              <a:latin typeface="微软雅黑" panose="020B0503020204020204" pitchFamily="34" charset="-122"/>
              <a:ea typeface="微软雅黑" panose="020B0503020204020204" pitchFamily="34" charset="-122"/>
            </a:endParaRPr>
          </a:p>
          <a:p>
            <a:r>
              <a:rPr lang="en-US" dirty="0">
                <a:solidFill>
                  <a:schemeClr val="accent1"/>
                </a:solidFill>
                <a:latin typeface="微软雅黑" panose="020B0503020204020204" pitchFamily="34" charset="-122"/>
                <a:ea typeface="微软雅黑" panose="020B0503020204020204" pitchFamily="34" charset="-122"/>
                <a:cs typeface="SimSun"/>
              </a:rPr>
              <a:t>业务优势</a:t>
            </a:r>
          </a:p>
          <a:p>
            <a:pPr lvl="3">
              <a:spcAft>
                <a:spcPts val="263"/>
              </a:spcAft>
              <a:buFont typeface="Wingdings" pitchFamily="2" charset="2"/>
              <a:buChar char="§"/>
              <a:defRPr/>
            </a:pPr>
            <a:r>
              <a:rPr lang="en-US" sz="1400" dirty="0">
                <a:latin typeface="微软雅黑" panose="020B0503020204020204" pitchFamily="34" charset="-122"/>
                <a:ea typeface="微软雅黑" panose="020B0503020204020204" pitchFamily="34" charset="-122"/>
                <a:cs typeface="SimSun"/>
              </a:rPr>
              <a:t>简化应用建模</a:t>
            </a:r>
          </a:p>
          <a:p>
            <a:pPr lvl="3">
              <a:spcAft>
                <a:spcPts val="263"/>
              </a:spcAft>
              <a:buFont typeface="Wingdings" pitchFamily="2" charset="2"/>
              <a:buChar char="§"/>
              <a:defRPr/>
            </a:pPr>
            <a:r>
              <a:rPr lang="en-US" sz="1400" b="1" dirty="0">
                <a:latin typeface="微软雅黑" panose="020B0503020204020204" pitchFamily="34" charset="-122"/>
                <a:ea typeface="微软雅黑" panose="020B0503020204020204" pitchFamily="34" charset="-122"/>
                <a:cs typeface="SimSun"/>
              </a:rPr>
              <a:t>扩展核心</a:t>
            </a:r>
            <a:r>
              <a:rPr sz="1400" dirty="0">
                <a:latin typeface="微软雅黑" panose="020B0503020204020204" pitchFamily="34" charset="-122"/>
                <a:ea typeface="微软雅黑" panose="020B0503020204020204" pitchFamily="34" charset="-122"/>
                <a:cs typeface="SimSun"/>
              </a:rPr>
              <a:t>，确保业务敏捷性，并为下一代扩展程序和应用的开发提供支持</a:t>
            </a:r>
            <a:endParaRPr lang="zh-CN" altLang="en-US" sz="1400" b="1" dirty="0">
              <a:latin typeface="微软雅黑" panose="020B0503020204020204" pitchFamily="34" charset="-122"/>
              <a:ea typeface="微软雅黑" panose="020B0503020204020204" pitchFamily="34" charset="-122"/>
            </a:endParaRPr>
          </a:p>
        </p:txBody>
      </p:sp>
      <p:sp>
        <p:nvSpPr>
          <p:cNvPr id="11" name="AutoShape 21"/>
          <p:cNvSpPr>
            <a:spLocks noChangeArrowheads="1"/>
          </p:cNvSpPr>
          <p:nvPr/>
        </p:nvSpPr>
        <p:spPr bwMode="gray">
          <a:xfrm>
            <a:off x="1092820" y="1570343"/>
            <a:ext cx="7322634" cy="358253"/>
          </a:xfrm>
          <a:prstGeom prst="homePlate">
            <a:avLst>
              <a:gd name="adj" fmla="val 30535"/>
            </a:avLst>
          </a:prstGeom>
          <a:gradFill rotWithShape="1">
            <a:gsLst>
              <a:gs pos="0">
                <a:srgbClr val="FFFFFF"/>
              </a:gs>
              <a:gs pos="100000">
                <a:srgbClr val="D5E0EF"/>
              </a:gs>
            </a:gsLst>
            <a:lin ang="0" scaled="1"/>
          </a:gradFill>
          <a:ln w="12700" algn="ctr">
            <a:noFill/>
            <a:miter lim="800000"/>
            <a:headEnd/>
            <a:tailEnd/>
          </a:ln>
        </p:spPr>
        <p:txBody>
          <a:bodyPr wrap="none" lIns="0" tIns="0" rIns="0" bIns="0" anchor="ctr"/>
          <a:lstStyle/>
          <a:p>
            <a:pPr algn="ctr"/>
            <a:r>
              <a:rPr lang="en-US" sz="1800" dirty="0">
                <a:latin typeface="微软雅黑" panose="020B0503020204020204" pitchFamily="34" charset="-122"/>
                <a:ea typeface="微软雅黑" panose="020B0503020204020204" pitchFamily="34" charset="-122"/>
                <a:cs typeface="SimSun"/>
              </a:rPr>
              <a:t>面向开发者和企业架构师的简单有效的应用建模框架</a:t>
            </a:r>
            <a:endParaRPr lang="zh-CN" altLang="en-US" sz="1800" dirty="0">
              <a:latin typeface="微软雅黑" panose="020B0503020204020204" pitchFamily="34" charset="-122"/>
              <a:ea typeface="微软雅黑" panose="020B0503020204020204" pitchFamily="34" charset="-122"/>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95935" y="2084451"/>
            <a:ext cx="3718507" cy="2078434"/>
          </a:xfrm>
          <a:prstGeom prst="rect">
            <a:avLst/>
          </a:prstGeom>
        </p:spPr>
      </p:pic>
      <p:pic>
        <p:nvPicPr>
          <p:cNvPr id="10" name="Picture 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284214" y="3610795"/>
            <a:ext cx="2394482" cy="1909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753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微软雅黑" pitchFamily="34" charset="-122"/>
                <a:ea typeface="微软雅黑" pitchFamily="34" charset="-122"/>
              </a:rPr>
              <a:t>使用</a:t>
            </a:r>
            <a:r>
              <a:rPr lang="en-US" altLang="en-US" dirty="0">
                <a:latin typeface="微软雅黑" pitchFamily="34" charset="-122"/>
                <a:ea typeface="微软雅黑" pitchFamily="34" charset="-122"/>
              </a:rPr>
              <a:t>HANA Studio</a:t>
            </a:r>
            <a:r>
              <a:rPr lang="zh-CN" altLang="en-US" dirty="0">
                <a:latin typeface="微软雅黑" pitchFamily="34" charset="-122"/>
                <a:ea typeface="微软雅黑" pitchFamily="34" charset="-122"/>
              </a:rPr>
              <a:t>进行数据建模</a:t>
            </a:r>
          </a:p>
        </p:txBody>
      </p:sp>
      <p:pic>
        <p:nvPicPr>
          <p:cNvPr id="4" name="Picture 3"/>
          <p:cNvPicPr>
            <a:picLocks noChangeAspect="1" noChangeArrowheads="1"/>
          </p:cNvPicPr>
          <p:nvPr/>
        </p:nvPicPr>
        <p:blipFill>
          <a:blip r:embed="rId2" cstate="print"/>
          <a:srcRect/>
          <a:stretch>
            <a:fillRect/>
          </a:stretch>
        </p:blipFill>
        <p:spPr bwMode="auto">
          <a:xfrm>
            <a:off x="1201165" y="1811773"/>
            <a:ext cx="4473324" cy="2459454"/>
          </a:xfrm>
          <a:prstGeom prst="rect">
            <a:avLst/>
          </a:prstGeom>
          <a:noFill/>
          <a:ln w="9525">
            <a:noFill/>
            <a:miter lim="800000"/>
            <a:headEnd/>
            <a:tailEnd/>
          </a:ln>
        </p:spPr>
      </p:pic>
      <p:sp>
        <p:nvSpPr>
          <p:cNvPr id="10" name="TextBox 9"/>
          <p:cNvSpPr txBox="1"/>
          <p:nvPr/>
        </p:nvSpPr>
        <p:spPr>
          <a:xfrm>
            <a:off x="5762719" y="2089974"/>
            <a:ext cx="1970539" cy="507831"/>
          </a:xfrm>
          <a:prstGeom prst="rect">
            <a:avLst/>
          </a:prstGeom>
          <a:noFill/>
        </p:spPr>
        <p:txBody>
          <a:bodyPr wrap="square" rtlCol="0">
            <a:spAutoFit/>
          </a:bodyPr>
          <a:lstStyle/>
          <a:p>
            <a:pPr fontAlgn="base">
              <a:spcBef>
                <a:spcPct val="50000"/>
              </a:spcBef>
              <a:spcAft>
                <a:spcPct val="0"/>
              </a:spcAft>
              <a:buClr>
                <a:srgbClr val="F0AB00"/>
              </a:buClr>
              <a:buSzPct val="80000"/>
            </a:pPr>
            <a:r>
              <a:rPr lang="en-US" altLang="zh-CN" sz="1350" b="1" kern="0" dirty="0">
                <a:latin typeface="微软雅黑" pitchFamily="34" charset="-122"/>
                <a:ea typeface="微软雅黑" pitchFamily="34" charset="-122"/>
                <a:cs typeface="Arial Unicode MS" pitchFamily="34" charset="-128"/>
              </a:rPr>
              <a:t>HANA Studio</a:t>
            </a:r>
            <a:r>
              <a:rPr lang="zh-CN" altLang="en-US" sz="1350" b="1" kern="0" dirty="0">
                <a:latin typeface="微软雅黑" pitchFamily="34" charset="-122"/>
                <a:ea typeface="微软雅黑" pitchFamily="34" charset="-122"/>
                <a:cs typeface="Arial Unicode MS" pitchFamily="34" charset="-128"/>
              </a:rPr>
              <a:t>基于</a:t>
            </a:r>
            <a:r>
              <a:rPr lang="en-US" altLang="zh-CN" sz="1350" b="1" kern="0" dirty="0">
                <a:latin typeface="微软雅黑" pitchFamily="34" charset="-122"/>
                <a:ea typeface="微软雅黑" pitchFamily="34" charset="-122"/>
                <a:cs typeface="Arial Unicode MS" pitchFamily="34" charset="-128"/>
              </a:rPr>
              <a:t>Eclipse</a:t>
            </a:r>
            <a:r>
              <a:rPr lang="zh-CN" altLang="en-US" sz="1350" b="1" kern="0" dirty="0">
                <a:latin typeface="微软雅黑" pitchFamily="34" charset="-122"/>
                <a:ea typeface="微软雅黑" pitchFamily="34" charset="-122"/>
                <a:cs typeface="Arial Unicode MS" pitchFamily="34" charset="-128"/>
              </a:rPr>
              <a:t>实现可视化开发</a:t>
            </a:r>
          </a:p>
        </p:txBody>
      </p:sp>
      <p:grpSp>
        <p:nvGrpSpPr>
          <p:cNvPr id="3" name="Group 17"/>
          <p:cNvGrpSpPr/>
          <p:nvPr/>
        </p:nvGrpSpPr>
        <p:grpSpPr>
          <a:xfrm>
            <a:off x="3612514" y="3142094"/>
            <a:ext cx="4100471" cy="2482143"/>
            <a:chOff x="1028601" y="1272635"/>
            <a:chExt cx="9918729" cy="5027711"/>
          </a:xfrm>
        </p:grpSpPr>
        <p:pic>
          <p:nvPicPr>
            <p:cNvPr id="11" name="Picture 6"/>
            <p:cNvPicPr>
              <a:picLocks noChangeAspect="1" noChangeArrowheads="1"/>
            </p:cNvPicPr>
            <p:nvPr/>
          </p:nvPicPr>
          <p:blipFill>
            <a:blip r:embed="rId3" cstate="print"/>
            <a:srcRect/>
            <a:stretch>
              <a:fillRect/>
            </a:stretch>
          </p:blipFill>
          <p:spPr bwMode="auto">
            <a:xfrm>
              <a:off x="8042892" y="4136021"/>
              <a:ext cx="2904438" cy="1286804"/>
            </a:xfrm>
            <a:prstGeom prst="rect">
              <a:avLst/>
            </a:prstGeom>
            <a:ln>
              <a:noFill/>
            </a:ln>
            <a:effectLst>
              <a:outerShdw blurRad="292100" dist="139700" dir="2700000" algn="tl" rotWithShape="0">
                <a:srgbClr val="333333">
                  <a:alpha val="65000"/>
                </a:srgbClr>
              </a:outerShdw>
            </a:effectLst>
          </p:spPr>
        </p:pic>
        <p:pic>
          <p:nvPicPr>
            <p:cNvPr id="12" name="Picture 5"/>
            <p:cNvPicPr>
              <a:picLocks noChangeAspect="1" noChangeArrowheads="1"/>
            </p:cNvPicPr>
            <p:nvPr/>
          </p:nvPicPr>
          <p:blipFill>
            <a:blip r:embed="rId4" cstate="print"/>
            <a:srcRect/>
            <a:stretch>
              <a:fillRect/>
            </a:stretch>
          </p:blipFill>
          <p:spPr bwMode="auto">
            <a:xfrm>
              <a:off x="7174033" y="1272635"/>
              <a:ext cx="3773297" cy="1385123"/>
            </a:xfrm>
            <a:prstGeom prst="rect">
              <a:avLst/>
            </a:prstGeom>
            <a:ln>
              <a:noFill/>
            </a:ln>
            <a:effectLst>
              <a:outerShdw blurRad="292100" dist="139700" dir="2700000" algn="tl" rotWithShape="0">
                <a:srgbClr val="333333">
                  <a:alpha val="65000"/>
                </a:srgbClr>
              </a:outerShdw>
            </a:effectLst>
          </p:spPr>
        </p:pic>
        <p:sp>
          <p:nvSpPr>
            <p:cNvPr id="13" name="Curved Left Arrow 12"/>
            <p:cNvSpPr/>
            <p:nvPr/>
          </p:nvSpPr>
          <p:spPr bwMode="auto">
            <a:xfrm rot="3349468" flipV="1">
              <a:off x="8443536" y="1563780"/>
              <a:ext cx="526876" cy="3381653"/>
            </a:xfrm>
            <a:prstGeom prst="curvedLeftArrow">
              <a:avLst>
                <a:gd name="adj1" fmla="val 25000"/>
                <a:gd name="adj2" fmla="val 107354"/>
                <a:gd name="adj3" fmla="val 19214"/>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80370" tIns="41793" rIns="80370" bIns="41793" anchor="ctr"/>
            <a:lstStyle/>
            <a:p>
              <a:pPr>
                <a:defRPr/>
              </a:pPr>
              <a:endParaRPr lang="en-US" sz="1350" i="1" dirty="0">
                <a:solidFill>
                  <a:schemeClr val="dk1"/>
                </a:solidFill>
              </a:endParaRPr>
            </a:p>
          </p:txBody>
        </p:sp>
        <p:pic>
          <p:nvPicPr>
            <p:cNvPr id="14" name="Picture 2"/>
            <p:cNvPicPr>
              <a:picLocks noChangeAspect="1" noChangeArrowheads="1"/>
            </p:cNvPicPr>
            <p:nvPr/>
          </p:nvPicPr>
          <p:blipFill>
            <a:blip r:embed="rId5" cstate="print"/>
            <a:srcRect/>
            <a:stretch>
              <a:fillRect/>
            </a:stretch>
          </p:blipFill>
          <p:spPr bwMode="auto">
            <a:xfrm>
              <a:off x="1028601" y="2657758"/>
              <a:ext cx="6174790" cy="3127213"/>
            </a:xfrm>
            <a:prstGeom prst="rect">
              <a:avLst/>
            </a:prstGeom>
            <a:ln>
              <a:noFill/>
            </a:ln>
            <a:effectLst>
              <a:outerShdw blurRad="292100" dist="139700" dir="2700000" algn="tl" rotWithShape="0">
                <a:srgbClr val="333333">
                  <a:alpha val="65000"/>
                </a:srgbClr>
              </a:outerShdw>
            </a:effectLst>
          </p:spPr>
        </p:pic>
        <p:sp>
          <p:nvSpPr>
            <p:cNvPr id="15" name="Bent Arrow 14"/>
            <p:cNvSpPr/>
            <p:nvPr/>
          </p:nvSpPr>
          <p:spPr bwMode="auto">
            <a:xfrm rot="10800000" flipH="1">
              <a:off x="6016364" y="4373402"/>
              <a:ext cx="1995574" cy="372201"/>
            </a:xfrm>
            <a:prstGeom prst="ben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80370" tIns="41793" rIns="80370" bIns="41793" anchor="ctr"/>
            <a:lstStyle/>
            <a:p>
              <a:pPr>
                <a:defRPr/>
              </a:pPr>
              <a:endParaRPr lang="en-US" sz="1350" dirty="0"/>
            </a:p>
          </p:txBody>
        </p:sp>
        <p:pic>
          <p:nvPicPr>
            <p:cNvPr id="16" name="Picture 4"/>
            <p:cNvPicPr>
              <a:picLocks noChangeAspect="1" noChangeArrowheads="1"/>
            </p:cNvPicPr>
            <p:nvPr/>
          </p:nvPicPr>
          <p:blipFill>
            <a:blip r:embed="rId6" cstate="print"/>
            <a:srcRect/>
            <a:stretch>
              <a:fillRect/>
            </a:stretch>
          </p:blipFill>
          <p:spPr bwMode="auto">
            <a:xfrm>
              <a:off x="1947985" y="5282045"/>
              <a:ext cx="3385763" cy="1005852"/>
            </a:xfrm>
            <a:prstGeom prst="rect">
              <a:avLst/>
            </a:prstGeom>
            <a:ln>
              <a:noFill/>
            </a:ln>
            <a:effectLst>
              <a:outerShdw blurRad="292100" dist="139700" dir="2700000" algn="tl" rotWithShape="0">
                <a:srgbClr val="333333">
                  <a:alpha val="65000"/>
                </a:srgbClr>
              </a:outerShdw>
            </a:effectLst>
          </p:spPr>
        </p:pic>
        <p:sp>
          <p:nvSpPr>
            <p:cNvPr id="17" name="Curved Left Arrow 16"/>
            <p:cNvSpPr/>
            <p:nvPr/>
          </p:nvSpPr>
          <p:spPr bwMode="auto">
            <a:xfrm rot="9604004" flipV="1">
              <a:off x="2801726" y="3837961"/>
              <a:ext cx="699427" cy="2462385"/>
            </a:xfrm>
            <a:prstGeom prst="curvedLeftArrow">
              <a:avLst>
                <a:gd name="adj1" fmla="val 25000"/>
                <a:gd name="adj2" fmla="val 78750"/>
                <a:gd name="adj3" fmla="val 19214"/>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80370" tIns="41793" rIns="80370" bIns="41793" anchor="ctr"/>
            <a:lstStyle/>
            <a:p>
              <a:pPr>
                <a:defRPr/>
              </a:pPr>
              <a:endParaRPr lang="en-US" sz="1350" i="1" dirty="0">
                <a:solidFill>
                  <a:schemeClr val="dk1"/>
                </a:solidFill>
              </a:endParaRPr>
            </a:p>
          </p:txBody>
        </p:sp>
      </p:grpSp>
      <p:pic>
        <p:nvPicPr>
          <p:cNvPr id="20" name="Picture 4"/>
          <p:cNvPicPr>
            <a:picLocks noChangeAspect="1" noChangeArrowheads="1"/>
          </p:cNvPicPr>
          <p:nvPr/>
        </p:nvPicPr>
        <p:blipFill>
          <a:blip r:embed="rId7" cstate="print"/>
          <a:srcRect/>
          <a:stretch>
            <a:fillRect/>
          </a:stretch>
        </p:blipFill>
        <p:spPr bwMode="auto">
          <a:xfrm>
            <a:off x="1409209" y="3841294"/>
            <a:ext cx="1674148" cy="18307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24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3" cstate="print"/>
          <a:srcRect/>
          <a:stretch>
            <a:fillRect/>
          </a:stretch>
        </p:blipFill>
        <p:spPr bwMode="auto">
          <a:xfrm>
            <a:off x="673044" y="1849616"/>
            <a:ext cx="7736486" cy="4224081"/>
          </a:xfrm>
          <a:prstGeom prst="rect">
            <a:avLst/>
          </a:prstGeom>
          <a:noFill/>
          <a:ln w="9525">
            <a:noFill/>
            <a:miter lim="800000"/>
            <a:headEnd/>
            <a:tailEnd/>
          </a:ln>
        </p:spPr>
      </p:pic>
      <p:sp>
        <p:nvSpPr>
          <p:cNvPr id="5" name="Title 4"/>
          <p:cNvSpPr>
            <a:spLocks noGrp="1"/>
          </p:cNvSpPr>
          <p:nvPr>
            <p:ph type="title"/>
          </p:nvPr>
        </p:nvSpPr>
        <p:spPr>
          <a:xfrm>
            <a:off x="359999" y="503999"/>
            <a:ext cx="8424000" cy="430887"/>
          </a:xfrm>
        </p:spPr>
        <p:txBody>
          <a:bodyPr/>
          <a:lstStyle/>
          <a:p>
            <a:r>
              <a:rPr lang="en-NZ" sz="2800" dirty="0">
                <a:latin typeface="微软雅黑" panose="020B0503020204020204" pitchFamily="34" charset="-122"/>
                <a:ea typeface="微软雅黑" panose="020B0503020204020204" pitchFamily="34" charset="-122"/>
              </a:rPr>
              <a:t>SAP HANA Studio </a:t>
            </a:r>
            <a:r>
              <a:rPr lang="zh-CN" altLang="en-US" sz="2800" dirty="0">
                <a:latin typeface="微软雅黑" panose="020B0503020204020204" pitchFamily="34" charset="-122"/>
                <a:ea typeface="微软雅黑" panose="020B0503020204020204" pitchFamily="34" charset="-122"/>
              </a:rPr>
              <a:t>管理界面</a:t>
            </a:r>
            <a:endParaRPr lang="en-NZ" sz="2800" dirty="0">
              <a:latin typeface="微软雅黑" panose="020B0503020204020204" pitchFamily="34" charset="-122"/>
              <a:ea typeface="微软雅黑" panose="020B0503020204020204" pitchFamily="34" charset="-122"/>
            </a:endParaRPr>
          </a:p>
        </p:txBody>
      </p:sp>
      <p:sp>
        <p:nvSpPr>
          <p:cNvPr id="7" name="Textfeld 6"/>
          <p:cNvSpPr txBox="1"/>
          <p:nvPr/>
        </p:nvSpPr>
        <p:spPr>
          <a:xfrm>
            <a:off x="1011045" y="5074792"/>
            <a:ext cx="909304" cy="415484"/>
          </a:xfrm>
          <a:prstGeom prst="rect">
            <a:avLst/>
          </a:prstGeom>
          <a:solidFill>
            <a:schemeClr val="bg1">
              <a:alpha val="85000"/>
            </a:schemeClr>
          </a:solidFill>
        </p:spPr>
        <p:txBody>
          <a:bodyPr wrap="square" lIns="68567" tIns="34283" rIns="68567" bIns="34283" rtlCol="0">
            <a:spAutoFit/>
          </a:bodyPr>
          <a:lstStyle/>
          <a:p>
            <a:pPr algn="ctr"/>
            <a:r>
              <a:rPr lang="de-DE" sz="1125" b="1" dirty="0">
                <a:solidFill>
                  <a:schemeClr val="accent5">
                    <a:lumMod val="75000"/>
                  </a:schemeClr>
                </a:solidFill>
                <a:latin typeface="微软雅黑" panose="020B0503020204020204" pitchFamily="34" charset="-122"/>
                <a:ea typeface="微软雅黑" panose="020B0503020204020204" pitchFamily="34" charset="-122"/>
              </a:rPr>
              <a:t>Navigator</a:t>
            </a:r>
            <a:br>
              <a:rPr lang="de-DE" sz="1125" b="1" dirty="0">
                <a:solidFill>
                  <a:schemeClr val="accent5">
                    <a:lumMod val="75000"/>
                  </a:schemeClr>
                </a:solidFill>
                <a:latin typeface="微软雅黑" panose="020B0503020204020204" pitchFamily="34" charset="-122"/>
                <a:ea typeface="微软雅黑" panose="020B0503020204020204" pitchFamily="34" charset="-122"/>
              </a:rPr>
            </a:br>
            <a:r>
              <a:rPr lang="de-DE" sz="1125" b="1" dirty="0">
                <a:solidFill>
                  <a:schemeClr val="accent5">
                    <a:lumMod val="75000"/>
                  </a:schemeClr>
                </a:solidFill>
                <a:latin typeface="微软雅黑" panose="020B0503020204020204" pitchFamily="34" charset="-122"/>
                <a:ea typeface="微软雅黑" panose="020B0503020204020204" pitchFamily="34" charset="-122"/>
              </a:rPr>
              <a:t>View</a:t>
            </a:r>
            <a:endParaRPr lang="en-US" sz="1125"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8" name="Textfeld 7"/>
          <p:cNvSpPr txBox="1"/>
          <p:nvPr/>
        </p:nvSpPr>
        <p:spPr>
          <a:xfrm>
            <a:off x="4906285" y="4725802"/>
            <a:ext cx="1041187" cy="415484"/>
          </a:xfrm>
          <a:prstGeom prst="rect">
            <a:avLst/>
          </a:prstGeom>
          <a:solidFill>
            <a:schemeClr val="bg1">
              <a:alpha val="85000"/>
            </a:schemeClr>
          </a:solidFill>
        </p:spPr>
        <p:txBody>
          <a:bodyPr wrap="square" lIns="68567" tIns="34283" rIns="68567" bIns="34283" rtlCol="0">
            <a:spAutoFit/>
          </a:bodyPr>
          <a:lstStyle/>
          <a:p>
            <a:pPr algn="ctr"/>
            <a:r>
              <a:rPr lang="de-DE" sz="1125" b="1" dirty="0">
                <a:solidFill>
                  <a:schemeClr val="accent5">
                    <a:lumMod val="75000"/>
                  </a:schemeClr>
                </a:solidFill>
                <a:latin typeface="微软雅黑" panose="020B0503020204020204" pitchFamily="34" charset="-122"/>
                <a:ea typeface="微软雅黑" panose="020B0503020204020204" pitchFamily="34" charset="-122"/>
              </a:rPr>
              <a:t>Properties</a:t>
            </a:r>
            <a:br>
              <a:rPr lang="de-DE" sz="1125" b="1" dirty="0">
                <a:solidFill>
                  <a:schemeClr val="accent5">
                    <a:lumMod val="75000"/>
                  </a:schemeClr>
                </a:solidFill>
                <a:latin typeface="微软雅黑" panose="020B0503020204020204" pitchFamily="34" charset="-122"/>
                <a:ea typeface="微软雅黑" panose="020B0503020204020204" pitchFamily="34" charset="-122"/>
              </a:rPr>
            </a:br>
            <a:r>
              <a:rPr lang="de-DE" sz="1125" b="1" dirty="0">
                <a:solidFill>
                  <a:schemeClr val="accent5">
                    <a:lumMod val="75000"/>
                  </a:schemeClr>
                </a:solidFill>
                <a:latin typeface="微软雅黑" panose="020B0503020204020204" pitchFamily="34" charset="-122"/>
                <a:ea typeface="微软雅黑" panose="020B0503020204020204" pitchFamily="34" charset="-122"/>
              </a:rPr>
              <a:t>View</a:t>
            </a:r>
            <a:endParaRPr lang="en-US" sz="1125"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9" name="Textfeld 8"/>
          <p:cNvSpPr txBox="1"/>
          <p:nvPr/>
        </p:nvSpPr>
        <p:spPr>
          <a:xfrm>
            <a:off x="3701559" y="2401229"/>
            <a:ext cx="1368264" cy="415484"/>
          </a:xfrm>
          <a:prstGeom prst="rect">
            <a:avLst/>
          </a:prstGeom>
          <a:solidFill>
            <a:schemeClr val="bg1">
              <a:alpha val="85000"/>
            </a:schemeClr>
          </a:solidFill>
        </p:spPr>
        <p:txBody>
          <a:bodyPr wrap="square" lIns="68567" tIns="34283" rIns="68567" bIns="34283" rtlCol="0">
            <a:spAutoFit/>
          </a:bodyPr>
          <a:lstStyle/>
          <a:p>
            <a:pPr algn="ctr"/>
            <a:r>
              <a:rPr lang="de-DE" sz="1125" b="1" dirty="0">
                <a:solidFill>
                  <a:schemeClr val="accent5">
                    <a:lumMod val="75000"/>
                  </a:schemeClr>
                </a:solidFill>
                <a:latin typeface="微软雅黑" panose="020B0503020204020204" pitchFamily="34" charset="-122"/>
                <a:ea typeface="微软雅黑" panose="020B0503020204020204" pitchFamily="34" charset="-122"/>
              </a:rPr>
              <a:t>Administration</a:t>
            </a:r>
            <a:br>
              <a:rPr lang="de-DE" sz="1125" b="1" dirty="0">
                <a:solidFill>
                  <a:schemeClr val="accent5">
                    <a:lumMod val="75000"/>
                  </a:schemeClr>
                </a:solidFill>
                <a:latin typeface="微软雅黑" panose="020B0503020204020204" pitchFamily="34" charset="-122"/>
                <a:ea typeface="微软雅黑" panose="020B0503020204020204" pitchFamily="34" charset="-122"/>
              </a:rPr>
            </a:br>
            <a:r>
              <a:rPr lang="de-DE" sz="1125" b="1" dirty="0">
                <a:solidFill>
                  <a:schemeClr val="accent5">
                    <a:lumMod val="75000"/>
                  </a:schemeClr>
                </a:solidFill>
                <a:latin typeface="微软雅黑" panose="020B0503020204020204" pitchFamily="34" charset="-122"/>
                <a:ea typeface="微软雅黑" panose="020B0503020204020204" pitchFamily="34" charset="-122"/>
              </a:rPr>
              <a:t>View</a:t>
            </a:r>
            <a:endParaRPr lang="en-US" sz="1125"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0" name="Rectangle 9"/>
          <p:cNvSpPr/>
          <p:nvPr/>
        </p:nvSpPr>
        <p:spPr bwMode="auto">
          <a:xfrm>
            <a:off x="7433439" y="2219569"/>
            <a:ext cx="714385" cy="181660"/>
          </a:xfrm>
          <a:prstGeom prst="rect">
            <a:avLst/>
          </a:prstGeom>
          <a:noFill/>
          <a:ln w="31750" cap="flat" cmpd="sng" algn="ctr">
            <a:solidFill>
              <a:schemeClr val="accent5">
                <a:lumMod val="75000"/>
              </a:schemeClr>
            </a:solidFill>
            <a:prstDash val="solid"/>
            <a:round/>
            <a:headEnd type="none" w="med" len="med"/>
            <a:tailEnd type="none" w="med" len="med"/>
          </a:ln>
          <a:effectLst/>
        </p:spPr>
        <p:txBody>
          <a:bodyPr vert="horz" wrap="none" lIns="67487" tIns="35093" rIns="67487" bIns="35093" numCol="1" rtlCol="0" anchor="ctr" anchorCtr="0" compatLnSpc="1">
            <a:prstTxWarp prst="textNoShape">
              <a:avLst/>
            </a:prstTxWarp>
          </a:bodyPr>
          <a:lstStyle/>
          <a:p>
            <a:pPr marL="183313" indent="-183313" algn="ctr" fontAlgn="base">
              <a:spcBef>
                <a:spcPct val="0"/>
              </a:spcBef>
              <a:spcAft>
                <a:spcPct val="0"/>
              </a:spcAft>
              <a:buClr>
                <a:schemeClr val="accent1"/>
              </a:buClr>
              <a:buSzPct val="80000"/>
            </a:pPr>
            <a:endParaRPr lang="en-NZ" sz="1200" dirty="0">
              <a:latin typeface="微软雅黑" panose="020B0503020204020204" pitchFamily="34" charset="-122"/>
              <a:ea typeface="微软雅黑" panose="020B0503020204020204" pitchFamily="34" charset="-122"/>
              <a:cs typeface="Arial Unicode MS" pitchFamily="34" charset="-128"/>
            </a:endParaRPr>
          </a:p>
        </p:txBody>
      </p:sp>
      <p:sp>
        <p:nvSpPr>
          <p:cNvPr id="16" name="Rectangle 15"/>
          <p:cNvSpPr/>
          <p:nvPr/>
        </p:nvSpPr>
        <p:spPr bwMode="gray">
          <a:xfrm>
            <a:off x="1747025" y="1886255"/>
            <a:ext cx="3679854" cy="143267"/>
          </a:xfrm>
          <a:prstGeom prst="rect">
            <a:avLst/>
          </a:prstGeom>
          <a:solidFill>
            <a:srgbClr val="B7A695">
              <a:alpha val="95000"/>
            </a:srgbClr>
          </a:solidFill>
          <a:ln w="6350" algn="ctr">
            <a:noFill/>
            <a:miter lim="800000"/>
            <a:headEnd/>
            <a:tailEnd/>
          </a:ln>
        </p:spPr>
        <p:txBody>
          <a:bodyPr lIns="56678" tIns="45342" rIns="56678" bIns="45342" rtlCol="0" anchor="ctr"/>
          <a:lstStyle/>
          <a:p>
            <a:pPr algn="ctr" defTabSz="575828" fontAlgn="base">
              <a:spcBef>
                <a:spcPct val="50000"/>
              </a:spcBef>
              <a:spcAft>
                <a:spcPct val="0"/>
              </a:spcAft>
              <a:buClr>
                <a:srgbClr val="F0AB00"/>
              </a:buClr>
              <a:buSzPct val="80000"/>
            </a:pPr>
            <a:endParaRPr lang="de-DE" sz="1275" kern="0" dirty="0" err="1">
              <a:latin typeface="微软雅黑" panose="020B0503020204020204" pitchFamily="34" charset="-122"/>
              <a:ea typeface="微软雅黑" panose="020B0503020204020204" pitchFamily="34" charset="-122"/>
              <a:cs typeface="Arial Unicode MS" pitchFamily="34" charset="-128"/>
            </a:endParaRPr>
          </a:p>
        </p:txBody>
      </p:sp>
    </p:spTree>
    <p:extLst>
      <p:ext uri="{BB962C8B-B14F-4D97-AF65-F5344CB8AC3E}">
        <p14:creationId xmlns:p14="http://schemas.microsoft.com/office/powerpoint/2010/main" val="379282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lvl="0">
              <a:lnSpc>
                <a:spcPct val="100000"/>
              </a:lnSpc>
              <a:spcAft>
                <a:spcPts val="0"/>
              </a:spcAft>
              <a:buClr>
                <a:schemeClr val="accent1"/>
              </a:buClr>
            </a:pPr>
            <a:r>
              <a:rPr lang="zh-CN" altLang="en-US" sz="3600" dirty="0">
                <a:latin typeface="微软雅黑" panose="020B0503020204020204" pitchFamily="34" charset="-122"/>
                <a:ea typeface="微软雅黑" panose="020B0503020204020204" pitchFamily="34" charset="-122"/>
              </a:rPr>
              <a:t>集成质量服务</a:t>
            </a:r>
            <a:endParaRPr lang="en-US" altLang="zh-CN" sz="3200" dirty="0">
              <a:latin typeface="微软雅黑" panose="020B0503020204020204" pitchFamily="34" charset="-122"/>
              <a:ea typeface="微软雅黑" panose="020B0503020204020204" pitchFamily="34" charset="-122"/>
            </a:endParaRPr>
          </a:p>
        </p:txBody>
      </p:sp>
      <p:pic>
        <p:nvPicPr>
          <p:cNvPr id="4" name="Picture Placeholder 3"/>
          <p:cNvPicPr>
            <a:picLocks noGrp="1" noChangeAspect="1"/>
          </p:cNvPicPr>
          <p:nvPr>
            <p:ph type="pic" sz="quarter" idx="12"/>
          </p:nvPr>
        </p:nvPicPr>
        <p:blipFill>
          <a:blip r:embed="rId2"/>
          <a:srcRect t="3112" b="3112"/>
          <a:stretch>
            <a:fillRect/>
          </a:stretch>
        </p:blipFill>
        <p:spPr/>
      </p:pic>
    </p:spTree>
    <p:extLst>
      <p:ext uri="{BB962C8B-B14F-4D97-AF65-F5344CB8AC3E}">
        <p14:creationId xmlns:p14="http://schemas.microsoft.com/office/powerpoint/2010/main" val="2716928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zh-CN" altLang="en-US" sz="2800" dirty="0">
                <a:latin typeface="微软雅黑" panose="020B0503020204020204" pitchFamily="34" charset="-122"/>
                <a:ea typeface="微软雅黑" panose="020B0503020204020204" pitchFamily="34" charset="-122"/>
              </a:rPr>
              <a:t> 为什么是内存？</a:t>
            </a:r>
          </a:p>
        </p:txBody>
      </p:sp>
      <p:sp>
        <p:nvSpPr>
          <p:cNvPr id="4" name="Rectangle 3"/>
          <p:cNvSpPr/>
          <p:nvPr/>
        </p:nvSpPr>
        <p:spPr>
          <a:xfrm>
            <a:off x="1538005" y="2915645"/>
            <a:ext cx="692349" cy="621482"/>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0">
            <a:schemeClr val="accent6"/>
          </a:lnRef>
          <a:fillRef idx="3">
            <a:schemeClr val="accent6"/>
          </a:fillRef>
          <a:effectRef idx="3">
            <a:schemeClr val="accent6"/>
          </a:effectRef>
          <a:fontRef idx="minor">
            <a:schemeClr val="lt1"/>
          </a:fontRef>
        </p:style>
        <p:txBody>
          <a:bodyPr lIns="68450" tIns="34226" rIns="68450" bIns="34226" rtlCol="0" anchor="ctr"/>
          <a:lstStyle/>
          <a:p>
            <a:pPr algn="ctr"/>
            <a:r>
              <a:rPr lang="en-US" sz="1350" dirty="0">
                <a:solidFill>
                  <a:srgbClr val="FFFFFF"/>
                </a:solidFill>
                <a:latin typeface="微软雅黑" panose="020B0503020204020204" pitchFamily="34" charset="-122"/>
                <a:ea typeface="微软雅黑" panose="020B0503020204020204" pitchFamily="34" charset="-122"/>
              </a:rPr>
              <a:t>Core</a:t>
            </a:r>
            <a:endParaRPr lang="en-US" sz="600" dirty="0">
              <a:solidFill>
                <a:srgbClr val="FFFFFF"/>
              </a:solidFill>
              <a:latin typeface="微软雅黑" panose="020B0503020204020204" pitchFamily="34" charset="-122"/>
              <a:ea typeface="微软雅黑" panose="020B0503020204020204" pitchFamily="34" charset="-122"/>
            </a:endParaRPr>
          </a:p>
        </p:txBody>
      </p:sp>
      <p:sp>
        <p:nvSpPr>
          <p:cNvPr id="5" name="Rectangle 4"/>
          <p:cNvSpPr/>
          <p:nvPr/>
        </p:nvSpPr>
        <p:spPr>
          <a:xfrm>
            <a:off x="2718970" y="3074248"/>
            <a:ext cx="287591" cy="152139"/>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0">
            <a:schemeClr val="accent3"/>
          </a:lnRef>
          <a:fillRef idx="3">
            <a:schemeClr val="accent3"/>
          </a:fillRef>
          <a:effectRef idx="3">
            <a:schemeClr val="accent3"/>
          </a:effectRef>
          <a:fontRef idx="minor">
            <a:schemeClr val="lt1"/>
          </a:fontRef>
        </p:style>
        <p:txBody>
          <a:bodyPr lIns="68450" tIns="34226" rIns="68450" bIns="34226" rtlCol="0" anchor="ctr"/>
          <a:lstStyle/>
          <a:p>
            <a:pPr algn="ctr"/>
            <a:r>
              <a:rPr lang="en-US" sz="1050" dirty="0">
                <a:solidFill>
                  <a:srgbClr val="FFFFFF"/>
                </a:solidFill>
                <a:latin typeface="微软雅黑" panose="020B0503020204020204" pitchFamily="34" charset="-122"/>
                <a:ea typeface="微软雅黑" panose="020B0503020204020204" pitchFamily="34" charset="-122"/>
              </a:rPr>
              <a:t>L1</a:t>
            </a:r>
            <a:endParaRPr lang="en-US" sz="750" dirty="0">
              <a:solidFill>
                <a:srgbClr val="FFFFFF"/>
              </a:solidFill>
              <a:latin typeface="微软雅黑" panose="020B0503020204020204" pitchFamily="34" charset="-122"/>
              <a:ea typeface="微软雅黑" panose="020B0503020204020204" pitchFamily="34" charset="-122"/>
            </a:endParaRPr>
          </a:p>
        </p:txBody>
      </p:sp>
      <p:sp>
        <p:nvSpPr>
          <p:cNvPr id="6" name="Rectangle 5"/>
          <p:cNvSpPr/>
          <p:nvPr/>
        </p:nvSpPr>
        <p:spPr>
          <a:xfrm>
            <a:off x="5001509" y="2989652"/>
            <a:ext cx="622501" cy="321329"/>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0">
            <a:schemeClr val="accent3"/>
          </a:lnRef>
          <a:fillRef idx="3">
            <a:schemeClr val="accent3"/>
          </a:fillRef>
          <a:effectRef idx="3">
            <a:schemeClr val="accent3"/>
          </a:effectRef>
          <a:fontRef idx="minor">
            <a:schemeClr val="lt1"/>
          </a:fontRef>
        </p:style>
        <p:txBody>
          <a:bodyPr lIns="68450" tIns="34226" rIns="68450" bIns="34226" rtlCol="0" anchor="ctr"/>
          <a:lstStyle/>
          <a:p>
            <a:pPr algn="ctr"/>
            <a:r>
              <a:rPr lang="en-US" sz="1200" dirty="0">
                <a:solidFill>
                  <a:srgbClr val="FFFFFF"/>
                </a:solidFill>
                <a:latin typeface="微软雅黑" panose="020B0503020204020204" pitchFamily="34" charset="-122"/>
                <a:ea typeface="微软雅黑" panose="020B0503020204020204" pitchFamily="34" charset="-122"/>
              </a:rPr>
              <a:t>DRAM</a:t>
            </a:r>
            <a:endParaRPr lang="en-US" sz="675" dirty="0">
              <a:solidFill>
                <a:srgbClr val="FFFFFF"/>
              </a:solidFill>
              <a:latin typeface="微软雅黑" panose="020B0503020204020204" pitchFamily="34" charset="-122"/>
              <a:ea typeface="微软雅黑" panose="020B0503020204020204" pitchFamily="34" charset="-122"/>
            </a:endParaRPr>
          </a:p>
        </p:txBody>
      </p:sp>
      <p:sp>
        <p:nvSpPr>
          <p:cNvPr id="7" name="Rectangle 6"/>
          <p:cNvSpPr/>
          <p:nvPr/>
        </p:nvSpPr>
        <p:spPr>
          <a:xfrm>
            <a:off x="6509294" y="2440612"/>
            <a:ext cx="880511" cy="369830"/>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0">
            <a:schemeClr val="accent2"/>
          </a:lnRef>
          <a:fillRef idx="3">
            <a:schemeClr val="accent2"/>
          </a:fillRef>
          <a:effectRef idx="3">
            <a:schemeClr val="accent2"/>
          </a:effectRef>
          <a:fontRef idx="minor">
            <a:schemeClr val="lt1"/>
          </a:fontRef>
        </p:style>
        <p:txBody>
          <a:bodyPr lIns="68450" tIns="34226" rIns="68450" bIns="34226" rtlCol="0" anchor="ctr"/>
          <a:lstStyle/>
          <a:p>
            <a:pPr algn="ctr"/>
            <a:r>
              <a:rPr lang="en-US" sz="2400" dirty="0">
                <a:solidFill>
                  <a:srgbClr val="FFFFFF"/>
                </a:solidFill>
                <a:latin typeface="微软雅黑" panose="020B0503020204020204" pitchFamily="34" charset="-122"/>
                <a:ea typeface="微软雅黑" panose="020B0503020204020204" pitchFamily="34" charset="-122"/>
              </a:rPr>
              <a:t>SSD</a:t>
            </a:r>
            <a:endParaRPr lang="en-US" sz="1350" dirty="0">
              <a:solidFill>
                <a:srgbClr val="FFFFFF"/>
              </a:solidFill>
              <a:latin typeface="微软雅黑" panose="020B0503020204020204" pitchFamily="34" charset="-122"/>
              <a:ea typeface="微软雅黑" panose="020B0503020204020204" pitchFamily="34" charset="-122"/>
            </a:endParaRPr>
          </a:p>
        </p:txBody>
      </p:sp>
      <p:sp>
        <p:nvSpPr>
          <p:cNvPr id="8" name="Rectangle 7"/>
          <p:cNvSpPr/>
          <p:nvPr/>
        </p:nvSpPr>
        <p:spPr>
          <a:xfrm>
            <a:off x="4025229" y="3033436"/>
            <a:ext cx="429677" cy="233763"/>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0">
            <a:schemeClr val="accent3"/>
          </a:lnRef>
          <a:fillRef idx="3">
            <a:schemeClr val="accent3"/>
          </a:fillRef>
          <a:effectRef idx="3">
            <a:schemeClr val="accent3"/>
          </a:effectRef>
          <a:fontRef idx="minor">
            <a:schemeClr val="lt1"/>
          </a:fontRef>
        </p:style>
        <p:txBody>
          <a:bodyPr lIns="68450" tIns="34226" rIns="68450" bIns="34226" rtlCol="0" anchor="ctr"/>
          <a:lstStyle/>
          <a:p>
            <a:pPr algn="ctr"/>
            <a:r>
              <a:rPr lang="en-US" sz="1350" dirty="0">
                <a:solidFill>
                  <a:srgbClr val="FFFFFF"/>
                </a:solidFill>
                <a:latin typeface="微软雅黑" panose="020B0503020204020204" pitchFamily="34" charset="-122"/>
                <a:ea typeface="微软雅黑" panose="020B0503020204020204" pitchFamily="34" charset="-122"/>
              </a:rPr>
              <a:t>L3</a:t>
            </a:r>
            <a:endParaRPr lang="en-US" sz="900" dirty="0">
              <a:solidFill>
                <a:srgbClr val="FFFFFF"/>
              </a:solidFill>
              <a:latin typeface="微软雅黑" panose="020B0503020204020204" pitchFamily="34" charset="-122"/>
              <a:ea typeface="微软雅黑" panose="020B0503020204020204" pitchFamily="34" charset="-122"/>
            </a:endParaRPr>
          </a:p>
        </p:txBody>
      </p:sp>
      <p:sp>
        <p:nvSpPr>
          <p:cNvPr id="9" name="Left Brace 8"/>
          <p:cNvSpPr/>
          <p:nvPr/>
        </p:nvSpPr>
        <p:spPr>
          <a:xfrm rot="5400000">
            <a:off x="3150863" y="2544411"/>
            <a:ext cx="212240" cy="515921"/>
          </a:xfrm>
          <a:prstGeom prst="leftBrace">
            <a:avLst/>
          </a:prstGeom>
        </p:spPr>
        <p:style>
          <a:lnRef idx="1">
            <a:schemeClr val="accent1"/>
          </a:lnRef>
          <a:fillRef idx="0">
            <a:schemeClr val="accent1"/>
          </a:fillRef>
          <a:effectRef idx="0">
            <a:schemeClr val="accent1"/>
          </a:effectRef>
          <a:fontRef idx="minor">
            <a:schemeClr val="tx1"/>
          </a:fontRef>
        </p:style>
        <p:txBody>
          <a:bodyPr lIns="68450" tIns="34226" rIns="68450" bIns="34226" rtlCol="0" anchor="ctr"/>
          <a:lstStyle/>
          <a:p>
            <a:pPr algn="ctr"/>
            <a:endParaRPr lang="en-US" sz="1350">
              <a:solidFill>
                <a:srgbClr val="000000"/>
              </a:solidFill>
              <a:latin typeface="微软雅黑" panose="020B0503020204020204" pitchFamily="34" charset="-122"/>
              <a:ea typeface="微软雅黑" panose="020B0503020204020204" pitchFamily="34" charset="-122"/>
            </a:endParaRPr>
          </a:p>
        </p:txBody>
      </p:sp>
      <p:sp>
        <p:nvSpPr>
          <p:cNvPr id="10" name="Left Brace 9"/>
          <p:cNvSpPr/>
          <p:nvPr/>
        </p:nvSpPr>
        <p:spPr>
          <a:xfrm rot="5400000">
            <a:off x="6001788" y="1602845"/>
            <a:ext cx="212243" cy="1390856"/>
          </a:xfrm>
          <a:prstGeom prst="leftBrace">
            <a:avLst/>
          </a:prstGeom>
        </p:spPr>
        <p:style>
          <a:lnRef idx="1">
            <a:schemeClr val="accent1"/>
          </a:lnRef>
          <a:fillRef idx="0">
            <a:schemeClr val="accent1"/>
          </a:fillRef>
          <a:effectRef idx="0">
            <a:schemeClr val="accent1"/>
          </a:effectRef>
          <a:fontRef idx="minor">
            <a:schemeClr val="tx1"/>
          </a:fontRef>
        </p:style>
        <p:txBody>
          <a:bodyPr lIns="68450" tIns="34226" rIns="68450" bIns="34226" rtlCol="0" anchor="ctr"/>
          <a:lstStyle/>
          <a:p>
            <a:pPr algn="ctr"/>
            <a:endParaRPr lang="en-US" sz="1350">
              <a:solidFill>
                <a:srgbClr val="000000"/>
              </a:solidFill>
              <a:latin typeface="微软雅黑" panose="020B0503020204020204" pitchFamily="34" charset="-122"/>
              <a:ea typeface="微软雅黑" panose="020B0503020204020204" pitchFamily="34" charset="-122"/>
            </a:endParaRPr>
          </a:p>
        </p:txBody>
      </p:sp>
      <p:sp>
        <p:nvSpPr>
          <p:cNvPr id="12" name="Left Brace 11"/>
          <p:cNvSpPr/>
          <p:nvPr/>
        </p:nvSpPr>
        <p:spPr>
          <a:xfrm rot="5400000">
            <a:off x="3842326" y="2510752"/>
            <a:ext cx="212240" cy="583243"/>
          </a:xfrm>
          <a:prstGeom prst="leftBrace">
            <a:avLst/>
          </a:prstGeom>
        </p:spPr>
        <p:style>
          <a:lnRef idx="1">
            <a:schemeClr val="accent1"/>
          </a:lnRef>
          <a:fillRef idx="0">
            <a:schemeClr val="accent1"/>
          </a:fillRef>
          <a:effectRef idx="0">
            <a:schemeClr val="accent1"/>
          </a:effectRef>
          <a:fontRef idx="minor">
            <a:schemeClr val="tx1"/>
          </a:fontRef>
        </p:style>
        <p:txBody>
          <a:bodyPr lIns="68450" tIns="34226" rIns="68450" bIns="34226" rtlCol="0" anchor="ctr"/>
          <a:lstStyle/>
          <a:p>
            <a:pPr algn="ctr"/>
            <a:endParaRPr lang="en-US" sz="1350">
              <a:solidFill>
                <a:srgbClr val="000000"/>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2982291" y="2393784"/>
            <a:ext cx="585475" cy="276870"/>
          </a:xfrm>
          <a:prstGeom prst="rect">
            <a:avLst/>
          </a:prstGeom>
          <a:noFill/>
        </p:spPr>
        <p:txBody>
          <a:bodyPr wrap="none" lIns="68450" tIns="34226" rIns="68450" bIns="34226" rtlCol="0">
            <a:spAutoFit/>
          </a:bodyPr>
          <a:lstStyle/>
          <a:p>
            <a:r>
              <a:rPr lang="en-US" sz="1350" dirty="0">
                <a:solidFill>
                  <a:schemeClr val="bg2">
                    <a:lumMod val="10000"/>
                  </a:schemeClr>
                </a:solidFill>
                <a:latin typeface="微软雅黑" panose="020B0503020204020204" pitchFamily="34" charset="-122"/>
                <a:ea typeface="微软雅黑" panose="020B0503020204020204" pitchFamily="34" charset="-122"/>
              </a:rPr>
              <a:t>7</a:t>
            </a:r>
            <a:r>
              <a:rPr lang="zh-CN" altLang="en-US" sz="1350" dirty="0">
                <a:solidFill>
                  <a:schemeClr val="bg2">
                    <a:lumMod val="10000"/>
                  </a:schemeClr>
                </a:solidFill>
                <a:latin typeface="微软雅黑" panose="020B0503020204020204" pitchFamily="34" charset="-122"/>
                <a:ea typeface="微软雅黑" panose="020B0503020204020204" pitchFamily="34" charset="-122"/>
              </a:rPr>
              <a:t>纳秒</a:t>
            </a:r>
            <a:endParaRPr lang="en-US" altLang="zh-CN" sz="135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3605220" y="2384761"/>
            <a:ext cx="686464" cy="276870"/>
          </a:xfrm>
          <a:prstGeom prst="rect">
            <a:avLst/>
          </a:prstGeom>
          <a:noFill/>
        </p:spPr>
        <p:txBody>
          <a:bodyPr wrap="none" lIns="68450" tIns="34226" rIns="68450" bIns="34226" rtlCol="0">
            <a:spAutoFit/>
          </a:bodyPr>
          <a:lstStyle/>
          <a:p>
            <a:r>
              <a:rPr lang="en-US" sz="1350" dirty="0">
                <a:solidFill>
                  <a:schemeClr val="bg2">
                    <a:lumMod val="10000"/>
                  </a:schemeClr>
                </a:solidFill>
                <a:latin typeface="微软雅黑" panose="020B0503020204020204" pitchFamily="34" charset="-122"/>
                <a:ea typeface="微软雅黑" panose="020B0503020204020204" pitchFamily="34" charset="-122"/>
              </a:rPr>
              <a:t>15</a:t>
            </a:r>
            <a:r>
              <a:rPr lang="zh-CN" altLang="en-US" sz="1350" dirty="0">
                <a:solidFill>
                  <a:schemeClr val="bg2">
                    <a:lumMod val="10000"/>
                  </a:schemeClr>
                </a:solidFill>
                <a:latin typeface="微软雅黑" panose="020B0503020204020204" pitchFamily="34" charset="-122"/>
                <a:ea typeface="微软雅黑" panose="020B0503020204020204" pitchFamily="34" charset="-122"/>
              </a:rPr>
              <a:t>纳秒</a:t>
            </a:r>
            <a:endParaRPr lang="en-US" altLang="zh-CN" sz="135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5614984" y="1876834"/>
            <a:ext cx="1448167" cy="276870"/>
          </a:xfrm>
          <a:prstGeom prst="rect">
            <a:avLst/>
          </a:prstGeom>
          <a:noFill/>
        </p:spPr>
        <p:txBody>
          <a:bodyPr wrap="square" lIns="68450" tIns="34226" rIns="68450" bIns="34226" rtlCol="0">
            <a:spAutoFit/>
          </a:bodyPr>
          <a:lstStyle/>
          <a:p>
            <a:r>
              <a:rPr lang="en-US" sz="1350" dirty="0">
                <a:latin typeface="微软雅黑" panose="020B0503020204020204" pitchFamily="34" charset="-122"/>
                <a:ea typeface="微软雅黑" panose="020B0503020204020204" pitchFamily="34" charset="-122"/>
              </a:rPr>
              <a:t>200,000</a:t>
            </a:r>
            <a:r>
              <a:rPr lang="zh-CN" altLang="en-US" sz="1350" dirty="0">
                <a:latin typeface="微软雅黑" panose="020B0503020204020204" pitchFamily="34" charset="-122"/>
                <a:ea typeface="微软雅黑" panose="020B0503020204020204" pitchFamily="34" charset="-122"/>
              </a:rPr>
              <a:t>纳秒</a:t>
            </a:r>
            <a:endParaRPr lang="en-US" sz="1350" dirty="0">
              <a:latin typeface="微软雅黑" panose="020B0503020204020204" pitchFamily="34" charset="-122"/>
              <a:ea typeface="微软雅黑" panose="020B0503020204020204" pitchFamily="34" charset="-122"/>
            </a:endParaRPr>
          </a:p>
        </p:txBody>
      </p:sp>
      <p:sp>
        <p:nvSpPr>
          <p:cNvPr id="17" name="Rectangle 16"/>
          <p:cNvSpPr/>
          <p:nvPr/>
        </p:nvSpPr>
        <p:spPr>
          <a:xfrm>
            <a:off x="3371147" y="3074248"/>
            <a:ext cx="287591" cy="152139"/>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0">
            <a:schemeClr val="accent3"/>
          </a:lnRef>
          <a:fillRef idx="3">
            <a:schemeClr val="accent3"/>
          </a:fillRef>
          <a:effectRef idx="3">
            <a:schemeClr val="accent3"/>
          </a:effectRef>
          <a:fontRef idx="minor">
            <a:schemeClr val="lt1"/>
          </a:fontRef>
        </p:style>
        <p:txBody>
          <a:bodyPr lIns="68450" tIns="34226" rIns="68450" bIns="34226" rtlCol="0" anchor="ctr"/>
          <a:lstStyle/>
          <a:p>
            <a:pPr algn="ctr"/>
            <a:r>
              <a:rPr lang="en-US" sz="1050" dirty="0">
                <a:solidFill>
                  <a:srgbClr val="FFFFFF"/>
                </a:solidFill>
                <a:latin typeface="微软雅黑" panose="020B0503020204020204" pitchFamily="34" charset="-122"/>
                <a:ea typeface="微软雅黑" panose="020B0503020204020204" pitchFamily="34" charset="-122"/>
              </a:rPr>
              <a:t>L2</a:t>
            </a:r>
            <a:endParaRPr lang="en-US" sz="1350" dirty="0">
              <a:solidFill>
                <a:srgbClr val="FFFFFF"/>
              </a:solidFill>
              <a:latin typeface="微软雅黑" panose="020B0503020204020204" pitchFamily="34" charset="-122"/>
              <a:ea typeface="微软雅黑" panose="020B0503020204020204" pitchFamily="34" charset="-122"/>
            </a:endParaRPr>
          </a:p>
        </p:txBody>
      </p:sp>
      <p:sp>
        <p:nvSpPr>
          <p:cNvPr id="18" name="Left Brace 17"/>
          <p:cNvSpPr/>
          <p:nvPr/>
        </p:nvSpPr>
        <p:spPr>
          <a:xfrm rot="5400000">
            <a:off x="4734946" y="2330678"/>
            <a:ext cx="212242" cy="943386"/>
          </a:xfrm>
          <a:prstGeom prst="leftBrace">
            <a:avLst/>
          </a:prstGeom>
        </p:spPr>
        <p:style>
          <a:lnRef idx="1">
            <a:schemeClr val="accent1"/>
          </a:lnRef>
          <a:fillRef idx="0">
            <a:schemeClr val="accent1"/>
          </a:fillRef>
          <a:effectRef idx="0">
            <a:schemeClr val="accent1"/>
          </a:effectRef>
          <a:fontRef idx="minor">
            <a:schemeClr val="tx1"/>
          </a:fontRef>
        </p:style>
        <p:txBody>
          <a:bodyPr lIns="68450" tIns="34226" rIns="68450" bIns="34226" rtlCol="0" anchor="ctr"/>
          <a:lstStyle/>
          <a:p>
            <a:pPr algn="ctr"/>
            <a:endParaRPr lang="en-US" sz="1350">
              <a:solidFill>
                <a:srgbClr val="000000"/>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4491893" y="2384760"/>
            <a:ext cx="787454" cy="276870"/>
          </a:xfrm>
          <a:prstGeom prst="rect">
            <a:avLst/>
          </a:prstGeom>
          <a:noFill/>
        </p:spPr>
        <p:txBody>
          <a:bodyPr wrap="none" lIns="68450" tIns="34226" rIns="68450" bIns="34226" rtlCol="0">
            <a:spAutoFit/>
          </a:bodyPr>
          <a:lstStyle/>
          <a:p>
            <a:r>
              <a:rPr lang="en-US" sz="1350" dirty="0">
                <a:latin typeface="微软雅黑" panose="020B0503020204020204" pitchFamily="34" charset="-122"/>
                <a:ea typeface="微软雅黑" panose="020B0503020204020204" pitchFamily="34" charset="-122"/>
              </a:rPr>
              <a:t>100</a:t>
            </a:r>
            <a:r>
              <a:rPr lang="zh-CN" altLang="en-US" sz="1350" dirty="0">
                <a:latin typeface="微软雅黑" panose="020B0503020204020204" pitchFamily="34" charset="-122"/>
                <a:ea typeface="微软雅黑" panose="020B0503020204020204" pitchFamily="34" charset="-122"/>
              </a:rPr>
              <a:t>纳秒</a:t>
            </a:r>
            <a:endParaRPr lang="en-US" sz="1350" dirty="0">
              <a:latin typeface="微软雅黑" panose="020B0503020204020204" pitchFamily="34" charset="-122"/>
              <a:ea typeface="微软雅黑" panose="020B0503020204020204" pitchFamily="34" charset="-122"/>
            </a:endParaRPr>
          </a:p>
        </p:txBody>
      </p:sp>
      <p:pic>
        <p:nvPicPr>
          <p:cNvPr id="20" name="Picture 2" descr="C:\Users\I834630\AppData\Local\Microsoft\Windows\Temporary Internet Files\Content.IE5\75ZOLGA9\MP900316369[1].jpg"/>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0199" y="3415454"/>
            <a:ext cx="1303955" cy="884698"/>
          </a:xfrm>
          <a:prstGeom prst="rect">
            <a:avLst/>
          </a:prstGeom>
          <a:noFill/>
          <a:extLst>
            <a:ext uri="{909E8E84-426E-40DD-AFC4-6F175D3DCCD1}">
              <a14:hiddenFill xmlns:a14="http://schemas.microsoft.com/office/drawing/2010/main">
                <a:solidFill>
                  <a:srgbClr val="FFFFFF"/>
                </a:solidFill>
              </a14:hiddenFill>
            </a:ext>
          </a:extLst>
        </p:spPr>
      </p:pic>
      <p:sp>
        <p:nvSpPr>
          <p:cNvPr id="21" name="Left Brace 20"/>
          <p:cNvSpPr/>
          <p:nvPr/>
        </p:nvSpPr>
        <p:spPr>
          <a:xfrm rot="16200000" flipV="1">
            <a:off x="6010619" y="3660016"/>
            <a:ext cx="212242" cy="1390855"/>
          </a:xfrm>
          <a:prstGeom prst="leftBrace">
            <a:avLst/>
          </a:prstGeom>
        </p:spPr>
        <p:style>
          <a:lnRef idx="1">
            <a:schemeClr val="accent1"/>
          </a:lnRef>
          <a:fillRef idx="0">
            <a:schemeClr val="accent1"/>
          </a:fillRef>
          <a:effectRef idx="0">
            <a:schemeClr val="accent1"/>
          </a:effectRef>
          <a:fontRef idx="minor">
            <a:schemeClr val="tx1"/>
          </a:fontRef>
        </p:style>
        <p:txBody>
          <a:bodyPr lIns="68450" tIns="34226" rIns="68450" bIns="34226" rtlCol="0" anchor="ctr"/>
          <a:lstStyle/>
          <a:p>
            <a:pPr algn="ctr"/>
            <a:endParaRPr lang="en-US" sz="1350">
              <a:solidFill>
                <a:srgbClr val="000000"/>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5430142" y="4542263"/>
            <a:ext cx="1373195" cy="276870"/>
          </a:xfrm>
          <a:prstGeom prst="rect">
            <a:avLst/>
          </a:prstGeom>
          <a:noFill/>
        </p:spPr>
        <p:txBody>
          <a:bodyPr wrap="square" lIns="68450" tIns="34226" rIns="68450" bIns="34226" rtlCol="0">
            <a:spAutoFit/>
          </a:bodyPr>
          <a:lstStyle/>
          <a:p>
            <a:r>
              <a:rPr lang="en-US" sz="1350" dirty="0">
                <a:latin typeface="微软雅黑" panose="020B0503020204020204" pitchFamily="34" charset="-122"/>
                <a:ea typeface="微软雅黑" panose="020B0503020204020204" pitchFamily="34" charset="-122"/>
              </a:rPr>
              <a:t>10,000,000</a:t>
            </a:r>
            <a:r>
              <a:rPr lang="zh-CN" altLang="en-US" sz="1350" dirty="0">
                <a:latin typeface="微软雅黑" panose="020B0503020204020204" pitchFamily="34" charset="-122"/>
                <a:ea typeface="微软雅黑" panose="020B0503020204020204" pitchFamily="34" charset="-122"/>
              </a:rPr>
              <a:t>纳秒</a:t>
            </a:r>
            <a:endParaRPr lang="en-US" sz="1350" dirty="0">
              <a:latin typeface="微软雅黑" panose="020B0503020204020204" pitchFamily="34" charset="-122"/>
              <a:ea typeface="微软雅黑" panose="020B0503020204020204" pitchFamily="34" charset="-122"/>
            </a:endParaRPr>
          </a:p>
        </p:txBody>
      </p:sp>
      <p:sp>
        <p:nvSpPr>
          <p:cNvPr id="23" name="Explosion 1 22"/>
          <p:cNvSpPr/>
          <p:nvPr/>
        </p:nvSpPr>
        <p:spPr bwMode="gray">
          <a:xfrm>
            <a:off x="4282352" y="2661622"/>
            <a:ext cx="1772923" cy="1095846"/>
          </a:xfrm>
          <a:prstGeom prst="irregularSeal1">
            <a:avLst/>
          </a:prstGeom>
          <a:solidFill>
            <a:schemeClr val="accent4"/>
          </a:solidFill>
          <a:ln w="6350" algn="ctr">
            <a:noFill/>
            <a:miter lim="800000"/>
            <a:headEnd/>
            <a:tailEnd/>
          </a:ln>
        </p:spPr>
        <p:txBody>
          <a:bodyPr lIns="67498" tIns="53999" rIns="67498" bIns="53999" rtlCol="0" anchor="ctr"/>
          <a:lstStyle/>
          <a:p>
            <a:pPr algn="ctr" defTabSz="685754" fontAlgn="base">
              <a:spcBef>
                <a:spcPct val="50000"/>
              </a:spcBef>
              <a:spcAft>
                <a:spcPct val="0"/>
              </a:spcAft>
              <a:buClr>
                <a:srgbClr val="F0AB00"/>
              </a:buClr>
              <a:buSzPct val="80000"/>
            </a:pPr>
            <a:r>
              <a:rPr lang="en-US" altLang="zh-CN" sz="1350" kern="0" dirty="0">
                <a:latin typeface="微软雅黑" panose="020B0503020204020204" pitchFamily="34" charset="-122"/>
                <a:ea typeface="微软雅黑" panose="020B0503020204020204" pitchFamily="34" charset="-122"/>
                <a:cs typeface="Arial Unicode MS" pitchFamily="34" charset="-128"/>
              </a:rPr>
              <a:t>10</a:t>
            </a:r>
            <a:r>
              <a:rPr lang="zh-CN" altLang="en-US" sz="1350" kern="0" dirty="0">
                <a:latin typeface="微软雅黑" panose="020B0503020204020204" pitchFamily="34" charset="-122"/>
                <a:ea typeface="微软雅黑" panose="020B0503020204020204" pitchFamily="34" charset="-122"/>
                <a:cs typeface="Arial Unicode MS" pitchFamily="34" charset="-128"/>
              </a:rPr>
              <a:t>万倍的提升！</a:t>
            </a:r>
          </a:p>
        </p:txBody>
      </p:sp>
      <p:sp>
        <p:nvSpPr>
          <p:cNvPr id="11" name="Left Brace 10"/>
          <p:cNvSpPr/>
          <p:nvPr/>
        </p:nvSpPr>
        <p:spPr>
          <a:xfrm rot="5400000">
            <a:off x="2304612" y="2381402"/>
            <a:ext cx="212240" cy="841939"/>
          </a:xfrm>
          <a:prstGeom prst="leftBrace">
            <a:avLst/>
          </a:prstGeom>
        </p:spPr>
        <p:style>
          <a:lnRef idx="1">
            <a:schemeClr val="accent1"/>
          </a:lnRef>
          <a:fillRef idx="0">
            <a:schemeClr val="accent1"/>
          </a:fillRef>
          <a:effectRef idx="0">
            <a:schemeClr val="accent1"/>
          </a:effectRef>
          <a:fontRef idx="minor">
            <a:schemeClr val="tx1"/>
          </a:fontRef>
        </p:style>
        <p:txBody>
          <a:bodyPr lIns="68450" tIns="34226" rIns="68450" bIns="34226" rtlCol="0" anchor="ctr"/>
          <a:lstStyle/>
          <a:p>
            <a:pPr algn="ctr"/>
            <a:endParaRPr lang="en-US" sz="1350">
              <a:solidFill>
                <a:srgbClr val="000000"/>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2055871" y="2403794"/>
            <a:ext cx="728142" cy="276870"/>
          </a:xfrm>
          <a:prstGeom prst="rect">
            <a:avLst/>
          </a:prstGeom>
          <a:noFill/>
        </p:spPr>
        <p:txBody>
          <a:bodyPr wrap="none" lIns="68450" tIns="34226" rIns="68450" bIns="34226" rtlCol="0">
            <a:spAutoFit/>
          </a:bodyPr>
          <a:lstStyle/>
          <a:p>
            <a:r>
              <a:rPr lang="en-US" sz="1350" dirty="0">
                <a:solidFill>
                  <a:schemeClr val="bg2">
                    <a:lumMod val="10000"/>
                  </a:schemeClr>
                </a:solidFill>
                <a:latin typeface="微软雅黑" panose="020B0503020204020204" pitchFamily="34" charset="-122"/>
                <a:ea typeface="微软雅黑" panose="020B0503020204020204" pitchFamily="34" charset="-122"/>
              </a:rPr>
              <a:t>0.5</a:t>
            </a:r>
            <a:r>
              <a:rPr lang="zh-CN" altLang="en-US" sz="1350" dirty="0">
                <a:solidFill>
                  <a:schemeClr val="bg2">
                    <a:lumMod val="10000"/>
                  </a:schemeClr>
                </a:solidFill>
                <a:latin typeface="微软雅黑" panose="020B0503020204020204" pitchFamily="34" charset="-122"/>
                <a:ea typeface="微软雅黑" panose="020B0503020204020204" pitchFamily="34" charset="-122"/>
              </a:rPr>
              <a:t>纳秒</a:t>
            </a:r>
            <a:endParaRPr lang="en-US" sz="135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3" name="Up Arrow Callout 2"/>
          <p:cNvSpPr/>
          <p:nvPr/>
        </p:nvSpPr>
        <p:spPr bwMode="gray">
          <a:xfrm>
            <a:off x="1870994" y="3501591"/>
            <a:ext cx="1942305" cy="410223"/>
          </a:xfrm>
          <a:prstGeom prst="upArrowCallout">
            <a:avLst/>
          </a:prstGeom>
          <a:solidFill>
            <a:schemeClr val="accent4"/>
          </a:solidFill>
          <a:ln w="6350" algn="ctr">
            <a:noFill/>
            <a:miter lim="800000"/>
            <a:headEnd/>
            <a:tailEnd/>
          </a:ln>
        </p:spPr>
        <p:txBody>
          <a:bodyPr lIns="67498" tIns="53999" rIns="67498" bIns="53999" rtlCol="0" anchor="ctr"/>
          <a:lstStyle/>
          <a:p>
            <a:pPr fontAlgn="base">
              <a:spcBef>
                <a:spcPct val="50000"/>
              </a:spcBef>
              <a:spcAft>
                <a:spcPct val="0"/>
              </a:spcAft>
              <a:buClr>
                <a:srgbClr val="F0AB00"/>
              </a:buClr>
              <a:buSzPct val="80000"/>
            </a:pPr>
            <a:r>
              <a:rPr lang="en-US" altLang="zh-CN" sz="1050" dirty="0">
                <a:solidFill>
                  <a:srgbClr val="000000"/>
                </a:solidFill>
                <a:latin typeface="微软雅黑" panose="020B0503020204020204" pitchFamily="34" charset="-122"/>
                <a:ea typeface="微软雅黑" panose="020B0503020204020204" pitchFamily="34" charset="-122"/>
              </a:rPr>
              <a:t>CPU</a:t>
            </a:r>
            <a:r>
              <a:rPr lang="zh-CN" altLang="en-US" sz="1050" dirty="0">
                <a:solidFill>
                  <a:srgbClr val="000000"/>
                </a:solidFill>
                <a:latin typeface="微软雅黑" panose="020B0503020204020204" pitchFamily="34" charset="-122"/>
                <a:ea typeface="微软雅黑" panose="020B0503020204020204" pitchFamily="34" charset="-122"/>
              </a:rPr>
              <a:t>访问一级缓存的时间</a:t>
            </a:r>
            <a:endParaRPr lang="en-US" altLang="zh-CN" sz="1050" dirty="0">
              <a:solidFill>
                <a:srgbClr val="000000"/>
              </a:solidFill>
              <a:latin typeface="微软雅黑" panose="020B0503020204020204" pitchFamily="34" charset="-122"/>
              <a:ea typeface="微软雅黑" panose="020B0503020204020204" pitchFamily="34" charset="-122"/>
            </a:endParaRPr>
          </a:p>
        </p:txBody>
      </p:sp>
      <p:sp>
        <p:nvSpPr>
          <p:cNvPr id="25" name="Up Arrow Callout 24"/>
          <p:cNvSpPr/>
          <p:nvPr/>
        </p:nvSpPr>
        <p:spPr bwMode="gray">
          <a:xfrm>
            <a:off x="2543789" y="3503611"/>
            <a:ext cx="1942305" cy="410223"/>
          </a:xfrm>
          <a:prstGeom prst="upArrowCallout">
            <a:avLst/>
          </a:prstGeom>
          <a:solidFill>
            <a:schemeClr val="accent4"/>
          </a:solidFill>
          <a:ln w="6350" algn="ctr">
            <a:noFill/>
            <a:miter lim="800000"/>
            <a:headEnd/>
            <a:tailEnd/>
          </a:ln>
        </p:spPr>
        <p:txBody>
          <a:bodyPr lIns="67498" tIns="53999" rIns="67498" bIns="53999" rtlCol="0" anchor="ctr"/>
          <a:lstStyle/>
          <a:p>
            <a:pPr fontAlgn="base">
              <a:spcBef>
                <a:spcPct val="50000"/>
              </a:spcBef>
              <a:spcAft>
                <a:spcPct val="0"/>
              </a:spcAft>
              <a:buClr>
                <a:srgbClr val="F0AB00"/>
              </a:buClr>
              <a:buSzPct val="80000"/>
            </a:pPr>
            <a:r>
              <a:rPr lang="en-US" altLang="zh-CN" sz="1050" dirty="0">
                <a:solidFill>
                  <a:srgbClr val="000000"/>
                </a:solidFill>
                <a:latin typeface="微软雅黑" panose="020B0503020204020204" pitchFamily="34" charset="-122"/>
                <a:ea typeface="微软雅黑" panose="020B0503020204020204" pitchFamily="34" charset="-122"/>
              </a:rPr>
              <a:t>CPU</a:t>
            </a:r>
            <a:r>
              <a:rPr lang="zh-CN" altLang="en-US" sz="1050" dirty="0">
                <a:solidFill>
                  <a:srgbClr val="000000"/>
                </a:solidFill>
                <a:latin typeface="微软雅黑" panose="020B0503020204020204" pitchFamily="34" charset="-122"/>
                <a:ea typeface="微软雅黑" panose="020B0503020204020204" pitchFamily="34" charset="-122"/>
              </a:rPr>
              <a:t>访问二级缓存的时间</a:t>
            </a:r>
            <a:endParaRPr lang="en-US" altLang="zh-CN" sz="1050" dirty="0">
              <a:solidFill>
                <a:srgbClr val="000000"/>
              </a:solidFill>
              <a:latin typeface="微软雅黑" panose="020B0503020204020204" pitchFamily="34" charset="-122"/>
              <a:ea typeface="微软雅黑" panose="020B0503020204020204" pitchFamily="34" charset="-122"/>
            </a:endParaRPr>
          </a:p>
        </p:txBody>
      </p:sp>
      <p:sp>
        <p:nvSpPr>
          <p:cNvPr id="26" name="Up Arrow Callout 25"/>
          <p:cNvSpPr/>
          <p:nvPr/>
        </p:nvSpPr>
        <p:spPr bwMode="gray">
          <a:xfrm>
            <a:off x="3256982" y="3505632"/>
            <a:ext cx="1942305" cy="410223"/>
          </a:xfrm>
          <a:prstGeom prst="upArrowCallout">
            <a:avLst/>
          </a:prstGeom>
          <a:solidFill>
            <a:schemeClr val="accent4"/>
          </a:solidFill>
          <a:ln w="6350" algn="ctr">
            <a:noFill/>
            <a:miter lim="800000"/>
            <a:headEnd/>
            <a:tailEnd/>
          </a:ln>
        </p:spPr>
        <p:txBody>
          <a:bodyPr lIns="67498" tIns="53999" rIns="67498" bIns="53999" rtlCol="0" anchor="ctr"/>
          <a:lstStyle/>
          <a:p>
            <a:pPr fontAlgn="base">
              <a:spcBef>
                <a:spcPct val="50000"/>
              </a:spcBef>
              <a:spcAft>
                <a:spcPct val="0"/>
              </a:spcAft>
              <a:buClr>
                <a:srgbClr val="F0AB00"/>
              </a:buClr>
              <a:buSzPct val="80000"/>
            </a:pPr>
            <a:r>
              <a:rPr lang="en-US" altLang="zh-CN" sz="1050" dirty="0">
                <a:solidFill>
                  <a:srgbClr val="000000"/>
                </a:solidFill>
                <a:latin typeface="微软雅黑" panose="020B0503020204020204" pitchFamily="34" charset="-122"/>
                <a:ea typeface="微软雅黑" panose="020B0503020204020204" pitchFamily="34" charset="-122"/>
              </a:rPr>
              <a:t>CPU</a:t>
            </a:r>
            <a:r>
              <a:rPr lang="zh-CN" altLang="en-US" sz="1050" dirty="0">
                <a:solidFill>
                  <a:srgbClr val="000000"/>
                </a:solidFill>
                <a:latin typeface="微软雅黑" panose="020B0503020204020204" pitchFamily="34" charset="-122"/>
                <a:ea typeface="微软雅黑" panose="020B0503020204020204" pitchFamily="34" charset="-122"/>
              </a:rPr>
              <a:t>访问三级缓存的时间</a:t>
            </a:r>
            <a:endParaRPr lang="en-US" altLang="zh-CN" sz="1050" dirty="0">
              <a:solidFill>
                <a:srgbClr val="000000"/>
              </a:solidFill>
              <a:latin typeface="微软雅黑" panose="020B0503020204020204" pitchFamily="34" charset="-122"/>
              <a:ea typeface="微软雅黑" panose="020B0503020204020204" pitchFamily="34" charset="-122"/>
            </a:endParaRPr>
          </a:p>
        </p:txBody>
      </p:sp>
      <p:sp>
        <p:nvSpPr>
          <p:cNvPr id="27" name="Up Arrow Callout 26"/>
          <p:cNvSpPr/>
          <p:nvPr/>
        </p:nvSpPr>
        <p:spPr bwMode="gray">
          <a:xfrm>
            <a:off x="4354579" y="3501636"/>
            <a:ext cx="1942305" cy="410223"/>
          </a:xfrm>
          <a:prstGeom prst="upArrowCallout">
            <a:avLst/>
          </a:prstGeom>
          <a:solidFill>
            <a:schemeClr val="accent4"/>
          </a:solidFill>
          <a:ln w="6350" algn="ctr">
            <a:noFill/>
            <a:miter lim="800000"/>
            <a:headEnd/>
            <a:tailEnd/>
          </a:ln>
        </p:spPr>
        <p:txBody>
          <a:bodyPr lIns="67498" tIns="53999" rIns="67498" bIns="53999" rtlCol="0" anchor="ctr"/>
          <a:lstStyle/>
          <a:p>
            <a:pPr fontAlgn="base">
              <a:spcBef>
                <a:spcPct val="50000"/>
              </a:spcBef>
              <a:spcAft>
                <a:spcPct val="0"/>
              </a:spcAft>
              <a:buClr>
                <a:srgbClr val="F0AB00"/>
              </a:buClr>
              <a:buSzPct val="80000"/>
            </a:pPr>
            <a:r>
              <a:rPr lang="en-US" altLang="zh-CN" sz="1050" dirty="0">
                <a:solidFill>
                  <a:srgbClr val="000000"/>
                </a:solidFill>
                <a:latin typeface="微软雅黑" panose="020B0503020204020204" pitchFamily="34" charset="-122"/>
                <a:ea typeface="微软雅黑" panose="020B0503020204020204" pitchFamily="34" charset="-122"/>
              </a:rPr>
              <a:t>CPU</a:t>
            </a:r>
            <a:r>
              <a:rPr lang="zh-CN" altLang="en-US" sz="1050" dirty="0">
                <a:solidFill>
                  <a:srgbClr val="000000"/>
                </a:solidFill>
                <a:latin typeface="微软雅黑" panose="020B0503020204020204" pitchFamily="34" charset="-122"/>
                <a:ea typeface="微软雅黑" panose="020B0503020204020204" pitchFamily="34" charset="-122"/>
              </a:rPr>
              <a:t>访问内存的时间</a:t>
            </a:r>
            <a:endParaRPr lang="en-US" altLang="zh-CN" sz="1050" dirty="0">
              <a:solidFill>
                <a:srgbClr val="000000"/>
              </a:solidFill>
              <a:latin typeface="微软雅黑" panose="020B0503020204020204" pitchFamily="34" charset="-122"/>
              <a:ea typeface="微软雅黑" panose="020B0503020204020204" pitchFamily="34" charset="-122"/>
            </a:endParaRPr>
          </a:p>
        </p:txBody>
      </p:sp>
      <p:sp>
        <p:nvSpPr>
          <p:cNvPr id="30" name="Up Arrow Callout 29"/>
          <p:cNvSpPr/>
          <p:nvPr/>
        </p:nvSpPr>
        <p:spPr bwMode="gray">
          <a:xfrm>
            <a:off x="6165791" y="2945204"/>
            <a:ext cx="1571947" cy="410223"/>
          </a:xfrm>
          <a:prstGeom prst="upArrowCallout">
            <a:avLst/>
          </a:prstGeom>
          <a:solidFill>
            <a:schemeClr val="accent4"/>
          </a:solidFill>
          <a:ln w="6350" algn="ctr">
            <a:noFill/>
            <a:miter lim="800000"/>
            <a:headEnd/>
            <a:tailEnd/>
          </a:ln>
        </p:spPr>
        <p:txBody>
          <a:bodyPr lIns="67498" tIns="53999" rIns="67498" bIns="53999" rtlCol="0" anchor="ctr"/>
          <a:lstStyle/>
          <a:p>
            <a:pPr algn="ctr" fontAlgn="base">
              <a:spcBef>
                <a:spcPct val="50000"/>
              </a:spcBef>
              <a:spcAft>
                <a:spcPct val="0"/>
              </a:spcAft>
              <a:buClr>
                <a:srgbClr val="F0AB00"/>
              </a:buClr>
              <a:buSzPct val="80000"/>
            </a:pPr>
            <a:r>
              <a:rPr lang="en-US" altLang="zh-CN" sz="1050" dirty="0">
                <a:solidFill>
                  <a:srgbClr val="000000"/>
                </a:solidFill>
                <a:latin typeface="微软雅黑" panose="020B0503020204020204" pitchFamily="34" charset="-122"/>
                <a:ea typeface="微软雅黑" panose="020B0503020204020204" pitchFamily="34" charset="-122"/>
              </a:rPr>
              <a:t>CPU</a:t>
            </a:r>
            <a:r>
              <a:rPr lang="zh-CN" altLang="en-US" sz="1050" dirty="0">
                <a:solidFill>
                  <a:srgbClr val="000000"/>
                </a:solidFill>
                <a:latin typeface="微软雅黑" panose="020B0503020204020204" pitchFamily="34" charset="-122"/>
                <a:ea typeface="微软雅黑" panose="020B0503020204020204" pitchFamily="34" charset="-122"/>
              </a:rPr>
              <a:t>访问固态盘的时间</a:t>
            </a:r>
            <a:endParaRPr lang="en-US" altLang="zh-CN" sz="1050" dirty="0">
              <a:solidFill>
                <a:srgbClr val="000000"/>
              </a:solidFill>
              <a:latin typeface="微软雅黑" panose="020B0503020204020204" pitchFamily="34" charset="-122"/>
              <a:ea typeface="微软雅黑" panose="020B0503020204020204" pitchFamily="34" charset="-122"/>
            </a:endParaRPr>
          </a:p>
        </p:txBody>
      </p:sp>
      <p:sp>
        <p:nvSpPr>
          <p:cNvPr id="32" name="Down Arrow Callout 31"/>
          <p:cNvSpPr/>
          <p:nvPr/>
        </p:nvSpPr>
        <p:spPr bwMode="gray">
          <a:xfrm>
            <a:off x="6163576" y="3100245"/>
            <a:ext cx="1571947" cy="462880"/>
          </a:xfrm>
          <a:prstGeom prst="downArrowCallout">
            <a:avLst/>
          </a:prstGeom>
          <a:solidFill>
            <a:schemeClr val="accent4"/>
          </a:solidFill>
          <a:ln w="6350" algn="ctr">
            <a:noFill/>
            <a:miter lim="800000"/>
            <a:headEnd/>
            <a:tailEnd/>
          </a:ln>
        </p:spPr>
        <p:txBody>
          <a:bodyPr lIns="67498" tIns="53999" rIns="67498" bIns="53999" rtlCol="0" anchor="ctr"/>
          <a:lstStyle/>
          <a:p>
            <a:pPr algn="ctr" fontAlgn="base">
              <a:spcBef>
                <a:spcPct val="50000"/>
              </a:spcBef>
              <a:spcAft>
                <a:spcPct val="0"/>
              </a:spcAft>
              <a:buClr>
                <a:srgbClr val="F0AB00"/>
              </a:buClr>
              <a:buSzPct val="80000"/>
            </a:pPr>
            <a:r>
              <a:rPr lang="en-US" altLang="zh-CN" sz="1050" dirty="0">
                <a:solidFill>
                  <a:srgbClr val="000000"/>
                </a:solidFill>
                <a:latin typeface="微软雅黑" panose="020B0503020204020204" pitchFamily="34" charset="-122"/>
                <a:ea typeface="微软雅黑" panose="020B0503020204020204" pitchFamily="34" charset="-122"/>
              </a:rPr>
              <a:t>CPU</a:t>
            </a:r>
            <a:r>
              <a:rPr lang="zh-CN" altLang="en-US" sz="1050" kern="0" dirty="0">
                <a:latin typeface="微软雅黑" panose="020B0503020204020204" pitchFamily="34" charset="-122"/>
                <a:ea typeface="微软雅黑" panose="020B0503020204020204" pitchFamily="34" charset="-122"/>
                <a:cs typeface="Arial Unicode MS" pitchFamily="34" charset="-128"/>
              </a:rPr>
              <a:t>访问硬盘的时间</a:t>
            </a:r>
          </a:p>
        </p:txBody>
      </p:sp>
      <p:sp>
        <p:nvSpPr>
          <p:cNvPr id="33" name="Rounded Rectangle 32"/>
          <p:cNvSpPr/>
          <p:nvPr/>
        </p:nvSpPr>
        <p:spPr bwMode="gray">
          <a:xfrm>
            <a:off x="1314545" y="2908491"/>
            <a:ext cx="3339096" cy="741061"/>
          </a:xfrm>
          <a:prstGeom prst="roundRect">
            <a:avLst/>
          </a:prstGeom>
          <a:noFill/>
          <a:ln w="6350" algn="ctr">
            <a:solidFill>
              <a:schemeClr val="accent1"/>
            </a:solidFill>
            <a:miter lim="800000"/>
            <a:headEnd/>
            <a:tailEnd/>
          </a:ln>
        </p:spPr>
        <p:txBody>
          <a:bodyPr lIns="67498" tIns="53999" rIns="67498" bIns="53999" rtlCol="0" anchor="ctr"/>
          <a:lstStyle/>
          <a:p>
            <a:pPr algn="ctr" defTabSz="685754" fontAlgn="base">
              <a:spcBef>
                <a:spcPct val="50000"/>
              </a:spcBef>
              <a:spcAft>
                <a:spcPct val="0"/>
              </a:spcAft>
              <a:buClr>
                <a:srgbClr val="F0AB00"/>
              </a:buClr>
              <a:buSzPct val="80000"/>
            </a:pPr>
            <a:endParaRPr lang="zh-CN" altLang="en-US" sz="1350" kern="0" dirty="0">
              <a:ea typeface="Arial Unicode MS" pitchFamily="34" charset="-128"/>
              <a:cs typeface="Arial Unicode MS" pitchFamily="34" charset="-128"/>
            </a:endParaRPr>
          </a:p>
        </p:txBody>
      </p:sp>
      <p:sp>
        <p:nvSpPr>
          <p:cNvPr id="34" name="TextBox 33"/>
          <p:cNvSpPr txBox="1"/>
          <p:nvPr/>
        </p:nvSpPr>
        <p:spPr>
          <a:xfrm>
            <a:off x="2230355" y="2958899"/>
            <a:ext cx="421969" cy="230703"/>
          </a:xfrm>
          <a:prstGeom prst="rect">
            <a:avLst/>
          </a:prstGeom>
          <a:noFill/>
        </p:spPr>
        <p:txBody>
          <a:bodyPr wrap="none" lIns="68450" tIns="34226" rIns="68450" bIns="34226" rtlCol="0">
            <a:spAutoFit/>
          </a:bodyPr>
          <a:lstStyle/>
          <a:p>
            <a:r>
              <a:rPr lang="en-US" altLang="zh-CN" sz="1050" b="1" dirty="0">
                <a:solidFill>
                  <a:schemeClr val="accent1"/>
                </a:solidFill>
                <a:latin typeface="微软雅黑" panose="020B0503020204020204" pitchFamily="34" charset="-122"/>
                <a:ea typeface="微软雅黑" panose="020B0503020204020204" pitchFamily="34" charset="-122"/>
              </a:rPr>
              <a:t>CPU</a:t>
            </a:r>
          </a:p>
        </p:txBody>
      </p:sp>
      <p:sp>
        <p:nvSpPr>
          <p:cNvPr id="42" name="Left Arrow 41"/>
          <p:cNvSpPr/>
          <p:nvPr/>
        </p:nvSpPr>
        <p:spPr bwMode="gray">
          <a:xfrm rot="1248678">
            <a:off x="5730703" y="3411388"/>
            <a:ext cx="870173" cy="318564"/>
          </a:xfrm>
          <a:prstGeom prst="leftArrow">
            <a:avLst/>
          </a:prstGeom>
          <a:solidFill>
            <a:schemeClr val="accent4"/>
          </a:solidFill>
          <a:ln w="6350" algn="ctr">
            <a:noFill/>
            <a:miter lim="800000"/>
            <a:headEnd/>
            <a:tailEnd/>
          </a:ln>
        </p:spPr>
        <p:txBody>
          <a:bodyPr lIns="67498" tIns="53999" rIns="67498" bIns="53999" rtlCol="0" anchor="ctr"/>
          <a:lstStyle/>
          <a:p>
            <a:pPr algn="ctr" defTabSz="685754" fontAlgn="base">
              <a:spcBef>
                <a:spcPct val="50000"/>
              </a:spcBef>
              <a:spcAft>
                <a:spcPct val="0"/>
              </a:spcAft>
              <a:buClr>
                <a:srgbClr val="F0AB00"/>
              </a:buClr>
              <a:buSzPct val="80000"/>
            </a:pPr>
            <a:endParaRPr lang="zh-CN" altLang="en-US" sz="1350" kern="0" dirty="0">
              <a:ea typeface="Arial Unicode MS" pitchFamily="34" charset="-128"/>
              <a:cs typeface="Arial Unicode MS" pitchFamily="34" charset="-128"/>
            </a:endParaRPr>
          </a:p>
        </p:txBody>
      </p:sp>
      <p:sp>
        <p:nvSpPr>
          <p:cNvPr id="35" name="文本框 23"/>
          <p:cNvSpPr txBox="1"/>
          <p:nvPr/>
        </p:nvSpPr>
        <p:spPr>
          <a:xfrm>
            <a:off x="1889108" y="5300829"/>
            <a:ext cx="5659078" cy="415498"/>
          </a:xfrm>
          <a:prstGeom prst="rect">
            <a:avLst/>
          </a:prstGeom>
          <a:noFill/>
        </p:spPr>
        <p:txBody>
          <a:bodyPr wrap="squar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450"/>
              </a:spcBef>
              <a:spcAft>
                <a:spcPct val="0"/>
              </a:spcAft>
              <a:buClr>
                <a:srgbClr val="F0AB00"/>
              </a:buClr>
              <a:buSzPct val="80000"/>
            </a:pPr>
            <a:r>
              <a:rPr lang="zh-CN" altLang="en-US" sz="1350" kern="0" dirty="0">
                <a:latin typeface="微软雅黑" panose="020B0503020204020204" pitchFamily="34" charset="-122"/>
                <a:ea typeface="微软雅黑" panose="020B0503020204020204" pitchFamily="34" charset="-122"/>
                <a:cs typeface="Arial Unicode MS" pitchFamily="34" charset="-128"/>
              </a:rPr>
              <a:t>在新版本发布之前的</a:t>
            </a:r>
            <a:r>
              <a:rPr lang="en-US" altLang="zh-CN" sz="1350" kern="0" dirty="0">
                <a:latin typeface="微软雅黑" panose="020B0503020204020204" pitchFamily="34" charset="-122"/>
                <a:ea typeface="微软雅黑" panose="020B0503020204020204" pitchFamily="34" charset="-122"/>
                <a:cs typeface="Arial Unicode MS" pitchFamily="34" charset="-128"/>
              </a:rPr>
              <a:t>18</a:t>
            </a:r>
            <a:r>
              <a:rPr lang="zh-CN" altLang="en-US" sz="1350" kern="0" dirty="0">
                <a:latin typeface="微软雅黑" panose="020B0503020204020204" pitchFamily="34" charset="-122"/>
                <a:ea typeface="微软雅黑" panose="020B0503020204020204" pitchFamily="34" charset="-122"/>
                <a:cs typeface="Arial Unicode MS" pitchFamily="34" charset="-128"/>
              </a:rPr>
              <a:t>个月，</a:t>
            </a:r>
            <a:r>
              <a:rPr lang="en-US" altLang="zh-CN" sz="1350" kern="0" dirty="0">
                <a:latin typeface="微软雅黑" panose="020B0503020204020204" pitchFamily="34" charset="-122"/>
                <a:ea typeface="微软雅黑" panose="020B0503020204020204" pitchFamily="34" charset="-122"/>
                <a:cs typeface="Arial Unicode MS" pitchFamily="34" charset="-128"/>
              </a:rPr>
              <a:t>HANA</a:t>
            </a:r>
            <a:r>
              <a:rPr lang="zh-CN" altLang="en-US" sz="1350" kern="0" dirty="0">
                <a:latin typeface="微软雅黑" panose="020B0503020204020204" pitchFamily="34" charset="-122"/>
                <a:ea typeface="微软雅黑" panose="020B0503020204020204" pitchFamily="34" charset="-122"/>
                <a:cs typeface="Arial Unicode MS" pitchFamily="34" charset="-128"/>
              </a:rPr>
              <a:t>都会与芯片厂商一起，在</a:t>
            </a:r>
            <a:r>
              <a:rPr lang="en-US" altLang="zh-CN" sz="1350" kern="0" dirty="0">
                <a:latin typeface="微软雅黑" panose="020B0503020204020204" pitchFamily="34" charset="-122"/>
                <a:ea typeface="微软雅黑" panose="020B0503020204020204" pitchFamily="34" charset="-122"/>
                <a:cs typeface="Arial Unicode MS" pitchFamily="34" charset="-128"/>
              </a:rPr>
              <a:t>CPU</a:t>
            </a:r>
            <a:r>
              <a:rPr lang="zh-CN" altLang="en-US" sz="1350" kern="0" dirty="0">
                <a:latin typeface="微软雅黑" panose="020B0503020204020204" pitchFamily="34" charset="-122"/>
                <a:ea typeface="微软雅黑" panose="020B0503020204020204" pitchFamily="34" charset="-122"/>
                <a:cs typeface="Arial Unicode MS" pitchFamily="34" charset="-128"/>
              </a:rPr>
              <a:t>指令集和三级</a:t>
            </a:r>
            <a:r>
              <a:rPr lang="en-US" altLang="zh-CN" sz="1350" kern="0" dirty="0">
                <a:latin typeface="微软雅黑" panose="020B0503020204020204" pitchFamily="34" charset="-122"/>
                <a:ea typeface="微软雅黑" panose="020B0503020204020204" pitchFamily="34" charset="-122"/>
                <a:cs typeface="Arial Unicode MS" pitchFamily="34" charset="-128"/>
              </a:rPr>
              <a:t>Cache</a:t>
            </a:r>
            <a:r>
              <a:rPr lang="zh-CN" altLang="en-US" sz="1350" kern="0" dirty="0">
                <a:latin typeface="微软雅黑" panose="020B0503020204020204" pitchFamily="34" charset="-122"/>
                <a:ea typeface="微软雅黑" panose="020B0503020204020204" pitchFamily="34" charset="-122"/>
                <a:cs typeface="Arial Unicode MS" pitchFamily="34" charset="-128"/>
              </a:rPr>
              <a:t>做特殊的技术研发，确保充分发挥硬件资源，达到性能极致</a:t>
            </a:r>
            <a:endParaRPr lang="en-US" sz="1350" kern="0" dirty="0" err="1">
              <a:latin typeface="微软雅黑" panose="020B0503020204020204" pitchFamily="34" charset="-122"/>
              <a:ea typeface="微软雅黑" panose="020B0503020204020204" pitchFamily="34" charset="-122"/>
              <a:cs typeface="Arial Unicode MS" pitchFamily="34" charset="-128"/>
            </a:endParaRPr>
          </a:p>
        </p:txBody>
      </p:sp>
    </p:spTree>
    <p:extLst>
      <p:ext uri="{BB962C8B-B14F-4D97-AF65-F5344CB8AC3E}">
        <p14:creationId xmlns:p14="http://schemas.microsoft.com/office/powerpoint/2010/main" val="47965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25"/>
                                        </p:tgtEl>
                                      </p:cBhvr>
                                    </p:animEffect>
                                    <p:set>
                                      <p:cBhvr>
                                        <p:cTn id="34" dur="1" fill="hold">
                                          <p:stCondLst>
                                            <p:cond delay="499"/>
                                          </p:stCondLst>
                                        </p:cTn>
                                        <p:tgtEl>
                                          <p:spTgt spid="2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26"/>
                                        </p:tgtEl>
                                      </p:cBhvr>
                                    </p:animEffect>
                                    <p:set>
                                      <p:cBhvr>
                                        <p:cTn id="50" dur="1" fill="hold">
                                          <p:stCondLst>
                                            <p:cond delay="499"/>
                                          </p:stCondLst>
                                        </p:cTn>
                                        <p:tgtEl>
                                          <p:spTgt spid="2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27"/>
                                        </p:tgtEl>
                                      </p:cBhvr>
                                    </p:animEffect>
                                    <p:set>
                                      <p:cBhvr>
                                        <p:cTn id="66" dur="1" fill="hold">
                                          <p:stCondLst>
                                            <p:cond delay="499"/>
                                          </p:stCondLst>
                                        </p:cTn>
                                        <p:tgtEl>
                                          <p:spTgt spid="2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500"/>
                                        <p:tgtEl>
                                          <p:spTgt spid="3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500"/>
                                        <p:tgtEl>
                                          <p:spTgt spid="1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30"/>
                                        </p:tgtEl>
                                      </p:cBhvr>
                                    </p:animEffect>
                                    <p:set>
                                      <p:cBhvr>
                                        <p:cTn id="82" dur="1" fill="hold">
                                          <p:stCondLst>
                                            <p:cond delay="499"/>
                                          </p:stCondLst>
                                        </p:cTn>
                                        <p:tgtEl>
                                          <p:spTgt spid="30"/>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500"/>
                                        <p:tgtEl>
                                          <p:spTgt spid="3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fade">
                                      <p:cBhvr>
                                        <p:cTn id="90" dur="500"/>
                                        <p:tgtEl>
                                          <p:spTgt spid="2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fade">
                                      <p:cBhvr>
                                        <p:cTn id="93" dur="500"/>
                                        <p:tgtEl>
                                          <p:spTgt spid="2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1" nodeType="clickEffect">
                                  <p:stCondLst>
                                    <p:cond delay="0"/>
                                  </p:stCondLst>
                                  <p:childTnLst>
                                    <p:animEffect transition="out" filter="fade">
                                      <p:cBhvr>
                                        <p:cTn id="97" dur="500"/>
                                        <p:tgtEl>
                                          <p:spTgt spid="32"/>
                                        </p:tgtEl>
                                      </p:cBhvr>
                                    </p:animEffect>
                                    <p:set>
                                      <p:cBhvr>
                                        <p:cTn id="98" dur="1" fill="hold">
                                          <p:stCondLst>
                                            <p:cond delay="499"/>
                                          </p:stCondLst>
                                        </p:cTn>
                                        <p:tgtEl>
                                          <p:spTgt spid="32"/>
                                        </p:tgtEl>
                                        <p:attrNameLst>
                                          <p:attrName>style.visibility</p:attrName>
                                        </p:attrNameLst>
                                      </p:cBhvr>
                                      <p:to>
                                        <p:strVal val="hidden"/>
                                      </p:to>
                                    </p:set>
                                  </p:childTnLst>
                                </p:cTn>
                              </p:par>
                            </p:childTnLst>
                          </p:cTn>
                        </p:par>
                        <p:par>
                          <p:cTn id="99" fill="hold">
                            <p:stCondLst>
                              <p:cond delay="500"/>
                            </p:stCondLst>
                            <p:childTnLst>
                              <p:par>
                                <p:cTn id="100" presetID="10" presetClass="entr" presetSubtype="0" fill="hold" grpId="0" nodeType="after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fade">
                                      <p:cBhvr>
                                        <p:cTn id="102" dur="500"/>
                                        <p:tgtEl>
                                          <p:spTgt spid="42"/>
                                        </p:tgtEl>
                                      </p:cBhvr>
                                    </p:animEffect>
                                  </p:childTnLst>
                                </p:cTn>
                              </p:par>
                            </p:childTnLst>
                          </p:cTn>
                        </p:par>
                        <p:par>
                          <p:cTn id="103" fill="hold">
                            <p:stCondLst>
                              <p:cond delay="1000"/>
                            </p:stCondLst>
                            <p:childTnLst>
                              <p:par>
                                <p:cTn id="104" presetID="10" presetClass="entr" presetSubtype="0" fill="hold" grpId="0" nodeType="after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fade">
                                      <p:cBhvr>
                                        <p:cTn id="10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4" grpId="0"/>
      <p:bldP spid="15" grpId="0"/>
      <p:bldP spid="16" grpId="0"/>
      <p:bldP spid="18" grpId="0" animBg="1"/>
      <p:bldP spid="19" grpId="0"/>
      <p:bldP spid="21" grpId="0" animBg="1"/>
      <p:bldP spid="22" grpId="0"/>
      <p:bldP spid="23" grpId="0" animBg="1"/>
      <p:bldP spid="11" grpId="0" animBg="1"/>
      <p:bldP spid="13" grpId="0"/>
      <p:bldP spid="3" grpId="0" animBg="1"/>
      <p:bldP spid="3" grpId="1" animBg="1"/>
      <p:bldP spid="25" grpId="0" animBg="1"/>
      <p:bldP spid="25" grpId="1" animBg="1"/>
      <p:bldP spid="26" grpId="0" animBg="1"/>
      <p:bldP spid="26" grpId="1" animBg="1"/>
      <p:bldP spid="27" grpId="0" animBg="1"/>
      <p:bldP spid="27" grpId="1" animBg="1"/>
      <p:bldP spid="30" grpId="0" animBg="1"/>
      <p:bldP spid="30" grpId="1" animBg="1"/>
      <p:bldP spid="32" grpId="0" animBg="1"/>
      <p:bldP spid="32" grpId="1" animBg="1"/>
      <p:bldP spid="4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8" name="Group 257"/>
          <p:cNvGrpSpPr/>
          <p:nvPr/>
        </p:nvGrpSpPr>
        <p:grpSpPr>
          <a:xfrm>
            <a:off x="3370453" y="4664547"/>
            <a:ext cx="1645545" cy="413630"/>
            <a:chOff x="458805" y="5304584"/>
            <a:chExt cx="1645545" cy="391148"/>
          </a:xfrm>
        </p:grpSpPr>
        <p:sp>
          <p:nvSpPr>
            <p:cNvPr id="259" name="Rounded Rectangle 258"/>
            <p:cNvSpPr/>
            <p:nvPr/>
          </p:nvSpPr>
          <p:spPr bwMode="gray">
            <a:xfrm>
              <a:off x="458805" y="5304584"/>
              <a:ext cx="1645545" cy="370146"/>
            </a:xfrm>
            <a:prstGeom prst="roundRect">
              <a:avLst>
                <a:gd name="adj" fmla="val 13732"/>
              </a:avLst>
            </a:prstGeom>
            <a:gradFill>
              <a:gsLst>
                <a:gs pos="2000">
                  <a:schemeClr val="accent3">
                    <a:lumMod val="40000"/>
                    <a:lumOff val="60000"/>
                    <a:alpha val="70000"/>
                  </a:schemeClr>
                </a:gs>
                <a:gs pos="100000">
                  <a:schemeClr val="accent3">
                    <a:lumMod val="75000"/>
                    <a:alpha val="70000"/>
                  </a:schemeClr>
                </a:gs>
              </a:gsLst>
              <a:lin ang="5400000" scaled="1"/>
            </a:gra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sp>
          <p:nvSpPr>
            <p:cNvPr id="260" name="TextBox 259"/>
            <p:cNvSpPr txBox="1"/>
            <p:nvPr/>
          </p:nvSpPr>
          <p:spPr>
            <a:xfrm>
              <a:off x="639196" y="5390132"/>
              <a:ext cx="1267188" cy="3056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50" b="1" kern="0" dirty="0">
                  <a:ea typeface="Arial Unicode MS" pitchFamily="34" charset="-128"/>
                  <a:cs typeface="Arial Unicode MS" pitchFamily="34" charset="-128"/>
                </a:rPr>
                <a:t>SAP HANA Smart </a:t>
              </a:r>
              <a:br>
                <a:rPr lang="en-US" sz="1050" b="1" kern="0" dirty="0">
                  <a:ea typeface="Arial Unicode MS" pitchFamily="34" charset="-128"/>
                  <a:cs typeface="Arial Unicode MS" pitchFamily="34" charset="-128"/>
                </a:rPr>
              </a:br>
              <a:r>
                <a:rPr lang="en-US" sz="1050" b="1" kern="0" dirty="0">
                  <a:ea typeface="Arial Unicode MS" pitchFamily="34" charset="-128"/>
                  <a:cs typeface="Arial Unicode MS" pitchFamily="34" charset="-128"/>
                </a:rPr>
                <a:t>Data Access</a:t>
              </a:r>
            </a:p>
          </p:txBody>
        </p:sp>
      </p:grpSp>
      <p:grpSp>
        <p:nvGrpSpPr>
          <p:cNvPr id="267" name="Group 266"/>
          <p:cNvGrpSpPr/>
          <p:nvPr/>
        </p:nvGrpSpPr>
        <p:grpSpPr>
          <a:xfrm>
            <a:off x="3365815" y="3744181"/>
            <a:ext cx="2702729" cy="396646"/>
            <a:chOff x="3365814" y="4125354"/>
            <a:chExt cx="2702729" cy="528876"/>
          </a:xfrm>
        </p:grpSpPr>
        <p:grpSp>
          <p:nvGrpSpPr>
            <p:cNvPr id="252" name="Group 251"/>
            <p:cNvGrpSpPr/>
            <p:nvPr/>
          </p:nvGrpSpPr>
          <p:grpSpPr>
            <a:xfrm>
              <a:off x="3365814" y="4125354"/>
              <a:ext cx="1645545" cy="528876"/>
              <a:chOff x="458805" y="5304584"/>
              <a:chExt cx="1645545" cy="375087"/>
            </a:xfrm>
          </p:grpSpPr>
          <p:sp>
            <p:nvSpPr>
              <p:cNvPr id="253" name="Rounded Rectangle 252"/>
              <p:cNvSpPr/>
              <p:nvPr/>
            </p:nvSpPr>
            <p:spPr bwMode="gray">
              <a:xfrm>
                <a:off x="458805" y="5304584"/>
                <a:ext cx="1645545" cy="370146"/>
              </a:xfrm>
              <a:prstGeom prst="roundRect">
                <a:avLst>
                  <a:gd name="adj" fmla="val 13732"/>
                </a:avLst>
              </a:prstGeom>
              <a:gradFill>
                <a:gsLst>
                  <a:gs pos="2000">
                    <a:schemeClr val="accent3">
                      <a:lumMod val="40000"/>
                      <a:lumOff val="60000"/>
                      <a:alpha val="70000"/>
                    </a:schemeClr>
                  </a:gs>
                  <a:gs pos="100000">
                    <a:schemeClr val="accent3">
                      <a:lumMod val="75000"/>
                      <a:alpha val="70000"/>
                    </a:schemeClr>
                  </a:gs>
                </a:gsLst>
                <a:lin ang="5400000" scaled="1"/>
              </a:gra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400" kern="0" dirty="0">
                  <a:ea typeface="Arial Unicode MS" pitchFamily="34" charset="-128"/>
                  <a:cs typeface="Arial Unicode MS" pitchFamily="34" charset="-128"/>
                </a:endParaRPr>
              </a:p>
            </p:txBody>
          </p:sp>
          <p:sp>
            <p:nvSpPr>
              <p:cNvPr id="254" name="TextBox 253"/>
              <p:cNvSpPr txBox="1"/>
              <p:nvPr/>
            </p:nvSpPr>
            <p:spPr>
              <a:xfrm>
                <a:off x="639196" y="5417728"/>
                <a:ext cx="1267188" cy="2619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900" b="1" kern="0" dirty="0">
                    <a:ea typeface="Arial Unicode MS" pitchFamily="34" charset="-128"/>
                    <a:cs typeface="Arial Unicode MS" pitchFamily="34" charset="-128"/>
                  </a:rPr>
                  <a:t>SAP Sybase Event</a:t>
                </a:r>
                <a:br>
                  <a:rPr lang="en-US" sz="900" b="1" kern="0" dirty="0">
                    <a:ea typeface="Arial Unicode MS" pitchFamily="34" charset="-128"/>
                    <a:cs typeface="Arial Unicode MS" pitchFamily="34" charset="-128"/>
                  </a:rPr>
                </a:br>
                <a:r>
                  <a:rPr lang="en-US" sz="900" b="1" kern="0" dirty="0">
                    <a:ea typeface="Arial Unicode MS" pitchFamily="34" charset="-128"/>
                    <a:cs typeface="Arial Unicode MS" pitchFamily="34" charset="-128"/>
                  </a:rPr>
                  <a:t>Stream Processor</a:t>
                </a:r>
              </a:p>
            </p:txBody>
          </p:sp>
        </p:grpSp>
        <p:cxnSp>
          <p:nvCxnSpPr>
            <p:cNvPr id="262" name="Straight Connector 261"/>
            <p:cNvCxnSpPr/>
            <p:nvPr/>
          </p:nvCxnSpPr>
          <p:spPr>
            <a:xfrm flipV="1">
              <a:off x="5010720" y="4376006"/>
              <a:ext cx="1057823" cy="1"/>
            </a:xfrm>
            <a:prstGeom prst="line">
              <a:avLst/>
            </a:prstGeom>
            <a:gradFill flip="none" rotWithShape="1">
              <a:gsLst>
                <a:gs pos="100000">
                  <a:schemeClr val="accent3">
                    <a:lumMod val="40000"/>
                    <a:lumOff val="60000"/>
                    <a:alpha val="70000"/>
                  </a:schemeClr>
                </a:gs>
                <a:gs pos="0">
                  <a:srgbClr val="FFC000"/>
                </a:gs>
              </a:gsLst>
              <a:lin ang="10800000" scaled="1"/>
              <a:tileRect/>
            </a:gradFill>
            <a:ln w="25400">
              <a:gradFill flip="none" rotWithShape="1">
                <a:gsLst>
                  <a:gs pos="0">
                    <a:schemeClr val="accent3">
                      <a:lumMod val="60000"/>
                      <a:lumOff val="40000"/>
                    </a:schemeClr>
                  </a:gs>
                  <a:gs pos="100000">
                    <a:schemeClr val="tx1">
                      <a:lumMod val="95000"/>
                      <a:lumOff val="5000"/>
                    </a:schemeClr>
                  </a:gs>
                </a:gsLst>
                <a:lin ang="0" scaled="1"/>
                <a:tileRect/>
              </a:gradFill>
            </a:ln>
          </p:spPr>
        </p:cxnSp>
      </p:grpSp>
      <p:grpSp>
        <p:nvGrpSpPr>
          <p:cNvPr id="36" name="Group 35"/>
          <p:cNvGrpSpPr/>
          <p:nvPr/>
        </p:nvGrpSpPr>
        <p:grpSpPr>
          <a:xfrm>
            <a:off x="3369813" y="3284682"/>
            <a:ext cx="2700870" cy="391421"/>
            <a:chOff x="3369813" y="3502942"/>
            <a:chExt cx="2700870" cy="521909"/>
          </a:xfrm>
        </p:grpSpPr>
        <p:grpSp>
          <p:nvGrpSpPr>
            <p:cNvPr id="249" name="Group 248"/>
            <p:cNvGrpSpPr/>
            <p:nvPr/>
          </p:nvGrpSpPr>
          <p:grpSpPr>
            <a:xfrm>
              <a:off x="3369813" y="3502942"/>
              <a:ext cx="1645545" cy="521909"/>
              <a:chOff x="458805" y="5304584"/>
              <a:chExt cx="1645545" cy="370146"/>
            </a:xfrm>
          </p:grpSpPr>
          <p:sp>
            <p:nvSpPr>
              <p:cNvPr id="250" name="Rounded Rectangle 249"/>
              <p:cNvSpPr/>
              <p:nvPr/>
            </p:nvSpPr>
            <p:spPr bwMode="gray">
              <a:xfrm>
                <a:off x="458805" y="5304584"/>
                <a:ext cx="1645545" cy="370146"/>
              </a:xfrm>
              <a:prstGeom prst="roundRect">
                <a:avLst>
                  <a:gd name="adj" fmla="val 13732"/>
                </a:avLst>
              </a:prstGeom>
              <a:gradFill>
                <a:gsLst>
                  <a:gs pos="2000">
                    <a:schemeClr val="accent3">
                      <a:lumMod val="40000"/>
                      <a:lumOff val="60000"/>
                      <a:alpha val="70000"/>
                    </a:schemeClr>
                  </a:gs>
                  <a:gs pos="100000">
                    <a:schemeClr val="accent3">
                      <a:lumMod val="75000"/>
                      <a:alpha val="70000"/>
                    </a:schemeClr>
                  </a:gs>
                </a:gsLst>
                <a:lin ang="5400000" scaled="1"/>
              </a:gra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400" kern="0" dirty="0">
                  <a:ea typeface="Arial Unicode MS" pitchFamily="34" charset="-128"/>
                  <a:cs typeface="Arial Unicode MS" pitchFamily="34" charset="-128"/>
                </a:endParaRPr>
              </a:p>
            </p:txBody>
          </p:sp>
          <p:sp>
            <p:nvSpPr>
              <p:cNvPr id="251" name="TextBox 250"/>
              <p:cNvSpPr txBox="1"/>
              <p:nvPr/>
            </p:nvSpPr>
            <p:spPr>
              <a:xfrm>
                <a:off x="639196" y="5451158"/>
                <a:ext cx="1267188" cy="13097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900" b="1" kern="0" dirty="0">
                    <a:ea typeface="Arial Unicode MS" pitchFamily="34" charset="-128"/>
                    <a:cs typeface="Arial Unicode MS" pitchFamily="34" charset="-128"/>
                  </a:rPr>
                  <a:t>SAP Data Services</a:t>
                </a:r>
              </a:p>
            </p:txBody>
          </p:sp>
        </p:grpSp>
        <p:cxnSp>
          <p:nvCxnSpPr>
            <p:cNvPr id="263" name="Straight Connector 262"/>
            <p:cNvCxnSpPr/>
            <p:nvPr/>
          </p:nvCxnSpPr>
          <p:spPr>
            <a:xfrm flipV="1">
              <a:off x="5012860" y="3769897"/>
              <a:ext cx="1057823" cy="1"/>
            </a:xfrm>
            <a:prstGeom prst="line">
              <a:avLst/>
            </a:prstGeom>
            <a:gradFill flip="none" rotWithShape="1">
              <a:gsLst>
                <a:gs pos="100000">
                  <a:schemeClr val="accent3">
                    <a:lumMod val="40000"/>
                    <a:lumOff val="60000"/>
                    <a:alpha val="70000"/>
                  </a:schemeClr>
                </a:gs>
                <a:gs pos="0">
                  <a:srgbClr val="FFC000"/>
                </a:gs>
              </a:gsLst>
              <a:lin ang="10800000" scaled="1"/>
              <a:tileRect/>
            </a:gradFill>
            <a:ln w="25400">
              <a:gradFill flip="none" rotWithShape="1">
                <a:gsLst>
                  <a:gs pos="0">
                    <a:schemeClr val="accent3">
                      <a:lumMod val="60000"/>
                      <a:lumOff val="40000"/>
                    </a:schemeClr>
                  </a:gs>
                  <a:gs pos="100000">
                    <a:schemeClr val="tx1">
                      <a:lumMod val="95000"/>
                      <a:lumOff val="5000"/>
                    </a:schemeClr>
                  </a:gs>
                </a:gsLst>
                <a:lin ang="0" scaled="1"/>
                <a:tileRect/>
              </a:gradFill>
            </a:ln>
          </p:spPr>
        </p:cxnSp>
      </p:grpSp>
      <p:grpSp>
        <p:nvGrpSpPr>
          <p:cNvPr id="34" name="Group 33"/>
          <p:cNvGrpSpPr/>
          <p:nvPr/>
        </p:nvGrpSpPr>
        <p:grpSpPr>
          <a:xfrm>
            <a:off x="3365815" y="2856878"/>
            <a:ext cx="2702728" cy="391421"/>
            <a:chOff x="3365814" y="2796328"/>
            <a:chExt cx="2702728" cy="521909"/>
          </a:xfrm>
        </p:grpSpPr>
        <p:grpSp>
          <p:nvGrpSpPr>
            <p:cNvPr id="246" name="Group 245"/>
            <p:cNvGrpSpPr/>
            <p:nvPr/>
          </p:nvGrpSpPr>
          <p:grpSpPr>
            <a:xfrm>
              <a:off x="3365814" y="2796328"/>
              <a:ext cx="1645545" cy="521909"/>
              <a:chOff x="458805" y="5304584"/>
              <a:chExt cx="1645545" cy="370146"/>
            </a:xfrm>
          </p:grpSpPr>
          <p:sp>
            <p:nvSpPr>
              <p:cNvPr id="247" name="Rounded Rectangle 246"/>
              <p:cNvSpPr/>
              <p:nvPr/>
            </p:nvSpPr>
            <p:spPr bwMode="gray">
              <a:xfrm>
                <a:off x="458805" y="5304584"/>
                <a:ext cx="1645545" cy="370146"/>
              </a:xfrm>
              <a:prstGeom prst="roundRect">
                <a:avLst>
                  <a:gd name="adj" fmla="val 13732"/>
                </a:avLst>
              </a:prstGeom>
              <a:gradFill>
                <a:gsLst>
                  <a:gs pos="2000">
                    <a:schemeClr val="accent3">
                      <a:lumMod val="40000"/>
                      <a:lumOff val="60000"/>
                      <a:alpha val="70000"/>
                    </a:schemeClr>
                  </a:gs>
                  <a:gs pos="100000">
                    <a:schemeClr val="accent3">
                      <a:lumMod val="75000"/>
                      <a:alpha val="70000"/>
                    </a:schemeClr>
                  </a:gs>
                </a:gsLst>
                <a:lin ang="5400000" scaled="1"/>
              </a:gra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400" kern="0" dirty="0">
                  <a:ea typeface="Arial Unicode MS" pitchFamily="34" charset="-128"/>
                  <a:cs typeface="Arial Unicode MS" pitchFamily="34" charset="-128"/>
                </a:endParaRPr>
              </a:p>
            </p:txBody>
          </p:sp>
          <p:sp>
            <p:nvSpPr>
              <p:cNvPr id="248" name="TextBox 247"/>
              <p:cNvSpPr txBox="1"/>
              <p:nvPr/>
            </p:nvSpPr>
            <p:spPr>
              <a:xfrm>
                <a:off x="639196" y="5397031"/>
                <a:ext cx="1267188" cy="2619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900" b="1" kern="0" dirty="0">
                    <a:ea typeface="Arial Unicode MS" pitchFamily="34" charset="-128"/>
                    <a:cs typeface="Arial Unicode MS" pitchFamily="34" charset="-128"/>
                  </a:rPr>
                  <a:t>SAP Sybase </a:t>
                </a:r>
                <a:br>
                  <a:rPr lang="en-US" sz="900" b="1" kern="0" dirty="0">
                    <a:ea typeface="Arial Unicode MS" pitchFamily="34" charset="-128"/>
                    <a:cs typeface="Arial Unicode MS" pitchFamily="34" charset="-128"/>
                  </a:rPr>
                </a:br>
                <a:r>
                  <a:rPr lang="en-US" sz="900" b="1" kern="0" dirty="0">
                    <a:ea typeface="Arial Unicode MS" pitchFamily="34" charset="-128"/>
                    <a:cs typeface="Arial Unicode MS" pitchFamily="34" charset="-128"/>
                  </a:rPr>
                  <a:t>Replication Server</a:t>
                </a:r>
              </a:p>
            </p:txBody>
          </p:sp>
        </p:grpSp>
        <p:cxnSp>
          <p:nvCxnSpPr>
            <p:cNvPr id="264" name="Straight Connector 263"/>
            <p:cNvCxnSpPr/>
            <p:nvPr/>
          </p:nvCxnSpPr>
          <p:spPr>
            <a:xfrm flipV="1">
              <a:off x="5010719" y="3048221"/>
              <a:ext cx="1057823" cy="1"/>
            </a:xfrm>
            <a:prstGeom prst="line">
              <a:avLst/>
            </a:prstGeom>
            <a:gradFill flip="none" rotWithShape="1">
              <a:gsLst>
                <a:gs pos="100000">
                  <a:schemeClr val="accent3">
                    <a:lumMod val="40000"/>
                    <a:lumOff val="60000"/>
                    <a:alpha val="70000"/>
                  </a:schemeClr>
                </a:gs>
                <a:gs pos="0">
                  <a:srgbClr val="FFC000"/>
                </a:gs>
              </a:gsLst>
              <a:lin ang="10800000" scaled="1"/>
              <a:tileRect/>
            </a:gradFill>
            <a:ln w="25400">
              <a:gradFill flip="none" rotWithShape="1">
                <a:gsLst>
                  <a:gs pos="0">
                    <a:schemeClr val="accent3">
                      <a:lumMod val="60000"/>
                      <a:lumOff val="40000"/>
                    </a:schemeClr>
                  </a:gs>
                  <a:gs pos="100000">
                    <a:schemeClr val="tx1">
                      <a:lumMod val="95000"/>
                      <a:lumOff val="5000"/>
                    </a:schemeClr>
                  </a:gs>
                </a:gsLst>
                <a:lin ang="0" scaled="1"/>
                <a:tileRect/>
              </a:gradFill>
            </a:ln>
          </p:spPr>
        </p:cxnSp>
      </p:grpSp>
      <p:grpSp>
        <p:nvGrpSpPr>
          <p:cNvPr id="270" name="Group 269"/>
          <p:cNvGrpSpPr/>
          <p:nvPr/>
        </p:nvGrpSpPr>
        <p:grpSpPr>
          <a:xfrm>
            <a:off x="3365176" y="2366616"/>
            <a:ext cx="2676324" cy="391421"/>
            <a:chOff x="3365175" y="2142627"/>
            <a:chExt cx="2676324" cy="521909"/>
          </a:xfrm>
        </p:grpSpPr>
        <p:grpSp>
          <p:nvGrpSpPr>
            <p:cNvPr id="243" name="Group 242"/>
            <p:cNvGrpSpPr/>
            <p:nvPr/>
          </p:nvGrpSpPr>
          <p:grpSpPr>
            <a:xfrm>
              <a:off x="3365175" y="2142627"/>
              <a:ext cx="1645545" cy="521909"/>
              <a:chOff x="458805" y="5304584"/>
              <a:chExt cx="1645545" cy="370146"/>
            </a:xfrm>
          </p:grpSpPr>
          <p:sp>
            <p:nvSpPr>
              <p:cNvPr id="244" name="Rounded Rectangle 243"/>
              <p:cNvSpPr/>
              <p:nvPr/>
            </p:nvSpPr>
            <p:spPr bwMode="gray">
              <a:xfrm>
                <a:off x="458805" y="5304584"/>
                <a:ext cx="1645545" cy="370146"/>
              </a:xfrm>
              <a:prstGeom prst="roundRect">
                <a:avLst>
                  <a:gd name="adj" fmla="val 13732"/>
                </a:avLst>
              </a:prstGeom>
              <a:gradFill>
                <a:gsLst>
                  <a:gs pos="2000">
                    <a:schemeClr val="accent3">
                      <a:lumMod val="40000"/>
                      <a:lumOff val="60000"/>
                      <a:alpha val="70000"/>
                    </a:schemeClr>
                  </a:gs>
                  <a:gs pos="100000">
                    <a:schemeClr val="accent3">
                      <a:lumMod val="75000"/>
                      <a:alpha val="70000"/>
                    </a:schemeClr>
                  </a:gs>
                </a:gsLst>
                <a:lin ang="5400000" scaled="1"/>
              </a:gra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400" kern="0" dirty="0">
                  <a:ea typeface="Arial Unicode MS" pitchFamily="34" charset="-128"/>
                  <a:cs typeface="Arial Unicode MS" pitchFamily="34" charset="-128"/>
                </a:endParaRPr>
              </a:p>
            </p:txBody>
          </p:sp>
          <p:sp>
            <p:nvSpPr>
              <p:cNvPr id="245" name="TextBox 244"/>
              <p:cNvSpPr txBox="1"/>
              <p:nvPr/>
            </p:nvSpPr>
            <p:spPr>
              <a:xfrm>
                <a:off x="639196" y="5397031"/>
                <a:ext cx="1267188" cy="2619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900" b="1" kern="0" dirty="0">
                    <a:ea typeface="Arial Unicode MS" pitchFamily="34" charset="-128"/>
                    <a:cs typeface="Arial Unicode MS" pitchFamily="34" charset="-128"/>
                  </a:rPr>
                  <a:t>SAP LT Replication Server</a:t>
                </a:r>
              </a:p>
            </p:txBody>
          </p:sp>
        </p:grpSp>
        <p:cxnSp>
          <p:nvCxnSpPr>
            <p:cNvPr id="29" name="Elbow Connector 28"/>
            <p:cNvCxnSpPr>
              <a:stCxn id="244" idx="3"/>
            </p:cNvCxnSpPr>
            <p:nvPr/>
          </p:nvCxnSpPr>
          <p:spPr>
            <a:xfrm>
              <a:off x="5010720" y="2403582"/>
              <a:ext cx="1030779" cy="186739"/>
            </a:xfrm>
            <a:prstGeom prst="bentConnector3">
              <a:avLst/>
            </a:prstGeom>
            <a:gradFill flip="none" rotWithShape="1">
              <a:gsLst>
                <a:gs pos="100000">
                  <a:schemeClr val="accent3">
                    <a:lumMod val="40000"/>
                    <a:lumOff val="60000"/>
                    <a:alpha val="70000"/>
                  </a:schemeClr>
                </a:gs>
                <a:gs pos="0">
                  <a:srgbClr val="FFC000"/>
                </a:gs>
              </a:gsLst>
              <a:lin ang="10800000" scaled="1"/>
              <a:tileRect/>
            </a:gradFill>
            <a:ln w="25400">
              <a:gradFill flip="none" rotWithShape="1">
                <a:gsLst>
                  <a:gs pos="0">
                    <a:schemeClr val="accent3">
                      <a:lumMod val="60000"/>
                      <a:lumOff val="40000"/>
                    </a:schemeClr>
                  </a:gs>
                  <a:gs pos="100000">
                    <a:schemeClr val="tx1">
                      <a:lumMod val="95000"/>
                      <a:lumOff val="5000"/>
                    </a:schemeClr>
                  </a:gs>
                </a:gsLst>
                <a:lin ang="0" scaled="1"/>
                <a:tileRect/>
              </a:gradFill>
            </a:ln>
          </p:spPr>
        </p:cxnSp>
      </p:grpSp>
      <p:grpSp>
        <p:nvGrpSpPr>
          <p:cNvPr id="271" name="Group 270"/>
          <p:cNvGrpSpPr/>
          <p:nvPr/>
        </p:nvGrpSpPr>
        <p:grpSpPr>
          <a:xfrm>
            <a:off x="3366454" y="4199393"/>
            <a:ext cx="2702089" cy="391421"/>
            <a:chOff x="3366453" y="4586400"/>
            <a:chExt cx="2702089" cy="521909"/>
          </a:xfrm>
        </p:grpSpPr>
        <p:grpSp>
          <p:nvGrpSpPr>
            <p:cNvPr id="255" name="Group 254"/>
            <p:cNvGrpSpPr/>
            <p:nvPr/>
          </p:nvGrpSpPr>
          <p:grpSpPr>
            <a:xfrm>
              <a:off x="3366453" y="4586400"/>
              <a:ext cx="1645545" cy="521909"/>
              <a:chOff x="458805" y="5304584"/>
              <a:chExt cx="1645545" cy="370146"/>
            </a:xfrm>
          </p:grpSpPr>
          <p:sp>
            <p:nvSpPr>
              <p:cNvPr id="256" name="Rounded Rectangle 255"/>
              <p:cNvSpPr/>
              <p:nvPr/>
            </p:nvSpPr>
            <p:spPr bwMode="gray">
              <a:xfrm>
                <a:off x="458805" y="5304584"/>
                <a:ext cx="1645545" cy="370146"/>
              </a:xfrm>
              <a:prstGeom prst="roundRect">
                <a:avLst>
                  <a:gd name="adj" fmla="val 13732"/>
                </a:avLst>
              </a:prstGeom>
              <a:gradFill>
                <a:gsLst>
                  <a:gs pos="2000">
                    <a:schemeClr val="accent3">
                      <a:lumMod val="40000"/>
                      <a:lumOff val="60000"/>
                      <a:alpha val="70000"/>
                    </a:schemeClr>
                  </a:gs>
                  <a:gs pos="100000">
                    <a:schemeClr val="accent3">
                      <a:lumMod val="75000"/>
                      <a:alpha val="70000"/>
                    </a:schemeClr>
                  </a:gs>
                </a:gsLst>
                <a:lin ang="5400000" scaled="1"/>
              </a:gra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400" kern="0" dirty="0">
                  <a:ea typeface="Arial Unicode MS" pitchFamily="34" charset="-128"/>
                  <a:cs typeface="Arial Unicode MS" pitchFamily="34" charset="-128"/>
                </a:endParaRPr>
              </a:p>
            </p:txBody>
          </p:sp>
          <p:sp>
            <p:nvSpPr>
              <p:cNvPr id="257" name="TextBox 256"/>
              <p:cNvSpPr txBox="1"/>
              <p:nvPr/>
            </p:nvSpPr>
            <p:spPr>
              <a:xfrm>
                <a:off x="639196" y="5390132"/>
                <a:ext cx="1267188" cy="2619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900" b="1" kern="0" dirty="0">
                    <a:ea typeface="Arial Unicode MS" pitchFamily="34" charset="-128"/>
                    <a:cs typeface="Arial Unicode MS" pitchFamily="34" charset="-128"/>
                  </a:rPr>
                  <a:t>SAP Sybase </a:t>
                </a:r>
                <a:br>
                  <a:rPr lang="en-US" sz="900" b="1" kern="0" dirty="0">
                    <a:ea typeface="Arial Unicode MS" pitchFamily="34" charset="-128"/>
                    <a:cs typeface="Arial Unicode MS" pitchFamily="34" charset="-128"/>
                  </a:rPr>
                </a:br>
                <a:r>
                  <a:rPr lang="en-US" sz="900" b="1" kern="0" dirty="0">
                    <a:ea typeface="Arial Unicode MS" pitchFamily="34" charset="-128"/>
                    <a:cs typeface="Arial Unicode MS" pitchFamily="34" charset="-128"/>
                  </a:rPr>
                  <a:t>SQL Anywhere</a:t>
                </a:r>
              </a:p>
            </p:txBody>
          </p:sp>
        </p:grpSp>
        <p:cxnSp>
          <p:nvCxnSpPr>
            <p:cNvPr id="266" name="Elbow Connector 265"/>
            <p:cNvCxnSpPr>
              <a:stCxn id="256" idx="3"/>
            </p:cNvCxnSpPr>
            <p:nvPr/>
          </p:nvCxnSpPr>
          <p:spPr>
            <a:xfrm flipV="1">
              <a:off x="5011998" y="4669744"/>
              <a:ext cx="1056544" cy="177611"/>
            </a:xfrm>
            <a:prstGeom prst="bentConnector3">
              <a:avLst/>
            </a:prstGeom>
            <a:gradFill flip="none" rotWithShape="1">
              <a:gsLst>
                <a:gs pos="100000">
                  <a:schemeClr val="accent3">
                    <a:lumMod val="40000"/>
                    <a:lumOff val="60000"/>
                    <a:alpha val="70000"/>
                  </a:schemeClr>
                </a:gs>
                <a:gs pos="0">
                  <a:srgbClr val="FFC000"/>
                </a:gs>
              </a:gsLst>
              <a:lin ang="10800000" scaled="1"/>
              <a:tileRect/>
            </a:gradFill>
            <a:ln w="25400">
              <a:gradFill flip="none" rotWithShape="1">
                <a:gsLst>
                  <a:gs pos="0">
                    <a:schemeClr val="accent3">
                      <a:lumMod val="60000"/>
                      <a:lumOff val="40000"/>
                    </a:schemeClr>
                  </a:gs>
                  <a:gs pos="100000">
                    <a:schemeClr val="tx1">
                      <a:lumMod val="95000"/>
                      <a:lumOff val="5000"/>
                    </a:schemeClr>
                  </a:gs>
                </a:gsLst>
                <a:lin ang="0" scaled="1"/>
                <a:tileRect/>
              </a:gradFill>
            </a:ln>
          </p:spPr>
        </p:cxnSp>
      </p:grpSp>
      <p:sp>
        <p:nvSpPr>
          <p:cNvPr id="11" name="TextBox 10"/>
          <p:cNvSpPr txBox="1"/>
          <p:nvPr/>
        </p:nvSpPr>
        <p:spPr>
          <a:xfrm>
            <a:off x="464638" y="1947784"/>
            <a:ext cx="1573046" cy="16158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1050" b="1" kern="0" dirty="0">
                <a:ea typeface="Arial Unicode MS" pitchFamily="34" charset="-128"/>
                <a:cs typeface="Arial Unicode MS" pitchFamily="34" charset="-128"/>
              </a:rPr>
              <a:t>任何源</a:t>
            </a:r>
            <a:endParaRPr lang="en-US" sz="1050" b="1" kern="0" dirty="0">
              <a:ea typeface="Arial Unicode MS" pitchFamily="34" charset="-128"/>
              <a:cs typeface="Arial Unicode MS" pitchFamily="34" charset="-128"/>
            </a:endParaRPr>
          </a:p>
        </p:txBody>
      </p:sp>
      <p:sp>
        <p:nvSpPr>
          <p:cNvPr id="32" name="TextBox 31"/>
          <p:cNvSpPr txBox="1"/>
          <p:nvPr/>
        </p:nvSpPr>
        <p:spPr>
          <a:xfrm>
            <a:off x="3199530" y="1943896"/>
            <a:ext cx="2020526"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1100" b="1" kern="0" dirty="0">
                <a:ea typeface="Arial Unicode MS" pitchFamily="34" charset="-128"/>
                <a:cs typeface="Arial Unicode MS" pitchFamily="34" charset="-128"/>
              </a:rPr>
              <a:t>在网络上的数据移动</a:t>
            </a:r>
            <a:endParaRPr lang="en-US" sz="1100" b="1" kern="0" dirty="0">
              <a:ea typeface="Arial Unicode MS" pitchFamily="34" charset="-128"/>
              <a:cs typeface="Arial Unicode MS" pitchFamily="34" charset="-128"/>
            </a:endParaRPr>
          </a:p>
        </p:txBody>
      </p:sp>
      <p:sp>
        <p:nvSpPr>
          <p:cNvPr id="35" name="TextBox 34"/>
          <p:cNvSpPr txBox="1"/>
          <p:nvPr/>
        </p:nvSpPr>
        <p:spPr>
          <a:xfrm>
            <a:off x="6275795" y="1943896"/>
            <a:ext cx="2020526" cy="16158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1050" b="1" kern="0" dirty="0">
                <a:ea typeface="Arial Unicode MS" pitchFamily="34" charset="-128"/>
                <a:cs typeface="Arial Unicode MS" pitchFamily="34" charset="-128"/>
              </a:rPr>
              <a:t>转换和存储数据</a:t>
            </a:r>
            <a:endParaRPr lang="en-US" sz="1050" b="1" kern="0" dirty="0">
              <a:ea typeface="Arial Unicode MS" pitchFamily="34" charset="-128"/>
              <a:cs typeface="Arial Unicode MS" pitchFamily="34" charset="-128"/>
            </a:endParaRPr>
          </a:p>
        </p:txBody>
      </p:sp>
      <p:sp>
        <p:nvSpPr>
          <p:cNvPr id="50" name="TextBox 49"/>
          <p:cNvSpPr txBox="1"/>
          <p:nvPr/>
        </p:nvSpPr>
        <p:spPr>
          <a:xfrm>
            <a:off x="2388315" y="3822395"/>
            <a:ext cx="811215" cy="1384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900" kern="0" dirty="0">
                <a:ea typeface="Arial Unicode MS" pitchFamily="34" charset="-128"/>
                <a:cs typeface="Arial Unicode MS" pitchFamily="34" charset="-128"/>
              </a:rPr>
              <a:t>事件流</a:t>
            </a:r>
            <a:endParaRPr lang="en-US" sz="900" kern="0" dirty="0">
              <a:ea typeface="Arial Unicode MS" pitchFamily="34" charset="-128"/>
              <a:cs typeface="Arial Unicode MS" pitchFamily="34" charset="-128"/>
            </a:endParaRPr>
          </a:p>
        </p:txBody>
      </p:sp>
      <p:sp>
        <p:nvSpPr>
          <p:cNvPr id="51" name="TextBox 50"/>
          <p:cNvSpPr txBox="1"/>
          <p:nvPr/>
        </p:nvSpPr>
        <p:spPr>
          <a:xfrm>
            <a:off x="2247812" y="4278693"/>
            <a:ext cx="1107705" cy="1384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900" kern="0" dirty="0">
                <a:ea typeface="Arial Unicode MS" pitchFamily="34" charset="-128"/>
                <a:cs typeface="Arial Unicode MS" pitchFamily="34" charset="-128"/>
              </a:rPr>
              <a:t>数据同步</a:t>
            </a:r>
            <a:endParaRPr lang="en-US" sz="900" kern="0" dirty="0">
              <a:ea typeface="Arial Unicode MS" pitchFamily="34" charset="-128"/>
              <a:cs typeface="Arial Unicode MS" pitchFamily="34" charset="-128"/>
            </a:endParaRPr>
          </a:p>
        </p:txBody>
      </p:sp>
      <p:sp>
        <p:nvSpPr>
          <p:cNvPr id="52" name="TextBox 51"/>
          <p:cNvSpPr txBox="1"/>
          <p:nvPr/>
        </p:nvSpPr>
        <p:spPr>
          <a:xfrm>
            <a:off x="2239812" y="4753419"/>
            <a:ext cx="1107705" cy="1384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900" kern="0" dirty="0">
                <a:ea typeface="Arial Unicode MS" pitchFamily="34" charset="-128"/>
                <a:cs typeface="Arial Unicode MS" pitchFamily="34" charset="-128"/>
              </a:rPr>
              <a:t>数据虚拟化</a:t>
            </a:r>
            <a:endParaRPr lang="en-US" sz="900" kern="0" dirty="0">
              <a:ea typeface="Arial Unicode MS" pitchFamily="34" charset="-128"/>
              <a:cs typeface="Arial Unicode MS" pitchFamily="34" charset="-128"/>
            </a:endParaRPr>
          </a:p>
        </p:txBody>
      </p:sp>
      <p:sp>
        <p:nvSpPr>
          <p:cNvPr id="53" name="TextBox 52"/>
          <p:cNvSpPr txBox="1"/>
          <p:nvPr/>
        </p:nvSpPr>
        <p:spPr>
          <a:xfrm>
            <a:off x="5220056" y="2362861"/>
            <a:ext cx="811215" cy="1384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900" kern="0" dirty="0">
                <a:ea typeface="Arial Unicode MS" pitchFamily="34" charset="-128"/>
                <a:cs typeface="Arial Unicode MS" pitchFamily="34" charset="-128"/>
              </a:rPr>
              <a:t>ODBC</a:t>
            </a:r>
          </a:p>
        </p:txBody>
      </p:sp>
      <p:grpSp>
        <p:nvGrpSpPr>
          <p:cNvPr id="2" name="Group 1"/>
          <p:cNvGrpSpPr/>
          <p:nvPr/>
        </p:nvGrpSpPr>
        <p:grpSpPr>
          <a:xfrm>
            <a:off x="6041500" y="2499273"/>
            <a:ext cx="2666716" cy="1999979"/>
            <a:chOff x="6041499" y="2679652"/>
            <a:chExt cx="2666716" cy="2666716"/>
          </a:xfrm>
        </p:grpSpPr>
        <p:grpSp>
          <p:nvGrpSpPr>
            <p:cNvPr id="93" name="Group 92"/>
            <p:cNvGrpSpPr/>
            <p:nvPr/>
          </p:nvGrpSpPr>
          <p:grpSpPr>
            <a:xfrm>
              <a:off x="6041499" y="2679652"/>
              <a:ext cx="2666716" cy="2666716"/>
              <a:chOff x="2215654" y="2530338"/>
              <a:chExt cx="1589057" cy="1589057"/>
            </a:xfrm>
          </p:grpSpPr>
          <p:grpSp>
            <p:nvGrpSpPr>
              <p:cNvPr id="94" name="Group 93"/>
              <p:cNvGrpSpPr/>
              <p:nvPr/>
            </p:nvGrpSpPr>
            <p:grpSpPr>
              <a:xfrm>
                <a:off x="2215654" y="2530338"/>
                <a:ext cx="1589057" cy="1589057"/>
                <a:chOff x="6008248" y="4071640"/>
                <a:chExt cx="1589057" cy="1589057"/>
              </a:xfrm>
            </p:grpSpPr>
            <p:pic>
              <p:nvPicPr>
                <p:cNvPr id="98" name="Picture 9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8248" y="4071640"/>
                  <a:ext cx="1589057" cy="1589057"/>
                </a:xfrm>
                <a:prstGeom prst="rect">
                  <a:avLst/>
                </a:prstGeom>
              </p:spPr>
            </p:pic>
            <p:sp>
              <p:nvSpPr>
                <p:cNvPr id="99" name="Rounded Rectangle 98"/>
                <p:cNvSpPr/>
                <p:nvPr/>
              </p:nvSpPr>
              <p:spPr bwMode="gray">
                <a:xfrm>
                  <a:off x="6170211" y="4236443"/>
                  <a:ext cx="1271447" cy="1222933"/>
                </a:xfrm>
                <a:prstGeom prst="roundRect">
                  <a:avLst>
                    <a:gd name="adj" fmla="val 3848"/>
                  </a:avLst>
                </a:prstGeom>
                <a:solidFill>
                  <a:schemeClr val="accent1"/>
                </a:solid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kern="0" dirty="0" err="1">
                    <a:ea typeface="Arial Unicode MS" pitchFamily="34" charset="-128"/>
                    <a:cs typeface="Arial Unicode MS" pitchFamily="34" charset="-128"/>
                  </a:endParaRPr>
                </a:p>
              </p:txBody>
            </p:sp>
            <p:sp>
              <p:nvSpPr>
                <p:cNvPr id="100" name="Oval 99"/>
                <p:cNvSpPr/>
                <p:nvPr/>
              </p:nvSpPr>
              <p:spPr bwMode="gray">
                <a:xfrm>
                  <a:off x="7305226" y="4301707"/>
                  <a:ext cx="77821" cy="77821"/>
                </a:xfrm>
                <a:prstGeom prst="ellipse">
                  <a:avLst/>
                </a:prstGeom>
                <a:solidFill>
                  <a:schemeClr val="tx1"/>
                </a:solidFill>
              </p:spPr>
              <p:txBody>
                <a:bodyPr wrap="square" rtlCol="0" anchor="ctr" anchorCtr="1">
                  <a:noAutofit/>
                </a:bodyPr>
                <a:lstStyle/>
                <a:p>
                  <a:pPr algn="ctr"/>
                  <a:endParaRPr lang="en-US" sz="1050" dirty="0">
                    <a:cs typeface="Arial"/>
                  </a:endParaRPr>
                </a:p>
              </p:txBody>
            </p:sp>
            <p:sp>
              <p:nvSpPr>
                <p:cNvPr id="101" name="Oval 100"/>
                <p:cNvSpPr/>
                <p:nvPr/>
              </p:nvSpPr>
              <p:spPr bwMode="gray">
                <a:xfrm>
                  <a:off x="6220462" y="5328947"/>
                  <a:ext cx="77821" cy="77821"/>
                </a:xfrm>
                <a:prstGeom prst="ellipse">
                  <a:avLst/>
                </a:prstGeom>
                <a:solidFill>
                  <a:schemeClr val="tx1"/>
                </a:solidFill>
              </p:spPr>
              <p:txBody>
                <a:bodyPr wrap="square" rtlCol="0" anchor="ctr" anchorCtr="1">
                  <a:noAutofit/>
                </a:bodyPr>
                <a:lstStyle/>
                <a:p>
                  <a:pPr algn="ctr"/>
                  <a:endParaRPr lang="en-US" sz="1050" dirty="0">
                    <a:cs typeface="Arial"/>
                  </a:endParaRPr>
                </a:p>
              </p:txBody>
            </p:sp>
          </p:grpSp>
          <p:sp>
            <p:nvSpPr>
              <p:cNvPr id="95" name="TextBox 94"/>
              <p:cNvSpPr txBox="1"/>
              <p:nvPr/>
            </p:nvSpPr>
            <p:spPr>
              <a:xfrm>
                <a:off x="2427868" y="2928249"/>
                <a:ext cx="1149369" cy="238426"/>
              </a:xfrm>
              <a:prstGeom prst="rect">
                <a:avLst/>
              </a:prstGeom>
              <a:noFill/>
            </p:spPr>
            <p:txBody>
              <a:bodyPr wrap="square" rtlCol="0">
                <a:spAutoFit/>
              </a:bodyPr>
              <a:lstStyle/>
              <a:p>
                <a:pPr algn="ctr" fontAlgn="base">
                  <a:spcBef>
                    <a:spcPts val="1071"/>
                  </a:spcBef>
                  <a:spcAft>
                    <a:spcPct val="0"/>
                  </a:spcAft>
                  <a:buClr>
                    <a:srgbClr val="F0AB00"/>
                  </a:buClr>
                  <a:buSzPct val="80000"/>
                </a:pPr>
                <a:r>
                  <a:rPr lang="en-US" sz="1350" b="1" kern="0" dirty="0">
                    <a:ea typeface="Arial Unicode MS" pitchFamily="34" charset="-128"/>
                    <a:cs typeface="Arial Unicode MS" pitchFamily="34" charset="-128"/>
                  </a:rPr>
                  <a:t>SAP HANA</a:t>
                </a:r>
              </a:p>
            </p:txBody>
          </p:sp>
        </p:grpSp>
        <p:grpSp>
          <p:nvGrpSpPr>
            <p:cNvPr id="105" name="Group 104"/>
            <p:cNvGrpSpPr/>
            <p:nvPr/>
          </p:nvGrpSpPr>
          <p:grpSpPr>
            <a:xfrm>
              <a:off x="7384328" y="3858782"/>
              <a:ext cx="791965" cy="685392"/>
              <a:chOff x="3314274" y="2250451"/>
              <a:chExt cx="510056" cy="441419"/>
            </a:xfrm>
          </p:grpSpPr>
          <p:grpSp>
            <p:nvGrpSpPr>
              <p:cNvPr id="106" name="Group 105"/>
              <p:cNvGrpSpPr/>
              <p:nvPr/>
            </p:nvGrpSpPr>
            <p:grpSpPr>
              <a:xfrm>
                <a:off x="3314274" y="2393396"/>
                <a:ext cx="510056" cy="298474"/>
                <a:chOff x="5105399" y="2797181"/>
                <a:chExt cx="918608" cy="609876"/>
              </a:xfrm>
            </p:grpSpPr>
            <p:sp>
              <p:nvSpPr>
                <p:cNvPr id="108" name="Rectangle 107"/>
                <p:cNvSpPr/>
                <p:nvPr/>
              </p:nvSpPr>
              <p:spPr>
                <a:xfrm>
                  <a:off x="5105400" y="2797227"/>
                  <a:ext cx="228600" cy="152401"/>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a:solidFill>
                      <a:schemeClr val="tx1"/>
                    </a:solidFill>
                    <a:latin typeface="Arial"/>
                  </a:endParaRPr>
                </a:p>
              </p:txBody>
            </p:sp>
            <p:sp>
              <p:nvSpPr>
                <p:cNvPr id="109" name="Rectangle 108"/>
                <p:cNvSpPr/>
                <p:nvPr/>
              </p:nvSpPr>
              <p:spPr>
                <a:xfrm>
                  <a:off x="5105400" y="2949631"/>
                  <a:ext cx="228600"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a:solidFill>
                      <a:schemeClr val="tx1"/>
                    </a:solidFill>
                    <a:latin typeface="Arial"/>
                  </a:endParaRPr>
                </a:p>
              </p:txBody>
            </p:sp>
            <p:sp>
              <p:nvSpPr>
                <p:cNvPr id="110" name="Rectangle 109"/>
                <p:cNvSpPr/>
                <p:nvPr/>
              </p:nvSpPr>
              <p:spPr>
                <a:xfrm>
                  <a:off x="5105399" y="3102033"/>
                  <a:ext cx="228600"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a:solidFill>
                      <a:schemeClr val="tx1"/>
                    </a:solidFill>
                    <a:latin typeface="Arial"/>
                  </a:endParaRPr>
                </a:p>
              </p:txBody>
            </p:sp>
            <p:sp>
              <p:nvSpPr>
                <p:cNvPr id="111" name="Rectangle 110"/>
                <p:cNvSpPr/>
                <p:nvPr/>
              </p:nvSpPr>
              <p:spPr>
                <a:xfrm>
                  <a:off x="5105402" y="3254353"/>
                  <a:ext cx="228600"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a:solidFill>
                      <a:schemeClr val="tx1"/>
                    </a:solidFill>
                    <a:latin typeface="Arial"/>
                  </a:endParaRPr>
                </a:p>
              </p:txBody>
            </p:sp>
            <p:sp>
              <p:nvSpPr>
                <p:cNvPr id="112" name="Rectangle 111"/>
                <p:cNvSpPr/>
                <p:nvPr/>
              </p:nvSpPr>
              <p:spPr>
                <a:xfrm>
                  <a:off x="5334003" y="2797181"/>
                  <a:ext cx="228600" cy="152401"/>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a:solidFill>
                      <a:schemeClr val="tx1"/>
                    </a:solidFill>
                    <a:latin typeface="Arial"/>
                  </a:endParaRPr>
                </a:p>
              </p:txBody>
            </p:sp>
            <p:sp>
              <p:nvSpPr>
                <p:cNvPr id="113" name="Rectangle 112"/>
                <p:cNvSpPr/>
                <p:nvPr/>
              </p:nvSpPr>
              <p:spPr>
                <a:xfrm>
                  <a:off x="5334003" y="2949585"/>
                  <a:ext cx="228600"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a:solidFill>
                      <a:schemeClr val="tx1"/>
                    </a:solidFill>
                    <a:latin typeface="Arial"/>
                  </a:endParaRPr>
                </a:p>
              </p:txBody>
            </p:sp>
            <p:sp>
              <p:nvSpPr>
                <p:cNvPr id="114" name="Rectangle 113"/>
                <p:cNvSpPr/>
                <p:nvPr/>
              </p:nvSpPr>
              <p:spPr>
                <a:xfrm>
                  <a:off x="5334002" y="3101983"/>
                  <a:ext cx="228601"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a:solidFill>
                      <a:schemeClr val="tx1"/>
                    </a:solidFill>
                    <a:latin typeface="Arial"/>
                  </a:endParaRPr>
                </a:p>
              </p:txBody>
            </p:sp>
            <p:sp>
              <p:nvSpPr>
                <p:cNvPr id="115" name="Rectangle 114"/>
                <p:cNvSpPr/>
                <p:nvPr/>
              </p:nvSpPr>
              <p:spPr>
                <a:xfrm>
                  <a:off x="5334003" y="3254347"/>
                  <a:ext cx="228600"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a:solidFill>
                      <a:schemeClr val="tx1"/>
                    </a:solidFill>
                    <a:latin typeface="Arial"/>
                  </a:endParaRPr>
                </a:p>
              </p:txBody>
            </p:sp>
            <p:sp>
              <p:nvSpPr>
                <p:cNvPr id="116" name="Rectangle 115"/>
                <p:cNvSpPr/>
                <p:nvPr/>
              </p:nvSpPr>
              <p:spPr>
                <a:xfrm>
                  <a:off x="5566802" y="2797533"/>
                  <a:ext cx="228600" cy="152401"/>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a:solidFill>
                      <a:schemeClr val="tx1"/>
                    </a:solidFill>
                    <a:latin typeface="Arial"/>
                  </a:endParaRPr>
                </a:p>
              </p:txBody>
            </p:sp>
            <p:sp>
              <p:nvSpPr>
                <p:cNvPr id="117" name="Rectangle 116"/>
                <p:cNvSpPr/>
                <p:nvPr/>
              </p:nvSpPr>
              <p:spPr>
                <a:xfrm>
                  <a:off x="5566802" y="2949934"/>
                  <a:ext cx="228601"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a:solidFill>
                      <a:schemeClr val="tx1"/>
                    </a:solidFill>
                    <a:latin typeface="Arial"/>
                  </a:endParaRPr>
                </a:p>
              </p:txBody>
            </p:sp>
            <p:sp>
              <p:nvSpPr>
                <p:cNvPr id="118" name="Rectangle 117"/>
                <p:cNvSpPr/>
                <p:nvPr/>
              </p:nvSpPr>
              <p:spPr>
                <a:xfrm>
                  <a:off x="5566806" y="3102332"/>
                  <a:ext cx="228601"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a:solidFill>
                      <a:schemeClr val="tx1"/>
                    </a:solidFill>
                    <a:latin typeface="Arial"/>
                  </a:endParaRPr>
                </a:p>
              </p:txBody>
            </p:sp>
            <p:sp>
              <p:nvSpPr>
                <p:cNvPr id="119" name="Rectangle 118"/>
                <p:cNvSpPr/>
                <p:nvPr/>
              </p:nvSpPr>
              <p:spPr>
                <a:xfrm>
                  <a:off x="5566807" y="3254656"/>
                  <a:ext cx="228601"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a:solidFill>
                      <a:schemeClr val="tx1"/>
                    </a:solidFill>
                    <a:latin typeface="Arial"/>
                  </a:endParaRPr>
                </a:p>
              </p:txBody>
            </p:sp>
            <p:sp>
              <p:nvSpPr>
                <p:cNvPr id="120" name="Rectangle 119"/>
                <p:cNvSpPr/>
                <p:nvPr/>
              </p:nvSpPr>
              <p:spPr>
                <a:xfrm>
                  <a:off x="5795406" y="2797493"/>
                  <a:ext cx="228601" cy="152401"/>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a:solidFill>
                      <a:schemeClr val="tx1"/>
                    </a:solidFill>
                    <a:latin typeface="Arial"/>
                  </a:endParaRPr>
                </a:p>
              </p:txBody>
            </p:sp>
            <p:sp>
              <p:nvSpPr>
                <p:cNvPr id="121" name="Rectangle 120"/>
                <p:cNvSpPr/>
                <p:nvPr/>
              </p:nvSpPr>
              <p:spPr>
                <a:xfrm>
                  <a:off x="5795406" y="2949894"/>
                  <a:ext cx="228601"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a:solidFill>
                      <a:schemeClr val="tx1"/>
                    </a:solidFill>
                    <a:latin typeface="Arial"/>
                  </a:endParaRPr>
                </a:p>
              </p:txBody>
            </p:sp>
            <p:sp>
              <p:nvSpPr>
                <p:cNvPr id="122" name="Rectangle 121"/>
                <p:cNvSpPr/>
                <p:nvPr/>
              </p:nvSpPr>
              <p:spPr>
                <a:xfrm>
                  <a:off x="5795403" y="3102289"/>
                  <a:ext cx="228601"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a:solidFill>
                      <a:schemeClr val="tx1"/>
                    </a:solidFill>
                    <a:latin typeface="Arial"/>
                  </a:endParaRPr>
                </a:p>
              </p:txBody>
            </p:sp>
            <p:sp>
              <p:nvSpPr>
                <p:cNvPr id="123" name="Rectangle 122"/>
                <p:cNvSpPr/>
                <p:nvPr/>
              </p:nvSpPr>
              <p:spPr>
                <a:xfrm>
                  <a:off x="5795398" y="3254653"/>
                  <a:ext cx="228601"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a:solidFill>
                      <a:schemeClr val="tx1"/>
                    </a:solidFill>
                    <a:latin typeface="Arial"/>
                  </a:endParaRPr>
                </a:p>
              </p:txBody>
            </p:sp>
          </p:grpSp>
          <p:sp>
            <p:nvSpPr>
              <p:cNvPr id="107" name="TextBox 106"/>
              <p:cNvSpPr txBox="1"/>
              <p:nvPr/>
            </p:nvSpPr>
            <p:spPr>
              <a:xfrm>
                <a:off x="3434495" y="2250451"/>
                <a:ext cx="274989" cy="158553"/>
              </a:xfrm>
              <a:prstGeom prst="rect">
                <a:avLst/>
              </a:prstGeom>
              <a:noFill/>
            </p:spPr>
            <p:txBody>
              <a:bodyPr wrap="none" lIns="68548" tIns="34274" rIns="68548" bIns="34274" rtlCol="0">
                <a:spAutoFit/>
              </a:bodyPr>
              <a:lstStyle/>
              <a:p>
                <a:pPr algn="ctr" defTabSz="816195">
                  <a:spcBef>
                    <a:spcPct val="50000"/>
                  </a:spcBef>
                  <a:buClr>
                    <a:srgbClr val="F0AB00"/>
                  </a:buClr>
                  <a:buSzPct val="80000"/>
                </a:pPr>
                <a:r>
                  <a:rPr lang="zh-CN" altLang="en-US" sz="750" b="1" kern="0" dirty="0">
                    <a:ea typeface="Arial Unicode MS" pitchFamily="34" charset="-128"/>
                    <a:cs typeface="Arial Unicode MS" pitchFamily="34" charset="-128"/>
                  </a:rPr>
                  <a:t>虚拟表</a:t>
                </a:r>
                <a:endParaRPr lang="en-US" sz="750" b="1" kern="0" dirty="0">
                  <a:ea typeface="Arial Unicode MS" pitchFamily="34" charset="-128"/>
                  <a:cs typeface="Arial Unicode MS" pitchFamily="34" charset="-128"/>
                </a:endParaRPr>
              </a:p>
            </p:txBody>
          </p:sp>
        </p:grpSp>
        <p:grpSp>
          <p:nvGrpSpPr>
            <p:cNvPr id="220" name="Group 219"/>
            <p:cNvGrpSpPr/>
            <p:nvPr/>
          </p:nvGrpSpPr>
          <p:grpSpPr>
            <a:xfrm flipH="1">
              <a:off x="6664606" y="3959184"/>
              <a:ext cx="442986" cy="626394"/>
              <a:chOff x="-3060604" y="3203769"/>
              <a:chExt cx="170710" cy="334545"/>
            </a:xfrm>
            <a:solidFill>
              <a:schemeClr val="bg1"/>
            </a:solidFill>
          </p:grpSpPr>
          <p:sp>
            <p:nvSpPr>
              <p:cNvPr id="221" name="Rectangle 220"/>
              <p:cNvSpPr/>
              <p:nvPr/>
            </p:nvSpPr>
            <p:spPr bwMode="gray">
              <a:xfrm>
                <a:off x="-3060604" y="3203769"/>
                <a:ext cx="45719" cy="334545"/>
              </a:xfrm>
              <a:prstGeom prst="rect">
                <a:avLst/>
              </a:prstGeom>
              <a:grpFill/>
              <a:ln w="6350">
                <a:noFill/>
              </a:ln>
            </p:spPr>
            <p:txBody>
              <a:bodyPr wrap="none" rtlCol="0" anchor="ctr" anchorCtr="1">
                <a:noAutofit/>
              </a:bodyPr>
              <a:lstStyle/>
              <a:p>
                <a:pPr algn="ctr"/>
                <a:endParaRPr lang="en-US" sz="1425" b="1" dirty="0">
                  <a:cs typeface="Arial"/>
                </a:endParaRPr>
              </a:p>
            </p:txBody>
          </p:sp>
          <p:sp>
            <p:nvSpPr>
              <p:cNvPr id="222" name="Rectangle 221"/>
              <p:cNvSpPr/>
              <p:nvPr/>
            </p:nvSpPr>
            <p:spPr bwMode="gray">
              <a:xfrm>
                <a:off x="-2997296" y="3203769"/>
                <a:ext cx="45719" cy="334545"/>
              </a:xfrm>
              <a:prstGeom prst="rect">
                <a:avLst/>
              </a:prstGeom>
              <a:grpFill/>
              <a:ln w="6350">
                <a:noFill/>
              </a:ln>
            </p:spPr>
            <p:txBody>
              <a:bodyPr wrap="none" rtlCol="0" anchor="ctr" anchorCtr="1">
                <a:noAutofit/>
              </a:bodyPr>
              <a:lstStyle/>
              <a:p>
                <a:pPr algn="ctr"/>
                <a:endParaRPr lang="en-US" sz="1425" b="1" dirty="0">
                  <a:cs typeface="Arial"/>
                </a:endParaRPr>
              </a:p>
            </p:txBody>
          </p:sp>
          <p:sp>
            <p:nvSpPr>
              <p:cNvPr id="223" name="Rectangle 222"/>
              <p:cNvSpPr/>
              <p:nvPr/>
            </p:nvSpPr>
            <p:spPr bwMode="gray">
              <a:xfrm>
                <a:off x="-2935613" y="3203770"/>
                <a:ext cx="45719" cy="232456"/>
              </a:xfrm>
              <a:prstGeom prst="rect">
                <a:avLst/>
              </a:prstGeom>
              <a:grpFill/>
              <a:ln w="6350">
                <a:noFill/>
              </a:ln>
            </p:spPr>
            <p:txBody>
              <a:bodyPr wrap="none" rtlCol="0" anchor="ctr" anchorCtr="1">
                <a:noAutofit/>
              </a:bodyPr>
              <a:lstStyle/>
              <a:p>
                <a:pPr algn="ctr"/>
                <a:endParaRPr lang="en-US" sz="1425" b="1" dirty="0">
                  <a:cs typeface="Arial"/>
                </a:endParaRPr>
              </a:p>
            </p:txBody>
          </p:sp>
        </p:grpSp>
      </p:grpSp>
      <p:sp>
        <p:nvSpPr>
          <p:cNvPr id="23" name="Bent-Up Arrow 22"/>
          <p:cNvSpPr/>
          <p:nvPr/>
        </p:nvSpPr>
        <p:spPr bwMode="gray">
          <a:xfrm>
            <a:off x="5020449" y="3932166"/>
            <a:ext cx="2869947" cy="924419"/>
          </a:xfrm>
          <a:prstGeom prst="bentUpArrow">
            <a:avLst>
              <a:gd name="adj1" fmla="val 3179"/>
              <a:gd name="adj2" fmla="val 6521"/>
              <a:gd name="adj3" fmla="val 9003"/>
            </a:avLst>
          </a:prstGeom>
          <a:gradFill flip="none" rotWithShape="1">
            <a:gsLst>
              <a:gs pos="100000">
                <a:schemeClr val="accent3">
                  <a:lumMod val="60000"/>
                  <a:lumOff val="40000"/>
                </a:schemeClr>
              </a:gs>
              <a:gs pos="0">
                <a:srgbClr val="FFC000"/>
              </a:gs>
            </a:gsLst>
            <a:lin ang="10800000" scaled="1"/>
            <a:tileRect/>
          </a:gradFill>
        </p:spPr>
        <p:txBody>
          <a:bodyPr wrap="square" lIns="81637" tIns="40819" rIns="81637" bIns="40819" rtlCol="0" anchor="ctr" anchorCtr="1">
            <a:noAutofit/>
          </a:bodyPr>
          <a:lstStyle/>
          <a:p>
            <a:pPr algn="ctr"/>
            <a:endParaRPr lang="en-US" sz="1050" dirty="0">
              <a:cs typeface="Arial"/>
            </a:endParaRPr>
          </a:p>
        </p:txBody>
      </p:sp>
      <p:grpSp>
        <p:nvGrpSpPr>
          <p:cNvPr id="289" name="Group 288"/>
          <p:cNvGrpSpPr/>
          <p:nvPr/>
        </p:nvGrpSpPr>
        <p:grpSpPr>
          <a:xfrm>
            <a:off x="451555" y="4670069"/>
            <a:ext cx="2918898" cy="702370"/>
            <a:chOff x="451554" y="5213983"/>
            <a:chExt cx="2918898" cy="673138"/>
          </a:xfrm>
        </p:grpSpPr>
        <p:grpSp>
          <p:nvGrpSpPr>
            <p:cNvPr id="240" name="Group 239"/>
            <p:cNvGrpSpPr/>
            <p:nvPr/>
          </p:nvGrpSpPr>
          <p:grpSpPr>
            <a:xfrm>
              <a:off x="451554" y="5213983"/>
              <a:ext cx="1645545" cy="673138"/>
              <a:chOff x="458805" y="5304584"/>
              <a:chExt cx="1645545" cy="477399"/>
            </a:xfrm>
          </p:grpSpPr>
          <p:sp>
            <p:nvSpPr>
              <p:cNvPr id="241" name="Rounded Rectangle 240"/>
              <p:cNvSpPr/>
              <p:nvPr/>
            </p:nvSpPr>
            <p:spPr bwMode="gray">
              <a:xfrm>
                <a:off x="458805" y="5304584"/>
                <a:ext cx="1645545" cy="370146"/>
              </a:xfrm>
              <a:prstGeom prst="roundRect">
                <a:avLst>
                  <a:gd name="adj" fmla="val 13732"/>
                </a:avLst>
              </a:prstGeom>
              <a:gradFill>
                <a:gsLst>
                  <a:gs pos="2000">
                    <a:schemeClr val="bg1">
                      <a:lumMod val="95000"/>
                      <a:alpha val="70000"/>
                    </a:schemeClr>
                  </a:gs>
                  <a:gs pos="100000">
                    <a:schemeClr val="bg1">
                      <a:lumMod val="75000"/>
                      <a:alpha val="70000"/>
                    </a:schemeClr>
                  </a:gs>
                </a:gsLst>
                <a:lin ang="5400000" scaled="1"/>
              </a:gra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600" kern="0" dirty="0">
                  <a:ea typeface="Arial Unicode MS" pitchFamily="34" charset="-128"/>
                  <a:cs typeface="Arial Unicode MS" pitchFamily="34" charset="-128"/>
                </a:endParaRPr>
              </a:p>
            </p:txBody>
          </p:sp>
          <p:sp>
            <p:nvSpPr>
              <p:cNvPr id="242" name="TextBox 241"/>
              <p:cNvSpPr txBox="1"/>
              <p:nvPr/>
            </p:nvSpPr>
            <p:spPr>
              <a:xfrm>
                <a:off x="490742" y="5359963"/>
                <a:ext cx="1573046" cy="42202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1000" b="1" kern="0" dirty="0">
                    <a:ea typeface="Arial Unicode MS" pitchFamily="34" charset="-128"/>
                    <a:cs typeface="Arial Unicode MS" pitchFamily="34" charset="-128"/>
                  </a:rPr>
                  <a:t>其他数据源</a:t>
                </a:r>
                <a:br>
                  <a:rPr lang="en-US" sz="1000" kern="0" dirty="0">
                    <a:ea typeface="Arial Unicode MS" pitchFamily="34" charset="-128"/>
                    <a:cs typeface="Arial Unicode MS" pitchFamily="34" charset="-128"/>
                  </a:rPr>
                </a:br>
                <a:r>
                  <a:rPr lang="en-US" sz="1000" kern="0" dirty="0">
                    <a:ea typeface="Arial Unicode MS" pitchFamily="34" charset="-128"/>
                    <a:cs typeface="Arial Unicode MS" pitchFamily="34" charset="-128"/>
                  </a:rPr>
                  <a:t>(</a:t>
                </a:r>
                <a:r>
                  <a:rPr lang="en-US" sz="900" kern="0" dirty="0">
                    <a:ea typeface="Arial Unicode MS" pitchFamily="34" charset="-128"/>
                    <a:cs typeface="Arial Unicode MS" pitchFamily="34" charset="-128"/>
                  </a:rPr>
                  <a:t>SP6: HANA, IQ, ASE, </a:t>
                </a:r>
                <a:r>
                  <a:rPr lang="en-US" sz="900" kern="0" dirty="0" err="1">
                    <a:ea typeface="Arial Unicode MS" pitchFamily="34" charset="-128"/>
                    <a:cs typeface="Arial Unicode MS" pitchFamily="34" charset="-128"/>
                  </a:rPr>
                  <a:t>Hadoop</a:t>
                </a:r>
                <a:r>
                  <a:rPr lang="en-US" sz="900" kern="0" dirty="0">
                    <a:ea typeface="Arial Unicode MS" pitchFamily="34" charset="-128"/>
                    <a:cs typeface="Arial Unicode MS" pitchFamily="34" charset="-128"/>
                  </a:rPr>
                  <a:t>, Teradata) </a:t>
                </a:r>
              </a:p>
            </p:txBody>
          </p:sp>
        </p:grpSp>
        <p:cxnSp>
          <p:nvCxnSpPr>
            <p:cNvPr id="272" name="Straight Connector 271"/>
            <p:cNvCxnSpPr/>
            <p:nvPr/>
          </p:nvCxnSpPr>
          <p:spPr>
            <a:xfrm>
              <a:off x="2100205" y="5482467"/>
              <a:ext cx="1270247" cy="1"/>
            </a:xfrm>
            <a:prstGeom prst="line">
              <a:avLst/>
            </a:prstGeom>
            <a:gradFill flip="none" rotWithShape="1">
              <a:gsLst>
                <a:gs pos="100000">
                  <a:schemeClr val="accent3">
                    <a:lumMod val="40000"/>
                    <a:lumOff val="60000"/>
                    <a:alpha val="70000"/>
                  </a:schemeClr>
                </a:gs>
                <a:gs pos="0">
                  <a:srgbClr val="FFC000"/>
                </a:gs>
              </a:gsLst>
              <a:lin ang="10800000" scaled="1"/>
              <a:tileRect/>
            </a:gradFill>
            <a:ln w="25400">
              <a:gradFill flip="none" rotWithShape="1">
                <a:gsLst>
                  <a:gs pos="44000">
                    <a:schemeClr val="accent3">
                      <a:lumMod val="60000"/>
                      <a:lumOff val="40000"/>
                    </a:schemeClr>
                  </a:gs>
                  <a:gs pos="0">
                    <a:schemeClr val="bg1">
                      <a:lumMod val="50000"/>
                    </a:schemeClr>
                  </a:gs>
                </a:gsLst>
                <a:lin ang="0" scaled="1"/>
                <a:tileRect/>
              </a:gradFill>
            </a:ln>
          </p:spPr>
        </p:cxnSp>
      </p:grpSp>
      <p:grpSp>
        <p:nvGrpSpPr>
          <p:cNvPr id="288" name="Group 287"/>
          <p:cNvGrpSpPr/>
          <p:nvPr/>
        </p:nvGrpSpPr>
        <p:grpSpPr>
          <a:xfrm>
            <a:off x="447812" y="4193012"/>
            <a:ext cx="2919534" cy="412381"/>
            <a:chOff x="447812" y="4577897"/>
            <a:chExt cx="2919534" cy="549857"/>
          </a:xfrm>
        </p:grpSpPr>
        <p:grpSp>
          <p:nvGrpSpPr>
            <p:cNvPr id="237" name="Group 236"/>
            <p:cNvGrpSpPr/>
            <p:nvPr/>
          </p:nvGrpSpPr>
          <p:grpSpPr>
            <a:xfrm>
              <a:off x="447812" y="4577897"/>
              <a:ext cx="1645545" cy="549857"/>
              <a:chOff x="458805" y="5304584"/>
              <a:chExt cx="1645545" cy="389967"/>
            </a:xfrm>
          </p:grpSpPr>
          <p:sp>
            <p:nvSpPr>
              <p:cNvPr id="238" name="Rounded Rectangle 237"/>
              <p:cNvSpPr/>
              <p:nvPr/>
            </p:nvSpPr>
            <p:spPr bwMode="gray">
              <a:xfrm>
                <a:off x="458805" y="5304584"/>
                <a:ext cx="1645545" cy="370146"/>
              </a:xfrm>
              <a:prstGeom prst="roundRect">
                <a:avLst>
                  <a:gd name="adj" fmla="val 13732"/>
                </a:avLst>
              </a:prstGeom>
              <a:gradFill>
                <a:gsLst>
                  <a:gs pos="2000">
                    <a:schemeClr val="bg1">
                      <a:lumMod val="95000"/>
                      <a:alpha val="70000"/>
                    </a:schemeClr>
                  </a:gs>
                  <a:gs pos="100000">
                    <a:schemeClr val="bg1">
                      <a:lumMod val="75000"/>
                      <a:alpha val="70000"/>
                    </a:schemeClr>
                  </a:gs>
                </a:gsLst>
                <a:lin ang="5400000" scaled="1"/>
              </a:gra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600" kern="0" dirty="0">
                  <a:ea typeface="Arial Unicode MS" pitchFamily="34" charset="-128"/>
                  <a:cs typeface="Arial Unicode MS" pitchFamily="34" charset="-128"/>
                </a:endParaRPr>
              </a:p>
            </p:txBody>
          </p:sp>
          <p:sp>
            <p:nvSpPr>
              <p:cNvPr id="239" name="TextBox 238"/>
              <p:cNvSpPr txBox="1"/>
              <p:nvPr/>
            </p:nvSpPr>
            <p:spPr>
              <a:xfrm>
                <a:off x="639196" y="5403503"/>
                <a:ext cx="1267188" cy="29104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1000" kern="0" dirty="0">
                    <a:ea typeface="Arial Unicode MS" pitchFamily="34" charset="-128"/>
                    <a:cs typeface="Arial Unicode MS" pitchFamily="34" charset="-128"/>
                  </a:rPr>
                  <a:t>网络设备</a:t>
                </a:r>
                <a:br>
                  <a:rPr lang="en-US" sz="1000" kern="0" dirty="0">
                    <a:ea typeface="Arial Unicode MS" pitchFamily="34" charset="-128"/>
                    <a:cs typeface="Arial Unicode MS" pitchFamily="34" charset="-128"/>
                  </a:rPr>
                </a:br>
                <a:r>
                  <a:rPr lang="en-US" sz="1000" kern="0" dirty="0">
                    <a:ea typeface="Arial Unicode MS" pitchFamily="34" charset="-128"/>
                    <a:cs typeface="Arial Unicode MS" pitchFamily="34" charset="-128"/>
                  </a:rPr>
                  <a:t>– </a:t>
                </a:r>
                <a:r>
                  <a:rPr lang="zh-CN" altLang="en-US" sz="1000" kern="0" dirty="0">
                    <a:ea typeface="Arial Unicode MS" pitchFamily="34" charset="-128"/>
                    <a:cs typeface="Arial Unicode MS" pitchFamily="34" charset="-128"/>
                  </a:rPr>
                  <a:t>有线</a:t>
                </a:r>
                <a:r>
                  <a:rPr lang="en-US" altLang="zh-CN" sz="1000" kern="0" dirty="0">
                    <a:ea typeface="Arial Unicode MS" pitchFamily="34" charset="-128"/>
                    <a:cs typeface="Arial Unicode MS" pitchFamily="34" charset="-128"/>
                  </a:rPr>
                  <a:t>/</a:t>
                </a:r>
                <a:r>
                  <a:rPr lang="zh-CN" altLang="en-US" sz="1000" kern="0" dirty="0">
                    <a:ea typeface="Arial Unicode MS" pitchFamily="34" charset="-128"/>
                    <a:cs typeface="Arial Unicode MS" pitchFamily="34" charset="-128"/>
                  </a:rPr>
                  <a:t>无线</a:t>
                </a:r>
                <a:endParaRPr lang="en-US" sz="1000" kern="0" dirty="0">
                  <a:ea typeface="Arial Unicode MS" pitchFamily="34" charset="-128"/>
                  <a:cs typeface="Arial Unicode MS" pitchFamily="34" charset="-128"/>
                </a:endParaRPr>
              </a:p>
            </p:txBody>
          </p:sp>
        </p:grpSp>
        <p:cxnSp>
          <p:nvCxnSpPr>
            <p:cNvPr id="274" name="Straight Connector 273"/>
            <p:cNvCxnSpPr/>
            <p:nvPr/>
          </p:nvCxnSpPr>
          <p:spPr>
            <a:xfrm>
              <a:off x="2097099" y="4845521"/>
              <a:ext cx="1270247" cy="1"/>
            </a:xfrm>
            <a:prstGeom prst="line">
              <a:avLst/>
            </a:prstGeom>
            <a:gradFill flip="none" rotWithShape="1">
              <a:gsLst>
                <a:gs pos="100000">
                  <a:schemeClr val="accent3">
                    <a:lumMod val="40000"/>
                    <a:lumOff val="60000"/>
                    <a:alpha val="70000"/>
                  </a:schemeClr>
                </a:gs>
                <a:gs pos="0">
                  <a:srgbClr val="FFC000"/>
                </a:gs>
              </a:gsLst>
              <a:lin ang="10800000" scaled="1"/>
              <a:tileRect/>
            </a:gradFill>
            <a:ln w="25400">
              <a:gradFill flip="none" rotWithShape="1">
                <a:gsLst>
                  <a:gs pos="44000">
                    <a:schemeClr val="accent3">
                      <a:lumMod val="60000"/>
                      <a:lumOff val="40000"/>
                    </a:schemeClr>
                  </a:gs>
                  <a:gs pos="0">
                    <a:schemeClr val="bg1">
                      <a:lumMod val="50000"/>
                    </a:schemeClr>
                  </a:gs>
                </a:gsLst>
                <a:lin ang="0" scaled="1"/>
                <a:tileRect/>
              </a:gradFill>
            </a:ln>
          </p:spPr>
        </p:cxnSp>
      </p:grpSp>
      <p:grpSp>
        <p:nvGrpSpPr>
          <p:cNvPr id="287" name="Group 286"/>
          <p:cNvGrpSpPr/>
          <p:nvPr/>
        </p:nvGrpSpPr>
        <p:grpSpPr>
          <a:xfrm>
            <a:off x="454661" y="3742253"/>
            <a:ext cx="2910149" cy="391421"/>
            <a:chOff x="454660" y="3976863"/>
            <a:chExt cx="2910149" cy="521909"/>
          </a:xfrm>
        </p:grpSpPr>
        <p:grpSp>
          <p:nvGrpSpPr>
            <p:cNvPr id="234" name="Group 233"/>
            <p:cNvGrpSpPr/>
            <p:nvPr/>
          </p:nvGrpSpPr>
          <p:grpSpPr>
            <a:xfrm>
              <a:off x="454660" y="3976863"/>
              <a:ext cx="1645545" cy="521909"/>
              <a:chOff x="458805" y="5304584"/>
              <a:chExt cx="1645545" cy="370146"/>
            </a:xfrm>
          </p:grpSpPr>
          <p:sp>
            <p:nvSpPr>
              <p:cNvPr id="235" name="Rounded Rectangle 234"/>
              <p:cNvSpPr/>
              <p:nvPr/>
            </p:nvSpPr>
            <p:spPr bwMode="gray">
              <a:xfrm>
                <a:off x="458805" y="5304584"/>
                <a:ext cx="1645545" cy="370146"/>
              </a:xfrm>
              <a:prstGeom prst="roundRect">
                <a:avLst>
                  <a:gd name="adj" fmla="val 13732"/>
                </a:avLst>
              </a:prstGeom>
              <a:gradFill>
                <a:gsLst>
                  <a:gs pos="2000">
                    <a:schemeClr val="bg1">
                      <a:lumMod val="95000"/>
                      <a:alpha val="70000"/>
                    </a:schemeClr>
                  </a:gs>
                  <a:gs pos="100000">
                    <a:schemeClr val="bg1">
                      <a:lumMod val="75000"/>
                      <a:alpha val="70000"/>
                    </a:schemeClr>
                  </a:gs>
                </a:gsLst>
                <a:lin ang="5400000" scaled="1"/>
              </a:gra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2800" kern="0" dirty="0">
                  <a:ea typeface="Arial Unicode MS" pitchFamily="34" charset="-128"/>
                  <a:cs typeface="Arial Unicode MS" pitchFamily="34" charset="-128"/>
                </a:endParaRPr>
              </a:p>
            </p:txBody>
          </p:sp>
          <p:sp>
            <p:nvSpPr>
              <p:cNvPr id="236" name="TextBox 235"/>
              <p:cNvSpPr txBox="1"/>
              <p:nvPr/>
            </p:nvSpPr>
            <p:spPr>
              <a:xfrm>
                <a:off x="639196" y="5411042"/>
                <a:ext cx="1267188" cy="14552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1000" b="1" kern="0" dirty="0">
                    <a:ea typeface="Arial Unicode MS" pitchFamily="34" charset="-128"/>
                    <a:cs typeface="Arial Unicode MS" pitchFamily="34" charset="-128"/>
                  </a:rPr>
                  <a:t>复杂事件数据源</a:t>
                </a:r>
                <a:endParaRPr lang="en-US" sz="1000" b="1" kern="0" dirty="0">
                  <a:ea typeface="Arial Unicode MS" pitchFamily="34" charset="-128"/>
                  <a:cs typeface="Arial Unicode MS" pitchFamily="34" charset="-128"/>
                </a:endParaRPr>
              </a:p>
            </p:txBody>
          </p:sp>
        </p:grpSp>
        <p:cxnSp>
          <p:nvCxnSpPr>
            <p:cNvPr id="275" name="Straight Connector 274"/>
            <p:cNvCxnSpPr/>
            <p:nvPr/>
          </p:nvCxnSpPr>
          <p:spPr>
            <a:xfrm>
              <a:off x="2094562" y="4240385"/>
              <a:ext cx="1270247" cy="1"/>
            </a:xfrm>
            <a:prstGeom prst="line">
              <a:avLst/>
            </a:prstGeom>
            <a:gradFill flip="none" rotWithShape="1">
              <a:gsLst>
                <a:gs pos="100000">
                  <a:schemeClr val="accent3">
                    <a:lumMod val="40000"/>
                    <a:lumOff val="60000"/>
                    <a:alpha val="70000"/>
                  </a:schemeClr>
                </a:gs>
                <a:gs pos="0">
                  <a:srgbClr val="FFC000"/>
                </a:gs>
              </a:gsLst>
              <a:lin ang="10800000" scaled="1"/>
              <a:tileRect/>
            </a:gradFill>
            <a:ln w="25400">
              <a:gradFill flip="none" rotWithShape="1">
                <a:gsLst>
                  <a:gs pos="44000">
                    <a:schemeClr val="accent3">
                      <a:lumMod val="60000"/>
                      <a:lumOff val="40000"/>
                    </a:schemeClr>
                  </a:gs>
                  <a:gs pos="0">
                    <a:schemeClr val="bg1">
                      <a:lumMod val="50000"/>
                    </a:schemeClr>
                  </a:gs>
                </a:gsLst>
                <a:lin ang="0" scaled="1"/>
                <a:tileRect/>
              </a:gradFill>
            </a:ln>
          </p:spPr>
        </p:cxnSp>
      </p:grpSp>
      <p:grpSp>
        <p:nvGrpSpPr>
          <p:cNvPr id="285" name="Group 284"/>
          <p:cNvGrpSpPr/>
          <p:nvPr/>
        </p:nvGrpSpPr>
        <p:grpSpPr>
          <a:xfrm>
            <a:off x="453760" y="2836782"/>
            <a:ext cx="2919416" cy="391421"/>
            <a:chOff x="453759" y="2769533"/>
            <a:chExt cx="2919416" cy="521909"/>
          </a:xfrm>
        </p:grpSpPr>
        <p:grpSp>
          <p:nvGrpSpPr>
            <p:cNvPr id="228" name="Group 227"/>
            <p:cNvGrpSpPr/>
            <p:nvPr/>
          </p:nvGrpSpPr>
          <p:grpSpPr>
            <a:xfrm>
              <a:off x="453759" y="2769533"/>
              <a:ext cx="1645545" cy="521909"/>
              <a:chOff x="458805" y="5304584"/>
              <a:chExt cx="1645545" cy="370146"/>
            </a:xfrm>
          </p:grpSpPr>
          <p:sp>
            <p:nvSpPr>
              <p:cNvPr id="229" name="Rounded Rectangle 228"/>
              <p:cNvSpPr/>
              <p:nvPr/>
            </p:nvSpPr>
            <p:spPr bwMode="gray">
              <a:xfrm>
                <a:off x="458805" y="5304584"/>
                <a:ext cx="1645545" cy="370146"/>
              </a:xfrm>
              <a:prstGeom prst="roundRect">
                <a:avLst>
                  <a:gd name="adj" fmla="val 13732"/>
                </a:avLst>
              </a:prstGeom>
              <a:gradFill>
                <a:gsLst>
                  <a:gs pos="2000">
                    <a:schemeClr val="bg1">
                      <a:lumMod val="95000"/>
                      <a:alpha val="70000"/>
                    </a:schemeClr>
                  </a:gs>
                  <a:gs pos="100000">
                    <a:schemeClr val="bg1">
                      <a:lumMod val="75000"/>
                      <a:alpha val="70000"/>
                    </a:schemeClr>
                  </a:gs>
                </a:gsLst>
                <a:lin ang="5400000" scaled="1"/>
              </a:gra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2800" kern="0" dirty="0">
                  <a:ea typeface="Arial Unicode MS" pitchFamily="34" charset="-128"/>
                  <a:cs typeface="Arial Unicode MS" pitchFamily="34" charset="-128"/>
                </a:endParaRPr>
              </a:p>
            </p:txBody>
          </p:sp>
          <p:sp>
            <p:nvSpPr>
              <p:cNvPr id="230" name="TextBox 229"/>
              <p:cNvSpPr txBox="1"/>
              <p:nvPr/>
            </p:nvSpPr>
            <p:spPr>
              <a:xfrm>
                <a:off x="639196" y="5444471"/>
                <a:ext cx="1267188" cy="14552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1000" b="1" kern="0" dirty="0">
                    <a:ea typeface="Arial Unicode MS" pitchFamily="34" charset="-128"/>
                    <a:cs typeface="Arial Unicode MS" pitchFamily="34" charset="-128"/>
                  </a:rPr>
                  <a:t>非</a:t>
                </a:r>
                <a:r>
                  <a:rPr lang="en-US" sz="1000" b="1" kern="0" dirty="0">
                    <a:ea typeface="Arial Unicode MS" pitchFamily="34" charset="-128"/>
                    <a:cs typeface="Arial Unicode MS" pitchFamily="34" charset="-128"/>
                  </a:rPr>
                  <a:t>SAP</a:t>
                </a:r>
                <a:r>
                  <a:rPr lang="zh-CN" altLang="en-US" sz="1000" b="1" kern="0" dirty="0">
                    <a:ea typeface="Arial Unicode MS" pitchFamily="34" charset="-128"/>
                    <a:cs typeface="Arial Unicode MS" pitchFamily="34" charset="-128"/>
                  </a:rPr>
                  <a:t>数据源</a:t>
                </a:r>
                <a:endParaRPr lang="en-US" sz="1000" b="1" kern="0" dirty="0">
                  <a:ea typeface="Arial Unicode MS" pitchFamily="34" charset="-128"/>
                  <a:cs typeface="Arial Unicode MS" pitchFamily="34" charset="-128"/>
                </a:endParaRPr>
              </a:p>
            </p:txBody>
          </p:sp>
        </p:grpSp>
        <p:cxnSp>
          <p:nvCxnSpPr>
            <p:cNvPr id="276" name="Straight Connector 275"/>
            <p:cNvCxnSpPr/>
            <p:nvPr/>
          </p:nvCxnSpPr>
          <p:spPr>
            <a:xfrm>
              <a:off x="2102928" y="3029366"/>
              <a:ext cx="1270247" cy="1"/>
            </a:xfrm>
            <a:prstGeom prst="line">
              <a:avLst/>
            </a:prstGeom>
            <a:gradFill flip="none" rotWithShape="1">
              <a:gsLst>
                <a:gs pos="100000">
                  <a:schemeClr val="accent3">
                    <a:lumMod val="40000"/>
                    <a:lumOff val="60000"/>
                    <a:alpha val="70000"/>
                  </a:schemeClr>
                </a:gs>
                <a:gs pos="0">
                  <a:srgbClr val="FFC000"/>
                </a:gs>
              </a:gsLst>
              <a:lin ang="10800000" scaled="1"/>
              <a:tileRect/>
            </a:gradFill>
            <a:ln w="25400">
              <a:gradFill flip="none" rotWithShape="1">
                <a:gsLst>
                  <a:gs pos="48000">
                    <a:schemeClr val="accent3">
                      <a:lumMod val="60000"/>
                      <a:lumOff val="40000"/>
                    </a:schemeClr>
                  </a:gs>
                  <a:gs pos="0">
                    <a:schemeClr val="tx1">
                      <a:lumMod val="95000"/>
                      <a:lumOff val="5000"/>
                    </a:schemeClr>
                  </a:gs>
                </a:gsLst>
                <a:lin ang="0" scaled="1"/>
                <a:tileRect/>
              </a:gradFill>
            </a:ln>
          </p:spPr>
        </p:cxnSp>
      </p:grpSp>
      <p:grpSp>
        <p:nvGrpSpPr>
          <p:cNvPr id="286" name="Group 285"/>
          <p:cNvGrpSpPr/>
          <p:nvPr/>
        </p:nvGrpSpPr>
        <p:grpSpPr>
          <a:xfrm>
            <a:off x="450919" y="3292827"/>
            <a:ext cx="2914257" cy="391421"/>
            <a:chOff x="450918" y="3377611"/>
            <a:chExt cx="2914257" cy="521909"/>
          </a:xfrm>
        </p:grpSpPr>
        <p:grpSp>
          <p:nvGrpSpPr>
            <p:cNvPr id="231" name="Group 230"/>
            <p:cNvGrpSpPr/>
            <p:nvPr/>
          </p:nvGrpSpPr>
          <p:grpSpPr>
            <a:xfrm>
              <a:off x="450918" y="3377611"/>
              <a:ext cx="1645545" cy="521909"/>
              <a:chOff x="458805" y="5304584"/>
              <a:chExt cx="1645545" cy="370146"/>
            </a:xfrm>
          </p:grpSpPr>
          <p:sp>
            <p:nvSpPr>
              <p:cNvPr id="232" name="Rounded Rectangle 231"/>
              <p:cNvSpPr/>
              <p:nvPr/>
            </p:nvSpPr>
            <p:spPr bwMode="gray">
              <a:xfrm>
                <a:off x="458805" y="5304584"/>
                <a:ext cx="1645545" cy="370146"/>
              </a:xfrm>
              <a:prstGeom prst="roundRect">
                <a:avLst>
                  <a:gd name="adj" fmla="val 13732"/>
                </a:avLst>
              </a:prstGeom>
              <a:gradFill>
                <a:gsLst>
                  <a:gs pos="2000">
                    <a:schemeClr val="bg1">
                      <a:lumMod val="95000"/>
                      <a:alpha val="70000"/>
                    </a:schemeClr>
                  </a:gs>
                  <a:gs pos="100000">
                    <a:schemeClr val="bg1">
                      <a:lumMod val="75000"/>
                      <a:alpha val="70000"/>
                    </a:schemeClr>
                  </a:gs>
                </a:gsLst>
                <a:lin ang="5400000" scaled="1"/>
              </a:gra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2800" kern="0" dirty="0">
                  <a:ea typeface="Arial Unicode MS" pitchFamily="34" charset="-128"/>
                  <a:cs typeface="Arial Unicode MS" pitchFamily="34" charset="-128"/>
                </a:endParaRPr>
              </a:p>
            </p:txBody>
          </p:sp>
          <p:sp>
            <p:nvSpPr>
              <p:cNvPr id="233" name="TextBox 232"/>
              <p:cNvSpPr txBox="1"/>
              <p:nvPr/>
            </p:nvSpPr>
            <p:spPr>
              <a:xfrm>
                <a:off x="639196" y="5444471"/>
                <a:ext cx="1267188" cy="14552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1000" b="1" kern="0" dirty="0">
                    <a:ea typeface="Arial Unicode MS" pitchFamily="34" charset="-128"/>
                    <a:cs typeface="Arial Unicode MS" pitchFamily="34" charset="-128"/>
                  </a:rPr>
                  <a:t>云部署</a:t>
                </a:r>
                <a:endParaRPr lang="en-US" sz="1000" b="1" kern="0" dirty="0">
                  <a:ea typeface="Arial Unicode MS" pitchFamily="34" charset="-128"/>
                  <a:cs typeface="Arial Unicode MS" pitchFamily="34" charset="-128"/>
                </a:endParaRPr>
              </a:p>
            </p:txBody>
          </p:sp>
        </p:grpSp>
        <p:cxnSp>
          <p:nvCxnSpPr>
            <p:cNvPr id="277" name="Straight Connector 276"/>
            <p:cNvCxnSpPr/>
            <p:nvPr/>
          </p:nvCxnSpPr>
          <p:spPr>
            <a:xfrm>
              <a:off x="2094928" y="3643650"/>
              <a:ext cx="1270247" cy="1"/>
            </a:xfrm>
            <a:prstGeom prst="line">
              <a:avLst/>
            </a:prstGeom>
            <a:gradFill flip="none" rotWithShape="1">
              <a:gsLst>
                <a:gs pos="100000">
                  <a:schemeClr val="accent3">
                    <a:lumMod val="40000"/>
                    <a:lumOff val="60000"/>
                    <a:alpha val="70000"/>
                  </a:schemeClr>
                </a:gs>
                <a:gs pos="0">
                  <a:srgbClr val="FFC000"/>
                </a:gs>
              </a:gsLst>
              <a:lin ang="10800000" scaled="1"/>
              <a:tileRect/>
            </a:gradFill>
            <a:ln w="25400">
              <a:gradFill flip="none" rotWithShape="1">
                <a:gsLst>
                  <a:gs pos="48000">
                    <a:schemeClr val="accent3">
                      <a:lumMod val="60000"/>
                      <a:lumOff val="40000"/>
                    </a:schemeClr>
                  </a:gs>
                  <a:gs pos="0">
                    <a:schemeClr val="tx1">
                      <a:lumMod val="95000"/>
                      <a:lumOff val="5000"/>
                    </a:schemeClr>
                  </a:gs>
                </a:gsLst>
                <a:lin ang="0" scaled="1"/>
                <a:tileRect/>
              </a:gradFill>
            </a:ln>
          </p:spPr>
        </p:cxnSp>
      </p:grpSp>
      <p:grpSp>
        <p:nvGrpSpPr>
          <p:cNvPr id="284" name="Group 283"/>
          <p:cNvGrpSpPr/>
          <p:nvPr/>
        </p:nvGrpSpPr>
        <p:grpSpPr>
          <a:xfrm>
            <a:off x="450018" y="2369042"/>
            <a:ext cx="2913587" cy="391421"/>
            <a:chOff x="450017" y="2145862"/>
            <a:chExt cx="2913587" cy="521909"/>
          </a:xfrm>
        </p:grpSpPr>
        <p:grpSp>
          <p:nvGrpSpPr>
            <p:cNvPr id="5" name="Group 4"/>
            <p:cNvGrpSpPr/>
            <p:nvPr/>
          </p:nvGrpSpPr>
          <p:grpSpPr>
            <a:xfrm>
              <a:off x="450017" y="2145862"/>
              <a:ext cx="1645545" cy="521909"/>
              <a:chOff x="458805" y="5304584"/>
              <a:chExt cx="1645545" cy="370146"/>
            </a:xfrm>
          </p:grpSpPr>
          <p:sp>
            <p:nvSpPr>
              <p:cNvPr id="134" name="Rounded Rectangle 133"/>
              <p:cNvSpPr/>
              <p:nvPr/>
            </p:nvSpPr>
            <p:spPr bwMode="gray">
              <a:xfrm>
                <a:off x="458805" y="5304584"/>
                <a:ext cx="1645545" cy="370146"/>
              </a:xfrm>
              <a:prstGeom prst="roundRect">
                <a:avLst>
                  <a:gd name="adj" fmla="val 13732"/>
                </a:avLst>
              </a:prstGeom>
              <a:gradFill>
                <a:gsLst>
                  <a:gs pos="2000">
                    <a:schemeClr val="bg1">
                      <a:lumMod val="95000"/>
                      <a:alpha val="70000"/>
                    </a:schemeClr>
                  </a:gs>
                  <a:gs pos="100000">
                    <a:schemeClr val="bg1">
                      <a:lumMod val="75000"/>
                      <a:alpha val="70000"/>
                    </a:schemeClr>
                  </a:gs>
                </a:gsLst>
                <a:lin ang="5400000" scaled="1"/>
              </a:gradFill>
              <a:ln w="6350" algn="ctr">
                <a:solidFill>
                  <a:schemeClr val="bg1">
                    <a:lumMod val="50000"/>
                  </a:schemeClr>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2800" kern="0" dirty="0">
                  <a:ea typeface="Arial Unicode MS" pitchFamily="34" charset="-128"/>
                  <a:cs typeface="Arial Unicode MS" pitchFamily="34" charset="-128"/>
                </a:endParaRPr>
              </a:p>
            </p:txBody>
          </p:sp>
          <p:sp>
            <p:nvSpPr>
              <p:cNvPr id="12" name="TextBox 11"/>
              <p:cNvSpPr txBox="1"/>
              <p:nvPr/>
            </p:nvSpPr>
            <p:spPr>
              <a:xfrm>
                <a:off x="639196" y="5444471"/>
                <a:ext cx="1267188" cy="14552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b="1" kern="0" dirty="0">
                    <a:ea typeface="Arial Unicode MS" pitchFamily="34" charset="-128"/>
                    <a:cs typeface="Arial Unicode MS" pitchFamily="34" charset="-128"/>
                  </a:rPr>
                  <a:t>SAP Business Suite</a:t>
                </a:r>
              </a:p>
            </p:txBody>
          </p:sp>
        </p:grpSp>
        <p:cxnSp>
          <p:nvCxnSpPr>
            <p:cNvPr id="280" name="Straight Connector 279"/>
            <p:cNvCxnSpPr/>
            <p:nvPr/>
          </p:nvCxnSpPr>
          <p:spPr>
            <a:xfrm>
              <a:off x="2093357" y="2411477"/>
              <a:ext cx="1270247" cy="1"/>
            </a:xfrm>
            <a:prstGeom prst="line">
              <a:avLst/>
            </a:prstGeom>
            <a:gradFill flip="none" rotWithShape="1">
              <a:gsLst>
                <a:gs pos="100000">
                  <a:schemeClr val="accent3">
                    <a:lumMod val="40000"/>
                    <a:lumOff val="60000"/>
                    <a:alpha val="70000"/>
                  </a:schemeClr>
                </a:gs>
                <a:gs pos="0">
                  <a:srgbClr val="FFC000"/>
                </a:gs>
              </a:gsLst>
              <a:lin ang="10800000" scaled="1"/>
              <a:tileRect/>
            </a:gradFill>
            <a:ln w="25400">
              <a:gradFill flip="none" rotWithShape="1">
                <a:gsLst>
                  <a:gs pos="48000">
                    <a:schemeClr val="accent3">
                      <a:lumMod val="60000"/>
                      <a:lumOff val="40000"/>
                    </a:schemeClr>
                  </a:gs>
                  <a:gs pos="0">
                    <a:schemeClr val="tx1">
                      <a:lumMod val="95000"/>
                      <a:lumOff val="5000"/>
                    </a:schemeClr>
                  </a:gs>
                </a:gsLst>
                <a:lin ang="0" scaled="1"/>
                <a:tileRect/>
              </a:gradFill>
            </a:ln>
          </p:spPr>
        </p:cxnSp>
      </p:grpSp>
      <p:cxnSp>
        <p:nvCxnSpPr>
          <p:cNvPr id="281" name="Straight Connector 280"/>
          <p:cNvCxnSpPr/>
          <p:nvPr/>
        </p:nvCxnSpPr>
        <p:spPr>
          <a:xfrm flipV="1">
            <a:off x="2800524" y="2562327"/>
            <a:ext cx="0" cy="936936"/>
          </a:xfrm>
          <a:prstGeom prst="line">
            <a:avLst/>
          </a:prstGeom>
          <a:gradFill flip="none" rotWithShape="1">
            <a:gsLst>
              <a:gs pos="100000">
                <a:schemeClr val="accent3">
                  <a:lumMod val="40000"/>
                  <a:lumOff val="60000"/>
                  <a:alpha val="70000"/>
                </a:schemeClr>
              </a:gs>
              <a:gs pos="0">
                <a:srgbClr val="FFC000"/>
              </a:gs>
            </a:gsLst>
            <a:lin ang="10800000" scaled="1"/>
            <a:tileRect/>
          </a:gradFill>
          <a:ln w="25400">
            <a:solidFill>
              <a:schemeClr val="accent3">
                <a:lumMod val="60000"/>
                <a:lumOff val="40000"/>
              </a:schemeClr>
            </a:solidFill>
          </a:ln>
        </p:spPr>
      </p:cxnSp>
      <p:sp>
        <p:nvSpPr>
          <p:cNvPr id="15" name="TextBox 14"/>
          <p:cNvSpPr txBox="1"/>
          <p:nvPr/>
        </p:nvSpPr>
        <p:spPr>
          <a:xfrm>
            <a:off x="2158604" y="2419737"/>
            <a:ext cx="811215" cy="1384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900" kern="0" dirty="0">
                <a:ea typeface="Arial Unicode MS" pitchFamily="34" charset="-128"/>
                <a:cs typeface="Arial Unicode MS" pitchFamily="34" charset="-128"/>
              </a:rPr>
              <a:t>基于触发的</a:t>
            </a:r>
            <a:endParaRPr lang="en-US" sz="900" kern="0" dirty="0">
              <a:ea typeface="Arial Unicode MS" pitchFamily="34" charset="-128"/>
              <a:cs typeface="Arial Unicode MS" pitchFamily="34" charset="-128"/>
            </a:endParaRPr>
          </a:p>
        </p:txBody>
      </p:sp>
      <p:sp>
        <p:nvSpPr>
          <p:cNvPr id="48" name="TextBox 47"/>
          <p:cNvSpPr txBox="1"/>
          <p:nvPr/>
        </p:nvSpPr>
        <p:spPr>
          <a:xfrm>
            <a:off x="2681679" y="2902703"/>
            <a:ext cx="811215" cy="1384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900" kern="0" dirty="0">
                <a:ea typeface="Arial Unicode MS" pitchFamily="34" charset="-128"/>
                <a:cs typeface="Arial Unicode MS" pitchFamily="34" charset="-128"/>
              </a:rPr>
              <a:t>基于日志的</a:t>
            </a:r>
            <a:endParaRPr lang="en-US" sz="900" kern="0" dirty="0">
              <a:ea typeface="Arial Unicode MS" pitchFamily="34" charset="-128"/>
              <a:cs typeface="Arial Unicode MS" pitchFamily="34" charset="-128"/>
            </a:endParaRPr>
          </a:p>
        </p:txBody>
      </p:sp>
      <p:sp>
        <p:nvSpPr>
          <p:cNvPr id="49" name="TextBox 48"/>
          <p:cNvSpPr txBox="1"/>
          <p:nvPr/>
        </p:nvSpPr>
        <p:spPr>
          <a:xfrm>
            <a:off x="2056538" y="3349575"/>
            <a:ext cx="811215" cy="1384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900" kern="0" dirty="0">
                <a:ea typeface="Arial Unicode MS" pitchFamily="34" charset="-128"/>
                <a:cs typeface="Arial Unicode MS" pitchFamily="34" charset="-128"/>
              </a:rPr>
              <a:t>ETL, Batch</a:t>
            </a:r>
          </a:p>
        </p:txBody>
      </p:sp>
      <p:sp>
        <p:nvSpPr>
          <p:cNvPr id="3" name="Title 2"/>
          <p:cNvSpPr>
            <a:spLocks noGrp="1"/>
          </p:cNvSpPr>
          <p:nvPr>
            <p:ph type="title"/>
          </p:nvPr>
        </p:nvSpPr>
        <p:spPr/>
        <p:txBody>
          <a:bodyPr/>
          <a:lstStyle/>
          <a:p>
            <a:r>
              <a:rPr lang="en-US" altLang="zh-CN" sz="2800" kern="0" dirty="0">
                <a:cs typeface="Arial" pitchFamily="34" charset="0"/>
              </a:rPr>
              <a:t>SAP HANA</a:t>
            </a:r>
            <a:r>
              <a:rPr lang="zh-CN" altLang="en-US" sz="2800" kern="0" dirty="0">
                <a:cs typeface="Arial" pitchFamily="34" charset="0"/>
              </a:rPr>
              <a:t>数据集成</a:t>
            </a:r>
            <a:br>
              <a:rPr lang="en-US" kern="0" dirty="0">
                <a:solidFill>
                  <a:schemeClr val="tx1"/>
                </a:solidFill>
                <a:ea typeface="Arial Unicode MS" pitchFamily="34" charset="-128"/>
                <a:cs typeface="Arial" pitchFamily="34" charset="0"/>
              </a:rPr>
            </a:br>
            <a:r>
              <a:rPr lang="zh-CN" altLang="en-US" sz="2000" b="0" dirty="0">
                <a:solidFill>
                  <a:schemeClr val="tx1"/>
                </a:solidFill>
              </a:rPr>
              <a:t>从任何源的实时大数量集成</a:t>
            </a:r>
            <a:endParaRPr lang="en-US" sz="1050" b="0" dirty="0">
              <a:solidFill>
                <a:schemeClr val="tx1"/>
              </a:solidFill>
              <a:cs typeface="Arial" pitchFamily="34" charset="0"/>
            </a:endParaRPr>
          </a:p>
        </p:txBody>
      </p:sp>
      <p:grpSp>
        <p:nvGrpSpPr>
          <p:cNvPr id="104" name="Group 103"/>
          <p:cNvGrpSpPr/>
          <p:nvPr/>
        </p:nvGrpSpPr>
        <p:grpSpPr>
          <a:xfrm>
            <a:off x="415651" y="5673123"/>
            <a:ext cx="9735486" cy="314734"/>
            <a:chOff x="827229" y="5812035"/>
            <a:chExt cx="9735486" cy="314734"/>
          </a:xfrm>
        </p:grpSpPr>
        <p:sp>
          <p:nvSpPr>
            <p:cNvPr id="124" name="Oval 123"/>
            <p:cNvSpPr/>
            <p:nvPr/>
          </p:nvSpPr>
          <p:spPr bwMode="gray">
            <a:xfrm>
              <a:off x="827229" y="5859534"/>
              <a:ext cx="249632" cy="240764"/>
            </a:xfrm>
            <a:prstGeom prst="ellipse">
              <a:avLst/>
            </a:prstGeom>
            <a:ln>
              <a:solidFill>
                <a:schemeClr val="accent3">
                  <a:lumMod val="75000"/>
                </a:schemeClr>
              </a:solidFill>
              <a:headEnd/>
              <a:tailEnd/>
            </a:ln>
          </p:spPr>
          <p:style>
            <a:lnRef idx="2">
              <a:schemeClr val="accent2"/>
            </a:lnRef>
            <a:fillRef idx="1">
              <a:schemeClr val="lt1"/>
            </a:fillRef>
            <a:effectRef idx="0">
              <a:schemeClr val="accent2"/>
            </a:effectRef>
            <a:fontRef idx="minor">
              <a:schemeClr val="dk1"/>
            </a:fontRef>
          </p:style>
          <p:txBody>
            <a:bodyPr lIns="89985" tIns="71987" rIns="89985" bIns="71987" rtlCol="0" anchor="ctr"/>
            <a:lstStyle/>
            <a:p>
              <a:pPr algn="ctr" defTabSz="914246"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1</a:t>
              </a:r>
            </a:p>
          </p:txBody>
        </p:sp>
        <p:sp>
          <p:nvSpPr>
            <p:cNvPr id="125" name="Oval 124"/>
            <p:cNvSpPr/>
            <p:nvPr/>
          </p:nvSpPr>
          <p:spPr bwMode="gray">
            <a:xfrm>
              <a:off x="2960690" y="5859534"/>
              <a:ext cx="249632" cy="240764"/>
            </a:xfrm>
            <a:prstGeom prst="ellipse">
              <a:avLst/>
            </a:prstGeom>
            <a:ln>
              <a:solidFill>
                <a:schemeClr val="accent3">
                  <a:lumMod val="75000"/>
                </a:schemeClr>
              </a:solidFill>
              <a:headEnd/>
              <a:tailEnd/>
            </a:ln>
          </p:spPr>
          <p:style>
            <a:lnRef idx="2">
              <a:schemeClr val="accent2"/>
            </a:lnRef>
            <a:fillRef idx="1">
              <a:schemeClr val="lt1"/>
            </a:fillRef>
            <a:effectRef idx="0">
              <a:schemeClr val="accent2"/>
            </a:effectRef>
            <a:fontRef idx="minor">
              <a:schemeClr val="dk1"/>
            </a:fontRef>
          </p:style>
          <p:txBody>
            <a:bodyPr lIns="89985" tIns="71987" rIns="89985" bIns="71987" rtlCol="0" anchor="ctr"/>
            <a:lstStyle/>
            <a:p>
              <a:pPr algn="ctr" defTabSz="914246"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2</a:t>
              </a:r>
            </a:p>
          </p:txBody>
        </p:sp>
        <p:sp>
          <p:nvSpPr>
            <p:cNvPr id="126" name="Oval 125"/>
            <p:cNvSpPr/>
            <p:nvPr/>
          </p:nvSpPr>
          <p:spPr bwMode="gray">
            <a:xfrm>
              <a:off x="4880316" y="5861492"/>
              <a:ext cx="249632" cy="240764"/>
            </a:xfrm>
            <a:prstGeom prst="ellipse">
              <a:avLst/>
            </a:prstGeom>
            <a:ln>
              <a:solidFill>
                <a:schemeClr val="accent3">
                  <a:lumMod val="75000"/>
                </a:schemeClr>
              </a:solidFill>
              <a:headEnd/>
              <a:tailEnd/>
            </a:ln>
          </p:spPr>
          <p:style>
            <a:lnRef idx="2">
              <a:schemeClr val="accent2"/>
            </a:lnRef>
            <a:fillRef idx="1">
              <a:schemeClr val="lt1"/>
            </a:fillRef>
            <a:effectRef idx="0">
              <a:schemeClr val="accent2"/>
            </a:effectRef>
            <a:fontRef idx="minor">
              <a:schemeClr val="dk1"/>
            </a:fontRef>
          </p:style>
          <p:txBody>
            <a:bodyPr lIns="89985" tIns="71987" rIns="89985" bIns="71987" rtlCol="0" anchor="ctr"/>
            <a:lstStyle/>
            <a:p>
              <a:pPr algn="ctr" defTabSz="914246"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3</a:t>
              </a:r>
            </a:p>
          </p:txBody>
        </p:sp>
        <p:sp>
          <p:nvSpPr>
            <p:cNvPr id="127" name="TextBox 126"/>
            <p:cNvSpPr txBox="1"/>
            <p:nvPr/>
          </p:nvSpPr>
          <p:spPr>
            <a:xfrm>
              <a:off x="1112485" y="5812035"/>
              <a:ext cx="1245978"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2000" kern="0" dirty="0">
                  <a:latin typeface="微软雅黑" panose="020B0503020204020204" pitchFamily="34" charset="-122"/>
                  <a:ea typeface="微软雅黑" panose="020B0503020204020204" pitchFamily="34" charset="-122"/>
                  <a:cs typeface="Arial Unicode MS" pitchFamily="34" charset="-128"/>
                </a:rPr>
                <a:t>实时复制</a:t>
              </a:r>
            </a:p>
          </p:txBody>
        </p:sp>
        <p:sp>
          <p:nvSpPr>
            <p:cNvPr id="128" name="TextBox 127"/>
            <p:cNvSpPr txBox="1"/>
            <p:nvPr/>
          </p:nvSpPr>
          <p:spPr>
            <a:xfrm>
              <a:off x="3270603" y="5818992"/>
              <a:ext cx="1245978"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2000" kern="0" dirty="0">
                  <a:latin typeface="微软雅黑" panose="020B0503020204020204" pitchFamily="34" charset="-122"/>
                  <a:ea typeface="微软雅黑" panose="020B0503020204020204" pitchFamily="34" charset="-122"/>
                  <a:cs typeface="Arial Unicode MS" pitchFamily="34" charset="-128"/>
                </a:rPr>
                <a:t>批量加载</a:t>
              </a:r>
            </a:p>
          </p:txBody>
        </p:sp>
        <p:sp>
          <p:nvSpPr>
            <p:cNvPr id="129" name="TextBox 128"/>
            <p:cNvSpPr txBox="1"/>
            <p:nvPr/>
          </p:nvSpPr>
          <p:spPr>
            <a:xfrm>
              <a:off x="5200547" y="5818992"/>
              <a:ext cx="3527713"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2000" kern="0" dirty="0">
                  <a:latin typeface="微软雅黑" panose="020B0503020204020204" pitchFamily="34" charset="-122"/>
                  <a:ea typeface="微软雅黑" panose="020B0503020204020204" pitchFamily="34" charset="-122"/>
                  <a:cs typeface="Arial Unicode MS" pitchFamily="34" charset="-128"/>
                </a:rPr>
                <a:t>流数据</a:t>
              </a:r>
            </a:p>
          </p:txBody>
        </p:sp>
        <p:sp>
          <p:nvSpPr>
            <p:cNvPr id="130" name="Oval 129"/>
            <p:cNvSpPr/>
            <p:nvPr/>
          </p:nvSpPr>
          <p:spPr bwMode="gray">
            <a:xfrm>
              <a:off x="6710177" y="5845541"/>
              <a:ext cx="249632" cy="240764"/>
            </a:xfrm>
            <a:prstGeom prst="ellipse">
              <a:avLst/>
            </a:prstGeom>
            <a:ln>
              <a:solidFill>
                <a:schemeClr val="accent3">
                  <a:lumMod val="75000"/>
                </a:schemeClr>
              </a:solidFill>
              <a:headEnd/>
              <a:tailEnd/>
            </a:ln>
          </p:spPr>
          <p:style>
            <a:lnRef idx="2">
              <a:schemeClr val="accent2"/>
            </a:lnRef>
            <a:fillRef idx="1">
              <a:schemeClr val="lt1"/>
            </a:fillRef>
            <a:effectRef idx="0">
              <a:schemeClr val="accent2"/>
            </a:effectRef>
            <a:fontRef idx="minor">
              <a:schemeClr val="dk1"/>
            </a:fontRef>
          </p:style>
          <p:txBody>
            <a:bodyPr lIns="89985" tIns="71987" rIns="89985" bIns="71987" rtlCol="0" anchor="ctr"/>
            <a:lstStyle/>
            <a:p>
              <a:pPr algn="ctr" defTabSz="914246" fontAlgn="base">
                <a:spcBef>
                  <a:spcPct val="50000"/>
                </a:spcBef>
                <a:spcAft>
                  <a:spcPct val="0"/>
                </a:spcAft>
                <a:buClr>
                  <a:srgbClr val="F0AB00"/>
                </a:buClr>
                <a:buSzPct val="80000"/>
              </a:pPr>
              <a:r>
                <a:rPr lang="en-US" altLang="zh-CN" sz="2000" kern="0" dirty="0">
                  <a:ea typeface="Arial Unicode MS" pitchFamily="34" charset="-128"/>
                  <a:cs typeface="Arial Unicode MS" pitchFamily="34" charset="-128"/>
                </a:rPr>
                <a:t>4</a:t>
              </a:r>
              <a:endParaRPr lang="en-US" sz="2000" kern="0" dirty="0">
                <a:ea typeface="Arial Unicode MS" pitchFamily="34" charset="-128"/>
                <a:cs typeface="Arial Unicode MS" pitchFamily="34" charset="-128"/>
              </a:endParaRPr>
            </a:p>
          </p:txBody>
        </p:sp>
        <p:sp>
          <p:nvSpPr>
            <p:cNvPr id="131" name="TextBox 130"/>
            <p:cNvSpPr txBox="1"/>
            <p:nvPr/>
          </p:nvSpPr>
          <p:spPr>
            <a:xfrm>
              <a:off x="7035002" y="5812035"/>
              <a:ext cx="3527713"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2000" kern="0" dirty="0">
                  <a:latin typeface="微软雅黑" panose="020B0503020204020204" pitchFamily="34" charset="-122"/>
                  <a:ea typeface="微软雅黑" panose="020B0503020204020204" pitchFamily="34" charset="-122"/>
                  <a:cs typeface="Arial Unicode MS" pitchFamily="34" charset="-128"/>
                </a:rPr>
                <a:t>数据联邦</a:t>
              </a:r>
            </a:p>
          </p:txBody>
        </p:sp>
      </p:grpSp>
    </p:spTree>
    <p:extLst>
      <p:ext uri="{BB962C8B-B14F-4D97-AF65-F5344CB8AC3E}">
        <p14:creationId xmlns:p14="http://schemas.microsoft.com/office/powerpoint/2010/main" val="240857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latin typeface="微软雅黑" panose="020B0503020204020204" pitchFamily="34" charset="-122"/>
                <a:ea typeface="微软雅黑" panose="020B0503020204020204" pitchFamily="34" charset="-122"/>
              </a:rPr>
              <a:t>数据获取</a:t>
            </a:r>
            <a:r>
              <a:rPr lang="en-US" altLang="zh-CN" sz="2800" dirty="0">
                <a:latin typeface="微软雅黑" panose="020B0503020204020204" pitchFamily="34" charset="-122"/>
                <a:ea typeface="微软雅黑" panose="020B0503020204020204" pitchFamily="34" charset="-122"/>
              </a:rPr>
              <a:t>-ETL</a:t>
            </a:r>
            <a:br>
              <a:rPr lang="en-US" altLang="zh-CN" dirty="0">
                <a:latin typeface="微软雅黑" panose="020B0503020204020204" pitchFamily="34" charset="-122"/>
                <a:ea typeface="微软雅黑" panose="020B0503020204020204" pitchFamily="34" charset="-122"/>
              </a:rPr>
            </a:br>
            <a:r>
              <a:rPr lang="en-US" sz="2000" b="0" dirty="0">
                <a:solidFill>
                  <a:schemeClr val="tx1"/>
                </a:solidFill>
                <a:latin typeface="微软雅黑" panose="020B0503020204020204" pitchFamily="34" charset="-122"/>
                <a:ea typeface="微软雅黑" panose="020B0503020204020204" pitchFamily="34" charset="-122"/>
              </a:rPr>
              <a:t>SAP HANA Data Services</a:t>
            </a:r>
            <a:endParaRPr lang="en-US" sz="1500" b="0" dirty="0">
              <a:solidFill>
                <a:schemeClr val="tx1"/>
              </a:solidFill>
              <a:latin typeface="微软雅黑" panose="020B0503020204020204" pitchFamily="34" charset="-122"/>
              <a:ea typeface="微软雅黑" panose="020B0503020204020204" pitchFamily="34" charset="-122"/>
            </a:endParaRPr>
          </a:p>
        </p:txBody>
      </p:sp>
      <p:grpSp>
        <p:nvGrpSpPr>
          <p:cNvPr id="14" name="Group 13"/>
          <p:cNvGrpSpPr/>
          <p:nvPr/>
        </p:nvGrpSpPr>
        <p:grpSpPr>
          <a:xfrm>
            <a:off x="769636" y="1778997"/>
            <a:ext cx="7628894" cy="2982628"/>
            <a:chOff x="525646" y="1457931"/>
            <a:chExt cx="7708330" cy="2373582"/>
          </a:xfrm>
        </p:grpSpPr>
        <p:pic>
          <p:nvPicPr>
            <p:cNvPr id="43" name="Freeform 47"/>
            <p:cNvPicPr>
              <a:picLocks noChangeArrowheads="1"/>
            </p:cNvPicPr>
            <p:nvPr/>
          </p:nvPicPr>
          <p:blipFill>
            <a:blip r:embed="rId3" cstate="print"/>
            <a:srcRect/>
            <a:stretch>
              <a:fillRect/>
            </a:stretch>
          </p:blipFill>
          <p:spPr bwMode="gray">
            <a:xfrm>
              <a:off x="2477512" y="1995607"/>
              <a:ext cx="1297166" cy="1775482"/>
            </a:xfrm>
            <a:prstGeom prst="rect">
              <a:avLst/>
            </a:prstGeom>
            <a:noFill/>
            <a:ln w="9525">
              <a:noFill/>
              <a:miter lim="800000"/>
              <a:headEnd/>
              <a:tailEnd/>
            </a:ln>
          </p:spPr>
        </p:pic>
        <p:pic>
          <p:nvPicPr>
            <p:cNvPr id="44" name="Picture 43" descr="\\Eric-pauls-power-mac-g5.local\desktop\Graphic Tank\ddoc.tif"/>
            <p:cNvPicPr>
              <a:picLocks noChangeAspect="1" noChangeArrowheads="1"/>
            </p:cNvPicPr>
            <p:nvPr/>
          </p:nvPicPr>
          <p:blipFill>
            <a:blip r:embed="rId4" cstate="print"/>
            <a:srcRect/>
            <a:stretch>
              <a:fillRect/>
            </a:stretch>
          </p:blipFill>
          <p:spPr bwMode="gray">
            <a:xfrm>
              <a:off x="2434565" y="3222396"/>
              <a:ext cx="234048" cy="461309"/>
            </a:xfrm>
            <a:prstGeom prst="rect">
              <a:avLst/>
            </a:prstGeom>
            <a:noFill/>
            <a:ln w="9525">
              <a:noFill/>
              <a:miter lim="800000"/>
              <a:headEnd/>
              <a:tailEnd/>
            </a:ln>
          </p:spPr>
        </p:pic>
        <p:pic>
          <p:nvPicPr>
            <p:cNvPr id="45" name="Picture 44" descr="\\Eric-pauls-power-mac-g5.local\desktop\Graphic Tank\ddoc.tif"/>
            <p:cNvPicPr>
              <a:picLocks noChangeAspect="1" noChangeArrowheads="1"/>
            </p:cNvPicPr>
            <p:nvPr/>
          </p:nvPicPr>
          <p:blipFill>
            <a:blip r:embed="rId5" cstate="print"/>
            <a:srcRect/>
            <a:stretch>
              <a:fillRect/>
            </a:stretch>
          </p:blipFill>
          <p:spPr bwMode="gray">
            <a:xfrm>
              <a:off x="2292580" y="3063412"/>
              <a:ext cx="214998" cy="426432"/>
            </a:xfrm>
            <a:prstGeom prst="rect">
              <a:avLst/>
            </a:prstGeom>
            <a:noFill/>
            <a:ln w="9525">
              <a:noFill/>
              <a:miter lim="800000"/>
              <a:headEnd/>
              <a:tailEnd/>
            </a:ln>
          </p:spPr>
        </p:pic>
        <p:pic>
          <p:nvPicPr>
            <p:cNvPr id="46" name="Picture 45" descr="\\Eric-pauls-power-mac-g5.local\desktop\Graphic Tank\off7.tif"/>
            <p:cNvPicPr>
              <a:picLocks noChangeAspect="1" noChangeArrowheads="1"/>
            </p:cNvPicPr>
            <p:nvPr/>
          </p:nvPicPr>
          <p:blipFill>
            <a:blip r:embed="rId6" cstate="print"/>
            <a:srcRect/>
            <a:stretch>
              <a:fillRect/>
            </a:stretch>
          </p:blipFill>
          <p:spPr bwMode="gray">
            <a:xfrm>
              <a:off x="2212892" y="3251310"/>
              <a:ext cx="144239" cy="277420"/>
            </a:xfrm>
            <a:prstGeom prst="rect">
              <a:avLst/>
            </a:prstGeom>
            <a:noFill/>
            <a:ln w="9525">
              <a:noFill/>
              <a:miter lim="800000"/>
              <a:headEnd/>
              <a:tailEnd/>
            </a:ln>
          </p:spPr>
        </p:pic>
        <p:pic>
          <p:nvPicPr>
            <p:cNvPr id="47" name="Picture 46" descr="\\Eric-pauls-power-mac-g5.local\desktop\Graphic Tank\ddoc.tif"/>
            <p:cNvPicPr>
              <a:picLocks noChangeAspect="1" noChangeArrowheads="1"/>
            </p:cNvPicPr>
            <p:nvPr/>
          </p:nvPicPr>
          <p:blipFill>
            <a:blip r:embed="rId7" cstate="print"/>
            <a:srcRect/>
            <a:stretch>
              <a:fillRect/>
            </a:stretch>
          </p:blipFill>
          <p:spPr bwMode="gray">
            <a:xfrm>
              <a:off x="2363935" y="3411421"/>
              <a:ext cx="212276" cy="420092"/>
            </a:xfrm>
            <a:prstGeom prst="rect">
              <a:avLst/>
            </a:prstGeom>
            <a:noFill/>
            <a:ln w="9525">
              <a:noFill/>
              <a:miter lim="800000"/>
              <a:headEnd/>
              <a:tailEnd/>
            </a:ln>
          </p:spPr>
        </p:pic>
        <p:pic>
          <p:nvPicPr>
            <p:cNvPr id="48" name="Picture 47" descr="\\Eric-pauls-power-mac-g5.local\desktop\Graphic Tank\off5.tif"/>
            <p:cNvPicPr>
              <a:picLocks noChangeAspect="1" noChangeArrowheads="1"/>
            </p:cNvPicPr>
            <p:nvPr/>
          </p:nvPicPr>
          <p:blipFill>
            <a:blip r:embed="rId8" cstate="print"/>
            <a:srcRect/>
            <a:stretch>
              <a:fillRect/>
            </a:stretch>
          </p:blipFill>
          <p:spPr bwMode="gray">
            <a:xfrm>
              <a:off x="2353656" y="3415975"/>
              <a:ext cx="134713" cy="256811"/>
            </a:xfrm>
            <a:prstGeom prst="rect">
              <a:avLst/>
            </a:prstGeom>
            <a:noFill/>
            <a:ln w="9525">
              <a:noFill/>
              <a:miter lim="800000"/>
              <a:headEnd/>
              <a:tailEnd/>
            </a:ln>
          </p:spPr>
        </p:pic>
        <p:pic>
          <p:nvPicPr>
            <p:cNvPr id="49" name="Picture 48" descr="\\Emp\desktop\Graphic Tank\a7.tif"/>
            <p:cNvPicPr>
              <a:picLocks noChangeAspect="1" noChangeArrowheads="1"/>
            </p:cNvPicPr>
            <p:nvPr/>
          </p:nvPicPr>
          <p:blipFill>
            <a:blip r:embed="rId9" cstate="print"/>
            <a:srcRect/>
            <a:stretch>
              <a:fillRect/>
            </a:stretch>
          </p:blipFill>
          <p:spPr bwMode="gray">
            <a:xfrm>
              <a:off x="2122564" y="1705939"/>
              <a:ext cx="473539" cy="607151"/>
            </a:xfrm>
            <a:prstGeom prst="rect">
              <a:avLst/>
            </a:prstGeom>
            <a:noFill/>
            <a:ln w="9525">
              <a:noFill/>
              <a:miter lim="800000"/>
              <a:headEnd/>
              <a:tailEnd/>
            </a:ln>
          </p:spPr>
        </p:pic>
        <p:pic>
          <p:nvPicPr>
            <p:cNvPr id="50" name="Picture 49" descr="\\Eric-pauls-power-mac-g5.local\desktop\Graphic Tank\d6.tif"/>
            <p:cNvPicPr>
              <a:picLocks noChangeAspect="1" noChangeArrowheads="1"/>
            </p:cNvPicPr>
            <p:nvPr/>
          </p:nvPicPr>
          <p:blipFill>
            <a:blip r:embed="rId10" cstate="print"/>
            <a:srcRect/>
            <a:stretch>
              <a:fillRect/>
            </a:stretch>
          </p:blipFill>
          <p:spPr bwMode="gray">
            <a:xfrm>
              <a:off x="2330349" y="2062140"/>
              <a:ext cx="389173" cy="399484"/>
            </a:xfrm>
            <a:prstGeom prst="rect">
              <a:avLst/>
            </a:prstGeom>
            <a:noFill/>
            <a:ln w="9525">
              <a:noFill/>
              <a:miter lim="800000"/>
              <a:headEnd/>
              <a:tailEnd/>
            </a:ln>
          </p:spPr>
        </p:pic>
        <p:sp>
          <p:nvSpPr>
            <p:cNvPr id="51" name="Text Box 40"/>
            <p:cNvSpPr txBox="1">
              <a:spLocks noChangeArrowheads="1"/>
            </p:cNvSpPr>
            <p:nvPr/>
          </p:nvSpPr>
          <p:spPr bwMode="gray">
            <a:xfrm>
              <a:off x="702128" y="1820851"/>
              <a:ext cx="1355386" cy="581150"/>
            </a:xfrm>
            <a:prstGeom prst="rect">
              <a:avLst/>
            </a:prstGeom>
            <a:noFill/>
            <a:ln w="9525" algn="ctr">
              <a:noFill/>
              <a:miter lim="800000"/>
              <a:headEnd/>
              <a:tailEnd/>
            </a:ln>
          </p:spPr>
          <p:txBody>
            <a:bodyPr wrap="square" lIns="50622" tIns="26323" rIns="50622" bIns="26323">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Clr>
                  <a:schemeClr val="accent1"/>
                </a:buClr>
                <a:buSzPct val="80000"/>
                <a:buFont typeface="Wingdings" pitchFamily="2" charset="2"/>
                <a:buNone/>
              </a:pPr>
              <a:r>
                <a:rPr lang="en-US" sz="1100" dirty="0">
                  <a:latin typeface="微软雅黑" panose="020B0503020204020204" pitchFamily="34" charset="-122"/>
                  <a:ea typeface="微软雅黑" panose="020B0503020204020204" pitchFamily="34" charset="-122"/>
                </a:rPr>
                <a:t>SAP Business Suite, Success Factors, RDBMS, 3</a:t>
              </a:r>
              <a:r>
                <a:rPr lang="en-US" sz="1100" baseline="30000" dirty="0">
                  <a:latin typeface="微软雅黑" panose="020B0503020204020204" pitchFamily="34" charset="-122"/>
                  <a:ea typeface="微软雅黑" panose="020B0503020204020204" pitchFamily="34" charset="-122"/>
                </a:rPr>
                <a:t>rd</a:t>
              </a:r>
              <a:r>
                <a:rPr lang="en-US" sz="1100" dirty="0">
                  <a:latin typeface="微软雅黑" panose="020B0503020204020204" pitchFamily="34" charset="-122"/>
                  <a:ea typeface="微软雅黑" panose="020B0503020204020204" pitchFamily="34" charset="-122"/>
                </a:rPr>
                <a:t> party Apps</a:t>
              </a:r>
            </a:p>
          </p:txBody>
        </p:sp>
        <p:sp>
          <p:nvSpPr>
            <p:cNvPr id="52" name="Text Box 41"/>
            <p:cNvSpPr txBox="1">
              <a:spLocks noChangeArrowheads="1"/>
            </p:cNvSpPr>
            <p:nvPr/>
          </p:nvSpPr>
          <p:spPr bwMode="gray">
            <a:xfrm>
              <a:off x="525646" y="3232973"/>
              <a:ext cx="1531868" cy="446438"/>
            </a:xfrm>
            <a:prstGeom prst="rect">
              <a:avLst/>
            </a:prstGeom>
            <a:noFill/>
            <a:ln w="9525" algn="ctr">
              <a:noFill/>
              <a:miter lim="800000"/>
              <a:headEnd/>
              <a:tailEnd/>
            </a:ln>
          </p:spPr>
          <p:txBody>
            <a:bodyPr wrap="none" lIns="50622" tIns="26323" rIns="50622" bIns="26323">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Clr>
                  <a:schemeClr val="accent1"/>
                </a:buClr>
                <a:buSzPct val="80000"/>
                <a:buFont typeface="Wingdings" pitchFamily="2" charset="2"/>
                <a:buNone/>
              </a:pPr>
              <a:r>
                <a:rPr lang="en-US" sz="1100" dirty="0">
                  <a:latin typeface="微软雅黑" panose="020B0503020204020204" pitchFamily="34" charset="-122"/>
                  <a:ea typeface="微软雅黑" panose="020B0503020204020204" pitchFamily="34" charset="-122"/>
                </a:rPr>
                <a:t>Text and Binary Files,</a:t>
              </a:r>
            </a:p>
            <a:p>
              <a:pPr algn="r">
                <a:buClr>
                  <a:schemeClr val="accent1"/>
                </a:buClr>
                <a:buSzPct val="80000"/>
                <a:buFont typeface="Wingdings" pitchFamily="2" charset="2"/>
                <a:buNone/>
              </a:pPr>
              <a:r>
                <a:rPr lang="en-US" sz="1100" dirty="0">
                  <a:latin typeface="微软雅黑" panose="020B0503020204020204" pitchFamily="34" charset="-122"/>
                  <a:ea typeface="微软雅黑" panose="020B0503020204020204" pitchFamily="34" charset="-122"/>
                </a:rPr>
                <a:t>XML, Excel, JMS, </a:t>
              </a:r>
            </a:p>
            <a:p>
              <a:pPr algn="r">
                <a:buClr>
                  <a:schemeClr val="accent1"/>
                </a:buClr>
                <a:buSzPct val="80000"/>
                <a:buFont typeface="Wingdings" pitchFamily="2" charset="2"/>
                <a:buNone/>
              </a:pPr>
              <a:r>
                <a:rPr lang="en-US" sz="1100" dirty="0">
                  <a:latin typeface="微软雅黑" panose="020B0503020204020204" pitchFamily="34" charset="-122"/>
                  <a:ea typeface="微软雅黑" panose="020B0503020204020204" pitchFamily="34" charset="-122"/>
                </a:rPr>
                <a:t>Web Sources</a:t>
              </a:r>
            </a:p>
          </p:txBody>
        </p:sp>
        <p:sp>
          <p:nvSpPr>
            <p:cNvPr id="53" name="Text Box 42"/>
            <p:cNvSpPr txBox="1">
              <a:spLocks noChangeArrowheads="1"/>
            </p:cNvSpPr>
            <p:nvPr/>
          </p:nvSpPr>
          <p:spPr bwMode="gray">
            <a:xfrm>
              <a:off x="6492576" y="2146230"/>
              <a:ext cx="1741400" cy="612323"/>
            </a:xfrm>
            <a:prstGeom prst="rect">
              <a:avLst/>
            </a:prstGeom>
            <a:noFill/>
            <a:ln w="9525">
              <a:noFill/>
              <a:miter lim="800000"/>
              <a:headEnd/>
              <a:tailEnd/>
            </a:ln>
            <a:effectLst>
              <a:prstShdw prst="shdw17" dist="17961" dir="2700000">
                <a:srgbClr val="906700"/>
              </a:prstShdw>
            </a:effectLst>
          </p:spPr>
          <p:txBody>
            <a:bodyPr wrap="square">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latin typeface="微软雅黑" panose="020B0503020204020204" pitchFamily="34" charset="-122"/>
                  <a:ea typeface="微软雅黑" panose="020B0503020204020204" pitchFamily="34" charset="-122"/>
                </a:rPr>
                <a:t>SAP Data Services:</a:t>
              </a:r>
            </a:p>
            <a:p>
              <a:pPr marL="134951" indent="-134951">
                <a:buFont typeface="Arial" pitchFamily="34" charset="0"/>
                <a:buChar char="•"/>
              </a:pPr>
              <a:r>
                <a:rPr lang="en-US" sz="1100" dirty="0">
                  <a:latin typeface="微软雅黑" panose="020B0503020204020204" pitchFamily="34" charset="-122"/>
                  <a:ea typeface="微软雅黑" panose="020B0503020204020204" pitchFamily="34" charset="-122"/>
                </a:rPr>
                <a:t>Connectivity </a:t>
              </a:r>
            </a:p>
            <a:p>
              <a:pPr marL="134951" indent="-134951">
                <a:buFont typeface="Arial" pitchFamily="34" charset="0"/>
                <a:buChar char="•"/>
              </a:pPr>
              <a:r>
                <a:rPr lang="en-US" sz="1100" dirty="0">
                  <a:latin typeface="微软雅黑" panose="020B0503020204020204" pitchFamily="34" charset="-122"/>
                  <a:ea typeface="微软雅黑" panose="020B0503020204020204" pitchFamily="34" charset="-122"/>
                </a:rPr>
                <a:t>Transformations</a:t>
              </a:r>
            </a:p>
            <a:p>
              <a:pPr marL="134951" indent="-134951">
                <a:buFont typeface="Arial" pitchFamily="34" charset="0"/>
                <a:buChar char="•"/>
              </a:pPr>
              <a:r>
                <a:rPr lang="en-US" sz="1100" dirty="0">
                  <a:latin typeface="微软雅黑" panose="020B0503020204020204" pitchFamily="34" charset="-122"/>
                  <a:ea typeface="微软雅黑" panose="020B0503020204020204" pitchFamily="34" charset="-122"/>
                </a:rPr>
                <a:t>Quality</a:t>
              </a:r>
            </a:p>
          </p:txBody>
        </p:sp>
        <p:pic>
          <p:nvPicPr>
            <p:cNvPr id="54" name="Picture 53" descr="service bubble"/>
            <p:cNvPicPr>
              <a:picLocks noChangeAspect="1" noChangeArrowheads="1"/>
            </p:cNvPicPr>
            <p:nvPr/>
          </p:nvPicPr>
          <p:blipFill>
            <a:blip r:embed="rId11" cstate="print"/>
            <a:srcRect/>
            <a:stretch>
              <a:fillRect/>
            </a:stretch>
          </p:blipFill>
          <p:spPr bwMode="gray">
            <a:xfrm>
              <a:off x="2228099" y="1805629"/>
              <a:ext cx="141517" cy="164866"/>
            </a:xfrm>
            <a:prstGeom prst="rect">
              <a:avLst/>
            </a:prstGeom>
            <a:noFill/>
            <a:ln w="9525">
              <a:noFill/>
              <a:miter lim="800000"/>
              <a:headEnd/>
              <a:tailEnd/>
            </a:ln>
          </p:spPr>
        </p:pic>
        <p:sp>
          <p:nvSpPr>
            <p:cNvPr id="55" name="Text Box 41"/>
            <p:cNvSpPr txBox="1">
              <a:spLocks noChangeArrowheads="1"/>
            </p:cNvSpPr>
            <p:nvPr/>
          </p:nvSpPr>
          <p:spPr bwMode="gray">
            <a:xfrm>
              <a:off x="896776" y="2682669"/>
              <a:ext cx="1020045" cy="177016"/>
            </a:xfrm>
            <a:prstGeom prst="rect">
              <a:avLst/>
            </a:prstGeom>
            <a:noFill/>
            <a:ln w="9525" algn="ctr">
              <a:noFill/>
              <a:miter lim="800000"/>
              <a:headEnd/>
              <a:tailEnd/>
            </a:ln>
          </p:spPr>
          <p:txBody>
            <a:bodyPr wrap="none" lIns="50622" tIns="26323" rIns="50622" bIns="26323">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Clr>
                  <a:schemeClr val="accent1"/>
                </a:buClr>
                <a:buSzPct val="80000"/>
                <a:buFont typeface="Wingdings" pitchFamily="2" charset="2"/>
                <a:buNone/>
              </a:pPr>
              <a:r>
                <a:rPr lang="en-US" sz="1100" dirty="0" err="1">
                  <a:latin typeface="微软雅黑" panose="020B0503020204020204" pitchFamily="34" charset="-122"/>
                  <a:ea typeface="微软雅黑" panose="020B0503020204020204" pitchFamily="34" charset="-122"/>
                </a:rPr>
                <a:t>Hadoop</a:t>
              </a:r>
              <a:r>
                <a:rPr lang="en-US" sz="1100" dirty="0">
                  <a:latin typeface="微软雅黑" panose="020B0503020204020204" pitchFamily="34" charset="-122"/>
                  <a:ea typeface="微软雅黑" panose="020B0503020204020204" pitchFamily="34" charset="-122"/>
                </a:rPr>
                <a:t>/Hive</a:t>
              </a:r>
            </a:p>
          </p:txBody>
        </p:sp>
        <p:pic>
          <p:nvPicPr>
            <p:cNvPr id="56" name="Picture 2" descr="http://conferences.inf.ed.ac.uk/hadoop11/images/hadoop.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057514" y="2638653"/>
              <a:ext cx="454587" cy="3887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5"/>
            <p:cNvSpPr>
              <a:spLocks noChangeArrowheads="1"/>
            </p:cNvSpPr>
            <p:nvPr/>
          </p:nvSpPr>
          <p:spPr bwMode="gray">
            <a:xfrm>
              <a:off x="4732011" y="1691716"/>
              <a:ext cx="1697780" cy="2046733"/>
            </a:xfrm>
            <a:prstGeom prst="roundRect">
              <a:avLst>
                <a:gd name="adj" fmla="val 9711"/>
              </a:avLst>
            </a:prstGeom>
            <a:solidFill>
              <a:schemeClr val="tx2">
                <a:lumMod val="75000"/>
              </a:schemeClr>
            </a:solidFill>
            <a:ln w="12700" algn="ctr">
              <a:noFill/>
              <a:miter lim="800000"/>
              <a:headEnd/>
              <a:tailEnd/>
            </a:ln>
            <a:effectLst/>
            <a:scene3d>
              <a:camera prst="orthographicFront"/>
              <a:lightRig rig="balanced" dir="t"/>
            </a:scene3d>
            <a:sp3d extrusionH="127000"/>
          </p:spPr>
          <p:txBody>
            <a:bodyPr wrap="none" lIns="0" tIns="0" rIns="0" bIns="0" anchor="ctr"/>
            <a:lstStyle/>
            <a:p>
              <a:pPr algn="ctr">
                <a:defRPr/>
              </a:pPr>
              <a:endParaRPr lang="en-US" sz="1100" dirty="0">
                <a:solidFill>
                  <a:schemeClr val="bg1"/>
                </a:solidFill>
                <a:latin typeface="微软雅黑" panose="020B0503020204020204" pitchFamily="34" charset="-122"/>
                <a:ea typeface="微软雅黑" panose="020B0503020204020204" pitchFamily="34" charset="-122"/>
              </a:endParaRPr>
            </a:p>
          </p:txBody>
        </p:sp>
        <p:sp>
          <p:nvSpPr>
            <p:cNvPr id="9" name="Rectangle 8"/>
            <p:cNvSpPr/>
            <p:nvPr/>
          </p:nvSpPr>
          <p:spPr bwMode="auto">
            <a:xfrm rot="16200000">
              <a:off x="5035272" y="2262187"/>
              <a:ext cx="1091261" cy="1529598"/>
            </a:xfrm>
            <a:prstGeom prst="rect">
              <a:avLst/>
            </a:prstGeom>
            <a:solidFill>
              <a:schemeClr val="accent1"/>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50622" tIns="26323" rIns="50622" bIns="26323" numCol="1" rtlCol="0" anchor="b" anchorCtr="0" compatLnSpc="1">
              <a:prstTxWarp prst="textNoShape">
                <a:avLst/>
              </a:prstTxWarp>
            </a:bodyPr>
            <a:lstStyle/>
            <a:p>
              <a:pPr marL="115458" indent="-115458" algn="ctr" fontAlgn="base">
                <a:spcBef>
                  <a:spcPct val="0"/>
                </a:spcBef>
                <a:spcAft>
                  <a:spcPct val="0"/>
                </a:spcAft>
                <a:buClr>
                  <a:srgbClr val="F0AB00"/>
                </a:buClr>
                <a:buSzPct val="80000"/>
              </a:pPr>
              <a:r>
                <a:rPr lang="en-US" sz="1100" b="1" dirty="0">
                  <a:solidFill>
                    <a:schemeClr val="tx1"/>
                  </a:solidFill>
                  <a:latin typeface="微软雅黑" panose="020B0503020204020204" pitchFamily="34" charset="-122"/>
                  <a:ea typeface="微软雅黑" panose="020B0503020204020204" pitchFamily="34" charset="-122"/>
                  <a:cs typeface="Arial Unicode MS" pitchFamily="34" charset="-128"/>
                </a:rPr>
                <a:t>SAP HANA </a:t>
              </a:r>
            </a:p>
          </p:txBody>
        </p:sp>
        <p:sp>
          <p:nvSpPr>
            <p:cNvPr id="10" name="AutoShape 10"/>
            <p:cNvSpPr>
              <a:spLocks noChangeArrowheads="1"/>
            </p:cNvSpPr>
            <p:nvPr/>
          </p:nvSpPr>
          <p:spPr bwMode="white">
            <a:xfrm>
              <a:off x="4838792" y="1843052"/>
              <a:ext cx="1457082" cy="273438"/>
            </a:xfrm>
            <a:prstGeom prst="roundRect">
              <a:avLst>
                <a:gd name="adj" fmla="val 16667"/>
              </a:avLst>
            </a:prstGeom>
            <a:solidFill>
              <a:srgbClr val="FFEFC9"/>
            </a:solidFill>
            <a:ln w="12700" algn="ctr">
              <a:noFill/>
              <a:round/>
              <a:headEnd/>
              <a:tailEnd/>
            </a:ln>
            <a:effectLst/>
            <a:scene3d>
              <a:camera prst="orthographicFront"/>
              <a:lightRig rig="balanced" dir="t"/>
            </a:scene3d>
          </p:spPr>
          <p:txBody>
            <a:bodyPr wrap="none" lIns="0" tIns="0" rIns="0" bIns="0" anchor="ctr" anchorCtr="1"/>
            <a:lstStyle/>
            <a:p>
              <a:pPr algn="ctr">
                <a:buClr>
                  <a:srgbClr val="44697D"/>
                </a:buClr>
                <a:buSzPct val="80000"/>
                <a:defRPr/>
              </a:pPr>
              <a:r>
                <a:rPr lang="en-US" sz="1100" b="1" dirty="0">
                  <a:latin typeface="微软雅黑" panose="020B0503020204020204" pitchFamily="34" charset="-122"/>
                  <a:ea typeface="微软雅黑" panose="020B0503020204020204" pitchFamily="34" charset="-122"/>
                  <a:cs typeface="Arial Unicode MS" pitchFamily="34" charset="-128"/>
                </a:rPr>
                <a:t>HANA Studio</a:t>
              </a:r>
            </a:p>
          </p:txBody>
        </p:sp>
        <p:sp>
          <p:nvSpPr>
            <p:cNvPr id="11" name="AutoShape 36"/>
            <p:cNvSpPr>
              <a:spLocks noChangeArrowheads="1"/>
            </p:cNvSpPr>
            <p:nvPr/>
          </p:nvSpPr>
          <p:spPr bwMode="auto">
            <a:xfrm>
              <a:off x="5488042" y="2153442"/>
              <a:ext cx="148445" cy="302519"/>
            </a:xfrm>
            <a:prstGeom prst="upDownArrow">
              <a:avLst>
                <a:gd name="adj1" fmla="val 50544"/>
                <a:gd name="adj2" fmla="val 47925"/>
              </a:avLst>
            </a:prstGeom>
            <a:gradFill rotWithShape="1">
              <a:gsLst>
                <a:gs pos="0">
                  <a:schemeClr val="accent1">
                    <a:lumMod val="60000"/>
                    <a:lumOff val="40000"/>
                  </a:schemeClr>
                </a:gs>
                <a:gs pos="100000">
                  <a:srgbClr val="336699">
                    <a:alpha val="95686"/>
                  </a:srgbClr>
                </a:gs>
              </a:gsLst>
              <a:lin ang="5400000" scaled="1"/>
            </a:gradFill>
            <a:ln w="762000" algn="ctr">
              <a:noFill/>
              <a:miter lim="800000"/>
              <a:headEnd/>
              <a:tailEnd/>
            </a:ln>
            <a:effectLst>
              <a:outerShdw blurRad="50800" dist="38100" dir="2700000" algn="tl" rotWithShape="0">
                <a:prstClr val="black">
                  <a:alpha val="40000"/>
                </a:prstClr>
              </a:outerShdw>
            </a:effectLst>
            <a:scene3d>
              <a:camera prst="orthographicFront"/>
              <a:lightRig rig="balanced" dir="t"/>
            </a:scene3d>
            <a:sp3d extrusionH="127000"/>
          </p:spPr>
          <p:txBody>
            <a:bodyPr wrap="none" lIns="37957" tIns="19737" rIns="37957" bIns="19737" anchor="ctr"/>
            <a:lstStyle/>
            <a:p>
              <a:pPr algn="ctr">
                <a:defRPr/>
              </a:pPr>
              <a:endParaRPr lang="en-US" sz="1100" dirty="0">
                <a:solidFill>
                  <a:schemeClr val="bg1"/>
                </a:solidFill>
                <a:latin typeface="微软雅黑" panose="020B0503020204020204" pitchFamily="34" charset="-122"/>
                <a:ea typeface="微软雅黑" panose="020B0503020204020204" pitchFamily="34" charset="-122"/>
              </a:endParaRPr>
            </a:p>
          </p:txBody>
        </p:sp>
        <p:grpSp>
          <p:nvGrpSpPr>
            <p:cNvPr id="12" name="Group 42"/>
            <p:cNvGrpSpPr/>
            <p:nvPr/>
          </p:nvGrpSpPr>
          <p:grpSpPr>
            <a:xfrm>
              <a:off x="5025133" y="2783160"/>
              <a:ext cx="880648" cy="526576"/>
              <a:chOff x="4462585" y="1539547"/>
              <a:chExt cx="1195753" cy="1195753"/>
            </a:xfrm>
            <a:effectLst>
              <a:outerShdw blurRad="50800" dist="38100" dir="2700000" algn="tl" rotWithShape="0">
                <a:prstClr val="black">
                  <a:alpha val="40000"/>
                </a:prstClr>
              </a:outerShdw>
            </a:effectLst>
          </p:grpSpPr>
          <p:grpSp>
            <p:nvGrpSpPr>
              <p:cNvPr id="17" name="Group 29"/>
              <p:cNvGrpSpPr/>
              <p:nvPr/>
            </p:nvGrpSpPr>
            <p:grpSpPr>
              <a:xfrm>
                <a:off x="4462585" y="1737487"/>
                <a:ext cx="1195753" cy="799734"/>
                <a:chOff x="4462585" y="1570892"/>
                <a:chExt cx="1195753" cy="799734"/>
              </a:xfrm>
            </p:grpSpPr>
            <p:cxnSp>
              <p:nvCxnSpPr>
                <p:cNvPr id="31" name="Straight Connector 30"/>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30"/>
              <p:cNvGrpSpPr/>
              <p:nvPr/>
            </p:nvGrpSpPr>
            <p:grpSpPr>
              <a:xfrm rot="16200000">
                <a:off x="4462655" y="1737557"/>
                <a:ext cx="1195753" cy="799734"/>
                <a:chOff x="4462585" y="1570892"/>
                <a:chExt cx="1195753" cy="799734"/>
              </a:xfrm>
            </p:grpSpPr>
            <p:cxnSp>
              <p:nvCxnSpPr>
                <p:cNvPr id="20" name="Straight Connector 19"/>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bwMode="gray">
              <a:xfrm>
                <a:off x="4572487" y="1649381"/>
                <a:ext cx="975946" cy="975945"/>
              </a:xfrm>
              <a:prstGeom prst="rect">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path path="circle">
                  <a:fillToRect l="100000" t="100000"/>
                </a:path>
                <a:tileRect r="-100000" b="-100000"/>
              </a:gradFill>
              <a:ln w="9525" algn="ctr">
                <a:noFill/>
                <a:miter lim="800000"/>
                <a:headEnd/>
                <a:tailEnd/>
              </a:ln>
              <a:effectLst/>
            </p:spPr>
            <p:txBody>
              <a:bodyPr lIns="50622" tIns="40498" rIns="50622" bIns="40498" rtlCol="0" anchor="ctr"/>
              <a:lstStyle/>
              <a:p>
                <a:pPr algn="ctr" defTabSz="431842" fontAlgn="base">
                  <a:spcBef>
                    <a:spcPct val="50000"/>
                  </a:spcBef>
                  <a:spcAft>
                    <a:spcPct val="0"/>
                  </a:spcAft>
                  <a:buClr>
                    <a:srgbClr val="F0AB00"/>
                  </a:buClr>
                  <a:buSzPct val="80000"/>
                </a:pPr>
                <a:r>
                  <a:rPr lang="en-US" sz="900" kern="0" dirty="0">
                    <a:solidFill>
                      <a:schemeClr val="bg1">
                        <a:lumMod val="95000"/>
                      </a:schemeClr>
                    </a:solidFill>
                    <a:latin typeface="微软雅黑" panose="020B0503020204020204" pitchFamily="34" charset="-122"/>
                    <a:ea typeface="微软雅黑" panose="020B0503020204020204" pitchFamily="34" charset="-122"/>
                    <a:cs typeface="Arial Unicode MS" pitchFamily="34" charset="-128"/>
                  </a:rPr>
                  <a:t>SAP in-memory</a:t>
                </a:r>
                <a:br>
                  <a:rPr lang="en-US" sz="900" kern="0" dirty="0">
                    <a:solidFill>
                      <a:schemeClr val="bg1">
                        <a:lumMod val="95000"/>
                      </a:schemeClr>
                    </a:solidFill>
                    <a:latin typeface="微软雅黑" panose="020B0503020204020204" pitchFamily="34" charset="-122"/>
                    <a:ea typeface="微软雅黑" panose="020B0503020204020204" pitchFamily="34" charset="-122"/>
                    <a:cs typeface="Arial Unicode MS" pitchFamily="34" charset="-128"/>
                  </a:rPr>
                </a:br>
                <a:r>
                  <a:rPr lang="en-US" sz="900" kern="0" dirty="0">
                    <a:solidFill>
                      <a:schemeClr val="bg1">
                        <a:lumMod val="95000"/>
                      </a:schemeClr>
                    </a:solidFill>
                    <a:latin typeface="微软雅黑" panose="020B0503020204020204" pitchFamily="34" charset="-122"/>
                    <a:ea typeface="微软雅黑" panose="020B0503020204020204" pitchFamily="34" charset="-122"/>
                    <a:cs typeface="Arial Unicode MS" pitchFamily="34" charset="-128"/>
                  </a:rPr>
                  <a:t>computing</a:t>
                </a:r>
              </a:p>
            </p:txBody>
          </p:sp>
        </p:grpSp>
        <p:sp>
          <p:nvSpPr>
            <p:cNvPr id="3" name="Rectangle 2"/>
            <p:cNvSpPr/>
            <p:nvPr/>
          </p:nvSpPr>
          <p:spPr bwMode="gray">
            <a:xfrm>
              <a:off x="3828889" y="2546502"/>
              <a:ext cx="818716" cy="631855"/>
            </a:xfrm>
            <a:prstGeom prst="rect">
              <a:avLst/>
            </a:prstGeom>
            <a:solidFill>
              <a:schemeClr val="tx2">
                <a:lumMod val="75000"/>
              </a:schemeClr>
            </a:solidFill>
            <a:ln w="12700" algn="ctr">
              <a:noFill/>
              <a:miter lim="800000"/>
              <a:headEnd/>
              <a:tailEnd/>
            </a:ln>
            <a:effectLst/>
            <a:scene3d>
              <a:camera prst="orthographicFront"/>
              <a:lightRig rig="balanced" dir="t"/>
            </a:scene3d>
            <a:sp3d extrusionH="127000"/>
          </p:spPr>
          <p:txBody>
            <a:bodyPr wrap="none" lIns="0" tIns="0" rIns="0" bIns="0" anchor="ctr"/>
            <a:lstStyle/>
            <a:p>
              <a:pPr algn="ctr"/>
              <a:r>
                <a:rPr lang="en-US" sz="900" dirty="0">
                  <a:solidFill>
                    <a:srgbClr val="FFC000"/>
                  </a:solidFill>
                  <a:latin typeface="微软雅黑" panose="020B0503020204020204" pitchFamily="34" charset="-122"/>
                  <a:ea typeface="微软雅黑" panose="020B0503020204020204" pitchFamily="34" charset="-122"/>
                </a:rPr>
                <a:t>Data Services</a:t>
              </a:r>
            </a:p>
          </p:txBody>
        </p:sp>
        <p:sp>
          <p:nvSpPr>
            <p:cNvPr id="2048" name="TextBox 2047"/>
            <p:cNvSpPr txBox="1"/>
            <p:nvPr/>
          </p:nvSpPr>
          <p:spPr>
            <a:xfrm>
              <a:off x="1203066" y="1457931"/>
              <a:ext cx="3759544" cy="14695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200" b="1" kern="0" dirty="0">
                  <a:latin typeface="微软雅黑" panose="020B0503020204020204" pitchFamily="34" charset="-122"/>
                  <a:ea typeface="微软雅黑" panose="020B0503020204020204" pitchFamily="34" charset="-122"/>
                  <a:cs typeface="Arial Unicode MS" pitchFamily="34" charset="-128"/>
                </a:rPr>
                <a:t>原生支持</a:t>
              </a:r>
              <a:r>
                <a:rPr lang="en-US" sz="1200" b="1" kern="0" dirty="0">
                  <a:latin typeface="微软雅黑" panose="020B0503020204020204" pitchFamily="34" charset="-122"/>
                  <a:ea typeface="微软雅黑" panose="020B0503020204020204" pitchFamily="34" charset="-122"/>
                  <a:cs typeface="Arial Unicode MS" pitchFamily="34" charset="-128"/>
                </a:rPr>
                <a:t> 40+ </a:t>
              </a:r>
              <a:r>
                <a:rPr lang="zh-CN" altLang="en-US" sz="1200" b="1" kern="0" dirty="0">
                  <a:latin typeface="微软雅黑" panose="020B0503020204020204" pitchFamily="34" charset="-122"/>
                  <a:ea typeface="微软雅黑" panose="020B0503020204020204" pitchFamily="34" charset="-122"/>
                  <a:cs typeface="Arial Unicode MS" pitchFamily="34" charset="-128"/>
                </a:rPr>
                <a:t>数据源和接口</a:t>
              </a:r>
              <a:endParaRPr lang="en-US" sz="1200" b="1" kern="0" dirty="0">
                <a:latin typeface="微软雅黑" panose="020B0503020204020204" pitchFamily="34" charset="-122"/>
                <a:ea typeface="微软雅黑" panose="020B0503020204020204" pitchFamily="34" charset="-122"/>
                <a:cs typeface="Arial Unicode MS" pitchFamily="34" charset="-128"/>
              </a:endParaRPr>
            </a:p>
          </p:txBody>
        </p:sp>
      </p:grpSp>
      <p:graphicFrame>
        <p:nvGraphicFramePr>
          <p:cNvPr id="60" name="Table 59"/>
          <p:cNvGraphicFramePr>
            <a:graphicFrameLocks noGrp="1"/>
          </p:cNvGraphicFramePr>
          <p:nvPr>
            <p:extLst/>
          </p:nvPr>
        </p:nvGraphicFramePr>
        <p:xfrm>
          <a:off x="1297553" y="4991994"/>
          <a:ext cx="6573060" cy="1062776"/>
        </p:xfrm>
        <a:graphic>
          <a:graphicData uri="http://schemas.openxmlformats.org/drawingml/2006/table">
            <a:tbl>
              <a:tblPr firstRow="1" bandRow="1">
                <a:tableStyleId>{3C2FFA5D-87B4-456A-9821-1D502468CF0F}</a:tableStyleId>
              </a:tblPr>
              <a:tblGrid>
                <a:gridCol w="2564896">
                  <a:extLst>
                    <a:ext uri="{9D8B030D-6E8A-4147-A177-3AD203B41FA5}">
                      <a16:colId xmlns:a16="http://schemas.microsoft.com/office/drawing/2014/main" val="20000"/>
                    </a:ext>
                  </a:extLst>
                </a:gridCol>
                <a:gridCol w="4008164">
                  <a:extLst>
                    <a:ext uri="{9D8B030D-6E8A-4147-A177-3AD203B41FA5}">
                      <a16:colId xmlns:a16="http://schemas.microsoft.com/office/drawing/2014/main" val="20001"/>
                    </a:ext>
                  </a:extLst>
                </a:gridCol>
              </a:tblGrid>
              <a:tr h="128515">
                <a:tc>
                  <a:txBody>
                    <a:bodyPr/>
                    <a:lstStyle/>
                    <a:p>
                      <a:pPr algn="ctr"/>
                      <a:r>
                        <a:rPr lang="zh-CN" altLang="en-US" sz="1050" dirty="0">
                          <a:solidFill>
                            <a:schemeClr val="bg1"/>
                          </a:solidFill>
                          <a:latin typeface="微软雅黑" panose="020B0503020204020204" pitchFamily="34" charset="-122"/>
                          <a:ea typeface="微软雅黑" panose="020B0503020204020204" pitchFamily="34" charset="-122"/>
                        </a:rPr>
                        <a:t>主要用例</a:t>
                      </a:r>
                      <a:endParaRPr lang="en-US" altLang="zh-CN" sz="1050" dirty="0">
                        <a:solidFill>
                          <a:schemeClr val="bg1"/>
                        </a:solidFill>
                        <a:latin typeface="微软雅黑" panose="020B0503020204020204" pitchFamily="34" charset="-122"/>
                        <a:ea typeface="微软雅黑" panose="020B0503020204020204" pitchFamily="34" charset="-122"/>
                      </a:endParaRPr>
                    </a:p>
                  </a:txBody>
                  <a:tcPr marL="51432" marR="51432" marT="25716" marB="25716"/>
                </a:tc>
                <a:tc>
                  <a:txBody>
                    <a:bodyPr/>
                    <a:lstStyle/>
                    <a:p>
                      <a:pPr algn="ctr"/>
                      <a:r>
                        <a:rPr lang="zh-CN" altLang="en-US" sz="1050" dirty="0">
                          <a:solidFill>
                            <a:schemeClr val="lt1"/>
                          </a:solidFill>
                          <a:latin typeface="微软雅黑" panose="020B0503020204020204" pitchFamily="34" charset="-122"/>
                          <a:ea typeface="微软雅黑" panose="020B0503020204020204" pitchFamily="34" charset="-122"/>
                        </a:rPr>
                        <a:t>特性</a:t>
                      </a:r>
                      <a:endParaRPr lang="en-US" sz="1050" dirty="0">
                        <a:solidFill>
                          <a:schemeClr val="bg1"/>
                        </a:solidFill>
                        <a:latin typeface="微软雅黑" panose="020B0503020204020204" pitchFamily="34" charset="-122"/>
                        <a:ea typeface="微软雅黑" panose="020B0503020204020204" pitchFamily="34" charset="-122"/>
                      </a:endParaRPr>
                    </a:p>
                  </a:txBody>
                  <a:tcPr marL="51432" marR="51432" marT="25716" marB="25716"/>
                </a:tc>
                <a:extLst>
                  <a:ext uri="{0D108BD9-81ED-4DB2-BD59-A6C34878D82A}">
                    <a16:rowId xmlns:a16="http://schemas.microsoft.com/office/drawing/2014/main" val="10000"/>
                  </a:ext>
                </a:extLst>
              </a:tr>
              <a:tr h="851324">
                <a:tc>
                  <a:txBody>
                    <a:bodyPr/>
                    <a:lstStyle/>
                    <a:p>
                      <a:pPr marL="285750" indent="-285750" algn="l" defTabSz="1088776" rtl="0" eaLnBrk="1" latinLnBrk="0" hangingPunct="1">
                        <a:buFont typeface="Arial" panose="020B0604020202020204" pitchFamily="34" charset="0"/>
                        <a:buChar char="•"/>
                      </a:pPr>
                      <a:r>
                        <a:rPr lang="zh-CN" altLang="en-US" sz="1100" kern="1200" dirty="0">
                          <a:solidFill>
                            <a:schemeClr val="dk1"/>
                          </a:solidFill>
                          <a:latin typeface="微软雅黑" panose="020B0503020204020204" pitchFamily="34" charset="-122"/>
                          <a:ea typeface="微软雅黑" panose="020B0503020204020204" pitchFamily="34" charset="-122"/>
                          <a:cs typeface="+mn-cs"/>
                        </a:rPr>
                        <a:t>为</a:t>
                      </a:r>
                      <a:r>
                        <a:rPr lang="en-US" altLang="zh-CN" sz="1100" kern="1200" dirty="0">
                          <a:solidFill>
                            <a:schemeClr val="dk1"/>
                          </a:solidFill>
                          <a:latin typeface="微软雅黑" panose="020B0503020204020204" pitchFamily="34" charset="-122"/>
                          <a:ea typeface="微软雅黑" panose="020B0503020204020204" pitchFamily="34" charset="-122"/>
                          <a:cs typeface="+mn-cs"/>
                        </a:rPr>
                        <a:t>SAP</a:t>
                      </a:r>
                      <a:r>
                        <a:rPr lang="zh-CN" altLang="en-US" sz="1100" kern="1200" dirty="0">
                          <a:solidFill>
                            <a:schemeClr val="dk1"/>
                          </a:solidFill>
                          <a:latin typeface="微软雅黑" panose="020B0503020204020204" pitchFamily="34" charset="-122"/>
                          <a:ea typeface="微软雅黑" panose="020B0503020204020204" pitchFamily="34" charset="-122"/>
                          <a:cs typeface="+mn-cs"/>
                        </a:rPr>
                        <a:t>与非</a:t>
                      </a:r>
                      <a:r>
                        <a:rPr lang="en-US" altLang="zh-CN" sz="1100" kern="1200" dirty="0">
                          <a:solidFill>
                            <a:schemeClr val="dk1"/>
                          </a:solidFill>
                          <a:latin typeface="微软雅黑" panose="020B0503020204020204" pitchFamily="34" charset="-122"/>
                          <a:ea typeface="微软雅黑" panose="020B0503020204020204" pitchFamily="34" charset="-122"/>
                          <a:cs typeface="+mn-cs"/>
                        </a:rPr>
                        <a:t>SAP</a:t>
                      </a:r>
                      <a:r>
                        <a:rPr lang="zh-CN" altLang="en-US" sz="1100" kern="1200" dirty="0">
                          <a:solidFill>
                            <a:schemeClr val="dk1"/>
                          </a:solidFill>
                          <a:latin typeface="微软雅黑" panose="020B0503020204020204" pitchFamily="34" charset="-122"/>
                          <a:ea typeface="微软雅黑" panose="020B0503020204020204" pitchFamily="34" charset="-122"/>
                          <a:cs typeface="+mn-cs"/>
                        </a:rPr>
                        <a:t>数据源，内部部署与云方案的统一的批量</a:t>
                      </a:r>
                      <a:r>
                        <a:rPr lang="en-US" altLang="zh-CN" sz="1100" kern="1200" dirty="0">
                          <a:solidFill>
                            <a:schemeClr val="dk1"/>
                          </a:solidFill>
                          <a:latin typeface="微软雅黑" panose="020B0503020204020204" pitchFamily="34" charset="-122"/>
                          <a:ea typeface="微软雅黑" panose="020B0503020204020204" pitchFamily="34" charset="-122"/>
                          <a:cs typeface="+mn-cs"/>
                        </a:rPr>
                        <a:t>ETL</a:t>
                      </a:r>
                      <a:r>
                        <a:rPr lang="zh-CN" altLang="en-US" sz="1100" kern="1200" dirty="0">
                          <a:solidFill>
                            <a:schemeClr val="dk1"/>
                          </a:solidFill>
                          <a:latin typeface="微软雅黑" panose="020B0503020204020204" pitchFamily="34" charset="-122"/>
                          <a:ea typeface="微软雅黑" panose="020B0503020204020204" pitchFamily="34" charset="-122"/>
                          <a:cs typeface="+mn-cs"/>
                        </a:rPr>
                        <a:t>工具</a:t>
                      </a:r>
                      <a:endParaRPr lang="en-US" sz="1100" kern="1200" dirty="0">
                        <a:solidFill>
                          <a:schemeClr val="dk1"/>
                        </a:solidFill>
                        <a:latin typeface="微软雅黑" panose="020B0503020204020204" pitchFamily="34" charset="-122"/>
                        <a:ea typeface="微软雅黑" panose="020B0503020204020204" pitchFamily="34" charset="-122"/>
                        <a:cs typeface="+mn-cs"/>
                      </a:endParaRPr>
                    </a:p>
                  </a:txBody>
                  <a:tcPr marL="51432" marR="51432" marT="25716" marB="25716"/>
                </a:tc>
                <a:tc>
                  <a:txBody>
                    <a:bodyPr/>
                    <a:lstStyle/>
                    <a:p>
                      <a:pPr marL="285750" indent="-285750" algn="l" defTabSz="1088776" rtl="0" eaLnBrk="1" latinLnBrk="0" hangingPunct="1">
                        <a:buFont typeface="Arial" panose="020B0604020202020204" pitchFamily="34" charset="0"/>
                        <a:buChar char="•"/>
                      </a:pPr>
                      <a:r>
                        <a:rPr lang="zh-CN" altLang="en-US" sz="1100" kern="1200" dirty="0">
                          <a:solidFill>
                            <a:schemeClr val="dk1"/>
                          </a:solidFill>
                          <a:latin typeface="微软雅黑" panose="020B0503020204020204" pitchFamily="34" charset="-122"/>
                          <a:ea typeface="微软雅黑" panose="020B0503020204020204" pitchFamily="34" charset="-122"/>
                          <a:cs typeface="+mn-cs"/>
                        </a:rPr>
                        <a:t>将数据转换下推到</a:t>
                      </a:r>
                      <a:r>
                        <a:rPr lang="en-US" altLang="zh-CN" sz="1100" kern="1200" dirty="0">
                          <a:solidFill>
                            <a:schemeClr val="dk1"/>
                          </a:solidFill>
                          <a:latin typeface="微软雅黑" panose="020B0503020204020204" pitchFamily="34" charset="-122"/>
                          <a:ea typeface="微软雅黑" panose="020B0503020204020204" pitchFamily="34" charset="-122"/>
                          <a:cs typeface="+mn-cs"/>
                        </a:rPr>
                        <a:t>SAP HANA</a:t>
                      </a:r>
                      <a:r>
                        <a:rPr lang="zh-CN" altLang="en-US" sz="1100" kern="1200" dirty="0">
                          <a:solidFill>
                            <a:schemeClr val="dk1"/>
                          </a:solidFill>
                          <a:latin typeface="微软雅黑" panose="020B0503020204020204" pitchFamily="34" charset="-122"/>
                          <a:ea typeface="微软雅黑" panose="020B0503020204020204" pitchFamily="34" charset="-122"/>
                          <a:cs typeface="+mn-cs"/>
                        </a:rPr>
                        <a:t>，更快更高效</a:t>
                      </a:r>
                      <a:r>
                        <a:rPr lang="en-US" sz="1100" kern="1200" dirty="0">
                          <a:solidFill>
                            <a:schemeClr val="dk1"/>
                          </a:solidFill>
                          <a:latin typeface="微软雅黑" panose="020B0503020204020204" pitchFamily="34" charset="-122"/>
                          <a:ea typeface="微软雅黑" panose="020B0503020204020204" pitchFamily="34" charset="-122"/>
                          <a:cs typeface="+mn-cs"/>
                        </a:rPr>
                        <a:t>(ETL vs. ELT)</a:t>
                      </a:r>
                    </a:p>
                    <a:p>
                      <a:pPr marL="285750" indent="-285750" algn="l" defTabSz="1088776" rtl="0" eaLnBrk="1" latinLnBrk="0" hangingPunct="1">
                        <a:buFont typeface="Arial" panose="020B0604020202020204" pitchFamily="34" charset="0"/>
                        <a:buChar char="•"/>
                      </a:pPr>
                      <a:r>
                        <a:rPr lang="zh-CN" altLang="en-US" sz="1100" kern="1200" dirty="0">
                          <a:solidFill>
                            <a:schemeClr val="dk1"/>
                          </a:solidFill>
                          <a:latin typeface="微软雅黑" panose="020B0503020204020204" pitchFamily="34" charset="-122"/>
                          <a:ea typeface="微软雅黑" panose="020B0503020204020204" pitchFamily="34" charset="-122"/>
                          <a:cs typeface="+mn-cs"/>
                        </a:rPr>
                        <a:t>使用</a:t>
                      </a:r>
                      <a:r>
                        <a:rPr lang="en-US" altLang="zh-CN" sz="1100" kern="1200" dirty="0">
                          <a:solidFill>
                            <a:schemeClr val="dk1"/>
                          </a:solidFill>
                          <a:latin typeface="微软雅黑" panose="020B0503020204020204" pitchFamily="34" charset="-122"/>
                          <a:ea typeface="微软雅黑" panose="020B0503020204020204" pitchFamily="34" charset="-122"/>
                          <a:cs typeface="+mn-cs"/>
                        </a:rPr>
                        <a:t>SAP HANA</a:t>
                      </a:r>
                      <a:r>
                        <a:rPr lang="zh-CN" altLang="en-US" sz="1100" kern="1200" dirty="0">
                          <a:solidFill>
                            <a:schemeClr val="dk1"/>
                          </a:solidFill>
                          <a:latin typeface="微软雅黑" panose="020B0503020204020204" pitchFamily="34" charset="-122"/>
                          <a:ea typeface="微软雅黑" panose="020B0503020204020204" pitchFamily="34" charset="-122"/>
                          <a:cs typeface="+mn-cs"/>
                        </a:rPr>
                        <a:t>计算视图优化数据流</a:t>
                      </a:r>
                      <a:endParaRPr lang="en-US" altLang="zh-CN" sz="1100" kern="1200" dirty="0">
                        <a:solidFill>
                          <a:schemeClr val="dk1"/>
                        </a:solidFill>
                        <a:latin typeface="微软雅黑" panose="020B0503020204020204" pitchFamily="34" charset="-122"/>
                        <a:ea typeface="微软雅黑" panose="020B0503020204020204" pitchFamily="34" charset="-122"/>
                        <a:cs typeface="+mn-cs"/>
                      </a:endParaRPr>
                    </a:p>
                    <a:p>
                      <a:pPr marL="285750" indent="-285750" algn="l" defTabSz="1088776" rtl="0" eaLnBrk="1" latinLnBrk="0" hangingPunct="1">
                        <a:buFont typeface="Arial" panose="020B0604020202020204" pitchFamily="34" charset="0"/>
                        <a:buChar char="•"/>
                      </a:pPr>
                      <a:r>
                        <a:rPr lang="zh-CN" altLang="en-US" sz="1100" kern="1200" dirty="0">
                          <a:solidFill>
                            <a:schemeClr val="dk1"/>
                          </a:solidFill>
                          <a:latin typeface="微软雅黑" panose="020B0503020204020204" pitchFamily="34" charset="-122"/>
                          <a:ea typeface="微软雅黑" panose="020B0503020204020204" pitchFamily="34" charset="-122"/>
                          <a:cs typeface="+mn-cs"/>
                        </a:rPr>
                        <a:t>从多种渠道集成结构化和非结构化数据进入</a:t>
                      </a:r>
                      <a:r>
                        <a:rPr lang="en-US" sz="1100" kern="1200" dirty="0">
                          <a:solidFill>
                            <a:schemeClr val="dk1"/>
                          </a:solidFill>
                          <a:latin typeface="微软雅黑" panose="020B0503020204020204" pitchFamily="34" charset="-122"/>
                          <a:ea typeface="微软雅黑" panose="020B0503020204020204" pitchFamily="34" charset="-122"/>
                          <a:cs typeface="+mn-cs"/>
                        </a:rPr>
                        <a:t>SAP HANA</a:t>
                      </a:r>
                    </a:p>
                  </a:txBody>
                  <a:tcPr marL="51432" marR="51432" marT="25716" marB="25716"/>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3980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latin typeface="微软雅黑" pitchFamily="34" charset="-122"/>
                <a:ea typeface="微软雅黑" pitchFamily="34" charset="-122"/>
              </a:rPr>
              <a:t>数据获取</a:t>
            </a:r>
            <a:r>
              <a:rPr lang="en-US" altLang="zh-CN" sz="2800" dirty="0">
                <a:latin typeface="微软雅黑" pitchFamily="34" charset="-122"/>
                <a:ea typeface="微软雅黑" pitchFamily="34" charset="-122"/>
              </a:rPr>
              <a:t>-</a:t>
            </a:r>
            <a:r>
              <a:rPr lang="zh-CN" altLang="en-US" sz="2800" dirty="0">
                <a:latin typeface="微软雅黑" pitchFamily="34" charset="-122"/>
                <a:ea typeface="微软雅黑" pitchFamily="34" charset="-122"/>
              </a:rPr>
              <a:t>流数据支持</a:t>
            </a:r>
            <a:br>
              <a:rPr lang="en-US" altLang="zh-CN" dirty="0">
                <a:latin typeface="微软雅黑" panose="020B0503020204020204" pitchFamily="34" charset="-122"/>
                <a:ea typeface="微软雅黑" panose="020B0503020204020204" pitchFamily="34" charset="-122"/>
              </a:rPr>
            </a:br>
            <a:r>
              <a:rPr lang="en-US" altLang="zh-CN" sz="2000" b="0" dirty="0">
                <a:solidFill>
                  <a:schemeClr val="tx1"/>
                </a:solidFill>
              </a:rPr>
              <a:t>SAP HANA Smart Data Streaming</a:t>
            </a:r>
            <a:endParaRPr lang="en-US" altLang="zh-CN" sz="1500" b="0" dirty="0">
              <a:solidFill>
                <a:schemeClr val="tx1"/>
              </a:solidFill>
            </a:endParaRPr>
          </a:p>
        </p:txBody>
      </p:sp>
      <p:sp>
        <p:nvSpPr>
          <p:cNvPr id="3" name="Rounded Rectangle 2"/>
          <p:cNvSpPr/>
          <p:nvPr/>
        </p:nvSpPr>
        <p:spPr bwMode="gray">
          <a:xfrm>
            <a:off x="4287595" y="2724061"/>
            <a:ext cx="1501717" cy="516968"/>
          </a:xfrm>
          <a:prstGeom prst="roundRect">
            <a:avLst/>
          </a:prstGeom>
          <a:solidFill>
            <a:schemeClr val="bg1">
              <a:lumMod val="85000"/>
            </a:schemeClr>
          </a:solidFill>
          <a:ln w="6350" algn="ctr">
            <a:noFill/>
            <a:miter lim="800000"/>
            <a:headEnd/>
            <a:tailEnd/>
          </a:ln>
        </p:spPr>
        <p:txBody>
          <a:bodyPr lIns="50610" tIns="40488" rIns="50610" bIns="40488" rtlCol="0" anchor="ctr"/>
          <a:lstStyle/>
          <a:p>
            <a:pPr algn="ctr" defTabSz="514178" fontAlgn="base">
              <a:spcBef>
                <a:spcPct val="50000"/>
              </a:spcBef>
              <a:spcAft>
                <a:spcPct val="0"/>
              </a:spcAft>
              <a:buClr>
                <a:srgbClr val="F0AB00"/>
              </a:buClr>
              <a:buSzPct val="80000"/>
            </a:pPr>
            <a:endParaRPr lang="en-US" sz="1012" kern="0" dirty="0">
              <a:latin typeface="微软雅黑" panose="020B0503020204020204" pitchFamily="34" charset="-122"/>
              <a:ea typeface="微软雅黑" panose="020B0503020204020204" pitchFamily="34" charset="-122"/>
              <a:cs typeface="Arial Unicode MS" pitchFamily="34" charset="-128"/>
            </a:endParaRPr>
          </a:p>
        </p:txBody>
      </p:sp>
      <p:sp>
        <p:nvSpPr>
          <p:cNvPr id="4" name="Rectangle 3"/>
          <p:cNvSpPr/>
          <p:nvPr/>
        </p:nvSpPr>
        <p:spPr bwMode="gray">
          <a:xfrm>
            <a:off x="4096126" y="3544531"/>
            <a:ext cx="1963409" cy="1169576"/>
          </a:xfrm>
          <a:prstGeom prst="rect">
            <a:avLst/>
          </a:prstGeom>
          <a:solidFill>
            <a:schemeClr val="bg2"/>
          </a:solidFill>
          <a:ln w="6350" algn="ctr">
            <a:noFill/>
            <a:miter lim="800000"/>
            <a:headEnd/>
            <a:tailEnd/>
          </a:ln>
        </p:spPr>
        <p:txBody>
          <a:bodyPr lIns="50610" tIns="40488" rIns="50610" bIns="40488" rtlCol="0" anchor="ctr"/>
          <a:lstStyle/>
          <a:p>
            <a:pPr algn="ctr" fontAlgn="base">
              <a:spcBef>
                <a:spcPct val="50000"/>
              </a:spcBef>
              <a:spcAft>
                <a:spcPct val="0"/>
              </a:spcAft>
              <a:buClr>
                <a:srgbClr val="F0AB00"/>
              </a:buClr>
              <a:buSzPct val="80000"/>
            </a:pPr>
            <a:endParaRPr lang="en-US" sz="1012"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nvGrpSpPr>
          <p:cNvPr id="5" name="Group 4"/>
          <p:cNvGrpSpPr/>
          <p:nvPr/>
        </p:nvGrpSpPr>
        <p:grpSpPr>
          <a:xfrm>
            <a:off x="4810743" y="2726246"/>
            <a:ext cx="493851" cy="508436"/>
            <a:chOff x="1626031" y="1680943"/>
            <a:chExt cx="1455063" cy="1509065"/>
          </a:xfrm>
        </p:grpSpPr>
        <p:grpSp>
          <p:nvGrpSpPr>
            <p:cNvPr id="6" name="Group 5"/>
            <p:cNvGrpSpPr>
              <a:grpSpLocks noChangeAspect="1"/>
            </p:cNvGrpSpPr>
            <p:nvPr/>
          </p:nvGrpSpPr>
          <p:grpSpPr>
            <a:xfrm>
              <a:off x="2301575" y="1680943"/>
              <a:ext cx="518721" cy="691157"/>
              <a:chOff x="3801251" y="2114715"/>
              <a:chExt cx="1575340" cy="1895228"/>
            </a:xfrm>
          </p:grpSpPr>
          <p:grpSp>
            <p:nvGrpSpPr>
              <p:cNvPr id="25" name="Group 24"/>
              <p:cNvGrpSpPr/>
              <p:nvPr/>
            </p:nvGrpSpPr>
            <p:grpSpPr>
              <a:xfrm>
                <a:off x="3801251" y="2453726"/>
                <a:ext cx="1209061" cy="1556217"/>
                <a:chOff x="3801251" y="2336682"/>
                <a:chExt cx="1209061" cy="1556217"/>
              </a:xfrm>
            </p:grpSpPr>
            <p:sp>
              <p:nvSpPr>
                <p:cNvPr id="27" name="Rectangle 26"/>
                <p:cNvSpPr/>
                <p:nvPr/>
              </p:nvSpPr>
              <p:spPr bwMode="gray">
                <a:xfrm>
                  <a:off x="4000303" y="3203417"/>
                  <a:ext cx="94549" cy="467213"/>
                </a:xfrm>
                <a:prstGeom prst="rect">
                  <a:avLst/>
                </a:prstGeom>
                <a:solidFill>
                  <a:schemeClr val="accent2"/>
                </a:solidFill>
              </p:spPr>
              <p:txBody>
                <a:bodyPr wrap="square" rtlCol="0" anchor="ctr" anchorCtr="1">
                  <a:noAutofit/>
                </a:bodyPr>
                <a:lstStyle/>
                <a:p>
                  <a:pPr algn="ctr"/>
                  <a:endParaRPr lang="en-US" sz="900"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28" name="Rectangle 27"/>
                <p:cNvSpPr/>
                <p:nvPr/>
              </p:nvSpPr>
              <p:spPr bwMode="gray">
                <a:xfrm>
                  <a:off x="4119092" y="3260008"/>
                  <a:ext cx="94549" cy="410622"/>
                </a:xfrm>
                <a:prstGeom prst="rect">
                  <a:avLst/>
                </a:prstGeom>
                <a:solidFill>
                  <a:schemeClr val="tx2"/>
                </a:solidFill>
              </p:spPr>
              <p:txBody>
                <a:bodyPr wrap="square" rtlCol="0" anchor="ctr" anchorCtr="1">
                  <a:noAutofit/>
                </a:bodyPr>
                <a:lstStyle/>
                <a:p>
                  <a:pPr algn="ctr"/>
                  <a:endParaRPr lang="en-US" sz="900"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29" name="Rectangle 28"/>
                <p:cNvSpPr/>
                <p:nvPr/>
              </p:nvSpPr>
              <p:spPr bwMode="gray">
                <a:xfrm>
                  <a:off x="4237882" y="3349723"/>
                  <a:ext cx="94549" cy="320907"/>
                </a:xfrm>
                <a:prstGeom prst="rect">
                  <a:avLst/>
                </a:prstGeom>
                <a:solidFill>
                  <a:schemeClr val="accent4"/>
                </a:solidFill>
              </p:spPr>
              <p:txBody>
                <a:bodyPr wrap="square" rtlCol="0" anchor="ctr" anchorCtr="1">
                  <a:noAutofit/>
                </a:bodyPr>
                <a:lstStyle/>
                <a:p>
                  <a:pPr algn="ctr"/>
                  <a:endParaRPr lang="en-US" sz="900"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30" name="Rectangle 29"/>
                <p:cNvSpPr/>
                <p:nvPr/>
              </p:nvSpPr>
              <p:spPr bwMode="gray">
                <a:xfrm>
                  <a:off x="4473850" y="3264051"/>
                  <a:ext cx="94549" cy="406579"/>
                </a:xfrm>
                <a:prstGeom prst="rect">
                  <a:avLst/>
                </a:prstGeom>
                <a:solidFill>
                  <a:schemeClr val="accent2"/>
                </a:solidFill>
              </p:spPr>
              <p:txBody>
                <a:bodyPr wrap="square" rtlCol="0" anchor="ctr" anchorCtr="1">
                  <a:noAutofit/>
                </a:bodyPr>
                <a:lstStyle/>
                <a:p>
                  <a:pPr algn="ctr"/>
                  <a:endParaRPr lang="en-US" sz="900"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31" name="Rectangle 30"/>
                <p:cNvSpPr/>
                <p:nvPr/>
              </p:nvSpPr>
              <p:spPr bwMode="gray">
                <a:xfrm>
                  <a:off x="4592639" y="3118530"/>
                  <a:ext cx="94549" cy="552100"/>
                </a:xfrm>
                <a:prstGeom prst="rect">
                  <a:avLst/>
                </a:prstGeom>
                <a:solidFill>
                  <a:schemeClr val="tx2"/>
                </a:solidFill>
              </p:spPr>
              <p:txBody>
                <a:bodyPr wrap="square" rtlCol="0" anchor="ctr" anchorCtr="1">
                  <a:noAutofit/>
                </a:bodyPr>
                <a:lstStyle/>
                <a:p>
                  <a:pPr algn="ctr"/>
                  <a:endParaRPr lang="en-US" sz="900"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32" name="Rectangle 31"/>
                <p:cNvSpPr/>
                <p:nvPr/>
              </p:nvSpPr>
              <p:spPr bwMode="gray">
                <a:xfrm>
                  <a:off x="4711429" y="3162995"/>
                  <a:ext cx="94549" cy="507635"/>
                </a:xfrm>
                <a:prstGeom prst="rect">
                  <a:avLst/>
                </a:prstGeom>
                <a:solidFill>
                  <a:schemeClr val="accent4"/>
                </a:solidFill>
              </p:spPr>
              <p:txBody>
                <a:bodyPr wrap="square" rtlCol="0" anchor="ctr" anchorCtr="1">
                  <a:noAutofit/>
                </a:bodyPr>
                <a:lstStyle/>
                <a:p>
                  <a:pPr algn="ctr"/>
                  <a:endParaRPr lang="en-US" sz="900" dirty="0">
                    <a:solidFill>
                      <a:srgbClr val="FFFFFF"/>
                    </a:solidFill>
                    <a:latin typeface="微软雅黑" panose="020B0503020204020204" pitchFamily="34" charset="-122"/>
                    <a:ea typeface="微软雅黑" panose="020B0503020204020204" pitchFamily="34" charset="-122"/>
                    <a:cs typeface="Arial" pitchFamily="34" charset="0"/>
                  </a:endParaRPr>
                </a:p>
              </p:txBody>
            </p:sp>
            <p:cxnSp>
              <p:nvCxnSpPr>
                <p:cNvPr id="33" name="Straight Connector 32"/>
                <p:cNvCxnSpPr/>
                <p:nvPr/>
              </p:nvCxnSpPr>
              <p:spPr>
                <a:xfrm>
                  <a:off x="4008620" y="3024554"/>
                  <a:ext cx="77724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6200000">
                  <a:off x="3780020" y="2794920"/>
                  <a:ext cx="4572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Freeform 34"/>
                <p:cNvSpPr/>
                <p:nvPr/>
              </p:nvSpPr>
              <p:spPr bwMode="gray">
                <a:xfrm>
                  <a:off x="4093698" y="2616591"/>
                  <a:ext cx="682284" cy="344658"/>
                </a:xfrm>
                <a:custGeom>
                  <a:avLst/>
                  <a:gdLst>
                    <a:gd name="connsiteX0" fmla="*/ 0 w 682284"/>
                    <a:gd name="connsiteY0" fmla="*/ 344658 h 344658"/>
                    <a:gd name="connsiteX1" fmla="*/ 147711 w 682284"/>
                    <a:gd name="connsiteY1" fmla="*/ 147711 h 344658"/>
                    <a:gd name="connsiteX2" fmla="*/ 246185 w 682284"/>
                    <a:gd name="connsiteY2" fmla="*/ 225083 h 344658"/>
                    <a:gd name="connsiteX3" fmla="*/ 450167 w 682284"/>
                    <a:gd name="connsiteY3" fmla="*/ 154744 h 344658"/>
                    <a:gd name="connsiteX4" fmla="*/ 555674 w 682284"/>
                    <a:gd name="connsiteY4" fmla="*/ 42203 h 344658"/>
                    <a:gd name="connsiteX5" fmla="*/ 611945 w 682284"/>
                    <a:gd name="connsiteY5" fmla="*/ 105507 h 344658"/>
                    <a:gd name="connsiteX6" fmla="*/ 682284 w 682284"/>
                    <a:gd name="connsiteY6" fmla="*/ 0 h 34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284" h="344658">
                      <a:moveTo>
                        <a:pt x="0" y="344658"/>
                      </a:moveTo>
                      <a:cubicBezTo>
                        <a:pt x="53340" y="256149"/>
                        <a:pt x="106680" y="167640"/>
                        <a:pt x="147711" y="147711"/>
                      </a:cubicBezTo>
                      <a:cubicBezTo>
                        <a:pt x="188742" y="127782"/>
                        <a:pt x="195776" y="223911"/>
                        <a:pt x="246185" y="225083"/>
                      </a:cubicBezTo>
                      <a:cubicBezTo>
                        <a:pt x="296594" y="226255"/>
                        <a:pt x="398586" y="185224"/>
                        <a:pt x="450167" y="154744"/>
                      </a:cubicBezTo>
                      <a:cubicBezTo>
                        <a:pt x="501748" y="124264"/>
                        <a:pt x="528711" y="50409"/>
                        <a:pt x="555674" y="42203"/>
                      </a:cubicBezTo>
                      <a:cubicBezTo>
                        <a:pt x="582637" y="33997"/>
                        <a:pt x="590843" y="112541"/>
                        <a:pt x="611945" y="105507"/>
                      </a:cubicBezTo>
                      <a:cubicBezTo>
                        <a:pt x="633047" y="98473"/>
                        <a:pt x="655321" y="38686"/>
                        <a:pt x="682284" y="0"/>
                      </a:cubicBezTo>
                    </a:path>
                  </a:pathLst>
                </a:custGeom>
                <a:noFill/>
                <a:ln w="6350" algn="ctr">
                  <a:noFill/>
                  <a:miter lim="800000"/>
                  <a:headEnd/>
                  <a:tailEnd/>
                </a:ln>
              </p:spPr>
              <p:txBody>
                <a:bodyPr rtlCol="0" anchor="ctr"/>
                <a:lstStyle/>
                <a:p>
                  <a:pPr algn="ctr"/>
                  <a:endParaRPr lang="en-US" sz="1012" dirty="0">
                    <a:solidFill>
                      <a:srgbClr val="FF0000"/>
                    </a:solidFill>
                    <a:latin typeface="微软雅黑" panose="020B0503020204020204" pitchFamily="34" charset="-122"/>
                    <a:ea typeface="微软雅黑" panose="020B0503020204020204" pitchFamily="34" charset="-122"/>
                    <a:cs typeface="Arial" pitchFamily="34" charset="0"/>
                  </a:endParaRPr>
                </a:p>
              </p:txBody>
            </p:sp>
            <p:sp>
              <p:nvSpPr>
                <p:cNvPr id="36" name="Freeform 35"/>
                <p:cNvSpPr/>
                <p:nvPr/>
              </p:nvSpPr>
              <p:spPr bwMode="gray">
                <a:xfrm>
                  <a:off x="4058529" y="2616591"/>
                  <a:ext cx="689317" cy="358726"/>
                </a:xfrm>
                <a:custGeom>
                  <a:avLst/>
                  <a:gdLst>
                    <a:gd name="connsiteX0" fmla="*/ 0 w 689317"/>
                    <a:gd name="connsiteY0" fmla="*/ 358726 h 358726"/>
                    <a:gd name="connsiteX1" fmla="*/ 147711 w 689317"/>
                    <a:gd name="connsiteY1" fmla="*/ 253218 h 358726"/>
                    <a:gd name="connsiteX2" fmla="*/ 239151 w 689317"/>
                    <a:gd name="connsiteY2" fmla="*/ 295421 h 358726"/>
                    <a:gd name="connsiteX3" fmla="*/ 393896 w 689317"/>
                    <a:gd name="connsiteY3" fmla="*/ 140677 h 358726"/>
                    <a:gd name="connsiteX4" fmla="*/ 513471 w 689317"/>
                    <a:gd name="connsiteY4" fmla="*/ 182880 h 358726"/>
                    <a:gd name="connsiteX5" fmla="*/ 689317 w 689317"/>
                    <a:gd name="connsiteY5" fmla="*/ 0 h 35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317" h="358726">
                      <a:moveTo>
                        <a:pt x="0" y="358726"/>
                      </a:moveTo>
                      <a:cubicBezTo>
                        <a:pt x="53926" y="311247"/>
                        <a:pt x="107853" y="263769"/>
                        <a:pt x="147711" y="253218"/>
                      </a:cubicBezTo>
                      <a:cubicBezTo>
                        <a:pt x="187569" y="242667"/>
                        <a:pt x="198120" y="314178"/>
                        <a:pt x="239151" y="295421"/>
                      </a:cubicBezTo>
                      <a:cubicBezTo>
                        <a:pt x="280182" y="276664"/>
                        <a:pt x="348176" y="159434"/>
                        <a:pt x="393896" y="140677"/>
                      </a:cubicBezTo>
                      <a:cubicBezTo>
                        <a:pt x="439616" y="121920"/>
                        <a:pt x="464234" y="206326"/>
                        <a:pt x="513471" y="182880"/>
                      </a:cubicBezTo>
                      <a:cubicBezTo>
                        <a:pt x="562708" y="159434"/>
                        <a:pt x="660009" y="28135"/>
                        <a:pt x="689317" y="0"/>
                      </a:cubicBezTo>
                    </a:path>
                  </a:pathLst>
                </a:custGeom>
                <a:noFill/>
                <a:ln w="19050" algn="ctr">
                  <a:solidFill>
                    <a:srgbClr val="FF0000"/>
                  </a:solidFill>
                  <a:miter lim="800000"/>
                  <a:headEnd/>
                  <a:tailEnd/>
                </a:ln>
              </p:spPr>
              <p:txBody>
                <a:bodyPr rtlCol="0" anchor="ctr"/>
                <a:lstStyle/>
                <a:p>
                  <a:pPr algn="ctr"/>
                  <a:endParaRPr lang="en-US" sz="1012" dirty="0">
                    <a:solidFill>
                      <a:srgbClr val="000000"/>
                    </a:solidFill>
                    <a:latin typeface="微软雅黑" panose="020B0503020204020204" pitchFamily="34" charset="-122"/>
                    <a:ea typeface="微软雅黑" panose="020B0503020204020204" pitchFamily="34" charset="-122"/>
                    <a:cs typeface="Arial" pitchFamily="34" charset="0"/>
                  </a:endParaRPr>
                </a:p>
              </p:txBody>
            </p:sp>
            <p:pic>
              <p:nvPicPr>
                <p:cNvPr id="37" name="Picture 6" descr="\\psf\Host\Users\eric\Graphic Tank\Electronics v1-17.png"/>
                <p:cNvPicPr>
                  <a:picLocks noChangeAspect="1" noChangeArrowheads="1"/>
                </p:cNvPicPr>
                <p:nvPr/>
              </p:nvPicPr>
              <p:blipFill>
                <a:blip r:embed="rId3" cstate="screen">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bwMode="auto">
                <a:xfrm>
                  <a:off x="3801251" y="2336682"/>
                  <a:ext cx="1209061" cy="1556217"/>
                </a:xfrm>
                <a:prstGeom prst="rect">
                  <a:avLst/>
                </a:prstGeom>
                <a:noFill/>
                <a:ln>
                  <a:noFill/>
                </a:ln>
              </p:spPr>
            </p:pic>
          </p:grpSp>
          <p:pic>
            <p:nvPicPr>
              <p:cNvPr id="26" name="Picture 3"/>
              <p:cNvPicPr>
                <a:picLocks noChangeAspect="1" noChangeArrowheads="1"/>
              </p:cNvPicPr>
              <p:nvPr/>
            </p:nvPicPr>
            <p:blipFill rotWithShape="1">
              <a:blip r:embed="rId5" cstate="screen">
                <a:duotone>
                  <a:prstClr val="black"/>
                  <a:schemeClr val="accent3">
                    <a:tint val="45000"/>
                    <a:satMod val="400000"/>
                  </a:schemeClr>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a:ext>
                </a:extLst>
              </a:blip>
              <a:srcRect r="-9871"/>
              <a:stretch/>
            </p:blipFill>
            <p:spPr bwMode="auto">
              <a:xfrm>
                <a:off x="4890612" y="2114715"/>
                <a:ext cx="485979" cy="298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p:cNvGrpSpPr/>
            <p:nvPr/>
          </p:nvGrpSpPr>
          <p:grpSpPr>
            <a:xfrm>
              <a:off x="1745948" y="2214332"/>
              <a:ext cx="823905" cy="629574"/>
              <a:chOff x="3559175" y="2547938"/>
              <a:chExt cx="1727200" cy="1455737"/>
            </a:xfrm>
          </p:grpSpPr>
          <p:sp>
            <p:nvSpPr>
              <p:cNvPr id="9" name="Rectangle 5"/>
              <p:cNvSpPr>
                <a:spLocks noChangeArrowheads="1"/>
              </p:cNvSpPr>
              <p:nvPr/>
            </p:nvSpPr>
            <p:spPr bwMode="auto">
              <a:xfrm>
                <a:off x="3559175" y="2547938"/>
                <a:ext cx="1727200" cy="1455737"/>
              </a:xfrm>
              <a:prstGeom prst="rect">
                <a:avLst/>
              </a:prstGeom>
              <a:noFill/>
              <a:ln w="0">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1420" tIns="25710" rIns="51420" bIns="25710" numCol="1" anchor="t" anchorCtr="0" compatLnSpc="1">
                <a:prstTxWarp prst="textNoShape">
                  <a:avLst/>
                </a:prstTxWarp>
              </a:bodyPr>
              <a:lstStyle/>
              <a:p>
                <a:endParaRPr lang="en-US" sz="1012"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10" name="Freeform 6"/>
              <p:cNvSpPr>
                <a:spLocks/>
              </p:cNvSpPr>
              <p:nvPr/>
            </p:nvSpPr>
            <p:spPr bwMode="auto">
              <a:xfrm>
                <a:off x="3559175" y="2549525"/>
                <a:ext cx="1720850" cy="1454150"/>
              </a:xfrm>
              <a:custGeom>
                <a:avLst/>
                <a:gdLst>
                  <a:gd name="T0" fmla="*/ 4277 w 4337"/>
                  <a:gd name="T1" fmla="*/ 0 h 3664"/>
                  <a:gd name="T2" fmla="*/ 4312 w 4337"/>
                  <a:gd name="T3" fmla="*/ 12 h 3664"/>
                  <a:gd name="T4" fmla="*/ 4335 w 4337"/>
                  <a:gd name="T5" fmla="*/ 42 h 3664"/>
                  <a:gd name="T6" fmla="*/ 4337 w 4337"/>
                  <a:gd name="T7" fmla="*/ 2861 h 3664"/>
                  <a:gd name="T8" fmla="*/ 4326 w 4337"/>
                  <a:gd name="T9" fmla="*/ 2898 h 3664"/>
                  <a:gd name="T10" fmla="*/ 4295 w 4337"/>
                  <a:gd name="T11" fmla="*/ 2920 h 3664"/>
                  <a:gd name="T12" fmla="*/ 2610 w 4337"/>
                  <a:gd name="T13" fmla="*/ 2923 h 3664"/>
                  <a:gd name="T14" fmla="*/ 2616 w 4337"/>
                  <a:gd name="T15" fmla="*/ 2986 h 3664"/>
                  <a:gd name="T16" fmla="*/ 2623 w 4337"/>
                  <a:gd name="T17" fmla="*/ 3069 h 3664"/>
                  <a:gd name="T18" fmla="*/ 2632 w 4337"/>
                  <a:gd name="T19" fmla="*/ 3164 h 3664"/>
                  <a:gd name="T20" fmla="*/ 2642 w 4337"/>
                  <a:gd name="T21" fmla="*/ 3262 h 3664"/>
                  <a:gd name="T22" fmla="*/ 2651 w 4337"/>
                  <a:gd name="T23" fmla="*/ 3354 h 3664"/>
                  <a:gd name="T24" fmla="*/ 2659 w 4337"/>
                  <a:gd name="T25" fmla="*/ 3429 h 3664"/>
                  <a:gd name="T26" fmla="*/ 2664 w 4337"/>
                  <a:gd name="T27" fmla="*/ 3481 h 3664"/>
                  <a:gd name="T28" fmla="*/ 2671 w 4337"/>
                  <a:gd name="T29" fmla="*/ 3507 h 3664"/>
                  <a:gd name="T30" fmla="*/ 2701 w 4337"/>
                  <a:gd name="T31" fmla="*/ 3528 h 3664"/>
                  <a:gd name="T32" fmla="*/ 2748 w 4337"/>
                  <a:gd name="T33" fmla="*/ 3545 h 3664"/>
                  <a:gd name="T34" fmla="*/ 2804 w 4337"/>
                  <a:gd name="T35" fmla="*/ 3564 h 3664"/>
                  <a:gd name="T36" fmla="*/ 2858 w 4337"/>
                  <a:gd name="T37" fmla="*/ 3581 h 3664"/>
                  <a:gd name="T38" fmla="*/ 2904 w 4337"/>
                  <a:gd name="T39" fmla="*/ 3601 h 3664"/>
                  <a:gd name="T40" fmla="*/ 2930 w 4337"/>
                  <a:gd name="T41" fmla="*/ 3623 h 3664"/>
                  <a:gd name="T42" fmla="*/ 2934 w 4337"/>
                  <a:gd name="T43" fmla="*/ 3664 h 3664"/>
                  <a:gd name="T44" fmla="*/ 1395 w 4337"/>
                  <a:gd name="T45" fmla="*/ 3636 h 3664"/>
                  <a:gd name="T46" fmla="*/ 1410 w 4337"/>
                  <a:gd name="T47" fmla="*/ 3611 h 3664"/>
                  <a:gd name="T48" fmla="*/ 1447 w 4337"/>
                  <a:gd name="T49" fmla="*/ 3590 h 3664"/>
                  <a:gd name="T50" fmla="*/ 1498 w 4337"/>
                  <a:gd name="T51" fmla="*/ 3572 h 3664"/>
                  <a:gd name="T52" fmla="*/ 1583 w 4337"/>
                  <a:gd name="T53" fmla="*/ 3545 h 3664"/>
                  <a:gd name="T54" fmla="*/ 1630 w 4337"/>
                  <a:gd name="T55" fmla="*/ 3528 h 3664"/>
                  <a:gd name="T56" fmla="*/ 1659 w 4337"/>
                  <a:gd name="T57" fmla="*/ 3507 h 3664"/>
                  <a:gd name="T58" fmla="*/ 1666 w 4337"/>
                  <a:gd name="T59" fmla="*/ 3481 h 3664"/>
                  <a:gd name="T60" fmla="*/ 1671 w 4337"/>
                  <a:gd name="T61" fmla="*/ 3429 h 3664"/>
                  <a:gd name="T62" fmla="*/ 1679 w 4337"/>
                  <a:gd name="T63" fmla="*/ 3354 h 3664"/>
                  <a:gd name="T64" fmla="*/ 1688 w 4337"/>
                  <a:gd name="T65" fmla="*/ 3262 h 3664"/>
                  <a:gd name="T66" fmla="*/ 1697 w 4337"/>
                  <a:gd name="T67" fmla="*/ 3164 h 3664"/>
                  <a:gd name="T68" fmla="*/ 1707 w 4337"/>
                  <a:gd name="T69" fmla="*/ 3069 h 3664"/>
                  <a:gd name="T70" fmla="*/ 1713 w 4337"/>
                  <a:gd name="T71" fmla="*/ 2986 h 3664"/>
                  <a:gd name="T72" fmla="*/ 1720 w 4337"/>
                  <a:gd name="T73" fmla="*/ 2923 h 3664"/>
                  <a:gd name="T74" fmla="*/ 42 w 4337"/>
                  <a:gd name="T75" fmla="*/ 2920 h 3664"/>
                  <a:gd name="T76" fmla="*/ 12 w 4337"/>
                  <a:gd name="T77" fmla="*/ 2898 h 3664"/>
                  <a:gd name="T78" fmla="*/ 0 w 4337"/>
                  <a:gd name="T79" fmla="*/ 2861 h 3664"/>
                  <a:gd name="T80" fmla="*/ 3 w 4337"/>
                  <a:gd name="T81" fmla="*/ 42 h 3664"/>
                  <a:gd name="T82" fmla="*/ 25 w 4337"/>
                  <a:gd name="T83" fmla="*/ 12 h 3664"/>
                  <a:gd name="T84" fmla="*/ 61 w 4337"/>
                  <a:gd name="T85" fmla="*/ 0 h 3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37" h="3664">
                    <a:moveTo>
                      <a:pt x="61" y="0"/>
                    </a:moveTo>
                    <a:lnTo>
                      <a:pt x="4277" y="0"/>
                    </a:lnTo>
                    <a:lnTo>
                      <a:pt x="4295" y="3"/>
                    </a:lnTo>
                    <a:lnTo>
                      <a:pt x="4312" y="12"/>
                    </a:lnTo>
                    <a:lnTo>
                      <a:pt x="4326" y="25"/>
                    </a:lnTo>
                    <a:lnTo>
                      <a:pt x="4335" y="42"/>
                    </a:lnTo>
                    <a:lnTo>
                      <a:pt x="4337" y="62"/>
                    </a:lnTo>
                    <a:lnTo>
                      <a:pt x="4337" y="2861"/>
                    </a:lnTo>
                    <a:lnTo>
                      <a:pt x="4335" y="2881"/>
                    </a:lnTo>
                    <a:lnTo>
                      <a:pt x="4326" y="2898"/>
                    </a:lnTo>
                    <a:lnTo>
                      <a:pt x="4312" y="2911"/>
                    </a:lnTo>
                    <a:lnTo>
                      <a:pt x="4295" y="2920"/>
                    </a:lnTo>
                    <a:lnTo>
                      <a:pt x="4277" y="2923"/>
                    </a:lnTo>
                    <a:lnTo>
                      <a:pt x="2610" y="2923"/>
                    </a:lnTo>
                    <a:lnTo>
                      <a:pt x="2613" y="2952"/>
                    </a:lnTo>
                    <a:lnTo>
                      <a:pt x="2616" y="2986"/>
                    </a:lnTo>
                    <a:lnTo>
                      <a:pt x="2619" y="3026"/>
                    </a:lnTo>
                    <a:lnTo>
                      <a:pt x="2623" y="3069"/>
                    </a:lnTo>
                    <a:lnTo>
                      <a:pt x="2628" y="3117"/>
                    </a:lnTo>
                    <a:lnTo>
                      <a:pt x="2632" y="3164"/>
                    </a:lnTo>
                    <a:lnTo>
                      <a:pt x="2638" y="3214"/>
                    </a:lnTo>
                    <a:lnTo>
                      <a:pt x="2642" y="3262"/>
                    </a:lnTo>
                    <a:lnTo>
                      <a:pt x="2647" y="3309"/>
                    </a:lnTo>
                    <a:lnTo>
                      <a:pt x="2651" y="3354"/>
                    </a:lnTo>
                    <a:lnTo>
                      <a:pt x="2655" y="3394"/>
                    </a:lnTo>
                    <a:lnTo>
                      <a:pt x="2659" y="3429"/>
                    </a:lnTo>
                    <a:lnTo>
                      <a:pt x="2661" y="3458"/>
                    </a:lnTo>
                    <a:lnTo>
                      <a:pt x="2664" y="3481"/>
                    </a:lnTo>
                    <a:lnTo>
                      <a:pt x="2665" y="3495"/>
                    </a:lnTo>
                    <a:lnTo>
                      <a:pt x="2671" y="3507"/>
                    </a:lnTo>
                    <a:lnTo>
                      <a:pt x="2684" y="3518"/>
                    </a:lnTo>
                    <a:lnTo>
                      <a:pt x="2701" y="3528"/>
                    </a:lnTo>
                    <a:lnTo>
                      <a:pt x="2723" y="3537"/>
                    </a:lnTo>
                    <a:lnTo>
                      <a:pt x="2748" y="3545"/>
                    </a:lnTo>
                    <a:lnTo>
                      <a:pt x="2775" y="3555"/>
                    </a:lnTo>
                    <a:lnTo>
                      <a:pt x="2804" y="3564"/>
                    </a:lnTo>
                    <a:lnTo>
                      <a:pt x="2831" y="3572"/>
                    </a:lnTo>
                    <a:lnTo>
                      <a:pt x="2858" y="3581"/>
                    </a:lnTo>
                    <a:lnTo>
                      <a:pt x="2883" y="3590"/>
                    </a:lnTo>
                    <a:lnTo>
                      <a:pt x="2904" y="3601"/>
                    </a:lnTo>
                    <a:lnTo>
                      <a:pt x="2920" y="3611"/>
                    </a:lnTo>
                    <a:lnTo>
                      <a:pt x="2930" y="3623"/>
                    </a:lnTo>
                    <a:lnTo>
                      <a:pt x="2934" y="3636"/>
                    </a:lnTo>
                    <a:lnTo>
                      <a:pt x="2934" y="3664"/>
                    </a:lnTo>
                    <a:lnTo>
                      <a:pt x="1395" y="3664"/>
                    </a:lnTo>
                    <a:lnTo>
                      <a:pt x="1395" y="3636"/>
                    </a:lnTo>
                    <a:lnTo>
                      <a:pt x="1399" y="3623"/>
                    </a:lnTo>
                    <a:lnTo>
                      <a:pt x="1410" y="3611"/>
                    </a:lnTo>
                    <a:lnTo>
                      <a:pt x="1426" y="3601"/>
                    </a:lnTo>
                    <a:lnTo>
                      <a:pt x="1447" y="3590"/>
                    </a:lnTo>
                    <a:lnTo>
                      <a:pt x="1472" y="3581"/>
                    </a:lnTo>
                    <a:lnTo>
                      <a:pt x="1498" y="3572"/>
                    </a:lnTo>
                    <a:lnTo>
                      <a:pt x="1527" y="3564"/>
                    </a:lnTo>
                    <a:lnTo>
                      <a:pt x="1583" y="3545"/>
                    </a:lnTo>
                    <a:lnTo>
                      <a:pt x="1608" y="3537"/>
                    </a:lnTo>
                    <a:lnTo>
                      <a:pt x="1630" y="3528"/>
                    </a:lnTo>
                    <a:lnTo>
                      <a:pt x="1647" y="3518"/>
                    </a:lnTo>
                    <a:lnTo>
                      <a:pt x="1659" y="3507"/>
                    </a:lnTo>
                    <a:lnTo>
                      <a:pt x="1664" y="3495"/>
                    </a:lnTo>
                    <a:lnTo>
                      <a:pt x="1666" y="3481"/>
                    </a:lnTo>
                    <a:lnTo>
                      <a:pt x="1668" y="3458"/>
                    </a:lnTo>
                    <a:lnTo>
                      <a:pt x="1671" y="3429"/>
                    </a:lnTo>
                    <a:lnTo>
                      <a:pt x="1675" y="3394"/>
                    </a:lnTo>
                    <a:lnTo>
                      <a:pt x="1679" y="3354"/>
                    </a:lnTo>
                    <a:lnTo>
                      <a:pt x="1683" y="3309"/>
                    </a:lnTo>
                    <a:lnTo>
                      <a:pt x="1688" y="3262"/>
                    </a:lnTo>
                    <a:lnTo>
                      <a:pt x="1692" y="3214"/>
                    </a:lnTo>
                    <a:lnTo>
                      <a:pt x="1697" y="3164"/>
                    </a:lnTo>
                    <a:lnTo>
                      <a:pt x="1701" y="3117"/>
                    </a:lnTo>
                    <a:lnTo>
                      <a:pt x="1707" y="3069"/>
                    </a:lnTo>
                    <a:lnTo>
                      <a:pt x="1710" y="3026"/>
                    </a:lnTo>
                    <a:lnTo>
                      <a:pt x="1713" y="2986"/>
                    </a:lnTo>
                    <a:lnTo>
                      <a:pt x="1717" y="2952"/>
                    </a:lnTo>
                    <a:lnTo>
                      <a:pt x="1720" y="2923"/>
                    </a:lnTo>
                    <a:lnTo>
                      <a:pt x="61" y="2923"/>
                    </a:lnTo>
                    <a:lnTo>
                      <a:pt x="42" y="2920"/>
                    </a:lnTo>
                    <a:lnTo>
                      <a:pt x="25" y="2911"/>
                    </a:lnTo>
                    <a:lnTo>
                      <a:pt x="12" y="2898"/>
                    </a:lnTo>
                    <a:lnTo>
                      <a:pt x="3" y="2881"/>
                    </a:lnTo>
                    <a:lnTo>
                      <a:pt x="0" y="2861"/>
                    </a:lnTo>
                    <a:lnTo>
                      <a:pt x="0" y="62"/>
                    </a:lnTo>
                    <a:lnTo>
                      <a:pt x="3" y="42"/>
                    </a:lnTo>
                    <a:lnTo>
                      <a:pt x="12" y="25"/>
                    </a:lnTo>
                    <a:lnTo>
                      <a:pt x="25" y="12"/>
                    </a:lnTo>
                    <a:lnTo>
                      <a:pt x="42" y="3"/>
                    </a:lnTo>
                    <a:lnTo>
                      <a:pt x="61" y="0"/>
                    </a:lnTo>
                    <a:close/>
                  </a:path>
                </a:pathLst>
              </a:custGeom>
              <a:solidFill>
                <a:srgbClr val="000000"/>
              </a:solidFill>
              <a:ln w="0">
                <a:solidFill>
                  <a:srgbClr val="000000"/>
                </a:solidFill>
                <a:prstDash val="solid"/>
                <a:round/>
                <a:headEnd/>
                <a:tailEnd/>
              </a:ln>
            </p:spPr>
            <p:txBody>
              <a:bodyPr vert="horz" wrap="square" lIns="51420" tIns="25710" rIns="51420" bIns="25710" numCol="1" anchor="t" anchorCtr="0" compatLnSpc="1">
                <a:prstTxWarp prst="textNoShape">
                  <a:avLst/>
                </a:prstTxWarp>
              </a:bodyPr>
              <a:lstStyle/>
              <a:p>
                <a:endParaRPr lang="en-US" sz="1012"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11" name="Rectangle 12"/>
              <p:cNvSpPr>
                <a:spLocks noChangeArrowheads="1"/>
              </p:cNvSpPr>
              <p:nvPr/>
            </p:nvSpPr>
            <p:spPr bwMode="auto">
              <a:xfrm>
                <a:off x="3959225" y="3240088"/>
                <a:ext cx="196850" cy="280987"/>
              </a:xfrm>
              <a:prstGeom prst="rect">
                <a:avLst/>
              </a:prstGeom>
              <a:solidFill>
                <a:srgbClr val="FFFFFF"/>
              </a:solidFill>
              <a:ln w="0">
                <a:solidFill>
                  <a:srgbClr val="FFFFFF"/>
                </a:solidFill>
                <a:prstDash val="solid"/>
                <a:miter lim="800000"/>
                <a:headEnd/>
                <a:tailEnd/>
              </a:ln>
            </p:spPr>
            <p:txBody>
              <a:bodyPr vert="horz" wrap="square" lIns="51420" tIns="25710" rIns="51420" bIns="25710" numCol="1" anchor="t" anchorCtr="0" compatLnSpc="1">
                <a:prstTxWarp prst="textNoShape">
                  <a:avLst/>
                </a:prstTxWarp>
              </a:bodyPr>
              <a:lstStyle/>
              <a:p>
                <a:endParaRPr lang="en-US" sz="1012"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12" name="Rectangle 13"/>
              <p:cNvSpPr>
                <a:spLocks noChangeArrowheads="1"/>
              </p:cNvSpPr>
              <p:nvPr/>
            </p:nvSpPr>
            <p:spPr bwMode="auto">
              <a:xfrm>
                <a:off x="4329113" y="3065463"/>
                <a:ext cx="196850" cy="455612"/>
              </a:xfrm>
              <a:prstGeom prst="rect">
                <a:avLst/>
              </a:prstGeom>
              <a:solidFill>
                <a:srgbClr val="FFFFFF"/>
              </a:solidFill>
              <a:ln w="0">
                <a:solidFill>
                  <a:srgbClr val="FFFFFF"/>
                </a:solidFill>
                <a:prstDash val="solid"/>
                <a:miter lim="800000"/>
                <a:headEnd/>
                <a:tailEnd/>
              </a:ln>
            </p:spPr>
            <p:txBody>
              <a:bodyPr vert="horz" wrap="square" lIns="51420" tIns="25710" rIns="51420" bIns="25710" numCol="1" anchor="t" anchorCtr="0" compatLnSpc="1">
                <a:prstTxWarp prst="textNoShape">
                  <a:avLst/>
                </a:prstTxWarp>
              </a:bodyPr>
              <a:lstStyle/>
              <a:p>
                <a:endParaRPr lang="en-US" sz="1012"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13" name="Rectangle 14"/>
              <p:cNvSpPr>
                <a:spLocks noChangeArrowheads="1"/>
              </p:cNvSpPr>
              <p:nvPr/>
            </p:nvSpPr>
            <p:spPr bwMode="auto">
              <a:xfrm>
                <a:off x="4700588" y="2892425"/>
                <a:ext cx="196850" cy="628650"/>
              </a:xfrm>
              <a:prstGeom prst="rect">
                <a:avLst/>
              </a:prstGeom>
              <a:solidFill>
                <a:srgbClr val="FFFFFF"/>
              </a:solidFill>
              <a:ln w="0">
                <a:solidFill>
                  <a:srgbClr val="FFFFFF"/>
                </a:solidFill>
                <a:prstDash val="solid"/>
                <a:miter lim="800000"/>
                <a:headEnd/>
                <a:tailEnd/>
              </a:ln>
            </p:spPr>
            <p:txBody>
              <a:bodyPr vert="horz" wrap="square" lIns="51420" tIns="25710" rIns="51420" bIns="25710" numCol="1" anchor="t" anchorCtr="0" compatLnSpc="1">
                <a:prstTxWarp prst="textNoShape">
                  <a:avLst/>
                </a:prstTxWarp>
              </a:bodyPr>
              <a:lstStyle/>
              <a:p>
                <a:endParaRPr lang="en-US" sz="1012"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14" name="Rectangle 13"/>
              <p:cNvSpPr/>
              <p:nvPr/>
            </p:nvSpPr>
            <p:spPr bwMode="gray">
              <a:xfrm>
                <a:off x="3641275" y="2633610"/>
                <a:ext cx="1551214" cy="1007662"/>
              </a:xfrm>
              <a:prstGeom prst="rect">
                <a:avLst/>
              </a:prstGeom>
              <a:solidFill>
                <a:schemeClr val="bg1"/>
              </a:solidFill>
              <a:ln w="6350" algn="ctr">
                <a:noFill/>
                <a:miter lim="800000"/>
                <a:headEnd/>
                <a:tailEnd/>
              </a:ln>
            </p:spPr>
            <p:txBody>
              <a:bodyPr lIns="50610" tIns="40488" rIns="50610" bIns="40488" rtlCol="0" anchor="ctr"/>
              <a:lstStyle/>
              <a:p>
                <a:pPr algn="ctr" fontAlgn="base">
                  <a:spcBef>
                    <a:spcPct val="50000"/>
                  </a:spcBef>
                  <a:spcAft>
                    <a:spcPct val="0"/>
                  </a:spcAft>
                  <a:buClr>
                    <a:srgbClr val="F0AB00"/>
                  </a:buClr>
                  <a:buSzPct val="80000"/>
                </a:pPr>
                <a:endParaRPr lang="en-US" sz="1012"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cxnSp>
            <p:nvCxnSpPr>
              <p:cNvPr id="15" name="Straight Connector 14"/>
              <p:cNvCxnSpPr/>
              <p:nvPr/>
            </p:nvCxnSpPr>
            <p:spPr>
              <a:xfrm>
                <a:off x="3985117" y="3444123"/>
                <a:ext cx="831883" cy="0"/>
              </a:xfrm>
              <a:prstGeom prst="line">
                <a:avLst/>
              </a:prstGeom>
              <a:solidFill>
                <a:schemeClr val="tx1"/>
              </a:solidFill>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gray">
              <a:xfrm>
                <a:off x="3996074" y="3139754"/>
                <a:ext cx="59389" cy="293473"/>
              </a:xfrm>
              <a:prstGeom prst="rect">
                <a:avLst/>
              </a:prstGeom>
              <a:solidFill>
                <a:schemeClr val="tx1"/>
              </a:solidFill>
            </p:spPr>
            <p:txBody>
              <a:bodyPr wrap="square" rtlCol="0" anchor="ctr" anchorCtr="1">
                <a:noAutofit/>
              </a:bodyPr>
              <a:lstStyle/>
              <a:p>
                <a:pPr algn="ctr"/>
                <a:endParaRPr lang="en-US" sz="900"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17" name="Rectangle 16"/>
              <p:cNvSpPr/>
              <p:nvPr/>
            </p:nvSpPr>
            <p:spPr bwMode="gray">
              <a:xfrm>
                <a:off x="4070689" y="3175301"/>
                <a:ext cx="59389" cy="257926"/>
              </a:xfrm>
              <a:prstGeom prst="rect">
                <a:avLst/>
              </a:prstGeom>
              <a:solidFill>
                <a:schemeClr val="accent1"/>
              </a:solidFill>
            </p:spPr>
            <p:txBody>
              <a:bodyPr wrap="square" rtlCol="0" anchor="ctr" anchorCtr="1">
                <a:noAutofit/>
              </a:bodyPr>
              <a:lstStyle/>
              <a:p>
                <a:pPr algn="ctr"/>
                <a:endParaRPr lang="en-US" sz="900"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18" name="Rectangle 17"/>
              <p:cNvSpPr/>
              <p:nvPr/>
            </p:nvSpPr>
            <p:spPr bwMode="gray">
              <a:xfrm>
                <a:off x="4145306" y="3231654"/>
                <a:ext cx="59389" cy="201573"/>
              </a:xfrm>
              <a:prstGeom prst="rect">
                <a:avLst/>
              </a:prstGeom>
              <a:solidFill>
                <a:schemeClr val="tx1"/>
              </a:solidFill>
            </p:spPr>
            <p:txBody>
              <a:bodyPr wrap="square" rtlCol="0" anchor="ctr" anchorCtr="1">
                <a:noAutofit/>
              </a:bodyPr>
              <a:lstStyle/>
              <a:p>
                <a:pPr algn="ctr"/>
                <a:endParaRPr lang="en-US" sz="900"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19" name="Rectangle 18"/>
              <p:cNvSpPr/>
              <p:nvPr/>
            </p:nvSpPr>
            <p:spPr bwMode="gray">
              <a:xfrm>
                <a:off x="4293525" y="3177841"/>
                <a:ext cx="59389" cy="255387"/>
              </a:xfrm>
              <a:prstGeom prst="rect">
                <a:avLst/>
              </a:prstGeom>
              <a:solidFill>
                <a:schemeClr val="tx1"/>
              </a:solidFill>
            </p:spPr>
            <p:txBody>
              <a:bodyPr wrap="square" rtlCol="0" anchor="ctr" anchorCtr="1">
                <a:noAutofit/>
              </a:bodyPr>
              <a:lstStyle/>
              <a:p>
                <a:pPr algn="ctr"/>
                <a:endParaRPr lang="en-US" sz="900"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20" name="Rectangle 19"/>
              <p:cNvSpPr/>
              <p:nvPr/>
            </p:nvSpPr>
            <p:spPr bwMode="gray">
              <a:xfrm>
                <a:off x="4368141" y="3086435"/>
                <a:ext cx="59390" cy="346792"/>
              </a:xfrm>
              <a:prstGeom prst="rect">
                <a:avLst/>
              </a:prstGeom>
              <a:solidFill>
                <a:schemeClr val="accent1"/>
              </a:solidFill>
            </p:spPr>
            <p:txBody>
              <a:bodyPr wrap="square" rtlCol="0" anchor="ctr" anchorCtr="1">
                <a:noAutofit/>
              </a:bodyPr>
              <a:lstStyle/>
              <a:p>
                <a:pPr algn="ctr"/>
                <a:endParaRPr lang="en-US" sz="900"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21" name="Rectangle 20"/>
              <p:cNvSpPr/>
              <p:nvPr/>
            </p:nvSpPr>
            <p:spPr bwMode="gray">
              <a:xfrm>
                <a:off x="4442757" y="3114364"/>
                <a:ext cx="59389" cy="318863"/>
              </a:xfrm>
              <a:prstGeom prst="rect">
                <a:avLst/>
              </a:prstGeom>
              <a:solidFill>
                <a:schemeClr val="tx1"/>
              </a:solidFill>
            </p:spPr>
            <p:txBody>
              <a:bodyPr wrap="square" rtlCol="0" anchor="ctr" anchorCtr="1">
                <a:noAutofit/>
              </a:bodyPr>
              <a:lstStyle/>
              <a:p>
                <a:pPr algn="ctr"/>
                <a:endParaRPr lang="en-US" sz="900"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22" name="Rectangle 21"/>
              <p:cNvSpPr/>
              <p:nvPr/>
            </p:nvSpPr>
            <p:spPr bwMode="gray">
              <a:xfrm>
                <a:off x="4589965" y="3177841"/>
                <a:ext cx="59389" cy="255387"/>
              </a:xfrm>
              <a:prstGeom prst="rect">
                <a:avLst/>
              </a:prstGeom>
              <a:solidFill>
                <a:schemeClr val="tx1"/>
              </a:solidFill>
            </p:spPr>
            <p:txBody>
              <a:bodyPr wrap="square" rtlCol="0" anchor="ctr" anchorCtr="1">
                <a:noAutofit/>
              </a:bodyPr>
              <a:lstStyle/>
              <a:p>
                <a:pPr algn="ctr"/>
                <a:endParaRPr lang="en-US" sz="900"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23" name="Rectangle 22"/>
              <p:cNvSpPr/>
              <p:nvPr/>
            </p:nvSpPr>
            <p:spPr bwMode="gray">
              <a:xfrm>
                <a:off x="4664580" y="2982332"/>
                <a:ext cx="59389" cy="450895"/>
              </a:xfrm>
              <a:prstGeom prst="rect">
                <a:avLst/>
              </a:prstGeom>
              <a:solidFill>
                <a:schemeClr val="accent1"/>
              </a:solidFill>
            </p:spPr>
            <p:txBody>
              <a:bodyPr wrap="square" rtlCol="0" anchor="ctr" anchorCtr="1">
                <a:noAutofit/>
              </a:bodyPr>
              <a:lstStyle/>
              <a:p>
                <a:pPr algn="ctr"/>
                <a:endParaRPr lang="en-US" sz="900"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24" name="Rectangle 23"/>
              <p:cNvSpPr/>
              <p:nvPr/>
            </p:nvSpPr>
            <p:spPr bwMode="gray">
              <a:xfrm>
                <a:off x="4739196" y="3022957"/>
                <a:ext cx="59389" cy="410270"/>
              </a:xfrm>
              <a:prstGeom prst="rect">
                <a:avLst/>
              </a:prstGeom>
              <a:solidFill>
                <a:schemeClr val="tx1"/>
              </a:solidFill>
            </p:spPr>
            <p:txBody>
              <a:bodyPr wrap="square" rtlCol="0" anchor="ctr" anchorCtr="1">
                <a:noAutofit/>
              </a:bodyPr>
              <a:lstStyle/>
              <a:p>
                <a:pPr algn="ctr"/>
                <a:endParaRPr lang="en-US" sz="900" dirty="0">
                  <a:solidFill>
                    <a:srgbClr val="FFFFFF"/>
                  </a:solidFill>
                  <a:latin typeface="微软雅黑" panose="020B0503020204020204" pitchFamily="34" charset="-122"/>
                  <a:ea typeface="微软雅黑" panose="020B0503020204020204" pitchFamily="34" charset="-122"/>
                  <a:cs typeface="Arial" pitchFamily="34" charset="0"/>
                </a:endParaRPr>
              </a:p>
            </p:txBody>
          </p:sp>
        </p:grpSp>
        <p:sp>
          <p:nvSpPr>
            <p:cNvPr id="8" name="TextBox 7"/>
            <p:cNvSpPr txBox="1"/>
            <p:nvPr/>
          </p:nvSpPr>
          <p:spPr>
            <a:xfrm>
              <a:off x="1626031" y="2907206"/>
              <a:ext cx="1455063" cy="28280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619" kern="0" dirty="0">
                  <a:solidFill>
                    <a:srgbClr val="000000"/>
                  </a:solidFill>
                  <a:latin typeface="微软雅黑" panose="020B0503020204020204" pitchFamily="34" charset="-122"/>
                  <a:ea typeface="微软雅黑" panose="020B0503020204020204" pitchFamily="34" charset="-122"/>
                  <a:cs typeface="Arial Unicode MS" pitchFamily="34" charset="-128"/>
                </a:rPr>
                <a:t>Applications</a:t>
              </a:r>
            </a:p>
          </p:txBody>
        </p:sp>
      </p:grpSp>
      <p:cxnSp>
        <p:nvCxnSpPr>
          <p:cNvPr id="38" name="Straight Arrow Connector 37"/>
          <p:cNvCxnSpPr/>
          <p:nvPr/>
        </p:nvCxnSpPr>
        <p:spPr>
          <a:xfrm>
            <a:off x="4932394" y="3992148"/>
            <a:ext cx="284861" cy="0"/>
          </a:xfrm>
          <a:prstGeom prst="straightConnector1">
            <a:avLst/>
          </a:prstGeom>
          <a:ln w="38100" cap="rnd">
            <a:solidFill>
              <a:schemeClr val="tx1">
                <a:lumMod val="65000"/>
                <a:lumOff val="35000"/>
              </a:schemeClr>
            </a:solidFill>
            <a:prstDash val="sysDot"/>
            <a:round/>
            <a:headEnd type="stealth"/>
            <a:tailEnd type="stealth"/>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4140855" y="3619109"/>
            <a:ext cx="774393" cy="699757"/>
            <a:chOff x="6774825" y="4074946"/>
            <a:chExt cx="1624319" cy="1563149"/>
          </a:xfrm>
        </p:grpSpPr>
        <p:grpSp>
          <p:nvGrpSpPr>
            <p:cNvPr id="40" name="Group 39"/>
            <p:cNvGrpSpPr/>
            <p:nvPr/>
          </p:nvGrpSpPr>
          <p:grpSpPr>
            <a:xfrm>
              <a:off x="6774825" y="4074946"/>
              <a:ext cx="1624319" cy="1563149"/>
              <a:chOff x="3039599" y="3813742"/>
              <a:chExt cx="602595" cy="595563"/>
            </a:xfrm>
            <a:solidFill>
              <a:schemeClr val="accent1"/>
            </a:solidFill>
          </p:grpSpPr>
          <p:sp>
            <p:nvSpPr>
              <p:cNvPr id="43" name="Rectangle 42"/>
              <p:cNvSpPr/>
              <p:nvPr/>
            </p:nvSpPr>
            <p:spPr bwMode="gray">
              <a:xfrm>
                <a:off x="3108574" y="3877188"/>
                <a:ext cx="466826" cy="466826"/>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grpSp>
            <p:nvGrpSpPr>
              <p:cNvPr id="44" name="Group 43"/>
              <p:cNvGrpSpPr/>
              <p:nvPr/>
            </p:nvGrpSpPr>
            <p:grpSpPr>
              <a:xfrm>
                <a:off x="3120241" y="3813742"/>
                <a:ext cx="429517" cy="50797"/>
                <a:chOff x="820716" y="2189381"/>
                <a:chExt cx="1471191" cy="173991"/>
              </a:xfrm>
              <a:grpFill/>
            </p:grpSpPr>
            <p:sp>
              <p:nvSpPr>
                <p:cNvPr id="72" name="Rectangle 71"/>
                <p:cNvSpPr/>
                <p:nvPr/>
              </p:nvSpPr>
              <p:spPr bwMode="gray">
                <a:xfrm>
                  <a:off x="820716"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73" name="Rectangle 72"/>
                <p:cNvSpPr/>
                <p:nvPr/>
              </p:nvSpPr>
              <p:spPr bwMode="gray">
                <a:xfrm>
                  <a:off x="1013484"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74" name="Rectangle 73"/>
                <p:cNvSpPr/>
                <p:nvPr/>
              </p:nvSpPr>
              <p:spPr bwMode="gray">
                <a:xfrm>
                  <a:off x="1206252"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75" name="Rectangle 74"/>
                <p:cNvSpPr/>
                <p:nvPr/>
              </p:nvSpPr>
              <p:spPr bwMode="gray">
                <a:xfrm>
                  <a:off x="1399017"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76" name="Rectangle 75"/>
                <p:cNvSpPr/>
                <p:nvPr/>
              </p:nvSpPr>
              <p:spPr bwMode="gray">
                <a:xfrm>
                  <a:off x="1591785"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77" name="Rectangle 76"/>
                <p:cNvSpPr/>
                <p:nvPr/>
              </p:nvSpPr>
              <p:spPr bwMode="gray">
                <a:xfrm>
                  <a:off x="1784553"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78" name="Rectangle 77"/>
                <p:cNvSpPr/>
                <p:nvPr/>
              </p:nvSpPr>
              <p:spPr bwMode="gray">
                <a:xfrm>
                  <a:off x="1977321"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79" name="Rectangle 78"/>
                <p:cNvSpPr/>
                <p:nvPr/>
              </p:nvSpPr>
              <p:spPr bwMode="gray">
                <a:xfrm>
                  <a:off x="2170089"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grpSp>
          <p:grpSp>
            <p:nvGrpSpPr>
              <p:cNvPr id="45" name="Group 44"/>
              <p:cNvGrpSpPr/>
              <p:nvPr/>
            </p:nvGrpSpPr>
            <p:grpSpPr>
              <a:xfrm>
                <a:off x="3120241" y="4358508"/>
                <a:ext cx="429517" cy="50797"/>
                <a:chOff x="820716" y="2189381"/>
                <a:chExt cx="1471191" cy="173991"/>
              </a:xfrm>
              <a:grpFill/>
            </p:grpSpPr>
            <p:sp>
              <p:nvSpPr>
                <p:cNvPr id="64" name="Rectangle 63"/>
                <p:cNvSpPr/>
                <p:nvPr/>
              </p:nvSpPr>
              <p:spPr bwMode="gray">
                <a:xfrm>
                  <a:off x="820716"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65" name="Rectangle 64"/>
                <p:cNvSpPr/>
                <p:nvPr/>
              </p:nvSpPr>
              <p:spPr bwMode="gray">
                <a:xfrm>
                  <a:off x="1013484"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66" name="Rectangle 65"/>
                <p:cNvSpPr/>
                <p:nvPr/>
              </p:nvSpPr>
              <p:spPr bwMode="gray">
                <a:xfrm>
                  <a:off x="1206252"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67" name="Rectangle 66"/>
                <p:cNvSpPr/>
                <p:nvPr/>
              </p:nvSpPr>
              <p:spPr bwMode="gray">
                <a:xfrm>
                  <a:off x="1399017"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68" name="Rectangle 67"/>
                <p:cNvSpPr/>
                <p:nvPr/>
              </p:nvSpPr>
              <p:spPr bwMode="gray">
                <a:xfrm>
                  <a:off x="1591785"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69" name="Rectangle 68"/>
                <p:cNvSpPr/>
                <p:nvPr/>
              </p:nvSpPr>
              <p:spPr bwMode="gray">
                <a:xfrm>
                  <a:off x="1784553"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70" name="Rectangle 69"/>
                <p:cNvSpPr/>
                <p:nvPr/>
              </p:nvSpPr>
              <p:spPr bwMode="gray">
                <a:xfrm>
                  <a:off x="1977321"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71" name="Rectangle 70"/>
                <p:cNvSpPr/>
                <p:nvPr/>
              </p:nvSpPr>
              <p:spPr bwMode="gray">
                <a:xfrm>
                  <a:off x="2170089"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grpSp>
          <p:grpSp>
            <p:nvGrpSpPr>
              <p:cNvPr id="46" name="Group 45"/>
              <p:cNvGrpSpPr/>
              <p:nvPr/>
            </p:nvGrpSpPr>
            <p:grpSpPr>
              <a:xfrm rot="16200000">
                <a:off x="2850239" y="4088644"/>
                <a:ext cx="429518" cy="50797"/>
                <a:chOff x="820716" y="2189381"/>
                <a:chExt cx="1471191" cy="173991"/>
              </a:xfrm>
              <a:grpFill/>
            </p:grpSpPr>
            <p:sp>
              <p:nvSpPr>
                <p:cNvPr id="56" name="Rectangle 55"/>
                <p:cNvSpPr/>
                <p:nvPr/>
              </p:nvSpPr>
              <p:spPr bwMode="gray">
                <a:xfrm>
                  <a:off x="820716"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57" name="Rectangle 56"/>
                <p:cNvSpPr/>
                <p:nvPr/>
              </p:nvSpPr>
              <p:spPr bwMode="gray">
                <a:xfrm>
                  <a:off x="1013483"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58" name="Rectangle 57"/>
                <p:cNvSpPr/>
                <p:nvPr/>
              </p:nvSpPr>
              <p:spPr bwMode="gray">
                <a:xfrm>
                  <a:off x="1206250"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59" name="Rectangle 58"/>
                <p:cNvSpPr/>
                <p:nvPr/>
              </p:nvSpPr>
              <p:spPr bwMode="gray">
                <a:xfrm>
                  <a:off x="1399017"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60" name="Rectangle 59"/>
                <p:cNvSpPr/>
                <p:nvPr/>
              </p:nvSpPr>
              <p:spPr bwMode="gray">
                <a:xfrm>
                  <a:off x="1591784"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61" name="Rectangle 60"/>
                <p:cNvSpPr/>
                <p:nvPr/>
              </p:nvSpPr>
              <p:spPr bwMode="gray">
                <a:xfrm>
                  <a:off x="1784551"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62" name="Rectangle 61"/>
                <p:cNvSpPr/>
                <p:nvPr/>
              </p:nvSpPr>
              <p:spPr bwMode="gray">
                <a:xfrm>
                  <a:off x="1977318"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63" name="Rectangle 62"/>
                <p:cNvSpPr/>
                <p:nvPr/>
              </p:nvSpPr>
              <p:spPr bwMode="gray">
                <a:xfrm>
                  <a:off x="2170088"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grpSp>
          <p:grpSp>
            <p:nvGrpSpPr>
              <p:cNvPr id="47" name="Group 46"/>
              <p:cNvGrpSpPr/>
              <p:nvPr/>
            </p:nvGrpSpPr>
            <p:grpSpPr>
              <a:xfrm rot="16200000">
                <a:off x="3402037" y="4088644"/>
                <a:ext cx="429518" cy="50797"/>
                <a:chOff x="820716" y="2189381"/>
                <a:chExt cx="1471191" cy="173991"/>
              </a:xfrm>
              <a:grpFill/>
            </p:grpSpPr>
            <p:sp>
              <p:nvSpPr>
                <p:cNvPr id="48" name="Rectangle 47"/>
                <p:cNvSpPr/>
                <p:nvPr/>
              </p:nvSpPr>
              <p:spPr bwMode="gray">
                <a:xfrm>
                  <a:off x="820716"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49" name="Rectangle 48"/>
                <p:cNvSpPr/>
                <p:nvPr/>
              </p:nvSpPr>
              <p:spPr bwMode="gray">
                <a:xfrm>
                  <a:off x="1013483"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50" name="Rectangle 49"/>
                <p:cNvSpPr/>
                <p:nvPr/>
              </p:nvSpPr>
              <p:spPr bwMode="gray">
                <a:xfrm>
                  <a:off x="1206250"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51" name="Rectangle 50"/>
                <p:cNvSpPr/>
                <p:nvPr/>
              </p:nvSpPr>
              <p:spPr bwMode="gray">
                <a:xfrm>
                  <a:off x="1399017"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52" name="Rectangle 51"/>
                <p:cNvSpPr/>
                <p:nvPr/>
              </p:nvSpPr>
              <p:spPr bwMode="gray">
                <a:xfrm>
                  <a:off x="1591784"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53" name="Rectangle 52"/>
                <p:cNvSpPr/>
                <p:nvPr/>
              </p:nvSpPr>
              <p:spPr bwMode="gray">
                <a:xfrm>
                  <a:off x="1784551"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54" name="Rectangle 53"/>
                <p:cNvSpPr/>
                <p:nvPr/>
              </p:nvSpPr>
              <p:spPr bwMode="gray">
                <a:xfrm>
                  <a:off x="1977318"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55" name="Rectangle 54"/>
                <p:cNvSpPr/>
                <p:nvPr/>
              </p:nvSpPr>
              <p:spPr bwMode="gray">
                <a:xfrm>
                  <a:off x="2170088"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grpSp>
        </p:grpSp>
        <p:sp>
          <p:nvSpPr>
            <p:cNvPr id="41" name="TextBox 40"/>
            <p:cNvSpPr txBox="1"/>
            <p:nvPr/>
          </p:nvSpPr>
          <p:spPr>
            <a:xfrm>
              <a:off x="7178817" y="4408857"/>
              <a:ext cx="894388" cy="200528"/>
            </a:xfrm>
            <a:prstGeom prst="rect">
              <a:avLst/>
            </a:prstGeom>
            <a:noFill/>
          </p:spPr>
          <p:txBody>
            <a:bodyPr wrap="none" lIns="0" tIns="0" rIns="0" bIns="0" rtlCol="0">
              <a:spAutoFit/>
            </a:bodyPr>
            <a:lstStyle/>
            <a:p>
              <a:pPr algn="ctr" fontAlgn="base">
                <a:lnSpc>
                  <a:spcPts val="697"/>
                </a:lnSpc>
                <a:spcAft>
                  <a:spcPct val="0"/>
                </a:spcAft>
                <a:buClr>
                  <a:srgbClr val="F0AB00"/>
                </a:buClr>
                <a:buSzPct val="80000"/>
              </a:pPr>
              <a:r>
                <a:rPr lang="en-US" sz="675" kern="0" dirty="0">
                  <a:solidFill>
                    <a:srgbClr val="000000"/>
                  </a:solidFill>
                  <a:latin typeface="微软雅黑" panose="020B0503020204020204" pitchFamily="34" charset="-122"/>
                  <a:ea typeface="微软雅黑" panose="020B0503020204020204" pitchFamily="34" charset="-122"/>
                  <a:cs typeface="Arial" pitchFamily="34" charset="0"/>
                </a:rPr>
                <a:t>Streaming</a:t>
              </a:r>
            </a:p>
          </p:txBody>
        </p:sp>
        <p:sp>
          <p:nvSpPr>
            <p:cNvPr id="42" name="Rectangle 41"/>
            <p:cNvSpPr/>
            <p:nvPr/>
          </p:nvSpPr>
          <p:spPr bwMode="gray">
            <a:xfrm>
              <a:off x="7232453" y="4654729"/>
              <a:ext cx="841579" cy="564518"/>
            </a:xfrm>
            <a:prstGeom prst="rect">
              <a:avLst/>
            </a:prstGeom>
            <a:solidFill>
              <a:schemeClr val="bg2"/>
            </a:solidFill>
            <a:ln w="6350" algn="ctr">
              <a:noFill/>
              <a:miter lim="800000"/>
              <a:headEnd/>
              <a:tailEnd/>
            </a:ln>
          </p:spPr>
          <p:txBody>
            <a:bodyPr lIns="50610" tIns="40488" rIns="50610" bIns="40488" rtlCol="0" anchor="ctr"/>
            <a:lstStyle/>
            <a:p>
              <a:pPr algn="ctr" fontAlgn="base">
                <a:spcBef>
                  <a:spcPct val="50000"/>
                </a:spcBef>
                <a:spcAft>
                  <a:spcPct val="0"/>
                </a:spcAft>
                <a:buClr>
                  <a:srgbClr val="F0AB00"/>
                </a:buClr>
                <a:buSzPct val="80000"/>
              </a:pPr>
              <a:r>
                <a:rPr lang="en-US" sz="450" kern="0" dirty="0">
                  <a:solidFill>
                    <a:srgbClr val="000000"/>
                  </a:solidFill>
                  <a:latin typeface="微软雅黑" panose="020B0503020204020204" pitchFamily="34" charset="-122"/>
                  <a:ea typeface="微软雅黑" panose="020B0503020204020204" pitchFamily="34" charset="-122"/>
                  <a:cs typeface="Arial Unicode MS" pitchFamily="34" charset="-128"/>
                </a:rPr>
                <a:t>Streaming</a:t>
              </a:r>
              <a:r>
                <a:rPr lang="en-US" sz="506" kern="0" dirty="0">
                  <a:solidFill>
                    <a:srgbClr val="000000"/>
                  </a:solidFill>
                  <a:latin typeface="微软雅黑" panose="020B0503020204020204" pitchFamily="34" charset="-122"/>
                  <a:ea typeface="微软雅黑" panose="020B0503020204020204" pitchFamily="34" charset="-122"/>
                  <a:cs typeface="Arial Unicode MS" pitchFamily="34" charset="-128"/>
                </a:rPr>
                <a:t> Host </a:t>
              </a:r>
              <a:endParaRPr lang="en-US" sz="450"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cxnSp>
        <p:nvCxnSpPr>
          <p:cNvPr id="80" name="Straight Arrow Connector 79"/>
          <p:cNvCxnSpPr/>
          <p:nvPr/>
        </p:nvCxnSpPr>
        <p:spPr>
          <a:xfrm flipH="1" flipV="1">
            <a:off x="4497668" y="3262645"/>
            <a:ext cx="2165" cy="356466"/>
          </a:xfrm>
          <a:prstGeom prst="straightConnector1">
            <a:avLst/>
          </a:prstGeom>
          <a:ln w="38100">
            <a:solidFill>
              <a:schemeClr val="tx1">
                <a:lumMod val="65000"/>
                <a:lumOff val="3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5235249" y="3619109"/>
            <a:ext cx="774393" cy="699757"/>
            <a:chOff x="6774825" y="4074946"/>
            <a:chExt cx="1624319" cy="1563149"/>
          </a:xfrm>
        </p:grpSpPr>
        <p:grpSp>
          <p:nvGrpSpPr>
            <p:cNvPr id="82" name="Group 81"/>
            <p:cNvGrpSpPr/>
            <p:nvPr/>
          </p:nvGrpSpPr>
          <p:grpSpPr>
            <a:xfrm>
              <a:off x="6774825" y="4074946"/>
              <a:ext cx="1624319" cy="1563149"/>
              <a:chOff x="3039599" y="3813742"/>
              <a:chExt cx="602595" cy="595563"/>
            </a:xfrm>
            <a:solidFill>
              <a:schemeClr val="accent1"/>
            </a:solidFill>
          </p:grpSpPr>
          <p:sp>
            <p:nvSpPr>
              <p:cNvPr id="84" name="Rectangle 83"/>
              <p:cNvSpPr/>
              <p:nvPr/>
            </p:nvSpPr>
            <p:spPr bwMode="gray">
              <a:xfrm>
                <a:off x="3108574" y="3877188"/>
                <a:ext cx="466826" cy="466826"/>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grpSp>
            <p:nvGrpSpPr>
              <p:cNvPr id="85" name="Group 84"/>
              <p:cNvGrpSpPr/>
              <p:nvPr/>
            </p:nvGrpSpPr>
            <p:grpSpPr>
              <a:xfrm>
                <a:off x="3120241" y="3813742"/>
                <a:ext cx="429517" cy="50797"/>
                <a:chOff x="820716" y="2189381"/>
                <a:chExt cx="1471191" cy="173991"/>
              </a:xfrm>
              <a:grpFill/>
            </p:grpSpPr>
            <p:sp>
              <p:nvSpPr>
                <p:cNvPr id="113" name="Rectangle 112"/>
                <p:cNvSpPr/>
                <p:nvPr/>
              </p:nvSpPr>
              <p:spPr bwMode="gray">
                <a:xfrm>
                  <a:off x="820716"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114" name="Rectangle 113"/>
                <p:cNvSpPr/>
                <p:nvPr/>
              </p:nvSpPr>
              <p:spPr bwMode="gray">
                <a:xfrm>
                  <a:off x="1013484"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115" name="Rectangle 114"/>
                <p:cNvSpPr/>
                <p:nvPr/>
              </p:nvSpPr>
              <p:spPr bwMode="gray">
                <a:xfrm>
                  <a:off x="1206252"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116" name="Rectangle 115"/>
                <p:cNvSpPr/>
                <p:nvPr/>
              </p:nvSpPr>
              <p:spPr bwMode="gray">
                <a:xfrm>
                  <a:off x="1399017"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117" name="Rectangle 116"/>
                <p:cNvSpPr/>
                <p:nvPr/>
              </p:nvSpPr>
              <p:spPr bwMode="gray">
                <a:xfrm>
                  <a:off x="1591785"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118" name="Rectangle 117"/>
                <p:cNvSpPr/>
                <p:nvPr/>
              </p:nvSpPr>
              <p:spPr bwMode="gray">
                <a:xfrm>
                  <a:off x="1784553"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119" name="Rectangle 118"/>
                <p:cNvSpPr/>
                <p:nvPr/>
              </p:nvSpPr>
              <p:spPr bwMode="gray">
                <a:xfrm>
                  <a:off x="1977321"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120" name="Rectangle 119"/>
                <p:cNvSpPr/>
                <p:nvPr/>
              </p:nvSpPr>
              <p:spPr bwMode="gray">
                <a:xfrm>
                  <a:off x="2170089"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grpSp>
          <p:grpSp>
            <p:nvGrpSpPr>
              <p:cNvPr id="86" name="Group 85"/>
              <p:cNvGrpSpPr/>
              <p:nvPr/>
            </p:nvGrpSpPr>
            <p:grpSpPr>
              <a:xfrm>
                <a:off x="3120241" y="4358508"/>
                <a:ext cx="429517" cy="50797"/>
                <a:chOff x="820716" y="2189381"/>
                <a:chExt cx="1471191" cy="173991"/>
              </a:xfrm>
              <a:grpFill/>
            </p:grpSpPr>
            <p:sp>
              <p:nvSpPr>
                <p:cNvPr id="105" name="Rectangle 104"/>
                <p:cNvSpPr/>
                <p:nvPr/>
              </p:nvSpPr>
              <p:spPr bwMode="gray">
                <a:xfrm>
                  <a:off x="820716"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106" name="Rectangle 105"/>
                <p:cNvSpPr/>
                <p:nvPr/>
              </p:nvSpPr>
              <p:spPr bwMode="gray">
                <a:xfrm>
                  <a:off x="1013484"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107" name="Rectangle 106"/>
                <p:cNvSpPr/>
                <p:nvPr/>
              </p:nvSpPr>
              <p:spPr bwMode="gray">
                <a:xfrm>
                  <a:off x="1206252"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108" name="Rectangle 107"/>
                <p:cNvSpPr/>
                <p:nvPr/>
              </p:nvSpPr>
              <p:spPr bwMode="gray">
                <a:xfrm>
                  <a:off x="1399017"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109" name="Rectangle 108"/>
                <p:cNvSpPr/>
                <p:nvPr/>
              </p:nvSpPr>
              <p:spPr bwMode="gray">
                <a:xfrm>
                  <a:off x="1591785"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110" name="Rectangle 109"/>
                <p:cNvSpPr/>
                <p:nvPr/>
              </p:nvSpPr>
              <p:spPr bwMode="gray">
                <a:xfrm>
                  <a:off x="1784553"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111" name="Rectangle 110"/>
                <p:cNvSpPr/>
                <p:nvPr/>
              </p:nvSpPr>
              <p:spPr bwMode="gray">
                <a:xfrm>
                  <a:off x="1977321"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112" name="Rectangle 111"/>
                <p:cNvSpPr/>
                <p:nvPr/>
              </p:nvSpPr>
              <p:spPr bwMode="gray">
                <a:xfrm>
                  <a:off x="2170089" y="2189381"/>
                  <a:ext cx="121818"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grpSp>
          <p:grpSp>
            <p:nvGrpSpPr>
              <p:cNvPr id="87" name="Group 86"/>
              <p:cNvGrpSpPr/>
              <p:nvPr/>
            </p:nvGrpSpPr>
            <p:grpSpPr>
              <a:xfrm rot="16200000">
                <a:off x="2850239" y="4088644"/>
                <a:ext cx="429518" cy="50797"/>
                <a:chOff x="820716" y="2189381"/>
                <a:chExt cx="1471191" cy="173991"/>
              </a:xfrm>
              <a:grpFill/>
            </p:grpSpPr>
            <p:sp>
              <p:nvSpPr>
                <p:cNvPr id="97" name="Rectangle 96"/>
                <p:cNvSpPr/>
                <p:nvPr/>
              </p:nvSpPr>
              <p:spPr bwMode="gray">
                <a:xfrm>
                  <a:off x="820716"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98" name="Rectangle 97"/>
                <p:cNvSpPr/>
                <p:nvPr/>
              </p:nvSpPr>
              <p:spPr bwMode="gray">
                <a:xfrm>
                  <a:off x="1013483"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99" name="Rectangle 98"/>
                <p:cNvSpPr/>
                <p:nvPr/>
              </p:nvSpPr>
              <p:spPr bwMode="gray">
                <a:xfrm>
                  <a:off x="1206250"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100" name="Rectangle 99"/>
                <p:cNvSpPr/>
                <p:nvPr/>
              </p:nvSpPr>
              <p:spPr bwMode="gray">
                <a:xfrm>
                  <a:off x="1399017"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101" name="Rectangle 100"/>
                <p:cNvSpPr/>
                <p:nvPr/>
              </p:nvSpPr>
              <p:spPr bwMode="gray">
                <a:xfrm>
                  <a:off x="1591784"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102" name="Rectangle 101"/>
                <p:cNvSpPr/>
                <p:nvPr/>
              </p:nvSpPr>
              <p:spPr bwMode="gray">
                <a:xfrm>
                  <a:off x="1784551"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103" name="Rectangle 102"/>
                <p:cNvSpPr/>
                <p:nvPr/>
              </p:nvSpPr>
              <p:spPr bwMode="gray">
                <a:xfrm>
                  <a:off x="1977318"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104" name="Rectangle 103"/>
                <p:cNvSpPr/>
                <p:nvPr/>
              </p:nvSpPr>
              <p:spPr bwMode="gray">
                <a:xfrm>
                  <a:off x="2170088"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grpSp>
          <p:grpSp>
            <p:nvGrpSpPr>
              <p:cNvPr id="88" name="Group 87"/>
              <p:cNvGrpSpPr/>
              <p:nvPr/>
            </p:nvGrpSpPr>
            <p:grpSpPr>
              <a:xfrm rot="16200000">
                <a:off x="3402037" y="4088644"/>
                <a:ext cx="429518" cy="50797"/>
                <a:chOff x="820716" y="2189381"/>
                <a:chExt cx="1471191" cy="173991"/>
              </a:xfrm>
              <a:grpFill/>
            </p:grpSpPr>
            <p:sp>
              <p:nvSpPr>
                <p:cNvPr id="89" name="Rectangle 88"/>
                <p:cNvSpPr/>
                <p:nvPr/>
              </p:nvSpPr>
              <p:spPr bwMode="gray">
                <a:xfrm>
                  <a:off x="820716"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90" name="Rectangle 89"/>
                <p:cNvSpPr/>
                <p:nvPr/>
              </p:nvSpPr>
              <p:spPr bwMode="gray">
                <a:xfrm>
                  <a:off x="1013483"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91" name="Rectangle 90"/>
                <p:cNvSpPr/>
                <p:nvPr/>
              </p:nvSpPr>
              <p:spPr bwMode="gray">
                <a:xfrm>
                  <a:off x="1206250"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92" name="Rectangle 91"/>
                <p:cNvSpPr/>
                <p:nvPr/>
              </p:nvSpPr>
              <p:spPr bwMode="gray">
                <a:xfrm>
                  <a:off x="1399017"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93" name="Rectangle 92"/>
                <p:cNvSpPr/>
                <p:nvPr/>
              </p:nvSpPr>
              <p:spPr bwMode="gray">
                <a:xfrm>
                  <a:off x="1591784"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94" name="Rectangle 93"/>
                <p:cNvSpPr/>
                <p:nvPr/>
              </p:nvSpPr>
              <p:spPr bwMode="gray">
                <a:xfrm>
                  <a:off x="1784551"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95" name="Rectangle 94"/>
                <p:cNvSpPr/>
                <p:nvPr/>
              </p:nvSpPr>
              <p:spPr bwMode="gray">
                <a:xfrm>
                  <a:off x="1977318"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sp>
              <p:nvSpPr>
                <p:cNvPr id="96" name="Rectangle 95"/>
                <p:cNvSpPr/>
                <p:nvPr/>
              </p:nvSpPr>
              <p:spPr bwMode="gray">
                <a:xfrm>
                  <a:off x="2170088" y="2189381"/>
                  <a:ext cx="121819" cy="173991"/>
                </a:xfrm>
                <a:prstGeom prst="rect">
                  <a:avLst/>
                </a:prstGeom>
                <a:grpFill/>
              </p:spPr>
              <p:txBody>
                <a:bodyPr wrap="square" rtlCol="0" anchor="ctr" anchorCtr="1">
                  <a:noAutofit/>
                </a:bodyPr>
                <a:lstStyle/>
                <a:p>
                  <a:pPr algn="ctr"/>
                  <a:endParaRPr lang="en-US" sz="675" dirty="0">
                    <a:solidFill>
                      <a:srgbClr val="FFFFFF"/>
                    </a:solidFill>
                    <a:latin typeface="微软雅黑" panose="020B0503020204020204" pitchFamily="34" charset="-122"/>
                    <a:ea typeface="微软雅黑" panose="020B0503020204020204" pitchFamily="34" charset="-122"/>
                    <a:cs typeface="Arial" pitchFamily="34" charset="0"/>
                  </a:endParaRPr>
                </a:p>
              </p:txBody>
            </p:sp>
          </p:grpSp>
        </p:grpSp>
        <p:sp>
          <p:nvSpPr>
            <p:cNvPr id="83" name="TextBox 82"/>
            <p:cNvSpPr txBox="1"/>
            <p:nvPr/>
          </p:nvSpPr>
          <p:spPr>
            <a:xfrm>
              <a:off x="7371780" y="4408857"/>
              <a:ext cx="410209" cy="200528"/>
            </a:xfrm>
            <a:prstGeom prst="rect">
              <a:avLst/>
            </a:prstGeom>
            <a:noFill/>
          </p:spPr>
          <p:txBody>
            <a:bodyPr wrap="none" lIns="0" tIns="0" rIns="0" bIns="0" rtlCol="0">
              <a:spAutoFit/>
            </a:bodyPr>
            <a:lstStyle/>
            <a:p>
              <a:pPr algn="ctr" fontAlgn="base">
                <a:lnSpc>
                  <a:spcPts val="697"/>
                </a:lnSpc>
                <a:spcAft>
                  <a:spcPct val="0"/>
                </a:spcAft>
                <a:buClr>
                  <a:srgbClr val="F0AB00"/>
                </a:buClr>
                <a:buSzPct val="80000"/>
              </a:pPr>
              <a:r>
                <a:rPr lang="en-US" sz="675" kern="0" dirty="0">
                  <a:solidFill>
                    <a:srgbClr val="000000"/>
                  </a:solidFill>
                  <a:latin typeface="微软雅黑" panose="020B0503020204020204" pitchFamily="34" charset="-122"/>
                  <a:ea typeface="微软雅黑" panose="020B0503020204020204" pitchFamily="34" charset="-122"/>
                  <a:cs typeface="Arial" pitchFamily="34" charset="0"/>
                </a:rPr>
                <a:t>Core</a:t>
              </a:r>
            </a:p>
          </p:txBody>
        </p:sp>
      </p:grpSp>
      <p:grpSp>
        <p:nvGrpSpPr>
          <p:cNvPr id="121" name="Group 120"/>
          <p:cNvGrpSpPr/>
          <p:nvPr/>
        </p:nvGrpSpPr>
        <p:grpSpPr>
          <a:xfrm>
            <a:off x="3732258" y="3908028"/>
            <a:ext cx="607405" cy="193964"/>
            <a:chOff x="658937" y="4620084"/>
            <a:chExt cx="1274056" cy="433285"/>
          </a:xfrm>
        </p:grpSpPr>
        <p:cxnSp>
          <p:nvCxnSpPr>
            <p:cNvPr id="122" name="Straight Arrow Connector 121"/>
            <p:cNvCxnSpPr/>
            <p:nvPr/>
          </p:nvCxnSpPr>
          <p:spPr>
            <a:xfrm>
              <a:off x="658937" y="4839036"/>
              <a:ext cx="1274056" cy="0"/>
            </a:xfrm>
            <a:prstGeom prst="straightConnector1">
              <a:avLst/>
            </a:prstGeom>
            <a:ln w="38100">
              <a:solidFill>
                <a:schemeClr val="tx1">
                  <a:lumMod val="75000"/>
                  <a:lumOff val="25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658937" y="5053369"/>
              <a:ext cx="1274056" cy="0"/>
            </a:xfrm>
            <a:prstGeom prst="straightConnector1">
              <a:avLst/>
            </a:prstGeom>
            <a:ln w="38100">
              <a:solidFill>
                <a:schemeClr val="tx1">
                  <a:lumMod val="75000"/>
                  <a:lumOff val="25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658937" y="4620084"/>
              <a:ext cx="1274056" cy="0"/>
            </a:xfrm>
            <a:prstGeom prst="straightConnector1">
              <a:avLst/>
            </a:prstGeom>
            <a:ln w="38100">
              <a:solidFill>
                <a:schemeClr val="tx1">
                  <a:lumMod val="75000"/>
                  <a:lumOff val="25000"/>
                </a:schemeClr>
              </a:solidFill>
              <a:prstDash val="solid"/>
              <a:tailEnd type="arrow"/>
            </a:ln>
          </p:spPr>
          <p:style>
            <a:lnRef idx="1">
              <a:schemeClr val="accent1"/>
            </a:lnRef>
            <a:fillRef idx="0">
              <a:schemeClr val="accent1"/>
            </a:fillRef>
            <a:effectRef idx="0">
              <a:schemeClr val="accent1"/>
            </a:effectRef>
            <a:fontRef idx="minor">
              <a:schemeClr val="tx1"/>
            </a:fontRef>
          </p:style>
        </p:cxnSp>
      </p:grpSp>
      <p:sp>
        <p:nvSpPr>
          <p:cNvPr id="125" name="TextBox 124"/>
          <p:cNvSpPr txBox="1"/>
          <p:nvPr/>
        </p:nvSpPr>
        <p:spPr>
          <a:xfrm>
            <a:off x="3660683" y="4141613"/>
            <a:ext cx="435443" cy="207749"/>
          </a:xfrm>
          <a:prstGeom prst="rect">
            <a:avLst/>
          </a:prstGeom>
          <a:noFill/>
        </p:spPr>
        <p:txBody>
          <a:bodyPr wrap="square" lIns="0" tIns="0" rIns="0" bIns="0" rtlCol="0">
            <a:spAutoFit/>
          </a:bodyPr>
          <a:lstStyle/>
          <a:p>
            <a:pPr algn="ctr" fontAlgn="base">
              <a:spcBef>
                <a:spcPts val="337"/>
              </a:spcBef>
              <a:spcAft>
                <a:spcPct val="0"/>
              </a:spcAft>
              <a:buClr>
                <a:srgbClr val="F0AB00"/>
              </a:buClr>
              <a:buSzPct val="80000"/>
            </a:pPr>
            <a:r>
              <a:rPr lang="en-US" sz="675" kern="0" dirty="0">
                <a:solidFill>
                  <a:srgbClr val="000000"/>
                </a:solidFill>
                <a:latin typeface="微软雅黑" panose="020B0503020204020204" pitchFamily="34" charset="-122"/>
                <a:ea typeface="微软雅黑" panose="020B0503020204020204" pitchFamily="34" charset="-122"/>
                <a:cs typeface="Arial Unicode MS" pitchFamily="34" charset="-128"/>
              </a:rPr>
              <a:t>Incoming streams</a:t>
            </a:r>
          </a:p>
        </p:txBody>
      </p:sp>
      <p:sp>
        <p:nvSpPr>
          <p:cNvPr id="126" name="TextBox 125"/>
          <p:cNvSpPr txBox="1"/>
          <p:nvPr/>
        </p:nvSpPr>
        <p:spPr>
          <a:xfrm>
            <a:off x="4044762" y="3313471"/>
            <a:ext cx="424717" cy="207749"/>
          </a:xfrm>
          <a:prstGeom prst="rect">
            <a:avLst/>
          </a:prstGeom>
          <a:noFill/>
        </p:spPr>
        <p:txBody>
          <a:bodyPr wrap="square" lIns="0" tIns="0" rIns="0" bIns="0" rtlCol="0">
            <a:spAutoFit/>
          </a:bodyPr>
          <a:lstStyle/>
          <a:p>
            <a:pPr algn="r" fontAlgn="base">
              <a:spcBef>
                <a:spcPts val="337"/>
              </a:spcBef>
              <a:spcAft>
                <a:spcPct val="0"/>
              </a:spcAft>
              <a:buClr>
                <a:srgbClr val="F0AB00"/>
              </a:buClr>
              <a:buSzPct val="80000"/>
            </a:pPr>
            <a:r>
              <a:rPr lang="en-US" sz="675" kern="0" dirty="0">
                <a:solidFill>
                  <a:srgbClr val="000000"/>
                </a:solidFill>
                <a:latin typeface="微软雅黑" panose="020B0503020204020204" pitchFamily="34" charset="-122"/>
                <a:ea typeface="微软雅黑" panose="020B0503020204020204" pitchFamily="34" charset="-122"/>
                <a:cs typeface="Arial Unicode MS" pitchFamily="34" charset="-128"/>
              </a:rPr>
              <a:t>Stream</a:t>
            </a:r>
            <a:br>
              <a:rPr lang="en-US" sz="675" kern="0" dirty="0">
                <a:solidFill>
                  <a:srgbClr val="000000"/>
                </a:solidFill>
                <a:latin typeface="微软雅黑" panose="020B0503020204020204" pitchFamily="34" charset="-122"/>
                <a:ea typeface="微软雅黑" panose="020B0503020204020204" pitchFamily="34" charset="-122"/>
                <a:cs typeface="Arial Unicode MS" pitchFamily="34" charset="-128"/>
              </a:rPr>
            </a:br>
            <a:r>
              <a:rPr lang="en-US" sz="675" kern="0" dirty="0">
                <a:solidFill>
                  <a:srgbClr val="000000"/>
                </a:solidFill>
                <a:latin typeface="微软雅黑" panose="020B0503020204020204" pitchFamily="34" charset="-122"/>
                <a:ea typeface="微软雅黑" panose="020B0503020204020204" pitchFamily="34" charset="-122"/>
                <a:cs typeface="Arial Unicode MS" pitchFamily="34" charset="-128"/>
              </a:rPr>
              <a:t>(push)</a:t>
            </a:r>
          </a:p>
        </p:txBody>
      </p:sp>
      <p:cxnSp>
        <p:nvCxnSpPr>
          <p:cNvPr id="127" name="Straight Arrow Connector 126"/>
          <p:cNvCxnSpPr/>
          <p:nvPr/>
        </p:nvCxnSpPr>
        <p:spPr>
          <a:xfrm flipH="1" flipV="1">
            <a:off x="5551244" y="3241029"/>
            <a:ext cx="2165" cy="356466"/>
          </a:xfrm>
          <a:prstGeom prst="straightConnector1">
            <a:avLst/>
          </a:prstGeom>
          <a:ln w="38100">
            <a:solidFill>
              <a:schemeClr val="tx1">
                <a:lumMod val="65000"/>
                <a:lumOff val="35000"/>
              </a:schemeClr>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5582550" y="3301537"/>
            <a:ext cx="498585" cy="207749"/>
          </a:xfrm>
          <a:prstGeom prst="rect">
            <a:avLst/>
          </a:prstGeom>
          <a:noFill/>
        </p:spPr>
        <p:txBody>
          <a:bodyPr wrap="square" lIns="0" tIns="0" rIns="0" bIns="0" rtlCol="0">
            <a:spAutoFit/>
          </a:bodyPr>
          <a:lstStyle/>
          <a:p>
            <a:pPr fontAlgn="base">
              <a:spcBef>
                <a:spcPts val="337"/>
              </a:spcBef>
              <a:spcAft>
                <a:spcPct val="0"/>
              </a:spcAft>
              <a:buClr>
                <a:srgbClr val="F0AB00"/>
              </a:buClr>
              <a:buSzPct val="80000"/>
            </a:pPr>
            <a:r>
              <a:rPr lang="en-US" sz="675" kern="0" dirty="0">
                <a:solidFill>
                  <a:srgbClr val="000000"/>
                </a:solidFill>
                <a:latin typeface="微软雅黑" panose="020B0503020204020204" pitchFamily="34" charset="-122"/>
                <a:ea typeface="微软雅黑" panose="020B0503020204020204" pitchFamily="34" charset="-122"/>
                <a:cs typeface="Arial Unicode MS" pitchFamily="34" charset="-128"/>
              </a:rPr>
              <a:t>connect, </a:t>
            </a:r>
            <a:br>
              <a:rPr lang="en-US" sz="675" kern="0" dirty="0">
                <a:solidFill>
                  <a:srgbClr val="000000"/>
                </a:solidFill>
                <a:latin typeface="微软雅黑" panose="020B0503020204020204" pitchFamily="34" charset="-122"/>
                <a:ea typeface="微软雅黑" panose="020B0503020204020204" pitchFamily="34" charset="-122"/>
                <a:cs typeface="Arial Unicode MS" pitchFamily="34" charset="-128"/>
              </a:rPr>
            </a:br>
            <a:r>
              <a:rPr lang="en-US" sz="675" kern="0" dirty="0">
                <a:solidFill>
                  <a:srgbClr val="000000"/>
                </a:solidFill>
                <a:latin typeface="微软雅黑" panose="020B0503020204020204" pitchFamily="34" charset="-122"/>
                <a:ea typeface="微软雅黑" panose="020B0503020204020204" pitchFamily="34" charset="-122"/>
                <a:cs typeface="Arial Unicode MS" pitchFamily="34" charset="-128"/>
              </a:rPr>
              <a:t>query</a:t>
            </a:r>
          </a:p>
        </p:txBody>
      </p:sp>
      <p:sp>
        <p:nvSpPr>
          <p:cNvPr id="129" name="Rectangle 128"/>
          <p:cNvSpPr/>
          <p:nvPr/>
        </p:nvSpPr>
        <p:spPr bwMode="gray">
          <a:xfrm>
            <a:off x="5571142" y="3893655"/>
            <a:ext cx="222496" cy="189560"/>
          </a:xfrm>
          <a:prstGeom prst="rect">
            <a:avLst/>
          </a:prstGeom>
          <a:solidFill>
            <a:schemeClr val="bg1">
              <a:lumMod val="75000"/>
            </a:schemeClr>
          </a:solidFill>
          <a:ln w="12700" algn="ctr">
            <a:solidFill>
              <a:schemeClr val="tx1"/>
            </a:solidFill>
            <a:miter lim="800000"/>
            <a:headEnd/>
            <a:tailEnd/>
          </a:ln>
        </p:spPr>
        <p:txBody>
          <a:bodyPr lIns="20244" tIns="40488" rIns="20244" bIns="40488" rtlCol="0" anchor="ctr"/>
          <a:lstStyle/>
          <a:p>
            <a:pPr algn="ctr" defTabSz="514178" fontAlgn="base">
              <a:spcAft>
                <a:spcPct val="0"/>
              </a:spcAft>
              <a:buClr>
                <a:srgbClr val="F0AB00"/>
              </a:buClr>
              <a:buSzPct val="80000"/>
            </a:pPr>
            <a:endParaRPr lang="en-US" sz="506" kern="0" dirty="0">
              <a:latin typeface="微软雅黑" panose="020B0503020204020204" pitchFamily="34" charset="-122"/>
              <a:ea typeface="微软雅黑" panose="020B0503020204020204" pitchFamily="34" charset="-122"/>
              <a:cs typeface="Arial Unicode MS" pitchFamily="34" charset="-128"/>
            </a:endParaRPr>
          </a:p>
        </p:txBody>
      </p:sp>
      <p:sp>
        <p:nvSpPr>
          <p:cNvPr id="130" name="Rectangle 129"/>
          <p:cNvSpPr/>
          <p:nvPr/>
        </p:nvSpPr>
        <p:spPr bwMode="gray">
          <a:xfrm>
            <a:off x="5543993" y="3916951"/>
            <a:ext cx="222496" cy="189560"/>
          </a:xfrm>
          <a:prstGeom prst="rect">
            <a:avLst/>
          </a:prstGeom>
          <a:solidFill>
            <a:schemeClr val="bg1">
              <a:lumMod val="75000"/>
            </a:schemeClr>
          </a:solidFill>
          <a:ln w="12700" algn="ctr">
            <a:solidFill>
              <a:schemeClr val="tx1"/>
            </a:solidFill>
            <a:miter lim="800000"/>
            <a:headEnd/>
            <a:tailEnd/>
          </a:ln>
        </p:spPr>
        <p:txBody>
          <a:bodyPr lIns="20244" tIns="40488" rIns="20244" bIns="40488" rtlCol="0" anchor="ctr"/>
          <a:lstStyle/>
          <a:p>
            <a:pPr algn="ctr" defTabSz="514178" fontAlgn="base">
              <a:spcAft>
                <a:spcPct val="0"/>
              </a:spcAft>
              <a:buClr>
                <a:srgbClr val="F0AB00"/>
              </a:buClr>
              <a:buSzPct val="80000"/>
            </a:pPr>
            <a:r>
              <a:rPr lang="en-US" sz="506" kern="0" dirty="0">
                <a:latin typeface="微软雅黑" panose="020B0503020204020204" pitchFamily="34" charset="-122"/>
                <a:ea typeface="微软雅黑" panose="020B0503020204020204" pitchFamily="34" charset="-122"/>
                <a:cs typeface="Arial Unicode MS" pitchFamily="34" charset="-128"/>
              </a:rPr>
              <a:t>DB</a:t>
            </a:r>
          </a:p>
          <a:p>
            <a:pPr algn="ctr" defTabSz="514178" fontAlgn="base">
              <a:spcAft>
                <a:spcPct val="0"/>
              </a:spcAft>
              <a:buClr>
                <a:srgbClr val="F0AB00"/>
              </a:buClr>
              <a:buSzPct val="80000"/>
            </a:pPr>
            <a:r>
              <a:rPr lang="en-US" sz="506" kern="0" dirty="0">
                <a:latin typeface="微软雅黑" panose="020B0503020204020204" pitchFamily="34" charset="-122"/>
                <a:ea typeface="微软雅黑" panose="020B0503020204020204" pitchFamily="34" charset="-122"/>
                <a:cs typeface="Arial Unicode MS" pitchFamily="34" charset="-128"/>
              </a:rPr>
              <a:t>host</a:t>
            </a:r>
          </a:p>
        </p:txBody>
      </p:sp>
      <p:sp>
        <p:nvSpPr>
          <p:cNvPr id="131" name="Rectangle 130"/>
          <p:cNvSpPr/>
          <p:nvPr/>
        </p:nvSpPr>
        <p:spPr bwMode="gray">
          <a:xfrm>
            <a:off x="5506381" y="3938886"/>
            <a:ext cx="222496" cy="189560"/>
          </a:xfrm>
          <a:prstGeom prst="rect">
            <a:avLst/>
          </a:prstGeom>
          <a:solidFill>
            <a:schemeClr val="bg1">
              <a:lumMod val="75000"/>
            </a:schemeClr>
          </a:solidFill>
          <a:ln w="12700" algn="ctr">
            <a:solidFill>
              <a:schemeClr val="tx1"/>
            </a:solidFill>
            <a:miter lim="800000"/>
            <a:headEnd/>
            <a:tailEnd/>
          </a:ln>
        </p:spPr>
        <p:txBody>
          <a:bodyPr lIns="20244" tIns="40488" rIns="20244" bIns="40488" rtlCol="0" anchor="ctr"/>
          <a:lstStyle/>
          <a:p>
            <a:pPr algn="ctr" defTabSz="514178" fontAlgn="base">
              <a:spcAft>
                <a:spcPct val="0"/>
              </a:spcAft>
              <a:buClr>
                <a:srgbClr val="F0AB00"/>
              </a:buClr>
              <a:buSzPct val="80000"/>
            </a:pPr>
            <a:r>
              <a:rPr lang="en-US" sz="506" kern="0" dirty="0">
                <a:latin typeface="微软雅黑" panose="020B0503020204020204" pitchFamily="34" charset="-122"/>
                <a:ea typeface="微软雅黑" panose="020B0503020204020204" pitchFamily="34" charset="-122"/>
                <a:cs typeface="Arial Unicode MS" pitchFamily="34" charset="-128"/>
              </a:rPr>
              <a:t>DB</a:t>
            </a:r>
          </a:p>
          <a:p>
            <a:pPr algn="ctr" defTabSz="514178" fontAlgn="base">
              <a:spcAft>
                <a:spcPct val="0"/>
              </a:spcAft>
              <a:buClr>
                <a:srgbClr val="F0AB00"/>
              </a:buClr>
              <a:buSzPct val="80000"/>
            </a:pPr>
            <a:r>
              <a:rPr lang="en-US" sz="506" kern="0" dirty="0">
                <a:latin typeface="微软雅黑" panose="020B0503020204020204" pitchFamily="34" charset="-122"/>
                <a:ea typeface="微软雅黑" panose="020B0503020204020204" pitchFamily="34" charset="-122"/>
                <a:cs typeface="Arial Unicode MS" pitchFamily="34" charset="-128"/>
              </a:rPr>
              <a:t>host</a:t>
            </a:r>
          </a:p>
        </p:txBody>
      </p:sp>
      <p:sp>
        <p:nvSpPr>
          <p:cNvPr id="132" name="Rectangle 131"/>
          <p:cNvSpPr/>
          <p:nvPr/>
        </p:nvSpPr>
        <p:spPr>
          <a:xfrm>
            <a:off x="4090665" y="4385266"/>
            <a:ext cx="1939621" cy="369332"/>
          </a:xfrm>
          <a:prstGeom prst="rect">
            <a:avLst/>
          </a:prstGeom>
        </p:spPr>
        <p:txBody>
          <a:bodyPr wrap="square">
            <a:spAutoFit/>
          </a:bodyPr>
          <a:lstStyle/>
          <a:p>
            <a:pPr algn="ctr"/>
            <a:r>
              <a:rPr lang="en-US" sz="900" b="1" dirty="0">
                <a:latin typeface="微软雅黑" panose="020B0503020204020204" pitchFamily="34" charset="-122"/>
                <a:ea typeface="微软雅黑" panose="020B0503020204020204" pitchFamily="34" charset="-122"/>
              </a:rPr>
              <a:t>SAP HANA Platform with smart data streaming</a:t>
            </a:r>
          </a:p>
        </p:txBody>
      </p:sp>
      <p:sp>
        <p:nvSpPr>
          <p:cNvPr id="133" name="Text Placeholder 3"/>
          <p:cNvSpPr txBox="1">
            <a:spLocks/>
          </p:cNvSpPr>
          <p:nvPr/>
        </p:nvSpPr>
        <p:spPr>
          <a:xfrm>
            <a:off x="459765" y="2414498"/>
            <a:ext cx="2402326" cy="1874526"/>
          </a:xfrm>
          <a:prstGeom prst="rect">
            <a:avLst/>
          </a:prstGeom>
        </p:spPr>
        <p:txBody>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050" dirty="0">
                <a:solidFill>
                  <a:schemeClr val="accent1"/>
                </a:solidFill>
                <a:latin typeface="微软雅黑" panose="020B0503020204020204" pitchFamily="34" charset="-122"/>
                <a:ea typeface="微软雅黑" panose="020B0503020204020204" pitchFamily="34" charset="-122"/>
                <a:sym typeface="Wingdings" pitchFamily="2" charset="2"/>
              </a:rPr>
              <a:t>立即对新信息立即做出反应新信息</a:t>
            </a:r>
            <a:endParaRPr lang="en-US" altLang="zh-CN" sz="1050" dirty="0">
              <a:solidFill>
                <a:schemeClr val="accent1"/>
              </a:solidFill>
              <a:latin typeface="微软雅黑" panose="020B0503020204020204" pitchFamily="34" charset="-122"/>
              <a:ea typeface="微软雅黑" panose="020B0503020204020204" pitchFamily="34" charset="-122"/>
              <a:sym typeface="Wingdings" pitchFamily="2" charset="2"/>
            </a:endParaRPr>
          </a:p>
          <a:p>
            <a:pPr marL="256197" lvl="2" indent="-96409">
              <a:buClr>
                <a:schemeClr val="bg2">
                  <a:lumMod val="75000"/>
                </a:schemeClr>
              </a:buClr>
              <a:buFont typeface="Wingdings" panose="05000000000000000000" pitchFamily="2" charset="2"/>
              <a:buChar char="§"/>
            </a:pPr>
            <a:r>
              <a:rPr lang="zh-CN" altLang="en-US" sz="1050" dirty="0">
                <a:latin typeface="微软雅黑" panose="020B0503020204020204" pitchFamily="34" charset="-122"/>
                <a:ea typeface="微软雅黑" panose="020B0503020204020204" pitchFamily="34" charset="-122"/>
                <a:sym typeface="Wingdings" pitchFamily="2" charset="2"/>
              </a:rPr>
              <a:t>在数据到达的时候立刻进行处理</a:t>
            </a:r>
            <a:endParaRPr lang="en-US" altLang="zh-CN" sz="1050" dirty="0">
              <a:latin typeface="微软雅黑" panose="020B0503020204020204" pitchFamily="34" charset="-122"/>
              <a:ea typeface="微软雅黑" panose="020B0503020204020204" pitchFamily="34" charset="-122"/>
              <a:sym typeface="Wingdings" pitchFamily="2" charset="2"/>
            </a:endParaRPr>
          </a:p>
          <a:p>
            <a:pPr marL="256197" lvl="2" indent="-96409">
              <a:buClr>
                <a:schemeClr val="bg2">
                  <a:lumMod val="75000"/>
                </a:schemeClr>
              </a:buClr>
              <a:buFont typeface="Wingdings" panose="05000000000000000000" pitchFamily="2" charset="2"/>
              <a:buChar char="§"/>
            </a:pPr>
            <a:r>
              <a:rPr lang="zh-CN" altLang="en-US" sz="1050" dirty="0">
                <a:latin typeface="微软雅黑" panose="020B0503020204020204" pitchFamily="34" charset="-122"/>
                <a:ea typeface="微软雅黑" panose="020B0503020204020204" pitchFamily="34" charset="-122"/>
                <a:sym typeface="Wingdings" pitchFamily="2" charset="2"/>
              </a:rPr>
              <a:t>加载到</a:t>
            </a:r>
            <a:r>
              <a:rPr lang="en-US" altLang="zh-CN" sz="1050" dirty="0">
                <a:latin typeface="微软雅黑" panose="020B0503020204020204" pitchFamily="34" charset="-122"/>
                <a:ea typeface="微软雅黑" panose="020B0503020204020204" pitchFamily="34" charset="-122"/>
                <a:sym typeface="Wingdings" pitchFamily="2" charset="2"/>
              </a:rPr>
              <a:t>SAP HANA</a:t>
            </a:r>
            <a:r>
              <a:rPr lang="zh-CN" altLang="en-US" sz="1050" dirty="0">
                <a:latin typeface="微软雅黑" panose="020B0503020204020204" pitchFamily="34" charset="-122"/>
                <a:ea typeface="微软雅黑" panose="020B0503020204020204" pitchFamily="34" charset="-122"/>
                <a:sym typeface="Wingdings" pitchFamily="2" charset="2"/>
              </a:rPr>
              <a:t>数据库之前对于数据进行丰富、变换与过滤</a:t>
            </a:r>
            <a:endParaRPr lang="en-US" sz="1050" dirty="0">
              <a:latin typeface="微软雅黑" panose="020B0503020204020204" pitchFamily="34" charset="-122"/>
              <a:ea typeface="微软雅黑" panose="020B0503020204020204" pitchFamily="34" charset="-122"/>
              <a:sym typeface="Wingdings" pitchFamily="2" charset="2"/>
            </a:endParaRPr>
          </a:p>
          <a:p>
            <a:pPr marL="0" lvl="2" indent="0">
              <a:spcBef>
                <a:spcPts val="911"/>
              </a:spcBef>
              <a:buSzPct val="80000"/>
              <a:buNone/>
            </a:pPr>
            <a:r>
              <a:rPr lang="zh-CN" altLang="en-US" sz="1050" b="1" dirty="0">
                <a:solidFill>
                  <a:schemeClr val="accent1"/>
                </a:solidFill>
                <a:latin typeface="微软雅黑" panose="020B0503020204020204" pitchFamily="34" charset="-122"/>
                <a:ea typeface="微软雅黑" panose="020B0503020204020204" pitchFamily="34" charset="-122"/>
                <a:sym typeface="Wingdings" pitchFamily="2" charset="2"/>
              </a:rPr>
              <a:t>警报提醒与响应</a:t>
            </a:r>
            <a:endParaRPr lang="en-US" altLang="zh-CN" sz="1050" b="1" dirty="0">
              <a:solidFill>
                <a:schemeClr val="accent1"/>
              </a:solidFill>
              <a:latin typeface="微软雅黑" panose="020B0503020204020204" pitchFamily="34" charset="-122"/>
              <a:ea typeface="微软雅黑" panose="020B0503020204020204" pitchFamily="34" charset="-122"/>
              <a:sym typeface="Wingdings" pitchFamily="2" charset="2"/>
            </a:endParaRPr>
          </a:p>
          <a:p>
            <a:pPr marL="256197" lvl="2" indent="-96409">
              <a:buClr>
                <a:schemeClr val="bg2">
                  <a:lumMod val="75000"/>
                </a:schemeClr>
              </a:buClr>
              <a:buFont typeface="Wingdings" panose="05000000000000000000" pitchFamily="2" charset="2"/>
              <a:buChar char="§"/>
            </a:pPr>
            <a:r>
              <a:rPr lang="zh-CN" altLang="en-US" sz="1050" dirty="0">
                <a:latin typeface="微软雅黑" panose="020B0503020204020204" pitchFamily="34" charset="-122"/>
                <a:ea typeface="微软雅黑" panose="020B0503020204020204" pitchFamily="34" charset="-122"/>
                <a:sym typeface="Wingdings" pitchFamily="2" charset="2"/>
              </a:rPr>
              <a:t>监控传入的数据</a:t>
            </a:r>
            <a:endParaRPr lang="en-US" altLang="zh-CN" sz="1050" dirty="0">
              <a:latin typeface="微软雅黑" panose="020B0503020204020204" pitchFamily="34" charset="-122"/>
              <a:ea typeface="微软雅黑" panose="020B0503020204020204" pitchFamily="34" charset="-122"/>
              <a:sym typeface="Wingdings" pitchFamily="2" charset="2"/>
            </a:endParaRPr>
          </a:p>
          <a:p>
            <a:pPr marL="256197" lvl="2" indent="-96409">
              <a:buClr>
                <a:schemeClr val="bg2">
                  <a:lumMod val="75000"/>
                </a:schemeClr>
              </a:buClr>
              <a:buFont typeface="Wingdings" panose="05000000000000000000" pitchFamily="2" charset="2"/>
              <a:buChar char="§"/>
            </a:pPr>
            <a:r>
              <a:rPr lang="zh-CN" altLang="en-US" sz="1050" dirty="0">
                <a:latin typeface="微软雅黑" panose="020B0503020204020204" pitchFamily="34" charset="-122"/>
                <a:ea typeface="微软雅黑" panose="020B0503020204020204" pitchFamily="34" charset="-122"/>
                <a:sym typeface="Wingdings" pitchFamily="2" charset="2"/>
              </a:rPr>
              <a:t>留意趋势、相互关系、模式与缺失数据</a:t>
            </a:r>
            <a:endParaRPr lang="en-US" altLang="zh-CN" sz="1050" dirty="0">
              <a:latin typeface="微软雅黑" panose="020B0503020204020204" pitchFamily="34" charset="-122"/>
              <a:ea typeface="微软雅黑" panose="020B0503020204020204" pitchFamily="34" charset="-122"/>
              <a:sym typeface="Wingdings" pitchFamily="2" charset="2"/>
            </a:endParaRPr>
          </a:p>
          <a:p>
            <a:pPr marL="256197" lvl="2" indent="-96409">
              <a:buClr>
                <a:schemeClr val="bg2">
                  <a:lumMod val="75000"/>
                </a:schemeClr>
              </a:buClr>
              <a:buFont typeface="Wingdings" panose="05000000000000000000" pitchFamily="2" charset="2"/>
              <a:buChar char="§"/>
            </a:pPr>
            <a:r>
              <a:rPr lang="zh-CN" altLang="en-US" sz="1050" dirty="0">
                <a:latin typeface="微软雅黑" panose="020B0503020204020204" pitchFamily="34" charset="-122"/>
                <a:ea typeface="微软雅黑" panose="020B0503020204020204" pitchFamily="34" charset="-122"/>
                <a:sym typeface="Wingdings" pitchFamily="2" charset="2"/>
              </a:rPr>
              <a:t>传输实时更新仪表板</a:t>
            </a:r>
            <a:endParaRPr lang="en-US" altLang="zh-CN" sz="1050" dirty="0">
              <a:latin typeface="微软雅黑" panose="020B0503020204020204" pitchFamily="34" charset="-122"/>
              <a:ea typeface="微软雅黑" panose="020B0503020204020204" pitchFamily="34" charset="-122"/>
              <a:sym typeface="Wingdings" pitchFamily="2" charset="2"/>
            </a:endParaRPr>
          </a:p>
          <a:p>
            <a:pPr marL="0" lvl="2" indent="0">
              <a:spcBef>
                <a:spcPts val="911"/>
              </a:spcBef>
              <a:buSzPct val="80000"/>
              <a:buNone/>
            </a:pPr>
            <a:r>
              <a:rPr lang="zh-CN" altLang="en-US" sz="1050" b="1" dirty="0">
                <a:solidFill>
                  <a:schemeClr val="accent1"/>
                </a:solidFill>
                <a:latin typeface="微软雅黑" panose="020B0503020204020204" pitchFamily="34" charset="-122"/>
                <a:ea typeface="微软雅黑" panose="020B0503020204020204" pitchFamily="34" charset="-122"/>
                <a:sym typeface="Wingdings" pitchFamily="2" charset="2"/>
              </a:rPr>
              <a:t>复杂事件处理</a:t>
            </a:r>
            <a:endParaRPr lang="en-US" sz="1050" b="1" dirty="0">
              <a:solidFill>
                <a:schemeClr val="accent1"/>
              </a:solidFill>
              <a:latin typeface="微软雅黑" panose="020B0503020204020204" pitchFamily="34" charset="-122"/>
              <a:ea typeface="微软雅黑" panose="020B0503020204020204" pitchFamily="34" charset="-122"/>
              <a:sym typeface="Wingdings" pitchFamily="2" charset="2"/>
            </a:endParaRPr>
          </a:p>
          <a:p>
            <a:pPr marL="256197" lvl="2" indent="-96409">
              <a:buClr>
                <a:schemeClr val="bg2">
                  <a:lumMod val="75000"/>
                </a:schemeClr>
              </a:buClr>
              <a:buFont typeface="Wingdings" panose="05000000000000000000" pitchFamily="2" charset="2"/>
              <a:buChar char="§"/>
            </a:pPr>
            <a:r>
              <a:rPr lang="zh-CN" altLang="en-US" sz="1050" dirty="0">
                <a:latin typeface="微软雅黑" panose="020B0503020204020204" pitchFamily="34" charset="-122"/>
                <a:ea typeface="微软雅黑" panose="020B0503020204020204" pitchFamily="34" charset="-122"/>
                <a:sym typeface="Wingdings" pitchFamily="2" charset="2"/>
              </a:rPr>
              <a:t>基于多输入多时间关系状况检测</a:t>
            </a:r>
            <a:endParaRPr lang="en-US" altLang="zh-CN" sz="1050" dirty="0">
              <a:latin typeface="微软雅黑" panose="020B0503020204020204" pitchFamily="34" charset="-122"/>
              <a:ea typeface="微软雅黑" panose="020B0503020204020204" pitchFamily="34" charset="-122"/>
              <a:sym typeface="Wingdings" pitchFamily="2" charset="2"/>
            </a:endParaRPr>
          </a:p>
          <a:p>
            <a:pPr marL="256197" lvl="2" indent="-96409">
              <a:buClr>
                <a:schemeClr val="bg2">
                  <a:lumMod val="75000"/>
                </a:schemeClr>
              </a:buClr>
              <a:buFont typeface="Wingdings" panose="05000000000000000000" pitchFamily="2" charset="2"/>
              <a:buChar char="§"/>
            </a:pPr>
            <a:r>
              <a:rPr lang="zh-CN" altLang="en-US" sz="1050" dirty="0">
                <a:latin typeface="微软雅黑" panose="020B0503020204020204" pitchFamily="34" charset="-122"/>
                <a:ea typeface="微软雅黑" panose="020B0503020204020204" pitchFamily="34" charset="-122"/>
                <a:sym typeface="Wingdings" pitchFamily="2" charset="2"/>
              </a:rPr>
              <a:t>结合原始事件转化为可操作的信息</a:t>
            </a:r>
            <a:endParaRPr lang="en-US" sz="1050" dirty="0">
              <a:latin typeface="微软雅黑" panose="020B0503020204020204" pitchFamily="34" charset="-122"/>
              <a:ea typeface="微软雅黑" panose="020B0503020204020204" pitchFamily="34" charset="-122"/>
              <a:sym typeface="Wingdings" pitchFamily="2" charset="2"/>
            </a:endParaRPr>
          </a:p>
        </p:txBody>
      </p:sp>
      <p:pic>
        <p:nvPicPr>
          <p:cNvPr id="134" name="Picture 13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4822" y="4980771"/>
            <a:ext cx="800328" cy="570001"/>
          </a:xfrm>
          <a:prstGeom prst="rect">
            <a:avLst/>
          </a:prstGeom>
        </p:spPr>
      </p:pic>
      <p:sp>
        <p:nvSpPr>
          <p:cNvPr id="135" name="Rectangle 134"/>
          <p:cNvSpPr/>
          <p:nvPr/>
        </p:nvSpPr>
        <p:spPr>
          <a:xfrm>
            <a:off x="2139276" y="5164936"/>
            <a:ext cx="4068435" cy="213456"/>
          </a:xfrm>
          <a:prstGeom prst="rect">
            <a:avLst/>
          </a:prstGeom>
        </p:spPr>
        <p:txBody>
          <a:bodyPr wrap="square">
            <a:spAutoFit/>
          </a:bodyPr>
          <a:lstStyle/>
          <a:p>
            <a:pPr marL="58572" lvl="1">
              <a:spcBef>
                <a:spcPts val="337"/>
              </a:spcBef>
            </a:pPr>
            <a:r>
              <a:rPr lang="zh-CN" altLang="en-US" sz="787" i="1" dirty="0">
                <a:latin typeface="微软雅黑" panose="020B0503020204020204" pitchFamily="34" charset="-122"/>
                <a:ea typeface="微软雅黑" panose="020B0503020204020204" pitchFamily="34" charset="-122"/>
                <a:sym typeface="Wingdings" pitchFamily="2" charset="2"/>
              </a:rPr>
              <a:t>物联网</a:t>
            </a:r>
            <a:r>
              <a:rPr lang="en-US" sz="787" i="1" dirty="0">
                <a:latin typeface="微软雅黑" panose="020B0503020204020204" pitchFamily="34" charset="-122"/>
                <a:ea typeface="微软雅黑" panose="020B0503020204020204" pitchFamily="34" charset="-122"/>
                <a:sym typeface="Wingdings" pitchFamily="2" charset="2"/>
              </a:rPr>
              <a:t>:</a:t>
            </a:r>
            <a:r>
              <a:rPr lang="zh-CN" altLang="en-US" sz="787" i="1" dirty="0">
                <a:latin typeface="微软雅黑" panose="020B0503020204020204" pitchFamily="34" charset="-122"/>
                <a:ea typeface="微软雅黑" panose="020B0503020204020204" pitchFamily="34" charset="-122"/>
                <a:sym typeface="Wingdings" pitchFamily="2" charset="2"/>
              </a:rPr>
              <a:t>收集和监控从智能设备中的数据</a:t>
            </a:r>
            <a:r>
              <a:rPr lang="en-US" altLang="zh-CN" sz="787" i="1" dirty="0">
                <a:latin typeface="微软雅黑" panose="020B0503020204020204" pitchFamily="34" charset="-122"/>
                <a:ea typeface="微软雅黑" panose="020B0503020204020204" pitchFamily="34" charset="-122"/>
                <a:sym typeface="Wingdings" pitchFamily="2" charset="2"/>
              </a:rPr>
              <a:t>;</a:t>
            </a:r>
            <a:r>
              <a:rPr lang="zh-CN" altLang="en-US" sz="787" i="1" dirty="0">
                <a:latin typeface="微软雅黑" panose="020B0503020204020204" pitchFamily="34" charset="-122"/>
                <a:ea typeface="微软雅黑" panose="020B0503020204020204" pitchFamily="34" charset="-122"/>
                <a:sym typeface="Wingdings" pitchFamily="2" charset="2"/>
              </a:rPr>
              <a:t>马上响应新的机会或迫在眉睫的问题。</a:t>
            </a:r>
            <a:endParaRPr lang="en-US" sz="787" i="1" dirty="0">
              <a:latin typeface="微软雅黑" panose="020B0503020204020204" pitchFamily="34" charset="-122"/>
              <a:ea typeface="微软雅黑" panose="020B0503020204020204" pitchFamily="34" charset="-122"/>
              <a:sym typeface="Wingdings" pitchFamily="2" charset="2"/>
            </a:endParaRPr>
          </a:p>
        </p:txBody>
      </p:sp>
      <p:sp>
        <p:nvSpPr>
          <p:cNvPr id="136" name="AutoShape 21"/>
          <p:cNvSpPr>
            <a:spLocks noChangeArrowheads="1"/>
          </p:cNvSpPr>
          <p:nvPr/>
        </p:nvSpPr>
        <p:spPr bwMode="gray">
          <a:xfrm>
            <a:off x="1071384" y="1749244"/>
            <a:ext cx="6490856" cy="371920"/>
          </a:xfrm>
          <a:prstGeom prst="homePlate">
            <a:avLst>
              <a:gd name="adj" fmla="val 30535"/>
            </a:avLst>
          </a:prstGeom>
          <a:gradFill rotWithShape="1">
            <a:gsLst>
              <a:gs pos="0">
                <a:srgbClr val="FFFFFF"/>
              </a:gs>
              <a:gs pos="100000">
                <a:srgbClr val="D5E0EF"/>
              </a:gs>
            </a:gsLst>
            <a:lin ang="0" scaled="1"/>
          </a:gradFill>
          <a:ln w="12700" algn="ctr">
            <a:noFill/>
            <a:miter lim="800000"/>
            <a:headEnd/>
            <a:tailEnd/>
          </a:ln>
        </p:spPr>
        <p:txBody>
          <a:bodyPr wrap="none" lIns="0" tIns="0" rIns="0" bIns="0" anchor="ctr">
            <a:normAutofit/>
          </a:bodyPr>
          <a:lstStyle/>
          <a:p>
            <a:pPr marL="53969" lvl="2" algn="ctr">
              <a:lnSpc>
                <a:spcPct val="120000"/>
              </a:lnSpc>
              <a:buClr>
                <a:schemeClr val="accent1"/>
              </a:buClr>
              <a:buNone/>
              <a:defRPr/>
            </a:pPr>
            <a:r>
              <a:rPr lang="zh-CN" altLang="en-US" sz="1600" dirty="0">
                <a:latin typeface="微软雅黑" panose="020B0503020204020204" pitchFamily="34" charset="-122"/>
                <a:ea typeface="微软雅黑" panose="020B0503020204020204" pitchFamily="34" charset="-122"/>
                <a:sym typeface="Wingdings" pitchFamily="2" charset="2"/>
              </a:rPr>
              <a:t>提取实时信息流的洞察力与立即响应</a:t>
            </a:r>
            <a:endParaRPr lang="en-US" sz="1600" dirty="0">
              <a:latin typeface="微软雅黑" panose="020B0503020204020204" pitchFamily="34" charset="-122"/>
              <a:ea typeface="微软雅黑" panose="020B0503020204020204" pitchFamily="34" charset="-122"/>
              <a:sym typeface="Wingdings" pitchFamily="2" charset="2"/>
            </a:endParaRPr>
          </a:p>
        </p:txBody>
      </p:sp>
      <p:sp>
        <p:nvSpPr>
          <p:cNvPr id="137" name="TextBox 136"/>
          <p:cNvSpPr txBox="1"/>
          <p:nvPr/>
        </p:nvSpPr>
        <p:spPr>
          <a:xfrm>
            <a:off x="4150338" y="5187868"/>
            <a:ext cx="477695" cy="15574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12" kern="0" dirty="0">
                <a:solidFill>
                  <a:schemeClr val="bg1"/>
                </a:solidFill>
                <a:latin typeface="微软雅黑" panose="020B0503020204020204" pitchFamily="34" charset="-122"/>
                <a:ea typeface="微软雅黑" panose="020B0503020204020204" pitchFamily="34" charset="-122"/>
                <a:cs typeface="Arial Unicode MS" pitchFamily="34" charset="-128"/>
              </a:rPr>
              <a:t>Internal</a:t>
            </a:r>
          </a:p>
        </p:txBody>
      </p:sp>
      <p:pic>
        <p:nvPicPr>
          <p:cNvPr id="138" name="Picture 137"/>
          <p:cNvPicPr>
            <a:picLocks noChangeAspect="1"/>
          </p:cNvPicPr>
          <p:nvPr/>
        </p:nvPicPr>
        <p:blipFill>
          <a:blip r:embed="rId8"/>
          <a:stretch>
            <a:fillRect/>
          </a:stretch>
        </p:blipFill>
        <p:spPr>
          <a:xfrm>
            <a:off x="6160081" y="3131353"/>
            <a:ext cx="1664889" cy="1040556"/>
          </a:xfrm>
          <a:prstGeom prst="rect">
            <a:avLst/>
          </a:prstGeom>
        </p:spPr>
      </p:pic>
    </p:spTree>
    <p:extLst>
      <p:ext uri="{BB962C8B-B14F-4D97-AF65-F5344CB8AC3E}">
        <p14:creationId xmlns:p14="http://schemas.microsoft.com/office/powerpoint/2010/main" val="146065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latin typeface="微软雅黑" panose="020B0503020204020204" pitchFamily="34" charset="-122"/>
                <a:ea typeface="微软雅黑" panose="020B0503020204020204" pitchFamily="34" charset="-122"/>
              </a:rPr>
              <a:t>数据获取</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预置及定制源数据插件</a:t>
            </a:r>
            <a:br>
              <a:rPr lang="en-US" b="0" dirty="0"/>
            </a:br>
            <a:r>
              <a:rPr lang="en-US" sz="2000" b="0" dirty="0"/>
              <a:t>SAP HANA </a:t>
            </a:r>
            <a:r>
              <a:rPr lang="en-US" altLang="zh-CN" sz="2000" b="0" dirty="0"/>
              <a:t>S</a:t>
            </a:r>
            <a:r>
              <a:rPr lang="en-US" sz="2000" b="0" dirty="0"/>
              <a:t>mart </a:t>
            </a:r>
            <a:r>
              <a:rPr lang="en-US" altLang="zh-CN" sz="2000" b="0" dirty="0"/>
              <a:t>D</a:t>
            </a:r>
            <a:r>
              <a:rPr lang="en-US" sz="2000" b="0" dirty="0"/>
              <a:t>ata </a:t>
            </a:r>
            <a:r>
              <a:rPr lang="en-US" altLang="zh-CN" sz="2000" b="0" dirty="0"/>
              <a:t>I</a:t>
            </a:r>
            <a:r>
              <a:rPr lang="en-US" sz="2000" b="0" dirty="0"/>
              <a:t>ntegration </a:t>
            </a:r>
            <a:r>
              <a:rPr lang="zh-CN" altLang="en-US" sz="2000" b="0" dirty="0"/>
              <a:t>（</a:t>
            </a:r>
            <a:r>
              <a:rPr lang="en-US" altLang="zh-CN" sz="2000" b="0" dirty="0"/>
              <a:t>SDI</a:t>
            </a:r>
            <a:r>
              <a:rPr lang="zh-CN" altLang="en-US" sz="2000" b="0" dirty="0"/>
              <a:t>）</a:t>
            </a:r>
            <a:endParaRPr lang="en-US" dirty="0">
              <a:solidFill>
                <a:srgbClr val="FF0000"/>
              </a:solidFill>
            </a:endParaRPr>
          </a:p>
        </p:txBody>
      </p:sp>
      <p:sp>
        <p:nvSpPr>
          <p:cNvPr id="151" name="Text Placeholder 3"/>
          <p:cNvSpPr txBox="1">
            <a:spLocks/>
          </p:cNvSpPr>
          <p:nvPr/>
        </p:nvSpPr>
        <p:spPr>
          <a:xfrm>
            <a:off x="735445" y="2733715"/>
            <a:ext cx="4458965" cy="3491390"/>
          </a:xfrm>
          <a:prstGeom prst="rect">
            <a:avLst/>
          </a:prstGeom>
        </p:spPr>
        <p:txBody>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400" dirty="0"/>
              <a:t>智能数据集成增强</a:t>
            </a:r>
            <a:endParaRPr lang="en-US" altLang="zh-CN" sz="1400" dirty="0"/>
          </a:p>
          <a:p>
            <a:pPr marL="257141" lvl="3" indent="-126784">
              <a:lnSpc>
                <a:spcPct val="90000"/>
              </a:lnSpc>
              <a:spcBef>
                <a:spcPts val="337"/>
              </a:spcBef>
              <a:buClr>
                <a:schemeClr val="accent1"/>
              </a:buClr>
              <a:buFont typeface="Wingdings" pitchFamily="2" charset="2"/>
              <a:buChar char=""/>
            </a:pPr>
            <a:r>
              <a:rPr lang="zh-CN" altLang="en-US" dirty="0"/>
              <a:t>用于</a:t>
            </a:r>
            <a:r>
              <a:rPr lang="en-US" dirty="0" err="1"/>
              <a:t>Teradata、SAP</a:t>
            </a:r>
            <a:r>
              <a:rPr lang="en-US" dirty="0"/>
              <a:t> ASE、SAP HANA</a:t>
            </a:r>
            <a:r>
              <a:rPr lang="zh-CN" altLang="en-US" dirty="0"/>
              <a:t>的新适配器</a:t>
            </a:r>
            <a:endParaRPr lang="en-US" altLang="zh-CN" dirty="0"/>
          </a:p>
          <a:p>
            <a:pPr marL="257141" lvl="3" indent="-126784">
              <a:lnSpc>
                <a:spcPct val="90000"/>
              </a:lnSpc>
              <a:spcBef>
                <a:spcPts val="337"/>
              </a:spcBef>
              <a:buClr>
                <a:schemeClr val="accent1"/>
              </a:buClr>
              <a:buFont typeface="Wingdings" pitchFamily="2" charset="2"/>
              <a:buChar char=""/>
            </a:pPr>
            <a:r>
              <a:rPr lang="zh-CN" altLang="en-US" dirty="0"/>
              <a:t>从</a:t>
            </a:r>
            <a:r>
              <a:rPr lang="en-US" dirty="0"/>
              <a:t>SAP HANA </a:t>
            </a:r>
            <a:r>
              <a:rPr lang="zh-CN" altLang="en-US" dirty="0"/>
              <a:t>发布数据到第三方</a:t>
            </a:r>
            <a:endParaRPr lang="en-US" dirty="0"/>
          </a:p>
          <a:p>
            <a:pPr marL="257141" lvl="3" indent="-126784">
              <a:lnSpc>
                <a:spcPct val="90000"/>
              </a:lnSpc>
              <a:spcBef>
                <a:spcPts val="337"/>
              </a:spcBef>
              <a:buClr>
                <a:schemeClr val="accent1"/>
              </a:buClr>
              <a:buFont typeface="Wingdings" pitchFamily="2" charset="2"/>
              <a:buChar char=""/>
              <a:defRPr/>
            </a:pPr>
            <a:r>
              <a:rPr lang="zh-CN" altLang="en-US" dirty="0"/>
              <a:t>复制模式变化</a:t>
            </a:r>
            <a:endParaRPr lang="en-US" altLang="zh-CN" dirty="0"/>
          </a:p>
          <a:p>
            <a:pPr marL="257141" lvl="3" indent="-126784">
              <a:lnSpc>
                <a:spcPct val="90000"/>
              </a:lnSpc>
              <a:spcBef>
                <a:spcPts val="337"/>
              </a:spcBef>
              <a:buClr>
                <a:schemeClr val="accent1"/>
              </a:buClr>
              <a:buFont typeface="Wingdings" pitchFamily="2" charset="2"/>
              <a:buChar char=""/>
              <a:defRPr/>
            </a:pPr>
            <a:r>
              <a:rPr lang="zh-CN" altLang="en-US" dirty="0"/>
              <a:t>高性能初始装载和数据压缩</a:t>
            </a:r>
            <a:r>
              <a:rPr lang="en-US" dirty="0"/>
              <a:t> </a:t>
            </a:r>
          </a:p>
          <a:p>
            <a:pPr marL="257141" lvl="3" indent="-126784">
              <a:lnSpc>
                <a:spcPct val="90000"/>
              </a:lnSpc>
              <a:spcBef>
                <a:spcPts val="337"/>
              </a:spcBef>
              <a:buClr>
                <a:schemeClr val="accent1"/>
              </a:buClr>
              <a:buFont typeface="Wingdings" pitchFamily="2" charset="2"/>
              <a:buChar char=""/>
              <a:defRPr/>
            </a:pPr>
            <a:r>
              <a:rPr lang="en-US" altLang="zh-CN" dirty="0"/>
              <a:t>CDC</a:t>
            </a:r>
            <a:r>
              <a:rPr lang="zh-CN" altLang="en-US" dirty="0"/>
              <a:t>支持</a:t>
            </a:r>
            <a:r>
              <a:rPr lang="en-US" dirty="0"/>
              <a:t> SAP BW </a:t>
            </a:r>
            <a:r>
              <a:rPr lang="zh-CN" altLang="en-US" dirty="0"/>
              <a:t>和</a:t>
            </a:r>
            <a:r>
              <a:rPr lang="en-US" dirty="0"/>
              <a:t>SAP Data Services</a:t>
            </a:r>
          </a:p>
          <a:p>
            <a:pPr marL="257141" lvl="3" indent="-126784">
              <a:lnSpc>
                <a:spcPct val="90000"/>
              </a:lnSpc>
              <a:spcBef>
                <a:spcPts val="337"/>
              </a:spcBef>
              <a:buClr>
                <a:schemeClr val="accent1"/>
              </a:buClr>
              <a:buFont typeface="Wingdings" pitchFamily="2" charset="2"/>
              <a:buChar char=""/>
            </a:pPr>
            <a:r>
              <a:rPr lang="zh-CN" altLang="en-US" dirty="0"/>
              <a:t>对适配器支持监控、负载均衡和故障切换</a:t>
            </a:r>
            <a:r>
              <a:rPr lang="en-US" dirty="0"/>
              <a:t> </a:t>
            </a:r>
          </a:p>
          <a:p>
            <a:r>
              <a:rPr lang="zh-CN" altLang="en-US" sz="1400" dirty="0">
                <a:solidFill>
                  <a:schemeClr val="accent1"/>
                </a:solidFill>
                <a:sym typeface="Wingdings" pitchFamily="2" charset="2"/>
              </a:rPr>
              <a:t>优势</a:t>
            </a:r>
            <a:endParaRPr lang="en-US" sz="1400" dirty="0">
              <a:solidFill>
                <a:schemeClr val="accent1"/>
              </a:solidFill>
              <a:sym typeface="Wingdings" pitchFamily="2" charset="2"/>
            </a:endParaRPr>
          </a:p>
          <a:p>
            <a:pPr marL="256248" lvl="2" indent="-96428">
              <a:buClr>
                <a:schemeClr val="bg2">
                  <a:lumMod val="75000"/>
                </a:schemeClr>
              </a:buClr>
              <a:buFont typeface="Wingdings" panose="05000000000000000000" pitchFamily="2" charset="2"/>
              <a:buChar char="§"/>
            </a:pPr>
            <a:r>
              <a:rPr lang="zh-CN" altLang="en-US" sz="1400" b="1" dirty="0">
                <a:sym typeface="Wingdings" pitchFamily="2" charset="2"/>
              </a:rPr>
              <a:t>简化</a:t>
            </a:r>
            <a:r>
              <a:rPr lang="en-US" sz="1400" dirty="0">
                <a:sym typeface="Wingdings" pitchFamily="2" charset="2"/>
              </a:rPr>
              <a:t>: </a:t>
            </a:r>
            <a:r>
              <a:rPr lang="zh-CN" altLang="en-US" sz="1400" dirty="0">
                <a:sym typeface="Wingdings" pitchFamily="2" charset="2"/>
              </a:rPr>
              <a:t>对</a:t>
            </a:r>
            <a:r>
              <a:rPr lang="zh-CN" altLang="en-US" sz="1400" dirty="0"/>
              <a:t>提供端和消费端提供公共建模环境</a:t>
            </a:r>
            <a:r>
              <a:rPr lang="en-US" sz="1400" dirty="0">
                <a:sym typeface="Wingdings" pitchFamily="2" charset="2"/>
              </a:rPr>
              <a:t> </a:t>
            </a:r>
          </a:p>
          <a:p>
            <a:pPr marL="256248" lvl="2" indent="-96428">
              <a:buClr>
                <a:schemeClr val="bg2">
                  <a:lumMod val="75000"/>
                </a:schemeClr>
              </a:buClr>
              <a:buFont typeface="Wingdings" panose="05000000000000000000" pitchFamily="2" charset="2"/>
              <a:buChar char="§"/>
            </a:pPr>
            <a:r>
              <a:rPr lang="zh-CN" altLang="en-US" sz="1400" b="1" dirty="0">
                <a:sym typeface="Wingdings" pitchFamily="2" charset="2"/>
              </a:rPr>
              <a:t>实时</a:t>
            </a:r>
            <a:r>
              <a:rPr lang="en-US" sz="1400" dirty="0">
                <a:sym typeface="Wingdings" pitchFamily="2" charset="2"/>
              </a:rPr>
              <a:t>: </a:t>
            </a:r>
            <a:r>
              <a:rPr lang="zh-CN" altLang="en-US" sz="1400" dirty="0"/>
              <a:t>由于实时复制和内存性能而降低延迟</a:t>
            </a:r>
            <a:endParaRPr lang="en-US" sz="1400" dirty="0">
              <a:sym typeface="Wingdings" pitchFamily="2" charset="2"/>
            </a:endParaRPr>
          </a:p>
          <a:p>
            <a:pPr marL="256248" lvl="2" indent="-96428">
              <a:buClr>
                <a:schemeClr val="bg2">
                  <a:lumMod val="75000"/>
                </a:schemeClr>
              </a:buClr>
              <a:buFont typeface="Wingdings" panose="05000000000000000000" pitchFamily="2" charset="2"/>
              <a:buChar char="§"/>
            </a:pPr>
            <a:r>
              <a:rPr lang="zh-CN" altLang="en-US" sz="1400" b="1" dirty="0">
                <a:sym typeface="Wingdings" pitchFamily="2" charset="2"/>
              </a:rPr>
              <a:t>开放和可扩展</a:t>
            </a:r>
            <a:r>
              <a:rPr lang="en-US" sz="1400" dirty="0">
                <a:sym typeface="Wingdings" pitchFamily="2" charset="2"/>
              </a:rPr>
              <a:t>: </a:t>
            </a:r>
            <a:r>
              <a:rPr lang="zh-CN" altLang="en-US" sz="1400" dirty="0"/>
              <a:t>支持任何类别和大小的数据</a:t>
            </a:r>
            <a:r>
              <a:rPr lang="en-US" sz="1400" dirty="0">
                <a:sym typeface="Wingdings" pitchFamily="2" charset="2"/>
              </a:rPr>
              <a:t>; </a:t>
            </a:r>
            <a:r>
              <a:rPr lang="zh-CN" altLang="en-US" sz="1400" dirty="0">
                <a:sym typeface="Wingdings" pitchFamily="2" charset="2"/>
              </a:rPr>
              <a:t>对</a:t>
            </a:r>
            <a:r>
              <a:rPr lang="zh-CN" altLang="en-US" sz="1400" dirty="0"/>
              <a:t>新数据源的开放框架 </a:t>
            </a:r>
            <a:r>
              <a:rPr lang="zh-CN" altLang="en-US" sz="1400" dirty="0">
                <a:sym typeface="Wingdings" pitchFamily="2" charset="2"/>
              </a:rPr>
              <a:t>。</a:t>
            </a:r>
            <a:endParaRPr lang="en-US" sz="1400" dirty="0">
              <a:sym typeface="Wingdings" pitchFamily="2" charset="2"/>
            </a:endParaRPr>
          </a:p>
        </p:txBody>
      </p:sp>
      <p:sp>
        <p:nvSpPr>
          <p:cNvPr id="152" name="AutoShape 21"/>
          <p:cNvSpPr>
            <a:spLocks noChangeArrowheads="1"/>
          </p:cNvSpPr>
          <p:nvPr/>
        </p:nvSpPr>
        <p:spPr bwMode="gray">
          <a:xfrm>
            <a:off x="1103173" y="2007315"/>
            <a:ext cx="7490700" cy="372005"/>
          </a:xfrm>
          <a:prstGeom prst="homePlate">
            <a:avLst>
              <a:gd name="adj" fmla="val 30535"/>
            </a:avLst>
          </a:prstGeom>
          <a:gradFill rotWithShape="1">
            <a:gsLst>
              <a:gs pos="0">
                <a:srgbClr val="FFFFFF"/>
              </a:gs>
              <a:gs pos="100000">
                <a:srgbClr val="D5E0EF"/>
              </a:gs>
            </a:gsLst>
            <a:lin ang="0" scaled="1"/>
          </a:gradFill>
          <a:ln w="12700" algn="ctr">
            <a:noFill/>
            <a:miter lim="800000"/>
            <a:headEnd/>
            <a:tailEnd/>
          </a:ln>
        </p:spPr>
        <p:txBody>
          <a:bodyPr wrap="none" lIns="0" tIns="0" rIns="0" bIns="0" anchor="ctr">
            <a:noAutofit/>
          </a:bodyPr>
          <a:lstStyle/>
          <a:p>
            <a:pPr marL="53980" lvl="2">
              <a:lnSpc>
                <a:spcPct val="120000"/>
              </a:lnSpc>
              <a:buClr>
                <a:schemeClr val="accent1"/>
              </a:buClr>
              <a:buNone/>
              <a:defRPr/>
            </a:pPr>
            <a:r>
              <a:rPr lang="zh-CN" altLang="en-US" dirty="0"/>
              <a:t>横向简化、降低</a:t>
            </a:r>
            <a:r>
              <a:rPr lang="en-US" altLang="zh-CN" dirty="0"/>
              <a:t>TCO</a:t>
            </a:r>
            <a:r>
              <a:rPr lang="zh-CN" altLang="en-US" dirty="0"/>
              <a:t>、减少数据延迟、共同建模环境开放和可扩展的框架</a:t>
            </a:r>
            <a:endParaRPr lang="en-US" sz="1200" dirty="0">
              <a:sym typeface="Wingdings" pitchFamily="2" charset="2"/>
            </a:endParaRP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31443" y="3176192"/>
            <a:ext cx="1432250" cy="695295"/>
          </a:xfrm>
          <a:prstGeom prst="rect">
            <a:avLst/>
          </a:prstGeom>
          <a:ln>
            <a:solidFill>
              <a:schemeClr val="tx1"/>
            </a:solidFill>
          </a:ln>
        </p:spPr>
      </p:pic>
      <p:sp>
        <p:nvSpPr>
          <p:cNvPr id="11" name="Rectangle 10"/>
          <p:cNvSpPr/>
          <p:nvPr/>
        </p:nvSpPr>
        <p:spPr bwMode="gray">
          <a:xfrm>
            <a:off x="6089310" y="3946516"/>
            <a:ext cx="1718880" cy="764379"/>
          </a:xfrm>
          <a:prstGeom prst="rect">
            <a:avLst/>
          </a:prstGeom>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endParaRPr lang="en-US" sz="675" dirty="0">
              <a:solidFill>
                <a:schemeClr val="bg1"/>
              </a:solidFill>
              <a:latin typeface="Arial" pitchFamily="34" charset="0"/>
              <a:cs typeface="Arial" pitchFamily="34" charset="0"/>
            </a:endParaRPr>
          </a:p>
        </p:txBody>
      </p:sp>
      <p:sp>
        <p:nvSpPr>
          <p:cNvPr id="12" name="Rounded Rectangle 11"/>
          <p:cNvSpPr/>
          <p:nvPr/>
        </p:nvSpPr>
        <p:spPr bwMode="gray">
          <a:xfrm>
            <a:off x="6173650" y="4198884"/>
            <a:ext cx="1572957" cy="432108"/>
          </a:xfrm>
          <a:prstGeom prst="roundRect">
            <a:avLst>
              <a:gd name="adj" fmla="val 0"/>
            </a:avLst>
          </a:prstGeom>
          <a:solidFill>
            <a:schemeClr val="bg1"/>
          </a:solidFill>
          <a:ln>
            <a:headEnd/>
            <a:tailEnd/>
          </a:ln>
          <a:effectLst/>
        </p:spPr>
        <p:style>
          <a:lnRef idx="1">
            <a:schemeClr val="accent1"/>
          </a:lnRef>
          <a:fillRef idx="3">
            <a:schemeClr val="accent1"/>
          </a:fillRef>
          <a:effectRef idx="2">
            <a:schemeClr val="accent1"/>
          </a:effectRef>
          <a:fontRef idx="minor">
            <a:schemeClr val="lt1"/>
          </a:fontRef>
        </p:style>
        <p:txBody>
          <a:bodyPr lIns="50597" tIns="40477" rIns="50597" bIns="40477" rtlCol="0" anchor="ctr"/>
          <a:lstStyle/>
          <a:p>
            <a:pPr algn="ctr" fontAlgn="base">
              <a:spcBef>
                <a:spcPct val="50000"/>
              </a:spcBef>
              <a:spcAft>
                <a:spcPct val="0"/>
              </a:spcAft>
              <a:buClr>
                <a:srgbClr val="F0AB00"/>
              </a:buClr>
              <a:buSzPct val="80000"/>
            </a:pPr>
            <a:endParaRPr lang="en-US" sz="1012" kern="0" dirty="0">
              <a:ea typeface="Arial Unicode MS" pitchFamily="34" charset="-128"/>
              <a:cs typeface="Arial Unicode MS" pitchFamily="34" charset="-128"/>
            </a:endParaRPr>
          </a:p>
        </p:txBody>
      </p:sp>
      <p:sp>
        <p:nvSpPr>
          <p:cNvPr id="13" name="Rounded Rectangle 12"/>
          <p:cNvSpPr/>
          <p:nvPr/>
        </p:nvSpPr>
        <p:spPr bwMode="gray">
          <a:xfrm>
            <a:off x="7589683" y="4956036"/>
            <a:ext cx="45719" cy="58119"/>
          </a:xfrm>
          <a:prstGeom prst="roundRect">
            <a:avLst/>
          </a:prstGeom>
          <a:ln>
            <a:headEnd/>
            <a:tailEnd/>
          </a:ln>
          <a:effectLst/>
        </p:spPr>
        <p:style>
          <a:lnRef idx="1">
            <a:schemeClr val="accent2"/>
          </a:lnRef>
          <a:fillRef idx="3">
            <a:schemeClr val="accent2"/>
          </a:fillRef>
          <a:effectRef idx="2">
            <a:schemeClr val="accent2"/>
          </a:effectRef>
          <a:fontRef idx="minor">
            <a:schemeClr val="lt1"/>
          </a:fontRef>
        </p:style>
        <p:txBody>
          <a:bodyPr lIns="50622" tIns="40498" rIns="50622" bIns="40498" rtlCol="0" anchor="ctr"/>
          <a:lstStyle/>
          <a:p>
            <a:pPr algn="ctr" fontAlgn="base">
              <a:spcBef>
                <a:spcPct val="50000"/>
              </a:spcBef>
              <a:spcAft>
                <a:spcPct val="0"/>
              </a:spcAft>
              <a:buClr>
                <a:srgbClr val="F0AB00"/>
              </a:buClr>
              <a:buSzPct val="80000"/>
            </a:pPr>
            <a:endParaRPr lang="en-US" sz="1012" kern="0" dirty="0">
              <a:ea typeface="Arial Unicode MS" pitchFamily="34" charset="-128"/>
              <a:cs typeface="Arial Unicode MS" pitchFamily="34" charset="-128"/>
            </a:endParaRPr>
          </a:p>
        </p:txBody>
      </p:sp>
      <p:sp>
        <p:nvSpPr>
          <p:cNvPr id="14" name="Rounded Rectangle 13"/>
          <p:cNvSpPr/>
          <p:nvPr/>
        </p:nvSpPr>
        <p:spPr bwMode="gray">
          <a:xfrm>
            <a:off x="7632542" y="4956036"/>
            <a:ext cx="45719" cy="58119"/>
          </a:xfrm>
          <a:prstGeom prst="roundRect">
            <a:avLst/>
          </a:prstGeom>
          <a:ln>
            <a:headEnd/>
            <a:tailEnd/>
          </a:ln>
          <a:effectLst/>
        </p:spPr>
        <p:style>
          <a:lnRef idx="1">
            <a:schemeClr val="accent2"/>
          </a:lnRef>
          <a:fillRef idx="3">
            <a:schemeClr val="accent2"/>
          </a:fillRef>
          <a:effectRef idx="2">
            <a:schemeClr val="accent2"/>
          </a:effectRef>
          <a:fontRef idx="minor">
            <a:schemeClr val="lt1"/>
          </a:fontRef>
        </p:style>
        <p:txBody>
          <a:bodyPr lIns="50622" tIns="40498" rIns="50622" bIns="40498" rtlCol="0" anchor="ctr"/>
          <a:lstStyle/>
          <a:p>
            <a:pPr algn="ctr" fontAlgn="base">
              <a:spcBef>
                <a:spcPct val="50000"/>
              </a:spcBef>
              <a:spcAft>
                <a:spcPct val="0"/>
              </a:spcAft>
              <a:buClr>
                <a:srgbClr val="F0AB00"/>
              </a:buClr>
              <a:buSzPct val="80000"/>
            </a:pPr>
            <a:endParaRPr lang="en-US" sz="1012" kern="0" dirty="0">
              <a:ea typeface="Arial Unicode MS" pitchFamily="34" charset="-128"/>
              <a:cs typeface="Arial Unicode MS" pitchFamily="34" charset="-128"/>
            </a:endParaRPr>
          </a:p>
        </p:txBody>
      </p:sp>
      <p:sp>
        <p:nvSpPr>
          <p:cNvPr id="15" name="Rounded Rectangle 14"/>
          <p:cNvSpPr/>
          <p:nvPr/>
        </p:nvSpPr>
        <p:spPr bwMode="gray">
          <a:xfrm>
            <a:off x="7556721" y="5005022"/>
            <a:ext cx="129547" cy="109779"/>
          </a:xfrm>
          <a:prstGeom prst="roundRect">
            <a:avLst/>
          </a:prstGeom>
          <a:ln>
            <a:headEnd/>
            <a:tailEnd/>
          </a:ln>
          <a:effectLst/>
        </p:spPr>
        <p:style>
          <a:lnRef idx="1">
            <a:schemeClr val="accent2"/>
          </a:lnRef>
          <a:fillRef idx="3">
            <a:schemeClr val="accent2"/>
          </a:fillRef>
          <a:effectRef idx="2">
            <a:schemeClr val="accent2"/>
          </a:effectRef>
          <a:fontRef idx="minor">
            <a:schemeClr val="lt1"/>
          </a:fontRef>
        </p:style>
        <p:txBody>
          <a:bodyPr lIns="50622" tIns="40498" rIns="50622" bIns="40498" rtlCol="0" anchor="ctr"/>
          <a:lstStyle/>
          <a:p>
            <a:pPr algn="ctr" fontAlgn="base">
              <a:spcBef>
                <a:spcPct val="50000"/>
              </a:spcBef>
              <a:spcAft>
                <a:spcPct val="0"/>
              </a:spcAft>
              <a:buClr>
                <a:srgbClr val="F0AB00"/>
              </a:buClr>
              <a:buSzPct val="80000"/>
            </a:pPr>
            <a:endParaRPr lang="en-US" sz="1012" kern="0" dirty="0">
              <a:ea typeface="Arial Unicode MS" pitchFamily="34" charset="-128"/>
              <a:cs typeface="Arial Unicode MS" pitchFamily="34" charset="-128"/>
            </a:endParaRPr>
          </a:p>
        </p:txBody>
      </p:sp>
      <p:sp>
        <p:nvSpPr>
          <p:cNvPr id="16" name="Rounded Rectangle 15"/>
          <p:cNvSpPr/>
          <p:nvPr/>
        </p:nvSpPr>
        <p:spPr bwMode="gray">
          <a:xfrm>
            <a:off x="6895363" y="4426700"/>
            <a:ext cx="45719" cy="58119"/>
          </a:xfrm>
          <a:prstGeom prst="roundRect">
            <a:avLst/>
          </a:prstGeom>
          <a:solidFill>
            <a:schemeClr val="tx1"/>
          </a:solidFill>
          <a:ln>
            <a:solidFill>
              <a:schemeClr val="tx1"/>
            </a:solidFill>
            <a:headEnd/>
            <a:tailEnd/>
          </a:ln>
          <a:effectLst/>
        </p:spPr>
        <p:style>
          <a:lnRef idx="1">
            <a:schemeClr val="accent1"/>
          </a:lnRef>
          <a:fillRef idx="3">
            <a:schemeClr val="accent1"/>
          </a:fillRef>
          <a:effectRef idx="2">
            <a:schemeClr val="accent1"/>
          </a:effectRef>
          <a:fontRef idx="minor">
            <a:schemeClr val="lt1"/>
          </a:fontRef>
        </p:style>
        <p:txBody>
          <a:bodyPr lIns="50622" tIns="40498" rIns="50622" bIns="40498" rtlCol="0" anchor="ctr"/>
          <a:lstStyle/>
          <a:p>
            <a:pPr algn="ctr" fontAlgn="base">
              <a:spcBef>
                <a:spcPct val="50000"/>
              </a:spcBef>
              <a:spcAft>
                <a:spcPct val="0"/>
              </a:spcAft>
              <a:buClr>
                <a:srgbClr val="F0AB00"/>
              </a:buClr>
              <a:buSzPct val="80000"/>
            </a:pPr>
            <a:endParaRPr lang="en-US" sz="1012" kern="0" dirty="0">
              <a:ea typeface="Arial Unicode MS" pitchFamily="34" charset="-128"/>
              <a:cs typeface="Arial Unicode MS" pitchFamily="34" charset="-128"/>
            </a:endParaRPr>
          </a:p>
        </p:txBody>
      </p:sp>
      <p:sp>
        <p:nvSpPr>
          <p:cNvPr id="17" name="Rounded Rectangle 16"/>
          <p:cNvSpPr/>
          <p:nvPr/>
        </p:nvSpPr>
        <p:spPr bwMode="gray">
          <a:xfrm>
            <a:off x="6942213" y="4426700"/>
            <a:ext cx="45719" cy="58119"/>
          </a:xfrm>
          <a:prstGeom prst="roundRect">
            <a:avLst/>
          </a:prstGeom>
          <a:solidFill>
            <a:schemeClr val="tx1"/>
          </a:solidFill>
          <a:ln>
            <a:solidFill>
              <a:schemeClr val="tx1"/>
            </a:solidFill>
            <a:headEnd/>
            <a:tailEnd/>
          </a:ln>
          <a:effectLst/>
        </p:spPr>
        <p:style>
          <a:lnRef idx="1">
            <a:schemeClr val="accent1"/>
          </a:lnRef>
          <a:fillRef idx="3">
            <a:schemeClr val="accent1"/>
          </a:fillRef>
          <a:effectRef idx="2">
            <a:schemeClr val="accent1"/>
          </a:effectRef>
          <a:fontRef idx="minor">
            <a:schemeClr val="lt1"/>
          </a:fontRef>
        </p:style>
        <p:txBody>
          <a:bodyPr lIns="50622" tIns="40498" rIns="50622" bIns="40498" rtlCol="0" anchor="ctr"/>
          <a:lstStyle/>
          <a:p>
            <a:pPr algn="ctr" fontAlgn="base">
              <a:spcBef>
                <a:spcPct val="50000"/>
              </a:spcBef>
              <a:spcAft>
                <a:spcPct val="0"/>
              </a:spcAft>
              <a:buClr>
                <a:srgbClr val="F0AB00"/>
              </a:buClr>
              <a:buSzPct val="80000"/>
            </a:pPr>
            <a:endParaRPr lang="en-US" sz="1012" kern="0" dirty="0">
              <a:ea typeface="Arial Unicode MS" pitchFamily="34" charset="-128"/>
              <a:cs typeface="Arial Unicode MS" pitchFamily="34" charset="-128"/>
            </a:endParaRPr>
          </a:p>
        </p:txBody>
      </p:sp>
      <p:sp>
        <p:nvSpPr>
          <p:cNvPr id="18" name="Rounded Rectangle 17"/>
          <p:cNvSpPr/>
          <p:nvPr/>
        </p:nvSpPr>
        <p:spPr bwMode="gray">
          <a:xfrm>
            <a:off x="6851806" y="4477335"/>
            <a:ext cx="158668" cy="109785"/>
          </a:xfrm>
          <a:prstGeom prst="roundRect">
            <a:avLst/>
          </a:prstGeom>
          <a:solidFill>
            <a:schemeClr val="tx1"/>
          </a:solidFill>
          <a:ln>
            <a:solidFill>
              <a:schemeClr val="tx1"/>
            </a:solidFill>
            <a:headEnd/>
            <a:tailEnd/>
          </a:ln>
          <a:effectLst/>
        </p:spPr>
        <p:style>
          <a:lnRef idx="1">
            <a:schemeClr val="accent1"/>
          </a:lnRef>
          <a:fillRef idx="3">
            <a:schemeClr val="accent1"/>
          </a:fillRef>
          <a:effectRef idx="2">
            <a:schemeClr val="accent1"/>
          </a:effectRef>
          <a:fontRef idx="minor">
            <a:schemeClr val="lt1"/>
          </a:fontRef>
        </p:style>
        <p:txBody>
          <a:bodyPr lIns="50622" tIns="40498" rIns="50622" bIns="40498" rtlCol="0" anchor="ctr"/>
          <a:lstStyle/>
          <a:p>
            <a:pPr algn="ctr" fontAlgn="base">
              <a:spcBef>
                <a:spcPct val="50000"/>
              </a:spcBef>
              <a:spcAft>
                <a:spcPct val="0"/>
              </a:spcAft>
              <a:buClr>
                <a:srgbClr val="F0AB00"/>
              </a:buClr>
              <a:buSzPct val="80000"/>
            </a:pPr>
            <a:endParaRPr lang="en-US" sz="1012" kern="0" dirty="0">
              <a:ea typeface="Arial Unicode MS" pitchFamily="34" charset="-128"/>
              <a:cs typeface="Arial Unicode MS" pitchFamily="34" charset="-128"/>
            </a:endParaRPr>
          </a:p>
        </p:txBody>
      </p:sp>
      <p:sp>
        <p:nvSpPr>
          <p:cNvPr id="19" name="Rounded Rectangle 18"/>
          <p:cNvSpPr/>
          <p:nvPr/>
        </p:nvSpPr>
        <p:spPr bwMode="gray">
          <a:xfrm>
            <a:off x="6625741" y="4956036"/>
            <a:ext cx="45719" cy="58119"/>
          </a:xfrm>
          <a:prstGeom prst="roundRect">
            <a:avLst/>
          </a:prstGeom>
          <a:ln>
            <a:headEnd/>
            <a:tailEnd/>
          </a:ln>
          <a:effectLst/>
        </p:spPr>
        <p:style>
          <a:lnRef idx="1">
            <a:schemeClr val="dk1"/>
          </a:lnRef>
          <a:fillRef idx="3">
            <a:schemeClr val="dk1"/>
          </a:fillRef>
          <a:effectRef idx="2">
            <a:schemeClr val="dk1"/>
          </a:effectRef>
          <a:fontRef idx="minor">
            <a:schemeClr val="lt1"/>
          </a:fontRef>
        </p:style>
        <p:txBody>
          <a:bodyPr lIns="50622" tIns="40498" rIns="50622" bIns="40498" rtlCol="0" anchor="ctr"/>
          <a:lstStyle/>
          <a:p>
            <a:pPr algn="ctr" fontAlgn="base">
              <a:spcBef>
                <a:spcPct val="50000"/>
              </a:spcBef>
              <a:spcAft>
                <a:spcPct val="0"/>
              </a:spcAft>
              <a:buClr>
                <a:srgbClr val="F0AB00"/>
              </a:buClr>
              <a:buSzPct val="80000"/>
            </a:pPr>
            <a:endParaRPr lang="en-US" sz="1012" kern="0" dirty="0">
              <a:ea typeface="Arial Unicode MS" pitchFamily="34" charset="-128"/>
              <a:cs typeface="Arial Unicode MS" pitchFamily="34" charset="-128"/>
            </a:endParaRPr>
          </a:p>
        </p:txBody>
      </p:sp>
      <p:sp>
        <p:nvSpPr>
          <p:cNvPr id="20" name="Rounded Rectangle 19"/>
          <p:cNvSpPr/>
          <p:nvPr/>
        </p:nvSpPr>
        <p:spPr bwMode="gray">
          <a:xfrm>
            <a:off x="6662477" y="4956036"/>
            <a:ext cx="45719" cy="58119"/>
          </a:xfrm>
          <a:prstGeom prst="roundRect">
            <a:avLst/>
          </a:prstGeom>
          <a:ln>
            <a:headEnd/>
            <a:tailEnd/>
          </a:ln>
          <a:effectLst/>
        </p:spPr>
        <p:style>
          <a:lnRef idx="1">
            <a:schemeClr val="dk1"/>
          </a:lnRef>
          <a:fillRef idx="3">
            <a:schemeClr val="dk1"/>
          </a:fillRef>
          <a:effectRef idx="2">
            <a:schemeClr val="dk1"/>
          </a:effectRef>
          <a:fontRef idx="minor">
            <a:schemeClr val="lt1"/>
          </a:fontRef>
        </p:style>
        <p:txBody>
          <a:bodyPr lIns="50622" tIns="40498" rIns="50622" bIns="40498" rtlCol="0" anchor="ctr"/>
          <a:lstStyle/>
          <a:p>
            <a:pPr algn="ctr" fontAlgn="base">
              <a:spcBef>
                <a:spcPct val="50000"/>
              </a:spcBef>
              <a:spcAft>
                <a:spcPct val="0"/>
              </a:spcAft>
              <a:buClr>
                <a:srgbClr val="F0AB00"/>
              </a:buClr>
              <a:buSzPct val="80000"/>
            </a:pPr>
            <a:endParaRPr lang="en-US" sz="1012" kern="0" dirty="0">
              <a:ea typeface="Arial Unicode MS" pitchFamily="34" charset="-128"/>
              <a:cs typeface="Arial Unicode MS" pitchFamily="34" charset="-128"/>
            </a:endParaRPr>
          </a:p>
        </p:txBody>
      </p:sp>
      <p:sp>
        <p:nvSpPr>
          <p:cNvPr id="21" name="Rounded Rectangle 20"/>
          <p:cNvSpPr/>
          <p:nvPr/>
        </p:nvSpPr>
        <p:spPr bwMode="gray">
          <a:xfrm>
            <a:off x="6592778" y="5005022"/>
            <a:ext cx="129547" cy="109779"/>
          </a:xfrm>
          <a:prstGeom prst="roundRect">
            <a:avLst/>
          </a:prstGeom>
          <a:ln>
            <a:headEnd/>
            <a:tailEnd/>
          </a:ln>
          <a:effectLst/>
        </p:spPr>
        <p:style>
          <a:lnRef idx="1">
            <a:schemeClr val="dk1"/>
          </a:lnRef>
          <a:fillRef idx="3">
            <a:schemeClr val="dk1"/>
          </a:fillRef>
          <a:effectRef idx="2">
            <a:schemeClr val="dk1"/>
          </a:effectRef>
          <a:fontRef idx="minor">
            <a:schemeClr val="lt1"/>
          </a:fontRef>
        </p:style>
        <p:txBody>
          <a:bodyPr lIns="50622" tIns="40498" rIns="50622" bIns="40498" rtlCol="0" anchor="ctr"/>
          <a:lstStyle/>
          <a:p>
            <a:pPr algn="ctr" fontAlgn="base">
              <a:spcBef>
                <a:spcPct val="50000"/>
              </a:spcBef>
              <a:spcAft>
                <a:spcPct val="0"/>
              </a:spcAft>
              <a:buClr>
                <a:srgbClr val="F0AB00"/>
              </a:buClr>
              <a:buSzPct val="80000"/>
            </a:pPr>
            <a:endParaRPr lang="en-US" sz="1012" kern="0" dirty="0">
              <a:ea typeface="Arial Unicode MS" pitchFamily="34" charset="-128"/>
              <a:cs typeface="Arial Unicode MS" pitchFamily="34" charset="-128"/>
            </a:endParaRPr>
          </a:p>
        </p:txBody>
      </p:sp>
      <p:sp>
        <p:nvSpPr>
          <p:cNvPr id="22" name="Rounded Rectangle 21"/>
          <p:cNvSpPr/>
          <p:nvPr/>
        </p:nvSpPr>
        <p:spPr bwMode="gray">
          <a:xfrm>
            <a:off x="6160391" y="4956036"/>
            <a:ext cx="45719" cy="58119"/>
          </a:xfrm>
          <a:prstGeom prst="roundRect">
            <a:avLst/>
          </a:prstGeom>
          <a:ln>
            <a:headEnd/>
            <a:tailEnd/>
          </a:ln>
          <a:effectLst/>
        </p:spPr>
        <p:style>
          <a:lnRef idx="1">
            <a:schemeClr val="dk1"/>
          </a:lnRef>
          <a:fillRef idx="3">
            <a:schemeClr val="dk1"/>
          </a:fillRef>
          <a:effectRef idx="2">
            <a:schemeClr val="dk1"/>
          </a:effectRef>
          <a:fontRef idx="minor">
            <a:schemeClr val="lt1"/>
          </a:fontRef>
        </p:style>
        <p:txBody>
          <a:bodyPr lIns="50622" tIns="40498" rIns="50622" bIns="40498" rtlCol="0" anchor="ctr"/>
          <a:lstStyle/>
          <a:p>
            <a:pPr algn="ctr" fontAlgn="base">
              <a:spcBef>
                <a:spcPct val="50000"/>
              </a:spcBef>
              <a:spcAft>
                <a:spcPct val="0"/>
              </a:spcAft>
              <a:buClr>
                <a:srgbClr val="F0AB00"/>
              </a:buClr>
              <a:buSzPct val="80000"/>
            </a:pPr>
            <a:endParaRPr lang="en-US" sz="1012" kern="0" dirty="0">
              <a:ea typeface="Arial Unicode MS" pitchFamily="34" charset="-128"/>
              <a:cs typeface="Arial Unicode MS" pitchFamily="34" charset="-128"/>
            </a:endParaRPr>
          </a:p>
        </p:txBody>
      </p:sp>
      <p:sp>
        <p:nvSpPr>
          <p:cNvPr id="23" name="Rounded Rectangle 22"/>
          <p:cNvSpPr/>
          <p:nvPr/>
        </p:nvSpPr>
        <p:spPr bwMode="gray">
          <a:xfrm>
            <a:off x="6197126" y="4956036"/>
            <a:ext cx="45719" cy="58119"/>
          </a:xfrm>
          <a:prstGeom prst="roundRect">
            <a:avLst/>
          </a:prstGeom>
          <a:ln>
            <a:headEnd/>
            <a:tailEnd/>
          </a:ln>
          <a:effectLst/>
        </p:spPr>
        <p:style>
          <a:lnRef idx="1">
            <a:schemeClr val="dk1"/>
          </a:lnRef>
          <a:fillRef idx="3">
            <a:schemeClr val="dk1"/>
          </a:fillRef>
          <a:effectRef idx="2">
            <a:schemeClr val="dk1"/>
          </a:effectRef>
          <a:fontRef idx="minor">
            <a:schemeClr val="lt1"/>
          </a:fontRef>
        </p:style>
        <p:txBody>
          <a:bodyPr lIns="50622" tIns="40498" rIns="50622" bIns="40498" rtlCol="0" anchor="ctr"/>
          <a:lstStyle/>
          <a:p>
            <a:pPr algn="ctr" fontAlgn="base">
              <a:spcBef>
                <a:spcPct val="50000"/>
              </a:spcBef>
              <a:spcAft>
                <a:spcPct val="0"/>
              </a:spcAft>
              <a:buClr>
                <a:srgbClr val="F0AB00"/>
              </a:buClr>
              <a:buSzPct val="80000"/>
            </a:pPr>
            <a:endParaRPr lang="en-US" sz="1012" kern="0" dirty="0">
              <a:ea typeface="Arial Unicode MS" pitchFamily="34" charset="-128"/>
              <a:cs typeface="Arial Unicode MS" pitchFamily="34" charset="-128"/>
            </a:endParaRPr>
          </a:p>
        </p:txBody>
      </p:sp>
      <p:sp>
        <p:nvSpPr>
          <p:cNvPr id="24" name="Rounded Rectangle 23"/>
          <p:cNvSpPr/>
          <p:nvPr/>
        </p:nvSpPr>
        <p:spPr bwMode="gray">
          <a:xfrm>
            <a:off x="6127428" y="5005022"/>
            <a:ext cx="129547" cy="109779"/>
          </a:xfrm>
          <a:prstGeom prst="roundRect">
            <a:avLst/>
          </a:prstGeom>
          <a:ln>
            <a:headEnd/>
            <a:tailEnd/>
          </a:ln>
          <a:effectLst/>
        </p:spPr>
        <p:style>
          <a:lnRef idx="1">
            <a:schemeClr val="dk1"/>
          </a:lnRef>
          <a:fillRef idx="3">
            <a:schemeClr val="dk1"/>
          </a:fillRef>
          <a:effectRef idx="2">
            <a:schemeClr val="dk1"/>
          </a:effectRef>
          <a:fontRef idx="minor">
            <a:schemeClr val="lt1"/>
          </a:fontRef>
        </p:style>
        <p:txBody>
          <a:bodyPr lIns="50622" tIns="40498" rIns="50622" bIns="40498" rtlCol="0" anchor="ctr"/>
          <a:lstStyle/>
          <a:p>
            <a:pPr algn="ctr" fontAlgn="base">
              <a:spcBef>
                <a:spcPct val="50000"/>
              </a:spcBef>
              <a:spcAft>
                <a:spcPct val="0"/>
              </a:spcAft>
              <a:buClr>
                <a:srgbClr val="F0AB00"/>
              </a:buClr>
              <a:buSzPct val="80000"/>
            </a:pPr>
            <a:endParaRPr lang="en-US" sz="1012" kern="0" dirty="0">
              <a:ea typeface="Arial Unicode MS" pitchFamily="34" charset="-128"/>
              <a:cs typeface="Arial Unicode MS" pitchFamily="34" charset="-128"/>
            </a:endParaRPr>
          </a:p>
        </p:txBody>
      </p:sp>
      <p:sp>
        <p:nvSpPr>
          <p:cNvPr id="25" name="TextBox 24"/>
          <p:cNvSpPr txBox="1"/>
          <p:nvPr/>
        </p:nvSpPr>
        <p:spPr>
          <a:xfrm>
            <a:off x="6435966" y="4189548"/>
            <a:ext cx="1058749" cy="1557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51395" tIns="25698" rIns="51395" bIns="25698" rtlCol="0">
            <a:spAutoFit/>
          </a:bodyPr>
          <a:lstStyle/>
          <a:p>
            <a:pPr algn="ctr" defTabSz="513914">
              <a:spcBef>
                <a:spcPct val="50000"/>
              </a:spcBef>
              <a:buClr>
                <a:srgbClr val="F0AB00"/>
              </a:buClr>
              <a:buSzPct val="80000"/>
            </a:pPr>
            <a:r>
              <a:rPr lang="en-US" sz="675" b="1" kern="0" dirty="0">
                <a:solidFill>
                  <a:srgbClr val="000000"/>
                </a:solidFill>
                <a:ea typeface="Arial Unicode MS" pitchFamily="34" charset="-128"/>
                <a:cs typeface="Arial Unicode MS" pitchFamily="34" charset="-128"/>
              </a:rPr>
              <a:t>Smart Data Integration</a:t>
            </a:r>
          </a:p>
        </p:txBody>
      </p:sp>
      <p:sp>
        <p:nvSpPr>
          <p:cNvPr id="26" name="TextBox 25"/>
          <p:cNvSpPr txBox="1"/>
          <p:nvPr/>
        </p:nvSpPr>
        <p:spPr>
          <a:xfrm>
            <a:off x="5977311" y="5129007"/>
            <a:ext cx="693634" cy="138396"/>
          </a:xfrm>
          <a:prstGeom prst="rect">
            <a:avLst/>
          </a:prstGeom>
          <a:noFill/>
          <a:effectLst/>
        </p:spPr>
        <p:txBody>
          <a:bodyPr wrap="square" lIns="51395" tIns="25698" rIns="51395" bIns="25698" rtlCol="0">
            <a:spAutoFit/>
          </a:bodyPr>
          <a:lstStyle/>
          <a:p>
            <a:pPr algn="ctr" defTabSz="513914">
              <a:spcBef>
                <a:spcPct val="50000"/>
              </a:spcBef>
              <a:buClr>
                <a:srgbClr val="F0AB00"/>
              </a:buClr>
              <a:buSzPct val="80000"/>
            </a:pPr>
            <a:r>
              <a:rPr lang="en-US" sz="562" b="1" kern="0" dirty="0">
                <a:ea typeface="Arial Unicode MS" pitchFamily="34" charset="-128"/>
                <a:cs typeface="Arial Unicode MS" pitchFamily="34" charset="-128"/>
              </a:rPr>
              <a:t>Built-In Adapters</a:t>
            </a:r>
          </a:p>
        </p:txBody>
      </p:sp>
      <p:cxnSp>
        <p:nvCxnSpPr>
          <p:cNvPr id="27" name="Straight Connector 26"/>
          <p:cNvCxnSpPr/>
          <p:nvPr/>
        </p:nvCxnSpPr>
        <p:spPr>
          <a:xfrm>
            <a:off x="6348785" y="5032235"/>
            <a:ext cx="201914" cy="7523"/>
          </a:xfrm>
          <a:prstGeom prst="line">
            <a:avLst/>
          </a:prstGeom>
          <a:ln w="38100" cmpd="sng">
            <a:prstDash val="dot"/>
          </a:ln>
          <a:effectLst/>
        </p:spPr>
        <p:style>
          <a:lnRef idx="1">
            <a:schemeClr val="dk1"/>
          </a:lnRef>
          <a:fillRef idx="3">
            <a:schemeClr val="dk1"/>
          </a:fillRef>
          <a:effectRef idx="2">
            <a:schemeClr val="dk1"/>
          </a:effectRef>
          <a:fontRef idx="minor">
            <a:schemeClr val="lt1"/>
          </a:fontRef>
        </p:style>
      </p:cxnSp>
      <p:sp>
        <p:nvSpPr>
          <p:cNvPr id="28" name="Rounded Rectangle 27"/>
          <p:cNvSpPr/>
          <p:nvPr/>
        </p:nvSpPr>
        <p:spPr bwMode="gray">
          <a:xfrm>
            <a:off x="7105962" y="4956036"/>
            <a:ext cx="45719" cy="58119"/>
          </a:xfrm>
          <a:prstGeom prst="roundRect">
            <a:avLst/>
          </a:prstGeom>
          <a:ln>
            <a:headEnd/>
            <a:tailEnd/>
          </a:ln>
          <a:effectLst/>
        </p:spPr>
        <p:style>
          <a:lnRef idx="1">
            <a:schemeClr val="accent2"/>
          </a:lnRef>
          <a:fillRef idx="3">
            <a:schemeClr val="accent2"/>
          </a:fillRef>
          <a:effectRef idx="2">
            <a:schemeClr val="accent2"/>
          </a:effectRef>
          <a:fontRef idx="minor">
            <a:schemeClr val="lt1"/>
          </a:fontRef>
        </p:style>
        <p:txBody>
          <a:bodyPr lIns="50622" tIns="40498" rIns="50622" bIns="40498" rtlCol="0" anchor="ctr"/>
          <a:lstStyle/>
          <a:p>
            <a:pPr algn="ctr" fontAlgn="base">
              <a:spcBef>
                <a:spcPct val="50000"/>
              </a:spcBef>
              <a:spcAft>
                <a:spcPct val="0"/>
              </a:spcAft>
              <a:buClr>
                <a:srgbClr val="F0AB00"/>
              </a:buClr>
              <a:buSzPct val="80000"/>
            </a:pPr>
            <a:endParaRPr lang="en-US" sz="1012" kern="0" dirty="0">
              <a:ea typeface="Arial Unicode MS" pitchFamily="34" charset="-128"/>
              <a:cs typeface="Arial Unicode MS" pitchFamily="34" charset="-128"/>
            </a:endParaRPr>
          </a:p>
        </p:txBody>
      </p:sp>
      <p:sp>
        <p:nvSpPr>
          <p:cNvPr id="29" name="Rounded Rectangle 28"/>
          <p:cNvSpPr/>
          <p:nvPr/>
        </p:nvSpPr>
        <p:spPr bwMode="gray">
          <a:xfrm>
            <a:off x="7148821" y="4956036"/>
            <a:ext cx="45719" cy="58119"/>
          </a:xfrm>
          <a:prstGeom prst="roundRect">
            <a:avLst/>
          </a:prstGeom>
          <a:ln>
            <a:headEnd/>
            <a:tailEnd/>
          </a:ln>
          <a:effectLst/>
        </p:spPr>
        <p:style>
          <a:lnRef idx="1">
            <a:schemeClr val="accent2"/>
          </a:lnRef>
          <a:fillRef idx="3">
            <a:schemeClr val="accent2"/>
          </a:fillRef>
          <a:effectRef idx="2">
            <a:schemeClr val="accent2"/>
          </a:effectRef>
          <a:fontRef idx="minor">
            <a:schemeClr val="lt1"/>
          </a:fontRef>
        </p:style>
        <p:txBody>
          <a:bodyPr lIns="50622" tIns="40498" rIns="50622" bIns="40498" rtlCol="0" anchor="ctr"/>
          <a:lstStyle/>
          <a:p>
            <a:pPr algn="ctr" fontAlgn="base">
              <a:spcBef>
                <a:spcPct val="50000"/>
              </a:spcBef>
              <a:spcAft>
                <a:spcPct val="0"/>
              </a:spcAft>
              <a:buClr>
                <a:srgbClr val="F0AB00"/>
              </a:buClr>
              <a:buSzPct val="80000"/>
            </a:pPr>
            <a:endParaRPr lang="en-US" sz="1012" kern="0" dirty="0">
              <a:ea typeface="Arial Unicode MS" pitchFamily="34" charset="-128"/>
              <a:cs typeface="Arial Unicode MS" pitchFamily="34" charset="-128"/>
            </a:endParaRPr>
          </a:p>
        </p:txBody>
      </p:sp>
      <p:sp>
        <p:nvSpPr>
          <p:cNvPr id="30" name="Rounded Rectangle 29"/>
          <p:cNvSpPr/>
          <p:nvPr/>
        </p:nvSpPr>
        <p:spPr bwMode="gray">
          <a:xfrm>
            <a:off x="7072999" y="5005022"/>
            <a:ext cx="129547" cy="109779"/>
          </a:xfrm>
          <a:prstGeom prst="roundRect">
            <a:avLst/>
          </a:prstGeom>
          <a:ln>
            <a:headEnd/>
            <a:tailEnd/>
          </a:ln>
          <a:effectLst/>
        </p:spPr>
        <p:style>
          <a:lnRef idx="1">
            <a:schemeClr val="accent2"/>
          </a:lnRef>
          <a:fillRef idx="3">
            <a:schemeClr val="accent2"/>
          </a:fillRef>
          <a:effectRef idx="2">
            <a:schemeClr val="accent2"/>
          </a:effectRef>
          <a:fontRef idx="minor">
            <a:schemeClr val="lt1"/>
          </a:fontRef>
        </p:style>
        <p:txBody>
          <a:bodyPr lIns="50622" tIns="40498" rIns="50622" bIns="40498" rtlCol="0" anchor="ctr"/>
          <a:lstStyle/>
          <a:p>
            <a:pPr algn="ctr" fontAlgn="base">
              <a:spcBef>
                <a:spcPct val="50000"/>
              </a:spcBef>
              <a:spcAft>
                <a:spcPct val="0"/>
              </a:spcAft>
              <a:buClr>
                <a:srgbClr val="F0AB00"/>
              </a:buClr>
              <a:buSzPct val="80000"/>
            </a:pPr>
            <a:endParaRPr lang="en-US" sz="1012" kern="0" dirty="0">
              <a:ea typeface="Arial Unicode MS" pitchFamily="34" charset="-128"/>
              <a:cs typeface="Arial Unicode MS" pitchFamily="34" charset="-128"/>
            </a:endParaRPr>
          </a:p>
        </p:txBody>
      </p:sp>
      <p:sp>
        <p:nvSpPr>
          <p:cNvPr id="31" name="Rounded Rectangle 30"/>
          <p:cNvSpPr/>
          <p:nvPr/>
        </p:nvSpPr>
        <p:spPr bwMode="gray">
          <a:xfrm>
            <a:off x="7825757" y="4956036"/>
            <a:ext cx="45719" cy="58119"/>
          </a:xfrm>
          <a:prstGeom prst="roundRect">
            <a:avLst/>
          </a:prstGeom>
          <a:ln>
            <a:headEnd/>
            <a:tailEnd/>
          </a:ln>
          <a:effectLst/>
        </p:spPr>
        <p:style>
          <a:lnRef idx="1">
            <a:schemeClr val="accent2"/>
          </a:lnRef>
          <a:fillRef idx="3">
            <a:schemeClr val="accent2"/>
          </a:fillRef>
          <a:effectRef idx="2">
            <a:schemeClr val="accent2"/>
          </a:effectRef>
          <a:fontRef idx="minor">
            <a:schemeClr val="lt1"/>
          </a:fontRef>
        </p:style>
        <p:txBody>
          <a:bodyPr lIns="50622" tIns="40498" rIns="50622" bIns="40498" rtlCol="0" anchor="ctr"/>
          <a:lstStyle/>
          <a:p>
            <a:pPr algn="ctr" fontAlgn="base">
              <a:spcBef>
                <a:spcPct val="50000"/>
              </a:spcBef>
              <a:spcAft>
                <a:spcPct val="0"/>
              </a:spcAft>
              <a:buClr>
                <a:srgbClr val="F0AB00"/>
              </a:buClr>
              <a:buSzPct val="80000"/>
            </a:pPr>
            <a:endParaRPr lang="en-US" sz="1012" kern="0" dirty="0">
              <a:ea typeface="Arial Unicode MS" pitchFamily="34" charset="-128"/>
              <a:cs typeface="Arial Unicode MS" pitchFamily="34" charset="-128"/>
            </a:endParaRPr>
          </a:p>
        </p:txBody>
      </p:sp>
      <p:sp>
        <p:nvSpPr>
          <p:cNvPr id="32" name="Rounded Rectangle 31"/>
          <p:cNvSpPr/>
          <p:nvPr/>
        </p:nvSpPr>
        <p:spPr bwMode="gray">
          <a:xfrm>
            <a:off x="7868616" y="4956036"/>
            <a:ext cx="45719" cy="58119"/>
          </a:xfrm>
          <a:prstGeom prst="roundRect">
            <a:avLst/>
          </a:prstGeom>
          <a:ln>
            <a:headEnd/>
            <a:tailEnd/>
          </a:ln>
          <a:effectLst/>
        </p:spPr>
        <p:style>
          <a:lnRef idx="1">
            <a:schemeClr val="accent2"/>
          </a:lnRef>
          <a:fillRef idx="3">
            <a:schemeClr val="accent2"/>
          </a:fillRef>
          <a:effectRef idx="2">
            <a:schemeClr val="accent2"/>
          </a:effectRef>
          <a:fontRef idx="minor">
            <a:schemeClr val="lt1"/>
          </a:fontRef>
        </p:style>
        <p:txBody>
          <a:bodyPr lIns="50622" tIns="40498" rIns="50622" bIns="40498" rtlCol="0" anchor="ctr"/>
          <a:lstStyle/>
          <a:p>
            <a:pPr algn="ctr" fontAlgn="base">
              <a:spcBef>
                <a:spcPct val="50000"/>
              </a:spcBef>
              <a:spcAft>
                <a:spcPct val="0"/>
              </a:spcAft>
              <a:buClr>
                <a:srgbClr val="F0AB00"/>
              </a:buClr>
              <a:buSzPct val="80000"/>
            </a:pPr>
            <a:endParaRPr lang="en-US" sz="1012" kern="0" dirty="0">
              <a:ea typeface="Arial Unicode MS" pitchFamily="34" charset="-128"/>
              <a:cs typeface="Arial Unicode MS" pitchFamily="34" charset="-128"/>
            </a:endParaRPr>
          </a:p>
        </p:txBody>
      </p:sp>
      <p:sp>
        <p:nvSpPr>
          <p:cNvPr id="33" name="Rounded Rectangle 32"/>
          <p:cNvSpPr/>
          <p:nvPr/>
        </p:nvSpPr>
        <p:spPr bwMode="gray">
          <a:xfrm>
            <a:off x="7792795" y="5005022"/>
            <a:ext cx="129547" cy="109779"/>
          </a:xfrm>
          <a:prstGeom prst="roundRect">
            <a:avLst/>
          </a:prstGeom>
          <a:ln>
            <a:headEnd/>
            <a:tailEnd/>
          </a:ln>
          <a:effectLst/>
        </p:spPr>
        <p:style>
          <a:lnRef idx="1">
            <a:schemeClr val="accent2"/>
          </a:lnRef>
          <a:fillRef idx="3">
            <a:schemeClr val="accent2"/>
          </a:fillRef>
          <a:effectRef idx="2">
            <a:schemeClr val="accent2"/>
          </a:effectRef>
          <a:fontRef idx="minor">
            <a:schemeClr val="lt1"/>
          </a:fontRef>
        </p:style>
        <p:txBody>
          <a:bodyPr lIns="50622" tIns="40498" rIns="50622" bIns="40498" rtlCol="0" anchor="ctr"/>
          <a:lstStyle/>
          <a:p>
            <a:pPr algn="ctr" fontAlgn="base">
              <a:spcBef>
                <a:spcPct val="50000"/>
              </a:spcBef>
              <a:spcAft>
                <a:spcPct val="0"/>
              </a:spcAft>
              <a:buClr>
                <a:srgbClr val="F0AB00"/>
              </a:buClr>
              <a:buSzPct val="80000"/>
            </a:pPr>
            <a:endParaRPr lang="en-US" sz="1012" kern="0" dirty="0">
              <a:ea typeface="Arial Unicode MS" pitchFamily="34" charset="-128"/>
              <a:cs typeface="Arial Unicode MS" pitchFamily="34" charset="-128"/>
            </a:endParaRPr>
          </a:p>
        </p:txBody>
      </p:sp>
      <p:cxnSp>
        <p:nvCxnSpPr>
          <p:cNvPr id="34" name="Straight Connector 33"/>
          <p:cNvCxnSpPr/>
          <p:nvPr/>
        </p:nvCxnSpPr>
        <p:spPr>
          <a:xfrm>
            <a:off x="7298442" y="5032235"/>
            <a:ext cx="209660" cy="131"/>
          </a:xfrm>
          <a:prstGeom prst="line">
            <a:avLst/>
          </a:prstGeom>
          <a:ln w="38100" cmpd="sng">
            <a:prstDash val="dot"/>
          </a:ln>
          <a:effectLst/>
        </p:spPr>
        <p:style>
          <a:lnRef idx="1">
            <a:schemeClr val="accent2"/>
          </a:lnRef>
          <a:fillRef idx="3">
            <a:schemeClr val="accent2"/>
          </a:fillRef>
          <a:effectRef idx="2">
            <a:schemeClr val="accent2"/>
          </a:effectRef>
          <a:fontRef idx="minor">
            <a:schemeClr val="lt1"/>
          </a:fontRef>
        </p:style>
      </p:cxnSp>
      <p:sp>
        <p:nvSpPr>
          <p:cNvPr id="35" name="TextBox 34"/>
          <p:cNvSpPr txBox="1"/>
          <p:nvPr/>
        </p:nvSpPr>
        <p:spPr>
          <a:xfrm>
            <a:off x="7168600" y="5129008"/>
            <a:ext cx="716659" cy="138396"/>
          </a:xfrm>
          <a:prstGeom prst="rect">
            <a:avLst/>
          </a:prstGeom>
          <a:noFill/>
          <a:effectLst/>
        </p:spPr>
        <p:txBody>
          <a:bodyPr wrap="square" lIns="51395" tIns="25698" rIns="51395" bIns="25698" rtlCol="0">
            <a:spAutoFit/>
          </a:bodyPr>
          <a:lstStyle/>
          <a:p>
            <a:pPr algn="ctr" defTabSz="513914">
              <a:spcBef>
                <a:spcPct val="50000"/>
              </a:spcBef>
              <a:buClr>
                <a:srgbClr val="F0AB00"/>
              </a:buClr>
              <a:buSzPct val="80000"/>
            </a:pPr>
            <a:r>
              <a:rPr lang="en-US" sz="562" b="1" kern="0" dirty="0">
                <a:ea typeface="Arial Unicode MS" pitchFamily="34" charset="-128"/>
                <a:cs typeface="Arial Unicode MS" pitchFamily="34" charset="-128"/>
              </a:rPr>
              <a:t>Custom Adapters</a:t>
            </a:r>
          </a:p>
        </p:txBody>
      </p:sp>
      <p:pic>
        <p:nvPicPr>
          <p:cNvPr id="36" name="Picture 27" descr="localdata"/>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7275625" y="5329212"/>
            <a:ext cx="354624" cy="231695"/>
          </a:xfrm>
          <a:prstGeom prst="rect">
            <a:avLst/>
          </a:prstGeom>
          <a:noFill/>
        </p:spPr>
      </p:pic>
      <p:pic>
        <p:nvPicPr>
          <p:cNvPr id="37" name="Picture 25" descr="applications"/>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a:ext>
            </a:extLst>
          </a:blip>
          <a:srcRect/>
          <a:stretch>
            <a:fillRect/>
          </a:stretch>
        </p:blipFill>
        <p:spPr bwMode="auto">
          <a:xfrm>
            <a:off x="7680074" y="5335265"/>
            <a:ext cx="361632" cy="218925"/>
          </a:xfrm>
          <a:prstGeom prst="rect">
            <a:avLst/>
          </a:prstGeom>
          <a:noFill/>
        </p:spPr>
      </p:pic>
      <p:sp>
        <p:nvSpPr>
          <p:cNvPr id="38" name="TextBox 37"/>
          <p:cNvSpPr txBox="1"/>
          <p:nvPr/>
        </p:nvSpPr>
        <p:spPr>
          <a:xfrm>
            <a:off x="6510060" y="4013503"/>
            <a:ext cx="1131525" cy="138499"/>
          </a:xfrm>
          <a:prstGeom prst="rect">
            <a:avLst/>
          </a:prstGeom>
          <a:noFill/>
          <a:effectLst/>
        </p:spPr>
        <p:style>
          <a:lnRef idx="1">
            <a:schemeClr val="accent1"/>
          </a:lnRef>
          <a:fillRef idx="3">
            <a:schemeClr val="accent1"/>
          </a:fillRef>
          <a:effectRef idx="2">
            <a:schemeClr val="accent1"/>
          </a:effectRef>
          <a:fontRef idx="minor">
            <a:schemeClr val="lt1"/>
          </a:fontRef>
        </p:style>
        <p:txBody>
          <a:bodyPr wrap="square" lIns="0" tIns="0" rIns="0" bIns="0" rtlCol="0">
            <a:spAutoFit/>
          </a:bodyPr>
          <a:lstStyle/>
          <a:p>
            <a:pPr fontAlgn="base">
              <a:spcBef>
                <a:spcPct val="50000"/>
              </a:spcBef>
              <a:spcAft>
                <a:spcPct val="0"/>
              </a:spcAft>
              <a:buClr>
                <a:srgbClr val="F0AB00"/>
              </a:buClr>
              <a:buSzPct val="80000"/>
            </a:pPr>
            <a:r>
              <a:rPr lang="en-US" sz="900" b="1" kern="0" dirty="0">
                <a:solidFill>
                  <a:srgbClr val="000000"/>
                </a:solidFill>
                <a:ea typeface="Arial Unicode MS" pitchFamily="34" charset="-128"/>
                <a:cs typeface="Arial Unicode MS" pitchFamily="34" charset="-128"/>
              </a:rPr>
              <a:t>SAP HANA Platform</a:t>
            </a:r>
          </a:p>
        </p:txBody>
      </p:sp>
      <p:sp>
        <p:nvSpPr>
          <p:cNvPr id="39" name="Rounded Rectangle 38"/>
          <p:cNvSpPr/>
          <p:nvPr/>
        </p:nvSpPr>
        <p:spPr bwMode="gray">
          <a:xfrm>
            <a:off x="5938887" y="4956036"/>
            <a:ext cx="45719" cy="58119"/>
          </a:xfrm>
          <a:prstGeom prst="roundRect">
            <a:avLst/>
          </a:prstGeom>
          <a:ln>
            <a:headEnd/>
            <a:tailEnd/>
          </a:ln>
          <a:effectLst/>
        </p:spPr>
        <p:style>
          <a:lnRef idx="1">
            <a:schemeClr val="dk1"/>
          </a:lnRef>
          <a:fillRef idx="3">
            <a:schemeClr val="dk1"/>
          </a:fillRef>
          <a:effectRef idx="2">
            <a:schemeClr val="dk1"/>
          </a:effectRef>
          <a:fontRef idx="minor">
            <a:schemeClr val="lt1"/>
          </a:fontRef>
        </p:style>
        <p:txBody>
          <a:bodyPr lIns="50622" tIns="40498" rIns="50622" bIns="40498" rtlCol="0" anchor="ctr"/>
          <a:lstStyle/>
          <a:p>
            <a:pPr algn="ctr" fontAlgn="base">
              <a:spcBef>
                <a:spcPct val="50000"/>
              </a:spcBef>
              <a:spcAft>
                <a:spcPct val="0"/>
              </a:spcAft>
              <a:buClr>
                <a:srgbClr val="F0AB00"/>
              </a:buClr>
              <a:buSzPct val="80000"/>
            </a:pPr>
            <a:endParaRPr lang="en-US" sz="1012" kern="0" dirty="0">
              <a:ea typeface="Arial Unicode MS" pitchFamily="34" charset="-128"/>
              <a:cs typeface="Arial Unicode MS" pitchFamily="34" charset="-128"/>
            </a:endParaRPr>
          </a:p>
        </p:txBody>
      </p:sp>
      <p:sp>
        <p:nvSpPr>
          <p:cNvPr id="40" name="Rounded Rectangle 39"/>
          <p:cNvSpPr/>
          <p:nvPr/>
        </p:nvSpPr>
        <p:spPr bwMode="gray">
          <a:xfrm>
            <a:off x="5975622" y="4956036"/>
            <a:ext cx="45719" cy="58119"/>
          </a:xfrm>
          <a:prstGeom prst="roundRect">
            <a:avLst/>
          </a:prstGeom>
          <a:ln>
            <a:headEnd/>
            <a:tailEnd/>
          </a:ln>
          <a:effectLst/>
        </p:spPr>
        <p:style>
          <a:lnRef idx="1">
            <a:schemeClr val="dk1"/>
          </a:lnRef>
          <a:fillRef idx="3">
            <a:schemeClr val="dk1"/>
          </a:fillRef>
          <a:effectRef idx="2">
            <a:schemeClr val="dk1"/>
          </a:effectRef>
          <a:fontRef idx="minor">
            <a:schemeClr val="lt1"/>
          </a:fontRef>
        </p:style>
        <p:txBody>
          <a:bodyPr lIns="50622" tIns="40498" rIns="50622" bIns="40498" rtlCol="0" anchor="ctr"/>
          <a:lstStyle/>
          <a:p>
            <a:pPr algn="ctr" fontAlgn="base">
              <a:spcBef>
                <a:spcPct val="50000"/>
              </a:spcBef>
              <a:spcAft>
                <a:spcPct val="0"/>
              </a:spcAft>
              <a:buClr>
                <a:srgbClr val="F0AB00"/>
              </a:buClr>
              <a:buSzPct val="80000"/>
            </a:pPr>
            <a:endParaRPr lang="en-US" sz="1012" kern="0" dirty="0">
              <a:ea typeface="Arial Unicode MS" pitchFamily="34" charset="-128"/>
              <a:cs typeface="Arial Unicode MS" pitchFamily="34" charset="-128"/>
            </a:endParaRPr>
          </a:p>
        </p:txBody>
      </p:sp>
      <p:sp>
        <p:nvSpPr>
          <p:cNvPr id="41" name="Rounded Rectangle 40"/>
          <p:cNvSpPr/>
          <p:nvPr/>
        </p:nvSpPr>
        <p:spPr bwMode="gray">
          <a:xfrm>
            <a:off x="5905923" y="5005022"/>
            <a:ext cx="129547" cy="109779"/>
          </a:xfrm>
          <a:prstGeom prst="roundRect">
            <a:avLst/>
          </a:prstGeom>
          <a:ln>
            <a:headEnd/>
            <a:tailEnd/>
          </a:ln>
          <a:effectLst/>
        </p:spPr>
        <p:style>
          <a:lnRef idx="1">
            <a:schemeClr val="dk1"/>
          </a:lnRef>
          <a:fillRef idx="3">
            <a:schemeClr val="dk1"/>
          </a:fillRef>
          <a:effectRef idx="2">
            <a:schemeClr val="dk1"/>
          </a:effectRef>
          <a:fontRef idx="minor">
            <a:schemeClr val="lt1"/>
          </a:fontRef>
        </p:style>
        <p:txBody>
          <a:bodyPr lIns="50622" tIns="40498" rIns="50622" bIns="40498" rtlCol="0" anchor="ctr"/>
          <a:lstStyle/>
          <a:p>
            <a:pPr algn="ctr" fontAlgn="base">
              <a:spcBef>
                <a:spcPct val="50000"/>
              </a:spcBef>
              <a:spcAft>
                <a:spcPct val="0"/>
              </a:spcAft>
              <a:buClr>
                <a:srgbClr val="F0AB00"/>
              </a:buClr>
              <a:buSzPct val="80000"/>
            </a:pPr>
            <a:endParaRPr lang="en-US" sz="1012" kern="0" dirty="0">
              <a:ea typeface="Arial Unicode MS" pitchFamily="34" charset="-128"/>
              <a:cs typeface="Arial Unicode MS" pitchFamily="34" charset="-128"/>
            </a:endParaRPr>
          </a:p>
        </p:txBody>
      </p:sp>
      <p:pic>
        <p:nvPicPr>
          <p:cNvPr id="42" name="Picture 4" descr="http://upload.wikimedia.org/wikipedia/en/thumb/9/9f/Twitter_bird_logo_2012.svg/172px-Twitter_bird_logo_2012.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42341" y="5362248"/>
            <a:ext cx="200471" cy="162009"/>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3" name="Group 42"/>
          <p:cNvGrpSpPr/>
          <p:nvPr/>
        </p:nvGrpSpPr>
        <p:grpSpPr>
          <a:xfrm>
            <a:off x="6816272" y="5350217"/>
            <a:ext cx="454484" cy="187750"/>
            <a:chOff x="2005117" y="5712423"/>
            <a:chExt cx="787554" cy="316489"/>
          </a:xfrm>
        </p:grpSpPr>
        <p:pic>
          <p:nvPicPr>
            <p:cNvPr id="44" name="Picture 8" descr="http://wiki.sensenet.com/images/7/70/Odata-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05117" y="5712423"/>
              <a:ext cx="315862" cy="315862"/>
            </a:xfrm>
            <a:prstGeom prst="rect">
              <a:avLst/>
            </a:prstGeom>
            <a:noFill/>
            <a:extLst>
              <a:ext uri="{909E8E84-426E-40dd-AFC4-6F175D3DCCD1}">
                <a14:hiddenFill xmlns="" xmlns:a14="http://schemas.microsoft.com/office/drawing/2010/main">
                  <a:solidFill>
                    <a:srgbClr val="FFFFFF"/>
                  </a:solidFill>
                </a14:hiddenFill>
              </a:ext>
            </a:extLst>
          </p:spPr>
        </p:pic>
        <p:sp>
          <p:nvSpPr>
            <p:cNvPr id="45" name="TextBox 44"/>
            <p:cNvSpPr txBox="1"/>
            <p:nvPr/>
          </p:nvSpPr>
          <p:spPr>
            <a:xfrm>
              <a:off x="2336235" y="5844235"/>
              <a:ext cx="456436" cy="1846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75" kern="0" dirty="0">
                  <a:ea typeface="Arial Unicode MS" pitchFamily="34" charset="-128"/>
                  <a:cs typeface="Arial Unicode MS" pitchFamily="34" charset="-128"/>
                </a:rPr>
                <a:t>OData</a:t>
              </a:r>
            </a:p>
          </p:txBody>
        </p:sp>
      </p:grpSp>
      <p:sp>
        <p:nvSpPr>
          <p:cNvPr id="46" name="TextBox 45"/>
          <p:cNvSpPr txBox="1"/>
          <p:nvPr/>
        </p:nvSpPr>
        <p:spPr>
          <a:xfrm>
            <a:off x="5793728" y="5554975"/>
            <a:ext cx="447347" cy="190565"/>
          </a:xfrm>
          <a:prstGeom prst="rect">
            <a:avLst/>
          </a:prstGeom>
          <a:noFill/>
        </p:spPr>
        <p:txBody>
          <a:bodyPr wrap="square" lIns="0" tIns="0" rIns="0" bIns="0" rtlCol="0">
            <a:spAutoFit/>
          </a:bodyPr>
          <a:lstStyle/>
          <a:p>
            <a:pPr fontAlgn="base">
              <a:spcAft>
                <a:spcPct val="0"/>
              </a:spcAft>
              <a:buClr>
                <a:srgbClr val="F0AB00"/>
              </a:buClr>
              <a:buSzPct val="80000"/>
            </a:pPr>
            <a:r>
              <a:rPr lang="en-US" sz="619" kern="0" dirty="0">
                <a:ea typeface="Arial Unicode MS" pitchFamily="34" charset="-128"/>
                <a:cs typeface="Arial Unicode MS" pitchFamily="34" charset="-128"/>
              </a:rPr>
              <a:t>DB2, Oracle</a:t>
            </a:r>
          </a:p>
          <a:p>
            <a:pPr fontAlgn="base">
              <a:spcAft>
                <a:spcPct val="0"/>
              </a:spcAft>
              <a:buClr>
                <a:srgbClr val="F0AB00"/>
              </a:buClr>
              <a:buSzPct val="80000"/>
            </a:pPr>
            <a:r>
              <a:rPr lang="en-US" sz="619" kern="0" dirty="0">
                <a:ea typeface="Arial Unicode MS" pitchFamily="34" charset="-128"/>
                <a:cs typeface="Arial Unicode MS" pitchFamily="34" charset="-128"/>
              </a:rPr>
              <a:t>SQL Server</a:t>
            </a:r>
          </a:p>
        </p:txBody>
      </p:sp>
      <p:sp>
        <p:nvSpPr>
          <p:cNvPr id="47" name="Rounded Rectangle 46"/>
          <p:cNvSpPr/>
          <p:nvPr/>
        </p:nvSpPr>
        <p:spPr bwMode="gray">
          <a:xfrm>
            <a:off x="5858161" y="4889460"/>
            <a:ext cx="2167595" cy="398677"/>
          </a:xfrm>
          <a:prstGeom prst="roundRect">
            <a:avLst>
              <a:gd name="adj" fmla="val 0"/>
            </a:avLst>
          </a:prstGeom>
          <a:noFill/>
          <a:ln w="6350" algn="ctr">
            <a:solidFill>
              <a:schemeClr val="tx1"/>
            </a:solidFill>
            <a:prstDash val="dash"/>
            <a:miter lim="800000"/>
            <a:headEnd/>
            <a:tailEnd/>
          </a:ln>
          <a:effectLst/>
        </p:spPr>
        <p:txBody>
          <a:bodyPr lIns="50622" tIns="40498" rIns="50622" bIns="40498" rtlCol="0" anchor="ctr"/>
          <a:lstStyle/>
          <a:p>
            <a:pPr algn="ctr" defTabSz="514281" fontAlgn="base">
              <a:spcBef>
                <a:spcPct val="50000"/>
              </a:spcBef>
              <a:spcAft>
                <a:spcPct val="0"/>
              </a:spcAft>
              <a:buClr>
                <a:srgbClr val="F0AB00"/>
              </a:buClr>
              <a:buSzPct val="80000"/>
            </a:pPr>
            <a:endParaRPr lang="en-US" sz="1012" kern="0" dirty="0">
              <a:ea typeface="Arial Unicode MS" pitchFamily="34" charset="-128"/>
              <a:cs typeface="Arial Unicode MS" pitchFamily="34" charset="-128"/>
            </a:endParaRPr>
          </a:p>
        </p:txBody>
      </p:sp>
      <p:grpSp>
        <p:nvGrpSpPr>
          <p:cNvPr id="48" name="Group 47"/>
          <p:cNvGrpSpPr/>
          <p:nvPr/>
        </p:nvGrpSpPr>
        <p:grpSpPr>
          <a:xfrm>
            <a:off x="5962705" y="4788894"/>
            <a:ext cx="1944713" cy="624359"/>
            <a:chOff x="5144378" y="4179970"/>
            <a:chExt cx="3369899" cy="1036113"/>
          </a:xfrm>
        </p:grpSpPr>
        <p:cxnSp>
          <p:nvCxnSpPr>
            <p:cNvPr id="49" name="Straight Arrow Connector 48"/>
            <p:cNvCxnSpPr>
              <a:endCxn id="18" idx="2"/>
            </p:cNvCxnSpPr>
            <p:nvPr/>
          </p:nvCxnSpPr>
          <p:spPr>
            <a:xfrm flipV="1">
              <a:off x="7364996" y="4858647"/>
              <a:ext cx="3571" cy="3574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5144378" y="4184885"/>
              <a:ext cx="3369899" cy="0"/>
            </a:xfrm>
            <a:prstGeom prst="straightConnector1">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5161889" y="4187987"/>
              <a:ext cx="0" cy="288166"/>
            </a:xfrm>
            <a:prstGeom prst="straightConnector1">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5544866" y="4179970"/>
              <a:ext cx="0" cy="288166"/>
            </a:xfrm>
            <a:prstGeom prst="straightConnector1">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6372073" y="4187987"/>
              <a:ext cx="0" cy="288166"/>
            </a:xfrm>
            <a:prstGeom prst="straightConnector1">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7234637" y="4188287"/>
              <a:ext cx="0" cy="288166"/>
            </a:xfrm>
            <a:prstGeom prst="straightConnector1">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8097777" y="4179970"/>
              <a:ext cx="0" cy="288166"/>
            </a:xfrm>
            <a:prstGeom prst="straightConnector1">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8514277" y="4179970"/>
              <a:ext cx="0" cy="288166"/>
            </a:xfrm>
            <a:prstGeom prst="straightConnector1">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57" name="Can 56"/>
          <p:cNvSpPr/>
          <p:nvPr/>
        </p:nvSpPr>
        <p:spPr bwMode="gray">
          <a:xfrm>
            <a:off x="5867105" y="5334574"/>
            <a:ext cx="300774" cy="226039"/>
          </a:xfrm>
          <a:prstGeom prst="can">
            <a:avLst/>
          </a:prstGeom>
          <a:solidFill>
            <a:schemeClr val="bg1">
              <a:lumMod val="50000"/>
            </a:schemeClr>
          </a:solid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012" kern="0" dirty="0">
              <a:ea typeface="Arial Unicode MS" pitchFamily="34" charset="-128"/>
              <a:cs typeface="Arial Unicode MS" pitchFamily="34" charset="-128"/>
            </a:endParaRPr>
          </a:p>
        </p:txBody>
      </p:sp>
      <p:pic>
        <p:nvPicPr>
          <p:cNvPr id="58" name="Picture 2" descr="http://zementis.com/wp-content/uploads/2014/06/hive_logo-150x150.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49222" y="5334064"/>
            <a:ext cx="250952" cy="250952"/>
          </a:xfrm>
          <a:prstGeom prst="rect">
            <a:avLst/>
          </a:prstGeom>
          <a:noFill/>
          <a:extLst>
            <a:ext uri="{909E8E84-426E-40dd-AFC4-6F175D3DCCD1}">
              <a14:hiddenFill xmlns="" xmlns:a14="http://schemas.microsoft.com/office/drawing/2010/main">
                <a:solidFill>
                  <a:srgbClr val="FFFFFF"/>
                </a:solidFill>
              </a14:hiddenFill>
            </a:ext>
          </a:extLst>
        </p:spPr>
      </p:pic>
      <p:sp>
        <p:nvSpPr>
          <p:cNvPr id="59" name="Rounded Rectangle 58"/>
          <p:cNvSpPr/>
          <p:nvPr/>
        </p:nvSpPr>
        <p:spPr bwMode="gray">
          <a:xfrm>
            <a:off x="7078455" y="4353429"/>
            <a:ext cx="582631" cy="240027"/>
          </a:xfrm>
          <a:prstGeom prst="roundRect">
            <a:avLst>
              <a:gd name="adj" fmla="val 0"/>
            </a:avLst>
          </a:prstGeom>
          <a:solidFill>
            <a:schemeClr val="bg1">
              <a:lumMod val="8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lIns="50622" tIns="40498" rIns="50622" bIns="40498" rtlCol="0" anchor="ctr"/>
          <a:lstStyle/>
          <a:p>
            <a:pPr algn="ctr" fontAlgn="base">
              <a:spcBef>
                <a:spcPct val="50000"/>
              </a:spcBef>
              <a:spcAft>
                <a:spcPct val="0"/>
              </a:spcAft>
              <a:buClr>
                <a:srgbClr val="F0AB00"/>
              </a:buClr>
              <a:buSzPct val="80000"/>
            </a:pPr>
            <a:r>
              <a:rPr lang="en-US" sz="675" kern="0" dirty="0">
                <a:solidFill>
                  <a:srgbClr val="000000"/>
                </a:solidFill>
                <a:ea typeface="Arial Unicode MS" pitchFamily="34" charset="-128"/>
                <a:cs typeface="Arial Unicode MS" pitchFamily="34" charset="-128"/>
              </a:rPr>
              <a:t>Adapter Framework</a:t>
            </a:r>
          </a:p>
        </p:txBody>
      </p:sp>
      <p:sp>
        <p:nvSpPr>
          <p:cNvPr id="60" name="Rounded Rectangle 59"/>
          <p:cNvSpPr/>
          <p:nvPr/>
        </p:nvSpPr>
        <p:spPr bwMode="gray">
          <a:xfrm>
            <a:off x="6225472" y="4357016"/>
            <a:ext cx="582631" cy="240027"/>
          </a:xfrm>
          <a:prstGeom prst="roundRect">
            <a:avLst>
              <a:gd name="adj" fmla="val 0"/>
            </a:avLst>
          </a:prstGeom>
          <a:solidFill>
            <a:schemeClr val="bg1">
              <a:lumMod val="8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lIns="50622" tIns="40498" rIns="50622" bIns="40498" rtlCol="0" anchor="ctr"/>
          <a:lstStyle/>
          <a:p>
            <a:pPr algn="ctr" fontAlgn="base">
              <a:spcBef>
                <a:spcPct val="50000"/>
              </a:spcBef>
              <a:spcAft>
                <a:spcPct val="0"/>
              </a:spcAft>
              <a:buClr>
                <a:srgbClr val="F0AB00"/>
              </a:buClr>
              <a:buSzPct val="80000"/>
            </a:pPr>
            <a:r>
              <a:rPr lang="en-US" sz="675" kern="0" dirty="0">
                <a:solidFill>
                  <a:srgbClr val="000000"/>
                </a:solidFill>
                <a:ea typeface="Arial Unicode MS" pitchFamily="34" charset="-128"/>
                <a:cs typeface="Arial Unicode MS" pitchFamily="34" charset="-128"/>
              </a:rPr>
              <a:t>Metadata</a:t>
            </a:r>
          </a:p>
        </p:txBody>
      </p:sp>
      <p:grpSp>
        <p:nvGrpSpPr>
          <p:cNvPr id="61" name="Group 60"/>
          <p:cNvGrpSpPr/>
          <p:nvPr/>
        </p:nvGrpSpPr>
        <p:grpSpPr>
          <a:xfrm>
            <a:off x="6312829" y="4007254"/>
            <a:ext cx="158005" cy="152656"/>
            <a:chOff x="2046552" y="3014619"/>
            <a:chExt cx="1541073" cy="1541073"/>
          </a:xfrm>
        </p:grpSpPr>
        <p:sp>
          <p:nvSpPr>
            <p:cNvPr id="62" name="Rounded Rectangle 61"/>
            <p:cNvSpPr/>
            <p:nvPr/>
          </p:nvSpPr>
          <p:spPr bwMode="gray">
            <a:xfrm>
              <a:off x="2158617" y="3122495"/>
              <a:ext cx="1323926" cy="1323926"/>
            </a:xfrm>
            <a:prstGeom prst="roundRect">
              <a:avLst>
                <a:gd name="adj" fmla="val 1384"/>
              </a:avLst>
            </a:prstGeom>
            <a:solidFill>
              <a:schemeClr val="tx1"/>
            </a:solidFill>
          </p:spPr>
          <p:txBody>
            <a:bodyPr wrap="square" rtlCol="0" anchor="ctr" anchorCtr="0">
              <a:noAutofit/>
            </a:bodyPr>
            <a:lstStyle/>
            <a:p>
              <a:pPr algn="ctr"/>
              <a:endParaRPr lang="en-US" sz="675" dirty="0" err="1">
                <a:solidFill>
                  <a:schemeClr val="bg1"/>
                </a:solidFill>
                <a:cs typeface="Arial"/>
              </a:endParaRPr>
            </a:p>
          </p:txBody>
        </p:sp>
        <p:sp>
          <p:nvSpPr>
            <p:cNvPr id="63" name="Rounded Rectangle 52"/>
            <p:cNvSpPr/>
            <p:nvPr/>
          </p:nvSpPr>
          <p:spPr bwMode="gray">
            <a:xfrm>
              <a:off x="2286980" y="3242763"/>
              <a:ext cx="1089281" cy="1089182"/>
            </a:xfrm>
            <a:custGeom>
              <a:avLst/>
              <a:gdLst>
                <a:gd name="connsiteX0" fmla="*/ 0 w 1290648"/>
                <a:gd name="connsiteY0" fmla="*/ 98049 h 1287921"/>
                <a:gd name="connsiteX1" fmla="*/ 98049 w 1290648"/>
                <a:gd name="connsiteY1" fmla="*/ 0 h 1287921"/>
                <a:gd name="connsiteX2" fmla="*/ 1192599 w 1290648"/>
                <a:gd name="connsiteY2" fmla="*/ 0 h 1287921"/>
                <a:gd name="connsiteX3" fmla="*/ 1290648 w 1290648"/>
                <a:gd name="connsiteY3" fmla="*/ 98049 h 1287921"/>
                <a:gd name="connsiteX4" fmla="*/ 1290648 w 1290648"/>
                <a:gd name="connsiteY4" fmla="*/ 1189872 h 1287921"/>
                <a:gd name="connsiteX5" fmla="*/ 1192599 w 1290648"/>
                <a:gd name="connsiteY5" fmla="*/ 1287921 h 1287921"/>
                <a:gd name="connsiteX6" fmla="*/ 98049 w 1290648"/>
                <a:gd name="connsiteY6" fmla="*/ 1287921 h 1287921"/>
                <a:gd name="connsiteX7" fmla="*/ 0 w 1290648"/>
                <a:gd name="connsiteY7" fmla="*/ 1189872 h 1287921"/>
                <a:gd name="connsiteX8" fmla="*/ 0 w 1290648"/>
                <a:gd name="connsiteY8" fmla="*/ 98049 h 1287921"/>
                <a:gd name="connsiteX0" fmla="*/ 0 w 1290648"/>
                <a:gd name="connsiteY0" fmla="*/ 98049 h 1287921"/>
                <a:gd name="connsiteX1" fmla="*/ 98049 w 1290648"/>
                <a:gd name="connsiteY1" fmla="*/ 0 h 1287921"/>
                <a:gd name="connsiteX2" fmla="*/ 1192599 w 1290648"/>
                <a:gd name="connsiteY2" fmla="*/ 0 h 1287921"/>
                <a:gd name="connsiteX3" fmla="*/ 1290648 w 1290648"/>
                <a:gd name="connsiteY3" fmla="*/ 98049 h 1287921"/>
                <a:gd name="connsiteX4" fmla="*/ 1290648 w 1290648"/>
                <a:gd name="connsiteY4" fmla="*/ 1189872 h 1287921"/>
                <a:gd name="connsiteX5" fmla="*/ 1192599 w 1290648"/>
                <a:gd name="connsiteY5" fmla="*/ 1287921 h 1287921"/>
                <a:gd name="connsiteX6" fmla="*/ 857468 w 1290648"/>
                <a:gd name="connsiteY6" fmla="*/ 1285914 h 1287921"/>
                <a:gd name="connsiteX7" fmla="*/ 98049 w 1290648"/>
                <a:gd name="connsiteY7" fmla="*/ 1287921 h 1287921"/>
                <a:gd name="connsiteX8" fmla="*/ 0 w 1290648"/>
                <a:gd name="connsiteY8" fmla="*/ 1189872 h 1287921"/>
                <a:gd name="connsiteX9" fmla="*/ 0 w 1290648"/>
                <a:gd name="connsiteY9" fmla="*/ 98049 h 1287921"/>
                <a:gd name="connsiteX0" fmla="*/ 0 w 1290648"/>
                <a:gd name="connsiteY0" fmla="*/ 98049 h 1287921"/>
                <a:gd name="connsiteX1" fmla="*/ 98049 w 1290648"/>
                <a:gd name="connsiteY1" fmla="*/ 0 h 1287921"/>
                <a:gd name="connsiteX2" fmla="*/ 1192599 w 1290648"/>
                <a:gd name="connsiteY2" fmla="*/ 0 h 1287921"/>
                <a:gd name="connsiteX3" fmla="*/ 1290648 w 1290648"/>
                <a:gd name="connsiteY3" fmla="*/ 98049 h 1287921"/>
                <a:gd name="connsiteX4" fmla="*/ 1290648 w 1290648"/>
                <a:gd name="connsiteY4" fmla="*/ 1189872 h 1287921"/>
                <a:gd name="connsiteX5" fmla="*/ 1192599 w 1290648"/>
                <a:gd name="connsiteY5" fmla="*/ 1287921 h 1287921"/>
                <a:gd name="connsiteX6" fmla="*/ 857468 w 1290648"/>
                <a:gd name="connsiteY6" fmla="*/ 1285914 h 1287921"/>
                <a:gd name="connsiteX7" fmla="*/ 424081 w 1290648"/>
                <a:gd name="connsiteY7" fmla="*/ 1283532 h 1287921"/>
                <a:gd name="connsiteX8" fmla="*/ 98049 w 1290648"/>
                <a:gd name="connsiteY8" fmla="*/ 1287921 h 1287921"/>
                <a:gd name="connsiteX9" fmla="*/ 0 w 1290648"/>
                <a:gd name="connsiteY9" fmla="*/ 1189872 h 1287921"/>
                <a:gd name="connsiteX10" fmla="*/ 0 w 1290648"/>
                <a:gd name="connsiteY10" fmla="*/ 98049 h 1287921"/>
                <a:gd name="connsiteX0" fmla="*/ 0 w 1290648"/>
                <a:gd name="connsiteY0" fmla="*/ 98049 h 1288295"/>
                <a:gd name="connsiteX1" fmla="*/ 98049 w 1290648"/>
                <a:gd name="connsiteY1" fmla="*/ 0 h 1288295"/>
                <a:gd name="connsiteX2" fmla="*/ 1192599 w 1290648"/>
                <a:gd name="connsiteY2" fmla="*/ 0 h 1288295"/>
                <a:gd name="connsiteX3" fmla="*/ 1290648 w 1290648"/>
                <a:gd name="connsiteY3" fmla="*/ 98049 h 1288295"/>
                <a:gd name="connsiteX4" fmla="*/ 1290648 w 1290648"/>
                <a:gd name="connsiteY4" fmla="*/ 1189872 h 1288295"/>
                <a:gd name="connsiteX5" fmla="*/ 1192599 w 1290648"/>
                <a:gd name="connsiteY5" fmla="*/ 1287921 h 1288295"/>
                <a:gd name="connsiteX6" fmla="*/ 857468 w 1290648"/>
                <a:gd name="connsiteY6" fmla="*/ 1285914 h 1288295"/>
                <a:gd name="connsiteX7" fmla="*/ 426462 w 1290648"/>
                <a:gd name="connsiteY7" fmla="*/ 1288295 h 1288295"/>
                <a:gd name="connsiteX8" fmla="*/ 98049 w 1290648"/>
                <a:gd name="connsiteY8" fmla="*/ 1287921 h 1288295"/>
                <a:gd name="connsiteX9" fmla="*/ 0 w 1290648"/>
                <a:gd name="connsiteY9" fmla="*/ 1189872 h 1288295"/>
                <a:gd name="connsiteX10" fmla="*/ 0 w 1290648"/>
                <a:gd name="connsiteY10" fmla="*/ 98049 h 1288295"/>
                <a:gd name="connsiteX0" fmla="*/ 0 w 1290648"/>
                <a:gd name="connsiteY0" fmla="*/ 98049 h 1288295"/>
                <a:gd name="connsiteX1" fmla="*/ 98049 w 1290648"/>
                <a:gd name="connsiteY1" fmla="*/ 0 h 1288295"/>
                <a:gd name="connsiteX2" fmla="*/ 1192599 w 1290648"/>
                <a:gd name="connsiteY2" fmla="*/ 0 h 1288295"/>
                <a:gd name="connsiteX3" fmla="*/ 1290648 w 1290648"/>
                <a:gd name="connsiteY3" fmla="*/ 98049 h 1288295"/>
                <a:gd name="connsiteX4" fmla="*/ 1290648 w 1290648"/>
                <a:gd name="connsiteY4" fmla="*/ 1189872 h 1288295"/>
                <a:gd name="connsiteX5" fmla="*/ 1192599 w 1290648"/>
                <a:gd name="connsiteY5" fmla="*/ 1287921 h 1288295"/>
                <a:gd name="connsiteX6" fmla="*/ 857468 w 1290648"/>
                <a:gd name="connsiteY6" fmla="*/ 1285914 h 1288295"/>
                <a:gd name="connsiteX7" fmla="*/ 424081 w 1290648"/>
                <a:gd name="connsiteY7" fmla="*/ 1231145 h 1288295"/>
                <a:gd name="connsiteX8" fmla="*/ 426462 w 1290648"/>
                <a:gd name="connsiteY8" fmla="*/ 1288295 h 1288295"/>
                <a:gd name="connsiteX9" fmla="*/ 98049 w 1290648"/>
                <a:gd name="connsiteY9" fmla="*/ 1287921 h 1288295"/>
                <a:gd name="connsiteX10" fmla="*/ 0 w 1290648"/>
                <a:gd name="connsiteY10" fmla="*/ 1189872 h 1288295"/>
                <a:gd name="connsiteX11" fmla="*/ 0 w 1290648"/>
                <a:gd name="connsiteY11" fmla="*/ 98049 h 1288295"/>
                <a:gd name="connsiteX0" fmla="*/ 0 w 1290648"/>
                <a:gd name="connsiteY0" fmla="*/ 98049 h 1288295"/>
                <a:gd name="connsiteX1" fmla="*/ 98049 w 1290648"/>
                <a:gd name="connsiteY1" fmla="*/ 0 h 1288295"/>
                <a:gd name="connsiteX2" fmla="*/ 1192599 w 1290648"/>
                <a:gd name="connsiteY2" fmla="*/ 0 h 1288295"/>
                <a:gd name="connsiteX3" fmla="*/ 1290648 w 1290648"/>
                <a:gd name="connsiteY3" fmla="*/ 98049 h 1288295"/>
                <a:gd name="connsiteX4" fmla="*/ 1290648 w 1290648"/>
                <a:gd name="connsiteY4" fmla="*/ 1189872 h 1288295"/>
                <a:gd name="connsiteX5" fmla="*/ 1192599 w 1290648"/>
                <a:gd name="connsiteY5" fmla="*/ 1287921 h 1288295"/>
                <a:gd name="connsiteX6" fmla="*/ 857468 w 1290648"/>
                <a:gd name="connsiteY6" fmla="*/ 1285914 h 1288295"/>
                <a:gd name="connsiteX7" fmla="*/ 424081 w 1290648"/>
                <a:gd name="connsiteY7" fmla="*/ 1231145 h 1288295"/>
                <a:gd name="connsiteX8" fmla="*/ 426462 w 1290648"/>
                <a:gd name="connsiteY8" fmla="*/ 1288295 h 1288295"/>
                <a:gd name="connsiteX9" fmla="*/ 98049 w 1290648"/>
                <a:gd name="connsiteY9" fmla="*/ 1287921 h 1288295"/>
                <a:gd name="connsiteX10" fmla="*/ 0 w 1290648"/>
                <a:gd name="connsiteY10" fmla="*/ 1189872 h 1288295"/>
                <a:gd name="connsiteX11" fmla="*/ 0 w 1290648"/>
                <a:gd name="connsiteY11" fmla="*/ 98049 h 1288295"/>
                <a:gd name="connsiteX0" fmla="*/ 0 w 1290648"/>
                <a:gd name="connsiteY0" fmla="*/ 98049 h 1288295"/>
                <a:gd name="connsiteX1" fmla="*/ 98049 w 1290648"/>
                <a:gd name="connsiteY1" fmla="*/ 0 h 1288295"/>
                <a:gd name="connsiteX2" fmla="*/ 1192599 w 1290648"/>
                <a:gd name="connsiteY2" fmla="*/ 0 h 1288295"/>
                <a:gd name="connsiteX3" fmla="*/ 1290648 w 1290648"/>
                <a:gd name="connsiteY3" fmla="*/ 98049 h 1288295"/>
                <a:gd name="connsiteX4" fmla="*/ 1290648 w 1290648"/>
                <a:gd name="connsiteY4" fmla="*/ 1189872 h 1288295"/>
                <a:gd name="connsiteX5" fmla="*/ 1192599 w 1290648"/>
                <a:gd name="connsiteY5" fmla="*/ 1287921 h 1288295"/>
                <a:gd name="connsiteX6" fmla="*/ 857468 w 1290648"/>
                <a:gd name="connsiteY6" fmla="*/ 1285914 h 1288295"/>
                <a:gd name="connsiteX7" fmla="*/ 855087 w 1290648"/>
                <a:gd name="connsiteY7" fmla="*/ 1233526 h 1288295"/>
                <a:gd name="connsiteX8" fmla="*/ 424081 w 1290648"/>
                <a:gd name="connsiteY8" fmla="*/ 1231145 h 1288295"/>
                <a:gd name="connsiteX9" fmla="*/ 426462 w 1290648"/>
                <a:gd name="connsiteY9" fmla="*/ 1288295 h 1288295"/>
                <a:gd name="connsiteX10" fmla="*/ 98049 w 1290648"/>
                <a:gd name="connsiteY10" fmla="*/ 1287921 h 1288295"/>
                <a:gd name="connsiteX11" fmla="*/ 0 w 1290648"/>
                <a:gd name="connsiteY11" fmla="*/ 1189872 h 1288295"/>
                <a:gd name="connsiteX12" fmla="*/ 0 w 1290648"/>
                <a:gd name="connsiteY12" fmla="*/ 98049 h 1288295"/>
                <a:gd name="connsiteX0" fmla="*/ 0 w 1290648"/>
                <a:gd name="connsiteY0" fmla="*/ 98049 h 1288295"/>
                <a:gd name="connsiteX1" fmla="*/ 98049 w 1290648"/>
                <a:gd name="connsiteY1" fmla="*/ 0 h 1288295"/>
                <a:gd name="connsiteX2" fmla="*/ 1192599 w 1290648"/>
                <a:gd name="connsiteY2" fmla="*/ 0 h 1288295"/>
                <a:gd name="connsiteX3" fmla="*/ 1290648 w 1290648"/>
                <a:gd name="connsiteY3" fmla="*/ 98049 h 1288295"/>
                <a:gd name="connsiteX4" fmla="*/ 1290648 w 1290648"/>
                <a:gd name="connsiteY4" fmla="*/ 1189872 h 1288295"/>
                <a:gd name="connsiteX5" fmla="*/ 1192599 w 1290648"/>
                <a:gd name="connsiteY5" fmla="*/ 1287921 h 1288295"/>
                <a:gd name="connsiteX6" fmla="*/ 857468 w 1290648"/>
                <a:gd name="connsiteY6" fmla="*/ 1285914 h 1288295"/>
                <a:gd name="connsiteX7" fmla="*/ 855087 w 1290648"/>
                <a:gd name="connsiteY7" fmla="*/ 1233526 h 1288295"/>
                <a:gd name="connsiteX8" fmla="*/ 424081 w 1290648"/>
                <a:gd name="connsiteY8" fmla="*/ 1231145 h 1288295"/>
                <a:gd name="connsiteX9" fmla="*/ 426462 w 1290648"/>
                <a:gd name="connsiteY9" fmla="*/ 1288295 h 1288295"/>
                <a:gd name="connsiteX10" fmla="*/ 98049 w 1290648"/>
                <a:gd name="connsiteY10" fmla="*/ 1287921 h 1288295"/>
                <a:gd name="connsiteX11" fmla="*/ 0 w 1290648"/>
                <a:gd name="connsiteY11" fmla="*/ 1189872 h 1288295"/>
                <a:gd name="connsiteX12" fmla="*/ 0 w 1290648"/>
                <a:gd name="connsiteY12" fmla="*/ 98049 h 1288295"/>
                <a:gd name="connsiteX0" fmla="*/ 0 w 1290648"/>
                <a:gd name="connsiteY0" fmla="*/ 98049 h 1288295"/>
                <a:gd name="connsiteX1" fmla="*/ 98049 w 1290648"/>
                <a:gd name="connsiteY1" fmla="*/ 0 h 1288295"/>
                <a:gd name="connsiteX2" fmla="*/ 1192599 w 1290648"/>
                <a:gd name="connsiteY2" fmla="*/ 0 h 1288295"/>
                <a:gd name="connsiteX3" fmla="*/ 1290648 w 1290648"/>
                <a:gd name="connsiteY3" fmla="*/ 98049 h 1288295"/>
                <a:gd name="connsiteX4" fmla="*/ 1290648 w 1290648"/>
                <a:gd name="connsiteY4" fmla="*/ 1189872 h 1288295"/>
                <a:gd name="connsiteX5" fmla="*/ 1192599 w 1290648"/>
                <a:gd name="connsiteY5" fmla="*/ 1287921 h 1288295"/>
                <a:gd name="connsiteX6" fmla="*/ 857468 w 1290648"/>
                <a:gd name="connsiteY6" fmla="*/ 1285914 h 1288295"/>
                <a:gd name="connsiteX7" fmla="*/ 855087 w 1290648"/>
                <a:gd name="connsiteY7" fmla="*/ 1233526 h 1288295"/>
                <a:gd name="connsiteX8" fmla="*/ 424081 w 1290648"/>
                <a:gd name="connsiteY8" fmla="*/ 1231145 h 1288295"/>
                <a:gd name="connsiteX9" fmla="*/ 426462 w 1290648"/>
                <a:gd name="connsiteY9" fmla="*/ 1288295 h 1288295"/>
                <a:gd name="connsiteX10" fmla="*/ 98049 w 1290648"/>
                <a:gd name="connsiteY10" fmla="*/ 1287921 h 1288295"/>
                <a:gd name="connsiteX11" fmla="*/ 0 w 1290648"/>
                <a:gd name="connsiteY11" fmla="*/ 1189872 h 1288295"/>
                <a:gd name="connsiteX12" fmla="*/ 0 w 1290648"/>
                <a:gd name="connsiteY12" fmla="*/ 98049 h 1288295"/>
                <a:gd name="connsiteX0" fmla="*/ 0 w 1290648"/>
                <a:gd name="connsiteY0" fmla="*/ 98049 h 1288295"/>
                <a:gd name="connsiteX1" fmla="*/ 98049 w 1290648"/>
                <a:gd name="connsiteY1" fmla="*/ 0 h 1288295"/>
                <a:gd name="connsiteX2" fmla="*/ 1192599 w 1290648"/>
                <a:gd name="connsiteY2" fmla="*/ 0 h 1288295"/>
                <a:gd name="connsiteX3" fmla="*/ 1290648 w 1290648"/>
                <a:gd name="connsiteY3" fmla="*/ 98049 h 1288295"/>
                <a:gd name="connsiteX4" fmla="*/ 1290648 w 1290648"/>
                <a:gd name="connsiteY4" fmla="*/ 1189872 h 1288295"/>
                <a:gd name="connsiteX5" fmla="*/ 1192599 w 1290648"/>
                <a:gd name="connsiteY5" fmla="*/ 1287921 h 1288295"/>
                <a:gd name="connsiteX6" fmla="*/ 857468 w 1290648"/>
                <a:gd name="connsiteY6" fmla="*/ 1285914 h 1288295"/>
                <a:gd name="connsiteX7" fmla="*/ 855087 w 1290648"/>
                <a:gd name="connsiteY7" fmla="*/ 1233526 h 1288295"/>
                <a:gd name="connsiteX8" fmla="*/ 459800 w 1290648"/>
                <a:gd name="connsiteY8" fmla="*/ 1231145 h 1288295"/>
                <a:gd name="connsiteX9" fmla="*/ 426462 w 1290648"/>
                <a:gd name="connsiteY9" fmla="*/ 1288295 h 1288295"/>
                <a:gd name="connsiteX10" fmla="*/ 98049 w 1290648"/>
                <a:gd name="connsiteY10" fmla="*/ 1287921 h 1288295"/>
                <a:gd name="connsiteX11" fmla="*/ 0 w 1290648"/>
                <a:gd name="connsiteY11" fmla="*/ 1189872 h 1288295"/>
                <a:gd name="connsiteX12" fmla="*/ 0 w 1290648"/>
                <a:gd name="connsiteY12" fmla="*/ 98049 h 1288295"/>
                <a:gd name="connsiteX0" fmla="*/ 0 w 1290648"/>
                <a:gd name="connsiteY0" fmla="*/ 98049 h 1288295"/>
                <a:gd name="connsiteX1" fmla="*/ 98049 w 1290648"/>
                <a:gd name="connsiteY1" fmla="*/ 0 h 1288295"/>
                <a:gd name="connsiteX2" fmla="*/ 1192599 w 1290648"/>
                <a:gd name="connsiteY2" fmla="*/ 0 h 1288295"/>
                <a:gd name="connsiteX3" fmla="*/ 1290648 w 1290648"/>
                <a:gd name="connsiteY3" fmla="*/ 98049 h 1288295"/>
                <a:gd name="connsiteX4" fmla="*/ 1290648 w 1290648"/>
                <a:gd name="connsiteY4" fmla="*/ 1189872 h 1288295"/>
                <a:gd name="connsiteX5" fmla="*/ 1192599 w 1290648"/>
                <a:gd name="connsiteY5" fmla="*/ 1287921 h 1288295"/>
                <a:gd name="connsiteX6" fmla="*/ 857468 w 1290648"/>
                <a:gd name="connsiteY6" fmla="*/ 1285914 h 1288295"/>
                <a:gd name="connsiteX7" fmla="*/ 814606 w 1290648"/>
                <a:gd name="connsiteY7" fmla="*/ 1231145 h 1288295"/>
                <a:gd name="connsiteX8" fmla="*/ 459800 w 1290648"/>
                <a:gd name="connsiteY8" fmla="*/ 1231145 h 1288295"/>
                <a:gd name="connsiteX9" fmla="*/ 426462 w 1290648"/>
                <a:gd name="connsiteY9" fmla="*/ 1288295 h 1288295"/>
                <a:gd name="connsiteX10" fmla="*/ 98049 w 1290648"/>
                <a:gd name="connsiteY10" fmla="*/ 1287921 h 1288295"/>
                <a:gd name="connsiteX11" fmla="*/ 0 w 1290648"/>
                <a:gd name="connsiteY11" fmla="*/ 1189872 h 1288295"/>
                <a:gd name="connsiteX12" fmla="*/ 0 w 1290648"/>
                <a:gd name="connsiteY12" fmla="*/ 98049 h 1288295"/>
                <a:gd name="connsiteX0" fmla="*/ 0 w 1290648"/>
                <a:gd name="connsiteY0" fmla="*/ 98049 h 1288295"/>
                <a:gd name="connsiteX1" fmla="*/ 98049 w 1290648"/>
                <a:gd name="connsiteY1" fmla="*/ 0 h 1288295"/>
                <a:gd name="connsiteX2" fmla="*/ 1192599 w 1290648"/>
                <a:gd name="connsiteY2" fmla="*/ 0 h 1288295"/>
                <a:gd name="connsiteX3" fmla="*/ 1290648 w 1290648"/>
                <a:gd name="connsiteY3" fmla="*/ 98049 h 1288295"/>
                <a:gd name="connsiteX4" fmla="*/ 1290648 w 1290648"/>
                <a:gd name="connsiteY4" fmla="*/ 1189872 h 1288295"/>
                <a:gd name="connsiteX5" fmla="*/ 1192599 w 1290648"/>
                <a:gd name="connsiteY5" fmla="*/ 1287921 h 1288295"/>
                <a:gd name="connsiteX6" fmla="*/ 857468 w 1290648"/>
                <a:gd name="connsiteY6" fmla="*/ 1285914 h 1288295"/>
                <a:gd name="connsiteX7" fmla="*/ 814606 w 1290648"/>
                <a:gd name="connsiteY7" fmla="*/ 1231145 h 1288295"/>
                <a:gd name="connsiteX8" fmla="*/ 459800 w 1290648"/>
                <a:gd name="connsiteY8" fmla="*/ 1231145 h 1288295"/>
                <a:gd name="connsiteX9" fmla="*/ 426462 w 1290648"/>
                <a:gd name="connsiteY9" fmla="*/ 1288295 h 1288295"/>
                <a:gd name="connsiteX10" fmla="*/ 98049 w 1290648"/>
                <a:gd name="connsiteY10" fmla="*/ 1287921 h 1288295"/>
                <a:gd name="connsiteX11" fmla="*/ 0 w 1290648"/>
                <a:gd name="connsiteY11" fmla="*/ 1189872 h 1288295"/>
                <a:gd name="connsiteX12" fmla="*/ 0 w 1290648"/>
                <a:gd name="connsiteY12" fmla="*/ 98049 h 1288295"/>
                <a:gd name="connsiteX0" fmla="*/ 0 w 1290648"/>
                <a:gd name="connsiteY0" fmla="*/ 98049 h 1288295"/>
                <a:gd name="connsiteX1" fmla="*/ 98049 w 1290648"/>
                <a:gd name="connsiteY1" fmla="*/ 0 h 1288295"/>
                <a:gd name="connsiteX2" fmla="*/ 1192599 w 1290648"/>
                <a:gd name="connsiteY2" fmla="*/ 0 h 1288295"/>
                <a:gd name="connsiteX3" fmla="*/ 1290648 w 1290648"/>
                <a:gd name="connsiteY3" fmla="*/ 98049 h 1288295"/>
                <a:gd name="connsiteX4" fmla="*/ 1290648 w 1290648"/>
                <a:gd name="connsiteY4" fmla="*/ 1189872 h 1288295"/>
                <a:gd name="connsiteX5" fmla="*/ 1192599 w 1290648"/>
                <a:gd name="connsiteY5" fmla="*/ 1287921 h 1288295"/>
                <a:gd name="connsiteX6" fmla="*/ 857468 w 1290648"/>
                <a:gd name="connsiteY6" fmla="*/ 1285914 h 1288295"/>
                <a:gd name="connsiteX7" fmla="*/ 814606 w 1290648"/>
                <a:gd name="connsiteY7" fmla="*/ 1231145 h 1288295"/>
                <a:gd name="connsiteX8" fmla="*/ 459800 w 1290648"/>
                <a:gd name="connsiteY8" fmla="*/ 1231145 h 1288295"/>
                <a:gd name="connsiteX9" fmla="*/ 426462 w 1290648"/>
                <a:gd name="connsiteY9" fmla="*/ 1288295 h 1288295"/>
                <a:gd name="connsiteX10" fmla="*/ 98049 w 1290648"/>
                <a:gd name="connsiteY10" fmla="*/ 1287921 h 1288295"/>
                <a:gd name="connsiteX11" fmla="*/ 0 w 1290648"/>
                <a:gd name="connsiteY11" fmla="*/ 1189872 h 1288295"/>
                <a:gd name="connsiteX12" fmla="*/ 0 w 1290648"/>
                <a:gd name="connsiteY12" fmla="*/ 98049 h 1288295"/>
                <a:gd name="connsiteX0" fmla="*/ 0 w 1290648"/>
                <a:gd name="connsiteY0" fmla="*/ 98049 h 1288295"/>
                <a:gd name="connsiteX1" fmla="*/ 98049 w 1290648"/>
                <a:gd name="connsiteY1" fmla="*/ 0 h 1288295"/>
                <a:gd name="connsiteX2" fmla="*/ 1192599 w 1290648"/>
                <a:gd name="connsiteY2" fmla="*/ 0 h 1288295"/>
                <a:gd name="connsiteX3" fmla="*/ 1290648 w 1290648"/>
                <a:gd name="connsiteY3" fmla="*/ 98049 h 1288295"/>
                <a:gd name="connsiteX4" fmla="*/ 1290648 w 1290648"/>
                <a:gd name="connsiteY4" fmla="*/ 1189872 h 1288295"/>
                <a:gd name="connsiteX5" fmla="*/ 1192599 w 1290648"/>
                <a:gd name="connsiteY5" fmla="*/ 1287921 h 1288295"/>
                <a:gd name="connsiteX6" fmla="*/ 857468 w 1290648"/>
                <a:gd name="connsiteY6" fmla="*/ 1285914 h 1288295"/>
                <a:gd name="connsiteX7" fmla="*/ 814606 w 1290648"/>
                <a:gd name="connsiteY7" fmla="*/ 1231145 h 1288295"/>
                <a:gd name="connsiteX8" fmla="*/ 459800 w 1290648"/>
                <a:gd name="connsiteY8" fmla="*/ 1231145 h 1288295"/>
                <a:gd name="connsiteX9" fmla="*/ 426462 w 1290648"/>
                <a:gd name="connsiteY9" fmla="*/ 1288295 h 1288295"/>
                <a:gd name="connsiteX10" fmla="*/ 98049 w 1290648"/>
                <a:gd name="connsiteY10" fmla="*/ 1287921 h 1288295"/>
                <a:gd name="connsiteX11" fmla="*/ 0 w 1290648"/>
                <a:gd name="connsiteY11" fmla="*/ 1189872 h 1288295"/>
                <a:gd name="connsiteX12" fmla="*/ 0 w 1290648"/>
                <a:gd name="connsiteY12" fmla="*/ 98049 h 1288295"/>
                <a:gd name="connsiteX0" fmla="*/ 0 w 1290648"/>
                <a:gd name="connsiteY0" fmla="*/ 98049 h 1288295"/>
                <a:gd name="connsiteX1" fmla="*/ 98049 w 1290648"/>
                <a:gd name="connsiteY1" fmla="*/ 0 h 1288295"/>
                <a:gd name="connsiteX2" fmla="*/ 1192599 w 1290648"/>
                <a:gd name="connsiteY2" fmla="*/ 0 h 1288295"/>
                <a:gd name="connsiteX3" fmla="*/ 1290648 w 1290648"/>
                <a:gd name="connsiteY3" fmla="*/ 98049 h 1288295"/>
                <a:gd name="connsiteX4" fmla="*/ 1290648 w 1290648"/>
                <a:gd name="connsiteY4" fmla="*/ 1189872 h 1288295"/>
                <a:gd name="connsiteX5" fmla="*/ 1192599 w 1290648"/>
                <a:gd name="connsiteY5" fmla="*/ 1287921 h 1288295"/>
                <a:gd name="connsiteX6" fmla="*/ 857468 w 1290648"/>
                <a:gd name="connsiteY6" fmla="*/ 1285914 h 1288295"/>
                <a:gd name="connsiteX7" fmla="*/ 814606 w 1290648"/>
                <a:gd name="connsiteY7" fmla="*/ 1231145 h 1288295"/>
                <a:gd name="connsiteX8" fmla="*/ 459800 w 1290648"/>
                <a:gd name="connsiteY8" fmla="*/ 1231145 h 1288295"/>
                <a:gd name="connsiteX9" fmla="*/ 426462 w 1290648"/>
                <a:gd name="connsiteY9" fmla="*/ 1288295 h 1288295"/>
                <a:gd name="connsiteX10" fmla="*/ 98049 w 1290648"/>
                <a:gd name="connsiteY10" fmla="*/ 1287921 h 1288295"/>
                <a:gd name="connsiteX11" fmla="*/ 0 w 1290648"/>
                <a:gd name="connsiteY11" fmla="*/ 1189872 h 1288295"/>
                <a:gd name="connsiteX12" fmla="*/ 0 w 1290648"/>
                <a:gd name="connsiteY12" fmla="*/ 98049 h 1288295"/>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800318 w 1290648"/>
                <a:gd name="connsiteY7" fmla="*/ 1231145 h 1290531"/>
                <a:gd name="connsiteX8" fmla="*/ 459800 w 1290648"/>
                <a:gd name="connsiteY8" fmla="*/ 1231145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800318 w 1290648"/>
                <a:gd name="connsiteY7" fmla="*/ 1231145 h 1290531"/>
                <a:gd name="connsiteX8" fmla="*/ 459800 w 1290648"/>
                <a:gd name="connsiteY8" fmla="*/ 1231145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800318 w 1290648"/>
                <a:gd name="connsiteY7" fmla="*/ 1231145 h 1290531"/>
                <a:gd name="connsiteX8" fmla="*/ 459800 w 1290648"/>
                <a:gd name="connsiteY8" fmla="*/ 1231145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778887 w 1290648"/>
                <a:gd name="connsiteY7" fmla="*/ 1231145 h 1290531"/>
                <a:gd name="connsiteX8" fmla="*/ 459800 w 1290648"/>
                <a:gd name="connsiteY8" fmla="*/ 1231145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778887 w 1290648"/>
                <a:gd name="connsiteY7" fmla="*/ 1231145 h 1290531"/>
                <a:gd name="connsiteX8" fmla="*/ 500281 w 1290648"/>
                <a:gd name="connsiteY8" fmla="*/ 1233527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778887 w 1290648"/>
                <a:gd name="connsiteY7" fmla="*/ 1231145 h 1290531"/>
                <a:gd name="connsiteX8" fmla="*/ 500281 w 1290648"/>
                <a:gd name="connsiteY8" fmla="*/ 1233527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778887 w 1290648"/>
                <a:gd name="connsiteY7" fmla="*/ 1231145 h 1290531"/>
                <a:gd name="connsiteX8" fmla="*/ 500281 w 1290648"/>
                <a:gd name="connsiteY8" fmla="*/ 1233527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778887 w 1290648"/>
                <a:gd name="connsiteY7" fmla="*/ 1231145 h 1290531"/>
                <a:gd name="connsiteX8" fmla="*/ 505043 w 1290648"/>
                <a:gd name="connsiteY8" fmla="*/ 1231146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778887 w 1290648"/>
                <a:gd name="connsiteY7" fmla="*/ 1231145 h 1290531"/>
                <a:gd name="connsiteX8" fmla="*/ 505043 w 1290648"/>
                <a:gd name="connsiteY8" fmla="*/ 1231146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778887 w 1290648"/>
                <a:gd name="connsiteY7" fmla="*/ 1231145 h 1290531"/>
                <a:gd name="connsiteX8" fmla="*/ 505043 w 1290648"/>
                <a:gd name="connsiteY8" fmla="*/ 1231146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778887 w 1290648"/>
                <a:gd name="connsiteY7" fmla="*/ 1231145 h 1290531"/>
                <a:gd name="connsiteX8" fmla="*/ 505043 w 1290648"/>
                <a:gd name="connsiteY8" fmla="*/ 1231146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778887 w 1290648"/>
                <a:gd name="connsiteY7" fmla="*/ 1231145 h 1290531"/>
                <a:gd name="connsiteX8" fmla="*/ 519331 w 1290648"/>
                <a:gd name="connsiteY8" fmla="*/ 1238290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778887 w 1290648"/>
                <a:gd name="connsiteY7" fmla="*/ 1231145 h 1290531"/>
                <a:gd name="connsiteX8" fmla="*/ 426462 w 1290648"/>
                <a:gd name="connsiteY8" fmla="*/ 1288295 h 1290531"/>
                <a:gd name="connsiteX9" fmla="*/ 98049 w 1290648"/>
                <a:gd name="connsiteY9" fmla="*/ 1287921 h 1290531"/>
                <a:gd name="connsiteX10" fmla="*/ 0 w 1290648"/>
                <a:gd name="connsiteY10" fmla="*/ 1189872 h 1290531"/>
                <a:gd name="connsiteX11" fmla="*/ 0 w 1290648"/>
                <a:gd name="connsiteY11"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778887 w 1290648"/>
                <a:gd name="connsiteY7" fmla="*/ 1231145 h 1290531"/>
                <a:gd name="connsiteX8" fmla="*/ 509806 w 1290648"/>
                <a:gd name="connsiteY8" fmla="*/ 1233526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 name="connsiteX0" fmla="*/ 0 w 1290648"/>
                <a:gd name="connsiteY0" fmla="*/ 98049 h 1290531"/>
                <a:gd name="connsiteX1" fmla="*/ 98049 w 1290648"/>
                <a:gd name="connsiteY1" fmla="*/ 0 h 1290531"/>
                <a:gd name="connsiteX2" fmla="*/ 1192599 w 1290648"/>
                <a:gd name="connsiteY2" fmla="*/ 0 h 1290531"/>
                <a:gd name="connsiteX3" fmla="*/ 1290648 w 1290648"/>
                <a:gd name="connsiteY3" fmla="*/ 98049 h 1290531"/>
                <a:gd name="connsiteX4" fmla="*/ 1290648 w 1290648"/>
                <a:gd name="connsiteY4" fmla="*/ 1189872 h 1290531"/>
                <a:gd name="connsiteX5" fmla="*/ 1192599 w 1290648"/>
                <a:gd name="connsiteY5" fmla="*/ 1287921 h 1290531"/>
                <a:gd name="connsiteX6" fmla="*/ 857468 w 1290648"/>
                <a:gd name="connsiteY6" fmla="*/ 1285914 h 1290531"/>
                <a:gd name="connsiteX7" fmla="*/ 778887 w 1290648"/>
                <a:gd name="connsiteY7" fmla="*/ 1231145 h 1290531"/>
                <a:gd name="connsiteX8" fmla="*/ 509806 w 1290648"/>
                <a:gd name="connsiteY8" fmla="*/ 1233526 h 1290531"/>
                <a:gd name="connsiteX9" fmla="*/ 426462 w 1290648"/>
                <a:gd name="connsiteY9" fmla="*/ 1288295 h 1290531"/>
                <a:gd name="connsiteX10" fmla="*/ 98049 w 1290648"/>
                <a:gd name="connsiteY10" fmla="*/ 1287921 h 1290531"/>
                <a:gd name="connsiteX11" fmla="*/ 0 w 1290648"/>
                <a:gd name="connsiteY11" fmla="*/ 1189872 h 1290531"/>
                <a:gd name="connsiteX12" fmla="*/ 0 w 1290648"/>
                <a:gd name="connsiteY12" fmla="*/ 98049 h 1290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0648" h="1290531">
                  <a:moveTo>
                    <a:pt x="0" y="98049"/>
                  </a:moveTo>
                  <a:cubicBezTo>
                    <a:pt x="0" y="43898"/>
                    <a:pt x="43898" y="0"/>
                    <a:pt x="98049" y="0"/>
                  </a:cubicBezTo>
                  <a:lnTo>
                    <a:pt x="1192599" y="0"/>
                  </a:lnTo>
                  <a:cubicBezTo>
                    <a:pt x="1246750" y="0"/>
                    <a:pt x="1290648" y="43898"/>
                    <a:pt x="1290648" y="98049"/>
                  </a:cubicBezTo>
                  <a:lnTo>
                    <a:pt x="1290648" y="1189872"/>
                  </a:lnTo>
                  <a:cubicBezTo>
                    <a:pt x="1290648" y="1244023"/>
                    <a:pt x="1246750" y="1287921"/>
                    <a:pt x="1192599" y="1287921"/>
                  </a:cubicBezTo>
                  <a:cubicBezTo>
                    <a:pt x="1080889" y="1287252"/>
                    <a:pt x="926420" y="1295377"/>
                    <a:pt x="857468" y="1285914"/>
                  </a:cubicBezTo>
                  <a:cubicBezTo>
                    <a:pt x="788516" y="1276451"/>
                    <a:pt x="836831" y="1239876"/>
                    <a:pt x="778887" y="1231145"/>
                  </a:cubicBezTo>
                  <a:cubicBezTo>
                    <a:pt x="720943" y="1222414"/>
                    <a:pt x="568544" y="1224001"/>
                    <a:pt x="509806" y="1233526"/>
                  </a:cubicBezTo>
                  <a:cubicBezTo>
                    <a:pt x="451069" y="1233526"/>
                    <a:pt x="499454" y="1285579"/>
                    <a:pt x="426462" y="1288295"/>
                  </a:cubicBezTo>
                  <a:lnTo>
                    <a:pt x="98049" y="1287921"/>
                  </a:lnTo>
                  <a:cubicBezTo>
                    <a:pt x="43898" y="1287921"/>
                    <a:pt x="0" y="1244023"/>
                    <a:pt x="0" y="1189872"/>
                  </a:cubicBezTo>
                  <a:lnTo>
                    <a:pt x="0" y="98049"/>
                  </a:lnTo>
                  <a:close/>
                </a:path>
              </a:pathLst>
            </a:custGeom>
            <a:solidFill>
              <a:schemeClr val="bg2">
                <a:lumMod val="75000"/>
              </a:schemeClr>
            </a:solidFill>
          </p:spPr>
          <p:txBody>
            <a:bodyPr wrap="square" rtlCol="0" anchor="ctr" anchorCtr="0">
              <a:noAutofit/>
            </a:bodyPr>
            <a:lstStyle/>
            <a:p>
              <a:pPr algn="ctr"/>
              <a:endParaRPr lang="en-US" sz="675" dirty="0" err="1">
                <a:solidFill>
                  <a:schemeClr val="bg1"/>
                </a:solidFill>
                <a:cs typeface="Arial"/>
              </a:endParaRPr>
            </a:p>
          </p:txBody>
        </p:sp>
        <p:sp>
          <p:nvSpPr>
            <p:cNvPr id="64" name="Rounded Rectangle 63"/>
            <p:cNvSpPr/>
            <p:nvPr/>
          </p:nvSpPr>
          <p:spPr bwMode="gray">
            <a:xfrm>
              <a:off x="2329246" y="3285028"/>
              <a:ext cx="997934" cy="997934"/>
            </a:xfrm>
            <a:prstGeom prst="roundRect">
              <a:avLst>
                <a:gd name="adj" fmla="val 6638"/>
              </a:avLst>
            </a:prstGeom>
            <a:solidFill>
              <a:schemeClr val="bg1">
                <a:lumMod val="95000"/>
              </a:schemeClr>
            </a:solid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65" name="Right Triangle 64"/>
            <p:cNvSpPr/>
            <p:nvPr/>
          </p:nvSpPr>
          <p:spPr bwMode="gray">
            <a:xfrm>
              <a:off x="2175607" y="4302851"/>
              <a:ext cx="138672" cy="122594"/>
            </a:xfrm>
            <a:prstGeom prst="rtTriangle">
              <a:avLst/>
            </a:prstGeom>
            <a:solidFill>
              <a:schemeClr val="bg1">
                <a:lumMod val="95000"/>
              </a:schemeClr>
            </a:solid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grpSp>
          <p:nvGrpSpPr>
            <p:cNvPr id="66" name="Group 65"/>
            <p:cNvGrpSpPr/>
            <p:nvPr/>
          </p:nvGrpSpPr>
          <p:grpSpPr>
            <a:xfrm>
              <a:off x="2241846" y="3014619"/>
              <a:ext cx="1150485" cy="88005"/>
              <a:chOff x="2620824" y="4036835"/>
              <a:chExt cx="1363166" cy="104274"/>
            </a:xfrm>
            <a:solidFill>
              <a:schemeClr val="tx1"/>
            </a:solidFill>
          </p:grpSpPr>
          <p:sp>
            <p:nvSpPr>
              <p:cNvPr id="105" name="Rectangle 104"/>
              <p:cNvSpPr/>
              <p:nvPr/>
            </p:nvSpPr>
            <p:spPr bwMode="gray">
              <a:xfrm>
                <a:off x="2620824"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106" name="Rectangle 105"/>
              <p:cNvSpPr/>
              <p:nvPr/>
            </p:nvSpPr>
            <p:spPr bwMode="gray">
              <a:xfrm>
                <a:off x="2748317"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107" name="Rectangle 106"/>
              <p:cNvSpPr/>
              <p:nvPr/>
            </p:nvSpPr>
            <p:spPr bwMode="gray">
              <a:xfrm>
                <a:off x="2875810"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108" name="Rectangle 107"/>
              <p:cNvSpPr/>
              <p:nvPr/>
            </p:nvSpPr>
            <p:spPr bwMode="gray">
              <a:xfrm>
                <a:off x="3003303"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109" name="Rectangle 108"/>
              <p:cNvSpPr/>
              <p:nvPr/>
            </p:nvSpPr>
            <p:spPr bwMode="gray">
              <a:xfrm>
                <a:off x="3130796"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110" name="Rectangle 109"/>
              <p:cNvSpPr/>
              <p:nvPr/>
            </p:nvSpPr>
            <p:spPr bwMode="gray">
              <a:xfrm>
                <a:off x="3258289"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111" name="Rectangle 110"/>
              <p:cNvSpPr/>
              <p:nvPr/>
            </p:nvSpPr>
            <p:spPr bwMode="gray">
              <a:xfrm>
                <a:off x="3385782"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112" name="Rectangle 111"/>
              <p:cNvSpPr/>
              <p:nvPr/>
            </p:nvSpPr>
            <p:spPr bwMode="gray">
              <a:xfrm>
                <a:off x="3513275"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113" name="Rectangle 112"/>
              <p:cNvSpPr/>
              <p:nvPr/>
            </p:nvSpPr>
            <p:spPr bwMode="gray">
              <a:xfrm>
                <a:off x="3640768"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114" name="Rectangle 113"/>
              <p:cNvSpPr/>
              <p:nvPr/>
            </p:nvSpPr>
            <p:spPr bwMode="gray">
              <a:xfrm>
                <a:off x="3768261"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115" name="Rectangle 114"/>
              <p:cNvSpPr/>
              <p:nvPr/>
            </p:nvSpPr>
            <p:spPr bwMode="gray">
              <a:xfrm>
                <a:off x="3895758"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grpSp>
        <p:grpSp>
          <p:nvGrpSpPr>
            <p:cNvPr id="67" name="Group 66"/>
            <p:cNvGrpSpPr/>
            <p:nvPr/>
          </p:nvGrpSpPr>
          <p:grpSpPr>
            <a:xfrm>
              <a:off x="2241846" y="4467687"/>
              <a:ext cx="1150485" cy="88005"/>
              <a:chOff x="2620824" y="4036835"/>
              <a:chExt cx="1363166" cy="104274"/>
            </a:xfrm>
            <a:solidFill>
              <a:schemeClr val="tx1"/>
            </a:solidFill>
          </p:grpSpPr>
          <p:sp>
            <p:nvSpPr>
              <p:cNvPr id="93" name="Rectangle 92"/>
              <p:cNvSpPr/>
              <p:nvPr/>
            </p:nvSpPr>
            <p:spPr bwMode="gray">
              <a:xfrm>
                <a:off x="2620824"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94" name="Rectangle 93"/>
              <p:cNvSpPr/>
              <p:nvPr/>
            </p:nvSpPr>
            <p:spPr bwMode="gray">
              <a:xfrm>
                <a:off x="2748317"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95" name="Rectangle 94"/>
              <p:cNvSpPr/>
              <p:nvPr/>
            </p:nvSpPr>
            <p:spPr bwMode="gray">
              <a:xfrm>
                <a:off x="2875810"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96" name="Rectangle 95"/>
              <p:cNvSpPr/>
              <p:nvPr/>
            </p:nvSpPr>
            <p:spPr bwMode="gray">
              <a:xfrm>
                <a:off x="3003303"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97" name="Rectangle 96"/>
              <p:cNvSpPr/>
              <p:nvPr/>
            </p:nvSpPr>
            <p:spPr bwMode="gray">
              <a:xfrm>
                <a:off x="3130796"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99" name="Rectangle 98"/>
              <p:cNvSpPr/>
              <p:nvPr/>
            </p:nvSpPr>
            <p:spPr bwMode="gray">
              <a:xfrm>
                <a:off x="3258289"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100" name="Rectangle 99"/>
              <p:cNvSpPr/>
              <p:nvPr/>
            </p:nvSpPr>
            <p:spPr bwMode="gray">
              <a:xfrm>
                <a:off x="3385782"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101" name="Rectangle 100"/>
              <p:cNvSpPr/>
              <p:nvPr/>
            </p:nvSpPr>
            <p:spPr bwMode="gray">
              <a:xfrm>
                <a:off x="3513275"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102" name="Rectangle 101"/>
              <p:cNvSpPr/>
              <p:nvPr/>
            </p:nvSpPr>
            <p:spPr bwMode="gray">
              <a:xfrm>
                <a:off x="3640768"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103" name="Rectangle 102"/>
              <p:cNvSpPr/>
              <p:nvPr/>
            </p:nvSpPr>
            <p:spPr bwMode="gray">
              <a:xfrm>
                <a:off x="3768261"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104" name="Rectangle 103"/>
              <p:cNvSpPr/>
              <p:nvPr/>
            </p:nvSpPr>
            <p:spPr bwMode="gray">
              <a:xfrm>
                <a:off x="3895758"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grpSp>
        <p:grpSp>
          <p:nvGrpSpPr>
            <p:cNvPr id="68" name="Group 67"/>
            <p:cNvGrpSpPr/>
            <p:nvPr/>
          </p:nvGrpSpPr>
          <p:grpSpPr>
            <a:xfrm rot="16200000">
              <a:off x="2241846" y="3014622"/>
              <a:ext cx="1150485" cy="1541073"/>
              <a:chOff x="2620824" y="4018547"/>
              <a:chExt cx="1363166" cy="1825959"/>
            </a:xfrm>
            <a:solidFill>
              <a:schemeClr val="tx1"/>
            </a:solidFill>
          </p:grpSpPr>
          <p:grpSp>
            <p:nvGrpSpPr>
              <p:cNvPr id="69" name="Group 68"/>
              <p:cNvGrpSpPr/>
              <p:nvPr/>
            </p:nvGrpSpPr>
            <p:grpSpPr>
              <a:xfrm>
                <a:off x="2620824" y="4018547"/>
                <a:ext cx="1363166" cy="104274"/>
                <a:chOff x="2620824" y="4036835"/>
                <a:chExt cx="1363166" cy="104274"/>
              </a:xfrm>
              <a:grpFill/>
            </p:grpSpPr>
            <p:sp>
              <p:nvSpPr>
                <p:cNvPr id="82" name="Rectangle 81"/>
                <p:cNvSpPr/>
                <p:nvPr/>
              </p:nvSpPr>
              <p:spPr bwMode="gray">
                <a:xfrm>
                  <a:off x="2620824"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83" name="Rectangle 82"/>
                <p:cNvSpPr/>
                <p:nvPr/>
              </p:nvSpPr>
              <p:spPr bwMode="gray">
                <a:xfrm>
                  <a:off x="2748317"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84" name="Rectangle 83"/>
                <p:cNvSpPr/>
                <p:nvPr/>
              </p:nvSpPr>
              <p:spPr bwMode="gray">
                <a:xfrm>
                  <a:off x="2875810"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85" name="Rectangle 84"/>
                <p:cNvSpPr/>
                <p:nvPr/>
              </p:nvSpPr>
              <p:spPr bwMode="gray">
                <a:xfrm>
                  <a:off x="3003303"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86" name="Rectangle 85"/>
                <p:cNvSpPr/>
                <p:nvPr/>
              </p:nvSpPr>
              <p:spPr bwMode="gray">
                <a:xfrm>
                  <a:off x="3130796"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87" name="Rectangle 86"/>
                <p:cNvSpPr/>
                <p:nvPr/>
              </p:nvSpPr>
              <p:spPr bwMode="gray">
                <a:xfrm>
                  <a:off x="3258289"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88" name="Rectangle 87"/>
                <p:cNvSpPr/>
                <p:nvPr/>
              </p:nvSpPr>
              <p:spPr bwMode="gray">
                <a:xfrm>
                  <a:off x="3385782"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89" name="Rectangle 88"/>
                <p:cNvSpPr/>
                <p:nvPr/>
              </p:nvSpPr>
              <p:spPr bwMode="gray">
                <a:xfrm>
                  <a:off x="3513275"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90" name="Rectangle 89"/>
                <p:cNvSpPr/>
                <p:nvPr/>
              </p:nvSpPr>
              <p:spPr bwMode="gray">
                <a:xfrm>
                  <a:off x="3640768"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91" name="Rectangle 90"/>
                <p:cNvSpPr/>
                <p:nvPr/>
              </p:nvSpPr>
              <p:spPr bwMode="gray">
                <a:xfrm>
                  <a:off x="3768261"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92" name="Rectangle 91"/>
                <p:cNvSpPr/>
                <p:nvPr/>
              </p:nvSpPr>
              <p:spPr bwMode="gray">
                <a:xfrm>
                  <a:off x="3895758"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grpSp>
          <p:grpSp>
            <p:nvGrpSpPr>
              <p:cNvPr id="70" name="Group 69"/>
              <p:cNvGrpSpPr/>
              <p:nvPr/>
            </p:nvGrpSpPr>
            <p:grpSpPr>
              <a:xfrm>
                <a:off x="2620824" y="5740232"/>
                <a:ext cx="1363166" cy="104274"/>
                <a:chOff x="2620824" y="4036835"/>
                <a:chExt cx="1363166" cy="104274"/>
              </a:xfrm>
              <a:grpFill/>
            </p:grpSpPr>
            <p:sp>
              <p:nvSpPr>
                <p:cNvPr id="71" name="Rectangle 70"/>
                <p:cNvSpPr/>
                <p:nvPr/>
              </p:nvSpPr>
              <p:spPr bwMode="gray">
                <a:xfrm>
                  <a:off x="2620824"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72" name="Rectangle 71"/>
                <p:cNvSpPr/>
                <p:nvPr/>
              </p:nvSpPr>
              <p:spPr bwMode="gray">
                <a:xfrm>
                  <a:off x="2748317"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73" name="Rectangle 72"/>
                <p:cNvSpPr/>
                <p:nvPr/>
              </p:nvSpPr>
              <p:spPr bwMode="gray">
                <a:xfrm>
                  <a:off x="2875810"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74" name="Rectangle 73"/>
                <p:cNvSpPr/>
                <p:nvPr/>
              </p:nvSpPr>
              <p:spPr bwMode="gray">
                <a:xfrm>
                  <a:off x="3003303"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75" name="Rectangle 74"/>
                <p:cNvSpPr/>
                <p:nvPr/>
              </p:nvSpPr>
              <p:spPr bwMode="gray">
                <a:xfrm>
                  <a:off x="3130796"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76" name="Rectangle 75"/>
                <p:cNvSpPr/>
                <p:nvPr/>
              </p:nvSpPr>
              <p:spPr bwMode="gray">
                <a:xfrm>
                  <a:off x="3258289"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77" name="Rectangle 76"/>
                <p:cNvSpPr/>
                <p:nvPr/>
              </p:nvSpPr>
              <p:spPr bwMode="gray">
                <a:xfrm>
                  <a:off x="3385782"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78" name="Rectangle 77"/>
                <p:cNvSpPr/>
                <p:nvPr/>
              </p:nvSpPr>
              <p:spPr bwMode="gray">
                <a:xfrm>
                  <a:off x="3513275"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79" name="Rectangle 78"/>
                <p:cNvSpPr/>
                <p:nvPr/>
              </p:nvSpPr>
              <p:spPr bwMode="gray">
                <a:xfrm>
                  <a:off x="3640768"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80" name="Rectangle 79"/>
                <p:cNvSpPr/>
                <p:nvPr/>
              </p:nvSpPr>
              <p:spPr bwMode="gray">
                <a:xfrm>
                  <a:off x="3768261"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sp>
              <p:nvSpPr>
                <p:cNvPr id="81" name="Rectangle 80"/>
                <p:cNvSpPr/>
                <p:nvPr/>
              </p:nvSpPr>
              <p:spPr bwMode="gray">
                <a:xfrm>
                  <a:off x="3895758" y="4036835"/>
                  <a:ext cx="88232" cy="104274"/>
                </a:xfrm>
                <a:prstGeom prst="rect">
                  <a:avLst/>
                </a:prstGeom>
                <a:grpFill/>
                <a:ln w="6350" algn="ctr">
                  <a:noFill/>
                  <a:miter lim="800000"/>
                  <a:headEnd/>
                  <a:tailEnd/>
                </a:ln>
              </p:spPr>
              <p:txBody>
                <a:bodyPr lIns="50622" tIns="40498" rIns="50622" bIns="40498" rtlCol="0" anchor="ctr"/>
                <a:lstStyle/>
                <a:p>
                  <a:pPr algn="ctr" defTabSz="514281" fontAlgn="base">
                    <a:spcBef>
                      <a:spcPct val="50000"/>
                    </a:spcBef>
                    <a:spcAft>
                      <a:spcPct val="0"/>
                    </a:spcAft>
                    <a:buClr>
                      <a:srgbClr val="F0AB00"/>
                    </a:buClr>
                    <a:buSzPct val="80000"/>
                  </a:pPr>
                  <a:endParaRPr lang="en-US" sz="1125" kern="0" dirty="0" err="1">
                    <a:ea typeface="Arial Unicode MS" pitchFamily="34" charset="-128"/>
                    <a:cs typeface="Arial Unicode MS" pitchFamily="34" charset="-128"/>
                  </a:endParaRPr>
                </a:p>
              </p:txBody>
            </p:sp>
          </p:grpSp>
        </p:grpSp>
      </p:grpSp>
    </p:spTree>
    <p:extLst>
      <p:ext uri="{BB962C8B-B14F-4D97-AF65-F5344CB8AC3E}">
        <p14:creationId xmlns:p14="http://schemas.microsoft.com/office/powerpoint/2010/main" val="32066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latin typeface="微软雅黑" pitchFamily="34" charset="-122"/>
                <a:ea typeface="微软雅黑" pitchFamily="34" charset="-122"/>
              </a:rPr>
              <a:t>数据获取</a:t>
            </a:r>
            <a:r>
              <a:rPr lang="en-US" altLang="zh-CN" sz="2800" dirty="0">
                <a:latin typeface="微软雅黑" pitchFamily="34" charset="-122"/>
                <a:ea typeface="微软雅黑" pitchFamily="34" charset="-122"/>
              </a:rPr>
              <a:t>-</a:t>
            </a:r>
            <a:r>
              <a:rPr lang="zh-CN" altLang="en-US" sz="2800" dirty="0">
                <a:latin typeface="微软雅黑" pitchFamily="34" charset="-122"/>
                <a:ea typeface="微软雅黑" pitchFamily="34" charset="-122"/>
              </a:rPr>
              <a:t>远程数据访问</a:t>
            </a:r>
            <a:br>
              <a:rPr lang="en-US" altLang="zh-CN" sz="2800" dirty="0">
                <a:latin typeface="微软雅黑" panose="020B0503020204020204" pitchFamily="34" charset="-122"/>
                <a:ea typeface="微软雅黑" panose="020B0503020204020204" pitchFamily="34" charset="-122"/>
              </a:rPr>
            </a:br>
            <a:r>
              <a:rPr lang="en-US" sz="2000" b="0" dirty="0">
                <a:latin typeface="微软雅黑" panose="020B0503020204020204" pitchFamily="34" charset="-122"/>
                <a:ea typeface="微软雅黑" panose="020B0503020204020204" pitchFamily="34" charset="-122"/>
              </a:rPr>
              <a:t>SAP HANA </a:t>
            </a:r>
            <a:r>
              <a:rPr lang="en-US" altLang="zh-CN" sz="2000" b="0" dirty="0">
                <a:latin typeface="微软雅黑" panose="020B0503020204020204" pitchFamily="34" charset="-122"/>
                <a:ea typeface="微软雅黑" panose="020B0503020204020204" pitchFamily="34" charset="-122"/>
              </a:rPr>
              <a:t>S</a:t>
            </a:r>
            <a:r>
              <a:rPr lang="en-US" sz="2000" b="0" dirty="0">
                <a:latin typeface="微软雅黑" panose="020B0503020204020204" pitchFamily="34" charset="-122"/>
                <a:ea typeface="微软雅黑" panose="020B0503020204020204" pitchFamily="34" charset="-122"/>
              </a:rPr>
              <a:t>mart </a:t>
            </a:r>
            <a:r>
              <a:rPr lang="en-US" altLang="zh-CN" sz="2000" b="0" dirty="0">
                <a:latin typeface="微软雅黑" panose="020B0503020204020204" pitchFamily="34" charset="-122"/>
                <a:ea typeface="微软雅黑" panose="020B0503020204020204" pitchFamily="34" charset="-122"/>
              </a:rPr>
              <a:t>D</a:t>
            </a:r>
            <a:r>
              <a:rPr lang="en-US" sz="2000" b="0" dirty="0">
                <a:latin typeface="微软雅黑" panose="020B0503020204020204" pitchFamily="34" charset="-122"/>
                <a:ea typeface="微软雅黑" panose="020B0503020204020204" pitchFamily="34" charset="-122"/>
              </a:rPr>
              <a:t>ata Access</a:t>
            </a:r>
            <a:endParaRPr lang="en-US" sz="1600" b="0" dirty="0">
              <a:latin typeface="微软雅黑" panose="020B0503020204020204" pitchFamily="34" charset="-122"/>
              <a:ea typeface="微软雅黑" panose="020B0503020204020204" pitchFamily="34" charset="-122"/>
            </a:endParaRPr>
          </a:p>
        </p:txBody>
      </p:sp>
      <p:cxnSp>
        <p:nvCxnSpPr>
          <p:cNvPr id="4" name="Straight Connector 3"/>
          <p:cNvCxnSpPr/>
          <p:nvPr/>
        </p:nvCxnSpPr>
        <p:spPr>
          <a:xfrm>
            <a:off x="4474131" y="2278154"/>
            <a:ext cx="0" cy="3434494"/>
          </a:xfrm>
          <a:prstGeom prst="line">
            <a:avLst/>
          </a:prstGeom>
          <a:solidFill>
            <a:srgbClr val="000000"/>
          </a:solidFill>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67752" y="2228374"/>
            <a:ext cx="3698738" cy="207749"/>
          </a:xfrm>
          <a:prstGeom prst="rect">
            <a:avLst/>
          </a:prstGeom>
          <a:noFill/>
        </p:spPr>
        <p:txBody>
          <a:bodyPr wrap="square" lIns="0" tIns="0" rIns="0" bIns="0" rtlCol="0">
            <a:spAutoFit/>
          </a:bodyPr>
          <a:lstStyle/>
          <a:p>
            <a:pPr algn="ctr" fontAlgn="base">
              <a:spcAft>
                <a:spcPct val="0"/>
              </a:spcAft>
              <a:buClr>
                <a:srgbClr val="F0AB00"/>
              </a:buClr>
              <a:buSzPct val="80000"/>
            </a:pPr>
            <a:r>
              <a:rPr lang="zh-CN" altLang="en-US" sz="1350" kern="0" dirty="0">
                <a:latin typeface="微软雅黑" panose="020B0503020204020204" pitchFamily="34" charset="-122"/>
                <a:ea typeface="微软雅黑" panose="020B0503020204020204" pitchFamily="34" charset="-122"/>
                <a:cs typeface="Arial Unicode MS" pitchFamily="34" charset="-128"/>
              </a:rPr>
              <a:t>传统</a:t>
            </a:r>
            <a:r>
              <a:rPr lang="zh-CN" altLang="en-US" sz="1350" b="1" kern="0" dirty="0">
                <a:latin typeface="微软雅黑" panose="020B0503020204020204" pitchFamily="34" charset="-122"/>
                <a:ea typeface="微软雅黑" panose="020B0503020204020204" pitchFamily="34" charset="-122"/>
                <a:cs typeface="Arial Unicode MS" pitchFamily="34" charset="-128"/>
              </a:rPr>
              <a:t>复制数据</a:t>
            </a:r>
            <a:r>
              <a:rPr lang="en-US" sz="1350" b="1" kern="0" dirty="0">
                <a:latin typeface="微软雅黑" panose="020B0503020204020204" pitchFamily="34" charset="-122"/>
                <a:ea typeface="微软雅黑" panose="020B0503020204020204" pitchFamily="34" charset="-122"/>
                <a:cs typeface="Arial Unicode MS" pitchFamily="34" charset="-128"/>
              </a:rPr>
              <a:t> </a:t>
            </a:r>
            <a:r>
              <a:rPr lang="zh-CN" altLang="en-US" sz="1350" kern="0" dirty="0">
                <a:latin typeface="微软雅黑" panose="020B0503020204020204" pitchFamily="34" charset="-122"/>
                <a:ea typeface="微软雅黑" panose="020B0503020204020204" pitchFamily="34" charset="-122"/>
                <a:cs typeface="Arial Unicode MS" pitchFamily="34" charset="-128"/>
              </a:rPr>
              <a:t>并在索引中创建越来越多的拷贝</a:t>
            </a:r>
            <a:endParaRPr lang="en-US" sz="1350" kern="0" dirty="0">
              <a:latin typeface="微软雅黑" panose="020B0503020204020204" pitchFamily="34" charset="-122"/>
              <a:ea typeface="微软雅黑" panose="020B0503020204020204" pitchFamily="34" charset="-122"/>
              <a:cs typeface="Arial Unicode MS" pitchFamily="34" charset="-128"/>
            </a:endParaRPr>
          </a:p>
        </p:txBody>
      </p:sp>
      <p:sp>
        <p:nvSpPr>
          <p:cNvPr id="9" name="TextBox 8"/>
          <p:cNvSpPr txBox="1"/>
          <p:nvPr/>
        </p:nvSpPr>
        <p:spPr>
          <a:xfrm>
            <a:off x="5263341" y="2246223"/>
            <a:ext cx="3299541" cy="415498"/>
          </a:xfrm>
          <a:prstGeom prst="rect">
            <a:avLst/>
          </a:prstGeom>
          <a:noFill/>
        </p:spPr>
        <p:txBody>
          <a:bodyPr wrap="square" lIns="0" tIns="0" rIns="0" bIns="0" rtlCol="0">
            <a:spAutoFit/>
          </a:bodyPr>
          <a:lstStyle/>
          <a:p>
            <a:pPr algn="ctr" fontAlgn="base">
              <a:spcAft>
                <a:spcPct val="0"/>
              </a:spcAft>
              <a:buClr>
                <a:srgbClr val="F0AB00"/>
              </a:buClr>
              <a:buSzPct val="80000"/>
            </a:pPr>
            <a:r>
              <a:rPr lang="en-US" sz="1350" kern="0" dirty="0">
                <a:latin typeface="微软雅黑" panose="020B0503020204020204" pitchFamily="34" charset="-122"/>
                <a:ea typeface="微软雅黑" panose="020B0503020204020204" pitchFamily="34" charset="-122"/>
                <a:cs typeface="Arial Unicode MS" pitchFamily="34" charset="-128"/>
              </a:rPr>
              <a:t>SAP HANA</a:t>
            </a:r>
            <a:r>
              <a:rPr lang="zh-CN" altLang="en-US" sz="1350" kern="0" dirty="0">
                <a:latin typeface="微软雅黑" panose="020B0503020204020204" pitchFamily="34" charset="-122"/>
                <a:ea typeface="微软雅黑" panose="020B0503020204020204" pitchFamily="34" charset="-122"/>
                <a:cs typeface="Arial Unicode MS" pitchFamily="34" charset="-128"/>
              </a:rPr>
              <a:t>在内存中保留关键数据，无需复制或索引</a:t>
            </a:r>
            <a:endParaRPr lang="en-US" sz="1350" kern="0" dirty="0">
              <a:latin typeface="微软雅黑" panose="020B0503020204020204" pitchFamily="34" charset="-122"/>
              <a:ea typeface="微软雅黑" panose="020B0503020204020204" pitchFamily="34" charset="-122"/>
              <a:cs typeface="Arial Unicode MS" pitchFamily="34" charset="-128"/>
            </a:endParaRPr>
          </a:p>
        </p:txBody>
      </p:sp>
      <p:sp>
        <p:nvSpPr>
          <p:cNvPr id="27" name="TextBox 26"/>
          <p:cNvSpPr txBox="1"/>
          <p:nvPr/>
        </p:nvSpPr>
        <p:spPr>
          <a:xfrm>
            <a:off x="662133" y="5246129"/>
            <a:ext cx="884859" cy="276999"/>
          </a:xfrm>
          <a:prstGeom prst="rect">
            <a:avLst/>
          </a:prstGeom>
          <a:noFill/>
        </p:spPr>
        <p:txBody>
          <a:bodyPr wrap="none" lIns="0" tIns="0" rIns="0" bIns="0" rtlCol="0">
            <a:spAutoFit/>
          </a:bodyPr>
          <a:lstStyle/>
          <a:p>
            <a:pPr algn="ctr" fontAlgn="base">
              <a:spcBef>
                <a:spcPts val="450"/>
              </a:spcBef>
              <a:spcAft>
                <a:spcPct val="0"/>
              </a:spcAft>
              <a:buClr>
                <a:srgbClr val="F0AB00"/>
              </a:buClr>
              <a:buSzPct val="80000"/>
            </a:pPr>
            <a:r>
              <a:rPr lang="zh-CN" altLang="en-US" sz="900" kern="0" dirty="0">
                <a:latin typeface="微软雅黑" panose="020B0503020204020204" pitchFamily="34" charset="-122"/>
                <a:ea typeface="微软雅黑" panose="020B0503020204020204" pitchFamily="34" charset="-122"/>
                <a:cs typeface="Arial Unicode MS" pitchFamily="34" charset="-128"/>
              </a:rPr>
              <a:t>业务数据</a:t>
            </a:r>
            <a:r>
              <a:rPr lang="en-US" sz="900" kern="0" dirty="0">
                <a:latin typeface="微软雅黑" panose="020B0503020204020204" pitchFamily="34" charset="-122"/>
                <a:ea typeface="微软雅黑" panose="020B0503020204020204" pitchFamily="34" charset="-122"/>
                <a:cs typeface="Arial Unicode MS" pitchFamily="34" charset="-128"/>
              </a:rPr>
              <a:t>:</a:t>
            </a:r>
            <a:br>
              <a:rPr lang="en-US" sz="900" kern="0" dirty="0">
                <a:latin typeface="微软雅黑" panose="020B0503020204020204" pitchFamily="34" charset="-122"/>
                <a:ea typeface="微软雅黑" panose="020B0503020204020204" pitchFamily="34" charset="-122"/>
                <a:cs typeface="Arial Unicode MS" pitchFamily="34" charset="-128"/>
              </a:rPr>
            </a:br>
            <a:r>
              <a:rPr lang="en-US" sz="900" kern="0" dirty="0">
                <a:latin typeface="微软雅黑" panose="020B0503020204020204" pitchFamily="34" charset="-122"/>
                <a:ea typeface="微软雅黑" panose="020B0503020204020204" pitchFamily="34" charset="-122"/>
                <a:cs typeface="Arial Unicode MS" pitchFamily="34" charset="-128"/>
              </a:rPr>
              <a:t>ERP, CRM, SCM</a:t>
            </a:r>
          </a:p>
        </p:txBody>
      </p:sp>
      <p:sp>
        <p:nvSpPr>
          <p:cNvPr id="28" name="TextBox 27"/>
          <p:cNvSpPr txBox="1"/>
          <p:nvPr/>
        </p:nvSpPr>
        <p:spPr>
          <a:xfrm>
            <a:off x="2038594" y="5246129"/>
            <a:ext cx="577081" cy="276999"/>
          </a:xfrm>
          <a:prstGeom prst="rect">
            <a:avLst/>
          </a:prstGeom>
          <a:noFill/>
        </p:spPr>
        <p:txBody>
          <a:bodyPr wrap="none" lIns="0" tIns="0" rIns="0" bIns="0" rtlCol="0">
            <a:spAutoFit/>
          </a:bodyPr>
          <a:lstStyle/>
          <a:p>
            <a:pPr algn="ctr" fontAlgn="base">
              <a:spcBef>
                <a:spcPts val="450"/>
              </a:spcBef>
              <a:spcAft>
                <a:spcPct val="0"/>
              </a:spcAft>
              <a:buClr>
                <a:srgbClr val="F0AB00"/>
              </a:buClr>
              <a:buSzPct val="80000"/>
            </a:pPr>
            <a:r>
              <a:rPr lang="zh-CN" altLang="en-US" sz="900" kern="0" dirty="0">
                <a:latin typeface="微软雅黑" panose="020B0503020204020204" pitchFamily="34" charset="-122"/>
                <a:ea typeface="微软雅黑" panose="020B0503020204020204" pitchFamily="34" charset="-122"/>
                <a:cs typeface="Arial Unicode MS" pitchFamily="34" charset="-128"/>
              </a:rPr>
              <a:t>参照</a:t>
            </a:r>
            <a:r>
              <a:rPr lang="en-US" sz="900" kern="0" dirty="0">
                <a:latin typeface="微软雅黑" panose="020B0503020204020204" pitchFamily="34" charset="-122"/>
                <a:ea typeface="微软雅黑" panose="020B0503020204020204" pitchFamily="34" charset="-122"/>
                <a:cs typeface="Arial Unicode MS" pitchFamily="34" charset="-128"/>
              </a:rPr>
              <a:t>/</a:t>
            </a:r>
            <a:br>
              <a:rPr lang="en-US" sz="900" kern="0" dirty="0">
                <a:latin typeface="微软雅黑" panose="020B0503020204020204" pitchFamily="34" charset="-122"/>
                <a:ea typeface="微软雅黑" panose="020B0503020204020204" pitchFamily="34" charset="-122"/>
                <a:cs typeface="Arial Unicode MS" pitchFamily="34" charset="-128"/>
              </a:rPr>
            </a:br>
            <a:r>
              <a:rPr lang="zh-CN" altLang="en-US" sz="900" kern="0" dirty="0">
                <a:latin typeface="微软雅黑" panose="020B0503020204020204" pitchFamily="34" charset="-122"/>
                <a:ea typeface="微软雅黑" panose="020B0503020204020204" pitchFamily="34" charset="-122"/>
                <a:cs typeface="Arial Unicode MS" pitchFamily="34" charset="-128"/>
              </a:rPr>
              <a:t>供应商数据</a:t>
            </a:r>
            <a:endParaRPr lang="en-US" sz="900" kern="0" dirty="0">
              <a:latin typeface="微软雅黑" panose="020B0503020204020204" pitchFamily="34" charset="-122"/>
              <a:ea typeface="微软雅黑" panose="020B0503020204020204" pitchFamily="34" charset="-122"/>
              <a:cs typeface="Arial Unicode MS" pitchFamily="34" charset="-128"/>
            </a:endParaRPr>
          </a:p>
        </p:txBody>
      </p:sp>
      <p:sp>
        <p:nvSpPr>
          <p:cNvPr id="29" name="TextBox 28"/>
          <p:cNvSpPr txBox="1"/>
          <p:nvPr/>
        </p:nvSpPr>
        <p:spPr>
          <a:xfrm>
            <a:off x="3289755" y="5246129"/>
            <a:ext cx="532198" cy="276999"/>
          </a:xfrm>
          <a:prstGeom prst="rect">
            <a:avLst/>
          </a:prstGeom>
          <a:noFill/>
        </p:spPr>
        <p:txBody>
          <a:bodyPr wrap="none" lIns="0" tIns="0" rIns="0" bIns="0" rtlCol="0">
            <a:spAutoFit/>
          </a:bodyPr>
          <a:lstStyle/>
          <a:p>
            <a:pPr algn="ctr" fontAlgn="base">
              <a:spcBef>
                <a:spcPts val="450"/>
              </a:spcBef>
              <a:spcAft>
                <a:spcPct val="0"/>
              </a:spcAft>
              <a:buClr>
                <a:srgbClr val="F0AB00"/>
              </a:buClr>
              <a:buSzPct val="80000"/>
            </a:pPr>
            <a:r>
              <a:rPr lang="en-US" sz="900" kern="0" dirty="0">
                <a:latin typeface="微软雅黑" panose="020B0503020204020204" pitchFamily="34" charset="-122"/>
                <a:ea typeface="微软雅黑" panose="020B0503020204020204" pitchFamily="34" charset="-122"/>
                <a:cs typeface="Arial Unicode MS" pitchFamily="34" charset="-128"/>
              </a:rPr>
              <a:t>Hadoop /</a:t>
            </a:r>
            <a:br>
              <a:rPr lang="en-US" sz="900" kern="0" dirty="0">
                <a:latin typeface="微软雅黑" panose="020B0503020204020204" pitchFamily="34" charset="-122"/>
                <a:ea typeface="微软雅黑" panose="020B0503020204020204" pitchFamily="34" charset="-122"/>
                <a:cs typeface="Arial Unicode MS" pitchFamily="34" charset="-128"/>
              </a:rPr>
            </a:br>
            <a:r>
              <a:rPr lang="zh-CN" altLang="en-US" sz="900" kern="0" dirty="0">
                <a:latin typeface="微软雅黑" panose="020B0503020204020204" pitchFamily="34" charset="-122"/>
                <a:ea typeface="微软雅黑" panose="020B0503020204020204" pitchFamily="34" charset="-122"/>
                <a:cs typeface="Arial Unicode MS" pitchFamily="34" charset="-128"/>
              </a:rPr>
              <a:t>社交媒体</a:t>
            </a:r>
            <a:endParaRPr lang="en-US" sz="900" kern="0" dirty="0">
              <a:latin typeface="微软雅黑" panose="020B0503020204020204" pitchFamily="34" charset="-122"/>
              <a:ea typeface="微软雅黑" panose="020B0503020204020204" pitchFamily="34" charset="-122"/>
              <a:cs typeface="Arial Unicode MS" pitchFamily="34" charset="-128"/>
            </a:endParaRPr>
          </a:p>
        </p:txBody>
      </p:sp>
      <p:pic>
        <p:nvPicPr>
          <p:cNvPr id="30" name="Picture 2" descr="C:\Users\HB\Desktop\hadoop-elephant.png"/>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294639" y="4764232"/>
            <a:ext cx="545074" cy="43681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7" name="Group 36"/>
          <p:cNvGrpSpPr/>
          <p:nvPr/>
        </p:nvGrpSpPr>
        <p:grpSpPr>
          <a:xfrm>
            <a:off x="905707" y="4815025"/>
            <a:ext cx="500667" cy="278303"/>
            <a:chOff x="995766" y="5280847"/>
            <a:chExt cx="1301216" cy="723300"/>
          </a:xfrm>
        </p:grpSpPr>
        <p:pic>
          <p:nvPicPr>
            <p:cNvPr id="31" name="Picture 3"/>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995766" y="5280847"/>
              <a:ext cx="599955" cy="540782"/>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32" name="Picture 3"/>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697027" y="5297620"/>
              <a:ext cx="599955" cy="540782"/>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35" name="Picture 3"/>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352032" y="5463364"/>
              <a:ext cx="599955" cy="540783"/>
            </a:xfrm>
            <a:prstGeom prst="rect">
              <a:avLst/>
            </a:prstGeom>
            <a:noFill/>
            <a:ln>
              <a:noFill/>
            </a:ln>
            <a:extLst>
              <a:ext uri="{909E8E84-426E-40dd-AFC4-6F175D3DCCD1}">
                <a14:hiddenFill xmlns="" xmlns:a14="http://schemas.microsoft.com/office/drawing/2010/main">
                  <a:solidFill>
                    <a:srgbClr val="FFFFFF"/>
                  </a:solidFill>
                </a14:hiddenFill>
              </a:ext>
            </a:extLst>
          </p:spPr>
        </p:pic>
      </p:grpSp>
      <p:sp>
        <p:nvSpPr>
          <p:cNvPr id="39" name="Can 38"/>
          <p:cNvSpPr/>
          <p:nvPr/>
        </p:nvSpPr>
        <p:spPr bwMode="gray">
          <a:xfrm>
            <a:off x="1472930" y="2958307"/>
            <a:ext cx="1607044" cy="1428239"/>
          </a:xfrm>
          <a:prstGeom prst="can">
            <a:avLst>
              <a:gd name="adj" fmla="val 38403"/>
            </a:avLst>
          </a:prstGeom>
          <a:noFill/>
          <a:ln w="6350" algn="ctr">
            <a:solidFill>
              <a:schemeClr val="bg2"/>
            </a:solid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pic>
        <p:nvPicPr>
          <p:cNvPr id="40" name="Picture 9" descr="\\psf\Home\Graphic Tank\SAP 3D non-standard-71.pn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307137" y="3563792"/>
            <a:ext cx="356713" cy="307436"/>
          </a:xfrm>
          <a:prstGeom prst="rect">
            <a:avLst/>
          </a:prstGeom>
          <a:solidFill>
            <a:schemeClr val="accent6"/>
          </a:solidFill>
          <a:extLst>
            <a:ext uri="{909E8E84-426E-40dd-AFC4-6F175D3DCCD1}">
              <a14:hiddenFill xmlns="" xmlns:a14="http://schemas.microsoft.com/office/drawing/2010/main">
                <a:solidFill>
                  <a:srgbClr val="FFFFFF"/>
                </a:solidFill>
              </a14:hiddenFill>
            </a:ext>
          </a:extLst>
        </p:spPr>
      </p:pic>
      <p:grpSp>
        <p:nvGrpSpPr>
          <p:cNvPr id="41" name="Group 40"/>
          <p:cNvGrpSpPr/>
          <p:nvPr/>
        </p:nvGrpSpPr>
        <p:grpSpPr>
          <a:xfrm>
            <a:off x="1595937" y="3602310"/>
            <a:ext cx="445989" cy="343633"/>
            <a:chOff x="3100388" y="2357436"/>
            <a:chExt cx="242887" cy="247745"/>
          </a:xfrm>
        </p:grpSpPr>
        <p:sp>
          <p:nvSpPr>
            <p:cNvPr id="42" name="Rectangle 41"/>
            <p:cNvSpPr/>
            <p:nvPr/>
          </p:nvSpPr>
          <p:spPr bwMode="gray">
            <a:xfrm>
              <a:off x="3195638" y="2464593"/>
              <a:ext cx="52387" cy="73152"/>
            </a:xfrm>
            <a:prstGeom prst="rect">
              <a:avLst/>
            </a:prstGeom>
            <a:solidFill>
              <a:schemeClr val="accent1"/>
            </a:solidFill>
          </p:spPr>
          <p:txBody>
            <a:bodyPr wrap="square" rtlCol="0" anchor="ctr" anchorCtr="1">
              <a:noAutofit/>
            </a:bodyPr>
            <a:lstStyle/>
            <a:p>
              <a:pPr algn="ctr" fontAlgn="base">
                <a:spcBef>
                  <a:spcPct val="0"/>
                </a:spcBef>
                <a:spcAft>
                  <a:spcPct val="0"/>
                </a:spcAft>
              </a:pPr>
              <a:endParaRPr lang="en-US" sz="1425" dirty="0">
                <a:latin typeface="微软雅黑" panose="020B0503020204020204" pitchFamily="34" charset="-122"/>
                <a:ea typeface="微软雅黑" panose="020B0503020204020204" pitchFamily="34" charset="-122"/>
                <a:cs typeface="Arial"/>
              </a:endParaRPr>
            </a:p>
          </p:txBody>
        </p:sp>
        <p:sp>
          <p:nvSpPr>
            <p:cNvPr id="43" name="Rectangle 42"/>
            <p:cNvSpPr/>
            <p:nvPr/>
          </p:nvSpPr>
          <p:spPr bwMode="gray">
            <a:xfrm>
              <a:off x="3195638" y="2357436"/>
              <a:ext cx="52387" cy="54864"/>
            </a:xfrm>
            <a:prstGeom prst="rect">
              <a:avLst/>
            </a:prstGeom>
            <a:solidFill>
              <a:schemeClr val="accent1"/>
            </a:solidFill>
          </p:spPr>
          <p:txBody>
            <a:bodyPr wrap="square" rtlCol="0" anchor="ctr" anchorCtr="1">
              <a:noAutofit/>
            </a:bodyPr>
            <a:lstStyle/>
            <a:p>
              <a:pPr algn="ctr" fontAlgn="base">
                <a:spcBef>
                  <a:spcPct val="0"/>
                </a:spcBef>
                <a:spcAft>
                  <a:spcPct val="0"/>
                </a:spcAft>
              </a:pPr>
              <a:endParaRPr lang="en-US" sz="1425" dirty="0">
                <a:latin typeface="微软雅黑" panose="020B0503020204020204" pitchFamily="34" charset="-122"/>
                <a:ea typeface="微软雅黑" panose="020B0503020204020204" pitchFamily="34" charset="-122"/>
                <a:cs typeface="Arial"/>
              </a:endParaRPr>
            </a:p>
          </p:txBody>
        </p:sp>
        <p:sp>
          <p:nvSpPr>
            <p:cNvPr id="44" name="Rectangle 43"/>
            <p:cNvSpPr/>
            <p:nvPr/>
          </p:nvSpPr>
          <p:spPr bwMode="gray">
            <a:xfrm>
              <a:off x="3100388" y="2424111"/>
              <a:ext cx="52387" cy="54864"/>
            </a:xfrm>
            <a:prstGeom prst="rect">
              <a:avLst/>
            </a:prstGeom>
            <a:solidFill>
              <a:schemeClr val="accent1"/>
            </a:solidFill>
          </p:spPr>
          <p:txBody>
            <a:bodyPr wrap="square" rtlCol="0" anchor="ctr" anchorCtr="1">
              <a:noAutofit/>
            </a:bodyPr>
            <a:lstStyle/>
            <a:p>
              <a:pPr algn="ctr" fontAlgn="base">
                <a:spcBef>
                  <a:spcPct val="0"/>
                </a:spcBef>
                <a:spcAft>
                  <a:spcPct val="0"/>
                </a:spcAft>
              </a:pPr>
              <a:endParaRPr lang="en-US" sz="1425" dirty="0">
                <a:latin typeface="微软雅黑" panose="020B0503020204020204" pitchFamily="34" charset="-122"/>
                <a:ea typeface="微软雅黑" panose="020B0503020204020204" pitchFamily="34" charset="-122"/>
                <a:cs typeface="Arial"/>
              </a:endParaRPr>
            </a:p>
          </p:txBody>
        </p:sp>
        <p:sp>
          <p:nvSpPr>
            <p:cNvPr id="45" name="Rectangle 44"/>
            <p:cNvSpPr/>
            <p:nvPr/>
          </p:nvSpPr>
          <p:spPr bwMode="gray">
            <a:xfrm>
              <a:off x="3290888" y="2424111"/>
              <a:ext cx="52387" cy="54864"/>
            </a:xfrm>
            <a:prstGeom prst="rect">
              <a:avLst/>
            </a:prstGeom>
            <a:solidFill>
              <a:schemeClr val="accent1"/>
            </a:solidFill>
          </p:spPr>
          <p:txBody>
            <a:bodyPr wrap="square" rtlCol="0" anchor="ctr" anchorCtr="1">
              <a:noAutofit/>
            </a:bodyPr>
            <a:lstStyle/>
            <a:p>
              <a:pPr algn="ctr" fontAlgn="base">
                <a:spcBef>
                  <a:spcPct val="0"/>
                </a:spcBef>
                <a:spcAft>
                  <a:spcPct val="0"/>
                </a:spcAft>
              </a:pPr>
              <a:endParaRPr lang="en-US" sz="1425" dirty="0">
                <a:latin typeface="微软雅黑" panose="020B0503020204020204" pitchFamily="34" charset="-122"/>
                <a:ea typeface="微软雅黑" panose="020B0503020204020204" pitchFamily="34" charset="-122"/>
                <a:cs typeface="Arial"/>
              </a:endParaRPr>
            </a:p>
          </p:txBody>
        </p:sp>
        <p:sp>
          <p:nvSpPr>
            <p:cNvPr id="46" name="Rectangle 45"/>
            <p:cNvSpPr/>
            <p:nvPr/>
          </p:nvSpPr>
          <p:spPr bwMode="gray">
            <a:xfrm>
              <a:off x="3100388" y="2550317"/>
              <a:ext cx="52387" cy="54864"/>
            </a:xfrm>
            <a:prstGeom prst="rect">
              <a:avLst/>
            </a:prstGeom>
            <a:solidFill>
              <a:schemeClr val="accent1"/>
            </a:solidFill>
          </p:spPr>
          <p:txBody>
            <a:bodyPr wrap="square" rtlCol="0" anchor="ctr" anchorCtr="1">
              <a:noAutofit/>
            </a:bodyPr>
            <a:lstStyle/>
            <a:p>
              <a:pPr algn="ctr" fontAlgn="base">
                <a:spcBef>
                  <a:spcPct val="0"/>
                </a:spcBef>
                <a:spcAft>
                  <a:spcPct val="0"/>
                </a:spcAft>
              </a:pPr>
              <a:endParaRPr lang="en-US" sz="1425" dirty="0">
                <a:latin typeface="微软雅黑" panose="020B0503020204020204" pitchFamily="34" charset="-122"/>
                <a:ea typeface="微软雅黑" panose="020B0503020204020204" pitchFamily="34" charset="-122"/>
                <a:cs typeface="Arial"/>
              </a:endParaRPr>
            </a:p>
          </p:txBody>
        </p:sp>
        <p:sp>
          <p:nvSpPr>
            <p:cNvPr id="47" name="Rectangle 46"/>
            <p:cNvSpPr/>
            <p:nvPr/>
          </p:nvSpPr>
          <p:spPr bwMode="gray">
            <a:xfrm>
              <a:off x="3290888" y="2550317"/>
              <a:ext cx="52387" cy="54864"/>
            </a:xfrm>
            <a:prstGeom prst="rect">
              <a:avLst/>
            </a:prstGeom>
            <a:solidFill>
              <a:schemeClr val="accent1"/>
            </a:solidFill>
          </p:spPr>
          <p:txBody>
            <a:bodyPr wrap="square" rtlCol="0" anchor="ctr" anchorCtr="1">
              <a:noAutofit/>
            </a:bodyPr>
            <a:lstStyle/>
            <a:p>
              <a:pPr algn="ctr" fontAlgn="base">
                <a:spcBef>
                  <a:spcPct val="0"/>
                </a:spcBef>
                <a:spcAft>
                  <a:spcPct val="0"/>
                </a:spcAft>
              </a:pPr>
              <a:endParaRPr lang="en-US" sz="1425" dirty="0">
                <a:latin typeface="微软雅黑" panose="020B0503020204020204" pitchFamily="34" charset="-122"/>
                <a:ea typeface="微软雅黑" panose="020B0503020204020204" pitchFamily="34" charset="-122"/>
                <a:cs typeface="Arial"/>
              </a:endParaRPr>
            </a:p>
          </p:txBody>
        </p:sp>
        <p:cxnSp>
          <p:nvCxnSpPr>
            <p:cNvPr id="48" name="Straight Connector 47"/>
            <p:cNvCxnSpPr/>
            <p:nvPr/>
          </p:nvCxnSpPr>
          <p:spPr>
            <a:xfrm>
              <a:off x="3138489" y="2451543"/>
              <a:ext cx="95250" cy="496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150394" y="2513075"/>
              <a:ext cx="80964" cy="599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3" idx="2"/>
              <a:endCxn id="42" idx="0"/>
            </p:cNvCxnSpPr>
            <p:nvPr/>
          </p:nvCxnSpPr>
          <p:spPr>
            <a:xfrm>
              <a:off x="3221832" y="2412300"/>
              <a:ext cx="0" cy="5229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flipH="1">
              <a:off x="3214683" y="2451543"/>
              <a:ext cx="95250" cy="121444"/>
              <a:chOff x="3152777" y="2451543"/>
              <a:chExt cx="95250" cy="121444"/>
            </a:xfrm>
          </p:grpSpPr>
          <p:cxnSp>
            <p:nvCxnSpPr>
              <p:cNvPr id="52" name="Straight Connector 51"/>
              <p:cNvCxnSpPr/>
              <p:nvPr/>
            </p:nvCxnSpPr>
            <p:spPr>
              <a:xfrm>
                <a:off x="3152777" y="2451543"/>
                <a:ext cx="95250" cy="496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3164682" y="2513075"/>
                <a:ext cx="80964" cy="599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54" name="Picture 9" descr="\\psf\Home\Graphic Tank\SAP 3D non-standard-71.pn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651625" y="3881702"/>
            <a:ext cx="356713" cy="307436"/>
          </a:xfrm>
          <a:prstGeom prst="rect">
            <a:avLst/>
          </a:prstGeom>
          <a:solidFill>
            <a:schemeClr val="accent6"/>
          </a:solidFill>
          <a:extLst>
            <a:ext uri="{909E8E84-426E-40dd-AFC4-6F175D3DCCD1}">
              <a14:hiddenFill xmlns="" xmlns:a14="http://schemas.microsoft.com/office/drawing/2010/main">
                <a:solidFill>
                  <a:srgbClr val="FFFFFF"/>
                </a:solidFill>
              </a14:hiddenFill>
            </a:ext>
          </a:extLst>
        </p:spPr>
      </p:pic>
      <p:pic>
        <p:nvPicPr>
          <p:cNvPr id="55" name="Picture 9" descr="\\psf\Home\Graphic Tank\SAP 3D non-standard-71.pn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151435" y="3897283"/>
            <a:ext cx="356713" cy="307436"/>
          </a:xfrm>
          <a:prstGeom prst="rect">
            <a:avLst/>
          </a:prstGeom>
          <a:solidFill>
            <a:schemeClr val="accent6"/>
          </a:solidFill>
          <a:extLst>
            <a:ext uri="{909E8E84-426E-40dd-AFC4-6F175D3DCCD1}">
              <a14:hiddenFill xmlns="" xmlns:a14="http://schemas.microsoft.com/office/drawing/2010/main">
                <a:solidFill>
                  <a:srgbClr val="FFFFFF"/>
                </a:solidFill>
              </a14:hiddenFill>
            </a:ext>
          </a:extLst>
        </p:spPr>
      </p:pic>
      <p:sp>
        <p:nvSpPr>
          <p:cNvPr id="56" name="TextBox 55"/>
          <p:cNvSpPr txBox="1"/>
          <p:nvPr/>
        </p:nvSpPr>
        <p:spPr>
          <a:xfrm rot="16200000">
            <a:off x="-66653" y="4967494"/>
            <a:ext cx="848446" cy="276999"/>
          </a:xfrm>
          <a:prstGeom prst="rect">
            <a:avLst/>
          </a:prstGeom>
          <a:noFill/>
        </p:spPr>
        <p:txBody>
          <a:bodyPr wrap="square" lIns="0" tIns="0" rIns="0" bIns="0" rtlCol="0">
            <a:spAutoFit/>
          </a:bodyPr>
          <a:lstStyle/>
          <a:p>
            <a:pPr algn="ctr" fontAlgn="base">
              <a:spcBef>
                <a:spcPts val="450"/>
              </a:spcBef>
              <a:spcAft>
                <a:spcPct val="0"/>
              </a:spcAft>
              <a:buClr>
                <a:srgbClr val="F0AB00"/>
              </a:buClr>
              <a:buSzPct val="80000"/>
            </a:pPr>
            <a:r>
              <a:rPr lang="zh-CN" altLang="en-US" sz="900" kern="0" dirty="0">
                <a:latin typeface="微软雅黑" panose="020B0503020204020204" pitchFamily="34" charset="-122"/>
                <a:ea typeface="微软雅黑" panose="020B0503020204020204" pitchFamily="34" charset="-122"/>
                <a:cs typeface="Arial Unicode MS" pitchFamily="34" charset="-128"/>
              </a:rPr>
              <a:t>复制规划拖延数据及时性</a:t>
            </a:r>
            <a:endParaRPr lang="en-US" sz="900" kern="0" dirty="0">
              <a:latin typeface="微软雅黑" panose="020B0503020204020204" pitchFamily="34" charset="-122"/>
              <a:ea typeface="微软雅黑" panose="020B0503020204020204" pitchFamily="34" charset="-122"/>
              <a:cs typeface="Arial Unicode MS" pitchFamily="34" charset="-128"/>
            </a:endParaRPr>
          </a:p>
        </p:txBody>
      </p:sp>
      <p:sp>
        <p:nvSpPr>
          <p:cNvPr id="57" name="TextBox 56"/>
          <p:cNvSpPr txBox="1"/>
          <p:nvPr/>
        </p:nvSpPr>
        <p:spPr>
          <a:xfrm rot="16200000">
            <a:off x="-105031" y="3518095"/>
            <a:ext cx="936631" cy="276999"/>
          </a:xfrm>
          <a:prstGeom prst="rect">
            <a:avLst/>
          </a:prstGeom>
          <a:noFill/>
        </p:spPr>
        <p:txBody>
          <a:bodyPr wrap="square" lIns="0" tIns="0" rIns="0" bIns="0" rtlCol="0">
            <a:spAutoFit/>
          </a:bodyPr>
          <a:lstStyle/>
          <a:p>
            <a:pPr algn="ctr" fontAlgn="base">
              <a:spcBef>
                <a:spcPts val="450"/>
              </a:spcBef>
              <a:spcAft>
                <a:spcPct val="0"/>
              </a:spcAft>
              <a:buClr>
                <a:srgbClr val="F0AB00"/>
              </a:buClr>
              <a:buSzPct val="80000"/>
            </a:pPr>
            <a:r>
              <a:rPr lang="zh-CN" altLang="en-US" sz="900" kern="0" dirty="0">
                <a:latin typeface="微软雅黑" panose="020B0503020204020204" pitchFamily="34" charset="-122"/>
                <a:ea typeface="微软雅黑" panose="020B0503020204020204" pitchFamily="34" charset="-122"/>
                <a:cs typeface="Arial Unicode MS" pitchFamily="34" charset="-128"/>
              </a:rPr>
              <a:t>信息立方体及索引创建耗费时间</a:t>
            </a:r>
            <a:endParaRPr lang="en-US" sz="900" kern="0" dirty="0">
              <a:latin typeface="微软雅黑" panose="020B0503020204020204" pitchFamily="34" charset="-122"/>
              <a:ea typeface="微软雅黑" panose="020B0503020204020204" pitchFamily="34" charset="-122"/>
              <a:cs typeface="Arial Unicode MS" pitchFamily="34" charset="-128"/>
            </a:endParaRPr>
          </a:p>
        </p:txBody>
      </p:sp>
      <p:sp>
        <p:nvSpPr>
          <p:cNvPr id="58" name="TextBox 57"/>
          <p:cNvSpPr txBox="1"/>
          <p:nvPr/>
        </p:nvSpPr>
        <p:spPr>
          <a:xfrm>
            <a:off x="3213009" y="3403726"/>
            <a:ext cx="831396" cy="415498"/>
          </a:xfrm>
          <a:prstGeom prst="rect">
            <a:avLst/>
          </a:prstGeom>
          <a:noFill/>
        </p:spPr>
        <p:txBody>
          <a:bodyPr wrap="square" lIns="0" tIns="0" rIns="0" bIns="0" rtlCol="0">
            <a:spAutoFit/>
          </a:bodyPr>
          <a:lstStyle/>
          <a:p>
            <a:pPr fontAlgn="base">
              <a:spcBef>
                <a:spcPts val="450"/>
              </a:spcBef>
              <a:spcAft>
                <a:spcPct val="0"/>
              </a:spcAft>
              <a:buClr>
                <a:srgbClr val="F0AB00"/>
              </a:buClr>
              <a:buSzPct val="80000"/>
            </a:pPr>
            <a:r>
              <a:rPr lang="zh-CN" altLang="en-US" sz="900" i="1" kern="0" dirty="0">
                <a:latin typeface="微软雅黑" panose="020B0503020204020204" pitchFamily="34" charset="-122"/>
                <a:ea typeface="微软雅黑" panose="020B0503020204020204" pitchFamily="34" charset="-122"/>
                <a:cs typeface="Arial Unicode MS" pitchFamily="34" charset="-128"/>
              </a:rPr>
              <a:t>数据膨胀减缓了数据库且变得难以管理</a:t>
            </a:r>
            <a:endParaRPr lang="en-US" sz="900" i="1" kern="0" dirty="0">
              <a:latin typeface="微软雅黑" panose="020B0503020204020204" pitchFamily="34" charset="-122"/>
              <a:ea typeface="微软雅黑" panose="020B0503020204020204" pitchFamily="34" charset="-122"/>
              <a:cs typeface="Arial Unicode MS" pitchFamily="34" charset="-128"/>
            </a:endParaRPr>
          </a:p>
        </p:txBody>
      </p:sp>
      <p:grpSp>
        <p:nvGrpSpPr>
          <p:cNvPr id="59" name="Group 58"/>
          <p:cNvGrpSpPr/>
          <p:nvPr/>
        </p:nvGrpSpPr>
        <p:grpSpPr>
          <a:xfrm>
            <a:off x="2140224" y="4828472"/>
            <a:ext cx="367924" cy="278303"/>
            <a:chOff x="995766" y="5280847"/>
            <a:chExt cx="956221" cy="723300"/>
          </a:xfrm>
        </p:grpSpPr>
        <p:pic>
          <p:nvPicPr>
            <p:cNvPr id="60" name="Picture 3"/>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995766" y="5280847"/>
              <a:ext cx="599955" cy="540782"/>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62" name="Picture 3"/>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352032" y="5463364"/>
              <a:ext cx="599955" cy="540783"/>
            </a:xfrm>
            <a:prstGeom prst="rect">
              <a:avLst/>
            </a:prstGeom>
            <a:noFill/>
            <a:ln>
              <a:noFill/>
            </a:ln>
            <a:extLst>
              <a:ext uri="{909E8E84-426E-40dd-AFC4-6F175D3DCCD1}">
                <a14:hiddenFill xmlns="" xmlns:a14="http://schemas.microsoft.com/office/drawing/2010/main">
                  <a:solidFill>
                    <a:srgbClr val="FFFFFF"/>
                  </a:solidFill>
                </a14:hiddenFill>
              </a:ext>
            </a:extLst>
          </p:spPr>
        </p:pic>
      </p:grpSp>
      <p:cxnSp>
        <p:nvCxnSpPr>
          <p:cNvPr id="64" name="Straight Connector 63"/>
          <p:cNvCxnSpPr/>
          <p:nvPr/>
        </p:nvCxnSpPr>
        <p:spPr>
          <a:xfrm flipV="1">
            <a:off x="1232270" y="4498139"/>
            <a:ext cx="336074" cy="224050"/>
          </a:xfrm>
          <a:prstGeom prst="line">
            <a:avLst/>
          </a:prstGeom>
          <a:ln w="31750">
            <a:solidFill>
              <a:srgbClr val="A6A6A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2993301" y="4500384"/>
            <a:ext cx="336074" cy="224050"/>
          </a:xfrm>
          <a:prstGeom prst="line">
            <a:avLst/>
          </a:prstGeom>
          <a:ln w="31750">
            <a:solidFill>
              <a:srgbClr val="A6A6A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2299636" y="4519591"/>
            <a:ext cx="1361" cy="275687"/>
          </a:xfrm>
          <a:prstGeom prst="line">
            <a:avLst/>
          </a:prstGeom>
          <a:ln w="31750">
            <a:solidFill>
              <a:srgbClr val="A6A6A6"/>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5816200" y="2758145"/>
            <a:ext cx="1584925" cy="1428315"/>
            <a:chOff x="8947488" y="3229090"/>
            <a:chExt cx="1618574" cy="1318920"/>
          </a:xfrm>
          <a:solidFill>
            <a:schemeClr val="tx2"/>
          </a:solidFill>
        </p:grpSpPr>
        <p:sp>
          <p:nvSpPr>
            <p:cNvPr id="72" name="Rectangle 71"/>
            <p:cNvSpPr/>
            <p:nvPr/>
          </p:nvSpPr>
          <p:spPr bwMode="gray">
            <a:xfrm>
              <a:off x="9066742" y="3337495"/>
              <a:ext cx="1380067" cy="1091262"/>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grpSp>
          <p:nvGrpSpPr>
            <p:cNvPr id="73" name="Group 72"/>
            <p:cNvGrpSpPr/>
            <p:nvPr/>
          </p:nvGrpSpPr>
          <p:grpSpPr>
            <a:xfrm>
              <a:off x="9161755" y="4428757"/>
              <a:ext cx="1190405" cy="119253"/>
              <a:chOff x="8298663" y="3198942"/>
              <a:chExt cx="1190405" cy="136584"/>
            </a:xfrm>
            <a:grpFill/>
          </p:grpSpPr>
          <p:sp>
            <p:nvSpPr>
              <p:cNvPr id="100" name="Rectangle 99"/>
              <p:cNvSpPr/>
              <p:nvPr/>
            </p:nvSpPr>
            <p:spPr bwMode="gray">
              <a:xfrm>
                <a:off x="8298663"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101" name="Rectangle 100"/>
              <p:cNvSpPr/>
              <p:nvPr/>
            </p:nvSpPr>
            <p:spPr bwMode="gray">
              <a:xfrm>
                <a:off x="8438869"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102" name="Rectangle 101"/>
              <p:cNvSpPr/>
              <p:nvPr/>
            </p:nvSpPr>
            <p:spPr bwMode="gray">
              <a:xfrm>
                <a:off x="8579075"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103" name="Rectangle 102"/>
              <p:cNvSpPr/>
              <p:nvPr/>
            </p:nvSpPr>
            <p:spPr bwMode="gray">
              <a:xfrm>
                <a:off x="8719281"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104" name="Rectangle 103"/>
              <p:cNvSpPr/>
              <p:nvPr/>
            </p:nvSpPr>
            <p:spPr bwMode="gray">
              <a:xfrm>
                <a:off x="8859487"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105" name="Rectangle 104"/>
              <p:cNvSpPr/>
              <p:nvPr/>
            </p:nvSpPr>
            <p:spPr bwMode="gray">
              <a:xfrm>
                <a:off x="8999693"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106" name="Rectangle 105"/>
              <p:cNvSpPr/>
              <p:nvPr/>
            </p:nvSpPr>
            <p:spPr bwMode="gray">
              <a:xfrm>
                <a:off x="9139899"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107" name="Rectangle 106"/>
              <p:cNvSpPr/>
              <p:nvPr/>
            </p:nvSpPr>
            <p:spPr bwMode="gray">
              <a:xfrm>
                <a:off x="9280105"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108" name="Rectangle 107"/>
              <p:cNvSpPr/>
              <p:nvPr/>
            </p:nvSpPr>
            <p:spPr bwMode="gray">
              <a:xfrm>
                <a:off x="9420312"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grpSp>
        <p:grpSp>
          <p:nvGrpSpPr>
            <p:cNvPr id="74" name="Group 73"/>
            <p:cNvGrpSpPr/>
            <p:nvPr/>
          </p:nvGrpSpPr>
          <p:grpSpPr>
            <a:xfrm>
              <a:off x="9161755" y="3229090"/>
              <a:ext cx="1190405" cy="119253"/>
              <a:chOff x="8298663" y="3198942"/>
              <a:chExt cx="1190405" cy="136584"/>
            </a:xfrm>
            <a:grpFill/>
          </p:grpSpPr>
          <p:sp>
            <p:nvSpPr>
              <p:cNvPr id="91" name="Rectangle 90"/>
              <p:cNvSpPr/>
              <p:nvPr/>
            </p:nvSpPr>
            <p:spPr bwMode="gray">
              <a:xfrm>
                <a:off x="8298663"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92" name="Rectangle 91"/>
              <p:cNvSpPr/>
              <p:nvPr/>
            </p:nvSpPr>
            <p:spPr bwMode="gray">
              <a:xfrm>
                <a:off x="8438869"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93" name="Rectangle 92"/>
              <p:cNvSpPr/>
              <p:nvPr/>
            </p:nvSpPr>
            <p:spPr bwMode="gray">
              <a:xfrm>
                <a:off x="8579075"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94" name="Rectangle 93"/>
              <p:cNvSpPr/>
              <p:nvPr/>
            </p:nvSpPr>
            <p:spPr bwMode="gray">
              <a:xfrm>
                <a:off x="8719281"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95" name="Rectangle 94"/>
              <p:cNvSpPr/>
              <p:nvPr/>
            </p:nvSpPr>
            <p:spPr bwMode="gray">
              <a:xfrm>
                <a:off x="8859487"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96" name="Rectangle 95"/>
              <p:cNvSpPr/>
              <p:nvPr/>
            </p:nvSpPr>
            <p:spPr bwMode="gray">
              <a:xfrm>
                <a:off x="8999693"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97" name="Rectangle 96"/>
              <p:cNvSpPr/>
              <p:nvPr/>
            </p:nvSpPr>
            <p:spPr bwMode="gray">
              <a:xfrm>
                <a:off x="9139899"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98" name="Rectangle 97"/>
              <p:cNvSpPr/>
              <p:nvPr/>
            </p:nvSpPr>
            <p:spPr bwMode="gray">
              <a:xfrm>
                <a:off x="9280105"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99" name="Rectangle 98"/>
              <p:cNvSpPr/>
              <p:nvPr/>
            </p:nvSpPr>
            <p:spPr bwMode="gray">
              <a:xfrm>
                <a:off x="9420312"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grpSp>
        <p:grpSp>
          <p:nvGrpSpPr>
            <p:cNvPr id="75" name="Group 74"/>
            <p:cNvGrpSpPr/>
            <p:nvPr/>
          </p:nvGrpSpPr>
          <p:grpSpPr>
            <a:xfrm rot="5400000">
              <a:off x="10051440" y="3823500"/>
              <a:ext cx="909992" cy="119253"/>
              <a:chOff x="8298663" y="3198942"/>
              <a:chExt cx="909992" cy="136584"/>
            </a:xfrm>
            <a:grpFill/>
          </p:grpSpPr>
          <p:sp>
            <p:nvSpPr>
              <p:cNvPr id="84" name="Rectangle 83"/>
              <p:cNvSpPr/>
              <p:nvPr/>
            </p:nvSpPr>
            <p:spPr bwMode="gray">
              <a:xfrm>
                <a:off x="8298663"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85" name="Rectangle 84"/>
              <p:cNvSpPr/>
              <p:nvPr/>
            </p:nvSpPr>
            <p:spPr bwMode="gray">
              <a:xfrm>
                <a:off x="8438869"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86" name="Rectangle 85"/>
              <p:cNvSpPr/>
              <p:nvPr/>
            </p:nvSpPr>
            <p:spPr bwMode="gray">
              <a:xfrm>
                <a:off x="8579075"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87" name="Rectangle 86"/>
              <p:cNvSpPr/>
              <p:nvPr/>
            </p:nvSpPr>
            <p:spPr bwMode="gray">
              <a:xfrm>
                <a:off x="8719281"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88" name="Rectangle 87"/>
              <p:cNvSpPr/>
              <p:nvPr/>
            </p:nvSpPr>
            <p:spPr bwMode="gray">
              <a:xfrm>
                <a:off x="8859487"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89" name="Rectangle 88"/>
              <p:cNvSpPr/>
              <p:nvPr/>
            </p:nvSpPr>
            <p:spPr bwMode="gray">
              <a:xfrm>
                <a:off x="8999693"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90" name="Rectangle 89"/>
              <p:cNvSpPr/>
              <p:nvPr/>
            </p:nvSpPr>
            <p:spPr bwMode="gray">
              <a:xfrm>
                <a:off x="9139899"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grpSp>
        <p:grpSp>
          <p:nvGrpSpPr>
            <p:cNvPr id="76" name="Group 75"/>
            <p:cNvGrpSpPr/>
            <p:nvPr/>
          </p:nvGrpSpPr>
          <p:grpSpPr>
            <a:xfrm rot="5400000">
              <a:off x="8552119" y="3823501"/>
              <a:ext cx="909992" cy="119253"/>
              <a:chOff x="8298663" y="3198942"/>
              <a:chExt cx="909992" cy="136584"/>
            </a:xfrm>
            <a:grpFill/>
          </p:grpSpPr>
          <p:sp>
            <p:nvSpPr>
              <p:cNvPr id="77" name="Rectangle 76"/>
              <p:cNvSpPr/>
              <p:nvPr/>
            </p:nvSpPr>
            <p:spPr bwMode="gray">
              <a:xfrm>
                <a:off x="8298663"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78" name="Rectangle 77"/>
              <p:cNvSpPr/>
              <p:nvPr/>
            </p:nvSpPr>
            <p:spPr bwMode="gray">
              <a:xfrm>
                <a:off x="8438869"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79" name="Rectangle 78"/>
              <p:cNvSpPr/>
              <p:nvPr/>
            </p:nvSpPr>
            <p:spPr bwMode="gray">
              <a:xfrm>
                <a:off x="8579075"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80" name="Rectangle 79"/>
              <p:cNvSpPr/>
              <p:nvPr/>
            </p:nvSpPr>
            <p:spPr bwMode="gray">
              <a:xfrm>
                <a:off x="8719281"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81" name="Rectangle 80"/>
              <p:cNvSpPr/>
              <p:nvPr/>
            </p:nvSpPr>
            <p:spPr bwMode="gray">
              <a:xfrm>
                <a:off x="8859487"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82" name="Rectangle 81"/>
              <p:cNvSpPr/>
              <p:nvPr/>
            </p:nvSpPr>
            <p:spPr bwMode="gray">
              <a:xfrm>
                <a:off x="8999693"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sp>
            <p:nvSpPr>
              <p:cNvPr id="83" name="Rectangle 82"/>
              <p:cNvSpPr/>
              <p:nvPr/>
            </p:nvSpPr>
            <p:spPr bwMode="gray">
              <a:xfrm>
                <a:off x="9139899" y="3198942"/>
                <a:ext cx="68756" cy="136584"/>
              </a:xfrm>
              <a:prstGeom prst="rect">
                <a:avLst/>
              </a:prstGeom>
              <a:grp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grpSp>
      </p:grpSp>
      <p:sp>
        <p:nvSpPr>
          <p:cNvPr id="109" name="TextBox 108"/>
          <p:cNvSpPr txBox="1"/>
          <p:nvPr/>
        </p:nvSpPr>
        <p:spPr>
          <a:xfrm>
            <a:off x="7259189" y="4139659"/>
            <a:ext cx="65" cy="207749"/>
          </a:xfrm>
          <a:prstGeom prst="rect">
            <a:avLst/>
          </a:prstGeom>
          <a:noFill/>
        </p:spPr>
        <p:txBody>
          <a:bodyPr wrap="none" lIns="0" tIns="0" rIns="0" bIns="0" rtlCol="0">
            <a:spAutoFit/>
          </a:bodyPr>
          <a:lstStyle/>
          <a:p>
            <a:pPr fontAlgn="base">
              <a:spcBef>
                <a:spcPts val="450"/>
              </a:spcBef>
              <a:spcAft>
                <a:spcPct val="0"/>
              </a:spcAft>
              <a:buClr>
                <a:srgbClr val="F0AB00"/>
              </a:buClr>
              <a:buSzPct val="80000"/>
            </a:pPr>
            <a:endParaRPr lang="en-US" sz="1350" kern="0" dirty="0" err="1">
              <a:latin typeface="微软雅黑" panose="020B0503020204020204" pitchFamily="34" charset="-122"/>
              <a:ea typeface="微软雅黑" panose="020B0503020204020204" pitchFamily="34" charset="-122"/>
              <a:cs typeface="Arial Unicode MS" pitchFamily="34" charset="-128"/>
            </a:endParaRPr>
          </a:p>
        </p:txBody>
      </p:sp>
      <p:sp>
        <p:nvSpPr>
          <p:cNvPr id="110" name="TextBox 109"/>
          <p:cNvSpPr txBox="1"/>
          <p:nvPr/>
        </p:nvSpPr>
        <p:spPr>
          <a:xfrm>
            <a:off x="7601104" y="3171392"/>
            <a:ext cx="946230" cy="276999"/>
          </a:xfrm>
          <a:prstGeom prst="rect">
            <a:avLst/>
          </a:prstGeom>
          <a:noFill/>
        </p:spPr>
        <p:txBody>
          <a:bodyPr wrap="square" lIns="0" tIns="0" rIns="0" bIns="0" rtlCol="0">
            <a:spAutoFit/>
          </a:bodyPr>
          <a:lstStyle/>
          <a:p>
            <a:pPr fontAlgn="base">
              <a:spcBef>
                <a:spcPts val="450"/>
              </a:spcBef>
              <a:spcAft>
                <a:spcPct val="0"/>
              </a:spcAft>
              <a:buClr>
                <a:srgbClr val="F0AB00"/>
              </a:buClr>
              <a:buSzPct val="80000"/>
            </a:pPr>
            <a:r>
              <a:rPr lang="zh-CN" altLang="en-US" sz="900" i="1" kern="0" dirty="0">
                <a:latin typeface="微软雅黑" panose="020B0503020204020204" pitchFamily="34" charset="-122"/>
                <a:ea typeface="微软雅黑" panose="020B0503020204020204" pitchFamily="34" charset="-122"/>
                <a:cs typeface="Arial Unicode MS" pitchFamily="34" charset="-128"/>
              </a:rPr>
              <a:t>没有数据膨胀，计算与管理合理化</a:t>
            </a:r>
            <a:endParaRPr lang="en-US" sz="900" i="1" kern="0" dirty="0">
              <a:latin typeface="微软雅黑" panose="020B0503020204020204" pitchFamily="34" charset="-122"/>
              <a:ea typeface="微软雅黑" panose="020B0503020204020204" pitchFamily="34" charset="-122"/>
              <a:cs typeface="Arial Unicode MS" pitchFamily="34" charset="-128"/>
            </a:endParaRPr>
          </a:p>
        </p:txBody>
      </p:sp>
      <p:sp>
        <p:nvSpPr>
          <p:cNvPr id="111" name="TextBox 110"/>
          <p:cNvSpPr txBox="1"/>
          <p:nvPr/>
        </p:nvSpPr>
        <p:spPr>
          <a:xfrm>
            <a:off x="6096918" y="3214896"/>
            <a:ext cx="1032334" cy="571951"/>
          </a:xfrm>
          <a:prstGeom prst="rect">
            <a:avLst/>
          </a:prstGeom>
          <a:noFill/>
        </p:spPr>
        <p:txBody>
          <a:bodyPr wrap="none" lIns="0" tIns="0" rIns="0" bIns="0" rtlCol="0">
            <a:spAutoFit/>
          </a:bodyPr>
          <a:lstStyle/>
          <a:p>
            <a:pPr algn="ctr" fontAlgn="base">
              <a:spcBef>
                <a:spcPts val="450"/>
              </a:spcBef>
              <a:spcAft>
                <a:spcPct val="0"/>
              </a:spcAft>
              <a:buClr>
                <a:srgbClr val="F0AB00"/>
              </a:buClr>
              <a:buSzPct val="80000"/>
            </a:pPr>
            <a:r>
              <a:rPr lang="zh-CN" altLang="en-US" sz="1200" b="1" kern="0" dirty="0">
                <a:latin typeface="微软雅黑" panose="020B0503020204020204" pitchFamily="34" charset="-122"/>
                <a:ea typeface="微软雅黑" panose="020B0503020204020204" pitchFamily="34" charset="-122"/>
                <a:cs typeface="Arial Unicode MS" pitchFamily="34" charset="-128"/>
              </a:rPr>
              <a:t>业务数据</a:t>
            </a:r>
            <a:r>
              <a:rPr lang="en-US" sz="1050" kern="0" dirty="0">
                <a:latin typeface="微软雅黑" panose="020B0503020204020204" pitchFamily="34" charset="-122"/>
                <a:ea typeface="微软雅黑" panose="020B0503020204020204" pitchFamily="34" charset="-122"/>
                <a:cs typeface="Arial Unicode MS" pitchFamily="34" charset="-128"/>
              </a:rPr>
              <a:t>:</a:t>
            </a:r>
            <a:br>
              <a:rPr lang="en-US" sz="1050" kern="0" dirty="0">
                <a:latin typeface="微软雅黑" panose="020B0503020204020204" pitchFamily="34" charset="-122"/>
                <a:ea typeface="微软雅黑" panose="020B0503020204020204" pitchFamily="34" charset="-122"/>
                <a:cs typeface="Arial Unicode MS" pitchFamily="34" charset="-128"/>
              </a:rPr>
            </a:br>
            <a:r>
              <a:rPr lang="en-US" sz="1050" kern="0" dirty="0">
                <a:latin typeface="微软雅黑" panose="020B0503020204020204" pitchFamily="34" charset="-122"/>
                <a:ea typeface="微软雅黑" panose="020B0503020204020204" pitchFamily="34" charset="-122"/>
                <a:cs typeface="Arial Unicode MS" pitchFamily="34" charset="-128"/>
              </a:rPr>
              <a:t>ERP, CRM, SCM</a:t>
            </a:r>
          </a:p>
          <a:p>
            <a:pPr algn="ctr" fontAlgn="base">
              <a:spcBef>
                <a:spcPts val="450"/>
              </a:spcBef>
              <a:spcAft>
                <a:spcPct val="0"/>
              </a:spcAft>
              <a:buClr>
                <a:srgbClr val="F0AB00"/>
              </a:buClr>
              <a:buSzPct val="80000"/>
            </a:pPr>
            <a:r>
              <a:rPr lang="zh-CN" altLang="en-US" sz="1050" kern="0" dirty="0">
                <a:latin typeface="微软雅黑" panose="020B0503020204020204" pitchFamily="34" charset="-122"/>
                <a:ea typeface="微软雅黑" panose="020B0503020204020204" pitchFamily="34" charset="-122"/>
                <a:cs typeface="Arial Unicode MS" pitchFamily="34" charset="-128"/>
              </a:rPr>
              <a:t>数据流</a:t>
            </a:r>
            <a:r>
              <a:rPr lang="en-US" sz="1050" kern="0" dirty="0">
                <a:latin typeface="微软雅黑" panose="020B0503020204020204" pitchFamily="34" charset="-122"/>
                <a:ea typeface="微软雅黑" panose="020B0503020204020204" pitchFamily="34" charset="-122"/>
                <a:cs typeface="Arial Unicode MS" pitchFamily="34" charset="-128"/>
              </a:rPr>
              <a:t> &amp; </a:t>
            </a:r>
            <a:r>
              <a:rPr lang="zh-CN" altLang="en-US" sz="1050" kern="0" dirty="0">
                <a:latin typeface="微软雅黑" panose="020B0503020204020204" pitchFamily="34" charset="-122"/>
                <a:ea typeface="微软雅黑" panose="020B0503020204020204" pitchFamily="34" charset="-122"/>
                <a:cs typeface="Arial Unicode MS" pitchFamily="34" charset="-128"/>
              </a:rPr>
              <a:t>语境</a:t>
            </a:r>
            <a:endParaRPr lang="en-US" sz="1050" kern="0" dirty="0">
              <a:latin typeface="微软雅黑" panose="020B0503020204020204" pitchFamily="34" charset="-122"/>
              <a:ea typeface="微软雅黑" panose="020B0503020204020204" pitchFamily="34" charset="-122"/>
              <a:cs typeface="Arial Unicode MS" pitchFamily="34" charset="-128"/>
            </a:endParaRPr>
          </a:p>
        </p:txBody>
      </p:sp>
      <p:pic>
        <p:nvPicPr>
          <p:cNvPr id="113" name="Picture 3"/>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802700" y="4032419"/>
            <a:ext cx="230844" cy="208076"/>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14" name="Picture 3"/>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2762694" y="3545274"/>
            <a:ext cx="230844" cy="208076"/>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115" name="Rectangle 114"/>
          <p:cNvSpPr/>
          <p:nvPr/>
        </p:nvSpPr>
        <p:spPr bwMode="gray">
          <a:xfrm>
            <a:off x="4645946" y="4666344"/>
            <a:ext cx="4203475" cy="1034548"/>
          </a:xfrm>
          <a:prstGeom prst="rect">
            <a:avLst/>
          </a:prstGeom>
          <a:noFill/>
          <a:ln w="6350" algn="ctr">
            <a:solidFill>
              <a:srgbClr val="A6A6A6"/>
            </a:solid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latin typeface="微软雅黑" panose="020B0503020204020204" pitchFamily="34" charset="-122"/>
              <a:ea typeface="微软雅黑" panose="020B0503020204020204" pitchFamily="34" charset="-122"/>
              <a:cs typeface="Arial Unicode MS" pitchFamily="34" charset="-128"/>
            </a:endParaRPr>
          </a:p>
        </p:txBody>
      </p:sp>
      <p:pic>
        <p:nvPicPr>
          <p:cNvPr id="117" name="Picture 2" descr="C:\Users\HB\Desktop\hadoop-elephant.png"/>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876380" y="5038818"/>
            <a:ext cx="545074" cy="436816"/>
          </a:xfrm>
          <a:prstGeom prst="rect">
            <a:avLst/>
          </a:prstGeom>
          <a:noFill/>
          <a:extLst>
            <a:ext uri="{909E8E84-426E-40dd-AFC4-6F175D3DCCD1}">
              <a14:hiddenFill xmlns="" xmlns:a14="http://schemas.microsoft.com/office/drawing/2010/main">
                <a:solidFill>
                  <a:srgbClr val="FFFFFF"/>
                </a:solidFill>
              </a14:hiddenFill>
            </a:ext>
          </a:extLst>
        </p:spPr>
      </p:pic>
      <p:pic>
        <p:nvPicPr>
          <p:cNvPr id="119" name="Picture 3"/>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5263341" y="5173566"/>
            <a:ext cx="279321" cy="251772"/>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125" name="TextBox 124"/>
          <p:cNvSpPr txBox="1"/>
          <p:nvPr/>
        </p:nvSpPr>
        <p:spPr>
          <a:xfrm>
            <a:off x="6763726" y="4346749"/>
            <a:ext cx="2380275" cy="138499"/>
          </a:xfrm>
          <a:prstGeom prst="rect">
            <a:avLst/>
          </a:prstGeom>
          <a:noFill/>
        </p:spPr>
        <p:txBody>
          <a:bodyPr wrap="square" lIns="0" tIns="0" rIns="0" bIns="0" rtlCol="0">
            <a:spAutoFit/>
          </a:bodyPr>
          <a:lstStyle/>
          <a:p>
            <a:pPr fontAlgn="base">
              <a:spcBef>
                <a:spcPts val="450"/>
              </a:spcBef>
              <a:spcAft>
                <a:spcPct val="0"/>
              </a:spcAft>
              <a:buClr>
                <a:srgbClr val="F0AB00"/>
              </a:buClr>
              <a:buSzPct val="80000"/>
            </a:pPr>
            <a:r>
              <a:rPr lang="en-US" sz="900" kern="0" dirty="0">
                <a:latin typeface="微软雅黑" panose="020B0503020204020204" pitchFamily="34" charset="-122"/>
                <a:ea typeface="微软雅黑" panose="020B0503020204020204" pitchFamily="34" charset="-122"/>
                <a:cs typeface="Arial Unicode MS" pitchFamily="34" charset="-128"/>
              </a:rPr>
              <a:t>Real Time Smart Data Access</a:t>
            </a:r>
          </a:p>
        </p:txBody>
      </p:sp>
      <p:cxnSp>
        <p:nvCxnSpPr>
          <p:cNvPr id="126" name="Straight Connector 125"/>
          <p:cNvCxnSpPr/>
          <p:nvPr/>
        </p:nvCxnSpPr>
        <p:spPr>
          <a:xfrm>
            <a:off x="6660001" y="4288454"/>
            <a:ext cx="0" cy="212107"/>
          </a:xfrm>
          <a:prstGeom prst="line">
            <a:avLst/>
          </a:prstGeom>
          <a:solidFill>
            <a:schemeClr val="accent3">
              <a:lumMod val="40000"/>
              <a:lumOff val="60000"/>
            </a:schemeClr>
          </a:solidFill>
          <a:ln w="38100">
            <a:solidFill>
              <a:schemeClr val="bg1">
                <a:lumMod val="6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4761582" y="5489717"/>
            <a:ext cx="1257998" cy="138499"/>
          </a:xfrm>
          <a:prstGeom prst="rect">
            <a:avLst/>
          </a:prstGeom>
          <a:noFill/>
        </p:spPr>
        <p:txBody>
          <a:bodyPr wrap="square" lIns="0" tIns="0" rIns="0" bIns="0" rtlCol="0">
            <a:spAutoFit/>
          </a:bodyPr>
          <a:lstStyle/>
          <a:p>
            <a:pPr algn="ctr" fontAlgn="base">
              <a:spcBef>
                <a:spcPts val="450"/>
              </a:spcBef>
              <a:spcAft>
                <a:spcPct val="0"/>
              </a:spcAft>
              <a:buClr>
                <a:srgbClr val="F0AB00"/>
              </a:buClr>
              <a:buSzPct val="80000"/>
            </a:pPr>
            <a:r>
              <a:rPr lang="zh-CN" altLang="en-US" sz="900" kern="0" dirty="0">
                <a:latin typeface="微软雅黑" panose="020B0503020204020204" pitchFamily="34" charset="-122"/>
                <a:ea typeface="微软雅黑" panose="020B0503020204020204" pitchFamily="34" charset="-122"/>
                <a:cs typeface="Arial Unicode MS" pitchFamily="34" charset="-128"/>
              </a:rPr>
              <a:t>历史数据</a:t>
            </a:r>
            <a:endParaRPr lang="en-US" sz="900" kern="0" dirty="0">
              <a:latin typeface="微软雅黑" panose="020B0503020204020204" pitchFamily="34" charset="-122"/>
              <a:ea typeface="微软雅黑" panose="020B0503020204020204" pitchFamily="34" charset="-122"/>
              <a:cs typeface="Arial Unicode MS" pitchFamily="34" charset="-128"/>
            </a:endParaRPr>
          </a:p>
        </p:txBody>
      </p:sp>
      <p:sp>
        <p:nvSpPr>
          <p:cNvPr id="128" name="TextBox 127"/>
          <p:cNvSpPr txBox="1"/>
          <p:nvPr/>
        </p:nvSpPr>
        <p:spPr>
          <a:xfrm>
            <a:off x="6128761" y="5489717"/>
            <a:ext cx="1266388" cy="138499"/>
          </a:xfrm>
          <a:prstGeom prst="rect">
            <a:avLst/>
          </a:prstGeom>
          <a:noFill/>
        </p:spPr>
        <p:txBody>
          <a:bodyPr wrap="square" lIns="0" tIns="0" rIns="0" bIns="0" rtlCol="0">
            <a:spAutoFit/>
          </a:bodyPr>
          <a:lstStyle/>
          <a:p>
            <a:pPr algn="ctr" fontAlgn="base">
              <a:spcBef>
                <a:spcPts val="450"/>
              </a:spcBef>
              <a:spcAft>
                <a:spcPct val="0"/>
              </a:spcAft>
              <a:buClr>
                <a:srgbClr val="F0AB00"/>
              </a:buClr>
              <a:buSzPct val="80000"/>
            </a:pPr>
            <a:r>
              <a:rPr lang="zh-CN" altLang="en-US" sz="900" kern="0" dirty="0">
                <a:latin typeface="微软雅黑" panose="020B0503020204020204" pitchFamily="34" charset="-122"/>
                <a:ea typeface="微软雅黑" panose="020B0503020204020204" pitchFamily="34" charset="-122"/>
                <a:cs typeface="Arial Unicode MS" pitchFamily="34" charset="-128"/>
              </a:rPr>
              <a:t>参照数据</a:t>
            </a:r>
            <a:endParaRPr lang="en-US" sz="900" kern="0" dirty="0">
              <a:latin typeface="微软雅黑" panose="020B0503020204020204" pitchFamily="34" charset="-122"/>
              <a:ea typeface="微软雅黑" panose="020B0503020204020204" pitchFamily="34" charset="-122"/>
              <a:cs typeface="Arial Unicode MS" pitchFamily="34" charset="-128"/>
            </a:endParaRPr>
          </a:p>
        </p:txBody>
      </p:sp>
      <p:sp>
        <p:nvSpPr>
          <p:cNvPr id="129" name="TextBox 128"/>
          <p:cNvSpPr txBox="1"/>
          <p:nvPr/>
        </p:nvSpPr>
        <p:spPr>
          <a:xfrm>
            <a:off x="7525313" y="5489717"/>
            <a:ext cx="1233646" cy="138499"/>
          </a:xfrm>
          <a:prstGeom prst="rect">
            <a:avLst/>
          </a:prstGeom>
          <a:noFill/>
        </p:spPr>
        <p:txBody>
          <a:bodyPr wrap="square" lIns="0" tIns="0" rIns="0" bIns="0" rtlCol="0">
            <a:spAutoFit/>
          </a:bodyPr>
          <a:lstStyle/>
          <a:p>
            <a:pPr algn="ctr" fontAlgn="base">
              <a:spcBef>
                <a:spcPts val="450"/>
              </a:spcBef>
              <a:spcAft>
                <a:spcPct val="0"/>
              </a:spcAft>
              <a:buClr>
                <a:srgbClr val="F0AB00"/>
              </a:buClr>
              <a:buSzPct val="80000"/>
            </a:pPr>
            <a:r>
              <a:rPr lang="en-US" sz="900" kern="0" dirty="0">
                <a:latin typeface="微软雅黑" panose="020B0503020204020204" pitchFamily="34" charset="-122"/>
                <a:ea typeface="微软雅黑" panose="020B0503020204020204" pitchFamily="34" charset="-122"/>
                <a:cs typeface="Arial Unicode MS" pitchFamily="34" charset="-128"/>
              </a:rPr>
              <a:t>Hadoop / </a:t>
            </a:r>
            <a:r>
              <a:rPr lang="zh-CN" altLang="en-US" sz="900" kern="0" dirty="0">
                <a:latin typeface="微软雅黑" panose="020B0503020204020204" pitchFamily="34" charset="-122"/>
                <a:ea typeface="微软雅黑" panose="020B0503020204020204" pitchFamily="34" charset="-122"/>
                <a:cs typeface="Arial Unicode MS" pitchFamily="34" charset="-128"/>
              </a:rPr>
              <a:t>社交媒体</a:t>
            </a:r>
            <a:endParaRPr lang="en-US" sz="900" kern="0" dirty="0">
              <a:latin typeface="微软雅黑" panose="020B0503020204020204" pitchFamily="34" charset="-122"/>
              <a:ea typeface="微软雅黑" panose="020B0503020204020204" pitchFamily="34" charset="-122"/>
              <a:cs typeface="Arial Unicode MS" pitchFamily="34" charset="-128"/>
            </a:endParaRPr>
          </a:p>
        </p:txBody>
      </p:sp>
      <p:sp>
        <p:nvSpPr>
          <p:cNvPr id="137" name="TextBox 136"/>
          <p:cNvSpPr txBox="1"/>
          <p:nvPr/>
        </p:nvSpPr>
        <p:spPr>
          <a:xfrm rot="19588624">
            <a:off x="1108656" y="4523588"/>
            <a:ext cx="414373" cy="92333"/>
          </a:xfrm>
          <a:prstGeom prst="rect">
            <a:avLst/>
          </a:prstGeom>
          <a:noFill/>
        </p:spPr>
        <p:txBody>
          <a:bodyPr wrap="square" lIns="0" tIns="0" rIns="0" bIns="0" rtlCol="0">
            <a:spAutoFit/>
          </a:bodyPr>
          <a:lstStyle/>
          <a:p>
            <a:pPr algn="ctr" fontAlgn="base">
              <a:spcBef>
                <a:spcPts val="450"/>
              </a:spcBef>
              <a:spcAft>
                <a:spcPct val="0"/>
              </a:spcAft>
              <a:buClr>
                <a:srgbClr val="F0AB00"/>
              </a:buClr>
              <a:buSzPct val="80000"/>
            </a:pPr>
            <a:r>
              <a:rPr lang="en-US" sz="600" kern="0" dirty="0">
                <a:latin typeface="微软雅黑" panose="020B0503020204020204" pitchFamily="34" charset="-122"/>
                <a:ea typeface="微软雅黑" panose="020B0503020204020204" pitchFamily="34" charset="-122"/>
                <a:cs typeface="Arial Unicode MS" pitchFamily="34" charset="-128"/>
              </a:rPr>
              <a:t>COPY</a:t>
            </a:r>
          </a:p>
        </p:txBody>
      </p:sp>
      <p:sp>
        <p:nvSpPr>
          <p:cNvPr id="138" name="TextBox 137"/>
          <p:cNvSpPr txBox="1"/>
          <p:nvPr/>
        </p:nvSpPr>
        <p:spPr>
          <a:xfrm rot="2010604">
            <a:off x="3053303" y="4530835"/>
            <a:ext cx="414373" cy="92333"/>
          </a:xfrm>
          <a:prstGeom prst="rect">
            <a:avLst/>
          </a:prstGeom>
          <a:noFill/>
        </p:spPr>
        <p:txBody>
          <a:bodyPr wrap="square" lIns="0" tIns="0" rIns="0" bIns="0" rtlCol="0">
            <a:spAutoFit/>
          </a:bodyPr>
          <a:lstStyle/>
          <a:p>
            <a:pPr algn="ctr" fontAlgn="base">
              <a:spcBef>
                <a:spcPts val="450"/>
              </a:spcBef>
              <a:spcAft>
                <a:spcPct val="0"/>
              </a:spcAft>
              <a:buClr>
                <a:srgbClr val="F0AB00"/>
              </a:buClr>
              <a:buSzPct val="80000"/>
            </a:pPr>
            <a:r>
              <a:rPr lang="en-US" sz="600" kern="0" dirty="0">
                <a:latin typeface="微软雅黑" panose="020B0503020204020204" pitchFamily="34" charset="-122"/>
                <a:ea typeface="微软雅黑" panose="020B0503020204020204" pitchFamily="34" charset="-122"/>
                <a:cs typeface="Arial Unicode MS" pitchFamily="34" charset="-128"/>
              </a:rPr>
              <a:t>COPY</a:t>
            </a:r>
          </a:p>
        </p:txBody>
      </p:sp>
      <p:sp>
        <p:nvSpPr>
          <p:cNvPr id="139" name="TextBox 138"/>
          <p:cNvSpPr txBox="1"/>
          <p:nvPr/>
        </p:nvSpPr>
        <p:spPr>
          <a:xfrm>
            <a:off x="2256501" y="4661581"/>
            <a:ext cx="414373" cy="92333"/>
          </a:xfrm>
          <a:prstGeom prst="rect">
            <a:avLst/>
          </a:prstGeom>
          <a:noFill/>
        </p:spPr>
        <p:txBody>
          <a:bodyPr wrap="square" lIns="0" tIns="0" rIns="0" bIns="0" rtlCol="0">
            <a:spAutoFit/>
          </a:bodyPr>
          <a:lstStyle/>
          <a:p>
            <a:pPr algn="ctr" fontAlgn="base">
              <a:spcBef>
                <a:spcPts val="450"/>
              </a:spcBef>
              <a:spcAft>
                <a:spcPct val="0"/>
              </a:spcAft>
              <a:buClr>
                <a:srgbClr val="F0AB00"/>
              </a:buClr>
              <a:buSzPct val="80000"/>
            </a:pPr>
            <a:r>
              <a:rPr lang="en-US" sz="600" kern="0" dirty="0">
                <a:latin typeface="微软雅黑" panose="020B0503020204020204" pitchFamily="34" charset="-122"/>
                <a:ea typeface="微软雅黑" panose="020B0503020204020204" pitchFamily="34" charset="-122"/>
                <a:cs typeface="Arial Unicode MS" pitchFamily="34" charset="-128"/>
              </a:rPr>
              <a:t>COPY</a:t>
            </a:r>
          </a:p>
        </p:txBody>
      </p:sp>
      <p:sp>
        <p:nvSpPr>
          <p:cNvPr id="143" name="TextBox 142"/>
          <p:cNvSpPr txBox="1"/>
          <p:nvPr/>
        </p:nvSpPr>
        <p:spPr>
          <a:xfrm>
            <a:off x="6228313" y="4751909"/>
            <a:ext cx="1038747" cy="346249"/>
          </a:xfrm>
          <a:prstGeom prst="rect">
            <a:avLst/>
          </a:prstGeom>
          <a:noFill/>
        </p:spPr>
        <p:txBody>
          <a:bodyPr wrap="none" lIns="0" tIns="0" rIns="0" bIns="0" rtlCol="0">
            <a:spAutoFit/>
          </a:bodyPr>
          <a:lstStyle/>
          <a:p>
            <a:pPr algn="ctr" fontAlgn="base">
              <a:spcBef>
                <a:spcPts val="450"/>
              </a:spcBef>
              <a:spcAft>
                <a:spcPct val="0"/>
              </a:spcAft>
              <a:buClr>
                <a:srgbClr val="F0AB00"/>
              </a:buClr>
              <a:buSzPct val="80000"/>
            </a:pPr>
            <a:r>
              <a:rPr lang="zh-CN" altLang="en-US" sz="1350" b="1" kern="0" dirty="0">
                <a:latin typeface="微软雅黑" panose="020B0503020204020204" pitchFamily="34" charset="-122"/>
                <a:ea typeface="微软雅黑" panose="020B0503020204020204" pitchFamily="34" charset="-122"/>
                <a:cs typeface="Arial Unicode MS" pitchFamily="34" charset="-128"/>
              </a:rPr>
              <a:t>智能数据结构</a:t>
            </a:r>
            <a:br>
              <a:rPr lang="en-US" sz="1350" b="1" kern="0" dirty="0">
                <a:latin typeface="微软雅黑" panose="020B0503020204020204" pitchFamily="34" charset="-122"/>
                <a:ea typeface="微软雅黑" panose="020B0503020204020204" pitchFamily="34" charset="-122"/>
                <a:cs typeface="Arial Unicode MS" pitchFamily="34" charset="-128"/>
              </a:rPr>
            </a:br>
            <a:r>
              <a:rPr lang="zh-CN" altLang="en-US" sz="900" kern="0" dirty="0">
                <a:latin typeface="微软雅黑" panose="020B0503020204020204" pitchFamily="34" charset="-122"/>
                <a:ea typeface="微软雅黑" panose="020B0503020204020204" pitchFamily="34" charset="-122"/>
                <a:cs typeface="Arial Unicode MS" pitchFamily="34" charset="-128"/>
              </a:rPr>
              <a:t>数据留在原地</a:t>
            </a:r>
            <a:endParaRPr lang="en-US" sz="900" kern="0" dirty="0">
              <a:latin typeface="微软雅黑" panose="020B0503020204020204" pitchFamily="34" charset="-122"/>
              <a:ea typeface="微软雅黑" panose="020B0503020204020204" pitchFamily="34" charset="-122"/>
              <a:cs typeface="Arial Unicode MS" pitchFamily="34" charset="-128"/>
            </a:endParaRPr>
          </a:p>
        </p:txBody>
      </p:sp>
      <p:pic>
        <p:nvPicPr>
          <p:cNvPr id="144" name="Picture 3"/>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6623852" y="5170274"/>
            <a:ext cx="279321" cy="251772"/>
          </a:xfrm>
          <a:prstGeom prst="rect">
            <a:avLst/>
          </a:prstGeom>
          <a:noFill/>
          <a:ln>
            <a:no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915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99" y="504000"/>
            <a:ext cx="8424000" cy="369332"/>
          </a:xfrm>
        </p:spPr>
        <p:txBody>
          <a:bodyPr/>
          <a:lstStyle/>
          <a:p>
            <a:r>
              <a:rPr lang="en-US" dirty="0"/>
              <a:t>SAP HANA Hadoop – </a:t>
            </a:r>
            <a:r>
              <a:rPr lang="zh-CN" altLang="en-US" dirty="0"/>
              <a:t>集成选项</a:t>
            </a:r>
            <a:endParaRPr lang="en-US" dirty="0"/>
          </a:p>
        </p:txBody>
      </p:sp>
      <p:pic>
        <p:nvPicPr>
          <p:cNvPr id="3" name="Picture 2"/>
          <p:cNvPicPr>
            <a:picLocks noChangeAspect="1"/>
          </p:cNvPicPr>
          <p:nvPr/>
        </p:nvPicPr>
        <p:blipFill>
          <a:blip r:embed="rId3"/>
          <a:stretch>
            <a:fillRect/>
          </a:stretch>
        </p:blipFill>
        <p:spPr>
          <a:xfrm>
            <a:off x="615219" y="1955713"/>
            <a:ext cx="7582430" cy="3624144"/>
          </a:xfrm>
          <a:prstGeom prst="rect">
            <a:avLst/>
          </a:prstGeom>
        </p:spPr>
      </p:pic>
    </p:spTree>
    <p:extLst>
      <p:ext uri="{BB962C8B-B14F-4D97-AF65-F5344CB8AC3E}">
        <p14:creationId xmlns:p14="http://schemas.microsoft.com/office/powerpoint/2010/main" val="48475148"/>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lvl="0">
              <a:lnSpc>
                <a:spcPct val="100000"/>
              </a:lnSpc>
              <a:spcAft>
                <a:spcPts val="0"/>
              </a:spcAft>
              <a:buClr>
                <a:schemeClr val="accent1"/>
              </a:buClr>
            </a:pPr>
            <a:r>
              <a:rPr lang="zh-CN" altLang="en-US" sz="3600" dirty="0">
                <a:latin typeface="微软雅黑" panose="020B0503020204020204" pitchFamily="34" charset="-122"/>
                <a:ea typeface="微软雅黑" panose="020B0503020204020204" pitchFamily="34" charset="-122"/>
              </a:rPr>
              <a:t>数据处理服务</a:t>
            </a:r>
            <a:endParaRPr lang="en-US" altLang="zh-CN" sz="3200" dirty="0">
              <a:latin typeface="微软雅黑" panose="020B0503020204020204" pitchFamily="34" charset="-122"/>
              <a:ea typeface="微软雅黑" panose="020B0503020204020204" pitchFamily="34" charset="-122"/>
            </a:endParaRPr>
          </a:p>
        </p:txBody>
      </p:sp>
      <p:pic>
        <p:nvPicPr>
          <p:cNvPr id="4" name="Picture Placeholder 3"/>
          <p:cNvPicPr>
            <a:picLocks noGrp="1" noChangeAspect="1"/>
          </p:cNvPicPr>
          <p:nvPr>
            <p:ph type="pic" sz="quarter" idx="12"/>
          </p:nvPr>
        </p:nvPicPr>
        <p:blipFill>
          <a:blip r:embed="rId2"/>
          <a:srcRect t="3112" b="3112"/>
          <a:stretch>
            <a:fillRect/>
          </a:stretch>
        </p:blipFill>
        <p:spPr/>
      </p:pic>
    </p:spTree>
    <p:extLst>
      <p:ext uri="{BB962C8B-B14F-4D97-AF65-F5344CB8AC3E}">
        <p14:creationId xmlns:p14="http://schemas.microsoft.com/office/powerpoint/2010/main" val="1985338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bwMode="auto">
          <a:xfrm>
            <a:off x="324000" y="1903087"/>
            <a:ext cx="8449824" cy="2771280"/>
          </a:xfrm>
          <a:prstGeom prst="roundRect">
            <a:avLst>
              <a:gd name="adj" fmla="val 2617"/>
            </a:avLst>
          </a:prstGeom>
          <a:solidFill>
            <a:schemeClr val="bg1">
              <a:alpha val="75000"/>
            </a:schemeClr>
          </a:solidFill>
          <a:extLst/>
        </p:spPr>
        <p:txBody>
          <a:bodyPr wrap="square" lIns="68540" tIns="34271" rIns="68540" bIns="34271">
            <a:noAutofit/>
          </a:bodyPr>
          <a:lstStyle/>
          <a:p>
            <a:pPr algn="r"/>
            <a:endParaRPr lang="en-US" dirty="0">
              <a:solidFill>
                <a:srgbClr val="FFFFFF"/>
              </a:solidFill>
              <a:latin typeface="微软雅黑" panose="020B0503020204020204" pitchFamily="34" charset="-122"/>
              <a:ea typeface="微软雅黑" panose="020B0503020204020204" pitchFamily="34" charset="-122"/>
            </a:endParaRPr>
          </a:p>
        </p:txBody>
      </p:sp>
      <p:sp>
        <p:nvSpPr>
          <p:cNvPr id="80" name="Rounded Rectangle 79"/>
          <p:cNvSpPr/>
          <p:nvPr/>
        </p:nvSpPr>
        <p:spPr bwMode="gray">
          <a:xfrm>
            <a:off x="2528955" y="1999824"/>
            <a:ext cx="3241926" cy="2514527"/>
          </a:xfrm>
          <a:prstGeom prst="roundRect">
            <a:avLst>
              <a:gd name="adj" fmla="val 6102"/>
            </a:avLst>
          </a:prstGeom>
          <a:solidFill>
            <a:schemeClr val="bg1">
              <a:lumMod val="85000"/>
            </a:schemeClr>
          </a:soli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endParaRPr lang="en-US" sz="1350" kern="0" dirty="0">
              <a:latin typeface="微软雅黑" panose="020B0503020204020204" pitchFamily="34" charset="-122"/>
              <a:ea typeface="微软雅黑" panose="020B0503020204020204" pitchFamily="34" charset="-122"/>
              <a:cs typeface="Arial Unicode MS" pitchFamily="34" charset="-128"/>
            </a:endParaRPr>
          </a:p>
        </p:txBody>
      </p:sp>
      <p:sp>
        <p:nvSpPr>
          <p:cNvPr id="81" name="Rectangle 80"/>
          <p:cNvSpPr/>
          <p:nvPr/>
        </p:nvSpPr>
        <p:spPr bwMode="gray">
          <a:xfrm>
            <a:off x="5912602" y="2073911"/>
            <a:ext cx="2702761" cy="1303799"/>
          </a:xfrm>
          <a:prstGeom prst="rect">
            <a:avLst/>
          </a:prstGeom>
          <a:solidFill>
            <a:schemeClr val="bg1">
              <a:lumMod val="95000"/>
            </a:schemeClr>
          </a:solidFill>
          <a:ln w="41275" algn="ctr">
            <a:solidFill>
              <a:schemeClr val="bg2"/>
            </a:solidFill>
            <a:prstDash val="sysDash"/>
            <a:miter lim="800000"/>
            <a:headEnd/>
            <a:tailEnd/>
          </a:ln>
        </p:spPr>
        <p:txBody>
          <a:bodyPr wrap="none" lIns="80334" tIns="64268" rIns="80334" bIns="64268" rtlCol="0" anchor="ctr"/>
          <a:lstStyle/>
          <a:p>
            <a:pPr algn="ctr" defTabSz="816195">
              <a:spcBef>
                <a:spcPct val="50000"/>
              </a:spcBef>
              <a:buClr>
                <a:srgbClr val="F0AB00"/>
              </a:buClr>
              <a:buSzPct val="80000"/>
            </a:pPr>
            <a:endParaRPr lang="en-US" sz="975"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82" name="Text Placeholder 2"/>
          <p:cNvSpPr txBox="1">
            <a:spLocks/>
          </p:cNvSpPr>
          <p:nvPr/>
        </p:nvSpPr>
        <p:spPr bwMode="gray">
          <a:xfrm>
            <a:off x="6254214" y="5048284"/>
            <a:ext cx="2743200" cy="754358"/>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535"/>
              </a:spcAft>
              <a:buClr>
                <a:srgbClr val="F0AB00"/>
              </a:buClr>
              <a:buSzPct val="100000"/>
            </a:pPr>
            <a:endParaRPr lang="en-US" sz="1050" b="0" dirty="0">
              <a:solidFill>
                <a:schemeClr val="bg1"/>
              </a:solidFill>
              <a:latin typeface="微软雅黑" panose="020B0503020204020204" pitchFamily="34" charset="-122"/>
              <a:ea typeface="微软雅黑" panose="020B0503020204020204" pitchFamily="34" charset="-122"/>
            </a:endParaRPr>
          </a:p>
        </p:txBody>
      </p:sp>
      <p:grpSp>
        <p:nvGrpSpPr>
          <p:cNvPr id="83" name="Group 82"/>
          <p:cNvGrpSpPr/>
          <p:nvPr/>
        </p:nvGrpSpPr>
        <p:grpSpPr>
          <a:xfrm>
            <a:off x="7152129" y="2486914"/>
            <a:ext cx="1242195" cy="284208"/>
            <a:chOff x="10542488" y="4467814"/>
            <a:chExt cx="1242195" cy="378954"/>
          </a:xfrm>
        </p:grpSpPr>
        <p:sp>
          <p:nvSpPr>
            <p:cNvPr id="98" name="TextBox 97"/>
            <p:cNvSpPr txBox="1"/>
            <p:nvPr/>
          </p:nvSpPr>
          <p:spPr>
            <a:xfrm>
              <a:off x="10542488" y="4508204"/>
              <a:ext cx="905122" cy="338564"/>
            </a:xfrm>
            <a:prstGeom prst="rect">
              <a:avLst/>
            </a:prstGeom>
            <a:noFill/>
          </p:spPr>
          <p:txBody>
            <a:bodyPr wrap="square" lIns="0" tIns="0" rIns="0" bIns="0" rtlCol="0">
              <a:spAutoFit/>
            </a:bodyPr>
            <a:lstStyle>
              <a:defPPr>
                <a:defRPr lang="de-DE"/>
              </a:defPPr>
              <a:lvl1pPr>
                <a:defRPr sz="700"/>
              </a:lvl1pPr>
            </a:lstStyle>
            <a:p>
              <a:pPr algn="r" defTabSz="816195"/>
              <a:r>
                <a:rPr lang="en-US" sz="825" dirty="0">
                  <a:solidFill>
                    <a:srgbClr val="000000"/>
                  </a:solidFill>
                  <a:latin typeface="微软雅黑" panose="020B0503020204020204" pitchFamily="34" charset="-122"/>
                  <a:ea typeface="微软雅黑" panose="020B0503020204020204" pitchFamily="34" charset="-122"/>
                </a:rPr>
                <a:t>C4.5</a:t>
              </a:r>
              <a:br>
                <a:rPr lang="en-US" sz="825" dirty="0">
                  <a:solidFill>
                    <a:srgbClr val="000000"/>
                  </a:solidFill>
                  <a:latin typeface="微软雅黑" panose="020B0503020204020204" pitchFamily="34" charset="-122"/>
                  <a:ea typeface="微软雅黑" panose="020B0503020204020204" pitchFamily="34" charset="-122"/>
                </a:rPr>
              </a:br>
              <a:r>
                <a:rPr lang="zh-CN" altLang="en-US" sz="825" dirty="0">
                  <a:solidFill>
                    <a:srgbClr val="000000"/>
                  </a:solidFill>
                  <a:latin typeface="微软雅黑" panose="020B0503020204020204" pitchFamily="34" charset="-122"/>
                  <a:ea typeface="微软雅黑" panose="020B0503020204020204" pitchFamily="34" charset="-122"/>
                </a:rPr>
                <a:t>决策树</a:t>
              </a:r>
              <a:endParaRPr lang="en-US" sz="825" dirty="0">
                <a:solidFill>
                  <a:srgbClr val="000000"/>
                </a:solidFill>
                <a:latin typeface="微软雅黑" panose="020B0503020204020204" pitchFamily="34" charset="-122"/>
                <a:ea typeface="微软雅黑" panose="020B0503020204020204" pitchFamily="34" charset="-122"/>
              </a:endParaRPr>
            </a:p>
          </p:txBody>
        </p:sp>
        <p:pic>
          <p:nvPicPr>
            <p:cNvPr id="99" name="Picture 2" descr="\\psf\Home\Graphic Tank\HANA Building Blocks IN BRAND-66.png"/>
            <p:cNvPicPr>
              <a:picLocks noChangeAspect="1" noChangeArrowheads="1"/>
            </p:cNvPicPr>
            <p:nvPr/>
          </p:nvPicPr>
          <p:blipFill>
            <a:blip r:embed="rId3" cstate="screen">
              <a:grayscl/>
              <a:extLst>
                <a:ext uri="{28A0092B-C50C-407E-A947-70E740481C1C}">
                  <a14:useLocalDpi xmlns:a14="http://schemas.microsoft.com/office/drawing/2010/main"/>
                </a:ext>
              </a:extLst>
            </a:blip>
            <a:srcRect/>
            <a:stretch>
              <a:fillRect/>
            </a:stretch>
          </p:blipFill>
          <p:spPr bwMode="auto">
            <a:xfrm>
              <a:off x="11574794" y="4467814"/>
              <a:ext cx="209889" cy="282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p:cNvGrpSpPr/>
          <p:nvPr/>
        </p:nvGrpSpPr>
        <p:grpSpPr>
          <a:xfrm>
            <a:off x="5927525" y="3027421"/>
            <a:ext cx="1254491" cy="207743"/>
            <a:chOff x="10549820" y="3859473"/>
            <a:chExt cx="1254491" cy="276999"/>
          </a:xfrm>
        </p:grpSpPr>
        <p:sp>
          <p:nvSpPr>
            <p:cNvPr id="104" name="TextBox 103"/>
            <p:cNvSpPr txBox="1"/>
            <p:nvPr/>
          </p:nvSpPr>
          <p:spPr>
            <a:xfrm>
              <a:off x="10549820" y="3859473"/>
              <a:ext cx="897790" cy="169282"/>
            </a:xfrm>
            <a:prstGeom prst="rect">
              <a:avLst/>
            </a:prstGeom>
            <a:noFill/>
          </p:spPr>
          <p:txBody>
            <a:bodyPr wrap="square" lIns="0" tIns="0" rIns="0" bIns="0" rtlCol="0">
              <a:spAutoFit/>
            </a:bodyPr>
            <a:lstStyle>
              <a:defPPr>
                <a:defRPr lang="de-DE"/>
              </a:defPPr>
              <a:lvl1pPr>
                <a:defRPr sz="700"/>
              </a:lvl1pPr>
            </a:lstStyle>
            <a:p>
              <a:pPr algn="r" defTabSz="816195"/>
              <a:r>
                <a:rPr lang="zh-CN" altLang="en-US" sz="825" dirty="0">
                  <a:solidFill>
                    <a:srgbClr val="000000"/>
                  </a:solidFill>
                  <a:latin typeface="微软雅黑" panose="020B0503020204020204" pitchFamily="34" charset="-122"/>
                  <a:ea typeface="微软雅黑" panose="020B0503020204020204" pitchFamily="34" charset="-122"/>
                </a:rPr>
                <a:t>加权评分表</a:t>
              </a:r>
              <a:endParaRPr lang="en-US" sz="825" dirty="0">
                <a:solidFill>
                  <a:srgbClr val="000000"/>
                </a:solidFill>
                <a:latin typeface="微软雅黑" panose="020B0503020204020204" pitchFamily="34" charset="-122"/>
                <a:ea typeface="微软雅黑" panose="020B0503020204020204" pitchFamily="34" charset="-122"/>
              </a:endParaRPr>
            </a:p>
          </p:txBody>
        </p:sp>
        <p:pic>
          <p:nvPicPr>
            <p:cNvPr id="105" name="Picture 3" descr="\\psf\Home\Graphic Tank\HANA Building Blocks IN BRAND-67.png"/>
            <p:cNvPicPr>
              <a:picLocks noChangeAspect="1" noChangeArrowheads="1"/>
            </p:cNvPicPr>
            <p:nvPr/>
          </p:nvPicPr>
          <p:blipFill>
            <a:blip r:embed="rId4" cstate="print">
              <a:grayscl/>
              <a:extLst>
                <a:ext uri="{28A0092B-C50C-407E-A947-70E740481C1C}">
                  <a14:useLocalDpi xmlns:a14="http://schemas.microsoft.com/office/drawing/2010/main"/>
                </a:ext>
              </a:extLst>
            </a:blip>
            <a:srcRect/>
            <a:stretch>
              <a:fillRect/>
            </a:stretch>
          </p:blipFill>
          <p:spPr bwMode="auto">
            <a:xfrm>
              <a:off x="11561411" y="3891093"/>
              <a:ext cx="242900" cy="2453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6" name="Group 105"/>
          <p:cNvGrpSpPr/>
          <p:nvPr/>
        </p:nvGrpSpPr>
        <p:grpSpPr>
          <a:xfrm>
            <a:off x="7344961" y="2190500"/>
            <a:ext cx="1091317" cy="180234"/>
            <a:chOff x="10757471" y="5054834"/>
            <a:chExt cx="1091317" cy="240318"/>
          </a:xfrm>
        </p:grpSpPr>
        <p:sp>
          <p:nvSpPr>
            <p:cNvPr id="123" name="TextBox 122"/>
            <p:cNvSpPr txBox="1"/>
            <p:nvPr/>
          </p:nvSpPr>
          <p:spPr>
            <a:xfrm>
              <a:off x="10757471" y="5087036"/>
              <a:ext cx="690139" cy="169282"/>
            </a:xfrm>
            <a:prstGeom prst="rect">
              <a:avLst/>
            </a:prstGeom>
            <a:noFill/>
          </p:spPr>
          <p:txBody>
            <a:bodyPr wrap="square" lIns="0" tIns="0" rIns="0" bIns="0" rtlCol="0">
              <a:spAutoFit/>
            </a:bodyPr>
            <a:lstStyle>
              <a:defPPr>
                <a:defRPr lang="de-DE"/>
              </a:defPPr>
              <a:lvl1pPr>
                <a:defRPr sz="700"/>
              </a:lvl1pPr>
            </a:lstStyle>
            <a:p>
              <a:pPr algn="r" defTabSz="816195"/>
              <a:r>
                <a:rPr lang="zh-CN" altLang="en-US" sz="825" dirty="0">
                  <a:solidFill>
                    <a:srgbClr val="000000"/>
                  </a:solidFill>
                  <a:latin typeface="微软雅黑" panose="020B0503020204020204" pitchFamily="34" charset="-122"/>
                  <a:ea typeface="微软雅黑" panose="020B0503020204020204" pitchFamily="34" charset="-122"/>
                </a:rPr>
                <a:t>回归</a:t>
              </a:r>
              <a:endParaRPr lang="en-US" sz="825" dirty="0">
                <a:solidFill>
                  <a:srgbClr val="000000"/>
                </a:solidFill>
                <a:latin typeface="微软雅黑" panose="020B0503020204020204" pitchFamily="34" charset="-122"/>
                <a:ea typeface="微软雅黑" panose="020B0503020204020204" pitchFamily="34" charset="-122"/>
              </a:endParaRPr>
            </a:p>
          </p:txBody>
        </p:sp>
        <p:pic>
          <p:nvPicPr>
            <p:cNvPr id="126" name="Picture 4" descr="\\psf\Home\Graphic Tank\HANA Building Blocks IN BRAND-68.png"/>
            <p:cNvPicPr>
              <a:picLocks noChangeAspect="1" noChangeArrowheads="1"/>
            </p:cNvPicPr>
            <p:nvPr/>
          </p:nvPicPr>
          <p:blipFill>
            <a:blip r:embed="rId5" cstate="screen">
              <a:grayscl/>
              <a:extLst>
                <a:ext uri="{28A0092B-C50C-407E-A947-70E740481C1C}">
                  <a14:useLocalDpi xmlns:a14="http://schemas.microsoft.com/office/drawing/2010/main"/>
                </a:ext>
              </a:extLst>
            </a:blip>
            <a:srcRect/>
            <a:stretch>
              <a:fillRect/>
            </a:stretch>
          </p:blipFill>
          <p:spPr bwMode="auto">
            <a:xfrm>
              <a:off x="11547885" y="5054834"/>
              <a:ext cx="300903" cy="2403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9" name="Group 128"/>
          <p:cNvGrpSpPr/>
          <p:nvPr/>
        </p:nvGrpSpPr>
        <p:grpSpPr>
          <a:xfrm>
            <a:off x="6059419" y="2745330"/>
            <a:ext cx="1131038" cy="207743"/>
            <a:chOff x="10653645" y="3235500"/>
            <a:chExt cx="1131038" cy="276999"/>
          </a:xfrm>
        </p:grpSpPr>
        <p:sp>
          <p:nvSpPr>
            <p:cNvPr id="132" name="TextBox 131"/>
            <p:cNvSpPr txBox="1"/>
            <p:nvPr/>
          </p:nvSpPr>
          <p:spPr>
            <a:xfrm>
              <a:off x="10653645" y="3235500"/>
              <a:ext cx="776612" cy="169282"/>
            </a:xfrm>
            <a:prstGeom prst="rect">
              <a:avLst/>
            </a:prstGeom>
            <a:noFill/>
          </p:spPr>
          <p:txBody>
            <a:bodyPr wrap="square" lIns="0" tIns="0" rIns="0" bIns="0" rtlCol="0">
              <a:spAutoFit/>
            </a:bodyPr>
            <a:lstStyle>
              <a:defPPr>
                <a:defRPr lang="de-DE"/>
              </a:defPPr>
              <a:lvl1pPr>
                <a:defRPr sz="700"/>
              </a:lvl1pPr>
            </a:lstStyle>
            <a:p>
              <a:pPr algn="r" defTabSz="816195"/>
              <a:r>
                <a:rPr lang="en-US" altLang="zh-CN" sz="825" dirty="0">
                  <a:solidFill>
                    <a:srgbClr val="000000"/>
                  </a:solidFill>
                  <a:latin typeface="微软雅黑" panose="020B0503020204020204" pitchFamily="34" charset="-122"/>
                  <a:ea typeface="微软雅黑" panose="020B0503020204020204" pitchFamily="34" charset="-122"/>
                </a:rPr>
                <a:t>ABC </a:t>
              </a:r>
              <a:r>
                <a:rPr lang="zh-CN" altLang="en-US" sz="825" dirty="0">
                  <a:solidFill>
                    <a:srgbClr val="000000"/>
                  </a:solidFill>
                  <a:latin typeface="微软雅黑" panose="020B0503020204020204" pitchFamily="34" charset="-122"/>
                  <a:ea typeface="微软雅黑" panose="020B0503020204020204" pitchFamily="34" charset="-122"/>
                </a:rPr>
                <a:t>分类</a:t>
              </a:r>
              <a:endParaRPr lang="en-US" sz="825" dirty="0">
                <a:solidFill>
                  <a:srgbClr val="000000"/>
                </a:solidFill>
                <a:latin typeface="微软雅黑" panose="020B0503020204020204" pitchFamily="34" charset="-122"/>
                <a:ea typeface="微软雅黑" panose="020B0503020204020204" pitchFamily="34" charset="-122"/>
              </a:endParaRPr>
            </a:p>
          </p:txBody>
        </p:sp>
        <p:pic>
          <p:nvPicPr>
            <p:cNvPr id="135" name="Picture 7" descr="\\psf\Home\Graphic Tank\HANA Building Blocks IN BRAND-64.png"/>
            <p:cNvPicPr>
              <a:picLocks noChangeAspect="1" noChangeArrowheads="1"/>
            </p:cNvPicPr>
            <p:nvPr/>
          </p:nvPicPr>
          <p:blipFill>
            <a:blip r:embed="rId6" cstate="screen">
              <a:grayscl/>
              <a:extLst>
                <a:ext uri="{28A0092B-C50C-407E-A947-70E740481C1C}">
                  <a14:useLocalDpi xmlns:a14="http://schemas.microsoft.com/office/drawing/2010/main"/>
                </a:ext>
              </a:extLst>
            </a:blip>
            <a:srcRect/>
            <a:stretch>
              <a:fillRect/>
            </a:stretch>
          </p:blipFill>
          <p:spPr bwMode="auto">
            <a:xfrm>
              <a:off x="11530040" y="3255643"/>
              <a:ext cx="254643" cy="2568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8" name="Group 137"/>
          <p:cNvGrpSpPr/>
          <p:nvPr/>
        </p:nvGrpSpPr>
        <p:grpSpPr>
          <a:xfrm>
            <a:off x="549673" y="2368146"/>
            <a:ext cx="1271339" cy="513757"/>
            <a:chOff x="872073" y="1708129"/>
            <a:chExt cx="1795572" cy="967497"/>
          </a:xfrm>
        </p:grpSpPr>
        <p:grpSp>
          <p:nvGrpSpPr>
            <p:cNvPr id="140" name="Group 139"/>
            <p:cNvGrpSpPr/>
            <p:nvPr/>
          </p:nvGrpSpPr>
          <p:grpSpPr>
            <a:xfrm>
              <a:off x="1228521" y="1708129"/>
              <a:ext cx="1010499" cy="455680"/>
              <a:chOff x="1228522" y="1708128"/>
              <a:chExt cx="1010498" cy="455680"/>
            </a:xfrm>
          </p:grpSpPr>
          <p:pic>
            <p:nvPicPr>
              <p:cNvPr id="149" name="Picture 17" descr="\\psf\Host\Users\eric\Graphic Tank\Apps and Databases-02.png"/>
              <p:cNvPicPr>
                <a:picLocks noChangeAspect="1" noChangeArrowheads="1"/>
              </p:cNvPicPr>
              <p:nvPr/>
            </p:nvPicPr>
            <p:blipFill>
              <a:blip r:embed="rId7"/>
              <a:srcRect/>
              <a:stretch>
                <a:fillRect/>
              </a:stretch>
            </p:blipFill>
            <p:spPr bwMode="auto">
              <a:xfrm>
                <a:off x="1228522" y="1708128"/>
                <a:ext cx="483448" cy="455153"/>
              </a:xfrm>
              <a:prstGeom prst="rect">
                <a:avLst/>
              </a:prstGeom>
              <a:noFill/>
            </p:spPr>
          </p:pic>
          <p:pic>
            <p:nvPicPr>
              <p:cNvPr id="150" name="Picture 17" descr="\\psf\Host\Users\eric\Graphic Tank\Apps and Databases-02.png"/>
              <p:cNvPicPr>
                <a:picLocks noChangeAspect="1" noChangeArrowheads="1"/>
              </p:cNvPicPr>
              <p:nvPr/>
            </p:nvPicPr>
            <p:blipFill>
              <a:blip r:embed="rId7"/>
              <a:srcRect/>
              <a:stretch>
                <a:fillRect/>
              </a:stretch>
            </p:blipFill>
            <p:spPr bwMode="auto">
              <a:xfrm>
                <a:off x="1755572" y="1708655"/>
                <a:ext cx="483448" cy="455153"/>
              </a:xfrm>
              <a:prstGeom prst="rect">
                <a:avLst/>
              </a:prstGeom>
              <a:noFill/>
            </p:spPr>
          </p:pic>
        </p:grpSp>
        <p:grpSp>
          <p:nvGrpSpPr>
            <p:cNvPr id="141" name="Group 140"/>
            <p:cNvGrpSpPr/>
            <p:nvPr/>
          </p:nvGrpSpPr>
          <p:grpSpPr>
            <a:xfrm>
              <a:off x="872073" y="1971730"/>
              <a:ext cx="1519347" cy="455681"/>
              <a:chOff x="719674" y="1708128"/>
              <a:chExt cx="1519346" cy="455681"/>
            </a:xfrm>
          </p:grpSpPr>
          <p:pic>
            <p:nvPicPr>
              <p:cNvPr id="146" name="Picture 17" descr="\\psf\Host\Users\eric\Graphic Tank\Apps and Databases-02.png"/>
              <p:cNvPicPr>
                <a:picLocks noChangeAspect="1" noChangeArrowheads="1"/>
              </p:cNvPicPr>
              <p:nvPr/>
            </p:nvPicPr>
            <p:blipFill>
              <a:blip r:embed="rId7"/>
              <a:srcRect/>
              <a:stretch>
                <a:fillRect/>
              </a:stretch>
            </p:blipFill>
            <p:spPr bwMode="auto">
              <a:xfrm>
                <a:off x="719674" y="1708656"/>
                <a:ext cx="483448" cy="455153"/>
              </a:xfrm>
              <a:prstGeom prst="rect">
                <a:avLst/>
              </a:prstGeom>
              <a:noFill/>
            </p:spPr>
          </p:pic>
          <p:pic>
            <p:nvPicPr>
              <p:cNvPr id="147" name="Picture 17" descr="\\psf\Host\Users\eric\Graphic Tank\Apps and Databases-02.png"/>
              <p:cNvPicPr>
                <a:picLocks noChangeAspect="1" noChangeArrowheads="1"/>
              </p:cNvPicPr>
              <p:nvPr/>
            </p:nvPicPr>
            <p:blipFill>
              <a:blip r:embed="rId7"/>
              <a:srcRect/>
              <a:stretch>
                <a:fillRect/>
              </a:stretch>
            </p:blipFill>
            <p:spPr bwMode="auto">
              <a:xfrm>
                <a:off x="1228522" y="1708128"/>
                <a:ext cx="483448" cy="455153"/>
              </a:xfrm>
              <a:prstGeom prst="rect">
                <a:avLst/>
              </a:prstGeom>
              <a:noFill/>
            </p:spPr>
          </p:pic>
          <p:pic>
            <p:nvPicPr>
              <p:cNvPr id="148" name="Picture 17" descr="\\psf\Host\Users\eric\Graphic Tank\Apps and Databases-02.png"/>
              <p:cNvPicPr>
                <a:picLocks noChangeAspect="1" noChangeArrowheads="1"/>
              </p:cNvPicPr>
              <p:nvPr/>
            </p:nvPicPr>
            <p:blipFill>
              <a:blip r:embed="rId7"/>
              <a:srcRect/>
              <a:stretch>
                <a:fillRect/>
              </a:stretch>
            </p:blipFill>
            <p:spPr bwMode="auto">
              <a:xfrm>
                <a:off x="1755572" y="1708655"/>
                <a:ext cx="483448" cy="455153"/>
              </a:xfrm>
              <a:prstGeom prst="rect">
                <a:avLst/>
              </a:prstGeom>
              <a:noFill/>
            </p:spPr>
          </p:pic>
        </p:grpSp>
        <p:grpSp>
          <p:nvGrpSpPr>
            <p:cNvPr id="142" name="Group 141"/>
            <p:cNvGrpSpPr/>
            <p:nvPr/>
          </p:nvGrpSpPr>
          <p:grpSpPr>
            <a:xfrm>
              <a:off x="1148298" y="2219945"/>
              <a:ext cx="1519347" cy="455681"/>
              <a:chOff x="719674" y="1708128"/>
              <a:chExt cx="1519347" cy="455681"/>
            </a:xfrm>
          </p:grpSpPr>
          <p:pic>
            <p:nvPicPr>
              <p:cNvPr id="143" name="Picture 17" descr="\\psf\Host\Users\eric\Graphic Tank\Apps and Databases-02.png"/>
              <p:cNvPicPr>
                <a:picLocks noChangeAspect="1" noChangeArrowheads="1"/>
              </p:cNvPicPr>
              <p:nvPr/>
            </p:nvPicPr>
            <p:blipFill>
              <a:blip r:embed="rId7"/>
              <a:srcRect/>
              <a:stretch>
                <a:fillRect/>
              </a:stretch>
            </p:blipFill>
            <p:spPr bwMode="auto">
              <a:xfrm>
                <a:off x="719674" y="1708656"/>
                <a:ext cx="483448" cy="455153"/>
              </a:xfrm>
              <a:prstGeom prst="rect">
                <a:avLst/>
              </a:prstGeom>
              <a:noFill/>
            </p:spPr>
          </p:pic>
          <p:pic>
            <p:nvPicPr>
              <p:cNvPr id="144" name="Picture 17" descr="\\psf\Host\Users\eric\Graphic Tank\Apps and Databases-02.png"/>
              <p:cNvPicPr>
                <a:picLocks noChangeAspect="1" noChangeArrowheads="1"/>
              </p:cNvPicPr>
              <p:nvPr/>
            </p:nvPicPr>
            <p:blipFill>
              <a:blip r:embed="rId7"/>
              <a:srcRect/>
              <a:stretch>
                <a:fillRect/>
              </a:stretch>
            </p:blipFill>
            <p:spPr bwMode="auto">
              <a:xfrm>
                <a:off x="1228522" y="1708128"/>
                <a:ext cx="483448" cy="455153"/>
              </a:xfrm>
              <a:prstGeom prst="rect">
                <a:avLst/>
              </a:prstGeom>
              <a:noFill/>
            </p:spPr>
          </p:pic>
          <p:pic>
            <p:nvPicPr>
              <p:cNvPr id="145" name="Picture 17" descr="\\psf\Host\Users\eric\Graphic Tank\Apps and Databases-02.png"/>
              <p:cNvPicPr>
                <a:picLocks noChangeAspect="1" noChangeArrowheads="1"/>
              </p:cNvPicPr>
              <p:nvPr/>
            </p:nvPicPr>
            <p:blipFill>
              <a:blip r:embed="rId7"/>
              <a:srcRect/>
              <a:stretch>
                <a:fillRect/>
              </a:stretch>
            </p:blipFill>
            <p:spPr bwMode="auto">
              <a:xfrm>
                <a:off x="1755573" y="1708655"/>
                <a:ext cx="483448" cy="455153"/>
              </a:xfrm>
              <a:prstGeom prst="rect">
                <a:avLst/>
              </a:prstGeom>
              <a:noFill/>
            </p:spPr>
          </p:pic>
        </p:grpSp>
      </p:grpSp>
      <p:sp>
        <p:nvSpPr>
          <p:cNvPr id="151" name="TextBox 150"/>
          <p:cNvSpPr txBox="1"/>
          <p:nvPr/>
        </p:nvSpPr>
        <p:spPr>
          <a:xfrm>
            <a:off x="631495" y="3197963"/>
            <a:ext cx="761151" cy="359416"/>
          </a:xfrm>
          <a:prstGeom prst="rect">
            <a:avLst/>
          </a:prstGeom>
          <a:noFill/>
        </p:spPr>
        <p:txBody>
          <a:bodyPr wrap="none" lIns="81620" tIns="40810" rIns="81620" bIns="40810" rtlCol="0">
            <a:spAutoFit/>
          </a:bodyPr>
          <a:lstStyle/>
          <a:p>
            <a:pPr algn="ctr" defTabSz="816195">
              <a:buClr>
                <a:srgbClr val="F0AB00"/>
              </a:buClr>
              <a:buSzPct val="80000"/>
            </a:pPr>
            <a:r>
              <a:rPr lang="zh-CN" altLang="en-US" sz="900" b="1" kern="0" dirty="0">
                <a:solidFill>
                  <a:srgbClr val="000000"/>
                </a:solidFill>
                <a:latin typeface="微软雅黑" panose="020B0503020204020204" pitchFamily="34" charset="-122"/>
                <a:ea typeface="微软雅黑" panose="020B0503020204020204" pitchFamily="34" charset="-122"/>
                <a:cs typeface="Arial Unicode MS" pitchFamily="34" charset="-128"/>
              </a:rPr>
              <a:t>空间</a:t>
            </a:r>
            <a:r>
              <a:rPr lang="en-US" sz="900" b="1" kern="0" dirty="0">
                <a:solidFill>
                  <a:srgbClr val="000000"/>
                </a:solidFill>
                <a:latin typeface="微软雅黑" panose="020B0503020204020204" pitchFamily="34" charset="-122"/>
                <a:ea typeface="微软雅黑" panose="020B0503020204020204" pitchFamily="34" charset="-122"/>
                <a:cs typeface="Arial Unicode MS" pitchFamily="34" charset="-128"/>
              </a:rPr>
              <a:t>, </a:t>
            </a:r>
            <a:r>
              <a:rPr lang="zh-CN" altLang="en-US" sz="900" b="1" kern="0" dirty="0">
                <a:solidFill>
                  <a:srgbClr val="000000"/>
                </a:solidFill>
                <a:latin typeface="微软雅黑" panose="020B0503020204020204" pitchFamily="34" charset="-122"/>
                <a:ea typeface="微软雅黑" panose="020B0503020204020204" pitchFamily="34" charset="-122"/>
                <a:cs typeface="Arial Unicode MS" pitchFamily="34" charset="-128"/>
              </a:rPr>
              <a:t>机器</a:t>
            </a:r>
            <a:r>
              <a:rPr lang="en-US" sz="900" b="1" kern="0" dirty="0">
                <a:solidFill>
                  <a:srgbClr val="000000"/>
                </a:solidFill>
                <a:latin typeface="微软雅黑" panose="020B0503020204020204" pitchFamily="34" charset="-122"/>
                <a:ea typeface="微软雅黑" panose="020B0503020204020204" pitchFamily="34" charset="-122"/>
                <a:cs typeface="Arial Unicode MS" pitchFamily="34" charset="-128"/>
              </a:rPr>
              <a:t>, </a:t>
            </a:r>
          </a:p>
          <a:p>
            <a:pPr algn="ctr" defTabSz="816195">
              <a:buClr>
                <a:srgbClr val="F0AB00"/>
              </a:buClr>
              <a:buSzPct val="80000"/>
            </a:pPr>
            <a:r>
              <a:rPr lang="zh-CN" altLang="en-US" sz="900" b="1" kern="0" dirty="0">
                <a:solidFill>
                  <a:srgbClr val="000000"/>
                </a:solidFill>
                <a:latin typeface="微软雅黑" panose="020B0503020204020204" pitchFamily="34" charset="-122"/>
                <a:ea typeface="微软雅黑" panose="020B0503020204020204" pitchFamily="34" charset="-122"/>
                <a:cs typeface="Arial Unicode MS" pitchFamily="34" charset="-128"/>
              </a:rPr>
              <a:t>实时数据</a:t>
            </a:r>
            <a:endParaRPr lang="en-US" sz="900" b="1"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pic>
        <p:nvPicPr>
          <p:cNvPr id="152" name="Picture 151"/>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rot="5400000">
            <a:off x="1419899" y="3504508"/>
            <a:ext cx="274312" cy="365760"/>
          </a:xfrm>
          <a:prstGeom prst="rect">
            <a:avLst/>
          </a:prstGeom>
        </p:spPr>
      </p:pic>
      <p:grpSp>
        <p:nvGrpSpPr>
          <p:cNvPr id="153" name="Group 152"/>
          <p:cNvGrpSpPr/>
          <p:nvPr/>
        </p:nvGrpSpPr>
        <p:grpSpPr>
          <a:xfrm>
            <a:off x="425147" y="3590268"/>
            <a:ext cx="1028843" cy="783364"/>
            <a:chOff x="-2117264" y="3683881"/>
            <a:chExt cx="1498519" cy="1521346"/>
          </a:xfrm>
        </p:grpSpPr>
        <p:sp>
          <p:nvSpPr>
            <p:cNvPr id="154" name="Oval 153"/>
            <p:cNvSpPr/>
            <p:nvPr/>
          </p:nvSpPr>
          <p:spPr bwMode="gray">
            <a:xfrm>
              <a:off x="-1943179" y="3860338"/>
              <a:ext cx="1256961" cy="1256961"/>
            </a:xfrm>
            <a:prstGeom prst="ellipse">
              <a:avLst/>
            </a:prstGeom>
            <a:solidFill>
              <a:schemeClr val="accent1"/>
            </a:solid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kern="0" dirty="0">
                <a:latin typeface="微软雅黑" panose="020B0503020204020204" pitchFamily="34" charset="-122"/>
                <a:ea typeface="微软雅黑" panose="020B0503020204020204" pitchFamily="34" charset="-122"/>
                <a:cs typeface="Arial Unicode MS" pitchFamily="34" charset="-128"/>
              </a:endParaRPr>
            </a:p>
          </p:txBody>
        </p:sp>
        <p:grpSp>
          <p:nvGrpSpPr>
            <p:cNvPr id="155" name="Group 154"/>
            <p:cNvGrpSpPr/>
            <p:nvPr/>
          </p:nvGrpSpPr>
          <p:grpSpPr>
            <a:xfrm>
              <a:off x="-2117264" y="3683881"/>
              <a:ext cx="1498519" cy="1521346"/>
              <a:chOff x="-2117264" y="3683881"/>
              <a:chExt cx="1498519" cy="1521346"/>
            </a:xfrm>
          </p:grpSpPr>
          <p:pic>
            <p:nvPicPr>
              <p:cNvPr id="156" name="Picture 155"/>
              <p:cNvPicPr>
                <a:picLocks noChangeAspect="1"/>
              </p:cNvPicPr>
              <p:nvPr/>
            </p:nvPicPr>
            <p:blipFill rotWithShape="1">
              <a:blip r:embed="rId9" cstate="print">
                <a:extLst>
                  <a:ext uri="{28A0092B-C50C-407E-A947-70E740481C1C}">
                    <a14:useLocalDpi xmlns:a14="http://schemas.microsoft.com/office/drawing/2010/main" val="0"/>
                  </a:ext>
                </a:extLst>
              </a:blip>
              <a:srcRect l="1867" t="-98" r="-1" b="470"/>
              <a:stretch/>
            </p:blipFill>
            <p:spPr>
              <a:xfrm>
                <a:off x="-2117264" y="3683881"/>
                <a:ext cx="1498519" cy="1521346"/>
              </a:xfrm>
              <a:prstGeom prst="rect">
                <a:avLst/>
              </a:prstGeom>
            </p:spPr>
          </p:pic>
          <p:grpSp>
            <p:nvGrpSpPr>
              <p:cNvPr id="157" name="Group 156"/>
              <p:cNvGrpSpPr/>
              <p:nvPr/>
            </p:nvGrpSpPr>
            <p:grpSpPr>
              <a:xfrm>
                <a:off x="-1778953" y="3756865"/>
                <a:ext cx="569037" cy="569037"/>
                <a:chOff x="-2558024" y="3209817"/>
                <a:chExt cx="862506" cy="862506"/>
              </a:xfrm>
            </p:grpSpPr>
            <p:pic>
              <p:nvPicPr>
                <p:cNvPr id="158" name="Picture 157"/>
                <p:cNvPicPr>
                  <a:picLocks noChangeAspect="1"/>
                </p:cNvPicPr>
                <p:nvPr/>
              </p:nvPicPr>
              <p:blipFill>
                <a:blip r:embed="rId10" cstate="print">
                  <a:biLevel thresh="75000"/>
                  <a:extLst>
                    <a:ext uri="{28A0092B-C50C-407E-A947-70E740481C1C}">
                      <a14:useLocalDpi xmlns:a14="http://schemas.microsoft.com/office/drawing/2010/main" val="0"/>
                    </a:ext>
                  </a:extLst>
                </a:blip>
                <a:stretch>
                  <a:fillRect/>
                </a:stretch>
              </p:blipFill>
              <p:spPr>
                <a:xfrm>
                  <a:off x="-2558024" y="3209817"/>
                  <a:ext cx="862506" cy="862506"/>
                </a:xfrm>
                <a:prstGeom prst="rect">
                  <a:avLst/>
                </a:prstGeom>
              </p:spPr>
            </p:pic>
            <p:pic>
              <p:nvPicPr>
                <p:cNvPr id="159" name="Picture 158"/>
                <p:cNvPicPr>
                  <a:picLocks noChangeAspect="1"/>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2310853" y="3521569"/>
                  <a:ext cx="537673" cy="537673"/>
                </a:xfrm>
                <a:prstGeom prst="rect">
                  <a:avLst/>
                </a:prstGeom>
              </p:spPr>
            </p:pic>
            <p:pic>
              <p:nvPicPr>
                <p:cNvPr id="160" name="Picture 159"/>
                <p:cNvPicPr>
                  <a:picLocks noChangeAspect="1"/>
                </p:cNvPicPr>
                <p:nvPr/>
              </p:nvPicPr>
              <p:blipFill>
                <a:blip r:embed="rId12" cstate="print">
                  <a:biLevel thresh="75000"/>
                  <a:extLst>
                    <a:ext uri="{28A0092B-C50C-407E-A947-70E740481C1C}">
                      <a14:useLocalDpi xmlns:a14="http://schemas.microsoft.com/office/drawing/2010/main" val="0"/>
                    </a:ext>
                  </a:extLst>
                </a:blip>
                <a:stretch>
                  <a:fillRect/>
                </a:stretch>
              </p:blipFill>
              <p:spPr>
                <a:xfrm>
                  <a:off x="-2362811" y="3733376"/>
                  <a:ext cx="319373" cy="319373"/>
                </a:xfrm>
                <a:prstGeom prst="rect">
                  <a:avLst/>
                </a:prstGeom>
              </p:spPr>
            </p:pic>
          </p:grpSp>
        </p:grpSp>
      </p:grpSp>
      <p:sp>
        <p:nvSpPr>
          <p:cNvPr id="161" name="TextBox 160"/>
          <p:cNvSpPr txBox="1"/>
          <p:nvPr/>
        </p:nvSpPr>
        <p:spPr>
          <a:xfrm>
            <a:off x="446981" y="2011955"/>
            <a:ext cx="1407162" cy="359416"/>
          </a:xfrm>
          <a:prstGeom prst="rect">
            <a:avLst/>
          </a:prstGeom>
          <a:noFill/>
        </p:spPr>
        <p:txBody>
          <a:bodyPr wrap="none" lIns="81620" tIns="40810" rIns="81620" bIns="40810" rtlCol="0">
            <a:spAutoFit/>
          </a:bodyPr>
          <a:lstStyle/>
          <a:p>
            <a:pPr algn="ctr" defTabSz="816195">
              <a:buClr>
                <a:srgbClr val="F0AB00"/>
              </a:buClr>
              <a:buSzPct val="80000"/>
            </a:pPr>
            <a:r>
              <a:rPr lang="en-US" sz="900" b="1" kern="0" dirty="0">
                <a:solidFill>
                  <a:srgbClr val="000000"/>
                </a:solidFill>
                <a:latin typeface="微软雅黑" panose="020B0503020204020204" pitchFamily="34" charset="-122"/>
                <a:ea typeface="微软雅黑" panose="020B0503020204020204" pitchFamily="34" charset="-122"/>
                <a:cs typeface="Arial Unicode MS" pitchFamily="34" charset="-128"/>
              </a:rPr>
              <a:t>Hadoop/ Sybase IQ, </a:t>
            </a:r>
          </a:p>
          <a:p>
            <a:pPr algn="ctr" defTabSz="816195">
              <a:buClr>
                <a:srgbClr val="F0AB00"/>
              </a:buClr>
              <a:buSzPct val="80000"/>
            </a:pPr>
            <a:r>
              <a:rPr lang="en-US" sz="900" b="1" kern="0" dirty="0">
                <a:solidFill>
                  <a:srgbClr val="000000"/>
                </a:solidFill>
                <a:latin typeface="微软雅黑" panose="020B0503020204020204" pitchFamily="34" charset="-122"/>
                <a:ea typeface="微软雅黑" panose="020B0503020204020204" pitchFamily="34" charset="-122"/>
                <a:cs typeface="Arial Unicode MS" pitchFamily="34" charset="-128"/>
              </a:rPr>
              <a:t>Sybase ASE, Teradata</a:t>
            </a:r>
          </a:p>
        </p:txBody>
      </p:sp>
      <p:grpSp>
        <p:nvGrpSpPr>
          <p:cNvPr id="162" name="Group 161"/>
          <p:cNvGrpSpPr/>
          <p:nvPr/>
        </p:nvGrpSpPr>
        <p:grpSpPr>
          <a:xfrm>
            <a:off x="2775620" y="2371691"/>
            <a:ext cx="2741271" cy="2055894"/>
            <a:chOff x="2775619" y="1704878"/>
            <a:chExt cx="2741271" cy="2741271"/>
          </a:xfrm>
        </p:grpSpPr>
        <p:sp>
          <p:nvSpPr>
            <p:cNvPr id="163" name="Rectangle 162"/>
            <p:cNvSpPr/>
            <p:nvPr/>
          </p:nvSpPr>
          <p:spPr bwMode="gray">
            <a:xfrm>
              <a:off x="2794000" y="1795401"/>
              <a:ext cx="2708131" cy="2453147"/>
            </a:xfrm>
            <a:prstGeom prst="rect">
              <a:avLst/>
            </a:prstGeom>
            <a:solidFill>
              <a:schemeClr val="accent1"/>
            </a:solid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kern="0" dirty="0">
                <a:latin typeface="微软雅黑" panose="020B0503020204020204" pitchFamily="34" charset="-122"/>
                <a:ea typeface="微软雅黑" panose="020B0503020204020204" pitchFamily="34" charset="-122"/>
                <a:cs typeface="Arial Unicode MS" pitchFamily="34" charset="-128"/>
              </a:endParaRPr>
            </a:p>
          </p:txBody>
        </p:sp>
        <p:pic>
          <p:nvPicPr>
            <p:cNvPr id="164" name="Picture 16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775619" y="1704878"/>
              <a:ext cx="2741271" cy="2741271"/>
            </a:xfrm>
            <a:prstGeom prst="rect">
              <a:avLst/>
            </a:prstGeom>
          </p:spPr>
        </p:pic>
      </p:grpSp>
      <p:grpSp>
        <p:nvGrpSpPr>
          <p:cNvPr id="165" name="Group 164"/>
          <p:cNvGrpSpPr/>
          <p:nvPr/>
        </p:nvGrpSpPr>
        <p:grpSpPr>
          <a:xfrm>
            <a:off x="4002255" y="2665852"/>
            <a:ext cx="1280137" cy="1423716"/>
            <a:chOff x="4006670" y="2390547"/>
            <a:chExt cx="1403529" cy="1533137"/>
          </a:xfrm>
        </p:grpSpPr>
        <p:sp>
          <p:nvSpPr>
            <p:cNvPr id="166" name="Rectangle 165"/>
            <p:cNvSpPr/>
            <p:nvPr/>
          </p:nvSpPr>
          <p:spPr bwMode="gray">
            <a:xfrm>
              <a:off x="4006670" y="2390547"/>
              <a:ext cx="1403529" cy="1533137"/>
            </a:xfrm>
            <a:prstGeom prst="rect">
              <a:avLst/>
            </a:prstGeom>
            <a:solidFill>
              <a:schemeClr val="bg1"/>
            </a:solid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kern="0" dirty="0">
                <a:latin typeface="微软雅黑" panose="020B0503020204020204" pitchFamily="34" charset="-122"/>
                <a:ea typeface="微软雅黑" panose="020B0503020204020204" pitchFamily="34" charset="-122"/>
                <a:cs typeface="Arial Unicode MS" pitchFamily="34" charset="-128"/>
              </a:endParaRPr>
            </a:p>
          </p:txBody>
        </p:sp>
        <p:sp>
          <p:nvSpPr>
            <p:cNvPr id="167" name="Rectangle 166"/>
            <p:cNvSpPr/>
            <p:nvPr/>
          </p:nvSpPr>
          <p:spPr bwMode="gray">
            <a:xfrm>
              <a:off x="4089182" y="3518968"/>
              <a:ext cx="1201498" cy="279438"/>
            </a:xfrm>
            <a:prstGeom prst="rect">
              <a:avLst/>
            </a:prstGeom>
            <a:solidFill>
              <a:schemeClr val="tx1"/>
            </a:solidFill>
            <a:ln w="6350" algn="ctr">
              <a:noFill/>
              <a:miter lim="800000"/>
              <a:headEnd/>
              <a:tailEnd/>
            </a:ln>
          </p:spPr>
          <p:txBody>
            <a:bodyPr lIns="67468" tIns="53975" rIns="67468" bIns="53975" rtlCol="0" anchor="ctr"/>
            <a:lstStyle/>
            <a:p>
              <a:pPr algn="ctr" defTabSz="816195">
                <a:spcBef>
                  <a:spcPct val="50000"/>
                </a:spcBef>
                <a:buClr>
                  <a:srgbClr val="F0AB00"/>
                </a:buClr>
                <a:buSzPct val="80000"/>
              </a:pPr>
              <a:r>
                <a:rPr lang="zh-CN" altLang="en-US" sz="975" kern="0" dirty="0">
                  <a:solidFill>
                    <a:schemeClr val="bg1"/>
                  </a:solidFill>
                  <a:latin typeface="微软雅黑" panose="020B0503020204020204" pitchFamily="34" charset="-122"/>
                  <a:ea typeface="微软雅黑" panose="020B0503020204020204" pitchFamily="34" charset="-122"/>
                  <a:cs typeface="Arial Unicode MS" pitchFamily="34" charset="-128"/>
                </a:rPr>
                <a:t>非结构化</a:t>
              </a:r>
              <a:endParaRPr lang="en-US" sz="975"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sp>
          <p:nvSpPr>
            <p:cNvPr id="168" name="Rectangle 167"/>
            <p:cNvSpPr/>
            <p:nvPr/>
          </p:nvSpPr>
          <p:spPr bwMode="gray">
            <a:xfrm>
              <a:off x="4088729" y="2901399"/>
              <a:ext cx="1201950" cy="263897"/>
            </a:xfrm>
            <a:prstGeom prst="rect">
              <a:avLst/>
            </a:prstGeom>
            <a:solidFill>
              <a:schemeClr val="tx1"/>
            </a:solidFill>
            <a:ln w="6350" algn="ctr">
              <a:noFill/>
              <a:miter lim="800000"/>
              <a:headEnd/>
              <a:tailEnd/>
            </a:ln>
          </p:spPr>
          <p:txBody>
            <a:bodyPr lIns="67468" tIns="53975" rIns="67468" bIns="53975" rtlCol="0" anchor="ctr"/>
            <a:lstStyle/>
            <a:p>
              <a:pPr algn="ctr" defTabSz="816195">
                <a:spcBef>
                  <a:spcPct val="50000"/>
                </a:spcBef>
                <a:buClr>
                  <a:srgbClr val="F0AB00"/>
                </a:buClr>
                <a:buSzPct val="80000"/>
              </a:pPr>
              <a:r>
                <a:rPr lang="en-US" sz="975" kern="0" dirty="0">
                  <a:solidFill>
                    <a:schemeClr val="bg1"/>
                  </a:solidFill>
                  <a:latin typeface="微软雅黑" panose="020B0503020204020204" pitchFamily="34" charset="-122"/>
                  <a:ea typeface="微软雅黑" panose="020B0503020204020204" pitchFamily="34" charset="-122"/>
                  <a:cs typeface="Arial Unicode MS" pitchFamily="34" charset="-128"/>
                </a:rPr>
                <a:t>PAL</a:t>
              </a:r>
            </a:p>
          </p:txBody>
        </p:sp>
        <p:sp>
          <p:nvSpPr>
            <p:cNvPr id="169" name="Rectangle 168"/>
            <p:cNvSpPr/>
            <p:nvPr/>
          </p:nvSpPr>
          <p:spPr bwMode="gray">
            <a:xfrm>
              <a:off x="4089182" y="3208579"/>
              <a:ext cx="1201497" cy="263897"/>
            </a:xfrm>
            <a:prstGeom prst="rect">
              <a:avLst/>
            </a:prstGeom>
            <a:solidFill>
              <a:schemeClr val="tx1"/>
            </a:solidFill>
            <a:ln w="6350" algn="ctr">
              <a:noFill/>
              <a:miter lim="800000"/>
              <a:headEnd/>
              <a:tailEnd/>
            </a:ln>
          </p:spPr>
          <p:txBody>
            <a:bodyPr wrap="none" lIns="67468" tIns="53975" rIns="67468" bIns="53975" rtlCol="0" anchor="ctr"/>
            <a:lstStyle/>
            <a:p>
              <a:pPr algn="ctr" defTabSz="816195">
                <a:spcBef>
                  <a:spcPct val="50000"/>
                </a:spcBef>
                <a:buClr>
                  <a:srgbClr val="F0AB00"/>
                </a:buClr>
                <a:buSzPct val="80000"/>
              </a:pPr>
              <a:r>
                <a:rPr lang="en-US" sz="975" kern="0" dirty="0">
                  <a:solidFill>
                    <a:schemeClr val="bg1"/>
                  </a:solidFill>
                  <a:latin typeface="微软雅黑" panose="020B0503020204020204" pitchFamily="34" charset="-122"/>
                  <a:ea typeface="微软雅黑" panose="020B0503020204020204" pitchFamily="34" charset="-122"/>
                  <a:cs typeface="Arial Unicode MS" pitchFamily="34" charset="-128"/>
                </a:rPr>
                <a:t>R-scripts</a:t>
              </a:r>
            </a:p>
          </p:txBody>
        </p:sp>
        <p:sp>
          <p:nvSpPr>
            <p:cNvPr id="170" name="TextBox 169"/>
            <p:cNvSpPr txBox="1"/>
            <p:nvPr/>
          </p:nvSpPr>
          <p:spPr>
            <a:xfrm>
              <a:off x="4303352" y="2465775"/>
              <a:ext cx="889935" cy="360397"/>
            </a:xfrm>
            <a:prstGeom prst="rect">
              <a:avLst/>
            </a:prstGeom>
            <a:noFill/>
          </p:spPr>
          <p:txBody>
            <a:bodyPr wrap="none" lIns="68548" tIns="34274" rIns="68548" bIns="34274" rtlCol="0">
              <a:spAutoFit/>
            </a:bodyPr>
            <a:lstStyle/>
            <a:p>
              <a:pPr defTabSz="816195">
                <a:spcBef>
                  <a:spcPct val="50000"/>
                </a:spcBef>
                <a:buClr>
                  <a:srgbClr val="F0AB00"/>
                </a:buClr>
                <a:buSzPct val="80000"/>
              </a:pPr>
              <a:r>
                <a:rPr lang="en-US" sz="975" b="1" kern="0" dirty="0">
                  <a:solidFill>
                    <a:srgbClr val="000000"/>
                  </a:solidFill>
                  <a:latin typeface="微软雅黑" panose="020B0503020204020204" pitchFamily="34" charset="-122"/>
                  <a:ea typeface="微软雅黑" panose="020B0503020204020204" pitchFamily="34" charset="-122"/>
                  <a:cs typeface="Arial Unicode MS" pitchFamily="34" charset="-128"/>
                </a:rPr>
                <a:t>SQL Script</a:t>
              </a:r>
              <a:br>
                <a:rPr lang="en-US" sz="750" b="1" kern="0" dirty="0">
                  <a:solidFill>
                    <a:srgbClr val="000000"/>
                  </a:solidFill>
                  <a:latin typeface="微软雅黑" panose="020B0503020204020204" pitchFamily="34" charset="-122"/>
                  <a:ea typeface="微软雅黑" panose="020B0503020204020204" pitchFamily="34" charset="-122"/>
                  <a:cs typeface="Arial Unicode MS" pitchFamily="34" charset="-128"/>
                </a:rPr>
              </a:br>
              <a:r>
                <a:rPr lang="zh-CN" altLang="en-US" sz="750" b="1" kern="0" dirty="0">
                  <a:solidFill>
                    <a:srgbClr val="000000"/>
                  </a:solidFill>
                  <a:latin typeface="微软雅黑" panose="020B0503020204020204" pitchFamily="34" charset="-122"/>
                  <a:ea typeface="微软雅黑" panose="020B0503020204020204" pitchFamily="34" charset="-122"/>
                  <a:cs typeface="Arial Unicode MS" pitchFamily="34" charset="-128"/>
                </a:rPr>
                <a:t>优化的查询计划</a:t>
              </a:r>
              <a:endParaRPr lang="en-US" sz="750" b="1"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sp>
        <p:nvSpPr>
          <p:cNvPr id="171" name="TextBox 170"/>
          <p:cNvSpPr txBox="1"/>
          <p:nvPr/>
        </p:nvSpPr>
        <p:spPr>
          <a:xfrm>
            <a:off x="4001123" y="2343787"/>
            <a:ext cx="376431" cy="209375"/>
          </a:xfrm>
          <a:prstGeom prst="rect">
            <a:avLst/>
          </a:prstGeom>
          <a:noFill/>
        </p:spPr>
        <p:txBody>
          <a:bodyPr wrap="none" lIns="81620" tIns="40810" rIns="81620" bIns="40810" rtlCol="0">
            <a:spAutoFit/>
          </a:bodyPr>
          <a:lstStyle/>
          <a:p>
            <a:pPr algn="ctr" defTabSz="816195">
              <a:spcBef>
                <a:spcPct val="50000"/>
              </a:spcBef>
              <a:buClr>
                <a:srgbClr val="F0AB00"/>
              </a:buClr>
              <a:buSzPct val="80000"/>
            </a:pPr>
            <a:r>
              <a:rPr lang="zh-CN" altLang="en-US" sz="825" b="1" kern="0" dirty="0">
                <a:solidFill>
                  <a:schemeClr val="bg1"/>
                </a:solidFill>
                <a:latin typeface="微软雅黑" panose="020B0503020204020204" pitchFamily="34" charset="-122"/>
                <a:ea typeface="微软雅黑" panose="020B0503020204020204" pitchFamily="34" charset="-122"/>
                <a:cs typeface="Arial Unicode MS" pitchFamily="34" charset="-128"/>
              </a:rPr>
              <a:t>内存</a:t>
            </a:r>
            <a:endParaRPr lang="en-US" sz="825" b="1" kern="0" dirty="0">
              <a:solidFill>
                <a:schemeClr val="bg1"/>
              </a:solidFill>
              <a:latin typeface="微软雅黑" panose="020B0503020204020204" pitchFamily="34" charset="-122"/>
              <a:ea typeface="微软雅黑" panose="020B0503020204020204" pitchFamily="34" charset="-122"/>
              <a:cs typeface="Arial Unicode MS" pitchFamily="34" charset="-128"/>
            </a:endParaRPr>
          </a:p>
        </p:txBody>
      </p:sp>
      <p:grpSp>
        <p:nvGrpSpPr>
          <p:cNvPr id="172" name="Group 171"/>
          <p:cNvGrpSpPr/>
          <p:nvPr/>
        </p:nvGrpSpPr>
        <p:grpSpPr>
          <a:xfrm>
            <a:off x="3243156" y="2690954"/>
            <a:ext cx="510056" cy="420962"/>
            <a:chOff x="3314274" y="2130571"/>
            <a:chExt cx="510056" cy="561299"/>
          </a:xfrm>
        </p:grpSpPr>
        <p:grpSp>
          <p:nvGrpSpPr>
            <p:cNvPr id="173" name="Group 172"/>
            <p:cNvGrpSpPr/>
            <p:nvPr/>
          </p:nvGrpSpPr>
          <p:grpSpPr>
            <a:xfrm>
              <a:off x="3314274" y="2393396"/>
              <a:ext cx="510056" cy="298474"/>
              <a:chOff x="5105399" y="2797181"/>
              <a:chExt cx="918608" cy="609876"/>
            </a:xfrm>
          </p:grpSpPr>
          <p:sp>
            <p:nvSpPr>
              <p:cNvPr id="175" name="Rectangle 174"/>
              <p:cNvSpPr/>
              <p:nvPr/>
            </p:nvSpPr>
            <p:spPr>
              <a:xfrm>
                <a:off x="5105400" y="2797227"/>
                <a:ext cx="228600" cy="152401"/>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dirty="0">
                  <a:solidFill>
                    <a:srgbClr val="FFFFFF"/>
                  </a:solidFill>
                  <a:latin typeface="微软雅黑" panose="020B0503020204020204" pitchFamily="34" charset="-122"/>
                  <a:ea typeface="微软雅黑" panose="020B0503020204020204" pitchFamily="34" charset="-122"/>
                </a:endParaRPr>
              </a:p>
            </p:txBody>
          </p:sp>
          <p:sp>
            <p:nvSpPr>
              <p:cNvPr id="176" name="Rectangle 175"/>
              <p:cNvSpPr/>
              <p:nvPr/>
            </p:nvSpPr>
            <p:spPr>
              <a:xfrm>
                <a:off x="5105400" y="2949631"/>
                <a:ext cx="228600"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dirty="0">
                  <a:solidFill>
                    <a:srgbClr val="FFFFFF"/>
                  </a:solidFill>
                  <a:latin typeface="微软雅黑" panose="020B0503020204020204" pitchFamily="34" charset="-122"/>
                  <a:ea typeface="微软雅黑" panose="020B0503020204020204" pitchFamily="34" charset="-122"/>
                </a:endParaRPr>
              </a:p>
            </p:txBody>
          </p:sp>
          <p:sp>
            <p:nvSpPr>
              <p:cNvPr id="177" name="Rectangle 176"/>
              <p:cNvSpPr/>
              <p:nvPr/>
            </p:nvSpPr>
            <p:spPr>
              <a:xfrm>
                <a:off x="5105399" y="3102033"/>
                <a:ext cx="228600"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dirty="0">
                  <a:solidFill>
                    <a:srgbClr val="FFFFFF"/>
                  </a:solidFill>
                  <a:latin typeface="微软雅黑" panose="020B0503020204020204" pitchFamily="34" charset="-122"/>
                  <a:ea typeface="微软雅黑" panose="020B0503020204020204" pitchFamily="34" charset="-122"/>
                </a:endParaRPr>
              </a:p>
            </p:txBody>
          </p:sp>
          <p:sp>
            <p:nvSpPr>
              <p:cNvPr id="178" name="Rectangle 177"/>
              <p:cNvSpPr/>
              <p:nvPr/>
            </p:nvSpPr>
            <p:spPr>
              <a:xfrm>
                <a:off x="5105402" y="3254353"/>
                <a:ext cx="228600"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dirty="0">
                  <a:solidFill>
                    <a:srgbClr val="FFFFFF"/>
                  </a:solidFill>
                  <a:latin typeface="微软雅黑" panose="020B0503020204020204" pitchFamily="34" charset="-122"/>
                  <a:ea typeface="微软雅黑" panose="020B0503020204020204" pitchFamily="34" charset="-122"/>
                </a:endParaRPr>
              </a:p>
            </p:txBody>
          </p:sp>
          <p:sp>
            <p:nvSpPr>
              <p:cNvPr id="179" name="Rectangle 178"/>
              <p:cNvSpPr/>
              <p:nvPr/>
            </p:nvSpPr>
            <p:spPr>
              <a:xfrm>
                <a:off x="5334003" y="2797181"/>
                <a:ext cx="228600" cy="152401"/>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dirty="0">
                  <a:solidFill>
                    <a:srgbClr val="FFFFFF"/>
                  </a:solidFill>
                  <a:latin typeface="微软雅黑" panose="020B0503020204020204" pitchFamily="34" charset="-122"/>
                  <a:ea typeface="微软雅黑" panose="020B0503020204020204" pitchFamily="34" charset="-122"/>
                </a:endParaRPr>
              </a:p>
            </p:txBody>
          </p:sp>
          <p:sp>
            <p:nvSpPr>
              <p:cNvPr id="180" name="Rectangle 179"/>
              <p:cNvSpPr/>
              <p:nvPr/>
            </p:nvSpPr>
            <p:spPr>
              <a:xfrm>
                <a:off x="5334003" y="2949585"/>
                <a:ext cx="228600"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dirty="0">
                  <a:solidFill>
                    <a:srgbClr val="FFFFFF"/>
                  </a:solidFill>
                  <a:latin typeface="微软雅黑" panose="020B0503020204020204" pitchFamily="34" charset="-122"/>
                  <a:ea typeface="微软雅黑" panose="020B0503020204020204" pitchFamily="34" charset="-122"/>
                </a:endParaRPr>
              </a:p>
            </p:txBody>
          </p:sp>
          <p:sp>
            <p:nvSpPr>
              <p:cNvPr id="181" name="Rectangle 180"/>
              <p:cNvSpPr/>
              <p:nvPr/>
            </p:nvSpPr>
            <p:spPr>
              <a:xfrm>
                <a:off x="5334002" y="3101983"/>
                <a:ext cx="228601"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dirty="0">
                  <a:solidFill>
                    <a:srgbClr val="FFFFFF"/>
                  </a:solidFill>
                  <a:latin typeface="微软雅黑" panose="020B0503020204020204" pitchFamily="34" charset="-122"/>
                  <a:ea typeface="微软雅黑" panose="020B0503020204020204" pitchFamily="34" charset="-122"/>
                </a:endParaRPr>
              </a:p>
            </p:txBody>
          </p:sp>
          <p:sp>
            <p:nvSpPr>
              <p:cNvPr id="182" name="Rectangle 181"/>
              <p:cNvSpPr/>
              <p:nvPr/>
            </p:nvSpPr>
            <p:spPr>
              <a:xfrm>
                <a:off x="5334003" y="3254347"/>
                <a:ext cx="228600"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dirty="0">
                  <a:solidFill>
                    <a:srgbClr val="FFFFFF"/>
                  </a:solidFill>
                  <a:latin typeface="微软雅黑" panose="020B0503020204020204" pitchFamily="34" charset="-122"/>
                  <a:ea typeface="微软雅黑" panose="020B0503020204020204" pitchFamily="34" charset="-122"/>
                </a:endParaRPr>
              </a:p>
            </p:txBody>
          </p:sp>
          <p:sp>
            <p:nvSpPr>
              <p:cNvPr id="183" name="Rectangle 182"/>
              <p:cNvSpPr/>
              <p:nvPr/>
            </p:nvSpPr>
            <p:spPr>
              <a:xfrm>
                <a:off x="5566802" y="2797533"/>
                <a:ext cx="228600" cy="152401"/>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dirty="0">
                  <a:solidFill>
                    <a:srgbClr val="FFFFFF"/>
                  </a:solidFill>
                  <a:latin typeface="微软雅黑" panose="020B0503020204020204" pitchFamily="34" charset="-122"/>
                  <a:ea typeface="微软雅黑" panose="020B0503020204020204" pitchFamily="34" charset="-122"/>
                </a:endParaRPr>
              </a:p>
            </p:txBody>
          </p:sp>
          <p:sp>
            <p:nvSpPr>
              <p:cNvPr id="184" name="Rectangle 183"/>
              <p:cNvSpPr/>
              <p:nvPr/>
            </p:nvSpPr>
            <p:spPr>
              <a:xfrm>
                <a:off x="5566802" y="2949934"/>
                <a:ext cx="228601"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dirty="0">
                  <a:solidFill>
                    <a:srgbClr val="FFFFFF"/>
                  </a:solidFill>
                  <a:latin typeface="微软雅黑" panose="020B0503020204020204" pitchFamily="34" charset="-122"/>
                  <a:ea typeface="微软雅黑" panose="020B0503020204020204" pitchFamily="34" charset="-122"/>
                </a:endParaRPr>
              </a:p>
            </p:txBody>
          </p:sp>
          <p:sp>
            <p:nvSpPr>
              <p:cNvPr id="185" name="Rectangle 184"/>
              <p:cNvSpPr/>
              <p:nvPr/>
            </p:nvSpPr>
            <p:spPr>
              <a:xfrm>
                <a:off x="5566806" y="3102332"/>
                <a:ext cx="228601"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dirty="0">
                  <a:solidFill>
                    <a:srgbClr val="FFFFFF"/>
                  </a:solidFill>
                  <a:latin typeface="微软雅黑" panose="020B0503020204020204" pitchFamily="34" charset="-122"/>
                  <a:ea typeface="微软雅黑" panose="020B0503020204020204" pitchFamily="34" charset="-122"/>
                </a:endParaRPr>
              </a:p>
            </p:txBody>
          </p:sp>
          <p:sp>
            <p:nvSpPr>
              <p:cNvPr id="186" name="Rectangle 185"/>
              <p:cNvSpPr/>
              <p:nvPr/>
            </p:nvSpPr>
            <p:spPr>
              <a:xfrm>
                <a:off x="5566807" y="3254656"/>
                <a:ext cx="228601"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dirty="0">
                  <a:solidFill>
                    <a:srgbClr val="FFFFFF"/>
                  </a:solidFill>
                  <a:latin typeface="微软雅黑" panose="020B0503020204020204" pitchFamily="34" charset="-122"/>
                  <a:ea typeface="微软雅黑" panose="020B0503020204020204" pitchFamily="34" charset="-122"/>
                </a:endParaRPr>
              </a:p>
            </p:txBody>
          </p:sp>
          <p:sp>
            <p:nvSpPr>
              <p:cNvPr id="187" name="Rectangle 186"/>
              <p:cNvSpPr/>
              <p:nvPr/>
            </p:nvSpPr>
            <p:spPr>
              <a:xfrm>
                <a:off x="5795406" y="2797493"/>
                <a:ext cx="228601" cy="152401"/>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dirty="0">
                  <a:solidFill>
                    <a:srgbClr val="FFFFFF"/>
                  </a:solidFill>
                  <a:latin typeface="微软雅黑" panose="020B0503020204020204" pitchFamily="34" charset="-122"/>
                  <a:ea typeface="微软雅黑" panose="020B0503020204020204" pitchFamily="34" charset="-122"/>
                </a:endParaRPr>
              </a:p>
            </p:txBody>
          </p:sp>
          <p:sp>
            <p:nvSpPr>
              <p:cNvPr id="188" name="Rectangle 187"/>
              <p:cNvSpPr/>
              <p:nvPr/>
            </p:nvSpPr>
            <p:spPr>
              <a:xfrm>
                <a:off x="5795406" y="2949894"/>
                <a:ext cx="228601"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dirty="0">
                  <a:solidFill>
                    <a:srgbClr val="FFFFFF"/>
                  </a:solidFill>
                  <a:latin typeface="微软雅黑" panose="020B0503020204020204" pitchFamily="34" charset="-122"/>
                  <a:ea typeface="微软雅黑" panose="020B0503020204020204" pitchFamily="34" charset="-122"/>
                </a:endParaRPr>
              </a:p>
            </p:txBody>
          </p:sp>
          <p:sp>
            <p:nvSpPr>
              <p:cNvPr id="189" name="Rectangle 188"/>
              <p:cNvSpPr/>
              <p:nvPr/>
            </p:nvSpPr>
            <p:spPr>
              <a:xfrm>
                <a:off x="5795403" y="3102289"/>
                <a:ext cx="228601"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dirty="0">
                  <a:solidFill>
                    <a:srgbClr val="FFFFFF"/>
                  </a:solidFill>
                  <a:latin typeface="微软雅黑" panose="020B0503020204020204" pitchFamily="34" charset="-122"/>
                  <a:ea typeface="微软雅黑" panose="020B0503020204020204" pitchFamily="34" charset="-122"/>
                </a:endParaRPr>
              </a:p>
            </p:txBody>
          </p:sp>
          <p:sp>
            <p:nvSpPr>
              <p:cNvPr id="190" name="Rectangle 189"/>
              <p:cNvSpPr/>
              <p:nvPr/>
            </p:nvSpPr>
            <p:spPr>
              <a:xfrm>
                <a:off x="5795398" y="3254653"/>
                <a:ext cx="228601"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6195"/>
                <a:endParaRPr lang="en-US" sz="975" dirty="0">
                  <a:solidFill>
                    <a:srgbClr val="FFFFFF"/>
                  </a:solidFill>
                  <a:latin typeface="微软雅黑" panose="020B0503020204020204" pitchFamily="34" charset="-122"/>
                  <a:ea typeface="微软雅黑" panose="020B0503020204020204" pitchFamily="34" charset="-122"/>
                </a:endParaRPr>
              </a:p>
            </p:txBody>
          </p:sp>
        </p:grpSp>
        <p:sp>
          <p:nvSpPr>
            <p:cNvPr id="174" name="TextBox 173"/>
            <p:cNvSpPr txBox="1"/>
            <p:nvPr/>
          </p:nvSpPr>
          <p:spPr>
            <a:xfrm>
              <a:off x="3340013" y="2130571"/>
              <a:ext cx="426975" cy="246186"/>
            </a:xfrm>
            <a:prstGeom prst="rect">
              <a:avLst/>
            </a:prstGeom>
            <a:noFill/>
          </p:spPr>
          <p:txBody>
            <a:bodyPr wrap="none" lIns="68548" tIns="34274" rIns="68548" bIns="34274" rtlCol="0">
              <a:spAutoFit/>
            </a:bodyPr>
            <a:lstStyle/>
            <a:p>
              <a:pPr defTabSz="816195">
                <a:spcBef>
                  <a:spcPct val="50000"/>
                </a:spcBef>
                <a:buClr>
                  <a:srgbClr val="F0AB00"/>
                </a:buClr>
                <a:buSzPct val="80000"/>
              </a:pPr>
              <a:r>
                <a:rPr lang="zh-CN" altLang="en-US" sz="750" b="1" kern="0" dirty="0">
                  <a:solidFill>
                    <a:srgbClr val="000000"/>
                  </a:solidFill>
                  <a:latin typeface="微软雅黑" panose="020B0503020204020204" pitchFamily="34" charset="-122"/>
                  <a:ea typeface="微软雅黑" panose="020B0503020204020204" pitchFamily="34" charset="-122"/>
                  <a:cs typeface="Arial Unicode MS" pitchFamily="34" charset="-128"/>
                </a:rPr>
                <a:t>虚拟表</a:t>
              </a:r>
              <a:endParaRPr lang="en-US" sz="750" b="1"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grpSp>
        <p:nvGrpSpPr>
          <p:cNvPr id="191" name="Group 190"/>
          <p:cNvGrpSpPr/>
          <p:nvPr/>
        </p:nvGrpSpPr>
        <p:grpSpPr>
          <a:xfrm>
            <a:off x="3278553" y="3652475"/>
            <a:ext cx="523156" cy="460742"/>
            <a:chOff x="3349673" y="3412641"/>
            <a:chExt cx="523156" cy="614341"/>
          </a:xfrm>
        </p:grpSpPr>
        <p:pic>
          <p:nvPicPr>
            <p:cNvPr id="192" name="Picture 17" descr="\\psf\Host\Users\eric\Graphic Tank\Apps and Databases-02.png"/>
            <p:cNvPicPr>
              <a:picLocks noChangeAspect="1" noChangeArrowheads="1"/>
            </p:cNvPicPr>
            <p:nvPr/>
          </p:nvPicPr>
          <p:blipFill>
            <a:blip r:embed="rId7">
              <a:biLevel thresh="25000"/>
            </a:blip>
            <a:srcRect/>
            <a:stretch>
              <a:fillRect/>
            </a:stretch>
          </p:blipFill>
          <p:spPr bwMode="auto">
            <a:xfrm>
              <a:off x="3409173" y="3636127"/>
              <a:ext cx="415152" cy="390855"/>
            </a:xfrm>
            <a:prstGeom prst="rect">
              <a:avLst/>
            </a:prstGeom>
            <a:noFill/>
          </p:spPr>
        </p:pic>
        <p:sp>
          <p:nvSpPr>
            <p:cNvPr id="193" name="TextBox 192"/>
            <p:cNvSpPr txBox="1"/>
            <p:nvPr/>
          </p:nvSpPr>
          <p:spPr>
            <a:xfrm>
              <a:off x="3349673" y="3412641"/>
              <a:ext cx="523156" cy="246186"/>
            </a:xfrm>
            <a:prstGeom prst="rect">
              <a:avLst/>
            </a:prstGeom>
            <a:noFill/>
          </p:spPr>
          <p:txBody>
            <a:bodyPr wrap="none" lIns="68548" tIns="34274" rIns="68548" bIns="34274" rtlCol="0">
              <a:spAutoFit/>
            </a:bodyPr>
            <a:lstStyle/>
            <a:p>
              <a:pPr defTabSz="816195">
                <a:spcBef>
                  <a:spcPct val="50000"/>
                </a:spcBef>
                <a:buClr>
                  <a:srgbClr val="F0AB00"/>
                </a:buClr>
                <a:buSzPct val="80000"/>
              </a:pPr>
              <a:r>
                <a:rPr lang="zh-CN" altLang="en-US" sz="750" b="1" kern="0" dirty="0">
                  <a:solidFill>
                    <a:srgbClr val="000000"/>
                  </a:solidFill>
                  <a:latin typeface="微软雅黑" panose="020B0503020204020204" pitchFamily="34" charset="-122"/>
                  <a:ea typeface="微软雅黑" panose="020B0503020204020204" pitchFamily="34" charset="-122"/>
                  <a:cs typeface="Arial Unicode MS" pitchFamily="34" charset="-128"/>
                </a:rPr>
                <a:t>空间数据</a:t>
              </a:r>
              <a:endParaRPr lang="en-US" sz="750" b="1"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cxnSp>
        <p:nvCxnSpPr>
          <p:cNvPr id="194" name="Straight Connector 193"/>
          <p:cNvCxnSpPr/>
          <p:nvPr/>
        </p:nvCxnSpPr>
        <p:spPr>
          <a:xfrm>
            <a:off x="1819276" y="3969024"/>
            <a:ext cx="1318313" cy="0"/>
          </a:xfrm>
          <a:prstGeom prst="line">
            <a:avLst/>
          </a:prstGeom>
          <a:ln w="41275">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1920321" y="2795360"/>
            <a:ext cx="1217268" cy="0"/>
          </a:xfrm>
          <a:prstGeom prst="line">
            <a:avLst/>
          </a:prstGeom>
          <a:ln w="41275">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196" name="Rectangle 195"/>
          <p:cNvSpPr/>
          <p:nvPr/>
        </p:nvSpPr>
        <p:spPr bwMode="gray">
          <a:xfrm>
            <a:off x="5915026" y="3461528"/>
            <a:ext cx="2700337" cy="197917"/>
          </a:xfrm>
          <a:prstGeom prst="rect">
            <a:avLst/>
          </a:prstGeom>
          <a:solidFill>
            <a:schemeClr val="bg1">
              <a:lumMod val="95000"/>
            </a:schemeClr>
          </a:solidFill>
          <a:ln w="41275" algn="ctr">
            <a:solidFill>
              <a:schemeClr val="bg2"/>
            </a:solidFill>
            <a:prstDash val="sysDash"/>
            <a:miter lim="800000"/>
            <a:headEnd/>
            <a:tailEnd/>
          </a:ln>
        </p:spPr>
        <p:txBody>
          <a:bodyPr wrap="none" lIns="80334" tIns="64268" rIns="80334" bIns="64268" rtlCol="0" anchor="ctr"/>
          <a:lstStyle/>
          <a:p>
            <a:pPr algn="ctr" defTabSz="816195">
              <a:spcBef>
                <a:spcPct val="50000"/>
              </a:spcBef>
              <a:buClr>
                <a:srgbClr val="F0AB00"/>
              </a:buClr>
              <a:buSzPct val="80000"/>
            </a:pPr>
            <a:r>
              <a:rPr lang="en-US" sz="975" b="1" kern="0" dirty="0">
                <a:latin typeface="微软雅黑" panose="020B0503020204020204" pitchFamily="34" charset="-122"/>
                <a:ea typeface="微软雅黑" panose="020B0503020204020204" pitchFamily="34" charset="-122"/>
                <a:cs typeface="Arial Unicode MS" pitchFamily="34" charset="-128"/>
              </a:rPr>
              <a:t>R-Engine</a:t>
            </a:r>
          </a:p>
        </p:txBody>
      </p:sp>
      <p:grpSp>
        <p:nvGrpSpPr>
          <p:cNvPr id="197" name="Group 196"/>
          <p:cNvGrpSpPr/>
          <p:nvPr/>
        </p:nvGrpSpPr>
        <p:grpSpPr>
          <a:xfrm>
            <a:off x="5173380" y="3263160"/>
            <a:ext cx="741646" cy="297965"/>
            <a:chOff x="5286807" y="3166033"/>
            <a:chExt cx="1003998" cy="397298"/>
          </a:xfrm>
        </p:grpSpPr>
        <p:cxnSp>
          <p:nvCxnSpPr>
            <p:cNvPr id="198" name="Straight Connector 197"/>
            <p:cNvCxnSpPr/>
            <p:nvPr/>
          </p:nvCxnSpPr>
          <p:spPr>
            <a:xfrm>
              <a:off x="5290680" y="3563331"/>
              <a:ext cx="1000125" cy="0"/>
            </a:xfrm>
            <a:prstGeom prst="line">
              <a:avLst/>
            </a:prstGeom>
            <a:ln w="47625">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5286807" y="3166033"/>
              <a:ext cx="1000125" cy="0"/>
            </a:xfrm>
            <a:prstGeom prst="line">
              <a:avLst/>
            </a:prstGeom>
            <a:ln w="47625">
              <a:solidFill>
                <a:schemeClr val="bg2"/>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p:nvGrpSpPr>
        <p:grpSpPr>
          <a:xfrm>
            <a:off x="5924453" y="2159091"/>
            <a:ext cx="1315568" cy="225399"/>
            <a:chOff x="10546221" y="1234279"/>
            <a:chExt cx="1315568" cy="300540"/>
          </a:xfrm>
        </p:grpSpPr>
        <p:sp>
          <p:nvSpPr>
            <p:cNvPr id="201" name="TextBox 200"/>
            <p:cNvSpPr txBox="1"/>
            <p:nvPr/>
          </p:nvSpPr>
          <p:spPr>
            <a:xfrm>
              <a:off x="10546221" y="1257820"/>
              <a:ext cx="901389" cy="169282"/>
            </a:xfrm>
            <a:prstGeom prst="rect">
              <a:avLst/>
            </a:prstGeom>
            <a:noFill/>
          </p:spPr>
          <p:txBody>
            <a:bodyPr wrap="square" lIns="0" tIns="0" rIns="0" bIns="0" rtlCol="0">
              <a:spAutoFit/>
            </a:bodyPr>
            <a:lstStyle>
              <a:defPPr>
                <a:defRPr lang="de-DE"/>
              </a:defPPr>
              <a:lvl1pPr>
                <a:defRPr sz="700"/>
              </a:lvl1pPr>
            </a:lstStyle>
            <a:p>
              <a:pPr algn="r" defTabSz="816195"/>
              <a:r>
                <a:rPr lang="en-US" sz="825" dirty="0">
                  <a:solidFill>
                    <a:srgbClr val="000000"/>
                  </a:solidFill>
                  <a:latin typeface="微软雅黑" panose="020B0503020204020204" pitchFamily="34" charset="-122"/>
                  <a:ea typeface="微软雅黑" panose="020B0503020204020204" pitchFamily="34" charset="-122"/>
                </a:rPr>
                <a:t>KNN </a:t>
              </a:r>
              <a:r>
                <a:rPr lang="zh-CN" altLang="en-US" sz="825" dirty="0">
                  <a:solidFill>
                    <a:srgbClr val="000000"/>
                  </a:solidFill>
                  <a:latin typeface="微软雅黑" panose="020B0503020204020204" pitchFamily="34" charset="-122"/>
                  <a:ea typeface="微软雅黑" panose="020B0503020204020204" pitchFamily="34" charset="-122"/>
                </a:rPr>
                <a:t>分类</a:t>
              </a:r>
              <a:endParaRPr lang="en-US" sz="825" dirty="0">
                <a:solidFill>
                  <a:srgbClr val="000000"/>
                </a:solidFill>
                <a:latin typeface="微软雅黑" panose="020B0503020204020204" pitchFamily="34" charset="-122"/>
                <a:ea typeface="微软雅黑" panose="020B0503020204020204" pitchFamily="34" charset="-122"/>
              </a:endParaRPr>
            </a:p>
          </p:txBody>
        </p:sp>
        <p:pic>
          <p:nvPicPr>
            <p:cNvPr id="202" name="Picture 5" descr="\\psf\Home\Graphic Tank\HANA Building Blocks IN BRAND-62.png"/>
            <p:cNvPicPr>
              <a:picLocks noChangeAspect="1" noChangeArrowheads="1"/>
            </p:cNvPicPr>
            <p:nvPr/>
          </p:nvPicPr>
          <p:blipFill>
            <a:blip r:embed="rId14" cstate="print">
              <a:grayscl/>
              <a:extLst>
                <a:ext uri="{28A0092B-C50C-407E-A947-70E740481C1C}">
                  <a14:useLocalDpi xmlns:a14="http://schemas.microsoft.com/office/drawing/2010/main"/>
                </a:ext>
              </a:extLst>
            </a:blip>
            <a:srcRect/>
            <a:stretch>
              <a:fillRect/>
            </a:stretch>
          </p:blipFill>
          <p:spPr bwMode="auto">
            <a:xfrm>
              <a:off x="11534885" y="1234279"/>
              <a:ext cx="326904" cy="3005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3" name="Group 202"/>
          <p:cNvGrpSpPr/>
          <p:nvPr/>
        </p:nvGrpSpPr>
        <p:grpSpPr>
          <a:xfrm>
            <a:off x="6243512" y="2461012"/>
            <a:ext cx="967934" cy="221932"/>
            <a:chOff x="10893945" y="1838473"/>
            <a:chExt cx="967934" cy="295918"/>
          </a:xfrm>
        </p:grpSpPr>
        <p:sp>
          <p:nvSpPr>
            <p:cNvPr id="204" name="TextBox 203"/>
            <p:cNvSpPr txBox="1"/>
            <p:nvPr/>
          </p:nvSpPr>
          <p:spPr>
            <a:xfrm>
              <a:off x="10893945" y="1940225"/>
              <a:ext cx="531274" cy="169282"/>
            </a:xfrm>
            <a:prstGeom prst="rect">
              <a:avLst/>
            </a:prstGeom>
            <a:noFill/>
          </p:spPr>
          <p:txBody>
            <a:bodyPr wrap="square" lIns="0" tIns="0" rIns="0" bIns="0" rtlCol="0">
              <a:spAutoFit/>
            </a:bodyPr>
            <a:lstStyle/>
            <a:p>
              <a:pPr algn="r" defTabSz="816195"/>
              <a:r>
                <a:rPr lang="en-US" sz="825" dirty="0">
                  <a:solidFill>
                    <a:srgbClr val="000000"/>
                  </a:solidFill>
                  <a:latin typeface="微软雅黑" panose="020B0503020204020204" pitchFamily="34" charset="-122"/>
                  <a:ea typeface="微软雅黑" panose="020B0503020204020204" pitchFamily="34" charset="-122"/>
                </a:rPr>
                <a:t>K-means</a:t>
              </a:r>
            </a:p>
          </p:txBody>
        </p:sp>
        <p:pic>
          <p:nvPicPr>
            <p:cNvPr id="205" name="Picture 6" descr="\\psf\Home\Graphic Tank\HANA Building Blocks IN BRAND-63.png"/>
            <p:cNvPicPr>
              <a:picLocks noChangeAspect="1" noChangeArrowheads="1"/>
            </p:cNvPicPr>
            <p:nvPr/>
          </p:nvPicPr>
          <p:blipFill>
            <a:blip r:embed="rId15" cstate="screen">
              <a:grayscl/>
              <a:extLst>
                <a:ext uri="{28A0092B-C50C-407E-A947-70E740481C1C}">
                  <a14:useLocalDpi xmlns:a14="http://schemas.microsoft.com/office/drawing/2010/main"/>
                </a:ext>
              </a:extLst>
            </a:blip>
            <a:srcRect/>
            <a:stretch>
              <a:fillRect/>
            </a:stretch>
          </p:blipFill>
          <p:spPr bwMode="auto">
            <a:xfrm>
              <a:off x="11574794" y="1838473"/>
              <a:ext cx="287085" cy="2959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6" name="Group 205"/>
          <p:cNvGrpSpPr/>
          <p:nvPr/>
        </p:nvGrpSpPr>
        <p:grpSpPr>
          <a:xfrm>
            <a:off x="7344962" y="2828179"/>
            <a:ext cx="1064561" cy="258075"/>
            <a:chOff x="10726268" y="2367616"/>
            <a:chExt cx="1064561" cy="344110"/>
          </a:xfrm>
        </p:grpSpPr>
        <p:sp>
          <p:nvSpPr>
            <p:cNvPr id="207" name="TextBox 206"/>
            <p:cNvSpPr txBox="1"/>
            <p:nvPr/>
          </p:nvSpPr>
          <p:spPr>
            <a:xfrm>
              <a:off x="10726268" y="2367616"/>
              <a:ext cx="721342" cy="338565"/>
            </a:xfrm>
            <a:prstGeom prst="rect">
              <a:avLst/>
            </a:prstGeom>
            <a:noFill/>
          </p:spPr>
          <p:txBody>
            <a:bodyPr wrap="square" lIns="0" tIns="0" rIns="0" bIns="0" rtlCol="0">
              <a:spAutoFit/>
            </a:bodyPr>
            <a:lstStyle>
              <a:defPPr>
                <a:defRPr lang="de-DE"/>
              </a:defPPr>
              <a:lvl1pPr>
                <a:defRPr sz="700"/>
              </a:lvl1pPr>
            </a:lstStyle>
            <a:p>
              <a:pPr algn="r" defTabSz="816195"/>
              <a:r>
                <a:rPr lang="zh-CN" altLang="en-US" sz="825" dirty="0">
                  <a:solidFill>
                    <a:srgbClr val="000000"/>
                  </a:solidFill>
                  <a:latin typeface="微软雅黑" panose="020B0503020204020204" pitchFamily="34" charset="-122"/>
                  <a:ea typeface="微软雅黑" panose="020B0503020204020204" pitchFamily="34" charset="-122"/>
                </a:rPr>
                <a:t>联合分析</a:t>
              </a:r>
              <a:r>
                <a:rPr lang="en-US" altLang="zh-CN" sz="825" dirty="0">
                  <a:solidFill>
                    <a:srgbClr val="000000"/>
                  </a:solidFill>
                  <a:latin typeface="微软雅黑" panose="020B0503020204020204" pitchFamily="34" charset="-122"/>
                  <a:ea typeface="微软雅黑" panose="020B0503020204020204" pitchFamily="34" charset="-122"/>
                </a:rPr>
                <a:t>: </a:t>
              </a:r>
              <a:br>
                <a:rPr lang="en-US" altLang="zh-CN" sz="825" dirty="0">
                  <a:solidFill>
                    <a:srgbClr val="000000"/>
                  </a:solidFill>
                  <a:latin typeface="微软雅黑" panose="020B0503020204020204" pitchFamily="34" charset="-122"/>
                  <a:ea typeface="微软雅黑" panose="020B0503020204020204" pitchFamily="34" charset="-122"/>
                </a:rPr>
              </a:br>
              <a:r>
                <a:rPr lang="zh-CN" altLang="en-US" sz="825" dirty="0">
                  <a:solidFill>
                    <a:srgbClr val="000000"/>
                  </a:solidFill>
                  <a:latin typeface="微软雅黑" panose="020B0503020204020204" pitchFamily="34" charset="-122"/>
                  <a:ea typeface="微软雅黑" panose="020B0503020204020204" pitchFamily="34" charset="-122"/>
                </a:rPr>
                <a:t>市场篮子</a:t>
              </a:r>
              <a:endParaRPr lang="en-US" sz="825" dirty="0">
                <a:solidFill>
                  <a:srgbClr val="000000"/>
                </a:solidFill>
                <a:latin typeface="微软雅黑" panose="020B0503020204020204" pitchFamily="34" charset="-122"/>
                <a:ea typeface="微软雅黑" panose="020B0503020204020204" pitchFamily="34" charset="-122"/>
              </a:endParaRPr>
            </a:p>
          </p:txBody>
        </p:sp>
        <p:pic>
          <p:nvPicPr>
            <p:cNvPr id="208" name="Picture 8" descr="\\psf\Home\Graphic Tank\HANA Building Blocks IN BRAND-65.png"/>
            <p:cNvPicPr>
              <a:picLocks noChangeAspect="1" noChangeArrowheads="1"/>
            </p:cNvPicPr>
            <p:nvPr/>
          </p:nvPicPr>
          <p:blipFill>
            <a:blip r:embed="rId16" cstate="screen">
              <a:grayscl/>
              <a:extLst>
                <a:ext uri="{28A0092B-C50C-407E-A947-70E740481C1C}">
                  <a14:useLocalDpi xmlns:a14="http://schemas.microsoft.com/office/drawing/2010/main"/>
                </a:ext>
              </a:extLst>
            </a:blip>
            <a:srcRect/>
            <a:stretch>
              <a:fillRect/>
            </a:stretch>
          </p:blipFill>
          <p:spPr bwMode="auto">
            <a:xfrm>
              <a:off x="11530438" y="2464262"/>
              <a:ext cx="260391" cy="2474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9" name="Group 208"/>
          <p:cNvGrpSpPr/>
          <p:nvPr/>
        </p:nvGrpSpPr>
        <p:grpSpPr>
          <a:xfrm>
            <a:off x="3292148" y="3131216"/>
            <a:ext cx="523156" cy="486658"/>
            <a:chOff x="3363269" y="2717608"/>
            <a:chExt cx="523156" cy="648896"/>
          </a:xfrm>
        </p:grpSpPr>
        <p:pic>
          <p:nvPicPr>
            <p:cNvPr id="210" name="Picture 17" descr="\\psf\Host\Users\eric\Graphic Tank\Apps and Databases-02.png"/>
            <p:cNvPicPr>
              <a:picLocks noChangeAspect="1" noChangeArrowheads="1"/>
            </p:cNvPicPr>
            <p:nvPr/>
          </p:nvPicPr>
          <p:blipFill>
            <a:blip r:embed="rId7">
              <a:biLevel thresh="25000"/>
            </a:blip>
            <a:srcRect/>
            <a:stretch>
              <a:fillRect/>
            </a:stretch>
          </p:blipFill>
          <p:spPr bwMode="auto">
            <a:xfrm>
              <a:off x="3418698" y="2975649"/>
              <a:ext cx="415152" cy="390855"/>
            </a:xfrm>
            <a:prstGeom prst="rect">
              <a:avLst/>
            </a:prstGeom>
            <a:noFill/>
          </p:spPr>
        </p:pic>
        <p:sp>
          <p:nvSpPr>
            <p:cNvPr id="211" name="TextBox 210"/>
            <p:cNvSpPr txBox="1"/>
            <p:nvPr/>
          </p:nvSpPr>
          <p:spPr>
            <a:xfrm>
              <a:off x="3363269" y="2717608"/>
              <a:ext cx="523156" cy="246186"/>
            </a:xfrm>
            <a:prstGeom prst="rect">
              <a:avLst/>
            </a:prstGeom>
            <a:noFill/>
          </p:spPr>
          <p:txBody>
            <a:bodyPr wrap="none" lIns="68548" tIns="34274" rIns="68548" bIns="34274" rtlCol="0">
              <a:spAutoFit/>
            </a:bodyPr>
            <a:lstStyle/>
            <a:p>
              <a:pPr defTabSz="816195">
                <a:spcBef>
                  <a:spcPct val="50000"/>
                </a:spcBef>
                <a:buClr>
                  <a:srgbClr val="F0AB00"/>
                </a:buClr>
                <a:buSzPct val="80000"/>
              </a:pPr>
              <a:r>
                <a:rPr lang="zh-CN" altLang="en-US" sz="750" b="1" kern="0" dirty="0">
                  <a:solidFill>
                    <a:srgbClr val="000000"/>
                  </a:solidFill>
                  <a:latin typeface="微软雅黑" panose="020B0503020204020204" pitchFamily="34" charset="-122"/>
                  <a:ea typeface="微软雅黑" panose="020B0503020204020204" pitchFamily="34" charset="-122"/>
                  <a:cs typeface="Arial Unicode MS" pitchFamily="34" charset="-128"/>
                </a:rPr>
                <a:t>文本分析</a:t>
              </a:r>
              <a:endParaRPr lang="en-US" sz="750" b="1"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sp>
        <p:nvSpPr>
          <p:cNvPr id="212" name="TextBox 211"/>
          <p:cNvSpPr txBox="1"/>
          <p:nvPr/>
        </p:nvSpPr>
        <p:spPr>
          <a:xfrm>
            <a:off x="3630376" y="2072815"/>
            <a:ext cx="1169952" cy="301726"/>
          </a:xfrm>
          <a:prstGeom prst="rect">
            <a:avLst/>
          </a:prstGeom>
          <a:noFill/>
        </p:spPr>
        <p:txBody>
          <a:bodyPr wrap="none" lIns="81637" tIns="40819" rIns="81637" bIns="40819" rtlCol="0">
            <a:spAutoFit/>
          </a:bodyPr>
          <a:lstStyle/>
          <a:p>
            <a:pPr algn="ctr" fontAlgn="base">
              <a:spcBef>
                <a:spcPct val="50000"/>
              </a:spcBef>
              <a:spcAft>
                <a:spcPct val="0"/>
              </a:spcAft>
              <a:buClr>
                <a:srgbClr val="F0AB00"/>
              </a:buClr>
              <a:buSzPct val="80000"/>
            </a:pPr>
            <a:r>
              <a:rPr lang="en-US" sz="1425" b="1" kern="0" dirty="0">
                <a:latin typeface="微软雅黑" panose="020B0503020204020204" pitchFamily="34" charset="-122"/>
                <a:ea typeface="微软雅黑" panose="020B0503020204020204" pitchFamily="34" charset="-122"/>
                <a:cs typeface="Arial Unicode MS" pitchFamily="34" charset="-128"/>
              </a:rPr>
              <a:t>SAP HANA</a:t>
            </a:r>
          </a:p>
        </p:txBody>
      </p:sp>
      <p:grpSp>
        <p:nvGrpSpPr>
          <p:cNvPr id="213" name="Group 212"/>
          <p:cNvGrpSpPr/>
          <p:nvPr/>
        </p:nvGrpSpPr>
        <p:grpSpPr>
          <a:xfrm>
            <a:off x="5509023" y="3873484"/>
            <a:ext cx="2824365" cy="380321"/>
            <a:chOff x="5509022" y="3707326"/>
            <a:chExt cx="2824365" cy="507110"/>
          </a:xfrm>
        </p:grpSpPr>
        <p:grpSp>
          <p:nvGrpSpPr>
            <p:cNvPr id="214" name="Group 213"/>
            <p:cNvGrpSpPr/>
            <p:nvPr/>
          </p:nvGrpSpPr>
          <p:grpSpPr>
            <a:xfrm>
              <a:off x="5509022" y="3831555"/>
              <a:ext cx="734489" cy="209230"/>
              <a:chOff x="5509022" y="3884681"/>
              <a:chExt cx="1000126" cy="156103"/>
            </a:xfrm>
          </p:grpSpPr>
          <p:cxnSp>
            <p:nvCxnSpPr>
              <p:cNvPr id="216" name="Straight Connector 215"/>
              <p:cNvCxnSpPr/>
              <p:nvPr/>
            </p:nvCxnSpPr>
            <p:spPr>
              <a:xfrm>
                <a:off x="5509023" y="3884681"/>
                <a:ext cx="1000125" cy="0"/>
              </a:xfrm>
              <a:prstGeom prst="line">
                <a:avLst/>
              </a:prstGeom>
              <a:ln w="412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5509023" y="3960881"/>
                <a:ext cx="1000125" cy="0"/>
              </a:xfrm>
              <a:prstGeom prst="line">
                <a:avLst/>
              </a:prstGeom>
              <a:ln w="412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5509022" y="4040784"/>
                <a:ext cx="1000125" cy="0"/>
              </a:xfrm>
              <a:prstGeom prst="line">
                <a:avLst/>
              </a:prstGeom>
              <a:ln w="412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215" name="Rectangle 214"/>
            <p:cNvSpPr/>
            <p:nvPr/>
          </p:nvSpPr>
          <p:spPr bwMode="gray">
            <a:xfrm>
              <a:off x="6227173" y="3707326"/>
              <a:ext cx="2106214" cy="507110"/>
            </a:xfrm>
            <a:prstGeom prst="rect">
              <a:avLst/>
            </a:prstGeom>
            <a:solidFill>
              <a:schemeClr val="bg1">
                <a:lumMod val="95000"/>
              </a:schemeClr>
            </a:solidFill>
            <a:ln w="41275" algn="ctr">
              <a:solidFill>
                <a:schemeClr val="tx1"/>
              </a:solidFill>
              <a:prstDash val="solid"/>
              <a:miter lim="800000"/>
              <a:headEnd/>
              <a:tailEnd/>
            </a:ln>
          </p:spPr>
          <p:txBody>
            <a:bodyPr wrap="none" lIns="67468" tIns="53975" rIns="67468" bIns="53975" rtlCol="0" anchor="ctr"/>
            <a:lstStyle/>
            <a:p>
              <a:pPr algn="ctr" defTabSz="816195">
                <a:buClr>
                  <a:srgbClr val="F0AB00"/>
                </a:buClr>
                <a:buSzPct val="80000"/>
              </a:pPr>
              <a:r>
                <a:rPr lang="en-US" sz="975" b="1" kern="0" dirty="0">
                  <a:latin typeface="微软雅黑" panose="020B0503020204020204" pitchFamily="34" charset="-122"/>
                  <a:ea typeface="微软雅黑" panose="020B0503020204020204" pitchFamily="34" charset="-122"/>
                  <a:cs typeface="Arial Unicode MS" pitchFamily="34" charset="-128"/>
                </a:rPr>
                <a:t>HANA Studio/AFM,</a:t>
              </a:r>
            </a:p>
            <a:p>
              <a:pPr algn="ctr" defTabSz="816195">
                <a:buClr>
                  <a:srgbClr val="F0AB00"/>
                </a:buClr>
                <a:buSzPct val="80000"/>
              </a:pPr>
              <a:r>
                <a:rPr lang="zh-CN" altLang="en-US" sz="975" b="1" kern="0" dirty="0">
                  <a:latin typeface="微软雅黑" panose="020B0503020204020204" pitchFamily="34" charset="-122"/>
                  <a:ea typeface="微软雅黑" panose="020B0503020204020204" pitchFamily="34" charset="-122"/>
                  <a:cs typeface="Arial Unicode MS" pitchFamily="34" charset="-128"/>
                </a:rPr>
                <a:t>应用和工具</a:t>
              </a:r>
              <a:endParaRPr lang="en-US" sz="975" b="1" kern="0" dirty="0">
                <a:latin typeface="微软雅黑" panose="020B0503020204020204" pitchFamily="34" charset="-122"/>
                <a:ea typeface="微软雅黑" panose="020B0503020204020204" pitchFamily="34" charset="-122"/>
                <a:cs typeface="Arial Unicode MS" pitchFamily="34" charset="-128"/>
              </a:endParaRPr>
            </a:p>
          </p:txBody>
        </p:sp>
      </p:grpSp>
      <p:sp>
        <p:nvSpPr>
          <p:cNvPr id="220" name="TextBox 219"/>
          <p:cNvSpPr txBox="1"/>
          <p:nvPr/>
        </p:nvSpPr>
        <p:spPr>
          <a:xfrm>
            <a:off x="393222" y="4955089"/>
            <a:ext cx="2743200" cy="754358"/>
          </a:xfrm>
          <a:prstGeom prst="roundRect">
            <a:avLst>
              <a:gd name="adj" fmla="val 7705"/>
            </a:avLst>
          </a:prstGeom>
          <a:solidFill>
            <a:schemeClr val="tx2">
              <a:alpha val="85000"/>
            </a:schemeClr>
          </a:solidFill>
        </p:spPr>
        <p:txBody>
          <a:bodyPr wrap="square" lIns="81637" tIns="40819" rIns="81637" bIns="40819" rtlCol="0" anchor="ctr" anchorCtr="0">
            <a:noAutofit/>
          </a:bodyPr>
          <a:lstStyle>
            <a:defPPr>
              <a:defRPr lang="de-DE"/>
            </a:defPPr>
            <a:lvl1pPr indent="-274320" algn="ctr" fontAlgn="base">
              <a:spcAft>
                <a:spcPct val="0"/>
              </a:spcAft>
              <a:buClr>
                <a:srgbClr val="F0AB00"/>
              </a:buClr>
              <a:buSzPct val="80000"/>
              <a:buFont typeface="Arial" pitchFamily="34" charset="0"/>
              <a:buChar char="•"/>
              <a:defRPr sz="1200" b="1" kern="0">
                <a:solidFill>
                  <a:schemeClr val="bg1"/>
                </a:solidFill>
                <a:ea typeface="Arial Unicode MS" pitchFamily="34" charset="-128"/>
                <a:cs typeface="Arial Unicode MS" pitchFamily="34" charset="-128"/>
              </a:defRPr>
            </a:lvl1pPr>
          </a:lstStyle>
          <a:p>
            <a:pPr indent="0">
              <a:spcAft>
                <a:spcPts val="535"/>
              </a:spcAft>
              <a:buSzPct val="100000"/>
              <a:buNone/>
            </a:pPr>
            <a:r>
              <a:rPr lang="zh-CN" altLang="en-US" sz="1100" b="0" dirty="0">
                <a:solidFill>
                  <a:schemeClr val="tx1"/>
                </a:solidFill>
                <a:latin typeface="微软雅黑" panose="020B0503020204020204" pitchFamily="34" charset="-122"/>
                <a:ea typeface="微软雅黑" panose="020B0503020204020204" pitchFamily="34" charset="-122"/>
              </a:rPr>
              <a:t>通过内置于数据库中的算法来加速预测分析。能够经常灵活改变和适应模型。</a:t>
            </a:r>
            <a:endParaRPr lang="en-US" altLang="zh-CN" sz="1100" b="0" dirty="0">
              <a:solidFill>
                <a:schemeClr val="tx1"/>
              </a:solidFill>
              <a:latin typeface="微软雅黑" panose="020B0503020204020204" pitchFamily="34" charset="-122"/>
              <a:ea typeface="微软雅黑" panose="020B0503020204020204" pitchFamily="34" charset="-122"/>
            </a:endParaRPr>
          </a:p>
        </p:txBody>
      </p:sp>
      <p:sp>
        <p:nvSpPr>
          <p:cNvPr id="221" name="TextBox 220"/>
          <p:cNvSpPr txBox="1"/>
          <p:nvPr/>
        </p:nvSpPr>
        <p:spPr>
          <a:xfrm>
            <a:off x="3218008" y="4955089"/>
            <a:ext cx="2743200" cy="754358"/>
          </a:xfrm>
          <a:prstGeom prst="roundRect">
            <a:avLst>
              <a:gd name="adj" fmla="val 7705"/>
            </a:avLst>
          </a:prstGeom>
          <a:solidFill>
            <a:schemeClr val="tx2">
              <a:alpha val="85000"/>
            </a:schemeClr>
          </a:solidFill>
        </p:spPr>
        <p:txBody>
          <a:bodyPr wrap="square" lIns="81637" tIns="40819" rIns="81637" bIns="40819" rtlCol="0" anchor="ctr" anchorCtr="0">
            <a:noAutofit/>
          </a:bodyPr>
          <a:lstStyle>
            <a:defPPr>
              <a:defRPr lang="de-DE"/>
            </a:defPPr>
            <a:lvl1pPr indent="-274320" algn="ctr" fontAlgn="base">
              <a:spcAft>
                <a:spcPct val="0"/>
              </a:spcAft>
              <a:buClr>
                <a:srgbClr val="F0AB00"/>
              </a:buClr>
              <a:buSzPct val="80000"/>
              <a:buFont typeface="Arial" pitchFamily="34" charset="0"/>
              <a:buChar char="•"/>
              <a:defRPr sz="1200" b="1" kern="0">
                <a:solidFill>
                  <a:schemeClr val="bg1"/>
                </a:solidFill>
                <a:ea typeface="Arial Unicode MS" pitchFamily="34" charset="-128"/>
                <a:cs typeface="Arial Unicode MS" pitchFamily="34" charset="-128"/>
              </a:defRPr>
            </a:lvl1pPr>
          </a:lstStyle>
          <a:p>
            <a:pPr indent="0">
              <a:spcAft>
                <a:spcPts val="535"/>
              </a:spcAft>
              <a:buSzPct val="100000"/>
              <a:buNone/>
            </a:pPr>
            <a:r>
              <a:rPr lang="zh-CN" altLang="en-US" sz="1100" b="0" dirty="0">
                <a:solidFill>
                  <a:schemeClr val="tx1"/>
                </a:solidFill>
                <a:latin typeface="微软雅黑" panose="020B0503020204020204" pitchFamily="34" charset="-122"/>
                <a:ea typeface="微软雅黑" panose="020B0503020204020204" pitchFamily="34" charset="-122"/>
              </a:rPr>
              <a:t>可以作为查询计划的一部分来执行</a:t>
            </a:r>
            <a:r>
              <a:rPr lang="en-US" altLang="zh-CN" sz="1100" b="0" dirty="0">
                <a:solidFill>
                  <a:schemeClr val="tx1"/>
                </a:solidFill>
                <a:latin typeface="微软雅黑" panose="020B0503020204020204" pitchFamily="34" charset="-122"/>
                <a:ea typeface="微软雅黑" panose="020B0503020204020204" pitchFamily="34" charset="-122"/>
              </a:rPr>
              <a:t>R</a:t>
            </a:r>
            <a:r>
              <a:rPr lang="zh-CN" altLang="en-US" sz="1100" b="0" dirty="0">
                <a:solidFill>
                  <a:schemeClr val="tx1"/>
                </a:solidFill>
                <a:latin typeface="微软雅黑" panose="020B0503020204020204" pitchFamily="34" charset="-122"/>
                <a:ea typeface="微软雅黑" panose="020B0503020204020204" pitchFamily="34" charset="-122"/>
              </a:rPr>
              <a:t>命令，这是通过直接转换临时的数据库表格到基于向量的</a:t>
            </a:r>
            <a:r>
              <a:rPr lang="en-US" altLang="zh-CN" sz="1100" b="0" dirty="0">
                <a:solidFill>
                  <a:schemeClr val="tx1"/>
                </a:solidFill>
                <a:latin typeface="微软雅黑" panose="020B0503020204020204" pitchFamily="34" charset="-122"/>
                <a:ea typeface="微软雅黑" panose="020B0503020204020204" pitchFamily="34" charset="-122"/>
              </a:rPr>
              <a:t>R</a:t>
            </a:r>
            <a:r>
              <a:rPr lang="zh-CN" altLang="en-US" sz="1100" b="0" dirty="0">
                <a:solidFill>
                  <a:schemeClr val="tx1"/>
                </a:solidFill>
                <a:latin typeface="微软雅黑" panose="020B0503020204020204" pitchFamily="34" charset="-122"/>
                <a:ea typeface="微软雅黑" panose="020B0503020204020204" pitchFamily="34" charset="-122"/>
              </a:rPr>
              <a:t>数据结构。</a:t>
            </a:r>
            <a:endParaRPr lang="en-US" sz="1100" b="0" dirty="0">
              <a:solidFill>
                <a:schemeClr val="tx1"/>
              </a:solidFill>
              <a:latin typeface="微软雅黑" panose="020B0503020204020204" pitchFamily="34" charset="-122"/>
              <a:ea typeface="微软雅黑" panose="020B0503020204020204" pitchFamily="34" charset="-122"/>
            </a:endParaRPr>
          </a:p>
        </p:txBody>
      </p:sp>
      <p:sp>
        <p:nvSpPr>
          <p:cNvPr id="223" name="TextBox 222"/>
          <p:cNvSpPr txBox="1"/>
          <p:nvPr/>
        </p:nvSpPr>
        <p:spPr>
          <a:xfrm>
            <a:off x="6094657" y="4955089"/>
            <a:ext cx="2743200" cy="754358"/>
          </a:xfrm>
          <a:prstGeom prst="roundRect">
            <a:avLst>
              <a:gd name="adj" fmla="val 7705"/>
            </a:avLst>
          </a:prstGeom>
          <a:solidFill>
            <a:schemeClr val="tx2">
              <a:alpha val="85000"/>
            </a:schemeClr>
          </a:solidFill>
        </p:spPr>
        <p:txBody>
          <a:bodyPr wrap="square" lIns="81637" tIns="40819" rIns="81637" bIns="40819" rtlCol="0" anchor="ctr" anchorCtr="0">
            <a:noAutofit/>
          </a:bodyPr>
          <a:lstStyle>
            <a:defPPr>
              <a:defRPr lang="de-DE"/>
            </a:defPPr>
            <a:lvl1pPr indent="-274320" algn="ctr" fontAlgn="base">
              <a:spcAft>
                <a:spcPct val="0"/>
              </a:spcAft>
              <a:buClr>
                <a:srgbClr val="F0AB00"/>
              </a:buClr>
              <a:buSzPct val="80000"/>
              <a:buFont typeface="Arial" pitchFamily="34" charset="0"/>
              <a:buChar char="•"/>
              <a:defRPr sz="1200" b="1" kern="0">
                <a:solidFill>
                  <a:schemeClr val="bg1"/>
                </a:solidFill>
                <a:ea typeface="Arial Unicode MS" pitchFamily="34" charset="-128"/>
                <a:cs typeface="Arial Unicode MS" pitchFamily="34" charset="-128"/>
              </a:defRPr>
            </a:lvl1pPr>
          </a:lstStyle>
          <a:p>
            <a:pPr indent="0">
              <a:spcAft>
                <a:spcPts val="535"/>
              </a:spcAft>
              <a:buSzPct val="100000"/>
              <a:buNone/>
            </a:pPr>
            <a:r>
              <a:rPr lang="zh-CN" altLang="en-US" sz="1100" b="0" dirty="0">
                <a:solidFill>
                  <a:schemeClr val="tx1"/>
                </a:solidFill>
                <a:latin typeface="微软雅黑" panose="020B0503020204020204" pitchFamily="34" charset="-122"/>
                <a:ea typeface="微软雅黑" panose="020B0503020204020204" pitchFamily="34" charset="-122"/>
              </a:rPr>
              <a:t>跨多种数据类型和源的预测分析</a:t>
            </a:r>
            <a:endParaRPr lang="en-US" altLang="zh-CN" sz="1100" b="0" dirty="0">
              <a:solidFill>
                <a:schemeClr val="tx1"/>
              </a:solidFill>
              <a:latin typeface="微软雅黑" panose="020B0503020204020204" pitchFamily="34" charset="-122"/>
              <a:ea typeface="微软雅黑" panose="020B0503020204020204" pitchFamily="34" charset="-122"/>
            </a:endParaRPr>
          </a:p>
          <a:p>
            <a:pPr indent="0">
              <a:spcAft>
                <a:spcPts val="535"/>
              </a:spcAft>
              <a:buSzPct val="100000"/>
              <a:buNone/>
            </a:pPr>
            <a:r>
              <a:rPr lang="en-US" sz="1100" b="0" dirty="0">
                <a:solidFill>
                  <a:schemeClr val="tx1"/>
                </a:solidFill>
                <a:latin typeface="微软雅黑" panose="020B0503020204020204" pitchFamily="34" charset="-122"/>
                <a:ea typeface="微软雅黑" panose="020B0503020204020204" pitchFamily="34" charset="-122"/>
              </a:rPr>
              <a:t>(e.g.: </a:t>
            </a:r>
            <a:r>
              <a:rPr lang="zh-CN" altLang="en-US" sz="1100" b="0" dirty="0">
                <a:solidFill>
                  <a:schemeClr val="tx1"/>
                </a:solidFill>
                <a:latin typeface="微软雅黑" panose="020B0503020204020204" pitchFamily="34" charset="-122"/>
                <a:ea typeface="微软雅黑" panose="020B0503020204020204" pitchFamily="34" charset="-122"/>
              </a:rPr>
              <a:t>例如非结构化文本</a:t>
            </a:r>
            <a:r>
              <a:rPr lang="en-US" sz="1100" b="0" dirty="0">
                <a:solidFill>
                  <a:schemeClr val="tx1"/>
                </a:solidFill>
                <a:latin typeface="微软雅黑" panose="020B0503020204020204" pitchFamily="34" charset="-122"/>
                <a:ea typeface="微软雅黑" panose="020B0503020204020204" pitchFamily="34" charset="-122"/>
              </a:rPr>
              <a:t>, </a:t>
            </a:r>
            <a:r>
              <a:rPr lang="zh-CN" altLang="en-US" sz="1100" b="0" dirty="0">
                <a:solidFill>
                  <a:schemeClr val="tx1"/>
                </a:solidFill>
                <a:latin typeface="微软雅黑" panose="020B0503020204020204" pitchFamily="34" charset="-122"/>
                <a:ea typeface="微软雅黑" panose="020B0503020204020204" pitchFamily="34" charset="-122"/>
              </a:rPr>
              <a:t>地球空间</a:t>
            </a:r>
            <a:r>
              <a:rPr lang="en-US" sz="1100" b="0" dirty="0">
                <a:solidFill>
                  <a:schemeClr val="tx1"/>
                </a:solidFill>
                <a:latin typeface="微软雅黑" panose="020B0503020204020204" pitchFamily="34" charset="-122"/>
                <a:ea typeface="微软雅黑" panose="020B0503020204020204" pitchFamily="34" charset="-122"/>
              </a:rPr>
              <a:t>l, Hadoop)</a:t>
            </a:r>
          </a:p>
        </p:txBody>
      </p:sp>
      <p:sp>
        <p:nvSpPr>
          <p:cNvPr id="5" name="Title 4"/>
          <p:cNvSpPr>
            <a:spLocks noGrp="1"/>
          </p:cNvSpPr>
          <p:nvPr>
            <p:ph type="title"/>
          </p:nvPr>
        </p:nvSpPr>
        <p:spPr>
          <a:xfrm>
            <a:off x="359999" y="504000"/>
            <a:ext cx="8424000" cy="738664"/>
          </a:xfrm>
        </p:spPr>
        <p:txBody>
          <a:bodyPr/>
          <a:lstStyle/>
          <a:p>
            <a:r>
              <a:rPr lang="en-US" altLang="zh-CN" sz="2800" dirty="0">
                <a:latin typeface="微软雅黑" pitchFamily="34" charset="-122"/>
                <a:ea typeface="微软雅黑" pitchFamily="34" charset="-122"/>
              </a:rPr>
              <a:t>SAP HANA</a:t>
            </a:r>
            <a:r>
              <a:rPr lang="zh-CN" altLang="en-US" sz="2800" dirty="0">
                <a:latin typeface="微软雅黑" pitchFamily="34" charset="-122"/>
                <a:ea typeface="微软雅黑" pitchFamily="34" charset="-122"/>
              </a:rPr>
              <a:t>预测分析和机器学习</a:t>
            </a:r>
            <a:br>
              <a:rPr lang="en-US" sz="1800" dirty="0">
                <a:latin typeface="微软雅黑" panose="020B0503020204020204" pitchFamily="34" charset="-122"/>
                <a:ea typeface="微软雅黑" panose="020B0503020204020204" pitchFamily="34" charset="-122"/>
              </a:rPr>
            </a:br>
            <a:r>
              <a:rPr lang="zh-CN" altLang="en-US" sz="2000" b="0" dirty="0">
                <a:latin typeface="微软雅黑" panose="020B0503020204020204" pitchFamily="34" charset="-122"/>
                <a:ea typeface="微软雅黑" panose="020B0503020204020204" pitchFamily="34" charset="-122"/>
              </a:rPr>
              <a:t>通过对今天的洞察来改变未来</a:t>
            </a:r>
            <a:endParaRPr lang="zh-CN" altLang="en-US" sz="2800" dirty="0"/>
          </a:p>
        </p:txBody>
      </p:sp>
    </p:spTree>
    <p:extLst>
      <p:ext uri="{BB962C8B-B14F-4D97-AF65-F5344CB8AC3E}">
        <p14:creationId xmlns:p14="http://schemas.microsoft.com/office/powerpoint/2010/main" val="423684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99" y="504000"/>
            <a:ext cx="8424000" cy="738664"/>
          </a:xfrm>
        </p:spPr>
        <p:txBody>
          <a:bodyPr/>
          <a:lstStyle/>
          <a:p>
            <a:pPr marL="9516"/>
            <a:r>
              <a:rPr lang="en-US" sz="2800" spc="-15" dirty="0">
                <a:latin typeface="微软雅黑" panose="020B0503020204020204" pitchFamily="34" charset="-122"/>
                <a:ea typeface="微软雅黑" panose="020B0503020204020204" pitchFamily="34" charset="-122"/>
              </a:rPr>
              <a:t>S</a:t>
            </a:r>
            <a:r>
              <a:rPr lang="en-US" sz="2800" spc="-30" dirty="0">
                <a:latin typeface="微软雅黑" panose="020B0503020204020204" pitchFamily="34" charset="-122"/>
                <a:ea typeface="微软雅黑" panose="020B0503020204020204" pitchFamily="34" charset="-122"/>
              </a:rPr>
              <a:t>A</a:t>
            </a:r>
            <a:r>
              <a:rPr lang="en-US" sz="2800" spc="-15" dirty="0">
                <a:latin typeface="微软雅黑" panose="020B0503020204020204" pitchFamily="34" charset="-122"/>
                <a:ea typeface="微软雅黑" panose="020B0503020204020204" pitchFamily="34" charset="-122"/>
              </a:rPr>
              <a:t>P</a:t>
            </a:r>
            <a:r>
              <a:rPr lang="en-US" sz="2800" spc="-34" dirty="0">
                <a:latin typeface="微软雅黑" panose="020B0503020204020204" pitchFamily="34" charset="-122"/>
                <a:ea typeface="微软雅黑" panose="020B0503020204020204" pitchFamily="34" charset="-122"/>
              </a:rPr>
              <a:t> </a:t>
            </a:r>
            <a:r>
              <a:rPr lang="en-US" sz="2800" spc="-64" dirty="0">
                <a:latin typeface="微软雅黑" panose="020B0503020204020204" pitchFamily="34" charset="-122"/>
                <a:ea typeface="微软雅黑" panose="020B0503020204020204" pitchFamily="34" charset="-122"/>
              </a:rPr>
              <a:t>HANA </a:t>
            </a:r>
            <a:r>
              <a:rPr lang="zh-CN" altLang="en-US" sz="2800" spc="-64" dirty="0">
                <a:latin typeface="微软雅黑" panose="020B0503020204020204" pitchFamily="34" charset="-122"/>
                <a:ea typeface="微软雅黑" panose="020B0503020204020204" pitchFamily="34" charset="-122"/>
              </a:rPr>
              <a:t>预测分析库</a:t>
            </a:r>
            <a:br>
              <a:rPr lang="en-US" altLang="zh-CN" sz="2800" b="0" spc="-64" dirty="0">
                <a:latin typeface="微软雅黑" panose="020B0503020204020204" pitchFamily="34" charset="-122"/>
                <a:ea typeface="微软雅黑" panose="020B0503020204020204" pitchFamily="34" charset="-122"/>
              </a:rPr>
            </a:br>
            <a:r>
              <a:rPr lang="en-US" sz="2000" b="0" spc="-64" dirty="0">
                <a:latin typeface="微软雅黑" panose="020B0503020204020204" pitchFamily="34" charset="-122"/>
                <a:ea typeface="微软雅黑" panose="020B0503020204020204" pitchFamily="34" charset="-122"/>
              </a:rPr>
              <a:t>Predictive Analysis Library </a:t>
            </a:r>
            <a:r>
              <a:rPr lang="zh-CN" altLang="en-US" sz="2000" b="0" spc="-64" dirty="0">
                <a:latin typeface="微软雅黑" panose="020B0503020204020204" pitchFamily="34" charset="-122"/>
                <a:ea typeface="微软雅黑" panose="020B0503020204020204" pitchFamily="34" charset="-122"/>
              </a:rPr>
              <a:t>（</a:t>
            </a:r>
            <a:r>
              <a:rPr lang="en-US" altLang="zh-CN" sz="2000" b="0" spc="-64" dirty="0">
                <a:latin typeface="微软雅黑" panose="020B0503020204020204" pitchFamily="34" charset="-122"/>
                <a:ea typeface="微软雅黑" panose="020B0503020204020204" pitchFamily="34" charset="-122"/>
              </a:rPr>
              <a:t>PAL</a:t>
            </a:r>
            <a:r>
              <a:rPr lang="zh-CN" altLang="en-US" sz="2000" b="0" spc="-64" dirty="0">
                <a:latin typeface="微软雅黑" panose="020B0503020204020204" pitchFamily="34" charset="-122"/>
                <a:ea typeface="微软雅黑" panose="020B0503020204020204" pitchFamily="34" charset="-122"/>
              </a:rPr>
              <a:t>）</a:t>
            </a:r>
            <a:endParaRPr lang="en-US" sz="3200" dirty="0">
              <a:latin typeface="微软雅黑" panose="020B0503020204020204" pitchFamily="34" charset="-122"/>
              <a:ea typeface="微软雅黑" panose="020B0503020204020204" pitchFamily="34" charset="-122"/>
            </a:endParaRPr>
          </a:p>
        </p:txBody>
      </p:sp>
      <p:sp>
        <p:nvSpPr>
          <p:cNvPr id="3" name="Text Placeholder 2"/>
          <p:cNvSpPr>
            <a:spLocks noGrp="1"/>
          </p:cNvSpPr>
          <p:nvPr>
            <p:ph type="body" sz="quarter" idx="10"/>
          </p:nvPr>
        </p:nvSpPr>
        <p:spPr>
          <a:xfrm>
            <a:off x="223024" y="1804851"/>
            <a:ext cx="2304585" cy="3676527"/>
          </a:xfrm>
        </p:spPr>
        <p:txBody>
          <a:bodyPr/>
          <a:lstStyle/>
          <a:p>
            <a:pPr marL="179388" lvl="3" indent="-179388">
              <a:spcBef>
                <a:spcPts val="600"/>
              </a:spcBef>
              <a:buClr>
                <a:schemeClr val="accent1"/>
              </a:buClr>
              <a:buSzPct val="150000"/>
              <a:buFont typeface="Wingdings" pitchFamily="2" charset="2"/>
              <a:buChar char="§"/>
            </a:pPr>
            <a:r>
              <a:rPr lang="en-GB" sz="1200" b="1" dirty="0" err="1">
                <a:latin typeface="微软雅黑" panose="020B0503020204020204" pitchFamily="34" charset="-122"/>
                <a:ea typeface="微软雅黑" panose="020B0503020204020204" pitchFamily="34" charset="-122"/>
                <a:cs typeface="SimSun"/>
              </a:rPr>
              <a:t>分类分析</a:t>
            </a:r>
            <a:endParaRPr lang="en-GB" sz="1200" b="1" dirty="0">
              <a:latin typeface="微软雅黑" panose="020B0503020204020204" pitchFamily="34" charset="-122"/>
              <a:ea typeface="微软雅黑" panose="020B0503020204020204" pitchFamily="34" charset="-122"/>
            </a:endParaRPr>
          </a:p>
          <a:p>
            <a:pPr marL="179388" lvl="4" indent="-179388">
              <a:buClr>
                <a:schemeClr val="accent1"/>
              </a:buClr>
              <a:buSzPct val="150000"/>
              <a:buFont typeface="Wingdings" pitchFamily="2" charset="2"/>
              <a:buChar char="§"/>
            </a:pPr>
            <a:r>
              <a:rPr lang="en-GB" sz="825" dirty="0">
                <a:latin typeface="微软雅黑" panose="020B0503020204020204" pitchFamily="34" charset="-122"/>
                <a:ea typeface="微软雅黑" panose="020B0503020204020204" pitchFamily="34" charset="-122"/>
              </a:rPr>
              <a:t>CART</a:t>
            </a:r>
          </a:p>
          <a:p>
            <a:pPr marL="179388" lvl="4" indent="-179388">
              <a:buClr>
                <a:schemeClr val="accent1"/>
              </a:buClr>
              <a:buSzPct val="150000"/>
              <a:buFont typeface="Wingdings" pitchFamily="2" charset="2"/>
              <a:buChar char="§"/>
            </a:pPr>
            <a:r>
              <a:rPr lang="en-GB" sz="825" dirty="0">
                <a:latin typeface="微软雅黑" panose="020B0503020204020204" pitchFamily="34" charset="-122"/>
                <a:ea typeface="微软雅黑" panose="020B0503020204020204" pitchFamily="34" charset="-122"/>
              </a:rPr>
              <a:t>C4.5 Decision Tree Analysis</a:t>
            </a:r>
          </a:p>
          <a:p>
            <a:pPr marL="179388" lvl="4" indent="-179388">
              <a:buClr>
                <a:schemeClr val="accent1"/>
              </a:buClr>
              <a:buSzPct val="150000"/>
              <a:buFont typeface="Wingdings" pitchFamily="2" charset="2"/>
              <a:buChar char="§"/>
            </a:pPr>
            <a:r>
              <a:rPr lang="en-GB" sz="825" dirty="0">
                <a:latin typeface="微软雅黑" panose="020B0503020204020204" pitchFamily="34" charset="-122"/>
                <a:ea typeface="微软雅黑" panose="020B0503020204020204" pitchFamily="34" charset="-122"/>
              </a:rPr>
              <a:t>CHAID Decision Tree Analysis</a:t>
            </a:r>
          </a:p>
          <a:p>
            <a:pPr marL="179388" lvl="4" indent="-179388">
              <a:buClr>
                <a:schemeClr val="accent1"/>
              </a:buClr>
              <a:buSzPct val="150000"/>
              <a:buFont typeface="Wingdings" pitchFamily="2" charset="2"/>
              <a:buChar char="§"/>
            </a:pPr>
            <a:r>
              <a:rPr lang="en-GB" sz="825" dirty="0">
                <a:latin typeface="微软雅黑" panose="020B0503020204020204" pitchFamily="34" charset="-122"/>
                <a:ea typeface="微软雅黑" panose="020B0503020204020204" pitchFamily="34" charset="-122"/>
              </a:rPr>
              <a:t>K Nearest Neighbour</a:t>
            </a:r>
          </a:p>
          <a:p>
            <a:pPr marL="179388" lvl="4" indent="-179388">
              <a:buClr>
                <a:schemeClr val="accent1"/>
              </a:buClr>
              <a:buSzPct val="150000"/>
              <a:buFont typeface="Wingdings" pitchFamily="2" charset="2"/>
              <a:buChar char="§"/>
            </a:pPr>
            <a:r>
              <a:rPr lang="en-GB" sz="825" dirty="0">
                <a:latin typeface="微软雅黑" panose="020B0503020204020204" pitchFamily="34" charset="-122"/>
                <a:ea typeface="微软雅黑" panose="020B0503020204020204" pitchFamily="34" charset="-122"/>
              </a:rPr>
              <a:t>Logistic Regression Elastic Net</a:t>
            </a:r>
          </a:p>
          <a:p>
            <a:pPr marL="179388" lvl="4" indent="-179388">
              <a:buClr>
                <a:schemeClr val="accent1"/>
              </a:buClr>
              <a:buSzPct val="150000"/>
              <a:buFont typeface="Wingdings" pitchFamily="2" charset="2"/>
              <a:buChar char="§"/>
            </a:pPr>
            <a:r>
              <a:rPr lang="en-GB" sz="825" dirty="0">
                <a:latin typeface="微软雅黑" panose="020B0503020204020204" pitchFamily="34" charset="-122"/>
                <a:ea typeface="微软雅黑" panose="020B0503020204020204" pitchFamily="34" charset="-122"/>
              </a:rPr>
              <a:t>Back-Propagation (Neural Network)</a:t>
            </a:r>
          </a:p>
          <a:p>
            <a:pPr marL="179388" lvl="4" indent="-179388">
              <a:buClr>
                <a:schemeClr val="accent1"/>
              </a:buClr>
              <a:buSzPct val="150000"/>
              <a:buFont typeface="Wingdings" pitchFamily="2" charset="2"/>
              <a:buChar char="§"/>
            </a:pPr>
            <a:r>
              <a:rPr lang="en-GB" sz="825" dirty="0">
                <a:latin typeface="微软雅黑" panose="020B0503020204020204" pitchFamily="34" charset="-122"/>
                <a:ea typeface="微软雅黑" panose="020B0503020204020204" pitchFamily="34" charset="-122"/>
              </a:rPr>
              <a:t>Naïve Bayes</a:t>
            </a:r>
          </a:p>
          <a:p>
            <a:pPr marL="179388" lvl="4" indent="-179388">
              <a:buClr>
                <a:schemeClr val="accent1"/>
              </a:buClr>
              <a:buSzPct val="150000"/>
              <a:buFont typeface="Wingdings" pitchFamily="2" charset="2"/>
              <a:buChar char="§"/>
            </a:pPr>
            <a:r>
              <a:rPr lang="en-GB" sz="825" dirty="0">
                <a:solidFill>
                  <a:srgbClr val="000000"/>
                </a:solidFill>
                <a:latin typeface="微软雅黑" panose="020B0503020204020204" pitchFamily="34" charset="-122"/>
                <a:ea typeface="微软雅黑" panose="020B0503020204020204" pitchFamily="34" charset="-122"/>
              </a:rPr>
              <a:t>Support Vector Machine</a:t>
            </a:r>
          </a:p>
          <a:p>
            <a:pPr marL="179388" lvl="4" indent="-179388">
              <a:buClr>
                <a:schemeClr val="accent1"/>
              </a:buClr>
              <a:buSzPct val="150000"/>
              <a:buFont typeface="Wingdings" pitchFamily="2" charset="2"/>
              <a:buChar char="§"/>
            </a:pPr>
            <a:r>
              <a:rPr lang="en-GB" sz="825" dirty="0">
                <a:latin typeface="微软雅黑" panose="020B0503020204020204" pitchFamily="34" charset="-122"/>
                <a:ea typeface="微软雅黑" panose="020B0503020204020204" pitchFamily="34" charset="-122"/>
              </a:rPr>
              <a:t>Random Forests</a:t>
            </a:r>
          </a:p>
          <a:p>
            <a:pPr marL="179388" lvl="4" indent="-179388">
              <a:buClr>
                <a:schemeClr val="accent1"/>
              </a:buClr>
              <a:buSzPct val="150000"/>
              <a:buFont typeface="Wingdings" pitchFamily="2" charset="2"/>
              <a:buChar char="§"/>
            </a:pPr>
            <a:r>
              <a:rPr lang="en-GB" sz="825" dirty="0">
                <a:solidFill>
                  <a:srgbClr val="00B050"/>
                </a:solidFill>
                <a:latin typeface="微软雅黑" panose="020B0503020204020204" pitchFamily="34" charset="-122"/>
                <a:ea typeface="微软雅黑" panose="020B0503020204020204" pitchFamily="34" charset="-122"/>
              </a:rPr>
              <a:t>Gradient Boosting Decision Tree (GBDT)*</a:t>
            </a:r>
          </a:p>
          <a:p>
            <a:pPr marL="179388" lvl="4" indent="-179388">
              <a:buClr>
                <a:schemeClr val="accent1"/>
              </a:buClr>
              <a:buSzPct val="150000"/>
              <a:buFont typeface="Wingdings" pitchFamily="2" charset="2"/>
              <a:buChar char="§"/>
            </a:pPr>
            <a:r>
              <a:rPr lang="en-GB" sz="825" dirty="0">
                <a:solidFill>
                  <a:srgbClr val="00B050"/>
                </a:solidFill>
                <a:latin typeface="微软雅黑" panose="020B0503020204020204" pitchFamily="34" charset="-122"/>
                <a:ea typeface="微软雅黑" panose="020B0503020204020204" pitchFamily="34" charset="-122"/>
              </a:rPr>
              <a:t>Linear Discriminant Analysis (LDA)*</a:t>
            </a:r>
          </a:p>
          <a:p>
            <a:pPr marL="179388" lvl="4" indent="-179388">
              <a:buClr>
                <a:schemeClr val="accent1"/>
              </a:buClr>
              <a:buSzPct val="150000"/>
              <a:buFont typeface="Wingdings" pitchFamily="2" charset="2"/>
              <a:buChar char="§"/>
            </a:pPr>
            <a:r>
              <a:rPr lang="en-US" sz="825" dirty="0">
                <a:latin typeface="微软雅黑" panose="020B0503020204020204" pitchFamily="34" charset="-122"/>
                <a:ea typeface="微软雅黑" panose="020B0503020204020204" pitchFamily="34" charset="-122"/>
              </a:rPr>
              <a:t>Confusion Matrix </a:t>
            </a:r>
          </a:p>
          <a:p>
            <a:pPr marL="179388" lvl="4" indent="-179388">
              <a:buClr>
                <a:schemeClr val="accent1"/>
              </a:buClr>
              <a:buSzPct val="150000"/>
              <a:buFont typeface="Wingdings" pitchFamily="2" charset="2"/>
              <a:buChar char="§"/>
            </a:pPr>
            <a:r>
              <a:rPr lang="en-US" sz="825" dirty="0">
                <a:latin typeface="微软雅黑" panose="020B0503020204020204" pitchFamily="34" charset="-122"/>
                <a:ea typeface="微软雅黑" panose="020B0503020204020204" pitchFamily="34" charset="-122"/>
              </a:rPr>
              <a:t>Area Under Curve (AUC)</a:t>
            </a:r>
          </a:p>
          <a:p>
            <a:pPr marL="179388" lvl="4" indent="-179388">
              <a:buClr>
                <a:schemeClr val="accent1"/>
              </a:buClr>
              <a:buSzPct val="150000"/>
              <a:buFont typeface="Wingdings" pitchFamily="2" charset="2"/>
              <a:buChar char="§"/>
            </a:pPr>
            <a:r>
              <a:rPr lang="en-GB" sz="825" dirty="0">
                <a:latin typeface="微软雅黑" panose="020B0503020204020204" pitchFamily="34" charset="-122"/>
                <a:ea typeface="微软雅黑" panose="020B0503020204020204" pitchFamily="34" charset="-122"/>
              </a:rPr>
              <a:t>Parameter Selection / Model Evaluation</a:t>
            </a:r>
            <a:endParaRPr lang="en-US" sz="825" dirty="0">
              <a:latin typeface="微软雅黑" panose="020B0503020204020204" pitchFamily="34" charset="-122"/>
              <a:ea typeface="微软雅黑" panose="020B0503020204020204" pitchFamily="34" charset="-122"/>
            </a:endParaRPr>
          </a:p>
          <a:p>
            <a:pPr marL="179388" lvl="3" indent="-179388">
              <a:spcBef>
                <a:spcPts val="600"/>
              </a:spcBef>
              <a:buClr>
                <a:schemeClr val="accent1"/>
              </a:buClr>
              <a:buSzPct val="150000"/>
              <a:buFont typeface="Wingdings" pitchFamily="2" charset="2"/>
              <a:buChar char="§"/>
            </a:pPr>
            <a:r>
              <a:rPr lang="zh-CN" altLang="en-US" sz="1200" b="1" dirty="0">
                <a:latin typeface="微软雅黑" panose="020B0503020204020204" pitchFamily="34" charset="-122"/>
                <a:ea typeface="微软雅黑" panose="020B0503020204020204" pitchFamily="34" charset="-122"/>
              </a:rPr>
              <a:t>回归分析</a:t>
            </a:r>
            <a:endParaRPr lang="en-GB" sz="1200" b="1" dirty="0">
              <a:latin typeface="微软雅黑" panose="020B0503020204020204" pitchFamily="34" charset="-122"/>
              <a:ea typeface="微软雅黑" panose="020B0503020204020204" pitchFamily="34" charset="-122"/>
            </a:endParaRPr>
          </a:p>
          <a:p>
            <a:pPr marL="179388" lvl="4" indent="-179388">
              <a:buClr>
                <a:schemeClr val="accent1"/>
              </a:buClr>
              <a:buSzPct val="150000"/>
              <a:buFont typeface="Wingdings" pitchFamily="2" charset="2"/>
              <a:buChar char="§"/>
            </a:pPr>
            <a:r>
              <a:rPr lang="en-GB" sz="825" dirty="0">
                <a:latin typeface="微软雅黑" panose="020B0503020204020204" pitchFamily="34" charset="-122"/>
                <a:ea typeface="微软雅黑" panose="020B0503020204020204" pitchFamily="34" charset="-122"/>
              </a:rPr>
              <a:t>Multiple Linear Regression Elastic Net</a:t>
            </a:r>
          </a:p>
          <a:p>
            <a:pPr marL="179388" lvl="4" indent="-179388">
              <a:buClr>
                <a:schemeClr val="accent1"/>
              </a:buClr>
              <a:buSzPct val="150000"/>
              <a:buFont typeface="Wingdings" pitchFamily="2" charset="2"/>
              <a:buChar char="§"/>
            </a:pPr>
            <a:r>
              <a:rPr lang="en-GB" sz="825" dirty="0">
                <a:latin typeface="微软雅黑" panose="020B0503020204020204" pitchFamily="34" charset="-122"/>
                <a:ea typeface="微软雅黑" panose="020B0503020204020204" pitchFamily="34" charset="-122"/>
              </a:rPr>
              <a:t>Polynomial, Exponential, Bi-Variate Geometric, Bi-Variate Logarithmic Regression</a:t>
            </a:r>
          </a:p>
          <a:p>
            <a:pPr marL="179388" lvl="4" indent="-179388">
              <a:buClr>
                <a:schemeClr val="accent1"/>
              </a:buClr>
              <a:buSzPct val="150000"/>
              <a:buFont typeface="Wingdings" pitchFamily="2" charset="2"/>
              <a:buChar char="§"/>
            </a:pPr>
            <a:r>
              <a:rPr lang="en-GB" sz="825" dirty="0">
                <a:solidFill>
                  <a:srgbClr val="00B050"/>
                </a:solidFill>
                <a:latin typeface="微软雅黑" panose="020B0503020204020204" pitchFamily="34" charset="-122"/>
                <a:ea typeface="微软雅黑" panose="020B0503020204020204" pitchFamily="34" charset="-122"/>
              </a:rPr>
              <a:t>Generalized Linear Model (GLM)*</a:t>
            </a:r>
          </a:p>
          <a:p>
            <a:pPr marL="179388" lvl="4" indent="-179388">
              <a:buClr>
                <a:schemeClr val="accent1"/>
              </a:buClr>
              <a:buSzPct val="150000"/>
              <a:buFont typeface="Wingdings" pitchFamily="2" charset="2"/>
              <a:buChar char="§"/>
            </a:pPr>
            <a:r>
              <a:rPr lang="en-US" sz="825" dirty="0">
                <a:solidFill>
                  <a:srgbClr val="00B050"/>
                </a:solidFill>
                <a:latin typeface="微软雅黑" panose="020B0503020204020204" pitchFamily="34" charset="-122"/>
                <a:ea typeface="微软雅黑" panose="020B0503020204020204" pitchFamily="34" charset="-122"/>
              </a:rPr>
              <a:t>Cox Proportional Hazards Model*</a:t>
            </a:r>
          </a:p>
          <a:p>
            <a:pPr lvl="4">
              <a:buClr>
                <a:schemeClr val="accent1"/>
              </a:buClr>
              <a:buSzPct val="150000"/>
              <a:buFont typeface="Wingdings" pitchFamily="2" charset="2"/>
              <a:buChar char="§"/>
            </a:pPr>
            <a:endParaRPr lang="en-GB" sz="825" dirty="0">
              <a:solidFill>
                <a:srgbClr val="FF0000"/>
              </a:solidFill>
              <a:latin typeface="微软雅黑" panose="020B0503020204020204" pitchFamily="34" charset="-122"/>
              <a:ea typeface="微软雅黑" panose="020B0503020204020204" pitchFamily="34" charset="-122"/>
            </a:endParaRPr>
          </a:p>
        </p:txBody>
      </p:sp>
      <p:sp>
        <p:nvSpPr>
          <p:cNvPr id="4" name="Text Placeholder 2"/>
          <p:cNvSpPr>
            <a:spLocks noGrp="1"/>
          </p:cNvSpPr>
          <p:nvPr>
            <p:ph type="body" sz="quarter" idx="11"/>
          </p:nvPr>
        </p:nvSpPr>
        <p:spPr>
          <a:xfrm>
            <a:off x="4958577" y="1810970"/>
            <a:ext cx="2111380" cy="3644709"/>
          </a:xfrm>
          <a:prstGeom prst="rect">
            <a:avLst/>
          </a:prstGeom>
        </p:spPr>
        <p:txBody>
          <a:bodyPr/>
          <a:lstStyle/>
          <a:p>
            <a:pPr marL="179388" lvl="3" indent="-179388">
              <a:buClr>
                <a:schemeClr val="accent1"/>
              </a:buClr>
              <a:buSzPct val="150000"/>
              <a:buFont typeface="Wingdings" pitchFamily="2" charset="2"/>
              <a:buChar char="§"/>
            </a:pPr>
            <a:r>
              <a:rPr lang="zh-CN" altLang="en-US" sz="1200" b="1" dirty="0">
                <a:latin typeface="微软雅黑" panose="020B0503020204020204" pitchFamily="34" charset="-122"/>
                <a:ea typeface="微软雅黑" panose="020B0503020204020204" pitchFamily="34" charset="-122"/>
              </a:rPr>
              <a:t>关联分析</a:t>
            </a:r>
            <a:endParaRPr lang="en-GB" sz="1200" b="1" dirty="0">
              <a:latin typeface="微软雅黑" panose="020B0503020204020204" pitchFamily="34" charset="-122"/>
              <a:ea typeface="微软雅黑" panose="020B0503020204020204" pitchFamily="34" charset="-122"/>
            </a:endParaRPr>
          </a:p>
          <a:p>
            <a:pPr marL="179388" lvl="4" indent="-179388">
              <a:buClr>
                <a:schemeClr val="accent1"/>
              </a:buClr>
              <a:buSzPct val="150000"/>
              <a:buFont typeface="Wingdings" pitchFamily="2" charset="2"/>
              <a:buChar char="§"/>
            </a:pPr>
            <a:r>
              <a:rPr lang="en-GB" sz="825" dirty="0" err="1">
                <a:latin typeface="微软雅黑" panose="020B0503020204020204" pitchFamily="34" charset="-122"/>
                <a:ea typeface="微软雅黑" panose="020B0503020204020204" pitchFamily="34" charset="-122"/>
              </a:rPr>
              <a:t>Apriori</a:t>
            </a:r>
            <a:r>
              <a:rPr lang="en-GB" sz="825" dirty="0">
                <a:latin typeface="微软雅黑" panose="020B0503020204020204" pitchFamily="34" charset="-122"/>
                <a:ea typeface="微软雅黑" panose="020B0503020204020204" pitchFamily="34" charset="-122"/>
              </a:rPr>
              <a:t>, </a:t>
            </a:r>
            <a:r>
              <a:rPr lang="en-GB" sz="825" dirty="0" err="1">
                <a:latin typeface="微软雅黑" panose="020B0503020204020204" pitchFamily="34" charset="-122"/>
                <a:ea typeface="微软雅黑" panose="020B0503020204020204" pitchFamily="34" charset="-122"/>
              </a:rPr>
              <a:t>Apriori</a:t>
            </a:r>
            <a:r>
              <a:rPr lang="en-GB" sz="825" dirty="0">
                <a:latin typeface="微软雅黑" panose="020B0503020204020204" pitchFamily="34" charset="-122"/>
                <a:ea typeface="微软雅黑" panose="020B0503020204020204" pitchFamily="34" charset="-122"/>
              </a:rPr>
              <a:t> </a:t>
            </a:r>
            <a:r>
              <a:rPr lang="en-GB" sz="825" dirty="0" err="1">
                <a:latin typeface="微软雅黑" panose="020B0503020204020204" pitchFamily="34" charset="-122"/>
                <a:ea typeface="微软雅黑" panose="020B0503020204020204" pitchFamily="34" charset="-122"/>
              </a:rPr>
              <a:t>Lite</a:t>
            </a:r>
            <a:endParaRPr lang="en-GB" sz="825" dirty="0">
              <a:latin typeface="微软雅黑" panose="020B0503020204020204" pitchFamily="34" charset="-122"/>
              <a:ea typeface="微软雅黑" panose="020B0503020204020204" pitchFamily="34" charset="-122"/>
            </a:endParaRPr>
          </a:p>
          <a:p>
            <a:pPr marL="179388" lvl="4" indent="-179388">
              <a:buClr>
                <a:schemeClr val="accent1"/>
              </a:buClr>
              <a:buSzPct val="150000"/>
              <a:buFont typeface="Wingdings" pitchFamily="2" charset="2"/>
              <a:buChar char="§"/>
            </a:pPr>
            <a:r>
              <a:rPr lang="en-US" sz="825" dirty="0">
                <a:latin typeface="微软雅黑" panose="020B0503020204020204" pitchFamily="34" charset="-122"/>
                <a:ea typeface="微软雅黑" panose="020B0503020204020204" pitchFamily="34" charset="-122"/>
              </a:rPr>
              <a:t>FP-Growth</a:t>
            </a:r>
          </a:p>
          <a:p>
            <a:pPr marL="179388" lvl="4" indent="-179388">
              <a:buClr>
                <a:schemeClr val="accent1"/>
              </a:buClr>
              <a:buSzPct val="150000"/>
              <a:buFont typeface="Wingdings" pitchFamily="2" charset="2"/>
              <a:buChar char="§"/>
            </a:pPr>
            <a:r>
              <a:rPr lang="en-US" sz="825" dirty="0">
                <a:latin typeface="微软雅黑" panose="020B0503020204020204" pitchFamily="34" charset="-122"/>
                <a:ea typeface="微软雅黑" panose="020B0503020204020204" pitchFamily="34" charset="-122"/>
              </a:rPr>
              <a:t>KORD – Top K Rule Discovery</a:t>
            </a:r>
          </a:p>
          <a:p>
            <a:pPr marL="179388" lvl="4" indent="-179388">
              <a:buClr>
                <a:schemeClr val="accent1"/>
              </a:buClr>
              <a:buSzPct val="150000"/>
              <a:buFont typeface="Wingdings" pitchFamily="2" charset="2"/>
              <a:buChar char="§"/>
            </a:pPr>
            <a:r>
              <a:rPr lang="en-US" sz="825" dirty="0">
                <a:solidFill>
                  <a:srgbClr val="00B050"/>
                </a:solidFill>
                <a:latin typeface="微软雅黑" panose="020B0503020204020204" pitchFamily="34" charset="-122"/>
                <a:ea typeface="微软雅黑" panose="020B0503020204020204" pitchFamily="34" charset="-122"/>
              </a:rPr>
              <a:t>Sequential Pattern Mining*</a:t>
            </a:r>
            <a:endParaRPr lang="en-GB" sz="1050" dirty="0">
              <a:solidFill>
                <a:srgbClr val="00B050"/>
              </a:solidFill>
              <a:latin typeface="微软雅黑" panose="020B0503020204020204" pitchFamily="34" charset="-122"/>
              <a:ea typeface="微软雅黑" panose="020B0503020204020204" pitchFamily="34" charset="-122"/>
            </a:endParaRPr>
          </a:p>
          <a:p>
            <a:pPr marL="179388" lvl="3" indent="-179388">
              <a:buClr>
                <a:schemeClr val="accent1"/>
              </a:buClr>
              <a:buSzPct val="150000"/>
              <a:buFont typeface="Wingdings" pitchFamily="2" charset="2"/>
              <a:buChar char="§"/>
            </a:pPr>
            <a:r>
              <a:rPr lang="zh-CN" altLang="en-US" sz="1200" b="1" dirty="0">
                <a:latin typeface="微软雅黑" panose="020B0503020204020204" pitchFamily="34" charset="-122"/>
                <a:ea typeface="微软雅黑" panose="020B0503020204020204" pitchFamily="34" charset="-122"/>
              </a:rPr>
              <a:t>概率分布</a:t>
            </a:r>
            <a:endParaRPr lang="en-GB" sz="1200" b="1" dirty="0">
              <a:latin typeface="微软雅黑" panose="020B0503020204020204" pitchFamily="34" charset="-122"/>
              <a:ea typeface="微软雅黑" panose="020B0503020204020204" pitchFamily="34" charset="-122"/>
            </a:endParaRPr>
          </a:p>
          <a:p>
            <a:pPr marL="179388" lvl="4" indent="-179388">
              <a:buClr>
                <a:schemeClr val="accent1"/>
              </a:buClr>
              <a:buSzPct val="150000"/>
              <a:buFont typeface="Wingdings" pitchFamily="2" charset="2"/>
              <a:buChar char="§"/>
            </a:pPr>
            <a:r>
              <a:rPr lang="en-US" sz="825" dirty="0">
                <a:latin typeface="微软雅黑" panose="020B0503020204020204" pitchFamily="34" charset="-122"/>
                <a:ea typeface="微软雅黑" panose="020B0503020204020204" pitchFamily="34" charset="-122"/>
              </a:rPr>
              <a:t>Distribution Fit/ Weibull analysis</a:t>
            </a:r>
          </a:p>
          <a:p>
            <a:pPr marL="179388" lvl="4" indent="-179388">
              <a:buClr>
                <a:schemeClr val="accent1"/>
              </a:buClr>
              <a:buSzPct val="150000"/>
              <a:buFont typeface="Wingdings" pitchFamily="2" charset="2"/>
              <a:buChar char="§"/>
            </a:pPr>
            <a:r>
              <a:rPr lang="en-US" sz="825" dirty="0">
                <a:latin typeface="微软雅黑" panose="020B0503020204020204" pitchFamily="34" charset="-122"/>
                <a:ea typeface="微软雅黑" panose="020B0503020204020204" pitchFamily="34" charset="-122"/>
              </a:rPr>
              <a:t>Cumulative Distribution Function</a:t>
            </a:r>
          </a:p>
          <a:p>
            <a:pPr marL="179388" lvl="4" indent="-179388">
              <a:buClr>
                <a:schemeClr val="accent1"/>
              </a:buClr>
              <a:buSzPct val="150000"/>
              <a:buFont typeface="Wingdings" pitchFamily="2" charset="2"/>
              <a:buChar char="§"/>
            </a:pPr>
            <a:r>
              <a:rPr lang="en-US" sz="825" dirty="0" err="1">
                <a:latin typeface="微软雅黑" panose="020B0503020204020204" pitchFamily="34" charset="-122"/>
                <a:ea typeface="微软雅黑" panose="020B0503020204020204" pitchFamily="34" charset="-122"/>
              </a:rPr>
              <a:t>Quantile</a:t>
            </a:r>
            <a:r>
              <a:rPr lang="en-US" sz="825" dirty="0">
                <a:latin typeface="微软雅黑" panose="020B0503020204020204" pitchFamily="34" charset="-122"/>
                <a:ea typeface="微软雅黑" panose="020B0503020204020204" pitchFamily="34" charset="-122"/>
              </a:rPr>
              <a:t> Function</a:t>
            </a:r>
          </a:p>
          <a:p>
            <a:pPr marL="179388" lvl="4" indent="-179388">
              <a:buClr>
                <a:schemeClr val="accent1"/>
              </a:buClr>
              <a:buSzPct val="150000"/>
              <a:buFont typeface="Wingdings" pitchFamily="2" charset="2"/>
              <a:buChar char="§"/>
            </a:pPr>
            <a:r>
              <a:rPr lang="en-US" sz="825" dirty="0">
                <a:latin typeface="微软雅黑" panose="020B0503020204020204" pitchFamily="34" charset="-122"/>
                <a:ea typeface="微软雅黑" panose="020B0503020204020204" pitchFamily="34" charset="-122"/>
              </a:rPr>
              <a:t>Kaplan-Meier Survival Analysis</a:t>
            </a:r>
          </a:p>
          <a:p>
            <a:pPr marL="179388" lvl="3" indent="-179388">
              <a:spcBef>
                <a:spcPts val="600"/>
              </a:spcBef>
              <a:buClr>
                <a:schemeClr val="accent1"/>
              </a:buClr>
              <a:buSzPct val="150000"/>
              <a:buFont typeface="Wingdings" pitchFamily="2" charset="2"/>
              <a:buChar char="§"/>
            </a:pPr>
            <a:r>
              <a:rPr lang="zh-CN" altLang="en-US" sz="1200" b="1" dirty="0">
                <a:latin typeface="微软雅黑" panose="020B0503020204020204" pitchFamily="34" charset="-122"/>
                <a:ea typeface="微软雅黑" panose="020B0503020204020204" pitchFamily="34" charset="-122"/>
              </a:rPr>
              <a:t>离群值检测</a:t>
            </a:r>
            <a:endParaRPr lang="en-GB" sz="1200" b="1" dirty="0">
              <a:latin typeface="微软雅黑" panose="020B0503020204020204" pitchFamily="34" charset="-122"/>
              <a:ea typeface="微软雅黑" panose="020B0503020204020204" pitchFamily="34" charset="-122"/>
            </a:endParaRPr>
          </a:p>
          <a:p>
            <a:pPr marL="179388" lvl="4" indent="-179388">
              <a:buClr>
                <a:schemeClr val="accent1"/>
              </a:buClr>
              <a:buSzPct val="150000"/>
              <a:buFont typeface="Wingdings" pitchFamily="2" charset="2"/>
              <a:buChar char="§"/>
            </a:pPr>
            <a:r>
              <a:rPr lang="en-GB" sz="825" dirty="0">
                <a:latin typeface="微软雅黑" panose="020B0503020204020204" pitchFamily="34" charset="-122"/>
                <a:ea typeface="微软雅黑" panose="020B0503020204020204" pitchFamily="34" charset="-122"/>
              </a:rPr>
              <a:t>Inter-Quartile Range Test (Tukey’s Test)</a:t>
            </a:r>
          </a:p>
          <a:p>
            <a:pPr marL="179388" lvl="4" indent="-179388">
              <a:buClr>
                <a:schemeClr val="accent1"/>
              </a:buClr>
              <a:buSzPct val="150000"/>
              <a:buFont typeface="Wingdings" pitchFamily="2" charset="2"/>
              <a:buChar char="§"/>
            </a:pPr>
            <a:r>
              <a:rPr lang="en-GB" sz="825" dirty="0">
                <a:latin typeface="微软雅黑" panose="020B0503020204020204" pitchFamily="34" charset="-122"/>
                <a:ea typeface="微软雅黑" panose="020B0503020204020204" pitchFamily="34" charset="-122"/>
              </a:rPr>
              <a:t>Variance Test </a:t>
            </a:r>
          </a:p>
          <a:p>
            <a:pPr marL="179388" lvl="4" indent="-179388">
              <a:buClr>
                <a:schemeClr val="accent1"/>
              </a:buClr>
              <a:buSzPct val="150000"/>
              <a:buFont typeface="Wingdings" pitchFamily="2" charset="2"/>
              <a:buChar char="§"/>
            </a:pPr>
            <a:r>
              <a:rPr lang="en-GB" sz="825" dirty="0">
                <a:latin typeface="微软雅黑" panose="020B0503020204020204" pitchFamily="34" charset="-122"/>
                <a:ea typeface="微软雅黑" panose="020B0503020204020204" pitchFamily="34" charset="-122"/>
              </a:rPr>
              <a:t>Anomaly Detection</a:t>
            </a:r>
          </a:p>
          <a:p>
            <a:pPr marL="179388" lvl="4" indent="-179388">
              <a:buClr>
                <a:schemeClr val="accent1"/>
              </a:buClr>
              <a:buSzPct val="150000"/>
              <a:buFont typeface="Wingdings" pitchFamily="2" charset="2"/>
              <a:buChar char="§"/>
            </a:pPr>
            <a:r>
              <a:rPr lang="en-GB" sz="825" dirty="0">
                <a:latin typeface="微软雅黑" panose="020B0503020204020204" pitchFamily="34" charset="-122"/>
                <a:ea typeface="微软雅黑" panose="020B0503020204020204" pitchFamily="34" charset="-122"/>
              </a:rPr>
              <a:t>Grubbs Outlier Test</a:t>
            </a:r>
          </a:p>
          <a:p>
            <a:pPr marL="179388" lvl="3" indent="-179388">
              <a:spcBef>
                <a:spcPts val="600"/>
              </a:spcBef>
              <a:buClr>
                <a:srgbClr val="F0AB00"/>
              </a:buClr>
              <a:buSzPct val="150000"/>
              <a:buFont typeface="Wingdings" pitchFamily="2" charset="2"/>
              <a:buChar char="§"/>
            </a:pPr>
            <a:r>
              <a:rPr lang="zh-CN" altLang="en-US" sz="1200" b="1" dirty="0">
                <a:latin typeface="微软雅黑" panose="020B0503020204020204" pitchFamily="34" charset="-122"/>
                <a:ea typeface="微软雅黑" panose="020B0503020204020204" pitchFamily="34" charset="-122"/>
              </a:rPr>
              <a:t>推荐</a:t>
            </a:r>
            <a:endParaRPr lang="en-GB" sz="1200" b="1" dirty="0">
              <a:latin typeface="微软雅黑" panose="020B0503020204020204" pitchFamily="34" charset="-122"/>
              <a:ea typeface="微软雅黑" panose="020B0503020204020204" pitchFamily="34" charset="-122"/>
            </a:endParaRPr>
          </a:p>
          <a:p>
            <a:pPr marL="179388" lvl="4" indent="-179388">
              <a:buClr>
                <a:schemeClr val="accent1"/>
              </a:buClr>
              <a:buSzPct val="150000"/>
              <a:buFont typeface="Wingdings" pitchFamily="2" charset="2"/>
              <a:buChar char="§"/>
            </a:pPr>
            <a:r>
              <a:rPr lang="en-US" sz="825" dirty="0">
                <a:solidFill>
                  <a:schemeClr val="accent3"/>
                </a:solidFill>
                <a:latin typeface="微软雅黑" panose="020B0503020204020204" pitchFamily="34" charset="-122"/>
                <a:ea typeface="微软雅黑" panose="020B0503020204020204" pitchFamily="34" charset="-122"/>
              </a:rPr>
              <a:t>Factorized Polynomial Regression Models**</a:t>
            </a:r>
            <a:endParaRPr lang="en-GB" sz="1050" b="1" dirty="0">
              <a:solidFill>
                <a:schemeClr val="accent3"/>
              </a:solidFill>
              <a:latin typeface="微软雅黑" panose="020B0503020204020204" pitchFamily="34" charset="-122"/>
              <a:ea typeface="微软雅黑" panose="020B0503020204020204" pitchFamily="34" charset="-122"/>
            </a:endParaRPr>
          </a:p>
          <a:p>
            <a:pPr marL="179388" lvl="3" indent="-179388">
              <a:spcBef>
                <a:spcPts val="600"/>
              </a:spcBef>
              <a:buClr>
                <a:srgbClr val="F0AB00"/>
              </a:buClr>
              <a:buSzPct val="150000"/>
              <a:buFont typeface="Wingdings" pitchFamily="2" charset="2"/>
              <a:buChar char="§"/>
            </a:pPr>
            <a:r>
              <a:rPr lang="zh-CN" altLang="en-US" sz="1200" b="1" dirty="0">
                <a:latin typeface="微软雅黑" panose="020B0503020204020204" pitchFamily="34" charset="-122"/>
                <a:ea typeface="微软雅黑" panose="020B0503020204020204" pitchFamily="34" charset="-122"/>
              </a:rPr>
              <a:t>链接预测</a:t>
            </a:r>
            <a:endParaRPr lang="en-GB" sz="1200" b="1" dirty="0">
              <a:latin typeface="微软雅黑" panose="020B0503020204020204" pitchFamily="34" charset="-122"/>
              <a:ea typeface="微软雅黑" panose="020B0503020204020204" pitchFamily="34" charset="-122"/>
            </a:endParaRPr>
          </a:p>
          <a:p>
            <a:pPr marL="179388" lvl="4" indent="-179388">
              <a:buClr>
                <a:schemeClr val="accent1"/>
              </a:buClr>
              <a:buSzPct val="150000"/>
              <a:buFont typeface="Wingdings" pitchFamily="2" charset="2"/>
              <a:buChar char="§"/>
            </a:pPr>
            <a:r>
              <a:rPr lang="en-US" sz="825" dirty="0">
                <a:latin typeface="微软雅黑" panose="020B0503020204020204" pitchFamily="34" charset="-122"/>
                <a:ea typeface="微软雅黑" panose="020B0503020204020204" pitchFamily="34" charset="-122"/>
              </a:rPr>
              <a:t>Common Neighbors, </a:t>
            </a:r>
            <a:r>
              <a:rPr lang="en-US" sz="825" dirty="0" err="1">
                <a:latin typeface="微软雅黑" panose="020B0503020204020204" pitchFamily="34" charset="-122"/>
                <a:ea typeface="微软雅黑" panose="020B0503020204020204" pitchFamily="34" charset="-122"/>
              </a:rPr>
              <a:t>Jaccard’s</a:t>
            </a:r>
            <a:r>
              <a:rPr lang="en-US" sz="825" dirty="0">
                <a:latin typeface="微软雅黑" panose="020B0503020204020204" pitchFamily="34" charset="-122"/>
                <a:ea typeface="微软雅黑" panose="020B0503020204020204" pitchFamily="34" charset="-122"/>
              </a:rPr>
              <a:t> Coefficient, </a:t>
            </a:r>
            <a:r>
              <a:rPr lang="en-US" sz="825" dirty="0" err="1">
                <a:latin typeface="微软雅黑" panose="020B0503020204020204" pitchFamily="34" charset="-122"/>
                <a:ea typeface="微软雅黑" panose="020B0503020204020204" pitchFamily="34" charset="-122"/>
              </a:rPr>
              <a:t>Adamic</a:t>
            </a:r>
            <a:r>
              <a:rPr lang="en-US" sz="825" dirty="0">
                <a:latin typeface="微软雅黑" panose="020B0503020204020204" pitchFamily="34" charset="-122"/>
                <a:ea typeface="微软雅黑" panose="020B0503020204020204" pitchFamily="34" charset="-122"/>
              </a:rPr>
              <a:t>/Adar, Katzβ</a:t>
            </a:r>
          </a:p>
        </p:txBody>
      </p:sp>
      <p:sp>
        <p:nvSpPr>
          <p:cNvPr id="5" name="TextBox 4"/>
          <p:cNvSpPr txBox="1"/>
          <p:nvPr/>
        </p:nvSpPr>
        <p:spPr>
          <a:xfrm>
            <a:off x="359999" y="6156225"/>
            <a:ext cx="1483673" cy="280718"/>
          </a:xfrm>
          <a:prstGeom prst="rect">
            <a:avLst/>
          </a:prstGeom>
          <a:noFill/>
          <a:ln>
            <a:noFill/>
          </a:ln>
        </p:spPr>
        <p:txBody>
          <a:bodyPr wrap="square" lIns="0" tIns="0" rIns="0" bIns="0" rtlCol="0">
            <a:spAutoFit/>
          </a:bodyPr>
          <a:lstStyle/>
          <a:p>
            <a:pPr marL="0" lvl="3" algn="ctr" defTabSz="816118" fontAlgn="base">
              <a:spcBef>
                <a:spcPts val="300"/>
              </a:spcBef>
              <a:spcAft>
                <a:spcPct val="0"/>
              </a:spcAft>
              <a:buClr>
                <a:srgbClr val="F0AB00"/>
              </a:buClr>
              <a:buNone/>
            </a:pPr>
            <a:r>
              <a:rPr lang="en-GB" sz="787" dirty="0">
                <a:solidFill>
                  <a:srgbClr val="00B050"/>
                </a:solidFill>
                <a:latin typeface="微软雅黑" panose="020B0503020204020204" pitchFamily="34" charset="-122"/>
                <a:ea typeface="微软雅黑" panose="020B0503020204020204" pitchFamily="34" charset="-122"/>
              </a:rPr>
              <a:t>New in HANA 2 SPS0</a:t>
            </a:r>
          </a:p>
          <a:p>
            <a:pPr marL="0" lvl="3" algn="ctr" defTabSz="816118" fontAlgn="base">
              <a:spcBef>
                <a:spcPts val="300"/>
              </a:spcBef>
              <a:spcAft>
                <a:spcPct val="0"/>
              </a:spcAft>
              <a:buClr>
                <a:srgbClr val="F0AB00"/>
              </a:buClr>
              <a:buNone/>
            </a:pPr>
            <a:r>
              <a:rPr lang="en-GB" sz="787" dirty="0">
                <a:solidFill>
                  <a:srgbClr val="00B0F0"/>
                </a:solidFill>
                <a:latin typeface="微软雅黑" panose="020B0503020204020204" pitchFamily="34" charset="-122"/>
                <a:ea typeface="微软雅黑" panose="020B0503020204020204" pitchFamily="34" charset="-122"/>
              </a:rPr>
              <a:t>**New in HANA 2 SPS01</a:t>
            </a:r>
            <a:endParaRPr lang="en-GB" sz="787" dirty="0">
              <a:solidFill>
                <a:srgbClr val="FF0000"/>
              </a:solidFill>
              <a:latin typeface="微软雅黑" panose="020B0503020204020204" pitchFamily="34" charset="-122"/>
              <a:ea typeface="微软雅黑" panose="020B0503020204020204" pitchFamily="34" charset="-122"/>
            </a:endParaRPr>
          </a:p>
        </p:txBody>
      </p:sp>
      <p:sp>
        <p:nvSpPr>
          <p:cNvPr id="6" name="Text Placeholder 2"/>
          <p:cNvSpPr txBox="1">
            <a:spLocks/>
          </p:cNvSpPr>
          <p:nvPr/>
        </p:nvSpPr>
        <p:spPr bwMode="gray">
          <a:xfrm>
            <a:off x="6922204" y="1828847"/>
            <a:ext cx="2220826" cy="4133338"/>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3">
              <a:spcBef>
                <a:spcPts val="600"/>
              </a:spcBef>
              <a:buClr>
                <a:srgbClr val="F0AB00"/>
              </a:buClr>
              <a:buSzPct val="150000"/>
              <a:buFont typeface="Wingdings" pitchFamily="2" charset="2"/>
              <a:buChar char="§"/>
            </a:pPr>
            <a:r>
              <a:rPr lang="zh-CN" altLang="en-US" sz="1200" b="1" dirty="0">
                <a:solidFill>
                  <a:srgbClr val="000000"/>
                </a:solidFill>
                <a:latin typeface="微软雅黑" panose="020B0503020204020204" pitchFamily="34" charset="-122"/>
                <a:ea typeface="微软雅黑" panose="020B0503020204020204" pitchFamily="34" charset="-122"/>
              </a:rPr>
              <a:t>统计函数</a:t>
            </a:r>
            <a:r>
              <a:rPr lang="en-GB" sz="1200" b="1" dirty="0">
                <a:solidFill>
                  <a:srgbClr val="000000"/>
                </a:solidFill>
                <a:latin typeface="微软雅黑" panose="020B0503020204020204" pitchFamily="34" charset="-122"/>
                <a:ea typeface="微软雅黑" panose="020B0503020204020204" pitchFamily="34" charset="-122"/>
              </a:rPr>
              <a:t> </a:t>
            </a:r>
          </a:p>
          <a:p>
            <a:pPr lvl="4">
              <a:buClr>
                <a:srgbClr val="F0AB00"/>
              </a:buClr>
              <a:buSzPct val="150000"/>
              <a:buFont typeface="Wingdings" pitchFamily="2" charset="2"/>
              <a:buChar char="§"/>
            </a:pPr>
            <a:r>
              <a:rPr lang="en-GB" sz="825" dirty="0">
                <a:solidFill>
                  <a:srgbClr val="000000"/>
                </a:solidFill>
                <a:latin typeface="微软雅黑" panose="020B0503020204020204" pitchFamily="34" charset="-122"/>
                <a:ea typeface="微软雅黑" panose="020B0503020204020204" pitchFamily="34" charset="-122"/>
              </a:rPr>
              <a:t>Mean, Median, Variance, Standard Deviation, Kurtosis, </a:t>
            </a:r>
            <a:r>
              <a:rPr lang="en-GB" sz="825" dirty="0" err="1">
                <a:solidFill>
                  <a:srgbClr val="000000"/>
                </a:solidFill>
                <a:latin typeface="微软雅黑" panose="020B0503020204020204" pitchFamily="34" charset="-122"/>
                <a:ea typeface="微软雅黑" panose="020B0503020204020204" pitchFamily="34" charset="-122"/>
              </a:rPr>
              <a:t>Skewness</a:t>
            </a:r>
            <a:endParaRPr lang="en-GB" sz="825" dirty="0">
              <a:solidFill>
                <a:srgbClr val="000000"/>
              </a:solidFill>
              <a:latin typeface="微软雅黑" panose="020B0503020204020204" pitchFamily="34" charset="-122"/>
              <a:ea typeface="微软雅黑" panose="020B0503020204020204" pitchFamily="34" charset="-122"/>
            </a:endParaRPr>
          </a:p>
          <a:p>
            <a:pPr lvl="4">
              <a:spcBef>
                <a:spcPts val="600"/>
              </a:spcBef>
              <a:buClr>
                <a:srgbClr val="F0AB00"/>
              </a:buClr>
              <a:buSzPct val="150000"/>
              <a:buFont typeface="Wingdings" pitchFamily="2" charset="2"/>
              <a:buChar char="§"/>
            </a:pPr>
            <a:r>
              <a:rPr lang="en-GB" sz="825" dirty="0">
                <a:solidFill>
                  <a:srgbClr val="000000"/>
                </a:solidFill>
                <a:latin typeface="微软雅黑" panose="020B0503020204020204" pitchFamily="34" charset="-122"/>
                <a:ea typeface="微软雅黑" panose="020B0503020204020204" pitchFamily="34" charset="-122"/>
              </a:rPr>
              <a:t>Covariance Matrix</a:t>
            </a:r>
          </a:p>
          <a:p>
            <a:pPr lvl="4">
              <a:buClr>
                <a:srgbClr val="F0AB00"/>
              </a:buClr>
              <a:buSzPct val="150000"/>
              <a:buFont typeface="Wingdings" pitchFamily="2" charset="2"/>
              <a:buChar char="§"/>
            </a:pPr>
            <a:r>
              <a:rPr lang="en-GB" sz="825" dirty="0">
                <a:solidFill>
                  <a:srgbClr val="000000"/>
                </a:solidFill>
                <a:latin typeface="微软雅黑" panose="020B0503020204020204" pitchFamily="34" charset="-122"/>
                <a:ea typeface="微软雅黑" panose="020B0503020204020204" pitchFamily="34" charset="-122"/>
              </a:rPr>
              <a:t>Pearson Correlations Matrix</a:t>
            </a:r>
          </a:p>
          <a:p>
            <a:pPr lvl="4">
              <a:buClr>
                <a:srgbClr val="F0AB00"/>
              </a:buClr>
              <a:buSzPct val="150000"/>
              <a:buFont typeface="Wingdings" pitchFamily="2" charset="2"/>
              <a:buChar char="§"/>
            </a:pPr>
            <a:r>
              <a:rPr lang="en-GB" sz="825" dirty="0">
                <a:solidFill>
                  <a:srgbClr val="000000"/>
                </a:solidFill>
                <a:latin typeface="微软雅黑" panose="020B0503020204020204" pitchFamily="34" charset="-122"/>
                <a:ea typeface="微软雅黑" panose="020B0503020204020204" pitchFamily="34" charset="-122"/>
              </a:rPr>
              <a:t>Chi-squared Tests:</a:t>
            </a:r>
          </a:p>
          <a:p>
            <a:pPr marL="573088" lvl="4" indent="-87313">
              <a:buClr>
                <a:srgbClr val="F0AB00"/>
              </a:buClr>
              <a:buSzPct val="150000"/>
              <a:buFontTx/>
              <a:buChar char="-"/>
            </a:pPr>
            <a:r>
              <a:rPr lang="en-GB" sz="825" dirty="0">
                <a:solidFill>
                  <a:srgbClr val="000000"/>
                </a:solidFill>
                <a:latin typeface="微软雅黑" panose="020B0503020204020204" pitchFamily="34" charset="-122"/>
                <a:ea typeface="微软雅黑" panose="020B0503020204020204" pitchFamily="34" charset="-122"/>
              </a:rPr>
              <a:t>Test of Quality of Fit</a:t>
            </a:r>
          </a:p>
          <a:p>
            <a:pPr marL="573088" lvl="4" indent="-87313">
              <a:buClr>
                <a:srgbClr val="F0AB00"/>
              </a:buClr>
              <a:buSzPct val="150000"/>
              <a:buFontTx/>
              <a:buChar char="-"/>
            </a:pPr>
            <a:r>
              <a:rPr lang="en-GB" sz="825" dirty="0">
                <a:solidFill>
                  <a:srgbClr val="000000"/>
                </a:solidFill>
                <a:latin typeface="微软雅黑" panose="020B0503020204020204" pitchFamily="34" charset="-122"/>
                <a:ea typeface="微软雅黑" panose="020B0503020204020204" pitchFamily="34" charset="-122"/>
              </a:rPr>
              <a:t>Test of Independence</a:t>
            </a:r>
          </a:p>
          <a:p>
            <a:pPr lvl="4">
              <a:buClr>
                <a:srgbClr val="F0AB00"/>
              </a:buClr>
              <a:buSzPct val="150000"/>
              <a:buFont typeface="Wingdings" pitchFamily="2" charset="2"/>
              <a:buChar char="§"/>
            </a:pPr>
            <a:r>
              <a:rPr lang="en-GB" sz="825" dirty="0">
                <a:solidFill>
                  <a:srgbClr val="000000"/>
                </a:solidFill>
                <a:latin typeface="微软雅黑" panose="020B0503020204020204" pitchFamily="34" charset="-122"/>
                <a:ea typeface="微软雅黑" panose="020B0503020204020204" pitchFamily="34" charset="-122"/>
              </a:rPr>
              <a:t>F-test (variance equal test)</a:t>
            </a:r>
          </a:p>
          <a:p>
            <a:pPr lvl="4">
              <a:buClr>
                <a:srgbClr val="F0AB00"/>
              </a:buClr>
              <a:buSzPct val="150000"/>
              <a:buFont typeface="Wingdings" pitchFamily="2" charset="2"/>
              <a:buChar char="§"/>
            </a:pPr>
            <a:r>
              <a:rPr lang="en-GB" sz="825" dirty="0">
                <a:solidFill>
                  <a:srgbClr val="00B050"/>
                </a:solidFill>
                <a:latin typeface="微软雅黑" panose="020B0503020204020204" pitchFamily="34" charset="-122"/>
                <a:ea typeface="微软雅黑" panose="020B0503020204020204" pitchFamily="34" charset="-122"/>
              </a:rPr>
              <a:t>Data Summary*</a:t>
            </a:r>
          </a:p>
          <a:p>
            <a:pPr lvl="4">
              <a:buClr>
                <a:srgbClr val="F0AB00"/>
              </a:buClr>
              <a:buSzPct val="150000"/>
              <a:buFont typeface="Wingdings" pitchFamily="2" charset="2"/>
              <a:buChar char="§"/>
            </a:pPr>
            <a:r>
              <a:rPr lang="en-US" sz="825" dirty="0">
                <a:solidFill>
                  <a:schemeClr val="accent3"/>
                </a:solidFill>
                <a:latin typeface="微软雅黑" panose="020B0503020204020204" pitchFamily="34" charset="-122"/>
                <a:ea typeface="微软雅黑" panose="020B0503020204020204" pitchFamily="34" charset="-122"/>
              </a:rPr>
              <a:t>ANOVA**</a:t>
            </a:r>
          </a:p>
          <a:p>
            <a:pPr lvl="4">
              <a:buClr>
                <a:srgbClr val="F0AB00"/>
              </a:buClr>
              <a:buSzPct val="150000"/>
              <a:buFont typeface="Wingdings" pitchFamily="2" charset="2"/>
              <a:buChar char="§"/>
            </a:pPr>
            <a:r>
              <a:rPr lang="en-US" sz="825" dirty="0">
                <a:solidFill>
                  <a:schemeClr val="accent3"/>
                </a:solidFill>
                <a:latin typeface="微软雅黑" panose="020B0503020204020204" pitchFamily="34" charset="-122"/>
                <a:ea typeface="微软雅黑" panose="020B0503020204020204" pitchFamily="34" charset="-122"/>
              </a:rPr>
              <a:t>One-sample Median Test**</a:t>
            </a:r>
          </a:p>
          <a:p>
            <a:pPr lvl="4">
              <a:buClr>
                <a:srgbClr val="F0AB00"/>
              </a:buClr>
              <a:buSzPct val="150000"/>
              <a:buFont typeface="Wingdings" pitchFamily="2" charset="2"/>
              <a:buChar char="§"/>
            </a:pPr>
            <a:r>
              <a:rPr lang="en-US" sz="825" dirty="0">
                <a:solidFill>
                  <a:schemeClr val="accent3"/>
                </a:solidFill>
                <a:latin typeface="微软雅黑" panose="020B0503020204020204" pitchFamily="34" charset="-122"/>
                <a:ea typeface="微软雅黑" panose="020B0503020204020204" pitchFamily="34" charset="-122"/>
              </a:rPr>
              <a:t>T Test**</a:t>
            </a:r>
          </a:p>
          <a:p>
            <a:pPr lvl="4">
              <a:buClr>
                <a:srgbClr val="F0AB00"/>
              </a:buClr>
              <a:buSzPct val="150000"/>
              <a:buFont typeface="Wingdings" pitchFamily="2" charset="2"/>
              <a:buChar char="§"/>
            </a:pPr>
            <a:r>
              <a:rPr lang="en-US" sz="825" dirty="0">
                <a:solidFill>
                  <a:schemeClr val="accent3"/>
                </a:solidFill>
                <a:latin typeface="微软雅黑" panose="020B0503020204020204" pitchFamily="34" charset="-122"/>
                <a:ea typeface="微软雅黑" panose="020B0503020204020204" pitchFamily="34" charset="-122"/>
              </a:rPr>
              <a:t>Wilcox Signed Rank Test**</a:t>
            </a:r>
            <a:endParaRPr lang="en-GB" sz="825" dirty="0">
              <a:solidFill>
                <a:schemeClr val="accent3"/>
              </a:solidFill>
              <a:latin typeface="微软雅黑" panose="020B0503020204020204" pitchFamily="34" charset="-122"/>
              <a:ea typeface="微软雅黑" panose="020B0503020204020204" pitchFamily="34" charset="-122"/>
            </a:endParaRPr>
          </a:p>
          <a:p>
            <a:pPr lvl="3">
              <a:spcBef>
                <a:spcPts val="600"/>
              </a:spcBef>
              <a:buClr>
                <a:srgbClr val="F0AB00"/>
              </a:buClr>
              <a:buSzPct val="150000"/>
              <a:buFont typeface="Wingdings" pitchFamily="2" charset="2"/>
              <a:buChar char="§"/>
            </a:pPr>
            <a:r>
              <a:rPr lang="zh-CN" altLang="en-US" sz="1200" b="1" dirty="0">
                <a:latin typeface="微软雅黑" panose="020B0503020204020204" pitchFamily="34" charset="-122"/>
                <a:ea typeface="微软雅黑" panose="020B0503020204020204" pitchFamily="34" charset="-122"/>
              </a:rPr>
              <a:t>数据准备</a:t>
            </a:r>
            <a:endParaRPr lang="en-GB" sz="1200" b="1" dirty="0">
              <a:latin typeface="微软雅黑" panose="020B0503020204020204" pitchFamily="34" charset="-122"/>
              <a:ea typeface="微软雅黑" panose="020B0503020204020204" pitchFamily="34" charset="-122"/>
            </a:endParaRPr>
          </a:p>
          <a:p>
            <a:pPr lvl="4">
              <a:spcBef>
                <a:spcPts val="600"/>
              </a:spcBef>
              <a:buClr>
                <a:srgbClr val="F0AB00"/>
              </a:buClr>
              <a:buSzPct val="150000"/>
              <a:buFont typeface="Wingdings" pitchFamily="2" charset="2"/>
              <a:buChar char="§"/>
            </a:pPr>
            <a:r>
              <a:rPr lang="en-US" sz="825" dirty="0">
                <a:latin typeface="微软雅黑" panose="020B0503020204020204" pitchFamily="34" charset="-122"/>
                <a:ea typeface="微软雅黑" panose="020B0503020204020204" pitchFamily="34" charset="-122"/>
              </a:rPr>
              <a:t>Sampling</a:t>
            </a:r>
            <a:r>
              <a:rPr lang="en-GB" sz="825" dirty="0">
                <a:latin typeface="微软雅黑" panose="020B0503020204020204" pitchFamily="34" charset="-122"/>
                <a:ea typeface="微软雅黑" panose="020B0503020204020204" pitchFamily="34" charset="-122"/>
              </a:rPr>
              <a:t>, Binning, Scaling, Partitioning</a:t>
            </a:r>
          </a:p>
          <a:p>
            <a:pPr lvl="4">
              <a:buClr>
                <a:srgbClr val="F0AB00"/>
              </a:buClr>
              <a:buSzPct val="150000"/>
              <a:buFont typeface="Wingdings" pitchFamily="2" charset="2"/>
              <a:buChar char="§"/>
            </a:pPr>
            <a:r>
              <a:rPr lang="en-US" sz="825" dirty="0">
                <a:latin typeface="微软雅黑" panose="020B0503020204020204" pitchFamily="34" charset="-122"/>
                <a:ea typeface="微软雅黑" panose="020B0503020204020204" pitchFamily="34" charset="-122"/>
              </a:rPr>
              <a:t>Principal Component Analysis (PCA) / PCA Projection</a:t>
            </a:r>
            <a:endParaRPr lang="en-GB" sz="1200" b="1" dirty="0">
              <a:latin typeface="微软雅黑" panose="020B0503020204020204" pitchFamily="34" charset="-122"/>
              <a:ea typeface="微软雅黑" panose="020B0503020204020204" pitchFamily="34" charset="-122"/>
            </a:endParaRPr>
          </a:p>
          <a:p>
            <a:pPr lvl="3">
              <a:spcBef>
                <a:spcPts val="600"/>
              </a:spcBef>
              <a:buClr>
                <a:srgbClr val="F0AB00"/>
              </a:buClr>
              <a:buSzPct val="150000"/>
              <a:buFont typeface="Wingdings" pitchFamily="2" charset="2"/>
              <a:buChar char="§"/>
            </a:pPr>
            <a:r>
              <a:rPr lang="zh-CN" altLang="en-US" sz="1200" b="1" dirty="0">
                <a:solidFill>
                  <a:srgbClr val="000000"/>
                </a:solidFill>
                <a:latin typeface="微软雅黑" panose="020B0503020204020204" pitchFamily="34" charset="-122"/>
                <a:ea typeface="微软雅黑" panose="020B0503020204020204" pitchFamily="34" charset="-122"/>
              </a:rPr>
              <a:t>其他</a:t>
            </a:r>
            <a:endParaRPr lang="en-GB" sz="1200" b="1" dirty="0">
              <a:solidFill>
                <a:srgbClr val="000000"/>
              </a:solidFill>
              <a:latin typeface="微软雅黑" panose="020B0503020204020204" pitchFamily="34" charset="-122"/>
              <a:ea typeface="微软雅黑" panose="020B0503020204020204" pitchFamily="34" charset="-122"/>
            </a:endParaRPr>
          </a:p>
          <a:p>
            <a:pPr lvl="4">
              <a:buClr>
                <a:srgbClr val="F0AB00"/>
              </a:buClr>
              <a:buSzPct val="150000"/>
              <a:buFont typeface="Wingdings" pitchFamily="2" charset="2"/>
              <a:buChar char="§"/>
            </a:pPr>
            <a:r>
              <a:rPr lang="en-GB" sz="825" dirty="0">
                <a:solidFill>
                  <a:srgbClr val="000000"/>
                </a:solidFill>
                <a:latin typeface="微软雅黑" panose="020B0503020204020204" pitchFamily="34" charset="-122"/>
                <a:ea typeface="微软雅黑" panose="020B0503020204020204" pitchFamily="34" charset="-122"/>
              </a:rPr>
              <a:t>Weighted Scores Table</a:t>
            </a:r>
          </a:p>
          <a:p>
            <a:pPr lvl="4">
              <a:buClr>
                <a:srgbClr val="F0AB00"/>
              </a:buClr>
              <a:buSzPct val="150000"/>
              <a:buFont typeface="Wingdings" pitchFamily="2" charset="2"/>
              <a:buChar char="§"/>
            </a:pPr>
            <a:r>
              <a:rPr lang="en-GB" sz="825" dirty="0">
                <a:solidFill>
                  <a:srgbClr val="000000"/>
                </a:solidFill>
                <a:latin typeface="微软雅黑" panose="020B0503020204020204" pitchFamily="34" charset="-122"/>
                <a:ea typeface="微软雅黑" panose="020B0503020204020204" pitchFamily="34" charset="-122"/>
              </a:rPr>
              <a:t>Substitute Missing Values</a:t>
            </a:r>
          </a:p>
        </p:txBody>
      </p:sp>
      <p:sp>
        <p:nvSpPr>
          <p:cNvPr id="8" name="Text Placeholder 2"/>
          <p:cNvSpPr txBox="1">
            <a:spLocks/>
          </p:cNvSpPr>
          <p:nvPr/>
        </p:nvSpPr>
        <p:spPr bwMode="gray">
          <a:xfrm>
            <a:off x="2373223" y="1804851"/>
            <a:ext cx="2585354" cy="4253978"/>
          </a:xfrm>
          <a:prstGeom prst="rect">
            <a:avLst/>
          </a:prstGeom>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69864" lvl="3" indent="-134933" defTabSz="816172">
              <a:spcBef>
                <a:spcPts val="600"/>
              </a:spcBef>
              <a:buClr>
                <a:schemeClr val="accent1"/>
              </a:buClr>
              <a:buSzPct val="150000"/>
              <a:buFont typeface="Wingdings" pitchFamily="2" charset="2"/>
              <a:buChar char="§"/>
            </a:pPr>
            <a:r>
              <a:rPr lang="zh-CN" altLang="en-US" sz="1200" b="1" dirty="0">
                <a:latin typeface="微软雅黑" panose="020B0503020204020204" pitchFamily="34" charset="-122"/>
                <a:ea typeface="微软雅黑" panose="020B0503020204020204" pitchFamily="34" charset="-122"/>
              </a:rPr>
              <a:t>聚类分析</a:t>
            </a:r>
            <a:endParaRPr lang="en-GB" sz="1200" b="1" dirty="0">
              <a:latin typeface="微软雅黑" panose="020B0503020204020204" pitchFamily="34" charset="-122"/>
              <a:ea typeface="微软雅黑" panose="020B0503020204020204" pitchFamily="34" charset="-122"/>
            </a:endParaRPr>
          </a:p>
          <a:p>
            <a:pPr lvl="4">
              <a:buClr>
                <a:srgbClr val="F0AB00"/>
              </a:buClr>
              <a:buSzPct val="150000"/>
              <a:buFont typeface="Wingdings" pitchFamily="2" charset="2"/>
              <a:buChar char="§"/>
            </a:pPr>
            <a:r>
              <a:rPr lang="en-US" sz="825" dirty="0">
                <a:solidFill>
                  <a:srgbClr val="000000"/>
                </a:solidFill>
                <a:latin typeface="微软雅黑" panose="020B0503020204020204" pitchFamily="34" charset="-122"/>
                <a:ea typeface="微软雅黑" panose="020B0503020204020204" pitchFamily="34" charset="-122"/>
              </a:rPr>
              <a:t>ABC Classification</a:t>
            </a:r>
          </a:p>
          <a:p>
            <a:pPr lvl="4">
              <a:buClr>
                <a:srgbClr val="F0AB00"/>
              </a:buClr>
              <a:buSzPct val="150000"/>
              <a:buFont typeface="Wingdings" pitchFamily="2" charset="2"/>
              <a:buChar char="§"/>
            </a:pPr>
            <a:r>
              <a:rPr lang="en-US" sz="825" dirty="0">
                <a:solidFill>
                  <a:srgbClr val="000000"/>
                </a:solidFill>
                <a:latin typeface="微软雅黑" panose="020B0503020204020204" pitchFamily="34" charset="-122"/>
                <a:ea typeface="微软雅黑" panose="020B0503020204020204" pitchFamily="34" charset="-122"/>
              </a:rPr>
              <a:t>DBSCAN </a:t>
            </a:r>
          </a:p>
          <a:p>
            <a:pPr lvl="4">
              <a:buClr>
                <a:srgbClr val="F0AB00"/>
              </a:buClr>
              <a:buSzPct val="150000"/>
              <a:buFont typeface="Wingdings" pitchFamily="2" charset="2"/>
              <a:buChar char="§"/>
            </a:pPr>
            <a:r>
              <a:rPr lang="en-US" sz="825" dirty="0">
                <a:solidFill>
                  <a:srgbClr val="000000"/>
                </a:solidFill>
                <a:latin typeface="微软雅黑" panose="020B0503020204020204" pitchFamily="34" charset="-122"/>
                <a:ea typeface="微软雅黑" panose="020B0503020204020204" pitchFamily="34" charset="-122"/>
              </a:rPr>
              <a:t>K-Means/ </a:t>
            </a:r>
            <a:r>
              <a:rPr lang="en-US" sz="825" dirty="0">
                <a:solidFill>
                  <a:schemeClr val="accent3"/>
                </a:solidFill>
                <a:latin typeface="微软雅黑" panose="020B0503020204020204" pitchFamily="34" charset="-122"/>
                <a:ea typeface="微软雅黑" panose="020B0503020204020204" pitchFamily="34" charset="-122"/>
              </a:rPr>
              <a:t>Accelerated K-Means**</a:t>
            </a:r>
          </a:p>
          <a:p>
            <a:pPr lvl="4">
              <a:buClr>
                <a:srgbClr val="F0AB00"/>
              </a:buClr>
              <a:buSzPct val="150000"/>
              <a:buFont typeface="Wingdings" pitchFamily="2" charset="2"/>
              <a:buChar char="§"/>
            </a:pPr>
            <a:r>
              <a:rPr lang="en-US" sz="825" dirty="0">
                <a:solidFill>
                  <a:srgbClr val="000000"/>
                </a:solidFill>
                <a:latin typeface="微软雅黑" panose="020B0503020204020204" pitchFamily="34" charset="-122"/>
                <a:ea typeface="微软雅黑" panose="020B0503020204020204" pitchFamily="34" charset="-122"/>
              </a:rPr>
              <a:t>K-</a:t>
            </a:r>
            <a:r>
              <a:rPr lang="en-US" sz="825" dirty="0" err="1">
                <a:solidFill>
                  <a:srgbClr val="000000"/>
                </a:solidFill>
                <a:latin typeface="微软雅黑" panose="020B0503020204020204" pitchFamily="34" charset="-122"/>
                <a:ea typeface="微软雅黑" panose="020B0503020204020204" pitchFamily="34" charset="-122"/>
              </a:rPr>
              <a:t>Medoid</a:t>
            </a:r>
            <a:r>
              <a:rPr lang="en-US" sz="825" dirty="0">
                <a:solidFill>
                  <a:srgbClr val="000000"/>
                </a:solidFill>
                <a:latin typeface="微软雅黑" panose="020B0503020204020204" pitchFamily="34" charset="-122"/>
                <a:ea typeface="微软雅黑" panose="020B0503020204020204" pitchFamily="34" charset="-122"/>
              </a:rPr>
              <a:t> Clustering</a:t>
            </a:r>
          </a:p>
          <a:p>
            <a:pPr lvl="4">
              <a:buClr>
                <a:srgbClr val="F0AB00"/>
              </a:buClr>
              <a:buSzPct val="150000"/>
              <a:buFont typeface="Wingdings" pitchFamily="2" charset="2"/>
              <a:buChar char="§"/>
            </a:pPr>
            <a:r>
              <a:rPr lang="en-US" sz="825" dirty="0">
                <a:solidFill>
                  <a:srgbClr val="000000"/>
                </a:solidFill>
                <a:latin typeface="微软雅黑" panose="020B0503020204020204" pitchFamily="34" charset="-122"/>
                <a:ea typeface="微软雅黑" panose="020B0503020204020204" pitchFamily="34" charset="-122"/>
              </a:rPr>
              <a:t>K-Medians</a:t>
            </a:r>
          </a:p>
          <a:p>
            <a:pPr lvl="4">
              <a:buClr>
                <a:srgbClr val="F0AB00"/>
              </a:buClr>
              <a:buSzPct val="150000"/>
              <a:buFont typeface="Wingdings" pitchFamily="2" charset="2"/>
              <a:buChar char="§"/>
            </a:pPr>
            <a:r>
              <a:rPr lang="en-US" sz="825" dirty="0" err="1">
                <a:solidFill>
                  <a:srgbClr val="000000"/>
                </a:solidFill>
                <a:latin typeface="微软雅黑" panose="020B0503020204020204" pitchFamily="34" charset="-122"/>
                <a:ea typeface="微软雅黑" panose="020B0503020204020204" pitchFamily="34" charset="-122"/>
              </a:rPr>
              <a:t>Kohonen</a:t>
            </a:r>
            <a:r>
              <a:rPr lang="en-US" sz="825" dirty="0">
                <a:solidFill>
                  <a:srgbClr val="000000"/>
                </a:solidFill>
                <a:latin typeface="微软雅黑" panose="020B0503020204020204" pitchFamily="34" charset="-122"/>
                <a:ea typeface="微软雅黑" panose="020B0503020204020204" pitchFamily="34" charset="-122"/>
              </a:rPr>
              <a:t> Self Organized Maps</a:t>
            </a:r>
          </a:p>
          <a:p>
            <a:pPr lvl="4">
              <a:buClr>
                <a:srgbClr val="F0AB00"/>
              </a:buClr>
              <a:buSzPct val="150000"/>
              <a:buFont typeface="Wingdings" pitchFamily="2" charset="2"/>
              <a:buChar char="§"/>
            </a:pPr>
            <a:r>
              <a:rPr lang="en-US" sz="825" dirty="0">
                <a:solidFill>
                  <a:srgbClr val="000000"/>
                </a:solidFill>
                <a:latin typeface="微软雅黑" panose="020B0503020204020204" pitchFamily="34" charset="-122"/>
                <a:ea typeface="微软雅黑" panose="020B0503020204020204" pitchFamily="34" charset="-122"/>
              </a:rPr>
              <a:t>Agglomerate Hierarchical</a:t>
            </a:r>
          </a:p>
          <a:p>
            <a:pPr lvl="4">
              <a:buClr>
                <a:srgbClr val="F0AB00"/>
              </a:buClr>
              <a:buSzPct val="150000"/>
              <a:buFont typeface="Wingdings" pitchFamily="2" charset="2"/>
              <a:buChar char="§"/>
            </a:pPr>
            <a:r>
              <a:rPr lang="en-US" sz="825" dirty="0">
                <a:solidFill>
                  <a:srgbClr val="000000"/>
                </a:solidFill>
                <a:latin typeface="微软雅黑" panose="020B0503020204020204" pitchFamily="34" charset="-122"/>
                <a:ea typeface="微软雅黑" panose="020B0503020204020204" pitchFamily="34" charset="-122"/>
              </a:rPr>
              <a:t>Affinity Propagation</a:t>
            </a:r>
          </a:p>
          <a:p>
            <a:pPr lvl="4">
              <a:buClr>
                <a:srgbClr val="F0AB00"/>
              </a:buClr>
              <a:buSzPct val="150000"/>
              <a:buFont typeface="Wingdings" pitchFamily="2" charset="2"/>
              <a:buChar char="§"/>
            </a:pPr>
            <a:r>
              <a:rPr lang="en-GB" sz="825" dirty="0">
                <a:latin typeface="微软雅黑" panose="020B0503020204020204" pitchFamily="34" charset="-122"/>
                <a:ea typeface="微软雅黑" panose="020B0503020204020204" pitchFamily="34" charset="-122"/>
              </a:rPr>
              <a:t>Latent </a:t>
            </a:r>
            <a:r>
              <a:rPr lang="en-GB" sz="825" dirty="0" err="1">
                <a:latin typeface="微软雅黑" panose="020B0503020204020204" pitchFamily="34" charset="-122"/>
                <a:ea typeface="微软雅黑" panose="020B0503020204020204" pitchFamily="34" charset="-122"/>
              </a:rPr>
              <a:t>Dirichlet</a:t>
            </a:r>
            <a:r>
              <a:rPr lang="en-GB" sz="825" dirty="0">
                <a:latin typeface="微软雅黑" panose="020B0503020204020204" pitchFamily="34" charset="-122"/>
                <a:ea typeface="微软雅黑" panose="020B0503020204020204" pitchFamily="34" charset="-122"/>
              </a:rPr>
              <a:t> Allocation (LDA) </a:t>
            </a:r>
            <a:endParaRPr lang="en-US" sz="825" dirty="0">
              <a:latin typeface="微软雅黑" panose="020B0503020204020204" pitchFamily="34" charset="-122"/>
              <a:ea typeface="微软雅黑" panose="020B0503020204020204" pitchFamily="34" charset="-122"/>
            </a:endParaRPr>
          </a:p>
          <a:p>
            <a:pPr lvl="4">
              <a:buClr>
                <a:srgbClr val="F0AB00"/>
              </a:buClr>
              <a:buSzPct val="150000"/>
              <a:buFont typeface="Wingdings" pitchFamily="2" charset="2"/>
              <a:buChar char="§"/>
            </a:pPr>
            <a:r>
              <a:rPr lang="en-US" sz="825" dirty="0">
                <a:latin typeface="微软雅黑" panose="020B0503020204020204" pitchFamily="34" charset="-122"/>
                <a:ea typeface="微软雅黑" panose="020B0503020204020204" pitchFamily="34" charset="-122"/>
              </a:rPr>
              <a:t>Gaussian Mixture Model (GMM) </a:t>
            </a:r>
          </a:p>
          <a:p>
            <a:pPr lvl="4">
              <a:buClr>
                <a:srgbClr val="F0AB00"/>
              </a:buClr>
              <a:buSzPct val="150000"/>
              <a:buFont typeface="Wingdings" pitchFamily="2" charset="2"/>
              <a:buChar char="§"/>
            </a:pPr>
            <a:r>
              <a:rPr lang="en-US" sz="825" dirty="0">
                <a:latin typeface="微软雅黑" panose="020B0503020204020204" pitchFamily="34" charset="-122"/>
                <a:ea typeface="微软雅黑" panose="020B0503020204020204" pitchFamily="34" charset="-122"/>
              </a:rPr>
              <a:t>Cluster Assignment</a:t>
            </a:r>
          </a:p>
          <a:p>
            <a:pPr marL="269864" lvl="3" indent="-134933" defTabSz="816172">
              <a:spcBef>
                <a:spcPts val="600"/>
              </a:spcBef>
              <a:buClr>
                <a:schemeClr val="accent1"/>
              </a:buClr>
              <a:buSzPct val="150000"/>
              <a:buFont typeface="Wingdings" pitchFamily="2" charset="2"/>
              <a:buChar char="§"/>
            </a:pPr>
            <a:r>
              <a:rPr lang="zh-CN" altLang="en-US" sz="1200" b="1" dirty="0">
                <a:latin typeface="微软雅黑" panose="020B0503020204020204" pitchFamily="34" charset="-122"/>
                <a:ea typeface="微软雅黑" panose="020B0503020204020204" pitchFamily="34" charset="-122"/>
              </a:rPr>
              <a:t>时间序列分析</a:t>
            </a:r>
            <a:endParaRPr lang="en-GB" sz="1200" b="1" dirty="0">
              <a:latin typeface="微软雅黑" panose="020B0503020204020204" pitchFamily="34" charset="-122"/>
              <a:ea typeface="微软雅黑" panose="020B0503020204020204" pitchFamily="34" charset="-122"/>
            </a:endParaRPr>
          </a:p>
          <a:p>
            <a:pPr lvl="4">
              <a:buClr>
                <a:srgbClr val="F0AB00"/>
              </a:buClr>
              <a:buSzPct val="150000"/>
              <a:buFont typeface="Wingdings" pitchFamily="2" charset="2"/>
              <a:buChar char="§"/>
            </a:pPr>
            <a:r>
              <a:rPr lang="en-GB" sz="825" dirty="0">
                <a:solidFill>
                  <a:srgbClr val="000000"/>
                </a:solidFill>
                <a:latin typeface="微软雅黑" panose="020B0503020204020204" pitchFamily="34" charset="-122"/>
                <a:ea typeface="微软雅黑" panose="020B0503020204020204" pitchFamily="34" charset="-122"/>
              </a:rPr>
              <a:t>Single/Double/</a:t>
            </a:r>
            <a:r>
              <a:rPr lang="en-US" sz="825" dirty="0">
                <a:solidFill>
                  <a:srgbClr val="000000"/>
                </a:solidFill>
                <a:latin typeface="微软雅黑" panose="020B0503020204020204" pitchFamily="34" charset="-122"/>
                <a:ea typeface="微软雅黑" panose="020B0503020204020204" pitchFamily="34" charset="-122"/>
              </a:rPr>
              <a:t> Brown </a:t>
            </a:r>
            <a:r>
              <a:rPr lang="en-GB" sz="825" dirty="0">
                <a:solidFill>
                  <a:srgbClr val="000000"/>
                </a:solidFill>
                <a:latin typeface="微软雅黑" panose="020B0503020204020204" pitchFamily="34" charset="-122"/>
                <a:ea typeface="微软雅黑" panose="020B0503020204020204" pitchFamily="34" charset="-122"/>
              </a:rPr>
              <a:t>/Triple </a:t>
            </a:r>
            <a:r>
              <a:rPr lang="en-GB" sz="825" dirty="0" err="1">
                <a:solidFill>
                  <a:srgbClr val="000000"/>
                </a:solidFill>
                <a:latin typeface="微软雅黑" panose="020B0503020204020204" pitchFamily="34" charset="-122"/>
                <a:ea typeface="微软雅黑" panose="020B0503020204020204" pitchFamily="34" charset="-122"/>
              </a:rPr>
              <a:t>Exp.Smoothing</a:t>
            </a:r>
            <a:endParaRPr lang="en-GB" sz="825" dirty="0">
              <a:solidFill>
                <a:srgbClr val="000000"/>
              </a:solidFill>
              <a:latin typeface="微软雅黑" panose="020B0503020204020204" pitchFamily="34" charset="-122"/>
              <a:ea typeface="微软雅黑" panose="020B0503020204020204" pitchFamily="34" charset="-122"/>
            </a:endParaRPr>
          </a:p>
          <a:p>
            <a:pPr lvl="4">
              <a:buClr>
                <a:srgbClr val="F0AB00"/>
              </a:buClr>
              <a:buSzPct val="150000"/>
              <a:buFont typeface="Wingdings" pitchFamily="2" charset="2"/>
              <a:buChar char="§"/>
            </a:pPr>
            <a:r>
              <a:rPr lang="en-GB" sz="825" dirty="0">
                <a:solidFill>
                  <a:srgbClr val="000000"/>
                </a:solidFill>
                <a:latin typeface="微软雅黑" panose="020B0503020204020204" pitchFamily="34" charset="-122"/>
                <a:ea typeface="微软雅黑" panose="020B0503020204020204" pitchFamily="34" charset="-122"/>
              </a:rPr>
              <a:t>Forecast Smoothing</a:t>
            </a:r>
          </a:p>
          <a:p>
            <a:pPr lvl="4">
              <a:buClr>
                <a:srgbClr val="F0AB00"/>
              </a:buClr>
              <a:buSzPct val="150000"/>
              <a:buFont typeface="Wingdings" pitchFamily="2" charset="2"/>
              <a:buChar char="§"/>
            </a:pPr>
            <a:r>
              <a:rPr lang="en-GB" sz="825" dirty="0">
                <a:latin typeface="微软雅黑" panose="020B0503020204020204" pitchFamily="34" charset="-122"/>
                <a:ea typeface="微软雅黑" panose="020B0503020204020204" pitchFamily="34" charset="-122"/>
              </a:rPr>
              <a:t>Auto - ARIMA/ Seasonal ARIMA</a:t>
            </a:r>
            <a:endParaRPr lang="en-US" sz="825" dirty="0">
              <a:solidFill>
                <a:srgbClr val="000000"/>
              </a:solidFill>
              <a:latin typeface="微软雅黑" panose="020B0503020204020204" pitchFamily="34" charset="-122"/>
              <a:ea typeface="微软雅黑" panose="020B0503020204020204" pitchFamily="34" charset="-122"/>
            </a:endParaRPr>
          </a:p>
          <a:p>
            <a:pPr lvl="4">
              <a:buClr>
                <a:srgbClr val="F0AB00"/>
              </a:buClr>
              <a:buSzPct val="150000"/>
              <a:buFont typeface="Wingdings" pitchFamily="2" charset="2"/>
              <a:buChar char="§"/>
            </a:pPr>
            <a:r>
              <a:rPr lang="en-US" sz="825" dirty="0" err="1">
                <a:solidFill>
                  <a:srgbClr val="000000"/>
                </a:solidFill>
                <a:latin typeface="微软雅黑" panose="020B0503020204020204" pitchFamily="34" charset="-122"/>
                <a:ea typeface="微软雅黑" panose="020B0503020204020204" pitchFamily="34" charset="-122"/>
              </a:rPr>
              <a:t>Croston</a:t>
            </a:r>
            <a:r>
              <a:rPr lang="en-US" sz="825" dirty="0">
                <a:solidFill>
                  <a:srgbClr val="000000"/>
                </a:solidFill>
                <a:latin typeface="微软雅黑" panose="020B0503020204020204" pitchFamily="34" charset="-122"/>
                <a:ea typeface="微软雅黑" panose="020B0503020204020204" pitchFamily="34" charset="-122"/>
              </a:rPr>
              <a:t> Method</a:t>
            </a:r>
          </a:p>
          <a:p>
            <a:pPr lvl="4">
              <a:buClr>
                <a:srgbClr val="F0AB00"/>
              </a:buClr>
              <a:buSzPct val="150000"/>
              <a:buFont typeface="Wingdings" pitchFamily="2" charset="2"/>
              <a:buChar char="§"/>
            </a:pPr>
            <a:r>
              <a:rPr lang="en-US" sz="825" dirty="0">
                <a:solidFill>
                  <a:srgbClr val="000000"/>
                </a:solidFill>
                <a:latin typeface="微软雅黑" panose="020B0503020204020204" pitchFamily="34" charset="-122"/>
                <a:ea typeface="微软雅黑" panose="020B0503020204020204" pitchFamily="34" charset="-122"/>
              </a:rPr>
              <a:t>Forecast Accuracy Measure</a:t>
            </a:r>
          </a:p>
          <a:p>
            <a:pPr lvl="4">
              <a:buClr>
                <a:srgbClr val="F0AB00"/>
              </a:buClr>
              <a:buSzPct val="150000"/>
              <a:buFont typeface="Wingdings" pitchFamily="2" charset="2"/>
              <a:buChar char="§"/>
            </a:pPr>
            <a:r>
              <a:rPr lang="en-US" sz="825" dirty="0">
                <a:solidFill>
                  <a:srgbClr val="000000"/>
                </a:solidFill>
                <a:latin typeface="微软雅黑" panose="020B0503020204020204" pitchFamily="34" charset="-122"/>
                <a:ea typeface="微软雅黑" panose="020B0503020204020204" pitchFamily="34" charset="-122"/>
              </a:rPr>
              <a:t>Linear Regression with Damped Trend and Seasonal Adjust</a:t>
            </a:r>
          </a:p>
          <a:p>
            <a:pPr lvl="4">
              <a:buClr>
                <a:srgbClr val="F0AB00"/>
              </a:buClr>
              <a:buSzPct val="150000"/>
              <a:buFont typeface="Wingdings" pitchFamily="2" charset="2"/>
              <a:buChar char="§"/>
            </a:pPr>
            <a:r>
              <a:rPr lang="en-US" sz="825" dirty="0">
                <a:latin typeface="微软雅黑" panose="020B0503020204020204" pitchFamily="34" charset="-122"/>
                <a:ea typeface="微软雅黑" panose="020B0503020204020204" pitchFamily="34" charset="-122"/>
              </a:rPr>
              <a:t>Test for White Noise, Trend, Seasonality</a:t>
            </a:r>
          </a:p>
          <a:p>
            <a:pPr lvl="4">
              <a:buClr>
                <a:srgbClr val="F0AB00"/>
              </a:buClr>
              <a:buSzPct val="150000"/>
              <a:buFont typeface="Wingdings" pitchFamily="2" charset="2"/>
              <a:buChar char="§"/>
            </a:pPr>
            <a:r>
              <a:rPr lang="en-US" sz="825" dirty="0">
                <a:solidFill>
                  <a:srgbClr val="00B050"/>
                </a:solidFill>
                <a:latin typeface="微软雅黑" panose="020B0503020204020204" pitchFamily="34" charset="-122"/>
                <a:ea typeface="微软雅黑" panose="020B0503020204020204" pitchFamily="34" charset="-122"/>
              </a:rPr>
              <a:t>Fast Fourier Transform (FFT)*</a:t>
            </a:r>
          </a:p>
          <a:p>
            <a:pPr lvl="4">
              <a:buClr>
                <a:srgbClr val="F0AB00"/>
              </a:buClr>
              <a:buSzPct val="150000"/>
              <a:buFont typeface="Wingdings" pitchFamily="2" charset="2"/>
              <a:buChar char="§"/>
            </a:pPr>
            <a:r>
              <a:rPr lang="en-US" sz="825" dirty="0">
                <a:solidFill>
                  <a:srgbClr val="00B050"/>
                </a:solidFill>
                <a:latin typeface="微软雅黑" panose="020B0503020204020204" pitchFamily="34" charset="-122"/>
                <a:ea typeface="微软雅黑" panose="020B0503020204020204" pitchFamily="34" charset="-122"/>
              </a:rPr>
              <a:t>Correlation Function*</a:t>
            </a:r>
          </a:p>
          <a:p>
            <a:pPr lvl="4">
              <a:buClr>
                <a:srgbClr val="F0AB00"/>
              </a:buClr>
              <a:buSzPct val="150000"/>
              <a:buFont typeface="Wingdings" pitchFamily="2" charset="2"/>
              <a:buChar char="§"/>
            </a:pPr>
            <a:endParaRPr lang="en-GB" sz="825"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204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a:spLocks noGrp="1"/>
          </p:cNvSpPr>
          <p:nvPr>
            <p:ph type="title"/>
          </p:nvPr>
        </p:nvSpPr>
        <p:spPr/>
        <p:txBody>
          <a:bodyPr/>
          <a:lstStyle/>
          <a:p>
            <a:r>
              <a:rPr lang="en-US" sz="2800" dirty="0">
                <a:latin typeface="微软雅黑" pitchFamily="34" charset="-122"/>
                <a:ea typeface="微软雅黑" pitchFamily="34" charset="-122"/>
              </a:rPr>
              <a:t>SAP HANA </a:t>
            </a:r>
            <a:r>
              <a:rPr lang="zh-CN" altLang="en-US" sz="2800" dirty="0">
                <a:latin typeface="微软雅黑" pitchFamily="34" charset="-122"/>
                <a:ea typeface="微软雅黑" pitchFamily="34" charset="-122"/>
              </a:rPr>
              <a:t>空间处理</a:t>
            </a:r>
            <a:br>
              <a:rPr lang="en-US" sz="2000" dirty="0">
                <a:solidFill>
                  <a:schemeClr val="tx1"/>
                </a:solidFill>
                <a:latin typeface="微软雅黑" panose="020B0503020204020204" pitchFamily="34" charset="-122"/>
                <a:ea typeface="微软雅黑" panose="020B0503020204020204" pitchFamily="34" charset="-122"/>
              </a:rPr>
            </a:br>
            <a:r>
              <a:rPr lang="zh-CN" altLang="en-US" sz="2000" b="0" dirty="0">
                <a:solidFill>
                  <a:schemeClr val="tx1"/>
                </a:solidFill>
                <a:latin typeface="微软雅黑" panose="020B0503020204020204" pitchFamily="34" charset="-122"/>
                <a:ea typeface="微软雅黑" panose="020B0503020204020204" pitchFamily="34" charset="-122"/>
              </a:rPr>
              <a:t>开发和部署基于空间的分析和应用</a:t>
            </a:r>
            <a:endParaRPr lang="en-US" sz="1600" b="0" strike="sngStrike" dirty="0">
              <a:solidFill>
                <a:schemeClr val="tx1"/>
              </a:solidFill>
              <a:latin typeface="微软雅黑" panose="020B0503020204020204" pitchFamily="34" charset="-122"/>
              <a:ea typeface="微软雅黑" panose="020B0503020204020204" pitchFamily="34" charset="-122"/>
            </a:endParaRPr>
          </a:p>
        </p:txBody>
      </p:sp>
      <p:grpSp>
        <p:nvGrpSpPr>
          <p:cNvPr id="52" name="Group 51"/>
          <p:cNvGrpSpPr/>
          <p:nvPr/>
        </p:nvGrpSpPr>
        <p:grpSpPr>
          <a:xfrm>
            <a:off x="1692810" y="4433705"/>
            <a:ext cx="5691107" cy="413123"/>
            <a:chOff x="3589231" y="5074975"/>
            <a:chExt cx="5166971" cy="527272"/>
          </a:xfrm>
          <a:gradFill flip="none" rotWithShape="1">
            <a:gsLst>
              <a:gs pos="0">
                <a:schemeClr val="tx2">
                  <a:lumMod val="75000"/>
                </a:schemeClr>
              </a:gs>
              <a:gs pos="49000">
                <a:schemeClr val="accent3">
                  <a:lumMod val="60000"/>
                  <a:lumOff val="40000"/>
                </a:schemeClr>
              </a:gs>
              <a:gs pos="100000">
                <a:schemeClr val="accent3">
                  <a:lumMod val="75000"/>
                </a:schemeClr>
              </a:gs>
            </a:gsLst>
            <a:lin ang="0" scaled="1"/>
            <a:tileRect/>
          </a:gradFill>
        </p:grpSpPr>
        <p:sp>
          <p:nvSpPr>
            <p:cNvPr id="54" name="AutoShape 10"/>
            <p:cNvSpPr>
              <a:spLocks noChangeArrowheads="1"/>
            </p:cNvSpPr>
            <p:nvPr/>
          </p:nvSpPr>
          <p:spPr bwMode="auto">
            <a:xfrm>
              <a:off x="3589231" y="5074975"/>
              <a:ext cx="1143715" cy="527272"/>
            </a:xfrm>
            <a:prstGeom prst="can">
              <a:avLst>
                <a:gd name="adj" fmla="val 25000"/>
              </a:avLst>
            </a:prstGeom>
            <a:gradFill>
              <a:gsLst>
                <a:gs pos="0">
                  <a:schemeClr val="bg2">
                    <a:lumMod val="90000"/>
                  </a:schemeClr>
                </a:gs>
                <a:gs pos="49000">
                  <a:schemeClr val="bg1">
                    <a:lumMod val="95000"/>
                  </a:schemeClr>
                </a:gs>
                <a:gs pos="100000">
                  <a:schemeClr val="bg2">
                    <a:lumMod val="90000"/>
                  </a:schemeClr>
                </a:gs>
              </a:gsLst>
              <a:lin ang="0" scaled="1"/>
            </a:gradFill>
            <a:ln w="9525" algn="ctr">
              <a:noFill/>
              <a:miter lim="800000"/>
              <a:headEnd/>
              <a:tailEnd/>
            </a:ln>
            <a:extLst/>
          </p:spPr>
          <p:txBody>
            <a:bodyPr lIns="67482" tIns="53986" rIns="67482" bIns="53986" rtlCol="0" anchor="ctr"/>
            <a:lstStyle/>
            <a:p>
              <a:pPr algn="ctr">
                <a:spcBef>
                  <a:spcPct val="0"/>
                </a:spcBef>
                <a:buClr>
                  <a:srgbClr val="44697D"/>
                </a:buClr>
              </a:pPr>
              <a:r>
                <a:rPr lang="zh-CN" altLang="en-US" sz="750" dirty="0">
                  <a:latin typeface="微软雅黑" panose="020B0503020204020204" pitchFamily="34" charset="-122"/>
                  <a:ea typeface="微软雅黑" panose="020B0503020204020204" pitchFamily="34" charset="-122"/>
                </a:rPr>
                <a:t>事物数据</a:t>
              </a:r>
              <a:endParaRPr lang="en-US" sz="750" dirty="0">
                <a:latin typeface="微软雅黑" panose="020B0503020204020204" pitchFamily="34" charset="-122"/>
                <a:ea typeface="微软雅黑" panose="020B0503020204020204" pitchFamily="34" charset="-122"/>
              </a:endParaRPr>
            </a:p>
          </p:txBody>
        </p:sp>
        <p:sp>
          <p:nvSpPr>
            <p:cNvPr id="56" name="AutoShape 10"/>
            <p:cNvSpPr>
              <a:spLocks noChangeArrowheads="1"/>
            </p:cNvSpPr>
            <p:nvPr/>
          </p:nvSpPr>
          <p:spPr bwMode="auto">
            <a:xfrm>
              <a:off x="4930316" y="5074975"/>
              <a:ext cx="1143715" cy="527272"/>
            </a:xfrm>
            <a:prstGeom prst="can">
              <a:avLst>
                <a:gd name="adj" fmla="val 25000"/>
              </a:avLst>
            </a:prstGeom>
            <a:gradFill>
              <a:gsLst>
                <a:gs pos="0">
                  <a:schemeClr val="bg2">
                    <a:lumMod val="90000"/>
                  </a:schemeClr>
                </a:gs>
                <a:gs pos="49000">
                  <a:schemeClr val="bg1">
                    <a:lumMod val="95000"/>
                  </a:schemeClr>
                </a:gs>
                <a:gs pos="100000">
                  <a:schemeClr val="bg2">
                    <a:lumMod val="90000"/>
                  </a:schemeClr>
                </a:gs>
              </a:gsLst>
              <a:lin ang="0" scaled="1"/>
            </a:gradFill>
            <a:ln w="9525" algn="ctr">
              <a:noFill/>
              <a:miter lim="800000"/>
              <a:headEnd/>
              <a:tailEnd/>
            </a:ln>
            <a:extLst/>
          </p:spPr>
          <p:txBody>
            <a:bodyPr lIns="67482" tIns="53986" rIns="67482" bIns="53986" rtlCol="0" anchor="ctr"/>
            <a:lstStyle/>
            <a:p>
              <a:pPr algn="ctr">
                <a:spcBef>
                  <a:spcPct val="0"/>
                </a:spcBef>
                <a:buClr>
                  <a:srgbClr val="44697D"/>
                </a:buClr>
              </a:pPr>
              <a:r>
                <a:rPr lang="zh-CN" altLang="en-US" sz="750" dirty="0">
                  <a:latin typeface="微软雅黑" panose="020B0503020204020204" pitchFamily="34" charset="-122"/>
                  <a:ea typeface="微软雅黑" panose="020B0503020204020204" pitchFamily="34" charset="-122"/>
                </a:rPr>
                <a:t>非结构化数据</a:t>
              </a:r>
              <a:endParaRPr lang="en-US" sz="750" dirty="0">
                <a:latin typeface="微软雅黑" panose="020B0503020204020204" pitchFamily="34" charset="-122"/>
                <a:ea typeface="微软雅黑" panose="020B0503020204020204" pitchFamily="34" charset="-122"/>
              </a:endParaRPr>
            </a:p>
          </p:txBody>
        </p:sp>
        <p:sp>
          <p:nvSpPr>
            <p:cNvPr id="57" name="AutoShape 10"/>
            <p:cNvSpPr>
              <a:spLocks noChangeArrowheads="1"/>
            </p:cNvSpPr>
            <p:nvPr/>
          </p:nvSpPr>
          <p:spPr bwMode="auto">
            <a:xfrm>
              <a:off x="6271401" y="5074975"/>
              <a:ext cx="1143715" cy="527272"/>
            </a:xfrm>
            <a:prstGeom prst="can">
              <a:avLst>
                <a:gd name="adj" fmla="val 25000"/>
              </a:avLst>
            </a:prstGeom>
            <a:gradFill>
              <a:gsLst>
                <a:gs pos="0">
                  <a:schemeClr val="bg2">
                    <a:lumMod val="90000"/>
                  </a:schemeClr>
                </a:gs>
                <a:gs pos="49000">
                  <a:schemeClr val="bg1">
                    <a:lumMod val="95000"/>
                  </a:schemeClr>
                </a:gs>
                <a:gs pos="100000">
                  <a:schemeClr val="bg2">
                    <a:lumMod val="90000"/>
                  </a:schemeClr>
                </a:gs>
              </a:gsLst>
              <a:lin ang="0" scaled="1"/>
            </a:gradFill>
            <a:ln w="9525" algn="ctr">
              <a:noFill/>
              <a:miter lim="800000"/>
              <a:headEnd/>
              <a:tailEnd/>
            </a:ln>
            <a:extLst/>
          </p:spPr>
          <p:txBody>
            <a:bodyPr lIns="67482" tIns="53986" rIns="67482" bIns="53986" rtlCol="0" anchor="ctr"/>
            <a:lstStyle/>
            <a:p>
              <a:pPr algn="ctr">
                <a:spcBef>
                  <a:spcPct val="0"/>
                </a:spcBef>
                <a:buClr>
                  <a:srgbClr val="44697D"/>
                </a:buClr>
              </a:pPr>
              <a:r>
                <a:rPr lang="zh-CN" altLang="en-US" sz="750" dirty="0">
                  <a:latin typeface="微软雅黑" panose="020B0503020204020204" pitchFamily="34" charset="-122"/>
                  <a:ea typeface="微软雅黑" panose="020B0503020204020204" pitchFamily="34" charset="-122"/>
                </a:rPr>
                <a:t>位置数据</a:t>
              </a:r>
              <a:endParaRPr lang="en-US" sz="750" dirty="0">
                <a:latin typeface="微软雅黑" panose="020B0503020204020204" pitchFamily="34" charset="-122"/>
                <a:ea typeface="微软雅黑" panose="020B0503020204020204" pitchFamily="34" charset="-122"/>
              </a:endParaRPr>
            </a:p>
          </p:txBody>
        </p:sp>
        <p:sp>
          <p:nvSpPr>
            <p:cNvPr id="58" name="AutoShape 10"/>
            <p:cNvSpPr>
              <a:spLocks noChangeArrowheads="1"/>
            </p:cNvSpPr>
            <p:nvPr/>
          </p:nvSpPr>
          <p:spPr bwMode="auto">
            <a:xfrm>
              <a:off x="7612487" y="5074975"/>
              <a:ext cx="1143715" cy="527272"/>
            </a:xfrm>
            <a:prstGeom prst="can">
              <a:avLst>
                <a:gd name="adj" fmla="val 25000"/>
              </a:avLst>
            </a:prstGeom>
            <a:gradFill>
              <a:gsLst>
                <a:gs pos="0">
                  <a:schemeClr val="bg2">
                    <a:lumMod val="90000"/>
                  </a:schemeClr>
                </a:gs>
                <a:gs pos="49000">
                  <a:schemeClr val="bg1">
                    <a:lumMod val="95000"/>
                  </a:schemeClr>
                </a:gs>
                <a:gs pos="100000">
                  <a:schemeClr val="bg2">
                    <a:lumMod val="90000"/>
                  </a:schemeClr>
                </a:gs>
              </a:gsLst>
              <a:lin ang="0" scaled="1"/>
            </a:gradFill>
            <a:ln w="9525" algn="ctr">
              <a:noFill/>
              <a:miter lim="800000"/>
              <a:headEnd/>
              <a:tailEnd/>
            </a:ln>
            <a:extLst/>
          </p:spPr>
          <p:txBody>
            <a:bodyPr lIns="67482" tIns="53986" rIns="67482" bIns="53986" rtlCol="0" anchor="ctr"/>
            <a:lstStyle/>
            <a:p>
              <a:pPr algn="ctr">
                <a:spcBef>
                  <a:spcPct val="0"/>
                </a:spcBef>
                <a:buClr>
                  <a:srgbClr val="44697D"/>
                </a:buClr>
              </a:pPr>
              <a:r>
                <a:rPr lang="zh-CN" altLang="en-US" sz="750" dirty="0">
                  <a:latin typeface="微软雅黑" panose="020B0503020204020204" pitchFamily="34" charset="-122"/>
                  <a:ea typeface="微软雅黑" panose="020B0503020204020204" pitchFamily="34" charset="-122"/>
                </a:rPr>
                <a:t>机器数据</a:t>
              </a:r>
              <a:endParaRPr lang="en-US" sz="750" dirty="0">
                <a:latin typeface="微软雅黑" panose="020B0503020204020204" pitchFamily="34" charset="-122"/>
                <a:ea typeface="微软雅黑" panose="020B0503020204020204" pitchFamily="34" charset="-122"/>
              </a:endParaRPr>
            </a:p>
          </p:txBody>
        </p:sp>
      </p:grpSp>
      <p:grpSp>
        <p:nvGrpSpPr>
          <p:cNvPr id="64" name="Group 63"/>
          <p:cNvGrpSpPr/>
          <p:nvPr/>
        </p:nvGrpSpPr>
        <p:grpSpPr>
          <a:xfrm>
            <a:off x="520677" y="2688464"/>
            <a:ext cx="8051822" cy="1604674"/>
            <a:chOff x="609600" y="2381251"/>
            <a:chExt cx="8000999" cy="2572730"/>
          </a:xfrm>
          <a:gradFill>
            <a:gsLst>
              <a:gs pos="0">
                <a:srgbClr val="FFC000"/>
              </a:gs>
              <a:gs pos="100000">
                <a:srgbClr val="F0AB00"/>
              </a:gs>
            </a:gsLst>
            <a:lin ang="5400000" scaled="0"/>
          </a:gradFill>
        </p:grpSpPr>
        <p:sp>
          <p:nvSpPr>
            <p:cNvPr id="65" name="Rounded Rectangle 64"/>
            <p:cNvSpPr/>
            <p:nvPr/>
          </p:nvSpPr>
          <p:spPr bwMode="gray">
            <a:xfrm>
              <a:off x="609600" y="2381251"/>
              <a:ext cx="8000999" cy="2572730"/>
            </a:xfrm>
            <a:prstGeom prst="roundRect">
              <a:avLst>
                <a:gd name="adj" fmla="val 5930"/>
              </a:avLst>
            </a:prstGeom>
            <a:solidFill>
              <a:schemeClr val="bg1">
                <a:lumMod val="75000"/>
                <a:alpha val="65000"/>
              </a:schemeClr>
            </a:solid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350" kern="0" dirty="0">
                <a:latin typeface="微软雅黑" panose="020B0503020204020204" pitchFamily="34" charset="-122"/>
                <a:ea typeface="微软雅黑" panose="020B0503020204020204" pitchFamily="34" charset="-122"/>
                <a:cs typeface="Arial Unicode MS" pitchFamily="34" charset="-128"/>
              </a:endParaRPr>
            </a:p>
          </p:txBody>
        </p:sp>
        <p:sp>
          <p:nvSpPr>
            <p:cNvPr id="66" name="Title 1"/>
            <p:cNvSpPr txBox="1">
              <a:spLocks/>
            </p:cNvSpPr>
            <p:nvPr/>
          </p:nvSpPr>
          <p:spPr bwMode="gray">
            <a:xfrm>
              <a:off x="784675" y="3495771"/>
              <a:ext cx="1596059" cy="300603"/>
            </a:xfrm>
            <a:prstGeom prst="rect">
              <a:avLst/>
            </a:prstGeom>
            <a:noFill/>
            <a:ln>
              <a:noFill/>
            </a:ln>
          </p:spPr>
          <p:txBody>
            <a:bodyPr vert="horz" lIns="0" tIns="0" rIns="0" bIns="0" rtlCol="0" anchor="ctr" anchorCtr="0">
              <a:no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r>
                <a:rPr lang="en-US" sz="1800" dirty="0">
                  <a:solidFill>
                    <a:schemeClr val="accent1"/>
                  </a:solidFill>
                  <a:latin typeface="微软雅黑" panose="020B0503020204020204" pitchFamily="34" charset="-122"/>
                  <a:ea typeface="微软雅黑" panose="020B0503020204020204" pitchFamily="34" charset="-122"/>
                </a:rPr>
                <a:t>SAP HANA</a:t>
              </a:r>
            </a:p>
          </p:txBody>
        </p:sp>
      </p:grpSp>
      <p:grpSp>
        <p:nvGrpSpPr>
          <p:cNvPr id="67" name="Group 66"/>
          <p:cNvGrpSpPr/>
          <p:nvPr/>
        </p:nvGrpSpPr>
        <p:grpSpPr>
          <a:xfrm>
            <a:off x="1673147" y="1488417"/>
            <a:ext cx="5765933" cy="1142642"/>
            <a:chOff x="1359657" y="-1514068"/>
            <a:chExt cx="5765933" cy="1035595"/>
          </a:xfrm>
        </p:grpSpPr>
        <p:grpSp>
          <p:nvGrpSpPr>
            <p:cNvPr id="68" name="Group 67"/>
            <p:cNvGrpSpPr/>
            <p:nvPr/>
          </p:nvGrpSpPr>
          <p:grpSpPr>
            <a:xfrm>
              <a:off x="1359657" y="-1420599"/>
              <a:ext cx="751429" cy="903541"/>
              <a:chOff x="1206423" y="-1420599"/>
              <a:chExt cx="751429" cy="903541"/>
            </a:xfrm>
          </p:grpSpPr>
          <p:pic>
            <p:nvPicPr>
              <p:cNvPr id="9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15" t="18199" r="84967" b="7391"/>
              <a:stretch/>
            </p:blipFill>
            <p:spPr bwMode="auto">
              <a:xfrm>
                <a:off x="1206423" y="-1139826"/>
                <a:ext cx="751429" cy="622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 name="TextBox 96"/>
              <p:cNvSpPr txBox="1"/>
              <p:nvPr/>
            </p:nvSpPr>
            <p:spPr>
              <a:xfrm>
                <a:off x="1451614" y="-1420599"/>
                <a:ext cx="256480" cy="139471"/>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zh-CN" altLang="en-US" sz="1000" b="1" kern="0" dirty="0">
                    <a:latin typeface="微软雅黑" panose="020B0503020204020204" pitchFamily="34" charset="-122"/>
                    <a:ea typeface="微软雅黑" panose="020B0503020204020204" pitchFamily="34" charset="-122"/>
                    <a:cs typeface="Arial Unicode MS" pitchFamily="34" charset="-128"/>
                  </a:rPr>
                  <a:t>分析</a:t>
                </a:r>
                <a:endParaRPr lang="en-US" sz="1000" b="1" kern="0" dirty="0">
                  <a:latin typeface="微软雅黑" panose="020B0503020204020204" pitchFamily="34" charset="-122"/>
                  <a:ea typeface="微软雅黑" panose="020B0503020204020204" pitchFamily="34" charset="-122"/>
                  <a:cs typeface="Arial Unicode MS" pitchFamily="34" charset="-128"/>
                </a:endParaRPr>
              </a:p>
            </p:txBody>
          </p:sp>
        </p:grpSp>
        <p:grpSp>
          <p:nvGrpSpPr>
            <p:cNvPr id="71" name="Group 70"/>
            <p:cNvGrpSpPr/>
            <p:nvPr/>
          </p:nvGrpSpPr>
          <p:grpSpPr>
            <a:xfrm>
              <a:off x="2316013" y="-1420911"/>
              <a:ext cx="801525" cy="903852"/>
              <a:chOff x="2316013" y="-1420911"/>
              <a:chExt cx="801525" cy="903852"/>
            </a:xfrm>
          </p:grpSpPr>
          <p:pic>
            <p:nvPicPr>
              <p:cNvPr id="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813" t="18501" r="67720" b="7392"/>
              <a:stretch/>
            </p:blipFill>
            <p:spPr bwMode="auto">
              <a:xfrm>
                <a:off x="2316013" y="-1139826"/>
                <a:ext cx="801525" cy="622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 name="TextBox 94"/>
              <p:cNvSpPr txBox="1"/>
              <p:nvPr/>
            </p:nvSpPr>
            <p:spPr>
              <a:xfrm>
                <a:off x="2592372" y="-1420911"/>
                <a:ext cx="256480" cy="139471"/>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zh-CN" altLang="en-US" sz="1000" b="1" kern="0" dirty="0">
                    <a:latin typeface="微软雅黑" panose="020B0503020204020204" pitchFamily="34" charset="-122"/>
                    <a:ea typeface="微软雅黑" panose="020B0503020204020204" pitchFamily="34" charset="-122"/>
                    <a:cs typeface="Arial Unicode MS" pitchFamily="34" charset="-128"/>
                  </a:rPr>
                  <a:t>应用</a:t>
                </a:r>
                <a:endParaRPr lang="en-US" sz="1000" b="1" kern="0" dirty="0">
                  <a:latin typeface="微软雅黑" panose="020B0503020204020204" pitchFamily="34" charset="-122"/>
                  <a:ea typeface="微软雅黑" panose="020B0503020204020204" pitchFamily="34" charset="-122"/>
                  <a:cs typeface="Arial Unicode MS" pitchFamily="34" charset="-128"/>
                </a:endParaRPr>
              </a:p>
            </p:txBody>
          </p:sp>
        </p:grpSp>
        <p:grpSp>
          <p:nvGrpSpPr>
            <p:cNvPr id="73" name="Group 72"/>
            <p:cNvGrpSpPr/>
            <p:nvPr/>
          </p:nvGrpSpPr>
          <p:grpSpPr>
            <a:xfrm>
              <a:off x="3275299" y="-1429116"/>
              <a:ext cx="1082040" cy="950643"/>
              <a:chOff x="3529018" y="-1429116"/>
              <a:chExt cx="1082040" cy="950643"/>
            </a:xfrm>
          </p:grpSpPr>
          <p:pic>
            <p:nvPicPr>
              <p:cNvPr id="9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8217" t="29988" r="16157" b="3717"/>
              <a:stretch/>
            </p:blipFill>
            <p:spPr bwMode="auto">
              <a:xfrm>
                <a:off x="3529018" y="-1174749"/>
                <a:ext cx="1082040" cy="69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 name="TextBox 92"/>
              <p:cNvSpPr txBox="1"/>
              <p:nvPr/>
            </p:nvSpPr>
            <p:spPr>
              <a:xfrm>
                <a:off x="3874579" y="-1429116"/>
                <a:ext cx="384721" cy="139471"/>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zh-CN" altLang="en-US" sz="1000" b="1" kern="0" dirty="0">
                    <a:latin typeface="微软雅黑" panose="020B0503020204020204" pitchFamily="34" charset="-122"/>
                    <a:ea typeface="微软雅黑" panose="020B0503020204020204" pitchFamily="34" charset="-122"/>
                    <a:cs typeface="Arial Unicode MS" pitchFamily="34" charset="-128"/>
                  </a:rPr>
                  <a:t>可视化</a:t>
                </a:r>
                <a:endParaRPr lang="en-US" sz="1000" b="1" kern="0" dirty="0">
                  <a:latin typeface="微软雅黑" panose="020B0503020204020204" pitchFamily="34" charset="-122"/>
                  <a:ea typeface="微软雅黑" panose="020B0503020204020204" pitchFamily="34" charset="-122"/>
                  <a:cs typeface="Arial Unicode MS" pitchFamily="34" charset="-128"/>
                </a:endParaRPr>
              </a:p>
            </p:txBody>
          </p:sp>
        </p:grpSp>
        <p:grpSp>
          <p:nvGrpSpPr>
            <p:cNvPr id="74" name="Group 73"/>
            <p:cNvGrpSpPr/>
            <p:nvPr/>
          </p:nvGrpSpPr>
          <p:grpSpPr>
            <a:xfrm>
              <a:off x="4437069" y="-1429117"/>
              <a:ext cx="755782" cy="943546"/>
              <a:chOff x="4754822" y="-1429117"/>
              <a:chExt cx="755782" cy="943546"/>
            </a:xfrm>
          </p:grpSpPr>
          <p:pic>
            <p:nvPicPr>
              <p:cNvPr id="9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3460" t="21523" r="34105" b="3718"/>
              <a:stretch/>
            </p:blipFill>
            <p:spPr bwMode="auto">
              <a:xfrm>
                <a:off x="4754822" y="-1174749"/>
                <a:ext cx="755782" cy="689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 name="TextBox 90"/>
              <p:cNvSpPr txBox="1"/>
              <p:nvPr/>
            </p:nvSpPr>
            <p:spPr>
              <a:xfrm>
                <a:off x="5010537" y="-1429117"/>
                <a:ext cx="218008" cy="13947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b="1" kern="0" dirty="0">
                    <a:latin typeface="微软雅黑" panose="020B0503020204020204" pitchFamily="34" charset="-122"/>
                    <a:ea typeface="微软雅黑" panose="020B0503020204020204" pitchFamily="34" charset="-122"/>
                    <a:cs typeface="Arial Unicode MS" pitchFamily="34" charset="-128"/>
                  </a:rPr>
                  <a:t>GIS</a:t>
                </a:r>
              </a:p>
            </p:txBody>
          </p:sp>
        </p:grpSp>
        <p:grpSp>
          <p:nvGrpSpPr>
            <p:cNvPr id="84" name="Group 83"/>
            <p:cNvGrpSpPr/>
            <p:nvPr/>
          </p:nvGrpSpPr>
          <p:grpSpPr>
            <a:xfrm>
              <a:off x="5222170" y="-1514068"/>
              <a:ext cx="1025922" cy="997010"/>
              <a:chOff x="5727200" y="-1514068"/>
              <a:chExt cx="1025922" cy="997010"/>
            </a:xfrm>
          </p:grpSpPr>
          <p:pic>
            <p:nvPicPr>
              <p:cNvPr id="88"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366" t="17896" r="49304" b="7392"/>
              <a:stretch/>
            </p:blipFill>
            <p:spPr bwMode="auto">
              <a:xfrm>
                <a:off x="5791021" y="-1171339"/>
                <a:ext cx="885081" cy="654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 name="TextBox 88"/>
              <p:cNvSpPr txBox="1"/>
              <p:nvPr/>
            </p:nvSpPr>
            <p:spPr>
              <a:xfrm>
                <a:off x="5727200" y="-1514068"/>
                <a:ext cx="1025922" cy="278943"/>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000" b="1" kern="0" dirty="0">
                    <a:latin typeface="微软雅黑" panose="020B0503020204020204" pitchFamily="34" charset="-122"/>
                    <a:ea typeface="微软雅黑" panose="020B0503020204020204" pitchFamily="34" charset="-122"/>
                    <a:cs typeface="Arial Unicode MS" pitchFamily="34" charset="-128"/>
                  </a:rPr>
                  <a:t>SAP Info Access</a:t>
                </a:r>
                <a:br>
                  <a:rPr lang="en-US" sz="1000" b="1" kern="0" dirty="0">
                    <a:latin typeface="微软雅黑" panose="020B0503020204020204" pitchFamily="34" charset="-122"/>
                    <a:ea typeface="微软雅黑" panose="020B0503020204020204" pitchFamily="34" charset="-122"/>
                    <a:cs typeface="Arial Unicode MS" pitchFamily="34" charset="-128"/>
                  </a:rPr>
                </a:br>
                <a:r>
                  <a:rPr lang="en-US" sz="1000" b="1" kern="0" dirty="0">
                    <a:latin typeface="微软雅黑" panose="020B0503020204020204" pitchFamily="34" charset="-122"/>
                    <a:ea typeface="微软雅黑" panose="020B0503020204020204" pitchFamily="34" charset="-122"/>
                    <a:cs typeface="Arial Unicode MS" pitchFamily="34" charset="-128"/>
                  </a:rPr>
                  <a:t>(HTML 5)</a:t>
                </a:r>
              </a:p>
            </p:txBody>
          </p:sp>
        </p:grpSp>
        <p:grpSp>
          <p:nvGrpSpPr>
            <p:cNvPr id="85" name="Group 84"/>
            <p:cNvGrpSpPr/>
            <p:nvPr/>
          </p:nvGrpSpPr>
          <p:grpSpPr>
            <a:xfrm>
              <a:off x="6245481" y="-1444819"/>
              <a:ext cx="880109" cy="966346"/>
              <a:chOff x="7014443" y="-1444819"/>
              <a:chExt cx="880109" cy="966346"/>
            </a:xfrm>
          </p:grpSpPr>
          <p:pic>
            <p:nvPicPr>
              <p:cNvPr id="8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86511" t="24406" r="779" b="3718"/>
              <a:stretch/>
            </p:blipFill>
            <p:spPr bwMode="auto">
              <a:xfrm>
                <a:off x="7014443" y="-1233377"/>
                <a:ext cx="880109" cy="754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 name="TextBox 86"/>
              <p:cNvSpPr txBox="1"/>
              <p:nvPr/>
            </p:nvSpPr>
            <p:spPr>
              <a:xfrm>
                <a:off x="7321169" y="-1444819"/>
                <a:ext cx="256480" cy="139471"/>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zh-CN" altLang="en-US" sz="1000" b="1" kern="0" dirty="0">
                    <a:latin typeface="微软雅黑" panose="020B0503020204020204" pitchFamily="34" charset="-122"/>
                    <a:ea typeface="微软雅黑" panose="020B0503020204020204" pitchFamily="34" charset="-122"/>
                    <a:cs typeface="Arial Unicode MS" pitchFamily="34" charset="-128"/>
                  </a:rPr>
                  <a:t>移动</a:t>
                </a:r>
                <a:endParaRPr lang="en-US" sz="1000" b="1" kern="0" dirty="0">
                  <a:latin typeface="微软雅黑" panose="020B0503020204020204" pitchFamily="34" charset="-122"/>
                  <a:ea typeface="微软雅黑" panose="020B0503020204020204" pitchFamily="34" charset="-122"/>
                  <a:cs typeface="Arial Unicode MS" pitchFamily="34" charset="-128"/>
                </a:endParaRPr>
              </a:p>
            </p:txBody>
          </p:sp>
        </p:grpSp>
      </p:grpSp>
      <p:sp>
        <p:nvSpPr>
          <p:cNvPr id="101" name="AutoShape 10"/>
          <p:cNvSpPr>
            <a:spLocks noChangeArrowheads="1"/>
          </p:cNvSpPr>
          <p:nvPr/>
        </p:nvSpPr>
        <p:spPr bwMode="auto">
          <a:xfrm>
            <a:off x="2606518" y="3765504"/>
            <a:ext cx="2388737" cy="419739"/>
          </a:xfrm>
          <a:prstGeom prst="can">
            <a:avLst>
              <a:gd name="adj" fmla="val 40075"/>
            </a:avLst>
          </a:prstGeom>
          <a:gradFill>
            <a:gsLst>
              <a:gs pos="75000">
                <a:schemeClr val="accent3">
                  <a:lumMod val="60000"/>
                  <a:lumOff val="40000"/>
                </a:schemeClr>
              </a:gs>
              <a:gs pos="0">
                <a:schemeClr val="accent3">
                  <a:lumMod val="50000"/>
                </a:schemeClr>
              </a:gs>
              <a:gs pos="25000">
                <a:schemeClr val="accent3">
                  <a:lumMod val="75000"/>
                </a:schemeClr>
              </a:gs>
              <a:gs pos="100000">
                <a:schemeClr val="accent3">
                  <a:lumMod val="50000"/>
                </a:schemeClr>
              </a:gs>
            </a:gsLst>
            <a:lin ang="10800000" scaled="0"/>
          </a:gradFill>
          <a:ln w="9525" algn="ctr">
            <a:noFill/>
            <a:miter lim="800000"/>
            <a:headEnd/>
            <a:tailEnd/>
          </a:ln>
          <a:extLst/>
        </p:spPr>
        <p:txBody>
          <a:bodyPr lIns="80351" tIns="64281" rIns="80351" bIns="64281" rtlCol="0" anchor="ctr"/>
          <a:lstStyle/>
          <a:p>
            <a:pPr algn="ctr">
              <a:spcBef>
                <a:spcPct val="0"/>
              </a:spcBef>
              <a:buClr>
                <a:srgbClr val="44697D"/>
              </a:buClr>
            </a:pPr>
            <a:r>
              <a:rPr lang="zh-CN" altLang="en-US" sz="975" b="1" dirty="0">
                <a:solidFill>
                  <a:schemeClr val="bg1"/>
                </a:solidFill>
                <a:latin typeface="微软雅黑" panose="020B0503020204020204" pitchFamily="34" charset="-122"/>
                <a:ea typeface="微软雅黑" panose="020B0503020204020204" pitchFamily="34" charset="-122"/>
              </a:rPr>
              <a:t>实时数据</a:t>
            </a:r>
            <a:endParaRPr lang="en-US" sz="975" b="1" dirty="0">
              <a:solidFill>
                <a:schemeClr val="bg1"/>
              </a:solidFill>
              <a:latin typeface="微软雅黑" panose="020B0503020204020204" pitchFamily="34" charset="-122"/>
              <a:ea typeface="微软雅黑" panose="020B0503020204020204" pitchFamily="34" charset="-122"/>
            </a:endParaRPr>
          </a:p>
        </p:txBody>
      </p:sp>
      <p:sp>
        <p:nvSpPr>
          <p:cNvPr id="102" name="AutoShape 10"/>
          <p:cNvSpPr>
            <a:spLocks noChangeArrowheads="1"/>
          </p:cNvSpPr>
          <p:nvPr/>
        </p:nvSpPr>
        <p:spPr bwMode="auto">
          <a:xfrm>
            <a:off x="2617537" y="3477683"/>
            <a:ext cx="2388737" cy="419739"/>
          </a:xfrm>
          <a:prstGeom prst="can">
            <a:avLst>
              <a:gd name="adj" fmla="val 40075"/>
            </a:avLst>
          </a:prstGeom>
          <a:gradFill>
            <a:gsLst>
              <a:gs pos="75000">
                <a:srgbClr val="F6B900"/>
              </a:gs>
              <a:gs pos="0">
                <a:schemeClr val="accent1">
                  <a:lumMod val="50000"/>
                </a:schemeClr>
              </a:gs>
              <a:gs pos="25000">
                <a:srgbClr val="FFC000"/>
              </a:gs>
              <a:gs pos="100000">
                <a:schemeClr val="accent1">
                  <a:lumMod val="50000"/>
                </a:schemeClr>
              </a:gs>
            </a:gsLst>
            <a:lin ang="10800000" scaled="0"/>
          </a:gradFill>
          <a:ln w="9525" algn="ctr">
            <a:noFill/>
            <a:miter lim="800000"/>
            <a:headEnd/>
            <a:tailEnd/>
          </a:ln>
          <a:extLst/>
        </p:spPr>
        <p:txBody>
          <a:bodyPr lIns="80351" tIns="64281" rIns="80351" bIns="64281" rtlCol="0" anchor="ctr"/>
          <a:lstStyle/>
          <a:p>
            <a:pPr algn="ctr">
              <a:spcBef>
                <a:spcPct val="0"/>
              </a:spcBef>
              <a:buClr>
                <a:srgbClr val="44697D"/>
              </a:buClr>
            </a:pPr>
            <a:r>
              <a:rPr lang="zh-CN" altLang="en-US" sz="975" b="1" dirty="0">
                <a:solidFill>
                  <a:schemeClr val="bg1"/>
                </a:solidFill>
                <a:latin typeface="微软雅黑" panose="020B0503020204020204" pitchFamily="34" charset="-122"/>
                <a:ea typeface="微软雅黑" panose="020B0503020204020204" pitchFamily="34" charset="-122"/>
              </a:rPr>
              <a:t>空间数据</a:t>
            </a:r>
            <a:endParaRPr lang="en-US" sz="975" b="1" dirty="0">
              <a:solidFill>
                <a:schemeClr val="bg1"/>
              </a:solidFill>
              <a:latin typeface="微软雅黑" panose="020B0503020204020204" pitchFamily="34" charset="-122"/>
              <a:ea typeface="微软雅黑" panose="020B0503020204020204" pitchFamily="34" charset="-122"/>
            </a:endParaRPr>
          </a:p>
        </p:txBody>
      </p:sp>
      <p:sp>
        <p:nvSpPr>
          <p:cNvPr id="103" name="AutoShape 10"/>
          <p:cNvSpPr>
            <a:spLocks noChangeArrowheads="1"/>
          </p:cNvSpPr>
          <p:nvPr/>
        </p:nvSpPr>
        <p:spPr bwMode="auto">
          <a:xfrm>
            <a:off x="2609648" y="3189653"/>
            <a:ext cx="2388737" cy="419739"/>
          </a:xfrm>
          <a:prstGeom prst="can">
            <a:avLst>
              <a:gd name="adj" fmla="val 40075"/>
            </a:avLst>
          </a:prstGeom>
          <a:gradFill>
            <a:gsLst>
              <a:gs pos="75000">
                <a:schemeClr val="accent3">
                  <a:lumMod val="60000"/>
                  <a:lumOff val="40000"/>
                </a:schemeClr>
              </a:gs>
              <a:gs pos="0">
                <a:schemeClr val="accent3">
                  <a:lumMod val="50000"/>
                </a:schemeClr>
              </a:gs>
              <a:gs pos="25000">
                <a:schemeClr val="accent3">
                  <a:lumMod val="75000"/>
                </a:schemeClr>
              </a:gs>
              <a:gs pos="100000">
                <a:schemeClr val="accent3">
                  <a:lumMod val="50000"/>
                </a:schemeClr>
              </a:gs>
            </a:gsLst>
            <a:lin ang="10800000" scaled="0"/>
          </a:gradFill>
          <a:ln w="9525" algn="ctr">
            <a:noFill/>
            <a:miter lim="800000"/>
            <a:headEnd/>
            <a:tailEnd/>
          </a:ln>
          <a:extLst/>
        </p:spPr>
        <p:txBody>
          <a:bodyPr lIns="80351" tIns="64281" rIns="80351" bIns="64281" rtlCol="0" anchor="ctr"/>
          <a:lstStyle/>
          <a:p>
            <a:pPr algn="ctr">
              <a:spcBef>
                <a:spcPct val="0"/>
              </a:spcBef>
              <a:buClr>
                <a:srgbClr val="44697D"/>
              </a:buClr>
            </a:pPr>
            <a:r>
              <a:rPr lang="zh-CN" altLang="en-US" sz="975" b="1" dirty="0">
                <a:solidFill>
                  <a:schemeClr val="bg1"/>
                </a:solidFill>
                <a:latin typeface="微软雅黑" panose="020B0503020204020204" pitchFamily="34" charset="-122"/>
                <a:ea typeface="微软雅黑" panose="020B0503020204020204" pitchFamily="34" charset="-122"/>
              </a:rPr>
              <a:t>业务数据</a:t>
            </a:r>
            <a:endParaRPr lang="en-US" sz="975" b="1" dirty="0">
              <a:solidFill>
                <a:schemeClr val="bg1"/>
              </a:solidFill>
              <a:latin typeface="微软雅黑" panose="020B0503020204020204" pitchFamily="34" charset="-122"/>
              <a:ea typeface="微软雅黑" panose="020B0503020204020204" pitchFamily="34" charset="-122"/>
            </a:endParaRPr>
          </a:p>
        </p:txBody>
      </p:sp>
      <p:grpSp>
        <p:nvGrpSpPr>
          <p:cNvPr id="107" name="Group 106"/>
          <p:cNvGrpSpPr/>
          <p:nvPr/>
        </p:nvGrpSpPr>
        <p:grpSpPr>
          <a:xfrm>
            <a:off x="2611686" y="2776402"/>
            <a:ext cx="4335464" cy="294610"/>
            <a:chOff x="2248007" y="2541013"/>
            <a:chExt cx="4335464" cy="392824"/>
          </a:xfrm>
          <a:gradFill>
            <a:gsLst>
              <a:gs pos="36000">
                <a:schemeClr val="accent3">
                  <a:lumMod val="75000"/>
                </a:schemeClr>
              </a:gs>
              <a:gs pos="100000">
                <a:schemeClr val="accent3">
                  <a:lumMod val="50000"/>
                </a:schemeClr>
              </a:gs>
            </a:gsLst>
            <a:lin ang="5400000" scaled="0"/>
          </a:gradFill>
        </p:grpSpPr>
        <p:sp>
          <p:nvSpPr>
            <p:cNvPr id="108" name="Rectangle 107"/>
            <p:cNvSpPr/>
            <p:nvPr/>
          </p:nvSpPr>
          <p:spPr bwMode="gray">
            <a:xfrm>
              <a:off x="2248007" y="2541013"/>
              <a:ext cx="822960" cy="392824"/>
            </a:xfrm>
            <a:prstGeom prst="rect">
              <a:avLst/>
            </a:prstGeom>
            <a:grpFill/>
          </p:spPr>
          <p:txBody>
            <a:bodyPr wrap="square" rtlCol="0" anchor="ctr" anchorCtr="1">
              <a:noAutofit/>
            </a:bodyPr>
            <a:lstStyle/>
            <a:p>
              <a:pPr algn="ctr"/>
              <a:r>
                <a:rPr lang="en-US" sz="825" b="1" dirty="0">
                  <a:solidFill>
                    <a:schemeClr val="bg1"/>
                  </a:solidFill>
                  <a:latin typeface="微软雅黑" panose="020B0503020204020204" pitchFamily="34" charset="-122"/>
                  <a:ea typeface="微软雅黑" panose="020B0503020204020204" pitchFamily="34" charset="-122"/>
                  <a:cs typeface="Arial"/>
                </a:rPr>
                <a:t>OLTP</a:t>
              </a:r>
            </a:p>
          </p:txBody>
        </p:sp>
        <p:sp>
          <p:nvSpPr>
            <p:cNvPr id="109" name="Rectangle 108"/>
            <p:cNvSpPr/>
            <p:nvPr/>
          </p:nvSpPr>
          <p:spPr bwMode="gray">
            <a:xfrm>
              <a:off x="3126133" y="2541013"/>
              <a:ext cx="822960" cy="392824"/>
            </a:xfrm>
            <a:prstGeom prst="rect">
              <a:avLst/>
            </a:prstGeom>
            <a:grpFill/>
          </p:spPr>
          <p:txBody>
            <a:bodyPr wrap="square" rtlCol="0" anchor="ctr" anchorCtr="1">
              <a:noAutofit/>
            </a:bodyPr>
            <a:lstStyle/>
            <a:p>
              <a:pPr algn="ctr"/>
              <a:r>
                <a:rPr lang="zh-CN" altLang="en-US" sz="825" b="1" dirty="0">
                  <a:solidFill>
                    <a:schemeClr val="bg1"/>
                  </a:solidFill>
                  <a:latin typeface="微软雅黑" panose="020B0503020204020204" pitchFamily="34" charset="-122"/>
                  <a:ea typeface="微软雅黑" panose="020B0503020204020204" pitchFamily="34" charset="-122"/>
                  <a:cs typeface="Arial"/>
                </a:rPr>
                <a:t>分析</a:t>
              </a:r>
              <a:endParaRPr lang="en-US" sz="825" b="1" dirty="0">
                <a:solidFill>
                  <a:schemeClr val="bg1"/>
                </a:solidFill>
                <a:latin typeface="微软雅黑" panose="020B0503020204020204" pitchFamily="34" charset="-122"/>
                <a:ea typeface="微软雅黑" panose="020B0503020204020204" pitchFamily="34" charset="-122"/>
                <a:cs typeface="Arial"/>
              </a:endParaRPr>
            </a:p>
          </p:txBody>
        </p:sp>
        <p:sp>
          <p:nvSpPr>
            <p:cNvPr id="110" name="Rectangle 109"/>
            <p:cNvSpPr/>
            <p:nvPr/>
          </p:nvSpPr>
          <p:spPr bwMode="gray">
            <a:xfrm>
              <a:off x="4004259" y="2541013"/>
              <a:ext cx="822960" cy="392824"/>
            </a:xfrm>
            <a:prstGeom prst="rect">
              <a:avLst/>
            </a:prstGeom>
            <a:grpFill/>
          </p:spPr>
          <p:txBody>
            <a:bodyPr wrap="square" rtlCol="0" anchor="ctr" anchorCtr="1">
              <a:noAutofit/>
            </a:bodyPr>
            <a:lstStyle/>
            <a:p>
              <a:pPr algn="ctr"/>
              <a:r>
                <a:rPr lang="zh-CN" altLang="en-US" sz="825" b="1" dirty="0">
                  <a:solidFill>
                    <a:schemeClr val="bg1"/>
                  </a:solidFill>
                  <a:latin typeface="微软雅黑" panose="020B0503020204020204" pitchFamily="34" charset="-122"/>
                  <a:ea typeface="微软雅黑" panose="020B0503020204020204" pitchFamily="34" charset="-122"/>
                  <a:cs typeface="Arial"/>
                </a:rPr>
                <a:t>计划</a:t>
              </a:r>
              <a:endParaRPr lang="en-US" sz="825" b="1" dirty="0">
                <a:solidFill>
                  <a:schemeClr val="bg1"/>
                </a:solidFill>
                <a:latin typeface="微软雅黑" panose="020B0503020204020204" pitchFamily="34" charset="-122"/>
                <a:ea typeface="微软雅黑" panose="020B0503020204020204" pitchFamily="34" charset="-122"/>
                <a:cs typeface="Arial"/>
              </a:endParaRPr>
            </a:p>
          </p:txBody>
        </p:sp>
        <p:sp>
          <p:nvSpPr>
            <p:cNvPr id="111" name="Rectangle 110"/>
            <p:cNvSpPr/>
            <p:nvPr/>
          </p:nvSpPr>
          <p:spPr bwMode="gray">
            <a:xfrm>
              <a:off x="4882385" y="2541013"/>
              <a:ext cx="822960" cy="392824"/>
            </a:xfrm>
            <a:prstGeom prst="rect">
              <a:avLst/>
            </a:prstGeom>
            <a:grpFill/>
          </p:spPr>
          <p:txBody>
            <a:bodyPr wrap="square" rtlCol="0" anchor="ctr" anchorCtr="1">
              <a:noAutofit/>
            </a:bodyPr>
            <a:lstStyle/>
            <a:p>
              <a:pPr algn="ctr"/>
              <a:r>
                <a:rPr lang="zh-CN" altLang="en-US" sz="825" b="1" dirty="0">
                  <a:solidFill>
                    <a:schemeClr val="bg1"/>
                  </a:solidFill>
                  <a:latin typeface="微软雅黑" panose="020B0503020204020204" pitchFamily="34" charset="-122"/>
                  <a:ea typeface="微软雅黑" panose="020B0503020204020204" pitchFamily="34" charset="-122"/>
                  <a:cs typeface="Arial"/>
                </a:rPr>
                <a:t>预测</a:t>
              </a:r>
              <a:endParaRPr lang="en-US" sz="825" b="1" dirty="0">
                <a:solidFill>
                  <a:schemeClr val="bg1"/>
                </a:solidFill>
                <a:latin typeface="微软雅黑" panose="020B0503020204020204" pitchFamily="34" charset="-122"/>
                <a:ea typeface="微软雅黑" panose="020B0503020204020204" pitchFamily="34" charset="-122"/>
                <a:cs typeface="Arial"/>
              </a:endParaRPr>
            </a:p>
          </p:txBody>
        </p:sp>
        <p:sp>
          <p:nvSpPr>
            <p:cNvPr id="112" name="Rectangle 111"/>
            <p:cNvSpPr/>
            <p:nvPr/>
          </p:nvSpPr>
          <p:spPr bwMode="gray">
            <a:xfrm>
              <a:off x="5760511" y="2541013"/>
              <a:ext cx="822960" cy="392824"/>
            </a:xfrm>
            <a:prstGeom prst="rect">
              <a:avLst/>
            </a:prstGeom>
            <a:grpFill/>
          </p:spPr>
          <p:txBody>
            <a:bodyPr wrap="square" rtlCol="0" anchor="ctr" anchorCtr="1">
              <a:noAutofit/>
            </a:bodyPr>
            <a:lstStyle/>
            <a:p>
              <a:pPr algn="ctr"/>
              <a:r>
                <a:rPr lang="zh-CN" altLang="en-US" sz="825" b="1" dirty="0">
                  <a:solidFill>
                    <a:schemeClr val="bg1"/>
                  </a:solidFill>
                  <a:latin typeface="微软雅黑" panose="020B0503020204020204" pitchFamily="34" charset="-122"/>
                  <a:ea typeface="微软雅黑" panose="020B0503020204020204" pitchFamily="34" charset="-122"/>
                  <a:cs typeface="Arial"/>
                </a:rPr>
                <a:t>文本</a:t>
              </a:r>
              <a:endParaRPr lang="en-US" sz="825" b="1" dirty="0">
                <a:solidFill>
                  <a:schemeClr val="bg1"/>
                </a:solidFill>
                <a:latin typeface="微软雅黑" panose="020B0503020204020204" pitchFamily="34" charset="-122"/>
                <a:ea typeface="微软雅黑" panose="020B0503020204020204" pitchFamily="34" charset="-122"/>
                <a:cs typeface="Arial"/>
              </a:endParaRPr>
            </a:p>
          </p:txBody>
        </p:sp>
      </p:grpSp>
      <p:sp>
        <p:nvSpPr>
          <p:cNvPr id="113" name="Rectangle 112"/>
          <p:cNvSpPr/>
          <p:nvPr/>
        </p:nvSpPr>
        <p:spPr bwMode="gray">
          <a:xfrm>
            <a:off x="7039637" y="2776402"/>
            <a:ext cx="822960" cy="294610"/>
          </a:xfrm>
          <a:prstGeom prst="rect">
            <a:avLst/>
          </a:prstGeom>
          <a:gradFill flip="none" rotWithShape="1">
            <a:gsLst>
              <a:gs pos="0">
                <a:srgbClr val="F0AB00"/>
              </a:gs>
              <a:gs pos="100000">
                <a:srgbClr val="FFC000"/>
              </a:gs>
            </a:gsLst>
            <a:lin ang="16200000" scaled="1"/>
            <a:tileRect/>
          </a:gradFill>
        </p:spPr>
        <p:txBody>
          <a:bodyPr wrap="square" lIns="81637" tIns="40819" rIns="81637" bIns="40819" rtlCol="0" anchor="ctr" anchorCtr="1">
            <a:noAutofit/>
          </a:bodyPr>
          <a:lstStyle/>
          <a:p>
            <a:pPr algn="ctr"/>
            <a:r>
              <a:rPr lang="zh-CN" altLang="en-US" sz="825" b="1" dirty="0">
                <a:solidFill>
                  <a:schemeClr val="bg2">
                    <a:lumMod val="25000"/>
                  </a:schemeClr>
                </a:solidFill>
                <a:latin typeface="微软雅黑" panose="020B0503020204020204" pitchFamily="34" charset="-122"/>
                <a:ea typeface="微软雅黑" panose="020B0503020204020204" pitchFamily="34" charset="-122"/>
                <a:cs typeface="Arial"/>
              </a:rPr>
              <a:t>空间</a:t>
            </a:r>
            <a:endParaRPr lang="en-US" sz="825" b="1" dirty="0">
              <a:solidFill>
                <a:schemeClr val="bg2">
                  <a:lumMod val="25000"/>
                </a:schemeClr>
              </a:solidFill>
              <a:latin typeface="微软雅黑" panose="020B0503020204020204" pitchFamily="34" charset="-122"/>
              <a:ea typeface="微软雅黑" panose="020B0503020204020204" pitchFamily="34" charset="-122"/>
              <a:cs typeface="Arial"/>
            </a:endParaRPr>
          </a:p>
        </p:txBody>
      </p:sp>
      <p:grpSp>
        <p:nvGrpSpPr>
          <p:cNvPr id="114" name="Group 113"/>
          <p:cNvGrpSpPr/>
          <p:nvPr/>
        </p:nvGrpSpPr>
        <p:grpSpPr>
          <a:xfrm>
            <a:off x="4916130" y="3160157"/>
            <a:ext cx="3402371" cy="1060277"/>
            <a:chOff x="5308600" y="3251200"/>
            <a:chExt cx="3181350" cy="1413744"/>
          </a:xfrm>
        </p:grpSpPr>
        <p:sp>
          <p:nvSpPr>
            <p:cNvPr id="115" name="Pentagon 114"/>
            <p:cNvSpPr/>
            <p:nvPr/>
          </p:nvSpPr>
          <p:spPr bwMode="gray">
            <a:xfrm rot="10800000">
              <a:off x="5308600" y="3251200"/>
              <a:ext cx="3181350" cy="1413744"/>
            </a:xfrm>
            <a:prstGeom prst="homePlate">
              <a:avLst>
                <a:gd name="adj" fmla="val 28889"/>
              </a:avLst>
            </a:prstGeom>
            <a:gradFill>
              <a:gsLst>
                <a:gs pos="0">
                  <a:schemeClr val="tx1">
                    <a:lumMod val="85000"/>
                    <a:lumOff val="15000"/>
                    <a:alpha val="56000"/>
                  </a:schemeClr>
                </a:gs>
                <a:gs pos="100000">
                  <a:schemeClr val="tx1">
                    <a:lumMod val="95000"/>
                    <a:lumOff val="5000"/>
                    <a:alpha val="54000"/>
                  </a:schemeClr>
                </a:gs>
              </a:gsLst>
              <a:lin ang="10800000" scaled="0"/>
            </a:grad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350" kern="0" dirty="0">
                <a:latin typeface="微软雅黑" panose="020B0503020204020204" pitchFamily="34" charset="-122"/>
                <a:ea typeface="微软雅黑" panose="020B0503020204020204" pitchFamily="34" charset="-122"/>
                <a:cs typeface="Arial Unicode MS" pitchFamily="34" charset="-128"/>
              </a:endParaRPr>
            </a:p>
          </p:txBody>
        </p:sp>
        <p:grpSp>
          <p:nvGrpSpPr>
            <p:cNvPr id="116" name="Group 115"/>
            <p:cNvGrpSpPr/>
            <p:nvPr/>
          </p:nvGrpSpPr>
          <p:grpSpPr>
            <a:xfrm>
              <a:off x="5897393" y="3370474"/>
              <a:ext cx="2497037" cy="1193200"/>
              <a:chOff x="9548035" y="3078000"/>
              <a:chExt cx="2579216" cy="1193200"/>
            </a:xfrm>
          </p:grpSpPr>
          <p:sp>
            <p:nvSpPr>
              <p:cNvPr id="117" name="Rounded Rectangle 116"/>
              <p:cNvSpPr/>
              <p:nvPr/>
            </p:nvSpPr>
            <p:spPr bwMode="gray">
              <a:xfrm>
                <a:off x="9548035" y="3078000"/>
                <a:ext cx="822960" cy="557596"/>
              </a:xfrm>
              <a:prstGeom prst="roundRect">
                <a:avLst/>
              </a:prstGeom>
              <a:gradFill flip="none" rotWithShape="1">
                <a:gsLst>
                  <a:gs pos="0">
                    <a:srgbClr val="F0AB00"/>
                  </a:gs>
                  <a:gs pos="100000">
                    <a:srgbClr val="FFC000"/>
                  </a:gs>
                </a:gsLst>
                <a:lin ang="16200000" scaled="1"/>
                <a:tileRect/>
              </a:gradFill>
            </p:spPr>
            <p:txBody>
              <a:bodyPr wrap="square" rtlCol="0" anchor="ctr" anchorCtr="1">
                <a:noAutofit/>
              </a:bodyPr>
              <a:lstStyle/>
              <a:p>
                <a:pPr algn="ctr"/>
                <a:r>
                  <a:rPr lang="zh-CN" altLang="en-US" sz="825" b="1" dirty="0">
                    <a:solidFill>
                      <a:schemeClr val="bg2">
                        <a:lumMod val="25000"/>
                      </a:schemeClr>
                    </a:solidFill>
                    <a:latin typeface="微软雅黑" panose="020B0503020204020204" pitchFamily="34" charset="-122"/>
                    <a:ea typeface="微软雅黑" panose="020B0503020204020204" pitchFamily="34" charset="-122"/>
                    <a:cs typeface="Arial"/>
                  </a:rPr>
                  <a:t>地理服务</a:t>
                </a:r>
                <a:endParaRPr lang="en-US" sz="825" b="1" dirty="0">
                  <a:solidFill>
                    <a:schemeClr val="bg2">
                      <a:lumMod val="25000"/>
                    </a:schemeClr>
                  </a:solidFill>
                  <a:latin typeface="微软雅黑" panose="020B0503020204020204" pitchFamily="34" charset="-122"/>
                  <a:ea typeface="微软雅黑" panose="020B0503020204020204" pitchFamily="34" charset="-122"/>
                  <a:cs typeface="Arial"/>
                </a:endParaRPr>
              </a:p>
            </p:txBody>
          </p:sp>
          <p:sp>
            <p:nvSpPr>
              <p:cNvPr id="118" name="Rounded Rectangle 117"/>
              <p:cNvSpPr/>
              <p:nvPr/>
            </p:nvSpPr>
            <p:spPr bwMode="gray">
              <a:xfrm>
                <a:off x="10426162" y="3078000"/>
                <a:ext cx="822960" cy="557596"/>
              </a:xfrm>
              <a:prstGeom prst="roundRect">
                <a:avLst/>
              </a:prstGeom>
              <a:gradFill flip="none" rotWithShape="1">
                <a:gsLst>
                  <a:gs pos="0">
                    <a:srgbClr val="F0AB00"/>
                  </a:gs>
                  <a:gs pos="100000">
                    <a:srgbClr val="FFC000"/>
                  </a:gs>
                </a:gsLst>
                <a:lin ang="16200000" scaled="1"/>
                <a:tileRect/>
              </a:gradFill>
            </p:spPr>
            <p:txBody>
              <a:bodyPr wrap="square" rtlCol="0" anchor="ctr" anchorCtr="1">
                <a:noAutofit/>
              </a:bodyPr>
              <a:lstStyle/>
              <a:p>
                <a:pPr algn="ctr"/>
                <a:r>
                  <a:rPr lang="zh-CN" altLang="en-US" sz="825" b="1" dirty="0">
                    <a:solidFill>
                      <a:schemeClr val="bg2">
                        <a:lumMod val="25000"/>
                      </a:schemeClr>
                    </a:solidFill>
                    <a:latin typeface="微软雅黑" panose="020B0503020204020204" pitchFamily="34" charset="-122"/>
                    <a:ea typeface="微软雅黑" panose="020B0503020204020204" pitchFamily="34" charset="-122"/>
                    <a:cs typeface="Arial"/>
                  </a:rPr>
                  <a:t>地理内容</a:t>
                </a:r>
                <a:endParaRPr lang="en-US" sz="825" b="1" dirty="0">
                  <a:solidFill>
                    <a:schemeClr val="bg2">
                      <a:lumMod val="25000"/>
                    </a:schemeClr>
                  </a:solidFill>
                  <a:latin typeface="微软雅黑" panose="020B0503020204020204" pitchFamily="34" charset="-122"/>
                  <a:ea typeface="微软雅黑" panose="020B0503020204020204" pitchFamily="34" charset="-122"/>
                  <a:cs typeface="Arial"/>
                </a:endParaRPr>
              </a:p>
            </p:txBody>
          </p:sp>
          <p:sp>
            <p:nvSpPr>
              <p:cNvPr id="119" name="Rounded Rectangle 118"/>
              <p:cNvSpPr/>
              <p:nvPr/>
            </p:nvSpPr>
            <p:spPr bwMode="gray">
              <a:xfrm>
                <a:off x="11304291" y="3078000"/>
                <a:ext cx="822960" cy="557596"/>
              </a:xfrm>
              <a:prstGeom prst="roundRect">
                <a:avLst/>
              </a:prstGeom>
              <a:gradFill flip="none" rotWithShape="1">
                <a:gsLst>
                  <a:gs pos="0">
                    <a:srgbClr val="F0AB00"/>
                  </a:gs>
                  <a:gs pos="100000">
                    <a:srgbClr val="FFC000"/>
                  </a:gs>
                </a:gsLst>
                <a:lin ang="16200000" scaled="1"/>
                <a:tileRect/>
              </a:gradFill>
            </p:spPr>
            <p:txBody>
              <a:bodyPr wrap="square" rtlCol="0" anchor="ctr" anchorCtr="1">
                <a:noAutofit/>
              </a:bodyPr>
              <a:lstStyle/>
              <a:p>
                <a:pPr algn="ctr"/>
                <a:r>
                  <a:rPr lang="zh-CN" altLang="en-US" sz="750" b="1" dirty="0">
                    <a:solidFill>
                      <a:schemeClr val="bg2">
                        <a:lumMod val="25000"/>
                      </a:schemeClr>
                    </a:solidFill>
                    <a:latin typeface="微软雅黑" panose="020B0503020204020204" pitchFamily="34" charset="-122"/>
                    <a:ea typeface="微软雅黑" panose="020B0503020204020204" pitchFamily="34" charset="-122"/>
                    <a:cs typeface="Arial"/>
                  </a:rPr>
                  <a:t>列空间处理</a:t>
                </a:r>
                <a:endParaRPr lang="en-US" sz="750" b="1" dirty="0">
                  <a:solidFill>
                    <a:schemeClr val="bg2">
                      <a:lumMod val="25000"/>
                    </a:schemeClr>
                  </a:solidFill>
                  <a:latin typeface="微软雅黑" panose="020B0503020204020204" pitchFamily="34" charset="-122"/>
                  <a:ea typeface="微软雅黑" panose="020B0503020204020204" pitchFamily="34" charset="-122"/>
                  <a:cs typeface="Arial"/>
                </a:endParaRPr>
              </a:p>
            </p:txBody>
          </p:sp>
          <p:sp>
            <p:nvSpPr>
              <p:cNvPr id="120" name="Rounded Rectangle 119"/>
              <p:cNvSpPr/>
              <p:nvPr/>
            </p:nvSpPr>
            <p:spPr bwMode="gray">
              <a:xfrm>
                <a:off x="9548036" y="3713604"/>
                <a:ext cx="822960" cy="557596"/>
              </a:xfrm>
              <a:prstGeom prst="roundRect">
                <a:avLst/>
              </a:prstGeom>
              <a:gradFill flip="none" rotWithShape="1">
                <a:gsLst>
                  <a:gs pos="0">
                    <a:srgbClr val="F0AB00"/>
                  </a:gs>
                  <a:gs pos="100000">
                    <a:srgbClr val="FFC000"/>
                  </a:gs>
                </a:gsLst>
                <a:lin ang="16200000" scaled="1"/>
                <a:tileRect/>
              </a:gradFill>
            </p:spPr>
            <p:txBody>
              <a:bodyPr wrap="square" rtlCol="0" anchor="ctr" anchorCtr="1">
                <a:noAutofit/>
              </a:bodyPr>
              <a:lstStyle/>
              <a:p>
                <a:pPr algn="ctr"/>
                <a:r>
                  <a:rPr lang="zh-CN" altLang="en-US" sz="825" b="1" dirty="0">
                    <a:solidFill>
                      <a:schemeClr val="bg2">
                        <a:lumMod val="25000"/>
                      </a:schemeClr>
                    </a:solidFill>
                    <a:latin typeface="微软雅黑" panose="020B0503020204020204" pitchFamily="34" charset="-122"/>
                    <a:ea typeface="微软雅黑" panose="020B0503020204020204" pitchFamily="34" charset="-122"/>
                    <a:cs typeface="Arial"/>
                  </a:rPr>
                  <a:t>计算模型和视图</a:t>
                </a:r>
                <a:endParaRPr lang="en-US" sz="825" b="1" dirty="0">
                  <a:solidFill>
                    <a:schemeClr val="bg2">
                      <a:lumMod val="25000"/>
                    </a:schemeClr>
                  </a:solidFill>
                  <a:latin typeface="微软雅黑" panose="020B0503020204020204" pitchFamily="34" charset="-122"/>
                  <a:ea typeface="微软雅黑" panose="020B0503020204020204" pitchFamily="34" charset="-122"/>
                  <a:cs typeface="Arial"/>
                </a:endParaRPr>
              </a:p>
            </p:txBody>
          </p:sp>
          <p:sp>
            <p:nvSpPr>
              <p:cNvPr id="121" name="Rounded Rectangle 120"/>
              <p:cNvSpPr/>
              <p:nvPr/>
            </p:nvSpPr>
            <p:spPr bwMode="gray">
              <a:xfrm>
                <a:off x="10426162" y="3713604"/>
                <a:ext cx="822960" cy="557596"/>
              </a:xfrm>
              <a:prstGeom prst="roundRect">
                <a:avLst/>
              </a:prstGeom>
              <a:gradFill flip="none" rotWithShape="1">
                <a:gsLst>
                  <a:gs pos="0">
                    <a:srgbClr val="F0AB00"/>
                  </a:gs>
                  <a:gs pos="100000">
                    <a:srgbClr val="FFC000"/>
                  </a:gs>
                </a:gsLst>
                <a:lin ang="16200000" scaled="1"/>
                <a:tileRect/>
              </a:gradFill>
            </p:spPr>
            <p:txBody>
              <a:bodyPr wrap="square" rtlCol="0" anchor="ctr" anchorCtr="1">
                <a:noAutofit/>
              </a:bodyPr>
              <a:lstStyle/>
              <a:p>
                <a:pPr algn="ctr"/>
                <a:r>
                  <a:rPr lang="zh-CN" altLang="en-US" sz="825" b="1" dirty="0">
                    <a:solidFill>
                      <a:schemeClr val="bg2">
                        <a:lumMod val="25000"/>
                      </a:schemeClr>
                    </a:solidFill>
                    <a:latin typeface="微软雅黑" panose="020B0503020204020204" pitchFamily="34" charset="-122"/>
                    <a:ea typeface="微软雅黑" panose="020B0503020204020204" pitchFamily="34" charset="-122"/>
                    <a:cs typeface="Arial"/>
                  </a:rPr>
                  <a:t>空间函数</a:t>
                </a:r>
                <a:endParaRPr lang="en-US" sz="825" b="1" dirty="0">
                  <a:solidFill>
                    <a:schemeClr val="bg2">
                      <a:lumMod val="25000"/>
                    </a:schemeClr>
                  </a:solidFill>
                  <a:latin typeface="微软雅黑" panose="020B0503020204020204" pitchFamily="34" charset="-122"/>
                  <a:ea typeface="微软雅黑" panose="020B0503020204020204" pitchFamily="34" charset="-122"/>
                  <a:cs typeface="Arial"/>
                </a:endParaRPr>
              </a:p>
            </p:txBody>
          </p:sp>
          <p:sp>
            <p:nvSpPr>
              <p:cNvPr id="122" name="Rounded Rectangle 121"/>
              <p:cNvSpPr/>
              <p:nvPr/>
            </p:nvSpPr>
            <p:spPr bwMode="gray">
              <a:xfrm>
                <a:off x="11304288" y="3713604"/>
                <a:ext cx="822960" cy="557596"/>
              </a:xfrm>
              <a:prstGeom prst="roundRect">
                <a:avLst/>
              </a:prstGeom>
              <a:gradFill flip="none" rotWithShape="1">
                <a:gsLst>
                  <a:gs pos="0">
                    <a:srgbClr val="F0AB00"/>
                  </a:gs>
                  <a:gs pos="100000">
                    <a:srgbClr val="FFC000"/>
                  </a:gs>
                </a:gsLst>
                <a:lin ang="16200000" scaled="1"/>
                <a:tileRect/>
              </a:gradFill>
            </p:spPr>
            <p:txBody>
              <a:bodyPr wrap="square" rtlCol="0" anchor="ctr" anchorCtr="1">
                <a:noAutofit/>
              </a:bodyPr>
              <a:lstStyle/>
              <a:p>
                <a:pPr algn="ctr"/>
                <a:r>
                  <a:rPr lang="zh-CN" altLang="en-US" sz="825" b="1" dirty="0">
                    <a:solidFill>
                      <a:schemeClr val="bg2">
                        <a:lumMod val="25000"/>
                      </a:schemeClr>
                    </a:solidFill>
                    <a:latin typeface="微软雅黑" panose="020B0503020204020204" pitchFamily="34" charset="-122"/>
                    <a:ea typeface="微软雅黑" panose="020B0503020204020204" pitchFamily="34" charset="-122"/>
                    <a:cs typeface="Arial"/>
                  </a:rPr>
                  <a:t>空间数据类型</a:t>
                </a:r>
                <a:endParaRPr lang="en-US" sz="825" b="1" dirty="0">
                  <a:solidFill>
                    <a:schemeClr val="bg2">
                      <a:lumMod val="25000"/>
                    </a:schemeClr>
                  </a:solidFill>
                  <a:latin typeface="微软雅黑" panose="020B0503020204020204" pitchFamily="34" charset="-122"/>
                  <a:ea typeface="微软雅黑" panose="020B0503020204020204" pitchFamily="34" charset="-122"/>
                  <a:cs typeface="Arial"/>
                </a:endParaRPr>
              </a:p>
            </p:txBody>
          </p:sp>
        </p:grpSp>
      </p:grpSp>
      <p:sp>
        <p:nvSpPr>
          <p:cNvPr id="124" name="Rounded Rectangle 123"/>
          <p:cNvSpPr/>
          <p:nvPr/>
        </p:nvSpPr>
        <p:spPr bwMode="gray">
          <a:xfrm>
            <a:off x="317652" y="5064884"/>
            <a:ext cx="1642341" cy="695382"/>
          </a:xfrm>
          <a:prstGeom prst="roundRect">
            <a:avLst>
              <a:gd name="adj" fmla="val 6705"/>
            </a:avLst>
          </a:prstGeom>
          <a:gradFill>
            <a:gsLst>
              <a:gs pos="0">
                <a:schemeClr val="accent3">
                  <a:lumMod val="40000"/>
                  <a:lumOff val="60000"/>
                </a:schemeClr>
              </a:gs>
              <a:gs pos="100000">
                <a:schemeClr val="accent3"/>
              </a:gs>
            </a:gsLst>
            <a:lin ang="5400000" scaled="0"/>
          </a:gra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endParaRPr lang="en-US" sz="2174" kern="0" dirty="0">
              <a:latin typeface="微软雅黑" panose="020B0503020204020204" pitchFamily="34" charset="-122"/>
              <a:ea typeface="微软雅黑" panose="020B0503020204020204" pitchFamily="34" charset="-122"/>
              <a:cs typeface="Arial Unicode MS" pitchFamily="34" charset="-128"/>
            </a:endParaRPr>
          </a:p>
        </p:txBody>
      </p:sp>
      <p:sp>
        <p:nvSpPr>
          <p:cNvPr id="125" name="TextBox 124"/>
          <p:cNvSpPr txBox="1"/>
          <p:nvPr/>
        </p:nvSpPr>
        <p:spPr>
          <a:xfrm>
            <a:off x="407223" y="5225993"/>
            <a:ext cx="1473298" cy="15004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975" b="1" dirty="0">
                <a:latin typeface="微软雅黑" panose="020B0503020204020204" pitchFamily="34" charset="-122"/>
                <a:ea typeface="微软雅黑" panose="020B0503020204020204" pitchFamily="34" charset="-122"/>
              </a:rPr>
              <a:t>实时高性能空间处理</a:t>
            </a:r>
            <a:endParaRPr lang="en-US" sz="975" b="1" dirty="0">
              <a:latin typeface="微软雅黑" panose="020B0503020204020204" pitchFamily="34" charset="-122"/>
              <a:ea typeface="微软雅黑" panose="020B0503020204020204" pitchFamily="34" charset="-122"/>
            </a:endParaRPr>
          </a:p>
        </p:txBody>
      </p:sp>
      <p:sp>
        <p:nvSpPr>
          <p:cNvPr id="127" name="Rounded Rectangle 126"/>
          <p:cNvSpPr/>
          <p:nvPr/>
        </p:nvSpPr>
        <p:spPr bwMode="gray">
          <a:xfrm>
            <a:off x="2057933" y="5064884"/>
            <a:ext cx="1642341" cy="695382"/>
          </a:xfrm>
          <a:prstGeom prst="roundRect">
            <a:avLst>
              <a:gd name="adj" fmla="val 6705"/>
            </a:avLst>
          </a:prstGeom>
          <a:gradFill>
            <a:gsLst>
              <a:gs pos="0">
                <a:schemeClr val="accent3">
                  <a:lumMod val="40000"/>
                  <a:lumOff val="60000"/>
                </a:schemeClr>
              </a:gs>
              <a:gs pos="100000">
                <a:schemeClr val="accent3"/>
              </a:gs>
            </a:gsLst>
            <a:lin ang="5400000" scaled="0"/>
          </a:gra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endParaRPr lang="en-US" sz="2174" kern="0" dirty="0">
              <a:latin typeface="微软雅黑" panose="020B0503020204020204" pitchFamily="34" charset="-122"/>
              <a:ea typeface="微软雅黑" panose="020B0503020204020204" pitchFamily="34" charset="-122"/>
              <a:cs typeface="Arial Unicode MS" pitchFamily="34" charset="-128"/>
            </a:endParaRPr>
          </a:p>
        </p:txBody>
      </p:sp>
      <p:sp>
        <p:nvSpPr>
          <p:cNvPr id="128" name="TextBox 127"/>
          <p:cNvSpPr txBox="1"/>
          <p:nvPr/>
        </p:nvSpPr>
        <p:spPr>
          <a:xfrm>
            <a:off x="2142454" y="5219045"/>
            <a:ext cx="1473298" cy="30008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000" b="1">
                <a:solidFill>
                  <a:schemeClr val="bg1"/>
                </a:solidFill>
              </a:defRPr>
            </a:lvl1pPr>
          </a:lstStyle>
          <a:p>
            <a:r>
              <a:rPr lang="zh-CN" altLang="en-US" sz="975" dirty="0">
                <a:solidFill>
                  <a:schemeClr val="tx1"/>
                </a:solidFill>
                <a:latin typeface="微软雅黑" panose="020B0503020204020204" pitchFamily="34" charset="-122"/>
                <a:ea typeface="微软雅黑" panose="020B0503020204020204" pitchFamily="34" charset="-122"/>
              </a:rPr>
              <a:t>存储、处理、操作、取回和共享空间数据</a:t>
            </a:r>
            <a:endParaRPr lang="en-US" sz="975" dirty="0">
              <a:solidFill>
                <a:schemeClr val="tx1"/>
              </a:solidFill>
              <a:latin typeface="微软雅黑" panose="020B0503020204020204" pitchFamily="34" charset="-122"/>
              <a:ea typeface="微软雅黑" panose="020B0503020204020204" pitchFamily="34" charset="-122"/>
            </a:endParaRPr>
          </a:p>
        </p:txBody>
      </p:sp>
      <p:sp>
        <p:nvSpPr>
          <p:cNvPr id="130" name="Rounded Rectangle 129"/>
          <p:cNvSpPr/>
          <p:nvPr/>
        </p:nvSpPr>
        <p:spPr bwMode="gray">
          <a:xfrm>
            <a:off x="3773055" y="5064884"/>
            <a:ext cx="1642341" cy="695382"/>
          </a:xfrm>
          <a:prstGeom prst="roundRect">
            <a:avLst>
              <a:gd name="adj" fmla="val 6705"/>
            </a:avLst>
          </a:prstGeom>
          <a:gradFill>
            <a:gsLst>
              <a:gs pos="0">
                <a:schemeClr val="accent3">
                  <a:lumMod val="40000"/>
                  <a:lumOff val="60000"/>
                </a:schemeClr>
              </a:gs>
              <a:gs pos="100000">
                <a:schemeClr val="accent3"/>
              </a:gs>
            </a:gsLst>
            <a:lin ang="5400000" scaled="0"/>
          </a:gra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endParaRPr lang="en-US" sz="2174" kern="0" dirty="0">
              <a:latin typeface="微软雅黑" panose="020B0503020204020204" pitchFamily="34" charset="-122"/>
              <a:ea typeface="微软雅黑" panose="020B0503020204020204" pitchFamily="34" charset="-122"/>
              <a:cs typeface="Arial Unicode MS" pitchFamily="34" charset="-128"/>
            </a:endParaRPr>
          </a:p>
        </p:txBody>
      </p:sp>
      <p:sp>
        <p:nvSpPr>
          <p:cNvPr id="131" name="TextBox 130"/>
          <p:cNvSpPr txBox="1"/>
          <p:nvPr/>
        </p:nvSpPr>
        <p:spPr>
          <a:xfrm>
            <a:off x="3962352" y="5302861"/>
            <a:ext cx="1272701" cy="150041"/>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000" b="1">
                <a:solidFill>
                  <a:schemeClr val="bg1"/>
                </a:solidFill>
              </a:defRPr>
            </a:lvl1pPr>
          </a:lstStyle>
          <a:p>
            <a:r>
              <a:rPr lang="zh-CN" altLang="en-US" sz="975" dirty="0">
                <a:solidFill>
                  <a:schemeClr val="tx1"/>
                </a:solidFill>
                <a:latin typeface="微软雅黑" panose="020B0503020204020204" pitchFamily="34" charset="-122"/>
                <a:ea typeface="微软雅黑" panose="020B0503020204020204" pitchFamily="34" charset="-122"/>
              </a:rPr>
              <a:t>联合模型平台</a:t>
            </a:r>
            <a:endParaRPr lang="en-US" sz="975" dirty="0">
              <a:solidFill>
                <a:schemeClr val="tx1"/>
              </a:solidFill>
              <a:latin typeface="微软雅黑" panose="020B0503020204020204" pitchFamily="34" charset="-122"/>
              <a:ea typeface="微软雅黑" panose="020B0503020204020204" pitchFamily="34" charset="-122"/>
            </a:endParaRPr>
          </a:p>
        </p:txBody>
      </p:sp>
      <p:sp>
        <p:nvSpPr>
          <p:cNvPr id="133" name="Rounded Rectangle 132"/>
          <p:cNvSpPr/>
          <p:nvPr/>
        </p:nvSpPr>
        <p:spPr bwMode="gray">
          <a:xfrm>
            <a:off x="5484122" y="5064884"/>
            <a:ext cx="1642341" cy="695382"/>
          </a:xfrm>
          <a:prstGeom prst="roundRect">
            <a:avLst>
              <a:gd name="adj" fmla="val 6705"/>
            </a:avLst>
          </a:prstGeom>
          <a:gradFill>
            <a:gsLst>
              <a:gs pos="0">
                <a:schemeClr val="accent3">
                  <a:lumMod val="40000"/>
                  <a:lumOff val="60000"/>
                </a:schemeClr>
              </a:gs>
              <a:gs pos="100000">
                <a:schemeClr val="accent3"/>
              </a:gs>
            </a:gsLst>
            <a:lin ang="5400000" scaled="0"/>
          </a:gra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endParaRPr lang="en-US" sz="2174" kern="0" dirty="0">
              <a:latin typeface="微软雅黑" panose="020B0503020204020204" pitchFamily="34" charset="-122"/>
              <a:ea typeface="微软雅黑" panose="020B0503020204020204" pitchFamily="34" charset="-122"/>
              <a:cs typeface="Arial Unicode MS" pitchFamily="34" charset="-128"/>
            </a:endParaRPr>
          </a:p>
        </p:txBody>
      </p:sp>
      <p:sp>
        <p:nvSpPr>
          <p:cNvPr id="134" name="TextBox 133"/>
          <p:cNvSpPr txBox="1"/>
          <p:nvPr/>
        </p:nvSpPr>
        <p:spPr>
          <a:xfrm>
            <a:off x="5566270" y="5302664"/>
            <a:ext cx="1473298" cy="150041"/>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000" b="1">
                <a:solidFill>
                  <a:schemeClr val="bg1"/>
                </a:solidFill>
              </a:defRPr>
            </a:lvl1pPr>
          </a:lstStyle>
          <a:p>
            <a:r>
              <a:rPr lang="zh-CN" altLang="en-US" sz="975" dirty="0">
                <a:solidFill>
                  <a:schemeClr val="tx1"/>
                </a:solidFill>
                <a:latin typeface="微软雅黑" panose="020B0503020204020204" pitchFamily="34" charset="-122"/>
                <a:ea typeface="微软雅黑" panose="020B0503020204020204" pitchFamily="34" charset="-122"/>
              </a:rPr>
              <a:t>联合空间和业务数据</a:t>
            </a:r>
            <a:endParaRPr lang="en-US" sz="975" dirty="0">
              <a:solidFill>
                <a:schemeClr val="tx1"/>
              </a:solidFill>
              <a:latin typeface="微软雅黑" panose="020B0503020204020204" pitchFamily="34" charset="-122"/>
              <a:ea typeface="微软雅黑" panose="020B0503020204020204" pitchFamily="34" charset="-122"/>
            </a:endParaRPr>
          </a:p>
        </p:txBody>
      </p:sp>
      <p:sp>
        <p:nvSpPr>
          <p:cNvPr id="136" name="Rounded Rectangle 135"/>
          <p:cNvSpPr/>
          <p:nvPr/>
        </p:nvSpPr>
        <p:spPr bwMode="gray">
          <a:xfrm>
            <a:off x="7190360" y="5064884"/>
            <a:ext cx="1642341" cy="695382"/>
          </a:xfrm>
          <a:prstGeom prst="roundRect">
            <a:avLst>
              <a:gd name="adj" fmla="val 6705"/>
            </a:avLst>
          </a:prstGeom>
          <a:gradFill>
            <a:gsLst>
              <a:gs pos="0">
                <a:schemeClr val="accent3">
                  <a:lumMod val="40000"/>
                  <a:lumOff val="60000"/>
                </a:schemeClr>
              </a:gs>
              <a:gs pos="100000">
                <a:schemeClr val="accent3"/>
              </a:gs>
            </a:gsLst>
            <a:lin ang="5400000" scaled="0"/>
          </a:gradFill>
          <a:ln w="6350" algn="ctr">
            <a:noFill/>
            <a:miter lim="800000"/>
            <a:headEnd/>
            <a:tailEnd/>
          </a:ln>
        </p:spPr>
        <p:txBody>
          <a:bodyPr lIns="80351" tIns="64281" rIns="80351" bIns="64281" rtlCol="0" anchor="ctr"/>
          <a:lstStyle/>
          <a:p>
            <a:pPr algn="ctr" fontAlgn="base">
              <a:spcBef>
                <a:spcPct val="50000"/>
              </a:spcBef>
              <a:spcAft>
                <a:spcPct val="0"/>
              </a:spcAft>
              <a:buClr>
                <a:srgbClr val="F0AB00"/>
              </a:buClr>
              <a:buSzPct val="80000"/>
            </a:pPr>
            <a:endParaRPr lang="en-US" sz="2174" kern="0" dirty="0">
              <a:latin typeface="微软雅黑" panose="020B0503020204020204" pitchFamily="34" charset="-122"/>
              <a:ea typeface="微软雅黑" panose="020B0503020204020204" pitchFamily="34" charset="-122"/>
              <a:cs typeface="Arial Unicode MS" pitchFamily="34" charset="-128"/>
            </a:endParaRPr>
          </a:p>
        </p:txBody>
      </p:sp>
      <p:sp>
        <p:nvSpPr>
          <p:cNvPr id="137" name="TextBox 136"/>
          <p:cNvSpPr txBox="1"/>
          <p:nvPr/>
        </p:nvSpPr>
        <p:spPr>
          <a:xfrm>
            <a:off x="7284406" y="5295717"/>
            <a:ext cx="1473298" cy="150041"/>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000" b="1">
                <a:solidFill>
                  <a:schemeClr val="bg1"/>
                </a:solidFill>
              </a:defRPr>
            </a:lvl1pPr>
          </a:lstStyle>
          <a:p>
            <a:r>
              <a:rPr lang="zh-CN" altLang="en-US" sz="975" dirty="0">
                <a:solidFill>
                  <a:schemeClr val="tx1"/>
                </a:solidFill>
                <a:latin typeface="微软雅黑" panose="020B0503020204020204" pitchFamily="34" charset="-122"/>
                <a:ea typeface="微软雅黑" panose="020B0503020204020204" pitchFamily="34" charset="-122"/>
              </a:rPr>
              <a:t>空间内容和服务</a:t>
            </a:r>
            <a:endParaRPr lang="en-US" sz="975" dirty="0">
              <a:solidFill>
                <a:schemeClr val="tx1"/>
              </a:solidFill>
              <a:latin typeface="微软雅黑" panose="020B0503020204020204" pitchFamily="34" charset="-122"/>
              <a:ea typeface="微软雅黑" panose="020B0503020204020204" pitchFamily="34" charset="-122"/>
            </a:endParaRPr>
          </a:p>
        </p:txBody>
      </p:sp>
      <p:grpSp>
        <p:nvGrpSpPr>
          <p:cNvPr id="2" name="Group 1"/>
          <p:cNvGrpSpPr/>
          <p:nvPr/>
        </p:nvGrpSpPr>
        <p:grpSpPr>
          <a:xfrm>
            <a:off x="750991" y="2127687"/>
            <a:ext cx="7567508" cy="568153"/>
            <a:chOff x="750991" y="1693865"/>
            <a:chExt cx="7567508" cy="757559"/>
          </a:xfrm>
        </p:grpSpPr>
        <p:sp>
          <p:nvSpPr>
            <p:cNvPr id="139" name="Bent Arrow 138"/>
            <p:cNvSpPr/>
            <p:nvPr/>
          </p:nvSpPr>
          <p:spPr bwMode="gray">
            <a:xfrm rot="5400000">
              <a:off x="7508140" y="1641063"/>
              <a:ext cx="757558" cy="863161"/>
            </a:xfrm>
            <a:prstGeom prst="bentArrow">
              <a:avLst>
                <a:gd name="adj1" fmla="val 43169"/>
                <a:gd name="adj2" fmla="val 42140"/>
                <a:gd name="adj3" fmla="val 26527"/>
                <a:gd name="adj4" fmla="val 63602"/>
              </a:avLst>
            </a:prstGeom>
            <a:gradFill>
              <a:gsLst>
                <a:gs pos="0">
                  <a:schemeClr val="tx2">
                    <a:lumMod val="75000"/>
                  </a:schemeClr>
                </a:gs>
                <a:gs pos="49000">
                  <a:schemeClr val="accent3">
                    <a:lumMod val="60000"/>
                    <a:lumOff val="40000"/>
                  </a:schemeClr>
                </a:gs>
                <a:gs pos="100000">
                  <a:schemeClr val="accent3">
                    <a:lumMod val="75000"/>
                  </a:schemeClr>
                </a:gs>
              </a:gsLst>
              <a:lin ang="0" scaled="1"/>
            </a:grad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350" kern="0" dirty="0">
                <a:latin typeface="微软雅黑" panose="020B0503020204020204" pitchFamily="34" charset="-122"/>
                <a:ea typeface="微软雅黑" panose="020B0503020204020204" pitchFamily="34" charset="-122"/>
                <a:cs typeface="Arial Unicode MS" pitchFamily="34" charset="-128"/>
              </a:endParaRPr>
            </a:p>
          </p:txBody>
        </p:sp>
        <p:sp>
          <p:nvSpPr>
            <p:cNvPr id="75" name="Bent Arrow 74"/>
            <p:cNvSpPr/>
            <p:nvPr/>
          </p:nvSpPr>
          <p:spPr bwMode="gray">
            <a:xfrm rot="16200000" flipH="1">
              <a:off x="803793" y="1641064"/>
              <a:ext cx="757558" cy="863161"/>
            </a:xfrm>
            <a:prstGeom prst="bentArrow">
              <a:avLst>
                <a:gd name="adj1" fmla="val 43169"/>
                <a:gd name="adj2" fmla="val 42140"/>
                <a:gd name="adj3" fmla="val 26527"/>
                <a:gd name="adj4" fmla="val 63602"/>
              </a:avLst>
            </a:prstGeom>
            <a:gradFill>
              <a:gsLst>
                <a:gs pos="0">
                  <a:schemeClr val="tx2">
                    <a:lumMod val="75000"/>
                  </a:schemeClr>
                </a:gs>
                <a:gs pos="49000">
                  <a:schemeClr val="accent3">
                    <a:lumMod val="60000"/>
                    <a:lumOff val="40000"/>
                  </a:schemeClr>
                </a:gs>
                <a:gs pos="100000">
                  <a:schemeClr val="accent3">
                    <a:lumMod val="75000"/>
                  </a:schemeClr>
                </a:gs>
              </a:gsLst>
              <a:lin ang="0" scaled="1"/>
            </a:grad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350" kern="0" dirty="0">
                <a:latin typeface="微软雅黑" panose="020B0503020204020204" pitchFamily="34" charset="-122"/>
                <a:ea typeface="微软雅黑" panose="020B0503020204020204" pitchFamily="34" charset="-122"/>
                <a:cs typeface="Arial Unicode MS" pitchFamily="34" charset="-128"/>
              </a:endParaRPr>
            </a:p>
          </p:txBody>
        </p:sp>
      </p:grpSp>
      <p:grpSp>
        <p:nvGrpSpPr>
          <p:cNvPr id="76" name="Group 75"/>
          <p:cNvGrpSpPr/>
          <p:nvPr/>
        </p:nvGrpSpPr>
        <p:grpSpPr>
          <a:xfrm rot="10800000">
            <a:off x="750991" y="4251023"/>
            <a:ext cx="7567508" cy="568153"/>
            <a:chOff x="750991" y="1693865"/>
            <a:chExt cx="7567508" cy="757559"/>
          </a:xfrm>
        </p:grpSpPr>
        <p:sp>
          <p:nvSpPr>
            <p:cNvPr id="77" name="Bent Arrow 76"/>
            <p:cNvSpPr/>
            <p:nvPr/>
          </p:nvSpPr>
          <p:spPr bwMode="gray">
            <a:xfrm rot="5400000">
              <a:off x="7508140" y="1641063"/>
              <a:ext cx="757558" cy="863161"/>
            </a:xfrm>
            <a:prstGeom prst="bentArrow">
              <a:avLst>
                <a:gd name="adj1" fmla="val 43169"/>
                <a:gd name="adj2" fmla="val 42140"/>
                <a:gd name="adj3" fmla="val 26527"/>
                <a:gd name="adj4" fmla="val 63602"/>
              </a:avLst>
            </a:prstGeom>
            <a:gradFill>
              <a:gsLst>
                <a:gs pos="0">
                  <a:schemeClr val="tx2">
                    <a:lumMod val="75000"/>
                  </a:schemeClr>
                </a:gs>
                <a:gs pos="49000">
                  <a:schemeClr val="accent3">
                    <a:lumMod val="60000"/>
                    <a:lumOff val="40000"/>
                  </a:schemeClr>
                </a:gs>
                <a:gs pos="100000">
                  <a:schemeClr val="accent3">
                    <a:lumMod val="75000"/>
                  </a:schemeClr>
                </a:gs>
              </a:gsLst>
              <a:lin ang="0" scaled="1"/>
            </a:grad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350" kern="0" dirty="0">
                <a:latin typeface="微软雅黑" panose="020B0503020204020204" pitchFamily="34" charset="-122"/>
                <a:ea typeface="微软雅黑" panose="020B0503020204020204" pitchFamily="34" charset="-122"/>
                <a:cs typeface="Arial Unicode MS" pitchFamily="34" charset="-128"/>
              </a:endParaRPr>
            </a:p>
          </p:txBody>
        </p:sp>
        <p:sp>
          <p:nvSpPr>
            <p:cNvPr id="78" name="Bent Arrow 77"/>
            <p:cNvSpPr/>
            <p:nvPr/>
          </p:nvSpPr>
          <p:spPr bwMode="gray">
            <a:xfrm rot="16200000" flipH="1">
              <a:off x="803793" y="1641064"/>
              <a:ext cx="757558" cy="863161"/>
            </a:xfrm>
            <a:prstGeom prst="bentArrow">
              <a:avLst>
                <a:gd name="adj1" fmla="val 43169"/>
                <a:gd name="adj2" fmla="val 42140"/>
                <a:gd name="adj3" fmla="val 26527"/>
                <a:gd name="adj4" fmla="val 63602"/>
              </a:avLst>
            </a:prstGeom>
            <a:gradFill>
              <a:gsLst>
                <a:gs pos="0">
                  <a:schemeClr val="tx2">
                    <a:lumMod val="75000"/>
                  </a:schemeClr>
                </a:gs>
                <a:gs pos="49000">
                  <a:schemeClr val="accent3">
                    <a:lumMod val="60000"/>
                    <a:lumOff val="40000"/>
                  </a:schemeClr>
                </a:gs>
                <a:gs pos="100000">
                  <a:schemeClr val="accent3">
                    <a:lumMod val="75000"/>
                  </a:schemeClr>
                </a:gs>
              </a:gsLst>
              <a:lin ang="0" scaled="1"/>
            </a:grad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350" kern="0" dirty="0">
                <a:latin typeface="微软雅黑" panose="020B0503020204020204" pitchFamily="34" charset="-122"/>
                <a:ea typeface="微软雅黑" panose="020B0503020204020204" pitchFamily="34" charset="-122"/>
                <a:cs typeface="Arial Unicode MS" pitchFamily="34" charset="-128"/>
              </a:endParaRPr>
            </a:p>
          </p:txBody>
        </p:sp>
      </p:grpSp>
    </p:spTree>
    <p:extLst>
      <p:ext uri="{BB962C8B-B14F-4D97-AF65-F5344CB8AC3E}">
        <p14:creationId xmlns:p14="http://schemas.microsoft.com/office/powerpoint/2010/main" val="221542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zh-CN" altLang="en-US" sz="2800" dirty="0">
                <a:latin typeface="微软雅黑" panose="020B0503020204020204" pitchFamily="34" charset="-122"/>
                <a:ea typeface="微软雅黑" panose="020B0503020204020204" pitchFamily="34" charset="-122"/>
              </a:rPr>
              <a:t>全面迎接内存计算的数据技术时代</a:t>
            </a:r>
            <a:endParaRPr lang="de-DE" sz="2800" dirty="0">
              <a:latin typeface="微软雅黑" panose="020B0503020204020204" pitchFamily="34" charset="-122"/>
              <a:ea typeface="微软雅黑" panose="020B0503020204020204" pitchFamily="34" charset="-122"/>
            </a:endParaRPr>
          </a:p>
        </p:txBody>
      </p:sp>
      <p:grpSp>
        <p:nvGrpSpPr>
          <p:cNvPr id="3" name="Gruppieren 143"/>
          <p:cNvGrpSpPr/>
          <p:nvPr/>
        </p:nvGrpSpPr>
        <p:grpSpPr>
          <a:xfrm>
            <a:off x="3013426" y="1772644"/>
            <a:ext cx="5306803" cy="3409084"/>
            <a:chOff x="1117799" y="1326777"/>
            <a:chExt cx="7075942" cy="4545577"/>
          </a:xfrm>
        </p:grpSpPr>
        <p:sp>
          <p:nvSpPr>
            <p:cNvPr id="6" name="Rectangle 48"/>
            <p:cNvSpPr/>
            <p:nvPr/>
          </p:nvSpPr>
          <p:spPr bwMode="gray">
            <a:xfrm>
              <a:off x="1117800" y="1326777"/>
              <a:ext cx="3062113" cy="2091136"/>
            </a:xfrm>
            <a:prstGeom prst="rect">
              <a:avLst/>
            </a:prstGeom>
            <a:solidFill>
              <a:schemeClr val="accent4"/>
            </a:solidFill>
            <a:ln w="28575" algn="ctr">
              <a:noFill/>
              <a:miter lim="800000"/>
              <a:headEnd/>
              <a:tailEnd/>
            </a:ln>
          </p:spPr>
          <p:txBody>
            <a:bodyPr lIns="67498" tIns="53999" rIns="67498" bIns="53999" rtlCol="0" anchor="ctr"/>
            <a:lstStyle/>
            <a:p>
              <a:pPr algn="ctr" fontAlgn="base">
                <a:spcBef>
                  <a:spcPct val="50000"/>
                </a:spcBef>
                <a:spcAft>
                  <a:spcPct val="0"/>
                </a:spcAft>
                <a:buClr>
                  <a:srgbClr val="F0AB00"/>
                </a:buClr>
                <a:buSzPct val="80000"/>
              </a:pPr>
              <a:endParaRPr lang="en-US" sz="1350" kern="0" dirty="0">
                <a:ea typeface="Arial Unicode MS" pitchFamily="34" charset="-128"/>
                <a:cs typeface="Arial Unicode MS" pitchFamily="34" charset="-128"/>
              </a:endParaRPr>
            </a:p>
          </p:txBody>
        </p:sp>
        <p:sp>
          <p:nvSpPr>
            <p:cNvPr id="8" name="Rectangle 62"/>
            <p:cNvSpPr/>
            <p:nvPr/>
          </p:nvSpPr>
          <p:spPr bwMode="gray">
            <a:xfrm>
              <a:off x="1514006" y="1908200"/>
              <a:ext cx="2259351" cy="466975"/>
            </a:xfrm>
            <a:prstGeom prst="rect">
              <a:avLst/>
            </a:prstGeom>
            <a:solidFill>
              <a:schemeClr val="accent4">
                <a:lumMod val="60000"/>
                <a:lumOff val="40000"/>
              </a:schemeClr>
            </a:solidFill>
            <a:ln w="19050" algn="ctr">
              <a:solidFill>
                <a:schemeClr val="tx1"/>
              </a:solidFill>
              <a:miter lim="800000"/>
              <a:headEnd/>
              <a:tailEnd/>
            </a:ln>
          </p:spPr>
          <p:txBody>
            <a:bodyPr lIns="67498" tIns="53999" rIns="67498" bIns="53999" rtlCol="0" anchor="ctr"/>
            <a:lstStyle/>
            <a:p>
              <a:pPr algn="ctr" fontAlgn="base">
                <a:spcBef>
                  <a:spcPct val="50000"/>
                </a:spcBef>
                <a:spcAft>
                  <a:spcPct val="0"/>
                </a:spcAft>
                <a:buClr>
                  <a:srgbClr val="F0AB00"/>
                </a:buClr>
                <a:buSzPct val="80000"/>
              </a:pPr>
              <a:r>
                <a:rPr lang="en-US" sz="1350" kern="0" dirty="0">
                  <a:solidFill>
                    <a:sysClr val="windowText" lastClr="000000"/>
                  </a:solidFill>
                  <a:ea typeface="Arial Unicode MS" pitchFamily="34" charset="-128"/>
                  <a:cs typeface="Arial Unicode MS" pitchFamily="34" charset="-128"/>
                </a:rPr>
                <a:t>Core</a:t>
              </a:r>
            </a:p>
          </p:txBody>
        </p:sp>
        <p:sp>
          <p:nvSpPr>
            <p:cNvPr id="10" name="TextBox 71"/>
            <p:cNvSpPr txBox="1"/>
            <p:nvPr/>
          </p:nvSpPr>
          <p:spPr>
            <a:xfrm>
              <a:off x="1296321" y="1396468"/>
              <a:ext cx="649769" cy="36934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b="1" kern="0" dirty="0">
                  <a:ea typeface="Arial Unicode MS" pitchFamily="34" charset="-128"/>
                  <a:cs typeface="Arial Unicode MS" pitchFamily="34" charset="-128"/>
                </a:rPr>
                <a:t>CPU</a:t>
              </a:r>
            </a:p>
          </p:txBody>
        </p:sp>
        <p:sp>
          <p:nvSpPr>
            <p:cNvPr id="11" name="TextBox 72"/>
            <p:cNvSpPr txBox="1"/>
            <p:nvPr/>
          </p:nvSpPr>
          <p:spPr>
            <a:xfrm>
              <a:off x="4324472" y="3098488"/>
              <a:ext cx="3869268" cy="5540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350" kern="0" dirty="0">
                  <a:solidFill>
                    <a:schemeClr val="accent1"/>
                  </a:solidFill>
                  <a:latin typeface="微软雅黑" panose="020B0503020204020204" pitchFamily="34" charset="-122"/>
                  <a:ea typeface="微软雅黑" panose="020B0503020204020204" pitchFamily="34" charset="-122"/>
                  <a:cs typeface="Arial Unicode MS" pitchFamily="34" charset="-128"/>
                </a:rPr>
                <a:t>现在性能瓶颈</a:t>
              </a:r>
              <a:r>
                <a:rPr lang="en-US" altLang="zh-CN" sz="1350" kern="0" dirty="0">
                  <a:latin typeface="微软雅黑" panose="020B0503020204020204" pitchFamily="34" charset="-122"/>
                  <a:ea typeface="微软雅黑" panose="020B0503020204020204" pitchFamily="34" charset="-122"/>
                  <a:cs typeface="Arial Unicode MS" pitchFamily="34" charset="-128"/>
                </a:rPr>
                <a:t>: </a:t>
              </a:r>
              <a:r>
                <a:rPr lang="en-US" sz="1350" kern="0" dirty="0">
                  <a:latin typeface="微软雅黑" panose="020B0503020204020204" pitchFamily="34" charset="-122"/>
                  <a:ea typeface="微软雅黑" panose="020B0503020204020204" pitchFamily="34" charset="-122"/>
                  <a:cs typeface="Arial Unicode MS" pitchFamily="34" charset="-128"/>
                </a:rPr>
                <a:t>CPU</a:t>
              </a:r>
              <a:r>
                <a:rPr lang="zh-CN" altLang="en-US" sz="1350" kern="0" dirty="0">
                  <a:latin typeface="微软雅黑" panose="020B0503020204020204" pitchFamily="34" charset="-122"/>
                  <a:ea typeface="微软雅黑" panose="020B0503020204020204" pitchFamily="34" charset="-122"/>
                  <a:cs typeface="Arial Unicode MS" pitchFamily="34" charset="-128"/>
                </a:rPr>
                <a:t>等待数据从主内存加载到高速缓存</a:t>
              </a:r>
              <a:endParaRPr lang="en-US" sz="1350" kern="0" dirty="0">
                <a:latin typeface="微软雅黑" panose="020B0503020204020204" pitchFamily="34" charset="-122"/>
                <a:ea typeface="微软雅黑" panose="020B0503020204020204" pitchFamily="34" charset="-122"/>
                <a:cs typeface="Arial Unicode MS" pitchFamily="34" charset="-128"/>
              </a:endParaRPr>
            </a:p>
          </p:txBody>
        </p:sp>
        <p:sp>
          <p:nvSpPr>
            <p:cNvPr id="12" name="TextBox 73"/>
            <p:cNvSpPr txBox="1"/>
            <p:nvPr/>
          </p:nvSpPr>
          <p:spPr>
            <a:xfrm>
              <a:off x="4324472" y="4131785"/>
              <a:ext cx="3869269" cy="27700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350" kern="0" dirty="0">
                  <a:solidFill>
                    <a:schemeClr val="accent1"/>
                  </a:solidFill>
                  <a:latin typeface="微软雅黑" panose="020B0503020204020204" pitchFamily="34" charset="-122"/>
                  <a:ea typeface="微软雅黑" panose="020B0503020204020204" pitchFamily="34" charset="-122"/>
                  <a:cs typeface="Arial Unicode MS" pitchFamily="34" charset="-128"/>
                </a:rPr>
                <a:t>过去性能瓶颈</a:t>
              </a:r>
              <a:r>
                <a:rPr lang="en-US" altLang="zh-CN" sz="1350" kern="0" dirty="0">
                  <a:latin typeface="微软雅黑" panose="020B0503020204020204" pitchFamily="34" charset="-122"/>
                  <a:ea typeface="微软雅黑" panose="020B0503020204020204" pitchFamily="34" charset="-122"/>
                  <a:cs typeface="Arial Unicode MS" pitchFamily="34" charset="-128"/>
                </a:rPr>
                <a:t>: </a:t>
              </a:r>
              <a:r>
                <a:rPr lang="zh-CN" altLang="en-US" sz="1350" kern="0" dirty="0">
                  <a:latin typeface="微软雅黑" panose="020B0503020204020204" pitchFamily="34" charset="-122"/>
                  <a:ea typeface="微软雅黑" panose="020B0503020204020204" pitchFamily="34" charset="-122"/>
                  <a:cs typeface="Arial Unicode MS" pitchFamily="34" charset="-128"/>
                </a:rPr>
                <a:t>磁盘</a:t>
              </a:r>
              <a:r>
                <a:rPr lang="en-US" altLang="zh-CN" sz="1350" kern="0" dirty="0">
                  <a:latin typeface="微软雅黑" panose="020B0503020204020204" pitchFamily="34" charset="-122"/>
                  <a:ea typeface="微软雅黑" panose="020B0503020204020204" pitchFamily="34" charset="-122"/>
                  <a:cs typeface="Arial Unicode MS" pitchFamily="34" charset="-128"/>
                </a:rPr>
                <a:t>IO</a:t>
              </a:r>
              <a:endParaRPr lang="en-US" sz="1350" kern="0" dirty="0">
                <a:latin typeface="微软雅黑" panose="020B0503020204020204" pitchFamily="34" charset="-122"/>
                <a:ea typeface="微软雅黑" panose="020B0503020204020204" pitchFamily="34" charset="-122"/>
                <a:cs typeface="Arial Unicode MS" pitchFamily="34" charset="-128"/>
              </a:endParaRPr>
            </a:p>
          </p:txBody>
        </p:sp>
        <p:sp>
          <p:nvSpPr>
            <p:cNvPr id="13" name="Rectangle 75"/>
            <p:cNvSpPr/>
            <p:nvPr/>
          </p:nvSpPr>
          <p:spPr bwMode="gray">
            <a:xfrm>
              <a:off x="1117800" y="4454876"/>
              <a:ext cx="3062111" cy="1417478"/>
            </a:xfrm>
            <a:prstGeom prst="rect">
              <a:avLst/>
            </a:prstGeom>
            <a:solidFill>
              <a:schemeClr val="accent4">
                <a:lumMod val="75000"/>
              </a:schemeClr>
            </a:solidFill>
            <a:ln w="28575" algn="ctr">
              <a:noFill/>
              <a:miter lim="800000"/>
              <a:headEnd/>
              <a:tailEnd/>
            </a:ln>
          </p:spPr>
          <p:txBody>
            <a:bodyPr lIns="67498" tIns="53999" rIns="67498" bIns="53999" rtlCol="0" anchor="ctr"/>
            <a:lstStyle/>
            <a:p>
              <a:pPr algn="ctr" fontAlgn="base">
                <a:spcBef>
                  <a:spcPct val="50000"/>
                </a:spcBef>
                <a:spcAft>
                  <a:spcPct val="0"/>
                </a:spcAft>
                <a:buClr>
                  <a:srgbClr val="F0AB00"/>
                </a:buClr>
                <a:buSzPct val="80000"/>
              </a:pPr>
              <a:endParaRPr lang="en-US" sz="1350" kern="0" dirty="0">
                <a:ea typeface="Arial Unicode MS" pitchFamily="34" charset="-128"/>
                <a:cs typeface="Arial Unicode MS" pitchFamily="34" charset="-128"/>
              </a:endParaRPr>
            </a:p>
          </p:txBody>
        </p:sp>
        <p:cxnSp>
          <p:nvCxnSpPr>
            <p:cNvPr id="14" name="Straight Connector 77"/>
            <p:cNvCxnSpPr>
              <a:endCxn id="13" idx="0"/>
            </p:cNvCxnSpPr>
            <p:nvPr/>
          </p:nvCxnSpPr>
          <p:spPr>
            <a:xfrm>
              <a:off x="2648856" y="3169260"/>
              <a:ext cx="0" cy="12856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68"/>
            <p:cNvSpPr/>
            <p:nvPr/>
          </p:nvSpPr>
          <p:spPr bwMode="gray">
            <a:xfrm>
              <a:off x="1514006" y="2702285"/>
              <a:ext cx="2259351" cy="466975"/>
            </a:xfrm>
            <a:prstGeom prst="rect">
              <a:avLst/>
            </a:prstGeom>
            <a:solidFill>
              <a:schemeClr val="accent4">
                <a:lumMod val="60000"/>
                <a:lumOff val="40000"/>
              </a:schemeClr>
            </a:solidFill>
            <a:ln w="19050" algn="ctr">
              <a:solidFill>
                <a:schemeClr val="tx1"/>
              </a:solidFill>
              <a:miter lim="800000"/>
              <a:headEnd/>
              <a:tailEnd/>
            </a:ln>
          </p:spPr>
          <p:txBody>
            <a:bodyPr lIns="67498" tIns="53999" rIns="67498" bIns="53999" rtlCol="0" anchor="ctr"/>
            <a:lstStyle/>
            <a:p>
              <a:pPr algn="ctr" fontAlgn="base">
                <a:spcBef>
                  <a:spcPct val="50000"/>
                </a:spcBef>
                <a:spcAft>
                  <a:spcPct val="0"/>
                </a:spcAft>
                <a:buClr>
                  <a:srgbClr val="F0AB00"/>
                </a:buClr>
                <a:buSzPct val="80000"/>
              </a:pPr>
              <a:r>
                <a:rPr lang="en-US" sz="1350" kern="0" dirty="0">
                  <a:solidFill>
                    <a:sysClr val="windowText" lastClr="000000"/>
                  </a:solidFill>
                  <a:ea typeface="Arial Unicode MS" pitchFamily="34" charset="-128"/>
                  <a:cs typeface="Arial Unicode MS" pitchFamily="34" charset="-128"/>
                </a:rPr>
                <a:t>CPU Cache</a:t>
              </a:r>
            </a:p>
          </p:txBody>
        </p:sp>
        <p:sp>
          <p:nvSpPr>
            <p:cNvPr id="16" name="Rectangle 74"/>
            <p:cNvSpPr/>
            <p:nvPr/>
          </p:nvSpPr>
          <p:spPr bwMode="gray">
            <a:xfrm>
              <a:off x="1117799" y="3674587"/>
              <a:ext cx="3062112" cy="561473"/>
            </a:xfrm>
            <a:prstGeom prst="rect">
              <a:avLst/>
            </a:prstGeom>
            <a:solidFill>
              <a:schemeClr val="accent4">
                <a:lumMod val="75000"/>
              </a:schemeClr>
            </a:solidFill>
            <a:ln w="28575" algn="ctr">
              <a:noFill/>
              <a:miter lim="800000"/>
              <a:headEnd/>
              <a:tailEnd/>
            </a:ln>
          </p:spPr>
          <p:txBody>
            <a:bodyPr lIns="67498" tIns="53999" rIns="67498" bIns="53999" rtlCol="0" anchor="ctr"/>
            <a:lstStyle/>
            <a:p>
              <a:pPr algn="ctr" fontAlgn="base">
                <a:spcBef>
                  <a:spcPct val="50000"/>
                </a:spcBef>
                <a:spcAft>
                  <a:spcPct val="0"/>
                </a:spcAft>
                <a:buClr>
                  <a:srgbClr val="F0AB00"/>
                </a:buClr>
                <a:buSzPct val="80000"/>
              </a:pPr>
              <a:r>
                <a:rPr lang="en-US" sz="1350" kern="0" dirty="0">
                  <a:ea typeface="Arial Unicode MS" pitchFamily="34" charset="-128"/>
                  <a:cs typeface="Arial Unicode MS" pitchFamily="34" charset="-128"/>
                </a:rPr>
                <a:t>Main Memory</a:t>
              </a:r>
            </a:p>
          </p:txBody>
        </p:sp>
        <p:cxnSp>
          <p:nvCxnSpPr>
            <p:cNvPr id="17" name="Straight Arrow Connector 81"/>
            <p:cNvCxnSpPr/>
            <p:nvPr/>
          </p:nvCxnSpPr>
          <p:spPr>
            <a:xfrm rot="10800000">
              <a:off x="3000818" y="3522186"/>
              <a:ext cx="1179094" cy="1588"/>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82"/>
            <p:cNvCxnSpPr/>
            <p:nvPr/>
          </p:nvCxnSpPr>
          <p:spPr>
            <a:xfrm rot="10800000">
              <a:off x="3000818" y="4388460"/>
              <a:ext cx="1179094" cy="1588"/>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0" name="Rectangle 74"/>
          <p:cNvSpPr/>
          <p:nvPr/>
        </p:nvSpPr>
        <p:spPr bwMode="gray">
          <a:xfrm>
            <a:off x="3146083" y="4181947"/>
            <a:ext cx="2022643" cy="421093"/>
          </a:xfrm>
          <a:prstGeom prst="rect">
            <a:avLst/>
          </a:prstGeom>
          <a:solidFill>
            <a:schemeClr val="accent4">
              <a:lumMod val="60000"/>
              <a:lumOff val="40000"/>
            </a:schemeClr>
          </a:solidFill>
          <a:ln w="28575" algn="ctr">
            <a:noFill/>
            <a:miter lim="800000"/>
            <a:headEnd/>
            <a:tailEnd/>
          </a:ln>
        </p:spPr>
        <p:txBody>
          <a:bodyPr lIns="67498" tIns="53999" rIns="67498" bIns="53999" rtlCol="0" anchor="ctr"/>
          <a:lstStyle/>
          <a:p>
            <a:pPr algn="ctr" fontAlgn="base">
              <a:spcBef>
                <a:spcPct val="50000"/>
              </a:spcBef>
              <a:spcAft>
                <a:spcPct val="0"/>
              </a:spcAft>
              <a:buClr>
                <a:srgbClr val="F0AB00"/>
              </a:buClr>
              <a:buSzPct val="80000"/>
            </a:pPr>
            <a:r>
              <a:rPr lang="en-US" altLang="zh-CN" sz="1350" kern="0" dirty="0">
                <a:ea typeface="Arial Unicode MS" pitchFamily="34" charset="-128"/>
                <a:cs typeface="Arial Unicode MS" pitchFamily="34" charset="-128"/>
              </a:rPr>
              <a:t>SSD</a:t>
            </a:r>
            <a:endParaRPr lang="en-US" sz="1350" kern="0" dirty="0">
              <a:ea typeface="Arial Unicode MS" pitchFamily="34" charset="-128"/>
              <a:cs typeface="Arial Unicode MS" pitchFamily="34" charset="-128"/>
            </a:endParaRPr>
          </a:p>
        </p:txBody>
      </p:sp>
      <p:sp>
        <p:nvSpPr>
          <p:cNvPr id="23" name="Rectangle 22"/>
          <p:cNvSpPr/>
          <p:nvPr/>
        </p:nvSpPr>
        <p:spPr>
          <a:xfrm>
            <a:off x="1281793" y="5751501"/>
            <a:ext cx="7490955" cy="600164"/>
          </a:xfrm>
          <a:prstGeom prst="rect">
            <a:avLst/>
          </a:prstGeom>
        </p:spPr>
        <p:txBody>
          <a:bodyPr wrap="square">
            <a:spAutoFit/>
          </a:bodyPr>
          <a:lstStyle/>
          <a:p>
            <a:pPr lvl="1" algn="r">
              <a:buNone/>
            </a:pPr>
            <a:r>
              <a:rPr lang="zh-CN" altLang="en-US" b="1" dirty="0">
                <a:latin typeface="微软雅黑" pitchFamily="34" charset="-122"/>
                <a:ea typeface="微软雅黑" pitchFamily="34" charset="-122"/>
              </a:rPr>
              <a:t>磁带已死，磁盘已落伍，闪存成为存储，内存才是王道 </a:t>
            </a:r>
            <a:br>
              <a:rPr lang="en-US" altLang="zh-CN" sz="1200" i="1" dirty="0">
                <a:latin typeface="微软雅黑" pitchFamily="34" charset="-122"/>
                <a:ea typeface="微软雅黑" pitchFamily="34" charset="-122"/>
              </a:rPr>
            </a:br>
            <a:r>
              <a:rPr lang="en-US" sz="1200" i="1" dirty="0">
                <a:latin typeface="微软雅黑" pitchFamily="34" charset="-122"/>
                <a:ea typeface="微软雅黑" pitchFamily="34" charset="-122"/>
              </a:rPr>
              <a:t>   </a:t>
            </a:r>
            <a:r>
              <a:rPr lang="en-US" altLang="zh-CN" sz="1200" i="1" dirty="0">
                <a:latin typeface="微软雅黑" pitchFamily="34" charset="-122"/>
                <a:ea typeface="微软雅黑" pitchFamily="34" charset="-122"/>
              </a:rPr>
              <a:t>—— </a:t>
            </a:r>
            <a:r>
              <a:rPr lang="zh-CN" altLang="en-US" sz="1200" i="1" dirty="0">
                <a:latin typeface="微软雅黑" pitchFamily="34" charset="-122"/>
                <a:ea typeface="微软雅黑" pitchFamily="34" charset="-122"/>
              </a:rPr>
              <a:t>数据库奠基人 </a:t>
            </a:r>
            <a:r>
              <a:rPr lang="en-US" sz="1200" i="1" dirty="0">
                <a:latin typeface="微软雅黑" pitchFamily="34" charset="-122"/>
                <a:ea typeface="微软雅黑" pitchFamily="34" charset="-122"/>
              </a:rPr>
              <a:t>Jim Gray</a:t>
            </a:r>
            <a:r>
              <a:rPr lang="zh-CN" altLang="en-US" sz="1200" i="1" dirty="0">
                <a:latin typeface="微软雅黑" pitchFamily="34" charset="-122"/>
                <a:ea typeface="微软雅黑" pitchFamily="34" charset="-122"/>
              </a:rPr>
              <a:t>  </a:t>
            </a:r>
            <a:r>
              <a:rPr lang="en-US" sz="1200" i="1" dirty="0">
                <a:latin typeface="微软雅黑" pitchFamily="34" charset="-122"/>
                <a:ea typeface="微软雅黑" pitchFamily="34" charset="-122"/>
              </a:rPr>
              <a:t>2006</a:t>
            </a:r>
            <a:r>
              <a:rPr lang="zh-CN" altLang="en-US" sz="1200" i="1" dirty="0">
                <a:latin typeface="微软雅黑" pitchFamily="34" charset="-122"/>
                <a:ea typeface="微软雅黑" pitchFamily="34" charset="-122"/>
              </a:rPr>
              <a:t>年</a:t>
            </a:r>
            <a:r>
              <a:rPr lang="en-US" altLang="zh-CN" sz="1200" i="1" dirty="0">
                <a:latin typeface="微软雅黑" pitchFamily="34" charset="-122"/>
                <a:ea typeface="微软雅黑" pitchFamily="34" charset="-122"/>
              </a:rPr>
              <a:t>12</a:t>
            </a:r>
            <a:r>
              <a:rPr lang="zh-CN" altLang="en-US" sz="1200" i="1" dirty="0">
                <a:latin typeface="微软雅黑" pitchFamily="34" charset="-122"/>
                <a:ea typeface="微软雅黑" pitchFamily="34" charset="-122"/>
              </a:rPr>
              <a:t>月</a:t>
            </a:r>
            <a:endParaRPr lang="en-US" sz="1200" i="1" dirty="0">
              <a:latin typeface="微软雅黑" pitchFamily="34" charset="-122"/>
              <a:ea typeface="微软雅黑" pitchFamily="34" charset="-122"/>
            </a:endParaRPr>
          </a:p>
        </p:txBody>
      </p:sp>
      <p:sp>
        <p:nvSpPr>
          <p:cNvPr id="5" name="Rectangle 4"/>
          <p:cNvSpPr/>
          <p:nvPr/>
        </p:nvSpPr>
        <p:spPr>
          <a:xfrm>
            <a:off x="3896757" y="4828564"/>
            <a:ext cx="521298" cy="300082"/>
          </a:xfrm>
          <a:prstGeom prst="rect">
            <a:avLst/>
          </a:prstGeom>
        </p:spPr>
        <p:txBody>
          <a:bodyPr wrap="none">
            <a:spAutoFit/>
          </a:bodyPr>
          <a:lstStyle/>
          <a:p>
            <a:pPr algn="ctr" fontAlgn="base">
              <a:spcBef>
                <a:spcPct val="50000"/>
              </a:spcBef>
              <a:spcAft>
                <a:spcPct val="0"/>
              </a:spcAft>
              <a:buClr>
                <a:srgbClr val="F0AB00"/>
              </a:buClr>
              <a:buSzPct val="80000"/>
            </a:pPr>
            <a:r>
              <a:rPr lang="en-US" sz="1350" kern="0" dirty="0">
                <a:ea typeface="Arial Unicode MS" pitchFamily="34" charset="-128"/>
                <a:cs typeface="Arial Unicode MS" pitchFamily="34" charset="-128"/>
              </a:rPr>
              <a:t>Disk</a:t>
            </a:r>
          </a:p>
        </p:txBody>
      </p:sp>
    </p:spTree>
    <p:extLst>
      <p:ext uri="{BB962C8B-B14F-4D97-AF65-F5344CB8AC3E}">
        <p14:creationId xmlns:p14="http://schemas.microsoft.com/office/powerpoint/2010/main" val="229265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 Placeholder 2"/>
          <p:cNvSpPr txBox="1">
            <a:spLocks/>
          </p:cNvSpPr>
          <p:nvPr/>
        </p:nvSpPr>
        <p:spPr>
          <a:xfrm>
            <a:off x="1391656" y="2375875"/>
            <a:ext cx="6371035" cy="3293270"/>
          </a:xfrm>
          <a:prstGeom prst="rect">
            <a:avLst/>
          </a:prstGeom>
        </p:spPr>
        <p:txBody>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350" dirty="0"/>
              <a:t>      </a:t>
            </a:r>
          </a:p>
        </p:txBody>
      </p:sp>
      <p:pic>
        <p:nvPicPr>
          <p:cNvPr id="7" name="Picture 3" descr="SAP_grad_R_pref.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4001" y="1207315"/>
            <a:ext cx="844857" cy="418326"/>
          </a:xfrm>
          <a:prstGeom prst="rect">
            <a:avLst/>
          </a:prstGeom>
        </p:spPr>
      </p:pic>
      <p:pic>
        <p:nvPicPr>
          <p:cNvPr id="6" name="Picture 5"/>
          <p:cNvPicPr/>
          <p:nvPr/>
        </p:nvPicPr>
        <p:blipFill>
          <a:blip r:embed="rId4" cstate="print">
            <a:extLst>
              <a:ext uri="{28A0092B-C50C-407E-A947-70E740481C1C}">
                <a14:useLocalDpi xmlns:a14="http://schemas.microsoft.com/office/drawing/2010/main"/>
              </a:ext>
            </a:extLst>
          </a:blip>
          <a:srcRect/>
          <a:stretch>
            <a:fillRect/>
          </a:stretch>
        </p:blipFill>
        <p:spPr bwMode="auto">
          <a:xfrm>
            <a:off x="3409951" y="1869007"/>
            <a:ext cx="4888397" cy="3666788"/>
          </a:xfrm>
          <a:prstGeom prst="rect">
            <a:avLst/>
          </a:prstGeom>
          <a:noFill/>
          <a:ln>
            <a:noFill/>
          </a:ln>
        </p:spPr>
      </p:pic>
      <p:sp>
        <p:nvSpPr>
          <p:cNvPr id="3" name="Rectangle 2"/>
          <p:cNvSpPr/>
          <p:nvPr/>
        </p:nvSpPr>
        <p:spPr>
          <a:xfrm>
            <a:off x="324001" y="2002358"/>
            <a:ext cx="2256559" cy="2339615"/>
          </a:xfrm>
          <a:prstGeom prst="rect">
            <a:avLst/>
          </a:prstGeom>
        </p:spPr>
        <p:txBody>
          <a:bodyPr wrap="square">
            <a:spAutoFit/>
          </a:bodyPr>
          <a:lstStyle/>
          <a:p>
            <a:pPr>
              <a:lnSpc>
                <a:spcPct val="107000"/>
              </a:lnSpc>
              <a:spcBef>
                <a:spcPts val="38"/>
              </a:spcBef>
              <a:spcAft>
                <a:spcPts val="38"/>
              </a:spcAft>
            </a:pPr>
            <a:r>
              <a:rPr lang="en-US" sz="1050" dirty="0"/>
              <a:t>As foundation the intelligent traffic management consists of three major parts:</a:t>
            </a:r>
          </a:p>
          <a:p>
            <a:pPr marL="128588" indent="-128588">
              <a:lnSpc>
                <a:spcPct val="107000"/>
              </a:lnSpc>
              <a:spcBef>
                <a:spcPts val="38"/>
              </a:spcBef>
              <a:spcAft>
                <a:spcPts val="38"/>
              </a:spcAft>
              <a:buClr>
                <a:schemeClr val="accent1"/>
              </a:buClr>
              <a:buFont typeface="Arial" panose="020B0604020202020204" pitchFamily="34" charset="0"/>
              <a:buChar char="•"/>
            </a:pPr>
            <a:r>
              <a:rPr lang="en-US" sz="1050" dirty="0"/>
              <a:t>Traffic Data Access</a:t>
            </a:r>
          </a:p>
          <a:p>
            <a:pPr marL="128588" indent="-128588">
              <a:lnSpc>
                <a:spcPct val="107000"/>
              </a:lnSpc>
              <a:spcBef>
                <a:spcPts val="38"/>
              </a:spcBef>
              <a:spcAft>
                <a:spcPts val="38"/>
              </a:spcAft>
              <a:buClr>
                <a:schemeClr val="accent1"/>
              </a:buClr>
              <a:buFont typeface="Arial" panose="020B0604020202020204" pitchFamily="34" charset="0"/>
              <a:buChar char="•"/>
            </a:pPr>
            <a:r>
              <a:rPr lang="en-US" sz="1050" dirty="0"/>
              <a:t>Intelligent Traffic Foundations</a:t>
            </a:r>
          </a:p>
          <a:p>
            <a:pPr marL="128588" indent="-128588">
              <a:lnSpc>
                <a:spcPct val="107000"/>
              </a:lnSpc>
              <a:spcBef>
                <a:spcPts val="38"/>
              </a:spcBef>
              <a:spcAft>
                <a:spcPts val="38"/>
              </a:spcAft>
              <a:buClr>
                <a:schemeClr val="accent1"/>
              </a:buClr>
              <a:buFont typeface="Arial" panose="020B0604020202020204" pitchFamily="34" charset="0"/>
              <a:buChar char="•"/>
            </a:pPr>
            <a:r>
              <a:rPr lang="en-US" sz="1050" dirty="0"/>
              <a:t>Intelligent Traffic Analytics</a:t>
            </a:r>
          </a:p>
          <a:p>
            <a:pPr marL="128588" indent="-128588">
              <a:lnSpc>
                <a:spcPct val="107000"/>
              </a:lnSpc>
              <a:spcBef>
                <a:spcPts val="38"/>
              </a:spcBef>
              <a:spcAft>
                <a:spcPts val="38"/>
              </a:spcAft>
              <a:buClr>
                <a:schemeClr val="accent1"/>
              </a:buClr>
              <a:buFont typeface="Arial" panose="020B0604020202020204" pitchFamily="34" charset="0"/>
              <a:buChar char="•"/>
            </a:pPr>
            <a:endParaRPr lang="en-US" sz="1050" dirty="0"/>
          </a:p>
          <a:p>
            <a:pPr>
              <a:lnSpc>
                <a:spcPct val="107000"/>
              </a:lnSpc>
              <a:spcAft>
                <a:spcPts val="600"/>
              </a:spcAft>
            </a:pPr>
            <a:r>
              <a:rPr lang="en-US" sz="1050" dirty="0"/>
              <a:t>They provide the basic functionalities for the on-top applications. In addition it also provides an analytics tool for users to explore the data and model in the intelligent traffic management.</a:t>
            </a:r>
          </a:p>
        </p:txBody>
      </p:sp>
      <p:sp>
        <p:nvSpPr>
          <p:cNvPr id="8" name="Title 1"/>
          <p:cNvSpPr txBox="1">
            <a:spLocks/>
          </p:cNvSpPr>
          <p:nvPr/>
        </p:nvSpPr>
        <p:spPr bwMode="gray">
          <a:xfrm>
            <a:off x="324001" y="372626"/>
            <a:ext cx="8424000" cy="430887"/>
          </a:xfrm>
          <a:prstGeom prst="rect">
            <a:avLst/>
          </a:prstGeom>
        </p:spPr>
        <p:txBody>
          <a:bodyPr vert="horz" wrap="square" lIns="0" tIns="0" rIns="0" bIns="0" rtlCol="0" anchor="t" anchorCtr="0">
            <a:spAutoFit/>
          </a:bodyPr>
          <a:lstStyle>
            <a:lvl1pPr algn="l" defTabSz="816201" rtl="0" eaLnBrk="1" latinLnBrk="0" hangingPunct="1">
              <a:spcBef>
                <a:spcPct val="0"/>
              </a:spcBef>
              <a:buNone/>
              <a:defRPr sz="2400" b="1" kern="1200" baseline="0">
                <a:solidFill>
                  <a:schemeClr val="tx1"/>
                </a:solidFill>
                <a:latin typeface="+mj-lt"/>
                <a:ea typeface="+mj-ea"/>
                <a:cs typeface="+mj-cs"/>
              </a:defRPr>
            </a:lvl1pPr>
          </a:lstStyle>
          <a:p>
            <a:r>
              <a:rPr lang="en-US" sz="2800" dirty="0">
                <a:latin typeface="微软雅黑" pitchFamily="34" charset="-122"/>
                <a:ea typeface="微软雅黑" pitchFamily="34" charset="-122"/>
              </a:rPr>
              <a:t>SAP HANA </a:t>
            </a:r>
            <a:r>
              <a:rPr lang="zh-CN" altLang="en-US" sz="2800" dirty="0">
                <a:latin typeface="微软雅黑" pitchFamily="34" charset="-122"/>
                <a:ea typeface="微软雅黑" pitchFamily="34" charset="-122"/>
              </a:rPr>
              <a:t>空间处理技术架构</a:t>
            </a:r>
            <a:endParaRPr lang="en-US" sz="1600" b="0" strike="sngStrike"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61238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99" y="504000"/>
            <a:ext cx="8424000" cy="430887"/>
          </a:xfrm>
        </p:spPr>
        <p:txBody>
          <a:bodyPr/>
          <a:lstStyle/>
          <a:p>
            <a:r>
              <a:rPr lang="zh-CN" altLang="en-US" sz="2800" dirty="0">
                <a:latin typeface="微软雅黑" pitchFamily="34" charset="-122"/>
                <a:ea typeface="微软雅黑" pitchFamily="34" charset="-122"/>
              </a:rPr>
              <a:t>智慧交通解决方案蓝图</a:t>
            </a:r>
          </a:p>
        </p:txBody>
      </p:sp>
      <p:pic>
        <p:nvPicPr>
          <p:cNvPr id="10" name="Picture 9"/>
          <p:cNvPicPr>
            <a:picLocks noChangeAspect="1"/>
          </p:cNvPicPr>
          <p:nvPr/>
        </p:nvPicPr>
        <p:blipFill>
          <a:blip r:embed="rId2"/>
          <a:stretch>
            <a:fillRect/>
          </a:stretch>
        </p:blipFill>
        <p:spPr>
          <a:xfrm>
            <a:off x="95227" y="2670841"/>
            <a:ext cx="4475787" cy="2662353"/>
          </a:xfrm>
          <a:prstGeom prst="rect">
            <a:avLst/>
          </a:prstGeom>
        </p:spPr>
      </p:pic>
      <p:sp>
        <p:nvSpPr>
          <p:cNvPr id="11" name="Rectangle 10"/>
          <p:cNvSpPr/>
          <p:nvPr/>
        </p:nvSpPr>
        <p:spPr bwMode="gray">
          <a:xfrm>
            <a:off x="481430" y="4212695"/>
            <a:ext cx="4089584" cy="1112479"/>
          </a:xfrm>
          <a:prstGeom prst="rect">
            <a:avLst/>
          </a:prstGeom>
          <a:solidFill>
            <a:schemeClr val="bg1">
              <a:alpha val="81176"/>
            </a:schemeClr>
          </a:solidFill>
          <a:ln w="38100" algn="ctr">
            <a:noFill/>
            <a:miter lim="800000"/>
            <a:headEnd/>
            <a:tailEnd/>
          </a:ln>
        </p:spPr>
        <p:txBody>
          <a:bodyPr lIns="50610" tIns="40488" rIns="50610" bIns="40488" rtlCol="0" anchor="ctr"/>
          <a:lstStyle/>
          <a:p>
            <a:pPr algn="ctr" defTabSz="514178" fontAlgn="base">
              <a:spcBef>
                <a:spcPct val="50000"/>
              </a:spcBef>
              <a:spcAft>
                <a:spcPct val="0"/>
              </a:spcAft>
              <a:buClr>
                <a:srgbClr val="F0AB00"/>
              </a:buClr>
              <a:buSzPct val="80000"/>
            </a:pPr>
            <a:r>
              <a:rPr lang="zh-CN" altLang="en-US" sz="1350" kern="0" dirty="0">
                <a:ea typeface="Arial Unicode MS" pitchFamily="34" charset="-128"/>
                <a:cs typeface="Arial Unicode MS" pitchFamily="34" charset="-128"/>
              </a:rPr>
              <a:t>智慧交通管理平台</a:t>
            </a:r>
          </a:p>
        </p:txBody>
      </p:sp>
      <p:sp>
        <p:nvSpPr>
          <p:cNvPr id="13" name="Rectangle 12"/>
          <p:cNvSpPr/>
          <p:nvPr/>
        </p:nvSpPr>
        <p:spPr bwMode="gray">
          <a:xfrm>
            <a:off x="1001186" y="3934445"/>
            <a:ext cx="426068" cy="278249"/>
          </a:xfrm>
          <a:prstGeom prst="rect">
            <a:avLst/>
          </a:prstGeom>
          <a:noFill/>
          <a:ln w="6350" algn="ctr">
            <a:noFill/>
            <a:miter lim="800000"/>
            <a:headEnd/>
            <a:tailEnd/>
          </a:ln>
        </p:spPr>
        <p:txBody>
          <a:bodyPr rot="0" spcFirstLastPara="0" vertOverflow="overflow" horzOverflow="overflow" vert="horz" wrap="square" lIns="67498" tIns="53999" rIns="67498" bIns="53999" numCol="1" spcCol="0" rtlCol="0" fromWordArt="0" anchor="ctr" anchorCtr="0" forceAA="0" compatLnSpc="1">
            <a:prstTxWarp prst="textNoShape">
              <a:avLst/>
            </a:prstTxWarp>
            <a:noAutofit/>
          </a:bodyPr>
          <a:lstStyle/>
          <a:p>
            <a:pPr algn="ctr" fontAlgn="base">
              <a:spcBef>
                <a:spcPct val="50000"/>
              </a:spcBef>
              <a:spcAft>
                <a:spcPct val="0"/>
              </a:spcAft>
              <a:buClr>
                <a:srgbClr val="F0AB00"/>
              </a:buClr>
              <a:buSzPct val="80000"/>
            </a:pPr>
            <a:endParaRPr lang="zh-CN" altLang="en-US" sz="600" kern="0" dirty="0">
              <a:solidFill>
                <a:schemeClr val="tx1">
                  <a:lumMod val="85000"/>
                  <a:lumOff val="15000"/>
                </a:schemeClr>
              </a:solidFill>
              <a:ea typeface="Arial Unicode MS" pitchFamily="34" charset="-128"/>
              <a:cs typeface="Arial Unicode MS" pitchFamily="34" charset="-128"/>
            </a:endParaRPr>
          </a:p>
        </p:txBody>
      </p:sp>
      <p:sp>
        <p:nvSpPr>
          <p:cNvPr id="14" name="TextBox 13"/>
          <p:cNvSpPr txBox="1"/>
          <p:nvPr/>
        </p:nvSpPr>
        <p:spPr>
          <a:xfrm>
            <a:off x="95226" y="2812738"/>
            <a:ext cx="310050" cy="2793072"/>
          </a:xfrm>
          <a:prstGeom prst="rect">
            <a:avLst/>
          </a:prstGeom>
          <a:solidFill>
            <a:schemeClr val="bg1"/>
          </a:solidFill>
        </p:spPr>
        <p:txBody>
          <a:bodyPr wrap="square" rtlCol="0">
            <a:spAutoFit/>
          </a:bodyPr>
          <a:lstStyle/>
          <a:p>
            <a:pPr fontAlgn="base">
              <a:spcBef>
                <a:spcPct val="50000"/>
              </a:spcBef>
              <a:spcAft>
                <a:spcPct val="0"/>
              </a:spcAft>
              <a:buClr>
                <a:srgbClr val="F0AB00"/>
              </a:buClr>
              <a:buSzPct val="80000"/>
            </a:pPr>
            <a:endParaRPr lang="en-US" altLang="zh-CN" sz="135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altLang="zh-CN" sz="135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altLang="zh-CN" sz="135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altLang="zh-CN" sz="135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altLang="zh-CN" sz="135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altLang="zh-CN" sz="135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altLang="zh-CN" sz="135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altLang="zh-CN" sz="135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zh-CN" altLang="en-US" sz="1350" kern="0" dirty="0">
              <a:ea typeface="Arial Unicode MS" pitchFamily="34" charset="-128"/>
              <a:cs typeface="Arial Unicode MS" pitchFamily="34" charset="-128"/>
            </a:endParaRPr>
          </a:p>
        </p:txBody>
      </p:sp>
      <p:sp>
        <p:nvSpPr>
          <p:cNvPr id="15" name="TextBox 14"/>
          <p:cNvSpPr txBox="1"/>
          <p:nvPr/>
        </p:nvSpPr>
        <p:spPr>
          <a:xfrm>
            <a:off x="546180" y="2718309"/>
            <a:ext cx="628508" cy="548612"/>
          </a:xfrm>
          <a:prstGeom prst="rect">
            <a:avLst/>
          </a:prstGeom>
          <a:solidFill>
            <a:schemeClr val="tx2">
              <a:lumMod val="40000"/>
              <a:lumOff val="60000"/>
            </a:schemeClr>
          </a:solidFill>
        </p:spPr>
        <p:txBody>
          <a:bodyPr wrap="square" lIns="0" tIns="0" rIns="0" bIns="0" rtlCol="0">
            <a:spAutoFit/>
          </a:bodyPr>
          <a:lstStyle/>
          <a:p>
            <a:pPr fontAlgn="base">
              <a:spcBef>
                <a:spcPts val="450"/>
              </a:spcBef>
              <a:spcAft>
                <a:spcPct val="0"/>
              </a:spcAft>
              <a:buClr>
                <a:srgbClr val="F0AB00"/>
              </a:buClr>
              <a:buSzPct val="80000"/>
            </a:pPr>
            <a:r>
              <a:rPr lang="en-US" altLang="zh-CN" sz="787" b="1" i="1" kern="0" cap="small" dirty="0">
                <a:latin typeface="+mn-lt"/>
                <a:ea typeface="Hiragino Sans GB W3"/>
                <a:cs typeface="Hiragino Sans GB W3"/>
              </a:rPr>
              <a:t>Traffic Congestion management</a:t>
            </a:r>
          </a:p>
          <a:p>
            <a:pPr fontAlgn="base">
              <a:spcBef>
                <a:spcPts val="450"/>
              </a:spcBef>
              <a:spcAft>
                <a:spcPct val="0"/>
              </a:spcAft>
              <a:buClr>
                <a:srgbClr val="F0AB00"/>
              </a:buClr>
              <a:buSzPct val="80000"/>
            </a:pPr>
            <a:endParaRPr lang="zh-CN" altLang="en-US" sz="787" i="1" kern="0" cap="small" dirty="0" err="1">
              <a:latin typeface="+mn-lt"/>
              <a:ea typeface="Hiragino Sans GB W3"/>
              <a:cs typeface="Hiragino Sans GB W3"/>
            </a:endParaRPr>
          </a:p>
        </p:txBody>
      </p:sp>
      <p:sp>
        <p:nvSpPr>
          <p:cNvPr id="16" name="TextBox 15"/>
          <p:cNvSpPr txBox="1"/>
          <p:nvPr/>
        </p:nvSpPr>
        <p:spPr>
          <a:xfrm>
            <a:off x="5090769" y="2508094"/>
            <a:ext cx="3463422" cy="3029163"/>
          </a:xfrm>
          <a:prstGeom prst="rect">
            <a:avLst/>
          </a:prstGeom>
          <a:noFill/>
        </p:spPr>
        <p:txBody>
          <a:bodyPr wrap="square" lIns="0" tIns="0" rIns="0" bIns="0" rtlCol="0">
            <a:spAutoFit/>
          </a:bodyPr>
          <a:lstStyle/>
          <a:p>
            <a:pPr marL="128553" lvl="2" indent="-128553" fontAlgn="base">
              <a:spcBef>
                <a:spcPts val="450"/>
              </a:spcBef>
              <a:spcAft>
                <a:spcPct val="0"/>
              </a:spcAft>
              <a:buClr>
                <a:srgbClr val="F0AB00"/>
              </a:buClr>
              <a:buFont typeface="Wingdings" panose="05000000000000000000" pitchFamily="2" charset="2"/>
              <a:buChar char="l"/>
            </a:pPr>
            <a:r>
              <a:rPr lang="en-US" altLang="zh-CN" sz="862" b="1" dirty="0"/>
              <a:t>Intelligent Traffic Management System </a:t>
            </a:r>
            <a:r>
              <a:rPr lang="en-US" altLang="zh-CN" sz="862" dirty="0"/>
              <a:t>- a foundation of smart traffic innovations</a:t>
            </a:r>
          </a:p>
          <a:p>
            <a:pPr marL="128553" lvl="2" indent="-128553" fontAlgn="base">
              <a:spcBef>
                <a:spcPts val="450"/>
              </a:spcBef>
              <a:spcAft>
                <a:spcPct val="0"/>
              </a:spcAft>
              <a:buClr>
                <a:srgbClr val="F0AB00"/>
              </a:buClr>
              <a:buFont typeface="Wingdings" panose="05000000000000000000" pitchFamily="2" charset="2"/>
              <a:buChar char="l"/>
            </a:pPr>
            <a:endParaRPr lang="en-US" altLang="zh-CN" sz="862" b="1" dirty="0"/>
          </a:p>
          <a:p>
            <a:pPr marL="128553" lvl="2" indent="-128553" fontAlgn="base">
              <a:spcBef>
                <a:spcPts val="450"/>
              </a:spcBef>
              <a:spcAft>
                <a:spcPct val="0"/>
              </a:spcAft>
              <a:buClr>
                <a:srgbClr val="F0AB00"/>
              </a:buClr>
              <a:buFont typeface="Wingdings" panose="05000000000000000000" pitchFamily="2" charset="2"/>
              <a:buChar char="l"/>
            </a:pPr>
            <a:r>
              <a:rPr lang="en-US" altLang="zh-CN" sz="862" b="1" dirty="0"/>
              <a:t>Traffic congestion management </a:t>
            </a:r>
            <a:r>
              <a:rPr lang="en-US" altLang="zh-CN" sz="862" dirty="0"/>
              <a:t>supports decision making to mitigate traffic jam smartly by leveraging value of big data. </a:t>
            </a:r>
          </a:p>
          <a:p>
            <a:pPr marL="128553" lvl="2" indent="-128553" fontAlgn="base">
              <a:spcBef>
                <a:spcPts val="450"/>
              </a:spcBef>
              <a:spcAft>
                <a:spcPct val="0"/>
              </a:spcAft>
              <a:buClr>
                <a:srgbClr val="F0AB00"/>
              </a:buClr>
              <a:buFont typeface="Wingdings" panose="05000000000000000000" pitchFamily="2" charset="2"/>
              <a:buChar char="l"/>
            </a:pPr>
            <a:endParaRPr lang="en-US" altLang="zh-CN" sz="862" b="1" dirty="0"/>
          </a:p>
          <a:p>
            <a:pPr marL="128553" lvl="2" indent="-128553" fontAlgn="base">
              <a:spcBef>
                <a:spcPts val="450"/>
              </a:spcBef>
              <a:spcAft>
                <a:spcPct val="0"/>
              </a:spcAft>
              <a:buClr>
                <a:srgbClr val="F0AB00"/>
              </a:buClr>
              <a:buFont typeface="Wingdings" panose="05000000000000000000" pitchFamily="2" charset="2"/>
              <a:buChar char="l"/>
            </a:pPr>
            <a:r>
              <a:rPr lang="en-GB" altLang="zh-CN" sz="862" b="1" dirty="0"/>
              <a:t>City planning excellence </a:t>
            </a:r>
            <a:r>
              <a:rPr lang="en-GB" altLang="zh-CN" sz="862" dirty="0"/>
              <a:t>supports city government on city level traffic policy making(issue of new vehicle license plate, vehicle restriction in peak hour) and infrastructure planning</a:t>
            </a:r>
          </a:p>
          <a:p>
            <a:pPr marL="128553" lvl="2" indent="-128553" fontAlgn="base">
              <a:spcBef>
                <a:spcPts val="450"/>
              </a:spcBef>
              <a:spcAft>
                <a:spcPct val="0"/>
              </a:spcAft>
              <a:buClr>
                <a:srgbClr val="F0AB00"/>
              </a:buClr>
              <a:buFont typeface="Wingdings" panose="05000000000000000000" pitchFamily="2" charset="2"/>
              <a:buChar char="l"/>
            </a:pPr>
            <a:endParaRPr lang="en-US" altLang="zh-CN" sz="862" b="1" dirty="0"/>
          </a:p>
          <a:p>
            <a:pPr marL="128553" indent="-128553" fontAlgn="base">
              <a:spcBef>
                <a:spcPts val="450"/>
              </a:spcBef>
              <a:spcAft>
                <a:spcPct val="0"/>
              </a:spcAft>
              <a:buClr>
                <a:srgbClr val="F0AB00"/>
              </a:buClr>
              <a:buSzPct val="80000"/>
              <a:buFont typeface="Wingdings" panose="05000000000000000000" pitchFamily="2" charset="2"/>
              <a:buChar char="l"/>
            </a:pPr>
            <a:r>
              <a:rPr lang="en-US" altLang="zh-CN" sz="862" b="1" dirty="0"/>
              <a:t>Public Transit management excellence </a:t>
            </a:r>
            <a:r>
              <a:rPr lang="en-US" altLang="zh-CN" sz="862" dirty="0"/>
              <a:t>helps the government to improve the public transit operation efficiency and service level. </a:t>
            </a:r>
          </a:p>
          <a:p>
            <a:pPr marL="128553" indent="-128553" fontAlgn="base">
              <a:spcBef>
                <a:spcPts val="450"/>
              </a:spcBef>
              <a:spcAft>
                <a:spcPct val="0"/>
              </a:spcAft>
              <a:buClr>
                <a:srgbClr val="F0AB00"/>
              </a:buClr>
              <a:buSzPct val="80000"/>
              <a:buFont typeface="Wingdings" panose="05000000000000000000" pitchFamily="2" charset="2"/>
              <a:buChar char="l"/>
            </a:pPr>
            <a:endParaRPr lang="en-GB" altLang="zh-CN" sz="862" b="1" dirty="0"/>
          </a:p>
          <a:p>
            <a:pPr marL="128553" indent="-128553" fontAlgn="base">
              <a:spcBef>
                <a:spcPts val="450"/>
              </a:spcBef>
              <a:spcAft>
                <a:spcPct val="0"/>
              </a:spcAft>
              <a:buClr>
                <a:srgbClr val="F0AB00"/>
              </a:buClr>
              <a:buSzPct val="80000"/>
              <a:buFont typeface="Wingdings" panose="05000000000000000000" pitchFamily="2" charset="2"/>
              <a:buChar char="l"/>
            </a:pPr>
            <a:r>
              <a:rPr lang="en-GB" altLang="zh-CN" sz="862" b="1" dirty="0"/>
              <a:t>Traffic Emission Management Excellence </a:t>
            </a:r>
            <a:r>
              <a:rPr lang="en-GB" altLang="zh-CN" sz="862" dirty="0"/>
              <a:t>aims to promote a more green and efficient traffic model in the city.</a:t>
            </a:r>
          </a:p>
          <a:p>
            <a:pPr marL="128553" indent="-128553" fontAlgn="base">
              <a:spcBef>
                <a:spcPts val="450"/>
              </a:spcBef>
              <a:spcAft>
                <a:spcPct val="0"/>
              </a:spcAft>
              <a:buClr>
                <a:srgbClr val="F0AB00"/>
              </a:buClr>
              <a:buSzPct val="80000"/>
              <a:buFont typeface="Wingdings" panose="05000000000000000000" pitchFamily="2" charset="2"/>
              <a:buChar char="l"/>
            </a:pPr>
            <a:endParaRPr lang="en-GB" altLang="zh-CN" sz="862" dirty="0"/>
          </a:p>
          <a:p>
            <a:pPr marL="128553" indent="-128553" fontAlgn="base">
              <a:spcBef>
                <a:spcPts val="450"/>
              </a:spcBef>
              <a:spcAft>
                <a:spcPct val="0"/>
              </a:spcAft>
              <a:buClr>
                <a:srgbClr val="F0AB00"/>
              </a:buClr>
              <a:buSzPct val="80000"/>
              <a:buFont typeface="Wingdings" panose="05000000000000000000" pitchFamily="2" charset="2"/>
              <a:buChar char="l"/>
            </a:pPr>
            <a:r>
              <a:rPr lang="en-GB" altLang="zh-CN" sz="862" b="1" dirty="0"/>
              <a:t>Data Excellence </a:t>
            </a:r>
            <a:r>
              <a:rPr lang="en-GB" altLang="zh-CN" sz="862" dirty="0"/>
              <a:t>ensures the traffic data quality and reduces the cost of hardware </a:t>
            </a:r>
            <a:r>
              <a:rPr lang="en-US" altLang="zh-CN" sz="862" dirty="0"/>
              <a:t>maintenance. </a:t>
            </a:r>
          </a:p>
        </p:txBody>
      </p:sp>
      <p:sp>
        <p:nvSpPr>
          <p:cNvPr id="17" name="Rounded Rectangle 16"/>
          <p:cNvSpPr/>
          <p:nvPr/>
        </p:nvSpPr>
        <p:spPr bwMode="gray">
          <a:xfrm>
            <a:off x="481430" y="5402081"/>
            <a:ext cx="4089584" cy="283856"/>
          </a:xfrm>
          <a:prstGeom prst="roundRect">
            <a:avLst>
              <a:gd name="adj" fmla="val 12964"/>
            </a:avLst>
          </a:prstGeom>
          <a:ln>
            <a:headEnd/>
            <a:tailEnd/>
          </a:ln>
        </p:spPr>
        <p:style>
          <a:lnRef idx="2">
            <a:schemeClr val="accent1"/>
          </a:lnRef>
          <a:fillRef idx="1">
            <a:schemeClr val="lt1"/>
          </a:fillRef>
          <a:effectRef idx="0">
            <a:schemeClr val="accent1"/>
          </a:effectRef>
          <a:fontRef idx="minor">
            <a:schemeClr val="dk1"/>
          </a:fontRef>
        </p:style>
        <p:txBody>
          <a:bodyPr lIns="60248" tIns="48197" rIns="60248" bIns="48197" rtlCol="0" anchor="ct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50000"/>
              </a:spcBef>
              <a:spcAft>
                <a:spcPct val="0"/>
              </a:spcAft>
              <a:buClr>
                <a:srgbClr val="F0AB00"/>
              </a:buClr>
              <a:buSzPct val="80000"/>
            </a:pPr>
            <a:r>
              <a:rPr lang="zh-CN" altLang="en-US" sz="1200" kern="0" dirty="0">
                <a:latin typeface="微软雅黑" panose="020B0503020204020204" pitchFamily="34" charset="-122"/>
                <a:ea typeface="微软雅黑" panose="020B0503020204020204" pitchFamily="34" charset="-122"/>
                <a:cs typeface="Hiragino Sans GB W3"/>
              </a:rPr>
              <a:t>第三方交通数据源</a:t>
            </a:r>
            <a:endParaRPr lang="en-US" sz="1200" kern="0" dirty="0">
              <a:latin typeface="微软雅黑" panose="020B0503020204020204" pitchFamily="34" charset="-122"/>
              <a:ea typeface="微软雅黑" panose="020B0503020204020204" pitchFamily="34" charset="-122"/>
              <a:cs typeface="Hiragino Sans GB W3"/>
            </a:endParaRPr>
          </a:p>
        </p:txBody>
      </p:sp>
      <p:sp>
        <p:nvSpPr>
          <p:cNvPr id="18" name="Rectangle 17"/>
          <p:cNvSpPr/>
          <p:nvPr/>
        </p:nvSpPr>
        <p:spPr bwMode="gray">
          <a:xfrm>
            <a:off x="481430" y="2369189"/>
            <a:ext cx="4089584" cy="255176"/>
          </a:xfrm>
          <a:prstGeom prst="rect">
            <a:avLst/>
          </a:prstGeom>
          <a:no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sz="1350" dirty="0"/>
          </a:p>
        </p:txBody>
      </p:sp>
      <p:sp>
        <p:nvSpPr>
          <p:cNvPr id="12" name="Rounded Rectangle 11"/>
          <p:cNvSpPr/>
          <p:nvPr/>
        </p:nvSpPr>
        <p:spPr bwMode="gray">
          <a:xfrm>
            <a:off x="481430" y="2357546"/>
            <a:ext cx="4089584" cy="283856"/>
          </a:xfrm>
          <a:prstGeom prst="roundRect">
            <a:avLst>
              <a:gd name="adj" fmla="val 12964"/>
            </a:avLst>
          </a:prstGeom>
          <a:ln>
            <a:solidFill>
              <a:schemeClr val="accent3"/>
            </a:solidFill>
            <a:headEnd/>
            <a:tailEnd/>
          </a:ln>
        </p:spPr>
        <p:style>
          <a:lnRef idx="2">
            <a:schemeClr val="accent1"/>
          </a:lnRef>
          <a:fillRef idx="1">
            <a:schemeClr val="lt1"/>
          </a:fillRef>
          <a:effectRef idx="0">
            <a:schemeClr val="accent1"/>
          </a:effectRef>
          <a:fontRef idx="minor">
            <a:schemeClr val="dk1"/>
          </a:fontRef>
        </p:style>
        <p:txBody>
          <a:bodyPr lIns="60248" tIns="48197" rIns="60248" bIns="48197" rtlCol="0" anchor="ct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50000"/>
              </a:spcBef>
              <a:spcAft>
                <a:spcPct val="0"/>
              </a:spcAft>
              <a:buClr>
                <a:srgbClr val="F0AB00"/>
              </a:buClr>
              <a:buSzPct val="80000"/>
            </a:pPr>
            <a:r>
              <a:rPr lang="zh-CN" altLang="en-US" sz="1200" dirty="0"/>
              <a:t>合作伙伴应用创新接口</a:t>
            </a:r>
            <a:endParaRPr lang="en-US" sz="1200" dirty="0"/>
          </a:p>
        </p:txBody>
      </p:sp>
      <p:sp>
        <p:nvSpPr>
          <p:cNvPr id="19" name="Text Placeholder 2"/>
          <p:cNvSpPr txBox="1">
            <a:spLocks/>
          </p:cNvSpPr>
          <p:nvPr/>
        </p:nvSpPr>
        <p:spPr>
          <a:xfrm>
            <a:off x="250251" y="1825350"/>
            <a:ext cx="7682570" cy="265113"/>
          </a:xfrm>
          <a:prstGeom prst="rect">
            <a:avLst/>
          </a:prstGeom>
        </p:spPr>
        <p:txBody>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200" b="0" dirty="0">
                <a:solidFill>
                  <a:srgbClr val="000000"/>
                </a:solidFill>
                <a:latin typeface="微软雅黑" panose="020B0503020204020204" pitchFamily="34" charset="-122"/>
                <a:ea typeface="微软雅黑" panose="020B0503020204020204" pitchFamily="34" charset="-122"/>
              </a:rPr>
              <a:t>城市信息中心做基础，垂直应用为各交通业务相关部门提供信息服务</a:t>
            </a:r>
            <a:endParaRPr lang="en-US" sz="1200" b="0" dirty="0">
              <a:solidFill>
                <a:srgbClr val="000000"/>
              </a:solidFill>
            </a:endParaRPr>
          </a:p>
        </p:txBody>
      </p:sp>
    </p:spTree>
    <p:extLst>
      <p:ext uri="{BB962C8B-B14F-4D97-AF65-F5344CB8AC3E}">
        <p14:creationId xmlns:p14="http://schemas.microsoft.com/office/powerpoint/2010/main" val="40250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3"/>
          <p:cNvSpPr txBox="1">
            <a:spLocks/>
          </p:cNvSpPr>
          <p:nvPr/>
        </p:nvSpPr>
        <p:spPr>
          <a:xfrm>
            <a:off x="5384544" y="1780136"/>
            <a:ext cx="3455035" cy="3561063"/>
          </a:xfrm>
          <a:prstGeom prst="rect">
            <a:avLst/>
          </a:prstGeom>
        </p:spPr>
        <p:txBody>
          <a:bodyPr lIns="81637" tIns="40819" rIns="81637" bIns="40819"/>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71450" indent="-17145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41313" indent="-169863"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12763" indent="-171450" algn="l" defTabSz="914400" rtl="0" eaLnBrk="1" latinLnBrk="0" hangingPunct="1">
              <a:spcBef>
                <a:spcPts val="40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lnSpc>
                <a:spcPct val="90000"/>
              </a:lnSpc>
              <a:buFont typeface="Wingdings" pitchFamily="2" charset="2"/>
              <a:buChar char="§"/>
            </a:pPr>
            <a:r>
              <a:rPr lang="zh-CN" altLang="en-US" b="1" dirty="0">
                <a:latin typeface="微软雅黑" panose="020B0503020204020204" pitchFamily="34" charset="-122"/>
                <a:ea typeface="微软雅黑" panose="020B0503020204020204" pitchFamily="34" charset="-122"/>
              </a:rPr>
              <a:t>文本过滤</a:t>
            </a:r>
            <a:endParaRPr lang="en-US" b="1" dirty="0">
              <a:latin typeface="微软雅黑" panose="020B0503020204020204" pitchFamily="34" charset="-122"/>
              <a:ea typeface="微软雅黑" panose="020B0503020204020204" pitchFamily="34" charset="-122"/>
            </a:endParaRPr>
          </a:p>
          <a:p>
            <a:pPr lvl="3">
              <a:lnSpc>
                <a:spcPct val="90000"/>
              </a:lnSpc>
              <a:buFont typeface="Wingdings" pitchFamily="2" charset="2"/>
              <a:buChar char="§"/>
            </a:pPr>
            <a:r>
              <a:rPr lang="zh-CN" altLang="en-US" sz="1200" dirty="0">
                <a:latin typeface="微软雅黑" panose="020B0503020204020204" pitchFamily="34" charset="-122"/>
                <a:ea typeface="微软雅黑" panose="020B0503020204020204" pitchFamily="34" charset="-122"/>
              </a:rPr>
              <a:t>从</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进制文档里面解锁文本。</a:t>
            </a:r>
            <a:endParaRPr lang="en-US" altLang="zh-CN" sz="1200" dirty="0">
              <a:latin typeface="微软雅黑" panose="020B0503020204020204" pitchFamily="34" charset="-122"/>
              <a:ea typeface="微软雅黑" panose="020B0503020204020204" pitchFamily="34" charset="-122"/>
            </a:endParaRPr>
          </a:p>
          <a:p>
            <a:pPr lvl="3">
              <a:lnSpc>
                <a:spcPct val="90000"/>
              </a:lnSpc>
              <a:buFont typeface="Wingdings" pitchFamily="2" charset="2"/>
              <a:buChar char="§"/>
            </a:pPr>
            <a:r>
              <a:rPr lang="zh-CN" altLang="en-US" sz="1200" dirty="0">
                <a:latin typeface="微软雅黑" panose="020B0503020204020204" pitchFamily="34" charset="-122"/>
                <a:ea typeface="微软雅黑" panose="020B0503020204020204" pitchFamily="34" charset="-122"/>
              </a:rPr>
              <a:t>能够从多种文件格式中抽取和处理非结构化数据</a:t>
            </a:r>
            <a:r>
              <a:rPr lang="en-US" sz="1200" dirty="0">
                <a:latin typeface="微软雅黑" panose="020B0503020204020204" pitchFamily="34" charset="-122"/>
                <a:ea typeface="微软雅黑" panose="020B0503020204020204" pitchFamily="34" charset="-122"/>
              </a:rPr>
              <a:t> (txt, html, xml, pdf, doc, </a:t>
            </a:r>
            <a:r>
              <a:rPr lang="en-US" sz="1200" dirty="0" err="1">
                <a:latin typeface="微软雅黑" panose="020B0503020204020204" pitchFamily="34" charset="-122"/>
                <a:ea typeface="微软雅黑" panose="020B0503020204020204" pitchFamily="34" charset="-122"/>
              </a:rPr>
              <a:t>ppt</a:t>
            </a:r>
            <a:r>
              <a:rPr lang="en-US" sz="1200" dirty="0">
                <a:latin typeface="微软雅黑" panose="020B0503020204020204" pitchFamily="34" charset="-122"/>
                <a:ea typeface="微软雅黑" panose="020B0503020204020204" pitchFamily="34" charset="-122"/>
              </a:rPr>
              <a:t>, </a:t>
            </a:r>
            <a:r>
              <a:rPr lang="en-US" sz="1200" dirty="0" err="1">
                <a:latin typeface="微软雅黑" panose="020B0503020204020204" pitchFamily="34" charset="-122"/>
                <a:ea typeface="微软雅黑" panose="020B0503020204020204" pitchFamily="34" charset="-122"/>
              </a:rPr>
              <a:t>xls</a:t>
            </a:r>
            <a:r>
              <a:rPr lang="en-US" sz="1200" dirty="0">
                <a:latin typeface="微软雅黑" panose="020B0503020204020204" pitchFamily="34" charset="-122"/>
                <a:ea typeface="微软雅黑" panose="020B0503020204020204" pitchFamily="34" charset="-122"/>
              </a:rPr>
              <a:t>, rtf, </a:t>
            </a:r>
            <a:r>
              <a:rPr lang="en-US" sz="1200" dirty="0" err="1">
                <a:latin typeface="微软雅黑" panose="020B0503020204020204" pitchFamily="34" charset="-122"/>
                <a:ea typeface="微软雅黑" panose="020B0503020204020204" pitchFamily="34" charset="-122"/>
              </a:rPr>
              <a:t>msg</a:t>
            </a:r>
            <a:r>
              <a:rPr lang="en-US" sz="1200" dirty="0">
                <a:latin typeface="微软雅黑" panose="020B0503020204020204" pitchFamily="34" charset="-122"/>
                <a:ea typeface="微软雅黑" panose="020B0503020204020204" pitchFamily="34" charset="-122"/>
              </a:rPr>
              <a:t>)</a:t>
            </a:r>
          </a:p>
          <a:p>
            <a:pPr lvl="3">
              <a:lnSpc>
                <a:spcPct val="90000"/>
              </a:lnSpc>
              <a:buFont typeface="Wingdings" pitchFamily="2" charset="2"/>
              <a:buChar char="§"/>
            </a:pPr>
            <a:r>
              <a:rPr lang="en-US" sz="1200" dirty="0">
                <a:latin typeface="微软雅黑" panose="020B0503020204020204" pitchFamily="34" charset="-122"/>
                <a:ea typeface="微软雅黑" panose="020B0503020204020204" pitchFamily="34" charset="-122"/>
              </a:rPr>
              <a:t>Load binary, flat, and other documents directly into</a:t>
            </a:r>
            <a:r>
              <a:rPr lang="zh-CN" altLang="en-US" sz="1200" dirty="0">
                <a:latin typeface="微软雅黑" panose="020B0503020204020204" pitchFamily="34" charset="-122"/>
                <a:ea typeface="微软雅黑" panose="020B0503020204020204" pitchFamily="34" charset="-122"/>
              </a:rPr>
              <a:t>直接导入</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进制的、平的和其他文档到</a:t>
            </a:r>
            <a:r>
              <a:rPr lang="en-US" altLang="zh-CN" sz="1200" dirty="0">
                <a:latin typeface="微软雅黑" panose="020B0503020204020204" pitchFamily="34" charset="-122"/>
                <a:ea typeface="微软雅黑" panose="020B0503020204020204" pitchFamily="34" charset="-122"/>
              </a:rPr>
              <a:t>HANA</a:t>
            </a:r>
            <a:r>
              <a:rPr lang="zh-CN" altLang="en-US" sz="1200" dirty="0">
                <a:latin typeface="微软雅黑" panose="020B0503020204020204" pitchFamily="34" charset="-122"/>
                <a:ea typeface="微软雅黑" panose="020B0503020204020204" pitchFamily="34" charset="-122"/>
              </a:rPr>
              <a:t>来进行本地的文本搜索和分析。</a:t>
            </a:r>
            <a:endParaRPr lang="en-US" sz="1200" dirty="0">
              <a:latin typeface="微软雅黑" panose="020B0503020204020204" pitchFamily="34" charset="-122"/>
              <a:ea typeface="微软雅黑" panose="020B0503020204020204" pitchFamily="34" charset="-122"/>
            </a:endParaRPr>
          </a:p>
          <a:p>
            <a:pPr lvl="2">
              <a:lnSpc>
                <a:spcPct val="90000"/>
              </a:lnSpc>
              <a:buFont typeface="Wingdings" pitchFamily="2" charset="2"/>
              <a:buChar char="§"/>
            </a:pPr>
            <a:endParaRPr lang="en-US" b="1" dirty="0">
              <a:latin typeface="微软雅黑" panose="020B0503020204020204" pitchFamily="34" charset="-122"/>
              <a:ea typeface="微软雅黑" panose="020B0503020204020204" pitchFamily="34" charset="-122"/>
            </a:endParaRPr>
          </a:p>
          <a:p>
            <a:pPr lvl="2">
              <a:lnSpc>
                <a:spcPct val="90000"/>
              </a:lnSpc>
              <a:buFont typeface="Wingdings" pitchFamily="2" charset="2"/>
              <a:buChar char="§"/>
            </a:pPr>
            <a:r>
              <a:rPr lang="zh-CN" altLang="en-US" b="1" dirty="0">
                <a:latin typeface="微软雅黑" panose="020B0503020204020204" pitchFamily="34" charset="-122"/>
                <a:ea typeface="微软雅黑" panose="020B0503020204020204" pitchFamily="34" charset="-122"/>
              </a:rPr>
              <a:t>本地文本分析</a:t>
            </a:r>
            <a:endParaRPr lang="en-US" b="1" dirty="0">
              <a:latin typeface="微软雅黑" panose="020B0503020204020204" pitchFamily="34" charset="-122"/>
              <a:ea typeface="微软雅黑" panose="020B0503020204020204" pitchFamily="34" charset="-122"/>
            </a:endParaRPr>
          </a:p>
          <a:p>
            <a:pPr lvl="3">
              <a:lnSpc>
                <a:spcPct val="90000"/>
              </a:lnSpc>
              <a:buFont typeface="Wingdings" pitchFamily="2" charset="2"/>
              <a:buChar char="§"/>
            </a:pPr>
            <a:r>
              <a:rPr lang="zh-CN" altLang="en-US" sz="1200" dirty="0">
                <a:latin typeface="微软雅黑" panose="020B0503020204020204" pitchFamily="34" charset="-122"/>
                <a:ea typeface="微软雅黑" panose="020B0503020204020204" pitchFamily="34" charset="-122"/>
              </a:rPr>
              <a:t>给非结构化文本内容赋予结构</a:t>
            </a:r>
            <a:endParaRPr lang="en-US" sz="1200" dirty="0">
              <a:latin typeface="微软雅黑" panose="020B0503020204020204" pitchFamily="34" charset="-122"/>
              <a:ea typeface="微软雅黑" panose="020B0503020204020204" pitchFamily="34" charset="-122"/>
            </a:endParaRPr>
          </a:p>
          <a:p>
            <a:pPr lvl="3">
              <a:lnSpc>
                <a:spcPct val="90000"/>
              </a:lnSpc>
              <a:buFont typeface="Wingdings" pitchFamily="2" charset="2"/>
              <a:buChar char="§"/>
            </a:pPr>
            <a:r>
              <a:rPr lang="zh-CN" altLang="en-US" sz="1200" dirty="0">
                <a:latin typeface="微软雅黑" panose="020B0503020204020204" pitchFamily="34" charset="-122"/>
                <a:ea typeface="微软雅黑" panose="020B0503020204020204" pitchFamily="34" charset="-122"/>
              </a:rPr>
              <a:t>为文本挖掘暴露语义标记</a:t>
            </a:r>
            <a:endParaRPr lang="en-US" sz="1200" dirty="0">
              <a:latin typeface="微软雅黑" panose="020B0503020204020204" pitchFamily="34" charset="-122"/>
              <a:ea typeface="微软雅黑" panose="020B0503020204020204" pitchFamily="34" charset="-122"/>
            </a:endParaRPr>
          </a:p>
          <a:p>
            <a:pPr lvl="3">
              <a:lnSpc>
                <a:spcPct val="90000"/>
              </a:lnSpc>
              <a:buFont typeface="Wingdings" pitchFamily="2" charset="2"/>
              <a:buChar char="§"/>
            </a:pPr>
            <a:r>
              <a:rPr lang="zh-CN" altLang="en-US" sz="1200" b="1" dirty="0">
                <a:latin typeface="微软雅黑" panose="020B0503020204020204" pitchFamily="34" charset="-122"/>
                <a:ea typeface="微软雅黑" panose="020B0503020204020204" pitchFamily="34" charset="-122"/>
              </a:rPr>
              <a:t>划分实体</a:t>
            </a:r>
            <a:r>
              <a:rPr lang="en-US" sz="1200" b="1" dirty="0">
                <a:latin typeface="微软雅黑" panose="020B0503020204020204" pitchFamily="34" charset="-122"/>
                <a:ea typeface="微软雅黑" panose="020B0503020204020204" pitchFamily="34" charset="-122"/>
              </a:rPr>
              <a:t> </a:t>
            </a:r>
            <a:r>
              <a:rPr lang="en-US"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人</a:t>
            </a:r>
            <a:r>
              <a:rPr lang="en-US"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公司</a:t>
            </a:r>
            <a:r>
              <a:rPr lang="en-US"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物</a:t>
            </a:r>
            <a:r>
              <a:rPr lang="en-US" sz="1200" dirty="0">
                <a:latin typeface="微软雅黑" panose="020B0503020204020204" pitchFamily="34" charset="-122"/>
                <a:ea typeface="微软雅黑" panose="020B0503020204020204" pitchFamily="34" charset="-122"/>
              </a:rPr>
              <a:t>, etc.)</a:t>
            </a:r>
          </a:p>
          <a:p>
            <a:pPr lvl="3">
              <a:lnSpc>
                <a:spcPct val="90000"/>
              </a:lnSpc>
              <a:buFont typeface="Wingdings" pitchFamily="2" charset="2"/>
              <a:buChar char="§"/>
            </a:pPr>
            <a:r>
              <a:rPr lang="zh-CN" altLang="en-US" sz="1200" b="1" dirty="0">
                <a:latin typeface="微软雅黑" panose="020B0503020204020204" pitchFamily="34" charset="-122"/>
                <a:ea typeface="微软雅黑" panose="020B0503020204020204" pitchFamily="34" charset="-122"/>
              </a:rPr>
              <a:t>识别领域事实</a:t>
            </a:r>
            <a:r>
              <a:rPr lang="en-US" sz="1200" b="1" dirty="0">
                <a:latin typeface="微软雅黑" panose="020B0503020204020204" pitchFamily="34" charset="-122"/>
                <a:ea typeface="微软雅黑" panose="020B0503020204020204" pitchFamily="34" charset="-122"/>
              </a:rPr>
              <a:t> </a:t>
            </a:r>
            <a:r>
              <a:rPr lang="en-US"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情感</a:t>
            </a:r>
            <a:r>
              <a:rPr lang="en-US"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话题</a:t>
            </a:r>
            <a:r>
              <a:rPr lang="en-US"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请求</a:t>
            </a:r>
            <a:r>
              <a:rPr lang="en-US"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等等</a:t>
            </a:r>
            <a:r>
              <a:rPr lang="en-US" sz="1200" dirty="0">
                <a:latin typeface="微软雅黑" panose="020B0503020204020204" pitchFamily="34" charset="-122"/>
                <a:ea typeface="微软雅黑" panose="020B0503020204020204" pitchFamily="34" charset="-122"/>
              </a:rPr>
              <a:t>)</a:t>
            </a:r>
          </a:p>
          <a:p>
            <a:pPr lvl="3">
              <a:lnSpc>
                <a:spcPct val="90000"/>
              </a:lnSpc>
              <a:buFont typeface="Wingdings" pitchFamily="2" charset="2"/>
              <a:buChar char="§"/>
            </a:pPr>
            <a:r>
              <a:rPr lang="zh-CN" altLang="en-US" sz="1200" b="1" dirty="0">
                <a:latin typeface="微软雅黑" panose="020B0503020204020204" pitchFamily="34" charset="-122"/>
                <a:ea typeface="微软雅黑" panose="020B0503020204020204" pitchFamily="34" charset="-122"/>
              </a:rPr>
              <a:t>对语义标记和抽取字典支持</a:t>
            </a:r>
            <a:r>
              <a:rPr lang="en-US" altLang="zh-CN" sz="1200" b="1" dirty="0">
                <a:latin typeface="微软雅黑" panose="020B0503020204020204" pitchFamily="34" charset="-122"/>
                <a:ea typeface="微软雅黑" panose="020B0503020204020204" pitchFamily="34" charset="-122"/>
              </a:rPr>
              <a:t>31</a:t>
            </a:r>
            <a:r>
              <a:rPr lang="zh-CN" altLang="en-US" sz="1200" b="1" dirty="0">
                <a:latin typeface="微软雅黑" panose="020B0503020204020204" pitchFamily="34" charset="-122"/>
                <a:ea typeface="微软雅黑" panose="020B0503020204020204" pitchFamily="34" charset="-122"/>
              </a:rPr>
              <a:t>种语言</a:t>
            </a:r>
            <a:r>
              <a:rPr lang="en-US"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和</a:t>
            </a:r>
            <a:r>
              <a:rPr lang="en-US"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对预定义的核心抽取支持</a:t>
            </a:r>
            <a:r>
              <a:rPr lang="en-US" altLang="zh-CN" sz="1200" dirty="0">
                <a:latin typeface="微软雅黑" panose="020B0503020204020204" pitchFamily="34" charset="-122"/>
                <a:ea typeface="微软雅黑" panose="020B0503020204020204" pitchFamily="34" charset="-122"/>
              </a:rPr>
              <a:t>11</a:t>
            </a:r>
            <a:r>
              <a:rPr lang="zh-CN" altLang="en-US" sz="1200" dirty="0">
                <a:latin typeface="微软雅黑" panose="020B0503020204020204" pitchFamily="34" charset="-122"/>
                <a:ea typeface="微软雅黑" panose="020B0503020204020204" pitchFamily="34" charset="-122"/>
              </a:rPr>
              <a:t>种语言。</a:t>
            </a:r>
            <a:endParaRPr lang="en-US" sz="1200" dirty="0">
              <a:latin typeface="微软雅黑" panose="020B0503020204020204" pitchFamily="34" charset="-122"/>
              <a:ea typeface="微软雅黑" panose="020B0503020204020204" pitchFamily="34" charset="-122"/>
            </a:endParaRPr>
          </a:p>
          <a:p>
            <a:pPr marL="0" lvl="2" indent="0">
              <a:lnSpc>
                <a:spcPct val="90000"/>
              </a:lnSpc>
              <a:buNone/>
            </a:pPr>
            <a:endParaRPr lang="en-US" dirty="0">
              <a:latin typeface="微软雅黑" panose="020B0503020204020204" pitchFamily="34" charset="-122"/>
              <a:ea typeface="微软雅黑" panose="020B0503020204020204" pitchFamily="34" charset="-122"/>
            </a:endParaRPr>
          </a:p>
        </p:txBody>
      </p:sp>
      <p:sp>
        <p:nvSpPr>
          <p:cNvPr id="28" name="Title 1"/>
          <p:cNvSpPr>
            <a:spLocks noGrp="1"/>
          </p:cNvSpPr>
          <p:nvPr>
            <p:ph type="title"/>
          </p:nvPr>
        </p:nvSpPr>
        <p:spPr/>
        <p:txBody>
          <a:bodyPr/>
          <a:lstStyle/>
          <a:p>
            <a:r>
              <a:rPr lang="en-US" sz="2800" dirty="0">
                <a:latin typeface="微软雅黑" pitchFamily="34" charset="-122"/>
                <a:ea typeface="微软雅黑" pitchFamily="34" charset="-122"/>
              </a:rPr>
              <a:t>SAP HANA </a:t>
            </a:r>
            <a:r>
              <a:rPr lang="zh-CN" altLang="en-US" sz="2800" dirty="0">
                <a:latin typeface="微软雅黑" pitchFamily="34" charset="-122"/>
                <a:ea typeface="微软雅黑" pitchFamily="34" charset="-122"/>
              </a:rPr>
              <a:t>文本分析</a:t>
            </a:r>
            <a:br>
              <a:rPr lang="en-US" sz="2000" dirty="0">
                <a:solidFill>
                  <a:schemeClr val="tx1"/>
                </a:solidFill>
                <a:latin typeface="微软雅黑" panose="020B0503020204020204" pitchFamily="34" charset="-122"/>
                <a:ea typeface="微软雅黑" panose="020B0503020204020204" pitchFamily="34" charset="-122"/>
              </a:rPr>
            </a:br>
            <a:r>
              <a:rPr lang="zh-CN" altLang="en-US" sz="2000" b="0" dirty="0">
                <a:solidFill>
                  <a:schemeClr val="tx1"/>
                </a:solidFill>
                <a:latin typeface="微软雅黑" panose="020B0503020204020204" pitchFamily="34" charset="-122"/>
                <a:ea typeface="微软雅黑" panose="020B0503020204020204" pitchFamily="34" charset="-122"/>
              </a:rPr>
              <a:t>从文档里面提取信息</a:t>
            </a:r>
            <a:r>
              <a:rPr lang="en-US" sz="2000" b="0" dirty="0">
                <a:solidFill>
                  <a:schemeClr val="tx1"/>
                </a:solidFill>
                <a:latin typeface="微软雅黑" panose="020B0503020204020204" pitchFamily="34" charset="-122"/>
                <a:ea typeface="微软雅黑" panose="020B0503020204020204" pitchFamily="34" charset="-122"/>
              </a:rPr>
              <a:t>. </a:t>
            </a:r>
            <a:r>
              <a:rPr lang="zh-CN" altLang="en-US" sz="2000" b="0" dirty="0">
                <a:solidFill>
                  <a:schemeClr val="tx1"/>
                </a:solidFill>
                <a:latin typeface="微软雅黑" panose="020B0503020204020204" pitchFamily="34" charset="-122"/>
                <a:ea typeface="微软雅黑" panose="020B0503020204020204" pitchFamily="34" charset="-122"/>
              </a:rPr>
              <a:t>在非结构化数据上进行文本分析</a:t>
            </a:r>
            <a:endParaRPr lang="en-US" sz="1600" b="0" dirty="0">
              <a:solidFill>
                <a:schemeClr val="tx1"/>
              </a:solidFill>
              <a:latin typeface="微软雅黑" panose="020B0503020204020204" pitchFamily="34" charset="-122"/>
              <a:ea typeface="微软雅黑" panose="020B0503020204020204" pitchFamily="34" charset="-122"/>
            </a:endParaRPr>
          </a:p>
        </p:txBody>
      </p:sp>
      <p:grpSp>
        <p:nvGrpSpPr>
          <p:cNvPr id="37" name="Group 36"/>
          <p:cNvGrpSpPr/>
          <p:nvPr/>
        </p:nvGrpSpPr>
        <p:grpSpPr>
          <a:xfrm>
            <a:off x="2094610" y="3708755"/>
            <a:ext cx="1549243" cy="1101575"/>
            <a:chOff x="2215654" y="2530338"/>
            <a:chExt cx="1589057" cy="1589057"/>
          </a:xfrm>
        </p:grpSpPr>
        <p:grpSp>
          <p:nvGrpSpPr>
            <p:cNvPr id="39" name="Group 38"/>
            <p:cNvGrpSpPr/>
            <p:nvPr/>
          </p:nvGrpSpPr>
          <p:grpSpPr>
            <a:xfrm>
              <a:off x="2215654" y="2530338"/>
              <a:ext cx="1589057" cy="1589057"/>
              <a:chOff x="6008248" y="4071640"/>
              <a:chExt cx="1589057" cy="1589057"/>
            </a:xfrm>
          </p:grpSpPr>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8248" y="4071640"/>
                <a:ext cx="1589057" cy="1589057"/>
              </a:xfrm>
              <a:prstGeom prst="rect">
                <a:avLst/>
              </a:prstGeom>
            </p:spPr>
          </p:pic>
          <p:sp>
            <p:nvSpPr>
              <p:cNvPr id="46" name="Rounded Rectangle 45"/>
              <p:cNvSpPr/>
              <p:nvPr/>
            </p:nvSpPr>
            <p:spPr bwMode="gray">
              <a:xfrm>
                <a:off x="6170211" y="4236443"/>
                <a:ext cx="1271447" cy="1222933"/>
              </a:xfrm>
              <a:prstGeom prst="roundRect">
                <a:avLst>
                  <a:gd name="adj" fmla="val 3848"/>
                </a:avLst>
              </a:prstGeom>
              <a:solidFill>
                <a:schemeClr val="accent1"/>
              </a:solidFill>
              <a:ln w="6350" algn="ctr">
                <a:noFill/>
                <a:miter lim="800000"/>
                <a:headEnd/>
                <a:tailEnd/>
              </a:ln>
            </p:spPr>
            <p:txBody>
              <a:bodyPr lIns="67482" tIns="53986" rIns="67482" bIns="53986" rtlCol="0" anchor="ctr"/>
              <a:lstStyle/>
              <a:p>
                <a:pPr algn="ctr" fontAlgn="base">
                  <a:spcBef>
                    <a:spcPct val="50000"/>
                  </a:spcBef>
                  <a:spcAft>
                    <a:spcPct val="0"/>
                  </a:spcAft>
                  <a:buClr>
                    <a:srgbClr val="F0AB00"/>
                  </a:buClr>
                  <a:buSzPct val="80000"/>
                </a:pPr>
                <a:endParaRPr lang="en-US" kern="0" dirty="0" err="1">
                  <a:latin typeface="微软雅黑" panose="020B0503020204020204" pitchFamily="34" charset="-122"/>
                  <a:ea typeface="微软雅黑" panose="020B0503020204020204" pitchFamily="34" charset="-122"/>
                  <a:cs typeface="Arial Unicode MS" pitchFamily="34" charset="-128"/>
                </a:endParaRPr>
              </a:p>
            </p:txBody>
          </p:sp>
          <p:sp>
            <p:nvSpPr>
              <p:cNvPr id="47" name="Oval 46"/>
              <p:cNvSpPr/>
              <p:nvPr/>
            </p:nvSpPr>
            <p:spPr bwMode="gray">
              <a:xfrm>
                <a:off x="7305226" y="4301707"/>
                <a:ext cx="77821" cy="77821"/>
              </a:xfrm>
              <a:prstGeom prst="ellipse">
                <a:avLst/>
              </a:prstGeom>
              <a:solidFill>
                <a:schemeClr val="tx1"/>
              </a:solidFill>
            </p:spPr>
            <p:txBody>
              <a:bodyPr wrap="square" rtlCol="0" anchor="ctr" anchorCtr="1">
                <a:noAutofit/>
              </a:bodyPr>
              <a:lstStyle/>
              <a:p>
                <a:pPr algn="ctr"/>
                <a:endParaRPr lang="en-US" sz="1050" dirty="0">
                  <a:solidFill>
                    <a:schemeClr val="bg1"/>
                  </a:solidFill>
                  <a:latin typeface="微软雅黑" panose="020B0503020204020204" pitchFamily="34" charset="-122"/>
                  <a:ea typeface="微软雅黑" panose="020B0503020204020204" pitchFamily="34" charset="-122"/>
                  <a:cs typeface="Arial"/>
                </a:endParaRPr>
              </a:p>
            </p:txBody>
          </p:sp>
          <p:sp>
            <p:nvSpPr>
              <p:cNvPr id="48" name="Oval 47"/>
              <p:cNvSpPr/>
              <p:nvPr/>
            </p:nvSpPr>
            <p:spPr bwMode="gray">
              <a:xfrm>
                <a:off x="6220462" y="5328947"/>
                <a:ext cx="77821" cy="77821"/>
              </a:xfrm>
              <a:prstGeom prst="ellipse">
                <a:avLst/>
              </a:prstGeom>
              <a:solidFill>
                <a:schemeClr val="tx1"/>
              </a:solidFill>
            </p:spPr>
            <p:txBody>
              <a:bodyPr wrap="square" rtlCol="0" anchor="ctr" anchorCtr="1">
                <a:noAutofit/>
              </a:bodyPr>
              <a:lstStyle/>
              <a:p>
                <a:pPr algn="ctr"/>
                <a:endParaRPr lang="en-US" sz="1050" dirty="0">
                  <a:solidFill>
                    <a:schemeClr val="bg1"/>
                  </a:solidFill>
                  <a:latin typeface="微软雅黑" panose="020B0503020204020204" pitchFamily="34" charset="-122"/>
                  <a:ea typeface="微软雅黑" panose="020B0503020204020204" pitchFamily="34" charset="-122"/>
                  <a:cs typeface="Arial"/>
                </a:endParaRPr>
              </a:p>
            </p:txBody>
          </p:sp>
        </p:grpSp>
        <p:sp>
          <p:nvSpPr>
            <p:cNvPr id="40" name="TextBox 39"/>
            <p:cNvSpPr txBox="1"/>
            <p:nvPr/>
          </p:nvSpPr>
          <p:spPr>
            <a:xfrm>
              <a:off x="2441085" y="2812933"/>
              <a:ext cx="1149369" cy="632668"/>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en-US" sz="1275" b="1" kern="0" dirty="0">
                  <a:latin typeface="微软雅黑" panose="020B0503020204020204" pitchFamily="34" charset="-122"/>
                  <a:ea typeface="微软雅黑" panose="020B0503020204020204" pitchFamily="34" charset="-122"/>
                  <a:cs typeface="Arial Unicode MS" pitchFamily="34" charset="-128"/>
                </a:rPr>
                <a:t>SAP HANA</a:t>
              </a:r>
              <a:br>
                <a:rPr lang="en-US" sz="1275" b="1" kern="0" dirty="0">
                  <a:latin typeface="微软雅黑" panose="020B0503020204020204" pitchFamily="34" charset="-122"/>
                  <a:ea typeface="微软雅黑" panose="020B0503020204020204" pitchFamily="34" charset="-122"/>
                  <a:cs typeface="Arial Unicode MS" pitchFamily="34" charset="-128"/>
                </a:rPr>
              </a:br>
              <a:r>
                <a:rPr lang="en-US" sz="975" kern="0" dirty="0">
                  <a:latin typeface="微软雅黑" panose="020B0503020204020204" pitchFamily="34" charset="-122"/>
                  <a:ea typeface="微软雅黑" panose="020B0503020204020204" pitchFamily="34" charset="-122"/>
                  <a:cs typeface="Arial Unicode MS" pitchFamily="34" charset="-128"/>
                </a:rPr>
                <a:t>Text Analysis</a:t>
              </a:r>
            </a:p>
          </p:txBody>
        </p:sp>
        <p:pic>
          <p:nvPicPr>
            <p:cNvPr id="41" name="Picture 17" descr="\\psf\Host\Users\eric\Graphic Tank\Apps and Databases-02.png"/>
            <p:cNvPicPr>
              <a:picLocks noChangeAspect="1" noChangeArrowheads="1"/>
            </p:cNvPicPr>
            <p:nvPr/>
          </p:nvPicPr>
          <p:blipFill>
            <a:blip r:embed="rId4">
              <a:biLevel thresh="25000"/>
            </a:blip>
            <a:srcRect/>
            <a:stretch>
              <a:fillRect/>
            </a:stretch>
          </p:blipFill>
          <p:spPr bwMode="auto">
            <a:xfrm>
              <a:off x="2621752" y="3389223"/>
              <a:ext cx="352570" cy="331935"/>
            </a:xfrm>
            <a:prstGeom prst="rect">
              <a:avLst/>
            </a:prstGeom>
            <a:noFill/>
          </p:spPr>
        </p:pic>
        <p:sp>
          <p:nvSpPr>
            <p:cNvPr id="44" name="Freeform 24"/>
            <p:cNvSpPr>
              <a:spLocks noEditPoints="1"/>
            </p:cNvSpPr>
            <p:nvPr/>
          </p:nvSpPr>
          <p:spPr bwMode="auto">
            <a:xfrm>
              <a:off x="3103671" y="3355661"/>
              <a:ext cx="343827" cy="406652"/>
            </a:xfrm>
            <a:custGeom>
              <a:avLst/>
              <a:gdLst>
                <a:gd name="T0" fmla="*/ 105 w 127"/>
                <a:gd name="T1" fmla="*/ 24 h 150"/>
                <a:gd name="T2" fmla="*/ 63 w 127"/>
                <a:gd name="T3" fmla="*/ 0 h 150"/>
                <a:gd name="T4" fmla="*/ 22 w 127"/>
                <a:gd name="T5" fmla="*/ 24 h 150"/>
                <a:gd name="T6" fmla="*/ 0 w 127"/>
                <a:gd name="T7" fmla="*/ 62 h 150"/>
                <a:gd name="T8" fmla="*/ 0 w 127"/>
                <a:gd name="T9" fmla="*/ 112 h 150"/>
                <a:gd name="T10" fmla="*/ 42 w 127"/>
                <a:gd name="T11" fmla="*/ 138 h 150"/>
                <a:gd name="T12" fmla="*/ 63 w 127"/>
                <a:gd name="T13" fmla="*/ 150 h 150"/>
                <a:gd name="T14" fmla="*/ 63 w 127"/>
                <a:gd name="T15" fmla="*/ 150 h 150"/>
                <a:gd name="T16" fmla="*/ 64 w 127"/>
                <a:gd name="T17" fmla="*/ 150 h 150"/>
                <a:gd name="T18" fmla="*/ 64 w 127"/>
                <a:gd name="T19" fmla="*/ 150 h 150"/>
                <a:gd name="T20" fmla="*/ 65 w 127"/>
                <a:gd name="T21" fmla="*/ 150 h 150"/>
                <a:gd name="T22" fmla="*/ 106 w 127"/>
                <a:gd name="T23" fmla="*/ 126 h 150"/>
                <a:gd name="T24" fmla="*/ 127 w 127"/>
                <a:gd name="T25" fmla="*/ 63 h 150"/>
                <a:gd name="T26" fmla="*/ 127 w 127"/>
                <a:gd name="T27" fmla="*/ 37 h 150"/>
                <a:gd name="T28" fmla="*/ 43 w 127"/>
                <a:gd name="T29" fmla="*/ 35 h 150"/>
                <a:gd name="T30" fmla="*/ 4 w 127"/>
                <a:gd name="T31" fmla="*/ 41 h 150"/>
                <a:gd name="T32" fmla="*/ 25 w 127"/>
                <a:gd name="T33" fmla="*/ 53 h 150"/>
                <a:gd name="T34" fmla="*/ 25 w 127"/>
                <a:gd name="T35" fmla="*/ 53 h 150"/>
                <a:gd name="T36" fmla="*/ 64 w 127"/>
                <a:gd name="T37" fmla="*/ 71 h 150"/>
                <a:gd name="T38" fmla="*/ 62 w 127"/>
                <a:gd name="T39" fmla="*/ 95 h 150"/>
                <a:gd name="T40" fmla="*/ 82 w 127"/>
                <a:gd name="T41" fmla="*/ 65 h 150"/>
                <a:gd name="T42" fmla="*/ 86 w 127"/>
                <a:gd name="T43" fmla="*/ 62 h 150"/>
                <a:gd name="T44" fmla="*/ 86 w 127"/>
                <a:gd name="T45" fmla="*/ 62 h 150"/>
                <a:gd name="T46" fmla="*/ 101 w 127"/>
                <a:gd name="T47" fmla="*/ 49 h 150"/>
                <a:gd name="T48" fmla="*/ 80 w 127"/>
                <a:gd name="T49" fmla="*/ 37 h 150"/>
                <a:gd name="T50" fmla="*/ 43 w 127"/>
                <a:gd name="T51" fmla="*/ 59 h 150"/>
                <a:gd name="T52" fmla="*/ 123 w 127"/>
                <a:gd name="T53" fmla="*/ 41 h 150"/>
                <a:gd name="T54" fmla="*/ 116 w 127"/>
                <a:gd name="T55" fmla="*/ 45 h 150"/>
                <a:gd name="T56" fmla="*/ 21 w 127"/>
                <a:gd name="T57" fmla="*/ 76 h 150"/>
                <a:gd name="T58" fmla="*/ 25 w 127"/>
                <a:gd name="T59" fmla="*/ 98 h 150"/>
                <a:gd name="T60" fmla="*/ 36 w 127"/>
                <a:gd name="T61" fmla="*/ 105 h 150"/>
                <a:gd name="T62" fmla="*/ 62 w 127"/>
                <a:gd name="T63" fmla="*/ 99 h 150"/>
                <a:gd name="T64" fmla="*/ 66 w 127"/>
                <a:gd name="T65" fmla="*/ 120 h 150"/>
                <a:gd name="T66" fmla="*/ 75 w 127"/>
                <a:gd name="T67" fmla="*/ 114 h 150"/>
                <a:gd name="T68" fmla="*/ 103 w 127"/>
                <a:gd name="T69" fmla="*/ 78 h 150"/>
                <a:gd name="T70" fmla="*/ 107 w 127"/>
                <a:gd name="T71" fmla="*/ 96 h 150"/>
                <a:gd name="T72" fmla="*/ 110 w 127"/>
                <a:gd name="T73" fmla="*/ 94 h 150"/>
                <a:gd name="T74" fmla="*/ 88 w 127"/>
                <a:gd name="T75" fmla="*/ 37 h 150"/>
                <a:gd name="T76" fmla="*/ 84 w 127"/>
                <a:gd name="T77" fmla="*/ 35 h 150"/>
                <a:gd name="T78" fmla="*/ 84 w 127"/>
                <a:gd name="T79" fmla="*/ 35 h 150"/>
                <a:gd name="T80" fmla="*/ 47 w 127"/>
                <a:gd name="T81" fmla="*/ 14 h 150"/>
                <a:gd name="T82" fmla="*/ 23 w 127"/>
                <a:gd name="T83" fmla="*/ 47 h 150"/>
                <a:gd name="T84" fmla="*/ 4 w 127"/>
                <a:gd name="T85" fmla="*/ 91 h 150"/>
                <a:gd name="T86" fmla="*/ 4 w 127"/>
                <a:gd name="T87" fmla="*/ 111 h 150"/>
                <a:gd name="T88" fmla="*/ 41 w 127"/>
                <a:gd name="T89" fmla="*/ 133 h 150"/>
                <a:gd name="T90" fmla="*/ 54 w 127"/>
                <a:gd name="T91" fmla="*/ 120 h 150"/>
                <a:gd name="T92" fmla="*/ 45 w 127"/>
                <a:gd name="T93" fmla="*/ 115 h 150"/>
                <a:gd name="T94" fmla="*/ 82 w 127"/>
                <a:gd name="T95" fmla="*/ 135 h 150"/>
                <a:gd name="T96" fmla="*/ 86 w 127"/>
                <a:gd name="T97" fmla="*/ 133 h 150"/>
                <a:gd name="T98" fmla="*/ 103 w 127"/>
                <a:gd name="T99" fmla="*/ 123 h 150"/>
                <a:gd name="T100" fmla="*/ 120 w 127"/>
                <a:gd name="T101" fmla="*/ 9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7" h="150">
                  <a:moveTo>
                    <a:pt x="127" y="37"/>
                  </a:moveTo>
                  <a:cubicBezTo>
                    <a:pt x="127" y="37"/>
                    <a:pt x="127" y="36"/>
                    <a:pt x="126" y="36"/>
                  </a:cubicBezTo>
                  <a:cubicBezTo>
                    <a:pt x="106" y="24"/>
                    <a:pt x="106" y="24"/>
                    <a:pt x="106" y="24"/>
                  </a:cubicBezTo>
                  <a:cubicBezTo>
                    <a:pt x="105" y="24"/>
                    <a:pt x="105" y="24"/>
                    <a:pt x="105" y="24"/>
                  </a:cubicBezTo>
                  <a:cubicBezTo>
                    <a:pt x="85" y="12"/>
                    <a:pt x="85" y="12"/>
                    <a:pt x="85" y="12"/>
                  </a:cubicBezTo>
                  <a:cubicBezTo>
                    <a:pt x="85" y="12"/>
                    <a:pt x="85" y="12"/>
                    <a:pt x="85" y="12"/>
                  </a:cubicBezTo>
                  <a:cubicBezTo>
                    <a:pt x="65" y="0"/>
                    <a:pt x="65" y="0"/>
                    <a:pt x="65" y="0"/>
                  </a:cubicBezTo>
                  <a:cubicBezTo>
                    <a:pt x="64" y="0"/>
                    <a:pt x="63" y="0"/>
                    <a:pt x="63" y="0"/>
                  </a:cubicBezTo>
                  <a:cubicBezTo>
                    <a:pt x="42" y="12"/>
                    <a:pt x="42" y="12"/>
                    <a:pt x="42" y="12"/>
                  </a:cubicBezTo>
                  <a:cubicBezTo>
                    <a:pt x="42" y="12"/>
                    <a:pt x="42" y="12"/>
                    <a:pt x="42" y="12"/>
                  </a:cubicBezTo>
                  <a:cubicBezTo>
                    <a:pt x="22" y="24"/>
                    <a:pt x="22" y="24"/>
                    <a:pt x="22" y="24"/>
                  </a:cubicBezTo>
                  <a:cubicBezTo>
                    <a:pt x="22" y="24"/>
                    <a:pt x="22" y="24"/>
                    <a:pt x="22" y="24"/>
                  </a:cubicBezTo>
                  <a:cubicBezTo>
                    <a:pt x="1" y="36"/>
                    <a:pt x="1" y="36"/>
                    <a:pt x="1" y="36"/>
                  </a:cubicBezTo>
                  <a:cubicBezTo>
                    <a:pt x="1" y="36"/>
                    <a:pt x="1" y="36"/>
                    <a:pt x="1" y="36"/>
                  </a:cubicBezTo>
                  <a:cubicBezTo>
                    <a:pt x="0" y="36"/>
                    <a:pt x="0" y="37"/>
                    <a:pt x="0" y="37"/>
                  </a:cubicBezTo>
                  <a:cubicBezTo>
                    <a:pt x="0" y="62"/>
                    <a:pt x="0" y="62"/>
                    <a:pt x="0" y="62"/>
                  </a:cubicBezTo>
                  <a:cubicBezTo>
                    <a:pt x="0" y="62"/>
                    <a:pt x="0" y="62"/>
                    <a:pt x="0" y="62"/>
                  </a:cubicBezTo>
                  <a:cubicBezTo>
                    <a:pt x="0" y="62"/>
                    <a:pt x="0" y="63"/>
                    <a:pt x="0" y="63"/>
                  </a:cubicBezTo>
                  <a:cubicBezTo>
                    <a:pt x="0" y="87"/>
                    <a:pt x="0" y="87"/>
                    <a:pt x="0" y="87"/>
                  </a:cubicBezTo>
                  <a:cubicBezTo>
                    <a:pt x="0" y="112"/>
                    <a:pt x="0" y="112"/>
                    <a:pt x="0" y="112"/>
                  </a:cubicBezTo>
                  <a:cubicBezTo>
                    <a:pt x="0" y="113"/>
                    <a:pt x="0" y="114"/>
                    <a:pt x="1" y="114"/>
                  </a:cubicBezTo>
                  <a:cubicBezTo>
                    <a:pt x="22" y="126"/>
                    <a:pt x="22" y="126"/>
                    <a:pt x="22" y="126"/>
                  </a:cubicBezTo>
                  <a:cubicBezTo>
                    <a:pt x="22" y="126"/>
                    <a:pt x="22" y="126"/>
                    <a:pt x="22" y="126"/>
                  </a:cubicBezTo>
                  <a:cubicBezTo>
                    <a:pt x="42" y="138"/>
                    <a:pt x="42" y="138"/>
                    <a:pt x="42" y="138"/>
                  </a:cubicBezTo>
                  <a:cubicBezTo>
                    <a:pt x="42" y="138"/>
                    <a:pt x="42" y="138"/>
                    <a:pt x="42" y="138"/>
                  </a:cubicBezTo>
                  <a:cubicBezTo>
                    <a:pt x="63" y="150"/>
                    <a:pt x="63" y="150"/>
                    <a:pt x="63" y="150"/>
                  </a:cubicBezTo>
                  <a:cubicBezTo>
                    <a:pt x="63" y="150"/>
                    <a:pt x="63" y="150"/>
                    <a:pt x="63" y="150"/>
                  </a:cubicBezTo>
                  <a:cubicBezTo>
                    <a:pt x="63" y="150"/>
                    <a:pt x="63" y="150"/>
                    <a:pt x="63" y="150"/>
                  </a:cubicBezTo>
                  <a:cubicBezTo>
                    <a:pt x="63" y="150"/>
                    <a:pt x="63" y="150"/>
                    <a:pt x="63" y="150"/>
                  </a:cubicBezTo>
                  <a:cubicBezTo>
                    <a:pt x="63" y="150"/>
                    <a:pt x="63" y="150"/>
                    <a:pt x="63" y="150"/>
                  </a:cubicBezTo>
                  <a:cubicBezTo>
                    <a:pt x="63" y="150"/>
                    <a:pt x="63" y="150"/>
                    <a:pt x="63" y="150"/>
                  </a:cubicBezTo>
                  <a:cubicBezTo>
                    <a:pt x="63" y="150"/>
                    <a:pt x="63" y="150"/>
                    <a:pt x="63" y="150"/>
                  </a:cubicBezTo>
                  <a:cubicBezTo>
                    <a:pt x="63" y="150"/>
                    <a:pt x="63" y="150"/>
                    <a:pt x="63" y="150"/>
                  </a:cubicBezTo>
                  <a:cubicBezTo>
                    <a:pt x="63" y="150"/>
                    <a:pt x="63" y="150"/>
                    <a:pt x="63" y="150"/>
                  </a:cubicBezTo>
                  <a:cubicBezTo>
                    <a:pt x="63" y="150"/>
                    <a:pt x="63" y="150"/>
                    <a:pt x="64" y="150"/>
                  </a:cubicBezTo>
                  <a:cubicBezTo>
                    <a:pt x="64" y="150"/>
                    <a:pt x="64" y="150"/>
                    <a:pt x="64" y="150"/>
                  </a:cubicBezTo>
                  <a:cubicBezTo>
                    <a:pt x="64" y="150"/>
                    <a:pt x="64" y="150"/>
                    <a:pt x="64" y="150"/>
                  </a:cubicBezTo>
                  <a:cubicBezTo>
                    <a:pt x="64" y="150"/>
                    <a:pt x="64" y="150"/>
                    <a:pt x="64" y="150"/>
                  </a:cubicBezTo>
                  <a:cubicBezTo>
                    <a:pt x="64" y="150"/>
                    <a:pt x="64" y="150"/>
                    <a:pt x="64" y="150"/>
                  </a:cubicBezTo>
                  <a:cubicBezTo>
                    <a:pt x="64" y="150"/>
                    <a:pt x="64" y="150"/>
                    <a:pt x="64" y="150"/>
                  </a:cubicBezTo>
                  <a:cubicBezTo>
                    <a:pt x="64" y="150"/>
                    <a:pt x="64" y="150"/>
                    <a:pt x="64" y="150"/>
                  </a:cubicBezTo>
                  <a:cubicBezTo>
                    <a:pt x="64" y="150"/>
                    <a:pt x="64" y="150"/>
                    <a:pt x="65" y="150"/>
                  </a:cubicBezTo>
                  <a:cubicBezTo>
                    <a:pt x="65" y="150"/>
                    <a:pt x="65" y="150"/>
                    <a:pt x="65" y="150"/>
                  </a:cubicBezTo>
                  <a:cubicBezTo>
                    <a:pt x="65" y="150"/>
                    <a:pt x="65" y="150"/>
                    <a:pt x="65" y="150"/>
                  </a:cubicBezTo>
                  <a:cubicBezTo>
                    <a:pt x="85" y="138"/>
                    <a:pt x="85" y="138"/>
                    <a:pt x="85" y="138"/>
                  </a:cubicBezTo>
                  <a:cubicBezTo>
                    <a:pt x="85" y="138"/>
                    <a:pt x="85" y="138"/>
                    <a:pt x="85" y="138"/>
                  </a:cubicBezTo>
                  <a:cubicBezTo>
                    <a:pt x="105" y="126"/>
                    <a:pt x="105" y="126"/>
                    <a:pt x="105" y="126"/>
                  </a:cubicBezTo>
                  <a:cubicBezTo>
                    <a:pt x="105" y="126"/>
                    <a:pt x="105" y="126"/>
                    <a:pt x="106" y="126"/>
                  </a:cubicBezTo>
                  <a:cubicBezTo>
                    <a:pt x="126" y="114"/>
                    <a:pt x="126" y="114"/>
                    <a:pt x="126" y="114"/>
                  </a:cubicBezTo>
                  <a:cubicBezTo>
                    <a:pt x="127" y="114"/>
                    <a:pt x="127" y="113"/>
                    <a:pt x="127" y="112"/>
                  </a:cubicBezTo>
                  <a:cubicBezTo>
                    <a:pt x="127" y="87"/>
                    <a:pt x="127" y="87"/>
                    <a:pt x="127" y="87"/>
                  </a:cubicBezTo>
                  <a:cubicBezTo>
                    <a:pt x="127" y="63"/>
                    <a:pt x="127" y="63"/>
                    <a:pt x="127" y="63"/>
                  </a:cubicBezTo>
                  <a:cubicBezTo>
                    <a:pt x="127" y="63"/>
                    <a:pt x="127" y="62"/>
                    <a:pt x="127" y="62"/>
                  </a:cubicBezTo>
                  <a:cubicBezTo>
                    <a:pt x="127" y="62"/>
                    <a:pt x="127" y="62"/>
                    <a:pt x="127" y="62"/>
                  </a:cubicBezTo>
                  <a:cubicBezTo>
                    <a:pt x="127" y="37"/>
                    <a:pt x="127" y="37"/>
                    <a:pt x="127" y="37"/>
                  </a:cubicBezTo>
                  <a:cubicBezTo>
                    <a:pt x="127" y="37"/>
                    <a:pt x="127" y="37"/>
                    <a:pt x="127" y="37"/>
                  </a:cubicBezTo>
                  <a:cubicBezTo>
                    <a:pt x="127" y="37"/>
                    <a:pt x="127" y="37"/>
                    <a:pt x="127" y="37"/>
                  </a:cubicBezTo>
                  <a:close/>
                  <a:moveTo>
                    <a:pt x="43" y="16"/>
                  </a:moveTo>
                  <a:cubicBezTo>
                    <a:pt x="60" y="26"/>
                    <a:pt x="60" y="26"/>
                    <a:pt x="60" y="26"/>
                  </a:cubicBezTo>
                  <a:cubicBezTo>
                    <a:pt x="43" y="35"/>
                    <a:pt x="43" y="35"/>
                    <a:pt x="43" y="35"/>
                  </a:cubicBezTo>
                  <a:cubicBezTo>
                    <a:pt x="27" y="26"/>
                    <a:pt x="27" y="26"/>
                    <a:pt x="27" y="26"/>
                  </a:cubicBezTo>
                  <a:lnTo>
                    <a:pt x="43" y="16"/>
                  </a:lnTo>
                  <a:close/>
                  <a:moveTo>
                    <a:pt x="4" y="61"/>
                  </a:moveTo>
                  <a:cubicBezTo>
                    <a:pt x="4" y="41"/>
                    <a:pt x="4" y="41"/>
                    <a:pt x="4" y="41"/>
                  </a:cubicBezTo>
                  <a:cubicBezTo>
                    <a:pt x="21" y="51"/>
                    <a:pt x="21" y="51"/>
                    <a:pt x="21" y="51"/>
                  </a:cubicBezTo>
                  <a:cubicBezTo>
                    <a:pt x="21" y="71"/>
                    <a:pt x="21" y="71"/>
                    <a:pt x="21" y="71"/>
                  </a:cubicBezTo>
                  <a:lnTo>
                    <a:pt x="4" y="61"/>
                  </a:lnTo>
                  <a:close/>
                  <a:moveTo>
                    <a:pt x="25" y="53"/>
                  </a:moveTo>
                  <a:cubicBezTo>
                    <a:pt x="41" y="62"/>
                    <a:pt x="41" y="62"/>
                    <a:pt x="41" y="62"/>
                  </a:cubicBezTo>
                  <a:cubicBezTo>
                    <a:pt x="41" y="83"/>
                    <a:pt x="41" y="83"/>
                    <a:pt x="41" y="83"/>
                  </a:cubicBezTo>
                  <a:cubicBezTo>
                    <a:pt x="25" y="73"/>
                    <a:pt x="25" y="73"/>
                    <a:pt x="25" y="73"/>
                  </a:cubicBezTo>
                  <a:lnTo>
                    <a:pt x="25" y="53"/>
                  </a:lnTo>
                  <a:close/>
                  <a:moveTo>
                    <a:pt x="47" y="61"/>
                  </a:moveTo>
                  <a:cubicBezTo>
                    <a:pt x="64" y="52"/>
                    <a:pt x="64" y="52"/>
                    <a:pt x="64" y="52"/>
                  </a:cubicBezTo>
                  <a:cubicBezTo>
                    <a:pt x="80" y="61"/>
                    <a:pt x="80" y="61"/>
                    <a:pt x="80" y="61"/>
                  </a:cubicBezTo>
                  <a:cubicBezTo>
                    <a:pt x="64" y="71"/>
                    <a:pt x="64" y="71"/>
                    <a:pt x="64" y="71"/>
                  </a:cubicBezTo>
                  <a:lnTo>
                    <a:pt x="47" y="61"/>
                  </a:lnTo>
                  <a:close/>
                  <a:moveTo>
                    <a:pt x="45" y="65"/>
                  </a:moveTo>
                  <a:cubicBezTo>
                    <a:pt x="62" y="74"/>
                    <a:pt x="62" y="74"/>
                    <a:pt x="62" y="74"/>
                  </a:cubicBezTo>
                  <a:cubicBezTo>
                    <a:pt x="62" y="95"/>
                    <a:pt x="62" y="95"/>
                    <a:pt x="62" y="95"/>
                  </a:cubicBezTo>
                  <a:cubicBezTo>
                    <a:pt x="45" y="85"/>
                    <a:pt x="45" y="85"/>
                    <a:pt x="45" y="85"/>
                  </a:cubicBezTo>
                  <a:lnTo>
                    <a:pt x="45" y="65"/>
                  </a:lnTo>
                  <a:close/>
                  <a:moveTo>
                    <a:pt x="66" y="74"/>
                  </a:moveTo>
                  <a:cubicBezTo>
                    <a:pt x="82" y="65"/>
                    <a:pt x="82" y="65"/>
                    <a:pt x="82" y="65"/>
                  </a:cubicBezTo>
                  <a:cubicBezTo>
                    <a:pt x="82" y="85"/>
                    <a:pt x="82" y="85"/>
                    <a:pt x="82" y="85"/>
                  </a:cubicBezTo>
                  <a:cubicBezTo>
                    <a:pt x="66" y="95"/>
                    <a:pt x="66" y="95"/>
                    <a:pt x="66" y="95"/>
                  </a:cubicBezTo>
                  <a:lnTo>
                    <a:pt x="66" y="74"/>
                  </a:lnTo>
                  <a:close/>
                  <a:moveTo>
                    <a:pt x="86" y="62"/>
                  </a:moveTo>
                  <a:cubicBezTo>
                    <a:pt x="103" y="53"/>
                    <a:pt x="103" y="53"/>
                    <a:pt x="103" y="53"/>
                  </a:cubicBezTo>
                  <a:cubicBezTo>
                    <a:pt x="103" y="73"/>
                    <a:pt x="103" y="73"/>
                    <a:pt x="103" y="73"/>
                  </a:cubicBezTo>
                  <a:cubicBezTo>
                    <a:pt x="86" y="83"/>
                    <a:pt x="86" y="83"/>
                    <a:pt x="86" y="83"/>
                  </a:cubicBezTo>
                  <a:lnTo>
                    <a:pt x="86" y="62"/>
                  </a:lnTo>
                  <a:close/>
                  <a:moveTo>
                    <a:pt x="84" y="59"/>
                  </a:moveTo>
                  <a:cubicBezTo>
                    <a:pt x="67" y="49"/>
                    <a:pt x="67" y="49"/>
                    <a:pt x="67" y="49"/>
                  </a:cubicBezTo>
                  <a:cubicBezTo>
                    <a:pt x="84" y="40"/>
                    <a:pt x="84" y="40"/>
                    <a:pt x="84" y="40"/>
                  </a:cubicBezTo>
                  <a:cubicBezTo>
                    <a:pt x="101" y="49"/>
                    <a:pt x="101" y="49"/>
                    <a:pt x="101" y="49"/>
                  </a:cubicBezTo>
                  <a:lnTo>
                    <a:pt x="84" y="59"/>
                  </a:lnTo>
                  <a:close/>
                  <a:moveTo>
                    <a:pt x="47" y="37"/>
                  </a:moveTo>
                  <a:cubicBezTo>
                    <a:pt x="64" y="28"/>
                    <a:pt x="64" y="28"/>
                    <a:pt x="64" y="28"/>
                  </a:cubicBezTo>
                  <a:cubicBezTo>
                    <a:pt x="80" y="37"/>
                    <a:pt x="80" y="37"/>
                    <a:pt x="80" y="37"/>
                  </a:cubicBezTo>
                  <a:cubicBezTo>
                    <a:pt x="64" y="47"/>
                    <a:pt x="64" y="47"/>
                    <a:pt x="64" y="47"/>
                  </a:cubicBezTo>
                  <a:lnTo>
                    <a:pt x="47" y="37"/>
                  </a:lnTo>
                  <a:close/>
                  <a:moveTo>
                    <a:pt x="60" y="49"/>
                  </a:moveTo>
                  <a:cubicBezTo>
                    <a:pt x="43" y="59"/>
                    <a:pt x="43" y="59"/>
                    <a:pt x="43" y="59"/>
                  </a:cubicBezTo>
                  <a:cubicBezTo>
                    <a:pt x="27" y="49"/>
                    <a:pt x="27" y="49"/>
                    <a:pt x="27" y="49"/>
                  </a:cubicBezTo>
                  <a:cubicBezTo>
                    <a:pt x="43" y="40"/>
                    <a:pt x="43" y="40"/>
                    <a:pt x="43" y="40"/>
                  </a:cubicBezTo>
                  <a:lnTo>
                    <a:pt x="60" y="49"/>
                  </a:lnTo>
                  <a:close/>
                  <a:moveTo>
                    <a:pt x="123" y="41"/>
                  </a:moveTo>
                  <a:cubicBezTo>
                    <a:pt x="123" y="61"/>
                    <a:pt x="123" y="61"/>
                    <a:pt x="123" y="61"/>
                  </a:cubicBezTo>
                  <a:cubicBezTo>
                    <a:pt x="107" y="71"/>
                    <a:pt x="107" y="71"/>
                    <a:pt x="107" y="71"/>
                  </a:cubicBezTo>
                  <a:cubicBezTo>
                    <a:pt x="107" y="51"/>
                    <a:pt x="107" y="51"/>
                    <a:pt x="107" y="51"/>
                  </a:cubicBezTo>
                  <a:cubicBezTo>
                    <a:pt x="116" y="45"/>
                    <a:pt x="116" y="45"/>
                    <a:pt x="116" y="45"/>
                  </a:cubicBezTo>
                  <a:lnTo>
                    <a:pt x="123" y="41"/>
                  </a:lnTo>
                  <a:close/>
                  <a:moveTo>
                    <a:pt x="4" y="86"/>
                  </a:moveTo>
                  <a:cubicBezTo>
                    <a:pt x="4" y="66"/>
                    <a:pt x="4" y="66"/>
                    <a:pt x="4" y="66"/>
                  </a:cubicBezTo>
                  <a:cubicBezTo>
                    <a:pt x="21" y="76"/>
                    <a:pt x="21" y="76"/>
                    <a:pt x="21" y="76"/>
                  </a:cubicBezTo>
                  <a:cubicBezTo>
                    <a:pt x="21" y="96"/>
                    <a:pt x="21" y="96"/>
                    <a:pt x="21" y="96"/>
                  </a:cubicBezTo>
                  <a:cubicBezTo>
                    <a:pt x="16" y="93"/>
                    <a:pt x="16" y="93"/>
                    <a:pt x="16" y="93"/>
                  </a:cubicBezTo>
                  <a:lnTo>
                    <a:pt x="4" y="86"/>
                  </a:lnTo>
                  <a:close/>
                  <a:moveTo>
                    <a:pt x="25" y="98"/>
                  </a:moveTo>
                  <a:cubicBezTo>
                    <a:pt x="25" y="78"/>
                    <a:pt x="25" y="78"/>
                    <a:pt x="25" y="78"/>
                  </a:cubicBezTo>
                  <a:cubicBezTo>
                    <a:pt x="41" y="87"/>
                    <a:pt x="41" y="87"/>
                    <a:pt x="41" y="87"/>
                  </a:cubicBezTo>
                  <a:cubicBezTo>
                    <a:pt x="41" y="108"/>
                    <a:pt x="41" y="108"/>
                    <a:pt x="41" y="108"/>
                  </a:cubicBezTo>
                  <a:cubicBezTo>
                    <a:pt x="36" y="105"/>
                    <a:pt x="36" y="105"/>
                    <a:pt x="36" y="105"/>
                  </a:cubicBezTo>
                  <a:lnTo>
                    <a:pt x="25" y="98"/>
                  </a:lnTo>
                  <a:close/>
                  <a:moveTo>
                    <a:pt x="45" y="110"/>
                  </a:moveTo>
                  <a:cubicBezTo>
                    <a:pt x="45" y="90"/>
                    <a:pt x="45" y="90"/>
                    <a:pt x="45" y="90"/>
                  </a:cubicBezTo>
                  <a:cubicBezTo>
                    <a:pt x="62" y="99"/>
                    <a:pt x="62" y="99"/>
                    <a:pt x="62" y="99"/>
                  </a:cubicBezTo>
                  <a:cubicBezTo>
                    <a:pt x="62" y="120"/>
                    <a:pt x="62" y="120"/>
                    <a:pt x="62" y="120"/>
                  </a:cubicBezTo>
                  <a:cubicBezTo>
                    <a:pt x="52" y="114"/>
                    <a:pt x="52" y="114"/>
                    <a:pt x="52" y="114"/>
                  </a:cubicBezTo>
                  <a:lnTo>
                    <a:pt x="45" y="110"/>
                  </a:lnTo>
                  <a:close/>
                  <a:moveTo>
                    <a:pt x="66" y="120"/>
                  </a:moveTo>
                  <a:cubicBezTo>
                    <a:pt x="66" y="99"/>
                    <a:pt x="66" y="99"/>
                    <a:pt x="66" y="99"/>
                  </a:cubicBezTo>
                  <a:cubicBezTo>
                    <a:pt x="82" y="90"/>
                    <a:pt x="82" y="90"/>
                    <a:pt x="82" y="90"/>
                  </a:cubicBezTo>
                  <a:cubicBezTo>
                    <a:pt x="82" y="110"/>
                    <a:pt x="82" y="110"/>
                    <a:pt x="82" y="110"/>
                  </a:cubicBezTo>
                  <a:cubicBezTo>
                    <a:pt x="75" y="114"/>
                    <a:pt x="75" y="114"/>
                    <a:pt x="75" y="114"/>
                  </a:cubicBezTo>
                  <a:lnTo>
                    <a:pt x="66" y="120"/>
                  </a:lnTo>
                  <a:close/>
                  <a:moveTo>
                    <a:pt x="86" y="108"/>
                  </a:moveTo>
                  <a:cubicBezTo>
                    <a:pt x="86" y="87"/>
                    <a:pt x="86" y="87"/>
                    <a:pt x="86" y="87"/>
                  </a:cubicBezTo>
                  <a:cubicBezTo>
                    <a:pt x="103" y="78"/>
                    <a:pt x="103" y="78"/>
                    <a:pt x="103" y="78"/>
                  </a:cubicBezTo>
                  <a:cubicBezTo>
                    <a:pt x="103" y="98"/>
                    <a:pt x="103" y="98"/>
                    <a:pt x="103" y="98"/>
                  </a:cubicBezTo>
                  <a:cubicBezTo>
                    <a:pt x="91" y="105"/>
                    <a:pt x="91" y="105"/>
                    <a:pt x="91" y="105"/>
                  </a:cubicBezTo>
                  <a:lnTo>
                    <a:pt x="86" y="108"/>
                  </a:lnTo>
                  <a:close/>
                  <a:moveTo>
                    <a:pt x="107" y="96"/>
                  </a:moveTo>
                  <a:cubicBezTo>
                    <a:pt x="107" y="76"/>
                    <a:pt x="107" y="76"/>
                    <a:pt x="107" y="76"/>
                  </a:cubicBezTo>
                  <a:cubicBezTo>
                    <a:pt x="123" y="66"/>
                    <a:pt x="123" y="66"/>
                    <a:pt x="123" y="66"/>
                  </a:cubicBezTo>
                  <a:cubicBezTo>
                    <a:pt x="123" y="86"/>
                    <a:pt x="123" y="86"/>
                    <a:pt x="123" y="86"/>
                  </a:cubicBezTo>
                  <a:cubicBezTo>
                    <a:pt x="110" y="94"/>
                    <a:pt x="110" y="94"/>
                    <a:pt x="110" y="94"/>
                  </a:cubicBezTo>
                  <a:lnTo>
                    <a:pt x="107" y="96"/>
                  </a:lnTo>
                  <a:close/>
                  <a:moveTo>
                    <a:pt x="114" y="41"/>
                  </a:moveTo>
                  <a:cubicBezTo>
                    <a:pt x="105" y="47"/>
                    <a:pt x="105" y="47"/>
                    <a:pt x="105" y="47"/>
                  </a:cubicBezTo>
                  <a:cubicBezTo>
                    <a:pt x="88" y="37"/>
                    <a:pt x="88" y="37"/>
                    <a:pt x="88" y="37"/>
                  </a:cubicBezTo>
                  <a:cubicBezTo>
                    <a:pt x="105" y="28"/>
                    <a:pt x="105" y="28"/>
                    <a:pt x="105" y="28"/>
                  </a:cubicBezTo>
                  <a:cubicBezTo>
                    <a:pt x="121" y="37"/>
                    <a:pt x="121" y="37"/>
                    <a:pt x="121" y="37"/>
                  </a:cubicBezTo>
                  <a:lnTo>
                    <a:pt x="114" y="41"/>
                  </a:lnTo>
                  <a:close/>
                  <a:moveTo>
                    <a:pt x="84" y="35"/>
                  </a:moveTo>
                  <a:cubicBezTo>
                    <a:pt x="67" y="26"/>
                    <a:pt x="67" y="26"/>
                    <a:pt x="67" y="26"/>
                  </a:cubicBezTo>
                  <a:cubicBezTo>
                    <a:pt x="84" y="16"/>
                    <a:pt x="84" y="16"/>
                    <a:pt x="84" y="16"/>
                  </a:cubicBezTo>
                  <a:cubicBezTo>
                    <a:pt x="101" y="26"/>
                    <a:pt x="101" y="26"/>
                    <a:pt x="101" y="26"/>
                  </a:cubicBezTo>
                  <a:lnTo>
                    <a:pt x="84" y="35"/>
                  </a:lnTo>
                  <a:close/>
                  <a:moveTo>
                    <a:pt x="64" y="4"/>
                  </a:moveTo>
                  <a:cubicBezTo>
                    <a:pt x="80" y="14"/>
                    <a:pt x="80" y="14"/>
                    <a:pt x="80" y="14"/>
                  </a:cubicBezTo>
                  <a:cubicBezTo>
                    <a:pt x="64" y="23"/>
                    <a:pt x="64" y="23"/>
                    <a:pt x="64" y="23"/>
                  </a:cubicBezTo>
                  <a:cubicBezTo>
                    <a:pt x="47" y="14"/>
                    <a:pt x="47" y="14"/>
                    <a:pt x="47" y="14"/>
                  </a:cubicBezTo>
                  <a:lnTo>
                    <a:pt x="64" y="4"/>
                  </a:lnTo>
                  <a:close/>
                  <a:moveTo>
                    <a:pt x="23" y="28"/>
                  </a:moveTo>
                  <a:cubicBezTo>
                    <a:pt x="39" y="37"/>
                    <a:pt x="39" y="37"/>
                    <a:pt x="39" y="37"/>
                  </a:cubicBezTo>
                  <a:cubicBezTo>
                    <a:pt x="23" y="47"/>
                    <a:pt x="23" y="47"/>
                    <a:pt x="23" y="47"/>
                  </a:cubicBezTo>
                  <a:cubicBezTo>
                    <a:pt x="6" y="37"/>
                    <a:pt x="6" y="37"/>
                    <a:pt x="6" y="37"/>
                  </a:cubicBezTo>
                  <a:lnTo>
                    <a:pt x="23" y="28"/>
                  </a:lnTo>
                  <a:close/>
                  <a:moveTo>
                    <a:pt x="4" y="111"/>
                  </a:moveTo>
                  <a:cubicBezTo>
                    <a:pt x="4" y="91"/>
                    <a:pt x="4" y="91"/>
                    <a:pt x="4" y="91"/>
                  </a:cubicBezTo>
                  <a:cubicBezTo>
                    <a:pt x="9" y="94"/>
                    <a:pt x="9" y="94"/>
                    <a:pt x="9" y="94"/>
                  </a:cubicBezTo>
                  <a:cubicBezTo>
                    <a:pt x="21" y="101"/>
                    <a:pt x="21" y="101"/>
                    <a:pt x="21" y="101"/>
                  </a:cubicBezTo>
                  <a:cubicBezTo>
                    <a:pt x="21" y="121"/>
                    <a:pt x="21" y="121"/>
                    <a:pt x="21" y="121"/>
                  </a:cubicBezTo>
                  <a:lnTo>
                    <a:pt x="4" y="111"/>
                  </a:lnTo>
                  <a:close/>
                  <a:moveTo>
                    <a:pt x="25" y="103"/>
                  </a:moveTo>
                  <a:cubicBezTo>
                    <a:pt x="30" y="106"/>
                    <a:pt x="30" y="106"/>
                    <a:pt x="30" y="106"/>
                  </a:cubicBezTo>
                  <a:cubicBezTo>
                    <a:pt x="41" y="112"/>
                    <a:pt x="41" y="112"/>
                    <a:pt x="41" y="112"/>
                  </a:cubicBezTo>
                  <a:cubicBezTo>
                    <a:pt x="41" y="133"/>
                    <a:pt x="41" y="133"/>
                    <a:pt x="41" y="133"/>
                  </a:cubicBezTo>
                  <a:cubicBezTo>
                    <a:pt x="25" y="123"/>
                    <a:pt x="25" y="123"/>
                    <a:pt x="25" y="123"/>
                  </a:cubicBezTo>
                  <a:lnTo>
                    <a:pt x="25" y="103"/>
                  </a:lnTo>
                  <a:close/>
                  <a:moveTo>
                    <a:pt x="45" y="115"/>
                  </a:moveTo>
                  <a:cubicBezTo>
                    <a:pt x="54" y="120"/>
                    <a:pt x="54" y="120"/>
                    <a:pt x="54" y="120"/>
                  </a:cubicBezTo>
                  <a:cubicBezTo>
                    <a:pt x="62" y="124"/>
                    <a:pt x="62" y="124"/>
                    <a:pt x="62" y="124"/>
                  </a:cubicBezTo>
                  <a:cubicBezTo>
                    <a:pt x="62" y="145"/>
                    <a:pt x="62" y="145"/>
                    <a:pt x="62" y="145"/>
                  </a:cubicBezTo>
                  <a:cubicBezTo>
                    <a:pt x="45" y="135"/>
                    <a:pt x="45" y="135"/>
                    <a:pt x="45" y="135"/>
                  </a:cubicBezTo>
                  <a:lnTo>
                    <a:pt x="45" y="115"/>
                  </a:lnTo>
                  <a:close/>
                  <a:moveTo>
                    <a:pt x="66" y="124"/>
                  </a:moveTo>
                  <a:cubicBezTo>
                    <a:pt x="73" y="120"/>
                    <a:pt x="73" y="120"/>
                    <a:pt x="73" y="120"/>
                  </a:cubicBezTo>
                  <a:cubicBezTo>
                    <a:pt x="82" y="115"/>
                    <a:pt x="82" y="115"/>
                    <a:pt x="82" y="115"/>
                  </a:cubicBezTo>
                  <a:cubicBezTo>
                    <a:pt x="82" y="135"/>
                    <a:pt x="82" y="135"/>
                    <a:pt x="82" y="135"/>
                  </a:cubicBezTo>
                  <a:cubicBezTo>
                    <a:pt x="66" y="145"/>
                    <a:pt x="66" y="145"/>
                    <a:pt x="66" y="145"/>
                  </a:cubicBezTo>
                  <a:lnTo>
                    <a:pt x="66" y="124"/>
                  </a:lnTo>
                  <a:close/>
                  <a:moveTo>
                    <a:pt x="103" y="123"/>
                  </a:moveTo>
                  <a:cubicBezTo>
                    <a:pt x="86" y="133"/>
                    <a:pt x="86" y="133"/>
                    <a:pt x="86" y="133"/>
                  </a:cubicBezTo>
                  <a:cubicBezTo>
                    <a:pt x="86" y="112"/>
                    <a:pt x="86" y="112"/>
                    <a:pt x="86" y="112"/>
                  </a:cubicBezTo>
                  <a:cubicBezTo>
                    <a:pt x="97" y="106"/>
                    <a:pt x="97" y="106"/>
                    <a:pt x="97" y="106"/>
                  </a:cubicBezTo>
                  <a:cubicBezTo>
                    <a:pt x="103" y="103"/>
                    <a:pt x="103" y="103"/>
                    <a:pt x="103" y="103"/>
                  </a:cubicBezTo>
                  <a:lnTo>
                    <a:pt x="103" y="123"/>
                  </a:lnTo>
                  <a:close/>
                  <a:moveTo>
                    <a:pt x="123" y="111"/>
                  </a:moveTo>
                  <a:cubicBezTo>
                    <a:pt x="107" y="121"/>
                    <a:pt x="107" y="121"/>
                    <a:pt x="107" y="121"/>
                  </a:cubicBezTo>
                  <a:cubicBezTo>
                    <a:pt x="107" y="101"/>
                    <a:pt x="107" y="101"/>
                    <a:pt x="107" y="101"/>
                  </a:cubicBezTo>
                  <a:cubicBezTo>
                    <a:pt x="120" y="93"/>
                    <a:pt x="120" y="93"/>
                    <a:pt x="120" y="93"/>
                  </a:cubicBezTo>
                  <a:cubicBezTo>
                    <a:pt x="123" y="91"/>
                    <a:pt x="123" y="91"/>
                    <a:pt x="123" y="91"/>
                  </a:cubicBezTo>
                  <a:lnTo>
                    <a:pt x="123"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425">
                <a:latin typeface="微软雅黑" panose="020B0503020204020204" pitchFamily="34" charset="-122"/>
                <a:ea typeface="微软雅黑" panose="020B0503020204020204" pitchFamily="34" charset="-122"/>
              </a:endParaRPr>
            </a:p>
          </p:txBody>
        </p:sp>
      </p:grpSp>
      <p:sp>
        <p:nvSpPr>
          <p:cNvPr id="49" name="Down Arrow 48"/>
          <p:cNvSpPr/>
          <p:nvPr/>
        </p:nvSpPr>
        <p:spPr bwMode="gray">
          <a:xfrm rot="10800000">
            <a:off x="562264" y="4778440"/>
            <a:ext cx="4831836" cy="562758"/>
          </a:xfrm>
          <a:prstGeom prst="downArrow">
            <a:avLst>
              <a:gd name="adj1" fmla="val 100000"/>
              <a:gd name="adj2" fmla="val 83527"/>
            </a:avLst>
          </a:prstGeom>
          <a:gradFill flip="none" rotWithShape="1">
            <a:gsLst>
              <a:gs pos="0">
                <a:schemeClr val="tx1">
                  <a:lumMod val="50000"/>
                  <a:lumOff val="50000"/>
                  <a:alpha val="25000"/>
                </a:schemeClr>
              </a:gs>
              <a:gs pos="100000">
                <a:schemeClr val="accent2"/>
              </a:gs>
            </a:gsLst>
            <a:lin ang="5400000" scaled="1"/>
            <a:tileRect/>
          </a:gradFill>
        </p:spPr>
        <p:txBody>
          <a:bodyPr wrap="square" lIns="81637" tIns="40819" rIns="81637" bIns="40819" rtlCol="0" anchor="ctr" anchorCtr="1">
            <a:noAutofit/>
          </a:bodyPr>
          <a:lstStyle/>
          <a:p>
            <a:pPr algn="ctr"/>
            <a:endParaRPr lang="en-US" sz="1050" dirty="0">
              <a:solidFill>
                <a:schemeClr val="bg1"/>
              </a:solidFill>
              <a:latin typeface="微软雅黑" panose="020B0503020204020204" pitchFamily="34" charset="-122"/>
              <a:ea typeface="微软雅黑" panose="020B0503020204020204" pitchFamily="34" charset="-122"/>
              <a:cs typeface="Arial"/>
            </a:endParaRPr>
          </a:p>
        </p:txBody>
      </p:sp>
      <p:pic>
        <p:nvPicPr>
          <p:cNvPr id="52" name="Picture 67" descr="\\Eric-pauls-power-mac-g5.local\desktop\Graphic Tank\email.ti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gray">
          <a:xfrm>
            <a:off x="4883867" y="5109248"/>
            <a:ext cx="538757" cy="366738"/>
          </a:xfrm>
          <a:prstGeom prst="rect">
            <a:avLst/>
          </a:prstGeom>
          <a:noFill/>
          <a:ln w="9525">
            <a:noFill/>
            <a:miter lim="800000"/>
            <a:headEnd/>
            <a:tailEnd/>
          </a:ln>
        </p:spPr>
      </p:pic>
      <p:pic>
        <p:nvPicPr>
          <p:cNvPr id="59" name="Picture 74" descr="miscllll"/>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gray">
          <a:xfrm>
            <a:off x="502866" y="5043262"/>
            <a:ext cx="563256" cy="445949"/>
          </a:xfrm>
          <a:prstGeom prst="rect">
            <a:avLst/>
          </a:prstGeom>
          <a:noFill/>
          <a:ln w="9525">
            <a:noFill/>
            <a:miter lim="800000"/>
            <a:headEnd/>
            <a:tailEnd/>
          </a:ln>
        </p:spPr>
      </p:pic>
      <p:pic>
        <p:nvPicPr>
          <p:cNvPr id="60" name="Picture 80" descr="word"/>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gray">
          <a:xfrm>
            <a:off x="1704352" y="5105387"/>
            <a:ext cx="454684" cy="321700"/>
          </a:xfrm>
          <a:prstGeom prst="rect">
            <a:avLst/>
          </a:prstGeom>
          <a:noFill/>
          <a:ln w="9525">
            <a:noFill/>
            <a:miter lim="800000"/>
            <a:headEnd/>
            <a:tailEnd/>
          </a:ln>
        </p:spPr>
      </p:pic>
      <p:pic>
        <p:nvPicPr>
          <p:cNvPr id="61" name="Picture 77" descr="xls"/>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gray">
          <a:xfrm>
            <a:off x="3929402" y="5122473"/>
            <a:ext cx="454683" cy="313980"/>
          </a:xfrm>
          <a:prstGeom prst="rect">
            <a:avLst/>
          </a:prstGeom>
          <a:noFill/>
          <a:ln>
            <a:noFill/>
          </a:ln>
        </p:spPr>
      </p:pic>
      <p:pic>
        <p:nvPicPr>
          <p:cNvPr id="62" name="Picture 49"/>
          <p:cNvPicPr>
            <a:picLocks noChangeAspect="1" noChangeArrowheads="1"/>
          </p:cNvPicPr>
          <p:nvPr/>
        </p:nvPicPr>
        <p:blipFill>
          <a:blip r:embed="rId9"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gray">
          <a:xfrm>
            <a:off x="2617389" y="5072261"/>
            <a:ext cx="721589" cy="537876"/>
          </a:xfrm>
          <a:prstGeom prst="rect">
            <a:avLst/>
          </a:prstGeom>
          <a:noFill/>
          <a:ln w="9525" algn="ctr">
            <a:noFill/>
            <a:miter lim="800000"/>
            <a:headEnd/>
            <a:tailEnd type="none" w="sm" len="lg"/>
          </a:ln>
        </p:spPr>
      </p:pic>
      <p:pic>
        <p:nvPicPr>
          <p:cNvPr id="66" name="Picture 65" descr="Screen Shot 2013-08-28 at 5.55.49 PM.png"/>
          <p:cNvPicPr>
            <a:picLocks noChangeAspect="1"/>
          </p:cNvPicPr>
          <p:nvPr/>
        </p:nvPicPr>
        <p:blipFill rotWithShape="1">
          <a:blip r:embed="rId10">
            <a:extLst>
              <a:ext uri="{28A0092B-C50C-407E-A947-70E740481C1C}">
                <a14:useLocalDpi xmlns:a14="http://schemas.microsoft.com/office/drawing/2010/main" val="0"/>
              </a:ext>
            </a:extLst>
          </a:blip>
          <a:srcRect r="11357" b="34646"/>
          <a:stretch/>
        </p:blipFill>
        <p:spPr>
          <a:xfrm>
            <a:off x="502867" y="1855100"/>
            <a:ext cx="4675067" cy="1629603"/>
          </a:xfrm>
          <a:prstGeom prst="rect">
            <a:avLst/>
          </a:prstGeom>
        </p:spPr>
      </p:pic>
      <p:sp>
        <p:nvSpPr>
          <p:cNvPr id="68" name="Down Arrow 67"/>
          <p:cNvSpPr/>
          <p:nvPr/>
        </p:nvSpPr>
        <p:spPr bwMode="gray">
          <a:xfrm>
            <a:off x="535525" y="3387436"/>
            <a:ext cx="4611001" cy="328960"/>
          </a:xfrm>
          <a:prstGeom prst="downArrow">
            <a:avLst>
              <a:gd name="adj1" fmla="val 100000"/>
              <a:gd name="adj2" fmla="val 48710"/>
            </a:avLst>
          </a:prstGeom>
          <a:gradFill>
            <a:gsLst>
              <a:gs pos="25000">
                <a:schemeClr val="bg1">
                  <a:lumMod val="74000"/>
                  <a:lumOff val="26000"/>
                  <a:alpha val="25000"/>
                </a:schemeClr>
              </a:gs>
              <a:gs pos="50000">
                <a:schemeClr val="tx1">
                  <a:lumMod val="75000"/>
                  <a:lumOff val="25000"/>
                </a:schemeClr>
              </a:gs>
              <a:gs pos="100000">
                <a:schemeClr val="tx1">
                  <a:lumMod val="50000"/>
                  <a:lumOff val="50000"/>
                </a:schemeClr>
              </a:gs>
            </a:gsLst>
            <a:lin ang="5400000" scaled="0"/>
          </a:gradFill>
        </p:spPr>
        <p:txBody>
          <a:bodyPr wrap="square" lIns="81637" tIns="40819" rIns="81637" bIns="40819" rtlCol="0" anchor="ctr" anchorCtr="1">
            <a:noAutofit/>
          </a:bodyPr>
          <a:lstStyle/>
          <a:p>
            <a:pPr algn="ctr"/>
            <a:endParaRPr lang="en-US" sz="1050" dirty="0">
              <a:solidFill>
                <a:schemeClr val="bg1"/>
              </a:solidFill>
              <a:latin typeface="微软雅黑" panose="020B0503020204020204" pitchFamily="34" charset="-122"/>
              <a:ea typeface="微软雅黑" panose="020B0503020204020204" pitchFamily="34" charset="-122"/>
              <a:cs typeface="Arial"/>
            </a:endParaRPr>
          </a:p>
        </p:txBody>
      </p:sp>
    </p:spTree>
    <p:extLst>
      <p:ext uri="{BB962C8B-B14F-4D97-AF65-F5344CB8AC3E}">
        <p14:creationId xmlns:p14="http://schemas.microsoft.com/office/powerpoint/2010/main" val="154867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SAP HANA</a:t>
            </a:r>
            <a:r>
              <a:rPr lang="zh-CN" altLang="en-US" dirty="0">
                <a:latin typeface="微软雅黑" panose="020B0503020204020204" pitchFamily="34" charset="-122"/>
                <a:ea typeface="微软雅黑" panose="020B0503020204020204" pitchFamily="34" charset="-122"/>
              </a:rPr>
              <a:t>的文本分析技术架构</a:t>
            </a:r>
          </a:p>
        </p:txBody>
      </p:sp>
      <p:grpSp>
        <p:nvGrpSpPr>
          <p:cNvPr id="4" name="Group 3"/>
          <p:cNvGrpSpPr/>
          <p:nvPr/>
        </p:nvGrpSpPr>
        <p:grpSpPr>
          <a:xfrm>
            <a:off x="6179625" y="4025805"/>
            <a:ext cx="2375739" cy="1109201"/>
            <a:chOff x="8241644" y="4225741"/>
            <a:chExt cx="3168477" cy="1479320"/>
          </a:xfrm>
        </p:grpSpPr>
        <p:sp>
          <p:nvSpPr>
            <p:cNvPr id="38" name="Rounded Rectangle 37"/>
            <p:cNvSpPr/>
            <p:nvPr/>
          </p:nvSpPr>
          <p:spPr bwMode="gray">
            <a:xfrm>
              <a:off x="8821706" y="4225741"/>
              <a:ext cx="2588415" cy="1479320"/>
            </a:xfrm>
            <a:prstGeom prst="roundRect">
              <a:avLst/>
            </a:prstGeom>
            <a:solidFill>
              <a:srgbClr val="8D8D8D"/>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grpSp>
          <p:nvGrpSpPr>
            <p:cNvPr id="35" name="Group 34"/>
            <p:cNvGrpSpPr/>
            <p:nvPr/>
          </p:nvGrpSpPr>
          <p:grpSpPr>
            <a:xfrm>
              <a:off x="8249228" y="5093084"/>
              <a:ext cx="2563414" cy="475466"/>
              <a:chOff x="8249228" y="4966084"/>
              <a:chExt cx="2563414" cy="475466"/>
            </a:xfrm>
          </p:grpSpPr>
          <p:pic>
            <p:nvPicPr>
              <p:cNvPr id="27" name="Picture 2"/>
              <p:cNvPicPr>
                <a:picLocks noChangeAspect="1" noChangeArrowheads="1"/>
              </p:cNvPicPr>
              <p:nvPr/>
            </p:nvPicPr>
            <p:blipFill>
              <a:blip r:embed="rId3" cstate="print">
                <a:biLevel thresh="75000"/>
              </a:blip>
              <a:srcRect/>
              <a:stretch>
                <a:fillRect/>
              </a:stretch>
            </p:blipFill>
            <p:spPr bwMode="auto">
              <a:xfrm>
                <a:off x="9078805" y="4997428"/>
                <a:ext cx="332015" cy="444122"/>
              </a:xfrm>
              <a:prstGeom prst="rect">
                <a:avLst/>
              </a:prstGeom>
              <a:noFill/>
              <a:ln w="9525">
                <a:noFill/>
                <a:miter lim="800000"/>
                <a:headEnd/>
                <a:tailEnd/>
              </a:ln>
              <a:effectLst/>
            </p:spPr>
          </p:pic>
          <p:pic>
            <p:nvPicPr>
              <p:cNvPr id="28" name="Picture 4"/>
              <p:cNvPicPr>
                <a:picLocks noChangeAspect="1" noChangeArrowheads="1"/>
              </p:cNvPicPr>
              <p:nvPr/>
            </p:nvPicPr>
            <p:blipFill>
              <a:blip r:embed="rId4" cstate="print">
                <a:biLevel thresh="75000"/>
              </a:blip>
              <a:srcRect/>
              <a:stretch>
                <a:fillRect/>
              </a:stretch>
            </p:blipFill>
            <p:spPr bwMode="auto">
              <a:xfrm>
                <a:off x="9745512" y="4966084"/>
                <a:ext cx="355780" cy="475466"/>
              </a:xfrm>
              <a:prstGeom prst="rect">
                <a:avLst/>
              </a:prstGeom>
              <a:noFill/>
              <a:ln w="9525">
                <a:noFill/>
                <a:miter lim="800000"/>
                <a:headEnd/>
                <a:tailEnd/>
              </a:ln>
              <a:effectLst/>
            </p:spPr>
          </p:pic>
          <p:pic>
            <p:nvPicPr>
              <p:cNvPr id="29" name="Picture 10"/>
              <p:cNvPicPr>
                <a:picLocks noChangeAspect="1" noChangeArrowheads="1"/>
              </p:cNvPicPr>
              <p:nvPr/>
            </p:nvPicPr>
            <p:blipFill>
              <a:blip r:embed="rId5" cstate="print">
                <a:biLevel thresh="75000"/>
              </a:blip>
              <a:srcRect/>
              <a:stretch>
                <a:fillRect/>
              </a:stretch>
            </p:blipFill>
            <p:spPr bwMode="auto">
              <a:xfrm>
                <a:off x="10348926" y="4966084"/>
                <a:ext cx="463716" cy="458066"/>
              </a:xfrm>
              <a:prstGeom prst="rect">
                <a:avLst/>
              </a:prstGeom>
              <a:noFill/>
              <a:ln w="9525">
                <a:noFill/>
                <a:miter lim="800000"/>
                <a:headEnd/>
                <a:tailEnd/>
              </a:ln>
              <a:effectLst/>
            </p:spPr>
          </p:pic>
          <p:cxnSp>
            <p:nvCxnSpPr>
              <p:cNvPr id="32" name="Straight Arrow Connector 31"/>
              <p:cNvCxnSpPr/>
              <p:nvPr/>
            </p:nvCxnSpPr>
            <p:spPr>
              <a:xfrm flipH="1">
                <a:off x="8249228" y="5151604"/>
                <a:ext cx="699086" cy="8703"/>
              </a:xfrm>
              <a:prstGeom prst="straightConnector1">
                <a:avLst/>
              </a:prstGeom>
              <a:ln w="28575">
                <a:solidFill>
                  <a:schemeClr val="bg2">
                    <a:lumMod val="7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8241644" y="4352741"/>
              <a:ext cx="2570998" cy="594994"/>
              <a:chOff x="8241644" y="4225741"/>
              <a:chExt cx="2570998" cy="594994"/>
            </a:xfrm>
          </p:grpSpPr>
          <p:pic>
            <p:nvPicPr>
              <p:cNvPr id="21" name="Picture 1"/>
              <p:cNvPicPr>
                <a:picLocks noChangeAspect="1" noChangeArrowheads="1"/>
              </p:cNvPicPr>
              <p:nvPr/>
            </p:nvPicPr>
            <p:blipFill>
              <a:blip r:embed="rId6" cstate="print">
                <a:biLevel thresh="75000"/>
              </a:blip>
              <a:srcRect/>
              <a:stretch>
                <a:fillRect/>
              </a:stretch>
            </p:blipFill>
            <p:spPr bwMode="auto">
              <a:xfrm>
                <a:off x="9759861" y="4225741"/>
                <a:ext cx="483778" cy="447119"/>
              </a:xfrm>
              <a:prstGeom prst="rect">
                <a:avLst/>
              </a:prstGeom>
              <a:noFill/>
              <a:ln w="9525">
                <a:noFill/>
                <a:miter lim="800000"/>
                <a:headEnd/>
                <a:tailEnd/>
              </a:ln>
              <a:effectLst/>
            </p:spPr>
          </p:pic>
          <p:pic>
            <p:nvPicPr>
              <p:cNvPr id="30" name="Picture 3"/>
              <p:cNvPicPr>
                <a:picLocks noChangeAspect="1" noChangeArrowheads="1"/>
              </p:cNvPicPr>
              <p:nvPr/>
            </p:nvPicPr>
            <p:blipFill>
              <a:blip r:embed="rId7" cstate="print">
                <a:biLevel thresh="75000"/>
              </a:blip>
              <a:srcRect/>
              <a:stretch>
                <a:fillRect/>
              </a:stretch>
            </p:blipFill>
            <p:spPr bwMode="auto">
              <a:xfrm>
                <a:off x="10392290" y="4225741"/>
                <a:ext cx="420352" cy="421524"/>
              </a:xfrm>
              <a:prstGeom prst="rect">
                <a:avLst/>
              </a:prstGeom>
              <a:noFill/>
              <a:ln w="9525">
                <a:noFill/>
                <a:miter lim="800000"/>
                <a:headEnd/>
                <a:tailEnd/>
              </a:ln>
              <a:effectLst/>
            </p:spPr>
          </p:pic>
          <p:pic>
            <p:nvPicPr>
              <p:cNvPr id="31" name="Picture 9"/>
              <p:cNvPicPr>
                <a:picLocks noChangeAspect="1" noChangeArrowheads="1"/>
              </p:cNvPicPr>
              <p:nvPr/>
            </p:nvPicPr>
            <p:blipFill>
              <a:blip r:embed="rId8" cstate="print">
                <a:biLevel thresh="75000"/>
              </a:blip>
              <a:srcRect/>
              <a:stretch>
                <a:fillRect/>
              </a:stretch>
            </p:blipFill>
            <p:spPr bwMode="auto">
              <a:xfrm>
                <a:off x="8969996" y="4283766"/>
                <a:ext cx="710795" cy="536969"/>
              </a:xfrm>
              <a:prstGeom prst="rect">
                <a:avLst/>
              </a:prstGeom>
              <a:noFill/>
              <a:ln w="9525">
                <a:noFill/>
                <a:miter lim="800000"/>
                <a:headEnd/>
                <a:tailEnd/>
              </a:ln>
              <a:effectLst/>
            </p:spPr>
          </p:pic>
          <p:cxnSp>
            <p:nvCxnSpPr>
              <p:cNvPr id="33" name="Straight Arrow Connector 32"/>
              <p:cNvCxnSpPr/>
              <p:nvPr/>
            </p:nvCxnSpPr>
            <p:spPr>
              <a:xfrm flipH="1">
                <a:off x="8241644" y="4554778"/>
                <a:ext cx="706670" cy="7485"/>
              </a:xfrm>
              <a:prstGeom prst="straightConnector1">
                <a:avLst/>
              </a:prstGeom>
              <a:ln w="28575">
                <a:solidFill>
                  <a:schemeClr val="bg2">
                    <a:lumMod val="7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grpSp>
        <p:nvGrpSpPr>
          <p:cNvPr id="3" name="Group 2"/>
          <p:cNvGrpSpPr/>
          <p:nvPr/>
        </p:nvGrpSpPr>
        <p:grpSpPr>
          <a:xfrm>
            <a:off x="551390" y="1841652"/>
            <a:ext cx="7919400" cy="3697599"/>
            <a:chOff x="711626" y="1300904"/>
            <a:chExt cx="10561950" cy="4931416"/>
          </a:xfrm>
        </p:grpSpPr>
        <p:grpSp>
          <p:nvGrpSpPr>
            <p:cNvPr id="12" name="Group 11"/>
            <p:cNvGrpSpPr/>
            <p:nvPr/>
          </p:nvGrpSpPr>
          <p:grpSpPr>
            <a:xfrm>
              <a:off x="711626" y="1300904"/>
              <a:ext cx="7547502" cy="4474852"/>
              <a:chOff x="1715478" y="1360539"/>
              <a:chExt cx="7547502" cy="4474852"/>
            </a:xfrm>
          </p:grpSpPr>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5478" y="1360539"/>
                <a:ext cx="7547502" cy="4474852"/>
              </a:xfrm>
              <a:prstGeom prst="rect">
                <a:avLst/>
              </a:prstGeom>
            </p:spPr>
          </p:pic>
          <p:pic>
            <p:nvPicPr>
              <p:cNvPr id="10" name="Picture 9"/>
              <p:cNvPicPr>
                <a:picLocks noChangeAspect="1"/>
              </p:cNvPicPr>
              <p:nvPr/>
            </p:nvPicPr>
            <p:blipFill>
              <a:blip r:embed="rId10"/>
              <a:stretch>
                <a:fillRect/>
              </a:stretch>
            </p:blipFill>
            <p:spPr>
              <a:xfrm>
                <a:off x="8939143" y="4014338"/>
                <a:ext cx="180975" cy="600075"/>
              </a:xfrm>
              <a:prstGeom prst="rect">
                <a:avLst/>
              </a:prstGeom>
            </p:spPr>
          </p:pic>
          <p:sp>
            <p:nvSpPr>
              <p:cNvPr id="11" name="Rectangle 10"/>
              <p:cNvSpPr/>
              <p:nvPr/>
            </p:nvSpPr>
            <p:spPr bwMode="gray">
              <a:xfrm>
                <a:off x="8939357" y="3038477"/>
                <a:ext cx="248478" cy="2299762"/>
              </a:xfrm>
              <a:prstGeom prst="rect">
                <a:avLst/>
              </a:prstGeom>
              <a:noFill/>
              <a:ln w="6350" algn="ctr">
                <a:noFill/>
                <a:miter lim="800000"/>
                <a:headEnd/>
                <a:tailEnd/>
              </a:ln>
            </p:spPr>
            <p:txBody>
              <a:bodyPr vert="vert" lIns="67482" tIns="53986" rIns="67482" bIns="53986" rtlCol="0" anchor="ctr"/>
              <a:lstStyle/>
              <a:p>
                <a:pPr algn="ctr" defTabSz="685617" fontAlgn="base">
                  <a:spcBef>
                    <a:spcPct val="50000"/>
                  </a:spcBef>
                  <a:spcAft>
                    <a:spcPct val="0"/>
                  </a:spcAft>
                  <a:buClr>
                    <a:srgbClr val="F0AB00"/>
                  </a:buClr>
                  <a:buSzPct val="80000"/>
                </a:pPr>
                <a:r>
                  <a:rPr lang="zh-CN" altLang="en-US" sz="1050" b="1" kern="0" dirty="0">
                    <a:solidFill>
                      <a:schemeClr val="bg1">
                        <a:lumMod val="95000"/>
                      </a:schemeClr>
                    </a:solidFill>
                    <a:ea typeface="Arial Unicode MS" pitchFamily="34" charset="-128"/>
                    <a:cs typeface="Arial Unicode MS" pitchFamily="34" charset="-128"/>
                  </a:rPr>
                  <a:t>基于</a:t>
                </a:r>
                <a:r>
                  <a:rPr lang="en-US" altLang="zh-CN" sz="1050" b="1" kern="0" dirty="0">
                    <a:solidFill>
                      <a:schemeClr val="bg1">
                        <a:lumMod val="95000"/>
                      </a:schemeClr>
                    </a:solidFill>
                    <a:ea typeface="Arial Unicode MS" pitchFamily="34" charset="-128"/>
                    <a:cs typeface="Arial Unicode MS" pitchFamily="34" charset="-128"/>
                  </a:rPr>
                  <a:t>HANA</a:t>
                </a:r>
                <a:r>
                  <a:rPr lang="zh-CN" altLang="en-US" sz="1050" b="1" kern="0" dirty="0">
                    <a:solidFill>
                      <a:schemeClr val="bg1">
                        <a:lumMod val="95000"/>
                      </a:schemeClr>
                    </a:solidFill>
                    <a:ea typeface="Arial Unicode MS" pitchFamily="34" charset="-128"/>
                    <a:cs typeface="Arial Unicode MS" pitchFamily="34" charset="-128"/>
                  </a:rPr>
                  <a:t>的文本分析平台</a:t>
                </a:r>
                <a:endParaRPr lang="en-US" sz="1050" b="1" kern="0" dirty="0" err="1">
                  <a:solidFill>
                    <a:schemeClr val="bg1">
                      <a:lumMod val="95000"/>
                    </a:schemeClr>
                  </a:solidFill>
                  <a:ea typeface="Arial Unicode MS" pitchFamily="34" charset="-128"/>
                  <a:cs typeface="Arial Unicode MS" pitchFamily="34" charset="-128"/>
                </a:endParaRPr>
              </a:p>
            </p:txBody>
          </p:sp>
        </p:grpSp>
        <p:sp>
          <p:nvSpPr>
            <p:cNvPr id="39" name="Rectangle 38"/>
            <p:cNvSpPr/>
            <p:nvPr/>
          </p:nvSpPr>
          <p:spPr bwMode="gray">
            <a:xfrm>
              <a:off x="11025098" y="4375430"/>
              <a:ext cx="248478" cy="1144610"/>
            </a:xfrm>
            <a:prstGeom prst="rect">
              <a:avLst/>
            </a:prstGeom>
            <a:noFill/>
            <a:ln w="6350" algn="ctr">
              <a:noFill/>
              <a:miter lim="800000"/>
              <a:headEnd/>
              <a:tailEnd/>
            </a:ln>
          </p:spPr>
          <p:txBody>
            <a:bodyPr vert="vert" lIns="67482" tIns="53986" rIns="67482" bIns="53986" rtlCol="0" anchor="ctr"/>
            <a:lstStyle/>
            <a:p>
              <a:pPr algn="ctr" defTabSz="685617" fontAlgn="base">
                <a:spcBef>
                  <a:spcPct val="50000"/>
                </a:spcBef>
                <a:spcAft>
                  <a:spcPct val="0"/>
                </a:spcAft>
                <a:buClr>
                  <a:srgbClr val="F0AB00"/>
                </a:buClr>
                <a:buSzPct val="80000"/>
              </a:pPr>
              <a:r>
                <a:rPr lang="zh-CN" altLang="en-US" sz="1050" b="1" kern="0" dirty="0">
                  <a:solidFill>
                    <a:schemeClr val="bg1">
                      <a:lumMod val="95000"/>
                    </a:schemeClr>
                  </a:solidFill>
                  <a:ea typeface="Arial Unicode MS" pitchFamily="34" charset="-128"/>
                  <a:cs typeface="Arial Unicode MS" pitchFamily="34" charset="-128"/>
                </a:rPr>
                <a:t>内外部数据</a:t>
              </a:r>
              <a:endParaRPr lang="en-US" sz="1050" b="1" kern="0" dirty="0" err="1">
                <a:solidFill>
                  <a:schemeClr val="bg1">
                    <a:lumMod val="95000"/>
                  </a:schemeClr>
                </a:solidFill>
                <a:ea typeface="Arial Unicode MS" pitchFamily="34" charset="-128"/>
                <a:cs typeface="Arial Unicode MS" pitchFamily="34" charset="-128"/>
              </a:endParaRPr>
            </a:p>
          </p:txBody>
        </p:sp>
        <p:pic>
          <p:nvPicPr>
            <p:cNvPr id="40" name="Picture 39"/>
            <p:cNvPicPr>
              <a:picLocks noChangeAspect="1"/>
            </p:cNvPicPr>
            <p:nvPr/>
          </p:nvPicPr>
          <p:blipFill>
            <a:blip r:embed="rId11"/>
            <a:stretch>
              <a:fillRect/>
            </a:stretch>
          </p:blipFill>
          <p:spPr>
            <a:xfrm>
              <a:off x="6680201" y="4802571"/>
              <a:ext cx="922973" cy="551974"/>
            </a:xfrm>
            <a:prstGeom prst="rect">
              <a:avLst/>
            </a:prstGeom>
          </p:spPr>
        </p:pic>
        <p:sp>
          <p:nvSpPr>
            <p:cNvPr id="42" name="Flowchart: Magnetic Disk 41"/>
            <p:cNvSpPr/>
            <p:nvPr/>
          </p:nvSpPr>
          <p:spPr bwMode="gray">
            <a:xfrm>
              <a:off x="6632518" y="5758356"/>
              <a:ext cx="1182756" cy="473964"/>
            </a:xfrm>
            <a:prstGeom prst="flowChartMagneticDisk">
              <a:avLst/>
            </a:prstGeom>
            <a:solidFill>
              <a:srgbClr val="FDDC91"/>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r>
                <a:rPr lang="zh-CN" altLang="en-US" sz="1050" b="1" kern="0" dirty="0">
                  <a:solidFill>
                    <a:schemeClr val="tx1">
                      <a:lumMod val="85000"/>
                      <a:lumOff val="15000"/>
                    </a:schemeClr>
                  </a:solidFill>
                  <a:ea typeface="Arial Unicode MS" pitchFamily="34" charset="-128"/>
                  <a:cs typeface="Arial Unicode MS" pitchFamily="34" charset="-128"/>
                </a:rPr>
                <a:t>语义网引擎</a:t>
              </a:r>
              <a:endParaRPr lang="en-US" sz="1050" b="1" kern="0" dirty="0" err="1">
                <a:solidFill>
                  <a:schemeClr val="tx1">
                    <a:lumMod val="85000"/>
                    <a:lumOff val="15000"/>
                  </a:schemeClr>
                </a:solidFill>
                <a:ea typeface="Arial Unicode MS" pitchFamily="34" charset="-128"/>
                <a:cs typeface="Arial Unicode MS" pitchFamily="34" charset="-128"/>
              </a:endParaRPr>
            </a:p>
          </p:txBody>
        </p:sp>
        <p:sp>
          <p:nvSpPr>
            <p:cNvPr id="44" name="Up-Down Arrow 43"/>
            <p:cNvSpPr/>
            <p:nvPr/>
          </p:nvSpPr>
          <p:spPr bwMode="gray">
            <a:xfrm>
              <a:off x="7159488" y="5319943"/>
              <a:ext cx="64408" cy="462413"/>
            </a:xfrm>
            <a:prstGeom prst="upDownArrow">
              <a:avLst/>
            </a:prstGeom>
            <a:solidFill>
              <a:schemeClr val="tx1">
                <a:lumMod val="85000"/>
                <a:lumOff val="1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solidFill>
                  <a:schemeClr val="tx1">
                    <a:lumMod val="85000"/>
                    <a:lumOff val="15000"/>
                  </a:schemeClr>
                </a:solidFill>
                <a:ea typeface="Arial Unicode MS" pitchFamily="34" charset="-128"/>
                <a:cs typeface="Arial Unicode MS" pitchFamily="34" charset="-128"/>
              </a:endParaRPr>
            </a:p>
          </p:txBody>
        </p:sp>
      </p:grpSp>
    </p:spTree>
    <p:extLst>
      <p:ext uri="{BB962C8B-B14F-4D97-AF65-F5344CB8AC3E}">
        <p14:creationId xmlns:p14="http://schemas.microsoft.com/office/powerpoint/2010/main" val="63042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SAP HANA</a:t>
            </a:r>
            <a:r>
              <a:rPr lang="zh-CN" altLang="en-US" dirty="0">
                <a:latin typeface="微软雅黑" panose="020B0503020204020204" pitchFamily="34" charset="-122"/>
                <a:ea typeface="微软雅黑" panose="020B0503020204020204" pitchFamily="34" charset="-122"/>
              </a:rPr>
              <a:t>构建文本分析应用方法</a:t>
            </a:r>
          </a:p>
        </p:txBody>
      </p:sp>
      <p:graphicFrame>
        <p:nvGraphicFramePr>
          <p:cNvPr id="4" name="Diagram 3"/>
          <p:cNvGraphicFramePr/>
          <p:nvPr>
            <p:extLst/>
          </p:nvPr>
        </p:nvGraphicFramePr>
        <p:xfrm>
          <a:off x="960477" y="1716331"/>
          <a:ext cx="732333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172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charset="-122"/>
                <a:ea typeface="Microsoft YaHei" charset="-122"/>
                <a:cs typeface="Microsoft YaHei" charset="-122"/>
              </a:rPr>
              <a:t>文本分析都有哪些能力？</a:t>
            </a:r>
            <a:endParaRPr lang="en-US" dirty="0">
              <a:latin typeface="Microsoft YaHei" charset="-122"/>
              <a:ea typeface="Microsoft YaHei" charset="-122"/>
              <a:cs typeface="Microsoft YaHei" charset="-122"/>
            </a:endParaRPr>
          </a:p>
        </p:txBody>
      </p:sp>
      <p:sp>
        <p:nvSpPr>
          <p:cNvPr id="5" name="Text Placeholder 4"/>
          <p:cNvSpPr>
            <a:spLocks noGrp="1"/>
          </p:cNvSpPr>
          <p:nvPr>
            <p:ph type="body" sz="quarter" idx="10"/>
          </p:nvPr>
        </p:nvSpPr>
        <p:spPr>
          <a:xfrm>
            <a:off x="263054" y="2437268"/>
            <a:ext cx="2605362" cy="2635919"/>
          </a:xfrm>
          <a:solidFill>
            <a:schemeClr val="bg1">
              <a:lumMod val="85000"/>
            </a:schemeClr>
          </a:solidFill>
        </p:spPr>
        <p:txBody>
          <a:bodyPr vert="horz" lIns="68562" tIns="68562" rIns="68562" bIns="68562" rtlCol="0">
            <a:noAutofit/>
          </a:bodyPr>
          <a:lstStyle/>
          <a:p>
            <a:r>
              <a:rPr lang="zh-CN" altLang="en-US" sz="1800" dirty="0">
                <a:latin typeface="Microsoft YaHei" charset="-122"/>
                <a:ea typeface="Microsoft YaHei" charset="-122"/>
                <a:cs typeface="Microsoft YaHei" charset="-122"/>
              </a:rPr>
              <a:t>搜索</a:t>
            </a:r>
            <a:endParaRPr lang="en-US" sz="1800" dirty="0">
              <a:latin typeface="Microsoft YaHei" charset="-122"/>
              <a:ea typeface="Microsoft YaHei" charset="-122"/>
              <a:cs typeface="Microsoft YaHei" charset="-122"/>
            </a:endParaRPr>
          </a:p>
          <a:p>
            <a:pPr lvl="1"/>
            <a:endParaRPr lang="en-US" dirty="0">
              <a:latin typeface="Microsoft YaHei" charset="-122"/>
              <a:ea typeface="Microsoft YaHei" charset="-122"/>
              <a:cs typeface="Microsoft YaHei" charset="-122"/>
            </a:endParaRPr>
          </a:p>
          <a:p>
            <a:pPr lvl="1"/>
            <a:r>
              <a:rPr lang="en-US" altLang="zh-CN" sz="1350" dirty="0">
                <a:latin typeface="Microsoft YaHei" charset="-122"/>
                <a:ea typeface="Microsoft YaHei" charset="-122"/>
                <a:cs typeface="Microsoft YaHei" charset="-122"/>
              </a:rPr>
              <a:t>HANA</a:t>
            </a:r>
            <a:r>
              <a:rPr lang="zh-CN" altLang="en-US" sz="1350" dirty="0">
                <a:latin typeface="Microsoft YaHei" charset="-122"/>
                <a:ea typeface="Microsoft YaHei" charset="-122"/>
                <a:cs typeface="Microsoft YaHei" charset="-122"/>
              </a:rPr>
              <a:t>的全文搜索特性将文本内容存储在表中或视图中。就像在互联网上搜索，全文搜索查找关键词不考虑字、词的顺序。</a:t>
            </a:r>
            <a:endParaRPr lang="en-US" sz="1350" dirty="0">
              <a:latin typeface="Microsoft YaHei" charset="-122"/>
              <a:ea typeface="Microsoft YaHei" charset="-122"/>
              <a:cs typeface="Microsoft YaHei" charset="-122"/>
            </a:endParaRPr>
          </a:p>
        </p:txBody>
      </p:sp>
      <p:sp>
        <p:nvSpPr>
          <p:cNvPr id="6" name="Text Placeholder 5"/>
          <p:cNvSpPr>
            <a:spLocks noGrp="1"/>
          </p:cNvSpPr>
          <p:nvPr>
            <p:ph type="body" sz="quarter" idx="11"/>
          </p:nvPr>
        </p:nvSpPr>
        <p:spPr>
          <a:xfrm>
            <a:off x="6254484" y="2437268"/>
            <a:ext cx="2605362" cy="2635919"/>
          </a:xfrm>
          <a:solidFill>
            <a:schemeClr val="bg1">
              <a:lumMod val="85000"/>
            </a:schemeClr>
          </a:solidFill>
        </p:spPr>
        <p:txBody>
          <a:bodyPr vert="horz" lIns="68562" tIns="68562" rIns="68562" bIns="68562" rtlCol="0">
            <a:noAutofit/>
          </a:bodyPr>
          <a:lstStyle/>
          <a:p>
            <a:r>
              <a:rPr lang="zh-CN" altLang="en-US" sz="1800" dirty="0">
                <a:latin typeface="Microsoft YaHei" charset="-122"/>
                <a:ea typeface="Microsoft YaHei" charset="-122"/>
                <a:cs typeface="Microsoft YaHei" charset="-122"/>
              </a:rPr>
              <a:t>文本挖掘</a:t>
            </a:r>
            <a:endParaRPr lang="en-US" sz="1800" dirty="0">
              <a:latin typeface="Microsoft YaHei" charset="-122"/>
              <a:ea typeface="Microsoft YaHei" charset="-122"/>
              <a:cs typeface="Microsoft YaHei" charset="-122"/>
            </a:endParaRPr>
          </a:p>
          <a:p>
            <a:pPr lvl="1"/>
            <a:endParaRPr lang="en-US" dirty="0">
              <a:latin typeface="Microsoft YaHei" charset="-122"/>
              <a:ea typeface="Microsoft YaHei" charset="-122"/>
              <a:cs typeface="Microsoft YaHei" charset="-122"/>
            </a:endParaRPr>
          </a:p>
          <a:p>
            <a:pPr lvl="1"/>
            <a:r>
              <a:rPr lang="zh-CN" altLang="en-US" sz="1350" dirty="0">
                <a:latin typeface="Microsoft YaHei" charset="-122"/>
                <a:ea typeface="Microsoft YaHei" charset="-122"/>
                <a:cs typeface="Microsoft YaHei" charset="-122"/>
              </a:rPr>
              <a:t>文本挖掘是对文档的整体内容相对于其他文档进行语义的理解，包括关键术语识别和文档分类。文本挖掘是文本分析的补充。</a:t>
            </a:r>
            <a:endParaRPr lang="en-US" sz="1350" dirty="0">
              <a:latin typeface="Microsoft YaHei" charset="-122"/>
              <a:ea typeface="Microsoft YaHei" charset="-122"/>
              <a:cs typeface="Microsoft YaHei" charset="-122"/>
            </a:endParaRPr>
          </a:p>
        </p:txBody>
      </p:sp>
      <p:sp>
        <p:nvSpPr>
          <p:cNvPr id="7" name="Text Placeholder 6"/>
          <p:cNvSpPr>
            <a:spLocks noGrp="1"/>
          </p:cNvSpPr>
          <p:nvPr>
            <p:ph type="body" sz="quarter" idx="12"/>
          </p:nvPr>
        </p:nvSpPr>
        <p:spPr>
          <a:xfrm>
            <a:off x="3258769" y="2437268"/>
            <a:ext cx="2605362" cy="2635919"/>
          </a:xfrm>
          <a:solidFill>
            <a:schemeClr val="bg1">
              <a:lumMod val="85000"/>
            </a:schemeClr>
          </a:solidFill>
        </p:spPr>
        <p:txBody>
          <a:bodyPr vert="horz" lIns="68562" tIns="68562" rIns="68562" bIns="68562" rtlCol="0">
            <a:noAutofit/>
          </a:bodyPr>
          <a:lstStyle/>
          <a:p>
            <a:r>
              <a:rPr lang="zh-CN" altLang="en-US" sz="1800" dirty="0">
                <a:latin typeface="Microsoft YaHei" charset="-122"/>
                <a:ea typeface="Microsoft YaHei" charset="-122"/>
                <a:cs typeface="Microsoft YaHei" charset="-122"/>
              </a:rPr>
              <a:t>文本分析</a:t>
            </a:r>
            <a:endParaRPr lang="en-US" sz="1800" dirty="0">
              <a:latin typeface="Microsoft YaHei" charset="-122"/>
              <a:ea typeface="Microsoft YaHei" charset="-122"/>
              <a:cs typeface="Microsoft YaHei" charset="-122"/>
            </a:endParaRPr>
          </a:p>
          <a:p>
            <a:pPr lvl="1"/>
            <a:endParaRPr lang="en-US" dirty="0">
              <a:latin typeface="Microsoft YaHei" charset="-122"/>
              <a:ea typeface="Microsoft YaHei" charset="-122"/>
              <a:cs typeface="Microsoft YaHei" charset="-122"/>
            </a:endParaRPr>
          </a:p>
          <a:p>
            <a:pPr lvl="1"/>
            <a:r>
              <a:rPr lang="zh-CN" altLang="en-US" sz="1350" dirty="0">
                <a:latin typeface="Microsoft YaHei" charset="-122"/>
                <a:ea typeface="Microsoft YaHei" charset="-122"/>
                <a:cs typeface="Microsoft YaHei" charset="-122"/>
              </a:rPr>
              <a:t>能够从基本的符号、词根以及更复杂的语义分析中提取实体和事实。文本分析适用于单个文档，是全文搜索和文本挖掘的基础。</a:t>
            </a:r>
            <a:endParaRPr lang="en-US" sz="1350" dirty="0">
              <a:latin typeface="Microsoft YaHei" charset="-122"/>
              <a:ea typeface="Microsoft YaHei" charset="-122"/>
              <a:cs typeface="Microsoft YaHei" charset="-122"/>
            </a:endParaRPr>
          </a:p>
        </p:txBody>
      </p:sp>
      <p:sp>
        <p:nvSpPr>
          <p:cNvPr id="8" name="Rectangle 7"/>
          <p:cNvSpPr/>
          <p:nvPr/>
        </p:nvSpPr>
        <p:spPr bwMode="gray">
          <a:xfrm>
            <a:off x="263054" y="2390110"/>
            <a:ext cx="2605362" cy="47994"/>
          </a:xfrm>
          <a:prstGeom prst="rect">
            <a:avLst/>
          </a:prstGeom>
          <a:solidFill>
            <a:schemeClr val="accent1"/>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latin typeface="Microsoft YaHei" charset="-122"/>
              <a:ea typeface="Microsoft YaHei" charset="-122"/>
              <a:cs typeface="Microsoft YaHei" charset="-122"/>
            </a:endParaRPr>
          </a:p>
        </p:txBody>
      </p:sp>
      <p:sp>
        <p:nvSpPr>
          <p:cNvPr id="13" name="Rectangle 12"/>
          <p:cNvSpPr/>
          <p:nvPr/>
        </p:nvSpPr>
        <p:spPr bwMode="gray">
          <a:xfrm>
            <a:off x="3258769" y="2390110"/>
            <a:ext cx="2605362" cy="47994"/>
          </a:xfrm>
          <a:prstGeom prst="rect">
            <a:avLst/>
          </a:prstGeom>
          <a:solidFill>
            <a:schemeClr val="accent1"/>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latin typeface="Microsoft YaHei" charset="-122"/>
              <a:ea typeface="Microsoft YaHei" charset="-122"/>
              <a:cs typeface="Microsoft YaHei" charset="-122"/>
            </a:endParaRPr>
          </a:p>
        </p:txBody>
      </p:sp>
      <p:sp>
        <p:nvSpPr>
          <p:cNvPr id="16" name="Rectangle 15"/>
          <p:cNvSpPr/>
          <p:nvPr/>
        </p:nvSpPr>
        <p:spPr bwMode="gray">
          <a:xfrm>
            <a:off x="6254484" y="2390110"/>
            <a:ext cx="2605362" cy="47994"/>
          </a:xfrm>
          <a:prstGeom prst="rect">
            <a:avLst/>
          </a:prstGeom>
          <a:solidFill>
            <a:schemeClr val="accent1"/>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131748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charset="-122"/>
                <a:ea typeface="Microsoft YaHei" charset="-122"/>
                <a:cs typeface="Microsoft YaHei" charset="-122"/>
              </a:rPr>
              <a:t>文本分析都有哪些能力？</a:t>
            </a:r>
            <a:endParaRPr lang="en-US" dirty="0">
              <a:latin typeface="Microsoft YaHei" charset="-122"/>
              <a:ea typeface="Microsoft YaHei" charset="-122"/>
              <a:cs typeface="Microsoft YaHei" charset="-122"/>
            </a:endParaRPr>
          </a:p>
        </p:txBody>
      </p:sp>
      <p:sp>
        <p:nvSpPr>
          <p:cNvPr id="5" name="Text Placeholder 4"/>
          <p:cNvSpPr>
            <a:spLocks noGrp="1"/>
          </p:cNvSpPr>
          <p:nvPr>
            <p:ph type="body" sz="quarter" idx="10"/>
          </p:nvPr>
        </p:nvSpPr>
        <p:spPr>
          <a:xfrm>
            <a:off x="263054" y="2437268"/>
            <a:ext cx="2605362" cy="2635919"/>
          </a:xfrm>
          <a:solidFill>
            <a:schemeClr val="bg1">
              <a:lumMod val="85000"/>
            </a:schemeClr>
          </a:solidFill>
        </p:spPr>
        <p:txBody>
          <a:bodyPr vert="horz" lIns="68562" tIns="68562" rIns="68562" bIns="68562" rtlCol="0">
            <a:noAutofit/>
          </a:bodyPr>
          <a:lstStyle/>
          <a:p>
            <a:r>
              <a:rPr lang="zh-CN" altLang="en-US" sz="1800" dirty="0">
                <a:latin typeface="Microsoft YaHei" charset="-122"/>
                <a:ea typeface="Microsoft YaHei" charset="-122"/>
                <a:cs typeface="Microsoft YaHei" charset="-122"/>
              </a:rPr>
              <a:t>搜索</a:t>
            </a:r>
            <a:endParaRPr lang="en-US" sz="1800" dirty="0">
              <a:latin typeface="Microsoft YaHei" charset="-122"/>
              <a:ea typeface="Microsoft YaHei" charset="-122"/>
              <a:cs typeface="Microsoft YaHei" charset="-122"/>
            </a:endParaRPr>
          </a:p>
          <a:p>
            <a:pPr lvl="1"/>
            <a:endParaRPr lang="en-US" dirty="0">
              <a:latin typeface="Microsoft YaHei" charset="-122"/>
              <a:ea typeface="Microsoft YaHei" charset="-122"/>
              <a:cs typeface="Microsoft YaHei" charset="-122"/>
            </a:endParaRPr>
          </a:p>
          <a:p>
            <a:pPr lvl="1"/>
            <a:r>
              <a:rPr lang="en-US" altLang="zh-CN" sz="1350" dirty="0">
                <a:latin typeface="Microsoft YaHei" charset="-122"/>
                <a:ea typeface="Microsoft YaHei" charset="-122"/>
                <a:cs typeface="Microsoft YaHei" charset="-122"/>
              </a:rPr>
              <a:t>HANA</a:t>
            </a:r>
            <a:r>
              <a:rPr lang="zh-CN" altLang="en-US" sz="1350" dirty="0">
                <a:latin typeface="Microsoft YaHei" charset="-122"/>
                <a:ea typeface="Microsoft YaHei" charset="-122"/>
                <a:cs typeface="Microsoft YaHei" charset="-122"/>
              </a:rPr>
              <a:t>的全文搜索特性将文本内容存储在表中或视图中。就像在互联网上搜索，全文搜索查找关键词不考虑字、词的顺序。</a:t>
            </a:r>
            <a:endParaRPr lang="en-US" sz="1350" dirty="0">
              <a:latin typeface="Microsoft YaHei" charset="-122"/>
              <a:ea typeface="Microsoft YaHei" charset="-122"/>
              <a:cs typeface="Microsoft YaHei" charset="-122"/>
            </a:endParaRPr>
          </a:p>
        </p:txBody>
      </p:sp>
      <p:sp>
        <p:nvSpPr>
          <p:cNvPr id="6" name="Text Placeholder 5"/>
          <p:cNvSpPr>
            <a:spLocks noGrp="1"/>
          </p:cNvSpPr>
          <p:nvPr>
            <p:ph type="body" sz="quarter" idx="11"/>
          </p:nvPr>
        </p:nvSpPr>
        <p:spPr>
          <a:xfrm>
            <a:off x="6254484" y="2437268"/>
            <a:ext cx="2605362" cy="2635919"/>
          </a:xfrm>
          <a:solidFill>
            <a:schemeClr val="bg1">
              <a:lumMod val="85000"/>
            </a:schemeClr>
          </a:solidFill>
        </p:spPr>
        <p:txBody>
          <a:bodyPr vert="horz" lIns="68562" tIns="68562" rIns="68562" bIns="68562" rtlCol="0">
            <a:noAutofit/>
          </a:bodyPr>
          <a:lstStyle/>
          <a:p>
            <a:r>
              <a:rPr lang="zh-CN" altLang="en-US" sz="1800" dirty="0">
                <a:latin typeface="Microsoft YaHei" charset="-122"/>
                <a:ea typeface="Microsoft YaHei" charset="-122"/>
                <a:cs typeface="Microsoft YaHei" charset="-122"/>
              </a:rPr>
              <a:t>文本挖掘</a:t>
            </a:r>
            <a:endParaRPr lang="en-US" sz="1800" dirty="0">
              <a:latin typeface="Microsoft YaHei" charset="-122"/>
              <a:ea typeface="Microsoft YaHei" charset="-122"/>
              <a:cs typeface="Microsoft YaHei" charset="-122"/>
            </a:endParaRPr>
          </a:p>
          <a:p>
            <a:pPr lvl="1"/>
            <a:endParaRPr lang="en-US" dirty="0">
              <a:latin typeface="Microsoft YaHei" charset="-122"/>
              <a:ea typeface="Microsoft YaHei" charset="-122"/>
              <a:cs typeface="Microsoft YaHei" charset="-122"/>
            </a:endParaRPr>
          </a:p>
          <a:p>
            <a:pPr lvl="1"/>
            <a:r>
              <a:rPr lang="zh-CN" altLang="en-US" sz="1350" dirty="0">
                <a:latin typeface="Microsoft YaHei" charset="-122"/>
                <a:ea typeface="Microsoft YaHei" charset="-122"/>
                <a:cs typeface="Microsoft YaHei" charset="-122"/>
              </a:rPr>
              <a:t>文本挖掘是对文档的整体内容相对于其他文档进行语义的理解，包括关键术语识别和文档分类。文本挖掘是文本分析的补充。</a:t>
            </a:r>
            <a:endParaRPr lang="en-US" sz="1350" dirty="0">
              <a:latin typeface="Microsoft YaHei" charset="-122"/>
              <a:ea typeface="Microsoft YaHei" charset="-122"/>
              <a:cs typeface="Microsoft YaHei" charset="-122"/>
            </a:endParaRPr>
          </a:p>
        </p:txBody>
      </p:sp>
      <p:sp>
        <p:nvSpPr>
          <p:cNvPr id="7" name="Text Placeholder 6"/>
          <p:cNvSpPr>
            <a:spLocks noGrp="1"/>
          </p:cNvSpPr>
          <p:nvPr>
            <p:ph type="body" sz="quarter" idx="12"/>
          </p:nvPr>
        </p:nvSpPr>
        <p:spPr>
          <a:xfrm>
            <a:off x="3258769" y="2437268"/>
            <a:ext cx="2605362" cy="2635919"/>
          </a:xfrm>
          <a:solidFill>
            <a:schemeClr val="bg1">
              <a:lumMod val="85000"/>
            </a:schemeClr>
          </a:solidFill>
        </p:spPr>
        <p:txBody>
          <a:bodyPr vert="horz" lIns="68562" tIns="68562" rIns="68562" bIns="68562" rtlCol="0">
            <a:noAutofit/>
          </a:bodyPr>
          <a:lstStyle/>
          <a:p>
            <a:r>
              <a:rPr lang="zh-CN" altLang="en-US" sz="1800" dirty="0">
                <a:latin typeface="Microsoft YaHei" charset="-122"/>
                <a:ea typeface="Microsoft YaHei" charset="-122"/>
                <a:cs typeface="Microsoft YaHei" charset="-122"/>
              </a:rPr>
              <a:t>文本分析</a:t>
            </a:r>
            <a:endParaRPr lang="en-US" sz="1800" dirty="0">
              <a:latin typeface="Microsoft YaHei" charset="-122"/>
              <a:ea typeface="Microsoft YaHei" charset="-122"/>
              <a:cs typeface="Microsoft YaHei" charset="-122"/>
            </a:endParaRPr>
          </a:p>
          <a:p>
            <a:pPr lvl="1"/>
            <a:endParaRPr lang="en-US" dirty="0">
              <a:latin typeface="Microsoft YaHei" charset="-122"/>
              <a:ea typeface="Microsoft YaHei" charset="-122"/>
              <a:cs typeface="Microsoft YaHei" charset="-122"/>
            </a:endParaRPr>
          </a:p>
          <a:p>
            <a:pPr lvl="1"/>
            <a:r>
              <a:rPr lang="zh-CN" altLang="en-US" sz="1350" dirty="0">
                <a:latin typeface="Microsoft YaHei" charset="-122"/>
                <a:ea typeface="Microsoft YaHei" charset="-122"/>
                <a:cs typeface="Microsoft YaHei" charset="-122"/>
              </a:rPr>
              <a:t>能够从基本的符号、词根以及更复杂的语义分析中提取实体和事实。文本分析适用于单个文档，是全文搜索和文本挖掘的基础。</a:t>
            </a:r>
            <a:endParaRPr lang="en-US" sz="1350" dirty="0">
              <a:latin typeface="Microsoft YaHei" charset="-122"/>
              <a:ea typeface="Microsoft YaHei" charset="-122"/>
              <a:cs typeface="Microsoft YaHei" charset="-122"/>
            </a:endParaRPr>
          </a:p>
        </p:txBody>
      </p:sp>
      <p:sp>
        <p:nvSpPr>
          <p:cNvPr id="8" name="Rectangle 7"/>
          <p:cNvSpPr/>
          <p:nvPr/>
        </p:nvSpPr>
        <p:spPr bwMode="gray">
          <a:xfrm>
            <a:off x="263054" y="2390110"/>
            <a:ext cx="2605362" cy="47994"/>
          </a:xfrm>
          <a:prstGeom prst="rect">
            <a:avLst/>
          </a:prstGeom>
          <a:solidFill>
            <a:schemeClr val="accent1"/>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latin typeface="Microsoft YaHei" charset="-122"/>
              <a:ea typeface="Microsoft YaHei" charset="-122"/>
              <a:cs typeface="Microsoft YaHei" charset="-122"/>
            </a:endParaRPr>
          </a:p>
        </p:txBody>
      </p:sp>
      <p:sp>
        <p:nvSpPr>
          <p:cNvPr id="13" name="Rectangle 12"/>
          <p:cNvSpPr/>
          <p:nvPr/>
        </p:nvSpPr>
        <p:spPr bwMode="gray">
          <a:xfrm>
            <a:off x="3258769" y="2390110"/>
            <a:ext cx="2605362" cy="47994"/>
          </a:xfrm>
          <a:prstGeom prst="rect">
            <a:avLst/>
          </a:prstGeom>
          <a:solidFill>
            <a:schemeClr val="accent1"/>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latin typeface="Microsoft YaHei" charset="-122"/>
              <a:ea typeface="Microsoft YaHei" charset="-122"/>
              <a:cs typeface="Microsoft YaHei" charset="-122"/>
            </a:endParaRPr>
          </a:p>
        </p:txBody>
      </p:sp>
      <p:sp>
        <p:nvSpPr>
          <p:cNvPr id="16" name="Rectangle 15"/>
          <p:cNvSpPr/>
          <p:nvPr/>
        </p:nvSpPr>
        <p:spPr bwMode="gray">
          <a:xfrm>
            <a:off x="6254484" y="2390110"/>
            <a:ext cx="2605362" cy="47994"/>
          </a:xfrm>
          <a:prstGeom prst="rect">
            <a:avLst/>
          </a:prstGeom>
          <a:solidFill>
            <a:schemeClr val="accent1"/>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latin typeface="Microsoft YaHei" charset="-122"/>
              <a:ea typeface="Microsoft YaHei" charset="-122"/>
              <a:cs typeface="Microsoft YaHei" charset="-122"/>
            </a:endParaRPr>
          </a:p>
        </p:txBody>
      </p:sp>
      <p:sp>
        <p:nvSpPr>
          <p:cNvPr id="9" name="Rectangle 10"/>
          <p:cNvSpPr/>
          <p:nvPr/>
        </p:nvSpPr>
        <p:spPr bwMode="gray">
          <a:xfrm>
            <a:off x="3104624" y="2259535"/>
            <a:ext cx="5812484" cy="3210437"/>
          </a:xfrm>
          <a:prstGeom prst="rect">
            <a:avLst/>
          </a:prstGeom>
          <a:solidFill>
            <a:schemeClr val="bg1">
              <a:alpha val="8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pic>
        <p:nvPicPr>
          <p:cNvPr id="10" name="Picture 2" descr="Screen Shot 2015-02-16 at 6.23.13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42676" y="1938569"/>
            <a:ext cx="4123398" cy="35264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15585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charset="-122"/>
                <a:ea typeface="Microsoft YaHei" charset="-122"/>
                <a:cs typeface="Microsoft YaHei" charset="-122"/>
              </a:rPr>
              <a:t>文本分析都有哪些能力？</a:t>
            </a:r>
            <a:endParaRPr lang="en-US" dirty="0">
              <a:latin typeface="Microsoft YaHei" charset="-122"/>
              <a:ea typeface="Microsoft YaHei" charset="-122"/>
              <a:cs typeface="Microsoft YaHei" charset="-122"/>
            </a:endParaRPr>
          </a:p>
        </p:txBody>
      </p:sp>
      <p:sp>
        <p:nvSpPr>
          <p:cNvPr id="5" name="Text Placeholder 4"/>
          <p:cNvSpPr>
            <a:spLocks noGrp="1"/>
          </p:cNvSpPr>
          <p:nvPr>
            <p:ph type="body" sz="quarter" idx="10"/>
          </p:nvPr>
        </p:nvSpPr>
        <p:spPr>
          <a:xfrm>
            <a:off x="263054" y="2437268"/>
            <a:ext cx="2605362" cy="2635919"/>
          </a:xfrm>
          <a:solidFill>
            <a:schemeClr val="bg1">
              <a:lumMod val="85000"/>
            </a:schemeClr>
          </a:solidFill>
        </p:spPr>
        <p:txBody>
          <a:bodyPr vert="horz" lIns="68562" tIns="68562" rIns="68562" bIns="68562" rtlCol="0">
            <a:noAutofit/>
          </a:bodyPr>
          <a:lstStyle/>
          <a:p>
            <a:r>
              <a:rPr lang="zh-CN" altLang="en-US" sz="1800" dirty="0">
                <a:latin typeface="Microsoft YaHei" charset="-122"/>
                <a:ea typeface="Microsoft YaHei" charset="-122"/>
                <a:cs typeface="Microsoft YaHei" charset="-122"/>
              </a:rPr>
              <a:t>搜索</a:t>
            </a:r>
            <a:endParaRPr lang="en-US" sz="1800" dirty="0">
              <a:latin typeface="Microsoft YaHei" charset="-122"/>
              <a:ea typeface="Microsoft YaHei" charset="-122"/>
              <a:cs typeface="Microsoft YaHei" charset="-122"/>
            </a:endParaRPr>
          </a:p>
          <a:p>
            <a:pPr lvl="1"/>
            <a:endParaRPr lang="en-US" dirty="0">
              <a:latin typeface="Microsoft YaHei" charset="-122"/>
              <a:ea typeface="Microsoft YaHei" charset="-122"/>
              <a:cs typeface="Microsoft YaHei" charset="-122"/>
            </a:endParaRPr>
          </a:p>
          <a:p>
            <a:pPr lvl="1"/>
            <a:r>
              <a:rPr lang="en-US" altLang="zh-CN" sz="1350" dirty="0">
                <a:latin typeface="Microsoft YaHei" charset="-122"/>
                <a:ea typeface="Microsoft YaHei" charset="-122"/>
                <a:cs typeface="Microsoft YaHei" charset="-122"/>
              </a:rPr>
              <a:t>HANA</a:t>
            </a:r>
            <a:r>
              <a:rPr lang="zh-CN" altLang="en-US" sz="1350" dirty="0">
                <a:latin typeface="Microsoft YaHei" charset="-122"/>
                <a:ea typeface="Microsoft YaHei" charset="-122"/>
                <a:cs typeface="Microsoft YaHei" charset="-122"/>
              </a:rPr>
              <a:t>的全文搜索特性将文本内容存储在表中或视图中。就像在互联网上搜索，全文搜索查找关键词不考虑字、词的顺序。</a:t>
            </a:r>
            <a:endParaRPr lang="en-US" sz="1350" dirty="0">
              <a:latin typeface="Microsoft YaHei" charset="-122"/>
              <a:ea typeface="Microsoft YaHei" charset="-122"/>
              <a:cs typeface="Microsoft YaHei" charset="-122"/>
            </a:endParaRPr>
          </a:p>
        </p:txBody>
      </p:sp>
      <p:sp>
        <p:nvSpPr>
          <p:cNvPr id="6" name="Text Placeholder 5"/>
          <p:cNvSpPr>
            <a:spLocks noGrp="1"/>
          </p:cNvSpPr>
          <p:nvPr>
            <p:ph type="body" sz="quarter" idx="11"/>
          </p:nvPr>
        </p:nvSpPr>
        <p:spPr>
          <a:xfrm>
            <a:off x="6254484" y="2437268"/>
            <a:ext cx="2605362" cy="2635919"/>
          </a:xfrm>
          <a:solidFill>
            <a:schemeClr val="bg1">
              <a:lumMod val="85000"/>
            </a:schemeClr>
          </a:solidFill>
        </p:spPr>
        <p:txBody>
          <a:bodyPr vert="horz" lIns="68562" tIns="68562" rIns="68562" bIns="68562" rtlCol="0">
            <a:noAutofit/>
          </a:bodyPr>
          <a:lstStyle/>
          <a:p>
            <a:r>
              <a:rPr lang="zh-CN" altLang="en-US" sz="1800" dirty="0">
                <a:latin typeface="Microsoft YaHei" charset="-122"/>
                <a:ea typeface="Microsoft YaHei" charset="-122"/>
                <a:cs typeface="Microsoft YaHei" charset="-122"/>
              </a:rPr>
              <a:t>文本挖掘</a:t>
            </a:r>
            <a:endParaRPr lang="en-US" sz="1800" dirty="0">
              <a:latin typeface="Microsoft YaHei" charset="-122"/>
              <a:ea typeface="Microsoft YaHei" charset="-122"/>
              <a:cs typeface="Microsoft YaHei" charset="-122"/>
            </a:endParaRPr>
          </a:p>
          <a:p>
            <a:pPr lvl="1"/>
            <a:endParaRPr lang="en-US" dirty="0">
              <a:latin typeface="Microsoft YaHei" charset="-122"/>
              <a:ea typeface="Microsoft YaHei" charset="-122"/>
              <a:cs typeface="Microsoft YaHei" charset="-122"/>
            </a:endParaRPr>
          </a:p>
          <a:p>
            <a:pPr lvl="1"/>
            <a:r>
              <a:rPr lang="zh-CN" altLang="en-US" sz="1350" dirty="0">
                <a:latin typeface="Microsoft YaHei" charset="-122"/>
                <a:ea typeface="Microsoft YaHei" charset="-122"/>
                <a:cs typeface="Microsoft YaHei" charset="-122"/>
              </a:rPr>
              <a:t>文本挖掘是对文档的整体内容相对于其他文档进行语义的理解，包括关键术语识别和文档分类。文本挖掘是文本分析的补充。</a:t>
            </a:r>
            <a:endParaRPr lang="en-US" sz="1350" dirty="0">
              <a:latin typeface="Microsoft YaHei" charset="-122"/>
              <a:ea typeface="Microsoft YaHei" charset="-122"/>
              <a:cs typeface="Microsoft YaHei" charset="-122"/>
            </a:endParaRPr>
          </a:p>
        </p:txBody>
      </p:sp>
      <p:sp>
        <p:nvSpPr>
          <p:cNvPr id="7" name="Text Placeholder 6"/>
          <p:cNvSpPr>
            <a:spLocks noGrp="1"/>
          </p:cNvSpPr>
          <p:nvPr>
            <p:ph type="body" sz="quarter" idx="12"/>
          </p:nvPr>
        </p:nvSpPr>
        <p:spPr>
          <a:xfrm>
            <a:off x="3258769" y="2437268"/>
            <a:ext cx="2605362" cy="2635919"/>
          </a:xfrm>
          <a:solidFill>
            <a:schemeClr val="bg1">
              <a:lumMod val="85000"/>
            </a:schemeClr>
          </a:solidFill>
        </p:spPr>
        <p:txBody>
          <a:bodyPr vert="horz" lIns="68562" tIns="68562" rIns="68562" bIns="68562" rtlCol="0">
            <a:noAutofit/>
          </a:bodyPr>
          <a:lstStyle/>
          <a:p>
            <a:r>
              <a:rPr lang="zh-CN" altLang="en-US" sz="1800" dirty="0">
                <a:latin typeface="Microsoft YaHei" charset="-122"/>
                <a:ea typeface="Microsoft YaHei" charset="-122"/>
                <a:cs typeface="Microsoft YaHei" charset="-122"/>
              </a:rPr>
              <a:t>文本分析</a:t>
            </a:r>
            <a:endParaRPr lang="en-US" sz="1800" dirty="0">
              <a:latin typeface="Microsoft YaHei" charset="-122"/>
              <a:ea typeface="Microsoft YaHei" charset="-122"/>
              <a:cs typeface="Microsoft YaHei" charset="-122"/>
            </a:endParaRPr>
          </a:p>
          <a:p>
            <a:pPr lvl="1"/>
            <a:endParaRPr lang="en-US" dirty="0">
              <a:latin typeface="Microsoft YaHei" charset="-122"/>
              <a:ea typeface="Microsoft YaHei" charset="-122"/>
              <a:cs typeface="Microsoft YaHei" charset="-122"/>
            </a:endParaRPr>
          </a:p>
          <a:p>
            <a:pPr lvl="1"/>
            <a:r>
              <a:rPr lang="zh-CN" altLang="en-US" sz="1350" dirty="0">
                <a:latin typeface="Microsoft YaHei" charset="-122"/>
                <a:ea typeface="Microsoft YaHei" charset="-122"/>
                <a:cs typeface="Microsoft YaHei" charset="-122"/>
              </a:rPr>
              <a:t>能够从基本的符号、词根以及更复杂的语义分析中提取实体和事实。文本分析适用于单个文档，是全文搜索和文本挖掘的基础。</a:t>
            </a:r>
            <a:endParaRPr lang="en-US" sz="1350" dirty="0">
              <a:latin typeface="Microsoft YaHei" charset="-122"/>
              <a:ea typeface="Microsoft YaHei" charset="-122"/>
              <a:cs typeface="Microsoft YaHei" charset="-122"/>
            </a:endParaRPr>
          </a:p>
        </p:txBody>
      </p:sp>
      <p:sp>
        <p:nvSpPr>
          <p:cNvPr id="8" name="Rectangle 7"/>
          <p:cNvSpPr/>
          <p:nvPr/>
        </p:nvSpPr>
        <p:spPr bwMode="gray">
          <a:xfrm>
            <a:off x="263054" y="2390110"/>
            <a:ext cx="2605362" cy="47994"/>
          </a:xfrm>
          <a:prstGeom prst="rect">
            <a:avLst/>
          </a:prstGeom>
          <a:solidFill>
            <a:schemeClr val="accent1"/>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latin typeface="Microsoft YaHei" charset="-122"/>
              <a:ea typeface="Microsoft YaHei" charset="-122"/>
              <a:cs typeface="Microsoft YaHei" charset="-122"/>
            </a:endParaRPr>
          </a:p>
        </p:txBody>
      </p:sp>
      <p:sp>
        <p:nvSpPr>
          <p:cNvPr id="13" name="Rectangle 12"/>
          <p:cNvSpPr/>
          <p:nvPr/>
        </p:nvSpPr>
        <p:spPr bwMode="gray">
          <a:xfrm>
            <a:off x="3258769" y="2390110"/>
            <a:ext cx="2605362" cy="47994"/>
          </a:xfrm>
          <a:prstGeom prst="rect">
            <a:avLst/>
          </a:prstGeom>
          <a:solidFill>
            <a:schemeClr val="accent1"/>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latin typeface="Microsoft YaHei" charset="-122"/>
              <a:ea typeface="Microsoft YaHei" charset="-122"/>
              <a:cs typeface="Microsoft YaHei" charset="-122"/>
            </a:endParaRPr>
          </a:p>
        </p:txBody>
      </p:sp>
      <p:sp>
        <p:nvSpPr>
          <p:cNvPr id="16" name="Rectangle 15"/>
          <p:cNvSpPr/>
          <p:nvPr/>
        </p:nvSpPr>
        <p:spPr bwMode="gray">
          <a:xfrm>
            <a:off x="6254484" y="2390110"/>
            <a:ext cx="2605362" cy="47994"/>
          </a:xfrm>
          <a:prstGeom prst="rect">
            <a:avLst/>
          </a:prstGeom>
          <a:solidFill>
            <a:schemeClr val="accent1"/>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latin typeface="Microsoft YaHei" charset="-122"/>
              <a:ea typeface="Microsoft YaHei" charset="-122"/>
              <a:cs typeface="Microsoft YaHei" charset="-122"/>
            </a:endParaRPr>
          </a:p>
        </p:txBody>
      </p:sp>
      <p:sp>
        <p:nvSpPr>
          <p:cNvPr id="9" name="Rectangle 10"/>
          <p:cNvSpPr/>
          <p:nvPr/>
        </p:nvSpPr>
        <p:spPr bwMode="gray">
          <a:xfrm>
            <a:off x="188461" y="2150419"/>
            <a:ext cx="2945918" cy="3210437"/>
          </a:xfrm>
          <a:prstGeom prst="rect">
            <a:avLst/>
          </a:prstGeom>
          <a:solidFill>
            <a:schemeClr val="bg1">
              <a:alpha val="8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10" name="Rectangle 11"/>
          <p:cNvSpPr/>
          <p:nvPr/>
        </p:nvSpPr>
        <p:spPr bwMode="gray">
          <a:xfrm>
            <a:off x="5976350" y="2125815"/>
            <a:ext cx="2945918" cy="3210437"/>
          </a:xfrm>
          <a:prstGeom prst="rect">
            <a:avLst/>
          </a:prstGeom>
          <a:solidFill>
            <a:schemeClr val="bg1">
              <a:alpha val="8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12" name="AutoShape 7"/>
          <p:cNvSpPr>
            <a:spLocks noChangeArrowheads="1"/>
          </p:cNvSpPr>
          <p:nvPr/>
        </p:nvSpPr>
        <p:spPr bwMode="gray">
          <a:xfrm>
            <a:off x="5786453" y="1867940"/>
            <a:ext cx="2515013" cy="2738042"/>
          </a:xfrm>
          <a:prstGeom prst="rect">
            <a:avLst/>
          </a:prstGeom>
          <a:solidFill>
            <a:schemeClr val="accent1">
              <a:lumMod val="40000"/>
              <a:lumOff val="60000"/>
            </a:schemeClr>
          </a:solidFill>
          <a:ln w="19050" algn="ctr">
            <a:solidFill>
              <a:schemeClr val="accent1">
                <a:lumMod val="75000"/>
              </a:schemeClr>
            </a:solidFill>
            <a:round/>
            <a:headEnd/>
            <a:tailEnd/>
          </a:ln>
          <a:effectLst/>
        </p:spPr>
        <p:txBody>
          <a:bodyPr tIns="68562" bIns="68562" anchorCtr="1"/>
          <a:lstStyle/>
          <a:p>
            <a:pPr algn="l"/>
            <a:r>
              <a:rPr lang="en-US" sz="750" dirty="0">
                <a:latin typeface="Microsoft YaHei" charset="-122"/>
                <a:ea typeface="Microsoft YaHei" charset="-122"/>
                <a:cs typeface="Microsoft YaHei" charset="-122"/>
              </a:rPr>
              <a:t>Nicole Kidman, Aaron Eckhart and ‘Rabbit Hole’</a:t>
            </a:r>
          </a:p>
          <a:p>
            <a:pPr algn="l"/>
            <a:r>
              <a:rPr lang="en-US" sz="750" dirty="0">
                <a:latin typeface="Microsoft YaHei" charset="-122"/>
                <a:ea typeface="Microsoft YaHei" charset="-122"/>
                <a:cs typeface="Microsoft YaHei" charset="-122"/>
              </a:rPr>
              <a:t>By MEKADO MURPHY</a:t>
            </a:r>
          </a:p>
          <a:p>
            <a:pPr algn="l"/>
            <a:r>
              <a:rPr lang="en-US" sz="750" dirty="0">
                <a:latin typeface="Microsoft YaHei" charset="-122"/>
                <a:ea typeface="Microsoft YaHei" charset="-122"/>
                <a:cs typeface="Microsoft YaHei" charset="-122"/>
              </a:rPr>
              <a:t>Dan Steinberg/ Associated Press </a:t>
            </a:r>
          </a:p>
          <a:p>
            <a:pPr algn="l"/>
            <a:endParaRPr lang="en-US" sz="750" dirty="0">
              <a:latin typeface="Microsoft YaHei" charset="-122"/>
              <a:ea typeface="Microsoft YaHei" charset="-122"/>
              <a:cs typeface="Microsoft YaHei" charset="-122"/>
            </a:endParaRPr>
          </a:p>
          <a:p>
            <a:pPr algn="l"/>
            <a:r>
              <a:rPr lang="en-US" sz="750" dirty="0">
                <a:latin typeface="Microsoft YaHei" charset="-122"/>
                <a:ea typeface="Microsoft YaHei" charset="-122"/>
                <a:cs typeface="Microsoft YaHei" charset="-122"/>
              </a:rPr>
              <a:t>Aaron Eckhart and Nicole Kidman at the Toronto International Film Festival</a:t>
            </a:r>
          </a:p>
          <a:p>
            <a:pPr algn="l"/>
            <a:endParaRPr lang="en-US" sz="750" dirty="0">
              <a:latin typeface="Microsoft YaHei" charset="-122"/>
              <a:ea typeface="Microsoft YaHei" charset="-122"/>
              <a:cs typeface="Microsoft YaHei" charset="-122"/>
            </a:endParaRPr>
          </a:p>
          <a:p>
            <a:pPr algn="l"/>
            <a:r>
              <a:rPr lang="en-US" sz="750" dirty="0">
                <a:latin typeface="Microsoft YaHei" charset="-122"/>
                <a:ea typeface="Microsoft YaHei" charset="-122"/>
                <a:cs typeface="Microsoft YaHei" charset="-122"/>
              </a:rPr>
              <a:t>TORONTO — Nicole Kidman returns to Toronto, this time in the role of both actor and producer for her latest project, “Rabbit Hole.” The film, in which she co-stars with Aaron Eckhart, looks at a suburban married couple who experience a tremendous loss. </a:t>
            </a:r>
          </a:p>
          <a:p>
            <a:pPr algn="l"/>
            <a:r>
              <a:rPr lang="en-US" sz="750" dirty="0">
                <a:latin typeface="Microsoft YaHei" charset="-122"/>
                <a:ea typeface="Microsoft YaHei" charset="-122"/>
                <a:cs typeface="Microsoft YaHei" charset="-122"/>
              </a:rPr>
              <a:t>“Rabbit Hole” is based on the play by David Lindsay-</a:t>
            </a:r>
            <a:r>
              <a:rPr lang="en-US" sz="750" dirty="0" err="1">
                <a:latin typeface="Microsoft YaHei" charset="-122"/>
                <a:ea typeface="Microsoft YaHei" charset="-122"/>
                <a:cs typeface="Microsoft YaHei" charset="-122"/>
              </a:rPr>
              <a:t>Abaire</a:t>
            </a:r>
            <a:r>
              <a:rPr lang="en-US" sz="750" dirty="0">
                <a:latin typeface="Microsoft YaHei" charset="-122"/>
                <a:ea typeface="Microsoft YaHei" charset="-122"/>
                <a:cs typeface="Microsoft YaHei" charset="-122"/>
              </a:rPr>
              <a:t>, who also adapted it for the screen. The play received a positive review when it premiered at Manhattan Theater Club in 2006 and caught the attention of Ms. Kidman and her producing partner, Per </a:t>
            </a:r>
            <a:r>
              <a:rPr lang="en-US" sz="750" dirty="0" err="1">
                <a:latin typeface="Microsoft YaHei" charset="-122"/>
                <a:ea typeface="Microsoft YaHei" charset="-122"/>
                <a:cs typeface="Microsoft YaHei" charset="-122"/>
              </a:rPr>
              <a:t>Saari</a:t>
            </a:r>
            <a:r>
              <a:rPr lang="en-US" sz="750" dirty="0">
                <a:latin typeface="Microsoft YaHei" charset="-122"/>
                <a:ea typeface="Microsoft YaHei" charset="-122"/>
                <a:cs typeface="Microsoft YaHei" charset="-122"/>
              </a:rPr>
              <a:t>, who decided to option it. </a:t>
            </a:r>
          </a:p>
          <a:p>
            <a:pPr algn="l"/>
            <a:r>
              <a:rPr lang="en-US" sz="750" dirty="0">
                <a:latin typeface="Microsoft YaHei" charset="-122"/>
                <a:ea typeface="Microsoft YaHei" charset="-122"/>
                <a:cs typeface="Microsoft YaHei" charset="-122"/>
              </a:rPr>
              <a:t>Ms. Kidman and Mr. Eckhart shared some thoughts about the new film and the process of working with their director, John Cameron Mitchell.</a:t>
            </a:r>
          </a:p>
        </p:txBody>
      </p:sp>
      <p:sp>
        <p:nvSpPr>
          <p:cNvPr id="14" name="AutoShape 7"/>
          <p:cNvSpPr>
            <a:spLocks noChangeArrowheads="1"/>
          </p:cNvSpPr>
          <p:nvPr/>
        </p:nvSpPr>
        <p:spPr bwMode="gray">
          <a:xfrm>
            <a:off x="6380556" y="3551132"/>
            <a:ext cx="2497720" cy="2138031"/>
          </a:xfrm>
          <a:prstGeom prst="rect">
            <a:avLst/>
          </a:prstGeom>
          <a:solidFill>
            <a:schemeClr val="accent1">
              <a:lumMod val="60000"/>
              <a:lumOff val="40000"/>
            </a:schemeClr>
          </a:solidFill>
          <a:ln w="19050" algn="ctr">
            <a:solidFill>
              <a:schemeClr val="accent1">
                <a:lumMod val="75000"/>
              </a:schemeClr>
            </a:solidFill>
            <a:round/>
            <a:headEnd/>
            <a:tailEnd/>
          </a:ln>
          <a:effectLst/>
        </p:spPr>
        <p:txBody>
          <a:bodyPr tIns="68562" bIns="68562" anchorCtr="1"/>
          <a:lstStyle/>
          <a:p>
            <a:pPr algn="l"/>
            <a:r>
              <a:rPr lang="en-US" sz="750" dirty="0">
                <a:latin typeface="Microsoft YaHei" charset="-122"/>
                <a:ea typeface="Microsoft YaHei" charset="-122"/>
                <a:cs typeface="Microsoft YaHei" charset="-122"/>
              </a:rPr>
              <a:t>Nicole Kidman		PERSON</a:t>
            </a:r>
          </a:p>
          <a:p>
            <a:pPr algn="l"/>
            <a:r>
              <a:rPr lang="en-US" sz="750" dirty="0">
                <a:latin typeface="Microsoft YaHei" charset="-122"/>
                <a:ea typeface="Microsoft YaHei" charset="-122"/>
                <a:cs typeface="Microsoft YaHei" charset="-122"/>
              </a:rPr>
              <a:t>Aaron Eckhart		PERSON</a:t>
            </a:r>
          </a:p>
          <a:p>
            <a:pPr algn="l"/>
            <a:r>
              <a:rPr lang="en-US" sz="750" dirty="0">
                <a:latin typeface="Microsoft YaHei" charset="-122"/>
                <a:ea typeface="Microsoft YaHei" charset="-122"/>
                <a:cs typeface="Microsoft YaHei" charset="-122"/>
              </a:rPr>
              <a:t>MEKADO MURPHY	PERSON</a:t>
            </a:r>
          </a:p>
          <a:p>
            <a:pPr algn="l"/>
            <a:r>
              <a:rPr lang="en-US" sz="750" dirty="0">
                <a:latin typeface="Microsoft YaHei" charset="-122"/>
                <a:ea typeface="Microsoft YaHei" charset="-122"/>
                <a:cs typeface="Microsoft YaHei" charset="-122"/>
              </a:rPr>
              <a:t>Dan Steinberg		PERSON</a:t>
            </a:r>
          </a:p>
          <a:p>
            <a:pPr algn="l"/>
            <a:r>
              <a:rPr lang="en-US" sz="750" dirty="0">
                <a:latin typeface="Microsoft YaHei" charset="-122"/>
                <a:ea typeface="Microsoft YaHei" charset="-122"/>
                <a:cs typeface="Microsoft YaHei" charset="-122"/>
              </a:rPr>
              <a:t>Associated Press		ORGANIZATION</a:t>
            </a:r>
          </a:p>
          <a:p>
            <a:pPr algn="l"/>
            <a:r>
              <a:rPr lang="en-US" sz="750" dirty="0">
                <a:latin typeface="Microsoft YaHei" charset="-122"/>
                <a:ea typeface="Microsoft YaHei" charset="-122"/>
                <a:cs typeface="Microsoft YaHei" charset="-122"/>
              </a:rPr>
              <a:t>TORONTO		CITY</a:t>
            </a:r>
          </a:p>
          <a:p>
            <a:pPr algn="l"/>
            <a:r>
              <a:rPr lang="en-US" sz="750" dirty="0">
                <a:latin typeface="Microsoft YaHei" charset="-122"/>
                <a:ea typeface="Microsoft YaHei" charset="-122"/>
                <a:cs typeface="Microsoft YaHei" charset="-122"/>
              </a:rPr>
              <a:t>Nicole Kidman		PERSON</a:t>
            </a:r>
          </a:p>
          <a:p>
            <a:pPr algn="l"/>
            <a:r>
              <a:rPr lang="en-US" sz="750" dirty="0">
                <a:latin typeface="Microsoft YaHei" charset="-122"/>
                <a:ea typeface="Microsoft YaHei" charset="-122"/>
                <a:cs typeface="Microsoft YaHei" charset="-122"/>
              </a:rPr>
              <a:t>Toronto		CITY</a:t>
            </a:r>
          </a:p>
          <a:p>
            <a:pPr algn="l"/>
            <a:r>
              <a:rPr lang="en-US" sz="750" dirty="0">
                <a:latin typeface="Microsoft YaHei" charset="-122"/>
                <a:ea typeface="Microsoft YaHei" charset="-122"/>
                <a:cs typeface="Microsoft YaHei" charset="-122"/>
              </a:rPr>
              <a:t>David Lindsay-</a:t>
            </a:r>
            <a:r>
              <a:rPr lang="en-US" sz="750" dirty="0" err="1">
                <a:latin typeface="Microsoft YaHei" charset="-122"/>
                <a:ea typeface="Microsoft YaHei" charset="-122"/>
                <a:cs typeface="Microsoft YaHei" charset="-122"/>
              </a:rPr>
              <a:t>Abaire</a:t>
            </a:r>
            <a:r>
              <a:rPr lang="en-US" sz="750" dirty="0">
                <a:latin typeface="Microsoft YaHei" charset="-122"/>
                <a:ea typeface="Microsoft YaHei" charset="-122"/>
                <a:cs typeface="Microsoft YaHei" charset="-122"/>
              </a:rPr>
              <a:t>	PERSON</a:t>
            </a:r>
          </a:p>
          <a:p>
            <a:pPr algn="l"/>
            <a:r>
              <a:rPr lang="en-US" sz="750" dirty="0">
                <a:latin typeface="Microsoft YaHei" charset="-122"/>
                <a:ea typeface="Microsoft YaHei" charset="-122"/>
                <a:cs typeface="Microsoft YaHei" charset="-122"/>
              </a:rPr>
              <a:t>Manhattan Theater Club	PLACE</a:t>
            </a:r>
          </a:p>
          <a:p>
            <a:pPr algn="l"/>
            <a:r>
              <a:rPr lang="en-US" sz="750" dirty="0">
                <a:latin typeface="Microsoft YaHei" charset="-122"/>
                <a:ea typeface="Microsoft YaHei" charset="-122"/>
                <a:cs typeface="Microsoft YaHei" charset="-122"/>
              </a:rPr>
              <a:t>2006		YEAR</a:t>
            </a:r>
          </a:p>
          <a:p>
            <a:pPr algn="l"/>
            <a:r>
              <a:rPr lang="en-US" sz="750" dirty="0">
                <a:latin typeface="Microsoft YaHei" charset="-122"/>
                <a:ea typeface="Microsoft YaHei" charset="-122"/>
                <a:cs typeface="Microsoft YaHei" charset="-122"/>
              </a:rPr>
              <a:t>Ms. Kidman		PERSON</a:t>
            </a:r>
          </a:p>
          <a:p>
            <a:pPr algn="l"/>
            <a:r>
              <a:rPr lang="en-US" sz="750" dirty="0">
                <a:latin typeface="Microsoft YaHei" charset="-122"/>
                <a:ea typeface="Microsoft YaHei" charset="-122"/>
                <a:cs typeface="Microsoft YaHei" charset="-122"/>
              </a:rPr>
              <a:t>Per </a:t>
            </a:r>
            <a:r>
              <a:rPr lang="en-US" sz="750" dirty="0" err="1">
                <a:latin typeface="Microsoft YaHei" charset="-122"/>
                <a:ea typeface="Microsoft YaHei" charset="-122"/>
                <a:cs typeface="Microsoft YaHei" charset="-122"/>
              </a:rPr>
              <a:t>Saari</a:t>
            </a:r>
            <a:r>
              <a:rPr lang="en-US" sz="750" dirty="0">
                <a:latin typeface="Microsoft YaHei" charset="-122"/>
                <a:ea typeface="Microsoft YaHei" charset="-122"/>
                <a:cs typeface="Microsoft YaHei" charset="-122"/>
              </a:rPr>
              <a:t>		PERSON</a:t>
            </a:r>
          </a:p>
          <a:p>
            <a:pPr algn="l"/>
            <a:r>
              <a:rPr lang="en-US" sz="750" dirty="0">
                <a:latin typeface="Microsoft YaHei" charset="-122"/>
                <a:ea typeface="Microsoft YaHei" charset="-122"/>
                <a:cs typeface="Microsoft YaHei" charset="-122"/>
              </a:rPr>
              <a:t>Ms. Kidman		PERSON</a:t>
            </a:r>
          </a:p>
          <a:p>
            <a:pPr algn="l"/>
            <a:r>
              <a:rPr lang="en-US" sz="750" dirty="0">
                <a:latin typeface="Microsoft YaHei" charset="-122"/>
                <a:ea typeface="Microsoft YaHei" charset="-122"/>
                <a:cs typeface="Microsoft YaHei" charset="-122"/>
              </a:rPr>
              <a:t>Mr. Eckhart		PERSON</a:t>
            </a:r>
          </a:p>
          <a:p>
            <a:pPr algn="l"/>
            <a:r>
              <a:rPr lang="en-US" sz="750" dirty="0">
                <a:latin typeface="Microsoft YaHei" charset="-122"/>
                <a:ea typeface="Microsoft YaHei" charset="-122"/>
                <a:cs typeface="Microsoft YaHei" charset="-122"/>
              </a:rPr>
              <a:t>John Cameron Mitchell	PERSON</a:t>
            </a:r>
          </a:p>
          <a:p>
            <a:pPr algn="l"/>
            <a:r>
              <a:rPr lang="en-US" sz="750" dirty="0">
                <a:latin typeface="Microsoft YaHei" charset="-122"/>
                <a:ea typeface="Microsoft YaHei" charset="-122"/>
                <a:cs typeface="Microsoft YaHei" charset="-122"/>
              </a:rPr>
              <a:t>…		…</a:t>
            </a:r>
          </a:p>
        </p:txBody>
      </p:sp>
      <p:sp>
        <p:nvSpPr>
          <p:cNvPr id="15" name="Left Arrow 17"/>
          <p:cNvSpPr/>
          <p:nvPr/>
        </p:nvSpPr>
        <p:spPr bwMode="gray">
          <a:xfrm rot="14810993">
            <a:off x="6860514" y="3202838"/>
            <a:ext cx="1125416" cy="347942"/>
          </a:xfrm>
          <a:prstGeom prst="leftArrow">
            <a:avLst>
              <a:gd name="adj1" fmla="val 46345"/>
              <a:gd name="adj2" fmla="val 52131"/>
            </a:avLst>
          </a:prstGeom>
          <a:solidFill>
            <a:schemeClr val="accent1"/>
          </a:solidFill>
          <a:ln w="6350" algn="ctr">
            <a:noFill/>
            <a:miter lim="800000"/>
            <a:headEnd/>
            <a:tailEnd/>
          </a:ln>
          <a:effectLst/>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872828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charset="-122"/>
                <a:ea typeface="Microsoft YaHei" charset="-122"/>
                <a:cs typeface="Microsoft YaHei" charset="-122"/>
              </a:rPr>
              <a:t>文本分析都有哪些能力？</a:t>
            </a:r>
            <a:endParaRPr lang="en-US" dirty="0">
              <a:latin typeface="Microsoft YaHei" charset="-122"/>
              <a:ea typeface="Microsoft YaHei" charset="-122"/>
              <a:cs typeface="Microsoft YaHei" charset="-122"/>
            </a:endParaRPr>
          </a:p>
        </p:txBody>
      </p:sp>
      <p:sp>
        <p:nvSpPr>
          <p:cNvPr id="5" name="Text Placeholder 4"/>
          <p:cNvSpPr>
            <a:spLocks noGrp="1"/>
          </p:cNvSpPr>
          <p:nvPr>
            <p:ph type="body" sz="quarter" idx="10"/>
          </p:nvPr>
        </p:nvSpPr>
        <p:spPr>
          <a:xfrm>
            <a:off x="263054" y="2437268"/>
            <a:ext cx="2605362" cy="2635919"/>
          </a:xfrm>
          <a:solidFill>
            <a:schemeClr val="bg1">
              <a:lumMod val="85000"/>
            </a:schemeClr>
          </a:solidFill>
        </p:spPr>
        <p:txBody>
          <a:bodyPr vert="horz" lIns="68562" tIns="68562" rIns="68562" bIns="68562" rtlCol="0">
            <a:noAutofit/>
          </a:bodyPr>
          <a:lstStyle/>
          <a:p>
            <a:r>
              <a:rPr lang="zh-CN" altLang="en-US" sz="1800" dirty="0">
                <a:latin typeface="Microsoft YaHei" charset="-122"/>
                <a:ea typeface="Microsoft YaHei" charset="-122"/>
                <a:cs typeface="Microsoft YaHei" charset="-122"/>
              </a:rPr>
              <a:t>搜索</a:t>
            </a:r>
            <a:endParaRPr lang="en-US" sz="1800" dirty="0">
              <a:latin typeface="Microsoft YaHei" charset="-122"/>
              <a:ea typeface="Microsoft YaHei" charset="-122"/>
              <a:cs typeface="Microsoft YaHei" charset="-122"/>
            </a:endParaRPr>
          </a:p>
          <a:p>
            <a:pPr lvl="1"/>
            <a:endParaRPr lang="en-US" dirty="0">
              <a:latin typeface="Microsoft YaHei" charset="-122"/>
              <a:ea typeface="Microsoft YaHei" charset="-122"/>
              <a:cs typeface="Microsoft YaHei" charset="-122"/>
            </a:endParaRPr>
          </a:p>
          <a:p>
            <a:pPr lvl="1"/>
            <a:r>
              <a:rPr lang="en-US" altLang="zh-CN" sz="1350" dirty="0">
                <a:latin typeface="Microsoft YaHei" charset="-122"/>
                <a:ea typeface="Microsoft YaHei" charset="-122"/>
                <a:cs typeface="Microsoft YaHei" charset="-122"/>
              </a:rPr>
              <a:t>HANA</a:t>
            </a:r>
            <a:r>
              <a:rPr lang="zh-CN" altLang="en-US" sz="1350" dirty="0">
                <a:latin typeface="Microsoft YaHei" charset="-122"/>
                <a:ea typeface="Microsoft YaHei" charset="-122"/>
                <a:cs typeface="Microsoft YaHei" charset="-122"/>
              </a:rPr>
              <a:t>的全文搜索特性将文本内容存储在表中或视图中。就像在互联网上搜索，全文搜索查找关键词不考虑字、词的顺序。</a:t>
            </a:r>
            <a:endParaRPr lang="en-US" sz="1350" dirty="0">
              <a:latin typeface="Microsoft YaHei" charset="-122"/>
              <a:ea typeface="Microsoft YaHei" charset="-122"/>
              <a:cs typeface="Microsoft YaHei" charset="-122"/>
            </a:endParaRPr>
          </a:p>
        </p:txBody>
      </p:sp>
      <p:sp>
        <p:nvSpPr>
          <p:cNvPr id="6" name="Text Placeholder 5"/>
          <p:cNvSpPr>
            <a:spLocks noGrp="1"/>
          </p:cNvSpPr>
          <p:nvPr>
            <p:ph type="body" sz="quarter" idx="11"/>
          </p:nvPr>
        </p:nvSpPr>
        <p:spPr>
          <a:xfrm>
            <a:off x="6254484" y="2437268"/>
            <a:ext cx="2605362" cy="2635919"/>
          </a:xfrm>
          <a:solidFill>
            <a:schemeClr val="bg1">
              <a:lumMod val="85000"/>
            </a:schemeClr>
          </a:solidFill>
        </p:spPr>
        <p:txBody>
          <a:bodyPr vert="horz" lIns="68562" tIns="68562" rIns="68562" bIns="68562" rtlCol="0">
            <a:noAutofit/>
          </a:bodyPr>
          <a:lstStyle/>
          <a:p>
            <a:r>
              <a:rPr lang="zh-CN" altLang="en-US" sz="1800" dirty="0">
                <a:latin typeface="Microsoft YaHei" charset="-122"/>
                <a:ea typeface="Microsoft YaHei" charset="-122"/>
                <a:cs typeface="Microsoft YaHei" charset="-122"/>
              </a:rPr>
              <a:t>文本挖掘</a:t>
            </a:r>
            <a:endParaRPr lang="en-US" sz="1800" dirty="0">
              <a:latin typeface="Microsoft YaHei" charset="-122"/>
              <a:ea typeface="Microsoft YaHei" charset="-122"/>
              <a:cs typeface="Microsoft YaHei" charset="-122"/>
            </a:endParaRPr>
          </a:p>
          <a:p>
            <a:pPr lvl="1"/>
            <a:endParaRPr lang="en-US" dirty="0">
              <a:latin typeface="Microsoft YaHei" charset="-122"/>
              <a:ea typeface="Microsoft YaHei" charset="-122"/>
              <a:cs typeface="Microsoft YaHei" charset="-122"/>
            </a:endParaRPr>
          </a:p>
          <a:p>
            <a:pPr lvl="1"/>
            <a:r>
              <a:rPr lang="zh-CN" altLang="en-US" sz="1350" dirty="0">
                <a:latin typeface="Microsoft YaHei" charset="-122"/>
                <a:ea typeface="Microsoft YaHei" charset="-122"/>
                <a:cs typeface="Microsoft YaHei" charset="-122"/>
              </a:rPr>
              <a:t>文本挖掘是对文档的整体内容相对于其他文档进行语义的理解，包括关键术语识别和文档分类。文本挖掘是文本分析的补充。</a:t>
            </a:r>
            <a:endParaRPr lang="en-US" sz="1350" dirty="0">
              <a:latin typeface="Microsoft YaHei" charset="-122"/>
              <a:ea typeface="Microsoft YaHei" charset="-122"/>
              <a:cs typeface="Microsoft YaHei" charset="-122"/>
            </a:endParaRPr>
          </a:p>
        </p:txBody>
      </p:sp>
      <p:sp>
        <p:nvSpPr>
          <p:cNvPr id="7" name="Text Placeholder 6"/>
          <p:cNvSpPr>
            <a:spLocks noGrp="1"/>
          </p:cNvSpPr>
          <p:nvPr>
            <p:ph type="body" sz="quarter" idx="12"/>
          </p:nvPr>
        </p:nvSpPr>
        <p:spPr>
          <a:xfrm>
            <a:off x="3258769" y="2437268"/>
            <a:ext cx="2605362" cy="2635919"/>
          </a:xfrm>
          <a:solidFill>
            <a:schemeClr val="bg1">
              <a:lumMod val="85000"/>
            </a:schemeClr>
          </a:solidFill>
        </p:spPr>
        <p:txBody>
          <a:bodyPr vert="horz" lIns="68562" tIns="68562" rIns="68562" bIns="68562" rtlCol="0">
            <a:noAutofit/>
          </a:bodyPr>
          <a:lstStyle/>
          <a:p>
            <a:r>
              <a:rPr lang="zh-CN" altLang="en-US" sz="1800" dirty="0">
                <a:latin typeface="Microsoft YaHei" charset="-122"/>
                <a:ea typeface="Microsoft YaHei" charset="-122"/>
                <a:cs typeface="Microsoft YaHei" charset="-122"/>
              </a:rPr>
              <a:t>文本分析</a:t>
            </a:r>
            <a:endParaRPr lang="en-US" sz="1800" dirty="0">
              <a:latin typeface="Microsoft YaHei" charset="-122"/>
              <a:ea typeface="Microsoft YaHei" charset="-122"/>
              <a:cs typeface="Microsoft YaHei" charset="-122"/>
            </a:endParaRPr>
          </a:p>
          <a:p>
            <a:pPr lvl="1"/>
            <a:endParaRPr lang="en-US" dirty="0">
              <a:latin typeface="Microsoft YaHei" charset="-122"/>
              <a:ea typeface="Microsoft YaHei" charset="-122"/>
              <a:cs typeface="Microsoft YaHei" charset="-122"/>
            </a:endParaRPr>
          </a:p>
          <a:p>
            <a:pPr lvl="1"/>
            <a:r>
              <a:rPr lang="zh-CN" altLang="en-US" sz="1350" dirty="0">
                <a:latin typeface="Microsoft YaHei" charset="-122"/>
                <a:ea typeface="Microsoft YaHei" charset="-122"/>
                <a:cs typeface="Microsoft YaHei" charset="-122"/>
              </a:rPr>
              <a:t>能够从基本的符号、词根以及更复杂的语义分析中提取实体和事实。文本分析适用于单个文档，是全文搜索和文本挖掘的基础。</a:t>
            </a:r>
            <a:endParaRPr lang="en-US" sz="1350" dirty="0">
              <a:latin typeface="Microsoft YaHei" charset="-122"/>
              <a:ea typeface="Microsoft YaHei" charset="-122"/>
              <a:cs typeface="Microsoft YaHei" charset="-122"/>
            </a:endParaRPr>
          </a:p>
        </p:txBody>
      </p:sp>
      <p:sp>
        <p:nvSpPr>
          <p:cNvPr id="8" name="Rectangle 7"/>
          <p:cNvSpPr/>
          <p:nvPr/>
        </p:nvSpPr>
        <p:spPr bwMode="gray">
          <a:xfrm>
            <a:off x="263054" y="2390110"/>
            <a:ext cx="2605362" cy="47994"/>
          </a:xfrm>
          <a:prstGeom prst="rect">
            <a:avLst/>
          </a:prstGeom>
          <a:solidFill>
            <a:schemeClr val="accent1"/>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latin typeface="Microsoft YaHei" charset="-122"/>
              <a:ea typeface="Microsoft YaHei" charset="-122"/>
              <a:cs typeface="Microsoft YaHei" charset="-122"/>
            </a:endParaRPr>
          </a:p>
        </p:txBody>
      </p:sp>
      <p:sp>
        <p:nvSpPr>
          <p:cNvPr id="13" name="Rectangle 12"/>
          <p:cNvSpPr/>
          <p:nvPr/>
        </p:nvSpPr>
        <p:spPr bwMode="gray">
          <a:xfrm>
            <a:off x="3258769" y="2390110"/>
            <a:ext cx="2605362" cy="47994"/>
          </a:xfrm>
          <a:prstGeom prst="rect">
            <a:avLst/>
          </a:prstGeom>
          <a:solidFill>
            <a:schemeClr val="accent1"/>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latin typeface="Microsoft YaHei" charset="-122"/>
              <a:ea typeface="Microsoft YaHei" charset="-122"/>
              <a:cs typeface="Microsoft YaHei" charset="-122"/>
            </a:endParaRPr>
          </a:p>
        </p:txBody>
      </p:sp>
      <p:sp>
        <p:nvSpPr>
          <p:cNvPr id="16" name="Rectangle 15"/>
          <p:cNvSpPr/>
          <p:nvPr/>
        </p:nvSpPr>
        <p:spPr bwMode="gray">
          <a:xfrm>
            <a:off x="6254484" y="2390110"/>
            <a:ext cx="2605362" cy="47994"/>
          </a:xfrm>
          <a:prstGeom prst="rect">
            <a:avLst/>
          </a:prstGeom>
          <a:solidFill>
            <a:schemeClr val="accent1"/>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latin typeface="Microsoft YaHei" charset="-122"/>
              <a:ea typeface="Microsoft YaHei" charset="-122"/>
              <a:cs typeface="Microsoft YaHei" charset="-122"/>
            </a:endParaRPr>
          </a:p>
        </p:txBody>
      </p:sp>
      <p:sp>
        <p:nvSpPr>
          <p:cNvPr id="9" name="Rectangle 10"/>
          <p:cNvSpPr/>
          <p:nvPr/>
        </p:nvSpPr>
        <p:spPr bwMode="gray">
          <a:xfrm>
            <a:off x="198304" y="2173450"/>
            <a:ext cx="5812484" cy="3210437"/>
          </a:xfrm>
          <a:prstGeom prst="rect">
            <a:avLst/>
          </a:prstGeom>
          <a:solidFill>
            <a:schemeClr val="bg1">
              <a:alpha val="8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10" name="AutoShape 7"/>
          <p:cNvSpPr>
            <a:spLocks noChangeArrowheads="1"/>
          </p:cNvSpPr>
          <p:nvPr/>
        </p:nvSpPr>
        <p:spPr bwMode="gray">
          <a:xfrm>
            <a:off x="1154801" y="1846146"/>
            <a:ext cx="2536209" cy="2851480"/>
          </a:xfrm>
          <a:prstGeom prst="rect">
            <a:avLst/>
          </a:prstGeom>
          <a:solidFill>
            <a:schemeClr val="accent3">
              <a:lumMod val="40000"/>
              <a:lumOff val="60000"/>
            </a:schemeClr>
          </a:solidFill>
          <a:ln w="19050" algn="ctr">
            <a:solidFill>
              <a:schemeClr val="accent3">
                <a:lumMod val="75000"/>
              </a:schemeClr>
            </a:solidFill>
            <a:round/>
            <a:headEnd/>
            <a:tailEnd/>
          </a:ln>
          <a:effectLst/>
        </p:spPr>
        <p:txBody>
          <a:bodyPr tIns="68562" bIns="68562" anchorCtr="1"/>
          <a:lstStyle/>
          <a:p>
            <a:r>
              <a:rPr lang="en-US" sz="750" dirty="0">
                <a:latin typeface="Microsoft YaHei" charset="-122"/>
                <a:ea typeface="Microsoft YaHei" charset="-122"/>
                <a:cs typeface="Microsoft YaHei" charset="-122"/>
              </a:rPr>
              <a:t>At Dresden </a:t>
            </a:r>
            <a:r>
              <a:rPr lang="en-US" sz="750" dirty="0" err="1">
                <a:latin typeface="Microsoft YaHei" charset="-122"/>
                <a:ea typeface="Microsoft YaHei" charset="-122"/>
                <a:cs typeface="Microsoft YaHei" charset="-122"/>
              </a:rPr>
              <a:t>Semperoper</a:t>
            </a:r>
            <a:r>
              <a:rPr lang="en-US" sz="750" dirty="0">
                <a:latin typeface="Microsoft YaHei" charset="-122"/>
                <a:ea typeface="Microsoft YaHei" charset="-122"/>
                <a:cs typeface="Microsoft YaHei" charset="-122"/>
              </a:rPr>
              <a:t>, a New Take on ‘Tristan and </a:t>
            </a:r>
            <a:r>
              <a:rPr lang="en-US" sz="750" dirty="0" err="1">
                <a:latin typeface="Microsoft YaHei" charset="-122"/>
                <a:ea typeface="Microsoft YaHei" charset="-122"/>
                <a:cs typeface="Microsoft YaHei" charset="-122"/>
              </a:rPr>
              <a:t>Isolde</a:t>
            </a:r>
            <a:r>
              <a:rPr lang="en-US" sz="750" dirty="0">
                <a:latin typeface="Microsoft YaHei" charset="-122"/>
                <a:ea typeface="Microsoft YaHei" charset="-122"/>
                <a:cs typeface="Microsoft YaHei" charset="-122"/>
              </a:rPr>
              <a:t>’</a:t>
            </a:r>
          </a:p>
          <a:p>
            <a:endParaRPr lang="en-US" sz="750" dirty="0">
              <a:latin typeface="Microsoft YaHei" charset="-122"/>
              <a:ea typeface="Microsoft YaHei" charset="-122"/>
              <a:cs typeface="Microsoft YaHei" charset="-122"/>
            </a:endParaRPr>
          </a:p>
          <a:p>
            <a:r>
              <a:rPr lang="en-US" sz="750" dirty="0">
                <a:latin typeface="Microsoft YaHei" charset="-122"/>
                <a:ea typeface="Microsoft YaHei" charset="-122"/>
                <a:cs typeface="Microsoft YaHei" charset="-122"/>
              </a:rPr>
              <a:t>By ROSLYN SULCAS February 17, 2015</a:t>
            </a:r>
          </a:p>
          <a:p>
            <a:endParaRPr lang="en-US" sz="750" dirty="0">
              <a:latin typeface="Microsoft YaHei" charset="-122"/>
              <a:ea typeface="Microsoft YaHei" charset="-122"/>
              <a:cs typeface="Microsoft YaHei" charset="-122"/>
            </a:endParaRPr>
          </a:p>
          <a:p>
            <a:r>
              <a:rPr lang="en-US" sz="750" dirty="0">
                <a:latin typeface="Microsoft YaHei" charset="-122"/>
                <a:ea typeface="Microsoft YaHei" charset="-122"/>
                <a:cs typeface="Microsoft YaHei" charset="-122"/>
              </a:rPr>
              <a:t>DRESDEN, Germany — David Dawson’s new “Tristan and </a:t>
            </a:r>
            <a:r>
              <a:rPr lang="en-US" sz="750" dirty="0" err="1">
                <a:latin typeface="Microsoft YaHei" charset="-122"/>
                <a:ea typeface="Microsoft YaHei" charset="-122"/>
                <a:cs typeface="Microsoft YaHei" charset="-122"/>
              </a:rPr>
              <a:t>Isolde</a:t>
            </a:r>
            <a:r>
              <a:rPr lang="en-US" sz="750" dirty="0">
                <a:latin typeface="Microsoft YaHei" charset="-122"/>
                <a:ea typeface="Microsoft YaHei" charset="-122"/>
                <a:cs typeface="Microsoft YaHei" charset="-122"/>
              </a:rPr>
              <a:t>” for the Dresden </a:t>
            </a:r>
            <a:r>
              <a:rPr lang="en-US" sz="750" dirty="0" err="1">
                <a:latin typeface="Microsoft YaHei" charset="-122"/>
                <a:ea typeface="Microsoft YaHei" charset="-122"/>
                <a:cs typeface="Microsoft YaHei" charset="-122"/>
              </a:rPr>
              <a:t>Semperoper</a:t>
            </a:r>
            <a:r>
              <a:rPr lang="en-US" sz="750" dirty="0">
                <a:latin typeface="Microsoft YaHei" charset="-122"/>
                <a:ea typeface="Microsoft YaHei" charset="-122"/>
                <a:cs typeface="Microsoft YaHei" charset="-122"/>
              </a:rPr>
              <a:t> </a:t>
            </a:r>
            <a:r>
              <a:rPr lang="en-US" sz="750" dirty="0" err="1">
                <a:latin typeface="Microsoft YaHei" charset="-122"/>
                <a:ea typeface="Microsoft YaHei" charset="-122"/>
                <a:cs typeface="Microsoft YaHei" charset="-122"/>
              </a:rPr>
              <a:t>Ballett</a:t>
            </a:r>
            <a:r>
              <a:rPr lang="en-US" sz="750" dirty="0">
                <a:latin typeface="Microsoft YaHei" charset="-122"/>
                <a:ea typeface="Microsoft YaHei" charset="-122"/>
                <a:cs typeface="Microsoft YaHei" charset="-122"/>
              </a:rPr>
              <a:t> raises interesting questions about the full-length story ballet, a genre much-loved by audiences and seldom tackled by choreographers today.</a:t>
            </a:r>
          </a:p>
          <a:p>
            <a:endParaRPr lang="en-US" sz="750" dirty="0">
              <a:latin typeface="Microsoft YaHei" charset="-122"/>
              <a:ea typeface="Microsoft YaHei" charset="-122"/>
              <a:cs typeface="Microsoft YaHei" charset="-122"/>
            </a:endParaRPr>
          </a:p>
          <a:p>
            <a:r>
              <a:rPr lang="en-US" sz="750" dirty="0">
                <a:latin typeface="Microsoft YaHei" charset="-122"/>
                <a:ea typeface="Microsoft YaHei" charset="-122"/>
                <a:cs typeface="Microsoft YaHei" charset="-122"/>
              </a:rPr>
              <a:t>It’s surprising that the Tristan and </a:t>
            </a:r>
            <a:r>
              <a:rPr lang="en-US" sz="750" dirty="0" err="1">
                <a:latin typeface="Microsoft YaHei" charset="-122"/>
                <a:ea typeface="Microsoft YaHei" charset="-122"/>
                <a:cs typeface="Microsoft YaHei" charset="-122"/>
              </a:rPr>
              <a:t>Isolde</a:t>
            </a:r>
            <a:r>
              <a:rPr lang="en-US" sz="750" dirty="0">
                <a:latin typeface="Microsoft YaHei" charset="-122"/>
                <a:ea typeface="Microsoft YaHei" charset="-122"/>
                <a:cs typeface="Microsoft YaHei" charset="-122"/>
              </a:rPr>
              <a:t> story, a medieval Celtic tale that has long figured in literature, film and in Wagner’s opera of the same name, has been so infrequently used by ballet. Like “Romeo and Juliet,” it has instant attraction and union between lovers from opposing camps, with society and history against them, and tragic death at its end. You can imagine what John Cranko or Kenneth MacMillan, who brought the big, all-guns-blazing story ballets like “Manon” and “Eugene Onegin” to the world in the 1960s and 1970s (ballet box offices are still thanking them), might have done with it.</a:t>
            </a:r>
          </a:p>
          <a:p>
            <a:endParaRPr lang="en-US" sz="750" dirty="0">
              <a:latin typeface="Microsoft YaHei" charset="-122"/>
              <a:ea typeface="Microsoft YaHei" charset="-122"/>
              <a:cs typeface="Microsoft YaHei" charset="-122"/>
            </a:endParaRPr>
          </a:p>
          <a:p>
            <a:endParaRPr lang="en-US" sz="750" dirty="0">
              <a:latin typeface="Microsoft YaHei" charset="-122"/>
              <a:ea typeface="Microsoft YaHei" charset="-122"/>
              <a:cs typeface="Microsoft YaHei" charset="-122"/>
            </a:endParaRPr>
          </a:p>
          <a:p>
            <a:endParaRPr lang="en-US" sz="750" dirty="0">
              <a:latin typeface="Microsoft YaHei" charset="-122"/>
              <a:ea typeface="Microsoft YaHei" charset="-122"/>
              <a:cs typeface="Microsoft YaHei" charset="-122"/>
            </a:endParaRPr>
          </a:p>
          <a:p>
            <a:endParaRPr lang="en-US" sz="750" dirty="0">
              <a:latin typeface="Microsoft YaHei" charset="-122"/>
              <a:ea typeface="Microsoft YaHei" charset="-122"/>
              <a:cs typeface="Microsoft YaHei" charset="-122"/>
            </a:endParaRPr>
          </a:p>
        </p:txBody>
      </p:sp>
      <p:sp>
        <p:nvSpPr>
          <p:cNvPr id="11" name="AutoShape 7"/>
          <p:cNvSpPr>
            <a:spLocks noChangeArrowheads="1"/>
          </p:cNvSpPr>
          <p:nvPr/>
        </p:nvSpPr>
        <p:spPr bwMode="gray">
          <a:xfrm>
            <a:off x="3073260" y="3656483"/>
            <a:ext cx="2548522" cy="662956"/>
          </a:xfrm>
          <a:prstGeom prst="rect">
            <a:avLst/>
          </a:prstGeom>
          <a:solidFill>
            <a:schemeClr val="accent3">
              <a:lumMod val="60000"/>
              <a:lumOff val="40000"/>
            </a:schemeClr>
          </a:solidFill>
          <a:ln w="19050" algn="ctr">
            <a:solidFill>
              <a:schemeClr val="accent3">
                <a:lumMod val="75000"/>
              </a:schemeClr>
            </a:solidFill>
            <a:round/>
            <a:headEnd/>
            <a:tailEnd/>
          </a:ln>
          <a:effectLst/>
        </p:spPr>
        <p:txBody>
          <a:bodyPr tIns="68562" bIns="68562" anchor="t" anchorCtr="0"/>
          <a:lstStyle/>
          <a:p>
            <a:pPr algn="l"/>
            <a:r>
              <a:rPr lang="en-US" sz="750" dirty="0">
                <a:latin typeface="Microsoft YaHei" charset="-122"/>
                <a:ea typeface="Microsoft YaHei" charset="-122"/>
                <a:cs typeface="Microsoft YaHei" charset="-122"/>
              </a:rPr>
              <a:t>Category	</a:t>
            </a:r>
            <a:r>
              <a:rPr lang="en-US" sz="750" dirty="0" err="1">
                <a:latin typeface="Microsoft YaHei" charset="-122"/>
                <a:ea typeface="Microsoft YaHei" charset="-122"/>
                <a:cs typeface="Microsoft YaHei" charset="-122"/>
              </a:rPr>
              <a:t>Classical_Music</a:t>
            </a:r>
            <a:endParaRPr lang="en-US" sz="750" dirty="0">
              <a:latin typeface="Microsoft YaHei" charset="-122"/>
              <a:ea typeface="Microsoft YaHei" charset="-122"/>
              <a:cs typeface="Microsoft YaHei" charset="-122"/>
            </a:endParaRPr>
          </a:p>
          <a:p>
            <a:pPr algn="l"/>
            <a:endParaRPr lang="en-US" sz="750" dirty="0">
              <a:latin typeface="Microsoft YaHei" charset="-122"/>
              <a:ea typeface="Microsoft YaHei" charset="-122"/>
              <a:cs typeface="Microsoft YaHei" charset="-122"/>
            </a:endParaRPr>
          </a:p>
          <a:p>
            <a:r>
              <a:rPr lang="en-US" sz="750" dirty="0">
                <a:latin typeface="Microsoft YaHei" charset="-122"/>
                <a:ea typeface="Microsoft YaHei" charset="-122"/>
                <a:cs typeface="Microsoft YaHei" charset="-122"/>
              </a:rPr>
              <a:t>Key terms	</a:t>
            </a:r>
            <a:r>
              <a:rPr lang="en-US" sz="750" dirty="0" err="1">
                <a:latin typeface="Microsoft YaHei" charset="-122"/>
                <a:ea typeface="Microsoft YaHei" charset="-122"/>
                <a:cs typeface="Microsoft YaHei" charset="-122"/>
              </a:rPr>
              <a:t>Semperoper</a:t>
            </a:r>
            <a:r>
              <a:rPr lang="en-US" sz="750" dirty="0">
                <a:latin typeface="Microsoft YaHei" charset="-122"/>
                <a:ea typeface="Microsoft YaHei" charset="-122"/>
                <a:cs typeface="Microsoft YaHei" charset="-122"/>
              </a:rPr>
              <a:t>, Wagner, ballet,</a:t>
            </a:r>
          </a:p>
          <a:p>
            <a:r>
              <a:rPr lang="en-US" sz="750" dirty="0">
                <a:latin typeface="Microsoft YaHei" charset="-122"/>
                <a:ea typeface="Microsoft YaHei" charset="-122"/>
                <a:cs typeface="Microsoft YaHei" charset="-122"/>
              </a:rPr>
              <a:t>	John </a:t>
            </a:r>
            <a:r>
              <a:rPr lang="en-US" sz="750" dirty="0" err="1">
                <a:latin typeface="Microsoft YaHei" charset="-122"/>
                <a:ea typeface="Microsoft YaHei" charset="-122"/>
                <a:cs typeface="Microsoft YaHei" charset="-122"/>
              </a:rPr>
              <a:t>Cranko</a:t>
            </a:r>
            <a:r>
              <a:rPr lang="en-US" sz="750" dirty="0">
                <a:latin typeface="Microsoft YaHei" charset="-122"/>
                <a:ea typeface="Microsoft YaHei" charset="-122"/>
                <a:cs typeface="Microsoft YaHei" charset="-122"/>
              </a:rPr>
              <a:t>, Royal Ballet School …</a:t>
            </a:r>
          </a:p>
          <a:p>
            <a:pPr algn="l"/>
            <a:endParaRPr lang="en-US" sz="750" dirty="0">
              <a:latin typeface="Microsoft YaHei" charset="-122"/>
              <a:ea typeface="Microsoft YaHei" charset="-122"/>
              <a:cs typeface="Microsoft YaHei" charset="-122"/>
            </a:endParaRPr>
          </a:p>
        </p:txBody>
      </p:sp>
      <p:grpSp>
        <p:nvGrpSpPr>
          <p:cNvPr id="12" name="Group 2"/>
          <p:cNvGrpSpPr/>
          <p:nvPr/>
        </p:nvGrpSpPr>
        <p:grpSpPr>
          <a:xfrm>
            <a:off x="332180" y="2800932"/>
            <a:ext cx="3909770" cy="2835594"/>
            <a:chOff x="443022" y="2592151"/>
            <a:chExt cx="5214384" cy="3781777"/>
          </a:xfrm>
        </p:grpSpPr>
        <p:sp>
          <p:nvSpPr>
            <p:cNvPr id="14" name="AutoShape 7"/>
            <p:cNvSpPr>
              <a:spLocks noChangeArrowheads="1"/>
            </p:cNvSpPr>
            <p:nvPr/>
          </p:nvSpPr>
          <p:spPr bwMode="gray">
            <a:xfrm>
              <a:off x="443022" y="2592151"/>
              <a:ext cx="3354224" cy="3507729"/>
            </a:xfrm>
            <a:prstGeom prst="rect">
              <a:avLst/>
            </a:prstGeom>
            <a:solidFill>
              <a:schemeClr val="accent4">
                <a:lumMod val="40000"/>
                <a:lumOff val="60000"/>
              </a:schemeClr>
            </a:solidFill>
            <a:ln w="19050" algn="ctr">
              <a:solidFill>
                <a:schemeClr val="accent4">
                  <a:lumMod val="75000"/>
                </a:schemeClr>
              </a:solidFill>
              <a:round/>
              <a:headEnd/>
              <a:tailEnd/>
            </a:ln>
            <a:effectLst/>
          </p:spPr>
          <p:txBody>
            <a:bodyPr tIns="68562" bIns="68562" anchorCtr="1"/>
            <a:lstStyle/>
            <a:p>
              <a:r>
                <a:rPr lang="en-US" sz="750" dirty="0">
                  <a:latin typeface="Microsoft YaHei" charset="-122"/>
                  <a:ea typeface="Microsoft YaHei" charset="-122"/>
                  <a:cs typeface="Microsoft YaHei" charset="-122"/>
                </a:rPr>
                <a:t>Vodafone Turns Focus to Broadband, Seeking to Catch Up to Rivals</a:t>
              </a:r>
            </a:p>
            <a:p>
              <a:endParaRPr lang="en-US" sz="750" dirty="0">
                <a:latin typeface="Microsoft YaHei" charset="-122"/>
                <a:ea typeface="Microsoft YaHei" charset="-122"/>
                <a:cs typeface="Microsoft YaHei" charset="-122"/>
              </a:endParaRPr>
            </a:p>
            <a:p>
              <a:r>
                <a:rPr lang="en-US" sz="750" dirty="0">
                  <a:latin typeface="Microsoft YaHei" charset="-122"/>
                  <a:ea typeface="Microsoft YaHei" charset="-122"/>
                  <a:cs typeface="Microsoft YaHei" charset="-122"/>
                </a:rPr>
                <a:t>By MARK SCOTT February 16, 2015</a:t>
              </a:r>
            </a:p>
            <a:p>
              <a:endParaRPr lang="en-US" sz="750" dirty="0">
                <a:latin typeface="Microsoft YaHei" charset="-122"/>
                <a:ea typeface="Microsoft YaHei" charset="-122"/>
                <a:cs typeface="Microsoft YaHei" charset="-122"/>
              </a:endParaRPr>
            </a:p>
            <a:p>
              <a:r>
                <a:rPr lang="en-US" sz="750" dirty="0">
                  <a:latin typeface="Microsoft YaHei" charset="-122"/>
                  <a:ea typeface="Microsoft YaHei" charset="-122"/>
                  <a:cs typeface="Microsoft YaHei" charset="-122"/>
                </a:rPr>
                <a:t>As consumers change the way they use their smartphones, surf the web and watch television, Vodafone is finding itself in need of a face-lift. After years of focusing heavily on its cellphone business, Vodafone, based in Britain and the world’s second-largest mobile operator behind China Mobile based on subscribers, is concentrating on high-speed broadband. </a:t>
              </a:r>
            </a:p>
            <a:p>
              <a:endParaRPr lang="en-US" sz="750" dirty="0">
                <a:latin typeface="Microsoft YaHei" charset="-122"/>
                <a:ea typeface="Microsoft YaHei" charset="-122"/>
                <a:cs typeface="Microsoft YaHei" charset="-122"/>
              </a:endParaRPr>
            </a:p>
            <a:p>
              <a:r>
                <a:rPr lang="en-US" sz="750" dirty="0">
                  <a:latin typeface="Microsoft YaHei" charset="-122"/>
                  <a:ea typeface="Microsoft YaHei" charset="-122"/>
                  <a:cs typeface="Microsoft YaHei" charset="-122"/>
                </a:rPr>
                <a:t>Once, Europeans were happy to pay for separate cellphone, cable and </a:t>
              </a:r>
              <a:r>
                <a:rPr lang="en-US" sz="750" dirty="0" err="1">
                  <a:latin typeface="Microsoft YaHei" charset="-122"/>
                  <a:ea typeface="Microsoft YaHei" charset="-122"/>
                  <a:cs typeface="Microsoft YaHei" charset="-122"/>
                </a:rPr>
                <a:t>pay-TV</a:t>
              </a:r>
              <a:r>
                <a:rPr lang="en-US" sz="750" dirty="0">
                  <a:latin typeface="Microsoft YaHei" charset="-122"/>
                  <a:ea typeface="Microsoft YaHei" charset="-122"/>
                  <a:cs typeface="Microsoft YaHei" charset="-122"/>
                </a:rPr>
                <a:t> services. Now, they prefer them bundled into a single package that streams content to any device — a smartphone, tablet or Internet-connected television.</a:t>
              </a:r>
            </a:p>
            <a:p>
              <a:endParaRPr lang="en-US" sz="750" dirty="0">
                <a:latin typeface="Microsoft YaHei" charset="-122"/>
                <a:ea typeface="Microsoft YaHei" charset="-122"/>
                <a:cs typeface="Microsoft YaHei" charset="-122"/>
              </a:endParaRPr>
            </a:p>
            <a:p>
              <a:r>
                <a:rPr lang="en-US" sz="750" dirty="0">
                  <a:latin typeface="Microsoft YaHei" charset="-122"/>
                  <a:ea typeface="Microsoft YaHei" charset="-122"/>
                  <a:cs typeface="Microsoft YaHei" charset="-122"/>
                </a:rPr>
                <a:t>Regional rivals like Orange of France and Deutsche Telekom of Germany have moved quickly to offer …</a:t>
              </a:r>
            </a:p>
            <a:p>
              <a:endParaRPr lang="en-US" sz="750" dirty="0">
                <a:latin typeface="Microsoft YaHei" charset="-122"/>
                <a:ea typeface="Microsoft YaHei" charset="-122"/>
                <a:cs typeface="Microsoft YaHei" charset="-122"/>
              </a:endParaRPr>
            </a:p>
          </p:txBody>
        </p:sp>
        <p:sp>
          <p:nvSpPr>
            <p:cNvPr id="15" name="AutoShape 7"/>
            <p:cNvSpPr>
              <a:spLocks noChangeArrowheads="1"/>
            </p:cNvSpPr>
            <p:nvPr/>
          </p:nvSpPr>
          <p:spPr bwMode="gray">
            <a:xfrm>
              <a:off x="1852623" y="5489670"/>
              <a:ext cx="3804783" cy="884258"/>
            </a:xfrm>
            <a:prstGeom prst="rect">
              <a:avLst/>
            </a:prstGeom>
            <a:solidFill>
              <a:schemeClr val="accent4">
                <a:lumMod val="60000"/>
                <a:lumOff val="40000"/>
              </a:schemeClr>
            </a:solidFill>
            <a:ln w="19050" algn="ctr">
              <a:solidFill>
                <a:schemeClr val="accent4">
                  <a:lumMod val="75000"/>
                </a:schemeClr>
              </a:solidFill>
              <a:round/>
              <a:headEnd/>
              <a:tailEnd/>
            </a:ln>
            <a:effectLst/>
          </p:spPr>
          <p:txBody>
            <a:bodyPr tIns="68562" bIns="68562" anchorCtr="1"/>
            <a:lstStyle/>
            <a:p>
              <a:r>
                <a:rPr lang="en-US" sz="750" dirty="0">
                  <a:latin typeface="Microsoft YaHei" charset="-122"/>
                  <a:ea typeface="Microsoft YaHei" charset="-122"/>
                  <a:cs typeface="Microsoft YaHei" charset="-122"/>
                </a:rPr>
                <a:t>Category	Telecommunications</a:t>
              </a:r>
            </a:p>
            <a:p>
              <a:endParaRPr lang="en-US" sz="750" dirty="0">
                <a:latin typeface="Microsoft YaHei" charset="-122"/>
                <a:ea typeface="Microsoft YaHei" charset="-122"/>
                <a:cs typeface="Microsoft YaHei" charset="-122"/>
              </a:endParaRPr>
            </a:p>
            <a:p>
              <a:r>
                <a:rPr lang="en-US" sz="750" dirty="0">
                  <a:latin typeface="Microsoft YaHei" charset="-122"/>
                  <a:ea typeface="Microsoft YaHei" charset="-122"/>
                  <a:cs typeface="Microsoft YaHei" charset="-122"/>
                </a:rPr>
                <a:t>Key terms	Vodafone, broadband, cellphone business,</a:t>
              </a:r>
            </a:p>
            <a:p>
              <a:r>
                <a:rPr lang="en-US" sz="750" dirty="0">
                  <a:latin typeface="Microsoft YaHei" charset="-122"/>
                  <a:ea typeface="Microsoft YaHei" charset="-122"/>
                  <a:cs typeface="Microsoft YaHei" charset="-122"/>
                </a:rPr>
                <a:t>	Orange, Deutsche Telekom, …</a:t>
              </a:r>
            </a:p>
            <a:p>
              <a:endParaRPr lang="en-US" sz="750" dirty="0">
                <a:latin typeface="Microsoft YaHei" charset="-122"/>
                <a:ea typeface="Microsoft YaHei" charset="-122"/>
                <a:cs typeface="Microsoft YaHei" charset="-122"/>
              </a:endParaRPr>
            </a:p>
          </p:txBody>
        </p:sp>
      </p:grpSp>
      <p:sp>
        <p:nvSpPr>
          <p:cNvPr id="17" name="Left Arrow 19"/>
          <p:cNvSpPr/>
          <p:nvPr/>
        </p:nvSpPr>
        <p:spPr bwMode="gray">
          <a:xfrm rot="14020813">
            <a:off x="2879837" y="3100042"/>
            <a:ext cx="1125416" cy="347942"/>
          </a:xfrm>
          <a:prstGeom prst="leftArrow">
            <a:avLst>
              <a:gd name="adj1" fmla="val 46345"/>
              <a:gd name="adj2" fmla="val 52131"/>
            </a:avLst>
          </a:prstGeom>
          <a:solidFill>
            <a:schemeClr val="accent3">
              <a:lumMod val="75000"/>
            </a:schemeClr>
          </a:solidFill>
          <a:ln w="6350" algn="ctr">
            <a:noFill/>
            <a:miter lim="800000"/>
            <a:headEnd/>
            <a:tailEnd/>
          </a:ln>
          <a:effectLst/>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18" name="Left Arrow 20"/>
          <p:cNvSpPr/>
          <p:nvPr/>
        </p:nvSpPr>
        <p:spPr bwMode="gray">
          <a:xfrm rot="14810993">
            <a:off x="1330518" y="4419113"/>
            <a:ext cx="1125416" cy="347942"/>
          </a:xfrm>
          <a:prstGeom prst="leftArrow">
            <a:avLst>
              <a:gd name="adj1" fmla="val 46345"/>
              <a:gd name="adj2" fmla="val 52131"/>
            </a:avLst>
          </a:prstGeom>
          <a:solidFill>
            <a:schemeClr val="accent4">
              <a:lumMod val="75000"/>
            </a:schemeClr>
          </a:solidFill>
          <a:ln w="6350" algn="ctr">
            <a:noFill/>
            <a:miter lim="800000"/>
            <a:headEnd/>
            <a:tailEnd/>
          </a:ln>
          <a:effectLst/>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8025823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charset="-122"/>
                <a:ea typeface="Microsoft YaHei" charset="-122"/>
                <a:cs typeface="Microsoft YaHei" charset="-122"/>
              </a:rPr>
              <a:t>基于全文索引的搜索</a:t>
            </a:r>
            <a:endParaRPr lang="en-US" sz="1350" dirty="0">
              <a:latin typeface="Microsoft YaHei" charset="-122"/>
              <a:ea typeface="Microsoft YaHei" charset="-122"/>
              <a:cs typeface="Microsoft YaHei" charset="-122"/>
            </a:endParaRPr>
          </a:p>
        </p:txBody>
      </p:sp>
      <p:sp>
        <p:nvSpPr>
          <p:cNvPr id="5" name="Text Placeholder 2"/>
          <p:cNvSpPr txBox="1">
            <a:spLocks/>
          </p:cNvSpPr>
          <p:nvPr/>
        </p:nvSpPr>
        <p:spPr>
          <a:xfrm>
            <a:off x="1559212" y="1935908"/>
            <a:ext cx="7327701" cy="3434933"/>
          </a:xfrm>
          <a:prstGeom prst="rect">
            <a:avLst/>
          </a:prstGeom>
        </p:spPr>
        <p:txBody>
          <a:bodyPr/>
          <a:lstStyle>
            <a:lvl1pPr marL="342900" indent="-342900" algn="l" rtl="0" eaLnBrk="0" fontAlgn="base" hangingPunct="0">
              <a:lnSpc>
                <a:spcPts val="2800"/>
              </a:lnSpc>
              <a:spcBef>
                <a:spcPct val="0"/>
              </a:spcBef>
              <a:spcAft>
                <a:spcPts val="1300"/>
              </a:spcAft>
              <a:buClr>
                <a:schemeClr val="hlink"/>
              </a:buClr>
              <a:buFont typeface="Wingdings" charset="0"/>
              <a:buChar char="§"/>
              <a:defRPr sz="2600">
                <a:solidFill>
                  <a:schemeClr val="tx1"/>
                </a:solidFill>
                <a:latin typeface="Calibri" pitchFamily="34" charset="0"/>
                <a:ea typeface="MS PGothic" pitchFamily="34" charset="-128"/>
                <a:cs typeface="Calibri" pitchFamily="34" charset="0"/>
              </a:defRPr>
            </a:lvl1pPr>
            <a:lvl2pPr marL="831850" indent="-285750" algn="l" rtl="0" eaLnBrk="0" fontAlgn="base" hangingPunct="0">
              <a:lnSpc>
                <a:spcPts val="2400"/>
              </a:lnSpc>
              <a:spcBef>
                <a:spcPct val="0"/>
              </a:spcBef>
              <a:spcAft>
                <a:spcPts val="200"/>
              </a:spcAft>
              <a:buClr>
                <a:schemeClr val="accent2"/>
              </a:buClr>
              <a:buFont typeface="Wingdings" charset="0"/>
              <a:buChar char="§"/>
              <a:defRPr sz="2200">
                <a:solidFill>
                  <a:schemeClr val="tx1"/>
                </a:solidFill>
                <a:latin typeface="Calibri" pitchFamily="34" charset="0"/>
                <a:ea typeface="MS PGothic" pitchFamily="34" charset="-128"/>
                <a:cs typeface="Calibri" pitchFamily="34" charset="0"/>
              </a:defRPr>
            </a:lvl2pPr>
            <a:lvl3pPr marL="1143000" indent="-228600" algn="l" rtl="0" eaLnBrk="0" fontAlgn="base" hangingPunct="0">
              <a:spcBef>
                <a:spcPct val="20000"/>
              </a:spcBef>
              <a:spcAft>
                <a:spcPct val="0"/>
              </a:spcAft>
              <a:buClr>
                <a:schemeClr val="accent2"/>
              </a:buClr>
              <a:buFont typeface="Wingdings" charset="0"/>
              <a:buChar char="§"/>
              <a:defRPr sz="2000">
                <a:solidFill>
                  <a:schemeClr val="tx1"/>
                </a:solidFill>
                <a:latin typeface="Calibri" pitchFamily="34" charset="0"/>
                <a:ea typeface="MS PGothic" pitchFamily="34" charset="-128"/>
                <a:cs typeface="Calibri" pitchFamily="34" charset="0"/>
              </a:defRPr>
            </a:lvl3pPr>
            <a:lvl4pPr marL="1600200" indent="-228600" algn="l" rtl="0" eaLnBrk="0" fontAlgn="base" hangingPunct="0">
              <a:spcBef>
                <a:spcPct val="20000"/>
              </a:spcBef>
              <a:spcAft>
                <a:spcPct val="0"/>
              </a:spcAft>
              <a:buClr>
                <a:schemeClr val="accent2"/>
              </a:buClr>
              <a:buFont typeface="Wingdings" charset="0"/>
              <a:buChar char="§"/>
              <a:defRPr>
                <a:solidFill>
                  <a:schemeClr val="tx1"/>
                </a:solidFill>
                <a:latin typeface="Calibri" pitchFamily="34" charset="0"/>
                <a:ea typeface="MS PGothic" pitchFamily="34" charset="-128"/>
                <a:cs typeface="Calibri" pitchFamily="34" charset="0"/>
              </a:defRPr>
            </a:lvl4pPr>
            <a:lvl5pPr marL="2057400" indent="-228600" algn="l" rtl="0" eaLnBrk="0" fontAlgn="base" hangingPunct="0">
              <a:spcBef>
                <a:spcPct val="20000"/>
              </a:spcBef>
              <a:spcAft>
                <a:spcPct val="0"/>
              </a:spcAft>
              <a:buClr>
                <a:schemeClr val="accent2"/>
              </a:buClr>
              <a:buFont typeface="Wingdings" charset="0"/>
              <a:buChar char="§"/>
              <a:defRPr sz="1600">
                <a:solidFill>
                  <a:schemeClr val="tx1"/>
                </a:solidFill>
                <a:latin typeface="Calibri" pitchFamily="34" charset="0"/>
                <a:ea typeface="MS PGothic" pitchFamily="34" charset="-128"/>
                <a:cs typeface="Calibri" pitchFamily="34" charset="0"/>
              </a:defRPr>
            </a:lvl5pPr>
            <a:lvl6pPr marL="25146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9pPr>
          </a:lstStyle>
          <a:p>
            <a:pPr marL="0" indent="0">
              <a:buNone/>
            </a:pPr>
            <a:r>
              <a:rPr lang="zh-CN" altLang="en-US" sz="1725" dirty="0">
                <a:latin typeface="Microsoft YaHei" charset="-122"/>
                <a:ea typeface="Microsoft YaHei" charset="-122"/>
                <a:cs typeface="Microsoft YaHei" charset="-122"/>
              </a:rPr>
              <a:t>文结构化数据按照如下步骤处理：</a:t>
            </a:r>
            <a:endParaRPr lang="en-US" sz="1725" dirty="0">
              <a:latin typeface="Microsoft YaHei" charset="-122"/>
              <a:ea typeface="Microsoft YaHei" charset="-122"/>
              <a:cs typeface="Microsoft YaHei" charset="-122"/>
            </a:endParaRPr>
          </a:p>
          <a:p>
            <a:endParaRPr lang="en-US" sz="1949" dirty="0">
              <a:solidFill>
                <a:schemeClr val="accent1"/>
              </a:solidFill>
              <a:latin typeface="Microsoft YaHei" charset="-122"/>
              <a:ea typeface="Microsoft YaHei" charset="-122"/>
              <a:cs typeface="Microsoft YaHei" charset="-122"/>
            </a:endParaRPr>
          </a:p>
          <a:p>
            <a:endParaRPr lang="en-US" sz="1949" dirty="0">
              <a:latin typeface="Microsoft YaHei" charset="-122"/>
              <a:ea typeface="Microsoft YaHei" charset="-122"/>
              <a:cs typeface="Microsoft YaHei" charset="-122"/>
            </a:endParaRPr>
          </a:p>
        </p:txBody>
      </p:sp>
      <p:graphicFrame>
        <p:nvGraphicFramePr>
          <p:cNvPr id="3" name="Table 2"/>
          <p:cNvGraphicFramePr>
            <a:graphicFrameLocks noGrp="1"/>
          </p:cNvGraphicFramePr>
          <p:nvPr>
            <p:extLst/>
          </p:nvPr>
        </p:nvGraphicFramePr>
        <p:xfrm>
          <a:off x="1606821" y="2554938"/>
          <a:ext cx="7379473" cy="2838311"/>
        </p:xfrm>
        <a:graphic>
          <a:graphicData uri="http://schemas.openxmlformats.org/drawingml/2006/table">
            <a:tbl>
              <a:tblPr firstRow="1" bandRow="1">
                <a:tableStyleId>{2D5ABB26-0587-4C30-8999-92F81FD0307C}</a:tableStyleId>
              </a:tblPr>
              <a:tblGrid>
                <a:gridCol w="2320964">
                  <a:extLst>
                    <a:ext uri="{9D8B030D-6E8A-4147-A177-3AD203B41FA5}">
                      <a16:colId xmlns:a16="http://schemas.microsoft.com/office/drawing/2014/main" val="20000"/>
                    </a:ext>
                  </a:extLst>
                </a:gridCol>
                <a:gridCol w="416583">
                  <a:extLst>
                    <a:ext uri="{9D8B030D-6E8A-4147-A177-3AD203B41FA5}">
                      <a16:colId xmlns:a16="http://schemas.microsoft.com/office/drawing/2014/main" val="20001"/>
                    </a:ext>
                  </a:extLst>
                </a:gridCol>
                <a:gridCol w="4641926">
                  <a:extLst>
                    <a:ext uri="{9D8B030D-6E8A-4147-A177-3AD203B41FA5}">
                      <a16:colId xmlns:a16="http://schemas.microsoft.com/office/drawing/2014/main" val="20002"/>
                    </a:ext>
                  </a:extLst>
                </a:gridCol>
              </a:tblGrid>
              <a:tr h="479935">
                <a:tc>
                  <a:txBody>
                    <a:bodyPr/>
                    <a:lstStyle/>
                    <a:p>
                      <a:pPr algn="ctr"/>
                      <a:r>
                        <a:rPr lang="zh-CN" altLang="en-US" sz="1300" b="0" dirty="0">
                          <a:solidFill>
                            <a:schemeClr val="bg1"/>
                          </a:solidFill>
                          <a:latin typeface="Microsoft YaHei" charset="-122"/>
                          <a:ea typeface="Microsoft YaHei" charset="-122"/>
                          <a:cs typeface="Microsoft YaHei" charset="-122"/>
                        </a:rPr>
                        <a:t>转换文件格式</a:t>
                      </a:r>
                      <a:endParaRPr lang="en-US" sz="1300" b="0" dirty="0">
                        <a:solidFill>
                          <a:schemeClr val="bg1"/>
                        </a:solidFill>
                        <a:latin typeface="Microsoft YaHei" charset="-122"/>
                        <a:ea typeface="Microsoft YaHei" charset="-122"/>
                        <a:cs typeface="Microsoft YaHei" charset="-122"/>
                      </a:endParaRPr>
                    </a:p>
                    <a:p>
                      <a:pPr algn="ctr"/>
                      <a:r>
                        <a:rPr lang="en-US" sz="1300" b="0" dirty="0">
                          <a:solidFill>
                            <a:schemeClr val="bg1"/>
                          </a:solidFill>
                          <a:latin typeface="Microsoft YaHei" charset="-122"/>
                          <a:ea typeface="Microsoft YaHei" charset="-122"/>
                          <a:cs typeface="Microsoft YaHei" charset="-122"/>
                          <a:sym typeface="Wingdings"/>
                        </a:rPr>
                        <a:t></a:t>
                      </a:r>
                      <a:endParaRPr lang="en-US" sz="1300" b="0" dirty="0">
                        <a:solidFill>
                          <a:schemeClr val="bg1"/>
                        </a:solidFill>
                        <a:latin typeface="Microsoft YaHei" charset="-122"/>
                        <a:ea typeface="Microsoft YaHei" charset="-122"/>
                        <a:cs typeface="Microsoft YaHei" charset="-122"/>
                      </a:endParaRPr>
                    </a:p>
                  </a:txBody>
                  <a:tcPr marL="68562" marR="68562" marT="34281" marB="34281"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chemeClr val="accent1"/>
                    </a:solidFill>
                  </a:tcPr>
                </a:tc>
                <a:tc>
                  <a:txBody>
                    <a:bodyPr/>
                    <a:lstStyle/>
                    <a:p>
                      <a:r>
                        <a:rPr lang="en-US" sz="1700" dirty="0">
                          <a:solidFill>
                            <a:schemeClr val="accent1"/>
                          </a:solidFill>
                          <a:latin typeface="Microsoft YaHei" charset="-122"/>
                          <a:ea typeface="Microsoft YaHei" charset="-122"/>
                          <a:cs typeface="Microsoft YaHei" charset="-122"/>
                          <a:sym typeface="Wingdings"/>
                        </a:rPr>
                        <a:t></a:t>
                      </a:r>
                      <a:endParaRPr lang="en-US" sz="1700" dirty="0">
                        <a:solidFill>
                          <a:schemeClr val="accent1"/>
                        </a:solidFill>
                        <a:latin typeface="Microsoft YaHei" charset="-122"/>
                        <a:ea typeface="Microsoft YaHei" charset="-122"/>
                        <a:cs typeface="Microsoft YaHei" charset="-122"/>
                      </a:endParaRPr>
                    </a:p>
                  </a:txBody>
                  <a:tcPr marL="68562" marR="68562" marT="34281" marB="34281" anchor="ctr">
                    <a:lnL w="76200" cap="flat" cmpd="sng" algn="ctr">
                      <a:solidFill>
                        <a:srgbClr val="FFFFFF"/>
                      </a:solidFill>
                      <a:prstDash val="solid"/>
                      <a:round/>
                      <a:headEnd type="none" w="med" len="med"/>
                      <a:tailEnd type="none" w="med" len="med"/>
                    </a:lnL>
                  </a:tcPr>
                </a:tc>
                <a:tc>
                  <a:txBody>
                    <a:bodyPr/>
                    <a:lstStyle/>
                    <a:p>
                      <a:r>
                        <a:rPr lang="zh-CN" altLang="en-US" sz="1300" b="1" dirty="0">
                          <a:latin typeface="Microsoft YaHei" charset="-122"/>
                          <a:ea typeface="Microsoft YaHei" charset="-122"/>
                          <a:cs typeface="Microsoft YaHei" charset="-122"/>
                        </a:rPr>
                        <a:t>将二进制文件转换成文本</a:t>
                      </a:r>
                      <a:endParaRPr lang="en-US" sz="1300" b="1" dirty="0">
                        <a:latin typeface="Microsoft YaHei" charset="-122"/>
                        <a:ea typeface="Microsoft YaHei" charset="-122"/>
                        <a:cs typeface="Microsoft YaHei" charset="-122"/>
                      </a:endParaRPr>
                    </a:p>
                  </a:txBody>
                  <a:tcPr marL="68562" marR="68562" marT="34281" marB="34281" anchor="ctr"/>
                </a:tc>
                <a:extLst>
                  <a:ext uri="{0D108BD9-81ED-4DB2-BD59-A6C34878D82A}">
                    <a16:rowId xmlns:a16="http://schemas.microsoft.com/office/drawing/2014/main" val="10000"/>
                  </a:ext>
                </a:extLst>
              </a:tr>
              <a:tr h="479935">
                <a:tc>
                  <a:txBody>
                    <a:bodyPr/>
                    <a:lstStyle/>
                    <a:p>
                      <a:pPr algn="ctr"/>
                      <a:r>
                        <a:rPr lang="zh-CN" altLang="en-US" sz="1300" b="0" dirty="0">
                          <a:solidFill>
                            <a:schemeClr val="bg1"/>
                          </a:solidFill>
                          <a:latin typeface="Microsoft YaHei" charset="-122"/>
                          <a:ea typeface="Microsoft YaHei" charset="-122"/>
                          <a:cs typeface="Microsoft YaHei" charset="-122"/>
                        </a:rPr>
                        <a:t>语种的检测</a:t>
                      </a:r>
                      <a:endParaRPr lang="en-US" sz="1300" b="0" baseline="0" dirty="0">
                        <a:solidFill>
                          <a:schemeClr val="bg1"/>
                        </a:solidFill>
                        <a:latin typeface="Microsoft YaHei" charset="-122"/>
                        <a:ea typeface="Microsoft YaHei" charset="-122"/>
                        <a:cs typeface="Microsoft YaHei" charset="-122"/>
                      </a:endParaRPr>
                    </a:p>
                    <a:p>
                      <a:pPr marL="0" marR="0" indent="0" algn="ctr" defTabSz="1088776" rtl="0" eaLnBrk="1" fontAlgn="auto" latinLnBrk="0" hangingPunct="1">
                        <a:lnSpc>
                          <a:spcPct val="100000"/>
                        </a:lnSpc>
                        <a:spcBef>
                          <a:spcPts val="0"/>
                        </a:spcBef>
                        <a:spcAft>
                          <a:spcPts val="0"/>
                        </a:spcAft>
                        <a:buClrTx/>
                        <a:buSzTx/>
                        <a:buFontTx/>
                        <a:buNone/>
                        <a:tabLst/>
                        <a:defRPr/>
                      </a:pPr>
                      <a:r>
                        <a:rPr lang="en-US" sz="1300" b="0" dirty="0">
                          <a:solidFill>
                            <a:schemeClr val="bg1"/>
                          </a:solidFill>
                          <a:latin typeface="Microsoft YaHei" charset="-122"/>
                          <a:ea typeface="Microsoft YaHei" charset="-122"/>
                          <a:cs typeface="Microsoft YaHei" charset="-122"/>
                          <a:sym typeface="Wingdings"/>
                        </a:rPr>
                        <a:t></a:t>
                      </a:r>
                      <a:endParaRPr lang="en-US" sz="1300" b="0" dirty="0">
                        <a:solidFill>
                          <a:schemeClr val="bg1"/>
                        </a:solidFill>
                        <a:latin typeface="Microsoft YaHei" charset="-122"/>
                        <a:ea typeface="Microsoft YaHei" charset="-122"/>
                        <a:cs typeface="Microsoft YaHei" charset="-122"/>
                      </a:endParaRPr>
                    </a:p>
                  </a:txBody>
                  <a:tcPr marL="68562" marR="68562" marT="34281" marB="34281"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chemeClr val="accent1"/>
                    </a:solidFill>
                  </a:tcPr>
                </a:tc>
                <a:tc>
                  <a:txBody>
                    <a:bodyPr/>
                    <a:lstStyle/>
                    <a:p>
                      <a:pPr marL="0" marR="0" indent="0" algn="l" defTabSz="1088776" rtl="0" eaLnBrk="1" fontAlgn="auto" latinLnBrk="0" hangingPunct="1">
                        <a:lnSpc>
                          <a:spcPct val="100000"/>
                        </a:lnSpc>
                        <a:spcBef>
                          <a:spcPts val="0"/>
                        </a:spcBef>
                        <a:spcAft>
                          <a:spcPts val="0"/>
                        </a:spcAft>
                        <a:buClrTx/>
                        <a:buSzTx/>
                        <a:buFontTx/>
                        <a:buNone/>
                        <a:tabLst/>
                        <a:defRPr/>
                      </a:pPr>
                      <a:r>
                        <a:rPr lang="en-US" sz="1700" dirty="0">
                          <a:solidFill>
                            <a:schemeClr val="accent1"/>
                          </a:solidFill>
                          <a:latin typeface="Microsoft YaHei" charset="-122"/>
                          <a:ea typeface="Microsoft YaHei" charset="-122"/>
                          <a:cs typeface="Microsoft YaHei" charset="-122"/>
                          <a:sym typeface="Wingdings"/>
                        </a:rPr>
                        <a:t></a:t>
                      </a:r>
                      <a:endParaRPr lang="en-US" sz="1700" dirty="0">
                        <a:solidFill>
                          <a:schemeClr val="accent1"/>
                        </a:solidFill>
                        <a:latin typeface="Microsoft YaHei" charset="-122"/>
                        <a:ea typeface="Microsoft YaHei" charset="-122"/>
                        <a:cs typeface="Microsoft YaHei" charset="-122"/>
                      </a:endParaRPr>
                    </a:p>
                  </a:txBody>
                  <a:tcPr marL="68562" marR="68562" marT="34281" marB="34281" anchor="ctr">
                    <a:lnL w="76200" cap="flat" cmpd="sng" algn="ctr">
                      <a:solidFill>
                        <a:srgbClr val="FFFFFF"/>
                      </a:solidFill>
                      <a:prstDash val="solid"/>
                      <a:round/>
                      <a:headEnd type="none" w="med" len="med"/>
                      <a:tailEnd type="none" w="med" len="med"/>
                    </a:lnL>
                  </a:tcPr>
                </a:tc>
                <a:tc>
                  <a:txBody>
                    <a:bodyPr/>
                    <a:lstStyle/>
                    <a:p>
                      <a:r>
                        <a:rPr lang="zh-CN" altLang="en-US" sz="1300" b="1" dirty="0">
                          <a:latin typeface="Microsoft YaHei" charset="-122"/>
                          <a:ea typeface="Microsoft YaHei" charset="-122"/>
                          <a:cs typeface="Microsoft YaHei" charset="-122"/>
                        </a:rPr>
                        <a:t>根据语种的不同应用不同的词根和分隔符策略</a:t>
                      </a:r>
                      <a:endParaRPr lang="en-US" sz="1300" b="1" dirty="0">
                        <a:latin typeface="Microsoft YaHei" charset="-122"/>
                        <a:ea typeface="Microsoft YaHei" charset="-122"/>
                        <a:cs typeface="Microsoft YaHei" charset="-122"/>
                      </a:endParaRPr>
                    </a:p>
                  </a:txBody>
                  <a:tcPr marL="68562" marR="68562" marT="34281" marB="34281" anchor="ctr"/>
                </a:tc>
                <a:extLst>
                  <a:ext uri="{0D108BD9-81ED-4DB2-BD59-A6C34878D82A}">
                    <a16:rowId xmlns:a16="http://schemas.microsoft.com/office/drawing/2014/main" val="10001"/>
                  </a:ext>
                </a:extLst>
              </a:tr>
              <a:tr h="594205">
                <a:tc>
                  <a:txBody>
                    <a:bodyPr/>
                    <a:lstStyle/>
                    <a:p>
                      <a:pPr algn="ctr"/>
                      <a:r>
                        <a:rPr lang="zh-CN" altLang="en-US" sz="1300" b="0" dirty="0">
                          <a:solidFill>
                            <a:schemeClr val="bg1"/>
                          </a:solidFill>
                          <a:latin typeface="Microsoft YaHei" charset="-122"/>
                          <a:ea typeface="Microsoft YaHei" charset="-122"/>
                          <a:cs typeface="Microsoft YaHei" charset="-122"/>
                        </a:rPr>
                        <a:t>去除分隔符</a:t>
                      </a:r>
                      <a:endParaRPr lang="en-US" sz="1300" b="0" dirty="0">
                        <a:solidFill>
                          <a:schemeClr val="bg1"/>
                        </a:solidFill>
                        <a:latin typeface="Microsoft YaHei" charset="-122"/>
                        <a:ea typeface="Microsoft YaHei" charset="-122"/>
                        <a:cs typeface="Microsoft YaHei" charset="-122"/>
                      </a:endParaRPr>
                    </a:p>
                    <a:p>
                      <a:pPr marL="0" marR="0" indent="0" algn="ctr" defTabSz="1088776" rtl="0" eaLnBrk="1" fontAlgn="auto" latinLnBrk="0" hangingPunct="1">
                        <a:lnSpc>
                          <a:spcPct val="100000"/>
                        </a:lnSpc>
                        <a:spcBef>
                          <a:spcPts val="0"/>
                        </a:spcBef>
                        <a:spcAft>
                          <a:spcPts val="0"/>
                        </a:spcAft>
                        <a:buClrTx/>
                        <a:buSzTx/>
                        <a:buFontTx/>
                        <a:buNone/>
                        <a:tabLst/>
                        <a:defRPr/>
                      </a:pPr>
                      <a:r>
                        <a:rPr lang="en-US" sz="1300" b="0" dirty="0">
                          <a:solidFill>
                            <a:schemeClr val="bg1"/>
                          </a:solidFill>
                          <a:latin typeface="Microsoft YaHei" charset="-122"/>
                          <a:ea typeface="Microsoft YaHei" charset="-122"/>
                          <a:cs typeface="Microsoft YaHei" charset="-122"/>
                          <a:sym typeface="Wingdings"/>
                        </a:rPr>
                        <a:t></a:t>
                      </a:r>
                      <a:endParaRPr lang="en-US" sz="1300" b="0" dirty="0">
                        <a:solidFill>
                          <a:schemeClr val="bg1"/>
                        </a:solidFill>
                        <a:latin typeface="Microsoft YaHei" charset="-122"/>
                        <a:ea typeface="Microsoft YaHei" charset="-122"/>
                        <a:cs typeface="Microsoft YaHei" charset="-122"/>
                      </a:endParaRPr>
                    </a:p>
                  </a:txBody>
                  <a:tcPr marL="68562" marR="68562" marT="34281" marB="34281"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chemeClr val="accent1"/>
                    </a:solidFill>
                  </a:tcPr>
                </a:tc>
                <a:tc>
                  <a:txBody>
                    <a:bodyPr/>
                    <a:lstStyle/>
                    <a:p>
                      <a:pPr marL="0" marR="0" lvl="2" indent="0" algn="l" defTabSz="1088776" rtl="0" eaLnBrk="1" fontAlgn="auto" latinLnBrk="0" hangingPunct="1">
                        <a:lnSpc>
                          <a:spcPct val="100000"/>
                        </a:lnSpc>
                        <a:spcBef>
                          <a:spcPts val="0"/>
                        </a:spcBef>
                        <a:spcAft>
                          <a:spcPts val="0"/>
                        </a:spcAft>
                        <a:buClrTx/>
                        <a:buSzTx/>
                        <a:buFontTx/>
                        <a:buNone/>
                        <a:tabLst/>
                        <a:defRPr/>
                      </a:pPr>
                      <a:r>
                        <a:rPr lang="en-US" sz="1700" dirty="0">
                          <a:solidFill>
                            <a:schemeClr val="accent1"/>
                          </a:solidFill>
                          <a:latin typeface="Microsoft YaHei" charset="-122"/>
                          <a:ea typeface="Microsoft YaHei" charset="-122"/>
                          <a:cs typeface="Microsoft YaHei" charset="-122"/>
                          <a:sym typeface="Wingdings"/>
                        </a:rPr>
                        <a:t></a:t>
                      </a:r>
                      <a:endParaRPr lang="en-US" sz="1700" dirty="0">
                        <a:solidFill>
                          <a:schemeClr val="accent1"/>
                        </a:solidFill>
                        <a:latin typeface="Microsoft YaHei" charset="-122"/>
                        <a:ea typeface="Microsoft YaHei" charset="-122"/>
                        <a:cs typeface="Microsoft YaHei" charset="-122"/>
                      </a:endParaRPr>
                    </a:p>
                  </a:txBody>
                  <a:tcPr marL="68562" marR="68562" marT="34281" marB="34281" anchor="ctr">
                    <a:lnL w="76200" cap="flat" cmpd="sng" algn="ctr">
                      <a:solidFill>
                        <a:srgbClr val="FFFFFF"/>
                      </a:solidFill>
                      <a:prstDash val="solid"/>
                      <a:round/>
                      <a:headEnd type="none" w="med" len="med"/>
                      <a:tailEnd type="none" w="med" len="med"/>
                    </a:lnL>
                  </a:tcPr>
                </a:tc>
                <a:tc>
                  <a:txBody>
                    <a:bodyPr/>
                    <a:lstStyle/>
                    <a:p>
                      <a:pPr marL="0" marR="0" lvl="2" indent="0" algn="l" defTabSz="1088776" rtl="0" eaLnBrk="1" fontAlgn="auto" latinLnBrk="0" hangingPunct="1">
                        <a:lnSpc>
                          <a:spcPct val="100000"/>
                        </a:lnSpc>
                        <a:spcBef>
                          <a:spcPts val="0"/>
                        </a:spcBef>
                        <a:spcAft>
                          <a:spcPts val="0"/>
                        </a:spcAft>
                        <a:buClrTx/>
                        <a:buSzTx/>
                        <a:buFontTx/>
                        <a:buNone/>
                        <a:tabLst/>
                        <a:defRPr/>
                      </a:pPr>
                      <a:r>
                        <a:rPr lang="zh-CN" altLang="en-US" sz="1300" b="1" dirty="0">
                          <a:latin typeface="Microsoft YaHei" charset="-122"/>
                          <a:ea typeface="Microsoft YaHei" charset="-122"/>
                          <a:cs typeface="Microsoft YaHei" charset="-122"/>
                        </a:rPr>
                        <a:t>获取原始单词、词组</a:t>
                      </a:r>
                      <a:br>
                        <a:rPr lang="en-US" sz="1300" b="1" dirty="0">
                          <a:latin typeface="Microsoft YaHei" charset="-122"/>
                          <a:ea typeface="Microsoft YaHei" charset="-122"/>
                          <a:cs typeface="Microsoft YaHei" charset="-122"/>
                        </a:rPr>
                      </a:br>
                      <a:r>
                        <a:rPr lang="en-US" sz="1000" dirty="0">
                          <a:latin typeface="Microsoft YaHei" charset="-122"/>
                          <a:ea typeface="Microsoft YaHei" charset="-122"/>
                          <a:cs typeface="Microsoft YaHei" charset="-122"/>
                        </a:rPr>
                        <a:t>E.g. </a:t>
                      </a:r>
                      <a:r>
                        <a:rPr lang="en-US" sz="1000" i="1" dirty="0">
                          <a:latin typeface="Microsoft YaHei" charset="-122"/>
                          <a:ea typeface="Microsoft YaHei" charset="-122"/>
                          <a:cs typeface="Microsoft YaHei" charset="-122"/>
                        </a:rPr>
                        <a:t>“card-based</a:t>
                      </a:r>
                      <a:r>
                        <a:rPr lang="en-US" sz="1000" i="1" baseline="0" dirty="0">
                          <a:latin typeface="Microsoft YaHei" charset="-122"/>
                          <a:ea typeface="Microsoft YaHei" charset="-122"/>
                          <a:cs typeface="Microsoft YaHei" charset="-122"/>
                        </a:rPr>
                        <a:t> payment systems”</a:t>
                      </a:r>
                      <a:r>
                        <a:rPr lang="en-US" sz="1000" i="1" dirty="0">
                          <a:latin typeface="Microsoft YaHei" charset="-122"/>
                          <a:ea typeface="Microsoft YaHei" charset="-122"/>
                          <a:cs typeface="Microsoft YaHei" charset="-122"/>
                        </a:rPr>
                        <a:t> </a:t>
                      </a:r>
                      <a:r>
                        <a:rPr lang="en-US" sz="1000" dirty="0">
                          <a:latin typeface="Microsoft YaHei" charset="-122"/>
                          <a:ea typeface="Microsoft YaHei" charset="-122"/>
                          <a:cs typeface="Microsoft YaHei" charset="-122"/>
                          <a:sym typeface="Wingdings"/>
                        </a:rPr>
                        <a:t> </a:t>
                      </a:r>
                      <a:r>
                        <a:rPr lang="en-US" sz="1000" i="1" dirty="0">
                          <a:latin typeface="Microsoft YaHei" charset="-122"/>
                          <a:ea typeface="Microsoft YaHei" charset="-122"/>
                          <a:cs typeface="Microsoft YaHei" charset="-122"/>
                        </a:rPr>
                        <a:t>“card” “based”</a:t>
                      </a:r>
                      <a:r>
                        <a:rPr lang="en-US" sz="1000" i="1" baseline="0" dirty="0">
                          <a:latin typeface="Microsoft YaHei" charset="-122"/>
                          <a:ea typeface="Microsoft YaHei" charset="-122"/>
                          <a:cs typeface="Microsoft YaHei" charset="-122"/>
                        </a:rPr>
                        <a:t> “payment” “systems”</a:t>
                      </a:r>
                      <a:r>
                        <a:rPr lang="en-US" sz="1000" i="1" dirty="0">
                          <a:latin typeface="Microsoft YaHei" charset="-122"/>
                          <a:ea typeface="Microsoft YaHei" charset="-122"/>
                          <a:cs typeface="Microsoft YaHei" charset="-122"/>
                        </a:rPr>
                        <a:t> </a:t>
                      </a:r>
                      <a:endParaRPr lang="en-US" sz="1000" dirty="0">
                        <a:latin typeface="Microsoft YaHei" charset="-122"/>
                        <a:ea typeface="Microsoft YaHei" charset="-122"/>
                        <a:cs typeface="Microsoft YaHei" charset="-122"/>
                      </a:endParaRPr>
                    </a:p>
                  </a:txBody>
                  <a:tcPr marL="68562" marR="68562" marT="34281" marB="34281" anchor="ctr"/>
                </a:tc>
                <a:extLst>
                  <a:ext uri="{0D108BD9-81ED-4DB2-BD59-A6C34878D82A}">
                    <a16:rowId xmlns:a16="http://schemas.microsoft.com/office/drawing/2014/main" val="10002"/>
                  </a:ext>
                </a:extLst>
              </a:tr>
              <a:tr h="434227">
                <a:tc>
                  <a:txBody>
                    <a:bodyPr/>
                    <a:lstStyle/>
                    <a:p>
                      <a:pPr algn="ctr"/>
                      <a:r>
                        <a:rPr lang="zh-CN" altLang="en-US" sz="1300" b="0" dirty="0">
                          <a:solidFill>
                            <a:schemeClr val="bg1"/>
                          </a:solidFill>
                          <a:latin typeface="Microsoft YaHei" charset="-122"/>
                          <a:ea typeface="Microsoft YaHei" charset="-122"/>
                          <a:cs typeface="Microsoft YaHei" charset="-122"/>
                        </a:rPr>
                        <a:t>获取词根</a:t>
                      </a:r>
                      <a:r>
                        <a:rPr lang="en-US" sz="1300" b="0" dirty="0">
                          <a:solidFill>
                            <a:schemeClr val="bg1"/>
                          </a:solidFill>
                          <a:latin typeface="Microsoft YaHei" charset="-122"/>
                          <a:ea typeface="Microsoft YaHei" charset="-122"/>
                          <a:cs typeface="Microsoft YaHei" charset="-122"/>
                        </a:rPr>
                        <a:t>Stemming</a:t>
                      </a:r>
                    </a:p>
                  </a:txBody>
                  <a:tcPr marL="68562" marR="68562" marT="34281" marB="34281"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chemeClr val="accent1"/>
                    </a:solidFill>
                  </a:tcPr>
                </a:tc>
                <a:tc>
                  <a:txBody>
                    <a:bodyPr/>
                    <a:lstStyle/>
                    <a:p>
                      <a:pPr marL="0" marR="0" indent="0" algn="l" defTabSz="1088776" rtl="0" eaLnBrk="1" fontAlgn="auto" latinLnBrk="0" hangingPunct="1">
                        <a:lnSpc>
                          <a:spcPct val="100000"/>
                        </a:lnSpc>
                        <a:spcBef>
                          <a:spcPts val="0"/>
                        </a:spcBef>
                        <a:spcAft>
                          <a:spcPts val="0"/>
                        </a:spcAft>
                        <a:buClrTx/>
                        <a:buSzTx/>
                        <a:buFontTx/>
                        <a:buNone/>
                        <a:tabLst/>
                        <a:defRPr/>
                      </a:pPr>
                      <a:r>
                        <a:rPr lang="en-US" sz="1700" dirty="0">
                          <a:solidFill>
                            <a:schemeClr val="accent1"/>
                          </a:solidFill>
                          <a:latin typeface="Microsoft YaHei" charset="-122"/>
                          <a:ea typeface="Microsoft YaHei" charset="-122"/>
                          <a:cs typeface="Microsoft YaHei" charset="-122"/>
                          <a:sym typeface="Wingdings"/>
                        </a:rPr>
                        <a:t></a:t>
                      </a:r>
                      <a:endParaRPr lang="en-US" sz="1700" dirty="0">
                        <a:solidFill>
                          <a:schemeClr val="accent1"/>
                        </a:solidFill>
                        <a:latin typeface="Microsoft YaHei" charset="-122"/>
                        <a:ea typeface="Microsoft YaHei" charset="-122"/>
                        <a:cs typeface="Microsoft YaHei" charset="-122"/>
                      </a:endParaRPr>
                    </a:p>
                  </a:txBody>
                  <a:tcPr marL="68562" marR="68562" marT="34281" marB="34281" anchor="ctr">
                    <a:lnL w="76200" cap="flat" cmpd="sng" algn="ctr">
                      <a:solidFill>
                        <a:srgbClr val="FFFFFF"/>
                      </a:solidFill>
                      <a:prstDash val="solid"/>
                      <a:round/>
                      <a:headEnd type="none" w="med" len="med"/>
                      <a:tailEnd type="none" w="med" len="med"/>
                    </a:lnL>
                  </a:tcPr>
                </a:tc>
                <a:tc>
                  <a:txBody>
                    <a:bodyPr/>
                    <a:lstStyle/>
                    <a:p>
                      <a:r>
                        <a:rPr lang="zh-CN" altLang="en-US" sz="1300" b="1" dirty="0">
                          <a:latin typeface="Microsoft YaHei" charset="-122"/>
                          <a:ea typeface="Microsoft YaHei" charset="-122"/>
                          <a:cs typeface="Microsoft YaHei" charset="-122"/>
                        </a:rPr>
                        <a:t>还原成基本的单词形态</a:t>
                      </a:r>
                      <a:br>
                        <a:rPr lang="en-US" sz="1300" b="1" dirty="0">
                          <a:latin typeface="Microsoft YaHei" charset="-122"/>
                          <a:ea typeface="Microsoft YaHei" charset="-122"/>
                          <a:cs typeface="Microsoft YaHei" charset="-122"/>
                        </a:rPr>
                      </a:br>
                      <a:r>
                        <a:rPr lang="en-US" sz="1000" dirty="0">
                          <a:latin typeface="Microsoft YaHei" charset="-122"/>
                          <a:ea typeface="Microsoft YaHei" charset="-122"/>
                          <a:cs typeface="Microsoft YaHei" charset="-122"/>
                        </a:rPr>
                        <a:t>E.g. </a:t>
                      </a:r>
                      <a:r>
                        <a:rPr lang="en-US" sz="1000" i="1" dirty="0">
                          <a:latin typeface="Microsoft YaHei" charset="-122"/>
                          <a:ea typeface="Microsoft YaHei" charset="-122"/>
                          <a:cs typeface="Microsoft YaHei" charset="-122"/>
                        </a:rPr>
                        <a:t>houses</a:t>
                      </a:r>
                      <a:r>
                        <a:rPr lang="en-US" sz="1000" dirty="0">
                          <a:latin typeface="Microsoft YaHei" charset="-122"/>
                          <a:ea typeface="Microsoft YaHei" charset="-122"/>
                          <a:cs typeface="Microsoft YaHei" charset="-122"/>
                        </a:rPr>
                        <a:t> </a:t>
                      </a:r>
                      <a:r>
                        <a:rPr lang="en-US" sz="1000" dirty="0">
                          <a:latin typeface="Microsoft YaHei" charset="-122"/>
                          <a:ea typeface="Microsoft YaHei" charset="-122"/>
                          <a:cs typeface="Microsoft YaHei" charset="-122"/>
                          <a:sym typeface="Wingdings"/>
                        </a:rPr>
                        <a:t> </a:t>
                      </a:r>
                      <a:r>
                        <a:rPr lang="en-US" sz="1000" i="1" dirty="0">
                          <a:latin typeface="Microsoft YaHei" charset="-122"/>
                          <a:ea typeface="Microsoft YaHei" charset="-122"/>
                          <a:cs typeface="Microsoft YaHei" charset="-122"/>
                        </a:rPr>
                        <a:t>house</a:t>
                      </a:r>
                      <a:r>
                        <a:rPr lang="en-US" sz="1000" dirty="0">
                          <a:latin typeface="Microsoft YaHei" charset="-122"/>
                          <a:ea typeface="Microsoft YaHei" charset="-122"/>
                          <a:cs typeface="Microsoft YaHei" charset="-122"/>
                        </a:rPr>
                        <a:t>; </a:t>
                      </a:r>
                      <a:r>
                        <a:rPr lang="en-US" sz="1000" i="1" dirty="0">
                          <a:latin typeface="Microsoft YaHei" charset="-122"/>
                          <a:ea typeface="Microsoft YaHei" charset="-122"/>
                          <a:cs typeface="Microsoft YaHei" charset="-122"/>
                        </a:rPr>
                        <a:t>ran</a:t>
                      </a:r>
                      <a:r>
                        <a:rPr lang="en-US" sz="1000" dirty="0">
                          <a:latin typeface="Microsoft YaHei" charset="-122"/>
                          <a:ea typeface="Microsoft YaHei" charset="-122"/>
                          <a:cs typeface="Microsoft YaHei" charset="-122"/>
                        </a:rPr>
                        <a:t> </a:t>
                      </a:r>
                      <a:r>
                        <a:rPr lang="en-US" sz="1000" dirty="0">
                          <a:latin typeface="Microsoft YaHei" charset="-122"/>
                          <a:ea typeface="Microsoft YaHei" charset="-122"/>
                          <a:cs typeface="Microsoft YaHei" charset="-122"/>
                          <a:sym typeface="Wingdings"/>
                        </a:rPr>
                        <a:t></a:t>
                      </a:r>
                      <a:r>
                        <a:rPr lang="en-US" sz="1000" dirty="0">
                          <a:latin typeface="Microsoft YaHei" charset="-122"/>
                          <a:ea typeface="Microsoft YaHei" charset="-122"/>
                          <a:cs typeface="Microsoft YaHei" charset="-122"/>
                        </a:rPr>
                        <a:t> </a:t>
                      </a:r>
                      <a:r>
                        <a:rPr lang="en-US" sz="1000" i="1" dirty="0">
                          <a:latin typeface="Microsoft YaHei" charset="-122"/>
                          <a:ea typeface="Microsoft YaHei" charset="-122"/>
                          <a:cs typeface="Microsoft YaHei" charset="-122"/>
                        </a:rPr>
                        <a:t>run</a:t>
                      </a:r>
                      <a:endParaRPr lang="en-US" sz="1300" dirty="0">
                        <a:latin typeface="Microsoft YaHei" charset="-122"/>
                        <a:ea typeface="Microsoft YaHei" charset="-122"/>
                        <a:cs typeface="Microsoft YaHei" charset="-122"/>
                      </a:endParaRPr>
                    </a:p>
                  </a:txBody>
                  <a:tcPr marL="68562" marR="68562" marT="34281" marB="34281" anchor="ctr"/>
                </a:tc>
                <a:extLst>
                  <a:ext uri="{0D108BD9-81ED-4DB2-BD59-A6C34878D82A}">
                    <a16:rowId xmlns:a16="http://schemas.microsoft.com/office/drawing/2014/main" val="10003"/>
                  </a:ext>
                </a:extLst>
              </a:tr>
              <a:tr h="331384">
                <a:tc>
                  <a:txBody>
                    <a:bodyPr/>
                    <a:lstStyle/>
                    <a:p>
                      <a:pPr marL="0" marR="0" indent="0" algn="ctr" defTabSz="1088776" rtl="0" eaLnBrk="1" fontAlgn="auto" latinLnBrk="0" hangingPunct="1">
                        <a:lnSpc>
                          <a:spcPct val="100000"/>
                        </a:lnSpc>
                        <a:spcBef>
                          <a:spcPts val="0"/>
                        </a:spcBef>
                        <a:spcAft>
                          <a:spcPts val="0"/>
                        </a:spcAft>
                        <a:buClrTx/>
                        <a:buSzTx/>
                        <a:buFontTx/>
                        <a:buNone/>
                        <a:tabLst/>
                        <a:defRPr/>
                      </a:pPr>
                      <a:r>
                        <a:rPr lang="en-US" sz="1700" b="0" dirty="0">
                          <a:solidFill>
                            <a:schemeClr val="accent1"/>
                          </a:solidFill>
                          <a:latin typeface="Microsoft YaHei" charset="-122"/>
                          <a:ea typeface="Microsoft YaHei" charset="-122"/>
                          <a:cs typeface="Microsoft YaHei" charset="-122"/>
                          <a:sym typeface="Wingdings"/>
                        </a:rPr>
                        <a:t></a:t>
                      </a:r>
                      <a:endParaRPr lang="en-US" sz="1700" b="0" dirty="0">
                        <a:solidFill>
                          <a:schemeClr val="accent1"/>
                        </a:solidFill>
                        <a:latin typeface="Microsoft YaHei" charset="-122"/>
                        <a:ea typeface="Microsoft YaHei" charset="-122"/>
                        <a:cs typeface="Microsoft YaHei" charset="-122"/>
                      </a:endParaRPr>
                    </a:p>
                  </a:txBody>
                  <a:tcPr marL="68562" marR="68562" marT="34281" marB="34281"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noFill/>
                  </a:tcPr>
                </a:tc>
                <a:tc>
                  <a:txBody>
                    <a:bodyPr/>
                    <a:lstStyle/>
                    <a:p>
                      <a:pPr marL="0" marR="0" lvl="2" indent="0" algn="l" defTabSz="1088776" rtl="0" eaLnBrk="1" fontAlgn="auto" latinLnBrk="0" hangingPunct="1">
                        <a:lnSpc>
                          <a:spcPct val="100000"/>
                        </a:lnSpc>
                        <a:spcBef>
                          <a:spcPts val="0"/>
                        </a:spcBef>
                        <a:spcAft>
                          <a:spcPts val="0"/>
                        </a:spcAft>
                        <a:buClrTx/>
                        <a:buSzTx/>
                        <a:buFontTx/>
                        <a:buNone/>
                        <a:tabLst/>
                        <a:defRPr/>
                      </a:pPr>
                      <a:endParaRPr lang="en-US" sz="1700" dirty="0">
                        <a:solidFill>
                          <a:schemeClr val="bg1">
                            <a:lumMod val="65000"/>
                          </a:schemeClr>
                        </a:solidFill>
                        <a:latin typeface="Microsoft YaHei" charset="-122"/>
                        <a:ea typeface="Microsoft YaHei" charset="-122"/>
                        <a:cs typeface="Microsoft YaHei" charset="-122"/>
                      </a:endParaRPr>
                    </a:p>
                  </a:txBody>
                  <a:tcPr marL="68562" marR="68562" marT="34281" marB="34281">
                    <a:lnL w="76200" cap="flat" cmpd="sng" algn="ctr">
                      <a:solidFill>
                        <a:srgbClr val="FFFFFF"/>
                      </a:solidFill>
                      <a:prstDash val="solid"/>
                      <a:round/>
                      <a:headEnd type="none" w="med" len="med"/>
                      <a:tailEnd type="none" w="med" len="med"/>
                    </a:lnL>
                  </a:tcPr>
                </a:tc>
                <a:tc>
                  <a:txBody>
                    <a:bodyPr/>
                    <a:lstStyle/>
                    <a:p>
                      <a:pPr marL="0" marR="0" lvl="2" indent="0" algn="l" defTabSz="1088776" rtl="0" eaLnBrk="1" fontAlgn="auto" latinLnBrk="0" hangingPunct="1">
                        <a:lnSpc>
                          <a:spcPct val="100000"/>
                        </a:lnSpc>
                        <a:spcBef>
                          <a:spcPts val="0"/>
                        </a:spcBef>
                        <a:spcAft>
                          <a:spcPts val="0"/>
                        </a:spcAft>
                        <a:buClrTx/>
                        <a:buSzTx/>
                        <a:buFontTx/>
                        <a:buNone/>
                        <a:tabLst/>
                        <a:defRPr/>
                      </a:pPr>
                      <a:endParaRPr lang="en-US" sz="1300" b="1" dirty="0">
                        <a:latin typeface="Microsoft YaHei" charset="-122"/>
                        <a:ea typeface="Microsoft YaHei" charset="-122"/>
                        <a:cs typeface="Microsoft YaHei" charset="-122"/>
                      </a:endParaRPr>
                    </a:p>
                  </a:txBody>
                  <a:tcPr marL="68562" marR="68562" marT="34281" marB="34281"/>
                </a:tc>
                <a:extLst>
                  <a:ext uri="{0D108BD9-81ED-4DB2-BD59-A6C34878D82A}">
                    <a16:rowId xmlns:a16="http://schemas.microsoft.com/office/drawing/2014/main" val="10004"/>
                  </a:ext>
                </a:extLst>
              </a:tr>
              <a:tr h="518625">
                <a:tc>
                  <a:txBody>
                    <a:bodyPr/>
                    <a:lstStyle/>
                    <a:p>
                      <a:pPr algn="ctr"/>
                      <a:r>
                        <a:rPr lang="zh-CN" altLang="en-US" sz="1300" b="1" dirty="0">
                          <a:solidFill>
                            <a:schemeClr val="tx1"/>
                          </a:solidFill>
                          <a:latin typeface="Microsoft YaHei" charset="-122"/>
                          <a:ea typeface="Microsoft YaHei" charset="-122"/>
                          <a:cs typeface="Microsoft YaHei" charset="-122"/>
                        </a:rPr>
                        <a:t>全文索引</a:t>
                      </a:r>
                      <a:endParaRPr lang="en-US" sz="1300" b="1" dirty="0">
                        <a:solidFill>
                          <a:schemeClr val="tx1"/>
                        </a:solidFill>
                        <a:latin typeface="Microsoft YaHei" charset="-122"/>
                        <a:ea typeface="Microsoft YaHei" charset="-122"/>
                        <a:cs typeface="Microsoft YaHei" charset="-122"/>
                      </a:endParaRPr>
                    </a:p>
                  </a:txBody>
                  <a:tcPr marL="68562" marR="68562" marT="34281" marB="34281"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chemeClr val="accent1"/>
                    </a:solidFill>
                  </a:tcPr>
                </a:tc>
                <a:tc>
                  <a:txBody>
                    <a:bodyPr/>
                    <a:lstStyle/>
                    <a:p>
                      <a:pPr marL="0" marR="0" lvl="2" indent="0" algn="l" defTabSz="1088776" rtl="0" eaLnBrk="1" fontAlgn="auto" latinLnBrk="0" hangingPunct="1">
                        <a:lnSpc>
                          <a:spcPct val="100000"/>
                        </a:lnSpc>
                        <a:spcBef>
                          <a:spcPts val="0"/>
                        </a:spcBef>
                        <a:spcAft>
                          <a:spcPts val="0"/>
                        </a:spcAft>
                        <a:buClrTx/>
                        <a:buSzTx/>
                        <a:buFontTx/>
                        <a:buNone/>
                        <a:tabLst/>
                        <a:defRPr/>
                      </a:pPr>
                      <a:r>
                        <a:rPr lang="en-US" sz="1700" dirty="0">
                          <a:solidFill>
                            <a:schemeClr val="accent1"/>
                          </a:solidFill>
                          <a:latin typeface="Microsoft YaHei" charset="-122"/>
                          <a:ea typeface="Microsoft YaHei" charset="-122"/>
                          <a:cs typeface="Microsoft YaHei" charset="-122"/>
                          <a:sym typeface="Wingdings"/>
                        </a:rPr>
                        <a:t></a:t>
                      </a:r>
                      <a:endParaRPr lang="en-US" sz="1700" dirty="0">
                        <a:solidFill>
                          <a:schemeClr val="accent1"/>
                        </a:solidFill>
                        <a:latin typeface="Microsoft YaHei" charset="-122"/>
                        <a:ea typeface="Microsoft YaHei" charset="-122"/>
                        <a:cs typeface="Microsoft YaHei" charset="-122"/>
                      </a:endParaRPr>
                    </a:p>
                  </a:txBody>
                  <a:tcPr marL="68562" marR="68562" marT="34281" marB="34281" anchor="ctr">
                    <a:lnL w="76200" cap="flat" cmpd="sng" algn="ctr">
                      <a:solidFill>
                        <a:srgbClr val="FFFFFF"/>
                      </a:solidFill>
                      <a:prstDash val="solid"/>
                      <a:round/>
                      <a:headEnd type="none" w="med" len="med"/>
                      <a:tailEnd type="none" w="med" len="med"/>
                    </a:lnL>
                  </a:tcPr>
                </a:tc>
                <a:tc>
                  <a:txBody>
                    <a:bodyPr/>
                    <a:lstStyle/>
                    <a:p>
                      <a:pPr marL="0" marR="0" lvl="2" indent="0" algn="l" defTabSz="1088776" rtl="0" eaLnBrk="1" fontAlgn="auto" latinLnBrk="0" hangingPunct="1">
                        <a:lnSpc>
                          <a:spcPct val="100000"/>
                        </a:lnSpc>
                        <a:spcBef>
                          <a:spcPts val="0"/>
                        </a:spcBef>
                        <a:spcAft>
                          <a:spcPts val="0"/>
                        </a:spcAft>
                        <a:buClrTx/>
                        <a:buSzTx/>
                        <a:buFontTx/>
                        <a:buNone/>
                        <a:tabLst/>
                        <a:defRPr/>
                      </a:pPr>
                      <a:r>
                        <a:rPr lang="zh-CN" altLang="en-US" sz="1300" b="1" dirty="0">
                          <a:latin typeface="Microsoft YaHei" charset="-122"/>
                          <a:ea typeface="Microsoft YaHei" charset="-122"/>
                          <a:cs typeface="Microsoft YaHei" charset="-122"/>
                        </a:rPr>
                        <a:t>向原始表添加索引</a:t>
                      </a:r>
                      <a:endParaRPr lang="en-US" sz="1300" b="1" dirty="0">
                        <a:latin typeface="Microsoft YaHei" charset="-122"/>
                        <a:ea typeface="Microsoft YaHei" charset="-122"/>
                        <a:cs typeface="Microsoft YaHei" charset="-122"/>
                      </a:endParaRPr>
                    </a:p>
                  </a:txBody>
                  <a:tcPr marL="68562" marR="68562" marT="34281" marB="34281" anchor="ctr"/>
                </a:tc>
                <a:extLst>
                  <a:ext uri="{0D108BD9-81ED-4DB2-BD59-A6C34878D82A}">
                    <a16:rowId xmlns:a16="http://schemas.microsoft.com/office/drawing/2014/main" val="10005"/>
                  </a:ext>
                </a:extLst>
              </a:tr>
            </a:tbl>
          </a:graphicData>
        </a:graphic>
      </p:graphicFrame>
      <p:pic>
        <p:nvPicPr>
          <p:cNvPr id="6" name="Picture 5" descr="272675_h_srgb_s_gl.jpg"/>
          <p:cNvPicPr>
            <a:picLocks noChangeAspect="1"/>
          </p:cNvPicPr>
          <p:nvPr/>
        </p:nvPicPr>
        <p:blipFill>
          <a:blip r:embed="rId3" cstate="print">
            <a:lum bright="70000" contrast="-70000"/>
            <a:extLst>
              <a:ext uri="{28A0092B-C50C-407E-A947-70E740481C1C}">
                <a14:useLocalDpi xmlns:a14="http://schemas.microsoft.com/office/drawing/2010/main"/>
              </a:ext>
            </a:extLst>
          </a:blip>
          <a:stretch>
            <a:fillRect/>
          </a:stretch>
        </p:blipFill>
        <p:spPr>
          <a:xfrm>
            <a:off x="255665" y="1981693"/>
            <a:ext cx="1049001" cy="1055857"/>
          </a:xfrm>
          <a:prstGeom prst="rect">
            <a:avLst/>
          </a:prstGeom>
        </p:spPr>
      </p:pic>
    </p:spTree>
    <p:extLst>
      <p:ext uri="{BB962C8B-B14F-4D97-AF65-F5344CB8AC3E}">
        <p14:creationId xmlns:p14="http://schemas.microsoft.com/office/powerpoint/2010/main" val="11682861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6"/>
          <p:cNvPicPr>
            <a:picLocks noChangeAspect="1" noChangeArrowheads="1"/>
          </p:cNvPicPr>
          <p:nvPr/>
        </p:nvPicPr>
        <p:blipFill>
          <a:blip r:embed="rId4" cstate="print"/>
          <a:srcRect/>
          <a:stretch>
            <a:fillRect/>
          </a:stretch>
        </p:blipFill>
        <p:spPr bwMode="auto">
          <a:xfrm>
            <a:off x="5468247" y="3564991"/>
            <a:ext cx="3315940" cy="2261134"/>
          </a:xfrm>
          <a:prstGeom prst="rect">
            <a:avLst/>
          </a:prstGeom>
          <a:noFill/>
          <a:ln w="9525">
            <a:noFill/>
            <a:miter lim="800000"/>
            <a:headEnd/>
            <a:tailEnd/>
          </a:ln>
        </p:spPr>
      </p:pic>
      <p:sp>
        <p:nvSpPr>
          <p:cNvPr id="1096706" name="Rectangle 2"/>
          <p:cNvSpPr>
            <a:spLocks noGrp="1" noChangeArrowheads="1"/>
          </p:cNvSpPr>
          <p:nvPr>
            <p:ph type="title"/>
          </p:nvPr>
        </p:nvSpPr>
        <p:spPr>
          <a:xfrm>
            <a:off x="359999" y="473223"/>
            <a:ext cx="8424000" cy="430887"/>
          </a:xfrm>
          <a:scene3d>
            <a:camera prst="orthographicFront"/>
            <a:lightRig rig="threePt" dir="t"/>
          </a:scene3d>
          <a:sp3d>
            <a:bevelT/>
          </a:sp3d>
          <a:extLst/>
        </p:spPr>
        <p:txBody>
          <a:bodyPr anchor="ctr" anchorCtr="0"/>
          <a:lstStyle/>
          <a:p>
            <a:pPr>
              <a:defRPr/>
            </a:pPr>
            <a:r>
              <a:rPr lang="zh-CN" altLang="en-US" sz="2800" dirty="0">
                <a:latin typeface="微软雅黑" panose="020B0503020204020204" pitchFamily="34" charset="-122"/>
                <a:ea typeface="微软雅黑" panose="020B0503020204020204" pitchFamily="34" charset="-122"/>
              </a:rPr>
              <a:t>内存计算技术与软件重新设计</a:t>
            </a:r>
            <a:endParaRPr lang="en-GB" sz="2800" dirty="0">
              <a:latin typeface="微软雅黑" panose="020B0503020204020204" pitchFamily="34" charset="-122"/>
              <a:ea typeface="微软雅黑" panose="020B0503020204020204" pitchFamily="34" charset="-122"/>
            </a:endParaRPr>
          </a:p>
        </p:txBody>
      </p:sp>
      <p:sp>
        <p:nvSpPr>
          <p:cNvPr id="9" name="Oval 8"/>
          <p:cNvSpPr/>
          <p:nvPr/>
        </p:nvSpPr>
        <p:spPr bwMode="auto">
          <a:xfrm>
            <a:off x="5754529" y="2199487"/>
            <a:ext cx="857760" cy="554107"/>
          </a:xfrm>
          <a:prstGeom prst="ellipse">
            <a:avLst/>
          </a:prstGeom>
          <a:solidFill>
            <a:srgbClr val="FF9F13"/>
          </a:solidFill>
          <a:ln w="9525" cap="flat" cmpd="sng" algn="ctr">
            <a:noFill/>
            <a:prstDash val="solid"/>
            <a:round/>
            <a:headEnd type="none" w="med" len="med"/>
            <a:tailEnd type="triangle" w="med" len="med"/>
          </a:ln>
          <a:effectLst>
            <a:outerShdw blurRad="152400" dist="63500" dir="5400000" algn="ctr">
              <a:srgbClr val="000000">
                <a:alpha val="28000"/>
              </a:srgbClr>
            </a:outerShdw>
          </a:effectLst>
          <a:scene3d>
            <a:camera prst="orthographicFront">
              <a:rot lat="0" lon="0" rev="0"/>
            </a:camera>
            <a:lightRig rig="balanced" dir="t">
              <a:rot lat="0" lon="0" rev="8700000"/>
            </a:lightRig>
          </a:scene3d>
          <a:sp3d>
            <a:bevelT w="190500" h="38100"/>
          </a:sp3d>
        </p:spPr>
        <p:txBody>
          <a:bodyPr wrap="square" lIns="67498" tIns="35099" rIns="67498" bIns="35099">
            <a:spAutoFit/>
          </a:bodyPr>
          <a:lstStyle/>
          <a:p>
            <a:pPr algn="ctr"/>
            <a:r>
              <a:rPr lang="zh-CN" altLang="en-US" sz="1050" dirty="0">
                <a:latin typeface="微软雅黑" panose="020B0503020204020204" pitchFamily="34" charset="-122"/>
                <a:ea typeface="微软雅黑" panose="020B0503020204020204" pitchFamily="34" charset="-122"/>
              </a:rPr>
              <a:t>内存计算技术</a:t>
            </a:r>
            <a:endParaRPr lang="en-GB" sz="1050" dirty="0">
              <a:latin typeface="微软雅黑" panose="020B0503020204020204" pitchFamily="34" charset="-122"/>
              <a:ea typeface="微软雅黑" panose="020B0503020204020204" pitchFamily="34" charset="-122"/>
            </a:endParaRPr>
          </a:p>
        </p:txBody>
      </p:sp>
      <p:sp>
        <p:nvSpPr>
          <p:cNvPr id="40972" name="TextBox 26"/>
          <p:cNvSpPr txBox="1">
            <a:spLocks noChangeArrowheads="1"/>
          </p:cNvSpPr>
          <p:nvPr/>
        </p:nvSpPr>
        <p:spPr bwMode="auto">
          <a:xfrm rot="18425841">
            <a:off x="4421508" y="3585402"/>
            <a:ext cx="1082348" cy="246221"/>
          </a:xfrm>
          <a:prstGeom prst="rect">
            <a:avLst/>
          </a:prstGeom>
          <a:noFill/>
          <a:ln w="9525">
            <a:noFill/>
            <a:miter lim="800000"/>
            <a:headEnd/>
            <a:tailEnd/>
          </a:ln>
        </p:spPr>
        <p:txBody>
          <a:bodyPr wrap="none">
            <a:spAutoFit/>
          </a:bodyPr>
          <a:lstStyle/>
          <a:p>
            <a:r>
              <a:rPr lang="zh-CN" altLang="en-US" sz="1000" dirty="0">
                <a:latin typeface="微软雅黑" panose="020B0503020204020204" pitchFamily="34" charset="-122"/>
                <a:ea typeface="微软雅黑" panose="020B0503020204020204" pitchFamily="34" charset="-122"/>
              </a:rPr>
              <a:t>提供更多的内存</a:t>
            </a:r>
            <a:endParaRPr lang="en-GB" sz="1000" dirty="0">
              <a:latin typeface="微软雅黑" panose="020B0503020204020204" pitchFamily="34" charset="-122"/>
              <a:ea typeface="微软雅黑" panose="020B0503020204020204" pitchFamily="34" charset="-122"/>
            </a:endParaRPr>
          </a:p>
        </p:txBody>
      </p:sp>
      <p:sp>
        <p:nvSpPr>
          <p:cNvPr id="40975" name="TextBox 29"/>
          <p:cNvSpPr txBox="1">
            <a:spLocks noChangeArrowheads="1"/>
          </p:cNvSpPr>
          <p:nvPr/>
        </p:nvSpPr>
        <p:spPr bwMode="auto">
          <a:xfrm>
            <a:off x="3607032" y="2367525"/>
            <a:ext cx="680718" cy="400110"/>
          </a:xfrm>
          <a:prstGeom prst="rect">
            <a:avLst/>
          </a:prstGeom>
          <a:noFill/>
          <a:ln w="9525">
            <a:noFill/>
            <a:miter lim="800000"/>
            <a:headEnd/>
            <a:tailEnd/>
          </a:ln>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核数不断提升</a:t>
            </a:r>
            <a:endParaRPr lang="en-GB" sz="1000" dirty="0">
              <a:latin typeface="微软雅黑" panose="020B0503020204020204" pitchFamily="34" charset="-122"/>
              <a:ea typeface="微软雅黑" panose="020B0503020204020204" pitchFamily="34" charset="-122"/>
            </a:endParaRPr>
          </a:p>
        </p:txBody>
      </p:sp>
      <p:sp>
        <p:nvSpPr>
          <p:cNvPr id="40976" name="TextBox 30"/>
          <p:cNvSpPr txBox="1">
            <a:spLocks noChangeArrowheads="1"/>
          </p:cNvSpPr>
          <p:nvPr/>
        </p:nvSpPr>
        <p:spPr bwMode="auto">
          <a:xfrm>
            <a:off x="3561509" y="4885860"/>
            <a:ext cx="763276" cy="400110"/>
          </a:xfrm>
          <a:prstGeom prst="rect">
            <a:avLst/>
          </a:prstGeom>
          <a:noFill/>
          <a:ln w="9525">
            <a:noFill/>
            <a:miter lim="800000"/>
            <a:headEnd/>
            <a:tailEnd/>
          </a:ln>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内存成本不断下降</a:t>
            </a:r>
            <a:endParaRPr lang="en-GB" sz="1000" dirty="0">
              <a:latin typeface="微软雅黑" panose="020B0503020204020204" pitchFamily="34" charset="-122"/>
              <a:ea typeface="微软雅黑" panose="020B0503020204020204" pitchFamily="34" charset="-122"/>
            </a:endParaRPr>
          </a:p>
        </p:txBody>
      </p:sp>
      <p:sp>
        <p:nvSpPr>
          <p:cNvPr id="40977" name="TextBox 31"/>
          <p:cNvSpPr txBox="1">
            <a:spLocks noChangeArrowheads="1"/>
          </p:cNvSpPr>
          <p:nvPr/>
        </p:nvSpPr>
        <p:spPr bwMode="auto">
          <a:xfrm>
            <a:off x="4287750" y="2109668"/>
            <a:ext cx="1338828" cy="246221"/>
          </a:xfrm>
          <a:prstGeom prst="rect">
            <a:avLst/>
          </a:prstGeom>
          <a:noFill/>
          <a:ln w="9525">
            <a:noFill/>
            <a:miter lim="800000"/>
            <a:headEnd/>
            <a:tailEnd/>
          </a:ln>
        </p:spPr>
        <p:txBody>
          <a:bodyPr wrap="none">
            <a:spAutoFit/>
          </a:bodyPr>
          <a:lstStyle/>
          <a:p>
            <a:r>
              <a:rPr lang="zh-CN" altLang="en-US" sz="1000" dirty="0">
                <a:latin typeface="微软雅黑" panose="020B0503020204020204" pitchFamily="34" charset="-122"/>
                <a:ea typeface="微软雅黑" panose="020B0503020204020204" pitchFamily="34" charset="-122"/>
              </a:rPr>
              <a:t>多线程软件技术诞生</a:t>
            </a:r>
            <a:endParaRPr lang="en-GB" sz="1000" dirty="0">
              <a:latin typeface="微软雅黑" panose="020B0503020204020204" pitchFamily="34" charset="-122"/>
              <a:ea typeface="微软雅黑" panose="020B0503020204020204" pitchFamily="34" charset="-122"/>
            </a:endParaRPr>
          </a:p>
        </p:txBody>
      </p:sp>
      <p:sp>
        <p:nvSpPr>
          <p:cNvPr id="17" name="Oval 16"/>
          <p:cNvSpPr/>
          <p:nvPr/>
        </p:nvSpPr>
        <p:spPr bwMode="auto">
          <a:xfrm>
            <a:off x="7680086" y="2182468"/>
            <a:ext cx="849941" cy="554107"/>
          </a:xfrm>
          <a:prstGeom prst="ellipse">
            <a:avLst/>
          </a:prstGeom>
          <a:solidFill>
            <a:srgbClr val="FF9F13"/>
          </a:solidFill>
          <a:ln w="9525" cap="flat" cmpd="sng" algn="ctr">
            <a:noFill/>
            <a:prstDash val="solid"/>
            <a:round/>
            <a:headEnd type="none" w="med" len="med"/>
            <a:tailEnd type="triangle" w="med" len="med"/>
          </a:ln>
          <a:effectLst>
            <a:outerShdw blurRad="152400" dist="63500" dir="5400000" algn="ctr">
              <a:srgbClr val="000000">
                <a:alpha val="28000"/>
              </a:srgbClr>
            </a:outerShdw>
          </a:effectLst>
          <a:scene3d>
            <a:camera prst="orthographicFront">
              <a:rot lat="0" lon="0" rev="0"/>
            </a:camera>
            <a:lightRig rig="balanced" dir="t">
              <a:rot lat="0" lon="0" rev="8700000"/>
            </a:lightRig>
          </a:scene3d>
          <a:sp3d>
            <a:bevelT w="190500" h="38100"/>
          </a:sp3d>
        </p:spPr>
        <p:txBody>
          <a:bodyPr wrap="square" lIns="67498" tIns="35099" rIns="67498" bIns="35099">
            <a:spAutoFit/>
          </a:bodyPr>
          <a:lstStyle/>
          <a:p>
            <a:pPr algn="ctr">
              <a:defRPr/>
            </a:pPr>
            <a:r>
              <a:rPr lang="zh-CN" altLang="en-US" sz="1050" dirty="0">
                <a:latin typeface="微软雅黑" panose="020B0503020204020204" pitchFamily="34" charset="-122"/>
                <a:ea typeface="微软雅黑" panose="020B0503020204020204" pitchFamily="34" charset="-122"/>
              </a:rPr>
              <a:t>软件重新设计</a:t>
            </a:r>
            <a:endParaRPr lang="en-GB" dirty="0">
              <a:latin typeface="微软雅黑" panose="020B0503020204020204" pitchFamily="34" charset="-122"/>
              <a:ea typeface="微软雅黑" panose="020B0503020204020204" pitchFamily="34" charset="-122"/>
            </a:endParaRPr>
          </a:p>
        </p:txBody>
      </p:sp>
      <p:sp>
        <p:nvSpPr>
          <p:cNvPr id="40986" name="TextBox 42"/>
          <p:cNvSpPr txBox="1">
            <a:spLocks noChangeArrowheads="1"/>
          </p:cNvSpPr>
          <p:nvPr/>
        </p:nvSpPr>
        <p:spPr bwMode="auto">
          <a:xfrm>
            <a:off x="6276174" y="2991904"/>
            <a:ext cx="1853360" cy="651718"/>
          </a:xfrm>
          <a:prstGeom prst="rect">
            <a:avLst/>
          </a:prstGeom>
          <a:noFill/>
          <a:ln w="9525">
            <a:noFill/>
            <a:miter lim="800000"/>
            <a:headEnd/>
            <a:tailEnd/>
          </a:ln>
        </p:spPr>
        <p:txBody>
          <a:bodyPr/>
          <a:lstStyle/>
          <a:p>
            <a:pPr algn="ctr"/>
            <a:r>
              <a:rPr lang="zh-CN" altLang="en-US" sz="1000" dirty="0">
                <a:latin typeface="微软雅黑" panose="020B0503020204020204" pitchFamily="34" charset="-122"/>
                <a:ea typeface="微软雅黑" panose="020B0503020204020204" pitchFamily="34" charset="-122"/>
              </a:rPr>
              <a:t>通过重新编写软件设计，来不断优化和适应内存计算技术和多核处理器的并发计算技术</a:t>
            </a:r>
            <a:endParaRPr lang="en-GB" sz="1000" dirty="0">
              <a:latin typeface="微软雅黑" panose="020B0503020204020204" pitchFamily="34" charset="-122"/>
              <a:ea typeface="微软雅黑" panose="020B0503020204020204" pitchFamily="34" charset="-122"/>
            </a:endParaRPr>
          </a:p>
        </p:txBody>
      </p:sp>
      <p:pic>
        <p:nvPicPr>
          <p:cNvPr id="40987" name="Picture 2"/>
          <p:cNvPicPr>
            <a:picLocks noChangeAspect="1" noChangeArrowheads="1"/>
          </p:cNvPicPr>
          <p:nvPr/>
        </p:nvPicPr>
        <p:blipFill>
          <a:blip r:embed="rId5" cstate="print"/>
          <a:srcRect/>
          <a:stretch>
            <a:fillRect/>
          </a:stretch>
        </p:blipFill>
        <p:spPr bwMode="auto">
          <a:xfrm>
            <a:off x="394484" y="1477671"/>
            <a:ext cx="3306537" cy="2074640"/>
          </a:xfrm>
          <a:prstGeom prst="rect">
            <a:avLst/>
          </a:prstGeom>
          <a:noFill/>
          <a:ln w="9525">
            <a:noFill/>
            <a:miter lim="800000"/>
            <a:headEnd/>
            <a:tailEnd/>
          </a:ln>
        </p:spPr>
      </p:pic>
      <p:sp>
        <p:nvSpPr>
          <p:cNvPr id="27" name="Down Arrow 26"/>
          <p:cNvSpPr/>
          <p:nvPr/>
        </p:nvSpPr>
        <p:spPr bwMode="auto">
          <a:xfrm rot="16200000">
            <a:off x="7038893" y="2059126"/>
            <a:ext cx="214589" cy="836009"/>
          </a:xfrm>
          <a:prstGeom prst="downArrow">
            <a:avLst>
              <a:gd name="adj1" fmla="val 34837"/>
              <a:gd name="adj2" fmla="val 50000"/>
            </a:avLst>
          </a:prstGeom>
          <a:solidFill>
            <a:srgbClr val="0070C0"/>
          </a:solidFill>
          <a:ln w="9525" cap="flat" cmpd="sng" algn="ctr">
            <a:noFill/>
            <a:prstDash val="solid"/>
            <a:round/>
            <a:headEnd type="none" w="med" len="med"/>
            <a:tailEnd type="none" w="med" len="med"/>
          </a:ln>
          <a:effectLst>
            <a:outerShdw blurRad="152400" dist="63500" dir="540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8100" tIns="8100" rIns="8100" bIns="8100" anchor="ctr" anchorCtr="1"/>
          <a:lstStyle/>
          <a:p>
            <a:pPr marL="205965" indent="-205965">
              <a:defRPr/>
            </a:pPr>
            <a:endParaRPr lang="en-GB" sz="1350">
              <a:latin typeface="微软雅黑" panose="020B0503020204020204" pitchFamily="34" charset="-122"/>
              <a:ea typeface="微软雅黑" panose="020B0503020204020204" pitchFamily="34" charset="-122"/>
            </a:endParaRPr>
          </a:p>
        </p:txBody>
      </p:sp>
      <p:sp>
        <p:nvSpPr>
          <p:cNvPr id="28" name="Down Arrow 27"/>
          <p:cNvSpPr/>
          <p:nvPr/>
        </p:nvSpPr>
        <p:spPr bwMode="auto">
          <a:xfrm rot="12849197">
            <a:off x="4980758" y="2626057"/>
            <a:ext cx="257805" cy="2428311"/>
          </a:xfrm>
          <a:prstGeom prst="downArrow">
            <a:avLst>
              <a:gd name="adj1" fmla="val 34837"/>
              <a:gd name="adj2" fmla="val 50000"/>
            </a:avLst>
          </a:prstGeom>
          <a:solidFill>
            <a:srgbClr val="0070C0"/>
          </a:solidFill>
          <a:ln w="9525" cap="flat" cmpd="sng" algn="ctr">
            <a:noFill/>
            <a:prstDash val="solid"/>
            <a:round/>
            <a:headEnd type="none" w="med" len="med"/>
            <a:tailEnd type="none" w="med" len="med"/>
          </a:ln>
          <a:effectLst>
            <a:outerShdw blurRad="152400" dist="63500" dir="540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8100" tIns="8100" rIns="8100" bIns="8100" anchor="ctr" anchorCtr="1"/>
          <a:lstStyle/>
          <a:p>
            <a:pPr marL="205965" indent="-205965">
              <a:defRPr/>
            </a:pPr>
            <a:endParaRPr lang="en-GB" sz="1350">
              <a:latin typeface="微软雅黑" panose="020B0503020204020204" pitchFamily="34" charset="-122"/>
              <a:ea typeface="微软雅黑" panose="020B0503020204020204" pitchFamily="34" charset="-122"/>
            </a:endParaRPr>
          </a:p>
        </p:txBody>
      </p:sp>
      <p:sp>
        <p:nvSpPr>
          <p:cNvPr id="29" name="Down Arrow 28"/>
          <p:cNvSpPr/>
          <p:nvPr/>
        </p:nvSpPr>
        <p:spPr bwMode="auto">
          <a:xfrm rot="16200000">
            <a:off x="4833958" y="1812813"/>
            <a:ext cx="227169" cy="1373738"/>
          </a:xfrm>
          <a:prstGeom prst="downArrow">
            <a:avLst>
              <a:gd name="adj1" fmla="val 34837"/>
              <a:gd name="adj2" fmla="val 50000"/>
            </a:avLst>
          </a:prstGeom>
          <a:solidFill>
            <a:srgbClr val="0070C0"/>
          </a:solidFill>
          <a:ln w="9525" cap="flat" cmpd="sng" algn="ctr">
            <a:noFill/>
            <a:prstDash val="solid"/>
            <a:round/>
            <a:headEnd type="none" w="med" len="med"/>
            <a:tailEnd type="none" w="med" len="med"/>
          </a:ln>
          <a:effectLst>
            <a:outerShdw blurRad="152400" dist="63500" dir="540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8100" tIns="8100" rIns="8100" bIns="8100" anchor="ctr" anchorCtr="1"/>
          <a:lstStyle/>
          <a:p>
            <a:pPr marL="205965" indent="-205965">
              <a:defRPr/>
            </a:pPr>
            <a:endParaRPr lang="en-GB" sz="1350">
              <a:latin typeface="微软雅黑" panose="020B0503020204020204" pitchFamily="34" charset="-122"/>
              <a:ea typeface="微软雅黑" panose="020B0503020204020204" pitchFamily="34" charset="-122"/>
            </a:endParaRPr>
          </a:p>
        </p:txBody>
      </p:sp>
      <p:graphicFrame>
        <p:nvGraphicFramePr>
          <p:cNvPr id="2" name="Object 1"/>
          <p:cNvGraphicFramePr>
            <a:graphicFrameLocks noChangeAspect="1"/>
          </p:cNvGraphicFramePr>
          <p:nvPr>
            <p:extLst/>
          </p:nvPr>
        </p:nvGraphicFramePr>
        <p:xfrm>
          <a:off x="189524" y="3720884"/>
          <a:ext cx="3417508" cy="2389037"/>
        </p:xfrm>
        <a:graphic>
          <a:graphicData uri="http://schemas.openxmlformats.org/presentationml/2006/ole">
            <mc:AlternateContent xmlns:mc="http://schemas.openxmlformats.org/markup-compatibility/2006">
              <mc:Choice xmlns:v="urn:schemas-microsoft-com:vml" Requires="v">
                <p:oleObj spid="_x0000_s1193" name="Image" r:id="rId6" imgW="4215600" imgH="2945880" progId="Photoshop.Image.13">
                  <p:embed/>
                </p:oleObj>
              </mc:Choice>
              <mc:Fallback>
                <p:oleObj name="Image" r:id="rId6" imgW="4215600" imgH="2945880" progId="Photoshop.Image.13">
                  <p:embed/>
                  <p:pic>
                    <p:nvPicPr>
                      <p:cNvPr id="2" name="Object 1"/>
                      <p:cNvPicPr/>
                      <p:nvPr/>
                    </p:nvPicPr>
                    <p:blipFill>
                      <a:blip r:embed="rId7"/>
                      <a:stretch>
                        <a:fillRect/>
                      </a:stretch>
                    </p:blipFill>
                    <p:spPr>
                      <a:xfrm>
                        <a:off x="189524" y="3720884"/>
                        <a:ext cx="3417508" cy="2389037"/>
                      </a:xfrm>
                      <a:prstGeom prst="rect">
                        <a:avLst/>
                      </a:prstGeom>
                    </p:spPr>
                  </p:pic>
                </p:oleObj>
              </mc:Fallback>
            </mc:AlternateContent>
          </a:graphicData>
        </a:graphic>
      </p:graphicFrame>
    </p:spTree>
    <p:extLst>
      <p:ext uri="{BB962C8B-B14F-4D97-AF65-F5344CB8AC3E}">
        <p14:creationId xmlns:p14="http://schemas.microsoft.com/office/powerpoint/2010/main" val="10437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charset="-122"/>
                <a:ea typeface="Microsoft YaHei" charset="-122"/>
                <a:cs typeface="Microsoft YaHei" charset="-122"/>
              </a:rPr>
              <a:t>模糊搜索</a:t>
            </a:r>
            <a:endParaRPr lang="en-US" sz="1350" dirty="0">
              <a:latin typeface="Microsoft YaHei" charset="-122"/>
              <a:ea typeface="Microsoft YaHei" charset="-122"/>
              <a:cs typeface="Microsoft YaHei" charset="-122"/>
            </a:endParaRPr>
          </a:p>
        </p:txBody>
      </p:sp>
      <p:sp>
        <p:nvSpPr>
          <p:cNvPr id="5" name="Text Placeholder 4"/>
          <p:cNvSpPr txBox="1">
            <a:spLocks/>
          </p:cNvSpPr>
          <p:nvPr/>
        </p:nvSpPr>
        <p:spPr>
          <a:xfrm>
            <a:off x="2351971" y="2031793"/>
            <a:ext cx="6551096" cy="1533464"/>
          </a:xfrm>
          <a:prstGeom prst="rect">
            <a:avLst/>
          </a:prstGeom>
        </p:spPr>
        <p:txBody>
          <a:bodyPr/>
          <a:lstStyle>
            <a:lvl1pPr marL="342900" indent="-342900" algn="l" rtl="0" eaLnBrk="0" fontAlgn="base" hangingPunct="0">
              <a:lnSpc>
                <a:spcPts val="2800"/>
              </a:lnSpc>
              <a:spcBef>
                <a:spcPct val="0"/>
              </a:spcBef>
              <a:spcAft>
                <a:spcPts val="1300"/>
              </a:spcAft>
              <a:buClr>
                <a:schemeClr val="hlink"/>
              </a:buClr>
              <a:buFont typeface="Wingdings" charset="0"/>
              <a:buChar char="§"/>
              <a:defRPr sz="2600">
                <a:solidFill>
                  <a:schemeClr val="tx1"/>
                </a:solidFill>
                <a:latin typeface="Calibri" pitchFamily="34" charset="0"/>
                <a:ea typeface="MS PGothic" pitchFamily="34" charset="-128"/>
                <a:cs typeface="Calibri" pitchFamily="34" charset="0"/>
              </a:defRPr>
            </a:lvl1pPr>
            <a:lvl2pPr marL="831850" indent="-285750" algn="l" rtl="0" eaLnBrk="0" fontAlgn="base" hangingPunct="0">
              <a:lnSpc>
                <a:spcPts val="2400"/>
              </a:lnSpc>
              <a:spcBef>
                <a:spcPct val="0"/>
              </a:spcBef>
              <a:spcAft>
                <a:spcPts val="200"/>
              </a:spcAft>
              <a:buClr>
                <a:schemeClr val="accent2"/>
              </a:buClr>
              <a:buFont typeface="Wingdings" charset="0"/>
              <a:buChar char="§"/>
              <a:defRPr sz="2200">
                <a:solidFill>
                  <a:schemeClr val="tx1"/>
                </a:solidFill>
                <a:latin typeface="Calibri" pitchFamily="34" charset="0"/>
                <a:ea typeface="MS PGothic" pitchFamily="34" charset="-128"/>
                <a:cs typeface="Calibri" pitchFamily="34" charset="0"/>
              </a:defRPr>
            </a:lvl2pPr>
            <a:lvl3pPr marL="1143000" indent="-228600" algn="l" rtl="0" eaLnBrk="0" fontAlgn="base" hangingPunct="0">
              <a:spcBef>
                <a:spcPct val="20000"/>
              </a:spcBef>
              <a:spcAft>
                <a:spcPct val="0"/>
              </a:spcAft>
              <a:buClr>
                <a:schemeClr val="accent2"/>
              </a:buClr>
              <a:buFont typeface="Wingdings" charset="0"/>
              <a:buChar char="§"/>
              <a:defRPr sz="2000">
                <a:solidFill>
                  <a:schemeClr val="tx1"/>
                </a:solidFill>
                <a:latin typeface="Calibri" pitchFamily="34" charset="0"/>
                <a:ea typeface="MS PGothic" pitchFamily="34" charset="-128"/>
                <a:cs typeface="Calibri" pitchFamily="34" charset="0"/>
              </a:defRPr>
            </a:lvl3pPr>
            <a:lvl4pPr marL="1600200" indent="-228600" algn="l" rtl="0" eaLnBrk="0" fontAlgn="base" hangingPunct="0">
              <a:spcBef>
                <a:spcPct val="20000"/>
              </a:spcBef>
              <a:spcAft>
                <a:spcPct val="0"/>
              </a:spcAft>
              <a:buClr>
                <a:schemeClr val="accent2"/>
              </a:buClr>
              <a:buFont typeface="Wingdings" charset="0"/>
              <a:buChar char="§"/>
              <a:defRPr>
                <a:solidFill>
                  <a:schemeClr val="tx1"/>
                </a:solidFill>
                <a:latin typeface="Calibri" pitchFamily="34" charset="0"/>
                <a:ea typeface="MS PGothic" pitchFamily="34" charset="-128"/>
                <a:cs typeface="Calibri" pitchFamily="34" charset="0"/>
              </a:defRPr>
            </a:lvl4pPr>
            <a:lvl5pPr marL="2057400" indent="-228600" algn="l" rtl="0" eaLnBrk="0" fontAlgn="base" hangingPunct="0">
              <a:spcBef>
                <a:spcPct val="20000"/>
              </a:spcBef>
              <a:spcAft>
                <a:spcPct val="0"/>
              </a:spcAft>
              <a:buClr>
                <a:schemeClr val="accent2"/>
              </a:buClr>
              <a:buFont typeface="Wingdings" charset="0"/>
              <a:buChar char="§"/>
              <a:defRPr sz="1600">
                <a:solidFill>
                  <a:schemeClr val="tx1"/>
                </a:solidFill>
                <a:latin typeface="Calibri" pitchFamily="34" charset="0"/>
                <a:ea typeface="MS PGothic" pitchFamily="34" charset="-128"/>
                <a:cs typeface="Calibri" pitchFamily="34" charset="0"/>
              </a:defRPr>
            </a:lvl5pPr>
            <a:lvl6pPr marL="25146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9pPr>
          </a:lstStyle>
          <a:p>
            <a:pPr marL="0" indent="0">
              <a:lnSpc>
                <a:spcPct val="80000"/>
              </a:lnSpc>
              <a:buNone/>
            </a:pPr>
            <a:r>
              <a:rPr lang="zh-CN" altLang="en-US" sz="1650" b="1" dirty="0">
                <a:latin typeface="Microsoft YaHei" charset="-122"/>
                <a:ea typeface="Microsoft YaHei" charset="-122"/>
                <a:cs typeface="Microsoft YaHei" charset="-122"/>
              </a:rPr>
              <a:t>使用类似的词组或有拼写错误的词语查找内容</a:t>
            </a:r>
            <a:endParaRPr lang="en-US" sz="1650" b="1" dirty="0">
              <a:latin typeface="Microsoft YaHei" charset="-122"/>
              <a:ea typeface="Microsoft YaHei" charset="-122"/>
              <a:cs typeface="Microsoft YaHei" charset="-122"/>
            </a:endParaRPr>
          </a:p>
          <a:p>
            <a:pPr marL="0" indent="0">
              <a:lnSpc>
                <a:spcPct val="80000"/>
              </a:lnSpc>
              <a:buNone/>
            </a:pPr>
            <a:r>
              <a:rPr lang="zh-CN" altLang="en-US" sz="1650" b="1" dirty="0">
                <a:latin typeface="Microsoft YaHei" charset="-122"/>
                <a:ea typeface="Microsoft YaHei" charset="-122"/>
                <a:cs typeface="Microsoft YaHei" charset="-122"/>
              </a:rPr>
              <a:t>用不完整的内容进行搜索</a:t>
            </a:r>
            <a:endParaRPr lang="en-US" sz="1650" b="1" dirty="0">
              <a:latin typeface="Microsoft YaHei" charset="-122"/>
              <a:ea typeface="Microsoft YaHei" charset="-122"/>
              <a:cs typeface="Microsoft YaHei" charset="-122"/>
            </a:endParaRPr>
          </a:p>
          <a:p>
            <a:pPr marL="0" indent="0">
              <a:lnSpc>
                <a:spcPct val="80000"/>
              </a:lnSpc>
              <a:buNone/>
            </a:pPr>
            <a:r>
              <a:rPr lang="zh-CN" altLang="en-US" sz="1650" b="1" dirty="0">
                <a:latin typeface="Microsoft YaHei" charset="-122"/>
                <a:ea typeface="Microsoft YaHei" charset="-122"/>
                <a:cs typeface="Microsoft YaHei" charset="-122"/>
              </a:rPr>
              <a:t>用同义词替换（术语映射）</a:t>
            </a:r>
            <a:endParaRPr lang="en-US" altLang="zh-CN" sz="1650" b="1" dirty="0">
              <a:latin typeface="Microsoft YaHei" charset="-122"/>
              <a:ea typeface="Microsoft YaHei" charset="-122"/>
              <a:cs typeface="Microsoft YaHei" charset="-122"/>
            </a:endParaRPr>
          </a:p>
          <a:p>
            <a:pPr marL="0" indent="0">
              <a:lnSpc>
                <a:spcPct val="80000"/>
              </a:lnSpc>
              <a:buNone/>
            </a:pPr>
            <a:r>
              <a:rPr lang="zh-CN" altLang="en-US" sz="1650" b="1" dirty="0">
                <a:latin typeface="Microsoft YaHei" charset="-122"/>
                <a:ea typeface="Microsoft YaHei" charset="-122"/>
                <a:cs typeface="Microsoft YaHei" charset="-122"/>
              </a:rPr>
              <a:t>防止重复</a:t>
            </a:r>
            <a:endParaRPr lang="en-US" sz="1650" b="1" dirty="0">
              <a:latin typeface="Microsoft YaHei" charset="-122"/>
              <a:ea typeface="Microsoft YaHei" charset="-122"/>
              <a:cs typeface="Microsoft YaHei" charset="-122"/>
            </a:endParaRPr>
          </a:p>
        </p:txBody>
      </p:sp>
      <p:sp>
        <p:nvSpPr>
          <p:cNvPr id="7" name="TextBox 6"/>
          <p:cNvSpPr txBox="1"/>
          <p:nvPr/>
        </p:nvSpPr>
        <p:spPr>
          <a:xfrm>
            <a:off x="5069444" y="1013145"/>
            <a:ext cx="3822859" cy="138499"/>
          </a:xfrm>
          <a:prstGeom prst="rect">
            <a:avLst/>
          </a:prstGeom>
          <a:noFill/>
        </p:spPr>
        <p:txBody>
          <a:bodyPr wrap="square" lIns="0" tIns="0" rIns="0" bIns="0" rtlCol="0">
            <a:spAutoFit/>
          </a:bodyPr>
          <a:lstStyle/>
          <a:p>
            <a:pPr algn="r" fontAlgn="base">
              <a:spcBef>
                <a:spcPts val="450"/>
              </a:spcBef>
              <a:spcAft>
                <a:spcPct val="0"/>
              </a:spcAft>
              <a:buClr>
                <a:srgbClr val="F0AB00"/>
              </a:buClr>
              <a:buSzPct val="80000"/>
            </a:pPr>
            <a:r>
              <a:rPr lang="en-US" sz="900" kern="0" dirty="0">
                <a:solidFill>
                  <a:schemeClr val="accent1"/>
                </a:solidFill>
                <a:latin typeface="Microsoft YaHei" charset="-122"/>
                <a:ea typeface="Microsoft YaHei" charset="-122"/>
                <a:cs typeface="Microsoft YaHei" charset="-122"/>
              </a:rPr>
              <a:t>Topic 2 of 11 | Overview: Unstructured textual data in SAP HANA</a:t>
            </a:r>
          </a:p>
        </p:txBody>
      </p:sp>
      <p:pic>
        <p:nvPicPr>
          <p:cNvPr id="8" name="Picture 7" descr="273123_l_srgb_s_gl.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9309" y="2073478"/>
            <a:ext cx="1680775" cy="1159025"/>
          </a:xfrm>
          <a:prstGeom prst="rect">
            <a:avLst/>
          </a:prstGeom>
        </p:spPr>
      </p:pic>
      <p:graphicFrame>
        <p:nvGraphicFramePr>
          <p:cNvPr id="3" name="Table 2"/>
          <p:cNvGraphicFramePr>
            <a:graphicFrameLocks noGrp="1"/>
          </p:cNvGraphicFramePr>
          <p:nvPr>
            <p:extLst/>
          </p:nvPr>
        </p:nvGraphicFramePr>
        <p:xfrm>
          <a:off x="2384486" y="3542692"/>
          <a:ext cx="6096001" cy="2034486"/>
        </p:xfrm>
        <a:graphic>
          <a:graphicData uri="http://schemas.openxmlformats.org/drawingml/2006/table">
            <a:tbl>
              <a:tblPr firstRow="1" bandRow="1">
                <a:tableStyleId>{2D5ABB26-0587-4C30-8999-92F81FD0307C}</a:tableStyleId>
              </a:tblPr>
              <a:tblGrid>
                <a:gridCol w="2617763">
                  <a:extLst>
                    <a:ext uri="{9D8B030D-6E8A-4147-A177-3AD203B41FA5}">
                      <a16:colId xmlns:a16="http://schemas.microsoft.com/office/drawing/2014/main" val="20000"/>
                    </a:ext>
                  </a:extLst>
                </a:gridCol>
                <a:gridCol w="3478238">
                  <a:extLst>
                    <a:ext uri="{9D8B030D-6E8A-4147-A177-3AD203B41FA5}">
                      <a16:colId xmlns:a16="http://schemas.microsoft.com/office/drawing/2014/main" val="20001"/>
                    </a:ext>
                  </a:extLst>
                </a:gridCol>
              </a:tblGrid>
              <a:tr h="525643">
                <a:tc>
                  <a:txBody>
                    <a:bodyPr/>
                    <a:lstStyle/>
                    <a:p>
                      <a:pPr marL="0" marR="0" indent="0" algn="l" defTabSz="1088776" rtl="0" eaLnBrk="1" fontAlgn="auto" latinLnBrk="0" hangingPunct="1">
                        <a:lnSpc>
                          <a:spcPct val="100000"/>
                        </a:lnSpc>
                        <a:spcBef>
                          <a:spcPts val="0"/>
                        </a:spcBef>
                        <a:spcAft>
                          <a:spcPts val="0"/>
                        </a:spcAft>
                        <a:buClrTx/>
                        <a:buSzTx/>
                        <a:buFontTx/>
                        <a:buNone/>
                        <a:tabLst/>
                        <a:defRPr/>
                      </a:pPr>
                      <a:r>
                        <a:rPr lang="en-US" sz="1500" b="1" dirty="0">
                          <a:solidFill>
                            <a:schemeClr val="accent1"/>
                          </a:solidFill>
                          <a:latin typeface="+mn-lt"/>
                        </a:rPr>
                        <a:t>SQL features</a:t>
                      </a:r>
                    </a:p>
                  </a:txBody>
                  <a:tcPr marL="68562" marR="68562" marT="34281" marB="34281"/>
                </a:tc>
                <a:tc>
                  <a:txBody>
                    <a:bodyPr/>
                    <a:lstStyle/>
                    <a:p>
                      <a:pPr marL="0" marR="0" indent="0" algn="l" defTabSz="1088776" rtl="0" eaLnBrk="1" fontAlgn="auto" latinLnBrk="0" hangingPunct="1">
                        <a:lnSpc>
                          <a:spcPct val="100000"/>
                        </a:lnSpc>
                        <a:spcBef>
                          <a:spcPts val="0"/>
                        </a:spcBef>
                        <a:spcAft>
                          <a:spcPts val="0"/>
                        </a:spcAft>
                        <a:buClrTx/>
                        <a:buSzTx/>
                        <a:buFontTx/>
                        <a:buNone/>
                        <a:tabLst/>
                        <a:defRPr/>
                      </a:pPr>
                      <a:r>
                        <a:rPr lang="en-US" sz="1500" dirty="0">
                          <a:latin typeface="+mn-lt"/>
                        </a:rPr>
                        <a:t>Fuzzy search index for VARCHAR columns and TEXT columns</a:t>
                      </a:r>
                    </a:p>
                  </a:txBody>
                  <a:tcPr marL="68562" marR="68562" marT="34281" marB="34281"/>
                </a:tc>
                <a:extLst>
                  <a:ext uri="{0D108BD9-81ED-4DB2-BD59-A6C34878D82A}">
                    <a16:rowId xmlns:a16="http://schemas.microsoft.com/office/drawing/2014/main" val="10000"/>
                  </a:ext>
                </a:extLst>
              </a:tr>
              <a:tr h="982724">
                <a:tc>
                  <a:txBody>
                    <a:bodyPr/>
                    <a:lstStyle/>
                    <a:p>
                      <a:pPr marL="0" marR="0" indent="0" algn="l" defTabSz="1088776" rtl="0" eaLnBrk="1" fontAlgn="auto" latinLnBrk="0" hangingPunct="1">
                        <a:lnSpc>
                          <a:spcPct val="100000"/>
                        </a:lnSpc>
                        <a:spcBef>
                          <a:spcPts val="0"/>
                        </a:spcBef>
                        <a:spcAft>
                          <a:spcPts val="0"/>
                        </a:spcAft>
                        <a:buClrTx/>
                        <a:buSzTx/>
                        <a:buFontTx/>
                        <a:buNone/>
                        <a:tabLst/>
                        <a:defRPr/>
                      </a:pPr>
                      <a:r>
                        <a:rPr lang="en-US" sz="1500" b="1" dirty="0">
                          <a:solidFill>
                            <a:schemeClr val="accent1"/>
                          </a:solidFill>
                          <a:latin typeface="+mn-lt"/>
                        </a:rPr>
                        <a:t>Search</a:t>
                      </a:r>
                      <a:r>
                        <a:rPr lang="en-US" sz="1500" b="1" baseline="0" dirty="0">
                          <a:solidFill>
                            <a:schemeClr val="accent1"/>
                          </a:solidFill>
                          <a:latin typeface="+mn-lt"/>
                        </a:rPr>
                        <a:t> rules</a:t>
                      </a:r>
                      <a:endParaRPr lang="en-US" sz="1500" b="1" dirty="0">
                        <a:solidFill>
                          <a:schemeClr val="accent1"/>
                        </a:solidFill>
                        <a:latin typeface="+mn-lt"/>
                      </a:endParaRPr>
                    </a:p>
                  </a:txBody>
                  <a:tcPr marL="68562" marR="68562" marT="34281" marB="34281"/>
                </a:tc>
                <a:tc>
                  <a:txBody>
                    <a:bodyPr/>
                    <a:lstStyle/>
                    <a:p>
                      <a:pPr marL="0" marR="0" indent="0" algn="l" defTabSz="1088776" rtl="0" eaLnBrk="1" fontAlgn="auto" latinLnBrk="0" hangingPunct="1">
                        <a:lnSpc>
                          <a:spcPct val="100000"/>
                        </a:lnSpc>
                        <a:spcBef>
                          <a:spcPts val="0"/>
                        </a:spcBef>
                        <a:spcAft>
                          <a:spcPts val="0"/>
                        </a:spcAft>
                        <a:buClrTx/>
                        <a:buSzTx/>
                        <a:buFontTx/>
                        <a:buNone/>
                        <a:tabLst/>
                        <a:defRPr/>
                      </a:pPr>
                      <a:r>
                        <a:rPr lang="en-US" sz="1500" dirty="0">
                          <a:latin typeface="+mn-lt"/>
                        </a:rPr>
                        <a:t>Rule sets: Multiple SELECTs in one call</a:t>
                      </a:r>
                    </a:p>
                    <a:p>
                      <a:pPr marL="0" marR="0" indent="0" algn="l" defTabSz="1088776" rtl="0" eaLnBrk="1" fontAlgn="auto" latinLnBrk="0" hangingPunct="1">
                        <a:lnSpc>
                          <a:spcPct val="100000"/>
                        </a:lnSpc>
                        <a:spcBef>
                          <a:spcPts val="0"/>
                        </a:spcBef>
                        <a:spcAft>
                          <a:spcPts val="0"/>
                        </a:spcAft>
                        <a:buClrTx/>
                        <a:buSzTx/>
                        <a:buFontTx/>
                        <a:buNone/>
                        <a:tabLst/>
                        <a:defRPr/>
                      </a:pPr>
                      <a:r>
                        <a:rPr lang="en-US" sz="1500" dirty="0">
                          <a:latin typeface="+mn-lt"/>
                        </a:rPr>
                        <a:t>Graphical editor</a:t>
                      </a:r>
                    </a:p>
                    <a:p>
                      <a:pPr marL="0" marR="0" indent="0" algn="l" defTabSz="1088776" rtl="0" eaLnBrk="1" fontAlgn="auto" latinLnBrk="0" hangingPunct="1">
                        <a:lnSpc>
                          <a:spcPct val="100000"/>
                        </a:lnSpc>
                        <a:spcBef>
                          <a:spcPts val="0"/>
                        </a:spcBef>
                        <a:spcAft>
                          <a:spcPts val="0"/>
                        </a:spcAft>
                        <a:buClrTx/>
                        <a:buSzTx/>
                        <a:buFontTx/>
                        <a:buNone/>
                        <a:tabLst/>
                        <a:defRPr/>
                      </a:pPr>
                      <a:r>
                        <a:rPr lang="en-US" sz="1500" dirty="0">
                          <a:latin typeface="+mn-lt"/>
                        </a:rPr>
                        <a:t>Repository objects</a:t>
                      </a:r>
                    </a:p>
                    <a:p>
                      <a:pPr marL="0" marR="0" indent="0" algn="l" defTabSz="1088776" rtl="0" eaLnBrk="1" fontAlgn="auto" latinLnBrk="0" hangingPunct="1">
                        <a:lnSpc>
                          <a:spcPct val="100000"/>
                        </a:lnSpc>
                        <a:spcBef>
                          <a:spcPts val="0"/>
                        </a:spcBef>
                        <a:spcAft>
                          <a:spcPts val="0"/>
                        </a:spcAft>
                        <a:buClrTx/>
                        <a:buSzTx/>
                        <a:buFontTx/>
                        <a:buNone/>
                        <a:tabLst/>
                        <a:defRPr/>
                      </a:pPr>
                      <a:r>
                        <a:rPr lang="en-US" sz="1500" dirty="0">
                          <a:latin typeface="+mn-lt"/>
                        </a:rPr>
                        <a:t>Easy to use: Built-in function</a:t>
                      </a:r>
                    </a:p>
                  </a:txBody>
                  <a:tcPr marL="68562" marR="68562" marT="34281" marB="34281"/>
                </a:tc>
                <a:extLst>
                  <a:ext uri="{0D108BD9-81ED-4DB2-BD59-A6C34878D82A}">
                    <a16:rowId xmlns:a16="http://schemas.microsoft.com/office/drawing/2014/main" val="10001"/>
                  </a:ext>
                </a:extLst>
              </a:tr>
              <a:tr h="525643">
                <a:tc>
                  <a:txBody>
                    <a:bodyPr/>
                    <a:lstStyle/>
                    <a:p>
                      <a:pPr marL="0" marR="0" indent="0" algn="l" defTabSz="1088776" rtl="0" eaLnBrk="1" fontAlgn="auto" latinLnBrk="0" hangingPunct="1">
                        <a:lnSpc>
                          <a:spcPct val="100000"/>
                        </a:lnSpc>
                        <a:spcBef>
                          <a:spcPts val="0"/>
                        </a:spcBef>
                        <a:spcAft>
                          <a:spcPts val="0"/>
                        </a:spcAft>
                        <a:buClrTx/>
                        <a:buSzTx/>
                        <a:buFontTx/>
                        <a:buNone/>
                        <a:tabLst/>
                        <a:defRPr/>
                      </a:pPr>
                      <a:r>
                        <a:rPr lang="en-US" sz="1500" b="1" dirty="0">
                          <a:solidFill>
                            <a:schemeClr val="accent1"/>
                          </a:solidFill>
                          <a:latin typeface="+mn-lt"/>
                        </a:rPr>
                        <a:t>Content-specific search</a:t>
                      </a:r>
                    </a:p>
                  </a:txBody>
                  <a:tcPr marL="68562" marR="68562" marT="34281" marB="34281"/>
                </a:tc>
                <a:tc>
                  <a:txBody>
                    <a:bodyPr/>
                    <a:lstStyle/>
                    <a:p>
                      <a:r>
                        <a:rPr lang="en-US" sz="1500" dirty="0"/>
                        <a:t>Postcode</a:t>
                      </a:r>
                    </a:p>
                    <a:p>
                      <a:r>
                        <a:rPr lang="en-US" sz="1500" dirty="0"/>
                        <a:t>House number</a:t>
                      </a:r>
                    </a:p>
                  </a:txBody>
                  <a:tcPr marL="68562" marR="68562" marT="34281" marB="34281"/>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42575028"/>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charset="-122"/>
                <a:ea typeface="Microsoft YaHei" charset="-122"/>
                <a:cs typeface="Microsoft YaHei" charset="-122"/>
              </a:rPr>
              <a:t>文本分析</a:t>
            </a:r>
            <a:endParaRPr lang="en-US" b="0" dirty="0">
              <a:latin typeface="Microsoft YaHei" charset="-122"/>
              <a:ea typeface="Microsoft YaHei" charset="-122"/>
              <a:cs typeface="Microsoft YaHei" charset="-122"/>
            </a:endParaRPr>
          </a:p>
        </p:txBody>
      </p:sp>
      <p:sp>
        <p:nvSpPr>
          <p:cNvPr id="5" name="Text Placeholder 2"/>
          <p:cNvSpPr txBox="1">
            <a:spLocks/>
          </p:cNvSpPr>
          <p:nvPr/>
        </p:nvSpPr>
        <p:spPr>
          <a:xfrm>
            <a:off x="1559212" y="1935908"/>
            <a:ext cx="7327701" cy="3434933"/>
          </a:xfrm>
          <a:prstGeom prst="rect">
            <a:avLst/>
          </a:prstGeom>
        </p:spPr>
        <p:txBody>
          <a:bodyPr/>
          <a:lstStyle>
            <a:lvl1pPr marL="342900" indent="-342900" algn="l" rtl="0" eaLnBrk="0" fontAlgn="base" hangingPunct="0">
              <a:lnSpc>
                <a:spcPts val="2800"/>
              </a:lnSpc>
              <a:spcBef>
                <a:spcPct val="0"/>
              </a:spcBef>
              <a:spcAft>
                <a:spcPts val="1300"/>
              </a:spcAft>
              <a:buClr>
                <a:schemeClr val="hlink"/>
              </a:buClr>
              <a:buFont typeface="Wingdings" charset="0"/>
              <a:buChar char="§"/>
              <a:defRPr sz="2600">
                <a:solidFill>
                  <a:schemeClr val="tx1"/>
                </a:solidFill>
                <a:latin typeface="Calibri" pitchFamily="34" charset="0"/>
                <a:ea typeface="MS PGothic" pitchFamily="34" charset="-128"/>
                <a:cs typeface="Calibri" pitchFamily="34" charset="0"/>
              </a:defRPr>
            </a:lvl1pPr>
            <a:lvl2pPr marL="831850" indent="-285750" algn="l" rtl="0" eaLnBrk="0" fontAlgn="base" hangingPunct="0">
              <a:lnSpc>
                <a:spcPts val="2400"/>
              </a:lnSpc>
              <a:spcBef>
                <a:spcPct val="0"/>
              </a:spcBef>
              <a:spcAft>
                <a:spcPts val="200"/>
              </a:spcAft>
              <a:buClr>
                <a:schemeClr val="accent2"/>
              </a:buClr>
              <a:buFont typeface="Wingdings" charset="0"/>
              <a:buChar char="§"/>
              <a:defRPr sz="2200">
                <a:solidFill>
                  <a:schemeClr val="tx1"/>
                </a:solidFill>
                <a:latin typeface="Calibri" pitchFamily="34" charset="0"/>
                <a:ea typeface="MS PGothic" pitchFamily="34" charset="-128"/>
                <a:cs typeface="Calibri" pitchFamily="34" charset="0"/>
              </a:defRPr>
            </a:lvl2pPr>
            <a:lvl3pPr marL="1143000" indent="-228600" algn="l" rtl="0" eaLnBrk="0" fontAlgn="base" hangingPunct="0">
              <a:spcBef>
                <a:spcPct val="20000"/>
              </a:spcBef>
              <a:spcAft>
                <a:spcPct val="0"/>
              </a:spcAft>
              <a:buClr>
                <a:schemeClr val="accent2"/>
              </a:buClr>
              <a:buFont typeface="Wingdings" charset="0"/>
              <a:buChar char="§"/>
              <a:defRPr sz="2000">
                <a:solidFill>
                  <a:schemeClr val="tx1"/>
                </a:solidFill>
                <a:latin typeface="Calibri" pitchFamily="34" charset="0"/>
                <a:ea typeface="MS PGothic" pitchFamily="34" charset="-128"/>
                <a:cs typeface="Calibri" pitchFamily="34" charset="0"/>
              </a:defRPr>
            </a:lvl3pPr>
            <a:lvl4pPr marL="1600200" indent="-228600" algn="l" rtl="0" eaLnBrk="0" fontAlgn="base" hangingPunct="0">
              <a:spcBef>
                <a:spcPct val="20000"/>
              </a:spcBef>
              <a:spcAft>
                <a:spcPct val="0"/>
              </a:spcAft>
              <a:buClr>
                <a:schemeClr val="accent2"/>
              </a:buClr>
              <a:buFont typeface="Wingdings" charset="0"/>
              <a:buChar char="§"/>
              <a:defRPr>
                <a:solidFill>
                  <a:schemeClr val="tx1"/>
                </a:solidFill>
                <a:latin typeface="Calibri" pitchFamily="34" charset="0"/>
                <a:ea typeface="MS PGothic" pitchFamily="34" charset="-128"/>
                <a:cs typeface="Calibri" pitchFamily="34" charset="0"/>
              </a:defRPr>
            </a:lvl4pPr>
            <a:lvl5pPr marL="2057400" indent="-228600" algn="l" rtl="0" eaLnBrk="0" fontAlgn="base" hangingPunct="0">
              <a:spcBef>
                <a:spcPct val="20000"/>
              </a:spcBef>
              <a:spcAft>
                <a:spcPct val="0"/>
              </a:spcAft>
              <a:buClr>
                <a:schemeClr val="accent2"/>
              </a:buClr>
              <a:buFont typeface="Wingdings" charset="0"/>
              <a:buChar char="§"/>
              <a:defRPr sz="1600">
                <a:solidFill>
                  <a:schemeClr val="tx1"/>
                </a:solidFill>
                <a:latin typeface="Calibri" pitchFamily="34" charset="0"/>
                <a:ea typeface="MS PGothic" pitchFamily="34" charset="-128"/>
                <a:cs typeface="Calibri" pitchFamily="34" charset="0"/>
              </a:defRPr>
            </a:lvl5pPr>
            <a:lvl6pPr marL="25146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9pPr>
          </a:lstStyle>
          <a:p>
            <a:pPr marL="0" indent="0">
              <a:spcAft>
                <a:spcPts val="0"/>
              </a:spcAft>
              <a:buNone/>
            </a:pPr>
            <a:r>
              <a:rPr lang="zh-CN" altLang="en-US" sz="1650" dirty="0">
                <a:latin typeface="Microsoft YaHei" charset="-122"/>
                <a:ea typeface="Microsoft YaHei" charset="-122"/>
                <a:cs typeface="Microsoft YaHei" charset="-122"/>
              </a:rPr>
              <a:t>用于在</a:t>
            </a:r>
            <a:r>
              <a:rPr lang="en-US" altLang="zh-CN" sz="1650" dirty="0">
                <a:latin typeface="Microsoft YaHei" charset="-122"/>
                <a:ea typeface="Microsoft YaHei" charset="-122"/>
                <a:cs typeface="Microsoft YaHei" charset="-122"/>
              </a:rPr>
              <a:t>HANA</a:t>
            </a:r>
            <a:r>
              <a:rPr lang="zh-CN" altLang="en-US" sz="1650" dirty="0">
                <a:latin typeface="Microsoft YaHei" charset="-122"/>
                <a:ea typeface="Microsoft YaHei" charset="-122"/>
                <a:cs typeface="Microsoft YaHei" charset="-122"/>
              </a:rPr>
              <a:t>的列表上</a:t>
            </a:r>
            <a:endParaRPr lang="en-US" altLang="zh-CN" sz="1650" dirty="0">
              <a:latin typeface="Microsoft YaHei" charset="-122"/>
              <a:ea typeface="Microsoft YaHei" charset="-122"/>
              <a:cs typeface="Microsoft YaHei" charset="-122"/>
            </a:endParaRPr>
          </a:p>
          <a:p>
            <a:pPr marL="0" indent="0">
              <a:spcAft>
                <a:spcPts val="0"/>
              </a:spcAft>
              <a:buNone/>
            </a:pPr>
            <a:r>
              <a:rPr lang="zh-CN" altLang="en-US" sz="1650" dirty="0">
                <a:latin typeface="Microsoft YaHei" charset="-122"/>
                <a:ea typeface="Microsoft YaHei" charset="-122"/>
                <a:cs typeface="Microsoft YaHei" charset="-122"/>
              </a:rPr>
              <a:t>将一个文本列绑定到全文索引</a:t>
            </a:r>
            <a:endParaRPr lang="en-US" altLang="zh-CN" sz="1650" dirty="0">
              <a:latin typeface="Microsoft YaHei" charset="-122"/>
              <a:ea typeface="Microsoft YaHei" charset="-122"/>
              <a:cs typeface="Microsoft YaHei" charset="-122"/>
            </a:endParaRPr>
          </a:p>
          <a:p>
            <a:pPr marL="0" indent="0">
              <a:spcAft>
                <a:spcPts val="0"/>
              </a:spcAft>
              <a:buNone/>
            </a:pPr>
            <a:r>
              <a:rPr lang="zh-CN" altLang="en-US" sz="1650" dirty="0">
                <a:latin typeface="Microsoft YaHei" charset="-122"/>
                <a:ea typeface="Microsoft YaHei" charset="-122"/>
                <a:cs typeface="Microsoft YaHei" charset="-122"/>
              </a:rPr>
              <a:t>结果被存储在一个表中</a:t>
            </a:r>
            <a:endParaRPr lang="en-US" sz="1949" dirty="0">
              <a:solidFill>
                <a:schemeClr val="accent1"/>
              </a:solidFill>
              <a:latin typeface="Microsoft YaHei" charset="-122"/>
              <a:ea typeface="Microsoft YaHei" charset="-122"/>
              <a:cs typeface="Microsoft YaHei" charset="-122"/>
            </a:endParaRPr>
          </a:p>
          <a:p>
            <a:pPr>
              <a:spcAft>
                <a:spcPts val="0"/>
              </a:spcAft>
            </a:pPr>
            <a:endParaRPr lang="en-US" sz="1949" dirty="0">
              <a:latin typeface="Microsoft YaHei" charset="-122"/>
              <a:ea typeface="Microsoft YaHei" charset="-122"/>
              <a:cs typeface="Microsoft YaHei" charset="-122"/>
            </a:endParaRPr>
          </a:p>
        </p:txBody>
      </p:sp>
      <p:graphicFrame>
        <p:nvGraphicFramePr>
          <p:cNvPr id="3" name="Table 2"/>
          <p:cNvGraphicFramePr>
            <a:graphicFrameLocks noGrp="1"/>
          </p:cNvGraphicFramePr>
          <p:nvPr>
            <p:extLst/>
          </p:nvPr>
        </p:nvGraphicFramePr>
        <p:xfrm>
          <a:off x="1595348" y="2900201"/>
          <a:ext cx="7379473" cy="2353967"/>
        </p:xfrm>
        <a:graphic>
          <a:graphicData uri="http://schemas.openxmlformats.org/drawingml/2006/table">
            <a:tbl>
              <a:tblPr firstRow="1" bandRow="1">
                <a:tableStyleId>{2D5ABB26-0587-4C30-8999-92F81FD0307C}</a:tableStyleId>
              </a:tblPr>
              <a:tblGrid>
                <a:gridCol w="2320964">
                  <a:extLst>
                    <a:ext uri="{9D8B030D-6E8A-4147-A177-3AD203B41FA5}">
                      <a16:colId xmlns:a16="http://schemas.microsoft.com/office/drawing/2014/main" val="20000"/>
                    </a:ext>
                  </a:extLst>
                </a:gridCol>
                <a:gridCol w="416583">
                  <a:extLst>
                    <a:ext uri="{9D8B030D-6E8A-4147-A177-3AD203B41FA5}">
                      <a16:colId xmlns:a16="http://schemas.microsoft.com/office/drawing/2014/main" val="20001"/>
                    </a:ext>
                  </a:extLst>
                </a:gridCol>
                <a:gridCol w="4641926">
                  <a:extLst>
                    <a:ext uri="{9D8B030D-6E8A-4147-A177-3AD203B41FA5}">
                      <a16:colId xmlns:a16="http://schemas.microsoft.com/office/drawing/2014/main" val="20002"/>
                    </a:ext>
                  </a:extLst>
                </a:gridCol>
              </a:tblGrid>
              <a:tr h="479935">
                <a:tc>
                  <a:txBody>
                    <a:bodyPr/>
                    <a:lstStyle/>
                    <a:p>
                      <a:pPr algn="ctr"/>
                      <a:r>
                        <a:rPr lang="zh-CN" altLang="en-US" sz="1300" b="0" dirty="0">
                          <a:solidFill>
                            <a:schemeClr val="bg1"/>
                          </a:solidFill>
                          <a:latin typeface="Microsoft YaHei" charset="-122"/>
                          <a:ea typeface="Microsoft YaHei" charset="-122"/>
                          <a:cs typeface="Microsoft YaHei" charset="-122"/>
                        </a:rPr>
                        <a:t>词性</a:t>
                      </a:r>
                      <a:endParaRPr lang="en-US" sz="1300" b="0" dirty="0">
                        <a:solidFill>
                          <a:schemeClr val="bg1"/>
                        </a:solidFill>
                        <a:latin typeface="Microsoft YaHei" charset="-122"/>
                        <a:ea typeface="Microsoft YaHei" charset="-122"/>
                        <a:cs typeface="Microsoft YaHei" charset="-122"/>
                      </a:endParaRPr>
                    </a:p>
                    <a:p>
                      <a:pPr algn="ctr"/>
                      <a:r>
                        <a:rPr lang="en-US" sz="1300" b="0" dirty="0">
                          <a:solidFill>
                            <a:schemeClr val="bg1"/>
                          </a:solidFill>
                          <a:latin typeface="Microsoft YaHei" charset="-122"/>
                          <a:ea typeface="Microsoft YaHei" charset="-122"/>
                          <a:cs typeface="Microsoft YaHei" charset="-122"/>
                          <a:sym typeface="Wingdings"/>
                        </a:rPr>
                        <a:t></a:t>
                      </a:r>
                      <a:endParaRPr lang="en-US" sz="1300" b="0" dirty="0">
                        <a:solidFill>
                          <a:schemeClr val="bg1"/>
                        </a:solidFill>
                        <a:latin typeface="Microsoft YaHei" charset="-122"/>
                        <a:ea typeface="Microsoft YaHei" charset="-122"/>
                        <a:cs typeface="Microsoft YaHei" charset="-122"/>
                      </a:endParaRPr>
                    </a:p>
                  </a:txBody>
                  <a:tcPr marL="68562" marR="68562" marT="34281" marB="34281"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chemeClr val="tx2">
                        <a:lumMod val="50000"/>
                      </a:schemeClr>
                    </a:solidFill>
                  </a:tcPr>
                </a:tc>
                <a:tc>
                  <a:txBody>
                    <a:bodyPr/>
                    <a:lstStyle/>
                    <a:p>
                      <a:pPr marL="0" marR="0" indent="0" algn="l" defTabSz="1088776" rtl="0" eaLnBrk="1" fontAlgn="auto" latinLnBrk="0" hangingPunct="1">
                        <a:lnSpc>
                          <a:spcPct val="100000"/>
                        </a:lnSpc>
                        <a:spcBef>
                          <a:spcPts val="0"/>
                        </a:spcBef>
                        <a:spcAft>
                          <a:spcPts val="0"/>
                        </a:spcAft>
                        <a:buClrTx/>
                        <a:buSzTx/>
                        <a:buFontTx/>
                        <a:buNone/>
                        <a:tabLst/>
                        <a:defRPr/>
                      </a:pPr>
                      <a:r>
                        <a:rPr lang="en-US" sz="1600" dirty="0">
                          <a:solidFill>
                            <a:schemeClr val="tx2">
                              <a:lumMod val="50000"/>
                            </a:schemeClr>
                          </a:solidFill>
                          <a:latin typeface="Microsoft YaHei" charset="-122"/>
                          <a:ea typeface="Microsoft YaHei" charset="-122"/>
                          <a:cs typeface="Microsoft YaHei" charset="-122"/>
                          <a:sym typeface="Wingdings"/>
                        </a:rPr>
                        <a:t></a:t>
                      </a:r>
                      <a:endParaRPr lang="en-US" sz="1600" dirty="0">
                        <a:solidFill>
                          <a:schemeClr val="tx2">
                            <a:lumMod val="50000"/>
                          </a:schemeClr>
                        </a:solidFill>
                        <a:latin typeface="Microsoft YaHei" charset="-122"/>
                        <a:ea typeface="Microsoft YaHei" charset="-122"/>
                        <a:cs typeface="Microsoft YaHei" charset="-122"/>
                      </a:endParaRPr>
                    </a:p>
                  </a:txBody>
                  <a:tcPr marL="68562" marR="68562" marT="34281" marB="34281" anchor="ctr">
                    <a:lnL w="76200" cap="flat" cmpd="sng" algn="ctr">
                      <a:solidFill>
                        <a:srgbClr val="FFFFFF"/>
                      </a:solidFill>
                      <a:prstDash val="solid"/>
                      <a:round/>
                      <a:headEnd type="none" w="med" len="med"/>
                      <a:tailEnd type="none" w="med" len="med"/>
                    </a:lnL>
                  </a:tcPr>
                </a:tc>
                <a:tc>
                  <a:txBody>
                    <a:bodyPr/>
                    <a:lstStyle/>
                    <a:p>
                      <a:pPr marL="0" lvl="2" indent="0">
                        <a:buFont typeface="Arial" pitchFamily="34" charset="0"/>
                        <a:buNone/>
                      </a:pPr>
                      <a:r>
                        <a:rPr lang="zh-CN" altLang="en-US" sz="1300" b="1" dirty="0">
                          <a:latin typeface="Microsoft YaHei" charset="-122"/>
                          <a:ea typeface="Microsoft YaHei" charset="-122"/>
                          <a:cs typeface="Microsoft YaHei" charset="-122"/>
                        </a:rPr>
                        <a:t>标签的词的类别</a:t>
                      </a:r>
                      <a:endParaRPr lang="en-US" sz="1300" b="1" dirty="0">
                        <a:latin typeface="Microsoft YaHei" charset="-122"/>
                        <a:ea typeface="Microsoft YaHei" charset="-122"/>
                        <a:cs typeface="Microsoft YaHei" charset="-122"/>
                      </a:endParaRPr>
                    </a:p>
                    <a:p>
                      <a:pPr marL="0" lvl="2" indent="0">
                        <a:buFont typeface="Arial" pitchFamily="34" charset="0"/>
                        <a:buNone/>
                      </a:pPr>
                      <a:r>
                        <a:rPr lang="en-US" sz="1000" dirty="0">
                          <a:latin typeface="Microsoft YaHei" charset="-122"/>
                          <a:ea typeface="Microsoft YaHei" charset="-122"/>
                          <a:cs typeface="Microsoft YaHei" charset="-122"/>
                        </a:rPr>
                        <a:t>Examples: </a:t>
                      </a:r>
                      <a:r>
                        <a:rPr lang="en-US" sz="1000" i="1" dirty="0">
                          <a:latin typeface="Microsoft YaHei" charset="-122"/>
                          <a:ea typeface="Microsoft YaHei" charset="-122"/>
                          <a:cs typeface="Microsoft YaHei" charset="-122"/>
                        </a:rPr>
                        <a:t>quick</a:t>
                      </a:r>
                      <a:r>
                        <a:rPr lang="en-US" sz="1000" dirty="0">
                          <a:latin typeface="Microsoft YaHei" charset="-122"/>
                          <a:ea typeface="Microsoft YaHei" charset="-122"/>
                          <a:cs typeface="Microsoft YaHei" charset="-122"/>
                        </a:rPr>
                        <a:t>: </a:t>
                      </a:r>
                      <a:r>
                        <a:rPr lang="en-US" sz="1000" dirty="0" err="1">
                          <a:latin typeface="Microsoft YaHei" charset="-122"/>
                          <a:ea typeface="Microsoft YaHei" charset="-122"/>
                          <a:cs typeface="Microsoft YaHei" charset="-122"/>
                        </a:rPr>
                        <a:t>Adj</a:t>
                      </a:r>
                      <a:r>
                        <a:rPr lang="en-US" sz="1000" dirty="0">
                          <a:latin typeface="Microsoft YaHei" charset="-122"/>
                          <a:ea typeface="Microsoft YaHei" charset="-122"/>
                          <a:cs typeface="Microsoft YaHei" charset="-122"/>
                        </a:rPr>
                        <a:t>; </a:t>
                      </a:r>
                      <a:r>
                        <a:rPr lang="en-US" sz="1000" i="1" dirty="0">
                          <a:latin typeface="Microsoft YaHei" charset="-122"/>
                          <a:ea typeface="Microsoft YaHei" charset="-122"/>
                          <a:cs typeface="Microsoft YaHei" charset="-122"/>
                        </a:rPr>
                        <a:t>houses</a:t>
                      </a:r>
                      <a:r>
                        <a:rPr lang="en-US" sz="1000" dirty="0">
                          <a:latin typeface="Microsoft YaHei" charset="-122"/>
                          <a:ea typeface="Microsoft YaHei" charset="-122"/>
                          <a:cs typeface="Microsoft YaHei" charset="-122"/>
                        </a:rPr>
                        <a:t>: </a:t>
                      </a:r>
                      <a:r>
                        <a:rPr lang="en-US" sz="1000" dirty="0" err="1">
                          <a:latin typeface="Microsoft YaHei" charset="-122"/>
                          <a:ea typeface="Microsoft YaHei" charset="-122"/>
                          <a:cs typeface="Microsoft YaHei" charset="-122"/>
                        </a:rPr>
                        <a:t>N</a:t>
                      </a:r>
                      <a:r>
                        <a:rPr lang="en-US" altLang="zh-CN" sz="1000" dirty="0" err="1">
                          <a:latin typeface="Microsoft YaHei" charset="-122"/>
                          <a:ea typeface="Microsoft YaHei" charset="-122"/>
                          <a:cs typeface="Microsoft YaHei" charset="-122"/>
                        </a:rPr>
                        <a:t>n</a:t>
                      </a:r>
                      <a:endParaRPr lang="en-US" sz="1000" dirty="0">
                        <a:latin typeface="Microsoft YaHei" charset="-122"/>
                        <a:ea typeface="Microsoft YaHei" charset="-122"/>
                        <a:cs typeface="Microsoft YaHei" charset="-122"/>
                      </a:endParaRPr>
                    </a:p>
                  </a:txBody>
                  <a:tcPr marL="68562" marR="68562" marT="34281" marB="34281" anchor="ctr"/>
                </a:tc>
                <a:extLst>
                  <a:ext uri="{0D108BD9-81ED-4DB2-BD59-A6C34878D82A}">
                    <a16:rowId xmlns:a16="http://schemas.microsoft.com/office/drawing/2014/main" val="10000"/>
                  </a:ext>
                </a:extLst>
              </a:tr>
              <a:tr h="479935">
                <a:tc>
                  <a:txBody>
                    <a:bodyPr/>
                    <a:lstStyle/>
                    <a:p>
                      <a:pPr algn="ctr"/>
                      <a:r>
                        <a:rPr lang="zh-CN" altLang="en-US" sz="1300" b="0" dirty="0">
                          <a:solidFill>
                            <a:schemeClr val="bg1"/>
                          </a:solidFill>
                          <a:latin typeface="Microsoft YaHei" charset="-122"/>
                          <a:ea typeface="Microsoft YaHei" charset="-122"/>
                          <a:cs typeface="Microsoft YaHei" charset="-122"/>
                        </a:rPr>
                        <a:t>名词词组</a:t>
                      </a:r>
                      <a:endParaRPr lang="en-US" altLang="zh-CN" sz="1300" b="0" dirty="0">
                        <a:solidFill>
                          <a:schemeClr val="bg1"/>
                        </a:solidFill>
                        <a:latin typeface="Microsoft YaHei" charset="-122"/>
                        <a:ea typeface="Microsoft YaHei" charset="-122"/>
                        <a:cs typeface="Microsoft YaHei" charset="-122"/>
                      </a:endParaRPr>
                    </a:p>
                    <a:p>
                      <a:pPr algn="ctr"/>
                      <a:r>
                        <a:rPr lang="en-US" sz="1300" b="0" dirty="0">
                          <a:solidFill>
                            <a:schemeClr val="bg1"/>
                          </a:solidFill>
                          <a:latin typeface="Microsoft YaHei" charset="-122"/>
                          <a:ea typeface="Microsoft YaHei" charset="-122"/>
                          <a:cs typeface="Microsoft YaHei" charset="-122"/>
                          <a:sym typeface="Wingdings"/>
                        </a:rPr>
                        <a:t></a:t>
                      </a:r>
                      <a:endParaRPr lang="en-US" sz="1300" b="0" dirty="0">
                        <a:solidFill>
                          <a:schemeClr val="bg1"/>
                        </a:solidFill>
                        <a:latin typeface="Microsoft YaHei" charset="-122"/>
                        <a:ea typeface="Microsoft YaHei" charset="-122"/>
                        <a:cs typeface="Microsoft YaHei" charset="-122"/>
                      </a:endParaRPr>
                    </a:p>
                  </a:txBody>
                  <a:tcPr marL="68562" marR="68562" marT="34281" marB="34281"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chemeClr val="tx2">
                        <a:lumMod val="50000"/>
                      </a:schemeClr>
                    </a:solidFill>
                  </a:tcPr>
                </a:tc>
                <a:tc>
                  <a:txBody>
                    <a:bodyPr/>
                    <a:lstStyle/>
                    <a:p>
                      <a:pPr marL="0" marR="0" lvl="2" indent="0" algn="l" defTabSz="1088776" rtl="0" eaLnBrk="1" fontAlgn="auto" latinLnBrk="0" hangingPunct="1">
                        <a:lnSpc>
                          <a:spcPct val="100000"/>
                        </a:lnSpc>
                        <a:spcBef>
                          <a:spcPts val="0"/>
                        </a:spcBef>
                        <a:spcAft>
                          <a:spcPts val="0"/>
                        </a:spcAft>
                        <a:buClrTx/>
                        <a:buSzTx/>
                        <a:buFontTx/>
                        <a:buNone/>
                        <a:tabLst/>
                        <a:defRPr/>
                      </a:pPr>
                      <a:r>
                        <a:rPr lang="en-US" sz="1600" dirty="0">
                          <a:solidFill>
                            <a:schemeClr val="tx2">
                              <a:lumMod val="50000"/>
                            </a:schemeClr>
                          </a:solidFill>
                          <a:latin typeface="Microsoft YaHei" charset="-122"/>
                          <a:ea typeface="Microsoft YaHei" charset="-122"/>
                          <a:cs typeface="Microsoft YaHei" charset="-122"/>
                          <a:sym typeface="Wingdings"/>
                        </a:rPr>
                        <a:t></a:t>
                      </a:r>
                      <a:endParaRPr lang="en-US" sz="1600" dirty="0">
                        <a:solidFill>
                          <a:schemeClr val="tx2">
                            <a:lumMod val="50000"/>
                          </a:schemeClr>
                        </a:solidFill>
                        <a:latin typeface="Microsoft YaHei" charset="-122"/>
                        <a:ea typeface="Microsoft YaHei" charset="-122"/>
                        <a:cs typeface="Microsoft YaHei" charset="-122"/>
                      </a:endParaRPr>
                    </a:p>
                  </a:txBody>
                  <a:tcPr marL="68562" marR="68562" marT="34281" marB="34281" anchor="ctr">
                    <a:lnL w="76200" cap="flat" cmpd="sng" algn="ctr">
                      <a:solidFill>
                        <a:srgbClr val="FFFFFF"/>
                      </a:solidFill>
                      <a:prstDash val="solid"/>
                      <a:round/>
                      <a:headEnd type="none" w="med" len="med"/>
                      <a:tailEnd type="none" w="med" len="med"/>
                    </a:lnL>
                  </a:tcPr>
                </a:tc>
                <a:tc>
                  <a:txBody>
                    <a:bodyPr/>
                    <a:lstStyle/>
                    <a:p>
                      <a:pPr marL="0" lvl="2" indent="0">
                        <a:buNone/>
                      </a:pPr>
                      <a:r>
                        <a:rPr lang="zh-CN" altLang="en-US" sz="1300" b="1" dirty="0">
                          <a:latin typeface="Microsoft YaHei" charset="-122"/>
                          <a:ea typeface="Microsoft YaHei" charset="-122"/>
                          <a:cs typeface="Microsoft YaHei" charset="-122"/>
                        </a:rPr>
                        <a:t>识别内容</a:t>
                      </a:r>
                      <a:endParaRPr lang="en-US" altLang="zh-CN" sz="1300" b="1" dirty="0">
                        <a:latin typeface="Microsoft YaHei" charset="-122"/>
                        <a:ea typeface="Microsoft YaHei" charset="-122"/>
                        <a:cs typeface="Microsoft YaHei" charset="-122"/>
                      </a:endParaRPr>
                    </a:p>
                    <a:p>
                      <a:pPr marL="0" lvl="2" indent="0">
                        <a:buNone/>
                      </a:pPr>
                      <a:r>
                        <a:rPr lang="en-US" sz="1000" dirty="0">
                          <a:latin typeface="Microsoft YaHei" charset="-122"/>
                          <a:ea typeface="Microsoft YaHei" charset="-122"/>
                          <a:cs typeface="Microsoft YaHei" charset="-122"/>
                        </a:rPr>
                        <a:t>Examples: </a:t>
                      </a:r>
                      <a:r>
                        <a:rPr lang="en-US" sz="1000" i="1" dirty="0">
                          <a:latin typeface="Microsoft YaHei" charset="-122"/>
                          <a:ea typeface="Microsoft YaHei" charset="-122"/>
                          <a:cs typeface="Microsoft YaHei" charset="-122"/>
                        </a:rPr>
                        <a:t>text data</a:t>
                      </a:r>
                      <a:r>
                        <a:rPr lang="en-US" sz="1000" dirty="0">
                          <a:latin typeface="Microsoft YaHei" charset="-122"/>
                          <a:ea typeface="Microsoft YaHei" charset="-122"/>
                          <a:cs typeface="Microsoft YaHei" charset="-122"/>
                        </a:rPr>
                        <a:t>; </a:t>
                      </a:r>
                      <a:r>
                        <a:rPr lang="en-US" sz="1000" i="1" dirty="0">
                          <a:latin typeface="Microsoft YaHei" charset="-122"/>
                          <a:ea typeface="Microsoft YaHei" charset="-122"/>
                          <a:cs typeface="Microsoft YaHei" charset="-122"/>
                        </a:rPr>
                        <a:t>global piracy</a:t>
                      </a:r>
                      <a:endParaRPr lang="en-US" sz="1000" dirty="0">
                        <a:latin typeface="Microsoft YaHei" charset="-122"/>
                        <a:ea typeface="Microsoft YaHei" charset="-122"/>
                        <a:cs typeface="Microsoft YaHei" charset="-122"/>
                      </a:endParaRPr>
                    </a:p>
                  </a:txBody>
                  <a:tcPr marL="68562" marR="68562" marT="34281" marB="34281" anchor="ctr"/>
                </a:tc>
                <a:extLst>
                  <a:ext uri="{0D108BD9-81ED-4DB2-BD59-A6C34878D82A}">
                    <a16:rowId xmlns:a16="http://schemas.microsoft.com/office/drawing/2014/main" val="10001"/>
                  </a:ext>
                </a:extLst>
              </a:tr>
              <a:tr h="479935">
                <a:tc>
                  <a:txBody>
                    <a:bodyPr/>
                    <a:lstStyle/>
                    <a:p>
                      <a:pPr algn="ctr"/>
                      <a:r>
                        <a:rPr lang="zh-CN" altLang="en-US" sz="1300" b="0" dirty="0">
                          <a:solidFill>
                            <a:schemeClr val="bg1"/>
                          </a:solidFill>
                          <a:latin typeface="Microsoft YaHei" charset="-122"/>
                          <a:ea typeface="Microsoft YaHei" charset="-122"/>
                          <a:cs typeface="Microsoft YaHei" charset="-122"/>
                        </a:rPr>
                        <a:t>实体提取</a:t>
                      </a:r>
                      <a:endParaRPr lang="en-US" sz="1300" b="0" dirty="0">
                        <a:solidFill>
                          <a:schemeClr val="bg1"/>
                        </a:solidFill>
                        <a:latin typeface="Microsoft YaHei" charset="-122"/>
                        <a:ea typeface="Microsoft YaHei" charset="-122"/>
                        <a:cs typeface="Microsoft YaHei" charset="-122"/>
                      </a:endParaRPr>
                    </a:p>
                    <a:p>
                      <a:pPr marL="0" marR="0" indent="0" algn="ctr" defTabSz="1088776" rtl="0" eaLnBrk="1" fontAlgn="auto" latinLnBrk="0" hangingPunct="1">
                        <a:lnSpc>
                          <a:spcPct val="100000"/>
                        </a:lnSpc>
                        <a:spcBef>
                          <a:spcPts val="0"/>
                        </a:spcBef>
                        <a:spcAft>
                          <a:spcPts val="0"/>
                        </a:spcAft>
                        <a:buClrTx/>
                        <a:buSzTx/>
                        <a:buFontTx/>
                        <a:buNone/>
                        <a:tabLst/>
                        <a:defRPr/>
                      </a:pPr>
                      <a:r>
                        <a:rPr lang="en-US" sz="1300" b="0" dirty="0">
                          <a:solidFill>
                            <a:schemeClr val="bg1"/>
                          </a:solidFill>
                          <a:latin typeface="Microsoft YaHei" charset="-122"/>
                          <a:ea typeface="Microsoft YaHei" charset="-122"/>
                          <a:cs typeface="Microsoft YaHei" charset="-122"/>
                          <a:sym typeface="Wingdings"/>
                        </a:rPr>
                        <a:t></a:t>
                      </a:r>
                      <a:endParaRPr lang="en-US" sz="1300" b="0" dirty="0">
                        <a:solidFill>
                          <a:schemeClr val="bg1"/>
                        </a:solidFill>
                        <a:latin typeface="Microsoft YaHei" charset="-122"/>
                        <a:ea typeface="Microsoft YaHei" charset="-122"/>
                        <a:cs typeface="Microsoft YaHei" charset="-122"/>
                      </a:endParaRPr>
                    </a:p>
                  </a:txBody>
                  <a:tcPr marL="68562" marR="68562" marT="34281" marB="34281"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chemeClr val="tx2">
                        <a:lumMod val="50000"/>
                      </a:schemeClr>
                    </a:solidFill>
                  </a:tcPr>
                </a:tc>
                <a:tc>
                  <a:txBody>
                    <a:bodyPr/>
                    <a:lstStyle/>
                    <a:p>
                      <a:pPr marL="0" marR="0" indent="0" algn="l" defTabSz="1088776" rtl="0" eaLnBrk="1" fontAlgn="auto" latinLnBrk="0" hangingPunct="1">
                        <a:lnSpc>
                          <a:spcPct val="100000"/>
                        </a:lnSpc>
                        <a:spcBef>
                          <a:spcPts val="0"/>
                        </a:spcBef>
                        <a:spcAft>
                          <a:spcPts val="0"/>
                        </a:spcAft>
                        <a:buClrTx/>
                        <a:buSzTx/>
                        <a:buFontTx/>
                        <a:buNone/>
                        <a:tabLst/>
                        <a:defRPr/>
                      </a:pPr>
                      <a:r>
                        <a:rPr lang="en-US" sz="1600" dirty="0">
                          <a:solidFill>
                            <a:schemeClr val="tx2">
                              <a:lumMod val="50000"/>
                            </a:schemeClr>
                          </a:solidFill>
                          <a:latin typeface="Microsoft YaHei" charset="-122"/>
                          <a:ea typeface="Microsoft YaHei" charset="-122"/>
                          <a:cs typeface="Microsoft YaHei" charset="-122"/>
                          <a:sym typeface="Wingdings"/>
                        </a:rPr>
                        <a:t></a:t>
                      </a:r>
                      <a:endParaRPr lang="en-US" sz="1600" dirty="0">
                        <a:solidFill>
                          <a:schemeClr val="tx2">
                            <a:lumMod val="50000"/>
                          </a:schemeClr>
                        </a:solidFill>
                        <a:latin typeface="Microsoft YaHei" charset="-122"/>
                        <a:ea typeface="Microsoft YaHei" charset="-122"/>
                        <a:cs typeface="Microsoft YaHei" charset="-122"/>
                      </a:endParaRPr>
                    </a:p>
                  </a:txBody>
                  <a:tcPr marL="68562" marR="68562" marT="34281" marB="34281" anchor="ctr">
                    <a:lnL w="76200" cap="flat" cmpd="sng" algn="ctr">
                      <a:solidFill>
                        <a:srgbClr val="FFFFFF"/>
                      </a:solidFill>
                      <a:prstDash val="solid"/>
                      <a:round/>
                      <a:headEnd type="none" w="med" len="med"/>
                      <a:tailEnd type="none" w="med" len="med"/>
                    </a:lnL>
                  </a:tcPr>
                </a:tc>
                <a:tc>
                  <a:txBody>
                    <a:bodyPr/>
                    <a:lstStyle/>
                    <a:p>
                      <a:pPr marL="0" lvl="2" indent="0">
                        <a:buNone/>
                      </a:pPr>
                      <a:r>
                        <a:rPr lang="zh-CN" altLang="en-US" sz="1300" b="1" dirty="0">
                          <a:solidFill>
                            <a:srgbClr val="000000"/>
                          </a:solidFill>
                          <a:latin typeface="Microsoft YaHei" charset="-122"/>
                          <a:ea typeface="Microsoft YaHei" charset="-122"/>
                          <a:cs typeface="Microsoft YaHei" charset="-122"/>
                        </a:rPr>
                        <a:t>预定义实体分类</a:t>
                      </a:r>
                      <a:endParaRPr lang="en-US" sz="1300" b="1" dirty="0">
                        <a:solidFill>
                          <a:srgbClr val="000000"/>
                        </a:solidFill>
                        <a:latin typeface="Microsoft YaHei" charset="-122"/>
                        <a:ea typeface="Microsoft YaHei" charset="-122"/>
                        <a:cs typeface="Microsoft YaHei" charset="-122"/>
                      </a:endParaRPr>
                    </a:p>
                    <a:p>
                      <a:pPr marL="0" lvl="2" indent="0">
                        <a:buNone/>
                      </a:pPr>
                      <a:r>
                        <a:rPr lang="en-US" sz="1000" dirty="0">
                          <a:solidFill>
                            <a:srgbClr val="000000"/>
                          </a:solidFill>
                          <a:latin typeface="Microsoft YaHei" charset="-122"/>
                          <a:ea typeface="Microsoft YaHei" charset="-122"/>
                          <a:cs typeface="Microsoft YaHei" charset="-122"/>
                        </a:rPr>
                        <a:t>Examples: </a:t>
                      </a:r>
                      <a:r>
                        <a:rPr lang="en-US" sz="1000" i="1" dirty="0">
                          <a:solidFill>
                            <a:srgbClr val="000000"/>
                          </a:solidFill>
                          <a:latin typeface="Microsoft YaHei" charset="-122"/>
                          <a:ea typeface="Microsoft YaHei" charset="-122"/>
                          <a:cs typeface="Microsoft YaHei" charset="-122"/>
                        </a:rPr>
                        <a:t>Winston Churchill</a:t>
                      </a:r>
                      <a:r>
                        <a:rPr lang="en-US" sz="1000" dirty="0">
                          <a:solidFill>
                            <a:srgbClr val="000000"/>
                          </a:solidFill>
                          <a:latin typeface="Microsoft YaHei" charset="-122"/>
                          <a:ea typeface="Microsoft YaHei" charset="-122"/>
                          <a:cs typeface="Microsoft YaHei" charset="-122"/>
                        </a:rPr>
                        <a:t>: PERSON; </a:t>
                      </a:r>
                      <a:r>
                        <a:rPr lang="en-US" sz="1000" i="1" dirty="0">
                          <a:solidFill>
                            <a:srgbClr val="000000"/>
                          </a:solidFill>
                          <a:latin typeface="Microsoft YaHei" charset="-122"/>
                          <a:ea typeface="Microsoft YaHei" charset="-122"/>
                          <a:cs typeface="Microsoft YaHei" charset="-122"/>
                        </a:rPr>
                        <a:t>U.K</a:t>
                      </a:r>
                      <a:r>
                        <a:rPr lang="en-US" sz="1000" dirty="0">
                          <a:solidFill>
                            <a:srgbClr val="000000"/>
                          </a:solidFill>
                          <a:latin typeface="Microsoft YaHei" charset="-122"/>
                          <a:ea typeface="Microsoft YaHei" charset="-122"/>
                          <a:cs typeface="Microsoft YaHei" charset="-122"/>
                        </a:rPr>
                        <a:t>.: COUNTRY; </a:t>
                      </a:r>
                    </a:p>
                  </a:txBody>
                  <a:tcPr marL="68562" marR="68562" marT="34281" marB="34281" anchor="ctr"/>
                </a:tc>
                <a:extLst>
                  <a:ext uri="{0D108BD9-81ED-4DB2-BD59-A6C34878D82A}">
                    <a16:rowId xmlns:a16="http://schemas.microsoft.com/office/drawing/2014/main" val="10002"/>
                  </a:ext>
                </a:extLst>
              </a:tr>
              <a:tr h="914162">
                <a:tc>
                  <a:txBody>
                    <a:bodyPr/>
                    <a:lstStyle/>
                    <a:p>
                      <a:pPr algn="ctr"/>
                      <a:r>
                        <a:rPr lang="zh-CN" altLang="en-US" sz="1300" b="0" dirty="0">
                          <a:solidFill>
                            <a:schemeClr val="bg1"/>
                          </a:solidFill>
                          <a:latin typeface="Microsoft YaHei" charset="-122"/>
                          <a:ea typeface="Microsoft YaHei" charset="-122"/>
                          <a:cs typeface="Microsoft YaHei" charset="-122"/>
                        </a:rPr>
                        <a:t>事实提取</a:t>
                      </a:r>
                      <a:endParaRPr lang="en-US" sz="1300" b="0" dirty="0">
                        <a:solidFill>
                          <a:schemeClr val="bg1"/>
                        </a:solidFill>
                        <a:latin typeface="Microsoft YaHei" charset="-122"/>
                        <a:ea typeface="Microsoft YaHei" charset="-122"/>
                        <a:cs typeface="Microsoft YaHei" charset="-122"/>
                      </a:endParaRPr>
                    </a:p>
                    <a:p>
                      <a:pPr algn="ctr"/>
                      <a:endParaRPr lang="en-US" sz="1300" b="0" dirty="0">
                        <a:solidFill>
                          <a:schemeClr val="bg1"/>
                        </a:solidFill>
                        <a:latin typeface="Microsoft YaHei" charset="-122"/>
                        <a:ea typeface="Microsoft YaHei" charset="-122"/>
                        <a:cs typeface="Microsoft YaHei" charset="-122"/>
                      </a:endParaRPr>
                    </a:p>
                  </a:txBody>
                  <a:tcPr marL="68562" marR="68562" marT="34281" marB="34281"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chemeClr val="tx2">
                        <a:lumMod val="50000"/>
                      </a:schemeClr>
                    </a:solidFill>
                  </a:tcPr>
                </a:tc>
                <a:tc>
                  <a:txBody>
                    <a:bodyPr/>
                    <a:lstStyle/>
                    <a:p>
                      <a:pPr marL="0" marR="0" lvl="2" indent="0" algn="l" defTabSz="1088776" rtl="0" eaLnBrk="1" fontAlgn="auto" latinLnBrk="0" hangingPunct="1">
                        <a:lnSpc>
                          <a:spcPct val="100000"/>
                        </a:lnSpc>
                        <a:spcBef>
                          <a:spcPts val="0"/>
                        </a:spcBef>
                        <a:spcAft>
                          <a:spcPts val="0"/>
                        </a:spcAft>
                        <a:buClrTx/>
                        <a:buSzTx/>
                        <a:buFontTx/>
                        <a:buNone/>
                        <a:tabLst/>
                        <a:defRPr/>
                      </a:pPr>
                      <a:r>
                        <a:rPr lang="en-US" sz="1700" dirty="0">
                          <a:solidFill>
                            <a:schemeClr val="tx2">
                              <a:lumMod val="50000"/>
                            </a:schemeClr>
                          </a:solidFill>
                          <a:latin typeface="Microsoft YaHei" charset="-122"/>
                          <a:ea typeface="Microsoft YaHei" charset="-122"/>
                          <a:cs typeface="Microsoft YaHei" charset="-122"/>
                          <a:sym typeface="Wingdings"/>
                        </a:rPr>
                        <a:t></a:t>
                      </a:r>
                      <a:endParaRPr lang="en-US" sz="1700" dirty="0">
                        <a:solidFill>
                          <a:schemeClr val="tx2">
                            <a:lumMod val="50000"/>
                          </a:schemeClr>
                        </a:solidFill>
                        <a:latin typeface="Microsoft YaHei" charset="-122"/>
                        <a:ea typeface="Microsoft YaHei" charset="-122"/>
                        <a:cs typeface="Microsoft YaHei" charset="-122"/>
                      </a:endParaRPr>
                    </a:p>
                  </a:txBody>
                  <a:tcPr marL="68562" marR="68562" marT="34281" marB="34281" anchor="ctr">
                    <a:lnL w="76200" cap="flat" cmpd="sng" algn="ctr">
                      <a:solidFill>
                        <a:srgbClr val="FFFFFF"/>
                      </a:solidFill>
                      <a:prstDash val="solid"/>
                      <a:round/>
                      <a:headEnd type="none" w="med" len="med"/>
                      <a:tailEnd type="none" w="med" len="med"/>
                    </a:lnL>
                  </a:tcPr>
                </a:tc>
                <a:tc>
                  <a:txBody>
                    <a:bodyPr/>
                    <a:lstStyle/>
                    <a:p>
                      <a:pPr marL="0" lvl="2" indent="0">
                        <a:buNone/>
                      </a:pPr>
                      <a:r>
                        <a:rPr lang="zh-CN" altLang="en-US" sz="1300" b="1" dirty="0">
                          <a:solidFill>
                            <a:srgbClr val="000000"/>
                          </a:solidFill>
                          <a:latin typeface="Microsoft YaHei" charset="-122"/>
                          <a:ea typeface="Microsoft YaHei" charset="-122"/>
                          <a:cs typeface="Microsoft YaHei" charset="-122"/>
                        </a:rPr>
                        <a:t>相关实体</a:t>
                      </a:r>
                      <a:r>
                        <a:rPr lang="en-US" sz="1300" b="1" baseline="0" dirty="0">
                          <a:solidFill>
                            <a:srgbClr val="000000"/>
                          </a:solidFill>
                          <a:latin typeface="Microsoft YaHei" charset="-122"/>
                          <a:ea typeface="Microsoft YaHei" charset="-122"/>
                          <a:cs typeface="Microsoft YaHei" charset="-122"/>
                        </a:rPr>
                        <a:t> – </a:t>
                      </a:r>
                      <a:r>
                        <a:rPr lang="zh-CN" altLang="en-US" sz="1300" b="1" baseline="0" dirty="0">
                          <a:solidFill>
                            <a:srgbClr val="000000"/>
                          </a:solidFill>
                          <a:latin typeface="Microsoft YaHei" charset="-122"/>
                          <a:ea typeface="Microsoft YaHei" charset="-122"/>
                          <a:cs typeface="Microsoft YaHei" charset="-122"/>
                        </a:rPr>
                        <a:t>例如</a:t>
                      </a:r>
                      <a:r>
                        <a:rPr lang="zh-CN" altLang="en-US" sz="1300" b="1" dirty="0">
                          <a:solidFill>
                            <a:srgbClr val="000000"/>
                          </a:solidFill>
                          <a:latin typeface="Microsoft YaHei" charset="-122"/>
                          <a:ea typeface="Microsoft YaHei" charset="-122"/>
                          <a:cs typeface="Microsoft YaHei" charset="-122"/>
                        </a:rPr>
                        <a:t>：根据情感对主题进行分类</a:t>
                      </a:r>
                      <a:endParaRPr lang="en-US" sz="1300" b="1" dirty="0">
                        <a:solidFill>
                          <a:srgbClr val="000000"/>
                        </a:solidFill>
                        <a:latin typeface="Microsoft YaHei" charset="-122"/>
                        <a:ea typeface="Microsoft YaHei" charset="-122"/>
                        <a:cs typeface="Microsoft YaHei" charset="-122"/>
                      </a:endParaRPr>
                    </a:p>
                    <a:p>
                      <a:pPr marL="0" lvl="2" indent="0">
                        <a:buNone/>
                      </a:pPr>
                      <a:r>
                        <a:rPr lang="en-US" sz="1000" dirty="0">
                          <a:solidFill>
                            <a:srgbClr val="000000"/>
                          </a:solidFill>
                          <a:latin typeface="Microsoft YaHei" charset="-122"/>
                          <a:ea typeface="Microsoft YaHei" charset="-122"/>
                          <a:cs typeface="Microsoft YaHei" charset="-122"/>
                        </a:rPr>
                        <a:t>Example: </a:t>
                      </a:r>
                      <a:r>
                        <a:rPr lang="en-US" sz="1000" i="1" dirty="0">
                          <a:solidFill>
                            <a:srgbClr val="000000"/>
                          </a:solidFill>
                          <a:latin typeface="Microsoft YaHei" charset="-122"/>
                          <a:ea typeface="Microsoft YaHei" charset="-122"/>
                          <a:cs typeface="Microsoft YaHei" charset="-122"/>
                        </a:rPr>
                        <a:t>I love SAP HANA</a:t>
                      </a:r>
                      <a:r>
                        <a:rPr lang="en-US" sz="1000" dirty="0">
                          <a:solidFill>
                            <a:srgbClr val="000000"/>
                          </a:solidFill>
                          <a:latin typeface="Microsoft YaHei" charset="-122"/>
                          <a:ea typeface="Microsoft YaHei" charset="-122"/>
                          <a:cs typeface="Microsoft YaHei" charset="-122"/>
                        </a:rPr>
                        <a:t>:</a:t>
                      </a:r>
                      <a:br>
                        <a:rPr lang="en-US" sz="1000" dirty="0">
                          <a:solidFill>
                            <a:srgbClr val="000000"/>
                          </a:solidFill>
                          <a:latin typeface="Microsoft YaHei" charset="-122"/>
                          <a:ea typeface="Microsoft YaHei" charset="-122"/>
                          <a:cs typeface="Microsoft YaHei" charset="-122"/>
                        </a:rPr>
                      </a:br>
                      <a:r>
                        <a:rPr lang="en-US" sz="1000" dirty="0">
                          <a:latin typeface="Microsoft YaHei" charset="-122"/>
                          <a:ea typeface="Microsoft YaHei" charset="-122"/>
                          <a:cs typeface="Microsoft YaHei" charset="-122"/>
                        </a:rPr>
                        <a:t>[Sentiment] </a:t>
                      </a:r>
                      <a:r>
                        <a:rPr lang="en-US" sz="1000" i="1" dirty="0">
                          <a:latin typeface="Microsoft YaHei" charset="-122"/>
                          <a:ea typeface="Microsoft YaHei" charset="-122"/>
                          <a:cs typeface="Microsoft YaHei" charset="-122"/>
                        </a:rPr>
                        <a:t>I</a:t>
                      </a:r>
                      <a:r>
                        <a:rPr lang="en-US" sz="1000" dirty="0">
                          <a:latin typeface="Microsoft YaHei" charset="-122"/>
                          <a:ea typeface="Microsoft YaHei" charset="-122"/>
                          <a:cs typeface="Microsoft YaHei" charset="-122"/>
                        </a:rPr>
                        <a:t> [</a:t>
                      </a:r>
                      <a:r>
                        <a:rPr lang="en-US" sz="1000" dirty="0" err="1">
                          <a:latin typeface="Microsoft YaHei" charset="-122"/>
                          <a:ea typeface="Microsoft YaHei" charset="-122"/>
                          <a:cs typeface="Microsoft YaHei" charset="-122"/>
                        </a:rPr>
                        <a:t>StrongPositiveSentiment</a:t>
                      </a:r>
                      <a:r>
                        <a:rPr lang="en-US" sz="1000" dirty="0">
                          <a:latin typeface="Microsoft YaHei" charset="-122"/>
                          <a:ea typeface="Microsoft YaHei" charset="-122"/>
                          <a:cs typeface="Microsoft YaHei" charset="-122"/>
                        </a:rPr>
                        <a:t>] </a:t>
                      </a:r>
                      <a:r>
                        <a:rPr lang="en-US" sz="1000" i="1" dirty="0">
                          <a:latin typeface="Microsoft YaHei" charset="-122"/>
                          <a:ea typeface="Microsoft YaHei" charset="-122"/>
                          <a:cs typeface="Microsoft YaHei" charset="-122"/>
                        </a:rPr>
                        <a:t>love</a:t>
                      </a:r>
                      <a:r>
                        <a:rPr lang="en-US" sz="1000" dirty="0">
                          <a:latin typeface="Microsoft YaHei" charset="-122"/>
                          <a:ea typeface="Microsoft YaHei" charset="-122"/>
                          <a:cs typeface="Microsoft YaHei" charset="-122"/>
                        </a:rPr>
                        <a:t> [/</a:t>
                      </a:r>
                      <a:r>
                        <a:rPr lang="en-US" sz="1000" dirty="0" err="1">
                          <a:latin typeface="Microsoft YaHei" charset="-122"/>
                          <a:ea typeface="Microsoft YaHei" charset="-122"/>
                          <a:cs typeface="Microsoft YaHei" charset="-122"/>
                        </a:rPr>
                        <a:t>StrongPositiveSentiment</a:t>
                      </a:r>
                      <a:r>
                        <a:rPr lang="en-US" sz="1000" dirty="0">
                          <a:latin typeface="Microsoft YaHei" charset="-122"/>
                          <a:ea typeface="Microsoft YaHei" charset="-122"/>
                          <a:cs typeface="Microsoft YaHei" charset="-122"/>
                        </a:rPr>
                        <a:t>]</a:t>
                      </a:r>
                      <a:br>
                        <a:rPr lang="en-US" sz="1000" dirty="0">
                          <a:latin typeface="Microsoft YaHei" charset="-122"/>
                          <a:ea typeface="Microsoft YaHei" charset="-122"/>
                          <a:cs typeface="Microsoft YaHei" charset="-122"/>
                        </a:rPr>
                      </a:br>
                      <a:r>
                        <a:rPr lang="en-US" sz="1000" dirty="0">
                          <a:latin typeface="Microsoft YaHei" charset="-122"/>
                          <a:ea typeface="Microsoft YaHei" charset="-122"/>
                          <a:cs typeface="Microsoft YaHei" charset="-122"/>
                        </a:rPr>
                        <a:t>[Topic] </a:t>
                      </a:r>
                      <a:r>
                        <a:rPr lang="en-US" sz="1000" i="1" dirty="0">
                          <a:latin typeface="Microsoft YaHei" charset="-122"/>
                          <a:ea typeface="Microsoft YaHei" charset="-122"/>
                          <a:cs typeface="Microsoft YaHei" charset="-122"/>
                        </a:rPr>
                        <a:t>SAP HANA </a:t>
                      </a:r>
                      <a:r>
                        <a:rPr lang="en-US" sz="1000" dirty="0">
                          <a:latin typeface="Microsoft YaHei" charset="-122"/>
                          <a:ea typeface="Microsoft YaHei" charset="-122"/>
                          <a:cs typeface="Microsoft YaHei" charset="-122"/>
                        </a:rPr>
                        <a:t>[/Topic].[/Sentiment]</a:t>
                      </a:r>
                    </a:p>
                  </a:txBody>
                  <a:tcPr marL="68562" marR="68562" marT="34281" marB="34281" anchor="ctr"/>
                </a:tc>
                <a:extLst>
                  <a:ext uri="{0D108BD9-81ED-4DB2-BD59-A6C34878D82A}">
                    <a16:rowId xmlns:a16="http://schemas.microsoft.com/office/drawing/2014/main" val="10003"/>
                  </a:ext>
                </a:extLst>
              </a:tr>
            </a:tbl>
          </a:graphicData>
        </a:graphic>
      </p:graphicFrame>
      <p:pic>
        <p:nvPicPr>
          <p:cNvPr id="6" name="Picture 5" descr="272675_h_srgb_s_gl.jpg"/>
          <p:cNvPicPr>
            <a:picLocks noChangeAspect="1"/>
          </p:cNvPicPr>
          <p:nvPr/>
        </p:nvPicPr>
        <p:blipFill>
          <a:blip r:embed="rId3" cstate="print">
            <a:lum bright="70000" contrast="-70000"/>
            <a:extLst>
              <a:ext uri="{28A0092B-C50C-407E-A947-70E740481C1C}">
                <a14:useLocalDpi xmlns:a14="http://schemas.microsoft.com/office/drawing/2010/main"/>
              </a:ext>
            </a:extLst>
          </a:blip>
          <a:stretch>
            <a:fillRect/>
          </a:stretch>
        </p:blipFill>
        <p:spPr>
          <a:xfrm>
            <a:off x="255665" y="1981693"/>
            <a:ext cx="1049001" cy="1055857"/>
          </a:xfrm>
          <a:prstGeom prst="rect">
            <a:avLst/>
          </a:prstGeom>
        </p:spPr>
      </p:pic>
    </p:spTree>
    <p:extLst>
      <p:ext uri="{BB962C8B-B14F-4D97-AF65-F5344CB8AC3E}">
        <p14:creationId xmlns:p14="http://schemas.microsoft.com/office/powerpoint/2010/main" val="1317954139"/>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929" y="1235226"/>
            <a:ext cx="6316355" cy="577081"/>
          </a:xfrm>
        </p:spPr>
        <p:txBody>
          <a:bodyPr/>
          <a:lstStyle/>
          <a:p>
            <a:pPr>
              <a:defRPr/>
            </a:pPr>
            <a:r>
              <a:rPr lang="zh-CN" altLang="en-US" dirty="0">
                <a:latin typeface="Microsoft YaHei" charset="-122"/>
                <a:ea typeface="Microsoft YaHei" charset="-122"/>
                <a:cs typeface="Microsoft YaHei" charset="-122"/>
              </a:rPr>
              <a:t>文本分析</a:t>
            </a:r>
            <a:br>
              <a:rPr lang="en-US" dirty="0">
                <a:latin typeface="Microsoft YaHei" charset="-122"/>
                <a:ea typeface="Microsoft YaHei" charset="-122"/>
                <a:cs typeface="Microsoft YaHei" charset="-122"/>
              </a:rPr>
            </a:br>
            <a:r>
              <a:rPr lang="zh-CN" altLang="en-US" sz="1350" b="0" dirty="0">
                <a:latin typeface="Microsoft YaHei" charset="-122"/>
                <a:ea typeface="Microsoft YaHei" charset="-122"/>
                <a:cs typeface="Microsoft YaHei" charset="-122"/>
              </a:rPr>
              <a:t>实体提取是如何工作</a:t>
            </a:r>
            <a:endParaRPr lang="en-US" b="0" dirty="0">
              <a:latin typeface="Microsoft YaHei" charset="-122"/>
              <a:ea typeface="Microsoft YaHei" charset="-122"/>
              <a:cs typeface="Microsoft YaHei" charset="-122"/>
            </a:endParaRPr>
          </a:p>
        </p:txBody>
      </p:sp>
      <p:sp>
        <p:nvSpPr>
          <p:cNvPr id="6" name="Text Placeholder 5"/>
          <p:cNvSpPr>
            <a:spLocks noGrp="1"/>
          </p:cNvSpPr>
          <p:nvPr>
            <p:ph type="body" sz="quarter" idx="10"/>
          </p:nvPr>
        </p:nvSpPr>
        <p:spPr>
          <a:xfrm>
            <a:off x="242937" y="2126287"/>
            <a:ext cx="3708909" cy="3293905"/>
          </a:xfrm>
        </p:spPr>
        <p:txBody>
          <a:bodyPr/>
          <a:lstStyle/>
          <a:p>
            <a:pPr>
              <a:lnSpc>
                <a:spcPct val="150000"/>
              </a:lnSpc>
            </a:pPr>
            <a:endParaRPr lang="en-US" dirty="0">
              <a:latin typeface="Microsoft YaHei" charset="-122"/>
              <a:ea typeface="Microsoft YaHei" charset="-122"/>
              <a:cs typeface="Microsoft YaHei" charset="-122"/>
            </a:endParaRPr>
          </a:p>
          <a:p>
            <a:pPr>
              <a:lnSpc>
                <a:spcPct val="150000"/>
              </a:lnSpc>
            </a:pPr>
            <a:endParaRPr lang="en-US" dirty="0">
              <a:latin typeface="Microsoft YaHei" charset="-122"/>
              <a:ea typeface="Microsoft YaHei" charset="-122"/>
              <a:cs typeface="Microsoft YaHei" charset="-122"/>
            </a:endParaRPr>
          </a:p>
          <a:p>
            <a:pPr>
              <a:lnSpc>
                <a:spcPct val="150000"/>
              </a:lnSpc>
            </a:pPr>
            <a:r>
              <a:rPr lang="zh-CN" altLang="en-US" dirty="0">
                <a:solidFill>
                  <a:schemeClr val="bg1">
                    <a:lumMod val="50000"/>
                  </a:schemeClr>
                </a:solidFill>
                <a:latin typeface="Microsoft YaHei" charset="-122"/>
                <a:ea typeface="Microsoft YaHei" charset="-122"/>
                <a:cs typeface="Microsoft YaHei" charset="-122"/>
              </a:rPr>
              <a:t>内建的实体提取</a:t>
            </a:r>
            <a:r>
              <a:rPr lang="zh-CN" altLang="en-US" u="sng" dirty="0">
                <a:solidFill>
                  <a:schemeClr val="bg1">
                    <a:lumMod val="50000"/>
                  </a:schemeClr>
                </a:solidFill>
                <a:latin typeface="Microsoft YaHei" charset="-122"/>
                <a:ea typeface="Microsoft YaHei" charset="-122"/>
                <a:cs typeface="Microsoft YaHei" charset="-122"/>
              </a:rPr>
              <a:t>不是</a:t>
            </a:r>
            <a:r>
              <a:rPr lang="zh-CN" altLang="en-US" dirty="0">
                <a:solidFill>
                  <a:schemeClr val="bg1">
                    <a:lumMod val="50000"/>
                  </a:schemeClr>
                </a:solidFill>
                <a:latin typeface="Microsoft YaHei" charset="-122"/>
                <a:ea typeface="Microsoft YaHei" charset="-122"/>
                <a:cs typeface="Microsoft YaHei" charset="-122"/>
              </a:rPr>
              <a:t>关键字搜索。</a:t>
            </a:r>
            <a:r>
              <a:rPr lang="zh-CN" altLang="en-US" b="0" dirty="0">
                <a:solidFill>
                  <a:schemeClr val="bg1">
                    <a:lumMod val="50000"/>
                  </a:schemeClr>
                </a:solidFill>
                <a:latin typeface="Microsoft YaHei" charset="-122"/>
                <a:ea typeface="Microsoft YaHei" charset="-122"/>
                <a:cs typeface="Microsoft YaHei" charset="-122"/>
              </a:rPr>
              <a:t>文本分析采用语言分析和统计技术（即自然语言处理），以确保返回的实体是正确的。</a:t>
            </a:r>
            <a:endParaRPr lang="en-US" sz="1200" dirty="0">
              <a:latin typeface="Microsoft YaHei" charset="-122"/>
              <a:ea typeface="Microsoft YaHei" charset="-122"/>
              <a:cs typeface="Microsoft YaHei" charset="-122"/>
            </a:endParaRPr>
          </a:p>
          <a:p>
            <a:endParaRPr lang="en-US" b="0" dirty="0">
              <a:latin typeface="Microsoft YaHei" charset="-122"/>
              <a:ea typeface="Microsoft YaHei" charset="-122"/>
              <a:cs typeface="Microsoft YaHei" charset="-122"/>
            </a:endParaRPr>
          </a:p>
          <a:p>
            <a:endParaRPr lang="en-US" dirty="0">
              <a:latin typeface="Microsoft YaHei" charset="-122"/>
              <a:ea typeface="Microsoft YaHei" charset="-122"/>
              <a:cs typeface="Microsoft YaHei" charset="-122"/>
            </a:endParaRPr>
          </a:p>
        </p:txBody>
      </p:sp>
      <p:sp>
        <p:nvSpPr>
          <p:cNvPr id="7" name="Text Placeholder 6"/>
          <p:cNvSpPr>
            <a:spLocks noGrp="1"/>
          </p:cNvSpPr>
          <p:nvPr>
            <p:ph type="body" sz="quarter" idx="11"/>
          </p:nvPr>
        </p:nvSpPr>
        <p:spPr>
          <a:xfrm>
            <a:off x="5284999" y="2219045"/>
            <a:ext cx="3615795" cy="3201147"/>
          </a:xfrm>
        </p:spPr>
        <p:txBody>
          <a:bodyPr/>
          <a:lstStyle/>
          <a:p>
            <a:pPr>
              <a:defRPr/>
            </a:pPr>
            <a:r>
              <a:rPr lang="zh-CN" altLang="en-US" dirty="0">
                <a:latin typeface="Microsoft YaHei" charset="-122"/>
                <a:ea typeface="Microsoft YaHei" charset="-122"/>
                <a:cs typeface="Microsoft YaHei" charset="-122"/>
              </a:rPr>
              <a:t>语法解析：</a:t>
            </a:r>
            <a:endParaRPr lang="en-US" dirty="0">
              <a:latin typeface="Microsoft YaHei" charset="-122"/>
              <a:ea typeface="Microsoft YaHei" charset="-122"/>
              <a:cs typeface="Microsoft YaHei" charset="-122"/>
            </a:endParaRPr>
          </a:p>
          <a:p>
            <a:pPr>
              <a:defRPr/>
            </a:pPr>
            <a:endParaRPr lang="en-US" sz="750" dirty="0">
              <a:latin typeface="Microsoft YaHei" charset="-122"/>
              <a:ea typeface="Microsoft YaHei" charset="-122"/>
              <a:cs typeface="Microsoft YaHei" charset="-122"/>
            </a:endParaRPr>
          </a:p>
          <a:p>
            <a:pPr lvl="2">
              <a:spcBef>
                <a:spcPts val="0"/>
              </a:spcBef>
              <a:defRPr/>
            </a:pPr>
            <a:r>
              <a:rPr lang="en-US" i="1" dirty="0">
                <a:latin typeface="Microsoft YaHei" charset="-122"/>
                <a:ea typeface="Microsoft YaHei" charset="-122"/>
                <a:cs typeface="Microsoft YaHei" charset="-122"/>
              </a:rPr>
              <a:t>Can we </a:t>
            </a:r>
            <a:r>
              <a:rPr lang="en-US" b="1" i="1" dirty="0">
                <a:latin typeface="Microsoft YaHei" charset="-122"/>
                <a:ea typeface="Microsoft YaHei" charset="-122"/>
                <a:cs typeface="Microsoft YaHei" charset="-122"/>
              </a:rPr>
              <a:t>bill</a:t>
            </a:r>
            <a:r>
              <a:rPr lang="en-US" i="1" dirty="0">
                <a:latin typeface="Microsoft YaHei" charset="-122"/>
                <a:ea typeface="Microsoft YaHei" charset="-122"/>
                <a:cs typeface="Microsoft YaHei" charset="-122"/>
              </a:rPr>
              <a:t> you?</a:t>
            </a:r>
          </a:p>
          <a:p>
            <a:pPr lvl="2">
              <a:spcBef>
                <a:spcPts val="0"/>
              </a:spcBef>
              <a:defRPr/>
            </a:pPr>
            <a:r>
              <a:rPr lang="en-US" b="1" i="1" dirty="0">
                <a:latin typeface="Microsoft YaHei" charset="-122"/>
                <a:ea typeface="Microsoft YaHei" charset="-122"/>
                <a:cs typeface="Microsoft YaHei" charset="-122"/>
              </a:rPr>
              <a:t>Bill </a:t>
            </a:r>
            <a:r>
              <a:rPr lang="en-US" i="1" dirty="0">
                <a:latin typeface="Microsoft YaHei" charset="-122"/>
                <a:ea typeface="Microsoft YaHei" charset="-122"/>
                <a:cs typeface="Microsoft YaHei" charset="-122"/>
              </a:rPr>
              <a:t>Smith</a:t>
            </a:r>
            <a:r>
              <a:rPr lang="en-US" b="1" i="1" dirty="0">
                <a:latin typeface="Microsoft YaHei" charset="-122"/>
                <a:ea typeface="Microsoft YaHei" charset="-122"/>
                <a:cs typeface="Microsoft YaHei" charset="-122"/>
              </a:rPr>
              <a:t> </a:t>
            </a:r>
            <a:r>
              <a:rPr lang="en-US" i="1" dirty="0">
                <a:latin typeface="Microsoft YaHei" charset="-122"/>
                <a:ea typeface="Microsoft YaHei" charset="-122"/>
                <a:cs typeface="Microsoft YaHei" charset="-122"/>
              </a:rPr>
              <a:t>was the president.</a:t>
            </a:r>
          </a:p>
          <a:p>
            <a:pPr lvl="2">
              <a:spcBef>
                <a:spcPts val="0"/>
              </a:spcBef>
              <a:defRPr/>
            </a:pPr>
            <a:endParaRPr lang="en-US" sz="750" i="1" dirty="0">
              <a:latin typeface="Microsoft YaHei" charset="-122"/>
              <a:ea typeface="Microsoft YaHei" charset="-122"/>
              <a:cs typeface="Microsoft YaHei" charset="-122"/>
            </a:endParaRPr>
          </a:p>
          <a:p>
            <a:pPr>
              <a:defRPr/>
            </a:pPr>
            <a:r>
              <a:rPr lang="en-US" dirty="0">
                <a:latin typeface="Microsoft YaHei" charset="-122"/>
                <a:ea typeface="Microsoft YaHei" charset="-122"/>
                <a:cs typeface="Microsoft YaHei" charset="-122"/>
              </a:rPr>
              <a:t>Semantic Disambiguation:</a:t>
            </a:r>
          </a:p>
          <a:p>
            <a:pPr>
              <a:defRPr/>
            </a:pPr>
            <a:endParaRPr lang="en-US" sz="750" dirty="0">
              <a:latin typeface="Microsoft YaHei" charset="-122"/>
              <a:ea typeface="Microsoft YaHei" charset="-122"/>
              <a:cs typeface="Microsoft YaHei" charset="-122"/>
            </a:endParaRPr>
          </a:p>
          <a:p>
            <a:pPr lvl="2">
              <a:spcBef>
                <a:spcPts val="0"/>
              </a:spcBef>
              <a:defRPr/>
            </a:pPr>
            <a:r>
              <a:rPr lang="en-US" i="1" dirty="0">
                <a:latin typeface="Microsoft YaHei" charset="-122"/>
                <a:ea typeface="Microsoft YaHei" charset="-122"/>
                <a:cs typeface="Microsoft YaHei" charset="-122"/>
              </a:rPr>
              <a:t>I talked to </a:t>
            </a:r>
            <a:r>
              <a:rPr lang="en-US" b="1" i="1" dirty="0">
                <a:latin typeface="Microsoft YaHei" charset="-122"/>
                <a:ea typeface="Microsoft YaHei" charset="-122"/>
                <a:cs typeface="Microsoft YaHei" charset="-122"/>
              </a:rPr>
              <a:t>Bill</a:t>
            </a:r>
            <a:r>
              <a:rPr lang="en-US" i="1" dirty="0">
                <a:latin typeface="Microsoft YaHei" charset="-122"/>
                <a:ea typeface="Microsoft YaHei" charset="-122"/>
                <a:cs typeface="Microsoft YaHei" charset="-122"/>
              </a:rPr>
              <a:t> yesterday.</a:t>
            </a:r>
          </a:p>
          <a:p>
            <a:pPr lvl="2">
              <a:spcBef>
                <a:spcPts val="0"/>
              </a:spcBef>
              <a:defRPr/>
            </a:pPr>
            <a:r>
              <a:rPr lang="en-US" i="1" dirty="0">
                <a:latin typeface="Microsoft YaHei" charset="-122"/>
                <a:ea typeface="Microsoft YaHei" charset="-122"/>
                <a:cs typeface="Microsoft YaHei" charset="-122"/>
              </a:rPr>
              <a:t>The </a:t>
            </a:r>
            <a:r>
              <a:rPr lang="en-US" b="1" i="1" dirty="0">
                <a:latin typeface="Microsoft YaHei" charset="-122"/>
                <a:ea typeface="Microsoft YaHei" charset="-122"/>
                <a:cs typeface="Microsoft YaHei" charset="-122"/>
              </a:rPr>
              <a:t>bill</a:t>
            </a:r>
            <a:r>
              <a:rPr lang="en-US" i="1" dirty="0">
                <a:latin typeface="Microsoft YaHei" charset="-122"/>
                <a:ea typeface="Microsoft YaHei" charset="-122"/>
                <a:cs typeface="Microsoft YaHei" charset="-122"/>
              </a:rPr>
              <a:t> was signed into law</a:t>
            </a:r>
            <a:endParaRPr lang="en-US" dirty="0">
              <a:latin typeface="Microsoft YaHei" charset="-122"/>
              <a:ea typeface="Microsoft YaHei" charset="-122"/>
              <a:cs typeface="Microsoft YaHei" charset="-122"/>
            </a:endParaRPr>
          </a:p>
        </p:txBody>
      </p:sp>
      <p:grpSp>
        <p:nvGrpSpPr>
          <p:cNvPr id="15" name="Group 14"/>
          <p:cNvGrpSpPr/>
          <p:nvPr/>
        </p:nvGrpSpPr>
        <p:grpSpPr>
          <a:xfrm>
            <a:off x="234472" y="2046184"/>
            <a:ext cx="1300937" cy="1023284"/>
            <a:chOff x="392081" y="1347449"/>
            <a:chExt cx="1735034" cy="1364734"/>
          </a:xfrm>
        </p:grpSpPr>
        <p:grpSp>
          <p:nvGrpSpPr>
            <p:cNvPr id="13" name="Group 12"/>
            <p:cNvGrpSpPr/>
            <p:nvPr/>
          </p:nvGrpSpPr>
          <p:grpSpPr>
            <a:xfrm>
              <a:off x="392081" y="1554856"/>
              <a:ext cx="891833" cy="1157327"/>
              <a:chOff x="788930" y="1967583"/>
              <a:chExt cx="891833" cy="1157327"/>
            </a:xfrm>
          </p:grpSpPr>
          <p:pic>
            <p:nvPicPr>
              <p:cNvPr id="3" name="Picture 2" descr="274942_h_srgb_s_gl.jpg"/>
              <p:cNvPicPr>
                <a:picLocks noChangeAspect="1"/>
              </p:cNvPicPr>
              <p:nvPr/>
            </p:nvPicPr>
            <p:blipFill>
              <a:blip r:embed="rId3" cstate="print">
                <a:lum bright="70000" contrast="-70000"/>
                <a:extLst>
                  <a:ext uri="{28A0092B-C50C-407E-A947-70E740481C1C}">
                    <a14:useLocalDpi xmlns:a14="http://schemas.microsoft.com/office/drawing/2010/main"/>
                  </a:ext>
                </a:extLst>
              </a:blip>
              <a:stretch>
                <a:fillRect/>
              </a:stretch>
            </p:blipFill>
            <p:spPr>
              <a:xfrm>
                <a:off x="788930" y="1967583"/>
                <a:ext cx="891833" cy="1157327"/>
              </a:xfrm>
              <a:prstGeom prst="rect">
                <a:avLst/>
              </a:prstGeom>
            </p:spPr>
          </p:pic>
          <p:sp>
            <p:nvSpPr>
              <p:cNvPr id="4" name="Rectangle 3"/>
              <p:cNvSpPr/>
              <p:nvPr/>
            </p:nvSpPr>
            <p:spPr bwMode="gray">
              <a:xfrm>
                <a:off x="885355" y="2159696"/>
                <a:ext cx="274101" cy="80832"/>
              </a:xfrm>
              <a:prstGeom prst="rect">
                <a:avLst/>
              </a:prstGeom>
              <a:solidFill>
                <a:schemeClr val="accent3">
                  <a:lumMod val="7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10" name="Rectangle 9"/>
              <p:cNvSpPr/>
              <p:nvPr/>
            </p:nvSpPr>
            <p:spPr bwMode="gray">
              <a:xfrm>
                <a:off x="1231352" y="2819822"/>
                <a:ext cx="345997" cy="76341"/>
              </a:xfrm>
              <a:prstGeom prst="rect">
                <a:avLst/>
              </a:prstGeom>
              <a:solidFill>
                <a:schemeClr val="accent3">
                  <a:lumMod val="7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11" name="Rectangle 10"/>
              <p:cNvSpPr/>
              <p:nvPr/>
            </p:nvSpPr>
            <p:spPr bwMode="gray">
              <a:xfrm>
                <a:off x="885355" y="2730009"/>
                <a:ext cx="274101" cy="80832"/>
              </a:xfrm>
              <a:prstGeom prst="rect">
                <a:avLst/>
              </a:prstGeom>
              <a:solidFill>
                <a:schemeClr val="accent3">
                  <a:lumMod val="7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grpSp>
        <p:pic>
          <p:nvPicPr>
            <p:cNvPr id="14" name="Picture 13" descr="272675_h_srgb_s_gl.jpg"/>
            <p:cNvPicPr>
              <a:picLocks noChangeAspect="1"/>
            </p:cNvPicPr>
            <p:nvPr/>
          </p:nvPicPr>
          <p:blipFill>
            <a:blip r:embed="rId4" cstate="print">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rot="16200000" flipH="1">
              <a:off x="809024" y="1343156"/>
              <a:ext cx="1313797" cy="1322384"/>
            </a:xfrm>
            <a:prstGeom prst="rect">
              <a:avLst/>
            </a:prstGeom>
          </p:spPr>
        </p:pic>
      </p:grpSp>
    </p:spTree>
    <p:extLst>
      <p:ext uri="{BB962C8B-B14F-4D97-AF65-F5344CB8AC3E}">
        <p14:creationId xmlns:p14="http://schemas.microsoft.com/office/powerpoint/2010/main" val="191808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AutoShape 6"/>
          <p:cNvSpPr>
            <a:spLocks noChangeArrowheads="1"/>
          </p:cNvSpPr>
          <p:nvPr/>
        </p:nvSpPr>
        <p:spPr bwMode="gray">
          <a:xfrm>
            <a:off x="254002" y="1850278"/>
            <a:ext cx="8650288" cy="3888469"/>
          </a:xfrm>
          <a:prstGeom prst="roundRect">
            <a:avLst>
              <a:gd name="adj" fmla="val 0"/>
            </a:avLst>
          </a:prstGeom>
          <a:noFill/>
          <a:ln w="12700" algn="ctr">
            <a:noFill/>
            <a:round/>
            <a:headEnd/>
            <a:tailEnd/>
          </a:ln>
        </p:spPr>
        <p:txBody>
          <a:bodyPr lIns="0" tIns="68539" rIns="0" bIns="0" anchor="ctr"/>
          <a:lstStyle/>
          <a:p>
            <a:endParaRPr lang="en-US" sz="1050" b="1" dirty="0">
              <a:cs typeface="Arial" charset="0"/>
            </a:endParaRPr>
          </a:p>
        </p:txBody>
      </p:sp>
      <p:sp>
        <p:nvSpPr>
          <p:cNvPr id="27653" name="Rectangle 14"/>
          <p:cNvSpPr>
            <a:spLocks noChangeArrowheads="1"/>
          </p:cNvSpPr>
          <p:nvPr/>
        </p:nvSpPr>
        <p:spPr bwMode="auto">
          <a:xfrm>
            <a:off x="373064" y="2056250"/>
            <a:ext cx="3665441" cy="3353894"/>
          </a:xfrm>
          <a:prstGeom prst="rect">
            <a:avLst/>
          </a:prstGeom>
          <a:noFill/>
          <a:ln w="9525">
            <a:noFill/>
            <a:miter lim="800000"/>
            <a:headEnd/>
            <a:tailEnd/>
          </a:ln>
        </p:spPr>
        <p:txBody>
          <a:bodyPr lIns="68539" tIns="34269" rIns="68539" bIns="34269"/>
          <a:lstStyle/>
          <a:p>
            <a:pPr marL="687998" indent="-687998" eaLnBrk="0" hangingPunct="0">
              <a:spcAft>
                <a:spcPts val="379"/>
              </a:spcAft>
            </a:pPr>
            <a:r>
              <a:rPr lang="en-US" altLang="zh-CN" sz="1500" b="1" dirty="0">
                <a:latin typeface="Microsoft YaHei" charset="-122"/>
                <a:ea typeface="Microsoft YaHei" charset="-122"/>
                <a:cs typeface="Microsoft YaHei" charset="-122"/>
              </a:rPr>
              <a:t>Who</a:t>
            </a:r>
            <a:r>
              <a:rPr lang="zh-CN" altLang="en-US" sz="1500" b="1" dirty="0">
                <a:latin typeface="Microsoft YaHei" charset="-122"/>
                <a:ea typeface="Microsoft YaHei" charset="-122"/>
                <a:cs typeface="Microsoft YaHei" charset="-122"/>
              </a:rPr>
              <a:t>：   </a:t>
            </a:r>
            <a:r>
              <a:rPr lang="zh-CN" altLang="en-US" sz="1500" dirty="0">
                <a:latin typeface="Microsoft YaHei" charset="-122"/>
                <a:ea typeface="Microsoft YaHei" charset="-122"/>
                <a:cs typeface="Microsoft YaHei" charset="-122"/>
              </a:rPr>
              <a:t>人，职称，和份证号码</a:t>
            </a:r>
            <a:endParaRPr lang="en-US" altLang="zh-CN" sz="1500" dirty="0">
              <a:latin typeface="Microsoft YaHei" charset="-122"/>
              <a:ea typeface="Microsoft YaHei" charset="-122"/>
              <a:cs typeface="Microsoft YaHei" charset="-122"/>
            </a:endParaRPr>
          </a:p>
          <a:p>
            <a:pPr marL="687998" indent="-687998" eaLnBrk="0" hangingPunct="0">
              <a:spcAft>
                <a:spcPts val="379"/>
              </a:spcAft>
            </a:pPr>
            <a:r>
              <a:rPr lang="en-US" altLang="zh-CN" sz="1500" b="1" dirty="0">
                <a:latin typeface="Microsoft YaHei" charset="-122"/>
                <a:ea typeface="Microsoft YaHei" charset="-122"/>
                <a:cs typeface="Microsoft YaHei" charset="-122"/>
              </a:rPr>
              <a:t>What</a:t>
            </a:r>
            <a:r>
              <a:rPr lang="zh-CN" altLang="en-US" sz="1500" b="1" dirty="0">
                <a:latin typeface="Microsoft YaHei" charset="-122"/>
                <a:ea typeface="Microsoft YaHei" charset="-122"/>
                <a:cs typeface="Microsoft YaHei" charset="-122"/>
              </a:rPr>
              <a:t>：  </a:t>
            </a:r>
            <a:r>
              <a:rPr lang="zh-CN" altLang="en-US" sz="1500" dirty="0">
                <a:latin typeface="Microsoft YaHei" charset="-122"/>
                <a:ea typeface="Microsoft YaHei" charset="-122"/>
                <a:cs typeface="Microsoft YaHei" charset="-122"/>
              </a:rPr>
              <a:t>公司、组织、财务指标、产品</a:t>
            </a:r>
            <a:endParaRPr lang="en-US" altLang="zh-CN" sz="1500" dirty="0">
              <a:latin typeface="Microsoft YaHei" charset="-122"/>
              <a:ea typeface="Microsoft YaHei" charset="-122"/>
              <a:cs typeface="Microsoft YaHei" charset="-122"/>
            </a:endParaRPr>
          </a:p>
          <a:p>
            <a:pPr marL="687998" indent="-687998" eaLnBrk="0" hangingPunct="0">
              <a:spcAft>
                <a:spcPts val="379"/>
              </a:spcAft>
            </a:pPr>
            <a:r>
              <a:rPr lang="en-US" altLang="zh-CN" sz="1500" b="1" dirty="0">
                <a:latin typeface="Microsoft YaHei" charset="-122"/>
                <a:ea typeface="Microsoft YaHei" charset="-122"/>
                <a:cs typeface="Microsoft YaHei" charset="-122"/>
              </a:rPr>
              <a:t>When</a:t>
            </a:r>
            <a:r>
              <a:rPr lang="zh-CN" altLang="en-US" sz="1500" b="1" dirty="0">
                <a:latin typeface="Microsoft YaHei" charset="-122"/>
                <a:ea typeface="Microsoft YaHei" charset="-122"/>
                <a:cs typeface="Microsoft YaHei" charset="-122"/>
              </a:rPr>
              <a:t>： </a:t>
            </a:r>
            <a:r>
              <a:rPr lang="zh-CN" altLang="en-US" sz="1500" dirty="0">
                <a:latin typeface="Microsoft YaHei" charset="-122"/>
                <a:ea typeface="Microsoft YaHei" charset="-122"/>
                <a:cs typeface="Microsoft YaHei" charset="-122"/>
              </a:rPr>
              <a:t>日期，天，假期，月，年，时间，和时间段</a:t>
            </a:r>
            <a:endParaRPr lang="en-GB" sz="1500" dirty="0">
              <a:latin typeface="Microsoft YaHei" charset="-122"/>
              <a:ea typeface="Microsoft YaHei" charset="-122"/>
              <a:cs typeface="Microsoft YaHei" charset="-122"/>
            </a:endParaRPr>
          </a:p>
        </p:txBody>
      </p:sp>
      <p:sp>
        <p:nvSpPr>
          <p:cNvPr id="27654" name="Rectangle 15"/>
          <p:cNvSpPr>
            <a:spLocks noChangeArrowheads="1"/>
          </p:cNvSpPr>
          <p:nvPr/>
        </p:nvSpPr>
        <p:spPr bwMode="auto">
          <a:xfrm>
            <a:off x="4210600" y="2056250"/>
            <a:ext cx="4661938" cy="3353894"/>
          </a:xfrm>
          <a:prstGeom prst="rect">
            <a:avLst/>
          </a:prstGeom>
          <a:noFill/>
          <a:ln w="9525">
            <a:noFill/>
            <a:miter lim="800000"/>
            <a:headEnd/>
            <a:tailEnd/>
          </a:ln>
        </p:spPr>
        <p:txBody>
          <a:bodyPr lIns="68539" tIns="34269" rIns="68539" bIns="34269"/>
          <a:lstStyle/>
          <a:p>
            <a:pPr marL="1755704" indent="-1755704" eaLnBrk="0" hangingPunct="0">
              <a:spcAft>
                <a:spcPts val="379"/>
              </a:spcAft>
            </a:pPr>
            <a:r>
              <a:rPr lang="en-GB" sz="1500" b="1" dirty="0">
                <a:latin typeface="Microsoft YaHei" charset="-122"/>
                <a:ea typeface="Microsoft YaHei" charset="-122"/>
                <a:cs typeface="Microsoft YaHei" charset="-122"/>
              </a:rPr>
              <a:t>Where</a:t>
            </a:r>
            <a:r>
              <a:rPr lang="en-GB" sz="1500" dirty="0">
                <a:latin typeface="Microsoft YaHei" charset="-122"/>
                <a:ea typeface="Microsoft YaHei" charset="-122"/>
                <a:cs typeface="Microsoft YaHei" charset="-122"/>
              </a:rPr>
              <a:t>:</a:t>
            </a:r>
            <a:r>
              <a:rPr lang="en-GB" sz="1500" b="1" dirty="0">
                <a:latin typeface="Microsoft YaHei" charset="-122"/>
                <a:ea typeface="Microsoft YaHei" charset="-122"/>
                <a:cs typeface="Microsoft YaHei" charset="-122"/>
              </a:rPr>
              <a:t>	</a:t>
            </a:r>
            <a:r>
              <a:rPr lang="zh-CN" altLang="en-US" sz="1500" dirty="0">
                <a:latin typeface="Microsoft YaHei" charset="-122"/>
                <a:ea typeface="Microsoft YaHei" charset="-122"/>
                <a:cs typeface="Microsoft YaHei" charset="-122"/>
              </a:rPr>
              <a:t>城市，国家，国家，设施，互联网地址，电话号码</a:t>
            </a:r>
            <a:endParaRPr lang="en-GB" sz="1500" dirty="0">
              <a:latin typeface="Microsoft YaHei" charset="-122"/>
              <a:ea typeface="Microsoft YaHei" charset="-122"/>
              <a:cs typeface="Microsoft YaHei" charset="-122"/>
            </a:endParaRPr>
          </a:p>
          <a:p>
            <a:pPr marL="1755704" indent="-1755704" eaLnBrk="0" hangingPunct="0">
              <a:spcAft>
                <a:spcPts val="379"/>
              </a:spcAft>
            </a:pPr>
            <a:r>
              <a:rPr lang="en-GB" sz="1500" b="1" dirty="0">
                <a:latin typeface="Microsoft YaHei" charset="-122"/>
                <a:ea typeface="Microsoft YaHei" charset="-122"/>
                <a:cs typeface="Microsoft YaHei" charset="-122"/>
              </a:rPr>
              <a:t>How much</a:t>
            </a:r>
            <a:r>
              <a:rPr lang="en-GB" sz="1500" dirty="0">
                <a:latin typeface="Microsoft YaHei" charset="-122"/>
                <a:ea typeface="Microsoft YaHei" charset="-122"/>
                <a:cs typeface="Microsoft YaHei" charset="-122"/>
              </a:rPr>
              <a:t>:</a:t>
            </a:r>
            <a:r>
              <a:rPr lang="en-GB" sz="1500" b="1" dirty="0">
                <a:latin typeface="Microsoft YaHei" charset="-122"/>
                <a:ea typeface="Microsoft YaHei" charset="-122"/>
                <a:cs typeface="Microsoft YaHei" charset="-122"/>
              </a:rPr>
              <a:t>	</a:t>
            </a:r>
            <a:r>
              <a:rPr lang="zh-CN" altLang="en-US" sz="1500" dirty="0">
                <a:latin typeface="Microsoft YaHei" charset="-122"/>
                <a:ea typeface="Microsoft YaHei" charset="-122"/>
                <a:cs typeface="Microsoft YaHei" charset="-122"/>
              </a:rPr>
              <a:t>货币和计量单位</a:t>
            </a:r>
            <a:endParaRPr lang="en-US" altLang="zh-CN" sz="1500" dirty="0">
              <a:latin typeface="Microsoft YaHei" charset="-122"/>
              <a:ea typeface="Microsoft YaHei" charset="-122"/>
              <a:cs typeface="Microsoft YaHei" charset="-122"/>
            </a:endParaRPr>
          </a:p>
          <a:p>
            <a:pPr marL="1755704" indent="-1755704" eaLnBrk="0" hangingPunct="0">
              <a:spcAft>
                <a:spcPts val="379"/>
              </a:spcAft>
            </a:pPr>
            <a:r>
              <a:rPr lang="en-GB" sz="1500" b="1" dirty="0">
                <a:latin typeface="Microsoft YaHei" charset="-122"/>
                <a:ea typeface="Microsoft YaHei" charset="-122"/>
                <a:cs typeface="Microsoft YaHei" charset="-122"/>
              </a:rPr>
              <a:t>Generic concepts</a:t>
            </a:r>
            <a:r>
              <a:rPr lang="en-GB" sz="1500" dirty="0">
                <a:latin typeface="Microsoft YaHei" charset="-122"/>
                <a:ea typeface="Microsoft YaHei" charset="-122"/>
                <a:cs typeface="Microsoft YaHei" charset="-122"/>
              </a:rPr>
              <a:t>:</a:t>
            </a:r>
            <a:r>
              <a:rPr lang="en-GB" sz="1500" b="1" dirty="0">
                <a:latin typeface="Microsoft YaHei" charset="-122"/>
                <a:ea typeface="Microsoft YaHei" charset="-122"/>
                <a:cs typeface="Microsoft YaHei" charset="-122"/>
              </a:rPr>
              <a:t>	</a:t>
            </a:r>
            <a:r>
              <a:rPr lang="zh-CN" altLang="en-US" sz="1500" i="1" dirty="0">
                <a:latin typeface="Microsoft YaHei" charset="-122"/>
                <a:ea typeface="Microsoft YaHei" charset="-122"/>
                <a:cs typeface="Microsoft YaHei" charset="-122"/>
              </a:rPr>
              <a:t>文本数据，全球盗版等</a:t>
            </a:r>
            <a:endParaRPr lang="en-GB" sz="1500" b="1" dirty="0">
              <a:latin typeface="Microsoft YaHei" charset="-122"/>
              <a:ea typeface="Microsoft YaHei" charset="-122"/>
              <a:cs typeface="Microsoft YaHei" charset="-122"/>
            </a:endParaRPr>
          </a:p>
        </p:txBody>
      </p:sp>
      <p:sp>
        <p:nvSpPr>
          <p:cNvPr id="16" name="Title 1"/>
          <p:cNvSpPr>
            <a:spLocks noGrp="1"/>
          </p:cNvSpPr>
          <p:nvPr>
            <p:ph type="title"/>
          </p:nvPr>
        </p:nvSpPr>
        <p:spPr>
          <a:xfrm>
            <a:off x="242888" y="1191094"/>
            <a:ext cx="8901112" cy="577081"/>
          </a:xfrm>
        </p:spPr>
        <p:txBody>
          <a:bodyPr/>
          <a:lstStyle/>
          <a:p>
            <a:r>
              <a:rPr lang="zh-CN" altLang="en-US" dirty="0">
                <a:latin typeface="Microsoft YaHei" charset="-122"/>
                <a:ea typeface="Microsoft YaHei" charset="-122"/>
                <a:cs typeface="Microsoft YaHei" charset="-122"/>
              </a:rPr>
              <a:t>文本分析</a:t>
            </a:r>
            <a:br>
              <a:rPr lang="en-US" dirty="0">
                <a:latin typeface="Microsoft YaHei" charset="-122"/>
                <a:ea typeface="Microsoft YaHei" charset="-122"/>
                <a:cs typeface="Microsoft YaHei" charset="-122"/>
              </a:rPr>
            </a:br>
            <a:r>
              <a:rPr lang="zh-CN" altLang="en-US" sz="1350" b="0" dirty="0">
                <a:latin typeface="Microsoft YaHei" charset="-122"/>
                <a:ea typeface="Microsoft YaHei" charset="-122"/>
                <a:cs typeface="Microsoft YaHei" charset="-122"/>
              </a:rPr>
              <a:t>支持的实体种类</a:t>
            </a:r>
            <a:endParaRPr lang="en-US" sz="1200" b="0" dirty="0">
              <a:latin typeface="Microsoft YaHei" charset="-122"/>
              <a:ea typeface="Microsoft YaHei" charset="-122"/>
              <a:cs typeface="Microsoft YaHei" charset="-122"/>
            </a:endParaRPr>
          </a:p>
        </p:txBody>
      </p:sp>
      <p:grpSp>
        <p:nvGrpSpPr>
          <p:cNvPr id="4" name="Group 3"/>
          <p:cNvGrpSpPr/>
          <p:nvPr/>
        </p:nvGrpSpPr>
        <p:grpSpPr>
          <a:xfrm>
            <a:off x="381336" y="4144734"/>
            <a:ext cx="5905883" cy="1147429"/>
            <a:chOff x="2727274" y="4552688"/>
            <a:chExt cx="7876561" cy="1530304"/>
          </a:xfrm>
        </p:grpSpPr>
        <p:sp>
          <p:nvSpPr>
            <p:cNvPr id="18" name="Rectangle 17"/>
            <p:cNvSpPr>
              <a:spLocks noChangeArrowheads="1"/>
            </p:cNvSpPr>
            <p:nvPr/>
          </p:nvSpPr>
          <p:spPr bwMode="auto">
            <a:xfrm>
              <a:off x="2727274" y="4552688"/>
              <a:ext cx="7876561" cy="1530304"/>
            </a:xfrm>
            <a:prstGeom prst="rect">
              <a:avLst/>
            </a:prstGeom>
            <a:solidFill>
              <a:schemeClr val="accent3">
                <a:lumMod val="40000"/>
                <a:lumOff val="60000"/>
              </a:schemeClr>
            </a:solidFill>
            <a:ln w="9525">
              <a:noFill/>
              <a:miter lim="800000"/>
              <a:headEnd/>
              <a:tailEnd/>
            </a:ln>
          </p:spPr>
          <p:txBody>
            <a:bodyPr lIns="68562" rIns="68562" anchor="ctr" anchorCtr="0"/>
            <a:lstStyle/>
            <a:p>
              <a:pPr marL="1302673" eaLnBrk="0" hangingPunct="0">
                <a:spcAft>
                  <a:spcPts val="375"/>
                </a:spcAft>
                <a:defRPr/>
              </a:pPr>
              <a:r>
                <a:rPr lang="zh-CN" altLang="en-US" sz="1500" b="1" dirty="0">
                  <a:latin typeface="Microsoft YaHei" charset="-122"/>
                  <a:ea typeface="Microsoft YaHei" charset="-122"/>
                  <a:cs typeface="Microsoft YaHei" charset="-122"/>
                </a:rPr>
                <a:t>支持的语言</a:t>
              </a:r>
              <a:r>
                <a:rPr lang="en-GB" sz="1500" dirty="0">
                  <a:latin typeface="Microsoft YaHei" charset="-122"/>
                  <a:ea typeface="Microsoft YaHei" charset="-122"/>
                  <a:cs typeface="Microsoft YaHei" charset="-122"/>
                </a:rPr>
                <a:t>:</a:t>
              </a:r>
            </a:p>
            <a:p>
              <a:pPr marL="1302673" eaLnBrk="0" hangingPunct="0">
                <a:spcAft>
                  <a:spcPts val="375"/>
                </a:spcAft>
                <a:defRPr/>
              </a:pPr>
              <a:r>
                <a:rPr lang="en-GB" sz="1500" dirty="0">
                  <a:latin typeface="Microsoft YaHei" charset="-122"/>
                  <a:ea typeface="Microsoft YaHei" charset="-122"/>
                  <a:cs typeface="Microsoft YaHei" charset="-122"/>
                </a:rPr>
                <a:t>Arabic, English, Dutch, Farsi, French, German, Italian, Japanese, Korean, Portuguese, Russian, Simplified Chinese, Spanish, Traditional Chinese</a:t>
              </a:r>
            </a:p>
          </p:txBody>
        </p:sp>
        <p:pic>
          <p:nvPicPr>
            <p:cNvPr id="2" name="Picture 1" descr="272695_h_srgb_s_gl.jpg"/>
            <p:cNvPicPr>
              <a:picLocks noChangeAspect="1"/>
            </p:cNvPicPr>
            <p:nvPr/>
          </p:nvPicPr>
          <p:blipFill>
            <a:blip r:embed="rId3" cstate="print">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815362" y="4621586"/>
              <a:ext cx="1392509" cy="1392509"/>
            </a:xfrm>
            <a:prstGeom prst="rect">
              <a:avLst/>
            </a:prstGeom>
          </p:spPr>
        </p:pic>
      </p:grpSp>
    </p:spTree>
    <p:extLst>
      <p:ext uri="{BB962C8B-B14F-4D97-AF65-F5344CB8AC3E}">
        <p14:creationId xmlns:p14="http://schemas.microsoft.com/office/powerpoint/2010/main" val="896926781"/>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929" y="1235226"/>
            <a:ext cx="6316355" cy="577081"/>
          </a:xfrm>
        </p:spPr>
        <p:txBody>
          <a:bodyPr/>
          <a:lstStyle/>
          <a:p>
            <a:pPr>
              <a:defRPr/>
            </a:pPr>
            <a:r>
              <a:rPr lang="zh-CN" altLang="en-US" dirty="0">
                <a:latin typeface="Microsoft YaHei" charset="-122"/>
                <a:ea typeface="Microsoft YaHei" charset="-122"/>
                <a:cs typeface="Microsoft YaHei" charset="-122"/>
              </a:rPr>
              <a:t>文本分析</a:t>
            </a:r>
            <a:br>
              <a:rPr lang="en-US" dirty="0">
                <a:latin typeface="Microsoft YaHei" charset="-122"/>
                <a:ea typeface="Microsoft YaHei" charset="-122"/>
                <a:cs typeface="Microsoft YaHei" charset="-122"/>
              </a:rPr>
            </a:br>
            <a:r>
              <a:rPr lang="zh-CN" altLang="en-US" sz="1350" b="0" dirty="0">
                <a:latin typeface="Microsoft YaHei" charset="-122"/>
                <a:ea typeface="Microsoft YaHei" charset="-122"/>
                <a:cs typeface="Microsoft YaHei" charset="-122"/>
              </a:rPr>
              <a:t>事实的提取</a:t>
            </a:r>
            <a:endParaRPr lang="en-US" b="0" dirty="0">
              <a:latin typeface="Microsoft YaHei" charset="-122"/>
              <a:ea typeface="Microsoft YaHei" charset="-122"/>
              <a:cs typeface="Microsoft YaHei" charset="-122"/>
            </a:endParaRPr>
          </a:p>
        </p:txBody>
      </p:sp>
      <p:sp>
        <p:nvSpPr>
          <p:cNvPr id="6" name="Text Placeholder 5"/>
          <p:cNvSpPr>
            <a:spLocks noGrp="1"/>
          </p:cNvSpPr>
          <p:nvPr>
            <p:ph type="body" sz="quarter" idx="10"/>
          </p:nvPr>
        </p:nvSpPr>
        <p:spPr>
          <a:xfrm>
            <a:off x="242937" y="2126287"/>
            <a:ext cx="3708909" cy="3293905"/>
          </a:xfrm>
        </p:spPr>
        <p:txBody>
          <a:bodyPr/>
          <a:lstStyle/>
          <a:p>
            <a:pPr>
              <a:lnSpc>
                <a:spcPct val="150000"/>
              </a:lnSpc>
            </a:pPr>
            <a:endParaRPr lang="en-US" dirty="0">
              <a:latin typeface="Microsoft YaHei" charset="-122"/>
              <a:ea typeface="Microsoft YaHei" charset="-122"/>
              <a:cs typeface="Microsoft YaHei" charset="-122"/>
            </a:endParaRPr>
          </a:p>
          <a:p>
            <a:pPr>
              <a:lnSpc>
                <a:spcPct val="150000"/>
              </a:lnSpc>
            </a:pPr>
            <a:endParaRPr lang="en-US" dirty="0">
              <a:latin typeface="Microsoft YaHei" charset="-122"/>
              <a:ea typeface="Microsoft YaHei" charset="-122"/>
              <a:cs typeface="Microsoft YaHei" charset="-122"/>
            </a:endParaRPr>
          </a:p>
          <a:p>
            <a:pPr>
              <a:lnSpc>
                <a:spcPct val="150000"/>
              </a:lnSpc>
              <a:defRPr/>
            </a:pPr>
            <a:r>
              <a:rPr lang="zh-CN" altLang="en-US" sz="1800" dirty="0">
                <a:solidFill>
                  <a:schemeClr val="bg1">
                    <a:lumMod val="50000"/>
                  </a:schemeClr>
                </a:solidFill>
                <a:latin typeface="Microsoft YaHei" charset="-122"/>
                <a:ea typeface="Microsoft YaHei" charset="-122"/>
                <a:cs typeface="Microsoft YaHei" charset="-122"/>
              </a:rPr>
              <a:t>事实的提取是建立在实体提取之上，并通过规则来实现的，它是一种实体与实体见的关系或涉及国家的实体。</a:t>
            </a:r>
            <a:endParaRPr lang="en-US" b="0" dirty="0">
              <a:latin typeface="Microsoft YaHei" charset="-122"/>
              <a:ea typeface="Microsoft YaHei" charset="-122"/>
              <a:cs typeface="Microsoft YaHei" charset="-122"/>
            </a:endParaRPr>
          </a:p>
          <a:p>
            <a:endParaRPr lang="en-US" dirty="0">
              <a:latin typeface="Microsoft YaHei" charset="-122"/>
              <a:ea typeface="Microsoft YaHei" charset="-122"/>
              <a:cs typeface="Microsoft YaHei" charset="-122"/>
            </a:endParaRPr>
          </a:p>
        </p:txBody>
      </p:sp>
      <p:sp>
        <p:nvSpPr>
          <p:cNvPr id="7" name="Text Placeholder 6"/>
          <p:cNvSpPr>
            <a:spLocks noGrp="1"/>
          </p:cNvSpPr>
          <p:nvPr>
            <p:ph type="body" sz="quarter" idx="11"/>
          </p:nvPr>
        </p:nvSpPr>
        <p:spPr>
          <a:xfrm>
            <a:off x="5284999" y="2219045"/>
            <a:ext cx="3615795" cy="3201147"/>
          </a:xfrm>
        </p:spPr>
        <p:txBody>
          <a:bodyPr/>
          <a:lstStyle/>
          <a:p>
            <a:pPr>
              <a:defRPr/>
            </a:pPr>
            <a:r>
              <a:rPr lang="zh-CN" altLang="en-US" dirty="0">
                <a:latin typeface="Microsoft YaHei" charset="-122"/>
                <a:ea typeface="Microsoft YaHei" charset="-122"/>
                <a:cs typeface="Microsoft YaHei" charset="-122"/>
              </a:rPr>
              <a:t>关系</a:t>
            </a:r>
            <a:r>
              <a:rPr lang="en-US" dirty="0">
                <a:latin typeface="Microsoft YaHei" charset="-122"/>
                <a:ea typeface="Microsoft YaHei" charset="-122"/>
                <a:cs typeface="Microsoft YaHei" charset="-122"/>
              </a:rPr>
              <a:t>:</a:t>
            </a:r>
          </a:p>
          <a:p>
            <a:pPr>
              <a:defRPr/>
            </a:pPr>
            <a:endParaRPr lang="en-US" sz="750" dirty="0">
              <a:latin typeface="Microsoft YaHei" charset="-122"/>
              <a:ea typeface="Microsoft YaHei" charset="-122"/>
              <a:cs typeface="Microsoft YaHei" charset="-122"/>
            </a:endParaRPr>
          </a:p>
          <a:p>
            <a:pPr lvl="2">
              <a:spcBef>
                <a:spcPts val="0"/>
              </a:spcBef>
              <a:defRPr/>
            </a:pPr>
            <a:r>
              <a:rPr lang="en-US" b="1" i="1" dirty="0">
                <a:latin typeface="Microsoft YaHei" charset="-122"/>
                <a:ea typeface="Microsoft YaHei" charset="-122"/>
                <a:cs typeface="Microsoft YaHei" charset="-122"/>
              </a:rPr>
              <a:t>Greek officials </a:t>
            </a:r>
            <a:r>
              <a:rPr lang="en-US" i="1" dirty="0">
                <a:latin typeface="Microsoft YaHei" charset="-122"/>
                <a:ea typeface="Microsoft YaHei" charset="-122"/>
                <a:cs typeface="Microsoft YaHei" charset="-122"/>
              </a:rPr>
              <a:t>are planning to </a:t>
            </a:r>
            <a:r>
              <a:rPr lang="en-US" b="1" i="1" dirty="0">
                <a:latin typeface="Microsoft YaHei" charset="-122"/>
                <a:ea typeface="Microsoft YaHei" charset="-122"/>
                <a:cs typeface="Microsoft YaHei" charset="-122"/>
              </a:rPr>
              <a:t>submit</a:t>
            </a:r>
            <a:r>
              <a:rPr lang="en-US" i="1" dirty="0">
                <a:latin typeface="Microsoft YaHei" charset="-122"/>
                <a:ea typeface="Microsoft YaHei" charset="-122"/>
                <a:cs typeface="Microsoft YaHei" charset="-122"/>
              </a:rPr>
              <a:t> </a:t>
            </a:r>
            <a:r>
              <a:rPr lang="en-US" b="1" i="1" dirty="0">
                <a:latin typeface="Microsoft YaHei" charset="-122"/>
                <a:ea typeface="Microsoft YaHei" charset="-122"/>
                <a:cs typeface="Microsoft YaHei" charset="-122"/>
              </a:rPr>
              <a:t>a proposal</a:t>
            </a:r>
            <a:r>
              <a:rPr lang="en-US" i="1" dirty="0">
                <a:latin typeface="Microsoft YaHei" charset="-122"/>
                <a:ea typeface="Microsoft YaHei" charset="-122"/>
                <a:cs typeface="Microsoft YaHei" charset="-122"/>
              </a:rPr>
              <a:t> to </a:t>
            </a:r>
            <a:r>
              <a:rPr lang="en-US" i="1" dirty="0" err="1">
                <a:latin typeface="Microsoft YaHei" charset="-122"/>
                <a:ea typeface="Microsoft YaHei" charset="-122"/>
                <a:cs typeface="Microsoft YaHei" charset="-122"/>
              </a:rPr>
              <a:t>eurozone</a:t>
            </a:r>
            <a:r>
              <a:rPr lang="en-US" i="1" dirty="0">
                <a:latin typeface="Microsoft YaHei" charset="-122"/>
                <a:ea typeface="Microsoft YaHei" charset="-122"/>
                <a:cs typeface="Microsoft YaHei" charset="-122"/>
              </a:rPr>
              <a:t> finance ministers.</a:t>
            </a:r>
            <a:endParaRPr lang="en-US" sz="750" i="1" dirty="0">
              <a:latin typeface="Microsoft YaHei" charset="-122"/>
              <a:ea typeface="Microsoft YaHei" charset="-122"/>
              <a:cs typeface="Microsoft YaHei" charset="-122"/>
            </a:endParaRPr>
          </a:p>
          <a:p>
            <a:pPr>
              <a:defRPr/>
            </a:pPr>
            <a:endParaRPr lang="en-US" dirty="0">
              <a:latin typeface="Microsoft YaHei" charset="-122"/>
              <a:ea typeface="Microsoft YaHei" charset="-122"/>
              <a:cs typeface="Microsoft YaHei" charset="-122"/>
            </a:endParaRPr>
          </a:p>
          <a:p>
            <a:pPr>
              <a:defRPr/>
            </a:pPr>
            <a:r>
              <a:rPr lang="zh-CN" altLang="en-US" dirty="0">
                <a:latin typeface="Microsoft YaHei" charset="-122"/>
                <a:ea typeface="Microsoft YaHei" charset="-122"/>
                <a:cs typeface="Microsoft YaHei" charset="-122"/>
              </a:rPr>
              <a:t>国家</a:t>
            </a:r>
            <a:r>
              <a:rPr lang="en-US" dirty="0">
                <a:latin typeface="Microsoft YaHei" charset="-122"/>
                <a:ea typeface="Microsoft YaHei" charset="-122"/>
                <a:cs typeface="Microsoft YaHei" charset="-122"/>
              </a:rPr>
              <a:t>:</a:t>
            </a:r>
          </a:p>
          <a:p>
            <a:pPr>
              <a:defRPr/>
            </a:pPr>
            <a:endParaRPr lang="en-US" sz="750" dirty="0">
              <a:latin typeface="Microsoft YaHei" charset="-122"/>
              <a:ea typeface="Microsoft YaHei" charset="-122"/>
              <a:cs typeface="Microsoft YaHei" charset="-122"/>
            </a:endParaRPr>
          </a:p>
          <a:p>
            <a:pPr lvl="2">
              <a:spcBef>
                <a:spcPts val="0"/>
              </a:spcBef>
              <a:defRPr/>
            </a:pPr>
            <a:r>
              <a:rPr lang="en-US" b="1" i="1" dirty="0">
                <a:latin typeface="Microsoft YaHei" charset="-122"/>
                <a:ea typeface="Microsoft YaHei" charset="-122"/>
                <a:cs typeface="Microsoft YaHei" charset="-122"/>
              </a:rPr>
              <a:t>The World Trade Center station is a transportation station </a:t>
            </a:r>
            <a:r>
              <a:rPr lang="en-US" i="1" dirty="0">
                <a:latin typeface="Microsoft YaHei" charset="-122"/>
                <a:ea typeface="Microsoft YaHei" charset="-122"/>
                <a:cs typeface="Microsoft YaHei" charset="-122"/>
              </a:rPr>
              <a:t>in Boston, Massachusetts, on the MBTA’s bus rapid transit Silver Line.</a:t>
            </a:r>
          </a:p>
        </p:txBody>
      </p:sp>
      <p:pic>
        <p:nvPicPr>
          <p:cNvPr id="21" name="Picture 20" descr="272675_h_srgb_s_gl.jpg"/>
          <p:cNvPicPr>
            <a:picLocks noChangeAspect="1"/>
          </p:cNvPicPr>
          <p:nvPr/>
        </p:nvPicPr>
        <p:blipFill>
          <a:blip r:embed="rId3" cstate="print">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rot="16200000">
            <a:off x="242823" y="1873973"/>
            <a:ext cx="952221" cy="958445"/>
          </a:xfrm>
          <a:prstGeom prst="rect">
            <a:avLst/>
          </a:prstGeom>
        </p:spPr>
      </p:pic>
      <p:grpSp>
        <p:nvGrpSpPr>
          <p:cNvPr id="3" name="Group 2"/>
          <p:cNvGrpSpPr/>
          <p:nvPr/>
        </p:nvGrpSpPr>
        <p:grpSpPr>
          <a:xfrm>
            <a:off x="716765" y="2246261"/>
            <a:ext cx="668701" cy="867769"/>
            <a:chOff x="314588" y="1906371"/>
            <a:chExt cx="891833" cy="1157327"/>
          </a:xfrm>
        </p:grpSpPr>
        <p:pic>
          <p:nvPicPr>
            <p:cNvPr id="17" name="Picture 16" descr="274942_h_srgb_s_gl.jpg"/>
            <p:cNvPicPr>
              <a:picLocks noChangeAspect="1"/>
            </p:cNvPicPr>
            <p:nvPr/>
          </p:nvPicPr>
          <p:blipFill>
            <a:blip r:embed="rId4" cstate="print">
              <a:lum bright="70000" contrast="-70000"/>
              <a:extLst>
                <a:ext uri="{28A0092B-C50C-407E-A947-70E740481C1C}">
                  <a14:useLocalDpi xmlns:a14="http://schemas.microsoft.com/office/drawing/2010/main"/>
                </a:ext>
              </a:extLst>
            </a:blip>
            <a:stretch>
              <a:fillRect/>
            </a:stretch>
          </p:blipFill>
          <p:spPr>
            <a:xfrm>
              <a:off x="314588" y="1906371"/>
              <a:ext cx="891833" cy="1157327"/>
            </a:xfrm>
            <a:prstGeom prst="rect">
              <a:avLst/>
            </a:prstGeom>
          </p:spPr>
        </p:pic>
        <p:sp>
          <p:nvSpPr>
            <p:cNvPr id="18" name="Rectangle 17"/>
            <p:cNvSpPr/>
            <p:nvPr/>
          </p:nvSpPr>
          <p:spPr bwMode="gray">
            <a:xfrm>
              <a:off x="411013" y="2098484"/>
              <a:ext cx="274101" cy="80832"/>
            </a:xfrm>
            <a:prstGeom prst="rect">
              <a:avLst/>
            </a:prstGeom>
            <a:solidFill>
              <a:schemeClr val="accent3">
                <a:lumMod val="7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19" name="Rectangle 18"/>
            <p:cNvSpPr/>
            <p:nvPr/>
          </p:nvSpPr>
          <p:spPr bwMode="gray">
            <a:xfrm>
              <a:off x="757010" y="2758610"/>
              <a:ext cx="345997" cy="76341"/>
            </a:xfrm>
            <a:prstGeom prst="rect">
              <a:avLst/>
            </a:prstGeom>
            <a:solidFill>
              <a:schemeClr val="accent3">
                <a:lumMod val="7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20" name="Rectangle 19"/>
            <p:cNvSpPr/>
            <p:nvPr/>
          </p:nvSpPr>
          <p:spPr bwMode="gray">
            <a:xfrm>
              <a:off x="411013" y="2668797"/>
              <a:ext cx="274101" cy="80832"/>
            </a:xfrm>
            <a:prstGeom prst="rect">
              <a:avLst/>
            </a:prstGeom>
            <a:solidFill>
              <a:schemeClr val="accent3">
                <a:lumMod val="7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22" name="Rectangle 21"/>
            <p:cNvSpPr/>
            <p:nvPr/>
          </p:nvSpPr>
          <p:spPr bwMode="gray">
            <a:xfrm>
              <a:off x="411013" y="2219134"/>
              <a:ext cx="274101" cy="80832"/>
            </a:xfrm>
            <a:prstGeom prst="rect">
              <a:avLst/>
            </a:prstGeom>
            <a:solidFill>
              <a:schemeClr val="accent3">
                <a:lumMod val="75000"/>
              </a:schemeClr>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grpSp>
    </p:spTree>
    <p:extLst>
      <p:ext uri="{BB962C8B-B14F-4D97-AF65-F5344CB8AC3E}">
        <p14:creationId xmlns:p14="http://schemas.microsoft.com/office/powerpoint/2010/main" val="193082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AutoShape 6"/>
          <p:cNvSpPr>
            <a:spLocks noChangeArrowheads="1"/>
          </p:cNvSpPr>
          <p:nvPr/>
        </p:nvSpPr>
        <p:spPr bwMode="gray">
          <a:xfrm>
            <a:off x="188915" y="1881233"/>
            <a:ext cx="8789987" cy="3775364"/>
          </a:xfrm>
          <a:prstGeom prst="roundRect">
            <a:avLst>
              <a:gd name="adj" fmla="val 0"/>
            </a:avLst>
          </a:prstGeom>
          <a:noFill/>
          <a:ln w="12700" algn="ctr">
            <a:noFill/>
            <a:round/>
            <a:headEnd/>
            <a:tailEnd/>
          </a:ln>
        </p:spPr>
        <p:txBody>
          <a:bodyPr lIns="0" tIns="68539" rIns="0" bIns="0" anchor="ctr"/>
          <a:lstStyle/>
          <a:p>
            <a:endParaRPr lang="en-US" sz="1050" b="1" dirty="0">
              <a:latin typeface="Microsoft YaHei" charset="-122"/>
              <a:ea typeface="Microsoft YaHei" charset="-122"/>
              <a:cs typeface="Microsoft YaHei" charset="-122"/>
            </a:endParaRPr>
          </a:p>
        </p:txBody>
      </p:sp>
      <p:sp>
        <p:nvSpPr>
          <p:cNvPr id="29700" name="Rectangle 27"/>
          <p:cNvSpPr>
            <a:spLocks noChangeArrowheads="1"/>
          </p:cNvSpPr>
          <p:nvPr/>
        </p:nvSpPr>
        <p:spPr bwMode="auto">
          <a:xfrm>
            <a:off x="231776" y="1890757"/>
            <a:ext cx="8630002" cy="3353895"/>
          </a:xfrm>
          <a:prstGeom prst="rect">
            <a:avLst/>
          </a:prstGeom>
          <a:noFill/>
          <a:ln w="9525">
            <a:noFill/>
            <a:miter lim="800000"/>
            <a:headEnd/>
            <a:tailEnd/>
          </a:ln>
        </p:spPr>
        <p:txBody>
          <a:bodyPr lIns="68539" tIns="34269" rIns="68539" bIns="34269"/>
          <a:lstStyle/>
          <a:p>
            <a:pPr marL="215393" indent="-215393" eaLnBrk="0" hangingPunct="0">
              <a:spcAft>
                <a:spcPts val="379"/>
              </a:spcAft>
            </a:pPr>
            <a:r>
              <a:rPr lang="zh-CN" altLang="en-US" sz="2099" b="1" dirty="0">
                <a:latin typeface="Microsoft YaHei" charset="-122"/>
                <a:ea typeface="Microsoft YaHei" charset="-122"/>
                <a:cs typeface="Microsoft YaHei" charset="-122"/>
              </a:rPr>
              <a:t>情感分析</a:t>
            </a:r>
            <a:endParaRPr lang="en-US" sz="2099" b="1" dirty="0">
              <a:latin typeface="Microsoft YaHei" charset="-122"/>
              <a:ea typeface="Microsoft YaHei" charset="-122"/>
              <a:cs typeface="Microsoft YaHei" charset="-122"/>
            </a:endParaRPr>
          </a:p>
          <a:p>
            <a:pPr marL="215393" indent="-215393" eaLnBrk="0" hangingPunct="0">
              <a:spcAft>
                <a:spcPts val="379"/>
              </a:spcAft>
            </a:pPr>
            <a:endParaRPr lang="en-US" sz="1200" b="1" dirty="0">
              <a:latin typeface="Microsoft YaHei" charset="-122"/>
              <a:ea typeface="Microsoft YaHei" charset="-122"/>
              <a:cs typeface="Microsoft YaHei" charset="-122"/>
            </a:endParaRPr>
          </a:p>
          <a:p>
            <a:pPr marL="1239110" indent="-1239110" eaLnBrk="0" hangingPunct="0">
              <a:spcAft>
                <a:spcPts val="379"/>
              </a:spcAft>
            </a:pPr>
            <a:r>
              <a:rPr lang="en-US" sz="1500" b="1" dirty="0">
                <a:latin typeface="Microsoft YaHei" charset="-122"/>
                <a:ea typeface="Microsoft YaHei" charset="-122"/>
                <a:cs typeface="Microsoft YaHei" charset="-122"/>
              </a:rPr>
              <a:t>Sentiments</a:t>
            </a:r>
            <a:r>
              <a:rPr lang="en-US" sz="1500" dirty="0">
                <a:latin typeface="Microsoft YaHei" charset="-122"/>
                <a:ea typeface="Microsoft YaHei" charset="-122"/>
                <a:cs typeface="Microsoft YaHei" charset="-122"/>
              </a:rPr>
              <a:t>:</a:t>
            </a:r>
            <a:r>
              <a:rPr lang="en-US" sz="1500" b="1" dirty="0">
                <a:latin typeface="Microsoft YaHei" charset="-122"/>
                <a:ea typeface="Microsoft YaHei" charset="-122"/>
                <a:cs typeface="Microsoft YaHei" charset="-122"/>
              </a:rPr>
              <a:t>	</a:t>
            </a:r>
            <a:r>
              <a:rPr lang="en-US" sz="1500" dirty="0">
                <a:latin typeface="Microsoft YaHei" charset="-122"/>
                <a:ea typeface="Microsoft YaHei" charset="-122"/>
                <a:cs typeface="Microsoft YaHei" charset="-122"/>
              </a:rPr>
              <a:t>strong positive, weak positive, neutral, weak negative, strong negative, and problems</a:t>
            </a:r>
          </a:p>
          <a:p>
            <a:pPr marL="1239110" indent="-1239110" eaLnBrk="0" hangingPunct="0">
              <a:spcAft>
                <a:spcPts val="379"/>
              </a:spcAft>
            </a:pPr>
            <a:r>
              <a:rPr lang="en-US" sz="1500" b="1" dirty="0">
                <a:latin typeface="Microsoft YaHei" charset="-122"/>
                <a:ea typeface="Microsoft YaHei" charset="-122"/>
                <a:cs typeface="Microsoft YaHei" charset="-122"/>
              </a:rPr>
              <a:t>Emoticons</a:t>
            </a:r>
            <a:r>
              <a:rPr lang="en-US" sz="1500" dirty="0">
                <a:latin typeface="Microsoft YaHei" charset="-122"/>
                <a:ea typeface="Microsoft YaHei" charset="-122"/>
                <a:cs typeface="Microsoft YaHei" charset="-122"/>
              </a:rPr>
              <a:t>:</a:t>
            </a:r>
            <a:r>
              <a:rPr lang="en-US" sz="1500" b="1" dirty="0">
                <a:solidFill>
                  <a:srgbClr val="557630"/>
                </a:solidFill>
                <a:latin typeface="Microsoft YaHei" charset="-122"/>
                <a:ea typeface="Microsoft YaHei" charset="-122"/>
                <a:cs typeface="Microsoft YaHei" charset="-122"/>
              </a:rPr>
              <a:t>	</a:t>
            </a:r>
            <a:r>
              <a:rPr lang="en-US" sz="1500" dirty="0">
                <a:latin typeface="Microsoft YaHei" charset="-122"/>
                <a:ea typeface="Microsoft YaHei" charset="-122"/>
                <a:cs typeface="Microsoft YaHei" charset="-122"/>
              </a:rPr>
              <a:t>strong positive, weak positive, weak negative, strong negative </a:t>
            </a:r>
            <a:endParaRPr lang="en-US" sz="1500" b="1" dirty="0">
              <a:solidFill>
                <a:srgbClr val="557630"/>
              </a:solidFill>
              <a:latin typeface="Microsoft YaHei" charset="-122"/>
              <a:ea typeface="Microsoft YaHei" charset="-122"/>
              <a:cs typeface="Microsoft YaHei" charset="-122"/>
            </a:endParaRPr>
          </a:p>
          <a:p>
            <a:pPr marL="1239110" indent="-1239110" eaLnBrk="0" hangingPunct="0">
              <a:spcAft>
                <a:spcPts val="379"/>
              </a:spcAft>
            </a:pPr>
            <a:r>
              <a:rPr lang="en-US" sz="1500" b="1" dirty="0">
                <a:latin typeface="Microsoft YaHei" charset="-122"/>
                <a:ea typeface="Microsoft YaHei" charset="-122"/>
                <a:cs typeface="Microsoft YaHei" charset="-122"/>
              </a:rPr>
              <a:t>Profanity</a:t>
            </a:r>
            <a:r>
              <a:rPr lang="en-US" sz="1500" dirty="0">
                <a:latin typeface="Microsoft YaHei" charset="-122"/>
                <a:ea typeface="Microsoft YaHei" charset="-122"/>
                <a:cs typeface="Microsoft YaHei" charset="-122"/>
              </a:rPr>
              <a:t>:</a:t>
            </a:r>
            <a:r>
              <a:rPr lang="en-US" sz="1500" b="1" dirty="0">
                <a:latin typeface="Microsoft YaHei" charset="-122"/>
                <a:ea typeface="Microsoft YaHei" charset="-122"/>
                <a:cs typeface="Microsoft YaHei" charset="-122"/>
              </a:rPr>
              <a:t>	</a:t>
            </a:r>
            <a:r>
              <a:rPr lang="en-US" sz="1500" dirty="0">
                <a:latin typeface="Microsoft YaHei" charset="-122"/>
                <a:ea typeface="Microsoft YaHei" charset="-122"/>
                <a:cs typeface="Microsoft YaHei" charset="-122"/>
              </a:rPr>
              <a:t>ambiguous and unambiguous</a:t>
            </a:r>
          </a:p>
          <a:p>
            <a:pPr marL="1239110" indent="-1239110" eaLnBrk="0" hangingPunct="0">
              <a:spcAft>
                <a:spcPts val="379"/>
              </a:spcAft>
            </a:pPr>
            <a:r>
              <a:rPr lang="en-US" altLang="zh-CN" sz="1500" b="1" dirty="0">
                <a:latin typeface="Microsoft YaHei" charset="-122"/>
                <a:ea typeface="Microsoft YaHei" charset="-122"/>
                <a:cs typeface="Microsoft YaHei" charset="-122"/>
              </a:rPr>
              <a:t>Requests</a:t>
            </a:r>
            <a:r>
              <a:rPr lang="en-US" altLang="zh-CN" sz="1500" dirty="0">
                <a:latin typeface="Microsoft YaHei" charset="-122"/>
                <a:ea typeface="Microsoft YaHei" charset="-122"/>
                <a:cs typeface="Microsoft YaHei" charset="-122"/>
              </a:rPr>
              <a:t>:</a:t>
            </a:r>
            <a:r>
              <a:rPr lang="en-US" altLang="zh-CN" sz="1500" b="1" dirty="0">
                <a:solidFill>
                  <a:srgbClr val="557630"/>
                </a:solidFill>
                <a:latin typeface="Microsoft YaHei" charset="-122"/>
                <a:ea typeface="Microsoft YaHei" charset="-122"/>
                <a:cs typeface="Microsoft YaHei" charset="-122"/>
              </a:rPr>
              <a:t>	</a:t>
            </a:r>
            <a:r>
              <a:rPr lang="en-US" altLang="zh-CN" sz="1500" dirty="0">
                <a:latin typeface="Microsoft YaHei" charset="-122"/>
                <a:ea typeface="Microsoft YaHei" charset="-122"/>
                <a:cs typeface="Microsoft YaHei" charset="-122"/>
              </a:rPr>
              <a:t>general and contact info</a:t>
            </a:r>
          </a:p>
          <a:p>
            <a:pPr marL="1239110" indent="-1239110" eaLnBrk="0" hangingPunct="0">
              <a:spcAft>
                <a:spcPts val="379"/>
              </a:spcAft>
            </a:pPr>
            <a:endParaRPr lang="en-US" sz="1500" dirty="0">
              <a:latin typeface="Microsoft YaHei" charset="-122"/>
              <a:ea typeface="Microsoft YaHei" charset="-122"/>
              <a:cs typeface="Microsoft YaHei" charset="-122"/>
            </a:endParaRPr>
          </a:p>
        </p:txBody>
      </p:sp>
      <p:sp>
        <p:nvSpPr>
          <p:cNvPr id="14" name="Title 1"/>
          <p:cNvSpPr>
            <a:spLocks noGrp="1"/>
          </p:cNvSpPr>
          <p:nvPr>
            <p:ph type="title"/>
          </p:nvPr>
        </p:nvSpPr>
        <p:spPr>
          <a:xfrm>
            <a:off x="242888" y="1290244"/>
            <a:ext cx="8901112" cy="854080"/>
          </a:xfrm>
        </p:spPr>
        <p:txBody>
          <a:bodyPr/>
          <a:lstStyle/>
          <a:p>
            <a:r>
              <a:rPr lang="zh-CN" altLang="en-US" dirty="0">
                <a:latin typeface="Microsoft YaHei" charset="-122"/>
                <a:ea typeface="Microsoft YaHei" charset="-122"/>
                <a:cs typeface="Microsoft YaHei" charset="-122"/>
              </a:rPr>
              <a:t>文本分析</a:t>
            </a:r>
            <a:br>
              <a:rPr lang="en-US" dirty="0">
                <a:latin typeface="Microsoft YaHei" charset="-122"/>
                <a:ea typeface="Microsoft YaHei" charset="-122"/>
                <a:cs typeface="Microsoft YaHei" charset="-122"/>
              </a:rPr>
            </a:br>
            <a:r>
              <a:rPr lang="zh-CN" altLang="en-US" sz="1350" dirty="0">
                <a:latin typeface="Microsoft YaHei" charset="-122"/>
                <a:ea typeface="Microsoft YaHei" charset="-122"/>
                <a:cs typeface="Microsoft YaHei" charset="-122"/>
              </a:rPr>
              <a:t>支持的事实提取</a:t>
            </a:r>
            <a:r>
              <a:rPr lang="en-GB" sz="1350" b="0" dirty="0">
                <a:latin typeface="Microsoft YaHei" charset="-122"/>
                <a:ea typeface="Microsoft YaHei" charset="-122"/>
                <a:cs typeface="Microsoft YaHei" charset="-122"/>
              </a:rPr>
              <a:t> (1/2)</a:t>
            </a:r>
            <a:br>
              <a:rPr lang="en-US" sz="1800" dirty="0">
                <a:latin typeface="Microsoft YaHei" charset="-122"/>
                <a:ea typeface="Microsoft YaHei" charset="-122"/>
                <a:cs typeface="Microsoft YaHei" charset="-122"/>
              </a:rPr>
            </a:br>
            <a:endParaRPr lang="en-US" sz="1800" b="0" dirty="0">
              <a:latin typeface="Microsoft YaHei" charset="-122"/>
              <a:ea typeface="Microsoft YaHei" charset="-122"/>
              <a:cs typeface="Microsoft YaHei" charset="-122"/>
            </a:endParaRPr>
          </a:p>
        </p:txBody>
      </p:sp>
      <p:grpSp>
        <p:nvGrpSpPr>
          <p:cNvPr id="10" name="Group 9"/>
          <p:cNvGrpSpPr/>
          <p:nvPr/>
        </p:nvGrpSpPr>
        <p:grpSpPr>
          <a:xfrm>
            <a:off x="289550" y="3995568"/>
            <a:ext cx="5905883" cy="1147429"/>
            <a:chOff x="2727274" y="4552688"/>
            <a:chExt cx="7876561" cy="1530304"/>
          </a:xfrm>
        </p:grpSpPr>
        <p:sp>
          <p:nvSpPr>
            <p:cNvPr id="11" name="Rectangle 10"/>
            <p:cNvSpPr>
              <a:spLocks noChangeArrowheads="1"/>
            </p:cNvSpPr>
            <p:nvPr/>
          </p:nvSpPr>
          <p:spPr bwMode="auto">
            <a:xfrm>
              <a:off x="2727274" y="4552688"/>
              <a:ext cx="7876561" cy="1530304"/>
            </a:xfrm>
            <a:prstGeom prst="rect">
              <a:avLst/>
            </a:prstGeom>
            <a:solidFill>
              <a:schemeClr val="accent3">
                <a:lumMod val="40000"/>
                <a:lumOff val="60000"/>
              </a:schemeClr>
            </a:solidFill>
            <a:ln w="9525">
              <a:noFill/>
              <a:miter lim="800000"/>
              <a:headEnd/>
              <a:tailEnd/>
            </a:ln>
          </p:spPr>
          <p:txBody>
            <a:bodyPr lIns="68562" rIns="68562" anchor="ctr" anchorCtr="0"/>
            <a:lstStyle/>
            <a:p>
              <a:pPr marL="1302673" eaLnBrk="0" hangingPunct="0">
                <a:spcAft>
                  <a:spcPts val="375"/>
                </a:spcAft>
                <a:defRPr/>
              </a:pPr>
              <a:r>
                <a:rPr lang="en-GB" sz="1500" b="1" dirty="0">
                  <a:latin typeface="Microsoft YaHei" charset="-122"/>
                  <a:ea typeface="Microsoft YaHei" charset="-122"/>
                  <a:cs typeface="Microsoft YaHei" charset="-122"/>
                </a:rPr>
                <a:t>Languages</a:t>
              </a:r>
              <a:r>
                <a:rPr lang="en-GB" sz="1500" dirty="0">
                  <a:latin typeface="Microsoft YaHei" charset="-122"/>
                  <a:ea typeface="Microsoft YaHei" charset="-122"/>
                  <a:cs typeface="Microsoft YaHei" charset="-122"/>
                </a:rPr>
                <a:t>:</a:t>
              </a:r>
            </a:p>
            <a:p>
              <a:pPr marL="1302673" eaLnBrk="0" hangingPunct="0">
                <a:spcAft>
                  <a:spcPts val="375"/>
                </a:spcAft>
                <a:defRPr/>
              </a:pPr>
              <a:r>
                <a:rPr lang="en-GB" sz="1500" dirty="0">
                  <a:latin typeface="Microsoft YaHei" charset="-122"/>
                  <a:ea typeface="Microsoft YaHei" charset="-122"/>
                  <a:cs typeface="Microsoft YaHei" charset="-122"/>
                </a:rPr>
                <a:t>English, Dutch*, French, German, Italian, Portuguese, Russian, Simplified Chinese, Spanish, Traditional Chinese</a:t>
              </a:r>
            </a:p>
          </p:txBody>
        </p:sp>
        <p:pic>
          <p:nvPicPr>
            <p:cNvPr id="12" name="Picture 11" descr="272695_h_srgb_s_gl.jpg"/>
            <p:cNvPicPr>
              <a:picLocks noChangeAspect="1"/>
            </p:cNvPicPr>
            <p:nvPr/>
          </p:nvPicPr>
          <p:blipFill>
            <a:blip r:embed="rId3" cstate="print">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815362" y="4621586"/>
              <a:ext cx="1392509" cy="1392509"/>
            </a:xfrm>
            <a:prstGeom prst="rect">
              <a:avLst/>
            </a:prstGeom>
          </p:spPr>
        </p:pic>
      </p:grpSp>
    </p:spTree>
    <p:extLst>
      <p:ext uri="{BB962C8B-B14F-4D97-AF65-F5344CB8AC3E}">
        <p14:creationId xmlns:p14="http://schemas.microsoft.com/office/powerpoint/2010/main" val="926262756"/>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AutoShape 6"/>
          <p:cNvSpPr>
            <a:spLocks noChangeArrowheads="1"/>
          </p:cNvSpPr>
          <p:nvPr/>
        </p:nvSpPr>
        <p:spPr bwMode="gray">
          <a:xfrm>
            <a:off x="188915" y="1881233"/>
            <a:ext cx="8789987" cy="3775364"/>
          </a:xfrm>
          <a:prstGeom prst="roundRect">
            <a:avLst>
              <a:gd name="adj" fmla="val 0"/>
            </a:avLst>
          </a:prstGeom>
          <a:noFill/>
          <a:ln w="12700" algn="ctr">
            <a:noFill/>
            <a:round/>
            <a:headEnd/>
            <a:tailEnd/>
          </a:ln>
        </p:spPr>
        <p:txBody>
          <a:bodyPr lIns="0" tIns="68539" rIns="0" bIns="0" anchor="ctr"/>
          <a:lstStyle/>
          <a:p>
            <a:endParaRPr lang="en-US" sz="1050" b="1" dirty="0">
              <a:latin typeface="Microsoft YaHei" charset="-122"/>
              <a:ea typeface="Microsoft YaHei" charset="-122"/>
              <a:cs typeface="Microsoft YaHei" charset="-122"/>
            </a:endParaRPr>
          </a:p>
        </p:txBody>
      </p:sp>
      <p:sp>
        <p:nvSpPr>
          <p:cNvPr id="14" name="Title 1"/>
          <p:cNvSpPr>
            <a:spLocks noGrp="1"/>
          </p:cNvSpPr>
          <p:nvPr>
            <p:ph type="title"/>
          </p:nvPr>
        </p:nvSpPr>
        <p:spPr>
          <a:xfrm>
            <a:off x="269929" y="1235226"/>
            <a:ext cx="6316355" cy="577081"/>
          </a:xfrm>
        </p:spPr>
        <p:txBody>
          <a:bodyPr/>
          <a:lstStyle/>
          <a:p>
            <a:r>
              <a:rPr lang="zh-CN" altLang="en-US" dirty="0">
                <a:latin typeface="Microsoft YaHei" charset="-122"/>
                <a:ea typeface="Microsoft YaHei" charset="-122"/>
                <a:cs typeface="Microsoft YaHei" charset="-122"/>
              </a:rPr>
              <a:t>文本分析</a:t>
            </a:r>
            <a:br>
              <a:rPr lang="en-US" dirty="0">
                <a:latin typeface="Microsoft YaHei" charset="-122"/>
                <a:ea typeface="Microsoft YaHei" charset="-122"/>
                <a:cs typeface="Microsoft YaHei" charset="-122"/>
              </a:rPr>
            </a:br>
            <a:r>
              <a:rPr lang="zh-CN" altLang="en-US" sz="1350" dirty="0">
                <a:latin typeface="Microsoft YaHei" charset="-122"/>
                <a:ea typeface="Microsoft YaHei" charset="-122"/>
                <a:cs typeface="Microsoft YaHei" charset="-122"/>
              </a:rPr>
              <a:t>支持的事实提取</a:t>
            </a:r>
            <a:r>
              <a:rPr lang="en-GB" altLang="zh-CN" sz="1350" b="0" dirty="0">
                <a:latin typeface="Microsoft YaHei" charset="-122"/>
                <a:ea typeface="Microsoft YaHei" charset="-122"/>
                <a:cs typeface="Microsoft YaHei" charset="-122"/>
              </a:rPr>
              <a:t> </a:t>
            </a:r>
            <a:r>
              <a:rPr lang="en-GB" sz="1350" b="0" dirty="0">
                <a:latin typeface="Microsoft YaHei" charset="-122"/>
                <a:ea typeface="Microsoft YaHei" charset="-122"/>
                <a:cs typeface="Microsoft YaHei" charset="-122"/>
              </a:rPr>
              <a:t>(2/2)</a:t>
            </a:r>
            <a:endParaRPr lang="en-US" sz="1200" b="0" dirty="0">
              <a:latin typeface="Microsoft YaHei" charset="-122"/>
              <a:ea typeface="Microsoft YaHei" charset="-122"/>
              <a:cs typeface="Microsoft YaHei" charset="-122"/>
            </a:endParaRPr>
          </a:p>
        </p:txBody>
      </p:sp>
      <p:sp>
        <p:nvSpPr>
          <p:cNvPr id="3" name="Text Placeholder 2"/>
          <p:cNvSpPr>
            <a:spLocks noGrp="1"/>
          </p:cNvSpPr>
          <p:nvPr>
            <p:ph type="body" sz="quarter" idx="10"/>
          </p:nvPr>
        </p:nvSpPr>
        <p:spPr>
          <a:xfrm>
            <a:off x="238408" y="2126287"/>
            <a:ext cx="4245994" cy="3293905"/>
          </a:xfrm>
        </p:spPr>
        <p:txBody>
          <a:bodyPr/>
          <a:lstStyle/>
          <a:p>
            <a:pPr marL="215393" indent="-215393" eaLnBrk="0" hangingPunct="0">
              <a:spcAft>
                <a:spcPts val="379"/>
              </a:spcAft>
            </a:pPr>
            <a:r>
              <a:rPr lang="en-US" sz="2099" dirty="0">
                <a:latin typeface="Microsoft YaHei" charset="-122"/>
                <a:ea typeface="Microsoft YaHei" charset="-122"/>
                <a:cs typeface="Microsoft YaHei" charset="-122"/>
              </a:rPr>
              <a:t>Enterprise</a:t>
            </a:r>
            <a:endParaRPr lang="en-US" sz="1200" dirty="0">
              <a:latin typeface="Microsoft YaHei" charset="-122"/>
              <a:ea typeface="Microsoft YaHei" charset="-122"/>
              <a:cs typeface="Microsoft YaHei" charset="-122"/>
            </a:endParaRPr>
          </a:p>
          <a:p>
            <a:pPr marL="215393" lvl="1" indent="-215393" eaLnBrk="0" hangingPunct="0">
              <a:spcAft>
                <a:spcPts val="379"/>
              </a:spcAft>
            </a:pPr>
            <a:r>
              <a:rPr lang="en-US" dirty="0">
                <a:latin typeface="Microsoft YaHei" charset="-122"/>
                <a:ea typeface="Microsoft YaHei" charset="-122"/>
                <a:cs typeface="Microsoft YaHei" charset="-122"/>
              </a:rPr>
              <a:t>Membership information</a:t>
            </a:r>
          </a:p>
          <a:p>
            <a:pPr marL="215393" lvl="1" indent="-215393" eaLnBrk="0" hangingPunct="0">
              <a:spcAft>
                <a:spcPts val="379"/>
              </a:spcAft>
            </a:pPr>
            <a:r>
              <a:rPr lang="en-US" dirty="0">
                <a:latin typeface="Microsoft YaHei" charset="-122"/>
                <a:ea typeface="Microsoft YaHei" charset="-122"/>
                <a:cs typeface="Microsoft YaHei" charset="-122"/>
              </a:rPr>
              <a:t>Management changes</a:t>
            </a:r>
          </a:p>
          <a:p>
            <a:pPr marL="215393" lvl="1" indent="-215393" eaLnBrk="0" hangingPunct="0">
              <a:spcAft>
                <a:spcPts val="379"/>
              </a:spcAft>
            </a:pPr>
            <a:r>
              <a:rPr lang="en-US" dirty="0">
                <a:latin typeface="Microsoft YaHei" charset="-122"/>
                <a:ea typeface="Microsoft YaHei" charset="-122"/>
                <a:cs typeface="Microsoft YaHei" charset="-122"/>
              </a:rPr>
              <a:t>Product releases </a:t>
            </a:r>
            <a:endParaRPr lang="en-US" dirty="0">
              <a:solidFill>
                <a:srgbClr val="557630"/>
              </a:solidFill>
              <a:latin typeface="Microsoft YaHei" charset="-122"/>
              <a:ea typeface="Microsoft YaHei" charset="-122"/>
              <a:cs typeface="Microsoft YaHei" charset="-122"/>
            </a:endParaRPr>
          </a:p>
          <a:p>
            <a:pPr marL="215393" lvl="1" indent="-215393" eaLnBrk="0" hangingPunct="0">
              <a:spcAft>
                <a:spcPts val="379"/>
              </a:spcAft>
            </a:pPr>
            <a:r>
              <a:rPr lang="en-US" dirty="0">
                <a:latin typeface="Microsoft YaHei" charset="-122"/>
                <a:ea typeface="Microsoft YaHei" charset="-122"/>
                <a:cs typeface="Microsoft YaHei" charset="-122"/>
              </a:rPr>
              <a:t>Mergers &amp; acquisitions</a:t>
            </a:r>
          </a:p>
          <a:p>
            <a:pPr marL="215393" lvl="1" indent="-215393" eaLnBrk="0" hangingPunct="0">
              <a:spcAft>
                <a:spcPts val="379"/>
              </a:spcAft>
            </a:pPr>
            <a:r>
              <a:rPr lang="en-US" dirty="0">
                <a:latin typeface="Microsoft YaHei" charset="-122"/>
                <a:ea typeface="Microsoft YaHei" charset="-122"/>
                <a:cs typeface="Microsoft YaHei" charset="-122"/>
              </a:rPr>
              <a:t>Organizational information</a:t>
            </a:r>
            <a:endParaRPr lang="en-US" sz="1350" dirty="0">
              <a:latin typeface="Microsoft YaHei" charset="-122"/>
              <a:ea typeface="Microsoft YaHei" charset="-122"/>
              <a:cs typeface="Microsoft YaHei" charset="-122"/>
            </a:endParaRPr>
          </a:p>
        </p:txBody>
      </p:sp>
      <p:sp>
        <p:nvSpPr>
          <p:cNvPr id="4" name="Text Placeholder 3"/>
          <p:cNvSpPr>
            <a:spLocks noGrp="1"/>
          </p:cNvSpPr>
          <p:nvPr>
            <p:ph type="body" sz="quarter" idx="11"/>
          </p:nvPr>
        </p:nvSpPr>
        <p:spPr>
          <a:xfrm>
            <a:off x="4259158" y="2126287"/>
            <a:ext cx="4641636" cy="3293905"/>
          </a:xfrm>
        </p:spPr>
        <p:txBody>
          <a:bodyPr/>
          <a:lstStyle/>
          <a:p>
            <a:pPr marL="215393" indent="-215393" eaLnBrk="0" hangingPunct="0">
              <a:spcAft>
                <a:spcPts val="379"/>
              </a:spcAft>
            </a:pPr>
            <a:r>
              <a:rPr lang="en-US" sz="2099" dirty="0">
                <a:latin typeface="Microsoft YaHei" charset="-122"/>
                <a:ea typeface="Microsoft YaHei" charset="-122"/>
                <a:cs typeface="Microsoft YaHei" charset="-122"/>
              </a:rPr>
              <a:t>Public Sector</a:t>
            </a:r>
          </a:p>
          <a:p>
            <a:pPr marL="215393" lvl="1" indent="-215393" eaLnBrk="0" hangingPunct="0">
              <a:spcAft>
                <a:spcPts val="379"/>
              </a:spcAft>
            </a:pPr>
            <a:r>
              <a:rPr lang="en-US" dirty="0">
                <a:latin typeface="Microsoft YaHei" charset="-122"/>
                <a:ea typeface="Microsoft YaHei" charset="-122"/>
                <a:cs typeface="Microsoft YaHei" charset="-122"/>
              </a:rPr>
              <a:t>Action &amp; travel events</a:t>
            </a:r>
          </a:p>
          <a:p>
            <a:pPr marL="215393" lvl="1" indent="-215393" eaLnBrk="0" hangingPunct="0">
              <a:spcAft>
                <a:spcPts val="379"/>
              </a:spcAft>
            </a:pPr>
            <a:r>
              <a:rPr lang="en-US" dirty="0">
                <a:latin typeface="Microsoft YaHei" charset="-122"/>
                <a:ea typeface="Microsoft YaHei" charset="-122"/>
                <a:cs typeface="Microsoft YaHei" charset="-122"/>
              </a:rPr>
              <a:t>Military units</a:t>
            </a:r>
          </a:p>
          <a:p>
            <a:pPr lvl="1" eaLnBrk="0" hangingPunct="0">
              <a:spcAft>
                <a:spcPts val="379"/>
              </a:spcAft>
            </a:pPr>
            <a:r>
              <a:rPr lang="en-US" dirty="0">
                <a:latin typeface="Microsoft YaHei" charset="-122"/>
                <a:ea typeface="Microsoft YaHei" charset="-122"/>
                <a:cs typeface="Microsoft YaHei" charset="-122"/>
              </a:rPr>
              <a:t>Person-alias, -appearance, -attributes, -relationships </a:t>
            </a:r>
            <a:endParaRPr lang="en-US" dirty="0">
              <a:solidFill>
                <a:srgbClr val="557630"/>
              </a:solidFill>
              <a:latin typeface="Microsoft YaHei" charset="-122"/>
              <a:ea typeface="Microsoft YaHei" charset="-122"/>
              <a:cs typeface="Microsoft YaHei" charset="-122"/>
            </a:endParaRPr>
          </a:p>
          <a:p>
            <a:pPr marL="215393" lvl="1" indent="-215393" eaLnBrk="0" hangingPunct="0">
              <a:spcAft>
                <a:spcPts val="379"/>
              </a:spcAft>
            </a:pPr>
            <a:r>
              <a:rPr lang="en-US" dirty="0">
                <a:latin typeface="Microsoft YaHei" charset="-122"/>
                <a:ea typeface="Microsoft YaHei" charset="-122"/>
                <a:cs typeface="Microsoft YaHei" charset="-122"/>
              </a:rPr>
              <a:t>Spatial references</a:t>
            </a:r>
          </a:p>
          <a:p>
            <a:pPr marL="215393" lvl="1" indent="-215393" eaLnBrk="0" hangingPunct="0">
              <a:spcAft>
                <a:spcPts val="379"/>
              </a:spcAft>
            </a:pPr>
            <a:r>
              <a:rPr lang="en-US" dirty="0">
                <a:latin typeface="Microsoft YaHei" charset="-122"/>
                <a:ea typeface="Microsoft YaHei" charset="-122"/>
                <a:cs typeface="Microsoft YaHei" charset="-122"/>
              </a:rPr>
              <a:t>Domain-specific entities</a:t>
            </a:r>
          </a:p>
        </p:txBody>
      </p:sp>
    </p:spTree>
    <p:extLst>
      <p:ext uri="{BB962C8B-B14F-4D97-AF65-F5344CB8AC3E}">
        <p14:creationId xmlns:p14="http://schemas.microsoft.com/office/powerpoint/2010/main" val="351399806"/>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charset="-122"/>
                <a:ea typeface="Microsoft YaHei" charset="-122"/>
                <a:cs typeface="Microsoft YaHei" charset="-122"/>
              </a:rPr>
              <a:t>什么是文本挖掘？</a:t>
            </a:r>
            <a:endParaRPr lang="en-US" dirty="0">
              <a:latin typeface="Microsoft YaHei" charset="-122"/>
              <a:ea typeface="Microsoft YaHei" charset="-122"/>
              <a:cs typeface="Microsoft YaHei" charset="-122"/>
            </a:endParaRPr>
          </a:p>
        </p:txBody>
      </p:sp>
      <p:sp>
        <p:nvSpPr>
          <p:cNvPr id="4" name="Text Placeholder 3"/>
          <p:cNvSpPr>
            <a:spLocks noGrp="1"/>
          </p:cNvSpPr>
          <p:nvPr>
            <p:ph type="body" sz="quarter" idx="11"/>
          </p:nvPr>
        </p:nvSpPr>
        <p:spPr>
          <a:xfrm>
            <a:off x="242937" y="1944375"/>
            <a:ext cx="6099062" cy="3798002"/>
          </a:xfrm>
        </p:spPr>
        <p:txBody>
          <a:bodyPr/>
          <a:lstStyle/>
          <a:p>
            <a:r>
              <a:rPr lang="zh-CN" altLang="en-US" b="0" dirty="0">
                <a:latin typeface="Microsoft YaHei" charset="-122"/>
                <a:ea typeface="Microsoft YaHei" charset="-122"/>
                <a:cs typeface="Microsoft YaHei" charset="-122"/>
              </a:rPr>
              <a:t>文本挖掘用于文档级别的信息处理</a:t>
            </a:r>
            <a:r>
              <a:rPr lang="en-US" altLang="zh-CN" b="0" dirty="0">
                <a:latin typeface="Microsoft YaHei" charset="-122"/>
                <a:ea typeface="Microsoft YaHei" charset="-122"/>
                <a:cs typeface="Microsoft YaHei" charset="-122"/>
              </a:rPr>
              <a:t>——</a:t>
            </a:r>
            <a:r>
              <a:rPr lang="zh-CN" altLang="en-US" b="0" dirty="0">
                <a:latin typeface="Microsoft YaHei" charset="-122"/>
                <a:ea typeface="Microsoft YaHei" charset="-122"/>
                <a:cs typeface="Microsoft YaHei" charset="-122"/>
              </a:rPr>
              <a:t>对文档的整体内容及相关的文档进行语义分析。而文本分析法做语言分析，并提取嵌入在每个文档中的信息。</a:t>
            </a:r>
            <a:endParaRPr lang="en-US" altLang="zh-CN" b="0"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功能</a:t>
            </a:r>
            <a:endParaRPr lang="en-US" b="0" dirty="0">
              <a:latin typeface="Microsoft YaHei" charset="-122"/>
              <a:ea typeface="Microsoft YaHei" charset="-122"/>
              <a:cs typeface="Microsoft YaHei" charset="-122"/>
            </a:endParaRPr>
          </a:p>
          <a:p>
            <a:pPr lvl="2">
              <a:spcBef>
                <a:spcPts val="450"/>
              </a:spcBef>
            </a:pPr>
            <a:r>
              <a:rPr lang="zh-CN" altLang="en-US" dirty="0">
                <a:latin typeface="Microsoft YaHei" charset="-122"/>
                <a:ea typeface="Microsoft YaHei" charset="-122"/>
                <a:cs typeface="Microsoft YaHei" charset="-122"/>
              </a:rPr>
              <a:t>识别相似的文档</a:t>
            </a:r>
            <a:endParaRPr lang="en-US" altLang="zh-CN" dirty="0">
              <a:latin typeface="Microsoft YaHei" charset="-122"/>
              <a:ea typeface="Microsoft YaHei" charset="-122"/>
              <a:cs typeface="Microsoft YaHei" charset="-122"/>
            </a:endParaRPr>
          </a:p>
          <a:p>
            <a:pPr lvl="2">
              <a:spcBef>
                <a:spcPts val="450"/>
              </a:spcBef>
            </a:pPr>
            <a:r>
              <a:rPr lang="zh-CN" altLang="en-US" dirty="0">
                <a:latin typeface="Microsoft YaHei" charset="-122"/>
                <a:ea typeface="Microsoft YaHei" charset="-122"/>
                <a:cs typeface="Microsoft YaHei" charset="-122"/>
              </a:rPr>
              <a:t>确定文件的关键条款</a:t>
            </a:r>
            <a:endParaRPr lang="en-US" altLang="zh-CN" dirty="0">
              <a:latin typeface="Microsoft YaHei" charset="-122"/>
              <a:ea typeface="Microsoft YaHei" charset="-122"/>
              <a:cs typeface="Microsoft YaHei" charset="-122"/>
            </a:endParaRPr>
          </a:p>
          <a:p>
            <a:pPr lvl="2">
              <a:spcBef>
                <a:spcPts val="450"/>
              </a:spcBef>
            </a:pPr>
            <a:r>
              <a:rPr lang="zh-CN" altLang="en-US" dirty="0">
                <a:latin typeface="Microsoft YaHei" charset="-122"/>
                <a:ea typeface="Microsoft YaHei" charset="-122"/>
                <a:cs typeface="Microsoft YaHei" charset="-122"/>
              </a:rPr>
              <a:t>确定相关的术语</a:t>
            </a:r>
            <a:endParaRPr lang="en-US" altLang="zh-CN" dirty="0">
              <a:latin typeface="Microsoft YaHei" charset="-122"/>
              <a:ea typeface="Microsoft YaHei" charset="-122"/>
              <a:cs typeface="Microsoft YaHei" charset="-122"/>
            </a:endParaRPr>
          </a:p>
          <a:p>
            <a:pPr lvl="2">
              <a:spcBef>
                <a:spcPts val="450"/>
              </a:spcBef>
            </a:pPr>
            <a:r>
              <a:rPr lang="zh-CN" altLang="en-US" dirty="0">
                <a:latin typeface="Microsoft YaHei" charset="-122"/>
                <a:ea typeface="Microsoft YaHei" charset="-122"/>
                <a:cs typeface="Microsoft YaHei" charset="-122"/>
              </a:rPr>
              <a:t>基于训练语料库的新文档分类</a:t>
            </a:r>
            <a:endParaRPr lang="en-US" dirty="0">
              <a:latin typeface="Microsoft YaHei" charset="-122"/>
              <a:ea typeface="Microsoft YaHei" charset="-122"/>
              <a:cs typeface="Microsoft YaHei" charset="-122"/>
            </a:endParaRPr>
          </a:p>
          <a:p>
            <a:pPr>
              <a:spcBef>
                <a:spcPts val="900"/>
              </a:spcBef>
            </a:pPr>
            <a:r>
              <a:rPr lang="zh-CN" altLang="en-US" dirty="0">
                <a:latin typeface="Microsoft YaHei" charset="-122"/>
                <a:ea typeface="Microsoft YaHei" charset="-122"/>
                <a:cs typeface="Microsoft YaHei" charset="-122"/>
              </a:rPr>
              <a:t>应用场景</a:t>
            </a:r>
            <a:endParaRPr lang="en-US" dirty="0">
              <a:latin typeface="Microsoft YaHei" charset="-122"/>
              <a:ea typeface="Microsoft YaHei" charset="-122"/>
              <a:cs typeface="Microsoft YaHei" charset="-122"/>
            </a:endParaRPr>
          </a:p>
          <a:p>
            <a:pPr lvl="2">
              <a:spcBef>
                <a:spcPts val="450"/>
              </a:spcBef>
            </a:pPr>
            <a:r>
              <a:rPr lang="zh-CN" altLang="en-US" dirty="0">
                <a:latin typeface="Microsoft YaHei" charset="-122"/>
                <a:ea typeface="Microsoft YaHei" charset="-122"/>
                <a:cs typeface="Microsoft YaHei" charset="-122"/>
              </a:rPr>
              <a:t>在查看专利文件时突出显示关键条款</a:t>
            </a:r>
            <a:endParaRPr lang="en-US" altLang="zh-CN" dirty="0">
              <a:latin typeface="Microsoft YaHei" charset="-122"/>
              <a:ea typeface="Microsoft YaHei" charset="-122"/>
              <a:cs typeface="Microsoft YaHei" charset="-122"/>
            </a:endParaRPr>
          </a:p>
          <a:p>
            <a:pPr lvl="2">
              <a:spcBef>
                <a:spcPts val="450"/>
              </a:spcBef>
            </a:pPr>
            <a:r>
              <a:rPr lang="zh-CN" altLang="en-US" dirty="0">
                <a:latin typeface="Microsoft YaHei" charset="-122"/>
                <a:ea typeface="Microsoft YaHei" charset="-122"/>
                <a:cs typeface="Microsoft YaHei" charset="-122"/>
              </a:rPr>
              <a:t>识别类似事件以更快的解决问题</a:t>
            </a:r>
            <a:endParaRPr lang="en-US" altLang="zh-CN" dirty="0">
              <a:latin typeface="Microsoft YaHei" charset="-122"/>
              <a:ea typeface="Microsoft YaHei" charset="-122"/>
              <a:cs typeface="Microsoft YaHei" charset="-122"/>
            </a:endParaRPr>
          </a:p>
          <a:p>
            <a:pPr lvl="2">
              <a:spcBef>
                <a:spcPts val="450"/>
              </a:spcBef>
            </a:pPr>
            <a:r>
              <a:rPr lang="zh-CN" altLang="en-US" dirty="0">
                <a:latin typeface="Microsoft YaHei" charset="-122"/>
                <a:ea typeface="Microsoft YaHei" charset="-122"/>
                <a:cs typeface="Microsoft YaHei" charset="-122"/>
              </a:rPr>
              <a:t>将新的科学论文分为按照主题分类</a:t>
            </a:r>
            <a:endParaRPr lang="en-US" dirty="0">
              <a:latin typeface="Microsoft YaHei" charset="-122"/>
              <a:ea typeface="Microsoft YaHei" charset="-122"/>
              <a:cs typeface="Microsoft YaHei" charset="-122"/>
            </a:endParaRPr>
          </a:p>
        </p:txBody>
      </p:sp>
      <p:grpSp>
        <p:nvGrpSpPr>
          <p:cNvPr id="5" name="Gruppieren 21"/>
          <p:cNvGrpSpPr/>
          <p:nvPr/>
        </p:nvGrpSpPr>
        <p:grpSpPr>
          <a:xfrm>
            <a:off x="6185820" y="2950163"/>
            <a:ext cx="2417265" cy="2340292"/>
            <a:chOff x="5502287" y="1835358"/>
            <a:chExt cx="3223859" cy="3121202"/>
          </a:xfrm>
          <a:scene3d>
            <a:camera prst="perspectiveHeroicExtremeLeftFacing"/>
            <a:lightRig rig="threePt" dir="t"/>
          </a:scene3d>
        </p:grpSpPr>
        <p:grpSp>
          <p:nvGrpSpPr>
            <p:cNvPr id="7" name="Gruppieren 20"/>
            <p:cNvGrpSpPr/>
            <p:nvPr/>
          </p:nvGrpSpPr>
          <p:grpSpPr>
            <a:xfrm>
              <a:off x="5794050" y="1835358"/>
              <a:ext cx="2932096" cy="2847737"/>
              <a:chOff x="5794050" y="1835358"/>
              <a:chExt cx="2932096" cy="2847737"/>
            </a:xfrm>
          </p:grpSpPr>
          <p:sp>
            <p:nvSpPr>
              <p:cNvPr id="18" name="Rechteck 18"/>
              <p:cNvSpPr/>
              <p:nvPr/>
            </p:nvSpPr>
            <p:spPr bwMode="gray">
              <a:xfrm>
                <a:off x="5794050" y="1835358"/>
                <a:ext cx="2932096" cy="2847737"/>
              </a:xfrm>
              <a:prstGeom prst="rect">
                <a:avLst/>
              </a:prstGeom>
              <a:solidFill>
                <a:schemeClr val="accent1"/>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de-DE" sz="1575" kern="0" dirty="0">
                  <a:latin typeface="Microsoft YaHei" charset="-122"/>
                  <a:ea typeface="Microsoft YaHei" charset="-122"/>
                  <a:cs typeface="Microsoft YaHei" charset="-122"/>
                </a:endParaRPr>
              </a:p>
            </p:txBody>
          </p:sp>
          <p:sp>
            <p:nvSpPr>
              <p:cNvPr id="19" name="Rechteck 19"/>
              <p:cNvSpPr/>
              <p:nvPr/>
            </p:nvSpPr>
            <p:spPr bwMode="gray">
              <a:xfrm>
                <a:off x="6229882" y="2095786"/>
                <a:ext cx="2221909" cy="2177112"/>
              </a:xfrm>
              <a:prstGeom prst="rect">
                <a:avLst/>
              </a:prstGeom>
              <a:solidFill>
                <a:schemeClr val="bg1"/>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de-DE" sz="1575" kern="0" dirty="0">
                  <a:latin typeface="Microsoft YaHei" charset="-122"/>
                  <a:ea typeface="Microsoft YaHei" charset="-122"/>
                  <a:cs typeface="Microsoft YaHei" charset="-122"/>
                </a:endParaRPr>
              </a:p>
            </p:txBody>
          </p:sp>
        </p:grpSp>
        <p:grpSp>
          <p:nvGrpSpPr>
            <p:cNvPr id="8" name="Group 7"/>
            <p:cNvGrpSpPr/>
            <p:nvPr/>
          </p:nvGrpSpPr>
          <p:grpSpPr>
            <a:xfrm>
              <a:off x="5502287" y="2006013"/>
              <a:ext cx="3030073" cy="2950547"/>
              <a:chOff x="5323183" y="1983783"/>
              <a:chExt cx="2890904" cy="2815029"/>
            </a:xfrm>
          </p:grpSpPr>
          <p:cxnSp>
            <p:nvCxnSpPr>
              <p:cNvPr id="9" name="Straight Arrow Connector 8"/>
              <p:cNvCxnSpPr/>
              <p:nvPr/>
            </p:nvCxnSpPr>
            <p:spPr>
              <a:xfrm flipV="1">
                <a:off x="6005578" y="1983783"/>
                <a:ext cx="0" cy="2162014"/>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005578" y="4145798"/>
                <a:ext cx="2208509"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908032" y="4173030"/>
                <a:ext cx="178230" cy="26434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350" kern="0" dirty="0">
                    <a:latin typeface="Microsoft YaHei" charset="-122"/>
                    <a:ea typeface="Microsoft YaHei" charset="-122"/>
                    <a:cs typeface="Microsoft YaHei" charset="-122"/>
                  </a:rPr>
                  <a:t>t</a:t>
                </a:r>
                <a:r>
                  <a:rPr lang="en-US" sz="1350" kern="0" baseline="-25000" dirty="0">
                    <a:latin typeface="Microsoft YaHei" charset="-122"/>
                    <a:ea typeface="Microsoft YaHei" charset="-122"/>
                    <a:cs typeface="Microsoft YaHei" charset="-122"/>
                  </a:rPr>
                  <a:t>1</a:t>
                </a:r>
              </a:p>
            </p:txBody>
          </p:sp>
          <p:sp>
            <p:nvSpPr>
              <p:cNvPr id="12" name="TextBox 11"/>
              <p:cNvSpPr txBox="1"/>
              <p:nvPr/>
            </p:nvSpPr>
            <p:spPr>
              <a:xfrm>
                <a:off x="5773103" y="2079240"/>
                <a:ext cx="178230" cy="26434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350" kern="0" dirty="0" err="1">
                    <a:latin typeface="Microsoft YaHei" charset="-122"/>
                    <a:ea typeface="Microsoft YaHei" charset="-122"/>
                    <a:cs typeface="Microsoft YaHei" charset="-122"/>
                  </a:rPr>
                  <a:t>t</a:t>
                </a:r>
                <a:r>
                  <a:rPr lang="en-US" sz="1350" kern="0" baseline="-25000" dirty="0" err="1">
                    <a:latin typeface="Microsoft YaHei" charset="-122"/>
                    <a:ea typeface="Microsoft YaHei" charset="-122"/>
                    <a:cs typeface="Microsoft YaHei" charset="-122"/>
                  </a:rPr>
                  <a:t>n</a:t>
                </a:r>
                <a:endParaRPr lang="en-US" sz="1350" kern="0" baseline="-25000" dirty="0">
                  <a:latin typeface="Microsoft YaHei" charset="-122"/>
                  <a:ea typeface="Microsoft YaHei" charset="-122"/>
                  <a:cs typeface="Microsoft YaHei" charset="-122"/>
                </a:endParaRPr>
              </a:p>
            </p:txBody>
          </p:sp>
          <p:cxnSp>
            <p:nvCxnSpPr>
              <p:cNvPr id="13" name="Straight Arrow Connector 12"/>
              <p:cNvCxnSpPr/>
              <p:nvPr/>
            </p:nvCxnSpPr>
            <p:spPr>
              <a:xfrm flipV="1">
                <a:off x="6005578" y="3169404"/>
                <a:ext cx="1844298" cy="960895"/>
              </a:xfrm>
              <a:prstGeom prst="straightConnector1">
                <a:avLst/>
              </a:prstGeom>
              <a:ln w="63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005578" y="3246896"/>
                <a:ext cx="813661" cy="883404"/>
              </a:xfrm>
              <a:prstGeom prst="straightConnector1">
                <a:avLst/>
              </a:prstGeom>
              <a:ln w="63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8880" y="3161655"/>
                <a:ext cx="364211" cy="26434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350" kern="0" dirty="0">
                    <a:latin typeface="Microsoft YaHei" charset="-122"/>
                    <a:ea typeface="Microsoft YaHei" charset="-122"/>
                    <a:cs typeface="Microsoft YaHei" charset="-122"/>
                  </a:rPr>
                  <a:t>d</a:t>
                </a:r>
                <a:r>
                  <a:rPr lang="en-US" sz="1350" kern="0" baseline="-25000" dirty="0">
                    <a:latin typeface="Microsoft YaHei" charset="-122"/>
                    <a:ea typeface="Microsoft YaHei" charset="-122"/>
                    <a:cs typeface="Microsoft YaHei" charset="-122"/>
                  </a:rPr>
                  <a:t>1</a:t>
                </a:r>
              </a:p>
            </p:txBody>
          </p:sp>
          <p:sp>
            <p:nvSpPr>
              <p:cNvPr id="16" name="TextBox 15"/>
              <p:cNvSpPr txBox="1"/>
              <p:nvPr/>
            </p:nvSpPr>
            <p:spPr>
              <a:xfrm>
                <a:off x="6524771" y="3035701"/>
                <a:ext cx="364211" cy="26434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350" kern="0" dirty="0">
                    <a:latin typeface="Microsoft YaHei" charset="-122"/>
                    <a:ea typeface="Microsoft YaHei" charset="-122"/>
                    <a:cs typeface="Microsoft YaHei" charset="-122"/>
                  </a:rPr>
                  <a:t>d</a:t>
                </a:r>
                <a:r>
                  <a:rPr lang="en-US" sz="1350" kern="0" baseline="-25000" dirty="0">
                    <a:latin typeface="Microsoft YaHei" charset="-122"/>
                    <a:ea typeface="Microsoft YaHei" charset="-122"/>
                    <a:cs typeface="Microsoft YaHei" charset="-122"/>
                  </a:rPr>
                  <a:t>2</a:t>
                </a:r>
              </a:p>
            </p:txBody>
          </p:sp>
          <p:sp>
            <p:nvSpPr>
              <p:cNvPr id="17" name="Pie 16"/>
              <p:cNvSpPr/>
              <p:nvPr/>
            </p:nvSpPr>
            <p:spPr bwMode="gray">
              <a:xfrm rot="3724085">
                <a:off x="5348543" y="3411397"/>
                <a:ext cx="1362055" cy="1412775"/>
              </a:xfrm>
              <a:prstGeom prst="pie">
                <a:avLst>
                  <a:gd name="adj1" fmla="val 15049445"/>
                  <a:gd name="adj2" fmla="val 16220725"/>
                </a:avLst>
              </a:prstGeom>
              <a:solidFill>
                <a:schemeClr val="accent2"/>
              </a:soli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75" kern="0" dirty="0">
                  <a:latin typeface="Microsoft YaHei" charset="-122"/>
                  <a:ea typeface="Microsoft YaHei" charset="-122"/>
                  <a:cs typeface="Microsoft YaHei" charset="-122"/>
                </a:endParaRPr>
              </a:p>
            </p:txBody>
          </p:sp>
        </p:grpSp>
      </p:grpSp>
      <p:sp>
        <p:nvSpPr>
          <p:cNvPr id="21" name="TextBox 20"/>
          <p:cNvSpPr txBox="1"/>
          <p:nvPr/>
        </p:nvSpPr>
        <p:spPr>
          <a:xfrm>
            <a:off x="5069444" y="1013145"/>
            <a:ext cx="3822859" cy="276999"/>
          </a:xfrm>
          <a:prstGeom prst="rect">
            <a:avLst/>
          </a:prstGeom>
          <a:noFill/>
        </p:spPr>
        <p:txBody>
          <a:bodyPr wrap="square" lIns="0" tIns="0" rIns="0" bIns="0" rtlCol="0">
            <a:spAutoFit/>
          </a:bodyPr>
          <a:lstStyle/>
          <a:p>
            <a:pPr algn="r" fontAlgn="base">
              <a:spcBef>
                <a:spcPts val="450"/>
              </a:spcBef>
              <a:spcAft>
                <a:spcPct val="0"/>
              </a:spcAft>
              <a:buClr>
                <a:srgbClr val="F0AB00"/>
              </a:buClr>
              <a:buSzPct val="80000"/>
            </a:pPr>
            <a:r>
              <a:rPr lang="en-US" sz="900" kern="0" dirty="0">
                <a:solidFill>
                  <a:schemeClr val="accent1"/>
                </a:solidFill>
                <a:latin typeface="Microsoft YaHei" charset="-122"/>
                <a:ea typeface="Microsoft YaHei" charset="-122"/>
                <a:cs typeface="Microsoft YaHei" charset="-122"/>
              </a:rPr>
              <a:t>Topic 9 of 11 | Text mining: Post-processing with text mining algorithms</a:t>
            </a:r>
          </a:p>
        </p:txBody>
      </p:sp>
    </p:spTree>
    <p:extLst>
      <p:ext uri="{BB962C8B-B14F-4D97-AF65-F5344CB8AC3E}">
        <p14:creationId xmlns:p14="http://schemas.microsoft.com/office/powerpoint/2010/main" val="811540626"/>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charset="-122"/>
                <a:ea typeface="Microsoft YaHei" charset="-122"/>
                <a:cs typeface="Microsoft YaHei" charset="-122"/>
              </a:rPr>
              <a:t>文本挖掘的算法</a:t>
            </a:r>
            <a:endParaRPr lang="en-US" dirty="0">
              <a:latin typeface="Microsoft YaHei" charset="-122"/>
              <a:ea typeface="Microsoft YaHei" charset="-122"/>
              <a:cs typeface="Microsoft YaHei" charset="-122"/>
            </a:endParaRPr>
          </a:p>
        </p:txBody>
      </p:sp>
      <p:sp>
        <p:nvSpPr>
          <p:cNvPr id="3" name="Text Placeholder 2"/>
          <p:cNvSpPr>
            <a:spLocks noGrp="1"/>
          </p:cNvSpPr>
          <p:nvPr>
            <p:ph type="body" sz="quarter" idx="10"/>
          </p:nvPr>
        </p:nvSpPr>
        <p:spPr>
          <a:xfrm>
            <a:off x="2338357" y="2126287"/>
            <a:ext cx="6605193" cy="3293905"/>
          </a:xfrm>
        </p:spPr>
        <p:txBody>
          <a:bodyPr/>
          <a:lstStyle/>
          <a:p>
            <a:r>
              <a:rPr lang="zh-CN" altLang="en-US" sz="1800" dirty="0">
                <a:latin typeface="Microsoft YaHei" charset="-122"/>
                <a:ea typeface="Microsoft YaHei" charset="-122"/>
                <a:cs typeface="Microsoft YaHei" charset="-122"/>
              </a:rPr>
              <a:t>将一个文档集合作为一个巨大的“术语文档矩阵”</a:t>
            </a:r>
            <a:endParaRPr lang="en-US" sz="1800" dirty="0">
              <a:latin typeface="Microsoft YaHei" charset="-122"/>
              <a:ea typeface="Microsoft YaHei" charset="-122"/>
              <a:cs typeface="Microsoft YaHei" charset="-122"/>
            </a:endParaRPr>
          </a:p>
          <a:p>
            <a:pPr marL="392070" lvl="2" indent="-257106">
              <a:buFont typeface="Arial" panose="020B0604020202020204" pitchFamily="34" charset="0"/>
              <a:buChar char="•"/>
            </a:pPr>
            <a:r>
              <a:rPr lang="zh-CN" altLang="en-US" sz="1500" dirty="0">
                <a:latin typeface="Microsoft YaHei" charset="-122"/>
                <a:ea typeface="Microsoft YaHei" charset="-122"/>
                <a:cs typeface="Microsoft YaHei" charset="-122"/>
              </a:rPr>
              <a:t>术语是在文档中的相关单词，短语和实体</a:t>
            </a:r>
            <a:endParaRPr lang="en-US" altLang="zh-CN" sz="1500" dirty="0">
              <a:latin typeface="Microsoft YaHei" charset="-122"/>
              <a:ea typeface="Microsoft YaHei" charset="-122"/>
              <a:cs typeface="Microsoft YaHei" charset="-122"/>
            </a:endParaRPr>
          </a:p>
          <a:p>
            <a:pPr marL="392070" lvl="2" indent="-257106">
              <a:buFont typeface="Arial" panose="020B0604020202020204" pitchFamily="34" charset="0"/>
              <a:buChar char="•"/>
            </a:pPr>
            <a:r>
              <a:rPr lang="zh-CN" altLang="en-US" sz="1500" dirty="0">
                <a:latin typeface="Microsoft YaHei" charset="-122"/>
                <a:ea typeface="Microsoft YaHei" charset="-122"/>
                <a:cs typeface="Microsoft YaHei" charset="-122"/>
              </a:rPr>
              <a:t>忽略语法（词袋模型）</a:t>
            </a:r>
            <a:endParaRPr lang="en-US" altLang="zh-CN" sz="1500" dirty="0">
              <a:latin typeface="Microsoft YaHei" charset="-122"/>
              <a:ea typeface="Microsoft YaHei" charset="-122"/>
              <a:cs typeface="Microsoft YaHei" charset="-122"/>
            </a:endParaRPr>
          </a:p>
          <a:p>
            <a:pPr marL="392070" lvl="2" indent="-257106">
              <a:buFont typeface="Arial" panose="020B0604020202020204" pitchFamily="34" charset="0"/>
              <a:buChar char="•"/>
            </a:pPr>
            <a:r>
              <a:rPr lang="zh-CN" altLang="en-US" sz="1500" dirty="0">
                <a:latin typeface="Microsoft YaHei" charset="-122"/>
                <a:ea typeface="Microsoft YaHei" charset="-122"/>
                <a:cs typeface="Microsoft YaHei" charset="-122"/>
              </a:rPr>
              <a:t>衡量每一个元素在特定术语、特定文档中的权重 </a:t>
            </a:r>
            <a:endParaRPr lang="en-US" sz="1500" dirty="0">
              <a:latin typeface="Microsoft YaHei" charset="-122"/>
              <a:ea typeface="Microsoft YaHei" charset="-122"/>
              <a:cs typeface="Microsoft YaHei" charset="-122"/>
            </a:endParaRPr>
          </a:p>
          <a:p>
            <a:r>
              <a:rPr lang="zh-CN" altLang="en-US" sz="1800" dirty="0">
                <a:latin typeface="Microsoft YaHei" charset="-122"/>
                <a:ea typeface="Microsoft YaHei" charset="-122"/>
                <a:cs typeface="Microsoft YaHei" charset="-122"/>
              </a:rPr>
              <a:t>允许每个文档（或术语）被视为一个列表（向量）中的数字</a:t>
            </a:r>
            <a:endParaRPr lang="en-US" altLang="zh-CN" sz="1800" dirty="0">
              <a:latin typeface="Microsoft YaHei" charset="-122"/>
              <a:ea typeface="Microsoft YaHei" charset="-122"/>
              <a:cs typeface="Microsoft YaHei" charset="-122"/>
            </a:endParaRPr>
          </a:p>
          <a:p>
            <a:r>
              <a:rPr lang="zh-CN" altLang="en-US" sz="1800" dirty="0">
                <a:latin typeface="Microsoft YaHei" charset="-122"/>
                <a:ea typeface="Microsoft YaHei" charset="-122"/>
                <a:cs typeface="Microsoft YaHei" charset="-122"/>
              </a:rPr>
              <a:t>利用数学，统计和数据挖掘过程</a:t>
            </a:r>
            <a:endParaRPr lang="en-US" sz="1800" dirty="0">
              <a:latin typeface="Microsoft YaHei" charset="-122"/>
              <a:ea typeface="Microsoft YaHei" charset="-122"/>
              <a:cs typeface="Microsoft YaHei" charset="-122"/>
            </a:endParaRPr>
          </a:p>
        </p:txBody>
      </p:sp>
      <p:pic>
        <p:nvPicPr>
          <p:cNvPr id="5" name="Picture 4" descr="273805_h_srgb_s_gl.jpg"/>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367374" y="2215150"/>
            <a:ext cx="1537061" cy="887833"/>
          </a:xfrm>
          <a:prstGeom prst="rect">
            <a:avLst/>
          </a:prstGeom>
        </p:spPr>
      </p:pic>
    </p:spTree>
    <p:extLst>
      <p:ext uri="{BB962C8B-B14F-4D97-AF65-F5344CB8AC3E}">
        <p14:creationId xmlns:p14="http://schemas.microsoft.com/office/powerpoint/2010/main" val="200222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icrosoft YaHei" charset="-122"/>
                <a:ea typeface="Microsoft YaHei" charset="-122"/>
                <a:cs typeface="Microsoft YaHei" charset="-122"/>
              </a:rPr>
              <a:t>向量空间余弦相似度</a:t>
            </a:r>
            <a:r>
              <a:rPr lang="en-US" altLang="zh-CN" dirty="0">
                <a:latin typeface="Microsoft YaHei" charset="-122"/>
                <a:ea typeface="Microsoft YaHei" charset="-122"/>
                <a:cs typeface="Microsoft YaHei" charset="-122"/>
              </a:rPr>
              <a:t>(Cosine Similarity)</a:t>
            </a:r>
            <a:endParaRPr kumimoji="1" lang="zh-CN" altLang="en-US" dirty="0">
              <a:latin typeface="Microsoft YaHei" charset="-122"/>
              <a:ea typeface="Microsoft YaHei" charset="-122"/>
              <a:cs typeface="Microsoft YaHei" charset="-122"/>
            </a:endParaRPr>
          </a:p>
        </p:txBody>
      </p:sp>
      <p:sp>
        <p:nvSpPr>
          <p:cNvPr id="3" name="文本占位符 2"/>
          <p:cNvSpPr>
            <a:spLocks noGrp="1"/>
          </p:cNvSpPr>
          <p:nvPr>
            <p:ph type="body" sz="quarter" idx="10"/>
          </p:nvPr>
        </p:nvSpPr>
        <p:spPr>
          <a:xfrm>
            <a:off x="242937" y="2126287"/>
            <a:ext cx="8656646" cy="3293905"/>
          </a:xfrm>
        </p:spPr>
        <p:txBody>
          <a:bodyPr/>
          <a:lstStyle/>
          <a:p>
            <a:pPr>
              <a:spcBef>
                <a:spcPts val="0"/>
              </a:spcBef>
            </a:pPr>
            <a:r>
              <a:rPr kumimoji="1" lang="en-US" altLang="zh-CN" dirty="0">
                <a:latin typeface="Microsoft YaHei" charset="-122"/>
                <a:ea typeface="Microsoft YaHei" charset="-122"/>
                <a:cs typeface="Microsoft YaHei" charset="-122"/>
              </a:rPr>
              <a:t>A</a:t>
            </a:r>
            <a:r>
              <a:rPr kumimoji="1" lang="zh-CN" altLang="en-US" dirty="0">
                <a:latin typeface="Microsoft YaHei" charset="-122"/>
                <a:ea typeface="Microsoft YaHei" charset="-122"/>
                <a:cs typeface="Microsoft YaHei" charset="-122"/>
              </a:rPr>
              <a:t>句：这个</a:t>
            </a:r>
            <a:r>
              <a:rPr kumimoji="1" lang="en-US" altLang="zh-CN" dirty="0" err="1">
                <a:latin typeface="Microsoft YaHei" charset="-122"/>
                <a:ea typeface="Microsoft YaHei" charset="-122"/>
                <a:cs typeface="Microsoft YaHei" charset="-122"/>
              </a:rPr>
              <a:t>iphone</a:t>
            </a:r>
            <a:r>
              <a:rPr kumimoji="1" lang="zh-CN" altLang="en-US" dirty="0">
                <a:latin typeface="Microsoft YaHei" charset="-122"/>
                <a:ea typeface="Microsoft YaHei" charset="-122"/>
                <a:cs typeface="Microsoft YaHei" charset="-122"/>
              </a:rPr>
              <a:t>贴膜大了，那个贴膜合适。</a:t>
            </a:r>
            <a:endParaRPr kumimoji="1" lang="en-US" altLang="zh-CN" dirty="0">
              <a:latin typeface="Microsoft YaHei" charset="-122"/>
              <a:ea typeface="Microsoft YaHei" charset="-122"/>
              <a:cs typeface="Microsoft YaHei" charset="-122"/>
            </a:endParaRPr>
          </a:p>
          <a:p>
            <a:pPr>
              <a:spcBef>
                <a:spcPts val="0"/>
              </a:spcBef>
            </a:pPr>
            <a:r>
              <a:rPr kumimoji="1" lang="en-US" altLang="zh-CN" dirty="0">
                <a:latin typeface="Microsoft YaHei" charset="-122"/>
                <a:ea typeface="Microsoft YaHei" charset="-122"/>
                <a:cs typeface="Microsoft YaHei" charset="-122"/>
              </a:rPr>
              <a:t>B</a:t>
            </a:r>
            <a:r>
              <a:rPr kumimoji="1" lang="zh-CN" altLang="en-US" dirty="0">
                <a:latin typeface="Microsoft YaHei" charset="-122"/>
                <a:ea typeface="Microsoft YaHei" charset="-122"/>
                <a:cs typeface="Microsoft YaHei" charset="-122"/>
              </a:rPr>
              <a:t>句：这个</a:t>
            </a:r>
            <a:r>
              <a:rPr kumimoji="1" lang="en-US" altLang="zh-CN" dirty="0" err="1">
                <a:latin typeface="Microsoft YaHei" charset="-122"/>
                <a:ea typeface="Microsoft YaHei" charset="-122"/>
                <a:cs typeface="Microsoft YaHei" charset="-122"/>
              </a:rPr>
              <a:t>iphone</a:t>
            </a:r>
            <a:r>
              <a:rPr kumimoji="1" lang="zh-CN" altLang="en-US" dirty="0">
                <a:latin typeface="Microsoft YaHei" charset="-122"/>
                <a:ea typeface="Microsoft YaHei" charset="-122"/>
                <a:cs typeface="Microsoft YaHei" charset="-122"/>
              </a:rPr>
              <a:t>贴膜不小，那个更合适。</a:t>
            </a:r>
            <a:endParaRPr kumimoji="1" lang="en-US" altLang="zh-CN" dirty="0">
              <a:latin typeface="Microsoft YaHei" charset="-122"/>
              <a:ea typeface="Microsoft YaHei" charset="-122"/>
              <a:cs typeface="Microsoft YaHei" charset="-122"/>
            </a:endParaRPr>
          </a:p>
          <a:p>
            <a:pPr>
              <a:spcBef>
                <a:spcPts val="0"/>
              </a:spcBef>
            </a:pPr>
            <a:endParaRPr kumimoji="1" lang="en-US" altLang="zh-CN" sz="750" dirty="0">
              <a:latin typeface="Microsoft YaHei" charset="-122"/>
              <a:ea typeface="Microsoft YaHei" charset="-122"/>
              <a:cs typeface="Microsoft YaHei" charset="-122"/>
            </a:endParaRPr>
          </a:p>
          <a:p>
            <a:pPr marL="342809" indent="-342809">
              <a:spcBef>
                <a:spcPts val="0"/>
              </a:spcBef>
              <a:buFont typeface="Wingdings" charset="2"/>
              <a:buChar char="Ø"/>
            </a:pPr>
            <a:r>
              <a:rPr kumimoji="1" lang="zh-CN" altLang="en-US" dirty="0">
                <a:latin typeface="Microsoft YaHei" charset="-122"/>
                <a:ea typeface="Microsoft YaHei" charset="-122"/>
                <a:cs typeface="Microsoft YaHei" charset="-122"/>
              </a:rPr>
              <a:t>分词</a:t>
            </a:r>
            <a:endParaRPr kumimoji="1" lang="en-US" altLang="zh-CN" dirty="0">
              <a:latin typeface="Microsoft YaHei" charset="-122"/>
              <a:ea typeface="Microsoft YaHei" charset="-122"/>
              <a:cs typeface="Microsoft YaHei" charset="-122"/>
            </a:endParaRPr>
          </a:p>
          <a:p>
            <a:pPr>
              <a:spcBef>
                <a:spcPts val="0"/>
              </a:spcBef>
            </a:pPr>
            <a:r>
              <a:rPr kumimoji="1" lang="en-US" altLang="zh-CN" sz="1350" dirty="0">
                <a:latin typeface="Microsoft YaHei" charset="-122"/>
                <a:ea typeface="Microsoft YaHei" charset="-122"/>
                <a:cs typeface="Microsoft YaHei" charset="-122"/>
              </a:rPr>
              <a:t>A</a:t>
            </a:r>
            <a:r>
              <a:rPr kumimoji="1" lang="zh-CN" altLang="en-US" sz="1350" dirty="0">
                <a:latin typeface="Microsoft YaHei" charset="-122"/>
                <a:ea typeface="Microsoft YaHei" charset="-122"/>
                <a:cs typeface="Microsoft YaHei" charset="-122"/>
              </a:rPr>
              <a:t>句：这个</a:t>
            </a:r>
            <a:r>
              <a:rPr kumimoji="1" lang="en-US" altLang="zh-CN" sz="1350" dirty="0">
                <a:latin typeface="Microsoft YaHei" charset="-122"/>
                <a:ea typeface="Microsoft YaHei" charset="-122"/>
                <a:cs typeface="Microsoft YaHei" charset="-122"/>
              </a:rPr>
              <a:t>/</a:t>
            </a:r>
            <a:r>
              <a:rPr kumimoji="1" lang="en-US" altLang="zh-CN" sz="1350" dirty="0" err="1">
                <a:latin typeface="Microsoft YaHei" charset="-122"/>
                <a:ea typeface="Microsoft YaHei" charset="-122"/>
                <a:cs typeface="Microsoft YaHei" charset="-122"/>
              </a:rPr>
              <a:t>iphone</a:t>
            </a:r>
            <a:r>
              <a:rPr kumimoji="1" lang="en-US" altLang="zh-CN" sz="1350" dirty="0">
                <a:latin typeface="Microsoft YaHei" charset="-122"/>
                <a:ea typeface="Microsoft YaHei" charset="-122"/>
                <a:cs typeface="Microsoft YaHei" charset="-122"/>
              </a:rPr>
              <a:t>/</a:t>
            </a:r>
            <a:r>
              <a:rPr kumimoji="1" lang="zh-CN" altLang="en-US" sz="1350" dirty="0">
                <a:latin typeface="Microsoft YaHei" charset="-122"/>
                <a:ea typeface="Microsoft YaHei" charset="-122"/>
                <a:cs typeface="Microsoft YaHei" charset="-122"/>
              </a:rPr>
              <a:t>贴膜</a:t>
            </a:r>
            <a:r>
              <a:rPr kumimoji="1" lang="en-US" altLang="zh-CN" sz="1350" dirty="0">
                <a:latin typeface="Microsoft YaHei" charset="-122"/>
                <a:ea typeface="Microsoft YaHei" charset="-122"/>
                <a:cs typeface="Microsoft YaHei" charset="-122"/>
              </a:rPr>
              <a:t>/</a:t>
            </a:r>
            <a:r>
              <a:rPr kumimoji="1" lang="zh-CN" altLang="en-US" sz="1350" dirty="0">
                <a:latin typeface="Microsoft YaHei" charset="-122"/>
                <a:ea typeface="Microsoft YaHei" charset="-122"/>
                <a:cs typeface="Microsoft YaHei" charset="-122"/>
              </a:rPr>
              <a:t>大了，那个</a:t>
            </a:r>
            <a:r>
              <a:rPr kumimoji="1" lang="en-US" altLang="zh-CN" sz="1350" dirty="0">
                <a:latin typeface="Microsoft YaHei" charset="-122"/>
                <a:ea typeface="Microsoft YaHei" charset="-122"/>
                <a:cs typeface="Microsoft YaHei" charset="-122"/>
              </a:rPr>
              <a:t>/</a:t>
            </a:r>
            <a:r>
              <a:rPr kumimoji="1" lang="zh-CN" altLang="en-US" sz="1350" dirty="0">
                <a:latin typeface="Microsoft YaHei" charset="-122"/>
                <a:ea typeface="Microsoft YaHei" charset="-122"/>
                <a:cs typeface="Microsoft YaHei" charset="-122"/>
              </a:rPr>
              <a:t>贴膜</a:t>
            </a:r>
            <a:r>
              <a:rPr kumimoji="1" lang="en-US" altLang="zh-CN" sz="1350" dirty="0">
                <a:latin typeface="Microsoft YaHei" charset="-122"/>
                <a:ea typeface="Microsoft YaHei" charset="-122"/>
                <a:cs typeface="Microsoft YaHei" charset="-122"/>
              </a:rPr>
              <a:t>/</a:t>
            </a:r>
            <a:r>
              <a:rPr kumimoji="1" lang="zh-CN" altLang="en-US" sz="1350" dirty="0">
                <a:latin typeface="Microsoft YaHei" charset="-122"/>
                <a:ea typeface="Microsoft YaHei" charset="-122"/>
                <a:cs typeface="Microsoft YaHei" charset="-122"/>
              </a:rPr>
              <a:t>合适。</a:t>
            </a:r>
            <a:endParaRPr kumimoji="1" lang="en-US" altLang="zh-CN" sz="1350" dirty="0">
              <a:latin typeface="Microsoft YaHei" charset="-122"/>
              <a:ea typeface="Microsoft YaHei" charset="-122"/>
              <a:cs typeface="Microsoft YaHei" charset="-122"/>
            </a:endParaRPr>
          </a:p>
          <a:p>
            <a:pPr>
              <a:spcBef>
                <a:spcPts val="0"/>
              </a:spcBef>
            </a:pPr>
            <a:r>
              <a:rPr kumimoji="1" lang="en-US" altLang="zh-CN" sz="1350" dirty="0">
                <a:latin typeface="Microsoft YaHei" charset="-122"/>
                <a:ea typeface="Microsoft YaHei" charset="-122"/>
                <a:cs typeface="Microsoft YaHei" charset="-122"/>
              </a:rPr>
              <a:t>B</a:t>
            </a:r>
            <a:r>
              <a:rPr kumimoji="1" lang="zh-CN" altLang="en-US" sz="1350" dirty="0">
                <a:latin typeface="Microsoft YaHei" charset="-122"/>
                <a:ea typeface="Microsoft YaHei" charset="-122"/>
                <a:cs typeface="Microsoft YaHei" charset="-122"/>
              </a:rPr>
              <a:t>句：这个</a:t>
            </a:r>
            <a:r>
              <a:rPr kumimoji="1" lang="en-US" altLang="zh-CN" sz="1350" dirty="0">
                <a:latin typeface="Microsoft YaHei" charset="-122"/>
                <a:ea typeface="Microsoft YaHei" charset="-122"/>
                <a:cs typeface="Microsoft YaHei" charset="-122"/>
              </a:rPr>
              <a:t>/</a:t>
            </a:r>
            <a:r>
              <a:rPr kumimoji="1" lang="en-US" altLang="zh-CN" sz="1350" dirty="0" err="1">
                <a:latin typeface="Microsoft YaHei" charset="-122"/>
                <a:ea typeface="Microsoft YaHei" charset="-122"/>
                <a:cs typeface="Microsoft YaHei" charset="-122"/>
              </a:rPr>
              <a:t>iphone</a:t>
            </a:r>
            <a:r>
              <a:rPr kumimoji="1" lang="en-US" altLang="zh-CN" sz="1350" dirty="0">
                <a:latin typeface="Microsoft YaHei" charset="-122"/>
                <a:ea typeface="Microsoft YaHei" charset="-122"/>
                <a:cs typeface="Microsoft YaHei" charset="-122"/>
              </a:rPr>
              <a:t>/</a:t>
            </a:r>
            <a:r>
              <a:rPr kumimoji="1" lang="zh-CN" altLang="en-US" sz="1350" dirty="0">
                <a:latin typeface="Microsoft YaHei" charset="-122"/>
                <a:ea typeface="Microsoft YaHei" charset="-122"/>
                <a:cs typeface="Microsoft YaHei" charset="-122"/>
              </a:rPr>
              <a:t>贴膜</a:t>
            </a:r>
            <a:r>
              <a:rPr kumimoji="1" lang="en-US" altLang="zh-CN" sz="1350" dirty="0">
                <a:latin typeface="Microsoft YaHei" charset="-122"/>
                <a:ea typeface="Microsoft YaHei" charset="-122"/>
                <a:cs typeface="Microsoft YaHei" charset="-122"/>
              </a:rPr>
              <a:t>/</a:t>
            </a:r>
            <a:r>
              <a:rPr kumimoji="1" lang="zh-CN" altLang="en-US" sz="1350" dirty="0">
                <a:latin typeface="Microsoft YaHei" charset="-122"/>
                <a:ea typeface="Microsoft YaHei" charset="-122"/>
                <a:cs typeface="Microsoft YaHei" charset="-122"/>
              </a:rPr>
              <a:t>不</a:t>
            </a:r>
            <a:r>
              <a:rPr kumimoji="1" lang="en-US" altLang="zh-CN" sz="1350" dirty="0">
                <a:latin typeface="Microsoft YaHei" charset="-122"/>
                <a:ea typeface="Microsoft YaHei" charset="-122"/>
                <a:cs typeface="Microsoft YaHei" charset="-122"/>
              </a:rPr>
              <a:t>/</a:t>
            </a:r>
            <a:r>
              <a:rPr kumimoji="1" lang="zh-CN" altLang="en-US" sz="1350" dirty="0">
                <a:latin typeface="Microsoft YaHei" charset="-122"/>
                <a:ea typeface="Microsoft YaHei" charset="-122"/>
                <a:cs typeface="Microsoft YaHei" charset="-122"/>
              </a:rPr>
              <a:t>小，那个</a:t>
            </a:r>
            <a:r>
              <a:rPr kumimoji="1" lang="en-US" altLang="zh-CN" sz="1350" dirty="0">
                <a:latin typeface="Microsoft YaHei" charset="-122"/>
                <a:ea typeface="Microsoft YaHei" charset="-122"/>
                <a:cs typeface="Microsoft YaHei" charset="-122"/>
              </a:rPr>
              <a:t>/</a:t>
            </a:r>
            <a:r>
              <a:rPr kumimoji="1" lang="zh-CN" altLang="en-US" sz="1350" dirty="0">
                <a:latin typeface="Microsoft YaHei" charset="-122"/>
                <a:ea typeface="Microsoft YaHei" charset="-122"/>
                <a:cs typeface="Microsoft YaHei" charset="-122"/>
              </a:rPr>
              <a:t>更</a:t>
            </a:r>
            <a:r>
              <a:rPr kumimoji="1" lang="en-US" altLang="zh-CN" sz="1350" dirty="0">
                <a:latin typeface="Microsoft YaHei" charset="-122"/>
                <a:ea typeface="Microsoft YaHei" charset="-122"/>
                <a:cs typeface="Microsoft YaHei" charset="-122"/>
              </a:rPr>
              <a:t>/</a:t>
            </a:r>
            <a:r>
              <a:rPr kumimoji="1" lang="zh-CN" altLang="en-US" sz="1350" dirty="0">
                <a:latin typeface="Microsoft YaHei" charset="-122"/>
                <a:ea typeface="Microsoft YaHei" charset="-122"/>
                <a:cs typeface="Microsoft YaHei" charset="-122"/>
              </a:rPr>
              <a:t>合适。</a:t>
            </a:r>
            <a:endParaRPr kumimoji="1" lang="en-US" altLang="zh-CN" sz="1350" dirty="0">
              <a:latin typeface="Microsoft YaHei" charset="-122"/>
              <a:ea typeface="Microsoft YaHei" charset="-122"/>
              <a:cs typeface="Microsoft YaHei" charset="-122"/>
            </a:endParaRPr>
          </a:p>
          <a:p>
            <a:pPr>
              <a:spcBef>
                <a:spcPts val="0"/>
              </a:spcBef>
            </a:pPr>
            <a:endParaRPr kumimoji="1" lang="en-US" altLang="zh-CN" sz="1350" dirty="0">
              <a:latin typeface="Microsoft YaHei" charset="-122"/>
              <a:ea typeface="Microsoft YaHei" charset="-122"/>
              <a:cs typeface="Microsoft YaHei" charset="-122"/>
            </a:endParaRPr>
          </a:p>
          <a:p>
            <a:pPr marL="342809" indent="-342809">
              <a:spcBef>
                <a:spcPts val="0"/>
              </a:spcBef>
              <a:buFont typeface="Wingdings" charset="2"/>
              <a:buChar char="Ø"/>
            </a:pPr>
            <a:r>
              <a:rPr kumimoji="1" lang="zh-CN" altLang="en-US" dirty="0">
                <a:latin typeface="Microsoft YaHei" charset="-122"/>
                <a:ea typeface="Microsoft YaHei" charset="-122"/>
                <a:cs typeface="Microsoft YaHei" charset="-122"/>
              </a:rPr>
              <a:t>列出所有词组</a:t>
            </a:r>
            <a:r>
              <a:rPr lang="zh-CN" altLang="en-US" dirty="0">
                <a:latin typeface="Microsoft YaHei" charset="-122"/>
                <a:ea typeface="Microsoft YaHei" charset="-122"/>
                <a:cs typeface="Microsoft YaHei" charset="-122"/>
              </a:rPr>
              <a:t>（词袋）</a:t>
            </a:r>
            <a:endParaRPr kumimoji="1" lang="en-US" altLang="zh-CN" dirty="0">
              <a:latin typeface="Microsoft YaHei" charset="-122"/>
              <a:ea typeface="Microsoft YaHei" charset="-122"/>
              <a:cs typeface="Microsoft YaHei" charset="-122"/>
            </a:endParaRPr>
          </a:p>
          <a:p>
            <a:pPr>
              <a:spcBef>
                <a:spcPts val="0"/>
              </a:spcBef>
            </a:pPr>
            <a:r>
              <a:rPr kumimoji="1" lang="zh-CN" altLang="en-US" sz="1350" dirty="0">
                <a:latin typeface="Microsoft YaHei" charset="-122"/>
                <a:ea typeface="Microsoft YaHei" charset="-122"/>
                <a:cs typeface="Microsoft YaHei" charset="-122"/>
              </a:rPr>
              <a:t>这个，</a:t>
            </a:r>
            <a:r>
              <a:rPr kumimoji="1" lang="en-US" altLang="zh-CN" sz="1350" dirty="0" err="1">
                <a:latin typeface="Microsoft YaHei" charset="-122"/>
                <a:ea typeface="Microsoft YaHei" charset="-122"/>
                <a:cs typeface="Microsoft YaHei" charset="-122"/>
              </a:rPr>
              <a:t>iphone</a:t>
            </a:r>
            <a:r>
              <a:rPr kumimoji="1" lang="zh-CN" altLang="en-US" sz="1350" dirty="0">
                <a:latin typeface="Microsoft YaHei" charset="-122"/>
                <a:ea typeface="Microsoft YaHei" charset="-122"/>
                <a:cs typeface="Microsoft YaHei" charset="-122"/>
              </a:rPr>
              <a:t>，贴膜，大了，那个，合适，不，小，更</a:t>
            </a:r>
            <a:endParaRPr kumimoji="1" lang="en-US" altLang="zh-CN" sz="1350" dirty="0">
              <a:latin typeface="Microsoft YaHei" charset="-122"/>
              <a:ea typeface="Microsoft YaHei" charset="-122"/>
              <a:cs typeface="Microsoft YaHei" charset="-122"/>
            </a:endParaRPr>
          </a:p>
          <a:p>
            <a:pPr>
              <a:spcBef>
                <a:spcPts val="0"/>
              </a:spcBef>
            </a:pPr>
            <a:endParaRPr kumimoji="1" lang="en-US" altLang="zh-CN" sz="1350" dirty="0">
              <a:latin typeface="Microsoft YaHei" charset="-122"/>
              <a:ea typeface="Microsoft YaHei" charset="-122"/>
              <a:cs typeface="Microsoft YaHei" charset="-122"/>
            </a:endParaRPr>
          </a:p>
          <a:p>
            <a:pPr marL="342809" indent="-342809">
              <a:spcBef>
                <a:spcPts val="0"/>
              </a:spcBef>
              <a:buFont typeface="Wingdings" charset="2"/>
              <a:buChar char="Ø"/>
            </a:pPr>
            <a:r>
              <a:rPr kumimoji="1" lang="zh-CN" altLang="en-US" dirty="0">
                <a:latin typeface="Microsoft YaHei" charset="-122"/>
                <a:ea typeface="Microsoft YaHei" charset="-122"/>
                <a:cs typeface="Microsoft YaHei" charset="-122"/>
              </a:rPr>
              <a:t>计算词频</a:t>
            </a:r>
          </a:p>
          <a:p>
            <a:pPr>
              <a:spcBef>
                <a:spcPts val="0"/>
              </a:spcBef>
            </a:pPr>
            <a:r>
              <a:rPr kumimoji="1" lang="en-US" altLang="zh-CN" sz="1350" dirty="0">
                <a:latin typeface="Microsoft YaHei" charset="-122"/>
                <a:ea typeface="Microsoft YaHei" charset="-122"/>
                <a:cs typeface="Microsoft YaHei" charset="-122"/>
              </a:rPr>
              <a:t>A</a:t>
            </a:r>
            <a:r>
              <a:rPr kumimoji="1" lang="zh-CN" altLang="en-US" sz="1350" dirty="0">
                <a:latin typeface="Microsoft YaHei" charset="-122"/>
                <a:ea typeface="Microsoft YaHei" charset="-122"/>
                <a:cs typeface="Microsoft YaHei" charset="-122"/>
              </a:rPr>
              <a:t>句：这个</a:t>
            </a:r>
            <a:r>
              <a:rPr kumimoji="1" lang="en-US" altLang="zh-CN" sz="1350" dirty="0">
                <a:latin typeface="Microsoft YaHei" charset="-122"/>
                <a:ea typeface="Microsoft YaHei" charset="-122"/>
                <a:cs typeface="Microsoft YaHei" charset="-122"/>
              </a:rPr>
              <a:t>1</a:t>
            </a:r>
            <a:r>
              <a:rPr kumimoji="1" lang="zh-CN" altLang="en-US" sz="1350" dirty="0">
                <a:latin typeface="Microsoft YaHei" charset="-122"/>
                <a:ea typeface="Microsoft YaHei" charset="-122"/>
                <a:cs typeface="Microsoft YaHei" charset="-122"/>
              </a:rPr>
              <a:t>，</a:t>
            </a:r>
            <a:r>
              <a:rPr kumimoji="1" lang="en-US" altLang="zh-CN" sz="1350" dirty="0">
                <a:latin typeface="Microsoft YaHei" charset="-122"/>
                <a:ea typeface="Microsoft YaHei" charset="-122"/>
                <a:cs typeface="Microsoft YaHei" charset="-122"/>
              </a:rPr>
              <a:t>iphone1</a:t>
            </a:r>
            <a:r>
              <a:rPr kumimoji="1" lang="zh-CN" altLang="en-US" sz="1350" dirty="0">
                <a:latin typeface="Microsoft YaHei" charset="-122"/>
                <a:ea typeface="Microsoft YaHei" charset="-122"/>
                <a:cs typeface="Microsoft YaHei" charset="-122"/>
              </a:rPr>
              <a:t>，贴膜</a:t>
            </a:r>
            <a:r>
              <a:rPr kumimoji="1" lang="en-US" altLang="zh-CN" sz="1350" dirty="0">
                <a:latin typeface="Microsoft YaHei" charset="-122"/>
                <a:ea typeface="Microsoft YaHei" charset="-122"/>
                <a:cs typeface="Microsoft YaHei" charset="-122"/>
              </a:rPr>
              <a:t>2</a:t>
            </a:r>
            <a:r>
              <a:rPr kumimoji="1" lang="zh-CN" altLang="en-US" sz="1350" dirty="0">
                <a:latin typeface="Microsoft YaHei" charset="-122"/>
                <a:ea typeface="Microsoft YaHei" charset="-122"/>
                <a:cs typeface="Microsoft YaHei" charset="-122"/>
              </a:rPr>
              <a:t>，大了</a:t>
            </a:r>
            <a:r>
              <a:rPr kumimoji="1" lang="en-US" altLang="zh-CN" sz="1350" dirty="0">
                <a:latin typeface="Microsoft YaHei" charset="-122"/>
                <a:ea typeface="Microsoft YaHei" charset="-122"/>
                <a:cs typeface="Microsoft YaHei" charset="-122"/>
              </a:rPr>
              <a:t>1</a:t>
            </a:r>
            <a:r>
              <a:rPr kumimoji="1" lang="zh-CN" altLang="en-US" sz="1350" dirty="0">
                <a:latin typeface="Microsoft YaHei" charset="-122"/>
                <a:ea typeface="Microsoft YaHei" charset="-122"/>
                <a:cs typeface="Microsoft YaHei" charset="-122"/>
              </a:rPr>
              <a:t>，那个</a:t>
            </a:r>
            <a:r>
              <a:rPr kumimoji="1" lang="en-US" altLang="zh-CN" sz="1350" dirty="0">
                <a:latin typeface="Microsoft YaHei" charset="-122"/>
                <a:ea typeface="Microsoft YaHei" charset="-122"/>
                <a:cs typeface="Microsoft YaHei" charset="-122"/>
              </a:rPr>
              <a:t>1</a:t>
            </a:r>
            <a:r>
              <a:rPr kumimoji="1" lang="zh-CN" altLang="en-US" sz="1350" dirty="0">
                <a:latin typeface="Microsoft YaHei" charset="-122"/>
                <a:ea typeface="Microsoft YaHei" charset="-122"/>
                <a:cs typeface="Microsoft YaHei" charset="-122"/>
              </a:rPr>
              <a:t>，合适</a:t>
            </a:r>
            <a:r>
              <a:rPr kumimoji="1" lang="en-US" altLang="zh-CN" sz="1350" dirty="0">
                <a:latin typeface="Microsoft YaHei" charset="-122"/>
                <a:ea typeface="Microsoft YaHei" charset="-122"/>
                <a:cs typeface="Microsoft YaHei" charset="-122"/>
              </a:rPr>
              <a:t>1</a:t>
            </a:r>
            <a:r>
              <a:rPr kumimoji="1" lang="zh-CN" altLang="en-US" sz="1350" dirty="0">
                <a:latin typeface="Microsoft YaHei" charset="-122"/>
                <a:ea typeface="Microsoft YaHei" charset="-122"/>
                <a:cs typeface="Microsoft YaHei" charset="-122"/>
              </a:rPr>
              <a:t>，不</a:t>
            </a:r>
            <a:r>
              <a:rPr kumimoji="1" lang="en-US" altLang="zh-CN" sz="1350" dirty="0">
                <a:latin typeface="Microsoft YaHei" charset="-122"/>
                <a:ea typeface="Microsoft YaHei" charset="-122"/>
                <a:cs typeface="Microsoft YaHei" charset="-122"/>
              </a:rPr>
              <a:t>0</a:t>
            </a:r>
            <a:r>
              <a:rPr kumimoji="1" lang="zh-CN" altLang="en-US" sz="1350" dirty="0">
                <a:latin typeface="Microsoft YaHei" charset="-122"/>
                <a:ea typeface="Microsoft YaHei" charset="-122"/>
                <a:cs typeface="Microsoft YaHei" charset="-122"/>
              </a:rPr>
              <a:t>，小</a:t>
            </a:r>
            <a:r>
              <a:rPr kumimoji="1" lang="en-US" altLang="zh-CN" sz="1350" dirty="0">
                <a:latin typeface="Microsoft YaHei" charset="-122"/>
                <a:ea typeface="Microsoft YaHei" charset="-122"/>
                <a:cs typeface="Microsoft YaHei" charset="-122"/>
              </a:rPr>
              <a:t>0</a:t>
            </a:r>
            <a:r>
              <a:rPr kumimoji="1" lang="zh-CN" altLang="en-US" sz="1350" dirty="0">
                <a:latin typeface="Microsoft YaHei" charset="-122"/>
                <a:ea typeface="Microsoft YaHei" charset="-122"/>
                <a:cs typeface="Microsoft YaHei" charset="-122"/>
              </a:rPr>
              <a:t>，更</a:t>
            </a:r>
            <a:r>
              <a:rPr kumimoji="1" lang="en-US" altLang="zh-CN" sz="1350" dirty="0">
                <a:latin typeface="Microsoft YaHei" charset="-122"/>
                <a:ea typeface="Microsoft YaHei" charset="-122"/>
                <a:cs typeface="Microsoft YaHei" charset="-122"/>
              </a:rPr>
              <a:t>0</a:t>
            </a:r>
          </a:p>
          <a:p>
            <a:pPr>
              <a:spcBef>
                <a:spcPts val="0"/>
              </a:spcBef>
            </a:pPr>
            <a:r>
              <a:rPr kumimoji="1" lang="en-US" altLang="zh-CN" sz="1350" dirty="0">
                <a:latin typeface="Microsoft YaHei" charset="-122"/>
                <a:ea typeface="Microsoft YaHei" charset="-122"/>
                <a:cs typeface="Microsoft YaHei" charset="-122"/>
              </a:rPr>
              <a:t>B</a:t>
            </a:r>
            <a:r>
              <a:rPr kumimoji="1" lang="zh-CN" altLang="en-US" sz="1350" dirty="0">
                <a:latin typeface="Microsoft YaHei" charset="-122"/>
                <a:ea typeface="Microsoft YaHei" charset="-122"/>
                <a:cs typeface="Microsoft YaHei" charset="-122"/>
              </a:rPr>
              <a:t>句：这个</a:t>
            </a:r>
            <a:r>
              <a:rPr kumimoji="1" lang="en-US" altLang="zh-CN" sz="1350" dirty="0">
                <a:latin typeface="Microsoft YaHei" charset="-122"/>
                <a:ea typeface="Microsoft YaHei" charset="-122"/>
                <a:cs typeface="Microsoft YaHei" charset="-122"/>
              </a:rPr>
              <a:t>1</a:t>
            </a:r>
            <a:r>
              <a:rPr kumimoji="1" lang="zh-CN" altLang="en-US" sz="1350" dirty="0">
                <a:latin typeface="Microsoft YaHei" charset="-122"/>
                <a:ea typeface="Microsoft YaHei" charset="-122"/>
                <a:cs typeface="Microsoft YaHei" charset="-122"/>
              </a:rPr>
              <a:t>，</a:t>
            </a:r>
            <a:r>
              <a:rPr kumimoji="1" lang="en-US" altLang="zh-CN" sz="1350" dirty="0">
                <a:latin typeface="Microsoft YaHei" charset="-122"/>
                <a:ea typeface="Microsoft YaHei" charset="-122"/>
                <a:cs typeface="Microsoft YaHei" charset="-122"/>
              </a:rPr>
              <a:t>iphone1</a:t>
            </a:r>
            <a:r>
              <a:rPr kumimoji="1" lang="zh-CN" altLang="en-US" sz="1350" dirty="0">
                <a:latin typeface="Microsoft YaHei" charset="-122"/>
                <a:ea typeface="Microsoft YaHei" charset="-122"/>
                <a:cs typeface="Microsoft YaHei" charset="-122"/>
              </a:rPr>
              <a:t>，贴膜</a:t>
            </a:r>
            <a:r>
              <a:rPr kumimoji="1" lang="en-US" altLang="zh-CN" sz="1350" dirty="0">
                <a:latin typeface="Microsoft YaHei" charset="-122"/>
                <a:ea typeface="Microsoft YaHei" charset="-122"/>
                <a:cs typeface="Microsoft YaHei" charset="-122"/>
              </a:rPr>
              <a:t>1</a:t>
            </a:r>
            <a:r>
              <a:rPr kumimoji="1" lang="zh-CN" altLang="en-US" sz="1350" dirty="0">
                <a:latin typeface="Microsoft YaHei" charset="-122"/>
                <a:ea typeface="Microsoft YaHei" charset="-122"/>
                <a:cs typeface="Microsoft YaHei" charset="-122"/>
              </a:rPr>
              <a:t>，大了</a:t>
            </a:r>
            <a:r>
              <a:rPr kumimoji="1" lang="en-US" altLang="zh-CN" sz="1350" dirty="0">
                <a:latin typeface="Microsoft YaHei" charset="-122"/>
                <a:ea typeface="Microsoft YaHei" charset="-122"/>
                <a:cs typeface="Microsoft YaHei" charset="-122"/>
              </a:rPr>
              <a:t>0</a:t>
            </a:r>
            <a:r>
              <a:rPr kumimoji="1" lang="zh-CN" altLang="en-US" sz="1350" dirty="0">
                <a:latin typeface="Microsoft YaHei" charset="-122"/>
                <a:ea typeface="Microsoft YaHei" charset="-122"/>
                <a:cs typeface="Microsoft YaHei" charset="-122"/>
              </a:rPr>
              <a:t>，那个</a:t>
            </a:r>
            <a:r>
              <a:rPr kumimoji="1" lang="en-US" altLang="zh-CN" sz="1350" dirty="0">
                <a:latin typeface="Microsoft YaHei" charset="-122"/>
                <a:ea typeface="Microsoft YaHei" charset="-122"/>
                <a:cs typeface="Microsoft YaHei" charset="-122"/>
              </a:rPr>
              <a:t>1</a:t>
            </a:r>
            <a:r>
              <a:rPr kumimoji="1" lang="zh-CN" altLang="en-US" sz="1350" dirty="0">
                <a:latin typeface="Microsoft YaHei" charset="-122"/>
                <a:ea typeface="Microsoft YaHei" charset="-122"/>
                <a:cs typeface="Microsoft YaHei" charset="-122"/>
              </a:rPr>
              <a:t>，合适</a:t>
            </a:r>
            <a:r>
              <a:rPr kumimoji="1" lang="en-US" altLang="zh-CN" sz="1350" dirty="0">
                <a:latin typeface="Microsoft YaHei" charset="-122"/>
                <a:ea typeface="Microsoft YaHei" charset="-122"/>
                <a:cs typeface="Microsoft YaHei" charset="-122"/>
              </a:rPr>
              <a:t>1</a:t>
            </a:r>
            <a:r>
              <a:rPr kumimoji="1" lang="zh-CN" altLang="en-US" sz="1350" dirty="0">
                <a:latin typeface="Microsoft YaHei" charset="-122"/>
                <a:ea typeface="Microsoft YaHei" charset="-122"/>
                <a:cs typeface="Microsoft YaHei" charset="-122"/>
              </a:rPr>
              <a:t>，不</a:t>
            </a:r>
            <a:r>
              <a:rPr kumimoji="1" lang="en-US" altLang="zh-CN" sz="1350" dirty="0">
                <a:latin typeface="Microsoft YaHei" charset="-122"/>
                <a:ea typeface="Microsoft YaHei" charset="-122"/>
                <a:cs typeface="Microsoft YaHei" charset="-122"/>
              </a:rPr>
              <a:t>1</a:t>
            </a:r>
            <a:r>
              <a:rPr kumimoji="1" lang="zh-CN" altLang="en-US" sz="1350" dirty="0">
                <a:latin typeface="Microsoft YaHei" charset="-122"/>
                <a:ea typeface="Microsoft YaHei" charset="-122"/>
                <a:cs typeface="Microsoft YaHei" charset="-122"/>
              </a:rPr>
              <a:t>，小</a:t>
            </a:r>
            <a:r>
              <a:rPr kumimoji="1" lang="en-US" altLang="zh-CN" sz="1350" dirty="0">
                <a:latin typeface="Microsoft YaHei" charset="-122"/>
                <a:ea typeface="Microsoft YaHei" charset="-122"/>
                <a:cs typeface="Microsoft YaHei" charset="-122"/>
              </a:rPr>
              <a:t>1</a:t>
            </a:r>
            <a:r>
              <a:rPr kumimoji="1" lang="zh-CN" altLang="en-US" sz="1350" dirty="0">
                <a:latin typeface="Microsoft YaHei" charset="-122"/>
                <a:ea typeface="Microsoft YaHei" charset="-122"/>
                <a:cs typeface="Microsoft YaHei" charset="-122"/>
              </a:rPr>
              <a:t>，更</a:t>
            </a:r>
            <a:r>
              <a:rPr kumimoji="1" lang="en-US" altLang="zh-CN" sz="1350" dirty="0">
                <a:latin typeface="Microsoft YaHei" charset="-122"/>
                <a:ea typeface="Microsoft YaHei" charset="-122"/>
                <a:cs typeface="Microsoft YaHei" charset="-122"/>
              </a:rPr>
              <a:t>1</a:t>
            </a:r>
          </a:p>
          <a:p>
            <a:pPr>
              <a:spcBef>
                <a:spcPts val="0"/>
              </a:spcBef>
            </a:pPr>
            <a:endParaRPr kumimoji="1" lang="en-US" altLang="zh-CN" sz="1350" dirty="0">
              <a:latin typeface="Microsoft YaHei" charset="-122"/>
              <a:ea typeface="Microsoft YaHei" charset="-122"/>
              <a:cs typeface="Microsoft YaHei" charset="-122"/>
            </a:endParaRPr>
          </a:p>
          <a:p>
            <a:pPr marL="342809" indent="-342809">
              <a:spcBef>
                <a:spcPts val="0"/>
              </a:spcBef>
              <a:buFont typeface="Wingdings" charset="2"/>
              <a:buChar char="Ø"/>
            </a:pPr>
            <a:r>
              <a:rPr kumimoji="1" lang="zh-CN" altLang="en-US" dirty="0">
                <a:latin typeface="Microsoft YaHei" charset="-122"/>
                <a:ea typeface="Microsoft YaHei" charset="-122"/>
                <a:cs typeface="Microsoft YaHei" charset="-122"/>
              </a:rPr>
              <a:t>写出词频向量</a:t>
            </a:r>
          </a:p>
          <a:p>
            <a:pPr>
              <a:spcBef>
                <a:spcPts val="0"/>
              </a:spcBef>
            </a:pPr>
            <a:r>
              <a:rPr kumimoji="1" lang="zh-CN" altLang="en-US" sz="1350" dirty="0">
                <a:latin typeface="Microsoft YaHei" charset="-122"/>
                <a:ea typeface="Microsoft YaHei" charset="-122"/>
                <a:cs typeface="Microsoft YaHei" charset="-122"/>
              </a:rPr>
              <a:t>句子</a:t>
            </a:r>
            <a:r>
              <a:rPr kumimoji="1" lang="en-US" altLang="zh-CN" sz="1350" dirty="0">
                <a:latin typeface="Microsoft YaHei" charset="-122"/>
                <a:ea typeface="Microsoft YaHei" charset="-122"/>
                <a:cs typeface="Microsoft YaHei" charset="-122"/>
              </a:rPr>
              <a:t>A</a:t>
            </a:r>
            <a:r>
              <a:rPr kumimoji="1" lang="zh-CN" altLang="en-US" sz="1350" dirty="0">
                <a:latin typeface="Microsoft YaHei" charset="-122"/>
                <a:ea typeface="Microsoft YaHei" charset="-122"/>
                <a:cs typeface="Microsoft YaHei" charset="-122"/>
              </a:rPr>
              <a:t>：</a:t>
            </a:r>
            <a:r>
              <a:rPr kumimoji="1" lang="en-US" altLang="zh-CN" sz="1350" dirty="0">
                <a:latin typeface="Microsoft YaHei" charset="-122"/>
                <a:ea typeface="Microsoft YaHei" charset="-122"/>
                <a:cs typeface="Microsoft YaHei" charset="-122"/>
              </a:rPr>
              <a:t>(1</a:t>
            </a:r>
            <a:r>
              <a:rPr kumimoji="1" lang="zh-CN" altLang="en-US" sz="1350" dirty="0">
                <a:latin typeface="Microsoft YaHei" charset="-122"/>
                <a:ea typeface="Microsoft YaHei" charset="-122"/>
                <a:cs typeface="Microsoft YaHei" charset="-122"/>
              </a:rPr>
              <a:t>，</a:t>
            </a:r>
            <a:r>
              <a:rPr kumimoji="1" lang="en-US" altLang="zh-CN" sz="1350" dirty="0">
                <a:latin typeface="Microsoft YaHei" charset="-122"/>
                <a:ea typeface="Microsoft YaHei" charset="-122"/>
                <a:cs typeface="Microsoft YaHei" charset="-122"/>
              </a:rPr>
              <a:t>1</a:t>
            </a:r>
            <a:r>
              <a:rPr kumimoji="1" lang="zh-CN" altLang="en-US" sz="1350" dirty="0">
                <a:latin typeface="Microsoft YaHei" charset="-122"/>
                <a:ea typeface="Microsoft YaHei" charset="-122"/>
                <a:cs typeface="Microsoft YaHei" charset="-122"/>
              </a:rPr>
              <a:t>，</a:t>
            </a:r>
            <a:r>
              <a:rPr kumimoji="1" lang="en-US" altLang="zh-CN" sz="1350" dirty="0">
                <a:latin typeface="Microsoft YaHei" charset="-122"/>
                <a:ea typeface="Microsoft YaHei" charset="-122"/>
                <a:cs typeface="Microsoft YaHei" charset="-122"/>
              </a:rPr>
              <a:t>2</a:t>
            </a:r>
            <a:r>
              <a:rPr kumimoji="1" lang="zh-CN" altLang="en-US" sz="1350" dirty="0">
                <a:latin typeface="Microsoft YaHei" charset="-122"/>
                <a:ea typeface="Microsoft YaHei" charset="-122"/>
                <a:cs typeface="Microsoft YaHei" charset="-122"/>
              </a:rPr>
              <a:t>，</a:t>
            </a:r>
            <a:r>
              <a:rPr kumimoji="1" lang="en-US" altLang="zh-CN" sz="1350" dirty="0">
                <a:latin typeface="Microsoft YaHei" charset="-122"/>
                <a:ea typeface="Microsoft YaHei" charset="-122"/>
                <a:cs typeface="Microsoft YaHei" charset="-122"/>
              </a:rPr>
              <a:t>1</a:t>
            </a:r>
            <a:r>
              <a:rPr kumimoji="1" lang="zh-CN" altLang="en-US" sz="1350" dirty="0">
                <a:latin typeface="Microsoft YaHei" charset="-122"/>
                <a:ea typeface="Microsoft YaHei" charset="-122"/>
                <a:cs typeface="Microsoft YaHei" charset="-122"/>
              </a:rPr>
              <a:t>，</a:t>
            </a:r>
            <a:r>
              <a:rPr kumimoji="1" lang="en-US" altLang="zh-CN" sz="1350" dirty="0">
                <a:latin typeface="Microsoft YaHei" charset="-122"/>
                <a:ea typeface="Microsoft YaHei" charset="-122"/>
                <a:cs typeface="Microsoft YaHei" charset="-122"/>
              </a:rPr>
              <a:t>1</a:t>
            </a:r>
            <a:r>
              <a:rPr kumimoji="1" lang="zh-CN" altLang="en-US" sz="1350" dirty="0">
                <a:latin typeface="Microsoft YaHei" charset="-122"/>
                <a:ea typeface="Microsoft YaHei" charset="-122"/>
                <a:cs typeface="Microsoft YaHei" charset="-122"/>
              </a:rPr>
              <a:t>，</a:t>
            </a:r>
            <a:r>
              <a:rPr kumimoji="1" lang="en-US" altLang="zh-CN" sz="1350" dirty="0">
                <a:latin typeface="Microsoft YaHei" charset="-122"/>
                <a:ea typeface="Microsoft YaHei" charset="-122"/>
                <a:cs typeface="Microsoft YaHei" charset="-122"/>
              </a:rPr>
              <a:t>1</a:t>
            </a:r>
            <a:r>
              <a:rPr kumimoji="1" lang="zh-CN" altLang="en-US" sz="1350" dirty="0">
                <a:latin typeface="Microsoft YaHei" charset="-122"/>
                <a:ea typeface="Microsoft YaHei" charset="-122"/>
                <a:cs typeface="Microsoft YaHei" charset="-122"/>
              </a:rPr>
              <a:t>，</a:t>
            </a:r>
            <a:r>
              <a:rPr kumimoji="1" lang="en-US" altLang="zh-CN" sz="1350" dirty="0">
                <a:latin typeface="Microsoft YaHei" charset="-122"/>
                <a:ea typeface="Microsoft YaHei" charset="-122"/>
                <a:cs typeface="Microsoft YaHei" charset="-122"/>
              </a:rPr>
              <a:t>0</a:t>
            </a:r>
            <a:r>
              <a:rPr kumimoji="1" lang="zh-CN" altLang="en-US" sz="1350" dirty="0">
                <a:latin typeface="Microsoft YaHei" charset="-122"/>
                <a:ea typeface="Microsoft YaHei" charset="-122"/>
                <a:cs typeface="Microsoft YaHei" charset="-122"/>
              </a:rPr>
              <a:t>，</a:t>
            </a:r>
            <a:r>
              <a:rPr kumimoji="1" lang="en-US" altLang="zh-CN" sz="1350" dirty="0">
                <a:latin typeface="Microsoft YaHei" charset="-122"/>
                <a:ea typeface="Microsoft YaHei" charset="-122"/>
                <a:cs typeface="Microsoft YaHei" charset="-122"/>
              </a:rPr>
              <a:t>0</a:t>
            </a:r>
            <a:r>
              <a:rPr kumimoji="1" lang="zh-CN" altLang="en-US" sz="1350" dirty="0">
                <a:latin typeface="Microsoft YaHei" charset="-122"/>
                <a:ea typeface="Microsoft YaHei" charset="-122"/>
                <a:cs typeface="Microsoft YaHei" charset="-122"/>
              </a:rPr>
              <a:t>，</a:t>
            </a:r>
            <a:r>
              <a:rPr kumimoji="1" lang="en-US" altLang="zh-CN" sz="1350" dirty="0">
                <a:latin typeface="Microsoft YaHei" charset="-122"/>
                <a:ea typeface="Microsoft YaHei" charset="-122"/>
                <a:cs typeface="Microsoft YaHei" charset="-122"/>
              </a:rPr>
              <a:t>0)</a:t>
            </a:r>
            <a:endParaRPr kumimoji="1" lang="zh-CN" altLang="en-US" sz="1350" dirty="0">
              <a:latin typeface="Microsoft YaHei" charset="-122"/>
              <a:ea typeface="Microsoft YaHei" charset="-122"/>
              <a:cs typeface="Microsoft YaHei" charset="-122"/>
            </a:endParaRPr>
          </a:p>
          <a:p>
            <a:pPr>
              <a:spcBef>
                <a:spcPts val="0"/>
              </a:spcBef>
            </a:pPr>
            <a:r>
              <a:rPr kumimoji="1" lang="zh-CN" altLang="en-US" sz="1350" dirty="0">
                <a:latin typeface="Microsoft YaHei" charset="-122"/>
                <a:ea typeface="Microsoft YaHei" charset="-122"/>
                <a:cs typeface="Microsoft YaHei" charset="-122"/>
              </a:rPr>
              <a:t>句子</a:t>
            </a:r>
            <a:r>
              <a:rPr kumimoji="1" lang="en-US" altLang="zh-CN" sz="1350" dirty="0">
                <a:latin typeface="Microsoft YaHei" charset="-122"/>
                <a:ea typeface="Microsoft YaHei" charset="-122"/>
                <a:cs typeface="Microsoft YaHei" charset="-122"/>
              </a:rPr>
              <a:t>B</a:t>
            </a:r>
            <a:r>
              <a:rPr kumimoji="1" lang="zh-CN" altLang="en-US" sz="1350" dirty="0">
                <a:latin typeface="Microsoft YaHei" charset="-122"/>
                <a:ea typeface="Microsoft YaHei" charset="-122"/>
                <a:cs typeface="Microsoft YaHei" charset="-122"/>
              </a:rPr>
              <a:t>：</a:t>
            </a:r>
            <a:r>
              <a:rPr kumimoji="1" lang="en-US" altLang="zh-CN" sz="1350" dirty="0">
                <a:latin typeface="Microsoft YaHei" charset="-122"/>
                <a:ea typeface="Microsoft YaHei" charset="-122"/>
                <a:cs typeface="Microsoft YaHei" charset="-122"/>
              </a:rPr>
              <a:t>(1</a:t>
            </a:r>
            <a:r>
              <a:rPr kumimoji="1" lang="zh-CN" altLang="en-US" sz="1350" dirty="0">
                <a:latin typeface="Microsoft YaHei" charset="-122"/>
                <a:ea typeface="Microsoft YaHei" charset="-122"/>
                <a:cs typeface="Microsoft YaHei" charset="-122"/>
              </a:rPr>
              <a:t>，</a:t>
            </a:r>
            <a:r>
              <a:rPr kumimoji="1" lang="en-US" altLang="zh-CN" sz="1350" dirty="0">
                <a:latin typeface="Microsoft YaHei" charset="-122"/>
                <a:ea typeface="Microsoft YaHei" charset="-122"/>
                <a:cs typeface="Microsoft YaHei" charset="-122"/>
              </a:rPr>
              <a:t>1</a:t>
            </a:r>
            <a:r>
              <a:rPr kumimoji="1" lang="zh-CN" altLang="en-US" sz="1350" dirty="0">
                <a:latin typeface="Microsoft YaHei" charset="-122"/>
                <a:ea typeface="Microsoft YaHei" charset="-122"/>
                <a:cs typeface="Microsoft YaHei" charset="-122"/>
              </a:rPr>
              <a:t>，</a:t>
            </a:r>
            <a:r>
              <a:rPr kumimoji="1" lang="en-US" altLang="zh-CN" sz="1350" dirty="0">
                <a:latin typeface="Microsoft YaHei" charset="-122"/>
                <a:ea typeface="Microsoft YaHei" charset="-122"/>
                <a:cs typeface="Microsoft YaHei" charset="-122"/>
              </a:rPr>
              <a:t>1</a:t>
            </a:r>
            <a:r>
              <a:rPr kumimoji="1" lang="zh-CN" altLang="en-US" sz="1350" dirty="0">
                <a:latin typeface="Microsoft YaHei" charset="-122"/>
                <a:ea typeface="Microsoft YaHei" charset="-122"/>
                <a:cs typeface="Microsoft YaHei" charset="-122"/>
              </a:rPr>
              <a:t>，</a:t>
            </a:r>
            <a:r>
              <a:rPr kumimoji="1" lang="en-US" altLang="zh-CN" sz="1350" dirty="0">
                <a:latin typeface="Microsoft YaHei" charset="-122"/>
                <a:ea typeface="Microsoft YaHei" charset="-122"/>
                <a:cs typeface="Microsoft YaHei" charset="-122"/>
              </a:rPr>
              <a:t>0</a:t>
            </a:r>
            <a:r>
              <a:rPr kumimoji="1" lang="zh-CN" altLang="en-US" sz="1350" dirty="0">
                <a:latin typeface="Microsoft YaHei" charset="-122"/>
                <a:ea typeface="Microsoft YaHei" charset="-122"/>
                <a:cs typeface="Microsoft YaHei" charset="-122"/>
              </a:rPr>
              <a:t>，</a:t>
            </a:r>
            <a:r>
              <a:rPr kumimoji="1" lang="en-US" altLang="zh-CN" sz="1350" dirty="0">
                <a:latin typeface="Microsoft YaHei" charset="-122"/>
                <a:ea typeface="Microsoft YaHei" charset="-122"/>
                <a:cs typeface="Microsoft YaHei" charset="-122"/>
              </a:rPr>
              <a:t>1</a:t>
            </a:r>
            <a:r>
              <a:rPr kumimoji="1" lang="zh-CN" altLang="en-US" sz="1350" dirty="0">
                <a:latin typeface="Microsoft YaHei" charset="-122"/>
                <a:ea typeface="Microsoft YaHei" charset="-122"/>
                <a:cs typeface="Microsoft YaHei" charset="-122"/>
              </a:rPr>
              <a:t>，</a:t>
            </a:r>
            <a:r>
              <a:rPr kumimoji="1" lang="en-US" altLang="zh-CN" sz="1350" dirty="0">
                <a:latin typeface="Microsoft YaHei" charset="-122"/>
                <a:ea typeface="Microsoft YaHei" charset="-122"/>
                <a:cs typeface="Microsoft YaHei" charset="-122"/>
              </a:rPr>
              <a:t>1</a:t>
            </a:r>
            <a:r>
              <a:rPr kumimoji="1" lang="zh-CN" altLang="en-US" sz="1350" dirty="0">
                <a:latin typeface="Microsoft YaHei" charset="-122"/>
                <a:ea typeface="Microsoft YaHei" charset="-122"/>
                <a:cs typeface="Microsoft YaHei" charset="-122"/>
              </a:rPr>
              <a:t>，</a:t>
            </a:r>
            <a:r>
              <a:rPr kumimoji="1" lang="en-US" altLang="zh-CN" sz="1350" dirty="0">
                <a:latin typeface="Microsoft YaHei" charset="-122"/>
                <a:ea typeface="Microsoft YaHei" charset="-122"/>
                <a:cs typeface="Microsoft YaHei" charset="-122"/>
              </a:rPr>
              <a:t>1</a:t>
            </a:r>
            <a:r>
              <a:rPr kumimoji="1" lang="zh-CN" altLang="en-US" sz="1350" dirty="0">
                <a:latin typeface="Microsoft YaHei" charset="-122"/>
                <a:ea typeface="Microsoft YaHei" charset="-122"/>
                <a:cs typeface="Microsoft YaHei" charset="-122"/>
              </a:rPr>
              <a:t>，</a:t>
            </a:r>
            <a:r>
              <a:rPr kumimoji="1" lang="en-US" altLang="zh-CN" sz="1350" dirty="0">
                <a:latin typeface="Microsoft YaHei" charset="-122"/>
                <a:ea typeface="Microsoft YaHei" charset="-122"/>
                <a:cs typeface="Microsoft YaHei" charset="-122"/>
              </a:rPr>
              <a:t>1</a:t>
            </a:r>
            <a:r>
              <a:rPr kumimoji="1" lang="zh-CN" altLang="en-US" sz="1350" dirty="0">
                <a:latin typeface="Microsoft YaHei" charset="-122"/>
                <a:ea typeface="Microsoft YaHei" charset="-122"/>
                <a:cs typeface="Microsoft YaHei" charset="-122"/>
              </a:rPr>
              <a:t>，</a:t>
            </a:r>
            <a:r>
              <a:rPr kumimoji="1" lang="en-US" altLang="zh-CN" sz="1350" dirty="0">
                <a:latin typeface="Microsoft YaHei" charset="-122"/>
                <a:ea typeface="Microsoft YaHei" charset="-122"/>
                <a:cs typeface="Microsoft YaHei" charset="-122"/>
              </a:rPr>
              <a:t>1)</a:t>
            </a:r>
          </a:p>
          <a:p>
            <a:pPr>
              <a:spcBef>
                <a:spcPts val="0"/>
              </a:spcBef>
            </a:pPr>
            <a:endParaRPr kumimoji="1" lang="en-US" altLang="zh-CN" b="0" dirty="0">
              <a:latin typeface="Microsoft YaHei" charset="-122"/>
              <a:ea typeface="Microsoft YaHei" charset="-122"/>
              <a:cs typeface="Microsoft YaHei" charset="-122"/>
            </a:endParaRPr>
          </a:p>
          <a:p>
            <a:pPr>
              <a:spcBef>
                <a:spcPts val="0"/>
              </a:spcBef>
            </a:pPr>
            <a:br>
              <a:rPr lang="zh-CN" altLang="en-US" dirty="0"/>
            </a:b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78254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vWPFd2ULyUWvukJ29h9CY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mEsE9iP0NEWnPFt4ysuJz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7kIngn8prUCQFwp7m5GDb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xEU5PEFe0uUdl8.gg6FQ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gf59AZ14C0WzBW49HIHph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O_9DHmI8v0W4wXMOYibYUg"/>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Afavuw876U23JWFJsGsHH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sbqdR4_NCES_4xsomcA_c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enUaBD681EWEFZaQ0oNz2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AxrMtLoTV0iHiTvMi0JvQ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_7ErHc8TNUm1i8Y1UAsNO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x3yP1scqk.jvBfyENwrt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3v7tummGL0yo6s_w3km53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fm6Lbq7H_UCWEEZc9XERN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X380OcclVU6WQ1L6Ffca6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kwEER_F500uFoUM_XpFmD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WGZSFaRh_UKM7nHirMVfwQ"/>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XOVjzwU4uEG3TDme_3vuL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RkENCBS5_U2BLVMyTJdNl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aKx2P1ZX8E.vdzItiDj2e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DGmwtYMSFkyLv5xaTixdl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RiRe3bYQ.E.hvd9O5jObJ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0Pt9lJrMC0W__f9ANHc_cA"/>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uTClid4RvEuvNjApiMyKmA"/>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_LbMDA1YsUeXpNqo8huqfw"/>
</p:tagLst>
</file>

<file path=ppt/tags/tag12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rwH3LD28vEy9XeKU880d8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5.MzGPbYd0WSpm1GDRM2L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p5tvVInv0OjC1yQ77XDc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MsZ1e54DekGP.eRlUOMxh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5448Mxor4UShZsBoqJTWw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qkHdK30hYEWXwfOLaaLkw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iZmuv36Td0uRsoVIvRu1e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c2FBhsPCBk6o_VmBNcl1T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4CgPaqM580a8c7qLoCTZi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kyCtgywMQ0mLpFvAzF8H4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BleXawXqk21iJk8nm8q7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Mb7QQNoXxUCAYqJ0M2tum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0LHkXyKVkan01qn7E8h3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7e22ksvpWE2hhEhUN73VI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x30FTKcHVUaxruivoeW0t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gb9TiHuuUC2lKchEdNK6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Uv6._Iel20i.LID9ZUFQu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_eSIp.ls.Emhdj8gS6gqT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xEKGCpychUeJzXJjYTtho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PD3GkGG2kuTU6XXKWsFq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_H.uQdD1xkWA7s0WxN5ZD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iqD8k7qCa0Sg5n_pPumhy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w.eRnrJrck6fuLxftajAe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P4kbvxtdyEKE.dZNnaYnG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dv18LTjljEidlWA.meO6u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PXF8YhS3kEmRsPF9_wEve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CEvcQHITYUm15TCTMyKMG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lCe5dFQNpEmuhQf0kp2ug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4dJ5sTcTAkiTC4YaljNWI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_OYXc.s4ECY0ToCo7sF2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qToRTeXpm06GFGdMMZYPW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rLayU.Na8UeYPmC8hbDif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q7hGbxpe20mQNjX0oUaSQ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uJOm51WAQkKJSP60gjUjK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nPiHEOA0tEOAxUvQ.1_vH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fyZ0gdTlxEapVovRnYx9m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XazXPKR5p0aF.25SCWcXM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tsdlpYSDuE.O5wmPfnKlD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BSWXU0FpGEaPaChqyrhiZ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5448Mxor4UShZsBoqJTWw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_JQL.tZuz0ue0Ghclhdqp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AWlvk5e45UuSJqurgmpV1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dIpO8ysupU2WvMKw9uK7l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jFkFSbGIskiB2Mwt5aMvg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qkNRrcw0cUKt70IBMBAmu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4Kty.sxnskutVmmoDIMBO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Q0IdDdHgKkaoAliTNRbKP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1HbDc6XE102Ee2V7VODV0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0lgCPB7CI0yx2MM1DAFAm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c9MpdEkFF0ad0A0WfPUi.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c9MpdEkFF0ad0A0WfPUi.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MBTFsOIMW0iGrLtU3tMf8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rtel_JlrzUqpliXU9gA5y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oxRJt4xvPE67vObLaKyB5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FqCbcI_iEEKyjSbTZYCje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Z0OOsEnoSUqXQry4xn688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37QnPzAhzEyL1xTANFS6e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0s2D08ZoNE27.uGTB8qzO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dfnWlep6vU2qsvF22hvdN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gid_DStEukueM5zxikfBj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UZScvpxis0agwcO18jc58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I4vEFA2c.EaQAtmvX2825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aRy2_FermUqx3XEGvYwkk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CipRxfeJo0q3Lpu8VWt6g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o9HMDquloEusLlT17RzwL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svYKUtN1y0S.fSJiKvMTa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gf59AZ14C0WzBW49HIHph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mUkkfQbttUOf5mg5dsr13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zz7tjOmG506xca7qTd9lp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DLl.Jq9hE0WNZKFuBHPgr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WCFdcpiveU2oenDdKRqkh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fAyiF7T0GEeHBHvbigQu5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O_9DHmI8v0W4wXMOYibYU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1NIP0iB5zUWVlq4nmqSl4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aM6eb6MlWUaGuUEqfeVBJ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TA4SheN7w0uaEqA3gAUKH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8FyILOyTK0mLsr7waU0yZ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v9mbcGJX3E6BZDr0M7KbZ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_g_3djBoekeBNCrvtJF9O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6EswJPhEwEmFTBqlCHr5J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imtm7Ht_VEab3R4mg2W2x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TTbxrw_otU6UvofdS9JOM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C9pKLTzwxkWMpbPjdzR2y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pW2EDT7z2ky48Z.8Q5su_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V_aCEN2iHUyBSSncA3JMK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y3pJauT9lUyNlGWq.n4Wk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UyJLH96tTEO0CVctJuyM.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hxrAuUGfYEe08Y1y5FaG8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e6if5JiPK0mCbUCBSQ3lnA"/>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MkfRBEen3ECTrCn7dZF7.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jl5SAurszUugMqGEb.9Ze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YOm0VLWBnkqChSqEyvoM7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MZPlrk_HREynqqQMHkPUG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wRnVaSdFPk62iioon7fKn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htOfOnTlSkqEaBS1d5nb3Q"/>
</p:tagLst>
</file>

<file path=ppt/theme/theme1.xml><?xml version="1.0" encoding="utf-8"?>
<a:theme xmlns:a="http://schemas.openxmlformats.org/drawingml/2006/main" name="SAP_2017_4x3_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4x3_white.potx" id="{E8726E35-3F66-4A2C-ACD0-D9D7B640192A}" vid="{BB3C32AF-535C-42D7-B656-18996C7B7E3F}"/>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2395</TotalTime>
  <Words>24590</Words>
  <Application>Microsoft Office PowerPoint</Application>
  <PresentationFormat>On-screen Show (4:3)</PresentationFormat>
  <Paragraphs>3400</Paragraphs>
  <Slides>146</Slides>
  <Notes>89</Notes>
  <HiddenSlides>0</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2</vt:i4>
      </vt:variant>
      <vt:variant>
        <vt:lpstr>Slide Titles</vt:lpstr>
      </vt:variant>
      <vt:variant>
        <vt:i4>146</vt:i4>
      </vt:variant>
    </vt:vector>
  </HeadingPairs>
  <TitlesOfParts>
    <vt:vector size="170" baseType="lpstr">
      <vt:lpstr>微软雅黑</vt:lpstr>
      <vt:lpstr>ヒラギノ角ゴ ProN W3</vt:lpstr>
      <vt:lpstr>Chalkboard</vt:lpstr>
      <vt:lpstr>Arial Unicode MS</vt:lpstr>
      <vt:lpstr>Gill Sans MT</vt:lpstr>
      <vt:lpstr>宋体</vt:lpstr>
      <vt:lpstr>BentonSans Regular</vt:lpstr>
      <vt:lpstr>Wingdings</vt:lpstr>
      <vt:lpstr>Courier New</vt:lpstr>
      <vt:lpstr>Arial monospaced for SAP</vt:lpstr>
      <vt:lpstr>Arial Rounded MT Bold</vt:lpstr>
      <vt:lpstr>Adobe 繁黑體 Std B</vt:lpstr>
      <vt:lpstr>微软雅黑</vt:lpstr>
      <vt:lpstr>Arial</vt:lpstr>
      <vt:lpstr>Symbol</vt:lpstr>
      <vt:lpstr>Calibri</vt:lpstr>
      <vt:lpstr>Hiragino Sans GB W3</vt:lpstr>
      <vt:lpstr>宋体</vt:lpstr>
      <vt:lpstr>Wingdings</vt:lpstr>
      <vt:lpstr>Times New Roman</vt:lpstr>
      <vt:lpstr>BentonSans Light</vt:lpstr>
      <vt:lpstr>SAP_2017_4x3_white</vt:lpstr>
      <vt:lpstr>Image</vt:lpstr>
      <vt:lpstr>think-cell Slide</vt:lpstr>
      <vt:lpstr>PowerPoint Presentation</vt:lpstr>
      <vt:lpstr>今日话题</vt:lpstr>
      <vt:lpstr>数据管理及分析应用面临挑战</vt:lpstr>
      <vt:lpstr>数据库技术的演进历程</vt:lpstr>
      <vt:lpstr>技术之道</vt:lpstr>
      <vt:lpstr>内存计算技术</vt:lpstr>
      <vt:lpstr> 为什么是内存？</vt:lpstr>
      <vt:lpstr>全面迎接内存计算的数据技术时代</vt:lpstr>
      <vt:lpstr>内存计算技术与软件重新设计</vt:lpstr>
      <vt:lpstr>内存计算 - 技术的协同创新</vt:lpstr>
      <vt:lpstr>SAP HANA 内存计算 最简单的理解</vt:lpstr>
      <vt:lpstr> 内存计算技术</vt:lpstr>
      <vt:lpstr>SAP HANA 存储  定期将内存数据存储到硬盘</vt:lpstr>
      <vt:lpstr>SAP HANA 永久化 定期将内存数据存储到硬盘，重启</vt:lpstr>
      <vt:lpstr>列式与行式存储</vt:lpstr>
      <vt:lpstr>列式与行式存储</vt:lpstr>
      <vt:lpstr>HANA按列数据存储 数据压缩再加速内存极速访问</vt:lpstr>
      <vt:lpstr>列式存储并发写架构</vt:lpstr>
      <vt:lpstr>并行查询与压缩</vt:lpstr>
      <vt:lpstr>列式存储及压缩</vt:lpstr>
      <vt:lpstr>SAP HANA两阶段数据压缩</vt:lpstr>
      <vt:lpstr>SAP HANA SQL执行架构</vt:lpstr>
      <vt:lpstr>SAP HANA 查询执行</vt:lpstr>
      <vt:lpstr>PowerPoint Presentation</vt:lpstr>
      <vt:lpstr>数据库和表分区</vt:lpstr>
      <vt:lpstr>HANA 快策略 分而治之、并行处理</vt:lpstr>
      <vt:lpstr>数据库分区</vt:lpstr>
      <vt:lpstr>数据库分区 移动表</vt:lpstr>
      <vt:lpstr>多级分区示例</vt:lpstr>
      <vt:lpstr>分区的好处</vt:lpstr>
      <vt:lpstr>纵向和水平架构扩展</vt:lpstr>
      <vt:lpstr>SAP HANA 扩展</vt:lpstr>
      <vt:lpstr>水平扩展系统</vt:lpstr>
      <vt:lpstr>SAP HANA 的架构</vt:lpstr>
      <vt:lpstr>强大的并行处理能力 水平线性扩展与高可用性</vt:lpstr>
      <vt:lpstr>高可用性及容灾备份</vt:lpstr>
      <vt:lpstr>业务连续性方案 单节点HA</vt:lpstr>
      <vt:lpstr>高可用性 SAP HANA切换流程</vt:lpstr>
      <vt:lpstr>SAP HANA  构建高可用性/灾备的基石         </vt:lpstr>
      <vt:lpstr>SAP HANA 构建高可用性/灾备的基石</vt:lpstr>
      <vt:lpstr>业务连续性方案 多层次复制与容灾</vt:lpstr>
      <vt:lpstr>SAP HANA容灾及数据中心设计</vt:lpstr>
      <vt:lpstr>SAP HANA双活数据中心 高可用性和灾备</vt:lpstr>
      <vt:lpstr>SAP HANA支持多种第三方软件备份</vt:lpstr>
      <vt:lpstr> SAP HANA 的备份/恢复能力  </vt:lpstr>
      <vt:lpstr>SAP HANA与友商比较</vt:lpstr>
      <vt:lpstr>SAP内存计算平台的功能特征</vt:lpstr>
      <vt:lpstr>今日话题</vt:lpstr>
      <vt:lpstr>PowerPoint Presentation</vt:lpstr>
      <vt:lpstr>SAP HANA实时数据计算平台 主要功能</vt:lpstr>
      <vt:lpstr>SAP HANA 全方位的数据服务及创新平台</vt:lpstr>
      <vt:lpstr>应用开发服务</vt:lpstr>
      <vt:lpstr>SAP HANA 组件 服务与接口</vt:lpstr>
      <vt:lpstr>PowerPoint Presentation</vt:lpstr>
      <vt:lpstr>HANA XSA 创新</vt:lpstr>
      <vt:lpstr>HANA XSC和XSA架构比较</vt:lpstr>
      <vt:lpstr>XSA = XSC + 解耦 + 开放 + 云</vt:lpstr>
      <vt:lpstr>传统编程模式 vs. 新型编程模式</vt:lpstr>
      <vt:lpstr>SAP HANA扩展应用服务</vt:lpstr>
      <vt:lpstr>SAP HANA Web-based Development Workbench 基于Web的开发工作台</vt:lpstr>
      <vt:lpstr>SAP HANA 开发工具 Web IDE 愿景</vt:lpstr>
      <vt:lpstr>SAP Web IDE</vt:lpstr>
      <vt:lpstr>SAP Web IDE 特征</vt:lpstr>
      <vt:lpstr>SAP HANA Cockpit 简化管理和监控</vt:lpstr>
      <vt:lpstr>SAP HANA数据库工作负载管理</vt:lpstr>
      <vt:lpstr>HANA的建模工具 简化IT</vt:lpstr>
      <vt:lpstr>使用HANA Studio进行数据建模</vt:lpstr>
      <vt:lpstr>SAP HANA Studio 管理界面</vt:lpstr>
      <vt:lpstr>集成质量服务</vt:lpstr>
      <vt:lpstr>SAP HANA数据集成 从任何源的实时大数量集成</vt:lpstr>
      <vt:lpstr>数据获取-ETL SAP HANA Data Services</vt:lpstr>
      <vt:lpstr>数据获取-流数据支持 SAP HANA Smart Data Streaming</vt:lpstr>
      <vt:lpstr>数据获取-预置及定制源数据插件 SAP HANA Smart Data Integration （SDI）</vt:lpstr>
      <vt:lpstr>数据获取-远程数据访问 SAP HANA Smart Data Access</vt:lpstr>
      <vt:lpstr>SAP HANA Hadoop – 集成选项</vt:lpstr>
      <vt:lpstr>数据处理服务</vt:lpstr>
      <vt:lpstr>SAP HANA预测分析和机器学习 通过对今天的洞察来改变未来</vt:lpstr>
      <vt:lpstr>SAP HANA 预测分析库 Predictive Analysis Library （PAL）</vt:lpstr>
      <vt:lpstr>SAP HANA 空间处理 开发和部署基于空间的分析和应用</vt:lpstr>
      <vt:lpstr>PowerPoint Presentation</vt:lpstr>
      <vt:lpstr>智慧交通解决方案蓝图</vt:lpstr>
      <vt:lpstr>SAP HANA 文本分析 从文档里面提取信息. 在非结构化数据上进行文本分析</vt:lpstr>
      <vt:lpstr>基于SAP HANA的文本分析技术架构</vt:lpstr>
      <vt:lpstr>基于SAP HANA构建文本分析应用方法</vt:lpstr>
      <vt:lpstr>文本分析都有哪些能力？</vt:lpstr>
      <vt:lpstr>文本分析都有哪些能力？</vt:lpstr>
      <vt:lpstr>文本分析都有哪些能力？</vt:lpstr>
      <vt:lpstr>文本分析都有哪些能力？</vt:lpstr>
      <vt:lpstr>基于全文索引的搜索</vt:lpstr>
      <vt:lpstr>模糊搜索</vt:lpstr>
      <vt:lpstr>文本分析</vt:lpstr>
      <vt:lpstr>文本分析 实体提取是如何工作</vt:lpstr>
      <vt:lpstr>文本分析 支持的实体种类</vt:lpstr>
      <vt:lpstr>文本分析 事实的提取</vt:lpstr>
      <vt:lpstr>文本分析 支持的事实提取 (1/2) </vt:lpstr>
      <vt:lpstr>文本分析 支持的事实提取 (2/2)</vt:lpstr>
      <vt:lpstr>什么是文本挖掘？</vt:lpstr>
      <vt:lpstr>文本挖掘的算法</vt:lpstr>
      <vt:lpstr>向量空间余弦相似度(Cosine Similarity)</vt:lpstr>
      <vt:lpstr>向量空间余弦相似度(Cosine Similarity)</vt:lpstr>
      <vt:lpstr>计算文档的相似性</vt:lpstr>
      <vt:lpstr>计算主题的相似性</vt:lpstr>
      <vt:lpstr>文本挖掘功能</vt:lpstr>
      <vt:lpstr>文档分类</vt:lpstr>
      <vt:lpstr>计算词语的权重</vt:lpstr>
      <vt:lpstr>数据整合下的客户全景画像与精准营销应用场景</vt:lpstr>
      <vt:lpstr>SAP HANA 图数据处理 通过连接数据发现连接关系</vt:lpstr>
      <vt:lpstr>SAP HANA 图数据处理架构</vt:lpstr>
      <vt:lpstr>开源融合平台</vt:lpstr>
      <vt:lpstr>商用与开源软件的融合架构</vt:lpstr>
      <vt:lpstr>大数据平台扩展 内存计算与开源</vt:lpstr>
      <vt:lpstr>SAP HANA Vora 利用业务数据和大数据，实现业务一致性</vt:lpstr>
      <vt:lpstr>实时大数据技术架构图示例 SAP HANA平台与开源大数据平台内存计算技术融合</vt:lpstr>
      <vt:lpstr>SAP HANA+Hadoop 实现无限存储实时业务洞察力</vt:lpstr>
      <vt:lpstr>PowerPoint Presentation</vt:lpstr>
      <vt:lpstr>SAP HANA multistore tables Data partitioned between HANA memory and warm store</vt:lpstr>
      <vt:lpstr>SAP HANA extended tables Data resides completely in warm store</vt:lpstr>
      <vt:lpstr>SQL commands for loading and moving data</vt:lpstr>
      <vt:lpstr>数据的全生命周期管理(DLM) </vt:lpstr>
      <vt:lpstr>数据的全生命周期管理(DLM) 内部架构</vt:lpstr>
      <vt:lpstr>数据温度 实现完整的数据生命周期，体现20:80原则</vt:lpstr>
      <vt:lpstr>以SAP HANA为中心的可扩展大数据平台 面向未来的大数据管理平台，支撑分析应用</vt:lpstr>
      <vt:lpstr>SAP 大数据平台架构</vt:lpstr>
      <vt:lpstr>SAP HANA 大数据中心具备的能力</vt:lpstr>
      <vt:lpstr>灵活部署架构</vt:lpstr>
      <vt:lpstr>灵活部署方案 支持本地部署和云部署</vt:lpstr>
      <vt:lpstr>SAPHANA 多租户 更加满足云端用户的需求</vt:lpstr>
      <vt:lpstr>基于多租户构架HANA私有云平台</vt:lpstr>
      <vt:lpstr>SAP HANA性能特点</vt:lpstr>
      <vt:lpstr>SAP HANA  竞争比较</vt:lpstr>
      <vt:lpstr>今日话题</vt:lpstr>
      <vt:lpstr>SAP HANA 应用场景 一套平台所有应用</vt:lpstr>
      <vt:lpstr>SAP HANA 典型应用场景</vt:lpstr>
      <vt:lpstr>场景1： BI ON HANA HANA作为数据集市</vt:lpstr>
      <vt:lpstr>场景2：BW ON HANA HANA作为数据库</vt:lpstr>
      <vt:lpstr>场景3：ERP ON HANA HANA作为ERP的高性能平台</vt:lpstr>
      <vt:lpstr>场景4： SAP HANA 平台加速报表和分析</vt:lpstr>
      <vt:lpstr>场景5： SAP HANA的预测分析 利用当今获得的洞察信息实现未来转型</vt:lpstr>
      <vt:lpstr>SAP HANA 典型应用案例</vt:lpstr>
      <vt:lpstr>案例分析： HANA加速ERP 业务分析报表</vt:lpstr>
      <vt:lpstr> 案例分析：实时营销和库存的价值</vt:lpstr>
      <vt:lpstr>SAP大数据分析体系总结</vt:lpstr>
      <vt:lpstr>SAP 大数据分析平台应用体系</vt:lpstr>
      <vt:lpstr>SAP HANA的优势和特点</vt:lpstr>
      <vt:lpstr>今日话题</vt:lpstr>
      <vt:lpstr>谢谢大家！ Thank you.</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PPT Template</dc:title>
  <dc:creator>SAP SE</dc:creator>
  <cp:keywords>2017/4:3/white</cp:keywords>
  <cp:lastModifiedBy>Sun, Sam</cp:lastModifiedBy>
  <cp:revision>539</cp:revision>
  <dcterms:created xsi:type="dcterms:W3CDTF">2015-10-14T11:21:43Z</dcterms:created>
  <dcterms:modified xsi:type="dcterms:W3CDTF">2018-04-24T02:06:36Z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